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8" r:id="rId1"/>
  </p:sldMasterIdLst>
  <p:notesMasterIdLst>
    <p:notesMasterId r:id="rId11"/>
  </p:notesMasterIdLst>
  <p:sldIdLst>
    <p:sldId id="256" r:id="rId2"/>
    <p:sldId id="258" r:id="rId3"/>
    <p:sldId id="259" r:id="rId4"/>
    <p:sldId id="260" r:id="rId5"/>
    <p:sldId id="261" r:id="rId6"/>
    <p:sldId id="262" r:id="rId7"/>
    <p:sldId id="264" r:id="rId8"/>
    <p:sldId id="265"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FFFF"/>
    <a:srgbClr val="FFC000"/>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8782" autoAdjust="0"/>
  </p:normalViewPr>
  <p:slideViewPr>
    <p:cSldViewPr snapToGrid="0">
      <p:cViewPr>
        <p:scale>
          <a:sx n="50" d="100"/>
          <a:sy n="50" d="100"/>
        </p:scale>
        <p:origin x="582"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3162485124142096E-2"/>
          <c:y val="0.1106119543000337"/>
          <c:w val="0.9768375148758579"/>
          <c:h val="0.82167990627250742"/>
        </c:manualLayout>
      </c:layout>
      <c:ofPieChart>
        <c:ofPieType val="pie"/>
        <c:varyColors val="1"/>
        <c:ser>
          <c:idx val="0"/>
          <c:order val="0"/>
          <c:explosion val="1"/>
          <c:dPt>
            <c:idx val="0"/>
            <c:bubble3D val="0"/>
            <c:spPr>
              <a:solidFill>
                <a:schemeClr val="tx1">
                  <a:lumMod val="75000"/>
                  <a:lumOff val="25000"/>
                </a:schemeClr>
              </a:solidFill>
              <a:ln w="19050">
                <a:solidFill>
                  <a:schemeClr val="lt1"/>
                </a:solidFill>
              </a:ln>
              <a:effectLst/>
            </c:spPr>
            <c:extLst>
              <c:ext xmlns:c16="http://schemas.microsoft.com/office/drawing/2014/chart" uri="{C3380CC4-5D6E-409C-BE32-E72D297353CC}">
                <c16:uniqueId val="{00000001-C7E3-412B-9614-EE7E66094232}"/>
              </c:ext>
            </c:extLst>
          </c:dPt>
          <c:dPt>
            <c:idx val="1"/>
            <c:bubble3D val="0"/>
            <c:spPr>
              <a:solidFill>
                <a:schemeClr val="bg1"/>
              </a:solidFill>
              <a:ln w="19050">
                <a:solidFill>
                  <a:schemeClr val="lt1"/>
                </a:solidFill>
              </a:ln>
              <a:effectLst/>
            </c:spPr>
            <c:extLst>
              <c:ext xmlns:c16="http://schemas.microsoft.com/office/drawing/2014/chart" uri="{C3380CC4-5D6E-409C-BE32-E72D297353CC}">
                <c16:uniqueId val="{00000003-C7E3-412B-9614-EE7E66094232}"/>
              </c:ext>
            </c:extLst>
          </c:dPt>
          <c:dPt>
            <c:idx val="2"/>
            <c:bubble3D val="0"/>
            <c:spPr>
              <a:solidFill>
                <a:schemeClr val="accent5">
                  <a:lumMod val="75000"/>
                </a:schemeClr>
              </a:solidFill>
              <a:ln w="19050">
                <a:solidFill>
                  <a:schemeClr val="lt1"/>
                </a:solidFill>
              </a:ln>
              <a:effectLst/>
            </c:spPr>
            <c:extLst>
              <c:ext xmlns:c16="http://schemas.microsoft.com/office/drawing/2014/chart" uri="{C3380CC4-5D6E-409C-BE32-E72D297353CC}">
                <c16:uniqueId val="{00000005-C7E3-412B-9614-EE7E66094232}"/>
              </c:ext>
            </c:extLst>
          </c:dPt>
          <c:dPt>
            <c:idx val="3"/>
            <c:bubble3D val="0"/>
            <c:spPr>
              <a:solidFill>
                <a:srgbClr val="FFFF00"/>
              </a:solidFill>
              <a:ln w="19050">
                <a:solidFill>
                  <a:schemeClr val="lt1"/>
                </a:solidFill>
              </a:ln>
              <a:effectLst/>
            </c:spPr>
            <c:extLst>
              <c:ext xmlns:c16="http://schemas.microsoft.com/office/drawing/2014/chart" uri="{C3380CC4-5D6E-409C-BE32-E72D297353CC}">
                <c16:uniqueId val="{00000007-C7E3-412B-9614-EE7E66094232}"/>
              </c:ext>
            </c:extLst>
          </c:dPt>
          <c:dLbls>
            <c:dLbl>
              <c:idx val="1"/>
              <c:layout>
                <c:manualLayout>
                  <c:x val="0.14003594771241831"/>
                  <c:y val="2.695950704781396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C7E3-412B-9614-EE7E66094232}"/>
                </c:ext>
              </c:extLst>
            </c:dLbl>
            <c:spPr>
              <a:noFill/>
              <a:ln>
                <a:noFill/>
              </a:ln>
              <a:effectLst/>
            </c:spPr>
            <c:txPr>
              <a:bodyPr rot="0" spcFirstLastPara="1" vertOverflow="ellipsis" vert="horz" wrap="square" anchor="ctr" anchorCtr="1"/>
              <a:lstStyle/>
              <a:p>
                <a:pPr>
                  <a:defRPr sz="2600"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Whole Sale </c:v>
                </c:pt>
                <c:pt idx="1">
                  <c:v>In-Store</c:v>
                </c:pt>
                <c:pt idx="2">
                  <c:v>Digital </c:v>
                </c:pt>
              </c:strCache>
            </c:strRef>
          </c:cat>
          <c:val>
            <c:numRef>
              <c:f>Sheet1!$B$2:$B$4</c:f>
              <c:numCache>
                <c:formatCode>0%</c:formatCode>
                <c:ptCount val="3"/>
                <c:pt idx="0">
                  <c:v>0.72</c:v>
                </c:pt>
                <c:pt idx="1">
                  <c:v>0.21</c:v>
                </c:pt>
                <c:pt idx="2">
                  <c:v>7.0000000000000007E-2</c:v>
                </c:pt>
              </c:numCache>
            </c:numRef>
          </c:val>
          <c:extLst>
            <c:ext xmlns:c16="http://schemas.microsoft.com/office/drawing/2014/chart" uri="{C3380CC4-5D6E-409C-BE32-E72D297353CC}">
              <c16:uniqueId val="{00000008-C7E3-412B-9614-EE7E66094232}"/>
            </c:ext>
          </c:extLst>
        </c:ser>
        <c:dLbls>
          <c:showLegendKey val="0"/>
          <c:showVal val="0"/>
          <c:showCatName val="0"/>
          <c:showSerName val="0"/>
          <c:showPercent val="0"/>
          <c:showBubbleSize val="0"/>
          <c:showLeaderLines val="1"/>
        </c:dLbls>
        <c:gapWidth val="41"/>
        <c:splitType val="pos"/>
        <c:splitPos val="2"/>
        <c:secondPieSize val="67"/>
        <c:serLines>
          <c:spPr>
            <a:ln w="9525" cap="flat" cmpd="sng" algn="ctr">
              <a:solidFill>
                <a:schemeClr val="tx1">
                  <a:lumMod val="35000"/>
                  <a:lumOff val="65000"/>
                </a:schemeClr>
              </a:solidFill>
              <a:round/>
            </a:ln>
            <a:effectLst/>
          </c:spPr>
        </c:serLines>
      </c:ofPieChart>
      <c:spPr>
        <a:noFill/>
        <a:ln>
          <a:noFill/>
        </a:ln>
        <a:effectLst/>
      </c:spPr>
    </c:plotArea>
    <c:plotVisOnly val="1"/>
    <c:dispBlanksAs val="gap"/>
    <c:showDLblsOverMax val="0"/>
  </c:chart>
  <c:spPr>
    <a:noFill/>
    <a:ln>
      <a:noFill/>
    </a:ln>
    <a:effectLst/>
  </c:spPr>
  <c:txPr>
    <a:bodyPr/>
    <a:lstStyle/>
    <a:p>
      <a:pPr>
        <a:defRPr sz="2800">
          <a:solidFill>
            <a:schemeClr val="tx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3">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50000"/>
            <a:lumOff val="50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19050">
        <a:solidFill>
          <a:schemeClr val="lt1"/>
        </a:solidFill>
      </a:ln>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40" b="0" kern="1200" spc="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60DB9E-8C06-4902-BFCD-C5B9801A1AF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EB26E49-95BF-42C2-8D7C-395E6F68A399}">
      <dgm:prSet phldrT="[Text]"/>
      <dgm:spPr>
        <a:solidFill>
          <a:schemeClr val="tx1"/>
        </a:solidFill>
      </dgm:spPr>
      <dgm:t>
        <a:bodyPr/>
        <a:lstStyle/>
        <a:p>
          <a:r>
            <a:rPr lang="en-US" dirty="0"/>
            <a:t>	Analysis of Current Stores </a:t>
          </a:r>
        </a:p>
      </dgm:t>
    </dgm:pt>
    <dgm:pt modelId="{06F65E7F-BCCC-48E7-B0F3-E5D9AC10183A}" type="parTrans" cxnId="{CD5BACE6-1FA4-4EB6-968F-C49AB5D5AB91}">
      <dgm:prSet/>
      <dgm:spPr/>
      <dgm:t>
        <a:bodyPr/>
        <a:lstStyle/>
        <a:p>
          <a:endParaRPr lang="en-US"/>
        </a:p>
      </dgm:t>
    </dgm:pt>
    <dgm:pt modelId="{EEABE74A-7718-4260-BE2E-429AC98AB9DD}" type="sibTrans" cxnId="{CD5BACE6-1FA4-4EB6-968F-C49AB5D5AB91}">
      <dgm:prSet/>
      <dgm:spPr/>
      <dgm:t>
        <a:bodyPr/>
        <a:lstStyle/>
        <a:p>
          <a:endParaRPr lang="en-US"/>
        </a:p>
      </dgm:t>
    </dgm:pt>
    <dgm:pt modelId="{EAAB2F9B-109B-406D-BA8C-337B110D7636}">
      <dgm:prSet phldrT="[Text]"/>
      <dgm:spPr>
        <a:solidFill>
          <a:schemeClr val="tx1"/>
        </a:solidFill>
      </dgm:spPr>
      <dgm:t>
        <a:bodyPr/>
        <a:lstStyle/>
        <a:p>
          <a:r>
            <a:rPr lang="en-US" dirty="0"/>
            <a:t>	Why Nike’s Market is Different </a:t>
          </a:r>
        </a:p>
      </dgm:t>
    </dgm:pt>
    <dgm:pt modelId="{B108B55D-6282-43D2-AD00-5ABF152BDD4C}" type="parTrans" cxnId="{BA60F09B-0722-4558-8246-85487797C48F}">
      <dgm:prSet/>
      <dgm:spPr/>
      <dgm:t>
        <a:bodyPr/>
        <a:lstStyle/>
        <a:p>
          <a:endParaRPr lang="en-US"/>
        </a:p>
      </dgm:t>
    </dgm:pt>
    <dgm:pt modelId="{30D5CDCC-78EE-4BE4-A5F1-E4DE6ECEDD8B}" type="sibTrans" cxnId="{BA60F09B-0722-4558-8246-85487797C48F}">
      <dgm:prSet/>
      <dgm:spPr/>
      <dgm:t>
        <a:bodyPr/>
        <a:lstStyle/>
        <a:p>
          <a:endParaRPr lang="en-US"/>
        </a:p>
      </dgm:t>
    </dgm:pt>
    <dgm:pt modelId="{59ADB1BE-9D8E-4E4F-B607-C1CB8353343E}">
      <dgm:prSet phldrT="[Text]"/>
      <dgm:spPr>
        <a:solidFill>
          <a:schemeClr val="tx1"/>
        </a:solidFill>
      </dgm:spPr>
      <dgm:t>
        <a:bodyPr/>
        <a:lstStyle/>
        <a:p>
          <a:r>
            <a:rPr lang="en-US" dirty="0"/>
            <a:t>	Introducing Nike Training Grounds </a:t>
          </a:r>
        </a:p>
      </dgm:t>
    </dgm:pt>
    <dgm:pt modelId="{0F362A5B-A19C-4682-A0EA-A38165FB5B4B}" type="parTrans" cxnId="{D35A1974-611B-4AEC-9814-0CDCD24893C3}">
      <dgm:prSet/>
      <dgm:spPr/>
      <dgm:t>
        <a:bodyPr/>
        <a:lstStyle/>
        <a:p>
          <a:endParaRPr lang="en-US"/>
        </a:p>
      </dgm:t>
    </dgm:pt>
    <dgm:pt modelId="{DCAD05E3-305C-4F20-BF98-E46C5AAEDF33}" type="sibTrans" cxnId="{D35A1974-611B-4AEC-9814-0CDCD24893C3}">
      <dgm:prSet/>
      <dgm:spPr/>
      <dgm:t>
        <a:bodyPr/>
        <a:lstStyle/>
        <a:p>
          <a:endParaRPr lang="en-US"/>
        </a:p>
      </dgm:t>
    </dgm:pt>
    <dgm:pt modelId="{04A41774-73A5-4212-A13A-67E64E00D32A}">
      <dgm:prSet/>
      <dgm:spPr>
        <a:solidFill>
          <a:schemeClr val="tx1"/>
        </a:solidFill>
        <a:ln>
          <a:solidFill>
            <a:srgbClr val="FFFF00"/>
          </a:solidFill>
        </a:ln>
      </dgm:spPr>
      <dgm:t>
        <a:bodyPr/>
        <a:lstStyle/>
        <a:p>
          <a:r>
            <a:rPr lang="en-US" dirty="0">
              <a:solidFill>
                <a:schemeClr val="bg1"/>
              </a:solidFill>
            </a:rPr>
            <a:t>What our current brick and mortar locations contribute </a:t>
          </a:r>
        </a:p>
      </dgm:t>
    </dgm:pt>
    <dgm:pt modelId="{62799F90-70F7-4F63-A793-5EADA8B95766}" type="parTrans" cxnId="{31CA9BA8-C05A-43AC-A764-133642F328D2}">
      <dgm:prSet/>
      <dgm:spPr/>
      <dgm:t>
        <a:bodyPr/>
        <a:lstStyle/>
        <a:p>
          <a:endParaRPr lang="en-US"/>
        </a:p>
      </dgm:t>
    </dgm:pt>
    <dgm:pt modelId="{A419678C-C5AF-4BB1-81A4-A9A42BE34317}" type="sibTrans" cxnId="{31CA9BA8-C05A-43AC-A764-133642F328D2}">
      <dgm:prSet/>
      <dgm:spPr/>
      <dgm:t>
        <a:bodyPr/>
        <a:lstStyle/>
        <a:p>
          <a:endParaRPr lang="en-US"/>
        </a:p>
      </dgm:t>
    </dgm:pt>
    <dgm:pt modelId="{AA7FCC9A-19E8-492A-93B4-04AA51BDA85F}">
      <dgm:prSet/>
      <dgm:spPr>
        <a:solidFill>
          <a:schemeClr val="tx1"/>
        </a:solidFill>
        <a:ln>
          <a:solidFill>
            <a:srgbClr val="FFFF00"/>
          </a:solidFill>
        </a:ln>
      </dgm:spPr>
      <dgm:t>
        <a:bodyPr/>
        <a:lstStyle/>
        <a:p>
          <a:r>
            <a:rPr lang="en-US" dirty="0">
              <a:solidFill>
                <a:schemeClr val="bg1"/>
              </a:solidFill>
            </a:rPr>
            <a:t>Why our customers value physical locations </a:t>
          </a:r>
        </a:p>
      </dgm:t>
    </dgm:pt>
    <dgm:pt modelId="{E3ABCC0B-85CC-43DD-84AB-9AC8CD095CD3}" type="parTrans" cxnId="{5B07FF89-5BA9-41D0-A2FF-FB1009537645}">
      <dgm:prSet/>
      <dgm:spPr/>
      <dgm:t>
        <a:bodyPr/>
        <a:lstStyle/>
        <a:p>
          <a:endParaRPr lang="en-US"/>
        </a:p>
      </dgm:t>
    </dgm:pt>
    <dgm:pt modelId="{10C22893-87F7-49D3-87AC-ADC4CA366FB1}" type="sibTrans" cxnId="{5B07FF89-5BA9-41D0-A2FF-FB1009537645}">
      <dgm:prSet/>
      <dgm:spPr/>
      <dgm:t>
        <a:bodyPr/>
        <a:lstStyle/>
        <a:p>
          <a:endParaRPr lang="en-US"/>
        </a:p>
      </dgm:t>
    </dgm:pt>
    <dgm:pt modelId="{095EDB74-72AA-4B84-8FA2-BDAE982E6F9D}">
      <dgm:prSet/>
      <dgm:spPr>
        <a:solidFill>
          <a:schemeClr val="tx1"/>
        </a:solidFill>
        <a:ln>
          <a:solidFill>
            <a:srgbClr val="FFFF00"/>
          </a:solidFill>
        </a:ln>
      </dgm:spPr>
      <dgm:t>
        <a:bodyPr/>
        <a:lstStyle/>
        <a:p>
          <a:r>
            <a:rPr lang="en-US" dirty="0">
              <a:solidFill>
                <a:schemeClr val="bg1"/>
              </a:solidFill>
            </a:rPr>
            <a:t>How we will keep our stores but change their purpose </a:t>
          </a:r>
        </a:p>
      </dgm:t>
    </dgm:pt>
    <dgm:pt modelId="{A4DCC6E1-74ED-4D42-B961-1F90CA2B2089}" type="parTrans" cxnId="{650DA15C-BA18-4EB0-934D-2962CA897B05}">
      <dgm:prSet/>
      <dgm:spPr/>
      <dgm:t>
        <a:bodyPr/>
        <a:lstStyle/>
        <a:p>
          <a:endParaRPr lang="en-US"/>
        </a:p>
      </dgm:t>
    </dgm:pt>
    <dgm:pt modelId="{C26618A6-821C-4214-8FB7-F3E54A50F154}" type="sibTrans" cxnId="{650DA15C-BA18-4EB0-934D-2962CA897B05}">
      <dgm:prSet/>
      <dgm:spPr/>
      <dgm:t>
        <a:bodyPr/>
        <a:lstStyle/>
        <a:p>
          <a:endParaRPr lang="en-US"/>
        </a:p>
      </dgm:t>
    </dgm:pt>
    <dgm:pt modelId="{ECDAF9BE-687B-4C54-BA75-8B6672E2E2C6}" type="pres">
      <dgm:prSet presAssocID="{5360DB9E-8C06-4902-BFCD-C5B9801A1AF6}" presName="linear" presStyleCnt="0">
        <dgm:presLayoutVars>
          <dgm:dir/>
          <dgm:animLvl val="lvl"/>
          <dgm:resizeHandles val="exact"/>
        </dgm:presLayoutVars>
      </dgm:prSet>
      <dgm:spPr/>
    </dgm:pt>
    <dgm:pt modelId="{3DAAC5FC-CC38-4ED7-AE9B-ADCB4B50B9FA}" type="pres">
      <dgm:prSet presAssocID="{4EB26E49-95BF-42C2-8D7C-395E6F68A399}" presName="parentLin" presStyleCnt="0"/>
      <dgm:spPr/>
    </dgm:pt>
    <dgm:pt modelId="{A7F7440C-C952-40CF-8D62-E4F1D1050116}" type="pres">
      <dgm:prSet presAssocID="{4EB26E49-95BF-42C2-8D7C-395E6F68A399}" presName="parentLeftMargin" presStyleLbl="node1" presStyleIdx="0" presStyleCnt="3"/>
      <dgm:spPr/>
    </dgm:pt>
    <dgm:pt modelId="{E3D211CD-47A8-43B6-963A-4FBAF5A64B0E}" type="pres">
      <dgm:prSet presAssocID="{4EB26E49-95BF-42C2-8D7C-395E6F68A399}" presName="parentText" presStyleLbl="node1" presStyleIdx="0" presStyleCnt="3">
        <dgm:presLayoutVars>
          <dgm:chMax val="0"/>
          <dgm:bulletEnabled val="1"/>
        </dgm:presLayoutVars>
      </dgm:prSet>
      <dgm:spPr/>
    </dgm:pt>
    <dgm:pt modelId="{0680E8AF-D4BE-48AE-870B-A02F6F966DF5}" type="pres">
      <dgm:prSet presAssocID="{4EB26E49-95BF-42C2-8D7C-395E6F68A399}" presName="negativeSpace" presStyleCnt="0"/>
      <dgm:spPr/>
    </dgm:pt>
    <dgm:pt modelId="{F576E279-3354-43DD-B08E-98E13F985EFE}" type="pres">
      <dgm:prSet presAssocID="{4EB26E49-95BF-42C2-8D7C-395E6F68A399}" presName="childText" presStyleLbl="conFgAcc1" presStyleIdx="0" presStyleCnt="3">
        <dgm:presLayoutVars>
          <dgm:bulletEnabled val="1"/>
        </dgm:presLayoutVars>
      </dgm:prSet>
      <dgm:spPr/>
    </dgm:pt>
    <dgm:pt modelId="{709910A9-E5B9-40E6-B583-7A929E230105}" type="pres">
      <dgm:prSet presAssocID="{EEABE74A-7718-4260-BE2E-429AC98AB9DD}" presName="spaceBetweenRectangles" presStyleCnt="0"/>
      <dgm:spPr/>
    </dgm:pt>
    <dgm:pt modelId="{E0DBE532-F31E-4CCD-B0DE-FC3C86CA0ACE}" type="pres">
      <dgm:prSet presAssocID="{EAAB2F9B-109B-406D-BA8C-337B110D7636}" presName="parentLin" presStyleCnt="0"/>
      <dgm:spPr/>
    </dgm:pt>
    <dgm:pt modelId="{70815359-DE33-4070-98ED-DDE501AFE6E0}" type="pres">
      <dgm:prSet presAssocID="{EAAB2F9B-109B-406D-BA8C-337B110D7636}" presName="parentLeftMargin" presStyleLbl="node1" presStyleIdx="0" presStyleCnt="3"/>
      <dgm:spPr/>
    </dgm:pt>
    <dgm:pt modelId="{D87DC7FB-A530-479A-9C28-BB58A71A0052}" type="pres">
      <dgm:prSet presAssocID="{EAAB2F9B-109B-406D-BA8C-337B110D7636}" presName="parentText" presStyleLbl="node1" presStyleIdx="1" presStyleCnt="3">
        <dgm:presLayoutVars>
          <dgm:chMax val="0"/>
          <dgm:bulletEnabled val="1"/>
        </dgm:presLayoutVars>
      </dgm:prSet>
      <dgm:spPr/>
    </dgm:pt>
    <dgm:pt modelId="{61AD2DE1-5908-4DEF-91EC-6C9610D11523}" type="pres">
      <dgm:prSet presAssocID="{EAAB2F9B-109B-406D-BA8C-337B110D7636}" presName="negativeSpace" presStyleCnt="0"/>
      <dgm:spPr/>
    </dgm:pt>
    <dgm:pt modelId="{15EF089D-2302-4725-B33D-C04ADEA80398}" type="pres">
      <dgm:prSet presAssocID="{EAAB2F9B-109B-406D-BA8C-337B110D7636}" presName="childText" presStyleLbl="conFgAcc1" presStyleIdx="1" presStyleCnt="3">
        <dgm:presLayoutVars>
          <dgm:bulletEnabled val="1"/>
        </dgm:presLayoutVars>
      </dgm:prSet>
      <dgm:spPr/>
    </dgm:pt>
    <dgm:pt modelId="{3B410527-681E-4BA3-B2FD-7B9C92725B5B}" type="pres">
      <dgm:prSet presAssocID="{30D5CDCC-78EE-4BE4-A5F1-E4DE6ECEDD8B}" presName="spaceBetweenRectangles" presStyleCnt="0"/>
      <dgm:spPr/>
    </dgm:pt>
    <dgm:pt modelId="{51B15943-B795-4C59-B6B0-EF66DFC6D0A8}" type="pres">
      <dgm:prSet presAssocID="{59ADB1BE-9D8E-4E4F-B607-C1CB8353343E}" presName="parentLin" presStyleCnt="0"/>
      <dgm:spPr/>
    </dgm:pt>
    <dgm:pt modelId="{3B7BDF17-9726-4FEE-9F83-C4AF29AEB758}" type="pres">
      <dgm:prSet presAssocID="{59ADB1BE-9D8E-4E4F-B607-C1CB8353343E}" presName="parentLeftMargin" presStyleLbl="node1" presStyleIdx="1" presStyleCnt="3"/>
      <dgm:spPr/>
    </dgm:pt>
    <dgm:pt modelId="{C3632011-664B-4A34-9356-7C280D3FEC42}" type="pres">
      <dgm:prSet presAssocID="{59ADB1BE-9D8E-4E4F-B607-C1CB8353343E}" presName="parentText" presStyleLbl="node1" presStyleIdx="2" presStyleCnt="3">
        <dgm:presLayoutVars>
          <dgm:chMax val="0"/>
          <dgm:bulletEnabled val="1"/>
        </dgm:presLayoutVars>
      </dgm:prSet>
      <dgm:spPr/>
    </dgm:pt>
    <dgm:pt modelId="{BAEB10EB-442E-4EF5-A08F-8A0A59A03815}" type="pres">
      <dgm:prSet presAssocID="{59ADB1BE-9D8E-4E4F-B607-C1CB8353343E}" presName="negativeSpace" presStyleCnt="0"/>
      <dgm:spPr/>
    </dgm:pt>
    <dgm:pt modelId="{A1C31068-DECE-474F-8CCA-C69555558DF7}" type="pres">
      <dgm:prSet presAssocID="{59ADB1BE-9D8E-4E4F-B607-C1CB8353343E}" presName="childText" presStyleLbl="conFgAcc1" presStyleIdx="2" presStyleCnt="3">
        <dgm:presLayoutVars>
          <dgm:bulletEnabled val="1"/>
        </dgm:presLayoutVars>
      </dgm:prSet>
      <dgm:spPr/>
    </dgm:pt>
  </dgm:ptLst>
  <dgm:cxnLst>
    <dgm:cxn modelId="{5B8C6C1C-2AF5-4373-9022-31919D1D5F9D}" type="presOf" srcId="{59ADB1BE-9D8E-4E4F-B607-C1CB8353343E}" destId="{C3632011-664B-4A34-9356-7C280D3FEC42}" srcOrd="1" destOrd="0" presId="urn:microsoft.com/office/officeart/2005/8/layout/list1"/>
    <dgm:cxn modelId="{7A1FBB2F-B830-44EF-976E-9AEFEB9872AE}" type="presOf" srcId="{04A41774-73A5-4212-A13A-67E64E00D32A}" destId="{F576E279-3354-43DD-B08E-98E13F985EFE}" srcOrd="0" destOrd="0" presId="urn:microsoft.com/office/officeart/2005/8/layout/list1"/>
    <dgm:cxn modelId="{8495E930-37C6-44A2-90FF-12BA40F54A0E}" type="presOf" srcId="{4EB26E49-95BF-42C2-8D7C-395E6F68A399}" destId="{A7F7440C-C952-40CF-8D62-E4F1D1050116}" srcOrd="0" destOrd="0" presId="urn:microsoft.com/office/officeart/2005/8/layout/list1"/>
    <dgm:cxn modelId="{650DA15C-BA18-4EB0-934D-2962CA897B05}" srcId="{59ADB1BE-9D8E-4E4F-B607-C1CB8353343E}" destId="{095EDB74-72AA-4B84-8FA2-BDAE982E6F9D}" srcOrd="0" destOrd="0" parTransId="{A4DCC6E1-74ED-4D42-B961-1F90CA2B2089}" sibTransId="{C26618A6-821C-4214-8FB7-F3E54A50F154}"/>
    <dgm:cxn modelId="{408C784A-1DF1-4404-88BC-E5C71A5F03F8}" type="presOf" srcId="{AA7FCC9A-19E8-492A-93B4-04AA51BDA85F}" destId="{15EF089D-2302-4725-B33D-C04ADEA80398}" srcOrd="0" destOrd="0" presId="urn:microsoft.com/office/officeart/2005/8/layout/list1"/>
    <dgm:cxn modelId="{35E03D4F-9D1D-4F5F-841C-FF12A16055E5}" type="presOf" srcId="{EAAB2F9B-109B-406D-BA8C-337B110D7636}" destId="{70815359-DE33-4070-98ED-DDE501AFE6E0}" srcOrd="0" destOrd="0" presId="urn:microsoft.com/office/officeart/2005/8/layout/list1"/>
    <dgm:cxn modelId="{D35A1974-611B-4AEC-9814-0CDCD24893C3}" srcId="{5360DB9E-8C06-4902-BFCD-C5B9801A1AF6}" destId="{59ADB1BE-9D8E-4E4F-B607-C1CB8353343E}" srcOrd="2" destOrd="0" parTransId="{0F362A5B-A19C-4682-A0EA-A38165FB5B4B}" sibTransId="{DCAD05E3-305C-4F20-BF98-E46C5AAEDF33}"/>
    <dgm:cxn modelId="{9BB46C7F-F5AB-4848-BAD5-D8BA2C5D16A2}" type="presOf" srcId="{4EB26E49-95BF-42C2-8D7C-395E6F68A399}" destId="{E3D211CD-47A8-43B6-963A-4FBAF5A64B0E}" srcOrd="1" destOrd="0" presId="urn:microsoft.com/office/officeart/2005/8/layout/list1"/>
    <dgm:cxn modelId="{5B07FF89-5BA9-41D0-A2FF-FB1009537645}" srcId="{EAAB2F9B-109B-406D-BA8C-337B110D7636}" destId="{AA7FCC9A-19E8-492A-93B4-04AA51BDA85F}" srcOrd="0" destOrd="0" parTransId="{E3ABCC0B-85CC-43DD-84AB-9AC8CD095CD3}" sibTransId="{10C22893-87F7-49D3-87AC-ADC4CA366FB1}"/>
    <dgm:cxn modelId="{BA60F09B-0722-4558-8246-85487797C48F}" srcId="{5360DB9E-8C06-4902-BFCD-C5B9801A1AF6}" destId="{EAAB2F9B-109B-406D-BA8C-337B110D7636}" srcOrd="1" destOrd="0" parTransId="{B108B55D-6282-43D2-AD00-5ABF152BDD4C}" sibTransId="{30D5CDCC-78EE-4BE4-A5F1-E4DE6ECEDD8B}"/>
    <dgm:cxn modelId="{31CA9BA8-C05A-43AC-A764-133642F328D2}" srcId="{4EB26E49-95BF-42C2-8D7C-395E6F68A399}" destId="{04A41774-73A5-4212-A13A-67E64E00D32A}" srcOrd="0" destOrd="0" parTransId="{62799F90-70F7-4F63-A793-5EADA8B95766}" sibTransId="{A419678C-C5AF-4BB1-81A4-A9A42BE34317}"/>
    <dgm:cxn modelId="{60A621B9-A413-4A72-AD8B-55C7FE8EE14D}" type="presOf" srcId="{59ADB1BE-9D8E-4E4F-B607-C1CB8353343E}" destId="{3B7BDF17-9726-4FEE-9F83-C4AF29AEB758}" srcOrd="0" destOrd="0" presId="urn:microsoft.com/office/officeart/2005/8/layout/list1"/>
    <dgm:cxn modelId="{EE7A4BB9-5A7A-46AE-9238-46122338119C}" type="presOf" srcId="{5360DB9E-8C06-4902-BFCD-C5B9801A1AF6}" destId="{ECDAF9BE-687B-4C54-BA75-8B6672E2E2C6}" srcOrd="0" destOrd="0" presId="urn:microsoft.com/office/officeart/2005/8/layout/list1"/>
    <dgm:cxn modelId="{28BFBECC-78C8-41B2-89BB-57856E432D0C}" type="presOf" srcId="{095EDB74-72AA-4B84-8FA2-BDAE982E6F9D}" destId="{A1C31068-DECE-474F-8CCA-C69555558DF7}" srcOrd="0" destOrd="0" presId="urn:microsoft.com/office/officeart/2005/8/layout/list1"/>
    <dgm:cxn modelId="{CD5BACE6-1FA4-4EB6-968F-C49AB5D5AB91}" srcId="{5360DB9E-8C06-4902-BFCD-C5B9801A1AF6}" destId="{4EB26E49-95BF-42C2-8D7C-395E6F68A399}" srcOrd="0" destOrd="0" parTransId="{06F65E7F-BCCC-48E7-B0F3-E5D9AC10183A}" sibTransId="{EEABE74A-7718-4260-BE2E-429AC98AB9DD}"/>
    <dgm:cxn modelId="{FE96A4F9-20C9-4A58-8A89-35A3A363CCEA}" type="presOf" srcId="{EAAB2F9B-109B-406D-BA8C-337B110D7636}" destId="{D87DC7FB-A530-479A-9C28-BB58A71A0052}" srcOrd="1" destOrd="0" presId="urn:microsoft.com/office/officeart/2005/8/layout/list1"/>
    <dgm:cxn modelId="{4435F8DC-DA9A-4962-B54E-BCBB626B0773}" type="presParOf" srcId="{ECDAF9BE-687B-4C54-BA75-8B6672E2E2C6}" destId="{3DAAC5FC-CC38-4ED7-AE9B-ADCB4B50B9FA}" srcOrd="0" destOrd="0" presId="urn:microsoft.com/office/officeart/2005/8/layout/list1"/>
    <dgm:cxn modelId="{8E8D1704-AF6D-43F3-ACB9-ED2A27E346FE}" type="presParOf" srcId="{3DAAC5FC-CC38-4ED7-AE9B-ADCB4B50B9FA}" destId="{A7F7440C-C952-40CF-8D62-E4F1D1050116}" srcOrd="0" destOrd="0" presId="urn:microsoft.com/office/officeart/2005/8/layout/list1"/>
    <dgm:cxn modelId="{9F1F1BBE-90BB-44D8-BDC2-1B9FE7616994}" type="presParOf" srcId="{3DAAC5FC-CC38-4ED7-AE9B-ADCB4B50B9FA}" destId="{E3D211CD-47A8-43B6-963A-4FBAF5A64B0E}" srcOrd="1" destOrd="0" presId="urn:microsoft.com/office/officeart/2005/8/layout/list1"/>
    <dgm:cxn modelId="{B4B7E658-0A0D-4CBA-A9BC-F812074B1A49}" type="presParOf" srcId="{ECDAF9BE-687B-4C54-BA75-8B6672E2E2C6}" destId="{0680E8AF-D4BE-48AE-870B-A02F6F966DF5}" srcOrd="1" destOrd="0" presId="urn:microsoft.com/office/officeart/2005/8/layout/list1"/>
    <dgm:cxn modelId="{78282DF8-770E-48AF-A6C1-CE52C20C3618}" type="presParOf" srcId="{ECDAF9BE-687B-4C54-BA75-8B6672E2E2C6}" destId="{F576E279-3354-43DD-B08E-98E13F985EFE}" srcOrd="2" destOrd="0" presId="urn:microsoft.com/office/officeart/2005/8/layout/list1"/>
    <dgm:cxn modelId="{5A89CA0F-EF26-46C4-931F-2CB99339D748}" type="presParOf" srcId="{ECDAF9BE-687B-4C54-BA75-8B6672E2E2C6}" destId="{709910A9-E5B9-40E6-B583-7A929E230105}" srcOrd="3" destOrd="0" presId="urn:microsoft.com/office/officeart/2005/8/layout/list1"/>
    <dgm:cxn modelId="{EAC181ED-F7A8-4752-98A9-9D79FA69C04F}" type="presParOf" srcId="{ECDAF9BE-687B-4C54-BA75-8B6672E2E2C6}" destId="{E0DBE532-F31E-4CCD-B0DE-FC3C86CA0ACE}" srcOrd="4" destOrd="0" presId="urn:microsoft.com/office/officeart/2005/8/layout/list1"/>
    <dgm:cxn modelId="{60649A07-2AF3-4AD4-AAAF-BB20A4EA55E4}" type="presParOf" srcId="{E0DBE532-F31E-4CCD-B0DE-FC3C86CA0ACE}" destId="{70815359-DE33-4070-98ED-DDE501AFE6E0}" srcOrd="0" destOrd="0" presId="urn:microsoft.com/office/officeart/2005/8/layout/list1"/>
    <dgm:cxn modelId="{69653C08-54F6-43B3-8424-C4BB25417F30}" type="presParOf" srcId="{E0DBE532-F31E-4CCD-B0DE-FC3C86CA0ACE}" destId="{D87DC7FB-A530-479A-9C28-BB58A71A0052}" srcOrd="1" destOrd="0" presId="urn:microsoft.com/office/officeart/2005/8/layout/list1"/>
    <dgm:cxn modelId="{EADFE914-4261-48F7-93F6-81E6086CA62B}" type="presParOf" srcId="{ECDAF9BE-687B-4C54-BA75-8B6672E2E2C6}" destId="{61AD2DE1-5908-4DEF-91EC-6C9610D11523}" srcOrd="5" destOrd="0" presId="urn:microsoft.com/office/officeart/2005/8/layout/list1"/>
    <dgm:cxn modelId="{9EF9D9C8-E335-4D7F-BB84-141D9B5DF753}" type="presParOf" srcId="{ECDAF9BE-687B-4C54-BA75-8B6672E2E2C6}" destId="{15EF089D-2302-4725-B33D-C04ADEA80398}" srcOrd="6" destOrd="0" presId="urn:microsoft.com/office/officeart/2005/8/layout/list1"/>
    <dgm:cxn modelId="{A0BA35F4-4153-4295-A92D-A5E882918856}" type="presParOf" srcId="{ECDAF9BE-687B-4C54-BA75-8B6672E2E2C6}" destId="{3B410527-681E-4BA3-B2FD-7B9C92725B5B}" srcOrd="7" destOrd="0" presId="urn:microsoft.com/office/officeart/2005/8/layout/list1"/>
    <dgm:cxn modelId="{C9910BB6-C2A3-4763-A4FD-35B23EBA60F8}" type="presParOf" srcId="{ECDAF9BE-687B-4C54-BA75-8B6672E2E2C6}" destId="{51B15943-B795-4C59-B6B0-EF66DFC6D0A8}" srcOrd="8" destOrd="0" presId="urn:microsoft.com/office/officeart/2005/8/layout/list1"/>
    <dgm:cxn modelId="{3766A5AE-031C-4495-8110-6330A8EE9D9B}" type="presParOf" srcId="{51B15943-B795-4C59-B6B0-EF66DFC6D0A8}" destId="{3B7BDF17-9726-4FEE-9F83-C4AF29AEB758}" srcOrd="0" destOrd="0" presId="urn:microsoft.com/office/officeart/2005/8/layout/list1"/>
    <dgm:cxn modelId="{AEDB9E9A-FD10-4BAE-835A-42D62E05236A}" type="presParOf" srcId="{51B15943-B795-4C59-B6B0-EF66DFC6D0A8}" destId="{C3632011-664B-4A34-9356-7C280D3FEC42}" srcOrd="1" destOrd="0" presId="urn:microsoft.com/office/officeart/2005/8/layout/list1"/>
    <dgm:cxn modelId="{32FB5CA2-0D18-4501-82C7-98CBF5E958A0}" type="presParOf" srcId="{ECDAF9BE-687B-4C54-BA75-8B6672E2E2C6}" destId="{BAEB10EB-442E-4EF5-A08F-8A0A59A03815}" srcOrd="9" destOrd="0" presId="urn:microsoft.com/office/officeart/2005/8/layout/list1"/>
    <dgm:cxn modelId="{69134FDB-C759-4989-90AD-11B4DAAB6AA6}" type="presParOf" srcId="{ECDAF9BE-687B-4C54-BA75-8B6672E2E2C6}" destId="{A1C31068-DECE-474F-8CCA-C69555558DF7}" srcOrd="10" destOrd="0" presId="urn:microsoft.com/office/officeart/2005/8/layout/list1"/>
  </dgm:cxnLst>
  <dgm:bg>
    <a:solidFill>
      <a:srgbClr val="FFFF00"/>
    </a:solidFill>
  </dgm:bg>
  <dgm:whole>
    <a:ln>
      <a:solidFill>
        <a:srgbClr val="FFFF00"/>
      </a:solidFill>
    </a:ln>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5360DB9E-8C06-4902-BFCD-C5B9801A1AF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EB26E49-95BF-42C2-8D7C-395E6F68A399}">
      <dgm:prSet phldrT="[Text]"/>
      <dgm:spPr>
        <a:solidFill>
          <a:schemeClr val="tx1"/>
        </a:solidFill>
      </dgm:spPr>
      <dgm:t>
        <a:bodyPr/>
        <a:lstStyle/>
        <a:p>
          <a:r>
            <a:rPr lang="en-US" dirty="0"/>
            <a:t>	Analysis of Current Stores </a:t>
          </a:r>
        </a:p>
      </dgm:t>
    </dgm:pt>
    <dgm:pt modelId="{06F65E7F-BCCC-48E7-B0F3-E5D9AC10183A}" type="parTrans" cxnId="{CD5BACE6-1FA4-4EB6-968F-C49AB5D5AB91}">
      <dgm:prSet/>
      <dgm:spPr/>
      <dgm:t>
        <a:bodyPr/>
        <a:lstStyle/>
        <a:p>
          <a:endParaRPr lang="en-US"/>
        </a:p>
      </dgm:t>
    </dgm:pt>
    <dgm:pt modelId="{EEABE74A-7718-4260-BE2E-429AC98AB9DD}" type="sibTrans" cxnId="{CD5BACE6-1FA4-4EB6-968F-C49AB5D5AB91}">
      <dgm:prSet/>
      <dgm:spPr/>
      <dgm:t>
        <a:bodyPr/>
        <a:lstStyle/>
        <a:p>
          <a:endParaRPr lang="en-US"/>
        </a:p>
      </dgm:t>
    </dgm:pt>
    <dgm:pt modelId="{EAAB2F9B-109B-406D-BA8C-337B110D7636}">
      <dgm:prSet phldrT="[Text]"/>
      <dgm:spPr>
        <a:solidFill>
          <a:schemeClr val="tx1"/>
        </a:solidFill>
      </dgm:spPr>
      <dgm:t>
        <a:bodyPr/>
        <a:lstStyle/>
        <a:p>
          <a:r>
            <a:rPr lang="en-US" dirty="0"/>
            <a:t>	Why Nike’s Market is Different </a:t>
          </a:r>
        </a:p>
      </dgm:t>
    </dgm:pt>
    <dgm:pt modelId="{B108B55D-6282-43D2-AD00-5ABF152BDD4C}" type="parTrans" cxnId="{BA60F09B-0722-4558-8246-85487797C48F}">
      <dgm:prSet/>
      <dgm:spPr/>
      <dgm:t>
        <a:bodyPr/>
        <a:lstStyle/>
        <a:p>
          <a:endParaRPr lang="en-US"/>
        </a:p>
      </dgm:t>
    </dgm:pt>
    <dgm:pt modelId="{30D5CDCC-78EE-4BE4-A5F1-E4DE6ECEDD8B}" type="sibTrans" cxnId="{BA60F09B-0722-4558-8246-85487797C48F}">
      <dgm:prSet/>
      <dgm:spPr/>
      <dgm:t>
        <a:bodyPr/>
        <a:lstStyle/>
        <a:p>
          <a:endParaRPr lang="en-US"/>
        </a:p>
      </dgm:t>
    </dgm:pt>
    <dgm:pt modelId="{59ADB1BE-9D8E-4E4F-B607-C1CB8353343E}">
      <dgm:prSet phldrT="[Text]"/>
      <dgm:spPr>
        <a:solidFill>
          <a:schemeClr val="tx1"/>
        </a:solidFill>
      </dgm:spPr>
      <dgm:t>
        <a:bodyPr/>
        <a:lstStyle/>
        <a:p>
          <a:r>
            <a:rPr lang="en-US" dirty="0"/>
            <a:t>	Introducing Nike Training Grounds </a:t>
          </a:r>
        </a:p>
      </dgm:t>
    </dgm:pt>
    <dgm:pt modelId="{0F362A5B-A19C-4682-A0EA-A38165FB5B4B}" type="parTrans" cxnId="{D35A1974-611B-4AEC-9814-0CDCD24893C3}">
      <dgm:prSet/>
      <dgm:spPr/>
      <dgm:t>
        <a:bodyPr/>
        <a:lstStyle/>
        <a:p>
          <a:endParaRPr lang="en-US"/>
        </a:p>
      </dgm:t>
    </dgm:pt>
    <dgm:pt modelId="{DCAD05E3-305C-4F20-BF98-E46C5AAEDF33}" type="sibTrans" cxnId="{D35A1974-611B-4AEC-9814-0CDCD24893C3}">
      <dgm:prSet/>
      <dgm:spPr/>
      <dgm:t>
        <a:bodyPr/>
        <a:lstStyle/>
        <a:p>
          <a:endParaRPr lang="en-US"/>
        </a:p>
      </dgm:t>
    </dgm:pt>
    <dgm:pt modelId="{04A41774-73A5-4212-A13A-67E64E00D32A}">
      <dgm:prSet/>
      <dgm:spPr>
        <a:solidFill>
          <a:schemeClr val="tx1"/>
        </a:solidFill>
        <a:ln>
          <a:solidFill>
            <a:srgbClr val="FFFF00"/>
          </a:solidFill>
        </a:ln>
      </dgm:spPr>
      <dgm:t>
        <a:bodyPr/>
        <a:lstStyle/>
        <a:p>
          <a:pPr marL="0" indent="0"/>
          <a:r>
            <a:rPr lang="en-US" dirty="0">
              <a:solidFill>
                <a:schemeClr val="bg1"/>
              </a:solidFill>
            </a:rPr>
            <a:t>Brick and mortar is our bread an butter </a:t>
          </a:r>
        </a:p>
      </dgm:t>
    </dgm:pt>
    <dgm:pt modelId="{62799F90-70F7-4F63-A793-5EADA8B95766}" type="parTrans" cxnId="{31CA9BA8-C05A-43AC-A764-133642F328D2}">
      <dgm:prSet/>
      <dgm:spPr/>
      <dgm:t>
        <a:bodyPr/>
        <a:lstStyle/>
        <a:p>
          <a:endParaRPr lang="en-US"/>
        </a:p>
      </dgm:t>
    </dgm:pt>
    <dgm:pt modelId="{A419678C-C5AF-4BB1-81A4-A9A42BE34317}" type="sibTrans" cxnId="{31CA9BA8-C05A-43AC-A764-133642F328D2}">
      <dgm:prSet/>
      <dgm:spPr/>
      <dgm:t>
        <a:bodyPr/>
        <a:lstStyle/>
        <a:p>
          <a:endParaRPr lang="en-US"/>
        </a:p>
      </dgm:t>
    </dgm:pt>
    <dgm:pt modelId="{AA7FCC9A-19E8-492A-93B4-04AA51BDA85F}">
      <dgm:prSet/>
      <dgm:spPr>
        <a:solidFill>
          <a:schemeClr val="tx1"/>
        </a:solidFill>
        <a:ln>
          <a:solidFill>
            <a:srgbClr val="FFFF00"/>
          </a:solidFill>
        </a:ln>
      </dgm:spPr>
      <dgm:t>
        <a:bodyPr/>
        <a:lstStyle/>
        <a:p>
          <a:r>
            <a:rPr lang="en-US" dirty="0">
              <a:solidFill>
                <a:schemeClr val="bg1"/>
              </a:solidFill>
            </a:rPr>
            <a:t>High performance goods that customers evaluate in-store </a:t>
          </a:r>
        </a:p>
      </dgm:t>
    </dgm:pt>
    <dgm:pt modelId="{E3ABCC0B-85CC-43DD-84AB-9AC8CD095CD3}" type="parTrans" cxnId="{5B07FF89-5BA9-41D0-A2FF-FB1009537645}">
      <dgm:prSet/>
      <dgm:spPr/>
      <dgm:t>
        <a:bodyPr/>
        <a:lstStyle/>
        <a:p>
          <a:endParaRPr lang="en-US"/>
        </a:p>
      </dgm:t>
    </dgm:pt>
    <dgm:pt modelId="{10C22893-87F7-49D3-87AC-ADC4CA366FB1}" type="sibTrans" cxnId="{5B07FF89-5BA9-41D0-A2FF-FB1009537645}">
      <dgm:prSet/>
      <dgm:spPr/>
      <dgm:t>
        <a:bodyPr/>
        <a:lstStyle/>
        <a:p>
          <a:endParaRPr lang="en-US"/>
        </a:p>
      </dgm:t>
    </dgm:pt>
    <dgm:pt modelId="{095EDB74-72AA-4B84-8FA2-BDAE982E6F9D}">
      <dgm:prSet/>
      <dgm:spPr>
        <a:solidFill>
          <a:schemeClr val="tx1"/>
        </a:solidFill>
        <a:ln>
          <a:solidFill>
            <a:srgbClr val="FFFF00"/>
          </a:solidFill>
        </a:ln>
      </dgm:spPr>
      <dgm:t>
        <a:bodyPr/>
        <a:lstStyle/>
        <a:p>
          <a:r>
            <a:rPr lang="en-US" dirty="0">
              <a:solidFill>
                <a:schemeClr val="bg1"/>
              </a:solidFill>
            </a:rPr>
            <a:t>A place to feel the performance you are buying </a:t>
          </a:r>
        </a:p>
      </dgm:t>
    </dgm:pt>
    <dgm:pt modelId="{A4DCC6E1-74ED-4D42-B961-1F90CA2B2089}" type="parTrans" cxnId="{650DA15C-BA18-4EB0-934D-2962CA897B05}">
      <dgm:prSet/>
      <dgm:spPr/>
      <dgm:t>
        <a:bodyPr/>
        <a:lstStyle/>
        <a:p>
          <a:endParaRPr lang="en-US"/>
        </a:p>
      </dgm:t>
    </dgm:pt>
    <dgm:pt modelId="{C26618A6-821C-4214-8FB7-F3E54A50F154}" type="sibTrans" cxnId="{650DA15C-BA18-4EB0-934D-2962CA897B05}">
      <dgm:prSet/>
      <dgm:spPr/>
      <dgm:t>
        <a:bodyPr/>
        <a:lstStyle/>
        <a:p>
          <a:endParaRPr lang="en-US"/>
        </a:p>
      </dgm:t>
    </dgm:pt>
    <dgm:pt modelId="{ECDAF9BE-687B-4C54-BA75-8B6672E2E2C6}" type="pres">
      <dgm:prSet presAssocID="{5360DB9E-8C06-4902-BFCD-C5B9801A1AF6}" presName="linear" presStyleCnt="0">
        <dgm:presLayoutVars>
          <dgm:dir/>
          <dgm:animLvl val="lvl"/>
          <dgm:resizeHandles val="exact"/>
        </dgm:presLayoutVars>
      </dgm:prSet>
      <dgm:spPr/>
    </dgm:pt>
    <dgm:pt modelId="{3DAAC5FC-CC38-4ED7-AE9B-ADCB4B50B9FA}" type="pres">
      <dgm:prSet presAssocID="{4EB26E49-95BF-42C2-8D7C-395E6F68A399}" presName="parentLin" presStyleCnt="0"/>
      <dgm:spPr/>
    </dgm:pt>
    <dgm:pt modelId="{A7F7440C-C952-40CF-8D62-E4F1D1050116}" type="pres">
      <dgm:prSet presAssocID="{4EB26E49-95BF-42C2-8D7C-395E6F68A399}" presName="parentLeftMargin" presStyleLbl="node1" presStyleIdx="0" presStyleCnt="3"/>
      <dgm:spPr/>
    </dgm:pt>
    <dgm:pt modelId="{E3D211CD-47A8-43B6-963A-4FBAF5A64B0E}" type="pres">
      <dgm:prSet presAssocID="{4EB26E49-95BF-42C2-8D7C-395E6F68A399}" presName="parentText" presStyleLbl="node1" presStyleIdx="0" presStyleCnt="3">
        <dgm:presLayoutVars>
          <dgm:chMax val="0"/>
          <dgm:bulletEnabled val="1"/>
        </dgm:presLayoutVars>
      </dgm:prSet>
      <dgm:spPr/>
    </dgm:pt>
    <dgm:pt modelId="{0680E8AF-D4BE-48AE-870B-A02F6F966DF5}" type="pres">
      <dgm:prSet presAssocID="{4EB26E49-95BF-42C2-8D7C-395E6F68A399}" presName="negativeSpace" presStyleCnt="0"/>
      <dgm:spPr/>
    </dgm:pt>
    <dgm:pt modelId="{F576E279-3354-43DD-B08E-98E13F985EFE}" type="pres">
      <dgm:prSet presAssocID="{4EB26E49-95BF-42C2-8D7C-395E6F68A399}" presName="childText" presStyleLbl="conFgAcc1" presStyleIdx="0" presStyleCnt="3">
        <dgm:presLayoutVars>
          <dgm:bulletEnabled val="1"/>
        </dgm:presLayoutVars>
      </dgm:prSet>
      <dgm:spPr/>
    </dgm:pt>
    <dgm:pt modelId="{709910A9-E5B9-40E6-B583-7A929E230105}" type="pres">
      <dgm:prSet presAssocID="{EEABE74A-7718-4260-BE2E-429AC98AB9DD}" presName="spaceBetweenRectangles" presStyleCnt="0"/>
      <dgm:spPr/>
    </dgm:pt>
    <dgm:pt modelId="{E0DBE532-F31E-4CCD-B0DE-FC3C86CA0ACE}" type="pres">
      <dgm:prSet presAssocID="{EAAB2F9B-109B-406D-BA8C-337B110D7636}" presName="parentLin" presStyleCnt="0"/>
      <dgm:spPr/>
    </dgm:pt>
    <dgm:pt modelId="{70815359-DE33-4070-98ED-DDE501AFE6E0}" type="pres">
      <dgm:prSet presAssocID="{EAAB2F9B-109B-406D-BA8C-337B110D7636}" presName="parentLeftMargin" presStyleLbl="node1" presStyleIdx="0" presStyleCnt="3"/>
      <dgm:spPr/>
    </dgm:pt>
    <dgm:pt modelId="{D87DC7FB-A530-479A-9C28-BB58A71A0052}" type="pres">
      <dgm:prSet presAssocID="{EAAB2F9B-109B-406D-BA8C-337B110D7636}" presName="parentText" presStyleLbl="node1" presStyleIdx="1" presStyleCnt="3">
        <dgm:presLayoutVars>
          <dgm:chMax val="0"/>
          <dgm:bulletEnabled val="1"/>
        </dgm:presLayoutVars>
      </dgm:prSet>
      <dgm:spPr/>
    </dgm:pt>
    <dgm:pt modelId="{61AD2DE1-5908-4DEF-91EC-6C9610D11523}" type="pres">
      <dgm:prSet presAssocID="{EAAB2F9B-109B-406D-BA8C-337B110D7636}" presName="negativeSpace" presStyleCnt="0"/>
      <dgm:spPr/>
    </dgm:pt>
    <dgm:pt modelId="{15EF089D-2302-4725-B33D-C04ADEA80398}" type="pres">
      <dgm:prSet presAssocID="{EAAB2F9B-109B-406D-BA8C-337B110D7636}" presName="childText" presStyleLbl="conFgAcc1" presStyleIdx="1" presStyleCnt="3">
        <dgm:presLayoutVars>
          <dgm:bulletEnabled val="1"/>
        </dgm:presLayoutVars>
      </dgm:prSet>
      <dgm:spPr/>
    </dgm:pt>
    <dgm:pt modelId="{3B410527-681E-4BA3-B2FD-7B9C92725B5B}" type="pres">
      <dgm:prSet presAssocID="{30D5CDCC-78EE-4BE4-A5F1-E4DE6ECEDD8B}" presName="spaceBetweenRectangles" presStyleCnt="0"/>
      <dgm:spPr/>
    </dgm:pt>
    <dgm:pt modelId="{51B15943-B795-4C59-B6B0-EF66DFC6D0A8}" type="pres">
      <dgm:prSet presAssocID="{59ADB1BE-9D8E-4E4F-B607-C1CB8353343E}" presName="parentLin" presStyleCnt="0"/>
      <dgm:spPr/>
    </dgm:pt>
    <dgm:pt modelId="{3B7BDF17-9726-4FEE-9F83-C4AF29AEB758}" type="pres">
      <dgm:prSet presAssocID="{59ADB1BE-9D8E-4E4F-B607-C1CB8353343E}" presName="parentLeftMargin" presStyleLbl="node1" presStyleIdx="1" presStyleCnt="3"/>
      <dgm:spPr/>
    </dgm:pt>
    <dgm:pt modelId="{C3632011-664B-4A34-9356-7C280D3FEC42}" type="pres">
      <dgm:prSet presAssocID="{59ADB1BE-9D8E-4E4F-B607-C1CB8353343E}" presName="parentText" presStyleLbl="node1" presStyleIdx="2" presStyleCnt="3">
        <dgm:presLayoutVars>
          <dgm:chMax val="0"/>
          <dgm:bulletEnabled val="1"/>
        </dgm:presLayoutVars>
      </dgm:prSet>
      <dgm:spPr/>
    </dgm:pt>
    <dgm:pt modelId="{BAEB10EB-442E-4EF5-A08F-8A0A59A03815}" type="pres">
      <dgm:prSet presAssocID="{59ADB1BE-9D8E-4E4F-B607-C1CB8353343E}" presName="negativeSpace" presStyleCnt="0"/>
      <dgm:spPr/>
    </dgm:pt>
    <dgm:pt modelId="{A1C31068-DECE-474F-8CCA-C69555558DF7}" type="pres">
      <dgm:prSet presAssocID="{59ADB1BE-9D8E-4E4F-B607-C1CB8353343E}" presName="childText" presStyleLbl="conFgAcc1" presStyleIdx="2" presStyleCnt="3">
        <dgm:presLayoutVars>
          <dgm:bulletEnabled val="1"/>
        </dgm:presLayoutVars>
      </dgm:prSet>
      <dgm:spPr/>
    </dgm:pt>
  </dgm:ptLst>
  <dgm:cxnLst>
    <dgm:cxn modelId="{5B8C6C1C-2AF5-4373-9022-31919D1D5F9D}" type="presOf" srcId="{59ADB1BE-9D8E-4E4F-B607-C1CB8353343E}" destId="{C3632011-664B-4A34-9356-7C280D3FEC42}" srcOrd="1" destOrd="0" presId="urn:microsoft.com/office/officeart/2005/8/layout/list1"/>
    <dgm:cxn modelId="{7A1FBB2F-B830-44EF-976E-9AEFEB9872AE}" type="presOf" srcId="{04A41774-73A5-4212-A13A-67E64E00D32A}" destId="{F576E279-3354-43DD-B08E-98E13F985EFE}" srcOrd="0" destOrd="0" presId="urn:microsoft.com/office/officeart/2005/8/layout/list1"/>
    <dgm:cxn modelId="{8495E930-37C6-44A2-90FF-12BA40F54A0E}" type="presOf" srcId="{4EB26E49-95BF-42C2-8D7C-395E6F68A399}" destId="{A7F7440C-C952-40CF-8D62-E4F1D1050116}" srcOrd="0" destOrd="0" presId="urn:microsoft.com/office/officeart/2005/8/layout/list1"/>
    <dgm:cxn modelId="{650DA15C-BA18-4EB0-934D-2962CA897B05}" srcId="{59ADB1BE-9D8E-4E4F-B607-C1CB8353343E}" destId="{095EDB74-72AA-4B84-8FA2-BDAE982E6F9D}" srcOrd="0" destOrd="0" parTransId="{A4DCC6E1-74ED-4D42-B961-1F90CA2B2089}" sibTransId="{C26618A6-821C-4214-8FB7-F3E54A50F154}"/>
    <dgm:cxn modelId="{408C784A-1DF1-4404-88BC-E5C71A5F03F8}" type="presOf" srcId="{AA7FCC9A-19E8-492A-93B4-04AA51BDA85F}" destId="{15EF089D-2302-4725-B33D-C04ADEA80398}" srcOrd="0" destOrd="0" presId="urn:microsoft.com/office/officeart/2005/8/layout/list1"/>
    <dgm:cxn modelId="{35E03D4F-9D1D-4F5F-841C-FF12A16055E5}" type="presOf" srcId="{EAAB2F9B-109B-406D-BA8C-337B110D7636}" destId="{70815359-DE33-4070-98ED-DDE501AFE6E0}" srcOrd="0" destOrd="0" presId="urn:microsoft.com/office/officeart/2005/8/layout/list1"/>
    <dgm:cxn modelId="{D35A1974-611B-4AEC-9814-0CDCD24893C3}" srcId="{5360DB9E-8C06-4902-BFCD-C5B9801A1AF6}" destId="{59ADB1BE-9D8E-4E4F-B607-C1CB8353343E}" srcOrd="2" destOrd="0" parTransId="{0F362A5B-A19C-4682-A0EA-A38165FB5B4B}" sibTransId="{DCAD05E3-305C-4F20-BF98-E46C5AAEDF33}"/>
    <dgm:cxn modelId="{9BB46C7F-F5AB-4848-BAD5-D8BA2C5D16A2}" type="presOf" srcId="{4EB26E49-95BF-42C2-8D7C-395E6F68A399}" destId="{E3D211CD-47A8-43B6-963A-4FBAF5A64B0E}" srcOrd="1" destOrd="0" presId="urn:microsoft.com/office/officeart/2005/8/layout/list1"/>
    <dgm:cxn modelId="{5B07FF89-5BA9-41D0-A2FF-FB1009537645}" srcId="{EAAB2F9B-109B-406D-BA8C-337B110D7636}" destId="{AA7FCC9A-19E8-492A-93B4-04AA51BDA85F}" srcOrd="0" destOrd="0" parTransId="{E3ABCC0B-85CC-43DD-84AB-9AC8CD095CD3}" sibTransId="{10C22893-87F7-49D3-87AC-ADC4CA366FB1}"/>
    <dgm:cxn modelId="{BA60F09B-0722-4558-8246-85487797C48F}" srcId="{5360DB9E-8C06-4902-BFCD-C5B9801A1AF6}" destId="{EAAB2F9B-109B-406D-BA8C-337B110D7636}" srcOrd="1" destOrd="0" parTransId="{B108B55D-6282-43D2-AD00-5ABF152BDD4C}" sibTransId="{30D5CDCC-78EE-4BE4-A5F1-E4DE6ECEDD8B}"/>
    <dgm:cxn modelId="{31CA9BA8-C05A-43AC-A764-133642F328D2}" srcId="{4EB26E49-95BF-42C2-8D7C-395E6F68A399}" destId="{04A41774-73A5-4212-A13A-67E64E00D32A}" srcOrd="0" destOrd="0" parTransId="{62799F90-70F7-4F63-A793-5EADA8B95766}" sibTransId="{A419678C-C5AF-4BB1-81A4-A9A42BE34317}"/>
    <dgm:cxn modelId="{60A621B9-A413-4A72-AD8B-55C7FE8EE14D}" type="presOf" srcId="{59ADB1BE-9D8E-4E4F-B607-C1CB8353343E}" destId="{3B7BDF17-9726-4FEE-9F83-C4AF29AEB758}" srcOrd="0" destOrd="0" presId="urn:microsoft.com/office/officeart/2005/8/layout/list1"/>
    <dgm:cxn modelId="{EE7A4BB9-5A7A-46AE-9238-46122338119C}" type="presOf" srcId="{5360DB9E-8C06-4902-BFCD-C5B9801A1AF6}" destId="{ECDAF9BE-687B-4C54-BA75-8B6672E2E2C6}" srcOrd="0" destOrd="0" presId="urn:microsoft.com/office/officeart/2005/8/layout/list1"/>
    <dgm:cxn modelId="{28BFBECC-78C8-41B2-89BB-57856E432D0C}" type="presOf" srcId="{095EDB74-72AA-4B84-8FA2-BDAE982E6F9D}" destId="{A1C31068-DECE-474F-8CCA-C69555558DF7}" srcOrd="0" destOrd="0" presId="urn:microsoft.com/office/officeart/2005/8/layout/list1"/>
    <dgm:cxn modelId="{CD5BACE6-1FA4-4EB6-968F-C49AB5D5AB91}" srcId="{5360DB9E-8C06-4902-BFCD-C5B9801A1AF6}" destId="{4EB26E49-95BF-42C2-8D7C-395E6F68A399}" srcOrd="0" destOrd="0" parTransId="{06F65E7F-BCCC-48E7-B0F3-E5D9AC10183A}" sibTransId="{EEABE74A-7718-4260-BE2E-429AC98AB9DD}"/>
    <dgm:cxn modelId="{FE96A4F9-20C9-4A58-8A89-35A3A363CCEA}" type="presOf" srcId="{EAAB2F9B-109B-406D-BA8C-337B110D7636}" destId="{D87DC7FB-A530-479A-9C28-BB58A71A0052}" srcOrd="1" destOrd="0" presId="urn:microsoft.com/office/officeart/2005/8/layout/list1"/>
    <dgm:cxn modelId="{4435F8DC-DA9A-4962-B54E-BCBB626B0773}" type="presParOf" srcId="{ECDAF9BE-687B-4C54-BA75-8B6672E2E2C6}" destId="{3DAAC5FC-CC38-4ED7-AE9B-ADCB4B50B9FA}" srcOrd="0" destOrd="0" presId="urn:microsoft.com/office/officeart/2005/8/layout/list1"/>
    <dgm:cxn modelId="{8E8D1704-AF6D-43F3-ACB9-ED2A27E346FE}" type="presParOf" srcId="{3DAAC5FC-CC38-4ED7-AE9B-ADCB4B50B9FA}" destId="{A7F7440C-C952-40CF-8D62-E4F1D1050116}" srcOrd="0" destOrd="0" presId="urn:microsoft.com/office/officeart/2005/8/layout/list1"/>
    <dgm:cxn modelId="{9F1F1BBE-90BB-44D8-BDC2-1B9FE7616994}" type="presParOf" srcId="{3DAAC5FC-CC38-4ED7-AE9B-ADCB4B50B9FA}" destId="{E3D211CD-47A8-43B6-963A-4FBAF5A64B0E}" srcOrd="1" destOrd="0" presId="urn:microsoft.com/office/officeart/2005/8/layout/list1"/>
    <dgm:cxn modelId="{B4B7E658-0A0D-4CBA-A9BC-F812074B1A49}" type="presParOf" srcId="{ECDAF9BE-687B-4C54-BA75-8B6672E2E2C6}" destId="{0680E8AF-D4BE-48AE-870B-A02F6F966DF5}" srcOrd="1" destOrd="0" presId="urn:microsoft.com/office/officeart/2005/8/layout/list1"/>
    <dgm:cxn modelId="{78282DF8-770E-48AF-A6C1-CE52C20C3618}" type="presParOf" srcId="{ECDAF9BE-687B-4C54-BA75-8B6672E2E2C6}" destId="{F576E279-3354-43DD-B08E-98E13F985EFE}" srcOrd="2" destOrd="0" presId="urn:microsoft.com/office/officeart/2005/8/layout/list1"/>
    <dgm:cxn modelId="{5A89CA0F-EF26-46C4-931F-2CB99339D748}" type="presParOf" srcId="{ECDAF9BE-687B-4C54-BA75-8B6672E2E2C6}" destId="{709910A9-E5B9-40E6-B583-7A929E230105}" srcOrd="3" destOrd="0" presId="urn:microsoft.com/office/officeart/2005/8/layout/list1"/>
    <dgm:cxn modelId="{EAC181ED-F7A8-4752-98A9-9D79FA69C04F}" type="presParOf" srcId="{ECDAF9BE-687B-4C54-BA75-8B6672E2E2C6}" destId="{E0DBE532-F31E-4CCD-B0DE-FC3C86CA0ACE}" srcOrd="4" destOrd="0" presId="urn:microsoft.com/office/officeart/2005/8/layout/list1"/>
    <dgm:cxn modelId="{60649A07-2AF3-4AD4-AAAF-BB20A4EA55E4}" type="presParOf" srcId="{E0DBE532-F31E-4CCD-B0DE-FC3C86CA0ACE}" destId="{70815359-DE33-4070-98ED-DDE501AFE6E0}" srcOrd="0" destOrd="0" presId="urn:microsoft.com/office/officeart/2005/8/layout/list1"/>
    <dgm:cxn modelId="{69653C08-54F6-43B3-8424-C4BB25417F30}" type="presParOf" srcId="{E0DBE532-F31E-4CCD-B0DE-FC3C86CA0ACE}" destId="{D87DC7FB-A530-479A-9C28-BB58A71A0052}" srcOrd="1" destOrd="0" presId="urn:microsoft.com/office/officeart/2005/8/layout/list1"/>
    <dgm:cxn modelId="{EADFE914-4261-48F7-93F6-81E6086CA62B}" type="presParOf" srcId="{ECDAF9BE-687B-4C54-BA75-8B6672E2E2C6}" destId="{61AD2DE1-5908-4DEF-91EC-6C9610D11523}" srcOrd="5" destOrd="0" presId="urn:microsoft.com/office/officeart/2005/8/layout/list1"/>
    <dgm:cxn modelId="{9EF9D9C8-E335-4D7F-BB84-141D9B5DF753}" type="presParOf" srcId="{ECDAF9BE-687B-4C54-BA75-8B6672E2E2C6}" destId="{15EF089D-2302-4725-B33D-C04ADEA80398}" srcOrd="6" destOrd="0" presId="urn:microsoft.com/office/officeart/2005/8/layout/list1"/>
    <dgm:cxn modelId="{A0BA35F4-4153-4295-A92D-A5E882918856}" type="presParOf" srcId="{ECDAF9BE-687B-4C54-BA75-8B6672E2E2C6}" destId="{3B410527-681E-4BA3-B2FD-7B9C92725B5B}" srcOrd="7" destOrd="0" presId="urn:microsoft.com/office/officeart/2005/8/layout/list1"/>
    <dgm:cxn modelId="{C9910BB6-C2A3-4763-A4FD-35B23EBA60F8}" type="presParOf" srcId="{ECDAF9BE-687B-4C54-BA75-8B6672E2E2C6}" destId="{51B15943-B795-4C59-B6B0-EF66DFC6D0A8}" srcOrd="8" destOrd="0" presId="urn:microsoft.com/office/officeart/2005/8/layout/list1"/>
    <dgm:cxn modelId="{3766A5AE-031C-4495-8110-6330A8EE9D9B}" type="presParOf" srcId="{51B15943-B795-4C59-B6B0-EF66DFC6D0A8}" destId="{3B7BDF17-9726-4FEE-9F83-C4AF29AEB758}" srcOrd="0" destOrd="0" presId="urn:microsoft.com/office/officeart/2005/8/layout/list1"/>
    <dgm:cxn modelId="{AEDB9E9A-FD10-4BAE-835A-42D62E05236A}" type="presParOf" srcId="{51B15943-B795-4C59-B6B0-EF66DFC6D0A8}" destId="{C3632011-664B-4A34-9356-7C280D3FEC42}" srcOrd="1" destOrd="0" presId="urn:microsoft.com/office/officeart/2005/8/layout/list1"/>
    <dgm:cxn modelId="{32FB5CA2-0D18-4501-82C7-98CBF5E958A0}" type="presParOf" srcId="{ECDAF9BE-687B-4C54-BA75-8B6672E2E2C6}" destId="{BAEB10EB-442E-4EF5-A08F-8A0A59A03815}" srcOrd="9" destOrd="0" presId="urn:microsoft.com/office/officeart/2005/8/layout/list1"/>
    <dgm:cxn modelId="{69134FDB-C759-4989-90AD-11B4DAAB6AA6}" type="presParOf" srcId="{ECDAF9BE-687B-4C54-BA75-8B6672E2E2C6}" destId="{A1C31068-DECE-474F-8CCA-C69555558DF7}" srcOrd="10" destOrd="0" presId="urn:microsoft.com/office/officeart/2005/8/layout/list1"/>
  </dgm:cxnLst>
  <dgm:bg>
    <a:solidFill>
      <a:srgbClr val="FFFF00"/>
    </a:solidFill>
  </dgm:bg>
  <dgm:whole>
    <a:ln>
      <a:solidFill>
        <a:srgbClr val="FFFF00"/>
      </a:solidFill>
    </a:ln>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76E279-3354-43DD-B08E-98E13F985EFE}">
      <dsp:nvSpPr>
        <dsp:cNvPr id="0" name=""/>
        <dsp:cNvSpPr/>
      </dsp:nvSpPr>
      <dsp:spPr>
        <a:xfrm>
          <a:off x="0" y="476063"/>
          <a:ext cx="10160000" cy="1148175"/>
        </a:xfrm>
        <a:prstGeom prst="rect">
          <a:avLst/>
        </a:prstGeom>
        <a:solidFill>
          <a:schemeClr val="tx1"/>
        </a:solidFill>
        <a:ln w="12700" cap="flat" cmpd="sng" algn="ctr">
          <a:solidFill>
            <a:srgbClr val="FFFF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8529" tIns="562356" rIns="788529" bIns="192024" numCol="1" spcCol="1270" anchor="t" anchorCtr="0">
          <a:noAutofit/>
        </a:bodyPr>
        <a:lstStyle/>
        <a:p>
          <a:pPr marL="228600" lvl="1" indent="-228600" algn="l" defTabSz="1200150">
            <a:lnSpc>
              <a:spcPct val="90000"/>
            </a:lnSpc>
            <a:spcBef>
              <a:spcPct val="0"/>
            </a:spcBef>
            <a:spcAft>
              <a:spcPct val="15000"/>
            </a:spcAft>
            <a:buChar char="•"/>
          </a:pPr>
          <a:r>
            <a:rPr lang="en-US" sz="2700" kern="1200" dirty="0">
              <a:solidFill>
                <a:schemeClr val="bg1"/>
              </a:solidFill>
            </a:rPr>
            <a:t>What our current brick and mortar locations contribute </a:t>
          </a:r>
        </a:p>
      </dsp:txBody>
      <dsp:txXfrm>
        <a:off x="0" y="476063"/>
        <a:ext cx="10160000" cy="1148175"/>
      </dsp:txXfrm>
    </dsp:sp>
    <dsp:sp modelId="{E3D211CD-47A8-43B6-963A-4FBAF5A64B0E}">
      <dsp:nvSpPr>
        <dsp:cNvPr id="0" name=""/>
        <dsp:cNvSpPr/>
      </dsp:nvSpPr>
      <dsp:spPr>
        <a:xfrm>
          <a:off x="508000" y="77543"/>
          <a:ext cx="7112000" cy="79704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200150">
            <a:lnSpc>
              <a:spcPct val="90000"/>
            </a:lnSpc>
            <a:spcBef>
              <a:spcPct val="0"/>
            </a:spcBef>
            <a:spcAft>
              <a:spcPct val="35000"/>
            </a:spcAft>
            <a:buNone/>
          </a:pPr>
          <a:r>
            <a:rPr lang="en-US" sz="2700" kern="1200" dirty="0"/>
            <a:t>	Analysis of Current Stores </a:t>
          </a:r>
        </a:p>
      </dsp:txBody>
      <dsp:txXfrm>
        <a:off x="546908" y="116451"/>
        <a:ext cx="7034184" cy="719224"/>
      </dsp:txXfrm>
    </dsp:sp>
    <dsp:sp modelId="{15EF089D-2302-4725-B33D-C04ADEA80398}">
      <dsp:nvSpPr>
        <dsp:cNvPr id="0" name=""/>
        <dsp:cNvSpPr/>
      </dsp:nvSpPr>
      <dsp:spPr>
        <a:xfrm>
          <a:off x="0" y="2168559"/>
          <a:ext cx="10160000" cy="1148175"/>
        </a:xfrm>
        <a:prstGeom prst="rect">
          <a:avLst/>
        </a:prstGeom>
        <a:solidFill>
          <a:schemeClr val="tx1"/>
        </a:solidFill>
        <a:ln w="12700" cap="flat" cmpd="sng" algn="ctr">
          <a:solidFill>
            <a:srgbClr val="FFFF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8529" tIns="562356" rIns="788529" bIns="192024" numCol="1" spcCol="1270" anchor="t" anchorCtr="0">
          <a:noAutofit/>
        </a:bodyPr>
        <a:lstStyle/>
        <a:p>
          <a:pPr marL="228600" lvl="1" indent="-228600" algn="l" defTabSz="1200150">
            <a:lnSpc>
              <a:spcPct val="90000"/>
            </a:lnSpc>
            <a:spcBef>
              <a:spcPct val="0"/>
            </a:spcBef>
            <a:spcAft>
              <a:spcPct val="15000"/>
            </a:spcAft>
            <a:buChar char="•"/>
          </a:pPr>
          <a:r>
            <a:rPr lang="en-US" sz="2700" kern="1200" dirty="0">
              <a:solidFill>
                <a:schemeClr val="bg1"/>
              </a:solidFill>
            </a:rPr>
            <a:t>Why our customers value physical locations </a:t>
          </a:r>
        </a:p>
      </dsp:txBody>
      <dsp:txXfrm>
        <a:off x="0" y="2168559"/>
        <a:ext cx="10160000" cy="1148175"/>
      </dsp:txXfrm>
    </dsp:sp>
    <dsp:sp modelId="{D87DC7FB-A530-479A-9C28-BB58A71A0052}">
      <dsp:nvSpPr>
        <dsp:cNvPr id="0" name=""/>
        <dsp:cNvSpPr/>
      </dsp:nvSpPr>
      <dsp:spPr>
        <a:xfrm>
          <a:off x="508000" y="1770039"/>
          <a:ext cx="7112000" cy="79704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200150">
            <a:lnSpc>
              <a:spcPct val="90000"/>
            </a:lnSpc>
            <a:spcBef>
              <a:spcPct val="0"/>
            </a:spcBef>
            <a:spcAft>
              <a:spcPct val="35000"/>
            </a:spcAft>
            <a:buNone/>
          </a:pPr>
          <a:r>
            <a:rPr lang="en-US" sz="2700" kern="1200" dirty="0"/>
            <a:t>	Why Nike’s Market is Different </a:t>
          </a:r>
        </a:p>
      </dsp:txBody>
      <dsp:txXfrm>
        <a:off x="546908" y="1808947"/>
        <a:ext cx="7034184" cy="719224"/>
      </dsp:txXfrm>
    </dsp:sp>
    <dsp:sp modelId="{A1C31068-DECE-474F-8CCA-C69555558DF7}">
      <dsp:nvSpPr>
        <dsp:cNvPr id="0" name=""/>
        <dsp:cNvSpPr/>
      </dsp:nvSpPr>
      <dsp:spPr>
        <a:xfrm>
          <a:off x="0" y="3861054"/>
          <a:ext cx="10160000" cy="1148175"/>
        </a:xfrm>
        <a:prstGeom prst="rect">
          <a:avLst/>
        </a:prstGeom>
        <a:solidFill>
          <a:schemeClr val="tx1"/>
        </a:solidFill>
        <a:ln w="12700" cap="flat" cmpd="sng" algn="ctr">
          <a:solidFill>
            <a:srgbClr val="FFFF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8529" tIns="562356" rIns="788529" bIns="192024" numCol="1" spcCol="1270" anchor="t" anchorCtr="0">
          <a:noAutofit/>
        </a:bodyPr>
        <a:lstStyle/>
        <a:p>
          <a:pPr marL="228600" lvl="1" indent="-228600" algn="l" defTabSz="1200150">
            <a:lnSpc>
              <a:spcPct val="90000"/>
            </a:lnSpc>
            <a:spcBef>
              <a:spcPct val="0"/>
            </a:spcBef>
            <a:spcAft>
              <a:spcPct val="15000"/>
            </a:spcAft>
            <a:buChar char="•"/>
          </a:pPr>
          <a:r>
            <a:rPr lang="en-US" sz="2700" kern="1200" dirty="0">
              <a:solidFill>
                <a:schemeClr val="bg1"/>
              </a:solidFill>
            </a:rPr>
            <a:t>How we will keep our stores but change their purpose </a:t>
          </a:r>
        </a:p>
      </dsp:txBody>
      <dsp:txXfrm>
        <a:off x="0" y="3861054"/>
        <a:ext cx="10160000" cy="1148175"/>
      </dsp:txXfrm>
    </dsp:sp>
    <dsp:sp modelId="{C3632011-664B-4A34-9356-7C280D3FEC42}">
      <dsp:nvSpPr>
        <dsp:cNvPr id="0" name=""/>
        <dsp:cNvSpPr/>
      </dsp:nvSpPr>
      <dsp:spPr>
        <a:xfrm>
          <a:off x="508000" y="3462534"/>
          <a:ext cx="7112000" cy="79704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200150">
            <a:lnSpc>
              <a:spcPct val="90000"/>
            </a:lnSpc>
            <a:spcBef>
              <a:spcPct val="0"/>
            </a:spcBef>
            <a:spcAft>
              <a:spcPct val="35000"/>
            </a:spcAft>
            <a:buNone/>
          </a:pPr>
          <a:r>
            <a:rPr lang="en-US" sz="2700" kern="1200" dirty="0"/>
            <a:t>	Introducing Nike Training Grounds </a:t>
          </a:r>
        </a:p>
      </dsp:txBody>
      <dsp:txXfrm>
        <a:off x="546908" y="3501442"/>
        <a:ext cx="7034184" cy="7192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76E279-3354-43DD-B08E-98E13F985EFE}">
      <dsp:nvSpPr>
        <dsp:cNvPr id="0" name=""/>
        <dsp:cNvSpPr/>
      </dsp:nvSpPr>
      <dsp:spPr>
        <a:xfrm>
          <a:off x="0" y="476063"/>
          <a:ext cx="10160000" cy="1148175"/>
        </a:xfrm>
        <a:prstGeom prst="rect">
          <a:avLst/>
        </a:prstGeom>
        <a:solidFill>
          <a:schemeClr val="tx1"/>
        </a:solidFill>
        <a:ln w="12700" cap="flat" cmpd="sng" algn="ctr">
          <a:solidFill>
            <a:srgbClr val="FFFF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8529" tIns="562356" rIns="788529" bIns="192024" numCol="1" spcCol="1270" anchor="t" anchorCtr="0">
          <a:noAutofit/>
        </a:bodyPr>
        <a:lstStyle/>
        <a:p>
          <a:pPr marL="0" lvl="1" indent="0" algn="l" defTabSz="1200150">
            <a:lnSpc>
              <a:spcPct val="90000"/>
            </a:lnSpc>
            <a:spcBef>
              <a:spcPct val="0"/>
            </a:spcBef>
            <a:spcAft>
              <a:spcPct val="15000"/>
            </a:spcAft>
            <a:buChar char="•"/>
          </a:pPr>
          <a:r>
            <a:rPr lang="en-US" sz="2700" kern="1200" dirty="0">
              <a:solidFill>
                <a:schemeClr val="bg1"/>
              </a:solidFill>
            </a:rPr>
            <a:t>Brick and mortar is our bread an butter </a:t>
          </a:r>
        </a:p>
      </dsp:txBody>
      <dsp:txXfrm>
        <a:off x="0" y="476063"/>
        <a:ext cx="10160000" cy="1148175"/>
      </dsp:txXfrm>
    </dsp:sp>
    <dsp:sp modelId="{E3D211CD-47A8-43B6-963A-4FBAF5A64B0E}">
      <dsp:nvSpPr>
        <dsp:cNvPr id="0" name=""/>
        <dsp:cNvSpPr/>
      </dsp:nvSpPr>
      <dsp:spPr>
        <a:xfrm>
          <a:off x="508000" y="77543"/>
          <a:ext cx="7112000" cy="79704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200150">
            <a:lnSpc>
              <a:spcPct val="90000"/>
            </a:lnSpc>
            <a:spcBef>
              <a:spcPct val="0"/>
            </a:spcBef>
            <a:spcAft>
              <a:spcPct val="35000"/>
            </a:spcAft>
            <a:buNone/>
          </a:pPr>
          <a:r>
            <a:rPr lang="en-US" sz="2700" kern="1200" dirty="0"/>
            <a:t>	Analysis of Current Stores </a:t>
          </a:r>
        </a:p>
      </dsp:txBody>
      <dsp:txXfrm>
        <a:off x="546908" y="116451"/>
        <a:ext cx="7034184" cy="719224"/>
      </dsp:txXfrm>
    </dsp:sp>
    <dsp:sp modelId="{15EF089D-2302-4725-B33D-C04ADEA80398}">
      <dsp:nvSpPr>
        <dsp:cNvPr id="0" name=""/>
        <dsp:cNvSpPr/>
      </dsp:nvSpPr>
      <dsp:spPr>
        <a:xfrm>
          <a:off x="0" y="2168559"/>
          <a:ext cx="10160000" cy="1148175"/>
        </a:xfrm>
        <a:prstGeom prst="rect">
          <a:avLst/>
        </a:prstGeom>
        <a:solidFill>
          <a:schemeClr val="tx1"/>
        </a:solidFill>
        <a:ln w="12700" cap="flat" cmpd="sng" algn="ctr">
          <a:solidFill>
            <a:srgbClr val="FFFF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8529" tIns="562356" rIns="788529" bIns="192024" numCol="1" spcCol="1270" anchor="t" anchorCtr="0">
          <a:noAutofit/>
        </a:bodyPr>
        <a:lstStyle/>
        <a:p>
          <a:pPr marL="228600" lvl="1" indent="-228600" algn="l" defTabSz="1200150">
            <a:lnSpc>
              <a:spcPct val="90000"/>
            </a:lnSpc>
            <a:spcBef>
              <a:spcPct val="0"/>
            </a:spcBef>
            <a:spcAft>
              <a:spcPct val="15000"/>
            </a:spcAft>
            <a:buChar char="•"/>
          </a:pPr>
          <a:r>
            <a:rPr lang="en-US" sz="2700" kern="1200" dirty="0">
              <a:solidFill>
                <a:schemeClr val="bg1"/>
              </a:solidFill>
            </a:rPr>
            <a:t>High performance goods that customers evaluate in-store </a:t>
          </a:r>
        </a:p>
      </dsp:txBody>
      <dsp:txXfrm>
        <a:off x="0" y="2168559"/>
        <a:ext cx="10160000" cy="1148175"/>
      </dsp:txXfrm>
    </dsp:sp>
    <dsp:sp modelId="{D87DC7FB-A530-479A-9C28-BB58A71A0052}">
      <dsp:nvSpPr>
        <dsp:cNvPr id="0" name=""/>
        <dsp:cNvSpPr/>
      </dsp:nvSpPr>
      <dsp:spPr>
        <a:xfrm>
          <a:off x="508000" y="1770039"/>
          <a:ext cx="7112000" cy="79704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200150">
            <a:lnSpc>
              <a:spcPct val="90000"/>
            </a:lnSpc>
            <a:spcBef>
              <a:spcPct val="0"/>
            </a:spcBef>
            <a:spcAft>
              <a:spcPct val="35000"/>
            </a:spcAft>
            <a:buNone/>
          </a:pPr>
          <a:r>
            <a:rPr lang="en-US" sz="2700" kern="1200" dirty="0"/>
            <a:t>	Why Nike’s Market is Different </a:t>
          </a:r>
        </a:p>
      </dsp:txBody>
      <dsp:txXfrm>
        <a:off x="546908" y="1808947"/>
        <a:ext cx="7034184" cy="719224"/>
      </dsp:txXfrm>
    </dsp:sp>
    <dsp:sp modelId="{A1C31068-DECE-474F-8CCA-C69555558DF7}">
      <dsp:nvSpPr>
        <dsp:cNvPr id="0" name=""/>
        <dsp:cNvSpPr/>
      </dsp:nvSpPr>
      <dsp:spPr>
        <a:xfrm>
          <a:off x="0" y="3861054"/>
          <a:ext cx="10160000" cy="1148175"/>
        </a:xfrm>
        <a:prstGeom prst="rect">
          <a:avLst/>
        </a:prstGeom>
        <a:solidFill>
          <a:schemeClr val="tx1"/>
        </a:solidFill>
        <a:ln w="12700" cap="flat" cmpd="sng" algn="ctr">
          <a:solidFill>
            <a:srgbClr val="FFFF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8529" tIns="562356" rIns="788529" bIns="192024" numCol="1" spcCol="1270" anchor="t" anchorCtr="0">
          <a:noAutofit/>
        </a:bodyPr>
        <a:lstStyle/>
        <a:p>
          <a:pPr marL="228600" lvl="1" indent="-228600" algn="l" defTabSz="1200150">
            <a:lnSpc>
              <a:spcPct val="90000"/>
            </a:lnSpc>
            <a:spcBef>
              <a:spcPct val="0"/>
            </a:spcBef>
            <a:spcAft>
              <a:spcPct val="15000"/>
            </a:spcAft>
            <a:buChar char="•"/>
          </a:pPr>
          <a:r>
            <a:rPr lang="en-US" sz="2700" kern="1200" dirty="0">
              <a:solidFill>
                <a:schemeClr val="bg1"/>
              </a:solidFill>
            </a:rPr>
            <a:t>A place to feel the performance you are buying </a:t>
          </a:r>
        </a:p>
      </dsp:txBody>
      <dsp:txXfrm>
        <a:off x="0" y="3861054"/>
        <a:ext cx="10160000" cy="1148175"/>
      </dsp:txXfrm>
    </dsp:sp>
    <dsp:sp modelId="{C3632011-664B-4A34-9356-7C280D3FEC42}">
      <dsp:nvSpPr>
        <dsp:cNvPr id="0" name=""/>
        <dsp:cNvSpPr/>
      </dsp:nvSpPr>
      <dsp:spPr>
        <a:xfrm>
          <a:off x="508000" y="3462534"/>
          <a:ext cx="7112000" cy="79704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200150">
            <a:lnSpc>
              <a:spcPct val="90000"/>
            </a:lnSpc>
            <a:spcBef>
              <a:spcPct val="0"/>
            </a:spcBef>
            <a:spcAft>
              <a:spcPct val="35000"/>
            </a:spcAft>
            <a:buNone/>
          </a:pPr>
          <a:r>
            <a:rPr lang="en-US" sz="2700" kern="1200" dirty="0"/>
            <a:t>	Introducing Nike Training Grounds </a:t>
          </a:r>
        </a:p>
      </dsp:txBody>
      <dsp:txXfrm>
        <a:off x="546908" y="3501442"/>
        <a:ext cx="7034184" cy="71922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6FD7F5-4E8E-4B7F-8BBE-3E6854795381}" type="datetimeFigureOut">
              <a:rPr lang="en-CA" smtClean="0"/>
              <a:t>2017-10-08</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101457-2204-4481-8305-A35C709E90EE}" type="slidenum">
              <a:rPr lang="en-CA" smtClean="0"/>
              <a:t>‹#›</a:t>
            </a:fld>
            <a:endParaRPr lang="en-CA"/>
          </a:p>
        </p:txBody>
      </p:sp>
    </p:spTree>
    <p:extLst>
      <p:ext uri="{BB962C8B-B14F-4D97-AF65-F5344CB8AC3E}">
        <p14:creationId xmlns:p14="http://schemas.microsoft.com/office/powerpoint/2010/main" val="25175293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Take a moment to picture your favourite athlete. They are in high school and although it’s clear that they have great potential, there is a long and difficult road ahead, and in their mind they need every bit of help they can get to reach their goals. When that athlete goes to get their running shoes we want Nike on their mind. </a:t>
            </a:r>
          </a:p>
        </p:txBody>
      </p:sp>
      <p:sp>
        <p:nvSpPr>
          <p:cNvPr id="4" name="Slide Number Placeholder 3"/>
          <p:cNvSpPr>
            <a:spLocks noGrp="1"/>
          </p:cNvSpPr>
          <p:nvPr>
            <p:ph type="sldNum" sz="quarter" idx="10"/>
          </p:nvPr>
        </p:nvSpPr>
        <p:spPr/>
        <p:txBody>
          <a:bodyPr/>
          <a:lstStyle/>
          <a:p>
            <a:fld id="{78101457-2204-4481-8305-A35C709E90EE}" type="slidenum">
              <a:rPr lang="en-CA" smtClean="0"/>
              <a:t>1</a:t>
            </a:fld>
            <a:endParaRPr lang="en-CA"/>
          </a:p>
        </p:txBody>
      </p:sp>
    </p:spTree>
    <p:extLst>
      <p:ext uri="{BB962C8B-B14F-4D97-AF65-F5344CB8AC3E}">
        <p14:creationId xmlns:p14="http://schemas.microsoft.com/office/powerpoint/2010/main" val="19327577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78101457-2204-4481-8305-A35C709E90EE}" type="slidenum">
              <a:rPr lang="en-CA" smtClean="0"/>
              <a:t>2</a:t>
            </a:fld>
            <a:endParaRPr lang="en-CA"/>
          </a:p>
        </p:txBody>
      </p:sp>
    </p:spTree>
    <p:extLst>
      <p:ext uri="{BB962C8B-B14F-4D97-AF65-F5344CB8AC3E}">
        <p14:creationId xmlns:p14="http://schemas.microsoft.com/office/powerpoint/2010/main" val="5943992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CA" dirty="0"/>
              <a:t>We have 1143 Nike locations world wide and that number is growing up 9% from last year. Our Same store sales are up as well 7% form last year. So clearly brick an mortar is alive an well. </a:t>
            </a:r>
          </a:p>
          <a:p>
            <a:pPr marL="171450" indent="-171450">
              <a:buFontTx/>
              <a:buChar char="-"/>
            </a:pPr>
            <a:r>
              <a:rPr lang="en-CA" dirty="0"/>
              <a:t>Not only is our brick an mortar growing at a healthy pace but it also makes up a significant percentage of total revenues</a:t>
            </a:r>
          </a:p>
          <a:p>
            <a:pPr marL="171450" indent="-171450">
              <a:buFontTx/>
              <a:buChar char="-"/>
            </a:pPr>
            <a:r>
              <a:rPr lang="en-CA" dirty="0"/>
              <a:t>As you can see it makes up roughly 21% of our total revenue while online sales make up only 7%  </a:t>
            </a:r>
          </a:p>
          <a:p>
            <a:pPr marL="171450" indent="-171450">
              <a:buFontTx/>
              <a:buChar char="-"/>
            </a:pPr>
            <a:r>
              <a:rPr lang="en-CA" dirty="0"/>
              <a:t>So where has all this talk of going digital come from? A lot of it is the media and a lot of It is our digital sales growth numbers</a:t>
            </a:r>
          </a:p>
          <a:p>
            <a:pPr marL="171450" indent="-171450">
              <a:buFontTx/>
              <a:buChar char="-"/>
            </a:pPr>
            <a:r>
              <a:rPr lang="en-CA" dirty="0"/>
              <a:t>While these numbers are good lets keep in mind that our online sales still only make up 7% of total revenue</a:t>
            </a:r>
          </a:p>
          <a:p>
            <a:pPr marL="171450" indent="-171450">
              <a:buFontTx/>
              <a:buChar char="-"/>
            </a:pPr>
            <a:r>
              <a:rPr lang="en-CA" dirty="0"/>
              <a:t>Why don’t we take a look at where that 7% is coming from.  </a:t>
            </a:r>
          </a:p>
        </p:txBody>
      </p:sp>
      <p:sp>
        <p:nvSpPr>
          <p:cNvPr id="4" name="Slide Number Placeholder 3"/>
          <p:cNvSpPr>
            <a:spLocks noGrp="1"/>
          </p:cNvSpPr>
          <p:nvPr>
            <p:ph type="sldNum" sz="quarter" idx="10"/>
          </p:nvPr>
        </p:nvSpPr>
        <p:spPr/>
        <p:txBody>
          <a:bodyPr/>
          <a:lstStyle/>
          <a:p>
            <a:fld id="{78101457-2204-4481-8305-A35C709E90EE}" type="slidenum">
              <a:rPr lang="en-CA" smtClean="0"/>
              <a:t>3</a:t>
            </a:fld>
            <a:endParaRPr lang="en-CA"/>
          </a:p>
        </p:txBody>
      </p:sp>
    </p:spTree>
    <p:extLst>
      <p:ext uri="{BB962C8B-B14F-4D97-AF65-F5344CB8AC3E}">
        <p14:creationId xmlns:p14="http://schemas.microsoft.com/office/powerpoint/2010/main" val="361694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CA" dirty="0"/>
              <a:t>As </a:t>
            </a:r>
            <a:r>
              <a:rPr lang="en-CA" dirty="0" err="1"/>
              <a:t>im</a:t>
            </a:r>
            <a:r>
              <a:rPr lang="en-CA" dirty="0"/>
              <a:t> sure you all know this is our very sleek online store, and it’s beautiful ill admit but I cant help thinking that something doesn’t feel right </a:t>
            </a:r>
          </a:p>
          <a:p>
            <a:pPr marL="171450" indent="-171450">
              <a:buFontTx/>
              <a:buChar char="-"/>
            </a:pPr>
            <a:r>
              <a:rPr lang="en-CA" dirty="0"/>
              <a:t>Something about buying that shoe before I have had it on my foot feels off </a:t>
            </a:r>
          </a:p>
          <a:p>
            <a:pPr marL="171450" indent="-171450">
              <a:buFontTx/>
              <a:buChar char="-"/>
            </a:pPr>
            <a:r>
              <a:rPr lang="en-CA" dirty="0"/>
              <a:t>And this has to do with our core value proposition it has to do with what sets Nike apart from the competition  </a:t>
            </a:r>
          </a:p>
        </p:txBody>
      </p:sp>
      <p:sp>
        <p:nvSpPr>
          <p:cNvPr id="4" name="Slide Number Placeholder 3"/>
          <p:cNvSpPr>
            <a:spLocks noGrp="1"/>
          </p:cNvSpPr>
          <p:nvPr>
            <p:ph type="sldNum" sz="quarter" idx="10"/>
          </p:nvPr>
        </p:nvSpPr>
        <p:spPr/>
        <p:txBody>
          <a:bodyPr/>
          <a:lstStyle/>
          <a:p>
            <a:fld id="{78101457-2204-4481-8305-A35C709E90EE}" type="slidenum">
              <a:rPr lang="en-CA" smtClean="0"/>
              <a:t>4</a:t>
            </a:fld>
            <a:endParaRPr lang="en-CA"/>
          </a:p>
        </p:txBody>
      </p:sp>
    </p:spTree>
    <p:extLst>
      <p:ext uri="{BB962C8B-B14F-4D97-AF65-F5344CB8AC3E}">
        <p14:creationId xmlns:p14="http://schemas.microsoft.com/office/powerpoint/2010/main" val="6358440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-what do we do? We provide high performance sports wear to high performance athletes </a:t>
            </a:r>
          </a:p>
          <a:p>
            <a:r>
              <a:rPr lang="en-CA" dirty="0"/>
              <a:t>When you pick up a Nike product it should amplify you performance and our products do that  and that’s why the sports hero you have in your head is likely training with a Nike product </a:t>
            </a:r>
          </a:p>
          <a:p>
            <a:r>
              <a:rPr lang="en-CA" dirty="0"/>
              <a:t>Now spencer you bought a Ferrari last year </a:t>
            </a:r>
          </a:p>
          <a:p>
            <a:r>
              <a:rPr lang="en-CA" dirty="0"/>
              <a:t>Yes I did</a:t>
            </a:r>
          </a:p>
          <a:p>
            <a:r>
              <a:rPr lang="en-CA" dirty="0"/>
              <a:t>Its bright red and its beautiful, would you have bought that Ferrari without sitting in it and feeling the road beneath it and feeling the power of its engine? </a:t>
            </a:r>
          </a:p>
          <a:p>
            <a:r>
              <a:rPr lang="en-CA" dirty="0"/>
              <a:t>No probably not </a:t>
            </a:r>
          </a:p>
          <a:p>
            <a:r>
              <a:rPr lang="en-CA" dirty="0"/>
              <a:t>No you would not, so if we are trying to sell the Ferrari of basketball shoes our customers are going to want the same thing </a:t>
            </a:r>
          </a:p>
          <a:p>
            <a:r>
              <a:rPr lang="en-CA" dirty="0"/>
              <a:t>They are going to want to feel the court beneath their </a:t>
            </a:r>
            <a:r>
              <a:rPr lang="en-CA" dirty="0" err="1"/>
              <a:t>Jordans</a:t>
            </a:r>
            <a:r>
              <a:rPr lang="en-CA" dirty="0"/>
              <a:t> before they buy them </a:t>
            </a:r>
          </a:p>
          <a:p>
            <a:r>
              <a:rPr lang="en-CA" dirty="0"/>
              <a:t>And we have a solution to that </a:t>
            </a:r>
          </a:p>
        </p:txBody>
      </p:sp>
      <p:sp>
        <p:nvSpPr>
          <p:cNvPr id="4" name="Slide Number Placeholder 3"/>
          <p:cNvSpPr>
            <a:spLocks noGrp="1"/>
          </p:cNvSpPr>
          <p:nvPr>
            <p:ph type="sldNum" sz="quarter" idx="10"/>
          </p:nvPr>
        </p:nvSpPr>
        <p:spPr/>
        <p:txBody>
          <a:bodyPr/>
          <a:lstStyle/>
          <a:p>
            <a:fld id="{78101457-2204-4481-8305-A35C709E90EE}" type="slidenum">
              <a:rPr lang="en-CA" smtClean="0"/>
              <a:t>5</a:t>
            </a:fld>
            <a:endParaRPr lang="en-CA"/>
          </a:p>
        </p:txBody>
      </p:sp>
    </p:spTree>
    <p:extLst>
      <p:ext uri="{BB962C8B-B14F-4D97-AF65-F5344CB8AC3E}">
        <p14:creationId xmlns:p14="http://schemas.microsoft.com/office/powerpoint/2010/main" val="24746579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- 150ft of turf so you run that 40 yard dash before you get on the field </a:t>
            </a:r>
          </a:p>
          <a:p>
            <a:pPr marL="171450" indent="-171450">
              <a:buFontTx/>
              <a:buChar char="-"/>
            </a:pPr>
            <a:r>
              <a:rPr lang="en-CA" dirty="0"/>
              <a:t>200 square </a:t>
            </a:r>
            <a:r>
              <a:rPr lang="en-CA" dirty="0" err="1"/>
              <a:t>ft</a:t>
            </a:r>
            <a:r>
              <a:rPr lang="en-CA" dirty="0"/>
              <a:t> of basketball court so you can take that jump shot before you buy those </a:t>
            </a:r>
            <a:r>
              <a:rPr lang="en-CA" dirty="0" err="1"/>
              <a:t>Jordans</a:t>
            </a:r>
            <a:r>
              <a:rPr lang="en-CA" dirty="0"/>
              <a:t> </a:t>
            </a:r>
          </a:p>
          <a:p>
            <a:pPr marL="171450" indent="-171450">
              <a:buFontTx/>
              <a:buChar char="-"/>
            </a:pPr>
            <a:r>
              <a:rPr lang="en-CA" dirty="0"/>
              <a:t>An interactive golfing room so you can drive that ball down the center of the fairway before you buy those perfectly weighted clubs </a:t>
            </a:r>
          </a:p>
          <a:p>
            <a:pPr marL="171450" indent="-171450">
              <a:buFontTx/>
              <a:buChar char="-"/>
            </a:pPr>
            <a:r>
              <a:rPr lang="en-CA" dirty="0"/>
              <a:t>And the best part? Virtually no inventory, no cashier, 1 security guard and some customer service agents to make sure you get the best Nike product for you </a:t>
            </a:r>
          </a:p>
          <a:p>
            <a:pPr marL="171450" indent="-171450">
              <a:buFontTx/>
              <a:buChar char="-"/>
            </a:pPr>
            <a:r>
              <a:rPr lang="en-CA" dirty="0"/>
              <a:t> all purchases happen through kiosks that connect customers to our online store where all the customization you could want is available , welcome to the future of our brick and mortar </a:t>
            </a:r>
          </a:p>
          <a:p>
            <a:pPr marL="171450" indent="-171450">
              <a:buFontTx/>
              <a:buChar char="-"/>
            </a:pPr>
            <a:r>
              <a:rPr lang="en-CA" dirty="0"/>
              <a:t>Let take a look at what have been over</a:t>
            </a:r>
          </a:p>
        </p:txBody>
      </p:sp>
      <p:sp>
        <p:nvSpPr>
          <p:cNvPr id="4" name="Slide Number Placeholder 3"/>
          <p:cNvSpPr>
            <a:spLocks noGrp="1"/>
          </p:cNvSpPr>
          <p:nvPr>
            <p:ph type="sldNum" sz="quarter" idx="10"/>
          </p:nvPr>
        </p:nvSpPr>
        <p:spPr/>
        <p:txBody>
          <a:bodyPr/>
          <a:lstStyle/>
          <a:p>
            <a:fld id="{78101457-2204-4481-8305-A35C709E90EE}" type="slidenum">
              <a:rPr lang="en-CA" smtClean="0"/>
              <a:t>6</a:t>
            </a:fld>
            <a:endParaRPr lang="en-CA"/>
          </a:p>
        </p:txBody>
      </p:sp>
    </p:spTree>
    <p:extLst>
      <p:ext uri="{BB962C8B-B14F-4D97-AF65-F5344CB8AC3E}">
        <p14:creationId xmlns:p14="http://schemas.microsoft.com/office/powerpoint/2010/main" val="23703220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CA" dirty="0"/>
              <a:t>We discussed that despite the growth of online sales brick and mortar is still our bread and butter </a:t>
            </a:r>
          </a:p>
          <a:p>
            <a:pPr marL="171450" indent="-171450">
              <a:buFontTx/>
              <a:buChar char="-"/>
            </a:pPr>
            <a:r>
              <a:rPr lang="en-CA" dirty="0"/>
              <a:t>We know that people want to feel the performance of our products before they invest in them because players need every advantage they can get</a:t>
            </a:r>
          </a:p>
          <a:p>
            <a:pPr marL="171450" indent="-171450">
              <a:buFontTx/>
              <a:buChar char="-"/>
            </a:pPr>
            <a:r>
              <a:rPr lang="en-CA" dirty="0"/>
              <a:t>and we introduced the future of our brick and mortar operation, Nike Training Grounds a place where athletes can feel the performance they are buying </a:t>
            </a:r>
          </a:p>
          <a:p>
            <a:pPr marL="171450" indent="-171450">
              <a:buFontTx/>
              <a:buChar char="-"/>
            </a:pPr>
            <a:r>
              <a:rPr lang="en-CA" dirty="0"/>
              <a:t>So when that teenage or Gretzky or </a:t>
            </a:r>
            <a:r>
              <a:rPr lang="en-CA" dirty="0" err="1"/>
              <a:t>Rousy</a:t>
            </a:r>
            <a:r>
              <a:rPr lang="en-CA" dirty="0"/>
              <a:t> is looking for the gear that will give them a leg up, they know they can test drive  Nike and be confident that their goals are a little more attainable with the Ferrari of sports gear behind them </a:t>
            </a:r>
          </a:p>
        </p:txBody>
      </p:sp>
      <p:sp>
        <p:nvSpPr>
          <p:cNvPr id="4" name="Slide Number Placeholder 3"/>
          <p:cNvSpPr>
            <a:spLocks noGrp="1"/>
          </p:cNvSpPr>
          <p:nvPr>
            <p:ph type="sldNum" sz="quarter" idx="10"/>
          </p:nvPr>
        </p:nvSpPr>
        <p:spPr/>
        <p:txBody>
          <a:bodyPr/>
          <a:lstStyle/>
          <a:p>
            <a:fld id="{78101457-2204-4481-8305-A35C709E90EE}" type="slidenum">
              <a:rPr lang="en-CA" smtClean="0"/>
              <a:t>7</a:t>
            </a:fld>
            <a:endParaRPr lang="en-CA"/>
          </a:p>
        </p:txBody>
      </p:sp>
    </p:spTree>
    <p:extLst>
      <p:ext uri="{BB962C8B-B14F-4D97-AF65-F5344CB8AC3E}">
        <p14:creationId xmlns:p14="http://schemas.microsoft.com/office/powerpoint/2010/main" val="29340308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Thank you all for your time, I am happy to take any questions </a:t>
            </a:r>
          </a:p>
        </p:txBody>
      </p:sp>
      <p:sp>
        <p:nvSpPr>
          <p:cNvPr id="4" name="Slide Number Placeholder 3"/>
          <p:cNvSpPr>
            <a:spLocks noGrp="1"/>
          </p:cNvSpPr>
          <p:nvPr>
            <p:ph type="sldNum" sz="quarter" idx="10"/>
          </p:nvPr>
        </p:nvSpPr>
        <p:spPr/>
        <p:txBody>
          <a:bodyPr/>
          <a:lstStyle/>
          <a:p>
            <a:fld id="{78101457-2204-4481-8305-A35C709E90EE}" type="slidenum">
              <a:rPr lang="en-CA" smtClean="0"/>
              <a:t>8</a:t>
            </a:fld>
            <a:endParaRPr lang="en-CA"/>
          </a:p>
        </p:txBody>
      </p:sp>
    </p:spTree>
    <p:extLst>
      <p:ext uri="{BB962C8B-B14F-4D97-AF65-F5344CB8AC3E}">
        <p14:creationId xmlns:p14="http://schemas.microsoft.com/office/powerpoint/2010/main" val="197510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90E76-189E-4207-8FC1-129734FFBF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871EFB43-ABE8-4448-9921-743960E5E9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FF14C043-AB39-4092-A806-A5A13D488F2E}"/>
              </a:ext>
            </a:extLst>
          </p:cNvPr>
          <p:cNvSpPr>
            <a:spLocks noGrp="1"/>
          </p:cNvSpPr>
          <p:nvPr>
            <p:ph type="dt" sz="half" idx="10"/>
          </p:nvPr>
        </p:nvSpPr>
        <p:spPr/>
        <p:txBody>
          <a:bodyPr/>
          <a:lstStyle/>
          <a:p>
            <a:fld id="{C742DA9B-9957-4869-86B2-2215F7D40B2F}" type="datetimeFigureOut">
              <a:rPr lang="en-CA" smtClean="0"/>
              <a:t>2017-10-07</a:t>
            </a:fld>
            <a:endParaRPr lang="en-CA"/>
          </a:p>
        </p:txBody>
      </p:sp>
      <p:sp>
        <p:nvSpPr>
          <p:cNvPr id="5" name="Footer Placeholder 4">
            <a:extLst>
              <a:ext uri="{FF2B5EF4-FFF2-40B4-BE49-F238E27FC236}">
                <a16:creationId xmlns:a16="http://schemas.microsoft.com/office/drawing/2014/main" id="{5DE76E3E-59CB-46D9-96B6-54490EE9CB7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C2BA7D89-831D-4BC2-8E9F-90067A316482}"/>
              </a:ext>
            </a:extLst>
          </p:cNvPr>
          <p:cNvSpPr>
            <a:spLocks noGrp="1"/>
          </p:cNvSpPr>
          <p:nvPr>
            <p:ph type="sldNum" sz="quarter" idx="12"/>
          </p:nvPr>
        </p:nvSpPr>
        <p:spPr/>
        <p:txBody>
          <a:bodyPr/>
          <a:lstStyle/>
          <a:p>
            <a:fld id="{15F705F0-1C5A-43E5-8FDF-CC12E7269334}" type="slidenum">
              <a:rPr lang="en-CA" smtClean="0"/>
              <a:t>‹#›</a:t>
            </a:fld>
            <a:endParaRPr lang="en-CA"/>
          </a:p>
        </p:txBody>
      </p:sp>
    </p:spTree>
    <p:extLst>
      <p:ext uri="{BB962C8B-B14F-4D97-AF65-F5344CB8AC3E}">
        <p14:creationId xmlns:p14="http://schemas.microsoft.com/office/powerpoint/2010/main" val="3410959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43CA20C-0F13-4125-BEB2-08400342AC57}"/>
              </a:ext>
            </a:extLst>
          </p:cNvPr>
          <p:cNvSpPr/>
          <p:nvPr userDrawn="1"/>
        </p:nvSpPr>
        <p:spPr>
          <a:xfrm>
            <a:off x="655320" y="289560"/>
            <a:ext cx="11536680" cy="6217920"/>
          </a:xfrm>
          <a:prstGeom prst="rect">
            <a:avLst/>
          </a:prstGeom>
          <a:solidFill>
            <a:schemeClr val="tx1">
              <a:alpha val="88000"/>
            </a:schemeClr>
          </a:solidFill>
          <a:ln>
            <a:noFill/>
          </a:ln>
          <a:scene3d>
            <a:camera prst="orthographicFront"/>
            <a:lightRig rig="threePt" dir="t"/>
          </a:scene3d>
          <a:sp3d>
            <a:bevelT w="152400" h="50800" prst="softRound"/>
          </a:sp3d>
        </p:spPr>
        <p:style>
          <a:lnRef idx="0">
            <a:scrgbClr r="0" g="0" b="0"/>
          </a:lnRef>
          <a:fillRef idx="0">
            <a:scrgbClr r="0" g="0" b="0"/>
          </a:fillRef>
          <a:effectRef idx="0">
            <a:scrgbClr r="0" g="0" b="0"/>
          </a:effectRef>
          <a:fontRef idx="minor">
            <a:schemeClr val="lt1"/>
          </a:fontRef>
        </p:style>
        <p:txBody>
          <a:bodyPr rtlCol="0" anchor="ctr"/>
          <a:lstStyle/>
          <a:p>
            <a:pPr algn="ctr"/>
            <a:endParaRPr lang="en-CA"/>
          </a:p>
        </p:txBody>
      </p:sp>
      <p:sp>
        <p:nvSpPr>
          <p:cNvPr id="3" name="Content Placeholder 2">
            <a:extLst>
              <a:ext uri="{FF2B5EF4-FFF2-40B4-BE49-F238E27FC236}">
                <a16:creationId xmlns:a16="http://schemas.microsoft.com/office/drawing/2014/main" id="{8E10B2D2-01B7-4454-AB2B-89433FEF9CF3}"/>
              </a:ext>
            </a:extLst>
          </p:cNvPr>
          <p:cNvSpPr>
            <a:spLocks noGrp="1"/>
          </p:cNvSpPr>
          <p:nvPr>
            <p:ph idx="1"/>
          </p:nvPr>
        </p:nvSpPr>
        <p:spPr>
          <a:xfrm>
            <a:off x="838200" y="1557972"/>
            <a:ext cx="10515600" cy="459200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2" name="Title 1">
            <a:extLst>
              <a:ext uri="{FF2B5EF4-FFF2-40B4-BE49-F238E27FC236}">
                <a16:creationId xmlns:a16="http://schemas.microsoft.com/office/drawing/2014/main" id="{D9DF3CEA-28A9-4426-B99D-E22E25400947}"/>
              </a:ext>
            </a:extLst>
          </p:cNvPr>
          <p:cNvSpPr>
            <a:spLocks noGrp="1"/>
          </p:cNvSpPr>
          <p:nvPr>
            <p:ph type="title"/>
          </p:nvPr>
        </p:nvSpPr>
        <p:spPr>
          <a:xfrm>
            <a:off x="838200" y="409099"/>
            <a:ext cx="10515600" cy="884555"/>
          </a:xfrm>
        </p:spPr>
        <p:txBody>
          <a:bodyPr/>
          <a:lstStyle>
            <a:lvl1pPr>
              <a:defRPr>
                <a:solidFill>
                  <a:schemeClr val="bg1"/>
                </a:solidFill>
              </a:defRPr>
            </a:lvl1pPr>
          </a:lstStyle>
          <a:p>
            <a:r>
              <a:rPr lang="en-US" dirty="0"/>
              <a:t>Click to edit Master title style</a:t>
            </a:r>
            <a:endParaRPr lang="en-CA" dirty="0"/>
          </a:p>
        </p:txBody>
      </p:sp>
      <p:sp>
        <p:nvSpPr>
          <p:cNvPr id="4" name="Date Placeholder 3">
            <a:extLst>
              <a:ext uri="{FF2B5EF4-FFF2-40B4-BE49-F238E27FC236}">
                <a16:creationId xmlns:a16="http://schemas.microsoft.com/office/drawing/2014/main" id="{E96F250A-C07C-4A6C-B0FF-ECEC191421BD}"/>
              </a:ext>
            </a:extLst>
          </p:cNvPr>
          <p:cNvSpPr>
            <a:spLocks noGrp="1"/>
          </p:cNvSpPr>
          <p:nvPr>
            <p:ph type="dt" sz="half" idx="10"/>
          </p:nvPr>
        </p:nvSpPr>
        <p:spPr/>
        <p:txBody>
          <a:bodyPr/>
          <a:lstStyle/>
          <a:p>
            <a:fld id="{C742DA9B-9957-4869-86B2-2215F7D40B2F}" type="datetimeFigureOut">
              <a:rPr lang="en-CA" smtClean="0"/>
              <a:t>2017-10-07</a:t>
            </a:fld>
            <a:endParaRPr lang="en-CA"/>
          </a:p>
        </p:txBody>
      </p:sp>
      <p:sp>
        <p:nvSpPr>
          <p:cNvPr id="5" name="Footer Placeholder 4">
            <a:extLst>
              <a:ext uri="{FF2B5EF4-FFF2-40B4-BE49-F238E27FC236}">
                <a16:creationId xmlns:a16="http://schemas.microsoft.com/office/drawing/2014/main" id="{380F878B-00F0-44FF-A75C-DF19EF77737B}"/>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419F7610-9678-4427-BF35-A9E3DDE5876E}"/>
              </a:ext>
            </a:extLst>
          </p:cNvPr>
          <p:cNvSpPr>
            <a:spLocks noGrp="1"/>
          </p:cNvSpPr>
          <p:nvPr>
            <p:ph type="sldNum" sz="quarter" idx="12"/>
          </p:nvPr>
        </p:nvSpPr>
        <p:spPr/>
        <p:txBody>
          <a:bodyPr/>
          <a:lstStyle/>
          <a:p>
            <a:fld id="{15F705F0-1C5A-43E5-8FDF-CC12E7269334}" type="slidenum">
              <a:rPr lang="en-CA" smtClean="0"/>
              <a:t>‹#›</a:t>
            </a:fld>
            <a:endParaRPr lang="en-CA"/>
          </a:p>
        </p:txBody>
      </p:sp>
    </p:spTree>
    <p:extLst>
      <p:ext uri="{BB962C8B-B14F-4D97-AF65-F5344CB8AC3E}">
        <p14:creationId xmlns:p14="http://schemas.microsoft.com/office/powerpoint/2010/main" val="2870131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DF82CA-D736-4A04-8BC3-6A4FF564AE2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9FADDB0A-06CB-4B5D-B698-EC1E25903FF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197487F-FB54-4A63-B895-EEA9DDEAA3FA}"/>
              </a:ext>
            </a:extLst>
          </p:cNvPr>
          <p:cNvSpPr>
            <a:spLocks noGrp="1"/>
          </p:cNvSpPr>
          <p:nvPr>
            <p:ph type="dt" sz="half" idx="10"/>
          </p:nvPr>
        </p:nvSpPr>
        <p:spPr/>
        <p:txBody>
          <a:bodyPr/>
          <a:lstStyle/>
          <a:p>
            <a:fld id="{C742DA9B-9957-4869-86B2-2215F7D40B2F}" type="datetimeFigureOut">
              <a:rPr lang="en-CA" smtClean="0"/>
              <a:t>2017-10-07</a:t>
            </a:fld>
            <a:endParaRPr lang="en-CA"/>
          </a:p>
        </p:txBody>
      </p:sp>
      <p:sp>
        <p:nvSpPr>
          <p:cNvPr id="5" name="Footer Placeholder 4">
            <a:extLst>
              <a:ext uri="{FF2B5EF4-FFF2-40B4-BE49-F238E27FC236}">
                <a16:creationId xmlns:a16="http://schemas.microsoft.com/office/drawing/2014/main" id="{4BA5352D-03A8-41FC-A389-80CB9FE04B3F}"/>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741CE7FD-F027-4E09-B558-95373F811BC7}"/>
              </a:ext>
            </a:extLst>
          </p:cNvPr>
          <p:cNvSpPr>
            <a:spLocks noGrp="1"/>
          </p:cNvSpPr>
          <p:nvPr>
            <p:ph type="sldNum" sz="quarter" idx="12"/>
          </p:nvPr>
        </p:nvSpPr>
        <p:spPr/>
        <p:txBody>
          <a:bodyPr/>
          <a:lstStyle/>
          <a:p>
            <a:fld id="{15F705F0-1C5A-43E5-8FDF-CC12E7269334}" type="slidenum">
              <a:rPr lang="en-CA" smtClean="0"/>
              <a:t>‹#›</a:t>
            </a:fld>
            <a:endParaRPr lang="en-CA"/>
          </a:p>
        </p:txBody>
      </p:sp>
    </p:spTree>
    <p:extLst>
      <p:ext uri="{BB962C8B-B14F-4D97-AF65-F5344CB8AC3E}">
        <p14:creationId xmlns:p14="http://schemas.microsoft.com/office/powerpoint/2010/main" val="2032788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35350-20D0-47A0-BAD6-30D6248782C4}"/>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D84697F8-C7D6-439D-B5CB-CD135D0148A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346D8A04-8C8D-4DF7-BB1E-9DAAD207F5B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7AC997A9-F898-498A-BEBB-7F177FC92C3C}"/>
              </a:ext>
            </a:extLst>
          </p:cNvPr>
          <p:cNvSpPr>
            <a:spLocks noGrp="1"/>
          </p:cNvSpPr>
          <p:nvPr>
            <p:ph type="dt" sz="half" idx="10"/>
          </p:nvPr>
        </p:nvSpPr>
        <p:spPr/>
        <p:txBody>
          <a:bodyPr/>
          <a:lstStyle/>
          <a:p>
            <a:fld id="{C742DA9B-9957-4869-86B2-2215F7D40B2F}" type="datetimeFigureOut">
              <a:rPr lang="en-CA" smtClean="0"/>
              <a:t>2017-10-07</a:t>
            </a:fld>
            <a:endParaRPr lang="en-CA"/>
          </a:p>
        </p:txBody>
      </p:sp>
      <p:sp>
        <p:nvSpPr>
          <p:cNvPr id="6" name="Footer Placeholder 5">
            <a:extLst>
              <a:ext uri="{FF2B5EF4-FFF2-40B4-BE49-F238E27FC236}">
                <a16:creationId xmlns:a16="http://schemas.microsoft.com/office/drawing/2014/main" id="{776DB734-093F-4EA9-B6C0-25A55C94E864}"/>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C575C819-AD1C-430E-8212-BB2C2D632CCF}"/>
              </a:ext>
            </a:extLst>
          </p:cNvPr>
          <p:cNvSpPr>
            <a:spLocks noGrp="1"/>
          </p:cNvSpPr>
          <p:nvPr>
            <p:ph type="sldNum" sz="quarter" idx="12"/>
          </p:nvPr>
        </p:nvSpPr>
        <p:spPr/>
        <p:txBody>
          <a:bodyPr/>
          <a:lstStyle/>
          <a:p>
            <a:fld id="{15F705F0-1C5A-43E5-8FDF-CC12E7269334}" type="slidenum">
              <a:rPr lang="en-CA" smtClean="0"/>
              <a:t>‹#›</a:t>
            </a:fld>
            <a:endParaRPr lang="en-CA"/>
          </a:p>
        </p:txBody>
      </p:sp>
    </p:spTree>
    <p:extLst>
      <p:ext uri="{BB962C8B-B14F-4D97-AF65-F5344CB8AC3E}">
        <p14:creationId xmlns:p14="http://schemas.microsoft.com/office/powerpoint/2010/main" val="1575133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37509-23A3-47B1-AA6E-1DAAFB4CF1B9}"/>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122EE525-FC47-4B8E-B395-701D7923A62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9CDDF0D-C9ED-48C0-93F4-8486E77F43B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3E6CA12F-F481-4B2C-9C59-A7159C3C39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E2C34E1-B178-4F17-8099-C62C3B384B4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89FE4C98-668A-4D66-9ADD-80D1109516AB}"/>
              </a:ext>
            </a:extLst>
          </p:cNvPr>
          <p:cNvSpPr>
            <a:spLocks noGrp="1"/>
          </p:cNvSpPr>
          <p:nvPr>
            <p:ph type="dt" sz="half" idx="10"/>
          </p:nvPr>
        </p:nvSpPr>
        <p:spPr/>
        <p:txBody>
          <a:bodyPr/>
          <a:lstStyle/>
          <a:p>
            <a:fld id="{C742DA9B-9957-4869-86B2-2215F7D40B2F}" type="datetimeFigureOut">
              <a:rPr lang="en-CA" smtClean="0"/>
              <a:t>2017-10-07</a:t>
            </a:fld>
            <a:endParaRPr lang="en-CA"/>
          </a:p>
        </p:txBody>
      </p:sp>
      <p:sp>
        <p:nvSpPr>
          <p:cNvPr id="8" name="Footer Placeholder 7">
            <a:extLst>
              <a:ext uri="{FF2B5EF4-FFF2-40B4-BE49-F238E27FC236}">
                <a16:creationId xmlns:a16="http://schemas.microsoft.com/office/drawing/2014/main" id="{925D1E7B-208E-4B1B-8ED2-3E95474ACAC7}"/>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72BF99E6-2CFE-44B8-9F0D-AD3A72484613}"/>
              </a:ext>
            </a:extLst>
          </p:cNvPr>
          <p:cNvSpPr>
            <a:spLocks noGrp="1"/>
          </p:cNvSpPr>
          <p:nvPr>
            <p:ph type="sldNum" sz="quarter" idx="12"/>
          </p:nvPr>
        </p:nvSpPr>
        <p:spPr/>
        <p:txBody>
          <a:bodyPr/>
          <a:lstStyle/>
          <a:p>
            <a:fld id="{15F705F0-1C5A-43E5-8FDF-CC12E7269334}" type="slidenum">
              <a:rPr lang="en-CA" smtClean="0"/>
              <a:t>‹#›</a:t>
            </a:fld>
            <a:endParaRPr lang="en-CA"/>
          </a:p>
        </p:txBody>
      </p:sp>
    </p:spTree>
    <p:extLst>
      <p:ext uri="{BB962C8B-B14F-4D97-AF65-F5344CB8AC3E}">
        <p14:creationId xmlns:p14="http://schemas.microsoft.com/office/powerpoint/2010/main" val="25743231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01C87-2B55-4F09-931E-49AA0362399A}"/>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7D10B825-A003-4464-88E5-F3A121852ADB}"/>
              </a:ext>
            </a:extLst>
          </p:cNvPr>
          <p:cNvSpPr>
            <a:spLocks noGrp="1"/>
          </p:cNvSpPr>
          <p:nvPr>
            <p:ph type="dt" sz="half" idx="10"/>
          </p:nvPr>
        </p:nvSpPr>
        <p:spPr/>
        <p:txBody>
          <a:bodyPr/>
          <a:lstStyle/>
          <a:p>
            <a:fld id="{C742DA9B-9957-4869-86B2-2215F7D40B2F}" type="datetimeFigureOut">
              <a:rPr lang="en-CA" smtClean="0"/>
              <a:t>2017-10-07</a:t>
            </a:fld>
            <a:endParaRPr lang="en-CA"/>
          </a:p>
        </p:txBody>
      </p:sp>
      <p:sp>
        <p:nvSpPr>
          <p:cNvPr id="4" name="Footer Placeholder 3">
            <a:extLst>
              <a:ext uri="{FF2B5EF4-FFF2-40B4-BE49-F238E27FC236}">
                <a16:creationId xmlns:a16="http://schemas.microsoft.com/office/drawing/2014/main" id="{5E025785-2C08-4C45-B0D2-5094BCF937CD}"/>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035B3FCD-2B3D-476B-B915-E5A7E13109A9}"/>
              </a:ext>
            </a:extLst>
          </p:cNvPr>
          <p:cNvSpPr>
            <a:spLocks noGrp="1"/>
          </p:cNvSpPr>
          <p:nvPr>
            <p:ph type="sldNum" sz="quarter" idx="12"/>
          </p:nvPr>
        </p:nvSpPr>
        <p:spPr/>
        <p:txBody>
          <a:bodyPr/>
          <a:lstStyle/>
          <a:p>
            <a:fld id="{15F705F0-1C5A-43E5-8FDF-CC12E7269334}" type="slidenum">
              <a:rPr lang="en-CA" smtClean="0"/>
              <a:t>‹#›</a:t>
            </a:fld>
            <a:endParaRPr lang="en-CA"/>
          </a:p>
        </p:txBody>
      </p:sp>
    </p:spTree>
    <p:extLst>
      <p:ext uri="{BB962C8B-B14F-4D97-AF65-F5344CB8AC3E}">
        <p14:creationId xmlns:p14="http://schemas.microsoft.com/office/powerpoint/2010/main" val="1341905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4858996-0167-43FC-B678-4BDEF18C5CD9}"/>
              </a:ext>
            </a:extLst>
          </p:cNvPr>
          <p:cNvSpPr>
            <a:spLocks noGrp="1"/>
          </p:cNvSpPr>
          <p:nvPr>
            <p:ph type="dt" sz="half" idx="10"/>
          </p:nvPr>
        </p:nvSpPr>
        <p:spPr/>
        <p:txBody>
          <a:bodyPr/>
          <a:lstStyle/>
          <a:p>
            <a:fld id="{C742DA9B-9957-4869-86B2-2215F7D40B2F}" type="datetimeFigureOut">
              <a:rPr lang="en-CA" smtClean="0"/>
              <a:t>2017-10-07</a:t>
            </a:fld>
            <a:endParaRPr lang="en-CA"/>
          </a:p>
        </p:txBody>
      </p:sp>
      <p:sp>
        <p:nvSpPr>
          <p:cNvPr id="3" name="Footer Placeholder 2">
            <a:extLst>
              <a:ext uri="{FF2B5EF4-FFF2-40B4-BE49-F238E27FC236}">
                <a16:creationId xmlns:a16="http://schemas.microsoft.com/office/drawing/2014/main" id="{87095B4E-56E0-435D-B9B4-EADD2D0E375B}"/>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7B957DA3-0C8A-4CEA-B0CD-738B1E9F72DE}"/>
              </a:ext>
            </a:extLst>
          </p:cNvPr>
          <p:cNvSpPr>
            <a:spLocks noGrp="1"/>
          </p:cNvSpPr>
          <p:nvPr>
            <p:ph type="sldNum" sz="quarter" idx="12"/>
          </p:nvPr>
        </p:nvSpPr>
        <p:spPr/>
        <p:txBody>
          <a:bodyPr/>
          <a:lstStyle/>
          <a:p>
            <a:fld id="{15F705F0-1C5A-43E5-8FDF-CC12E7269334}" type="slidenum">
              <a:rPr lang="en-CA" smtClean="0"/>
              <a:t>‹#›</a:t>
            </a:fld>
            <a:endParaRPr lang="en-CA"/>
          </a:p>
        </p:txBody>
      </p:sp>
    </p:spTree>
    <p:extLst>
      <p:ext uri="{BB962C8B-B14F-4D97-AF65-F5344CB8AC3E}">
        <p14:creationId xmlns:p14="http://schemas.microsoft.com/office/powerpoint/2010/main" val="7614763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4783B-3F32-4FFE-AB14-292459E59D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96D3427D-41EB-48B1-A0A3-7E9BD5578D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C2202D3E-41C6-4E53-A438-BE3416C391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A132CF4-0384-4A6C-B2E3-F42C4A46B06C}"/>
              </a:ext>
            </a:extLst>
          </p:cNvPr>
          <p:cNvSpPr>
            <a:spLocks noGrp="1"/>
          </p:cNvSpPr>
          <p:nvPr>
            <p:ph type="dt" sz="half" idx="10"/>
          </p:nvPr>
        </p:nvSpPr>
        <p:spPr/>
        <p:txBody>
          <a:bodyPr/>
          <a:lstStyle/>
          <a:p>
            <a:fld id="{C742DA9B-9957-4869-86B2-2215F7D40B2F}" type="datetimeFigureOut">
              <a:rPr lang="en-CA" smtClean="0"/>
              <a:t>2017-10-07</a:t>
            </a:fld>
            <a:endParaRPr lang="en-CA"/>
          </a:p>
        </p:txBody>
      </p:sp>
      <p:sp>
        <p:nvSpPr>
          <p:cNvPr id="6" name="Footer Placeholder 5">
            <a:extLst>
              <a:ext uri="{FF2B5EF4-FFF2-40B4-BE49-F238E27FC236}">
                <a16:creationId xmlns:a16="http://schemas.microsoft.com/office/drawing/2014/main" id="{7C654668-AE8B-4943-BF3E-99AE706C7115}"/>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A485B996-4292-434F-894F-CEED3424C2DB}"/>
              </a:ext>
            </a:extLst>
          </p:cNvPr>
          <p:cNvSpPr>
            <a:spLocks noGrp="1"/>
          </p:cNvSpPr>
          <p:nvPr>
            <p:ph type="sldNum" sz="quarter" idx="12"/>
          </p:nvPr>
        </p:nvSpPr>
        <p:spPr/>
        <p:txBody>
          <a:bodyPr/>
          <a:lstStyle/>
          <a:p>
            <a:fld id="{15F705F0-1C5A-43E5-8FDF-CC12E7269334}" type="slidenum">
              <a:rPr lang="en-CA" smtClean="0"/>
              <a:t>‹#›</a:t>
            </a:fld>
            <a:endParaRPr lang="en-CA"/>
          </a:p>
        </p:txBody>
      </p:sp>
    </p:spTree>
    <p:extLst>
      <p:ext uri="{BB962C8B-B14F-4D97-AF65-F5344CB8AC3E}">
        <p14:creationId xmlns:p14="http://schemas.microsoft.com/office/powerpoint/2010/main" val="280253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EC867-8934-4680-B535-B083AEC792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483F854F-4BEF-4BD6-95F3-1E2E08BA0F2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8F899060-D80E-49C3-9D29-191C83D6BC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D48BBEA-D1AB-4573-BA2D-500D6DB38229}"/>
              </a:ext>
            </a:extLst>
          </p:cNvPr>
          <p:cNvSpPr>
            <a:spLocks noGrp="1"/>
          </p:cNvSpPr>
          <p:nvPr>
            <p:ph type="dt" sz="half" idx="10"/>
          </p:nvPr>
        </p:nvSpPr>
        <p:spPr/>
        <p:txBody>
          <a:bodyPr/>
          <a:lstStyle/>
          <a:p>
            <a:fld id="{C742DA9B-9957-4869-86B2-2215F7D40B2F}" type="datetimeFigureOut">
              <a:rPr lang="en-CA" smtClean="0"/>
              <a:t>2017-10-07</a:t>
            </a:fld>
            <a:endParaRPr lang="en-CA"/>
          </a:p>
        </p:txBody>
      </p:sp>
      <p:sp>
        <p:nvSpPr>
          <p:cNvPr id="6" name="Footer Placeholder 5">
            <a:extLst>
              <a:ext uri="{FF2B5EF4-FFF2-40B4-BE49-F238E27FC236}">
                <a16:creationId xmlns:a16="http://schemas.microsoft.com/office/drawing/2014/main" id="{DF7E2931-49C0-4675-AF41-8DBF8027FD5A}"/>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9F30F9E0-AA77-4362-B432-7D625BFFECA6}"/>
              </a:ext>
            </a:extLst>
          </p:cNvPr>
          <p:cNvSpPr>
            <a:spLocks noGrp="1"/>
          </p:cNvSpPr>
          <p:nvPr>
            <p:ph type="sldNum" sz="quarter" idx="12"/>
          </p:nvPr>
        </p:nvSpPr>
        <p:spPr/>
        <p:txBody>
          <a:bodyPr/>
          <a:lstStyle/>
          <a:p>
            <a:fld id="{15F705F0-1C5A-43E5-8FDF-CC12E7269334}" type="slidenum">
              <a:rPr lang="en-CA" smtClean="0"/>
              <a:t>‹#›</a:t>
            </a:fld>
            <a:endParaRPr lang="en-CA"/>
          </a:p>
        </p:txBody>
      </p:sp>
    </p:spTree>
    <p:extLst>
      <p:ext uri="{BB962C8B-B14F-4D97-AF65-F5344CB8AC3E}">
        <p14:creationId xmlns:p14="http://schemas.microsoft.com/office/powerpoint/2010/main" val="1849144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D0C07-6503-41F3-B652-6506EC837220}"/>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A6AFEA63-F1E7-4E87-8BEE-6BA7CF967B1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BE1DAC61-9A54-43E7-BFAC-6307504B14FE}"/>
              </a:ext>
            </a:extLst>
          </p:cNvPr>
          <p:cNvSpPr>
            <a:spLocks noGrp="1"/>
          </p:cNvSpPr>
          <p:nvPr>
            <p:ph type="dt" sz="half" idx="10"/>
          </p:nvPr>
        </p:nvSpPr>
        <p:spPr/>
        <p:txBody>
          <a:bodyPr/>
          <a:lstStyle/>
          <a:p>
            <a:fld id="{C742DA9B-9957-4869-86B2-2215F7D40B2F}" type="datetimeFigureOut">
              <a:rPr lang="en-CA" smtClean="0"/>
              <a:t>2017-10-07</a:t>
            </a:fld>
            <a:endParaRPr lang="en-CA"/>
          </a:p>
        </p:txBody>
      </p:sp>
      <p:sp>
        <p:nvSpPr>
          <p:cNvPr id="5" name="Footer Placeholder 4">
            <a:extLst>
              <a:ext uri="{FF2B5EF4-FFF2-40B4-BE49-F238E27FC236}">
                <a16:creationId xmlns:a16="http://schemas.microsoft.com/office/drawing/2014/main" id="{89F01ED0-878B-4E92-9145-4E791B03E362}"/>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01A3A61-B692-43CD-B438-A74B50BB4682}"/>
              </a:ext>
            </a:extLst>
          </p:cNvPr>
          <p:cNvSpPr>
            <a:spLocks noGrp="1"/>
          </p:cNvSpPr>
          <p:nvPr>
            <p:ph type="sldNum" sz="quarter" idx="12"/>
          </p:nvPr>
        </p:nvSpPr>
        <p:spPr/>
        <p:txBody>
          <a:bodyPr/>
          <a:lstStyle/>
          <a:p>
            <a:fld id="{15F705F0-1C5A-43E5-8FDF-CC12E7269334}" type="slidenum">
              <a:rPr lang="en-CA" smtClean="0"/>
              <a:t>‹#›</a:t>
            </a:fld>
            <a:endParaRPr lang="en-CA"/>
          </a:p>
        </p:txBody>
      </p:sp>
    </p:spTree>
    <p:extLst>
      <p:ext uri="{BB962C8B-B14F-4D97-AF65-F5344CB8AC3E}">
        <p14:creationId xmlns:p14="http://schemas.microsoft.com/office/powerpoint/2010/main" val="1240990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B0D5172-FDB7-45D7-842A-D190CC164C1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147A2757-B3BA-4F49-85D6-5112719558B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C79781EF-2223-440E-BAB4-F9CBEED4C2B5}"/>
              </a:ext>
            </a:extLst>
          </p:cNvPr>
          <p:cNvSpPr>
            <a:spLocks noGrp="1"/>
          </p:cNvSpPr>
          <p:nvPr>
            <p:ph type="dt" sz="half" idx="10"/>
          </p:nvPr>
        </p:nvSpPr>
        <p:spPr/>
        <p:txBody>
          <a:bodyPr/>
          <a:lstStyle/>
          <a:p>
            <a:fld id="{C742DA9B-9957-4869-86B2-2215F7D40B2F}" type="datetimeFigureOut">
              <a:rPr lang="en-CA" smtClean="0"/>
              <a:t>2017-10-07</a:t>
            </a:fld>
            <a:endParaRPr lang="en-CA"/>
          </a:p>
        </p:txBody>
      </p:sp>
      <p:sp>
        <p:nvSpPr>
          <p:cNvPr id="5" name="Footer Placeholder 4">
            <a:extLst>
              <a:ext uri="{FF2B5EF4-FFF2-40B4-BE49-F238E27FC236}">
                <a16:creationId xmlns:a16="http://schemas.microsoft.com/office/drawing/2014/main" id="{B81B4EC0-28E1-485A-A4E7-2DBAC03E2BD2}"/>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29BEB1CF-5236-45C4-AAE0-642C6496578A}"/>
              </a:ext>
            </a:extLst>
          </p:cNvPr>
          <p:cNvSpPr>
            <a:spLocks noGrp="1"/>
          </p:cNvSpPr>
          <p:nvPr>
            <p:ph type="sldNum" sz="quarter" idx="12"/>
          </p:nvPr>
        </p:nvSpPr>
        <p:spPr/>
        <p:txBody>
          <a:bodyPr/>
          <a:lstStyle/>
          <a:p>
            <a:fld id="{15F705F0-1C5A-43E5-8FDF-CC12E7269334}" type="slidenum">
              <a:rPr lang="en-CA" smtClean="0"/>
              <a:t>‹#›</a:t>
            </a:fld>
            <a:endParaRPr lang="en-CA"/>
          </a:p>
        </p:txBody>
      </p:sp>
    </p:spTree>
    <p:extLst>
      <p:ext uri="{BB962C8B-B14F-4D97-AF65-F5344CB8AC3E}">
        <p14:creationId xmlns:p14="http://schemas.microsoft.com/office/powerpoint/2010/main" val="3142002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050" name="Picture 2" descr="Related image">
            <a:extLst>
              <a:ext uri="{FF2B5EF4-FFF2-40B4-BE49-F238E27FC236}">
                <a16:creationId xmlns:a16="http://schemas.microsoft.com/office/drawing/2014/main" id="{7896AEF4-553B-4525-9BC7-C308E5D85B5C}"/>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extLst>
            <a:ext uri="{909E8E84-426E-40DD-AFC4-6F175D3DCCD1}">
              <a14:hiddenFill xmlns:a14="http://schemas.microsoft.com/office/drawing/2010/main">
                <a:solidFill>
                  <a:srgbClr val="FFFFFF"/>
                </a:solidFill>
              </a14:hiddenFill>
            </a:ext>
          </a:extLst>
        </p:spPr>
      </p:pic>
      <p:sp>
        <p:nvSpPr>
          <p:cNvPr id="2" name="Title Placeholder 1">
            <a:extLst>
              <a:ext uri="{FF2B5EF4-FFF2-40B4-BE49-F238E27FC236}">
                <a16:creationId xmlns:a16="http://schemas.microsoft.com/office/drawing/2014/main" id="{B6279835-0A08-4F57-911E-36DB302CD4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D20814A7-CE38-4B46-98D7-644F0A12D7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22CDAF7A-DF51-4BED-9372-D8F159A8F27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42DA9B-9957-4869-86B2-2215F7D40B2F}" type="datetimeFigureOut">
              <a:rPr lang="en-CA" smtClean="0"/>
              <a:t>2017-10-07</a:t>
            </a:fld>
            <a:endParaRPr lang="en-CA"/>
          </a:p>
        </p:txBody>
      </p:sp>
      <p:sp>
        <p:nvSpPr>
          <p:cNvPr id="5" name="Footer Placeholder 4">
            <a:extLst>
              <a:ext uri="{FF2B5EF4-FFF2-40B4-BE49-F238E27FC236}">
                <a16:creationId xmlns:a16="http://schemas.microsoft.com/office/drawing/2014/main" id="{C34B2938-D78F-428C-AC54-F3C1F7242F3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72A0C56A-643D-4748-A304-712B2B0556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F705F0-1C5A-43E5-8FDF-CC12E7269334}" type="slidenum">
              <a:rPr lang="en-CA" smtClean="0"/>
              <a:t>‹#›</a:t>
            </a:fld>
            <a:endParaRPr lang="en-CA"/>
          </a:p>
        </p:txBody>
      </p:sp>
    </p:spTree>
    <p:extLst>
      <p:ext uri="{BB962C8B-B14F-4D97-AF65-F5344CB8AC3E}">
        <p14:creationId xmlns:p14="http://schemas.microsoft.com/office/powerpoint/2010/main" val="3430091198"/>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sv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FEE7F00-6B53-4145-9E5E-817D4EC59FB6}"/>
              </a:ext>
            </a:extLst>
          </p:cNvPr>
          <p:cNvSpPr/>
          <p:nvPr/>
        </p:nvSpPr>
        <p:spPr>
          <a:xfrm>
            <a:off x="1468582" y="1801091"/>
            <a:ext cx="10723418" cy="3563389"/>
          </a:xfrm>
          <a:prstGeom prst="rect">
            <a:avLst/>
          </a:prstGeom>
          <a:solidFill>
            <a:schemeClr val="tx1">
              <a:alpha val="88000"/>
            </a:schemeClr>
          </a:solidFill>
          <a:ln>
            <a:noFill/>
          </a:ln>
          <a:scene3d>
            <a:camera prst="orthographicFront"/>
            <a:lightRig rig="threePt" dir="t"/>
          </a:scene3d>
          <a:sp3d>
            <a:bevelT w="152400" h="50800" prst="softRound"/>
          </a:sp3d>
        </p:spPr>
        <p:style>
          <a:lnRef idx="0">
            <a:scrgbClr r="0" g="0" b="0"/>
          </a:lnRef>
          <a:fillRef idx="0">
            <a:scrgbClr r="0" g="0" b="0"/>
          </a:fillRef>
          <a:effectRef idx="0">
            <a:scrgbClr r="0" g="0" b="0"/>
          </a:effectRef>
          <a:fontRef idx="minor">
            <a:schemeClr val="lt1"/>
          </a:fontRef>
        </p:style>
        <p:txBody>
          <a:bodyPr rtlCol="0" anchor="ctr"/>
          <a:lstStyle/>
          <a:p>
            <a:pPr algn="ctr"/>
            <a:endParaRPr lang="en-CA"/>
          </a:p>
        </p:txBody>
      </p:sp>
      <p:sp>
        <p:nvSpPr>
          <p:cNvPr id="7" name="TextBox 6">
            <a:extLst>
              <a:ext uri="{FF2B5EF4-FFF2-40B4-BE49-F238E27FC236}">
                <a16:creationId xmlns:a16="http://schemas.microsoft.com/office/drawing/2014/main" id="{F60448BA-3923-4B7B-B7F0-0D00BEAB637A}"/>
              </a:ext>
            </a:extLst>
          </p:cNvPr>
          <p:cNvSpPr txBox="1"/>
          <p:nvPr/>
        </p:nvSpPr>
        <p:spPr>
          <a:xfrm>
            <a:off x="2722245" y="4039335"/>
            <a:ext cx="7132320" cy="1477328"/>
          </a:xfrm>
          <a:prstGeom prst="rect">
            <a:avLst/>
          </a:prstGeom>
          <a:noFill/>
        </p:spPr>
        <p:txBody>
          <a:bodyPr wrap="square" rtlCol="0">
            <a:spAutoFit/>
          </a:bodyPr>
          <a:lstStyle/>
          <a:p>
            <a:r>
              <a:rPr lang="en-CA" sz="2400" dirty="0">
                <a:solidFill>
                  <a:schemeClr val="tx1">
                    <a:lumMod val="65000"/>
                    <a:lumOff val="35000"/>
                  </a:schemeClr>
                </a:solidFill>
                <a:latin typeface="Arial Black" panose="020B0A04020102020204" pitchFamily="34" charset="0"/>
                <a:cs typeface="Aharoni" panose="02010803020104030203" pitchFamily="2" charset="-79"/>
              </a:rPr>
              <a:t>Brick &amp; Mortar Expansion</a:t>
            </a:r>
          </a:p>
          <a:p>
            <a:r>
              <a:rPr lang="en-CA" sz="2400" dirty="0">
                <a:solidFill>
                  <a:schemeClr val="tx1">
                    <a:lumMod val="65000"/>
                    <a:lumOff val="35000"/>
                  </a:schemeClr>
                </a:solidFill>
                <a:latin typeface="Arial Black" panose="020B0A04020102020204" pitchFamily="34" charset="0"/>
                <a:cs typeface="Aharoni" panose="02010803020104030203" pitchFamily="2" charset="-79"/>
              </a:rPr>
              <a:t>Mackenzie Duncan, VP of Operations </a:t>
            </a:r>
          </a:p>
          <a:p>
            <a:r>
              <a:rPr lang="en-CA" sz="2400" dirty="0">
                <a:solidFill>
                  <a:schemeClr val="tx1">
                    <a:lumMod val="65000"/>
                    <a:lumOff val="35000"/>
                  </a:schemeClr>
                </a:solidFill>
                <a:latin typeface="Arial Black" panose="020B0A04020102020204" pitchFamily="34" charset="0"/>
                <a:cs typeface="Aharoni" panose="02010803020104030203" pitchFamily="2" charset="-79"/>
              </a:rPr>
              <a:t>September 10</a:t>
            </a:r>
            <a:r>
              <a:rPr lang="en-CA" sz="2400" baseline="30000" dirty="0">
                <a:solidFill>
                  <a:schemeClr val="tx1">
                    <a:lumMod val="65000"/>
                    <a:lumOff val="35000"/>
                  </a:schemeClr>
                </a:solidFill>
                <a:latin typeface="Arial Black" panose="020B0A04020102020204" pitchFamily="34" charset="0"/>
                <a:cs typeface="Aharoni" panose="02010803020104030203" pitchFamily="2" charset="-79"/>
              </a:rPr>
              <a:t>th</a:t>
            </a:r>
            <a:r>
              <a:rPr lang="en-CA" sz="2400" dirty="0">
                <a:solidFill>
                  <a:schemeClr val="tx1">
                    <a:lumMod val="65000"/>
                    <a:lumOff val="35000"/>
                  </a:schemeClr>
                </a:solidFill>
                <a:latin typeface="Arial Black" panose="020B0A04020102020204" pitchFamily="34" charset="0"/>
                <a:cs typeface="Aharoni" panose="02010803020104030203" pitchFamily="2" charset="-79"/>
              </a:rPr>
              <a:t>, 2017</a:t>
            </a:r>
          </a:p>
          <a:p>
            <a:endParaRPr lang="en-CA" dirty="0"/>
          </a:p>
        </p:txBody>
      </p:sp>
      <p:grpSp>
        <p:nvGrpSpPr>
          <p:cNvPr id="10" name="Group 9">
            <a:extLst>
              <a:ext uri="{FF2B5EF4-FFF2-40B4-BE49-F238E27FC236}">
                <a16:creationId xmlns:a16="http://schemas.microsoft.com/office/drawing/2014/main" id="{EB2EC7EC-149C-4926-9897-D65D2FE010E6}"/>
              </a:ext>
            </a:extLst>
          </p:cNvPr>
          <p:cNvGrpSpPr/>
          <p:nvPr/>
        </p:nvGrpSpPr>
        <p:grpSpPr>
          <a:xfrm>
            <a:off x="2722245" y="1118213"/>
            <a:ext cx="4044315" cy="3604001"/>
            <a:chOff x="2402204" y="1275570"/>
            <a:chExt cx="4044315" cy="3604001"/>
          </a:xfrm>
        </p:grpSpPr>
        <p:pic>
          <p:nvPicPr>
            <p:cNvPr id="1040" name="Picture 16" descr="Image result for nike logo yellow">
              <a:extLst>
                <a:ext uri="{FF2B5EF4-FFF2-40B4-BE49-F238E27FC236}">
                  <a16:creationId xmlns:a16="http://schemas.microsoft.com/office/drawing/2014/main" id="{98078F41-7A22-46DE-836C-E1146E5A5C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6560" y="1275570"/>
              <a:ext cx="3078480" cy="3078480"/>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nike logo yellow">
              <a:extLst>
                <a:ext uri="{FF2B5EF4-FFF2-40B4-BE49-F238E27FC236}">
                  <a16:creationId xmlns:a16="http://schemas.microsoft.com/office/drawing/2014/main" id="{BCA51BEA-AB3B-474F-95C3-DE6F5B3DB4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2204" y="2441171"/>
              <a:ext cx="4044315" cy="243840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2924208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alpha val="99000"/>
          </a:schemeClr>
        </a:solidFill>
        <a:effectLst/>
      </p:bgPr>
    </p:bg>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32137C41-1C3F-4EE2-990D-CACE63CCAC4C}"/>
              </a:ext>
            </a:extLst>
          </p:cNvPr>
          <p:cNvGrpSpPr/>
          <p:nvPr/>
        </p:nvGrpSpPr>
        <p:grpSpPr>
          <a:xfrm>
            <a:off x="2032000" y="822960"/>
            <a:ext cx="10160000" cy="5086773"/>
            <a:chOff x="2032000" y="1051560"/>
            <a:chExt cx="10160000" cy="5086773"/>
          </a:xfrm>
        </p:grpSpPr>
        <p:graphicFrame>
          <p:nvGraphicFramePr>
            <p:cNvPr id="4" name="Diagram 3">
              <a:extLst>
                <a:ext uri="{FF2B5EF4-FFF2-40B4-BE49-F238E27FC236}">
                  <a16:creationId xmlns:a16="http://schemas.microsoft.com/office/drawing/2014/main" id="{9F64B8CC-FDB9-4F6F-AB26-982F1E26FD88}"/>
                </a:ext>
              </a:extLst>
            </p:cNvPr>
            <p:cNvGraphicFramePr/>
            <p:nvPr>
              <p:extLst>
                <p:ext uri="{D42A27DB-BD31-4B8C-83A1-F6EECF244321}">
                  <p14:modId xmlns:p14="http://schemas.microsoft.com/office/powerpoint/2010/main" val="2834503537"/>
                </p:ext>
              </p:extLst>
            </p:nvPr>
          </p:nvGraphicFramePr>
          <p:xfrm>
            <a:off x="2032000" y="1051560"/>
            <a:ext cx="10160000" cy="50867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Arrow: Pentagon 6">
              <a:extLst>
                <a:ext uri="{FF2B5EF4-FFF2-40B4-BE49-F238E27FC236}">
                  <a16:creationId xmlns:a16="http://schemas.microsoft.com/office/drawing/2014/main" id="{1EDDA56F-17F6-4C75-A710-3506BD0311EA}"/>
                </a:ext>
              </a:extLst>
            </p:cNvPr>
            <p:cNvSpPr/>
            <p:nvPr/>
          </p:nvSpPr>
          <p:spPr>
            <a:xfrm>
              <a:off x="2546350" y="1238250"/>
              <a:ext cx="1460500" cy="558800"/>
            </a:xfrm>
            <a:prstGeom prst="homePlat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800" b="1" dirty="0">
                  <a:solidFill>
                    <a:schemeClr val="tx1"/>
                  </a:solidFill>
                </a:rPr>
                <a:t>1</a:t>
              </a:r>
            </a:p>
          </p:txBody>
        </p:sp>
        <p:sp>
          <p:nvSpPr>
            <p:cNvPr id="11" name="Arrow: Pentagon 10">
              <a:extLst>
                <a:ext uri="{FF2B5EF4-FFF2-40B4-BE49-F238E27FC236}">
                  <a16:creationId xmlns:a16="http://schemas.microsoft.com/office/drawing/2014/main" id="{B93D0D48-8E2C-4356-9B2D-BCA67F66B224}"/>
                </a:ext>
              </a:extLst>
            </p:cNvPr>
            <p:cNvSpPr/>
            <p:nvPr/>
          </p:nvSpPr>
          <p:spPr>
            <a:xfrm>
              <a:off x="2546350" y="4692650"/>
              <a:ext cx="1460500" cy="558800"/>
            </a:xfrm>
            <a:prstGeom prst="homePlat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800" b="1" dirty="0">
                  <a:solidFill>
                    <a:schemeClr val="tx1"/>
                  </a:solidFill>
                </a:rPr>
                <a:t>3</a:t>
              </a:r>
            </a:p>
          </p:txBody>
        </p:sp>
        <p:sp>
          <p:nvSpPr>
            <p:cNvPr id="12" name="Arrow: Pentagon 11">
              <a:extLst>
                <a:ext uri="{FF2B5EF4-FFF2-40B4-BE49-F238E27FC236}">
                  <a16:creationId xmlns:a16="http://schemas.microsoft.com/office/drawing/2014/main" id="{A8D261E1-59FA-41B7-8B7D-C5DE2C287ED8}"/>
                </a:ext>
              </a:extLst>
            </p:cNvPr>
            <p:cNvSpPr/>
            <p:nvPr/>
          </p:nvSpPr>
          <p:spPr>
            <a:xfrm>
              <a:off x="2546350" y="2940050"/>
              <a:ext cx="1460500" cy="558800"/>
            </a:xfrm>
            <a:prstGeom prst="homePlat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800" b="1" dirty="0">
                  <a:solidFill>
                    <a:schemeClr val="tx1"/>
                  </a:solidFill>
                </a:rPr>
                <a:t>2</a:t>
              </a:r>
            </a:p>
          </p:txBody>
        </p:sp>
      </p:grpSp>
    </p:spTree>
    <p:extLst>
      <p:ext uri="{BB962C8B-B14F-4D97-AF65-F5344CB8AC3E}">
        <p14:creationId xmlns:p14="http://schemas.microsoft.com/office/powerpoint/2010/main" val="3612693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Rectangle 101">
            <a:extLst>
              <a:ext uri="{FF2B5EF4-FFF2-40B4-BE49-F238E27FC236}">
                <a16:creationId xmlns:a16="http://schemas.microsoft.com/office/drawing/2014/main" id="{74C1675F-D9DE-4054-9EDD-38383D614FDF}"/>
              </a:ext>
            </a:extLst>
          </p:cNvPr>
          <p:cNvSpPr/>
          <p:nvPr/>
        </p:nvSpPr>
        <p:spPr>
          <a:xfrm>
            <a:off x="701385" y="4150805"/>
            <a:ext cx="11440954" cy="2323299"/>
          </a:xfrm>
          <a:prstGeom prst="rect">
            <a:avLst/>
          </a:prstGeom>
          <a:solidFill>
            <a:schemeClr val="bg1">
              <a:alpha val="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2600" dirty="0"/>
          </a:p>
        </p:txBody>
      </p:sp>
      <p:sp>
        <p:nvSpPr>
          <p:cNvPr id="19" name="Rectangle 18">
            <a:extLst>
              <a:ext uri="{FF2B5EF4-FFF2-40B4-BE49-F238E27FC236}">
                <a16:creationId xmlns:a16="http://schemas.microsoft.com/office/drawing/2014/main" id="{65FFE2E2-B0BA-4B34-BAEA-8F23628BE157}"/>
              </a:ext>
            </a:extLst>
          </p:cNvPr>
          <p:cNvSpPr/>
          <p:nvPr/>
        </p:nvSpPr>
        <p:spPr>
          <a:xfrm>
            <a:off x="701385" y="1360288"/>
            <a:ext cx="5633385" cy="2787741"/>
          </a:xfrm>
          <a:prstGeom prst="rect">
            <a:avLst/>
          </a:prstGeom>
          <a:solidFill>
            <a:schemeClr val="bg1">
              <a:alpha val="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2600" dirty="0"/>
          </a:p>
        </p:txBody>
      </p:sp>
      <p:sp>
        <p:nvSpPr>
          <p:cNvPr id="25" name="Rectangle 24">
            <a:extLst>
              <a:ext uri="{FF2B5EF4-FFF2-40B4-BE49-F238E27FC236}">
                <a16:creationId xmlns:a16="http://schemas.microsoft.com/office/drawing/2014/main" id="{8FE8BCA4-23E9-44EF-B904-871605A635D9}"/>
              </a:ext>
            </a:extLst>
          </p:cNvPr>
          <p:cNvSpPr/>
          <p:nvPr/>
        </p:nvSpPr>
        <p:spPr>
          <a:xfrm>
            <a:off x="6334770" y="1360289"/>
            <a:ext cx="5807569" cy="2787741"/>
          </a:xfrm>
          <a:prstGeom prst="rect">
            <a:avLst/>
          </a:prstGeom>
          <a:solidFill>
            <a:schemeClr val="bg1">
              <a:alpha val="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2600" dirty="0"/>
          </a:p>
        </p:txBody>
      </p:sp>
      <p:sp>
        <p:nvSpPr>
          <p:cNvPr id="3" name="Title 2">
            <a:extLst>
              <a:ext uri="{FF2B5EF4-FFF2-40B4-BE49-F238E27FC236}">
                <a16:creationId xmlns:a16="http://schemas.microsoft.com/office/drawing/2014/main" id="{8B93CF6B-3188-4D85-8B60-3079AC377CAA}"/>
              </a:ext>
            </a:extLst>
          </p:cNvPr>
          <p:cNvSpPr>
            <a:spLocks noGrp="1"/>
          </p:cNvSpPr>
          <p:nvPr>
            <p:ph type="title"/>
          </p:nvPr>
        </p:nvSpPr>
        <p:spPr>
          <a:xfrm>
            <a:off x="838200" y="365125"/>
            <a:ext cx="10515600" cy="1325563"/>
          </a:xfrm>
        </p:spPr>
        <p:txBody>
          <a:bodyPr>
            <a:normAutofit/>
          </a:bodyPr>
          <a:lstStyle/>
          <a:p>
            <a:r>
              <a:rPr lang="en-CA" dirty="0"/>
              <a:t>Current DTC Operations </a:t>
            </a:r>
          </a:p>
        </p:txBody>
      </p:sp>
      <p:graphicFrame>
        <p:nvGraphicFramePr>
          <p:cNvPr id="10" name="Chart 9">
            <a:extLst>
              <a:ext uri="{FF2B5EF4-FFF2-40B4-BE49-F238E27FC236}">
                <a16:creationId xmlns:a16="http://schemas.microsoft.com/office/drawing/2014/main" id="{40352722-7CDB-449E-8E60-2F25A362AE4B}"/>
              </a:ext>
            </a:extLst>
          </p:cNvPr>
          <p:cNvGraphicFramePr>
            <a:graphicFrameLocks/>
          </p:cNvGraphicFramePr>
          <p:nvPr>
            <p:extLst>
              <p:ext uri="{D42A27DB-BD31-4B8C-83A1-F6EECF244321}">
                <p14:modId xmlns:p14="http://schemas.microsoft.com/office/powerpoint/2010/main" val="3304448853"/>
              </p:ext>
            </p:extLst>
          </p:nvPr>
        </p:nvGraphicFramePr>
        <p:xfrm>
          <a:off x="7055970" y="1077305"/>
          <a:ext cx="5508000" cy="2849607"/>
        </p:xfrm>
        <a:graphic>
          <a:graphicData uri="http://schemas.openxmlformats.org/drawingml/2006/chart">
            <c:chart xmlns:c="http://schemas.openxmlformats.org/drawingml/2006/chart" xmlns:r="http://schemas.openxmlformats.org/officeDocument/2006/relationships" r:id="rId3"/>
          </a:graphicData>
        </a:graphic>
      </p:graphicFrame>
      <p:pic>
        <p:nvPicPr>
          <p:cNvPr id="15" name="Graphic 14" descr="House">
            <a:extLst>
              <a:ext uri="{FF2B5EF4-FFF2-40B4-BE49-F238E27FC236}">
                <a16:creationId xmlns:a16="http://schemas.microsoft.com/office/drawing/2014/main" id="{62435319-9F28-45F3-A1D7-A0611556029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527392" y="1914774"/>
            <a:ext cx="708768" cy="708768"/>
          </a:xfrm>
          <a:prstGeom prst="rect">
            <a:avLst/>
          </a:prstGeom>
        </p:spPr>
      </p:pic>
      <p:pic>
        <p:nvPicPr>
          <p:cNvPr id="14" name="Graphic 13" descr="House">
            <a:extLst>
              <a:ext uri="{FF2B5EF4-FFF2-40B4-BE49-F238E27FC236}">
                <a16:creationId xmlns:a16="http://schemas.microsoft.com/office/drawing/2014/main" id="{6BBBB0BE-3449-41D7-A288-E2D55BC184A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120020" y="2218449"/>
            <a:ext cx="1016001" cy="1016001"/>
          </a:xfrm>
          <a:prstGeom prst="rect">
            <a:avLst/>
          </a:prstGeom>
        </p:spPr>
      </p:pic>
      <p:pic>
        <p:nvPicPr>
          <p:cNvPr id="13" name="Graphic 12" descr="House">
            <a:extLst>
              <a:ext uri="{FF2B5EF4-FFF2-40B4-BE49-F238E27FC236}">
                <a16:creationId xmlns:a16="http://schemas.microsoft.com/office/drawing/2014/main" id="{CCC4983A-D720-4EAB-92CE-FB71B1764D1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023803" y="2786078"/>
            <a:ext cx="1192660" cy="1192660"/>
          </a:xfrm>
          <a:prstGeom prst="rect">
            <a:avLst/>
          </a:prstGeom>
        </p:spPr>
      </p:pic>
      <p:sp>
        <p:nvSpPr>
          <p:cNvPr id="16" name="TextBox 15">
            <a:extLst>
              <a:ext uri="{FF2B5EF4-FFF2-40B4-BE49-F238E27FC236}">
                <a16:creationId xmlns:a16="http://schemas.microsoft.com/office/drawing/2014/main" id="{183A7015-41BF-47FB-9DCF-EBDAACE00A76}"/>
              </a:ext>
            </a:extLst>
          </p:cNvPr>
          <p:cNvSpPr txBox="1"/>
          <p:nvPr/>
        </p:nvSpPr>
        <p:spPr>
          <a:xfrm>
            <a:off x="839230" y="1739039"/>
            <a:ext cx="1809703" cy="1292662"/>
          </a:xfrm>
          <a:prstGeom prst="rect">
            <a:avLst/>
          </a:prstGeom>
          <a:noFill/>
        </p:spPr>
        <p:txBody>
          <a:bodyPr wrap="square" rtlCol="0">
            <a:spAutoFit/>
          </a:bodyPr>
          <a:lstStyle/>
          <a:p>
            <a:r>
              <a:rPr lang="en-CA" sz="2600" dirty="0">
                <a:solidFill>
                  <a:schemeClr val="bg1"/>
                </a:solidFill>
              </a:rPr>
              <a:t>1,143 Location World Wide  </a:t>
            </a:r>
          </a:p>
        </p:txBody>
      </p:sp>
      <p:grpSp>
        <p:nvGrpSpPr>
          <p:cNvPr id="41" name="Group 40">
            <a:extLst>
              <a:ext uri="{FF2B5EF4-FFF2-40B4-BE49-F238E27FC236}">
                <a16:creationId xmlns:a16="http://schemas.microsoft.com/office/drawing/2014/main" id="{A9332957-788C-4952-9F58-C70142A1725A}"/>
              </a:ext>
            </a:extLst>
          </p:cNvPr>
          <p:cNvGrpSpPr/>
          <p:nvPr/>
        </p:nvGrpSpPr>
        <p:grpSpPr>
          <a:xfrm>
            <a:off x="6622228" y="3686364"/>
            <a:ext cx="5673546" cy="471381"/>
            <a:chOff x="6732150" y="3740816"/>
            <a:chExt cx="5482897" cy="471381"/>
          </a:xfrm>
        </p:grpSpPr>
        <p:sp>
          <p:nvSpPr>
            <p:cNvPr id="28" name="Rectangle 27">
              <a:extLst>
                <a:ext uri="{FF2B5EF4-FFF2-40B4-BE49-F238E27FC236}">
                  <a16:creationId xmlns:a16="http://schemas.microsoft.com/office/drawing/2014/main" id="{C8CA280C-E4E4-44E8-B2CA-A4DD1B0D4E55}"/>
                </a:ext>
              </a:extLst>
            </p:cNvPr>
            <p:cNvSpPr/>
            <p:nvPr/>
          </p:nvSpPr>
          <p:spPr>
            <a:xfrm>
              <a:off x="8527439" y="3829652"/>
              <a:ext cx="327896" cy="28399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9" name="Rectangle 28">
              <a:extLst>
                <a:ext uri="{FF2B5EF4-FFF2-40B4-BE49-F238E27FC236}">
                  <a16:creationId xmlns:a16="http://schemas.microsoft.com/office/drawing/2014/main" id="{5DA35EE6-F0FD-4B8C-87BB-9DDD2FFD1FCE}"/>
                </a:ext>
              </a:extLst>
            </p:cNvPr>
            <p:cNvSpPr/>
            <p:nvPr/>
          </p:nvSpPr>
          <p:spPr>
            <a:xfrm>
              <a:off x="6732150" y="3829652"/>
              <a:ext cx="327896" cy="28399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0" name="Rectangle 29">
              <a:extLst>
                <a:ext uri="{FF2B5EF4-FFF2-40B4-BE49-F238E27FC236}">
                  <a16:creationId xmlns:a16="http://schemas.microsoft.com/office/drawing/2014/main" id="{011847D5-5BAC-4B4C-AE5A-32E9F76F96FD}"/>
                </a:ext>
              </a:extLst>
            </p:cNvPr>
            <p:cNvSpPr/>
            <p:nvPr/>
          </p:nvSpPr>
          <p:spPr>
            <a:xfrm>
              <a:off x="9460398" y="3829652"/>
              <a:ext cx="327896" cy="28399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1" name="Rectangle 30">
              <a:extLst>
                <a:ext uri="{FF2B5EF4-FFF2-40B4-BE49-F238E27FC236}">
                  <a16:creationId xmlns:a16="http://schemas.microsoft.com/office/drawing/2014/main" id="{E45751A5-3966-4174-8C8B-0A0C25FA569F}"/>
                </a:ext>
              </a:extLst>
            </p:cNvPr>
            <p:cNvSpPr/>
            <p:nvPr/>
          </p:nvSpPr>
          <p:spPr>
            <a:xfrm>
              <a:off x="10888751" y="3841694"/>
              <a:ext cx="327896" cy="2839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2" name="TextBox 31">
              <a:extLst>
                <a:ext uri="{FF2B5EF4-FFF2-40B4-BE49-F238E27FC236}">
                  <a16:creationId xmlns:a16="http://schemas.microsoft.com/office/drawing/2014/main" id="{27E019E5-9637-4770-A564-17389678EF51}"/>
                </a:ext>
              </a:extLst>
            </p:cNvPr>
            <p:cNvSpPr txBox="1"/>
            <p:nvPr/>
          </p:nvSpPr>
          <p:spPr>
            <a:xfrm>
              <a:off x="6987362" y="3750532"/>
              <a:ext cx="1533992" cy="461665"/>
            </a:xfrm>
            <a:prstGeom prst="rect">
              <a:avLst/>
            </a:prstGeom>
            <a:noFill/>
          </p:spPr>
          <p:txBody>
            <a:bodyPr wrap="square" rtlCol="0">
              <a:spAutoFit/>
            </a:bodyPr>
            <a:lstStyle/>
            <a:p>
              <a:r>
                <a:rPr lang="en-CA" sz="2400" dirty="0">
                  <a:solidFill>
                    <a:schemeClr val="bg1"/>
                  </a:solidFill>
                </a:rPr>
                <a:t>Whole Sale </a:t>
              </a:r>
            </a:p>
          </p:txBody>
        </p:sp>
        <p:sp>
          <p:nvSpPr>
            <p:cNvPr id="37" name="TextBox 36">
              <a:extLst>
                <a:ext uri="{FF2B5EF4-FFF2-40B4-BE49-F238E27FC236}">
                  <a16:creationId xmlns:a16="http://schemas.microsoft.com/office/drawing/2014/main" id="{A950AD6A-5595-489A-A739-E3DF24DE6C7C}"/>
                </a:ext>
              </a:extLst>
            </p:cNvPr>
            <p:cNvSpPr txBox="1"/>
            <p:nvPr/>
          </p:nvSpPr>
          <p:spPr>
            <a:xfrm>
              <a:off x="11177579" y="3740816"/>
              <a:ext cx="1037468" cy="461665"/>
            </a:xfrm>
            <a:prstGeom prst="rect">
              <a:avLst/>
            </a:prstGeom>
            <a:noFill/>
          </p:spPr>
          <p:txBody>
            <a:bodyPr wrap="square" rtlCol="0">
              <a:spAutoFit/>
            </a:bodyPr>
            <a:lstStyle/>
            <a:p>
              <a:r>
                <a:rPr lang="en-CA" sz="2400" dirty="0">
                  <a:solidFill>
                    <a:schemeClr val="bg1"/>
                  </a:solidFill>
                </a:rPr>
                <a:t>Digital </a:t>
              </a:r>
            </a:p>
          </p:txBody>
        </p:sp>
        <p:sp>
          <p:nvSpPr>
            <p:cNvPr id="38" name="TextBox 37">
              <a:extLst>
                <a:ext uri="{FF2B5EF4-FFF2-40B4-BE49-F238E27FC236}">
                  <a16:creationId xmlns:a16="http://schemas.microsoft.com/office/drawing/2014/main" id="{447A91C4-2FA6-4873-AB60-7E79F180DC44}"/>
                </a:ext>
              </a:extLst>
            </p:cNvPr>
            <p:cNvSpPr txBox="1"/>
            <p:nvPr/>
          </p:nvSpPr>
          <p:spPr>
            <a:xfrm>
              <a:off x="9758219" y="3750532"/>
              <a:ext cx="1202554" cy="461665"/>
            </a:xfrm>
            <a:prstGeom prst="rect">
              <a:avLst/>
            </a:prstGeom>
            <a:noFill/>
          </p:spPr>
          <p:txBody>
            <a:bodyPr wrap="square" rtlCol="0">
              <a:spAutoFit/>
            </a:bodyPr>
            <a:lstStyle/>
            <a:p>
              <a:r>
                <a:rPr lang="en-CA" sz="2400" dirty="0">
                  <a:solidFill>
                    <a:schemeClr val="bg1"/>
                  </a:solidFill>
                </a:rPr>
                <a:t>In-Store </a:t>
              </a:r>
            </a:p>
          </p:txBody>
        </p:sp>
        <p:sp>
          <p:nvSpPr>
            <p:cNvPr id="40" name="TextBox 39">
              <a:extLst>
                <a:ext uri="{FF2B5EF4-FFF2-40B4-BE49-F238E27FC236}">
                  <a16:creationId xmlns:a16="http://schemas.microsoft.com/office/drawing/2014/main" id="{AB72C002-2301-4AAA-975F-8D98653577CB}"/>
                </a:ext>
              </a:extLst>
            </p:cNvPr>
            <p:cNvSpPr txBox="1"/>
            <p:nvPr/>
          </p:nvSpPr>
          <p:spPr>
            <a:xfrm>
              <a:off x="8783313" y="3740817"/>
              <a:ext cx="932959" cy="461665"/>
            </a:xfrm>
            <a:prstGeom prst="rect">
              <a:avLst/>
            </a:prstGeom>
            <a:noFill/>
          </p:spPr>
          <p:txBody>
            <a:bodyPr wrap="square" rtlCol="0">
              <a:spAutoFit/>
            </a:bodyPr>
            <a:lstStyle/>
            <a:p>
              <a:r>
                <a:rPr lang="en-CA" sz="2400" dirty="0">
                  <a:solidFill>
                    <a:schemeClr val="bg1"/>
                  </a:solidFill>
                </a:rPr>
                <a:t>DTC</a:t>
              </a:r>
            </a:p>
          </p:txBody>
        </p:sp>
      </p:grpSp>
      <p:grpSp>
        <p:nvGrpSpPr>
          <p:cNvPr id="71" name="Group 70">
            <a:extLst>
              <a:ext uri="{FF2B5EF4-FFF2-40B4-BE49-F238E27FC236}">
                <a16:creationId xmlns:a16="http://schemas.microsoft.com/office/drawing/2014/main" id="{07A697F8-89AB-47F3-BCBC-ABD25407DBE1}"/>
              </a:ext>
            </a:extLst>
          </p:cNvPr>
          <p:cNvGrpSpPr/>
          <p:nvPr/>
        </p:nvGrpSpPr>
        <p:grpSpPr>
          <a:xfrm>
            <a:off x="2146074" y="4246580"/>
            <a:ext cx="7465369" cy="2148696"/>
            <a:chOff x="3763183" y="4334941"/>
            <a:chExt cx="3667174" cy="1900412"/>
          </a:xfrm>
        </p:grpSpPr>
        <p:cxnSp>
          <p:nvCxnSpPr>
            <p:cNvPr id="57" name="Connector: Elbow 56">
              <a:extLst>
                <a:ext uri="{FF2B5EF4-FFF2-40B4-BE49-F238E27FC236}">
                  <a16:creationId xmlns:a16="http://schemas.microsoft.com/office/drawing/2014/main" id="{215C8EC3-B43C-4613-9E8E-3AC4661B752D}"/>
                </a:ext>
              </a:extLst>
            </p:cNvPr>
            <p:cNvCxnSpPr>
              <a:cxnSpLocks/>
            </p:cNvCxnSpPr>
            <p:nvPr/>
          </p:nvCxnSpPr>
          <p:spPr>
            <a:xfrm flipV="1">
              <a:off x="3763183" y="5646712"/>
              <a:ext cx="2355044" cy="588641"/>
            </a:xfrm>
            <a:prstGeom prst="bentConnector3">
              <a:avLst/>
            </a:prstGeom>
            <a:ln w="1301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6" name="Connector: Elbow 65">
              <a:extLst>
                <a:ext uri="{FF2B5EF4-FFF2-40B4-BE49-F238E27FC236}">
                  <a16:creationId xmlns:a16="http://schemas.microsoft.com/office/drawing/2014/main" id="{538EF7A2-B1A9-4C9A-A26F-B9B6093C2464}"/>
                </a:ext>
              </a:extLst>
            </p:cNvPr>
            <p:cNvCxnSpPr>
              <a:cxnSpLocks/>
            </p:cNvCxnSpPr>
            <p:nvPr/>
          </p:nvCxnSpPr>
          <p:spPr>
            <a:xfrm rot="5400000" flipH="1" flipV="1">
              <a:off x="6074670" y="4356272"/>
              <a:ext cx="1377017" cy="1334356"/>
            </a:xfrm>
            <a:prstGeom prst="bentConnector3">
              <a:avLst/>
            </a:prstGeom>
            <a:ln w="130175">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sp>
        <p:nvSpPr>
          <p:cNvPr id="72" name="TextBox 71">
            <a:extLst>
              <a:ext uri="{FF2B5EF4-FFF2-40B4-BE49-F238E27FC236}">
                <a16:creationId xmlns:a16="http://schemas.microsoft.com/office/drawing/2014/main" id="{CC298427-5741-4EF0-866C-410345AC07C6}"/>
              </a:ext>
            </a:extLst>
          </p:cNvPr>
          <p:cNvSpPr txBox="1"/>
          <p:nvPr/>
        </p:nvSpPr>
        <p:spPr>
          <a:xfrm>
            <a:off x="3116837" y="5729732"/>
            <a:ext cx="1100538" cy="556779"/>
          </a:xfrm>
          <a:prstGeom prst="rect">
            <a:avLst/>
          </a:prstGeom>
          <a:noFill/>
        </p:spPr>
        <p:txBody>
          <a:bodyPr wrap="square" rtlCol="0">
            <a:spAutoFit/>
          </a:bodyPr>
          <a:lstStyle/>
          <a:p>
            <a:r>
              <a:rPr lang="en-CA" sz="2600" dirty="0">
                <a:solidFill>
                  <a:schemeClr val="bg1"/>
                </a:solidFill>
              </a:rPr>
              <a:t>59%</a:t>
            </a:r>
          </a:p>
        </p:txBody>
      </p:sp>
      <p:sp>
        <p:nvSpPr>
          <p:cNvPr id="73" name="TextBox 72">
            <a:extLst>
              <a:ext uri="{FF2B5EF4-FFF2-40B4-BE49-F238E27FC236}">
                <a16:creationId xmlns:a16="http://schemas.microsoft.com/office/drawing/2014/main" id="{C11B11E6-9256-4FCD-AE9E-C1375CEFEA73}"/>
              </a:ext>
            </a:extLst>
          </p:cNvPr>
          <p:cNvSpPr txBox="1"/>
          <p:nvPr/>
        </p:nvSpPr>
        <p:spPr>
          <a:xfrm>
            <a:off x="5562988" y="5133129"/>
            <a:ext cx="1100538" cy="556779"/>
          </a:xfrm>
          <a:prstGeom prst="rect">
            <a:avLst/>
          </a:prstGeom>
          <a:noFill/>
        </p:spPr>
        <p:txBody>
          <a:bodyPr wrap="square" rtlCol="0">
            <a:spAutoFit/>
          </a:bodyPr>
          <a:lstStyle/>
          <a:p>
            <a:r>
              <a:rPr lang="en-CA" sz="2600" dirty="0">
                <a:solidFill>
                  <a:schemeClr val="bg1"/>
                </a:solidFill>
              </a:rPr>
              <a:t>51%</a:t>
            </a:r>
          </a:p>
        </p:txBody>
      </p:sp>
      <p:sp>
        <p:nvSpPr>
          <p:cNvPr id="74" name="TextBox 73">
            <a:extLst>
              <a:ext uri="{FF2B5EF4-FFF2-40B4-BE49-F238E27FC236}">
                <a16:creationId xmlns:a16="http://schemas.microsoft.com/office/drawing/2014/main" id="{7DFF11E2-A7AE-4015-9706-BADD7A4429B7}"/>
              </a:ext>
            </a:extLst>
          </p:cNvPr>
          <p:cNvSpPr txBox="1"/>
          <p:nvPr/>
        </p:nvSpPr>
        <p:spPr>
          <a:xfrm>
            <a:off x="8164201" y="4436716"/>
            <a:ext cx="1100538" cy="556779"/>
          </a:xfrm>
          <a:prstGeom prst="rect">
            <a:avLst/>
          </a:prstGeom>
          <a:noFill/>
        </p:spPr>
        <p:txBody>
          <a:bodyPr wrap="square" rtlCol="0">
            <a:spAutoFit/>
          </a:bodyPr>
          <a:lstStyle/>
          <a:p>
            <a:r>
              <a:rPr lang="en-CA" sz="2600" dirty="0">
                <a:solidFill>
                  <a:schemeClr val="bg1"/>
                </a:solidFill>
              </a:rPr>
              <a:t>30%</a:t>
            </a:r>
          </a:p>
        </p:txBody>
      </p:sp>
      <p:sp>
        <p:nvSpPr>
          <p:cNvPr id="75" name="TextBox 74">
            <a:extLst>
              <a:ext uri="{FF2B5EF4-FFF2-40B4-BE49-F238E27FC236}">
                <a16:creationId xmlns:a16="http://schemas.microsoft.com/office/drawing/2014/main" id="{0363ABDF-281A-4396-A4AE-4C138BDD9F74}"/>
              </a:ext>
            </a:extLst>
          </p:cNvPr>
          <p:cNvSpPr txBox="1"/>
          <p:nvPr/>
        </p:nvSpPr>
        <p:spPr>
          <a:xfrm>
            <a:off x="1504130" y="4761786"/>
            <a:ext cx="3277349" cy="492443"/>
          </a:xfrm>
          <a:prstGeom prst="rect">
            <a:avLst/>
          </a:prstGeom>
          <a:noFill/>
        </p:spPr>
        <p:txBody>
          <a:bodyPr wrap="square" rtlCol="0">
            <a:spAutoFit/>
          </a:bodyPr>
          <a:lstStyle/>
          <a:p>
            <a:r>
              <a:rPr lang="en-CA" sz="2600" dirty="0">
                <a:solidFill>
                  <a:schemeClr val="bg1"/>
                </a:solidFill>
              </a:rPr>
              <a:t>Digital Sales Growth </a:t>
            </a:r>
          </a:p>
        </p:txBody>
      </p:sp>
      <p:cxnSp>
        <p:nvCxnSpPr>
          <p:cNvPr id="77" name="Straight Connector 76">
            <a:extLst>
              <a:ext uri="{FF2B5EF4-FFF2-40B4-BE49-F238E27FC236}">
                <a16:creationId xmlns:a16="http://schemas.microsoft.com/office/drawing/2014/main" id="{4684A2E0-C8CA-4CC3-91FE-C4DAEB6DCA2B}"/>
              </a:ext>
            </a:extLst>
          </p:cNvPr>
          <p:cNvCxnSpPr>
            <a:cxnSpLocks/>
          </p:cNvCxnSpPr>
          <p:nvPr/>
        </p:nvCxnSpPr>
        <p:spPr>
          <a:xfrm>
            <a:off x="1504130" y="5254229"/>
            <a:ext cx="2953570"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108" name="Group 107">
            <a:extLst>
              <a:ext uri="{FF2B5EF4-FFF2-40B4-BE49-F238E27FC236}">
                <a16:creationId xmlns:a16="http://schemas.microsoft.com/office/drawing/2014/main" id="{0044F2B9-100D-4B52-B7EA-995A3C2EA80B}"/>
              </a:ext>
            </a:extLst>
          </p:cNvPr>
          <p:cNvGrpSpPr/>
          <p:nvPr/>
        </p:nvGrpSpPr>
        <p:grpSpPr>
          <a:xfrm>
            <a:off x="4918728" y="2212855"/>
            <a:ext cx="1350462" cy="1858382"/>
            <a:chOff x="4136954" y="1548703"/>
            <a:chExt cx="1644616" cy="2080063"/>
          </a:xfrm>
        </p:grpSpPr>
        <p:sp>
          <p:nvSpPr>
            <p:cNvPr id="109" name="Arrow: Down 108">
              <a:extLst>
                <a:ext uri="{FF2B5EF4-FFF2-40B4-BE49-F238E27FC236}">
                  <a16:creationId xmlns:a16="http://schemas.microsoft.com/office/drawing/2014/main" id="{F4C9D770-2E48-4F3D-8A0E-242228A119FB}"/>
                </a:ext>
              </a:extLst>
            </p:cNvPr>
            <p:cNvSpPr/>
            <p:nvPr/>
          </p:nvSpPr>
          <p:spPr>
            <a:xfrm flipV="1">
              <a:off x="4136954" y="1548703"/>
              <a:ext cx="1644616" cy="2080063"/>
            </a:xfrm>
            <a:prstGeom prst="downArrow">
              <a:avLst>
                <a:gd name="adj1" fmla="val 50000"/>
                <a:gd name="adj2" fmla="val 52062"/>
              </a:avLst>
            </a:prstGeom>
            <a:solidFill>
              <a:srgbClr val="FFFF00"/>
            </a:solid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en-CA" sz="2600"/>
            </a:p>
          </p:txBody>
        </p:sp>
        <p:sp>
          <p:nvSpPr>
            <p:cNvPr id="110" name="TextBox 109">
              <a:extLst>
                <a:ext uri="{FF2B5EF4-FFF2-40B4-BE49-F238E27FC236}">
                  <a16:creationId xmlns:a16="http://schemas.microsoft.com/office/drawing/2014/main" id="{D02F62D6-074F-49C0-8621-EBE4C912D7DA}"/>
                </a:ext>
              </a:extLst>
            </p:cNvPr>
            <p:cNvSpPr txBox="1"/>
            <p:nvPr/>
          </p:nvSpPr>
          <p:spPr>
            <a:xfrm>
              <a:off x="4290101" y="1894186"/>
              <a:ext cx="1317691" cy="999022"/>
            </a:xfrm>
            <a:prstGeom prst="rect">
              <a:avLst/>
            </a:prstGeom>
            <a:noFill/>
          </p:spPr>
          <p:txBody>
            <a:bodyPr wrap="square" rtlCol="0">
              <a:spAutoFit/>
            </a:bodyPr>
            <a:lstStyle/>
            <a:p>
              <a:pPr algn="ctr"/>
              <a:r>
                <a:rPr lang="en-CA" sz="2600" dirty="0"/>
                <a:t>Sales</a:t>
              </a:r>
            </a:p>
            <a:p>
              <a:pPr algn="ctr"/>
              <a:r>
                <a:rPr lang="en-CA" sz="2600" dirty="0"/>
                <a:t>7%</a:t>
              </a:r>
            </a:p>
          </p:txBody>
        </p:sp>
      </p:grpSp>
      <p:grpSp>
        <p:nvGrpSpPr>
          <p:cNvPr id="114" name="Group 113">
            <a:extLst>
              <a:ext uri="{FF2B5EF4-FFF2-40B4-BE49-F238E27FC236}">
                <a16:creationId xmlns:a16="http://schemas.microsoft.com/office/drawing/2014/main" id="{F4F25723-5644-448E-93C0-F25019DDAE3E}"/>
              </a:ext>
            </a:extLst>
          </p:cNvPr>
          <p:cNvGrpSpPr/>
          <p:nvPr/>
        </p:nvGrpSpPr>
        <p:grpSpPr>
          <a:xfrm>
            <a:off x="3817708" y="1502960"/>
            <a:ext cx="1350462" cy="1858382"/>
            <a:chOff x="4136954" y="1548703"/>
            <a:chExt cx="1644616" cy="2080063"/>
          </a:xfrm>
        </p:grpSpPr>
        <p:sp>
          <p:nvSpPr>
            <p:cNvPr id="115" name="Arrow: Down 114">
              <a:extLst>
                <a:ext uri="{FF2B5EF4-FFF2-40B4-BE49-F238E27FC236}">
                  <a16:creationId xmlns:a16="http://schemas.microsoft.com/office/drawing/2014/main" id="{82C99146-84E1-4330-82B4-EF393C5D902E}"/>
                </a:ext>
              </a:extLst>
            </p:cNvPr>
            <p:cNvSpPr/>
            <p:nvPr/>
          </p:nvSpPr>
          <p:spPr>
            <a:xfrm flipV="1">
              <a:off x="4136954" y="1548703"/>
              <a:ext cx="1644616" cy="2080063"/>
            </a:xfrm>
            <a:prstGeom prst="downArrow">
              <a:avLst>
                <a:gd name="adj1" fmla="val 50000"/>
                <a:gd name="adj2" fmla="val 52062"/>
              </a:avLst>
            </a:prstGeom>
            <a:solidFill>
              <a:schemeClr val="accent1">
                <a:lumMod val="75000"/>
              </a:schemeClr>
            </a:solid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en-CA" sz="2600"/>
            </a:p>
          </p:txBody>
        </p:sp>
        <p:sp>
          <p:nvSpPr>
            <p:cNvPr id="116" name="TextBox 115">
              <a:extLst>
                <a:ext uri="{FF2B5EF4-FFF2-40B4-BE49-F238E27FC236}">
                  <a16:creationId xmlns:a16="http://schemas.microsoft.com/office/drawing/2014/main" id="{F159B6A3-8F6B-4129-8452-332749CD32D9}"/>
                </a:ext>
              </a:extLst>
            </p:cNvPr>
            <p:cNvSpPr txBox="1"/>
            <p:nvPr/>
          </p:nvSpPr>
          <p:spPr>
            <a:xfrm>
              <a:off x="4346360" y="1879029"/>
              <a:ext cx="1317691" cy="999022"/>
            </a:xfrm>
            <a:prstGeom prst="rect">
              <a:avLst/>
            </a:prstGeom>
            <a:noFill/>
          </p:spPr>
          <p:txBody>
            <a:bodyPr wrap="square" rtlCol="0">
              <a:spAutoFit/>
            </a:bodyPr>
            <a:lstStyle/>
            <a:p>
              <a:pPr algn="ctr"/>
              <a:r>
                <a:rPr lang="en-CA" sz="2600" dirty="0"/>
                <a:t>Stores</a:t>
              </a:r>
            </a:p>
            <a:p>
              <a:pPr algn="ctr"/>
              <a:r>
                <a:rPr lang="en-CA" sz="2600" dirty="0"/>
                <a:t>9%</a:t>
              </a:r>
            </a:p>
          </p:txBody>
        </p:sp>
      </p:grpSp>
      <p:sp>
        <p:nvSpPr>
          <p:cNvPr id="117" name="TextBox 116">
            <a:extLst>
              <a:ext uri="{FF2B5EF4-FFF2-40B4-BE49-F238E27FC236}">
                <a16:creationId xmlns:a16="http://schemas.microsoft.com/office/drawing/2014/main" id="{CB19ECC8-1863-4F0C-83C4-284FF7DCCBE1}"/>
              </a:ext>
            </a:extLst>
          </p:cNvPr>
          <p:cNvSpPr txBox="1"/>
          <p:nvPr/>
        </p:nvSpPr>
        <p:spPr>
          <a:xfrm>
            <a:off x="6362774" y="1739039"/>
            <a:ext cx="1809703" cy="892552"/>
          </a:xfrm>
          <a:prstGeom prst="rect">
            <a:avLst/>
          </a:prstGeom>
          <a:noFill/>
        </p:spPr>
        <p:txBody>
          <a:bodyPr wrap="square" rtlCol="0">
            <a:spAutoFit/>
          </a:bodyPr>
          <a:lstStyle/>
          <a:p>
            <a:r>
              <a:rPr lang="en-CA" sz="2600" dirty="0">
                <a:solidFill>
                  <a:schemeClr val="bg1"/>
                </a:solidFill>
              </a:rPr>
              <a:t>Revenue </a:t>
            </a:r>
          </a:p>
          <a:p>
            <a:r>
              <a:rPr lang="en-CA" sz="2600" dirty="0">
                <a:solidFill>
                  <a:schemeClr val="bg1"/>
                </a:solidFill>
              </a:rPr>
              <a:t>Streams</a:t>
            </a:r>
          </a:p>
        </p:txBody>
      </p:sp>
      <p:sp>
        <p:nvSpPr>
          <p:cNvPr id="118" name="TextBox 117">
            <a:extLst>
              <a:ext uri="{FF2B5EF4-FFF2-40B4-BE49-F238E27FC236}">
                <a16:creationId xmlns:a16="http://schemas.microsoft.com/office/drawing/2014/main" id="{D18A9489-135A-41FC-A003-A9C0A517A680}"/>
              </a:ext>
            </a:extLst>
          </p:cNvPr>
          <p:cNvSpPr txBox="1"/>
          <p:nvPr/>
        </p:nvSpPr>
        <p:spPr>
          <a:xfrm>
            <a:off x="4737730" y="5784113"/>
            <a:ext cx="1100538" cy="492443"/>
          </a:xfrm>
          <a:prstGeom prst="rect">
            <a:avLst/>
          </a:prstGeom>
          <a:noFill/>
        </p:spPr>
        <p:txBody>
          <a:bodyPr wrap="square" rtlCol="0">
            <a:spAutoFit/>
          </a:bodyPr>
          <a:lstStyle/>
          <a:p>
            <a:r>
              <a:rPr lang="en-CA" sz="2600" dirty="0">
                <a:solidFill>
                  <a:schemeClr val="bg1"/>
                </a:solidFill>
              </a:rPr>
              <a:t>2015</a:t>
            </a:r>
          </a:p>
        </p:txBody>
      </p:sp>
      <p:sp>
        <p:nvSpPr>
          <p:cNvPr id="119" name="TextBox 118">
            <a:extLst>
              <a:ext uri="{FF2B5EF4-FFF2-40B4-BE49-F238E27FC236}">
                <a16:creationId xmlns:a16="http://schemas.microsoft.com/office/drawing/2014/main" id="{A70DACCA-A36D-4494-AA75-289506F00169}"/>
              </a:ext>
            </a:extLst>
          </p:cNvPr>
          <p:cNvSpPr txBox="1"/>
          <p:nvPr/>
        </p:nvSpPr>
        <p:spPr>
          <a:xfrm>
            <a:off x="7063663" y="5171281"/>
            <a:ext cx="1100538" cy="492443"/>
          </a:xfrm>
          <a:prstGeom prst="rect">
            <a:avLst/>
          </a:prstGeom>
          <a:noFill/>
        </p:spPr>
        <p:txBody>
          <a:bodyPr wrap="square" rtlCol="0">
            <a:spAutoFit/>
          </a:bodyPr>
          <a:lstStyle/>
          <a:p>
            <a:r>
              <a:rPr lang="en-CA" sz="2600" dirty="0">
                <a:solidFill>
                  <a:schemeClr val="bg1"/>
                </a:solidFill>
              </a:rPr>
              <a:t>2016</a:t>
            </a:r>
          </a:p>
        </p:txBody>
      </p:sp>
      <p:sp>
        <p:nvSpPr>
          <p:cNvPr id="120" name="TextBox 119">
            <a:extLst>
              <a:ext uri="{FF2B5EF4-FFF2-40B4-BE49-F238E27FC236}">
                <a16:creationId xmlns:a16="http://schemas.microsoft.com/office/drawing/2014/main" id="{9E86F752-D140-45A6-B484-CC5A406DAE3F}"/>
              </a:ext>
            </a:extLst>
          </p:cNvPr>
          <p:cNvSpPr txBox="1"/>
          <p:nvPr/>
        </p:nvSpPr>
        <p:spPr>
          <a:xfrm>
            <a:off x="9840430" y="4474374"/>
            <a:ext cx="1100538" cy="492443"/>
          </a:xfrm>
          <a:prstGeom prst="rect">
            <a:avLst/>
          </a:prstGeom>
          <a:noFill/>
        </p:spPr>
        <p:txBody>
          <a:bodyPr wrap="square" rtlCol="0">
            <a:spAutoFit/>
          </a:bodyPr>
          <a:lstStyle/>
          <a:p>
            <a:r>
              <a:rPr lang="en-CA" sz="2600" dirty="0">
                <a:solidFill>
                  <a:schemeClr val="bg1"/>
                </a:solidFill>
              </a:rPr>
              <a:t>2017</a:t>
            </a:r>
          </a:p>
        </p:txBody>
      </p:sp>
    </p:spTree>
    <p:extLst>
      <p:ext uri="{BB962C8B-B14F-4D97-AF65-F5344CB8AC3E}">
        <p14:creationId xmlns:p14="http://schemas.microsoft.com/office/powerpoint/2010/main" val="4274884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1"/>
                                        </p:tgtEl>
                                        <p:attrNameLst>
                                          <p:attrName>style.visibility</p:attrName>
                                        </p:attrNameLst>
                                      </p:cBhvr>
                                      <p:to>
                                        <p:strVal val="visible"/>
                                      </p:to>
                                    </p:set>
                                    <p:animEffect transition="in" filter="wipe(left)">
                                      <p:cBhvr>
                                        <p:cTn id="7" dur="1000"/>
                                        <p:tgtEl>
                                          <p:spTgt spid="7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fade">
                                      <p:cBhvr>
                                        <p:cTn id="10" dur="500"/>
                                        <p:tgtEl>
                                          <p:spTgt spid="7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3"/>
                                        </p:tgtEl>
                                        <p:attrNameLst>
                                          <p:attrName>style.visibility</p:attrName>
                                        </p:attrNameLst>
                                      </p:cBhvr>
                                      <p:to>
                                        <p:strVal val="visible"/>
                                      </p:to>
                                    </p:set>
                                    <p:animEffect transition="in" filter="fade">
                                      <p:cBhvr>
                                        <p:cTn id="13" dur="500"/>
                                        <p:tgtEl>
                                          <p:spTgt spid="7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4"/>
                                        </p:tgtEl>
                                        <p:attrNameLst>
                                          <p:attrName>style.visibility</p:attrName>
                                        </p:attrNameLst>
                                      </p:cBhvr>
                                      <p:to>
                                        <p:strVal val="visible"/>
                                      </p:to>
                                    </p:set>
                                    <p:animEffect transition="in" filter="fade">
                                      <p:cBhvr>
                                        <p:cTn id="16" dur="500"/>
                                        <p:tgtEl>
                                          <p:spTgt spid="7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500"/>
                                        <p:tgtEl>
                                          <p:spTgt spid="75"/>
                                        </p:tgtEl>
                                      </p:cBhvr>
                                    </p:animEffect>
                                  </p:childTnLst>
                                </p:cTn>
                              </p:par>
                              <p:par>
                                <p:cTn id="20" presetID="10" presetClass="entr" presetSubtype="0" fill="hold" nodeType="withEffect">
                                  <p:stCondLst>
                                    <p:cond delay="0"/>
                                  </p:stCondLst>
                                  <p:childTnLst>
                                    <p:set>
                                      <p:cBhvr>
                                        <p:cTn id="21" dur="1" fill="hold">
                                          <p:stCondLst>
                                            <p:cond delay="0"/>
                                          </p:stCondLst>
                                        </p:cTn>
                                        <p:tgtEl>
                                          <p:spTgt spid="77"/>
                                        </p:tgtEl>
                                        <p:attrNameLst>
                                          <p:attrName>style.visibility</p:attrName>
                                        </p:attrNameLst>
                                      </p:cBhvr>
                                      <p:to>
                                        <p:strVal val="visible"/>
                                      </p:to>
                                    </p:set>
                                    <p:animEffect transition="in" filter="fade">
                                      <p:cBhvr>
                                        <p:cTn id="22" dur="500"/>
                                        <p:tgtEl>
                                          <p:spTgt spid="7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8"/>
                                        </p:tgtEl>
                                        <p:attrNameLst>
                                          <p:attrName>style.visibility</p:attrName>
                                        </p:attrNameLst>
                                      </p:cBhvr>
                                      <p:to>
                                        <p:strVal val="visible"/>
                                      </p:to>
                                    </p:set>
                                    <p:animEffect transition="in" filter="fade">
                                      <p:cBhvr>
                                        <p:cTn id="25" dur="500"/>
                                        <p:tgtEl>
                                          <p:spTgt spid="1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9"/>
                                        </p:tgtEl>
                                        <p:attrNameLst>
                                          <p:attrName>style.visibility</p:attrName>
                                        </p:attrNameLst>
                                      </p:cBhvr>
                                      <p:to>
                                        <p:strVal val="visible"/>
                                      </p:to>
                                    </p:set>
                                    <p:animEffect transition="in" filter="fade">
                                      <p:cBhvr>
                                        <p:cTn id="28" dur="500"/>
                                        <p:tgtEl>
                                          <p:spTgt spid="11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0"/>
                                        </p:tgtEl>
                                        <p:attrNameLst>
                                          <p:attrName>style.visibility</p:attrName>
                                        </p:attrNameLst>
                                      </p:cBhvr>
                                      <p:to>
                                        <p:strVal val="visible"/>
                                      </p:to>
                                    </p:set>
                                    <p:animEffect transition="in" filter="fade">
                                      <p:cBhvr>
                                        <p:cTn id="31" dur="500"/>
                                        <p:tgtEl>
                                          <p:spTgt spid="1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118" grpId="0"/>
      <p:bldP spid="119" grpId="0"/>
      <p:bldP spid="1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C18DC72-0F10-4560-9A16-5D29C06847EE}"/>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700130" y="345303"/>
            <a:ext cx="8491870" cy="6002887"/>
          </a:xfrm>
        </p:spPr>
      </p:pic>
      <p:sp>
        <p:nvSpPr>
          <p:cNvPr id="6" name="TextBox 5">
            <a:extLst>
              <a:ext uri="{FF2B5EF4-FFF2-40B4-BE49-F238E27FC236}">
                <a16:creationId xmlns:a16="http://schemas.microsoft.com/office/drawing/2014/main" id="{9D79E9E5-02F0-45CF-A239-1F12B1FA9AD5}"/>
              </a:ext>
            </a:extLst>
          </p:cNvPr>
          <p:cNvSpPr txBox="1"/>
          <p:nvPr/>
        </p:nvSpPr>
        <p:spPr>
          <a:xfrm>
            <a:off x="868680" y="2169751"/>
            <a:ext cx="2445488" cy="2862322"/>
          </a:xfrm>
          <a:prstGeom prst="rect">
            <a:avLst/>
          </a:prstGeom>
          <a:noFill/>
        </p:spPr>
        <p:txBody>
          <a:bodyPr wrap="square" rtlCol="0">
            <a:spAutoFit/>
          </a:bodyPr>
          <a:lstStyle/>
          <a:p>
            <a:r>
              <a:rPr lang="en-CA" sz="3600" dirty="0">
                <a:solidFill>
                  <a:schemeClr val="bg1"/>
                </a:solidFill>
              </a:rPr>
              <a:t>Something  Doesn’t Feel Right…</a:t>
            </a:r>
          </a:p>
          <a:p>
            <a:endParaRPr lang="en-CA" sz="3600" dirty="0">
              <a:solidFill>
                <a:schemeClr val="bg1"/>
              </a:solidFill>
            </a:endParaRPr>
          </a:p>
          <a:p>
            <a:endParaRPr lang="en-CA" sz="3600" dirty="0">
              <a:solidFill>
                <a:schemeClr val="bg1"/>
              </a:solidFill>
            </a:endParaRPr>
          </a:p>
        </p:txBody>
      </p:sp>
      <p:sp>
        <p:nvSpPr>
          <p:cNvPr id="7" name="Rectangle: Top Corners Snipped 6">
            <a:extLst>
              <a:ext uri="{FF2B5EF4-FFF2-40B4-BE49-F238E27FC236}">
                <a16:creationId xmlns:a16="http://schemas.microsoft.com/office/drawing/2014/main" id="{19FE2E46-62FD-4CE8-B3CC-4E3FD995D076}"/>
              </a:ext>
            </a:extLst>
          </p:cNvPr>
          <p:cNvSpPr/>
          <p:nvPr/>
        </p:nvSpPr>
        <p:spPr>
          <a:xfrm rot="16200000">
            <a:off x="563121" y="3211181"/>
            <a:ext cx="6002887" cy="271130"/>
          </a:xfrm>
          <a:prstGeom prst="snip2SameRect">
            <a:avLst>
              <a:gd name="adj1" fmla="val 21696"/>
              <a:gd name="adj2" fmla="val 0"/>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361613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E3C683E-AA9D-4FBD-8D14-1D5CBF35E9BC}"/>
              </a:ext>
            </a:extLst>
          </p:cNvPr>
          <p:cNvSpPr>
            <a:spLocks noGrp="1"/>
          </p:cNvSpPr>
          <p:nvPr>
            <p:ph idx="1"/>
          </p:nvPr>
        </p:nvSpPr>
        <p:spPr>
          <a:xfrm>
            <a:off x="838200" y="1557972"/>
            <a:ext cx="5958840" cy="4592003"/>
          </a:xfrm>
        </p:spPr>
        <p:txBody>
          <a:bodyPr/>
          <a:lstStyle/>
          <a:p>
            <a:pPr marL="0" indent="0" algn="ctr">
              <a:buNone/>
            </a:pPr>
            <a:r>
              <a:rPr lang="en-CA" u="sng" dirty="0"/>
              <a:t>High Performance Sports Wear </a:t>
            </a:r>
          </a:p>
          <a:p>
            <a:pPr marL="0" indent="0" algn="ctr">
              <a:buNone/>
            </a:pPr>
            <a:r>
              <a:rPr lang="en-CA" dirty="0"/>
              <a:t>for </a:t>
            </a:r>
          </a:p>
          <a:p>
            <a:pPr marL="0" indent="0" algn="ctr">
              <a:buNone/>
            </a:pPr>
            <a:r>
              <a:rPr lang="en-CA" u="sng" dirty="0"/>
              <a:t>High Performance Athletes </a:t>
            </a:r>
          </a:p>
          <a:p>
            <a:pPr algn="ctr"/>
            <a:endParaRPr lang="en-CA" u="sng" dirty="0"/>
          </a:p>
          <a:p>
            <a:pPr marL="0" indent="0" algn="ctr">
              <a:buNone/>
            </a:pPr>
            <a:r>
              <a:rPr lang="en-CA" dirty="0"/>
              <a:t>Performance should be amplified by the product you pick</a:t>
            </a:r>
          </a:p>
          <a:p>
            <a:pPr marL="0" indent="0" algn="ctr">
              <a:buNone/>
            </a:pPr>
            <a:endParaRPr lang="en-CA" dirty="0"/>
          </a:p>
          <a:p>
            <a:pPr marL="0" indent="0" algn="ctr">
              <a:buNone/>
            </a:pPr>
            <a:r>
              <a:rPr lang="en-CA" dirty="0"/>
              <a:t>People need to try it before they buy it </a:t>
            </a:r>
          </a:p>
          <a:p>
            <a:pPr marL="0" indent="0" algn="ctr">
              <a:buNone/>
            </a:pPr>
            <a:endParaRPr lang="en-CA" dirty="0"/>
          </a:p>
        </p:txBody>
      </p:sp>
      <p:sp>
        <p:nvSpPr>
          <p:cNvPr id="3" name="Title 2">
            <a:extLst>
              <a:ext uri="{FF2B5EF4-FFF2-40B4-BE49-F238E27FC236}">
                <a16:creationId xmlns:a16="http://schemas.microsoft.com/office/drawing/2014/main" id="{99515758-3FDD-4B14-AAE4-1460C531130F}"/>
              </a:ext>
            </a:extLst>
          </p:cNvPr>
          <p:cNvSpPr>
            <a:spLocks noGrp="1"/>
          </p:cNvSpPr>
          <p:nvPr>
            <p:ph type="title"/>
          </p:nvPr>
        </p:nvSpPr>
        <p:spPr/>
        <p:txBody>
          <a:bodyPr/>
          <a:lstStyle/>
          <a:p>
            <a:r>
              <a:rPr lang="en-CA" dirty="0"/>
              <a:t>Nike Is Different </a:t>
            </a:r>
          </a:p>
        </p:txBody>
      </p:sp>
      <p:sp>
        <p:nvSpPr>
          <p:cNvPr id="5" name="Rectangle 4">
            <a:extLst>
              <a:ext uri="{FF2B5EF4-FFF2-40B4-BE49-F238E27FC236}">
                <a16:creationId xmlns:a16="http://schemas.microsoft.com/office/drawing/2014/main" id="{4085972D-0A1F-4F39-807C-3ACA4AC3FFC0}"/>
              </a:ext>
            </a:extLst>
          </p:cNvPr>
          <p:cNvSpPr/>
          <p:nvPr/>
        </p:nvSpPr>
        <p:spPr>
          <a:xfrm>
            <a:off x="1117401" y="1417321"/>
            <a:ext cx="5400437" cy="1950720"/>
          </a:xfrm>
          <a:prstGeom prst="rect">
            <a:avLst/>
          </a:prstGeom>
          <a:solidFill>
            <a:schemeClr val="bg1">
              <a:alpha val="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2600" dirty="0"/>
          </a:p>
        </p:txBody>
      </p:sp>
      <p:pic>
        <p:nvPicPr>
          <p:cNvPr id="5122" name="Picture 2" descr="Image result for lebron james nike">
            <a:extLst>
              <a:ext uri="{FF2B5EF4-FFF2-40B4-BE49-F238E27FC236}">
                <a16:creationId xmlns:a16="http://schemas.microsoft.com/office/drawing/2014/main" id="{CDF42DF3-3398-40D9-A5CA-D4A8D1D0C8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7838" y="2849880"/>
            <a:ext cx="5751467" cy="4008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7465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1250" fill="hold"/>
                                        <p:tgtEl>
                                          <p:spTgt spid="5122"/>
                                        </p:tgtEl>
                                        <p:attrNameLst>
                                          <p:attrName>ppt_x</p:attrName>
                                        </p:attrNameLst>
                                      </p:cBhvr>
                                      <p:tavLst>
                                        <p:tav tm="0">
                                          <p:val>
                                            <p:strVal val="#ppt_x"/>
                                          </p:val>
                                        </p:tav>
                                        <p:tav tm="100000">
                                          <p:val>
                                            <p:strVal val="#ppt_x"/>
                                          </p:val>
                                        </p:tav>
                                      </p:tavLst>
                                    </p:anim>
                                    <p:anim calcmode="lin" valueType="num">
                                      <p:cBhvr additive="base">
                                        <p:cTn id="8" dur="1250" fill="hold"/>
                                        <p:tgtEl>
                                          <p:spTgt spid="51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206705-868B-4B92-A4A2-CA5655E24AAF}"/>
              </a:ext>
            </a:extLst>
          </p:cNvPr>
          <p:cNvSpPr>
            <a:spLocks noGrp="1"/>
          </p:cNvSpPr>
          <p:nvPr>
            <p:ph type="title"/>
          </p:nvPr>
        </p:nvSpPr>
        <p:spPr>
          <a:xfrm>
            <a:off x="838200" y="409099"/>
            <a:ext cx="10515600" cy="884555"/>
          </a:xfrm>
        </p:spPr>
        <p:txBody>
          <a:bodyPr/>
          <a:lstStyle/>
          <a:p>
            <a:r>
              <a:rPr lang="en-CA"/>
              <a:t>Nike Training Grounds </a:t>
            </a:r>
            <a:endParaRPr lang="en-CA" dirty="0"/>
          </a:p>
        </p:txBody>
      </p:sp>
      <p:pic>
        <p:nvPicPr>
          <p:cNvPr id="7" name="Picture 6" descr="A large room&#10;&#10;Description generated with very high confidence">
            <a:extLst>
              <a:ext uri="{FF2B5EF4-FFF2-40B4-BE49-F238E27FC236}">
                <a16:creationId xmlns:a16="http://schemas.microsoft.com/office/drawing/2014/main" id="{B382FE59-3B63-4F78-91D9-C9604EE88C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0127" y="409099"/>
            <a:ext cx="5391873" cy="3047796"/>
          </a:xfrm>
          <a:prstGeom prst="rect">
            <a:avLst/>
          </a:prstGeom>
        </p:spPr>
      </p:pic>
      <p:sp>
        <p:nvSpPr>
          <p:cNvPr id="17" name="Content Placeholder 1">
            <a:extLst>
              <a:ext uri="{FF2B5EF4-FFF2-40B4-BE49-F238E27FC236}">
                <a16:creationId xmlns:a16="http://schemas.microsoft.com/office/drawing/2014/main" id="{06C61A5A-FA26-4830-AAFC-EC2A75CAE851}"/>
              </a:ext>
            </a:extLst>
          </p:cNvPr>
          <p:cNvSpPr>
            <a:spLocks noGrp="1"/>
          </p:cNvSpPr>
          <p:nvPr>
            <p:ph idx="1"/>
          </p:nvPr>
        </p:nvSpPr>
        <p:spPr>
          <a:xfrm>
            <a:off x="838200" y="1557972"/>
            <a:ext cx="5958840" cy="4592003"/>
          </a:xfrm>
        </p:spPr>
        <p:txBody>
          <a:bodyPr>
            <a:normAutofit lnSpcReduction="10000"/>
          </a:bodyPr>
          <a:lstStyle/>
          <a:p>
            <a:r>
              <a:rPr lang="en-CA" dirty="0"/>
              <a:t>150ft turf lane</a:t>
            </a:r>
          </a:p>
          <a:p>
            <a:endParaRPr lang="en-CA" dirty="0"/>
          </a:p>
          <a:p>
            <a:r>
              <a:rPr lang="en-CA" dirty="0"/>
              <a:t>200ft</a:t>
            </a:r>
            <a:r>
              <a:rPr lang="en-CA" baseline="30000" dirty="0"/>
              <a:t>²</a:t>
            </a:r>
            <a:r>
              <a:rPr lang="en-CA" dirty="0"/>
              <a:t> of  basket ball court </a:t>
            </a:r>
          </a:p>
          <a:p>
            <a:endParaRPr lang="en-CA" dirty="0"/>
          </a:p>
          <a:p>
            <a:r>
              <a:rPr lang="en-CA" dirty="0"/>
              <a:t>Interactive golfing room </a:t>
            </a:r>
          </a:p>
          <a:p>
            <a:pPr marL="0" indent="0">
              <a:buNone/>
            </a:pPr>
            <a:endParaRPr lang="en-CA" dirty="0"/>
          </a:p>
          <a:p>
            <a:r>
              <a:rPr lang="en-CA" dirty="0"/>
              <a:t>Virtual reality treadmill  </a:t>
            </a:r>
          </a:p>
          <a:p>
            <a:endParaRPr lang="en-CA" dirty="0"/>
          </a:p>
          <a:p>
            <a:r>
              <a:rPr lang="en-CA" dirty="0"/>
              <a:t>1 security guards and Nike customer service </a:t>
            </a:r>
          </a:p>
        </p:txBody>
      </p:sp>
      <p:pic>
        <p:nvPicPr>
          <p:cNvPr id="7170" name="Picture 2" descr="Image result for nike treadmill room">
            <a:extLst>
              <a:ext uri="{FF2B5EF4-FFF2-40B4-BE49-F238E27FC236}">
                <a16:creationId xmlns:a16="http://schemas.microsoft.com/office/drawing/2014/main" id="{58BA3DCF-00AF-4485-9E6D-8C972BAD85A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7040" y="3389709"/>
            <a:ext cx="5394960" cy="3047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25995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32137C41-1C3F-4EE2-990D-CACE63CCAC4C}"/>
              </a:ext>
            </a:extLst>
          </p:cNvPr>
          <p:cNvGrpSpPr/>
          <p:nvPr/>
        </p:nvGrpSpPr>
        <p:grpSpPr>
          <a:xfrm>
            <a:off x="2032000" y="822960"/>
            <a:ext cx="10160000" cy="5086773"/>
            <a:chOff x="2032000" y="1051560"/>
            <a:chExt cx="10160000" cy="5086773"/>
          </a:xfrm>
        </p:grpSpPr>
        <p:graphicFrame>
          <p:nvGraphicFramePr>
            <p:cNvPr id="4" name="Diagram 3">
              <a:extLst>
                <a:ext uri="{FF2B5EF4-FFF2-40B4-BE49-F238E27FC236}">
                  <a16:creationId xmlns:a16="http://schemas.microsoft.com/office/drawing/2014/main" id="{9F64B8CC-FDB9-4F6F-AB26-982F1E26FD88}"/>
                </a:ext>
              </a:extLst>
            </p:cNvPr>
            <p:cNvGraphicFramePr/>
            <p:nvPr>
              <p:extLst>
                <p:ext uri="{D42A27DB-BD31-4B8C-83A1-F6EECF244321}">
                  <p14:modId xmlns:p14="http://schemas.microsoft.com/office/powerpoint/2010/main" val="2821420372"/>
                </p:ext>
              </p:extLst>
            </p:nvPr>
          </p:nvGraphicFramePr>
          <p:xfrm>
            <a:off x="2032000" y="1051560"/>
            <a:ext cx="10160000" cy="50867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Arrow: Pentagon 6">
              <a:extLst>
                <a:ext uri="{FF2B5EF4-FFF2-40B4-BE49-F238E27FC236}">
                  <a16:creationId xmlns:a16="http://schemas.microsoft.com/office/drawing/2014/main" id="{1EDDA56F-17F6-4C75-A710-3506BD0311EA}"/>
                </a:ext>
              </a:extLst>
            </p:cNvPr>
            <p:cNvSpPr/>
            <p:nvPr/>
          </p:nvSpPr>
          <p:spPr>
            <a:xfrm>
              <a:off x="2546350" y="1238250"/>
              <a:ext cx="1460500" cy="558800"/>
            </a:xfrm>
            <a:prstGeom prst="homePlat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800" b="1" dirty="0">
                  <a:solidFill>
                    <a:schemeClr val="tx1"/>
                  </a:solidFill>
                </a:rPr>
                <a:t>1</a:t>
              </a:r>
            </a:p>
          </p:txBody>
        </p:sp>
        <p:sp>
          <p:nvSpPr>
            <p:cNvPr id="11" name="Arrow: Pentagon 10">
              <a:extLst>
                <a:ext uri="{FF2B5EF4-FFF2-40B4-BE49-F238E27FC236}">
                  <a16:creationId xmlns:a16="http://schemas.microsoft.com/office/drawing/2014/main" id="{B93D0D48-8E2C-4356-9B2D-BCA67F66B224}"/>
                </a:ext>
              </a:extLst>
            </p:cNvPr>
            <p:cNvSpPr/>
            <p:nvPr/>
          </p:nvSpPr>
          <p:spPr>
            <a:xfrm>
              <a:off x="2546350" y="4641850"/>
              <a:ext cx="1460500" cy="558800"/>
            </a:xfrm>
            <a:prstGeom prst="homePlat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800" b="1" dirty="0">
                  <a:solidFill>
                    <a:schemeClr val="tx1"/>
                  </a:solidFill>
                </a:rPr>
                <a:t>3</a:t>
              </a:r>
            </a:p>
          </p:txBody>
        </p:sp>
        <p:sp>
          <p:nvSpPr>
            <p:cNvPr id="12" name="Arrow: Pentagon 11">
              <a:extLst>
                <a:ext uri="{FF2B5EF4-FFF2-40B4-BE49-F238E27FC236}">
                  <a16:creationId xmlns:a16="http://schemas.microsoft.com/office/drawing/2014/main" id="{A8D261E1-59FA-41B7-8B7D-C5DE2C287ED8}"/>
                </a:ext>
              </a:extLst>
            </p:cNvPr>
            <p:cNvSpPr/>
            <p:nvPr/>
          </p:nvSpPr>
          <p:spPr>
            <a:xfrm>
              <a:off x="2546350" y="2940050"/>
              <a:ext cx="1460500" cy="558800"/>
            </a:xfrm>
            <a:prstGeom prst="homePlat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800" b="1" dirty="0">
                  <a:solidFill>
                    <a:schemeClr val="tx1"/>
                  </a:solidFill>
                </a:rPr>
                <a:t>2</a:t>
              </a:r>
            </a:p>
          </p:txBody>
        </p:sp>
      </p:grpSp>
    </p:spTree>
    <p:extLst>
      <p:ext uri="{BB962C8B-B14F-4D97-AF65-F5344CB8AC3E}">
        <p14:creationId xmlns:p14="http://schemas.microsoft.com/office/powerpoint/2010/main" val="17300046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72F1781-1EAF-4B7C-A264-ADA672FAF865}"/>
              </a:ext>
            </a:extLst>
          </p:cNvPr>
          <p:cNvSpPr>
            <a:spLocks noGrp="1"/>
          </p:cNvSpPr>
          <p:nvPr>
            <p:ph idx="1"/>
          </p:nvPr>
        </p:nvSpPr>
        <p:spPr/>
        <p:txBody>
          <a:bodyPr/>
          <a:lstStyle/>
          <a:p>
            <a:endParaRPr lang="en-CA"/>
          </a:p>
        </p:txBody>
      </p:sp>
      <p:sp>
        <p:nvSpPr>
          <p:cNvPr id="3" name="Title 2">
            <a:extLst>
              <a:ext uri="{FF2B5EF4-FFF2-40B4-BE49-F238E27FC236}">
                <a16:creationId xmlns:a16="http://schemas.microsoft.com/office/drawing/2014/main" id="{89D563A1-CF31-4EEB-80C7-C3450FA9A8F8}"/>
              </a:ext>
            </a:extLst>
          </p:cNvPr>
          <p:cNvSpPr>
            <a:spLocks noGrp="1"/>
          </p:cNvSpPr>
          <p:nvPr>
            <p:ph type="title"/>
          </p:nvPr>
        </p:nvSpPr>
        <p:spPr/>
        <p:txBody>
          <a:bodyPr/>
          <a:lstStyle/>
          <a:p>
            <a:endParaRPr lang="en-CA"/>
          </a:p>
        </p:txBody>
      </p:sp>
      <p:sp>
        <p:nvSpPr>
          <p:cNvPr id="4" name="Rectangle 3">
            <a:extLst>
              <a:ext uri="{FF2B5EF4-FFF2-40B4-BE49-F238E27FC236}">
                <a16:creationId xmlns:a16="http://schemas.microsoft.com/office/drawing/2014/main" id="{718C8AC6-00B3-4C3F-B2ED-725580732D1D}"/>
              </a:ext>
            </a:extLst>
          </p:cNvPr>
          <p:cNvSpPr/>
          <p:nvPr/>
        </p:nvSpPr>
        <p:spPr>
          <a:xfrm>
            <a:off x="0" y="0"/>
            <a:ext cx="12192000" cy="68580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CA"/>
          </a:p>
        </p:txBody>
      </p:sp>
      <p:pic>
        <p:nvPicPr>
          <p:cNvPr id="6" name="Picture 18" descr="Image result for nike logo yellow">
            <a:extLst>
              <a:ext uri="{FF2B5EF4-FFF2-40B4-BE49-F238E27FC236}">
                <a16:creationId xmlns:a16="http://schemas.microsoft.com/office/drawing/2014/main" id="{506B0E3A-3F2D-4446-912E-90724CF807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7695" y="2036164"/>
            <a:ext cx="4044315" cy="24384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E524C89-304E-4D61-A6D2-1C57F682E8D7}"/>
              </a:ext>
            </a:extLst>
          </p:cNvPr>
          <p:cNvSpPr txBox="1"/>
          <p:nvPr/>
        </p:nvSpPr>
        <p:spPr>
          <a:xfrm>
            <a:off x="3886200" y="4019550"/>
            <a:ext cx="5219700" cy="923330"/>
          </a:xfrm>
          <a:prstGeom prst="rect">
            <a:avLst/>
          </a:prstGeom>
          <a:noFill/>
        </p:spPr>
        <p:txBody>
          <a:bodyPr wrap="square" rtlCol="0">
            <a:spAutoFit/>
          </a:bodyPr>
          <a:lstStyle/>
          <a:p>
            <a:pPr algn="ctr"/>
            <a:r>
              <a:rPr lang="en-CA" dirty="0">
                <a:solidFill>
                  <a:schemeClr val="bg1"/>
                </a:solidFill>
              </a:rPr>
              <a:t>Mackenzie Duncan </a:t>
            </a:r>
          </a:p>
          <a:p>
            <a:pPr algn="ctr"/>
            <a:r>
              <a:rPr lang="en-CA" dirty="0">
                <a:solidFill>
                  <a:schemeClr val="bg1"/>
                </a:solidFill>
              </a:rPr>
              <a:t>Email: Mackenzie.duncan@nike.com</a:t>
            </a:r>
          </a:p>
          <a:p>
            <a:pPr algn="ctr"/>
            <a:r>
              <a:rPr lang="en-CA" dirty="0">
                <a:solidFill>
                  <a:schemeClr val="bg1"/>
                </a:solidFill>
              </a:rPr>
              <a:t>Phone: 647-970-9321</a:t>
            </a:r>
          </a:p>
        </p:txBody>
      </p:sp>
    </p:spTree>
    <p:extLst>
      <p:ext uri="{BB962C8B-B14F-4D97-AF65-F5344CB8AC3E}">
        <p14:creationId xmlns:p14="http://schemas.microsoft.com/office/powerpoint/2010/main" val="2881213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3000"/>
                                        <p:tgtEl>
                                          <p:spTgt spid="6"/>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B0F1787-BA9D-4462-9BF3-48F2A623297F}"/>
              </a:ext>
            </a:extLst>
          </p:cNvPr>
          <p:cNvSpPr>
            <a:spLocks noGrp="1"/>
          </p:cNvSpPr>
          <p:nvPr>
            <p:ph idx="1"/>
          </p:nvPr>
        </p:nvSpPr>
        <p:spPr/>
        <p:txBody>
          <a:bodyPr/>
          <a:lstStyle/>
          <a:p>
            <a:r>
              <a:rPr lang="en-CA" dirty="0"/>
              <a:t>http://s1.q4cdn.com/806093406/files/doc_financials/2017/ar/docs/nike-2017-form-10K.pdf</a:t>
            </a:r>
          </a:p>
          <a:p>
            <a:r>
              <a:rPr lang="en-CA" dirty="0"/>
              <a:t>http://s1.q4cdn.com/806093406/files/doc_financials/2016/ar/docs/nike-2016-form-10K.pdf</a:t>
            </a:r>
          </a:p>
          <a:p>
            <a:r>
              <a:rPr lang="en-CA" dirty="0"/>
              <a:t>http://s1.q4cdn.com/806093406/files/doc_financials/2015/ar/docs/nike-2015-form-10K.pdf</a:t>
            </a:r>
          </a:p>
          <a:p>
            <a:endParaRPr lang="en-CA" dirty="0"/>
          </a:p>
        </p:txBody>
      </p:sp>
      <p:sp>
        <p:nvSpPr>
          <p:cNvPr id="3" name="Title 2">
            <a:extLst>
              <a:ext uri="{FF2B5EF4-FFF2-40B4-BE49-F238E27FC236}">
                <a16:creationId xmlns:a16="http://schemas.microsoft.com/office/drawing/2014/main" id="{88D4F675-F3F6-40A4-90B2-B79C2FD6808F}"/>
              </a:ext>
            </a:extLst>
          </p:cNvPr>
          <p:cNvSpPr>
            <a:spLocks noGrp="1"/>
          </p:cNvSpPr>
          <p:nvPr>
            <p:ph type="title"/>
          </p:nvPr>
        </p:nvSpPr>
        <p:spPr/>
        <p:txBody>
          <a:bodyPr/>
          <a:lstStyle/>
          <a:p>
            <a:r>
              <a:rPr lang="en-CA" dirty="0"/>
              <a:t>Work  Cited </a:t>
            </a:r>
          </a:p>
        </p:txBody>
      </p:sp>
    </p:spTree>
    <p:extLst>
      <p:ext uri="{BB962C8B-B14F-4D97-AF65-F5344CB8AC3E}">
        <p14:creationId xmlns:p14="http://schemas.microsoft.com/office/powerpoint/2010/main" val="26500537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3006</TotalTime>
  <Words>951</Words>
  <Application>Microsoft Office PowerPoint</Application>
  <PresentationFormat>Widescreen</PresentationFormat>
  <Paragraphs>105</Paragraphs>
  <Slides>9</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Aharoni</vt:lpstr>
      <vt:lpstr>Arial</vt:lpstr>
      <vt:lpstr>Arial Black</vt:lpstr>
      <vt:lpstr>Calibri</vt:lpstr>
      <vt:lpstr>Calibri Light</vt:lpstr>
      <vt:lpstr>Office Theme</vt:lpstr>
      <vt:lpstr>PowerPoint Presentation</vt:lpstr>
      <vt:lpstr>PowerPoint Presentation</vt:lpstr>
      <vt:lpstr>Current DTC Operations </vt:lpstr>
      <vt:lpstr>PowerPoint Presentation</vt:lpstr>
      <vt:lpstr>Nike Is Different </vt:lpstr>
      <vt:lpstr>Nike Training Grounds </vt:lpstr>
      <vt:lpstr>PowerPoint Presentation</vt:lpstr>
      <vt:lpstr>PowerPoint Presentation</vt:lpstr>
      <vt:lpstr>Work  Cited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mac duncan</dc:creator>
  <cp:lastModifiedBy>mac duncan</cp:lastModifiedBy>
  <cp:revision>48</cp:revision>
  <dcterms:created xsi:type="dcterms:W3CDTF">2017-10-07T15:06:37Z</dcterms:created>
  <dcterms:modified xsi:type="dcterms:W3CDTF">2017-10-09T17:13:01Z</dcterms:modified>
</cp:coreProperties>
</file>