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13" r:id="rId2"/>
  </p:sldMasterIdLst>
  <p:notesMasterIdLst>
    <p:notesMasterId r:id="rId25"/>
  </p:notesMasterIdLst>
  <p:sldIdLst>
    <p:sldId id="256" r:id="rId3"/>
    <p:sldId id="273" r:id="rId4"/>
    <p:sldId id="305" r:id="rId5"/>
    <p:sldId id="306" r:id="rId6"/>
    <p:sldId id="307" r:id="rId7"/>
    <p:sldId id="308" r:id="rId8"/>
    <p:sldId id="313" r:id="rId9"/>
    <p:sldId id="314" r:id="rId10"/>
    <p:sldId id="315" r:id="rId11"/>
    <p:sldId id="319" r:id="rId12"/>
    <p:sldId id="285" r:id="rId13"/>
    <p:sldId id="309" r:id="rId14"/>
    <p:sldId id="310" r:id="rId15"/>
    <p:sldId id="311" r:id="rId16"/>
    <p:sldId id="317" r:id="rId17"/>
    <p:sldId id="312" r:id="rId18"/>
    <p:sldId id="295" r:id="rId19"/>
    <p:sldId id="318" r:id="rId20"/>
    <p:sldId id="304" r:id="rId21"/>
    <p:sldId id="290" r:id="rId22"/>
    <p:sldId id="291" r:id="rId23"/>
    <p:sldId id="296"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2B2F2B"/>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34580" autoAdjust="0"/>
    <p:restoredTop sz="86410" autoAdjust="0"/>
  </p:normalViewPr>
  <p:slideViewPr>
    <p:cSldViewPr>
      <p:cViewPr varScale="1">
        <p:scale>
          <a:sx n="59" d="100"/>
          <a:sy n="59" d="100"/>
        </p:scale>
        <p:origin x="-715"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95"/>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71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71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71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71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9EFB163-CA5A-4F14-974F-7B500BFC8AC4}"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a:noFill/>
        </p:spPr>
        <p:txBody>
          <a:bodyPr/>
          <a:lstStyle/>
          <a:p>
            <a:fld id="{EBB0888D-8D8F-4B3E-9110-FC2B38EB1365}" type="slidenum">
              <a:rPr lang="en-US" smtClean="0">
                <a:cs typeface="Arial" charset="0"/>
              </a:rPr>
              <a:pPr/>
              <a:t>5</a:t>
            </a:fld>
            <a:endParaRPr lang="en-US" smtClean="0">
              <a:cs typeface="Arial" charset="0"/>
            </a:endParaRPr>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p:spPr>
        <p:txBody>
          <a:bodyPr/>
          <a:lstStyle/>
          <a:p>
            <a:fld id="{07486ED0-E074-4A82-9081-9A32C3EF2769}" type="slidenum">
              <a:rPr lang="en-US" smtClean="0">
                <a:cs typeface="Arial" charset="0"/>
              </a:rPr>
              <a:pPr/>
              <a:t>6</a:t>
            </a:fld>
            <a:endParaRPr lang="en-US" smtClean="0">
              <a:cs typeface="Arial" charset="0"/>
            </a:endParaRPr>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pPr eaLnBrk="1" hangingPunct="1"/>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p:spPr>
        <p:txBody>
          <a:bodyPr/>
          <a:lstStyle/>
          <a:p>
            <a:fld id="{05B65631-383F-4172-BC13-7D6DEB7E797F}" type="slidenum">
              <a:rPr lang="en-US" smtClean="0">
                <a:cs typeface="Arial" charset="0"/>
              </a:rPr>
              <a:pPr/>
              <a:t>12</a:t>
            </a:fld>
            <a:endParaRPr lang="en-US" smtClean="0">
              <a:cs typeface="Arial" charset="0"/>
            </a:endParaRPr>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pPr eaLnBrk="1" hangingPunct="1"/>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p:spPr>
        <p:txBody>
          <a:bodyPr/>
          <a:lstStyle/>
          <a:p>
            <a:fld id="{B3472E87-F467-4119-AFF8-9F911D42CB5D}" type="slidenum">
              <a:rPr lang="en-US" smtClean="0">
                <a:cs typeface="Arial" charset="0"/>
              </a:rPr>
              <a:pPr/>
              <a:t>14</a:t>
            </a:fld>
            <a:endParaRPr lang="en-US" smtClean="0">
              <a:cs typeface="Arial" charset="0"/>
            </a:endParaRP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pPr eaLnBrk="1" hangingPunct="1"/>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C45459E6-ADDB-436A-AE4D-3505AD730AA7}" type="slidenum">
              <a:rPr lang="en-CA" smtClean="0"/>
              <a:pPr/>
              <a:t>‹#›</a:t>
            </a:fld>
            <a:endParaRPr lang="en-CA"/>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lvl1pPr algn="l">
              <a:defRPr i="1"/>
            </a:lvl1pPr>
            <a:extLst/>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extLst/>
          </a:lstStyle>
          <a:p>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593E70-A48F-4D08-AF9E-FA2371118E34}" type="slidenum">
              <a:rPr lang="en-CA" smtClean="0"/>
              <a:pPr/>
              <a:t>‹#›</a:t>
            </a:fld>
            <a:endParaRPr lang="en-C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D754305A-5D67-4C92-B53F-843E65E85FEA}" type="slidenum">
              <a:rPr lang="en-CA" smtClean="0"/>
              <a:pPr/>
              <a:t>‹#›</a:t>
            </a:fld>
            <a:endParaRPr lang="en-CA"/>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D2A3A8B5-63FE-4AAE-98FF-710638E5991E}" type="slidenum">
              <a:rPr lang="en-CA" smtClean="0"/>
              <a:pPr/>
              <a:t>‹#›</a:t>
            </a:fld>
            <a:endParaRPr lang="en-CA"/>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6F9972F9-31B0-49B3-A985-3334A78D2409}" type="slidenum">
              <a:rPr lang="en-CA" smtClean="0"/>
              <a:pPr/>
              <a:t>‹#›</a:t>
            </a:fld>
            <a:endParaRPr lang="en-C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CFB7BDC-DA07-4757-A154-3274C7A5DCA5}" type="slidenum">
              <a:rPr lang="en-CA" smtClean="0"/>
              <a:pPr/>
              <a:t>‹#›</a:t>
            </a:fld>
            <a:endParaRPr lang="en-CA"/>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3C53292-424F-47C7-B63B-E8D0607A5F15}" type="slidenum">
              <a:rPr lang="en-CA" smtClean="0"/>
              <a:pPr/>
              <a:t>‹#›</a:t>
            </a:fld>
            <a:endParaRPr lang="en-C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AFE212C7-FE85-4030-92BD-FA218178253B}" type="slidenum">
              <a:rPr lang="en-CA" smtClean="0"/>
              <a:pPr/>
              <a:t>‹#›</a:t>
            </a:fld>
            <a:endParaRPr lang="en-CA"/>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4E018D8-B0B3-4266-83F7-63191E8E5B91}" type="slidenum">
              <a:rPr lang="en-CA" smtClean="0"/>
              <a:pPr/>
              <a:t>‹#›</a:t>
            </a:fld>
            <a:endParaRPr lang="en-CA"/>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8B54A0F-B775-495C-AFBB-FF636140976F}" type="slidenum">
              <a:rPr lang="en-CA" smtClean="0"/>
              <a:pPr/>
              <a:t>‹#›</a:t>
            </a:fld>
            <a:endParaRPr lang="en-CA"/>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5E5DFB8-C875-4F9D-8E48-30DE80329249}" type="slidenum">
              <a:rPr lang="en-CA" smtClean="0"/>
              <a:pPr/>
              <a:t>‹#›</a:t>
            </a:fld>
            <a:endParaRPr lang="en-CA"/>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6443663" y="6165850"/>
            <a:ext cx="2232025" cy="457200"/>
          </a:xfrm>
        </p:spPr>
        <p:txBody>
          <a:bodyPr/>
          <a:lstStyle>
            <a:lvl1pPr>
              <a:defRPr/>
            </a:lvl1pPr>
          </a:lstStyle>
          <a:p>
            <a:endParaRPr lang="en-US"/>
          </a:p>
        </p:txBody>
      </p:sp>
      <p:sp>
        <p:nvSpPr>
          <p:cNvPr id="6" name="Footer Placeholder 5"/>
          <p:cNvSpPr>
            <a:spLocks noGrp="1"/>
          </p:cNvSpPr>
          <p:nvPr>
            <p:ph type="ftr" sz="quarter" idx="11"/>
          </p:nvPr>
        </p:nvSpPr>
        <p:spPr>
          <a:xfrm>
            <a:off x="468313" y="6165850"/>
            <a:ext cx="5486400" cy="45720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123"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4" name="Rectangle 4"/>
          <p:cNvSpPr>
            <a:spLocks noGrp="1" noChangeArrowheads="1"/>
          </p:cNvSpPr>
          <p:nvPr>
            <p:ph type="dt" sz="half" idx="2"/>
          </p:nvPr>
        </p:nvSpPr>
        <p:spPr bwMode="auto">
          <a:xfrm>
            <a:off x="6400800" y="6172200"/>
            <a:ext cx="2057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endParaRPr lang="en-US"/>
          </a:p>
        </p:txBody>
      </p:sp>
      <p:sp>
        <p:nvSpPr>
          <p:cNvPr id="5125" name="Rectangle 5"/>
          <p:cNvSpPr>
            <a:spLocks noGrp="1" noChangeArrowheads="1"/>
          </p:cNvSpPr>
          <p:nvPr>
            <p:ph type="ftr" sz="quarter" idx="3"/>
          </p:nvPr>
        </p:nvSpPr>
        <p:spPr bwMode="auto">
          <a:xfrm>
            <a:off x="685800" y="6248400"/>
            <a:ext cx="5334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rtl="0" fontAlgn="base">
        <a:spcBef>
          <a:spcPct val="0"/>
        </a:spcBef>
        <a:spcAft>
          <a:spcPct val="0"/>
        </a:spcAft>
        <a:defRPr sz="4400" i="1">
          <a:solidFill>
            <a:schemeClr val="tx2"/>
          </a:solidFill>
          <a:latin typeface="+mj-lt"/>
          <a:ea typeface="+mj-ea"/>
          <a:cs typeface="+mj-cs"/>
        </a:defRPr>
      </a:lvl1pPr>
      <a:lvl2pPr algn="l" rtl="0" fontAlgn="base">
        <a:spcBef>
          <a:spcPct val="0"/>
        </a:spcBef>
        <a:spcAft>
          <a:spcPct val="0"/>
        </a:spcAft>
        <a:defRPr sz="4400" i="1">
          <a:solidFill>
            <a:schemeClr val="tx2"/>
          </a:solidFill>
          <a:latin typeface="Franklin Gothic Medium" pitchFamily="34" charset="0"/>
        </a:defRPr>
      </a:lvl2pPr>
      <a:lvl3pPr algn="l" rtl="0" fontAlgn="base">
        <a:spcBef>
          <a:spcPct val="0"/>
        </a:spcBef>
        <a:spcAft>
          <a:spcPct val="0"/>
        </a:spcAft>
        <a:defRPr sz="4400" i="1">
          <a:solidFill>
            <a:schemeClr val="tx2"/>
          </a:solidFill>
          <a:latin typeface="Franklin Gothic Medium" pitchFamily="34" charset="0"/>
        </a:defRPr>
      </a:lvl3pPr>
      <a:lvl4pPr algn="l" rtl="0" fontAlgn="base">
        <a:spcBef>
          <a:spcPct val="0"/>
        </a:spcBef>
        <a:spcAft>
          <a:spcPct val="0"/>
        </a:spcAft>
        <a:defRPr sz="4400" i="1">
          <a:solidFill>
            <a:schemeClr val="tx2"/>
          </a:solidFill>
          <a:latin typeface="Franklin Gothic Medium" pitchFamily="34" charset="0"/>
        </a:defRPr>
      </a:lvl4pPr>
      <a:lvl5pPr algn="l" rtl="0" fontAlgn="base">
        <a:spcBef>
          <a:spcPct val="0"/>
        </a:spcBef>
        <a:spcAft>
          <a:spcPct val="0"/>
        </a:spcAft>
        <a:defRPr sz="4400" i="1">
          <a:solidFill>
            <a:schemeClr val="tx2"/>
          </a:solidFill>
          <a:latin typeface="Franklin Gothic Medium" pitchFamily="34" charset="0"/>
        </a:defRPr>
      </a:lvl5pPr>
      <a:lvl6pPr marL="457200" algn="l" rtl="0" fontAlgn="base">
        <a:spcBef>
          <a:spcPct val="0"/>
        </a:spcBef>
        <a:spcAft>
          <a:spcPct val="0"/>
        </a:spcAft>
        <a:defRPr sz="4400" i="1">
          <a:solidFill>
            <a:schemeClr val="tx2"/>
          </a:solidFill>
          <a:latin typeface="Franklin Gothic Medium" pitchFamily="34" charset="0"/>
        </a:defRPr>
      </a:lvl6pPr>
      <a:lvl7pPr marL="914400" algn="l" rtl="0" fontAlgn="base">
        <a:spcBef>
          <a:spcPct val="0"/>
        </a:spcBef>
        <a:spcAft>
          <a:spcPct val="0"/>
        </a:spcAft>
        <a:defRPr sz="4400" i="1">
          <a:solidFill>
            <a:schemeClr val="tx2"/>
          </a:solidFill>
          <a:latin typeface="Franklin Gothic Medium" pitchFamily="34" charset="0"/>
        </a:defRPr>
      </a:lvl7pPr>
      <a:lvl8pPr marL="1371600" algn="l" rtl="0" fontAlgn="base">
        <a:spcBef>
          <a:spcPct val="0"/>
        </a:spcBef>
        <a:spcAft>
          <a:spcPct val="0"/>
        </a:spcAft>
        <a:defRPr sz="4400" i="1">
          <a:solidFill>
            <a:schemeClr val="tx2"/>
          </a:solidFill>
          <a:latin typeface="Franklin Gothic Medium" pitchFamily="34" charset="0"/>
        </a:defRPr>
      </a:lvl8pPr>
      <a:lvl9pPr marL="1828800" algn="l" rtl="0" fontAlgn="base">
        <a:spcBef>
          <a:spcPct val="0"/>
        </a:spcBef>
        <a:spcAft>
          <a:spcPct val="0"/>
        </a:spcAft>
        <a:defRPr sz="4400" i="1">
          <a:solidFill>
            <a:schemeClr val="tx2"/>
          </a:solidFill>
          <a:latin typeface="Franklin Gothic Medium"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i="1">
          <a:solidFill>
            <a:schemeClr val="tx1"/>
          </a:solidFill>
          <a:latin typeface="Arial" charset="0"/>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i="1">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pPr algn="r" eaLnBrk="1" latinLnBrk="0" hangingPunct="1"/>
            <a:fld id="{8C592886-E571-45D5-8B56-343DC94F8FA6}" type="slidenum">
              <a:rPr kumimoji="0" lang="en-US" smtClean="0"/>
              <a:pPr algn="r" eaLnBrk="1" latinLnBrk="0" hangingPunct="1"/>
              <a:t>‹#›</a:t>
            </a:fld>
            <a:endParaRPr kumimoji="0" lang="en-US" sz="1600" b="1" dirty="0">
              <a:solidFill>
                <a:schemeClr val="tx2">
                  <a:shade val="90000"/>
                </a:schemeClr>
              </a:solidFill>
              <a:effectLst/>
            </a:endParaRPr>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0-proquest.umi.com.mercury.concordia.ca/pqdweb?RQT=572&amp;VType=PQD&amp;VName=PQD&amp;VInst=PROD&amp;pmid=105&amp;pcid=2588751&amp;SrchMode=3" TargetMode="External"/><Relationship Id="rId7" Type="http://schemas.openxmlformats.org/officeDocument/2006/relationships/hyperlink" Target="http://0-proquest.umi.com.mercury.concordia.ca/pqdweb?RQT=572&amp;VType=PQD&amp;VName=PQD&amp;VInst=PROD&amp;pmid=38532&amp;pcid=4811841&amp;SrchMode=3" TargetMode="External"/><Relationship Id="rId2" Type="http://schemas.openxmlformats.org/officeDocument/2006/relationships/hyperlink" Target="http://0-proquest.umi.com.mercury.concordia.ca/pqdweb?RQT=318&amp;pmid=105&amp;TS=1136923543&amp;clientId=10306&amp;VType=PQD&amp;VName=PQD&amp;VInst=PROD" TargetMode="External"/><Relationship Id="rId1" Type="http://schemas.openxmlformats.org/officeDocument/2006/relationships/slideLayout" Target="../slideLayouts/slideLayout13.xml"/><Relationship Id="rId6" Type="http://schemas.openxmlformats.org/officeDocument/2006/relationships/hyperlink" Target="http://0-proquest.umi.com.mercury.concordia.ca/pqdweb?RQT=318&amp;pmid=38532&amp;TS=1136923982&amp;clientId=10306&amp;VType=PQD&amp;VName=PQD&amp;VInst=PROD" TargetMode="External"/><Relationship Id="rId5" Type="http://schemas.openxmlformats.org/officeDocument/2006/relationships/hyperlink" Target="http://0-proquest.umi.com.mercury.concordia.ca/pqdweb?RQT=572&amp;VType=PQD&amp;VName=PQD&amp;VInst=PROD&amp;pmid=32753&amp;pcid=2739911&amp;SrchMode=3" TargetMode="External"/><Relationship Id="rId4" Type="http://schemas.openxmlformats.org/officeDocument/2006/relationships/hyperlink" Target="http://0-proquest.umi.com.mercury.concordia.ca/pqdweb?RQT=318&amp;pmid=32753&amp;TS=1136923829&amp;clientId=10306&amp;VType=PQD&amp;VName=PQD&amp;VInst=PROD"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algn="ctr"/>
            <a:r>
              <a:rPr lang="en-CA" dirty="0" smtClean="0"/>
              <a:t>Understanding  and Interpreting Medical Terminology</a:t>
            </a:r>
            <a:endParaRPr lang="en-CA" dirty="0"/>
          </a:p>
        </p:txBody>
      </p:sp>
      <p:sp>
        <p:nvSpPr>
          <p:cNvPr id="2051" name="Rectangle 3"/>
          <p:cNvSpPr>
            <a:spLocks noGrp="1" noChangeArrowheads="1"/>
          </p:cNvSpPr>
          <p:nvPr>
            <p:ph type="subTitle" idx="1"/>
          </p:nvPr>
        </p:nvSpPr>
        <p:spPr>
          <a:xfrm>
            <a:off x="1331640" y="2780928"/>
            <a:ext cx="6560234" cy="1752600"/>
          </a:xfrm>
        </p:spPr>
        <p:txBody>
          <a:bodyPr/>
          <a:lstStyle/>
          <a:p>
            <a:pPr algn="ctr"/>
            <a:r>
              <a:rPr lang="en-CA" dirty="0" smtClean="0"/>
              <a:t>EXCI233</a:t>
            </a:r>
            <a:br>
              <a:rPr lang="en-CA" dirty="0" smtClean="0"/>
            </a:br>
            <a:r>
              <a:rPr lang="en-CA" dirty="0" smtClean="0"/>
              <a:t>Lecture 3</a:t>
            </a:r>
          </a:p>
          <a:p>
            <a:pPr algn="ctr"/>
            <a:endParaRPr lang="en-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dirty="0"/>
              <a:t>Summary Slide</a:t>
            </a:r>
          </a:p>
        </p:txBody>
      </p:sp>
      <p:sp>
        <p:nvSpPr>
          <p:cNvPr id="39939" name="Rectangle 3"/>
          <p:cNvSpPr>
            <a:spLocks noGrp="1" noChangeArrowheads="1"/>
          </p:cNvSpPr>
          <p:nvPr>
            <p:ph idx="1"/>
          </p:nvPr>
        </p:nvSpPr>
        <p:spPr/>
        <p:txBody>
          <a:bodyPr/>
          <a:lstStyle/>
          <a:p>
            <a:r>
              <a:rPr lang="en-CA" dirty="0" smtClean="0">
                <a:latin typeface="Franklin Gothic Medium" pitchFamily="34" charset="0"/>
              </a:rPr>
              <a:t>Locational </a:t>
            </a:r>
            <a:r>
              <a:rPr lang="en-CA" dirty="0">
                <a:latin typeface="Franklin Gothic Medium" pitchFamily="34" charset="0"/>
              </a:rPr>
              <a:t>Terminology</a:t>
            </a:r>
          </a:p>
          <a:p>
            <a:r>
              <a:rPr lang="en-CA" dirty="0">
                <a:latin typeface="Franklin Gothic Medium" pitchFamily="34" charset="0"/>
              </a:rPr>
              <a:t>Medical Terminology</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Introduction</a:t>
            </a:r>
            <a:endParaRPr lang="en-CA" dirty="0"/>
          </a:p>
        </p:txBody>
      </p:sp>
      <p:sp>
        <p:nvSpPr>
          <p:cNvPr id="3" name="Content Placeholder 2"/>
          <p:cNvSpPr>
            <a:spLocks noGrp="1"/>
          </p:cNvSpPr>
          <p:nvPr>
            <p:ph idx="1"/>
          </p:nvPr>
        </p:nvSpPr>
        <p:spPr/>
        <p:txBody>
          <a:bodyPr/>
          <a:lstStyle/>
          <a:p>
            <a:r>
              <a:rPr lang="en-CA" dirty="0" smtClean="0"/>
              <a:t>Medical terminology can be confusing to patients</a:t>
            </a:r>
          </a:p>
          <a:p>
            <a:r>
              <a:rPr lang="en-CA" dirty="0" smtClean="0"/>
              <a:t>Understanding</a:t>
            </a:r>
            <a:r>
              <a:rPr lang="en-CA" baseline="0" dirty="0" smtClean="0"/>
              <a:t> some of the terminology used by doctors and other healthcare personnel will help a patient better understand what is being discussed about care</a:t>
            </a:r>
          </a:p>
        </p:txBody>
      </p:sp>
      <p:sp>
        <p:nvSpPr>
          <p:cNvPr id="4" name="Oval Callout 3"/>
          <p:cNvSpPr/>
          <p:nvPr/>
        </p:nvSpPr>
        <p:spPr>
          <a:xfrm>
            <a:off x="971600" y="5085184"/>
            <a:ext cx="1728192" cy="144016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t>Where’s the anterior </a:t>
            </a:r>
            <a:r>
              <a:rPr lang="en-CA" sz="1600" dirty="0" err="1" smtClean="0"/>
              <a:t>cruciate</a:t>
            </a:r>
            <a:r>
              <a:rPr lang="en-CA" sz="1600" dirty="0" smtClean="0"/>
              <a:t> found?</a:t>
            </a:r>
            <a:endParaRPr lang="en-CA" sz="1600" dirty="0"/>
          </a:p>
        </p:txBody>
      </p:sp>
      <p:sp>
        <p:nvSpPr>
          <p:cNvPr id="5" name="Rectangular Callout 4"/>
          <p:cNvSpPr/>
          <p:nvPr/>
        </p:nvSpPr>
        <p:spPr>
          <a:xfrm>
            <a:off x="3851920" y="4797152"/>
            <a:ext cx="2592288" cy="115212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I have a posterior  medial meniscus tear? What’s that?</a:t>
            </a:r>
            <a:endParaRPr lang="en-CA" dirty="0"/>
          </a:p>
        </p:txBody>
      </p:sp>
      <p:sp>
        <p:nvSpPr>
          <p:cNvPr id="6" name="Cloud Callout 5"/>
          <p:cNvSpPr/>
          <p:nvPr/>
        </p:nvSpPr>
        <p:spPr>
          <a:xfrm>
            <a:off x="7236296" y="4293096"/>
            <a:ext cx="1512168" cy="187220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smtClean="0"/>
              <a:t>Is your mouth superior or inferior to your nose?</a:t>
            </a:r>
            <a:endParaRPr lang="en-CA"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Introduction</a:t>
            </a:r>
            <a:endParaRPr lang="en-CA" dirty="0"/>
          </a:p>
        </p:txBody>
      </p:sp>
      <p:sp>
        <p:nvSpPr>
          <p:cNvPr id="3" name="Content Placeholder 2"/>
          <p:cNvSpPr>
            <a:spLocks noGrp="1"/>
          </p:cNvSpPr>
          <p:nvPr>
            <p:ph idx="1"/>
          </p:nvPr>
        </p:nvSpPr>
        <p:spPr/>
        <p:txBody>
          <a:bodyPr/>
          <a:lstStyle/>
          <a:p>
            <a:r>
              <a:rPr lang="en-CA" baseline="0" dirty="0" smtClean="0"/>
              <a:t>Locational terminology gives an idea of location of an injury or problem</a:t>
            </a:r>
          </a:p>
          <a:p>
            <a:r>
              <a:rPr lang="en-CA" baseline="0" dirty="0" smtClean="0"/>
              <a:t>Medical terms may indicate organs of the body and tests or procedures to be done</a:t>
            </a:r>
            <a:endParaRPr lang="en-C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r>
              <a:rPr lang="en-CA" dirty="0" smtClean="0"/>
              <a:t>Locational Terminology</a:t>
            </a:r>
          </a:p>
        </p:txBody>
      </p:sp>
      <p:sp>
        <p:nvSpPr>
          <p:cNvPr id="25602" name="Rectangle 3"/>
          <p:cNvSpPr>
            <a:spLocks noGrp="1" noChangeArrowheads="1"/>
          </p:cNvSpPr>
          <p:nvPr>
            <p:ph type="body" idx="1"/>
          </p:nvPr>
        </p:nvSpPr>
        <p:spPr>
          <a:xfrm>
            <a:off x="467544" y="1484784"/>
            <a:ext cx="3960440" cy="4526280"/>
          </a:xfrm>
        </p:spPr>
        <p:txBody>
          <a:bodyPr>
            <a:normAutofit fontScale="85000" lnSpcReduction="20000"/>
          </a:bodyPr>
          <a:lstStyle/>
          <a:p>
            <a:pPr eaLnBrk="1" hangingPunct="1"/>
            <a:r>
              <a:rPr lang="en-CA" dirty="0" smtClean="0"/>
              <a:t>The body is mostly symmetrical, bilaterally</a:t>
            </a:r>
          </a:p>
          <a:p>
            <a:pPr eaLnBrk="1" hangingPunct="1"/>
            <a:r>
              <a:rPr lang="en-CA" dirty="0" smtClean="0"/>
              <a:t>The left half is essentially equal to the right half </a:t>
            </a:r>
          </a:p>
          <a:p>
            <a:pPr eaLnBrk="1" hangingPunct="1"/>
            <a:r>
              <a:rPr lang="en-CA" dirty="0" smtClean="0"/>
              <a:t>The center line is the median or midline</a:t>
            </a:r>
          </a:p>
          <a:p>
            <a:pPr lvl="1"/>
            <a:r>
              <a:rPr lang="en-CA" dirty="0" smtClean="0"/>
              <a:t>Fun Fact:  What are the important exceptions to the rule of symmetry of the two sides of the human body?</a:t>
            </a:r>
          </a:p>
        </p:txBody>
      </p:sp>
      <p:pic>
        <p:nvPicPr>
          <p:cNvPr id="4" name="Picture 2"/>
          <p:cNvPicPr>
            <a:picLocks noChangeAspect="1" noChangeArrowheads="1"/>
          </p:cNvPicPr>
          <p:nvPr/>
        </p:nvPicPr>
        <p:blipFill>
          <a:blip r:embed="rId3" cstate="print"/>
          <a:srcRect l="57032" t="21920" r="11243" b="13281"/>
          <a:stretch>
            <a:fillRect/>
          </a:stretch>
        </p:blipFill>
        <p:spPr bwMode="auto">
          <a:xfrm>
            <a:off x="5004048" y="1556792"/>
            <a:ext cx="3672408" cy="468818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r>
              <a:rPr lang="en-CA" dirty="0" smtClean="0"/>
              <a:t>Locational Terminology</a:t>
            </a:r>
          </a:p>
        </p:txBody>
      </p:sp>
      <p:sp>
        <p:nvSpPr>
          <p:cNvPr id="27650" name="Rectangle 3"/>
          <p:cNvSpPr>
            <a:spLocks noGrp="1" noChangeArrowheads="1"/>
          </p:cNvSpPr>
          <p:nvPr>
            <p:ph type="body" idx="1"/>
          </p:nvPr>
        </p:nvSpPr>
        <p:spPr>
          <a:xfrm>
            <a:off x="539552" y="1628800"/>
            <a:ext cx="4896544" cy="4526280"/>
          </a:xfrm>
        </p:spPr>
        <p:txBody>
          <a:bodyPr>
            <a:normAutofit fontScale="85000" lnSpcReduction="20000"/>
          </a:bodyPr>
          <a:lstStyle/>
          <a:p>
            <a:pPr eaLnBrk="1" hangingPunct="1"/>
            <a:r>
              <a:rPr lang="en-CA" dirty="0" smtClean="0"/>
              <a:t>Locations of the body are made with the body assumed to be in the anatomical position, as standard reference</a:t>
            </a:r>
          </a:p>
          <a:p>
            <a:pPr eaLnBrk="1" hangingPunct="1"/>
            <a:r>
              <a:rPr lang="en-CA" dirty="0" smtClean="0"/>
              <a:t>The subject is assumed to be standing erect facing the observer, arms at the side, palms facing forward, feet on the floor </a:t>
            </a:r>
          </a:p>
          <a:p>
            <a:pPr eaLnBrk="1" hangingPunct="1"/>
            <a:r>
              <a:rPr lang="en-CA" dirty="0" smtClean="0"/>
              <a:t>Using the anatomical position for reference avoids confusion</a:t>
            </a:r>
          </a:p>
        </p:txBody>
      </p:sp>
      <p:pic>
        <p:nvPicPr>
          <p:cNvPr id="4" name="Picture 2"/>
          <p:cNvPicPr>
            <a:picLocks noChangeAspect="1" noChangeArrowheads="1"/>
          </p:cNvPicPr>
          <p:nvPr/>
        </p:nvPicPr>
        <p:blipFill>
          <a:blip r:embed="rId3" cstate="print"/>
          <a:srcRect l="57032" t="21920" r="11243" b="13281"/>
          <a:stretch>
            <a:fillRect/>
          </a:stretch>
        </p:blipFill>
        <p:spPr bwMode="auto">
          <a:xfrm>
            <a:off x="5724128" y="1484784"/>
            <a:ext cx="3240360" cy="468818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Locational Terminology</a:t>
            </a:r>
            <a:endParaRPr lang="en-CA" dirty="0"/>
          </a:p>
        </p:txBody>
      </p:sp>
      <p:sp>
        <p:nvSpPr>
          <p:cNvPr id="3" name="Content Placeholder 2"/>
          <p:cNvSpPr>
            <a:spLocks noGrp="1"/>
          </p:cNvSpPr>
          <p:nvPr>
            <p:ph idx="1"/>
          </p:nvPr>
        </p:nvSpPr>
        <p:spPr>
          <a:xfrm>
            <a:off x="4716016" y="1646237"/>
            <a:ext cx="3970784" cy="4526280"/>
          </a:xfrm>
        </p:spPr>
        <p:txBody>
          <a:bodyPr>
            <a:normAutofit fontScale="92500" lnSpcReduction="20000"/>
          </a:bodyPr>
          <a:lstStyle/>
          <a:p>
            <a:r>
              <a:rPr lang="en-CA" dirty="0" smtClean="0"/>
              <a:t>Is this subject in the anatomical position?</a:t>
            </a:r>
          </a:p>
          <a:p>
            <a:r>
              <a:rPr lang="en-CA" dirty="0" smtClean="0"/>
              <a:t>If she were lying down, would she be in the anatomical position?</a:t>
            </a:r>
          </a:p>
          <a:p>
            <a:r>
              <a:rPr lang="en-CA" dirty="0" smtClean="0"/>
              <a:t>Standing up, what small change would put her out of the anatomical position? </a:t>
            </a:r>
            <a:endParaRPr lang="en-CA" dirty="0"/>
          </a:p>
        </p:txBody>
      </p:sp>
      <p:pic>
        <p:nvPicPr>
          <p:cNvPr id="4" name="Picture 2"/>
          <p:cNvPicPr>
            <a:picLocks noChangeAspect="1" noChangeArrowheads="1"/>
          </p:cNvPicPr>
          <p:nvPr/>
        </p:nvPicPr>
        <p:blipFill>
          <a:blip r:embed="rId2" cstate="print"/>
          <a:srcRect l="57032" t="21920" r="11243" b="13281"/>
          <a:stretch>
            <a:fillRect/>
          </a:stretch>
        </p:blipFill>
        <p:spPr bwMode="auto">
          <a:xfrm>
            <a:off x="755576" y="1628800"/>
            <a:ext cx="3672408" cy="468818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Locational Terminology</a:t>
            </a:r>
            <a:endParaRPr lang="en-CA" dirty="0"/>
          </a:p>
        </p:txBody>
      </p:sp>
      <p:sp>
        <p:nvSpPr>
          <p:cNvPr id="6" name="Text Placeholder 5"/>
          <p:cNvSpPr>
            <a:spLocks noGrp="1"/>
          </p:cNvSpPr>
          <p:nvPr>
            <p:ph type="body" idx="1"/>
          </p:nvPr>
        </p:nvSpPr>
        <p:spPr>
          <a:xfrm>
            <a:off x="467544" y="1412776"/>
            <a:ext cx="8363272" cy="639762"/>
          </a:xfrm>
        </p:spPr>
        <p:txBody>
          <a:bodyPr/>
          <a:lstStyle/>
          <a:p>
            <a:r>
              <a:rPr lang="en-US" sz="2000" b="1" dirty="0" smtClean="0"/>
              <a:t>Most commonly used Anatomical Position Terms</a:t>
            </a:r>
            <a:endParaRPr lang="en-CA" sz="2000" dirty="0"/>
          </a:p>
        </p:txBody>
      </p:sp>
      <p:sp>
        <p:nvSpPr>
          <p:cNvPr id="3" name="Content Placeholder 2"/>
          <p:cNvSpPr>
            <a:spLocks noGrp="1"/>
          </p:cNvSpPr>
          <p:nvPr>
            <p:ph sz="quarter" idx="2"/>
          </p:nvPr>
        </p:nvSpPr>
        <p:spPr/>
        <p:txBody>
          <a:bodyPr>
            <a:normAutofit/>
          </a:bodyPr>
          <a:lstStyle/>
          <a:p>
            <a:pPr>
              <a:buNone/>
            </a:pPr>
            <a:r>
              <a:rPr lang="en-US" b="1" dirty="0" smtClean="0"/>
              <a:t> </a:t>
            </a:r>
            <a:endParaRPr lang="en-CA" dirty="0" smtClean="0"/>
          </a:p>
          <a:p>
            <a:endParaRPr lang="en-CA" dirty="0"/>
          </a:p>
        </p:txBody>
      </p:sp>
      <p:graphicFrame>
        <p:nvGraphicFramePr>
          <p:cNvPr id="9" name="Content Placeholder 8"/>
          <p:cNvGraphicFramePr>
            <a:graphicFrameLocks noGrp="1"/>
          </p:cNvGraphicFramePr>
          <p:nvPr>
            <p:ph sz="quarter" idx="4"/>
          </p:nvPr>
        </p:nvGraphicFramePr>
        <p:xfrm>
          <a:off x="4645025" y="2362200"/>
          <a:ext cx="4041776" cy="3708400"/>
        </p:xfrm>
        <a:graphic>
          <a:graphicData uri="http://schemas.openxmlformats.org/drawingml/2006/table">
            <a:tbl>
              <a:tblPr firstRow="1" bandRow="1">
                <a:tableStyleId>{BC89EF96-8CEA-46FF-86C4-4CE0E7609802}</a:tableStyleId>
              </a:tblPr>
              <a:tblGrid>
                <a:gridCol w="2020888"/>
                <a:gridCol w="2020888"/>
              </a:tblGrid>
              <a:tr h="370840">
                <a:tc>
                  <a:txBody>
                    <a:bodyPr/>
                    <a:lstStyle/>
                    <a:p>
                      <a:pPr marL="0" marR="0" indent="0">
                        <a:spcBef>
                          <a:spcPts val="0"/>
                        </a:spcBef>
                        <a:spcAft>
                          <a:spcPts val="0"/>
                        </a:spcAft>
                      </a:pPr>
                      <a:r>
                        <a:rPr lang="en-CA" sz="1100" dirty="0"/>
                        <a:t>Anterior</a:t>
                      </a:r>
                      <a:endParaRPr lang="en-CA" sz="1100" dirty="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In front of, front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Posterior</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After, behind, following, toward the rear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Distal</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Away from, farther from the origin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Proximal</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Near, closer to the origin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Dorsal</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Toward the back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Ventral</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Toward the belly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Superior</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Above, over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a:t>Inferior</a:t>
                      </a:r>
                      <a:endParaRPr lang="en-CA" sz="110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Below, under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dirty="0"/>
                        <a:t>Lateral</a:t>
                      </a:r>
                      <a:endParaRPr lang="en-CA" sz="1100" dirty="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a:t> Toward the side, away from the mid-line </a:t>
                      </a:r>
                      <a:endParaRPr lang="en-CA" sz="1100">
                        <a:latin typeface="Cambria"/>
                        <a:ea typeface="Times New Roman"/>
                        <a:cs typeface="Times New Roman"/>
                      </a:endParaRPr>
                    </a:p>
                  </a:txBody>
                  <a:tcPr marL="68580" marR="68580" marT="0" marB="0"/>
                </a:tc>
              </a:tr>
              <a:tr h="370840">
                <a:tc>
                  <a:txBody>
                    <a:bodyPr/>
                    <a:lstStyle/>
                    <a:p>
                      <a:pPr marL="0" marR="0" indent="0">
                        <a:spcBef>
                          <a:spcPts val="0"/>
                        </a:spcBef>
                        <a:spcAft>
                          <a:spcPts val="0"/>
                        </a:spcAft>
                      </a:pPr>
                      <a:r>
                        <a:rPr lang="en-CA" sz="1100" dirty="0"/>
                        <a:t>Medial</a:t>
                      </a:r>
                      <a:endParaRPr lang="en-CA" sz="1100" dirty="0">
                        <a:latin typeface="Cambria"/>
                        <a:ea typeface="Times New Roman"/>
                        <a:cs typeface="Times New Roman"/>
                      </a:endParaRPr>
                    </a:p>
                  </a:txBody>
                  <a:tcPr marL="68580" marR="68580" marT="0" marB="0"/>
                </a:tc>
                <a:tc>
                  <a:txBody>
                    <a:bodyPr/>
                    <a:lstStyle/>
                    <a:p>
                      <a:pPr marL="0" marR="0" indent="0">
                        <a:spcBef>
                          <a:spcPts val="0"/>
                        </a:spcBef>
                        <a:spcAft>
                          <a:spcPts val="0"/>
                        </a:spcAft>
                      </a:pPr>
                      <a:r>
                        <a:rPr lang="en-CA" sz="1100" dirty="0"/>
                        <a:t> Toward the mid-line, middle, away from the side</a:t>
                      </a:r>
                      <a:endParaRPr lang="en-CA" sz="1100" dirty="0">
                        <a:latin typeface="Cambria"/>
                        <a:ea typeface="Times New Roman"/>
                        <a:cs typeface="Times New Roman"/>
                      </a:endParaRPr>
                    </a:p>
                  </a:txBody>
                  <a:tcPr marL="68580" marR="68580" marT="0" marB="0"/>
                </a:tc>
              </a:tr>
            </a:tbl>
          </a:graphicData>
        </a:graphic>
      </p:graphicFrame>
      <p:pic>
        <p:nvPicPr>
          <p:cNvPr id="4" name="Picture 3" descr="Fig 1.0 - Anatomical terms of location labelled on the anatomical position."/>
          <p:cNvPicPr/>
          <p:nvPr/>
        </p:nvPicPr>
        <p:blipFill>
          <a:blip r:embed="rId2" cstate="print"/>
          <a:srcRect/>
          <a:stretch>
            <a:fillRect/>
          </a:stretch>
        </p:blipFill>
        <p:spPr bwMode="auto">
          <a:xfrm>
            <a:off x="1115616" y="2420888"/>
            <a:ext cx="2480310" cy="3745230"/>
          </a:xfrm>
          <a:prstGeom prst="rect">
            <a:avLst/>
          </a:prstGeom>
          <a:noFill/>
          <a:ln w="19050" cap="rnd" cmpd="sng">
            <a:solidFill>
              <a:schemeClr val="tx1"/>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normAutofit fontScale="90000"/>
          </a:bodyPr>
          <a:lstStyle/>
          <a:p>
            <a:r>
              <a:rPr lang="en-CA" dirty="0" smtClean="0"/>
              <a:t>Locational Terminology-Practice</a:t>
            </a:r>
            <a:endParaRPr lang="en-CA" dirty="0"/>
          </a:p>
        </p:txBody>
      </p:sp>
      <p:sp>
        <p:nvSpPr>
          <p:cNvPr id="110595" name="Rectangle 3"/>
          <p:cNvSpPr>
            <a:spLocks noGrp="1" noChangeArrowheads="1"/>
          </p:cNvSpPr>
          <p:nvPr>
            <p:ph idx="1"/>
          </p:nvPr>
        </p:nvSpPr>
        <p:spPr>
          <a:xfrm>
            <a:off x="457200" y="1646236"/>
            <a:ext cx="8229600" cy="4735091"/>
          </a:xfrm>
        </p:spPr>
        <p:txBody>
          <a:bodyPr>
            <a:normAutofit fontScale="62500" lnSpcReduction="20000"/>
          </a:bodyPr>
          <a:lstStyle/>
          <a:p>
            <a:pPr marL="514350" indent="-514350">
              <a:buFont typeface="+mj-lt"/>
              <a:buAutoNum type="arabicPeriod"/>
            </a:pPr>
            <a:r>
              <a:rPr lang="en-CA" dirty="0" smtClean="0"/>
              <a:t>The digestive tract contains the mouth, esophagus, stomach, small intestine, large intestine or colon, rectum and anus. Most </a:t>
            </a:r>
            <a:r>
              <a:rPr lang="en-CA" dirty="0"/>
              <a:t>water is absorbed in the distal part of the digestive tract rather than in the proximal </a:t>
            </a:r>
            <a:r>
              <a:rPr lang="en-CA" dirty="0" smtClean="0"/>
              <a:t>part. What </a:t>
            </a:r>
            <a:r>
              <a:rPr lang="en-CA" dirty="0"/>
              <a:t>does this tell you?</a:t>
            </a:r>
          </a:p>
          <a:p>
            <a:pPr marL="925830" lvl="1" indent="-514350"/>
            <a:r>
              <a:rPr lang="en-CA" dirty="0"/>
              <a:t>That the absorption occurs further from the beginning of the digestive tract, meaning closer to the end (colon) than in the mouth, stomach or small intestine</a:t>
            </a:r>
            <a:r>
              <a:rPr lang="en-CA" dirty="0" smtClean="0"/>
              <a:t>. (No absorption happens in the rectum or anus.)</a:t>
            </a:r>
          </a:p>
          <a:p>
            <a:pPr marL="925830" lvl="1" indent="-514350">
              <a:buFont typeface="+mj-lt"/>
              <a:buAutoNum type="arabicPeriod"/>
            </a:pPr>
            <a:endParaRPr lang="en-CA" dirty="0" smtClean="0"/>
          </a:p>
          <a:p>
            <a:pPr marL="514350" indent="-514350">
              <a:buFont typeface="+mj-lt"/>
              <a:buAutoNum type="arabicPeriod"/>
            </a:pPr>
            <a:r>
              <a:rPr lang="en-CA" dirty="0" smtClean="0"/>
              <a:t>You have control mostly over only the extreme proximal and extreme distal parts of the of the digestive tract. Can you give the name of the sections that you voluntarily control?</a:t>
            </a:r>
          </a:p>
          <a:p>
            <a:pPr marL="514350" indent="-514350">
              <a:buFont typeface="+mj-lt"/>
              <a:buAutoNum type="arabicPeriod"/>
            </a:pPr>
            <a:endParaRPr lang="en-CA" dirty="0" smtClean="0"/>
          </a:p>
          <a:p>
            <a:pPr marL="514350" indent="-514350">
              <a:buFont typeface="+mj-lt"/>
              <a:buAutoNum type="arabicPeriod"/>
            </a:pPr>
            <a:r>
              <a:rPr lang="en-CA" dirty="0" smtClean="0"/>
              <a:t>A  cyclist has to discontinue the activity due to an injury to the anterior </a:t>
            </a:r>
            <a:r>
              <a:rPr lang="en-CA" dirty="0" err="1" smtClean="0"/>
              <a:t>cruciate</a:t>
            </a:r>
            <a:r>
              <a:rPr lang="en-CA" dirty="0" smtClean="0"/>
              <a:t> ligament (found in the knee). Is this ligament on same side as the heel, or on the same side as the toes?</a:t>
            </a:r>
          </a:p>
          <a:p>
            <a:pPr lvl="1"/>
            <a:endParaRPr lang="en-CA" dirty="0"/>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0595">
                                            <p:txEl>
                                              <p:pRg st="1" end="1"/>
                                            </p:txEl>
                                          </p:spTgt>
                                        </p:tgtEl>
                                        <p:attrNameLst>
                                          <p:attrName>style.visibility</p:attrName>
                                        </p:attrNameLst>
                                      </p:cBhvr>
                                      <p:to>
                                        <p:strVal val="visible"/>
                                      </p:to>
                                    </p:set>
                                    <p:animEffect transition="in" filter="checkerboard(across)">
                                      <p:cBhvr>
                                        <p:cTn id="7" dur="500"/>
                                        <p:tgtEl>
                                          <p:spTgt spid="11059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0595">
                                            <p:txEl>
                                              <p:pRg st="3" end="3"/>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110595">
                                            <p:txEl>
                                              <p:pRg st="5" end="5"/>
                                            </p:txEl>
                                          </p:spTgt>
                                        </p:tgtEl>
                                        <p:attrNameLst>
                                          <p:attrName>style.visibility</p:attrName>
                                        </p:attrNameLst>
                                      </p:cBhvr>
                                      <p:to>
                                        <p:strVal val="visible"/>
                                      </p:to>
                                    </p:set>
                                    <p:animEffect transition="in" filter="checkerboard(across)">
                                      <p:cBhvr>
                                        <p:cTn id="16" dur="500"/>
                                        <p:tgtEl>
                                          <p:spTgt spid="1105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Locational Terminology-Practice, continued</a:t>
            </a:r>
            <a:endParaRPr lang="en-CA"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en-CA" dirty="0" smtClean="0"/>
              <a:t>The patient complained of a pain in the superior portion of the body, mostly towards the anterior. The pain has been persisting for a few hours. What do you think the patient has?</a:t>
            </a:r>
          </a:p>
          <a:p>
            <a:pPr marL="514350" indent="-514350">
              <a:buFont typeface="+mj-lt"/>
              <a:buAutoNum type="arabicPeriod"/>
            </a:pPr>
            <a:r>
              <a:rPr lang="en-CA" dirty="0" smtClean="0"/>
              <a:t>A gunshot victim has a stomach wound on the dorsal surface of the body. Is this correct or incorrect?</a:t>
            </a:r>
          </a:p>
          <a:p>
            <a:pPr marL="514350" indent="-514350">
              <a:buFont typeface="+mj-lt"/>
              <a:buAutoNum type="arabicPeriod"/>
            </a:pPr>
            <a:r>
              <a:rPr lang="en-CA" dirty="0" smtClean="0"/>
              <a:t>Football and hockey players can sometimes have either a medial or a lateral meniscus injury (The meniscus is a type of  tissue found in the knee). Which type of meniscus would be towards the midline of the body, and which would be towards the outer side of the body?</a:t>
            </a:r>
          </a:p>
          <a:p>
            <a:endParaRPr lang="en-CA" dirty="0" smtClean="0"/>
          </a:p>
          <a:p>
            <a:endParaRPr lang="en-C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normAutofit fontScale="90000"/>
          </a:bodyPr>
          <a:lstStyle/>
          <a:p>
            <a:r>
              <a:rPr lang="en-CA" sz="4000" dirty="0"/>
              <a:t>Medical </a:t>
            </a:r>
            <a:r>
              <a:rPr lang="en-CA" sz="4000" dirty="0" smtClean="0"/>
              <a:t>Terminology Explained-What </a:t>
            </a:r>
            <a:r>
              <a:rPr lang="en-CA" sz="4000" dirty="0"/>
              <a:t>do the highlighted terms mean?</a:t>
            </a:r>
            <a:endParaRPr lang="en-US" sz="4000" dirty="0"/>
          </a:p>
        </p:txBody>
      </p:sp>
      <p:sp>
        <p:nvSpPr>
          <p:cNvPr id="95235" name="Rectangle 3"/>
          <p:cNvSpPr>
            <a:spLocks noGrp="1" noChangeArrowheads="1"/>
          </p:cNvSpPr>
          <p:nvPr>
            <p:ph idx="1"/>
          </p:nvPr>
        </p:nvSpPr>
        <p:spPr>
          <a:xfrm>
            <a:off x="457200" y="1600200"/>
            <a:ext cx="4043363" cy="2692400"/>
          </a:xfrm>
        </p:spPr>
        <p:txBody>
          <a:bodyPr/>
          <a:lstStyle/>
          <a:p>
            <a:pPr>
              <a:lnSpc>
                <a:spcPct val="80000"/>
              </a:lnSpc>
            </a:pPr>
            <a:r>
              <a:rPr lang="en-US" sz="2400" b="1" i="1" u="sng" dirty="0">
                <a:solidFill>
                  <a:schemeClr val="hlink"/>
                </a:solidFill>
              </a:rPr>
              <a:t>Arthroscopy</a:t>
            </a:r>
            <a:r>
              <a:rPr lang="en-US" sz="2400" b="1" i="1" dirty="0">
                <a:solidFill>
                  <a:schemeClr val="hlink"/>
                </a:solidFill>
              </a:rPr>
              <a:t> </a:t>
            </a:r>
            <a:r>
              <a:rPr lang="en-US" sz="2400" b="1" i="1" dirty="0"/>
              <a:t>brings injury to its knees: The procedure has revolutionized sports medicine, saving pro athletes and weekend warriors alike.</a:t>
            </a:r>
            <a:r>
              <a:rPr lang="en-US" sz="1400" b="1" i="1" dirty="0"/>
              <a:t> </a:t>
            </a:r>
            <a:r>
              <a:rPr lang="en-US" sz="800" i="1" dirty="0"/>
              <a:t>Dave Stubbs</a:t>
            </a:r>
            <a:r>
              <a:rPr lang="en-US" sz="800" dirty="0"/>
              <a:t>. </a:t>
            </a:r>
            <a:r>
              <a:rPr lang="en-US" sz="800" b="1" dirty="0">
                <a:hlinkClick r:id="rId2"/>
              </a:rPr>
              <a:t>The Ottawa Citizen</a:t>
            </a:r>
            <a:r>
              <a:rPr lang="en-US" sz="800" dirty="0"/>
              <a:t>. Ottawa, Ont.: </a:t>
            </a:r>
            <a:r>
              <a:rPr lang="en-US" sz="800" dirty="0">
                <a:hlinkClick r:id="rId3"/>
              </a:rPr>
              <a:t>Feb 7, 1999</a:t>
            </a:r>
            <a:r>
              <a:rPr lang="en-US" sz="800" dirty="0"/>
              <a:t>.</a:t>
            </a:r>
          </a:p>
          <a:p>
            <a:pPr>
              <a:lnSpc>
                <a:spcPct val="80000"/>
              </a:lnSpc>
            </a:pPr>
            <a:endParaRPr lang="en-US" sz="800" dirty="0"/>
          </a:p>
        </p:txBody>
      </p:sp>
      <p:sp>
        <p:nvSpPr>
          <p:cNvPr id="95236" name="Text Box 4"/>
          <p:cNvSpPr txBox="1">
            <a:spLocks noChangeArrowheads="1"/>
          </p:cNvSpPr>
          <p:nvPr/>
        </p:nvSpPr>
        <p:spPr bwMode="auto">
          <a:xfrm>
            <a:off x="5435600" y="1700213"/>
            <a:ext cx="2881313" cy="3378200"/>
          </a:xfrm>
          <a:prstGeom prst="rect">
            <a:avLst/>
          </a:prstGeom>
          <a:noFill/>
          <a:ln w="9525">
            <a:noFill/>
            <a:miter lim="800000"/>
            <a:headEnd/>
            <a:tailEnd/>
          </a:ln>
          <a:effectLst/>
        </p:spPr>
        <p:txBody>
          <a:bodyPr>
            <a:spAutoFit/>
          </a:bodyPr>
          <a:lstStyle/>
          <a:p>
            <a:pPr>
              <a:spcBef>
                <a:spcPct val="50000"/>
              </a:spcBef>
            </a:pPr>
            <a:r>
              <a:rPr lang="en-US" sz="2400" b="1">
                <a:latin typeface="Century Gothic" pitchFamily="34" charset="0"/>
              </a:rPr>
              <a:t>Rx 'Watchful waiting'; Why more doctors are choosing patience over antibiotics when treating ….. </a:t>
            </a:r>
            <a:r>
              <a:rPr lang="en-US" sz="2400" b="1" u="sng">
                <a:solidFill>
                  <a:schemeClr val="hlink"/>
                </a:solidFill>
                <a:latin typeface="Century Gothic" pitchFamily="34" charset="0"/>
              </a:rPr>
              <a:t>OTITIS MEDIA</a:t>
            </a:r>
            <a:r>
              <a:rPr lang="en-US" b="1">
                <a:latin typeface="Century Gothic" pitchFamily="34" charset="0"/>
              </a:rPr>
              <a:t>;</a:t>
            </a:r>
            <a:r>
              <a:rPr lang="en-US" b="1"/>
              <a:t> </a:t>
            </a:r>
            <a:r>
              <a:rPr lang="en-US" sz="1200" i="1"/>
              <a:t>Lila Sarick, The Canadian Press</a:t>
            </a:r>
            <a:r>
              <a:rPr lang="en-US" sz="1200"/>
              <a:t>. </a:t>
            </a:r>
            <a:r>
              <a:rPr lang="en-US" sz="1200" b="1">
                <a:hlinkClick r:id="rId4"/>
              </a:rPr>
              <a:t>Edmonton Journal</a:t>
            </a:r>
            <a:r>
              <a:rPr lang="en-US" sz="1200"/>
              <a:t>. </a:t>
            </a:r>
            <a:r>
              <a:rPr lang="en-US" sz="1200">
                <a:hlinkClick r:id="rId5"/>
              </a:rPr>
              <a:t>Mar 3, 1999</a:t>
            </a:r>
            <a:r>
              <a:rPr lang="en-US" sz="1200"/>
              <a:t>.</a:t>
            </a:r>
          </a:p>
        </p:txBody>
      </p:sp>
      <p:sp>
        <p:nvSpPr>
          <p:cNvPr id="95237" name="Text Box 5"/>
          <p:cNvSpPr txBox="1">
            <a:spLocks noChangeArrowheads="1"/>
          </p:cNvSpPr>
          <p:nvPr/>
        </p:nvSpPr>
        <p:spPr bwMode="auto">
          <a:xfrm>
            <a:off x="684213" y="4797425"/>
            <a:ext cx="4679950" cy="1004888"/>
          </a:xfrm>
          <a:prstGeom prst="rect">
            <a:avLst/>
          </a:prstGeom>
          <a:noFill/>
          <a:ln w="9525">
            <a:noFill/>
            <a:miter lim="800000"/>
            <a:headEnd/>
            <a:tailEnd/>
          </a:ln>
          <a:effectLst/>
        </p:spPr>
        <p:txBody>
          <a:bodyPr>
            <a:spAutoFit/>
          </a:bodyPr>
          <a:lstStyle/>
          <a:p>
            <a:pPr>
              <a:spcBef>
                <a:spcPct val="50000"/>
              </a:spcBef>
            </a:pPr>
            <a:r>
              <a:rPr lang="en-US" sz="2400" b="1">
                <a:latin typeface="Georgia" pitchFamily="18" charset="0"/>
              </a:rPr>
              <a:t>…… </a:t>
            </a:r>
            <a:r>
              <a:rPr lang="en-US" sz="2400" b="1" u="sng">
                <a:solidFill>
                  <a:schemeClr val="hlink"/>
                </a:solidFill>
                <a:latin typeface="Georgia" pitchFamily="18" charset="0"/>
              </a:rPr>
              <a:t>encephalopathy</a:t>
            </a:r>
            <a:r>
              <a:rPr lang="en-US" sz="2400" b="1">
                <a:latin typeface="Georgia" pitchFamily="18" charset="0"/>
              </a:rPr>
              <a:t> first diagnosed in 1986</a:t>
            </a:r>
            <a:r>
              <a:rPr lang="en-US" b="1">
                <a:latin typeface="Georgia" pitchFamily="18" charset="0"/>
              </a:rPr>
              <a:t>;</a:t>
            </a:r>
            <a:r>
              <a:rPr lang="en-US" b="1"/>
              <a:t> </a:t>
            </a:r>
            <a:r>
              <a:rPr lang="en-US" sz="1200" b="1">
                <a:hlinkClick r:id="rId6"/>
              </a:rPr>
              <a:t>National Post</a:t>
            </a:r>
            <a:r>
              <a:rPr lang="en-US" sz="1200"/>
              <a:t>. </a:t>
            </a:r>
            <a:r>
              <a:rPr lang="en-US" sz="1200">
                <a:hlinkClick r:id="rId7"/>
              </a:rPr>
              <a:t>May 21, 2003</a:t>
            </a:r>
            <a:r>
              <a:rPr lang="en-US" sz="1200"/>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normAutofit fontScale="90000"/>
          </a:bodyPr>
          <a:lstStyle/>
          <a:p>
            <a:pPr eaLnBrk="1" hangingPunct="1"/>
            <a:r>
              <a:rPr lang="en-CA" dirty="0" smtClean="0"/>
              <a:t>Medical Terminology-Root</a:t>
            </a:r>
            <a:r>
              <a:rPr lang="en-CA" baseline="0" dirty="0" smtClean="0"/>
              <a:t>  Term</a:t>
            </a:r>
            <a:endParaRPr lang="en-CA" dirty="0" smtClean="0"/>
          </a:p>
        </p:txBody>
      </p:sp>
      <p:sp>
        <p:nvSpPr>
          <p:cNvPr id="29698" name="Rectangle 3"/>
          <p:cNvSpPr>
            <a:spLocks noGrp="1" noChangeArrowheads="1"/>
          </p:cNvSpPr>
          <p:nvPr>
            <p:ph type="body" idx="1"/>
          </p:nvPr>
        </p:nvSpPr>
        <p:spPr>
          <a:xfrm>
            <a:off x="457200" y="1646237"/>
            <a:ext cx="4906888" cy="4526280"/>
          </a:xfrm>
        </p:spPr>
        <p:txBody>
          <a:bodyPr>
            <a:normAutofit fontScale="85000" lnSpcReduction="10000"/>
          </a:bodyPr>
          <a:lstStyle/>
          <a:p>
            <a:pPr eaLnBrk="1" hangingPunct="1"/>
            <a:r>
              <a:rPr lang="en-CA" dirty="0" smtClean="0"/>
              <a:t>Medical terms always have what is called a “root term” which can</a:t>
            </a:r>
            <a:r>
              <a:rPr lang="en-CA" baseline="0" dirty="0" smtClean="0"/>
              <a:t> be seen as the foundation of the term</a:t>
            </a:r>
          </a:p>
          <a:p>
            <a:pPr marL="342900" marR="0" indent="-342900" algn="l" defTabSz="914400" rtl="0" eaLnBrk="1" fontAlgn="base" latinLnBrk="0" hangingPunct="1">
              <a:lnSpc>
                <a:spcPct val="100000"/>
              </a:lnSpc>
              <a:spcBef>
                <a:spcPct val="20000"/>
              </a:spcBef>
              <a:spcAft>
                <a:spcPct val="0"/>
              </a:spcAft>
              <a:buClrTx/>
              <a:buSzTx/>
              <a:buFontTx/>
              <a:buChar char="•"/>
              <a:tabLst/>
              <a:defRPr/>
            </a:pPr>
            <a:r>
              <a:rPr lang="en-CA" dirty="0" smtClean="0"/>
              <a:t>The root is most often based on Greek or Latin words</a:t>
            </a:r>
          </a:p>
          <a:p>
            <a:pPr marL="342900" marR="0" indent="-342900" algn="l" defTabSz="914400" rtl="0" eaLnBrk="1" fontAlgn="base" latinLnBrk="0" hangingPunct="1">
              <a:lnSpc>
                <a:spcPct val="100000"/>
              </a:lnSpc>
              <a:spcBef>
                <a:spcPct val="20000"/>
              </a:spcBef>
              <a:spcAft>
                <a:spcPct val="0"/>
              </a:spcAft>
              <a:buClrTx/>
              <a:buSzTx/>
              <a:buFontTx/>
              <a:buChar char="•"/>
              <a:tabLst/>
              <a:defRPr/>
            </a:pPr>
            <a:r>
              <a:rPr lang="en-CA" dirty="0" smtClean="0"/>
              <a:t>Its medical meaning is based on the original meaning of the word in the original language</a:t>
            </a:r>
          </a:p>
        </p:txBody>
      </p:sp>
      <p:sp>
        <p:nvSpPr>
          <p:cNvPr id="12290" name="Rectangle 2"/>
          <p:cNvSpPr>
            <a:spLocks noChangeArrowheads="1"/>
          </p:cNvSpPr>
          <p:nvPr/>
        </p:nvSpPr>
        <p:spPr bwMode="auto">
          <a:xfrm>
            <a:off x="5508104" y="2441354"/>
            <a:ext cx="338437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00000"/>
              </a:lnSpc>
              <a:spcBef>
                <a:spcPct val="0"/>
              </a:spcBef>
              <a:spcAft>
                <a:spcPct val="0"/>
              </a:spcAft>
              <a:buClrTx/>
              <a:buSzTx/>
              <a:buFontTx/>
              <a:buNone/>
              <a:tabLst/>
            </a:pPr>
            <a:r>
              <a:rPr kumimoji="0" lang="en-US" sz="2400" b="0" i="1" u="none" strike="noStrike" cap="none" normalizeH="0" baseline="0" dirty="0" err="1" smtClean="0">
                <a:ln>
                  <a:noFill/>
                </a:ln>
                <a:solidFill>
                  <a:schemeClr val="accent3">
                    <a:lumMod val="75000"/>
                  </a:schemeClr>
                </a:solidFill>
                <a:effectLst/>
                <a:latin typeface="Calibri" pitchFamily="34" charset="0"/>
                <a:ea typeface="Times New Roman" pitchFamily="18" charset="0"/>
                <a:cs typeface="Times New Roman" pitchFamily="18" charset="0"/>
              </a:rPr>
              <a:t>Cardi</a:t>
            </a:r>
            <a:r>
              <a:rPr kumimoji="0" lang="en-US" sz="2400" b="0"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(o)-	heart</a:t>
            </a:r>
            <a:endParaRPr kumimoji="0" lang="en-CA" sz="2400" b="0" i="0" u="none" strike="noStrike" cap="none" normalizeH="0" baseline="0" dirty="0" smtClean="0">
              <a:ln>
                <a:noFill/>
              </a:ln>
              <a:solidFill>
                <a:schemeClr val="accent3">
                  <a:lumMod val="75000"/>
                </a:schemeClr>
              </a:solidFill>
              <a:effectLst/>
              <a:latin typeface="Arial" pitchFamily="34" charset="0"/>
              <a:cs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err="1" smtClean="0">
                <a:ln>
                  <a:noFill/>
                </a:ln>
                <a:solidFill>
                  <a:schemeClr val="accent3">
                    <a:lumMod val="75000"/>
                  </a:schemeClr>
                </a:solidFill>
                <a:effectLst/>
                <a:latin typeface="Calibri" pitchFamily="34" charset="0"/>
                <a:ea typeface="Times New Roman" pitchFamily="18" charset="0"/>
                <a:cs typeface="Times New Roman" pitchFamily="18" charset="0"/>
              </a:rPr>
              <a:t>Gastr</a:t>
            </a:r>
            <a:r>
              <a:rPr kumimoji="0" lang="en-US" sz="2400" b="0"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	stomach</a:t>
            </a:r>
            <a:endParaRPr kumimoji="0" lang="en-CA" sz="2400" b="0" i="0" u="none" strike="noStrike" cap="none" normalizeH="0" baseline="0" dirty="0" smtClean="0">
              <a:ln>
                <a:noFill/>
              </a:ln>
              <a:solidFill>
                <a:schemeClr val="accent3">
                  <a:lumMod val="75000"/>
                </a:schemeClr>
              </a:solidFill>
              <a:effectLst/>
              <a:latin typeface="Arial" pitchFamily="34" charset="0"/>
              <a:cs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err="1" smtClean="0">
                <a:ln>
                  <a:noFill/>
                </a:ln>
                <a:solidFill>
                  <a:schemeClr val="accent3">
                    <a:lumMod val="75000"/>
                  </a:schemeClr>
                </a:solidFill>
                <a:effectLst/>
                <a:latin typeface="Calibri" pitchFamily="34" charset="0"/>
                <a:ea typeface="Times New Roman" pitchFamily="18" charset="0"/>
                <a:cs typeface="Times New Roman" pitchFamily="18" charset="0"/>
              </a:rPr>
              <a:t>Oste</a:t>
            </a:r>
            <a:r>
              <a:rPr kumimoji="0" lang="en-US" sz="2400" b="0"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(o)-	bone</a:t>
            </a:r>
          </a:p>
          <a:p>
            <a:pPr marL="0" marR="0" lvl="0" indent="228600" algn="l" defTabSz="914400" rtl="0" eaLnBrk="0" fontAlgn="base" latinLnBrk="0" hangingPunct="0">
              <a:lnSpc>
                <a:spcPct val="100000"/>
              </a:lnSpc>
              <a:spcBef>
                <a:spcPct val="0"/>
              </a:spcBef>
              <a:spcAft>
                <a:spcPct val="0"/>
              </a:spcAft>
              <a:buClrTx/>
              <a:buSzTx/>
              <a:buFontTx/>
              <a:buNone/>
              <a:tabLst/>
            </a:pPr>
            <a:endParaRPr kumimoji="0" lang="en-US" sz="2400" b="0"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400" b="0" u="none" strike="noStrike" cap="none" normalizeH="0" baseline="0" dirty="0" smtClean="0">
                <a:ln>
                  <a:noFill/>
                </a:ln>
                <a:solidFill>
                  <a:schemeClr val="accent1">
                    <a:lumMod val="60000"/>
                    <a:lumOff val="40000"/>
                  </a:schemeClr>
                </a:solidFill>
                <a:effectLst/>
                <a:latin typeface="Berlin Sans FB" pitchFamily="34" charset="0"/>
                <a:cs typeface="Times New Roman" pitchFamily="18" charset="0"/>
              </a:rPr>
              <a:t>Could you make up a word</a:t>
            </a:r>
            <a:r>
              <a:rPr kumimoji="0" lang="en-US" sz="2400" b="0" u="none" strike="noStrike" cap="none" normalizeH="0" dirty="0" smtClean="0">
                <a:ln>
                  <a:noFill/>
                </a:ln>
                <a:solidFill>
                  <a:schemeClr val="accent1">
                    <a:lumMod val="60000"/>
                    <a:lumOff val="40000"/>
                  </a:schemeClr>
                </a:solidFill>
                <a:effectLst/>
                <a:latin typeface="Berlin Sans FB" pitchFamily="34" charset="0"/>
                <a:cs typeface="Times New Roman" pitchFamily="18" charset="0"/>
              </a:rPr>
              <a:t> using any of these terms?</a:t>
            </a:r>
            <a:endParaRPr kumimoji="0" lang="en-US" sz="2400" b="0" u="none" strike="noStrike" cap="none" normalizeH="0" baseline="0" dirty="0" smtClean="0">
              <a:ln>
                <a:noFill/>
              </a:ln>
              <a:solidFill>
                <a:schemeClr val="accent1">
                  <a:lumMod val="60000"/>
                  <a:lumOff val="40000"/>
                </a:schemeClr>
              </a:solidFill>
              <a:effectLst/>
              <a:latin typeface="Berlin Sans FB"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Medical Terminology-Prefixes</a:t>
            </a:r>
            <a:endParaRPr lang="en-CA" dirty="0"/>
          </a:p>
        </p:txBody>
      </p:sp>
      <p:sp>
        <p:nvSpPr>
          <p:cNvPr id="3" name="Content Placeholder 2"/>
          <p:cNvSpPr>
            <a:spLocks noGrp="1"/>
          </p:cNvSpPr>
          <p:nvPr>
            <p:ph idx="1"/>
          </p:nvPr>
        </p:nvSpPr>
        <p:spPr>
          <a:xfrm>
            <a:off x="457200" y="1646237"/>
            <a:ext cx="4258816" cy="4526280"/>
          </a:xfrm>
        </p:spPr>
        <p:txBody>
          <a:bodyPr>
            <a:normAutofit fontScale="92500"/>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CA" b="1" baseline="0" dirty="0" smtClean="0"/>
              <a:t>Sometimes</a:t>
            </a:r>
            <a:r>
              <a:rPr lang="en-CA" baseline="0" dirty="0" smtClean="0"/>
              <a:t> there will also be a “prefix” placed </a:t>
            </a:r>
            <a:r>
              <a:rPr lang="en-CA" b="1" baseline="0" dirty="0" smtClean="0"/>
              <a:t>before</a:t>
            </a:r>
            <a:r>
              <a:rPr lang="en-CA" baseline="0" dirty="0" smtClean="0"/>
              <a:t> the root term</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CA" dirty="0" smtClean="0"/>
              <a:t>Prefixes are small parts added to the front of the root word to add precision or more meaning</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lang="en-CA" dirty="0" smtClean="0"/>
          </a:p>
        </p:txBody>
      </p:sp>
      <p:sp>
        <p:nvSpPr>
          <p:cNvPr id="10241" name="Rectangle 1"/>
          <p:cNvSpPr>
            <a:spLocks noChangeArrowheads="1"/>
          </p:cNvSpPr>
          <p:nvPr/>
        </p:nvSpPr>
        <p:spPr bwMode="auto">
          <a:xfrm>
            <a:off x="4716016" y="1844243"/>
            <a:ext cx="396044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00000"/>
              </a:lnSpc>
              <a:spcBef>
                <a:spcPct val="0"/>
              </a:spcBef>
              <a:spcAft>
                <a:spcPct val="0"/>
              </a:spcAft>
              <a:buClrTx/>
              <a:buSzTx/>
              <a:buFontTx/>
              <a:buNone/>
              <a:tabLst/>
            </a:pPr>
            <a:r>
              <a:rPr kumimoji="0" lang="en-US" sz="2800" b="1"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Sub	-	underneath</a:t>
            </a:r>
            <a:endParaRPr kumimoji="0" lang="en-CA" sz="2800" b="1" i="0" u="none" strike="noStrike" cap="none" normalizeH="0" baseline="0" dirty="0" smtClean="0">
              <a:ln>
                <a:noFill/>
              </a:ln>
              <a:solidFill>
                <a:schemeClr val="accent3">
                  <a:lumMod val="75000"/>
                </a:schemeClr>
              </a:solidFill>
              <a:effectLst/>
              <a:latin typeface="Arial" pitchFamily="34" charset="0"/>
              <a:cs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800" b="1"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Pre-		before</a:t>
            </a:r>
            <a:endParaRPr kumimoji="0" lang="en-CA" sz="2800" b="1" i="0" u="none" strike="noStrike" cap="none" normalizeH="0" baseline="0" dirty="0" smtClean="0">
              <a:ln>
                <a:noFill/>
              </a:ln>
              <a:solidFill>
                <a:schemeClr val="accent3">
                  <a:lumMod val="75000"/>
                </a:schemeClr>
              </a:solidFill>
              <a:effectLst/>
              <a:latin typeface="Arial" pitchFamily="34" charset="0"/>
              <a:cs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800" b="1"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Hyper-	over, above</a:t>
            </a:r>
            <a:endParaRPr kumimoji="0" lang="en-CA" sz="2800" b="1" i="0" u="none" strike="noStrike" cap="none" normalizeH="0" baseline="0" dirty="0" smtClean="0">
              <a:ln>
                <a:noFill/>
              </a:ln>
              <a:solidFill>
                <a:schemeClr val="accent3">
                  <a:lumMod val="75000"/>
                </a:schemeClr>
              </a:solidFill>
              <a:effectLst/>
              <a:latin typeface="Arial" pitchFamily="34" charset="0"/>
              <a:cs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en-US" sz="2800" b="1" i="1" u="none" strike="noStrike" cap="none" normalizeH="0" baseline="0" dirty="0" smtClean="0">
                <a:ln>
                  <a:noFill/>
                </a:ln>
                <a:solidFill>
                  <a:schemeClr val="accent3">
                    <a:lumMod val="75000"/>
                  </a:schemeClr>
                </a:solidFill>
                <a:effectLst/>
                <a:latin typeface="Calibri" pitchFamily="34" charset="0"/>
                <a:ea typeface="Times New Roman" pitchFamily="18" charset="0"/>
                <a:cs typeface="Times New Roman" pitchFamily="18" charset="0"/>
              </a:rPr>
              <a:t>Mono-	one</a:t>
            </a:r>
          </a:p>
          <a:p>
            <a:pPr marL="0" marR="0" lvl="0" indent="228600" algn="l" defTabSz="914400" rtl="0" eaLnBrk="0" fontAlgn="base" latinLnBrk="0" hangingPunct="0">
              <a:lnSpc>
                <a:spcPct val="100000"/>
              </a:lnSpc>
              <a:spcBef>
                <a:spcPct val="0"/>
              </a:spcBef>
              <a:spcAft>
                <a:spcPct val="0"/>
              </a:spcAft>
              <a:buClrTx/>
              <a:buSzTx/>
              <a:buFontTx/>
              <a:buNone/>
              <a:tabLst/>
            </a:pPr>
            <a:r>
              <a:rPr lang="en-US" sz="2800" b="1" i="1" dirty="0" smtClean="0">
                <a:solidFill>
                  <a:schemeClr val="accent1">
                    <a:lumMod val="60000"/>
                    <a:lumOff val="40000"/>
                  </a:schemeClr>
                </a:solidFill>
                <a:latin typeface="Calibri" pitchFamily="34" charset="0"/>
                <a:cs typeface="Times New Roman" pitchFamily="18" charset="0"/>
              </a:rPr>
              <a:t>Are there any words in which you could use these prefixes right away, not just medical words?</a:t>
            </a:r>
            <a:endParaRPr kumimoji="0" lang="en-US" sz="2800" b="1" i="0" u="none" strike="noStrike" cap="none" normalizeH="0" baseline="0" dirty="0" smtClean="0">
              <a:ln>
                <a:noFill/>
              </a:ln>
              <a:solidFill>
                <a:schemeClr val="accent1">
                  <a:lumMod val="60000"/>
                  <a:lumOff val="40000"/>
                </a:schemeClr>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r>
              <a:rPr lang="en-CA" dirty="0" smtClean="0"/>
              <a:t>Medical Terminology-Suffixes</a:t>
            </a:r>
          </a:p>
        </p:txBody>
      </p:sp>
      <p:sp>
        <p:nvSpPr>
          <p:cNvPr id="31746" name="Rectangle 3"/>
          <p:cNvSpPr>
            <a:spLocks noGrp="1" noChangeArrowheads="1"/>
          </p:cNvSpPr>
          <p:nvPr>
            <p:ph type="body" idx="1"/>
          </p:nvPr>
        </p:nvSpPr>
        <p:spPr/>
        <p: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CA" dirty="0" smtClean="0"/>
              <a:t>There</a:t>
            </a:r>
            <a:r>
              <a:rPr lang="en-CA" baseline="0" dirty="0" smtClean="0"/>
              <a:t> will </a:t>
            </a:r>
            <a:r>
              <a:rPr lang="en-CA" b="1" baseline="0" dirty="0" smtClean="0"/>
              <a:t>always</a:t>
            </a:r>
            <a:r>
              <a:rPr lang="en-CA" baseline="0" dirty="0" smtClean="0"/>
              <a:t> be another section called a “suffix” placed after the root term</a:t>
            </a:r>
          </a:p>
          <a:p>
            <a:pPr marL="342900" marR="0" indent="-342900" algn="l" defTabSz="914400" rtl="0" eaLnBrk="1" fontAlgn="base" latinLnBrk="0" hangingPunct="1">
              <a:lnSpc>
                <a:spcPct val="100000"/>
              </a:lnSpc>
              <a:spcBef>
                <a:spcPct val="20000"/>
              </a:spcBef>
              <a:spcAft>
                <a:spcPct val="0"/>
              </a:spcAft>
              <a:buClrTx/>
              <a:buSzTx/>
              <a:buFontTx/>
              <a:buChar char="•"/>
              <a:tabLst/>
              <a:defRPr/>
            </a:pPr>
            <a:r>
              <a:rPr lang="en-CA" dirty="0" smtClean="0"/>
              <a:t>Suffixes are added to the end of the root word also to add meaning</a:t>
            </a:r>
          </a:p>
          <a:p>
            <a:pPr eaLnBrk="1" hangingPunct="1"/>
            <a:r>
              <a:rPr lang="en-CA" dirty="0" smtClean="0"/>
              <a:t>In some cases, a combining vowel (usually –o) will be placed between the separate parts to join them all together</a:t>
            </a:r>
          </a:p>
          <a:p>
            <a:pPr eaLnBrk="1" hangingPunct="1"/>
            <a:endParaRPr lang="en-CA"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Medical Terminology-Suffixes</a:t>
            </a:r>
            <a:endParaRPr lang="en-CA" dirty="0"/>
          </a:p>
        </p:txBody>
      </p:sp>
      <p:sp>
        <p:nvSpPr>
          <p:cNvPr id="4" name="Text Placeholder 3"/>
          <p:cNvSpPr>
            <a:spLocks noGrp="1"/>
          </p:cNvSpPr>
          <p:nvPr>
            <p:ph type="body" sz="half" idx="1"/>
          </p:nvPr>
        </p:nvSpPr>
        <p:spPr>
          <a:xfrm>
            <a:off x="457200" y="1600200"/>
            <a:ext cx="3754760" cy="4495800"/>
          </a:xfrm>
        </p:spPr>
        <p:txBody>
          <a:bodyPr/>
          <a:lstStyle/>
          <a:p>
            <a:r>
              <a:rPr lang="en-CA" dirty="0" smtClean="0"/>
              <a:t>Here’s where you have to think a little harder.</a:t>
            </a:r>
          </a:p>
          <a:p>
            <a:r>
              <a:rPr lang="en-CA" dirty="0" smtClean="0"/>
              <a:t>Recall any words you might have heard using these suffixes</a:t>
            </a:r>
            <a:endParaRPr lang="en-CA" dirty="0"/>
          </a:p>
        </p:txBody>
      </p:sp>
      <p:sp>
        <p:nvSpPr>
          <p:cNvPr id="5" name="Content Placeholder 4"/>
          <p:cNvSpPr>
            <a:spLocks noGrp="1"/>
          </p:cNvSpPr>
          <p:nvPr>
            <p:ph sz="half" idx="2"/>
          </p:nvPr>
        </p:nvSpPr>
        <p:spPr>
          <a:xfrm>
            <a:off x="4283968" y="1600200"/>
            <a:ext cx="4402832" cy="4495800"/>
          </a:xfrm>
        </p:spPr>
        <p:txBody>
          <a:bodyPr/>
          <a:lstStyle/>
          <a:p>
            <a:r>
              <a:rPr lang="en-US" sz="2400" i="1" dirty="0" smtClean="0">
                <a:solidFill>
                  <a:srgbClr val="FFC000"/>
                </a:solidFill>
              </a:rPr>
              <a:t>-</a:t>
            </a:r>
            <a:r>
              <a:rPr lang="en-US" sz="2400" i="1" dirty="0" err="1" smtClean="0">
                <a:solidFill>
                  <a:srgbClr val="FFC000"/>
                </a:solidFill>
              </a:rPr>
              <a:t>itis</a:t>
            </a:r>
            <a:r>
              <a:rPr lang="en-US" sz="2400" i="1" dirty="0" smtClean="0">
                <a:solidFill>
                  <a:srgbClr val="FFC000"/>
                </a:solidFill>
              </a:rPr>
              <a:t> 		inflammation</a:t>
            </a:r>
            <a:endParaRPr lang="en-CA" sz="2400" dirty="0" smtClean="0">
              <a:solidFill>
                <a:srgbClr val="FFC000"/>
              </a:solidFill>
            </a:endParaRPr>
          </a:p>
          <a:p>
            <a:r>
              <a:rPr lang="en-US" sz="2400" i="1" dirty="0" smtClean="0">
                <a:solidFill>
                  <a:srgbClr val="FFC000"/>
                </a:solidFill>
              </a:rPr>
              <a:t>-</a:t>
            </a:r>
            <a:r>
              <a:rPr lang="en-US" sz="2400" i="1" dirty="0" err="1" smtClean="0">
                <a:solidFill>
                  <a:srgbClr val="FFC000"/>
                </a:solidFill>
              </a:rPr>
              <a:t>oma</a:t>
            </a:r>
            <a:r>
              <a:rPr lang="en-US" sz="2400" i="1" dirty="0" smtClean="0">
                <a:solidFill>
                  <a:srgbClr val="FFC000"/>
                </a:solidFill>
              </a:rPr>
              <a:t>	</a:t>
            </a:r>
            <a:r>
              <a:rPr lang="en-US" sz="2400" i="1" dirty="0" err="1" smtClean="0">
                <a:solidFill>
                  <a:srgbClr val="FFC000"/>
                </a:solidFill>
              </a:rPr>
              <a:t>tumour</a:t>
            </a:r>
            <a:endParaRPr lang="en-CA" sz="2400" dirty="0" smtClean="0">
              <a:solidFill>
                <a:srgbClr val="FFC000"/>
              </a:solidFill>
            </a:endParaRPr>
          </a:p>
          <a:p>
            <a:r>
              <a:rPr lang="en-US" sz="2400" i="1" dirty="0" smtClean="0">
                <a:solidFill>
                  <a:srgbClr val="FFC000"/>
                </a:solidFill>
              </a:rPr>
              <a:t>-</a:t>
            </a:r>
            <a:r>
              <a:rPr lang="en-US" sz="2400" i="1" dirty="0" err="1" smtClean="0">
                <a:solidFill>
                  <a:srgbClr val="FFC000"/>
                </a:solidFill>
              </a:rPr>
              <a:t>pathy</a:t>
            </a:r>
            <a:r>
              <a:rPr lang="en-US" sz="2400" i="1" dirty="0" smtClean="0">
                <a:solidFill>
                  <a:srgbClr val="FFC000"/>
                </a:solidFill>
              </a:rPr>
              <a:t>	disease, disorder</a:t>
            </a:r>
            <a:endParaRPr lang="en-CA" sz="2400" dirty="0" smtClean="0">
              <a:solidFill>
                <a:srgbClr val="FFC000"/>
              </a:solidFill>
            </a:endParaRPr>
          </a:p>
          <a:p>
            <a:endParaRPr lang="en-C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normAutofit/>
          </a:bodyPr>
          <a:lstStyle/>
          <a:p>
            <a:pPr eaLnBrk="1" hangingPunct="1"/>
            <a:r>
              <a:rPr lang="en-CA" sz="4400" i="1" dirty="0" smtClean="0">
                <a:latin typeface="+mj-lt"/>
              </a:rPr>
              <a:t>Medical Terminology</a:t>
            </a:r>
          </a:p>
        </p:txBody>
      </p:sp>
      <p:sp>
        <p:nvSpPr>
          <p:cNvPr id="33794" name="Rectangle 3"/>
          <p:cNvSpPr>
            <a:spLocks noGrp="1" noChangeArrowheads="1"/>
          </p:cNvSpPr>
          <p:nvPr>
            <p:ph type="body" idx="1"/>
          </p:nvPr>
        </p:nvSpPr>
        <p:spPr/>
        <p:txBody>
          <a:bodyPr/>
          <a:lstStyle/>
          <a:p>
            <a:pPr eaLnBrk="1" hangingPunct="1"/>
            <a:r>
              <a:rPr lang="en-CA" dirty="0" smtClean="0"/>
              <a:t>Consult the tables on  pages 5, 6</a:t>
            </a:r>
            <a:r>
              <a:rPr lang="en-CA" baseline="0" dirty="0" smtClean="0"/>
              <a:t> and 7 </a:t>
            </a:r>
            <a:r>
              <a:rPr lang="en-CA" dirty="0" smtClean="0"/>
              <a:t>for the relevant terms</a:t>
            </a:r>
          </a:p>
          <a:p>
            <a:pPr eaLnBrk="1" hangingPunct="1"/>
            <a:r>
              <a:rPr lang="en-CA" dirty="0" smtClean="0"/>
              <a:t>Bring a copy of these tables to class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algn="l"/>
            <a:r>
              <a:rPr lang="en-CA" i="1" dirty="0" smtClean="0"/>
              <a:t>Medical Terminology</a:t>
            </a:r>
            <a:endParaRPr lang="en-CA" i="1" dirty="0"/>
          </a:p>
        </p:txBody>
      </p:sp>
      <p:sp>
        <p:nvSpPr>
          <p:cNvPr id="111619" name="Rectangle 3"/>
          <p:cNvSpPr>
            <a:spLocks noGrp="1" noChangeArrowheads="1"/>
          </p:cNvSpPr>
          <p:nvPr>
            <p:ph type="body" sz="half" idx="1"/>
          </p:nvPr>
        </p:nvSpPr>
        <p:spPr>
          <a:xfrm>
            <a:off x="457200" y="1600200"/>
            <a:ext cx="4330824" cy="4495800"/>
          </a:xfrm>
        </p:spPr>
        <p:txBody>
          <a:bodyPr>
            <a:normAutofit lnSpcReduction="10000"/>
          </a:bodyPr>
          <a:lstStyle/>
          <a:p>
            <a:r>
              <a:rPr lang="en-CA" sz="2800" dirty="0"/>
              <a:t>Ear infections are frequently called </a:t>
            </a:r>
            <a:r>
              <a:rPr lang="en-CA" sz="2800" dirty="0" err="1"/>
              <a:t>otitis</a:t>
            </a:r>
            <a:r>
              <a:rPr lang="en-CA" sz="2800" dirty="0"/>
              <a:t> media, meaning  the infection is in the middle ear, as opposed to the outer ear or inner </a:t>
            </a:r>
            <a:r>
              <a:rPr lang="en-CA" sz="2800" dirty="0" smtClean="0"/>
              <a:t>ear</a:t>
            </a:r>
          </a:p>
          <a:p>
            <a:pPr lvl="1"/>
            <a:r>
              <a:rPr lang="en-CA" sz="2200" dirty="0" err="1" smtClean="0"/>
              <a:t>Ot</a:t>
            </a:r>
            <a:r>
              <a:rPr lang="en-CA" sz="2200" dirty="0" smtClean="0"/>
              <a:t>   = ear</a:t>
            </a:r>
          </a:p>
          <a:p>
            <a:pPr lvl="1"/>
            <a:r>
              <a:rPr lang="en-CA" sz="2200" dirty="0" smtClean="0"/>
              <a:t>-</a:t>
            </a:r>
            <a:r>
              <a:rPr lang="en-CA" sz="2200" dirty="0" err="1" smtClean="0"/>
              <a:t>itis</a:t>
            </a:r>
            <a:r>
              <a:rPr lang="en-CA" sz="2200" dirty="0" smtClean="0"/>
              <a:t> = infection</a:t>
            </a:r>
          </a:p>
          <a:p>
            <a:pPr lvl="1"/>
            <a:r>
              <a:rPr lang="en-CA" sz="2200" dirty="0" smtClean="0"/>
              <a:t>media = towards the midline </a:t>
            </a:r>
            <a:endParaRPr lang="en-CA" sz="2200" dirty="0"/>
          </a:p>
          <a:p>
            <a:pPr>
              <a:buFont typeface="Wingdings" pitchFamily="2" charset="2"/>
              <a:buNone/>
            </a:pPr>
            <a:endParaRPr lang="en-CA" sz="2800" dirty="0"/>
          </a:p>
        </p:txBody>
      </p:sp>
      <p:pic>
        <p:nvPicPr>
          <p:cNvPr id="111620" name="Picture 4"/>
          <p:cNvPicPr>
            <a:picLocks noGrp="1" noChangeAspect="1" noChangeArrowheads="1"/>
          </p:cNvPicPr>
          <p:nvPr>
            <p:ph sz="half" idx="2"/>
          </p:nvPr>
        </p:nvPicPr>
        <p:blipFill>
          <a:blip r:embed="rId2" cstate="print"/>
          <a:srcRect/>
          <a:stretch>
            <a:fillRect/>
          </a:stretch>
        </p:blipFill>
        <p:spPr>
          <a:xfrm>
            <a:off x="4643438" y="1628775"/>
            <a:ext cx="4140200" cy="3262313"/>
          </a:xfrm>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Medical Terminology Applied</a:t>
            </a:r>
            <a:endParaRPr lang="en-CA" dirty="0"/>
          </a:p>
        </p:txBody>
      </p:sp>
      <p:sp>
        <p:nvSpPr>
          <p:cNvPr id="6" name="Content Placeholder 5"/>
          <p:cNvSpPr>
            <a:spLocks noGrp="1"/>
          </p:cNvSpPr>
          <p:nvPr>
            <p:ph idx="1"/>
          </p:nvPr>
        </p:nvSpPr>
        <p:spPr/>
        <p:txBody>
          <a:bodyPr/>
          <a:lstStyle/>
          <a:p>
            <a:pPr marL="292100" lvl="1" indent="-292100">
              <a:spcBef>
                <a:spcPts val="0"/>
              </a:spcBef>
              <a:buClr>
                <a:schemeClr val="accent1"/>
              </a:buClr>
              <a:buSzPct val="70000"/>
              <a:buFont typeface="Wingdings 2"/>
              <a:buChar char=""/>
            </a:pPr>
            <a:r>
              <a:rPr lang="en-CA" dirty="0" smtClean="0"/>
              <a:t>What is the prefix for beneath?</a:t>
            </a:r>
          </a:p>
          <a:p>
            <a:pPr marL="292100" lvl="1" indent="-292100">
              <a:spcBef>
                <a:spcPts val="0"/>
              </a:spcBef>
              <a:buClr>
                <a:schemeClr val="accent1"/>
              </a:buClr>
              <a:buSzPct val="70000"/>
              <a:buFont typeface="Wingdings 2"/>
              <a:buChar char=""/>
            </a:pPr>
            <a:r>
              <a:rPr lang="en-CA" dirty="0" smtClean="0"/>
              <a:t> What is the full term for “beneath the skin”? (there are 2 possibilities)</a:t>
            </a:r>
          </a:p>
          <a:p>
            <a:pPr marL="292100" lvl="1" indent="-292100">
              <a:spcBef>
                <a:spcPts val="0"/>
              </a:spcBef>
              <a:buClr>
                <a:schemeClr val="accent1"/>
              </a:buClr>
              <a:buSzPct val="70000"/>
              <a:buFont typeface="Wingdings 2"/>
              <a:buChar char=""/>
            </a:pPr>
            <a:endParaRPr lang="en-CA" dirty="0" smtClean="0"/>
          </a:p>
          <a:p>
            <a:endParaRPr lang="en-C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Medical Terminology-Practice</a:t>
            </a:r>
            <a:endParaRPr lang="en-CA" dirty="0"/>
          </a:p>
        </p:txBody>
      </p:sp>
      <p:sp>
        <p:nvSpPr>
          <p:cNvPr id="3" name="Content Placeholder 2"/>
          <p:cNvSpPr>
            <a:spLocks noGrp="1"/>
          </p:cNvSpPr>
          <p:nvPr>
            <p:ph idx="1"/>
          </p:nvPr>
        </p:nvSpPr>
        <p:spPr/>
        <p:txBody>
          <a:bodyPr>
            <a:normAutofit/>
          </a:bodyPr>
          <a:lstStyle/>
          <a:p>
            <a:r>
              <a:rPr lang="en-CA" dirty="0" smtClean="0"/>
              <a:t>Suffixes (added to the end of the root word)</a:t>
            </a:r>
          </a:p>
          <a:p>
            <a:pPr lvl="1"/>
            <a:r>
              <a:rPr lang="en-CA" dirty="0" smtClean="0"/>
              <a:t>What is the suffix for viewing?</a:t>
            </a:r>
          </a:p>
          <a:p>
            <a:pPr lvl="1"/>
            <a:r>
              <a:rPr lang="en-CA" dirty="0" smtClean="0"/>
              <a:t>What is the full term for “viewing the stomach”?</a:t>
            </a:r>
          </a:p>
          <a:p>
            <a:pPr lvl="1"/>
            <a:r>
              <a:rPr lang="en-CA" dirty="0" smtClean="0"/>
              <a:t>What is the term for joints?</a:t>
            </a:r>
          </a:p>
          <a:p>
            <a:pPr lvl="1"/>
            <a:r>
              <a:rPr lang="en-CA" dirty="0" smtClean="0"/>
              <a:t>How would you write the term for viewing the joints? (Used most often for the procedure that looks inside the knee joint to determine ligament injury—many football and hockey players know this, unfortunately)</a:t>
            </a:r>
          </a:p>
          <a:p>
            <a:pPr lvl="1"/>
            <a:endParaRPr lang="en-CA"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normAutofit fontScale="90000"/>
          </a:bodyPr>
          <a:lstStyle/>
          <a:p>
            <a:r>
              <a:rPr lang="en-CA" dirty="0"/>
              <a:t>Medical Terminology </a:t>
            </a:r>
            <a:r>
              <a:rPr lang="en-CA" dirty="0" smtClean="0"/>
              <a:t>Applied</a:t>
            </a:r>
            <a:br>
              <a:rPr lang="en-CA" dirty="0" smtClean="0"/>
            </a:br>
            <a:r>
              <a:rPr lang="en-CA" dirty="0" smtClean="0"/>
              <a:t>Work with a partner</a:t>
            </a:r>
            <a:endParaRPr lang="en-CA" dirty="0"/>
          </a:p>
        </p:txBody>
      </p:sp>
      <p:sp>
        <p:nvSpPr>
          <p:cNvPr id="106499" name="Rectangle 3"/>
          <p:cNvSpPr>
            <a:spLocks noGrp="1" noChangeArrowheads="1"/>
          </p:cNvSpPr>
          <p:nvPr>
            <p:ph idx="1"/>
          </p:nvPr>
        </p:nvSpPr>
        <p:spPr/>
        <p:txBody>
          <a:bodyPr>
            <a:normAutofit/>
          </a:bodyPr>
          <a:lstStyle/>
          <a:p>
            <a:pPr>
              <a:lnSpc>
                <a:spcPct val="90000"/>
              </a:lnSpc>
            </a:pPr>
            <a:r>
              <a:rPr lang="en-CA" sz="2800" dirty="0"/>
              <a:t>Form a medical term denoting:</a:t>
            </a:r>
          </a:p>
          <a:p>
            <a:pPr lvl="1">
              <a:lnSpc>
                <a:spcPct val="90000"/>
              </a:lnSpc>
            </a:pPr>
            <a:r>
              <a:rPr lang="en-CA" sz="2400" dirty="0"/>
              <a:t>An infection in some part of the body</a:t>
            </a:r>
          </a:p>
          <a:p>
            <a:pPr lvl="1">
              <a:lnSpc>
                <a:spcPct val="90000"/>
              </a:lnSpc>
            </a:pPr>
            <a:r>
              <a:rPr lang="en-CA" sz="2400" dirty="0"/>
              <a:t>An infection of the liver, specifically</a:t>
            </a:r>
          </a:p>
          <a:p>
            <a:pPr lvl="1">
              <a:lnSpc>
                <a:spcPct val="90000"/>
              </a:lnSpc>
            </a:pPr>
            <a:r>
              <a:rPr lang="en-CA" sz="2400" dirty="0"/>
              <a:t>A flow of blood, as from a cut or injury</a:t>
            </a:r>
          </a:p>
          <a:p>
            <a:pPr lvl="1">
              <a:lnSpc>
                <a:spcPct val="90000"/>
              </a:lnSpc>
            </a:pPr>
            <a:r>
              <a:rPr lang="en-CA" sz="2400" dirty="0"/>
              <a:t>A procedure to look inside a specific part of the </a:t>
            </a:r>
            <a:r>
              <a:rPr lang="en-CA" sz="2400" dirty="0" smtClean="0"/>
              <a:t>body, for example, the colon (large intestine)</a:t>
            </a:r>
            <a:endParaRPr lang="en-CA" sz="2400" dirty="0"/>
          </a:p>
          <a:p>
            <a:pPr lvl="1">
              <a:lnSpc>
                <a:spcPct val="90000"/>
              </a:lnSpc>
            </a:pPr>
            <a:r>
              <a:rPr lang="en-CA" sz="2400" dirty="0"/>
              <a:t>A surgical procedure where some part of the body is removed</a:t>
            </a:r>
          </a:p>
          <a:p>
            <a:pPr lvl="1">
              <a:lnSpc>
                <a:spcPct val="90000"/>
              </a:lnSpc>
            </a:pPr>
            <a:r>
              <a:rPr lang="en-CA" sz="2400" dirty="0"/>
              <a:t>The re-forming or moulding of the blood vessels </a:t>
            </a:r>
            <a:r>
              <a:rPr lang="en-CA" sz="2400" dirty="0" smtClean="0"/>
              <a:t>(around </a:t>
            </a:r>
            <a:r>
              <a:rPr lang="en-CA" sz="2400" dirty="0"/>
              <a:t>the </a:t>
            </a:r>
            <a:r>
              <a:rPr lang="en-CA" sz="2400" dirty="0" smtClean="0"/>
              <a:t>heart)</a:t>
            </a:r>
            <a:endParaRPr lang="en-CA" sz="2400" dirty="0"/>
          </a:p>
          <a:p>
            <a:pPr lvl="1">
              <a:lnSpc>
                <a:spcPct val="90000"/>
              </a:lnSpc>
            </a:pPr>
            <a:endParaRPr lang="en-CA" sz="2400" dirty="0"/>
          </a:p>
          <a:p>
            <a:pPr lvl="1">
              <a:lnSpc>
                <a:spcPct val="90000"/>
              </a:lnSpc>
            </a:pPr>
            <a:endParaRPr lang="en-CA" sz="2400" dirty="0"/>
          </a:p>
          <a:p>
            <a:pPr lvl="1">
              <a:lnSpc>
                <a:spcPct val="90000"/>
              </a:lnSpc>
            </a:pPr>
            <a:endParaRPr lang="en-CA" sz="2400" dirty="0"/>
          </a:p>
          <a:p>
            <a:pPr lvl="1">
              <a:lnSpc>
                <a:spcPct val="90000"/>
              </a:lnSpc>
            </a:pPr>
            <a:endParaRPr lang="en-CA"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CA" dirty="0"/>
              <a:t>Medical Terminology</a:t>
            </a:r>
          </a:p>
        </p:txBody>
      </p:sp>
      <p:sp>
        <p:nvSpPr>
          <p:cNvPr id="107523" name="Rectangle 3"/>
          <p:cNvSpPr>
            <a:spLocks noGrp="1" noChangeArrowheads="1"/>
          </p:cNvSpPr>
          <p:nvPr>
            <p:ph idx="1"/>
          </p:nvPr>
        </p:nvSpPr>
        <p:spPr/>
        <p:txBody>
          <a:bodyPr/>
          <a:lstStyle/>
          <a:p>
            <a:r>
              <a:rPr lang="en-CA" dirty="0"/>
              <a:t>Form the medical term that describes</a:t>
            </a:r>
            <a:r>
              <a:rPr lang="en-CA" dirty="0" smtClean="0"/>
              <a:t>:</a:t>
            </a:r>
            <a:endParaRPr lang="en-CA" dirty="0"/>
          </a:p>
          <a:p>
            <a:pPr lvl="1"/>
            <a:r>
              <a:rPr lang="en-CA" dirty="0" smtClean="0"/>
              <a:t>Removal </a:t>
            </a:r>
            <a:r>
              <a:rPr lang="en-CA" dirty="0"/>
              <a:t>of the gallbladder</a:t>
            </a:r>
          </a:p>
          <a:p>
            <a:pPr lvl="1"/>
            <a:r>
              <a:rPr lang="en-CA" dirty="0"/>
              <a:t>The recording (writing) of muscle </a:t>
            </a:r>
            <a:r>
              <a:rPr lang="en-CA" dirty="0" smtClean="0"/>
              <a:t>activity</a:t>
            </a:r>
          </a:p>
          <a:p>
            <a:pPr lvl="1"/>
            <a:r>
              <a:rPr lang="en-CA" dirty="0" smtClean="0"/>
              <a:t>The recording of the heart’s electrical activity</a:t>
            </a:r>
            <a:endParaRPr lang="en-C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CA"/>
              <a:t>Summary</a:t>
            </a:r>
            <a:endParaRPr lang="en-US"/>
          </a:p>
        </p:txBody>
      </p:sp>
      <p:sp>
        <p:nvSpPr>
          <p:cNvPr id="113667" name="Rectangle 3"/>
          <p:cNvSpPr>
            <a:spLocks noGrp="1" noChangeArrowheads="1"/>
          </p:cNvSpPr>
          <p:nvPr>
            <p:ph idx="1"/>
          </p:nvPr>
        </p:nvSpPr>
        <p:spPr/>
        <p:txBody>
          <a:bodyPr/>
          <a:lstStyle/>
          <a:p>
            <a:r>
              <a:rPr lang="en-CA"/>
              <a:t>Medical terminology is based on Latin or Greek words providing the main meaning with small parts added (suffixes or prefixes) for greater precision</a:t>
            </a:r>
          </a:p>
          <a:p>
            <a:r>
              <a:rPr lang="en-CA"/>
              <a:t>Understanding the root word and many of the prefixes makes it easier to understand the terminology used by medical personnel</a:t>
            </a:r>
            <a:endParaRPr lang="en-US"/>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Default Design">
  <a:themeElements>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fontScheme name="1_Default Design">
      <a:majorFont>
        <a:latin typeface="Franklin Gothic Medium"/>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oundry">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1607</TotalTime>
  <Words>1168</Words>
  <Application>Microsoft Office PowerPoint</Application>
  <PresentationFormat>On-screen Show (4:3)</PresentationFormat>
  <Paragraphs>131</Paragraphs>
  <Slides>22</Slides>
  <Notes>5</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1_Default Design</vt:lpstr>
      <vt:lpstr>Foundry</vt:lpstr>
      <vt:lpstr>Understanding  and Interpreting Medical Terminology</vt:lpstr>
      <vt:lpstr>Summary Slide</vt:lpstr>
      <vt:lpstr>Introduction</vt:lpstr>
      <vt:lpstr>Introduction</vt:lpstr>
      <vt:lpstr>Locational Terminology</vt:lpstr>
      <vt:lpstr>Locational Terminology</vt:lpstr>
      <vt:lpstr>Locational Terminology</vt:lpstr>
      <vt:lpstr>Locational Terminology</vt:lpstr>
      <vt:lpstr>Locational Terminology-Practice</vt:lpstr>
      <vt:lpstr>Locational Terminology-Practice, continued</vt:lpstr>
      <vt:lpstr>Medical Terminology Explained-What do the highlighted terms mean?</vt:lpstr>
      <vt:lpstr>Medical Terminology-Root  Term</vt:lpstr>
      <vt:lpstr>Medical Terminology-Prefixes</vt:lpstr>
      <vt:lpstr>Medical Terminology-Suffixes</vt:lpstr>
      <vt:lpstr>Medical Terminology-Suffixes</vt:lpstr>
      <vt:lpstr>Medical Terminology</vt:lpstr>
      <vt:lpstr>Medical Terminology</vt:lpstr>
      <vt:lpstr>Medical Terminology Applied</vt:lpstr>
      <vt:lpstr>Medical Terminology-Practice</vt:lpstr>
      <vt:lpstr>Medical Terminology Applied Work with a partner</vt:lpstr>
      <vt:lpstr>Medical Terminology</vt:lpstr>
      <vt:lpstr>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Interpreting Health Information</dc:title>
  <dc:creator>Rehel Family</dc:creator>
  <cp:lastModifiedBy>Pat</cp:lastModifiedBy>
  <cp:revision>92</cp:revision>
  <dcterms:created xsi:type="dcterms:W3CDTF">2005-08-19T02:26:23Z</dcterms:created>
  <dcterms:modified xsi:type="dcterms:W3CDTF">2014-09-10T23:57:11Z</dcterms:modified>
</cp:coreProperties>
</file>