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61" r:id="rId5"/>
    <p:sldId id="267" r:id="rId6"/>
    <p:sldId id="262" r:id="rId7"/>
    <p:sldId id="263" r:id="rId8"/>
    <p:sldId id="268" r:id="rId9"/>
    <p:sldId id="266" r:id="rId10"/>
    <p:sldId id="269" r:id="rId11"/>
    <p:sldId id="270" r:id="rId12"/>
    <p:sldId id="302" r:id="rId13"/>
    <p:sldId id="271" r:id="rId14"/>
    <p:sldId id="273" r:id="rId15"/>
    <p:sldId id="274" r:id="rId16"/>
    <p:sldId id="275" r:id="rId17"/>
    <p:sldId id="276" r:id="rId18"/>
    <p:sldId id="277" r:id="rId19"/>
    <p:sldId id="278" r:id="rId20"/>
    <p:sldId id="279" r:id="rId21"/>
    <p:sldId id="280" r:id="rId22"/>
    <p:sldId id="281" r:id="rId23"/>
    <p:sldId id="282" r:id="rId24"/>
    <p:sldId id="283" r:id="rId25"/>
    <p:sldId id="296" r:id="rId26"/>
    <p:sldId id="295" r:id="rId27"/>
    <p:sldId id="284" r:id="rId28"/>
    <p:sldId id="286" r:id="rId29"/>
    <p:sldId id="297" r:id="rId30"/>
    <p:sldId id="298" r:id="rId31"/>
    <p:sldId id="299" r:id="rId32"/>
    <p:sldId id="300" r:id="rId33"/>
    <p:sldId id="301"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54" d="100"/>
          <a:sy n="54" d="100"/>
        </p:scale>
        <p:origin x="60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dirty="0"/>
              <a:t>9/18/2014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dirty="0"/>
              <a:t>9/18/2014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dirty="0"/>
              <a:t>9/18/2014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dirty="0"/>
              <a:t>9/18/2014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dirty="0"/>
              <a:t>9/18/2014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dirty="0"/>
              <a:t>9/18/2014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D94136C-8742-45B2-AF27-D93DF72833A9}" type="datetimeFigureOut">
              <a:rPr lang="en-US" dirty="0"/>
              <a:t>9/18/2014</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2ABBEA6-7C60-4B02-AE87-00D78D8422AF}" type="datetimeFigureOut">
              <a:rPr lang="en-US" dirty="0"/>
              <a:t>9/18/2014</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dirty="0"/>
              <a:t>9/18/2014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dirty="0"/>
              <a:t>9/18/2014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dirty="0"/>
              <a:t>9/18/2014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8624D31-43A5-475A-80CF-332C9F6DCF35}" type="datetimeFigureOut">
              <a:rPr lang="en-US" dirty="0"/>
              <a:t>9/18/2014</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salic.uottawa.ca/?q=francais_histoire"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fr-CA" dirty="0"/>
              <a:t>DROIT PUBLIC GÉNÉRAL </a:t>
            </a:r>
            <a:br>
              <a:rPr lang="fr-CA" dirty="0"/>
            </a:br>
            <a:r>
              <a:rPr lang="fr-CA" dirty="0"/>
              <a:t>DCC </a:t>
            </a:r>
            <a:r>
              <a:rPr lang="fr-CA" dirty="0" smtClean="0"/>
              <a:t>2518 B</a:t>
            </a:r>
            <a:br>
              <a:rPr lang="fr-CA" dirty="0" smtClean="0"/>
            </a:br>
            <a:r>
              <a:rPr lang="fr-CA" dirty="0" smtClean="0"/>
              <a:t>SEMAINE 1</a:t>
            </a:r>
            <a:endParaRPr lang="fr-CA" dirty="0"/>
          </a:p>
        </p:txBody>
      </p:sp>
      <p:sp>
        <p:nvSpPr>
          <p:cNvPr id="3" name="Subtitle 2"/>
          <p:cNvSpPr>
            <a:spLocks noGrp="1"/>
          </p:cNvSpPr>
          <p:nvPr>
            <p:ph type="subTitle" idx="1"/>
          </p:nvPr>
        </p:nvSpPr>
        <p:spPr/>
        <p:txBody>
          <a:bodyPr/>
          <a:lstStyle/>
          <a:p>
            <a:pPr algn="ctr"/>
            <a:r>
              <a:rPr lang="fr-CA" dirty="0" smtClean="0"/>
              <a:t>ALAIN TREMBLAY LL.L MA MBA LLM</a:t>
            </a:r>
          </a:p>
        </p:txBody>
      </p:sp>
    </p:spTree>
    <p:extLst>
      <p:ext uri="{BB962C8B-B14F-4D97-AF65-F5344CB8AC3E}">
        <p14:creationId xmlns:p14="http://schemas.microsoft.com/office/powerpoint/2010/main" val="35249090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lstStyle/>
          <a:p>
            <a:r>
              <a:rPr lang="fr-CA" dirty="0"/>
              <a:t>LES ANNONCES</a:t>
            </a:r>
            <a:endParaRPr lang="fr-CA" sz="1800" dirty="0"/>
          </a:p>
          <a:p>
            <a:r>
              <a:rPr lang="fr-CA" dirty="0"/>
              <a:t>Cours de droit public général DCC 2518B</a:t>
            </a:r>
            <a:endParaRPr lang="fr-CA" sz="1800" dirty="0"/>
          </a:p>
          <a:p>
            <a:r>
              <a:rPr lang="fr-CA" dirty="0"/>
              <a:t>Les dates importantes</a:t>
            </a:r>
            <a:endParaRPr lang="fr-CA" sz="1800" dirty="0"/>
          </a:p>
          <a:p>
            <a:r>
              <a:rPr lang="fr-CA" dirty="0"/>
              <a:t>I.	Dates importantes – Session d’automne 2014</a:t>
            </a:r>
            <a:endParaRPr lang="fr-CA" sz="1800" dirty="0"/>
          </a:p>
          <a:p>
            <a:r>
              <a:rPr lang="fr-CA" dirty="0"/>
              <a:t> </a:t>
            </a:r>
            <a:endParaRPr lang="fr-CA" sz="1800" dirty="0"/>
          </a:p>
          <a:p>
            <a:r>
              <a:rPr lang="fr-CA" dirty="0"/>
              <a:t>	3 septembre (mercredi):	début des cours</a:t>
            </a:r>
            <a:endParaRPr lang="fr-CA" sz="1800" dirty="0"/>
          </a:p>
          <a:p>
            <a:r>
              <a:rPr lang="fr-CA" dirty="0"/>
              <a:t>	13 octobre :			congé de l’Action de grâce</a:t>
            </a:r>
            <a:endParaRPr lang="fr-CA" sz="1800" dirty="0"/>
          </a:p>
          <a:p>
            <a:r>
              <a:rPr lang="fr-CA" dirty="0"/>
              <a:t>	13 au 17 octobre :		période d’étude </a:t>
            </a:r>
            <a:endParaRPr lang="fr-CA" sz="1800" dirty="0"/>
          </a:p>
          <a:p>
            <a:r>
              <a:rPr lang="fr-CA" dirty="0"/>
              <a:t>	Semaine du 20 octobre : 	examens de mi-session</a:t>
            </a:r>
            <a:endParaRPr lang="fr-CA" sz="1800" dirty="0"/>
          </a:p>
          <a:p>
            <a:r>
              <a:rPr lang="fr-CA" dirty="0"/>
              <a:t>	17 au 28 novembre :		période d’évaluation de l’enseignement et des cours</a:t>
            </a:r>
            <a:endParaRPr lang="fr-CA" sz="1800" dirty="0"/>
          </a:p>
          <a:p>
            <a:r>
              <a:rPr lang="fr-CA" dirty="0"/>
              <a:t>	2 décembre : 			fin des cours </a:t>
            </a:r>
            <a:endParaRPr lang="fr-CA" sz="1800" dirty="0"/>
          </a:p>
          <a:p>
            <a:r>
              <a:rPr lang="fr-CA" dirty="0"/>
              <a:t>	4 au 17 décembre: 		période d’examens</a:t>
            </a:r>
            <a:endParaRPr lang="fr-CA" sz="1800" dirty="0"/>
          </a:p>
        </p:txBody>
      </p:sp>
    </p:spTree>
    <p:extLst>
      <p:ext uri="{BB962C8B-B14F-4D97-AF65-F5344CB8AC3E}">
        <p14:creationId xmlns:p14="http://schemas.microsoft.com/office/powerpoint/2010/main" val="1962238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a:bodyPr>
          <a:lstStyle/>
          <a:p>
            <a:r>
              <a:rPr lang="fr-CA" dirty="0"/>
              <a:t>SYLLABUS</a:t>
            </a:r>
          </a:p>
          <a:p>
            <a:r>
              <a:rPr lang="fr-CA" dirty="0"/>
              <a:t>a.	OBJECTIFS</a:t>
            </a:r>
          </a:p>
          <a:p>
            <a:r>
              <a:rPr lang="fr-CA" dirty="0"/>
              <a:t>	S’initier au droit constitutionnel et public général.</a:t>
            </a:r>
          </a:p>
          <a:p>
            <a:r>
              <a:rPr lang="fr-CA" dirty="0"/>
              <a:t>	S’initier au droit de l'organisation démocratique, au principe de la primauté du droit, à l’indépendance de la magistrature, au droit électoral et droit public fondamental.</a:t>
            </a:r>
          </a:p>
          <a:p>
            <a:r>
              <a:rPr lang="fr-CA" dirty="0"/>
              <a:t>	S'initier à la lecture de la jurisprudence en matière constitutionnelle.</a:t>
            </a:r>
          </a:p>
          <a:p>
            <a:r>
              <a:rPr lang="fr-CA" dirty="0"/>
              <a:t>	S’initier à la compréhension du droit constitutionnel</a:t>
            </a:r>
          </a:p>
          <a:p>
            <a:r>
              <a:rPr lang="fr-CA" dirty="0"/>
              <a:t>	S’initier à la méthode juridique élémentaire qui consiste à toujours savoir s’appuyer sur les sources de droit pertinentes.</a:t>
            </a:r>
          </a:p>
        </p:txBody>
      </p:sp>
    </p:spTree>
    <p:extLst>
      <p:ext uri="{BB962C8B-B14F-4D97-AF65-F5344CB8AC3E}">
        <p14:creationId xmlns:p14="http://schemas.microsoft.com/office/powerpoint/2010/main" val="20088689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fontScale="62500" lnSpcReduction="20000"/>
          </a:bodyPr>
          <a:lstStyle/>
          <a:p>
            <a:r>
              <a:rPr lang="fr-CA" sz="4000" dirty="0"/>
              <a:t>b.	CONTENU</a:t>
            </a:r>
          </a:p>
          <a:p>
            <a:r>
              <a:rPr lang="fr-CA" sz="4000" dirty="0"/>
              <a:t>1.	RAPPEL HISTORIQUE DUPLÉ CHAPITRE 1 SECTION 1 PAGES 5-22</a:t>
            </a:r>
          </a:p>
          <a:p>
            <a:r>
              <a:rPr lang="fr-CA" sz="4000" dirty="0"/>
              <a:t>2.	L’ÉTAT – CONSTITUTION DUPLÉ CHAPITRE 1 SECTION 2 PAGES 23-32</a:t>
            </a:r>
          </a:p>
          <a:p>
            <a:r>
              <a:rPr lang="fr-CA" sz="4000" dirty="0"/>
              <a:t>a.	Qu’est-ce qu’un État ?</a:t>
            </a:r>
          </a:p>
          <a:p>
            <a:r>
              <a:rPr lang="fr-CA" sz="4000" dirty="0"/>
              <a:t>b.	Qu’est-ce qu’une constitution ?</a:t>
            </a:r>
          </a:p>
          <a:p>
            <a:r>
              <a:rPr lang="fr-CA" sz="4000" dirty="0"/>
              <a:t>c.	Souveraineté de l’État (Parlement)</a:t>
            </a:r>
          </a:p>
          <a:p>
            <a:r>
              <a:rPr lang="fr-CA" sz="4000" dirty="0"/>
              <a:t>i.	Origine du principe</a:t>
            </a:r>
          </a:p>
          <a:p>
            <a:r>
              <a:rPr lang="fr-CA" sz="4000" dirty="0"/>
              <a:t>ii.	Introduction dans le droit canadien</a:t>
            </a:r>
          </a:p>
          <a:p>
            <a:r>
              <a:rPr lang="fr-CA" sz="4000" dirty="0"/>
              <a:t>iii.	Portée constitutionnelle</a:t>
            </a:r>
          </a:p>
          <a:p>
            <a:r>
              <a:rPr lang="fr-CA" sz="4000" dirty="0"/>
              <a:t>iv.	Omnipotence du Parlement: le pouvoir de se lier lui-même?</a:t>
            </a:r>
          </a:p>
          <a:p>
            <a:r>
              <a:rPr lang="fr-CA" sz="4000" dirty="0"/>
              <a:t>v.	Limites à la souveraineté du Parlement: les amendements constitutionnels</a:t>
            </a:r>
          </a:p>
        </p:txBody>
      </p:sp>
    </p:spTree>
    <p:extLst>
      <p:ext uri="{BB962C8B-B14F-4D97-AF65-F5344CB8AC3E}">
        <p14:creationId xmlns:p14="http://schemas.microsoft.com/office/powerpoint/2010/main" val="22981533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Autofit/>
          </a:bodyPr>
          <a:lstStyle/>
          <a:p>
            <a:r>
              <a:rPr lang="fr-CA" sz="2400" dirty="0"/>
              <a:t>3.	PRINCIPES DE LA CONSTITUTION AU CANADA DUPLÉ CHAPITRE 1 SECTION 3 PAGES 58-73</a:t>
            </a:r>
          </a:p>
          <a:p>
            <a:r>
              <a:rPr lang="fr-CA" sz="2400" dirty="0"/>
              <a:t>a.	Monarchie constitutionnelle</a:t>
            </a:r>
          </a:p>
          <a:p>
            <a:r>
              <a:rPr lang="fr-CA" sz="2400" dirty="0"/>
              <a:t>b.	Régime parlementaire</a:t>
            </a:r>
          </a:p>
          <a:p>
            <a:r>
              <a:rPr lang="fr-CA" sz="2400" dirty="0"/>
              <a:t>c.	Souveraineté du Canada</a:t>
            </a:r>
          </a:p>
          <a:p>
            <a:r>
              <a:rPr lang="fr-CA" sz="2400" dirty="0"/>
              <a:t>d.	Rapatriement </a:t>
            </a:r>
          </a:p>
          <a:p>
            <a:r>
              <a:rPr lang="fr-CA" sz="2400" dirty="0"/>
              <a:t>e.	Sources du droit constitutionnel canadien</a:t>
            </a:r>
          </a:p>
          <a:p>
            <a:r>
              <a:rPr lang="fr-CA" sz="2400" dirty="0"/>
              <a:t>f.	Conventions constitutionnelles</a:t>
            </a:r>
          </a:p>
          <a:p>
            <a:r>
              <a:rPr lang="fr-CA" sz="2400" dirty="0"/>
              <a:t>g.	Coutumes constitutionnelles</a:t>
            </a:r>
          </a:p>
        </p:txBody>
      </p:sp>
    </p:spTree>
    <p:extLst>
      <p:ext uri="{BB962C8B-B14F-4D97-AF65-F5344CB8AC3E}">
        <p14:creationId xmlns:p14="http://schemas.microsoft.com/office/powerpoint/2010/main" val="372199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lnSpcReduction="10000"/>
          </a:bodyPr>
          <a:lstStyle/>
          <a:p>
            <a:r>
              <a:rPr lang="fr-CA" sz="3200" dirty="0"/>
              <a:t>4.	LA PRIMAUTÉ DU DROIT DUPLÉ CHAPITRE 2 SECTION 1 PAGES 83-136</a:t>
            </a:r>
          </a:p>
          <a:p>
            <a:r>
              <a:rPr lang="fr-CA" sz="3200" dirty="0"/>
              <a:t>a.	La primauté du droit et la hiérarchie des normes</a:t>
            </a:r>
          </a:p>
          <a:p>
            <a:r>
              <a:rPr lang="fr-CA" sz="3200" dirty="0"/>
              <a:t>b.	Signification</a:t>
            </a:r>
          </a:p>
          <a:p>
            <a:r>
              <a:rPr lang="fr-CA" sz="3200" dirty="0"/>
              <a:t>i.	Sécurité et ordre public</a:t>
            </a:r>
          </a:p>
          <a:p>
            <a:r>
              <a:rPr lang="fr-CA" sz="3200" dirty="0"/>
              <a:t>ii.	Élimination de l’arbitraire</a:t>
            </a:r>
          </a:p>
          <a:p>
            <a:r>
              <a:rPr lang="fr-CA" sz="3200" dirty="0"/>
              <a:t>iii.	Même droit applicable à tous</a:t>
            </a:r>
          </a:p>
          <a:p>
            <a:r>
              <a:rPr lang="fr-CA" sz="3200" dirty="0"/>
              <a:t>iv.	Tous égaux devant la loi</a:t>
            </a:r>
          </a:p>
          <a:p>
            <a:r>
              <a:rPr lang="fr-CA" sz="3200" dirty="0"/>
              <a:t>v.	La précision des normes </a:t>
            </a:r>
          </a:p>
          <a:p>
            <a:r>
              <a:rPr lang="fr-CA" sz="3200" dirty="0"/>
              <a:t>vi.	Contrôle constitutionnel de la légalité</a:t>
            </a:r>
          </a:p>
        </p:txBody>
      </p:sp>
    </p:spTree>
    <p:extLst>
      <p:ext uri="{BB962C8B-B14F-4D97-AF65-F5344CB8AC3E}">
        <p14:creationId xmlns:p14="http://schemas.microsoft.com/office/powerpoint/2010/main" val="385676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a:bodyPr>
          <a:lstStyle/>
          <a:p>
            <a:r>
              <a:rPr lang="fr-CA" sz="2400" dirty="0"/>
              <a:t>5.	LES ACTEURS AU CANADA: </a:t>
            </a:r>
          </a:p>
          <a:p>
            <a:r>
              <a:rPr lang="fr-CA" sz="2400" dirty="0"/>
              <a:t>a.	LÉGISLATIF</a:t>
            </a:r>
          </a:p>
          <a:p>
            <a:r>
              <a:rPr lang="fr-CA" sz="2400" dirty="0"/>
              <a:t>i.	CHAMBRE DES COMMUNES</a:t>
            </a:r>
          </a:p>
          <a:p>
            <a:r>
              <a:rPr lang="fr-CA" sz="2400" dirty="0"/>
              <a:t>ii.	SÉNAT</a:t>
            </a:r>
          </a:p>
          <a:p>
            <a:r>
              <a:rPr lang="fr-CA" sz="2400" dirty="0"/>
              <a:t>b.	EXÉCUTIF</a:t>
            </a:r>
          </a:p>
          <a:p>
            <a:r>
              <a:rPr lang="fr-CA" sz="2400" dirty="0"/>
              <a:t>c.	JUDICIAIRE : INDÉPENDENCE ET IMPARTIALITÉ</a:t>
            </a:r>
          </a:p>
          <a:p>
            <a:r>
              <a:rPr lang="fr-CA" sz="2400" dirty="0"/>
              <a:t>6.	LA DÉMOCRATIE (modifié de 5 à 6</a:t>
            </a:r>
            <a:r>
              <a:rPr lang="fr-CA" sz="2400" dirty="0" smtClean="0"/>
              <a:t>)</a:t>
            </a:r>
          </a:p>
          <a:p>
            <a:r>
              <a:rPr lang="fr-CA" sz="2400" dirty="0"/>
              <a:t>a.	Démocratie représentative</a:t>
            </a:r>
          </a:p>
          <a:p>
            <a:r>
              <a:rPr lang="fr-CA" sz="2400" dirty="0"/>
              <a:t>b.	Participation des citoyens au pouvoir</a:t>
            </a:r>
          </a:p>
          <a:p>
            <a:r>
              <a:rPr lang="fr-CA" sz="2400" dirty="0"/>
              <a:t>c.	Le mandat</a:t>
            </a:r>
          </a:p>
          <a:p>
            <a:r>
              <a:rPr lang="fr-CA" sz="2400" dirty="0"/>
              <a:t>7.	L’AMENDEMENT CONSTITUTIONNEL</a:t>
            </a:r>
          </a:p>
          <a:p>
            <a:endParaRPr lang="fr-CA" sz="2400" dirty="0"/>
          </a:p>
        </p:txBody>
      </p:sp>
    </p:spTree>
    <p:extLst>
      <p:ext uri="{BB962C8B-B14F-4D97-AF65-F5344CB8AC3E}">
        <p14:creationId xmlns:p14="http://schemas.microsoft.com/office/powerpoint/2010/main" val="16987928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a:bodyPr>
          <a:lstStyle/>
          <a:p>
            <a:r>
              <a:rPr lang="fr-CA" dirty="0"/>
              <a:t>B.	MODE(S) DE PRÉSENTATION</a:t>
            </a:r>
          </a:p>
          <a:p>
            <a:r>
              <a:rPr lang="fr-CA" dirty="0"/>
              <a:t>Enseignement magistral et discussions présidées par le professeur.</a:t>
            </a:r>
          </a:p>
          <a:p>
            <a:r>
              <a:rPr lang="fr-CA" dirty="0"/>
              <a:t> </a:t>
            </a:r>
          </a:p>
          <a:p>
            <a:endParaRPr lang="fr-CA" dirty="0" smtClean="0"/>
          </a:p>
          <a:p>
            <a:r>
              <a:rPr lang="fr-CA" dirty="0" smtClean="0"/>
              <a:t>C</a:t>
            </a:r>
            <a:r>
              <a:rPr lang="fr-CA" dirty="0"/>
              <a:t>.	LES EXAMENS – À LIVRES OUVERTS - ATTENTES</a:t>
            </a:r>
          </a:p>
          <a:p>
            <a:r>
              <a:rPr lang="fr-CA" dirty="0"/>
              <a:t>MODE(S) ET CRITÈRES GÉNÉRAUX D'ÉVALUATION</a:t>
            </a:r>
          </a:p>
          <a:p>
            <a:r>
              <a:rPr lang="fr-CA" dirty="0"/>
              <a:t>	Un examen intra-trimestriel (non-préjudiciable) d’une durée de deux heures : 30 %.</a:t>
            </a:r>
          </a:p>
          <a:p>
            <a:r>
              <a:rPr lang="fr-CA" dirty="0"/>
              <a:t>	Examen final d’une durée de trois heures : 70 %</a:t>
            </a:r>
          </a:p>
          <a:p>
            <a:r>
              <a:rPr lang="fr-CA" dirty="0"/>
              <a:t>	Examens à livres ouverts </a:t>
            </a:r>
          </a:p>
        </p:txBody>
      </p:sp>
    </p:spTree>
    <p:extLst>
      <p:ext uri="{BB962C8B-B14F-4D97-AF65-F5344CB8AC3E}">
        <p14:creationId xmlns:p14="http://schemas.microsoft.com/office/powerpoint/2010/main" val="17569596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fontScale="62500" lnSpcReduction="20000"/>
          </a:bodyPr>
          <a:lstStyle/>
          <a:p>
            <a:r>
              <a:rPr lang="fr-CA" sz="2400" dirty="0"/>
              <a:t>D.	LES LIVRES :</a:t>
            </a:r>
          </a:p>
          <a:p>
            <a:r>
              <a:rPr lang="fr-CA" sz="2400" dirty="0"/>
              <a:t>Obligatoire :</a:t>
            </a:r>
          </a:p>
          <a:p>
            <a:r>
              <a:rPr lang="fr-CA" sz="2400" dirty="0"/>
              <a:t>	Duplé Nicole,  Droit constitutionnel, principes fondamentaux, 6ième édition, Wilson et  Lafleur, 2014</a:t>
            </a:r>
          </a:p>
          <a:p>
            <a:r>
              <a:rPr lang="fr-CA" sz="2400" dirty="0"/>
              <a:t>	Recueil de textes.</a:t>
            </a:r>
          </a:p>
          <a:p>
            <a:r>
              <a:rPr lang="fr-CA" sz="2400" dirty="0"/>
              <a:t>	Textes pouvant être communiqués par le professeur.</a:t>
            </a:r>
          </a:p>
          <a:p>
            <a:r>
              <a:rPr lang="fr-CA" sz="2400" dirty="0"/>
              <a:t> </a:t>
            </a:r>
          </a:p>
          <a:p>
            <a:r>
              <a:rPr lang="fr-CA" sz="2400" dirty="0"/>
              <a:t>Optionnel :</a:t>
            </a:r>
          </a:p>
          <a:p>
            <a:r>
              <a:rPr lang="fr-CA" sz="2400" dirty="0"/>
              <a:t> </a:t>
            </a:r>
          </a:p>
          <a:p>
            <a:r>
              <a:rPr lang="fr-CA" sz="2400" dirty="0"/>
              <a:t>-	Codification administrative des Lois constitutionnelles de 1867 à 1982, ministère canadien de la Justice, 2013, disponible en ligne : http://laws-lois.justice.gc.ca/PDF/CONST_F.pdf</a:t>
            </a:r>
          </a:p>
          <a:p>
            <a:r>
              <a:rPr lang="fr-CA" sz="2400" dirty="0"/>
              <a:t>-	Beaudoin Gérald et Pierre Thibault, Le fédéralisme au Canada, Wilson et Lafleur, 2000.</a:t>
            </a:r>
          </a:p>
          <a:p>
            <a:r>
              <a:rPr lang="fr-CA" sz="2400" dirty="0"/>
              <a:t>-	Brun, Tremblay, Brouillet, Droit constitutionnel, 5ième édition, Édition Yvon Blais, 2008.</a:t>
            </a:r>
          </a:p>
          <a:p>
            <a:r>
              <a:rPr lang="en-CA" sz="2400" dirty="0"/>
              <a:t>-	Hogg, Peter, Constitutional Law of Canada, </a:t>
            </a:r>
            <a:r>
              <a:rPr lang="en-CA" sz="2400" dirty="0" err="1"/>
              <a:t>feuilles</a:t>
            </a:r>
            <a:r>
              <a:rPr lang="en-CA" sz="2400" dirty="0"/>
              <a:t> mobiles. </a:t>
            </a:r>
            <a:endParaRPr lang="fr-CA" sz="2400" dirty="0"/>
          </a:p>
          <a:p>
            <a:r>
              <a:rPr lang="en-CA" sz="2400" dirty="0"/>
              <a:t>-	Monahan, Patrick et Brian Shaw, Essential of Canadian Law, Constitutional Law, 4ième </a:t>
            </a:r>
            <a:r>
              <a:rPr lang="en-CA" sz="2400" dirty="0" err="1"/>
              <a:t>édition</a:t>
            </a:r>
            <a:r>
              <a:rPr lang="en-CA" sz="2400" dirty="0"/>
              <a:t>, 2013, Irwin Law.</a:t>
            </a:r>
            <a:endParaRPr lang="fr-CA" sz="2400" dirty="0"/>
          </a:p>
          <a:p>
            <a:r>
              <a:rPr lang="fr-CA" sz="2400" dirty="0"/>
              <a:t>-	</a:t>
            </a:r>
            <a:r>
              <a:rPr lang="fr-CA" sz="2400" dirty="0" err="1"/>
              <a:t>Juriclasseur</a:t>
            </a:r>
            <a:r>
              <a:rPr lang="fr-CA" sz="2400" dirty="0"/>
              <a:t> Québec, Droit constitutionnel, feuilles mobiles.</a:t>
            </a:r>
          </a:p>
          <a:p>
            <a:r>
              <a:rPr lang="fr-CA" sz="2400" dirty="0"/>
              <a:t> </a:t>
            </a:r>
          </a:p>
        </p:txBody>
      </p:sp>
    </p:spTree>
    <p:extLst>
      <p:ext uri="{BB962C8B-B14F-4D97-AF65-F5344CB8AC3E}">
        <p14:creationId xmlns:p14="http://schemas.microsoft.com/office/powerpoint/2010/main" val="21627498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415636" y="286603"/>
            <a:ext cx="10740044" cy="5582491"/>
          </a:xfrm>
        </p:spPr>
        <p:txBody>
          <a:bodyPr>
            <a:noAutofit/>
          </a:bodyPr>
          <a:lstStyle/>
          <a:p>
            <a:r>
              <a:rPr lang="fr-CA" sz="1600" dirty="0"/>
              <a:t>E.	MES </a:t>
            </a:r>
            <a:r>
              <a:rPr lang="fr-CA" sz="1600" dirty="0" smtClean="0"/>
              <a:t>PROFESSEURS</a:t>
            </a:r>
            <a:endParaRPr lang="fr-CA" sz="1600" dirty="0"/>
          </a:p>
          <a:p>
            <a:r>
              <a:rPr lang="fr-CA" sz="1600" dirty="0"/>
              <a:t>F.	QUI ÊTES-VOUS ?</a:t>
            </a:r>
          </a:p>
          <a:p>
            <a:r>
              <a:rPr lang="fr-CA" sz="1600" dirty="0"/>
              <a:t>a.	DROIT ?</a:t>
            </a:r>
          </a:p>
          <a:p>
            <a:r>
              <a:rPr lang="fr-CA" sz="1600" dirty="0"/>
              <a:t>b.	SCIENCES DE LA </a:t>
            </a:r>
            <a:r>
              <a:rPr lang="fr-CA" sz="1600" dirty="0" smtClean="0"/>
              <a:t>SANTÉ</a:t>
            </a:r>
            <a:endParaRPr lang="fr-CA" sz="1600" dirty="0"/>
          </a:p>
          <a:p>
            <a:r>
              <a:rPr lang="fr-CA" sz="1600" dirty="0"/>
              <a:t>c.	</a:t>
            </a:r>
            <a:r>
              <a:rPr lang="fr-CA" sz="1600" dirty="0" smtClean="0"/>
              <a:t>SCIENCES SOCIALES</a:t>
            </a:r>
            <a:endParaRPr lang="fr-CA" sz="1600" dirty="0"/>
          </a:p>
          <a:p>
            <a:r>
              <a:rPr lang="fr-CA" sz="1600" dirty="0"/>
              <a:t>d.	ADMINISTRATION</a:t>
            </a:r>
          </a:p>
          <a:p>
            <a:r>
              <a:rPr lang="fr-CA" sz="1600" dirty="0"/>
              <a:t>e.	AUTRES</a:t>
            </a:r>
          </a:p>
          <a:p>
            <a:r>
              <a:rPr lang="fr-CA" sz="1600" dirty="0"/>
              <a:t>G.	QUESTIONS ?</a:t>
            </a:r>
          </a:p>
        </p:txBody>
      </p:sp>
    </p:spTree>
    <p:extLst>
      <p:ext uri="{BB962C8B-B14F-4D97-AF65-F5344CB8AC3E}">
        <p14:creationId xmlns:p14="http://schemas.microsoft.com/office/powerpoint/2010/main" val="30994844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fontScale="70000" lnSpcReduction="20000"/>
          </a:bodyPr>
          <a:lstStyle/>
          <a:p>
            <a:r>
              <a:rPr lang="fr-CA" sz="3200" dirty="0"/>
              <a:t>SEMAINE 1</a:t>
            </a:r>
          </a:p>
          <a:p>
            <a:r>
              <a:rPr lang="fr-CA" sz="3200" b="1" dirty="0"/>
              <a:t>RAPPEL HISTORIQUE</a:t>
            </a:r>
          </a:p>
          <a:p>
            <a:endParaRPr lang="fr-CA" sz="3200" dirty="0" smtClean="0"/>
          </a:p>
          <a:p>
            <a:endParaRPr lang="fr-CA" sz="3200" dirty="0"/>
          </a:p>
          <a:p>
            <a:r>
              <a:rPr lang="fr-CA" sz="3200" dirty="0" smtClean="0"/>
              <a:t>53 </a:t>
            </a:r>
            <a:r>
              <a:rPr lang="fr-FR" b="1" dirty="0" smtClean="0"/>
              <a:t>avant Jésus-Christ</a:t>
            </a:r>
            <a:r>
              <a:rPr lang="fr-FR" dirty="0" smtClean="0"/>
              <a:t> </a:t>
            </a:r>
            <a:r>
              <a:rPr lang="fr-CA" sz="3200" dirty="0" smtClean="0"/>
              <a:t>Gaius </a:t>
            </a:r>
            <a:r>
              <a:rPr lang="fr-CA" sz="3200" dirty="0"/>
              <a:t>Julius Caesar</a:t>
            </a:r>
          </a:p>
          <a:p>
            <a:r>
              <a:rPr lang="en-CA" sz="3200" dirty="0"/>
              <a:t>LES PICTES = </a:t>
            </a:r>
            <a:r>
              <a:rPr lang="en-CA" sz="3200" dirty="0" err="1"/>
              <a:t>Écosse</a:t>
            </a:r>
            <a:endParaRPr lang="fr-CA" sz="3200" dirty="0"/>
          </a:p>
          <a:p>
            <a:r>
              <a:rPr lang="en-CA" sz="3200" dirty="0"/>
              <a:t>43 </a:t>
            </a:r>
            <a:r>
              <a:rPr lang="fr-FR" b="1" dirty="0"/>
              <a:t>après Jésus-Christ</a:t>
            </a:r>
            <a:r>
              <a:rPr lang="fr-FR" dirty="0"/>
              <a:t> </a:t>
            </a:r>
            <a:r>
              <a:rPr lang="en-CA" sz="3200" dirty="0" smtClean="0"/>
              <a:t>Tiberius </a:t>
            </a:r>
            <a:r>
              <a:rPr lang="en-CA" sz="3200" dirty="0"/>
              <a:t>Claudius Caesar Augustus Germanicus 43 to 409 AD</a:t>
            </a:r>
            <a:endParaRPr lang="fr-CA" sz="3200" dirty="0"/>
          </a:p>
          <a:p>
            <a:r>
              <a:rPr lang="fr-CA" sz="3200" dirty="0"/>
              <a:t>476 - LA FIN DE L’EMPIRE ROMAIN – RECUEILS 7  </a:t>
            </a:r>
          </a:p>
          <a:p>
            <a:r>
              <a:rPr lang="fr-CA" sz="3200" dirty="0"/>
              <a:t>430 ANGLES</a:t>
            </a:r>
          </a:p>
          <a:p>
            <a:r>
              <a:rPr lang="fr-CA" sz="3200" dirty="0"/>
              <a:t>450 SAXONS </a:t>
            </a:r>
          </a:p>
          <a:p>
            <a:r>
              <a:rPr lang="fr-CA" sz="3200" dirty="0"/>
              <a:t>400 FRANCS</a:t>
            </a:r>
          </a:p>
          <a:p>
            <a:r>
              <a:rPr lang="fr-CA" sz="3200" dirty="0"/>
              <a:t>LE FRANÇAIS EST LA LANGUE LATINE LA PLUS GERMANIQUE ET L’ANGLAIS ET LA LANGUE GERMANIQUE LA PLUS LATINE. </a:t>
            </a:r>
            <a:r>
              <a:rPr lang="en-CA" sz="3200" dirty="0"/>
              <a:t>History of the French, </a:t>
            </a:r>
            <a:endParaRPr lang="fr-CA" sz="3200" dirty="0"/>
          </a:p>
          <a:p>
            <a:r>
              <a:rPr lang="en-CA" sz="3200" dirty="0">
                <a:hlinkClick r:id="rId2"/>
              </a:rPr>
              <a:t>http://www.salic.uottawa.ca/?</a:t>
            </a:r>
            <a:r>
              <a:rPr lang="en-CA" sz="3200" dirty="0" smtClean="0">
                <a:hlinkClick r:id="rId2"/>
              </a:rPr>
              <a:t>q=francais_histoire</a:t>
            </a:r>
            <a:endParaRPr lang="en-CA" sz="3200" dirty="0" smtClean="0"/>
          </a:p>
          <a:p>
            <a:endParaRPr lang="fr-CA" sz="3200" dirty="0"/>
          </a:p>
        </p:txBody>
      </p:sp>
    </p:spTree>
    <p:extLst>
      <p:ext uri="{BB962C8B-B14F-4D97-AF65-F5344CB8AC3E}">
        <p14:creationId xmlns:p14="http://schemas.microsoft.com/office/powerpoint/2010/main" val="5585295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471055" y="286604"/>
            <a:ext cx="10310552" cy="5707182"/>
          </a:xfrm>
        </p:spPr>
        <p:txBody>
          <a:bodyPr>
            <a:normAutofit fontScale="85000" lnSpcReduction="20000"/>
          </a:bodyPr>
          <a:lstStyle/>
          <a:p>
            <a:r>
              <a:rPr lang="fr-CA" b="1" dirty="0"/>
              <a:t>1060 GUILLAUME LE </a:t>
            </a:r>
            <a:r>
              <a:rPr lang="fr-CA" b="1" dirty="0" smtClean="0"/>
              <a:t>BÂTARD OU LE CONQUÉRANT</a:t>
            </a:r>
            <a:endParaRPr lang="fr-CA" b="1" dirty="0"/>
          </a:p>
          <a:p>
            <a:endParaRPr lang="fr-CA" dirty="0" smtClean="0"/>
          </a:p>
          <a:p>
            <a:endParaRPr lang="fr-CA" dirty="0"/>
          </a:p>
          <a:p>
            <a:endParaRPr lang="fr-CA" dirty="0" smtClean="0"/>
          </a:p>
          <a:p>
            <a:pPr>
              <a:buFont typeface="Wingdings" panose="05000000000000000000" pitchFamily="2" charset="2"/>
              <a:buChar char="q"/>
            </a:pPr>
            <a:r>
              <a:rPr lang="fr-CA" dirty="0" smtClean="0"/>
              <a:t>LES NORMANDS- FRANÇAIS LOIS EN FRANÇAIS ET LATIN 1066-1135</a:t>
            </a:r>
          </a:p>
          <a:p>
            <a:pPr>
              <a:buFont typeface="Wingdings" panose="05000000000000000000" pitchFamily="2" charset="2"/>
              <a:buChar char="q"/>
            </a:pPr>
            <a:r>
              <a:rPr lang="fr-CA" dirty="0" smtClean="0"/>
              <a:t>BLOIS – L’ANARCHIE 1135-1141</a:t>
            </a:r>
          </a:p>
          <a:p>
            <a:pPr>
              <a:buFont typeface="Wingdings" panose="05000000000000000000" pitchFamily="2" charset="2"/>
              <a:buChar char="q"/>
            </a:pPr>
            <a:r>
              <a:rPr lang="fr-CA" dirty="0" smtClean="0"/>
              <a:t>ANJOU – 1154-1216 </a:t>
            </a:r>
          </a:p>
          <a:p>
            <a:pPr lvl="1">
              <a:buFont typeface="Wingdings" panose="05000000000000000000" pitchFamily="2" charset="2"/>
              <a:buChar char="q"/>
            </a:pPr>
            <a:r>
              <a:rPr lang="fr-CA" dirty="0" smtClean="0"/>
              <a:t>15 </a:t>
            </a:r>
            <a:r>
              <a:rPr lang="fr-CA" dirty="0"/>
              <a:t>juin 1215 MAGNA CARTA JEAN SANS TERRE – RICHARD CŒUR DE LION  DUPLÉ 6-24</a:t>
            </a:r>
          </a:p>
          <a:p>
            <a:pPr>
              <a:buFont typeface="Wingdings" panose="05000000000000000000" pitchFamily="2" charset="2"/>
              <a:buChar char="q"/>
            </a:pPr>
            <a:r>
              <a:rPr lang="fr-CA" dirty="0" smtClean="0"/>
              <a:t>LES PLANTAGENÊT LANCASTRE – YORK – LANCASTRE – YORK - GUERRE DES DEUX ROSES 1216-1485</a:t>
            </a:r>
          </a:p>
          <a:p>
            <a:pPr>
              <a:buFont typeface="Wingdings" panose="05000000000000000000" pitchFamily="2" charset="2"/>
              <a:buChar char="q"/>
            </a:pPr>
            <a:r>
              <a:rPr lang="fr-CA" dirty="0" smtClean="0"/>
              <a:t>LES TUDOR 1485-1603</a:t>
            </a:r>
          </a:p>
          <a:p>
            <a:pPr>
              <a:buFont typeface="Wingdings" panose="05000000000000000000" pitchFamily="2" charset="2"/>
              <a:buChar char="q"/>
            </a:pPr>
            <a:r>
              <a:rPr lang="fr-CA" dirty="0" smtClean="0"/>
              <a:t>STUART ÉCOSSAIS 1603-1649 1660-1714</a:t>
            </a:r>
          </a:p>
          <a:p>
            <a:pPr lvl="1">
              <a:buFont typeface="Wingdings" panose="05000000000000000000" pitchFamily="2" charset="2"/>
              <a:buChar char="q"/>
            </a:pPr>
            <a:r>
              <a:rPr lang="fr-CA" dirty="0" smtClean="0"/>
              <a:t>COMMONWEALTH – OLIVER CROMWELL 1649-1660</a:t>
            </a:r>
          </a:p>
          <a:p>
            <a:pPr lvl="1">
              <a:buFont typeface="Wingdings" panose="05000000000000000000" pitchFamily="2" charset="2"/>
              <a:buChar char="q"/>
            </a:pPr>
            <a:r>
              <a:rPr lang="fr-CA" dirty="0" smtClean="0"/>
              <a:t>LES STUART </a:t>
            </a:r>
            <a:r>
              <a:rPr lang="fr-CA" dirty="0"/>
              <a:t>1660-1714</a:t>
            </a:r>
          </a:p>
          <a:p>
            <a:pPr lvl="1">
              <a:buFont typeface="Wingdings" panose="05000000000000000000" pitchFamily="2" charset="2"/>
              <a:buChar char="q"/>
            </a:pPr>
            <a:r>
              <a:rPr lang="fr-CA" dirty="0" smtClean="0"/>
              <a:t>ACTE D’UNION 1707-1714</a:t>
            </a:r>
          </a:p>
          <a:p>
            <a:pPr>
              <a:buFont typeface="Wingdings" panose="05000000000000000000" pitchFamily="2" charset="2"/>
              <a:buChar char="q"/>
            </a:pPr>
            <a:r>
              <a:rPr lang="fr-CA" dirty="0" smtClean="0"/>
              <a:t>LES HANOVRE 1714-1901 (1730 LOIS UNIQUEMENT EN ANGLAIS)</a:t>
            </a:r>
          </a:p>
          <a:p>
            <a:pPr>
              <a:buFont typeface="Wingdings" panose="05000000000000000000" pitchFamily="2" charset="2"/>
              <a:buChar char="q"/>
            </a:pPr>
            <a:r>
              <a:rPr lang="fr-CA" dirty="0" smtClean="0"/>
              <a:t>SAXE-COBURG UND GHOTA 1901-1917</a:t>
            </a:r>
          </a:p>
          <a:p>
            <a:pPr>
              <a:buFont typeface="Wingdings" panose="05000000000000000000" pitchFamily="2" charset="2"/>
              <a:buChar char="q"/>
            </a:pPr>
            <a:r>
              <a:rPr lang="fr-CA" dirty="0" smtClean="0"/>
              <a:t>WINDSOR 1917</a:t>
            </a:r>
          </a:p>
          <a:p>
            <a:pPr>
              <a:buFont typeface="Wingdings" panose="05000000000000000000" pitchFamily="2" charset="2"/>
              <a:buChar char="q"/>
            </a:pPr>
            <a:endParaRPr lang="fr-CA" dirty="0" smtClean="0"/>
          </a:p>
          <a:p>
            <a:endParaRPr lang="fr-CA" dirty="0"/>
          </a:p>
          <a:p>
            <a:endParaRPr lang="fr-CA" dirty="0" smtClean="0"/>
          </a:p>
          <a:p>
            <a:endParaRPr lang="fr-CA" dirty="0"/>
          </a:p>
        </p:txBody>
      </p:sp>
    </p:spTree>
    <p:extLst>
      <p:ext uri="{BB962C8B-B14F-4D97-AF65-F5344CB8AC3E}">
        <p14:creationId xmlns:p14="http://schemas.microsoft.com/office/powerpoint/2010/main" val="15941215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471055" y="286604"/>
            <a:ext cx="10310552" cy="5707182"/>
          </a:xfrm>
        </p:spPr>
        <p:txBody>
          <a:bodyPr>
            <a:normAutofit fontScale="92500" lnSpcReduction="10000"/>
          </a:bodyPr>
          <a:lstStyle/>
          <a:p>
            <a:r>
              <a:rPr lang="fr-CA" b="1" dirty="0" smtClean="0"/>
              <a:t>LE </a:t>
            </a:r>
            <a:r>
              <a:rPr lang="fr-CA" b="1" dirty="0"/>
              <a:t>CANADA</a:t>
            </a:r>
          </a:p>
          <a:p>
            <a:endParaRPr lang="fr-CA" b="1" dirty="0" smtClean="0"/>
          </a:p>
          <a:p>
            <a:endParaRPr lang="fr-CA" b="1" dirty="0"/>
          </a:p>
          <a:p>
            <a:endParaRPr lang="fr-CA" b="1" dirty="0" smtClean="0"/>
          </a:p>
          <a:p>
            <a:r>
              <a:rPr lang="fr-CA" b="1" dirty="0" smtClean="0"/>
              <a:t>1756</a:t>
            </a:r>
            <a:r>
              <a:rPr lang="fr-CA" dirty="0" smtClean="0"/>
              <a:t> </a:t>
            </a:r>
            <a:r>
              <a:rPr lang="fr-CA" dirty="0"/>
              <a:t>DÉPORTATION DES ACADIENS </a:t>
            </a:r>
          </a:p>
          <a:p>
            <a:r>
              <a:rPr lang="fr-CA" b="1" dirty="0"/>
              <a:t>1759</a:t>
            </a:r>
            <a:r>
              <a:rPr lang="fr-CA" dirty="0"/>
              <a:t> CAPITULATION NOUVELLE-FRANCE: 18 SEPTEMBRE 1759</a:t>
            </a:r>
          </a:p>
          <a:p>
            <a:r>
              <a:rPr lang="fr-CA" dirty="0"/>
              <a:t>-	RÈGLES APPLICABLES À L’APPLICATION (RECEPTION)</a:t>
            </a:r>
          </a:p>
          <a:p>
            <a:r>
              <a:rPr lang="fr-CA" dirty="0"/>
              <a:t>o	COLONIES DE PEUPLEMENT – LOIS BRITANNIQUES S’APLIQUENT IMMÉDIATEMENT</a:t>
            </a:r>
          </a:p>
          <a:p>
            <a:r>
              <a:rPr lang="fr-CA" dirty="0"/>
              <a:t>o	TERRITOIRES CONQUIS – DROIT DES PEUPLES S’APPLIQUENT à l'exception des règles spécifiques relatives à l'établissement et au fonctionnement des institutions coloniales Droit privé - 	COUTUME DE PARIS CONTINUE À S’APPLIQUER</a:t>
            </a:r>
          </a:p>
          <a:p>
            <a:r>
              <a:rPr lang="fr-CA" b="1" dirty="0" smtClean="0"/>
              <a:t>1763 LE </a:t>
            </a:r>
            <a:r>
              <a:rPr lang="fr-CA" b="1" dirty="0"/>
              <a:t>TRAITÉ DE PARIS, 1763</a:t>
            </a:r>
          </a:p>
          <a:p>
            <a:r>
              <a:rPr lang="fr-CA" dirty="0"/>
              <a:t>- ARTICLE 4 LIBERTÉ DE RELIGION MAIS LE CONQUÉRANT POUVAIT CHANGER LES RÈGLES </a:t>
            </a:r>
          </a:p>
          <a:p>
            <a:r>
              <a:rPr lang="fr-CA" b="1" dirty="0"/>
              <a:t>1763 La Proclamation royale</a:t>
            </a:r>
            <a:r>
              <a:rPr lang="fr-CA" dirty="0"/>
              <a:t>, 1763 Duplé, PAGE 6</a:t>
            </a:r>
          </a:p>
          <a:p>
            <a:r>
              <a:rPr lang="fr-CA" dirty="0"/>
              <a:t>- REMPLACE COUTUME DE PARIS PAR LE DROIT ANGLAIS</a:t>
            </a:r>
          </a:p>
        </p:txBody>
      </p:sp>
    </p:spTree>
    <p:extLst>
      <p:ext uri="{BB962C8B-B14F-4D97-AF65-F5344CB8AC3E}">
        <p14:creationId xmlns:p14="http://schemas.microsoft.com/office/powerpoint/2010/main" val="5716420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a:bodyPr>
          <a:lstStyle/>
          <a:p>
            <a:r>
              <a:rPr lang="fr-CA" b="1" dirty="0"/>
              <a:t>1774 L'ACTE DE QUÉBEC, 1774</a:t>
            </a:r>
            <a:r>
              <a:rPr lang="fr-CA" dirty="0"/>
              <a:t> </a:t>
            </a:r>
            <a:r>
              <a:rPr lang="fr-CA" dirty="0" smtClean="0"/>
              <a:t>Duplé, page </a:t>
            </a:r>
            <a:r>
              <a:rPr lang="fr-CA" dirty="0"/>
              <a:t>6 </a:t>
            </a:r>
          </a:p>
          <a:p>
            <a:endParaRPr lang="fr-CA" dirty="0" smtClean="0"/>
          </a:p>
          <a:p>
            <a:endParaRPr lang="fr-CA" dirty="0"/>
          </a:p>
          <a:p>
            <a:endParaRPr lang="fr-CA" dirty="0" smtClean="0"/>
          </a:p>
          <a:p>
            <a:r>
              <a:rPr lang="fr-CA" dirty="0" smtClean="0"/>
              <a:t>-</a:t>
            </a:r>
            <a:r>
              <a:rPr lang="fr-CA" dirty="0"/>
              <a:t>	la liberté du culte</a:t>
            </a:r>
          </a:p>
          <a:p>
            <a:r>
              <a:rPr lang="fr-CA" dirty="0"/>
              <a:t>-	libre jouissance de leurs biens et autres droits civils;</a:t>
            </a:r>
          </a:p>
          <a:p>
            <a:r>
              <a:rPr lang="fr-CA" dirty="0"/>
              <a:t>-	MAIS DROIT CRIMINEL DROIT ANGLAIS</a:t>
            </a:r>
          </a:p>
          <a:p>
            <a:r>
              <a:rPr lang="fr-CA" dirty="0"/>
              <a:t>-	ÉTABLISSEMENT CONSEIL LÉGISLATIF – PERSONNES DÉSIGNÉES PAR LA COURONNE</a:t>
            </a:r>
          </a:p>
          <a:p>
            <a:r>
              <a:rPr lang="fr-CA" dirty="0"/>
              <a:t>-	EXTENSION DU TERRITOIRE – BORNES – NOUVELLE ANGLETERRE, PENSYLVANIE, PROVINCE NEW-YORK, RIVE GAUCHE MISSISIPI, BAIE-HUDSON. </a:t>
            </a:r>
          </a:p>
        </p:txBody>
      </p:sp>
    </p:spTree>
    <p:extLst>
      <p:ext uri="{BB962C8B-B14F-4D97-AF65-F5344CB8AC3E}">
        <p14:creationId xmlns:p14="http://schemas.microsoft.com/office/powerpoint/2010/main" val="26202265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a:bodyPr>
          <a:lstStyle/>
          <a:p>
            <a:r>
              <a:rPr lang="fr-CA" sz="3200" b="1" dirty="0"/>
              <a:t>1791 L’Acte constitutionnel de 1791</a:t>
            </a:r>
          </a:p>
          <a:p>
            <a:endParaRPr lang="fr-CA" sz="3200" dirty="0" smtClean="0"/>
          </a:p>
          <a:p>
            <a:endParaRPr lang="fr-CA" sz="3200" dirty="0"/>
          </a:p>
          <a:p>
            <a:r>
              <a:rPr lang="fr-CA" sz="3200" dirty="0" smtClean="0"/>
              <a:t>-</a:t>
            </a:r>
            <a:r>
              <a:rPr lang="fr-CA" sz="3200" dirty="0"/>
              <a:t>	UNION DES DEUX CANADA</a:t>
            </a:r>
          </a:p>
          <a:p>
            <a:r>
              <a:rPr lang="fr-CA" sz="3200" dirty="0"/>
              <a:t>-	ASSEMBLÉES LÉGISLATIVES ÉLUS</a:t>
            </a:r>
          </a:p>
          <a:p>
            <a:r>
              <a:rPr lang="fr-CA" sz="3200" dirty="0"/>
              <a:t>-	CONSEIL LÉGISLATIF – SÉNAT DÉSIGNÉS PAR COURONNE</a:t>
            </a:r>
          </a:p>
          <a:p>
            <a:r>
              <a:rPr lang="fr-CA" sz="3200" dirty="0"/>
              <a:t>-	GOUVERNEURS DÉSIGNÉS PAR COURONNE</a:t>
            </a:r>
          </a:p>
        </p:txBody>
      </p:sp>
    </p:spTree>
    <p:extLst>
      <p:ext uri="{BB962C8B-B14F-4D97-AF65-F5344CB8AC3E}">
        <p14:creationId xmlns:p14="http://schemas.microsoft.com/office/powerpoint/2010/main" val="19280695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a:bodyPr>
          <a:lstStyle/>
          <a:p>
            <a:r>
              <a:rPr lang="fr-CA" b="1" dirty="0"/>
              <a:t>1837 RÉVOLTES DE </a:t>
            </a:r>
            <a:r>
              <a:rPr lang="fr-CA" b="1" dirty="0" smtClean="0"/>
              <a:t>1837- 1838</a:t>
            </a:r>
          </a:p>
          <a:p>
            <a:r>
              <a:rPr lang="fr-CA" dirty="0" smtClean="0"/>
              <a:t>– </a:t>
            </a:r>
            <a:r>
              <a:rPr lang="fr-CA" dirty="0"/>
              <a:t>RAPPORT DURHAM 1839</a:t>
            </a:r>
          </a:p>
          <a:p>
            <a:endParaRPr lang="fr-CA" dirty="0" smtClean="0"/>
          </a:p>
          <a:p>
            <a:endParaRPr lang="fr-CA" dirty="0"/>
          </a:p>
          <a:p>
            <a:r>
              <a:rPr lang="fr-CA" dirty="0" smtClean="0"/>
              <a:t>-</a:t>
            </a:r>
            <a:r>
              <a:rPr lang="fr-CA" dirty="0"/>
              <a:t>	GOUVERNEMENT RESPONSABLE RECOMMANDATION REJETÉE</a:t>
            </a:r>
          </a:p>
          <a:p>
            <a:r>
              <a:rPr lang="fr-CA" dirty="0"/>
              <a:t>-	FUSION DES DEUX </a:t>
            </a:r>
            <a:r>
              <a:rPr lang="fr-CA" dirty="0" smtClean="0"/>
              <a:t>ASSEMBLÉES</a:t>
            </a:r>
            <a:endParaRPr lang="fr-CA" dirty="0"/>
          </a:p>
        </p:txBody>
      </p:sp>
    </p:spTree>
    <p:extLst>
      <p:ext uri="{BB962C8B-B14F-4D97-AF65-F5344CB8AC3E}">
        <p14:creationId xmlns:p14="http://schemas.microsoft.com/office/powerpoint/2010/main" val="2824999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a:bodyPr>
          <a:lstStyle/>
          <a:p>
            <a:r>
              <a:rPr lang="fr-CA" b="1" dirty="0"/>
              <a:t>L’ACTE D'UNION 1840 ET LA NAISSANCE DU GOUVERNEMENT RESPONSABLE </a:t>
            </a:r>
          </a:p>
          <a:p>
            <a:endParaRPr lang="fr-CA" dirty="0" smtClean="0"/>
          </a:p>
          <a:p>
            <a:endParaRPr lang="fr-CA" dirty="0"/>
          </a:p>
          <a:p>
            <a:endParaRPr lang="fr-CA" dirty="0" smtClean="0"/>
          </a:p>
          <a:p>
            <a:r>
              <a:rPr lang="fr-CA" dirty="0" smtClean="0"/>
              <a:t>-  </a:t>
            </a:r>
            <a:r>
              <a:rPr lang="fr-CA" dirty="0"/>
              <a:t>POPULATION PLUS GRANDE FRANCAISE MAIS MÊME NOMBRE DE DÉPUTÉS – MAIS MÉCONTENTEMENT POPULATION ANGLOPHONE LORSQUE PLUS GRAND NOMBRE</a:t>
            </a:r>
          </a:p>
          <a:p>
            <a:r>
              <a:rPr lang="fr-CA" dirty="0"/>
              <a:t>- GOUVERNEMENT RESPONSABLES</a:t>
            </a:r>
          </a:p>
          <a:p>
            <a:r>
              <a:rPr lang="fr-CA" dirty="0"/>
              <a:t>	- DÉPUTÉS ÉLUS</a:t>
            </a:r>
          </a:p>
          <a:p>
            <a:r>
              <a:rPr lang="fr-CA" dirty="0"/>
              <a:t>	- CONSEIL LÉGISLATIF ÉLUS</a:t>
            </a:r>
          </a:p>
        </p:txBody>
      </p:sp>
    </p:spTree>
    <p:extLst>
      <p:ext uri="{BB962C8B-B14F-4D97-AF65-F5344CB8AC3E}">
        <p14:creationId xmlns:p14="http://schemas.microsoft.com/office/powerpoint/2010/main" val="7825738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a:bodyPr>
          <a:lstStyle/>
          <a:p>
            <a:r>
              <a:rPr lang="fr-CA" b="1" dirty="0"/>
              <a:t>1865 LA LOI RELATIVE À LA VALIDITÉ DES LOIS DES COLONIES (1865)</a:t>
            </a:r>
            <a:r>
              <a:rPr lang="fr-CA" dirty="0"/>
              <a:t> </a:t>
            </a:r>
            <a:r>
              <a:rPr lang="fr-CA" dirty="0" smtClean="0"/>
              <a:t>Duplé page </a:t>
            </a:r>
            <a:r>
              <a:rPr lang="fr-CA" dirty="0" smtClean="0"/>
              <a:t>8 </a:t>
            </a:r>
            <a:endParaRPr lang="fr-CA" dirty="0"/>
          </a:p>
          <a:p>
            <a:endParaRPr lang="fr-CA" dirty="0" smtClean="0"/>
          </a:p>
          <a:p>
            <a:endParaRPr lang="fr-CA" dirty="0"/>
          </a:p>
          <a:p>
            <a:r>
              <a:rPr lang="fr-CA" dirty="0" smtClean="0"/>
              <a:t>- </a:t>
            </a:r>
            <a:r>
              <a:rPr lang="fr-CA" dirty="0"/>
              <a:t>UNE LOI NE POUVAIT DEVENIR TELLE QUE SOUS LA SANCTION ROYALE – REPRÉSENTANT GOUVERNEUR GÉNÉRAL</a:t>
            </a:r>
          </a:p>
          <a:p>
            <a:r>
              <a:rPr lang="fr-CA" dirty="0"/>
              <a:t>	- POUVOIR DE DÉSAVEU</a:t>
            </a:r>
          </a:p>
          <a:p>
            <a:r>
              <a:rPr lang="fr-CA" dirty="0"/>
              <a:t>	- POUVOIR DE RÉSERVE</a:t>
            </a:r>
          </a:p>
          <a:p>
            <a:r>
              <a:rPr lang="fr-CA" dirty="0"/>
              <a:t>	- SUPRÉMATIE DES LOIS BRITANNIQUES </a:t>
            </a:r>
            <a:endParaRPr lang="fr-CA" dirty="0" smtClean="0"/>
          </a:p>
          <a:p>
            <a:r>
              <a:rPr lang="fr-CA" dirty="0" smtClean="0"/>
              <a:t>l'obligation </a:t>
            </a:r>
            <a:r>
              <a:rPr lang="fr-CA" dirty="0"/>
              <a:t>qui était faite aux législatures coloniales de veiller à ce que les lois qu'elles adoptaient soient compatibles avec celles que le Parlement impérial. Duplé, PAGE 8 </a:t>
            </a:r>
          </a:p>
        </p:txBody>
      </p:sp>
    </p:spTree>
    <p:extLst>
      <p:ext uri="{BB962C8B-B14F-4D97-AF65-F5344CB8AC3E}">
        <p14:creationId xmlns:p14="http://schemas.microsoft.com/office/powerpoint/2010/main" val="16057560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a:bodyPr>
          <a:lstStyle/>
          <a:p>
            <a:endParaRPr lang="fr-CA" dirty="0" smtClean="0"/>
          </a:p>
          <a:p>
            <a:r>
              <a:rPr lang="fr-CA" b="1" dirty="0" smtClean="0"/>
              <a:t>L’ACTE </a:t>
            </a:r>
            <a:r>
              <a:rPr lang="fr-CA" b="1" dirty="0"/>
              <a:t>DE L'AMÉRIQUE DU NORD BRITANNIQUE DE 1867</a:t>
            </a:r>
            <a:r>
              <a:rPr lang="fr-CA" dirty="0"/>
              <a:t> </a:t>
            </a:r>
            <a:r>
              <a:rPr lang="fr-CA" dirty="0" smtClean="0"/>
              <a:t>Duplé, page </a:t>
            </a:r>
            <a:r>
              <a:rPr lang="fr-CA" dirty="0"/>
              <a:t>9</a:t>
            </a:r>
          </a:p>
          <a:p>
            <a:endParaRPr lang="fr-CA" dirty="0" smtClean="0"/>
          </a:p>
          <a:p>
            <a:endParaRPr lang="fr-CA" dirty="0"/>
          </a:p>
          <a:p>
            <a:r>
              <a:rPr lang="fr-CA" dirty="0" smtClean="0"/>
              <a:t>-</a:t>
            </a:r>
            <a:r>
              <a:rPr lang="fr-CA" dirty="0"/>
              <a:t>	DÉSÉQUILIBRE POPULATION ANGLAISE</a:t>
            </a:r>
          </a:p>
          <a:p>
            <a:r>
              <a:rPr lang="fr-CA" dirty="0"/>
              <a:t>-	FÉDÉRATION DES COLONIES BRITANNIQUES</a:t>
            </a:r>
          </a:p>
          <a:p>
            <a:r>
              <a:rPr lang="fr-CA" dirty="0"/>
              <a:t>-	CONGRÈS DE CHARLOTTETOWN SEPTEMBRE 1864</a:t>
            </a:r>
          </a:p>
          <a:p>
            <a:r>
              <a:rPr lang="fr-CA" dirty="0"/>
              <a:t>-	CONFÉRENCE DE QUÉBEC OCTOBRE 1864</a:t>
            </a:r>
          </a:p>
          <a:p>
            <a:r>
              <a:rPr lang="fr-CA" dirty="0"/>
              <a:t>-	4 PROVINCES QUÉBEC, NS NB ONTARIO</a:t>
            </a:r>
          </a:p>
          <a:p>
            <a:r>
              <a:rPr lang="fr-CA" dirty="0"/>
              <a:t>-	LOI BRITANNIQUE ENTRÉE EN VIGUEUR LE 1 JUILLET 1867</a:t>
            </a:r>
          </a:p>
        </p:txBody>
      </p:sp>
    </p:spTree>
    <p:extLst>
      <p:ext uri="{BB962C8B-B14F-4D97-AF65-F5344CB8AC3E}">
        <p14:creationId xmlns:p14="http://schemas.microsoft.com/office/powerpoint/2010/main" val="37723447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a:bodyPr>
          <a:lstStyle/>
          <a:p>
            <a:r>
              <a:rPr lang="fr-CA" b="1" dirty="0"/>
              <a:t>L’ACTE DE L'AMÉRIQUE DU NORD BRITANNIQUE DE 1867 </a:t>
            </a:r>
            <a:endParaRPr lang="fr-CA" b="1" dirty="0" smtClean="0"/>
          </a:p>
          <a:p>
            <a:r>
              <a:rPr lang="fr-CA" b="1" dirty="0" smtClean="0">
                <a:solidFill>
                  <a:srgbClr val="FF0000"/>
                </a:solidFill>
              </a:rPr>
              <a:t>A</a:t>
            </a:r>
            <a:r>
              <a:rPr lang="fr-CA" b="1" dirty="0">
                <a:solidFill>
                  <a:srgbClr val="FF0000"/>
                </a:solidFill>
              </a:rPr>
              <a:t>)</a:t>
            </a:r>
            <a:r>
              <a:rPr lang="fr-CA" sz="2400" b="1" dirty="0">
                <a:solidFill>
                  <a:srgbClr val="FF0000"/>
                </a:solidFill>
              </a:rPr>
              <a:t>	Un partage des compétences législatives</a:t>
            </a:r>
          </a:p>
          <a:p>
            <a:endParaRPr lang="fr-CA" dirty="0" smtClean="0"/>
          </a:p>
          <a:p>
            <a:endParaRPr lang="fr-CA" dirty="0" smtClean="0"/>
          </a:p>
          <a:p>
            <a:r>
              <a:rPr lang="fr-CA" dirty="0" smtClean="0"/>
              <a:t></a:t>
            </a:r>
            <a:r>
              <a:rPr lang="fr-CA" dirty="0"/>
              <a:t>	FÉDÉRAL</a:t>
            </a:r>
          </a:p>
          <a:p>
            <a:r>
              <a:rPr lang="fr-CA" dirty="0"/>
              <a:t>	PROVINCES</a:t>
            </a:r>
          </a:p>
          <a:p>
            <a:r>
              <a:rPr lang="fr-CA" dirty="0"/>
              <a:t>	ARTICLE </a:t>
            </a:r>
            <a:r>
              <a:rPr lang="fr-CA" dirty="0" smtClean="0"/>
              <a:t>129 LOI CONSTITUTIONNELLE DE 1867</a:t>
            </a:r>
            <a:endParaRPr lang="fr-CA" dirty="0"/>
          </a:p>
        </p:txBody>
      </p:sp>
    </p:spTree>
    <p:extLst>
      <p:ext uri="{BB962C8B-B14F-4D97-AF65-F5344CB8AC3E}">
        <p14:creationId xmlns:p14="http://schemas.microsoft.com/office/powerpoint/2010/main" val="40271352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a:bodyPr>
          <a:lstStyle/>
          <a:p>
            <a:r>
              <a:rPr lang="fr-CA" b="1" dirty="0"/>
              <a:t>L’ACTE DE L'AMÉRIQUE DU NORD BRITANNIQUE DE 1867 </a:t>
            </a:r>
            <a:endParaRPr lang="fr-CA" b="1" dirty="0" smtClean="0"/>
          </a:p>
          <a:p>
            <a:r>
              <a:rPr lang="fr-CA" sz="2400" b="1" dirty="0" smtClean="0">
                <a:solidFill>
                  <a:srgbClr val="FF0000"/>
                </a:solidFill>
              </a:rPr>
              <a:t>B</a:t>
            </a:r>
            <a:r>
              <a:rPr lang="fr-CA" sz="2400" b="1" dirty="0">
                <a:solidFill>
                  <a:srgbClr val="FF0000"/>
                </a:solidFill>
              </a:rPr>
              <a:t>)	Un partage de la compétence exécutive </a:t>
            </a:r>
          </a:p>
          <a:p>
            <a:endParaRPr lang="fr-CA" dirty="0" smtClean="0"/>
          </a:p>
          <a:p>
            <a:endParaRPr lang="fr-CA" dirty="0"/>
          </a:p>
          <a:p>
            <a:r>
              <a:rPr lang="fr-CA" dirty="0" smtClean="0"/>
              <a:t></a:t>
            </a:r>
            <a:r>
              <a:rPr lang="fr-CA" dirty="0"/>
              <a:t>	FÉDÉRAL</a:t>
            </a:r>
          </a:p>
          <a:p>
            <a:r>
              <a:rPr lang="fr-CA" dirty="0"/>
              <a:t>LA REINE ET CONSEIL PRIVÉ – ARTICLE 11 GOUVERNEUR GÉNÉRAL Lettres patentes constituant la charge de gouverneur général du Canada, L.R.C. (1985), App. II, n° 31. PAGE 10</a:t>
            </a:r>
          </a:p>
          <a:p>
            <a:r>
              <a:rPr lang="fr-CA" dirty="0"/>
              <a:t>	PROVINCE</a:t>
            </a:r>
          </a:p>
          <a:p>
            <a:r>
              <a:rPr lang="fr-CA" dirty="0"/>
              <a:t>CONSEIL EXÉCUTIF ARTICLE 63 – LIEUTENANT GOUVERNEUR</a:t>
            </a:r>
          </a:p>
          <a:p>
            <a:r>
              <a:rPr lang="fr-CA" dirty="0"/>
              <a:t>COMBIEN DE COURONNES AU CANADA ?</a:t>
            </a:r>
          </a:p>
        </p:txBody>
      </p:sp>
    </p:spTree>
    <p:extLst>
      <p:ext uri="{BB962C8B-B14F-4D97-AF65-F5344CB8AC3E}">
        <p14:creationId xmlns:p14="http://schemas.microsoft.com/office/powerpoint/2010/main" val="2008887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a:bodyPr>
          <a:lstStyle/>
          <a:p>
            <a:r>
              <a:rPr lang="fr-CA" sz="2400" b="1" dirty="0"/>
              <a:t>L’ACTE DE L'AMÉRIQUE DU NORD BRITANNIQUE DE 1867 </a:t>
            </a:r>
            <a:endParaRPr lang="fr-CA" sz="2400" b="1" dirty="0" smtClean="0"/>
          </a:p>
          <a:p>
            <a:r>
              <a:rPr lang="fr-CA" sz="2400" b="1" dirty="0" smtClean="0">
                <a:solidFill>
                  <a:srgbClr val="FF0000"/>
                </a:solidFill>
              </a:rPr>
              <a:t>C</a:t>
            </a:r>
            <a:r>
              <a:rPr lang="fr-CA" sz="2400" b="1" dirty="0">
                <a:solidFill>
                  <a:srgbClr val="FF0000"/>
                </a:solidFill>
              </a:rPr>
              <a:t>)	Une fonction judiciaire indépendante </a:t>
            </a:r>
          </a:p>
          <a:p>
            <a:endParaRPr lang="fr-CA" sz="2400" dirty="0" smtClean="0"/>
          </a:p>
          <a:p>
            <a:r>
              <a:rPr lang="fr-CA" sz="2400" dirty="0" smtClean="0"/>
              <a:t>PRÉAMBULE </a:t>
            </a:r>
            <a:r>
              <a:rPr lang="fr-CA" sz="2400" dirty="0"/>
              <a:t>: les mêmes principes que celle du Royaume-Uni.</a:t>
            </a:r>
          </a:p>
        </p:txBody>
      </p:sp>
    </p:spTree>
    <p:extLst>
      <p:ext uri="{BB962C8B-B14F-4D97-AF65-F5344CB8AC3E}">
        <p14:creationId xmlns:p14="http://schemas.microsoft.com/office/powerpoint/2010/main" val="41628624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fontScale="92500" lnSpcReduction="20000"/>
          </a:bodyPr>
          <a:lstStyle/>
          <a:p>
            <a:r>
              <a:rPr lang="fr-CA" b="1" dirty="0"/>
              <a:t>L’ACTE DE L'AMÉRIQUE DU NORD BRITANNIQUE DE 1867 </a:t>
            </a:r>
            <a:endParaRPr lang="fr-CA" b="1" dirty="0" smtClean="0"/>
          </a:p>
          <a:p>
            <a:r>
              <a:rPr lang="fr-CA" sz="2600" b="1" dirty="0" smtClean="0">
                <a:solidFill>
                  <a:srgbClr val="FF0000"/>
                </a:solidFill>
              </a:rPr>
              <a:t>D</a:t>
            </a:r>
            <a:r>
              <a:rPr lang="fr-CA" sz="2600" b="1" dirty="0">
                <a:solidFill>
                  <a:srgbClr val="FF0000"/>
                </a:solidFill>
              </a:rPr>
              <a:t>)	La possibilité de créer de nouvelles provinces </a:t>
            </a:r>
          </a:p>
          <a:p>
            <a:endParaRPr lang="fr-CA" sz="2400" dirty="0" smtClean="0"/>
          </a:p>
          <a:p>
            <a:endParaRPr lang="fr-CA" sz="2400" dirty="0"/>
          </a:p>
          <a:p>
            <a:r>
              <a:rPr lang="fr-CA" sz="2400" dirty="0" smtClean="0"/>
              <a:t>ARTICLE </a:t>
            </a:r>
            <a:r>
              <a:rPr lang="fr-CA" sz="2400" dirty="0"/>
              <a:t>146</a:t>
            </a:r>
          </a:p>
          <a:p>
            <a:r>
              <a:rPr lang="fr-CA" sz="2400" dirty="0"/>
              <a:t>Cette disposition prévoyait que Terre-Neuve, l'île-du-Prince- Édouard et la Colombie-Britannique pourraient être admis par ordre en conseil impérial, donnant suite à une adresse de la Législature de ces colonies. </a:t>
            </a:r>
          </a:p>
          <a:p>
            <a:r>
              <a:rPr lang="fr-CA" sz="2400" dirty="0"/>
              <a:t>La même disposition permettait au Parlement fédéral de demander l'admission de la Terre de Rupert et des Territoires du Nord- Ouest.</a:t>
            </a:r>
          </a:p>
          <a:p>
            <a:r>
              <a:rPr lang="fr-CA" sz="2400" dirty="0"/>
              <a:t>1871 </a:t>
            </a:r>
            <a:r>
              <a:rPr lang="fr-CA" sz="2400" dirty="0" smtClean="0"/>
              <a:t>BC 1871 MANITOBA 1873 IPE 1905 </a:t>
            </a:r>
            <a:r>
              <a:rPr lang="fr-CA" sz="2400" dirty="0"/>
              <a:t>ALBERTA ET </a:t>
            </a:r>
            <a:r>
              <a:rPr lang="fr-CA" sz="2400" dirty="0" smtClean="0"/>
              <a:t>SASKATCHEWAN 1949 TERRE-NEUVE 1871 </a:t>
            </a:r>
            <a:r>
              <a:rPr lang="fr-CA" sz="2400" dirty="0"/>
              <a:t>A.A.N.B. de </a:t>
            </a:r>
            <a:r>
              <a:rPr lang="fr-CA" sz="2400" dirty="0" smtClean="0"/>
              <a:t>1871 Valida </a:t>
            </a:r>
            <a:r>
              <a:rPr lang="fr-CA" sz="2400" dirty="0"/>
              <a:t>la décision du fédéral de créer le Manitoba </a:t>
            </a:r>
            <a:r>
              <a:rPr lang="fr-CA" sz="2400" dirty="0" smtClean="0"/>
              <a:t> </a:t>
            </a:r>
          </a:p>
          <a:p>
            <a:r>
              <a:rPr lang="fr-CA" sz="2400" dirty="0" smtClean="0"/>
              <a:t>AANB </a:t>
            </a:r>
            <a:r>
              <a:rPr lang="fr-CA" sz="2400" dirty="0"/>
              <a:t>PRÉAMBULE CONSTITUTION MÊMES PRINCIPES (SIMILAIRE) À CELLE DU ROYAUME UNI page 13 RECUEIL PAGE </a:t>
            </a:r>
            <a:r>
              <a:rPr lang="fr-CA" sz="2400" dirty="0" smtClean="0"/>
              <a:t>50</a:t>
            </a:r>
          </a:p>
          <a:p>
            <a:r>
              <a:rPr lang="fr-CA" sz="2400" dirty="0" smtClean="0"/>
              <a:t>1949 TERRE-NEUVE 1949</a:t>
            </a:r>
            <a:endParaRPr lang="fr-CA" sz="2400" dirty="0"/>
          </a:p>
        </p:txBody>
      </p:sp>
    </p:spTree>
    <p:extLst>
      <p:ext uri="{BB962C8B-B14F-4D97-AF65-F5344CB8AC3E}">
        <p14:creationId xmlns:p14="http://schemas.microsoft.com/office/powerpoint/2010/main" val="26653603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fontScale="92500" lnSpcReduction="10000"/>
          </a:bodyPr>
          <a:lstStyle/>
          <a:p>
            <a:r>
              <a:rPr lang="en-CA" dirty="0"/>
              <a:t>1.	</a:t>
            </a:r>
            <a:r>
              <a:rPr lang="en-CA" dirty="0" err="1"/>
              <a:t>Une</a:t>
            </a:r>
            <a:r>
              <a:rPr lang="en-CA" dirty="0"/>
              <a:t> </a:t>
            </a:r>
            <a:r>
              <a:rPr lang="en-CA" dirty="0" err="1"/>
              <a:t>monarchie</a:t>
            </a:r>
            <a:r>
              <a:rPr lang="en-CA" dirty="0"/>
              <a:t> </a:t>
            </a:r>
            <a:r>
              <a:rPr lang="en-CA" dirty="0" err="1" smtClean="0"/>
              <a:t>constitutionnelle</a:t>
            </a:r>
            <a:r>
              <a:rPr lang="en-CA" dirty="0" smtClean="0"/>
              <a:t> </a:t>
            </a:r>
            <a:endParaRPr lang="fr-CA" dirty="0"/>
          </a:p>
          <a:p>
            <a:pPr lvl="1"/>
            <a:r>
              <a:rPr lang="en-CA" dirty="0"/>
              <a:t>a.	Bill of Rights, 1688 et Act of Settlement 1701</a:t>
            </a:r>
            <a:endParaRPr lang="fr-CA" dirty="0"/>
          </a:p>
          <a:p>
            <a:pPr lvl="1"/>
            <a:r>
              <a:rPr lang="fr-CA" dirty="0"/>
              <a:t>b.	Gouvernement responsable</a:t>
            </a:r>
          </a:p>
          <a:p>
            <a:pPr lvl="1"/>
            <a:r>
              <a:rPr lang="fr-CA" dirty="0"/>
              <a:t>c.	Régime parlementaire</a:t>
            </a:r>
          </a:p>
          <a:p>
            <a:r>
              <a:rPr lang="fr-CA" dirty="0"/>
              <a:t>2.	Maintien du lien colonial</a:t>
            </a:r>
          </a:p>
          <a:p>
            <a:pPr marL="749808" lvl="1" indent="-457200">
              <a:buFont typeface="+mj-lt"/>
              <a:buAutoNum type="alphaLcParenR"/>
            </a:pPr>
            <a:r>
              <a:rPr lang="fr-CA" dirty="0"/>
              <a:t>-	Le Canada toujours une colonie</a:t>
            </a:r>
          </a:p>
          <a:p>
            <a:pPr marL="749808" lvl="1" indent="-457200">
              <a:buFont typeface="+mj-lt"/>
              <a:buAutoNum type="alphaLcParenR"/>
            </a:pPr>
            <a:r>
              <a:rPr lang="fr-CA" dirty="0"/>
              <a:t>-	Déclaration de guerre</a:t>
            </a:r>
          </a:p>
          <a:p>
            <a:pPr marL="749808" lvl="1" indent="-457200">
              <a:buFont typeface="+mj-lt"/>
              <a:buAutoNum type="alphaLcParenR"/>
            </a:pPr>
            <a:r>
              <a:rPr lang="fr-CA" dirty="0"/>
              <a:t>-	Signature de traités</a:t>
            </a:r>
          </a:p>
          <a:p>
            <a:pPr marL="749808" lvl="1" indent="-457200">
              <a:buFont typeface="+mj-lt"/>
              <a:buAutoNum type="alphaLcParenR"/>
            </a:pPr>
            <a:r>
              <a:rPr lang="fr-CA" dirty="0"/>
              <a:t>-	Représentation diplomatique</a:t>
            </a:r>
          </a:p>
          <a:p>
            <a:r>
              <a:rPr lang="fr-CA" b="1" dirty="0"/>
              <a:t>-	Maintien de suprématie législative Loi de 1865 relative à la validité des lois des colonies si INCOMPATIBILITÉ AVEC LOI IMPÉRIALE</a:t>
            </a:r>
          </a:p>
          <a:p>
            <a:r>
              <a:rPr lang="fr-CA" b="1" dirty="0"/>
              <a:t>-	MAINTIEN DU POUVOIR DE DÉSAVEU</a:t>
            </a:r>
          </a:p>
          <a:p>
            <a:r>
              <a:rPr lang="fr-CA" dirty="0"/>
              <a:t>-	maintien de la suprématie sur la fonction exécutive pouvoir de désaveu 1873 – FIN CABINET CONFÉRENCE IMPÉRIALE DE 1930 </a:t>
            </a:r>
          </a:p>
          <a:p>
            <a:r>
              <a:rPr lang="fr-CA" dirty="0"/>
              <a:t>-	Le maintien de la suprématie en matière judiciaire : les appels devant le Comité judiciaire du Conseil privé</a:t>
            </a:r>
          </a:p>
          <a:p>
            <a:r>
              <a:rPr lang="fr-CA" dirty="0"/>
              <a:t>-	Le pouvoir impérial de modifier la Constitution </a:t>
            </a:r>
          </a:p>
        </p:txBody>
      </p:sp>
    </p:spTree>
    <p:extLst>
      <p:ext uri="{BB962C8B-B14F-4D97-AF65-F5344CB8AC3E}">
        <p14:creationId xmlns:p14="http://schemas.microsoft.com/office/powerpoint/2010/main" val="27333292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fontScale="92500" lnSpcReduction="20000"/>
          </a:bodyPr>
          <a:lstStyle/>
          <a:p>
            <a:r>
              <a:rPr lang="fr-CA" sz="3000" b="1" dirty="0"/>
              <a:t>LA SOUVERAINETÉ DU CANADA Duplé, PAGE 15</a:t>
            </a:r>
          </a:p>
          <a:p>
            <a:endParaRPr lang="fr-CA" dirty="0" smtClean="0"/>
          </a:p>
          <a:p>
            <a:endParaRPr lang="fr-CA" dirty="0"/>
          </a:p>
          <a:p>
            <a:endParaRPr lang="fr-CA" dirty="0" smtClean="0"/>
          </a:p>
          <a:p>
            <a:r>
              <a:rPr lang="fr-CA" b="1" dirty="0" smtClean="0"/>
              <a:t>1914</a:t>
            </a:r>
            <a:r>
              <a:rPr lang="fr-CA" dirty="0" smtClean="0"/>
              <a:t> </a:t>
            </a:r>
            <a:r>
              <a:rPr lang="fr-CA" dirty="0"/>
              <a:t>L’acquisition de la souveraineté par convention constitutionnelle 1914</a:t>
            </a:r>
          </a:p>
          <a:p>
            <a:r>
              <a:rPr lang="fr-CA" b="1" dirty="0"/>
              <a:t>1923</a:t>
            </a:r>
            <a:r>
              <a:rPr lang="fr-CA" dirty="0"/>
              <a:t> La reconnaissance tacite de la compétence de conclure des traités 15 TRAITÉ DU FLÉTAN 1923</a:t>
            </a:r>
          </a:p>
          <a:p>
            <a:r>
              <a:rPr lang="fr-CA" dirty="0" smtClean="0"/>
              <a:t>États </a:t>
            </a:r>
            <a:r>
              <a:rPr lang="fr-CA" dirty="0"/>
              <a:t>souverains, capable de s'engager envers ses pairs et d'assumer les conséquences de ses engagements juridiques sans qu'aucune caution de la Grande-Bretagne soit nécessaire pour assurer la mise en vigueur du traité. PAGE 16</a:t>
            </a:r>
          </a:p>
          <a:p>
            <a:r>
              <a:rPr lang="fr-CA" b="1" dirty="0" smtClean="0"/>
              <a:t>1926</a:t>
            </a:r>
            <a:r>
              <a:rPr lang="fr-CA" dirty="0" smtClean="0"/>
              <a:t> La </a:t>
            </a:r>
            <a:r>
              <a:rPr lang="fr-CA" dirty="0"/>
              <a:t>Conférence impériale de 1926 et la Déclaration Balfour Duplé, 16 </a:t>
            </a:r>
          </a:p>
          <a:p>
            <a:r>
              <a:rPr lang="fr-CA" dirty="0"/>
              <a:t>[TRADUCTION] Il s'agit de collectivités autonomes au sein de l'Empire britannique, de statut égal et en aucune façon subordonnées l'une à l'autre pour ce qui est de leurs affaires internes ou extérieures, tout en étant unies par une allégeance commune à la Couronne, et librement associées comme membres du Commonwealth britannique des Nations </a:t>
            </a:r>
            <a:r>
              <a:rPr lang="fr-CA" dirty="0" smtClean="0"/>
              <a:t>DUPLÉ PAGE </a:t>
            </a:r>
            <a:r>
              <a:rPr lang="fr-CA" dirty="0"/>
              <a:t>16</a:t>
            </a:r>
          </a:p>
          <a:p>
            <a:r>
              <a:rPr lang="fr-CA" dirty="0"/>
              <a:t> </a:t>
            </a:r>
            <a:r>
              <a:rPr lang="fr-CA" b="1" dirty="0" smtClean="0"/>
              <a:t>1929</a:t>
            </a:r>
            <a:r>
              <a:rPr lang="fr-CA" dirty="0" smtClean="0"/>
              <a:t> Les </a:t>
            </a:r>
            <a:r>
              <a:rPr lang="fr-CA" dirty="0"/>
              <a:t>Conférences impériales de 1929 et 1930 </a:t>
            </a:r>
            <a:r>
              <a:rPr lang="fr-CA" dirty="0" smtClean="0"/>
              <a:t>DUPLÉ, 16 </a:t>
            </a:r>
            <a:endParaRPr lang="fr-CA" dirty="0"/>
          </a:p>
          <a:p>
            <a:r>
              <a:rPr lang="fr-CA" dirty="0"/>
              <a:t>-	DÉCLARATION BALFOUR PRÉCISÉE</a:t>
            </a:r>
          </a:p>
        </p:txBody>
      </p:sp>
    </p:spTree>
    <p:extLst>
      <p:ext uri="{BB962C8B-B14F-4D97-AF65-F5344CB8AC3E}">
        <p14:creationId xmlns:p14="http://schemas.microsoft.com/office/powerpoint/2010/main" val="35726178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lnSpcReduction="10000"/>
          </a:bodyPr>
          <a:lstStyle/>
          <a:p>
            <a:r>
              <a:rPr lang="fr-CA" sz="3000" b="1" dirty="0"/>
              <a:t>1931 STATUT DE WESTMINSTER </a:t>
            </a:r>
            <a:r>
              <a:rPr lang="fr-CA" sz="3000" dirty="0" smtClean="0"/>
              <a:t> DUPLÉ, 17 </a:t>
            </a:r>
            <a:endParaRPr lang="fr-CA" sz="3000" dirty="0"/>
          </a:p>
          <a:p>
            <a:endParaRPr lang="fr-CA" dirty="0" smtClean="0"/>
          </a:p>
          <a:p>
            <a:r>
              <a:rPr lang="fr-CA" dirty="0" smtClean="0">
                <a:solidFill>
                  <a:srgbClr val="00B050"/>
                </a:solidFill>
              </a:rPr>
              <a:t>IMPACT</a:t>
            </a:r>
            <a:r>
              <a:rPr lang="fr-CA" dirty="0" smtClean="0"/>
              <a:t>: </a:t>
            </a:r>
            <a:r>
              <a:rPr lang="fr-CA" b="1" dirty="0" smtClean="0"/>
              <a:t>Conséquences </a:t>
            </a:r>
            <a:r>
              <a:rPr lang="fr-CA" b="1" dirty="0"/>
              <a:t>pouvoir législatif page 18</a:t>
            </a:r>
          </a:p>
          <a:p>
            <a:r>
              <a:rPr lang="fr-CA" b="1" dirty="0" smtClean="0"/>
              <a:t>La </a:t>
            </a:r>
            <a:r>
              <a:rPr lang="fr-CA" b="1" dirty="0"/>
              <a:t>fin de la suprématie législative britannique Duplé, p.18</a:t>
            </a:r>
          </a:p>
          <a:p>
            <a:r>
              <a:rPr lang="fr-CA" dirty="0"/>
              <a:t>Les dispositions pertinentes du Statut se lisent ainsi : </a:t>
            </a:r>
          </a:p>
          <a:p>
            <a:r>
              <a:rPr lang="fr-CA" dirty="0"/>
              <a:t>2. (1) LA LOI DE 1865 RELATIVE À LA VALIDITÉ DES LOIS DES COLONIES NE </a:t>
            </a:r>
            <a:r>
              <a:rPr lang="fr-CA" b="1" u="sng" dirty="0"/>
              <a:t>DOIT S'APPLIQUER À AUCUNE LOI ADOPTÉE PAR LE PARLEMENT D'UN DOMINION POSTÉRIEUREMENT À LA PROCLAMATION DE LA PRÉSENTE LOI. NULLE LOI ET NULLE DISPOSITION DE TOUTE LOI ÉDICTÉE POSTÉRIEUREMENT À LA PROCLAMATION DE LA PRÉSENTE LOI PARLE PARLEMENT D'UN DOMINION NE SERA INVALIDE OU INOPÉRANTE À CAUSE DE SON INCOMPATIBILITÉ AVEC LA LÉGISLATION D'ANGLETERRE, OU AVEC LES DISPOSITIONS DE TOUTE LOI EXISTANTE OU À VENIR ÉMANÉE DU PARLEMENT DU ROYAUME-UNI, OU AVEC TOUT ARRÊTÉ, STATUT OU RÈGLEMENT RENDU EN EXÉCUTION DE TOUTE LOI COMME SUSDIT, FAISANT PARTIE DE LA LÉGISLATION DE CE DOMINION.</a:t>
            </a:r>
          </a:p>
          <a:p>
            <a:r>
              <a:rPr lang="fr-CA" dirty="0" smtClean="0"/>
              <a:t>Le </a:t>
            </a:r>
            <a:r>
              <a:rPr lang="fr-CA" dirty="0"/>
              <a:t>paragraphe 7(2) précisait de plus que les dispositions de l'article 2 qui sont ci-dessus reproduites s'appliquaient aux lois adoptées par les provinces canadiennes.</a:t>
            </a:r>
          </a:p>
        </p:txBody>
      </p:sp>
    </p:spTree>
    <p:extLst>
      <p:ext uri="{BB962C8B-B14F-4D97-AF65-F5344CB8AC3E}">
        <p14:creationId xmlns:p14="http://schemas.microsoft.com/office/powerpoint/2010/main" val="41361101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fontScale="92500" lnSpcReduction="10000"/>
          </a:bodyPr>
          <a:lstStyle/>
          <a:p>
            <a:r>
              <a:rPr lang="fr-CA" sz="3000" b="1" dirty="0"/>
              <a:t>1931 STATUT DE WESTMINSTER </a:t>
            </a:r>
          </a:p>
          <a:p>
            <a:endParaRPr lang="fr-CA" dirty="0" smtClean="0"/>
          </a:p>
          <a:p>
            <a:r>
              <a:rPr lang="fr-CA" sz="2600" dirty="0" smtClean="0">
                <a:solidFill>
                  <a:srgbClr val="C00000"/>
                </a:solidFill>
              </a:rPr>
              <a:t>IMPACT :</a:t>
            </a:r>
            <a:r>
              <a:rPr lang="fr-CA" sz="2600" b="1" dirty="0" smtClean="0">
                <a:solidFill>
                  <a:srgbClr val="C00000"/>
                </a:solidFill>
              </a:rPr>
              <a:t>La </a:t>
            </a:r>
            <a:r>
              <a:rPr lang="fr-CA" sz="2600" b="1" dirty="0">
                <a:solidFill>
                  <a:srgbClr val="C00000"/>
                </a:solidFill>
              </a:rPr>
              <a:t>compétence extraterritoriale DUPLÉ 18 </a:t>
            </a:r>
            <a:endParaRPr lang="fr-CA" sz="2600" b="1" dirty="0" smtClean="0">
              <a:solidFill>
                <a:srgbClr val="C00000"/>
              </a:solidFill>
            </a:endParaRPr>
          </a:p>
          <a:p>
            <a:endParaRPr lang="fr-CA" sz="2600" b="1" dirty="0">
              <a:solidFill>
                <a:srgbClr val="C00000"/>
              </a:solidFill>
            </a:endParaRPr>
          </a:p>
          <a:p>
            <a:r>
              <a:rPr lang="fr-CA" dirty="0"/>
              <a:t>Article 3, le Canada se voyait aussi reconnaître la compétence d'étendre ses pouvoirs souverains en dehors de son territoire. Cette disposition se lit comme suit:</a:t>
            </a:r>
          </a:p>
          <a:p>
            <a:r>
              <a:rPr lang="fr-CA" dirty="0"/>
              <a:t>3. Il est déclaré et décrété que le parlement d'un Dominion a plein pouvoir pour édicter des lois ayant une portée extra- territoriale.</a:t>
            </a:r>
          </a:p>
          <a:p>
            <a:r>
              <a:rPr lang="fr-CA" dirty="0"/>
              <a:t>NOTE : </a:t>
            </a:r>
            <a:r>
              <a:rPr lang="fr-CA" dirty="0">
                <a:solidFill>
                  <a:srgbClr val="FF0000"/>
                </a:solidFill>
              </a:rPr>
              <a:t>PROVINCE NON CONCERNÉE CAR LOI NE S’APPLIQUE QUE DANS LE TERRITOIRE DE LA PROVINCE</a:t>
            </a:r>
          </a:p>
          <a:p>
            <a:r>
              <a:rPr lang="fr-CA" dirty="0"/>
              <a:t>Cependant si objet valide provincial une loi provinciale peut être </a:t>
            </a:r>
            <a:r>
              <a:rPr lang="fr-CA" dirty="0" smtClean="0"/>
              <a:t>considérée comme posséder </a:t>
            </a:r>
            <a:r>
              <a:rPr lang="fr-CA" dirty="0"/>
              <a:t>des effets extraterritoriaux.  </a:t>
            </a:r>
          </a:p>
          <a:p>
            <a:r>
              <a:rPr lang="fr-CA" b="1" dirty="0"/>
              <a:t>Voir</a:t>
            </a:r>
            <a:r>
              <a:rPr lang="fr-CA" dirty="0"/>
              <a:t>, par exemple, Burns Food c. P.G. du Manitoba, [1975] 1 R.C.S. 494</a:t>
            </a:r>
          </a:p>
          <a:p>
            <a:r>
              <a:rPr lang="fr-CA" dirty="0"/>
              <a:t>Oblige l’achat des porcs via l’Office de commercialisation même les porcs d’autres provinces</a:t>
            </a:r>
          </a:p>
          <a:p>
            <a:r>
              <a:rPr lang="fr-CA" dirty="0"/>
              <a:t> </a:t>
            </a:r>
          </a:p>
        </p:txBody>
      </p:sp>
    </p:spTree>
    <p:extLst>
      <p:ext uri="{BB962C8B-B14F-4D97-AF65-F5344CB8AC3E}">
        <p14:creationId xmlns:p14="http://schemas.microsoft.com/office/powerpoint/2010/main" val="41411376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a:bodyPr>
          <a:lstStyle/>
          <a:p>
            <a:r>
              <a:rPr lang="fr-CA" dirty="0"/>
              <a:t>Interprovincial Coopératives c. La Reine, [1976] 1 R.C.S. 477. </a:t>
            </a:r>
          </a:p>
          <a:p>
            <a:endParaRPr lang="fr-CA" dirty="0" smtClean="0"/>
          </a:p>
          <a:p>
            <a:endParaRPr lang="fr-CA" sz="2400" dirty="0"/>
          </a:p>
          <a:p>
            <a:r>
              <a:rPr lang="fr-CA" sz="2400" dirty="0" smtClean="0"/>
              <a:t>Polluant </a:t>
            </a:r>
            <a:r>
              <a:rPr lang="fr-CA" sz="2400" dirty="0"/>
              <a:t>déversé dans des rivières de la Saskatchewan et de l’Ontario et charrié dans les eaux manitobaines—Dommages aux pêcheries du Manitoba—The </a:t>
            </a:r>
            <a:r>
              <a:rPr lang="fr-CA" sz="2400" dirty="0" err="1"/>
              <a:t>Fishermen’s</a:t>
            </a:r>
            <a:r>
              <a:rPr lang="fr-CA" sz="2400" dirty="0"/>
              <a:t> Assistance and </a:t>
            </a:r>
            <a:r>
              <a:rPr lang="fr-CA" sz="2400" dirty="0" err="1"/>
              <a:t>Polluters</a:t>
            </a:r>
            <a:r>
              <a:rPr lang="fr-CA" sz="2400" dirty="0"/>
              <a:t>’ </a:t>
            </a:r>
            <a:r>
              <a:rPr lang="fr-CA" sz="2400" dirty="0" err="1"/>
              <a:t>Liability</a:t>
            </a:r>
            <a:r>
              <a:rPr lang="fr-CA" sz="2400" dirty="0"/>
              <a:t> </a:t>
            </a:r>
            <a:r>
              <a:rPr lang="fr-CA" sz="2400" dirty="0" err="1"/>
              <a:t>Act</a:t>
            </a:r>
            <a:r>
              <a:rPr lang="fr-CA" sz="2400" dirty="0"/>
              <a:t>, 1970 (Man.), c. 32 (Statuts </a:t>
            </a:r>
            <a:r>
              <a:rPr lang="fr-CA" sz="2400" dirty="0" err="1"/>
              <a:t>revisés</a:t>
            </a:r>
            <a:r>
              <a:rPr lang="fr-CA" sz="2400" dirty="0"/>
              <a:t> mis à jour F100)—La loi outrepasse-t-elle les pouvoirs de la Législature du Manitoba? </a:t>
            </a:r>
          </a:p>
          <a:p>
            <a:r>
              <a:rPr lang="fr-CA" sz="2400" dirty="0"/>
              <a:t>Toutefois, les lois provinciales peuvent avoir des effets extraterritoriaux incidents et, par conséquent, être reconnues valides, si leurs but et objet en font des normes relatives à une compétence législative provinciale; voir </a:t>
            </a:r>
            <a:r>
              <a:rPr lang="fr-CA" sz="2400" dirty="0" err="1"/>
              <a:t>Ladore</a:t>
            </a:r>
            <a:r>
              <a:rPr lang="fr-CA" sz="2400" dirty="0"/>
              <a:t> c. Bennett, [1939] A.C. 468; </a:t>
            </a:r>
            <a:r>
              <a:rPr lang="fr-CA" sz="2400" dirty="0" err="1"/>
              <a:t>Re</a:t>
            </a:r>
            <a:r>
              <a:rPr lang="fr-CA" sz="2400" dirty="0"/>
              <a:t> </a:t>
            </a:r>
            <a:r>
              <a:rPr lang="fr-CA" sz="2400" dirty="0" err="1"/>
              <a:t>Upper</a:t>
            </a:r>
            <a:r>
              <a:rPr lang="fr-CA" sz="2400" dirty="0"/>
              <a:t> Churchill Water </a:t>
            </a:r>
            <a:r>
              <a:rPr lang="fr-CA" sz="2400" dirty="0" err="1"/>
              <a:t>Reversion</a:t>
            </a:r>
            <a:r>
              <a:rPr lang="fr-CA" sz="2400" dirty="0"/>
              <a:t>  </a:t>
            </a:r>
            <a:r>
              <a:rPr lang="fr-CA" sz="2400" dirty="0" err="1"/>
              <a:t>Act</a:t>
            </a:r>
            <a:r>
              <a:rPr lang="fr-CA" sz="2400" dirty="0"/>
              <a:t>, [1984] 1 R.C.S. 297; Global Securities Corp. c Colombie-Britannique (Securities Commission), [2000] 1 R.C.S.494. Page 18 note 52</a:t>
            </a:r>
          </a:p>
        </p:txBody>
      </p:sp>
    </p:spTree>
    <p:extLst>
      <p:ext uri="{BB962C8B-B14F-4D97-AF65-F5344CB8AC3E}">
        <p14:creationId xmlns:p14="http://schemas.microsoft.com/office/powerpoint/2010/main" val="8827962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a:bodyPr>
          <a:lstStyle/>
          <a:p>
            <a:r>
              <a:rPr lang="fr-CA" b="1" dirty="0"/>
              <a:t>1931 STATUT DE WESTMINSTER </a:t>
            </a:r>
          </a:p>
          <a:p>
            <a:r>
              <a:rPr lang="fr-CA" b="1" dirty="0" smtClean="0">
                <a:solidFill>
                  <a:srgbClr val="FF0000"/>
                </a:solidFill>
              </a:rPr>
              <a:t>L ’EXCEPTION NÉCESSAIRE: </a:t>
            </a:r>
          </a:p>
          <a:p>
            <a:r>
              <a:rPr lang="fr-CA" b="1" dirty="0" smtClean="0"/>
              <a:t>LE MAINTIEN DE L'OBLIGATION DE COMPATIBILITÉ AVEC L'A.A.N.B. DE 1867</a:t>
            </a:r>
            <a:r>
              <a:rPr lang="fr-CA" dirty="0" smtClean="0"/>
              <a:t> DUPLÉ, 20 </a:t>
            </a:r>
          </a:p>
          <a:p>
            <a:endParaRPr lang="fr-CA" dirty="0"/>
          </a:p>
          <a:p>
            <a:r>
              <a:rPr lang="fr-CA" dirty="0" smtClean="0"/>
              <a:t>7</a:t>
            </a:r>
            <a:r>
              <a:rPr lang="fr-CA" dirty="0"/>
              <a:t>. (1) Rien dans la présente Loi ne doit être considéré comme se rapportant à l'abrogation ou à la modification des Actes de l'Amérique du Nord britannique, 1867 à 1930, où d'un arrêté, statut ou règlement quelconque édicté en vertu desdits Actes.</a:t>
            </a:r>
          </a:p>
          <a:p>
            <a:r>
              <a:rPr lang="fr-CA" dirty="0"/>
              <a:t>(...) (3) Les pouvoirs que la présente Loi confère au Parlement du Canada ou aux législatures des provinces ne les autorisent qu'à légiférer sur des questions qui sont de leur compétence respective.</a:t>
            </a:r>
          </a:p>
        </p:txBody>
      </p:sp>
    </p:spTree>
    <p:extLst>
      <p:ext uri="{BB962C8B-B14F-4D97-AF65-F5344CB8AC3E}">
        <p14:creationId xmlns:p14="http://schemas.microsoft.com/office/powerpoint/2010/main" val="33382369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a:bodyPr>
          <a:lstStyle/>
          <a:p>
            <a:r>
              <a:rPr lang="fr-CA" b="1" dirty="0" smtClean="0"/>
              <a:t>1931 </a:t>
            </a:r>
            <a:r>
              <a:rPr lang="fr-CA" b="1" dirty="0"/>
              <a:t>STATUT DE WESTMINSTER </a:t>
            </a:r>
          </a:p>
          <a:p>
            <a:r>
              <a:rPr lang="fr-CA" b="1" dirty="0" smtClean="0">
                <a:solidFill>
                  <a:srgbClr val="FF0000"/>
                </a:solidFill>
              </a:rPr>
              <a:t>PAS </a:t>
            </a:r>
            <a:r>
              <a:rPr lang="fr-CA" b="1" dirty="0">
                <a:solidFill>
                  <a:srgbClr val="FF0000"/>
                </a:solidFill>
              </a:rPr>
              <a:t>DE MODIFICATION DE L’AANB SANS AUTORISATION DU CANADA</a:t>
            </a:r>
          </a:p>
          <a:p>
            <a:endParaRPr lang="fr-CA" dirty="0" smtClean="0"/>
          </a:p>
          <a:p>
            <a:endParaRPr lang="fr-CA" dirty="0"/>
          </a:p>
          <a:p>
            <a:endParaRPr lang="fr-CA" dirty="0" smtClean="0"/>
          </a:p>
          <a:p>
            <a:r>
              <a:rPr lang="fr-CA" dirty="0" smtClean="0"/>
              <a:t>Article 4</a:t>
            </a:r>
            <a:r>
              <a:rPr lang="fr-CA" dirty="0"/>
              <a:t>. Nulle loi du Parlement du Royaume-Uni adoptée postérieurement à l'entrée en vigueur de la présente Loi ne doit s'étendre ou être censée s'étendre à un Dominion, comme partie de la législation en vigueur dans ce Dominion, à moins qu'il n'y soit expressément déclaré que ce Dominion a demandé cette loi et a consenti à ce qu'elle soit édictée.</a:t>
            </a:r>
          </a:p>
        </p:txBody>
      </p:sp>
    </p:spTree>
    <p:extLst>
      <p:ext uri="{BB962C8B-B14F-4D97-AF65-F5344CB8AC3E}">
        <p14:creationId xmlns:p14="http://schemas.microsoft.com/office/powerpoint/2010/main" val="26076521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a:bodyPr>
          <a:lstStyle/>
          <a:p>
            <a:r>
              <a:rPr lang="fr-CA" sz="3200" b="1" dirty="0" smtClean="0"/>
              <a:t>1931 STATUT DE WESTMINSTER </a:t>
            </a:r>
          </a:p>
          <a:p>
            <a:r>
              <a:rPr lang="fr-CA" sz="3200" dirty="0" smtClean="0">
                <a:solidFill>
                  <a:srgbClr val="00B050"/>
                </a:solidFill>
              </a:rPr>
              <a:t>IMPACT</a:t>
            </a:r>
            <a:r>
              <a:rPr lang="fr-CA" sz="3200" dirty="0" smtClean="0"/>
              <a:t>:  </a:t>
            </a:r>
            <a:r>
              <a:rPr lang="fr-CA" sz="3200" dirty="0" smtClean="0">
                <a:solidFill>
                  <a:srgbClr val="FF0000"/>
                </a:solidFill>
              </a:rPr>
              <a:t>FONCTION </a:t>
            </a:r>
            <a:r>
              <a:rPr lang="fr-CA" sz="3200" dirty="0">
                <a:solidFill>
                  <a:srgbClr val="FF0000"/>
                </a:solidFill>
              </a:rPr>
              <a:t>EXÉCUTIVE </a:t>
            </a:r>
            <a:r>
              <a:rPr lang="fr-CA" sz="3200" dirty="0" smtClean="0">
                <a:solidFill>
                  <a:srgbClr val="FF0000"/>
                </a:solidFill>
              </a:rPr>
              <a:t>Duplé </a:t>
            </a:r>
            <a:r>
              <a:rPr lang="fr-CA" sz="3200" dirty="0" smtClean="0"/>
              <a:t>21 </a:t>
            </a:r>
            <a:endParaRPr lang="fr-CA" sz="3200" dirty="0"/>
          </a:p>
          <a:p>
            <a:endParaRPr lang="fr-CA" sz="3200" dirty="0" smtClean="0"/>
          </a:p>
          <a:p>
            <a:pPr marL="514350" indent="-514350">
              <a:buFont typeface="+mj-lt"/>
              <a:buAutoNum type="arabicPeriod"/>
            </a:pPr>
            <a:r>
              <a:rPr lang="fr-CA" sz="3200" dirty="0" smtClean="0"/>
              <a:t>CRÉATION D’UN CHEF DE L’État propre – REINE DU CANADA </a:t>
            </a:r>
          </a:p>
          <a:p>
            <a:pPr marL="514350" indent="-514350">
              <a:buFont typeface="+mj-lt"/>
              <a:buAutoNum type="arabicPeriod"/>
            </a:pPr>
            <a:r>
              <a:rPr lang="fr-CA" sz="3200" dirty="0" smtClean="0"/>
              <a:t>REPRÉSENTANT : GOUVERNEUR GÉNÉRAL AVEC POURVOIR DE DÉSAVEU ET DE RÉSERVE </a:t>
            </a:r>
            <a:r>
              <a:rPr lang="fr-CA" sz="3200" b="1" dirty="0" smtClean="0"/>
              <a:t>MAIS</a:t>
            </a:r>
            <a:r>
              <a:rPr lang="fr-CA" sz="3200" dirty="0" smtClean="0"/>
              <a:t> </a:t>
            </a:r>
            <a:r>
              <a:rPr lang="fr-CA" sz="3000" dirty="0" smtClean="0"/>
              <a:t>SUR AVIS DES MINISTRES CANADIENS</a:t>
            </a:r>
            <a:endParaRPr lang="fr-CA" sz="3000" dirty="0"/>
          </a:p>
        </p:txBody>
      </p:sp>
    </p:spTree>
    <p:extLst>
      <p:ext uri="{BB962C8B-B14F-4D97-AF65-F5344CB8AC3E}">
        <p14:creationId xmlns:p14="http://schemas.microsoft.com/office/powerpoint/2010/main" val="12671315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a:bodyPr>
          <a:lstStyle/>
          <a:p>
            <a:r>
              <a:rPr lang="fr-CA" sz="3200" b="1" dirty="0" smtClean="0"/>
              <a:t>1931 STATUT DE WESTMINSTER </a:t>
            </a:r>
          </a:p>
          <a:p>
            <a:r>
              <a:rPr lang="fr-CA" sz="3200" dirty="0" smtClean="0">
                <a:solidFill>
                  <a:srgbClr val="00B050"/>
                </a:solidFill>
              </a:rPr>
              <a:t>IMPACT</a:t>
            </a:r>
            <a:r>
              <a:rPr lang="fr-CA" sz="3200" dirty="0" smtClean="0"/>
              <a:t>: </a:t>
            </a:r>
            <a:r>
              <a:rPr lang="fr-CA" sz="3200" dirty="0" smtClean="0">
                <a:solidFill>
                  <a:srgbClr val="FF0000"/>
                </a:solidFill>
              </a:rPr>
              <a:t>FONCTION </a:t>
            </a:r>
            <a:r>
              <a:rPr lang="fr-CA" sz="3200" dirty="0">
                <a:solidFill>
                  <a:srgbClr val="FF0000"/>
                </a:solidFill>
              </a:rPr>
              <a:t>JUDICIAIRE </a:t>
            </a:r>
            <a:r>
              <a:rPr lang="fr-CA" sz="3200" dirty="0" smtClean="0">
                <a:solidFill>
                  <a:schemeClr val="tx1"/>
                </a:solidFill>
              </a:rPr>
              <a:t>DUPLÉ </a:t>
            </a:r>
            <a:r>
              <a:rPr lang="fr-CA" sz="3200" dirty="0" smtClean="0"/>
              <a:t>PAGE 22 </a:t>
            </a:r>
            <a:endParaRPr lang="fr-CA" sz="3200" dirty="0"/>
          </a:p>
          <a:p>
            <a:endParaRPr lang="fr-CA" sz="3200" dirty="0" smtClean="0"/>
          </a:p>
          <a:p>
            <a:r>
              <a:rPr lang="fr-CA" sz="3200" dirty="0" smtClean="0"/>
              <a:t>L'article </a:t>
            </a:r>
            <a:r>
              <a:rPr lang="fr-CA" sz="3200" dirty="0"/>
              <a:t>2 du Statut de Westminster de 1931 permettait désormais au Canada de légiférer de manière incompatible avec les lois impériales qui avaient créé le Comité judiciaire du Conseil privé et l'avaient doté de ses compétences59. </a:t>
            </a:r>
          </a:p>
          <a:p>
            <a:r>
              <a:rPr lang="fr-CA" sz="3200" dirty="0"/>
              <a:t>Le Canada exerça cette faculté d'abord en abolissant les appels en matière criminelle, en 1933, puis, en supprimant tous les autres appels, en 1949.</a:t>
            </a:r>
          </a:p>
        </p:txBody>
      </p:sp>
    </p:spTree>
    <p:extLst>
      <p:ext uri="{BB962C8B-B14F-4D97-AF65-F5344CB8AC3E}">
        <p14:creationId xmlns:p14="http://schemas.microsoft.com/office/powerpoint/2010/main" val="26773477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 </a:t>
            </a:r>
            <a:br>
              <a:rPr lang="fr-CA" dirty="0" smtClean="0"/>
            </a:br>
            <a:endParaRPr lang="fr-CA" dirty="0"/>
          </a:p>
        </p:txBody>
      </p:sp>
      <p:sp>
        <p:nvSpPr>
          <p:cNvPr id="3" name="Subtitle 2"/>
          <p:cNvSpPr>
            <a:spLocks noGrp="1"/>
          </p:cNvSpPr>
          <p:nvPr>
            <p:ph idx="1"/>
          </p:nvPr>
        </p:nvSpPr>
        <p:spPr>
          <a:xfrm>
            <a:off x="1097280" y="286603"/>
            <a:ext cx="10058400" cy="5582491"/>
          </a:xfrm>
        </p:spPr>
        <p:txBody>
          <a:bodyPr>
            <a:normAutofit/>
          </a:bodyPr>
          <a:lstStyle/>
          <a:p>
            <a:r>
              <a:rPr lang="fr-CA" sz="3200" dirty="0">
                <a:solidFill>
                  <a:srgbClr val="FF0000"/>
                </a:solidFill>
              </a:rPr>
              <a:t>LE RAPATRIEMENT DE LA CONSTITUTION EN 1981 </a:t>
            </a:r>
            <a:r>
              <a:rPr lang="fr-CA" sz="3200" dirty="0"/>
              <a:t>DUPLÉ 22 ET </a:t>
            </a:r>
            <a:r>
              <a:rPr lang="fr-CA" sz="3200" dirty="0" smtClean="0"/>
              <a:t>23</a:t>
            </a:r>
          </a:p>
          <a:p>
            <a:endParaRPr lang="fr-CA" sz="3200" dirty="0"/>
          </a:p>
          <a:p>
            <a:r>
              <a:rPr lang="fr-CA" sz="3200" dirty="0"/>
              <a:t>-	Unanimité ou degré de consentement ? Sera examiné dans un autre cours.</a:t>
            </a:r>
          </a:p>
        </p:txBody>
      </p:sp>
    </p:spTree>
    <p:extLst>
      <p:ext uri="{BB962C8B-B14F-4D97-AF65-F5344CB8AC3E}">
        <p14:creationId xmlns:p14="http://schemas.microsoft.com/office/powerpoint/2010/main" val="3289617759"/>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368</TotalTime>
  <Words>1203</Words>
  <Application>Microsoft Office PowerPoint</Application>
  <PresentationFormat>Widescreen</PresentationFormat>
  <Paragraphs>320</Paragraphs>
  <Slides>33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Calibri</vt:lpstr>
      <vt:lpstr>Calibri Light</vt:lpstr>
      <vt:lpstr>Wingdings</vt:lpstr>
      <vt:lpstr>Retrospect</vt:lpstr>
      <vt:lpstr>DROIT PUBLIC GÉNÉRAL  DCC 2518 B SEMAINE 1</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DRC</dc:title>
  <dc:creator>Alain Tremblay</dc:creator>
  <cp:lastModifiedBy>Alain Tremblay</cp:lastModifiedBy>
  <cp:revision>82</cp:revision>
  <dcterms:created xsi:type="dcterms:W3CDTF">2014-05-19T00:37:27Z</dcterms:created>
  <dcterms:modified xsi:type="dcterms:W3CDTF">2014-09-18T21:42:29Z</dcterms:modified>
</cp:coreProperties>
</file>