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9" r:id="rId3"/>
    <p:sldId id="260" r:id="rId4"/>
    <p:sldId id="286" r:id="rId5"/>
    <p:sldId id="263" r:id="rId6"/>
    <p:sldId id="264" r:id="rId7"/>
    <p:sldId id="265" r:id="rId8"/>
    <p:sldId id="266" r:id="rId9"/>
    <p:sldId id="267" r:id="rId10"/>
    <p:sldId id="269" r:id="rId11"/>
    <p:sldId id="270" r:id="rId12"/>
    <p:sldId id="271" r:id="rId13"/>
    <p:sldId id="272" r:id="rId14"/>
    <p:sldId id="289" r:id="rId15"/>
    <p:sldId id="273" r:id="rId16"/>
    <p:sldId id="274" r:id="rId17"/>
    <p:sldId id="276" r:id="rId18"/>
    <p:sldId id="278" r:id="rId19"/>
    <p:sldId id="279" r:id="rId20"/>
    <p:sldId id="282" r:id="rId21"/>
    <p:sldId id="284" r:id="rId22"/>
    <p:sldId id="285" r:id="rId23"/>
  </p:sldIdLst>
  <p:sldSz cx="9144000" cy="6858000" type="screen4x3"/>
  <p:notesSz cx="6985000" cy="9271000"/>
  <p:custDataLst>
    <p:tags r:id="rId2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10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79" autoAdjust="0"/>
    <p:restoredTop sz="66607" autoAdjust="0"/>
  </p:normalViewPr>
  <p:slideViewPr>
    <p:cSldViewPr>
      <p:cViewPr>
        <p:scale>
          <a:sx n="77" d="100"/>
          <a:sy n="77" d="100"/>
        </p:scale>
        <p:origin x="-1104" y="7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3550"/>
          </a:xfrm>
          <a:prstGeom prst="rect">
            <a:avLst/>
          </a:prstGeom>
        </p:spPr>
        <p:txBody>
          <a:bodyPr vert="horz" lIns="92885" tIns="46442" rIns="92885" bIns="46442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550" y="0"/>
            <a:ext cx="3026833" cy="463550"/>
          </a:xfrm>
          <a:prstGeom prst="rect">
            <a:avLst/>
          </a:prstGeom>
        </p:spPr>
        <p:txBody>
          <a:bodyPr vert="horz" lIns="92885" tIns="46442" rIns="92885" bIns="46442" rtlCol="0"/>
          <a:lstStyle>
            <a:lvl1pPr algn="r">
              <a:defRPr sz="1200"/>
            </a:lvl1pPr>
          </a:lstStyle>
          <a:p>
            <a:fld id="{A2578D83-A93C-45DB-AC3E-6CF7A980BD2C}" type="datetimeFigureOut">
              <a:rPr lang="en-CA" smtClean="0"/>
              <a:t>05/09/2013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4750" y="695325"/>
            <a:ext cx="4635500" cy="3476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85" tIns="46442" rIns="92885" bIns="46442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03725"/>
            <a:ext cx="5588000" cy="4171950"/>
          </a:xfrm>
          <a:prstGeom prst="rect">
            <a:avLst/>
          </a:prstGeom>
        </p:spPr>
        <p:txBody>
          <a:bodyPr vert="horz" lIns="92885" tIns="46442" rIns="92885" bIns="4644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05841"/>
            <a:ext cx="3026833" cy="463550"/>
          </a:xfrm>
          <a:prstGeom prst="rect">
            <a:avLst/>
          </a:prstGeom>
        </p:spPr>
        <p:txBody>
          <a:bodyPr vert="horz" lIns="92885" tIns="46442" rIns="92885" bIns="46442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550" y="8805841"/>
            <a:ext cx="3026833" cy="463550"/>
          </a:xfrm>
          <a:prstGeom prst="rect">
            <a:avLst/>
          </a:prstGeom>
        </p:spPr>
        <p:txBody>
          <a:bodyPr vert="horz" lIns="92885" tIns="46442" rIns="92885" bIns="46442" rtlCol="0" anchor="b"/>
          <a:lstStyle>
            <a:lvl1pPr algn="r">
              <a:defRPr sz="1200"/>
            </a:lvl1pPr>
          </a:lstStyle>
          <a:p>
            <a:fld id="{2CFAE7FA-676A-4935-A310-2B3A8747B9FF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67908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316257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9EFE1F-ABAB-424C-8063-971E3EC1264A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64097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9EFE1F-ABAB-424C-8063-971E3EC1264A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355221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9EFE1F-ABAB-424C-8063-971E3EC1264A}" type="slidenum">
              <a:rPr lang="en-CA" smtClean="0"/>
              <a:t>14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355221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16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059649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9EFE1F-ABAB-424C-8063-971E3EC1264A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742407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19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047630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9EFE1F-ABAB-424C-8063-971E3EC1264A}" type="slidenum">
              <a:rPr lang="en-CA" smtClean="0"/>
              <a:t>20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97283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913786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22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904035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6770078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9EFE1F-ABAB-424C-8063-971E3EC1264A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89629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9EFE1F-ABAB-424C-8063-971E3EC1264A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3484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9EFE1F-ABAB-424C-8063-971E3EC1264A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06564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8848"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9EFE1F-ABAB-424C-8063-971E3EC1264A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930023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9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868855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9EFE1F-ABAB-424C-8063-971E3EC1264A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610380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159" indent="-174159">
              <a:buFontTx/>
              <a:buChar char="-"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9EFE1F-ABAB-424C-8063-971E3EC1264A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61665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7710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18B02721-F412-427E-B374-9D060C239A55}" type="datetimeFigureOut">
              <a:rPr lang="en-CA" smtClean="0"/>
              <a:pPr/>
              <a:t>05/09/2013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C37F0EC0-8E15-4193-B387-6EE52045529D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1026" name="Picture 2" descr="Telfer School of Management - Linked with Leadershi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0" y="-163"/>
            <a:ext cx="91440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6748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05/09/2013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  <p:pic>
        <p:nvPicPr>
          <p:cNvPr id="1026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0155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05/09/2013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C37F0EC0-8E15-4193-B387-6EE52045529D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9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0019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05/09/2013</a:t>
            </a:fld>
            <a:endParaRPr lang="en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  <p:pic>
        <p:nvPicPr>
          <p:cNvPr id="11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2519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05/09/2013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900"/>
            </a:lvl1pPr>
          </a:lstStyle>
          <a:p>
            <a:fld id="{C37F0EC0-8E15-4193-B387-6EE52045529D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6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6312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64703"/>
            <a:ext cx="5486400" cy="39628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05/09/2013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  <p:pic>
        <p:nvPicPr>
          <p:cNvPr id="9" name="Picture 2" descr="Telfer School of Management - École de gestion Telf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384"/>
            <a:ext cx="8676456" cy="5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1846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02721-F412-427E-B374-9D060C239A55}" type="datetimeFigureOut">
              <a:rPr lang="en-CA" smtClean="0"/>
              <a:t>05/09/2013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67272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5" r:id="rId5"/>
    <p:sldLayoutId id="2147483657" r:id="rId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Ø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ir.bombardier.com/var/data/gallery/document/47/33/43/64/13/Bombardier-AR2012_March2013_en.pdf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090663"/>
          </a:xfrm>
        </p:spPr>
        <p:txBody>
          <a:bodyPr>
            <a:normAutofit/>
          </a:bodyPr>
          <a:lstStyle/>
          <a:p>
            <a:r>
              <a:rPr lang="en-CA" dirty="0"/>
              <a:t>CHAPTER 1</a:t>
            </a:r>
            <a:br>
              <a:rPr lang="en-CA" dirty="0"/>
            </a:br>
            <a:r>
              <a:rPr lang="en-CA" dirty="0"/>
              <a:t> </a:t>
            </a:r>
            <a:br>
              <a:rPr lang="en-CA" dirty="0"/>
            </a:br>
            <a:r>
              <a:rPr lang="en-CA" dirty="0"/>
              <a:t>THE PURPOSE AND USE OF FINANCIAL STATEMENTS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CA" dirty="0" smtClean="0"/>
          </a:p>
          <a:p>
            <a:endParaRPr lang="en-CA" dirty="0"/>
          </a:p>
          <a:p>
            <a:r>
              <a:rPr lang="en-CA" dirty="0" smtClean="0"/>
              <a:t>Professor </a:t>
            </a:r>
            <a:endParaRPr lang="en-CA" dirty="0"/>
          </a:p>
          <a:p>
            <a:r>
              <a:rPr lang="en-CA" dirty="0" err="1"/>
              <a:t>Lamia</a:t>
            </a:r>
            <a:r>
              <a:rPr lang="en-CA" dirty="0"/>
              <a:t> </a:t>
            </a:r>
            <a:r>
              <a:rPr lang="en-CA" dirty="0" err="1"/>
              <a:t>Chourou</a:t>
            </a:r>
            <a:endParaRPr lang="en-CA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56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Types of Business Activity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sz="2400" dirty="0" smtClean="0"/>
              <a:t>Three </a:t>
            </a:r>
            <a:r>
              <a:rPr lang="en-CA" sz="2400" dirty="0"/>
              <a:t>types of business activity: </a:t>
            </a:r>
            <a:endParaRPr lang="en-CA" sz="2400" dirty="0" smtClean="0"/>
          </a:p>
          <a:p>
            <a:pPr marL="0" indent="0">
              <a:buNone/>
            </a:pPr>
            <a:endParaRPr lang="en-CA" sz="2400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CA" sz="2400" dirty="0" smtClean="0"/>
              <a:t>Financing</a:t>
            </a:r>
            <a:r>
              <a:rPr lang="en-CA" sz="2400" dirty="0"/>
              <a:t> </a:t>
            </a:r>
            <a:r>
              <a:rPr lang="en-CA" sz="2400" dirty="0" smtClean="0"/>
              <a:t>activities</a:t>
            </a:r>
          </a:p>
          <a:p>
            <a:pPr marL="914400" lvl="1" indent="-514350">
              <a:buFont typeface="+mj-lt"/>
              <a:buAutoNum type="arabicPeriod"/>
            </a:pPr>
            <a:endParaRPr lang="en-CA" sz="2400" dirty="0"/>
          </a:p>
          <a:p>
            <a:pPr marL="914400" lvl="1" indent="-514350">
              <a:buFont typeface="+mj-lt"/>
              <a:buAutoNum type="arabicPeriod"/>
            </a:pPr>
            <a:r>
              <a:rPr lang="en-CA" sz="2400" dirty="0" smtClean="0"/>
              <a:t>Investing</a:t>
            </a:r>
            <a:r>
              <a:rPr lang="en-CA" sz="2400" dirty="0"/>
              <a:t> </a:t>
            </a:r>
            <a:r>
              <a:rPr lang="en-CA" sz="2400" dirty="0" smtClean="0"/>
              <a:t>activities</a:t>
            </a:r>
          </a:p>
          <a:p>
            <a:pPr marL="914400" lvl="1" indent="-514350">
              <a:buFont typeface="+mj-lt"/>
              <a:buAutoNum type="arabicPeriod"/>
            </a:pPr>
            <a:endParaRPr lang="en-CA" sz="2400" dirty="0"/>
          </a:p>
          <a:p>
            <a:pPr marL="914400" lvl="1" indent="-514350">
              <a:buFont typeface="+mj-lt"/>
              <a:buAutoNum type="arabicPeriod"/>
            </a:pPr>
            <a:r>
              <a:rPr lang="en-CA" sz="2400" dirty="0" smtClean="0"/>
              <a:t>Operating</a:t>
            </a:r>
            <a:r>
              <a:rPr lang="en-CA" sz="2400" dirty="0"/>
              <a:t> </a:t>
            </a:r>
            <a:r>
              <a:rPr lang="en-CA" sz="2400" dirty="0" smtClean="0"/>
              <a:t>activities </a:t>
            </a:r>
          </a:p>
          <a:p>
            <a:pPr marL="914400" lvl="1" indent="-514350">
              <a:buFont typeface="+mj-lt"/>
              <a:buAutoNum type="arabicPeriod"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4435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Types of Business Activity Cont’d.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CA" sz="2400" b="1" dirty="0" smtClean="0"/>
              <a:t>1. Financing </a:t>
            </a:r>
            <a:r>
              <a:rPr lang="en-CA" sz="2400" b="1" dirty="0"/>
              <a:t>activities </a:t>
            </a:r>
            <a:endParaRPr lang="en-CA" sz="2400" b="1" dirty="0" smtClean="0"/>
          </a:p>
          <a:p>
            <a:r>
              <a:rPr lang="en-GB" sz="2400" dirty="0"/>
              <a:t>Obtaining (and repaying) funds to finance the operations of the </a:t>
            </a:r>
            <a:r>
              <a:rPr lang="en-GB" sz="2400" dirty="0" smtClean="0"/>
              <a:t>business</a:t>
            </a:r>
            <a:r>
              <a:rPr lang="en-CA" sz="2400" dirty="0" smtClean="0"/>
              <a:t>.</a:t>
            </a:r>
          </a:p>
          <a:p>
            <a:pPr marL="0" indent="0">
              <a:buNone/>
            </a:pPr>
            <a:endParaRPr lang="en-CA" sz="2400" dirty="0"/>
          </a:p>
          <a:p>
            <a:pPr lvl="0"/>
            <a:r>
              <a:rPr lang="en-CA" sz="2400" dirty="0" smtClean="0"/>
              <a:t>The </a:t>
            </a:r>
            <a:r>
              <a:rPr lang="en-CA" sz="2400" dirty="0"/>
              <a:t>two primary sources are:</a:t>
            </a:r>
          </a:p>
          <a:p>
            <a:pPr marL="457200" lvl="1" indent="0">
              <a:buNone/>
            </a:pPr>
            <a:r>
              <a:rPr lang="en-CA" sz="2400" dirty="0" smtClean="0"/>
              <a:t>1. Debt</a:t>
            </a:r>
            <a:r>
              <a:rPr lang="en-CA" sz="2400" dirty="0"/>
              <a:t>: Borrowing money from lenders and other creditors which creates a </a:t>
            </a:r>
            <a:r>
              <a:rPr lang="en-CA" sz="2400" dirty="0" smtClean="0"/>
              <a:t>liability.</a:t>
            </a:r>
          </a:p>
          <a:p>
            <a:pPr marL="457200" lvl="1" indent="0">
              <a:buNone/>
            </a:pPr>
            <a:endParaRPr lang="en-CA" dirty="0"/>
          </a:p>
          <a:p>
            <a:pPr marL="457200" lvl="1" indent="0">
              <a:buNone/>
            </a:pPr>
            <a:r>
              <a:rPr lang="en-CA" sz="2400" dirty="0" smtClean="0"/>
              <a:t>2. Equity</a:t>
            </a:r>
            <a:r>
              <a:rPr lang="en-CA" sz="2400" dirty="0"/>
              <a:t>: Issuing (selling) ownership interests in the corporation to </a:t>
            </a:r>
            <a:r>
              <a:rPr lang="en-CA" sz="2400" dirty="0" smtClean="0"/>
              <a:t>shareholders.</a:t>
            </a:r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7571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Types of Business Activity Cont’d</a:t>
            </a:r>
            <a:r>
              <a:rPr lang="en-CA" dirty="0"/>
              <a:t>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CA" sz="2400" b="1" dirty="0" smtClean="0"/>
              <a:t>2. Investing activities</a:t>
            </a:r>
          </a:p>
          <a:p>
            <a:pPr lvl="0"/>
            <a:r>
              <a:rPr lang="en-CA" sz="2400" dirty="0"/>
              <a:t>obtaining resources or assets needed to operate the business.</a:t>
            </a:r>
          </a:p>
          <a:p>
            <a:pPr marL="0" lvl="0" indent="0">
              <a:buNone/>
            </a:pPr>
            <a:endParaRPr lang="en-CA" sz="2400" dirty="0"/>
          </a:p>
          <a:p>
            <a:pPr>
              <a:lnSpc>
                <a:spcPct val="93000"/>
              </a:lnSpc>
            </a:pPr>
            <a:r>
              <a:rPr lang="en-GB" sz="2400" dirty="0" smtClean="0">
                <a:ea typeface="HYGothic-Extra" charset="0"/>
              </a:rPr>
              <a:t>Examples:</a:t>
            </a:r>
          </a:p>
          <a:p>
            <a:pPr lvl="1">
              <a:lnSpc>
                <a:spcPct val="93000"/>
              </a:lnSpc>
              <a:spcBef>
                <a:spcPts val="750"/>
              </a:spcBef>
            </a:pPr>
            <a:r>
              <a:rPr lang="en-GB" sz="2400" dirty="0" smtClean="0">
                <a:ea typeface="HYGothic-Extra" charset="0"/>
              </a:rPr>
              <a:t>Purchase or sale of long-term investments.</a:t>
            </a:r>
          </a:p>
          <a:p>
            <a:pPr marL="457200" lvl="1" indent="0">
              <a:lnSpc>
                <a:spcPct val="93000"/>
              </a:lnSpc>
              <a:spcBef>
                <a:spcPts val="750"/>
              </a:spcBef>
              <a:buNone/>
            </a:pPr>
            <a:endParaRPr lang="en-GB" sz="2400" dirty="0" smtClean="0">
              <a:ea typeface="HYGothic-Extra" charset="0"/>
            </a:endParaRPr>
          </a:p>
          <a:p>
            <a:pPr lvl="1">
              <a:lnSpc>
                <a:spcPct val="93000"/>
              </a:lnSpc>
              <a:spcBef>
                <a:spcPts val="750"/>
              </a:spcBef>
            </a:pPr>
            <a:r>
              <a:rPr lang="en-GB" sz="2400" dirty="0" smtClean="0">
                <a:ea typeface="HYGothic-Extra" charset="0"/>
              </a:rPr>
              <a:t>Purchase or sale of long-lived assets such as property, plant and equipment.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4289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Types of Business </a:t>
            </a:r>
            <a:r>
              <a:rPr lang="en-CA" dirty="0"/>
              <a:t>Activity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en-CA" sz="2600" b="1" dirty="0" smtClean="0"/>
              <a:t>3. Operating activities</a:t>
            </a:r>
          </a:p>
          <a:p>
            <a:r>
              <a:rPr lang="en-GB" sz="2600" dirty="0" smtClean="0">
                <a:ea typeface="HYGothic-Extra" charset="0"/>
              </a:rPr>
              <a:t>main day-to-day activities of the business.</a:t>
            </a:r>
          </a:p>
          <a:p>
            <a:endParaRPr lang="en-GB" sz="2600" dirty="0" smtClean="0">
              <a:ea typeface="HYGothic-Extra" charset="0"/>
            </a:endParaRPr>
          </a:p>
          <a:p>
            <a:pPr>
              <a:lnSpc>
                <a:spcPct val="93000"/>
              </a:lnSpc>
            </a:pPr>
            <a:r>
              <a:rPr lang="en-GB" sz="2600" dirty="0" smtClean="0">
                <a:ea typeface="HYGothic-Extra" charset="0"/>
              </a:rPr>
              <a:t>Examples:</a:t>
            </a:r>
          </a:p>
          <a:p>
            <a:pPr lvl="1">
              <a:lnSpc>
                <a:spcPct val="93000"/>
              </a:lnSpc>
            </a:pPr>
            <a:r>
              <a:rPr lang="en-GB" sz="2600" dirty="0" smtClean="0">
                <a:ea typeface="HYGothic-Extra" charset="0"/>
              </a:rPr>
              <a:t>Sale of merchandise.</a:t>
            </a:r>
          </a:p>
          <a:p>
            <a:pPr marL="457200" lvl="1" indent="0">
              <a:lnSpc>
                <a:spcPct val="93000"/>
              </a:lnSpc>
              <a:buNone/>
            </a:pPr>
            <a:endParaRPr lang="en-GB" sz="2600" dirty="0" smtClean="0">
              <a:ea typeface="HYGothic-Extra" charset="0"/>
            </a:endParaRPr>
          </a:p>
          <a:p>
            <a:pPr lvl="1">
              <a:lnSpc>
                <a:spcPct val="93000"/>
              </a:lnSpc>
            </a:pPr>
            <a:r>
              <a:rPr lang="en-GB" sz="2600" dirty="0" smtClean="0">
                <a:ea typeface="HYGothic-Extra" charset="0"/>
              </a:rPr>
              <a:t>Purchase of goods for resale.</a:t>
            </a:r>
          </a:p>
          <a:p>
            <a:pPr marL="457200" lvl="1" indent="0">
              <a:lnSpc>
                <a:spcPct val="93000"/>
              </a:lnSpc>
              <a:buNone/>
            </a:pPr>
            <a:endParaRPr lang="en-GB" sz="2600" dirty="0" smtClean="0">
              <a:ea typeface="HYGothic-Extra" charset="0"/>
            </a:endParaRPr>
          </a:p>
          <a:p>
            <a:pPr lvl="1">
              <a:lnSpc>
                <a:spcPct val="93000"/>
              </a:lnSpc>
            </a:pPr>
            <a:r>
              <a:rPr lang="en-GB" sz="2600" dirty="0" smtClean="0">
                <a:ea typeface="HYGothic-Extra" charset="0"/>
              </a:rPr>
              <a:t>Payments made to repair machines.</a:t>
            </a:r>
          </a:p>
          <a:p>
            <a:pPr lvl="1">
              <a:lnSpc>
                <a:spcPct val="93000"/>
              </a:lnSpc>
            </a:pPr>
            <a:endParaRPr lang="en-GB" sz="2600" dirty="0" smtClean="0">
              <a:ea typeface="HYGothic-Extra" charset="0"/>
            </a:endParaRPr>
          </a:p>
          <a:p>
            <a:pPr lvl="1">
              <a:lnSpc>
                <a:spcPct val="93000"/>
              </a:lnSpc>
            </a:pPr>
            <a:r>
              <a:rPr lang="en-GB" sz="2600" dirty="0" smtClean="0">
                <a:ea typeface="HYGothic-Extra" charset="0"/>
              </a:rPr>
              <a:t>Short term investments.</a:t>
            </a:r>
          </a:p>
          <a:p>
            <a:pPr lvl="1">
              <a:lnSpc>
                <a:spcPct val="93000"/>
              </a:lnSpc>
            </a:pPr>
            <a:endParaRPr lang="en-GB" sz="2600" dirty="0" smtClean="0">
              <a:ea typeface="HYGothic-Extra" charset="0"/>
            </a:endParaRP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5281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Types of Business </a:t>
            </a:r>
            <a:r>
              <a:rPr lang="en-CA" dirty="0"/>
              <a:t>Activity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57200" lvl="1" indent="0">
              <a:lnSpc>
                <a:spcPct val="93000"/>
              </a:lnSpc>
              <a:buNone/>
            </a:pPr>
            <a:r>
              <a:rPr lang="en-GB" sz="2600" dirty="0" smtClean="0">
                <a:ea typeface="HYGothic-Extra" charset="0"/>
              </a:rPr>
              <a:t>Operating activities include:</a:t>
            </a:r>
          </a:p>
          <a:p>
            <a:pPr marL="457200" lvl="1" indent="0">
              <a:lnSpc>
                <a:spcPct val="93000"/>
              </a:lnSpc>
              <a:buNone/>
            </a:pPr>
            <a:r>
              <a:rPr lang="en-GB" sz="2600" dirty="0" smtClean="0">
                <a:ea typeface="HYGothic-Extra" charset="0"/>
              </a:rPr>
              <a:t>1. Revenues:</a:t>
            </a:r>
          </a:p>
          <a:p>
            <a:pPr marL="1200150" lvl="2" indent="-342900">
              <a:lnSpc>
                <a:spcPct val="93000"/>
              </a:lnSpc>
            </a:pPr>
            <a:r>
              <a:rPr lang="en-GB" sz="2200" dirty="0" smtClean="0">
                <a:ea typeface="HYGothic-Extra" charset="0"/>
              </a:rPr>
              <a:t>Sales revenue</a:t>
            </a:r>
          </a:p>
          <a:p>
            <a:pPr marL="1200150" lvl="2" indent="-342900">
              <a:lnSpc>
                <a:spcPct val="93000"/>
              </a:lnSpc>
            </a:pPr>
            <a:r>
              <a:rPr lang="en-GB" sz="2200" dirty="0" smtClean="0">
                <a:ea typeface="HYGothic-Extra" charset="0"/>
              </a:rPr>
              <a:t>Service revenue</a:t>
            </a:r>
          </a:p>
          <a:p>
            <a:pPr marL="1200150" lvl="2" indent="-342900">
              <a:lnSpc>
                <a:spcPct val="93000"/>
              </a:lnSpc>
            </a:pPr>
            <a:r>
              <a:rPr lang="en-GB" sz="2200" dirty="0" smtClean="0">
                <a:ea typeface="HYGothic-Extra" charset="0"/>
              </a:rPr>
              <a:t>Interest revenue</a:t>
            </a:r>
          </a:p>
          <a:p>
            <a:pPr marL="1200150" lvl="2" indent="-342900">
              <a:lnSpc>
                <a:spcPct val="93000"/>
              </a:lnSpc>
            </a:pPr>
            <a:r>
              <a:rPr lang="en-GB" sz="2200" dirty="0" smtClean="0">
                <a:ea typeface="HYGothic-Extra" charset="0"/>
              </a:rPr>
              <a:t>Rent revenue</a:t>
            </a:r>
          </a:p>
          <a:p>
            <a:pPr marL="457200" lvl="1" indent="0">
              <a:lnSpc>
                <a:spcPct val="93000"/>
              </a:lnSpc>
              <a:buNone/>
            </a:pPr>
            <a:endParaRPr lang="en-GB" sz="2600" dirty="0" smtClean="0">
              <a:ea typeface="HYGothic-Extra" charset="0"/>
            </a:endParaRPr>
          </a:p>
          <a:p>
            <a:pPr marL="457200" lvl="1" indent="0">
              <a:lnSpc>
                <a:spcPct val="93000"/>
              </a:lnSpc>
              <a:buNone/>
            </a:pPr>
            <a:r>
              <a:rPr lang="en-GB" sz="2600" dirty="0" smtClean="0">
                <a:ea typeface="HYGothic-Extra" charset="0"/>
              </a:rPr>
              <a:t>2. Expenses</a:t>
            </a:r>
          </a:p>
          <a:p>
            <a:pPr marL="1200150" lvl="2" indent="-342900">
              <a:lnSpc>
                <a:spcPct val="93000"/>
              </a:lnSpc>
            </a:pPr>
            <a:r>
              <a:rPr lang="en-GB" sz="2200" dirty="0" smtClean="0">
                <a:ea typeface="HYGothic-Extra" charset="0"/>
              </a:rPr>
              <a:t>Production costs</a:t>
            </a:r>
          </a:p>
          <a:p>
            <a:pPr marL="1200150" lvl="2" indent="-342900">
              <a:lnSpc>
                <a:spcPct val="93000"/>
              </a:lnSpc>
            </a:pPr>
            <a:r>
              <a:rPr lang="en-GB" sz="2200" dirty="0" smtClean="0">
                <a:ea typeface="HYGothic-Extra" charset="0"/>
              </a:rPr>
              <a:t>General and administrative expenses</a:t>
            </a:r>
          </a:p>
          <a:p>
            <a:pPr marL="457200" lvl="1" indent="0">
              <a:lnSpc>
                <a:spcPct val="93000"/>
              </a:lnSpc>
              <a:buNone/>
            </a:pPr>
            <a:endParaRPr lang="en-GB" sz="2600" dirty="0" smtClean="0">
              <a:ea typeface="HYGothic-Extra" charset="0"/>
            </a:endParaRPr>
          </a:p>
          <a:p>
            <a:pPr marL="457200" lvl="1" indent="0">
              <a:lnSpc>
                <a:spcPct val="93000"/>
              </a:lnSpc>
              <a:buNone/>
            </a:pPr>
            <a:r>
              <a:rPr lang="en-GB" sz="2600" dirty="0" smtClean="0">
                <a:ea typeface="HYGothic-Extra" charset="0"/>
              </a:rPr>
              <a:t>3. Related accounts</a:t>
            </a:r>
          </a:p>
          <a:p>
            <a:pPr marL="1200150" lvl="2" indent="-342900">
              <a:lnSpc>
                <a:spcPct val="93000"/>
              </a:lnSpc>
            </a:pPr>
            <a:r>
              <a:rPr lang="en-GB" sz="2200" dirty="0">
                <a:ea typeface="HYGothic-Extra" charset="0"/>
              </a:rPr>
              <a:t>R</a:t>
            </a:r>
            <a:r>
              <a:rPr lang="en-GB" sz="2200" dirty="0" smtClean="0">
                <a:ea typeface="HYGothic-Extra" charset="0"/>
              </a:rPr>
              <a:t>eceivables</a:t>
            </a:r>
          </a:p>
          <a:p>
            <a:pPr marL="1200150" lvl="2" indent="-342900">
              <a:lnSpc>
                <a:spcPct val="93000"/>
              </a:lnSpc>
            </a:pPr>
            <a:r>
              <a:rPr lang="en-GB" sz="2200" dirty="0">
                <a:ea typeface="HYGothic-Extra" charset="0"/>
              </a:rPr>
              <a:t>I</a:t>
            </a:r>
            <a:r>
              <a:rPr lang="en-GB" sz="2200" dirty="0" smtClean="0">
                <a:ea typeface="HYGothic-Extra" charset="0"/>
              </a:rPr>
              <a:t>nventory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8254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cap="all" dirty="0" smtClean="0"/>
              <a:t/>
            </a:r>
            <a:br>
              <a:rPr lang="en-CA" cap="all" dirty="0" smtClean="0"/>
            </a:br>
            <a:r>
              <a:rPr lang="en-CA" sz="3600" dirty="0"/>
              <a:t>Content and Purpose of the Financial Statements</a:t>
            </a:r>
            <a:r>
              <a:rPr lang="en-CA" b="1" cap="all" dirty="0"/>
              <a:t/>
            </a:r>
            <a:br>
              <a:rPr lang="en-CA" b="1" cap="all" dirty="0"/>
            </a:b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en-CA" sz="2400" dirty="0" smtClean="0"/>
          </a:p>
          <a:p>
            <a:pPr marL="0" indent="0">
              <a:buNone/>
            </a:pPr>
            <a:r>
              <a:rPr lang="en-CA" sz="2400" dirty="0" smtClean="0"/>
              <a:t>Accountants </a:t>
            </a:r>
            <a:r>
              <a:rPr lang="en-CA" sz="2400" dirty="0"/>
              <a:t>communicate with users through four financial statements</a:t>
            </a:r>
            <a:r>
              <a:rPr lang="en-CA" sz="2400" dirty="0" smtClean="0"/>
              <a:t>:</a:t>
            </a:r>
          </a:p>
          <a:p>
            <a:pPr marL="0" indent="0">
              <a:buNone/>
            </a:pPr>
            <a:endParaRPr lang="en-CA" sz="2400" dirty="0"/>
          </a:p>
          <a:p>
            <a:pPr marL="857250" lvl="1" indent="-457200">
              <a:buFont typeface="+mj-lt"/>
              <a:buAutoNum type="arabicPeriod"/>
            </a:pPr>
            <a:r>
              <a:rPr lang="en-CA" sz="2400" dirty="0" smtClean="0"/>
              <a:t>Income Statement</a:t>
            </a:r>
          </a:p>
          <a:p>
            <a:pPr marL="857250" lvl="1" indent="-457200">
              <a:buFont typeface="+mj-lt"/>
              <a:buAutoNum type="arabicPeriod"/>
            </a:pPr>
            <a:endParaRPr lang="en-CA" sz="2400" dirty="0"/>
          </a:p>
          <a:p>
            <a:pPr marL="857250" lvl="1" indent="-457200">
              <a:buFont typeface="+mj-lt"/>
              <a:buAutoNum type="arabicPeriod"/>
            </a:pPr>
            <a:r>
              <a:rPr lang="en-CA" sz="2400" dirty="0" smtClean="0"/>
              <a:t>Statement </a:t>
            </a:r>
            <a:r>
              <a:rPr lang="en-CA" sz="2400" dirty="0"/>
              <a:t>of Changes in </a:t>
            </a:r>
            <a:r>
              <a:rPr lang="en-CA" sz="2400" dirty="0" smtClean="0"/>
              <a:t>Equity</a:t>
            </a:r>
          </a:p>
          <a:p>
            <a:pPr marL="857250" lvl="1" indent="-457200">
              <a:buFont typeface="+mj-lt"/>
              <a:buAutoNum type="arabicPeriod"/>
            </a:pPr>
            <a:endParaRPr lang="en-CA" sz="2400" dirty="0"/>
          </a:p>
          <a:p>
            <a:pPr marL="857250" lvl="1" indent="-457200">
              <a:buFont typeface="+mj-lt"/>
              <a:buAutoNum type="arabicPeriod"/>
            </a:pPr>
            <a:r>
              <a:rPr lang="en-CA" sz="2400" dirty="0" smtClean="0"/>
              <a:t>Statement </a:t>
            </a:r>
            <a:r>
              <a:rPr lang="en-CA" sz="2400" dirty="0"/>
              <a:t>of Financial </a:t>
            </a:r>
            <a:r>
              <a:rPr lang="en-CA" sz="2400" dirty="0" smtClean="0"/>
              <a:t>Position</a:t>
            </a:r>
          </a:p>
          <a:p>
            <a:pPr marL="857250" lvl="1" indent="-457200">
              <a:buFont typeface="+mj-lt"/>
              <a:buAutoNum type="arabicPeriod"/>
            </a:pPr>
            <a:endParaRPr lang="en-CA" sz="2400" dirty="0" smtClean="0"/>
          </a:p>
          <a:p>
            <a:pPr marL="857250" lvl="1" indent="-457200">
              <a:buFont typeface="+mj-lt"/>
              <a:buAutoNum type="arabicPeriod"/>
            </a:pPr>
            <a:r>
              <a:rPr lang="en-CA" sz="2400" dirty="0" smtClean="0"/>
              <a:t>Statement </a:t>
            </a:r>
            <a:r>
              <a:rPr lang="en-CA" sz="2400" dirty="0"/>
              <a:t>of Cash Flows </a:t>
            </a:r>
          </a:p>
          <a:p>
            <a:pPr marL="0" indent="0">
              <a:buNone/>
            </a:pPr>
            <a:endParaRPr lang="en-CA" b="1" dirty="0"/>
          </a:p>
          <a:p>
            <a:pPr marL="0" lvl="0" indent="0">
              <a:buNone/>
            </a:pPr>
            <a:endParaRPr lang="en-CA" b="1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0333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dirty="0"/>
              <a:t>Content and Purpose of the Financial </a:t>
            </a:r>
            <a:r>
              <a:rPr lang="en-CA" dirty="0" smtClean="0"/>
              <a:t>Statements Cont’d.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70000" lnSpcReduction="20000"/>
          </a:bodyPr>
          <a:lstStyle/>
          <a:p>
            <a:pPr marL="0" lvl="0" indent="0">
              <a:buNone/>
            </a:pPr>
            <a:endParaRPr lang="en-CA" sz="3100" b="1" dirty="0" smtClean="0"/>
          </a:p>
          <a:p>
            <a:pPr marL="0" lvl="0" indent="0">
              <a:buNone/>
            </a:pPr>
            <a:r>
              <a:rPr lang="en-CA" sz="3100" b="1" dirty="0" smtClean="0"/>
              <a:t>1. Income Statement</a:t>
            </a:r>
          </a:p>
          <a:p>
            <a:pPr marL="0" lvl="0" indent="0">
              <a:buNone/>
            </a:pPr>
            <a:endParaRPr lang="en-CA" sz="3100" b="1" dirty="0"/>
          </a:p>
          <a:p>
            <a:pPr lvl="1"/>
            <a:r>
              <a:rPr lang="en-CA" sz="2900" dirty="0" smtClean="0"/>
              <a:t>Reports </a:t>
            </a:r>
            <a:r>
              <a:rPr lang="en-CA" sz="2900" dirty="0"/>
              <a:t>success or failure of the company’s operations over a specific period of time. </a:t>
            </a:r>
            <a:endParaRPr lang="en-CA" sz="2900" dirty="0" smtClean="0"/>
          </a:p>
          <a:p>
            <a:pPr marL="457200" lvl="1" indent="0">
              <a:buNone/>
            </a:pPr>
            <a:endParaRPr lang="en-CA" sz="2900" dirty="0"/>
          </a:p>
          <a:p>
            <a:pPr lvl="1"/>
            <a:r>
              <a:rPr lang="en-CA" sz="2900" dirty="0"/>
              <a:t>Summarizes all </a:t>
            </a:r>
            <a:r>
              <a:rPr lang="en-CA" sz="2900" dirty="0" smtClean="0"/>
              <a:t>revenues </a:t>
            </a:r>
            <a:r>
              <a:rPr lang="en-CA" sz="2900" dirty="0"/>
              <a:t>and expenses for the </a:t>
            </a:r>
            <a:r>
              <a:rPr lang="en-CA" sz="2900" dirty="0" smtClean="0"/>
              <a:t>period. </a:t>
            </a:r>
          </a:p>
          <a:p>
            <a:pPr marL="457200" lvl="1" indent="0">
              <a:buNone/>
            </a:pPr>
            <a:endParaRPr lang="en-CA" sz="2900" dirty="0"/>
          </a:p>
          <a:p>
            <a:pPr lvl="1"/>
            <a:r>
              <a:rPr lang="en-CA" sz="2900" dirty="0"/>
              <a:t>Also commonly known as the statement of earnings or statement of profit and loss. </a:t>
            </a:r>
            <a:endParaRPr lang="en-CA" sz="2900" dirty="0" smtClean="0"/>
          </a:p>
          <a:p>
            <a:pPr marL="457200" lvl="1" indent="0">
              <a:buNone/>
            </a:pPr>
            <a:endParaRPr lang="en-CA" sz="2900" dirty="0" smtClean="0"/>
          </a:p>
          <a:p>
            <a:pPr lvl="1"/>
            <a:r>
              <a:rPr lang="en-CA" sz="2900" dirty="0" smtClean="0"/>
              <a:t>Profit </a:t>
            </a:r>
            <a:r>
              <a:rPr lang="en-CA" sz="2900" dirty="0"/>
              <a:t>is also known as net income (especially for companies reporting under ASPE) or net earnings</a:t>
            </a:r>
            <a:r>
              <a:rPr lang="en-CA" sz="2900" dirty="0" smtClean="0"/>
              <a:t>.</a:t>
            </a:r>
          </a:p>
          <a:p>
            <a:pPr marL="457200" lvl="1" indent="0">
              <a:buNone/>
            </a:pPr>
            <a:endParaRPr lang="en-CA" sz="2900" dirty="0"/>
          </a:p>
          <a:p>
            <a:pPr lvl="1"/>
            <a:r>
              <a:rPr lang="en-CA" sz="2900" dirty="0"/>
              <a:t>Must be prepared first as profit is a required component to complete the statement of changes in equity.</a:t>
            </a:r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80274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Content and Purpose of the Financial Statements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39088"/>
            <a:ext cx="8229600" cy="4997152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en-CA" sz="2200" b="1" dirty="0"/>
              <a:t>2. Statement of Changes in </a:t>
            </a:r>
            <a:r>
              <a:rPr lang="en-CA" sz="2200" b="1" dirty="0" smtClean="0"/>
              <a:t>Equity</a:t>
            </a:r>
            <a:endParaRPr lang="en-CA" sz="2000" dirty="0" smtClean="0"/>
          </a:p>
          <a:p>
            <a:pPr lvl="1"/>
            <a:r>
              <a:rPr lang="en-CA" sz="2000" dirty="0" smtClean="0"/>
              <a:t>Shows </a:t>
            </a:r>
            <a:r>
              <a:rPr lang="en-CA" sz="2000" dirty="0"/>
              <a:t>the amounts and causes of the changes in shareholders’ equity for the period as well as changes in each component of shareholders’ equity during the period </a:t>
            </a:r>
            <a:r>
              <a:rPr lang="en-CA" sz="2000" dirty="0" smtClean="0"/>
              <a:t>(share capital, retained </a:t>
            </a:r>
            <a:r>
              <a:rPr lang="en-CA" sz="2000" dirty="0"/>
              <a:t>earnings, </a:t>
            </a:r>
            <a:r>
              <a:rPr lang="en-CA" sz="2000" dirty="0" smtClean="0"/>
              <a:t>other </a:t>
            </a:r>
            <a:r>
              <a:rPr lang="en-CA" sz="2000" dirty="0"/>
              <a:t>equity </a:t>
            </a:r>
            <a:r>
              <a:rPr lang="en-CA" sz="2000" dirty="0" smtClean="0"/>
              <a:t>items).</a:t>
            </a:r>
          </a:p>
          <a:p>
            <a:pPr lvl="1"/>
            <a:endParaRPr lang="en-CA" sz="2000" dirty="0"/>
          </a:p>
          <a:p>
            <a:pPr lvl="1"/>
            <a:r>
              <a:rPr lang="en-CA" sz="2000" dirty="0"/>
              <a:t>Covers a </a:t>
            </a:r>
            <a:r>
              <a:rPr lang="en-CA" sz="2000" i="1" dirty="0"/>
              <a:t>period</a:t>
            </a:r>
            <a:r>
              <a:rPr lang="en-CA" sz="2000" dirty="0"/>
              <a:t> of time (same as the income statement</a:t>
            </a:r>
            <a:r>
              <a:rPr lang="en-CA" sz="2000" dirty="0" smtClean="0"/>
              <a:t>).</a:t>
            </a:r>
            <a:endParaRPr lang="en-CA" sz="2000" dirty="0"/>
          </a:p>
          <a:p>
            <a:pPr marL="457200" lvl="1" indent="0">
              <a:buNone/>
            </a:pPr>
            <a:endParaRPr lang="en-CA" sz="2000" dirty="0"/>
          </a:p>
          <a:p>
            <a:pPr lvl="1"/>
            <a:r>
              <a:rPr lang="en-CA" sz="2000" dirty="0"/>
              <a:t>Must be completed after the income statement and prior to the statement of financial </a:t>
            </a:r>
            <a:r>
              <a:rPr lang="en-CA" sz="2000" dirty="0" smtClean="0"/>
              <a:t>position.</a:t>
            </a:r>
            <a:endParaRPr lang="en-CA" sz="2000" dirty="0"/>
          </a:p>
          <a:p>
            <a:pPr marL="0" indent="0">
              <a:buNone/>
            </a:pP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311278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Content and Purpose of the Financial Statements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CA" sz="2400" b="1" dirty="0" smtClean="0"/>
          </a:p>
          <a:p>
            <a:pPr marL="0" indent="0">
              <a:buNone/>
            </a:pPr>
            <a:r>
              <a:rPr lang="en-CA" sz="2400" b="1" dirty="0" smtClean="0"/>
              <a:t>ASPE/IFRS comparison:</a:t>
            </a:r>
          </a:p>
          <a:p>
            <a:r>
              <a:rPr lang="en-CA" sz="2400" dirty="0" smtClean="0"/>
              <a:t>Under ASPE, the statement </a:t>
            </a:r>
            <a:r>
              <a:rPr lang="en-CA" sz="2400" dirty="0"/>
              <a:t>of retained earnings </a:t>
            </a:r>
            <a:r>
              <a:rPr lang="en-CA" sz="2400" dirty="0" smtClean="0"/>
              <a:t>shows </a:t>
            </a:r>
            <a:r>
              <a:rPr lang="en-CA" sz="2400" dirty="0"/>
              <a:t>the change in only one component – the retained earnings – of shareholders’ equity. </a:t>
            </a:r>
            <a:endParaRPr lang="en-CA" sz="2400" dirty="0" smtClean="0"/>
          </a:p>
          <a:p>
            <a:endParaRPr lang="en-CA" sz="2400" dirty="0"/>
          </a:p>
          <a:p>
            <a:r>
              <a:rPr lang="en-CA" sz="2400" dirty="0" smtClean="0"/>
              <a:t>Under IFRS, </a:t>
            </a:r>
            <a:r>
              <a:rPr lang="en-CA" sz="2400" dirty="0"/>
              <a:t>the statement of changes in equity shows changes in all components of shareholders’ equity including share capital and retained earnings, and any other equity items.</a:t>
            </a:r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96243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Content and Purpose of the Financial Statements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/>
          </a:bodyPr>
          <a:lstStyle/>
          <a:p>
            <a:pPr marL="0" lvl="0" indent="0">
              <a:buNone/>
            </a:pPr>
            <a:endParaRPr lang="en-CA" sz="2400" b="1" dirty="0" smtClean="0"/>
          </a:p>
          <a:p>
            <a:pPr marL="0" lvl="0" indent="0">
              <a:buNone/>
            </a:pPr>
            <a:r>
              <a:rPr lang="en-CA" sz="2400" b="1" dirty="0" smtClean="0"/>
              <a:t>3. Statement </a:t>
            </a:r>
            <a:r>
              <a:rPr lang="en-CA" sz="2400" b="1" dirty="0"/>
              <a:t>of Financial </a:t>
            </a:r>
            <a:r>
              <a:rPr lang="en-CA" sz="2400" b="1" dirty="0" smtClean="0"/>
              <a:t>Position</a:t>
            </a:r>
          </a:p>
          <a:p>
            <a:pPr lvl="1"/>
            <a:r>
              <a:rPr lang="en-CA" sz="2400" dirty="0"/>
              <a:t>shows what the business owns (its assets) and what it owes (its liabilities</a:t>
            </a:r>
            <a:r>
              <a:rPr lang="en-CA" sz="2400" dirty="0" smtClean="0"/>
              <a:t>).</a:t>
            </a:r>
          </a:p>
          <a:p>
            <a:pPr marL="457200" lvl="1" indent="0">
              <a:buNone/>
            </a:pPr>
            <a:endParaRPr lang="en-CA" sz="2400" dirty="0"/>
          </a:p>
          <a:p>
            <a:pPr lvl="1"/>
            <a:r>
              <a:rPr lang="en-CA" sz="2400" dirty="0"/>
              <a:t>is prepared as at a specific point in </a:t>
            </a:r>
            <a:r>
              <a:rPr lang="en-CA" sz="2400" dirty="0" smtClean="0"/>
              <a:t>time.</a:t>
            </a:r>
          </a:p>
          <a:p>
            <a:pPr marL="457200" lvl="1" indent="0">
              <a:buNone/>
            </a:pPr>
            <a:endParaRPr lang="en-CA" sz="2400" dirty="0"/>
          </a:p>
          <a:p>
            <a:pPr lvl="1"/>
            <a:r>
              <a:rPr lang="en-CA" sz="2400" dirty="0"/>
              <a:t>Assets = Liabilities + Shareholders’ </a:t>
            </a:r>
            <a:r>
              <a:rPr lang="en-CA" sz="2400" dirty="0" smtClean="0"/>
              <a:t>Equity</a:t>
            </a:r>
            <a:r>
              <a:rPr lang="en-CA" sz="2400" dirty="0"/>
              <a:t> </a:t>
            </a:r>
            <a:r>
              <a:rPr lang="en-CA" sz="2400" dirty="0" smtClean="0"/>
              <a:t>(The accounting equation).</a:t>
            </a:r>
          </a:p>
          <a:p>
            <a:pPr marL="457200" lvl="1" indent="0">
              <a:buNone/>
            </a:pPr>
            <a:endParaRPr lang="en-CA" sz="2400" dirty="0"/>
          </a:p>
          <a:p>
            <a:pPr lvl="1"/>
            <a:r>
              <a:rPr lang="en-CA" sz="2400" dirty="0"/>
              <a:t>Also commonly known as the balance sheet (especially for companies reporting under ASPE).</a:t>
            </a:r>
          </a:p>
          <a:p>
            <a:pPr marL="0" indent="0">
              <a:buNone/>
            </a:pP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341773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 smtClean="0"/>
              <a:t/>
            </a:r>
            <a:br>
              <a:rPr lang="en-CA" b="1" dirty="0" smtClean="0"/>
            </a:br>
            <a:r>
              <a:rPr lang="en-CA" sz="3600" b="1" dirty="0" smtClean="0"/>
              <a:t>Learning Objectives</a:t>
            </a:r>
            <a:r>
              <a:rPr lang="en-CA" dirty="0" smtClean="0"/>
              <a:t/>
            </a:r>
            <a:br>
              <a:rPr lang="en-CA" dirty="0" smtClean="0"/>
            </a:b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/>
              <a:t> </a:t>
            </a:r>
            <a:r>
              <a:rPr lang="en-CA" sz="2600" dirty="0" smtClean="0"/>
              <a:t>Identify </a:t>
            </a:r>
            <a:r>
              <a:rPr lang="en-CA" sz="2600" dirty="0"/>
              <a:t>the users and uses of accounting.</a:t>
            </a:r>
            <a:endParaRPr lang="en-CA" sz="2600" b="1" dirty="0"/>
          </a:p>
          <a:p>
            <a:pPr marL="0" indent="0">
              <a:buNone/>
            </a:pPr>
            <a:r>
              <a:rPr lang="en-CA" sz="2600" dirty="0"/>
              <a:t> </a:t>
            </a:r>
          </a:p>
          <a:p>
            <a:pPr lvl="0"/>
            <a:r>
              <a:rPr lang="en-CA" sz="2600" dirty="0"/>
              <a:t>Describe the primary forms of business organization.</a:t>
            </a:r>
            <a:endParaRPr lang="en-CA" sz="2600" b="1" dirty="0"/>
          </a:p>
          <a:p>
            <a:endParaRPr lang="en-CA" sz="2600" dirty="0"/>
          </a:p>
          <a:p>
            <a:pPr lvl="0"/>
            <a:r>
              <a:rPr lang="en-CA" sz="2600" dirty="0"/>
              <a:t>Explain the three main types of business activity.</a:t>
            </a:r>
            <a:endParaRPr lang="en-CA" sz="2600" b="1" dirty="0"/>
          </a:p>
          <a:p>
            <a:endParaRPr lang="en-CA" sz="2600" dirty="0"/>
          </a:p>
          <a:p>
            <a:pPr lvl="0"/>
            <a:r>
              <a:rPr lang="en-CA" sz="2600" dirty="0"/>
              <a:t>Describe the content and purpose of each of the financial statements.</a:t>
            </a:r>
            <a:endParaRPr lang="en-CA" sz="2600" b="1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4197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Content and Purpose of the Financial Statements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endParaRPr lang="en-CA" sz="2800" b="1" dirty="0" smtClean="0"/>
          </a:p>
          <a:p>
            <a:pPr marL="0" lvl="0" indent="0">
              <a:buNone/>
            </a:pPr>
            <a:r>
              <a:rPr lang="en-CA" sz="2800" b="1" dirty="0" smtClean="0"/>
              <a:t>4. Statement </a:t>
            </a:r>
            <a:r>
              <a:rPr lang="en-CA" sz="2800" b="1" dirty="0"/>
              <a:t>of Cash Flows </a:t>
            </a:r>
            <a:endParaRPr lang="en-CA" sz="2800" dirty="0"/>
          </a:p>
          <a:p>
            <a:pPr lvl="1"/>
            <a:r>
              <a:rPr lang="en-CA" sz="2600" dirty="0"/>
              <a:t>Reports the cash effects (receipts and payments) of a company’s activities for a period of time</a:t>
            </a:r>
            <a:r>
              <a:rPr lang="en-CA" sz="2600" dirty="0" smtClean="0"/>
              <a:t>.</a:t>
            </a:r>
          </a:p>
          <a:p>
            <a:pPr marL="457200" lvl="1" indent="0">
              <a:buNone/>
            </a:pPr>
            <a:endParaRPr lang="en-CA" sz="2600" dirty="0"/>
          </a:p>
          <a:p>
            <a:pPr lvl="1"/>
            <a:r>
              <a:rPr lang="en-CA" sz="2600" dirty="0"/>
              <a:t>Shows cash increases and decreases from operating, investing, and financing activities</a:t>
            </a:r>
            <a:r>
              <a:rPr lang="en-CA" sz="2600" dirty="0" smtClean="0"/>
              <a:t>.</a:t>
            </a:r>
          </a:p>
          <a:p>
            <a:pPr marL="457200" lvl="1" indent="0">
              <a:buNone/>
            </a:pPr>
            <a:endParaRPr lang="en-CA" sz="2600" dirty="0"/>
          </a:p>
          <a:p>
            <a:pPr lvl="1"/>
            <a:r>
              <a:rPr lang="en-CA" sz="2600" dirty="0"/>
              <a:t>Indicates net increase or decrease in cash during the period as well as ending cash balance. </a:t>
            </a:r>
            <a:endParaRPr lang="en-CA" sz="2600" dirty="0" smtClean="0"/>
          </a:p>
          <a:p>
            <a:pPr marL="457200" lvl="1" indent="0">
              <a:buNone/>
            </a:pPr>
            <a:endParaRPr lang="en-CA" sz="2600" dirty="0"/>
          </a:p>
          <a:p>
            <a:pPr lvl="1"/>
            <a:r>
              <a:rPr lang="en-CA" sz="2600" dirty="0"/>
              <a:t>Covers the same period of time as the income statement and statement of changes in equity</a:t>
            </a:r>
            <a:r>
              <a:rPr lang="en-CA" sz="2600" dirty="0" smtClean="0"/>
              <a:t>.</a:t>
            </a:r>
          </a:p>
          <a:p>
            <a:pPr marL="457200" lvl="1" indent="0">
              <a:buNone/>
            </a:pPr>
            <a:endParaRPr lang="en-CA" sz="2600" dirty="0"/>
          </a:p>
          <a:p>
            <a:pPr lvl="1"/>
            <a:r>
              <a:rPr lang="en-CA" sz="2600" dirty="0"/>
              <a:t>Ending cash in this statement agrees to the ending cash reported in the statement of financial position.</a:t>
            </a:r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4776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Content and Purpose of the Financial Statements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sz="2400" b="1" dirty="0" smtClean="0">
              <a:ea typeface="HYGothic-Extra" charset="0"/>
            </a:endParaRPr>
          </a:p>
          <a:p>
            <a:pPr marL="0" indent="0">
              <a:buNone/>
            </a:pPr>
            <a:r>
              <a:rPr lang="en-US" sz="2400" b="1" dirty="0" smtClean="0">
                <a:ea typeface="HYGothic-Extra" charset="0"/>
              </a:rPr>
              <a:t>Relationships </a:t>
            </a:r>
            <a:r>
              <a:rPr lang="en-US" sz="2400" b="1" dirty="0">
                <a:ea typeface="HYGothic-Extra" charset="0"/>
              </a:rPr>
              <a:t>b</a:t>
            </a:r>
            <a:r>
              <a:rPr lang="en-US" sz="2400" b="1" dirty="0" smtClean="0">
                <a:ea typeface="HYGothic-Extra" charset="0"/>
              </a:rPr>
              <a:t>etween Statements</a:t>
            </a:r>
          </a:p>
          <a:p>
            <a:pPr marL="0" indent="0">
              <a:buNone/>
            </a:pPr>
            <a:r>
              <a:rPr lang="en-GB" sz="2200" dirty="0" smtClean="0"/>
              <a:t>Results </a:t>
            </a:r>
            <a:r>
              <a:rPr lang="en-GB" sz="2200" dirty="0"/>
              <a:t>from some statements are used as data in other statements</a:t>
            </a:r>
            <a:r>
              <a:rPr lang="en-GB" sz="2200" dirty="0" smtClean="0"/>
              <a:t>.</a:t>
            </a:r>
          </a:p>
          <a:p>
            <a:r>
              <a:rPr lang="en-GB" sz="2200" dirty="0" smtClean="0"/>
              <a:t>Profit (loss) from income statement is reported in statement of changes in equity.</a:t>
            </a:r>
          </a:p>
          <a:p>
            <a:pPr marL="0" indent="0">
              <a:buNone/>
            </a:pPr>
            <a:endParaRPr lang="en-GB" sz="2200" dirty="0" smtClean="0"/>
          </a:p>
          <a:p>
            <a:r>
              <a:rPr lang="en-GB" sz="2200" dirty="0" smtClean="0"/>
              <a:t>Ending </a:t>
            </a:r>
            <a:r>
              <a:rPr lang="en-GB" sz="2200" dirty="0"/>
              <a:t>balances of </a:t>
            </a:r>
            <a:r>
              <a:rPr lang="en-GB" sz="2200" dirty="0" smtClean="0"/>
              <a:t>each component of shareholders</a:t>
            </a:r>
            <a:r>
              <a:rPr lang="en-GB" altLang="en-US" sz="2200" dirty="0"/>
              <a:t>’</a:t>
            </a:r>
            <a:r>
              <a:rPr lang="en-GB" sz="2200" dirty="0"/>
              <a:t> equity </a:t>
            </a:r>
            <a:r>
              <a:rPr lang="en-GB" sz="2200" dirty="0" smtClean="0"/>
              <a:t>from statement of change in equity is </a:t>
            </a:r>
            <a:r>
              <a:rPr lang="en-GB" sz="2200" dirty="0"/>
              <a:t>reported </a:t>
            </a:r>
            <a:r>
              <a:rPr lang="en-GB" sz="2200" dirty="0" smtClean="0"/>
              <a:t>in statement </a:t>
            </a:r>
            <a:r>
              <a:rPr lang="en-GB" sz="2200" dirty="0"/>
              <a:t>of financial </a:t>
            </a:r>
            <a:r>
              <a:rPr lang="en-GB" sz="2200" dirty="0" smtClean="0"/>
              <a:t>position.</a:t>
            </a:r>
          </a:p>
          <a:p>
            <a:pPr marL="0" indent="0">
              <a:buNone/>
            </a:pPr>
            <a:endParaRPr lang="en-GB" sz="2200" dirty="0" smtClean="0"/>
          </a:p>
          <a:p>
            <a:r>
              <a:rPr lang="en-GB" sz="2200" dirty="0" smtClean="0"/>
              <a:t>Cash balance reported in the </a:t>
            </a:r>
            <a:r>
              <a:rPr lang="en-GB" sz="2200" dirty="0"/>
              <a:t>statement of financial </a:t>
            </a:r>
            <a:r>
              <a:rPr lang="en-GB" sz="2200" dirty="0" smtClean="0"/>
              <a:t>position agrees to ending cash balance on statement of cash flows.</a:t>
            </a:r>
            <a:endParaRPr lang="en-GB" sz="2200" dirty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2221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Annual Report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3"/>
          </a:xfrm>
        </p:spPr>
        <p:txBody>
          <a:bodyPr>
            <a:normAutofit fontScale="85000" lnSpcReduction="20000"/>
          </a:bodyPr>
          <a:lstStyle/>
          <a:p>
            <a:r>
              <a:rPr lang="en-GB" sz="2400" dirty="0">
                <a:ea typeface="HYGothic-Extra" charset="0"/>
              </a:rPr>
              <a:t>Publicly traded companies must prepare an annual report each </a:t>
            </a:r>
            <a:r>
              <a:rPr lang="en-GB" sz="2400" dirty="0" smtClean="0">
                <a:ea typeface="HYGothic-Extra" charset="0"/>
              </a:rPr>
              <a:t>year.</a:t>
            </a:r>
          </a:p>
          <a:p>
            <a:pPr marL="0" indent="0">
              <a:buNone/>
            </a:pPr>
            <a:endParaRPr lang="en-GB" sz="2400" dirty="0">
              <a:ea typeface="HYGothic-Extra" charset="0"/>
            </a:endParaRPr>
          </a:p>
          <a:p>
            <a:r>
              <a:rPr lang="en-GB" sz="2400" dirty="0" smtClean="0">
                <a:ea typeface="HYGothic-Extra" charset="0"/>
              </a:rPr>
              <a:t>It includes </a:t>
            </a:r>
            <a:r>
              <a:rPr lang="en-GB" sz="2400" dirty="0">
                <a:ea typeface="HYGothic-Extra" charset="0"/>
              </a:rPr>
              <a:t>financial and nonfinancial information about the company:</a:t>
            </a:r>
          </a:p>
          <a:p>
            <a:pPr lvl="1"/>
            <a:r>
              <a:rPr lang="en-GB" sz="2400" dirty="0">
                <a:ea typeface="HYGothic-Extra" charset="0"/>
              </a:rPr>
              <a:t>Financial: management discussion and analysis (</a:t>
            </a:r>
            <a:r>
              <a:rPr lang="en-GB" altLang="en-US" sz="2400" dirty="0">
                <a:ea typeface="HYGothic-Extra" charset="0"/>
              </a:rPr>
              <a:t>“</a:t>
            </a:r>
            <a:r>
              <a:rPr lang="en-GB" sz="2400" dirty="0">
                <a:ea typeface="HYGothic-Extra" charset="0"/>
              </a:rPr>
              <a:t>MD&amp;A</a:t>
            </a:r>
            <a:r>
              <a:rPr lang="en-GB" altLang="en-US" sz="2400" dirty="0" smtClean="0">
                <a:ea typeface="HYGothic-Extra" charset="0"/>
              </a:rPr>
              <a:t>”</a:t>
            </a:r>
            <a:r>
              <a:rPr lang="en-GB" sz="2400" dirty="0" smtClean="0">
                <a:ea typeface="HYGothic-Extra" charset="0"/>
              </a:rPr>
              <a:t>), </a:t>
            </a:r>
            <a:r>
              <a:rPr lang="en-GB" sz="2400" dirty="0">
                <a:ea typeface="HYGothic-Extra" charset="0"/>
              </a:rPr>
              <a:t>statement of management responsibility, auditors</a:t>
            </a:r>
            <a:r>
              <a:rPr lang="en-GB" altLang="en-US" sz="2400" dirty="0">
                <a:ea typeface="HYGothic-Extra" charset="0"/>
              </a:rPr>
              <a:t>’</a:t>
            </a:r>
            <a:r>
              <a:rPr lang="en-GB" sz="2400" dirty="0">
                <a:ea typeface="HYGothic-Extra" charset="0"/>
              </a:rPr>
              <a:t> report, financial statements and </a:t>
            </a:r>
            <a:r>
              <a:rPr lang="en-GB" sz="2400" dirty="0" smtClean="0">
                <a:ea typeface="HYGothic-Extra" charset="0"/>
              </a:rPr>
              <a:t>notes.</a:t>
            </a:r>
          </a:p>
          <a:p>
            <a:pPr marL="457200" lvl="1" indent="0">
              <a:buNone/>
            </a:pPr>
            <a:endParaRPr lang="en-GB" sz="2400" dirty="0">
              <a:ea typeface="HYGothic-Extra" charset="0"/>
            </a:endParaRPr>
          </a:p>
          <a:p>
            <a:pPr lvl="1"/>
            <a:r>
              <a:rPr lang="en-GB" sz="2400" dirty="0">
                <a:ea typeface="HYGothic-Extra" charset="0"/>
              </a:rPr>
              <a:t>Nonfinancial: company</a:t>
            </a:r>
            <a:r>
              <a:rPr lang="en-GB" altLang="en-US" sz="2400" dirty="0">
                <a:ea typeface="HYGothic-Extra" charset="0"/>
              </a:rPr>
              <a:t>’</a:t>
            </a:r>
            <a:r>
              <a:rPr lang="en-GB" sz="2400" dirty="0">
                <a:ea typeface="HYGothic-Extra" charset="0"/>
              </a:rPr>
              <a:t>s mission and goals, products, </a:t>
            </a:r>
            <a:r>
              <a:rPr lang="en-GB" sz="2400" dirty="0" smtClean="0">
                <a:ea typeface="HYGothic-Extra" charset="0"/>
              </a:rPr>
              <a:t>people.</a:t>
            </a:r>
          </a:p>
          <a:p>
            <a:pPr lvl="1"/>
            <a:endParaRPr lang="en-GB" sz="2400" dirty="0">
              <a:ea typeface="HYGothic-Extra" charset="0"/>
            </a:endParaRPr>
          </a:p>
          <a:p>
            <a:pPr marL="342900" lvl="1" indent="-342900">
              <a:buFont typeface="Wingdings" pitchFamily="2" charset="2"/>
              <a:buChar char="Ø"/>
            </a:pPr>
            <a:r>
              <a:rPr lang="en-GB" sz="2400" dirty="0">
                <a:ea typeface="HYGothic-Extra" charset="0"/>
              </a:rPr>
              <a:t>Example: </a:t>
            </a:r>
          </a:p>
          <a:p>
            <a:pPr marL="457200" lvl="1" indent="0">
              <a:buNone/>
            </a:pPr>
            <a:r>
              <a:rPr lang="en-CA" dirty="0">
                <a:hlinkClick r:id="rId3"/>
              </a:rPr>
              <a:t>http://</a:t>
            </a:r>
            <a:r>
              <a:rPr lang="en-CA" dirty="0" smtClean="0">
                <a:hlinkClick r:id="rId3"/>
              </a:rPr>
              <a:t>ir.bombardier.com/var/data/gallery/document/47/33/43/64/13/Bombardier-AR2012_March2013_en.pdf</a:t>
            </a:r>
            <a:endParaRPr lang="en-CA" dirty="0" smtClean="0"/>
          </a:p>
          <a:p>
            <a:pPr marL="457200" lvl="1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9198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Users and Uses of Accounting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en-CA" sz="2400" dirty="0" smtClean="0"/>
              <a:t>Accounting</a:t>
            </a:r>
            <a:r>
              <a:rPr lang="en-CA" sz="2400" b="1" dirty="0"/>
              <a:t> </a:t>
            </a:r>
            <a:r>
              <a:rPr lang="en-CA" sz="2400" dirty="0" smtClean="0"/>
              <a:t>is </a:t>
            </a:r>
            <a:r>
              <a:rPr lang="en-CA" sz="2400" dirty="0"/>
              <a:t>the </a:t>
            </a:r>
            <a:r>
              <a:rPr lang="en-CA" sz="2400" b="1" dirty="0"/>
              <a:t>information </a:t>
            </a:r>
            <a:r>
              <a:rPr lang="en-CA" sz="2400" b="1" dirty="0" smtClean="0"/>
              <a:t>system </a:t>
            </a:r>
            <a:r>
              <a:rPr lang="en-CA" sz="2400" dirty="0" smtClean="0"/>
              <a:t>that</a:t>
            </a:r>
          </a:p>
          <a:p>
            <a:pPr lvl="1" algn="just">
              <a:lnSpc>
                <a:spcPct val="110000"/>
              </a:lnSpc>
              <a:spcBef>
                <a:spcPts val="0"/>
              </a:spcBef>
            </a:pPr>
            <a:r>
              <a:rPr lang="en-CA" sz="2400" dirty="0"/>
              <a:t>identifies and records the economic events of an organization, </a:t>
            </a:r>
          </a:p>
          <a:p>
            <a:pPr lvl="1" algn="just">
              <a:lnSpc>
                <a:spcPct val="110000"/>
              </a:lnSpc>
              <a:spcBef>
                <a:spcPts val="0"/>
              </a:spcBef>
            </a:pPr>
            <a:r>
              <a:rPr lang="en-CA" sz="2400" dirty="0"/>
              <a:t>and communicates them to a wide variety of interested </a:t>
            </a:r>
            <a:r>
              <a:rPr lang="en-CA" sz="2400" dirty="0" smtClean="0"/>
              <a:t>users.</a:t>
            </a:r>
          </a:p>
          <a:p>
            <a:pPr marL="342900" lvl="1" indent="-342900" algn="just">
              <a:lnSpc>
                <a:spcPct val="20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en-CA" sz="2400" dirty="0" smtClean="0"/>
              <a:t>It </a:t>
            </a:r>
            <a:r>
              <a:rPr lang="en-CA" sz="2400" dirty="0"/>
              <a:t>is “the language of business</a:t>
            </a:r>
            <a:r>
              <a:rPr lang="en-CA" sz="2400" dirty="0" smtClean="0"/>
              <a:t>”.</a:t>
            </a:r>
          </a:p>
          <a:p>
            <a:pPr marL="342900" lvl="1" indent="-342900" algn="just">
              <a:lnSpc>
                <a:spcPct val="20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en-CA" sz="2400" dirty="0" smtClean="0"/>
              <a:t>It helps users to make decisions.</a:t>
            </a: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385315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Users and Uses of Accounting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algn="ctr"/>
            <a:endParaRPr lang="en-CA" dirty="0" smtClean="0"/>
          </a:p>
          <a:p>
            <a:pPr lvl="0" algn="ctr"/>
            <a:endParaRPr lang="en-CA" dirty="0"/>
          </a:p>
          <a:p>
            <a:pPr lvl="0" algn="ctr"/>
            <a:endParaRPr lang="en-CA" dirty="0" smtClean="0"/>
          </a:p>
          <a:p>
            <a:pPr algn="ctr"/>
            <a:r>
              <a:rPr lang="en-CA" dirty="0" smtClean="0"/>
              <a:t>Internal users</a:t>
            </a: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7544" y="2132856"/>
            <a:ext cx="4040188" cy="4422477"/>
          </a:xfrm>
        </p:spPr>
        <p:txBody>
          <a:bodyPr>
            <a:normAutofit fontScale="77500" lnSpcReduction="20000"/>
          </a:bodyPr>
          <a:lstStyle/>
          <a:p>
            <a:pPr marL="457200" lvl="1" indent="-457200">
              <a:spcBef>
                <a:spcPts val="0"/>
              </a:spcBef>
              <a:buFont typeface="Wingdings" pitchFamily="2" charset="2"/>
              <a:buChar char="q"/>
            </a:pPr>
            <a:endParaRPr lang="en-CA" sz="2800" dirty="0" smtClean="0"/>
          </a:p>
          <a:p>
            <a:pPr marL="457200" lvl="1" indent="-457200">
              <a:spcBef>
                <a:spcPts val="0"/>
              </a:spcBef>
              <a:buFont typeface="Wingdings" pitchFamily="2" charset="2"/>
              <a:buChar char="q"/>
            </a:pPr>
            <a:r>
              <a:rPr lang="en-CA" sz="2600" dirty="0" smtClean="0"/>
              <a:t>Users </a:t>
            </a:r>
            <a:r>
              <a:rPr lang="en-CA" sz="2600" dirty="0"/>
              <a:t>within </a:t>
            </a:r>
            <a:r>
              <a:rPr lang="en-CA" sz="2600" dirty="0" smtClean="0"/>
              <a:t>the organization</a:t>
            </a:r>
            <a:r>
              <a:rPr lang="en-CA" sz="2600" dirty="0"/>
              <a:t>.</a:t>
            </a:r>
          </a:p>
          <a:p>
            <a:pPr marL="457200" lvl="1" indent="-457200">
              <a:spcBef>
                <a:spcPts val="0"/>
              </a:spcBef>
              <a:buFont typeface="Wingdings" pitchFamily="2" charset="2"/>
              <a:buChar char="q"/>
            </a:pPr>
            <a:endParaRPr lang="en-CA" sz="2600" dirty="0"/>
          </a:p>
          <a:p>
            <a:pPr marL="457200" lvl="1" indent="-457200">
              <a:spcBef>
                <a:spcPts val="0"/>
              </a:spcBef>
              <a:buFont typeface="Wingdings" pitchFamily="2" charset="2"/>
              <a:buChar char="q"/>
            </a:pPr>
            <a:r>
              <a:rPr lang="en-CA" sz="2600" dirty="0" smtClean="0"/>
              <a:t>Accounting information helps to </a:t>
            </a:r>
            <a:r>
              <a:rPr lang="en-CA" sz="2600" dirty="0"/>
              <a:t>make </a:t>
            </a:r>
            <a:r>
              <a:rPr lang="en-CA" sz="2600" dirty="0" smtClean="0"/>
              <a:t>decisions</a:t>
            </a:r>
          </a:p>
          <a:p>
            <a:pPr marL="0" lvl="1" indent="0">
              <a:spcBef>
                <a:spcPts val="0"/>
              </a:spcBef>
            </a:pPr>
            <a:endParaRPr lang="en-CA" sz="2600" dirty="0"/>
          </a:p>
          <a:p>
            <a:pPr marL="800100" lvl="3" indent="-342900">
              <a:lnSpc>
                <a:spcPct val="110000"/>
              </a:lnSpc>
              <a:spcBef>
                <a:spcPts val="0"/>
              </a:spcBef>
              <a:buFont typeface="Courier New" pitchFamily="49" charset="0"/>
              <a:buChar char="o"/>
            </a:pPr>
            <a:r>
              <a:rPr lang="en-CA" sz="2600" dirty="0"/>
              <a:t>Whether to purchase a new equipment,</a:t>
            </a:r>
          </a:p>
          <a:p>
            <a:pPr marL="800100" lvl="3" indent="-342900">
              <a:lnSpc>
                <a:spcPct val="110000"/>
              </a:lnSpc>
              <a:spcBef>
                <a:spcPts val="0"/>
              </a:spcBef>
              <a:buFont typeface="Courier New" pitchFamily="49" charset="0"/>
              <a:buChar char="o"/>
            </a:pPr>
            <a:endParaRPr lang="en-CA" sz="2600" dirty="0"/>
          </a:p>
          <a:p>
            <a:pPr marL="800100" lvl="3" indent="-342900">
              <a:lnSpc>
                <a:spcPct val="110000"/>
              </a:lnSpc>
              <a:spcBef>
                <a:spcPts val="0"/>
              </a:spcBef>
              <a:buFont typeface="Courier New" pitchFamily="49" charset="0"/>
              <a:buChar char="o"/>
            </a:pPr>
            <a:r>
              <a:rPr lang="en-CA" sz="2600" dirty="0"/>
              <a:t>Whether to hire new employees, </a:t>
            </a:r>
          </a:p>
          <a:p>
            <a:pPr marL="800100" lvl="3" indent="-342900">
              <a:lnSpc>
                <a:spcPct val="110000"/>
              </a:lnSpc>
              <a:spcBef>
                <a:spcPts val="0"/>
              </a:spcBef>
              <a:buFont typeface="Courier New" pitchFamily="49" charset="0"/>
              <a:buChar char="o"/>
            </a:pPr>
            <a:endParaRPr lang="en-CA" sz="2600" dirty="0"/>
          </a:p>
          <a:p>
            <a:pPr marL="800100" lvl="3" indent="-342900">
              <a:lnSpc>
                <a:spcPct val="110000"/>
              </a:lnSpc>
              <a:spcBef>
                <a:spcPts val="0"/>
              </a:spcBef>
              <a:buFont typeface="Courier New" pitchFamily="49" charset="0"/>
              <a:buChar char="o"/>
            </a:pPr>
            <a:r>
              <a:rPr lang="en-CA" sz="2600" dirty="0"/>
              <a:t>Determine the price to sell products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CA" sz="2800" dirty="0"/>
              <a:t> </a:t>
            </a:r>
          </a:p>
          <a:p>
            <a:endParaRPr lang="en-CA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CA" dirty="0" smtClean="0"/>
              <a:t>External users</a:t>
            </a:r>
            <a:endParaRPr lang="en-CA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350469"/>
          </a:xfrm>
        </p:spPr>
        <p:txBody>
          <a:bodyPr>
            <a:normAutofit fontScale="92500"/>
          </a:bodyPr>
          <a:lstStyle/>
          <a:p>
            <a:pPr marL="457200" lvl="1" indent="-457200">
              <a:lnSpc>
                <a:spcPct val="80000"/>
              </a:lnSpc>
              <a:spcBef>
                <a:spcPts val="0"/>
              </a:spcBef>
              <a:buFont typeface="Wingdings" pitchFamily="2" charset="2"/>
              <a:buChar char="q"/>
            </a:pPr>
            <a:endParaRPr lang="en-CA" sz="2200" dirty="0" smtClean="0"/>
          </a:p>
          <a:p>
            <a:pPr marL="457200" lvl="1" indent="-457200">
              <a:lnSpc>
                <a:spcPct val="80000"/>
              </a:lnSpc>
              <a:spcBef>
                <a:spcPts val="0"/>
              </a:spcBef>
              <a:buFont typeface="Wingdings" pitchFamily="2" charset="2"/>
              <a:buChar char="q"/>
            </a:pPr>
            <a:r>
              <a:rPr lang="en-CA" sz="2200" dirty="0" smtClean="0"/>
              <a:t>Users </a:t>
            </a:r>
            <a:r>
              <a:rPr lang="en-CA" sz="2200" dirty="0"/>
              <a:t>who are outside the organization</a:t>
            </a:r>
            <a:r>
              <a:rPr lang="en-CA" sz="2200" dirty="0" smtClean="0"/>
              <a:t>.</a:t>
            </a:r>
          </a:p>
          <a:p>
            <a:pPr marL="0" lvl="1" indent="0">
              <a:lnSpc>
                <a:spcPct val="80000"/>
              </a:lnSpc>
              <a:spcBef>
                <a:spcPts val="0"/>
              </a:spcBef>
              <a:buNone/>
            </a:pPr>
            <a:endParaRPr lang="en-CA" sz="2200" dirty="0"/>
          </a:p>
          <a:p>
            <a:pPr marL="457200" lvl="1" indent="-457200">
              <a:lnSpc>
                <a:spcPct val="80000"/>
              </a:lnSpc>
              <a:spcBef>
                <a:spcPts val="0"/>
              </a:spcBef>
              <a:buFont typeface="Wingdings" pitchFamily="2" charset="2"/>
              <a:buChar char="q"/>
            </a:pPr>
            <a:r>
              <a:rPr lang="en-CA" sz="2200" dirty="0"/>
              <a:t>Accounting information helps to make </a:t>
            </a:r>
            <a:r>
              <a:rPr lang="en-CA" sz="2200" dirty="0" smtClean="0"/>
              <a:t>decisions</a:t>
            </a:r>
          </a:p>
          <a:p>
            <a:pPr marL="0" lvl="1" indent="0">
              <a:lnSpc>
                <a:spcPct val="80000"/>
              </a:lnSpc>
              <a:spcBef>
                <a:spcPts val="0"/>
              </a:spcBef>
              <a:buNone/>
            </a:pPr>
            <a:endParaRPr lang="en-CA" dirty="0"/>
          </a:p>
          <a:p>
            <a:pPr marL="800100" lvl="3" indent="-342900">
              <a:lnSpc>
                <a:spcPct val="90000"/>
              </a:lnSpc>
              <a:spcBef>
                <a:spcPts val="0"/>
              </a:spcBef>
              <a:buFont typeface="Courier New" pitchFamily="49" charset="0"/>
              <a:buChar char="o"/>
            </a:pPr>
            <a:r>
              <a:rPr lang="en-CA" sz="2200" dirty="0"/>
              <a:t>Is the company earning enough to give me my required return on investment</a:t>
            </a:r>
            <a:r>
              <a:rPr lang="en-CA" sz="2200" dirty="0" smtClean="0"/>
              <a:t>?</a:t>
            </a:r>
          </a:p>
          <a:p>
            <a:pPr marL="800100" lvl="3" indent="-342900">
              <a:lnSpc>
                <a:spcPct val="90000"/>
              </a:lnSpc>
              <a:spcBef>
                <a:spcPts val="0"/>
              </a:spcBef>
              <a:buFont typeface="Courier New" pitchFamily="49" charset="0"/>
              <a:buChar char="o"/>
            </a:pPr>
            <a:endParaRPr lang="en-CA" sz="2200" dirty="0"/>
          </a:p>
          <a:p>
            <a:pPr marL="800100" lvl="3" indent="-342900">
              <a:lnSpc>
                <a:spcPct val="90000"/>
              </a:lnSpc>
              <a:spcBef>
                <a:spcPts val="0"/>
              </a:spcBef>
              <a:buFont typeface="Courier New" pitchFamily="49" charset="0"/>
              <a:buChar char="o"/>
            </a:pPr>
            <a:r>
              <a:rPr lang="en-CA" sz="2200" dirty="0"/>
              <a:t>Will the company be able to repay its debts as the debts come due?</a:t>
            </a:r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1192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2900" dirty="0"/>
              <a:t>Forms of Business Organization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99715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CA" sz="2400" dirty="0"/>
              <a:t>A business may be organized </a:t>
            </a:r>
            <a:r>
              <a:rPr lang="en-CA" sz="2400" dirty="0" smtClean="0"/>
              <a:t>as:</a:t>
            </a:r>
          </a:p>
          <a:p>
            <a:pPr marL="0" indent="0">
              <a:buNone/>
            </a:pPr>
            <a:endParaRPr lang="en-CA" sz="2400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CA" sz="2400" dirty="0" smtClean="0"/>
              <a:t>Proprietorship: a </a:t>
            </a:r>
            <a:r>
              <a:rPr lang="en-CA" sz="2400" dirty="0"/>
              <a:t>business owned by one </a:t>
            </a:r>
            <a:r>
              <a:rPr lang="en-CA" sz="2400" dirty="0" smtClean="0"/>
              <a:t>person.</a:t>
            </a:r>
            <a:endParaRPr lang="en-CA" sz="2400" dirty="0"/>
          </a:p>
          <a:p>
            <a:pPr marL="914400" lvl="1" indent="-514350">
              <a:buAutoNum type="arabicPeriod"/>
            </a:pPr>
            <a:endParaRPr lang="en-CA" sz="2400" dirty="0"/>
          </a:p>
          <a:p>
            <a:pPr marL="914400" lvl="1" indent="-514350">
              <a:buFont typeface="+mj-lt"/>
              <a:buAutoNum type="arabicPeriod"/>
            </a:pPr>
            <a:r>
              <a:rPr lang="en-CA" sz="2400" dirty="0" smtClean="0"/>
              <a:t>Partnership: </a:t>
            </a:r>
            <a:r>
              <a:rPr lang="en-CA" sz="2400" dirty="0"/>
              <a:t>a business owned by two or more </a:t>
            </a:r>
            <a:r>
              <a:rPr lang="en-CA" sz="2400" dirty="0" smtClean="0"/>
              <a:t>people.</a:t>
            </a:r>
          </a:p>
          <a:p>
            <a:pPr marL="914400" lvl="1" indent="-514350">
              <a:buFont typeface="+mj-lt"/>
              <a:buAutoNum type="arabicPeriod"/>
            </a:pPr>
            <a:endParaRPr lang="en-CA" sz="2400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CA" sz="2400" dirty="0" smtClean="0"/>
              <a:t>Corporation: </a:t>
            </a:r>
            <a:r>
              <a:rPr lang="en-CA" sz="2400" dirty="0"/>
              <a:t>a separate legal entity owned by </a:t>
            </a:r>
            <a:r>
              <a:rPr lang="en-CA" sz="2400" dirty="0" smtClean="0"/>
              <a:t>shareholders (</a:t>
            </a:r>
            <a:r>
              <a:rPr lang="en-CA" sz="2400" dirty="0" err="1" smtClean="0"/>
              <a:t>exp</a:t>
            </a:r>
            <a:r>
              <a:rPr lang="en-CA" sz="2400" dirty="0"/>
              <a:t>:</a:t>
            </a:r>
            <a:r>
              <a:rPr lang="en-CA" sz="2400" dirty="0" smtClean="0"/>
              <a:t> Bombardier, Loblaw,...).</a:t>
            </a:r>
          </a:p>
          <a:p>
            <a:pPr marL="400050" lvl="1" indent="0">
              <a:buNone/>
            </a:pPr>
            <a:endParaRPr lang="en-CA" sz="2400" dirty="0" smtClean="0"/>
          </a:p>
          <a:p>
            <a:pPr marL="400050" lvl="1" indent="0">
              <a:buNone/>
            </a:pPr>
            <a:r>
              <a:rPr lang="en-CA" sz="2400" dirty="0"/>
              <a:t>T</a:t>
            </a:r>
            <a:r>
              <a:rPr lang="en-CA" sz="2400" dirty="0" smtClean="0"/>
              <a:t>he economic activity that can be identified with a particular company is kept separate and distinct from the activities of the owners and of all other economic </a:t>
            </a:r>
            <a:r>
              <a:rPr lang="en-CA" sz="2400" dirty="0"/>
              <a:t>entities </a:t>
            </a:r>
            <a:r>
              <a:rPr lang="en-CA" sz="2400" dirty="0" smtClean="0"/>
              <a:t>(the </a:t>
            </a:r>
            <a:r>
              <a:rPr lang="en-CA" sz="2400" dirty="0"/>
              <a:t>reporting entity </a:t>
            </a:r>
            <a:r>
              <a:rPr lang="en-CA" sz="2400" dirty="0" smtClean="0"/>
              <a:t>concept</a:t>
            </a:r>
            <a:r>
              <a:rPr lang="en-CA" sz="2400" dirty="0"/>
              <a:t>)</a:t>
            </a:r>
            <a:r>
              <a:rPr lang="en-CA" sz="2400" dirty="0" smtClean="0"/>
              <a:t>. </a:t>
            </a:r>
            <a:endParaRPr lang="en-CA" sz="2400" dirty="0"/>
          </a:p>
          <a:p>
            <a:pPr marL="914400" lvl="1" indent="-514350">
              <a:buAutoNum type="arabicPeriod"/>
            </a:pPr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1746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435280" cy="724942"/>
          </a:xfrm>
        </p:spPr>
        <p:txBody>
          <a:bodyPr>
            <a:noAutofit/>
          </a:bodyPr>
          <a:lstStyle/>
          <a:p>
            <a:r>
              <a:rPr lang="en-CA" sz="2900" dirty="0"/>
              <a:t>Forms of Business </a:t>
            </a:r>
            <a:r>
              <a:rPr lang="en-CA" sz="2900" dirty="0" smtClean="0"/>
              <a:t>Organization Cont’d</a:t>
            </a:r>
            <a:r>
              <a:rPr lang="en-CA" sz="2900" dirty="0"/>
              <a:t>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en-CA" sz="2400" b="1" dirty="0" smtClean="0"/>
              <a:t>1. Proprietorship </a:t>
            </a:r>
          </a:p>
          <a:p>
            <a:pPr lvl="1"/>
            <a:r>
              <a:rPr lang="en-CA" sz="2400" dirty="0" smtClean="0"/>
              <a:t>Advantages					</a:t>
            </a:r>
          </a:p>
          <a:p>
            <a:pPr lvl="2"/>
            <a:r>
              <a:rPr lang="en-CA" dirty="0" smtClean="0"/>
              <a:t>simple </a:t>
            </a:r>
            <a:r>
              <a:rPr lang="en-CA" dirty="0"/>
              <a:t>to establish				</a:t>
            </a:r>
          </a:p>
          <a:p>
            <a:pPr lvl="2"/>
            <a:r>
              <a:rPr lang="en-CA" dirty="0"/>
              <a:t>owner controlled	</a:t>
            </a:r>
            <a:endParaRPr lang="en-CA" dirty="0" smtClean="0"/>
          </a:p>
          <a:p>
            <a:pPr marL="914400" lvl="2" indent="0">
              <a:buNone/>
            </a:pPr>
            <a:r>
              <a:rPr lang="en-CA" dirty="0"/>
              <a:t>		</a:t>
            </a:r>
          </a:p>
          <a:p>
            <a:pPr lvl="1"/>
            <a:r>
              <a:rPr lang="en-CA" sz="2400" dirty="0" smtClean="0"/>
              <a:t>Disadvantages</a:t>
            </a:r>
          </a:p>
          <a:p>
            <a:pPr lvl="2"/>
            <a:r>
              <a:rPr lang="en-CA" dirty="0" smtClean="0"/>
              <a:t>Unlimited liability (proprietor personally liable </a:t>
            </a:r>
            <a:r>
              <a:rPr lang="en-CA" dirty="0"/>
              <a:t>for all debts of the </a:t>
            </a:r>
            <a:r>
              <a:rPr lang="en-CA" dirty="0" smtClean="0"/>
              <a:t>business)</a:t>
            </a:r>
          </a:p>
          <a:p>
            <a:pPr lvl="2"/>
            <a:r>
              <a:rPr lang="en-CA" dirty="0"/>
              <a:t>F</a:t>
            </a:r>
            <a:r>
              <a:rPr lang="en-CA" dirty="0" smtClean="0"/>
              <a:t>inancing may be difficult</a:t>
            </a:r>
            <a:endParaRPr lang="en-CA" dirty="0"/>
          </a:p>
          <a:p>
            <a:pPr lvl="2"/>
            <a:r>
              <a:rPr lang="en-CA" dirty="0" smtClean="0"/>
              <a:t>Limited life.</a:t>
            </a:r>
          </a:p>
          <a:p>
            <a:pPr marL="914400" lvl="2" indent="0">
              <a:buNone/>
            </a:pPr>
            <a:endParaRPr lang="en-CA" dirty="0" smtClean="0"/>
          </a:p>
          <a:p>
            <a:pPr lvl="1"/>
            <a:r>
              <a:rPr lang="en-CA" sz="2400" dirty="0"/>
              <a:t>T</a:t>
            </a:r>
            <a:r>
              <a:rPr lang="en-CA" sz="2400" dirty="0" smtClean="0"/>
              <a:t>he </a:t>
            </a:r>
            <a:r>
              <a:rPr lang="en-CA" sz="2400" dirty="0"/>
              <a:t>proprietor pays personal income tax on the company’s profits. Depending on the circumstances, this may be an advantage or disadvantage. </a:t>
            </a:r>
          </a:p>
        </p:txBody>
      </p:sp>
    </p:spTree>
    <p:extLst>
      <p:ext uri="{BB962C8B-B14F-4D97-AF65-F5344CB8AC3E}">
        <p14:creationId xmlns:p14="http://schemas.microsoft.com/office/powerpoint/2010/main" val="220607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sz="2900" dirty="0"/>
              <a:t>Forms of Business </a:t>
            </a:r>
            <a:r>
              <a:rPr lang="en-CA" sz="2900" dirty="0" smtClean="0"/>
              <a:t>Organization Cont’d.</a:t>
            </a:r>
            <a:endParaRPr lang="en-CA" sz="29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en-CA" sz="2400" b="1" dirty="0" smtClean="0"/>
              <a:t>2. Partnership</a:t>
            </a:r>
            <a:endParaRPr lang="en-CA" sz="2400" b="1" dirty="0"/>
          </a:p>
          <a:p>
            <a:pPr lvl="1"/>
            <a:r>
              <a:rPr lang="en-CA" sz="2400" dirty="0"/>
              <a:t>Advantages					</a:t>
            </a:r>
          </a:p>
          <a:p>
            <a:pPr lvl="2"/>
            <a:r>
              <a:rPr lang="en-CA" dirty="0"/>
              <a:t>simple to establish</a:t>
            </a:r>
          </a:p>
          <a:p>
            <a:pPr lvl="2"/>
            <a:r>
              <a:rPr lang="en-CA" dirty="0"/>
              <a:t>broader skills and resources	</a:t>
            </a:r>
          </a:p>
          <a:p>
            <a:pPr lvl="2"/>
            <a:r>
              <a:rPr lang="en-CA" dirty="0"/>
              <a:t>shared financial resources </a:t>
            </a:r>
          </a:p>
          <a:p>
            <a:pPr lvl="2"/>
            <a:r>
              <a:rPr lang="en-CA" dirty="0"/>
              <a:t>shared control					</a:t>
            </a:r>
          </a:p>
          <a:p>
            <a:endParaRPr lang="en-CA" sz="2400" dirty="0"/>
          </a:p>
          <a:p>
            <a:pPr lvl="1"/>
            <a:r>
              <a:rPr lang="en-CA" sz="2400" dirty="0"/>
              <a:t>Disadvantages</a:t>
            </a:r>
          </a:p>
          <a:p>
            <a:pPr lvl="2"/>
            <a:r>
              <a:rPr lang="en-CA" dirty="0"/>
              <a:t>partners personally liable</a:t>
            </a:r>
          </a:p>
          <a:p>
            <a:pPr lvl="2"/>
            <a:r>
              <a:rPr lang="en-CA" dirty="0"/>
              <a:t>transfer of ownership may be </a:t>
            </a:r>
            <a:r>
              <a:rPr lang="en-CA" dirty="0" smtClean="0"/>
              <a:t>difficult.</a:t>
            </a:r>
          </a:p>
          <a:p>
            <a:pPr marL="0" lvl="2" indent="0">
              <a:spcBef>
                <a:spcPts val="0"/>
              </a:spcBef>
              <a:buNone/>
            </a:pPr>
            <a:endParaRPr lang="en-CA" dirty="0" smtClean="0"/>
          </a:p>
          <a:p>
            <a:pPr lvl="1"/>
            <a:r>
              <a:rPr lang="en-CA" sz="2400" dirty="0"/>
              <a:t>Partners pay personal income tax on their share of profits. Depending on the circumstances this may be an advantage or disadvantage. </a:t>
            </a:r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9592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Forms of Business Organization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en-CA" sz="2600" b="1" dirty="0" smtClean="0"/>
              <a:t>3. Corporation</a:t>
            </a:r>
          </a:p>
          <a:p>
            <a:pPr lvl="1"/>
            <a:r>
              <a:rPr lang="en-CA" sz="2600" dirty="0"/>
              <a:t>Advantages					</a:t>
            </a:r>
          </a:p>
          <a:p>
            <a:pPr lvl="2"/>
            <a:r>
              <a:rPr lang="en-CA" sz="2600" dirty="0"/>
              <a:t>easy to sell or transfer ownership	</a:t>
            </a:r>
          </a:p>
          <a:p>
            <a:pPr lvl="2"/>
            <a:r>
              <a:rPr lang="en-CA" sz="2600" dirty="0"/>
              <a:t>greater capital raising potential</a:t>
            </a:r>
          </a:p>
          <a:p>
            <a:pPr lvl="2"/>
            <a:r>
              <a:rPr lang="en-CA" sz="2600" dirty="0"/>
              <a:t>legal liability limited to the net assets of the </a:t>
            </a:r>
            <a:r>
              <a:rPr lang="en-CA" sz="2600" dirty="0" smtClean="0"/>
              <a:t>corporation</a:t>
            </a:r>
          </a:p>
          <a:p>
            <a:pPr lvl="2"/>
            <a:r>
              <a:rPr lang="en-CA" sz="2600" dirty="0" smtClean="0"/>
              <a:t>Indefinite life.</a:t>
            </a:r>
            <a:endParaRPr lang="en-CA" sz="2600" dirty="0"/>
          </a:p>
          <a:p>
            <a:pPr marL="0" indent="0">
              <a:buNone/>
            </a:pPr>
            <a:endParaRPr lang="en-CA" sz="2600" dirty="0"/>
          </a:p>
          <a:p>
            <a:pPr lvl="1"/>
            <a:r>
              <a:rPr lang="en-CA" sz="2600" dirty="0"/>
              <a:t>Disadvantages</a:t>
            </a:r>
          </a:p>
          <a:p>
            <a:pPr lvl="2"/>
            <a:r>
              <a:rPr lang="en-CA" sz="2600" dirty="0"/>
              <a:t>more expensive and complex to set up </a:t>
            </a:r>
          </a:p>
          <a:p>
            <a:pPr lvl="2"/>
            <a:r>
              <a:rPr lang="en-CA" sz="2600" dirty="0"/>
              <a:t>must file corporate income tax returns </a:t>
            </a:r>
            <a:r>
              <a:rPr lang="en-CA" sz="2600" dirty="0" smtClean="0"/>
              <a:t>annually</a:t>
            </a:r>
          </a:p>
          <a:p>
            <a:pPr marL="914400" lvl="2" indent="0">
              <a:buNone/>
            </a:pPr>
            <a:endParaRPr lang="en-CA" sz="2600" dirty="0"/>
          </a:p>
          <a:p>
            <a:pPr lvl="1"/>
            <a:r>
              <a:rPr lang="en-CA" sz="2600" dirty="0"/>
              <a:t>C</a:t>
            </a:r>
            <a:r>
              <a:rPr lang="en-CA" sz="2600" dirty="0" smtClean="0"/>
              <a:t>orporations </a:t>
            </a:r>
            <a:r>
              <a:rPr lang="en-CA" sz="2600" dirty="0"/>
              <a:t>are taxed as a separate legal </a:t>
            </a:r>
            <a:r>
              <a:rPr lang="en-CA" sz="2600" dirty="0" smtClean="0"/>
              <a:t>entity. This </a:t>
            </a:r>
            <a:r>
              <a:rPr lang="en-CA" sz="2600" dirty="0"/>
              <a:t>may be an advantage or a disadvantage </a:t>
            </a: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65705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Forms of Business Organization Cont’d.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CA" dirty="0" smtClean="0"/>
              <a:t>Public corporations</a:t>
            </a: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683126"/>
          </a:xfrm>
        </p:spPr>
        <p:txBody>
          <a:bodyPr>
            <a:noAutofit/>
          </a:bodyPr>
          <a:lstStyle/>
          <a:p>
            <a:pPr marL="342900" lvl="1" indent="-342900">
              <a:spcBef>
                <a:spcPts val="0"/>
              </a:spcBef>
            </a:pPr>
            <a:r>
              <a:rPr lang="en-CA" dirty="0"/>
              <a:t>list and trade their shares on public stock exchanges</a:t>
            </a:r>
          </a:p>
          <a:p>
            <a:pPr marL="0" lvl="1" indent="0">
              <a:spcBef>
                <a:spcPts val="0"/>
              </a:spcBef>
              <a:buFont typeface="Arial" pitchFamily="34" charset="0"/>
              <a:buNone/>
            </a:pPr>
            <a:endParaRPr lang="en-CA" dirty="0"/>
          </a:p>
          <a:p>
            <a:pPr marL="342900" lvl="1" indent="-342900">
              <a:spcBef>
                <a:spcPts val="0"/>
              </a:spcBef>
            </a:pPr>
            <a:r>
              <a:rPr lang="en-CA" dirty="0" smtClean="0"/>
              <a:t>GAAP: IFRS</a:t>
            </a:r>
            <a:r>
              <a:rPr lang="en-CA" dirty="0"/>
              <a:t>.</a:t>
            </a:r>
          </a:p>
          <a:p>
            <a:pPr marL="342900" lvl="1" indent="-342900">
              <a:spcBef>
                <a:spcPts val="0"/>
              </a:spcBef>
            </a:pPr>
            <a:endParaRPr lang="en-CA" dirty="0" smtClean="0"/>
          </a:p>
          <a:p>
            <a:pPr marL="0" lvl="1" indent="0">
              <a:lnSpc>
                <a:spcPct val="110000"/>
              </a:lnSpc>
              <a:spcBef>
                <a:spcPts val="0"/>
              </a:spcBef>
              <a:buNone/>
            </a:pPr>
            <a:endParaRPr lang="en-US" dirty="0" smtClean="0"/>
          </a:p>
          <a:p>
            <a:pPr marL="0" lvl="1" indent="0">
              <a:lnSpc>
                <a:spcPct val="110000"/>
              </a:lnSpc>
              <a:spcBef>
                <a:spcPts val="0"/>
              </a:spcBef>
              <a:buNone/>
            </a:pPr>
            <a:endParaRPr lang="en-US" dirty="0"/>
          </a:p>
          <a:p>
            <a:pPr marL="342900" lvl="1" indent="-342900">
              <a:lnSpc>
                <a:spcPct val="110000"/>
              </a:lnSpc>
              <a:spcBef>
                <a:spcPts val="0"/>
              </a:spcBef>
            </a:pPr>
            <a:r>
              <a:rPr lang="en-US" dirty="0"/>
              <a:t>broad group of users of financial </a:t>
            </a:r>
            <a:r>
              <a:rPr lang="en-US" dirty="0" smtClean="0"/>
              <a:t>statements.</a:t>
            </a:r>
          </a:p>
          <a:p>
            <a:pPr marL="342900" lvl="1" indent="-342900">
              <a:lnSpc>
                <a:spcPct val="110000"/>
              </a:lnSpc>
              <a:spcBef>
                <a:spcPts val="0"/>
              </a:spcBef>
            </a:pPr>
            <a:endParaRPr lang="en-US" dirty="0"/>
          </a:p>
          <a:p>
            <a:pPr marL="342900" lvl="1" indent="-34290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Example: Bombardier, Research in motion.</a:t>
            </a:r>
            <a:endParaRPr lang="en-US" dirty="0"/>
          </a:p>
          <a:p>
            <a:endParaRPr lang="en-CA" sz="20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CA" dirty="0" smtClean="0"/>
              <a:t>Private corporations</a:t>
            </a:r>
            <a:endParaRPr lang="en-CA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5142558"/>
          </a:xfrm>
        </p:spPr>
        <p:txBody>
          <a:bodyPr>
            <a:normAutofit/>
          </a:bodyPr>
          <a:lstStyle/>
          <a:p>
            <a:pPr marL="342900" lvl="1" indent="-342900">
              <a:lnSpc>
                <a:spcPct val="90000"/>
              </a:lnSpc>
              <a:spcBef>
                <a:spcPts val="0"/>
              </a:spcBef>
            </a:pPr>
            <a:r>
              <a:rPr lang="en-CA" dirty="0"/>
              <a:t>do not list or trade their shares on public stock ex.</a:t>
            </a:r>
          </a:p>
          <a:p>
            <a:pPr marL="0" lvl="1" indent="0">
              <a:lnSpc>
                <a:spcPct val="90000"/>
              </a:lnSpc>
              <a:spcBef>
                <a:spcPts val="0"/>
              </a:spcBef>
              <a:buNone/>
            </a:pPr>
            <a:endParaRPr lang="en-CA" dirty="0"/>
          </a:p>
          <a:p>
            <a:pPr marL="342900" lvl="1" indent="-342900">
              <a:lnSpc>
                <a:spcPct val="90000"/>
              </a:lnSpc>
              <a:spcBef>
                <a:spcPts val="0"/>
              </a:spcBef>
            </a:pPr>
            <a:r>
              <a:rPr lang="en-CA" dirty="0" smtClean="0"/>
              <a:t>GAAP: ASPE or </a:t>
            </a:r>
            <a:r>
              <a:rPr lang="en-CA" dirty="0"/>
              <a:t>IFRS. Once the selection has been made, it must be consistently applied</a:t>
            </a:r>
            <a:r>
              <a:rPr lang="en-CA" dirty="0" smtClean="0"/>
              <a:t>.</a:t>
            </a:r>
          </a:p>
          <a:p>
            <a:pPr marL="0" lvl="1" indent="0">
              <a:lnSpc>
                <a:spcPct val="90000"/>
              </a:lnSpc>
              <a:spcBef>
                <a:spcPts val="0"/>
              </a:spcBef>
              <a:buNone/>
            </a:pPr>
            <a:endParaRPr lang="en-CA" dirty="0" smtClean="0"/>
          </a:p>
          <a:p>
            <a:pPr marL="342900" lvl="1" indent="-342900">
              <a:spcBef>
                <a:spcPts val="0"/>
              </a:spcBef>
            </a:pPr>
            <a:r>
              <a:rPr lang="en-US" dirty="0"/>
              <a:t>s</a:t>
            </a:r>
            <a:r>
              <a:rPr lang="en-US" dirty="0" smtClean="0"/>
              <a:t>mall group of users </a:t>
            </a:r>
            <a:r>
              <a:rPr lang="en-US" dirty="0"/>
              <a:t>of </a:t>
            </a:r>
            <a:r>
              <a:rPr lang="en-US" dirty="0" smtClean="0"/>
              <a:t>financial statements. </a:t>
            </a:r>
          </a:p>
          <a:p>
            <a:pPr marL="342900" lvl="1" indent="-342900">
              <a:spcBef>
                <a:spcPts val="0"/>
              </a:spcBef>
            </a:pPr>
            <a:endParaRPr lang="en-US" dirty="0"/>
          </a:p>
          <a:p>
            <a:pPr marL="342900" lvl="1" indent="-342900">
              <a:spcBef>
                <a:spcPts val="0"/>
              </a:spcBef>
            </a:pPr>
            <a:r>
              <a:rPr lang="en-US" dirty="0" smtClean="0"/>
              <a:t>More than 2 million private corporations n Canada (Exp. McCain Foods)</a:t>
            </a:r>
            <a:endParaRPr lang="en-CA" dirty="0"/>
          </a:p>
          <a:p>
            <a:pPr marL="0" lvl="1" indent="0">
              <a:spcBef>
                <a:spcPts val="0"/>
              </a:spcBef>
              <a:buNone/>
            </a:pPr>
            <a:endParaRPr lang="en-CA" sz="2600" dirty="0"/>
          </a:p>
          <a:p>
            <a:endParaRPr lang="en-CA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9583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d1338a1fd62f85e35c9a5b7cfb260edbb9f374"/>
</p:tagLst>
</file>

<file path=ppt/theme/theme1.xml><?xml version="1.0" encoding="utf-8"?>
<a:theme xmlns:a="http://schemas.openxmlformats.org/drawingml/2006/main" name="Office Theme">
  <a:themeElements>
    <a:clrScheme name="Telfer">
      <a:dk1>
        <a:srgbClr val="000000"/>
      </a:dk1>
      <a:lt1>
        <a:sysClr val="window" lastClr="FFFFFF"/>
      </a:lt1>
      <a:dk2>
        <a:srgbClr val="771025"/>
      </a:dk2>
      <a:lt2>
        <a:srgbClr val="EEECE1"/>
      </a:lt2>
      <a:accent1>
        <a:srgbClr val="273F6A"/>
      </a:accent1>
      <a:accent2>
        <a:srgbClr val="3A75C4"/>
      </a:accent2>
      <a:accent3>
        <a:srgbClr val="006B77"/>
      </a:accent3>
      <a:accent4>
        <a:srgbClr val="696F2B"/>
      </a:accent4>
      <a:accent5>
        <a:srgbClr val="406B2E"/>
      </a:accent5>
      <a:accent6>
        <a:srgbClr val="BF910C"/>
      </a:accent6>
      <a:hlink>
        <a:srgbClr val="771025"/>
      </a:hlink>
      <a:folHlink>
        <a:srgbClr val="A61635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1770</TotalTime>
  <Words>1131</Words>
  <Application>Microsoft Office PowerPoint</Application>
  <PresentationFormat>On-screen Show (4:3)</PresentationFormat>
  <Paragraphs>260</Paragraphs>
  <Slides>22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CHAPTER 1   THE PURPOSE AND USE OF FINANCIAL STATEMENTS</vt:lpstr>
      <vt:lpstr> Learning Objectives </vt:lpstr>
      <vt:lpstr>Users and Uses of Accounting</vt:lpstr>
      <vt:lpstr>Users and Uses of Accounting</vt:lpstr>
      <vt:lpstr>Forms of Business Organization</vt:lpstr>
      <vt:lpstr>Forms of Business Organization Cont’d.</vt:lpstr>
      <vt:lpstr>Forms of Business Organization Cont’d.</vt:lpstr>
      <vt:lpstr>Forms of Business Organization Cont’d.</vt:lpstr>
      <vt:lpstr>Forms of Business Organization Cont’d.</vt:lpstr>
      <vt:lpstr>Types of Business Activity</vt:lpstr>
      <vt:lpstr>Types of Business Activity Cont’d.</vt:lpstr>
      <vt:lpstr>Types of Business Activity Cont’d.</vt:lpstr>
      <vt:lpstr>Types of Business Activity Cont’d.</vt:lpstr>
      <vt:lpstr>Types of Business Activity Cont’d.</vt:lpstr>
      <vt:lpstr> Content and Purpose of the Financial Statements </vt:lpstr>
      <vt:lpstr>Content and Purpose of the Financial Statements Cont’d.</vt:lpstr>
      <vt:lpstr>Content and Purpose of the Financial Statements Cont’d.</vt:lpstr>
      <vt:lpstr>Content and Purpose of the Financial Statements Cont’d.</vt:lpstr>
      <vt:lpstr>Content and Purpose of the Financial Statements Cont’d.</vt:lpstr>
      <vt:lpstr>Content and Purpose of the Financial Statements Cont’d.</vt:lpstr>
      <vt:lpstr>Content and Purpose of the Financial Statements Cont’d.</vt:lpstr>
      <vt:lpstr>Annual Report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Telfer School of Management</dc:creator>
  <cp:lastModifiedBy>lamia</cp:lastModifiedBy>
  <cp:revision>90</cp:revision>
  <cp:lastPrinted>2013-09-05T16:07:35Z</cp:lastPrinted>
  <dcterms:created xsi:type="dcterms:W3CDTF">2013-04-03T14:37:54Z</dcterms:created>
  <dcterms:modified xsi:type="dcterms:W3CDTF">2013-09-05T16:36:28Z</dcterms:modified>
</cp:coreProperties>
</file>