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1"/>
  </p:notesMasterIdLst>
  <p:handoutMasterIdLst>
    <p:handoutMasterId r:id="rId42"/>
  </p:handoutMasterIdLst>
  <p:sldIdLst>
    <p:sldId id="257" r:id="rId2"/>
    <p:sldId id="311" r:id="rId3"/>
    <p:sldId id="314" r:id="rId4"/>
    <p:sldId id="315" r:id="rId5"/>
    <p:sldId id="391" r:id="rId6"/>
    <p:sldId id="316" r:id="rId7"/>
    <p:sldId id="319" r:id="rId8"/>
    <p:sldId id="321" r:id="rId9"/>
    <p:sldId id="322" r:id="rId10"/>
    <p:sldId id="324" r:id="rId11"/>
    <p:sldId id="325" r:id="rId12"/>
    <p:sldId id="327" r:id="rId13"/>
    <p:sldId id="328" r:id="rId14"/>
    <p:sldId id="329" r:id="rId15"/>
    <p:sldId id="330" r:id="rId16"/>
    <p:sldId id="331" r:id="rId17"/>
    <p:sldId id="332" r:id="rId18"/>
    <p:sldId id="338" r:id="rId19"/>
    <p:sldId id="389" r:id="rId20"/>
    <p:sldId id="336" r:id="rId21"/>
    <p:sldId id="400" r:id="rId22"/>
    <p:sldId id="401" r:id="rId23"/>
    <p:sldId id="402" r:id="rId24"/>
    <p:sldId id="341" r:id="rId25"/>
    <p:sldId id="343" r:id="rId26"/>
    <p:sldId id="353" r:id="rId27"/>
    <p:sldId id="358" r:id="rId28"/>
    <p:sldId id="345" r:id="rId29"/>
    <p:sldId id="346" r:id="rId30"/>
    <p:sldId id="383" r:id="rId31"/>
    <p:sldId id="384" r:id="rId32"/>
    <p:sldId id="393" r:id="rId33"/>
    <p:sldId id="313" r:id="rId34"/>
    <p:sldId id="381" r:id="rId35"/>
    <p:sldId id="372" r:id="rId36"/>
    <p:sldId id="373" r:id="rId37"/>
    <p:sldId id="370" r:id="rId38"/>
    <p:sldId id="390" r:id="rId39"/>
    <p:sldId id="365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than Yutronkie" initials="NY" lastIdx="1" clrIdx="0">
    <p:extLst>
      <p:ext uri="{19B8F6BF-5375-455C-9EA6-DF929625EA0E}">
        <p15:presenceInfo xmlns:p15="http://schemas.microsoft.com/office/powerpoint/2012/main" userId="392ddfb79727ea7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97CF"/>
    <a:srgbClr val="008000"/>
    <a:srgbClr val="FF7F7F"/>
    <a:srgbClr val="1F4E79"/>
    <a:srgbClr val="FF7D7D"/>
    <a:srgbClr val="800000"/>
    <a:srgbClr val="BDD7EE"/>
    <a:srgbClr val="548235"/>
    <a:srgbClr val="B80000"/>
    <a:srgbClr val="FF8B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399" autoAdjust="0"/>
    <p:restoredTop sz="88513" autoAdjust="0"/>
  </p:normalViewPr>
  <p:slideViewPr>
    <p:cSldViewPr snapToGrid="0">
      <p:cViewPr>
        <p:scale>
          <a:sx n="66" d="100"/>
          <a:sy n="66" d="100"/>
        </p:scale>
        <p:origin x="2170" y="336"/>
      </p:cViewPr>
      <p:guideLst>
        <p:guide orient="horz" pos="2160"/>
        <p:guide pos="2880"/>
      </p:guideLst>
    </p:cSldViewPr>
  </p:slideViewPr>
  <p:notesTextViewPr>
    <p:cViewPr>
      <p:scale>
        <a:sx n="50" d="100"/>
        <a:sy n="50" d="100"/>
      </p:scale>
      <p:origin x="0" y="0"/>
    </p:cViewPr>
  </p:notesTextViewPr>
  <p:sorterViewPr>
    <p:cViewPr>
      <p:scale>
        <a:sx n="100" d="100"/>
        <a:sy n="100" d="100"/>
      </p:scale>
      <p:origin x="0" y="-4478"/>
    </p:cViewPr>
  </p:sorterViewPr>
  <p:notesViewPr>
    <p:cSldViewPr snapToGrid="0">
      <p:cViewPr varScale="1">
        <p:scale>
          <a:sx n="68" d="100"/>
          <a:sy n="68" d="100"/>
        </p:scale>
        <p:origin x="3101" y="4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ommentAuthors" Target="commentAuthor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13" Type="http://schemas.openxmlformats.org/officeDocument/2006/relationships/image" Target="../media/image14.emf"/><Relationship Id="rId3" Type="http://schemas.openxmlformats.org/officeDocument/2006/relationships/image" Target="../media/image4.emf"/><Relationship Id="rId7" Type="http://schemas.openxmlformats.org/officeDocument/2006/relationships/image" Target="../media/image8.emf"/><Relationship Id="rId12" Type="http://schemas.openxmlformats.org/officeDocument/2006/relationships/image" Target="../media/image13.emf"/><Relationship Id="rId2" Type="http://schemas.openxmlformats.org/officeDocument/2006/relationships/image" Target="../media/image3.emf"/><Relationship Id="rId1" Type="http://schemas.openxmlformats.org/officeDocument/2006/relationships/image" Target="../media/image2.emf"/><Relationship Id="rId6" Type="http://schemas.openxmlformats.org/officeDocument/2006/relationships/image" Target="../media/image7.emf"/><Relationship Id="rId11" Type="http://schemas.openxmlformats.org/officeDocument/2006/relationships/image" Target="../media/image12.emf"/><Relationship Id="rId5" Type="http://schemas.openxmlformats.org/officeDocument/2006/relationships/image" Target="../media/image6.emf"/><Relationship Id="rId10" Type="http://schemas.openxmlformats.org/officeDocument/2006/relationships/image" Target="../media/image11.emf"/><Relationship Id="rId4" Type="http://schemas.openxmlformats.org/officeDocument/2006/relationships/image" Target="../media/image5.emf"/><Relationship Id="rId9" Type="http://schemas.openxmlformats.org/officeDocument/2006/relationships/image" Target="../media/image10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image" Target="../media/image16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image" Target="../media/image18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image" Target="../media/image20.emf"/><Relationship Id="rId5" Type="http://schemas.openxmlformats.org/officeDocument/2006/relationships/image" Target="../media/image24.emf"/><Relationship Id="rId4" Type="http://schemas.openxmlformats.org/officeDocument/2006/relationships/image" Target="../media/image23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image" Target="../media/image20.emf"/><Relationship Id="rId4" Type="http://schemas.openxmlformats.org/officeDocument/2006/relationships/image" Target="../media/image23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image" Target="../media/image20.emf"/><Relationship Id="rId4" Type="http://schemas.openxmlformats.org/officeDocument/2006/relationships/image" Target="../media/image24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image" Target="../media/image25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image" Target="../media/image25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image" Target="../media/image28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image" Target="../media/image29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31.emf"/><Relationship Id="rId1" Type="http://schemas.openxmlformats.org/officeDocument/2006/relationships/image" Target="../media/image30.emf"/><Relationship Id="rId5" Type="http://schemas.openxmlformats.org/officeDocument/2006/relationships/image" Target="../media/image34.emf"/><Relationship Id="rId4" Type="http://schemas.openxmlformats.org/officeDocument/2006/relationships/image" Target="../media/image33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emf"/><Relationship Id="rId1" Type="http://schemas.openxmlformats.org/officeDocument/2006/relationships/image" Target="../media/image36.emf"/><Relationship Id="rId4" Type="http://schemas.openxmlformats.org/officeDocument/2006/relationships/image" Target="../media/image39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image" Target="../media/image41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emf"/><Relationship Id="rId2" Type="http://schemas.openxmlformats.org/officeDocument/2006/relationships/image" Target="../media/image45.emf"/><Relationship Id="rId1" Type="http://schemas.openxmlformats.org/officeDocument/2006/relationships/image" Target="../media/image44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9.emf"/><Relationship Id="rId1" Type="http://schemas.openxmlformats.org/officeDocument/2006/relationships/image" Target="../media/image48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image" Target="../media/image53.emf"/><Relationship Id="rId1" Type="http://schemas.openxmlformats.org/officeDocument/2006/relationships/image" Target="../media/image52.e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6.emf"/><Relationship Id="rId1" Type="http://schemas.openxmlformats.org/officeDocument/2006/relationships/image" Target="../media/image55.e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image" Target="../media/image57.e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image" Target="../media/image59.e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2" Type="http://schemas.openxmlformats.org/officeDocument/2006/relationships/image" Target="../media/image62.emf"/><Relationship Id="rId1" Type="http://schemas.openxmlformats.org/officeDocument/2006/relationships/image" Target="../media/image61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emf"/></Relationships>
</file>

<file path=ppt/drawings/_rels/vmlDrawing25.vml.rels><?xml version="1.0" encoding="UTF-8" standalone="yes"?>
<Relationships xmlns="http://schemas.openxmlformats.org/package/2006/relationships"><Relationship Id="rId8" Type="http://schemas.openxmlformats.org/officeDocument/2006/relationships/image" Target="../media/image72.emf"/><Relationship Id="rId3" Type="http://schemas.openxmlformats.org/officeDocument/2006/relationships/image" Target="../media/image67.emf"/><Relationship Id="rId7" Type="http://schemas.openxmlformats.org/officeDocument/2006/relationships/image" Target="../media/image71.emf"/><Relationship Id="rId2" Type="http://schemas.openxmlformats.org/officeDocument/2006/relationships/image" Target="../media/image66.emf"/><Relationship Id="rId1" Type="http://schemas.openxmlformats.org/officeDocument/2006/relationships/image" Target="../media/image65.emf"/><Relationship Id="rId6" Type="http://schemas.openxmlformats.org/officeDocument/2006/relationships/image" Target="../media/image70.emf"/><Relationship Id="rId5" Type="http://schemas.openxmlformats.org/officeDocument/2006/relationships/image" Target="../media/image69.emf"/><Relationship Id="rId10" Type="http://schemas.openxmlformats.org/officeDocument/2006/relationships/image" Target="../media/image74.emf"/><Relationship Id="rId4" Type="http://schemas.openxmlformats.org/officeDocument/2006/relationships/image" Target="../media/image68.wmf"/><Relationship Id="rId9" Type="http://schemas.openxmlformats.org/officeDocument/2006/relationships/image" Target="../media/image73.emf"/></Relationships>
</file>

<file path=ppt/drawings/_rels/vmlDrawing26.vml.rels><?xml version="1.0" encoding="UTF-8" standalone="yes"?>
<Relationships xmlns="http://schemas.openxmlformats.org/package/2006/relationships"><Relationship Id="rId2" Type="http://schemas.openxmlformats.org/officeDocument/2006/relationships/image" Target="../media/image76.emf"/><Relationship Id="rId1" Type="http://schemas.openxmlformats.org/officeDocument/2006/relationships/image" Target="../media/image75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emf"/><Relationship Id="rId2" Type="http://schemas.openxmlformats.org/officeDocument/2006/relationships/image" Target="../media/image79.emf"/><Relationship Id="rId1" Type="http://schemas.openxmlformats.org/officeDocument/2006/relationships/image" Target="../media/image78.emf"/><Relationship Id="rId4" Type="http://schemas.openxmlformats.org/officeDocument/2006/relationships/image" Target="../media/image81.emf"/></Relationships>
</file>

<file path=ppt/drawings/_rels/vmlDrawing29.vml.rels><?xml version="1.0" encoding="UTF-8" standalone="yes"?>
<Relationships xmlns="http://schemas.openxmlformats.org/package/2006/relationships"><Relationship Id="rId8" Type="http://schemas.openxmlformats.org/officeDocument/2006/relationships/image" Target="../media/image89.emf"/><Relationship Id="rId3" Type="http://schemas.openxmlformats.org/officeDocument/2006/relationships/image" Target="../media/image84.emf"/><Relationship Id="rId7" Type="http://schemas.openxmlformats.org/officeDocument/2006/relationships/image" Target="../media/image88.emf"/><Relationship Id="rId2" Type="http://schemas.openxmlformats.org/officeDocument/2006/relationships/image" Target="../media/image83.emf"/><Relationship Id="rId1" Type="http://schemas.openxmlformats.org/officeDocument/2006/relationships/image" Target="../media/image82.emf"/><Relationship Id="rId6" Type="http://schemas.openxmlformats.org/officeDocument/2006/relationships/image" Target="../media/image87.emf"/><Relationship Id="rId5" Type="http://schemas.openxmlformats.org/officeDocument/2006/relationships/image" Target="../media/image86.emf"/><Relationship Id="rId4" Type="http://schemas.openxmlformats.org/officeDocument/2006/relationships/image" Target="../media/image8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BDCAFA-5152-4E64-9B06-225971F7A513}" type="datetimeFigureOut">
              <a:rPr lang="en-CA" smtClean="0"/>
              <a:t>2016-09-27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CBCF26-1038-42A0-A43D-76A115E850B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210236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489597-0B09-491C-A7A8-166F71C0EC5B}" type="datetimeFigureOut">
              <a:rPr lang="en-US" smtClean="0"/>
              <a:t>9/27/2016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A7A670-7CDF-4BF1-BEE7-074F18B08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0398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A7A670-7CDF-4BF1-BEE7-074F18B0827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8289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A7A670-7CDF-4BF1-BEE7-074F18B0827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378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A7A670-7CDF-4BF1-BEE7-074F18B08278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6040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17376-81A0-432B-B87E-1C70CE7B3136}" type="datetime1">
              <a:rPr lang="en-US" smtClean="0"/>
              <a:t>9/27/2016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397097"/>
            <a:ext cx="9144001" cy="246090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8" name="Right Triangle 7"/>
          <p:cNvSpPr>
            <a:spLocks noChangeAspect="1"/>
          </p:cNvSpPr>
          <p:nvPr userDrawn="1"/>
        </p:nvSpPr>
        <p:spPr>
          <a:xfrm rot="5400000">
            <a:off x="-1450" y="-14940"/>
            <a:ext cx="4736593" cy="4736593"/>
          </a:xfrm>
          <a:prstGeom prst="rtTriangle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81678" y="4584086"/>
            <a:ext cx="2537367" cy="2148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096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314960" y="-213360"/>
            <a:ext cx="12181840" cy="930897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5400000">
            <a:off x="-134687" y="-551113"/>
            <a:ext cx="1494889" cy="2170395"/>
          </a:xfrm>
          <a:prstGeom prst="rtTriangle">
            <a:avLst/>
          </a:prstGeom>
          <a:solidFill>
            <a:srgbClr val="800000"/>
          </a:solidFill>
          <a:ln w="603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-1" y="-104"/>
            <a:ext cx="402577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2B9AAFAB-75DB-40CB-9E7F-3E83A8045DB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Box 12"/>
          <p:cNvSpPr txBox="1"/>
          <p:nvPr userDrawn="1"/>
        </p:nvSpPr>
        <p:spPr>
          <a:xfrm>
            <a:off x="1213953" y="0"/>
            <a:ext cx="7930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7003304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0EE9B-CC68-47F2-B885-C069DD52088D}" type="datetime1">
              <a:rPr lang="en-US" smtClean="0"/>
              <a:t>9/27/2016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7273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FBC0-2801-43DD-A4EF-45EF7AD29E82}" type="datetime1">
              <a:rPr lang="en-US" smtClean="0"/>
              <a:t>9/27/2016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7109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0876B-F112-4DCA-8921-5AB087A1BC44}" type="datetime1">
              <a:rPr lang="en-US" smtClean="0"/>
              <a:t>9/27/2016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7771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6FB6E-0CC1-4D5B-9E19-F39C5663F48D}" type="datetime1">
              <a:rPr lang="en-US" smtClean="0"/>
              <a:t>9/27/2016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6274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4779D-094B-4F86-AB08-34890F54334E}" type="datetime1">
              <a:rPr lang="en-US" smtClean="0"/>
              <a:t>9/27/2016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801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0D611-A97C-4BF1-9CAB-0804DADEA34F}" type="datetime1">
              <a:rPr lang="en-US" smtClean="0"/>
              <a:t>9/27/2016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35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583E0-D488-4DBE-A5CB-F89C864BE0BA}" type="datetime1">
              <a:rPr lang="en-US" smtClean="0"/>
              <a:t>9/27/2016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141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70E3C-1B9E-4144-93B6-BCF39AF7FED1}" type="datetime1">
              <a:rPr lang="en-US" smtClean="0"/>
              <a:t>9/27/2016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608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2C4B2-9356-4C59-BED1-A8AF2B420083}" type="datetime1">
              <a:rPr lang="en-US" smtClean="0"/>
              <a:t>9/27/2016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774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40FB39-703B-41CE-B205-45A9918A7F16}" type="datetime1">
              <a:rPr lang="en-US" smtClean="0"/>
              <a:t>9/27/2016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AAFAB-75DB-40CB-9E7F-3E83A8045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623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9.emf"/><Relationship Id="rId26" Type="http://schemas.openxmlformats.org/officeDocument/2006/relationships/image" Target="../media/image13.emf"/><Relationship Id="rId3" Type="http://schemas.openxmlformats.org/officeDocument/2006/relationships/oleObject" Target="../embeddings/oleObject1.bin"/><Relationship Id="rId21" Type="http://schemas.openxmlformats.org/officeDocument/2006/relationships/oleObject" Target="../embeddings/oleObject10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6.emf"/><Relationship Id="rId17" Type="http://schemas.openxmlformats.org/officeDocument/2006/relationships/oleObject" Target="../embeddings/oleObject8.bin"/><Relationship Id="rId25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8.emf"/><Relationship Id="rId20" Type="http://schemas.openxmlformats.org/officeDocument/2006/relationships/image" Target="../media/image10.e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11" Type="http://schemas.openxmlformats.org/officeDocument/2006/relationships/oleObject" Target="../embeddings/oleObject5.bin"/><Relationship Id="rId24" Type="http://schemas.openxmlformats.org/officeDocument/2006/relationships/image" Target="../media/image12.emf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23" Type="http://schemas.openxmlformats.org/officeDocument/2006/relationships/oleObject" Target="../embeddings/oleObject11.bin"/><Relationship Id="rId28" Type="http://schemas.openxmlformats.org/officeDocument/2006/relationships/image" Target="../media/image14.emf"/><Relationship Id="rId10" Type="http://schemas.openxmlformats.org/officeDocument/2006/relationships/image" Target="../media/image5.emf"/><Relationship Id="rId19" Type="http://schemas.openxmlformats.org/officeDocument/2006/relationships/oleObject" Target="../embeddings/oleObject9.bin"/><Relationship Id="rId4" Type="http://schemas.openxmlformats.org/officeDocument/2006/relationships/image" Target="../media/image2.e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7.emf"/><Relationship Id="rId22" Type="http://schemas.openxmlformats.org/officeDocument/2006/relationships/image" Target="../media/image11.emf"/><Relationship Id="rId27" Type="http://schemas.openxmlformats.org/officeDocument/2006/relationships/oleObject" Target="../embeddings/oleObject13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7.e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1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9.e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18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13" Type="http://schemas.openxmlformats.org/officeDocument/2006/relationships/image" Target="../media/image24.emf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0.bin"/><Relationship Id="rId12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1.emf"/><Relationship Id="rId11" Type="http://schemas.openxmlformats.org/officeDocument/2006/relationships/image" Target="../media/image23.emf"/><Relationship Id="rId5" Type="http://schemas.openxmlformats.org/officeDocument/2006/relationships/oleObject" Target="../embeddings/oleObject19.bin"/><Relationship Id="rId10" Type="http://schemas.openxmlformats.org/officeDocument/2006/relationships/oleObject" Target="../embeddings/oleObject22.bin"/><Relationship Id="rId4" Type="http://schemas.openxmlformats.org/officeDocument/2006/relationships/image" Target="../media/image20.emf"/><Relationship Id="rId9" Type="http://schemas.openxmlformats.org/officeDocument/2006/relationships/image" Target="../media/image22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.bin"/><Relationship Id="rId3" Type="http://schemas.openxmlformats.org/officeDocument/2006/relationships/oleObject" Target="../embeddings/oleObject24.bin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1.emf"/><Relationship Id="rId11" Type="http://schemas.openxmlformats.org/officeDocument/2006/relationships/image" Target="../media/image23.emf"/><Relationship Id="rId5" Type="http://schemas.openxmlformats.org/officeDocument/2006/relationships/oleObject" Target="../embeddings/oleObject25.bin"/><Relationship Id="rId10" Type="http://schemas.openxmlformats.org/officeDocument/2006/relationships/oleObject" Target="../embeddings/oleObject28.bin"/><Relationship Id="rId4" Type="http://schemas.openxmlformats.org/officeDocument/2006/relationships/image" Target="../media/image20.emf"/><Relationship Id="rId9" Type="http://schemas.openxmlformats.org/officeDocument/2006/relationships/image" Target="../media/image22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oleObject" Target="../embeddings/oleObject29.bin"/><Relationship Id="rId7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1.emf"/><Relationship Id="rId5" Type="http://schemas.openxmlformats.org/officeDocument/2006/relationships/oleObject" Target="../embeddings/oleObject30.bin"/><Relationship Id="rId10" Type="http://schemas.openxmlformats.org/officeDocument/2006/relationships/image" Target="../media/image24.emf"/><Relationship Id="rId4" Type="http://schemas.openxmlformats.org/officeDocument/2006/relationships/image" Target="../media/image20.emf"/><Relationship Id="rId9" Type="http://schemas.openxmlformats.org/officeDocument/2006/relationships/oleObject" Target="../embeddings/oleObject3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6.emf"/><Relationship Id="rId5" Type="http://schemas.openxmlformats.org/officeDocument/2006/relationships/oleObject" Target="../embeddings/oleObject34.bin"/><Relationship Id="rId4" Type="http://schemas.openxmlformats.org/officeDocument/2006/relationships/image" Target="../media/image25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7.emf"/><Relationship Id="rId5" Type="http://schemas.openxmlformats.org/officeDocument/2006/relationships/oleObject" Target="../embeddings/oleObject36.bin"/><Relationship Id="rId4" Type="http://schemas.openxmlformats.org/officeDocument/2006/relationships/image" Target="../media/image25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9.emf"/><Relationship Id="rId5" Type="http://schemas.openxmlformats.org/officeDocument/2006/relationships/oleObject" Target="../embeddings/oleObject38.bin"/><Relationship Id="rId4" Type="http://schemas.openxmlformats.org/officeDocument/2006/relationships/image" Target="../media/image2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8.emf"/><Relationship Id="rId5" Type="http://schemas.openxmlformats.org/officeDocument/2006/relationships/oleObject" Target="../embeddings/oleObject40.bin"/><Relationship Id="rId4" Type="http://schemas.openxmlformats.org/officeDocument/2006/relationships/image" Target="../media/image29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emf"/><Relationship Id="rId3" Type="http://schemas.openxmlformats.org/officeDocument/2006/relationships/oleObject" Target="../embeddings/oleObject41.bin"/><Relationship Id="rId7" Type="http://schemas.openxmlformats.org/officeDocument/2006/relationships/oleObject" Target="../embeddings/oleObject43.bin"/><Relationship Id="rId12" Type="http://schemas.openxmlformats.org/officeDocument/2006/relationships/image" Target="../media/image3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1.emf"/><Relationship Id="rId11" Type="http://schemas.openxmlformats.org/officeDocument/2006/relationships/oleObject" Target="../embeddings/oleObject45.bin"/><Relationship Id="rId5" Type="http://schemas.openxmlformats.org/officeDocument/2006/relationships/oleObject" Target="../embeddings/oleObject42.bin"/><Relationship Id="rId10" Type="http://schemas.openxmlformats.org/officeDocument/2006/relationships/image" Target="../media/image33.emf"/><Relationship Id="rId4" Type="http://schemas.openxmlformats.org/officeDocument/2006/relationships/image" Target="../media/image30.emf"/><Relationship Id="rId9" Type="http://schemas.openxmlformats.org/officeDocument/2006/relationships/oleObject" Target="../embeddings/oleObject44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3" Type="http://schemas.openxmlformats.org/officeDocument/2006/relationships/oleObject" Target="../embeddings/oleObject46.bin"/><Relationship Id="rId7" Type="http://schemas.openxmlformats.org/officeDocument/2006/relationships/oleObject" Target="../embeddings/oleObject4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7.emf"/><Relationship Id="rId5" Type="http://schemas.openxmlformats.org/officeDocument/2006/relationships/oleObject" Target="../embeddings/oleObject47.bin"/><Relationship Id="rId10" Type="http://schemas.openxmlformats.org/officeDocument/2006/relationships/image" Target="../media/image39.emf"/><Relationship Id="rId4" Type="http://schemas.openxmlformats.org/officeDocument/2006/relationships/image" Target="../media/image36.emf"/><Relationship Id="rId9" Type="http://schemas.openxmlformats.org/officeDocument/2006/relationships/oleObject" Target="../embeddings/oleObject49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40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42.emf"/><Relationship Id="rId5" Type="http://schemas.openxmlformats.org/officeDocument/2006/relationships/oleObject" Target="../embeddings/oleObject52.bin"/><Relationship Id="rId4" Type="http://schemas.openxmlformats.org/officeDocument/2006/relationships/image" Target="../media/image41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43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emf"/><Relationship Id="rId3" Type="http://schemas.openxmlformats.org/officeDocument/2006/relationships/oleObject" Target="../embeddings/oleObject54.bin"/><Relationship Id="rId7" Type="http://schemas.openxmlformats.org/officeDocument/2006/relationships/oleObject" Target="../embeddings/oleObject5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45.emf"/><Relationship Id="rId5" Type="http://schemas.openxmlformats.org/officeDocument/2006/relationships/oleObject" Target="../embeddings/oleObject55.bin"/><Relationship Id="rId4" Type="http://schemas.openxmlformats.org/officeDocument/2006/relationships/image" Target="../media/image44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47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3" Type="http://schemas.openxmlformats.org/officeDocument/2006/relationships/oleObject" Target="../embeddings/oleObject58.bin"/><Relationship Id="rId7" Type="http://schemas.openxmlformats.org/officeDocument/2006/relationships/image" Target="../media/image4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59.bin"/><Relationship Id="rId5" Type="http://schemas.openxmlformats.org/officeDocument/2006/relationships/image" Target="../media/image51.jpeg"/><Relationship Id="rId4" Type="http://schemas.openxmlformats.org/officeDocument/2006/relationships/image" Target="../media/image48.emf"/><Relationship Id="rId9" Type="http://schemas.openxmlformats.org/officeDocument/2006/relationships/image" Target="../media/image50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emf"/><Relationship Id="rId3" Type="http://schemas.openxmlformats.org/officeDocument/2006/relationships/oleObject" Target="../embeddings/oleObject61.bin"/><Relationship Id="rId7" Type="http://schemas.openxmlformats.org/officeDocument/2006/relationships/oleObject" Target="../embeddings/oleObject6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53.emf"/><Relationship Id="rId5" Type="http://schemas.openxmlformats.org/officeDocument/2006/relationships/oleObject" Target="../embeddings/oleObject62.bin"/><Relationship Id="rId4" Type="http://schemas.openxmlformats.org/officeDocument/2006/relationships/image" Target="../media/image52.e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56.emf"/><Relationship Id="rId5" Type="http://schemas.openxmlformats.org/officeDocument/2006/relationships/oleObject" Target="../embeddings/oleObject65.bin"/><Relationship Id="rId4" Type="http://schemas.openxmlformats.org/officeDocument/2006/relationships/image" Target="../media/image55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58.emf"/><Relationship Id="rId5" Type="http://schemas.openxmlformats.org/officeDocument/2006/relationships/oleObject" Target="../embeddings/oleObject67.bin"/><Relationship Id="rId4" Type="http://schemas.openxmlformats.org/officeDocument/2006/relationships/image" Target="../media/image57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60.emf"/><Relationship Id="rId5" Type="http://schemas.openxmlformats.org/officeDocument/2006/relationships/oleObject" Target="../embeddings/oleObject69.bin"/><Relationship Id="rId4" Type="http://schemas.openxmlformats.org/officeDocument/2006/relationships/image" Target="../media/image59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2.bin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6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71.bin"/><Relationship Id="rId5" Type="http://schemas.openxmlformats.org/officeDocument/2006/relationships/image" Target="../media/image61.emf"/><Relationship Id="rId4" Type="http://schemas.openxmlformats.org/officeDocument/2006/relationships/oleObject" Target="../embeddings/oleObject70.bin"/><Relationship Id="rId9" Type="http://schemas.openxmlformats.org/officeDocument/2006/relationships/image" Target="../media/image63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64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emf"/><Relationship Id="rId13" Type="http://schemas.openxmlformats.org/officeDocument/2006/relationships/oleObject" Target="../embeddings/oleObject79.bin"/><Relationship Id="rId18" Type="http://schemas.openxmlformats.org/officeDocument/2006/relationships/image" Target="../media/image72.emf"/><Relationship Id="rId3" Type="http://schemas.openxmlformats.org/officeDocument/2006/relationships/oleObject" Target="../embeddings/oleObject74.bin"/><Relationship Id="rId21" Type="http://schemas.openxmlformats.org/officeDocument/2006/relationships/oleObject" Target="../embeddings/oleObject83.bin"/><Relationship Id="rId7" Type="http://schemas.openxmlformats.org/officeDocument/2006/relationships/oleObject" Target="../embeddings/oleObject76.bin"/><Relationship Id="rId12" Type="http://schemas.openxmlformats.org/officeDocument/2006/relationships/image" Target="../media/image69.emf"/><Relationship Id="rId17" Type="http://schemas.openxmlformats.org/officeDocument/2006/relationships/oleObject" Target="../embeddings/oleObject81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71.emf"/><Relationship Id="rId20" Type="http://schemas.openxmlformats.org/officeDocument/2006/relationships/image" Target="../media/image73.emf"/><Relationship Id="rId1" Type="http://schemas.openxmlformats.org/officeDocument/2006/relationships/vmlDrawing" Target="../drawings/vmlDrawing25.vml"/><Relationship Id="rId6" Type="http://schemas.openxmlformats.org/officeDocument/2006/relationships/image" Target="../media/image66.emf"/><Relationship Id="rId11" Type="http://schemas.openxmlformats.org/officeDocument/2006/relationships/oleObject" Target="../embeddings/oleObject78.bin"/><Relationship Id="rId5" Type="http://schemas.openxmlformats.org/officeDocument/2006/relationships/oleObject" Target="../embeddings/oleObject75.bin"/><Relationship Id="rId15" Type="http://schemas.openxmlformats.org/officeDocument/2006/relationships/oleObject" Target="../embeddings/oleObject80.bin"/><Relationship Id="rId10" Type="http://schemas.openxmlformats.org/officeDocument/2006/relationships/image" Target="../media/image68.wmf"/><Relationship Id="rId19" Type="http://schemas.openxmlformats.org/officeDocument/2006/relationships/oleObject" Target="../embeddings/oleObject82.bin"/><Relationship Id="rId4" Type="http://schemas.openxmlformats.org/officeDocument/2006/relationships/image" Target="../media/image65.emf"/><Relationship Id="rId9" Type="http://schemas.openxmlformats.org/officeDocument/2006/relationships/oleObject" Target="../embeddings/oleObject77.bin"/><Relationship Id="rId14" Type="http://schemas.openxmlformats.org/officeDocument/2006/relationships/image" Target="../media/image70.emf"/><Relationship Id="rId22" Type="http://schemas.openxmlformats.org/officeDocument/2006/relationships/image" Target="../media/image74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76.emf"/><Relationship Id="rId5" Type="http://schemas.openxmlformats.org/officeDocument/2006/relationships/oleObject" Target="../embeddings/oleObject85.bin"/><Relationship Id="rId4" Type="http://schemas.openxmlformats.org/officeDocument/2006/relationships/image" Target="../media/image75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7.vml"/><Relationship Id="rId4" Type="http://schemas.openxmlformats.org/officeDocument/2006/relationships/image" Target="../media/image77.e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emf"/><Relationship Id="rId3" Type="http://schemas.openxmlformats.org/officeDocument/2006/relationships/oleObject" Target="../embeddings/oleObject87.bin"/><Relationship Id="rId7" Type="http://schemas.openxmlformats.org/officeDocument/2006/relationships/oleObject" Target="../embeddings/oleObject8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79.emf"/><Relationship Id="rId5" Type="http://schemas.openxmlformats.org/officeDocument/2006/relationships/oleObject" Target="../embeddings/oleObject88.bin"/><Relationship Id="rId10" Type="http://schemas.openxmlformats.org/officeDocument/2006/relationships/image" Target="../media/image81.emf"/><Relationship Id="rId4" Type="http://schemas.openxmlformats.org/officeDocument/2006/relationships/image" Target="../media/image78.emf"/><Relationship Id="rId9" Type="http://schemas.openxmlformats.org/officeDocument/2006/relationships/oleObject" Target="../embeddings/oleObject90.bin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emf"/><Relationship Id="rId13" Type="http://schemas.openxmlformats.org/officeDocument/2006/relationships/oleObject" Target="../embeddings/oleObject96.bin"/><Relationship Id="rId18" Type="http://schemas.openxmlformats.org/officeDocument/2006/relationships/image" Target="../media/image89.emf"/><Relationship Id="rId3" Type="http://schemas.openxmlformats.org/officeDocument/2006/relationships/oleObject" Target="../embeddings/oleObject91.bin"/><Relationship Id="rId7" Type="http://schemas.openxmlformats.org/officeDocument/2006/relationships/oleObject" Target="../embeddings/oleObject93.bin"/><Relationship Id="rId12" Type="http://schemas.openxmlformats.org/officeDocument/2006/relationships/image" Target="../media/image86.emf"/><Relationship Id="rId17" Type="http://schemas.openxmlformats.org/officeDocument/2006/relationships/oleObject" Target="../embeddings/oleObject98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88.emf"/><Relationship Id="rId1" Type="http://schemas.openxmlformats.org/officeDocument/2006/relationships/vmlDrawing" Target="../drawings/vmlDrawing29.vml"/><Relationship Id="rId6" Type="http://schemas.openxmlformats.org/officeDocument/2006/relationships/image" Target="../media/image83.emf"/><Relationship Id="rId11" Type="http://schemas.openxmlformats.org/officeDocument/2006/relationships/oleObject" Target="../embeddings/oleObject95.bin"/><Relationship Id="rId5" Type="http://schemas.openxmlformats.org/officeDocument/2006/relationships/oleObject" Target="../embeddings/oleObject92.bin"/><Relationship Id="rId15" Type="http://schemas.openxmlformats.org/officeDocument/2006/relationships/oleObject" Target="../embeddings/oleObject97.bin"/><Relationship Id="rId10" Type="http://schemas.openxmlformats.org/officeDocument/2006/relationships/image" Target="../media/image85.emf"/><Relationship Id="rId4" Type="http://schemas.openxmlformats.org/officeDocument/2006/relationships/image" Target="../media/image82.emf"/><Relationship Id="rId9" Type="http://schemas.openxmlformats.org/officeDocument/2006/relationships/oleObject" Target="../embeddings/oleObject94.bin"/><Relationship Id="rId14" Type="http://schemas.openxmlformats.org/officeDocument/2006/relationships/image" Target="../media/image8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099132" y="2161855"/>
            <a:ext cx="668024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/>
              <a:t>CHM 1321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>Refresher</a:t>
            </a:r>
            <a:endParaRPr lang="en-CA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766252" y="4527905"/>
            <a:ext cx="80131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chemeClr val="bg1"/>
                </a:solidFill>
              </a:rPr>
              <a:t>Nathan Yutronkie</a:t>
            </a:r>
          </a:p>
          <a:p>
            <a:pPr algn="r"/>
            <a:r>
              <a:rPr lang="en-US" sz="2400" b="1" dirty="0" smtClean="0">
                <a:solidFill>
                  <a:schemeClr val="bg1"/>
                </a:solidFill>
              </a:rPr>
              <a:t>University of Ottawa</a:t>
            </a:r>
          </a:p>
          <a:p>
            <a:pPr algn="r"/>
            <a:r>
              <a:rPr lang="en-US" sz="2400" b="1" dirty="0" smtClean="0">
                <a:solidFill>
                  <a:schemeClr val="bg1"/>
                </a:solidFill>
              </a:rPr>
              <a:t>Sept. 27, 2016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17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3"/>
    </mc:Choice>
    <mc:Fallback xmlns="">
      <p:transition spd="slow" advTm="1113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CHM 1321 Review 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4572000" y="706056"/>
            <a:ext cx="0" cy="615194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-1" y="3822540"/>
            <a:ext cx="914400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201287" y="1045145"/>
            <a:ext cx="3779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Basic Tools Used in Organic Chemistry</a:t>
            </a:r>
            <a:endParaRPr lang="en-CA" dirty="0"/>
          </a:p>
        </p:txBody>
      </p:sp>
      <p:sp>
        <p:nvSpPr>
          <p:cNvPr id="10" name="Rectangle 9"/>
          <p:cNvSpPr/>
          <p:nvPr/>
        </p:nvSpPr>
        <p:spPr>
          <a:xfrm>
            <a:off x="4694524" y="1045145"/>
            <a:ext cx="21289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Acid/Base Reactions</a:t>
            </a:r>
            <a:endParaRPr lang="en-CA" dirty="0"/>
          </a:p>
        </p:txBody>
      </p:sp>
      <p:sp>
        <p:nvSpPr>
          <p:cNvPr id="11" name="Rectangle 10"/>
          <p:cNvSpPr/>
          <p:nvPr/>
        </p:nvSpPr>
        <p:spPr>
          <a:xfrm>
            <a:off x="201287" y="3863065"/>
            <a:ext cx="25190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b="1" dirty="0" smtClean="0"/>
              <a:t>π</a:t>
            </a:r>
            <a:r>
              <a:rPr lang="en-CA" b="1" dirty="0" smtClean="0"/>
              <a:t>-Bonds as </a:t>
            </a:r>
            <a:r>
              <a:rPr lang="en-CA" b="1" dirty="0" smtClean="0"/>
              <a:t>Electrophiles</a:t>
            </a:r>
            <a:endParaRPr lang="en-CA" dirty="0"/>
          </a:p>
        </p:txBody>
      </p:sp>
      <p:sp>
        <p:nvSpPr>
          <p:cNvPr id="14" name="Rectangle 13"/>
          <p:cNvSpPr/>
          <p:nvPr/>
        </p:nvSpPr>
        <p:spPr>
          <a:xfrm>
            <a:off x="4694524" y="3863065"/>
            <a:ext cx="2523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b="1" dirty="0" smtClean="0"/>
              <a:t>π</a:t>
            </a:r>
            <a:r>
              <a:rPr lang="en-CA" b="1" dirty="0" smtClean="0"/>
              <a:t>-Bonds as </a:t>
            </a:r>
            <a:r>
              <a:rPr lang="en-CA" b="1" dirty="0" smtClean="0"/>
              <a:t>Nucleophiles</a:t>
            </a:r>
            <a:endParaRPr lang="en-CA" dirty="0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820919"/>
              </p:ext>
            </p:extLst>
          </p:nvPr>
        </p:nvGraphicFramePr>
        <p:xfrm>
          <a:off x="4906963" y="1797770"/>
          <a:ext cx="3902075" cy="82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595" name="CS ChemDraw Drawing" r:id="rId3" imgW="3901298" imgH="819975" progId="ChemDraw.Document.6.0">
                  <p:embed/>
                </p:oleObj>
              </mc:Choice>
              <mc:Fallback>
                <p:oleObj name="CS ChemDraw Drawing" r:id="rId3" imgW="3901298" imgH="81997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906963" y="1797770"/>
                        <a:ext cx="3902075" cy="8207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5504595"/>
              </p:ext>
            </p:extLst>
          </p:nvPr>
        </p:nvGraphicFramePr>
        <p:xfrm>
          <a:off x="5230019" y="2961687"/>
          <a:ext cx="3255963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596" name="CS ChemDraw Drawing" r:id="rId5" imgW="3255264" imgH="466060" progId="ChemDraw.Document.6.0">
                  <p:embed/>
                </p:oleObj>
              </mc:Choice>
              <mc:Fallback>
                <p:oleObj name="CS ChemDraw Drawing" r:id="rId5" imgW="3255264" imgH="46606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230019" y="2961687"/>
                        <a:ext cx="3255963" cy="466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ounded Rectangle 16"/>
          <p:cNvSpPr/>
          <p:nvPr/>
        </p:nvSpPr>
        <p:spPr>
          <a:xfrm>
            <a:off x="300942" y="5833641"/>
            <a:ext cx="3679649" cy="92597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8" name="Rounded Rectangle 17"/>
          <p:cNvSpPr/>
          <p:nvPr/>
        </p:nvSpPr>
        <p:spPr>
          <a:xfrm>
            <a:off x="300942" y="4299045"/>
            <a:ext cx="3679649" cy="911565"/>
          </a:xfrm>
          <a:prstGeom prst="roundRect">
            <a:avLst/>
          </a:prstGeom>
          <a:solidFill>
            <a:srgbClr val="FF7D7D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6039009"/>
              </p:ext>
            </p:extLst>
          </p:nvPr>
        </p:nvGraphicFramePr>
        <p:xfrm>
          <a:off x="1909310" y="5315426"/>
          <a:ext cx="452437" cy="427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597" name="CS ChemDraw Drawing" r:id="rId7" imgW="452522" imgH="426831" progId="ChemDraw.Document.6.0">
                  <p:embed/>
                </p:oleObj>
              </mc:Choice>
              <mc:Fallback>
                <p:oleObj name="CS ChemDraw Drawing" r:id="rId7" imgW="452522" imgH="426831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909310" y="5315426"/>
                        <a:ext cx="452437" cy="4270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4224237"/>
              </p:ext>
            </p:extLst>
          </p:nvPr>
        </p:nvGraphicFramePr>
        <p:xfrm>
          <a:off x="1556884" y="5960193"/>
          <a:ext cx="1157287" cy="209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598" name="CS ChemDraw Drawing" r:id="rId9" imgW="1156822" imgH="210217" progId="ChemDraw.Document.6.0">
                  <p:embed/>
                </p:oleObj>
              </mc:Choice>
              <mc:Fallback>
                <p:oleObj name="CS ChemDraw Drawing" r:id="rId9" imgW="1156822" imgH="21021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56884" y="5960193"/>
                        <a:ext cx="1157287" cy="209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3102837"/>
              </p:ext>
            </p:extLst>
          </p:nvPr>
        </p:nvGraphicFramePr>
        <p:xfrm>
          <a:off x="1557338" y="4921250"/>
          <a:ext cx="1158875" cy="209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599" name="CS ChemDraw Drawing" r:id="rId11" imgW="1158098" imgH="210217" progId="ChemDraw.Document.6.0">
                  <p:embed/>
                </p:oleObj>
              </mc:Choice>
              <mc:Fallback>
                <p:oleObj name="CS ChemDraw Drawing" r:id="rId11" imgW="1158098" imgH="21021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57338" y="4921250"/>
                        <a:ext cx="1158875" cy="209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2558724"/>
              </p:ext>
            </p:extLst>
          </p:nvPr>
        </p:nvGraphicFramePr>
        <p:xfrm>
          <a:off x="966009" y="6183623"/>
          <a:ext cx="574675" cy="47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600" name="CS ChemDraw Drawing" r:id="rId13" imgW="574583" imgH="471177" progId="ChemDraw.Document.6.0">
                  <p:embed/>
                </p:oleObj>
              </mc:Choice>
              <mc:Fallback>
                <p:oleObj name="CS ChemDraw Drawing" r:id="rId13" imgW="574583" imgH="47117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966009" y="6183623"/>
                        <a:ext cx="574675" cy="471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6285048"/>
              </p:ext>
            </p:extLst>
          </p:nvPr>
        </p:nvGraphicFramePr>
        <p:xfrm>
          <a:off x="2722563" y="6148388"/>
          <a:ext cx="927100" cy="506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601" name="CS ChemDraw Drawing" r:id="rId15" imgW="926734" imgH="506142" progId="ChemDraw.Document.6.0">
                  <p:embed/>
                </p:oleObj>
              </mc:Choice>
              <mc:Fallback>
                <p:oleObj name="CS ChemDraw Drawing" r:id="rId15" imgW="926734" imgH="50614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722563" y="6148388"/>
                        <a:ext cx="927100" cy="5064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3135514"/>
              </p:ext>
            </p:extLst>
          </p:nvPr>
        </p:nvGraphicFramePr>
        <p:xfrm>
          <a:off x="1251875" y="5888963"/>
          <a:ext cx="1865313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602" name="CS ChemDraw Drawing" r:id="rId17" imgW="1865376" imgH="196572" progId="ChemDraw.Document.6.0">
                  <p:embed/>
                </p:oleObj>
              </mc:Choice>
              <mc:Fallback>
                <p:oleObj name="CS ChemDraw Drawing" r:id="rId17" imgW="1865376" imgH="19657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251875" y="5888963"/>
                        <a:ext cx="1865313" cy="196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Rectangle 26"/>
          <p:cNvSpPr/>
          <p:nvPr/>
        </p:nvSpPr>
        <p:spPr>
          <a:xfrm>
            <a:off x="322251" y="5584303"/>
            <a:ext cx="12346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>
                <a:solidFill>
                  <a:srgbClr val="1F4E79"/>
                </a:solidFill>
              </a:rPr>
              <a:t>Basic Conditions</a:t>
            </a:r>
            <a:endParaRPr lang="en-CA" sz="1200" dirty="0">
              <a:solidFill>
                <a:srgbClr val="1F4E79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689853" y="5230455"/>
            <a:ext cx="129073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>
                <a:solidFill>
                  <a:srgbClr val="FF0000"/>
                </a:solidFill>
              </a:rPr>
              <a:t>Acidic Conditions</a:t>
            </a:r>
            <a:endParaRPr lang="en-CA" sz="1200" dirty="0">
              <a:solidFill>
                <a:srgbClr val="FF0000"/>
              </a:solidFill>
            </a:endParaRPr>
          </a:p>
        </p:txBody>
      </p:sp>
      <p:graphicFrame>
        <p:nvGraphicFramePr>
          <p:cNvPr id="29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7978145"/>
              </p:ext>
            </p:extLst>
          </p:nvPr>
        </p:nvGraphicFramePr>
        <p:xfrm>
          <a:off x="2730492" y="4364623"/>
          <a:ext cx="452437" cy="47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603" name="CS ChemDraw Drawing" r:id="rId19" imgW="452522" imgH="471177" progId="ChemDraw.Document.6.0">
                  <p:embed/>
                </p:oleObj>
              </mc:Choice>
              <mc:Fallback>
                <p:oleObj name="CS ChemDraw Drawing" r:id="rId19" imgW="452522" imgH="47117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730492" y="4364623"/>
                        <a:ext cx="452437" cy="471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600450"/>
              </p:ext>
            </p:extLst>
          </p:nvPr>
        </p:nvGraphicFramePr>
        <p:xfrm>
          <a:off x="903288" y="4987925"/>
          <a:ext cx="2809875" cy="207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604" name="CS ChemDraw Drawing" r:id="rId21" imgW="2810398" imgH="207232" progId="ChemDraw.Document.6.0">
                  <p:embed/>
                </p:oleObj>
              </mc:Choice>
              <mc:Fallback>
                <p:oleObj name="CS ChemDraw Drawing" r:id="rId21" imgW="2810398" imgH="20723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903288" y="4987925"/>
                        <a:ext cx="2809875" cy="207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8551453"/>
              </p:ext>
            </p:extLst>
          </p:nvPr>
        </p:nvGraphicFramePr>
        <p:xfrm>
          <a:off x="1128204" y="4398286"/>
          <a:ext cx="452437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605" name="CS ChemDraw Drawing" r:id="rId23" imgW="452522" imgH="463501" progId="ChemDraw.Document.6.0">
                  <p:embed/>
                </p:oleObj>
              </mc:Choice>
              <mc:Fallback>
                <p:oleObj name="CS ChemDraw Drawing" r:id="rId23" imgW="452522" imgH="463501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1128204" y="4398286"/>
                        <a:ext cx="452437" cy="463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2" name="Straight Connector 31"/>
          <p:cNvCxnSpPr/>
          <p:nvPr/>
        </p:nvCxnSpPr>
        <p:spPr>
          <a:xfrm>
            <a:off x="6868160" y="4364623"/>
            <a:ext cx="0" cy="229017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4906963" y="1523841"/>
            <a:ext cx="14407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err="1" smtClean="0"/>
              <a:t>Bronsted</a:t>
            </a:r>
            <a:r>
              <a:rPr lang="en-CA" sz="1200" b="1" dirty="0" smtClean="0"/>
              <a:t> Acid/Base</a:t>
            </a:r>
            <a:endParaRPr lang="en-CA" sz="1200" dirty="0"/>
          </a:p>
        </p:txBody>
      </p:sp>
      <p:sp>
        <p:nvSpPr>
          <p:cNvPr id="35" name="Rectangle 34"/>
          <p:cNvSpPr/>
          <p:nvPr/>
        </p:nvSpPr>
        <p:spPr>
          <a:xfrm>
            <a:off x="4906962" y="2704606"/>
            <a:ext cx="122104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Lewis Acid/Base</a:t>
            </a:r>
            <a:endParaRPr lang="en-CA" sz="1200" dirty="0"/>
          </a:p>
        </p:txBody>
      </p:sp>
      <p:graphicFrame>
        <p:nvGraphicFramePr>
          <p:cNvPr id="36" name="Object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3792260"/>
              </p:ext>
            </p:extLst>
          </p:nvPr>
        </p:nvGraphicFramePr>
        <p:xfrm>
          <a:off x="4769215" y="4364623"/>
          <a:ext cx="1982787" cy="2447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606" name="CS ChemDraw Drawing" r:id="rId25" imgW="1982759" imgH="2447560" progId="ChemDraw.Document.6.0">
                  <p:embed/>
                </p:oleObj>
              </mc:Choice>
              <mc:Fallback>
                <p:oleObj name="CS ChemDraw Drawing" r:id="rId25" imgW="1982759" imgH="244756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4769215" y="4364623"/>
                        <a:ext cx="1982787" cy="2447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Object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8480246"/>
              </p:ext>
            </p:extLst>
          </p:nvPr>
        </p:nvGraphicFramePr>
        <p:xfrm>
          <a:off x="7608030" y="4619253"/>
          <a:ext cx="944562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607" name="CS ChemDraw Drawing" r:id="rId27" imgW="945022" imgH="1580680" progId="ChemDraw.Document.6.0">
                  <p:embed/>
                </p:oleObj>
              </mc:Choice>
              <mc:Fallback>
                <p:oleObj name="CS ChemDraw Drawing" r:id="rId27" imgW="945022" imgH="158068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7608030" y="4619253"/>
                        <a:ext cx="944562" cy="1581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" name="Rectangle 32"/>
          <p:cNvSpPr/>
          <p:nvPr/>
        </p:nvSpPr>
        <p:spPr>
          <a:xfrm>
            <a:off x="830009" y="1838619"/>
            <a:ext cx="261103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» Structure and Bonding</a:t>
            </a:r>
            <a:r>
              <a:rPr lang="en-CA" sz="1400" b="1" dirty="0"/>
              <a:t/>
            </a:r>
            <a:br>
              <a:rPr lang="en-CA" sz="1400" b="1" dirty="0"/>
            </a:br>
            <a:r>
              <a:rPr lang="en-CA" sz="1400" b="1" dirty="0"/>
              <a:t>» </a:t>
            </a:r>
            <a:r>
              <a:rPr lang="en-CA" sz="1400" b="1" dirty="0" smtClean="0"/>
              <a:t>Nucleophiles and electrophiles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Steric interactions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Electronegativity</a:t>
            </a:r>
          </a:p>
        </p:txBody>
      </p:sp>
    </p:spTree>
    <p:extLst>
      <p:ext uri="{BB962C8B-B14F-4D97-AF65-F5344CB8AC3E}">
        <p14:creationId xmlns:p14="http://schemas.microsoft.com/office/powerpoint/2010/main" val="4218599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Understand the Trends of Periodic Table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742907" y="2086638"/>
            <a:ext cx="5187319" cy="3444241"/>
            <a:chOff x="948055" y="1188720"/>
            <a:chExt cx="7543800" cy="5008881"/>
          </a:xfrm>
        </p:grpSpPr>
        <p:pic>
          <p:nvPicPr>
            <p:cNvPr id="119810" name="Picture 2" descr="http://sciencenotes.org/wp-content/uploads/2015/01/Periodic-Table-Color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430" b="10910"/>
            <a:stretch/>
          </p:blipFill>
          <p:spPr bwMode="auto">
            <a:xfrm>
              <a:off x="948055" y="1320801"/>
              <a:ext cx="7543800" cy="4876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3017520" y="1188720"/>
              <a:ext cx="3180080" cy="457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sp>
        <p:nvSpPr>
          <p:cNvPr id="8" name="Rectangle 7"/>
          <p:cNvSpPr/>
          <p:nvPr/>
        </p:nvSpPr>
        <p:spPr>
          <a:xfrm>
            <a:off x="6796615" y="3017763"/>
            <a:ext cx="187557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Why is this important?</a:t>
            </a:r>
          </a:p>
          <a:p>
            <a:r>
              <a:rPr lang="en-CA" sz="1400" b="1" dirty="0" smtClean="0"/>
              <a:t>   » Covalent vs. Ionic.</a:t>
            </a:r>
          </a:p>
          <a:p>
            <a:r>
              <a:rPr lang="en-CA" sz="1400" b="1" dirty="0"/>
              <a:t> </a:t>
            </a:r>
            <a:r>
              <a:rPr lang="en-CA" sz="1400" b="1" dirty="0" smtClean="0"/>
              <a:t>  » Reactivity</a:t>
            </a:r>
          </a:p>
          <a:p>
            <a:r>
              <a:rPr lang="en-CA" sz="1400" b="1" dirty="0"/>
              <a:t> </a:t>
            </a:r>
            <a:r>
              <a:rPr lang="en-CA" sz="1400" b="1" dirty="0" smtClean="0"/>
              <a:t>  » Bonding</a:t>
            </a:r>
            <a:endParaRPr lang="en-CA" sz="1400" dirty="0"/>
          </a:p>
        </p:txBody>
      </p:sp>
      <p:sp>
        <p:nvSpPr>
          <p:cNvPr id="4" name="Right Arrow 3"/>
          <p:cNvSpPr/>
          <p:nvPr/>
        </p:nvSpPr>
        <p:spPr>
          <a:xfrm>
            <a:off x="816886" y="1461489"/>
            <a:ext cx="5039360" cy="447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 smtClean="0"/>
              <a:t>Increasing Electronegativity</a:t>
            </a:r>
            <a:endParaRPr lang="en-CA" sz="1050" dirty="0"/>
          </a:p>
        </p:txBody>
      </p:sp>
      <p:sp>
        <p:nvSpPr>
          <p:cNvPr id="10" name="Right Arrow 9"/>
          <p:cNvSpPr/>
          <p:nvPr/>
        </p:nvSpPr>
        <p:spPr>
          <a:xfrm rot="16200000">
            <a:off x="4769444" y="2937384"/>
            <a:ext cx="3005073" cy="447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/>
              <a:t>Increasing Electronegativity</a:t>
            </a:r>
          </a:p>
        </p:txBody>
      </p:sp>
    </p:spTree>
    <p:extLst>
      <p:ext uri="{BB962C8B-B14F-4D97-AF65-F5344CB8AC3E}">
        <p14:creationId xmlns:p14="http://schemas.microsoft.com/office/powerpoint/2010/main" val="2556116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Drawing Lewis Structures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89659" y="1141435"/>
            <a:ext cx="11857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e.g. </a:t>
            </a:r>
            <a:r>
              <a:rPr lang="en-CA" sz="1400" b="1" smtClean="0"/>
              <a:t>CF</a:t>
            </a:r>
            <a:r>
              <a:rPr lang="en-CA" sz="1400" b="1" baseline="-25000" smtClean="0"/>
              <a:t>3</a:t>
            </a:r>
            <a:r>
              <a:rPr lang="en-CA" sz="1400" b="1" smtClean="0"/>
              <a:t>COOH</a:t>
            </a:r>
            <a:endParaRPr lang="en-CA" sz="1400" dirty="0"/>
          </a:p>
        </p:txBody>
      </p:sp>
      <p:sp>
        <p:nvSpPr>
          <p:cNvPr id="5" name="Rectangle 4"/>
          <p:cNvSpPr/>
          <p:nvPr/>
        </p:nvSpPr>
        <p:spPr>
          <a:xfrm>
            <a:off x="782699" y="1649771"/>
            <a:ext cx="78978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» Draw the molecule using clues from the formula and the octet rule (Second row elements always have</a:t>
            </a:r>
            <a:br>
              <a:rPr lang="en-CA" sz="1400" b="1" dirty="0" smtClean="0"/>
            </a:br>
            <a:r>
              <a:rPr lang="en-CA" sz="1400" b="1" dirty="0" smtClean="0"/>
              <a:t>    at most 8 valence electrons</a:t>
            </a:r>
            <a:endParaRPr lang="en-CA" sz="14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7007919"/>
              </p:ext>
            </p:extLst>
          </p:nvPr>
        </p:nvGraphicFramePr>
        <p:xfrm>
          <a:off x="4245293" y="2246788"/>
          <a:ext cx="3468687" cy="788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3109" name="CS ChemDraw Drawing" r:id="rId3" imgW="2229435" imgH="516802" progId="ChemDraw.Document.6.0">
                  <p:embed/>
                </p:oleObj>
              </mc:Choice>
              <mc:Fallback>
                <p:oleObj name="CS ChemDraw Drawing" r:id="rId3" imgW="2229435" imgH="51680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245293" y="2246788"/>
                        <a:ext cx="3468687" cy="7889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782699" y="3169589"/>
            <a:ext cx="330564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» Count the number of valence electrons</a:t>
            </a:r>
            <a:endParaRPr lang="en-CA" sz="1400" dirty="0"/>
          </a:p>
        </p:txBody>
      </p:sp>
      <p:sp>
        <p:nvSpPr>
          <p:cNvPr id="8" name="Rectangle 7"/>
          <p:cNvSpPr/>
          <p:nvPr/>
        </p:nvSpPr>
        <p:spPr>
          <a:xfrm>
            <a:off x="2493556" y="3436130"/>
            <a:ext cx="1295547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C x 2 x 4 e = 8</a:t>
            </a:r>
            <a:br>
              <a:rPr lang="en-CA" sz="1400" b="1" dirty="0" smtClean="0"/>
            </a:br>
            <a:r>
              <a:rPr lang="en-CA" sz="1400" b="1" dirty="0" smtClean="0"/>
              <a:t>F x 3 x 7 e = 21</a:t>
            </a:r>
          </a:p>
          <a:p>
            <a:r>
              <a:rPr lang="en-CA" sz="1400" b="1" dirty="0" smtClean="0"/>
              <a:t>O x 2 x 6 e = 12</a:t>
            </a:r>
          </a:p>
          <a:p>
            <a:r>
              <a:rPr lang="en-CA" sz="1400" b="1" dirty="0" smtClean="0"/>
              <a:t>H x 1 x 1 e = 1</a:t>
            </a:r>
          </a:p>
          <a:p>
            <a:r>
              <a:rPr lang="en-CA" sz="1400" b="1" dirty="0" smtClean="0"/>
              <a:t>Charge = 0</a:t>
            </a:r>
          </a:p>
          <a:p>
            <a:r>
              <a:rPr lang="en-CA" sz="1400" b="1" dirty="0" smtClean="0"/>
              <a:t>Total e = 42 e</a:t>
            </a:r>
            <a:endParaRPr lang="en-CA" sz="1400" dirty="0"/>
          </a:p>
        </p:txBody>
      </p:sp>
      <p:sp>
        <p:nvSpPr>
          <p:cNvPr id="9" name="Rectangle 8"/>
          <p:cNvSpPr/>
          <p:nvPr/>
        </p:nvSpPr>
        <p:spPr>
          <a:xfrm>
            <a:off x="782698" y="4821125"/>
            <a:ext cx="32623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» Attach the remaining valence electrons</a:t>
            </a:r>
            <a:endParaRPr lang="en-CA" sz="1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9035481"/>
              </p:ext>
            </p:extLst>
          </p:nvPr>
        </p:nvGraphicFramePr>
        <p:xfrm>
          <a:off x="4088348" y="5317393"/>
          <a:ext cx="3468688" cy="96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3110" name="CS ChemDraw Drawing" r:id="rId5" imgW="2228159" imgH="635342" progId="ChemDraw.Document.6.0">
                  <p:embed/>
                </p:oleObj>
              </mc:Choice>
              <mc:Fallback>
                <p:oleObj name="CS ChemDraw Drawing" r:id="rId5" imgW="2228159" imgH="63534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88348" y="5317393"/>
                        <a:ext cx="3468688" cy="968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04939" y="3707705"/>
            <a:ext cx="23535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7 Bonds Used = 14 e</a:t>
            </a:r>
            <a:br>
              <a:rPr lang="en-CA" sz="1400" b="1" dirty="0" smtClean="0"/>
            </a:br>
            <a:r>
              <a:rPr lang="en-CA" sz="1400" b="1" dirty="0" smtClean="0"/>
              <a:t>28 electrons unaccounted for</a:t>
            </a:r>
            <a:endParaRPr lang="en-CA" sz="1400" dirty="0"/>
          </a:p>
        </p:txBody>
      </p:sp>
    </p:spTree>
    <p:extLst>
      <p:ext uri="{BB962C8B-B14F-4D97-AF65-F5344CB8AC3E}">
        <p14:creationId xmlns:p14="http://schemas.microsoft.com/office/powerpoint/2010/main" val="284425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Drawing Lewis Structures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89659" y="1141435"/>
            <a:ext cx="11857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e.g. </a:t>
            </a:r>
            <a:r>
              <a:rPr lang="en-CA" sz="1400" b="1" smtClean="0"/>
              <a:t>CF</a:t>
            </a:r>
            <a:r>
              <a:rPr lang="en-CA" sz="1400" b="1" baseline="-25000" smtClean="0"/>
              <a:t>3</a:t>
            </a:r>
            <a:r>
              <a:rPr lang="en-CA" sz="1400" b="1" smtClean="0"/>
              <a:t>COOH</a:t>
            </a:r>
            <a:endParaRPr lang="en-CA" sz="1400" dirty="0"/>
          </a:p>
        </p:txBody>
      </p:sp>
      <p:sp>
        <p:nvSpPr>
          <p:cNvPr id="5" name="Rectangle 4"/>
          <p:cNvSpPr/>
          <p:nvPr/>
        </p:nvSpPr>
        <p:spPr>
          <a:xfrm>
            <a:off x="782699" y="1649771"/>
            <a:ext cx="64404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» Calculate formal charge on atoms (FC = Valence electrons – Bonds – Lone electrons)</a:t>
            </a:r>
            <a:endParaRPr lang="en-CA" sz="14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6093516"/>
              </p:ext>
            </p:extLst>
          </p:nvPr>
        </p:nvGraphicFramePr>
        <p:xfrm>
          <a:off x="3256280" y="2243455"/>
          <a:ext cx="1781175" cy="1420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32" name="CS ChemDraw Drawing" r:id="rId3" imgW="1144489" imgH="931267" progId="ChemDraw.Document.6.0">
                  <p:embed/>
                </p:oleObj>
              </mc:Choice>
              <mc:Fallback>
                <p:oleObj name="CS ChemDraw Drawing" r:id="rId3" imgW="1144489" imgH="93126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56280" y="2243455"/>
                        <a:ext cx="1781175" cy="14208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5037455" y="2401611"/>
            <a:ext cx="3305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-1</a:t>
            </a:r>
            <a:endParaRPr lang="en-CA" sz="1400" dirty="0"/>
          </a:p>
        </p:txBody>
      </p:sp>
      <p:sp>
        <p:nvSpPr>
          <p:cNvPr id="13" name="Rectangle 12"/>
          <p:cNvSpPr/>
          <p:nvPr/>
        </p:nvSpPr>
        <p:spPr>
          <a:xfrm>
            <a:off x="4785048" y="2725162"/>
            <a:ext cx="3658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+1</a:t>
            </a:r>
            <a:endParaRPr lang="en-CA" sz="1400" dirty="0"/>
          </a:p>
        </p:txBody>
      </p:sp>
      <p:sp>
        <p:nvSpPr>
          <p:cNvPr id="14" name="Rectangle 13"/>
          <p:cNvSpPr/>
          <p:nvPr/>
        </p:nvSpPr>
        <p:spPr>
          <a:xfrm>
            <a:off x="782699" y="3950175"/>
            <a:ext cx="64733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/>
              <a:t>» Combine </a:t>
            </a:r>
            <a:r>
              <a:rPr lang="en-CA" sz="1400" b="1" dirty="0" smtClean="0"/>
              <a:t>adjacent charges to form the most predominant </a:t>
            </a:r>
            <a:r>
              <a:rPr lang="en-CA" sz="1400" b="1" dirty="0" smtClean="0"/>
              <a:t>structure (i.e. Resonance)</a:t>
            </a:r>
            <a:endParaRPr lang="en-CA" sz="1400" dirty="0"/>
          </a:p>
        </p:txBody>
      </p:sp>
      <p:sp>
        <p:nvSpPr>
          <p:cNvPr id="15" name="Rectangle 14"/>
          <p:cNvSpPr/>
          <p:nvPr/>
        </p:nvSpPr>
        <p:spPr>
          <a:xfrm>
            <a:off x="5506408" y="2972732"/>
            <a:ext cx="26376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Carbon does not have a full octet</a:t>
            </a:r>
            <a:endParaRPr lang="en-CA" sz="1400" dirty="0"/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2234575"/>
              </p:ext>
            </p:extLst>
          </p:nvPr>
        </p:nvGraphicFramePr>
        <p:xfrm>
          <a:off x="4019354" y="4927618"/>
          <a:ext cx="3470275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33" name="CS ChemDraw Drawing" r:id="rId5" imgW="2228159" imgH="516802" progId="ChemDraw.Document.6.0">
                  <p:embed/>
                </p:oleObj>
              </mc:Choice>
              <mc:Fallback>
                <p:oleObj name="CS ChemDraw Drawing" r:id="rId5" imgW="2228159" imgH="51680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19354" y="4927618"/>
                        <a:ext cx="3470275" cy="7889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4762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ounded Rectangle 38"/>
          <p:cNvSpPr/>
          <p:nvPr/>
        </p:nvSpPr>
        <p:spPr>
          <a:xfrm>
            <a:off x="518160" y="2058655"/>
            <a:ext cx="2722880" cy="1780486"/>
          </a:xfrm>
          <a:prstGeom prst="roundRect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Does Hybridization Occur?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711200" y="440944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11200" y="354584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300480" y="269240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960880" y="269240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11120" y="269240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756920" y="4559895"/>
            <a:ext cx="3241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1s</a:t>
            </a:r>
            <a:endParaRPr lang="en-CA" sz="1200" dirty="0"/>
          </a:p>
        </p:txBody>
      </p:sp>
      <p:sp>
        <p:nvSpPr>
          <p:cNvPr id="10" name="Rectangle 9"/>
          <p:cNvSpPr/>
          <p:nvPr/>
        </p:nvSpPr>
        <p:spPr>
          <a:xfrm>
            <a:off x="756920" y="3562142"/>
            <a:ext cx="3241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2s</a:t>
            </a:r>
            <a:endParaRPr lang="en-CA" sz="1200" dirty="0"/>
          </a:p>
        </p:txBody>
      </p:sp>
      <p:sp>
        <p:nvSpPr>
          <p:cNvPr id="11" name="Rectangle 10"/>
          <p:cNvSpPr/>
          <p:nvPr/>
        </p:nvSpPr>
        <p:spPr>
          <a:xfrm>
            <a:off x="1356856" y="2718862"/>
            <a:ext cx="39030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2p</a:t>
            </a:r>
            <a:r>
              <a:rPr lang="en-CA" sz="1200" b="1" baseline="-25000" dirty="0" smtClean="0"/>
              <a:t>x</a:t>
            </a:r>
            <a:endParaRPr lang="en-CA" sz="1200" dirty="0"/>
          </a:p>
        </p:txBody>
      </p:sp>
      <p:sp>
        <p:nvSpPr>
          <p:cNvPr id="12" name="Rectangle 11"/>
          <p:cNvSpPr/>
          <p:nvPr/>
        </p:nvSpPr>
        <p:spPr>
          <a:xfrm>
            <a:off x="1984170" y="2718862"/>
            <a:ext cx="39382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2p</a:t>
            </a:r>
            <a:r>
              <a:rPr lang="en-CA" sz="1200" b="1" baseline="-25000" dirty="0" smtClean="0"/>
              <a:t>y</a:t>
            </a:r>
            <a:endParaRPr lang="en-CA" sz="1200" dirty="0"/>
          </a:p>
        </p:txBody>
      </p:sp>
      <p:sp>
        <p:nvSpPr>
          <p:cNvPr id="13" name="Rectangle 12"/>
          <p:cNvSpPr/>
          <p:nvPr/>
        </p:nvSpPr>
        <p:spPr>
          <a:xfrm>
            <a:off x="2632647" y="2718862"/>
            <a:ext cx="38478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2p</a:t>
            </a:r>
            <a:r>
              <a:rPr lang="en-CA" sz="1200" b="1" baseline="-25000" dirty="0" smtClean="0"/>
              <a:t>z</a:t>
            </a:r>
            <a:endParaRPr lang="en-CA" sz="1200" dirty="0"/>
          </a:p>
        </p:txBody>
      </p:sp>
      <p:sp>
        <p:nvSpPr>
          <p:cNvPr id="14" name="Rectangle 13"/>
          <p:cNvSpPr/>
          <p:nvPr/>
        </p:nvSpPr>
        <p:spPr>
          <a:xfrm>
            <a:off x="1737360" y="5078055"/>
            <a:ext cx="3754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/>
              <a:t>C</a:t>
            </a:r>
            <a:endParaRPr lang="en-CA" sz="2800" dirty="0"/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402576" y="1237575"/>
            <a:ext cx="0" cy="384048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 rot="16200000">
            <a:off x="-210132" y="2928427"/>
            <a:ext cx="8106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Energy </a:t>
            </a:r>
            <a:endParaRPr lang="en-CA" sz="1600" dirty="0"/>
          </a:p>
        </p:txBody>
      </p:sp>
      <p:sp>
        <p:nvSpPr>
          <p:cNvPr id="18" name="Rectangle 17"/>
          <p:cNvSpPr/>
          <p:nvPr/>
        </p:nvSpPr>
        <p:spPr>
          <a:xfrm>
            <a:off x="1009725" y="5609818"/>
            <a:ext cx="18306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Atomic Number = 6</a:t>
            </a:r>
            <a:endParaRPr lang="en-CA" sz="1600" dirty="0"/>
          </a:p>
        </p:txBody>
      </p:sp>
      <p:sp>
        <p:nvSpPr>
          <p:cNvPr id="19" name="Rectangle 18"/>
          <p:cNvSpPr/>
          <p:nvPr/>
        </p:nvSpPr>
        <p:spPr>
          <a:xfrm>
            <a:off x="1009725" y="6158339"/>
            <a:ext cx="18685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Group Number = 14</a:t>
            </a:r>
            <a:endParaRPr lang="en-CA" sz="1600" dirty="0"/>
          </a:p>
        </p:txBody>
      </p:sp>
      <p:sp>
        <p:nvSpPr>
          <p:cNvPr id="20" name="Rectangle 19"/>
          <p:cNvSpPr/>
          <p:nvPr/>
        </p:nvSpPr>
        <p:spPr>
          <a:xfrm>
            <a:off x="1566331" y="5899467"/>
            <a:ext cx="24039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>
                <a:solidFill>
                  <a:srgbClr val="FF0000"/>
                </a:solidFill>
              </a:rPr>
              <a:t>» Carbon has 6 total electrons</a:t>
            </a:r>
            <a:endParaRPr lang="en-CA" sz="1400" dirty="0">
              <a:solidFill>
                <a:srgbClr val="FF0000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814056" y="394281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1070685" y="3942813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724547" y="354584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827403" y="307921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1084032" y="3079213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1310276" y="269240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V="1">
            <a:off x="1413132" y="222577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1960880" y="269240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2063736" y="222577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1566331" y="6417211"/>
            <a:ext cx="26196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>
                <a:solidFill>
                  <a:schemeClr val="accent1">
                    <a:lumMod val="75000"/>
                  </a:schemeClr>
                </a:solidFill>
              </a:rPr>
              <a:t>» Carbon has 4 valence electrons</a:t>
            </a:r>
            <a:endParaRPr lang="en-CA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7051040" y="5078055"/>
            <a:ext cx="7216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/>
              <a:t>C</a:t>
            </a:r>
            <a:r>
              <a:rPr lang="en-CA" sz="2800" b="1" baseline="-25000" dirty="0" smtClean="0"/>
              <a:t>sp3</a:t>
            </a:r>
            <a:endParaRPr lang="en-CA" sz="2800" dirty="0"/>
          </a:p>
        </p:txBody>
      </p:sp>
      <p:sp>
        <p:nvSpPr>
          <p:cNvPr id="46" name="Right Arrow 45"/>
          <p:cNvSpPr/>
          <p:nvPr/>
        </p:nvSpPr>
        <p:spPr>
          <a:xfrm>
            <a:off x="3657600" y="2718862"/>
            <a:ext cx="1971040" cy="981779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bg2">
                  <a:lumMod val="50000"/>
                </a:schemeClr>
              </a:gs>
              <a:gs pos="83000">
                <a:schemeClr val="tx1">
                  <a:lumMod val="65000"/>
                  <a:lumOff val="3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0" scaled="1"/>
            <a:tileRect/>
          </a:gra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149523" y="3040474"/>
            <a:ext cx="9871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>
                <a:solidFill>
                  <a:schemeClr val="bg1"/>
                </a:solidFill>
              </a:rPr>
              <a:t>Hybridize</a:t>
            </a:r>
            <a:endParaRPr lang="en-CA" sz="1600" dirty="0">
              <a:solidFill>
                <a:schemeClr val="bg1"/>
              </a:solidFill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6045200" y="440944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/>
          <p:cNvSpPr/>
          <p:nvPr/>
        </p:nvSpPr>
        <p:spPr>
          <a:xfrm>
            <a:off x="6090920" y="4559895"/>
            <a:ext cx="3241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1s</a:t>
            </a:r>
            <a:endParaRPr lang="en-CA" sz="1200" dirty="0"/>
          </a:p>
        </p:txBody>
      </p:sp>
      <p:cxnSp>
        <p:nvCxnSpPr>
          <p:cNvPr id="50" name="Straight Arrow Connector 49"/>
          <p:cNvCxnSpPr/>
          <p:nvPr/>
        </p:nvCxnSpPr>
        <p:spPr>
          <a:xfrm flipV="1">
            <a:off x="6148056" y="394281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6404685" y="3942813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/>
          <p:cNvSpPr/>
          <p:nvPr/>
        </p:nvSpPr>
        <p:spPr>
          <a:xfrm>
            <a:off x="3865502" y="2253277"/>
            <a:ext cx="155523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2s + 2p + 2p +2p</a:t>
            </a:r>
            <a:endParaRPr lang="en-CA" sz="1600" dirty="0"/>
          </a:p>
        </p:txBody>
      </p:sp>
      <p:sp>
        <p:nvSpPr>
          <p:cNvPr id="53" name="Rectangle 52"/>
          <p:cNvSpPr/>
          <p:nvPr/>
        </p:nvSpPr>
        <p:spPr>
          <a:xfrm>
            <a:off x="6675120" y="2940713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2sp</a:t>
            </a:r>
            <a:r>
              <a:rPr lang="en-CA" sz="900" b="1" baseline="30000" dirty="0" smtClean="0"/>
              <a:t>3</a:t>
            </a:r>
            <a:endParaRPr lang="en-CA" sz="900" baseline="30000" dirty="0"/>
          </a:p>
        </p:txBody>
      </p:sp>
      <p:cxnSp>
        <p:nvCxnSpPr>
          <p:cNvPr id="54" name="Straight Connector 53"/>
          <p:cNvCxnSpPr/>
          <p:nvPr/>
        </p:nvCxnSpPr>
        <p:spPr>
          <a:xfrm>
            <a:off x="6642747" y="2924411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flipV="1">
            <a:off x="6745603" y="2457785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Rectangle 56"/>
          <p:cNvSpPr/>
          <p:nvPr/>
        </p:nvSpPr>
        <p:spPr>
          <a:xfrm>
            <a:off x="7316008" y="2941105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/>
              <a:t>2sp</a:t>
            </a:r>
            <a:r>
              <a:rPr lang="en-CA" sz="900" b="1" baseline="30000" dirty="0"/>
              <a:t>3</a:t>
            </a:r>
            <a:endParaRPr lang="en-CA" sz="900" baseline="30000" dirty="0"/>
          </a:p>
        </p:txBody>
      </p:sp>
      <p:cxnSp>
        <p:nvCxnSpPr>
          <p:cNvPr id="58" name="Straight Connector 57"/>
          <p:cNvCxnSpPr/>
          <p:nvPr/>
        </p:nvCxnSpPr>
        <p:spPr>
          <a:xfrm>
            <a:off x="7242995" y="2924803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V="1">
            <a:off x="7386491" y="2458177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60"/>
          <p:cNvSpPr/>
          <p:nvPr/>
        </p:nvSpPr>
        <p:spPr>
          <a:xfrm>
            <a:off x="7926416" y="2940713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/>
              <a:t>2sp</a:t>
            </a:r>
            <a:r>
              <a:rPr lang="en-CA" sz="900" b="1" baseline="30000" dirty="0"/>
              <a:t>3</a:t>
            </a:r>
            <a:endParaRPr lang="en-CA" sz="900" baseline="30000" dirty="0"/>
          </a:p>
        </p:txBody>
      </p:sp>
      <p:cxnSp>
        <p:nvCxnSpPr>
          <p:cNvPr id="62" name="Straight Connector 61"/>
          <p:cNvCxnSpPr/>
          <p:nvPr/>
        </p:nvCxnSpPr>
        <p:spPr>
          <a:xfrm>
            <a:off x="7894043" y="2924411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V="1">
            <a:off x="7996899" y="2457785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/>
          <p:cNvSpPr/>
          <p:nvPr/>
        </p:nvSpPr>
        <p:spPr>
          <a:xfrm>
            <a:off x="8526664" y="2941105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/>
              <a:t>2sp</a:t>
            </a:r>
            <a:r>
              <a:rPr lang="en-CA" sz="900" b="1" baseline="30000" dirty="0"/>
              <a:t>3</a:t>
            </a:r>
            <a:endParaRPr lang="en-CA" sz="900" baseline="30000" dirty="0"/>
          </a:p>
        </p:txBody>
      </p:sp>
      <p:cxnSp>
        <p:nvCxnSpPr>
          <p:cNvPr id="66" name="Straight Connector 65"/>
          <p:cNvCxnSpPr/>
          <p:nvPr/>
        </p:nvCxnSpPr>
        <p:spPr>
          <a:xfrm>
            <a:off x="8494291" y="2924803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 flipV="1">
            <a:off x="8597147" y="2458177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Right Brace 68"/>
          <p:cNvSpPr/>
          <p:nvPr/>
        </p:nvSpPr>
        <p:spPr>
          <a:xfrm>
            <a:off x="1404708" y="3944311"/>
            <a:ext cx="209475" cy="822227"/>
          </a:xfrm>
          <a:prstGeom prst="rightBrace">
            <a:avLst>
              <a:gd name="adj1" fmla="val 62898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0" name="Rectangle 69"/>
          <p:cNvSpPr/>
          <p:nvPr/>
        </p:nvSpPr>
        <p:spPr>
          <a:xfrm>
            <a:off x="1848397" y="4167097"/>
            <a:ext cx="140775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Core Electrons</a:t>
            </a:r>
            <a:endParaRPr lang="en-CA" sz="1600" dirty="0"/>
          </a:p>
        </p:txBody>
      </p:sp>
      <p:sp>
        <p:nvSpPr>
          <p:cNvPr id="72" name="Rectangle 71"/>
          <p:cNvSpPr/>
          <p:nvPr/>
        </p:nvSpPr>
        <p:spPr>
          <a:xfrm>
            <a:off x="2083179" y="4484075"/>
            <a:ext cx="250677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» Do not participate in bonding</a:t>
            </a:r>
            <a:endParaRPr lang="en-CA" sz="1400" dirty="0"/>
          </a:p>
        </p:txBody>
      </p:sp>
    </p:spTree>
    <p:extLst>
      <p:ext uri="{BB962C8B-B14F-4D97-AF65-F5344CB8AC3E}">
        <p14:creationId xmlns:p14="http://schemas.microsoft.com/office/powerpoint/2010/main" val="957864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18" grpId="0"/>
      <p:bldP spid="19" grpId="0"/>
      <p:bldP spid="20" grpId="0"/>
      <p:bldP spid="38" grpId="0"/>
      <p:bldP spid="47" grpId="0"/>
      <p:bldP spid="52" grpId="0"/>
      <p:bldP spid="70" grpId="0"/>
      <p:bldP spid="7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Does Hybridization Occur?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9814839"/>
              </p:ext>
            </p:extLst>
          </p:nvPr>
        </p:nvGraphicFramePr>
        <p:xfrm>
          <a:off x="1373348" y="1014602"/>
          <a:ext cx="963090" cy="16821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200" name="CS ChemDraw Drawing" r:id="rId3" imgW="118659" imgH="207232" progId="ChemDraw.Document.6.0">
                  <p:embed/>
                </p:oleObj>
              </mc:Choice>
              <mc:Fallback>
                <p:oleObj name="CS ChemDraw Drawing" r:id="rId3" imgW="118659" imgH="20723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73348" y="1014602"/>
                        <a:ext cx="963090" cy="16821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21"/>
          <p:cNvSpPr/>
          <p:nvPr/>
        </p:nvSpPr>
        <p:spPr>
          <a:xfrm>
            <a:off x="1226250" y="4706553"/>
            <a:ext cx="55175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5400" b="1" dirty="0"/>
              <a:t>C</a:t>
            </a:r>
            <a:endParaRPr lang="en-CA" sz="5400" dirty="0"/>
          </a:p>
        </p:txBody>
      </p:sp>
      <p:sp>
        <p:nvSpPr>
          <p:cNvPr id="56" name="Rectangle 55"/>
          <p:cNvSpPr/>
          <p:nvPr/>
        </p:nvSpPr>
        <p:spPr>
          <a:xfrm>
            <a:off x="2558317" y="1594089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/>
              <a:t>=</a:t>
            </a:r>
            <a:endParaRPr lang="en-CA" sz="2800" dirty="0"/>
          </a:p>
        </p:txBody>
      </p:sp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9912736"/>
              </p:ext>
            </p:extLst>
          </p:nvPr>
        </p:nvGraphicFramePr>
        <p:xfrm>
          <a:off x="2922519" y="1036938"/>
          <a:ext cx="1005466" cy="13942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201" name="CS ChemDraw Drawing" r:id="rId5" imgW="119085" imgH="164592" progId="ChemDraw.Document.6.0">
                  <p:embed/>
                </p:oleObj>
              </mc:Choice>
              <mc:Fallback>
                <p:oleObj name="CS ChemDraw Drawing" r:id="rId5" imgW="119085" imgH="16459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22519" y="1036938"/>
                        <a:ext cx="1005466" cy="13942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24"/>
          <p:cNvSpPr/>
          <p:nvPr/>
        </p:nvSpPr>
        <p:spPr>
          <a:xfrm>
            <a:off x="413919" y="786987"/>
            <a:ext cx="16264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b="1" dirty="0" smtClean="0"/>
              <a:t>For simplicity…</a:t>
            </a:r>
            <a:endParaRPr lang="en-CA" dirty="0"/>
          </a:p>
        </p:txBody>
      </p:sp>
      <p:sp>
        <p:nvSpPr>
          <p:cNvPr id="26" name="Rectangle 25"/>
          <p:cNvSpPr/>
          <p:nvPr/>
        </p:nvSpPr>
        <p:spPr>
          <a:xfrm>
            <a:off x="1199031" y="2601026"/>
            <a:ext cx="28963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b="1" dirty="0" smtClean="0"/>
              <a:t>sp</a:t>
            </a:r>
            <a:r>
              <a:rPr lang="en-CA" b="1" baseline="30000" dirty="0" smtClean="0"/>
              <a:t>3</a:t>
            </a:r>
            <a:r>
              <a:rPr lang="en-CA" sz="1100" b="1" dirty="0" smtClean="0"/>
              <a:t> </a:t>
            </a:r>
            <a:r>
              <a:rPr lang="en-CA" b="1" dirty="0" smtClean="0"/>
              <a:t>hybridized atomic orbital</a:t>
            </a:r>
            <a:endParaRPr lang="en-CA" baseline="30000" dirty="0"/>
          </a:p>
        </p:txBody>
      </p:sp>
      <p:graphicFrame>
        <p:nvGraphicFramePr>
          <p:cNvPr id="60" name="Object 5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6030476"/>
              </p:ext>
            </p:extLst>
          </p:nvPr>
        </p:nvGraphicFramePr>
        <p:xfrm>
          <a:off x="999394" y="3552534"/>
          <a:ext cx="1005466" cy="13942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202" name="CS ChemDraw Drawing" r:id="rId7" imgW="119085" imgH="164592" progId="ChemDraw.Document.6.0">
                  <p:embed/>
                </p:oleObj>
              </mc:Choice>
              <mc:Fallback>
                <p:oleObj name="CS ChemDraw Drawing" r:id="rId7" imgW="119085" imgH="16459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99394" y="3552534"/>
                        <a:ext cx="1005466" cy="13942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" name="Object 6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4559177"/>
              </p:ext>
            </p:extLst>
          </p:nvPr>
        </p:nvGraphicFramePr>
        <p:xfrm>
          <a:off x="1778004" y="5196726"/>
          <a:ext cx="1370013" cy="1044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203" name="CS ChemDraw Drawing" r:id="rId8" imgW="161615" imgH="123657" progId="ChemDraw.Document.6.0">
                  <p:embed/>
                </p:oleObj>
              </mc:Choice>
              <mc:Fallback>
                <p:oleObj name="CS ChemDraw Drawing" r:id="rId8" imgW="161615" imgH="12365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778004" y="5196726"/>
                        <a:ext cx="1370013" cy="1044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" name="Object 6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9918936"/>
              </p:ext>
            </p:extLst>
          </p:nvPr>
        </p:nvGraphicFramePr>
        <p:xfrm>
          <a:off x="0" y="5181552"/>
          <a:ext cx="1370013" cy="1057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204" name="CS ChemDraw Drawing" r:id="rId10" imgW="161615" imgH="124936" progId="ChemDraw.Document.6.0">
                  <p:embed/>
                </p:oleObj>
              </mc:Choice>
              <mc:Fallback>
                <p:oleObj name="CS ChemDraw Drawing" r:id="rId10" imgW="161615" imgH="124936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0" y="5181552"/>
                        <a:ext cx="1370013" cy="10572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Object 7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4071731"/>
              </p:ext>
            </p:extLst>
          </p:nvPr>
        </p:nvGraphicFramePr>
        <p:xfrm>
          <a:off x="19051" y="4191366"/>
          <a:ext cx="1357312" cy="1096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205" name="CS ChemDraw Drawing" r:id="rId12" imgW="159914" imgH="129627" progId="ChemDraw.Document.6.0">
                  <p:embed/>
                </p:oleObj>
              </mc:Choice>
              <mc:Fallback>
                <p:oleObj name="CS ChemDraw Drawing" r:id="rId12" imgW="159914" imgH="12962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9051" y="4191366"/>
                        <a:ext cx="1357312" cy="1096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8" name="Straight Connector 27"/>
          <p:cNvCxnSpPr/>
          <p:nvPr/>
        </p:nvCxnSpPr>
        <p:spPr>
          <a:xfrm>
            <a:off x="170964" y="4739847"/>
            <a:ext cx="245907" cy="37081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170964" y="4551422"/>
            <a:ext cx="245907" cy="37081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370897" y="4330673"/>
            <a:ext cx="152400" cy="283694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V="1">
            <a:off x="168480" y="4869958"/>
            <a:ext cx="296430" cy="141747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V="1">
            <a:off x="386269" y="4929328"/>
            <a:ext cx="183002" cy="226360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V="1">
            <a:off x="670974" y="4871008"/>
            <a:ext cx="69574" cy="353393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H="1" flipV="1">
            <a:off x="909209" y="4940831"/>
            <a:ext cx="64319" cy="384865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H="1">
            <a:off x="649841" y="4788220"/>
            <a:ext cx="647374" cy="90842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V="1">
            <a:off x="1502127" y="4006107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/>
          <p:nvPr/>
        </p:nvCxnSpPr>
        <p:spPr>
          <a:xfrm flipV="1">
            <a:off x="2606244" y="5513408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Arrow Connector 83"/>
          <p:cNvCxnSpPr/>
          <p:nvPr/>
        </p:nvCxnSpPr>
        <p:spPr>
          <a:xfrm flipV="1">
            <a:off x="538179" y="5522232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/>
          <p:cNvCxnSpPr/>
          <p:nvPr/>
        </p:nvCxnSpPr>
        <p:spPr>
          <a:xfrm flipV="1">
            <a:off x="594201" y="4530221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Arc 44"/>
          <p:cNvSpPr/>
          <p:nvPr/>
        </p:nvSpPr>
        <p:spPr>
          <a:xfrm>
            <a:off x="1090578" y="4214510"/>
            <a:ext cx="1742062" cy="2185006"/>
          </a:xfrm>
          <a:prstGeom prst="arc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86" name="Straight Connector 85"/>
          <p:cNvCxnSpPr/>
          <p:nvPr/>
        </p:nvCxnSpPr>
        <p:spPr>
          <a:xfrm>
            <a:off x="5622165" y="1088578"/>
            <a:ext cx="0" cy="547663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Rectangle 87"/>
          <p:cNvSpPr/>
          <p:nvPr/>
        </p:nvSpPr>
        <p:spPr>
          <a:xfrm>
            <a:off x="2052913" y="3761705"/>
            <a:ext cx="7922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b="1" dirty="0" smtClean="0"/>
              <a:t>109.5°</a:t>
            </a:r>
            <a:endParaRPr lang="en-CA" baseline="30000" dirty="0"/>
          </a:p>
        </p:txBody>
      </p:sp>
      <p:sp>
        <p:nvSpPr>
          <p:cNvPr id="89" name="Rectangle 88"/>
          <p:cNvSpPr/>
          <p:nvPr/>
        </p:nvSpPr>
        <p:spPr>
          <a:xfrm>
            <a:off x="3051043" y="4673695"/>
            <a:ext cx="177093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Electron Repulsion</a:t>
            </a:r>
            <a:endParaRPr lang="en-CA" sz="1600" dirty="0"/>
          </a:p>
        </p:txBody>
      </p:sp>
      <p:sp>
        <p:nvSpPr>
          <p:cNvPr id="90" name="Rectangle 89"/>
          <p:cNvSpPr/>
          <p:nvPr/>
        </p:nvSpPr>
        <p:spPr>
          <a:xfrm>
            <a:off x="3301394" y="4964773"/>
            <a:ext cx="2398119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Angle with the least </a:t>
            </a:r>
            <a:br>
              <a:rPr lang="en-CA" sz="1400" b="1" dirty="0" smtClean="0"/>
            </a:br>
            <a:r>
              <a:rPr lang="en-CA" sz="1400" b="1" dirty="0" smtClean="0"/>
              <a:t>   electronic repulsion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Most stable configuration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This is why sp</a:t>
            </a:r>
            <a:r>
              <a:rPr lang="en-CA" sz="1400" b="1" baseline="30000" dirty="0" smtClean="0"/>
              <a:t>3</a:t>
            </a:r>
            <a:r>
              <a:rPr lang="en-CA" sz="1400" b="1" dirty="0" smtClean="0"/>
              <a:t> atoms have</a:t>
            </a:r>
            <a:br>
              <a:rPr lang="en-CA" sz="1400" b="1" dirty="0" smtClean="0"/>
            </a:br>
            <a:r>
              <a:rPr lang="en-CA" sz="1400" b="1" dirty="0" smtClean="0"/>
              <a:t>     </a:t>
            </a:r>
            <a:r>
              <a:rPr lang="en-CA" sz="1400" b="1" dirty="0" err="1" smtClean="0"/>
              <a:t>atetrahedral</a:t>
            </a:r>
            <a:r>
              <a:rPr lang="en-CA" sz="1400" b="1" dirty="0" smtClean="0"/>
              <a:t> geometry</a:t>
            </a:r>
            <a:endParaRPr lang="en-CA" sz="1400" b="1" dirty="0"/>
          </a:p>
          <a:p>
            <a:endParaRPr lang="en-CA" sz="1400" b="1" dirty="0"/>
          </a:p>
          <a:p>
            <a:endParaRPr lang="en-CA" sz="1400" dirty="0"/>
          </a:p>
        </p:txBody>
      </p:sp>
      <p:sp>
        <p:nvSpPr>
          <p:cNvPr id="92" name="Rectangle 91"/>
          <p:cNvSpPr/>
          <p:nvPr/>
        </p:nvSpPr>
        <p:spPr>
          <a:xfrm>
            <a:off x="6090920" y="1120896"/>
            <a:ext cx="167763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Valence Electrons</a:t>
            </a:r>
            <a:endParaRPr lang="en-CA" sz="1600" dirty="0"/>
          </a:p>
        </p:txBody>
      </p:sp>
      <p:sp>
        <p:nvSpPr>
          <p:cNvPr id="93" name="Rectangle 92"/>
          <p:cNvSpPr/>
          <p:nvPr/>
        </p:nvSpPr>
        <p:spPr>
          <a:xfrm>
            <a:off x="6443249" y="1411974"/>
            <a:ext cx="25053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All electrons in sp</a:t>
            </a:r>
            <a:r>
              <a:rPr lang="en-CA" sz="1400" b="1" baseline="30000" dirty="0" smtClean="0"/>
              <a:t>3 </a:t>
            </a:r>
            <a:r>
              <a:rPr lang="en-CA" sz="1400" b="1" dirty="0" smtClean="0"/>
              <a:t>orbitals </a:t>
            </a:r>
            <a:br>
              <a:rPr lang="en-CA" sz="1400" b="1" dirty="0" smtClean="0"/>
            </a:br>
            <a:r>
              <a:rPr lang="en-CA" sz="1400" b="1" dirty="0" smtClean="0"/>
              <a:t>will be involved in </a:t>
            </a:r>
            <a:r>
              <a:rPr lang="el-GR" sz="1400" b="1" dirty="0" smtClean="0"/>
              <a:t>σ</a:t>
            </a:r>
            <a:r>
              <a:rPr lang="en-CA" sz="1400" b="1" dirty="0" smtClean="0"/>
              <a:t> bonding or</a:t>
            </a:r>
            <a:br>
              <a:rPr lang="en-CA" sz="1400" b="1" dirty="0" smtClean="0"/>
            </a:br>
            <a:r>
              <a:rPr lang="en-CA" sz="1400" b="1" dirty="0" smtClean="0"/>
              <a:t>be non-bonding lone electrons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This depends on the atom and the number of electrons that fills these orbitals</a:t>
            </a:r>
            <a:endParaRPr lang="en-CA" sz="1400" b="1" dirty="0"/>
          </a:p>
        </p:txBody>
      </p:sp>
      <p:sp>
        <p:nvSpPr>
          <p:cNvPr id="94" name="Rectangle 93"/>
          <p:cNvSpPr/>
          <p:nvPr/>
        </p:nvSpPr>
        <p:spPr>
          <a:xfrm>
            <a:off x="7051040" y="6185495"/>
            <a:ext cx="7216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/>
              <a:t>C</a:t>
            </a:r>
            <a:r>
              <a:rPr lang="en-CA" sz="2800" b="1" baseline="-25000" dirty="0" smtClean="0"/>
              <a:t>sp3</a:t>
            </a:r>
            <a:endParaRPr lang="en-CA" sz="2800" dirty="0"/>
          </a:p>
        </p:txBody>
      </p:sp>
      <p:cxnSp>
        <p:nvCxnSpPr>
          <p:cNvPr id="95" name="Straight Connector 94"/>
          <p:cNvCxnSpPr/>
          <p:nvPr/>
        </p:nvCxnSpPr>
        <p:spPr>
          <a:xfrm>
            <a:off x="6045200" y="551688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Rectangle 95"/>
          <p:cNvSpPr/>
          <p:nvPr/>
        </p:nvSpPr>
        <p:spPr>
          <a:xfrm>
            <a:off x="6090920" y="5667335"/>
            <a:ext cx="3241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1s</a:t>
            </a:r>
            <a:endParaRPr lang="en-CA" sz="1200" dirty="0"/>
          </a:p>
        </p:txBody>
      </p:sp>
      <p:cxnSp>
        <p:nvCxnSpPr>
          <p:cNvPr id="97" name="Straight Arrow Connector 96"/>
          <p:cNvCxnSpPr/>
          <p:nvPr/>
        </p:nvCxnSpPr>
        <p:spPr>
          <a:xfrm flipV="1">
            <a:off x="6148056" y="505025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Arrow Connector 97"/>
          <p:cNvCxnSpPr/>
          <p:nvPr/>
        </p:nvCxnSpPr>
        <p:spPr>
          <a:xfrm>
            <a:off x="6404685" y="5050253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Rectangle 98"/>
          <p:cNvSpPr/>
          <p:nvPr/>
        </p:nvSpPr>
        <p:spPr>
          <a:xfrm>
            <a:off x="6675120" y="4048153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2sp</a:t>
            </a:r>
            <a:r>
              <a:rPr lang="en-CA" sz="900" b="1" baseline="30000" dirty="0" smtClean="0"/>
              <a:t>3</a:t>
            </a:r>
            <a:endParaRPr lang="en-CA" sz="900" baseline="30000" dirty="0"/>
          </a:p>
        </p:txBody>
      </p:sp>
      <p:cxnSp>
        <p:nvCxnSpPr>
          <p:cNvPr id="100" name="Straight Connector 99"/>
          <p:cNvCxnSpPr/>
          <p:nvPr/>
        </p:nvCxnSpPr>
        <p:spPr>
          <a:xfrm>
            <a:off x="6642747" y="4031851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100"/>
          <p:cNvCxnSpPr/>
          <p:nvPr/>
        </p:nvCxnSpPr>
        <p:spPr>
          <a:xfrm flipV="1">
            <a:off x="6745603" y="3565225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Rectangle 101"/>
          <p:cNvSpPr/>
          <p:nvPr/>
        </p:nvSpPr>
        <p:spPr>
          <a:xfrm>
            <a:off x="7316008" y="4048545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/>
              <a:t>2sp</a:t>
            </a:r>
            <a:r>
              <a:rPr lang="en-CA" sz="900" b="1" baseline="30000" dirty="0"/>
              <a:t>3</a:t>
            </a:r>
            <a:endParaRPr lang="en-CA" sz="900" baseline="30000" dirty="0"/>
          </a:p>
        </p:txBody>
      </p:sp>
      <p:cxnSp>
        <p:nvCxnSpPr>
          <p:cNvPr id="103" name="Straight Connector 102"/>
          <p:cNvCxnSpPr/>
          <p:nvPr/>
        </p:nvCxnSpPr>
        <p:spPr>
          <a:xfrm>
            <a:off x="7242995" y="4032243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Arrow Connector 103"/>
          <p:cNvCxnSpPr/>
          <p:nvPr/>
        </p:nvCxnSpPr>
        <p:spPr>
          <a:xfrm flipV="1">
            <a:off x="7386491" y="3565617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Rectangle 104"/>
          <p:cNvSpPr/>
          <p:nvPr/>
        </p:nvSpPr>
        <p:spPr>
          <a:xfrm>
            <a:off x="7926416" y="4048153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/>
              <a:t>2sp</a:t>
            </a:r>
            <a:r>
              <a:rPr lang="en-CA" sz="900" b="1" baseline="30000" dirty="0"/>
              <a:t>3</a:t>
            </a:r>
            <a:endParaRPr lang="en-CA" sz="900" baseline="30000" dirty="0"/>
          </a:p>
        </p:txBody>
      </p:sp>
      <p:cxnSp>
        <p:nvCxnSpPr>
          <p:cNvPr id="106" name="Straight Connector 105"/>
          <p:cNvCxnSpPr/>
          <p:nvPr/>
        </p:nvCxnSpPr>
        <p:spPr>
          <a:xfrm>
            <a:off x="7894043" y="4031851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Arrow Connector 106"/>
          <p:cNvCxnSpPr/>
          <p:nvPr/>
        </p:nvCxnSpPr>
        <p:spPr>
          <a:xfrm flipV="1">
            <a:off x="7996899" y="3565225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Rectangle 107"/>
          <p:cNvSpPr/>
          <p:nvPr/>
        </p:nvSpPr>
        <p:spPr>
          <a:xfrm>
            <a:off x="8526664" y="4048545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/>
              <a:t>2sp</a:t>
            </a:r>
            <a:r>
              <a:rPr lang="en-CA" sz="900" b="1" baseline="30000" dirty="0"/>
              <a:t>3</a:t>
            </a:r>
            <a:endParaRPr lang="en-CA" sz="900" baseline="30000" dirty="0"/>
          </a:p>
        </p:txBody>
      </p:sp>
      <p:cxnSp>
        <p:nvCxnSpPr>
          <p:cNvPr id="109" name="Straight Connector 108"/>
          <p:cNvCxnSpPr/>
          <p:nvPr/>
        </p:nvCxnSpPr>
        <p:spPr>
          <a:xfrm>
            <a:off x="8494291" y="4032243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Arrow Connector 109"/>
          <p:cNvCxnSpPr/>
          <p:nvPr/>
        </p:nvCxnSpPr>
        <p:spPr>
          <a:xfrm flipV="1">
            <a:off x="8597147" y="3565617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226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ounded Rectangle 38"/>
          <p:cNvSpPr/>
          <p:nvPr/>
        </p:nvSpPr>
        <p:spPr>
          <a:xfrm>
            <a:off x="518160" y="2058655"/>
            <a:ext cx="2722880" cy="1780486"/>
          </a:xfrm>
          <a:prstGeom prst="roundRect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Does Hybridization Occur?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711200" y="440944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11200" y="354584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300480" y="269240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960880" y="269240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11120" y="269240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756920" y="4559895"/>
            <a:ext cx="3241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1s</a:t>
            </a:r>
            <a:endParaRPr lang="en-CA" sz="1200" dirty="0"/>
          </a:p>
        </p:txBody>
      </p:sp>
      <p:sp>
        <p:nvSpPr>
          <p:cNvPr id="10" name="Rectangle 9"/>
          <p:cNvSpPr/>
          <p:nvPr/>
        </p:nvSpPr>
        <p:spPr>
          <a:xfrm>
            <a:off x="756920" y="3562142"/>
            <a:ext cx="3241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2s</a:t>
            </a:r>
            <a:endParaRPr lang="en-CA" sz="1200" dirty="0"/>
          </a:p>
        </p:txBody>
      </p:sp>
      <p:sp>
        <p:nvSpPr>
          <p:cNvPr id="11" name="Rectangle 10"/>
          <p:cNvSpPr/>
          <p:nvPr/>
        </p:nvSpPr>
        <p:spPr>
          <a:xfrm>
            <a:off x="1356856" y="2718862"/>
            <a:ext cx="39030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2p</a:t>
            </a:r>
            <a:r>
              <a:rPr lang="en-CA" sz="1200" b="1" baseline="-25000" dirty="0" smtClean="0"/>
              <a:t>x</a:t>
            </a:r>
            <a:endParaRPr lang="en-CA" sz="1200" dirty="0"/>
          </a:p>
        </p:txBody>
      </p:sp>
      <p:sp>
        <p:nvSpPr>
          <p:cNvPr id="12" name="Rectangle 11"/>
          <p:cNvSpPr/>
          <p:nvPr/>
        </p:nvSpPr>
        <p:spPr>
          <a:xfrm>
            <a:off x="1984170" y="2718862"/>
            <a:ext cx="39382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2p</a:t>
            </a:r>
            <a:r>
              <a:rPr lang="en-CA" sz="1200" b="1" baseline="-25000" dirty="0" smtClean="0"/>
              <a:t>y</a:t>
            </a:r>
            <a:endParaRPr lang="en-CA" sz="1200" dirty="0"/>
          </a:p>
        </p:txBody>
      </p:sp>
      <p:sp>
        <p:nvSpPr>
          <p:cNvPr id="13" name="Rectangle 12"/>
          <p:cNvSpPr/>
          <p:nvPr/>
        </p:nvSpPr>
        <p:spPr>
          <a:xfrm>
            <a:off x="2632647" y="2718862"/>
            <a:ext cx="38478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2p</a:t>
            </a:r>
            <a:r>
              <a:rPr lang="en-CA" sz="1200" b="1" baseline="-25000" dirty="0" smtClean="0"/>
              <a:t>z</a:t>
            </a:r>
            <a:endParaRPr lang="en-CA" sz="1200" dirty="0"/>
          </a:p>
        </p:txBody>
      </p:sp>
      <p:sp>
        <p:nvSpPr>
          <p:cNvPr id="14" name="Rectangle 13"/>
          <p:cNvSpPr/>
          <p:nvPr/>
        </p:nvSpPr>
        <p:spPr>
          <a:xfrm>
            <a:off x="1737360" y="5078055"/>
            <a:ext cx="386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/>
              <a:t>B</a:t>
            </a:r>
            <a:endParaRPr lang="en-CA" sz="2800" dirty="0"/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402576" y="1237575"/>
            <a:ext cx="0" cy="384048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 rot="16200000">
            <a:off x="-210132" y="2928427"/>
            <a:ext cx="8106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Energy </a:t>
            </a:r>
            <a:endParaRPr lang="en-CA" sz="1600" dirty="0"/>
          </a:p>
        </p:txBody>
      </p:sp>
      <p:sp>
        <p:nvSpPr>
          <p:cNvPr id="18" name="Rectangle 17"/>
          <p:cNvSpPr/>
          <p:nvPr/>
        </p:nvSpPr>
        <p:spPr>
          <a:xfrm>
            <a:off x="1009725" y="5609818"/>
            <a:ext cx="18306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Atomic Number = 5</a:t>
            </a:r>
            <a:endParaRPr lang="en-CA" sz="1600" dirty="0"/>
          </a:p>
        </p:txBody>
      </p:sp>
      <p:sp>
        <p:nvSpPr>
          <p:cNvPr id="19" name="Rectangle 18"/>
          <p:cNvSpPr/>
          <p:nvPr/>
        </p:nvSpPr>
        <p:spPr>
          <a:xfrm>
            <a:off x="1009725" y="6158339"/>
            <a:ext cx="18685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Group Number = 13</a:t>
            </a:r>
            <a:endParaRPr lang="en-CA" sz="1600" dirty="0"/>
          </a:p>
        </p:txBody>
      </p:sp>
      <p:sp>
        <p:nvSpPr>
          <p:cNvPr id="20" name="Rectangle 19"/>
          <p:cNvSpPr/>
          <p:nvPr/>
        </p:nvSpPr>
        <p:spPr>
          <a:xfrm>
            <a:off x="1566331" y="5899467"/>
            <a:ext cx="242316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>
                <a:solidFill>
                  <a:srgbClr val="FF0000"/>
                </a:solidFill>
              </a:rPr>
              <a:t>» Oxygen has 5 total electrons</a:t>
            </a:r>
            <a:endParaRPr lang="en-CA" sz="1400" dirty="0">
              <a:solidFill>
                <a:srgbClr val="FF0000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814056" y="394281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1070685" y="3942813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724547" y="354584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827403" y="307921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1084032" y="3079213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1310276" y="269240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V="1">
            <a:off x="1413132" y="222577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1960880" y="269240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1566331" y="6417211"/>
            <a:ext cx="26196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>
                <a:solidFill>
                  <a:schemeClr val="accent1">
                    <a:lumMod val="75000"/>
                  </a:schemeClr>
                </a:solidFill>
              </a:rPr>
              <a:t>» Carbon has 3 valence electrons</a:t>
            </a:r>
            <a:endParaRPr lang="en-CA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7051040" y="5078055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/>
              <a:t>B</a:t>
            </a:r>
            <a:r>
              <a:rPr lang="en-CA" sz="2800" b="1" baseline="-25000" dirty="0" smtClean="0"/>
              <a:t>sp2</a:t>
            </a:r>
            <a:endParaRPr lang="en-CA" sz="2800" dirty="0"/>
          </a:p>
        </p:txBody>
      </p:sp>
      <p:sp>
        <p:nvSpPr>
          <p:cNvPr id="46" name="Right Arrow 45"/>
          <p:cNvSpPr/>
          <p:nvPr/>
        </p:nvSpPr>
        <p:spPr>
          <a:xfrm>
            <a:off x="3657600" y="2718862"/>
            <a:ext cx="1971040" cy="981779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bg2">
                  <a:lumMod val="50000"/>
                </a:schemeClr>
              </a:gs>
              <a:gs pos="83000">
                <a:schemeClr val="tx1">
                  <a:lumMod val="65000"/>
                  <a:lumOff val="3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0" scaled="1"/>
            <a:tileRect/>
          </a:gra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149523" y="3040474"/>
            <a:ext cx="9871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>
                <a:solidFill>
                  <a:schemeClr val="bg1"/>
                </a:solidFill>
              </a:rPr>
              <a:t>Hybridize</a:t>
            </a:r>
            <a:endParaRPr lang="en-CA" sz="1600" dirty="0">
              <a:solidFill>
                <a:schemeClr val="bg1"/>
              </a:solidFill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6045200" y="440944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/>
          <p:cNvSpPr/>
          <p:nvPr/>
        </p:nvSpPr>
        <p:spPr>
          <a:xfrm>
            <a:off x="6090920" y="4559895"/>
            <a:ext cx="3241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1s</a:t>
            </a:r>
            <a:endParaRPr lang="en-CA" sz="1200" dirty="0"/>
          </a:p>
        </p:txBody>
      </p:sp>
      <p:cxnSp>
        <p:nvCxnSpPr>
          <p:cNvPr id="50" name="Straight Arrow Connector 49"/>
          <p:cNvCxnSpPr/>
          <p:nvPr/>
        </p:nvCxnSpPr>
        <p:spPr>
          <a:xfrm flipV="1">
            <a:off x="6148056" y="394281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6404685" y="3942813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/>
          <p:cNvSpPr/>
          <p:nvPr/>
        </p:nvSpPr>
        <p:spPr>
          <a:xfrm>
            <a:off x="3865502" y="2253277"/>
            <a:ext cx="119135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2s + 2p + 2p</a:t>
            </a:r>
            <a:endParaRPr lang="en-CA" sz="1600" dirty="0"/>
          </a:p>
        </p:txBody>
      </p:sp>
      <p:sp>
        <p:nvSpPr>
          <p:cNvPr id="53" name="Rectangle 52"/>
          <p:cNvSpPr/>
          <p:nvPr/>
        </p:nvSpPr>
        <p:spPr>
          <a:xfrm>
            <a:off x="6675120" y="3171822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/>
              <a:t>2sp</a:t>
            </a:r>
            <a:r>
              <a:rPr lang="en-CA" sz="900" b="1" baseline="30000" dirty="0"/>
              <a:t>2</a:t>
            </a:r>
            <a:endParaRPr lang="en-CA" sz="900" baseline="30000" dirty="0"/>
          </a:p>
        </p:txBody>
      </p:sp>
      <p:cxnSp>
        <p:nvCxnSpPr>
          <p:cNvPr id="54" name="Straight Connector 53"/>
          <p:cNvCxnSpPr/>
          <p:nvPr/>
        </p:nvCxnSpPr>
        <p:spPr>
          <a:xfrm>
            <a:off x="6642747" y="315552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flipV="1">
            <a:off x="6745603" y="268889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Rectangle 56"/>
          <p:cNvSpPr/>
          <p:nvPr/>
        </p:nvSpPr>
        <p:spPr>
          <a:xfrm>
            <a:off x="7316008" y="3172214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/>
              <a:t>2sp</a:t>
            </a:r>
            <a:r>
              <a:rPr lang="en-CA" sz="900" b="1" baseline="30000" dirty="0"/>
              <a:t>2</a:t>
            </a:r>
            <a:endParaRPr lang="en-CA" sz="900" baseline="30000" dirty="0"/>
          </a:p>
        </p:txBody>
      </p:sp>
      <p:cxnSp>
        <p:nvCxnSpPr>
          <p:cNvPr id="58" name="Straight Connector 57"/>
          <p:cNvCxnSpPr/>
          <p:nvPr/>
        </p:nvCxnSpPr>
        <p:spPr>
          <a:xfrm>
            <a:off x="7242995" y="3155912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V="1">
            <a:off x="7386491" y="2689286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60"/>
          <p:cNvSpPr/>
          <p:nvPr/>
        </p:nvSpPr>
        <p:spPr>
          <a:xfrm>
            <a:off x="7926416" y="3171822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2sp</a:t>
            </a:r>
            <a:r>
              <a:rPr lang="en-CA" sz="900" b="1" baseline="30000" dirty="0" smtClean="0"/>
              <a:t>2</a:t>
            </a:r>
            <a:endParaRPr lang="en-CA" sz="900" baseline="30000" dirty="0"/>
          </a:p>
        </p:txBody>
      </p:sp>
      <p:cxnSp>
        <p:nvCxnSpPr>
          <p:cNvPr id="62" name="Straight Connector 61"/>
          <p:cNvCxnSpPr/>
          <p:nvPr/>
        </p:nvCxnSpPr>
        <p:spPr>
          <a:xfrm>
            <a:off x="7894043" y="315552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V="1">
            <a:off x="7996899" y="268889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Right Brace 68"/>
          <p:cNvSpPr/>
          <p:nvPr/>
        </p:nvSpPr>
        <p:spPr>
          <a:xfrm>
            <a:off x="1404708" y="3944311"/>
            <a:ext cx="209475" cy="822227"/>
          </a:xfrm>
          <a:prstGeom prst="rightBrace">
            <a:avLst>
              <a:gd name="adj1" fmla="val 62898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0" name="Rectangle 69"/>
          <p:cNvSpPr/>
          <p:nvPr/>
        </p:nvSpPr>
        <p:spPr>
          <a:xfrm>
            <a:off x="1848397" y="4167097"/>
            <a:ext cx="140775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Core Electrons</a:t>
            </a:r>
            <a:endParaRPr lang="en-CA" sz="1600" dirty="0"/>
          </a:p>
        </p:txBody>
      </p:sp>
      <p:sp>
        <p:nvSpPr>
          <p:cNvPr id="72" name="Rectangle 71"/>
          <p:cNvSpPr/>
          <p:nvPr/>
        </p:nvSpPr>
        <p:spPr>
          <a:xfrm>
            <a:off x="2083179" y="4484075"/>
            <a:ext cx="250677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» Do not participate in bonding</a:t>
            </a:r>
            <a:endParaRPr lang="en-CA" sz="1400" dirty="0"/>
          </a:p>
        </p:txBody>
      </p:sp>
      <p:cxnSp>
        <p:nvCxnSpPr>
          <p:cNvPr id="64" name="Straight Connector 63"/>
          <p:cNvCxnSpPr/>
          <p:nvPr/>
        </p:nvCxnSpPr>
        <p:spPr>
          <a:xfrm>
            <a:off x="8569033" y="2662432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Rectangle 67"/>
          <p:cNvSpPr/>
          <p:nvPr/>
        </p:nvSpPr>
        <p:spPr>
          <a:xfrm>
            <a:off x="8590560" y="2688894"/>
            <a:ext cx="3465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2p</a:t>
            </a:r>
            <a:endParaRPr lang="en-CA" sz="1200" dirty="0"/>
          </a:p>
        </p:txBody>
      </p:sp>
    </p:spTree>
    <p:extLst>
      <p:ext uri="{BB962C8B-B14F-4D97-AF65-F5344CB8AC3E}">
        <p14:creationId xmlns:p14="http://schemas.microsoft.com/office/powerpoint/2010/main" val="1910496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18" grpId="0"/>
      <p:bldP spid="19" grpId="0"/>
      <p:bldP spid="20" grpId="0"/>
      <p:bldP spid="38" grpId="0"/>
      <p:bldP spid="47" grpId="0"/>
      <p:bldP spid="52" grpId="0"/>
      <p:bldP spid="70" grpId="0"/>
      <p:bldP spid="7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Does Hybridization Occur?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1373348" y="1014602"/>
          <a:ext cx="963090" cy="16821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92" name="CS ChemDraw Drawing" r:id="rId3" imgW="118659" imgH="207232" progId="ChemDraw.Document.6.0">
                  <p:embed/>
                </p:oleObj>
              </mc:Choice>
              <mc:Fallback>
                <p:oleObj name="CS ChemDraw Drawing" r:id="rId3" imgW="118659" imgH="20723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73348" y="1014602"/>
                        <a:ext cx="963090" cy="16821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21"/>
          <p:cNvSpPr/>
          <p:nvPr/>
        </p:nvSpPr>
        <p:spPr>
          <a:xfrm>
            <a:off x="1226250" y="4706553"/>
            <a:ext cx="57259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5400" b="1" dirty="0" smtClean="0"/>
              <a:t>B</a:t>
            </a:r>
            <a:endParaRPr lang="en-CA" sz="5400" dirty="0"/>
          </a:p>
        </p:txBody>
      </p:sp>
      <p:sp>
        <p:nvSpPr>
          <p:cNvPr id="56" name="Rectangle 55"/>
          <p:cNvSpPr/>
          <p:nvPr/>
        </p:nvSpPr>
        <p:spPr>
          <a:xfrm>
            <a:off x="2558317" y="1594089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/>
              <a:t>=</a:t>
            </a:r>
            <a:endParaRPr lang="en-CA" sz="2800" dirty="0"/>
          </a:p>
        </p:txBody>
      </p:sp>
      <p:graphicFrame>
        <p:nvGraphicFramePr>
          <p:cNvPr id="24" name="Object 23"/>
          <p:cNvGraphicFramePr>
            <a:graphicFrameLocks noChangeAspect="1"/>
          </p:cNvGraphicFramePr>
          <p:nvPr/>
        </p:nvGraphicFramePr>
        <p:xfrm>
          <a:off x="2922519" y="1036938"/>
          <a:ext cx="1005466" cy="13942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93" name="CS ChemDraw Drawing" r:id="rId5" imgW="119085" imgH="164592" progId="ChemDraw.Document.6.0">
                  <p:embed/>
                </p:oleObj>
              </mc:Choice>
              <mc:Fallback>
                <p:oleObj name="CS ChemDraw Drawing" r:id="rId5" imgW="119085" imgH="16459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22519" y="1036938"/>
                        <a:ext cx="1005466" cy="13942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24"/>
          <p:cNvSpPr/>
          <p:nvPr/>
        </p:nvSpPr>
        <p:spPr>
          <a:xfrm>
            <a:off x="413919" y="786987"/>
            <a:ext cx="16264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b="1" dirty="0" smtClean="0"/>
              <a:t>For simplicity…</a:t>
            </a:r>
            <a:endParaRPr lang="en-CA" dirty="0"/>
          </a:p>
        </p:txBody>
      </p:sp>
      <p:sp>
        <p:nvSpPr>
          <p:cNvPr id="26" name="Rectangle 25"/>
          <p:cNvSpPr/>
          <p:nvPr/>
        </p:nvSpPr>
        <p:spPr>
          <a:xfrm>
            <a:off x="1199031" y="2601026"/>
            <a:ext cx="28963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b="1" dirty="0" smtClean="0"/>
              <a:t>sp</a:t>
            </a:r>
            <a:r>
              <a:rPr lang="en-CA" b="1" baseline="30000" dirty="0" smtClean="0"/>
              <a:t>2</a:t>
            </a:r>
            <a:r>
              <a:rPr lang="en-CA" sz="1100" b="1" dirty="0" smtClean="0"/>
              <a:t> </a:t>
            </a:r>
            <a:r>
              <a:rPr lang="en-CA" b="1" dirty="0" smtClean="0"/>
              <a:t>hybridized atomic orbital</a:t>
            </a:r>
            <a:endParaRPr lang="en-CA" baseline="30000" dirty="0"/>
          </a:p>
        </p:txBody>
      </p:sp>
      <p:graphicFrame>
        <p:nvGraphicFramePr>
          <p:cNvPr id="60" name="Object 59"/>
          <p:cNvGraphicFramePr>
            <a:graphicFrameLocks noChangeAspect="1"/>
          </p:cNvGraphicFramePr>
          <p:nvPr/>
        </p:nvGraphicFramePr>
        <p:xfrm>
          <a:off x="999394" y="3552534"/>
          <a:ext cx="1005466" cy="13942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94" name="CS ChemDraw Drawing" r:id="rId7" imgW="119085" imgH="164592" progId="ChemDraw.Document.6.0">
                  <p:embed/>
                </p:oleObj>
              </mc:Choice>
              <mc:Fallback>
                <p:oleObj name="CS ChemDraw Drawing" r:id="rId7" imgW="119085" imgH="16459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99394" y="3552534"/>
                        <a:ext cx="1005466" cy="13942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" name="Object 63"/>
          <p:cNvGraphicFramePr>
            <a:graphicFrameLocks noChangeAspect="1"/>
          </p:cNvGraphicFramePr>
          <p:nvPr/>
        </p:nvGraphicFramePr>
        <p:xfrm>
          <a:off x="1778004" y="5196726"/>
          <a:ext cx="1370013" cy="1044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95" name="CS ChemDraw Drawing" r:id="rId8" imgW="161615" imgH="123657" progId="ChemDraw.Document.6.0">
                  <p:embed/>
                </p:oleObj>
              </mc:Choice>
              <mc:Fallback>
                <p:oleObj name="CS ChemDraw Drawing" r:id="rId8" imgW="161615" imgH="12365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778004" y="5196726"/>
                        <a:ext cx="1370013" cy="1044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" name="Object 67"/>
          <p:cNvGraphicFramePr>
            <a:graphicFrameLocks noChangeAspect="1"/>
          </p:cNvGraphicFramePr>
          <p:nvPr/>
        </p:nvGraphicFramePr>
        <p:xfrm>
          <a:off x="0" y="5181552"/>
          <a:ext cx="1370013" cy="1057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96" name="CS ChemDraw Drawing" r:id="rId10" imgW="161615" imgH="124936" progId="ChemDraw.Document.6.0">
                  <p:embed/>
                </p:oleObj>
              </mc:Choice>
              <mc:Fallback>
                <p:oleObj name="CS ChemDraw Drawing" r:id="rId10" imgW="161615" imgH="124936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0" y="5181552"/>
                        <a:ext cx="1370013" cy="10572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8" name="Straight Connector 27"/>
          <p:cNvCxnSpPr/>
          <p:nvPr/>
        </p:nvCxnSpPr>
        <p:spPr>
          <a:xfrm>
            <a:off x="170964" y="4739847"/>
            <a:ext cx="245907" cy="37081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170964" y="4551422"/>
            <a:ext cx="245907" cy="37081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370897" y="4330673"/>
            <a:ext cx="152400" cy="283694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V="1">
            <a:off x="168480" y="4869958"/>
            <a:ext cx="296430" cy="141747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V="1">
            <a:off x="386269" y="4929328"/>
            <a:ext cx="183002" cy="226360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V="1">
            <a:off x="670974" y="4871008"/>
            <a:ext cx="69574" cy="353393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H="1" flipV="1">
            <a:off x="909209" y="4940831"/>
            <a:ext cx="64319" cy="384865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H="1">
            <a:off x="649841" y="4788220"/>
            <a:ext cx="647374" cy="90842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V="1">
            <a:off x="1502127" y="4006107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/>
          <p:nvPr/>
        </p:nvCxnSpPr>
        <p:spPr>
          <a:xfrm flipV="1">
            <a:off x="2606244" y="5513408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Arrow Connector 83"/>
          <p:cNvCxnSpPr/>
          <p:nvPr/>
        </p:nvCxnSpPr>
        <p:spPr>
          <a:xfrm flipV="1">
            <a:off x="538179" y="5522232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Arc 44"/>
          <p:cNvSpPr/>
          <p:nvPr/>
        </p:nvSpPr>
        <p:spPr>
          <a:xfrm>
            <a:off x="1090578" y="4214510"/>
            <a:ext cx="1742062" cy="2185006"/>
          </a:xfrm>
          <a:prstGeom prst="arc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86" name="Straight Connector 85"/>
          <p:cNvCxnSpPr/>
          <p:nvPr/>
        </p:nvCxnSpPr>
        <p:spPr>
          <a:xfrm>
            <a:off x="5622165" y="1088578"/>
            <a:ext cx="0" cy="547663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Rectangle 87"/>
          <p:cNvSpPr/>
          <p:nvPr/>
        </p:nvSpPr>
        <p:spPr>
          <a:xfrm>
            <a:off x="2052913" y="3761705"/>
            <a:ext cx="6142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b="1" dirty="0" smtClean="0"/>
              <a:t>120°</a:t>
            </a:r>
            <a:endParaRPr lang="en-CA" baseline="30000" dirty="0"/>
          </a:p>
        </p:txBody>
      </p:sp>
      <p:sp>
        <p:nvSpPr>
          <p:cNvPr id="89" name="Rectangle 88"/>
          <p:cNvSpPr/>
          <p:nvPr/>
        </p:nvSpPr>
        <p:spPr>
          <a:xfrm>
            <a:off x="3051043" y="4673695"/>
            <a:ext cx="177093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Electron Repulsion</a:t>
            </a:r>
            <a:endParaRPr lang="en-CA" sz="1600" dirty="0"/>
          </a:p>
        </p:txBody>
      </p:sp>
      <p:sp>
        <p:nvSpPr>
          <p:cNvPr id="90" name="Rectangle 89"/>
          <p:cNvSpPr/>
          <p:nvPr/>
        </p:nvSpPr>
        <p:spPr>
          <a:xfrm>
            <a:off x="3358530" y="4964773"/>
            <a:ext cx="2381059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Angle with the least </a:t>
            </a:r>
            <a:br>
              <a:rPr lang="en-CA" sz="1400" b="1" dirty="0" smtClean="0"/>
            </a:br>
            <a:r>
              <a:rPr lang="en-CA" sz="1400" b="1" dirty="0" smtClean="0"/>
              <a:t>   electronic repulsion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Most stable configuration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This is why sp</a:t>
            </a:r>
            <a:r>
              <a:rPr lang="en-CA" sz="1400" b="1" baseline="30000" dirty="0" smtClean="0"/>
              <a:t>2</a:t>
            </a:r>
            <a:r>
              <a:rPr lang="en-CA" sz="1400" b="1" dirty="0" smtClean="0"/>
              <a:t> atoms have </a:t>
            </a:r>
            <a:br>
              <a:rPr lang="en-CA" sz="1400" b="1" dirty="0" smtClean="0"/>
            </a:br>
            <a:r>
              <a:rPr lang="en-CA" sz="1400" b="1" dirty="0" smtClean="0"/>
              <a:t>   a  trigonal planar geometry</a:t>
            </a:r>
            <a:endParaRPr lang="en-CA" sz="1400" b="1" dirty="0"/>
          </a:p>
          <a:p>
            <a:endParaRPr lang="en-CA" sz="1400" b="1" dirty="0"/>
          </a:p>
          <a:p>
            <a:endParaRPr lang="en-CA" sz="1400" dirty="0"/>
          </a:p>
        </p:txBody>
      </p:sp>
      <p:sp>
        <p:nvSpPr>
          <p:cNvPr id="103" name="Rectangle 102"/>
          <p:cNvSpPr/>
          <p:nvPr/>
        </p:nvSpPr>
        <p:spPr>
          <a:xfrm>
            <a:off x="6129751" y="797500"/>
            <a:ext cx="167763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Valence Electrons</a:t>
            </a:r>
            <a:endParaRPr lang="en-CA" sz="1600" dirty="0"/>
          </a:p>
        </p:txBody>
      </p:sp>
      <p:sp>
        <p:nvSpPr>
          <p:cNvPr id="104" name="Rectangle 103"/>
          <p:cNvSpPr/>
          <p:nvPr/>
        </p:nvSpPr>
        <p:spPr>
          <a:xfrm>
            <a:off x="6482080" y="1088578"/>
            <a:ext cx="250534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All electrons in sp</a:t>
            </a:r>
            <a:r>
              <a:rPr lang="en-CA" sz="1400" b="1" baseline="30000" dirty="0" smtClean="0"/>
              <a:t>2 </a:t>
            </a:r>
            <a:r>
              <a:rPr lang="en-CA" sz="1400" b="1" dirty="0" smtClean="0"/>
              <a:t>orbitals </a:t>
            </a:r>
            <a:br>
              <a:rPr lang="en-CA" sz="1400" b="1" dirty="0" smtClean="0"/>
            </a:br>
            <a:r>
              <a:rPr lang="en-CA" sz="1400" b="1" dirty="0" smtClean="0"/>
              <a:t>will be involved in </a:t>
            </a:r>
            <a:r>
              <a:rPr lang="el-GR" sz="1400" b="1" dirty="0" smtClean="0"/>
              <a:t>σ</a:t>
            </a:r>
            <a:r>
              <a:rPr lang="en-CA" sz="1400" b="1" dirty="0" smtClean="0"/>
              <a:t> bonding or</a:t>
            </a:r>
            <a:br>
              <a:rPr lang="en-CA" sz="1400" b="1" dirty="0" smtClean="0"/>
            </a:br>
            <a:r>
              <a:rPr lang="en-CA" sz="1400" b="1" dirty="0" smtClean="0"/>
              <a:t>be non-bonding lone electrons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All electrons in p orbitals will be in involved with </a:t>
            </a:r>
            <a:r>
              <a:rPr lang="el-GR" sz="1400" b="1" dirty="0" smtClean="0"/>
              <a:t>π</a:t>
            </a:r>
            <a:r>
              <a:rPr lang="en-CA" sz="1400" b="1" dirty="0" smtClean="0"/>
              <a:t> </a:t>
            </a:r>
            <a:r>
              <a:rPr lang="en-CA" sz="1400" b="1" dirty="0"/>
              <a:t>bonding </a:t>
            </a:r>
            <a:r>
              <a:rPr lang="en-CA" sz="1400" b="1" dirty="0" smtClean="0"/>
              <a:t>or be </a:t>
            </a:r>
            <a:r>
              <a:rPr lang="en-CA" sz="1400" b="1" dirty="0"/>
              <a:t>non-bonding lone electrons</a:t>
            </a:r>
            <a:r>
              <a:rPr lang="en-CA" sz="1400" b="1" dirty="0" smtClean="0"/>
              <a:t> 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This depends on the atom and the number of electrons that fills these orbitals</a:t>
            </a:r>
            <a:endParaRPr lang="en-CA" sz="1400" b="1" dirty="0"/>
          </a:p>
        </p:txBody>
      </p:sp>
      <p:sp>
        <p:nvSpPr>
          <p:cNvPr id="105" name="Rectangle 104"/>
          <p:cNvSpPr/>
          <p:nvPr/>
        </p:nvSpPr>
        <p:spPr>
          <a:xfrm>
            <a:off x="7051040" y="6012775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/>
              <a:t>B</a:t>
            </a:r>
            <a:r>
              <a:rPr lang="en-CA" sz="2800" b="1" baseline="-25000" dirty="0" smtClean="0"/>
              <a:t>sp2</a:t>
            </a:r>
            <a:endParaRPr lang="en-CA" sz="2800" dirty="0"/>
          </a:p>
        </p:txBody>
      </p:sp>
      <p:cxnSp>
        <p:nvCxnSpPr>
          <p:cNvPr id="106" name="Straight Connector 105"/>
          <p:cNvCxnSpPr/>
          <p:nvPr/>
        </p:nvCxnSpPr>
        <p:spPr>
          <a:xfrm>
            <a:off x="6045200" y="534416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Rectangle 106"/>
          <p:cNvSpPr/>
          <p:nvPr/>
        </p:nvSpPr>
        <p:spPr>
          <a:xfrm>
            <a:off x="6090920" y="5494615"/>
            <a:ext cx="3241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1s</a:t>
            </a:r>
            <a:endParaRPr lang="en-CA" sz="1200" dirty="0"/>
          </a:p>
        </p:txBody>
      </p:sp>
      <p:cxnSp>
        <p:nvCxnSpPr>
          <p:cNvPr id="108" name="Straight Arrow Connector 107"/>
          <p:cNvCxnSpPr/>
          <p:nvPr/>
        </p:nvCxnSpPr>
        <p:spPr>
          <a:xfrm flipV="1">
            <a:off x="6148056" y="487753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Arrow Connector 108"/>
          <p:cNvCxnSpPr/>
          <p:nvPr/>
        </p:nvCxnSpPr>
        <p:spPr>
          <a:xfrm>
            <a:off x="6404685" y="4877533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Rectangle 109"/>
          <p:cNvSpPr/>
          <p:nvPr/>
        </p:nvSpPr>
        <p:spPr>
          <a:xfrm>
            <a:off x="6675120" y="4106542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/>
              <a:t>2sp</a:t>
            </a:r>
            <a:r>
              <a:rPr lang="en-CA" sz="900" b="1" baseline="30000" dirty="0"/>
              <a:t>2</a:t>
            </a:r>
            <a:endParaRPr lang="en-CA" sz="900" baseline="30000" dirty="0"/>
          </a:p>
        </p:txBody>
      </p:sp>
      <p:cxnSp>
        <p:nvCxnSpPr>
          <p:cNvPr id="111" name="Straight Connector 110"/>
          <p:cNvCxnSpPr/>
          <p:nvPr/>
        </p:nvCxnSpPr>
        <p:spPr>
          <a:xfrm>
            <a:off x="6642747" y="409024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Arrow Connector 111"/>
          <p:cNvCxnSpPr/>
          <p:nvPr/>
        </p:nvCxnSpPr>
        <p:spPr>
          <a:xfrm flipV="1">
            <a:off x="6745603" y="362361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Rectangle 112"/>
          <p:cNvSpPr/>
          <p:nvPr/>
        </p:nvSpPr>
        <p:spPr>
          <a:xfrm>
            <a:off x="7316008" y="4106934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/>
              <a:t>2sp</a:t>
            </a:r>
            <a:r>
              <a:rPr lang="en-CA" sz="900" b="1" baseline="30000" dirty="0"/>
              <a:t>2</a:t>
            </a:r>
            <a:endParaRPr lang="en-CA" sz="900" baseline="30000" dirty="0"/>
          </a:p>
        </p:txBody>
      </p:sp>
      <p:cxnSp>
        <p:nvCxnSpPr>
          <p:cNvPr id="114" name="Straight Connector 113"/>
          <p:cNvCxnSpPr/>
          <p:nvPr/>
        </p:nvCxnSpPr>
        <p:spPr>
          <a:xfrm>
            <a:off x="7242995" y="4090632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Arrow Connector 114"/>
          <p:cNvCxnSpPr/>
          <p:nvPr/>
        </p:nvCxnSpPr>
        <p:spPr>
          <a:xfrm flipV="1">
            <a:off x="7386491" y="3624006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Rectangle 115"/>
          <p:cNvSpPr/>
          <p:nvPr/>
        </p:nvSpPr>
        <p:spPr>
          <a:xfrm>
            <a:off x="7926416" y="4106542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2sp</a:t>
            </a:r>
            <a:r>
              <a:rPr lang="en-CA" sz="900" b="1" baseline="30000" dirty="0" smtClean="0"/>
              <a:t>2</a:t>
            </a:r>
            <a:endParaRPr lang="en-CA" sz="900" baseline="30000" dirty="0"/>
          </a:p>
        </p:txBody>
      </p:sp>
      <p:cxnSp>
        <p:nvCxnSpPr>
          <p:cNvPr id="117" name="Straight Connector 116"/>
          <p:cNvCxnSpPr/>
          <p:nvPr/>
        </p:nvCxnSpPr>
        <p:spPr>
          <a:xfrm>
            <a:off x="7894043" y="409024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Arrow Connector 117"/>
          <p:cNvCxnSpPr/>
          <p:nvPr/>
        </p:nvCxnSpPr>
        <p:spPr>
          <a:xfrm flipV="1">
            <a:off x="7996899" y="362361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>
            <a:off x="8569033" y="3597152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Rectangle 119"/>
          <p:cNvSpPr/>
          <p:nvPr/>
        </p:nvSpPr>
        <p:spPr>
          <a:xfrm>
            <a:off x="8590560" y="3623614"/>
            <a:ext cx="3465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2p</a:t>
            </a:r>
            <a:endParaRPr lang="en-CA" sz="1200" dirty="0"/>
          </a:p>
        </p:txBody>
      </p:sp>
    </p:spTree>
    <p:extLst>
      <p:ext uri="{BB962C8B-B14F-4D97-AF65-F5344CB8AC3E}">
        <p14:creationId xmlns:p14="http://schemas.microsoft.com/office/powerpoint/2010/main" val="212364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ounded Rectangle 38"/>
          <p:cNvSpPr/>
          <p:nvPr/>
        </p:nvSpPr>
        <p:spPr>
          <a:xfrm>
            <a:off x="518160" y="2058655"/>
            <a:ext cx="2722880" cy="1780486"/>
          </a:xfrm>
          <a:prstGeom prst="roundRect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Does Hybridization Occur?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711200" y="440944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11200" y="354584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300480" y="269240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960880" y="269240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611120" y="269240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756920" y="4559895"/>
            <a:ext cx="3241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1s</a:t>
            </a:r>
            <a:endParaRPr lang="en-CA" sz="1200" dirty="0"/>
          </a:p>
        </p:txBody>
      </p:sp>
      <p:sp>
        <p:nvSpPr>
          <p:cNvPr id="10" name="Rectangle 9"/>
          <p:cNvSpPr/>
          <p:nvPr/>
        </p:nvSpPr>
        <p:spPr>
          <a:xfrm>
            <a:off x="756920" y="3562142"/>
            <a:ext cx="3241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2s</a:t>
            </a:r>
            <a:endParaRPr lang="en-CA" sz="1200" dirty="0"/>
          </a:p>
        </p:txBody>
      </p:sp>
      <p:sp>
        <p:nvSpPr>
          <p:cNvPr id="11" name="Rectangle 10"/>
          <p:cNvSpPr/>
          <p:nvPr/>
        </p:nvSpPr>
        <p:spPr>
          <a:xfrm>
            <a:off x="1356856" y="2718862"/>
            <a:ext cx="39030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2p</a:t>
            </a:r>
            <a:r>
              <a:rPr lang="en-CA" sz="1200" b="1" baseline="-25000" dirty="0" smtClean="0"/>
              <a:t>x</a:t>
            </a:r>
            <a:endParaRPr lang="en-CA" sz="1200" dirty="0"/>
          </a:p>
        </p:txBody>
      </p:sp>
      <p:sp>
        <p:nvSpPr>
          <p:cNvPr id="12" name="Rectangle 11"/>
          <p:cNvSpPr/>
          <p:nvPr/>
        </p:nvSpPr>
        <p:spPr>
          <a:xfrm>
            <a:off x="1984170" y="2718862"/>
            <a:ext cx="39382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2p</a:t>
            </a:r>
            <a:r>
              <a:rPr lang="en-CA" sz="1200" b="1" baseline="-25000" dirty="0" smtClean="0"/>
              <a:t>y</a:t>
            </a:r>
            <a:endParaRPr lang="en-CA" sz="1200" dirty="0"/>
          </a:p>
        </p:txBody>
      </p:sp>
      <p:sp>
        <p:nvSpPr>
          <p:cNvPr id="13" name="Rectangle 12"/>
          <p:cNvSpPr/>
          <p:nvPr/>
        </p:nvSpPr>
        <p:spPr>
          <a:xfrm>
            <a:off x="2632647" y="2718862"/>
            <a:ext cx="38478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2p</a:t>
            </a:r>
            <a:r>
              <a:rPr lang="en-CA" sz="1200" b="1" baseline="-25000" dirty="0" smtClean="0"/>
              <a:t>z</a:t>
            </a:r>
            <a:endParaRPr lang="en-CA" sz="1200" dirty="0"/>
          </a:p>
        </p:txBody>
      </p:sp>
      <p:sp>
        <p:nvSpPr>
          <p:cNvPr id="14" name="Rectangle 13"/>
          <p:cNvSpPr/>
          <p:nvPr/>
        </p:nvSpPr>
        <p:spPr>
          <a:xfrm>
            <a:off x="1737360" y="5078055"/>
            <a:ext cx="4219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/>
              <a:t>N</a:t>
            </a:r>
            <a:endParaRPr lang="en-CA" sz="2800" dirty="0"/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402576" y="1237575"/>
            <a:ext cx="0" cy="384048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 rot="16200000">
            <a:off x="-210132" y="2928427"/>
            <a:ext cx="8106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Energy </a:t>
            </a:r>
            <a:endParaRPr lang="en-CA" sz="1600" dirty="0"/>
          </a:p>
        </p:txBody>
      </p:sp>
      <p:sp>
        <p:nvSpPr>
          <p:cNvPr id="18" name="Rectangle 17"/>
          <p:cNvSpPr/>
          <p:nvPr/>
        </p:nvSpPr>
        <p:spPr>
          <a:xfrm>
            <a:off x="1009725" y="5609818"/>
            <a:ext cx="18306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Atomic Number = 7</a:t>
            </a:r>
            <a:endParaRPr lang="en-CA" sz="1600" dirty="0"/>
          </a:p>
        </p:txBody>
      </p:sp>
      <p:sp>
        <p:nvSpPr>
          <p:cNvPr id="19" name="Rectangle 18"/>
          <p:cNvSpPr/>
          <p:nvPr/>
        </p:nvSpPr>
        <p:spPr>
          <a:xfrm>
            <a:off x="1009725" y="6158339"/>
            <a:ext cx="18685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Group Number = 15</a:t>
            </a:r>
            <a:endParaRPr lang="en-CA" sz="1600" dirty="0"/>
          </a:p>
        </p:txBody>
      </p:sp>
      <p:sp>
        <p:nvSpPr>
          <p:cNvPr id="20" name="Rectangle 19"/>
          <p:cNvSpPr/>
          <p:nvPr/>
        </p:nvSpPr>
        <p:spPr>
          <a:xfrm>
            <a:off x="1566331" y="5899467"/>
            <a:ext cx="24039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>
                <a:solidFill>
                  <a:srgbClr val="FF0000"/>
                </a:solidFill>
              </a:rPr>
              <a:t>» Carbon has 7 total electrons</a:t>
            </a:r>
            <a:endParaRPr lang="en-CA" sz="1400" dirty="0">
              <a:solidFill>
                <a:srgbClr val="FF0000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814056" y="394281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1070685" y="3942813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724547" y="354584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827403" y="307921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1084032" y="3079213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1310276" y="269240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V="1">
            <a:off x="1413132" y="222577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1960880" y="269240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1566331" y="6417211"/>
            <a:ext cx="26196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>
                <a:solidFill>
                  <a:schemeClr val="accent1">
                    <a:lumMod val="75000"/>
                  </a:schemeClr>
                </a:solidFill>
              </a:rPr>
              <a:t>» Carbon has 5 valence electrons</a:t>
            </a:r>
            <a:endParaRPr lang="en-CA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7051040" y="5078055"/>
            <a:ext cx="6463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err="1" smtClean="0"/>
              <a:t>N</a:t>
            </a:r>
            <a:r>
              <a:rPr lang="en-CA" sz="2800" b="1" baseline="-25000" dirty="0" err="1" smtClean="0"/>
              <a:t>sp</a:t>
            </a:r>
            <a:endParaRPr lang="en-CA" sz="2800" dirty="0"/>
          </a:p>
        </p:txBody>
      </p:sp>
      <p:sp>
        <p:nvSpPr>
          <p:cNvPr id="46" name="Right Arrow 45"/>
          <p:cNvSpPr/>
          <p:nvPr/>
        </p:nvSpPr>
        <p:spPr>
          <a:xfrm>
            <a:off x="3657600" y="2718862"/>
            <a:ext cx="1971040" cy="981779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bg2">
                  <a:lumMod val="50000"/>
                </a:schemeClr>
              </a:gs>
              <a:gs pos="83000">
                <a:schemeClr val="tx1">
                  <a:lumMod val="65000"/>
                  <a:lumOff val="3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0" scaled="1"/>
            <a:tileRect/>
          </a:gra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149523" y="3040474"/>
            <a:ext cx="9871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>
                <a:solidFill>
                  <a:schemeClr val="bg1"/>
                </a:solidFill>
              </a:rPr>
              <a:t>Hybridize</a:t>
            </a:r>
            <a:endParaRPr lang="en-CA" sz="1600" dirty="0">
              <a:solidFill>
                <a:schemeClr val="bg1"/>
              </a:solidFill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6045200" y="440944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/>
          <p:cNvSpPr/>
          <p:nvPr/>
        </p:nvSpPr>
        <p:spPr>
          <a:xfrm>
            <a:off x="6090920" y="4559895"/>
            <a:ext cx="3241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1s</a:t>
            </a:r>
            <a:endParaRPr lang="en-CA" sz="1200" dirty="0"/>
          </a:p>
        </p:txBody>
      </p:sp>
      <p:cxnSp>
        <p:nvCxnSpPr>
          <p:cNvPr id="50" name="Straight Arrow Connector 49"/>
          <p:cNvCxnSpPr/>
          <p:nvPr/>
        </p:nvCxnSpPr>
        <p:spPr>
          <a:xfrm flipV="1">
            <a:off x="6148056" y="394281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6404685" y="3942813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/>
          <p:cNvSpPr/>
          <p:nvPr/>
        </p:nvSpPr>
        <p:spPr>
          <a:xfrm>
            <a:off x="4061203" y="2259659"/>
            <a:ext cx="7809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2s + 2p</a:t>
            </a:r>
            <a:endParaRPr lang="en-CA" sz="1600" dirty="0"/>
          </a:p>
        </p:txBody>
      </p:sp>
      <p:sp>
        <p:nvSpPr>
          <p:cNvPr id="53" name="Rectangle 52"/>
          <p:cNvSpPr/>
          <p:nvPr/>
        </p:nvSpPr>
        <p:spPr>
          <a:xfrm>
            <a:off x="6675120" y="3282352"/>
            <a:ext cx="40748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2sp</a:t>
            </a:r>
            <a:endParaRPr lang="en-CA" sz="900" baseline="30000" dirty="0"/>
          </a:p>
        </p:txBody>
      </p:sp>
      <p:cxnSp>
        <p:nvCxnSpPr>
          <p:cNvPr id="54" name="Straight Connector 53"/>
          <p:cNvCxnSpPr/>
          <p:nvPr/>
        </p:nvCxnSpPr>
        <p:spPr>
          <a:xfrm>
            <a:off x="6642747" y="326605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flipV="1">
            <a:off x="6745603" y="279942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Rectangle 56"/>
          <p:cNvSpPr/>
          <p:nvPr/>
        </p:nvSpPr>
        <p:spPr>
          <a:xfrm>
            <a:off x="7316008" y="3282744"/>
            <a:ext cx="40748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2sp</a:t>
            </a:r>
            <a:endParaRPr lang="en-CA" sz="900" baseline="30000" dirty="0"/>
          </a:p>
        </p:txBody>
      </p:sp>
      <p:cxnSp>
        <p:nvCxnSpPr>
          <p:cNvPr id="58" name="Straight Connector 57"/>
          <p:cNvCxnSpPr/>
          <p:nvPr/>
        </p:nvCxnSpPr>
        <p:spPr>
          <a:xfrm>
            <a:off x="7242995" y="3266442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V="1">
            <a:off x="7386491" y="2799816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60"/>
          <p:cNvSpPr/>
          <p:nvPr/>
        </p:nvSpPr>
        <p:spPr>
          <a:xfrm>
            <a:off x="7926416" y="2940713"/>
            <a:ext cx="3465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2p</a:t>
            </a:r>
            <a:endParaRPr lang="en-CA" sz="900" baseline="30000" dirty="0"/>
          </a:p>
        </p:txBody>
      </p:sp>
      <p:cxnSp>
        <p:nvCxnSpPr>
          <p:cNvPr id="62" name="Straight Connector 61"/>
          <p:cNvCxnSpPr/>
          <p:nvPr/>
        </p:nvCxnSpPr>
        <p:spPr>
          <a:xfrm>
            <a:off x="7894043" y="2924411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V="1">
            <a:off x="7996899" y="2457785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/>
          <p:cNvSpPr/>
          <p:nvPr/>
        </p:nvSpPr>
        <p:spPr>
          <a:xfrm>
            <a:off x="8526664" y="2941105"/>
            <a:ext cx="3465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2p</a:t>
            </a:r>
            <a:endParaRPr lang="en-CA" sz="900" baseline="30000" dirty="0"/>
          </a:p>
        </p:txBody>
      </p:sp>
      <p:cxnSp>
        <p:nvCxnSpPr>
          <p:cNvPr id="66" name="Straight Connector 65"/>
          <p:cNvCxnSpPr/>
          <p:nvPr/>
        </p:nvCxnSpPr>
        <p:spPr>
          <a:xfrm>
            <a:off x="8494291" y="2924803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 flipV="1">
            <a:off x="8597147" y="2458177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Right Brace 68"/>
          <p:cNvSpPr/>
          <p:nvPr/>
        </p:nvSpPr>
        <p:spPr>
          <a:xfrm>
            <a:off x="1404708" y="3944311"/>
            <a:ext cx="209475" cy="822227"/>
          </a:xfrm>
          <a:prstGeom prst="rightBrace">
            <a:avLst>
              <a:gd name="adj1" fmla="val 62898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0" name="Rectangle 69"/>
          <p:cNvSpPr/>
          <p:nvPr/>
        </p:nvSpPr>
        <p:spPr>
          <a:xfrm>
            <a:off x="1848397" y="4167097"/>
            <a:ext cx="140775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Core Electrons</a:t>
            </a:r>
            <a:endParaRPr lang="en-CA" sz="1600" dirty="0"/>
          </a:p>
        </p:txBody>
      </p:sp>
      <p:sp>
        <p:nvSpPr>
          <p:cNvPr id="72" name="Rectangle 71"/>
          <p:cNvSpPr/>
          <p:nvPr/>
        </p:nvSpPr>
        <p:spPr>
          <a:xfrm>
            <a:off x="2083179" y="4484075"/>
            <a:ext cx="250677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» Do not participate in bonding</a:t>
            </a:r>
            <a:endParaRPr lang="en-CA" sz="1400" dirty="0"/>
          </a:p>
        </p:txBody>
      </p:sp>
      <p:cxnSp>
        <p:nvCxnSpPr>
          <p:cNvPr id="56" name="Straight Arrow Connector 55"/>
          <p:cNvCxnSpPr/>
          <p:nvPr/>
        </p:nvCxnSpPr>
        <p:spPr>
          <a:xfrm flipV="1">
            <a:off x="2083179" y="2204652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 flipV="1">
            <a:off x="2723772" y="2204652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>
            <a:off x="7589691" y="280958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0045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18" grpId="0"/>
      <p:bldP spid="19" grpId="0"/>
      <p:bldP spid="20" grpId="0"/>
      <p:bldP spid="38" grpId="0"/>
      <p:bldP spid="47" grpId="0"/>
      <p:bldP spid="52" grpId="0"/>
      <p:bldP spid="70" grpId="0"/>
      <p:bldP spid="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Does Hybridization Occur?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1373348" y="1014602"/>
          <a:ext cx="963090" cy="16821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236" name="CS ChemDraw Drawing" r:id="rId3" imgW="118659" imgH="207232" progId="ChemDraw.Document.6.0">
                  <p:embed/>
                </p:oleObj>
              </mc:Choice>
              <mc:Fallback>
                <p:oleObj name="CS ChemDraw Drawing" r:id="rId3" imgW="118659" imgH="20723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73348" y="1014602"/>
                        <a:ext cx="963090" cy="16821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21"/>
          <p:cNvSpPr/>
          <p:nvPr/>
        </p:nvSpPr>
        <p:spPr>
          <a:xfrm>
            <a:off x="1226250" y="4766767"/>
            <a:ext cx="64152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5400" b="1" dirty="0"/>
              <a:t>N</a:t>
            </a:r>
            <a:endParaRPr lang="en-CA" sz="5400" dirty="0"/>
          </a:p>
        </p:txBody>
      </p:sp>
      <p:sp>
        <p:nvSpPr>
          <p:cNvPr id="56" name="Rectangle 55"/>
          <p:cNvSpPr/>
          <p:nvPr/>
        </p:nvSpPr>
        <p:spPr>
          <a:xfrm>
            <a:off x="2558317" y="1594089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/>
              <a:t>=</a:t>
            </a:r>
            <a:endParaRPr lang="en-CA" sz="2800" dirty="0"/>
          </a:p>
        </p:txBody>
      </p:sp>
      <p:graphicFrame>
        <p:nvGraphicFramePr>
          <p:cNvPr id="24" name="Object 23"/>
          <p:cNvGraphicFramePr>
            <a:graphicFrameLocks noChangeAspect="1"/>
          </p:cNvGraphicFramePr>
          <p:nvPr/>
        </p:nvGraphicFramePr>
        <p:xfrm>
          <a:off x="2922519" y="1036938"/>
          <a:ext cx="1005466" cy="13942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237" name="CS ChemDraw Drawing" r:id="rId5" imgW="119085" imgH="164592" progId="ChemDraw.Document.6.0">
                  <p:embed/>
                </p:oleObj>
              </mc:Choice>
              <mc:Fallback>
                <p:oleObj name="CS ChemDraw Drawing" r:id="rId5" imgW="119085" imgH="16459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22519" y="1036938"/>
                        <a:ext cx="1005466" cy="13942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24"/>
          <p:cNvSpPr/>
          <p:nvPr/>
        </p:nvSpPr>
        <p:spPr>
          <a:xfrm>
            <a:off x="413919" y="786987"/>
            <a:ext cx="16264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b="1" dirty="0" smtClean="0"/>
              <a:t>For simplicity…</a:t>
            </a:r>
            <a:endParaRPr lang="en-CA" dirty="0"/>
          </a:p>
        </p:txBody>
      </p:sp>
      <p:sp>
        <p:nvSpPr>
          <p:cNvPr id="26" name="Rectangle 25"/>
          <p:cNvSpPr/>
          <p:nvPr/>
        </p:nvSpPr>
        <p:spPr>
          <a:xfrm>
            <a:off x="1199031" y="2601026"/>
            <a:ext cx="28963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b="1" dirty="0" err="1" smtClean="0"/>
              <a:t>sp</a:t>
            </a:r>
            <a:r>
              <a:rPr lang="en-CA" sz="1100" b="1" dirty="0" smtClean="0"/>
              <a:t> </a:t>
            </a:r>
            <a:r>
              <a:rPr lang="en-CA" b="1" dirty="0" smtClean="0"/>
              <a:t>hybridized atomic orbital</a:t>
            </a:r>
            <a:endParaRPr lang="en-CA" baseline="30000" dirty="0"/>
          </a:p>
        </p:txBody>
      </p:sp>
      <p:graphicFrame>
        <p:nvGraphicFramePr>
          <p:cNvPr id="64" name="Object 63"/>
          <p:cNvGraphicFramePr>
            <a:graphicFrameLocks noChangeAspect="1"/>
          </p:cNvGraphicFramePr>
          <p:nvPr/>
        </p:nvGraphicFramePr>
        <p:xfrm>
          <a:off x="1778004" y="5196726"/>
          <a:ext cx="1370013" cy="1044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238" name="CS ChemDraw Drawing" r:id="rId7" imgW="161615" imgH="123657" progId="ChemDraw.Document.6.0">
                  <p:embed/>
                </p:oleObj>
              </mc:Choice>
              <mc:Fallback>
                <p:oleObj name="CS ChemDraw Drawing" r:id="rId7" imgW="161615" imgH="12365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778004" y="5196726"/>
                        <a:ext cx="1370013" cy="1044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Object 70"/>
          <p:cNvGraphicFramePr>
            <a:graphicFrameLocks noChangeAspect="1"/>
          </p:cNvGraphicFramePr>
          <p:nvPr/>
        </p:nvGraphicFramePr>
        <p:xfrm>
          <a:off x="19051" y="4191366"/>
          <a:ext cx="1357312" cy="1096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239" name="CS ChemDraw Drawing" r:id="rId9" imgW="159914" imgH="129627" progId="ChemDraw.Document.6.0">
                  <p:embed/>
                </p:oleObj>
              </mc:Choice>
              <mc:Fallback>
                <p:oleObj name="CS ChemDraw Drawing" r:id="rId9" imgW="159914" imgH="12962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9051" y="4191366"/>
                        <a:ext cx="1357312" cy="1096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8" name="Straight Connector 27"/>
          <p:cNvCxnSpPr/>
          <p:nvPr/>
        </p:nvCxnSpPr>
        <p:spPr>
          <a:xfrm>
            <a:off x="170964" y="4739847"/>
            <a:ext cx="245907" cy="37081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170964" y="4551422"/>
            <a:ext cx="245907" cy="37081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370897" y="4330673"/>
            <a:ext cx="152400" cy="283694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V="1">
            <a:off x="168480" y="4869958"/>
            <a:ext cx="296430" cy="141747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V="1">
            <a:off x="386269" y="4929328"/>
            <a:ext cx="183002" cy="226360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V="1">
            <a:off x="670974" y="4871008"/>
            <a:ext cx="69574" cy="353393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H="1" flipV="1">
            <a:off x="909209" y="4940831"/>
            <a:ext cx="64319" cy="384865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H="1">
            <a:off x="649841" y="4788220"/>
            <a:ext cx="647374" cy="90842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/>
          <p:nvPr/>
        </p:nvCxnSpPr>
        <p:spPr>
          <a:xfrm flipV="1">
            <a:off x="2606244" y="5513408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/>
          <p:cNvCxnSpPr/>
          <p:nvPr/>
        </p:nvCxnSpPr>
        <p:spPr>
          <a:xfrm flipV="1">
            <a:off x="594201" y="4530221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Arc 44"/>
          <p:cNvSpPr/>
          <p:nvPr/>
        </p:nvSpPr>
        <p:spPr>
          <a:xfrm>
            <a:off x="1090578" y="4214510"/>
            <a:ext cx="1742062" cy="2185006"/>
          </a:xfrm>
          <a:prstGeom prst="arc">
            <a:avLst>
              <a:gd name="adj1" fmla="val 13624290"/>
              <a:gd name="adj2" fmla="val 0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86" name="Straight Connector 85"/>
          <p:cNvCxnSpPr/>
          <p:nvPr/>
        </p:nvCxnSpPr>
        <p:spPr>
          <a:xfrm>
            <a:off x="5622165" y="1088578"/>
            <a:ext cx="0" cy="547663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Rectangle 87"/>
          <p:cNvSpPr/>
          <p:nvPr/>
        </p:nvSpPr>
        <p:spPr>
          <a:xfrm>
            <a:off x="2052913" y="3761705"/>
            <a:ext cx="6142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b="1" dirty="0" smtClean="0"/>
              <a:t>180°</a:t>
            </a:r>
            <a:endParaRPr lang="en-CA" baseline="30000" dirty="0"/>
          </a:p>
        </p:txBody>
      </p:sp>
      <p:sp>
        <p:nvSpPr>
          <p:cNvPr id="89" name="Rectangle 88"/>
          <p:cNvSpPr/>
          <p:nvPr/>
        </p:nvSpPr>
        <p:spPr>
          <a:xfrm>
            <a:off x="3051043" y="4673695"/>
            <a:ext cx="177093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Electron Repulsion</a:t>
            </a:r>
            <a:endParaRPr lang="en-CA" sz="1600" dirty="0"/>
          </a:p>
        </p:txBody>
      </p:sp>
      <p:sp>
        <p:nvSpPr>
          <p:cNvPr id="90" name="Rectangle 89"/>
          <p:cNvSpPr/>
          <p:nvPr/>
        </p:nvSpPr>
        <p:spPr>
          <a:xfrm>
            <a:off x="3403372" y="4964773"/>
            <a:ext cx="2275303" cy="1600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» Angle with the least </a:t>
            </a:r>
            <a:br>
              <a:rPr lang="en-CA" sz="1400" b="1" dirty="0" smtClean="0"/>
            </a:br>
            <a:r>
              <a:rPr lang="en-CA" sz="1400" b="1" dirty="0" smtClean="0"/>
              <a:t>   electronic repulsion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Most stable configuration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This is why </a:t>
            </a:r>
            <a:r>
              <a:rPr lang="en-CA" sz="1400" b="1" dirty="0" err="1" smtClean="0"/>
              <a:t>sp</a:t>
            </a:r>
            <a:r>
              <a:rPr lang="en-CA" sz="1400" b="1" dirty="0" smtClean="0"/>
              <a:t> atoms have </a:t>
            </a:r>
            <a:br>
              <a:rPr lang="en-CA" sz="1400" b="1" dirty="0" smtClean="0"/>
            </a:br>
            <a:r>
              <a:rPr lang="en-CA" sz="1400" b="1" dirty="0" smtClean="0"/>
              <a:t>    a linear geometry</a:t>
            </a:r>
            <a:endParaRPr lang="en-CA" sz="1400" b="1" dirty="0"/>
          </a:p>
          <a:p>
            <a:endParaRPr lang="en-CA" sz="1400" b="1" dirty="0"/>
          </a:p>
          <a:p>
            <a:endParaRPr lang="en-CA" sz="1400" dirty="0"/>
          </a:p>
        </p:txBody>
      </p:sp>
      <p:sp>
        <p:nvSpPr>
          <p:cNvPr id="52" name="Rectangle 51"/>
          <p:cNvSpPr/>
          <p:nvPr/>
        </p:nvSpPr>
        <p:spPr>
          <a:xfrm>
            <a:off x="7051040" y="6073735"/>
            <a:ext cx="6463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err="1" smtClean="0"/>
              <a:t>N</a:t>
            </a:r>
            <a:r>
              <a:rPr lang="en-CA" sz="2800" b="1" baseline="-25000" dirty="0" err="1" smtClean="0"/>
              <a:t>sp</a:t>
            </a:r>
            <a:endParaRPr lang="en-CA" sz="2800" dirty="0"/>
          </a:p>
        </p:txBody>
      </p:sp>
      <p:cxnSp>
        <p:nvCxnSpPr>
          <p:cNvPr id="69" name="Straight Connector 68"/>
          <p:cNvCxnSpPr/>
          <p:nvPr/>
        </p:nvCxnSpPr>
        <p:spPr>
          <a:xfrm>
            <a:off x="6045200" y="540512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Rectangle 69"/>
          <p:cNvSpPr/>
          <p:nvPr/>
        </p:nvSpPr>
        <p:spPr>
          <a:xfrm>
            <a:off x="6090920" y="5555575"/>
            <a:ext cx="3241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1s</a:t>
            </a:r>
            <a:endParaRPr lang="en-CA" sz="1200" dirty="0"/>
          </a:p>
        </p:txBody>
      </p:sp>
      <p:cxnSp>
        <p:nvCxnSpPr>
          <p:cNvPr id="72" name="Straight Arrow Connector 71"/>
          <p:cNvCxnSpPr/>
          <p:nvPr/>
        </p:nvCxnSpPr>
        <p:spPr>
          <a:xfrm flipV="1">
            <a:off x="6148056" y="493849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/>
          <p:cNvCxnSpPr/>
          <p:nvPr/>
        </p:nvCxnSpPr>
        <p:spPr>
          <a:xfrm>
            <a:off x="6404685" y="4938493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/>
          <p:cNvSpPr/>
          <p:nvPr/>
        </p:nvSpPr>
        <p:spPr>
          <a:xfrm>
            <a:off x="6675120" y="4278032"/>
            <a:ext cx="40748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2sp</a:t>
            </a:r>
            <a:endParaRPr lang="en-CA" sz="900" baseline="30000" dirty="0"/>
          </a:p>
        </p:txBody>
      </p:sp>
      <p:cxnSp>
        <p:nvCxnSpPr>
          <p:cNvPr id="87" name="Straight Connector 86"/>
          <p:cNvCxnSpPr/>
          <p:nvPr/>
        </p:nvCxnSpPr>
        <p:spPr>
          <a:xfrm>
            <a:off x="6642747" y="426173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Arrow Connector 90"/>
          <p:cNvCxnSpPr/>
          <p:nvPr/>
        </p:nvCxnSpPr>
        <p:spPr>
          <a:xfrm flipV="1">
            <a:off x="6745603" y="379510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Rectangle 91"/>
          <p:cNvSpPr/>
          <p:nvPr/>
        </p:nvSpPr>
        <p:spPr>
          <a:xfrm>
            <a:off x="7316008" y="4278424"/>
            <a:ext cx="40748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2sp</a:t>
            </a:r>
            <a:endParaRPr lang="en-CA" sz="900" baseline="30000" dirty="0"/>
          </a:p>
        </p:txBody>
      </p:sp>
      <p:cxnSp>
        <p:nvCxnSpPr>
          <p:cNvPr id="93" name="Straight Connector 92"/>
          <p:cNvCxnSpPr/>
          <p:nvPr/>
        </p:nvCxnSpPr>
        <p:spPr>
          <a:xfrm>
            <a:off x="7242995" y="4262122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/>
          <p:nvPr/>
        </p:nvCxnSpPr>
        <p:spPr>
          <a:xfrm flipV="1">
            <a:off x="7386491" y="3795496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Rectangle 94"/>
          <p:cNvSpPr/>
          <p:nvPr/>
        </p:nvSpPr>
        <p:spPr>
          <a:xfrm>
            <a:off x="7926416" y="3936393"/>
            <a:ext cx="3465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2p</a:t>
            </a:r>
            <a:endParaRPr lang="en-CA" sz="900" baseline="30000" dirty="0"/>
          </a:p>
        </p:txBody>
      </p:sp>
      <p:cxnSp>
        <p:nvCxnSpPr>
          <p:cNvPr id="96" name="Straight Connector 95"/>
          <p:cNvCxnSpPr/>
          <p:nvPr/>
        </p:nvCxnSpPr>
        <p:spPr>
          <a:xfrm>
            <a:off x="7894043" y="3920091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 flipV="1">
            <a:off x="7996899" y="3453465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Rectangle 97"/>
          <p:cNvSpPr/>
          <p:nvPr/>
        </p:nvSpPr>
        <p:spPr>
          <a:xfrm>
            <a:off x="8526664" y="3936785"/>
            <a:ext cx="3465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2p</a:t>
            </a:r>
            <a:endParaRPr lang="en-CA" sz="900" baseline="30000" dirty="0"/>
          </a:p>
        </p:txBody>
      </p:sp>
      <p:cxnSp>
        <p:nvCxnSpPr>
          <p:cNvPr id="99" name="Straight Connector 98"/>
          <p:cNvCxnSpPr/>
          <p:nvPr/>
        </p:nvCxnSpPr>
        <p:spPr>
          <a:xfrm>
            <a:off x="8494291" y="3920483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Arrow Connector 99"/>
          <p:cNvCxnSpPr/>
          <p:nvPr/>
        </p:nvCxnSpPr>
        <p:spPr>
          <a:xfrm flipV="1">
            <a:off x="8597147" y="3453857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100"/>
          <p:cNvCxnSpPr/>
          <p:nvPr/>
        </p:nvCxnSpPr>
        <p:spPr>
          <a:xfrm>
            <a:off x="7589691" y="380526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Rectangle 101"/>
          <p:cNvSpPr/>
          <p:nvPr/>
        </p:nvSpPr>
        <p:spPr>
          <a:xfrm>
            <a:off x="6052356" y="780462"/>
            <a:ext cx="167763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Valence Electrons</a:t>
            </a:r>
            <a:endParaRPr lang="en-CA" sz="1600" dirty="0"/>
          </a:p>
        </p:txBody>
      </p:sp>
      <p:sp>
        <p:nvSpPr>
          <p:cNvPr id="103" name="Rectangle 102"/>
          <p:cNvSpPr/>
          <p:nvPr/>
        </p:nvSpPr>
        <p:spPr>
          <a:xfrm>
            <a:off x="6404685" y="1071540"/>
            <a:ext cx="250534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All electrons in </a:t>
            </a:r>
            <a:r>
              <a:rPr lang="en-CA" sz="1400" b="1" dirty="0" err="1" smtClean="0"/>
              <a:t>sp</a:t>
            </a:r>
            <a:r>
              <a:rPr lang="en-CA" sz="1400" b="1" baseline="30000" dirty="0" smtClean="0"/>
              <a:t> </a:t>
            </a:r>
            <a:r>
              <a:rPr lang="en-CA" sz="1400" b="1" dirty="0" smtClean="0"/>
              <a:t>orbitals </a:t>
            </a:r>
            <a:br>
              <a:rPr lang="en-CA" sz="1400" b="1" dirty="0" smtClean="0"/>
            </a:br>
            <a:r>
              <a:rPr lang="en-CA" sz="1400" b="1" dirty="0" smtClean="0"/>
              <a:t>will be involved in </a:t>
            </a:r>
            <a:r>
              <a:rPr lang="el-GR" sz="1400" b="1" dirty="0" smtClean="0"/>
              <a:t>σ</a:t>
            </a:r>
            <a:r>
              <a:rPr lang="en-CA" sz="1400" b="1" dirty="0" smtClean="0"/>
              <a:t> bonding or</a:t>
            </a:r>
            <a:br>
              <a:rPr lang="en-CA" sz="1400" b="1" dirty="0" smtClean="0"/>
            </a:br>
            <a:r>
              <a:rPr lang="en-CA" sz="1400" b="1" dirty="0" smtClean="0"/>
              <a:t>be non-bonding lone electrons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All electrons in p orbitals will be in involved with </a:t>
            </a:r>
            <a:r>
              <a:rPr lang="el-GR" sz="1400" b="1" dirty="0" smtClean="0"/>
              <a:t>π</a:t>
            </a:r>
            <a:r>
              <a:rPr lang="en-CA" sz="1400" b="1" dirty="0" smtClean="0"/>
              <a:t> </a:t>
            </a:r>
            <a:r>
              <a:rPr lang="en-CA" sz="1400" b="1" dirty="0"/>
              <a:t>bonding </a:t>
            </a:r>
            <a:r>
              <a:rPr lang="en-CA" sz="1400" b="1" dirty="0" smtClean="0"/>
              <a:t>or be </a:t>
            </a:r>
            <a:r>
              <a:rPr lang="en-CA" sz="1400" b="1" dirty="0"/>
              <a:t>non-bonding lone electrons</a:t>
            </a:r>
            <a:r>
              <a:rPr lang="en-CA" sz="1400" b="1" dirty="0" smtClean="0"/>
              <a:t> 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This depends on the atom and the number of electrons that fills these orbitals</a:t>
            </a:r>
            <a:endParaRPr lang="en-CA" sz="1400" b="1" dirty="0"/>
          </a:p>
        </p:txBody>
      </p:sp>
      <p:cxnSp>
        <p:nvCxnSpPr>
          <p:cNvPr id="47" name="Straight Arrow Connector 46"/>
          <p:cNvCxnSpPr/>
          <p:nvPr/>
        </p:nvCxnSpPr>
        <p:spPr>
          <a:xfrm rot="10800000" flipV="1">
            <a:off x="2697328" y="5545527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876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Acid Base Chemistry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61843" y="931731"/>
            <a:ext cx="27327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err="1" smtClean="0"/>
              <a:t>Bronsted</a:t>
            </a:r>
            <a:r>
              <a:rPr lang="en-CA" sz="1600" b="1" dirty="0" smtClean="0"/>
              <a:t> Acid/Base Reactions</a:t>
            </a:r>
            <a:endParaRPr lang="en-CA" sz="1600" dirty="0"/>
          </a:p>
        </p:txBody>
      </p:sp>
      <p:sp>
        <p:nvSpPr>
          <p:cNvPr id="9" name="Rectangle 8"/>
          <p:cNvSpPr/>
          <p:nvPr/>
        </p:nvSpPr>
        <p:spPr>
          <a:xfrm>
            <a:off x="914172" y="1222809"/>
            <a:ext cx="69293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Transferring of protons</a:t>
            </a:r>
          </a:p>
          <a:p>
            <a:r>
              <a:rPr lang="en-CA" sz="1400" b="1" dirty="0" smtClean="0"/>
              <a:t>» Acid = Donating (Giving up)  proton</a:t>
            </a:r>
          </a:p>
          <a:p>
            <a:r>
              <a:rPr lang="en-CA" sz="1400" b="1" dirty="0" smtClean="0"/>
              <a:t>» Base = Accepting (Receiving) proton</a:t>
            </a:r>
            <a:endParaRPr lang="en-CA" sz="1400" b="1" dirty="0"/>
          </a:p>
          <a:p>
            <a:endParaRPr lang="en-CA" sz="1400" dirty="0"/>
          </a:p>
        </p:txBody>
      </p:sp>
      <p:sp>
        <p:nvSpPr>
          <p:cNvPr id="10" name="Rectangle 9"/>
          <p:cNvSpPr/>
          <p:nvPr/>
        </p:nvSpPr>
        <p:spPr>
          <a:xfrm>
            <a:off x="561843" y="4101651"/>
            <a:ext cx="24360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Lewis Acid/Base Reactions</a:t>
            </a:r>
            <a:endParaRPr lang="en-CA" sz="1600" dirty="0"/>
          </a:p>
        </p:txBody>
      </p:sp>
      <p:sp>
        <p:nvSpPr>
          <p:cNvPr id="11" name="Rectangle 10"/>
          <p:cNvSpPr/>
          <p:nvPr/>
        </p:nvSpPr>
        <p:spPr>
          <a:xfrm>
            <a:off x="914172" y="4392729"/>
            <a:ext cx="69293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Transferring of electrons</a:t>
            </a:r>
          </a:p>
          <a:p>
            <a:r>
              <a:rPr lang="en-CA" sz="1400" b="1" dirty="0" smtClean="0"/>
              <a:t>» Acid = Accepting (Receiving)  electrons</a:t>
            </a:r>
          </a:p>
          <a:p>
            <a:r>
              <a:rPr lang="en-CA" sz="1400" b="1" dirty="0" smtClean="0"/>
              <a:t>» Base = Donating (Giving up) electrons</a:t>
            </a:r>
            <a:endParaRPr lang="en-CA" sz="1400" b="1" dirty="0"/>
          </a:p>
          <a:p>
            <a:endParaRPr lang="en-CA" sz="1400" dirty="0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2404915"/>
              </p:ext>
            </p:extLst>
          </p:nvPr>
        </p:nvGraphicFramePr>
        <p:xfrm>
          <a:off x="1956654" y="2240385"/>
          <a:ext cx="5886866" cy="12387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094" name="CS ChemDraw Drawing" r:id="rId3" imgW="3900022" imgH="819975" progId="ChemDraw.Document.6.0">
                  <p:embed/>
                </p:oleObj>
              </mc:Choice>
              <mc:Fallback>
                <p:oleObj name="CS ChemDraw Drawing" r:id="rId3" imgW="3900022" imgH="81997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56654" y="2240385"/>
                        <a:ext cx="5886866" cy="123870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9129212"/>
              </p:ext>
            </p:extLst>
          </p:nvPr>
        </p:nvGraphicFramePr>
        <p:xfrm>
          <a:off x="1956654" y="5302634"/>
          <a:ext cx="4914106" cy="7044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095" name="CS ChemDraw Drawing" r:id="rId5" imgW="3255264" imgH="466060" progId="ChemDraw.Document.6.0">
                  <p:embed/>
                </p:oleObj>
              </mc:Choice>
              <mc:Fallback>
                <p:oleObj name="CS ChemDraw Drawing" r:id="rId5" imgW="3255264" imgH="46606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56654" y="5302634"/>
                        <a:ext cx="4914106" cy="7044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1956654" y="3476394"/>
            <a:ext cx="5854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Base</a:t>
            </a:r>
            <a:endParaRPr lang="en-CA" sz="1600" dirty="0"/>
          </a:p>
        </p:txBody>
      </p:sp>
      <p:sp>
        <p:nvSpPr>
          <p:cNvPr id="15" name="Rectangle 14"/>
          <p:cNvSpPr/>
          <p:nvPr/>
        </p:nvSpPr>
        <p:spPr>
          <a:xfrm>
            <a:off x="3294579" y="3470033"/>
            <a:ext cx="5565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Acid</a:t>
            </a:r>
            <a:endParaRPr lang="en-CA" sz="1600" dirty="0"/>
          </a:p>
        </p:txBody>
      </p:sp>
      <p:sp>
        <p:nvSpPr>
          <p:cNvPr id="16" name="Rectangle 15"/>
          <p:cNvSpPr/>
          <p:nvPr/>
        </p:nvSpPr>
        <p:spPr>
          <a:xfrm>
            <a:off x="5522814" y="3470033"/>
            <a:ext cx="10423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CA" sz="1600" b="1" dirty="0" smtClean="0"/>
              <a:t>Conjugate</a:t>
            </a:r>
            <a:br>
              <a:rPr lang="en-CA" sz="1600" b="1" dirty="0" smtClean="0"/>
            </a:br>
            <a:r>
              <a:rPr lang="en-CA" sz="1600" b="1" dirty="0" smtClean="0"/>
              <a:t>Acid</a:t>
            </a:r>
            <a:endParaRPr lang="en-CA" sz="1600" dirty="0"/>
          </a:p>
        </p:txBody>
      </p:sp>
      <p:sp>
        <p:nvSpPr>
          <p:cNvPr id="18" name="Rectangle 17"/>
          <p:cNvSpPr/>
          <p:nvPr/>
        </p:nvSpPr>
        <p:spPr>
          <a:xfrm>
            <a:off x="6843614" y="3470033"/>
            <a:ext cx="10423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CA" sz="1600" b="1" dirty="0" smtClean="0"/>
              <a:t>Conjugate</a:t>
            </a:r>
            <a:br>
              <a:rPr lang="en-CA" sz="1600" b="1" dirty="0" smtClean="0"/>
            </a:br>
            <a:r>
              <a:rPr lang="en-CA" sz="1600" b="1" dirty="0" smtClean="0"/>
              <a:t>Acid</a:t>
            </a:r>
            <a:endParaRPr lang="en-CA" sz="1600" b="1" dirty="0"/>
          </a:p>
        </p:txBody>
      </p:sp>
      <p:sp>
        <p:nvSpPr>
          <p:cNvPr id="19" name="Rectangle 18"/>
          <p:cNvSpPr/>
          <p:nvPr/>
        </p:nvSpPr>
        <p:spPr>
          <a:xfrm>
            <a:off x="2133335" y="6147544"/>
            <a:ext cx="5565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Acid</a:t>
            </a:r>
            <a:endParaRPr lang="en-CA" sz="1600" dirty="0"/>
          </a:p>
        </p:txBody>
      </p:sp>
      <p:sp>
        <p:nvSpPr>
          <p:cNvPr id="20" name="Rectangle 19"/>
          <p:cNvSpPr/>
          <p:nvPr/>
        </p:nvSpPr>
        <p:spPr>
          <a:xfrm>
            <a:off x="3511900" y="6141183"/>
            <a:ext cx="5854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Base</a:t>
            </a:r>
            <a:endParaRPr lang="en-CA" sz="1600" dirty="0"/>
          </a:p>
        </p:txBody>
      </p:sp>
    </p:spTree>
    <p:extLst>
      <p:ext uri="{BB962C8B-B14F-4D97-AF65-F5344CB8AC3E}">
        <p14:creationId xmlns:p14="http://schemas.microsoft.com/office/powerpoint/2010/main" val="2541157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9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561843" y="931731"/>
            <a:ext cx="27327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err="1" smtClean="0"/>
              <a:t>Bronsted</a:t>
            </a:r>
            <a:r>
              <a:rPr lang="en-CA" sz="1600" b="1" dirty="0" smtClean="0"/>
              <a:t> Acid/Base Reactions</a:t>
            </a:r>
            <a:endParaRPr lang="en-CA" sz="1600" dirty="0"/>
          </a:p>
        </p:txBody>
      </p:sp>
      <p:sp>
        <p:nvSpPr>
          <p:cNvPr id="4" name="Rectangle 3"/>
          <p:cNvSpPr/>
          <p:nvPr/>
        </p:nvSpPr>
        <p:spPr>
          <a:xfrm>
            <a:off x="914172" y="1222809"/>
            <a:ext cx="692934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Reactions are reversible; however, the equilibrium will favour the more stable chemical species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Most stable chemical species = The weakest acid or base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The strongest acid (most acidic, most reactive, less stable, higher energy) will result in the weakest (less basic, least reactive, most stable, lowest energy) conjugate base</a:t>
            </a: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5521983"/>
              </p:ext>
            </p:extLst>
          </p:nvPr>
        </p:nvGraphicFramePr>
        <p:xfrm>
          <a:off x="1468974" y="2683438"/>
          <a:ext cx="5886866" cy="12387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114" name="CS ChemDraw Drawing" r:id="rId3" imgW="3900022" imgH="819975" progId="ChemDraw.Document.6.0">
                  <p:embed/>
                </p:oleObj>
              </mc:Choice>
              <mc:Fallback>
                <p:oleObj name="CS ChemDraw Drawing" r:id="rId3" imgW="3900022" imgH="81997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68974" y="2683438"/>
                        <a:ext cx="5886866" cy="123870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468974" y="3919447"/>
            <a:ext cx="5854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Base</a:t>
            </a:r>
            <a:endParaRPr lang="en-CA" sz="1600" dirty="0"/>
          </a:p>
        </p:txBody>
      </p:sp>
      <p:sp>
        <p:nvSpPr>
          <p:cNvPr id="9" name="Rectangle 8"/>
          <p:cNvSpPr/>
          <p:nvPr/>
        </p:nvSpPr>
        <p:spPr>
          <a:xfrm>
            <a:off x="2806899" y="3913086"/>
            <a:ext cx="5565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Acid</a:t>
            </a:r>
            <a:endParaRPr lang="en-CA" sz="1600" dirty="0"/>
          </a:p>
        </p:txBody>
      </p:sp>
      <p:sp>
        <p:nvSpPr>
          <p:cNvPr id="10" name="Rectangle 9"/>
          <p:cNvSpPr/>
          <p:nvPr/>
        </p:nvSpPr>
        <p:spPr>
          <a:xfrm>
            <a:off x="5035134" y="3913086"/>
            <a:ext cx="10423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CA" sz="1600" b="1" dirty="0" smtClean="0"/>
              <a:t>Conjugate</a:t>
            </a:r>
            <a:br>
              <a:rPr lang="en-CA" sz="1600" b="1" dirty="0" smtClean="0"/>
            </a:br>
            <a:r>
              <a:rPr lang="en-CA" sz="1600" b="1" dirty="0" smtClean="0"/>
              <a:t>Acid</a:t>
            </a:r>
            <a:endParaRPr lang="en-CA" sz="1600" dirty="0"/>
          </a:p>
        </p:txBody>
      </p:sp>
      <p:sp>
        <p:nvSpPr>
          <p:cNvPr id="11" name="Rectangle 10"/>
          <p:cNvSpPr/>
          <p:nvPr/>
        </p:nvSpPr>
        <p:spPr>
          <a:xfrm>
            <a:off x="6355934" y="3913086"/>
            <a:ext cx="10423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CA" sz="1600" b="1" dirty="0" smtClean="0"/>
              <a:t>Conjugate</a:t>
            </a:r>
            <a:br>
              <a:rPr lang="en-CA" sz="1600" b="1" dirty="0" smtClean="0"/>
            </a:br>
            <a:r>
              <a:rPr lang="en-CA" sz="1600" b="1" dirty="0" smtClean="0"/>
              <a:t>Base</a:t>
            </a:r>
            <a:endParaRPr lang="en-CA" sz="1600" dirty="0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69186"/>
              </p:ext>
            </p:extLst>
          </p:nvPr>
        </p:nvGraphicFramePr>
        <p:xfrm>
          <a:off x="1619250" y="4795838"/>
          <a:ext cx="5891213" cy="120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115" name="CS ChemDraw Drawing" r:id="rId5" imgW="3901298" imgH="799934" progId="ChemDraw.Document.6.0">
                  <p:embed/>
                </p:oleObj>
              </mc:Choice>
              <mc:Fallback>
                <p:oleObj name="CS ChemDraw Drawing" r:id="rId5" imgW="3901298" imgH="79993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9250" y="4795838"/>
                        <a:ext cx="5891213" cy="1206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1362294" y="6015887"/>
            <a:ext cx="10697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CA" sz="1600" b="1" dirty="0" smtClean="0"/>
              <a:t>Conjugate</a:t>
            </a:r>
            <a:br>
              <a:rPr lang="en-CA" sz="1600" b="1" dirty="0" smtClean="0"/>
            </a:br>
            <a:r>
              <a:rPr lang="en-CA" sz="1600" b="1" dirty="0" smtClean="0"/>
              <a:t>Base</a:t>
            </a:r>
            <a:endParaRPr lang="en-CA" sz="1600" dirty="0"/>
          </a:p>
        </p:txBody>
      </p:sp>
      <p:sp>
        <p:nvSpPr>
          <p:cNvPr id="14" name="Rectangle 13"/>
          <p:cNvSpPr/>
          <p:nvPr/>
        </p:nvSpPr>
        <p:spPr>
          <a:xfrm>
            <a:off x="2684979" y="6009526"/>
            <a:ext cx="10423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CA" sz="1600" b="1" dirty="0" smtClean="0"/>
              <a:t>Conjugate</a:t>
            </a:r>
            <a:br>
              <a:rPr lang="en-CA" sz="1600" b="1" dirty="0" smtClean="0"/>
            </a:br>
            <a:r>
              <a:rPr lang="en-CA" sz="1600" b="1" dirty="0" smtClean="0"/>
              <a:t>Acid</a:t>
            </a:r>
            <a:endParaRPr lang="en-CA" sz="1600" dirty="0"/>
          </a:p>
        </p:txBody>
      </p:sp>
      <p:sp>
        <p:nvSpPr>
          <p:cNvPr id="15" name="Rectangle 14"/>
          <p:cNvSpPr/>
          <p:nvPr/>
        </p:nvSpPr>
        <p:spPr>
          <a:xfrm>
            <a:off x="5430420" y="6009526"/>
            <a:ext cx="55656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CA" sz="1600" b="1" dirty="0" smtClean="0"/>
              <a:t>Acid</a:t>
            </a:r>
            <a:endParaRPr lang="en-CA" sz="1600" dirty="0"/>
          </a:p>
        </p:txBody>
      </p:sp>
      <p:sp>
        <p:nvSpPr>
          <p:cNvPr id="16" name="Rectangle 15"/>
          <p:cNvSpPr/>
          <p:nvPr/>
        </p:nvSpPr>
        <p:spPr>
          <a:xfrm>
            <a:off x="6736793" y="6009526"/>
            <a:ext cx="58541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CA" sz="1600" b="1" dirty="0" smtClean="0"/>
              <a:t>Base</a:t>
            </a:r>
            <a:endParaRPr lang="en-CA" sz="1600" dirty="0"/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Bronsted</a:t>
            </a:r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Acid Base Chemistry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984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Predicting The Equilibrium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74011" y="2435792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b="1" dirty="0" smtClean="0"/>
              <a:t>Predicting </a:t>
            </a:r>
            <a:r>
              <a:rPr lang="en-US" sz="1600" b="1" dirty="0"/>
              <a:t>The Equilibrium via </a:t>
            </a:r>
            <a:r>
              <a:rPr lang="en-US" sz="1600" b="1" dirty="0" err="1"/>
              <a:t>pKa</a:t>
            </a:r>
            <a:r>
              <a:rPr lang="en-US" sz="1600" b="1" dirty="0"/>
              <a:t> Values</a:t>
            </a:r>
          </a:p>
        </p:txBody>
      </p:sp>
      <p:sp>
        <p:nvSpPr>
          <p:cNvPr id="6" name="Rectangle 5"/>
          <p:cNvSpPr/>
          <p:nvPr/>
        </p:nvSpPr>
        <p:spPr>
          <a:xfrm>
            <a:off x="1026662" y="2849641"/>
            <a:ext cx="69489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/>
              <a:t>» </a:t>
            </a:r>
            <a:r>
              <a:rPr lang="en-CA" sz="1400" b="1" dirty="0" smtClean="0"/>
              <a:t>The </a:t>
            </a:r>
            <a:r>
              <a:rPr lang="en-CA" sz="1400" b="1" dirty="0"/>
              <a:t>lower the </a:t>
            </a:r>
            <a:r>
              <a:rPr lang="en-CA" sz="1400" b="1" dirty="0" err="1"/>
              <a:t>pKa</a:t>
            </a:r>
            <a:r>
              <a:rPr lang="en-CA" sz="1400" b="1" dirty="0"/>
              <a:t> value, the more acidic that proton is…… therefore, it will push the equilibrium to the other side (Strongest acid results in the weakest base)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4010" y="4135907"/>
            <a:ext cx="610270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/>
              <a:t>Predicting </a:t>
            </a:r>
            <a:r>
              <a:rPr lang="en-US" sz="1600" b="1" dirty="0"/>
              <a:t>The Equilibrium via </a:t>
            </a:r>
            <a:r>
              <a:rPr lang="en-US" sz="1600" b="1" dirty="0" smtClean="0"/>
              <a:t>Stability of Conjugate Base</a:t>
            </a:r>
            <a:endParaRPr lang="en-US" sz="1600" b="1" dirty="0"/>
          </a:p>
        </p:txBody>
      </p:sp>
      <p:sp>
        <p:nvSpPr>
          <p:cNvPr id="15" name="Rectangle 14"/>
          <p:cNvSpPr/>
          <p:nvPr/>
        </p:nvSpPr>
        <p:spPr>
          <a:xfrm>
            <a:off x="1026662" y="4580236"/>
            <a:ext cx="694893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/>
              <a:t>» </a:t>
            </a:r>
            <a:r>
              <a:rPr lang="en-CA" sz="1400" b="1" dirty="0" smtClean="0"/>
              <a:t>The side with the most stable products (weakest base) will be favoured in the equilibrium</a:t>
            </a:r>
          </a:p>
          <a:p>
            <a:r>
              <a:rPr lang="en-CA" sz="1400" b="1" dirty="0" smtClean="0"/>
              <a:t>» Compare bases using the following factors: Electronegativity, Size of Ion, Hybridization, Inductive Effects, and Resonance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696720" y="3558697"/>
            <a:ext cx="5984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b="1" dirty="0">
                <a:solidFill>
                  <a:srgbClr val="FF0000"/>
                </a:solidFill>
              </a:rPr>
              <a:t>http://evans.rc.fas.harvard.edu/pdf/evans_pKa_table.pdf</a:t>
            </a:r>
          </a:p>
        </p:txBody>
      </p:sp>
    </p:spTree>
    <p:extLst>
      <p:ext uri="{BB962C8B-B14F-4D97-AF65-F5344CB8AC3E}">
        <p14:creationId xmlns:p14="http://schemas.microsoft.com/office/powerpoint/2010/main" val="242644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561843" y="931731"/>
            <a:ext cx="27327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err="1" smtClean="0"/>
              <a:t>Bronsted</a:t>
            </a:r>
            <a:r>
              <a:rPr lang="en-CA" sz="1600" b="1" dirty="0" smtClean="0"/>
              <a:t> Acid/Base Reactions</a:t>
            </a:r>
            <a:endParaRPr lang="en-CA" sz="1600" dirty="0"/>
          </a:p>
        </p:txBody>
      </p:sp>
      <p:sp>
        <p:nvSpPr>
          <p:cNvPr id="4" name="Rectangle 3"/>
          <p:cNvSpPr/>
          <p:nvPr/>
        </p:nvSpPr>
        <p:spPr>
          <a:xfrm>
            <a:off x="1351916" y="3598151"/>
            <a:ext cx="692934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This problem is specifically showing you which proton is being transferred</a:t>
            </a:r>
          </a:p>
          <a:p>
            <a:r>
              <a:rPr lang="en-CA" sz="1400" b="1" dirty="0" smtClean="0"/>
              <a:t>» By knowing where the proton is being transferred, you must first determine which</a:t>
            </a:r>
            <a:br>
              <a:rPr lang="en-CA" sz="1400" b="1" dirty="0" smtClean="0"/>
            </a:br>
            <a:r>
              <a:rPr lang="en-CA" sz="1400" b="1" dirty="0" smtClean="0"/>
              <a:t>   chemical species is acting as the acid and which is acting as the base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Once the acids are determined, assign the </a:t>
            </a:r>
            <a:r>
              <a:rPr lang="en-CA" sz="1400" b="1" dirty="0" err="1" smtClean="0"/>
              <a:t>pKa</a:t>
            </a:r>
            <a:r>
              <a:rPr lang="en-CA" sz="1400" b="1" dirty="0" smtClean="0"/>
              <a:t> value to the proton in both acids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The lower the </a:t>
            </a:r>
            <a:r>
              <a:rPr lang="en-CA" sz="1400" b="1" dirty="0" err="1" smtClean="0"/>
              <a:t>pKa</a:t>
            </a:r>
            <a:r>
              <a:rPr lang="en-CA" sz="1400" b="1" dirty="0" smtClean="0"/>
              <a:t> value, the more acidic that proton is…… therefore, it will push the equilibrium to the other side (Strongest acid results in the weakest base)</a:t>
            </a:r>
          </a:p>
          <a:p>
            <a:endParaRPr lang="en-CA" sz="1400" b="1" dirty="0" smtClean="0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4169962"/>
              </p:ext>
            </p:extLst>
          </p:nvPr>
        </p:nvGraphicFramePr>
        <p:xfrm>
          <a:off x="1466850" y="1639987"/>
          <a:ext cx="5891213" cy="1049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69" name="CS ChemDraw Drawing" r:id="rId3" imgW="3901298" imgH="695039" progId="ChemDraw.Document.6.0">
                  <p:embed/>
                </p:oleObj>
              </mc:Choice>
              <mc:Fallback>
                <p:oleObj name="CS ChemDraw Drawing" r:id="rId3" imgW="3901298" imgH="69503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66850" y="1639987"/>
                        <a:ext cx="5891213" cy="10493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468974" y="2781309"/>
            <a:ext cx="5854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Base</a:t>
            </a:r>
            <a:endParaRPr lang="en-CA" sz="1600" dirty="0"/>
          </a:p>
        </p:txBody>
      </p:sp>
      <p:sp>
        <p:nvSpPr>
          <p:cNvPr id="9" name="Rectangle 8"/>
          <p:cNvSpPr/>
          <p:nvPr/>
        </p:nvSpPr>
        <p:spPr>
          <a:xfrm>
            <a:off x="2806899" y="2774948"/>
            <a:ext cx="5565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Acid</a:t>
            </a:r>
            <a:endParaRPr lang="en-CA" sz="1600" dirty="0"/>
          </a:p>
        </p:txBody>
      </p:sp>
      <p:sp>
        <p:nvSpPr>
          <p:cNvPr id="10" name="Rectangle 9"/>
          <p:cNvSpPr/>
          <p:nvPr/>
        </p:nvSpPr>
        <p:spPr>
          <a:xfrm>
            <a:off x="5035134" y="2774948"/>
            <a:ext cx="10423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CA" sz="1600" b="1" dirty="0" smtClean="0"/>
              <a:t>Conjugate</a:t>
            </a:r>
            <a:br>
              <a:rPr lang="en-CA" sz="1600" b="1" dirty="0" smtClean="0"/>
            </a:br>
            <a:r>
              <a:rPr lang="en-CA" sz="1600" b="1" dirty="0" smtClean="0"/>
              <a:t>Acid</a:t>
            </a:r>
            <a:endParaRPr lang="en-CA" sz="1600" dirty="0"/>
          </a:p>
        </p:txBody>
      </p:sp>
      <p:sp>
        <p:nvSpPr>
          <p:cNvPr id="11" name="Rectangle 10"/>
          <p:cNvSpPr/>
          <p:nvPr/>
        </p:nvSpPr>
        <p:spPr>
          <a:xfrm>
            <a:off x="6355934" y="2774948"/>
            <a:ext cx="10423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CA" sz="1600" b="1" dirty="0" smtClean="0"/>
              <a:t>Conjugate</a:t>
            </a:r>
            <a:br>
              <a:rPr lang="en-CA" sz="1600" b="1" dirty="0" smtClean="0"/>
            </a:br>
            <a:r>
              <a:rPr lang="en-CA" sz="1600" b="1" dirty="0" smtClean="0"/>
              <a:t>Base</a:t>
            </a:r>
            <a:endParaRPr lang="en-CA" sz="1600" dirty="0"/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Predicting The Equilibrium via </a:t>
            </a:r>
            <a:r>
              <a:rPr lang="en-US" sz="3400" b="1" cap="non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pKa</a:t>
            </a:r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Values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35727" y="2520048"/>
            <a:ext cx="9081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err="1" smtClean="0"/>
              <a:t>pKa</a:t>
            </a:r>
            <a:r>
              <a:rPr lang="en-CA" sz="1600" b="1" dirty="0" smtClean="0"/>
              <a:t> = ~0</a:t>
            </a:r>
            <a:endParaRPr lang="en-CA" sz="1600" dirty="0"/>
          </a:p>
        </p:txBody>
      </p:sp>
      <p:sp>
        <p:nvSpPr>
          <p:cNvPr id="13" name="Rectangle 12"/>
          <p:cNvSpPr/>
          <p:nvPr/>
        </p:nvSpPr>
        <p:spPr>
          <a:xfrm>
            <a:off x="4698614" y="2494685"/>
            <a:ext cx="9081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err="1" smtClean="0"/>
              <a:t>pKa</a:t>
            </a:r>
            <a:r>
              <a:rPr lang="en-CA" sz="1600" b="1" dirty="0" smtClean="0"/>
              <a:t> = ~7</a:t>
            </a:r>
            <a:endParaRPr lang="en-CA" sz="1600" dirty="0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7230263"/>
              </p:ext>
            </p:extLst>
          </p:nvPr>
        </p:nvGraphicFramePr>
        <p:xfrm>
          <a:off x="1466850" y="5430838"/>
          <a:ext cx="5891213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70" name="CS ChemDraw Drawing" r:id="rId5" imgW="3901298" imgH="695039" progId="ChemDraw.Document.6.0">
                  <p:embed/>
                </p:oleObj>
              </mc:Choice>
              <mc:Fallback>
                <p:oleObj name="CS ChemDraw Drawing" r:id="rId5" imgW="3901298" imgH="69503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66850" y="5430838"/>
                        <a:ext cx="5891213" cy="1050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7455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561843" y="931731"/>
            <a:ext cx="27327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err="1" smtClean="0"/>
              <a:t>Bronsted</a:t>
            </a:r>
            <a:r>
              <a:rPr lang="en-CA" sz="1600" b="1" dirty="0" smtClean="0"/>
              <a:t> Acid/Base Reactions</a:t>
            </a:r>
            <a:endParaRPr lang="en-CA" sz="1600" dirty="0"/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Predicting The Equilibrium via Conjugate Base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134378" y="3321805"/>
            <a:ext cx="9367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Analysis:</a:t>
            </a:r>
          </a:p>
          <a:p>
            <a:endParaRPr lang="en-CA" sz="1600" dirty="0"/>
          </a:p>
        </p:txBody>
      </p:sp>
      <p:sp>
        <p:nvSpPr>
          <p:cNvPr id="16" name="Rectangle 15"/>
          <p:cNvSpPr/>
          <p:nvPr/>
        </p:nvSpPr>
        <p:spPr>
          <a:xfrm>
            <a:off x="1520317" y="3660359"/>
            <a:ext cx="692934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The highlighted lone pair on imidazole (Base) resides on a less electronegative atom</a:t>
            </a:r>
            <a:br>
              <a:rPr lang="en-CA" sz="1400" b="1" dirty="0" smtClean="0"/>
            </a:br>
            <a:r>
              <a:rPr lang="en-CA" sz="1400" b="1" dirty="0" smtClean="0"/>
              <a:t>    compared to </a:t>
            </a:r>
            <a:r>
              <a:rPr lang="en-CA" sz="1400" b="1" dirty="0" err="1" smtClean="0"/>
              <a:t>trifluoroacetate</a:t>
            </a:r>
            <a:r>
              <a:rPr lang="en-CA" sz="1400" b="1" dirty="0" smtClean="0"/>
              <a:t> (Conjugate Base)</a:t>
            </a:r>
          </a:p>
          <a:p>
            <a:r>
              <a:rPr lang="en-CA" sz="1400" b="1" dirty="0" smtClean="0"/>
              <a:t>	</a:t>
            </a:r>
            <a:r>
              <a:rPr lang="en-CA" sz="1400" b="1" dirty="0"/>
              <a:t> </a:t>
            </a:r>
            <a:r>
              <a:rPr lang="en-CA" sz="1400" b="1" dirty="0" smtClean="0"/>
              <a:t>» Nitrogen is less electronegative compared to oxygen</a:t>
            </a:r>
          </a:p>
          <a:p>
            <a:r>
              <a:rPr lang="en-CA" sz="1400" b="1" dirty="0" smtClean="0"/>
              <a:t>» Lone pair on the oxygen of </a:t>
            </a:r>
            <a:r>
              <a:rPr lang="en-CA" sz="1400" b="1" dirty="0" err="1" smtClean="0"/>
              <a:t>trifluoroacetate</a:t>
            </a:r>
            <a:r>
              <a:rPr lang="en-CA" sz="1400" b="1" dirty="0" smtClean="0"/>
              <a:t> is resonance stabilized with the adjacent </a:t>
            </a:r>
            <a:br>
              <a:rPr lang="en-CA" sz="1400" b="1" dirty="0" smtClean="0"/>
            </a:br>
            <a:r>
              <a:rPr lang="en-CA" sz="1400" b="1" dirty="0" smtClean="0"/>
              <a:t>    carbonyl, whereas the lone pair on the nitrogen of imidazole is not (Lone pair is in an sp</a:t>
            </a:r>
            <a:r>
              <a:rPr lang="en-CA" sz="1400" b="1" baseline="30000" dirty="0" smtClean="0"/>
              <a:t>2</a:t>
            </a:r>
            <a:r>
              <a:rPr lang="en-CA" sz="1400" b="1" dirty="0"/>
              <a:t/>
            </a:r>
            <a:br>
              <a:rPr lang="en-CA" sz="1400" b="1" dirty="0"/>
            </a:br>
            <a:r>
              <a:rPr lang="en-CA" sz="1400" b="1" dirty="0" smtClean="0"/>
              <a:t>    orbital, cannot delocalize in the </a:t>
            </a:r>
            <a:r>
              <a:rPr lang="el-GR" sz="1400" b="1" dirty="0" smtClean="0"/>
              <a:t>π</a:t>
            </a:r>
            <a:r>
              <a:rPr lang="en-CA" sz="1400" b="1" dirty="0" smtClean="0"/>
              <a:t>-framework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Therefore, the side with the weakest base (</a:t>
            </a:r>
            <a:r>
              <a:rPr lang="en-CA" sz="1400" b="1" dirty="0" err="1" smtClean="0"/>
              <a:t>trifluoroacetate</a:t>
            </a:r>
            <a:r>
              <a:rPr lang="en-CA" sz="1400" b="1" dirty="0" smtClean="0"/>
              <a:t>) will favour the equilibrium</a:t>
            </a:r>
          </a:p>
        </p:txBody>
      </p:sp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3796850"/>
              </p:ext>
            </p:extLst>
          </p:nvPr>
        </p:nvGraphicFramePr>
        <p:xfrm>
          <a:off x="1466850" y="5430838"/>
          <a:ext cx="5891213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195" name="CS ChemDraw Drawing" r:id="rId3" imgW="3901298" imgH="695039" progId="ChemDraw.Document.6.0">
                  <p:embed/>
                </p:oleObj>
              </mc:Choice>
              <mc:Fallback>
                <p:oleObj name="CS ChemDraw Drawing" r:id="rId3" imgW="3901298" imgH="69503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66850" y="5430838"/>
                        <a:ext cx="5891213" cy="1050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0862539"/>
              </p:ext>
            </p:extLst>
          </p:nvPr>
        </p:nvGraphicFramePr>
        <p:xfrm>
          <a:off x="1466850" y="1639987"/>
          <a:ext cx="5891213" cy="1049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196" name="CS ChemDraw Drawing" r:id="rId5" imgW="3901298" imgH="695039" progId="ChemDraw.Document.6.0">
                  <p:embed/>
                </p:oleObj>
              </mc:Choice>
              <mc:Fallback>
                <p:oleObj name="CS ChemDraw Drawing" r:id="rId5" imgW="3901298" imgH="69503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66850" y="1639987"/>
                        <a:ext cx="5891213" cy="10493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25"/>
          <p:cNvSpPr/>
          <p:nvPr/>
        </p:nvSpPr>
        <p:spPr>
          <a:xfrm>
            <a:off x="1468974" y="2781309"/>
            <a:ext cx="5854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Base</a:t>
            </a:r>
            <a:endParaRPr lang="en-CA" sz="1600" dirty="0"/>
          </a:p>
        </p:txBody>
      </p:sp>
      <p:sp>
        <p:nvSpPr>
          <p:cNvPr id="27" name="Rectangle 26"/>
          <p:cNvSpPr/>
          <p:nvPr/>
        </p:nvSpPr>
        <p:spPr>
          <a:xfrm>
            <a:off x="2806899" y="2774948"/>
            <a:ext cx="5565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Acid</a:t>
            </a:r>
            <a:endParaRPr lang="en-CA" sz="1600" dirty="0"/>
          </a:p>
        </p:txBody>
      </p:sp>
      <p:sp>
        <p:nvSpPr>
          <p:cNvPr id="28" name="Rectangle 27"/>
          <p:cNvSpPr/>
          <p:nvPr/>
        </p:nvSpPr>
        <p:spPr>
          <a:xfrm>
            <a:off x="5035134" y="2774948"/>
            <a:ext cx="10423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CA" sz="1600" b="1" dirty="0" smtClean="0"/>
              <a:t>Conjugate</a:t>
            </a:r>
            <a:br>
              <a:rPr lang="en-CA" sz="1600" b="1" dirty="0" smtClean="0"/>
            </a:br>
            <a:r>
              <a:rPr lang="en-CA" sz="1600" b="1" dirty="0" smtClean="0"/>
              <a:t>Acid</a:t>
            </a:r>
            <a:endParaRPr lang="en-CA" sz="1600" dirty="0"/>
          </a:p>
        </p:txBody>
      </p:sp>
      <p:sp>
        <p:nvSpPr>
          <p:cNvPr id="29" name="Rectangle 28"/>
          <p:cNvSpPr/>
          <p:nvPr/>
        </p:nvSpPr>
        <p:spPr>
          <a:xfrm>
            <a:off x="6355934" y="2774948"/>
            <a:ext cx="10423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CA" sz="1600" b="1" dirty="0" smtClean="0"/>
              <a:t>Conjugate</a:t>
            </a:r>
            <a:br>
              <a:rPr lang="en-CA" sz="1600" b="1" dirty="0" smtClean="0"/>
            </a:br>
            <a:r>
              <a:rPr lang="en-CA" sz="1600" b="1" dirty="0" smtClean="0"/>
              <a:t>Base</a:t>
            </a:r>
            <a:endParaRPr lang="en-CA" sz="1600" dirty="0"/>
          </a:p>
        </p:txBody>
      </p:sp>
    </p:spTree>
    <p:extLst>
      <p:ext uri="{BB962C8B-B14F-4D97-AF65-F5344CB8AC3E}">
        <p14:creationId xmlns:p14="http://schemas.microsoft.com/office/powerpoint/2010/main" val="12042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286000" y="1997839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b="1" dirty="0"/>
              <a:t>» Keep in mind, most reactions you’ve seen in this courses incorporates acid/base chemistry. Therefore, you must recognize if an acid/base reaction can occur. If you think it can occur, draw out the reaction and use these methods to determine whether or not that reaction can occur.</a:t>
            </a:r>
          </a:p>
          <a:p>
            <a:r>
              <a:rPr lang="en-CA" b="1" dirty="0"/>
              <a:t>» If the reaction can occur, this reaction will happen immediately, as acid/base reactions happen fast</a:t>
            </a:r>
          </a:p>
        </p:txBody>
      </p:sp>
    </p:spTree>
    <p:extLst>
      <p:ext uri="{BB962C8B-B14F-4D97-AF65-F5344CB8AC3E}">
        <p14:creationId xmlns:p14="http://schemas.microsoft.com/office/powerpoint/2010/main" val="118262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CA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Ketones/Aldehydes as Electrophiles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5540503"/>
              </p:ext>
            </p:extLst>
          </p:nvPr>
        </p:nvGraphicFramePr>
        <p:xfrm>
          <a:off x="2571750" y="1493838"/>
          <a:ext cx="3959225" cy="1133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466" name="CS ChemDraw Drawing" r:id="rId3" imgW="1868353" imgH="535137" progId="ChemDraw.Document.6.0">
                  <p:embed/>
                </p:oleObj>
              </mc:Choice>
              <mc:Fallback>
                <p:oleObj name="CS ChemDraw Drawing" r:id="rId3" imgW="1868353" imgH="53513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71750" y="1493838"/>
                        <a:ext cx="3959225" cy="1133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596567" y="1155405"/>
            <a:ext cx="39071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General Mechanism Under Basic Conditions</a:t>
            </a:r>
            <a:endParaRPr lang="en-CA" sz="1600" dirty="0"/>
          </a:p>
        </p:txBody>
      </p:sp>
      <p:sp>
        <p:nvSpPr>
          <p:cNvPr id="6" name="Rectangle 5"/>
          <p:cNvSpPr/>
          <p:nvPr/>
        </p:nvSpPr>
        <p:spPr>
          <a:xfrm>
            <a:off x="402576" y="2468361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sz="1400" b="1" dirty="0"/>
              <a:t>» </a:t>
            </a:r>
            <a:r>
              <a:rPr lang="en-CA" sz="1400" b="1" dirty="0" smtClean="0"/>
              <a:t>Groups attached to the</a:t>
            </a:r>
          </a:p>
          <a:p>
            <a:r>
              <a:rPr lang="en-CA" sz="1400" b="1" dirty="0" smtClean="0"/>
              <a:t>   carbonyl are hydrogens, alkyl or aryl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9990280"/>
              </p:ext>
            </p:extLst>
          </p:nvPr>
        </p:nvGraphicFramePr>
        <p:xfrm>
          <a:off x="596567" y="3996120"/>
          <a:ext cx="3470438" cy="7909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467" name="CS ChemDraw Drawing" r:id="rId5" imgW="2228159" imgH="507847" progId="ChemDraw.Document.6.0">
                  <p:embed/>
                </p:oleObj>
              </mc:Choice>
              <mc:Fallback>
                <p:oleObj name="CS ChemDraw Drawing" r:id="rId5" imgW="2228159" imgH="50784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96567" y="3996120"/>
                        <a:ext cx="3470438" cy="79098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7608263"/>
              </p:ext>
            </p:extLst>
          </p:nvPr>
        </p:nvGraphicFramePr>
        <p:xfrm>
          <a:off x="5163970" y="4053260"/>
          <a:ext cx="2990850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468" name="CS ChemDraw Drawing" r:id="rId7" imgW="1920240" imgH="507847" progId="ChemDraw.Document.6.0">
                  <p:embed/>
                </p:oleObj>
              </mc:Choice>
              <mc:Fallback>
                <p:oleObj name="CS ChemDraw Drawing" r:id="rId7" imgW="1920240" imgH="50784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163970" y="4053260"/>
                        <a:ext cx="2990850" cy="790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6018897"/>
              </p:ext>
            </p:extLst>
          </p:nvPr>
        </p:nvGraphicFramePr>
        <p:xfrm>
          <a:off x="404813" y="5614988"/>
          <a:ext cx="2921000" cy="1128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469" name="CS ChemDraw Drawing" r:id="rId9" imgW="1874733" imgH="725313" progId="ChemDraw.Document.6.0">
                  <p:embed/>
                </p:oleObj>
              </mc:Choice>
              <mc:Fallback>
                <p:oleObj name="CS ChemDraw Drawing" r:id="rId9" imgW="1874733" imgH="725313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04813" y="5614988"/>
                        <a:ext cx="2921000" cy="1128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8342532"/>
              </p:ext>
            </p:extLst>
          </p:nvPr>
        </p:nvGraphicFramePr>
        <p:xfrm>
          <a:off x="5116345" y="5753117"/>
          <a:ext cx="3038475" cy="85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470" name="CS ChemDraw Drawing" r:id="rId11" imgW="1949161" imgH="548782" progId="ChemDraw.Document.6.0">
                  <p:embed/>
                </p:oleObj>
              </mc:Choice>
              <mc:Fallback>
                <p:oleObj name="CS ChemDraw Drawing" r:id="rId11" imgW="1949161" imgH="54878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116345" y="5753117"/>
                        <a:ext cx="3038475" cy="854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596567" y="3209788"/>
            <a:ext cx="63930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Nucleophilic Addition to Carbonyls with Carbanion/Hydride Nucleophiles</a:t>
            </a:r>
            <a:endParaRPr lang="en-CA" sz="1600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402576" y="3143977"/>
            <a:ext cx="832486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323969" y="3667733"/>
            <a:ext cx="165724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» Grignard Addition</a:t>
            </a:r>
            <a:endParaRPr lang="en-CA" sz="1400" dirty="0"/>
          </a:p>
        </p:txBody>
      </p:sp>
      <p:sp>
        <p:nvSpPr>
          <p:cNvPr id="24" name="Rectangle 23"/>
          <p:cNvSpPr/>
          <p:nvPr/>
        </p:nvSpPr>
        <p:spPr>
          <a:xfrm>
            <a:off x="5090499" y="3670413"/>
            <a:ext cx="21736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» </a:t>
            </a:r>
            <a:r>
              <a:rPr lang="en-CA" sz="1400" b="1" dirty="0" err="1" smtClean="0"/>
              <a:t>Organo</a:t>
            </a:r>
            <a:r>
              <a:rPr lang="en-CA" sz="1400" b="1" dirty="0" smtClean="0"/>
              <a:t>-Lithium Addition</a:t>
            </a:r>
            <a:endParaRPr lang="en-CA" sz="1400" dirty="0"/>
          </a:p>
        </p:txBody>
      </p:sp>
      <p:sp>
        <p:nvSpPr>
          <p:cNvPr id="25" name="Rectangle 24"/>
          <p:cNvSpPr/>
          <p:nvPr/>
        </p:nvSpPr>
        <p:spPr>
          <a:xfrm>
            <a:off x="5116033" y="5302792"/>
            <a:ext cx="20430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» Reduction of Carbonyls</a:t>
            </a:r>
            <a:endParaRPr lang="en-CA" sz="1400" dirty="0"/>
          </a:p>
        </p:txBody>
      </p:sp>
      <p:sp>
        <p:nvSpPr>
          <p:cNvPr id="26" name="Rectangle 25"/>
          <p:cNvSpPr/>
          <p:nvPr/>
        </p:nvSpPr>
        <p:spPr>
          <a:xfrm>
            <a:off x="323969" y="5301094"/>
            <a:ext cx="20191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» Cyanohydrin Reactions</a:t>
            </a:r>
            <a:endParaRPr lang="en-CA" sz="1400" dirty="0"/>
          </a:p>
        </p:txBody>
      </p:sp>
      <p:sp>
        <p:nvSpPr>
          <p:cNvPr id="27" name="Rectangle 26"/>
          <p:cNvSpPr/>
          <p:nvPr/>
        </p:nvSpPr>
        <p:spPr>
          <a:xfrm>
            <a:off x="6549376" y="2468361"/>
            <a:ext cx="2421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/>
              <a:t>» </a:t>
            </a:r>
            <a:r>
              <a:rPr lang="en-CA" sz="1400" b="1" dirty="0" smtClean="0"/>
              <a:t>Nucleophile must be strong </a:t>
            </a:r>
            <a:br>
              <a:rPr lang="en-CA" sz="1400" b="1" dirty="0" smtClean="0"/>
            </a:br>
            <a:r>
              <a:rPr lang="en-CA" sz="1400" b="1" dirty="0" smtClean="0"/>
              <a:t>   to attack carbonyl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4615487" y="3614153"/>
            <a:ext cx="0" cy="31219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123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l-GR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π</a:t>
            </a:r>
            <a:r>
              <a:rPr lang="en-CA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-Bonds as Electrophiles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7938" name="Picture 2" descr="http://chemwiki.ucdavis.edu/@api/deki/files/39034/64547c1ccadf478316b6fad08c5e4d71.jpg?revision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5015" y="1075468"/>
            <a:ext cx="5519168" cy="5476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068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Curved Down Arrow 92"/>
          <p:cNvSpPr/>
          <p:nvPr/>
        </p:nvSpPr>
        <p:spPr>
          <a:xfrm rot="2756722" flipV="1">
            <a:off x="4711963" y="4576713"/>
            <a:ext cx="2315858" cy="678535"/>
          </a:xfrm>
          <a:prstGeom prst="curvedDownArrow">
            <a:avLst/>
          </a:prstGeom>
          <a:solidFill>
            <a:srgbClr val="B797CF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90" name="Oval 89"/>
          <p:cNvSpPr/>
          <p:nvPr/>
        </p:nvSpPr>
        <p:spPr>
          <a:xfrm>
            <a:off x="3865631" y="3604863"/>
            <a:ext cx="1564584" cy="711416"/>
          </a:xfrm>
          <a:prstGeom prst="ellipse">
            <a:avLst/>
          </a:prstGeom>
          <a:solidFill>
            <a:srgbClr val="B797CF"/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1" name="Curved Down Arrow 30"/>
          <p:cNvSpPr/>
          <p:nvPr/>
        </p:nvSpPr>
        <p:spPr>
          <a:xfrm rot="21159521">
            <a:off x="4756236" y="1623787"/>
            <a:ext cx="1587980" cy="411840"/>
          </a:xfrm>
          <a:prstGeom prst="curvedDownArrow">
            <a:avLst/>
          </a:prstGeom>
          <a:solidFill>
            <a:srgbClr val="92D05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30" name="Oval 29"/>
          <p:cNvSpPr/>
          <p:nvPr/>
        </p:nvSpPr>
        <p:spPr>
          <a:xfrm>
            <a:off x="4224027" y="2016887"/>
            <a:ext cx="793352" cy="711416"/>
          </a:xfrm>
          <a:prstGeom prst="ellipse">
            <a:avLst/>
          </a:prstGeom>
          <a:solidFill>
            <a:srgbClr val="92D050"/>
          </a:solidFill>
          <a:ln w="190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2" name="Rounded Rectangle 81"/>
          <p:cNvSpPr/>
          <p:nvPr/>
        </p:nvSpPr>
        <p:spPr>
          <a:xfrm>
            <a:off x="680724" y="3040918"/>
            <a:ext cx="1727484" cy="2093853"/>
          </a:xfrm>
          <a:prstGeom prst="roundRect">
            <a:avLst/>
          </a:prstGeom>
          <a:solidFill>
            <a:schemeClr val="accent1">
              <a:alpha val="50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CA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Carbonyls as Electrophiles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800504" y="6179943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/>
              <a:t>C</a:t>
            </a:r>
            <a:r>
              <a:rPr lang="en-CA" sz="2800" b="1" baseline="-25000" dirty="0" smtClean="0"/>
              <a:t>sp2</a:t>
            </a:r>
            <a:endParaRPr lang="en-CA" sz="2800" dirty="0"/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596084" y="1296365"/>
            <a:ext cx="0" cy="4620425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7502499" y="6155856"/>
            <a:ext cx="7681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/>
              <a:t>O</a:t>
            </a:r>
            <a:r>
              <a:rPr lang="en-CA" sz="2800" b="1" baseline="-25000" dirty="0" smtClean="0"/>
              <a:t>sp2</a:t>
            </a:r>
            <a:endParaRPr lang="en-CA" sz="2800" dirty="0"/>
          </a:p>
        </p:txBody>
      </p:sp>
      <p:sp>
        <p:nvSpPr>
          <p:cNvPr id="39" name="Rectangle 38"/>
          <p:cNvSpPr/>
          <p:nvPr/>
        </p:nvSpPr>
        <p:spPr>
          <a:xfrm>
            <a:off x="1282101" y="3648621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/>
              <a:t>2sp</a:t>
            </a:r>
            <a:r>
              <a:rPr lang="en-CA" sz="900" b="1" baseline="30000" dirty="0"/>
              <a:t>2</a:t>
            </a:r>
            <a:endParaRPr lang="en-CA" sz="900" baseline="30000" dirty="0"/>
          </a:p>
        </p:txBody>
      </p:sp>
      <p:cxnSp>
        <p:nvCxnSpPr>
          <p:cNvPr id="40" name="Straight Connector 39"/>
          <p:cNvCxnSpPr/>
          <p:nvPr/>
        </p:nvCxnSpPr>
        <p:spPr>
          <a:xfrm>
            <a:off x="1249728" y="3690194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V="1">
            <a:off x="1352584" y="3223568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41"/>
          <p:cNvSpPr/>
          <p:nvPr/>
        </p:nvSpPr>
        <p:spPr>
          <a:xfrm>
            <a:off x="1922989" y="3649013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/>
              <a:t>2sp</a:t>
            </a:r>
            <a:r>
              <a:rPr lang="en-CA" sz="900" b="1" baseline="30000" dirty="0"/>
              <a:t>2</a:t>
            </a:r>
            <a:endParaRPr lang="en-CA" sz="900" baseline="30000" dirty="0"/>
          </a:p>
        </p:txBody>
      </p:sp>
      <p:cxnSp>
        <p:nvCxnSpPr>
          <p:cNvPr id="43" name="Straight Connector 42"/>
          <p:cNvCxnSpPr/>
          <p:nvPr/>
        </p:nvCxnSpPr>
        <p:spPr>
          <a:xfrm>
            <a:off x="1849976" y="3690586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flipV="1">
            <a:off x="1993472" y="3223960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2533397" y="3648621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2sp</a:t>
            </a:r>
            <a:r>
              <a:rPr lang="en-CA" sz="900" b="1" baseline="30000" dirty="0" smtClean="0"/>
              <a:t>2</a:t>
            </a:r>
            <a:endParaRPr lang="en-CA" sz="900" baseline="30000" dirty="0"/>
          </a:p>
        </p:txBody>
      </p:sp>
      <p:cxnSp>
        <p:nvCxnSpPr>
          <p:cNvPr id="46" name="Straight Connector 45"/>
          <p:cNvCxnSpPr/>
          <p:nvPr/>
        </p:nvCxnSpPr>
        <p:spPr>
          <a:xfrm>
            <a:off x="2501024" y="3690194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V="1">
            <a:off x="2603880" y="3223568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2516255" y="2954031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/>
          <p:cNvSpPr/>
          <p:nvPr/>
        </p:nvSpPr>
        <p:spPr>
          <a:xfrm>
            <a:off x="2537782" y="2980493"/>
            <a:ext cx="3465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2p</a:t>
            </a:r>
            <a:endParaRPr lang="en-CA" sz="1200" dirty="0"/>
          </a:p>
        </p:txBody>
      </p:sp>
      <p:cxnSp>
        <p:nvCxnSpPr>
          <p:cNvPr id="50" name="Straight Arrow Connector 49"/>
          <p:cNvCxnSpPr/>
          <p:nvPr/>
        </p:nvCxnSpPr>
        <p:spPr>
          <a:xfrm flipV="1">
            <a:off x="2594195" y="2496251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ectangle 50"/>
          <p:cNvSpPr/>
          <p:nvPr/>
        </p:nvSpPr>
        <p:spPr>
          <a:xfrm>
            <a:off x="7051735" y="4184047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/>
              <a:t>2sp</a:t>
            </a:r>
            <a:r>
              <a:rPr lang="en-CA" sz="900" b="1" baseline="30000" dirty="0"/>
              <a:t>2</a:t>
            </a:r>
            <a:endParaRPr lang="en-CA" sz="900" baseline="30000" dirty="0"/>
          </a:p>
        </p:txBody>
      </p:sp>
      <p:cxnSp>
        <p:nvCxnSpPr>
          <p:cNvPr id="52" name="Straight Connector 51"/>
          <p:cNvCxnSpPr/>
          <p:nvPr/>
        </p:nvCxnSpPr>
        <p:spPr>
          <a:xfrm>
            <a:off x="7019362" y="4167745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 flipV="1">
            <a:off x="7122218" y="3701119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Rectangle 53"/>
          <p:cNvSpPr/>
          <p:nvPr/>
        </p:nvSpPr>
        <p:spPr>
          <a:xfrm>
            <a:off x="7692623" y="4184439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/>
              <a:t>2sp</a:t>
            </a:r>
            <a:r>
              <a:rPr lang="en-CA" sz="900" b="1" baseline="30000" dirty="0"/>
              <a:t>2</a:t>
            </a:r>
            <a:endParaRPr lang="en-CA" sz="900" baseline="30000" dirty="0"/>
          </a:p>
        </p:txBody>
      </p:sp>
      <p:cxnSp>
        <p:nvCxnSpPr>
          <p:cNvPr id="55" name="Straight Connector 54"/>
          <p:cNvCxnSpPr/>
          <p:nvPr/>
        </p:nvCxnSpPr>
        <p:spPr>
          <a:xfrm>
            <a:off x="7619610" y="4168137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 flipV="1">
            <a:off x="7763106" y="3701511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Rectangle 56"/>
          <p:cNvSpPr/>
          <p:nvPr/>
        </p:nvSpPr>
        <p:spPr>
          <a:xfrm>
            <a:off x="8303031" y="4184047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2sp</a:t>
            </a:r>
            <a:r>
              <a:rPr lang="en-CA" sz="900" b="1" baseline="30000" dirty="0" smtClean="0"/>
              <a:t>2</a:t>
            </a:r>
            <a:endParaRPr lang="en-CA" sz="900" baseline="30000" dirty="0"/>
          </a:p>
        </p:txBody>
      </p:sp>
      <p:cxnSp>
        <p:nvCxnSpPr>
          <p:cNvPr id="58" name="Straight Connector 57"/>
          <p:cNvCxnSpPr/>
          <p:nvPr/>
        </p:nvCxnSpPr>
        <p:spPr>
          <a:xfrm>
            <a:off x="8270658" y="4167745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V="1">
            <a:off x="8373514" y="3701119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7010364" y="3431582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60"/>
          <p:cNvSpPr/>
          <p:nvPr/>
        </p:nvSpPr>
        <p:spPr>
          <a:xfrm>
            <a:off x="7031891" y="3458044"/>
            <a:ext cx="3465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2p</a:t>
            </a:r>
            <a:endParaRPr lang="en-CA" sz="1200" dirty="0"/>
          </a:p>
        </p:txBody>
      </p:sp>
      <p:cxnSp>
        <p:nvCxnSpPr>
          <p:cNvPr id="62" name="Straight Arrow Connector 61"/>
          <p:cNvCxnSpPr/>
          <p:nvPr/>
        </p:nvCxnSpPr>
        <p:spPr>
          <a:xfrm flipV="1">
            <a:off x="7088304" y="2973802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ectangle 70"/>
          <p:cNvSpPr/>
          <p:nvPr/>
        </p:nvSpPr>
        <p:spPr>
          <a:xfrm>
            <a:off x="4290469" y="6190356"/>
            <a:ext cx="7970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 smtClean="0"/>
              <a:t>C=O</a:t>
            </a:r>
            <a:endParaRPr lang="en-CA" sz="2800" dirty="0"/>
          </a:p>
        </p:txBody>
      </p:sp>
      <p:sp>
        <p:nvSpPr>
          <p:cNvPr id="74" name="Rectangle 73"/>
          <p:cNvSpPr/>
          <p:nvPr/>
        </p:nvSpPr>
        <p:spPr>
          <a:xfrm>
            <a:off x="4501252" y="5782133"/>
            <a:ext cx="2680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1200" b="1" dirty="0" smtClean="0"/>
              <a:t>σ</a:t>
            </a:r>
            <a:endParaRPr lang="en-CA" sz="900" baseline="30000" dirty="0"/>
          </a:p>
        </p:txBody>
      </p:sp>
      <p:cxnSp>
        <p:nvCxnSpPr>
          <p:cNvPr id="75" name="Straight Connector 74"/>
          <p:cNvCxnSpPr/>
          <p:nvPr/>
        </p:nvCxnSpPr>
        <p:spPr>
          <a:xfrm>
            <a:off x="4468879" y="5765831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 flipV="1">
            <a:off x="4571735" y="5299205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/>
          <p:cNvSpPr/>
          <p:nvPr/>
        </p:nvSpPr>
        <p:spPr>
          <a:xfrm>
            <a:off x="4468879" y="4857772"/>
            <a:ext cx="2744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l-GR" sz="1200" b="1" dirty="0" smtClean="0"/>
              <a:t>π</a:t>
            </a:r>
            <a:endParaRPr lang="en-CA" sz="900" baseline="30000" dirty="0"/>
          </a:p>
        </p:txBody>
      </p:sp>
      <p:cxnSp>
        <p:nvCxnSpPr>
          <p:cNvPr id="78" name="Straight Connector 77"/>
          <p:cNvCxnSpPr/>
          <p:nvPr/>
        </p:nvCxnSpPr>
        <p:spPr>
          <a:xfrm>
            <a:off x="4436506" y="4841470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/>
          <p:nvPr/>
        </p:nvCxnSpPr>
        <p:spPr>
          <a:xfrm flipV="1">
            <a:off x="4539362" y="437484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79"/>
          <p:cNvSpPr/>
          <p:nvPr/>
        </p:nvSpPr>
        <p:spPr>
          <a:xfrm>
            <a:off x="4436506" y="2311681"/>
            <a:ext cx="3513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1200" b="1" dirty="0" smtClean="0"/>
              <a:t>π</a:t>
            </a:r>
            <a:r>
              <a:rPr lang="en-CA" sz="1200" b="1" dirty="0" smtClean="0"/>
              <a:t>*</a:t>
            </a:r>
            <a:endParaRPr lang="en-CA" sz="900" baseline="30000" dirty="0"/>
          </a:p>
        </p:txBody>
      </p:sp>
      <p:cxnSp>
        <p:nvCxnSpPr>
          <p:cNvPr id="81" name="Straight Connector 80"/>
          <p:cNvCxnSpPr/>
          <p:nvPr/>
        </p:nvCxnSpPr>
        <p:spPr>
          <a:xfrm>
            <a:off x="4404133" y="2295379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Rectangle 82"/>
          <p:cNvSpPr/>
          <p:nvPr/>
        </p:nvSpPr>
        <p:spPr>
          <a:xfrm>
            <a:off x="4404133" y="1396695"/>
            <a:ext cx="34496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1200" b="1" dirty="0" smtClean="0"/>
              <a:t>σ</a:t>
            </a:r>
            <a:r>
              <a:rPr lang="en-CA" sz="1200" b="1" dirty="0" smtClean="0"/>
              <a:t>*</a:t>
            </a:r>
            <a:endParaRPr lang="en-CA" sz="900" baseline="30000" dirty="0"/>
          </a:p>
        </p:txBody>
      </p:sp>
      <p:cxnSp>
        <p:nvCxnSpPr>
          <p:cNvPr id="84" name="Straight Connector 83"/>
          <p:cNvCxnSpPr/>
          <p:nvPr/>
        </p:nvCxnSpPr>
        <p:spPr>
          <a:xfrm>
            <a:off x="4371760" y="1365153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2976432" y="3710691"/>
            <a:ext cx="1434464" cy="205514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V="1">
            <a:off x="4951123" y="3458044"/>
            <a:ext cx="1901879" cy="1337126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4873386" y="2306990"/>
            <a:ext cx="2036700" cy="1087335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 flipV="1">
            <a:off x="3023697" y="2376931"/>
            <a:ext cx="1344323" cy="596872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4769274" y="4374844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4787884" y="5299205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Arrow Connector 98"/>
          <p:cNvCxnSpPr/>
          <p:nvPr/>
        </p:nvCxnSpPr>
        <p:spPr>
          <a:xfrm>
            <a:off x="7967422" y="3701119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Arrow Connector 99"/>
          <p:cNvCxnSpPr/>
          <p:nvPr/>
        </p:nvCxnSpPr>
        <p:spPr>
          <a:xfrm>
            <a:off x="8610427" y="3701119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 flipV="1">
            <a:off x="2991183" y="1515985"/>
            <a:ext cx="1275724" cy="2150088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V="1">
            <a:off x="4978889" y="4194009"/>
            <a:ext cx="1974124" cy="1571823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>
            <a:off x="2991183" y="3024556"/>
            <a:ext cx="1376837" cy="1770614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4889145" y="1348514"/>
            <a:ext cx="2089046" cy="2763757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Rectangle 109"/>
          <p:cNvSpPr/>
          <p:nvPr/>
        </p:nvSpPr>
        <p:spPr>
          <a:xfrm rot="16200000">
            <a:off x="-46548" y="3368337"/>
            <a:ext cx="8106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Energy </a:t>
            </a:r>
            <a:endParaRPr lang="en-CA" sz="1600" dirty="0"/>
          </a:p>
        </p:txBody>
      </p:sp>
      <p:sp>
        <p:nvSpPr>
          <p:cNvPr id="63" name="Rectangle 62"/>
          <p:cNvSpPr/>
          <p:nvPr/>
        </p:nvSpPr>
        <p:spPr>
          <a:xfrm>
            <a:off x="4145042" y="4185729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/>
              <a:t>2sp</a:t>
            </a:r>
            <a:r>
              <a:rPr lang="en-CA" sz="900" b="1" baseline="30000" dirty="0"/>
              <a:t>2</a:t>
            </a:r>
            <a:endParaRPr lang="en-CA" sz="900" baseline="30000" dirty="0"/>
          </a:p>
        </p:txBody>
      </p:sp>
      <p:cxnSp>
        <p:nvCxnSpPr>
          <p:cNvPr id="64" name="Straight Connector 63"/>
          <p:cNvCxnSpPr/>
          <p:nvPr/>
        </p:nvCxnSpPr>
        <p:spPr>
          <a:xfrm>
            <a:off x="4072029" y="4169427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 flipV="1">
            <a:off x="4215525" y="3702801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/>
          <p:cNvSpPr/>
          <p:nvPr/>
        </p:nvSpPr>
        <p:spPr>
          <a:xfrm>
            <a:off x="4755450" y="4185337"/>
            <a:ext cx="4459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/>
              <a:t>2sp</a:t>
            </a:r>
            <a:r>
              <a:rPr lang="en-CA" sz="900" b="1" baseline="30000" dirty="0" smtClean="0"/>
              <a:t>2</a:t>
            </a:r>
            <a:endParaRPr lang="en-CA" sz="900" baseline="30000" dirty="0"/>
          </a:p>
        </p:txBody>
      </p:sp>
      <p:cxnSp>
        <p:nvCxnSpPr>
          <p:cNvPr id="67" name="Straight Connector 66"/>
          <p:cNvCxnSpPr/>
          <p:nvPr/>
        </p:nvCxnSpPr>
        <p:spPr>
          <a:xfrm>
            <a:off x="4723077" y="4169035"/>
            <a:ext cx="4368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 flipV="1">
            <a:off x="4825933" y="3702409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>
            <a:off x="4419841" y="3702409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/>
          <p:nvPr/>
        </p:nvCxnSpPr>
        <p:spPr>
          <a:xfrm>
            <a:off x="5062846" y="3702409"/>
            <a:ext cx="0" cy="393561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741835" y="4118314"/>
            <a:ext cx="154526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/>
              <a:t>» </a:t>
            </a:r>
            <a:r>
              <a:rPr lang="en-CA" sz="1400" b="1" dirty="0" smtClean="0"/>
              <a:t>These electrons</a:t>
            </a:r>
          </a:p>
          <a:p>
            <a:r>
              <a:rPr lang="en-CA" sz="1400" b="1" dirty="0"/>
              <a:t> </a:t>
            </a:r>
            <a:r>
              <a:rPr lang="en-CA" sz="1400" b="1" dirty="0" smtClean="0"/>
              <a:t>  are used in the </a:t>
            </a:r>
            <a:r>
              <a:rPr lang="el-GR" sz="1400" b="1" dirty="0" smtClean="0"/>
              <a:t>σ</a:t>
            </a:r>
            <a:endParaRPr lang="en-CA" sz="1400" b="1" dirty="0"/>
          </a:p>
          <a:p>
            <a:r>
              <a:rPr lang="en-CA" sz="1400" b="1" dirty="0" smtClean="0"/>
              <a:t>   bonding with H’s </a:t>
            </a:r>
            <a:endParaRPr lang="en-CA" sz="1400" dirty="0"/>
          </a:p>
        </p:txBody>
      </p:sp>
      <p:sp>
        <p:nvSpPr>
          <p:cNvPr id="32" name="Rectangle 31"/>
          <p:cNvSpPr/>
          <p:nvPr/>
        </p:nvSpPr>
        <p:spPr>
          <a:xfrm>
            <a:off x="6375080" y="181018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sz="1400" b="1" dirty="0"/>
              <a:t>» </a:t>
            </a:r>
            <a:r>
              <a:rPr lang="en-CA" sz="1400" b="1" dirty="0" smtClean="0"/>
              <a:t>Lowest Unoccupied </a:t>
            </a:r>
            <a:br>
              <a:rPr lang="en-CA" sz="1400" b="1" dirty="0" smtClean="0"/>
            </a:br>
            <a:r>
              <a:rPr lang="en-CA" sz="1400" b="1" dirty="0" smtClean="0"/>
              <a:t>   Molecular Orbital (LUMO)</a:t>
            </a:r>
            <a:endParaRPr lang="en-CA" sz="1400" b="1" dirty="0"/>
          </a:p>
        </p:txBody>
      </p:sp>
      <p:sp>
        <p:nvSpPr>
          <p:cNvPr id="94" name="Rectangle 93"/>
          <p:cNvSpPr/>
          <p:nvPr/>
        </p:nvSpPr>
        <p:spPr>
          <a:xfrm>
            <a:off x="6858000" y="4736999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sz="1400" b="1" dirty="0"/>
              <a:t>» </a:t>
            </a:r>
            <a:r>
              <a:rPr lang="en-CA" sz="1400" b="1" dirty="0" smtClean="0"/>
              <a:t>Highest </a:t>
            </a:r>
            <a:r>
              <a:rPr lang="en-CA" sz="1400" b="1" dirty="0" err="1" smtClean="0"/>
              <a:t>Ooccupied</a:t>
            </a:r>
            <a:r>
              <a:rPr lang="en-CA" sz="1400" b="1" dirty="0" smtClean="0"/>
              <a:t> </a:t>
            </a:r>
            <a:br>
              <a:rPr lang="en-CA" sz="1400" b="1" dirty="0" smtClean="0"/>
            </a:br>
            <a:r>
              <a:rPr lang="en-CA" sz="1400" b="1" dirty="0" smtClean="0"/>
              <a:t>   Molecular Orbital (HOMO)</a:t>
            </a:r>
          </a:p>
          <a:p>
            <a:r>
              <a:rPr lang="en-CA" sz="1400" b="1" dirty="0" smtClean="0"/>
              <a:t>» Lone pairs in sp</a:t>
            </a:r>
            <a:r>
              <a:rPr lang="en-CA" sz="1400" b="1" baseline="30000" dirty="0" smtClean="0"/>
              <a:t>2</a:t>
            </a:r>
            <a:r>
              <a:rPr lang="en-CA" sz="1400" b="1" dirty="0" smtClean="0"/>
              <a:t> orbitals</a:t>
            </a:r>
          </a:p>
          <a:p>
            <a:r>
              <a:rPr lang="en-CA" sz="1400" b="1" dirty="0" smtClean="0"/>
              <a:t>» Non-bonding orbitals,</a:t>
            </a:r>
            <a:br>
              <a:rPr lang="en-CA" sz="1400" b="1" dirty="0" smtClean="0"/>
            </a:br>
            <a:r>
              <a:rPr lang="en-CA" sz="1400" b="1" dirty="0" smtClean="0"/>
              <a:t>    therefore no change in </a:t>
            </a:r>
            <a:br>
              <a:rPr lang="en-CA" sz="1400" b="1" dirty="0" smtClean="0"/>
            </a:br>
            <a:r>
              <a:rPr lang="en-CA" sz="1400" b="1" dirty="0" smtClean="0"/>
              <a:t>    energy</a:t>
            </a:r>
            <a:endParaRPr lang="en-CA" sz="1400" b="1" dirty="0"/>
          </a:p>
        </p:txBody>
      </p:sp>
    </p:spTree>
    <p:extLst>
      <p:ext uri="{BB962C8B-B14F-4D97-AF65-F5344CB8AC3E}">
        <p14:creationId xmlns:p14="http://schemas.microsoft.com/office/powerpoint/2010/main" val="147070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707340" y="3104807"/>
            <a:ext cx="3578909" cy="1377241"/>
          </a:xfrm>
          <a:prstGeom prst="roundRect">
            <a:avLst/>
          </a:prstGeom>
          <a:solidFill>
            <a:schemeClr val="accent1">
              <a:alpha val="50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CA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C-C Double Bonds </a:t>
            </a:r>
            <a:r>
              <a:rPr lang="en-CA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</a:t>
            </a:r>
            <a:r>
              <a:rPr lang="en-CA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Nucleophiles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795876" y="4737961"/>
            <a:ext cx="7552248" cy="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596567" y="1155405"/>
            <a:ext cx="519853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General Mechanism </a:t>
            </a:r>
            <a:r>
              <a:rPr lang="en-CA" sz="1600" b="1" dirty="0" smtClean="0"/>
              <a:t>of Electrophilic Aromatic Substitutions</a:t>
            </a:r>
            <a:endParaRPr lang="en-CA" sz="16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8898240"/>
              </p:ext>
            </p:extLst>
          </p:nvPr>
        </p:nvGraphicFramePr>
        <p:xfrm>
          <a:off x="2016601" y="1760804"/>
          <a:ext cx="5519737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475" name="CS ChemDraw Drawing" r:id="rId3" imgW="5519999" imgH="593128" progId="ChemDraw.Document.6.0">
                  <p:embed/>
                </p:oleObj>
              </mc:Choice>
              <mc:Fallback>
                <p:oleObj name="CS ChemDraw Drawing" r:id="rId3" imgW="5519999" imgH="593128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16601" y="1760804"/>
                        <a:ext cx="5519737" cy="593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714596" y="2467776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sz="1400" b="1" dirty="0"/>
              <a:t>» </a:t>
            </a:r>
            <a:r>
              <a:rPr lang="en-CA" sz="1400" b="1" dirty="0" smtClean="0"/>
              <a:t>Benzene stable molecule due to aromaticity</a:t>
            </a:r>
          </a:p>
          <a:p>
            <a:r>
              <a:rPr lang="en-CA" sz="1400" b="1" dirty="0" smtClean="0"/>
              <a:t>» Requires super electrophiles to react with</a:t>
            </a:r>
            <a:endParaRPr lang="en-CA" sz="1400" b="1" dirty="0" smtClean="0"/>
          </a:p>
        </p:txBody>
      </p:sp>
      <p:sp>
        <p:nvSpPr>
          <p:cNvPr id="11" name="Rectangle 10"/>
          <p:cNvSpPr/>
          <p:nvPr/>
        </p:nvSpPr>
        <p:spPr>
          <a:xfrm>
            <a:off x="714596" y="3093377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sz="1400" b="1" dirty="0"/>
              <a:t>» </a:t>
            </a:r>
            <a:r>
              <a:rPr lang="en-CA" sz="1400" b="1" dirty="0" err="1" smtClean="0"/>
              <a:t>Hucklel’s</a:t>
            </a:r>
            <a:r>
              <a:rPr lang="en-CA" sz="1400" b="1" dirty="0" smtClean="0"/>
              <a:t> Rules fo</a:t>
            </a:r>
            <a:r>
              <a:rPr lang="en-CA" sz="1400" b="1" dirty="0" smtClean="0"/>
              <a:t>r Aromaticity</a:t>
            </a:r>
            <a:endParaRPr lang="en-CA" sz="1400" b="1" dirty="0" smtClean="0"/>
          </a:p>
        </p:txBody>
      </p:sp>
      <p:sp>
        <p:nvSpPr>
          <p:cNvPr id="12" name="Rectangle 11"/>
          <p:cNvSpPr/>
          <p:nvPr/>
        </p:nvSpPr>
        <p:spPr>
          <a:xfrm>
            <a:off x="1079647" y="3433902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sz="1400" b="1" dirty="0"/>
              <a:t>» </a:t>
            </a:r>
            <a:r>
              <a:rPr lang="en-CA" sz="1400" b="1" dirty="0" smtClean="0"/>
              <a:t>Planar, cyclic molecule</a:t>
            </a:r>
            <a:endParaRPr lang="en-CA" sz="1400" b="1" dirty="0" smtClean="0"/>
          </a:p>
        </p:txBody>
      </p:sp>
      <p:sp>
        <p:nvSpPr>
          <p:cNvPr id="13" name="Rectangle 12"/>
          <p:cNvSpPr/>
          <p:nvPr/>
        </p:nvSpPr>
        <p:spPr>
          <a:xfrm>
            <a:off x="1079647" y="3689815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sz="1400" b="1" dirty="0"/>
              <a:t>» </a:t>
            </a:r>
            <a:r>
              <a:rPr lang="en-CA" sz="1400" b="1" dirty="0" smtClean="0"/>
              <a:t>All atoms on the ring have p-</a:t>
            </a:r>
            <a:r>
              <a:rPr lang="en-CA" sz="1400" b="1" dirty="0" err="1" smtClean="0"/>
              <a:t>orbitials</a:t>
            </a:r>
            <a:endParaRPr lang="en-CA" sz="1400" b="1" dirty="0" smtClean="0"/>
          </a:p>
          <a:p>
            <a:r>
              <a:rPr lang="en-CA" sz="1400" b="1" dirty="0"/>
              <a:t> </a:t>
            </a:r>
            <a:r>
              <a:rPr lang="en-CA" sz="1400" b="1" dirty="0" smtClean="0"/>
              <a:t>   and participate in delocalization</a:t>
            </a:r>
            <a:endParaRPr lang="en-CA" sz="1400" b="1" dirty="0" smtClean="0"/>
          </a:p>
        </p:txBody>
      </p:sp>
      <p:sp>
        <p:nvSpPr>
          <p:cNvPr id="14" name="Rectangle 13"/>
          <p:cNvSpPr/>
          <p:nvPr/>
        </p:nvSpPr>
        <p:spPr>
          <a:xfrm>
            <a:off x="1079647" y="4162841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sz="1400" b="1" dirty="0"/>
              <a:t>» </a:t>
            </a:r>
            <a:r>
              <a:rPr lang="en-CA" sz="1400" b="1" dirty="0" smtClean="0"/>
              <a:t>(4n + 2) pi electrons</a:t>
            </a:r>
            <a:endParaRPr lang="en-CA" sz="1400" b="1" dirty="0" smtClean="0"/>
          </a:p>
        </p:txBody>
      </p:sp>
      <p:sp>
        <p:nvSpPr>
          <p:cNvPr id="16" name="Rectangle 15"/>
          <p:cNvSpPr/>
          <p:nvPr/>
        </p:nvSpPr>
        <p:spPr>
          <a:xfrm>
            <a:off x="5172828" y="280068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sz="1400" b="1" dirty="0"/>
              <a:t>» </a:t>
            </a:r>
            <a:r>
              <a:rPr lang="en-CA" sz="1400" b="1" dirty="0" smtClean="0"/>
              <a:t>Five Key </a:t>
            </a:r>
            <a:r>
              <a:rPr lang="en-CA" sz="1400" b="1" dirty="0" err="1" smtClean="0"/>
              <a:t>Substituion</a:t>
            </a:r>
            <a:r>
              <a:rPr lang="en-CA" sz="1400" b="1" dirty="0" smtClean="0"/>
              <a:t> Reactions</a:t>
            </a:r>
            <a:endParaRPr lang="en-CA" sz="1400" b="1" dirty="0" smtClean="0"/>
          </a:p>
          <a:p>
            <a:r>
              <a:rPr lang="en-CA" sz="1400" b="1" dirty="0"/>
              <a:t> </a:t>
            </a:r>
            <a:r>
              <a:rPr lang="en-CA" sz="1400" b="1" dirty="0" smtClean="0"/>
              <a:t>         » Nitration</a:t>
            </a:r>
          </a:p>
          <a:p>
            <a:r>
              <a:rPr lang="en-CA" sz="1400" b="1" dirty="0" smtClean="0"/>
              <a:t>          </a:t>
            </a:r>
            <a:r>
              <a:rPr lang="en-CA" sz="1400" b="1" dirty="0"/>
              <a:t>» </a:t>
            </a:r>
            <a:r>
              <a:rPr lang="en-CA" sz="1400" b="1" dirty="0" err="1" smtClean="0"/>
              <a:t>Sulfonation</a:t>
            </a:r>
            <a:endParaRPr lang="en-CA" sz="1400" b="1" dirty="0" smtClean="0"/>
          </a:p>
          <a:p>
            <a:r>
              <a:rPr lang="en-CA" sz="1400" b="1" dirty="0"/>
              <a:t> </a:t>
            </a:r>
            <a:r>
              <a:rPr lang="en-CA" sz="1400" b="1" dirty="0" smtClean="0"/>
              <a:t>         » Halogenation</a:t>
            </a:r>
          </a:p>
          <a:p>
            <a:r>
              <a:rPr lang="en-CA" sz="1400" b="1" dirty="0"/>
              <a:t> </a:t>
            </a:r>
            <a:r>
              <a:rPr lang="en-CA" sz="1400" b="1" dirty="0" smtClean="0"/>
              <a:t>         » </a:t>
            </a:r>
            <a:r>
              <a:rPr lang="en-CA" sz="1400" b="1" dirty="0" err="1" smtClean="0"/>
              <a:t>Friedal</a:t>
            </a:r>
            <a:r>
              <a:rPr lang="en-CA" sz="1400" b="1" dirty="0" smtClean="0"/>
              <a:t>-Craft Alkylation</a:t>
            </a:r>
          </a:p>
          <a:p>
            <a:r>
              <a:rPr lang="en-CA" sz="1400" b="1" dirty="0" smtClean="0"/>
              <a:t>          </a:t>
            </a:r>
            <a:r>
              <a:rPr lang="en-CA" sz="1400" b="1" dirty="0"/>
              <a:t>» </a:t>
            </a:r>
            <a:r>
              <a:rPr lang="en-CA" sz="1400" b="1" dirty="0" err="1" smtClean="0"/>
              <a:t>Friedal</a:t>
            </a:r>
            <a:r>
              <a:rPr lang="en-CA" sz="1400" b="1" dirty="0" smtClean="0"/>
              <a:t>-Craft Acylation</a:t>
            </a:r>
            <a:endParaRPr lang="en-CA" sz="1400" b="1" dirty="0" smtClean="0"/>
          </a:p>
        </p:txBody>
      </p:sp>
      <p:sp>
        <p:nvSpPr>
          <p:cNvPr id="18" name="Rectangle 17"/>
          <p:cNvSpPr/>
          <p:nvPr/>
        </p:nvSpPr>
        <p:spPr>
          <a:xfrm>
            <a:off x="795876" y="4884723"/>
            <a:ext cx="22445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Aromatic Manipulations</a:t>
            </a:r>
            <a:endParaRPr lang="en-CA" sz="1600" dirty="0"/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5752717"/>
              </p:ext>
            </p:extLst>
          </p:nvPr>
        </p:nvGraphicFramePr>
        <p:xfrm>
          <a:off x="3570559" y="4903210"/>
          <a:ext cx="2590800" cy="177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476" name="CS ChemDraw Drawing" r:id="rId5" imgW="2590942" imgH="1777252" progId="ChemDraw.Document.6.0">
                  <p:embed/>
                </p:oleObj>
              </mc:Choice>
              <mc:Fallback>
                <p:oleObj name="CS ChemDraw Drawing" r:id="rId5" imgW="2590942" imgH="177725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570559" y="4903210"/>
                        <a:ext cx="2590800" cy="177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5076351"/>
              </p:ext>
            </p:extLst>
          </p:nvPr>
        </p:nvGraphicFramePr>
        <p:xfrm>
          <a:off x="6333462" y="4873806"/>
          <a:ext cx="2670175" cy="1325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477" name="CS ChemDraw Drawing" r:id="rId7" imgW="2670048" imgH="1325690" progId="ChemDraw.Document.6.0">
                  <p:embed/>
                </p:oleObj>
              </mc:Choice>
              <mc:Fallback>
                <p:oleObj name="CS ChemDraw Drawing" r:id="rId7" imgW="2670048" imgH="132569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333462" y="4873806"/>
                        <a:ext cx="2670175" cy="13255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7091447"/>
              </p:ext>
            </p:extLst>
          </p:nvPr>
        </p:nvGraphicFramePr>
        <p:xfrm>
          <a:off x="707340" y="5272083"/>
          <a:ext cx="2551112" cy="147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478" name="CS ChemDraw Drawing" r:id="rId9" imgW="2550963" imgH="1472374" progId="ChemDraw.Document.6.0">
                  <p:embed/>
                </p:oleObj>
              </mc:Choice>
              <mc:Fallback>
                <p:oleObj name="CS ChemDraw Drawing" r:id="rId9" imgW="2550963" imgH="147237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07340" y="5272083"/>
                        <a:ext cx="2551112" cy="14716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19074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CA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C-C Double Bonds </a:t>
            </a:r>
            <a:r>
              <a:rPr lang="en-CA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</a:t>
            </a:r>
            <a:r>
              <a:rPr lang="en-CA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Nucleophiles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2576" y="2631402"/>
            <a:ext cx="496655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General Mechanism </a:t>
            </a:r>
            <a:r>
              <a:rPr lang="en-CA" sz="1600" b="1" dirty="0" smtClean="0"/>
              <a:t>For </a:t>
            </a:r>
            <a:r>
              <a:rPr lang="en-CA" sz="1600" b="1" dirty="0" err="1" smtClean="0"/>
              <a:t>Disubstituted</a:t>
            </a:r>
            <a:r>
              <a:rPr lang="en-CA" sz="1600" b="1" dirty="0" smtClean="0"/>
              <a:t> Benzene Products</a:t>
            </a:r>
            <a:endParaRPr lang="en-CA" sz="16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8186255"/>
              </p:ext>
            </p:extLst>
          </p:nvPr>
        </p:nvGraphicFramePr>
        <p:xfrm>
          <a:off x="1801018" y="3417423"/>
          <a:ext cx="5541963" cy="1214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476" name="CS ChemDraw Drawing" r:id="rId3" imgW="5541264" imgH="1214399" progId="ChemDraw.Document.6.0">
                  <p:embed/>
                </p:oleObj>
              </mc:Choice>
              <mc:Fallback>
                <p:oleObj name="CS ChemDraw Drawing" r:id="rId3" imgW="5541264" imgH="121439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01018" y="3417423"/>
                        <a:ext cx="5541963" cy="12144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23527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CA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C-C Double Bonds </a:t>
            </a:r>
            <a:r>
              <a:rPr lang="en-CA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</a:t>
            </a:r>
            <a:r>
              <a:rPr lang="en-CA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Nucleophiles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14380" y="1238163"/>
            <a:ext cx="348332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Addition of One Substituent on Olefins</a:t>
            </a:r>
            <a:endParaRPr lang="en-CA" sz="16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0179131"/>
              </p:ext>
            </p:extLst>
          </p:nvPr>
        </p:nvGraphicFramePr>
        <p:xfrm>
          <a:off x="402576" y="1788347"/>
          <a:ext cx="3868738" cy="4872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498" name="CS ChemDraw Drawing" r:id="rId3" imgW="3869401" imgH="4872520" progId="ChemDraw.Document.6.0">
                  <p:embed/>
                </p:oleObj>
              </mc:Choice>
              <mc:Fallback>
                <p:oleObj name="CS ChemDraw Drawing" r:id="rId3" imgW="3869401" imgH="487252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2576" y="1788347"/>
                        <a:ext cx="3868738" cy="48720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" name="Straight Connector 10"/>
          <p:cNvCxnSpPr/>
          <p:nvPr/>
        </p:nvCxnSpPr>
        <p:spPr>
          <a:xfrm rot="16200000" flipH="1">
            <a:off x="795877" y="4563111"/>
            <a:ext cx="7552248" cy="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4872688" y="1238163"/>
            <a:ext cx="34867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Addition of Two Substituent on Olefins</a:t>
            </a:r>
            <a:endParaRPr lang="en-CA" sz="1600" dirty="0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4065972"/>
              </p:ext>
            </p:extLst>
          </p:nvPr>
        </p:nvGraphicFramePr>
        <p:xfrm>
          <a:off x="5099050" y="2070100"/>
          <a:ext cx="3517900" cy="431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499" name="CS ChemDraw Drawing" r:id="rId5" imgW="3517676" imgH="4309667" progId="ChemDraw.Document.6.0">
                  <p:embed/>
                </p:oleObj>
              </mc:Choice>
              <mc:Fallback>
                <p:oleObj name="CS ChemDraw Drawing" r:id="rId5" imgW="3517676" imgH="430966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99050" y="2070100"/>
                        <a:ext cx="3517900" cy="43100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6476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24</a:t>
            </a:fld>
            <a:endParaRPr lang="en-US"/>
          </a:p>
        </p:txBody>
      </p:sp>
      <p:graphicFrame>
        <p:nvGraphicFramePr>
          <p:cNvPr id="47" name="Object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6585775"/>
              </p:ext>
            </p:extLst>
          </p:nvPr>
        </p:nvGraphicFramePr>
        <p:xfrm>
          <a:off x="2355031" y="1192453"/>
          <a:ext cx="5086350" cy="95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325" name="CS ChemDraw Drawing" r:id="rId3" imgW="3261644" imgH="609758" progId="ChemDraw.Document.6.0">
                  <p:embed/>
                </p:oleObj>
              </mc:Choice>
              <mc:Fallback>
                <p:oleObj name="CS ChemDraw Drawing" r:id="rId3" imgW="3261644" imgH="609758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55031" y="1192453"/>
                        <a:ext cx="5086350" cy="9509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" name="Rectangle 47"/>
          <p:cNvSpPr/>
          <p:nvPr/>
        </p:nvSpPr>
        <p:spPr>
          <a:xfrm>
            <a:off x="3911421" y="2247277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sz="1400" b="1" dirty="0" smtClean="0"/>
              <a:t>Tetrahedral Intermediate</a:t>
            </a:r>
          </a:p>
        </p:txBody>
      </p:sp>
      <p:sp>
        <p:nvSpPr>
          <p:cNvPr id="49" name="Multiply 48"/>
          <p:cNvSpPr/>
          <p:nvPr/>
        </p:nvSpPr>
        <p:spPr>
          <a:xfrm>
            <a:off x="3464381" y="1556261"/>
            <a:ext cx="447040" cy="447040"/>
          </a:xfrm>
          <a:prstGeom prst="mathMultiply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2" name="Rectangle 51"/>
          <p:cNvSpPr/>
          <p:nvPr/>
        </p:nvSpPr>
        <p:spPr>
          <a:xfrm>
            <a:off x="1097588" y="3028504"/>
            <a:ext cx="694109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The tetrahedral intermediate cannot collapse on itself</a:t>
            </a:r>
          </a:p>
          <a:p>
            <a:r>
              <a:rPr lang="en-CA" sz="1400" b="1" dirty="0" smtClean="0"/>
              <a:t>» Carbon-carbon and carbon-hydrogen bonds are strong and not easy to break.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Protonate the oxyanion to make alcohols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Keep in mind, nucleophiles can also act as bases</a:t>
            </a:r>
          </a:p>
        </p:txBody>
      </p:sp>
      <p:sp>
        <p:nvSpPr>
          <p:cNvPr id="53" name="Rectangle 52"/>
          <p:cNvSpPr/>
          <p:nvPr/>
        </p:nvSpPr>
        <p:spPr>
          <a:xfrm>
            <a:off x="-2005339" y="4671158"/>
            <a:ext cx="2744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l-GR" sz="1200" b="1" dirty="0" smtClean="0"/>
              <a:t>π</a:t>
            </a:r>
            <a:endParaRPr lang="en-CA" sz="900" baseline="30000" dirty="0"/>
          </a:p>
        </p:txBody>
      </p:sp>
      <p:sp>
        <p:nvSpPr>
          <p:cNvPr id="57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CA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Ketones/Aldehydes as Electrophiles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188723" y="4523362"/>
            <a:ext cx="5048656" cy="642025"/>
          </a:xfrm>
          <a:prstGeom prst="roundRect">
            <a:avLst/>
          </a:prstGeom>
          <a:solidFill>
            <a:schemeClr val="accent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Rectangle 9"/>
          <p:cNvSpPr/>
          <p:nvPr/>
        </p:nvSpPr>
        <p:spPr>
          <a:xfrm>
            <a:off x="2949397" y="4697119"/>
            <a:ext cx="440663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*** </a:t>
            </a:r>
            <a:r>
              <a:rPr lang="en-CA" sz="1400" b="1" dirty="0" smtClean="0"/>
              <a:t>On Exam</a:t>
            </a:r>
            <a:r>
              <a:rPr lang="en-CA" sz="1400" b="1" dirty="0" smtClean="0"/>
              <a:t>, Use Real Example Of H+ ***</a:t>
            </a:r>
          </a:p>
        </p:txBody>
      </p:sp>
    </p:spTree>
    <p:extLst>
      <p:ext uri="{BB962C8B-B14F-4D97-AF65-F5344CB8AC3E}">
        <p14:creationId xmlns:p14="http://schemas.microsoft.com/office/powerpoint/2010/main" val="288401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25</a:t>
            </a:fld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784376" y="1411971"/>
          <a:ext cx="3665537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13" name="CS ChemDraw Drawing" r:id="rId3" imgW="2354899" imgH="592702" progId="ChemDraw.Document.6.0">
                  <p:embed/>
                </p:oleObj>
              </mc:Choice>
              <mc:Fallback>
                <p:oleObj name="CS ChemDraw Drawing" r:id="rId3" imgW="2354899" imgH="59270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84376" y="1411971"/>
                        <a:ext cx="3665537" cy="923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CA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Ketones/Aldehydes as Electrophiles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6567" y="952205"/>
            <a:ext cx="398089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General Mechanism Under Acidic Conditions</a:t>
            </a:r>
            <a:endParaRPr lang="en-CA" sz="1600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02576" y="2666202"/>
            <a:ext cx="832486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332802" y="2771719"/>
            <a:ext cx="159973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» </a:t>
            </a:r>
            <a:r>
              <a:rPr lang="en-CA" sz="1400" b="1" dirty="0" err="1" smtClean="0"/>
              <a:t>Acetal</a:t>
            </a:r>
            <a:r>
              <a:rPr lang="en-CA" sz="1400" b="1" dirty="0" smtClean="0"/>
              <a:t> Formation</a:t>
            </a:r>
            <a:endParaRPr lang="en-CA" sz="1400" dirty="0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5022521"/>
              </p:ext>
            </p:extLst>
          </p:nvPr>
        </p:nvGraphicFramePr>
        <p:xfrm>
          <a:off x="1085240" y="3085280"/>
          <a:ext cx="6669088" cy="147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14" name="CS ChemDraw Drawing" r:id="rId5" imgW="4282794" imgH="943632" progId="ChemDraw.Document.6.0">
                  <p:embed/>
                </p:oleObj>
              </mc:Choice>
              <mc:Fallback>
                <p:oleObj name="CS ChemDraw Drawing" r:id="rId5" imgW="4282794" imgH="94363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85240" y="3085280"/>
                        <a:ext cx="6669088" cy="1470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0971744"/>
              </p:ext>
            </p:extLst>
          </p:nvPr>
        </p:nvGraphicFramePr>
        <p:xfrm>
          <a:off x="1003935" y="4637077"/>
          <a:ext cx="4011613" cy="2220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15" name="CS ChemDraw Drawing" r:id="rId7" imgW="2581585" imgH="1426322" progId="ChemDraw.Document.6.0">
                  <p:embed/>
                </p:oleObj>
              </mc:Choice>
              <mc:Fallback>
                <p:oleObj name="CS ChemDraw Drawing" r:id="rId7" imgW="2581585" imgH="142632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003935" y="4637077"/>
                        <a:ext cx="4011613" cy="22209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Multiply 13"/>
          <p:cNvSpPr/>
          <p:nvPr/>
        </p:nvSpPr>
        <p:spPr>
          <a:xfrm>
            <a:off x="2068856" y="5306306"/>
            <a:ext cx="447040" cy="447040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5" name="Rectangle 14"/>
          <p:cNvSpPr/>
          <p:nvPr/>
        </p:nvSpPr>
        <p:spPr>
          <a:xfrm>
            <a:off x="4013200" y="6112886"/>
            <a:ext cx="32775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</a:t>
            </a:r>
            <a:r>
              <a:rPr lang="en-CA" sz="1400" b="1" dirty="0" err="1" smtClean="0"/>
              <a:t>Intamolecular</a:t>
            </a:r>
            <a:r>
              <a:rPr lang="en-CA" sz="1400" b="1" dirty="0" smtClean="0"/>
              <a:t> reactions happen faster </a:t>
            </a:r>
            <a:br>
              <a:rPr lang="en-CA" sz="1400" b="1" dirty="0" smtClean="0"/>
            </a:br>
            <a:r>
              <a:rPr lang="en-CA" sz="1400" b="1" dirty="0" smtClean="0"/>
              <a:t>   than intermolecular reactions… </a:t>
            </a:r>
            <a:br>
              <a:rPr lang="en-CA" sz="1400" b="1" dirty="0" smtClean="0"/>
            </a:br>
            <a:r>
              <a:rPr lang="en-CA" sz="1400" b="1" dirty="0" smtClean="0"/>
              <a:t>   therefore, the blue route will occur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754077" y="1062270"/>
            <a:ext cx="32775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HOMO of carbonyl (lone pairs) react with acid, making it a better electrophile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552440" y="2849880"/>
            <a:ext cx="65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endParaRPr lang="en-CA" dirty="0"/>
          </a:p>
        </p:txBody>
      </p:sp>
      <p:sp>
        <p:nvSpPr>
          <p:cNvPr id="19" name="Rectangle 18"/>
          <p:cNvSpPr/>
          <p:nvPr/>
        </p:nvSpPr>
        <p:spPr>
          <a:xfrm>
            <a:off x="1952218" y="2006582"/>
            <a:ext cx="3401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1400" b="1" dirty="0" smtClean="0"/>
              <a:t>δ</a:t>
            </a:r>
            <a:r>
              <a:rPr lang="en-CA" sz="1400" b="1" baseline="30000" dirty="0" smtClean="0"/>
              <a:t>+</a:t>
            </a:r>
            <a:endParaRPr lang="en-CA" sz="1400" dirty="0"/>
          </a:p>
        </p:txBody>
      </p:sp>
      <p:sp>
        <p:nvSpPr>
          <p:cNvPr id="20" name="Rectangle 19"/>
          <p:cNvSpPr/>
          <p:nvPr/>
        </p:nvSpPr>
        <p:spPr>
          <a:xfrm>
            <a:off x="3391762" y="2006582"/>
            <a:ext cx="4507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 smtClean="0"/>
              <a:t>δ</a:t>
            </a:r>
            <a:r>
              <a:rPr lang="en-CA" sz="2400" b="1" baseline="30000" dirty="0" smtClean="0"/>
              <a:t>+</a:t>
            </a:r>
            <a:endParaRPr lang="en-CA" sz="2400" dirty="0"/>
          </a:p>
        </p:txBody>
      </p:sp>
      <p:sp>
        <p:nvSpPr>
          <p:cNvPr id="22" name="Rectangle 21"/>
          <p:cNvSpPr/>
          <p:nvPr/>
        </p:nvSpPr>
        <p:spPr>
          <a:xfrm>
            <a:off x="5459641" y="4250747"/>
            <a:ext cx="111725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Hemi-</a:t>
            </a:r>
            <a:r>
              <a:rPr lang="en-CA" sz="1400" b="1" dirty="0" err="1" smtClean="0"/>
              <a:t>Acetal</a:t>
            </a:r>
            <a:endParaRPr lang="en-CA" sz="1400" b="1" dirty="0" smtClean="0"/>
          </a:p>
        </p:txBody>
      </p:sp>
      <p:sp>
        <p:nvSpPr>
          <p:cNvPr id="23" name="Rectangle 22"/>
          <p:cNvSpPr/>
          <p:nvPr/>
        </p:nvSpPr>
        <p:spPr>
          <a:xfrm>
            <a:off x="4435183" y="5529826"/>
            <a:ext cx="111725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err="1" smtClean="0"/>
              <a:t>Acetal</a:t>
            </a:r>
            <a:endParaRPr lang="en-CA" sz="1400" b="1" dirty="0" smtClean="0"/>
          </a:p>
        </p:txBody>
      </p:sp>
      <p:sp>
        <p:nvSpPr>
          <p:cNvPr id="24" name="Rectangle 23"/>
          <p:cNvSpPr/>
          <p:nvPr/>
        </p:nvSpPr>
        <p:spPr>
          <a:xfrm>
            <a:off x="800697" y="3969478"/>
            <a:ext cx="11172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CA" sz="1400" b="1" dirty="0" smtClean="0"/>
              <a:t>Aldehyde</a:t>
            </a:r>
            <a:br>
              <a:rPr lang="en-CA" sz="1400" b="1" dirty="0" smtClean="0"/>
            </a:br>
            <a:r>
              <a:rPr lang="en-CA" sz="1400" b="1" dirty="0" smtClean="0"/>
              <a:t>Ketone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754077" y="1774409"/>
            <a:ext cx="30698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Used to protect aldehydes, ketones and even alcohols</a:t>
            </a:r>
          </a:p>
        </p:txBody>
      </p:sp>
    </p:spTree>
    <p:extLst>
      <p:ext uri="{BB962C8B-B14F-4D97-AF65-F5344CB8AC3E}">
        <p14:creationId xmlns:p14="http://schemas.microsoft.com/office/powerpoint/2010/main" val="302798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CA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Principle of Microscopic Reversibility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6674804"/>
              </p:ext>
            </p:extLst>
          </p:nvPr>
        </p:nvGraphicFramePr>
        <p:xfrm>
          <a:off x="2407444" y="1443213"/>
          <a:ext cx="4329113" cy="4716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313" name="CS ChemDraw Drawing" r:id="rId3" imgW="2779776" imgH="3021926" progId="ChemDraw.Document.6.0">
                  <p:embed/>
                </p:oleObj>
              </mc:Choice>
              <mc:Fallback>
                <p:oleObj name="CS ChemDraw Drawing" r:id="rId3" imgW="2779776" imgH="3021926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07444" y="1443213"/>
                        <a:ext cx="4329113" cy="4716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84708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CA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</a:t>
            </a:r>
            <a:r>
              <a:rPr lang="en-CA" sz="3400" b="1" cap="non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Chatelier’s</a:t>
            </a:r>
            <a:r>
              <a:rPr lang="en-CA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Principle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119452"/>
              </p:ext>
            </p:extLst>
          </p:nvPr>
        </p:nvGraphicFramePr>
        <p:xfrm>
          <a:off x="1989138" y="1037210"/>
          <a:ext cx="495935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935" name="CS ChemDraw Drawing" r:id="rId3" imgW="3188066" imgH="538122" progId="ChemDraw.Document.6.0">
                  <p:embed/>
                </p:oleObj>
              </mc:Choice>
              <mc:Fallback>
                <p:oleObj name="CS ChemDraw Drawing" r:id="rId3" imgW="3188066" imgH="53812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89138" y="1037210"/>
                        <a:ext cx="4959350" cy="83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651583" y="2213437"/>
            <a:ext cx="75585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Le </a:t>
            </a:r>
            <a:r>
              <a:rPr lang="en-CA" sz="1400" b="1" dirty="0" err="1" smtClean="0"/>
              <a:t>Chatelier’s</a:t>
            </a:r>
            <a:r>
              <a:rPr lang="en-CA" sz="1400" b="1" dirty="0" smtClean="0"/>
              <a:t> Principle: Equilibrium will favour the side with the highest entropy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Equilibrium favours reagents (3 molecules to 2 molecules)</a:t>
            </a:r>
          </a:p>
        </p:txBody>
      </p:sp>
      <p:sp>
        <p:nvSpPr>
          <p:cNvPr id="9" name="Rectangle 8"/>
          <p:cNvSpPr/>
          <p:nvPr/>
        </p:nvSpPr>
        <p:spPr>
          <a:xfrm>
            <a:off x="2122691" y="1865946"/>
            <a:ext cx="48269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1          :              2                        :                                 1          :            1</a:t>
            </a:r>
            <a:endParaRPr lang="en-CA" sz="14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402576" y="2906722"/>
            <a:ext cx="832486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572000" y="3245618"/>
            <a:ext cx="0" cy="31219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402576" y="2960143"/>
            <a:ext cx="97654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Solutions</a:t>
            </a:r>
            <a:endParaRPr lang="en-CA" sz="1600" dirty="0"/>
          </a:p>
        </p:txBody>
      </p:sp>
      <p:sp>
        <p:nvSpPr>
          <p:cNvPr id="14" name="Rectangle 13"/>
          <p:cNvSpPr/>
          <p:nvPr/>
        </p:nvSpPr>
        <p:spPr>
          <a:xfrm>
            <a:off x="402576" y="3298697"/>
            <a:ext cx="75585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Remove water from the products via Dean Stark or</a:t>
            </a:r>
            <a:br>
              <a:rPr lang="en-CA" sz="1400" b="1" dirty="0" smtClean="0"/>
            </a:br>
            <a:r>
              <a:rPr lang="en-CA" sz="1400" b="1" dirty="0" smtClean="0"/>
              <a:t>    use of drying agents such as MgSO</a:t>
            </a:r>
            <a:r>
              <a:rPr lang="en-CA" sz="1400" b="1" baseline="-25000" dirty="0" smtClean="0"/>
              <a:t>4</a:t>
            </a:r>
            <a:endParaRPr lang="en-CA" sz="1400" b="1" dirty="0" smtClean="0"/>
          </a:p>
        </p:txBody>
      </p:sp>
      <p:pic>
        <p:nvPicPr>
          <p:cNvPr id="162822" name="Picture 6" descr="http://spcfa.ac-creteil.fr/IMG/DeanStark/engage_content/image0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83" y="4020562"/>
            <a:ext cx="3017995" cy="2298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674801" y="3298697"/>
            <a:ext cx="755856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Start with a diol </a:t>
            </a:r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2668473"/>
              </p:ext>
            </p:extLst>
          </p:nvPr>
        </p:nvGraphicFramePr>
        <p:xfrm>
          <a:off x="4884620" y="3874715"/>
          <a:ext cx="3955666" cy="5423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936" name="CS ChemDraw Drawing" r:id="rId6" imgW="3378602" imgH="461796" progId="ChemDraw.Document.6.0">
                  <p:embed/>
                </p:oleObj>
              </mc:Choice>
              <mc:Fallback>
                <p:oleObj name="CS ChemDraw Drawing" r:id="rId6" imgW="3378602" imgH="461796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884620" y="3874715"/>
                        <a:ext cx="3955666" cy="5423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8"/>
          <p:cNvSpPr/>
          <p:nvPr/>
        </p:nvSpPr>
        <p:spPr>
          <a:xfrm>
            <a:off x="4998885" y="4482134"/>
            <a:ext cx="38651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1          :              1                    :                    1       :       1</a:t>
            </a:r>
            <a:endParaRPr lang="en-CA" sz="1400" dirty="0"/>
          </a:p>
        </p:txBody>
      </p:sp>
      <p:sp>
        <p:nvSpPr>
          <p:cNvPr id="20" name="Rectangle 19"/>
          <p:cNvSpPr/>
          <p:nvPr/>
        </p:nvSpPr>
        <p:spPr>
          <a:xfrm>
            <a:off x="4674801" y="4873262"/>
            <a:ext cx="755856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Start with a diol and </a:t>
            </a:r>
            <a:r>
              <a:rPr lang="en-CA" sz="1400" b="1" dirty="0" err="1" smtClean="0"/>
              <a:t>acetal</a:t>
            </a:r>
            <a:endParaRPr lang="en-CA" sz="1400" b="1" dirty="0" smtClean="0"/>
          </a:p>
        </p:txBody>
      </p:sp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5239436"/>
              </p:ext>
            </p:extLst>
          </p:nvPr>
        </p:nvGraphicFramePr>
        <p:xfrm>
          <a:off x="4795838" y="5408613"/>
          <a:ext cx="4135437" cy="541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937" name="CS ChemDraw Drawing" r:id="rId8" imgW="3532561" imgH="461796" progId="ChemDraw.Document.6.0">
                  <p:embed/>
                </p:oleObj>
              </mc:Choice>
              <mc:Fallback>
                <p:oleObj name="CS ChemDraw Drawing" r:id="rId8" imgW="3532561" imgH="461796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795838" y="5408613"/>
                        <a:ext cx="4135437" cy="5413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22"/>
          <p:cNvSpPr/>
          <p:nvPr/>
        </p:nvSpPr>
        <p:spPr>
          <a:xfrm>
            <a:off x="4909253" y="6022903"/>
            <a:ext cx="39453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1          :              1                    :                    1       :          2</a:t>
            </a:r>
            <a:endParaRPr lang="en-CA" sz="1400" dirty="0"/>
          </a:p>
        </p:txBody>
      </p:sp>
    </p:spTree>
    <p:extLst>
      <p:ext uri="{BB962C8B-B14F-4D97-AF65-F5344CB8AC3E}">
        <p14:creationId xmlns:p14="http://schemas.microsoft.com/office/powerpoint/2010/main" val="5609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CA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Substitution and Elimination Reactions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4572000" y="1031589"/>
            <a:ext cx="0" cy="21123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7707106"/>
              </p:ext>
            </p:extLst>
          </p:nvPr>
        </p:nvGraphicFramePr>
        <p:xfrm>
          <a:off x="660400" y="1693863"/>
          <a:ext cx="3324225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812" name="CS ChemDraw Drawing" r:id="rId3" imgW="2135443" imgH="544092" progId="ChemDraw.Document.6.0">
                  <p:embed/>
                </p:oleObj>
              </mc:Choice>
              <mc:Fallback>
                <p:oleObj name="CS ChemDraw Drawing" r:id="rId3" imgW="2135443" imgH="54409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60400" y="1693863"/>
                        <a:ext cx="3324225" cy="850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302322" y="1086377"/>
            <a:ext cx="19680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General S</a:t>
            </a:r>
            <a:r>
              <a:rPr lang="en-CA" sz="1400" b="1" baseline="-25000" dirty="0" smtClean="0"/>
              <a:t>N</a:t>
            </a:r>
            <a:r>
              <a:rPr lang="en-CA" sz="1400" b="1" dirty="0" smtClean="0"/>
              <a:t>2 Mechanism</a:t>
            </a:r>
            <a:endParaRPr lang="en-CA" sz="1400" dirty="0"/>
          </a:p>
        </p:txBody>
      </p:sp>
      <p:sp>
        <p:nvSpPr>
          <p:cNvPr id="7" name="Rectangle 6"/>
          <p:cNvSpPr/>
          <p:nvPr/>
        </p:nvSpPr>
        <p:spPr>
          <a:xfrm>
            <a:off x="4762562" y="1087122"/>
            <a:ext cx="189269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General E2 Mechanism</a:t>
            </a:r>
            <a:endParaRPr lang="en-CA" sz="1400" dirty="0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3478924"/>
              </p:ext>
            </p:extLst>
          </p:nvPr>
        </p:nvGraphicFramePr>
        <p:xfrm>
          <a:off x="4826000" y="1622425"/>
          <a:ext cx="4122738" cy="992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813" name="CS ChemDraw Drawing" r:id="rId5" imgW="2647082" imgH="635342" progId="ChemDraw.Document.6.0">
                  <p:embed/>
                </p:oleObj>
              </mc:Choice>
              <mc:Fallback>
                <p:oleObj name="CS ChemDraw Drawing" r:id="rId5" imgW="2647082" imgH="63534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26000" y="1622425"/>
                        <a:ext cx="4122738" cy="9921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" name="Straight Connector 10"/>
          <p:cNvCxnSpPr/>
          <p:nvPr/>
        </p:nvCxnSpPr>
        <p:spPr>
          <a:xfrm>
            <a:off x="402576" y="3143977"/>
            <a:ext cx="832486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402576" y="3297750"/>
            <a:ext cx="250825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General S</a:t>
            </a:r>
            <a:r>
              <a:rPr lang="en-CA" sz="1400" b="1" baseline="-25000" dirty="0" smtClean="0"/>
              <a:t>N</a:t>
            </a:r>
            <a:r>
              <a:rPr lang="en-CA" sz="1400" b="1" dirty="0" smtClean="0"/>
              <a:t>1 and E1 Mechanism</a:t>
            </a:r>
            <a:endParaRPr lang="en-CA" sz="1400" dirty="0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5105659"/>
              </p:ext>
            </p:extLst>
          </p:nvPr>
        </p:nvGraphicFramePr>
        <p:xfrm>
          <a:off x="879475" y="4050853"/>
          <a:ext cx="6210300" cy="185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814" name="CS ChemDraw Drawing" r:id="rId7" imgW="3992738" imgH="1185404" progId="ChemDraw.Document.6.0">
                  <p:embed/>
                </p:oleObj>
              </mc:Choice>
              <mc:Fallback>
                <p:oleObj name="CS ChemDraw Drawing" r:id="rId7" imgW="3992738" imgH="118540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79475" y="4050853"/>
                        <a:ext cx="6210300" cy="1854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6241530" y="4693657"/>
            <a:ext cx="9394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CA" sz="1200" b="1" dirty="0" smtClean="0"/>
              <a:t>S</a:t>
            </a:r>
            <a:r>
              <a:rPr lang="en-CA" sz="1200" b="1" baseline="-25000" dirty="0" smtClean="0"/>
              <a:t>N</a:t>
            </a:r>
            <a:r>
              <a:rPr lang="en-CA" sz="1200" b="1" dirty="0" smtClean="0"/>
              <a:t>1 Product</a:t>
            </a:r>
            <a:endParaRPr lang="en-CA" sz="900" baseline="30000" dirty="0"/>
          </a:p>
        </p:txBody>
      </p:sp>
      <p:sp>
        <p:nvSpPr>
          <p:cNvPr id="16" name="Rectangle 15"/>
          <p:cNvSpPr/>
          <p:nvPr/>
        </p:nvSpPr>
        <p:spPr>
          <a:xfrm>
            <a:off x="4324910" y="5974465"/>
            <a:ext cx="87530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CA" sz="1200" b="1" dirty="0" smtClean="0"/>
              <a:t>E1 Product</a:t>
            </a:r>
            <a:endParaRPr lang="en-CA" sz="900" baseline="30000" dirty="0"/>
          </a:p>
        </p:txBody>
      </p:sp>
      <p:sp>
        <p:nvSpPr>
          <p:cNvPr id="17" name="Rectangle 16"/>
          <p:cNvSpPr/>
          <p:nvPr/>
        </p:nvSpPr>
        <p:spPr>
          <a:xfrm>
            <a:off x="5982718" y="5500968"/>
            <a:ext cx="27396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» Both reactions go through the </a:t>
            </a:r>
          </a:p>
          <a:p>
            <a:r>
              <a:rPr lang="en-CA" sz="1400" b="1" dirty="0"/>
              <a:t> </a:t>
            </a:r>
            <a:r>
              <a:rPr lang="en-CA" sz="1400" b="1" dirty="0" smtClean="0"/>
              <a:t>  same intermediate (carbocation)</a:t>
            </a:r>
            <a:endParaRPr lang="en-CA" sz="1400" dirty="0"/>
          </a:p>
        </p:txBody>
      </p:sp>
      <p:sp>
        <p:nvSpPr>
          <p:cNvPr id="18" name="Rectangle 17"/>
          <p:cNvSpPr/>
          <p:nvPr/>
        </p:nvSpPr>
        <p:spPr>
          <a:xfrm>
            <a:off x="660400" y="1861216"/>
            <a:ext cx="3401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1400" b="1" dirty="0" smtClean="0"/>
              <a:t>δ</a:t>
            </a:r>
            <a:r>
              <a:rPr lang="en-CA" sz="1400" b="1" baseline="30000" dirty="0" smtClean="0"/>
              <a:t>+</a:t>
            </a:r>
            <a:endParaRPr lang="en-CA" sz="1400" dirty="0"/>
          </a:p>
        </p:txBody>
      </p:sp>
      <p:sp>
        <p:nvSpPr>
          <p:cNvPr id="19" name="Rectangle 18"/>
          <p:cNvSpPr/>
          <p:nvPr/>
        </p:nvSpPr>
        <p:spPr>
          <a:xfrm>
            <a:off x="5306579" y="1861216"/>
            <a:ext cx="3401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1400" b="1" dirty="0" smtClean="0"/>
              <a:t>δ</a:t>
            </a:r>
            <a:r>
              <a:rPr lang="en-CA" sz="1400" b="1" baseline="30000" dirty="0" smtClean="0"/>
              <a:t>+</a:t>
            </a:r>
            <a:endParaRPr lang="en-CA" sz="1400" dirty="0"/>
          </a:p>
        </p:txBody>
      </p:sp>
      <p:sp>
        <p:nvSpPr>
          <p:cNvPr id="20" name="Rectangle 19"/>
          <p:cNvSpPr/>
          <p:nvPr/>
        </p:nvSpPr>
        <p:spPr>
          <a:xfrm>
            <a:off x="864097" y="4948589"/>
            <a:ext cx="3401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1400" b="1" dirty="0" smtClean="0"/>
              <a:t>δ</a:t>
            </a:r>
            <a:r>
              <a:rPr lang="en-CA" sz="1400" b="1" baseline="30000" dirty="0" smtClean="0"/>
              <a:t>+</a:t>
            </a:r>
            <a:endParaRPr lang="en-CA" sz="1400" dirty="0"/>
          </a:p>
        </p:txBody>
      </p:sp>
    </p:spTree>
    <p:extLst>
      <p:ext uri="{BB962C8B-B14F-4D97-AF65-F5344CB8AC3E}">
        <p14:creationId xmlns:p14="http://schemas.microsoft.com/office/powerpoint/2010/main" val="277954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CA" sz="3400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Criteria For Substitution and Elimination </a:t>
            </a:r>
            <a:r>
              <a:rPr lang="en-CA" sz="3400" b="1" cap="none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Rxns</a:t>
            </a:r>
            <a:r>
              <a:rPr lang="en-CA" sz="3400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3236859"/>
              </p:ext>
            </p:extLst>
          </p:nvPr>
        </p:nvGraphicFramePr>
        <p:xfrm>
          <a:off x="768485" y="841118"/>
          <a:ext cx="7607032" cy="46167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1758"/>
                <a:gridCol w="1901758"/>
                <a:gridCol w="1901758"/>
                <a:gridCol w="1901758"/>
              </a:tblGrid>
              <a:tr h="449202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S</a:t>
                      </a:r>
                      <a:r>
                        <a:rPr lang="en-CA" baseline="-25000" dirty="0" smtClean="0"/>
                        <a:t>N</a:t>
                      </a:r>
                      <a:r>
                        <a:rPr lang="en-CA" baseline="0" dirty="0" smtClean="0"/>
                        <a:t>2</a:t>
                      </a:r>
                      <a:endParaRPr lang="en-CA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dirty="0" smtClean="0"/>
                        <a:t>E2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dirty="0" smtClean="0"/>
                        <a:t>S</a:t>
                      </a:r>
                      <a:r>
                        <a:rPr lang="en-CA" baseline="-25000" dirty="0" smtClean="0"/>
                        <a:t>N</a:t>
                      </a:r>
                      <a:r>
                        <a:rPr lang="en-CA" baseline="0" dirty="0" smtClean="0"/>
                        <a:t>1/E1</a:t>
                      </a:r>
                      <a:endParaRPr lang="en-CA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Leaving Group</a:t>
                      </a:r>
                      <a:endParaRPr lang="en-CA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Weak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dirty="0" smtClean="0"/>
                        <a:t>Base</a:t>
                      </a:r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/>
                </a:tc>
              </a:tr>
              <a:tr h="875705">
                <a:tc>
                  <a:txBody>
                    <a:bodyPr/>
                    <a:lstStyle/>
                    <a:p>
                      <a:pPr algn="ctr"/>
                      <a:endParaRPr lang="en-CA" dirty="0" smtClean="0"/>
                    </a:p>
                    <a:p>
                      <a:pPr algn="ctr"/>
                      <a:r>
                        <a:rPr lang="en-CA" dirty="0" smtClean="0"/>
                        <a:t>Alpha</a:t>
                      </a:r>
                      <a:r>
                        <a:rPr lang="en-CA" baseline="0" dirty="0" smtClean="0"/>
                        <a:t> Carbon</a:t>
                      </a:r>
                      <a:endParaRPr lang="en-CA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 smtClean="0"/>
                    </a:p>
                    <a:p>
                      <a:pPr algn="ctr"/>
                      <a:r>
                        <a:rPr lang="en-CA" dirty="0" smtClean="0"/>
                        <a:t>Me, 1°, 2°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dirty="0" smtClean="0"/>
                    </a:p>
                    <a:p>
                      <a:pPr algn="ctr"/>
                      <a:r>
                        <a:rPr lang="en-CA" dirty="0" smtClean="0"/>
                        <a:t>1°, 2°, 3°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800" dirty="0" smtClean="0"/>
                    </a:p>
                    <a:p>
                      <a:pPr algn="ctr"/>
                      <a:r>
                        <a:rPr lang="en-CA" dirty="0" smtClean="0"/>
                        <a:t>3°. Resonance Stabilized Carbocation</a:t>
                      </a:r>
                      <a:endParaRPr lang="en-CA" dirty="0"/>
                    </a:p>
                  </a:txBody>
                  <a:tcPr/>
                </a:tc>
              </a:tr>
              <a:tr h="506271">
                <a:tc>
                  <a:txBody>
                    <a:bodyPr/>
                    <a:lstStyle/>
                    <a:p>
                      <a:pPr algn="ctr"/>
                      <a:endParaRPr lang="en-CA" dirty="0" smtClean="0"/>
                    </a:p>
                    <a:p>
                      <a:pPr algn="ctr"/>
                      <a:r>
                        <a:rPr lang="en-CA" dirty="0" smtClean="0"/>
                        <a:t>Nucleophile</a:t>
                      </a:r>
                    </a:p>
                    <a:p>
                      <a:pPr algn="ctr"/>
                      <a:endParaRPr lang="en-CA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 smtClean="0"/>
                    </a:p>
                    <a:p>
                      <a:pPr algn="ctr"/>
                      <a:r>
                        <a:rPr lang="en-CA" dirty="0" smtClean="0"/>
                        <a:t>Strong</a:t>
                      </a:r>
                      <a:endParaRPr lang="en-CA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 smtClean="0"/>
                    </a:p>
                    <a:p>
                      <a:pPr algn="ctr"/>
                      <a:r>
                        <a:rPr lang="en-CA" dirty="0" smtClean="0"/>
                        <a:t>N/A</a:t>
                      </a:r>
                      <a:endParaRPr lang="en-CA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000" dirty="0" smtClean="0"/>
                    </a:p>
                    <a:p>
                      <a:pPr algn="ctr"/>
                      <a:r>
                        <a:rPr lang="en-CA" dirty="0" smtClean="0"/>
                        <a:t>Weak,</a:t>
                      </a:r>
                      <a:r>
                        <a:rPr lang="en-CA" baseline="0" dirty="0" smtClean="0"/>
                        <a:t> usually solvent</a:t>
                      </a:r>
                      <a:endParaRPr lang="en-CA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9434">
                <a:tc>
                  <a:txBody>
                    <a:bodyPr/>
                    <a:lstStyle/>
                    <a:p>
                      <a:pPr algn="ctr"/>
                      <a:endParaRPr lang="en-CA" dirty="0" smtClean="0"/>
                    </a:p>
                    <a:p>
                      <a:pPr algn="ctr"/>
                      <a:r>
                        <a:rPr lang="en-CA" dirty="0" smtClean="0"/>
                        <a:t>Base</a:t>
                      </a:r>
                    </a:p>
                    <a:p>
                      <a:pPr algn="ctr"/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 smtClean="0"/>
                    </a:p>
                    <a:p>
                      <a:pPr algn="ctr"/>
                      <a:r>
                        <a:rPr lang="en-CA" dirty="0" smtClean="0"/>
                        <a:t>N/A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 smtClean="0"/>
                    </a:p>
                    <a:p>
                      <a:pPr algn="ctr"/>
                      <a:r>
                        <a:rPr lang="en-CA" dirty="0" smtClean="0"/>
                        <a:t>Strong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000" dirty="0" smtClean="0"/>
                    </a:p>
                    <a:p>
                      <a:pPr algn="ctr"/>
                      <a:r>
                        <a:rPr lang="en-CA" dirty="0" smtClean="0"/>
                        <a:t>Weak,</a:t>
                      </a:r>
                      <a:r>
                        <a:rPr lang="en-CA" baseline="0" dirty="0" smtClean="0"/>
                        <a:t> usually solvent</a:t>
                      </a:r>
                      <a:endParaRPr lang="en-CA" dirty="0" smtClean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875705">
                <a:tc>
                  <a:txBody>
                    <a:bodyPr/>
                    <a:lstStyle/>
                    <a:p>
                      <a:pPr algn="ctr"/>
                      <a:endParaRPr lang="en-CA" dirty="0" smtClean="0"/>
                    </a:p>
                    <a:p>
                      <a:pPr algn="ctr"/>
                      <a:r>
                        <a:rPr lang="en-CA" dirty="0" smtClean="0"/>
                        <a:t>Solvent</a:t>
                      </a:r>
                      <a:endParaRPr lang="en-CA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CA" sz="1000" dirty="0" smtClean="0"/>
                    </a:p>
                    <a:p>
                      <a:pPr algn="ctr"/>
                      <a:r>
                        <a:rPr lang="en-CA" dirty="0" smtClean="0"/>
                        <a:t>Polar, Aprotic</a:t>
                      </a:r>
                    </a:p>
                    <a:p>
                      <a:pPr algn="ctr"/>
                      <a:r>
                        <a:rPr lang="en-CA" dirty="0" smtClean="0"/>
                        <a:t>(Best)</a:t>
                      </a:r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600" dirty="0" smtClean="0"/>
                    </a:p>
                    <a:p>
                      <a:pPr algn="ctr"/>
                      <a:endParaRPr lang="en-CA" sz="900" dirty="0" smtClean="0"/>
                    </a:p>
                    <a:p>
                      <a:pPr algn="ctr"/>
                      <a:r>
                        <a:rPr lang="en-CA" dirty="0" smtClean="0"/>
                        <a:t>Polar,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dirty="0" err="1" smtClean="0"/>
                        <a:t>Protic</a:t>
                      </a:r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1908558" y="5603436"/>
            <a:ext cx="55996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If the nucleophile is also a strong base, use the alpha carbon to decide what the major product is:</a:t>
            </a:r>
          </a:p>
          <a:p>
            <a:r>
              <a:rPr lang="en-CA" sz="1400" b="1" dirty="0" smtClean="0"/>
              <a:t>» </a:t>
            </a:r>
            <a:r>
              <a:rPr lang="en-CA" sz="1400" dirty="0"/>
              <a:t>1</a:t>
            </a:r>
            <a:r>
              <a:rPr lang="en-CA" sz="1400" dirty="0" smtClean="0"/>
              <a:t>° = S</a:t>
            </a:r>
            <a:r>
              <a:rPr lang="en-CA" sz="1400" baseline="-25000" dirty="0" smtClean="0"/>
              <a:t>N</a:t>
            </a:r>
            <a:r>
              <a:rPr lang="en-CA" sz="1400" dirty="0" smtClean="0"/>
              <a:t>2 major product</a:t>
            </a:r>
          </a:p>
          <a:p>
            <a:r>
              <a:rPr lang="en-CA" sz="1400" b="1" dirty="0"/>
              <a:t>» </a:t>
            </a:r>
            <a:r>
              <a:rPr lang="en-CA" sz="1400" dirty="0" smtClean="0"/>
              <a:t>2° = E2 major product</a:t>
            </a:r>
          </a:p>
          <a:p>
            <a:r>
              <a:rPr lang="en-CA" sz="1400" b="1" dirty="0" smtClean="0"/>
              <a:t>» </a:t>
            </a:r>
            <a:r>
              <a:rPr lang="en-CA" sz="1400" dirty="0" smtClean="0"/>
              <a:t>3° = E2 only</a:t>
            </a:r>
            <a:endParaRPr lang="en-CA" sz="1400" dirty="0"/>
          </a:p>
          <a:p>
            <a:endParaRPr lang="en-CA" sz="1400" dirty="0"/>
          </a:p>
        </p:txBody>
      </p:sp>
    </p:spTree>
    <p:extLst>
      <p:ext uri="{BB962C8B-B14F-4D97-AF65-F5344CB8AC3E}">
        <p14:creationId xmlns:p14="http://schemas.microsoft.com/office/powerpoint/2010/main" val="1562225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CA" sz="32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n-CA" sz="3200" b="1" cap="none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en-CA" sz="32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Reactions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2801938" y="946539"/>
          <a:ext cx="3540125" cy="884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846" name="CS ChemDraw Drawing" r:id="rId3" imgW="2273666" imgH="566691" progId="ChemDraw.Document.6.0">
                  <p:embed/>
                </p:oleObj>
              </mc:Choice>
              <mc:Fallback>
                <p:oleObj name="CS ChemDraw Drawing" r:id="rId3" imgW="2273666" imgH="566691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01938" y="946539"/>
                        <a:ext cx="3540125" cy="8842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732277" y="2173458"/>
            <a:ext cx="7506863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» Nucleophile and leaving group must be </a:t>
            </a:r>
            <a:r>
              <a:rPr lang="en-CA" sz="1400" b="1" dirty="0" err="1" smtClean="0"/>
              <a:t>antiperiplanar</a:t>
            </a:r>
            <a:r>
              <a:rPr lang="en-CA" sz="1400" b="1" dirty="0" smtClean="0"/>
              <a:t> to each other in order to generate product</a:t>
            </a:r>
          </a:p>
          <a:p>
            <a:r>
              <a:rPr lang="en-CA" sz="1400" b="1" dirty="0" smtClean="0"/>
              <a:t>» Tail of the antibonding orbital is pointing in opposite direction of LG 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If the alpha centre is chiral, this will cause an inversion in stereochemistry</a:t>
            </a:r>
          </a:p>
        </p:txBody>
      </p:sp>
      <p:cxnSp>
        <p:nvCxnSpPr>
          <p:cNvPr id="15" name="Straight Connector 14"/>
          <p:cNvCxnSpPr/>
          <p:nvPr/>
        </p:nvCxnSpPr>
        <p:spPr>
          <a:xfrm>
            <a:off x="402576" y="3143977"/>
            <a:ext cx="832486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9662205"/>
              </p:ext>
            </p:extLst>
          </p:nvPr>
        </p:nvGraphicFramePr>
        <p:xfrm>
          <a:off x="402576" y="4023293"/>
          <a:ext cx="8459787" cy="773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847" name="CS ChemDraw Drawing" r:id="rId5" imgW="5430260" imgH="493776" progId="ChemDraw.Document.6.0">
                  <p:embed/>
                </p:oleObj>
              </mc:Choice>
              <mc:Fallback>
                <p:oleObj name="CS ChemDraw Drawing" r:id="rId5" imgW="5430260" imgH="493776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2576" y="4023293"/>
                        <a:ext cx="8459787" cy="7731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/>
          <p:cNvSpPr/>
          <p:nvPr/>
        </p:nvSpPr>
        <p:spPr>
          <a:xfrm>
            <a:off x="693690" y="5214024"/>
            <a:ext cx="79169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In the cases of chair conformations, leaving group must be axial for an S</a:t>
            </a:r>
            <a:r>
              <a:rPr lang="en-CA" sz="1400" b="1" baseline="-25000" dirty="0" smtClean="0"/>
              <a:t>N</a:t>
            </a:r>
            <a:r>
              <a:rPr lang="en-CA" sz="1400" b="1" dirty="0" smtClean="0"/>
              <a:t>2 reaction to occur</a:t>
            </a:r>
          </a:p>
          <a:p>
            <a:r>
              <a:rPr lang="en-CA" sz="1400" b="1" dirty="0" smtClean="0"/>
              <a:t>» When a LG is equatorial, the tail of the antibonding orbital is pointing inside the ring, making it non-accessible for a nucleophile.</a:t>
            </a:r>
          </a:p>
          <a:p>
            <a:r>
              <a:rPr lang="en-CA" sz="1400" b="1" dirty="0"/>
              <a:t>» </a:t>
            </a:r>
            <a:r>
              <a:rPr lang="en-CA" sz="1400" b="1" dirty="0" smtClean="0"/>
              <a:t>Ring must change conformations in order to occur</a:t>
            </a:r>
          </a:p>
        </p:txBody>
      </p:sp>
    </p:spTree>
    <p:extLst>
      <p:ext uri="{BB962C8B-B14F-4D97-AF65-F5344CB8AC3E}">
        <p14:creationId xmlns:p14="http://schemas.microsoft.com/office/powerpoint/2010/main" val="3601056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CA" sz="32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Converting Alcohols into Good Leaving Groups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0958162"/>
              </p:ext>
            </p:extLst>
          </p:nvPr>
        </p:nvGraphicFramePr>
        <p:xfrm>
          <a:off x="2562543" y="1548130"/>
          <a:ext cx="3165475" cy="658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75" name="CS ChemDraw Drawing" r:id="rId3" imgW="2031669" imgH="420861" progId="ChemDraw.Document.6.0">
                  <p:embed/>
                </p:oleObj>
              </mc:Choice>
              <mc:Fallback>
                <p:oleObj name="CS ChemDraw Drawing" r:id="rId3" imgW="2031669" imgH="420861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62543" y="1548130"/>
                        <a:ext cx="3165475" cy="6588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534157" y="1015634"/>
            <a:ext cx="403161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Method 1: Protonation of Alcohols with Strong Acid</a:t>
            </a:r>
          </a:p>
        </p:txBody>
      </p:sp>
      <p:sp>
        <p:nvSpPr>
          <p:cNvPr id="6" name="Rectangle 5"/>
          <p:cNvSpPr/>
          <p:nvPr/>
        </p:nvSpPr>
        <p:spPr>
          <a:xfrm>
            <a:off x="1156018" y="2431662"/>
            <a:ext cx="69313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200" b="1" dirty="0"/>
              <a:t>» </a:t>
            </a:r>
            <a:r>
              <a:rPr lang="en-CA" sz="1200" b="1" dirty="0" smtClean="0"/>
              <a:t>Alcohols are not typically good leaving groups, mainly due to the strength of the C-O bond</a:t>
            </a:r>
          </a:p>
          <a:p>
            <a:r>
              <a:rPr lang="en-CA" sz="1200" b="1" dirty="0"/>
              <a:t>» </a:t>
            </a:r>
            <a:r>
              <a:rPr lang="en-CA" sz="1200" b="1" dirty="0" smtClean="0"/>
              <a:t>By protonating the oxygen, a formal charge of 1+  is placed on the atom, making it electron deficient</a:t>
            </a:r>
          </a:p>
          <a:p>
            <a:r>
              <a:rPr lang="en-CA" sz="1200" b="1" dirty="0"/>
              <a:t>» </a:t>
            </a:r>
            <a:r>
              <a:rPr lang="en-CA" sz="1200" b="1" dirty="0" smtClean="0"/>
              <a:t>If oxygen is electron deficient, it will pull electron density from its surrounding (i.e. alpha carbon), thus</a:t>
            </a:r>
          </a:p>
          <a:p>
            <a:r>
              <a:rPr lang="en-CA" sz="1200" b="1" dirty="0" smtClean="0"/>
              <a:t>   weakening the C-O bond</a:t>
            </a:r>
          </a:p>
          <a:p>
            <a:r>
              <a:rPr lang="en-CA" sz="1200" b="1" dirty="0"/>
              <a:t>» </a:t>
            </a:r>
            <a:r>
              <a:rPr lang="en-CA" sz="1200" b="1" dirty="0" smtClean="0"/>
              <a:t>The partial positive charge on the alpha carbon increases significantly, attracting nucleophiles </a:t>
            </a:r>
          </a:p>
          <a:p>
            <a:r>
              <a:rPr lang="en-CA" sz="1200" b="1" dirty="0" smtClean="0"/>
              <a:t>» REMEMBER….. </a:t>
            </a:r>
            <a:r>
              <a:rPr lang="en-CA" sz="1200" b="1" dirty="0" err="1" smtClean="0"/>
              <a:t>pKa</a:t>
            </a:r>
            <a:r>
              <a:rPr lang="en-CA" sz="1200" b="1" dirty="0" smtClean="0"/>
              <a:t> of protonated alcohol is around ##. Thus, when using strong bases/nucleophiles in </a:t>
            </a:r>
          </a:p>
          <a:p>
            <a:r>
              <a:rPr lang="en-CA" sz="1200" b="1" dirty="0"/>
              <a:t> </a:t>
            </a:r>
            <a:r>
              <a:rPr lang="en-CA" sz="1200" b="1" dirty="0" smtClean="0"/>
              <a:t>  S</a:t>
            </a:r>
            <a:r>
              <a:rPr lang="en-CA" sz="1200" b="1" baseline="-25000" dirty="0" smtClean="0"/>
              <a:t>N</a:t>
            </a:r>
            <a:r>
              <a:rPr lang="en-CA" sz="1200" b="1" dirty="0" smtClean="0"/>
              <a:t>2 or E2 reactions, deprotonation can occur before substitution or elimination.</a:t>
            </a:r>
            <a:endParaRPr lang="en-CA" sz="1200" b="1" dirty="0"/>
          </a:p>
        </p:txBody>
      </p:sp>
      <p:sp>
        <p:nvSpPr>
          <p:cNvPr id="7" name="Rectangle 6"/>
          <p:cNvSpPr/>
          <p:nvPr/>
        </p:nvSpPr>
        <p:spPr>
          <a:xfrm>
            <a:off x="788157" y="4041376"/>
            <a:ext cx="409419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b="1" dirty="0" smtClean="0"/>
              <a:t>Method 2: Converting Alcohols into Sulfonate Esters 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3072227"/>
              </p:ext>
            </p:extLst>
          </p:nvPr>
        </p:nvGraphicFramePr>
        <p:xfrm>
          <a:off x="1575435" y="4432935"/>
          <a:ext cx="5665788" cy="161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76" name="CS ChemDraw Drawing" r:id="rId5" imgW="3639312" imgH="1033177" progId="ChemDraw.Document.6.0">
                  <p:embed/>
                </p:oleObj>
              </mc:Choice>
              <mc:Fallback>
                <p:oleObj name="CS ChemDraw Drawing" r:id="rId5" imgW="3639312" imgH="103317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75435" y="4432935"/>
                        <a:ext cx="5665788" cy="1619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156018" y="6196975"/>
            <a:ext cx="69313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200" b="1" dirty="0" smtClean="0"/>
              <a:t>» Alcohol reacts with sulfonyl chloride (</a:t>
            </a:r>
            <a:r>
              <a:rPr lang="en-CA" sz="1200" b="1" dirty="0" err="1" smtClean="0"/>
              <a:t>Ms</a:t>
            </a:r>
            <a:r>
              <a:rPr lang="en-CA" sz="1200" b="1" dirty="0" smtClean="0"/>
              <a:t>-Cl, </a:t>
            </a:r>
            <a:r>
              <a:rPr lang="en-CA" sz="1200" b="1" dirty="0" err="1" smtClean="0"/>
              <a:t>Ts</a:t>
            </a:r>
            <a:r>
              <a:rPr lang="en-CA" sz="1200" b="1" dirty="0" smtClean="0"/>
              <a:t>-Cl, </a:t>
            </a:r>
            <a:r>
              <a:rPr lang="en-CA" sz="1200" b="1" dirty="0" err="1" smtClean="0"/>
              <a:t>Tf</a:t>
            </a:r>
            <a:r>
              <a:rPr lang="en-CA" sz="1200" b="1" dirty="0" smtClean="0"/>
              <a:t>-Cl) followed by deprotonation with a base</a:t>
            </a:r>
          </a:p>
          <a:p>
            <a:r>
              <a:rPr lang="en-CA" sz="1200" b="1" dirty="0"/>
              <a:t>» </a:t>
            </a:r>
            <a:r>
              <a:rPr lang="en-CA" sz="1200" b="1" dirty="0" smtClean="0"/>
              <a:t>Works great when not using strong basic conditions</a:t>
            </a:r>
            <a:endParaRPr lang="en-CA" sz="1200" b="1" dirty="0"/>
          </a:p>
          <a:p>
            <a:endParaRPr lang="en-CA" sz="1200" b="1" dirty="0"/>
          </a:p>
        </p:txBody>
      </p:sp>
      <p:sp>
        <p:nvSpPr>
          <p:cNvPr id="10" name="Rectangle 9"/>
          <p:cNvSpPr/>
          <p:nvPr/>
        </p:nvSpPr>
        <p:spPr>
          <a:xfrm>
            <a:off x="0" y="6566307"/>
            <a:ext cx="379963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dirty="0" smtClean="0">
                <a:solidFill>
                  <a:srgbClr val="FF0000"/>
                </a:solidFill>
              </a:rPr>
              <a:t>Note: LP’s removed for simplicity. Draw in on final exam!</a:t>
            </a:r>
            <a:endParaRPr lang="en-CA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618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CA" sz="3200" b="1" cap="non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Regioselectivity</a:t>
            </a:r>
            <a:r>
              <a:rPr lang="en-CA" sz="32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E2 Reactions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6327699"/>
              </p:ext>
            </p:extLst>
          </p:nvPr>
        </p:nvGraphicFramePr>
        <p:xfrm>
          <a:off x="2863013" y="1719019"/>
          <a:ext cx="3633788" cy="1162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7187" name="CS ChemDraw Drawing" r:id="rId3" imgW="2331507" imgH="742370" progId="ChemDraw.Document.6.0">
                  <p:embed/>
                </p:oleObj>
              </mc:Choice>
              <mc:Fallback>
                <p:oleObj name="CS ChemDraw Drawing" r:id="rId3" imgW="2331507" imgH="74237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63013" y="1719019"/>
                        <a:ext cx="3633788" cy="1162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663833" y="1380465"/>
            <a:ext cx="16285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Zaitsev’s Product</a:t>
            </a:r>
            <a:endParaRPr lang="en-CA" sz="16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828415"/>
              </p:ext>
            </p:extLst>
          </p:nvPr>
        </p:nvGraphicFramePr>
        <p:xfrm>
          <a:off x="2862263" y="4191000"/>
          <a:ext cx="3633787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7188" name="CS ChemDraw Drawing" r:id="rId5" imgW="2331507" imgH="925297" progId="ChemDraw.Document.6.0">
                  <p:embed/>
                </p:oleObj>
              </mc:Choice>
              <mc:Fallback>
                <p:oleObj name="CS ChemDraw Drawing" r:id="rId5" imgW="2331507" imgH="92529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62263" y="4191000"/>
                        <a:ext cx="3633787" cy="144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663833" y="3994711"/>
            <a:ext cx="177362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600" b="1" dirty="0" smtClean="0"/>
              <a:t>Hoffman’s Product</a:t>
            </a:r>
            <a:endParaRPr lang="en-CA" sz="1600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02576" y="3439283"/>
            <a:ext cx="832486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09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Additional Questions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1286" y="1057549"/>
            <a:ext cx="79376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Provide the structure of sodium </a:t>
            </a:r>
            <a:r>
              <a:rPr lang="en-US" b="1" dirty="0" err="1" smtClean="0"/>
              <a:t>cyanoborohydride</a:t>
            </a:r>
            <a:r>
              <a:rPr lang="en-US" b="1" dirty="0" smtClean="0"/>
              <a:t>, along with the geometry and </a:t>
            </a:r>
            <a:br>
              <a:rPr lang="en-US" b="1" dirty="0" smtClean="0"/>
            </a:br>
            <a:r>
              <a:rPr lang="en-US" b="1" dirty="0" smtClean="0"/>
              <a:t>hybridization of the boron atom</a:t>
            </a:r>
            <a:endParaRPr lang="en-CA" dirty="0"/>
          </a:p>
        </p:txBody>
      </p:sp>
      <p:sp>
        <p:nvSpPr>
          <p:cNvPr id="7" name="Rectangle 6"/>
          <p:cNvSpPr/>
          <p:nvPr/>
        </p:nvSpPr>
        <p:spPr>
          <a:xfrm>
            <a:off x="201286" y="4541716"/>
            <a:ext cx="6119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Determine the equilibrium of the following acid/base reaction</a:t>
            </a:r>
            <a:endParaRPr lang="en-CA" dirty="0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0344698"/>
              </p:ext>
            </p:extLst>
          </p:nvPr>
        </p:nvGraphicFramePr>
        <p:xfrm>
          <a:off x="1748843" y="5034541"/>
          <a:ext cx="5274741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910" name="CS ChemDraw Drawing" r:id="rId4" imgW="3529584" imgH="298483" progId="ChemDraw.Document.6.0">
                  <p:embed/>
                </p:oleObj>
              </mc:Choice>
              <mc:Fallback>
                <p:oleObj name="CS ChemDraw Drawing" r:id="rId4" imgW="3529584" imgH="298483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48843" y="5034541"/>
                        <a:ext cx="5274741" cy="446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2360356"/>
              </p:ext>
            </p:extLst>
          </p:nvPr>
        </p:nvGraphicFramePr>
        <p:xfrm>
          <a:off x="3427179" y="2699966"/>
          <a:ext cx="1485900" cy="823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911" name="CS ChemDraw Drawing" r:id="rId6" imgW="1039014" imgH="570102" progId="ChemDraw.Document.6.0">
                  <p:embed/>
                </p:oleObj>
              </mc:Choice>
              <mc:Fallback>
                <p:oleObj name="CS ChemDraw Drawing" r:id="rId6" imgW="1039014" imgH="57010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427179" y="2699966"/>
                        <a:ext cx="1485900" cy="8239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152713" y="2938132"/>
            <a:ext cx="1700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s</a:t>
            </a:r>
            <a:r>
              <a:rPr lang="en-CA" dirty="0" smtClean="0"/>
              <a:t>p</a:t>
            </a:r>
            <a:r>
              <a:rPr lang="en-CA" baseline="30000" dirty="0" smtClean="0"/>
              <a:t>3 </a:t>
            </a:r>
            <a:r>
              <a:rPr lang="en-CA" dirty="0" smtClean="0"/>
              <a:t>- Tetrahedral</a:t>
            </a:r>
            <a:endParaRPr lang="en-CA" baseline="30000" dirty="0"/>
          </a:p>
        </p:txBody>
      </p:sp>
      <p:sp>
        <p:nvSpPr>
          <p:cNvPr id="11" name="Rounded Rectangle 10"/>
          <p:cNvSpPr/>
          <p:nvPr/>
        </p:nvSpPr>
        <p:spPr>
          <a:xfrm>
            <a:off x="3187544" y="2699966"/>
            <a:ext cx="3665505" cy="851412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Remove Box For Answer</a:t>
            </a:r>
            <a:endParaRPr lang="en-CA" dirty="0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9568362"/>
              </p:ext>
            </p:extLst>
          </p:nvPr>
        </p:nvGraphicFramePr>
        <p:xfrm>
          <a:off x="1679525" y="5480628"/>
          <a:ext cx="5413375" cy="931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912" name="CS ChemDraw Drawing" r:id="rId8" imgW="3621024" imgH="623403" progId="ChemDraw.Document.6.0">
                  <p:embed/>
                </p:oleObj>
              </mc:Choice>
              <mc:Fallback>
                <p:oleObj name="CS ChemDraw Drawing" r:id="rId8" imgW="3621024" imgH="623403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679525" y="5480628"/>
                        <a:ext cx="5413375" cy="9318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ounded Rectangle 12"/>
          <p:cNvSpPr/>
          <p:nvPr/>
        </p:nvSpPr>
        <p:spPr>
          <a:xfrm>
            <a:off x="1594426" y="5520853"/>
            <a:ext cx="5623497" cy="851412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Remove Box For Answer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4527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34</a:t>
            </a:fld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2600563"/>
              </p:ext>
            </p:extLst>
          </p:nvPr>
        </p:nvGraphicFramePr>
        <p:xfrm>
          <a:off x="2825565" y="1968594"/>
          <a:ext cx="2754312" cy="1195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42" name="CS ChemDraw Drawing" r:id="rId3" imgW="1770959" imgH="765395" progId="ChemDraw.Document.6.0">
                  <p:embed/>
                </p:oleObj>
              </mc:Choice>
              <mc:Fallback>
                <p:oleObj name="CS ChemDraw Drawing" r:id="rId3" imgW="1770959" imgH="76539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25565" y="1968594"/>
                        <a:ext cx="2754312" cy="11953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/>
          <p:nvPr/>
        </p:nvSpPr>
        <p:spPr>
          <a:xfrm>
            <a:off x="493116" y="1010255"/>
            <a:ext cx="741921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True or False. The second step in a general S</a:t>
            </a:r>
            <a:r>
              <a:rPr lang="en-US" b="1" baseline="-25000" dirty="0" smtClean="0"/>
              <a:t>N</a:t>
            </a:r>
            <a:r>
              <a:rPr lang="en-US" b="1" dirty="0" smtClean="0"/>
              <a:t>1 reaction can be considered a </a:t>
            </a:r>
            <a:br>
              <a:rPr lang="en-US" b="1" dirty="0" smtClean="0"/>
            </a:br>
            <a:r>
              <a:rPr lang="en-US" b="1" dirty="0" smtClean="0"/>
              <a:t>	        Lewis Acid/Base reaction</a:t>
            </a:r>
            <a:endParaRPr lang="en-CA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Additional Questions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61489" y="3852153"/>
            <a:ext cx="1991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True</a:t>
            </a:r>
            <a:endParaRPr lang="en-CA" dirty="0"/>
          </a:p>
        </p:txBody>
      </p:sp>
      <p:sp>
        <p:nvSpPr>
          <p:cNvPr id="6" name="Rounded Rectangle 5"/>
          <p:cNvSpPr/>
          <p:nvPr/>
        </p:nvSpPr>
        <p:spPr>
          <a:xfrm>
            <a:off x="1586756" y="3475989"/>
            <a:ext cx="3665505" cy="851412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Remove Box For Answer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3673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Aromatic Substitution Questions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4463666"/>
              </p:ext>
            </p:extLst>
          </p:nvPr>
        </p:nvGraphicFramePr>
        <p:xfrm>
          <a:off x="407988" y="2160270"/>
          <a:ext cx="1982787" cy="103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29" name="CS ChemDraw Drawing" r:id="rId3" imgW="1365220" imgH="716359" progId="ChemDraw.Document.6.0">
                  <p:embed/>
                </p:oleObj>
              </mc:Choice>
              <mc:Fallback>
                <p:oleObj name="CS ChemDraw Drawing" r:id="rId3" imgW="1365220" imgH="71635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7988" y="2160270"/>
                        <a:ext cx="1982787" cy="10398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2617" y="1425773"/>
            <a:ext cx="72434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Fill in the major product for each reaction</a:t>
            </a: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3103123"/>
              </p:ext>
            </p:extLst>
          </p:nvPr>
        </p:nvGraphicFramePr>
        <p:xfrm>
          <a:off x="363538" y="3393440"/>
          <a:ext cx="2027237" cy="1598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30" name="CS ChemDraw Drawing" r:id="rId5" imgW="1397543" imgH="1103534" progId="ChemDraw.Document.6.0">
                  <p:embed/>
                </p:oleObj>
              </mc:Choice>
              <mc:Fallback>
                <p:oleObj name="CS ChemDraw Drawing" r:id="rId5" imgW="1397543" imgH="110353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63538" y="3393440"/>
                        <a:ext cx="2027237" cy="15986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3158456"/>
              </p:ext>
            </p:extLst>
          </p:nvPr>
        </p:nvGraphicFramePr>
        <p:xfrm>
          <a:off x="130175" y="5287963"/>
          <a:ext cx="2492375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31" name="CS ChemDraw Drawing" r:id="rId7" imgW="1717371" imgH="699303" progId="ChemDraw.Document.6.0">
                  <p:embed/>
                </p:oleObj>
              </mc:Choice>
              <mc:Fallback>
                <p:oleObj name="CS ChemDraw Drawing" r:id="rId7" imgW="1717371" imgH="699303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30175" y="5287963"/>
                        <a:ext cx="2492375" cy="1012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0039415"/>
              </p:ext>
            </p:extLst>
          </p:nvPr>
        </p:nvGraphicFramePr>
        <p:xfrm>
          <a:off x="4541044" y="2202076"/>
          <a:ext cx="3011488" cy="1312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32" name="CS ChemDraw Drawing" r:id="rId9" imgW="2072520" imgH="906480" progId="ChemDraw.Document.6.0">
                  <p:embed/>
                </p:oleObj>
              </mc:Choice>
              <mc:Fallback>
                <p:oleObj name="CS ChemDraw Drawing" r:id="rId9" imgW="2072520" imgH="90648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541044" y="2202076"/>
                        <a:ext cx="3011488" cy="13128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2319295"/>
              </p:ext>
            </p:extLst>
          </p:nvPr>
        </p:nvGraphicFramePr>
        <p:xfrm>
          <a:off x="4648200" y="4548511"/>
          <a:ext cx="2336800" cy="982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33" name="CS ChemDraw Drawing" r:id="rId11" imgW="1611045" imgH="677983" progId="ChemDraw.Document.6.0">
                  <p:embed/>
                </p:oleObj>
              </mc:Choice>
              <mc:Fallback>
                <p:oleObj name="CS ChemDraw Drawing" r:id="rId11" imgW="1611045" imgH="677983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648200" y="4548511"/>
                        <a:ext cx="2336800" cy="9826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2509455"/>
              </p:ext>
            </p:extLst>
          </p:nvPr>
        </p:nvGraphicFramePr>
        <p:xfrm>
          <a:off x="2624138" y="2023428"/>
          <a:ext cx="3192463" cy="1209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34" name="CS ChemDraw Drawing" r:id="rId13" imgW="2197537" imgH="833620" progId="ChemDraw.Document.6.0">
                  <p:embed/>
                </p:oleObj>
              </mc:Choice>
              <mc:Fallback>
                <p:oleObj name="CS ChemDraw Drawing" r:id="rId13" imgW="2197537" imgH="83362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624138" y="2023428"/>
                        <a:ext cx="3192463" cy="1209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4766031"/>
              </p:ext>
            </p:extLst>
          </p:nvPr>
        </p:nvGraphicFramePr>
        <p:xfrm>
          <a:off x="2620963" y="3409950"/>
          <a:ext cx="3195637" cy="153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35" name="CS ChemDraw Drawing" r:id="rId15" imgW="2199238" imgH="1052792" progId="ChemDraw.Document.6.0">
                  <p:embed/>
                </p:oleObj>
              </mc:Choice>
              <mc:Fallback>
                <p:oleObj name="CS ChemDraw Drawing" r:id="rId15" imgW="2199238" imgH="105279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620963" y="3409950"/>
                        <a:ext cx="3195637" cy="1530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9977098"/>
              </p:ext>
            </p:extLst>
          </p:nvPr>
        </p:nvGraphicFramePr>
        <p:xfrm>
          <a:off x="2625725" y="5374640"/>
          <a:ext cx="3190875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36" name="CS ChemDraw Drawing" r:id="rId17" imgW="2199238" imgH="701008" progId="ChemDraw.Document.6.0">
                  <p:embed/>
                </p:oleObj>
              </mc:Choice>
              <mc:Fallback>
                <p:oleObj name="CS ChemDraw Drawing" r:id="rId17" imgW="2199238" imgH="701008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2625725" y="5374640"/>
                        <a:ext cx="3190875" cy="1009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7457787"/>
              </p:ext>
            </p:extLst>
          </p:nvPr>
        </p:nvGraphicFramePr>
        <p:xfrm>
          <a:off x="7237412" y="4710200"/>
          <a:ext cx="3186113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37" name="CS ChemDraw Drawing" r:id="rId19" imgW="2197537" imgH="643017" progId="ChemDraw.Document.6.0">
                  <p:embed/>
                </p:oleObj>
              </mc:Choice>
              <mc:Fallback>
                <p:oleObj name="CS ChemDraw Drawing" r:id="rId19" imgW="2197537" imgH="64301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7237412" y="4710200"/>
                        <a:ext cx="3186113" cy="9334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3191530"/>
              </p:ext>
            </p:extLst>
          </p:nvPr>
        </p:nvGraphicFramePr>
        <p:xfrm>
          <a:off x="7621587" y="1679457"/>
          <a:ext cx="3192462" cy="227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38" name="CS ChemDraw Drawing" r:id="rId21" imgW="2197537" imgH="1572578" progId="ChemDraw.Document.6.0">
                  <p:embed/>
                </p:oleObj>
              </mc:Choice>
              <mc:Fallback>
                <p:oleObj name="CS ChemDraw Drawing" r:id="rId21" imgW="2197537" imgH="1572578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7621587" y="1679457"/>
                        <a:ext cx="3192462" cy="2279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ounded Rectangle 18"/>
          <p:cNvSpPr/>
          <p:nvPr/>
        </p:nvSpPr>
        <p:spPr>
          <a:xfrm>
            <a:off x="7621586" y="1579661"/>
            <a:ext cx="1517632" cy="2635031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Remove Box For Answer</a:t>
            </a:r>
            <a:endParaRPr lang="en-CA" dirty="0"/>
          </a:p>
        </p:txBody>
      </p:sp>
      <p:sp>
        <p:nvSpPr>
          <p:cNvPr id="26" name="Rounded Rectangle 25"/>
          <p:cNvSpPr/>
          <p:nvPr/>
        </p:nvSpPr>
        <p:spPr>
          <a:xfrm>
            <a:off x="7085021" y="4434289"/>
            <a:ext cx="1517632" cy="1617348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Remove Box For Answer</a:t>
            </a:r>
            <a:endParaRPr lang="en-CA" dirty="0"/>
          </a:p>
        </p:txBody>
      </p:sp>
      <p:sp>
        <p:nvSpPr>
          <p:cNvPr id="27" name="Rounded Rectangle 26"/>
          <p:cNvSpPr/>
          <p:nvPr/>
        </p:nvSpPr>
        <p:spPr>
          <a:xfrm>
            <a:off x="2620963" y="5039842"/>
            <a:ext cx="1684463" cy="1617348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Remove Box For Answer</a:t>
            </a:r>
            <a:endParaRPr lang="en-CA" dirty="0"/>
          </a:p>
        </p:txBody>
      </p:sp>
      <p:sp>
        <p:nvSpPr>
          <p:cNvPr id="28" name="Rounded Rectangle 27"/>
          <p:cNvSpPr/>
          <p:nvPr/>
        </p:nvSpPr>
        <p:spPr>
          <a:xfrm>
            <a:off x="2458979" y="3322952"/>
            <a:ext cx="1684463" cy="1617348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Remove Box For Answer</a:t>
            </a:r>
            <a:endParaRPr lang="en-CA" dirty="0"/>
          </a:p>
        </p:txBody>
      </p:sp>
      <p:sp>
        <p:nvSpPr>
          <p:cNvPr id="29" name="Rounded Rectangle 28"/>
          <p:cNvSpPr/>
          <p:nvPr/>
        </p:nvSpPr>
        <p:spPr>
          <a:xfrm>
            <a:off x="2442243" y="1809058"/>
            <a:ext cx="1684463" cy="1483310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Remove Box For Answer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71672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Aromatic Substitution Questions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52617" y="1425773"/>
            <a:ext cx="72434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Synthesize the following functionalized aromatic systems starting from benzene</a:t>
            </a: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0863038"/>
              </p:ext>
            </p:extLst>
          </p:nvPr>
        </p:nvGraphicFramePr>
        <p:xfrm>
          <a:off x="3555688" y="2256589"/>
          <a:ext cx="3194050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86" name="CS ChemDraw Drawing" r:id="rId3" imgW="2199238" imgH="470750" progId="ChemDraw.Document.6.0">
                  <p:embed/>
                </p:oleObj>
              </mc:Choice>
              <mc:Fallback>
                <p:oleObj name="CS ChemDraw Drawing" r:id="rId3" imgW="2199238" imgH="47075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55688" y="2256589"/>
                        <a:ext cx="3194050" cy="6810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2979171"/>
              </p:ext>
            </p:extLst>
          </p:nvPr>
        </p:nvGraphicFramePr>
        <p:xfrm>
          <a:off x="616659" y="3118121"/>
          <a:ext cx="7558088" cy="349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87" name="CS ChemDraw Drawing" r:id="rId5" imgW="5200172" imgH="2419844" progId="ChemDraw.Document.6.0">
                  <p:embed/>
                </p:oleObj>
              </mc:Choice>
              <mc:Fallback>
                <p:oleObj name="CS ChemDraw Drawing" r:id="rId5" imgW="5200172" imgH="241984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16659" y="3118121"/>
                        <a:ext cx="7558088" cy="3495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452617" y="3141271"/>
            <a:ext cx="8397964" cy="3677126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Remove Box For Answer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20202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Carbonyl Chemistry Questions 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320097"/>
              </p:ext>
            </p:extLst>
          </p:nvPr>
        </p:nvGraphicFramePr>
        <p:xfrm>
          <a:off x="3384867" y="1940195"/>
          <a:ext cx="3190535" cy="62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598" name="CS ChemDraw Drawing" r:id="rId3" imgW="2197537" imgH="426831" progId="ChemDraw.Document.6.0">
                  <p:embed/>
                </p:oleObj>
              </mc:Choice>
              <mc:Fallback>
                <p:oleObj name="CS ChemDraw Drawing" r:id="rId3" imgW="2197537" imgH="426831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84867" y="1940195"/>
                        <a:ext cx="3190535" cy="620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2617" y="1425773"/>
            <a:ext cx="72434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Which carbonyl is more </a:t>
            </a:r>
            <a:r>
              <a:rPr lang="en-CA" sz="1400" b="1" dirty="0" err="1" smtClean="0"/>
              <a:t>proned</a:t>
            </a:r>
            <a:r>
              <a:rPr lang="en-CA" sz="1400" b="1" dirty="0" smtClean="0"/>
              <a:t> for a nucleophilic attack?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4095345" y="2665379"/>
            <a:ext cx="29183" cy="10019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ounded Rectangle 7"/>
          <p:cNvSpPr/>
          <p:nvPr/>
        </p:nvSpPr>
        <p:spPr>
          <a:xfrm>
            <a:off x="2177728" y="2560320"/>
            <a:ext cx="4573268" cy="1617348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Remove Box For Answer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5996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Substitution/Elimination Questions 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478567"/>
              </p:ext>
            </p:extLst>
          </p:nvPr>
        </p:nvGraphicFramePr>
        <p:xfrm>
          <a:off x="1524566" y="1338406"/>
          <a:ext cx="3090863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110" name="CS ChemDraw Drawing" r:id="rId3" imgW="3090672" imgH="833620" progId="ChemDraw.Document.6.0">
                  <p:embed/>
                </p:oleObj>
              </mc:Choice>
              <mc:Fallback>
                <p:oleObj name="CS ChemDraw Drawing" r:id="rId3" imgW="3090672" imgH="83362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24566" y="1338406"/>
                        <a:ext cx="3090863" cy="8334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3580117"/>
              </p:ext>
            </p:extLst>
          </p:nvPr>
        </p:nvGraphicFramePr>
        <p:xfrm>
          <a:off x="5264784" y="1387756"/>
          <a:ext cx="3092450" cy="71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111" name="CS ChemDraw Drawing" r:id="rId5" imgW="3091948" imgH="711669" progId="ChemDraw.Document.6.0">
                  <p:embed/>
                </p:oleObj>
              </mc:Choice>
              <mc:Fallback>
                <p:oleObj name="CS ChemDraw Drawing" r:id="rId5" imgW="3091948" imgH="71166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264784" y="1387756"/>
                        <a:ext cx="3092450" cy="711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1446413"/>
              </p:ext>
            </p:extLst>
          </p:nvPr>
        </p:nvGraphicFramePr>
        <p:xfrm>
          <a:off x="3855836" y="1586850"/>
          <a:ext cx="3090862" cy="33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112" name="CS ChemDraw Drawing" r:id="rId7" imgW="3090672" imgH="336859" progId="ChemDraw.Document.6.0">
                  <p:embed/>
                </p:oleObj>
              </mc:Choice>
              <mc:Fallback>
                <p:oleObj name="CS ChemDraw Drawing" r:id="rId7" imgW="3090672" imgH="33685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855836" y="1586850"/>
                        <a:ext cx="3090862" cy="336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680350"/>
              </p:ext>
            </p:extLst>
          </p:nvPr>
        </p:nvGraphicFramePr>
        <p:xfrm>
          <a:off x="6113463" y="1531938"/>
          <a:ext cx="3090862" cy="32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113" name="CS ChemDraw Drawing" r:id="rId9" imgW="3090672" imgH="324494" progId="ChemDraw.Document.6.0">
                  <p:embed/>
                </p:oleObj>
              </mc:Choice>
              <mc:Fallback>
                <p:oleObj name="CS ChemDraw Drawing" r:id="rId9" imgW="3090672" imgH="32449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113463" y="1531938"/>
                        <a:ext cx="3090862" cy="323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ounded Rectangle 9"/>
          <p:cNvSpPr/>
          <p:nvPr/>
        </p:nvSpPr>
        <p:spPr>
          <a:xfrm>
            <a:off x="3636235" y="1114133"/>
            <a:ext cx="1441604" cy="1483310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Remove Box For Answer</a:t>
            </a:r>
            <a:endParaRPr lang="en-CA" dirty="0"/>
          </a:p>
        </p:txBody>
      </p:sp>
      <p:sp>
        <p:nvSpPr>
          <p:cNvPr id="11" name="Rounded Rectangle 10"/>
          <p:cNvSpPr/>
          <p:nvPr/>
        </p:nvSpPr>
        <p:spPr>
          <a:xfrm>
            <a:off x="6006296" y="1114133"/>
            <a:ext cx="1441604" cy="1483310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Remove Box For Answer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4108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AAFAB-75DB-40CB-9E7F-3E83A8045DB3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61427" y="-46297"/>
            <a:ext cx="7982573" cy="83328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Additional Questions</a:t>
            </a:r>
            <a:endParaRPr lang="en-US" sz="3400" b="1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1287" y="1045145"/>
            <a:ext cx="22108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Fill in the mechanism</a:t>
            </a:r>
            <a:endParaRPr lang="en-CA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5707551"/>
              </p:ext>
            </p:extLst>
          </p:nvPr>
        </p:nvGraphicFramePr>
        <p:xfrm>
          <a:off x="740569" y="1977248"/>
          <a:ext cx="30924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07" name="CS ChemDraw Drawing" r:id="rId3" imgW="3091948" imgH="495482" progId="ChemDraw.Document.6.0">
                  <p:embed/>
                </p:oleObj>
              </mc:Choice>
              <mc:Fallback>
                <p:oleObj name="CS ChemDraw Drawing" r:id="rId3" imgW="3091948" imgH="49548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40569" y="1977248"/>
                        <a:ext cx="3092450" cy="495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7935083"/>
              </p:ext>
            </p:extLst>
          </p:nvPr>
        </p:nvGraphicFramePr>
        <p:xfrm>
          <a:off x="740569" y="2765490"/>
          <a:ext cx="3627437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08" name="CS ChemDraw Drawing" r:id="rId5" imgW="3626978" imgH="719344" progId="ChemDraw.Document.6.0">
                  <p:embed/>
                </p:oleObj>
              </mc:Choice>
              <mc:Fallback>
                <p:oleObj name="CS ChemDraw Drawing" r:id="rId5" imgW="3626978" imgH="71934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40569" y="2765490"/>
                        <a:ext cx="3627437" cy="719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452617" y="1425773"/>
            <a:ext cx="72434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400" b="1" dirty="0" smtClean="0"/>
              <a:t>» Provide the arrows required to complete the follow mechanisms</a:t>
            </a: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5885076"/>
              </p:ext>
            </p:extLst>
          </p:nvPr>
        </p:nvGraphicFramePr>
        <p:xfrm>
          <a:off x="731836" y="3930210"/>
          <a:ext cx="6684963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09" name="CS ChemDraw Drawing" r:id="rId7" imgW="6685753" imgH="469471" progId="ChemDraw.Document.6.0">
                  <p:embed/>
                </p:oleObj>
              </mc:Choice>
              <mc:Fallback>
                <p:oleObj name="CS ChemDraw Drawing" r:id="rId7" imgW="6685753" imgH="469471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31836" y="3930210"/>
                        <a:ext cx="6684963" cy="469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0752838"/>
              </p:ext>
            </p:extLst>
          </p:nvPr>
        </p:nvGraphicFramePr>
        <p:xfrm>
          <a:off x="731836" y="5751578"/>
          <a:ext cx="2611437" cy="64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10" name="CS ChemDraw Drawing" r:id="rId9" imgW="2612207" imgH="644723" progId="ChemDraw.Document.6.0">
                  <p:embed/>
                </p:oleObj>
              </mc:Choice>
              <mc:Fallback>
                <p:oleObj name="CS ChemDraw Drawing" r:id="rId9" imgW="2612207" imgH="644723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31836" y="5751578"/>
                        <a:ext cx="2611437" cy="644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5762683"/>
              </p:ext>
            </p:extLst>
          </p:nvPr>
        </p:nvGraphicFramePr>
        <p:xfrm>
          <a:off x="3343275" y="1873250"/>
          <a:ext cx="309245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11" name="CS ChemDraw Drawing" r:id="rId11" imgW="3092373" imgH="594407" progId="ChemDraw.Document.6.0">
                  <p:embed/>
                </p:oleObj>
              </mc:Choice>
              <mc:Fallback>
                <p:oleObj name="CS ChemDraw Drawing" r:id="rId11" imgW="3092373" imgH="59440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343275" y="1873250"/>
                        <a:ext cx="3092450" cy="593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7830645"/>
              </p:ext>
            </p:extLst>
          </p:nvPr>
        </p:nvGraphicFramePr>
        <p:xfrm>
          <a:off x="741363" y="4392105"/>
          <a:ext cx="6684962" cy="82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12" name="CS ChemDraw Drawing" r:id="rId13" imgW="6685753" imgH="819975" progId="ChemDraw.Document.6.0">
                  <p:embed/>
                </p:oleObj>
              </mc:Choice>
              <mc:Fallback>
                <p:oleObj name="CS ChemDraw Drawing" r:id="rId13" imgW="6685753" imgH="81997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741363" y="4392105"/>
                        <a:ext cx="6684962" cy="8207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7282154"/>
              </p:ext>
            </p:extLst>
          </p:nvPr>
        </p:nvGraphicFramePr>
        <p:xfrm>
          <a:off x="4175125" y="5624513"/>
          <a:ext cx="2403475" cy="98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13" name="CS ChemDraw Drawing" r:id="rId15" imgW="2402958" imgH="984567" progId="ChemDraw.Document.6.0">
                  <p:embed/>
                </p:oleObj>
              </mc:Choice>
              <mc:Fallback>
                <p:oleObj name="CS ChemDraw Drawing" r:id="rId15" imgW="2402958" imgH="98456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4175125" y="5624513"/>
                        <a:ext cx="2403475" cy="984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5817979"/>
              </p:ext>
            </p:extLst>
          </p:nvPr>
        </p:nvGraphicFramePr>
        <p:xfrm>
          <a:off x="4764088" y="2651125"/>
          <a:ext cx="3627437" cy="804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14" name="CS ChemDraw Drawing" r:id="rId17" imgW="3626978" imgH="804625" progId="ChemDraw.Document.6.0">
                  <p:embed/>
                </p:oleObj>
              </mc:Choice>
              <mc:Fallback>
                <p:oleObj name="CS ChemDraw Drawing" r:id="rId17" imgW="3626978" imgH="80462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4764088" y="2651125"/>
                        <a:ext cx="3627437" cy="804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ounded Rectangle 16"/>
          <p:cNvSpPr/>
          <p:nvPr/>
        </p:nvSpPr>
        <p:spPr>
          <a:xfrm>
            <a:off x="3205111" y="1697608"/>
            <a:ext cx="2721872" cy="1083694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Remove Box For Answer</a:t>
            </a:r>
            <a:endParaRPr lang="en-CA" dirty="0"/>
          </a:p>
        </p:txBody>
      </p:sp>
      <p:sp>
        <p:nvSpPr>
          <p:cNvPr id="19" name="Rounded Rectangle 18"/>
          <p:cNvSpPr/>
          <p:nvPr/>
        </p:nvSpPr>
        <p:spPr>
          <a:xfrm>
            <a:off x="4571999" y="2669667"/>
            <a:ext cx="4260715" cy="1217619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Remove Box For Answer</a:t>
            </a:r>
            <a:endParaRPr lang="en-CA" dirty="0"/>
          </a:p>
        </p:txBody>
      </p:sp>
      <p:sp>
        <p:nvSpPr>
          <p:cNvPr id="20" name="Rounded Rectangle 19"/>
          <p:cNvSpPr/>
          <p:nvPr/>
        </p:nvSpPr>
        <p:spPr>
          <a:xfrm>
            <a:off x="541607" y="4349655"/>
            <a:ext cx="7154413" cy="1021140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Remove Box For Answer</a:t>
            </a:r>
            <a:endParaRPr lang="en-CA" dirty="0"/>
          </a:p>
        </p:txBody>
      </p:sp>
      <p:sp>
        <p:nvSpPr>
          <p:cNvPr id="21" name="Rounded Rectangle 20"/>
          <p:cNvSpPr/>
          <p:nvPr/>
        </p:nvSpPr>
        <p:spPr>
          <a:xfrm>
            <a:off x="3994039" y="5606068"/>
            <a:ext cx="2932139" cy="1021140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Remove Box For Answer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12068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57995</TotalTime>
  <Words>1824</Words>
  <Application>Microsoft Office PowerPoint</Application>
  <PresentationFormat>On-screen Show (4:3)</PresentationFormat>
  <Paragraphs>464</Paragraphs>
  <Slides>39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4" baseType="lpstr">
      <vt:lpstr>Arial</vt:lpstr>
      <vt:lpstr>Calibri</vt:lpstr>
      <vt:lpstr>Calibri Light</vt:lpstr>
      <vt:lpstr>Office Theme</vt:lpstr>
      <vt:lpstr>CS ChemDraw Drawing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Agilent Technologies,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Nathan Yutronkie</cp:lastModifiedBy>
  <cp:revision>745</cp:revision>
  <dcterms:created xsi:type="dcterms:W3CDTF">2014-07-22T01:24:55Z</dcterms:created>
  <dcterms:modified xsi:type="dcterms:W3CDTF">2016-09-28T00:36:49Z</dcterms:modified>
</cp:coreProperties>
</file>