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 id="271" r:id="rId16"/>
    <p:sldId id="272" r:id="rId17"/>
    <p:sldId id="273" r:id="rId18"/>
    <p:sldId id="267" r:id="rId19"/>
    <p:sldId id="274" r:id="rId20"/>
    <p:sldId id="275" r:id="rId21"/>
    <p:sldId id="276" r:id="rId22"/>
    <p:sldId id="278" r:id="rId23"/>
    <p:sldId id="279" r:id="rId24"/>
    <p:sldId id="280" r:id="rId25"/>
    <p:sldId id="281"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AC2A057-15BF-42E6-A486-4B6DB02C67D7}" type="datetimeFigureOut">
              <a:rPr lang="en-CA" smtClean="0"/>
              <a:pPr/>
              <a:t>2014-10-03</a:t>
            </a:fld>
            <a:endParaRPr lang="en-CA"/>
          </a:p>
        </p:txBody>
      </p:sp>
      <p:sp>
        <p:nvSpPr>
          <p:cNvPr id="19" name="Footer Placeholder 18"/>
          <p:cNvSpPr>
            <a:spLocks noGrp="1"/>
          </p:cNvSpPr>
          <p:nvPr>
            <p:ph type="ftr" sz="quarter" idx="11"/>
          </p:nvPr>
        </p:nvSpPr>
        <p:spPr/>
        <p:txBody>
          <a:bodyPr/>
          <a:lstStyle/>
          <a:p>
            <a:endParaRPr lang="en-CA"/>
          </a:p>
        </p:txBody>
      </p:sp>
      <p:sp>
        <p:nvSpPr>
          <p:cNvPr id="27" name="Slide Number Placeholder 26"/>
          <p:cNvSpPr>
            <a:spLocks noGrp="1"/>
          </p:cNvSpPr>
          <p:nvPr>
            <p:ph type="sldNum" sz="quarter" idx="12"/>
          </p:nvPr>
        </p:nvSpPr>
        <p:spPr/>
        <p:txBody>
          <a:bodyPr/>
          <a:lstStyle/>
          <a:p>
            <a:fld id="{90813DB3-9D8B-40A4-A7C4-75E65EFA166A}" type="slidenum">
              <a:rPr lang="en-CA" smtClean="0"/>
              <a:pPr/>
              <a:t>‹#›</a:t>
            </a:fld>
            <a:endParaRPr lang="en-CA"/>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AC2A057-15BF-42E6-A486-4B6DB02C67D7}" type="datetimeFigureOut">
              <a:rPr lang="en-CA" smtClean="0"/>
              <a:pPr/>
              <a:t>2014-10-03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0813DB3-9D8B-40A4-A7C4-75E65EFA166A}" type="slidenum">
              <a:rPr lang="en-CA" smtClean="0"/>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AC2A057-15BF-42E6-A486-4B6DB02C67D7}" type="datetimeFigureOut">
              <a:rPr lang="en-CA" smtClean="0"/>
              <a:pPr/>
              <a:t>2014-10-03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0813DB3-9D8B-40A4-A7C4-75E65EFA166A}" type="slidenum">
              <a:rPr lang="en-CA" smtClean="0"/>
              <a:pPr/>
              <a:t>‹#›</a:t>
            </a:fld>
            <a:endParaRPr lang="en-CA"/>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AC2A057-15BF-42E6-A486-4B6DB02C67D7}" type="datetimeFigureOut">
              <a:rPr lang="en-CA" smtClean="0"/>
              <a:pPr/>
              <a:t>2014-10-03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0813DB3-9D8B-40A4-A7C4-75E65EFA166A}" type="slidenum">
              <a:rPr lang="en-CA" smtClean="0"/>
              <a:pPr/>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AC2A057-15BF-42E6-A486-4B6DB02C67D7}" type="datetimeFigureOut">
              <a:rPr lang="en-CA" smtClean="0"/>
              <a:pPr/>
              <a:t>2014-10-03</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90813DB3-9D8B-40A4-A7C4-75E65EFA166A}" type="slidenum">
              <a:rPr lang="en-CA" smtClean="0"/>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AC2A057-15BF-42E6-A486-4B6DB02C67D7}" type="datetimeFigureOut">
              <a:rPr lang="en-CA" smtClean="0"/>
              <a:pPr/>
              <a:t>2014-10-03</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90813DB3-9D8B-40A4-A7C4-75E65EFA166A}" type="slidenum">
              <a:rPr lang="en-CA" smtClean="0"/>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C2A057-15BF-42E6-A486-4B6DB02C67D7}" type="datetimeFigureOut">
              <a:rPr lang="en-CA" smtClean="0"/>
              <a:pPr/>
              <a:t>2014-10-03</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90813DB3-9D8B-40A4-A7C4-75E65EFA166A}" type="slidenum">
              <a:rPr lang="en-CA" smtClean="0"/>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AC2A057-15BF-42E6-A486-4B6DB02C67D7}" type="datetimeFigureOut">
              <a:rPr lang="en-CA" smtClean="0"/>
              <a:pPr/>
              <a:t>2014-10-03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0813DB3-9D8B-40A4-A7C4-75E65EFA166A}" type="slidenum">
              <a:rPr lang="en-CA" smtClean="0"/>
              <a:pPr/>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AC2A057-15BF-42E6-A486-4B6DB02C67D7}" type="datetimeFigureOut">
              <a:rPr lang="en-CA" smtClean="0"/>
              <a:pPr/>
              <a:t>2014-10-03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a:xfrm>
            <a:off x="8077200" y="6356350"/>
            <a:ext cx="609600" cy="365125"/>
          </a:xfrm>
        </p:spPr>
        <p:txBody>
          <a:bodyPr/>
          <a:lstStyle/>
          <a:p>
            <a:fld id="{90813DB3-9D8B-40A4-A7C4-75E65EFA166A}" type="slidenum">
              <a:rPr lang="en-CA" smtClean="0"/>
              <a:pPr/>
              <a:t>‹#›</a:t>
            </a:fld>
            <a:endParaRPr lang="en-CA"/>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AC2A057-15BF-42E6-A486-4B6DB02C67D7}" type="datetimeFigureOut">
              <a:rPr lang="en-CA" smtClean="0"/>
              <a:pPr/>
              <a:t>2014-10-03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0813DB3-9D8B-40A4-A7C4-75E65EFA166A}" type="slidenum">
              <a:rPr lang="en-CA" smtClean="0"/>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AC2A057-15BF-42E6-A486-4B6DB02C67D7}" type="datetimeFigureOut">
              <a:rPr lang="en-CA" smtClean="0"/>
              <a:pPr/>
              <a:t>2014-10-03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0813DB3-9D8B-40A4-A7C4-75E65EFA166A}" type="slidenum">
              <a:rPr lang="en-CA" smtClean="0"/>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AC2A057-15BF-42E6-A486-4B6DB02C67D7}" type="datetimeFigureOut">
              <a:rPr lang="en-CA" smtClean="0"/>
              <a:pPr/>
              <a:t>2014-10-03</a:t>
            </a:fld>
            <a:endParaRPr lang="en-CA"/>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CA"/>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0813DB3-9D8B-40A4-A7C4-75E65EFA166A}" type="slidenum">
              <a:rPr lang="en-CA" smtClean="0"/>
              <a:pPr/>
              <a:t>‹#›</a:t>
            </a:fld>
            <a:endParaRPr lang="en-CA"/>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youtube.com/watch?v=sDwfcYTpQkI"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8.xml.rels><?xml version="1.0" encoding="UTF-8" standalone="yes"?>
<Relationships xmlns="http://schemas.openxmlformats.org/package/2006/relationships"><Relationship Id="rId2" Type="http://schemas.openxmlformats.org/officeDocument/2006/relationships/hyperlink" Target="http://www.youtube.com/watch?v=Z2dMLRa3MLE"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youtube.com/watch?v=1t8Z5t2OyMc"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solidFill>
                  <a:schemeClr val="tx1"/>
                </a:solidFill>
              </a:rPr>
              <a:t>Georg </a:t>
            </a:r>
            <a:r>
              <a:rPr lang="en-CA" dirty="0" err="1" smtClean="0">
                <a:solidFill>
                  <a:schemeClr val="tx1"/>
                </a:solidFill>
              </a:rPr>
              <a:t>Simmel</a:t>
            </a:r>
            <a:endParaRPr lang="en-CA" dirty="0">
              <a:solidFill>
                <a:schemeClr val="tx1"/>
              </a:solidFill>
            </a:endParaRPr>
          </a:p>
        </p:txBody>
      </p:sp>
      <p:sp>
        <p:nvSpPr>
          <p:cNvPr id="3" name="Subtitle 2"/>
          <p:cNvSpPr>
            <a:spLocks noGrp="1"/>
          </p:cNvSpPr>
          <p:nvPr>
            <p:ph type="subTitle" idx="1"/>
          </p:nvPr>
        </p:nvSpPr>
        <p:spPr/>
        <p:txBody>
          <a:bodyPr/>
          <a:lstStyle/>
          <a:p>
            <a:endParaRPr lang="en-CA" dirty="0" smtClean="0"/>
          </a:p>
          <a:p>
            <a:r>
              <a:rPr lang="en-CA" dirty="0" smtClean="0"/>
              <a:t>Thursday </a:t>
            </a:r>
            <a:r>
              <a:rPr lang="en-CA" smtClean="0"/>
              <a:t>2</a:t>
            </a:r>
            <a:r>
              <a:rPr lang="en-CA" baseline="30000" smtClean="0"/>
              <a:t>nd</a:t>
            </a:r>
            <a:r>
              <a:rPr lang="en-CA" smtClean="0"/>
              <a:t> October </a:t>
            </a:r>
            <a:endParaRPr lang="en-CA"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559896"/>
          </a:xfrm>
        </p:spPr>
        <p:txBody>
          <a:bodyPr/>
          <a:lstStyle/>
          <a:p>
            <a:r>
              <a:rPr lang="en-US" b="1" dirty="0" smtClean="0">
                <a:solidFill>
                  <a:schemeClr val="bg1"/>
                </a:solidFill>
              </a:rPr>
              <a:t>Georg </a:t>
            </a:r>
            <a:r>
              <a:rPr lang="en-US" b="1" dirty="0" err="1" smtClean="0">
                <a:solidFill>
                  <a:schemeClr val="bg1"/>
                </a:solidFill>
              </a:rPr>
              <a:t>Simmel</a:t>
            </a:r>
            <a:r>
              <a:rPr lang="en-US" b="1" dirty="0" smtClean="0">
                <a:solidFill>
                  <a:schemeClr val="bg1"/>
                </a:solidFill>
              </a:rPr>
              <a:t> (1858–1918)</a:t>
            </a:r>
          </a:p>
          <a:p>
            <a:pPr>
              <a:buNone/>
            </a:pPr>
            <a:endParaRPr lang="en-CA" dirty="0" smtClean="0">
              <a:solidFill>
                <a:schemeClr val="bg1"/>
              </a:solidFill>
            </a:endParaRPr>
          </a:p>
          <a:p>
            <a:r>
              <a:rPr lang="en-US" dirty="0" smtClean="0">
                <a:solidFill>
                  <a:schemeClr val="bg1"/>
                </a:solidFill>
              </a:rPr>
              <a:t>Born in Berlin, he studied history and philosophy at the University of Berlin </a:t>
            </a:r>
          </a:p>
          <a:p>
            <a:r>
              <a:rPr lang="en-US" dirty="0" smtClean="0">
                <a:solidFill>
                  <a:schemeClr val="bg1"/>
                </a:solidFill>
              </a:rPr>
              <a:t>The Stranger (1908)</a:t>
            </a:r>
          </a:p>
          <a:p>
            <a:r>
              <a:rPr lang="en-US" dirty="0" smtClean="0">
                <a:solidFill>
                  <a:schemeClr val="bg1"/>
                </a:solidFill>
              </a:rPr>
              <a:t>The Metropolis and Mental Life (1903)</a:t>
            </a:r>
            <a:endParaRPr lang="en-CA" dirty="0" smtClean="0">
              <a:solidFill>
                <a:schemeClr val="bg1"/>
              </a:solidFill>
            </a:endParaRPr>
          </a:p>
          <a:p>
            <a:r>
              <a:rPr lang="en-US" dirty="0" smtClean="0">
                <a:solidFill>
                  <a:schemeClr val="bg1"/>
                </a:solidFill>
              </a:rPr>
              <a:t>The Philosophy of Money (1907)</a:t>
            </a:r>
            <a:endParaRPr lang="en-CA" dirty="0" smtClean="0">
              <a:solidFill>
                <a:schemeClr val="bg1"/>
              </a:solidFill>
            </a:endParaRPr>
          </a:p>
          <a:p>
            <a:r>
              <a:rPr lang="en-US" dirty="0" smtClean="0">
                <a:solidFill>
                  <a:schemeClr val="bg1"/>
                </a:solidFill>
              </a:rPr>
              <a:t>Sociology (1908)</a:t>
            </a:r>
          </a:p>
          <a:p>
            <a:endParaRPr lang="en-CA" dirty="0" smtClean="0">
              <a:solidFill>
                <a:schemeClr val="bg1"/>
              </a:solidFill>
            </a:endParaRPr>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703912"/>
          </a:xfrm>
        </p:spPr>
        <p:txBody>
          <a:bodyPr/>
          <a:lstStyle/>
          <a:p>
            <a:r>
              <a:rPr lang="en-US" dirty="0" smtClean="0">
                <a:solidFill>
                  <a:schemeClr val="bg1"/>
                </a:solidFill>
              </a:rPr>
              <a:t>Metropolis and Mental (or Spiritual or Inner Life) – ‘</a:t>
            </a:r>
            <a:r>
              <a:rPr lang="en-US" dirty="0" err="1" smtClean="0">
                <a:solidFill>
                  <a:schemeClr val="bg1"/>
                </a:solidFill>
              </a:rPr>
              <a:t>Geist</a:t>
            </a:r>
            <a:r>
              <a:rPr lang="en-US" dirty="0" smtClean="0">
                <a:solidFill>
                  <a:schemeClr val="bg1"/>
                </a:solidFill>
              </a:rPr>
              <a:t>’  </a:t>
            </a:r>
          </a:p>
          <a:p>
            <a:pPr>
              <a:buNone/>
            </a:pPr>
            <a:endParaRPr lang="en-US" dirty="0" smtClean="0">
              <a:solidFill>
                <a:schemeClr val="bg1"/>
              </a:solidFill>
            </a:endParaRPr>
          </a:p>
          <a:p>
            <a:pPr lvl="0"/>
            <a:r>
              <a:rPr lang="en-US" b="1" dirty="0" err="1" smtClean="0">
                <a:solidFill>
                  <a:schemeClr val="bg1"/>
                </a:solidFill>
              </a:rPr>
              <a:t>Simmel</a:t>
            </a:r>
            <a:r>
              <a:rPr lang="en-US" b="1" dirty="0" smtClean="0">
                <a:solidFill>
                  <a:schemeClr val="bg1"/>
                </a:solidFill>
              </a:rPr>
              <a:t> begins with a problem </a:t>
            </a:r>
          </a:p>
          <a:p>
            <a:pPr lvl="0">
              <a:buNone/>
            </a:pPr>
            <a:endParaRPr lang="en-CA" dirty="0" smtClean="0">
              <a:solidFill>
                <a:schemeClr val="bg1"/>
              </a:solidFill>
            </a:endParaRPr>
          </a:p>
          <a:p>
            <a:r>
              <a:rPr lang="en-US" dirty="0" smtClean="0">
                <a:solidFill>
                  <a:schemeClr val="bg1"/>
                </a:solidFill>
              </a:rPr>
              <a:t>“The deepest problems of modern life flow from the attempt of the individual to maintain the independence and individuality of his existence against the sovereign powers of society. Against the weight of historical heritage and the external culture and technique of life” </a:t>
            </a:r>
            <a:endParaRPr lang="en-CA" dirty="0" smtClean="0">
              <a:solidFill>
                <a:schemeClr val="bg1"/>
              </a:solidFill>
            </a:endParaRPr>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847928"/>
          </a:xfrm>
        </p:spPr>
        <p:txBody>
          <a:bodyPr/>
          <a:lstStyle/>
          <a:p>
            <a:r>
              <a:rPr lang="en-US" dirty="0" smtClean="0">
                <a:solidFill>
                  <a:schemeClr val="bg1"/>
                </a:solidFill>
              </a:rPr>
              <a:t>The resistance of the individual to being leveled, swallowed up in the social-technological mechanism – becoming a cog in the machine – losing their individuality and autonomy</a:t>
            </a:r>
          </a:p>
          <a:p>
            <a:pPr>
              <a:buNone/>
            </a:pPr>
            <a:endParaRPr lang="en-CA" dirty="0" smtClean="0">
              <a:solidFill>
                <a:schemeClr val="bg1"/>
              </a:solidFill>
            </a:endParaRPr>
          </a:p>
          <a:p>
            <a:r>
              <a:rPr lang="en-US" dirty="0" err="1" smtClean="0">
                <a:solidFill>
                  <a:schemeClr val="bg1"/>
                </a:solidFill>
              </a:rPr>
              <a:t>Simmel</a:t>
            </a:r>
            <a:r>
              <a:rPr lang="en-US" dirty="0" smtClean="0">
                <a:solidFill>
                  <a:schemeClr val="bg1"/>
                </a:solidFill>
              </a:rPr>
              <a:t> locates the metropolis as the site where this struggle is most intensely played out</a:t>
            </a:r>
            <a:endParaRPr lang="en-CA"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6712"/>
            <a:ext cx="8229600" cy="5487888"/>
          </a:xfrm>
        </p:spPr>
        <p:txBody>
          <a:bodyPr/>
          <a:lstStyle/>
          <a:p>
            <a:r>
              <a:rPr lang="en-US" dirty="0" smtClean="0">
                <a:solidFill>
                  <a:schemeClr val="bg1"/>
                </a:solidFill>
              </a:rPr>
              <a:t>Echoing Durkheim he connects the division of labor and increased dependency on others with the growth of individualism </a:t>
            </a:r>
          </a:p>
          <a:p>
            <a:endParaRPr lang="en-US" dirty="0" smtClean="0">
              <a:solidFill>
                <a:schemeClr val="bg1"/>
              </a:solidFill>
            </a:endParaRPr>
          </a:p>
          <a:p>
            <a:r>
              <a:rPr lang="en-US" dirty="0" err="1" smtClean="0">
                <a:solidFill>
                  <a:schemeClr val="bg1"/>
                </a:solidFill>
              </a:rPr>
              <a:t>Simmel</a:t>
            </a:r>
            <a:r>
              <a:rPr lang="en-US" dirty="0" smtClean="0">
                <a:solidFill>
                  <a:schemeClr val="bg1"/>
                </a:solidFill>
              </a:rPr>
              <a:t> is more concerned about the negative effects on individual culture than on society as a whole</a:t>
            </a:r>
          </a:p>
          <a:p>
            <a:pPr>
              <a:buNone/>
            </a:pPr>
            <a:endParaRPr lang="en-US" dirty="0" smtClean="0">
              <a:solidFill>
                <a:schemeClr val="bg1"/>
              </a:solidFill>
            </a:endParaRPr>
          </a:p>
          <a:p>
            <a:r>
              <a:rPr lang="en-US" dirty="0" smtClean="0">
                <a:solidFill>
                  <a:schemeClr val="bg1"/>
                </a:solidFill>
              </a:rPr>
              <a:t> “the atrophy (or wasting away) of individual culture through the hypertrophy (or disproportionate growth) of objective culture” (338).</a:t>
            </a:r>
            <a:endParaRPr lang="en-CA" dirty="0" smtClean="0">
              <a:solidFill>
                <a:schemeClr val="bg1"/>
              </a:solidFill>
            </a:endParaRPr>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52736"/>
            <a:ext cx="8229600" cy="5271864"/>
          </a:xfrm>
        </p:spPr>
        <p:txBody>
          <a:bodyPr/>
          <a:lstStyle/>
          <a:p>
            <a:r>
              <a:rPr lang="en-US" dirty="0" smtClean="0">
                <a:solidFill>
                  <a:schemeClr val="bg1"/>
                </a:solidFill>
              </a:rPr>
              <a:t>In the metropolis he can investigate “the relationship which such a social structure promotes between the individual aspects of life and those which transcend the existence of single individuals” (325).</a:t>
            </a:r>
          </a:p>
          <a:p>
            <a:pPr>
              <a:buNone/>
            </a:pPr>
            <a:endParaRPr lang="en-CA" dirty="0" smtClean="0">
              <a:solidFill>
                <a:schemeClr val="bg1"/>
              </a:solidFill>
            </a:endParaRPr>
          </a:p>
          <a:p>
            <a:r>
              <a:rPr lang="en-US" dirty="0" err="1" smtClean="0">
                <a:solidFill>
                  <a:schemeClr val="bg1"/>
                </a:solidFill>
              </a:rPr>
              <a:t>Simmel’s</a:t>
            </a:r>
            <a:r>
              <a:rPr lang="en-US" dirty="0" smtClean="0">
                <a:solidFill>
                  <a:schemeClr val="bg1"/>
                </a:solidFill>
              </a:rPr>
              <a:t> essay is an exploration of the relationship of the elements between objective culture and their subjective corollary in the mental life of the metropolitan type.</a:t>
            </a:r>
            <a:endParaRPr lang="en-CA" dirty="0" smtClean="0">
              <a:solidFill>
                <a:schemeClr val="bg1"/>
              </a:solidFill>
            </a:endParaRPr>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631904"/>
          </a:xfrm>
        </p:spPr>
        <p:txBody>
          <a:bodyPr>
            <a:normAutofit/>
          </a:bodyPr>
          <a:lstStyle/>
          <a:p>
            <a:r>
              <a:rPr lang="en-US" dirty="0" err="1" smtClean="0">
                <a:solidFill>
                  <a:schemeClr val="bg1"/>
                </a:solidFill>
              </a:rPr>
              <a:t>Simmel</a:t>
            </a:r>
            <a:r>
              <a:rPr lang="en-US" dirty="0" smtClean="0">
                <a:solidFill>
                  <a:schemeClr val="bg1"/>
                </a:solidFill>
              </a:rPr>
              <a:t> makes numerous comparisons with life in the small town, in order to highlight these distinctions </a:t>
            </a:r>
          </a:p>
          <a:p>
            <a:pPr>
              <a:buNone/>
            </a:pPr>
            <a:endParaRPr lang="en-CA" dirty="0" smtClean="0">
              <a:solidFill>
                <a:schemeClr val="bg1"/>
              </a:solidFill>
            </a:endParaRPr>
          </a:p>
          <a:p>
            <a:r>
              <a:rPr lang="en-US" dirty="0" smtClean="0">
                <a:solidFill>
                  <a:schemeClr val="bg1"/>
                </a:solidFill>
              </a:rPr>
              <a:t>Life in the small town is slow paced, more emotional, more personal </a:t>
            </a:r>
          </a:p>
          <a:p>
            <a:pPr>
              <a:buNone/>
            </a:pPr>
            <a:endParaRPr lang="en-CA" dirty="0" smtClean="0">
              <a:solidFill>
                <a:schemeClr val="bg1"/>
              </a:solidFill>
            </a:endParaRPr>
          </a:p>
          <a:p>
            <a:pPr lvl="0"/>
            <a:r>
              <a:rPr lang="en-US" dirty="0" smtClean="0">
                <a:solidFill>
                  <a:schemeClr val="bg1"/>
                </a:solidFill>
              </a:rPr>
              <a:t>The mental life of the </a:t>
            </a:r>
            <a:r>
              <a:rPr lang="en-US" b="1" dirty="0" smtClean="0">
                <a:solidFill>
                  <a:schemeClr val="bg1"/>
                </a:solidFill>
              </a:rPr>
              <a:t>metropolitan type </a:t>
            </a:r>
            <a:r>
              <a:rPr lang="en-US" dirty="0" smtClean="0">
                <a:solidFill>
                  <a:schemeClr val="bg1"/>
                </a:solidFill>
              </a:rPr>
              <a:t>is distinguished by its primarily </a:t>
            </a:r>
            <a:r>
              <a:rPr lang="en-US" b="1" dirty="0" smtClean="0">
                <a:solidFill>
                  <a:schemeClr val="bg1"/>
                </a:solidFill>
              </a:rPr>
              <a:t>intellectual and rational character </a:t>
            </a:r>
            <a:r>
              <a:rPr lang="en-US" dirty="0" smtClean="0">
                <a:solidFill>
                  <a:schemeClr val="bg1"/>
                </a:solidFill>
              </a:rPr>
              <a:t>which develops as protection against the intense emotional stimulation of city life</a:t>
            </a:r>
          </a:p>
          <a:p>
            <a:pPr lvl="0">
              <a:buNone/>
            </a:pPr>
            <a:r>
              <a:rPr lang="en-CA" dirty="0" err="1" smtClean="0">
                <a:solidFill>
                  <a:schemeClr val="bg1"/>
                </a:solidFill>
                <a:hlinkClick r:id="rId2"/>
              </a:rPr>
              <a:t>tokyo</a:t>
            </a:r>
            <a:endParaRPr lang="en-CA" dirty="0" smtClean="0">
              <a:solidFill>
                <a:schemeClr val="bg1"/>
              </a:solidFill>
            </a:endParaRPr>
          </a:p>
          <a:p>
            <a:pPr lvl="0"/>
            <a:r>
              <a:rPr lang="en-US" dirty="0" smtClean="0">
                <a:solidFill>
                  <a:schemeClr val="bg1"/>
                </a:solidFill>
              </a:rPr>
              <a:t>The metropolitan type –</a:t>
            </a:r>
            <a:r>
              <a:rPr lang="en-US" u="sng" dirty="0" smtClean="0">
                <a:solidFill>
                  <a:schemeClr val="bg1"/>
                </a:solidFill>
              </a:rPr>
              <a:t>ideal type</a:t>
            </a:r>
            <a:r>
              <a:rPr lang="en-US" dirty="0" smtClean="0">
                <a:solidFill>
                  <a:schemeClr val="bg1"/>
                </a:solidFill>
              </a:rPr>
              <a:t> </a:t>
            </a:r>
          </a:p>
          <a:p>
            <a:pPr lvl="0"/>
            <a:endParaRPr lang="en-CA" dirty="0"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20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6712"/>
            <a:ext cx="8229600" cy="5487888"/>
          </a:xfrm>
        </p:spPr>
        <p:txBody>
          <a:bodyPr/>
          <a:lstStyle/>
          <a:p>
            <a:r>
              <a:rPr lang="en-US" dirty="0" smtClean="0"/>
              <a:t> </a:t>
            </a:r>
            <a:r>
              <a:rPr lang="en-US" dirty="0" smtClean="0">
                <a:solidFill>
                  <a:schemeClr val="bg1"/>
                </a:solidFill>
              </a:rPr>
              <a:t>“The reaction of the metropolitan person to those events is moved to a sphere of mental activity which is least sensitive and furthest removed from the depths of the personality.”  </a:t>
            </a:r>
          </a:p>
          <a:p>
            <a:pPr>
              <a:buNone/>
            </a:pPr>
            <a:endParaRPr lang="en-CA" dirty="0" smtClean="0">
              <a:solidFill>
                <a:schemeClr val="bg1"/>
              </a:solidFill>
            </a:endParaRPr>
          </a:p>
          <a:p>
            <a:r>
              <a:rPr lang="en-US" dirty="0" smtClean="0">
                <a:solidFill>
                  <a:schemeClr val="bg1"/>
                </a:solidFill>
              </a:rPr>
              <a:t>Think about driving in a city</a:t>
            </a:r>
          </a:p>
          <a:p>
            <a:pPr>
              <a:buNone/>
            </a:pPr>
            <a:endParaRPr lang="en-US" b="1" dirty="0" smtClean="0">
              <a:solidFill>
                <a:schemeClr val="bg1"/>
              </a:solidFill>
            </a:endParaRPr>
          </a:p>
          <a:p>
            <a:r>
              <a:rPr lang="en-US" b="1" dirty="0" smtClean="0">
                <a:solidFill>
                  <a:schemeClr val="bg1"/>
                </a:solidFill>
              </a:rPr>
              <a:t>Road rage</a:t>
            </a:r>
            <a:r>
              <a:rPr lang="en-US" dirty="0" smtClean="0">
                <a:solidFill>
                  <a:schemeClr val="bg1"/>
                </a:solidFill>
              </a:rPr>
              <a:t> is an example of when these protective barriers fail.</a:t>
            </a:r>
          </a:p>
          <a:p>
            <a:pPr>
              <a:buNone/>
            </a:pPr>
            <a:r>
              <a:rPr lang="en-US" dirty="0" smtClean="0">
                <a:solidFill>
                  <a:schemeClr val="bg1"/>
                </a:solidFill>
              </a:rPr>
              <a:t> </a:t>
            </a:r>
            <a:endParaRPr lang="en-CA" dirty="0" smtClean="0">
              <a:solidFill>
                <a:schemeClr val="bg1"/>
              </a:solidFill>
            </a:endParaRPr>
          </a:p>
          <a:p>
            <a:r>
              <a:rPr lang="en-US" dirty="0" smtClean="0">
                <a:solidFill>
                  <a:schemeClr val="bg1"/>
                </a:solidFill>
              </a:rPr>
              <a:t>City people are typically considered as cold and distant</a:t>
            </a:r>
            <a:endParaRPr lang="en-CA"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oors toronto ad.jpg"/>
          <p:cNvPicPr>
            <a:picLocks noGrp="1" noChangeAspect="1"/>
          </p:cNvPicPr>
          <p:nvPr>
            <p:ph idx="1"/>
          </p:nvPr>
        </p:nvPicPr>
        <p:blipFill>
          <a:blip r:embed="rId2" cstate="print"/>
          <a:stretch>
            <a:fillRect/>
          </a:stretch>
        </p:blipFill>
        <p:spPr>
          <a:xfrm>
            <a:off x="226134" y="548680"/>
            <a:ext cx="8804116" cy="4252143"/>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559896"/>
          </a:xfrm>
        </p:spPr>
        <p:txBody>
          <a:bodyPr>
            <a:normAutofit/>
          </a:bodyPr>
          <a:lstStyle/>
          <a:p>
            <a:r>
              <a:rPr lang="en-US" b="1" dirty="0" smtClean="0">
                <a:solidFill>
                  <a:schemeClr val="bg1"/>
                </a:solidFill>
              </a:rPr>
              <a:t>The Money Economy </a:t>
            </a:r>
            <a:endParaRPr lang="en-CA" dirty="0" smtClean="0">
              <a:solidFill>
                <a:schemeClr val="bg1"/>
              </a:solidFill>
            </a:endParaRPr>
          </a:p>
          <a:p>
            <a:r>
              <a:rPr lang="en-US" dirty="0" smtClean="0">
                <a:solidFill>
                  <a:schemeClr val="bg1"/>
                </a:solidFill>
              </a:rPr>
              <a:t>The money economy and the intellectualized existence in the city go hand in hand. </a:t>
            </a:r>
          </a:p>
          <a:p>
            <a:r>
              <a:rPr lang="en-US" dirty="0" smtClean="0">
                <a:solidFill>
                  <a:schemeClr val="bg1"/>
                </a:solidFill>
              </a:rPr>
              <a:t>Both display a ‘matter of </a:t>
            </a:r>
            <a:r>
              <a:rPr lang="en-US" dirty="0" err="1" smtClean="0">
                <a:solidFill>
                  <a:schemeClr val="bg1"/>
                </a:solidFill>
              </a:rPr>
              <a:t>factness</a:t>
            </a:r>
            <a:r>
              <a:rPr lang="en-US" dirty="0" smtClean="0">
                <a:solidFill>
                  <a:schemeClr val="bg1"/>
                </a:solidFill>
              </a:rPr>
              <a:t>’ (327) in relation to people and things, reducing all that is personal and qualitative to the quantitative</a:t>
            </a:r>
            <a:endParaRPr lang="en-CA" dirty="0" smtClean="0">
              <a:solidFill>
                <a:schemeClr val="bg1"/>
              </a:solidFill>
            </a:endParaRPr>
          </a:p>
          <a:p>
            <a:r>
              <a:rPr lang="en-US" dirty="0" smtClean="0">
                <a:solidFill>
                  <a:schemeClr val="bg1"/>
                </a:solidFill>
              </a:rPr>
              <a:t>Marx – Capital – commodity exchange and how money acts as a special type of commodity- it expresses all qualitative difference in commodities through </a:t>
            </a:r>
            <a:r>
              <a:rPr lang="en-US" dirty="0" err="1" smtClean="0">
                <a:solidFill>
                  <a:schemeClr val="bg1"/>
                </a:solidFill>
              </a:rPr>
              <a:t>quantitive</a:t>
            </a:r>
            <a:r>
              <a:rPr lang="en-US" dirty="0" smtClean="0">
                <a:solidFill>
                  <a:schemeClr val="bg1"/>
                </a:solidFill>
              </a:rPr>
              <a:t> means – price  </a:t>
            </a:r>
            <a:endParaRPr lang="en-CA" dirty="0" smtClean="0">
              <a:solidFill>
                <a:schemeClr val="bg1"/>
              </a:solidFill>
            </a:endParaRPr>
          </a:p>
          <a:p>
            <a:r>
              <a:rPr lang="en-US" dirty="0" smtClean="0">
                <a:solidFill>
                  <a:schemeClr val="bg1"/>
                </a:solidFill>
              </a:rPr>
              <a:t>How much for a human life, sex, </a:t>
            </a:r>
            <a:r>
              <a:rPr lang="en-US" dirty="0" err="1" smtClean="0">
                <a:solidFill>
                  <a:schemeClr val="bg1"/>
                </a:solidFill>
              </a:rPr>
              <a:t>friendship,anything</a:t>
            </a:r>
            <a:r>
              <a:rPr lang="en-US" dirty="0" smtClean="0">
                <a:solidFill>
                  <a:schemeClr val="bg1"/>
                </a:solidFill>
              </a:rPr>
              <a:t> – you can buy anything in the city</a:t>
            </a:r>
            <a:endParaRPr lang="en-CA" dirty="0" smtClean="0">
              <a:solidFill>
                <a:schemeClr val="bg1"/>
              </a:solidFill>
            </a:endParaRPr>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847928"/>
          </a:xfrm>
        </p:spPr>
        <p:txBody>
          <a:bodyPr/>
          <a:lstStyle/>
          <a:p>
            <a:r>
              <a:rPr lang="en-US" dirty="0" smtClean="0">
                <a:solidFill>
                  <a:schemeClr val="bg1"/>
                </a:solidFill>
              </a:rPr>
              <a:t>The money economy also introduces a level of </a:t>
            </a:r>
            <a:r>
              <a:rPr lang="en-US" b="1" dirty="0" smtClean="0">
                <a:solidFill>
                  <a:schemeClr val="bg1"/>
                </a:solidFill>
              </a:rPr>
              <a:t>precision and calculability </a:t>
            </a:r>
            <a:r>
              <a:rPr lang="en-US" dirty="0" smtClean="0">
                <a:solidFill>
                  <a:schemeClr val="bg1"/>
                </a:solidFill>
              </a:rPr>
              <a:t>into relations which ensures the successful hourly coordination of multiple agendas by manifold agents. </a:t>
            </a:r>
            <a:endParaRPr lang="en-US" b="1" dirty="0" smtClean="0">
              <a:solidFill>
                <a:schemeClr val="bg1"/>
              </a:solidFill>
            </a:endParaRPr>
          </a:p>
          <a:p>
            <a:endParaRPr lang="en-US" b="1" dirty="0" smtClean="0">
              <a:solidFill>
                <a:schemeClr val="bg1"/>
              </a:solidFill>
            </a:endParaRPr>
          </a:p>
          <a:p>
            <a:r>
              <a:rPr lang="en-US" dirty="0" smtClean="0">
                <a:solidFill>
                  <a:schemeClr val="bg1"/>
                </a:solidFill>
              </a:rPr>
              <a:t>In the city there is a premium on time </a:t>
            </a:r>
          </a:p>
          <a:p>
            <a:pPr>
              <a:buNone/>
            </a:pPr>
            <a:endParaRPr lang="en-CA" dirty="0" smtClean="0">
              <a:solidFill>
                <a:schemeClr val="bg1"/>
              </a:solidFill>
            </a:endParaRPr>
          </a:p>
          <a:p>
            <a:r>
              <a:rPr lang="en-US" dirty="0" smtClean="0">
                <a:solidFill>
                  <a:schemeClr val="bg1"/>
                </a:solidFill>
              </a:rPr>
              <a:t>All the clocks in Berlin- think if all the clocks in Ottawa went haywire </a:t>
            </a:r>
          </a:p>
          <a:p>
            <a:pPr>
              <a:buNone/>
            </a:pPr>
            <a:endParaRPr lang="en-CA" dirty="0" smtClean="0">
              <a:solidFill>
                <a:schemeClr val="bg1"/>
              </a:solidFill>
            </a:endParaRPr>
          </a:p>
          <a:p>
            <a:r>
              <a:rPr lang="en-US" dirty="0" smtClean="0">
                <a:solidFill>
                  <a:schemeClr val="bg1"/>
                </a:solidFill>
              </a:rPr>
              <a:t>So the subjective element is necessarily squeezed out of things as rational co ordination is impossible otherwise- </a:t>
            </a:r>
            <a:r>
              <a:rPr lang="en-US" u="sng" dirty="0" smtClean="0">
                <a:solidFill>
                  <a:schemeClr val="bg1"/>
                </a:solidFill>
              </a:rPr>
              <a:t>bus drivers not stopping for people</a:t>
            </a:r>
            <a:r>
              <a:rPr lang="en-US" dirty="0" smtClean="0">
                <a:solidFill>
                  <a:schemeClr val="bg1"/>
                </a:solidFill>
              </a:rPr>
              <a:t> </a:t>
            </a:r>
            <a:endParaRPr lang="en-CA" dirty="0" smtClean="0">
              <a:solidFill>
                <a:schemeClr val="bg1"/>
              </a:solidFill>
            </a:endParaRPr>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559896"/>
          </a:xfrm>
        </p:spPr>
        <p:txBody>
          <a:bodyPr/>
          <a:lstStyle/>
          <a:p>
            <a:r>
              <a:rPr lang="en-US" u="sng" dirty="0" smtClean="0">
                <a:solidFill>
                  <a:schemeClr val="bg1"/>
                </a:solidFill>
              </a:rPr>
              <a:t>Punctuality, exactness and calculability</a:t>
            </a:r>
            <a:r>
              <a:rPr lang="en-US" dirty="0" smtClean="0">
                <a:solidFill>
                  <a:schemeClr val="bg1"/>
                </a:solidFill>
              </a:rPr>
              <a:t> which are part of the money economy and intellectual life also color and exclude the more instinctive sovereign human traits –love </a:t>
            </a:r>
          </a:p>
          <a:p>
            <a:pPr>
              <a:buNone/>
            </a:pPr>
            <a:endParaRPr lang="en-CA" dirty="0" smtClean="0">
              <a:solidFill>
                <a:schemeClr val="bg1"/>
              </a:solidFill>
            </a:endParaRPr>
          </a:p>
          <a:p>
            <a:r>
              <a:rPr lang="en-US" dirty="0" smtClean="0">
                <a:solidFill>
                  <a:schemeClr val="bg1"/>
                </a:solidFill>
              </a:rPr>
              <a:t>social relations become clear cut, to the point and highly individualized –</a:t>
            </a:r>
          </a:p>
          <a:p>
            <a:endParaRPr lang="en-US" dirty="0" smtClean="0">
              <a:solidFill>
                <a:schemeClr val="bg1"/>
              </a:solidFill>
            </a:endParaRPr>
          </a:p>
          <a:p>
            <a:r>
              <a:rPr lang="en-US" dirty="0" smtClean="0">
                <a:solidFill>
                  <a:schemeClr val="bg1"/>
                </a:solidFill>
              </a:rPr>
              <a:t> speed dating is a good example of this  or professional  dating services</a:t>
            </a:r>
            <a:endParaRPr lang="en-CA" dirty="0" smtClean="0">
              <a:solidFill>
                <a:schemeClr val="bg1"/>
              </a:solidFill>
            </a:endParaRPr>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08720"/>
            <a:ext cx="8229600" cy="5415880"/>
          </a:xfrm>
        </p:spPr>
        <p:txBody>
          <a:bodyPr>
            <a:normAutofit/>
          </a:bodyPr>
          <a:lstStyle/>
          <a:p>
            <a:r>
              <a:rPr lang="en-US" i="1" dirty="0" smtClean="0">
                <a:solidFill>
                  <a:schemeClr val="bg1"/>
                </a:solidFill>
              </a:rPr>
              <a:t>Executive Search </a:t>
            </a:r>
            <a:r>
              <a:rPr lang="en-US" i="1" dirty="0" err="1" smtClean="0">
                <a:solidFill>
                  <a:schemeClr val="bg1"/>
                </a:solidFill>
              </a:rPr>
              <a:t>Dating's</a:t>
            </a:r>
            <a:r>
              <a:rPr lang="en-US" i="1" dirty="0" smtClean="0">
                <a:solidFill>
                  <a:schemeClr val="bg1"/>
                </a:solidFill>
              </a:rPr>
              <a:t> Vancouver matchmakers, search all of Greater Vancouver for single professionals who could be potential matches. All of these matches are pre-screened through interviews and reference checks to ensure suitability and security. (predictability) This headhunting and screening process not only helps to ensure positive dating experiences, it also greatly enhances the chances of finding the perfect match</a:t>
            </a:r>
            <a:r>
              <a:rPr lang="en-US" i="1" u="sng" dirty="0" smtClean="0">
                <a:solidFill>
                  <a:schemeClr val="bg1"/>
                </a:solidFill>
              </a:rPr>
              <a:t>(calculability)</a:t>
            </a:r>
            <a:endParaRPr lang="en-CA" dirty="0" smtClean="0">
              <a:solidFill>
                <a:schemeClr val="bg1"/>
              </a:solidFill>
            </a:endParaRPr>
          </a:p>
          <a:p>
            <a:r>
              <a:rPr lang="en-US" i="1" dirty="0" smtClean="0">
                <a:solidFill>
                  <a:schemeClr val="bg1"/>
                </a:solidFill>
              </a:rPr>
              <a:t>All of the scheduling and other date arrangements will be taken care of for you so all you have to do is show up and enjoy yourself (punctuality and exactness)</a:t>
            </a:r>
            <a:endParaRPr lang="en-CA" dirty="0" smtClean="0">
              <a:solidFill>
                <a:schemeClr val="bg1"/>
              </a:solidFill>
            </a:endParaRPr>
          </a:p>
          <a:p>
            <a:endParaRPr lang="en-CA"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08720"/>
            <a:ext cx="8229600" cy="5415880"/>
          </a:xfrm>
        </p:spPr>
        <p:txBody>
          <a:bodyPr>
            <a:normAutofit/>
          </a:bodyPr>
          <a:lstStyle/>
          <a:p>
            <a:r>
              <a:rPr lang="en-US" i="1" dirty="0" smtClean="0">
                <a:solidFill>
                  <a:schemeClr val="bg1"/>
                </a:solidFill>
              </a:rPr>
              <a:t>We know how time-consuming and frustrating traditional dating methods such as the bar scene and online dating can be, and that's why we strive to make the process as stress-free and as successful as we can by handling all of the details on your behalf and by ensuring more suitable matches.</a:t>
            </a:r>
            <a:endParaRPr lang="en-CA" dirty="0" smtClean="0">
              <a:solidFill>
                <a:schemeClr val="bg1"/>
              </a:solidFill>
            </a:endParaRPr>
          </a:p>
          <a:p>
            <a:r>
              <a:rPr lang="en-US" i="1" dirty="0" smtClean="0">
                <a:solidFill>
                  <a:schemeClr val="bg1"/>
                </a:solidFill>
              </a:rPr>
              <a:t>In addition, the time and energy you spend meeting poor matches and people who are not as they represent themselves to be will decrease significantly.  The ultimate result will be that you will experience far less frustration and far more positive dating experiences.</a:t>
            </a:r>
            <a:endParaRPr lang="en-CA" dirty="0" smtClean="0">
              <a:solidFill>
                <a:schemeClr val="bg1"/>
              </a:solidFill>
            </a:endParaRPr>
          </a:p>
          <a:p>
            <a:endParaRPr lang="en-CA"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559896"/>
          </a:xfrm>
        </p:spPr>
        <p:txBody>
          <a:bodyPr>
            <a:normAutofit lnSpcReduction="10000"/>
          </a:bodyPr>
          <a:lstStyle/>
          <a:p>
            <a:pPr lvl="0"/>
            <a:r>
              <a:rPr lang="en-US" dirty="0" err="1" smtClean="0">
                <a:solidFill>
                  <a:schemeClr val="bg1"/>
                </a:solidFill>
              </a:rPr>
              <a:t>Simmel</a:t>
            </a:r>
            <a:r>
              <a:rPr lang="en-US" dirty="0" smtClean="0">
                <a:solidFill>
                  <a:schemeClr val="bg1"/>
                </a:solidFill>
              </a:rPr>
              <a:t> identifies the </a:t>
            </a:r>
            <a:r>
              <a:rPr lang="en-US" u="sng" dirty="0" smtClean="0">
                <a:solidFill>
                  <a:schemeClr val="bg1"/>
                </a:solidFill>
              </a:rPr>
              <a:t>‘blasé attitude’</a:t>
            </a:r>
            <a:r>
              <a:rPr lang="en-US" dirty="0" smtClean="0">
                <a:solidFill>
                  <a:schemeClr val="bg1"/>
                </a:solidFill>
              </a:rPr>
              <a:t> as a uniquely urban phenomenon, ‘caused’ initially by the physiological nature of city life but also by the money economy. </a:t>
            </a:r>
          </a:p>
          <a:p>
            <a:pPr lvl="0"/>
            <a:r>
              <a:rPr lang="en-US" dirty="0" smtClean="0">
                <a:solidFill>
                  <a:schemeClr val="bg1"/>
                </a:solidFill>
              </a:rPr>
              <a:t>He defines it as </a:t>
            </a:r>
            <a:r>
              <a:rPr lang="en-US" u="sng" dirty="0" smtClean="0">
                <a:solidFill>
                  <a:schemeClr val="bg1"/>
                </a:solidFill>
              </a:rPr>
              <a:t>“an indifference to the distinction between things” </a:t>
            </a:r>
            <a:r>
              <a:rPr lang="en-US" dirty="0" smtClean="0">
                <a:solidFill>
                  <a:schemeClr val="bg1"/>
                </a:solidFill>
              </a:rPr>
              <a:t>(329) </a:t>
            </a:r>
            <a:endParaRPr lang="en-CA" dirty="0" smtClean="0">
              <a:solidFill>
                <a:schemeClr val="bg1"/>
              </a:solidFill>
            </a:endParaRPr>
          </a:p>
          <a:p>
            <a:r>
              <a:rPr lang="en-US" dirty="0" smtClean="0">
                <a:solidFill>
                  <a:schemeClr val="bg1"/>
                </a:solidFill>
              </a:rPr>
              <a:t>-the value and meaning between things is perceived as subjectively meaningless. </a:t>
            </a:r>
          </a:p>
          <a:p>
            <a:r>
              <a:rPr lang="en-US" dirty="0" smtClean="0">
                <a:solidFill>
                  <a:schemeClr val="bg1"/>
                </a:solidFill>
              </a:rPr>
              <a:t>He sees the blasé attitude as the ‘correct subjective reflection of a complete money economy’ (330) as the money economy too flattens out the meaning of things into the inevitable question of cost, a quantitative rather than a qualitative evaluation “how much?” everything has a price</a:t>
            </a:r>
            <a:endParaRPr lang="en-CA" dirty="0" smtClean="0">
              <a:solidFill>
                <a:schemeClr val="bg1"/>
              </a:solidFill>
            </a:endParaRPr>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631904"/>
          </a:xfrm>
        </p:spPr>
        <p:txBody>
          <a:bodyPr/>
          <a:lstStyle/>
          <a:p>
            <a:r>
              <a:rPr lang="en-US" b="1" dirty="0" smtClean="0">
                <a:solidFill>
                  <a:schemeClr val="bg1"/>
                </a:solidFill>
              </a:rPr>
              <a:t>The quantifying effect of the city</a:t>
            </a:r>
            <a:r>
              <a:rPr lang="en-US" dirty="0" smtClean="0">
                <a:solidFill>
                  <a:schemeClr val="bg1"/>
                </a:solidFill>
              </a:rPr>
              <a:t> causes individuals to want to stand out more – in the city you get the weirdest eccentricities- standing out from the crowd – pets, clothes, anything  </a:t>
            </a:r>
          </a:p>
          <a:p>
            <a:endParaRPr lang="en-CA" dirty="0" smtClean="0">
              <a:solidFill>
                <a:schemeClr val="bg1"/>
              </a:solidFill>
            </a:endParaRPr>
          </a:p>
          <a:p>
            <a:r>
              <a:rPr lang="en-US" dirty="0" smtClean="0">
                <a:solidFill>
                  <a:schemeClr val="bg1"/>
                </a:solidFill>
              </a:rPr>
              <a:t>Exaggerated/heightened individualism in the city</a:t>
            </a:r>
            <a:endParaRPr lang="en-CA" dirty="0" smtClean="0">
              <a:solidFill>
                <a:schemeClr val="bg1"/>
              </a:solidFill>
            </a:endParaRPr>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344_h8.jpg"/>
          <p:cNvPicPr>
            <a:picLocks noGrp="1" noChangeAspect="1"/>
          </p:cNvPicPr>
          <p:nvPr>
            <p:ph idx="1"/>
          </p:nvPr>
        </p:nvPicPr>
        <p:blipFill>
          <a:blip r:embed="rId2" cstate="print"/>
          <a:stretch>
            <a:fillRect/>
          </a:stretch>
        </p:blipFill>
        <p:spPr>
          <a:xfrm>
            <a:off x="0" y="0"/>
            <a:ext cx="2929801" cy="3600400"/>
          </a:xfrm>
        </p:spPr>
      </p:pic>
      <p:pic>
        <p:nvPicPr>
          <p:cNvPr id="1026" name="Picture 2" descr="C:\Users\billy\Desktop\medium_skunk.jpg"/>
          <p:cNvPicPr>
            <a:picLocks noChangeAspect="1" noChangeArrowheads="1"/>
          </p:cNvPicPr>
          <p:nvPr/>
        </p:nvPicPr>
        <p:blipFill>
          <a:blip r:embed="rId3" cstate="print"/>
          <a:srcRect/>
          <a:stretch>
            <a:fillRect/>
          </a:stretch>
        </p:blipFill>
        <p:spPr bwMode="auto">
          <a:xfrm>
            <a:off x="2051720" y="4077072"/>
            <a:ext cx="3931237" cy="2588065"/>
          </a:xfrm>
          <a:prstGeom prst="rect">
            <a:avLst/>
          </a:prstGeom>
          <a:noFill/>
        </p:spPr>
      </p:pic>
      <p:pic>
        <p:nvPicPr>
          <p:cNvPr id="1028" name="Picture 4" descr="C:\Users\billy\Desktop\article-1284646-09EDF787000005DC-996_634x686.jpg"/>
          <p:cNvPicPr>
            <a:picLocks noChangeAspect="1" noChangeArrowheads="1"/>
          </p:cNvPicPr>
          <p:nvPr/>
        </p:nvPicPr>
        <p:blipFill>
          <a:blip r:embed="rId4" cstate="print"/>
          <a:srcRect/>
          <a:stretch>
            <a:fillRect/>
          </a:stretch>
        </p:blipFill>
        <p:spPr bwMode="auto">
          <a:xfrm>
            <a:off x="3491880" y="1"/>
            <a:ext cx="4841188" cy="4005064"/>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80728"/>
            <a:ext cx="8229600" cy="5343872"/>
          </a:xfrm>
        </p:spPr>
        <p:txBody>
          <a:bodyPr>
            <a:normAutofit fontScale="92500" lnSpcReduction="20000"/>
          </a:bodyPr>
          <a:lstStyle/>
          <a:p>
            <a:pPr lvl="0"/>
            <a:r>
              <a:rPr lang="en-US" dirty="0" err="1" smtClean="0">
                <a:solidFill>
                  <a:schemeClr val="bg1"/>
                </a:solidFill>
              </a:rPr>
              <a:t>Simmel</a:t>
            </a:r>
            <a:r>
              <a:rPr lang="en-US" dirty="0" smtClean="0">
                <a:solidFill>
                  <a:schemeClr val="bg1"/>
                </a:solidFill>
              </a:rPr>
              <a:t> sees the </a:t>
            </a:r>
            <a:r>
              <a:rPr lang="en-US" u="sng" dirty="0" smtClean="0">
                <a:solidFill>
                  <a:schemeClr val="bg1"/>
                </a:solidFill>
              </a:rPr>
              <a:t>attitude of reserve</a:t>
            </a:r>
            <a:r>
              <a:rPr lang="en-US" dirty="0" smtClean="0">
                <a:solidFill>
                  <a:schemeClr val="bg1"/>
                </a:solidFill>
              </a:rPr>
              <a:t> as characterizing relations between people in the city. Again there is an element of self preservation involved as well as “a mutual strangeness and revulsion” (331). </a:t>
            </a:r>
          </a:p>
          <a:p>
            <a:pPr lvl="0"/>
            <a:endParaRPr lang="en-CA" dirty="0" smtClean="0">
              <a:solidFill>
                <a:schemeClr val="bg1"/>
              </a:solidFill>
            </a:endParaRPr>
          </a:p>
          <a:p>
            <a:r>
              <a:rPr lang="en-US" dirty="0" smtClean="0">
                <a:solidFill>
                  <a:schemeClr val="bg1"/>
                </a:solidFill>
              </a:rPr>
              <a:t>Personal space in the city- so there is a room created for individuals </a:t>
            </a:r>
          </a:p>
          <a:p>
            <a:r>
              <a:rPr lang="en-CA" dirty="0" smtClean="0">
                <a:solidFill>
                  <a:schemeClr val="bg1"/>
                </a:solidFill>
                <a:hlinkClick r:id="rId2"/>
              </a:rPr>
              <a:t>subway</a:t>
            </a:r>
            <a:endParaRPr lang="en-CA" dirty="0" smtClean="0">
              <a:solidFill>
                <a:schemeClr val="bg1"/>
              </a:solidFill>
            </a:endParaRPr>
          </a:p>
          <a:p>
            <a:r>
              <a:rPr lang="en-US" u="sng" dirty="0" smtClean="0">
                <a:solidFill>
                  <a:schemeClr val="bg1"/>
                </a:solidFill>
              </a:rPr>
              <a:t>Reservation</a:t>
            </a:r>
            <a:r>
              <a:rPr lang="en-US" dirty="0" smtClean="0">
                <a:solidFill>
                  <a:schemeClr val="bg1"/>
                </a:solidFill>
              </a:rPr>
              <a:t>  allows more room for the growth of the individual in the city, a </a:t>
            </a:r>
            <a:r>
              <a:rPr lang="en-US" u="sng" dirty="0" smtClean="0">
                <a:solidFill>
                  <a:schemeClr val="bg1"/>
                </a:solidFill>
              </a:rPr>
              <a:t>freedom</a:t>
            </a:r>
            <a:r>
              <a:rPr lang="en-US" dirty="0" smtClean="0">
                <a:solidFill>
                  <a:schemeClr val="bg1"/>
                </a:solidFill>
              </a:rPr>
              <a:t> that </a:t>
            </a:r>
            <a:r>
              <a:rPr lang="en-US" dirty="0" err="1" smtClean="0">
                <a:solidFill>
                  <a:schemeClr val="bg1"/>
                </a:solidFill>
              </a:rPr>
              <a:t>Simmel</a:t>
            </a:r>
            <a:r>
              <a:rPr lang="en-US" dirty="0" smtClean="0">
                <a:solidFill>
                  <a:schemeClr val="bg1"/>
                </a:solidFill>
              </a:rPr>
              <a:t> (like Durkheim) sees as contemporaneously evolving with the numerical and spatial expansion </a:t>
            </a:r>
          </a:p>
          <a:p>
            <a:r>
              <a:rPr lang="en-US" dirty="0" smtClean="0">
                <a:solidFill>
                  <a:schemeClr val="bg1"/>
                </a:solidFill>
              </a:rPr>
              <a:t>as well as the division of </a:t>
            </a:r>
            <a:r>
              <a:rPr lang="en-US" dirty="0" err="1" smtClean="0">
                <a:solidFill>
                  <a:schemeClr val="bg1"/>
                </a:solidFill>
              </a:rPr>
              <a:t>labour</a:t>
            </a:r>
            <a:r>
              <a:rPr lang="en-US" dirty="0" smtClean="0">
                <a:solidFill>
                  <a:schemeClr val="bg1"/>
                </a:solidFill>
              </a:rPr>
              <a:t> which all combine to weaken the grip of the small group on the individual.</a:t>
            </a:r>
            <a:endParaRPr lang="en-CA" dirty="0" smtClean="0">
              <a:solidFill>
                <a:schemeClr val="bg1"/>
              </a:solidFill>
            </a:endParaRPr>
          </a:p>
          <a:p>
            <a:r>
              <a:rPr lang="en-US" dirty="0" smtClean="0">
                <a:solidFill>
                  <a:schemeClr val="bg1"/>
                </a:solidFill>
              </a:rPr>
              <a:t>You can do your own thing in a city and people will not stare at you</a:t>
            </a:r>
            <a:endParaRPr lang="en-CA"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775920"/>
          </a:xfrm>
        </p:spPr>
        <p:txBody>
          <a:bodyPr>
            <a:normAutofit/>
          </a:bodyPr>
          <a:lstStyle/>
          <a:p>
            <a:r>
              <a:rPr lang="en-US" u="sng" dirty="0" smtClean="0">
                <a:solidFill>
                  <a:schemeClr val="bg1"/>
                </a:solidFill>
              </a:rPr>
              <a:t>So the city offers both individual freedom as well as alienation</a:t>
            </a:r>
            <a:endParaRPr lang="en-CA" dirty="0" smtClean="0">
              <a:solidFill>
                <a:schemeClr val="bg1"/>
              </a:solidFill>
            </a:endParaRPr>
          </a:p>
          <a:p>
            <a:r>
              <a:rPr lang="en-US" dirty="0" smtClean="0">
                <a:solidFill>
                  <a:schemeClr val="bg1"/>
                </a:solidFill>
              </a:rPr>
              <a:t>“one never feels as lonely and as deserted as in the metropolitan crush of persons” </a:t>
            </a:r>
            <a:endParaRPr lang="en-CA" dirty="0" smtClean="0">
              <a:solidFill>
                <a:schemeClr val="bg1"/>
              </a:solidFill>
            </a:endParaRPr>
          </a:p>
          <a:p>
            <a:r>
              <a:rPr lang="en-US" dirty="0" smtClean="0">
                <a:solidFill>
                  <a:schemeClr val="bg1"/>
                </a:solidFill>
              </a:rPr>
              <a:t>An inverse relationship between psychic and physical distance</a:t>
            </a:r>
            <a:endParaRPr lang="en-CA" dirty="0" smtClean="0">
              <a:solidFill>
                <a:schemeClr val="bg1"/>
              </a:solidFill>
            </a:endParaRPr>
          </a:p>
          <a:p>
            <a:r>
              <a:rPr lang="en-US" dirty="0" smtClean="0">
                <a:solidFill>
                  <a:schemeClr val="bg1"/>
                </a:solidFill>
              </a:rPr>
              <a:t> The city is a cite of struggle between individuals as well as merchants </a:t>
            </a:r>
            <a:endParaRPr lang="en-CA" dirty="0" smtClean="0">
              <a:solidFill>
                <a:schemeClr val="bg1"/>
              </a:solidFill>
            </a:endParaRPr>
          </a:p>
          <a:p>
            <a:r>
              <a:rPr lang="en-US" dirty="0" smtClean="0">
                <a:solidFill>
                  <a:schemeClr val="bg1"/>
                </a:solidFill>
              </a:rPr>
              <a:t>Ads must increasingly catch our attention- how many panhandlers signs “SEX’ now that I have your attention can you spare some change?”</a:t>
            </a:r>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631904"/>
          </a:xfrm>
        </p:spPr>
        <p:txBody>
          <a:bodyPr/>
          <a:lstStyle/>
          <a:p>
            <a:r>
              <a:rPr lang="en-US" dirty="0" smtClean="0">
                <a:solidFill>
                  <a:schemeClr val="bg1"/>
                </a:solidFill>
              </a:rPr>
              <a:t>In the city everyone is a stranger – everyday you pass hundreds if not thousands of people none of whom you know. </a:t>
            </a:r>
          </a:p>
          <a:p>
            <a:pPr>
              <a:buNone/>
            </a:pPr>
            <a:endParaRPr lang="en-CA" dirty="0" smtClean="0">
              <a:solidFill>
                <a:schemeClr val="bg1"/>
              </a:solidFill>
            </a:endParaRPr>
          </a:p>
          <a:p>
            <a:r>
              <a:rPr lang="en-US" dirty="0" smtClean="0">
                <a:solidFill>
                  <a:schemeClr val="bg1"/>
                </a:solidFill>
              </a:rPr>
              <a:t>Overall </a:t>
            </a:r>
            <a:r>
              <a:rPr lang="en-US" dirty="0" err="1" smtClean="0">
                <a:solidFill>
                  <a:schemeClr val="bg1"/>
                </a:solidFill>
              </a:rPr>
              <a:t>Simmel</a:t>
            </a:r>
            <a:r>
              <a:rPr lang="en-US" dirty="0" smtClean="0">
                <a:solidFill>
                  <a:schemeClr val="bg1"/>
                </a:solidFill>
              </a:rPr>
              <a:t> doesn’t want to condemn of praise the city but merely to understand it</a:t>
            </a:r>
            <a:endParaRPr lang="en-CA" dirty="0" smtClean="0">
              <a:solidFill>
                <a:schemeClr val="bg1"/>
              </a:solidFill>
            </a:endParaRPr>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919936"/>
          </a:xfrm>
        </p:spPr>
        <p:txBody>
          <a:bodyPr/>
          <a:lstStyle/>
          <a:p>
            <a:r>
              <a:rPr lang="en-CA" dirty="0" smtClean="0">
                <a:solidFill>
                  <a:schemeClr val="bg1"/>
                </a:solidFill>
              </a:rPr>
              <a:t>The Stranger   </a:t>
            </a:r>
          </a:p>
          <a:p>
            <a:pPr lvl="0"/>
            <a:r>
              <a:rPr lang="en-US" u="sng" dirty="0" smtClean="0">
                <a:solidFill>
                  <a:schemeClr val="bg1"/>
                </a:solidFill>
              </a:rPr>
              <a:t>The Stranger</a:t>
            </a:r>
            <a:r>
              <a:rPr lang="en-US" dirty="0" smtClean="0">
                <a:solidFill>
                  <a:schemeClr val="bg1"/>
                </a:solidFill>
              </a:rPr>
              <a:t> is defined by being both close and far. Physically close but socially distant.</a:t>
            </a:r>
            <a:endParaRPr lang="en-CA" dirty="0" smtClean="0">
              <a:solidFill>
                <a:schemeClr val="bg1"/>
              </a:solidFill>
            </a:endParaRPr>
          </a:p>
          <a:p>
            <a:r>
              <a:rPr lang="en-US" dirty="0" smtClean="0">
                <a:solidFill>
                  <a:schemeClr val="bg1"/>
                </a:solidFill>
              </a:rPr>
              <a:t>The stranger is a potential wanderer, while his position is fixed within a certain spatial circle </a:t>
            </a:r>
            <a:endParaRPr lang="en-CA" dirty="0" smtClean="0">
              <a:solidFill>
                <a:schemeClr val="bg1"/>
              </a:solidFill>
            </a:endParaRPr>
          </a:p>
          <a:p>
            <a:r>
              <a:rPr lang="en-US" dirty="0" smtClean="0">
                <a:solidFill>
                  <a:schemeClr val="bg1"/>
                </a:solidFill>
              </a:rPr>
              <a:t>his position within it is fundamentally affected by the fact that he does not belong in it initially and that he brings qualities into it that are not, and cannot be, indigenous to it</a:t>
            </a:r>
            <a:endParaRPr lang="en-CA"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631904"/>
          </a:xfrm>
        </p:spPr>
        <p:txBody>
          <a:bodyPr/>
          <a:lstStyle/>
          <a:p>
            <a:r>
              <a:rPr lang="en-US" dirty="0" smtClean="0">
                <a:solidFill>
                  <a:schemeClr val="bg1"/>
                </a:solidFill>
              </a:rPr>
              <a:t>The stranger is "an element of the group itself" while not being fully part of it. </a:t>
            </a:r>
            <a:endParaRPr lang="en-CA" dirty="0" smtClean="0">
              <a:solidFill>
                <a:schemeClr val="bg1"/>
              </a:solidFill>
            </a:endParaRPr>
          </a:p>
          <a:p>
            <a:r>
              <a:rPr lang="en-US" dirty="0" smtClean="0">
                <a:solidFill>
                  <a:schemeClr val="bg1"/>
                </a:solidFill>
              </a:rPr>
              <a:t>He therefore is assigned </a:t>
            </a:r>
            <a:r>
              <a:rPr lang="en-US" u="sng" dirty="0" smtClean="0">
                <a:solidFill>
                  <a:schemeClr val="bg1"/>
                </a:solidFill>
              </a:rPr>
              <a:t>a role that no other members of the group can play</a:t>
            </a:r>
            <a:r>
              <a:rPr lang="en-US" dirty="0" smtClean="0">
                <a:solidFill>
                  <a:schemeClr val="bg1"/>
                </a:solidFill>
              </a:rPr>
              <a:t>.  </a:t>
            </a:r>
            <a:endParaRPr lang="en-CA" dirty="0" smtClean="0">
              <a:solidFill>
                <a:schemeClr val="bg1"/>
              </a:solidFill>
            </a:endParaRPr>
          </a:p>
          <a:p>
            <a:r>
              <a:rPr lang="en-US" dirty="0" smtClean="0">
                <a:solidFill>
                  <a:schemeClr val="bg1"/>
                </a:solidFill>
              </a:rPr>
              <a:t>Stand up comedians and sociologists sometimes function as strangers – they estrange us from our everyday world and make us look at it from a different perspective </a:t>
            </a:r>
          </a:p>
          <a:p>
            <a:r>
              <a:rPr lang="en-CA" dirty="0" err="1" smtClean="0">
                <a:hlinkClick r:id="rId2"/>
              </a:rPr>
              <a:t>russell</a:t>
            </a:r>
            <a:r>
              <a:rPr lang="en-CA" dirty="0" smtClean="0">
                <a:hlinkClick r:id="rId2"/>
              </a:rPr>
              <a:t> peters </a:t>
            </a:r>
            <a:endParaRPr lang="en-CA" dirty="0" smtClean="0"/>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631904"/>
          </a:xfrm>
        </p:spPr>
        <p:txBody>
          <a:bodyPr/>
          <a:lstStyle/>
          <a:p>
            <a:r>
              <a:rPr lang="en-US" dirty="0" smtClean="0">
                <a:solidFill>
                  <a:schemeClr val="bg1"/>
                </a:solidFill>
              </a:rPr>
              <a:t>Strangers are mobile and connected to multiple social worlds.</a:t>
            </a:r>
            <a:endParaRPr lang="en-CA" dirty="0" smtClean="0">
              <a:solidFill>
                <a:schemeClr val="bg1"/>
              </a:solidFill>
            </a:endParaRPr>
          </a:p>
          <a:p>
            <a:r>
              <a:rPr lang="en-US" u="sng" dirty="0" smtClean="0">
                <a:solidFill>
                  <a:schemeClr val="bg1"/>
                </a:solidFill>
              </a:rPr>
              <a:t>Objectivity</a:t>
            </a:r>
            <a:r>
              <a:rPr lang="en-US" dirty="0" smtClean="0">
                <a:solidFill>
                  <a:schemeClr val="bg1"/>
                </a:solidFill>
              </a:rPr>
              <a:t>. Because he is not bound by roots to the particular constituents and partisan disputes of the group, he confronts all of these with a distinctly objective attitude </a:t>
            </a:r>
            <a:endParaRPr lang="en-CA" dirty="0" smtClean="0">
              <a:solidFill>
                <a:schemeClr val="bg1"/>
              </a:solidFill>
            </a:endParaRPr>
          </a:p>
          <a:p>
            <a:r>
              <a:rPr lang="en-US" u="sng" dirty="0" smtClean="0">
                <a:solidFill>
                  <a:schemeClr val="bg1"/>
                </a:solidFill>
              </a:rPr>
              <a:t>Confidences &amp; secrets</a:t>
            </a:r>
            <a:r>
              <a:rPr lang="en-US" dirty="0" smtClean="0">
                <a:solidFill>
                  <a:schemeClr val="bg1"/>
                </a:solidFill>
              </a:rPr>
              <a:t> are thus more likely passed to Strangers.</a:t>
            </a:r>
            <a:endParaRPr lang="en-CA" dirty="0" smtClean="0">
              <a:solidFill>
                <a:schemeClr val="bg1"/>
              </a:solidFill>
            </a:endParaRPr>
          </a:p>
          <a:p>
            <a:r>
              <a:rPr lang="en-US" i="1" dirty="0" smtClean="0">
                <a:solidFill>
                  <a:schemeClr val="bg1"/>
                </a:solidFill>
              </a:rPr>
              <a:t>Freedom</a:t>
            </a:r>
            <a:r>
              <a:rPr lang="en-US" dirty="0" smtClean="0">
                <a:solidFill>
                  <a:schemeClr val="bg1"/>
                </a:solidFill>
              </a:rPr>
              <a:t> follows from the position of objectivity ability to see ones position from a birds eye view</a:t>
            </a:r>
            <a:endParaRPr lang="en-CA" dirty="0" smtClean="0">
              <a:solidFill>
                <a:schemeClr val="bg1"/>
              </a:solidFill>
            </a:endParaRPr>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847928"/>
          </a:xfrm>
        </p:spPr>
        <p:txBody>
          <a:bodyPr/>
          <a:lstStyle/>
          <a:p>
            <a:pPr lvl="0"/>
            <a:r>
              <a:rPr lang="en-US" i="1" dirty="0" smtClean="0">
                <a:solidFill>
                  <a:schemeClr val="bg1"/>
                </a:solidFill>
              </a:rPr>
              <a:t>Think about the role of psychologists/therapists </a:t>
            </a:r>
            <a:endParaRPr lang="en-CA" dirty="0" smtClean="0">
              <a:solidFill>
                <a:schemeClr val="bg1"/>
              </a:solidFill>
            </a:endParaRPr>
          </a:p>
          <a:p>
            <a:endParaRPr lang="en-US" dirty="0" smtClean="0">
              <a:solidFill>
                <a:schemeClr val="bg1"/>
              </a:solidFill>
            </a:endParaRPr>
          </a:p>
          <a:p>
            <a:r>
              <a:rPr lang="en-US" dirty="0" smtClean="0">
                <a:solidFill>
                  <a:schemeClr val="bg1"/>
                </a:solidFill>
              </a:rPr>
              <a:t>Generality. Relations with others are based on more general qualities that people have in common. We relate socially not based on the specific &amp; unique organic elements.</a:t>
            </a:r>
          </a:p>
          <a:p>
            <a:pPr>
              <a:buNone/>
            </a:pPr>
            <a:endParaRPr lang="en-CA" dirty="0" smtClean="0">
              <a:solidFill>
                <a:schemeClr val="bg1"/>
              </a:solidFill>
            </a:endParaRPr>
          </a:p>
          <a:p>
            <a:r>
              <a:rPr lang="en-US" dirty="0" smtClean="0">
                <a:solidFill>
                  <a:schemeClr val="bg1"/>
                </a:solidFill>
              </a:rPr>
              <a:t>Note he’s making a case here for the value of attributes to building solidarity. For people to look beyond the particular and specific and towards the more universal or general. </a:t>
            </a:r>
            <a:endParaRPr lang="en-CA" dirty="0" smtClean="0">
              <a:solidFill>
                <a:schemeClr val="bg1"/>
              </a:solidFill>
            </a:endParaRPr>
          </a:p>
          <a:p>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FFFF"/>
                </a:solidFill>
              </a:rPr>
              <a:t>Midterm next Thursday </a:t>
            </a:r>
            <a:endParaRPr lang="en-US" dirty="0">
              <a:solidFill>
                <a:srgbClr val="FFFFFF"/>
              </a:solidFill>
            </a:endParaRPr>
          </a:p>
        </p:txBody>
      </p:sp>
      <p:sp>
        <p:nvSpPr>
          <p:cNvPr id="3" name="Content Placeholder 2"/>
          <p:cNvSpPr>
            <a:spLocks noGrp="1"/>
          </p:cNvSpPr>
          <p:nvPr>
            <p:ph idx="1"/>
          </p:nvPr>
        </p:nvSpPr>
        <p:spPr/>
        <p:txBody>
          <a:bodyPr/>
          <a:lstStyle/>
          <a:p>
            <a:r>
              <a:rPr lang="en-US" dirty="0" smtClean="0">
                <a:solidFill>
                  <a:schemeClr val="bg1"/>
                </a:solidFill>
              </a:rPr>
              <a:t>No lecture Monday – exam review instead- it’s up to you to bring any questions you have- I will be there to answer questions/go over/clarify past material covered</a:t>
            </a:r>
          </a:p>
          <a:p>
            <a:r>
              <a:rPr lang="en-US" dirty="0" smtClean="0">
                <a:solidFill>
                  <a:schemeClr val="bg1"/>
                </a:solidFill>
              </a:rPr>
              <a:t>Midterm – 5-7 short answer questions on the readings </a:t>
            </a:r>
          </a:p>
          <a:p>
            <a:r>
              <a:rPr lang="en-US" dirty="0" smtClean="0">
                <a:solidFill>
                  <a:schemeClr val="bg1"/>
                </a:solidFill>
              </a:rPr>
              <a:t>Sample Question (from another course)</a:t>
            </a:r>
          </a:p>
          <a:p>
            <a:r>
              <a:rPr lang="en-US" dirty="0" smtClean="0">
                <a:solidFill>
                  <a:schemeClr val="bg1"/>
                </a:solidFill>
              </a:rPr>
              <a:t>Q: Why </a:t>
            </a:r>
            <a:r>
              <a:rPr lang="en-US" dirty="0">
                <a:solidFill>
                  <a:schemeClr val="bg1"/>
                </a:solidFill>
              </a:rPr>
              <a:t>is the ‘division of labor’ such an important concept for Durkheim</a:t>
            </a:r>
            <a:r>
              <a:rPr lang="en-US" dirty="0" smtClean="0">
                <a:solidFill>
                  <a:schemeClr val="bg1"/>
                </a:solidFill>
              </a:rPr>
              <a:t>?</a:t>
            </a:r>
          </a:p>
          <a:p>
            <a:r>
              <a:rPr lang="en-US" dirty="0" smtClean="0">
                <a:solidFill>
                  <a:schemeClr val="bg1"/>
                </a:solidFill>
              </a:rPr>
              <a:t>Short Answer = no more than 1 page of lined A4 paper</a:t>
            </a:r>
            <a:endParaRPr lang="en-CA" dirty="0">
              <a:solidFill>
                <a:schemeClr val="bg1"/>
              </a:solidFill>
            </a:endParaRPr>
          </a:p>
          <a:p>
            <a:endParaRPr lang="en-US" dirty="0"/>
          </a:p>
        </p:txBody>
      </p:sp>
    </p:spTree>
    <p:extLst>
      <p:ext uri="{BB962C8B-B14F-4D97-AF65-F5344CB8AC3E}">
        <p14:creationId xmlns:p14="http://schemas.microsoft.com/office/powerpoint/2010/main" val="25511467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314</TotalTime>
  <Words>1505</Words>
  <Application>Microsoft Office PowerPoint</Application>
  <PresentationFormat>On-screen Show (4:3)</PresentationFormat>
  <Paragraphs>106</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Calibri</vt:lpstr>
      <vt:lpstr>Constantia</vt:lpstr>
      <vt:lpstr>Wingdings 2</vt:lpstr>
      <vt:lpstr>Flow</vt:lpstr>
      <vt:lpstr>Georg Simmel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Midterm next Thursday </vt:lpstr>
    </vt:vector>
  </TitlesOfParts>
  <Company>TOSHIBA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Georg Simmel</dc:title>
  <dc:creator>billy</dc:creator>
  <cp:lastModifiedBy>Hannah Cortés - Kaplan</cp:lastModifiedBy>
  <cp:revision>15</cp:revision>
  <dcterms:created xsi:type="dcterms:W3CDTF">2013-11-17T16:34:17Z</dcterms:created>
  <dcterms:modified xsi:type="dcterms:W3CDTF">2014-10-03T15:57:03Z</dcterms:modified>
</cp:coreProperties>
</file>