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22" Type="http://schemas.openxmlformats.org/officeDocument/2006/relationships/slide" Target="slides/slide18.xml"/><Relationship Id="rId10" Type="http://schemas.openxmlformats.org/officeDocument/2006/relationships/slide" Target="slides/slide6.xml"/><Relationship Id="rId21" Type="http://schemas.openxmlformats.org/officeDocument/2006/relationships/slide" Target="slides/slide17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med" w="med" type="none"/>
            <a:tailEnd len="med" w="med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Shape 93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04" name="Shape 10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11" name="Shape 111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18" name="Shape 11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9" name="Shape 11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25" name="Shape 12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32" name="Shape 13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3" name="Shape 13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39" name="Shape 13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0" name="Shape 1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46" name="Shape 146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54" name="Shape 154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5" name="Shape 15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Shape 16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68" name="Shape 168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9" name="Shape 1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75" name="Shape 17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6" name="Shape 1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82" name="Shape 18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89" name="Shape 18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196" name="Shape 196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7" name="Shape 1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05" name="Shape 205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6" name="Shape 2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12" name="Shape 212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3" name="Shape 21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  <p:sp>
        <p:nvSpPr>
          <p:cNvPr id="219" name="Shape 219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0" name="Shape 22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lip Art and Text" type="clipArtAndTx">
  <p:cSld name="CLIPART_AND_TEX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8" name="Shape 28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8575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7" name="Shape 4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9" name="Shape 4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6" name="Shape 5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6" name="Shape 7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2" name="Shape 8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3" name="Shape 8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8" name="Shape 8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9" name="Shape 8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0" name="Shape 9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x="762000" y="2209800"/>
            <a:ext cx="78486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600"/>
              <a:buFont typeface="Times New Roman"/>
              <a:buNone/>
            </a:pPr>
            <a:r>
              <a:rPr b="0" i="0" lang="en-US" sz="96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imes New Roman"/>
              <a:buNone/>
            </a:pPr>
            <a:r>
              <a:rPr b="0" i="0" lang="en-US" sz="4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chimie</a:t>
            </a:r>
            <a:endParaRPr/>
          </a:p>
        </p:txBody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685800" y="1981200"/>
            <a:ext cx="8029575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matière:  tout ce qui occupe un espace et 																		    qui a une masse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chimie:		la science qui étudie la structure 																	   de la matière et ses transformations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0" i="0" lang="en-US" sz="32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substances pures et les mélanges</a:t>
            </a:r>
            <a:endParaRPr/>
          </a:p>
        </p:txBody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09600" y="1676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substance pure: une substance avec une composition fixe constante 																			et des propriétés distinctes (ex.; l’eau pure)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mélange:		une combinaison de deux ou plusieurs substances 																				pures dans laquelle chaque substance garde son identité 														propre																																																													a) mélange homogène:  ex.; une solution de 	sel 																																															(NaCl) dans l’eau																							b) mélange hétérogène:	ex.; un mélange d’huile et de 																																										l’eau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peut séparer les constituants d’une solution par des moyens physiques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substances pures et les mélanges</a:t>
            </a:r>
            <a:endParaRPr/>
          </a:p>
        </p:txBody>
      </p:sp>
      <p:pic>
        <p:nvPicPr>
          <p:cNvPr id="115" name="Shape 1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0" y="1981200"/>
            <a:ext cx="6097587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b="0" i="0" lang="en-US" sz="40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éléments et les composés</a:t>
            </a:r>
            <a:endParaRPr/>
          </a:p>
        </p:txBody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élément:		substance qui ne peut pas être décomposée en 															substances plus simples par des moyens 																					chimiques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composé:		substance formée d’atomes de deux ou 																						plusieurs espèces d’éléments liés chimiquement 													dans des proportions définies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composés ne peuvent être séparés en leur constituants que par des moyens chimiques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propriétés physiques et chimiques de la matière</a:t>
            </a:r>
            <a:endParaRPr/>
          </a:p>
        </p:txBody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propriété physique:  une propriété qui peut être mesurée ou observée 																					sans que la composition ou la nature d’une 																										substance ne soient modifiées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propriété chimique:  une propriété pour laquelle il doit se produire une 																			  transformation chimique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grandeur extensive:	dépend de la quantité de matière étudiée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grandeur intensive:		ne dépend pas de la quantité de matière étudiée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mesures</a:t>
            </a:r>
            <a:endParaRPr/>
          </a:p>
        </p:txBody>
      </p:sp>
      <p:sp>
        <p:nvSpPr>
          <p:cNvPr id="136" name="Shape 136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nombre qui n’est pas suivi par une unité ne veut rien dire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système international (SI):	longueur:	mètre (m)																																														masse:	 kilogramme (kg)																																										temps: 	seconde (s)																																															intensité du courant électrique:	 ampère (A)																									  température: kelvin (K)																																											quantité de matière: mole (mol)																																				intensité lumineuse: candela (cd)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préfixes:					Méga (M):	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Déci (d):		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Kilo (k):	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Centi (c):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																						Milli (m):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b="0" i="0" lang="en-US" sz="40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masse et le poids</a:t>
            </a:r>
            <a:endParaRPr/>
          </a:p>
        </p:txBody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masse:	mesure de la quantité de matière qui 																		constitue un objet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poids:	force que la gravité exerce sur un objet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kilogramme (kg) est l’unité SI, mais on se servira surtout du gramme (g):																																																																																																														1 kg = 1000 g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b="0" i="0" lang="en-US" sz="40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volume</a:t>
            </a:r>
            <a:endParaRPr/>
          </a:p>
        </p:txBody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6096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volume:  une longueur au cube (i.e., m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se servira surtout du litre (L) pour les volumes		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																																																																																																																																																																									   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 L =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																  </a:t>
            </a:r>
            <a:endParaRPr/>
          </a:p>
        </p:txBody>
      </p:sp>
      <p:pic>
        <p:nvPicPr>
          <p:cNvPr id="151" name="Shape 1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600" y="2667000"/>
            <a:ext cx="4954587" cy="3714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masse volumique</a:t>
            </a:r>
            <a:endParaRPr/>
          </a:p>
        </p:txBody>
      </p:sp>
      <p:sp>
        <p:nvSpPr>
          <p:cNvPr id="158" name="Shape 158"/>
          <p:cNvSpPr txBox="1"/>
          <p:nvPr>
            <p:ph idx="1" type="body"/>
          </p:nvPr>
        </p:nvSpPr>
        <p:spPr>
          <a:xfrm>
            <a:off x="6096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masse volumique = </a:t>
            </a:r>
            <a:r>
              <a:rPr b="0" i="0" lang="en-US" sz="2400" u="none" cap="none" strike="noStrike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ρ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                = densité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masse volumique est une grandeur intensive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l’unité SI est kg/m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mais on se servira surtout de g/cm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pour des solides et liquides et g/L pour des gaz																																																																																														1 g/cm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1 g/mL = 1000 kg/m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																																																																											1 g/L = 0.001 g/mL</a:t>
            </a:r>
            <a:endParaRPr/>
          </a:p>
        </p:txBody>
      </p:sp>
      <p:pic>
        <p:nvPicPr>
          <p:cNvPr id="159" name="Shape 1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38600" y="1371600"/>
            <a:ext cx="990600" cy="76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imes New Roman"/>
              <a:buNone/>
            </a:pPr>
            <a:r>
              <a:rPr b="0" i="0" lang="en-US" sz="40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température</a:t>
            </a:r>
            <a:endParaRPr/>
          </a:p>
        </p:txBody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1676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l’unité SI est le kelvin (K)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zéro absolu de la température est 0 K ou -273.15 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point de congélation de l’eau est 273.15 K ou 0 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point d’ébullition de l’eau est 373.15 K ou 100 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utilisez la température en K pour vos calculs!!!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manipulation des nombres</a:t>
            </a:r>
            <a:endParaRPr/>
          </a:p>
        </p:txBody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x="6096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notation scientifique:  la forme N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	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																	  																																																									eg.; 6.022 045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plutôt que 602 204 500 000 000 000 000 000																																																																														N=6.022 045  et  n=23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chiffres significatifs:  chiffres ayant une signification dans le calcul 																					ou la mesure d’une quantité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eg.;		si une balance est précise à  ±0.1 kg, ça n’a pas de sens de dire 							qu’un objet a une masse de 6.73 kg, plutôt, on dit que l’objet 								pèse (6.7±0.1) kg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règles d’utilisation des chiffres significatifs</a:t>
            </a:r>
            <a:endParaRPr/>
          </a:p>
        </p:txBody>
      </p:sp>
      <p:sp>
        <p:nvSpPr>
          <p:cNvPr id="179" name="Shape 179"/>
          <p:cNvSpPr txBox="1"/>
          <p:nvPr>
            <p:ph idx="1" type="body"/>
          </p:nvPr>
        </p:nvSpPr>
        <p:spPr>
          <a:xfrm>
            <a:off x="685800" y="144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tout chiffre différent de zéro est significatif																					ex.; 6.732 kg a 4 chiffres significatifs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chiffre zéro placé entre deux chiffres différents de zéro est significatif																																										ex.; 6.0061 kg a 5 chiffres significatifs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zéros placés à gauche du premier chiffre différent de zéro ne sont pas significatifs																															ex.; 0.0502 kg a 3 chiffres significatifs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règles d’utilisation des chiffres significatifs</a:t>
            </a:r>
            <a:endParaRPr/>
          </a:p>
        </p:txBody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x="685800" y="1600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le nombre est plus grand que 1, tous les zéros écrits à droite de la virgule sont des chiffres significatifs																																																							eg.; 6.000 kg a 4 chiffres significatifs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sans la notation scientifique, il est parfois ambigu de savoir si les zéros à la droite du dernier chiffre différent de zéro sont significatifs																																																																														eg.; 4500 kg peut être 4.5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4.50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ou 												4.500 x 10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kg, i.e., on peut avoir 2, 3, ou 												4 chiffres significatifs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règles d’utilisation des chiffres significatifs</a:t>
            </a:r>
            <a:endParaRPr/>
          </a:p>
        </p:txBody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nombre entier avec parfaite précision a un nombre infini de chiffres significatifs																																																																											eg.; si on trouve la moyenne de trois essais, on a											par définition 3.000 000 000 … essais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règles d’utilisation des chiffres significatifs</a:t>
            </a:r>
            <a:endParaRPr/>
          </a:p>
        </p:txBody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addition/soustraction:  la réponse a le même nombre de 																			chiffres significatifs à la droite de la																	virgule que l’élément de calcul avec																	le moins de chiffres significatifs à la																	droite de la virgule																																																										eg.; 								la réponse est arrondie à 3.27																																																																																																																																												eg.;									la réponse est arrondie à 1.0</a:t>
            </a:r>
            <a:endParaRPr/>
          </a:p>
          <a:p>
            <a:pPr indent="-190500" lvl="0" marL="3429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1" name="Shape 2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33600" y="3352800"/>
            <a:ext cx="930275" cy="144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Shape 20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33600" y="5257800"/>
            <a:ext cx="893762" cy="106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règles d’utilisation des chiffres significatifs</a:t>
            </a:r>
            <a:endParaRPr/>
          </a:p>
        </p:txBody>
      </p:sp>
      <p:sp>
        <p:nvSpPr>
          <p:cNvPr id="209" name="Shape 209"/>
          <p:cNvSpPr txBox="1"/>
          <p:nvPr>
            <p:ph idx="1" type="body"/>
          </p:nvPr>
        </p:nvSpPr>
        <p:spPr>
          <a:xfrm>
            <a:off x="609600" y="144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multiplication/division:  la réponse a le même nombre de 																			chiffres significatifs que l’élément																		de calcul avec	le moins de chiffres 																		significatifs																																																																eg.;		2.2 x 3.7845 = 8.32590 est arrondi à 8.3																																																					eg.;		3.76 / 4.236 = 0.8876298… est arrondi à 0.888																																																eg.;		(2.27 x 7.324) / 3.3 = 5.0380… est arrondi à 5.0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L’exactitude et la précision</a:t>
            </a:r>
            <a:endParaRPr/>
          </a:p>
        </p:txBody>
      </p:sp>
      <p:sp>
        <p:nvSpPr>
          <p:cNvPr id="216" name="Shape 216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l’exactitude:		indique à quel point une mesure 																							s’approche de la 	valeur réelle de la 																				quantité 	mesurée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précision:		indique les limites à l’intérieur 																									desquelles se situe la valeur d’une 																					quantité mesurée plusieurs fois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L’exactitude et la précision</a:t>
            </a:r>
            <a:endParaRPr/>
          </a:p>
        </p:txBody>
      </p:sp>
      <p:pic>
        <p:nvPicPr>
          <p:cNvPr id="223" name="Shape 223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4800600" cy="360045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Shape 224"/>
          <p:cNvSpPr txBox="1"/>
          <p:nvPr>
            <p:ph idx="1" type="body"/>
          </p:nvPr>
        </p:nvSpPr>
        <p:spPr>
          <a:xfrm>
            <a:off x="5181600" y="18288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(a): exact et précis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(b):	non exact, mais précis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(c):	ni exact, ni précis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mesures exactes sont habituellement précises, mais une erreur systématique peut donner des mesures précises qui ne sont pas exactes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