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95" r:id="rId2"/>
    <p:sldId id="259" r:id="rId3"/>
    <p:sldId id="294" r:id="rId4"/>
    <p:sldId id="296" r:id="rId5"/>
    <p:sldId id="280" r:id="rId6"/>
    <p:sldId id="279" r:id="rId7"/>
    <p:sldId id="278" r:id="rId8"/>
    <p:sldId id="297" r:id="rId9"/>
    <p:sldId id="277" r:id="rId10"/>
    <p:sldId id="298" r:id="rId11"/>
    <p:sldId id="276" r:id="rId12"/>
    <p:sldId id="275" r:id="rId13"/>
    <p:sldId id="299" r:id="rId14"/>
    <p:sldId id="274" r:id="rId15"/>
    <p:sldId id="300" r:id="rId16"/>
    <p:sldId id="273" r:id="rId17"/>
    <p:sldId id="301" r:id="rId18"/>
    <p:sldId id="272" r:id="rId19"/>
    <p:sldId id="302" r:id="rId20"/>
    <p:sldId id="303" r:id="rId21"/>
    <p:sldId id="304" r:id="rId22"/>
    <p:sldId id="271" r:id="rId23"/>
    <p:sldId id="270" r:id="rId24"/>
    <p:sldId id="269" r:id="rId25"/>
    <p:sldId id="305" r:id="rId26"/>
    <p:sldId id="268" r:id="rId27"/>
    <p:sldId id="267" r:id="rId28"/>
    <p:sldId id="307" r:id="rId29"/>
    <p:sldId id="306" r:id="rId30"/>
    <p:sldId id="265" r:id="rId31"/>
    <p:sldId id="264" r:id="rId32"/>
    <p:sldId id="285" r:id="rId33"/>
    <p:sldId id="263" r:id="rId34"/>
    <p:sldId id="284" r:id="rId35"/>
    <p:sldId id="308" r:id="rId36"/>
    <p:sldId id="283" r:id="rId37"/>
    <p:sldId id="282" r:id="rId38"/>
    <p:sldId id="290" r:id="rId39"/>
    <p:sldId id="289" r:id="rId40"/>
    <p:sldId id="288" r:id="rId41"/>
    <p:sldId id="287" r:id="rId42"/>
    <p:sldId id="286" r:id="rId43"/>
    <p:sldId id="262" r:id="rId44"/>
    <p:sldId id="291" r:id="rId45"/>
    <p:sldId id="261" r:id="rId46"/>
    <p:sldId id="292" r:id="rId47"/>
    <p:sldId id="293"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FF66"/>
    <a:srgbClr val="FF66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75" autoAdjust="0"/>
    <p:restoredTop sz="94743" autoAdjust="0"/>
  </p:normalViewPr>
  <p:slideViewPr>
    <p:cSldViewPr>
      <p:cViewPr>
        <p:scale>
          <a:sx n="100" d="100"/>
          <a:sy n="100" d="100"/>
        </p:scale>
        <p:origin x="-384" y="-18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87C79D-E833-48DA-ABD6-3BE332652287}" type="datetimeFigureOut">
              <a:rPr lang="en-US" smtClean="0"/>
              <a:pPr/>
              <a:t>3/15/2012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0E9871-B10E-4DE4-BA20-7CDA9F8AEA48}" type="slidenum">
              <a:rPr lang="en-US" smtClean="0"/>
              <a:pPr/>
              <a:t>‹#›</a:t>
            </a:fld>
            <a:endParaRPr lang="en-US"/>
          </a:p>
        </p:txBody>
      </p:sp>
    </p:spTree>
    <p:extLst>
      <p:ext uri="{BB962C8B-B14F-4D97-AF65-F5344CB8AC3E}">
        <p14:creationId xmlns:p14="http://schemas.microsoft.com/office/powerpoint/2010/main" xmlns="" val="3078952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3</a:t>
            </a:fld>
            <a:endParaRPr lang="en-US"/>
          </a:p>
        </p:txBody>
      </p:sp>
    </p:spTree>
    <p:extLst>
      <p:ext uri="{BB962C8B-B14F-4D97-AF65-F5344CB8AC3E}">
        <p14:creationId xmlns:p14="http://schemas.microsoft.com/office/powerpoint/2010/main" xmlns="" val="32332943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4</a:t>
            </a:fld>
            <a:endParaRPr lang="en-US"/>
          </a:p>
        </p:txBody>
      </p:sp>
    </p:spTree>
    <p:extLst>
      <p:ext uri="{BB962C8B-B14F-4D97-AF65-F5344CB8AC3E}">
        <p14:creationId xmlns:p14="http://schemas.microsoft.com/office/powerpoint/2010/main" xmlns="" val="32332943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0E9871-B10E-4DE4-BA20-7CDA9F8AEA48}" type="slidenum">
              <a:rPr lang="en-US" smtClean="0"/>
              <a:pPr/>
              <a:t>12</a:t>
            </a:fld>
            <a:endParaRPr lang="en-US"/>
          </a:p>
        </p:txBody>
      </p:sp>
    </p:spTree>
    <p:extLst>
      <p:ext uri="{BB962C8B-B14F-4D97-AF65-F5344CB8AC3E}">
        <p14:creationId xmlns:p14="http://schemas.microsoft.com/office/powerpoint/2010/main" xmlns="" val="942935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13</a:t>
            </a:fld>
            <a:endParaRPr lang="en-US"/>
          </a:p>
        </p:txBody>
      </p:sp>
    </p:spTree>
    <p:extLst>
      <p:ext uri="{BB962C8B-B14F-4D97-AF65-F5344CB8AC3E}">
        <p14:creationId xmlns:p14="http://schemas.microsoft.com/office/powerpoint/2010/main" xmlns="" val="942935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19</a:t>
            </a:fld>
            <a:endParaRPr lang="en-US"/>
          </a:p>
        </p:txBody>
      </p:sp>
    </p:spTree>
    <p:extLst>
      <p:ext uri="{BB962C8B-B14F-4D97-AF65-F5344CB8AC3E}">
        <p14:creationId xmlns:p14="http://schemas.microsoft.com/office/powerpoint/2010/main" xmlns="" val="2162471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31</a:t>
            </a:fld>
            <a:endParaRPr lang="en-US"/>
          </a:p>
        </p:txBody>
      </p:sp>
    </p:spTree>
    <p:extLst>
      <p:ext uri="{BB962C8B-B14F-4D97-AF65-F5344CB8AC3E}">
        <p14:creationId xmlns:p14="http://schemas.microsoft.com/office/powerpoint/2010/main" xmlns="" val="559040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36</a:t>
            </a:fld>
            <a:endParaRPr lang="en-US"/>
          </a:p>
        </p:txBody>
      </p:sp>
    </p:spTree>
    <p:extLst>
      <p:ext uri="{BB962C8B-B14F-4D97-AF65-F5344CB8AC3E}">
        <p14:creationId xmlns:p14="http://schemas.microsoft.com/office/powerpoint/2010/main" xmlns="" val="2499290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38</a:t>
            </a:fld>
            <a:endParaRPr lang="en-US"/>
          </a:p>
        </p:txBody>
      </p:sp>
    </p:spTree>
    <p:extLst>
      <p:ext uri="{BB962C8B-B14F-4D97-AF65-F5344CB8AC3E}">
        <p14:creationId xmlns:p14="http://schemas.microsoft.com/office/powerpoint/2010/main" xmlns="" val="4069107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39</a:t>
            </a:fld>
            <a:endParaRPr lang="en-US"/>
          </a:p>
        </p:txBody>
      </p:sp>
    </p:spTree>
    <p:extLst>
      <p:ext uri="{BB962C8B-B14F-4D97-AF65-F5344CB8AC3E}">
        <p14:creationId xmlns:p14="http://schemas.microsoft.com/office/powerpoint/2010/main" xmlns="" val="6862595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40</a:t>
            </a:fld>
            <a:endParaRPr lang="en-US"/>
          </a:p>
        </p:txBody>
      </p:sp>
    </p:spTree>
    <p:extLst>
      <p:ext uri="{BB962C8B-B14F-4D97-AF65-F5344CB8AC3E}">
        <p14:creationId xmlns:p14="http://schemas.microsoft.com/office/powerpoint/2010/main" xmlns="" val="208645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42</a:t>
            </a:fld>
            <a:endParaRPr lang="en-US"/>
          </a:p>
        </p:txBody>
      </p:sp>
    </p:spTree>
    <p:extLst>
      <p:ext uri="{BB962C8B-B14F-4D97-AF65-F5344CB8AC3E}">
        <p14:creationId xmlns:p14="http://schemas.microsoft.com/office/powerpoint/2010/main" xmlns="" val="2837794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44</a:t>
            </a:fld>
            <a:endParaRPr lang="en-US"/>
          </a:p>
        </p:txBody>
      </p:sp>
    </p:spTree>
    <p:extLst>
      <p:ext uri="{BB962C8B-B14F-4D97-AF65-F5344CB8AC3E}">
        <p14:creationId xmlns:p14="http://schemas.microsoft.com/office/powerpoint/2010/main" xmlns="" val="2996620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46</a:t>
            </a:fld>
            <a:endParaRPr lang="en-US"/>
          </a:p>
        </p:txBody>
      </p:sp>
    </p:spTree>
    <p:extLst>
      <p:ext uri="{BB962C8B-B14F-4D97-AF65-F5344CB8AC3E}">
        <p14:creationId xmlns:p14="http://schemas.microsoft.com/office/powerpoint/2010/main" xmlns="" val="37983575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0E9871-B10E-4DE4-BA20-7CDA9F8AEA48}" type="slidenum">
              <a:rPr lang="en-US" smtClean="0"/>
              <a:pPr/>
              <a:t>47</a:t>
            </a:fld>
            <a:endParaRPr lang="en-US"/>
          </a:p>
        </p:txBody>
      </p:sp>
    </p:spTree>
    <p:extLst>
      <p:ext uri="{BB962C8B-B14F-4D97-AF65-F5344CB8AC3E}">
        <p14:creationId xmlns:p14="http://schemas.microsoft.com/office/powerpoint/2010/main" xmlns="" val="3073632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259D603-C5C7-467C-8111-6BAD69D3A7D0}" type="datetime1">
              <a:rPr lang="en-US" smtClean="0"/>
              <a:pPr/>
              <a:t>3/15/2012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C6303FC-B553-4ED4-A268-DD56E54EE83C}" type="datetime1">
              <a:rPr lang="en-US" smtClean="0"/>
              <a:pPr/>
              <a:t>3/15/2012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7A11BA-4753-48DD-84DD-4522A1E89AF6}" type="datetime1">
              <a:rPr lang="en-US" smtClean="0"/>
              <a:pPr/>
              <a:t>3/15/2012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194818A-02D7-4BE8-BAA0-E0E5519B748A}" type="datetime1">
              <a:rPr lang="en-US" smtClean="0"/>
              <a:pPr/>
              <a:t>3/15/2012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9D7FCD7-8AC2-4D55-8110-0CBD4617E78D}" type="datetime1">
              <a:rPr lang="en-US" smtClean="0"/>
              <a:pPr/>
              <a:t>3/15/2012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8B2C67E-EF16-4B00-A621-6D676DA06CCC}" type="datetime1">
              <a:rPr lang="en-US" smtClean="0"/>
              <a:pPr/>
              <a:t>3/15/2012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FD52BD-10A2-4929-A458-7A435FDDB42F}" type="datetime1">
              <a:rPr lang="en-US" smtClean="0"/>
              <a:pPr/>
              <a:t>3/15/2012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7078F4-2B15-4D69-9823-43F72BB01E4C}" type="datetime1">
              <a:rPr lang="en-US" smtClean="0"/>
              <a:pPr/>
              <a:t>3/15/2012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A1D761-1513-47D5-883B-B20E23189398}" type="datetime1">
              <a:rPr lang="en-US" smtClean="0"/>
              <a:pPr/>
              <a:t>3/15/2012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1A7112-8918-44C6-9476-8085BBCE95F2}" type="datetime1">
              <a:rPr lang="en-US" smtClean="0"/>
              <a:pPr/>
              <a:t>3/15/2012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9BA590-9CE4-49FE-8019-C7987E3EAA48}" type="datetime1">
              <a:rPr lang="en-US" smtClean="0"/>
              <a:pPr/>
              <a:t>3/15/2012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D7D5F5-600B-4F9C-BA5E-8E9100AF6BD1}" type="datetime1">
              <a:rPr lang="en-US" smtClean="0"/>
              <a:pPr/>
              <a:t>3/15/2012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5.wdp"/></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6.png"/><Relationship Id="rId1" Type="http://schemas.openxmlformats.org/officeDocument/2006/relationships/slideLayout" Target="../slideLayouts/slideLayout2.xml"/><Relationship Id="rId5" Type="http://schemas.microsoft.com/office/2007/relationships/hdphoto" Target="../media/hdphoto7.wdp"/><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microsoft.com/office/2007/relationships/hdphoto" Target="../media/hdphoto11.wdp"/><Relationship Id="rId5" Type="http://schemas.openxmlformats.org/officeDocument/2006/relationships/image" Target="../media/image12.png"/><Relationship Id="rId4" Type="http://schemas.microsoft.com/office/2007/relationships/hdphoto" Target="../media/hdphoto10.wdp"/></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3.wdp"/></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microsoft.com/office/2007/relationships/hdphoto" Target="../media/hdphoto15.wdp"/><Relationship Id="rId5" Type="http://schemas.openxmlformats.org/officeDocument/2006/relationships/image" Target="../media/image16.png"/><Relationship Id="rId4" Type="http://schemas.microsoft.com/office/2007/relationships/hdphoto" Target="../media/hdphoto14.wdp"/></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17.wdp"/></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18.wdp"/></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microsoft.com/office/2007/relationships/hdphoto" Target="../media/hdphoto19.wdp"/></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20.wdp"/></Relationships>
</file>

<file path=ppt/slides/_rels/slide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microsoft.com/office/2007/relationships/hdphoto" Target="../media/hdphoto23.wdp"/><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microsoft.com/office/2007/relationships/hdphoto" Target="../media/hdphoto22.wdp"/><Relationship Id="rId5" Type="http://schemas.openxmlformats.org/officeDocument/2006/relationships/image" Target="../media/image25.png"/><Relationship Id="rId4" Type="http://schemas.microsoft.com/office/2007/relationships/hdphoto" Target="../media/hdphoto21.wdp"/></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microsoft.com/office/2007/relationships/hdphoto" Target="../media/hdphoto24.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38175" y="569294"/>
            <a:ext cx="8077200" cy="3293209"/>
          </a:xfrm>
          <a:prstGeom prst="rect">
            <a:avLst/>
          </a:prstGeom>
          <a:noFill/>
        </p:spPr>
        <p:txBody>
          <a:bodyPr wrap="square" rtlCol="0">
            <a:spAutoFit/>
          </a:bodyPr>
          <a:lstStyle/>
          <a:p>
            <a:r>
              <a:rPr lang="en-US" sz="2200" b="1" dirty="0" smtClean="0"/>
              <a:t>Environmental Risks</a:t>
            </a:r>
          </a:p>
          <a:p>
            <a:endParaRPr lang="en-CA" sz="1200" dirty="0" smtClean="0"/>
          </a:p>
          <a:p>
            <a:r>
              <a:rPr lang="en-CA" sz="2200" dirty="0" smtClean="0"/>
              <a:t>Risk is the potential of injury or loss due to an action. If </a:t>
            </a:r>
            <a:r>
              <a:rPr lang="en-CA" sz="2200" dirty="0"/>
              <a:t>the loss is well defined such as </a:t>
            </a:r>
            <a:r>
              <a:rPr lang="en-CA" sz="2200" dirty="0" smtClean="0"/>
              <a:t>death, then risk is defined as (</a:t>
            </a:r>
            <a:r>
              <a:rPr lang="en-CA" sz="2200" dirty="0" smtClean="0">
                <a:solidFill>
                  <a:srgbClr val="FF0000"/>
                </a:solidFill>
              </a:rPr>
              <a:t>first definition</a:t>
            </a:r>
            <a:r>
              <a:rPr lang="en-CA" sz="2200" dirty="0" smtClean="0"/>
              <a:t>):  </a:t>
            </a:r>
            <a:r>
              <a:rPr lang="en-US" sz="2200" dirty="0" smtClean="0"/>
              <a:t> </a:t>
            </a:r>
            <a:endParaRPr lang="en-US" sz="2200" dirty="0"/>
          </a:p>
          <a:p>
            <a:endParaRPr lang="en-CA" sz="1200" dirty="0" smtClean="0"/>
          </a:p>
          <a:p>
            <a:r>
              <a:rPr lang="en-CA" sz="2200" dirty="0" smtClean="0"/>
              <a:t>      </a:t>
            </a:r>
            <a:r>
              <a:rPr lang="en-CA" sz="2200" dirty="0" smtClean="0">
                <a:solidFill>
                  <a:srgbClr val="FF0000"/>
                </a:solidFill>
              </a:rPr>
              <a:t>Risk = Probability of a specific undesired consequence</a:t>
            </a:r>
          </a:p>
          <a:p>
            <a:endParaRPr lang="en-CA" sz="1500" dirty="0"/>
          </a:p>
          <a:p>
            <a:r>
              <a:rPr lang="en-CA" sz="2200" dirty="0" smtClean="0"/>
              <a:t>An example is the risk of death due to hearth disease: if the risk of dying from hearth disease is  0.37, that means there is 37% chance that death will happen because of hearth disease. </a:t>
            </a:r>
          </a:p>
          <a:p>
            <a:endParaRPr lang="en-US" sz="1500" dirty="0" smtClean="0"/>
          </a:p>
        </p:txBody>
      </p:sp>
      <p:pic>
        <p:nvPicPr>
          <p:cNvPr id="3" name="Picture 2"/>
          <p:cNvPicPr>
            <a:picLocks noChangeAspect="1" noChangeArrowheads="1"/>
          </p:cNvPicPr>
          <p:nvPr/>
        </p:nvPicPr>
        <p:blipFill rotWithShape="1">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t="5981" b="60160"/>
          <a:stretch/>
        </p:blipFill>
        <p:spPr bwMode="auto">
          <a:xfrm>
            <a:off x="1552575" y="4324169"/>
            <a:ext cx="6248400" cy="22909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Rectangle 1"/>
          <p:cNvSpPr/>
          <p:nvPr/>
        </p:nvSpPr>
        <p:spPr>
          <a:xfrm>
            <a:off x="1676400" y="5181600"/>
            <a:ext cx="57912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695450" y="4016392"/>
            <a:ext cx="5619750" cy="307777"/>
          </a:xfrm>
          <a:prstGeom prst="rect">
            <a:avLst/>
          </a:prstGeom>
        </p:spPr>
        <p:txBody>
          <a:bodyPr wrap="square">
            <a:spAutoFit/>
          </a:bodyPr>
          <a:lstStyle/>
          <a:p>
            <a:r>
              <a:rPr lang="en-CA" sz="1400" b="1" dirty="0">
                <a:latin typeface="Times New Roman" pitchFamily="18" charset="0"/>
                <a:cs typeface="Times New Roman" pitchFamily="18" charset="0"/>
              </a:rPr>
              <a:t>Part of Table 14.1</a:t>
            </a:r>
            <a:r>
              <a:rPr lang="en-CA" sz="1400" dirty="0">
                <a:latin typeface="Times New Roman" pitchFamily="18" charset="0"/>
                <a:cs typeface="Times New Roman" pitchFamily="18" charset="0"/>
              </a:rPr>
              <a:t>: Risk of death for Americans from various activities</a:t>
            </a:r>
          </a:p>
        </p:txBody>
      </p:sp>
      <p:sp>
        <p:nvSpPr>
          <p:cNvPr id="6" name="Slide Number Placeholder 5"/>
          <p:cNvSpPr>
            <a:spLocks noGrp="1"/>
          </p:cNvSpPr>
          <p:nvPr>
            <p:ph type="sldNum" sz="quarter" idx="12"/>
          </p:nvPr>
        </p:nvSpPr>
        <p:spPr/>
        <p:txBody>
          <a:bodyPr/>
          <a:lstStyle/>
          <a:p>
            <a:fld id="{B6F15528-21DE-4FAA-801E-634DDDAF4B2B}" type="slidenum">
              <a:rPr lang="en-US" smtClean="0"/>
              <a:pPr/>
              <a:t>1</a:t>
            </a:fld>
            <a:endParaRPr lang="en-US"/>
          </a:p>
        </p:txBody>
      </p:sp>
    </p:spTree>
    <p:extLst>
      <p:ext uri="{BB962C8B-B14F-4D97-AF65-F5344CB8AC3E}">
        <p14:creationId xmlns:p14="http://schemas.microsoft.com/office/powerpoint/2010/main" xmlns="" val="6164571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0" y="975241"/>
            <a:ext cx="8077200" cy="5078313"/>
          </a:xfrm>
          <a:prstGeom prst="rect">
            <a:avLst/>
          </a:prstGeom>
          <a:noFill/>
        </p:spPr>
        <p:txBody>
          <a:bodyPr wrap="square" rtlCol="0">
            <a:spAutoFit/>
          </a:bodyPr>
          <a:lstStyle/>
          <a:p>
            <a:r>
              <a:rPr lang="en-CA" sz="2200" dirty="0" smtClean="0"/>
              <a:t>If several different kinds or magnitudes of injury or loss may occur, then (</a:t>
            </a:r>
            <a:r>
              <a:rPr lang="en-CA" sz="2200" dirty="0" smtClean="0">
                <a:solidFill>
                  <a:srgbClr val="FF0000"/>
                </a:solidFill>
              </a:rPr>
              <a:t>second definition</a:t>
            </a:r>
            <a:r>
              <a:rPr lang="en-CA" sz="2200" dirty="0" smtClean="0"/>
              <a:t>):</a:t>
            </a:r>
          </a:p>
          <a:p>
            <a:endParaRPr lang="en-CA" sz="1500" dirty="0" smtClean="0"/>
          </a:p>
          <a:p>
            <a:r>
              <a:rPr lang="en-CA" sz="2200" dirty="0" smtClean="0">
                <a:solidFill>
                  <a:srgbClr val="FF0000"/>
                </a:solidFill>
              </a:rPr>
              <a:t>Risk = Probability of an undesired consequence × size of the loss </a:t>
            </a:r>
          </a:p>
          <a:p>
            <a:endParaRPr lang="en-CA" sz="1500" dirty="0"/>
          </a:p>
          <a:p>
            <a:r>
              <a:rPr lang="en-CA" sz="2200" dirty="0" smtClean="0"/>
              <a:t>An example is the risk of nuclear power plant accident that is assessed differently for a location near a populated urban area than a remote area.</a:t>
            </a:r>
          </a:p>
          <a:p>
            <a:endParaRPr lang="en-CA" sz="1500" dirty="0" smtClean="0"/>
          </a:p>
          <a:p>
            <a:r>
              <a:rPr lang="en-CA" sz="2200" dirty="0"/>
              <a:t>However, other factors are involved such as how well the risk in understood and how well the </a:t>
            </a:r>
            <a:r>
              <a:rPr lang="en-CA" sz="2200" dirty="0" smtClean="0"/>
              <a:t>people’s exposure </a:t>
            </a:r>
            <a:r>
              <a:rPr lang="en-CA" sz="2200" dirty="0"/>
              <a:t>to the </a:t>
            </a:r>
            <a:r>
              <a:rPr lang="en-CA" sz="2200" dirty="0" smtClean="0"/>
              <a:t>risk can be controlled.</a:t>
            </a:r>
            <a:endParaRPr lang="en-CA" sz="2200" dirty="0"/>
          </a:p>
          <a:p>
            <a:endParaRPr lang="en-CA" sz="1500" dirty="0"/>
          </a:p>
          <a:p>
            <a:r>
              <a:rPr lang="en-CA" sz="2200" dirty="0"/>
              <a:t>We consider the first </a:t>
            </a:r>
            <a:r>
              <a:rPr lang="en-CA" sz="2200" dirty="0" smtClean="0"/>
              <a:t>risk definition and focus </a:t>
            </a:r>
            <a:r>
              <a:rPr lang="en-CA" sz="2200" dirty="0"/>
              <a:t>on the assessing environmental risks to human health due to chemicals and carcinogens in the environment </a:t>
            </a:r>
            <a:endParaRPr lang="en-CA" sz="2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2</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95401" y="1646899"/>
            <a:ext cx="5791199" cy="430887"/>
          </a:xfrm>
          <a:prstGeom prst="rect">
            <a:avLst/>
          </a:prstGeom>
          <a:noFill/>
        </p:spPr>
        <p:txBody>
          <a:bodyPr wrap="square" rtlCol="0">
            <a:spAutoFit/>
          </a:bodyPr>
          <a:lstStyle/>
          <a:p>
            <a:r>
              <a:rPr lang="en-US" sz="2200" dirty="0" smtClean="0"/>
              <a:t>      Two categories of health risk are assessed: </a:t>
            </a:r>
            <a:endParaRPr lang="en-US" sz="2200" dirty="0"/>
          </a:p>
        </p:txBody>
      </p:sp>
      <p:sp>
        <p:nvSpPr>
          <p:cNvPr id="2" name="Rectangle 1"/>
          <p:cNvSpPr/>
          <p:nvPr/>
        </p:nvSpPr>
        <p:spPr>
          <a:xfrm>
            <a:off x="872119" y="2723224"/>
            <a:ext cx="2861681" cy="769441"/>
          </a:xfrm>
          <a:prstGeom prst="rect">
            <a:avLst/>
          </a:prstGeom>
          <a:ln w="38100">
            <a:solidFill>
              <a:srgbClr val="FF0000"/>
            </a:solidFill>
          </a:ln>
        </p:spPr>
        <p:txBody>
          <a:bodyPr wrap="none">
            <a:spAutoFit/>
          </a:bodyPr>
          <a:lstStyle/>
          <a:p>
            <a:r>
              <a:rPr lang="en-US" sz="2200" dirty="0"/>
              <a:t>Risk of </a:t>
            </a:r>
            <a:r>
              <a:rPr lang="en-US" sz="2200" dirty="0" smtClean="0"/>
              <a:t>cancer </a:t>
            </a:r>
            <a:r>
              <a:rPr lang="en-US" sz="2200" dirty="0"/>
              <a:t>from </a:t>
            </a:r>
            <a:endParaRPr lang="en-US" sz="2200" dirty="0" smtClean="0"/>
          </a:p>
          <a:p>
            <a:r>
              <a:rPr lang="en-US" sz="2200" dirty="0" smtClean="0"/>
              <a:t>carcinogenic </a:t>
            </a:r>
            <a:r>
              <a:rPr lang="en-US" sz="2200" dirty="0"/>
              <a:t>chemicals </a:t>
            </a:r>
          </a:p>
        </p:txBody>
      </p:sp>
      <p:sp>
        <p:nvSpPr>
          <p:cNvPr id="4" name="Rectangle 3"/>
          <p:cNvSpPr/>
          <p:nvPr/>
        </p:nvSpPr>
        <p:spPr>
          <a:xfrm>
            <a:off x="4590087" y="2713699"/>
            <a:ext cx="3655937" cy="769441"/>
          </a:xfrm>
          <a:prstGeom prst="rect">
            <a:avLst/>
          </a:prstGeom>
          <a:ln w="28575">
            <a:solidFill>
              <a:schemeClr val="accent6">
                <a:lumMod val="75000"/>
              </a:schemeClr>
            </a:solidFill>
          </a:ln>
        </p:spPr>
        <p:txBody>
          <a:bodyPr wrap="none">
            <a:spAutoFit/>
          </a:bodyPr>
          <a:lstStyle/>
          <a:p>
            <a:r>
              <a:rPr lang="en-US" sz="2200" dirty="0"/>
              <a:t>Risk of other </a:t>
            </a:r>
            <a:r>
              <a:rPr lang="en-US" sz="2200" dirty="0" smtClean="0"/>
              <a:t>non-carcinogenic</a:t>
            </a:r>
          </a:p>
          <a:p>
            <a:r>
              <a:rPr lang="en-US" sz="2200" dirty="0" smtClean="0"/>
              <a:t> chemicals </a:t>
            </a:r>
            <a:endParaRPr lang="en-US" sz="2200" dirty="0"/>
          </a:p>
        </p:txBody>
      </p:sp>
      <p:sp>
        <p:nvSpPr>
          <p:cNvPr id="6" name="Rectangle 5"/>
          <p:cNvSpPr/>
          <p:nvPr/>
        </p:nvSpPr>
        <p:spPr>
          <a:xfrm>
            <a:off x="4590087" y="4078069"/>
            <a:ext cx="3763338" cy="646331"/>
          </a:xfrm>
          <a:prstGeom prst="rect">
            <a:avLst/>
          </a:prstGeom>
          <a:solidFill>
            <a:schemeClr val="accent6">
              <a:lumMod val="75000"/>
            </a:schemeClr>
          </a:solidFill>
        </p:spPr>
        <p:txBody>
          <a:bodyPr wrap="square">
            <a:spAutoFit/>
          </a:bodyPr>
          <a:lstStyle/>
          <a:p>
            <a:r>
              <a:rPr lang="en-US" dirty="0" smtClean="0"/>
              <a:t>related to other </a:t>
            </a:r>
            <a:r>
              <a:rPr lang="en-US" dirty="0"/>
              <a:t>all human diseases </a:t>
            </a:r>
            <a:endParaRPr lang="en-US" dirty="0" smtClean="0"/>
          </a:p>
          <a:p>
            <a:r>
              <a:rPr lang="en-US" dirty="0" smtClean="0"/>
              <a:t>such </a:t>
            </a:r>
            <a:r>
              <a:rPr lang="en-US" dirty="0"/>
              <a:t>as damage to an organ</a:t>
            </a:r>
          </a:p>
        </p:txBody>
      </p:sp>
      <p:sp>
        <p:nvSpPr>
          <p:cNvPr id="7" name="Right Arrow 6"/>
          <p:cNvSpPr/>
          <p:nvPr/>
        </p:nvSpPr>
        <p:spPr>
          <a:xfrm rot="16200000">
            <a:off x="1697610" y="3586813"/>
            <a:ext cx="1187471" cy="1219200"/>
          </a:xfrm>
          <a:prstGeom prst="rightArrow">
            <a:avLst>
              <a:gd name="adj1" fmla="val 50000"/>
              <a:gd name="adj2" fmla="val 32813"/>
            </a:avLst>
          </a:prstGeom>
          <a:solidFill>
            <a:srgbClr val="FF0000"/>
          </a:solidFill>
        </p:spPr>
        <p:style>
          <a:lnRef idx="3">
            <a:schemeClr val="lt1"/>
          </a:lnRef>
          <a:fillRef idx="1">
            <a:schemeClr val="accent2"/>
          </a:fillRef>
          <a:effectRef idx="1">
            <a:schemeClr val="accent2"/>
          </a:effectRef>
          <a:fontRef idx="minor">
            <a:schemeClr val="lt1"/>
          </a:fontRef>
        </p:style>
        <p:txBody>
          <a:bodyPr rtlCol="0" anchor="ctr"/>
          <a:lstStyle/>
          <a:p>
            <a:r>
              <a:rPr lang="en-US" dirty="0"/>
              <a:t>highest concern</a:t>
            </a:r>
          </a:p>
        </p:txBody>
      </p:sp>
      <p:sp>
        <p:nvSpPr>
          <p:cNvPr id="8" name="Down Arrow 7"/>
          <p:cNvSpPr/>
          <p:nvPr/>
        </p:nvSpPr>
        <p:spPr>
          <a:xfrm rot="10800000">
            <a:off x="6185264" y="3545527"/>
            <a:ext cx="484632" cy="48920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3" name="Slide Number Placeholder 2"/>
          <p:cNvSpPr>
            <a:spLocks noGrp="1"/>
          </p:cNvSpPr>
          <p:nvPr>
            <p:ph type="sldNum" sz="quarter" idx="12"/>
          </p:nvPr>
        </p:nvSpPr>
        <p:spPr/>
        <p:txBody>
          <a:bodyPr/>
          <a:lstStyle/>
          <a:p>
            <a:fld id="{B6F15528-21DE-4FAA-801E-634DDDAF4B2B}" type="slidenum">
              <a:rPr lang="en-US" smtClean="0"/>
              <a:pPr/>
              <a:t>3</a:t>
            </a:fld>
            <a:endParaRPr lang="en-US"/>
          </a:p>
        </p:txBody>
      </p:sp>
    </p:spTree>
    <p:extLst>
      <p:ext uri="{BB962C8B-B14F-4D97-AF65-F5344CB8AC3E}">
        <p14:creationId xmlns:p14="http://schemas.microsoft.com/office/powerpoint/2010/main" xmlns="" val="10512812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85775" y="609600"/>
            <a:ext cx="8124825" cy="5355312"/>
          </a:xfrm>
          <a:prstGeom prst="rect">
            <a:avLst/>
          </a:prstGeom>
          <a:noFill/>
        </p:spPr>
        <p:txBody>
          <a:bodyPr wrap="square" rtlCol="0">
            <a:spAutoFit/>
          </a:bodyPr>
          <a:lstStyle/>
          <a:p>
            <a:endParaRPr lang="en-CA" sz="2200" dirty="0" smtClean="0"/>
          </a:p>
          <a:p>
            <a:r>
              <a:rPr lang="en-CA" sz="2200" b="1" dirty="0" smtClean="0"/>
              <a:t>Is risk acceptable?</a:t>
            </a:r>
            <a:r>
              <a:rPr lang="en-CA" sz="2200" dirty="0" smtClean="0"/>
              <a:t>:  no                    </a:t>
            </a:r>
            <a:r>
              <a:rPr lang="en-CA" sz="2200" b="1" dirty="0" smtClean="0"/>
              <a:t>reduce or eliminate</a:t>
            </a:r>
            <a:r>
              <a:rPr lang="en-CA" sz="2200" dirty="0" smtClean="0"/>
              <a:t> the risk</a:t>
            </a:r>
          </a:p>
          <a:p>
            <a:endParaRPr lang="en-CA" sz="2200" dirty="0"/>
          </a:p>
          <a:p>
            <a:r>
              <a:rPr lang="en-CA" sz="2200" dirty="0" smtClean="0"/>
              <a:t>What level of </a:t>
            </a:r>
            <a:r>
              <a:rPr lang="en-CA" sz="2200" b="1" dirty="0" smtClean="0"/>
              <a:t>risk</a:t>
            </a:r>
            <a:r>
              <a:rPr lang="en-CA" sz="2200" dirty="0" smtClean="0"/>
              <a:t> is </a:t>
            </a:r>
            <a:r>
              <a:rPr lang="en-CA" sz="2200" b="1" dirty="0" smtClean="0"/>
              <a:t>acceptable</a:t>
            </a:r>
            <a:r>
              <a:rPr lang="en-CA" sz="2200" dirty="0" smtClean="0"/>
              <a:t>?</a:t>
            </a:r>
          </a:p>
          <a:p>
            <a:endParaRPr lang="en-CA" sz="2200" dirty="0" smtClean="0"/>
          </a:p>
          <a:p>
            <a:r>
              <a:rPr lang="en-CA" sz="2200" dirty="0" smtClean="0"/>
              <a:t>EPA </a:t>
            </a:r>
            <a:r>
              <a:rPr lang="en-CA" sz="2200" dirty="0"/>
              <a:t>has approved </a:t>
            </a:r>
            <a:r>
              <a:rPr lang="en-CA" sz="2200" dirty="0" smtClean="0"/>
              <a:t>numerical criteria </a:t>
            </a:r>
            <a:r>
              <a:rPr lang="en-CA" sz="2200" dirty="0"/>
              <a:t>to access </a:t>
            </a:r>
            <a:r>
              <a:rPr lang="en-CA" sz="2200" dirty="0" smtClean="0"/>
              <a:t>if a </a:t>
            </a:r>
            <a:r>
              <a:rPr lang="en-CA" sz="2200" dirty="0"/>
              <a:t>particular exposure to chemicals poses acceptable or unacceptable risk to public health</a:t>
            </a:r>
          </a:p>
          <a:p>
            <a:endParaRPr lang="en-CA" sz="2200" dirty="0"/>
          </a:p>
          <a:p>
            <a:r>
              <a:rPr lang="en-CA" sz="2200" dirty="0" smtClean="0"/>
              <a:t>Different criteria for </a:t>
            </a:r>
            <a:r>
              <a:rPr lang="en-CA" sz="2200" dirty="0" smtClean="0">
                <a:solidFill>
                  <a:srgbClr val="FF0000"/>
                </a:solidFill>
              </a:rPr>
              <a:t>carcinogenic</a:t>
            </a:r>
            <a:r>
              <a:rPr lang="en-CA" sz="2200" dirty="0" smtClean="0"/>
              <a:t> and non-carcinogenic materials</a:t>
            </a:r>
          </a:p>
          <a:p>
            <a:endParaRPr lang="en-CA" sz="2200" dirty="0" smtClean="0"/>
          </a:p>
          <a:p>
            <a:endParaRPr lang="en-CA" sz="2200" dirty="0"/>
          </a:p>
          <a:p>
            <a:r>
              <a:rPr lang="en-CA" sz="2200" dirty="0" smtClean="0"/>
              <a:t>                        1 in 10</a:t>
            </a:r>
            <a:r>
              <a:rPr lang="en-CA" sz="2200" baseline="30000" dirty="0" smtClean="0"/>
              <a:t>6</a:t>
            </a:r>
            <a:r>
              <a:rPr lang="en-CA" sz="2200" dirty="0" smtClean="0"/>
              <a:t> of additional human </a:t>
            </a:r>
          </a:p>
          <a:p>
            <a:r>
              <a:rPr lang="en-CA" sz="2200" dirty="0" smtClean="0"/>
              <a:t>                       cancer over a 70-year lifetime</a:t>
            </a:r>
          </a:p>
          <a:p>
            <a:r>
              <a:rPr lang="en-CA" sz="2200" dirty="0"/>
              <a:t> </a:t>
            </a:r>
            <a:r>
              <a:rPr lang="en-CA" sz="2200" dirty="0" smtClean="0"/>
              <a:t>                                 is acceptable</a:t>
            </a:r>
          </a:p>
          <a:p>
            <a:endParaRPr lang="en-CA" sz="1200" dirty="0"/>
          </a:p>
          <a:p>
            <a:r>
              <a:rPr lang="en-US" sz="2200" dirty="0" smtClean="0"/>
              <a:t> </a:t>
            </a:r>
            <a:endParaRPr lang="en-US" sz="2200" dirty="0"/>
          </a:p>
        </p:txBody>
      </p:sp>
      <p:sp>
        <p:nvSpPr>
          <p:cNvPr id="3" name="Right Arrow 2"/>
          <p:cNvSpPr/>
          <p:nvPr/>
        </p:nvSpPr>
        <p:spPr>
          <a:xfrm>
            <a:off x="3381375" y="990600"/>
            <a:ext cx="856287" cy="381000"/>
          </a:xfrm>
          <a:prstGeom prst="rightArrow">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Down Arrow 14"/>
          <p:cNvSpPr/>
          <p:nvPr/>
        </p:nvSpPr>
        <p:spPr>
          <a:xfrm>
            <a:off x="3247543" y="3695700"/>
            <a:ext cx="638657" cy="571500"/>
          </a:xfrm>
          <a:prstGeom prst="downArrow">
            <a:avLst/>
          </a:prstGeom>
          <a:noFill/>
          <a:ln>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12"/>
          </p:nvPr>
        </p:nvSpPr>
        <p:spPr/>
        <p:txBody>
          <a:bodyPr/>
          <a:lstStyle/>
          <a:p>
            <a:fld id="{B6F15528-21DE-4FAA-801E-634DDDAF4B2B}" type="slidenum">
              <a:rPr lang="en-US" smtClean="0"/>
              <a:pPr/>
              <a:t>4</a:t>
            </a:fld>
            <a:endParaRPr lang="en-US"/>
          </a:p>
        </p:txBody>
      </p:sp>
    </p:spTree>
    <p:extLst>
      <p:ext uri="{BB962C8B-B14F-4D97-AF65-F5344CB8AC3E}">
        <p14:creationId xmlns:p14="http://schemas.microsoft.com/office/powerpoint/2010/main" xmlns="" val="4109999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4825" y="533399"/>
            <a:ext cx="5314949" cy="430887"/>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CA" sz="2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How to do a risk assessment?  4 steps:</a:t>
            </a:r>
            <a:endParaRPr lang="en-US" sz="2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TextBox 3"/>
          <p:cNvSpPr txBox="1"/>
          <p:nvPr/>
        </p:nvSpPr>
        <p:spPr>
          <a:xfrm>
            <a:off x="381000" y="3962400"/>
            <a:ext cx="8534399" cy="2492990"/>
          </a:xfrm>
          <a:prstGeom prst="rect">
            <a:avLst/>
          </a:prstGeom>
          <a:noFill/>
        </p:spPr>
        <p:txBody>
          <a:bodyPr wrap="square" rtlCol="0">
            <a:spAutoFit/>
          </a:bodyPr>
          <a:lstStyle/>
          <a:p>
            <a:r>
              <a:rPr lang="en-CA" sz="2200" u="sng" dirty="0" smtClean="0"/>
              <a:t>1-Hazard Assessment</a:t>
            </a:r>
          </a:p>
          <a:p>
            <a:endParaRPr lang="en-CA" sz="1200" dirty="0" smtClean="0"/>
          </a:p>
          <a:p>
            <a:r>
              <a:rPr lang="en-CA" sz="2200" dirty="0" smtClean="0"/>
              <a:t>Is there any potential problem due to exposure to a chemical ? To determine if there is an observable increase in some illness or health condition by determining the nature and severity of any effect</a:t>
            </a:r>
          </a:p>
          <a:p>
            <a:endParaRPr lang="en-CA" sz="1200" dirty="0" smtClean="0"/>
          </a:p>
          <a:p>
            <a:pPr>
              <a:buFont typeface="Arial" pitchFamily="34" charset="0"/>
              <a:buChar char="•"/>
            </a:pPr>
            <a:r>
              <a:rPr lang="en-CA" sz="2200" dirty="0" smtClean="0"/>
              <a:t> Can </a:t>
            </a:r>
            <a:r>
              <a:rPr lang="en-CA" sz="2200" dirty="0"/>
              <a:t>be done by laboratory analyses or real data from </a:t>
            </a:r>
            <a:r>
              <a:rPr lang="en-CA" sz="2200" dirty="0" smtClean="0"/>
              <a:t>people and results determine </a:t>
            </a:r>
            <a:r>
              <a:rPr lang="en-CA" sz="2200" dirty="0"/>
              <a:t>the nature and severity of any possible </a:t>
            </a:r>
            <a:r>
              <a:rPr lang="en-CA" sz="2200" dirty="0" smtClean="0"/>
              <a:t>effects</a:t>
            </a:r>
            <a:endParaRPr lang="en-US" sz="2200" dirty="0"/>
          </a:p>
        </p:txBody>
      </p:sp>
      <p:sp>
        <p:nvSpPr>
          <p:cNvPr id="2" name="TextBox 1"/>
          <p:cNvSpPr txBox="1"/>
          <p:nvPr/>
        </p:nvSpPr>
        <p:spPr>
          <a:xfrm>
            <a:off x="2148262" y="1304925"/>
            <a:ext cx="1970924" cy="369332"/>
          </a:xfrm>
          <a:prstGeom prst="rect">
            <a:avLst/>
          </a:prstGeom>
          <a:solidFill>
            <a:schemeClr val="accent3">
              <a:lumMod val="20000"/>
              <a:lumOff val="80000"/>
            </a:schemeClr>
          </a:solidFill>
          <a:ln>
            <a:solidFill>
              <a:schemeClr val="accent5">
                <a:lumMod val="75000"/>
              </a:schemeClr>
            </a:solidFill>
          </a:ln>
          <a:scene3d>
            <a:camera prst="orthographicFront"/>
            <a:lightRig rig="threePt" dir="t"/>
          </a:scene3d>
          <a:sp3d>
            <a:bevelT/>
          </a:sp3d>
        </p:spPr>
        <p:txBody>
          <a:bodyPr wrap="none" rtlCol="0">
            <a:spAutoFit/>
          </a:bodyPr>
          <a:lstStyle/>
          <a:p>
            <a:r>
              <a:rPr lang="en-US" dirty="0" smtClean="0"/>
              <a:t>Hazard assessment</a:t>
            </a:r>
            <a:endParaRPr lang="en-US" dirty="0"/>
          </a:p>
        </p:txBody>
      </p:sp>
      <p:sp>
        <p:nvSpPr>
          <p:cNvPr id="6" name="TextBox 5"/>
          <p:cNvSpPr txBox="1"/>
          <p:nvPr/>
        </p:nvSpPr>
        <p:spPr>
          <a:xfrm>
            <a:off x="2318340" y="2203966"/>
            <a:ext cx="1630767" cy="646331"/>
          </a:xfrm>
          <a:prstGeom prst="rect">
            <a:avLst/>
          </a:prstGeom>
          <a:solidFill>
            <a:schemeClr val="accent3">
              <a:lumMod val="20000"/>
              <a:lumOff val="80000"/>
            </a:schemeClr>
          </a:solidFill>
          <a:ln>
            <a:solidFill>
              <a:schemeClr val="accent5">
                <a:lumMod val="75000"/>
              </a:schemeClr>
            </a:solidFill>
          </a:ln>
          <a:scene3d>
            <a:camera prst="orthographicFront"/>
            <a:lightRig rig="threePt" dir="t"/>
          </a:scene3d>
          <a:sp3d>
            <a:bevelT/>
          </a:sp3d>
        </p:spPr>
        <p:txBody>
          <a:bodyPr wrap="none" rtlCol="0">
            <a:spAutoFit/>
          </a:bodyPr>
          <a:lstStyle>
            <a:defPPr>
              <a:defRPr lang="en-US"/>
            </a:defPPr>
          </a:lstStyle>
          <a:p>
            <a:r>
              <a:rPr lang="en-US" dirty="0"/>
              <a:t>Dose-response </a:t>
            </a:r>
            <a:endParaRPr lang="en-US" dirty="0" smtClean="0"/>
          </a:p>
          <a:p>
            <a:r>
              <a:rPr lang="en-US" dirty="0" smtClean="0"/>
              <a:t>    assessment</a:t>
            </a:r>
            <a:endParaRPr lang="en-US" dirty="0"/>
          </a:p>
        </p:txBody>
      </p:sp>
      <p:sp>
        <p:nvSpPr>
          <p:cNvPr id="7" name="TextBox 6"/>
          <p:cNvSpPr txBox="1"/>
          <p:nvPr/>
        </p:nvSpPr>
        <p:spPr>
          <a:xfrm>
            <a:off x="2857500" y="3356491"/>
            <a:ext cx="2245743" cy="369332"/>
          </a:xfrm>
          <a:prstGeom prst="rect">
            <a:avLst/>
          </a:prstGeom>
          <a:solidFill>
            <a:schemeClr val="accent3">
              <a:lumMod val="20000"/>
              <a:lumOff val="80000"/>
            </a:schemeClr>
          </a:solidFill>
          <a:ln>
            <a:solidFill>
              <a:schemeClr val="accent5">
                <a:lumMod val="75000"/>
              </a:schemeClr>
            </a:solidFill>
          </a:ln>
          <a:scene3d>
            <a:camera prst="orthographicFront"/>
            <a:lightRig rig="threePt" dir="t"/>
          </a:scene3d>
          <a:sp3d>
            <a:bevelT/>
          </a:sp3d>
        </p:spPr>
        <p:txBody>
          <a:bodyPr wrap="none" rtlCol="0">
            <a:spAutoFit/>
          </a:bodyPr>
          <a:lstStyle>
            <a:defPPr>
              <a:defRPr lang="en-US"/>
            </a:defPPr>
          </a:lstStyle>
          <a:p>
            <a:r>
              <a:rPr lang="en-US" dirty="0"/>
              <a:t>Risk characterization </a:t>
            </a:r>
          </a:p>
        </p:txBody>
      </p:sp>
      <p:sp>
        <p:nvSpPr>
          <p:cNvPr id="8" name="TextBox 7"/>
          <p:cNvSpPr txBox="1"/>
          <p:nvPr/>
        </p:nvSpPr>
        <p:spPr>
          <a:xfrm>
            <a:off x="4186881" y="2203966"/>
            <a:ext cx="1266180" cy="646331"/>
          </a:xfrm>
          <a:prstGeom prst="rect">
            <a:avLst/>
          </a:prstGeom>
          <a:solidFill>
            <a:schemeClr val="accent3">
              <a:lumMod val="20000"/>
              <a:lumOff val="80000"/>
            </a:schemeClr>
          </a:solidFill>
          <a:ln>
            <a:solidFill>
              <a:schemeClr val="accent5">
                <a:lumMod val="75000"/>
              </a:schemeClr>
            </a:solidFill>
          </a:ln>
          <a:scene3d>
            <a:camera prst="orthographicFront"/>
            <a:lightRig rig="threePt" dir="t"/>
          </a:scene3d>
          <a:sp3d>
            <a:bevelT/>
          </a:sp3d>
        </p:spPr>
        <p:txBody>
          <a:bodyPr wrap="none" rtlCol="0">
            <a:spAutoFit/>
          </a:bodyPr>
          <a:lstStyle>
            <a:defPPr>
              <a:defRPr lang="en-US"/>
            </a:defPPr>
          </a:lstStyle>
          <a:p>
            <a:pPr algn="ctr"/>
            <a:r>
              <a:rPr lang="en-US" dirty="0"/>
              <a:t>Exposure </a:t>
            </a:r>
            <a:endParaRPr lang="en-US" dirty="0" smtClean="0"/>
          </a:p>
          <a:p>
            <a:pPr algn="ctr"/>
            <a:r>
              <a:rPr lang="en-US" dirty="0" smtClean="0"/>
              <a:t>assessment</a:t>
            </a:r>
            <a:endParaRPr lang="en-US" dirty="0"/>
          </a:p>
        </p:txBody>
      </p:sp>
      <p:sp>
        <p:nvSpPr>
          <p:cNvPr id="3" name="Down Arrow 2"/>
          <p:cNvSpPr/>
          <p:nvPr/>
        </p:nvSpPr>
        <p:spPr>
          <a:xfrm>
            <a:off x="3018524" y="1737240"/>
            <a:ext cx="238124" cy="42493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a:off x="3048000" y="2893456"/>
            <a:ext cx="238124" cy="42493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own Arrow 10"/>
          <p:cNvSpPr/>
          <p:nvPr/>
        </p:nvSpPr>
        <p:spPr>
          <a:xfrm>
            <a:off x="4648200" y="2893456"/>
            <a:ext cx="238124" cy="42493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5</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838200"/>
            <a:ext cx="8153400" cy="5078313"/>
          </a:xfrm>
          <a:prstGeom prst="rect">
            <a:avLst/>
          </a:prstGeom>
          <a:noFill/>
        </p:spPr>
        <p:txBody>
          <a:bodyPr wrap="square" rtlCol="0">
            <a:spAutoFit/>
          </a:bodyPr>
          <a:lstStyle/>
          <a:p>
            <a:r>
              <a:rPr lang="en-CA" sz="2200" u="sng" dirty="0" smtClean="0"/>
              <a:t>2- Dose-response assessment</a:t>
            </a:r>
          </a:p>
          <a:p>
            <a:endParaRPr lang="en-CA" sz="1200" dirty="0" smtClean="0"/>
          </a:p>
          <a:p>
            <a:r>
              <a:rPr lang="en-CA" sz="2200" dirty="0" smtClean="0"/>
              <a:t>If the previous step reveals that a chemical has some adverse health effects, a relationship is to be established to quantify the dose and response or adverse affects. This step is done for the two categories of effects: carcinogenic and </a:t>
            </a:r>
            <a:r>
              <a:rPr lang="en-CA" sz="2200" dirty="0" err="1" smtClean="0"/>
              <a:t>noncarcinogenic</a:t>
            </a:r>
            <a:r>
              <a:rPr lang="en-CA" sz="2200" dirty="0" smtClean="0"/>
              <a:t>.</a:t>
            </a:r>
          </a:p>
          <a:p>
            <a:endParaRPr lang="en-CA" sz="1200" dirty="0" smtClean="0"/>
          </a:p>
          <a:p>
            <a:r>
              <a:rPr lang="en-CA" sz="2200" u="sng" dirty="0" smtClean="0"/>
              <a:t>Carcinogenic effect </a:t>
            </a:r>
          </a:p>
          <a:p>
            <a:endParaRPr lang="en-CA" sz="1200" dirty="0" smtClean="0"/>
          </a:p>
          <a:p>
            <a:r>
              <a:rPr lang="en-CA" sz="2200" dirty="0" smtClean="0"/>
              <a:t>Results of lab studies from testing a chemical on animals such as rats applicable for human? Tests cannot be conducted on humans.</a:t>
            </a:r>
          </a:p>
          <a:p>
            <a:endParaRPr lang="en-CA" sz="1200" dirty="0" smtClean="0"/>
          </a:p>
          <a:p>
            <a:r>
              <a:rPr lang="en-CA" sz="2200" dirty="0" smtClean="0"/>
              <a:t>Dose-response assessment can determine the incremental risk of cancer above the normal or background level (Fig. 14.2)</a:t>
            </a:r>
          </a:p>
          <a:p>
            <a:endParaRPr lang="en-CA" sz="1200" dirty="0" smtClean="0"/>
          </a:p>
          <a:p>
            <a:r>
              <a:rPr lang="en-CA" sz="2200" dirty="0" smtClean="0"/>
              <a:t>Dose of chemical per body weight per day (mg/</a:t>
            </a:r>
            <a:r>
              <a:rPr lang="en-CA" sz="2200" dirty="0" err="1" smtClean="0"/>
              <a:t>kg.day</a:t>
            </a:r>
            <a:r>
              <a:rPr lang="en-CA" sz="2200" dirty="0" smtClean="0"/>
              <a:t>): a measure of long-term (chronic) or short-term (acute) exposure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6</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3352800"/>
            <a:ext cx="8305800" cy="3016210"/>
          </a:xfrm>
          <a:prstGeom prst="rect">
            <a:avLst/>
          </a:prstGeom>
          <a:noFill/>
        </p:spPr>
        <p:txBody>
          <a:bodyPr wrap="square" rtlCol="0">
            <a:spAutoFit/>
          </a:bodyPr>
          <a:lstStyle/>
          <a:p>
            <a:r>
              <a:rPr lang="en-CA" sz="2200" dirty="0" smtClean="0"/>
              <a:t>There is no low limit for carcinogens and only when the concentration of the carcinogen is zero there is no risk.</a:t>
            </a:r>
          </a:p>
          <a:p>
            <a:endParaRPr lang="en-CA" sz="1200" dirty="0" smtClean="0"/>
          </a:p>
          <a:p>
            <a:r>
              <a:rPr lang="en-CA" sz="2200" u="sng" dirty="0" smtClean="0"/>
              <a:t>Example 14.1</a:t>
            </a:r>
            <a:endParaRPr lang="en-US" sz="2200" u="sng" dirty="0" smtClean="0"/>
          </a:p>
          <a:p>
            <a:endParaRPr lang="en-CA" sz="1200" dirty="0" smtClean="0"/>
          </a:p>
          <a:p>
            <a:r>
              <a:rPr lang="en-CA" sz="2000" dirty="0" smtClean="0"/>
              <a:t>In a test of a carcinogenic chemical with a daily dose of 1 mg/</a:t>
            </a:r>
            <a:r>
              <a:rPr lang="en-CA" sz="2000" dirty="0" err="1" smtClean="0"/>
              <a:t>kg.da</a:t>
            </a:r>
            <a:r>
              <a:rPr lang="en-CA" sz="2000" dirty="0" smtClean="0"/>
              <a:t> on rats, 2 rats out of 100 developed tumors. The dosage for typical human exposure is 10</a:t>
            </a:r>
            <a:r>
              <a:rPr lang="en-CA" sz="2000" baseline="30000" dirty="0" smtClean="0"/>
              <a:t>-5</a:t>
            </a:r>
            <a:r>
              <a:rPr lang="en-CA" sz="2000" dirty="0" smtClean="0"/>
              <a:t> mg/</a:t>
            </a:r>
            <a:r>
              <a:rPr lang="en-CA" sz="2000" dirty="0" err="1" smtClean="0"/>
              <a:t>kg.da</a:t>
            </a:r>
            <a:r>
              <a:rPr lang="en-CA" sz="2000" dirty="0" smtClean="0"/>
              <a:t>.  Assuming a linear dose-response relationship, how many animals would have to be tested to detect the expected cancer rate at the lower dose?</a:t>
            </a:r>
          </a:p>
        </p:txBody>
      </p:sp>
      <p:pic>
        <p:nvPicPr>
          <p:cNvPr id="4098" name="Picture 2"/>
          <p:cNvPicPr>
            <a:picLocks noChangeAspect="1" noChangeArrowheads="1"/>
          </p:cNvPicPr>
          <p:nvPr/>
        </p:nvPicPr>
        <p:blipFill rotWithShape="1">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t="1" b="2730"/>
          <a:stretch/>
        </p:blipFill>
        <p:spPr bwMode="auto">
          <a:xfrm>
            <a:off x="1924050" y="219075"/>
            <a:ext cx="5195630" cy="2971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7</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76250" y="762000"/>
            <a:ext cx="8382000" cy="5386090"/>
          </a:xfrm>
          <a:prstGeom prst="rect">
            <a:avLst/>
          </a:prstGeom>
          <a:noFill/>
        </p:spPr>
        <p:txBody>
          <a:bodyPr wrap="square" rtlCol="0">
            <a:spAutoFit/>
          </a:bodyPr>
          <a:lstStyle/>
          <a:p>
            <a:r>
              <a:rPr lang="en-CA" sz="2200" dirty="0" smtClean="0"/>
              <a:t>The risk (probability) of cancer is estimated from the test which is 2%. With a linear dose-response, the slope of the dose-response line can be calculated as 2%/1 (mg/</a:t>
            </a:r>
            <a:r>
              <a:rPr lang="en-CA" sz="2200" dirty="0" err="1" smtClean="0"/>
              <a:t>kg.d</a:t>
            </a:r>
            <a:r>
              <a:rPr lang="en-CA" sz="2200" dirty="0" smtClean="0"/>
              <a:t>). </a:t>
            </a:r>
          </a:p>
          <a:p>
            <a:endParaRPr lang="en-CA" sz="1200" dirty="0"/>
          </a:p>
          <a:p>
            <a:r>
              <a:rPr lang="en-CA" sz="2200" dirty="0" smtClean="0"/>
              <a:t>For the dosage of human exposure, 10</a:t>
            </a:r>
            <a:r>
              <a:rPr lang="en-CA" sz="2200" baseline="30000" dirty="0" smtClean="0"/>
              <a:t>-5</a:t>
            </a:r>
            <a:r>
              <a:rPr lang="en-CA" sz="2200" dirty="0" smtClean="0"/>
              <a:t>, the risk will be 2%×10</a:t>
            </a:r>
            <a:r>
              <a:rPr lang="en-CA" sz="2200" baseline="30000" dirty="0" smtClean="0"/>
              <a:t>-5</a:t>
            </a:r>
            <a:r>
              <a:rPr lang="en-CA" sz="2200" dirty="0" smtClean="0"/>
              <a:t> or </a:t>
            </a:r>
          </a:p>
          <a:p>
            <a:r>
              <a:rPr lang="en-CA" sz="2200" dirty="0" smtClean="0"/>
              <a:t>2× 10</a:t>
            </a:r>
            <a:r>
              <a:rPr lang="en-CA" sz="2200" baseline="30000" dirty="0" smtClean="0"/>
              <a:t>-7</a:t>
            </a:r>
            <a:r>
              <a:rPr lang="en-CA" sz="2200" dirty="0" smtClean="0"/>
              <a:t>. This means 2 rats per 10</a:t>
            </a:r>
            <a:r>
              <a:rPr lang="en-CA" sz="2200" baseline="30000" dirty="0" smtClean="0"/>
              <a:t>7</a:t>
            </a:r>
            <a:r>
              <a:rPr lang="en-CA" sz="2200" dirty="0" smtClean="0"/>
              <a:t> rats.  Therefore, minimum 10</a:t>
            </a:r>
            <a:r>
              <a:rPr lang="en-CA" sz="2200" baseline="30000" dirty="0" smtClean="0"/>
              <a:t>7</a:t>
            </a:r>
            <a:r>
              <a:rPr lang="en-CA" sz="2200" dirty="0" smtClean="0"/>
              <a:t> rats required. </a:t>
            </a:r>
          </a:p>
          <a:p>
            <a:endParaRPr lang="en-CA" sz="1200" dirty="0"/>
          </a:p>
          <a:p>
            <a:r>
              <a:rPr lang="en-CA" sz="2200" u="sng" dirty="0" err="1" smtClean="0"/>
              <a:t>Noncarcinogenic</a:t>
            </a:r>
            <a:r>
              <a:rPr lang="en-CA" sz="2200" u="sng" dirty="0" smtClean="0"/>
              <a:t> Chemical Effects:</a:t>
            </a:r>
          </a:p>
          <a:p>
            <a:endParaRPr lang="en-CA" sz="1200" dirty="0"/>
          </a:p>
          <a:p>
            <a:r>
              <a:rPr lang="en-CA" sz="2200" dirty="0" smtClean="0"/>
              <a:t>Chemicals that do not induce tumors in test animals even at high dosage but can cause other adverse health effects such as liver or kidney damage.</a:t>
            </a:r>
          </a:p>
          <a:p>
            <a:endParaRPr lang="en-CA" sz="2200" dirty="0"/>
          </a:p>
          <a:p>
            <a:r>
              <a:rPr lang="en-US" sz="2200" dirty="0"/>
              <a:t>These chemicals have different dose-response </a:t>
            </a:r>
            <a:r>
              <a:rPr lang="en-US" sz="2200" dirty="0" smtClean="0"/>
              <a:t>relationship and they have a threshold </a:t>
            </a:r>
            <a:r>
              <a:rPr lang="en-US" sz="2200" dirty="0"/>
              <a:t>value </a:t>
            </a:r>
          </a:p>
          <a:p>
            <a:endParaRPr lang="en-CA" sz="2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8</a:t>
            </a:fld>
            <a:endParaRPr lang="en-US"/>
          </a:p>
        </p:txBody>
      </p:sp>
    </p:spTree>
    <p:extLst>
      <p:ext uri="{BB962C8B-B14F-4D97-AF65-F5344CB8AC3E}">
        <p14:creationId xmlns:p14="http://schemas.microsoft.com/office/powerpoint/2010/main" xmlns="" val="38277617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4953000"/>
            <a:ext cx="8229599" cy="769441"/>
          </a:xfrm>
          <a:prstGeom prst="rect">
            <a:avLst/>
          </a:prstGeom>
          <a:noFill/>
        </p:spPr>
        <p:txBody>
          <a:bodyPr wrap="square" rtlCol="0">
            <a:spAutoFit/>
          </a:bodyPr>
          <a:lstStyle/>
          <a:p>
            <a:r>
              <a:rPr lang="en-CA" sz="2200" dirty="0" smtClean="0"/>
              <a:t>A threshold dose is a dose below which, there is no observable adverse health effects. It is the intersection of the curve with x axis.</a:t>
            </a:r>
          </a:p>
        </p:txBody>
      </p:sp>
      <p:pic>
        <p:nvPicPr>
          <p:cNvPr id="5122" name="Picture 2"/>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1625795" y="914400"/>
            <a:ext cx="5595938" cy="3581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fld id="{B6F15528-21DE-4FAA-801E-634DDDAF4B2B}" type="slidenum">
              <a:rPr lang="en-US" smtClean="0"/>
              <a:pPr/>
              <a:t>9</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199" y="744081"/>
            <a:ext cx="8229599" cy="4862870"/>
          </a:xfrm>
          <a:prstGeom prst="rect">
            <a:avLst/>
          </a:prstGeom>
          <a:noFill/>
        </p:spPr>
        <p:txBody>
          <a:bodyPr wrap="square" rtlCol="0">
            <a:spAutoFit/>
          </a:bodyPr>
          <a:lstStyle/>
          <a:p>
            <a:r>
              <a:rPr lang="en-CA" sz="2200" u="sng" dirty="0" smtClean="0"/>
              <a:t>3- The exposure assessment</a:t>
            </a:r>
          </a:p>
          <a:p>
            <a:endParaRPr lang="en-CA" sz="1200" dirty="0" smtClean="0"/>
          </a:p>
          <a:p>
            <a:r>
              <a:rPr lang="en-CA" sz="2200" dirty="0" smtClean="0"/>
              <a:t>This step is to quantify the dose received in a particular situation: to measure: the frequency, intensity and duration of human exposure to a chemical. </a:t>
            </a:r>
          </a:p>
          <a:p>
            <a:endParaRPr lang="en-CA" sz="2200" dirty="0"/>
          </a:p>
          <a:p>
            <a:endParaRPr lang="en-CA" sz="2200" dirty="0" smtClean="0"/>
          </a:p>
          <a:p>
            <a:endParaRPr lang="en-CA" sz="2200" dirty="0"/>
          </a:p>
          <a:p>
            <a:endParaRPr lang="en-CA" sz="2200" dirty="0" smtClean="0"/>
          </a:p>
          <a:p>
            <a:endParaRPr lang="en-CA" sz="2200" dirty="0"/>
          </a:p>
          <a:p>
            <a:endParaRPr lang="en-CA" sz="2200" dirty="0" smtClean="0"/>
          </a:p>
          <a:p>
            <a:endParaRPr lang="en-CA" sz="2200" dirty="0"/>
          </a:p>
          <a:p>
            <a:endParaRPr lang="en-CA" sz="2200" dirty="0" smtClean="0"/>
          </a:p>
          <a:p>
            <a:r>
              <a:rPr lang="en-CA" sz="2200" dirty="0" smtClean="0"/>
              <a:t>How people are exposed to chemicals? What are the pathways?</a:t>
            </a:r>
          </a:p>
          <a:p>
            <a:endParaRPr lang="en-CA" sz="1200" dirty="0" smtClean="0"/>
          </a:p>
        </p:txBody>
      </p:sp>
      <p:sp>
        <p:nvSpPr>
          <p:cNvPr id="2" name="Rectangle 1"/>
          <p:cNvSpPr/>
          <p:nvPr/>
        </p:nvSpPr>
        <p:spPr>
          <a:xfrm>
            <a:off x="1952625" y="2990850"/>
            <a:ext cx="1218795" cy="369332"/>
          </a:xfrm>
          <a:prstGeom prst="rect">
            <a:avLst/>
          </a:prstGeom>
          <a:solidFill>
            <a:schemeClr val="accent6">
              <a:lumMod val="40000"/>
              <a:lumOff val="60000"/>
            </a:schemeClr>
          </a:solidFill>
        </p:spPr>
        <p:txBody>
          <a:bodyPr wrap="none">
            <a:spAutoFit/>
          </a:bodyPr>
          <a:lstStyle/>
          <a:p>
            <a:r>
              <a:rPr lang="en-CA" dirty="0" smtClean="0"/>
              <a:t>Frequency </a:t>
            </a:r>
            <a:endParaRPr lang="en-US" dirty="0"/>
          </a:p>
        </p:txBody>
      </p:sp>
      <p:sp>
        <p:nvSpPr>
          <p:cNvPr id="3" name="Rectangle 2"/>
          <p:cNvSpPr/>
          <p:nvPr/>
        </p:nvSpPr>
        <p:spPr>
          <a:xfrm>
            <a:off x="3810000" y="2983468"/>
            <a:ext cx="997581" cy="369332"/>
          </a:xfrm>
          <a:prstGeom prst="rect">
            <a:avLst/>
          </a:prstGeom>
          <a:solidFill>
            <a:schemeClr val="accent6">
              <a:lumMod val="40000"/>
              <a:lumOff val="60000"/>
            </a:schemeClr>
          </a:solidFill>
        </p:spPr>
        <p:txBody>
          <a:bodyPr wrap="none">
            <a:spAutoFit/>
          </a:bodyPr>
          <a:lstStyle/>
          <a:p>
            <a:r>
              <a:rPr lang="en-CA" dirty="0"/>
              <a:t>Intensity</a:t>
            </a:r>
            <a:endParaRPr lang="en-US" dirty="0"/>
          </a:p>
        </p:txBody>
      </p:sp>
      <p:sp>
        <p:nvSpPr>
          <p:cNvPr id="4" name="Rectangle 3"/>
          <p:cNvSpPr/>
          <p:nvPr/>
        </p:nvSpPr>
        <p:spPr>
          <a:xfrm>
            <a:off x="5410200" y="2979777"/>
            <a:ext cx="1006558" cy="369332"/>
          </a:xfrm>
          <a:prstGeom prst="rect">
            <a:avLst/>
          </a:prstGeom>
          <a:solidFill>
            <a:schemeClr val="accent6">
              <a:lumMod val="40000"/>
              <a:lumOff val="60000"/>
            </a:schemeClr>
          </a:solidFill>
        </p:spPr>
        <p:txBody>
          <a:bodyPr wrap="none">
            <a:spAutoFit/>
          </a:bodyPr>
          <a:lstStyle/>
          <a:p>
            <a:r>
              <a:rPr lang="en-CA" dirty="0"/>
              <a:t>Duration</a:t>
            </a:r>
            <a:endParaRPr lang="en-US" dirty="0"/>
          </a:p>
        </p:txBody>
      </p:sp>
      <p:sp>
        <p:nvSpPr>
          <p:cNvPr id="6" name="Left Brace 5"/>
          <p:cNvSpPr/>
          <p:nvPr/>
        </p:nvSpPr>
        <p:spPr>
          <a:xfrm rot="16200000">
            <a:off x="4020420" y="1157491"/>
            <a:ext cx="456322" cy="4839559"/>
          </a:xfrm>
          <a:prstGeom prst="leftBrace">
            <a:avLst>
              <a:gd name="adj1" fmla="val 56787"/>
              <a:gd name="adj2" fmla="val 5000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Rectangle 7"/>
          <p:cNvSpPr/>
          <p:nvPr/>
        </p:nvSpPr>
        <p:spPr>
          <a:xfrm>
            <a:off x="3481961" y="3897868"/>
            <a:ext cx="1653658" cy="369332"/>
          </a:xfrm>
          <a:prstGeom prst="rect">
            <a:avLst/>
          </a:prstGeom>
          <a:solidFill>
            <a:schemeClr val="accent6">
              <a:lumMod val="75000"/>
            </a:schemeClr>
          </a:solidFill>
        </p:spPr>
        <p:txBody>
          <a:bodyPr wrap="none">
            <a:spAutoFit/>
          </a:bodyPr>
          <a:lstStyle/>
          <a:p>
            <a:r>
              <a:rPr lang="en-CA" dirty="0" smtClean="0"/>
              <a:t>Total exposure  </a:t>
            </a:r>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10</a:t>
            </a:fld>
            <a:endParaRPr lang="en-US"/>
          </a:p>
        </p:txBody>
      </p:sp>
    </p:spTree>
    <p:extLst>
      <p:ext uri="{BB962C8B-B14F-4D97-AF65-F5344CB8AC3E}">
        <p14:creationId xmlns:p14="http://schemas.microsoft.com/office/powerpoint/2010/main" xmlns="" val="17232669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19200" y="685800"/>
            <a:ext cx="6324600" cy="430887"/>
          </a:xfrm>
          <a:prstGeom prst="rect">
            <a:avLst/>
          </a:prstGeom>
          <a:noFill/>
        </p:spPr>
        <p:txBody>
          <a:bodyPr wrap="square" rtlCol="0">
            <a:spAutoFit/>
          </a:bodyPr>
          <a:lstStyle/>
          <a:p>
            <a:r>
              <a:rPr lang="en-CA" sz="2200" dirty="0" smtClean="0"/>
              <a:t>Different exposure pathways of humans to chemicals</a:t>
            </a:r>
            <a:endParaRPr lang="en-US" sz="2200" dirty="0"/>
          </a:p>
        </p:txBody>
      </p:sp>
      <p:pic>
        <p:nvPicPr>
          <p:cNvPr id="6146" name="Picture 2"/>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sharpenSoften amount="50000"/>
                    </a14:imgEffect>
                    <a14:imgEffect>
                      <a14:brightnessContrast contrast="40000"/>
                    </a14:imgEffect>
                  </a14:imgLayer>
                </a14:imgProps>
              </a:ext>
              <a:ext uri="{28A0092B-C50C-407E-A947-70E740481C1C}">
                <a14:useLocalDpi xmlns:a14="http://schemas.microsoft.com/office/drawing/2010/main" xmlns="" val="0"/>
              </a:ext>
            </a:extLst>
          </a:blip>
          <a:srcRect/>
          <a:stretch>
            <a:fillRect/>
          </a:stretch>
        </p:blipFill>
        <p:spPr bwMode="auto">
          <a:xfrm>
            <a:off x="832293" y="1447800"/>
            <a:ext cx="7479411" cy="480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11</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0456" y="4800600"/>
            <a:ext cx="8229599" cy="1107996"/>
          </a:xfrm>
          <a:prstGeom prst="rect">
            <a:avLst/>
          </a:prstGeom>
          <a:noFill/>
        </p:spPr>
        <p:txBody>
          <a:bodyPr wrap="square" rtlCol="0">
            <a:spAutoFit/>
          </a:bodyPr>
          <a:lstStyle/>
          <a:p>
            <a:r>
              <a:rPr lang="en-CA" sz="2200" dirty="0" smtClean="0"/>
              <a:t>Bioaccumulation: accumulation and storage of certain chemicals from foods that are found in water and soil such as bioaccumulation of mercury in fish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12</a:t>
            </a:fld>
            <a:endParaRPr lang="en-US" dirty="0"/>
          </a:p>
        </p:txBody>
      </p:sp>
      <p:sp>
        <p:nvSpPr>
          <p:cNvPr id="3" name="Rectangle 2"/>
          <p:cNvSpPr/>
          <p:nvPr/>
        </p:nvSpPr>
        <p:spPr>
          <a:xfrm>
            <a:off x="3251042" y="821113"/>
            <a:ext cx="2061541" cy="830997"/>
          </a:xfrm>
          <a:prstGeom prst="rect">
            <a:avLst/>
          </a:prstGeom>
          <a:ln w="28575">
            <a:solidFill>
              <a:schemeClr val="tx1"/>
            </a:solidFill>
          </a:ln>
        </p:spPr>
        <p:txBody>
          <a:bodyPr wrap="square">
            <a:spAutoFit/>
          </a:bodyPr>
          <a:lstStyle/>
          <a:p>
            <a:pPr algn="ctr"/>
            <a:r>
              <a:rPr lang="en-CA" sz="2400" dirty="0" smtClean="0"/>
              <a:t>Exposure routes </a:t>
            </a:r>
            <a:endParaRPr lang="en-US" sz="2400" dirty="0"/>
          </a:p>
        </p:txBody>
      </p:sp>
      <p:cxnSp>
        <p:nvCxnSpPr>
          <p:cNvPr id="6" name="Straight Arrow Connector 5"/>
          <p:cNvCxnSpPr/>
          <p:nvPr/>
        </p:nvCxnSpPr>
        <p:spPr>
          <a:xfrm>
            <a:off x="2152650" y="2008643"/>
            <a:ext cx="0" cy="652939"/>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4291337" y="1652110"/>
            <a:ext cx="0" cy="1698099"/>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6315075" y="2004536"/>
            <a:ext cx="0" cy="576739"/>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321218" y="2671107"/>
            <a:ext cx="1929824" cy="646331"/>
          </a:xfrm>
          <a:prstGeom prst="rect">
            <a:avLst/>
          </a:prstGeom>
          <a:solidFill>
            <a:schemeClr val="tx2">
              <a:lumMod val="20000"/>
              <a:lumOff val="80000"/>
            </a:schemeClr>
          </a:solidFill>
        </p:spPr>
        <p:txBody>
          <a:bodyPr wrap="none">
            <a:spAutoFit/>
          </a:bodyPr>
          <a:lstStyle/>
          <a:p>
            <a:r>
              <a:rPr lang="en-CA" b="1" dirty="0" smtClean="0"/>
              <a:t>Inhalation: </a:t>
            </a:r>
          </a:p>
          <a:p>
            <a:r>
              <a:rPr lang="en-CA" b="1" dirty="0" smtClean="0"/>
              <a:t>the most common</a:t>
            </a:r>
            <a:endParaRPr lang="en-CA" b="1" dirty="0"/>
          </a:p>
        </p:txBody>
      </p:sp>
      <p:sp>
        <p:nvSpPr>
          <p:cNvPr id="16" name="Rectangle 15"/>
          <p:cNvSpPr/>
          <p:nvPr/>
        </p:nvSpPr>
        <p:spPr>
          <a:xfrm>
            <a:off x="3429000" y="3316069"/>
            <a:ext cx="2084289" cy="646331"/>
          </a:xfrm>
          <a:prstGeom prst="rect">
            <a:avLst/>
          </a:prstGeom>
          <a:solidFill>
            <a:schemeClr val="tx2">
              <a:lumMod val="20000"/>
              <a:lumOff val="80000"/>
            </a:schemeClr>
          </a:solidFill>
        </p:spPr>
        <p:txBody>
          <a:bodyPr wrap="none">
            <a:spAutoFit/>
          </a:bodyPr>
          <a:lstStyle/>
          <a:p>
            <a:r>
              <a:rPr lang="en-CA" b="1" dirty="0"/>
              <a:t>Oral ingestion: </a:t>
            </a:r>
          </a:p>
          <a:p>
            <a:r>
              <a:rPr lang="en-CA" b="1" dirty="0"/>
              <a:t>Contaminated food </a:t>
            </a:r>
            <a:endParaRPr lang="en-US" b="1" dirty="0"/>
          </a:p>
        </p:txBody>
      </p:sp>
      <p:sp>
        <p:nvSpPr>
          <p:cNvPr id="17" name="Rectangle 16"/>
          <p:cNvSpPr/>
          <p:nvPr/>
        </p:nvSpPr>
        <p:spPr>
          <a:xfrm>
            <a:off x="5686425" y="2593864"/>
            <a:ext cx="1945661" cy="923330"/>
          </a:xfrm>
          <a:prstGeom prst="rect">
            <a:avLst/>
          </a:prstGeom>
          <a:solidFill>
            <a:schemeClr val="tx2">
              <a:lumMod val="20000"/>
              <a:lumOff val="80000"/>
            </a:schemeClr>
          </a:solidFill>
        </p:spPr>
        <p:txBody>
          <a:bodyPr wrap="none">
            <a:spAutoFit/>
          </a:bodyPr>
          <a:lstStyle/>
          <a:p>
            <a:r>
              <a:rPr lang="en-CA" b="1" dirty="0"/>
              <a:t>Skin: contact with </a:t>
            </a:r>
            <a:endParaRPr lang="en-CA" b="1" dirty="0" smtClean="0"/>
          </a:p>
          <a:p>
            <a:r>
              <a:rPr lang="en-CA" b="1" dirty="0" smtClean="0"/>
              <a:t>contaminated </a:t>
            </a:r>
            <a:endParaRPr lang="en-CA" b="1" dirty="0"/>
          </a:p>
          <a:p>
            <a:r>
              <a:rPr lang="en-CA" b="1" dirty="0"/>
              <a:t>water or soil</a:t>
            </a:r>
            <a:endParaRPr lang="en-US" b="1" dirty="0"/>
          </a:p>
        </p:txBody>
      </p:sp>
      <p:cxnSp>
        <p:nvCxnSpPr>
          <p:cNvPr id="23" name="Straight Connector 22"/>
          <p:cNvCxnSpPr/>
          <p:nvPr/>
        </p:nvCxnSpPr>
        <p:spPr>
          <a:xfrm>
            <a:off x="2133600" y="2009775"/>
            <a:ext cx="419100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533400"/>
            <a:ext cx="8229599" cy="1446550"/>
          </a:xfrm>
          <a:prstGeom prst="rect">
            <a:avLst/>
          </a:prstGeom>
          <a:noFill/>
        </p:spPr>
        <p:txBody>
          <a:bodyPr wrap="square" rtlCol="0">
            <a:spAutoFit/>
          </a:bodyPr>
          <a:lstStyle/>
          <a:p>
            <a:r>
              <a:rPr lang="en-CA" sz="2200" dirty="0" smtClean="0"/>
              <a:t>In the absence of actual measurement, exposure assessment can be done using mathematical models. Exposure factors are shown in Table 14.2 which include the quantities of air, water and soil ingested by adults and children</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13</a:t>
            </a:fld>
            <a:endParaRPr lang="en-US" dirty="0"/>
          </a:p>
        </p:txBody>
      </p:sp>
      <p:pic>
        <p:nvPicPr>
          <p:cNvPr id="1030" name="Picture 6"/>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685800" y="2237394"/>
            <a:ext cx="7696200" cy="42017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3254564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533400"/>
            <a:ext cx="8305800" cy="4678204"/>
          </a:xfrm>
          <a:prstGeom prst="rect">
            <a:avLst/>
          </a:prstGeom>
          <a:noFill/>
        </p:spPr>
        <p:txBody>
          <a:bodyPr wrap="square" rtlCol="0">
            <a:spAutoFit/>
          </a:bodyPr>
          <a:lstStyle/>
          <a:p>
            <a:r>
              <a:rPr lang="en-CA" sz="2200" u="sng" dirty="0" smtClean="0"/>
              <a:t>Example 14.2: using exposure factors</a:t>
            </a:r>
          </a:p>
          <a:p>
            <a:endParaRPr lang="en-CA" sz="1200" dirty="0" smtClean="0"/>
          </a:p>
          <a:p>
            <a:r>
              <a:rPr lang="en-CA" sz="2200" dirty="0" smtClean="0"/>
              <a:t>The average ambient air concentration of formaldehyde in urban region is estimated to be 4.6 </a:t>
            </a:r>
            <a:r>
              <a:rPr lang="en-CA" sz="2200" dirty="0" smtClean="0">
                <a:sym typeface="Symbol"/>
              </a:rPr>
              <a:t>g/m</a:t>
            </a:r>
            <a:r>
              <a:rPr lang="en-CA" sz="2200" baseline="30000" dirty="0" smtClean="0">
                <a:sym typeface="Symbol"/>
              </a:rPr>
              <a:t>3</a:t>
            </a:r>
            <a:r>
              <a:rPr lang="en-CA" sz="2200" dirty="0" smtClean="0">
                <a:sym typeface="Symbol"/>
              </a:rPr>
              <a:t> of air. What is the average daily dose (mg/</a:t>
            </a:r>
            <a:r>
              <a:rPr lang="en-CA" sz="2200" dirty="0" err="1" smtClean="0">
                <a:sym typeface="Symbol"/>
              </a:rPr>
              <a:t>kg.d</a:t>
            </a:r>
            <a:r>
              <a:rPr lang="en-CA" sz="2200" dirty="0" smtClean="0">
                <a:sym typeface="Symbol"/>
              </a:rPr>
              <a:t>) received by an average adult, assuming that all the inhaled material is taken up by the body?  </a:t>
            </a:r>
          </a:p>
          <a:p>
            <a:endParaRPr lang="en-CA" sz="2200" dirty="0">
              <a:sym typeface="Symbol"/>
            </a:endParaRPr>
          </a:p>
          <a:p>
            <a:r>
              <a:rPr lang="en-CA" sz="2200" dirty="0" smtClean="0">
                <a:sym typeface="Symbol"/>
              </a:rPr>
              <a:t>From Table 14.2      an adult weighs 70 kg and inhale 20 m</a:t>
            </a:r>
            <a:r>
              <a:rPr lang="en-CA" sz="2200" baseline="30000" dirty="0" smtClean="0">
                <a:sym typeface="Symbol"/>
              </a:rPr>
              <a:t>3</a:t>
            </a:r>
            <a:r>
              <a:rPr lang="en-CA" sz="2200" dirty="0" smtClean="0">
                <a:sym typeface="Symbol"/>
              </a:rPr>
              <a:t>air/day</a:t>
            </a:r>
          </a:p>
          <a:p>
            <a:endParaRPr lang="en-CA" sz="2200" dirty="0">
              <a:sym typeface="Symbol"/>
            </a:endParaRPr>
          </a:p>
          <a:p>
            <a:r>
              <a:rPr lang="en-CA" sz="2200" dirty="0" smtClean="0">
                <a:sym typeface="Symbol"/>
              </a:rPr>
              <a:t>Therefore, the daily mass of formaldehyde inhaled per weight of an adult can be estimated as:</a:t>
            </a:r>
          </a:p>
          <a:p>
            <a:endParaRPr lang="en-CA" sz="2200" dirty="0" smtClean="0">
              <a:sym typeface="Symbol"/>
            </a:endParaRPr>
          </a:p>
          <a:p>
            <a:r>
              <a:rPr lang="en-CA" sz="2200" dirty="0" smtClean="0">
                <a:sym typeface="Symbol"/>
              </a:rPr>
              <a:t>      4.6 </a:t>
            </a:r>
            <a:r>
              <a:rPr lang="en-CA" sz="2200" dirty="0">
                <a:sym typeface="Symbol"/>
              </a:rPr>
              <a:t>g/m</a:t>
            </a:r>
            <a:r>
              <a:rPr lang="en-CA" sz="2200" baseline="30000" dirty="0">
                <a:sym typeface="Symbol"/>
              </a:rPr>
              <a:t>3</a:t>
            </a:r>
            <a:r>
              <a:rPr lang="en-CA" sz="2200" dirty="0" smtClean="0">
                <a:sym typeface="Symbol"/>
              </a:rPr>
              <a:t>  20 m</a:t>
            </a:r>
            <a:r>
              <a:rPr lang="en-CA" sz="2200" baseline="30000" dirty="0" smtClean="0">
                <a:sym typeface="Symbol"/>
              </a:rPr>
              <a:t>3</a:t>
            </a:r>
            <a:r>
              <a:rPr lang="en-CA" sz="2200" dirty="0" smtClean="0">
                <a:sym typeface="Symbol"/>
              </a:rPr>
              <a:t>/day  10</a:t>
            </a:r>
            <a:r>
              <a:rPr lang="en-CA" sz="2200" baseline="30000" dirty="0" smtClean="0">
                <a:sym typeface="Symbol"/>
              </a:rPr>
              <a:t>-3</a:t>
            </a:r>
            <a:r>
              <a:rPr lang="en-CA" sz="2200" dirty="0" smtClean="0">
                <a:sym typeface="Symbol"/>
              </a:rPr>
              <a:t>g/mg   </a:t>
            </a:r>
          </a:p>
          <a:p>
            <a:r>
              <a:rPr lang="en-CA" sz="2200" dirty="0" smtClean="0"/>
              <a:t>                        70 kg</a:t>
            </a:r>
          </a:p>
        </p:txBody>
      </p:sp>
      <p:sp>
        <p:nvSpPr>
          <p:cNvPr id="2" name="Slide Number Placeholder 1"/>
          <p:cNvSpPr>
            <a:spLocks noGrp="1"/>
          </p:cNvSpPr>
          <p:nvPr>
            <p:ph type="sldNum" sz="quarter" idx="12"/>
          </p:nvPr>
        </p:nvSpPr>
        <p:spPr/>
        <p:txBody>
          <a:bodyPr/>
          <a:lstStyle/>
          <a:p>
            <a:fld id="{B6F15528-21DE-4FAA-801E-634DDDAF4B2B}" type="slidenum">
              <a:rPr lang="en-US" smtClean="0"/>
              <a:pPr/>
              <a:t>14</a:t>
            </a:fld>
            <a:endParaRPr lang="en-US" dirty="0"/>
          </a:p>
        </p:txBody>
      </p:sp>
      <p:cxnSp>
        <p:nvCxnSpPr>
          <p:cNvPr id="4" name="Straight Connector 3"/>
          <p:cNvCxnSpPr/>
          <p:nvPr/>
        </p:nvCxnSpPr>
        <p:spPr>
          <a:xfrm>
            <a:off x="838200" y="4800600"/>
            <a:ext cx="4191000" cy="0"/>
          </a:xfrm>
          <a:prstGeom prst="line">
            <a:avLst/>
          </a:prstGeom>
        </p:spPr>
        <p:style>
          <a:lnRef idx="1">
            <a:schemeClr val="dk1"/>
          </a:lnRef>
          <a:fillRef idx="0">
            <a:schemeClr val="dk1"/>
          </a:fillRef>
          <a:effectRef idx="0">
            <a:schemeClr val="dk1"/>
          </a:effectRef>
          <a:fontRef idx="minor">
            <a:schemeClr val="tx1"/>
          </a:fontRef>
        </p:style>
      </p:cxnSp>
      <p:sp>
        <p:nvSpPr>
          <p:cNvPr id="3" name="Rectangle 2"/>
          <p:cNvSpPr/>
          <p:nvPr/>
        </p:nvSpPr>
        <p:spPr>
          <a:xfrm>
            <a:off x="5105400" y="4568309"/>
            <a:ext cx="2424510" cy="430887"/>
          </a:xfrm>
          <a:prstGeom prst="rect">
            <a:avLst/>
          </a:prstGeom>
        </p:spPr>
        <p:txBody>
          <a:bodyPr wrap="none">
            <a:spAutoFit/>
          </a:bodyPr>
          <a:lstStyle/>
          <a:p>
            <a:r>
              <a:rPr lang="en-CA" sz="2200" dirty="0" smtClean="0"/>
              <a:t>=  </a:t>
            </a:r>
            <a:r>
              <a:rPr lang="en-CA" sz="2200" dirty="0"/>
              <a:t>1.3</a:t>
            </a:r>
            <a:r>
              <a:rPr lang="en-CA" sz="2200" dirty="0">
                <a:sym typeface="Symbol"/>
              </a:rPr>
              <a:t></a:t>
            </a:r>
            <a:r>
              <a:rPr lang="en-CA" sz="2200" dirty="0"/>
              <a:t>10</a:t>
            </a:r>
            <a:r>
              <a:rPr lang="en-CA" sz="2200" baseline="30000" dirty="0"/>
              <a:t>-3</a:t>
            </a:r>
            <a:r>
              <a:rPr lang="en-CA" sz="2200" dirty="0"/>
              <a:t> </a:t>
            </a:r>
            <a:r>
              <a:rPr lang="en-CA" sz="2200" dirty="0">
                <a:sym typeface="Symbol"/>
              </a:rPr>
              <a:t>mg/</a:t>
            </a:r>
            <a:r>
              <a:rPr lang="en-CA" sz="2200" dirty="0" err="1">
                <a:sym typeface="Symbol"/>
              </a:rPr>
              <a:t>kg.d</a:t>
            </a:r>
            <a:endParaRPr lang="en-US" sz="2200" dirty="0"/>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0" y="762000"/>
            <a:ext cx="8077200" cy="5262979"/>
          </a:xfrm>
          <a:prstGeom prst="rect">
            <a:avLst/>
          </a:prstGeom>
          <a:noFill/>
        </p:spPr>
        <p:txBody>
          <a:bodyPr wrap="square" rtlCol="0">
            <a:spAutoFit/>
          </a:bodyPr>
          <a:lstStyle/>
          <a:p>
            <a:r>
              <a:rPr lang="en-CA" sz="2200" u="sng" dirty="0" smtClean="0"/>
              <a:t>4- Risk Characterization</a:t>
            </a:r>
          </a:p>
          <a:p>
            <a:endParaRPr lang="en-CA" sz="1200" dirty="0" smtClean="0"/>
          </a:p>
          <a:p>
            <a:r>
              <a:rPr lang="en-CA" sz="2200" dirty="0" smtClean="0"/>
              <a:t>The final (4</a:t>
            </a:r>
            <a:r>
              <a:rPr lang="en-CA" sz="2200" baseline="30000" dirty="0" smtClean="0"/>
              <a:t>th</a:t>
            </a:r>
            <a:r>
              <a:rPr lang="en-CA" sz="2200" dirty="0" smtClean="0"/>
              <a:t> ) step is combining the results of exposure assessment and dose-response function. It</a:t>
            </a:r>
            <a:r>
              <a:rPr lang="en-US" sz="2200" dirty="0" smtClean="0"/>
              <a:t> determines the probability of an adverse effect to a humans by a toxic substance and outlines permissible exposure levels for decision making.</a:t>
            </a:r>
          </a:p>
          <a:p>
            <a:endParaRPr lang="en-US" sz="1200" dirty="0"/>
          </a:p>
          <a:p>
            <a:r>
              <a:rPr lang="en-CA" sz="2200" dirty="0" smtClean="0"/>
              <a:t>Quantitative assessment of risk for carcinogenic and </a:t>
            </a:r>
            <a:r>
              <a:rPr lang="en-CA" sz="2200" dirty="0" err="1" smtClean="0"/>
              <a:t>noncarcinogenic</a:t>
            </a:r>
            <a:r>
              <a:rPr lang="en-CA" sz="2200" dirty="0" smtClean="0"/>
              <a:t> chemicals:</a:t>
            </a:r>
          </a:p>
          <a:p>
            <a:endParaRPr lang="en-CA" sz="1200" dirty="0"/>
          </a:p>
          <a:p>
            <a:r>
              <a:rPr lang="en-CA" sz="2200" b="1" dirty="0" smtClean="0"/>
              <a:t>Assessing risk for carcinogens</a:t>
            </a:r>
          </a:p>
          <a:p>
            <a:endParaRPr lang="en-CA" sz="1200" dirty="0" smtClean="0"/>
          </a:p>
          <a:p>
            <a:r>
              <a:rPr lang="en-CA" sz="2200" u="sng" dirty="0" smtClean="0"/>
              <a:t>Chronic daily intake (CDI)</a:t>
            </a:r>
          </a:p>
          <a:p>
            <a:endParaRPr lang="en-CA" sz="1200" dirty="0" smtClean="0"/>
          </a:p>
          <a:p>
            <a:r>
              <a:rPr lang="en-CA" sz="2200" dirty="0" smtClean="0"/>
              <a:t>It is defined for carcinogenic chemicals and it is the average daily dose of a carcinogen over the life time of an individual per body weight in (mg/</a:t>
            </a:r>
            <a:r>
              <a:rPr lang="en-CA" sz="2200" dirty="0" err="1" smtClean="0"/>
              <a:t>kg.da</a:t>
            </a:r>
            <a:r>
              <a:rPr lang="en-CA" sz="2200" dirty="0" smtClean="0"/>
              <a:t>) </a:t>
            </a:r>
            <a:endParaRPr lang="en-CA" sz="1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15</a:t>
            </a:fld>
            <a:endParaRPr lang="en-US" dirty="0"/>
          </a:p>
        </p:txBody>
      </p:sp>
    </p:spTree>
    <p:extLst>
      <p:ext uri="{BB962C8B-B14F-4D97-AF65-F5344CB8AC3E}">
        <p14:creationId xmlns:p14="http://schemas.microsoft.com/office/powerpoint/2010/main" xmlns="" val="15677798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838200"/>
            <a:ext cx="8229599" cy="4939814"/>
          </a:xfrm>
          <a:prstGeom prst="rect">
            <a:avLst/>
          </a:prstGeom>
          <a:noFill/>
        </p:spPr>
        <p:txBody>
          <a:bodyPr wrap="square" rtlCol="0">
            <a:spAutoFit/>
          </a:bodyPr>
          <a:lstStyle/>
          <a:p>
            <a:r>
              <a:rPr lang="en-CA" sz="2200" dirty="0"/>
              <a:t>EPA assumption of 70 years life time is applied. Typical body weight of 70 kg is also used.</a:t>
            </a:r>
            <a:endParaRPr lang="en-US" sz="2200" dirty="0"/>
          </a:p>
          <a:p>
            <a:endParaRPr lang="en-CA" sz="1500" dirty="0" smtClean="0"/>
          </a:p>
          <a:p>
            <a:r>
              <a:rPr lang="en-CA" sz="2200" u="sng" dirty="0" smtClean="0"/>
              <a:t>Potency factor (PF) </a:t>
            </a:r>
          </a:p>
          <a:p>
            <a:endParaRPr lang="en-CA" sz="1200" dirty="0"/>
          </a:p>
          <a:p>
            <a:r>
              <a:rPr lang="en-CA" sz="2200" dirty="0" smtClean="0"/>
              <a:t>CDI is multiplied by another factor called potency factor (PF) to estimate the risk of cancer</a:t>
            </a:r>
          </a:p>
          <a:p>
            <a:endParaRPr lang="en-CA" sz="1200" dirty="0"/>
          </a:p>
          <a:p>
            <a:r>
              <a:rPr lang="en-CA" sz="2200" dirty="0" smtClean="0"/>
              <a:t>This factor is based on the dose-response curve and represents the incremental lifetime cancer risk corresponding to a chronic daily intake of 1 mg/kg-da of a particular chemical.</a:t>
            </a:r>
          </a:p>
          <a:p>
            <a:endParaRPr lang="en-CA" sz="1200" dirty="0" smtClean="0"/>
          </a:p>
          <a:p>
            <a:r>
              <a:rPr lang="en-CA" sz="2200" dirty="0" smtClean="0"/>
              <a:t>PF (mg/</a:t>
            </a:r>
            <a:r>
              <a:rPr lang="en-CA" sz="2200" dirty="0" err="1" smtClean="0"/>
              <a:t>kg.d</a:t>
            </a:r>
            <a:r>
              <a:rPr lang="en-CA" sz="2200" dirty="0" smtClean="0"/>
              <a:t>)</a:t>
            </a:r>
            <a:r>
              <a:rPr lang="en-CA" sz="2200" baseline="30000" dirty="0" smtClean="0"/>
              <a:t>-1</a:t>
            </a:r>
            <a:r>
              <a:rPr lang="en-CA" sz="2200" dirty="0" smtClean="0"/>
              <a:t>= incremental cancer risk for a CDI of 1 mg/</a:t>
            </a:r>
            <a:r>
              <a:rPr lang="en-CA" sz="2200" dirty="0" err="1" smtClean="0"/>
              <a:t>kg.da</a:t>
            </a:r>
            <a:endParaRPr lang="en-CA" sz="2200" dirty="0" smtClean="0"/>
          </a:p>
          <a:p>
            <a:endParaRPr lang="en-US" sz="2200" dirty="0" smtClean="0"/>
          </a:p>
          <a:p>
            <a:r>
              <a:rPr lang="en-US" sz="2200" dirty="0" smtClean="0"/>
              <a:t>This is the slope of the dose- risk graph when dose is 1 </a:t>
            </a:r>
            <a:r>
              <a:rPr lang="en-CA" sz="2200" dirty="0"/>
              <a:t>mg/</a:t>
            </a:r>
            <a:r>
              <a:rPr lang="en-CA" sz="2200" dirty="0" err="1"/>
              <a:t>kg.da</a:t>
            </a:r>
            <a:endParaRPr lang="en-CA" sz="2200" dirty="0"/>
          </a:p>
          <a:p>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16</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304800" y="304800"/>
            <a:ext cx="3730625" cy="24876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TextBox 5"/>
          <p:cNvSpPr txBox="1"/>
          <p:nvPr/>
        </p:nvSpPr>
        <p:spPr>
          <a:xfrm>
            <a:off x="4064000" y="1057794"/>
            <a:ext cx="2598147" cy="369332"/>
          </a:xfrm>
          <a:prstGeom prst="rect">
            <a:avLst/>
          </a:prstGeom>
          <a:noFill/>
        </p:spPr>
        <p:txBody>
          <a:bodyPr wrap="none" rtlCol="0">
            <a:spAutoFit/>
          </a:bodyPr>
          <a:lstStyle/>
          <a:p>
            <a:r>
              <a:rPr lang="en-CA" dirty="0" smtClean="0"/>
              <a:t>PF also called slope factor</a:t>
            </a:r>
            <a:endParaRPr lang="en-US" dirty="0"/>
          </a:p>
        </p:txBody>
      </p:sp>
      <p:sp>
        <p:nvSpPr>
          <p:cNvPr id="7" name="TextBox 6"/>
          <p:cNvSpPr txBox="1"/>
          <p:nvPr/>
        </p:nvSpPr>
        <p:spPr>
          <a:xfrm>
            <a:off x="2542414" y="704057"/>
            <a:ext cx="702436" cy="369332"/>
          </a:xfrm>
          <a:prstGeom prst="rect">
            <a:avLst/>
          </a:prstGeom>
          <a:noFill/>
        </p:spPr>
        <p:txBody>
          <a:bodyPr wrap="none" rtlCol="0">
            <a:spAutoFit/>
          </a:bodyPr>
          <a:lstStyle/>
          <a:p>
            <a:r>
              <a:rPr lang="en-CA" dirty="0" smtClean="0">
                <a:solidFill>
                  <a:srgbClr val="FF0000"/>
                </a:solidFill>
              </a:rPr>
              <a:t>Slope</a:t>
            </a:r>
            <a:endParaRPr lang="en-US" dirty="0">
              <a:solidFill>
                <a:srgbClr val="FF0000"/>
              </a:solidFill>
            </a:endParaRPr>
          </a:p>
        </p:txBody>
      </p:sp>
      <p:cxnSp>
        <p:nvCxnSpPr>
          <p:cNvPr id="9" name="Straight Arrow Connector 8"/>
          <p:cNvCxnSpPr/>
          <p:nvPr/>
        </p:nvCxnSpPr>
        <p:spPr>
          <a:xfrm flipH="1">
            <a:off x="2161414" y="627857"/>
            <a:ext cx="685800" cy="3810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8194" name="Picture 2"/>
          <p:cNvPicPr>
            <a:picLocks noChangeAspect="1" noChangeArrowheads="1"/>
          </p:cNvPicPr>
          <p:nvPr/>
        </p:nvPicPr>
        <p:blipFill>
          <a:blip r:embed="rId4" cstate="print">
            <a:extLst>
              <a:ext uri="{BEBA8EAE-BF5A-486C-A8C5-ECC9F3942E4B}">
                <a14:imgProps xmlns:a14="http://schemas.microsoft.com/office/drawing/2010/main" xmlns="">
                  <a14:imgLayer r:embed="rId5">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4016375" y="2763838"/>
            <a:ext cx="4949825" cy="3670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17</a:t>
            </a:fld>
            <a:endParaRPr lang="en-US"/>
          </a:p>
        </p:txBody>
      </p:sp>
    </p:spTree>
    <p:extLst>
      <p:ext uri="{BB962C8B-B14F-4D97-AF65-F5344CB8AC3E}">
        <p14:creationId xmlns:p14="http://schemas.microsoft.com/office/powerpoint/2010/main" xmlns="" val="29697390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609600"/>
            <a:ext cx="8229599" cy="5642570"/>
          </a:xfrm>
          <a:prstGeom prst="rect">
            <a:avLst/>
          </a:prstGeom>
          <a:noFill/>
        </p:spPr>
        <p:txBody>
          <a:bodyPr wrap="square" rtlCol="0">
            <a:spAutoFit/>
          </a:bodyPr>
          <a:lstStyle/>
          <a:p>
            <a:r>
              <a:rPr lang="en-CA" sz="2200" u="sng" dirty="0" smtClean="0"/>
              <a:t>Incremental Risk</a:t>
            </a:r>
          </a:p>
          <a:p>
            <a:endParaRPr lang="en-CA" sz="1200" dirty="0" smtClean="0"/>
          </a:p>
          <a:p>
            <a:r>
              <a:rPr lang="en-CA" sz="2200" dirty="0" smtClean="0"/>
              <a:t>Based on the linear model: Incremental risk = CDI </a:t>
            </a:r>
            <a:r>
              <a:rPr lang="en-CA" sz="2200" dirty="0" smtClean="0">
                <a:sym typeface="Symbol"/>
              </a:rPr>
              <a:t></a:t>
            </a:r>
            <a:r>
              <a:rPr lang="en-CA" sz="2200" dirty="0" smtClean="0"/>
              <a:t> PF</a:t>
            </a:r>
          </a:p>
          <a:p>
            <a:endParaRPr lang="en-CA" sz="1200" dirty="0" smtClean="0"/>
          </a:p>
          <a:p>
            <a:r>
              <a:rPr lang="en-CA" sz="2200" u="sng" dirty="0" smtClean="0"/>
              <a:t>Example 14.3 </a:t>
            </a:r>
            <a:r>
              <a:rPr lang="en-CA" sz="2200" dirty="0" smtClean="0"/>
              <a:t>how to estimate incremental risk</a:t>
            </a:r>
          </a:p>
          <a:p>
            <a:endParaRPr lang="en-CA" sz="1200" dirty="0"/>
          </a:p>
          <a:p>
            <a:r>
              <a:rPr lang="en-US" sz="2200" dirty="0" smtClean="0"/>
              <a:t>An industrial facility in a community emits formaldehyde in the atmosphere with a peak concentration in the surrounding community of 4.6 </a:t>
            </a:r>
            <a:r>
              <a:rPr lang="en-US" sz="2200" dirty="0" smtClean="0">
                <a:sym typeface="Symbol"/>
              </a:rPr>
              <a:t>g/m</a:t>
            </a:r>
            <a:r>
              <a:rPr lang="en-US" sz="2200" baseline="30000" dirty="0" smtClean="0">
                <a:sym typeface="Symbol"/>
              </a:rPr>
              <a:t>3</a:t>
            </a:r>
            <a:r>
              <a:rPr lang="en-US" sz="2200" dirty="0" smtClean="0">
                <a:sym typeface="Symbol"/>
              </a:rPr>
              <a:t>. What is the lifetime cancer risk to a maximally exposed individual?</a:t>
            </a:r>
          </a:p>
          <a:p>
            <a:endParaRPr lang="en-US" sz="1200" dirty="0" smtClean="0">
              <a:sym typeface="Symbol"/>
            </a:endParaRPr>
          </a:p>
          <a:p>
            <a:r>
              <a:rPr lang="en-CA" sz="2200" dirty="0" smtClean="0">
                <a:sym typeface="Symbol"/>
              </a:rPr>
              <a:t>The </a:t>
            </a:r>
            <a:r>
              <a:rPr lang="en-CA" sz="2200" dirty="0">
                <a:sym typeface="Symbol"/>
              </a:rPr>
              <a:t>average daily dose (mg/</a:t>
            </a:r>
            <a:r>
              <a:rPr lang="en-CA" sz="2200" dirty="0" err="1">
                <a:sym typeface="Symbol"/>
              </a:rPr>
              <a:t>kg.d</a:t>
            </a:r>
            <a:r>
              <a:rPr lang="en-CA" sz="2200" dirty="0">
                <a:sym typeface="Symbol"/>
              </a:rPr>
              <a:t>) received by an </a:t>
            </a:r>
            <a:r>
              <a:rPr lang="en-CA" sz="2200" dirty="0" smtClean="0">
                <a:sym typeface="Symbol"/>
              </a:rPr>
              <a:t>adult was already calculated in example 14.2:</a:t>
            </a:r>
          </a:p>
          <a:p>
            <a:endParaRPr lang="en-CA" sz="1200" dirty="0" smtClean="0">
              <a:sym typeface="Symbol"/>
            </a:endParaRPr>
          </a:p>
          <a:p>
            <a:r>
              <a:rPr lang="en-CA" sz="2200" dirty="0" smtClean="0">
                <a:sym typeface="Symbol"/>
              </a:rPr>
              <a:t>CDI = </a:t>
            </a:r>
            <a:r>
              <a:rPr lang="en-CA" sz="2200" dirty="0"/>
              <a:t>1.3</a:t>
            </a:r>
            <a:r>
              <a:rPr lang="en-CA" sz="2200" dirty="0">
                <a:sym typeface="Symbol"/>
              </a:rPr>
              <a:t></a:t>
            </a:r>
            <a:r>
              <a:rPr lang="en-CA" sz="2200" dirty="0"/>
              <a:t>10</a:t>
            </a:r>
            <a:r>
              <a:rPr lang="en-CA" sz="2200" baseline="30000" dirty="0"/>
              <a:t>-3</a:t>
            </a:r>
            <a:r>
              <a:rPr lang="en-CA" sz="2200" dirty="0"/>
              <a:t> </a:t>
            </a:r>
            <a:r>
              <a:rPr lang="en-CA" sz="2200" dirty="0">
                <a:sym typeface="Symbol"/>
              </a:rPr>
              <a:t>mg/</a:t>
            </a:r>
            <a:r>
              <a:rPr lang="en-CA" sz="2200" dirty="0" err="1">
                <a:sym typeface="Symbol"/>
              </a:rPr>
              <a:t>kg.d</a:t>
            </a:r>
            <a:endParaRPr lang="en-US" sz="2200" dirty="0">
              <a:sym typeface="Symbol"/>
            </a:endParaRPr>
          </a:p>
          <a:p>
            <a:endParaRPr lang="en-US" sz="1200" dirty="0" smtClean="0"/>
          </a:p>
          <a:p>
            <a:r>
              <a:rPr lang="en-US" sz="2200" dirty="0" smtClean="0"/>
              <a:t>PF for formaldehyde from Table 14.3 </a:t>
            </a:r>
            <a:r>
              <a:rPr lang="en-US" sz="2200" dirty="0" smtClean="0">
                <a:sym typeface="Symbol"/>
              </a:rPr>
              <a:t> PF = 4.5 10</a:t>
            </a:r>
            <a:r>
              <a:rPr lang="en-US" sz="2200" baseline="30000" dirty="0" smtClean="0">
                <a:sym typeface="Symbol"/>
              </a:rPr>
              <a:t>-2</a:t>
            </a:r>
            <a:r>
              <a:rPr lang="en-US" sz="2200" dirty="0" smtClean="0">
                <a:sym typeface="Symbol"/>
              </a:rPr>
              <a:t> (</a:t>
            </a:r>
            <a:r>
              <a:rPr lang="en-CA" sz="2200" dirty="0" smtClean="0">
                <a:sym typeface="Symbol"/>
              </a:rPr>
              <a:t>mg/</a:t>
            </a:r>
            <a:r>
              <a:rPr lang="en-CA" sz="2200" dirty="0" err="1" smtClean="0">
                <a:sym typeface="Symbol"/>
              </a:rPr>
              <a:t>kg.d</a:t>
            </a:r>
            <a:r>
              <a:rPr lang="en-CA" sz="2200" dirty="0" smtClean="0">
                <a:sym typeface="Symbol"/>
              </a:rPr>
              <a:t>)</a:t>
            </a:r>
            <a:r>
              <a:rPr lang="en-CA" sz="2200" baseline="30000" dirty="0" smtClean="0">
                <a:sym typeface="Symbol"/>
              </a:rPr>
              <a:t>-1</a:t>
            </a:r>
            <a:endParaRPr lang="en-US" sz="2200" baseline="30000" dirty="0">
              <a:sym typeface="Symbol"/>
            </a:endParaRPr>
          </a:p>
          <a:p>
            <a:endParaRPr lang="en-US" sz="1200" dirty="0" smtClean="0">
              <a:sym typeface="Symbol"/>
            </a:endParaRPr>
          </a:p>
          <a:p>
            <a:r>
              <a:rPr lang="en-US" sz="2200" dirty="0" smtClean="0">
                <a:sym typeface="Symbol"/>
              </a:rPr>
              <a:t>Therefore, incremental risk = </a:t>
            </a:r>
            <a:r>
              <a:rPr lang="en-CA" sz="2200" dirty="0"/>
              <a:t>1.3</a:t>
            </a:r>
            <a:r>
              <a:rPr lang="en-CA" sz="2200" dirty="0">
                <a:sym typeface="Symbol"/>
              </a:rPr>
              <a:t></a:t>
            </a:r>
            <a:r>
              <a:rPr lang="en-CA" sz="2200" dirty="0"/>
              <a:t>10</a:t>
            </a:r>
            <a:r>
              <a:rPr lang="en-CA" sz="2200" baseline="30000" dirty="0"/>
              <a:t>-3</a:t>
            </a:r>
            <a:r>
              <a:rPr lang="en-CA" sz="2200" dirty="0"/>
              <a:t> </a:t>
            </a:r>
            <a:r>
              <a:rPr lang="en-CA" sz="2200" dirty="0" smtClean="0">
                <a:sym typeface="Symbol"/>
              </a:rPr>
              <a:t> </a:t>
            </a:r>
            <a:r>
              <a:rPr lang="en-US" sz="2200" dirty="0">
                <a:sym typeface="Symbol"/>
              </a:rPr>
              <a:t>4.5 </a:t>
            </a:r>
            <a:r>
              <a:rPr lang="en-US" sz="2200" dirty="0" smtClean="0">
                <a:sym typeface="Symbol"/>
              </a:rPr>
              <a:t>10</a:t>
            </a:r>
            <a:r>
              <a:rPr lang="en-US" sz="2200" baseline="30000" dirty="0" smtClean="0">
                <a:sym typeface="Symbol"/>
              </a:rPr>
              <a:t>-2</a:t>
            </a:r>
            <a:r>
              <a:rPr lang="en-US" sz="2200" dirty="0" smtClean="0">
                <a:sym typeface="Symbol"/>
              </a:rPr>
              <a:t> = 5.8  10</a:t>
            </a:r>
            <a:r>
              <a:rPr lang="en-US" sz="2200" baseline="30000" dirty="0" smtClean="0">
                <a:sym typeface="Symbol"/>
              </a:rPr>
              <a:t>-5</a:t>
            </a:r>
            <a:r>
              <a:rPr lang="en-US" sz="2200" dirty="0" smtClean="0"/>
              <a:t>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18</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762000"/>
            <a:ext cx="8153399" cy="4462760"/>
          </a:xfrm>
          <a:prstGeom prst="rect">
            <a:avLst/>
          </a:prstGeom>
          <a:noFill/>
        </p:spPr>
        <p:txBody>
          <a:bodyPr wrap="square" rtlCol="0">
            <a:spAutoFit/>
          </a:bodyPr>
          <a:lstStyle/>
          <a:p>
            <a:r>
              <a:rPr lang="en-CA" sz="2200" dirty="0" smtClean="0"/>
              <a:t>Is this risk acceptable? Need to compare with acceptable risk levels:</a:t>
            </a:r>
          </a:p>
          <a:p>
            <a:endParaRPr lang="en-CA" sz="1200" dirty="0" smtClean="0"/>
          </a:p>
          <a:p>
            <a:r>
              <a:rPr lang="en-CA" sz="2200" u="sng" dirty="0" smtClean="0"/>
              <a:t>Levels of acceptable risk</a:t>
            </a:r>
          </a:p>
          <a:p>
            <a:endParaRPr lang="en-CA" sz="2200" dirty="0" smtClean="0"/>
          </a:p>
          <a:p>
            <a:r>
              <a:rPr lang="en-CA" sz="2200" dirty="0" smtClean="0"/>
              <a:t>EPA has estimated a lifetime risk level of 10</a:t>
            </a:r>
            <a:r>
              <a:rPr lang="en-CA" sz="2200" baseline="30000" dirty="0" smtClean="0"/>
              <a:t>-6</a:t>
            </a:r>
            <a:r>
              <a:rPr lang="en-CA" sz="2200" dirty="0" smtClean="0"/>
              <a:t> (One chance in a million) or less is acceptable and risk levels of 10</a:t>
            </a:r>
            <a:r>
              <a:rPr lang="en-CA" sz="2200" baseline="30000" dirty="0" smtClean="0"/>
              <a:t>-3</a:t>
            </a:r>
            <a:r>
              <a:rPr lang="en-CA" sz="2200" dirty="0" smtClean="0"/>
              <a:t> and above are serious and need attention</a:t>
            </a:r>
          </a:p>
          <a:p>
            <a:endParaRPr lang="en-CA" sz="1200" dirty="0"/>
          </a:p>
          <a:p>
            <a:r>
              <a:rPr lang="en-CA" sz="2200" dirty="0" smtClean="0"/>
              <a:t>Between </a:t>
            </a:r>
            <a:r>
              <a:rPr lang="en-CA" sz="2200" dirty="0"/>
              <a:t>10</a:t>
            </a:r>
            <a:r>
              <a:rPr lang="en-CA" sz="2200" baseline="30000" dirty="0"/>
              <a:t>-6</a:t>
            </a:r>
            <a:r>
              <a:rPr lang="en-CA" sz="2200" dirty="0"/>
              <a:t> and </a:t>
            </a:r>
            <a:r>
              <a:rPr lang="en-CA" sz="2200" dirty="0" smtClean="0"/>
              <a:t>10</a:t>
            </a:r>
            <a:r>
              <a:rPr lang="en-CA" sz="2200" baseline="30000" dirty="0" smtClean="0"/>
              <a:t>-4</a:t>
            </a:r>
            <a:r>
              <a:rPr lang="en-CA" sz="2200" dirty="0" smtClean="0"/>
              <a:t> may be acceptable and it is case-specific</a:t>
            </a:r>
          </a:p>
          <a:p>
            <a:endParaRPr lang="en-CA" sz="2200" dirty="0"/>
          </a:p>
          <a:p>
            <a:r>
              <a:rPr lang="en-CA" sz="2200" dirty="0" smtClean="0"/>
              <a:t>For the above example, 5.8 </a:t>
            </a:r>
            <a:r>
              <a:rPr lang="en-US" sz="2200" dirty="0">
                <a:sym typeface="Symbol"/>
              </a:rPr>
              <a:t> 10</a:t>
            </a:r>
            <a:r>
              <a:rPr lang="en-US" sz="2200" baseline="30000" dirty="0">
                <a:sym typeface="Symbol"/>
              </a:rPr>
              <a:t>-5</a:t>
            </a:r>
            <a:r>
              <a:rPr lang="en-CA" sz="2200" dirty="0" smtClean="0"/>
              <a:t> is greater than 1 </a:t>
            </a:r>
            <a:r>
              <a:rPr lang="en-CA" sz="2200" dirty="0" smtClean="0">
                <a:sym typeface="Symbol"/>
              </a:rPr>
              <a:t> 10</a:t>
            </a:r>
            <a:r>
              <a:rPr lang="en-CA" sz="2200" baseline="30000" dirty="0" smtClean="0">
                <a:sym typeface="Symbol"/>
              </a:rPr>
              <a:t>-6</a:t>
            </a:r>
            <a:r>
              <a:rPr lang="en-CA" sz="2200" dirty="0" smtClean="0">
                <a:sym typeface="Symbol"/>
              </a:rPr>
              <a:t> but still between </a:t>
            </a:r>
            <a:r>
              <a:rPr lang="en-CA" sz="2200" dirty="0"/>
              <a:t>10</a:t>
            </a:r>
            <a:r>
              <a:rPr lang="en-CA" sz="2200" baseline="30000" dirty="0"/>
              <a:t>-6</a:t>
            </a:r>
            <a:r>
              <a:rPr lang="en-CA" sz="2200" dirty="0"/>
              <a:t> and 10</a:t>
            </a:r>
            <a:r>
              <a:rPr lang="en-CA" sz="2200" baseline="30000" dirty="0"/>
              <a:t>-4</a:t>
            </a:r>
            <a:r>
              <a:rPr lang="en-CA" sz="2200" dirty="0"/>
              <a:t> </a:t>
            </a:r>
            <a:endParaRPr lang="en-CA" sz="2200" dirty="0" smtClean="0"/>
          </a:p>
          <a:p>
            <a:endParaRPr lang="en-CA" sz="2000" dirty="0" smtClean="0"/>
          </a:p>
          <a:p>
            <a:endParaRPr lang="en-CA" sz="20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19</a:t>
            </a:fld>
            <a:endParaRPr lang="en-US"/>
          </a:p>
        </p:txBody>
      </p:sp>
    </p:spTree>
    <p:extLst>
      <p:ext uri="{BB962C8B-B14F-4D97-AF65-F5344CB8AC3E}">
        <p14:creationId xmlns:p14="http://schemas.microsoft.com/office/powerpoint/2010/main" xmlns="" val="15943341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38150" y="457200"/>
            <a:ext cx="8229599" cy="6093976"/>
          </a:xfrm>
          <a:prstGeom prst="rect">
            <a:avLst/>
          </a:prstGeom>
          <a:noFill/>
        </p:spPr>
        <p:txBody>
          <a:bodyPr wrap="square" rtlCol="0">
            <a:spAutoFit/>
          </a:bodyPr>
          <a:lstStyle/>
          <a:p>
            <a:r>
              <a:rPr lang="en-CA" sz="2200" u="sng" dirty="0"/>
              <a:t>Example 14.4 </a:t>
            </a:r>
            <a:r>
              <a:rPr lang="en-CA" sz="2200" dirty="0"/>
              <a:t>how to judge acceptability of the </a:t>
            </a:r>
            <a:r>
              <a:rPr lang="en-CA" sz="2200" dirty="0" smtClean="0"/>
              <a:t>risk: </a:t>
            </a:r>
            <a:endParaRPr lang="en-CA" sz="2200" dirty="0"/>
          </a:p>
          <a:p>
            <a:endParaRPr lang="en-CA" sz="1200" dirty="0"/>
          </a:p>
          <a:p>
            <a:r>
              <a:rPr lang="en-CA" sz="2200" dirty="0"/>
              <a:t>For the example 14.2, estimate the total number of expected additional cancers per year from inhalation of formaldehyde based on a population of 30,000 people. Compare the results to the average risk of cancer deaths in Table 14.1</a:t>
            </a:r>
          </a:p>
          <a:p>
            <a:endParaRPr lang="en-CA" sz="1200" dirty="0" smtClean="0"/>
          </a:p>
          <a:p>
            <a:r>
              <a:rPr lang="en-CA" sz="2200" dirty="0" smtClean="0"/>
              <a:t>Based on incremental risk calculated in Example 14.3, the total additional death for this community is:</a:t>
            </a:r>
          </a:p>
          <a:p>
            <a:endParaRPr lang="en-CA" sz="1200" dirty="0"/>
          </a:p>
          <a:p>
            <a:r>
              <a:rPr lang="en-US" sz="2200" dirty="0" smtClean="0">
                <a:sym typeface="Symbol"/>
              </a:rPr>
              <a:t>                        30,000  5.8 </a:t>
            </a:r>
            <a:r>
              <a:rPr lang="en-US" sz="2200" dirty="0">
                <a:sym typeface="Symbol"/>
              </a:rPr>
              <a:t> </a:t>
            </a:r>
            <a:r>
              <a:rPr lang="en-US" sz="2200" dirty="0" smtClean="0">
                <a:sym typeface="Symbol"/>
              </a:rPr>
              <a:t>10</a:t>
            </a:r>
            <a:r>
              <a:rPr lang="en-US" sz="2200" baseline="30000" dirty="0" smtClean="0">
                <a:sym typeface="Symbol"/>
              </a:rPr>
              <a:t>-5 </a:t>
            </a:r>
            <a:r>
              <a:rPr lang="en-US" sz="2200" dirty="0" smtClean="0">
                <a:sym typeface="Symbol"/>
              </a:rPr>
              <a:t> = 1.74</a:t>
            </a:r>
          </a:p>
          <a:p>
            <a:endParaRPr lang="en-US" sz="1200" dirty="0">
              <a:sym typeface="Symbol"/>
            </a:endParaRPr>
          </a:p>
          <a:p>
            <a:r>
              <a:rPr lang="en-US" sz="2200" dirty="0" smtClean="0">
                <a:sym typeface="Symbol"/>
              </a:rPr>
              <a:t>For a life time of 70 years, the increase in annual cancer rate is 1.7/70 or 0.024 cancer/year.</a:t>
            </a:r>
          </a:p>
          <a:p>
            <a:endParaRPr lang="en-US" sz="1200" dirty="0" smtClean="0">
              <a:sym typeface="Symbol"/>
            </a:endParaRPr>
          </a:p>
          <a:p>
            <a:r>
              <a:rPr lang="en-US" sz="2200" dirty="0" smtClean="0">
                <a:sym typeface="Symbol"/>
              </a:rPr>
              <a:t>Compare to Table 14.1: the average (background) cancer rate:</a:t>
            </a:r>
          </a:p>
          <a:p>
            <a:r>
              <a:rPr lang="en-US" sz="2200" dirty="0" smtClean="0">
                <a:sym typeface="Symbol"/>
              </a:rPr>
              <a:t>30,000  480,000/245 10</a:t>
            </a:r>
            <a:r>
              <a:rPr lang="en-US" sz="2200" baseline="30000" dirty="0" smtClean="0">
                <a:sym typeface="Symbol"/>
              </a:rPr>
              <a:t>6</a:t>
            </a:r>
            <a:r>
              <a:rPr lang="en-US" sz="2200" dirty="0" smtClean="0">
                <a:sym typeface="Symbol"/>
              </a:rPr>
              <a:t> = 59 cancer/year</a:t>
            </a:r>
          </a:p>
          <a:p>
            <a:endParaRPr lang="en-US" sz="1200" dirty="0">
              <a:sym typeface="Symbol"/>
            </a:endParaRPr>
          </a:p>
          <a:p>
            <a:r>
              <a:rPr lang="en-US" sz="2200" dirty="0" smtClean="0">
                <a:sym typeface="Symbol"/>
              </a:rPr>
              <a:t>0.024 cancer/year is negligible compared to 59 cancer/year for this community  </a:t>
            </a:r>
            <a:endParaRPr lang="en-CA" sz="2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20</a:t>
            </a:fld>
            <a:endParaRPr lang="en-US"/>
          </a:p>
        </p:txBody>
      </p:sp>
    </p:spTree>
    <p:extLst>
      <p:ext uri="{BB962C8B-B14F-4D97-AF65-F5344CB8AC3E}">
        <p14:creationId xmlns:p14="http://schemas.microsoft.com/office/powerpoint/2010/main" xmlns="" val="16208332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199" y="533400"/>
            <a:ext cx="8229599" cy="6063198"/>
          </a:xfrm>
          <a:prstGeom prst="rect">
            <a:avLst/>
          </a:prstGeom>
          <a:noFill/>
        </p:spPr>
        <p:txBody>
          <a:bodyPr wrap="square" rtlCol="0">
            <a:spAutoFit/>
          </a:bodyPr>
          <a:lstStyle/>
          <a:p>
            <a:r>
              <a:rPr lang="en-CA" sz="2200" u="sng" dirty="0" smtClean="0"/>
              <a:t>Application to contaminated sites</a:t>
            </a:r>
            <a:endParaRPr lang="en-CA" sz="2200" u="sng" dirty="0"/>
          </a:p>
          <a:p>
            <a:r>
              <a:rPr lang="en-CA" sz="1200" dirty="0" smtClean="0"/>
              <a:t> </a:t>
            </a:r>
            <a:endParaRPr lang="en-CA" sz="1200" dirty="0"/>
          </a:p>
          <a:p>
            <a:r>
              <a:rPr lang="en-CA" sz="2200" dirty="0" smtClean="0"/>
              <a:t>Assessment of the risk from contaminated sites or leaking underground tanks due to ingestion of contaminated water or soil</a:t>
            </a:r>
          </a:p>
          <a:p>
            <a:endParaRPr lang="en-CA" sz="2200" dirty="0"/>
          </a:p>
          <a:p>
            <a:r>
              <a:rPr lang="en-US" sz="2200" u="sng" dirty="0"/>
              <a:t>Example 15.4</a:t>
            </a:r>
            <a:r>
              <a:rPr lang="en-US" sz="2200" dirty="0"/>
              <a:t>: risk assessment for a portion of life-time exposure compared to the whole life time used for CDI</a:t>
            </a:r>
          </a:p>
          <a:p>
            <a:endParaRPr lang="en-US" sz="1200" dirty="0" smtClean="0"/>
          </a:p>
          <a:p>
            <a:r>
              <a:rPr lang="en-US" sz="2200" dirty="0" smtClean="0"/>
              <a:t>Benzene concentration in soil of a contaminated site is 0.9 mg/kg (0.9 </a:t>
            </a:r>
            <a:r>
              <a:rPr lang="en-US" sz="2200" dirty="0" err="1" smtClean="0"/>
              <a:t>ppmw</a:t>
            </a:r>
            <a:r>
              <a:rPr lang="en-US" sz="2200" dirty="0" smtClean="0"/>
              <a:t>). Is the cancer risk low enough for the site to be used as a playground for children? Assume that a child would use it 4 hours/day, 350 days/year for 10 years.  </a:t>
            </a:r>
          </a:p>
          <a:p>
            <a:endParaRPr lang="en-US" sz="1200" dirty="0" smtClean="0"/>
          </a:p>
          <a:p>
            <a:r>
              <a:rPr lang="en-US" sz="2200" dirty="0" smtClean="0"/>
              <a:t>              Need to estimate incremental risk = CDI </a:t>
            </a:r>
            <a:r>
              <a:rPr lang="en-US" sz="2200" dirty="0" smtClean="0">
                <a:sym typeface="Symbol"/>
              </a:rPr>
              <a:t> PF</a:t>
            </a:r>
          </a:p>
          <a:p>
            <a:endParaRPr lang="en-US" sz="1200" dirty="0">
              <a:sym typeface="Symbol"/>
            </a:endParaRPr>
          </a:p>
          <a:p>
            <a:r>
              <a:rPr lang="en-US" sz="2200" dirty="0" smtClean="0"/>
              <a:t>              CDI can be estimated using Table 14.2  (for a child): has to be  </a:t>
            </a:r>
          </a:p>
          <a:p>
            <a:r>
              <a:rPr lang="en-US" sz="2200" dirty="0"/>
              <a:t> </a:t>
            </a:r>
            <a:r>
              <a:rPr lang="en-US" sz="2200" dirty="0" smtClean="0"/>
              <a:t>             corrected for exposure time instead of lifetime   </a:t>
            </a:r>
          </a:p>
          <a:p>
            <a:r>
              <a:rPr lang="en-US" sz="2200" dirty="0"/>
              <a:t> </a:t>
            </a:r>
            <a:r>
              <a:rPr lang="en-US" sz="2200" dirty="0" smtClean="0"/>
              <a:t>             PF is taken from Table 14.3 (for oral ingestion)</a:t>
            </a:r>
            <a:endParaRPr lang="en-US" sz="2200" dirty="0"/>
          </a:p>
          <a:p>
            <a:r>
              <a:rPr lang="en-US" sz="2200" dirty="0" smtClean="0"/>
              <a:t>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21</a:t>
            </a:fld>
            <a:endParaRPr lang="en-US"/>
          </a:p>
        </p:txBody>
      </p:sp>
      <p:sp>
        <p:nvSpPr>
          <p:cNvPr id="3" name="Right Arrow 2"/>
          <p:cNvSpPr/>
          <p:nvPr/>
        </p:nvSpPr>
        <p:spPr>
          <a:xfrm>
            <a:off x="1020318" y="4419600"/>
            <a:ext cx="34366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a:off x="990600" y="5707188"/>
            <a:ext cx="343662" cy="225171"/>
          </a:xfrm>
          <a:prstGeom prst="rightArrow">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8" name="Right Arrow 7"/>
          <p:cNvSpPr/>
          <p:nvPr/>
        </p:nvSpPr>
        <p:spPr>
          <a:xfrm>
            <a:off x="990600" y="5059488"/>
            <a:ext cx="343662" cy="225171"/>
          </a:xfrm>
          <a:prstGeom prst="rightArrow">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42336456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9600" y="820609"/>
            <a:ext cx="8001000" cy="4970591"/>
          </a:xfrm>
          <a:prstGeom prst="rect">
            <a:avLst/>
          </a:prstGeom>
          <a:noFill/>
        </p:spPr>
        <p:txBody>
          <a:bodyPr wrap="square" rtlCol="0">
            <a:spAutoFit/>
          </a:bodyPr>
          <a:lstStyle/>
          <a:p>
            <a:r>
              <a:rPr lang="en-US" sz="2200" b="1" dirty="0" smtClean="0"/>
              <a:t>Risk assessment for non-carcinogens</a:t>
            </a:r>
          </a:p>
          <a:p>
            <a:endParaRPr lang="en-US" sz="1200" dirty="0"/>
          </a:p>
          <a:p>
            <a:r>
              <a:rPr lang="en-US" sz="2200" dirty="0" smtClean="0"/>
              <a:t>A threshold value is defined: No observable adverse effects level (NOAEL): Dose of a chemical below which no adverse health effect is observed. But there are uncertainties to define this value. </a:t>
            </a:r>
          </a:p>
          <a:p>
            <a:endParaRPr lang="en-US" sz="1200" dirty="0" smtClean="0"/>
          </a:p>
          <a:p>
            <a:r>
              <a:rPr lang="en-US" sz="2200" u="sng" dirty="0" smtClean="0"/>
              <a:t>Reference dose</a:t>
            </a:r>
          </a:p>
          <a:p>
            <a:endParaRPr lang="en-US" sz="1200" dirty="0"/>
          </a:p>
          <a:p>
            <a:r>
              <a:rPr lang="en-US" sz="2200" dirty="0" smtClean="0"/>
              <a:t>To account for uncertainties, a reference dose is considered:</a:t>
            </a:r>
          </a:p>
          <a:p>
            <a:endParaRPr lang="en-US" sz="1200" dirty="0" smtClean="0"/>
          </a:p>
          <a:p>
            <a:r>
              <a:rPr lang="en-US" sz="2200" dirty="0" smtClean="0"/>
              <a:t>Reference dose (</a:t>
            </a:r>
            <a:r>
              <a:rPr lang="en-US" sz="2200" dirty="0" err="1" smtClean="0"/>
              <a:t>RfD</a:t>
            </a:r>
            <a:r>
              <a:rPr lang="en-US" sz="2200" dirty="0" smtClean="0"/>
              <a:t>) is a key parameter used in risk assessment to characterize the safe dose of a </a:t>
            </a:r>
            <a:r>
              <a:rPr lang="en-US" sz="2200" dirty="0" err="1" smtClean="0"/>
              <a:t>noncarcinogenic</a:t>
            </a:r>
            <a:r>
              <a:rPr lang="en-US" sz="2200" dirty="0" smtClean="0"/>
              <a:t> chemical</a:t>
            </a:r>
          </a:p>
          <a:p>
            <a:endParaRPr lang="en-US" sz="1500" dirty="0"/>
          </a:p>
          <a:p>
            <a:r>
              <a:rPr lang="en-US" sz="2200" dirty="0" smtClean="0"/>
              <a:t>                      </a:t>
            </a:r>
            <a:r>
              <a:rPr lang="en-US" sz="2200" dirty="0" err="1" smtClean="0"/>
              <a:t>RfD</a:t>
            </a:r>
            <a:r>
              <a:rPr lang="en-US" sz="2200" dirty="0" smtClean="0"/>
              <a:t> = NOAEL/(UF </a:t>
            </a:r>
            <a:r>
              <a:rPr lang="en-US" sz="2200" dirty="0" smtClean="0">
                <a:sym typeface="Symbol"/>
              </a:rPr>
              <a:t></a:t>
            </a:r>
            <a:r>
              <a:rPr lang="en-US" sz="2200" dirty="0" smtClean="0"/>
              <a:t> MF)</a:t>
            </a:r>
          </a:p>
          <a:p>
            <a:endParaRPr lang="en-US" sz="1500" dirty="0"/>
          </a:p>
          <a:p>
            <a:r>
              <a:rPr lang="en-US" sz="2200" dirty="0" smtClean="0"/>
              <a:t>UF = an uncertainty factor</a:t>
            </a:r>
          </a:p>
          <a:p>
            <a:r>
              <a:rPr lang="en-US" sz="2200" dirty="0" smtClean="0"/>
              <a:t>MF = a modifying factor</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22</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685800"/>
            <a:ext cx="8229599" cy="5386090"/>
          </a:xfrm>
          <a:prstGeom prst="rect">
            <a:avLst/>
          </a:prstGeom>
          <a:noFill/>
        </p:spPr>
        <p:txBody>
          <a:bodyPr wrap="square" rtlCol="0">
            <a:spAutoFit/>
          </a:bodyPr>
          <a:lstStyle/>
          <a:p>
            <a:r>
              <a:rPr lang="en-US" sz="2200" dirty="0" smtClean="0"/>
              <a:t>UF increases by a factor of 10 in the following cases:</a:t>
            </a:r>
          </a:p>
          <a:p>
            <a:endParaRPr lang="en-US" sz="1200" dirty="0" smtClean="0"/>
          </a:p>
          <a:p>
            <a:pPr marL="342900" indent="-342900">
              <a:buFont typeface="Arial" pitchFamily="34" charset="0"/>
              <a:buChar char="•"/>
            </a:pPr>
            <a:r>
              <a:rPr lang="en-US" sz="2200" dirty="0" smtClean="0"/>
              <a:t>Extrapolating data of NOAEL from animals to humans</a:t>
            </a:r>
          </a:p>
          <a:p>
            <a:pPr marL="342900" indent="-342900">
              <a:buFont typeface="Arial" pitchFamily="34" charset="0"/>
              <a:buChar char="•"/>
            </a:pPr>
            <a:r>
              <a:rPr lang="en-US" sz="2200" dirty="0" smtClean="0"/>
              <a:t>Extrapolating from a </a:t>
            </a:r>
            <a:r>
              <a:rPr lang="en-US" sz="2200" dirty="0" err="1" smtClean="0"/>
              <a:t>subchronic</a:t>
            </a:r>
            <a:r>
              <a:rPr lang="en-US" sz="2200" dirty="0" smtClean="0"/>
              <a:t> exposures (weeks to few years) to exposures over time</a:t>
            </a:r>
          </a:p>
          <a:p>
            <a:pPr marL="342900" indent="-342900">
              <a:buFont typeface="Arial" pitchFamily="34" charset="0"/>
              <a:buChar char="•"/>
            </a:pPr>
            <a:r>
              <a:rPr lang="en-US" sz="2200" dirty="0" smtClean="0"/>
              <a:t>Variable responses in the affected population (</a:t>
            </a:r>
            <a:r>
              <a:rPr lang="en-US" sz="2200" dirty="0" err="1" smtClean="0"/>
              <a:t>intraspecies</a:t>
            </a:r>
            <a:r>
              <a:rPr lang="en-US" sz="2200" dirty="0" smtClean="0"/>
              <a:t> effects such as different responses in males, females, elderly, pregnant women, etc.)</a:t>
            </a:r>
          </a:p>
          <a:p>
            <a:pPr marL="342900" indent="-342900">
              <a:buFont typeface="Arial" pitchFamily="34" charset="0"/>
              <a:buChar char="•"/>
            </a:pPr>
            <a:r>
              <a:rPr lang="en-US" sz="2200" dirty="0" smtClean="0"/>
              <a:t>Lack of NOAEL data and using lowest dose with observed adverse effects (LOAEL) </a:t>
            </a:r>
          </a:p>
          <a:p>
            <a:endParaRPr lang="en-US" sz="1200" dirty="0" smtClean="0"/>
          </a:p>
          <a:p>
            <a:r>
              <a:rPr lang="en-US" sz="2200" dirty="0" smtClean="0"/>
              <a:t>If all of </a:t>
            </a:r>
            <a:r>
              <a:rPr lang="en-US" sz="2200" b="1" dirty="0" smtClean="0"/>
              <a:t>4 above </a:t>
            </a:r>
            <a:r>
              <a:rPr lang="en-US" sz="2200" dirty="0" smtClean="0"/>
              <a:t>applied, the calculated </a:t>
            </a:r>
            <a:r>
              <a:rPr lang="en-US" sz="2200" b="1" dirty="0" err="1" smtClean="0"/>
              <a:t>RfD</a:t>
            </a:r>
            <a:r>
              <a:rPr lang="en-US" sz="2200" b="1" dirty="0" smtClean="0"/>
              <a:t> factor </a:t>
            </a:r>
            <a:r>
              <a:rPr lang="en-US" sz="2200" dirty="0" smtClean="0"/>
              <a:t>will be 10,000 time </a:t>
            </a:r>
            <a:r>
              <a:rPr lang="en-US" sz="2200" b="1" dirty="0" smtClean="0"/>
              <a:t>smaller</a:t>
            </a:r>
            <a:r>
              <a:rPr lang="en-US" sz="2200" dirty="0" smtClean="0"/>
              <a:t> than the lowest dose causing adverse effects. </a:t>
            </a:r>
            <a:r>
              <a:rPr lang="en-US" sz="2200" dirty="0"/>
              <a:t>UF </a:t>
            </a:r>
            <a:r>
              <a:rPr lang="en-US" sz="2200" dirty="0" smtClean="0"/>
              <a:t>is </a:t>
            </a:r>
            <a:r>
              <a:rPr lang="en-US" sz="2200" dirty="0"/>
              <a:t>usually in the range of 10-1000. </a:t>
            </a:r>
            <a:endParaRPr lang="en-US" sz="2200" dirty="0" smtClean="0"/>
          </a:p>
          <a:p>
            <a:endParaRPr lang="en-US" sz="1200" dirty="0"/>
          </a:p>
          <a:p>
            <a:r>
              <a:rPr lang="en-US" sz="2200" dirty="0" smtClean="0"/>
              <a:t>MF depends on the different professional judgment about the quality and uncertainties in data. Nominally, MF =1.0</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23</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t="1250"/>
          <a:stretch/>
        </p:blipFill>
        <p:spPr bwMode="auto">
          <a:xfrm>
            <a:off x="1981199" y="609600"/>
            <a:ext cx="5321079" cy="60314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24</a:t>
            </a:fld>
            <a:endParaRPr lang="en-US"/>
          </a:p>
        </p:txBody>
      </p:sp>
      <p:sp>
        <p:nvSpPr>
          <p:cNvPr id="3" name="Rectangle 2"/>
          <p:cNvSpPr/>
          <p:nvPr/>
        </p:nvSpPr>
        <p:spPr>
          <a:xfrm>
            <a:off x="2657474" y="238125"/>
            <a:ext cx="3167277" cy="369332"/>
          </a:xfrm>
          <a:prstGeom prst="rect">
            <a:avLst/>
          </a:prstGeom>
        </p:spPr>
        <p:txBody>
          <a:bodyPr wrap="none">
            <a:spAutoFit/>
          </a:bodyPr>
          <a:lstStyle/>
          <a:p>
            <a:r>
              <a:rPr lang="en-US" dirty="0" smtClean="0"/>
              <a:t>(</a:t>
            </a:r>
            <a:r>
              <a:rPr lang="en-US" dirty="0" err="1" smtClean="0"/>
              <a:t>RfD</a:t>
            </a:r>
            <a:r>
              <a:rPr lang="en-US" dirty="0" smtClean="0"/>
              <a:t> values for some chemicals)</a:t>
            </a:r>
            <a:endParaRPr lang="en-US" dirty="0"/>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199" y="762000"/>
            <a:ext cx="8229599" cy="5016758"/>
          </a:xfrm>
          <a:prstGeom prst="rect">
            <a:avLst/>
          </a:prstGeom>
          <a:noFill/>
        </p:spPr>
        <p:txBody>
          <a:bodyPr wrap="square" rtlCol="0">
            <a:spAutoFit/>
          </a:bodyPr>
          <a:lstStyle/>
          <a:p>
            <a:r>
              <a:rPr lang="en-US" sz="2200" u="sng" dirty="0" smtClean="0"/>
              <a:t>Example 15.6: using UF and MF factors</a:t>
            </a:r>
          </a:p>
          <a:p>
            <a:endParaRPr lang="en-US" sz="1200" dirty="0"/>
          </a:p>
          <a:p>
            <a:r>
              <a:rPr lang="en-US" sz="2200" dirty="0" smtClean="0">
                <a:solidFill>
                  <a:srgbClr val="FF0000"/>
                </a:solidFill>
              </a:rPr>
              <a:t>Animal tests </a:t>
            </a:r>
            <a:r>
              <a:rPr lang="en-US" sz="2200" dirty="0" smtClean="0"/>
              <a:t>for </a:t>
            </a:r>
            <a:r>
              <a:rPr lang="en-US" sz="2200" u="sng" dirty="0" smtClean="0"/>
              <a:t>acetone</a:t>
            </a:r>
            <a:r>
              <a:rPr lang="en-US" sz="2200" dirty="0" smtClean="0"/>
              <a:t> exposure show no observable effects (NOAEL) at or below 100 mg/</a:t>
            </a:r>
            <a:r>
              <a:rPr lang="en-US" sz="2200" dirty="0" err="1" smtClean="0"/>
              <a:t>kg.d</a:t>
            </a:r>
            <a:r>
              <a:rPr lang="en-US" sz="2200" dirty="0" smtClean="0"/>
              <a:t>. The data reflect </a:t>
            </a:r>
            <a:r>
              <a:rPr lang="en-US" sz="2200" dirty="0" err="1" smtClean="0">
                <a:solidFill>
                  <a:srgbClr val="FF0000"/>
                </a:solidFill>
              </a:rPr>
              <a:t>subchronic</a:t>
            </a:r>
            <a:r>
              <a:rPr lang="en-US" sz="2200" dirty="0" smtClean="0">
                <a:solidFill>
                  <a:srgbClr val="FF0000"/>
                </a:solidFill>
              </a:rPr>
              <a:t> exposure </a:t>
            </a:r>
            <a:r>
              <a:rPr lang="en-US" sz="2200" dirty="0" smtClean="0"/>
              <a:t>and indicate some </a:t>
            </a:r>
            <a:r>
              <a:rPr lang="en-US" sz="2200" dirty="0" err="1" smtClean="0">
                <a:solidFill>
                  <a:srgbClr val="FF0000"/>
                </a:solidFill>
              </a:rPr>
              <a:t>intraspecies</a:t>
            </a:r>
            <a:r>
              <a:rPr lang="en-US" sz="2200" dirty="0" smtClean="0">
                <a:solidFill>
                  <a:srgbClr val="FF0000"/>
                </a:solidFill>
              </a:rPr>
              <a:t> variability </a:t>
            </a:r>
            <a:r>
              <a:rPr lang="en-US" sz="2200" dirty="0" smtClean="0"/>
              <a:t>among the test animals. Determine the reference dose (</a:t>
            </a:r>
            <a:r>
              <a:rPr lang="en-US" sz="2200" dirty="0" err="1" smtClean="0"/>
              <a:t>RfD</a:t>
            </a:r>
            <a:r>
              <a:rPr lang="en-US" sz="2200" dirty="0" smtClean="0"/>
              <a:t>) for this case, assuming a modifying factor (MF) value of 1.0.</a:t>
            </a:r>
          </a:p>
          <a:p>
            <a:endParaRPr lang="en-US" sz="2200" dirty="0"/>
          </a:p>
          <a:p>
            <a:r>
              <a:rPr lang="en-US" sz="2200" dirty="0"/>
              <a:t> </a:t>
            </a:r>
            <a:r>
              <a:rPr lang="en-US" sz="2200" dirty="0" err="1"/>
              <a:t>RfD</a:t>
            </a:r>
            <a:r>
              <a:rPr lang="en-US" sz="2200" dirty="0"/>
              <a:t> = NOAEL/(UF </a:t>
            </a:r>
            <a:r>
              <a:rPr lang="en-US" sz="2200" dirty="0">
                <a:sym typeface="Symbol"/>
              </a:rPr>
              <a:t></a:t>
            </a:r>
            <a:r>
              <a:rPr lang="en-US" sz="2200" dirty="0"/>
              <a:t> MF)</a:t>
            </a:r>
          </a:p>
          <a:p>
            <a:endParaRPr lang="en-US" sz="2200" dirty="0" smtClean="0"/>
          </a:p>
          <a:p>
            <a:r>
              <a:rPr lang="en-US" sz="2200" dirty="0" smtClean="0"/>
              <a:t>UF = 10 </a:t>
            </a:r>
            <a:r>
              <a:rPr lang="en-US" sz="2200" dirty="0"/>
              <a:t>×</a:t>
            </a:r>
            <a:r>
              <a:rPr lang="en-US" sz="2200" dirty="0" smtClean="0"/>
              <a:t>10 </a:t>
            </a:r>
            <a:r>
              <a:rPr lang="en-US" sz="2200" dirty="0"/>
              <a:t>×</a:t>
            </a:r>
            <a:r>
              <a:rPr lang="en-US" sz="2200" dirty="0" smtClean="0"/>
              <a:t>10 = 1000 due to incorporation of </a:t>
            </a:r>
            <a:r>
              <a:rPr lang="en-US" sz="2200" dirty="0" smtClean="0">
                <a:solidFill>
                  <a:srgbClr val="FF0000"/>
                </a:solidFill>
              </a:rPr>
              <a:t>3 factors</a:t>
            </a:r>
          </a:p>
          <a:p>
            <a:endParaRPr lang="en-US" sz="2200" dirty="0" smtClean="0"/>
          </a:p>
          <a:p>
            <a:r>
              <a:rPr lang="en-US" sz="2200" dirty="0" smtClean="0"/>
              <a:t>Therefore, </a:t>
            </a:r>
            <a:r>
              <a:rPr lang="en-US" sz="2200" dirty="0" err="1" smtClean="0"/>
              <a:t>RfD</a:t>
            </a:r>
            <a:r>
              <a:rPr lang="en-US" sz="2200" dirty="0" smtClean="0"/>
              <a:t> = 100/(1000×1.0) = 0.1 mg/</a:t>
            </a:r>
            <a:r>
              <a:rPr lang="en-US" sz="2200" dirty="0" err="1" smtClean="0"/>
              <a:t>kg.d</a:t>
            </a:r>
            <a:endParaRPr lang="en-US" sz="2200" dirty="0" smtClean="0"/>
          </a:p>
          <a:p>
            <a:endParaRPr lang="en-US" sz="2200" dirty="0"/>
          </a:p>
          <a:p>
            <a:r>
              <a:rPr lang="en-US" sz="2200" dirty="0" smtClean="0"/>
              <a:t>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25</a:t>
            </a:fld>
            <a:endParaRPr lang="en-US"/>
          </a:p>
        </p:txBody>
      </p:sp>
    </p:spTree>
    <p:extLst>
      <p:ext uri="{BB962C8B-B14F-4D97-AF65-F5344CB8AC3E}">
        <p14:creationId xmlns:p14="http://schemas.microsoft.com/office/powerpoint/2010/main" xmlns="" val="1896262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5" name="TextBox 4"/>
              <p:cNvSpPr txBox="1"/>
              <p:nvPr/>
            </p:nvSpPr>
            <p:spPr>
              <a:xfrm>
                <a:off x="533401" y="455186"/>
                <a:ext cx="8229599" cy="5717014"/>
              </a:xfrm>
              <a:prstGeom prst="rect">
                <a:avLst/>
              </a:prstGeom>
              <a:noFill/>
            </p:spPr>
            <p:txBody>
              <a:bodyPr wrap="square" rtlCol="0">
                <a:spAutoFit/>
              </a:bodyPr>
              <a:lstStyle/>
              <a:p>
                <a:r>
                  <a:rPr lang="en-US" sz="2200" u="sng" dirty="0" smtClean="0"/>
                  <a:t>Hazard quotient (HQ)</a:t>
                </a:r>
                <a:endParaRPr lang="en-US" sz="2200" u="sng" dirty="0"/>
              </a:p>
              <a:p>
                <a:endParaRPr lang="en-US" sz="1200" dirty="0"/>
              </a:p>
              <a:p>
                <a:r>
                  <a:rPr lang="en-US" sz="2200" dirty="0" smtClean="0"/>
                  <a:t>The final step in risk assessment for </a:t>
                </a:r>
                <a:r>
                  <a:rPr lang="en-US" sz="2200" dirty="0" err="1" smtClean="0"/>
                  <a:t>noncarcinogens</a:t>
                </a:r>
                <a:r>
                  <a:rPr lang="en-US" sz="2200" dirty="0" smtClean="0"/>
                  <a:t> is to compare the actual or estimated daily intake to the reference dose (</a:t>
                </a:r>
                <a:r>
                  <a:rPr lang="en-US" sz="2200" dirty="0" err="1" smtClean="0"/>
                  <a:t>RfD</a:t>
                </a:r>
                <a:r>
                  <a:rPr lang="en-US" sz="2200" dirty="0" smtClean="0"/>
                  <a:t>): any actual dose less than or equal </a:t>
                </a:r>
                <a:r>
                  <a:rPr lang="en-US" sz="2200" dirty="0" err="1" smtClean="0"/>
                  <a:t>RfD</a:t>
                </a:r>
                <a:r>
                  <a:rPr lang="en-US" sz="2200" dirty="0" smtClean="0"/>
                  <a:t> does not pose a known health concern</a:t>
                </a:r>
              </a:p>
              <a:p>
                <a:endParaRPr lang="en-US" sz="1200" dirty="0"/>
              </a:p>
              <a:p>
                <a:r>
                  <a:rPr lang="en-US" sz="2200" dirty="0" smtClean="0"/>
                  <a:t>     HQ = </a:t>
                </a:r>
                <a14:m>
                  <m:oMath xmlns:m="http://schemas.openxmlformats.org/officeDocument/2006/math">
                    <m:f>
                      <m:fPr>
                        <m:ctrlPr>
                          <a:rPr lang="en-US" sz="2200" i="1" smtClean="0">
                            <a:latin typeface="Cambria Math"/>
                          </a:rPr>
                        </m:ctrlPr>
                      </m:fPr>
                      <m:num>
                        <m:r>
                          <a:rPr lang="en-US" sz="2200" b="0" i="1" smtClean="0">
                            <a:latin typeface="Cambria Math"/>
                          </a:rPr>
                          <m:t>𝐴𝑣𝑒𝑟𝑎𝑔𝑒</m:t>
                        </m:r>
                        <m:r>
                          <a:rPr lang="en-US" sz="2200" b="0" i="1" smtClean="0">
                            <a:latin typeface="Cambria Math"/>
                          </a:rPr>
                          <m:t> </m:t>
                        </m:r>
                        <m:r>
                          <a:rPr lang="en-US" sz="2200" b="0" i="1" smtClean="0">
                            <a:latin typeface="Cambria Math"/>
                          </a:rPr>
                          <m:t>𝑑𝑎𝑖𝑙𝑦</m:t>
                        </m:r>
                        <m:r>
                          <a:rPr lang="en-US" sz="2200" b="0" i="1" smtClean="0">
                            <a:latin typeface="Cambria Math"/>
                          </a:rPr>
                          <m:t> </m:t>
                        </m:r>
                        <m:r>
                          <a:rPr lang="en-US" sz="2200" b="0" i="1" smtClean="0">
                            <a:latin typeface="Cambria Math"/>
                          </a:rPr>
                          <m:t>𝑑𝑜𝑠𝑒</m:t>
                        </m:r>
                        <m:r>
                          <a:rPr lang="en-US" sz="2200" b="0" i="1" smtClean="0">
                            <a:latin typeface="Cambria Math"/>
                          </a:rPr>
                          <m:t> (</m:t>
                        </m:r>
                        <m:r>
                          <a:rPr lang="en-US" sz="2200" b="0" i="1" smtClean="0">
                            <a:latin typeface="Cambria Math"/>
                          </a:rPr>
                          <m:t>𝐴𝐷𝐷</m:t>
                        </m:r>
                        <m:r>
                          <a:rPr lang="en-US" sz="2200" b="0" i="1" smtClean="0">
                            <a:latin typeface="Cambria Math"/>
                          </a:rPr>
                          <m:t>)</m:t>
                        </m:r>
                        <m:r>
                          <a:rPr lang="en-US" sz="2200" b="0" i="1" smtClean="0">
                            <a:latin typeface="Cambria Math"/>
                          </a:rPr>
                          <m:t>𝑑𝑢𝑟𝑖𝑛𝑔</m:t>
                        </m:r>
                        <m:r>
                          <a:rPr lang="en-US" sz="2200" b="0" i="1" smtClean="0">
                            <a:latin typeface="Cambria Math"/>
                          </a:rPr>
                          <m:t> </m:t>
                        </m:r>
                        <m:r>
                          <a:rPr lang="en-US" sz="2200" b="0" i="1" smtClean="0">
                            <a:latin typeface="Cambria Math"/>
                          </a:rPr>
                          <m:t>𝑒𝑥𝑝𝑜𝑠𝑢𝑟𝑒</m:t>
                        </m:r>
                        <m:r>
                          <a:rPr lang="en-US" sz="2200" b="0" i="1" smtClean="0">
                            <a:latin typeface="Cambria Math"/>
                          </a:rPr>
                          <m:t> </m:t>
                        </m:r>
                        <m:r>
                          <a:rPr lang="en-US" sz="2200" b="0" i="1" smtClean="0">
                            <a:latin typeface="Cambria Math"/>
                          </a:rPr>
                          <m:t>𝑝𝑒𝑟𝑖𝑜𝑑</m:t>
                        </m:r>
                        <m:r>
                          <a:rPr lang="en-US" sz="2200" b="0" i="1" smtClean="0">
                            <a:latin typeface="Cambria Math"/>
                          </a:rPr>
                          <m:t> (</m:t>
                        </m:r>
                        <m:f>
                          <m:fPr>
                            <m:ctrlPr>
                              <a:rPr lang="en-US" sz="2200" b="0" i="1" smtClean="0">
                                <a:latin typeface="Cambria Math"/>
                              </a:rPr>
                            </m:ctrlPr>
                          </m:fPr>
                          <m:num>
                            <m:r>
                              <a:rPr lang="en-US" sz="2200" b="0" i="1" smtClean="0">
                                <a:latin typeface="Cambria Math"/>
                              </a:rPr>
                              <m:t>𝑚𝑔</m:t>
                            </m:r>
                          </m:num>
                          <m:den>
                            <m:r>
                              <a:rPr lang="en-US" sz="2200" b="0" i="1" smtClean="0">
                                <a:latin typeface="Cambria Math"/>
                              </a:rPr>
                              <m:t>𝑘𝑔</m:t>
                            </m:r>
                            <m:r>
                              <a:rPr lang="en-US" sz="2200" b="0" i="1" smtClean="0">
                                <a:latin typeface="Cambria Math"/>
                              </a:rPr>
                              <m:t>.</m:t>
                            </m:r>
                            <m:r>
                              <a:rPr lang="en-US" sz="2200" b="0" i="1" smtClean="0">
                                <a:latin typeface="Cambria Math"/>
                              </a:rPr>
                              <m:t>𝑑𝑎</m:t>
                            </m:r>
                          </m:den>
                        </m:f>
                        <m:r>
                          <a:rPr lang="en-US" sz="2200" b="0" i="1" smtClean="0">
                            <a:latin typeface="Cambria Math"/>
                          </a:rPr>
                          <m:t>)</m:t>
                        </m:r>
                      </m:num>
                      <m:den>
                        <m:r>
                          <a:rPr lang="en-US" sz="2200" b="0" i="1" smtClean="0">
                            <a:latin typeface="Cambria Math"/>
                          </a:rPr>
                          <m:t>𝑅𝑒𝑓𝑒𝑟𝑒𝑛𝑐𝑒</m:t>
                        </m:r>
                        <m:r>
                          <a:rPr lang="en-US" sz="2200" b="0" i="1" smtClean="0">
                            <a:latin typeface="Cambria Math"/>
                          </a:rPr>
                          <m:t> </m:t>
                        </m:r>
                        <m:r>
                          <a:rPr lang="en-US" sz="2200" b="0" i="1" smtClean="0">
                            <a:latin typeface="Cambria Math"/>
                          </a:rPr>
                          <m:t>𝑑𝑜𝑠𝑒</m:t>
                        </m:r>
                        <m:r>
                          <a:rPr lang="en-US" sz="2200" b="0" i="1" smtClean="0">
                            <a:latin typeface="Cambria Math"/>
                          </a:rPr>
                          <m:t> (</m:t>
                        </m:r>
                        <m:r>
                          <a:rPr lang="en-US" sz="2200" b="0" i="1" smtClean="0">
                            <a:latin typeface="Cambria Math"/>
                          </a:rPr>
                          <m:t>𝑅𝑓𝐷</m:t>
                        </m:r>
                        <m:r>
                          <a:rPr lang="en-US" sz="2200" b="0" i="1" smtClean="0">
                            <a:latin typeface="Cambria Math"/>
                          </a:rPr>
                          <m:t>)</m:t>
                        </m:r>
                        <m:f>
                          <m:fPr>
                            <m:ctrlPr>
                              <a:rPr lang="en-US" sz="2200" b="0" i="1" smtClean="0">
                                <a:latin typeface="Cambria Math"/>
                              </a:rPr>
                            </m:ctrlPr>
                          </m:fPr>
                          <m:num>
                            <m:r>
                              <a:rPr lang="en-US" sz="2200" b="0" i="1" smtClean="0">
                                <a:latin typeface="Cambria Math"/>
                              </a:rPr>
                              <m:t>𝑚𝑔</m:t>
                            </m:r>
                          </m:num>
                          <m:den>
                            <m:r>
                              <a:rPr lang="en-US" sz="2200" b="0" i="1" smtClean="0">
                                <a:latin typeface="Cambria Math"/>
                              </a:rPr>
                              <m:t>𝑘𝑔</m:t>
                            </m:r>
                            <m:r>
                              <a:rPr lang="en-US" sz="2200" b="0" i="1" smtClean="0">
                                <a:latin typeface="Cambria Math"/>
                              </a:rPr>
                              <m:t>.</m:t>
                            </m:r>
                            <m:r>
                              <a:rPr lang="en-US" sz="2200" b="0" i="1" smtClean="0">
                                <a:latin typeface="Cambria Math"/>
                              </a:rPr>
                              <m:t>𝑑𝑎</m:t>
                            </m:r>
                          </m:den>
                        </m:f>
                      </m:den>
                    </m:f>
                  </m:oMath>
                </a14:m>
                <a:endParaRPr lang="en-US" sz="2200" dirty="0" smtClean="0"/>
              </a:p>
              <a:p>
                <a:endParaRPr lang="en-US" sz="1200" dirty="0" smtClean="0"/>
              </a:p>
              <a:p>
                <a:r>
                  <a:rPr lang="en-US" sz="2200" dirty="0" smtClean="0"/>
                  <a:t>EPA guidelines: acceptable risk: If HQ </a:t>
                </a:r>
                <a:r>
                  <a:rPr lang="en-US" sz="2200" dirty="0" smtClean="0">
                    <a:sym typeface="Symbol"/>
                  </a:rPr>
                  <a:t> 1</a:t>
                </a:r>
                <a:endParaRPr lang="en-US" sz="2200" dirty="0"/>
              </a:p>
              <a:p>
                <a:endParaRPr lang="en-US" sz="1200" dirty="0" smtClean="0"/>
              </a:p>
              <a:p>
                <a:r>
                  <a:rPr lang="en-US" sz="2200" dirty="0" smtClean="0"/>
                  <a:t>ADD for </a:t>
                </a:r>
                <a:r>
                  <a:rPr lang="en-US" sz="2200" dirty="0" err="1" smtClean="0"/>
                  <a:t>noncarcinogens</a:t>
                </a:r>
                <a:r>
                  <a:rPr lang="en-US" sz="2200" dirty="0" smtClean="0"/>
                  <a:t> is similar to CDI used for carcinogens but ADD is estimated only for the exposure period rather than 70-year lifetime exposure for carcinogens used in CDI estimation.</a:t>
                </a:r>
              </a:p>
              <a:p>
                <a:endParaRPr lang="en-US" sz="1200" dirty="0" smtClean="0"/>
              </a:p>
              <a:p>
                <a:r>
                  <a:rPr lang="en-US" sz="2200" b="1" dirty="0" smtClean="0"/>
                  <a:t>Hazard index </a:t>
                </a:r>
                <a:r>
                  <a:rPr lang="en-US" sz="2200" dirty="0" smtClean="0"/>
                  <a:t>(HI): when several chemicals are present, the HQs for the chemicals are summed to estimate HI. Acceptable HI is less than 1.0</a:t>
                </a:r>
              </a:p>
              <a:p>
                <a:r>
                  <a:rPr lang="en-US" sz="1200" dirty="0" smtClean="0"/>
                  <a:t>   </a:t>
                </a:r>
              </a:p>
              <a:p>
                <a:r>
                  <a:rPr lang="en-US" sz="2200" dirty="0" smtClean="0"/>
                  <a:t>                                           HI = </a:t>
                </a:r>
                <a14:m>
                  <m:oMath xmlns:m="http://schemas.openxmlformats.org/officeDocument/2006/math">
                    <m:nary>
                      <m:naryPr>
                        <m:chr m:val="∑"/>
                        <m:ctrlPr>
                          <a:rPr lang="pt-BR" sz="2200" i="1" smtClean="0">
                            <a:latin typeface="Cambria Math"/>
                          </a:rPr>
                        </m:ctrlPr>
                      </m:naryPr>
                      <m:sub>
                        <m:r>
                          <a:rPr lang="en-US" sz="2200" b="0" i="1" smtClean="0">
                            <a:latin typeface="Cambria Math"/>
                          </a:rPr>
                          <m:t>𝑖</m:t>
                        </m:r>
                        <m:r>
                          <a:rPr lang="pt-BR" sz="2200" i="1" smtClean="0">
                            <a:latin typeface="Cambria Math"/>
                          </a:rPr>
                          <m:t>=</m:t>
                        </m:r>
                        <m:r>
                          <a:rPr lang="en-US" sz="2200" b="0" i="1" smtClean="0">
                            <a:latin typeface="Cambria Math"/>
                          </a:rPr>
                          <m:t>1</m:t>
                        </m:r>
                      </m:sub>
                      <m:sup>
                        <m:r>
                          <a:rPr lang="pt-BR" sz="2200" i="1" smtClean="0">
                            <a:latin typeface="Cambria Math"/>
                          </a:rPr>
                          <m:t>𝑛</m:t>
                        </m:r>
                      </m:sup>
                      <m:e>
                        <m:r>
                          <a:rPr lang="en-US" sz="2200" b="0" i="1" smtClean="0">
                            <a:latin typeface="Cambria Math"/>
                          </a:rPr>
                          <m:t>(</m:t>
                        </m:r>
                        <m:r>
                          <a:rPr lang="en-US" sz="2200" b="0" i="1" smtClean="0">
                            <a:latin typeface="Cambria Math"/>
                          </a:rPr>
                          <m:t>𝐻𝑄</m:t>
                        </m:r>
                        <m:r>
                          <a:rPr lang="en-US" sz="2200" b="0" i="1" smtClean="0">
                            <a:latin typeface="Cambria Math"/>
                          </a:rPr>
                          <m:t>)</m:t>
                        </m:r>
                      </m:e>
                    </m:nary>
                  </m:oMath>
                </a14:m>
                <a:r>
                  <a:rPr lang="en-US" sz="2200" baseline="-25000" dirty="0" smtClean="0">
                    <a:sym typeface="Symbol"/>
                  </a:rPr>
                  <a:t>i</a:t>
                </a:r>
                <a:r>
                  <a:rPr lang="en-US" sz="2200" dirty="0" smtClean="0">
                    <a:sym typeface="Symbol"/>
                  </a:rPr>
                  <a:t> </a:t>
                </a:r>
                <a:endParaRPr lang="en-US" sz="2200" dirty="0"/>
              </a:p>
            </p:txBody>
          </p:sp>
        </mc:Choice>
        <mc:Fallback>
          <p:sp>
            <p:nvSpPr>
              <p:cNvPr id="5" name="TextBox 4"/>
              <p:cNvSpPr txBox="1">
                <a:spLocks noRot="1" noChangeAspect="1" noMove="1" noResize="1" noEditPoints="1" noAdjustHandles="1" noChangeArrowheads="1" noChangeShapeType="1" noTextEdit="1"/>
              </p:cNvSpPr>
              <p:nvPr/>
            </p:nvSpPr>
            <p:spPr>
              <a:xfrm>
                <a:off x="533401" y="455186"/>
                <a:ext cx="8229599" cy="5717014"/>
              </a:xfrm>
              <a:prstGeom prst="rect">
                <a:avLst/>
              </a:prstGeom>
              <a:blipFill rotWithShape="1">
                <a:blip r:embed="rId2" cstate="print"/>
                <a:stretch>
                  <a:fillRect l="-963" t="-640" r="-1407" b="-13433"/>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26</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38150" y="585311"/>
            <a:ext cx="8229599" cy="5663089"/>
          </a:xfrm>
          <a:prstGeom prst="rect">
            <a:avLst/>
          </a:prstGeom>
          <a:noFill/>
          <a:ln>
            <a:noFill/>
          </a:ln>
        </p:spPr>
        <p:txBody>
          <a:bodyPr wrap="square" rtlCol="0">
            <a:spAutoFit/>
          </a:bodyPr>
          <a:lstStyle/>
          <a:p>
            <a:r>
              <a:rPr lang="en-US" sz="2200" u="sng" dirty="0" smtClean="0"/>
              <a:t>Example 14.7: </a:t>
            </a:r>
            <a:r>
              <a:rPr lang="en-US" sz="2200" dirty="0" smtClean="0"/>
              <a:t>estimation of HI for multiple chemicals</a:t>
            </a:r>
          </a:p>
          <a:p>
            <a:endParaRPr lang="en-US" sz="1200" dirty="0" smtClean="0"/>
          </a:p>
          <a:p>
            <a:r>
              <a:rPr lang="en-US" sz="2000" dirty="0" smtClean="0"/>
              <a:t>Trace concentrations of arsenic (0.2 µg/L), chloroform (70 </a:t>
            </a:r>
            <a:r>
              <a:rPr lang="en-US" sz="2000" dirty="0"/>
              <a:t>µg/L</a:t>
            </a:r>
            <a:r>
              <a:rPr lang="en-US" sz="2000" dirty="0" smtClean="0"/>
              <a:t>) and toluene (2.5 mg/L) have been found in a well water. Would these levels trigger a concern about </a:t>
            </a:r>
            <a:r>
              <a:rPr lang="en-US" sz="2000" dirty="0" err="1" smtClean="0"/>
              <a:t>noncarcinogenic</a:t>
            </a:r>
            <a:r>
              <a:rPr lang="en-US" sz="2000" dirty="0" smtClean="0"/>
              <a:t> health effects?</a:t>
            </a:r>
          </a:p>
          <a:p>
            <a:endParaRPr lang="en-US" sz="1200" dirty="0"/>
          </a:p>
          <a:p>
            <a:r>
              <a:rPr lang="en-US" sz="2000" dirty="0"/>
              <a:t> </a:t>
            </a:r>
            <a:r>
              <a:rPr lang="en-US" sz="2000" dirty="0" smtClean="0"/>
              <a:t>Need values of ADD in order to calculate HI </a:t>
            </a:r>
          </a:p>
          <a:p>
            <a:endParaRPr lang="en-US" sz="1200" dirty="0" smtClean="0">
              <a:sym typeface="Symbol"/>
            </a:endParaRPr>
          </a:p>
          <a:p>
            <a:r>
              <a:rPr lang="en-US" sz="2000" dirty="0" smtClean="0">
                <a:sym typeface="Symbol"/>
              </a:rPr>
              <a:t>ADD can be estimated using intake values from Table 14.1: each adult of 70 kg, drinks 2 L water per day. Therefore, ADDs can be calculated:</a:t>
            </a:r>
          </a:p>
          <a:p>
            <a:endParaRPr lang="en-US" sz="1200" dirty="0">
              <a:sym typeface="Symbol"/>
            </a:endParaRPr>
          </a:p>
          <a:p>
            <a:r>
              <a:rPr lang="en-US" sz="2000" dirty="0" smtClean="0">
                <a:sym typeface="Symbol"/>
              </a:rPr>
              <a:t>For arsenic: ADD = 0.2 × 10</a:t>
            </a:r>
            <a:r>
              <a:rPr lang="en-US" sz="2000" baseline="30000" dirty="0" smtClean="0">
                <a:sym typeface="Symbol"/>
              </a:rPr>
              <a:t>-3</a:t>
            </a:r>
            <a:r>
              <a:rPr lang="en-US" sz="2000" dirty="0" smtClean="0">
                <a:sym typeface="Symbol"/>
              </a:rPr>
              <a:t> mg/L × 2 L/d / 70 kg = 5.7 × 10</a:t>
            </a:r>
            <a:r>
              <a:rPr lang="en-US" sz="2000" baseline="30000" dirty="0" smtClean="0">
                <a:sym typeface="Symbol"/>
              </a:rPr>
              <a:t>-6</a:t>
            </a:r>
            <a:r>
              <a:rPr lang="en-US" sz="2000" dirty="0" smtClean="0">
                <a:sym typeface="Symbol"/>
              </a:rPr>
              <a:t> mg/</a:t>
            </a:r>
            <a:r>
              <a:rPr lang="en-US" sz="2000" dirty="0" err="1" smtClean="0">
                <a:sym typeface="Symbol"/>
              </a:rPr>
              <a:t>kg.d</a:t>
            </a:r>
            <a:endParaRPr lang="en-US" sz="2000" dirty="0" smtClean="0">
              <a:sym typeface="Symbol"/>
            </a:endParaRPr>
          </a:p>
          <a:p>
            <a:r>
              <a:rPr lang="en-US" sz="2000" dirty="0">
                <a:sym typeface="Symbol"/>
              </a:rPr>
              <a:t>For </a:t>
            </a:r>
            <a:r>
              <a:rPr lang="en-US" sz="2000" dirty="0" smtClean="0">
                <a:sym typeface="Symbol"/>
              </a:rPr>
              <a:t>chloroform: </a:t>
            </a:r>
            <a:r>
              <a:rPr lang="en-US" sz="2000" dirty="0">
                <a:sym typeface="Symbol"/>
              </a:rPr>
              <a:t>ADD = </a:t>
            </a:r>
            <a:r>
              <a:rPr lang="en-US" sz="2000" dirty="0" smtClean="0">
                <a:sym typeface="Symbol"/>
              </a:rPr>
              <a:t>70 </a:t>
            </a:r>
            <a:r>
              <a:rPr lang="en-US" sz="2000" dirty="0">
                <a:sym typeface="Symbol"/>
              </a:rPr>
              <a:t>× 10</a:t>
            </a:r>
            <a:r>
              <a:rPr lang="en-US" sz="2000" baseline="30000" dirty="0">
                <a:sym typeface="Symbol"/>
              </a:rPr>
              <a:t>-3</a:t>
            </a:r>
            <a:r>
              <a:rPr lang="en-US" sz="2000" dirty="0">
                <a:sym typeface="Symbol"/>
              </a:rPr>
              <a:t> mg/L × 2 L/d / 70 kg = </a:t>
            </a:r>
            <a:r>
              <a:rPr lang="en-US" sz="2000" dirty="0" smtClean="0">
                <a:sym typeface="Symbol"/>
              </a:rPr>
              <a:t>2 × 10</a:t>
            </a:r>
            <a:r>
              <a:rPr lang="en-US" sz="2000" baseline="30000" dirty="0" smtClean="0">
                <a:sym typeface="Symbol"/>
              </a:rPr>
              <a:t>-3</a:t>
            </a:r>
            <a:r>
              <a:rPr lang="en-US" sz="2000" dirty="0" smtClean="0">
                <a:sym typeface="Symbol"/>
              </a:rPr>
              <a:t> mg/</a:t>
            </a:r>
            <a:r>
              <a:rPr lang="en-US" sz="2000" dirty="0" err="1" smtClean="0">
                <a:sym typeface="Symbol"/>
              </a:rPr>
              <a:t>kg.d</a:t>
            </a:r>
            <a:endParaRPr lang="en-US" sz="2000" dirty="0" smtClean="0">
              <a:sym typeface="Symbol"/>
            </a:endParaRPr>
          </a:p>
          <a:p>
            <a:r>
              <a:rPr lang="en-US" sz="2000" dirty="0" smtClean="0">
                <a:sym typeface="Symbol"/>
              </a:rPr>
              <a:t>For toluene: </a:t>
            </a:r>
            <a:r>
              <a:rPr lang="en-US" sz="2000" dirty="0">
                <a:sym typeface="Symbol"/>
              </a:rPr>
              <a:t>ADD = </a:t>
            </a:r>
            <a:r>
              <a:rPr lang="en-US" sz="2000" dirty="0" smtClean="0">
                <a:sym typeface="Symbol"/>
              </a:rPr>
              <a:t>2.5 </a:t>
            </a:r>
            <a:r>
              <a:rPr lang="en-US" sz="2000" dirty="0">
                <a:sym typeface="Symbol"/>
              </a:rPr>
              <a:t>mg/L × 2 L/d / 70 kg = </a:t>
            </a:r>
            <a:r>
              <a:rPr lang="en-US" sz="2000" dirty="0" smtClean="0">
                <a:sym typeface="Symbol"/>
              </a:rPr>
              <a:t>0.071 mg/</a:t>
            </a:r>
            <a:r>
              <a:rPr lang="en-US" sz="2000" dirty="0" err="1" smtClean="0">
                <a:sym typeface="Symbol"/>
              </a:rPr>
              <a:t>kg.d</a:t>
            </a:r>
            <a:endParaRPr lang="en-US" sz="2000" dirty="0">
              <a:sym typeface="Symbol"/>
            </a:endParaRPr>
          </a:p>
          <a:p>
            <a:endParaRPr lang="en-US" sz="1200" dirty="0">
              <a:sym typeface="Symbol"/>
            </a:endParaRPr>
          </a:p>
          <a:p>
            <a:r>
              <a:rPr lang="en-US" sz="2000" dirty="0" smtClean="0">
                <a:sym typeface="Symbol"/>
              </a:rPr>
              <a:t>Using Table 14.4, HQs can be calculated:</a:t>
            </a:r>
          </a:p>
          <a:p>
            <a:endParaRPr lang="en-US" sz="1200" dirty="0">
              <a:sym typeface="Symbol"/>
            </a:endParaRPr>
          </a:p>
          <a:p>
            <a:r>
              <a:rPr lang="en-US" sz="2000" dirty="0" smtClean="0">
                <a:sym typeface="Symbol"/>
              </a:rPr>
              <a:t>HQ (arsenic)        = 5.7 </a:t>
            </a:r>
            <a:r>
              <a:rPr lang="en-US" sz="2000" dirty="0">
                <a:sym typeface="Symbol"/>
              </a:rPr>
              <a:t>× 10</a:t>
            </a:r>
            <a:r>
              <a:rPr lang="en-US" sz="2000" baseline="30000" dirty="0">
                <a:sym typeface="Symbol"/>
              </a:rPr>
              <a:t>-6</a:t>
            </a:r>
            <a:r>
              <a:rPr lang="en-US" sz="2000" dirty="0">
                <a:sym typeface="Symbol"/>
              </a:rPr>
              <a:t> </a:t>
            </a:r>
            <a:r>
              <a:rPr lang="en-US" sz="2000" dirty="0" smtClean="0">
                <a:sym typeface="Symbol"/>
              </a:rPr>
              <a:t>/</a:t>
            </a:r>
            <a:r>
              <a:rPr lang="en-US" sz="2000" dirty="0">
                <a:sym typeface="Symbol"/>
              </a:rPr>
              <a:t> </a:t>
            </a:r>
            <a:r>
              <a:rPr lang="en-US" sz="2000" dirty="0" smtClean="0">
                <a:sym typeface="Symbol"/>
              </a:rPr>
              <a:t>3.0 </a:t>
            </a:r>
            <a:r>
              <a:rPr lang="en-US" sz="2000" dirty="0">
                <a:sym typeface="Symbol"/>
              </a:rPr>
              <a:t>× </a:t>
            </a:r>
            <a:r>
              <a:rPr lang="en-US" sz="2000" dirty="0" smtClean="0">
                <a:sym typeface="Symbol"/>
              </a:rPr>
              <a:t>10</a:t>
            </a:r>
            <a:r>
              <a:rPr lang="en-US" sz="2000" baseline="30000" dirty="0" smtClean="0">
                <a:sym typeface="Symbol"/>
              </a:rPr>
              <a:t>-4</a:t>
            </a:r>
            <a:r>
              <a:rPr lang="en-US" sz="2000" dirty="0" smtClean="0">
                <a:sym typeface="Symbol"/>
              </a:rPr>
              <a:t> = 0.019</a:t>
            </a:r>
          </a:p>
          <a:p>
            <a:r>
              <a:rPr lang="en-US" sz="2000" dirty="0" smtClean="0">
                <a:sym typeface="Symbol"/>
              </a:rPr>
              <a:t>HQ (chloroform) = 2 </a:t>
            </a:r>
            <a:r>
              <a:rPr lang="en-US" sz="2000" dirty="0">
                <a:sym typeface="Symbol"/>
              </a:rPr>
              <a:t>× 10</a:t>
            </a:r>
            <a:r>
              <a:rPr lang="en-US" sz="2000" baseline="30000" dirty="0">
                <a:sym typeface="Symbol"/>
              </a:rPr>
              <a:t>-3</a:t>
            </a:r>
            <a:r>
              <a:rPr lang="en-US" sz="2000" dirty="0">
                <a:sym typeface="Symbol"/>
              </a:rPr>
              <a:t> </a:t>
            </a:r>
            <a:r>
              <a:rPr lang="en-US" sz="2000" dirty="0" smtClean="0">
                <a:sym typeface="Symbol"/>
              </a:rPr>
              <a:t>/ 1 </a:t>
            </a:r>
            <a:r>
              <a:rPr lang="en-US" sz="2000" dirty="0">
                <a:sym typeface="Symbol"/>
              </a:rPr>
              <a:t>× </a:t>
            </a:r>
            <a:r>
              <a:rPr lang="en-US" sz="2000" dirty="0" smtClean="0">
                <a:sym typeface="Symbol"/>
              </a:rPr>
              <a:t>10</a:t>
            </a:r>
            <a:r>
              <a:rPr lang="en-US" sz="2000" baseline="30000" dirty="0" smtClean="0">
                <a:sym typeface="Symbol"/>
              </a:rPr>
              <a:t>-2</a:t>
            </a:r>
            <a:r>
              <a:rPr lang="en-US" sz="2000" dirty="0" smtClean="0">
                <a:sym typeface="Symbol"/>
              </a:rPr>
              <a:t>        = 0.2</a:t>
            </a:r>
          </a:p>
          <a:p>
            <a:r>
              <a:rPr lang="en-US" sz="2000" dirty="0">
                <a:sym typeface="Symbol"/>
              </a:rPr>
              <a:t>HQ </a:t>
            </a:r>
            <a:r>
              <a:rPr lang="en-US" sz="2000" dirty="0" smtClean="0">
                <a:sym typeface="Symbol"/>
              </a:rPr>
              <a:t>(toluene)       = 0.071/0.2                     = 0.36</a:t>
            </a:r>
          </a:p>
        </p:txBody>
      </p:sp>
      <p:sp>
        <p:nvSpPr>
          <p:cNvPr id="2" name="Slide Number Placeholder 1"/>
          <p:cNvSpPr>
            <a:spLocks noGrp="1"/>
          </p:cNvSpPr>
          <p:nvPr>
            <p:ph type="sldNum" sz="quarter" idx="12"/>
          </p:nvPr>
        </p:nvSpPr>
        <p:spPr/>
        <p:txBody>
          <a:bodyPr/>
          <a:lstStyle/>
          <a:p>
            <a:fld id="{B6F15528-21DE-4FAA-801E-634DDDAF4B2B}" type="slidenum">
              <a:rPr lang="en-US" smtClean="0"/>
              <a:pPr/>
              <a:t>27</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625" y="838200"/>
            <a:ext cx="8229599" cy="2154436"/>
          </a:xfrm>
          <a:prstGeom prst="rect">
            <a:avLst/>
          </a:prstGeom>
          <a:noFill/>
          <a:ln>
            <a:noFill/>
          </a:ln>
        </p:spPr>
        <p:txBody>
          <a:bodyPr wrap="square" rtlCol="0">
            <a:spAutoFit/>
          </a:bodyPr>
          <a:lstStyle/>
          <a:p>
            <a:r>
              <a:rPr lang="en-US" sz="2200" dirty="0" smtClean="0">
                <a:sym typeface="Symbol"/>
              </a:rPr>
              <a:t>All HQs are less than 1.0. Hazard Index, HI for the mixture can be calculated:</a:t>
            </a:r>
          </a:p>
          <a:p>
            <a:endParaRPr lang="en-US" sz="1200" dirty="0">
              <a:sym typeface="Symbol"/>
            </a:endParaRPr>
          </a:p>
          <a:p>
            <a:r>
              <a:rPr lang="en-US" sz="2200" dirty="0">
                <a:sym typeface="Symbol"/>
              </a:rPr>
              <a:t>HI = 5.7 × 10</a:t>
            </a:r>
            <a:r>
              <a:rPr lang="en-US" sz="2200" baseline="30000" dirty="0">
                <a:sym typeface="Symbol"/>
              </a:rPr>
              <a:t>-6</a:t>
            </a:r>
            <a:r>
              <a:rPr lang="en-US" sz="2200" dirty="0">
                <a:sym typeface="Symbol"/>
              </a:rPr>
              <a:t> </a:t>
            </a:r>
            <a:r>
              <a:rPr lang="en-US" sz="2200" dirty="0" smtClean="0">
                <a:sym typeface="Symbol"/>
              </a:rPr>
              <a:t>/</a:t>
            </a:r>
            <a:r>
              <a:rPr lang="en-US" sz="2200" dirty="0">
                <a:sym typeface="Symbol"/>
              </a:rPr>
              <a:t> </a:t>
            </a:r>
            <a:r>
              <a:rPr lang="en-US" sz="2200" dirty="0" smtClean="0">
                <a:sym typeface="Symbol"/>
              </a:rPr>
              <a:t>3.0 </a:t>
            </a:r>
            <a:r>
              <a:rPr lang="en-US" sz="2200" dirty="0">
                <a:sym typeface="Symbol"/>
              </a:rPr>
              <a:t>× </a:t>
            </a:r>
            <a:r>
              <a:rPr lang="en-US" sz="2200" dirty="0" smtClean="0">
                <a:sym typeface="Symbol"/>
              </a:rPr>
              <a:t>10</a:t>
            </a:r>
            <a:r>
              <a:rPr lang="en-US" sz="2200" baseline="30000" dirty="0" smtClean="0">
                <a:sym typeface="Symbol"/>
              </a:rPr>
              <a:t>-4</a:t>
            </a:r>
            <a:r>
              <a:rPr lang="en-US" sz="2200" dirty="0" smtClean="0">
                <a:sym typeface="Symbol"/>
              </a:rPr>
              <a:t> + </a:t>
            </a:r>
            <a:r>
              <a:rPr lang="en-US" sz="2200" dirty="0">
                <a:sym typeface="Symbol"/>
              </a:rPr>
              <a:t>2 × 10</a:t>
            </a:r>
            <a:r>
              <a:rPr lang="en-US" sz="2200" baseline="30000" dirty="0">
                <a:sym typeface="Symbol"/>
              </a:rPr>
              <a:t>-3</a:t>
            </a:r>
            <a:r>
              <a:rPr lang="en-US" sz="2200" dirty="0">
                <a:sym typeface="Symbol"/>
              </a:rPr>
              <a:t> </a:t>
            </a:r>
            <a:r>
              <a:rPr lang="en-US" sz="2200" dirty="0" smtClean="0">
                <a:sym typeface="Symbol"/>
              </a:rPr>
              <a:t>/ 1 </a:t>
            </a:r>
            <a:r>
              <a:rPr lang="en-US" sz="2200" dirty="0">
                <a:sym typeface="Symbol"/>
              </a:rPr>
              <a:t>× </a:t>
            </a:r>
            <a:r>
              <a:rPr lang="en-US" sz="2200" dirty="0" smtClean="0">
                <a:sym typeface="Symbol"/>
              </a:rPr>
              <a:t>10</a:t>
            </a:r>
            <a:r>
              <a:rPr lang="en-US" sz="2200" baseline="30000" dirty="0" smtClean="0">
                <a:sym typeface="Symbol"/>
              </a:rPr>
              <a:t>-2</a:t>
            </a:r>
            <a:r>
              <a:rPr lang="en-US" sz="2200" dirty="0" smtClean="0">
                <a:sym typeface="Symbol"/>
              </a:rPr>
              <a:t> + 0.071/0.2 = 0.57 &lt; 1.0 </a:t>
            </a:r>
          </a:p>
          <a:p>
            <a:endParaRPr lang="en-US" sz="1200" dirty="0" smtClean="0">
              <a:sym typeface="Symbol"/>
            </a:endParaRPr>
          </a:p>
          <a:p>
            <a:r>
              <a:rPr lang="en-US" sz="2200" dirty="0" smtClean="0">
                <a:sym typeface="Symbol"/>
              </a:rPr>
              <a:t>Which is also less than 1.0, therefore, no obvious health concern from the exposure levels of chemicals in water.</a:t>
            </a:r>
          </a:p>
        </p:txBody>
      </p:sp>
      <p:sp>
        <p:nvSpPr>
          <p:cNvPr id="2" name="Slide Number Placeholder 1"/>
          <p:cNvSpPr>
            <a:spLocks noGrp="1"/>
          </p:cNvSpPr>
          <p:nvPr>
            <p:ph type="sldNum" sz="quarter" idx="12"/>
          </p:nvPr>
        </p:nvSpPr>
        <p:spPr/>
        <p:txBody>
          <a:bodyPr/>
          <a:lstStyle/>
          <a:p>
            <a:fld id="{B6F15528-21DE-4FAA-801E-634DDDAF4B2B}" type="slidenum">
              <a:rPr lang="en-US" smtClean="0"/>
              <a:pPr/>
              <a:t>28</a:t>
            </a:fld>
            <a:endParaRPr lang="en-US"/>
          </a:p>
        </p:txBody>
      </p:sp>
    </p:spTree>
    <p:extLst>
      <p:ext uri="{BB962C8B-B14F-4D97-AF65-F5344CB8AC3E}">
        <p14:creationId xmlns:p14="http://schemas.microsoft.com/office/powerpoint/2010/main" xmlns="" val="22553995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47675" y="533400"/>
            <a:ext cx="8229599" cy="1969770"/>
          </a:xfrm>
          <a:prstGeom prst="rect">
            <a:avLst/>
          </a:prstGeom>
          <a:noFill/>
          <a:ln>
            <a:noFill/>
          </a:ln>
        </p:spPr>
        <p:txBody>
          <a:bodyPr wrap="square" rtlCol="0">
            <a:spAutoFit/>
          </a:bodyPr>
          <a:lstStyle/>
          <a:p>
            <a:r>
              <a:rPr lang="en-US" sz="2200" b="1" dirty="0" smtClean="0"/>
              <a:t>Limitations of risk assessments</a:t>
            </a:r>
          </a:p>
          <a:p>
            <a:endParaRPr lang="en-US" sz="1200" dirty="0"/>
          </a:p>
          <a:p>
            <a:r>
              <a:rPr lang="en-US" sz="2200" dirty="0" smtClean="0"/>
              <a:t>Although being a systematic and scientifically based process to identify and prioritize the problems of concern, it requires personal judgment and interpretation of data and mathematical models. As a results, there are many uncertainties in the process steps</a:t>
            </a:r>
            <a:endParaRPr lang="en-US" sz="1200" dirty="0"/>
          </a:p>
        </p:txBody>
      </p:sp>
      <p:pic>
        <p:nvPicPr>
          <p:cNvPr id="9219" name="Picture 3"/>
          <p:cNvPicPr>
            <a:picLocks noChangeAspect="1" noChangeArrowheads="1"/>
          </p:cNvPicPr>
          <p:nvPr/>
        </p:nvPicPr>
        <p:blipFill rotWithShape="1">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l="836" r="765"/>
          <a:stretch/>
        </p:blipFill>
        <p:spPr bwMode="auto">
          <a:xfrm>
            <a:off x="914400" y="2743200"/>
            <a:ext cx="6934200" cy="37761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29</a:t>
            </a:fld>
            <a:endParaRPr lang="en-US"/>
          </a:p>
        </p:txBody>
      </p:sp>
      <p:sp>
        <p:nvSpPr>
          <p:cNvPr id="3" name="Rectangle 2"/>
          <p:cNvSpPr/>
          <p:nvPr/>
        </p:nvSpPr>
        <p:spPr>
          <a:xfrm>
            <a:off x="1296745" y="5562600"/>
            <a:ext cx="3705758" cy="369332"/>
          </a:xfrm>
          <a:prstGeom prst="rect">
            <a:avLst/>
          </a:prstGeom>
        </p:spPr>
        <p:txBody>
          <a:bodyPr wrap="none">
            <a:spAutoFit/>
          </a:bodyPr>
          <a:lstStyle/>
          <a:p>
            <a:r>
              <a:rPr lang="en-US" dirty="0">
                <a:solidFill>
                  <a:srgbClr val="FF0000"/>
                </a:solidFill>
              </a:rPr>
              <a:t>Uncertainties </a:t>
            </a:r>
            <a:r>
              <a:rPr lang="en-US" dirty="0" smtClean="0">
                <a:solidFill>
                  <a:srgbClr val="FF0000"/>
                </a:solidFill>
              </a:rPr>
              <a:t>for waste </a:t>
            </a:r>
            <a:r>
              <a:rPr lang="en-US" dirty="0" smtClean="0">
                <a:solidFill>
                  <a:srgbClr val="FF0000"/>
                </a:solidFill>
              </a:rPr>
              <a:t>disposal sites</a:t>
            </a:r>
            <a:endParaRPr lang="en-US" dirty="0">
              <a:solidFill>
                <a:srgbClr val="FF0000"/>
              </a:solidFill>
            </a:endParaRPr>
          </a:p>
        </p:txBody>
      </p:sp>
    </p:spTree>
    <p:extLst>
      <p:ext uri="{BB962C8B-B14F-4D97-AF65-F5344CB8AC3E}">
        <p14:creationId xmlns:p14="http://schemas.microsoft.com/office/powerpoint/2010/main" xmlns="" val="210258558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457200"/>
            <a:ext cx="8382000" cy="6063198"/>
          </a:xfrm>
          <a:prstGeom prst="rect">
            <a:avLst/>
          </a:prstGeom>
          <a:noFill/>
        </p:spPr>
        <p:txBody>
          <a:bodyPr wrap="square" rtlCol="0">
            <a:spAutoFit/>
          </a:bodyPr>
          <a:lstStyle/>
          <a:p>
            <a:r>
              <a:rPr lang="en-US" sz="2200" dirty="0" smtClean="0"/>
              <a:t>Uncertainties in waste disposal:</a:t>
            </a:r>
          </a:p>
          <a:p>
            <a:endParaRPr lang="en-US" sz="1200" dirty="0" smtClean="0"/>
          </a:p>
          <a:p>
            <a:pPr marL="342900" indent="-342900">
              <a:buFont typeface="Arial" pitchFamily="34" charset="0"/>
              <a:buChar char="•"/>
            </a:pPr>
            <a:r>
              <a:rPr lang="en-US" sz="2200" dirty="0" smtClean="0"/>
              <a:t>Lack of good record of wastes buried or spilled</a:t>
            </a:r>
          </a:p>
          <a:p>
            <a:pPr marL="342900" indent="-342900">
              <a:buFont typeface="Arial" pitchFamily="34" charset="0"/>
              <a:buChar char="•"/>
            </a:pPr>
            <a:r>
              <a:rPr lang="en-US" sz="2200" dirty="0" smtClean="0"/>
              <a:t>Types, amounts and location of contaminants in place</a:t>
            </a:r>
          </a:p>
          <a:p>
            <a:pPr marL="342900" indent="-342900">
              <a:buFont typeface="Arial" pitchFamily="34" charset="0"/>
              <a:buChar char="•"/>
            </a:pPr>
            <a:r>
              <a:rPr lang="en-US" sz="2200" dirty="0" smtClean="0"/>
              <a:t>Errors in sampling and inability to characterize large areas and identify buried toxic chemicals </a:t>
            </a:r>
          </a:p>
          <a:p>
            <a:pPr marL="342900" indent="-342900">
              <a:buFont typeface="Arial" pitchFamily="34" charset="0"/>
              <a:buChar char="•"/>
            </a:pPr>
            <a:r>
              <a:rPr lang="en-US" sz="2200" dirty="0" smtClean="0"/>
              <a:t>Modeling the relationship between contaminant sources and concentrations reaching the receptors (source-receptor relationship)</a:t>
            </a:r>
          </a:p>
          <a:p>
            <a:endParaRPr lang="en-US" sz="1200" dirty="0" smtClean="0"/>
          </a:p>
          <a:p>
            <a:r>
              <a:rPr lang="en-US" sz="2200" dirty="0" smtClean="0"/>
              <a:t>Also uncertainties in </a:t>
            </a:r>
          </a:p>
          <a:p>
            <a:endParaRPr lang="en-US" sz="1200" dirty="0"/>
          </a:p>
          <a:p>
            <a:pPr marL="342900" indent="-342900">
              <a:buFont typeface="Arial" pitchFamily="34" charset="0"/>
              <a:buChar char="•"/>
            </a:pPr>
            <a:r>
              <a:rPr lang="en-US" sz="2200" dirty="0" smtClean="0"/>
              <a:t>Source-receptor modeling are due to complex situation such as multiple exposure pathways and pollutants</a:t>
            </a:r>
          </a:p>
          <a:p>
            <a:pPr marL="342900" indent="-342900">
              <a:buFont typeface="Arial" pitchFamily="34" charset="0"/>
              <a:buChar char="•"/>
            </a:pPr>
            <a:r>
              <a:rPr lang="en-US" sz="2200" dirty="0" smtClean="0"/>
              <a:t>Different effects of contaminants on people and ecological systems</a:t>
            </a:r>
          </a:p>
          <a:p>
            <a:pPr marL="342900" indent="-342900">
              <a:buFont typeface="Arial" pitchFamily="34" charset="0"/>
              <a:buChar char="•"/>
            </a:pPr>
            <a:r>
              <a:rPr lang="en-US" sz="2200" dirty="0" smtClean="0"/>
              <a:t>Actual exposure to contaminants and actual dose received</a:t>
            </a:r>
          </a:p>
          <a:p>
            <a:pPr marL="342900" indent="-342900">
              <a:buFont typeface="Arial" pitchFamily="34" charset="0"/>
              <a:buChar char="•"/>
            </a:pPr>
            <a:r>
              <a:rPr lang="en-US" sz="2200" dirty="0" smtClean="0"/>
              <a:t>Health outcome from a particular dose or exposure due to factors such as health status and age.</a:t>
            </a:r>
          </a:p>
          <a:p>
            <a:pPr marL="342900" indent="-342900">
              <a:buFont typeface="Arial" pitchFamily="34" charset="0"/>
              <a:buChar char="•"/>
            </a:pPr>
            <a:r>
              <a:rPr lang="en-US" sz="2200" dirty="0" smtClean="0"/>
              <a:t>Dose-response relationship for different doses and different time periods</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30</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625" y="333613"/>
            <a:ext cx="8229599" cy="3170099"/>
          </a:xfrm>
          <a:prstGeom prst="rect">
            <a:avLst/>
          </a:prstGeom>
          <a:noFill/>
        </p:spPr>
        <p:txBody>
          <a:bodyPr wrap="square" rtlCol="0">
            <a:spAutoFit/>
          </a:bodyPr>
          <a:lstStyle/>
          <a:p>
            <a:r>
              <a:rPr lang="en-US" sz="2200" u="sng" dirty="0" smtClean="0"/>
              <a:t>Dealing with uncertainty</a:t>
            </a:r>
          </a:p>
          <a:p>
            <a:endParaRPr lang="en-US" sz="1200" dirty="0" smtClean="0"/>
          </a:p>
          <a:p>
            <a:r>
              <a:rPr lang="en-US" sz="2200" dirty="0" smtClean="0"/>
              <a:t>Traditional risk analysis that are based on safety factors such as </a:t>
            </a:r>
            <a:r>
              <a:rPr lang="en-US" sz="2200" dirty="0"/>
              <a:t>uncertainty </a:t>
            </a:r>
            <a:r>
              <a:rPr lang="en-US" sz="2200" dirty="0" smtClean="0"/>
              <a:t> and </a:t>
            </a:r>
            <a:r>
              <a:rPr lang="en-US" sz="2200" dirty="0"/>
              <a:t>modifying </a:t>
            </a:r>
            <a:r>
              <a:rPr lang="en-US" sz="2200" dirty="0" smtClean="0"/>
              <a:t>factors (UF and MF) is limited since there is little or no information about confidence in the risk analysis or the probability of a higher or lower risk   </a:t>
            </a:r>
          </a:p>
          <a:p>
            <a:endParaRPr lang="en-US" sz="1200" dirty="0"/>
          </a:p>
          <a:p>
            <a:r>
              <a:rPr lang="en-US" sz="2200" dirty="0" smtClean="0"/>
              <a:t>Probabilistic risk assessment is a more advanced method where risk results are presented as a probability distribution instead of a single value</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31</a:t>
            </a:fld>
            <a:endParaRPr lang="en-US"/>
          </a:p>
        </p:txBody>
      </p:sp>
      <p:pic>
        <p:nvPicPr>
          <p:cNvPr id="3074" name="Picture 2"/>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r="1672"/>
          <a:stretch/>
        </p:blipFill>
        <p:spPr bwMode="auto">
          <a:xfrm>
            <a:off x="3355418" y="3412560"/>
            <a:ext cx="4874182" cy="25742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3186628" y="6048375"/>
            <a:ext cx="5316537"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Right Arrow 2"/>
          <p:cNvSpPr/>
          <p:nvPr/>
        </p:nvSpPr>
        <p:spPr>
          <a:xfrm>
            <a:off x="1228725" y="4699701"/>
            <a:ext cx="1066800"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475750" y="3776371"/>
            <a:ext cx="2617255" cy="923330"/>
          </a:xfrm>
          <a:prstGeom prst="rect">
            <a:avLst/>
          </a:prstGeom>
          <a:noFill/>
        </p:spPr>
        <p:txBody>
          <a:bodyPr wrap="none" rtlCol="0">
            <a:spAutoFit/>
          </a:bodyPr>
          <a:lstStyle/>
          <a:p>
            <a:pPr algn="ctr"/>
            <a:r>
              <a:rPr lang="en-US" dirty="0" smtClean="0"/>
              <a:t>An example of cumulative</a:t>
            </a:r>
          </a:p>
          <a:p>
            <a:pPr algn="ctr"/>
            <a:r>
              <a:rPr lang="en-US" dirty="0" smtClean="0"/>
              <a:t>distribution function for</a:t>
            </a:r>
          </a:p>
          <a:p>
            <a:pPr algn="ctr"/>
            <a:r>
              <a:rPr lang="en-US" dirty="0" smtClean="0"/>
              <a:t>cancer risk</a:t>
            </a:r>
            <a:endParaRPr lang="en-US" dirty="0"/>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685800"/>
            <a:ext cx="8382000" cy="5232202"/>
          </a:xfrm>
          <a:prstGeom prst="rect">
            <a:avLst/>
          </a:prstGeom>
          <a:noFill/>
        </p:spPr>
        <p:txBody>
          <a:bodyPr wrap="square" rtlCol="0">
            <a:spAutoFit/>
          </a:bodyPr>
          <a:lstStyle/>
          <a:p>
            <a:pPr marL="342900" indent="-342900">
              <a:buFont typeface="Arial" pitchFamily="34" charset="0"/>
              <a:buChar char="•"/>
            </a:pPr>
            <a:r>
              <a:rPr lang="en-US" sz="2200" dirty="0" smtClean="0"/>
              <a:t>An advantage of this method is that it reflects quantitative measure of the confidence or conservatism in a risk estimate.</a:t>
            </a:r>
          </a:p>
          <a:p>
            <a:pPr marL="171450" indent="-171450">
              <a:buFont typeface="Arial" pitchFamily="34" charset="0"/>
              <a:buChar char="•"/>
            </a:pPr>
            <a:endParaRPr lang="en-US" sz="1200" dirty="0"/>
          </a:p>
          <a:p>
            <a:pPr marL="342900" indent="-342900">
              <a:buFont typeface="Arial" pitchFamily="34" charset="0"/>
              <a:buChar char="•"/>
            </a:pPr>
            <a:r>
              <a:rPr lang="en-US" sz="2200" dirty="0" smtClean="0"/>
              <a:t>It is specially useful for decision makers who must judge the implications of risk analysis results for a specific situation</a:t>
            </a:r>
          </a:p>
          <a:p>
            <a:pPr marL="171450" indent="-171450">
              <a:buFont typeface="Arial" pitchFamily="34" charset="0"/>
              <a:buChar char="•"/>
            </a:pPr>
            <a:endParaRPr lang="en-US" sz="1200" dirty="0"/>
          </a:p>
          <a:p>
            <a:pPr marL="342900" indent="-342900">
              <a:buFont typeface="Arial" pitchFamily="34" charset="0"/>
              <a:buChar char="•"/>
            </a:pPr>
            <a:r>
              <a:rPr lang="en-US" sz="2200" dirty="0" smtClean="0"/>
              <a:t>It can also identify which factor contribute most in the overall uncertainty so measures can be taken to reduce key uncertainties</a:t>
            </a:r>
          </a:p>
          <a:p>
            <a:pPr marL="342900" indent="-342900">
              <a:buFont typeface="Arial" pitchFamily="34" charset="0"/>
              <a:buChar char="•"/>
            </a:pPr>
            <a:endParaRPr lang="en-US" sz="1200" dirty="0"/>
          </a:p>
          <a:p>
            <a:r>
              <a:rPr lang="en-US" sz="2200" dirty="0" smtClean="0"/>
              <a:t>The disadvantage of this method is that it is more-time consuming and data-intensive than the traditional risk analysis</a:t>
            </a:r>
          </a:p>
          <a:p>
            <a:endParaRPr lang="en-US" sz="1500" dirty="0" smtClean="0"/>
          </a:p>
          <a:p>
            <a:r>
              <a:rPr lang="en-US" sz="2200" b="1" dirty="0" smtClean="0"/>
              <a:t>Risk management</a:t>
            </a:r>
            <a:endParaRPr lang="en-US" sz="2200" b="1" dirty="0"/>
          </a:p>
          <a:p>
            <a:endParaRPr lang="en-US" sz="1200" dirty="0" smtClean="0"/>
          </a:p>
          <a:p>
            <a:r>
              <a:rPr lang="en-US" sz="2200" dirty="0" smtClean="0"/>
              <a:t>The process for defining an acceptable risk in a situation and decide to take appropriate action to reduce, control or eliminate the unacceptable risk</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32</a:t>
            </a:fld>
            <a:endParaRPr lang="en-US"/>
          </a:p>
        </p:txBody>
      </p:sp>
    </p:spTree>
    <p:extLst>
      <p:ext uri="{BB962C8B-B14F-4D97-AF65-F5344CB8AC3E}">
        <p14:creationId xmlns:p14="http://schemas.microsoft.com/office/powerpoint/2010/main" xmlns="" val="41269131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197" y="408682"/>
            <a:ext cx="8229599" cy="3046988"/>
          </a:xfrm>
          <a:prstGeom prst="rect">
            <a:avLst/>
          </a:prstGeom>
          <a:noFill/>
        </p:spPr>
        <p:txBody>
          <a:bodyPr wrap="square" rtlCol="0">
            <a:spAutoFit/>
          </a:bodyPr>
          <a:lstStyle/>
          <a:p>
            <a:r>
              <a:rPr lang="en-US" sz="2000" dirty="0" smtClean="0"/>
              <a:t>Dealing with unacceptable risk:</a:t>
            </a:r>
          </a:p>
          <a:p>
            <a:endParaRPr lang="en-US" sz="1200" dirty="0" smtClean="0"/>
          </a:p>
          <a:p>
            <a:pPr marL="342900" indent="-342900">
              <a:buFont typeface="Arial" pitchFamily="34" charset="0"/>
              <a:buChar char="•"/>
            </a:pPr>
            <a:r>
              <a:rPr lang="en-US" sz="2000" dirty="0" smtClean="0"/>
              <a:t>Elimination or reduction of source of risk such as reducing emissions or using control technologies </a:t>
            </a:r>
          </a:p>
          <a:p>
            <a:pPr marL="342900" indent="-342900">
              <a:buFont typeface="Arial" pitchFamily="34" charset="0"/>
              <a:buChar char="•"/>
            </a:pPr>
            <a:r>
              <a:rPr lang="en-US" sz="2000" dirty="0" smtClean="0"/>
              <a:t>Modify or avoid exposure pathway such as tall chimney to disperse pollutants</a:t>
            </a:r>
          </a:p>
          <a:p>
            <a:pPr marL="342900" indent="-342900">
              <a:buFont typeface="Arial" pitchFamily="34" charset="0"/>
              <a:buChar char="•"/>
            </a:pPr>
            <a:r>
              <a:rPr lang="en-US" sz="2000" dirty="0" smtClean="0"/>
              <a:t>Elimination or reduction of human exposure to contaminants such as relocating the affected population</a:t>
            </a:r>
          </a:p>
          <a:p>
            <a:pPr marL="342900" indent="-342900">
              <a:buFont typeface="Arial" pitchFamily="34" charset="0"/>
              <a:buChar char="•"/>
            </a:pPr>
            <a:r>
              <a:rPr lang="en-US" sz="2000" dirty="0" smtClean="0"/>
              <a:t>(least desirable option): treating the effects or make compensations after they occur such as medical treatment </a:t>
            </a:r>
            <a:endParaRPr lang="en-US" sz="2000" dirty="0"/>
          </a:p>
        </p:txBody>
      </p:sp>
      <p:pic>
        <p:nvPicPr>
          <p:cNvPr id="11267" name="Picture 3"/>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5048250" y="3200400"/>
            <a:ext cx="3886200" cy="35466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33</a:t>
            </a:fld>
            <a:endParaRPr lang="en-US"/>
          </a:p>
        </p:txBody>
      </p:sp>
      <p:sp>
        <p:nvSpPr>
          <p:cNvPr id="3" name="Down Arrow 2"/>
          <p:cNvSpPr/>
          <p:nvPr/>
        </p:nvSpPr>
        <p:spPr>
          <a:xfrm flipV="1">
            <a:off x="4305298" y="3792608"/>
            <a:ext cx="533399" cy="2150992"/>
          </a:xfrm>
          <a:prstGeom prst="down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rot="16200000">
            <a:off x="3318041" y="4772882"/>
            <a:ext cx="1605183" cy="369332"/>
          </a:xfrm>
          <a:prstGeom prst="rect">
            <a:avLst/>
          </a:prstGeom>
          <a:noFill/>
        </p:spPr>
        <p:txBody>
          <a:bodyPr wrap="none" rtlCol="0">
            <a:spAutoFit/>
          </a:bodyPr>
          <a:lstStyle/>
          <a:p>
            <a:r>
              <a:rPr lang="en-US" dirty="0" smtClean="0"/>
              <a:t>More desirable</a:t>
            </a:r>
            <a:endParaRPr lang="en-US" dirty="0"/>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95300" y="685800"/>
            <a:ext cx="8229599" cy="4739759"/>
          </a:xfrm>
          <a:prstGeom prst="rect">
            <a:avLst/>
          </a:prstGeom>
          <a:noFill/>
        </p:spPr>
        <p:txBody>
          <a:bodyPr wrap="square" rtlCol="0">
            <a:spAutoFit/>
          </a:bodyPr>
          <a:lstStyle/>
          <a:p>
            <a:r>
              <a:rPr lang="en-US" sz="2200" u="sng" dirty="0" smtClean="0"/>
              <a:t>Defining goals and procedures</a:t>
            </a:r>
          </a:p>
          <a:p>
            <a:endParaRPr lang="en-US" sz="1200" dirty="0"/>
          </a:p>
          <a:p>
            <a:r>
              <a:rPr lang="en-US" sz="2200" dirty="0" smtClean="0"/>
              <a:t>Hazardous waste disposal sites and contaminated sites due to underground storage tanks are the main subject of risk management. </a:t>
            </a:r>
          </a:p>
          <a:p>
            <a:endParaRPr lang="en-US" sz="1200" dirty="0" smtClean="0"/>
          </a:p>
          <a:p>
            <a:r>
              <a:rPr lang="en-US" sz="2200" dirty="0" smtClean="0"/>
              <a:t>The most severely contaminated sites are listed by EPA as highest priority  for cleanup under federal program (Superfund)</a:t>
            </a:r>
          </a:p>
          <a:p>
            <a:endParaRPr lang="en-US" sz="1200" dirty="0" smtClean="0"/>
          </a:p>
          <a:p>
            <a:r>
              <a:rPr lang="en-US" sz="2200" dirty="0" smtClean="0"/>
              <a:t>Cleanup goals for contaminated groundwater and soil are sometimes unreachable due to lack of technological capabilities or very high cost of treatment</a:t>
            </a:r>
          </a:p>
          <a:p>
            <a:endParaRPr lang="en-US" sz="1200" dirty="0" smtClean="0"/>
          </a:p>
          <a:p>
            <a:r>
              <a:rPr lang="en-US" sz="2200" dirty="0" smtClean="0"/>
              <a:t>Sometimes the actions taken create another environmental problem such as dredging sediments in a river that can disperse the contaminants  </a:t>
            </a:r>
          </a:p>
          <a:p>
            <a:endParaRPr lang="en-US" sz="1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34</a:t>
            </a:fld>
            <a:endParaRPr lang="en-US"/>
          </a:p>
        </p:txBody>
      </p:sp>
    </p:spTree>
    <p:extLst>
      <p:ext uri="{BB962C8B-B14F-4D97-AF65-F5344CB8AC3E}">
        <p14:creationId xmlns:p14="http://schemas.microsoft.com/office/powerpoint/2010/main" xmlns="" val="412691314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415945"/>
            <a:ext cx="8229599" cy="3170099"/>
          </a:xfrm>
          <a:prstGeom prst="rect">
            <a:avLst/>
          </a:prstGeom>
          <a:noFill/>
        </p:spPr>
        <p:txBody>
          <a:bodyPr wrap="square" rtlCol="0">
            <a:spAutoFit/>
          </a:bodyPr>
          <a:lstStyle/>
          <a:p>
            <a:endParaRPr lang="en-US" sz="1200" dirty="0"/>
          </a:p>
          <a:p>
            <a:r>
              <a:rPr lang="en-US" sz="2200" dirty="0" smtClean="0"/>
              <a:t>The goal of risk management is to identify the level of risk reduction by different alternative approaches and choose the most feasible and cost effective one</a:t>
            </a:r>
          </a:p>
          <a:p>
            <a:endParaRPr lang="en-US" sz="2200" dirty="0"/>
          </a:p>
          <a:p>
            <a:r>
              <a:rPr lang="en-US" sz="2200" dirty="0" smtClean="0"/>
              <a:t>The actual use of particular site is important to know since it affects the criteria for cleanup goals and acceptable risk</a:t>
            </a:r>
          </a:p>
          <a:p>
            <a:endParaRPr lang="en-US" sz="1200" dirty="0" smtClean="0"/>
          </a:p>
          <a:p>
            <a:r>
              <a:rPr lang="en-US" sz="2200" dirty="0" smtClean="0"/>
              <a:t>It must also involve the affected communities such as formation of citizens’ advisory panel for making decisions</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35</a:t>
            </a:fld>
            <a:endParaRPr lang="en-US"/>
          </a:p>
        </p:txBody>
      </p:sp>
    </p:spTree>
    <p:extLst>
      <p:ext uri="{BB962C8B-B14F-4D97-AF65-F5344CB8AC3E}">
        <p14:creationId xmlns:p14="http://schemas.microsoft.com/office/powerpoint/2010/main" xmlns="" val="40809281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3429000" y="60325"/>
            <a:ext cx="4797425" cy="6718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extBox 1"/>
          <p:cNvSpPr txBox="1"/>
          <p:nvPr/>
        </p:nvSpPr>
        <p:spPr>
          <a:xfrm>
            <a:off x="457200" y="865406"/>
            <a:ext cx="3450240" cy="646331"/>
          </a:xfrm>
          <a:prstGeom prst="rect">
            <a:avLst/>
          </a:prstGeom>
          <a:noFill/>
        </p:spPr>
        <p:txBody>
          <a:bodyPr wrap="none" rtlCol="0">
            <a:spAutoFit/>
          </a:bodyPr>
          <a:lstStyle/>
          <a:p>
            <a:r>
              <a:rPr lang="en-US" dirty="0" smtClean="0"/>
              <a:t>Risk management and assessment </a:t>
            </a:r>
          </a:p>
          <a:p>
            <a:r>
              <a:rPr lang="en-US" dirty="0" smtClean="0"/>
              <a:t>for a contaminated site</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36</a:t>
            </a:fld>
            <a:endParaRPr lang="en-US"/>
          </a:p>
        </p:txBody>
      </p:sp>
    </p:spTree>
    <p:extLst>
      <p:ext uri="{BB962C8B-B14F-4D97-AF65-F5344CB8AC3E}">
        <p14:creationId xmlns:p14="http://schemas.microsoft.com/office/powerpoint/2010/main" xmlns="" val="412691314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197" y="762000"/>
            <a:ext cx="8229599" cy="5416868"/>
          </a:xfrm>
          <a:prstGeom prst="rect">
            <a:avLst/>
          </a:prstGeom>
          <a:noFill/>
        </p:spPr>
        <p:txBody>
          <a:bodyPr wrap="square" rtlCol="0">
            <a:spAutoFit/>
          </a:bodyPr>
          <a:lstStyle/>
          <a:p>
            <a:r>
              <a:rPr lang="en-US" sz="2200" u="sng" dirty="0" smtClean="0"/>
              <a:t>Finding workable solutions</a:t>
            </a:r>
          </a:p>
          <a:p>
            <a:endParaRPr lang="en-US" sz="1200" dirty="0"/>
          </a:p>
          <a:p>
            <a:r>
              <a:rPr lang="en-US" sz="2200" dirty="0" smtClean="0"/>
              <a:t>Risk management procedures have been modified to include more effective follow-up monitoring and more complicated analysis methods to better predict unforeseen consequences</a:t>
            </a:r>
          </a:p>
          <a:p>
            <a:endParaRPr lang="en-US" sz="1200" dirty="0"/>
          </a:p>
          <a:p>
            <a:r>
              <a:rPr lang="en-US" sz="2200" b="1" dirty="0" smtClean="0"/>
              <a:t>Decision analysis</a:t>
            </a:r>
          </a:p>
          <a:p>
            <a:endParaRPr lang="en-US" sz="1200" dirty="0"/>
          </a:p>
          <a:p>
            <a:r>
              <a:rPr lang="en-US" sz="2200" dirty="0" smtClean="0"/>
              <a:t>Making decisions from different options about waste disposal sites including “doing nothing”.</a:t>
            </a:r>
          </a:p>
          <a:p>
            <a:endParaRPr lang="en-US" sz="1200" dirty="0"/>
          </a:p>
          <a:p>
            <a:r>
              <a:rPr lang="en-US" sz="2200" dirty="0" smtClean="0"/>
              <a:t>It is a tool not only to assist making a decision, but also structuring and identifying information relevant to the decision to be made.</a:t>
            </a:r>
          </a:p>
          <a:p>
            <a:endParaRPr lang="en-US" sz="1200" dirty="0"/>
          </a:p>
          <a:p>
            <a:r>
              <a:rPr lang="en-US" sz="2200" dirty="0" smtClean="0"/>
              <a:t>Two techniques for decision analysis:</a:t>
            </a:r>
          </a:p>
          <a:p>
            <a:endParaRPr lang="en-US" sz="1200" dirty="0" smtClean="0"/>
          </a:p>
          <a:p>
            <a:r>
              <a:rPr lang="en-US" sz="2200" dirty="0" smtClean="0"/>
              <a:t>1- Influence diagram</a:t>
            </a:r>
          </a:p>
          <a:p>
            <a:r>
              <a:rPr lang="en-US" sz="2200" dirty="0" smtClean="0"/>
              <a:t>2- Decision trees</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37</a:t>
            </a:fld>
            <a:endParaRPr lang="en-US"/>
          </a:p>
        </p:txBody>
      </p:sp>
    </p:spTree>
    <p:extLst>
      <p:ext uri="{BB962C8B-B14F-4D97-AF65-F5344CB8AC3E}">
        <p14:creationId xmlns:p14="http://schemas.microsoft.com/office/powerpoint/2010/main" xmlns="" val="412691314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123825" y="3883819"/>
            <a:ext cx="3024855" cy="2743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TextBox 4"/>
          <p:cNvSpPr txBox="1"/>
          <p:nvPr/>
        </p:nvSpPr>
        <p:spPr>
          <a:xfrm>
            <a:off x="457200" y="457200"/>
            <a:ext cx="8229599" cy="2154436"/>
          </a:xfrm>
          <a:prstGeom prst="rect">
            <a:avLst/>
          </a:prstGeom>
          <a:noFill/>
        </p:spPr>
        <p:txBody>
          <a:bodyPr wrap="square" rtlCol="0">
            <a:spAutoFit/>
          </a:bodyPr>
          <a:lstStyle/>
          <a:p>
            <a:r>
              <a:rPr lang="en-US" sz="2200" b="1" dirty="0" smtClean="0"/>
              <a:t>Influence diagrams</a:t>
            </a:r>
          </a:p>
          <a:p>
            <a:endParaRPr lang="en-US" sz="1200" dirty="0"/>
          </a:p>
          <a:p>
            <a:r>
              <a:rPr lang="en-US" sz="2200" dirty="0" smtClean="0"/>
              <a:t>Visualization of important connections among different elements of a problem. Key variables that influence a decision are connected to each other.</a:t>
            </a:r>
          </a:p>
          <a:p>
            <a:endParaRPr lang="en-US" sz="1200" dirty="0"/>
          </a:p>
          <a:p>
            <a:r>
              <a:rPr lang="en-US" sz="2200" dirty="0" smtClean="0"/>
              <a:t>Example: Influence diagrams for grade of a course </a:t>
            </a:r>
            <a:endParaRPr lang="en-US" sz="2200" dirty="0"/>
          </a:p>
        </p:txBody>
      </p:sp>
      <p:pic>
        <p:nvPicPr>
          <p:cNvPr id="6" name="Picture 3"/>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sharpenSoften amount="50000"/>
                    </a14:imgEffect>
                  </a14:imgLayer>
                </a14:imgProps>
              </a:ext>
              <a:ext uri="{28A0092B-C50C-407E-A947-70E740481C1C}">
                <a14:useLocalDpi xmlns:a14="http://schemas.microsoft.com/office/drawing/2010/main" xmlns="" val="0"/>
              </a:ext>
            </a:extLst>
          </a:blip>
          <a:srcRect l="2291" t="2778" r="2171" b="2740"/>
          <a:stretch/>
        </p:blipFill>
        <p:spPr bwMode="auto">
          <a:xfrm>
            <a:off x="3091518" y="2611636"/>
            <a:ext cx="2465616" cy="255693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5"/>
          <p:cNvPicPr>
            <a:picLocks noChangeAspect="1" noChangeArrowheads="1"/>
          </p:cNvPicPr>
          <p:nvPr/>
        </p:nvPicPr>
        <p:blipFill>
          <a:blip r:embed="rId7" cstate="print">
            <a:extLst>
              <a:ext uri="{BEBA8EAE-BF5A-486C-A8C5-ECC9F3942E4B}">
                <a14:imgProps xmlns:a14="http://schemas.microsoft.com/office/drawing/2010/main" xmlns="">
                  <a14:imgLayer r:embed="rId8">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4825017" y="4311649"/>
            <a:ext cx="4318983" cy="24034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38</a:t>
            </a:fld>
            <a:endParaRPr lang="en-US"/>
          </a:p>
        </p:txBody>
      </p:sp>
    </p:spTree>
    <p:extLst>
      <p:ext uri="{BB962C8B-B14F-4D97-AF65-F5344CB8AC3E}">
        <p14:creationId xmlns:p14="http://schemas.microsoft.com/office/powerpoint/2010/main" xmlns="" val="14521756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1" y="457200"/>
            <a:ext cx="8229599" cy="3847207"/>
          </a:xfrm>
          <a:prstGeom prst="rect">
            <a:avLst/>
          </a:prstGeom>
          <a:noFill/>
        </p:spPr>
        <p:txBody>
          <a:bodyPr wrap="square" rtlCol="0">
            <a:spAutoFit/>
          </a:bodyPr>
          <a:lstStyle/>
          <a:p>
            <a:r>
              <a:rPr lang="en-US" sz="2200" u="sng" dirty="0" smtClean="0"/>
              <a:t>Symbols and conventions</a:t>
            </a:r>
          </a:p>
          <a:p>
            <a:endParaRPr lang="en-US" sz="1200" dirty="0" smtClean="0"/>
          </a:p>
          <a:p>
            <a:r>
              <a:rPr lang="en-US" sz="2200" dirty="0" smtClean="0"/>
              <a:t>The influence diagram is developed using symbols with different shapes representing different elements. </a:t>
            </a:r>
          </a:p>
          <a:p>
            <a:endParaRPr lang="en-US" sz="1200" dirty="0"/>
          </a:p>
          <a:p>
            <a:pPr marL="342900" indent="-342900">
              <a:buFont typeface="Arial" pitchFamily="34" charset="0"/>
              <a:buChar char="•"/>
            </a:pPr>
            <a:r>
              <a:rPr lang="en-US" sz="2200" dirty="0" smtClean="0"/>
              <a:t>Chance event: Variable factors or uncertain values</a:t>
            </a:r>
          </a:p>
          <a:p>
            <a:pPr marL="342900" indent="-342900">
              <a:buFont typeface="Arial" pitchFamily="34" charset="0"/>
              <a:buChar char="•"/>
            </a:pPr>
            <a:r>
              <a:rPr lang="en-US" sz="2200" dirty="0" smtClean="0"/>
              <a:t>Decisions: influence other elements and are affected by other factors</a:t>
            </a:r>
          </a:p>
          <a:p>
            <a:pPr marL="342900" indent="-342900">
              <a:buFont typeface="Arial" pitchFamily="34" charset="0"/>
              <a:buChar char="•"/>
            </a:pPr>
            <a:r>
              <a:rPr lang="en-US" sz="2200" dirty="0" smtClean="0"/>
              <a:t>Objectives: what we are trying to achieve or minimize or maximize, such as minimizing costs or maximizing benefits</a:t>
            </a:r>
          </a:p>
          <a:p>
            <a:pPr marL="342900" indent="-342900">
              <a:buFont typeface="Arial" pitchFamily="34" charset="0"/>
              <a:buChar char="•"/>
            </a:pPr>
            <a:r>
              <a:rPr lang="en-US" sz="2200" dirty="0" smtClean="0"/>
              <a:t>Calculations: mathematical calculations or constant values     </a:t>
            </a:r>
            <a:endParaRPr lang="en-US" sz="2200" dirty="0"/>
          </a:p>
          <a:p>
            <a:endParaRPr lang="en-US" sz="2200" dirty="0"/>
          </a:p>
        </p:txBody>
      </p:sp>
      <p:pic>
        <p:nvPicPr>
          <p:cNvPr id="4" name="Picture 2"/>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l="46005" t="37007" r="35121" b="43015"/>
          <a:stretch/>
        </p:blipFill>
        <p:spPr bwMode="auto">
          <a:xfrm>
            <a:off x="685800" y="4260610"/>
            <a:ext cx="3455261" cy="2057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l="40572" t="61688" r="29687" b="14418"/>
          <a:stretch/>
        </p:blipFill>
        <p:spPr bwMode="auto">
          <a:xfrm>
            <a:off x="4286250" y="4304407"/>
            <a:ext cx="4358722" cy="19698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39</a:t>
            </a:fld>
            <a:endParaRPr lang="en-US"/>
          </a:p>
        </p:txBody>
      </p:sp>
    </p:spTree>
    <p:extLst>
      <p:ext uri="{BB962C8B-B14F-4D97-AF65-F5344CB8AC3E}">
        <p14:creationId xmlns:p14="http://schemas.microsoft.com/office/powerpoint/2010/main" xmlns="" val="14521756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381000"/>
            <a:ext cx="8229599" cy="954107"/>
          </a:xfrm>
          <a:prstGeom prst="rect">
            <a:avLst/>
          </a:prstGeom>
          <a:noFill/>
        </p:spPr>
        <p:txBody>
          <a:bodyPr wrap="square" rtlCol="0">
            <a:spAutoFit/>
          </a:bodyPr>
          <a:lstStyle/>
          <a:p>
            <a:r>
              <a:rPr lang="en-US" sz="2200" u="sng" dirty="0" smtClean="0"/>
              <a:t>An environmental example</a:t>
            </a:r>
          </a:p>
          <a:p>
            <a:endParaRPr lang="en-US" sz="1200" dirty="0"/>
          </a:p>
          <a:p>
            <a:r>
              <a:rPr lang="en-US" sz="2200" dirty="0" smtClean="0"/>
              <a:t>Simplified influence diagram for global warming </a:t>
            </a:r>
            <a:endParaRPr lang="en-US" sz="2200" dirty="0"/>
          </a:p>
        </p:txBody>
      </p:sp>
      <p:pic>
        <p:nvPicPr>
          <p:cNvPr id="16388" name="Picture 4"/>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1219198" y="1428750"/>
            <a:ext cx="6705601" cy="518459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40</a:t>
            </a:fld>
            <a:endParaRPr lang="en-US"/>
          </a:p>
        </p:txBody>
      </p:sp>
    </p:spTree>
    <p:extLst>
      <p:ext uri="{BB962C8B-B14F-4D97-AF65-F5344CB8AC3E}">
        <p14:creationId xmlns:p14="http://schemas.microsoft.com/office/powerpoint/2010/main" xmlns="" val="14521756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0" y="1057275"/>
            <a:ext cx="8229599" cy="4708981"/>
          </a:xfrm>
          <a:prstGeom prst="rect">
            <a:avLst/>
          </a:prstGeom>
          <a:noFill/>
        </p:spPr>
        <p:txBody>
          <a:bodyPr wrap="square" rtlCol="0">
            <a:spAutoFit/>
          </a:bodyPr>
          <a:lstStyle/>
          <a:p>
            <a:r>
              <a:rPr lang="en-US" sz="2200" dirty="0" smtClean="0"/>
              <a:t>These diagrams can further be used for quantitative analysis and model making. For example estimation of CO</a:t>
            </a:r>
            <a:r>
              <a:rPr lang="en-US" sz="2200" baseline="-25000" dirty="0" smtClean="0"/>
              <a:t>2</a:t>
            </a:r>
            <a:r>
              <a:rPr lang="en-US" sz="2200" dirty="0" smtClean="0"/>
              <a:t> produced each year by determining the type and amount of fossil fuels for energy production.</a:t>
            </a:r>
          </a:p>
          <a:p>
            <a:endParaRPr lang="en-US" sz="1200" dirty="0" smtClean="0"/>
          </a:p>
          <a:p>
            <a:r>
              <a:rPr lang="en-US" sz="2200" dirty="0" smtClean="0"/>
              <a:t>Decision nodes also can be added in case there is an influence of a decision on other elements such as using alternative fuels can influence the CO</a:t>
            </a:r>
            <a:r>
              <a:rPr lang="en-US" sz="2200" baseline="-25000" dirty="0" smtClean="0"/>
              <a:t>2</a:t>
            </a:r>
            <a:r>
              <a:rPr lang="en-US" sz="2200" dirty="0" smtClean="0"/>
              <a:t> emissions and atmospheric CO</a:t>
            </a:r>
            <a:r>
              <a:rPr lang="en-US" sz="2200" baseline="-25000" dirty="0" smtClean="0"/>
              <a:t>2</a:t>
            </a:r>
            <a:r>
              <a:rPr lang="en-US" sz="2200" dirty="0" smtClean="0"/>
              <a:t> concentration.</a:t>
            </a:r>
          </a:p>
          <a:p>
            <a:endParaRPr lang="en-US" sz="1200" dirty="0"/>
          </a:p>
          <a:p>
            <a:r>
              <a:rPr lang="en-US" sz="2200" dirty="0" smtClean="0"/>
              <a:t>There could be variety of these diagrams for a particular problem</a:t>
            </a:r>
          </a:p>
          <a:p>
            <a:r>
              <a:rPr lang="en-US" sz="2200" dirty="0" smtClean="0"/>
              <a:t>They can help structure, explain and analyze complex problems and decisions</a:t>
            </a:r>
          </a:p>
          <a:p>
            <a:endParaRPr lang="en-US" sz="1200" dirty="0" smtClean="0"/>
          </a:p>
          <a:p>
            <a:r>
              <a:rPr lang="en-US" sz="2200" dirty="0" smtClean="0"/>
              <a:t>It is very important that key variables and their relationship be identified and included in the diagram</a:t>
            </a:r>
          </a:p>
          <a:p>
            <a:endParaRPr lang="en-US" sz="2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41</a:t>
            </a:fld>
            <a:endParaRPr lang="en-US"/>
          </a:p>
        </p:txBody>
      </p:sp>
    </p:spTree>
    <p:extLst>
      <p:ext uri="{BB962C8B-B14F-4D97-AF65-F5344CB8AC3E}">
        <p14:creationId xmlns:p14="http://schemas.microsoft.com/office/powerpoint/2010/main" xmlns="" val="145217569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457200"/>
            <a:ext cx="8229599" cy="5847755"/>
          </a:xfrm>
          <a:prstGeom prst="rect">
            <a:avLst/>
          </a:prstGeom>
          <a:noFill/>
        </p:spPr>
        <p:txBody>
          <a:bodyPr wrap="square" rtlCol="0">
            <a:spAutoFit/>
          </a:bodyPr>
          <a:lstStyle/>
          <a:p>
            <a:r>
              <a:rPr lang="en-US" sz="2200" b="1" dirty="0"/>
              <a:t>Decision trees</a:t>
            </a:r>
          </a:p>
          <a:p>
            <a:endParaRPr lang="en-US" sz="1200" dirty="0"/>
          </a:p>
          <a:p>
            <a:r>
              <a:rPr lang="en-US" sz="2200" dirty="0"/>
              <a:t>Another decision analysis tool that uses a tree-like graph of decisions and their possible consequences. It can be used both quantitatively and qualitatively.   </a:t>
            </a:r>
          </a:p>
          <a:p>
            <a:endParaRPr lang="en-US" sz="1200" dirty="0" smtClean="0"/>
          </a:p>
          <a:p>
            <a:r>
              <a:rPr lang="en-US" sz="2200" dirty="0" smtClean="0"/>
              <a:t>A decision tree is built using two types of nodes: decision node (square) and chance node (circle)</a:t>
            </a:r>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smtClean="0"/>
          </a:p>
          <a:p>
            <a:endParaRPr lang="en-US" sz="1200" dirty="0"/>
          </a:p>
          <a:p>
            <a:pPr marL="342900" indent="-342900">
              <a:buFont typeface="Arial" pitchFamily="34" charset="0"/>
              <a:buChar char="•"/>
            </a:pPr>
            <a:r>
              <a:rPr lang="en-US" sz="2200" dirty="0" smtClean="0"/>
              <a:t>At the decision node, we must choose which branch (a discrete choice) to follow. </a:t>
            </a:r>
          </a:p>
          <a:p>
            <a:pPr marL="342900" indent="-342900">
              <a:buFont typeface="Arial" pitchFamily="34" charset="0"/>
              <a:buChar char="•"/>
            </a:pPr>
            <a:r>
              <a:rPr lang="en-US" sz="2200" dirty="0" smtClean="0"/>
              <a:t>At a chance node, there is uncertainty about outcome of future event</a:t>
            </a:r>
            <a:endParaRPr lang="en-US" sz="2200" dirty="0"/>
          </a:p>
        </p:txBody>
      </p:sp>
      <p:pic>
        <p:nvPicPr>
          <p:cNvPr id="18435" name="Picture 3"/>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l="34581" t="1238" r="34409" b="61370"/>
          <a:stretch/>
        </p:blipFill>
        <p:spPr bwMode="auto">
          <a:xfrm>
            <a:off x="2171700" y="3219450"/>
            <a:ext cx="1724025" cy="1438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l="35980" t="43830" r="31838" b="17540"/>
          <a:stretch/>
        </p:blipFill>
        <p:spPr bwMode="auto">
          <a:xfrm>
            <a:off x="4800600" y="3171825"/>
            <a:ext cx="1789112" cy="1485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42</a:t>
            </a:fld>
            <a:endParaRPr lang="en-US"/>
          </a:p>
        </p:txBody>
      </p:sp>
    </p:spTree>
    <p:extLst>
      <p:ext uri="{BB962C8B-B14F-4D97-AF65-F5344CB8AC3E}">
        <p14:creationId xmlns:p14="http://schemas.microsoft.com/office/powerpoint/2010/main" xmlns="" val="145217569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5" name="TextBox 4"/>
              <p:cNvSpPr txBox="1"/>
              <p:nvPr/>
            </p:nvSpPr>
            <p:spPr>
              <a:xfrm>
                <a:off x="400050" y="457199"/>
                <a:ext cx="8362950" cy="5909118"/>
              </a:xfrm>
              <a:prstGeom prst="rect">
                <a:avLst/>
              </a:prstGeom>
              <a:noFill/>
            </p:spPr>
            <p:txBody>
              <a:bodyPr wrap="square" rtlCol="0">
                <a:spAutoFit/>
              </a:bodyPr>
              <a:lstStyle/>
              <a:p>
                <a:r>
                  <a:rPr lang="en-US" sz="2200" dirty="0" smtClean="0"/>
                  <a:t>Each branch is assigned a probability (p)</a:t>
                </a:r>
              </a:p>
              <a:p>
                <a:endParaRPr lang="en-US" sz="1200" dirty="0"/>
              </a:p>
              <a:p>
                <a:r>
                  <a:rPr lang="en-US" sz="2200" dirty="0"/>
                  <a:t>The purpose of decision tree is to explore the consequences of choosing either branch and each branch is associated with some uncertainty about what will happen next</a:t>
                </a:r>
              </a:p>
              <a:p>
                <a:endParaRPr lang="en-US" sz="1200" dirty="0"/>
              </a:p>
              <a:p>
                <a:r>
                  <a:rPr lang="en-US" sz="2200" dirty="0"/>
                  <a:t>Example 14.8 drawing a decision tree</a:t>
                </a:r>
              </a:p>
              <a:p>
                <a:endParaRPr lang="en-US" sz="1200" u="sng" dirty="0" smtClean="0"/>
              </a:p>
              <a:p>
                <a:r>
                  <a:rPr lang="en-US" sz="2200" u="sng" dirty="0" smtClean="0"/>
                  <a:t>Solving a decision tree</a:t>
                </a:r>
              </a:p>
              <a:p>
                <a:endParaRPr lang="en-US" sz="1200" dirty="0"/>
              </a:p>
              <a:p>
                <a:r>
                  <a:rPr lang="en-US" sz="2200" dirty="0" smtClean="0"/>
                  <a:t>To use (solve) a decision tree, we work from right to left to collapse the branches of each chance node into a single branch representing the expected value of the uncertain outcomes. </a:t>
                </a:r>
              </a:p>
              <a:p>
                <a:endParaRPr lang="en-US" sz="1200" dirty="0" smtClean="0"/>
              </a:p>
              <a:p>
                <a:pPr/>
                <a14:m>
                  <m:oMathPara xmlns:m="http://schemas.openxmlformats.org/officeDocument/2006/math">
                    <m:oMathParaPr>
                      <m:jc m:val="centerGroup"/>
                    </m:oMathParaPr>
                    <m:oMath xmlns:m="http://schemas.openxmlformats.org/officeDocument/2006/math">
                      <m:d>
                        <m:dPr>
                          <m:begChr m:val="["/>
                          <m:endChr m:val="]"/>
                          <m:ctrlPr>
                            <a:rPr lang="en-US" sz="1500" i="1" smtClean="0">
                              <a:latin typeface="Cambria Math"/>
                            </a:rPr>
                          </m:ctrlPr>
                        </m:dPr>
                        <m:e>
                          <m:eqArr>
                            <m:eqArrPr>
                              <m:ctrlPr>
                                <a:rPr lang="en-US" sz="1500" b="0" i="1" smtClean="0">
                                  <a:latin typeface="Cambria Math"/>
                                </a:rPr>
                              </m:ctrlPr>
                            </m:eqArrPr>
                            <m:e>
                              <m:r>
                                <m:rPr>
                                  <m:sty m:val="p"/>
                                </m:rPr>
                                <a:rPr lang="en-US" sz="1500" b="0" i="0" smtClean="0">
                                  <a:latin typeface="Cambria Math"/>
                                </a:rPr>
                                <m:t>Expected</m:t>
                              </m:r>
                              <m:r>
                                <a:rPr lang="en-US" sz="1500" b="0" i="0" smtClean="0">
                                  <a:latin typeface="Cambria Math"/>
                                </a:rPr>
                                <m:t> </m:t>
                              </m:r>
                              <m:r>
                                <m:rPr>
                                  <m:sty m:val="p"/>
                                </m:rPr>
                                <a:rPr lang="en-US" sz="1500" b="0" i="0" smtClean="0">
                                  <a:latin typeface="Cambria Math"/>
                                </a:rPr>
                                <m:t>value</m:t>
                              </m:r>
                              <m:r>
                                <a:rPr lang="en-US" sz="1500" b="0" i="0" smtClean="0">
                                  <a:latin typeface="Cambria Math"/>
                                </a:rPr>
                                <m:t> </m:t>
                              </m:r>
                            </m:e>
                            <m:e>
                              <m:r>
                                <m:rPr>
                                  <m:sty m:val="p"/>
                                </m:rPr>
                                <a:rPr lang="en-US" sz="1500" b="0" i="0" smtClean="0">
                                  <a:latin typeface="Cambria Math"/>
                                </a:rPr>
                                <m:t>at</m:t>
                              </m:r>
                              <m:r>
                                <a:rPr lang="en-US" sz="1500" b="0" i="0" smtClean="0">
                                  <a:latin typeface="Cambria Math"/>
                                </a:rPr>
                                <m:t> </m:t>
                              </m:r>
                              <m:r>
                                <m:rPr>
                                  <m:sty m:val="p"/>
                                </m:rPr>
                                <a:rPr lang="en-US" sz="1500" b="0" i="0" smtClean="0">
                                  <a:latin typeface="Cambria Math"/>
                                </a:rPr>
                                <m:t>a</m:t>
                              </m:r>
                              <m:r>
                                <a:rPr lang="en-US" sz="1500" b="0" i="0" smtClean="0">
                                  <a:latin typeface="Cambria Math"/>
                                </a:rPr>
                                <m:t> </m:t>
                              </m:r>
                              <m:r>
                                <m:rPr>
                                  <m:sty m:val="p"/>
                                </m:rPr>
                                <a:rPr lang="en-US" sz="1500" b="0" i="0" smtClean="0">
                                  <a:latin typeface="Cambria Math"/>
                                </a:rPr>
                                <m:t>chance</m:t>
                              </m:r>
                              <m:r>
                                <a:rPr lang="en-US" sz="1500" b="0" i="0" smtClean="0">
                                  <a:latin typeface="Cambria Math"/>
                                </a:rPr>
                                <m:t> </m:t>
                              </m:r>
                              <m:r>
                                <m:rPr>
                                  <m:sty m:val="p"/>
                                </m:rPr>
                                <a:rPr lang="en-US" sz="1500" b="0" i="0" smtClean="0">
                                  <a:latin typeface="Cambria Math"/>
                                </a:rPr>
                                <m:t>node</m:t>
                              </m:r>
                            </m:e>
                          </m:eqArr>
                        </m:e>
                      </m:d>
                      <m:r>
                        <a:rPr lang="en-US" sz="1500" b="0" i="0" smtClean="0">
                          <a:latin typeface="Cambria Math"/>
                        </a:rPr>
                        <m:t>=</m:t>
                      </m:r>
                      <m:nary>
                        <m:naryPr>
                          <m:chr m:val="∑"/>
                          <m:subHide m:val="on"/>
                          <m:supHide m:val="on"/>
                          <m:ctrlPr>
                            <a:rPr lang="en-US" sz="1500" b="0" i="1" smtClean="0">
                              <a:latin typeface="Cambria Math"/>
                            </a:rPr>
                          </m:ctrlPr>
                        </m:naryPr>
                        <m:sub/>
                        <m:sup/>
                        <m:e>
                          <m:eqArr>
                            <m:eqArrPr>
                              <m:ctrlPr>
                                <a:rPr lang="en-US" sz="1500" i="1">
                                  <a:latin typeface="Cambria Math"/>
                                </a:rPr>
                              </m:ctrlPr>
                            </m:eqArrPr>
                            <m:e>
                              <m:r>
                                <m:rPr>
                                  <m:sty m:val="p"/>
                                </m:rPr>
                                <a:rPr lang="en-US" sz="1500" i="0">
                                  <a:latin typeface="Cambria Math"/>
                                </a:rPr>
                                <m:t>probability</m:t>
                              </m:r>
                              <m:r>
                                <a:rPr lang="en-US" sz="1500" i="0">
                                  <a:latin typeface="Cambria Math"/>
                                </a:rPr>
                                <m:t> </m:t>
                              </m:r>
                              <m:r>
                                <m:rPr>
                                  <m:sty m:val="p"/>
                                </m:rPr>
                                <a:rPr lang="en-US" sz="1500" i="0">
                                  <a:latin typeface="Cambria Math"/>
                                </a:rPr>
                                <m:t>of</m:t>
                              </m:r>
                              <m:r>
                                <a:rPr lang="en-US" sz="1500" i="0">
                                  <a:latin typeface="Cambria Math"/>
                                </a:rPr>
                                <m:t> </m:t>
                              </m:r>
                            </m:e>
                            <m:e>
                              <m:r>
                                <m:rPr>
                                  <m:sty m:val="p"/>
                                </m:rPr>
                                <a:rPr lang="en-US" sz="1500" i="0">
                                  <a:latin typeface="Cambria Math"/>
                                </a:rPr>
                                <m:t>each</m:t>
                              </m:r>
                              <m:r>
                                <a:rPr lang="en-US" sz="1500" i="0">
                                  <a:latin typeface="Cambria Math"/>
                                </a:rPr>
                                <m:t> </m:t>
                              </m:r>
                              <m:r>
                                <m:rPr>
                                  <m:sty m:val="p"/>
                                </m:rPr>
                                <a:rPr lang="en-US" sz="1500" i="0">
                                  <a:latin typeface="Cambria Math"/>
                                </a:rPr>
                                <m:t>branch</m:t>
                              </m:r>
                            </m:e>
                          </m:eqArr>
                        </m:e>
                      </m:nary>
                      <m:r>
                        <a:rPr lang="en-US" sz="1500" b="0" i="0" smtClean="0">
                          <a:latin typeface="Cambria Math"/>
                        </a:rPr>
                        <m:t> </m:t>
                      </m:r>
                      <m:r>
                        <a:rPr lang="en-US" sz="1500" b="0" i="0" smtClean="0">
                          <a:latin typeface="Cambria Math"/>
                          <a:sym typeface="Symbol"/>
                        </a:rPr>
                        <m:t>  </m:t>
                      </m:r>
                      <m:r>
                        <m:rPr>
                          <m:sty m:val="p"/>
                        </m:rPr>
                        <a:rPr lang="en-US" sz="1500" b="0" i="0" smtClean="0">
                          <a:latin typeface="Cambria Math"/>
                          <a:sym typeface="Symbol"/>
                        </a:rPr>
                        <m:t>value</m:t>
                      </m:r>
                      <m:r>
                        <a:rPr lang="en-US" sz="1500" b="0" i="0" smtClean="0">
                          <a:latin typeface="Cambria Math"/>
                          <a:sym typeface="Symbol"/>
                        </a:rPr>
                        <m:t> </m:t>
                      </m:r>
                      <m:r>
                        <m:rPr>
                          <m:sty m:val="p"/>
                        </m:rPr>
                        <a:rPr lang="en-US" sz="1500" b="0" i="0" smtClean="0">
                          <a:latin typeface="Cambria Math"/>
                          <a:sym typeface="Symbol"/>
                        </a:rPr>
                        <m:t>of</m:t>
                      </m:r>
                      <m:r>
                        <a:rPr lang="en-US" sz="1500" b="0" i="0" smtClean="0">
                          <a:latin typeface="Cambria Math"/>
                          <a:sym typeface="Symbol"/>
                        </a:rPr>
                        <m:t> </m:t>
                      </m:r>
                      <m:r>
                        <m:rPr>
                          <m:sty m:val="p"/>
                        </m:rPr>
                        <a:rPr lang="en-US" sz="1500" b="0" i="0" smtClean="0">
                          <a:latin typeface="Cambria Math"/>
                          <a:sym typeface="Symbol"/>
                        </a:rPr>
                        <m:t>each</m:t>
                      </m:r>
                      <m:r>
                        <a:rPr lang="en-US" sz="1500" b="0" i="0" smtClean="0">
                          <a:latin typeface="Cambria Math"/>
                          <a:sym typeface="Symbol"/>
                        </a:rPr>
                        <m:t> </m:t>
                      </m:r>
                      <m:r>
                        <m:rPr>
                          <m:sty m:val="p"/>
                        </m:rPr>
                        <a:rPr lang="en-US" sz="1500" b="0" i="0" smtClean="0">
                          <a:latin typeface="Cambria Math"/>
                          <a:sym typeface="Symbol"/>
                        </a:rPr>
                        <m:t>branch</m:t>
                      </m:r>
                    </m:oMath>
                  </m:oMathPara>
                </a14:m>
                <a:endParaRPr lang="en-US" sz="1500" dirty="0" smtClean="0"/>
              </a:p>
              <a:p>
                <a:endParaRPr lang="en-US" sz="1500" dirty="0" smtClean="0"/>
              </a:p>
              <a:p>
                <a:r>
                  <a:rPr lang="en-US" sz="2200" dirty="0" smtClean="0"/>
                  <a:t>                                                </a:t>
                </a:r>
                <a14:m>
                  <m:oMath xmlns:m="http://schemas.openxmlformats.org/officeDocument/2006/math">
                    <m:r>
                      <m:rPr>
                        <m:sty m:val="p"/>
                      </m:rPr>
                      <a:rPr lang="en-US" sz="2200" b="0" i="0" smtClean="0">
                        <a:latin typeface="Cambria Math"/>
                      </a:rPr>
                      <m:t>EV</m:t>
                    </m:r>
                    <m:r>
                      <a:rPr lang="en-US" sz="2200" b="0" i="0" smtClean="0">
                        <a:latin typeface="Cambria Math"/>
                      </a:rPr>
                      <m:t>= </m:t>
                    </m:r>
                    <m:nary>
                      <m:naryPr>
                        <m:chr m:val="∑"/>
                        <m:subHide m:val="on"/>
                        <m:supHide m:val="on"/>
                        <m:ctrlPr>
                          <a:rPr lang="en-US" sz="2200" b="0" i="1" smtClean="0">
                            <a:latin typeface="Cambria Math"/>
                          </a:rPr>
                        </m:ctrlPr>
                      </m:naryPr>
                      <m:sub/>
                      <m:sup/>
                      <m:e>
                        <m:r>
                          <a:rPr lang="en-US" sz="2200" b="0" i="1" smtClean="0">
                            <a:latin typeface="Cambria Math"/>
                          </a:rPr>
                          <m:t>𝑃</m:t>
                        </m:r>
                        <m:r>
                          <a:rPr lang="en-US" sz="2200" b="0" i="1" baseline="-25000" smtClean="0">
                            <a:latin typeface="Cambria Math"/>
                          </a:rPr>
                          <m:t>𝑖</m:t>
                        </m:r>
                        <m:r>
                          <a:rPr lang="en-US" sz="2200" b="0" i="1" smtClean="0">
                            <a:latin typeface="Cambria Math"/>
                          </a:rPr>
                          <m:t>𝑉</m:t>
                        </m:r>
                        <m:r>
                          <a:rPr lang="en-US" sz="2200" b="0" i="1" baseline="-25000" smtClean="0">
                            <a:latin typeface="Cambria Math"/>
                          </a:rPr>
                          <m:t>𝑖</m:t>
                        </m:r>
                      </m:e>
                    </m:nary>
                  </m:oMath>
                </a14:m>
                <a:endParaRPr lang="en-US" sz="2200" baseline="-25000" dirty="0" smtClean="0">
                  <a:sym typeface="Symbol"/>
                </a:endParaRPr>
              </a:p>
              <a:p>
                <a:endParaRPr lang="en-US" sz="2200" baseline="-25000" dirty="0" smtClean="0">
                  <a:sym typeface="Symbol"/>
                </a:endParaRPr>
              </a:p>
              <a:p>
                <a:r>
                  <a:rPr lang="en-US" sz="2200" dirty="0" smtClean="0"/>
                  <a:t>The resulted value is assigned to the chance node in the decision tree </a:t>
                </a:r>
              </a:p>
            </p:txBody>
          </p:sp>
        </mc:Choice>
        <mc:Fallback>
          <p:sp>
            <p:nvSpPr>
              <p:cNvPr id="5" name="TextBox 4"/>
              <p:cNvSpPr txBox="1">
                <a:spLocks noRot="1" noChangeAspect="1" noMove="1" noResize="1" noEditPoints="1" noAdjustHandles="1" noChangeArrowheads="1" noChangeShapeType="1" noTextEdit="1"/>
              </p:cNvSpPr>
              <p:nvPr/>
            </p:nvSpPr>
            <p:spPr>
              <a:xfrm>
                <a:off x="400050" y="457199"/>
                <a:ext cx="8362950" cy="5909118"/>
              </a:xfrm>
              <a:prstGeom prst="rect">
                <a:avLst/>
              </a:prstGeom>
              <a:blipFill rotWithShape="1">
                <a:blip r:embed="rId2" cstate="print"/>
                <a:stretch>
                  <a:fillRect l="-948" t="-619" r="-1531" b="-929"/>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43</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8599" y="685800"/>
            <a:ext cx="8448210" cy="1508105"/>
          </a:xfrm>
          <a:prstGeom prst="rect">
            <a:avLst/>
          </a:prstGeom>
          <a:noFill/>
        </p:spPr>
        <p:txBody>
          <a:bodyPr wrap="none" rtlCol="0">
            <a:spAutoFit/>
          </a:bodyPr>
          <a:lstStyle/>
          <a:p>
            <a:r>
              <a:rPr lang="en-US" sz="2000" dirty="0" smtClean="0"/>
              <a:t>Example: Decision for selection of a site A or B: Land price A = $1.0M</a:t>
            </a:r>
            <a:r>
              <a:rPr lang="en-US" sz="2000" dirty="0"/>
              <a:t>, B=$0.6M </a:t>
            </a:r>
            <a:endParaRPr lang="en-US" sz="2000" dirty="0" smtClean="0"/>
          </a:p>
          <a:p>
            <a:endParaRPr lang="en-US" sz="1200" dirty="0" smtClean="0"/>
          </a:p>
          <a:p>
            <a:pPr marL="285750" indent="-285750">
              <a:buFont typeface="Arial" pitchFamily="34" charset="0"/>
              <a:buChar char="•"/>
            </a:pPr>
            <a:r>
              <a:rPr lang="en-US" sz="2000" dirty="0" smtClean="0"/>
              <a:t>A is not contaminated</a:t>
            </a:r>
          </a:p>
          <a:p>
            <a:pPr marL="285750" indent="-285750">
              <a:buFont typeface="Arial" pitchFamily="34" charset="0"/>
              <a:buChar char="•"/>
            </a:pPr>
            <a:r>
              <a:rPr lang="en-US" sz="2000" dirty="0" smtClean="0"/>
              <a:t>Modeling results show B needs 20% (15% partial and 5% major) cleanup</a:t>
            </a:r>
          </a:p>
          <a:p>
            <a:pPr marL="285750" indent="-285750">
              <a:buFont typeface="Arial" pitchFamily="34" charset="0"/>
              <a:buChar char="•"/>
            </a:pPr>
            <a:r>
              <a:rPr lang="en-US" sz="2000" dirty="0" smtClean="0"/>
              <a:t>Cleanup cost: $0.5 M for minor and &amp; $2.5M for major cleanup</a:t>
            </a:r>
            <a:endParaRPr lang="en-US" sz="2000" dirty="0"/>
          </a:p>
        </p:txBody>
      </p:sp>
      <p:pic>
        <p:nvPicPr>
          <p:cNvPr id="20483" name="Picture 3"/>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t="42329"/>
          <a:stretch/>
        </p:blipFill>
        <p:spPr bwMode="auto">
          <a:xfrm>
            <a:off x="1343024" y="3657600"/>
            <a:ext cx="6022975" cy="28940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l="36848" r="30733" b="68491"/>
          <a:stretch/>
        </p:blipFill>
        <p:spPr bwMode="auto">
          <a:xfrm>
            <a:off x="1447800" y="2362200"/>
            <a:ext cx="1952626" cy="1581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44</a:t>
            </a:fld>
            <a:endParaRPr lang="en-US"/>
          </a:p>
        </p:txBody>
      </p:sp>
    </p:spTree>
    <p:extLst>
      <p:ext uri="{BB962C8B-B14F-4D97-AF65-F5344CB8AC3E}">
        <p14:creationId xmlns:p14="http://schemas.microsoft.com/office/powerpoint/2010/main" xmlns="" val="29700275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5" name="TextBox 4"/>
              <p:cNvSpPr txBox="1"/>
              <p:nvPr/>
            </p:nvSpPr>
            <p:spPr>
              <a:xfrm>
                <a:off x="457200" y="639604"/>
                <a:ext cx="8229599" cy="4185761"/>
              </a:xfrm>
              <a:prstGeom prst="rect">
                <a:avLst/>
              </a:prstGeom>
              <a:noFill/>
            </p:spPr>
            <p:txBody>
              <a:bodyPr wrap="square" rtlCol="0">
                <a:spAutoFit/>
              </a:bodyPr>
              <a:lstStyle/>
              <a:p>
                <a:r>
                  <a:rPr lang="en-US" sz="2200" dirty="0" smtClean="0"/>
                  <a:t>Calculating EV for site B:</a:t>
                </a:r>
              </a:p>
              <a:p>
                <a:r>
                  <a:rPr lang="en-US" sz="2200" dirty="0" smtClean="0"/>
                  <a:t>EV for B = </a:t>
                </a:r>
                <a14:m>
                  <m:oMath xmlns:m="http://schemas.openxmlformats.org/officeDocument/2006/math">
                    <m:nary>
                      <m:naryPr>
                        <m:chr m:val="∑"/>
                        <m:subHide m:val="on"/>
                        <m:supHide m:val="on"/>
                        <m:ctrlPr>
                          <a:rPr lang="en-US" sz="2200" i="1">
                            <a:latin typeface="Cambria Math"/>
                          </a:rPr>
                        </m:ctrlPr>
                      </m:naryPr>
                      <m:sub/>
                      <m:sup/>
                      <m:e>
                        <m:r>
                          <a:rPr lang="en-US" sz="2200" i="1">
                            <a:latin typeface="Cambria Math"/>
                          </a:rPr>
                          <m:t>𝑃</m:t>
                        </m:r>
                        <m:r>
                          <a:rPr lang="en-US" sz="2200" i="1" baseline="-25000">
                            <a:latin typeface="Cambria Math"/>
                          </a:rPr>
                          <m:t>𝑖</m:t>
                        </m:r>
                        <m:r>
                          <a:rPr lang="en-US" sz="2200" i="1">
                            <a:latin typeface="Cambria Math"/>
                          </a:rPr>
                          <m:t>𝑉</m:t>
                        </m:r>
                        <m:r>
                          <a:rPr lang="en-US" sz="2200" i="1" baseline="-25000">
                            <a:latin typeface="Cambria Math"/>
                          </a:rPr>
                          <m:t>𝑖</m:t>
                        </m:r>
                      </m:e>
                    </m:nary>
                  </m:oMath>
                </a14:m>
                <a:r>
                  <a:rPr lang="en-US" sz="2200" dirty="0" smtClean="0"/>
                  <a:t> = 0.8(0)+ 0.15($0.5M) </a:t>
                </a:r>
                <a:r>
                  <a:rPr lang="en-US" sz="2200" smtClean="0"/>
                  <a:t>+ </a:t>
                </a:r>
                <a:r>
                  <a:rPr lang="en-US" sz="2200" smtClean="0"/>
                  <a:t>0.05($2.5M</a:t>
                </a:r>
                <a:r>
                  <a:rPr lang="en-US" sz="2200" dirty="0" smtClean="0"/>
                  <a:t>) = $0.2M or $200,000</a:t>
                </a:r>
              </a:p>
              <a:p>
                <a:endParaRPr lang="en-US" sz="2200" dirty="0" smtClean="0"/>
              </a:p>
              <a:p>
                <a:r>
                  <a:rPr lang="en-US" sz="2200" dirty="0" smtClean="0"/>
                  <a:t>Total price for B = $0.6M +$0.2M = $0.8M compared to price for A that is $1M</a:t>
                </a:r>
              </a:p>
              <a:p>
                <a:endParaRPr lang="en-US" sz="1200" dirty="0"/>
              </a:p>
              <a:p>
                <a:endParaRPr lang="en-US" sz="1200" dirty="0" smtClean="0"/>
              </a:p>
              <a:p>
                <a:r>
                  <a:rPr lang="en-US" sz="2200" u="sng" dirty="0" smtClean="0"/>
                  <a:t>Adding complexity</a:t>
                </a:r>
              </a:p>
              <a:p>
                <a:endParaRPr lang="en-US" sz="2200" dirty="0"/>
              </a:p>
              <a:p>
                <a:r>
                  <a:rPr lang="en-US" sz="2200" dirty="0" smtClean="0"/>
                  <a:t>If the same consulting company offers detailed investigation for $0.1M that will yield 85% chance of knowing the site B is contaminated or not, but 15% chance that the results will be inconclusive. </a:t>
                </a:r>
                <a:endParaRPr lang="en-US" sz="2200" dirty="0"/>
              </a:p>
            </p:txBody>
          </p:sp>
        </mc:Choice>
        <mc:Fallback>
          <p:sp>
            <p:nvSpPr>
              <p:cNvPr id="5" name="TextBox 4"/>
              <p:cNvSpPr txBox="1">
                <a:spLocks noRot="1" noChangeAspect="1" noMove="1" noResize="1" noEditPoints="1" noAdjustHandles="1" noChangeArrowheads="1" noChangeShapeType="1" noTextEdit="1"/>
              </p:cNvSpPr>
              <p:nvPr/>
            </p:nvSpPr>
            <p:spPr>
              <a:xfrm>
                <a:off x="457200" y="639604"/>
                <a:ext cx="8229599" cy="4185761"/>
              </a:xfrm>
              <a:prstGeom prst="rect">
                <a:avLst/>
              </a:prstGeom>
              <a:blipFill rotWithShape="1">
                <a:blip r:embed="rId2" cstate="print"/>
                <a:stretch>
                  <a:fillRect l="-889" t="-5095" r="-1037" b="-1892"/>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45</a:t>
            </a:fld>
            <a:endParaRPr lang="en-US"/>
          </a:p>
        </p:txBody>
      </p:sp>
    </p:spTree>
    <p:extLst>
      <p:ext uri="{BB962C8B-B14F-4D97-AF65-F5344CB8AC3E}">
        <p14:creationId xmlns:p14="http://schemas.microsoft.com/office/powerpoint/2010/main" xmlns="" val="16093502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1523999" y="381000"/>
            <a:ext cx="2536825" cy="1238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1509" name="Picture 5"/>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379234" y="1828800"/>
            <a:ext cx="5438775" cy="12938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1512" name="Picture 8"/>
          <p:cNvPicPr>
            <a:picLocks noChangeAspect="1" noChangeArrowheads="1"/>
          </p:cNvPicPr>
          <p:nvPr/>
        </p:nvPicPr>
        <p:blipFill rotWithShape="1">
          <a:blip r:embed="rId7" cstate="print">
            <a:extLst>
              <a:ext uri="{BEBA8EAE-BF5A-486C-A8C5-ECC9F3942E4B}">
                <a14:imgProps xmlns:a14="http://schemas.microsoft.com/office/drawing/2010/main" xmlns="">
                  <a14:imgLayer r:embed="rId8">
                    <a14:imgEffect>
                      <a14:sharpenSoften amount="50000"/>
                    </a14:imgEffect>
                  </a14:imgLayer>
                </a14:imgProps>
              </a:ext>
              <a:ext uri="{28A0092B-C50C-407E-A947-70E740481C1C}">
                <a14:useLocalDpi xmlns:a14="http://schemas.microsoft.com/office/drawing/2010/main" xmlns="" val="0"/>
              </a:ext>
            </a:extLst>
          </a:blip>
          <a:srcRect b="11433"/>
          <a:stretch/>
        </p:blipFill>
        <p:spPr bwMode="auto">
          <a:xfrm>
            <a:off x="130562" y="3429000"/>
            <a:ext cx="5936121" cy="3276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TextBox 3"/>
          <p:cNvSpPr txBox="1"/>
          <p:nvPr/>
        </p:nvSpPr>
        <p:spPr>
          <a:xfrm>
            <a:off x="5943600" y="1527946"/>
            <a:ext cx="3082895" cy="1200329"/>
          </a:xfrm>
          <a:prstGeom prst="rect">
            <a:avLst/>
          </a:prstGeom>
          <a:noFill/>
        </p:spPr>
        <p:txBody>
          <a:bodyPr wrap="none" rtlCol="0">
            <a:spAutoFit/>
          </a:bodyPr>
          <a:lstStyle/>
          <a:p>
            <a:r>
              <a:rPr lang="en-US" u="sng" dirty="0" smtClean="0">
                <a:solidFill>
                  <a:srgbClr val="FF0000"/>
                </a:solidFill>
              </a:rPr>
              <a:t>New probabilities </a:t>
            </a:r>
          </a:p>
          <a:p>
            <a:r>
              <a:rPr lang="en-US" dirty="0" smtClean="0">
                <a:solidFill>
                  <a:srgbClr val="FF0000"/>
                </a:solidFill>
              </a:rPr>
              <a:t>No cleanup: 85% of 80% = 68%</a:t>
            </a:r>
          </a:p>
          <a:p>
            <a:r>
              <a:rPr lang="en-US" dirty="0" smtClean="0">
                <a:solidFill>
                  <a:srgbClr val="FF0000"/>
                </a:solidFill>
              </a:rPr>
              <a:t>Cleanup: 85% of 20% = 17%</a:t>
            </a:r>
          </a:p>
          <a:p>
            <a:r>
              <a:rPr lang="en-US" dirty="0" smtClean="0">
                <a:solidFill>
                  <a:srgbClr val="FF0000"/>
                </a:solidFill>
              </a:rPr>
              <a:t>15% inconclusive</a:t>
            </a:r>
            <a:endParaRPr lang="en-US" dirty="0">
              <a:solidFill>
                <a:srgbClr val="FF0000"/>
              </a:solidFill>
            </a:endParaRPr>
          </a:p>
        </p:txBody>
      </p:sp>
      <p:sp>
        <p:nvSpPr>
          <p:cNvPr id="15" name="TextBox 14"/>
          <p:cNvSpPr txBox="1"/>
          <p:nvPr/>
        </p:nvSpPr>
        <p:spPr>
          <a:xfrm>
            <a:off x="5949178" y="3886200"/>
            <a:ext cx="3077317" cy="923330"/>
          </a:xfrm>
          <a:prstGeom prst="rect">
            <a:avLst/>
          </a:prstGeom>
          <a:noFill/>
        </p:spPr>
        <p:txBody>
          <a:bodyPr wrap="none" rtlCol="0">
            <a:spAutoFit/>
          </a:bodyPr>
          <a:lstStyle/>
          <a:p>
            <a:r>
              <a:rPr lang="en-US" dirty="0" smtClean="0">
                <a:solidFill>
                  <a:srgbClr val="FF0000"/>
                </a:solidFill>
              </a:rPr>
              <a:t>For the inconclusive case, the </a:t>
            </a:r>
          </a:p>
          <a:p>
            <a:r>
              <a:rPr lang="en-US" dirty="0" smtClean="0">
                <a:solidFill>
                  <a:srgbClr val="FF0000"/>
                </a:solidFill>
              </a:rPr>
              <a:t>previous modeling predictions </a:t>
            </a:r>
          </a:p>
          <a:p>
            <a:r>
              <a:rPr lang="en-US" dirty="0" smtClean="0">
                <a:solidFill>
                  <a:srgbClr val="FF0000"/>
                </a:solidFill>
              </a:rPr>
              <a:t>apply </a:t>
            </a:r>
            <a:endParaRPr lang="en-US" dirty="0">
              <a:solidFill>
                <a:srgbClr val="FF0000"/>
              </a:solidFill>
            </a:endParaRPr>
          </a:p>
        </p:txBody>
      </p:sp>
      <p:sp>
        <p:nvSpPr>
          <p:cNvPr id="16" name="TextBox 15"/>
          <p:cNvSpPr txBox="1"/>
          <p:nvPr/>
        </p:nvSpPr>
        <p:spPr>
          <a:xfrm>
            <a:off x="4967856" y="5453539"/>
            <a:ext cx="4176143" cy="369332"/>
          </a:xfrm>
          <a:prstGeom prst="rect">
            <a:avLst/>
          </a:prstGeom>
          <a:noFill/>
        </p:spPr>
        <p:txBody>
          <a:bodyPr wrap="none" rtlCol="0">
            <a:spAutoFit/>
          </a:bodyPr>
          <a:lstStyle/>
          <a:p>
            <a:r>
              <a:rPr lang="en-US" dirty="0" smtClean="0">
                <a:solidFill>
                  <a:srgbClr val="FF0000"/>
                </a:solidFill>
              </a:rPr>
              <a:t>75%/25% = 15% partial/5% major cleanup </a:t>
            </a:r>
            <a:endParaRPr lang="en-US" dirty="0">
              <a:solidFill>
                <a:srgbClr val="FF0000"/>
              </a:solidFill>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46</a:t>
            </a:fld>
            <a:endParaRPr lang="en-US"/>
          </a:p>
        </p:txBody>
      </p:sp>
    </p:spTree>
    <p:extLst>
      <p:ext uri="{BB962C8B-B14F-4D97-AF65-F5344CB8AC3E}">
        <p14:creationId xmlns:p14="http://schemas.microsoft.com/office/powerpoint/2010/main" xmlns="" val="7843030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904875" y="304800"/>
            <a:ext cx="6919913" cy="62245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Rectangle 3"/>
          <p:cNvSpPr/>
          <p:nvPr/>
        </p:nvSpPr>
        <p:spPr>
          <a:xfrm>
            <a:off x="6848475" y="4267200"/>
            <a:ext cx="159543" cy="152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405085" y="4229100"/>
            <a:ext cx="367408" cy="261610"/>
          </a:xfrm>
          <a:prstGeom prst="rect">
            <a:avLst/>
          </a:prstGeom>
          <a:solidFill>
            <a:schemeClr val="bg1"/>
          </a:solidFill>
        </p:spPr>
        <p:txBody>
          <a:bodyPr wrap="none" rtlCol="0">
            <a:spAutoFit/>
          </a:bodyPr>
          <a:lstStyle/>
          <a:p>
            <a:r>
              <a:rPr lang="en-US" sz="1100" b="1" dirty="0" smtClean="0"/>
              <a:t>1.1</a:t>
            </a:r>
            <a:endParaRPr lang="en-US" sz="1100" b="1" dirty="0"/>
          </a:p>
        </p:txBody>
      </p:sp>
      <p:sp>
        <p:nvSpPr>
          <p:cNvPr id="6" name="TextBox 5"/>
          <p:cNvSpPr txBox="1"/>
          <p:nvPr/>
        </p:nvSpPr>
        <p:spPr>
          <a:xfrm>
            <a:off x="7796213" y="4174123"/>
            <a:ext cx="1080039" cy="338554"/>
          </a:xfrm>
          <a:prstGeom prst="rect">
            <a:avLst/>
          </a:prstGeom>
          <a:noFill/>
        </p:spPr>
        <p:txBody>
          <a:bodyPr wrap="none" rtlCol="0">
            <a:spAutoFit/>
          </a:bodyPr>
          <a:lstStyle/>
          <a:p>
            <a:r>
              <a:rPr lang="en-US" sz="1600" b="1" dirty="0" smtClean="0">
                <a:solidFill>
                  <a:srgbClr val="FF0000"/>
                </a:solidFill>
              </a:rPr>
              <a:t>Correction</a:t>
            </a:r>
            <a:endParaRPr lang="en-US" sz="1600" b="1" dirty="0">
              <a:solidFill>
                <a:srgbClr val="FF0000"/>
              </a:solidFill>
            </a:endParaRPr>
          </a:p>
        </p:txBody>
      </p:sp>
      <p:sp>
        <p:nvSpPr>
          <p:cNvPr id="7" name="TextBox 6"/>
          <p:cNvSpPr txBox="1"/>
          <p:nvPr/>
        </p:nvSpPr>
        <p:spPr>
          <a:xfrm>
            <a:off x="7805738" y="5063081"/>
            <a:ext cx="1080039" cy="338554"/>
          </a:xfrm>
          <a:prstGeom prst="rect">
            <a:avLst/>
          </a:prstGeom>
          <a:noFill/>
        </p:spPr>
        <p:txBody>
          <a:bodyPr wrap="none" rtlCol="0">
            <a:spAutoFit/>
          </a:bodyPr>
          <a:lstStyle/>
          <a:p>
            <a:r>
              <a:rPr lang="en-US" sz="1600" b="1" dirty="0" smtClean="0">
                <a:solidFill>
                  <a:srgbClr val="FF0000"/>
                </a:solidFill>
              </a:rPr>
              <a:t>Correction</a:t>
            </a:r>
            <a:endParaRPr lang="en-US" sz="1600" b="1" dirty="0">
              <a:solidFill>
                <a:srgbClr val="FF0000"/>
              </a:solidFill>
            </a:endParaRPr>
          </a:p>
        </p:txBody>
      </p:sp>
      <p:sp>
        <p:nvSpPr>
          <p:cNvPr id="8" name="Rectangle 7"/>
          <p:cNvSpPr/>
          <p:nvPr/>
        </p:nvSpPr>
        <p:spPr>
          <a:xfrm>
            <a:off x="6838950" y="5188952"/>
            <a:ext cx="159543" cy="152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428898" y="5119144"/>
            <a:ext cx="357790" cy="253916"/>
          </a:xfrm>
          <a:prstGeom prst="rect">
            <a:avLst/>
          </a:prstGeom>
          <a:solidFill>
            <a:schemeClr val="bg1"/>
          </a:solidFill>
        </p:spPr>
        <p:txBody>
          <a:bodyPr wrap="none" rtlCol="0">
            <a:spAutoFit/>
          </a:bodyPr>
          <a:lstStyle/>
          <a:p>
            <a:r>
              <a:rPr lang="en-US" sz="1050" b="1" dirty="0" smtClean="0"/>
              <a:t>1.1</a:t>
            </a:r>
            <a:endParaRPr lang="en-US" sz="1050" b="1"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47</a:t>
            </a:fld>
            <a:endParaRPr lang="en-US"/>
          </a:p>
        </p:txBody>
      </p:sp>
    </p:spTree>
    <p:extLst>
      <p:ext uri="{BB962C8B-B14F-4D97-AF65-F5344CB8AC3E}">
        <p14:creationId xmlns:p14="http://schemas.microsoft.com/office/powerpoint/2010/main" xmlns="" val="1576021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3513</TotalTime>
  <Words>3325</Words>
  <Application>Microsoft Office PowerPoint</Application>
  <PresentationFormat>On-screen Show (4:3)</PresentationFormat>
  <Paragraphs>449</Paragraphs>
  <Slides>47</Slides>
  <Notes>14</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PhD</dc:creator>
  <cp:lastModifiedBy>ENCS</cp:lastModifiedBy>
  <cp:revision>394</cp:revision>
  <dcterms:created xsi:type="dcterms:W3CDTF">2006-08-16T00:00:00Z</dcterms:created>
  <dcterms:modified xsi:type="dcterms:W3CDTF">2012-03-15T15:19:37Z</dcterms:modified>
</cp:coreProperties>
</file>