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notesMasterIdLst>
    <p:notesMasterId r:id="rId34"/>
  </p:notesMasterIdLst>
  <p:sldIdLst>
    <p:sldId id="309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315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316" r:id="rId24"/>
    <p:sldId id="278" r:id="rId25"/>
    <p:sldId id="314" r:id="rId26"/>
    <p:sldId id="280" r:id="rId27"/>
    <p:sldId id="281" r:id="rId28"/>
    <p:sldId id="282" r:id="rId29"/>
    <p:sldId id="312" r:id="rId30"/>
    <p:sldId id="310" r:id="rId31"/>
    <p:sldId id="313" r:id="rId32"/>
    <p:sldId id="311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F1F"/>
    <a:srgbClr val="3333FF"/>
    <a:srgbClr val="FF6600"/>
    <a:srgbClr val="A32A1D"/>
    <a:srgbClr val="CC0000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3082" autoAdjust="0"/>
    <p:restoredTop sz="98095" autoAdjust="0"/>
  </p:normalViewPr>
  <p:slideViewPr>
    <p:cSldViewPr>
      <p:cViewPr>
        <p:scale>
          <a:sx n="100" d="100"/>
          <a:sy n="100" d="100"/>
        </p:scale>
        <p:origin x="-1920" y="5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65" d="100"/>
          <a:sy n="65" d="100"/>
        </p:scale>
        <p:origin x="-3616" y="-11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notesMaster" Target="notesMasters/notes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7965126-D92E-49F1-8EC2-D7D0E5DF15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609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5CDF22-F840-4732-845B-AC9003AE2647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57E266-3612-4840-8409-E4501446075D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1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3175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963956-B036-4779-960E-2580510C97A7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3379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0E32AA-8BE4-49F1-8E56-2E6960121D6A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84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3584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31C65A-3D0D-482C-BAF5-DBB575548257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2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378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78F644-8445-4238-8CD6-A47E2239A36E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3994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1A4B82-F77E-4F61-B2C8-9DFB4D29AC2F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4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9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4199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4CEA45-85D7-46F0-AD21-94914AB636AB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5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4403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C5B30A-E08C-4D92-97FA-F55DC71BF600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1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4711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C5B30A-E08C-4D92-97FA-F55DC71BF600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1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4711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6DA1BB-F14B-4222-B675-FE002F628DD9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6</a:t>
            </a: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4915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1248BF-A693-4A71-8BB0-FED1D0662963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5120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EE7A46-5C1D-453B-BE20-6D477F7F5C9F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7</a:t>
            </a: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2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532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7C296B-A435-42B9-80CA-5FBA9A26F242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553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A774E8-8BE8-4D0C-ADBF-E8B9097D7A73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9</a:t>
            </a:r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5735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66ACF9-044E-4C15-9358-2376A72665D6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6144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C5B30A-E08C-4D92-97FA-F55DC71BF600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3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1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4711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163E06-91A5-4D9E-B524-E79BE2B2ED3D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10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49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634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D56805-129A-4090-99F5-5B7B3A7FC7F8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12</a:t>
            </a:r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6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6656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47D96A-8223-4B4D-8941-53207094C784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12</a:t>
            </a: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066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7066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C7EFB2-7E78-451F-9079-7E516EA9CC50}" type="slidenum">
              <a:rPr lang="en-US" smtClean="0"/>
              <a:pPr/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6FDD72-9351-4A9F-BB45-0227002E958A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3" tIns="44448" rIns="90483" bIns="44448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12</a:t>
            </a:r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 cap="flat"/>
        </p:spPr>
      </p:sp>
      <p:sp>
        <p:nvSpPr>
          <p:cNvPr id="7475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C0694-7BA5-4CD2-9079-7ADF5C1379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6756E-85A9-48E7-B65C-B2892FDBE6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B0E62-4318-4B23-B318-C6AD820D2D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C6CDD-A6F5-4618-8B2C-2C3DA63F3F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619B6-5FEC-4B5E-B0D0-DE08421A19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70474-2616-4858-8128-DE38CA699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EBAA1-9DB5-4FE7-8068-CD46599605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29E43-436E-4D4F-A1AF-B508C327D3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630AE-1A42-4590-902F-48A091BA62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68CCB-50DD-47B4-BA48-5C340146F1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E4314-0BC9-496A-BFAF-F390727DCD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FBF4D-6C78-447E-8A0F-9AE9020F92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AD176-1174-475F-8388-B2485B820B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F89B5-F880-4B93-9B3B-0A6F9CCABC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55C74-946E-4015-9468-136C05BB88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C1B61-6E1D-419B-A3C7-1DCEC90CC2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4880A-88D7-442D-BABA-DF66C77E98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F31DF-0675-4A7F-ACA7-57944B4406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4946B-0032-4C8F-8AE4-D2F0C206CE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0F859-0C87-49BD-A85F-723D13BED1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02BE0-D0F6-4DC4-913B-83B76286E6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2774F-9B49-4858-9EFB-3523235D08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16B4505D-F7BE-42E4-AAE2-28CE5E0D42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99" r:id="rId2"/>
    <p:sldLayoutId id="2147483709" r:id="rId3"/>
    <p:sldLayoutId id="2147483698" r:id="rId4"/>
    <p:sldLayoutId id="2147483697" r:id="rId5"/>
    <p:sldLayoutId id="2147483696" r:id="rId6"/>
    <p:sldLayoutId id="2147483695" r:id="rId7"/>
    <p:sldLayoutId id="2147483694" r:id="rId8"/>
    <p:sldLayoutId id="2147483710" r:id="rId9"/>
    <p:sldLayoutId id="2147483693" r:id="rId10"/>
    <p:sldLayoutId id="2147483692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3316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7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6AE4E13F-1EAE-4D66-9CAC-04FA1D9222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3321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07" r:id="rId2"/>
    <p:sldLayoutId id="2147483712" r:id="rId3"/>
    <p:sldLayoutId id="2147483706" r:id="rId4"/>
    <p:sldLayoutId id="2147483705" r:id="rId5"/>
    <p:sldLayoutId id="2147483704" r:id="rId6"/>
    <p:sldLayoutId id="2147483703" r:id="rId7"/>
    <p:sldLayoutId id="2147483702" r:id="rId8"/>
    <p:sldLayoutId id="2147483713" r:id="rId9"/>
    <p:sldLayoutId id="2147483701" r:id="rId10"/>
    <p:sldLayoutId id="2147483700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/>
              <a:t/>
            </a:r>
            <a:br>
              <a:rPr lang="en-US" sz="3200"/>
            </a:br>
            <a:endParaRPr lang="en-US" sz="32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096000"/>
            <a:ext cx="3352800" cy="396875"/>
          </a:xfrm>
        </p:spPr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2286000" y="381000"/>
            <a:ext cx="5008563" cy="1228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2900">
                <a:solidFill>
                  <a:schemeClr val="tx2"/>
                </a:solidFill>
                <a:latin typeface="Verdana" pitchFamily="34" charset="0"/>
              </a:rPr>
              <a:t>Understanding Economics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6</a:t>
            </a:r>
            <a:r>
              <a:rPr lang="en-US" sz="1400" baseline="30000">
                <a:solidFill>
                  <a:schemeClr val="tx2"/>
                </a:solidFill>
                <a:latin typeface="Verdana" pitchFamily="34" charset="0"/>
              </a:rPr>
              <a:t>th</a:t>
            </a:r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 edition</a:t>
            </a:r>
            <a:br>
              <a:rPr lang="en-US" sz="1400">
                <a:solidFill>
                  <a:schemeClr val="tx2"/>
                </a:solidFill>
                <a:latin typeface="Verdana" pitchFamily="34" charset="0"/>
              </a:rPr>
            </a:br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by Mark Lovewell</a:t>
            </a:r>
            <a:br>
              <a:rPr lang="en-US" sz="1400">
                <a:solidFill>
                  <a:schemeClr val="tx2"/>
                </a:solidFill>
                <a:latin typeface="Verdana" pitchFamily="34" charset="0"/>
              </a:rPr>
            </a:br>
            <a:endParaRPr lang="en-US" sz="140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26630" name="Picture 6" descr="Lovewell_0070385602_72p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4200" y="1752600"/>
            <a:ext cx="3230563" cy="4038600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6613" y="2133600"/>
            <a:ext cx="7772400" cy="1143000"/>
          </a:xfrm>
        </p:spPr>
        <p:txBody>
          <a:bodyPr lIns="90488" tIns="44450" rIns="90488" bIns="44450" anchor="ctr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Understanding Economics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</a:rPr>
              <a:t>6</a:t>
            </a:r>
            <a:r>
              <a:rPr lang="en-US" sz="1600" baseline="30000" dirty="0" smtClean="0">
                <a:solidFill>
                  <a:schemeClr val="tx1"/>
                </a:solidFill>
                <a:latin typeface="Tahoma" pitchFamily="34" charset="0"/>
              </a:rPr>
              <a:t>th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ahoma" pitchFamily="34" charset="0"/>
              </a:rPr>
              <a:t>edition</a:t>
            </a:r>
            <a:br>
              <a:rPr lang="en-US" sz="1600" dirty="0">
                <a:solidFill>
                  <a:schemeClr val="tx1"/>
                </a:solidFill>
                <a:latin typeface="Tahoma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Tahoma" pitchFamily="34" charset="0"/>
              </a:rPr>
              <a:t>by Mark 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</a:rPr>
              <a:t>Lovewell</a:t>
            </a:r>
            <a:endParaRPr lang="en-US" sz="160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4038600"/>
            <a:ext cx="7467600" cy="1752600"/>
          </a:xfrm>
        </p:spPr>
        <p:txBody>
          <a:bodyPr lIns="90488" tIns="44450" rIns="90488" bIns="44450" anchor="ctr"/>
          <a:lstStyle/>
          <a:p>
            <a:pPr marR="0" eaLnBrk="1" hangingPunct="1">
              <a:lnSpc>
                <a:spcPct val="90000"/>
              </a:lnSpc>
            </a:pPr>
            <a:r>
              <a:rPr lang="en-US" sz="3000" smtClean="0"/>
              <a:t>Chapter 2</a:t>
            </a:r>
            <a:endParaRPr lang="en-US" sz="3000" b="1" smtClean="0"/>
          </a:p>
          <a:p>
            <a:pPr marR="0" eaLnBrk="1" hangingPunct="1">
              <a:lnSpc>
                <a:spcPct val="90000"/>
              </a:lnSpc>
            </a:pPr>
            <a:r>
              <a:rPr lang="en-US" sz="3000" b="1" smtClean="0"/>
              <a:t>Demand and Supply</a:t>
            </a:r>
          </a:p>
          <a:p>
            <a:pPr marR="0" eaLnBrk="1" hangingPunct="1">
              <a:lnSpc>
                <a:spcPct val="90000"/>
              </a:lnSpc>
            </a:pPr>
            <a:endParaRPr lang="en-US" sz="3000" b="1" smtClean="0"/>
          </a:p>
          <a:p>
            <a:pPr marR="0" eaLnBrk="1" hangingPunct="1">
              <a:lnSpc>
                <a:spcPct val="90000"/>
              </a:lnSpc>
            </a:pPr>
            <a:r>
              <a:rPr lang="en-US" sz="1400" smtClean="0">
                <a:latin typeface="Arial" charset="0"/>
              </a:rPr>
              <a:t>Copyright © 2012 by McGraw-Hill Ryerson Limited. All rights reserved.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Learning Objectives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 eaLnBrk="1" hangingPunct="1"/>
            <a:r>
              <a:rPr lang="en-CA" sz="2500" smtClean="0"/>
              <a:t>After this chapter, you will be able to:</a:t>
            </a:r>
          </a:p>
          <a:p>
            <a:pPr marL="914400" lvl="1" indent="-457200" eaLnBrk="1" hangingPunct="1">
              <a:buClr>
                <a:schemeClr val="tx2"/>
              </a:buClr>
              <a:buFont typeface="Wingdings" pitchFamily="2" charset="2"/>
              <a:buAutoNum type="arabicPeriod"/>
            </a:pPr>
            <a:r>
              <a:rPr lang="en-CA" sz="2200" smtClean="0"/>
              <a:t>comprehend the nature of demand, changes in quantity demanded, changes in demand, and the factors that affect demand</a:t>
            </a:r>
          </a:p>
          <a:p>
            <a:pPr marL="914400" lvl="1" indent="-457200" eaLnBrk="1" hangingPunct="1">
              <a:buClr>
                <a:schemeClr val="tx2"/>
              </a:buClr>
              <a:buFont typeface="Wingdings" pitchFamily="2" charset="2"/>
              <a:buAutoNum type="arabicPeriod"/>
            </a:pPr>
            <a:r>
              <a:rPr lang="en-CA" sz="2200" smtClean="0"/>
              <a:t>understand the nature of supply, changes in quantity supplied, changes in supply, and the factors that affect supply</a:t>
            </a:r>
          </a:p>
          <a:p>
            <a:pPr marL="914400" lvl="1" indent="-457200" eaLnBrk="1" hangingPunct="1">
              <a:buClr>
                <a:schemeClr val="tx2"/>
              </a:buClr>
              <a:buFont typeface="Wingdings" pitchFamily="2" charset="2"/>
              <a:buAutoNum type="arabicPeriod"/>
            </a:pPr>
            <a:r>
              <a:rPr lang="en-CA" sz="2200" smtClean="0"/>
              <a:t>explain how markets reach equilibrium – the point at which demand and supply meet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What Is Demand?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  <a:buFontTx/>
              <a:buChar char="o"/>
            </a:pPr>
            <a:r>
              <a:rPr lang="en-US" dirty="0" smtClean="0"/>
              <a:t>Demand is a relationship between a product’s price and quantity demanded.</a:t>
            </a:r>
          </a:p>
          <a:p>
            <a:pPr lvl="1" eaLnBrk="1" hangingPunct="1">
              <a:buSzTx/>
              <a:buFontTx/>
              <a:buChar char="•"/>
            </a:pPr>
            <a:r>
              <a:rPr lang="en-US" dirty="0" smtClean="0"/>
              <a:t>Demand is shown using a schedule or curve.</a:t>
            </a:r>
          </a:p>
          <a:p>
            <a:pPr lvl="1" eaLnBrk="1" hangingPunct="1">
              <a:buSzTx/>
              <a:buFontTx/>
              <a:buChar char="•"/>
            </a:pPr>
            <a:r>
              <a:rPr lang="en-US" dirty="0" smtClean="0"/>
              <a:t>The law of demand states </a:t>
            </a:r>
            <a:r>
              <a:rPr lang="en-US" dirty="0" smtClean="0"/>
              <a:t>ALL OTHER THINGS BEING EQUAL, the price of a product and the quantity </a:t>
            </a:r>
            <a:r>
              <a:rPr lang="en-US" dirty="0" smtClean="0"/>
              <a:t>demanded </a:t>
            </a:r>
            <a:r>
              <a:rPr lang="en-US" dirty="0" smtClean="0"/>
              <a:t>of the product are </a:t>
            </a:r>
            <a:r>
              <a:rPr lang="en-US" dirty="0" smtClean="0"/>
              <a:t>inversely related</a:t>
            </a:r>
            <a:r>
              <a:rPr lang="en-US" dirty="0" smtClean="0"/>
              <a:t>.</a:t>
            </a:r>
          </a:p>
          <a:p>
            <a:pPr lvl="2" eaLnBrk="1" hangingPunct="1">
              <a:buSzTx/>
              <a:buFontTx/>
              <a:buChar char="•"/>
            </a:pPr>
            <a:r>
              <a:rPr lang="en-US" dirty="0" smtClean="0"/>
              <a:t>There may be rare exceptions to this law:  the Veblen effect (page 35 in your textbook).</a:t>
            </a:r>
            <a:endParaRPr lang="en-US" dirty="0" smtClean="0"/>
          </a:p>
          <a:p>
            <a:pPr lvl="1" eaLnBrk="1" hangingPunct="1">
              <a:buSzTx/>
              <a:buFontTx/>
              <a:buChar char="•"/>
            </a:pPr>
            <a:r>
              <a:rPr lang="en-US" dirty="0" smtClean="0"/>
              <a:t>Market demand is the sum of quantities demanded by all consumers in a market</a:t>
            </a:r>
            <a:r>
              <a:rPr lang="en-US" dirty="0" smtClean="0"/>
              <a:t>.</a:t>
            </a:r>
          </a:p>
          <a:p>
            <a:pPr lvl="1" eaLnBrk="1" hangingPunct="1">
              <a:buSzTx/>
              <a:buFontTx/>
              <a:buChar char="•"/>
            </a:pPr>
            <a:endParaRPr lang="en-US" dirty="0" smtClean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5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The Demand Curve</a:t>
            </a:r>
            <a:br>
              <a:rPr lang="en-US" dirty="0"/>
            </a:br>
            <a:r>
              <a:rPr lang="en-US" sz="2000" dirty="0"/>
              <a:t>Figure 2.1, page </a:t>
            </a:r>
            <a:r>
              <a:rPr lang="en-US" sz="2000" dirty="0" smtClean="0"/>
              <a:t>34</a:t>
            </a:r>
            <a:endParaRPr lang="en-US" sz="2000" dirty="0"/>
          </a:p>
        </p:txBody>
      </p:sp>
      <p:sp>
        <p:nvSpPr>
          <p:cNvPr id="6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772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5400675" y="4610100"/>
            <a:ext cx="27003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5681663" y="4600575"/>
            <a:ext cx="2200275" cy="90488"/>
            <a:chOff x="3291" y="2898"/>
            <a:chExt cx="1386" cy="57"/>
          </a:xfrm>
        </p:grpSpPr>
        <p:sp>
          <p:nvSpPr>
            <p:cNvPr id="32819" name="Line 7"/>
            <p:cNvSpPr>
              <a:spLocks noChangeShapeType="1"/>
            </p:cNvSpPr>
            <p:nvPr/>
          </p:nvSpPr>
          <p:spPr bwMode="auto">
            <a:xfrm>
              <a:off x="329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0" name="Line 8"/>
            <p:cNvSpPr>
              <a:spLocks noChangeShapeType="1"/>
            </p:cNvSpPr>
            <p:nvPr/>
          </p:nvSpPr>
          <p:spPr bwMode="auto">
            <a:xfrm>
              <a:off x="3408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1" name="Line 9"/>
            <p:cNvSpPr>
              <a:spLocks noChangeShapeType="1"/>
            </p:cNvSpPr>
            <p:nvPr/>
          </p:nvSpPr>
          <p:spPr bwMode="auto">
            <a:xfrm>
              <a:off x="3519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2" name="Line 10"/>
            <p:cNvSpPr>
              <a:spLocks noChangeShapeType="1"/>
            </p:cNvSpPr>
            <p:nvPr/>
          </p:nvSpPr>
          <p:spPr bwMode="auto">
            <a:xfrm>
              <a:off x="363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3" name="Line 11"/>
            <p:cNvSpPr>
              <a:spLocks noChangeShapeType="1"/>
            </p:cNvSpPr>
            <p:nvPr/>
          </p:nvSpPr>
          <p:spPr bwMode="auto">
            <a:xfrm>
              <a:off x="3750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4" name="Line 12"/>
            <p:cNvSpPr>
              <a:spLocks noChangeShapeType="1"/>
            </p:cNvSpPr>
            <p:nvPr/>
          </p:nvSpPr>
          <p:spPr bwMode="auto">
            <a:xfrm>
              <a:off x="3864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5" name="Line 13"/>
            <p:cNvSpPr>
              <a:spLocks noChangeShapeType="1"/>
            </p:cNvSpPr>
            <p:nvPr/>
          </p:nvSpPr>
          <p:spPr bwMode="auto">
            <a:xfrm>
              <a:off x="3978" y="2907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6" name="Line 14"/>
            <p:cNvSpPr>
              <a:spLocks noChangeShapeType="1"/>
            </p:cNvSpPr>
            <p:nvPr/>
          </p:nvSpPr>
          <p:spPr bwMode="auto">
            <a:xfrm>
              <a:off x="410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7" name="Line 15"/>
            <p:cNvSpPr>
              <a:spLocks noChangeShapeType="1"/>
            </p:cNvSpPr>
            <p:nvPr/>
          </p:nvSpPr>
          <p:spPr bwMode="auto">
            <a:xfrm>
              <a:off x="4212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8" name="Line 16"/>
            <p:cNvSpPr>
              <a:spLocks noChangeShapeType="1"/>
            </p:cNvSpPr>
            <p:nvPr/>
          </p:nvSpPr>
          <p:spPr bwMode="auto">
            <a:xfrm>
              <a:off x="4326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29" name="Line 17"/>
            <p:cNvSpPr>
              <a:spLocks noChangeShapeType="1"/>
            </p:cNvSpPr>
            <p:nvPr/>
          </p:nvSpPr>
          <p:spPr bwMode="auto">
            <a:xfrm>
              <a:off x="4443" y="2898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30" name="Line 18"/>
            <p:cNvSpPr>
              <a:spLocks noChangeShapeType="1"/>
            </p:cNvSpPr>
            <p:nvPr/>
          </p:nvSpPr>
          <p:spPr bwMode="auto">
            <a:xfrm>
              <a:off x="456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31" name="Line 19"/>
            <p:cNvSpPr>
              <a:spLocks noChangeShapeType="1"/>
            </p:cNvSpPr>
            <p:nvPr/>
          </p:nvSpPr>
          <p:spPr bwMode="auto">
            <a:xfrm>
              <a:off x="4677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2775" name="Text Box 20"/>
          <p:cNvSpPr txBox="1">
            <a:spLocks noChangeArrowheads="1"/>
          </p:cNvSpPr>
          <p:nvPr/>
        </p:nvSpPr>
        <p:spPr bwMode="auto">
          <a:xfrm>
            <a:off x="5253038" y="4738688"/>
            <a:ext cx="84137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0</a:t>
            </a:r>
          </a:p>
        </p:txBody>
      </p:sp>
      <p:sp>
        <p:nvSpPr>
          <p:cNvPr id="32776" name="Text Box 21"/>
          <p:cNvSpPr txBox="1">
            <a:spLocks noChangeArrowheads="1"/>
          </p:cNvSpPr>
          <p:nvPr/>
        </p:nvSpPr>
        <p:spPr bwMode="auto">
          <a:xfrm>
            <a:off x="5665788" y="4738688"/>
            <a:ext cx="84137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1</a:t>
            </a:r>
          </a:p>
        </p:txBody>
      </p:sp>
      <p:sp>
        <p:nvSpPr>
          <p:cNvPr id="32777" name="Text Box 22"/>
          <p:cNvSpPr txBox="1">
            <a:spLocks noChangeArrowheads="1"/>
          </p:cNvSpPr>
          <p:nvPr/>
        </p:nvSpPr>
        <p:spPr bwMode="auto">
          <a:xfrm>
            <a:off x="6008688" y="4738688"/>
            <a:ext cx="84137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3</a:t>
            </a:r>
          </a:p>
        </p:txBody>
      </p:sp>
      <p:sp>
        <p:nvSpPr>
          <p:cNvPr id="32778" name="Text Box 23"/>
          <p:cNvSpPr txBox="1">
            <a:spLocks noChangeArrowheads="1"/>
          </p:cNvSpPr>
          <p:nvPr/>
        </p:nvSpPr>
        <p:spPr bwMode="auto">
          <a:xfrm>
            <a:off x="6365875" y="4743450"/>
            <a:ext cx="84138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5</a:t>
            </a:r>
          </a:p>
        </p:txBody>
      </p:sp>
      <p:sp>
        <p:nvSpPr>
          <p:cNvPr id="32779" name="Text Box 24"/>
          <p:cNvSpPr txBox="1">
            <a:spLocks noChangeArrowheads="1"/>
          </p:cNvSpPr>
          <p:nvPr/>
        </p:nvSpPr>
        <p:spPr bwMode="auto">
          <a:xfrm>
            <a:off x="6735763" y="4743450"/>
            <a:ext cx="84137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7</a:t>
            </a:r>
          </a:p>
        </p:txBody>
      </p:sp>
      <p:sp>
        <p:nvSpPr>
          <p:cNvPr id="32780" name="Text Box 25"/>
          <p:cNvSpPr txBox="1">
            <a:spLocks noChangeArrowheads="1"/>
          </p:cNvSpPr>
          <p:nvPr/>
        </p:nvSpPr>
        <p:spPr bwMode="auto">
          <a:xfrm>
            <a:off x="7102475" y="4729163"/>
            <a:ext cx="84138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9</a:t>
            </a:r>
          </a:p>
        </p:txBody>
      </p:sp>
      <p:sp>
        <p:nvSpPr>
          <p:cNvPr id="32781" name="Text Box 26"/>
          <p:cNvSpPr txBox="1">
            <a:spLocks noChangeArrowheads="1"/>
          </p:cNvSpPr>
          <p:nvPr/>
        </p:nvSpPr>
        <p:spPr bwMode="auto">
          <a:xfrm>
            <a:off x="7410450" y="4738688"/>
            <a:ext cx="168275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11</a:t>
            </a:r>
          </a:p>
        </p:txBody>
      </p:sp>
      <p:sp>
        <p:nvSpPr>
          <p:cNvPr id="32782" name="Text Box 27"/>
          <p:cNvSpPr txBox="1">
            <a:spLocks noChangeArrowheads="1"/>
          </p:cNvSpPr>
          <p:nvPr/>
        </p:nvSpPr>
        <p:spPr bwMode="auto">
          <a:xfrm>
            <a:off x="7772400" y="4738688"/>
            <a:ext cx="168275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13</a:t>
            </a:r>
          </a:p>
        </p:txBody>
      </p:sp>
      <p:sp>
        <p:nvSpPr>
          <p:cNvPr id="32783" name="Text Box 28"/>
          <p:cNvSpPr txBox="1">
            <a:spLocks noChangeArrowheads="1"/>
          </p:cNvSpPr>
          <p:nvPr/>
        </p:nvSpPr>
        <p:spPr bwMode="auto">
          <a:xfrm>
            <a:off x="5970588" y="4989513"/>
            <a:ext cx="1673225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Quantity Demanded</a:t>
            </a:r>
          </a:p>
          <a:p>
            <a:pPr algn="ctr" eaLnBrk="0" hangingPunct="0"/>
            <a:r>
              <a:rPr lang="en-US" sz="1400" b="1"/>
              <a:t>(kg per month)</a:t>
            </a:r>
          </a:p>
        </p:txBody>
      </p:sp>
      <p:sp>
        <p:nvSpPr>
          <p:cNvPr id="32784" name="Text Box 29"/>
          <p:cNvSpPr txBox="1">
            <a:spLocks noChangeArrowheads="1"/>
          </p:cNvSpPr>
          <p:nvPr/>
        </p:nvSpPr>
        <p:spPr bwMode="auto">
          <a:xfrm>
            <a:off x="4592638" y="1828800"/>
            <a:ext cx="3568700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Your Demand Curve for Strawberries</a:t>
            </a:r>
          </a:p>
        </p:txBody>
      </p:sp>
      <p:sp>
        <p:nvSpPr>
          <p:cNvPr id="32785" name="Text Box 30"/>
          <p:cNvSpPr txBox="1">
            <a:spLocks noChangeArrowheads="1"/>
          </p:cNvSpPr>
          <p:nvPr/>
        </p:nvSpPr>
        <p:spPr bwMode="auto">
          <a:xfrm>
            <a:off x="1616075" y="2182813"/>
            <a:ext cx="2278063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Your Demand Schedule</a:t>
            </a:r>
          </a:p>
          <a:p>
            <a:pPr algn="ctr" eaLnBrk="0" hangingPunct="0"/>
            <a:r>
              <a:rPr lang="en-US" sz="1600" b="1"/>
              <a:t>for Strawberries</a:t>
            </a:r>
          </a:p>
        </p:txBody>
      </p:sp>
      <p:sp>
        <p:nvSpPr>
          <p:cNvPr id="32786" name="Rectangle 31"/>
          <p:cNvSpPr>
            <a:spLocks noChangeArrowheads="1"/>
          </p:cNvSpPr>
          <p:nvPr/>
        </p:nvSpPr>
        <p:spPr bwMode="auto">
          <a:xfrm>
            <a:off x="1905000" y="3317875"/>
            <a:ext cx="1588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endParaRPr lang="en-CA" sz="1200" b="1"/>
          </a:p>
        </p:txBody>
      </p:sp>
      <p:sp>
        <p:nvSpPr>
          <p:cNvPr id="32787" name="Text Box 32"/>
          <p:cNvSpPr txBox="1">
            <a:spLocks noChangeArrowheads="1"/>
          </p:cNvSpPr>
          <p:nvPr/>
        </p:nvSpPr>
        <p:spPr bwMode="auto">
          <a:xfrm>
            <a:off x="2133600" y="2819400"/>
            <a:ext cx="1524000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Quantity Demanded</a:t>
            </a:r>
          </a:p>
          <a:p>
            <a:pPr algn="ctr" eaLnBrk="0" hangingPunct="0"/>
            <a:r>
              <a:rPr lang="en-US" sz="1400" b="1"/>
              <a:t>(kg per month)</a:t>
            </a:r>
          </a:p>
        </p:txBody>
      </p:sp>
      <p:sp>
        <p:nvSpPr>
          <p:cNvPr id="32788" name="Text Box 33"/>
          <p:cNvSpPr txBox="1">
            <a:spLocks noChangeArrowheads="1"/>
          </p:cNvSpPr>
          <p:nvPr/>
        </p:nvSpPr>
        <p:spPr bwMode="auto">
          <a:xfrm>
            <a:off x="3657600" y="2819400"/>
            <a:ext cx="685800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Point</a:t>
            </a:r>
          </a:p>
          <a:p>
            <a:pPr algn="ctr" eaLnBrk="0" hangingPunct="0"/>
            <a:r>
              <a:rPr lang="en-US" sz="1400" b="1"/>
              <a:t>on graph</a:t>
            </a:r>
          </a:p>
        </p:txBody>
      </p:sp>
      <p:sp>
        <p:nvSpPr>
          <p:cNvPr id="32789" name="Text Box 34"/>
          <p:cNvSpPr txBox="1">
            <a:spLocks noChangeArrowheads="1"/>
          </p:cNvSpPr>
          <p:nvPr/>
        </p:nvSpPr>
        <p:spPr bwMode="auto">
          <a:xfrm>
            <a:off x="1219200" y="2905125"/>
            <a:ext cx="838200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Price</a:t>
            </a:r>
          </a:p>
          <a:p>
            <a:pPr algn="ctr" eaLnBrk="0" hangingPunct="0"/>
            <a:r>
              <a:rPr lang="en-US" sz="1400" b="1"/>
              <a:t>($ per kg)</a:t>
            </a:r>
          </a:p>
        </p:txBody>
      </p:sp>
      <p:sp>
        <p:nvSpPr>
          <p:cNvPr id="32790" name="Text Box 35"/>
          <p:cNvSpPr txBox="1">
            <a:spLocks noChangeArrowheads="1"/>
          </p:cNvSpPr>
          <p:nvPr/>
        </p:nvSpPr>
        <p:spPr bwMode="auto">
          <a:xfrm>
            <a:off x="1371600" y="3595688"/>
            <a:ext cx="685800" cy="2143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$2.50</a:t>
            </a:r>
          </a:p>
        </p:txBody>
      </p:sp>
      <p:sp>
        <p:nvSpPr>
          <p:cNvPr id="32791" name="Text Box 36"/>
          <p:cNvSpPr txBox="1">
            <a:spLocks noChangeArrowheads="1"/>
          </p:cNvSpPr>
          <p:nvPr/>
        </p:nvSpPr>
        <p:spPr bwMode="auto">
          <a:xfrm>
            <a:off x="1524000" y="3898900"/>
            <a:ext cx="5334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2.00</a:t>
            </a:r>
          </a:p>
        </p:txBody>
      </p:sp>
      <p:sp>
        <p:nvSpPr>
          <p:cNvPr id="32792" name="Text Box 37"/>
          <p:cNvSpPr txBox="1">
            <a:spLocks noChangeArrowheads="1"/>
          </p:cNvSpPr>
          <p:nvPr/>
        </p:nvSpPr>
        <p:spPr bwMode="auto">
          <a:xfrm>
            <a:off x="1514475" y="4205288"/>
            <a:ext cx="5334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1.50</a:t>
            </a:r>
          </a:p>
        </p:txBody>
      </p:sp>
      <p:sp>
        <p:nvSpPr>
          <p:cNvPr id="16422" name="Text Box 38"/>
          <p:cNvSpPr txBox="1">
            <a:spLocks noChangeArrowheads="1"/>
          </p:cNvSpPr>
          <p:nvPr/>
        </p:nvSpPr>
        <p:spPr bwMode="auto">
          <a:xfrm>
            <a:off x="2667000" y="38989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 </a:t>
            </a:r>
            <a:r>
              <a:rPr lang="en-US" sz="1400" b="1">
                <a:solidFill>
                  <a:srgbClr val="3333FF"/>
                </a:solidFill>
              </a:rPr>
              <a:t>9</a:t>
            </a:r>
          </a:p>
        </p:txBody>
      </p:sp>
      <p:sp>
        <p:nvSpPr>
          <p:cNvPr id="16423" name="Text Box 39"/>
          <p:cNvSpPr txBox="1">
            <a:spLocks noChangeArrowheads="1"/>
          </p:cNvSpPr>
          <p:nvPr/>
        </p:nvSpPr>
        <p:spPr bwMode="auto">
          <a:xfrm>
            <a:off x="2667000" y="35941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  7</a:t>
            </a:r>
          </a:p>
        </p:txBody>
      </p:sp>
      <p:sp>
        <p:nvSpPr>
          <p:cNvPr id="16424" name="Text Box 40"/>
          <p:cNvSpPr txBox="1">
            <a:spLocks noChangeArrowheads="1"/>
          </p:cNvSpPr>
          <p:nvPr/>
        </p:nvSpPr>
        <p:spPr bwMode="auto">
          <a:xfrm>
            <a:off x="2652713" y="4205288"/>
            <a:ext cx="3714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11</a:t>
            </a:r>
          </a:p>
        </p:txBody>
      </p:sp>
      <p:sp>
        <p:nvSpPr>
          <p:cNvPr id="32796" name="Text Box 41"/>
          <p:cNvSpPr txBox="1">
            <a:spLocks noChangeArrowheads="1"/>
          </p:cNvSpPr>
          <p:nvPr/>
        </p:nvSpPr>
        <p:spPr bwMode="auto">
          <a:xfrm rot="-5400000">
            <a:off x="4096545" y="3412331"/>
            <a:ext cx="1281112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Price ($ per kg)</a:t>
            </a:r>
          </a:p>
        </p:txBody>
      </p:sp>
      <p:sp>
        <p:nvSpPr>
          <p:cNvPr id="32797" name="Line 42"/>
          <p:cNvSpPr>
            <a:spLocks noChangeShapeType="1"/>
          </p:cNvSpPr>
          <p:nvPr/>
        </p:nvSpPr>
        <p:spPr bwMode="auto">
          <a:xfrm flipH="1">
            <a:off x="5448300" y="4167188"/>
            <a:ext cx="7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98" name="Line 43"/>
          <p:cNvSpPr>
            <a:spLocks noChangeShapeType="1"/>
          </p:cNvSpPr>
          <p:nvPr/>
        </p:nvSpPr>
        <p:spPr bwMode="auto">
          <a:xfrm flipH="1">
            <a:off x="5448300" y="3733800"/>
            <a:ext cx="7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99" name="Line 44"/>
          <p:cNvSpPr>
            <a:spLocks noChangeShapeType="1"/>
          </p:cNvSpPr>
          <p:nvPr/>
        </p:nvSpPr>
        <p:spPr bwMode="auto">
          <a:xfrm flipH="1">
            <a:off x="5443538" y="3295650"/>
            <a:ext cx="7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800" name="Line 45"/>
          <p:cNvSpPr>
            <a:spLocks noChangeShapeType="1"/>
          </p:cNvSpPr>
          <p:nvPr/>
        </p:nvSpPr>
        <p:spPr bwMode="auto">
          <a:xfrm flipH="1">
            <a:off x="5443538" y="2843213"/>
            <a:ext cx="7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801" name="Line 46"/>
          <p:cNvSpPr>
            <a:spLocks noChangeShapeType="1"/>
          </p:cNvSpPr>
          <p:nvPr/>
        </p:nvSpPr>
        <p:spPr bwMode="auto">
          <a:xfrm flipH="1">
            <a:off x="5434013" y="2405063"/>
            <a:ext cx="7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802" name="Text Box 47"/>
          <p:cNvSpPr txBox="1">
            <a:spLocks noChangeArrowheads="1"/>
          </p:cNvSpPr>
          <p:nvPr/>
        </p:nvSpPr>
        <p:spPr bwMode="auto">
          <a:xfrm>
            <a:off x="4957763" y="4056063"/>
            <a:ext cx="295275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0.50</a:t>
            </a:r>
          </a:p>
        </p:txBody>
      </p:sp>
      <p:sp>
        <p:nvSpPr>
          <p:cNvPr id="32803" name="Text Box 48"/>
          <p:cNvSpPr txBox="1">
            <a:spLocks noChangeArrowheads="1"/>
          </p:cNvSpPr>
          <p:nvPr/>
        </p:nvSpPr>
        <p:spPr bwMode="auto">
          <a:xfrm>
            <a:off x="4953000" y="3663950"/>
            <a:ext cx="295275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1.00</a:t>
            </a:r>
          </a:p>
        </p:txBody>
      </p:sp>
      <p:sp>
        <p:nvSpPr>
          <p:cNvPr id="32804" name="Text Box 49"/>
          <p:cNvSpPr txBox="1">
            <a:spLocks noChangeArrowheads="1"/>
          </p:cNvSpPr>
          <p:nvPr/>
        </p:nvSpPr>
        <p:spPr bwMode="auto">
          <a:xfrm>
            <a:off x="4953000" y="3208338"/>
            <a:ext cx="295275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1.50</a:t>
            </a:r>
          </a:p>
        </p:txBody>
      </p:sp>
      <p:sp>
        <p:nvSpPr>
          <p:cNvPr id="32805" name="Text Box 50"/>
          <p:cNvSpPr txBox="1">
            <a:spLocks noChangeArrowheads="1"/>
          </p:cNvSpPr>
          <p:nvPr/>
        </p:nvSpPr>
        <p:spPr bwMode="auto">
          <a:xfrm>
            <a:off x="4957763" y="2765425"/>
            <a:ext cx="295275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2.00</a:t>
            </a:r>
          </a:p>
        </p:txBody>
      </p:sp>
      <p:sp>
        <p:nvSpPr>
          <p:cNvPr id="32806" name="Text Box 51"/>
          <p:cNvSpPr txBox="1">
            <a:spLocks noChangeArrowheads="1"/>
          </p:cNvSpPr>
          <p:nvPr/>
        </p:nvSpPr>
        <p:spPr bwMode="auto">
          <a:xfrm>
            <a:off x="4962525" y="2308225"/>
            <a:ext cx="295275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2.50</a:t>
            </a:r>
          </a:p>
        </p:txBody>
      </p:sp>
      <p:sp>
        <p:nvSpPr>
          <p:cNvPr id="32807" name="Line 52"/>
          <p:cNvSpPr>
            <a:spLocks noChangeShapeType="1"/>
          </p:cNvSpPr>
          <p:nvPr/>
        </p:nvSpPr>
        <p:spPr bwMode="auto">
          <a:xfrm flipV="1">
            <a:off x="5513388" y="2298700"/>
            <a:ext cx="0" cy="2438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37" name="Line 53"/>
          <p:cNvSpPr>
            <a:spLocks noChangeShapeType="1"/>
          </p:cNvSpPr>
          <p:nvPr/>
        </p:nvSpPr>
        <p:spPr bwMode="auto">
          <a:xfrm>
            <a:off x="6696075" y="2324100"/>
            <a:ext cx="885825" cy="1079500"/>
          </a:xfrm>
          <a:prstGeom prst="line">
            <a:avLst/>
          </a:prstGeom>
          <a:noFill/>
          <a:ln w="38100">
            <a:solidFill>
              <a:srgbClr val="3333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38" name="AutoShape 54"/>
          <p:cNvSpPr>
            <a:spLocks noChangeArrowheads="1"/>
          </p:cNvSpPr>
          <p:nvPr/>
        </p:nvSpPr>
        <p:spPr bwMode="auto">
          <a:xfrm>
            <a:off x="6738938" y="2376488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39" name="AutoShape 55"/>
          <p:cNvSpPr>
            <a:spLocks noChangeArrowheads="1"/>
          </p:cNvSpPr>
          <p:nvPr/>
        </p:nvSpPr>
        <p:spPr bwMode="auto">
          <a:xfrm>
            <a:off x="7096125" y="280511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40" name="AutoShape 56"/>
          <p:cNvSpPr>
            <a:spLocks noChangeArrowheads="1"/>
          </p:cNvSpPr>
          <p:nvPr/>
        </p:nvSpPr>
        <p:spPr bwMode="auto">
          <a:xfrm>
            <a:off x="7462838" y="326231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41" name="Text Box 57"/>
          <p:cNvSpPr txBox="1">
            <a:spLocks noChangeArrowheads="1"/>
          </p:cNvSpPr>
          <p:nvPr/>
        </p:nvSpPr>
        <p:spPr bwMode="auto">
          <a:xfrm>
            <a:off x="7620000" y="3433763"/>
            <a:ext cx="128588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/>
              <a:t>D</a:t>
            </a:r>
            <a:endParaRPr lang="en-US" sz="1400" b="1" baseline="-25000"/>
          </a:p>
        </p:txBody>
      </p:sp>
      <p:sp>
        <p:nvSpPr>
          <p:cNvPr id="16442" name="Text Box 58"/>
          <p:cNvSpPr txBox="1">
            <a:spLocks noChangeArrowheads="1"/>
          </p:cNvSpPr>
          <p:nvPr/>
        </p:nvSpPr>
        <p:spPr bwMode="auto">
          <a:xfrm>
            <a:off x="3748088" y="3898900"/>
            <a:ext cx="3048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 b</a:t>
            </a:r>
          </a:p>
        </p:txBody>
      </p:sp>
      <p:sp>
        <p:nvSpPr>
          <p:cNvPr id="16443" name="Text Box 59"/>
          <p:cNvSpPr txBox="1">
            <a:spLocks noChangeArrowheads="1"/>
          </p:cNvSpPr>
          <p:nvPr/>
        </p:nvSpPr>
        <p:spPr bwMode="auto">
          <a:xfrm>
            <a:off x="3748088" y="3594100"/>
            <a:ext cx="3048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 a</a:t>
            </a:r>
          </a:p>
        </p:txBody>
      </p:sp>
      <p:sp>
        <p:nvSpPr>
          <p:cNvPr id="16444" name="Text Box 60"/>
          <p:cNvSpPr txBox="1">
            <a:spLocks noChangeArrowheads="1"/>
          </p:cNvSpPr>
          <p:nvPr/>
        </p:nvSpPr>
        <p:spPr bwMode="auto">
          <a:xfrm>
            <a:off x="3733800" y="4205288"/>
            <a:ext cx="37147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</a:t>
            </a:r>
            <a:r>
              <a:rPr lang="en-US" sz="1400" b="1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16445" name="Text Box 61"/>
          <p:cNvSpPr txBox="1">
            <a:spLocks noChangeArrowheads="1"/>
          </p:cNvSpPr>
          <p:nvPr/>
        </p:nvSpPr>
        <p:spPr bwMode="auto">
          <a:xfrm>
            <a:off x="6858000" y="2286000"/>
            <a:ext cx="304800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200" b="1">
                <a:solidFill>
                  <a:srgbClr val="FF0000"/>
                </a:solidFill>
              </a:rPr>
              <a:t>  a</a:t>
            </a:r>
          </a:p>
        </p:txBody>
      </p:sp>
      <p:sp>
        <p:nvSpPr>
          <p:cNvPr id="16446" name="Text Box 62"/>
          <p:cNvSpPr txBox="1">
            <a:spLocks noChangeArrowheads="1"/>
          </p:cNvSpPr>
          <p:nvPr/>
        </p:nvSpPr>
        <p:spPr bwMode="auto">
          <a:xfrm>
            <a:off x="7239000" y="2667000"/>
            <a:ext cx="304800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200" b="1">
                <a:solidFill>
                  <a:srgbClr val="FF0000"/>
                </a:solidFill>
              </a:rPr>
              <a:t>  b</a:t>
            </a:r>
          </a:p>
        </p:txBody>
      </p:sp>
      <p:sp>
        <p:nvSpPr>
          <p:cNvPr id="16447" name="Text Box 63"/>
          <p:cNvSpPr txBox="1">
            <a:spLocks noChangeArrowheads="1"/>
          </p:cNvSpPr>
          <p:nvPr/>
        </p:nvSpPr>
        <p:spPr bwMode="auto">
          <a:xfrm>
            <a:off x="7620000" y="3124200"/>
            <a:ext cx="371475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200" b="1"/>
              <a:t> </a:t>
            </a:r>
            <a:r>
              <a:rPr lang="en-US" sz="1200" b="1">
                <a:solidFill>
                  <a:srgbClr val="FF0000"/>
                </a:solidFill>
              </a:rPr>
              <a:t>c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6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6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422" grpId="0"/>
      <p:bldP spid="16423" grpId="0"/>
      <p:bldP spid="16424" grpId="0"/>
      <p:bldP spid="16437" grpId="0" animBg="1"/>
      <p:bldP spid="16438" grpId="0" animBg="1"/>
      <p:bldP spid="16439" grpId="0" animBg="1"/>
      <p:bldP spid="16440" grpId="0" animBg="1"/>
      <p:bldP spid="16441" grpId="0"/>
      <p:bldP spid="16442" grpId="0"/>
      <p:bldP spid="16443" grpId="0"/>
      <p:bldP spid="16444" grpId="0"/>
      <p:bldP spid="16445" grpId="0"/>
      <p:bldP spid="16446" grpId="0"/>
      <p:bldP spid="164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Rectangle 8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Deriving Market Demand</a:t>
            </a:r>
            <a:br>
              <a:rPr lang="en-US" dirty="0"/>
            </a:br>
            <a:r>
              <a:rPr lang="en-US" sz="2000" dirty="0"/>
              <a:t>Figure 2.2, page </a:t>
            </a:r>
            <a:r>
              <a:rPr lang="en-US" sz="2000" dirty="0" smtClean="0"/>
              <a:t>36</a:t>
            </a:r>
            <a:endParaRPr lang="en-US" sz="2000" dirty="0"/>
          </a:p>
        </p:txBody>
      </p:sp>
      <p:sp>
        <p:nvSpPr>
          <p:cNvPr id="18434" name="Line 2"/>
          <p:cNvSpPr>
            <a:spLocks noChangeShapeType="1"/>
          </p:cNvSpPr>
          <p:nvPr/>
        </p:nvSpPr>
        <p:spPr bwMode="auto">
          <a:xfrm>
            <a:off x="2724150" y="2190750"/>
            <a:ext cx="723900" cy="723900"/>
          </a:xfrm>
          <a:prstGeom prst="line">
            <a:avLst/>
          </a:prstGeom>
          <a:noFill/>
          <a:ln w="28575">
            <a:solidFill>
              <a:srgbClr val="ED1F1F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6038850" y="4651375"/>
            <a:ext cx="1276350" cy="857250"/>
          </a:xfrm>
          <a:prstGeom prst="rect">
            <a:avLst/>
          </a:prstGeom>
          <a:solidFill>
            <a:srgbClr val="99FFCC">
              <a:alpha val="50195"/>
            </a:srgbClr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6029325" y="2428875"/>
            <a:ext cx="752475" cy="857250"/>
          </a:xfrm>
          <a:prstGeom prst="rect">
            <a:avLst/>
          </a:prstGeom>
          <a:solidFill>
            <a:srgbClr val="99FFCC">
              <a:alpha val="50195"/>
            </a:srgbClr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438400" y="2428875"/>
            <a:ext cx="504825" cy="857250"/>
          </a:xfrm>
          <a:prstGeom prst="rect">
            <a:avLst/>
          </a:prstGeom>
          <a:solidFill>
            <a:srgbClr val="99FFCC">
              <a:alpha val="50195"/>
            </a:srgbClr>
          </a:solidFill>
          <a:ln w="9525" algn="ctr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34823" name="Rectangle 6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4" name="Rectangle 7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5" name="Line 9"/>
          <p:cNvSpPr>
            <a:spLocks noChangeShapeType="1"/>
          </p:cNvSpPr>
          <p:nvPr/>
        </p:nvSpPr>
        <p:spPr bwMode="auto">
          <a:xfrm>
            <a:off x="5919788" y="3289300"/>
            <a:ext cx="2081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6" name="Line 10"/>
          <p:cNvSpPr>
            <a:spLocks noChangeShapeType="1"/>
          </p:cNvSpPr>
          <p:nvPr/>
        </p:nvSpPr>
        <p:spPr bwMode="auto">
          <a:xfrm>
            <a:off x="6276975" y="3289300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7" name="Line 11"/>
          <p:cNvSpPr>
            <a:spLocks noChangeShapeType="1"/>
          </p:cNvSpPr>
          <p:nvPr/>
        </p:nvSpPr>
        <p:spPr bwMode="auto">
          <a:xfrm>
            <a:off x="6537325" y="3289300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8" name="Line 12"/>
          <p:cNvSpPr>
            <a:spLocks noChangeShapeType="1"/>
          </p:cNvSpPr>
          <p:nvPr/>
        </p:nvSpPr>
        <p:spPr bwMode="auto">
          <a:xfrm>
            <a:off x="6789738" y="3289300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9" name="Line 13"/>
          <p:cNvSpPr>
            <a:spLocks noChangeShapeType="1"/>
          </p:cNvSpPr>
          <p:nvPr/>
        </p:nvSpPr>
        <p:spPr bwMode="auto">
          <a:xfrm>
            <a:off x="7046913" y="3284538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30" name="Line 14"/>
          <p:cNvSpPr>
            <a:spLocks noChangeShapeType="1"/>
          </p:cNvSpPr>
          <p:nvPr/>
        </p:nvSpPr>
        <p:spPr bwMode="auto">
          <a:xfrm>
            <a:off x="7308850" y="3284538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31" name="Line 15"/>
          <p:cNvSpPr>
            <a:spLocks noChangeShapeType="1"/>
          </p:cNvSpPr>
          <p:nvPr/>
        </p:nvSpPr>
        <p:spPr bwMode="auto">
          <a:xfrm>
            <a:off x="7566025" y="3284538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32" name="Line 16"/>
          <p:cNvSpPr>
            <a:spLocks noChangeShapeType="1"/>
          </p:cNvSpPr>
          <p:nvPr/>
        </p:nvSpPr>
        <p:spPr bwMode="auto">
          <a:xfrm>
            <a:off x="7823200" y="32940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5791200" y="340360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0</a:t>
            </a:r>
          </a:p>
        </p:txBody>
      </p:sp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6251575" y="340360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1</a:t>
            </a:r>
          </a:p>
        </p:txBody>
      </p:sp>
      <p:sp>
        <p:nvSpPr>
          <p:cNvPr id="34835" name="Text Box 19"/>
          <p:cNvSpPr txBox="1">
            <a:spLocks noChangeArrowheads="1"/>
          </p:cNvSpPr>
          <p:nvPr/>
        </p:nvSpPr>
        <p:spPr bwMode="auto">
          <a:xfrm>
            <a:off x="6518275" y="340360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2</a:t>
            </a: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6761163" y="340360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3</a:t>
            </a:r>
          </a:p>
        </p:txBody>
      </p:sp>
      <p:sp>
        <p:nvSpPr>
          <p:cNvPr id="34837" name="Text Box 21"/>
          <p:cNvSpPr txBox="1">
            <a:spLocks noChangeArrowheads="1"/>
          </p:cNvSpPr>
          <p:nvPr/>
        </p:nvSpPr>
        <p:spPr bwMode="auto">
          <a:xfrm>
            <a:off x="7010400" y="3398838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4</a:t>
            </a:r>
          </a:p>
        </p:txBody>
      </p:sp>
      <p:sp>
        <p:nvSpPr>
          <p:cNvPr id="34838" name="Text Box 22"/>
          <p:cNvSpPr txBox="1">
            <a:spLocks noChangeArrowheads="1"/>
          </p:cNvSpPr>
          <p:nvPr/>
        </p:nvSpPr>
        <p:spPr bwMode="auto">
          <a:xfrm>
            <a:off x="7272338" y="339725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5</a:t>
            </a:r>
          </a:p>
        </p:txBody>
      </p:sp>
      <p:sp>
        <p:nvSpPr>
          <p:cNvPr id="34839" name="Text Box 23"/>
          <p:cNvSpPr txBox="1">
            <a:spLocks noChangeArrowheads="1"/>
          </p:cNvSpPr>
          <p:nvPr/>
        </p:nvSpPr>
        <p:spPr bwMode="auto">
          <a:xfrm>
            <a:off x="7537450" y="340360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6</a:t>
            </a:r>
          </a:p>
        </p:txBody>
      </p:sp>
      <p:sp>
        <p:nvSpPr>
          <p:cNvPr id="34840" name="Text Box 24"/>
          <p:cNvSpPr txBox="1">
            <a:spLocks noChangeArrowheads="1"/>
          </p:cNvSpPr>
          <p:nvPr/>
        </p:nvSpPr>
        <p:spPr bwMode="auto">
          <a:xfrm>
            <a:off x="7788275" y="340360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7</a:t>
            </a:r>
          </a:p>
        </p:txBody>
      </p:sp>
      <p:sp>
        <p:nvSpPr>
          <p:cNvPr id="34841" name="Text Box 25"/>
          <p:cNvSpPr txBox="1">
            <a:spLocks noChangeArrowheads="1"/>
          </p:cNvSpPr>
          <p:nvPr/>
        </p:nvSpPr>
        <p:spPr bwMode="auto">
          <a:xfrm>
            <a:off x="5599113" y="3581400"/>
            <a:ext cx="2278062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Quantity Demanded (kg per month)</a:t>
            </a:r>
          </a:p>
        </p:txBody>
      </p:sp>
      <p:sp>
        <p:nvSpPr>
          <p:cNvPr id="34842" name="Text Box 26"/>
          <p:cNvSpPr txBox="1">
            <a:spLocks noChangeArrowheads="1"/>
          </p:cNvSpPr>
          <p:nvPr/>
        </p:nvSpPr>
        <p:spPr bwMode="auto">
          <a:xfrm>
            <a:off x="5373688" y="1774825"/>
            <a:ext cx="2919412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200" b="1"/>
              <a:t>Friend’s Demand Curve for Strawberries</a:t>
            </a:r>
          </a:p>
        </p:txBody>
      </p:sp>
      <p:sp>
        <p:nvSpPr>
          <p:cNvPr id="34843" name="Text Box 27"/>
          <p:cNvSpPr txBox="1">
            <a:spLocks noChangeArrowheads="1"/>
          </p:cNvSpPr>
          <p:nvPr/>
        </p:nvSpPr>
        <p:spPr bwMode="auto">
          <a:xfrm>
            <a:off x="1971675" y="4140200"/>
            <a:ext cx="2365375" cy="365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200" b="1">
                <a:latin typeface="Tahoma" pitchFamily="34" charset="0"/>
              </a:rPr>
              <a:t>Individual and Market Demand</a:t>
            </a:r>
          </a:p>
          <a:p>
            <a:pPr algn="ctr" eaLnBrk="0" hangingPunct="0"/>
            <a:r>
              <a:rPr lang="en-US" sz="1200" b="1">
                <a:latin typeface="Tahoma" pitchFamily="34" charset="0"/>
              </a:rPr>
              <a:t>Schedules for Strawberries</a:t>
            </a:r>
          </a:p>
        </p:txBody>
      </p:sp>
      <p:sp>
        <p:nvSpPr>
          <p:cNvPr id="34844" name="Text Box 28"/>
          <p:cNvSpPr txBox="1">
            <a:spLocks noChangeArrowheads="1"/>
          </p:cNvSpPr>
          <p:nvPr/>
        </p:nvSpPr>
        <p:spPr bwMode="auto">
          <a:xfrm>
            <a:off x="2484438" y="4581525"/>
            <a:ext cx="4572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You</a:t>
            </a:r>
          </a:p>
          <a:p>
            <a:pPr algn="ctr" eaLnBrk="0" hangingPunct="0"/>
            <a:endParaRPr lang="en-US" sz="1000" b="1">
              <a:latin typeface="Tahoma" pitchFamily="34" charset="0"/>
            </a:endParaRPr>
          </a:p>
          <a:p>
            <a:pPr algn="ctr" eaLnBrk="0" hangingPunct="0"/>
            <a:r>
              <a:rPr lang="en-US" sz="1000" b="1">
                <a:latin typeface="Tahoma" pitchFamily="34" charset="0"/>
              </a:rPr>
              <a:t>(D</a:t>
            </a:r>
            <a:r>
              <a:rPr lang="en-US" sz="1000" b="1" baseline="-25000">
                <a:latin typeface="Tahoma" pitchFamily="34" charset="0"/>
              </a:rPr>
              <a:t>0</a:t>
            </a:r>
            <a:r>
              <a:rPr lang="en-US" sz="1000" b="1">
                <a:latin typeface="Tahoma" pitchFamily="34" charset="0"/>
              </a:rPr>
              <a:t>)</a:t>
            </a:r>
          </a:p>
        </p:txBody>
      </p:sp>
      <p:sp>
        <p:nvSpPr>
          <p:cNvPr id="34845" name="Text Box 29"/>
          <p:cNvSpPr txBox="1">
            <a:spLocks noChangeArrowheads="1"/>
          </p:cNvSpPr>
          <p:nvPr/>
        </p:nvSpPr>
        <p:spPr bwMode="auto">
          <a:xfrm>
            <a:off x="1811338" y="4581525"/>
            <a:ext cx="520700" cy="60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Price</a:t>
            </a:r>
          </a:p>
          <a:p>
            <a:pPr algn="ctr" eaLnBrk="0" hangingPunct="0"/>
            <a:endParaRPr lang="en-US" sz="1000" b="1">
              <a:latin typeface="Tahoma" pitchFamily="34" charset="0"/>
            </a:endParaRPr>
          </a:p>
          <a:p>
            <a:pPr algn="ctr" eaLnBrk="0" hangingPunct="0"/>
            <a:r>
              <a:rPr lang="en-US" sz="1000" b="1">
                <a:latin typeface="Tahoma" pitchFamily="34" charset="0"/>
              </a:rPr>
              <a:t>($ per</a:t>
            </a:r>
          </a:p>
          <a:p>
            <a:pPr algn="ctr" eaLnBrk="0" hangingPunct="0"/>
            <a:r>
              <a:rPr lang="en-US" sz="1000" b="1">
                <a:latin typeface="Tahoma" pitchFamily="34" charset="0"/>
              </a:rPr>
              <a:t> kg)</a:t>
            </a:r>
          </a:p>
        </p:txBody>
      </p:sp>
      <p:sp>
        <p:nvSpPr>
          <p:cNvPr id="18462" name="Text Box 30"/>
          <p:cNvSpPr txBox="1">
            <a:spLocks noChangeArrowheads="1"/>
          </p:cNvSpPr>
          <p:nvPr/>
        </p:nvSpPr>
        <p:spPr bwMode="auto">
          <a:xfrm>
            <a:off x="1798638" y="5394325"/>
            <a:ext cx="533400" cy="60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 eaLnBrk="0" hangingPunct="0"/>
            <a:r>
              <a:rPr lang="en-US" sz="1000" b="1">
                <a:latin typeface="Tahoma" pitchFamily="34" charset="0"/>
              </a:rPr>
              <a:t>$2.50</a:t>
            </a:r>
          </a:p>
          <a:p>
            <a:pPr algn="r" eaLnBrk="0" hangingPunct="0"/>
            <a:r>
              <a:rPr lang="fr-CA" sz="1000" b="1">
                <a:latin typeface="Tahoma" pitchFamily="34" charset="0"/>
              </a:rPr>
              <a:t>2.00</a:t>
            </a:r>
          </a:p>
          <a:p>
            <a:pPr algn="r" eaLnBrk="0" hangingPunct="0"/>
            <a:r>
              <a:rPr lang="fr-CA" sz="1000" b="1">
                <a:latin typeface="Tahoma" pitchFamily="34" charset="0"/>
              </a:rPr>
              <a:t>1.50</a:t>
            </a:r>
            <a:endParaRPr lang="en-US" sz="1000" b="1">
              <a:latin typeface="Tahoma" pitchFamily="34" charset="0"/>
            </a:endParaRPr>
          </a:p>
          <a:p>
            <a:pPr algn="ctr" eaLnBrk="0" hangingPunct="0"/>
            <a:endParaRPr lang="en-US" sz="1000" b="1">
              <a:latin typeface="Tahoma" pitchFamily="34" charset="0"/>
            </a:endParaRPr>
          </a:p>
        </p:txBody>
      </p:sp>
      <p:sp>
        <p:nvSpPr>
          <p:cNvPr id="18463" name="Text Box 31"/>
          <p:cNvSpPr txBox="1">
            <a:spLocks noChangeArrowheads="1"/>
          </p:cNvSpPr>
          <p:nvPr/>
        </p:nvSpPr>
        <p:spPr bwMode="auto">
          <a:xfrm>
            <a:off x="2636838" y="5394325"/>
            <a:ext cx="1524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000" b="1">
                <a:solidFill>
                  <a:srgbClr val="ED1F1F"/>
                </a:solidFill>
                <a:latin typeface="Tahoma" pitchFamily="34" charset="0"/>
              </a:rPr>
              <a:t>1</a:t>
            </a:r>
          </a:p>
          <a:p>
            <a:pPr algn="ctr" eaLnBrk="0" hangingPunct="0"/>
            <a:r>
              <a:rPr lang="fr-CA" sz="1000" b="1">
                <a:solidFill>
                  <a:srgbClr val="ED1F1F"/>
                </a:solidFill>
                <a:latin typeface="Tahoma" pitchFamily="34" charset="0"/>
              </a:rPr>
              <a:t>2</a:t>
            </a:r>
          </a:p>
          <a:p>
            <a:pPr algn="ctr" eaLnBrk="0" hangingPunct="0"/>
            <a:r>
              <a:rPr lang="fr-CA" sz="1000" b="1">
                <a:solidFill>
                  <a:srgbClr val="ED1F1F"/>
                </a:solidFill>
                <a:latin typeface="Tahoma" pitchFamily="34" charset="0"/>
              </a:rPr>
              <a:t>3</a:t>
            </a:r>
            <a:endParaRPr lang="en-US" sz="1000" b="1">
              <a:solidFill>
                <a:srgbClr val="ED1F1F"/>
              </a:solidFill>
              <a:latin typeface="Tahoma" pitchFamily="34" charset="0"/>
            </a:endParaRPr>
          </a:p>
        </p:txBody>
      </p:sp>
      <p:sp>
        <p:nvSpPr>
          <p:cNvPr id="18464" name="Text Box 32"/>
          <p:cNvSpPr txBox="1">
            <a:spLocks noChangeArrowheads="1"/>
          </p:cNvSpPr>
          <p:nvPr/>
        </p:nvSpPr>
        <p:spPr bwMode="auto">
          <a:xfrm>
            <a:off x="3398838" y="5394325"/>
            <a:ext cx="1524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000" b="1">
                <a:solidFill>
                  <a:srgbClr val="C00000"/>
                </a:solidFill>
                <a:latin typeface="Tahoma" pitchFamily="34" charset="0"/>
              </a:rPr>
              <a:t>2</a:t>
            </a:r>
          </a:p>
          <a:p>
            <a:pPr algn="ctr" eaLnBrk="0" hangingPunct="0"/>
            <a:r>
              <a:rPr lang="en-US" sz="1000" b="1">
                <a:solidFill>
                  <a:srgbClr val="C00000"/>
                </a:solidFill>
                <a:latin typeface="Tahoma" pitchFamily="34" charset="0"/>
              </a:rPr>
              <a:t>3</a:t>
            </a:r>
          </a:p>
          <a:p>
            <a:pPr algn="ctr" eaLnBrk="0" hangingPunct="0"/>
            <a:r>
              <a:rPr lang="en-US" sz="1000" b="1">
                <a:solidFill>
                  <a:srgbClr val="C00000"/>
                </a:solidFill>
                <a:latin typeface="Tahoma" pitchFamily="34" charset="0"/>
              </a:rPr>
              <a:t>4</a:t>
            </a:r>
          </a:p>
        </p:txBody>
      </p:sp>
      <p:sp>
        <p:nvSpPr>
          <p:cNvPr id="18465" name="Text Box 33"/>
          <p:cNvSpPr txBox="1">
            <a:spLocks noChangeArrowheads="1"/>
          </p:cNvSpPr>
          <p:nvPr/>
        </p:nvSpPr>
        <p:spPr bwMode="auto">
          <a:xfrm>
            <a:off x="4160838" y="5394325"/>
            <a:ext cx="1524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000" b="1">
                <a:solidFill>
                  <a:srgbClr val="3333FF"/>
                </a:solidFill>
                <a:latin typeface="Tahoma" pitchFamily="34" charset="0"/>
              </a:rPr>
              <a:t>3</a:t>
            </a:r>
          </a:p>
          <a:p>
            <a:pPr algn="ctr" eaLnBrk="0" hangingPunct="0"/>
            <a:r>
              <a:rPr lang="en-US" sz="1000" b="1">
                <a:solidFill>
                  <a:srgbClr val="3333FF"/>
                </a:solidFill>
                <a:latin typeface="Tahoma" pitchFamily="34" charset="0"/>
              </a:rPr>
              <a:t>5</a:t>
            </a:r>
          </a:p>
          <a:p>
            <a:pPr algn="ctr" eaLnBrk="0" hangingPunct="0"/>
            <a:r>
              <a:rPr lang="en-US" sz="1000" b="1">
                <a:solidFill>
                  <a:srgbClr val="3333FF"/>
                </a:solidFill>
                <a:latin typeface="Tahoma" pitchFamily="34" charset="0"/>
              </a:rPr>
              <a:t>7</a:t>
            </a:r>
          </a:p>
        </p:txBody>
      </p:sp>
      <p:sp>
        <p:nvSpPr>
          <p:cNvPr id="34850" name="Text Box 34"/>
          <p:cNvSpPr txBox="1">
            <a:spLocks noChangeArrowheads="1"/>
          </p:cNvSpPr>
          <p:nvPr/>
        </p:nvSpPr>
        <p:spPr bwMode="auto">
          <a:xfrm rot="-5400000">
            <a:off x="4914106" y="2626519"/>
            <a:ext cx="992188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Price ($ per kg)</a:t>
            </a:r>
          </a:p>
        </p:txBody>
      </p:sp>
      <p:sp>
        <p:nvSpPr>
          <p:cNvPr id="34851" name="Line 35"/>
          <p:cNvSpPr>
            <a:spLocks noChangeShapeType="1"/>
          </p:cNvSpPr>
          <p:nvPr/>
        </p:nvSpPr>
        <p:spPr bwMode="auto">
          <a:xfrm flipH="1">
            <a:off x="5954713" y="3101975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2" name="Line 36"/>
          <p:cNvSpPr>
            <a:spLocks noChangeShapeType="1"/>
          </p:cNvSpPr>
          <p:nvPr/>
        </p:nvSpPr>
        <p:spPr bwMode="auto">
          <a:xfrm flipH="1">
            <a:off x="5954713" y="2890838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3" name="Line 37"/>
          <p:cNvSpPr>
            <a:spLocks noChangeShapeType="1"/>
          </p:cNvSpPr>
          <p:nvPr/>
        </p:nvSpPr>
        <p:spPr bwMode="auto">
          <a:xfrm flipH="1">
            <a:off x="5962650" y="2662238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4" name="Line 38"/>
          <p:cNvSpPr>
            <a:spLocks noChangeShapeType="1"/>
          </p:cNvSpPr>
          <p:nvPr/>
        </p:nvSpPr>
        <p:spPr bwMode="auto">
          <a:xfrm flipH="1">
            <a:off x="5962650" y="2433638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5" name="Line 39"/>
          <p:cNvSpPr>
            <a:spLocks noChangeShapeType="1"/>
          </p:cNvSpPr>
          <p:nvPr/>
        </p:nvSpPr>
        <p:spPr bwMode="auto">
          <a:xfrm flipH="1">
            <a:off x="5959475" y="2195513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56" name="Text Box 40"/>
          <p:cNvSpPr txBox="1">
            <a:spLocks noChangeArrowheads="1"/>
          </p:cNvSpPr>
          <p:nvPr/>
        </p:nvSpPr>
        <p:spPr bwMode="auto">
          <a:xfrm>
            <a:off x="5638800" y="30559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0.50</a:t>
            </a:r>
          </a:p>
        </p:txBody>
      </p:sp>
      <p:sp>
        <p:nvSpPr>
          <p:cNvPr id="34857" name="Text Box 41"/>
          <p:cNvSpPr txBox="1">
            <a:spLocks noChangeArrowheads="1"/>
          </p:cNvSpPr>
          <p:nvPr/>
        </p:nvSpPr>
        <p:spPr bwMode="auto">
          <a:xfrm>
            <a:off x="5629275" y="28273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1.00</a:t>
            </a:r>
          </a:p>
        </p:txBody>
      </p:sp>
      <p:sp>
        <p:nvSpPr>
          <p:cNvPr id="34858" name="Text Box 42"/>
          <p:cNvSpPr txBox="1">
            <a:spLocks noChangeArrowheads="1"/>
          </p:cNvSpPr>
          <p:nvPr/>
        </p:nvSpPr>
        <p:spPr bwMode="auto">
          <a:xfrm>
            <a:off x="5629275" y="25987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1.50</a:t>
            </a:r>
          </a:p>
        </p:txBody>
      </p:sp>
      <p:sp>
        <p:nvSpPr>
          <p:cNvPr id="34859" name="Text Box 43"/>
          <p:cNvSpPr txBox="1">
            <a:spLocks noChangeArrowheads="1"/>
          </p:cNvSpPr>
          <p:nvPr/>
        </p:nvSpPr>
        <p:spPr bwMode="auto">
          <a:xfrm>
            <a:off x="5629275" y="23701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2.00</a:t>
            </a:r>
          </a:p>
        </p:txBody>
      </p:sp>
      <p:sp>
        <p:nvSpPr>
          <p:cNvPr id="34860" name="Text Box 44"/>
          <p:cNvSpPr txBox="1">
            <a:spLocks noChangeArrowheads="1"/>
          </p:cNvSpPr>
          <p:nvPr/>
        </p:nvSpPr>
        <p:spPr bwMode="auto">
          <a:xfrm>
            <a:off x="5629275" y="21415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2.50</a:t>
            </a:r>
          </a:p>
        </p:txBody>
      </p:sp>
      <p:sp>
        <p:nvSpPr>
          <p:cNvPr id="34861" name="Line 45"/>
          <p:cNvSpPr>
            <a:spLocks noChangeShapeType="1"/>
          </p:cNvSpPr>
          <p:nvPr/>
        </p:nvSpPr>
        <p:spPr bwMode="auto">
          <a:xfrm flipV="1">
            <a:off x="6032500" y="2063750"/>
            <a:ext cx="0" cy="1352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62" name="Text Box 46"/>
          <p:cNvSpPr txBox="1">
            <a:spLocks noChangeArrowheads="1"/>
          </p:cNvSpPr>
          <p:nvPr/>
        </p:nvSpPr>
        <p:spPr bwMode="auto">
          <a:xfrm>
            <a:off x="3170238" y="4581525"/>
            <a:ext cx="609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Friend</a:t>
            </a:r>
          </a:p>
          <a:p>
            <a:pPr algn="ctr" eaLnBrk="0" hangingPunct="0"/>
            <a:endParaRPr lang="en-US" sz="1000" b="1">
              <a:latin typeface="Tahoma" pitchFamily="34" charset="0"/>
            </a:endParaRPr>
          </a:p>
          <a:p>
            <a:pPr algn="ctr" eaLnBrk="0" hangingPunct="0"/>
            <a:r>
              <a:rPr lang="en-US" sz="1000" b="1">
                <a:latin typeface="Tahoma" pitchFamily="34" charset="0"/>
              </a:rPr>
              <a:t>(D</a:t>
            </a:r>
            <a:r>
              <a:rPr lang="en-US" sz="1000" b="1" baseline="-25000">
                <a:latin typeface="Tahoma" pitchFamily="34" charset="0"/>
              </a:rPr>
              <a:t>1</a:t>
            </a:r>
            <a:r>
              <a:rPr lang="en-US" sz="1000" b="1">
                <a:latin typeface="Tahoma" pitchFamily="34" charset="0"/>
              </a:rPr>
              <a:t>)</a:t>
            </a:r>
          </a:p>
        </p:txBody>
      </p:sp>
      <p:sp>
        <p:nvSpPr>
          <p:cNvPr id="34863" name="Text Box 47"/>
          <p:cNvSpPr txBox="1">
            <a:spLocks noChangeArrowheads="1"/>
          </p:cNvSpPr>
          <p:nvPr/>
        </p:nvSpPr>
        <p:spPr bwMode="auto">
          <a:xfrm>
            <a:off x="3879850" y="4581525"/>
            <a:ext cx="609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Market</a:t>
            </a:r>
          </a:p>
          <a:p>
            <a:pPr algn="ctr" eaLnBrk="0" hangingPunct="0"/>
            <a:endParaRPr lang="en-US" sz="1000" b="1">
              <a:latin typeface="Tahoma" pitchFamily="34" charset="0"/>
            </a:endParaRPr>
          </a:p>
          <a:p>
            <a:pPr algn="ctr" eaLnBrk="0" hangingPunct="0"/>
            <a:r>
              <a:rPr lang="en-US" sz="1000" b="1">
                <a:latin typeface="Tahoma" pitchFamily="34" charset="0"/>
              </a:rPr>
              <a:t>(D</a:t>
            </a:r>
            <a:r>
              <a:rPr lang="en-US" sz="1000" b="1" baseline="-25000">
                <a:latin typeface="Tahoma" pitchFamily="34" charset="0"/>
              </a:rPr>
              <a:t>m</a:t>
            </a:r>
            <a:r>
              <a:rPr lang="en-US" sz="1000" b="1">
                <a:latin typeface="Tahoma" pitchFamily="34" charset="0"/>
              </a:rPr>
              <a:t>)</a:t>
            </a:r>
          </a:p>
        </p:txBody>
      </p:sp>
      <p:sp>
        <p:nvSpPr>
          <p:cNvPr id="34864" name="Text Box 48"/>
          <p:cNvSpPr txBox="1">
            <a:spLocks noChangeArrowheads="1"/>
          </p:cNvSpPr>
          <p:nvPr/>
        </p:nvSpPr>
        <p:spPr bwMode="auto">
          <a:xfrm>
            <a:off x="2741613" y="5129213"/>
            <a:ext cx="137160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(kg per month)</a:t>
            </a:r>
          </a:p>
        </p:txBody>
      </p:sp>
      <p:sp>
        <p:nvSpPr>
          <p:cNvPr id="34865" name="Line 49"/>
          <p:cNvSpPr>
            <a:spLocks noChangeShapeType="1"/>
          </p:cNvSpPr>
          <p:nvPr/>
        </p:nvSpPr>
        <p:spPr bwMode="auto">
          <a:xfrm>
            <a:off x="5926138" y="5511800"/>
            <a:ext cx="2081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66" name="Line 50"/>
          <p:cNvSpPr>
            <a:spLocks noChangeShapeType="1"/>
          </p:cNvSpPr>
          <p:nvPr/>
        </p:nvSpPr>
        <p:spPr bwMode="auto">
          <a:xfrm>
            <a:off x="6283325" y="5511800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67" name="Line 51"/>
          <p:cNvSpPr>
            <a:spLocks noChangeShapeType="1"/>
          </p:cNvSpPr>
          <p:nvPr/>
        </p:nvSpPr>
        <p:spPr bwMode="auto">
          <a:xfrm>
            <a:off x="6543675" y="5511800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68" name="Line 52"/>
          <p:cNvSpPr>
            <a:spLocks noChangeShapeType="1"/>
          </p:cNvSpPr>
          <p:nvPr/>
        </p:nvSpPr>
        <p:spPr bwMode="auto">
          <a:xfrm>
            <a:off x="6796088" y="5511800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69" name="Line 53"/>
          <p:cNvSpPr>
            <a:spLocks noChangeShapeType="1"/>
          </p:cNvSpPr>
          <p:nvPr/>
        </p:nvSpPr>
        <p:spPr bwMode="auto">
          <a:xfrm>
            <a:off x="7053263" y="5507038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70" name="Line 54"/>
          <p:cNvSpPr>
            <a:spLocks noChangeShapeType="1"/>
          </p:cNvSpPr>
          <p:nvPr/>
        </p:nvSpPr>
        <p:spPr bwMode="auto">
          <a:xfrm>
            <a:off x="7315200" y="5507038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71" name="Line 55"/>
          <p:cNvSpPr>
            <a:spLocks noChangeShapeType="1"/>
          </p:cNvSpPr>
          <p:nvPr/>
        </p:nvSpPr>
        <p:spPr bwMode="auto">
          <a:xfrm>
            <a:off x="7572375" y="5507038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72" name="Line 56"/>
          <p:cNvSpPr>
            <a:spLocks noChangeShapeType="1"/>
          </p:cNvSpPr>
          <p:nvPr/>
        </p:nvSpPr>
        <p:spPr bwMode="auto">
          <a:xfrm>
            <a:off x="7829550" y="5516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73" name="Text Box 57"/>
          <p:cNvSpPr txBox="1">
            <a:spLocks noChangeArrowheads="1"/>
          </p:cNvSpPr>
          <p:nvPr/>
        </p:nvSpPr>
        <p:spPr bwMode="auto">
          <a:xfrm>
            <a:off x="5788025" y="564515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0</a:t>
            </a:r>
          </a:p>
        </p:txBody>
      </p:sp>
      <p:sp>
        <p:nvSpPr>
          <p:cNvPr id="34874" name="Text Box 58"/>
          <p:cNvSpPr txBox="1">
            <a:spLocks noChangeArrowheads="1"/>
          </p:cNvSpPr>
          <p:nvPr/>
        </p:nvSpPr>
        <p:spPr bwMode="auto">
          <a:xfrm>
            <a:off x="6248400" y="564515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1</a:t>
            </a:r>
          </a:p>
        </p:txBody>
      </p:sp>
      <p:sp>
        <p:nvSpPr>
          <p:cNvPr id="34875" name="Text Box 59"/>
          <p:cNvSpPr txBox="1">
            <a:spLocks noChangeArrowheads="1"/>
          </p:cNvSpPr>
          <p:nvPr/>
        </p:nvSpPr>
        <p:spPr bwMode="auto">
          <a:xfrm>
            <a:off x="6515100" y="564515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2</a:t>
            </a:r>
          </a:p>
        </p:txBody>
      </p:sp>
      <p:sp>
        <p:nvSpPr>
          <p:cNvPr id="34876" name="Text Box 60"/>
          <p:cNvSpPr txBox="1">
            <a:spLocks noChangeArrowheads="1"/>
          </p:cNvSpPr>
          <p:nvPr/>
        </p:nvSpPr>
        <p:spPr bwMode="auto">
          <a:xfrm>
            <a:off x="6757988" y="564515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3</a:t>
            </a:r>
          </a:p>
        </p:txBody>
      </p:sp>
      <p:sp>
        <p:nvSpPr>
          <p:cNvPr id="34877" name="Text Box 61"/>
          <p:cNvSpPr txBox="1">
            <a:spLocks noChangeArrowheads="1"/>
          </p:cNvSpPr>
          <p:nvPr/>
        </p:nvSpPr>
        <p:spPr bwMode="auto">
          <a:xfrm>
            <a:off x="7042150" y="5640388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4</a:t>
            </a:r>
          </a:p>
        </p:txBody>
      </p:sp>
      <p:sp>
        <p:nvSpPr>
          <p:cNvPr id="34878" name="Text Box 62"/>
          <p:cNvSpPr txBox="1">
            <a:spLocks noChangeArrowheads="1"/>
          </p:cNvSpPr>
          <p:nvPr/>
        </p:nvSpPr>
        <p:spPr bwMode="auto">
          <a:xfrm>
            <a:off x="7285038" y="563880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5</a:t>
            </a:r>
          </a:p>
        </p:txBody>
      </p:sp>
      <p:sp>
        <p:nvSpPr>
          <p:cNvPr id="34879" name="Text Box 63"/>
          <p:cNvSpPr txBox="1">
            <a:spLocks noChangeArrowheads="1"/>
          </p:cNvSpPr>
          <p:nvPr/>
        </p:nvSpPr>
        <p:spPr bwMode="auto">
          <a:xfrm>
            <a:off x="7531100" y="5635625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6</a:t>
            </a:r>
          </a:p>
        </p:txBody>
      </p:sp>
      <p:sp>
        <p:nvSpPr>
          <p:cNvPr id="34880" name="Text Box 64"/>
          <p:cNvSpPr txBox="1">
            <a:spLocks noChangeArrowheads="1"/>
          </p:cNvSpPr>
          <p:nvPr/>
        </p:nvSpPr>
        <p:spPr bwMode="auto">
          <a:xfrm>
            <a:off x="7785100" y="564515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7</a:t>
            </a:r>
          </a:p>
        </p:txBody>
      </p:sp>
      <p:sp>
        <p:nvSpPr>
          <p:cNvPr id="34881" name="Text Box 65"/>
          <p:cNvSpPr txBox="1">
            <a:spLocks noChangeArrowheads="1"/>
          </p:cNvSpPr>
          <p:nvPr/>
        </p:nvSpPr>
        <p:spPr bwMode="auto">
          <a:xfrm>
            <a:off x="5605463" y="5956300"/>
            <a:ext cx="2278062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Quantity Demanded (kg per month)</a:t>
            </a:r>
          </a:p>
        </p:txBody>
      </p:sp>
      <p:sp>
        <p:nvSpPr>
          <p:cNvPr id="34882" name="Text Box 66"/>
          <p:cNvSpPr txBox="1">
            <a:spLocks noChangeArrowheads="1"/>
          </p:cNvSpPr>
          <p:nvPr/>
        </p:nvSpPr>
        <p:spPr bwMode="auto">
          <a:xfrm>
            <a:off x="5414963" y="3997325"/>
            <a:ext cx="2814637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200" b="1"/>
              <a:t>Market Demand Curve for Strawberries</a:t>
            </a:r>
          </a:p>
        </p:txBody>
      </p:sp>
      <p:sp>
        <p:nvSpPr>
          <p:cNvPr id="34883" name="Text Box 67"/>
          <p:cNvSpPr txBox="1">
            <a:spLocks noChangeArrowheads="1"/>
          </p:cNvSpPr>
          <p:nvPr/>
        </p:nvSpPr>
        <p:spPr bwMode="auto">
          <a:xfrm rot="-5400000">
            <a:off x="4920456" y="4849019"/>
            <a:ext cx="992188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Price ($ per kg)</a:t>
            </a:r>
          </a:p>
        </p:txBody>
      </p:sp>
      <p:sp>
        <p:nvSpPr>
          <p:cNvPr id="34884" name="Line 68"/>
          <p:cNvSpPr>
            <a:spLocks noChangeShapeType="1"/>
          </p:cNvSpPr>
          <p:nvPr/>
        </p:nvSpPr>
        <p:spPr bwMode="auto">
          <a:xfrm flipH="1">
            <a:off x="5961063" y="5324475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85" name="Line 69"/>
          <p:cNvSpPr>
            <a:spLocks noChangeShapeType="1"/>
          </p:cNvSpPr>
          <p:nvPr/>
        </p:nvSpPr>
        <p:spPr bwMode="auto">
          <a:xfrm flipH="1">
            <a:off x="5961063" y="5113338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86" name="Line 70"/>
          <p:cNvSpPr>
            <a:spLocks noChangeShapeType="1"/>
          </p:cNvSpPr>
          <p:nvPr/>
        </p:nvSpPr>
        <p:spPr bwMode="auto">
          <a:xfrm flipH="1">
            <a:off x="5969000" y="4884738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87" name="Line 71"/>
          <p:cNvSpPr>
            <a:spLocks noChangeShapeType="1"/>
          </p:cNvSpPr>
          <p:nvPr/>
        </p:nvSpPr>
        <p:spPr bwMode="auto">
          <a:xfrm flipH="1">
            <a:off x="5969000" y="4656138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88" name="Line 72"/>
          <p:cNvSpPr>
            <a:spLocks noChangeShapeType="1"/>
          </p:cNvSpPr>
          <p:nvPr/>
        </p:nvSpPr>
        <p:spPr bwMode="auto">
          <a:xfrm flipH="1">
            <a:off x="5965825" y="4418013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89" name="Text Box 73"/>
          <p:cNvSpPr txBox="1">
            <a:spLocks noChangeArrowheads="1"/>
          </p:cNvSpPr>
          <p:nvPr/>
        </p:nvSpPr>
        <p:spPr bwMode="auto">
          <a:xfrm>
            <a:off x="5645150" y="52784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0.50</a:t>
            </a:r>
          </a:p>
        </p:txBody>
      </p:sp>
      <p:sp>
        <p:nvSpPr>
          <p:cNvPr id="34890" name="Text Box 74"/>
          <p:cNvSpPr txBox="1">
            <a:spLocks noChangeArrowheads="1"/>
          </p:cNvSpPr>
          <p:nvPr/>
        </p:nvSpPr>
        <p:spPr bwMode="auto">
          <a:xfrm>
            <a:off x="5635625" y="50498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1.00</a:t>
            </a:r>
          </a:p>
        </p:txBody>
      </p:sp>
      <p:sp>
        <p:nvSpPr>
          <p:cNvPr id="34891" name="Text Box 75"/>
          <p:cNvSpPr txBox="1">
            <a:spLocks noChangeArrowheads="1"/>
          </p:cNvSpPr>
          <p:nvPr/>
        </p:nvSpPr>
        <p:spPr bwMode="auto">
          <a:xfrm>
            <a:off x="5635625" y="48212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1.50</a:t>
            </a:r>
          </a:p>
        </p:txBody>
      </p:sp>
      <p:sp>
        <p:nvSpPr>
          <p:cNvPr id="34892" name="Text Box 76"/>
          <p:cNvSpPr txBox="1">
            <a:spLocks noChangeArrowheads="1"/>
          </p:cNvSpPr>
          <p:nvPr/>
        </p:nvSpPr>
        <p:spPr bwMode="auto">
          <a:xfrm>
            <a:off x="5635625" y="45926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2.00</a:t>
            </a:r>
          </a:p>
        </p:txBody>
      </p:sp>
      <p:sp>
        <p:nvSpPr>
          <p:cNvPr id="34893" name="Text Box 77"/>
          <p:cNvSpPr txBox="1">
            <a:spLocks noChangeArrowheads="1"/>
          </p:cNvSpPr>
          <p:nvPr/>
        </p:nvSpPr>
        <p:spPr bwMode="auto">
          <a:xfrm>
            <a:off x="5635625" y="4364038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2.50</a:t>
            </a:r>
          </a:p>
        </p:txBody>
      </p:sp>
      <p:sp>
        <p:nvSpPr>
          <p:cNvPr id="34894" name="Line 78"/>
          <p:cNvSpPr>
            <a:spLocks noChangeShapeType="1"/>
          </p:cNvSpPr>
          <p:nvPr/>
        </p:nvSpPr>
        <p:spPr bwMode="auto">
          <a:xfrm flipV="1">
            <a:off x="6038850" y="4286250"/>
            <a:ext cx="0" cy="1352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95" name="Line 79"/>
          <p:cNvSpPr>
            <a:spLocks noChangeShapeType="1"/>
          </p:cNvSpPr>
          <p:nvPr/>
        </p:nvSpPr>
        <p:spPr bwMode="auto">
          <a:xfrm>
            <a:off x="2332038" y="3292475"/>
            <a:ext cx="20812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96" name="Line 80"/>
          <p:cNvSpPr>
            <a:spLocks noChangeShapeType="1"/>
          </p:cNvSpPr>
          <p:nvPr/>
        </p:nvSpPr>
        <p:spPr bwMode="auto">
          <a:xfrm>
            <a:off x="2689225" y="3292475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97" name="Line 81"/>
          <p:cNvSpPr>
            <a:spLocks noChangeShapeType="1"/>
          </p:cNvSpPr>
          <p:nvPr/>
        </p:nvSpPr>
        <p:spPr bwMode="auto">
          <a:xfrm>
            <a:off x="2949575" y="3292475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98" name="Line 82"/>
          <p:cNvSpPr>
            <a:spLocks noChangeShapeType="1"/>
          </p:cNvSpPr>
          <p:nvPr/>
        </p:nvSpPr>
        <p:spPr bwMode="auto">
          <a:xfrm>
            <a:off x="3201988" y="3292475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99" name="Line 83"/>
          <p:cNvSpPr>
            <a:spLocks noChangeShapeType="1"/>
          </p:cNvSpPr>
          <p:nvPr/>
        </p:nvSpPr>
        <p:spPr bwMode="auto">
          <a:xfrm>
            <a:off x="3459163" y="328771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00" name="Line 84"/>
          <p:cNvSpPr>
            <a:spLocks noChangeShapeType="1"/>
          </p:cNvSpPr>
          <p:nvPr/>
        </p:nvSpPr>
        <p:spPr bwMode="auto">
          <a:xfrm>
            <a:off x="3721100" y="328771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01" name="Line 85"/>
          <p:cNvSpPr>
            <a:spLocks noChangeShapeType="1"/>
          </p:cNvSpPr>
          <p:nvPr/>
        </p:nvSpPr>
        <p:spPr bwMode="auto">
          <a:xfrm>
            <a:off x="3978275" y="328771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02" name="Line 86"/>
          <p:cNvSpPr>
            <a:spLocks noChangeShapeType="1"/>
          </p:cNvSpPr>
          <p:nvPr/>
        </p:nvSpPr>
        <p:spPr bwMode="auto">
          <a:xfrm>
            <a:off x="4235450" y="3297238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03" name="Text Box 87"/>
          <p:cNvSpPr txBox="1">
            <a:spLocks noChangeArrowheads="1"/>
          </p:cNvSpPr>
          <p:nvPr/>
        </p:nvSpPr>
        <p:spPr bwMode="auto">
          <a:xfrm>
            <a:off x="2184400" y="3400425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0</a:t>
            </a:r>
          </a:p>
        </p:txBody>
      </p:sp>
      <p:sp>
        <p:nvSpPr>
          <p:cNvPr id="34904" name="Text Box 88"/>
          <p:cNvSpPr txBox="1">
            <a:spLocks noChangeArrowheads="1"/>
          </p:cNvSpPr>
          <p:nvPr/>
        </p:nvSpPr>
        <p:spPr bwMode="auto">
          <a:xfrm>
            <a:off x="2654300" y="3400425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1</a:t>
            </a:r>
          </a:p>
        </p:txBody>
      </p:sp>
      <p:sp>
        <p:nvSpPr>
          <p:cNvPr id="34905" name="Text Box 89"/>
          <p:cNvSpPr txBox="1">
            <a:spLocks noChangeArrowheads="1"/>
          </p:cNvSpPr>
          <p:nvPr/>
        </p:nvSpPr>
        <p:spPr bwMode="auto">
          <a:xfrm>
            <a:off x="2911475" y="3400425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2</a:t>
            </a:r>
          </a:p>
        </p:txBody>
      </p:sp>
      <p:sp>
        <p:nvSpPr>
          <p:cNvPr id="34906" name="Text Box 90"/>
          <p:cNvSpPr txBox="1">
            <a:spLocks noChangeArrowheads="1"/>
          </p:cNvSpPr>
          <p:nvPr/>
        </p:nvSpPr>
        <p:spPr bwMode="auto">
          <a:xfrm>
            <a:off x="3154363" y="340995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3</a:t>
            </a:r>
          </a:p>
        </p:txBody>
      </p:sp>
      <p:sp>
        <p:nvSpPr>
          <p:cNvPr id="34907" name="Text Box 91"/>
          <p:cNvSpPr txBox="1">
            <a:spLocks noChangeArrowheads="1"/>
          </p:cNvSpPr>
          <p:nvPr/>
        </p:nvSpPr>
        <p:spPr bwMode="auto">
          <a:xfrm>
            <a:off x="3422650" y="3405188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4</a:t>
            </a:r>
          </a:p>
        </p:txBody>
      </p:sp>
      <p:sp>
        <p:nvSpPr>
          <p:cNvPr id="34908" name="Text Box 92"/>
          <p:cNvSpPr txBox="1">
            <a:spLocks noChangeArrowheads="1"/>
          </p:cNvSpPr>
          <p:nvPr/>
        </p:nvSpPr>
        <p:spPr bwMode="auto">
          <a:xfrm>
            <a:off x="3687763" y="3403600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5</a:t>
            </a:r>
          </a:p>
        </p:txBody>
      </p:sp>
      <p:sp>
        <p:nvSpPr>
          <p:cNvPr id="34909" name="Text Box 93"/>
          <p:cNvSpPr txBox="1">
            <a:spLocks noChangeArrowheads="1"/>
          </p:cNvSpPr>
          <p:nvPr/>
        </p:nvSpPr>
        <p:spPr bwMode="auto">
          <a:xfrm>
            <a:off x="3917950" y="3400425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6</a:t>
            </a:r>
          </a:p>
        </p:txBody>
      </p:sp>
      <p:sp>
        <p:nvSpPr>
          <p:cNvPr id="34910" name="Text Box 94"/>
          <p:cNvSpPr txBox="1">
            <a:spLocks noChangeArrowheads="1"/>
          </p:cNvSpPr>
          <p:nvPr/>
        </p:nvSpPr>
        <p:spPr bwMode="auto">
          <a:xfrm>
            <a:off x="4187825" y="3400425"/>
            <a:ext cx="698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>
                <a:latin typeface="Tahoma" pitchFamily="34" charset="0"/>
              </a:rPr>
              <a:t>7</a:t>
            </a:r>
          </a:p>
        </p:txBody>
      </p:sp>
      <p:sp>
        <p:nvSpPr>
          <p:cNvPr id="34911" name="Text Box 95"/>
          <p:cNvSpPr txBox="1">
            <a:spLocks noChangeArrowheads="1"/>
          </p:cNvSpPr>
          <p:nvPr/>
        </p:nvSpPr>
        <p:spPr bwMode="auto">
          <a:xfrm>
            <a:off x="2011363" y="3584575"/>
            <a:ext cx="2278062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Quantity Demanded (kg per month)</a:t>
            </a:r>
          </a:p>
        </p:txBody>
      </p:sp>
      <p:sp>
        <p:nvSpPr>
          <p:cNvPr id="34912" name="Text Box 96"/>
          <p:cNvSpPr txBox="1">
            <a:spLocks noChangeArrowheads="1"/>
          </p:cNvSpPr>
          <p:nvPr/>
        </p:nvSpPr>
        <p:spPr bwMode="auto">
          <a:xfrm>
            <a:off x="1746250" y="1778000"/>
            <a:ext cx="2673350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200" b="1"/>
              <a:t>Your Demand Curve for Strawberries</a:t>
            </a:r>
          </a:p>
        </p:txBody>
      </p:sp>
      <p:sp>
        <p:nvSpPr>
          <p:cNvPr id="34913" name="Text Box 97"/>
          <p:cNvSpPr txBox="1">
            <a:spLocks noChangeArrowheads="1"/>
          </p:cNvSpPr>
          <p:nvPr/>
        </p:nvSpPr>
        <p:spPr bwMode="auto">
          <a:xfrm rot="-5400000">
            <a:off x="1326356" y="2629694"/>
            <a:ext cx="992188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000" b="1">
                <a:latin typeface="Tahoma" pitchFamily="34" charset="0"/>
              </a:rPr>
              <a:t>Price ($ per kg)</a:t>
            </a:r>
          </a:p>
        </p:txBody>
      </p:sp>
      <p:sp>
        <p:nvSpPr>
          <p:cNvPr id="34914" name="Line 98"/>
          <p:cNvSpPr>
            <a:spLocks noChangeShapeType="1"/>
          </p:cNvSpPr>
          <p:nvPr/>
        </p:nvSpPr>
        <p:spPr bwMode="auto">
          <a:xfrm flipH="1">
            <a:off x="2366963" y="3105150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15" name="Line 99"/>
          <p:cNvSpPr>
            <a:spLocks noChangeShapeType="1"/>
          </p:cNvSpPr>
          <p:nvPr/>
        </p:nvSpPr>
        <p:spPr bwMode="auto">
          <a:xfrm flipH="1">
            <a:off x="2366963" y="2894013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16" name="Line 100"/>
          <p:cNvSpPr>
            <a:spLocks noChangeShapeType="1"/>
          </p:cNvSpPr>
          <p:nvPr/>
        </p:nvSpPr>
        <p:spPr bwMode="auto">
          <a:xfrm flipH="1">
            <a:off x="2374900" y="2665413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17" name="Line 101"/>
          <p:cNvSpPr>
            <a:spLocks noChangeShapeType="1"/>
          </p:cNvSpPr>
          <p:nvPr/>
        </p:nvSpPr>
        <p:spPr bwMode="auto">
          <a:xfrm flipH="1">
            <a:off x="2374900" y="2436813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18" name="Line 102"/>
          <p:cNvSpPr>
            <a:spLocks noChangeShapeType="1"/>
          </p:cNvSpPr>
          <p:nvPr/>
        </p:nvSpPr>
        <p:spPr bwMode="auto">
          <a:xfrm flipH="1">
            <a:off x="2371725" y="2198688"/>
            <a:ext cx="76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919" name="Text Box 103"/>
          <p:cNvSpPr txBox="1">
            <a:spLocks noChangeArrowheads="1"/>
          </p:cNvSpPr>
          <p:nvPr/>
        </p:nvSpPr>
        <p:spPr bwMode="auto">
          <a:xfrm>
            <a:off x="2051050" y="3059113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0.50</a:t>
            </a:r>
          </a:p>
        </p:txBody>
      </p:sp>
      <p:sp>
        <p:nvSpPr>
          <p:cNvPr id="34920" name="Text Box 104"/>
          <p:cNvSpPr txBox="1">
            <a:spLocks noChangeArrowheads="1"/>
          </p:cNvSpPr>
          <p:nvPr/>
        </p:nvSpPr>
        <p:spPr bwMode="auto">
          <a:xfrm>
            <a:off x="2041525" y="2830513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1.00</a:t>
            </a:r>
          </a:p>
        </p:txBody>
      </p:sp>
      <p:sp>
        <p:nvSpPr>
          <p:cNvPr id="34921" name="Text Box 105"/>
          <p:cNvSpPr txBox="1">
            <a:spLocks noChangeArrowheads="1"/>
          </p:cNvSpPr>
          <p:nvPr/>
        </p:nvSpPr>
        <p:spPr bwMode="auto">
          <a:xfrm>
            <a:off x="2041525" y="2601913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1.50</a:t>
            </a:r>
          </a:p>
        </p:txBody>
      </p:sp>
      <p:sp>
        <p:nvSpPr>
          <p:cNvPr id="34922" name="Text Box 106"/>
          <p:cNvSpPr txBox="1">
            <a:spLocks noChangeArrowheads="1"/>
          </p:cNvSpPr>
          <p:nvPr/>
        </p:nvSpPr>
        <p:spPr bwMode="auto">
          <a:xfrm>
            <a:off x="2041525" y="2373313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2.00</a:t>
            </a:r>
          </a:p>
        </p:txBody>
      </p:sp>
      <p:sp>
        <p:nvSpPr>
          <p:cNvPr id="34923" name="Text Box 107"/>
          <p:cNvSpPr txBox="1">
            <a:spLocks noChangeArrowheads="1"/>
          </p:cNvSpPr>
          <p:nvPr/>
        </p:nvSpPr>
        <p:spPr bwMode="auto">
          <a:xfrm>
            <a:off x="2041525" y="2144713"/>
            <a:ext cx="247650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eaLnBrk="0" hangingPunct="0"/>
            <a:r>
              <a:rPr lang="en-US" sz="1000">
                <a:latin typeface="Tahoma" pitchFamily="34" charset="0"/>
              </a:rPr>
              <a:t>2.50</a:t>
            </a:r>
          </a:p>
        </p:txBody>
      </p:sp>
      <p:sp>
        <p:nvSpPr>
          <p:cNvPr id="34924" name="Line 108"/>
          <p:cNvSpPr>
            <a:spLocks noChangeShapeType="1"/>
          </p:cNvSpPr>
          <p:nvPr/>
        </p:nvSpPr>
        <p:spPr bwMode="auto">
          <a:xfrm flipV="1">
            <a:off x="2444750" y="2066925"/>
            <a:ext cx="0" cy="1352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41" name="AutoShape 109"/>
          <p:cNvSpPr>
            <a:spLocks noChangeArrowheads="1"/>
          </p:cNvSpPr>
          <p:nvPr/>
        </p:nvSpPr>
        <p:spPr bwMode="auto">
          <a:xfrm>
            <a:off x="2909888" y="2392363"/>
            <a:ext cx="76200" cy="76200"/>
          </a:xfrm>
          <a:prstGeom prst="flowChartConnector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542" name="Line 110"/>
          <p:cNvSpPr>
            <a:spLocks noChangeShapeType="1"/>
          </p:cNvSpPr>
          <p:nvPr/>
        </p:nvSpPr>
        <p:spPr bwMode="auto">
          <a:xfrm>
            <a:off x="6534150" y="2181225"/>
            <a:ext cx="723900" cy="723900"/>
          </a:xfrm>
          <a:prstGeom prst="lin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18543" name="Line 111"/>
          <p:cNvSpPr>
            <a:spLocks noChangeShapeType="1"/>
          </p:cNvSpPr>
          <p:nvPr/>
        </p:nvSpPr>
        <p:spPr bwMode="auto">
          <a:xfrm>
            <a:off x="7048500" y="4394200"/>
            <a:ext cx="723900" cy="723900"/>
          </a:xfrm>
          <a:prstGeom prst="line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18544" name="AutoShape 112"/>
          <p:cNvSpPr>
            <a:spLocks noChangeArrowheads="1"/>
          </p:cNvSpPr>
          <p:nvPr/>
        </p:nvSpPr>
        <p:spPr bwMode="auto">
          <a:xfrm>
            <a:off x="6737350" y="2387600"/>
            <a:ext cx="76200" cy="76200"/>
          </a:xfrm>
          <a:prstGeom prst="flowChartConnector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545" name="AutoShape 113"/>
          <p:cNvSpPr>
            <a:spLocks noChangeArrowheads="1"/>
          </p:cNvSpPr>
          <p:nvPr/>
        </p:nvSpPr>
        <p:spPr bwMode="auto">
          <a:xfrm>
            <a:off x="7267575" y="4613275"/>
            <a:ext cx="76200" cy="76200"/>
          </a:xfrm>
          <a:prstGeom prst="flowChartConnector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546" name="Text Box 114"/>
          <p:cNvSpPr txBox="1">
            <a:spLocks noChangeArrowheads="1"/>
          </p:cNvSpPr>
          <p:nvPr/>
        </p:nvSpPr>
        <p:spPr bwMode="auto">
          <a:xfrm>
            <a:off x="3505200" y="2895600"/>
            <a:ext cx="153988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 b="1">
                <a:latin typeface="Tahoma" pitchFamily="34" charset="0"/>
              </a:rPr>
              <a:t>D</a:t>
            </a:r>
            <a:r>
              <a:rPr lang="en-US" sz="1000" b="1" baseline="-25000">
                <a:latin typeface="Tahoma" pitchFamily="34" charset="0"/>
              </a:rPr>
              <a:t>0</a:t>
            </a:r>
          </a:p>
        </p:txBody>
      </p:sp>
      <p:sp>
        <p:nvSpPr>
          <p:cNvPr id="18547" name="Text Box 115"/>
          <p:cNvSpPr txBox="1">
            <a:spLocks noChangeArrowheads="1"/>
          </p:cNvSpPr>
          <p:nvPr/>
        </p:nvSpPr>
        <p:spPr bwMode="auto">
          <a:xfrm>
            <a:off x="7315200" y="2895600"/>
            <a:ext cx="153988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 b="1">
                <a:latin typeface="Tahoma" pitchFamily="34" charset="0"/>
              </a:rPr>
              <a:t>D</a:t>
            </a:r>
            <a:r>
              <a:rPr lang="en-US" sz="1000" b="1" baseline="-25000">
                <a:latin typeface="Tahoma" pitchFamily="34" charset="0"/>
              </a:rPr>
              <a:t>1</a:t>
            </a:r>
          </a:p>
        </p:txBody>
      </p:sp>
      <p:sp>
        <p:nvSpPr>
          <p:cNvPr id="18548" name="Text Box 116"/>
          <p:cNvSpPr txBox="1">
            <a:spLocks noChangeArrowheads="1"/>
          </p:cNvSpPr>
          <p:nvPr/>
        </p:nvSpPr>
        <p:spPr bwMode="auto">
          <a:xfrm>
            <a:off x="7772400" y="5118100"/>
            <a:ext cx="180975" cy="152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000" b="1">
                <a:latin typeface="Tahoma" pitchFamily="34" charset="0"/>
              </a:rPr>
              <a:t>D</a:t>
            </a:r>
            <a:r>
              <a:rPr lang="en-US" sz="1000" b="1" baseline="-25000">
                <a:latin typeface="Tahoma" pitchFamily="34" charset="0"/>
              </a:rPr>
              <a:t>m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19200" y="6096000"/>
            <a:ext cx="670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200" b="1" dirty="0" smtClean="0"/>
          </a:p>
          <a:p>
            <a:pPr algn="ctr"/>
            <a:r>
              <a:rPr lang="en-US" sz="1200" b="1" dirty="0" smtClean="0"/>
              <a:t>Question:  what does the green box represent?</a:t>
            </a:r>
            <a:endParaRPr lang="en-US" sz="1200" b="1" dirty="0"/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4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4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8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8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8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7" dur="indefinite"/>
                                        <p:tgtEl>
                                          <p:spTgt spid="18462">
                                            <p:txEl>
                                              <p:charRg st="5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62">
                                            <p:txEl>
                                              <p:charRg st="5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8" presetID="3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8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8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3" presetClass="emph" presetSubtype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override="childStyle">
                                        <p:cTn id="80" dur="indefinite"/>
                                        <p:tgtEl>
                                          <p:spTgt spid="18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8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3" presetClass="emph" presetSubtype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override="childStyle">
                                        <p:cTn id="91" dur="indefinite"/>
                                        <p:tgtEl>
                                          <p:spTgt spid="18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5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18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  <p:bldP spid="18435" grpId="0" animBg="1"/>
      <p:bldP spid="18436" grpId="0" animBg="1"/>
      <p:bldP spid="18437" grpId="0" animBg="1"/>
      <p:bldP spid="18541" grpId="0" animBg="1"/>
      <p:bldP spid="18542" grpId="0" animBg="1"/>
      <p:bldP spid="18543" grpId="0" animBg="1"/>
      <p:bldP spid="18544" grpId="0" animBg="1"/>
      <p:bldP spid="18545" grpId="0" animBg="1"/>
      <p:bldP spid="18546" grpId="0"/>
      <p:bldP spid="18547" grpId="0"/>
      <p:bldP spid="185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Changes in Demand (a)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Changes in demand:</a:t>
            </a:r>
          </a:p>
          <a:p>
            <a:pPr lvl="1" eaLnBrk="1" hangingPunct="1"/>
            <a:r>
              <a:rPr lang="en-US" smtClean="0"/>
              <a:t>are shown by shifts in the demand curve</a:t>
            </a:r>
          </a:p>
          <a:p>
            <a:pPr lvl="1" eaLnBrk="1" hangingPunct="1"/>
            <a:r>
              <a:rPr lang="en-US" smtClean="0"/>
              <a:t>are caused by changes in demand factors</a:t>
            </a:r>
          </a:p>
          <a:p>
            <a:pPr eaLnBrk="1" hangingPunct="1">
              <a:buSzPct val="60000"/>
            </a:pPr>
            <a:endParaRPr lang="en-US" smtClean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36868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9" name="Rectangle 3"/>
          <p:cNvSpPr>
            <a:spLocks noChangeArrowheads="1"/>
          </p:cNvSpPr>
          <p:nvPr/>
        </p:nvSpPr>
        <p:spPr bwMode="auto">
          <a:xfrm>
            <a:off x="25908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6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Changes in Demand (b)</a:t>
            </a:r>
            <a:br>
              <a:rPr lang="en-US" dirty="0"/>
            </a:br>
            <a:r>
              <a:rPr lang="en-US" sz="2000" dirty="0"/>
              <a:t>Figure 2.3, page </a:t>
            </a:r>
            <a:r>
              <a:rPr lang="en-US" sz="2000" dirty="0" smtClean="0"/>
              <a:t>37</a:t>
            </a:r>
            <a:endParaRPr lang="en-US" sz="2000" dirty="0"/>
          </a:p>
        </p:txBody>
      </p:sp>
      <p:sp>
        <p:nvSpPr>
          <p:cNvPr id="8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22530" name="Freeform 2"/>
          <p:cNvSpPr>
            <a:spLocks/>
          </p:cNvSpPr>
          <p:nvPr/>
        </p:nvSpPr>
        <p:spPr bwMode="auto">
          <a:xfrm>
            <a:off x="7010400" y="2286000"/>
            <a:ext cx="965200" cy="1154113"/>
          </a:xfrm>
          <a:custGeom>
            <a:avLst/>
            <a:gdLst>
              <a:gd name="T0" fmla="*/ 0 w 608"/>
              <a:gd name="T1" fmla="*/ 0 h 727"/>
              <a:gd name="T2" fmla="*/ 2147483647 w 608"/>
              <a:gd name="T3" fmla="*/ 2147483647 h 727"/>
              <a:gd name="T4" fmla="*/ 0 60000 65536"/>
              <a:gd name="T5" fmla="*/ 0 60000 65536"/>
              <a:gd name="T6" fmla="*/ 0 w 608"/>
              <a:gd name="T7" fmla="*/ 0 h 727"/>
              <a:gd name="T8" fmla="*/ 608 w 608"/>
              <a:gd name="T9" fmla="*/ 727 h 72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08" h="727">
                <a:moveTo>
                  <a:pt x="0" y="0"/>
                </a:moveTo>
                <a:lnTo>
                  <a:pt x="608" y="727"/>
                </a:lnTo>
              </a:path>
            </a:pathLst>
          </a:custGeom>
          <a:noFill/>
          <a:ln w="38100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6286500" y="2306638"/>
            <a:ext cx="944563" cy="1131887"/>
          </a:xfrm>
          <a:custGeom>
            <a:avLst/>
            <a:gdLst>
              <a:gd name="T0" fmla="*/ 0 w 595"/>
              <a:gd name="T1" fmla="*/ 0 h 713"/>
              <a:gd name="T2" fmla="*/ 2147483647 w 595"/>
              <a:gd name="T3" fmla="*/ 2147483647 h 713"/>
              <a:gd name="T4" fmla="*/ 0 60000 65536"/>
              <a:gd name="T5" fmla="*/ 0 60000 65536"/>
              <a:gd name="T6" fmla="*/ 0 w 595"/>
              <a:gd name="T7" fmla="*/ 0 h 713"/>
              <a:gd name="T8" fmla="*/ 595 w 595"/>
              <a:gd name="T9" fmla="*/ 713 h 71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95" h="713">
                <a:moveTo>
                  <a:pt x="0" y="0"/>
                </a:moveTo>
                <a:lnTo>
                  <a:pt x="595" y="713"/>
                </a:ln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917" name="Rectangle 4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8" name="Rectangle 5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Line 7"/>
          <p:cNvSpPr>
            <a:spLocks noChangeShapeType="1"/>
          </p:cNvSpPr>
          <p:nvPr/>
        </p:nvSpPr>
        <p:spPr bwMode="auto">
          <a:xfrm>
            <a:off x="5397500" y="4608513"/>
            <a:ext cx="27003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8920" name="Group 8"/>
          <p:cNvGrpSpPr>
            <a:grpSpLocks/>
          </p:cNvGrpSpPr>
          <p:nvPr/>
        </p:nvGrpSpPr>
        <p:grpSpPr bwMode="auto">
          <a:xfrm>
            <a:off x="5249863" y="4598988"/>
            <a:ext cx="2687637" cy="334962"/>
            <a:chOff x="3021" y="2898"/>
            <a:chExt cx="1693" cy="211"/>
          </a:xfrm>
        </p:grpSpPr>
        <p:grpSp>
          <p:nvGrpSpPr>
            <p:cNvPr id="38970" name="Group 9"/>
            <p:cNvGrpSpPr>
              <a:grpSpLocks/>
            </p:cNvGrpSpPr>
            <p:nvPr/>
          </p:nvGrpSpPr>
          <p:grpSpPr bwMode="auto">
            <a:xfrm>
              <a:off x="3291" y="2898"/>
              <a:ext cx="1386" cy="57"/>
              <a:chOff x="3291" y="2898"/>
              <a:chExt cx="1386" cy="57"/>
            </a:xfrm>
          </p:grpSpPr>
          <p:sp>
            <p:nvSpPr>
              <p:cNvPr id="38979" name="Line 10"/>
              <p:cNvSpPr>
                <a:spLocks noChangeShapeType="1"/>
              </p:cNvSpPr>
              <p:nvPr/>
            </p:nvSpPr>
            <p:spPr bwMode="auto">
              <a:xfrm>
                <a:off x="3291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0" name="Line 11"/>
              <p:cNvSpPr>
                <a:spLocks noChangeShapeType="1"/>
              </p:cNvSpPr>
              <p:nvPr/>
            </p:nvSpPr>
            <p:spPr bwMode="auto">
              <a:xfrm>
                <a:off x="3408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1" name="Line 12"/>
              <p:cNvSpPr>
                <a:spLocks noChangeShapeType="1"/>
              </p:cNvSpPr>
              <p:nvPr/>
            </p:nvSpPr>
            <p:spPr bwMode="auto">
              <a:xfrm>
                <a:off x="3519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2" name="Line 13"/>
              <p:cNvSpPr>
                <a:spLocks noChangeShapeType="1"/>
              </p:cNvSpPr>
              <p:nvPr/>
            </p:nvSpPr>
            <p:spPr bwMode="auto">
              <a:xfrm>
                <a:off x="3633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3" name="Line 14"/>
              <p:cNvSpPr>
                <a:spLocks noChangeShapeType="1"/>
              </p:cNvSpPr>
              <p:nvPr/>
            </p:nvSpPr>
            <p:spPr bwMode="auto">
              <a:xfrm>
                <a:off x="3750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4" name="Line 15"/>
              <p:cNvSpPr>
                <a:spLocks noChangeShapeType="1"/>
              </p:cNvSpPr>
              <p:nvPr/>
            </p:nvSpPr>
            <p:spPr bwMode="auto">
              <a:xfrm>
                <a:off x="3864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5" name="Line 16"/>
              <p:cNvSpPr>
                <a:spLocks noChangeShapeType="1"/>
              </p:cNvSpPr>
              <p:nvPr/>
            </p:nvSpPr>
            <p:spPr bwMode="auto">
              <a:xfrm>
                <a:off x="3978" y="2907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6" name="Line 17"/>
              <p:cNvSpPr>
                <a:spLocks noChangeShapeType="1"/>
              </p:cNvSpPr>
              <p:nvPr/>
            </p:nvSpPr>
            <p:spPr bwMode="auto">
              <a:xfrm>
                <a:off x="4101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7" name="Line 18"/>
              <p:cNvSpPr>
                <a:spLocks noChangeShapeType="1"/>
              </p:cNvSpPr>
              <p:nvPr/>
            </p:nvSpPr>
            <p:spPr bwMode="auto">
              <a:xfrm>
                <a:off x="4212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8" name="Line 19"/>
              <p:cNvSpPr>
                <a:spLocks noChangeShapeType="1"/>
              </p:cNvSpPr>
              <p:nvPr/>
            </p:nvSpPr>
            <p:spPr bwMode="auto">
              <a:xfrm>
                <a:off x="4326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9" name="Line 20"/>
              <p:cNvSpPr>
                <a:spLocks noChangeShapeType="1"/>
              </p:cNvSpPr>
              <p:nvPr/>
            </p:nvSpPr>
            <p:spPr bwMode="auto">
              <a:xfrm>
                <a:off x="4443" y="2898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90" name="Line 21"/>
              <p:cNvSpPr>
                <a:spLocks noChangeShapeType="1"/>
              </p:cNvSpPr>
              <p:nvPr/>
            </p:nvSpPr>
            <p:spPr bwMode="auto">
              <a:xfrm>
                <a:off x="4563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91" name="Line 22"/>
              <p:cNvSpPr>
                <a:spLocks noChangeShapeType="1"/>
              </p:cNvSpPr>
              <p:nvPr/>
            </p:nvSpPr>
            <p:spPr bwMode="auto">
              <a:xfrm>
                <a:off x="4677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8971" name="Text Box 23"/>
            <p:cNvSpPr txBox="1">
              <a:spLocks noChangeArrowheads="1"/>
            </p:cNvSpPr>
            <p:nvPr/>
          </p:nvSpPr>
          <p:spPr bwMode="auto">
            <a:xfrm>
              <a:off x="3021" y="2985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0</a:t>
              </a:r>
            </a:p>
          </p:txBody>
        </p:sp>
        <p:sp>
          <p:nvSpPr>
            <p:cNvPr id="38972" name="Text Box 24"/>
            <p:cNvSpPr txBox="1">
              <a:spLocks noChangeArrowheads="1"/>
            </p:cNvSpPr>
            <p:nvPr/>
          </p:nvSpPr>
          <p:spPr bwMode="auto">
            <a:xfrm>
              <a:off x="3281" y="2985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1</a:t>
              </a:r>
            </a:p>
          </p:txBody>
        </p:sp>
        <p:sp>
          <p:nvSpPr>
            <p:cNvPr id="38973" name="Text Box 25"/>
            <p:cNvSpPr txBox="1">
              <a:spLocks noChangeArrowheads="1"/>
            </p:cNvSpPr>
            <p:nvPr/>
          </p:nvSpPr>
          <p:spPr bwMode="auto">
            <a:xfrm>
              <a:off x="3497" y="2985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3</a:t>
              </a:r>
            </a:p>
          </p:txBody>
        </p:sp>
        <p:sp>
          <p:nvSpPr>
            <p:cNvPr id="38974" name="Text Box 26"/>
            <p:cNvSpPr txBox="1">
              <a:spLocks noChangeArrowheads="1"/>
            </p:cNvSpPr>
            <p:nvPr/>
          </p:nvSpPr>
          <p:spPr bwMode="auto">
            <a:xfrm>
              <a:off x="3722" y="2991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5</a:t>
              </a:r>
            </a:p>
          </p:txBody>
        </p:sp>
        <p:sp>
          <p:nvSpPr>
            <p:cNvPr id="38975" name="Text Box 27"/>
            <p:cNvSpPr txBox="1">
              <a:spLocks noChangeArrowheads="1"/>
            </p:cNvSpPr>
            <p:nvPr/>
          </p:nvSpPr>
          <p:spPr bwMode="auto">
            <a:xfrm>
              <a:off x="3955" y="2994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7</a:t>
              </a:r>
            </a:p>
          </p:txBody>
        </p:sp>
        <p:sp>
          <p:nvSpPr>
            <p:cNvPr id="38976" name="Text Box 28"/>
            <p:cNvSpPr txBox="1">
              <a:spLocks noChangeArrowheads="1"/>
            </p:cNvSpPr>
            <p:nvPr/>
          </p:nvSpPr>
          <p:spPr bwMode="auto">
            <a:xfrm>
              <a:off x="4186" y="2979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9</a:t>
              </a:r>
            </a:p>
          </p:txBody>
        </p:sp>
        <p:sp>
          <p:nvSpPr>
            <p:cNvPr id="38977" name="Text Box 29"/>
            <p:cNvSpPr txBox="1">
              <a:spLocks noChangeArrowheads="1"/>
            </p:cNvSpPr>
            <p:nvPr/>
          </p:nvSpPr>
          <p:spPr bwMode="auto">
            <a:xfrm>
              <a:off x="4380" y="2985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11</a:t>
              </a:r>
            </a:p>
          </p:txBody>
        </p:sp>
        <p:sp>
          <p:nvSpPr>
            <p:cNvPr id="38978" name="Text Box 30"/>
            <p:cNvSpPr txBox="1">
              <a:spLocks noChangeArrowheads="1"/>
            </p:cNvSpPr>
            <p:nvPr/>
          </p:nvSpPr>
          <p:spPr bwMode="auto">
            <a:xfrm>
              <a:off x="4608" y="2985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13</a:t>
              </a:r>
            </a:p>
          </p:txBody>
        </p:sp>
      </p:grpSp>
      <p:sp>
        <p:nvSpPr>
          <p:cNvPr id="38921" name="Text Box 31"/>
          <p:cNvSpPr txBox="1">
            <a:spLocks noChangeArrowheads="1"/>
          </p:cNvSpPr>
          <p:nvPr/>
        </p:nvSpPr>
        <p:spPr bwMode="auto">
          <a:xfrm>
            <a:off x="5807075" y="4989513"/>
            <a:ext cx="1998663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Quantity Demanded</a:t>
            </a:r>
          </a:p>
          <a:p>
            <a:pPr algn="ctr" eaLnBrk="0" hangingPunct="0"/>
            <a:r>
              <a:rPr lang="en-US" sz="1400" b="1"/>
              <a:t>(millions of kg per year)</a:t>
            </a:r>
          </a:p>
        </p:txBody>
      </p:sp>
      <p:sp>
        <p:nvSpPr>
          <p:cNvPr id="38922" name="Text Box 32"/>
          <p:cNvSpPr txBox="1">
            <a:spLocks noChangeArrowheads="1"/>
          </p:cNvSpPr>
          <p:nvPr/>
        </p:nvSpPr>
        <p:spPr bwMode="auto">
          <a:xfrm>
            <a:off x="4530725" y="1909763"/>
            <a:ext cx="3762375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Curve for Strawberries</a:t>
            </a:r>
          </a:p>
        </p:txBody>
      </p:sp>
      <p:sp>
        <p:nvSpPr>
          <p:cNvPr id="38923" name="Text Box 33"/>
          <p:cNvSpPr txBox="1">
            <a:spLocks noChangeArrowheads="1"/>
          </p:cNvSpPr>
          <p:nvPr/>
        </p:nvSpPr>
        <p:spPr bwMode="auto">
          <a:xfrm>
            <a:off x="1592263" y="2181225"/>
            <a:ext cx="2471737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Schedule</a:t>
            </a:r>
          </a:p>
          <a:p>
            <a:pPr algn="ctr" eaLnBrk="0" hangingPunct="0"/>
            <a:r>
              <a:rPr lang="en-US" sz="1600" b="1"/>
              <a:t>for Strawberries</a:t>
            </a:r>
          </a:p>
        </p:txBody>
      </p:sp>
      <p:sp>
        <p:nvSpPr>
          <p:cNvPr id="38924" name="Text Box 34"/>
          <p:cNvSpPr txBox="1">
            <a:spLocks noChangeArrowheads="1"/>
          </p:cNvSpPr>
          <p:nvPr/>
        </p:nvSpPr>
        <p:spPr bwMode="auto">
          <a:xfrm>
            <a:off x="2362200" y="2819400"/>
            <a:ext cx="1905000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Quantity Demanded</a:t>
            </a:r>
          </a:p>
          <a:p>
            <a:pPr algn="ctr" eaLnBrk="0" hangingPunct="0"/>
            <a:r>
              <a:rPr lang="en-US" sz="1400" b="1"/>
              <a:t>(millions of kg)</a:t>
            </a:r>
          </a:p>
        </p:txBody>
      </p:sp>
      <p:sp>
        <p:nvSpPr>
          <p:cNvPr id="38925" name="Text Box 35"/>
          <p:cNvSpPr txBox="1">
            <a:spLocks noChangeArrowheads="1"/>
          </p:cNvSpPr>
          <p:nvPr/>
        </p:nvSpPr>
        <p:spPr bwMode="auto">
          <a:xfrm>
            <a:off x="1371600" y="2819400"/>
            <a:ext cx="673100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Price</a:t>
            </a:r>
          </a:p>
          <a:p>
            <a:pPr algn="ctr" eaLnBrk="0" hangingPunct="0"/>
            <a:r>
              <a:rPr lang="en-US" sz="1400" b="1"/>
              <a:t>($ per kg)</a:t>
            </a:r>
          </a:p>
        </p:txBody>
      </p:sp>
      <p:sp>
        <p:nvSpPr>
          <p:cNvPr id="38926" name="Text Box 36"/>
          <p:cNvSpPr txBox="1">
            <a:spLocks noChangeArrowheads="1"/>
          </p:cNvSpPr>
          <p:nvPr/>
        </p:nvSpPr>
        <p:spPr bwMode="auto">
          <a:xfrm>
            <a:off x="1371600" y="3657600"/>
            <a:ext cx="5334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$2.50</a:t>
            </a:r>
          </a:p>
        </p:txBody>
      </p:sp>
      <p:sp>
        <p:nvSpPr>
          <p:cNvPr id="38927" name="Text Box 37"/>
          <p:cNvSpPr txBox="1">
            <a:spLocks noChangeArrowheads="1"/>
          </p:cNvSpPr>
          <p:nvPr/>
        </p:nvSpPr>
        <p:spPr bwMode="auto">
          <a:xfrm>
            <a:off x="1438275" y="3917950"/>
            <a:ext cx="5334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2.00</a:t>
            </a:r>
          </a:p>
        </p:txBody>
      </p:sp>
      <p:sp>
        <p:nvSpPr>
          <p:cNvPr id="38928" name="Text Box 38"/>
          <p:cNvSpPr txBox="1">
            <a:spLocks noChangeArrowheads="1"/>
          </p:cNvSpPr>
          <p:nvPr/>
        </p:nvSpPr>
        <p:spPr bwMode="auto">
          <a:xfrm>
            <a:off x="1428750" y="4178300"/>
            <a:ext cx="5334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1.50</a:t>
            </a:r>
          </a:p>
        </p:txBody>
      </p:sp>
      <p:sp>
        <p:nvSpPr>
          <p:cNvPr id="22567" name="Text Box 39"/>
          <p:cNvSpPr txBox="1">
            <a:spLocks noChangeArrowheads="1"/>
          </p:cNvSpPr>
          <p:nvPr/>
        </p:nvSpPr>
        <p:spPr bwMode="auto">
          <a:xfrm>
            <a:off x="2505075" y="366395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22568" name="Text Box 40"/>
          <p:cNvSpPr txBox="1">
            <a:spLocks noChangeArrowheads="1"/>
          </p:cNvSpPr>
          <p:nvPr/>
        </p:nvSpPr>
        <p:spPr bwMode="auto">
          <a:xfrm>
            <a:off x="2505075" y="39243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22569" name="Text Box 41"/>
          <p:cNvSpPr txBox="1">
            <a:spLocks noChangeArrowheads="1"/>
          </p:cNvSpPr>
          <p:nvPr/>
        </p:nvSpPr>
        <p:spPr bwMode="auto">
          <a:xfrm>
            <a:off x="3138488" y="39243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 </a:t>
            </a:r>
            <a:r>
              <a:rPr lang="en-US" sz="1400" b="1">
                <a:solidFill>
                  <a:srgbClr val="3333FF"/>
                </a:solidFill>
              </a:rPr>
              <a:t>9</a:t>
            </a:r>
          </a:p>
        </p:txBody>
      </p:sp>
      <p:sp>
        <p:nvSpPr>
          <p:cNvPr id="22570" name="Text Box 42"/>
          <p:cNvSpPr txBox="1">
            <a:spLocks noChangeArrowheads="1"/>
          </p:cNvSpPr>
          <p:nvPr/>
        </p:nvSpPr>
        <p:spPr bwMode="auto">
          <a:xfrm>
            <a:off x="3733800" y="3924300"/>
            <a:ext cx="3905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11</a:t>
            </a:r>
          </a:p>
        </p:txBody>
      </p:sp>
      <p:sp>
        <p:nvSpPr>
          <p:cNvPr id="22571" name="Text Box 43"/>
          <p:cNvSpPr txBox="1">
            <a:spLocks noChangeArrowheads="1"/>
          </p:cNvSpPr>
          <p:nvPr/>
        </p:nvSpPr>
        <p:spPr bwMode="auto">
          <a:xfrm>
            <a:off x="3138488" y="365918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 </a:t>
            </a:r>
            <a:r>
              <a:rPr lang="en-US" sz="1400" b="1">
                <a:solidFill>
                  <a:srgbClr val="3333FF"/>
                </a:solidFill>
              </a:rPr>
              <a:t>7</a:t>
            </a:r>
          </a:p>
        </p:txBody>
      </p:sp>
      <p:sp>
        <p:nvSpPr>
          <p:cNvPr id="22572" name="Text Box 44"/>
          <p:cNvSpPr txBox="1">
            <a:spLocks noChangeArrowheads="1"/>
          </p:cNvSpPr>
          <p:nvPr/>
        </p:nvSpPr>
        <p:spPr bwMode="auto">
          <a:xfrm>
            <a:off x="3736975" y="365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   9</a:t>
            </a:r>
          </a:p>
        </p:txBody>
      </p:sp>
      <p:sp>
        <p:nvSpPr>
          <p:cNvPr id="22573" name="Text Box 45"/>
          <p:cNvSpPr txBox="1">
            <a:spLocks noChangeArrowheads="1"/>
          </p:cNvSpPr>
          <p:nvPr/>
        </p:nvSpPr>
        <p:spPr bwMode="auto">
          <a:xfrm>
            <a:off x="2505075" y="4176713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9</a:t>
            </a:r>
          </a:p>
        </p:txBody>
      </p:sp>
      <p:sp>
        <p:nvSpPr>
          <p:cNvPr id="22574" name="Text Box 46"/>
          <p:cNvSpPr txBox="1">
            <a:spLocks noChangeArrowheads="1"/>
          </p:cNvSpPr>
          <p:nvPr/>
        </p:nvSpPr>
        <p:spPr bwMode="auto">
          <a:xfrm>
            <a:off x="3124200" y="4173538"/>
            <a:ext cx="3714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11</a:t>
            </a:r>
          </a:p>
        </p:txBody>
      </p:sp>
      <p:sp>
        <p:nvSpPr>
          <p:cNvPr id="22575" name="Text Box 47"/>
          <p:cNvSpPr txBox="1">
            <a:spLocks noChangeArrowheads="1"/>
          </p:cNvSpPr>
          <p:nvPr/>
        </p:nvSpPr>
        <p:spPr bwMode="auto">
          <a:xfrm>
            <a:off x="3733800" y="4178300"/>
            <a:ext cx="3810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13</a:t>
            </a:r>
          </a:p>
        </p:txBody>
      </p:sp>
      <p:sp>
        <p:nvSpPr>
          <p:cNvPr id="38938" name="Text Box 48"/>
          <p:cNvSpPr txBox="1">
            <a:spLocks noChangeArrowheads="1"/>
          </p:cNvSpPr>
          <p:nvPr/>
        </p:nvSpPr>
        <p:spPr bwMode="auto">
          <a:xfrm rot="-5400000">
            <a:off x="4093369" y="3407569"/>
            <a:ext cx="1281113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Price ($ per kg)</a:t>
            </a:r>
          </a:p>
        </p:txBody>
      </p:sp>
      <p:grpSp>
        <p:nvGrpSpPr>
          <p:cNvPr id="38939" name="Group 49"/>
          <p:cNvGrpSpPr>
            <a:grpSpLocks/>
          </p:cNvGrpSpPr>
          <p:nvPr/>
        </p:nvGrpSpPr>
        <p:grpSpPr bwMode="auto">
          <a:xfrm>
            <a:off x="4949825" y="2306638"/>
            <a:ext cx="576263" cy="1930400"/>
            <a:chOff x="2826" y="1463"/>
            <a:chExt cx="363" cy="1216"/>
          </a:xfrm>
        </p:grpSpPr>
        <p:grpSp>
          <p:nvGrpSpPr>
            <p:cNvPr id="38959" name="Group 50"/>
            <p:cNvGrpSpPr>
              <a:grpSpLocks/>
            </p:cNvGrpSpPr>
            <p:nvPr/>
          </p:nvGrpSpPr>
          <p:grpSpPr bwMode="auto">
            <a:xfrm>
              <a:off x="3135" y="1524"/>
              <a:ext cx="54" cy="1110"/>
              <a:chOff x="3126" y="1527"/>
              <a:chExt cx="54" cy="1110"/>
            </a:xfrm>
          </p:grpSpPr>
          <p:sp>
            <p:nvSpPr>
              <p:cNvPr id="38965" name="Line 51"/>
              <p:cNvSpPr>
                <a:spLocks noChangeShapeType="1"/>
              </p:cNvSpPr>
              <p:nvPr/>
            </p:nvSpPr>
            <p:spPr bwMode="auto">
              <a:xfrm flipH="1">
                <a:off x="3129" y="263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66" name="Line 52"/>
              <p:cNvSpPr>
                <a:spLocks noChangeShapeType="1"/>
              </p:cNvSpPr>
              <p:nvPr/>
            </p:nvSpPr>
            <p:spPr bwMode="auto">
              <a:xfrm flipH="1">
                <a:off x="3129" y="2364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67" name="Line 53"/>
              <p:cNvSpPr>
                <a:spLocks noChangeShapeType="1"/>
              </p:cNvSpPr>
              <p:nvPr/>
            </p:nvSpPr>
            <p:spPr bwMode="auto">
              <a:xfrm flipH="1">
                <a:off x="3126" y="2088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68" name="Line 54"/>
              <p:cNvSpPr>
                <a:spLocks noChangeShapeType="1"/>
              </p:cNvSpPr>
              <p:nvPr/>
            </p:nvSpPr>
            <p:spPr bwMode="auto">
              <a:xfrm flipH="1">
                <a:off x="3126" y="1803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69" name="Line 55"/>
              <p:cNvSpPr>
                <a:spLocks noChangeShapeType="1"/>
              </p:cNvSpPr>
              <p:nvPr/>
            </p:nvSpPr>
            <p:spPr bwMode="auto">
              <a:xfrm flipH="1">
                <a:off x="3132" y="152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8960" name="Text Box 56"/>
            <p:cNvSpPr txBox="1">
              <a:spLocks noChangeArrowheads="1"/>
            </p:cNvSpPr>
            <p:nvPr/>
          </p:nvSpPr>
          <p:spPr bwMode="auto">
            <a:xfrm>
              <a:off x="2829" y="2564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0.50</a:t>
              </a:r>
            </a:p>
          </p:txBody>
        </p:sp>
        <p:sp>
          <p:nvSpPr>
            <p:cNvPr id="38961" name="Text Box 57"/>
            <p:cNvSpPr txBox="1">
              <a:spLocks noChangeArrowheads="1"/>
            </p:cNvSpPr>
            <p:nvPr/>
          </p:nvSpPr>
          <p:spPr bwMode="auto">
            <a:xfrm>
              <a:off x="2826" y="2317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1.00</a:t>
              </a:r>
            </a:p>
          </p:txBody>
        </p:sp>
        <p:sp>
          <p:nvSpPr>
            <p:cNvPr id="38962" name="Text Box 58"/>
            <p:cNvSpPr txBox="1">
              <a:spLocks noChangeArrowheads="1"/>
            </p:cNvSpPr>
            <p:nvPr/>
          </p:nvSpPr>
          <p:spPr bwMode="auto">
            <a:xfrm>
              <a:off x="2826" y="2030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1.50</a:t>
              </a:r>
            </a:p>
          </p:txBody>
        </p:sp>
        <p:sp>
          <p:nvSpPr>
            <p:cNvPr id="38963" name="Text Box 59"/>
            <p:cNvSpPr txBox="1">
              <a:spLocks noChangeArrowheads="1"/>
            </p:cNvSpPr>
            <p:nvPr/>
          </p:nvSpPr>
          <p:spPr bwMode="auto">
            <a:xfrm>
              <a:off x="2829" y="1751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2.00</a:t>
              </a:r>
            </a:p>
          </p:txBody>
        </p:sp>
        <p:sp>
          <p:nvSpPr>
            <p:cNvPr id="38964" name="Text Box 60"/>
            <p:cNvSpPr txBox="1">
              <a:spLocks noChangeArrowheads="1"/>
            </p:cNvSpPr>
            <p:nvPr/>
          </p:nvSpPr>
          <p:spPr bwMode="auto">
            <a:xfrm>
              <a:off x="2832" y="1463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2.50</a:t>
              </a:r>
            </a:p>
          </p:txBody>
        </p:sp>
      </p:grpSp>
      <p:sp>
        <p:nvSpPr>
          <p:cNvPr id="38940" name="Line 61"/>
          <p:cNvSpPr>
            <a:spLocks noChangeShapeType="1"/>
          </p:cNvSpPr>
          <p:nvPr/>
        </p:nvSpPr>
        <p:spPr bwMode="auto">
          <a:xfrm flipV="1">
            <a:off x="5510213" y="2297113"/>
            <a:ext cx="0" cy="2438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90" name="Line 62"/>
          <p:cNvSpPr>
            <a:spLocks noChangeShapeType="1"/>
          </p:cNvSpPr>
          <p:nvPr/>
        </p:nvSpPr>
        <p:spPr bwMode="auto">
          <a:xfrm>
            <a:off x="6654800" y="2284413"/>
            <a:ext cx="942975" cy="1138237"/>
          </a:xfrm>
          <a:prstGeom prst="line">
            <a:avLst/>
          </a:prstGeom>
          <a:noFill/>
          <a:ln w="38100">
            <a:solidFill>
              <a:srgbClr val="3333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91" name="AutoShape 63"/>
          <p:cNvSpPr>
            <a:spLocks noChangeArrowheads="1"/>
          </p:cNvSpPr>
          <p:nvPr/>
        </p:nvSpPr>
        <p:spPr bwMode="auto">
          <a:xfrm>
            <a:off x="6735763" y="237490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92" name="AutoShape 64"/>
          <p:cNvSpPr>
            <a:spLocks noChangeArrowheads="1"/>
          </p:cNvSpPr>
          <p:nvPr/>
        </p:nvSpPr>
        <p:spPr bwMode="auto">
          <a:xfrm>
            <a:off x="7092950" y="28035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93" name="AutoShape 65"/>
          <p:cNvSpPr>
            <a:spLocks noChangeArrowheads="1"/>
          </p:cNvSpPr>
          <p:nvPr/>
        </p:nvSpPr>
        <p:spPr bwMode="auto">
          <a:xfrm>
            <a:off x="7464425" y="327025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94" name="Text Box 66"/>
          <p:cNvSpPr txBox="1">
            <a:spLocks noChangeArrowheads="1"/>
          </p:cNvSpPr>
          <p:nvPr/>
        </p:nvSpPr>
        <p:spPr bwMode="auto">
          <a:xfrm>
            <a:off x="7572375" y="3457575"/>
            <a:ext cx="19685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/>
              <a:t>D</a:t>
            </a:r>
            <a:r>
              <a:rPr lang="fr-CA" sz="1400" b="1" baseline="-25000"/>
              <a:t>0</a:t>
            </a:r>
            <a:endParaRPr lang="en-US" sz="1400" b="1" baseline="-25000"/>
          </a:p>
        </p:txBody>
      </p:sp>
      <p:sp>
        <p:nvSpPr>
          <p:cNvPr id="22595" name="AutoShape 67"/>
          <p:cNvSpPr>
            <a:spLocks noChangeArrowheads="1"/>
          </p:cNvSpPr>
          <p:nvPr/>
        </p:nvSpPr>
        <p:spPr bwMode="auto">
          <a:xfrm>
            <a:off x="7083425" y="236061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96" name="AutoShape 68"/>
          <p:cNvSpPr>
            <a:spLocks noChangeArrowheads="1"/>
          </p:cNvSpPr>
          <p:nvPr/>
        </p:nvSpPr>
        <p:spPr bwMode="auto">
          <a:xfrm>
            <a:off x="7464425" y="281781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97" name="AutoShape 69"/>
          <p:cNvSpPr>
            <a:spLocks noChangeArrowheads="1"/>
          </p:cNvSpPr>
          <p:nvPr/>
        </p:nvSpPr>
        <p:spPr bwMode="auto">
          <a:xfrm>
            <a:off x="7845425" y="327501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98" name="Text Box 70"/>
          <p:cNvSpPr txBox="1">
            <a:spLocks noChangeArrowheads="1"/>
          </p:cNvSpPr>
          <p:nvPr/>
        </p:nvSpPr>
        <p:spPr bwMode="auto">
          <a:xfrm>
            <a:off x="7997825" y="3467100"/>
            <a:ext cx="19685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/>
              <a:t>D</a:t>
            </a:r>
            <a:r>
              <a:rPr lang="fr-CA" sz="1400" b="1" baseline="-25000"/>
              <a:t>1</a:t>
            </a:r>
            <a:endParaRPr lang="en-US" sz="1400" b="1" baseline="-25000"/>
          </a:p>
        </p:txBody>
      </p:sp>
      <p:sp>
        <p:nvSpPr>
          <p:cNvPr id="22599" name="AutoShape 71"/>
          <p:cNvSpPr>
            <a:spLocks noChangeArrowheads="1"/>
          </p:cNvSpPr>
          <p:nvPr/>
        </p:nvSpPr>
        <p:spPr bwMode="auto">
          <a:xfrm>
            <a:off x="6321425" y="236061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600" name="AutoShape 72"/>
          <p:cNvSpPr>
            <a:spLocks noChangeArrowheads="1"/>
          </p:cNvSpPr>
          <p:nvPr/>
        </p:nvSpPr>
        <p:spPr bwMode="auto">
          <a:xfrm>
            <a:off x="6702425" y="2808288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601" name="AutoShape 73"/>
          <p:cNvSpPr>
            <a:spLocks noChangeArrowheads="1"/>
          </p:cNvSpPr>
          <p:nvPr/>
        </p:nvSpPr>
        <p:spPr bwMode="auto">
          <a:xfrm>
            <a:off x="7083425" y="327501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602" name="Text Box 74"/>
          <p:cNvSpPr txBox="1">
            <a:spLocks noChangeArrowheads="1"/>
          </p:cNvSpPr>
          <p:nvPr/>
        </p:nvSpPr>
        <p:spPr bwMode="auto">
          <a:xfrm>
            <a:off x="7159625" y="3448050"/>
            <a:ext cx="19685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/>
              <a:t>D</a:t>
            </a:r>
            <a:r>
              <a:rPr lang="fr-CA" sz="1400" b="1" baseline="-25000"/>
              <a:t>2</a:t>
            </a:r>
            <a:endParaRPr lang="en-US" sz="1400" b="1" baseline="-25000"/>
          </a:p>
        </p:txBody>
      </p:sp>
      <p:sp>
        <p:nvSpPr>
          <p:cNvPr id="22603" name="Line 75"/>
          <p:cNvSpPr>
            <a:spLocks noChangeShapeType="1"/>
          </p:cNvSpPr>
          <p:nvPr/>
        </p:nvSpPr>
        <p:spPr bwMode="auto">
          <a:xfrm flipH="1">
            <a:off x="6816725" y="2852738"/>
            <a:ext cx="152400" cy="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2604" name="Line 76"/>
          <p:cNvSpPr>
            <a:spLocks noChangeShapeType="1"/>
          </p:cNvSpPr>
          <p:nvPr/>
        </p:nvSpPr>
        <p:spPr bwMode="auto">
          <a:xfrm>
            <a:off x="7213600" y="2862263"/>
            <a:ext cx="152400" cy="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2605" name="Rectangle 77"/>
          <p:cNvSpPr>
            <a:spLocks noChangeArrowheads="1"/>
          </p:cNvSpPr>
          <p:nvPr/>
        </p:nvSpPr>
        <p:spPr bwMode="auto">
          <a:xfrm>
            <a:off x="2514600" y="3238500"/>
            <a:ext cx="309563" cy="2127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400" b="1"/>
              <a:t>(D</a:t>
            </a:r>
            <a:r>
              <a:rPr lang="en-US" sz="1400" b="1" baseline="-25000"/>
              <a:t>2</a:t>
            </a:r>
            <a:r>
              <a:rPr lang="en-US" sz="1400" b="1"/>
              <a:t>)</a:t>
            </a:r>
          </a:p>
        </p:txBody>
      </p:sp>
      <p:sp>
        <p:nvSpPr>
          <p:cNvPr id="38957" name="Rectangle 78"/>
          <p:cNvSpPr>
            <a:spLocks noChangeArrowheads="1"/>
          </p:cNvSpPr>
          <p:nvPr/>
        </p:nvSpPr>
        <p:spPr bwMode="auto">
          <a:xfrm>
            <a:off x="3195638" y="3238500"/>
            <a:ext cx="309562" cy="2127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400" b="1"/>
              <a:t>(D</a:t>
            </a:r>
            <a:r>
              <a:rPr lang="en-US" sz="1400" b="1" baseline="-25000"/>
              <a:t>0</a:t>
            </a:r>
            <a:r>
              <a:rPr lang="en-US" sz="1400" b="1"/>
              <a:t>)</a:t>
            </a:r>
          </a:p>
        </p:txBody>
      </p:sp>
      <p:sp>
        <p:nvSpPr>
          <p:cNvPr id="22607" name="Rectangle 79"/>
          <p:cNvSpPr>
            <a:spLocks noChangeArrowheads="1"/>
          </p:cNvSpPr>
          <p:nvPr/>
        </p:nvSpPr>
        <p:spPr bwMode="auto">
          <a:xfrm>
            <a:off x="3805238" y="3238500"/>
            <a:ext cx="309562" cy="2127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400" b="1"/>
              <a:t>(D</a:t>
            </a:r>
            <a:r>
              <a:rPr lang="en-US" sz="1400" b="1" baseline="-25000"/>
              <a:t>1</a:t>
            </a:r>
            <a:r>
              <a:rPr lang="en-US" sz="1400" b="1"/>
              <a:t>)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2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2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9" dur="indefinite"/>
                                        <p:tgtEl>
                                          <p:spTgt spid="226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33CC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6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2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2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819 -1.11111E-6 L 0.00035 -1.11111E-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2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2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0" dur="indefinite"/>
                                        <p:tgtEl>
                                          <p:spTgt spid="226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99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60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2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2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2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2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2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89 -0.00231 L -0.00382 -0.00278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2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2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  <p:bldP spid="22530" grpId="1" animBg="1"/>
      <p:bldP spid="22531" grpId="0" animBg="1"/>
      <p:bldP spid="22531" grpId="1" animBg="1"/>
      <p:bldP spid="22567" grpId="0"/>
      <p:bldP spid="22568" grpId="0"/>
      <p:bldP spid="22569" grpId="0"/>
      <p:bldP spid="22570" grpId="0"/>
      <p:bldP spid="22571" grpId="0"/>
      <p:bldP spid="22572" grpId="0"/>
      <p:bldP spid="22573" grpId="0"/>
      <p:bldP spid="22574" grpId="0"/>
      <p:bldP spid="22575" grpId="0"/>
      <p:bldP spid="22590" grpId="0" animBg="1"/>
      <p:bldP spid="22591" grpId="0" animBg="1"/>
      <p:bldP spid="22592" grpId="0" animBg="1"/>
      <p:bldP spid="22593" grpId="0" animBg="1"/>
      <p:bldP spid="22594" grpId="0"/>
      <p:bldP spid="22595" grpId="0" animBg="1"/>
      <p:bldP spid="22596" grpId="0" animBg="1"/>
      <p:bldP spid="22597" grpId="0" animBg="1"/>
      <p:bldP spid="22598" grpId="0"/>
      <p:bldP spid="22599" grpId="0" animBg="1"/>
      <p:bldP spid="22600" grpId="0" animBg="1"/>
      <p:bldP spid="22601" grpId="0" animBg="1"/>
      <p:bldP spid="22602" grpId="0"/>
      <p:bldP spid="22603" grpId="0" animBg="1"/>
      <p:bldP spid="22604" grpId="0" animBg="1"/>
      <p:bldP spid="22605" grpId="0"/>
      <p:bldP spid="226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Demand Factors (a)</a:t>
            </a:r>
          </a:p>
        </p:txBody>
      </p:sp>
      <p:sp>
        <p:nvSpPr>
          <p:cNvPr id="24581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Demand factors include the following:</a:t>
            </a:r>
          </a:p>
          <a:p>
            <a:pPr lvl="1" eaLnBrk="1" hangingPunct="1"/>
            <a:r>
              <a:rPr lang="en-US" smtClean="0"/>
              <a:t>The number of buyers (an increase causes a rightward demand shift)</a:t>
            </a:r>
          </a:p>
          <a:p>
            <a:pPr lvl="1" eaLnBrk="1" hangingPunct="1"/>
            <a:r>
              <a:rPr lang="en-US" smtClean="0"/>
              <a:t>Income</a:t>
            </a:r>
          </a:p>
          <a:p>
            <a:pPr lvl="2" eaLnBrk="1" hangingPunct="1"/>
            <a:r>
              <a:rPr lang="en-US" smtClean="0"/>
              <a:t>For normal products, an increase causes a rightward demand shift.</a:t>
            </a:r>
          </a:p>
          <a:p>
            <a:pPr lvl="2" eaLnBrk="1" hangingPunct="1"/>
            <a:r>
              <a:rPr lang="en-US" smtClean="0"/>
              <a:t>For inferior products, an increase causes a leftward demand shift.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40964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65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1000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24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Demand Factors (b)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Prices of other products</a:t>
            </a:r>
          </a:p>
          <a:p>
            <a:pPr lvl="1" eaLnBrk="1" hangingPunct="1"/>
            <a:r>
              <a:rPr lang="en-US" smtClean="0"/>
              <a:t>For substitute products, a rise in the other product’s price causes a rightward demand shift.</a:t>
            </a:r>
          </a:p>
          <a:p>
            <a:pPr lvl="1" eaLnBrk="1" hangingPunct="1"/>
            <a:r>
              <a:rPr lang="en-US" smtClean="0"/>
              <a:t>For complementary products, a rise in the other product’s price causes a leftward demand shift.</a:t>
            </a:r>
          </a:p>
          <a:p>
            <a:pPr eaLnBrk="1" hangingPunct="1">
              <a:buSzPct val="60000"/>
            </a:pPr>
            <a:r>
              <a:rPr lang="en-US" smtClean="0"/>
              <a:t>Consumer preferences</a:t>
            </a:r>
          </a:p>
          <a:p>
            <a:pPr eaLnBrk="1" hangingPunct="1">
              <a:buSzPct val="60000"/>
            </a:pPr>
            <a:r>
              <a:rPr lang="en-US" smtClean="0"/>
              <a:t>Consumer expectations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43012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3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66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500" smtClean="0"/>
              <a:t>Changes in Quantity Demanded (a)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Pct val="60000"/>
            </a:pPr>
            <a:r>
              <a:rPr lang="en-US" smtClean="0"/>
              <a:t>Changes in quantity demanded:</a:t>
            </a:r>
          </a:p>
          <a:p>
            <a:pPr lvl="1" eaLnBrk="1" hangingPunct="1"/>
            <a:r>
              <a:rPr lang="en-US" smtClean="0"/>
              <a:t>are shown by movements along demand curve</a:t>
            </a:r>
          </a:p>
          <a:p>
            <a:pPr lvl="1" eaLnBrk="1" hangingPunct="1"/>
            <a:r>
              <a:rPr lang="en-US" smtClean="0"/>
              <a:t>are caused by price changes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8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z="3200" smtClean="0"/>
              <a:t>Changes in Quantity Demanded (b)</a:t>
            </a:r>
            <a:br>
              <a:rPr lang="en-US" sz="3200" smtClean="0"/>
            </a:br>
            <a:r>
              <a:rPr lang="en-US" sz="2000" smtClean="0"/>
              <a:t>Figure 2.4, page 39</a:t>
            </a:r>
          </a:p>
        </p:txBody>
      </p:sp>
      <p:sp>
        <p:nvSpPr>
          <p:cNvPr id="7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29698" name="Line 2"/>
          <p:cNvSpPr>
            <a:spLocks noChangeShapeType="1"/>
          </p:cNvSpPr>
          <p:nvPr/>
        </p:nvSpPr>
        <p:spPr bwMode="auto">
          <a:xfrm>
            <a:off x="2073275" y="3119438"/>
            <a:ext cx="150653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29699" name="Line 3"/>
          <p:cNvSpPr>
            <a:spLocks noChangeShapeType="1"/>
          </p:cNvSpPr>
          <p:nvPr/>
        </p:nvSpPr>
        <p:spPr bwMode="auto">
          <a:xfrm flipV="1">
            <a:off x="3582988" y="3116263"/>
            <a:ext cx="0" cy="14049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>
            <a:off x="2076450" y="3495675"/>
            <a:ext cx="18192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 flipV="1">
            <a:off x="3895725" y="3495675"/>
            <a:ext cx="0" cy="10287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6087" name="Rectangle 6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88" name="Rectangle 7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165225" y="2057400"/>
            <a:ext cx="3406775" cy="3078163"/>
            <a:chOff x="734" y="1296"/>
            <a:chExt cx="2146" cy="1939"/>
          </a:xfrm>
        </p:grpSpPr>
        <p:sp>
          <p:nvSpPr>
            <p:cNvPr id="46128" name="Line 10"/>
            <p:cNvSpPr>
              <a:spLocks noChangeShapeType="1"/>
            </p:cNvSpPr>
            <p:nvPr/>
          </p:nvSpPr>
          <p:spPr bwMode="auto">
            <a:xfrm>
              <a:off x="1240" y="2855"/>
              <a:ext cx="13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29" name="Line 11"/>
            <p:cNvSpPr>
              <a:spLocks noChangeShapeType="1"/>
            </p:cNvSpPr>
            <p:nvPr/>
          </p:nvSpPr>
          <p:spPr bwMode="auto">
            <a:xfrm>
              <a:off x="1488" y="2855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30" name="Line 12"/>
            <p:cNvSpPr>
              <a:spLocks noChangeShapeType="1"/>
            </p:cNvSpPr>
            <p:nvPr/>
          </p:nvSpPr>
          <p:spPr bwMode="auto">
            <a:xfrm>
              <a:off x="1680" y="2852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31" name="Line 13"/>
            <p:cNvSpPr>
              <a:spLocks noChangeShapeType="1"/>
            </p:cNvSpPr>
            <p:nvPr/>
          </p:nvSpPr>
          <p:spPr bwMode="auto">
            <a:xfrm>
              <a:off x="1872" y="2852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32" name="Line 14"/>
            <p:cNvSpPr>
              <a:spLocks noChangeShapeType="1"/>
            </p:cNvSpPr>
            <p:nvPr/>
          </p:nvSpPr>
          <p:spPr bwMode="auto">
            <a:xfrm>
              <a:off x="2064" y="2855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33" name="Line 15"/>
            <p:cNvSpPr>
              <a:spLocks noChangeShapeType="1"/>
            </p:cNvSpPr>
            <p:nvPr/>
          </p:nvSpPr>
          <p:spPr bwMode="auto">
            <a:xfrm>
              <a:off x="2260" y="2855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34" name="Line 16"/>
            <p:cNvSpPr>
              <a:spLocks noChangeShapeType="1"/>
            </p:cNvSpPr>
            <p:nvPr/>
          </p:nvSpPr>
          <p:spPr bwMode="auto">
            <a:xfrm>
              <a:off x="2453" y="2852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35" name="Text Box 17"/>
            <p:cNvSpPr txBox="1">
              <a:spLocks noChangeArrowheads="1"/>
            </p:cNvSpPr>
            <p:nvPr/>
          </p:nvSpPr>
          <p:spPr bwMode="auto">
            <a:xfrm>
              <a:off x="1147" y="2936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0</a:t>
              </a:r>
            </a:p>
          </p:txBody>
        </p:sp>
        <p:sp>
          <p:nvSpPr>
            <p:cNvPr id="46136" name="Text Box 18"/>
            <p:cNvSpPr txBox="1">
              <a:spLocks noChangeArrowheads="1"/>
            </p:cNvSpPr>
            <p:nvPr/>
          </p:nvSpPr>
          <p:spPr bwMode="auto">
            <a:xfrm>
              <a:off x="2120" y="2930"/>
              <a:ext cx="212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5000</a:t>
              </a:r>
            </a:p>
          </p:txBody>
        </p:sp>
        <p:sp>
          <p:nvSpPr>
            <p:cNvPr id="46137" name="Text Box 19"/>
            <p:cNvSpPr txBox="1">
              <a:spLocks noChangeArrowheads="1"/>
            </p:cNvSpPr>
            <p:nvPr/>
          </p:nvSpPr>
          <p:spPr bwMode="auto">
            <a:xfrm>
              <a:off x="2380" y="2936"/>
              <a:ext cx="212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6000</a:t>
              </a:r>
            </a:p>
          </p:txBody>
        </p:sp>
        <p:sp>
          <p:nvSpPr>
            <p:cNvPr id="46138" name="Text Box 20"/>
            <p:cNvSpPr txBox="1">
              <a:spLocks noChangeArrowheads="1"/>
            </p:cNvSpPr>
            <p:nvPr/>
          </p:nvSpPr>
          <p:spPr bwMode="auto">
            <a:xfrm>
              <a:off x="1152" y="3120"/>
              <a:ext cx="1728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sz="1200" b="1"/>
                <a:t>Quantity Demanded (pairs of skis)</a:t>
              </a:r>
            </a:p>
          </p:txBody>
        </p:sp>
        <p:sp>
          <p:nvSpPr>
            <p:cNvPr id="46139" name="Text Box 21"/>
            <p:cNvSpPr txBox="1">
              <a:spLocks noChangeArrowheads="1"/>
            </p:cNvSpPr>
            <p:nvPr/>
          </p:nvSpPr>
          <p:spPr bwMode="auto">
            <a:xfrm>
              <a:off x="1104" y="1296"/>
              <a:ext cx="1624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400" b="1"/>
                <a:t>Change in Quantity Demanded</a:t>
              </a:r>
            </a:p>
          </p:txBody>
        </p:sp>
        <p:sp>
          <p:nvSpPr>
            <p:cNvPr id="46140" name="Text Box 22"/>
            <p:cNvSpPr txBox="1">
              <a:spLocks noChangeArrowheads="1"/>
            </p:cNvSpPr>
            <p:nvPr/>
          </p:nvSpPr>
          <p:spPr bwMode="auto">
            <a:xfrm rot="-5400000">
              <a:off x="248" y="2214"/>
              <a:ext cx="1088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200" b="1"/>
                <a:t>Price ($ per pair of skis)</a:t>
              </a:r>
            </a:p>
          </p:txBody>
        </p:sp>
        <p:sp>
          <p:nvSpPr>
            <p:cNvPr id="46141" name="Line 23"/>
            <p:cNvSpPr>
              <a:spLocks noChangeShapeType="1"/>
            </p:cNvSpPr>
            <p:nvPr/>
          </p:nvSpPr>
          <p:spPr bwMode="auto">
            <a:xfrm flipH="1">
              <a:off x="1264" y="2643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42" name="Line 24"/>
            <p:cNvSpPr>
              <a:spLocks noChangeShapeType="1"/>
            </p:cNvSpPr>
            <p:nvPr/>
          </p:nvSpPr>
          <p:spPr bwMode="auto">
            <a:xfrm flipH="1">
              <a:off x="1264" y="2425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43" name="Line 25"/>
            <p:cNvSpPr>
              <a:spLocks noChangeShapeType="1"/>
            </p:cNvSpPr>
            <p:nvPr/>
          </p:nvSpPr>
          <p:spPr bwMode="auto">
            <a:xfrm flipH="1">
              <a:off x="1267" y="2206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44" name="Line 26"/>
            <p:cNvSpPr>
              <a:spLocks noChangeShapeType="1"/>
            </p:cNvSpPr>
            <p:nvPr/>
          </p:nvSpPr>
          <p:spPr bwMode="auto">
            <a:xfrm flipH="1">
              <a:off x="1267" y="1969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45" name="Line 27"/>
            <p:cNvSpPr>
              <a:spLocks noChangeShapeType="1"/>
            </p:cNvSpPr>
            <p:nvPr/>
          </p:nvSpPr>
          <p:spPr bwMode="auto">
            <a:xfrm flipH="1">
              <a:off x="1267" y="1741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46" name="Text Box 28"/>
            <p:cNvSpPr txBox="1">
              <a:spLocks noChangeArrowheads="1"/>
            </p:cNvSpPr>
            <p:nvPr/>
          </p:nvSpPr>
          <p:spPr bwMode="auto">
            <a:xfrm>
              <a:off x="961" y="2573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0.50</a:t>
              </a:r>
            </a:p>
          </p:txBody>
        </p:sp>
        <p:sp>
          <p:nvSpPr>
            <p:cNvPr id="46147" name="Text Box 29"/>
            <p:cNvSpPr txBox="1">
              <a:spLocks noChangeArrowheads="1"/>
            </p:cNvSpPr>
            <p:nvPr/>
          </p:nvSpPr>
          <p:spPr bwMode="auto">
            <a:xfrm>
              <a:off x="958" y="2381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1.00</a:t>
              </a:r>
            </a:p>
          </p:txBody>
        </p:sp>
        <p:sp>
          <p:nvSpPr>
            <p:cNvPr id="46148" name="Text Box 30"/>
            <p:cNvSpPr txBox="1">
              <a:spLocks noChangeArrowheads="1"/>
            </p:cNvSpPr>
            <p:nvPr/>
          </p:nvSpPr>
          <p:spPr bwMode="auto">
            <a:xfrm>
              <a:off x="958" y="2151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1.50</a:t>
              </a:r>
            </a:p>
          </p:txBody>
        </p:sp>
        <p:sp>
          <p:nvSpPr>
            <p:cNvPr id="46149" name="Text Box 31"/>
            <p:cNvSpPr txBox="1">
              <a:spLocks noChangeArrowheads="1"/>
            </p:cNvSpPr>
            <p:nvPr/>
          </p:nvSpPr>
          <p:spPr bwMode="auto">
            <a:xfrm>
              <a:off x="961" y="1920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2.00</a:t>
              </a:r>
            </a:p>
          </p:txBody>
        </p:sp>
        <p:sp>
          <p:nvSpPr>
            <p:cNvPr id="46150" name="Line 32"/>
            <p:cNvSpPr>
              <a:spLocks noChangeShapeType="1"/>
            </p:cNvSpPr>
            <p:nvPr/>
          </p:nvSpPr>
          <p:spPr bwMode="auto">
            <a:xfrm flipV="1">
              <a:off x="1311" y="1740"/>
              <a:ext cx="0" cy="119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9729" name="Line 33"/>
          <p:cNvSpPr>
            <a:spLocks noChangeShapeType="1"/>
          </p:cNvSpPr>
          <p:nvPr/>
        </p:nvSpPr>
        <p:spPr bwMode="auto">
          <a:xfrm>
            <a:off x="3365500" y="2895600"/>
            <a:ext cx="895350" cy="996950"/>
          </a:xfrm>
          <a:prstGeom prst="line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29730" name="AutoShape 34"/>
          <p:cNvSpPr>
            <a:spLocks noChangeArrowheads="1"/>
          </p:cNvSpPr>
          <p:nvPr/>
        </p:nvSpPr>
        <p:spPr bwMode="auto">
          <a:xfrm>
            <a:off x="3543300" y="3095625"/>
            <a:ext cx="76200" cy="76200"/>
          </a:xfrm>
          <a:prstGeom prst="flowChartConnector">
            <a:avLst/>
          </a:prstGeom>
          <a:solidFill>
            <a:srgbClr val="FF0000"/>
          </a:solidFill>
          <a:ln w="12700" algn="ctr">
            <a:noFill/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29731" name="AutoShape 35"/>
          <p:cNvSpPr>
            <a:spLocks noChangeArrowheads="1"/>
          </p:cNvSpPr>
          <p:nvPr/>
        </p:nvSpPr>
        <p:spPr bwMode="auto">
          <a:xfrm>
            <a:off x="3863975" y="3457575"/>
            <a:ext cx="76200" cy="76200"/>
          </a:xfrm>
          <a:prstGeom prst="flowChartConnector">
            <a:avLst/>
          </a:prstGeom>
          <a:solidFill>
            <a:srgbClr val="FF0000"/>
          </a:solidFill>
          <a:ln w="12700" algn="ctr">
            <a:noFill/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5022850" y="2057400"/>
            <a:ext cx="3503613" cy="3078163"/>
            <a:chOff x="3164" y="1296"/>
            <a:chExt cx="2207" cy="1939"/>
          </a:xfrm>
        </p:grpSpPr>
        <p:sp>
          <p:nvSpPr>
            <p:cNvPr id="46104" name="Line 37"/>
            <p:cNvSpPr>
              <a:spLocks noChangeShapeType="1"/>
            </p:cNvSpPr>
            <p:nvPr/>
          </p:nvSpPr>
          <p:spPr bwMode="auto">
            <a:xfrm>
              <a:off x="3670" y="2855"/>
              <a:ext cx="170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05" name="Line 38"/>
            <p:cNvSpPr>
              <a:spLocks noChangeShapeType="1"/>
            </p:cNvSpPr>
            <p:nvPr/>
          </p:nvSpPr>
          <p:spPr bwMode="auto">
            <a:xfrm>
              <a:off x="3933" y="2855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06" name="Line 39"/>
            <p:cNvSpPr>
              <a:spLocks noChangeShapeType="1"/>
            </p:cNvSpPr>
            <p:nvPr/>
          </p:nvSpPr>
          <p:spPr bwMode="auto">
            <a:xfrm>
              <a:off x="4110" y="2852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07" name="Line 40"/>
            <p:cNvSpPr>
              <a:spLocks noChangeShapeType="1"/>
            </p:cNvSpPr>
            <p:nvPr/>
          </p:nvSpPr>
          <p:spPr bwMode="auto">
            <a:xfrm>
              <a:off x="4293" y="2852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08" name="Line 41"/>
            <p:cNvSpPr>
              <a:spLocks noChangeShapeType="1"/>
            </p:cNvSpPr>
            <p:nvPr/>
          </p:nvSpPr>
          <p:spPr bwMode="auto">
            <a:xfrm>
              <a:off x="4464" y="2855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09" name="Line 42"/>
            <p:cNvSpPr>
              <a:spLocks noChangeShapeType="1"/>
            </p:cNvSpPr>
            <p:nvPr/>
          </p:nvSpPr>
          <p:spPr bwMode="auto">
            <a:xfrm>
              <a:off x="4659" y="2855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10" name="Line 43"/>
            <p:cNvSpPr>
              <a:spLocks noChangeShapeType="1"/>
            </p:cNvSpPr>
            <p:nvPr/>
          </p:nvSpPr>
          <p:spPr bwMode="auto">
            <a:xfrm>
              <a:off x="4848" y="2852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11" name="Text Box 44"/>
            <p:cNvSpPr txBox="1">
              <a:spLocks noChangeArrowheads="1"/>
            </p:cNvSpPr>
            <p:nvPr/>
          </p:nvSpPr>
          <p:spPr bwMode="auto">
            <a:xfrm>
              <a:off x="3577" y="2936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0</a:t>
              </a:r>
            </a:p>
          </p:txBody>
        </p:sp>
        <p:sp>
          <p:nvSpPr>
            <p:cNvPr id="46112" name="Text Box 45"/>
            <p:cNvSpPr txBox="1">
              <a:spLocks noChangeArrowheads="1"/>
            </p:cNvSpPr>
            <p:nvPr/>
          </p:nvSpPr>
          <p:spPr bwMode="auto">
            <a:xfrm>
              <a:off x="4559" y="2928"/>
              <a:ext cx="212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5000</a:t>
              </a:r>
            </a:p>
          </p:txBody>
        </p:sp>
        <p:sp>
          <p:nvSpPr>
            <p:cNvPr id="46113" name="Text Box 46"/>
            <p:cNvSpPr txBox="1">
              <a:spLocks noChangeArrowheads="1"/>
            </p:cNvSpPr>
            <p:nvPr/>
          </p:nvSpPr>
          <p:spPr bwMode="auto">
            <a:xfrm>
              <a:off x="3678" y="3120"/>
              <a:ext cx="1632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sz="1200" b="1"/>
                <a:t>Quantity Demanded (pairs of skis)</a:t>
              </a:r>
            </a:p>
          </p:txBody>
        </p:sp>
        <p:sp>
          <p:nvSpPr>
            <p:cNvPr id="46114" name="Text Box 47"/>
            <p:cNvSpPr txBox="1">
              <a:spLocks noChangeArrowheads="1"/>
            </p:cNvSpPr>
            <p:nvPr/>
          </p:nvSpPr>
          <p:spPr bwMode="auto">
            <a:xfrm>
              <a:off x="3840" y="1296"/>
              <a:ext cx="1011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400" b="1"/>
                <a:t>Change in Demand</a:t>
              </a:r>
            </a:p>
          </p:txBody>
        </p:sp>
        <p:sp>
          <p:nvSpPr>
            <p:cNvPr id="46115" name="Text Box 48"/>
            <p:cNvSpPr txBox="1">
              <a:spLocks noChangeArrowheads="1"/>
            </p:cNvSpPr>
            <p:nvPr/>
          </p:nvSpPr>
          <p:spPr bwMode="auto">
            <a:xfrm rot="-5400000">
              <a:off x="2678" y="2214"/>
              <a:ext cx="1088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200" b="1"/>
                <a:t>Price ($ per pair of skis)</a:t>
              </a:r>
            </a:p>
          </p:txBody>
        </p:sp>
        <p:sp>
          <p:nvSpPr>
            <p:cNvPr id="46116" name="Line 49"/>
            <p:cNvSpPr>
              <a:spLocks noChangeShapeType="1"/>
            </p:cNvSpPr>
            <p:nvPr/>
          </p:nvSpPr>
          <p:spPr bwMode="auto">
            <a:xfrm flipH="1">
              <a:off x="3694" y="2643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17" name="Line 50"/>
            <p:cNvSpPr>
              <a:spLocks noChangeShapeType="1"/>
            </p:cNvSpPr>
            <p:nvPr/>
          </p:nvSpPr>
          <p:spPr bwMode="auto">
            <a:xfrm flipH="1">
              <a:off x="3694" y="2425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18" name="Line 51"/>
            <p:cNvSpPr>
              <a:spLocks noChangeShapeType="1"/>
            </p:cNvSpPr>
            <p:nvPr/>
          </p:nvSpPr>
          <p:spPr bwMode="auto">
            <a:xfrm flipH="1">
              <a:off x="3697" y="2206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19" name="Line 52"/>
            <p:cNvSpPr>
              <a:spLocks noChangeShapeType="1"/>
            </p:cNvSpPr>
            <p:nvPr/>
          </p:nvSpPr>
          <p:spPr bwMode="auto">
            <a:xfrm flipH="1">
              <a:off x="3697" y="1969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20" name="Line 53"/>
            <p:cNvSpPr>
              <a:spLocks noChangeShapeType="1"/>
            </p:cNvSpPr>
            <p:nvPr/>
          </p:nvSpPr>
          <p:spPr bwMode="auto">
            <a:xfrm flipH="1">
              <a:off x="3697" y="1741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21" name="Text Box 54"/>
            <p:cNvSpPr txBox="1">
              <a:spLocks noChangeArrowheads="1"/>
            </p:cNvSpPr>
            <p:nvPr/>
          </p:nvSpPr>
          <p:spPr bwMode="auto">
            <a:xfrm>
              <a:off x="3391" y="2573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0.50</a:t>
              </a:r>
            </a:p>
          </p:txBody>
        </p:sp>
        <p:sp>
          <p:nvSpPr>
            <p:cNvPr id="46122" name="Text Box 55"/>
            <p:cNvSpPr txBox="1">
              <a:spLocks noChangeArrowheads="1"/>
            </p:cNvSpPr>
            <p:nvPr/>
          </p:nvSpPr>
          <p:spPr bwMode="auto">
            <a:xfrm>
              <a:off x="3388" y="2381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1.00</a:t>
              </a:r>
            </a:p>
          </p:txBody>
        </p:sp>
        <p:sp>
          <p:nvSpPr>
            <p:cNvPr id="46123" name="Text Box 56"/>
            <p:cNvSpPr txBox="1">
              <a:spLocks noChangeArrowheads="1"/>
            </p:cNvSpPr>
            <p:nvPr/>
          </p:nvSpPr>
          <p:spPr bwMode="auto">
            <a:xfrm>
              <a:off x="3388" y="2151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1.50</a:t>
              </a:r>
            </a:p>
          </p:txBody>
        </p:sp>
        <p:sp>
          <p:nvSpPr>
            <p:cNvPr id="46124" name="Text Box 57"/>
            <p:cNvSpPr txBox="1">
              <a:spLocks noChangeArrowheads="1"/>
            </p:cNvSpPr>
            <p:nvPr/>
          </p:nvSpPr>
          <p:spPr bwMode="auto">
            <a:xfrm>
              <a:off x="3391" y="1920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2.00</a:t>
              </a:r>
            </a:p>
          </p:txBody>
        </p:sp>
        <p:sp>
          <p:nvSpPr>
            <p:cNvPr id="46125" name="Line 58"/>
            <p:cNvSpPr>
              <a:spLocks noChangeShapeType="1"/>
            </p:cNvSpPr>
            <p:nvPr/>
          </p:nvSpPr>
          <p:spPr bwMode="auto">
            <a:xfrm flipV="1">
              <a:off x="3741" y="1740"/>
              <a:ext cx="0" cy="119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26" name="Line 59"/>
            <p:cNvSpPr>
              <a:spLocks noChangeShapeType="1"/>
            </p:cNvSpPr>
            <p:nvPr/>
          </p:nvSpPr>
          <p:spPr bwMode="auto">
            <a:xfrm>
              <a:off x="5040" y="2856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127" name="Line 60"/>
            <p:cNvSpPr>
              <a:spLocks noChangeShapeType="1"/>
            </p:cNvSpPr>
            <p:nvPr/>
          </p:nvSpPr>
          <p:spPr bwMode="auto">
            <a:xfrm>
              <a:off x="5232" y="2856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9757" name="Line 61"/>
          <p:cNvSpPr>
            <a:spLocks noChangeShapeType="1"/>
          </p:cNvSpPr>
          <p:nvPr/>
        </p:nvSpPr>
        <p:spPr bwMode="auto">
          <a:xfrm>
            <a:off x="7181850" y="2882900"/>
            <a:ext cx="895350" cy="996950"/>
          </a:xfrm>
          <a:prstGeom prst="line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29758" name="Line 62"/>
          <p:cNvSpPr>
            <a:spLocks noChangeShapeType="1"/>
          </p:cNvSpPr>
          <p:nvPr/>
        </p:nvSpPr>
        <p:spPr bwMode="auto">
          <a:xfrm>
            <a:off x="7499350" y="2889250"/>
            <a:ext cx="895350" cy="996950"/>
          </a:xfrm>
          <a:prstGeom prst="lin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29759" name="Text Box 63"/>
          <p:cNvSpPr txBox="1">
            <a:spLocks noChangeArrowheads="1"/>
          </p:cNvSpPr>
          <p:nvPr/>
        </p:nvSpPr>
        <p:spPr bwMode="auto">
          <a:xfrm>
            <a:off x="3802063" y="2971800"/>
            <a:ext cx="84137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a</a:t>
            </a:r>
          </a:p>
        </p:txBody>
      </p:sp>
      <p:sp>
        <p:nvSpPr>
          <p:cNvPr id="29760" name="Text Box 64"/>
          <p:cNvSpPr txBox="1">
            <a:spLocks noChangeArrowheads="1"/>
          </p:cNvSpPr>
          <p:nvPr/>
        </p:nvSpPr>
        <p:spPr bwMode="auto">
          <a:xfrm>
            <a:off x="4097338" y="3316288"/>
            <a:ext cx="93662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b</a:t>
            </a:r>
          </a:p>
        </p:txBody>
      </p:sp>
      <p:sp>
        <p:nvSpPr>
          <p:cNvPr id="29761" name="Line 65"/>
          <p:cNvSpPr>
            <a:spLocks noChangeShapeType="1"/>
          </p:cNvSpPr>
          <p:nvPr/>
        </p:nvSpPr>
        <p:spPr bwMode="auto">
          <a:xfrm>
            <a:off x="3676650" y="3048000"/>
            <a:ext cx="266700" cy="295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29762" name="Text Box 66"/>
          <p:cNvSpPr txBox="1">
            <a:spLocks noChangeArrowheads="1"/>
          </p:cNvSpPr>
          <p:nvPr/>
        </p:nvSpPr>
        <p:spPr bwMode="auto">
          <a:xfrm>
            <a:off x="4267200" y="3886200"/>
            <a:ext cx="1682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D</a:t>
            </a:r>
            <a:r>
              <a:rPr lang="en-US" sz="1200" b="1" baseline="-25000"/>
              <a:t>0</a:t>
            </a:r>
          </a:p>
        </p:txBody>
      </p:sp>
      <p:sp>
        <p:nvSpPr>
          <p:cNvPr id="29763" name="Text Box 67"/>
          <p:cNvSpPr txBox="1">
            <a:spLocks noChangeArrowheads="1"/>
          </p:cNvSpPr>
          <p:nvPr/>
        </p:nvSpPr>
        <p:spPr bwMode="auto">
          <a:xfrm>
            <a:off x="7991475" y="3905250"/>
            <a:ext cx="1682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D</a:t>
            </a:r>
            <a:r>
              <a:rPr lang="en-US" sz="1200" b="1" baseline="-25000"/>
              <a:t>0</a:t>
            </a:r>
          </a:p>
        </p:txBody>
      </p:sp>
      <p:sp>
        <p:nvSpPr>
          <p:cNvPr id="29764" name="Text Box 68"/>
          <p:cNvSpPr txBox="1">
            <a:spLocks noChangeArrowheads="1"/>
          </p:cNvSpPr>
          <p:nvPr/>
        </p:nvSpPr>
        <p:spPr bwMode="auto">
          <a:xfrm>
            <a:off x="8334375" y="3914775"/>
            <a:ext cx="168275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D</a:t>
            </a:r>
            <a:r>
              <a:rPr lang="en-US" sz="1200" b="1" baseline="-25000"/>
              <a:t>1</a:t>
            </a:r>
          </a:p>
        </p:txBody>
      </p:sp>
      <p:sp>
        <p:nvSpPr>
          <p:cNvPr id="29765" name="Line 69"/>
          <p:cNvSpPr>
            <a:spLocks noChangeShapeType="1"/>
          </p:cNvSpPr>
          <p:nvPr/>
        </p:nvSpPr>
        <p:spPr bwMode="auto">
          <a:xfrm>
            <a:off x="7429500" y="3086100"/>
            <a:ext cx="1714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29766" name="Line 70"/>
          <p:cNvSpPr>
            <a:spLocks noChangeShapeType="1"/>
          </p:cNvSpPr>
          <p:nvPr/>
        </p:nvSpPr>
        <p:spPr bwMode="auto">
          <a:xfrm>
            <a:off x="7943850" y="3648075"/>
            <a:ext cx="1714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9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9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9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9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38 -1.48148E-6 L 1.11111E-6 -1.48148E-6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97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9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9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9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/>
      <p:bldP spid="29699" grpId="0" animBg="1"/>
      <p:bldP spid="29700" grpId="0" animBg="1"/>
      <p:bldP spid="29701" grpId="0" animBg="1"/>
      <p:bldP spid="29729" grpId="0" animBg="1"/>
      <p:bldP spid="29730" grpId="0" animBg="1"/>
      <p:bldP spid="29731" grpId="0" animBg="1"/>
      <p:bldP spid="29757" grpId="0" animBg="1"/>
      <p:bldP spid="29758" grpId="0" animBg="1"/>
      <p:bldP spid="29758" grpId="1" animBg="1"/>
      <p:bldP spid="29759" grpId="0"/>
      <p:bldP spid="29760" grpId="0"/>
      <p:bldP spid="29761" grpId="0" animBg="1"/>
      <p:bldP spid="29762" grpId="0"/>
      <p:bldP spid="29763" grpId="0"/>
      <p:bldP spid="29764" grpId="0"/>
      <p:bldP spid="29765" grpId="0" animBg="1"/>
      <p:bldP spid="2976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8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algn="ctr" eaLnBrk="1" hangingPunct="1"/>
            <a:r>
              <a:rPr lang="en-US" sz="3200" dirty="0" smtClean="0"/>
              <a:t>Changes in Quantity Demanded versus a Change in Demand</a:t>
            </a:r>
            <a:endParaRPr lang="en-US" sz="2000" dirty="0" smtClean="0"/>
          </a:p>
        </p:txBody>
      </p:sp>
      <p:sp>
        <p:nvSpPr>
          <p:cNvPr id="7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46087" name="Rectangle 6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88" name="Rectangle 7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143000" y="25146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Make sure you know the difference!!!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34802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What Is Supply?</a:t>
            </a:r>
          </a:p>
        </p:txBody>
      </p:sp>
      <p:sp>
        <p:nvSpPr>
          <p:cNvPr id="31749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dirty="0" smtClean="0"/>
              <a:t>Supply:</a:t>
            </a:r>
          </a:p>
          <a:p>
            <a:pPr lvl="1" eaLnBrk="1" hangingPunct="1"/>
            <a:r>
              <a:rPr lang="en-US" dirty="0" smtClean="0"/>
              <a:t>is a relationship between a product’s price and quantity supplied</a:t>
            </a:r>
          </a:p>
          <a:p>
            <a:pPr lvl="1" eaLnBrk="1" hangingPunct="1"/>
            <a:r>
              <a:rPr lang="en-US" dirty="0" smtClean="0"/>
              <a:t>is shown using a schedule or curve</a:t>
            </a:r>
          </a:p>
          <a:p>
            <a:pPr eaLnBrk="1" hangingPunct="1">
              <a:buSzPct val="60000"/>
            </a:pPr>
            <a:r>
              <a:rPr lang="en-US" dirty="0" smtClean="0"/>
              <a:t>The law of supply </a:t>
            </a:r>
            <a:r>
              <a:rPr lang="en-US" dirty="0" smtClean="0"/>
              <a:t>states that </a:t>
            </a:r>
            <a:r>
              <a:rPr lang="en-US" dirty="0"/>
              <a:t>ALL OTHER THINGS BEING EQUAL,  </a:t>
            </a:r>
            <a:r>
              <a:rPr lang="en-US" dirty="0" smtClean="0"/>
              <a:t>there is a direct relationship between </a:t>
            </a:r>
            <a:r>
              <a:rPr lang="en-US" dirty="0" smtClean="0"/>
              <a:t>the price of a product and the quantity </a:t>
            </a:r>
            <a:r>
              <a:rPr lang="en-US" smtClean="0"/>
              <a:t>that is supplied</a:t>
            </a:r>
            <a:r>
              <a:rPr lang="en-US" dirty="0" smtClean="0"/>
              <a:t>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48132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3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7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The Supply Curve</a:t>
            </a:r>
            <a:br>
              <a:rPr lang="en-US" dirty="0"/>
            </a:br>
            <a:r>
              <a:rPr lang="en-US" sz="2000" dirty="0"/>
              <a:t>Figure 2.5, page </a:t>
            </a:r>
            <a:r>
              <a:rPr lang="en-US" sz="2000" dirty="0" smtClean="0"/>
              <a:t>41</a:t>
            </a:r>
            <a:endParaRPr lang="en-US" sz="2000" dirty="0"/>
          </a:p>
        </p:txBody>
      </p:sp>
      <p:sp>
        <p:nvSpPr>
          <p:cNvPr id="6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50179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0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201738" y="2182813"/>
            <a:ext cx="2347912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Supply Schedule</a:t>
            </a:r>
          </a:p>
          <a:p>
            <a:pPr algn="ctr" eaLnBrk="0" hangingPunct="0"/>
            <a:r>
              <a:rPr lang="en-US" sz="1600" b="1"/>
              <a:t>for Strawberries</a:t>
            </a:r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1905000" y="3317875"/>
            <a:ext cx="1588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endParaRPr lang="en-CA" sz="1200" b="1"/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1657350" y="2827338"/>
            <a:ext cx="1676400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Quantity Supplied</a:t>
            </a:r>
          </a:p>
          <a:p>
            <a:pPr algn="ctr" eaLnBrk="0" hangingPunct="0"/>
            <a:r>
              <a:rPr lang="en-US" sz="1400" b="1"/>
              <a:t>(millions of kg)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3352800" y="2851150"/>
            <a:ext cx="762000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Points</a:t>
            </a:r>
          </a:p>
          <a:p>
            <a:pPr algn="ctr" eaLnBrk="0" hangingPunct="0"/>
            <a:r>
              <a:rPr lang="en-US" sz="1400" b="1"/>
              <a:t>on graph</a:t>
            </a:r>
          </a:p>
        </p:txBody>
      </p:sp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838200" y="2819400"/>
            <a:ext cx="838200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Price</a:t>
            </a:r>
          </a:p>
          <a:p>
            <a:pPr algn="ctr" eaLnBrk="0" hangingPunct="0"/>
            <a:r>
              <a:rPr lang="en-US" sz="1400" b="1"/>
              <a:t>($ per kg)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1066800" y="3616325"/>
            <a:ext cx="6096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$2.50</a:t>
            </a: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1143000" y="3927475"/>
            <a:ext cx="5334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2.00</a:t>
            </a: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1133475" y="4243388"/>
            <a:ext cx="5334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1.50</a:t>
            </a: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2362200" y="38862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  </a:t>
            </a:r>
            <a:r>
              <a:rPr lang="en-US" sz="1400" b="1">
                <a:solidFill>
                  <a:srgbClr val="3333FF"/>
                </a:solidFill>
              </a:rPr>
              <a:t>9</a:t>
            </a: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2362200" y="35814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</a:t>
            </a:r>
            <a:r>
              <a:rPr lang="en-US" sz="1400" b="1">
                <a:solidFill>
                  <a:srgbClr val="3333FF"/>
                </a:solidFill>
              </a:rPr>
              <a:t>13</a:t>
            </a: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2371725" y="4243388"/>
            <a:ext cx="3714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5</a:t>
            </a: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3524250" y="3927475"/>
            <a:ext cx="3048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 e</a:t>
            </a:r>
          </a:p>
        </p:txBody>
      </p:sp>
      <p:sp>
        <p:nvSpPr>
          <p:cNvPr id="33809" name="Text Box 17"/>
          <p:cNvSpPr txBox="1">
            <a:spLocks noChangeArrowheads="1"/>
          </p:cNvSpPr>
          <p:nvPr/>
        </p:nvSpPr>
        <p:spPr bwMode="auto">
          <a:xfrm>
            <a:off x="3524250" y="36290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 f</a:t>
            </a:r>
          </a:p>
        </p:txBody>
      </p:sp>
      <p:sp>
        <p:nvSpPr>
          <p:cNvPr id="33810" name="Text Box 18"/>
          <p:cNvSpPr txBox="1">
            <a:spLocks noChangeArrowheads="1"/>
          </p:cNvSpPr>
          <p:nvPr/>
        </p:nvSpPr>
        <p:spPr bwMode="auto">
          <a:xfrm>
            <a:off x="3509963" y="4243388"/>
            <a:ext cx="3714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d</a:t>
            </a:r>
          </a:p>
        </p:txBody>
      </p:sp>
      <p:sp>
        <p:nvSpPr>
          <p:cNvPr id="50195" name="Text Box 19"/>
          <p:cNvSpPr txBox="1">
            <a:spLocks noChangeArrowheads="1"/>
          </p:cNvSpPr>
          <p:nvPr/>
        </p:nvSpPr>
        <p:spPr bwMode="auto">
          <a:xfrm>
            <a:off x="4833938" y="1909763"/>
            <a:ext cx="3638550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Supply Curve for Strawberries</a:t>
            </a:r>
          </a:p>
        </p:txBody>
      </p:sp>
      <p:sp>
        <p:nvSpPr>
          <p:cNvPr id="33812" name="Freeform 20"/>
          <p:cNvSpPr>
            <a:spLocks/>
          </p:cNvSpPr>
          <p:nvPr/>
        </p:nvSpPr>
        <p:spPr bwMode="auto">
          <a:xfrm>
            <a:off x="6243638" y="2624138"/>
            <a:ext cx="1757362" cy="1077912"/>
          </a:xfrm>
          <a:custGeom>
            <a:avLst/>
            <a:gdLst>
              <a:gd name="T0" fmla="*/ 2147483647 w 1207"/>
              <a:gd name="T1" fmla="*/ 0 h 694"/>
              <a:gd name="T2" fmla="*/ 0 w 1207"/>
              <a:gd name="T3" fmla="*/ 2147483647 h 694"/>
              <a:gd name="T4" fmla="*/ 0 60000 65536"/>
              <a:gd name="T5" fmla="*/ 0 60000 65536"/>
              <a:gd name="T6" fmla="*/ 0 w 1207"/>
              <a:gd name="T7" fmla="*/ 0 h 694"/>
              <a:gd name="T8" fmla="*/ 1207 w 1207"/>
              <a:gd name="T9" fmla="*/ 694 h 69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207" h="694">
                <a:moveTo>
                  <a:pt x="1207" y="0"/>
                </a:moveTo>
                <a:lnTo>
                  <a:pt x="0" y="694"/>
                </a:lnTo>
              </a:path>
            </a:pathLst>
          </a:custGeom>
          <a:noFill/>
          <a:ln w="38100">
            <a:solidFill>
              <a:srgbClr val="3333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3" name="AutoShape 21"/>
          <p:cNvSpPr>
            <a:spLocks noChangeArrowheads="1"/>
          </p:cNvSpPr>
          <p:nvPr/>
        </p:nvSpPr>
        <p:spPr bwMode="auto">
          <a:xfrm>
            <a:off x="7831138" y="266541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14" name="AutoShape 22"/>
          <p:cNvSpPr>
            <a:spLocks noChangeArrowheads="1"/>
          </p:cNvSpPr>
          <p:nvPr/>
        </p:nvSpPr>
        <p:spPr bwMode="auto">
          <a:xfrm>
            <a:off x="7112000" y="310991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15" name="AutoShape 23"/>
          <p:cNvSpPr>
            <a:spLocks noChangeArrowheads="1"/>
          </p:cNvSpPr>
          <p:nvPr/>
        </p:nvSpPr>
        <p:spPr bwMode="auto">
          <a:xfrm>
            <a:off x="6369050" y="356235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16" name="Text Box 24"/>
          <p:cNvSpPr txBox="1">
            <a:spLocks noChangeArrowheads="1"/>
          </p:cNvSpPr>
          <p:nvPr/>
        </p:nvSpPr>
        <p:spPr bwMode="auto">
          <a:xfrm>
            <a:off x="8077200" y="2438400"/>
            <a:ext cx="119063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/>
              <a:t>S</a:t>
            </a:r>
            <a:endParaRPr lang="en-US" sz="1400" b="1" baseline="-25000"/>
          </a:p>
        </p:txBody>
      </p:sp>
      <p:sp>
        <p:nvSpPr>
          <p:cNvPr id="33817" name="Text Box 25"/>
          <p:cNvSpPr txBox="1">
            <a:spLocks noChangeArrowheads="1"/>
          </p:cNvSpPr>
          <p:nvPr/>
        </p:nvSpPr>
        <p:spPr bwMode="auto">
          <a:xfrm>
            <a:off x="7467600" y="2332038"/>
            <a:ext cx="304800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200" b="1">
                <a:solidFill>
                  <a:srgbClr val="FF0000"/>
                </a:solidFill>
              </a:rPr>
              <a:t>  f</a:t>
            </a:r>
          </a:p>
        </p:txBody>
      </p:sp>
      <p:sp>
        <p:nvSpPr>
          <p:cNvPr id="33818" name="Text Box 26"/>
          <p:cNvSpPr txBox="1">
            <a:spLocks noChangeArrowheads="1"/>
          </p:cNvSpPr>
          <p:nvPr/>
        </p:nvSpPr>
        <p:spPr bwMode="auto">
          <a:xfrm>
            <a:off x="6759575" y="2743200"/>
            <a:ext cx="304800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200" b="1">
                <a:solidFill>
                  <a:srgbClr val="FF0000"/>
                </a:solidFill>
              </a:rPr>
              <a:t>  e</a:t>
            </a:r>
          </a:p>
        </p:txBody>
      </p:sp>
      <p:sp>
        <p:nvSpPr>
          <p:cNvPr id="33819" name="Text Box 27"/>
          <p:cNvSpPr txBox="1">
            <a:spLocks noChangeArrowheads="1"/>
          </p:cNvSpPr>
          <p:nvPr/>
        </p:nvSpPr>
        <p:spPr bwMode="auto">
          <a:xfrm>
            <a:off x="6073775" y="3124200"/>
            <a:ext cx="371475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200" b="1"/>
              <a:t> </a:t>
            </a:r>
            <a:r>
              <a:rPr lang="en-US" sz="12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50204" name="Line 28"/>
          <p:cNvSpPr>
            <a:spLocks noChangeShapeType="1"/>
          </p:cNvSpPr>
          <p:nvPr/>
        </p:nvSpPr>
        <p:spPr bwMode="auto">
          <a:xfrm>
            <a:off x="5397500" y="4913313"/>
            <a:ext cx="27003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50205" name="Group 29"/>
          <p:cNvGrpSpPr>
            <a:grpSpLocks/>
          </p:cNvGrpSpPr>
          <p:nvPr/>
        </p:nvGrpSpPr>
        <p:grpSpPr bwMode="auto">
          <a:xfrm>
            <a:off x="5249863" y="4903788"/>
            <a:ext cx="2687637" cy="334962"/>
            <a:chOff x="3021" y="2898"/>
            <a:chExt cx="1693" cy="211"/>
          </a:xfrm>
        </p:grpSpPr>
        <p:grpSp>
          <p:nvGrpSpPr>
            <p:cNvPr id="50221" name="Group 30"/>
            <p:cNvGrpSpPr>
              <a:grpSpLocks/>
            </p:cNvGrpSpPr>
            <p:nvPr/>
          </p:nvGrpSpPr>
          <p:grpSpPr bwMode="auto">
            <a:xfrm>
              <a:off x="3291" y="2898"/>
              <a:ext cx="1386" cy="57"/>
              <a:chOff x="3291" y="2898"/>
              <a:chExt cx="1386" cy="57"/>
            </a:xfrm>
          </p:grpSpPr>
          <p:sp>
            <p:nvSpPr>
              <p:cNvPr id="50230" name="Line 31"/>
              <p:cNvSpPr>
                <a:spLocks noChangeShapeType="1"/>
              </p:cNvSpPr>
              <p:nvPr/>
            </p:nvSpPr>
            <p:spPr bwMode="auto">
              <a:xfrm>
                <a:off x="3291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31" name="Line 32"/>
              <p:cNvSpPr>
                <a:spLocks noChangeShapeType="1"/>
              </p:cNvSpPr>
              <p:nvPr/>
            </p:nvSpPr>
            <p:spPr bwMode="auto">
              <a:xfrm>
                <a:off x="3408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32" name="Line 33"/>
              <p:cNvSpPr>
                <a:spLocks noChangeShapeType="1"/>
              </p:cNvSpPr>
              <p:nvPr/>
            </p:nvSpPr>
            <p:spPr bwMode="auto">
              <a:xfrm>
                <a:off x="3519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33" name="Line 34"/>
              <p:cNvSpPr>
                <a:spLocks noChangeShapeType="1"/>
              </p:cNvSpPr>
              <p:nvPr/>
            </p:nvSpPr>
            <p:spPr bwMode="auto">
              <a:xfrm>
                <a:off x="3633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34" name="Line 35"/>
              <p:cNvSpPr>
                <a:spLocks noChangeShapeType="1"/>
              </p:cNvSpPr>
              <p:nvPr/>
            </p:nvSpPr>
            <p:spPr bwMode="auto">
              <a:xfrm>
                <a:off x="3750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35" name="Line 36"/>
              <p:cNvSpPr>
                <a:spLocks noChangeShapeType="1"/>
              </p:cNvSpPr>
              <p:nvPr/>
            </p:nvSpPr>
            <p:spPr bwMode="auto">
              <a:xfrm>
                <a:off x="3864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36" name="Line 37"/>
              <p:cNvSpPr>
                <a:spLocks noChangeShapeType="1"/>
              </p:cNvSpPr>
              <p:nvPr/>
            </p:nvSpPr>
            <p:spPr bwMode="auto">
              <a:xfrm>
                <a:off x="3978" y="2907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37" name="Line 38"/>
              <p:cNvSpPr>
                <a:spLocks noChangeShapeType="1"/>
              </p:cNvSpPr>
              <p:nvPr/>
            </p:nvSpPr>
            <p:spPr bwMode="auto">
              <a:xfrm>
                <a:off x="4101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38" name="Line 39"/>
              <p:cNvSpPr>
                <a:spLocks noChangeShapeType="1"/>
              </p:cNvSpPr>
              <p:nvPr/>
            </p:nvSpPr>
            <p:spPr bwMode="auto">
              <a:xfrm>
                <a:off x="4212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39" name="Line 40"/>
              <p:cNvSpPr>
                <a:spLocks noChangeShapeType="1"/>
              </p:cNvSpPr>
              <p:nvPr/>
            </p:nvSpPr>
            <p:spPr bwMode="auto">
              <a:xfrm>
                <a:off x="4326" y="2904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40" name="Line 41"/>
              <p:cNvSpPr>
                <a:spLocks noChangeShapeType="1"/>
              </p:cNvSpPr>
              <p:nvPr/>
            </p:nvSpPr>
            <p:spPr bwMode="auto">
              <a:xfrm>
                <a:off x="4443" y="2898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41" name="Line 42"/>
              <p:cNvSpPr>
                <a:spLocks noChangeShapeType="1"/>
              </p:cNvSpPr>
              <p:nvPr/>
            </p:nvSpPr>
            <p:spPr bwMode="auto">
              <a:xfrm>
                <a:off x="4563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42" name="Line 43"/>
              <p:cNvSpPr>
                <a:spLocks noChangeShapeType="1"/>
              </p:cNvSpPr>
              <p:nvPr/>
            </p:nvSpPr>
            <p:spPr bwMode="auto">
              <a:xfrm>
                <a:off x="4677" y="2901"/>
                <a:ext cx="0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0222" name="Text Box 44"/>
            <p:cNvSpPr txBox="1">
              <a:spLocks noChangeArrowheads="1"/>
            </p:cNvSpPr>
            <p:nvPr/>
          </p:nvSpPr>
          <p:spPr bwMode="auto">
            <a:xfrm>
              <a:off x="3021" y="2985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0</a:t>
              </a:r>
            </a:p>
          </p:txBody>
        </p:sp>
        <p:sp>
          <p:nvSpPr>
            <p:cNvPr id="50223" name="Text Box 45"/>
            <p:cNvSpPr txBox="1">
              <a:spLocks noChangeArrowheads="1"/>
            </p:cNvSpPr>
            <p:nvPr/>
          </p:nvSpPr>
          <p:spPr bwMode="auto">
            <a:xfrm>
              <a:off x="3281" y="2985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1</a:t>
              </a:r>
            </a:p>
          </p:txBody>
        </p:sp>
        <p:sp>
          <p:nvSpPr>
            <p:cNvPr id="50224" name="Text Box 46"/>
            <p:cNvSpPr txBox="1">
              <a:spLocks noChangeArrowheads="1"/>
            </p:cNvSpPr>
            <p:nvPr/>
          </p:nvSpPr>
          <p:spPr bwMode="auto">
            <a:xfrm>
              <a:off x="3497" y="2985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3</a:t>
              </a:r>
            </a:p>
          </p:txBody>
        </p:sp>
        <p:sp>
          <p:nvSpPr>
            <p:cNvPr id="50225" name="Text Box 47"/>
            <p:cNvSpPr txBox="1">
              <a:spLocks noChangeArrowheads="1"/>
            </p:cNvSpPr>
            <p:nvPr/>
          </p:nvSpPr>
          <p:spPr bwMode="auto">
            <a:xfrm>
              <a:off x="3722" y="2991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5</a:t>
              </a:r>
            </a:p>
          </p:txBody>
        </p:sp>
        <p:sp>
          <p:nvSpPr>
            <p:cNvPr id="50226" name="Text Box 48"/>
            <p:cNvSpPr txBox="1">
              <a:spLocks noChangeArrowheads="1"/>
            </p:cNvSpPr>
            <p:nvPr/>
          </p:nvSpPr>
          <p:spPr bwMode="auto">
            <a:xfrm>
              <a:off x="3955" y="2994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7</a:t>
              </a:r>
            </a:p>
          </p:txBody>
        </p:sp>
        <p:sp>
          <p:nvSpPr>
            <p:cNvPr id="50227" name="Text Box 49"/>
            <p:cNvSpPr txBox="1">
              <a:spLocks noChangeArrowheads="1"/>
            </p:cNvSpPr>
            <p:nvPr/>
          </p:nvSpPr>
          <p:spPr bwMode="auto">
            <a:xfrm>
              <a:off x="4186" y="2979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9</a:t>
              </a:r>
            </a:p>
          </p:txBody>
        </p:sp>
        <p:sp>
          <p:nvSpPr>
            <p:cNvPr id="50228" name="Text Box 50"/>
            <p:cNvSpPr txBox="1">
              <a:spLocks noChangeArrowheads="1"/>
            </p:cNvSpPr>
            <p:nvPr/>
          </p:nvSpPr>
          <p:spPr bwMode="auto">
            <a:xfrm>
              <a:off x="4380" y="2985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11</a:t>
              </a:r>
            </a:p>
          </p:txBody>
        </p:sp>
        <p:sp>
          <p:nvSpPr>
            <p:cNvPr id="50229" name="Text Box 51"/>
            <p:cNvSpPr txBox="1">
              <a:spLocks noChangeArrowheads="1"/>
            </p:cNvSpPr>
            <p:nvPr/>
          </p:nvSpPr>
          <p:spPr bwMode="auto">
            <a:xfrm>
              <a:off x="4608" y="2985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13</a:t>
              </a:r>
            </a:p>
          </p:txBody>
        </p:sp>
      </p:grpSp>
      <p:sp>
        <p:nvSpPr>
          <p:cNvPr id="50206" name="Text Box 52"/>
          <p:cNvSpPr txBox="1">
            <a:spLocks noChangeArrowheads="1"/>
          </p:cNvSpPr>
          <p:nvPr/>
        </p:nvSpPr>
        <p:spPr bwMode="auto">
          <a:xfrm>
            <a:off x="5805488" y="5294313"/>
            <a:ext cx="1998662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Quantity Supplied</a:t>
            </a:r>
          </a:p>
          <a:p>
            <a:pPr algn="ctr" eaLnBrk="0" hangingPunct="0"/>
            <a:r>
              <a:rPr lang="en-US" sz="1400" b="1"/>
              <a:t>(millions of kg per year)</a:t>
            </a:r>
          </a:p>
        </p:txBody>
      </p:sp>
      <p:sp>
        <p:nvSpPr>
          <p:cNvPr id="50207" name="Text Box 53"/>
          <p:cNvSpPr txBox="1">
            <a:spLocks noChangeArrowheads="1"/>
          </p:cNvSpPr>
          <p:nvPr/>
        </p:nvSpPr>
        <p:spPr bwMode="auto">
          <a:xfrm rot="-5400000">
            <a:off x="4093370" y="3713956"/>
            <a:ext cx="1281112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Price ($ per kg)</a:t>
            </a:r>
          </a:p>
        </p:txBody>
      </p:sp>
      <p:grpSp>
        <p:nvGrpSpPr>
          <p:cNvPr id="50208" name="Group 54"/>
          <p:cNvGrpSpPr>
            <a:grpSpLocks/>
          </p:cNvGrpSpPr>
          <p:nvPr/>
        </p:nvGrpSpPr>
        <p:grpSpPr bwMode="auto">
          <a:xfrm>
            <a:off x="4949825" y="2611438"/>
            <a:ext cx="576263" cy="1930400"/>
            <a:chOff x="2826" y="1463"/>
            <a:chExt cx="363" cy="1216"/>
          </a:xfrm>
        </p:grpSpPr>
        <p:grpSp>
          <p:nvGrpSpPr>
            <p:cNvPr id="50210" name="Group 55"/>
            <p:cNvGrpSpPr>
              <a:grpSpLocks/>
            </p:cNvGrpSpPr>
            <p:nvPr/>
          </p:nvGrpSpPr>
          <p:grpSpPr bwMode="auto">
            <a:xfrm>
              <a:off x="3135" y="1524"/>
              <a:ext cx="54" cy="1110"/>
              <a:chOff x="3126" y="1527"/>
              <a:chExt cx="54" cy="1110"/>
            </a:xfrm>
          </p:grpSpPr>
          <p:sp>
            <p:nvSpPr>
              <p:cNvPr id="50216" name="Line 56"/>
              <p:cNvSpPr>
                <a:spLocks noChangeShapeType="1"/>
              </p:cNvSpPr>
              <p:nvPr/>
            </p:nvSpPr>
            <p:spPr bwMode="auto">
              <a:xfrm flipH="1">
                <a:off x="3129" y="263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17" name="Line 57"/>
              <p:cNvSpPr>
                <a:spLocks noChangeShapeType="1"/>
              </p:cNvSpPr>
              <p:nvPr/>
            </p:nvSpPr>
            <p:spPr bwMode="auto">
              <a:xfrm flipH="1">
                <a:off x="3129" y="2364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18" name="Line 58"/>
              <p:cNvSpPr>
                <a:spLocks noChangeShapeType="1"/>
              </p:cNvSpPr>
              <p:nvPr/>
            </p:nvSpPr>
            <p:spPr bwMode="auto">
              <a:xfrm flipH="1">
                <a:off x="3126" y="2088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19" name="Line 59"/>
              <p:cNvSpPr>
                <a:spLocks noChangeShapeType="1"/>
              </p:cNvSpPr>
              <p:nvPr/>
            </p:nvSpPr>
            <p:spPr bwMode="auto">
              <a:xfrm flipH="1">
                <a:off x="3126" y="1803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220" name="Line 60"/>
              <p:cNvSpPr>
                <a:spLocks noChangeShapeType="1"/>
              </p:cNvSpPr>
              <p:nvPr/>
            </p:nvSpPr>
            <p:spPr bwMode="auto">
              <a:xfrm flipH="1">
                <a:off x="3132" y="152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0211" name="Text Box 61"/>
            <p:cNvSpPr txBox="1">
              <a:spLocks noChangeArrowheads="1"/>
            </p:cNvSpPr>
            <p:nvPr/>
          </p:nvSpPr>
          <p:spPr bwMode="auto">
            <a:xfrm>
              <a:off x="2829" y="2564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0.50</a:t>
              </a:r>
            </a:p>
          </p:txBody>
        </p:sp>
        <p:sp>
          <p:nvSpPr>
            <p:cNvPr id="50212" name="Text Box 62"/>
            <p:cNvSpPr txBox="1">
              <a:spLocks noChangeArrowheads="1"/>
            </p:cNvSpPr>
            <p:nvPr/>
          </p:nvSpPr>
          <p:spPr bwMode="auto">
            <a:xfrm>
              <a:off x="2826" y="2317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1.00</a:t>
              </a:r>
            </a:p>
          </p:txBody>
        </p:sp>
        <p:sp>
          <p:nvSpPr>
            <p:cNvPr id="50213" name="Text Box 63"/>
            <p:cNvSpPr txBox="1">
              <a:spLocks noChangeArrowheads="1"/>
            </p:cNvSpPr>
            <p:nvPr/>
          </p:nvSpPr>
          <p:spPr bwMode="auto">
            <a:xfrm>
              <a:off x="2826" y="2030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1.50</a:t>
              </a:r>
            </a:p>
          </p:txBody>
        </p:sp>
        <p:sp>
          <p:nvSpPr>
            <p:cNvPr id="50214" name="Text Box 64"/>
            <p:cNvSpPr txBox="1">
              <a:spLocks noChangeArrowheads="1"/>
            </p:cNvSpPr>
            <p:nvPr/>
          </p:nvSpPr>
          <p:spPr bwMode="auto">
            <a:xfrm>
              <a:off x="2829" y="1751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2.00</a:t>
              </a:r>
            </a:p>
          </p:txBody>
        </p:sp>
        <p:sp>
          <p:nvSpPr>
            <p:cNvPr id="50215" name="Text Box 65"/>
            <p:cNvSpPr txBox="1">
              <a:spLocks noChangeArrowheads="1"/>
            </p:cNvSpPr>
            <p:nvPr/>
          </p:nvSpPr>
          <p:spPr bwMode="auto">
            <a:xfrm>
              <a:off x="2832" y="1463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2.50</a:t>
              </a:r>
            </a:p>
          </p:txBody>
        </p:sp>
      </p:grpSp>
      <p:sp>
        <p:nvSpPr>
          <p:cNvPr id="50209" name="Line 66"/>
          <p:cNvSpPr>
            <a:spLocks noChangeShapeType="1"/>
          </p:cNvSpPr>
          <p:nvPr/>
        </p:nvSpPr>
        <p:spPr bwMode="auto">
          <a:xfrm flipV="1">
            <a:off x="5510213" y="2601913"/>
            <a:ext cx="0" cy="2438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6" grpId="0"/>
      <p:bldP spid="33807" grpId="0"/>
      <p:bldP spid="33808" grpId="0"/>
      <p:bldP spid="33809" grpId="0"/>
      <p:bldP spid="33810" grpId="0"/>
      <p:bldP spid="33812" grpId="0" animBg="1"/>
      <p:bldP spid="33813" grpId="0" animBg="1"/>
      <p:bldP spid="33814" grpId="0" animBg="1"/>
      <p:bldP spid="33815" grpId="0" animBg="1"/>
      <p:bldP spid="33816" grpId="0"/>
      <p:bldP spid="338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Changes in Supply (a)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idx="1"/>
          </p:nvPr>
        </p:nvSpPr>
        <p:spPr>
          <a:xfrm>
            <a:off x="533400" y="1905000"/>
            <a:ext cx="8229600" cy="4389438"/>
          </a:xfrm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Changes in supply:</a:t>
            </a:r>
          </a:p>
          <a:p>
            <a:pPr lvl="1" eaLnBrk="1" hangingPunct="1"/>
            <a:r>
              <a:rPr lang="en-US" smtClean="0"/>
              <a:t>are shown by shifts in the supply curve</a:t>
            </a:r>
          </a:p>
          <a:p>
            <a:pPr lvl="1" eaLnBrk="1" hangingPunct="1"/>
            <a:r>
              <a:rPr lang="en-US" smtClean="0"/>
              <a:t>are caused by changes in supply factors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52228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229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Changes in Supply (b)</a:t>
            </a:r>
            <a:br>
              <a:rPr lang="en-US" dirty="0"/>
            </a:br>
            <a:r>
              <a:rPr lang="en-US" sz="2000" dirty="0"/>
              <a:t>Figure 2.6, page </a:t>
            </a:r>
            <a:r>
              <a:rPr lang="en-US" sz="2000" dirty="0" smtClean="0"/>
              <a:t>42</a:t>
            </a:r>
            <a:endParaRPr lang="en-US" sz="2000" dirty="0"/>
          </a:p>
        </p:txBody>
      </p:sp>
      <p:sp>
        <p:nvSpPr>
          <p:cNvPr id="8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54275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6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1504950" y="2443163"/>
            <a:ext cx="2347913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Supply Schedule</a:t>
            </a:r>
          </a:p>
          <a:p>
            <a:pPr algn="ctr" eaLnBrk="0" hangingPunct="0"/>
            <a:r>
              <a:rPr lang="en-US" sz="1600" b="1"/>
              <a:t>for Strawberries</a:t>
            </a: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2286000" y="3079750"/>
            <a:ext cx="1676400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Quantity Supplied</a:t>
            </a:r>
          </a:p>
          <a:p>
            <a:pPr algn="ctr" eaLnBrk="0" hangingPunct="0"/>
            <a:r>
              <a:rPr lang="en-US" sz="1400" b="1"/>
              <a:t>(millions of kg)</a:t>
            </a: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1371600" y="3079750"/>
            <a:ext cx="673100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Price</a:t>
            </a:r>
          </a:p>
          <a:p>
            <a:pPr algn="ctr" eaLnBrk="0" hangingPunct="0"/>
            <a:r>
              <a:rPr lang="en-US" sz="1400" b="1"/>
              <a:t>($ per kg)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1295400" y="3917950"/>
            <a:ext cx="6858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$2.50</a:t>
            </a: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1447800" y="4252913"/>
            <a:ext cx="5334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2.00</a:t>
            </a:r>
          </a:p>
        </p:txBody>
      </p:sp>
      <p:sp>
        <p:nvSpPr>
          <p:cNvPr id="54282" name="Text Box 10"/>
          <p:cNvSpPr txBox="1">
            <a:spLocks noChangeArrowheads="1"/>
          </p:cNvSpPr>
          <p:nvPr/>
        </p:nvSpPr>
        <p:spPr bwMode="auto">
          <a:xfrm>
            <a:off x="1438275" y="4589463"/>
            <a:ext cx="5334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1.50</a:t>
            </a: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2370138" y="3916363"/>
            <a:ext cx="3048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9900"/>
                </a:solidFill>
              </a:rPr>
              <a:t>11</a:t>
            </a:r>
          </a:p>
        </p:txBody>
      </p:sp>
      <p:sp>
        <p:nvSpPr>
          <p:cNvPr id="37900" name="Text Box 12"/>
          <p:cNvSpPr txBox="1">
            <a:spLocks noChangeArrowheads="1"/>
          </p:cNvSpPr>
          <p:nvPr/>
        </p:nvSpPr>
        <p:spPr bwMode="auto">
          <a:xfrm>
            <a:off x="2341563" y="4248150"/>
            <a:ext cx="3048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9900"/>
                </a:solidFill>
              </a:rPr>
              <a:t> 7</a:t>
            </a:r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2967038" y="424815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 </a:t>
            </a:r>
            <a:r>
              <a:rPr lang="en-US" sz="1400" b="1">
                <a:solidFill>
                  <a:srgbClr val="3333FF"/>
                </a:solidFill>
              </a:rPr>
              <a:t>9</a:t>
            </a:r>
          </a:p>
        </p:txBody>
      </p:sp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3552825" y="4248150"/>
            <a:ext cx="3905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33CC"/>
                </a:solidFill>
              </a:rPr>
              <a:t> </a:t>
            </a:r>
            <a:r>
              <a:rPr lang="en-US" sz="1400" b="1">
                <a:solidFill>
                  <a:srgbClr val="C00000"/>
                </a:solidFill>
              </a:rPr>
              <a:t>11</a:t>
            </a:r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3009900" y="392588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13</a:t>
            </a:r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3619500" y="391318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15</a:t>
            </a:r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2341563" y="4589463"/>
            <a:ext cx="30480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9900"/>
                </a:solidFill>
              </a:rPr>
              <a:t> 3</a:t>
            </a:r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2981325" y="4584700"/>
            <a:ext cx="3714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5</a:t>
            </a:r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3495675" y="4597400"/>
            <a:ext cx="3810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33CC"/>
                </a:solidFill>
              </a:rPr>
              <a:t>   </a:t>
            </a:r>
            <a:r>
              <a:rPr lang="en-US" sz="1400" b="1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37908" name="Freeform 20"/>
          <p:cNvSpPr>
            <a:spLocks/>
          </p:cNvSpPr>
          <p:nvPr/>
        </p:nvSpPr>
        <p:spPr bwMode="auto">
          <a:xfrm>
            <a:off x="6216650" y="2616200"/>
            <a:ext cx="1806575" cy="1082675"/>
          </a:xfrm>
          <a:custGeom>
            <a:avLst/>
            <a:gdLst>
              <a:gd name="T0" fmla="*/ 2147483647 w 1207"/>
              <a:gd name="T1" fmla="*/ 0 h 694"/>
              <a:gd name="T2" fmla="*/ 0 w 1207"/>
              <a:gd name="T3" fmla="*/ 2147483647 h 694"/>
              <a:gd name="T4" fmla="*/ 0 60000 65536"/>
              <a:gd name="T5" fmla="*/ 0 60000 65536"/>
              <a:gd name="T6" fmla="*/ 0 w 1207"/>
              <a:gd name="T7" fmla="*/ 0 h 694"/>
              <a:gd name="T8" fmla="*/ 1207 w 1207"/>
              <a:gd name="T9" fmla="*/ 694 h 69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207" h="694">
                <a:moveTo>
                  <a:pt x="1207" y="0"/>
                </a:moveTo>
                <a:lnTo>
                  <a:pt x="0" y="694"/>
                </a:lnTo>
              </a:path>
            </a:pathLst>
          </a:custGeom>
          <a:noFill/>
          <a:ln w="38100">
            <a:solidFill>
              <a:srgbClr val="3333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909" name="AutoShape 21"/>
          <p:cNvSpPr>
            <a:spLocks noChangeArrowheads="1"/>
          </p:cNvSpPr>
          <p:nvPr/>
        </p:nvSpPr>
        <p:spPr bwMode="auto">
          <a:xfrm>
            <a:off x="7823200" y="266700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10" name="AutoShape 22"/>
          <p:cNvSpPr>
            <a:spLocks noChangeArrowheads="1"/>
          </p:cNvSpPr>
          <p:nvPr/>
        </p:nvSpPr>
        <p:spPr bwMode="auto">
          <a:xfrm>
            <a:off x="7102475" y="310515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11" name="AutoShape 23"/>
          <p:cNvSpPr>
            <a:spLocks noChangeArrowheads="1"/>
          </p:cNvSpPr>
          <p:nvPr/>
        </p:nvSpPr>
        <p:spPr bwMode="auto">
          <a:xfrm>
            <a:off x="6367463" y="355600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12" name="Text Box 24"/>
          <p:cNvSpPr txBox="1">
            <a:spLocks noChangeArrowheads="1"/>
          </p:cNvSpPr>
          <p:nvPr/>
        </p:nvSpPr>
        <p:spPr bwMode="auto">
          <a:xfrm>
            <a:off x="8001000" y="2362200"/>
            <a:ext cx="1873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/>
              <a:t>S</a:t>
            </a:r>
            <a:r>
              <a:rPr lang="fr-CA" sz="1400" b="1" baseline="-25000"/>
              <a:t>0</a:t>
            </a:r>
            <a:endParaRPr lang="en-US" sz="1400" b="1" baseline="-25000"/>
          </a:p>
        </p:txBody>
      </p:sp>
      <p:sp>
        <p:nvSpPr>
          <p:cNvPr id="37913" name="Freeform 25"/>
          <p:cNvSpPr>
            <a:spLocks/>
          </p:cNvSpPr>
          <p:nvPr/>
        </p:nvSpPr>
        <p:spPr bwMode="auto">
          <a:xfrm>
            <a:off x="6584950" y="2616200"/>
            <a:ext cx="1790700" cy="1095375"/>
          </a:xfrm>
          <a:custGeom>
            <a:avLst/>
            <a:gdLst>
              <a:gd name="T0" fmla="*/ 2147483647 w 1225"/>
              <a:gd name="T1" fmla="*/ 0 h 704"/>
              <a:gd name="T2" fmla="*/ 0 w 1225"/>
              <a:gd name="T3" fmla="*/ 2147483647 h 704"/>
              <a:gd name="T4" fmla="*/ 0 60000 65536"/>
              <a:gd name="T5" fmla="*/ 0 60000 65536"/>
              <a:gd name="T6" fmla="*/ 0 w 1225"/>
              <a:gd name="T7" fmla="*/ 0 h 704"/>
              <a:gd name="T8" fmla="*/ 1225 w 1225"/>
              <a:gd name="T9" fmla="*/ 704 h 70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225" h="704">
                <a:moveTo>
                  <a:pt x="1225" y="0"/>
                </a:moveTo>
                <a:lnTo>
                  <a:pt x="0" y="704"/>
                </a:ln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914" name="AutoShape 26"/>
          <p:cNvSpPr>
            <a:spLocks noChangeArrowheads="1"/>
          </p:cNvSpPr>
          <p:nvPr/>
        </p:nvSpPr>
        <p:spPr bwMode="auto">
          <a:xfrm>
            <a:off x="8191500" y="266700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15" name="AutoShape 27"/>
          <p:cNvSpPr>
            <a:spLocks noChangeArrowheads="1"/>
          </p:cNvSpPr>
          <p:nvPr/>
        </p:nvSpPr>
        <p:spPr bwMode="auto">
          <a:xfrm>
            <a:off x="7454900" y="310515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16" name="AutoShape 28"/>
          <p:cNvSpPr>
            <a:spLocks noChangeArrowheads="1"/>
          </p:cNvSpPr>
          <p:nvPr/>
        </p:nvSpPr>
        <p:spPr bwMode="auto">
          <a:xfrm>
            <a:off x="6735763" y="355600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17" name="Text Box 29"/>
          <p:cNvSpPr txBox="1">
            <a:spLocks noChangeArrowheads="1"/>
          </p:cNvSpPr>
          <p:nvPr/>
        </p:nvSpPr>
        <p:spPr bwMode="auto">
          <a:xfrm>
            <a:off x="8305800" y="2362200"/>
            <a:ext cx="1873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/>
              <a:t>S</a:t>
            </a:r>
            <a:r>
              <a:rPr lang="fr-CA" sz="1400" b="1" baseline="-25000"/>
              <a:t>1</a:t>
            </a:r>
            <a:endParaRPr lang="en-US" sz="1400" b="1" baseline="-25000"/>
          </a:p>
        </p:txBody>
      </p:sp>
      <p:sp>
        <p:nvSpPr>
          <p:cNvPr id="37918" name="Freeform 30"/>
          <p:cNvSpPr>
            <a:spLocks/>
          </p:cNvSpPr>
          <p:nvPr/>
        </p:nvSpPr>
        <p:spPr bwMode="auto">
          <a:xfrm>
            <a:off x="5876925" y="2619375"/>
            <a:ext cx="1762125" cy="1060450"/>
          </a:xfrm>
          <a:custGeom>
            <a:avLst/>
            <a:gdLst>
              <a:gd name="T0" fmla="*/ 2147483647 w 1134"/>
              <a:gd name="T1" fmla="*/ 0 h 667"/>
              <a:gd name="T2" fmla="*/ 0 w 1134"/>
              <a:gd name="T3" fmla="*/ 2147483647 h 667"/>
              <a:gd name="T4" fmla="*/ 0 60000 65536"/>
              <a:gd name="T5" fmla="*/ 0 60000 65536"/>
              <a:gd name="T6" fmla="*/ 0 w 1134"/>
              <a:gd name="T7" fmla="*/ 0 h 667"/>
              <a:gd name="T8" fmla="*/ 1134 w 1134"/>
              <a:gd name="T9" fmla="*/ 667 h 66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34" h="667">
                <a:moveTo>
                  <a:pt x="1134" y="0"/>
                </a:moveTo>
                <a:lnTo>
                  <a:pt x="0" y="667"/>
                </a:lnTo>
              </a:path>
            </a:pathLst>
          </a:custGeom>
          <a:noFill/>
          <a:ln w="381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919" name="AutoShape 31"/>
          <p:cNvSpPr>
            <a:spLocks noChangeArrowheads="1"/>
          </p:cNvSpPr>
          <p:nvPr/>
        </p:nvSpPr>
        <p:spPr bwMode="auto">
          <a:xfrm>
            <a:off x="7467600" y="266700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20" name="AutoShape 32"/>
          <p:cNvSpPr>
            <a:spLocks noChangeArrowheads="1"/>
          </p:cNvSpPr>
          <p:nvPr/>
        </p:nvSpPr>
        <p:spPr bwMode="auto">
          <a:xfrm>
            <a:off x="6731000" y="310515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21" name="AutoShape 33"/>
          <p:cNvSpPr>
            <a:spLocks noChangeArrowheads="1"/>
          </p:cNvSpPr>
          <p:nvPr/>
        </p:nvSpPr>
        <p:spPr bwMode="auto">
          <a:xfrm>
            <a:off x="5992813" y="355600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22" name="Text Box 34"/>
          <p:cNvSpPr txBox="1">
            <a:spLocks noChangeArrowheads="1"/>
          </p:cNvSpPr>
          <p:nvPr/>
        </p:nvSpPr>
        <p:spPr bwMode="auto">
          <a:xfrm>
            <a:off x="7620000" y="2362200"/>
            <a:ext cx="1873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/>
              <a:t>S</a:t>
            </a:r>
            <a:r>
              <a:rPr lang="fr-CA" sz="1400" b="1" baseline="-25000"/>
              <a:t>2</a:t>
            </a:r>
            <a:endParaRPr lang="en-US" sz="1400" b="1" baseline="-25000"/>
          </a:p>
        </p:txBody>
      </p:sp>
      <p:sp>
        <p:nvSpPr>
          <p:cNvPr id="37923" name="Line 35"/>
          <p:cNvSpPr>
            <a:spLocks noChangeShapeType="1"/>
          </p:cNvSpPr>
          <p:nvPr/>
        </p:nvSpPr>
        <p:spPr bwMode="auto">
          <a:xfrm>
            <a:off x="7232650" y="3165475"/>
            <a:ext cx="152400" cy="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7924" name="Line 36"/>
          <p:cNvSpPr>
            <a:spLocks noChangeShapeType="1"/>
          </p:cNvSpPr>
          <p:nvPr/>
        </p:nvSpPr>
        <p:spPr bwMode="auto">
          <a:xfrm flipH="1">
            <a:off x="6877050" y="3152775"/>
            <a:ext cx="152400" cy="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4309" name="Text Box 37"/>
          <p:cNvSpPr txBox="1">
            <a:spLocks noChangeArrowheads="1"/>
          </p:cNvSpPr>
          <p:nvPr/>
        </p:nvSpPr>
        <p:spPr bwMode="auto">
          <a:xfrm>
            <a:off x="4833938" y="1909763"/>
            <a:ext cx="3638550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Supply Curve for Strawberries</a:t>
            </a:r>
          </a:p>
        </p:txBody>
      </p:sp>
      <p:sp>
        <p:nvSpPr>
          <p:cNvPr id="54310" name="Line 38"/>
          <p:cNvSpPr>
            <a:spLocks noChangeShapeType="1"/>
          </p:cNvSpPr>
          <p:nvPr/>
        </p:nvSpPr>
        <p:spPr bwMode="auto">
          <a:xfrm>
            <a:off x="5397500" y="4913313"/>
            <a:ext cx="293846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11" name="Line 39"/>
          <p:cNvSpPr>
            <a:spLocks noChangeShapeType="1"/>
          </p:cNvSpPr>
          <p:nvPr/>
        </p:nvSpPr>
        <p:spPr bwMode="auto">
          <a:xfrm>
            <a:off x="5678488" y="491331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12" name="Line 40"/>
          <p:cNvSpPr>
            <a:spLocks noChangeShapeType="1"/>
          </p:cNvSpPr>
          <p:nvPr/>
        </p:nvSpPr>
        <p:spPr bwMode="auto">
          <a:xfrm>
            <a:off x="5864225" y="491331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13" name="Line 41"/>
          <p:cNvSpPr>
            <a:spLocks noChangeShapeType="1"/>
          </p:cNvSpPr>
          <p:nvPr/>
        </p:nvSpPr>
        <p:spPr bwMode="auto">
          <a:xfrm>
            <a:off x="6040438" y="491331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14" name="Line 42"/>
          <p:cNvSpPr>
            <a:spLocks noChangeShapeType="1"/>
          </p:cNvSpPr>
          <p:nvPr/>
        </p:nvSpPr>
        <p:spPr bwMode="auto">
          <a:xfrm>
            <a:off x="6221413" y="4908550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15" name="Line 43"/>
          <p:cNvSpPr>
            <a:spLocks noChangeShapeType="1"/>
          </p:cNvSpPr>
          <p:nvPr/>
        </p:nvSpPr>
        <p:spPr bwMode="auto">
          <a:xfrm>
            <a:off x="6407150" y="4908550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16" name="Line 44"/>
          <p:cNvSpPr>
            <a:spLocks noChangeShapeType="1"/>
          </p:cNvSpPr>
          <p:nvPr/>
        </p:nvSpPr>
        <p:spPr bwMode="auto">
          <a:xfrm>
            <a:off x="6588125" y="4908550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17" name="Line 45"/>
          <p:cNvSpPr>
            <a:spLocks noChangeShapeType="1"/>
          </p:cNvSpPr>
          <p:nvPr/>
        </p:nvSpPr>
        <p:spPr bwMode="auto">
          <a:xfrm>
            <a:off x="6769100" y="4918075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18" name="Line 46"/>
          <p:cNvSpPr>
            <a:spLocks noChangeShapeType="1"/>
          </p:cNvSpPr>
          <p:nvPr/>
        </p:nvSpPr>
        <p:spPr bwMode="auto">
          <a:xfrm>
            <a:off x="6964363" y="491331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19" name="Line 47"/>
          <p:cNvSpPr>
            <a:spLocks noChangeShapeType="1"/>
          </p:cNvSpPr>
          <p:nvPr/>
        </p:nvSpPr>
        <p:spPr bwMode="auto">
          <a:xfrm>
            <a:off x="7140575" y="491331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20" name="Line 48"/>
          <p:cNvSpPr>
            <a:spLocks noChangeShapeType="1"/>
          </p:cNvSpPr>
          <p:nvPr/>
        </p:nvSpPr>
        <p:spPr bwMode="auto">
          <a:xfrm>
            <a:off x="7321550" y="491331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21" name="Line 49"/>
          <p:cNvSpPr>
            <a:spLocks noChangeShapeType="1"/>
          </p:cNvSpPr>
          <p:nvPr/>
        </p:nvSpPr>
        <p:spPr bwMode="auto">
          <a:xfrm>
            <a:off x="7507288" y="4903788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22" name="Line 50"/>
          <p:cNvSpPr>
            <a:spLocks noChangeShapeType="1"/>
          </p:cNvSpPr>
          <p:nvPr/>
        </p:nvSpPr>
        <p:spPr bwMode="auto">
          <a:xfrm>
            <a:off x="7697788" y="4908550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23" name="Line 51"/>
          <p:cNvSpPr>
            <a:spLocks noChangeShapeType="1"/>
          </p:cNvSpPr>
          <p:nvPr/>
        </p:nvSpPr>
        <p:spPr bwMode="auto">
          <a:xfrm>
            <a:off x="7878763" y="4908550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24" name="Text Box 52"/>
          <p:cNvSpPr txBox="1">
            <a:spLocks noChangeArrowheads="1"/>
          </p:cNvSpPr>
          <p:nvPr/>
        </p:nvSpPr>
        <p:spPr bwMode="auto">
          <a:xfrm>
            <a:off x="5249863" y="5041900"/>
            <a:ext cx="84137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0</a:t>
            </a:r>
          </a:p>
        </p:txBody>
      </p:sp>
      <p:sp>
        <p:nvSpPr>
          <p:cNvPr id="54325" name="Text Box 53"/>
          <p:cNvSpPr txBox="1">
            <a:spLocks noChangeArrowheads="1"/>
          </p:cNvSpPr>
          <p:nvPr/>
        </p:nvSpPr>
        <p:spPr bwMode="auto">
          <a:xfrm>
            <a:off x="5662613" y="5041900"/>
            <a:ext cx="84137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1</a:t>
            </a:r>
          </a:p>
        </p:txBody>
      </p:sp>
      <p:sp>
        <p:nvSpPr>
          <p:cNvPr id="54326" name="Text Box 54"/>
          <p:cNvSpPr txBox="1">
            <a:spLocks noChangeArrowheads="1"/>
          </p:cNvSpPr>
          <p:nvPr/>
        </p:nvSpPr>
        <p:spPr bwMode="auto">
          <a:xfrm>
            <a:off x="6005513" y="5041900"/>
            <a:ext cx="84137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3</a:t>
            </a:r>
          </a:p>
        </p:txBody>
      </p:sp>
      <p:sp>
        <p:nvSpPr>
          <p:cNvPr id="54327" name="Text Box 55"/>
          <p:cNvSpPr txBox="1">
            <a:spLocks noChangeArrowheads="1"/>
          </p:cNvSpPr>
          <p:nvPr/>
        </p:nvSpPr>
        <p:spPr bwMode="auto">
          <a:xfrm>
            <a:off x="6362700" y="5051425"/>
            <a:ext cx="84138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5</a:t>
            </a:r>
          </a:p>
        </p:txBody>
      </p:sp>
      <p:sp>
        <p:nvSpPr>
          <p:cNvPr id="54328" name="Text Box 56"/>
          <p:cNvSpPr txBox="1">
            <a:spLocks noChangeArrowheads="1"/>
          </p:cNvSpPr>
          <p:nvPr/>
        </p:nvSpPr>
        <p:spPr bwMode="auto">
          <a:xfrm>
            <a:off x="6732588" y="5056188"/>
            <a:ext cx="84137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7</a:t>
            </a:r>
          </a:p>
        </p:txBody>
      </p:sp>
      <p:sp>
        <p:nvSpPr>
          <p:cNvPr id="54329" name="Text Box 57"/>
          <p:cNvSpPr txBox="1">
            <a:spLocks noChangeArrowheads="1"/>
          </p:cNvSpPr>
          <p:nvPr/>
        </p:nvSpPr>
        <p:spPr bwMode="auto">
          <a:xfrm>
            <a:off x="7099300" y="5032375"/>
            <a:ext cx="84138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9</a:t>
            </a:r>
          </a:p>
        </p:txBody>
      </p:sp>
      <p:sp>
        <p:nvSpPr>
          <p:cNvPr id="54330" name="Text Box 58"/>
          <p:cNvSpPr txBox="1">
            <a:spLocks noChangeArrowheads="1"/>
          </p:cNvSpPr>
          <p:nvPr/>
        </p:nvSpPr>
        <p:spPr bwMode="auto">
          <a:xfrm>
            <a:off x="7407275" y="5041900"/>
            <a:ext cx="168275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11</a:t>
            </a:r>
          </a:p>
        </p:txBody>
      </p:sp>
      <p:sp>
        <p:nvSpPr>
          <p:cNvPr id="54331" name="Text Box 59"/>
          <p:cNvSpPr txBox="1">
            <a:spLocks noChangeArrowheads="1"/>
          </p:cNvSpPr>
          <p:nvPr/>
        </p:nvSpPr>
        <p:spPr bwMode="auto">
          <a:xfrm>
            <a:off x="7769225" y="5041900"/>
            <a:ext cx="168275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13</a:t>
            </a:r>
          </a:p>
        </p:txBody>
      </p:sp>
      <p:sp>
        <p:nvSpPr>
          <p:cNvPr id="54332" name="Text Box 60"/>
          <p:cNvSpPr txBox="1">
            <a:spLocks noChangeArrowheads="1"/>
          </p:cNvSpPr>
          <p:nvPr/>
        </p:nvSpPr>
        <p:spPr bwMode="auto">
          <a:xfrm>
            <a:off x="5805488" y="5294313"/>
            <a:ext cx="1998662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Quantity Supplied</a:t>
            </a:r>
          </a:p>
          <a:p>
            <a:pPr algn="ctr" eaLnBrk="0" hangingPunct="0"/>
            <a:r>
              <a:rPr lang="en-US" sz="1400" b="1"/>
              <a:t>(millions of kg per year)</a:t>
            </a:r>
          </a:p>
        </p:txBody>
      </p:sp>
      <p:sp>
        <p:nvSpPr>
          <p:cNvPr id="54333" name="Text Box 61"/>
          <p:cNvSpPr txBox="1">
            <a:spLocks noChangeArrowheads="1"/>
          </p:cNvSpPr>
          <p:nvPr/>
        </p:nvSpPr>
        <p:spPr bwMode="auto">
          <a:xfrm rot="-5400000">
            <a:off x="4093370" y="3713956"/>
            <a:ext cx="1281112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Price ($ per kg)</a:t>
            </a:r>
          </a:p>
        </p:txBody>
      </p:sp>
      <p:grpSp>
        <p:nvGrpSpPr>
          <p:cNvPr id="54334" name="Group 62"/>
          <p:cNvGrpSpPr>
            <a:grpSpLocks/>
          </p:cNvGrpSpPr>
          <p:nvPr/>
        </p:nvGrpSpPr>
        <p:grpSpPr bwMode="auto">
          <a:xfrm>
            <a:off x="4949825" y="2611438"/>
            <a:ext cx="576263" cy="1930400"/>
            <a:chOff x="2826" y="1463"/>
            <a:chExt cx="363" cy="1216"/>
          </a:xfrm>
        </p:grpSpPr>
        <p:grpSp>
          <p:nvGrpSpPr>
            <p:cNvPr id="54342" name="Group 63"/>
            <p:cNvGrpSpPr>
              <a:grpSpLocks/>
            </p:cNvGrpSpPr>
            <p:nvPr/>
          </p:nvGrpSpPr>
          <p:grpSpPr bwMode="auto">
            <a:xfrm>
              <a:off x="3135" y="1524"/>
              <a:ext cx="54" cy="1110"/>
              <a:chOff x="3126" y="1527"/>
              <a:chExt cx="54" cy="1110"/>
            </a:xfrm>
          </p:grpSpPr>
          <p:sp>
            <p:nvSpPr>
              <p:cNvPr id="54348" name="Line 64"/>
              <p:cNvSpPr>
                <a:spLocks noChangeShapeType="1"/>
              </p:cNvSpPr>
              <p:nvPr/>
            </p:nvSpPr>
            <p:spPr bwMode="auto">
              <a:xfrm flipH="1">
                <a:off x="3129" y="263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49" name="Line 65"/>
              <p:cNvSpPr>
                <a:spLocks noChangeShapeType="1"/>
              </p:cNvSpPr>
              <p:nvPr/>
            </p:nvSpPr>
            <p:spPr bwMode="auto">
              <a:xfrm flipH="1">
                <a:off x="3129" y="2364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50" name="Line 66"/>
              <p:cNvSpPr>
                <a:spLocks noChangeShapeType="1"/>
              </p:cNvSpPr>
              <p:nvPr/>
            </p:nvSpPr>
            <p:spPr bwMode="auto">
              <a:xfrm flipH="1">
                <a:off x="3126" y="2088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51" name="Line 67"/>
              <p:cNvSpPr>
                <a:spLocks noChangeShapeType="1"/>
              </p:cNvSpPr>
              <p:nvPr/>
            </p:nvSpPr>
            <p:spPr bwMode="auto">
              <a:xfrm flipH="1">
                <a:off x="3126" y="1803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52" name="Line 68"/>
              <p:cNvSpPr>
                <a:spLocks noChangeShapeType="1"/>
              </p:cNvSpPr>
              <p:nvPr/>
            </p:nvSpPr>
            <p:spPr bwMode="auto">
              <a:xfrm flipH="1">
                <a:off x="3132" y="152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4343" name="Text Box 69"/>
            <p:cNvSpPr txBox="1">
              <a:spLocks noChangeArrowheads="1"/>
            </p:cNvSpPr>
            <p:nvPr/>
          </p:nvSpPr>
          <p:spPr bwMode="auto">
            <a:xfrm>
              <a:off x="2829" y="2564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0.50</a:t>
              </a:r>
            </a:p>
          </p:txBody>
        </p:sp>
        <p:sp>
          <p:nvSpPr>
            <p:cNvPr id="54344" name="Text Box 70"/>
            <p:cNvSpPr txBox="1">
              <a:spLocks noChangeArrowheads="1"/>
            </p:cNvSpPr>
            <p:nvPr/>
          </p:nvSpPr>
          <p:spPr bwMode="auto">
            <a:xfrm>
              <a:off x="2826" y="2317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1.00</a:t>
              </a:r>
            </a:p>
          </p:txBody>
        </p:sp>
        <p:sp>
          <p:nvSpPr>
            <p:cNvPr id="54345" name="Text Box 71"/>
            <p:cNvSpPr txBox="1">
              <a:spLocks noChangeArrowheads="1"/>
            </p:cNvSpPr>
            <p:nvPr/>
          </p:nvSpPr>
          <p:spPr bwMode="auto">
            <a:xfrm>
              <a:off x="2826" y="2030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1.50</a:t>
              </a:r>
            </a:p>
          </p:txBody>
        </p:sp>
        <p:sp>
          <p:nvSpPr>
            <p:cNvPr id="54346" name="Text Box 72"/>
            <p:cNvSpPr txBox="1">
              <a:spLocks noChangeArrowheads="1"/>
            </p:cNvSpPr>
            <p:nvPr/>
          </p:nvSpPr>
          <p:spPr bwMode="auto">
            <a:xfrm>
              <a:off x="2829" y="1751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2.00</a:t>
              </a:r>
            </a:p>
          </p:txBody>
        </p:sp>
        <p:sp>
          <p:nvSpPr>
            <p:cNvPr id="54347" name="Text Box 73"/>
            <p:cNvSpPr txBox="1">
              <a:spLocks noChangeArrowheads="1"/>
            </p:cNvSpPr>
            <p:nvPr/>
          </p:nvSpPr>
          <p:spPr bwMode="auto">
            <a:xfrm>
              <a:off x="2832" y="1463"/>
              <a:ext cx="18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200" b="1"/>
                <a:t>2.50</a:t>
              </a:r>
            </a:p>
          </p:txBody>
        </p:sp>
      </p:grpSp>
      <p:sp>
        <p:nvSpPr>
          <p:cNvPr id="54335" name="Line 74"/>
          <p:cNvSpPr>
            <a:spLocks noChangeShapeType="1"/>
          </p:cNvSpPr>
          <p:nvPr/>
        </p:nvSpPr>
        <p:spPr bwMode="auto">
          <a:xfrm flipV="1">
            <a:off x="5510213" y="2601913"/>
            <a:ext cx="0" cy="2438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36" name="Line 75"/>
          <p:cNvSpPr>
            <a:spLocks noChangeShapeType="1"/>
          </p:cNvSpPr>
          <p:nvPr/>
        </p:nvSpPr>
        <p:spPr bwMode="auto">
          <a:xfrm>
            <a:off x="8037513" y="4914900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37" name="Line 76"/>
          <p:cNvSpPr>
            <a:spLocks noChangeShapeType="1"/>
          </p:cNvSpPr>
          <p:nvPr/>
        </p:nvSpPr>
        <p:spPr bwMode="auto">
          <a:xfrm>
            <a:off x="8218488" y="4914900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338" name="Text Box 77"/>
          <p:cNvSpPr txBox="1">
            <a:spLocks noChangeArrowheads="1"/>
          </p:cNvSpPr>
          <p:nvPr/>
        </p:nvSpPr>
        <p:spPr bwMode="auto">
          <a:xfrm>
            <a:off x="8108950" y="5048250"/>
            <a:ext cx="168275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200" b="1"/>
              <a:t>15</a:t>
            </a:r>
          </a:p>
        </p:txBody>
      </p:sp>
      <p:sp>
        <p:nvSpPr>
          <p:cNvPr id="37966" name="Rectangle 78"/>
          <p:cNvSpPr>
            <a:spLocks noChangeArrowheads="1"/>
          </p:cNvSpPr>
          <p:nvPr/>
        </p:nvSpPr>
        <p:spPr bwMode="auto">
          <a:xfrm>
            <a:off x="2314575" y="3581400"/>
            <a:ext cx="349250" cy="2127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400" b="1"/>
              <a:t> (S</a:t>
            </a:r>
            <a:r>
              <a:rPr lang="en-US" sz="1400" b="1" baseline="-25000"/>
              <a:t>2</a:t>
            </a:r>
            <a:r>
              <a:rPr lang="en-US" sz="1400" b="1"/>
              <a:t>)</a:t>
            </a:r>
          </a:p>
        </p:txBody>
      </p:sp>
      <p:sp>
        <p:nvSpPr>
          <p:cNvPr id="54340" name="Rectangle 79"/>
          <p:cNvSpPr>
            <a:spLocks noChangeArrowheads="1"/>
          </p:cNvSpPr>
          <p:nvPr/>
        </p:nvSpPr>
        <p:spPr bwMode="auto">
          <a:xfrm>
            <a:off x="2960688" y="3581400"/>
            <a:ext cx="349250" cy="2127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400" b="1"/>
              <a:t> (S</a:t>
            </a:r>
            <a:r>
              <a:rPr lang="en-US" sz="1400" b="1" baseline="-25000"/>
              <a:t>0</a:t>
            </a:r>
            <a:r>
              <a:rPr lang="en-US" sz="1400" b="1"/>
              <a:t>)</a:t>
            </a:r>
          </a:p>
        </p:txBody>
      </p:sp>
      <p:sp>
        <p:nvSpPr>
          <p:cNvPr id="37968" name="Rectangle 80"/>
          <p:cNvSpPr>
            <a:spLocks noChangeArrowheads="1"/>
          </p:cNvSpPr>
          <p:nvPr/>
        </p:nvSpPr>
        <p:spPr bwMode="auto">
          <a:xfrm>
            <a:off x="3556000" y="3581400"/>
            <a:ext cx="349250" cy="2127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400" b="1"/>
              <a:t> (S</a:t>
            </a:r>
            <a:r>
              <a:rPr lang="en-US" sz="1400" b="1" baseline="-25000"/>
              <a:t>1</a:t>
            </a:r>
            <a:r>
              <a:rPr lang="en-US" sz="1400" b="1"/>
              <a:t>)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9" dur="indefinite"/>
                                        <p:tgtEl>
                                          <p:spTgt spid="379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33CC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9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7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7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44 0.00278 L -0.00416 0.00278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379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7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0" dur="indefinite"/>
                                        <p:tgtEl>
                                          <p:spTgt spid="37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990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7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7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7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37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05 -2.59259E-6 L 3.61111E-6 -2.59259E-6 " pathEditMode="relative" rAng="0" ptsTypes="AA">
                                      <p:cBhvr>
                                        <p:cTn id="107" dur="1000" fill="hold"/>
                                        <p:tgtEl>
                                          <p:spTgt spid="379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37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7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9" grpId="0"/>
      <p:bldP spid="37900" grpId="0"/>
      <p:bldP spid="37901" grpId="0"/>
      <p:bldP spid="37902" grpId="0"/>
      <p:bldP spid="37903" grpId="0"/>
      <p:bldP spid="37904" grpId="0"/>
      <p:bldP spid="37905" grpId="0"/>
      <p:bldP spid="37906" grpId="0"/>
      <p:bldP spid="37907" grpId="0"/>
      <p:bldP spid="37908" grpId="0" animBg="1"/>
      <p:bldP spid="37909" grpId="0" animBg="1"/>
      <p:bldP spid="37910" grpId="0" animBg="1"/>
      <p:bldP spid="37911" grpId="0" animBg="1"/>
      <p:bldP spid="37912" grpId="0"/>
      <p:bldP spid="37913" grpId="0" animBg="1"/>
      <p:bldP spid="37913" grpId="1" animBg="1"/>
      <p:bldP spid="37914" grpId="0" animBg="1"/>
      <p:bldP spid="37915" grpId="0" animBg="1"/>
      <p:bldP spid="37916" grpId="0" animBg="1"/>
      <p:bldP spid="37917" grpId="0"/>
      <p:bldP spid="37918" grpId="0" animBg="1"/>
      <p:bldP spid="37918" grpId="1" animBg="1"/>
      <p:bldP spid="37919" grpId="0" animBg="1"/>
      <p:bldP spid="37920" grpId="0" animBg="1"/>
      <p:bldP spid="37921" grpId="0" animBg="1"/>
      <p:bldP spid="37922" grpId="0"/>
      <p:bldP spid="37923" grpId="0" animBg="1"/>
      <p:bldP spid="379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Supply Factors (a)</a:t>
            </a:r>
          </a:p>
        </p:txBody>
      </p:sp>
      <p:sp>
        <p:nvSpPr>
          <p:cNvPr id="39941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dirty="0" smtClean="0"/>
              <a:t>Supply factors include the following:</a:t>
            </a:r>
          </a:p>
          <a:p>
            <a:pPr lvl="1" eaLnBrk="1" hangingPunct="1"/>
            <a:r>
              <a:rPr lang="en-US" dirty="0" smtClean="0"/>
              <a:t>Number of producers (an increase causes a rightward supply shift)</a:t>
            </a:r>
          </a:p>
          <a:p>
            <a:pPr lvl="1" eaLnBrk="1" hangingPunct="1"/>
            <a:r>
              <a:rPr lang="en-US" dirty="0" smtClean="0"/>
              <a:t>Resource prices (an increase causes a leftward supply shift)</a:t>
            </a:r>
          </a:p>
          <a:p>
            <a:pPr lvl="1" eaLnBrk="1" hangingPunct="1"/>
            <a:r>
              <a:rPr lang="en-US" dirty="0" smtClean="0"/>
              <a:t>State of technology (an improvement causes a rightward supply shift)</a:t>
            </a:r>
          </a:p>
          <a:p>
            <a:pPr lvl="1" eaLnBrk="1" hangingPunct="1"/>
            <a:r>
              <a:rPr lang="en-US" dirty="0" smtClean="0"/>
              <a:t>Prices of “related” products (an increase causes a leftward supply shift)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56324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25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9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9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Supply Factors (b)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en-US" smtClean="0"/>
              <a:t>Changes in nature (for some products, an improvement causes a rightward supply shift)</a:t>
            </a:r>
          </a:p>
          <a:p>
            <a:pPr lvl="1" eaLnBrk="1" hangingPunct="1"/>
            <a:r>
              <a:rPr lang="en-US" smtClean="0"/>
              <a:t>Producer expectations (an expectation of lower prices in the future causes an immediate rightward supply shift)</a:t>
            </a:r>
          </a:p>
          <a:p>
            <a:pPr lvl="1" eaLnBrk="1" hangingPunct="1"/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/>
              <a:t>Changes in Quantity Supplied (a)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Pct val="60000"/>
            </a:pPr>
            <a:r>
              <a:rPr lang="en-US" smtClean="0"/>
              <a:t>Changes in quantity supplied:</a:t>
            </a:r>
          </a:p>
          <a:p>
            <a:pPr lvl="1" eaLnBrk="1" hangingPunct="1"/>
            <a:r>
              <a:rPr lang="en-US" smtClean="0"/>
              <a:t>are shown by movements along the supply curve</a:t>
            </a:r>
          </a:p>
          <a:p>
            <a:pPr lvl="1" eaLnBrk="1" hangingPunct="1"/>
            <a:r>
              <a:rPr lang="en-US" smtClean="0"/>
              <a:t>are caused by price changes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0" name="Rectangle 8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Changes in Quantity Supplied (b)</a:t>
            </a:r>
            <a:br>
              <a:rPr lang="en-US" dirty="0"/>
            </a:br>
            <a:r>
              <a:rPr lang="en-US" sz="2000" dirty="0"/>
              <a:t>Figure 2.7, page </a:t>
            </a:r>
            <a:r>
              <a:rPr lang="en-US" sz="2000" dirty="0" smtClean="0"/>
              <a:t>44</a:t>
            </a:r>
            <a:endParaRPr lang="en-US" sz="2000" dirty="0"/>
          </a:p>
        </p:txBody>
      </p:sp>
      <p:sp>
        <p:nvSpPr>
          <p:cNvPr id="6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44034" name="Line 2"/>
          <p:cNvSpPr>
            <a:spLocks noChangeShapeType="1"/>
          </p:cNvSpPr>
          <p:nvPr/>
        </p:nvSpPr>
        <p:spPr bwMode="auto">
          <a:xfrm>
            <a:off x="2085975" y="3105150"/>
            <a:ext cx="7143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4035" name="Line 3"/>
          <p:cNvSpPr>
            <a:spLocks noChangeShapeType="1"/>
          </p:cNvSpPr>
          <p:nvPr/>
        </p:nvSpPr>
        <p:spPr bwMode="auto">
          <a:xfrm flipV="1">
            <a:off x="2819400" y="3114675"/>
            <a:ext cx="0" cy="1771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4036" name="Line 4"/>
          <p:cNvSpPr>
            <a:spLocks noChangeShapeType="1"/>
          </p:cNvSpPr>
          <p:nvPr/>
        </p:nvSpPr>
        <p:spPr bwMode="auto">
          <a:xfrm>
            <a:off x="2076450" y="2733675"/>
            <a:ext cx="14954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4037" name="Line 5"/>
          <p:cNvSpPr>
            <a:spLocks noChangeShapeType="1"/>
          </p:cNvSpPr>
          <p:nvPr/>
        </p:nvSpPr>
        <p:spPr bwMode="auto">
          <a:xfrm flipV="1">
            <a:off x="3562350" y="2724150"/>
            <a:ext cx="0" cy="2152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60423" name="Rectangle 6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24" name="Rectangle 7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144588" y="2030413"/>
            <a:ext cx="3287712" cy="3729037"/>
            <a:chOff x="721" y="1279"/>
            <a:chExt cx="2071" cy="2349"/>
          </a:xfrm>
        </p:grpSpPr>
        <p:sp>
          <p:nvSpPr>
            <p:cNvPr id="60461" name="Line 10"/>
            <p:cNvSpPr>
              <a:spLocks noChangeShapeType="1"/>
            </p:cNvSpPr>
            <p:nvPr/>
          </p:nvSpPr>
          <p:spPr bwMode="auto">
            <a:xfrm>
              <a:off x="1240" y="3076"/>
              <a:ext cx="13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62" name="Line 11"/>
            <p:cNvSpPr>
              <a:spLocks noChangeShapeType="1"/>
            </p:cNvSpPr>
            <p:nvPr/>
          </p:nvSpPr>
          <p:spPr bwMode="auto">
            <a:xfrm>
              <a:off x="1776" y="3073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63" name="Line 12"/>
            <p:cNvSpPr>
              <a:spLocks noChangeShapeType="1"/>
            </p:cNvSpPr>
            <p:nvPr/>
          </p:nvSpPr>
          <p:spPr bwMode="auto">
            <a:xfrm>
              <a:off x="2248" y="3073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64" name="Text Box 13"/>
            <p:cNvSpPr txBox="1">
              <a:spLocks noChangeArrowheads="1"/>
            </p:cNvSpPr>
            <p:nvPr/>
          </p:nvSpPr>
          <p:spPr bwMode="auto">
            <a:xfrm>
              <a:off x="1147" y="3157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0</a:t>
              </a:r>
            </a:p>
          </p:txBody>
        </p:sp>
        <p:sp>
          <p:nvSpPr>
            <p:cNvPr id="60465" name="Text Box 14"/>
            <p:cNvSpPr txBox="1">
              <a:spLocks noChangeArrowheads="1"/>
            </p:cNvSpPr>
            <p:nvPr/>
          </p:nvSpPr>
          <p:spPr bwMode="auto">
            <a:xfrm>
              <a:off x="1747" y="3131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1</a:t>
              </a:r>
            </a:p>
          </p:txBody>
        </p:sp>
        <p:sp>
          <p:nvSpPr>
            <p:cNvPr id="60466" name="Text Box 15"/>
            <p:cNvSpPr txBox="1">
              <a:spLocks noChangeArrowheads="1"/>
            </p:cNvSpPr>
            <p:nvPr/>
          </p:nvSpPr>
          <p:spPr bwMode="auto">
            <a:xfrm>
              <a:off x="2220" y="3137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2</a:t>
              </a:r>
            </a:p>
          </p:txBody>
        </p:sp>
        <p:sp>
          <p:nvSpPr>
            <p:cNvPr id="60467" name="Text Box 16"/>
            <p:cNvSpPr txBox="1">
              <a:spLocks noChangeArrowheads="1"/>
            </p:cNvSpPr>
            <p:nvPr/>
          </p:nvSpPr>
          <p:spPr bwMode="auto">
            <a:xfrm>
              <a:off x="1280" y="3360"/>
              <a:ext cx="1488" cy="26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sz="1400" b="1"/>
                <a:t>Quantity Supplied</a:t>
              </a:r>
            </a:p>
            <a:p>
              <a:pPr algn="ctr" eaLnBrk="0" hangingPunct="0"/>
              <a:r>
                <a:rPr lang="en-US" sz="1400" b="1"/>
                <a:t>(millions of kg per year)</a:t>
              </a:r>
            </a:p>
          </p:txBody>
        </p:sp>
        <p:sp>
          <p:nvSpPr>
            <p:cNvPr id="60468" name="Text Box 17"/>
            <p:cNvSpPr txBox="1">
              <a:spLocks noChangeArrowheads="1"/>
            </p:cNvSpPr>
            <p:nvPr/>
          </p:nvSpPr>
          <p:spPr bwMode="auto">
            <a:xfrm>
              <a:off x="1042" y="1279"/>
              <a:ext cx="1750" cy="15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600" b="1"/>
                <a:t>Change in Quantity Supplied</a:t>
              </a:r>
            </a:p>
          </p:txBody>
        </p:sp>
        <p:sp>
          <p:nvSpPr>
            <p:cNvPr id="60469" name="Text Box 18"/>
            <p:cNvSpPr txBox="1">
              <a:spLocks noChangeArrowheads="1"/>
            </p:cNvSpPr>
            <p:nvPr/>
          </p:nvSpPr>
          <p:spPr bwMode="auto">
            <a:xfrm rot="-5400000">
              <a:off x="384" y="2426"/>
              <a:ext cx="80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400" b="1"/>
                <a:t>Price ($ per kg)</a:t>
              </a:r>
            </a:p>
          </p:txBody>
        </p:sp>
        <p:sp>
          <p:nvSpPr>
            <p:cNvPr id="60470" name="Line 19"/>
            <p:cNvSpPr>
              <a:spLocks noChangeShapeType="1"/>
            </p:cNvSpPr>
            <p:nvPr/>
          </p:nvSpPr>
          <p:spPr bwMode="auto">
            <a:xfrm flipH="1">
              <a:off x="1264" y="28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71" name="Line 20"/>
            <p:cNvSpPr>
              <a:spLocks noChangeShapeType="1"/>
            </p:cNvSpPr>
            <p:nvPr/>
          </p:nvSpPr>
          <p:spPr bwMode="auto">
            <a:xfrm flipH="1">
              <a:off x="1264" y="2646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72" name="Line 21"/>
            <p:cNvSpPr>
              <a:spLocks noChangeShapeType="1"/>
            </p:cNvSpPr>
            <p:nvPr/>
          </p:nvSpPr>
          <p:spPr bwMode="auto">
            <a:xfrm flipH="1">
              <a:off x="1267" y="2427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73" name="Line 22"/>
            <p:cNvSpPr>
              <a:spLocks noChangeShapeType="1"/>
            </p:cNvSpPr>
            <p:nvPr/>
          </p:nvSpPr>
          <p:spPr bwMode="auto">
            <a:xfrm flipH="1">
              <a:off x="1267" y="2190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74" name="Line 23"/>
            <p:cNvSpPr>
              <a:spLocks noChangeShapeType="1"/>
            </p:cNvSpPr>
            <p:nvPr/>
          </p:nvSpPr>
          <p:spPr bwMode="auto">
            <a:xfrm flipH="1">
              <a:off x="1267" y="1962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75" name="Text Box 24"/>
            <p:cNvSpPr txBox="1">
              <a:spLocks noChangeArrowheads="1"/>
            </p:cNvSpPr>
            <p:nvPr/>
          </p:nvSpPr>
          <p:spPr bwMode="auto">
            <a:xfrm>
              <a:off x="1112" y="2802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20</a:t>
              </a:r>
            </a:p>
          </p:txBody>
        </p:sp>
        <p:sp>
          <p:nvSpPr>
            <p:cNvPr id="60476" name="Text Box 25"/>
            <p:cNvSpPr txBox="1">
              <a:spLocks noChangeArrowheads="1"/>
            </p:cNvSpPr>
            <p:nvPr/>
          </p:nvSpPr>
          <p:spPr bwMode="auto">
            <a:xfrm>
              <a:off x="1109" y="2590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fr-CA" sz="1200" b="1"/>
                <a:t>40</a:t>
              </a:r>
              <a:endParaRPr lang="en-US" sz="1200" b="1"/>
            </a:p>
          </p:txBody>
        </p:sp>
        <p:sp>
          <p:nvSpPr>
            <p:cNvPr id="60477" name="Text Box 26"/>
            <p:cNvSpPr txBox="1">
              <a:spLocks noChangeArrowheads="1"/>
            </p:cNvSpPr>
            <p:nvPr/>
          </p:nvSpPr>
          <p:spPr bwMode="auto">
            <a:xfrm>
              <a:off x="1109" y="2364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60</a:t>
              </a:r>
            </a:p>
          </p:txBody>
        </p:sp>
        <p:sp>
          <p:nvSpPr>
            <p:cNvPr id="60478" name="Text Box 27"/>
            <p:cNvSpPr txBox="1">
              <a:spLocks noChangeArrowheads="1"/>
            </p:cNvSpPr>
            <p:nvPr/>
          </p:nvSpPr>
          <p:spPr bwMode="auto">
            <a:xfrm>
              <a:off x="1112" y="2129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80</a:t>
              </a:r>
            </a:p>
          </p:txBody>
        </p:sp>
        <p:sp>
          <p:nvSpPr>
            <p:cNvPr id="60479" name="Line 28"/>
            <p:cNvSpPr>
              <a:spLocks noChangeShapeType="1"/>
            </p:cNvSpPr>
            <p:nvPr/>
          </p:nvSpPr>
          <p:spPr bwMode="auto">
            <a:xfrm flipV="1">
              <a:off x="1311" y="1725"/>
              <a:ext cx="0" cy="143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80" name="Line 29"/>
            <p:cNvSpPr>
              <a:spLocks noChangeShapeType="1"/>
            </p:cNvSpPr>
            <p:nvPr/>
          </p:nvSpPr>
          <p:spPr bwMode="auto">
            <a:xfrm flipH="1">
              <a:off x="1264" y="1728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81" name="Text Box 30"/>
            <p:cNvSpPr txBox="1">
              <a:spLocks noChangeArrowheads="1"/>
            </p:cNvSpPr>
            <p:nvPr/>
          </p:nvSpPr>
          <p:spPr bwMode="auto">
            <a:xfrm>
              <a:off x="1058" y="1900"/>
              <a:ext cx="159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100</a:t>
              </a:r>
            </a:p>
          </p:txBody>
        </p:sp>
        <p:sp>
          <p:nvSpPr>
            <p:cNvPr id="60482" name="Text Box 31"/>
            <p:cNvSpPr txBox="1">
              <a:spLocks noChangeArrowheads="1"/>
            </p:cNvSpPr>
            <p:nvPr/>
          </p:nvSpPr>
          <p:spPr bwMode="auto">
            <a:xfrm>
              <a:off x="1056" y="1672"/>
              <a:ext cx="159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120</a:t>
              </a:r>
            </a:p>
          </p:txBody>
        </p:sp>
      </p:grpSp>
      <p:sp>
        <p:nvSpPr>
          <p:cNvPr id="44064" name="Line 32"/>
          <p:cNvSpPr>
            <a:spLocks noChangeShapeType="1"/>
          </p:cNvSpPr>
          <p:nvPr/>
        </p:nvSpPr>
        <p:spPr bwMode="auto">
          <a:xfrm flipV="1">
            <a:off x="2609850" y="2647950"/>
            <a:ext cx="1133475" cy="552450"/>
          </a:xfrm>
          <a:prstGeom prst="line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4065" name="AutoShape 33"/>
          <p:cNvSpPr>
            <a:spLocks noChangeArrowheads="1"/>
          </p:cNvSpPr>
          <p:nvPr/>
        </p:nvSpPr>
        <p:spPr bwMode="auto">
          <a:xfrm>
            <a:off x="2771775" y="3067050"/>
            <a:ext cx="76200" cy="76200"/>
          </a:xfrm>
          <a:prstGeom prst="flowChartConnector">
            <a:avLst/>
          </a:prstGeom>
          <a:solidFill>
            <a:srgbClr val="FF0000"/>
          </a:solidFill>
          <a:ln w="12700" algn="ctr">
            <a:noFill/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44066" name="AutoShape 34"/>
          <p:cNvSpPr>
            <a:spLocks noChangeArrowheads="1"/>
          </p:cNvSpPr>
          <p:nvPr/>
        </p:nvSpPr>
        <p:spPr bwMode="auto">
          <a:xfrm>
            <a:off x="3524250" y="2705100"/>
            <a:ext cx="76200" cy="76200"/>
          </a:xfrm>
          <a:prstGeom prst="flowChartConnector">
            <a:avLst/>
          </a:prstGeom>
          <a:solidFill>
            <a:srgbClr val="FF0000"/>
          </a:solidFill>
          <a:ln w="12700" algn="ctr">
            <a:noFill/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4979988" y="2030413"/>
            <a:ext cx="3249612" cy="3735387"/>
            <a:chOff x="3137" y="1279"/>
            <a:chExt cx="2047" cy="2353"/>
          </a:xfrm>
        </p:grpSpPr>
        <p:sp>
          <p:nvSpPr>
            <p:cNvPr id="60439" name="Text Box 36"/>
            <p:cNvSpPr txBox="1">
              <a:spLocks noChangeArrowheads="1"/>
            </p:cNvSpPr>
            <p:nvPr/>
          </p:nvSpPr>
          <p:spPr bwMode="auto">
            <a:xfrm>
              <a:off x="3806" y="1279"/>
              <a:ext cx="1080" cy="15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600" b="1"/>
                <a:t>Change in Supply</a:t>
              </a:r>
            </a:p>
          </p:txBody>
        </p:sp>
        <p:sp>
          <p:nvSpPr>
            <p:cNvPr id="60440" name="Line 37"/>
            <p:cNvSpPr>
              <a:spLocks noChangeShapeType="1"/>
            </p:cNvSpPr>
            <p:nvPr/>
          </p:nvSpPr>
          <p:spPr bwMode="auto">
            <a:xfrm>
              <a:off x="3656" y="3080"/>
              <a:ext cx="13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41" name="Line 38"/>
            <p:cNvSpPr>
              <a:spLocks noChangeShapeType="1"/>
            </p:cNvSpPr>
            <p:nvPr/>
          </p:nvSpPr>
          <p:spPr bwMode="auto">
            <a:xfrm>
              <a:off x="4192" y="3077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42" name="Line 39"/>
            <p:cNvSpPr>
              <a:spLocks noChangeShapeType="1"/>
            </p:cNvSpPr>
            <p:nvPr/>
          </p:nvSpPr>
          <p:spPr bwMode="auto">
            <a:xfrm>
              <a:off x="4664" y="3077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43" name="Text Box 40"/>
            <p:cNvSpPr txBox="1">
              <a:spLocks noChangeArrowheads="1"/>
            </p:cNvSpPr>
            <p:nvPr/>
          </p:nvSpPr>
          <p:spPr bwMode="auto">
            <a:xfrm>
              <a:off x="3563" y="3161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0</a:t>
              </a:r>
            </a:p>
          </p:txBody>
        </p:sp>
        <p:sp>
          <p:nvSpPr>
            <p:cNvPr id="60444" name="Text Box 41"/>
            <p:cNvSpPr txBox="1">
              <a:spLocks noChangeArrowheads="1"/>
            </p:cNvSpPr>
            <p:nvPr/>
          </p:nvSpPr>
          <p:spPr bwMode="auto">
            <a:xfrm>
              <a:off x="4163" y="3135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1</a:t>
              </a:r>
            </a:p>
          </p:txBody>
        </p:sp>
        <p:sp>
          <p:nvSpPr>
            <p:cNvPr id="60445" name="Text Box 42"/>
            <p:cNvSpPr txBox="1">
              <a:spLocks noChangeArrowheads="1"/>
            </p:cNvSpPr>
            <p:nvPr/>
          </p:nvSpPr>
          <p:spPr bwMode="auto">
            <a:xfrm>
              <a:off x="4636" y="3141"/>
              <a:ext cx="53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 anchor="ctr">
              <a:spAutoFit/>
            </a:bodyPr>
            <a:lstStyle/>
            <a:p>
              <a:pPr eaLnBrk="0" hangingPunct="0"/>
              <a:r>
                <a:rPr lang="en-US" sz="1200" b="1"/>
                <a:t>2</a:t>
              </a:r>
            </a:p>
          </p:txBody>
        </p:sp>
        <p:sp>
          <p:nvSpPr>
            <p:cNvPr id="60446" name="Text Box 43"/>
            <p:cNvSpPr txBox="1">
              <a:spLocks noChangeArrowheads="1"/>
            </p:cNvSpPr>
            <p:nvPr/>
          </p:nvSpPr>
          <p:spPr bwMode="auto">
            <a:xfrm>
              <a:off x="3696" y="3364"/>
              <a:ext cx="1488" cy="26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eaLnBrk="0" hangingPunct="0"/>
              <a:r>
                <a:rPr lang="en-US" sz="1400" b="1"/>
                <a:t>Quantity Supplied</a:t>
              </a:r>
            </a:p>
            <a:p>
              <a:pPr algn="ctr" eaLnBrk="0" hangingPunct="0"/>
              <a:r>
                <a:rPr lang="en-US" sz="1400" b="1"/>
                <a:t>(millions of kg per year)</a:t>
              </a:r>
            </a:p>
          </p:txBody>
        </p:sp>
        <p:sp>
          <p:nvSpPr>
            <p:cNvPr id="60447" name="Text Box 44"/>
            <p:cNvSpPr txBox="1">
              <a:spLocks noChangeArrowheads="1"/>
            </p:cNvSpPr>
            <p:nvPr/>
          </p:nvSpPr>
          <p:spPr bwMode="auto">
            <a:xfrm rot="-5400000">
              <a:off x="2800" y="2430"/>
              <a:ext cx="80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400" b="1"/>
                <a:t>Price ($ per kg)</a:t>
              </a:r>
            </a:p>
          </p:txBody>
        </p:sp>
        <p:sp>
          <p:nvSpPr>
            <p:cNvPr id="60448" name="Line 45"/>
            <p:cNvSpPr>
              <a:spLocks noChangeShapeType="1"/>
            </p:cNvSpPr>
            <p:nvPr/>
          </p:nvSpPr>
          <p:spPr bwMode="auto">
            <a:xfrm flipH="1">
              <a:off x="3680" y="2868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49" name="Line 46"/>
            <p:cNvSpPr>
              <a:spLocks noChangeShapeType="1"/>
            </p:cNvSpPr>
            <p:nvPr/>
          </p:nvSpPr>
          <p:spPr bwMode="auto">
            <a:xfrm flipH="1">
              <a:off x="3680" y="2650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50" name="Line 47"/>
            <p:cNvSpPr>
              <a:spLocks noChangeShapeType="1"/>
            </p:cNvSpPr>
            <p:nvPr/>
          </p:nvSpPr>
          <p:spPr bwMode="auto">
            <a:xfrm flipH="1">
              <a:off x="3683" y="2431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51" name="Line 48"/>
            <p:cNvSpPr>
              <a:spLocks noChangeShapeType="1"/>
            </p:cNvSpPr>
            <p:nvPr/>
          </p:nvSpPr>
          <p:spPr bwMode="auto">
            <a:xfrm flipH="1">
              <a:off x="3683" y="219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52" name="Line 49"/>
            <p:cNvSpPr>
              <a:spLocks noChangeShapeType="1"/>
            </p:cNvSpPr>
            <p:nvPr/>
          </p:nvSpPr>
          <p:spPr bwMode="auto">
            <a:xfrm flipH="1">
              <a:off x="3683" y="1966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53" name="Text Box 50"/>
            <p:cNvSpPr txBox="1">
              <a:spLocks noChangeArrowheads="1"/>
            </p:cNvSpPr>
            <p:nvPr/>
          </p:nvSpPr>
          <p:spPr bwMode="auto">
            <a:xfrm>
              <a:off x="3528" y="2806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20</a:t>
              </a:r>
            </a:p>
          </p:txBody>
        </p:sp>
        <p:sp>
          <p:nvSpPr>
            <p:cNvPr id="60454" name="Text Box 51"/>
            <p:cNvSpPr txBox="1">
              <a:spLocks noChangeArrowheads="1"/>
            </p:cNvSpPr>
            <p:nvPr/>
          </p:nvSpPr>
          <p:spPr bwMode="auto">
            <a:xfrm>
              <a:off x="3525" y="2594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fr-CA" sz="1200" b="1"/>
                <a:t>40</a:t>
              </a:r>
              <a:endParaRPr lang="en-US" sz="1200" b="1"/>
            </a:p>
          </p:txBody>
        </p:sp>
        <p:sp>
          <p:nvSpPr>
            <p:cNvPr id="60455" name="Text Box 52"/>
            <p:cNvSpPr txBox="1">
              <a:spLocks noChangeArrowheads="1"/>
            </p:cNvSpPr>
            <p:nvPr/>
          </p:nvSpPr>
          <p:spPr bwMode="auto">
            <a:xfrm>
              <a:off x="3525" y="2368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60</a:t>
              </a:r>
            </a:p>
          </p:txBody>
        </p:sp>
        <p:sp>
          <p:nvSpPr>
            <p:cNvPr id="60456" name="Text Box 53"/>
            <p:cNvSpPr txBox="1">
              <a:spLocks noChangeArrowheads="1"/>
            </p:cNvSpPr>
            <p:nvPr/>
          </p:nvSpPr>
          <p:spPr bwMode="auto">
            <a:xfrm>
              <a:off x="3528" y="2133"/>
              <a:ext cx="106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80</a:t>
              </a:r>
            </a:p>
          </p:txBody>
        </p:sp>
        <p:sp>
          <p:nvSpPr>
            <p:cNvPr id="60457" name="Line 54"/>
            <p:cNvSpPr>
              <a:spLocks noChangeShapeType="1"/>
            </p:cNvSpPr>
            <p:nvPr/>
          </p:nvSpPr>
          <p:spPr bwMode="auto">
            <a:xfrm flipV="1">
              <a:off x="3727" y="1729"/>
              <a:ext cx="0" cy="143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58" name="Line 55"/>
            <p:cNvSpPr>
              <a:spLocks noChangeShapeType="1"/>
            </p:cNvSpPr>
            <p:nvPr/>
          </p:nvSpPr>
          <p:spPr bwMode="auto">
            <a:xfrm flipH="1">
              <a:off x="3680" y="1732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459" name="Text Box 56"/>
            <p:cNvSpPr txBox="1">
              <a:spLocks noChangeArrowheads="1"/>
            </p:cNvSpPr>
            <p:nvPr/>
          </p:nvSpPr>
          <p:spPr bwMode="auto">
            <a:xfrm>
              <a:off x="3474" y="1904"/>
              <a:ext cx="159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100</a:t>
              </a:r>
            </a:p>
          </p:txBody>
        </p:sp>
        <p:sp>
          <p:nvSpPr>
            <p:cNvPr id="60460" name="Text Box 57"/>
            <p:cNvSpPr txBox="1">
              <a:spLocks noChangeArrowheads="1"/>
            </p:cNvSpPr>
            <p:nvPr/>
          </p:nvSpPr>
          <p:spPr bwMode="auto">
            <a:xfrm>
              <a:off x="3472" y="1676"/>
              <a:ext cx="159" cy="11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r" eaLnBrk="0" hangingPunct="0"/>
              <a:r>
                <a:rPr lang="en-US" sz="1200" b="1"/>
                <a:t>120</a:t>
              </a:r>
            </a:p>
          </p:txBody>
        </p:sp>
      </p:grpSp>
      <p:sp>
        <p:nvSpPr>
          <p:cNvPr id="44090" name="Line 58"/>
          <p:cNvSpPr>
            <a:spLocks noChangeShapeType="1"/>
          </p:cNvSpPr>
          <p:nvPr/>
        </p:nvSpPr>
        <p:spPr bwMode="auto">
          <a:xfrm flipV="1">
            <a:off x="6445250" y="2654300"/>
            <a:ext cx="1133475" cy="552450"/>
          </a:xfrm>
          <a:prstGeom prst="line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4091" name="Line 59"/>
          <p:cNvSpPr>
            <a:spLocks noChangeShapeType="1"/>
          </p:cNvSpPr>
          <p:nvPr/>
        </p:nvSpPr>
        <p:spPr bwMode="auto">
          <a:xfrm flipV="1">
            <a:off x="6943725" y="2654300"/>
            <a:ext cx="1133475" cy="552450"/>
          </a:xfrm>
          <a:prstGeom prst="lin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4092" name="Text Box 60"/>
          <p:cNvSpPr txBox="1">
            <a:spLocks noChangeArrowheads="1"/>
          </p:cNvSpPr>
          <p:nvPr/>
        </p:nvSpPr>
        <p:spPr bwMode="auto">
          <a:xfrm>
            <a:off x="3810000" y="2514600"/>
            <a:ext cx="160338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S</a:t>
            </a:r>
            <a:r>
              <a:rPr lang="en-US" sz="1200" b="1" baseline="-25000"/>
              <a:t>0</a:t>
            </a:r>
          </a:p>
        </p:txBody>
      </p:sp>
      <p:sp>
        <p:nvSpPr>
          <p:cNvPr id="44093" name="Text Box 61"/>
          <p:cNvSpPr txBox="1">
            <a:spLocks noChangeArrowheads="1"/>
          </p:cNvSpPr>
          <p:nvPr/>
        </p:nvSpPr>
        <p:spPr bwMode="auto">
          <a:xfrm>
            <a:off x="8153400" y="2514600"/>
            <a:ext cx="160338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S</a:t>
            </a:r>
            <a:r>
              <a:rPr lang="en-US" sz="1200" b="1" baseline="-25000"/>
              <a:t>1</a:t>
            </a:r>
          </a:p>
        </p:txBody>
      </p:sp>
      <p:sp>
        <p:nvSpPr>
          <p:cNvPr id="44094" name="Text Box 62"/>
          <p:cNvSpPr txBox="1">
            <a:spLocks noChangeArrowheads="1"/>
          </p:cNvSpPr>
          <p:nvPr/>
        </p:nvSpPr>
        <p:spPr bwMode="auto">
          <a:xfrm>
            <a:off x="7620000" y="2514600"/>
            <a:ext cx="160338" cy="184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S</a:t>
            </a:r>
            <a:r>
              <a:rPr lang="en-US" sz="1200" b="1" baseline="-25000"/>
              <a:t>0</a:t>
            </a:r>
          </a:p>
        </p:txBody>
      </p:sp>
      <p:sp>
        <p:nvSpPr>
          <p:cNvPr id="44095" name="Line 63"/>
          <p:cNvSpPr>
            <a:spLocks noChangeShapeType="1"/>
          </p:cNvSpPr>
          <p:nvPr/>
        </p:nvSpPr>
        <p:spPr bwMode="auto">
          <a:xfrm flipV="1">
            <a:off x="2965450" y="2881313"/>
            <a:ext cx="512763" cy="2492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4096" name="Text Box 64"/>
          <p:cNvSpPr txBox="1">
            <a:spLocks noChangeArrowheads="1"/>
          </p:cNvSpPr>
          <p:nvPr/>
        </p:nvSpPr>
        <p:spPr bwMode="auto">
          <a:xfrm>
            <a:off x="3630613" y="2722563"/>
            <a:ext cx="93662" cy="1825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b</a:t>
            </a:r>
            <a:endParaRPr lang="en-US" sz="1200" b="1" baseline="-25000"/>
          </a:p>
        </p:txBody>
      </p:sp>
      <p:sp>
        <p:nvSpPr>
          <p:cNvPr id="44097" name="Text Box 65"/>
          <p:cNvSpPr txBox="1">
            <a:spLocks noChangeArrowheads="1"/>
          </p:cNvSpPr>
          <p:nvPr/>
        </p:nvSpPr>
        <p:spPr bwMode="auto">
          <a:xfrm>
            <a:off x="2868613" y="3082925"/>
            <a:ext cx="84137" cy="182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200" b="1"/>
              <a:t>a</a:t>
            </a:r>
            <a:endParaRPr lang="en-US" sz="1200" b="1" baseline="-25000"/>
          </a:p>
        </p:txBody>
      </p:sp>
      <p:sp>
        <p:nvSpPr>
          <p:cNvPr id="44098" name="Line 66"/>
          <p:cNvSpPr>
            <a:spLocks noChangeShapeType="1"/>
          </p:cNvSpPr>
          <p:nvPr/>
        </p:nvSpPr>
        <p:spPr bwMode="auto">
          <a:xfrm>
            <a:off x="6831013" y="3074988"/>
            <a:ext cx="2905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364 -4.81481E-6 L -4.16667E-6 -4.81481E-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40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nimBg="1"/>
      <p:bldP spid="44035" grpId="0" animBg="1"/>
      <p:bldP spid="44036" grpId="0" animBg="1"/>
      <p:bldP spid="44037" grpId="0" animBg="1"/>
      <p:bldP spid="44064" grpId="0" animBg="1"/>
      <p:bldP spid="44065" grpId="0" animBg="1"/>
      <p:bldP spid="44066" grpId="0" animBg="1"/>
      <p:bldP spid="44090" grpId="0" animBg="1"/>
      <p:bldP spid="44091" grpId="0" animBg="1"/>
      <p:bldP spid="44091" grpId="1" animBg="1"/>
      <p:bldP spid="44092" grpId="0"/>
      <p:bldP spid="44093" grpId="0"/>
      <p:bldP spid="44094" grpId="0"/>
      <p:bldP spid="44095" grpId="0" animBg="1"/>
      <p:bldP spid="44096" grpId="0"/>
      <p:bldP spid="44097" grpId="0"/>
      <p:bldP spid="4409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8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algn="ctr" eaLnBrk="1" hangingPunct="1"/>
            <a:r>
              <a:rPr lang="en-US" sz="3200" dirty="0" smtClean="0"/>
              <a:t>Changes in Quantity Supplied versus a Change in Supply</a:t>
            </a:r>
            <a:endParaRPr lang="en-US" sz="2000" dirty="0" smtClean="0"/>
          </a:p>
        </p:txBody>
      </p:sp>
      <p:sp>
        <p:nvSpPr>
          <p:cNvPr id="7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46087" name="Rectangle 6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88" name="Rectangle 7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143000" y="25146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Make sure you know the difference!!!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86804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Market Equilibrium (a)</a:t>
            </a:r>
          </a:p>
        </p:txBody>
      </p:sp>
      <p:sp>
        <p:nvSpPr>
          <p:cNvPr id="46085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When a product is in surplus:</a:t>
            </a:r>
          </a:p>
          <a:p>
            <a:pPr lvl="1" eaLnBrk="1" hangingPunct="1"/>
            <a:r>
              <a:rPr lang="en-US" smtClean="0"/>
              <a:t>there is excess supply</a:t>
            </a:r>
          </a:p>
          <a:p>
            <a:pPr lvl="1" eaLnBrk="1" hangingPunct="1"/>
            <a:r>
              <a:rPr lang="en-US" smtClean="0"/>
              <a:t>price is pushed down</a:t>
            </a:r>
          </a:p>
          <a:p>
            <a:pPr eaLnBrk="1" hangingPunct="1">
              <a:buSzPct val="60000"/>
            </a:pPr>
            <a:r>
              <a:rPr lang="en-US" smtClean="0"/>
              <a:t>When a product is in shortage:</a:t>
            </a:r>
          </a:p>
          <a:p>
            <a:pPr lvl="1" eaLnBrk="1" hangingPunct="1"/>
            <a:r>
              <a:rPr lang="en-US" smtClean="0"/>
              <a:t>there is excess demand</a:t>
            </a:r>
          </a:p>
          <a:p>
            <a:pPr lvl="1" eaLnBrk="1" hangingPunct="1"/>
            <a:r>
              <a:rPr lang="en-US" smtClean="0"/>
              <a:t>price is pushed up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62468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69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6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6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6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60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Market Equilibrium (b)</a:t>
            </a:r>
            <a:br>
              <a:rPr lang="en-US" smtClean="0"/>
            </a:br>
            <a:r>
              <a:rPr lang="en-US" sz="2000" smtClean="0"/>
              <a:t>Figure 2.8, page 46</a:t>
            </a:r>
          </a:p>
        </p:txBody>
      </p:sp>
      <p:sp>
        <p:nvSpPr>
          <p:cNvPr id="8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48130" name="Line 2"/>
          <p:cNvSpPr>
            <a:spLocks noChangeShapeType="1"/>
          </p:cNvSpPr>
          <p:nvPr/>
        </p:nvSpPr>
        <p:spPr bwMode="auto">
          <a:xfrm>
            <a:off x="5753100" y="3143250"/>
            <a:ext cx="20097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8131" name="Line 3"/>
          <p:cNvSpPr>
            <a:spLocks noChangeShapeType="1"/>
          </p:cNvSpPr>
          <p:nvPr/>
        </p:nvSpPr>
        <p:spPr bwMode="auto">
          <a:xfrm>
            <a:off x="5753100" y="3600450"/>
            <a:ext cx="16002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8132" name="Line 4"/>
          <p:cNvSpPr>
            <a:spLocks noChangeShapeType="1"/>
          </p:cNvSpPr>
          <p:nvPr/>
        </p:nvSpPr>
        <p:spPr bwMode="auto">
          <a:xfrm>
            <a:off x="5715000" y="4038600"/>
            <a:ext cx="20574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 flipV="1">
            <a:off x="7400925" y="3590925"/>
            <a:ext cx="0" cy="16954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64519" name="Freeform 7"/>
          <p:cNvSpPr>
            <a:spLocks/>
          </p:cNvSpPr>
          <p:nvPr/>
        </p:nvSpPr>
        <p:spPr bwMode="auto">
          <a:xfrm>
            <a:off x="5692775" y="5297488"/>
            <a:ext cx="2960688" cy="1587"/>
          </a:xfrm>
          <a:custGeom>
            <a:avLst/>
            <a:gdLst>
              <a:gd name="T0" fmla="*/ 0 w 1865"/>
              <a:gd name="T1" fmla="*/ 0 h 1"/>
              <a:gd name="T2" fmla="*/ 2147483647 w 1865"/>
              <a:gd name="T3" fmla="*/ 0 h 1"/>
              <a:gd name="T4" fmla="*/ 0 60000 65536"/>
              <a:gd name="T5" fmla="*/ 0 60000 65536"/>
              <a:gd name="T6" fmla="*/ 0 w 1865"/>
              <a:gd name="T7" fmla="*/ 0 h 1"/>
              <a:gd name="T8" fmla="*/ 1865 w 1865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865" h="1">
                <a:moveTo>
                  <a:pt x="0" y="0"/>
                </a:moveTo>
                <a:lnTo>
                  <a:pt x="1865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64520" name="Group 8"/>
          <p:cNvGrpSpPr>
            <a:grpSpLocks/>
          </p:cNvGrpSpPr>
          <p:nvPr/>
        </p:nvGrpSpPr>
        <p:grpSpPr bwMode="auto">
          <a:xfrm>
            <a:off x="5948363" y="5257800"/>
            <a:ext cx="2200275" cy="90488"/>
            <a:chOff x="3291" y="2898"/>
            <a:chExt cx="1386" cy="57"/>
          </a:xfrm>
        </p:grpSpPr>
        <p:sp>
          <p:nvSpPr>
            <p:cNvPr id="64598" name="Line 9"/>
            <p:cNvSpPr>
              <a:spLocks noChangeShapeType="1"/>
            </p:cNvSpPr>
            <p:nvPr/>
          </p:nvSpPr>
          <p:spPr bwMode="auto">
            <a:xfrm>
              <a:off x="329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599" name="Line 10"/>
            <p:cNvSpPr>
              <a:spLocks noChangeShapeType="1"/>
            </p:cNvSpPr>
            <p:nvPr/>
          </p:nvSpPr>
          <p:spPr bwMode="auto">
            <a:xfrm>
              <a:off x="3408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0" name="Line 11"/>
            <p:cNvSpPr>
              <a:spLocks noChangeShapeType="1"/>
            </p:cNvSpPr>
            <p:nvPr/>
          </p:nvSpPr>
          <p:spPr bwMode="auto">
            <a:xfrm>
              <a:off x="3519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1" name="Line 12"/>
            <p:cNvSpPr>
              <a:spLocks noChangeShapeType="1"/>
            </p:cNvSpPr>
            <p:nvPr/>
          </p:nvSpPr>
          <p:spPr bwMode="auto">
            <a:xfrm>
              <a:off x="363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2" name="Line 13"/>
            <p:cNvSpPr>
              <a:spLocks noChangeShapeType="1"/>
            </p:cNvSpPr>
            <p:nvPr/>
          </p:nvSpPr>
          <p:spPr bwMode="auto">
            <a:xfrm>
              <a:off x="3750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3" name="Line 14"/>
            <p:cNvSpPr>
              <a:spLocks noChangeShapeType="1"/>
            </p:cNvSpPr>
            <p:nvPr/>
          </p:nvSpPr>
          <p:spPr bwMode="auto">
            <a:xfrm>
              <a:off x="3864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4" name="Line 15"/>
            <p:cNvSpPr>
              <a:spLocks noChangeShapeType="1"/>
            </p:cNvSpPr>
            <p:nvPr/>
          </p:nvSpPr>
          <p:spPr bwMode="auto">
            <a:xfrm>
              <a:off x="3978" y="2907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5" name="Line 16"/>
            <p:cNvSpPr>
              <a:spLocks noChangeShapeType="1"/>
            </p:cNvSpPr>
            <p:nvPr/>
          </p:nvSpPr>
          <p:spPr bwMode="auto">
            <a:xfrm>
              <a:off x="410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6" name="Line 17"/>
            <p:cNvSpPr>
              <a:spLocks noChangeShapeType="1"/>
            </p:cNvSpPr>
            <p:nvPr/>
          </p:nvSpPr>
          <p:spPr bwMode="auto">
            <a:xfrm>
              <a:off x="4212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7" name="Line 18"/>
            <p:cNvSpPr>
              <a:spLocks noChangeShapeType="1"/>
            </p:cNvSpPr>
            <p:nvPr/>
          </p:nvSpPr>
          <p:spPr bwMode="auto">
            <a:xfrm>
              <a:off x="4326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8" name="Line 19"/>
            <p:cNvSpPr>
              <a:spLocks noChangeShapeType="1"/>
            </p:cNvSpPr>
            <p:nvPr/>
          </p:nvSpPr>
          <p:spPr bwMode="auto">
            <a:xfrm>
              <a:off x="4443" y="2898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09" name="Line 20"/>
            <p:cNvSpPr>
              <a:spLocks noChangeShapeType="1"/>
            </p:cNvSpPr>
            <p:nvPr/>
          </p:nvSpPr>
          <p:spPr bwMode="auto">
            <a:xfrm>
              <a:off x="456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610" name="Line 21"/>
            <p:cNvSpPr>
              <a:spLocks noChangeShapeType="1"/>
            </p:cNvSpPr>
            <p:nvPr/>
          </p:nvSpPr>
          <p:spPr bwMode="auto">
            <a:xfrm>
              <a:off x="4677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4521" name="Text Box 22"/>
          <p:cNvSpPr txBox="1">
            <a:spLocks noChangeArrowheads="1"/>
          </p:cNvSpPr>
          <p:nvPr/>
        </p:nvSpPr>
        <p:spPr bwMode="auto">
          <a:xfrm>
            <a:off x="5519738" y="538162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0</a:t>
            </a:r>
          </a:p>
        </p:txBody>
      </p:sp>
      <p:sp>
        <p:nvSpPr>
          <p:cNvPr id="64522" name="Text Box 23"/>
          <p:cNvSpPr txBox="1">
            <a:spLocks noChangeArrowheads="1"/>
          </p:cNvSpPr>
          <p:nvPr/>
        </p:nvSpPr>
        <p:spPr bwMode="auto">
          <a:xfrm>
            <a:off x="5932488" y="538162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</a:t>
            </a:r>
          </a:p>
        </p:txBody>
      </p:sp>
      <p:sp>
        <p:nvSpPr>
          <p:cNvPr id="64523" name="Text Box 24"/>
          <p:cNvSpPr txBox="1">
            <a:spLocks noChangeArrowheads="1"/>
          </p:cNvSpPr>
          <p:nvPr/>
        </p:nvSpPr>
        <p:spPr bwMode="auto">
          <a:xfrm>
            <a:off x="6275388" y="538162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3</a:t>
            </a:r>
          </a:p>
        </p:txBody>
      </p:sp>
      <p:sp>
        <p:nvSpPr>
          <p:cNvPr id="64524" name="Text Box 25"/>
          <p:cNvSpPr txBox="1">
            <a:spLocks noChangeArrowheads="1"/>
          </p:cNvSpPr>
          <p:nvPr/>
        </p:nvSpPr>
        <p:spPr bwMode="auto">
          <a:xfrm>
            <a:off x="6632575" y="5391150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5</a:t>
            </a:r>
          </a:p>
        </p:txBody>
      </p:sp>
      <p:sp>
        <p:nvSpPr>
          <p:cNvPr id="64525" name="Text Box 26"/>
          <p:cNvSpPr txBox="1">
            <a:spLocks noChangeArrowheads="1"/>
          </p:cNvSpPr>
          <p:nvPr/>
        </p:nvSpPr>
        <p:spPr bwMode="auto">
          <a:xfrm>
            <a:off x="7002463" y="5395913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7</a:t>
            </a:r>
          </a:p>
        </p:txBody>
      </p:sp>
      <p:sp>
        <p:nvSpPr>
          <p:cNvPr id="64526" name="Text Box 27"/>
          <p:cNvSpPr txBox="1">
            <a:spLocks noChangeArrowheads="1"/>
          </p:cNvSpPr>
          <p:nvPr/>
        </p:nvSpPr>
        <p:spPr bwMode="auto">
          <a:xfrm>
            <a:off x="7369175" y="5372100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9</a:t>
            </a:r>
          </a:p>
        </p:txBody>
      </p:sp>
      <p:sp>
        <p:nvSpPr>
          <p:cNvPr id="64527" name="Text Box 28"/>
          <p:cNvSpPr txBox="1">
            <a:spLocks noChangeArrowheads="1"/>
          </p:cNvSpPr>
          <p:nvPr/>
        </p:nvSpPr>
        <p:spPr bwMode="auto">
          <a:xfrm>
            <a:off x="7677150" y="5381625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11</a:t>
            </a:r>
          </a:p>
        </p:txBody>
      </p:sp>
      <p:sp>
        <p:nvSpPr>
          <p:cNvPr id="64528" name="Text Box 29"/>
          <p:cNvSpPr txBox="1">
            <a:spLocks noChangeArrowheads="1"/>
          </p:cNvSpPr>
          <p:nvPr/>
        </p:nvSpPr>
        <p:spPr bwMode="auto">
          <a:xfrm>
            <a:off x="8039100" y="5381625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13</a:t>
            </a:r>
          </a:p>
        </p:txBody>
      </p:sp>
      <p:sp>
        <p:nvSpPr>
          <p:cNvPr id="64529" name="Text Box 30"/>
          <p:cNvSpPr txBox="1">
            <a:spLocks noChangeArrowheads="1"/>
          </p:cNvSpPr>
          <p:nvPr/>
        </p:nvSpPr>
        <p:spPr bwMode="auto">
          <a:xfrm>
            <a:off x="6051550" y="5638800"/>
            <a:ext cx="1998663" cy="425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Quantity</a:t>
            </a:r>
          </a:p>
          <a:p>
            <a:pPr algn="ctr" eaLnBrk="0" hangingPunct="0"/>
            <a:r>
              <a:rPr lang="en-US" sz="1400" b="1"/>
              <a:t>(millions of kg per year)</a:t>
            </a:r>
          </a:p>
        </p:txBody>
      </p:sp>
      <p:sp>
        <p:nvSpPr>
          <p:cNvPr id="64530" name="Text Box 31"/>
          <p:cNvSpPr txBox="1">
            <a:spLocks noChangeArrowheads="1"/>
          </p:cNvSpPr>
          <p:nvPr/>
        </p:nvSpPr>
        <p:spPr bwMode="auto">
          <a:xfrm>
            <a:off x="5105400" y="1828800"/>
            <a:ext cx="3408363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and Supply Curves</a:t>
            </a:r>
          </a:p>
          <a:p>
            <a:pPr algn="ctr" eaLnBrk="0" hangingPunct="0"/>
            <a:r>
              <a:rPr lang="en-US" sz="1600" b="1"/>
              <a:t>for Strawberries</a:t>
            </a:r>
          </a:p>
        </p:txBody>
      </p:sp>
      <p:sp>
        <p:nvSpPr>
          <p:cNvPr id="64531" name="Text Box 32"/>
          <p:cNvSpPr txBox="1">
            <a:spLocks noChangeArrowheads="1"/>
          </p:cNvSpPr>
          <p:nvPr/>
        </p:nvSpPr>
        <p:spPr bwMode="auto">
          <a:xfrm rot="-5400000">
            <a:off x="4299745" y="3850481"/>
            <a:ext cx="1281112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/>
              <a:t>Price ($ per kg)</a:t>
            </a:r>
          </a:p>
        </p:txBody>
      </p:sp>
      <p:grpSp>
        <p:nvGrpSpPr>
          <p:cNvPr id="64532" name="Group 33"/>
          <p:cNvGrpSpPr>
            <a:grpSpLocks/>
          </p:cNvGrpSpPr>
          <p:nvPr/>
        </p:nvGrpSpPr>
        <p:grpSpPr bwMode="auto">
          <a:xfrm>
            <a:off x="5705475" y="2709863"/>
            <a:ext cx="85725" cy="1762125"/>
            <a:chOff x="3126" y="1527"/>
            <a:chExt cx="54" cy="1110"/>
          </a:xfrm>
        </p:grpSpPr>
        <p:sp>
          <p:nvSpPr>
            <p:cNvPr id="64593" name="Line 34"/>
            <p:cNvSpPr>
              <a:spLocks noChangeShapeType="1"/>
            </p:cNvSpPr>
            <p:nvPr/>
          </p:nvSpPr>
          <p:spPr bwMode="auto">
            <a:xfrm flipH="1">
              <a:off x="3129" y="2637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594" name="Line 35"/>
            <p:cNvSpPr>
              <a:spLocks noChangeShapeType="1"/>
            </p:cNvSpPr>
            <p:nvPr/>
          </p:nvSpPr>
          <p:spPr bwMode="auto">
            <a:xfrm flipH="1">
              <a:off x="3129" y="23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595" name="Line 36"/>
            <p:cNvSpPr>
              <a:spLocks noChangeShapeType="1"/>
            </p:cNvSpPr>
            <p:nvPr/>
          </p:nvSpPr>
          <p:spPr bwMode="auto">
            <a:xfrm flipH="1">
              <a:off x="3126" y="2088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596" name="Line 37"/>
            <p:cNvSpPr>
              <a:spLocks noChangeShapeType="1"/>
            </p:cNvSpPr>
            <p:nvPr/>
          </p:nvSpPr>
          <p:spPr bwMode="auto">
            <a:xfrm flipH="1">
              <a:off x="3126" y="1803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597" name="Line 38"/>
            <p:cNvSpPr>
              <a:spLocks noChangeShapeType="1"/>
            </p:cNvSpPr>
            <p:nvPr/>
          </p:nvSpPr>
          <p:spPr bwMode="auto">
            <a:xfrm flipH="1">
              <a:off x="3132" y="1527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4533" name="Text Box 39"/>
          <p:cNvSpPr txBox="1">
            <a:spLocks noChangeArrowheads="1"/>
          </p:cNvSpPr>
          <p:nvPr/>
        </p:nvSpPr>
        <p:spPr bwMode="auto">
          <a:xfrm>
            <a:off x="5219700" y="4338638"/>
            <a:ext cx="344488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400" b="1"/>
              <a:t>1.00</a:t>
            </a:r>
          </a:p>
        </p:txBody>
      </p:sp>
      <p:sp>
        <p:nvSpPr>
          <p:cNvPr id="64534" name="Text Box 40"/>
          <p:cNvSpPr txBox="1">
            <a:spLocks noChangeArrowheads="1"/>
          </p:cNvSpPr>
          <p:nvPr/>
        </p:nvSpPr>
        <p:spPr bwMode="auto">
          <a:xfrm>
            <a:off x="5214938" y="3946525"/>
            <a:ext cx="344487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400" b="1"/>
              <a:t>1.50</a:t>
            </a:r>
          </a:p>
        </p:txBody>
      </p:sp>
      <p:sp>
        <p:nvSpPr>
          <p:cNvPr id="64535" name="Text Box 41"/>
          <p:cNvSpPr txBox="1">
            <a:spLocks noChangeArrowheads="1"/>
          </p:cNvSpPr>
          <p:nvPr/>
        </p:nvSpPr>
        <p:spPr bwMode="auto">
          <a:xfrm>
            <a:off x="5214938" y="3490913"/>
            <a:ext cx="344487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400" b="1"/>
              <a:t>2.00</a:t>
            </a:r>
          </a:p>
        </p:txBody>
      </p:sp>
      <p:sp>
        <p:nvSpPr>
          <p:cNvPr id="64536" name="Text Box 42"/>
          <p:cNvSpPr txBox="1">
            <a:spLocks noChangeArrowheads="1"/>
          </p:cNvSpPr>
          <p:nvPr/>
        </p:nvSpPr>
        <p:spPr bwMode="auto">
          <a:xfrm>
            <a:off x="5219700" y="3048000"/>
            <a:ext cx="344488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400" b="1"/>
              <a:t>2.50</a:t>
            </a:r>
          </a:p>
        </p:txBody>
      </p:sp>
      <p:sp>
        <p:nvSpPr>
          <p:cNvPr id="64537" name="Text Box 43"/>
          <p:cNvSpPr txBox="1">
            <a:spLocks noChangeArrowheads="1"/>
          </p:cNvSpPr>
          <p:nvPr/>
        </p:nvSpPr>
        <p:spPr bwMode="auto">
          <a:xfrm>
            <a:off x="5224463" y="2590800"/>
            <a:ext cx="344487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1400" b="1"/>
              <a:t>3.00</a:t>
            </a:r>
          </a:p>
        </p:txBody>
      </p:sp>
      <p:sp>
        <p:nvSpPr>
          <p:cNvPr id="64538" name="Freeform 44"/>
          <p:cNvSpPr>
            <a:spLocks/>
          </p:cNvSpPr>
          <p:nvPr/>
        </p:nvSpPr>
        <p:spPr bwMode="auto">
          <a:xfrm>
            <a:off x="5751513" y="2706688"/>
            <a:ext cx="1587" cy="2778125"/>
          </a:xfrm>
          <a:custGeom>
            <a:avLst/>
            <a:gdLst>
              <a:gd name="T0" fmla="*/ 2147483647 w 1"/>
              <a:gd name="T1" fmla="*/ 2147483647 h 1750"/>
              <a:gd name="T2" fmla="*/ 0 w 1"/>
              <a:gd name="T3" fmla="*/ 0 h 1750"/>
              <a:gd name="T4" fmla="*/ 0 60000 65536"/>
              <a:gd name="T5" fmla="*/ 0 60000 65536"/>
              <a:gd name="T6" fmla="*/ 0 w 1"/>
              <a:gd name="T7" fmla="*/ 0 h 1750"/>
              <a:gd name="T8" fmla="*/ 1 w 1"/>
              <a:gd name="T9" fmla="*/ 1750 h 175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750">
                <a:moveTo>
                  <a:pt x="1" y="175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73" name="Freeform 45"/>
          <p:cNvSpPr>
            <a:spLocks/>
          </p:cNvSpPr>
          <p:nvPr/>
        </p:nvSpPr>
        <p:spPr bwMode="auto">
          <a:xfrm>
            <a:off x="6540500" y="2638425"/>
            <a:ext cx="1727200" cy="1901825"/>
          </a:xfrm>
          <a:custGeom>
            <a:avLst/>
            <a:gdLst>
              <a:gd name="T0" fmla="*/ 2147483647 w 1088"/>
              <a:gd name="T1" fmla="*/ 0 h 1198"/>
              <a:gd name="T2" fmla="*/ 0 w 1088"/>
              <a:gd name="T3" fmla="*/ 2147483647 h 1198"/>
              <a:gd name="T4" fmla="*/ 0 60000 65536"/>
              <a:gd name="T5" fmla="*/ 0 60000 65536"/>
              <a:gd name="T6" fmla="*/ 0 w 1088"/>
              <a:gd name="T7" fmla="*/ 0 h 1198"/>
              <a:gd name="T8" fmla="*/ 1088 w 1088"/>
              <a:gd name="T9" fmla="*/ 1198 h 119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88" h="1198">
                <a:moveTo>
                  <a:pt x="1088" y="0"/>
                </a:moveTo>
                <a:lnTo>
                  <a:pt x="0" y="1198"/>
                </a:ln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74" name="AutoShape 46"/>
          <p:cNvSpPr>
            <a:spLocks noChangeArrowheads="1"/>
          </p:cNvSpPr>
          <p:nvPr/>
        </p:nvSpPr>
        <p:spPr bwMode="auto">
          <a:xfrm>
            <a:off x="8139113" y="27146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75" name="AutoShape 47"/>
          <p:cNvSpPr>
            <a:spLocks noChangeArrowheads="1"/>
          </p:cNvSpPr>
          <p:nvPr/>
        </p:nvSpPr>
        <p:spPr bwMode="auto">
          <a:xfrm>
            <a:off x="6605588" y="43910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76" name="Text Box 48"/>
          <p:cNvSpPr txBox="1">
            <a:spLocks noChangeArrowheads="1"/>
          </p:cNvSpPr>
          <p:nvPr/>
        </p:nvSpPr>
        <p:spPr bwMode="auto">
          <a:xfrm>
            <a:off x="8305800" y="2438400"/>
            <a:ext cx="1143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S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48177" name="Freeform 49"/>
          <p:cNvSpPr>
            <a:spLocks/>
          </p:cNvSpPr>
          <p:nvPr/>
        </p:nvSpPr>
        <p:spPr bwMode="auto">
          <a:xfrm>
            <a:off x="6496050" y="2667000"/>
            <a:ext cx="1800225" cy="1858963"/>
          </a:xfrm>
          <a:custGeom>
            <a:avLst/>
            <a:gdLst>
              <a:gd name="T0" fmla="*/ 2147483647 w 1134"/>
              <a:gd name="T1" fmla="*/ 2147483647 h 1171"/>
              <a:gd name="T2" fmla="*/ 0 w 1134"/>
              <a:gd name="T3" fmla="*/ 0 h 1171"/>
              <a:gd name="T4" fmla="*/ 0 60000 65536"/>
              <a:gd name="T5" fmla="*/ 0 60000 65536"/>
              <a:gd name="T6" fmla="*/ 0 w 1134"/>
              <a:gd name="T7" fmla="*/ 0 h 1171"/>
              <a:gd name="T8" fmla="*/ 1134 w 1134"/>
              <a:gd name="T9" fmla="*/ 1171 h 117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34" h="1171">
                <a:moveTo>
                  <a:pt x="1134" y="1171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3333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78" name="AutoShape 50"/>
          <p:cNvSpPr>
            <a:spLocks noChangeArrowheads="1"/>
          </p:cNvSpPr>
          <p:nvPr/>
        </p:nvSpPr>
        <p:spPr bwMode="auto">
          <a:xfrm>
            <a:off x="6548438" y="27146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79" name="Text Box 51"/>
          <p:cNvSpPr txBox="1">
            <a:spLocks noChangeArrowheads="1"/>
          </p:cNvSpPr>
          <p:nvPr/>
        </p:nvSpPr>
        <p:spPr bwMode="auto">
          <a:xfrm>
            <a:off x="8382000" y="4572000"/>
            <a:ext cx="1365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D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64546" name="Line 52"/>
          <p:cNvSpPr>
            <a:spLocks noChangeShapeType="1"/>
          </p:cNvSpPr>
          <p:nvPr/>
        </p:nvSpPr>
        <p:spPr bwMode="auto">
          <a:xfrm>
            <a:off x="8320088" y="529431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47" name="Line 53"/>
          <p:cNvSpPr>
            <a:spLocks noChangeShapeType="1"/>
          </p:cNvSpPr>
          <p:nvPr/>
        </p:nvSpPr>
        <p:spPr bwMode="auto">
          <a:xfrm>
            <a:off x="8548688" y="529431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48" name="Text Box 54"/>
          <p:cNvSpPr txBox="1">
            <a:spLocks noChangeArrowheads="1"/>
          </p:cNvSpPr>
          <p:nvPr/>
        </p:nvSpPr>
        <p:spPr bwMode="auto">
          <a:xfrm>
            <a:off x="8320088" y="5345113"/>
            <a:ext cx="381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15</a:t>
            </a:r>
          </a:p>
        </p:txBody>
      </p:sp>
      <p:sp>
        <p:nvSpPr>
          <p:cNvPr id="48184" name="AutoShape 56"/>
          <p:cNvSpPr>
            <a:spLocks noChangeArrowheads="1"/>
          </p:cNvSpPr>
          <p:nvPr/>
        </p:nvSpPr>
        <p:spPr bwMode="auto">
          <a:xfrm>
            <a:off x="8158163" y="43910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85" name="AutoShape 57"/>
          <p:cNvSpPr>
            <a:spLocks noChangeArrowheads="1"/>
          </p:cNvSpPr>
          <p:nvPr/>
        </p:nvSpPr>
        <p:spPr bwMode="auto">
          <a:xfrm>
            <a:off x="7362825" y="35528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86" name="AutoShape 58"/>
          <p:cNvSpPr>
            <a:spLocks noChangeArrowheads="1"/>
          </p:cNvSpPr>
          <p:nvPr/>
        </p:nvSpPr>
        <p:spPr bwMode="auto">
          <a:xfrm>
            <a:off x="6919913" y="30956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87" name="AutoShape 59"/>
          <p:cNvSpPr>
            <a:spLocks noChangeArrowheads="1"/>
          </p:cNvSpPr>
          <p:nvPr/>
        </p:nvSpPr>
        <p:spPr bwMode="auto">
          <a:xfrm>
            <a:off x="7777163" y="30956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88" name="AutoShape 60"/>
          <p:cNvSpPr>
            <a:spLocks noChangeArrowheads="1"/>
          </p:cNvSpPr>
          <p:nvPr/>
        </p:nvSpPr>
        <p:spPr bwMode="auto">
          <a:xfrm>
            <a:off x="6938963" y="40100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89" name="AutoShape 61"/>
          <p:cNvSpPr>
            <a:spLocks noChangeArrowheads="1"/>
          </p:cNvSpPr>
          <p:nvPr/>
        </p:nvSpPr>
        <p:spPr bwMode="auto">
          <a:xfrm>
            <a:off x="7786688" y="40100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55" name="Rectangle 62"/>
          <p:cNvSpPr>
            <a:spLocks noChangeArrowheads="1"/>
          </p:cNvSpPr>
          <p:nvPr/>
        </p:nvSpPr>
        <p:spPr bwMode="auto">
          <a:xfrm>
            <a:off x="1066800" y="1828800"/>
            <a:ext cx="3505200" cy="5778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marL="4763" indent="-4763" algn="ctr" eaLnBrk="0" hangingPunct="0">
              <a:spcBef>
                <a:spcPct val="50000"/>
              </a:spcBef>
            </a:pPr>
            <a:r>
              <a:rPr lang="en-US" sz="1600" b="1"/>
              <a:t>Market Demand and Supply Schedules for Strawberries</a:t>
            </a:r>
          </a:p>
        </p:txBody>
      </p:sp>
      <p:sp>
        <p:nvSpPr>
          <p:cNvPr id="64556" name="Rectangle 63"/>
          <p:cNvSpPr>
            <a:spLocks noChangeArrowheads="1"/>
          </p:cNvSpPr>
          <p:nvPr/>
        </p:nvSpPr>
        <p:spPr bwMode="auto">
          <a:xfrm>
            <a:off x="914400" y="3048000"/>
            <a:ext cx="762000" cy="7239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marL="4763" indent="-4763"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300" b="1"/>
              <a:t>Price</a:t>
            </a:r>
          </a:p>
          <a:p>
            <a:pPr marL="4763" indent="-4763"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300" b="1"/>
              <a:t>($ per kg)</a:t>
            </a:r>
          </a:p>
        </p:txBody>
      </p:sp>
      <p:sp>
        <p:nvSpPr>
          <p:cNvPr id="64557" name="Rectangle 64"/>
          <p:cNvSpPr>
            <a:spLocks noChangeArrowheads="1"/>
          </p:cNvSpPr>
          <p:nvPr/>
        </p:nvSpPr>
        <p:spPr bwMode="auto">
          <a:xfrm>
            <a:off x="2057400" y="2895600"/>
            <a:ext cx="1046163" cy="3016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marL="342900" indent="-342900" eaLnBrk="0" hangingPunct="0"/>
            <a:r>
              <a:rPr lang="en-US" sz="1400" b="1"/>
              <a:t>Quantities</a:t>
            </a:r>
          </a:p>
        </p:txBody>
      </p:sp>
      <p:sp>
        <p:nvSpPr>
          <p:cNvPr id="64558" name="Rectangle 65"/>
          <p:cNvSpPr>
            <a:spLocks noChangeArrowheads="1"/>
          </p:cNvSpPr>
          <p:nvPr/>
        </p:nvSpPr>
        <p:spPr bwMode="auto">
          <a:xfrm>
            <a:off x="1905000" y="3124200"/>
            <a:ext cx="1360488" cy="52546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300" b="1"/>
              <a:t>(millions of kg)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300" b="1"/>
              <a:t>  D		S</a:t>
            </a:r>
          </a:p>
        </p:txBody>
      </p:sp>
      <p:sp>
        <p:nvSpPr>
          <p:cNvPr id="64559" name="Rectangle 66"/>
          <p:cNvSpPr>
            <a:spLocks noChangeArrowheads="1"/>
          </p:cNvSpPr>
          <p:nvPr/>
        </p:nvSpPr>
        <p:spPr bwMode="auto">
          <a:xfrm>
            <a:off x="3276600" y="2667000"/>
            <a:ext cx="1143000" cy="116046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marL="4763" indent="-4763"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300" b="1"/>
              <a:t>Surplus (+)</a:t>
            </a:r>
          </a:p>
          <a:p>
            <a:pPr marL="4763" indent="-4763"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300" b="1"/>
              <a:t>or Shortage (-)</a:t>
            </a:r>
          </a:p>
          <a:p>
            <a:pPr marL="4763" indent="-4763"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300" b="1"/>
              <a:t>(millions of kg)</a:t>
            </a:r>
          </a:p>
        </p:txBody>
      </p:sp>
      <p:sp>
        <p:nvSpPr>
          <p:cNvPr id="48195" name="AutoShape 67"/>
          <p:cNvSpPr>
            <a:spLocks/>
          </p:cNvSpPr>
          <p:nvPr/>
        </p:nvSpPr>
        <p:spPr bwMode="auto">
          <a:xfrm rot="-5400000">
            <a:off x="7305675" y="2600325"/>
            <a:ext cx="152400" cy="762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48196" name="AutoShape 68"/>
          <p:cNvSpPr>
            <a:spLocks/>
          </p:cNvSpPr>
          <p:nvPr/>
        </p:nvSpPr>
        <p:spPr bwMode="auto">
          <a:xfrm rot="5400000" flipV="1">
            <a:off x="7315200" y="3790950"/>
            <a:ext cx="152400" cy="762000"/>
          </a:xfrm>
          <a:prstGeom prst="rightBrace">
            <a:avLst>
              <a:gd name="adj1" fmla="val 41667"/>
              <a:gd name="adj2" fmla="val 525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48197" name="Line 69"/>
          <p:cNvSpPr>
            <a:spLocks noChangeShapeType="1"/>
          </p:cNvSpPr>
          <p:nvPr/>
        </p:nvSpPr>
        <p:spPr bwMode="auto">
          <a:xfrm flipV="1">
            <a:off x="6962775" y="3609975"/>
            <a:ext cx="285750" cy="333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8198" name="Line 70"/>
          <p:cNvSpPr>
            <a:spLocks noChangeShapeType="1"/>
          </p:cNvSpPr>
          <p:nvPr/>
        </p:nvSpPr>
        <p:spPr bwMode="auto">
          <a:xfrm>
            <a:off x="6943725" y="3248025"/>
            <a:ext cx="304800" cy="3238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8199" name="Line 71"/>
          <p:cNvSpPr>
            <a:spLocks noChangeShapeType="1"/>
          </p:cNvSpPr>
          <p:nvPr/>
        </p:nvSpPr>
        <p:spPr bwMode="auto">
          <a:xfrm flipH="1">
            <a:off x="7543800" y="3248025"/>
            <a:ext cx="314325" cy="3143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8200" name="Line 72"/>
          <p:cNvSpPr>
            <a:spLocks noChangeShapeType="1"/>
          </p:cNvSpPr>
          <p:nvPr/>
        </p:nvSpPr>
        <p:spPr bwMode="auto">
          <a:xfrm flipH="1" flipV="1">
            <a:off x="7543800" y="3619500"/>
            <a:ext cx="323850" cy="3238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48201" name="Rectangle 73"/>
          <p:cNvSpPr>
            <a:spLocks noChangeArrowheads="1"/>
          </p:cNvSpPr>
          <p:nvPr/>
        </p:nvSpPr>
        <p:spPr bwMode="auto">
          <a:xfrm>
            <a:off x="6981825" y="2638425"/>
            <a:ext cx="762000" cy="19843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4763" indent="-4763"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300" b="1"/>
              <a:t>Surplus</a:t>
            </a:r>
          </a:p>
        </p:txBody>
      </p:sp>
      <p:sp>
        <p:nvSpPr>
          <p:cNvPr id="48202" name="Rectangle 74"/>
          <p:cNvSpPr>
            <a:spLocks noChangeArrowheads="1"/>
          </p:cNvSpPr>
          <p:nvPr/>
        </p:nvSpPr>
        <p:spPr bwMode="auto">
          <a:xfrm>
            <a:off x="7010400" y="4267200"/>
            <a:ext cx="762000" cy="211138"/>
          </a:xfrm>
          <a:prstGeom prst="rect">
            <a:avLst/>
          </a:prstGeom>
          <a:solidFill>
            <a:srgbClr val="99CCFF">
              <a:alpha val="43921"/>
            </a:srgbClr>
          </a:solidFill>
          <a:ln w="12700" algn="ctr">
            <a:solidFill>
              <a:srgbClr val="99CCFF">
                <a:alpha val="52156"/>
              </a:srgbClr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4763" indent="-4763" algn="ctr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300" b="1"/>
              <a:t>Shortage</a:t>
            </a:r>
          </a:p>
        </p:txBody>
      </p:sp>
      <p:sp>
        <p:nvSpPr>
          <p:cNvPr id="48203" name="Text Box 75"/>
          <p:cNvSpPr txBox="1">
            <a:spLocks noChangeArrowheads="1"/>
          </p:cNvSpPr>
          <p:nvPr/>
        </p:nvSpPr>
        <p:spPr bwMode="auto">
          <a:xfrm>
            <a:off x="7924800" y="389572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>
                <a:latin typeface="Tahoma" pitchFamily="34" charset="0"/>
              </a:rPr>
              <a:t>b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48204" name="Text Box 76"/>
          <p:cNvSpPr txBox="1">
            <a:spLocks noChangeArrowheads="1"/>
          </p:cNvSpPr>
          <p:nvPr/>
        </p:nvSpPr>
        <p:spPr bwMode="auto">
          <a:xfrm>
            <a:off x="6781800" y="3905250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>
                <a:latin typeface="Tahoma" pitchFamily="34" charset="0"/>
              </a:rPr>
              <a:t>b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48205" name="Text Box 77"/>
          <p:cNvSpPr txBox="1">
            <a:spLocks noChangeArrowheads="1"/>
          </p:cNvSpPr>
          <p:nvPr/>
        </p:nvSpPr>
        <p:spPr bwMode="auto">
          <a:xfrm>
            <a:off x="7877175" y="3076575"/>
            <a:ext cx="93663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>
                <a:latin typeface="Tahoma" pitchFamily="34" charset="0"/>
              </a:rPr>
              <a:t>a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48206" name="Text Box 78"/>
          <p:cNvSpPr txBox="1">
            <a:spLocks noChangeArrowheads="1"/>
          </p:cNvSpPr>
          <p:nvPr/>
        </p:nvSpPr>
        <p:spPr bwMode="auto">
          <a:xfrm>
            <a:off x="6791325" y="3076575"/>
            <a:ext cx="93663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>
                <a:latin typeface="Tahoma" pitchFamily="34" charset="0"/>
              </a:rPr>
              <a:t>a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48207" name="Text Box 79"/>
          <p:cNvSpPr txBox="1">
            <a:spLocks noChangeArrowheads="1"/>
          </p:cNvSpPr>
          <p:nvPr/>
        </p:nvSpPr>
        <p:spPr bwMode="auto">
          <a:xfrm>
            <a:off x="7523163" y="3494088"/>
            <a:ext cx="106362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solidFill>
                  <a:srgbClr val="FF0000"/>
                </a:solidFill>
                <a:latin typeface="Tahoma" pitchFamily="34" charset="0"/>
              </a:rPr>
              <a:t>e</a:t>
            </a:r>
            <a:endParaRPr lang="en-US" sz="1400" b="1" baseline="-2500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64573" name="Text Box 51"/>
          <p:cNvSpPr txBox="1">
            <a:spLocks noChangeArrowheads="1"/>
          </p:cNvSpPr>
          <p:nvPr/>
        </p:nvSpPr>
        <p:spPr bwMode="auto">
          <a:xfrm>
            <a:off x="914400" y="38100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$3.00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4574" name="Text Box 52"/>
          <p:cNvSpPr txBox="1">
            <a:spLocks noChangeArrowheads="1"/>
          </p:cNvSpPr>
          <p:nvPr/>
        </p:nvSpPr>
        <p:spPr bwMode="auto">
          <a:xfrm>
            <a:off x="990600" y="41148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2.50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4575" name="Text Box 53"/>
          <p:cNvSpPr txBox="1">
            <a:spLocks noChangeArrowheads="1"/>
          </p:cNvSpPr>
          <p:nvPr/>
        </p:nvSpPr>
        <p:spPr bwMode="auto">
          <a:xfrm>
            <a:off x="990600" y="44196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2.00</a:t>
            </a:r>
          </a:p>
        </p:txBody>
      </p:sp>
      <p:sp>
        <p:nvSpPr>
          <p:cNvPr id="64576" name="Text Box 54"/>
          <p:cNvSpPr txBox="1">
            <a:spLocks noChangeArrowheads="1"/>
          </p:cNvSpPr>
          <p:nvPr/>
        </p:nvSpPr>
        <p:spPr bwMode="auto">
          <a:xfrm>
            <a:off x="990600" y="47244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1.50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4577" name="Text Box 55"/>
          <p:cNvSpPr txBox="1">
            <a:spLocks noChangeArrowheads="1"/>
          </p:cNvSpPr>
          <p:nvPr/>
        </p:nvSpPr>
        <p:spPr bwMode="auto">
          <a:xfrm>
            <a:off x="990600" y="50292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1.00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86" name="Text Box 63"/>
          <p:cNvSpPr txBox="1">
            <a:spLocks noChangeArrowheads="1"/>
          </p:cNvSpPr>
          <p:nvPr/>
        </p:nvSpPr>
        <p:spPr bwMode="auto">
          <a:xfrm>
            <a:off x="2133600" y="38608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 5</a:t>
            </a:r>
          </a:p>
        </p:txBody>
      </p:sp>
      <p:sp>
        <p:nvSpPr>
          <p:cNvPr id="87" name="Text Box 64"/>
          <p:cNvSpPr txBox="1">
            <a:spLocks noChangeArrowheads="1"/>
          </p:cNvSpPr>
          <p:nvPr/>
        </p:nvSpPr>
        <p:spPr bwMode="auto">
          <a:xfrm>
            <a:off x="2133600" y="4165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 7</a:t>
            </a:r>
          </a:p>
        </p:txBody>
      </p:sp>
      <p:sp>
        <p:nvSpPr>
          <p:cNvPr id="88" name="Text Box 65"/>
          <p:cNvSpPr txBox="1">
            <a:spLocks noChangeArrowheads="1"/>
          </p:cNvSpPr>
          <p:nvPr/>
        </p:nvSpPr>
        <p:spPr bwMode="auto">
          <a:xfrm>
            <a:off x="2133600" y="44656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 </a:t>
            </a:r>
            <a:r>
              <a:rPr lang="en-US" sz="1400" b="1">
                <a:solidFill>
                  <a:srgbClr val="3333FF"/>
                </a:solidFill>
              </a:rPr>
              <a:t>9</a:t>
            </a:r>
          </a:p>
        </p:txBody>
      </p:sp>
      <p:sp>
        <p:nvSpPr>
          <p:cNvPr id="89" name="Text Box 66"/>
          <p:cNvSpPr txBox="1">
            <a:spLocks noChangeArrowheads="1"/>
          </p:cNvSpPr>
          <p:nvPr/>
        </p:nvSpPr>
        <p:spPr bwMode="auto">
          <a:xfrm>
            <a:off x="2133600" y="47720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11</a:t>
            </a:r>
          </a:p>
        </p:txBody>
      </p:sp>
      <p:sp>
        <p:nvSpPr>
          <p:cNvPr id="90" name="Text Box 67"/>
          <p:cNvSpPr txBox="1">
            <a:spLocks noChangeArrowheads="1"/>
          </p:cNvSpPr>
          <p:nvPr/>
        </p:nvSpPr>
        <p:spPr bwMode="auto">
          <a:xfrm>
            <a:off x="2133600" y="50800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13</a:t>
            </a:r>
          </a:p>
        </p:txBody>
      </p:sp>
      <p:sp>
        <p:nvSpPr>
          <p:cNvPr id="91" name="Text Box 68"/>
          <p:cNvSpPr txBox="1">
            <a:spLocks noChangeArrowheads="1"/>
          </p:cNvSpPr>
          <p:nvPr/>
        </p:nvSpPr>
        <p:spPr bwMode="auto">
          <a:xfrm>
            <a:off x="2895600" y="38862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13</a:t>
            </a:r>
          </a:p>
        </p:txBody>
      </p:sp>
      <p:sp>
        <p:nvSpPr>
          <p:cNvPr id="92" name="Text Box 69"/>
          <p:cNvSpPr txBox="1">
            <a:spLocks noChangeArrowheads="1"/>
          </p:cNvSpPr>
          <p:nvPr/>
        </p:nvSpPr>
        <p:spPr bwMode="auto">
          <a:xfrm>
            <a:off x="2895600" y="4165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 11</a:t>
            </a:r>
          </a:p>
        </p:txBody>
      </p:sp>
      <p:sp>
        <p:nvSpPr>
          <p:cNvPr id="93" name="Text Box 70"/>
          <p:cNvSpPr txBox="1">
            <a:spLocks noChangeArrowheads="1"/>
          </p:cNvSpPr>
          <p:nvPr/>
        </p:nvSpPr>
        <p:spPr bwMode="auto">
          <a:xfrm>
            <a:off x="2895600" y="44656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</a:t>
            </a:r>
            <a:r>
              <a:rPr lang="en-US" sz="1400" b="1">
                <a:solidFill>
                  <a:srgbClr val="C00000"/>
                </a:solidFill>
              </a:rPr>
              <a:t>9</a:t>
            </a:r>
          </a:p>
        </p:txBody>
      </p:sp>
      <p:sp>
        <p:nvSpPr>
          <p:cNvPr id="94" name="Text Box 71"/>
          <p:cNvSpPr txBox="1">
            <a:spLocks noChangeArrowheads="1"/>
          </p:cNvSpPr>
          <p:nvPr/>
        </p:nvSpPr>
        <p:spPr bwMode="auto">
          <a:xfrm>
            <a:off x="2921000" y="47752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95" name="Text Box 72"/>
          <p:cNvSpPr txBox="1">
            <a:spLocks noChangeArrowheads="1"/>
          </p:cNvSpPr>
          <p:nvPr/>
        </p:nvSpPr>
        <p:spPr bwMode="auto">
          <a:xfrm>
            <a:off x="2921000" y="50673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96" name="Text Box 73"/>
          <p:cNvSpPr txBox="1">
            <a:spLocks noChangeArrowheads="1"/>
          </p:cNvSpPr>
          <p:nvPr/>
        </p:nvSpPr>
        <p:spPr bwMode="auto">
          <a:xfrm>
            <a:off x="3670300" y="385127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13</a:t>
            </a:r>
          </a:p>
        </p:txBody>
      </p:sp>
      <p:sp>
        <p:nvSpPr>
          <p:cNvPr id="97" name="Text Box 74"/>
          <p:cNvSpPr txBox="1">
            <a:spLocks noChangeArrowheads="1"/>
          </p:cNvSpPr>
          <p:nvPr/>
        </p:nvSpPr>
        <p:spPr bwMode="auto">
          <a:xfrm>
            <a:off x="3670300" y="416877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11</a:t>
            </a:r>
          </a:p>
        </p:txBody>
      </p:sp>
      <p:sp>
        <p:nvSpPr>
          <p:cNvPr id="98" name="Text Box 75"/>
          <p:cNvSpPr txBox="1">
            <a:spLocks noChangeArrowheads="1"/>
          </p:cNvSpPr>
          <p:nvPr/>
        </p:nvSpPr>
        <p:spPr bwMode="auto">
          <a:xfrm>
            <a:off x="3670300" y="4456113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9</a:t>
            </a:r>
          </a:p>
        </p:txBody>
      </p:sp>
      <p:sp>
        <p:nvSpPr>
          <p:cNvPr id="99" name="Text Box 76"/>
          <p:cNvSpPr txBox="1">
            <a:spLocks noChangeArrowheads="1"/>
          </p:cNvSpPr>
          <p:nvPr/>
        </p:nvSpPr>
        <p:spPr bwMode="auto">
          <a:xfrm>
            <a:off x="3695700" y="47625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7</a:t>
            </a:r>
          </a:p>
        </p:txBody>
      </p:sp>
      <p:sp>
        <p:nvSpPr>
          <p:cNvPr id="100" name="Text Box 77"/>
          <p:cNvSpPr txBox="1">
            <a:spLocks noChangeArrowheads="1"/>
          </p:cNvSpPr>
          <p:nvPr/>
        </p:nvSpPr>
        <p:spPr bwMode="auto">
          <a:xfrm>
            <a:off x="3670300" y="508317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5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8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8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8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8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8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8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8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8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4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4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4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4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"/>
                            </p:stCondLst>
                            <p:childTnLst>
                              <p:par>
                                <p:cTn id="1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4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4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4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4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4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00"/>
                            </p:stCondLst>
                            <p:childTnLst>
                              <p:par>
                                <p:cTn id="153" presetID="2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4" dur="500"/>
                                        <p:tgtEl>
                                          <p:spTgt spid="48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57" dur="500"/>
                                        <p:tgtEl>
                                          <p:spTgt spid="4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0" dur="500"/>
                                        <p:tgtEl>
                                          <p:spTgt spid="4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3" dur="500"/>
                                        <p:tgtEl>
                                          <p:spTgt spid="4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4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00"/>
                            </p:stCondLst>
                            <p:childTnLst>
                              <p:par>
                                <p:cTn id="17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000"/>
                            </p:stCondLst>
                            <p:childTnLst>
                              <p:par>
                                <p:cTn id="17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5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000"/>
                            </p:stCondLst>
                            <p:childTnLst>
                              <p:par>
                                <p:cTn id="1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nimBg="1"/>
      <p:bldP spid="48131" grpId="0" animBg="1"/>
      <p:bldP spid="48132" grpId="0" animBg="1"/>
      <p:bldP spid="48133" grpId="0" animBg="1"/>
      <p:bldP spid="48173" grpId="0" animBg="1"/>
      <p:bldP spid="48174" grpId="0" animBg="1"/>
      <p:bldP spid="48175" grpId="0" animBg="1"/>
      <p:bldP spid="48176" grpId="0"/>
      <p:bldP spid="48177" grpId="0" animBg="1"/>
      <p:bldP spid="48179" grpId="0"/>
      <p:bldP spid="48184" grpId="0" animBg="1"/>
      <p:bldP spid="48185" grpId="0" animBg="1"/>
      <p:bldP spid="48186" grpId="0" animBg="1"/>
      <p:bldP spid="48187" grpId="0" animBg="1"/>
      <p:bldP spid="48188" grpId="0" animBg="1"/>
      <p:bldP spid="48195" grpId="0" animBg="1"/>
      <p:bldP spid="48196" grpId="0" animBg="1"/>
      <p:bldP spid="48197" grpId="0" animBg="1"/>
      <p:bldP spid="48197" grpId="1" animBg="1"/>
      <p:bldP spid="48198" grpId="0" animBg="1"/>
      <p:bldP spid="48198" grpId="1" animBg="1"/>
      <p:bldP spid="48199" grpId="0" animBg="1"/>
      <p:bldP spid="48199" grpId="1" animBg="1"/>
      <p:bldP spid="48200" grpId="0" animBg="1"/>
      <p:bldP spid="48200" grpId="1" animBg="1"/>
      <p:bldP spid="48201" grpId="0"/>
      <p:bldP spid="48202" grpId="0" animBg="1"/>
      <p:bldP spid="48203" grpId="0"/>
      <p:bldP spid="48204" grpId="0"/>
      <p:bldP spid="48205" grpId="0"/>
      <p:bldP spid="48206" grpId="0"/>
      <p:bldP spid="48207" grpId="0"/>
      <p:bldP spid="86" grpId="0"/>
      <p:bldP spid="87" grpId="0"/>
      <p:bldP spid="89" grpId="0"/>
      <p:bldP spid="90" grpId="0"/>
      <p:bldP spid="91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Changes in Equilibrium (a)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A rightward demand shift pushes up both equilibrium price and quantity.</a:t>
            </a:r>
          </a:p>
          <a:p>
            <a:pPr eaLnBrk="1" hangingPunct="1">
              <a:buSzPct val="60000"/>
            </a:pPr>
            <a:r>
              <a:rPr lang="en-US" smtClean="0"/>
              <a:t>A leftward demand shift pushes down both equilibrium price and quantity.</a:t>
            </a:r>
          </a:p>
          <a:p>
            <a:pPr eaLnBrk="1" hangingPunct="1">
              <a:buSzPct val="60000"/>
            </a:pPr>
            <a:r>
              <a:rPr lang="en-US" smtClean="0"/>
              <a:t>A rightward supply shift pushes equilibrium price down and equilibrium quantity up.</a:t>
            </a:r>
          </a:p>
          <a:p>
            <a:pPr eaLnBrk="1" hangingPunct="1">
              <a:buSzPct val="60000"/>
            </a:pPr>
            <a:r>
              <a:rPr lang="en-US" smtClean="0"/>
              <a:t>A leftward supply shift pushes equilibrium price up and equilibrium quantity down.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65540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5541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38200"/>
            <a:ext cx="7313613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Demand Changes and Equilibrium</a:t>
            </a:r>
            <a:br>
              <a:rPr lang="en-US" dirty="0"/>
            </a:br>
            <a:r>
              <a:rPr lang="en-US" sz="2000" dirty="0"/>
              <a:t>Figure 2.9, page </a:t>
            </a:r>
            <a:r>
              <a:rPr lang="en-US" sz="2000" dirty="0" smtClean="0"/>
              <a:t>47</a:t>
            </a:r>
            <a:endParaRPr lang="en-US" dirty="0"/>
          </a:p>
        </p:txBody>
      </p:sp>
      <p:sp>
        <p:nvSpPr>
          <p:cNvPr id="8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67587" name="Freeform 3"/>
          <p:cNvSpPr>
            <a:spLocks/>
          </p:cNvSpPr>
          <p:nvPr/>
        </p:nvSpPr>
        <p:spPr bwMode="auto">
          <a:xfrm>
            <a:off x="5381625" y="5041900"/>
            <a:ext cx="3614738" cy="6350"/>
          </a:xfrm>
          <a:custGeom>
            <a:avLst/>
            <a:gdLst>
              <a:gd name="T0" fmla="*/ 0 w 2277"/>
              <a:gd name="T1" fmla="*/ 2147483647 h 4"/>
              <a:gd name="T2" fmla="*/ 2147483647 w 2277"/>
              <a:gd name="T3" fmla="*/ 0 h 4"/>
              <a:gd name="T4" fmla="*/ 0 60000 65536"/>
              <a:gd name="T5" fmla="*/ 0 60000 65536"/>
              <a:gd name="T6" fmla="*/ 0 w 2277"/>
              <a:gd name="T7" fmla="*/ 0 h 4"/>
              <a:gd name="T8" fmla="*/ 2277 w 2277"/>
              <a:gd name="T9" fmla="*/ 4 h 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277" h="4">
                <a:moveTo>
                  <a:pt x="0" y="4"/>
                </a:moveTo>
                <a:lnTo>
                  <a:pt x="2277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67588" name="Group 4"/>
          <p:cNvGrpSpPr>
            <a:grpSpLocks/>
          </p:cNvGrpSpPr>
          <p:nvPr/>
        </p:nvGrpSpPr>
        <p:grpSpPr bwMode="auto">
          <a:xfrm>
            <a:off x="5637213" y="5008563"/>
            <a:ext cx="2200275" cy="90487"/>
            <a:chOff x="3291" y="2898"/>
            <a:chExt cx="1386" cy="57"/>
          </a:xfrm>
        </p:grpSpPr>
        <p:sp>
          <p:nvSpPr>
            <p:cNvPr id="67653" name="Line 5"/>
            <p:cNvSpPr>
              <a:spLocks noChangeShapeType="1"/>
            </p:cNvSpPr>
            <p:nvPr/>
          </p:nvSpPr>
          <p:spPr bwMode="auto">
            <a:xfrm>
              <a:off x="329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54" name="Line 6"/>
            <p:cNvSpPr>
              <a:spLocks noChangeShapeType="1"/>
            </p:cNvSpPr>
            <p:nvPr/>
          </p:nvSpPr>
          <p:spPr bwMode="auto">
            <a:xfrm>
              <a:off x="3408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55" name="Line 7"/>
            <p:cNvSpPr>
              <a:spLocks noChangeShapeType="1"/>
            </p:cNvSpPr>
            <p:nvPr/>
          </p:nvSpPr>
          <p:spPr bwMode="auto">
            <a:xfrm>
              <a:off x="3519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56" name="Line 8"/>
            <p:cNvSpPr>
              <a:spLocks noChangeShapeType="1"/>
            </p:cNvSpPr>
            <p:nvPr/>
          </p:nvSpPr>
          <p:spPr bwMode="auto">
            <a:xfrm>
              <a:off x="363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57" name="Line 9"/>
            <p:cNvSpPr>
              <a:spLocks noChangeShapeType="1"/>
            </p:cNvSpPr>
            <p:nvPr/>
          </p:nvSpPr>
          <p:spPr bwMode="auto">
            <a:xfrm>
              <a:off x="3750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58" name="Line 10"/>
            <p:cNvSpPr>
              <a:spLocks noChangeShapeType="1"/>
            </p:cNvSpPr>
            <p:nvPr/>
          </p:nvSpPr>
          <p:spPr bwMode="auto">
            <a:xfrm>
              <a:off x="3864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59" name="Line 11"/>
            <p:cNvSpPr>
              <a:spLocks noChangeShapeType="1"/>
            </p:cNvSpPr>
            <p:nvPr/>
          </p:nvSpPr>
          <p:spPr bwMode="auto">
            <a:xfrm>
              <a:off x="3978" y="2907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60" name="Line 12"/>
            <p:cNvSpPr>
              <a:spLocks noChangeShapeType="1"/>
            </p:cNvSpPr>
            <p:nvPr/>
          </p:nvSpPr>
          <p:spPr bwMode="auto">
            <a:xfrm>
              <a:off x="410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61" name="Line 13"/>
            <p:cNvSpPr>
              <a:spLocks noChangeShapeType="1"/>
            </p:cNvSpPr>
            <p:nvPr/>
          </p:nvSpPr>
          <p:spPr bwMode="auto">
            <a:xfrm>
              <a:off x="4212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62" name="Line 14"/>
            <p:cNvSpPr>
              <a:spLocks noChangeShapeType="1"/>
            </p:cNvSpPr>
            <p:nvPr/>
          </p:nvSpPr>
          <p:spPr bwMode="auto">
            <a:xfrm>
              <a:off x="4326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63" name="Line 15"/>
            <p:cNvSpPr>
              <a:spLocks noChangeShapeType="1"/>
            </p:cNvSpPr>
            <p:nvPr/>
          </p:nvSpPr>
          <p:spPr bwMode="auto">
            <a:xfrm>
              <a:off x="4443" y="2898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64" name="Line 16"/>
            <p:cNvSpPr>
              <a:spLocks noChangeShapeType="1"/>
            </p:cNvSpPr>
            <p:nvPr/>
          </p:nvSpPr>
          <p:spPr bwMode="auto">
            <a:xfrm>
              <a:off x="456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665" name="Line 17"/>
            <p:cNvSpPr>
              <a:spLocks noChangeShapeType="1"/>
            </p:cNvSpPr>
            <p:nvPr/>
          </p:nvSpPr>
          <p:spPr bwMode="auto">
            <a:xfrm>
              <a:off x="4677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7589" name="Text Box 18"/>
          <p:cNvSpPr txBox="1">
            <a:spLocks noChangeArrowheads="1"/>
          </p:cNvSpPr>
          <p:nvPr/>
        </p:nvSpPr>
        <p:spPr bwMode="auto">
          <a:xfrm>
            <a:off x="520858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0</a:t>
            </a:r>
          </a:p>
        </p:txBody>
      </p:sp>
      <p:sp>
        <p:nvSpPr>
          <p:cNvPr id="67590" name="Text Box 19"/>
          <p:cNvSpPr txBox="1">
            <a:spLocks noChangeArrowheads="1"/>
          </p:cNvSpPr>
          <p:nvPr/>
        </p:nvSpPr>
        <p:spPr bwMode="auto">
          <a:xfrm>
            <a:off x="562133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</a:t>
            </a:r>
          </a:p>
        </p:txBody>
      </p:sp>
      <p:sp>
        <p:nvSpPr>
          <p:cNvPr id="67591" name="Text Box 20"/>
          <p:cNvSpPr txBox="1">
            <a:spLocks noChangeArrowheads="1"/>
          </p:cNvSpPr>
          <p:nvPr/>
        </p:nvSpPr>
        <p:spPr bwMode="auto">
          <a:xfrm>
            <a:off x="596423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3</a:t>
            </a:r>
          </a:p>
        </p:txBody>
      </p:sp>
      <p:sp>
        <p:nvSpPr>
          <p:cNvPr id="67592" name="Text Box 21"/>
          <p:cNvSpPr txBox="1">
            <a:spLocks noChangeArrowheads="1"/>
          </p:cNvSpPr>
          <p:nvPr/>
        </p:nvSpPr>
        <p:spPr bwMode="auto">
          <a:xfrm>
            <a:off x="6321425" y="5141913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5</a:t>
            </a:r>
          </a:p>
        </p:txBody>
      </p:sp>
      <p:sp>
        <p:nvSpPr>
          <p:cNvPr id="67593" name="Text Box 22"/>
          <p:cNvSpPr txBox="1">
            <a:spLocks noChangeArrowheads="1"/>
          </p:cNvSpPr>
          <p:nvPr/>
        </p:nvSpPr>
        <p:spPr bwMode="auto">
          <a:xfrm>
            <a:off x="6691313" y="514667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7</a:t>
            </a:r>
          </a:p>
        </p:txBody>
      </p:sp>
      <p:sp>
        <p:nvSpPr>
          <p:cNvPr id="67594" name="Text Box 23"/>
          <p:cNvSpPr txBox="1">
            <a:spLocks noChangeArrowheads="1"/>
          </p:cNvSpPr>
          <p:nvPr/>
        </p:nvSpPr>
        <p:spPr bwMode="auto">
          <a:xfrm>
            <a:off x="7058025" y="515302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9</a:t>
            </a:r>
          </a:p>
        </p:txBody>
      </p:sp>
      <p:sp>
        <p:nvSpPr>
          <p:cNvPr id="67595" name="Text Box 24"/>
          <p:cNvSpPr txBox="1">
            <a:spLocks noChangeArrowheads="1"/>
          </p:cNvSpPr>
          <p:nvPr/>
        </p:nvSpPr>
        <p:spPr bwMode="auto">
          <a:xfrm>
            <a:off x="7366000" y="5132388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11</a:t>
            </a:r>
          </a:p>
        </p:txBody>
      </p:sp>
      <p:sp>
        <p:nvSpPr>
          <p:cNvPr id="67596" name="Text Box 25"/>
          <p:cNvSpPr txBox="1">
            <a:spLocks noChangeArrowheads="1"/>
          </p:cNvSpPr>
          <p:nvPr/>
        </p:nvSpPr>
        <p:spPr bwMode="auto">
          <a:xfrm>
            <a:off x="7727950" y="5132388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13</a:t>
            </a:r>
          </a:p>
        </p:txBody>
      </p:sp>
      <p:sp>
        <p:nvSpPr>
          <p:cNvPr id="67597" name="Text Box 26"/>
          <p:cNvSpPr txBox="1">
            <a:spLocks noChangeArrowheads="1"/>
          </p:cNvSpPr>
          <p:nvPr/>
        </p:nvSpPr>
        <p:spPr bwMode="auto">
          <a:xfrm>
            <a:off x="5973763" y="5591175"/>
            <a:ext cx="2297112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Quantity</a:t>
            </a:r>
          </a:p>
          <a:p>
            <a:pPr algn="ctr" eaLnBrk="0" hangingPunct="0"/>
            <a:r>
              <a:rPr lang="en-US" sz="1600" b="1"/>
              <a:t>(millions of kg per year)</a:t>
            </a:r>
          </a:p>
        </p:txBody>
      </p:sp>
      <p:sp>
        <p:nvSpPr>
          <p:cNvPr id="67598" name="Text Box 27"/>
          <p:cNvSpPr txBox="1">
            <a:spLocks noChangeArrowheads="1"/>
          </p:cNvSpPr>
          <p:nvPr/>
        </p:nvSpPr>
        <p:spPr bwMode="auto">
          <a:xfrm>
            <a:off x="5334000" y="1676400"/>
            <a:ext cx="3408363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and Supply Curves</a:t>
            </a:r>
          </a:p>
          <a:p>
            <a:pPr algn="ctr" eaLnBrk="0" hangingPunct="0"/>
            <a:r>
              <a:rPr lang="en-US" sz="1600" b="1"/>
              <a:t> for Strawberries</a:t>
            </a:r>
          </a:p>
        </p:txBody>
      </p:sp>
      <p:sp>
        <p:nvSpPr>
          <p:cNvPr id="67599" name="Text Box 28"/>
          <p:cNvSpPr txBox="1">
            <a:spLocks noChangeArrowheads="1"/>
          </p:cNvSpPr>
          <p:nvPr/>
        </p:nvSpPr>
        <p:spPr bwMode="auto">
          <a:xfrm rot="-5400000">
            <a:off x="3883025" y="3584575"/>
            <a:ext cx="1470025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Price ($ per kg)</a:t>
            </a:r>
          </a:p>
        </p:txBody>
      </p:sp>
      <p:grpSp>
        <p:nvGrpSpPr>
          <p:cNvPr id="67600" name="Group 29"/>
          <p:cNvGrpSpPr>
            <a:grpSpLocks/>
          </p:cNvGrpSpPr>
          <p:nvPr/>
        </p:nvGrpSpPr>
        <p:grpSpPr bwMode="auto">
          <a:xfrm>
            <a:off x="4903788" y="2341563"/>
            <a:ext cx="576262" cy="1960562"/>
            <a:chOff x="2826" y="1449"/>
            <a:chExt cx="363" cy="1235"/>
          </a:xfrm>
        </p:grpSpPr>
        <p:grpSp>
          <p:nvGrpSpPr>
            <p:cNvPr id="67642" name="Group 30"/>
            <p:cNvGrpSpPr>
              <a:grpSpLocks/>
            </p:cNvGrpSpPr>
            <p:nvPr/>
          </p:nvGrpSpPr>
          <p:grpSpPr bwMode="auto">
            <a:xfrm>
              <a:off x="3135" y="1524"/>
              <a:ext cx="54" cy="1110"/>
              <a:chOff x="3126" y="1527"/>
              <a:chExt cx="54" cy="1110"/>
            </a:xfrm>
          </p:grpSpPr>
          <p:sp>
            <p:nvSpPr>
              <p:cNvPr id="67648" name="Line 31"/>
              <p:cNvSpPr>
                <a:spLocks noChangeShapeType="1"/>
              </p:cNvSpPr>
              <p:nvPr/>
            </p:nvSpPr>
            <p:spPr bwMode="auto">
              <a:xfrm flipH="1">
                <a:off x="3129" y="263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649" name="Line 32"/>
              <p:cNvSpPr>
                <a:spLocks noChangeShapeType="1"/>
              </p:cNvSpPr>
              <p:nvPr/>
            </p:nvSpPr>
            <p:spPr bwMode="auto">
              <a:xfrm flipH="1">
                <a:off x="3129" y="2364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650" name="Line 33"/>
              <p:cNvSpPr>
                <a:spLocks noChangeShapeType="1"/>
              </p:cNvSpPr>
              <p:nvPr/>
            </p:nvSpPr>
            <p:spPr bwMode="auto">
              <a:xfrm flipH="1">
                <a:off x="3126" y="2088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651" name="Line 34"/>
              <p:cNvSpPr>
                <a:spLocks noChangeShapeType="1"/>
              </p:cNvSpPr>
              <p:nvPr/>
            </p:nvSpPr>
            <p:spPr bwMode="auto">
              <a:xfrm flipH="1">
                <a:off x="3126" y="1803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652" name="Line 35"/>
              <p:cNvSpPr>
                <a:spLocks noChangeShapeType="1"/>
              </p:cNvSpPr>
              <p:nvPr/>
            </p:nvSpPr>
            <p:spPr bwMode="auto">
              <a:xfrm flipH="1">
                <a:off x="3132" y="152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7643" name="Text Box 36"/>
            <p:cNvSpPr txBox="1">
              <a:spLocks noChangeArrowheads="1"/>
            </p:cNvSpPr>
            <p:nvPr/>
          </p:nvSpPr>
          <p:spPr bwMode="auto">
            <a:xfrm>
              <a:off x="2829" y="2550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1.00</a:t>
              </a:r>
            </a:p>
          </p:txBody>
        </p:sp>
        <p:sp>
          <p:nvSpPr>
            <p:cNvPr id="67644" name="Text Box 37"/>
            <p:cNvSpPr txBox="1">
              <a:spLocks noChangeArrowheads="1"/>
            </p:cNvSpPr>
            <p:nvPr/>
          </p:nvSpPr>
          <p:spPr bwMode="auto">
            <a:xfrm>
              <a:off x="2826" y="2303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1.50</a:t>
              </a:r>
            </a:p>
          </p:txBody>
        </p:sp>
        <p:sp>
          <p:nvSpPr>
            <p:cNvPr id="67645" name="Text Box 38"/>
            <p:cNvSpPr txBox="1">
              <a:spLocks noChangeArrowheads="1"/>
            </p:cNvSpPr>
            <p:nvPr/>
          </p:nvSpPr>
          <p:spPr bwMode="auto">
            <a:xfrm>
              <a:off x="2826" y="2016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2.00</a:t>
              </a:r>
            </a:p>
          </p:txBody>
        </p:sp>
        <p:sp>
          <p:nvSpPr>
            <p:cNvPr id="67646" name="Text Box 39"/>
            <p:cNvSpPr txBox="1">
              <a:spLocks noChangeArrowheads="1"/>
            </p:cNvSpPr>
            <p:nvPr/>
          </p:nvSpPr>
          <p:spPr bwMode="auto">
            <a:xfrm>
              <a:off x="2829" y="1737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2.50</a:t>
              </a:r>
            </a:p>
          </p:txBody>
        </p:sp>
        <p:sp>
          <p:nvSpPr>
            <p:cNvPr id="67647" name="Text Box 40"/>
            <p:cNvSpPr txBox="1">
              <a:spLocks noChangeArrowheads="1"/>
            </p:cNvSpPr>
            <p:nvPr/>
          </p:nvSpPr>
          <p:spPr bwMode="auto">
            <a:xfrm>
              <a:off x="2832" y="1449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3.00</a:t>
              </a:r>
            </a:p>
          </p:txBody>
        </p:sp>
      </p:grpSp>
      <p:sp>
        <p:nvSpPr>
          <p:cNvPr id="67601" name="Freeform 41"/>
          <p:cNvSpPr>
            <a:spLocks/>
          </p:cNvSpPr>
          <p:nvPr/>
        </p:nvSpPr>
        <p:spPr bwMode="auto">
          <a:xfrm>
            <a:off x="5440363" y="2457450"/>
            <a:ext cx="1587" cy="2778125"/>
          </a:xfrm>
          <a:custGeom>
            <a:avLst/>
            <a:gdLst>
              <a:gd name="T0" fmla="*/ 2147483647 w 1"/>
              <a:gd name="T1" fmla="*/ 2147483647 h 1750"/>
              <a:gd name="T2" fmla="*/ 0 w 1"/>
              <a:gd name="T3" fmla="*/ 0 h 1750"/>
              <a:gd name="T4" fmla="*/ 0 60000 65536"/>
              <a:gd name="T5" fmla="*/ 0 60000 65536"/>
              <a:gd name="T6" fmla="*/ 0 w 1"/>
              <a:gd name="T7" fmla="*/ 0 h 1750"/>
              <a:gd name="T8" fmla="*/ 1 w 1"/>
              <a:gd name="T9" fmla="*/ 1750 h 175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750">
                <a:moveTo>
                  <a:pt x="1" y="175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42" name="Freeform 42"/>
          <p:cNvSpPr>
            <a:spLocks/>
          </p:cNvSpPr>
          <p:nvPr/>
        </p:nvSpPr>
        <p:spPr bwMode="auto">
          <a:xfrm>
            <a:off x="6181725" y="2341563"/>
            <a:ext cx="1727200" cy="1901825"/>
          </a:xfrm>
          <a:custGeom>
            <a:avLst/>
            <a:gdLst>
              <a:gd name="T0" fmla="*/ 2147483647 w 1088"/>
              <a:gd name="T1" fmla="*/ 0 h 1198"/>
              <a:gd name="T2" fmla="*/ 0 w 1088"/>
              <a:gd name="T3" fmla="*/ 2147483647 h 1198"/>
              <a:gd name="T4" fmla="*/ 0 60000 65536"/>
              <a:gd name="T5" fmla="*/ 0 60000 65536"/>
              <a:gd name="T6" fmla="*/ 0 w 1088"/>
              <a:gd name="T7" fmla="*/ 0 h 1198"/>
              <a:gd name="T8" fmla="*/ 1088 w 1088"/>
              <a:gd name="T9" fmla="*/ 1198 h 119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88" h="1198">
                <a:moveTo>
                  <a:pt x="1088" y="0"/>
                </a:moveTo>
                <a:lnTo>
                  <a:pt x="0" y="1198"/>
                </a:ln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43" name="Text Box 43"/>
          <p:cNvSpPr txBox="1">
            <a:spLocks noChangeArrowheads="1"/>
          </p:cNvSpPr>
          <p:nvPr/>
        </p:nvSpPr>
        <p:spPr bwMode="auto">
          <a:xfrm>
            <a:off x="8001000" y="2133600"/>
            <a:ext cx="1143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S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51244" name="Freeform 44"/>
          <p:cNvSpPr>
            <a:spLocks/>
          </p:cNvSpPr>
          <p:nvPr/>
        </p:nvSpPr>
        <p:spPr bwMode="auto">
          <a:xfrm>
            <a:off x="6137275" y="2370138"/>
            <a:ext cx="1800225" cy="1858962"/>
          </a:xfrm>
          <a:custGeom>
            <a:avLst/>
            <a:gdLst>
              <a:gd name="T0" fmla="*/ 2147483647 w 1134"/>
              <a:gd name="T1" fmla="*/ 2147483647 h 1171"/>
              <a:gd name="T2" fmla="*/ 0 w 1134"/>
              <a:gd name="T3" fmla="*/ 0 h 1171"/>
              <a:gd name="T4" fmla="*/ 0 60000 65536"/>
              <a:gd name="T5" fmla="*/ 0 60000 65536"/>
              <a:gd name="T6" fmla="*/ 0 w 1134"/>
              <a:gd name="T7" fmla="*/ 0 h 1171"/>
              <a:gd name="T8" fmla="*/ 1134 w 1134"/>
              <a:gd name="T9" fmla="*/ 1171 h 117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34" h="1171">
                <a:moveTo>
                  <a:pt x="1134" y="1171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00B05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45" name="Text Box 45"/>
          <p:cNvSpPr txBox="1">
            <a:spLocks noChangeArrowheads="1"/>
          </p:cNvSpPr>
          <p:nvPr/>
        </p:nvSpPr>
        <p:spPr bwMode="auto">
          <a:xfrm>
            <a:off x="8104188" y="4191000"/>
            <a:ext cx="2127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D</a:t>
            </a:r>
            <a:r>
              <a:rPr lang="fr-CA" sz="1400" b="1" baseline="-25000">
                <a:latin typeface="Tahoma" pitchFamily="34" charset="0"/>
              </a:rPr>
              <a:t>0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67606" name="Line 46"/>
          <p:cNvSpPr>
            <a:spLocks noChangeShapeType="1"/>
          </p:cNvSpPr>
          <p:nvPr/>
        </p:nvSpPr>
        <p:spPr bwMode="auto">
          <a:xfrm>
            <a:off x="800893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607" name="Line 47"/>
          <p:cNvSpPr>
            <a:spLocks noChangeShapeType="1"/>
          </p:cNvSpPr>
          <p:nvPr/>
        </p:nvSpPr>
        <p:spPr bwMode="auto">
          <a:xfrm>
            <a:off x="823753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608" name="Text Box 48"/>
          <p:cNvSpPr txBox="1">
            <a:spLocks noChangeArrowheads="1"/>
          </p:cNvSpPr>
          <p:nvPr/>
        </p:nvSpPr>
        <p:spPr bwMode="auto">
          <a:xfrm>
            <a:off x="8008938" y="5095875"/>
            <a:ext cx="381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15</a:t>
            </a:r>
          </a:p>
        </p:txBody>
      </p:sp>
      <p:sp>
        <p:nvSpPr>
          <p:cNvPr id="51249" name="AutoShape 49"/>
          <p:cNvSpPr>
            <a:spLocks noChangeArrowheads="1"/>
          </p:cNvSpPr>
          <p:nvPr/>
        </p:nvSpPr>
        <p:spPr bwMode="auto">
          <a:xfrm>
            <a:off x="7004050" y="32607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50" name="Text Box 50"/>
          <p:cNvSpPr txBox="1">
            <a:spLocks noChangeArrowheads="1"/>
          </p:cNvSpPr>
          <p:nvPr/>
        </p:nvSpPr>
        <p:spPr bwMode="auto">
          <a:xfrm>
            <a:off x="6503988" y="3179763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</a:t>
            </a:r>
            <a:r>
              <a:rPr lang="en-US" sz="1400" b="1"/>
              <a:t> a</a:t>
            </a:r>
          </a:p>
        </p:txBody>
      </p:sp>
      <p:sp>
        <p:nvSpPr>
          <p:cNvPr id="67611" name="Text Box 51"/>
          <p:cNvSpPr txBox="1">
            <a:spLocks noChangeArrowheads="1"/>
          </p:cNvSpPr>
          <p:nvPr/>
        </p:nvSpPr>
        <p:spPr bwMode="auto">
          <a:xfrm>
            <a:off x="914400" y="36576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$3.00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7612" name="Text Box 52"/>
          <p:cNvSpPr txBox="1">
            <a:spLocks noChangeArrowheads="1"/>
          </p:cNvSpPr>
          <p:nvPr/>
        </p:nvSpPr>
        <p:spPr bwMode="auto">
          <a:xfrm>
            <a:off x="990600" y="39624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2.50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7613" name="Text Box 53"/>
          <p:cNvSpPr txBox="1">
            <a:spLocks noChangeArrowheads="1"/>
          </p:cNvSpPr>
          <p:nvPr/>
        </p:nvSpPr>
        <p:spPr bwMode="auto">
          <a:xfrm>
            <a:off x="990600" y="42672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2.00</a:t>
            </a:r>
          </a:p>
        </p:txBody>
      </p:sp>
      <p:sp>
        <p:nvSpPr>
          <p:cNvPr id="67614" name="Text Box 54"/>
          <p:cNvSpPr txBox="1">
            <a:spLocks noChangeArrowheads="1"/>
          </p:cNvSpPr>
          <p:nvPr/>
        </p:nvSpPr>
        <p:spPr bwMode="auto">
          <a:xfrm>
            <a:off x="990600" y="45720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1.50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7615" name="Text Box 55"/>
          <p:cNvSpPr txBox="1">
            <a:spLocks noChangeArrowheads="1"/>
          </p:cNvSpPr>
          <p:nvPr/>
        </p:nvSpPr>
        <p:spPr bwMode="auto">
          <a:xfrm>
            <a:off x="990600" y="48768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1.00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7616" name="Text Box 56"/>
          <p:cNvSpPr txBox="1">
            <a:spLocks noChangeArrowheads="1"/>
          </p:cNvSpPr>
          <p:nvPr/>
        </p:nvSpPr>
        <p:spPr bwMode="auto">
          <a:xfrm>
            <a:off x="990600" y="2133600"/>
            <a:ext cx="3048000" cy="1339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and Supply</a:t>
            </a:r>
          </a:p>
          <a:p>
            <a:pPr algn="ctr" eaLnBrk="0" hangingPunct="0"/>
            <a:r>
              <a:rPr lang="en-US" sz="1600" b="1"/>
              <a:t>Schedules for Strawberries</a:t>
            </a:r>
          </a:p>
          <a:p>
            <a:pPr algn="ctr" eaLnBrk="0" hangingPunct="0"/>
            <a:endParaRPr lang="en-US" sz="1400" b="1"/>
          </a:p>
          <a:p>
            <a:pPr eaLnBrk="0" hangingPunct="0"/>
            <a:r>
              <a:rPr lang="en-US" sz="1400" b="1"/>
              <a:t>   Price	               Quantities</a:t>
            </a:r>
          </a:p>
          <a:p>
            <a:pPr eaLnBrk="0" hangingPunct="0"/>
            <a:r>
              <a:rPr lang="en-US" sz="1400" b="1"/>
              <a:t>	     (D</a:t>
            </a:r>
            <a:r>
              <a:rPr lang="en-US" sz="1400" b="1" baseline="-25000"/>
              <a:t>0</a:t>
            </a:r>
            <a:r>
              <a:rPr lang="en-US" sz="1400" b="1"/>
              <a:t>)	  (D</a:t>
            </a:r>
            <a:r>
              <a:rPr lang="en-US" sz="1400" b="1" baseline="-25000"/>
              <a:t>1</a:t>
            </a:r>
            <a:r>
              <a:rPr lang="en-US" sz="1400" b="1"/>
              <a:t>)	(S)</a:t>
            </a:r>
          </a:p>
          <a:p>
            <a:pPr eaLnBrk="0" hangingPunct="0"/>
            <a:r>
              <a:rPr lang="en-US" sz="1400" b="1"/>
              <a:t>($ per kg.)            (millions of kg)</a:t>
            </a:r>
          </a:p>
        </p:txBody>
      </p:sp>
      <p:sp>
        <p:nvSpPr>
          <p:cNvPr id="51257" name="Freeform 57"/>
          <p:cNvSpPr>
            <a:spLocks/>
          </p:cNvSpPr>
          <p:nvPr/>
        </p:nvSpPr>
        <p:spPr bwMode="auto">
          <a:xfrm>
            <a:off x="6961188" y="2341563"/>
            <a:ext cx="1770062" cy="1800225"/>
          </a:xfrm>
          <a:custGeom>
            <a:avLst/>
            <a:gdLst>
              <a:gd name="T0" fmla="*/ 0 w 1115"/>
              <a:gd name="T1" fmla="*/ 0 h 1134"/>
              <a:gd name="T2" fmla="*/ 2147483647 w 1115"/>
              <a:gd name="T3" fmla="*/ 2147483647 h 1134"/>
              <a:gd name="T4" fmla="*/ 0 60000 65536"/>
              <a:gd name="T5" fmla="*/ 0 60000 65536"/>
              <a:gd name="T6" fmla="*/ 0 w 1115"/>
              <a:gd name="T7" fmla="*/ 0 h 1134"/>
              <a:gd name="T8" fmla="*/ 1115 w 1115"/>
              <a:gd name="T9" fmla="*/ 1134 h 113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15" h="1134">
                <a:moveTo>
                  <a:pt x="0" y="0"/>
                </a:moveTo>
                <a:lnTo>
                  <a:pt x="1115" y="1134"/>
                </a:lnTo>
              </a:path>
            </a:pathLst>
          </a:custGeom>
          <a:noFill/>
          <a:ln w="381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58" name="AutoShape 58"/>
          <p:cNvSpPr>
            <a:spLocks noChangeArrowheads="1"/>
          </p:cNvSpPr>
          <p:nvPr/>
        </p:nvSpPr>
        <p:spPr bwMode="auto">
          <a:xfrm>
            <a:off x="7418388" y="2798763"/>
            <a:ext cx="76200" cy="76200"/>
          </a:xfrm>
          <a:prstGeom prst="flowChartConnector">
            <a:avLst/>
          </a:prstGeom>
          <a:solidFill>
            <a:srgbClr val="0033CC"/>
          </a:solidFill>
          <a:ln w="12700">
            <a:solidFill>
              <a:srgbClr val="0033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59" name="Text Box 59"/>
          <p:cNvSpPr txBox="1">
            <a:spLocks noChangeArrowheads="1"/>
          </p:cNvSpPr>
          <p:nvPr/>
        </p:nvSpPr>
        <p:spPr bwMode="auto">
          <a:xfrm>
            <a:off x="8789988" y="4191000"/>
            <a:ext cx="2127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D</a:t>
            </a:r>
            <a:r>
              <a:rPr lang="fr-CA" sz="1400" b="1" baseline="-25000">
                <a:latin typeface="Tahoma" pitchFamily="34" charset="0"/>
              </a:rPr>
              <a:t>1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51260" name="Text Box 60"/>
          <p:cNvSpPr txBox="1">
            <a:spLocks noChangeArrowheads="1"/>
          </p:cNvSpPr>
          <p:nvPr/>
        </p:nvSpPr>
        <p:spPr bwMode="auto">
          <a:xfrm>
            <a:off x="7570788" y="2722563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 b</a:t>
            </a:r>
          </a:p>
        </p:txBody>
      </p:sp>
      <p:sp>
        <p:nvSpPr>
          <p:cNvPr id="51261" name="AutoShape 61"/>
          <p:cNvSpPr>
            <a:spLocks noChangeArrowheads="1"/>
          </p:cNvSpPr>
          <p:nvPr/>
        </p:nvSpPr>
        <p:spPr bwMode="auto">
          <a:xfrm>
            <a:off x="7875588" y="325596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62" name="AutoShape 62"/>
          <p:cNvSpPr>
            <a:spLocks noChangeArrowheads="1"/>
          </p:cNvSpPr>
          <p:nvPr/>
        </p:nvSpPr>
        <p:spPr bwMode="auto">
          <a:xfrm>
            <a:off x="6961188" y="3408363"/>
            <a:ext cx="1143000" cy="914400"/>
          </a:xfrm>
          <a:prstGeom prst="upArrowCallout">
            <a:avLst>
              <a:gd name="adj1" fmla="val 31250"/>
              <a:gd name="adj2" fmla="val 31250"/>
              <a:gd name="adj3" fmla="val 16667"/>
              <a:gd name="adj4" fmla="val 66667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>
                <a:solidFill>
                  <a:schemeClr val="hlink"/>
                </a:solidFill>
              </a:rPr>
              <a:t>shortage</a:t>
            </a:r>
          </a:p>
        </p:txBody>
      </p:sp>
      <p:sp>
        <p:nvSpPr>
          <p:cNvPr id="51263" name="Text Box 63"/>
          <p:cNvSpPr txBox="1">
            <a:spLocks noChangeArrowheads="1"/>
          </p:cNvSpPr>
          <p:nvPr/>
        </p:nvSpPr>
        <p:spPr bwMode="auto">
          <a:xfrm>
            <a:off x="2133600" y="37084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 5</a:t>
            </a:r>
          </a:p>
        </p:txBody>
      </p:sp>
      <p:sp>
        <p:nvSpPr>
          <p:cNvPr id="51264" name="Text Box 64"/>
          <p:cNvSpPr txBox="1">
            <a:spLocks noChangeArrowheads="1"/>
          </p:cNvSpPr>
          <p:nvPr/>
        </p:nvSpPr>
        <p:spPr bwMode="auto">
          <a:xfrm>
            <a:off x="2133600" y="40132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</a:t>
            </a:r>
            <a:r>
              <a:rPr lang="en-US" sz="1400" b="1">
                <a:solidFill>
                  <a:srgbClr val="00B050"/>
                </a:solidFill>
              </a:rPr>
              <a:t>7</a:t>
            </a:r>
          </a:p>
        </p:txBody>
      </p:sp>
      <p:sp>
        <p:nvSpPr>
          <p:cNvPr id="51265" name="Text Box 65"/>
          <p:cNvSpPr txBox="1">
            <a:spLocks noChangeArrowheads="1"/>
          </p:cNvSpPr>
          <p:nvPr/>
        </p:nvSpPr>
        <p:spPr bwMode="auto">
          <a:xfrm>
            <a:off x="2133600" y="43132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 9</a:t>
            </a:r>
          </a:p>
        </p:txBody>
      </p:sp>
      <p:sp>
        <p:nvSpPr>
          <p:cNvPr id="51266" name="Text Box 66"/>
          <p:cNvSpPr txBox="1">
            <a:spLocks noChangeArrowheads="1"/>
          </p:cNvSpPr>
          <p:nvPr/>
        </p:nvSpPr>
        <p:spPr bwMode="auto">
          <a:xfrm>
            <a:off x="2133600" y="46196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11</a:t>
            </a:r>
          </a:p>
        </p:txBody>
      </p:sp>
      <p:sp>
        <p:nvSpPr>
          <p:cNvPr id="51267" name="Text Box 67"/>
          <p:cNvSpPr txBox="1">
            <a:spLocks noChangeArrowheads="1"/>
          </p:cNvSpPr>
          <p:nvPr/>
        </p:nvSpPr>
        <p:spPr bwMode="auto">
          <a:xfrm>
            <a:off x="2133600" y="492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13</a:t>
            </a:r>
          </a:p>
        </p:txBody>
      </p:sp>
      <p:sp>
        <p:nvSpPr>
          <p:cNvPr id="51268" name="Text Box 68"/>
          <p:cNvSpPr txBox="1">
            <a:spLocks noChangeArrowheads="1"/>
          </p:cNvSpPr>
          <p:nvPr/>
        </p:nvSpPr>
        <p:spPr bwMode="auto">
          <a:xfrm>
            <a:off x="2946400" y="37084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9</a:t>
            </a:r>
          </a:p>
        </p:txBody>
      </p:sp>
      <p:sp>
        <p:nvSpPr>
          <p:cNvPr id="51269" name="Text Box 69"/>
          <p:cNvSpPr txBox="1">
            <a:spLocks noChangeArrowheads="1"/>
          </p:cNvSpPr>
          <p:nvPr/>
        </p:nvSpPr>
        <p:spPr bwMode="auto">
          <a:xfrm>
            <a:off x="2895600" y="40132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</a:t>
            </a:r>
            <a:r>
              <a:rPr lang="en-US" sz="1400" b="1">
                <a:solidFill>
                  <a:srgbClr val="3333FF"/>
                </a:solidFill>
              </a:rPr>
              <a:t>11</a:t>
            </a:r>
          </a:p>
        </p:txBody>
      </p:sp>
      <p:sp>
        <p:nvSpPr>
          <p:cNvPr id="51270" name="Text Box 70"/>
          <p:cNvSpPr txBox="1">
            <a:spLocks noChangeArrowheads="1"/>
          </p:cNvSpPr>
          <p:nvPr/>
        </p:nvSpPr>
        <p:spPr bwMode="auto">
          <a:xfrm>
            <a:off x="2895600" y="43132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 13</a:t>
            </a:r>
          </a:p>
        </p:txBody>
      </p:sp>
      <p:sp>
        <p:nvSpPr>
          <p:cNvPr id="51271" name="Text Box 71"/>
          <p:cNvSpPr txBox="1">
            <a:spLocks noChangeArrowheads="1"/>
          </p:cNvSpPr>
          <p:nvPr/>
        </p:nvSpPr>
        <p:spPr bwMode="auto">
          <a:xfrm>
            <a:off x="2921000" y="46228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15</a:t>
            </a:r>
          </a:p>
        </p:txBody>
      </p:sp>
      <p:sp>
        <p:nvSpPr>
          <p:cNvPr id="51272" name="Text Box 72"/>
          <p:cNvSpPr txBox="1">
            <a:spLocks noChangeArrowheads="1"/>
          </p:cNvSpPr>
          <p:nvPr/>
        </p:nvSpPr>
        <p:spPr bwMode="auto">
          <a:xfrm>
            <a:off x="2921000" y="49149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17</a:t>
            </a:r>
          </a:p>
        </p:txBody>
      </p:sp>
      <p:sp>
        <p:nvSpPr>
          <p:cNvPr id="51273" name="Text Box 73"/>
          <p:cNvSpPr txBox="1">
            <a:spLocks noChangeArrowheads="1"/>
          </p:cNvSpPr>
          <p:nvPr/>
        </p:nvSpPr>
        <p:spPr bwMode="auto">
          <a:xfrm>
            <a:off x="3670300" y="369887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13</a:t>
            </a:r>
          </a:p>
        </p:txBody>
      </p:sp>
      <p:sp>
        <p:nvSpPr>
          <p:cNvPr id="51274" name="Text Box 74"/>
          <p:cNvSpPr txBox="1">
            <a:spLocks noChangeArrowheads="1"/>
          </p:cNvSpPr>
          <p:nvPr/>
        </p:nvSpPr>
        <p:spPr bwMode="auto">
          <a:xfrm>
            <a:off x="3670300" y="401637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11</a:t>
            </a:r>
          </a:p>
        </p:txBody>
      </p:sp>
      <p:sp>
        <p:nvSpPr>
          <p:cNvPr id="51275" name="Text Box 75"/>
          <p:cNvSpPr txBox="1">
            <a:spLocks noChangeArrowheads="1"/>
          </p:cNvSpPr>
          <p:nvPr/>
        </p:nvSpPr>
        <p:spPr bwMode="auto">
          <a:xfrm>
            <a:off x="3670300" y="4303713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</a:t>
            </a:r>
            <a:r>
              <a:rPr lang="en-US" sz="1400" b="1">
                <a:solidFill>
                  <a:srgbClr val="C00000"/>
                </a:solidFill>
              </a:rPr>
              <a:t>9</a:t>
            </a:r>
          </a:p>
        </p:txBody>
      </p:sp>
      <p:sp>
        <p:nvSpPr>
          <p:cNvPr id="51276" name="Text Box 76"/>
          <p:cNvSpPr txBox="1">
            <a:spLocks noChangeArrowheads="1"/>
          </p:cNvSpPr>
          <p:nvPr/>
        </p:nvSpPr>
        <p:spPr bwMode="auto">
          <a:xfrm>
            <a:off x="3695700" y="46101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51277" name="Text Box 77"/>
          <p:cNvSpPr txBox="1">
            <a:spLocks noChangeArrowheads="1"/>
          </p:cNvSpPr>
          <p:nvPr/>
        </p:nvSpPr>
        <p:spPr bwMode="auto">
          <a:xfrm>
            <a:off x="3670300" y="493077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 5</a:t>
            </a:r>
          </a:p>
        </p:txBody>
      </p:sp>
      <p:sp>
        <p:nvSpPr>
          <p:cNvPr id="67638" name="Line 78"/>
          <p:cNvSpPr>
            <a:spLocks noChangeShapeType="1"/>
          </p:cNvSpPr>
          <p:nvPr/>
        </p:nvSpPr>
        <p:spPr bwMode="auto">
          <a:xfrm>
            <a:off x="863758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639" name="Line 79"/>
          <p:cNvSpPr>
            <a:spLocks noChangeShapeType="1"/>
          </p:cNvSpPr>
          <p:nvPr/>
        </p:nvSpPr>
        <p:spPr bwMode="auto">
          <a:xfrm>
            <a:off x="8445500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640" name="Text Box 80"/>
          <p:cNvSpPr txBox="1">
            <a:spLocks noChangeArrowheads="1"/>
          </p:cNvSpPr>
          <p:nvPr/>
        </p:nvSpPr>
        <p:spPr bwMode="auto">
          <a:xfrm>
            <a:off x="8408988" y="5106988"/>
            <a:ext cx="381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17</a:t>
            </a:r>
          </a:p>
        </p:txBody>
      </p:sp>
      <p:sp>
        <p:nvSpPr>
          <p:cNvPr id="51281" name="Line 81"/>
          <p:cNvSpPr>
            <a:spLocks noChangeShapeType="1"/>
          </p:cNvSpPr>
          <p:nvPr/>
        </p:nvSpPr>
        <p:spPr bwMode="auto">
          <a:xfrm>
            <a:off x="7027863" y="3294063"/>
            <a:ext cx="8810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1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1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5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51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1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1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1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5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1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5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51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5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1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2" grpId="0" animBg="1"/>
      <p:bldP spid="51243" grpId="0"/>
      <p:bldP spid="51244" grpId="0" animBg="1"/>
      <p:bldP spid="51245" grpId="0"/>
      <p:bldP spid="51249" grpId="0" animBg="1"/>
      <p:bldP spid="51250" grpId="0"/>
      <p:bldP spid="51257" grpId="0" animBg="1"/>
      <p:bldP spid="51258" grpId="0" animBg="1"/>
      <p:bldP spid="51259" grpId="0"/>
      <p:bldP spid="51260" grpId="0"/>
      <p:bldP spid="51261" grpId="0" animBg="1"/>
      <p:bldP spid="51262" grpId="0" animBg="1"/>
      <p:bldP spid="51263" grpId="0"/>
      <p:bldP spid="51264" grpId="0"/>
      <p:bldP spid="51265" grpId="0"/>
      <p:bldP spid="51266" grpId="0"/>
      <p:bldP spid="51267" grpId="0"/>
      <p:bldP spid="51268" grpId="0"/>
      <p:bldP spid="51270" grpId="0"/>
      <p:bldP spid="51271" grpId="0"/>
      <p:bldP spid="51272" grpId="0"/>
      <p:bldP spid="51273" grpId="0"/>
      <p:bldP spid="51274" grpId="0"/>
      <p:bldP spid="51275" grpId="0"/>
      <p:bldP spid="51276" grpId="0"/>
      <p:bldP spid="51277" grpId="0"/>
      <p:bldP spid="5128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838200"/>
            <a:ext cx="7313613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Supply Changes and Equilibrium</a:t>
            </a:r>
            <a:br>
              <a:rPr lang="en-US" dirty="0"/>
            </a:br>
            <a:r>
              <a:rPr lang="en-US" sz="2000" dirty="0"/>
              <a:t>Figure 2.10, page </a:t>
            </a:r>
            <a:r>
              <a:rPr lang="en-US" sz="2000" dirty="0" smtClean="0"/>
              <a:t>48</a:t>
            </a:r>
            <a:endParaRPr lang="en-US" dirty="0"/>
          </a:p>
        </p:txBody>
      </p:sp>
      <p:sp>
        <p:nvSpPr>
          <p:cNvPr id="8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68611" name="Freeform 3"/>
          <p:cNvSpPr>
            <a:spLocks/>
          </p:cNvSpPr>
          <p:nvPr/>
        </p:nvSpPr>
        <p:spPr bwMode="auto">
          <a:xfrm>
            <a:off x="5381625" y="5041900"/>
            <a:ext cx="3614738" cy="6350"/>
          </a:xfrm>
          <a:custGeom>
            <a:avLst/>
            <a:gdLst>
              <a:gd name="T0" fmla="*/ 0 w 2277"/>
              <a:gd name="T1" fmla="*/ 2147483647 h 4"/>
              <a:gd name="T2" fmla="*/ 2147483647 w 2277"/>
              <a:gd name="T3" fmla="*/ 0 h 4"/>
              <a:gd name="T4" fmla="*/ 0 60000 65536"/>
              <a:gd name="T5" fmla="*/ 0 60000 65536"/>
              <a:gd name="T6" fmla="*/ 0 w 2277"/>
              <a:gd name="T7" fmla="*/ 0 h 4"/>
              <a:gd name="T8" fmla="*/ 2277 w 2277"/>
              <a:gd name="T9" fmla="*/ 4 h 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277" h="4">
                <a:moveTo>
                  <a:pt x="0" y="4"/>
                </a:moveTo>
                <a:lnTo>
                  <a:pt x="2277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68612" name="Group 4"/>
          <p:cNvGrpSpPr>
            <a:grpSpLocks/>
          </p:cNvGrpSpPr>
          <p:nvPr/>
        </p:nvGrpSpPr>
        <p:grpSpPr bwMode="auto">
          <a:xfrm>
            <a:off x="5637213" y="5008563"/>
            <a:ext cx="2200275" cy="90487"/>
            <a:chOff x="3291" y="2898"/>
            <a:chExt cx="1386" cy="57"/>
          </a:xfrm>
        </p:grpSpPr>
        <p:sp>
          <p:nvSpPr>
            <p:cNvPr id="68683" name="Line 5"/>
            <p:cNvSpPr>
              <a:spLocks noChangeShapeType="1"/>
            </p:cNvSpPr>
            <p:nvPr/>
          </p:nvSpPr>
          <p:spPr bwMode="auto">
            <a:xfrm>
              <a:off x="329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84" name="Line 6"/>
            <p:cNvSpPr>
              <a:spLocks noChangeShapeType="1"/>
            </p:cNvSpPr>
            <p:nvPr/>
          </p:nvSpPr>
          <p:spPr bwMode="auto">
            <a:xfrm>
              <a:off x="3408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85" name="Line 7"/>
            <p:cNvSpPr>
              <a:spLocks noChangeShapeType="1"/>
            </p:cNvSpPr>
            <p:nvPr/>
          </p:nvSpPr>
          <p:spPr bwMode="auto">
            <a:xfrm>
              <a:off x="3519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86" name="Line 8"/>
            <p:cNvSpPr>
              <a:spLocks noChangeShapeType="1"/>
            </p:cNvSpPr>
            <p:nvPr/>
          </p:nvSpPr>
          <p:spPr bwMode="auto">
            <a:xfrm>
              <a:off x="363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87" name="Line 9"/>
            <p:cNvSpPr>
              <a:spLocks noChangeShapeType="1"/>
            </p:cNvSpPr>
            <p:nvPr/>
          </p:nvSpPr>
          <p:spPr bwMode="auto">
            <a:xfrm>
              <a:off x="3750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88" name="Line 10"/>
            <p:cNvSpPr>
              <a:spLocks noChangeShapeType="1"/>
            </p:cNvSpPr>
            <p:nvPr/>
          </p:nvSpPr>
          <p:spPr bwMode="auto">
            <a:xfrm>
              <a:off x="3864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89" name="Line 11"/>
            <p:cNvSpPr>
              <a:spLocks noChangeShapeType="1"/>
            </p:cNvSpPr>
            <p:nvPr/>
          </p:nvSpPr>
          <p:spPr bwMode="auto">
            <a:xfrm>
              <a:off x="3978" y="2907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90" name="Line 12"/>
            <p:cNvSpPr>
              <a:spLocks noChangeShapeType="1"/>
            </p:cNvSpPr>
            <p:nvPr/>
          </p:nvSpPr>
          <p:spPr bwMode="auto">
            <a:xfrm>
              <a:off x="410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91" name="Line 13"/>
            <p:cNvSpPr>
              <a:spLocks noChangeShapeType="1"/>
            </p:cNvSpPr>
            <p:nvPr/>
          </p:nvSpPr>
          <p:spPr bwMode="auto">
            <a:xfrm>
              <a:off x="4212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92" name="Line 14"/>
            <p:cNvSpPr>
              <a:spLocks noChangeShapeType="1"/>
            </p:cNvSpPr>
            <p:nvPr/>
          </p:nvSpPr>
          <p:spPr bwMode="auto">
            <a:xfrm>
              <a:off x="4326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93" name="Line 15"/>
            <p:cNvSpPr>
              <a:spLocks noChangeShapeType="1"/>
            </p:cNvSpPr>
            <p:nvPr/>
          </p:nvSpPr>
          <p:spPr bwMode="auto">
            <a:xfrm>
              <a:off x="4443" y="2898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94" name="Line 16"/>
            <p:cNvSpPr>
              <a:spLocks noChangeShapeType="1"/>
            </p:cNvSpPr>
            <p:nvPr/>
          </p:nvSpPr>
          <p:spPr bwMode="auto">
            <a:xfrm>
              <a:off x="456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695" name="Line 17"/>
            <p:cNvSpPr>
              <a:spLocks noChangeShapeType="1"/>
            </p:cNvSpPr>
            <p:nvPr/>
          </p:nvSpPr>
          <p:spPr bwMode="auto">
            <a:xfrm>
              <a:off x="4677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8613" name="Text Box 18"/>
          <p:cNvSpPr txBox="1">
            <a:spLocks noChangeArrowheads="1"/>
          </p:cNvSpPr>
          <p:nvPr/>
        </p:nvSpPr>
        <p:spPr bwMode="auto">
          <a:xfrm>
            <a:off x="520858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0</a:t>
            </a:r>
          </a:p>
        </p:txBody>
      </p:sp>
      <p:sp>
        <p:nvSpPr>
          <p:cNvPr id="68614" name="Text Box 19"/>
          <p:cNvSpPr txBox="1">
            <a:spLocks noChangeArrowheads="1"/>
          </p:cNvSpPr>
          <p:nvPr/>
        </p:nvSpPr>
        <p:spPr bwMode="auto">
          <a:xfrm>
            <a:off x="562133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</a:t>
            </a:r>
          </a:p>
        </p:txBody>
      </p:sp>
      <p:sp>
        <p:nvSpPr>
          <p:cNvPr id="68615" name="Text Box 20"/>
          <p:cNvSpPr txBox="1">
            <a:spLocks noChangeArrowheads="1"/>
          </p:cNvSpPr>
          <p:nvPr/>
        </p:nvSpPr>
        <p:spPr bwMode="auto">
          <a:xfrm>
            <a:off x="596423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3</a:t>
            </a:r>
          </a:p>
        </p:txBody>
      </p:sp>
      <p:sp>
        <p:nvSpPr>
          <p:cNvPr id="68616" name="Text Box 21"/>
          <p:cNvSpPr txBox="1">
            <a:spLocks noChangeArrowheads="1"/>
          </p:cNvSpPr>
          <p:nvPr/>
        </p:nvSpPr>
        <p:spPr bwMode="auto">
          <a:xfrm>
            <a:off x="6321425" y="5141913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5</a:t>
            </a:r>
          </a:p>
        </p:txBody>
      </p:sp>
      <p:sp>
        <p:nvSpPr>
          <p:cNvPr id="68617" name="Text Box 22"/>
          <p:cNvSpPr txBox="1">
            <a:spLocks noChangeArrowheads="1"/>
          </p:cNvSpPr>
          <p:nvPr/>
        </p:nvSpPr>
        <p:spPr bwMode="auto">
          <a:xfrm>
            <a:off x="6691313" y="514667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7</a:t>
            </a:r>
          </a:p>
        </p:txBody>
      </p:sp>
      <p:sp>
        <p:nvSpPr>
          <p:cNvPr id="68618" name="Text Box 23"/>
          <p:cNvSpPr txBox="1">
            <a:spLocks noChangeArrowheads="1"/>
          </p:cNvSpPr>
          <p:nvPr/>
        </p:nvSpPr>
        <p:spPr bwMode="auto">
          <a:xfrm>
            <a:off x="7058025" y="515302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9</a:t>
            </a:r>
          </a:p>
        </p:txBody>
      </p:sp>
      <p:sp>
        <p:nvSpPr>
          <p:cNvPr id="68619" name="Text Box 24"/>
          <p:cNvSpPr txBox="1">
            <a:spLocks noChangeArrowheads="1"/>
          </p:cNvSpPr>
          <p:nvPr/>
        </p:nvSpPr>
        <p:spPr bwMode="auto">
          <a:xfrm>
            <a:off x="7366000" y="5132388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11</a:t>
            </a:r>
          </a:p>
        </p:txBody>
      </p:sp>
      <p:sp>
        <p:nvSpPr>
          <p:cNvPr id="68620" name="Text Box 25"/>
          <p:cNvSpPr txBox="1">
            <a:spLocks noChangeArrowheads="1"/>
          </p:cNvSpPr>
          <p:nvPr/>
        </p:nvSpPr>
        <p:spPr bwMode="auto">
          <a:xfrm>
            <a:off x="7727950" y="5132388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13</a:t>
            </a:r>
          </a:p>
        </p:txBody>
      </p:sp>
      <p:sp>
        <p:nvSpPr>
          <p:cNvPr id="68621" name="Text Box 26"/>
          <p:cNvSpPr txBox="1">
            <a:spLocks noChangeArrowheads="1"/>
          </p:cNvSpPr>
          <p:nvPr/>
        </p:nvSpPr>
        <p:spPr bwMode="auto">
          <a:xfrm>
            <a:off x="5973763" y="5519738"/>
            <a:ext cx="2297112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Quantity</a:t>
            </a:r>
          </a:p>
          <a:p>
            <a:pPr algn="ctr" eaLnBrk="0" hangingPunct="0"/>
            <a:r>
              <a:rPr lang="en-US" sz="1600" b="1"/>
              <a:t>(millions of kg per year)</a:t>
            </a:r>
          </a:p>
        </p:txBody>
      </p:sp>
      <p:sp>
        <p:nvSpPr>
          <p:cNvPr id="68622" name="Text Box 27"/>
          <p:cNvSpPr txBox="1">
            <a:spLocks noChangeArrowheads="1"/>
          </p:cNvSpPr>
          <p:nvPr/>
        </p:nvSpPr>
        <p:spPr bwMode="auto">
          <a:xfrm>
            <a:off x="5334000" y="1676400"/>
            <a:ext cx="3408363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and Supply Curves</a:t>
            </a:r>
          </a:p>
          <a:p>
            <a:pPr algn="ctr" eaLnBrk="0" hangingPunct="0"/>
            <a:r>
              <a:rPr lang="en-US" sz="1600" b="1"/>
              <a:t> for Strawberries</a:t>
            </a:r>
          </a:p>
        </p:txBody>
      </p:sp>
      <p:sp>
        <p:nvSpPr>
          <p:cNvPr id="68623" name="Text Box 28"/>
          <p:cNvSpPr txBox="1">
            <a:spLocks noChangeArrowheads="1"/>
          </p:cNvSpPr>
          <p:nvPr/>
        </p:nvSpPr>
        <p:spPr bwMode="auto">
          <a:xfrm rot="-5400000">
            <a:off x="3883025" y="3584575"/>
            <a:ext cx="1470025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Price ($ per kg)</a:t>
            </a:r>
          </a:p>
        </p:txBody>
      </p:sp>
      <p:grpSp>
        <p:nvGrpSpPr>
          <p:cNvPr id="68624" name="Group 29"/>
          <p:cNvGrpSpPr>
            <a:grpSpLocks/>
          </p:cNvGrpSpPr>
          <p:nvPr/>
        </p:nvGrpSpPr>
        <p:grpSpPr bwMode="auto">
          <a:xfrm>
            <a:off x="4903788" y="2341563"/>
            <a:ext cx="576262" cy="1960562"/>
            <a:chOff x="2826" y="1449"/>
            <a:chExt cx="363" cy="1235"/>
          </a:xfrm>
        </p:grpSpPr>
        <p:grpSp>
          <p:nvGrpSpPr>
            <p:cNvPr id="68672" name="Group 30"/>
            <p:cNvGrpSpPr>
              <a:grpSpLocks/>
            </p:cNvGrpSpPr>
            <p:nvPr/>
          </p:nvGrpSpPr>
          <p:grpSpPr bwMode="auto">
            <a:xfrm>
              <a:off x="3135" y="1524"/>
              <a:ext cx="54" cy="1110"/>
              <a:chOff x="3126" y="1527"/>
              <a:chExt cx="54" cy="1110"/>
            </a:xfrm>
          </p:grpSpPr>
          <p:sp>
            <p:nvSpPr>
              <p:cNvPr id="68678" name="Line 31"/>
              <p:cNvSpPr>
                <a:spLocks noChangeShapeType="1"/>
              </p:cNvSpPr>
              <p:nvPr/>
            </p:nvSpPr>
            <p:spPr bwMode="auto">
              <a:xfrm flipH="1">
                <a:off x="3129" y="263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79" name="Line 32"/>
              <p:cNvSpPr>
                <a:spLocks noChangeShapeType="1"/>
              </p:cNvSpPr>
              <p:nvPr/>
            </p:nvSpPr>
            <p:spPr bwMode="auto">
              <a:xfrm flipH="1">
                <a:off x="3129" y="2364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80" name="Line 33"/>
              <p:cNvSpPr>
                <a:spLocks noChangeShapeType="1"/>
              </p:cNvSpPr>
              <p:nvPr/>
            </p:nvSpPr>
            <p:spPr bwMode="auto">
              <a:xfrm flipH="1">
                <a:off x="3126" y="2088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81" name="Line 34"/>
              <p:cNvSpPr>
                <a:spLocks noChangeShapeType="1"/>
              </p:cNvSpPr>
              <p:nvPr/>
            </p:nvSpPr>
            <p:spPr bwMode="auto">
              <a:xfrm flipH="1">
                <a:off x="3126" y="1803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82" name="Line 35"/>
              <p:cNvSpPr>
                <a:spLocks noChangeShapeType="1"/>
              </p:cNvSpPr>
              <p:nvPr/>
            </p:nvSpPr>
            <p:spPr bwMode="auto">
              <a:xfrm flipH="1">
                <a:off x="3132" y="152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8673" name="Text Box 36"/>
            <p:cNvSpPr txBox="1">
              <a:spLocks noChangeArrowheads="1"/>
            </p:cNvSpPr>
            <p:nvPr/>
          </p:nvSpPr>
          <p:spPr bwMode="auto">
            <a:xfrm>
              <a:off x="2829" y="2550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1.00</a:t>
              </a:r>
            </a:p>
          </p:txBody>
        </p:sp>
        <p:sp>
          <p:nvSpPr>
            <p:cNvPr id="68674" name="Text Box 37"/>
            <p:cNvSpPr txBox="1">
              <a:spLocks noChangeArrowheads="1"/>
            </p:cNvSpPr>
            <p:nvPr/>
          </p:nvSpPr>
          <p:spPr bwMode="auto">
            <a:xfrm>
              <a:off x="2826" y="2303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1.50</a:t>
              </a:r>
            </a:p>
          </p:txBody>
        </p:sp>
        <p:sp>
          <p:nvSpPr>
            <p:cNvPr id="68675" name="Text Box 38"/>
            <p:cNvSpPr txBox="1">
              <a:spLocks noChangeArrowheads="1"/>
            </p:cNvSpPr>
            <p:nvPr/>
          </p:nvSpPr>
          <p:spPr bwMode="auto">
            <a:xfrm>
              <a:off x="2826" y="2016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2.00</a:t>
              </a:r>
            </a:p>
          </p:txBody>
        </p:sp>
        <p:sp>
          <p:nvSpPr>
            <p:cNvPr id="68676" name="Text Box 39"/>
            <p:cNvSpPr txBox="1">
              <a:spLocks noChangeArrowheads="1"/>
            </p:cNvSpPr>
            <p:nvPr/>
          </p:nvSpPr>
          <p:spPr bwMode="auto">
            <a:xfrm>
              <a:off x="2829" y="1737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2.50</a:t>
              </a:r>
            </a:p>
          </p:txBody>
        </p:sp>
        <p:sp>
          <p:nvSpPr>
            <p:cNvPr id="68677" name="Text Box 40"/>
            <p:cNvSpPr txBox="1">
              <a:spLocks noChangeArrowheads="1"/>
            </p:cNvSpPr>
            <p:nvPr/>
          </p:nvSpPr>
          <p:spPr bwMode="auto">
            <a:xfrm>
              <a:off x="2832" y="1449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3.00</a:t>
              </a:r>
            </a:p>
          </p:txBody>
        </p:sp>
      </p:grpSp>
      <p:sp>
        <p:nvSpPr>
          <p:cNvPr id="68625" name="Freeform 41"/>
          <p:cNvSpPr>
            <a:spLocks/>
          </p:cNvSpPr>
          <p:nvPr/>
        </p:nvSpPr>
        <p:spPr bwMode="auto">
          <a:xfrm>
            <a:off x="5440363" y="2457450"/>
            <a:ext cx="1587" cy="2778125"/>
          </a:xfrm>
          <a:custGeom>
            <a:avLst/>
            <a:gdLst>
              <a:gd name="T0" fmla="*/ 2147483647 w 1"/>
              <a:gd name="T1" fmla="*/ 2147483647 h 1750"/>
              <a:gd name="T2" fmla="*/ 0 w 1"/>
              <a:gd name="T3" fmla="*/ 0 h 1750"/>
              <a:gd name="T4" fmla="*/ 0 60000 65536"/>
              <a:gd name="T5" fmla="*/ 0 60000 65536"/>
              <a:gd name="T6" fmla="*/ 0 w 1"/>
              <a:gd name="T7" fmla="*/ 0 h 1750"/>
              <a:gd name="T8" fmla="*/ 1 w 1"/>
              <a:gd name="T9" fmla="*/ 1750 h 175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750">
                <a:moveTo>
                  <a:pt x="1" y="175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66" name="Freeform 42"/>
          <p:cNvSpPr>
            <a:spLocks/>
          </p:cNvSpPr>
          <p:nvPr/>
        </p:nvSpPr>
        <p:spPr bwMode="auto">
          <a:xfrm>
            <a:off x="6180138" y="2341563"/>
            <a:ext cx="1728787" cy="1903412"/>
          </a:xfrm>
          <a:custGeom>
            <a:avLst/>
            <a:gdLst>
              <a:gd name="T0" fmla="*/ 2147483647 w 1088"/>
              <a:gd name="T1" fmla="*/ 0 h 1198"/>
              <a:gd name="T2" fmla="*/ 0 w 1088"/>
              <a:gd name="T3" fmla="*/ 2147483647 h 1198"/>
              <a:gd name="T4" fmla="*/ 0 60000 65536"/>
              <a:gd name="T5" fmla="*/ 0 60000 65536"/>
              <a:gd name="T6" fmla="*/ 0 w 1088"/>
              <a:gd name="T7" fmla="*/ 0 h 1198"/>
              <a:gd name="T8" fmla="*/ 1088 w 1088"/>
              <a:gd name="T9" fmla="*/ 1198 h 119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88" h="1198">
                <a:moveTo>
                  <a:pt x="1088" y="0"/>
                </a:moveTo>
                <a:lnTo>
                  <a:pt x="0" y="1198"/>
                </a:lnTo>
              </a:path>
            </a:pathLst>
          </a:custGeom>
          <a:noFill/>
          <a:ln w="38100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67" name="Text Box 43"/>
          <p:cNvSpPr txBox="1">
            <a:spLocks noChangeArrowheads="1"/>
          </p:cNvSpPr>
          <p:nvPr/>
        </p:nvSpPr>
        <p:spPr bwMode="auto">
          <a:xfrm>
            <a:off x="8001000" y="2133600"/>
            <a:ext cx="1905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S</a:t>
            </a:r>
            <a:r>
              <a:rPr lang="fr-CA" sz="1400" b="1" baseline="-25000">
                <a:latin typeface="Tahoma" pitchFamily="34" charset="0"/>
              </a:rPr>
              <a:t>0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52268" name="Freeform 44"/>
          <p:cNvSpPr>
            <a:spLocks/>
          </p:cNvSpPr>
          <p:nvPr/>
        </p:nvSpPr>
        <p:spPr bwMode="auto">
          <a:xfrm>
            <a:off x="6137275" y="2370138"/>
            <a:ext cx="1800225" cy="1858962"/>
          </a:xfrm>
          <a:custGeom>
            <a:avLst/>
            <a:gdLst>
              <a:gd name="T0" fmla="*/ 2147483647 w 1134"/>
              <a:gd name="T1" fmla="*/ 2147483647 h 1171"/>
              <a:gd name="T2" fmla="*/ 0 w 1134"/>
              <a:gd name="T3" fmla="*/ 0 h 1171"/>
              <a:gd name="T4" fmla="*/ 0 60000 65536"/>
              <a:gd name="T5" fmla="*/ 0 60000 65536"/>
              <a:gd name="T6" fmla="*/ 0 w 1134"/>
              <a:gd name="T7" fmla="*/ 0 h 1171"/>
              <a:gd name="T8" fmla="*/ 1134 w 1134"/>
              <a:gd name="T9" fmla="*/ 1171 h 117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34" h="1171">
                <a:moveTo>
                  <a:pt x="1134" y="1171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3333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69" name="Text Box 45"/>
          <p:cNvSpPr txBox="1">
            <a:spLocks noChangeArrowheads="1"/>
          </p:cNvSpPr>
          <p:nvPr/>
        </p:nvSpPr>
        <p:spPr bwMode="auto">
          <a:xfrm>
            <a:off x="8077200" y="4191000"/>
            <a:ext cx="2127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D</a:t>
            </a:r>
            <a:r>
              <a:rPr lang="fr-CA" sz="1400" b="1" baseline="-25000">
                <a:latin typeface="Tahoma" pitchFamily="34" charset="0"/>
              </a:rPr>
              <a:t>0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68630" name="Line 46"/>
          <p:cNvSpPr>
            <a:spLocks noChangeShapeType="1"/>
          </p:cNvSpPr>
          <p:nvPr/>
        </p:nvSpPr>
        <p:spPr bwMode="auto">
          <a:xfrm>
            <a:off x="800893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631" name="Line 47"/>
          <p:cNvSpPr>
            <a:spLocks noChangeShapeType="1"/>
          </p:cNvSpPr>
          <p:nvPr/>
        </p:nvSpPr>
        <p:spPr bwMode="auto">
          <a:xfrm>
            <a:off x="823753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632" name="Text Box 48"/>
          <p:cNvSpPr txBox="1">
            <a:spLocks noChangeArrowheads="1"/>
          </p:cNvSpPr>
          <p:nvPr/>
        </p:nvSpPr>
        <p:spPr bwMode="auto">
          <a:xfrm>
            <a:off x="8008938" y="5095875"/>
            <a:ext cx="381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15</a:t>
            </a:r>
          </a:p>
        </p:txBody>
      </p:sp>
      <p:sp>
        <p:nvSpPr>
          <p:cNvPr id="68633" name="Text Box 49"/>
          <p:cNvSpPr txBox="1">
            <a:spLocks noChangeArrowheads="1"/>
          </p:cNvSpPr>
          <p:nvPr/>
        </p:nvSpPr>
        <p:spPr bwMode="auto">
          <a:xfrm>
            <a:off x="914400" y="36576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$3.00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8634" name="Text Box 50"/>
          <p:cNvSpPr txBox="1">
            <a:spLocks noChangeArrowheads="1"/>
          </p:cNvSpPr>
          <p:nvPr/>
        </p:nvSpPr>
        <p:spPr bwMode="auto">
          <a:xfrm>
            <a:off x="990600" y="39624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2.50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8635" name="Text Box 51"/>
          <p:cNvSpPr txBox="1">
            <a:spLocks noChangeArrowheads="1"/>
          </p:cNvSpPr>
          <p:nvPr/>
        </p:nvSpPr>
        <p:spPr bwMode="auto">
          <a:xfrm>
            <a:off x="990600" y="42672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2.00</a:t>
            </a:r>
          </a:p>
        </p:txBody>
      </p:sp>
      <p:sp>
        <p:nvSpPr>
          <p:cNvPr id="68636" name="Text Box 52"/>
          <p:cNvSpPr txBox="1">
            <a:spLocks noChangeArrowheads="1"/>
          </p:cNvSpPr>
          <p:nvPr/>
        </p:nvSpPr>
        <p:spPr bwMode="auto">
          <a:xfrm>
            <a:off x="990600" y="45720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1.50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8637" name="Text Box 53"/>
          <p:cNvSpPr txBox="1">
            <a:spLocks noChangeArrowheads="1"/>
          </p:cNvSpPr>
          <p:nvPr/>
        </p:nvSpPr>
        <p:spPr bwMode="auto">
          <a:xfrm>
            <a:off x="990600" y="48768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 b="1"/>
              <a:t>1.00</a:t>
            </a:r>
            <a:endParaRPr lang="en-US" sz="1400" b="1">
              <a:solidFill>
                <a:srgbClr val="FF0000"/>
              </a:solidFill>
            </a:endParaRPr>
          </a:p>
        </p:txBody>
      </p:sp>
      <p:sp>
        <p:nvSpPr>
          <p:cNvPr id="68638" name="Text Box 54"/>
          <p:cNvSpPr txBox="1">
            <a:spLocks noChangeArrowheads="1"/>
          </p:cNvSpPr>
          <p:nvPr/>
        </p:nvSpPr>
        <p:spPr bwMode="auto">
          <a:xfrm>
            <a:off x="990600" y="2133600"/>
            <a:ext cx="3048000" cy="1339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and Supply</a:t>
            </a:r>
          </a:p>
          <a:p>
            <a:pPr algn="ctr" eaLnBrk="0" hangingPunct="0"/>
            <a:r>
              <a:rPr lang="en-US" sz="1600" b="1"/>
              <a:t>Schedules for Strawberries</a:t>
            </a:r>
          </a:p>
          <a:p>
            <a:pPr algn="ctr" eaLnBrk="0" hangingPunct="0"/>
            <a:endParaRPr lang="en-US" sz="1400" b="1"/>
          </a:p>
          <a:p>
            <a:pPr eaLnBrk="0" hangingPunct="0"/>
            <a:r>
              <a:rPr lang="en-US" sz="1400" b="1"/>
              <a:t>   Price	               Quantities</a:t>
            </a:r>
          </a:p>
          <a:p>
            <a:pPr eaLnBrk="0" hangingPunct="0"/>
            <a:r>
              <a:rPr lang="en-US" sz="1400" b="1"/>
              <a:t>	</a:t>
            </a:r>
          </a:p>
          <a:p>
            <a:pPr eaLnBrk="0" hangingPunct="0"/>
            <a:r>
              <a:rPr lang="en-US" sz="1400" b="1"/>
              <a:t>($ per kg)             (millions of kg)</a:t>
            </a:r>
          </a:p>
        </p:txBody>
      </p:sp>
      <p:sp>
        <p:nvSpPr>
          <p:cNvPr id="52279" name="Text Box 55"/>
          <p:cNvSpPr txBox="1">
            <a:spLocks noChangeArrowheads="1"/>
          </p:cNvSpPr>
          <p:nvPr/>
        </p:nvSpPr>
        <p:spPr bwMode="auto">
          <a:xfrm>
            <a:off x="2133600" y="37084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 5</a:t>
            </a:r>
          </a:p>
        </p:txBody>
      </p:sp>
      <p:sp>
        <p:nvSpPr>
          <p:cNvPr id="52280" name="Text Box 56"/>
          <p:cNvSpPr txBox="1">
            <a:spLocks noChangeArrowheads="1"/>
          </p:cNvSpPr>
          <p:nvPr/>
        </p:nvSpPr>
        <p:spPr bwMode="auto">
          <a:xfrm>
            <a:off x="2133600" y="40132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 7</a:t>
            </a:r>
          </a:p>
        </p:txBody>
      </p:sp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2133600" y="43132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C000"/>
                </a:solidFill>
              </a:rPr>
              <a:t> </a:t>
            </a:r>
            <a:r>
              <a:rPr lang="en-US" sz="1400" b="1">
                <a:solidFill>
                  <a:srgbClr val="3333FF"/>
                </a:solidFill>
              </a:rPr>
              <a:t>9</a:t>
            </a:r>
          </a:p>
        </p:txBody>
      </p:sp>
      <p:sp>
        <p:nvSpPr>
          <p:cNvPr id="52282" name="Text Box 58"/>
          <p:cNvSpPr txBox="1">
            <a:spLocks noChangeArrowheads="1"/>
          </p:cNvSpPr>
          <p:nvPr/>
        </p:nvSpPr>
        <p:spPr bwMode="auto">
          <a:xfrm>
            <a:off x="2133600" y="46196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11</a:t>
            </a:r>
          </a:p>
        </p:txBody>
      </p:sp>
      <p:sp>
        <p:nvSpPr>
          <p:cNvPr id="52283" name="Text Box 59"/>
          <p:cNvSpPr txBox="1">
            <a:spLocks noChangeArrowheads="1"/>
          </p:cNvSpPr>
          <p:nvPr/>
        </p:nvSpPr>
        <p:spPr bwMode="auto">
          <a:xfrm>
            <a:off x="2133600" y="492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13</a:t>
            </a:r>
          </a:p>
        </p:txBody>
      </p:sp>
      <p:sp>
        <p:nvSpPr>
          <p:cNvPr id="52284" name="Text Box 60"/>
          <p:cNvSpPr txBox="1">
            <a:spLocks noChangeArrowheads="1"/>
          </p:cNvSpPr>
          <p:nvPr/>
        </p:nvSpPr>
        <p:spPr bwMode="auto">
          <a:xfrm>
            <a:off x="2917825" y="37084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6600"/>
                </a:solidFill>
              </a:rPr>
              <a:t>13</a:t>
            </a:r>
          </a:p>
        </p:txBody>
      </p:sp>
      <p:sp>
        <p:nvSpPr>
          <p:cNvPr id="52285" name="Text Box 61"/>
          <p:cNvSpPr txBox="1">
            <a:spLocks noChangeArrowheads="1"/>
          </p:cNvSpPr>
          <p:nvPr/>
        </p:nvSpPr>
        <p:spPr bwMode="auto">
          <a:xfrm>
            <a:off x="2895600" y="40132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</a:t>
            </a:r>
            <a:r>
              <a:rPr lang="en-US" sz="1400" b="1">
                <a:solidFill>
                  <a:srgbClr val="FF6600"/>
                </a:solidFill>
              </a:rPr>
              <a:t>11</a:t>
            </a:r>
          </a:p>
        </p:txBody>
      </p:sp>
      <p:sp>
        <p:nvSpPr>
          <p:cNvPr id="52286" name="Text Box 62"/>
          <p:cNvSpPr txBox="1">
            <a:spLocks noChangeArrowheads="1"/>
          </p:cNvSpPr>
          <p:nvPr/>
        </p:nvSpPr>
        <p:spPr bwMode="auto">
          <a:xfrm>
            <a:off x="2909888" y="43132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6600"/>
                </a:solidFill>
              </a:rPr>
              <a:t> 9</a:t>
            </a:r>
          </a:p>
        </p:txBody>
      </p:sp>
      <p:sp>
        <p:nvSpPr>
          <p:cNvPr id="52287" name="Text Box 63"/>
          <p:cNvSpPr txBox="1">
            <a:spLocks noChangeArrowheads="1"/>
          </p:cNvSpPr>
          <p:nvPr/>
        </p:nvSpPr>
        <p:spPr bwMode="auto">
          <a:xfrm>
            <a:off x="2935288" y="46228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6600"/>
                </a:solidFill>
              </a:rPr>
              <a:t>7</a:t>
            </a:r>
          </a:p>
        </p:txBody>
      </p:sp>
      <p:sp>
        <p:nvSpPr>
          <p:cNvPr id="52288" name="Text Box 64"/>
          <p:cNvSpPr txBox="1">
            <a:spLocks noChangeArrowheads="1"/>
          </p:cNvSpPr>
          <p:nvPr/>
        </p:nvSpPr>
        <p:spPr bwMode="auto">
          <a:xfrm>
            <a:off x="2935288" y="49149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6600"/>
                </a:solidFill>
              </a:rPr>
              <a:t>5</a:t>
            </a:r>
          </a:p>
        </p:txBody>
      </p:sp>
      <p:sp>
        <p:nvSpPr>
          <p:cNvPr id="52289" name="Text Box 65"/>
          <p:cNvSpPr txBox="1">
            <a:spLocks noChangeArrowheads="1"/>
          </p:cNvSpPr>
          <p:nvPr/>
        </p:nvSpPr>
        <p:spPr bwMode="auto">
          <a:xfrm>
            <a:off x="3670300" y="369887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17</a:t>
            </a:r>
          </a:p>
        </p:txBody>
      </p:sp>
      <p:sp>
        <p:nvSpPr>
          <p:cNvPr id="52290" name="Text Box 66"/>
          <p:cNvSpPr txBox="1">
            <a:spLocks noChangeArrowheads="1"/>
          </p:cNvSpPr>
          <p:nvPr/>
        </p:nvSpPr>
        <p:spPr bwMode="auto">
          <a:xfrm>
            <a:off x="3670300" y="401637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15</a:t>
            </a:r>
          </a:p>
        </p:txBody>
      </p:sp>
      <p:sp>
        <p:nvSpPr>
          <p:cNvPr id="52291" name="Text Box 67"/>
          <p:cNvSpPr txBox="1">
            <a:spLocks noChangeArrowheads="1"/>
          </p:cNvSpPr>
          <p:nvPr/>
        </p:nvSpPr>
        <p:spPr bwMode="auto">
          <a:xfrm>
            <a:off x="3641725" y="4303713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</a:t>
            </a:r>
            <a:r>
              <a:rPr lang="en-US" sz="1400" b="1">
                <a:solidFill>
                  <a:srgbClr val="C00000"/>
                </a:solidFill>
              </a:rPr>
              <a:t>13</a:t>
            </a:r>
          </a:p>
        </p:txBody>
      </p:sp>
      <p:sp>
        <p:nvSpPr>
          <p:cNvPr id="52292" name="Text Box 68"/>
          <p:cNvSpPr txBox="1">
            <a:spLocks noChangeArrowheads="1"/>
          </p:cNvSpPr>
          <p:nvPr/>
        </p:nvSpPr>
        <p:spPr bwMode="auto">
          <a:xfrm>
            <a:off x="3667125" y="46101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C00000"/>
                </a:solidFill>
              </a:rPr>
              <a:t>11</a:t>
            </a:r>
          </a:p>
        </p:txBody>
      </p:sp>
      <p:sp>
        <p:nvSpPr>
          <p:cNvPr id="52293" name="Text Box 69"/>
          <p:cNvSpPr txBox="1">
            <a:spLocks noChangeArrowheads="1"/>
          </p:cNvSpPr>
          <p:nvPr/>
        </p:nvSpPr>
        <p:spPr bwMode="auto">
          <a:xfrm>
            <a:off x="3656013" y="493077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</a:t>
            </a:r>
            <a:r>
              <a:rPr lang="en-US" sz="1400" b="1">
                <a:solidFill>
                  <a:srgbClr val="C00000"/>
                </a:solidFill>
              </a:rPr>
              <a:t>9</a:t>
            </a:r>
          </a:p>
        </p:txBody>
      </p:sp>
      <p:sp>
        <p:nvSpPr>
          <p:cNvPr id="68654" name="Line 70"/>
          <p:cNvSpPr>
            <a:spLocks noChangeShapeType="1"/>
          </p:cNvSpPr>
          <p:nvPr/>
        </p:nvSpPr>
        <p:spPr bwMode="auto">
          <a:xfrm>
            <a:off x="863758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655" name="Line 71"/>
          <p:cNvSpPr>
            <a:spLocks noChangeShapeType="1"/>
          </p:cNvSpPr>
          <p:nvPr/>
        </p:nvSpPr>
        <p:spPr bwMode="auto">
          <a:xfrm>
            <a:off x="8445500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656" name="Text Box 72"/>
          <p:cNvSpPr txBox="1">
            <a:spLocks noChangeArrowheads="1"/>
          </p:cNvSpPr>
          <p:nvPr/>
        </p:nvSpPr>
        <p:spPr bwMode="auto">
          <a:xfrm>
            <a:off x="8408988" y="5106988"/>
            <a:ext cx="381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17</a:t>
            </a:r>
          </a:p>
        </p:txBody>
      </p:sp>
      <p:sp>
        <p:nvSpPr>
          <p:cNvPr id="52297" name="Freeform 73"/>
          <p:cNvSpPr>
            <a:spLocks/>
          </p:cNvSpPr>
          <p:nvPr/>
        </p:nvSpPr>
        <p:spPr bwMode="auto">
          <a:xfrm>
            <a:off x="6734175" y="2362200"/>
            <a:ext cx="1724025" cy="1909763"/>
          </a:xfrm>
          <a:custGeom>
            <a:avLst/>
            <a:gdLst>
              <a:gd name="T0" fmla="*/ 2147483647 w 1088"/>
              <a:gd name="T1" fmla="*/ 0 h 1198"/>
              <a:gd name="T2" fmla="*/ 0 w 1088"/>
              <a:gd name="T3" fmla="*/ 2147483647 h 1198"/>
              <a:gd name="T4" fmla="*/ 0 60000 65536"/>
              <a:gd name="T5" fmla="*/ 0 60000 65536"/>
              <a:gd name="T6" fmla="*/ 0 w 1088"/>
              <a:gd name="T7" fmla="*/ 0 h 1198"/>
              <a:gd name="T8" fmla="*/ 1088 w 1088"/>
              <a:gd name="T9" fmla="*/ 1198 h 119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88" h="1198">
                <a:moveTo>
                  <a:pt x="1088" y="0"/>
                </a:moveTo>
                <a:lnTo>
                  <a:pt x="0" y="1198"/>
                </a:ln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298" name="Text Box 74"/>
          <p:cNvSpPr txBox="1">
            <a:spLocks noChangeArrowheads="1"/>
          </p:cNvSpPr>
          <p:nvPr/>
        </p:nvSpPr>
        <p:spPr bwMode="auto">
          <a:xfrm>
            <a:off x="8534400" y="2149475"/>
            <a:ext cx="1905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S</a:t>
            </a:r>
            <a:r>
              <a:rPr lang="fr-CA" sz="1400" b="1" baseline="-25000">
                <a:latin typeface="Tahoma" pitchFamily="34" charset="0"/>
              </a:rPr>
              <a:t>1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52299" name="AutoShape 75"/>
          <p:cNvSpPr>
            <a:spLocks noChangeArrowheads="1"/>
          </p:cNvSpPr>
          <p:nvPr/>
        </p:nvSpPr>
        <p:spPr bwMode="auto">
          <a:xfrm>
            <a:off x="7005638" y="3267075"/>
            <a:ext cx="76200" cy="76200"/>
          </a:xfrm>
          <a:prstGeom prst="flowChartConnector">
            <a:avLst/>
          </a:prstGeom>
          <a:solidFill>
            <a:srgbClr val="FF0000"/>
          </a:solidFill>
          <a:ln w="12700" algn="ctr">
            <a:noFill/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52300" name="AutoShape 76"/>
          <p:cNvSpPr>
            <a:spLocks noChangeArrowheads="1"/>
          </p:cNvSpPr>
          <p:nvPr/>
        </p:nvSpPr>
        <p:spPr bwMode="auto">
          <a:xfrm>
            <a:off x="7296150" y="3571875"/>
            <a:ext cx="76200" cy="76200"/>
          </a:xfrm>
          <a:prstGeom prst="flowChartConnector">
            <a:avLst/>
          </a:prstGeom>
          <a:solidFill>
            <a:srgbClr val="FF0000"/>
          </a:solidFill>
          <a:ln w="12700" algn="ctr">
            <a:noFill/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52301" name="Text Box 77"/>
          <p:cNvSpPr txBox="1">
            <a:spLocks noChangeArrowheads="1"/>
          </p:cNvSpPr>
          <p:nvPr/>
        </p:nvSpPr>
        <p:spPr bwMode="auto">
          <a:xfrm>
            <a:off x="6977063" y="3027363"/>
            <a:ext cx="93662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>
                <a:latin typeface="Tahoma" pitchFamily="34" charset="0"/>
              </a:rPr>
              <a:t>a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52302" name="Text Box 78"/>
          <p:cNvSpPr txBox="1">
            <a:spLocks noChangeArrowheads="1"/>
          </p:cNvSpPr>
          <p:nvPr/>
        </p:nvSpPr>
        <p:spPr bwMode="auto">
          <a:xfrm>
            <a:off x="7453313" y="3497263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>
                <a:latin typeface="Tahoma" pitchFamily="34" charset="0"/>
              </a:rPr>
              <a:t>b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52303" name="Line 79"/>
          <p:cNvSpPr>
            <a:spLocks noChangeShapeType="1"/>
          </p:cNvSpPr>
          <p:nvPr/>
        </p:nvSpPr>
        <p:spPr bwMode="auto">
          <a:xfrm>
            <a:off x="7159625" y="3335338"/>
            <a:ext cx="180975" cy="180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52304" name="AutoShape 80"/>
          <p:cNvSpPr>
            <a:spLocks noChangeArrowheads="1"/>
          </p:cNvSpPr>
          <p:nvPr/>
        </p:nvSpPr>
        <p:spPr bwMode="auto">
          <a:xfrm>
            <a:off x="7567613" y="3267075"/>
            <a:ext cx="76200" cy="76200"/>
          </a:xfrm>
          <a:prstGeom prst="flowChartConnector">
            <a:avLst/>
          </a:prstGeom>
          <a:solidFill>
            <a:srgbClr val="FF0000"/>
          </a:solidFill>
          <a:ln w="12700" algn="ctr">
            <a:noFill/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endParaRPr lang="en-US"/>
          </a:p>
        </p:txBody>
      </p:sp>
      <p:sp>
        <p:nvSpPr>
          <p:cNvPr id="68665" name="Rectangle 81"/>
          <p:cNvSpPr>
            <a:spLocks noChangeArrowheads="1"/>
          </p:cNvSpPr>
          <p:nvPr/>
        </p:nvSpPr>
        <p:spPr bwMode="auto">
          <a:xfrm>
            <a:off x="2176463" y="3048000"/>
            <a:ext cx="309562" cy="2127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400" b="1"/>
              <a:t>(D</a:t>
            </a:r>
            <a:r>
              <a:rPr lang="en-US" sz="1400" b="1" baseline="-25000"/>
              <a:t>0</a:t>
            </a:r>
            <a:r>
              <a:rPr lang="en-US" sz="1400" b="1"/>
              <a:t>)</a:t>
            </a:r>
          </a:p>
        </p:txBody>
      </p:sp>
      <p:sp>
        <p:nvSpPr>
          <p:cNvPr id="68666" name="Rectangle 82"/>
          <p:cNvSpPr>
            <a:spLocks noChangeArrowheads="1"/>
          </p:cNvSpPr>
          <p:nvPr/>
        </p:nvSpPr>
        <p:spPr bwMode="auto">
          <a:xfrm>
            <a:off x="2895600" y="3048000"/>
            <a:ext cx="349250" cy="2127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400" b="1"/>
              <a:t> (S</a:t>
            </a:r>
            <a:r>
              <a:rPr lang="en-US" sz="1400" b="1" baseline="-25000"/>
              <a:t>0</a:t>
            </a:r>
            <a:r>
              <a:rPr lang="en-US" sz="1400" b="1"/>
              <a:t>)</a:t>
            </a:r>
          </a:p>
        </p:txBody>
      </p:sp>
      <p:sp>
        <p:nvSpPr>
          <p:cNvPr id="68667" name="Rectangle 83"/>
          <p:cNvSpPr>
            <a:spLocks noChangeArrowheads="1"/>
          </p:cNvSpPr>
          <p:nvPr/>
        </p:nvSpPr>
        <p:spPr bwMode="auto">
          <a:xfrm>
            <a:off x="3705225" y="3048000"/>
            <a:ext cx="300038" cy="2127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None/>
            </a:pPr>
            <a:r>
              <a:rPr lang="en-US" sz="1400" b="1"/>
              <a:t>(S</a:t>
            </a:r>
            <a:r>
              <a:rPr lang="en-US" sz="1400" b="1" baseline="-25000"/>
              <a:t>1</a:t>
            </a:r>
            <a:r>
              <a:rPr lang="en-US" sz="1400" b="1"/>
              <a:t>)</a:t>
            </a:r>
          </a:p>
        </p:txBody>
      </p:sp>
      <p:sp>
        <p:nvSpPr>
          <p:cNvPr id="52308" name="Line 84"/>
          <p:cNvSpPr>
            <a:spLocks noChangeShapeType="1"/>
          </p:cNvSpPr>
          <p:nvPr/>
        </p:nvSpPr>
        <p:spPr bwMode="auto">
          <a:xfrm>
            <a:off x="7042150" y="3302000"/>
            <a:ext cx="5715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grpSp>
        <p:nvGrpSpPr>
          <p:cNvPr id="5" name="Group 85"/>
          <p:cNvGrpSpPr>
            <a:grpSpLocks/>
          </p:cNvGrpSpPr>
          <p:nvPr/>
        </p:nvGrpSpPr>
        <p:grpSpPr bwMode="auto">
          <a:xfrm>
            <a:off x="6934200" y="2667000"/>
            <a:ext cx="914400" cy="533400"/>
            <a:chOff x="4368" y="1680"/>
            <a:chExt cx="576" cy="336"/>
          </a:xfrm>
        </p:grpSpPr>
        <p:sp>
          <p:nvSpPr>
            <p:cNvPr id="68670" name="AutoShape 86"/>
            <p:cNvSpPr>
              <a:spLocks noChangeArrowheads="1"/>
            </p:cNvSpPr>
            <p:nvPr/>
          </p:nvSpPr>
          <p:spPr bwMode="auto">
            <a:xfrm>
              <a:off x="4368" y="1680"/>
              <a:ext cx="576" cy="336"/>
            </a:xfrm>
            <a:prstGeom prst="downArrowCallout">
              <a:avLst>
                <a:gd name="adj1" fmla="val 42857"/>
                <a:gd name="adj2" fmla="val 42857"/>
                <a:gd name="adj3" fmla="val 16667"/>
                <a:gd name="adj4" fmla="val 66667"/>
              </a:avLst>
            </a:prstGeom>
            <a:solidFill>
              <a:schemeClr val="bg1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/>
            <a:p>
              <a:endParaRPr lang="en-US"/>
            </a:p>
          </p:txBody>
        </p:sp>
        <p:sp>
          <p:nvSpPr>
            <p:cNvPr id="68671" name="Text Box 87"/>
            <p:cNvSpPr txBox="1">
              <a:spLocks noChangeArrowheads="1"/>
            </p:cNvSpPr>
            <p:nvPr/>
          </p:nvSpPr>
          <p:spPr bwMode="auto">
            <a:xfrm>
              <a:off x="4464" y="1728"/>
              <a:ext cx="364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CA" sz="1400">
                  <a:latin typeface="Tahoma" pitchFamily="34" charset="0"/>
                </a:rPr>
                <a:t>Surplus</a:t>
              </a:r>
              <a:endParaRPr lang="en-US" sz="1400" baseline="-25000"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2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2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2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2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2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2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2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5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5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9 3.33333E-6 L -2.77778E-7 3.33333E-6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522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5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66" grpId="0" animBg="1"/>
      <p:bldP spid="52267" grpId="0"/>
      <p:bldP spid="52267" grpId="1"/>
      <p:bldP spid="52268" grpId="0" animBg="1"/>
      <p:bldP spid="52269" grpId="0"/>
      <p:bldP spid="52269" grpId="1"/>
      <p:bldP spid="52279" grpId="0"/>
      <p:bldP spid="52280" grpId="0"/>
      <p:bldP spid="52281" grpId="0"/>
      <p:bldP spid="52282" grpId="0"/>
      <p:bldP spid="52283" grpId="0"/>
      <p:bldP spid="52284" grpId="0"/>
      <p:bldP spid="52285" grpId="0"/>
      <p:bldP spid="52286" grpId="0"/>
      <p:bldP spid="52287" grpId="0"/>
      <p:bldP spid="52288" grpId="0"/>
      <p:bldP spid="52289" grpId="0"/>
      <p:bldP spid="52290" grpId="0"/>
      <p:bldP spid="52291" grpId="0"/>
      <p:bldP spid="52292" grpId="0"/>
      <p:bldP spid="52293" grpId="0"/>
      <p:bldP spid="52297" grpId="0" animBg="1"/>
      <p:bldP spid="52297" grpId="1" animBg="1"/>
      <p:bldP spid="52298" grpId="0"/>
      <p:bldP spid="52299" grpId="0" animBg="1"/>
      <p:bldP spid="52300" grpId="0" animBg="1"/>
      <p:bldP spid="52301" grpId="0"/>
      <p:bldP spid="52302" grpId="0"/>
      <p:bldP spid="52303" grpId="0" animBg="1"/>
      <p:bldP spid="52304" grpId="0" animBg="1"/>
      <p:bldP spid="5230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Changes in Equilibrium (b)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A simultaneous rightward shift in demand and supply raises equilibrium quantity, but the effect on equilibrium price depends on the relative sizes of the two shifts.</a:t>
            </a:r>
          </a:p>
          <a:p>
            <a:pPr lvl="1" eaLnBrk="1" hangingPunct="1">
              <a:buSzPct val="60000"/>
            </a:pPr>
            <a:r>
              <a:rPr lang="en-US" smtClean="0"/>
              <a:t>if demand shifts rightward more than supply, then price rises </a:t>
            </a:r>
          </a:p>
          <a:p>
            <a:pPr lvl="1" eaLnBrk="1" hangingPunct="1">
              <a:buSzPct val="60000"/>
            </a:pPr>
            <a:r>
              <a:rPr lang="en-US" smtClean="0"/>
              <a:t>if supply shifts rightward more than demand, then price falls</a:t>
            </a:r>
          </a:p>
          <a:p>
            <a:pPr lvl="1" eaLnBrk="1" hangingPunct="1">
              <a:buSzPct val="60000"/>
              <a:buFont typeface="Wingdings 2" pitchFamily="18" charset="2"/>
              <a:buNone/>
            </a:pPr>
            <a:endParaRPr lang="en-US" smtClean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69636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37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38200"/>
            <a:ext cx="7313613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Effects of Increases in Demand and Supply</a:t>
            </a:r>
            <a:r>
              <a:rPr lang="en-US" dirty="0"/>
              <a:t/>
            </a:r>
            <a:br>
              <a:rPr lang="en-US" dirty="0"/>
            </a:br>
            <a:r>
              <a:rPr lang="en-US" sz="2000" dirty="0"/>
              <a:t>Figure </a:t>
            </a:r>
            <a:r>
              <a:rPr lang="en-US" sz="2000" dirty="0" smtClean="0"/>
              <a:t>2.11 </a:t>
            </a:r>
            <a:r>
              <a:rPr lang="en-US" sz="2000" dirty="0"/>
              <a:t>page </a:t>
            </a:r>
            <a:r>
              <a:rPr lang="en-US" sz="2000" dirty="0" smtClean="0"/>
              <a:t>49</a:t>
            </a:r>
            <a:endParaRPr lang="en-US" dirty="0"/>
          </a:p>
        </p:txBody>
      </p:sp>
      <p:sp>
        <p:nvSpPr>
          <p:cNvPr id="8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71683" name="Freeform 3"/>
          <p:cNvSpPr>
            <a:spLocks/>
          </p:cNvSpPr>
          <p:nvPr/>
        </p:nvSpPr>
        <p:spPr bwMode="auto">
          <a:xfrm>
            <a:off x="5381625" y="5041900"/>
            <a:ext cx="3614738" cy="6350"/>
          </a:xfrm>
          <a:custGeom>
            <a:avLst/>
            <a:gdLst>
              <a:gd name="T0" fmla="*/ 0 w 2277"/>
              <a:gd name="T1" fmla="*/ 2147483647 h 4"/>
              <a:gd name="T2" fmla="*/ 2147483647 w 2277"/>
              <a:gd name="T3" fmla="*/ 0 h 4"/>
              <a:gd name="T4" fmla="*/ 0 60000 65536"/>
              <a:gd name="T5" fmla="*/ 0 60000 65536"/>
              <a:gd name="T6" fmla="*/ 0 w 2277"/>
              <a:gd name="T7" fmla="*/ 0 h 4"/>
              <a:gd name="T8" fmla="*/ 2277 w 2277"/>
              <a:gd name="T9" fmla="*/ 4 h 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277" h="4">
                <a:moveTo>
                  <a:pt x="0" y="4"/>
                </a:moveTo>
                <a:lnTo>
                  <a:pt x="2277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71684" name="Group 4"/>
          <p:cNvGrpSpPr>
            <a:grpSpLocks/>
          </p:cNvGrpSpPr>
          <p:nvPr/>
        </p:nvGrpSpPr>
        <p:grpSpPr bwMode="auto">
          <a:xfrm>
            <a:off x="5637213" y="5008563"/>
            <a:ext cx="2200275" cy="90487"/>
            <a:chOff x="3291" y="2898"/>
            <a:chExt cx="1386" cy="57"/>
          </a:xfrm>
        </p:grpSpPr>
        <p:sp>
          <p:nvSpPr>
            <p:cNvPr id="71754" name="Line 5"/>
            <p:cNvSpPr>
              <a:spLocks noChangeShapeType="1"/>
            </p:cNvSpPr>
            <p:nvPr/>
          </p:nvSpPr>
          <p:spPr bwMode="auto">
            <a:xfrm>
              <a:off x="329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55" name="Line 6"/>
            <p:cNvSpPr>
              <a:spLocks noChangeShapeType="1"/>
            </p:cNvSpPr>
            <p:nvPr/>
          </p:nvSpPr>
          <p:spPr bwMode="auto">
            <a:xfrm>
              <a:off x="3408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56" name="Line 7"/>
            <p:cNvSpPr>
              <a:spLocks noChangeShapeType="1"/>
            </p:cNvSpPr>
            <p:nvPr/>
          </p:nvSpPr>
          <p:spPr bwMode="auto">
            <a:xfrm>
              <a:off x="3519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57" name="Line 8"/>
            <p:cNvSpPr>
              <a:spLocks noChangeShapeType="1"/>
            </p:cNvSpPr>
            <p:nvPr/>
          </p:nvSpPr>
          <p:spPr bwMode="auto">
            <a:xfrm>
              <a:off x="363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58" name="Line 9"/>
            <p:cNvSpPr>
              <a:spLocks noChangeShapeType="1"/>
            </p:cNvSpPr>
            <p:nvPr/>
          </p:nvSpPr>
          <p:spPr bwMode="auto">
            <a:xfrm>
              <a:off x="3750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59" name="Line 10"/>
            <p:cNvSpPr>
              <a:spLocks noChangeShapeType="1"/>
            </p:cNvSpPr>
            <p:nvPr/>
          </p:nvSpPr>
          <p:spPr bwMode="auto">
            <a:xfrm>
              <a:off x="3864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60" name="Line 11"/>
            <p:cNvSpPr>
              <a:spLocks noChangeShapeType="1"/>
            </p:cNvSpPr>
            <p:nvPr/>
          </p:nvSpPr>
          <p:spPr bwMode="auto">
            <a:xfrm>
              <a:off x="3978" y="2907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61" name="Line 12"/>
            <p:cNvSpPr>
              <a:spLocks noChangeShapeType="1"/>
            </p:cNvSpPr>
            <p:nvPr/>
          </p:nvSpPr>
          <p:spPr bwMode="auto">
            <a:xfrm>
              <a:off x="410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62" name="Line 13"/>
            <p:cNvSpPr>
              <a:spLocks noChangeShapeType="1"/>
            </p:cNvSpPr>
            <p:nvPr/>
          </p:nvSpPr>
          <p:spPr bwMode="auto">
            <a:xfrm>
              <a:off x="4212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63" name="Line 14"/>
            <p:cNvSpPr>
              <a:spLocks noChangeShapeType="1"/>
            </p:cNvSpPr>
            <p:nvPr/>
          </p:nvSpPr>
          <p:spPr bwMode="auto">
            <a:xfrm>
              <a:off x="4326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64" name="Line 15"/>
            <p:cNvSpPr>
              <a:spLocks noChangeShapeType="1"/>
            </p:cNvSpPr>
            <p:nvPr/>
          </p:nvSpPr>
          <p:spPr bwMode="auto">
            <a:xfrm>
              <a:off x="4443" y="2898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65" name="Line 16"/>
            <p:cNvSpPr>
              <a:spLocks noChangeShapeType="1"/>
            </p:cNvSpPr>
            <p:nvPr/>
          </p:nvSpPr>
          <p:spPr bwMode="auto">
            <a:xfrm>
              <a:off x="456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1766" name="Line 17"/>
            <p:cNvSpPr>
              <a:spLocks noChangeShapeType="1"/>
            </p:cNvSpPr>
            <p:nvPr/>
          </p:nvSpPr>
          <p:spPr bwMode="auto">
            <a:xfrm>
              <a:off x="4677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685" name="Text Box 18"/>
          <p:cNvSpPr txBox="1">
            <a:spLocks noChangeArrowheads="1"/>
          </p:cNvSpPr>
          <p:nvPr/>
        </p:nvSpPr>
        <p:spPr bwMode="auto">
          <a:xfrm>
            <a:off x="520858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0</a:t>
            </a:r>
          </a:p>
        </p:txBody>
      </p:sp>
      <p:sp>
        <p:nvSpPr>
          <p:cNvPr id="71686" name="Text Box 19"/>
          <p:cNvSpPr txBox="1">
            <a:spLocks noChangeArrowheads="1"/>
          </p:cNvSpPr>
          <p:nvPr/>
        </p:nvSpPr>
        <p:spPr bwMode="auto">
          <a:xfrm>
            <a:off x="562133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</a:t>
            </a:r>
          </a:p>
        </p:txBody>
      </p:sp>
      <p:sp>
        <p:nvSpPr>
          <p:cNvPr id="71687" name="Text Box 20"/>
          <p:cNvSpPr txBox="1">
            <a:spLocks noChangeArrowheads="1"/>
          </p:cNvSpPr>
          <p:nvPr/>
        </p:nvSpPr>
        <p:spPr bwMode="auto">
          <a:xfrm>
            <a:off x="596423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3</a:t>
            </a:r>
          </a:p>
        </p:txBody>
      </p:sp>
      <p:sp>
        <p:nvSpPr>
          <p:cNvPr id="71688" name="Text Box 21"/>
          <p:cNvSpPr txBox="1">
            <a:spLocks noChangeArrowheads="1"/>
          </p:cNvSpPr>
          <p:nvPr/>
        </p:nvSpPr>
        <p:spPr bwMode="auto">
          <a:xfrm>
            <a:off x="6321425" y="5141913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5</a:t>
            </a:r>
          </a:p>
        </p:txBody>
      </p:sp>
      <p:sp>
        <p:nvSpPr>
          <p:cNvPr id="71689" name="Text Box 22"/>
          <p:cNvSpPr txBox="1">
            <a:spLocks noChangeArrowheads="1"/>
          </p:cNvSpPr>
          <p:nvPr/>
        </p:nvSpPr>
        <p:spPr bwMode="auto">
          <a:xfrm>
            <a:off x="6691313" y="514667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7</a:t>
            </a:r>
          </a:p>
        </p:txBody>
      </p:sp>
      <p:sp>
        <p:nvSpPr>
          <p:cNvPr id="71690" name="Text Box 23"/>
          <p:cNvSpPr txBox="1">
            <a:spLocks noChangeArrowheads="1"/>
          </p:cNvSpPr>
          <p:nvPr/>
        </p:nvSpPr>
        <p:spPr bwMode="auto">
          <a:xfrm>
            <a:off x="7058025" y="515302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9</a:t>
            </a:r>
          </a:p>
        </p:txBody>
      </p:sp>
      <p:sp>
        <p:nvSpPr>
          <p:cNvPr id="71691" name="Text Box 24"/>
          <p:cNvSpPr txBox="1">
            <a:spLocks noChangeArrowheads="1"/>
          </p:cNvSpPr>
          <p:nvPr/>
        </p:nvSpPr>
        <p:spPr bwMode="auto">
          <a:xfrm>
            <a:off x="7366000" y="5132388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11</a:t>
            </a:r>
          </a:p>
        </p:txBody>
      </p:sp>
      <p:sp>
        <p:nvSpPr>
          <p:cNvPr id="71692" name="Text Box 25"/>
          <p:cNvSpPr txBox="1">
            <a:spLocks noChangeArrowheads="1"/>
          </p:cNvSpPr>
          <p:nvPr/>
        </p:nvSpPr>
        <p:spPr bwMode="auto">
          <a:xfrm>
            <a:off x="7727950" y="5132388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13</a:t>
            </a:r>
          </a:p>
        </p:txBody>
      </p:sp>
      <p:sp>
        <p:nvSpPr>
          <p:cNvPr id="71693" name="Text Box 26"/>
          <p:cNvSpPr txBox="1">
            <a:spLocks noChangeArrowheads="1"/>
          </p:cNvSpPr>
          <p:nvPr/>
        </p:nvSpPr>
        <p:spPr bwMode="auto">
          <a:xfrm>
            <a:off x="5973763" y="5591175"/>
            <a:ext cx="2297112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Quantity</a:t>
            </a:r>
          </a:p>
          <a:p>
            <a:pPr algn="ctr" eaLnBrk="0" hangingPunct="0"/>
            <a:r>
              <a:rPr lang="en-US" sz="1600" b="1"/>
              <a:t>(millions of kg per year)</a:t>
            </a:r>
          </a:p>
        </p:txBody>
      </p:sp>
      <p:sp>
        <p:nvSpPr>
          <p:cNvPr id="71694" name="Text Box 27"/>
          <p:cNvSpPr txBox="1">
            <a:spLocks noChangeArrowheads="1"/>
          </p:cNvSpPr>
          <p:nvPr/>
        </p:nvSpPr>
        <p:spPr bwMode="auto">
          <a:xfrm>
            <a:off x="5334000" y="1676400"/>
            <a:ext cx="3408363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and Supply Curves</a:t>
            </a:r>
          </a:p>
          <a:p>
            <a:pPr algn="ctr" eaLnBrk="0" hangingPunct="0"/>
            <a:r>
              <a:rPr lang="en-US" sz="1600" b="1"/>
              <a:t> for Strawberries</a:t>
            </a:r>
          </a:p>
        </p:txBody>
      </p:sp>
      <p:sp>
        <p:nvSpPr>
          <p:cNvPr id="71695" name="Text Box 28"/>
          <p:cNvSpPr txBox="1">
            <a:spLocks noChangeArrowheads="1"/>
          </p:cNvSpPr>
          <p:nvPr/>
        </p:nvSpPr>
        <p:spPr bwMode="auto">
          <a:xfrm rot="-5400000">
            <a:off x="3883025" y="3584575"/>
            <a:ext cx="1470025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Price ($ per kg)</a:t>
            </a:r>
          </a:p>
        </p:txBody>
      </p:sp>
      <p:grpSp>
        <p:nvGrpSpPr>
          <p:cNvPr id="71696" name="Group 29"/>
          <p:cNvGrpSpPr>
            <a:grpSpLocks/>
          </p:cNvGrpSpPr>
          <p:nvPr/>
        </p:nvGrpSpPr>
        <p:grpSpPr bwMode="auto">
          <a:xfrm>
            <a:off x="4903788" y="2341563"/>
            <a:ext cx="576262" cy="1960562"/>
            <a:chOff x="2826" y="1449"/>
            <a:chExt cx="363" cy="1235"/>
          </a:xfrm>
        </p:grpSpPr>
        <p:grpSp>
          <p:nvGrpSpPr>
            <p:cNvPr id="71743" name="Group 30"/>
            <p:cNvGrpSpPr>
              <a:grpSpLocks/>
            </p:cNvGrpSpPr>
            <p:nvPr/>
          </p:nvGrpSpPr>
          <p:grpSpPr bwMode="auto">
            <a:xfrm>
              <a:off x="3135" y="1524"/>
              <a:ext cx="54" cy="1110"/>
              <a:chOff x="3126" y="1527"/>
              <a:chExt cx="54" cy="1110"/>
            </a:xfrm>
          </p:grpSpPr>
          <p:sp>
            <p:nvSpPr>
              <p:cNvPr id="71749" name="Line 31"/>
              <p:cNvSpPr>
                <a:spLocks noChangeShapeType="1"/>
              </p:cNvSpPr>
              <p:nvPr/>
            </p:nvSpPr>
            <p:spPr bwMode="auto">
              <a:xfrm flipH="1">
                <a:off x="3129" y="263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750" name="Line 32"/>
              <p:cNvSpPr>
                <a:spLocks noChangeShapeType="1"/>
              </p:cNvSpPr>
              <p:nvPr/>
            </p:nvSpPr>
            <p:spPr bwMode="auto">
              <a:xfrm flipH="1">
                <a:off x="3129" y="2364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751" name="Line 33"/>
              <p:cNvSpPr>
                <a:spLocks noChangeShapeType="1"/>
              </p:cNvSpPr>
              <p:nvPr/>
            </p:nvSpPr>
            <p:spPr bwMode="auto">
              <a:xfrm flipH="1">
                <a:off x="3126" y="2088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752" name="Line 34"/>
              <p:cNvSpPr>
                <a:spLocks noChangeShapeType="1"/>
              </p:cNvSpPr>
              <p:nvPr/>
            </p:nvSpPr>
            <p:spPr bwMode="auto">
              <a:xfrm flipH="1">
                <a:off x="3126" y="1803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753" name="Line 35"/>
              <p:cNvSpPr>
                <a:spLocks noChangeShapeType="1"/>
              </p:cNvSpPr>
              <p:nvPr/>
            </p:nvSpPr>
            <p:spPr bwMode="auto">
              <a:xfrm flipH="1">
                <a:off x="3132" y="152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1744" name="Text Box 36"/>
            <p:cNvSpPr txBox="1">
              <a:spLocks noChangeArrowheads="1"/>
            </p:cNvSpPr>
            <p:nvPr/>
          </p:nvSpPr>
          <p:spPr bwMode="auto">
            <a:xfrm>
              <a:off x="2829" y="2550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1.00</a:t>
              </a:r>
            </a:p>
          </p:txBody>
        </p:sp>
        <p:sp>
          <p:nvSpPr>
            <p:cNvPr id="71745" name="Text Box 37"/>
            <p:cNvSpPr txBox="1">
              <a:spLocks noChangeArrowheads="1"/>
            </p:cNvSpPr>
            <p:nvPr/>
          </p:nvSpPr>
          <p:spPr bwMode="auto">
            <a:xfrm>
              <a:off x="2826" y="2303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1.50</a:t>
              </a:r>
            </a:p>
          </p:txBody>
        </p:sp>
        <p:sp>
          <p:nvSpPr>
            <p:cNvPr id="71746" name="Text Box 38"/>
            <p:cNvSpPr txBox="1">
              <a:spLocks noChangeArrowheads="1"/>
            </p:cNvSpPr>
            <p:nvPr/>
          </p:nvSpPr>
          <p:spPr bwMode="auto">
            <a:xfrm>
              <a:off x="2826" y="2016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2.00</a:t>
              </a:r>
            </a:p>
          </p:txBody>
        </p:sp>
        <p:sp>
          <p:nvSpPr>
            <p:cNvPr id="71747" name="Text Box 39"/>
            <p:cNvSpPr txBox="1">
              <a:spLocks noChangeArrowheads="1"/>
            </p:cNvSpPr>
            <p:nvPr/>
          </p:nvSpPr>
          <p:spPr bwMode="auto">
            <a:xfrm>
              <a:off x="2829" y="1737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2.50</a:t>
              </a:r>
            </a:p>
          </p:txBody>
        </p:sp>
        <p:sp>
          <p:nvSpPr>
            <p:cNvPr id="71748" name="Text Box 40"/>
            <p:cNvSpPr txBox="1">
              <a:spLocks noChangeArrowheads="1"/>
            </p:cNvSpPr>
            <p:nvPr/>
          </p:nvSpPr>
          <p:spPr bwMode="auto">
            <a:xfrm>
              <a:off x="2832" y="1449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3.00</a:t>
              </a:r>
            </a:p>
          </p:txBody>
        </p:sp>
      </p:grpSp>
      <p:sp>
        <p:nvSpPr>
          <p:cNvPr id="71697" name="Freeform 41"/>
          <p:cNvSpPr>
            <a:spLocks/>
          </p:cNvSpPr>
          <p:nvPr/>
        </p:nvSpPr>
        <p:spPr bwMode="auto">
          <a:xfrm>
            <a:off x="5440363" y="2457450"/>
            <a:ext cx="1587" cy="2778125"/>
          </a:xfrm>
          <a:custGeom>
            <a:avLst/>
            <a:gdLst>
              <a:gd name="T0" fmla="*/ 2147483647 w 1"/>
              <a:gd name="T1" fmla="*/ 2147483647 h 1750"/>
              <a:gd name="T2" fmla="*/ 0 w 1"/>
              <a:gd name="T3" fmla="*/ 0 h 1750"/>
              <a:gd name="T4" fmla="*/ 0 60000 65536"/>
              <a:gd name="T5" fmla="*/ 0 60000 65536"/>
              <a:gd name="T6" fmla="*/ 0 w 1"/>
              <a:gd name="T7" fmla="*/ 0 h 1750"/>
              <a:gd name="T8" fmla="*/ 1 w 1"/>
              <a:gd name="T9" fmla="*/ 1750 h 175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750">
                <a:moveTo>
                  <a:pt x="1" y="175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42" name="Freeform 42"/>
          <p:cNvSpPr>
            <a:spLocks/>
          </p:cNvSpPr>
          <p:nvPr/>
        </p:nvSpPr>
        <p:spPr bwMode="auto">
          <a:xfrm>
            <a:off x="6181725" y="2341563"/>
            <a:ext cx="1727200" cy="1901825"/>
          </a:xfrm>
          <a:custGeom>
            <a:avLst/>
            <a:gdLst>
              <a:gd name="T0" fmla="*/ 2147483647 w 1088"/>
              <a:gd name="T1" fmla="*/ 0 h 1198"/>
              <a:gd name="T2" fmla="*/ 0 w 1088"/>
              <a:gd name="T3" fmla="*/ 2147483647 h 1198"/>
              <a:gd name="T4" fmla="*/ 0 60000 65536"/>
              <a:gd name="T5" fmla="*/ 0 60000 65536"/>
              <a:gd name="T6" fmla="*/ 0 w 1088"/>
              <a:gd name="T7" fmla="*/ 0 h 1198"/>
              <a:gd name="T8" fmla="*/ 1088 w 1088"/>
              <a:gd name="T9" fmla="*/ 1198 h 119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88" h="1198">
                <a:moveTo>
                  <a:pt x="1088" y="0"/>
                </a:moveTo>
                <a:lnTo>
                  <a:pt x="0" y="1198"/>
                </a:lnTo>
              </a:path>
            </a:pathLst>
          </a:custGeom>
          <a:noFill/>
          <a:ln w="38100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44" name="Freeform 44"/>
          <p:cNvSpPr>
            <a:spLocks/>
          </p:cNvSpPr>
          <p:nvPr/>
        </p:nvSpPr>
        <p:spPr bwMode="auto">
          <a:xfrm>
            <a:off x="6137275" y="2370138"/>
            <a:ext cx="1800225" cy="1858962"/>
          </a:xfrm>
          <a:custGeom>
            <a:avLst/>
            <a:gdLst>
              <a:gd name="T0" fmla="*/ 2147483647 w 1134"/>
              <a:gd name="T1" fmla="*/ 2147483647 h 1171"/>
              <a:gd name="T2" fmla="*/ 0 w 1134"/>
              <a:gd name="T3" fmla="*/ 0 h 1171"/>
              <a:gd name="T4" fmla="*/ 0 60000 65536"/>
              <a:gd name="T5" fmla="*/ 0 60000 65536"/>
              <a:gd name="T6" fmla="*/ 0 w 1134"/>
              <a:gd name="T7" fmla="*/ 0 h 1171"/>
              <a:gd name="T8" fmla="*/ 1134 w 1134"/>
              <a:gd name="T9" fmla="*/ 1171 h 117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34" h="1171">
                <a:moveTo>
                  <a:pt x="1134" y="1171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45" name="Text Box 45"/>
          <p:cNvSpPr txBox="1">
            <a:spLocks noChangeArrowheads="1"/>
          </p:cNvSpPr>
          <p:nvPr/>
        </p:nvSpPr>
        <p:spPr bwMode="auto">
          <a:xfrm>
            <a:off x="8104188" y="4191000"/>
            <a:ext cx="2127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D</a:t>
            </a:r>
            <a:r>
              <a:rPr lang="fr-CA" sz="1400" b="1" baseline="-25000">
                <a:latin typeface="Tahoma" pitchFamily="34" charset="0"/>
              </a:rPr>
              <a:t>0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71701" name="Line 46"/>
          <p:cNvSpPr>
            <a:spLocks noChangeShapeType="1"/>
          </p:cNvSpPr>
          <p:nvPr/>
        </p:nvSpPr>
        <p:spPr bwMode="auto">
          <a:xfrm>
            <a:off x="800893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702" name="Line 47"/>
          <p:cNvSpPr>
            <a:spLocks noChangeShapeType="1"/>
          </p:cNvSpPr>
          <p:nvPr/>
        </p:nvSpPr>
        <p:spPr bwMode="auto">
          <a:xfrm>
            <a:off x="823753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703" name="Text Box 48"/>
          <p:cNvSpPr txBox="1">
            <a:spLocks noChangeArrowheads="1"/>
          </p:cNvSpPr>
          <p:nvPr/>
        </p:nvSpPr>
        <p:spPr bwMode="auto">
          <a:xfrm>
            <a:off x="8008938" y="5095875"/>
            <a:ext cx="381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15</a:t>
            </a:r>
          </a:p>
        </p:txBody>
      </p:sp>
      <p:sp>
        <p:nvSpPr>
          <p:cNvPr id="51249" name="AutoShape 49"/>
          <p:cNvSpPr>
            <a:spLocks noChangeArrowheads="1"/>
          </p:cNvSpPr>
          <p:nvPr/>
        </p:nvSpPr>
        <p:spPr bwMode="auto">
          <a:xfrm>
            <a:off x="7004050" y="32607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50" name="Text Box 50"/>
          <p:cNvSpPr txBox="1">
            <a:spLocks noChangeArrowheads="1"/>
          </p:cNvSpPr>
          <p:nvPr/>
        </p:nvSpPr>
        <p:spPr bwMode="auto">
          <a:xfrm>
            <a:off x="6858000" y="29845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</a:t>
            </a:r>
            <a:r>
              <a:rPr lang="en-US" sz="1400" b="1"/>
              <a:t> a</a:t>
            </a:r>
          </a:p>
        </p:txBody>
      </p:sp>
      <p:sp>
        <p:nvSpPr>
          <p:cNvPr id="71706" name="Text Box 51"/>
          <p:cNvSpPr txBox="1">
            <a:spLocks noChangeArrowheads="1"/>
          </p:cNvSpPr>
          <p:nvPr/>
        </p:nvSpPr>
        <p:spPr bwMode="auto">
          <a:xfrm>
            <a:off x="914400" y="36576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$3.00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71707" name="Text Box 52"/>
          <p:cNvSpPr txBox="1">
            <a:spLocks noChangeArrowheads="1"/>
          </p:cNvSpPr>
          <p:nvPr/>
        </p:nvSpPr>
        <p:spPr bwMode="auto">
          <a:xfrm>
            <a:off x="990600" y="39624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2.50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32798" name="Text Box 53"/>
          <p:cNvSpPr txBox="1">
            <a:spLocks noChangeArrowheads="1"/>
          </p:cNvSpPr>
          <p:nvPr/>
        </p:nvSpPr>
        <p:spPr bwMode="auto">
          <a:xfrm>
            <a:off x="990600" y="42672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2.00</a:t>
            </a:r>
          </a:p>
        </p:txBody>
      </p:sp>
      <p:sp>
        <p:nvSpPr>
          <p:cNvPr id="71709" name="Text Box 54"/>
          <p:cNvSpPr txBox="1">
            <a:spLocks noChangeArrowheads="1"/>
          </p:cNvSpPr>
          <p:nvPr/>
        </p:nvSpPr>
        <p:spPr bwMode="auto">
          <a:xfrm>
            <a:off x="990600" y="45720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1.50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71710" name="Text Box 55"/>
          <p:cNvSpPr txBox="1">
            <a:spLocks noChangeArrowheads="1"/>
          </p:cNvSpPr>
          <p:nvPr/>
        </p:nvSpPr>
        <p:spPr bwMode="auto">
          <a:xfrm>
            <a:off x="990600" y="48768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1.00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71711" name="Text Box 56"/>
          <p:cNvSpPr txBox="1">
            <a:spLocks noChangeArrowheads="1"/>
          </p:cNvSpPr>
          <p:nvPr/>
        </p:nvSpPr>
        <p:spPr bwMode="auto">
          <a:xfrm>
            <a:off x="990600" y="2133600"/>
            <a:ext cx="3048000" cy="1354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and Supply</a:t>
            </a:r>
          </a:p>
          <a:p>
            <a:pPr algn="ctr" eaLnBrk="0" hangingPunct="0"/>
            <a:r>
              <a:rPr lang="en-US" sz="1600" b="1"/>
              <a:t>Schedules for Strawberries</a:t>
            </a:r>
          </a:p>
          <a:p>
            <a:pPr algn="ctr" eaLnBrk="0" hangingPunct="0"/>
            <a:endParaRPr lang="en-US" sz="1400" b="1"/>
          </a:p>
          <a:p>
            <a:pPr eaLnBrk="0" hangingPunct="0"/>
            <a:r>
              <a:rPr lang="en-US" sz="1400" b="1"/>
              <a:t>   Price	               Quantities</a:t>
            </a:r>
          </a:p>
          <a:p>
            <a:pPr eaLnBrk="0" hangingPunct="0"/>
            <a:r>
              <a:rPr lang="en-US" sz="1400" b="1"/>
              <a:t>	  (D</a:t>
            </a:r>
            <a:r>
              <a:rPr lang="en-US" sz="1400" b="1" baseline="-25000"/>
              <a:t>0</a:t>
            </a:r>
            <a:r>
              <a:rPr lang="en-US" sz="1400" b="1"/>
              <a:t>)   (D</a:t>
            </a:r>
            <a:r>
              <a:rPr lang="en-US" sz="1400" b="1" baseline="-25000"/>
              <a:t>1</a:t>
            </a:r>
            <a:r>
              <a:rPr lang="en-US" sz="1400" b="1"/>
              <a:t>)	  ( S</a:t>
            </a:r>
            <a:r>
              <a:rPr lang="en-US" sz="1400" b="1" baseline="-25000"/>
              <a:t>0</a:t>
            </a:r>
            <a:r>
              <a:rPr lang="en-US" sz="1400" b="1"/>
              <a:t>)   (S</a:t>
            </a:r>
            <a:r>
              <a:rPr lang="en-US" sz="1400" b="1" baseline="-25000"/>
              <a:t>1</a:t>
            </a:r>
            <a:r>
              <a:rPr lang="en-US" sz="1400" b="1"/>
              <a:t>) </a:t>
            </a:r>
          </a:p>
          <a:p>
            <a:pPr eaLnBrk="0" hangingPunct="0"/>
            <a:r>
              <a:rPr lang="en-US" sz="1400" b="1"/>
              <a:t>($ per kg.)            (millions of kg)</a:t>
            </a:r>
          </a:p>
        </p:txBody>
      </p:sp>
      <p:sp>
        <p:nvSpPr>
          <p:cNvPr id="51257" name="Freeform 57"/>
          <p:cNvSpPr>
            <a:spLocks/>
          </p:cNvSpPr>
          <p:nvPr/>
        </p:nvSpPr>
        <p:spPr bwMode="auto">
          <a:xfrm>
            <a:off x="6961188" y="2341563"/>
            <a:ext cx="1770062" cy="1800225"/>
          </a:xfrm>
          <a:custGeom>
            <a:avLst/>
            <a:gdLst>
              <a:gd name="T0" fmla="*/ 0 w 1115"/>
              <a:gd name="T1" fmla="*/ 0 h 1134"/>
              <a:gd name="T2" fmla="*/ 2147483647 w 1115"/>
              <a:gd name="T3" fmla="*/ 2147483647 h 1134"/>
              <a:gd name="T4" fmla="*/ 0 60000 65536"/>
              <a:gd name="T5" fmla="*/ 0 60000 65536"/>
              <a:gd name="T6" fmla="*/ 0 w 1115"/>
              <a:gd name="T7" fmla="*/ 0 h 1134"/>
              <a:gd name="T8" fmla="*/ 1115 w 1115"/>
              <a:gd name="T9" fmla="*/ 1134 h 113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15" h="1134">
                <a:moveTo>
                  <a:pt x="0" y="0"/>
                </a:moveTo>
                <a:lnTo>
                  <a:pt x="1115" y="1134"/>
                </a:lnTo>
              </a:path>
            </a:pathLst>
          </a:custGeom>
          <a:noFill/>
          <a:ln w="381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59" name="Text Box 59"/>
          <p:cNvSpPr txBox="1">
            <a:spLocks noChangeArrowheads="1"/>
          </p:cNvSpPr>
          <p:nvPr/>
        </p:nvSpPr>
        <p:spPr bwMode="auto">
          <a:xfrm>
            <a:off x="8789988" y="4191000"/>
            <a:ext cx="2127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D</a:t>
            </a:r>
            <a:r>
              <a:rPr lang="fr-CA" sz="1400" b="1" baseline="-25000">
                <a:latin typeface="Tahoma" pitchFamily="34" charset="0"/>
              </a:rPr>
              <a:t>1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51260" name="Text Box 60"/>
          <p:cNvSpPr txBox="1">
            <a:spLocks noChangeArrowheads="1"/>
          </p:cNvSpPr>
          <p:nvPr/>
        </p:nvSpPr>
        <p:spPr bwMode="auto">
          <a:xfrm>
            <a:off x="7772400" y="29718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 b</a:t>
            </a:r>
          </a:p>
        </p:txBody>
      </p:sp>
      <p:sp>
        <p:nvSpPr>
          <p:cNvPr id="51261" name="AutoShape 61"/>
          <p:cNvSpPr>
            <a:spLocks noChangeArrowheads="1"/>
          </p:cNvSpPr>
          <p:nvPr/>
        </p:nvSpPr>
        <p:spPr bwMode="auto">
          <a:xfrm>
            <a:off x="7875588" y="3255963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63" name="Text Box 63"/>
          <p:cNvSpPr txBox="1">
            <a:spLocks noChangeArrowheads="1"/>
          </p:cNvSpPr>
          <p:nvPr/>
        </p:nvSpPr>
        <p:spPr bwMode="auto">
          <a:xfrm>
            <a:off x="1981200" y="365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 </a:t>
            </a:r>
            <a:r>
              <a:rPr lang="en-US" sz="140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51264" name="Text Box 64"/>
          <p:cNvSpPr txBox="1">
            <a:spLocks noChangeArrowheads="1"/>
          </p:cNvSpPr>
          <p:nvPr/>
        </p:nvSpPr>
        <p:spPr bwMode="auto">
          <a:xfrm>
            <a:off x="1981200" y="39624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chemeClr val="accent1"/>
                </a:solidFill>
              </a:rPr>
              <a:t> </a:t>
            </a:r>
            <a:r>
              <a:rPr lang="en-US" sz="140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51265" name="Text Box 65"/>
          <p:cNvSpPr txBox="1">
            <a:spLocks noChangeArrowheads="1"/>
          </p:cNvSpPr>
          <p:nvPr/>
        </p:nvSpPr>
        <p:spPr bwMode="auto">
          <a:xfrm>
            <a:off x="1981200" y="42624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00B050"/>
                </a:solidFill>
              </a:rPr>
              <a:t> </a:t>
            </a:r>
            <a:r>
              <a:rPr lang="en-US" sz="140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51266" name="Text Box 66"/>
          <p:cNvSpPr txBox="1">
            <a:spLocks noChangeArrowheads="1"/>
          </p:cNvSpPr>
          <p:nvPr/>
        </p:nvSpPr>
        <p:spPr bwMode="auto">
          <a:xfrm>
            <a:off x="1981200" y="45688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51267" name="Text Box 67"/>
          <p:cNvSpPr txBox="1">
            <a:spLocks noChangeArrowheads="1"/>
          </p:cNvSpPr>
          <p:nvPr/>
        </p:nvSpPr>
        <p:spPr bwMode="auto">
          <a:xfrm>
            <a:off x="1981200" y="48768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51268" name="Text Box 68"/>
          <p:cNvSpPr txBox="1">
            <a:spLocks noChangeArrowheads="1"/>
          </p:cNvSpPr>
          <p:nvPr/>
        </p:nvSpPr>
        <p:spPr bwMode="auto">
          <a:xfrm>
            <a:off x="2489200" y="365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3333FF"/>
                </a:solidFill>
              </a:rPr>
              <a:t>9</a:t>
            </a:r>
          </a:p>
        </p:txBody>
      </p:sp>
      <p:sp>
        <p:nvSpPr>
          <p:cNvPr id="51269" name="Text Box 69"/>
          <p:cNvSpPr txBox="1">
            <a:spLocks noChangeArrowheads="1"/>
          </p:cNvSpPr>
          <p:nvPr/>
        </p:nvSpPr>
        <p:spPr bwMode="auto">
          <a:xfrm>
            <a:off x="2438400" y="39624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/>
              <a:t> </a:t>
            </a:r>
            <a:r>
              <a:rPr lang="en-US" sz="1400">
                <a:solidFill>
                  <a:srgbClr val="3333FF"/>
                </a:solidFill>
              </a:rPr>
              <a:t>11</a:t>
            </a:r>
          </a:p>
        </p:txBody>
      </p:sp>
      <p:sp>
        <p:nvSpPr>
          <p:cNvPr id="51270" name="Text Box 70"/>
          <p:cNvSpPr txBox="1">
            <a:spLocks noChangeArrowheads="1"/>
          </p:cNvSpPr>
          <p:nvPr/>
        </p:nvSpPr>
        <p:spPr bwMode="auto">
          <a:xfrm>
            <a:off x="2438400" y="42624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3333FF"/>
                </a:solidFill>
              </a:rPr>
              <a:t> </a:t>
            </a:r>
            <a:r>
              <a:rPr lang="en-US" sz="1400">
                <a:solidFill>
                  <a:srgbClr val="3333FF"/>
                </a:solidFill>
              </a:rPr>
              <a:t>13</a:t>
            </a:r>
          </a:p>
        </p:txBody>
      </p:sp>
      <p:sp>
        <p:nvSpPr>
          <p:cNvPr id="51271" name="Text Box 71"/>
          <p:cNvSpPr txBox="1">
            <a:spLocks noChangeArrowheads="1"/>
          </p:cNvSpPr>
          <p:nvPr/>
        </p:nvSpPr>
        <p:spPr bwMode="auto">
          <a:xfrm>
            <a:off x="2463800" y="45720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3333FF"/>
                </a:solidFill>
              </a:rPr>
              <a:t>15</a:t>
            </a:r>
          </a:p>
        </p:txBody>
      </p:sp>
      <p:sp>
        <p:nvSpPr>
          <p:cNvPr id="51272" name="Text Box 72"/>
          <p:cNvSpPr txBox="1">
            <a:spLocks noChangeArrowheads="1"/>
          </p:cNvSpPr>
          <p:nvPr/>
        </p:nvSpPr>
        <p:spPr bwMode="auto">
          <a:xfrm>
            <a:off x="2463800" y="48641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3333FF"/>
                </a:solidFill>
              </a:rPr>
              <a:t>17</a:t>
            </a:r>
          </a:p>
        </p:txBody>
      </p:sp>
      <p:sp>
        <p:nvSpPr>
          <p:cNvPr id="51273" name="Text Box 73"/>
          <p:cNvSpPr txBox="1">
            <a:spLocks noChangeArrowheads="1"/>
          </p:cNvSpPr>
          <p:nvPr/>
        </p:nvSpPr>
        <p:spPr bwMode="auto">
          <a:xfrm>
            <a:off x="2895600" y="365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FF6600"/>
                </a:solidFill>
              </a:rPr>
              <a:t>13</a:t>
            </a:r>
          </a:p>
        </p:txBody>
      </p:sp>
      <p:sp>
        <p:nvSpPr>
          <p:cNvPr id="51274" name="Text Box 74"/>
          <p:cNvSpPr txBox="1">
            <a:spLocks noChangeArrowheads="1"/>
          </p:cNvSpPr>
          <p:nvPr/>
        </p:nvSpPr>
        <p:spPr bwMode="auto">
          <a:xfrm>
            <a:off x="2895600" y="39751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FF6600"/>
                </a:solidFill>
              </a:rPr>
              <a:t>11</a:t>
            </a:r>
          </a:p>
        </p:txBody>
      </p:sp>
      <p:sp>
        <p:nvSpPr>
          <p:cNvPr id="51275" name="Text Box 75"/>
          <p:cNvSpPr txBox="1">
            <a:spLocks noChangeArrowheads="1"/>
          </p:cNvSpPr>
          <p:nvPr/>
        </p:nvSpPr>
        <p:spPr bwMode="auto">
          <a:xfrm>
            <a:off x="2895600" y="42624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FF6600"/>
                </a:solidFill>
              </a:rPr>
              <a:t> 9</a:t>
            </a:r>
          </a:p>
        </p:txBody>
      </p:sp>
      <p:sp>
        <p:nvSpPr>
          <p:cNvPr id="51276" name="Text Box 76"/>
          <p:cNvSpPr txBox="1">
            <a:spLocks noChangeArrowheads="1"/>
          </p:cNvSpPr>
          <p:nvPr/>
        </p:nvSpPr>
        <p:spPr bwMode="auto">
          <a:xfrm>
            <a:off x="2921000" y="45688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6600"/>
                </a:solidFill>
              </a:rPr>
              <a:t>7</a:t>
            </a:r>
          </a:p>
        </p:txBody>
      </p:sp>
      <p:sp>
        <p:nvSpPr>
          <p:cNvPr id="51277" name="Text Box 77"/>
          <p:cNvSpPr txBox="1">
            <a:spLocks noChangeArrowheads="1"/>
          </p:cNvSpPr>
          <p:nvPr/>
        </p:nvSpPr>
        <p:spPr bwMode="auto">
          <a:xfrm>
            <a:off x="2895600" y="48895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6600"/>
                </a:solidFill>
              </a:rPr>
              <a:t> 5</a:t>
            </a:r>
          </a:p>
        </p:txBody>
      </p:sp>
      <p:sp>
        <p:nvSpPr>
          <p:cNvPr id="71731" name="Line 78"/>
          <p:cNvSpPr>
            <a:spLocks noChangeShapeType="1"/>
          </p:cNvSpPr>
          <p:nvPr/>
        </p:nvSpPr>
        <p:spPr bwMode="auto">
          <a:xfrm>
            <a:off x="863758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732" name="Line 79"/>
          <p:cNvSpPr>
            <a:spLocks noChangeShapeType="1"/>
          </p:cNvSpPr>
          <p:nvPr/>
        </p:nvSpPr>
        <p:spPr bwMode="auto">
          <a:xfrm>
            <a:off x="8445500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733" name="Text Box 80"/>
          <p:cNvSpPr txBox="1">
            <a:spLocks noChangeArrowheads="1"/>
          </p:cNvSpPr>
          <p:nvPr/>
        </p:nvSpPr>
        <p:spPr bwMode="auto">
          <a:xfrm>
            <a:off x="8408988" y="5106988"/>
            <a:ext cx="381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17</a:t>
            </a:r>
          </a:p>
        </p:txBody>
      </p:sp>
      <p:sp>
        <p:nvSpPr>
          <p:cNvPr id="51281" name="Line 81"/>
          <p:cNvSpPr>
            <a:spLocks noChangeShapeType="1"/>
          </p:cNvSpPr>
          <p:nvPr/>
        </p:nvSpPr>
        <p:spPr bwMode="auto">
          <a:xfrm>
            <a:off x="7027863" y="3294063"/>
            <a:ext cx="8810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88" name="Text Box 73"/>
          <p:cNvSpPr txBox="1">
            <a:spLocks noChangeArrowheads="1"/>
          </p:cNvSpPr>
          <p:nvPr/>
        </p:nvSpPr>
        <p:spPr bwMode="auto">
          <a:xfrm>
            <a:off x="3352800" y="365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C00000"/>
                </a:solidFill>
              </a:rPr>
              <a:t>17</a:t>
            </a:r>
          </a:p>
        </p:txBody>
      </p:sp>
      <p:sp>
        <p:nvSpPr>
          <p:cNvPr id="89" name="Text Box 74"/>
          <p:cNvSpPr txBox="1">
            <a:spLocks noChangeArrowheads="1"/>
          </p:cNvSpPr>
          <p:nvPr/>
        </p:nvSpPr>
        <p:spPr bwMode="auto">
          <a:xfrm>
            <a:off x="3352800" y="39751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C00000"/>
                </a:solidFill>
              </a:rPr>
              <a:t>15</a:t>
            </a:r>
          </a:p>
        </p:txBody>
      </p:sp>
      <p:sp>
        <p:nvSpPr>
          <p:cNvPr id="90" name="Text Box 75"/>
          <p:cNvSpPr txBox="1">
            <a:spLocks noChangeArrowheads="1"/>
          </p:cNvSpPr>
          <p:nvPr/>
        </p:nvSpPr>
        <p:spPr bwMode="auto">
          <a:xfrm>
            <a:off x="3352800" y="42624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/>
              <a:t> </a:t>
            </a:r>
            <a:r>
              <a:rPr lang="en-US" sz="1400">
                <a:solidFill>
                  <a:srgbClr val="C00000"/>
                </a:solidFill>
              </a:rPr>
              <a:t>13</a:t>
            </a:r>
          </a:p>
        </p:txBody>
      </p:sp>
      <p:sp>
        <p:nvSpPr>
          <p:cNvPr id="91" name="Text Box 76"/>
          <p:cNvSpPr txBox="1">
            <a:spLocks noChangeArrowheads="1"/>
          </p:cNvSpPr>
          <p:nvPr/>
        </p:nvSpPr>
        <p:spPr bwMode="auto">
          <a:xfrm>
            <a:off x="3378200" y="45688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C00000"/>
                </a:solidFill>
              </a:rPr>
              <a:t>11</a:t>
            </a:r>
          </a:p>
        </p:txBody>
      </p:sp>
      <p:sp>
        <p:nvSpPr>
          <p:cNvPr id="92" name="Text Box 77"/>
          <p:cNvSpPr txBox="1">
            <a:spLocks noChangeArrowheads="1"/>
          </p:cNvSpPr>
          <p:nvPr/>
        </p:nvSpPr>
        <p:spPr bwMode="auto">
          <a:xfrm>
            <a:off x="3352800" y="48895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C00000"/>
                </a:solidFill>
              </a:rPr>
              <a:t> 9</a:t>
            </a:r>
          </a:p>
        </p:txBody>
      </p:sp>
      <p:sp>
        <p:nvSpPr>
          <p:cNvPr id="93" name="Text Box 45"/>
          <p:cNvSpPr txBox="1">
            <a:spLocks noChangeArrowheads="1"/>
          </p:cNvSpPr>
          <p:nvPr/>
        </p:nvSpPr>
        <p:spPr bwMode="auto">
          <a:xfrm>
            <a:off x="7940675" y="2133600"/>
            <a:ext cx="1905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S</a:t>
            </a:r>
            <a:r>
              <a:rPr lang="fr-CA" sz="1400" b="1" baseline="-25000">
                <a:latin typeface="Tahoma" pitchFamily="34" charset="0"/>
              </a:rPr>
              <a:t>0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94" name="Text Box 45"/>
          <p:cNvSpPr txBox="1">
            <a:spLocks noChangeArrowheads="1"/>
          </p:cNvSpPr>
          <p:nvPr/>
        </p:nvSpPr>
        <p:spPr bwMode="auto">
          <a:xfrm>
            <a:off x="8686800" y="2133600"/>
            <a:ext cx="1905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S</a:t>
            </a:r>
            <a:r>
              <a:rPr lang="fr-CA" sz="1400" b="1" baseline="-25000">
                <a:latin typeface="Tahoma" pitchFamily="34" charset="0"/>
              </a:rPr>
              <a:t>1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95" name="Freeform 42"/>
          <p:cNvSpPr>
            <a:spLocks/>
          </p:cNvSpPr>
          <p:nvPr/>
        </p:nvSpPr>
        <p:spPr bwMode="auto">
          <a:xfrm>
            <a:off x="6934200" y="2493963"/>
            <a:ext cx="1736725" cy="1920875"/>
          </a:xfrm>
          <a:custGeom>
            <a:avLst/>
            <a:gdLst>
              <a:gd name="T0" fmla="*/ 2147483647 w 1088"/>
              <a:gd name="T1" fmla="*/ 0 h 1198"/>
              <a:gd name="T2" fmla="*/ 0 w 1088"/>
              <a:gd name="T3" fmla="*/ 2147483647 h 1198"/>
              <a:gd name="T4" fmla="*/ 0 60000 65536"/>
              <a:gd name="T5" fmla="*/ 0 60000 65536"/>
              <a:gd name="T6" fmla="*/ 0 w 1088"/>
              <a:gd name="T7" fmla="*/ 0 h 1198"/>
              <a:gd name="T8" fmla="*/ 1088 w 1088"/>
              <a:gd name="T9" fmla="*/ 1198 h 119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88" h="1198">
                <a:moveTo>
                  <a:pt x="1088" y="0"/>
                </a:moveTo>
                <a:lnTo>
                  <a:pt x="0" y="1198"/>
                </a:ln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1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1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1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5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5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1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5" presetClass="emph" presetSubtype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70" dur="indefinite"/>
                                        <p:tgtEl>
                                          <p:spTgt spid="32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1" dur="indefinite"/>
                                        <p:tgtEl>
                                          <p:spTgt spid="32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72" dur="indefinite"/>
                                        <p:tgtEl>
                                          <p:spTgt spid="32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5" presetClass="emph" presetSubtype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75" dur="3000"/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6" dur="3000"/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77" dur="3000"/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79" dur="3000"/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80" dur="3000"/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1" dur="3000"/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500"/>
                            </p:stCondLst>
                            <p:childTnLst>
                              <p:par>
                                <p:cTn id="8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5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000"/>
                            </p:stCondLst>
                            <p:childTnLst>
                              <p:par>
                                <p:cTn id="9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5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500"/>
                            </p:stCondLst>
                            <p:childTnLst>
                              <p:par>
                                <p:cTn id="9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5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5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51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5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51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5" dur="500"/>
                                        <p:tgtEl>
                                          <p:spTgt spid="5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7" presetID="5" presetClass="emph" presetSubtype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8" dur="indefinite"/>
                                        <p:tgtEl>
                                          <p:spTgt spid="5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49" dur="indefinite"/>
                                        <p:tgtEl>
                                          <p:spTgt spid="5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50" dur="indefinite"/>
                                        <p:tgtEl>
                                          <p:spTgt spid="5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52" presetID="5" presetClass="emph" presetSubtype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3" dur="indefinite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54" dur="indefinite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55" dur="indefinite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2" grpId="0" animBg="1"/>
      <p:bldP spid="51244" grpId="0" animBg="1"/>
      <p:bldP spid="51245" grpId="0"/>
      <p:bldP spid="51249" grpId="0" animBg="1"/>
      <p:bldP spid="51250" grpId="0"/>
      <p:bldP spid="51257" grpId="0" animBg="1"/>
      <p:bldP spid="51259" grpId="0"/>
      <p:bldP spid="51260" grpId="0"/>
      <p:bldP spid="51261" grpId="0" animBg="1"/>
      <p:bldP spid="51263" grpId="0"/>
      <p:bldP spid="51264" grpId="0"/>
      <p:bldP spid="51265" grpId="0" build="allAtOnce"/>
      <p:bldP spid="51266" grpId="0"/>
      <p:bldP spid="51267" grpId="0"/>
      <p:bldP spid="51268" grpId="0"/>
      <p:bldP spid="51269" grpId="0"/>
      <p:bldP spid="51270" grpId="0" build="allAtOnce"/>
      <p:bldP spid="51271" grpId="0"/>
      <p:bldP spid="51272" grpId="0"/>
      <p:bldP spid="51273" grpId="0"/>
      <p:bldP spid="51274" grpId="0"/>
      <p:bldP spid="51275" grpId="0" build="allAtOnce"/>
      <p:bldP spid="51276" grpId="0"/>
      <p:bldP spid="51277" grpId="0"/>
      <p:bldP spid="51281" grpId="0" animBg="1"/>
      <p:bldP spid="88" grpId="0"/>
      <p:bldP spid="89" grpId="0"/>
      <p:bldP spid="90" grpId="0" build="allAtOnce"/>
      <p:bldP spid="91" grpId="0"/>
      <p:bldP spid="92" grpId="0"/>
      <p:bldP spid="93" grpId="0"/>
      <p:bldP spid="94" grpId="0"/>
      <p:bldP spid="9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Changes in Equilibrium (c)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A simultaneous rightward shift in demand and leftward shift in supply raises equilibrium price, but the effect on equilibrium quantity depends on the relative sizes of the two shifts.</a:t>
            </a:r>
          </a:p>
          <a:p>
            <a:pPr lvl="1" eaLnBrk="1" hangingPunct="1">
              <a:buSzPct val="60000"/>
            </a:pPr>
            <a:r>
              <a:rPr lang="en-US" smtClean="0"/>
              <a:t>if supply shifts leftward more than demand shifts rightward, then quantity falls</a:t>
            </a:r>
          </a:p>
          <a:p>
            <a:pPr lvl="1" eaLnBrk="1" hangingPunct="1">
              <a:buSzPct val="60000"/>
            </a:pPr>
            <a:r>
              <a:rPr lang="en-US" smtClean="0"/>
              <a:t>if demand shifts rightward more than supply shifts leftward, then quantity rises </a:t>
            </a:r>
          </a:p>
          <a:p>
            <a:pPr lvl="1" eaLnBrk="1" hangingPunct="1">
              <a:buSzPct val="60000"/>
              <a:buFont typeface="Wingdings 2" pitchFamily="18" charset="2"/>
              <a:buNone/>
            </a:pPr>
            <a:endParaRPr lang="en-US" smtClean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73732" name="Rectangle 2"/>
          <p:cNvSpPr>
            <a:spLocks noChangeArrowheads="1"/>
          </p:cNvSpPr>
          <p:nvPr/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733" name="Rectangle 3"/>
          <p:cNvSpPr>
            <a:spLocks noChangeArrowheads="1"/>
          </p:cNvSpPr>
          <p:nvPr/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685800"/>
            <a:ext cx="7313613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Effects of a Demand Increase and Supply Decrease</a:t>
            </a:r>
            <a:r>
              <a:rPr lang="en-US" dirty="0"/>
              <a:t/>
            </a:r>
            <a:br>
              <a:rPr lang="en-US" dirty="0"/>
            </a:br>
            <a:r>
              <a:rPr lang="en-US" sz="2000" dirty="0"/>
              <a:t>Figure </a:t>
            </a:r>
            <a:r>
              <a:rPr lang="en-US" sz="2000" dirty="0" smtClean="0"/>
              <a:t>2.12 </a:t>
            </a:r>
            <a:r>
              <a:rPr lang="en-US" sz="2000" dirty="0"/>
              <a:t>page </a:t>
            </a:r>
            <a:r>
              <a:rPr lang="en-US" sz="2000" dirty="0" smtClean="0"/>
              <a:t>50</a:t>
            </a:r>
            <a:endParaRPr lang="en-US" dirty="0"/>
          </a:p>
        </p:txBody>
      </p:sp>
      <p:sp>
        <p:nvSpPr>
          <p:cNvPr id="8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by </a:t>
            </a:r>
            <a:r>
              <a:rPr lang="en-US" dirty="0"/>
              <a:t>McGraw-Hill Ryerson Limited. All rights reserved.</a:t>
            </a:r>
          </a:p>
        </p:txBody>
      </p:sp>
      <p:sp>
        <p:nvSpPr>
          <p:cNvPr id="75779" name="Freeform 3"/>
          <p:cNvSpPr>
            <a:spLocks/>
          </p:cNvSpPr>
          <p:nvPr/>
        </p:nvSpPr>
        <p:spPr bwMode="auto">
          <a:xfrm>
            <a:off x="5381625" y="5041900"/>
            <a:ext cx="3614738" cy="6350"/>
          </a:xfrm>
          <a:custGeom>
            <a:avLst/>
            <a:gdLst>
              <a:gd name="T0" fmla="*/ 0 w 2277"/>
              <a:gd name="T1" fmla="*/ 2147483647 h 4"/>
              <a:gd name="T2" fmla="*/ 2147483647 w 2277"/>
              <a:gd name="T3" fmla="*/ 0 h 4"/>
              <a:gd name="T4" fmla="*/ 0 60000 65536"/>
              <a:gd name="T5" fmla="*/ 0 60000 65536"/>
              <a:gd name="T6" fmla="*/ 0 w 2277"/>
              <a:gd name="T7" fmla="*/ 0 h 4"/>
              <a:gd name="T8" fmla="*/ 2277 w 2277"/>
              <a:gd name="T9" fmla="*/ 4 h 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277" h="4">
                <a:moveTo>
                  <a:pt x="0" y="4"/>
                </a:moveTo>
                <a:lnTo>
                  <a:pt x="2277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75780" name="Group 4"/>
          <p:cNvGrpSpPr>
            <a:grpSpLocks/>
          </p:cNvGrpSpPr>
          <p:nvPr/>
        </p:nvGrpSpPr>
        <p:grpSpPr bwMode="auto">
          <a:xfrm>
            <a:off x="5637213" y="5008563"/>
            <a:ext cx="2200275" cy="90487"/>
            <a:chOff x="3291" y="2898"/>
            <a:chExt cx="1386" cy="57"/>
          </a:xfrm>
        </p:grpSpPr>
        <p:sp>
          <p:nvSpPr>
            <p:cNvPr id="75850" name="Line 5"/>
            <p:cNvSpPr>
              <a:spLocks noChangeShapeType="1"/>
            </p:cNvSpPr>
            <p:nvPr/>
          </p:nvSpPr>
          <p:spPr bwMode="auto">
            <a:xfrm>
              <a:off x="329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51" name="Line 6"/>
            <p:cNvSpPr>
              <a:spLocks noChangeShapeType="1"/>
            </p:cNvSpPr>
            <p:nvPr/>
          </p:nvSpPr>
          <p:spPr bwMode="auto">
            <a:xfrm>
              <a:off x="3408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52" name="Line 7"/>
            <p:cNvSpPr>
              <a:spLocks noChangeShapeType="1"/>
            </p:cNvSpPr>
            <p:nvPr/>
          </p:nvSpPr>
          <p:spPr bwMode="auto">
            <a:xfrm>
              <a:off x="3519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53" name="Line 8"/>
            <p:cNvSpPr>
              <a:spLocks noChangeShapeType="1"/>
            </p:cNvSpPr>
            <p:nvPr/>
          </p:nvSpPr>
          <p:spPr bwMode="auto">
            <a:xfrm>
              <a:off x="363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54" name="Line 9"/>
            <p:cNvSpPr>
              <a:spLocks noChangeShapeType="1"/>
            </p:cNvSpPr>
            <p:nvPr/>
          </p:nvSpPr>
          <p:spPr bwMode="auto">
            <a:xfrm>
              <a:off x="3750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55" name="Line 10"/>
            <p:cNvSpPr>
              <a:spLocks noChangeShapeType="1"/>
            </p:cNvSpPr>
            <p:nvPr/>
          </p:nvSpPr>
          <p:spPr bwMode="auto">
            <a:xfrm>
              <a:off x="3864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56" name="Line 11"/>
            <p:cNvSpPr>
              <a:spLocks noChangeShapeType="1"/>
            </p:cNvSpPr>
            <p:nvPr/>
          </p:nvSpPr>
          <p:spPr bwMode="auto">
            <a:xfrm>
              <a:off x="3978" y="2907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57" name="Line 12"/>
            <p:cNvSpPr>
              <a:spLocks noChangeShapeType="1"/>
            </p:cNvSpPr>
            <p:nvPr/>
          </p:nvSpPr>
          <p:spPr bwMode="auto">
            <a:xfrm>
              <a:off x="4101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58" name="Line 13"/>
            <p:cNvSpPr>
              <a:spLocks noChangeShapeType="1"/>
            </p:cNvSpPr>
            <p:nvPr/>
          </p:nvSpPr>
          <p:spPr bwMode="auto">
            <a:xfrm>
              <a:off x="4212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59" name="Line 14"/>
            <p:cNvSpPr>
              <a:spLocks noChangeShapeType="1"/>
            </p:cNvSpPr>
            <p:nvPr/>
          </p:nvSpPr>
          <p:spPr bwMode="auto">
            <a:xfrm>
              <a:off x="4326" y="2904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60" name="Line 15"/>
            <p:cNvSpPr>
              <a:spLocks noChangeShapeType="1"/>
            </p:cNvSpPr>
            <p:nvPr/>
          </p:nvSpPr>
          <p:spPr bwMode="auto">
            <a:xfrm>
              <a:off x="4443" y="2898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61" name="Line 16"/>
            <p:cNvSpPr>
              <a:spLocks noChangeShapeType="1"/>
            </p:cNvSpPr>
            <p:nvPr/>
          </p:nvSpPr>
          <p:spPr bwMode="auto">
            <a:xfrm>
              <a:off x="4563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5862" name="Line 17"/>
            <p:cNvSpPr>
              <a:spLocks noChangeShapeType="1"/>
            </p:cNvSpPr>
            <p:nvPr/>
          </p:nvSpPr>
          <p:spPr bwMode="auto">
            <a:xfrm>
              <a:off x="4677" y="2901"/>
              <a:ext cx="0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5781" name="Text Box 18"/>
          <p:cNvSpPr txBox="1">
            <a:spLocks noChangeArrowheads="1"/>
          </p:cNvSpPr>
          <p:nvPr/>
        </p:nvSpPr>
        <p:spPr bwMode="auto">
          <a:xfrm>
            <a:off x="520858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0</a:t>
            </a:r>
          </a:p>
        </p:txBody>
      </p:sp>
      <p:sp>
        <p:nvSpPr>
          <p:cNvPr id="75782" name="Text Box 19"/>
          <p:cNvSpPr txBox="1">
            <a:spLocks noChangeArrowheads="1"/>
          </p:cNvSpPr>
          <p:nvPr/>
        </p:nvSpPr>
        <p:spPr bwMode="auto">
          <a:xfrm>
            <a:off x="562133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</a:t>
            </a:r>
          </a:p>
        </p:txBody>
      </p:sp>
      <p:sp>
        <p:nvSpPr>
          <p:cNvPr id="75783" name="Text Box 20"/>
          <p:cNvSpPr txBox="1">
            <a:spLocks noChangeArrowheads="1"/>
          </p:cNvSpPr>
          <p:nvPr/>
        </p:nvSpPr>
        <p:spPr bwMode="auto">
          <a:xfrm>
            <a:off x="5964238" y="5132388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3</a:t>
            </a:r>
          </a:p>
        </p:txBody>
      </p:sp>
      <p:sp>
        <p:nvSpPr>
          <p:cNvPr id="75784" name="Text Box 21"/>
          <p:cNvSpPr txBox="1">
            <a:spLocks noChangeArrowheads="1"/>
          </p:cNvSpPr>
          <p:nvPr/>
        </p:nvSpPr>
        <p:spPr bwMode="auto">
          <a:xfrm>
            <a:off x="6321425" y="5141913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5</a:t>
            </a:r>
          </a:p>
        </p:txBody>
      </p:sp>
      <p:sp>
        <p:nvSpPr>
          <p:cNvPr id="75785" name="Text Box 22"/>
          <p:cNvSpPr txBox="1">
            <a:spLocks noChangeArrowheads="1"/>
          </p:cNvSpPr>
          <p:nvPr/>
        </p:nvSpPr>
        <p:spPr bwMode="auto">
          <a:xfrm>
            <a:off x="6691313" y="514667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7</a:t>
            </a:r>
          </a:p>
        </p:txBody>
      </p:sp>
      <p:sp>
        <p:nvSpPr>
          <p:cNvPr id="75786" name="Text Box 23"/>
          <p:cNvSpPr txBox="1">
            <a:spLocks noChangeArrowheads="1"/>
          </p:cNvSpPr>
          <p:nvPr/>
        </p:nvSpPr>
        <p:spPr bwMode="auto">
          <a:xfrm>
            <a:off x="7058025" y="5153025"/>
            <a:ext cx="98425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9</a:t>
            </a:r>
          </a:p>
        </p:txBody>
      </p:sp>
      <p:sp>
        <p:nvSpPr>
          <p:cNvPr id="75787" name="Text Box 24"/>
          <p:cNvSpPr txBox="1">
            <a:spLocks noChangeArrowheads="1"/>
          </p:cNvSpPr>
          <p:nvPr/>
        </p:nvSpPr>
        <p:spPr bwMode="auto">
          <a:xfrm>
            <a:off x="7366000" y="5132388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11</a:t>
            </a:r>
          </a:p>
        </p:txBody>
      </p:sp>
      <p:sp>
        <p:nvSpPr>
          <p:cNvPr id="75788" name="Text Box 25"/>
          <p:cNvSpPr txBox="1">
            <a:spLocks noChangeArrowheads="1"/>
          </p:cNvSpPr>
          <p:nvPr/>
        </p:nvSpPr>
        <p:spPr bwMode="auto">
          <a:xfrm>
            <a:off x="7727950" y="5132388"/>
            <a:ext cx="196850" cy="212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 sz="1400" b="1"/>
              <a:t>13</a:t>
            </a:r>
          </a:p>
        </p:txBody>
      </p:sp>
      <p:sp>
        <p:nvSpPr>
          <p:cNvPr id="75789" name="Text Box 26"/>
          <p:cNvSpPr txBox="1">
            <a:spLocks noChangeArrowheads="1"/>
          </p:cNvSpPr>
          <p:nvPr/>
        </p:nvSpPr>
        <p:spPr bwMode="auto">
          <a:xfrm>
            <a:off x="5973763" y="5591175"/>
            <a:ext cx="2297112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Quantity</a:t>
            </a:r>
          </a:p>
          <a:p>
            <a:pPr algn="ctr" eaLnBrk="0" hangingPunct="0"/>
            <a:r>
              <a:rPr lang="en-US" sz="1600" b="1"/>
              <a:t>(millions of kg per year)</a:t>
            </a:r>
          </a:p>
        </p:txBody>
      </p:sp>
      <p:sp>
        <p:nvSpPr>
          <p:cNvPr id="75790" name="Text Box 27"/>
          <p:cNvSpPr txBox="1">
            <a:spLocks noChangeArrowheads="1"/>
          </p:cNvSpPr>
          <p:nvPr/>
        </p:nvSpPr>
        <p:spPr bwMode="auto">
          <a:xfrm>
            <a:off x="5334000" y="1524000"/>
            <a:ext cx="3408363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and Supply Curves</a:t>
            </a:r>
          </a:p>
          <a:p>
            <a:pPr algn="ctr" eaLnBrk="0" hangingPunct="0"/>
            <a:r>
              <a:rPr lang="en-US" sz="1600" b="1"/>
              <a:t> for Strawberries</a:t>
            </a:r>
          </a:p>
        </p:txBody>
      </p:sp>
      <p:sp>
        <p:nvSpPr>
          <p:cNvPr id="75791" name="Text Box 28"/>
          <p:cNvSpPr txBox="1">
            <a:spLocks noChangeArrowheads="1"/>
          </p:cNvSpPr>
          <p:nvPr/>
        </p:nvSpPr>
        <p:spPr bwMode="auto">
          <a:xfrm rot="-5400000">
            <a:off x="3883025" y="3584575"/>
            <a:ext cx="1470025" cy="244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600" b="1"/>
              <a:t>Price ($ per kg)</a:t>
            </a:r>
          </a:p>
        </p:txBody>
      </p:sp>
      <p:grpSp>
        <p:nvGrpSpPr>
          <p:cNvPr id="75792" name="Group 29"/>
          <p:cNvGrpSpPr>
            <a:grpSpLocks/>
          </p:cNvGrpSpPr>
          <p:nvPr/>
        </p:nvGrpSpPr>
        <p:grpSpPr bwMode="auto">
          <a:xfrm>
            <a:off x="4903788" y="2341563"/>
            <a:ext cx="576262" cy="1960562"/>
            <a:chOff x="2826" y="1449"/>
            <a:chExt cx="363" cy="1235"/>
          </a:xfrm>
        </p:grpSpPr>
        <p:grpSp>
          <p:nvGrpSpPr>
            <p:cNvPr id="75839" name="Group 30"/>
            <p:cNvGrpSpPr>
              <a:grpSpLocks/>
            </p:cNvGrpSpPr>
            <p:nvPr/>
          </p:nvGrpSpPr>
          <p:grpSpPr bwMode="auto">
            <a:xfrm>
              <a:off x="3135" y="1524"/>
              <a:ext cx="54" cy="1110"/>
              <a:chOff x="3126" y="1527"/>
              <a:chExt cx="54" cy="1110"/>
            </a:xfrm>
          </p:grpSpPr>
          <p:sp>
            <p:nvSpPr>
              <p:cNvPr id="75845" name="Line 31"/>
              <p:cNvSpPr>
                <a:spLocks noChangeShapeType="1"/>
              </p:cNvSpPr>
              <p:nvPr/>
            </p:nvSpPr>
            <p:spPr bwMode="auto">
              <a:xfrm flipH="1">
                <a:off x="3129" y="263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846" name="Line 32"/>
              <p:cNvSpPr>
                <a:spLocks noChangeShapeType="1"/>
              </p:cNvSpPr>
              <p:nvPr/>
            </p:nvSpPr>
            <p:spPr bwMode="auto">
              <a:xfrm flipH="1">
                <a:off x="3129" y="2364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847" name="Line 33"/>
              <p:cNvSpPr>
                <a:spLocks noChangeShapeType="1"/>
              </p:cNvSpPr>
              <p:nvPr/>
            </p:nvSpPr>
            <p:spPr bwMode="auto">
              <a:xfrm flipH="1">
                <a:off x="3126" y="2088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848" name="Line 34"/>
              <p:cNvSpPr>
                <a:spLocks noChangeShapeType="1"/>
              </p:cNvSpPr>
              <p:nvPr/>
            </p:nvSpPr>
            <p:spPr bwMode="auto">
              <a:xfrm flipH="1">
                <a:off x="3126" y="1803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849" name="Line 35"/>
              <p:cNvSpPr>
                <a:spLocks noChangeShapeType="1"/>
              </p:cNvSpPr>
              <p:nvPr/>
            </p:nvSpPr>
            <p:spPr bwMode="auto">
              <a:xfrm flipH="1">
                <a:off x="3132" y="1527"/>
                <a:ext cx="4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5840" name="Text Box 36"/>
            <p:cNvSpPr txBox="1">
              <a:spLocks noChangeArrowheads="1"/>
            </p:cNvSpPr>
            <p:nvPr/>
          </p:nvSpPr>
          <p:spPr bwMode="auto">
            <a:xfrm>
              <a:off x="2829" y="2550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1.00</a:t>
              </a:r>
            </a:p>
          </p:txBody>
        </p:sp>
        <p:sp>
          <p:nvSpPr>
            <p:cNvPr id="75841" name="Text Box 37"/>
            <p:cNvSpPr txBox="1">
              <a:spLocks noChangeArrowheads="1"/>
            </p:cNvSpPr>
            <p:nvPr/>
          </p:nvSpPr>
          <p:spPr bwMode="auto">
            <a:xfrm>
              <a:off x="2826" y="2303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1.50</a:t>
              </a:r>
            </a:p>
          </p:txBody>
        </p:sp>
        <p:sp>
          <p:nvSpPr>
            <p:cNvPr id="75842" name="Text Box 38"/>
            <p:cNvSpPr txBox="1">
              <a:spLocks noChangeArrowheads="1"/>
            </p:cNvSpPr>
            <p:nvPr/>
          </p:nvSpPr>
          <p:spPr bwMode="auto">
            <a:xfrm>
              <a:off x="2826" y="2016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2.00</a:t>
              </a:r>
            </a:p>
          </p:txBody>
        </p:sp>
        <p:sp>
          <p:nvSpPr>
            <p:cNvPr id="75843" name="Text Box 39"/>
            <p:cNvSpPr txBox="1">
              <a:spLocks noChangeArrowheads="1"/>
            </p:cNvSpPr>
            <p:nvPr/>
          </p:nvSpPr>
          <p:spPr bwMode="auto">
            <a:xfrm>
              <a:off x="2829" y="1737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2.50</a:t>
              </a:r>
            </a:p>
          </p:txBody>
        </p:sp>
        <p:sp>
          <p:nvSpPr>
            <p:cNvPr id="75844" name="Text Box 40"/>
            <p:cNvSpPr txBox="1">
              <a:spLocks noChangeArrowheads="1"/>
            </p:cNvSpPr>
            <p:nvPr/>
          </p:nvSpPr>
          <p:spPr bwMode="auto">
            <a:xfrm>
              <a:off x="2832" y="1449"/>
              <a:ext cx="217" cy="13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400" b="1"/>
                <a:t>3.00</a:t>
              </a:r>
            </a:p>
          </p:txBody>
        </p:sp>
      </p:grpSp>
      <p:sp>
        <p:nvSpPr>
          <p:cNvPr id="75793" name="Freeform 41"/>
          <p:cNvSpPr>
            <a:spLocks/>
          </p:cNvSpPr>
          <p:nvPr/>
        </p:nvSpPr>
        <p:spPr bwMode="auto">
          <a:xfrm>
            <a:off x="5440363" y="2457450"/>
            <a:ext cx="1587" cy="2778125"/>
          </a:xfrm>
          <a:custGeom>
            <a:avLst/>
            <a:gdLst>
              <a:gd name="T0" fmla="*/ 2147483647 w 1"/>
              <a:gd name="T1" fmla="*/ 2147483647 h 1750"/>
              <a:gd name="T2" fmla="*/ 0 w 1"/>
              <a:gd name="T3" fmla="*/ 0 h 1750"/>
              <a:gd name="T4" fmla="*/ 0 60000 65536"/>
              <a:gd name="T5" fmla="*/ 0 60000 65536"/>
              <a:gd name="T6" fmla="*/ 0 w 1"/>
              <a:gd name="T7" fmla="*/ 0 h 1750"/>
              <a:gd name="T8" fmla="*/ 1 w 1"/>
              <a:gd name="T9" fmla="*/ 1750 h 175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750">
                <a:moveTo>
                  <a:pt x="1" y="175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42" name="Freeform 42"/>
          <p:cNvSpPr>
            <a:spLocks/>
          </p:cNvSpPr>
          <p:nvPr/>
        </p:nvSpPr>
        <p:spPr bwMode="auto">
          <a:xfrm>
            <a:off x="6181725" y="2341563"/>
            <a:ext cx="1727200" cy="1901825"/>
          </a:xfrm>
          <a:custGeom>
            <a:avLst/>
            <a:gdLst>
              <a:gd name="T0" fmla="*/ 2147483647 w 1088"/>
              <a:gd name="T1" fmla="*/ 0 h 1198"/>
              <a:gd name="T2" fmla="*/ 0 w 1088"/>
              <a:gd name="T3" fmla="*/ 2147483647 h 1198"/>
              <a:gd name="T4" fmla="*/ 0 60000 65536"/>
              <a:gd name="T5" fmla="*/ 0 60000 65536"/>
              <a:gd name="T6" fmla="*/ 0 w 1088"/>
              <a:gd name="T7" fmla="*/ 0 h 1198"/>
              <a:gd name="T8" fmla="*/ 1088 w 1088"/>
              <a:gd name="T9" fmla="*/ 1198 h 119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88" h="1198">
                <a:moveTo>
                  <a:pt x="1088" y="0"/>
                </a:moveTo>
                <a:lnTo>
                  <a:pt x="0" y="1198"/>
                </a:lnTo>
              </a:path>
            </a:pathLst>
          </a:custGeom>
          <a:noFill/>
          <a:ln w="38100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44" name="Freeform 44"/>
          <p:cNvSpPr>
            <a:spLocks/>
          </p:cNvSpPr>
          <p:nvPr/>
        </p:nvSpPr>
        <p:spPr bwMode="auto">
          <a:xfrm>
            <a:off x="6172200" y="2370138"/>
            <a:ext cx="1800225" cy="1858962"/>
          </a:xfrm>
          <a:custGeom>
            <a:avLst/>
            <a:gdLst>
              <a:gd name="T0" fmla="*/ 2147483647 w 1134"/>
              <a:gd name="T1" fmla="*/ 2147483647 h 1171"/>
              <a:gd name="T2" fmla="*/ 0 w 1134"/>
              <a:gd name="T3" fmla="*/ 0 h 1171"/>
              <a:gd name="T4" fmla="*/ 0 60000 65536"/>
              <a:gd name="T5" fmla="*/ 0 60000 65536"/>
              <a:gd name="T6" fmla="*/ 0 w 1134"/>
              <a:gd name="T7" fmla="*/ 0 h 1171"/>
              <a:gd name="T8" fmla="*/ 1134 w 1134"/>
              <a:gd name="T9" fmla="*/ 1171 h 117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34" h="1171">
                <a:moveTo>
                  <a:pt x="1134" y="1171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45" name="Text Box 45"/>
          <p:cNvSpPr txBox="1">
            <a:spLocks noChangeArrowheads="1"/>
          </p:cNvSpPr>
          <p:nvPr/>
        </p:nvSpPr>
        <p:spPr bwMode="auto">
          <a:xfrm>
            <a:off x="8104188" y="4191000"/>
            <a:ext cx="2127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D</a:t>
            </a:r>
            <a:r>
              <a:rPr lang="fr-CA" sz="1400" b="1" baseline="-25000">
                <a:latin typeface="Tahoma" pitchFamily="34" charset="0"/>
              </a:rPr>
              <a:t>0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75797" name="Line 46"/>
          <p:cNvSpPr>
            <a:spLocks noChangeShapeType="1"/>
          </p:cNvSpPr>
          <p:nvPr/>
        </p:nvSpPr>
        <p:spPr bwMode="auto">
          <a:xfrm>
            <a:off x="800893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798" name="Line 47"/>
          <p:cNvSpPr>
            <a:spLocks noChangeShapeType="1"/>
          </p:cNvSpPr>
          <p:nvPr/>
        </p:nvSpPr>
        <p:spPr bwMode="auto">
          <a:xfrm>
            <a:off x="823753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799" name="Text Box 48"/>
          <p:cNvSpPr txBox="1">
            <a:spLocks noChangeArrowheads="1"/>
          </p:cNvSpPr>
          <p:nvPr/>
        </p:nvSpPr>
        <p:spPr bwMode="auto">
          <a:xfrm>
            <a:off x="8008938" y="5095875"/>
            <a:ext cx="381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15</a:t>
            </a:r>
          </a:p>
        </p:txBody>
      </p:sp>
      <p:sp>
        <p:nvSpPr>
          <p:cNvPr id="51249" name="AutoShape 49"/>
          <p:cNvSpPr>
            <a:spLocks noChangeArrowheads="1"/>
          </p:cNvSpPr>
          <p:nvPr/>
        </p:nvSpPr>
        <p:spPr bwMode="auto">
          <a:xfrm>
            <a:off x="7004050" y="3260725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50" name="Text Box 50"/>
          <p:cNvSpPr txBox="1">
            <a:spLocks noChangeArrowheads="1"/>
          </p:cNvSpPr>
          <p:nvPr/>
        </p:nvSpPr>
        <p:spPr bwMode="auto">
          <a:xfrm>
            <a:off x="6858000" y="34417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FF0000"/>
                </a:solidFill>
              </a:rPr>
              <a:t> </a:t>
            </a:r>
            <a:r>
              <a:rPr lang="en-US" sz="1400" b="1"/>
              <a:t> a</a:t>
            </a:r>
          </a:p>
        </p:txBody>
      </p:sp>
      <p:sp>
        <p:nvSpPr>
          <p:cNvPr id="75802" name="Text Box 51"/>
          <p:cNvSpPr txBox="1">
            <a:spLocks noChangeArrowheads="1"/>
          </p:cNvSpPr>
          <p:nvPr/>
        </p:nvSpPr>
        <p:spPr bwMode="auto">
          <a:xfrm>
            <a:off x="914400" y="36576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$3.00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32797" name="Text Box 52"/>
          <p:cNvSpPr txBox="1">
            <a:spLocks noChangeArrowheads="1"/>
          </p:cNvSpPr>
          <p:nvPr/>
        </p:nvSpPr>
        <p:spPr bwMode="auto">
          <a:xfrm>
            <a:off x="990600" y="39624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2.50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32798" name="Text Box 53"/>
          <p:cNvSpPr txBox="1">
            <a:spLocks noChangeArrowheads="1"/>
          </p:cNvSpPr>
          <p:nvPr/>
        </p:nvSpPr>
        <p:spPr bwMode="auto">
          <a:xfrm>
            <a:off x="990600" y="42672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2.00</a:t>
            </a:r>
          </a:p>
        </p:txBody>
      </p:sp>
      <p:sp>
        <p:nvSpPr>
          <p:cNvPr id="75805" name="Text Box 54"/>
          <p:cNvSpPr txBox="1">
            <a:spLocks noChangeArrowheads="1"/>
          </p:cNvSpPr>
          <p:nvPr/>
        </p:nvSpPr>
        <p:spPr bwMode="auto">
          <a:xfrm>
            <a:off x="990600" y="45720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1.50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75806" name="Text Box 55"/>
          <p:cNvSpPr txBox="1">
            <a:spLocks noChangeArrowheads="1"/>
          </p:cNvSpPr>
          <p:nvPr/>
        </p:nvSpPr>
        <p:spPr bwMode="auto">
          <a:xfrm>
            <a:off x="990600" y="4876800"/>
            <a:ext cx="685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/>
              <a:t>1.00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75807" name="Text Box 56"/>
          <p:cNvSpPr txBox="1">
            <a:spLocks noChangeArrowheads="1"/>
          </p:cNvSpPr>
          <p:nvPr/>
        </p:nvSpPr>
        <p:spPr bwMode="auto">
          <a:xfrm>
            <a:off x="990600" y="2133600"/>
            <a:ext cx="3048000" cy="13541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600" b="1"/>
              <a:t>Market Demand and Supply</a:t>
            </a:r>
          </a:p>
          <a:p>
            <a:pPr algn="ctr" eaLnBrk="0" hangingPunct="0"/>
            <a:r>
              <a:rPr lang="en-US" sz="1600" b="1"/>
              <a:t>Schedules for Strawberries</a:t>
            </a:r>
          </a:p>
          <a:p>
            <a:pPr algn="ctr" eaLnBrk="0" hangingPunct="0"/>
            <a:endParaRPr lang="en-US" sz="1400" b="1"/>
          </a:p>
          <a:p>
            <a:pPr eaLnBrk="0" hangingPunct="0"/>
            <a:r>
              <a:rPr lang="en-US" sz="1400" b="1"/>
              <a:t>   Price	               Quantities</a:t>
            </a:r>
          </a:p>
          <a:p>
            <a:pPr eaLnBrk="0" hangingPunct="0"/>
            <a:r>
              <a:rPr lang="en-US" sz="1400" b="1"/>
              <a:t>	  (D</a:t>
            </a:r>
            <a:r>
              <a:rPr lang="en-US" sz="1400" b="1" baseline="-25000"/>
              <a:t>0</a:t>
            </a:r>
            <a:r>
              <a:rPr lang="en-US" sz="1400" b="1"/>
              <a:t>)   (D</a:t>
            </a:r>
            <a:r>
              <a:rPr lang="en-US" sz="1400" b="1" baseline="-25000"/>
              <a:t>1</a:t>
            </a:r>
            <a:r>
              <a:rPr lang="en-US" sz="1400" b="1"/>
              <a:t>)	  ( S</a:t>
            </a:r>
            <a:r>
              <a:rPr lang="en-US" sz="1400" b="1" baseline="-25000"/>
              <a:t>0</a:t>
            </a:r>
            <a:r>
              <a:rPr lang="en-US" sz="1400" b="1"/>
              <a:t>)   (S</a:t>
            </a:r>
            <a:r>
              <a:rPr lang="en-US" sz="1400" b="1" baseline="-25000"/>
              <a:t>1</a:t>
            </a:r>
            <a:r>
              <a:rPr lang="en-US" sz="1400" b="1"/>
              <a:t>) </a:t>
            </a:r>
          </a:p>
          <a:p>
            <a:pPr eaLnBrk="0" hangingPunct="0"/>
            <a:r>
              <a:rPr lang="en-US" sz="1400" b="1"/>
              <a:t>($ per kg.)            (millions of kg)</a:t>
            </a:r>
          </a:p>
        </p:txBody>
      </p:sp>
      <p:sp>
        <p:nvSpPr>
          <p:cNvPr id="51257" name="Freeform 57"/>
          <p:cNvSpPr>
            <a:spLocks/>
          </p:cNvSpPr>
          <p:nvPr/>
        </p:nvSpPr>
        <p:spPr bwMode="auto">
          <a:xfrm>
            <a:off x="6705600" y="2341563"/>
            <a:ext cx="1770063" cy="1800225"/>
          </a:xfrm>
          <a:custGeom>
            <a:avLst/>
            <a:gdLst>
              <a:gd name="T0" fmla="*/ 0 w 1115"/>
              <a:gd name="T1" fmla="*/ 0 h 1134"/>
              <a:gd name="T2" fmla="*/ 2147483647 w 1115"/>
              <a:gd name="T3" fmla="*/ 2147483647 h 1134"/>
              <a:gd name="T4" fmla="*/ 0 60000 65536"/>
              <a:gd name="T5" fmla="*/ 0 60000 65536"/>
              <a:gd name="T6" fmla="*/ 0 w 1115"/>
              <a:gd name="T7" fmla="*/ 0 h 1134"/>
              <a:gd name="T8" fmla="*/ 1115 w 1115"/>
              <a:gd name="T9" fmla="*/ 1134 h 113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15" h="1134">
                <a:moveTo>
                  <a:pt x="0" y="0"/>
                </a:moveTo>
                <a:lnTo>
                  <a:pt x="1115" y="1134"/>
                </a:lnTo>
              </a:path>
            </a:pathLst>
          </a:custGeom>
          <a:noFill/>
          <a:ln w="3810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59" name="Text Box 59"/>
          <p:cNvSpPr txBox="1">
            <a:spLocks noChangeArrowheads="1"/>
          </p:cNvSpPr>
          <p:nvPr/>
        </p:nvSpPr>
        <p:spPr bwMode="auto">
          <a:xfrm>
            <a:off x="8458200" y="4191000"/>
            <a:ext cx="21272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D</a:t>
            </a:r>
            <a:r>
              <a:rPr lang="fr-CA" sz="1400" b="1" baseline="-25000">
                <a:latin typeface="Tahoma" pitchFamily="34" charset="0"/>
              </a:rPr>
              <a:t>1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51260" name="Text Box 60"/>
          <p:cNvSpPr txBox="1">
            <a:spLocks noChangeArrowheads="1"/>
          </p:cNvSpPr>
          <p:nvPr/>
        </p:nvSpPr>
        <p:spPr bwMode="auto">
          <a:xfrm>
            <a:off x="6858000" y="22987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/>
              <a:t>  b</a:t>
            </a:r>
          </a:p>
        </p:txBody>
      </p:sp>
      <p:sp>
        <p:nvSpPr>
          <p:cNvPr id="51261" name="AutoShape 61"/>
          <p:cNvSpPr>
            <a:spLocks noChangeArrowheads="1"/>
          </p:cNvSpPr>
          <p:nvPr/>
        </p:nvSpPr>
        <p:spPr bwMode="auto">
          <a:xfrm>
            <a:off x="7010400" y="2667000"/>
            <a:ext cx="76200" cy="76200"/>
          </a:xfrm>
          <a:prstGeom prst="flowChartConnector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63" name="Text Box 63"/>
          <p:cNvSpPr txBox="1">
            <a:spLocks noChangeArrowheads="1"/>
          </p:cNvSpPr>
          <p:nvPr/>
        </p:nvSpPr>
        <p:spPr bwMode="auto">
          <a:xfrm>
            <a:off x="1981200" y="365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B050"/>
                </a:solidFill>
              </a:rPr>
              <a:t> </a:t>
            </a:r>
            <a:r>
              <a:rPr lang="en-US" sz="140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51264" name="Text Box 64"/>
          <p:cNvSpPr txBox="1">
            <a:spLocks noChangeArrowheads="1"/>
          </p:cNvSpPr>
          <p:nvPr/>
        </p:nvSpPr>
        <p:spPr bwMode="auto">
          <a:xfrm>
            <a:off x="1981200" y="39624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chemeClr val="accent1"/>
                </a:solidFill>
              </a:rPr>
              <a:t> 7</a:t>
            </a:r>
          </a:p>
        </p:txBody>
      </p:sp>
      <p:sp>
        <p:nvSpPr>
          <p:cNvPr id="51265" name="Text Box 65"/>
          <p:cNvSpPr txBox="1">
            <a:spLocks noChangeArrowheads="1"/>
          </p:cNvSpPr>
          <p:nvPr/>
        </p:nvSpPr>
        <p:spPr bwMode="auto">
          <a:xfrm>
            <a:off x="1981200" y="42624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00B050"/>
                </a:solidFill>
              </a:rPr>
              <a:t> </a:t>
            </a:r>
            <a:r>
              <a:rPr lang="en-US" sz="140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51266" name="Text Box 66"/>
          <p:cNvSpPr txBox="1">
            <a:spLocks noChangeArrowheads="1"/>
          </p:cNvSpPr>
          <p:nvPr/>
        </p:nvSpPr>
        <p:spPr bwMode="auto">
          <a:xfrm>
            <a:off x="1981200" y="45688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51267" name="Text Box 67"/>
          <p:cNvSpPr txBox="1">
            <a:spLocks noChangeArrowheads="1"/>
          </p:cNvSpPr>
          <p:nvPr/>
        </p:nvSpPr>
        <p:spPr bwMode="auto">
          <a:xfrm>
            <a:off x="1981200" y="48768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51268" name="Text Box 68"/>
          <p:cNvSpPr txBox="1">
            <a:spLocks noChangeArrowheads="1"/>
          </p:cNvSpPr>
          <p:nvPr/>
        </p:nvSpPr>
        <p:spPr bwMode="auto">
          <a:xfrm>
            <a:off x="2489200" y="365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3333FF"/>
                </a:solidFill>
              </a:rPr>
              <a:t>7</a:t>
            </a:r>
          </a:p>
        </p:txBody>
      </p:sp>
      <p:sp>
        <p:nvSpPr>
          <p:cNvPr id="51269" name="Text Box 69"/>
          <p:cNvSpPr txBox="1">
            <a:spLocks noChangeArrowheads="1"/>
          </p:cNvSpPr>
          <p:nvPr/>
        </p:nvSpPr>
        <p:spPr bwMode="auto">
          <a:xfrm>
            <a:off x="2438400" y="39624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/>
              <a:t> </a:t>
            </a:r>
            <a:r>
              <a:rPr lang="en-US" sz="1400">
                <a:solidFill>
                  <a:srgbClr val="3333FF"/>
                </a:solidFill>
              </a:rPr>
              <a:t>9</a:t>
            </a:r>
          </a:p>
        </p:txBody>
      </p:sp>
      <p:sp>
        <p:nvSpPr>
          <p:cNvPr id="51270" name="Text Box 70"/>
          <p:cNvSpPr txBox="1">
            <a:spLocks noChangeArrowheads="1"/>
          </p:cNvSpPr>
          <p:nvPr/>
        </p:nvSpPr>
        <p:spPr bwMode="auto">
          <a:xfrm>
            <a:off x="2438400" y="42624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3333FF"/>
                </a:solidFill>
              </a:rPr>
              <a:t> 11</a:t>
            </a:r>
          </a:p>
        </p:txBody>
      </p:sp>
      <p:sp>
        <p:nvSpPr>
          <p:cNvPr id="51271" name="Text Box 71"/>
          <p:cNvSpPr txBox="1">
            <a:spLocks noChangeArrowheads="1"/>
          </p:cNvSpPr>
          <p:nvPr/>
        </p:nvSpPr>
        <p:spPr bwMode="auto">
          <a:xfrm>
            <a:off x="2463800" y="45720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3333FF"/>
                </a:solidFill>
              </a:rPr>
              <a:t>13</a:t>
            </a:r>
          </a:p>
        </p:txBody>
      </p:sp>
      <p:sp>
        <p:nvSpPr>
          <p:cNvPr id="51272" name="Text Box 72"/>
          <p:cNvSpPr txBox="1">
            <a:spLocks noChangeArrowheads="1"/>
          </p:cNvSpPr>
          <p:nvPr/>
        </p:nvSpPr>
        <p:spPr bwMode="auto">
          <a:xfrm>
            <a:off x="2463800" y="48641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3333FF"/>
                </a:solidFill>
              </a:rPr>
              <a:t>15</a:t>
            </a:r>
          </a:p>
        </p:txBody>
      </p:sp>
      <p:sp>
        <p:nvSpPr>
          <p:cNvPr id="51273" name="Text Box 73"/>
          <p:cNvSpPr txBox="1">
            <a:spLocks noChangeArrowheads="1"/>
          </p:cNvSpPr>
          <p:nvPr/>
        </p:nvSpPr>
        <p:spPr bwMode="auto">
          <a:xfrm>
            <a:off x="2895600" y="365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FF6600"/>
                </a:solidFill>
              </a:rPr>
              <a:t>13</a:t>
            </a:r>
          </a:p>
        </p:txBody>
      </p:sp>
      <p:sp>
        <p:nvSpPr>
          <p:cNvPr id="51274" name="Text Box 74"/>
          <p:cNvSpPr txBox="1">
            <a:spLocks noChangeArrowheads="1"/>
          </p:cNvSpPr>
          <p:nvPr/>
        </p:nvSpPr>
        <p:spPr bwMode="auto">
          <a:xfrm>
            <a:off x="2895600" y="39751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FF6600"/>
                </a:solidFill>
              </a:rPr>
              <a:t>11</a:t>
            </a:r>
          </a:p>
        </p:txBody>
      </p:sp>
      <p:sp>
        <p:nvSpPr>
          <p:cNvPr id="51275" name="Text Box 75"/>
          <p:cNvSpPr txBox="1">
            <a:spLocks noChangeArrowheads="1"/>
          </p:cNvSpPr>
          <p:nvPr/>
        </p:nvSpPr>
        <p:spPr bwMode="auto">
          <a:xfrm>
            <a:off x="2895600" y="42624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FF6600"/>
                </a:solidFill>
              </a:rPr>
              <a:t> 9</a:t>
            </a:r>
          </a:p>
        </p:txBody>
      </p:sp>
      <p:sp>
        <p:nvSpPr>
          <p:cNvPr id="51276" name="Text Box 76"/>
          <p:cNvSpPr txBox="1">
            <a:spLocks noChangeArrowheads="1"/>
          </p:cNvSpPr>
          <p:nvPr/>
        </p:nvSpPr>
        <p:spPr bwMode="auto">
          <a:xfrm>
            <a:off x="2921000" y="45688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FF6600"/>
                </a:solidFill>
              </a:rPr>
              <a:t>7</a:t>
            </a:r>
          </a:p>
        </p:txBody>
      </p:sp>
      <p:sp>
        <p:nvSpPr>
          <p:cNvPr id="51277" name="Text Box 77"/>
          <p:cNvSpPr txBox="1">
            <a:spLocks noChangeArrowheads="1"/>
          </p:cNvSpPr>
          <p:nvPr/>
        </p:nvSpPr>
        <p:spPr bwMode="auto">
          <a:xfrm>
            <a:off x="2895600" y="48895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FF6600"/>
                </a:solidFill>
              </a:rPr>
              <a:t> 5</a:t>
            </a:r>
          </a:p>
        </p:txBody>
      </p:sp>
      <p:sp>
        <p:nvSpPr>
          <p:cNvPr id="75827" name="Line 78"/>
          <p:cNvSpPr>
            <a:spLocks noChangeShapeType="1"/>
          </p:cNvSpPr>
          <p:nvPr/>
        </p:nvSpPr>
        <p:spPr bwMode="auto">
          <a:xfrm>
            <a:off x="8637588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828" name="Line 79"/>
          <p:cNvSpPr>
            <a:spLocks noChangeShapeType="1"/>
          </p:cNvSpPr>
          <p:nvPr/>
        </p:nvSpPr>
        <p:spPr bwMode="auto">
          <a:xfrm>
            <a:off x="8445500" y="5008563"/>
            <a:ext cx="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829" name="Text Box 80"/>
          <p:cNvSpPr txBox="1">
            <a:spLocks noChangeArrowheads="1"/>
          </p:cNvSpPr>
          <p:nvPr/>
        </p:nvSpPr>
        <p:spPr bwMode="auto">
          <a:xfrm>
            <a:off x="8408988" y="5106988"/>
            <a:ext cx="381000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400" b="1"/>
              <a:t>17</a:t>
            </a:r>
          </a:p>
        </p:txBody>
      </p:sp>
      <p:sp>
        <p:nvSpPr>
          <p:cNvPr id="51281" name="Line 81"/>
          <p:cNvSpPr>
            <a:spLocks noChangeShapeType="1"/>
          </p:cNvSpPr>
          <p:nvPr/>
        </p:nvSpPr>
        <p:spPr bwMode="auto">
          <a:xfrm rot="300000" flipH="1" flipV="1">
            <a:off x="7040563" y="2743200"/>
            <a:ext cx="46037" cy="533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lIns="90488" tIns="44450" rIns="90488" bIns="44450"/>
          <a:lstStyle/>
          <a:p>
            <a:endParaRPr lang="en-US"/>
          </a:p>
        </p:txBody>
      </p:sp>
      <p:sp>
        <p:nvSpPr>
          <p:cNvPr id="88" name="Text Box 73"/>
          <p:cNvSpPr txBox="1">
            <a:spLocks noChangeArrowheads="1"/>
          </p:cNvSpPr>
          <p:nvPr/>
        </p:nvSpPr>
        <p:spPr bwMode="auto">
          <a:xfrm>
            <a:off x="3352800" y="36576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C00000"/>
                </a:solidFill>
              </a:rPr>
              <a:t>11</a:t>
            </a:r>
          </a:p>
        </p:txBody>
      </p:sp>
      <p:sp>
        <p:nvSpPr>
          <p:cNvPr id="89" name="Text Box 74"/>
          <p:cNvSpPr txBox="1">
            <a:spLocks noChangeArrowheads="1"/>
          </p:cNvSpPr>
          <p:nvPr/>
        </p:nvSpPr>
        <p:spPr bwMode="auto">
          <a:xfrm>
            <a:off x="3352800" y="39751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C00000"/>
                </a:solidFill>
              </a:rPr>
              <a:t>9</a:t>
            </a:r>
          </a:p>
        </p:txBody>
      </p:sp>
      <p:sp>
        <p:nvSpPr>
          <p:cNvPr id="90" name="Text Box 75"/>
          <p:cNvSpPr txBox="1">
            <a:spLocks noChangeArrowheads="1"/>
          </p:cNvSpPr>
          <p:nvPr/>
        </p:nvSpPr>
        <p:spPr bwMode="auto">
          <a:xfrm>
            <a:off x="3352800" y="4262438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/>
              <a:t> </a:t>
            </a:r>
            <a:r>
              <a:rPr lang="en-US" sz="140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91" name="Text Box 76"/>
          <p:cNvSpPr txBox="1">
            <a:spLocks noChangeArrowheads="1"/>
          </p:cNvSpPr>
          <p:nvPr/>
        </p:nvSpPr>
        <p:spPr bwMode="auto">
          <a:xfrm>
            <a:off x="3378200" y="4568825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92" name="Text Box 77"/>
          <p:cNvSpPr txBox="1">
            <a:spLocks noChangeArrowheads="1"/>
          </p:cNvSpPr>
          <p:nvPr/>
        </p:nvSpPr>
        <p:spPr bwMode="auto">
          <a:xfrm>
            <a:off x="3352800" y="4889500"/>
            <a:ext cx="3048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/>
            <a:r>
              <a:rPr lang="en-US" sz="1400">
                <a:solidFill>
                  <a:srgbClr val="C00000"/>
                </a:solidFill>
              </a:rPr>
              <a:t> 3</a:t>
            </a:r>
          </a:p>
        </p:txBody>
      </p:sp>
      <p:sp>
        <p:nvSpPr>
          <p:cNvPr id="93" name="Text Box 45"/>
          <p:cNvSpPr txBox="1">
            <a:spLocks noChangeArrowheads="1"/>
          </p:cNvSpPr>
          <p:nvPr/>
        </p:nvSpPr>
        <p:spPr bwMode="auto">
          <a:xfrm>
            <a:off x="7940675" y="2133600"/>
            <a:ext cx="1905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S</a:t>
            </a:r>
            <a:r>
              <a:rPr lang="fr-CA" sz="1400" b="1" baseline="-25000">
                <a:latin typeface="Tahoma" pitchFamily="34" charset="0"/>
              </a:rPr>
              <a:t>0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94" name="Text Box 45"/>
          <p:cNvSpPr txBox="1">
            <a:spLocks noChangeArrowheads="1"/>
          </p:cNvSpPr>
          <p:nvPr/>
        </p:nvSpPr>
        <p:spPr bwMode="auto">
          <a:xfrm>
            <a:off x="7505700" y="2133600"/>
            <a:ext cx="1905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fr-CA" sz="1400" b="1">
                <a:latin typeface="Tahoma" pitchFamily="34" charset="0"/>
              </a:rPr>
              <a:t>S</a:t>
            </a:r>
            <a:r>
              <a:rPr lang="fr-CA" sz="1400" b="1" baseline="-25000">
                <a:latin typeface="Tahoma" pitchFamily="34" charset="0"/>
              </a:rPr>
              <a:t>1</a:t>
            </a:r>
            <a:endParaRPr lang="en-US" sz="1400" b="1" baseline="-25000">
              <a:latin typeface="Tahoma" pitchFamily="34" charset="0"/>
            </a:endParaRPr>
          </a:p>
        </p:txBody>
      </p:sp>
      <p:sp>
        <p:nvSpPr>
          <p:cNvPr id="95" name="Freeform 42"/>
          <p:cNvSpPr>
            <a:spLocks/>
          </p:cNvSpPr>
          <p:nvPr/>
        </p:nvSpPr>
        <p:spPr bwMode="auto">
          <a:xfrm>
            <a:off x="5715000" y="2286000"/>
            <a:ext cx="1736725" cy="1920875"/>
          </a:xfrm>
          <a:custGeom>
            <a:avLst/>
            <a:gdLst>
              <a:gd name="T0" fmla="*/ 2147483647 w 1088"/>
              <a:gd name="T1" fmla="*/ 0 h 1198"/>
              <a:gd name="T2" fmla="*/ 0 w 1088"/>
              <a:gd name="T3" fmla="*/ 2147483647 h 1198"/>
              <a:gd name="T4" fmla="*/ 0 60000 65536"/>
              <a:gd name="T5" fmla="*/ 0 60000 65536"/>
              <a:gd name="T6" fmla="*/ 0 w 1088"/>
              <a:gd name="T7" fmla="*/ 0 h 1198"/>
              <a:gd name="T8" fmla="*/ 1088 w 1088"/>
              <a:gd name="T9" fmla="*/ 1198 h 119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88" h="1198">
                <a:moveTo>
                  <a:pt x="1088" y="0"/>
                </a:moveTo>
                <a:lnTo>
                  <a:pt x="0" y="1198"/>
                </a:lnTo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1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1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1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5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5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1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9" dur="3000"/>
                                        <p:tgtEl>
                                          <p:spTgt spid="32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0" dur="3000"/>
                                        <p:tgtEl>
                                          <p:spTgt spid="32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71" dur="3000"/>
                                        <p:tgtEl>
                                          <p:spTgt spid="32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73" dur="3000"/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4" dur="3000"/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75" dur="3000"/>
                                        <p:tgtEl>
                                          <p:spTgt spid="5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77" dur="3000"/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8" dur="3000"/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79" dur="3000"/>
                                        <p:tgtEl>
                                          <p:spTgt spid="51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500"/>
                            </p:stCondLst>
                            <p:childTnLst>
                              <p:par>
                                <p:cTn id="8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5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000"/>
                            </p:stCondLst>
                            <p:childTnLst>
                              <p:par>
                                <p:cTn id="9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5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500"/>
                            </p:stCondLst>
                            <p:childTnLst>
                              <p:par>
                                <p:cTn id="9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5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5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1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5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51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5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9" dur="indefinite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50" dur="indefinite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51" dur="indefinite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3" dur="indefinite"/>
                                        <p:tgtEl>
                                          <p:spTgt spid="5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54" dur="indefinite"/>
                                        <p:tgtEl>
                                          <p:spTgt spid="5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55" dur="indefinite"/>
                                        <p:tgtEl>
                                          <p:spTgt spid="5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7" dur="indefinite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58" dur="indefinite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59" dur="indefinite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2" grpId="0" animBg="1"/>
      <p:bldP spid="51244" grpId="0" animBg="1"/>
      <p:bldP spid="51245" grpId="0"/>
      <p:bldP spid="51249" grpId="0" animBg="1"/>
      <p:bldP spid="51250" grpId="0"/>
      <p:bldP spid="51257" grpId="0" animBg="1"/>
      <p:bldP spid="51259" grpId="0"/>
      <p:bldP spid="51260" grpId="0"/>
      <p:bldP spid="51261" grpId="0" animBg="1"/>
      <p:bldP spid="51263" grpId="0"/>
      <p:bldP spid="51264" grpId="0"/>
      <p:bldP spid="51265" grpId="0" build="allAtOnce"/>
      <p:bldP spid="51266" grpId="0"/>
      <p:bldP spid="51267" grpId="0"/>
      <p:bldP spid="51268" grpId="0"/>
      <p:bldP spid="51269" grpId="0" build="allAtOnce"/>
      <p:bldP spid="51270" grpId="0"/>
      <p:bldP spid="51271" grpId="0"/>
      <p:bldP spid="51272" grpId="0"/>
      <p:bldP spid="51273" grpId="0"/>
      <p:bldP spid="51274" grpId="0"/>
      <p:bldP spid="51275" grpId="0" build="allAtOnce"/>
      <p:bldP spid="51276" grpId="0"/>
      <p:bldP spid="51277" grpId="0"/>
      <p:bldP spid="51281" grpId="0" animBg="1"/>
      <p:bldP spid="88" grpId="0"/>
      <p:bldP spid="89" grpId="0" build="allAtOnce"/>
      <p:bldP spid="90" grpId="0"/>
      <p:bldP spid="91" grpId="0"/>
      <p:bldP spid="92" grpId="0"/>
      <p:bldP spid="93" grpId="0"/>
      <p:bldP spid="94" grpId="0"/>
      <p:bldP spid="9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2320</Words>
  <Application>Microsoft Macintosh PowerPoint</Application>
  <PresentationFormat>On-screen Show (4:3)</PresentationFormat>
  <Paragraphs>741</Paragraphs>
  <Slides>31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Flow</vt:lpstr>
      <vt:lpstr>1_Flow</vt:lpstr>
      <vt:lpstr> </vt:lpstr>
      <vt:lpstr>Understanding Economics  6th edition by Mark Lovewell</vt:lpstr>
      <vt:lpstr>Learning Objectives</vt:lpstr>
      <vt:lpstr>What Is Demand?</vt:lpstr>
      <vt:lpstr>The Demand Curve Figure 2.1, page 34</vt:lpstr>
      <vt:lpstr>Deriving Market Demand Figure 2.2, page 36</vt:lpstr>
      <vt:lpstr>Changes in Demand (a)</vt:lpstr>
      <vt:lpstr>Changes in Demand (b) Figure 2.3, page 37</vt:lpstr>
      <vt:lpstr>Demand Factors (a)</vt:lpstr>
      <vt:lpstr>Demand Factors (b)</vt:lpstr>
      <vt:lpstr>Changes in Quantity Demanded (a)</vt:lpstr>
      <vt:lpstr>Changes in Quantity Demanded (b) Figure 2.4, page 39</vt:lpstr>
      <vt:lpstr>Changes in Quantity Demanded versus a Change in Demand</vt:lpstr>
      <vt:lpstr>What Is Supply?</vt:lpstr>
      <vt:lpstr>The Supply Curve Figure 2.5, page 41</vt:lpstr>
      <vt:lpstr>Changes in Supply (a)</vt:lpstr>
      <vt:lpstr>Changes in Supply (b) Figure 2.6, page 42</vt:lpstr>
      <vt:lpstr>Supply Factors (a)</vt:lpstr>
      <vt:lpstr>Supply Factors (b)</vt:lpstr>
      <vt:lpstr>Changes in Quantity Supplied (a)</vt:lpstr>
      <vt:lpstr>Changes in Quantity Supplied (b) Figure 2.7, page 44</vt:lpstr>
      <vt:lpstr>Changes in Quantity Supplied versus a Change in Supply</vt:lpstr>
      <vt:lpstr>Market Equilibrium (a)</vt:lpstr>
      <vt:lpstr>Market Equilibrium (b) Figure 2.8, page 46</vt:lpstr>
      <vt:lpstr>Changes in Equilibrium (a)</vt:lpstr>
      <vt:lpstr>Demand Changes and Equilibrium Figure 2.9, page 47</vt:lpstr>
      <vt:lpstr>Supply Changes and Equilibrium Figure 2.10, page 48</vt:lpstr>
      <vt:lpstr>Changes in Equilibrium (b)</vt:lpstr>
      <vt:lpstr>Effects of Increases in Demand and Supply Figure 2.11 page 49</vt:lpstr>
      <vt:lpstr>Changes in Equilibrium (c)</vt:lpstr>
      <vt:lpstr>Effects of a Demand Increase and Supply Decrease Figure 2.12 page 50</vt:lpstr>
    </vt:vector>
  </TitlesOfParts>
  <Company>Ryerson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Economics  4th edition by Mark Lovewell, Khoa Nguyen and Brennan Thompson</dc:title>
  <dc:creator>Mark Lovewell</dc:creator>
  <cp:lastModifiedBy>Microsoft Office User</cp:lastModifiedBy>
  <cp:revision>91</cp:revision>
  <dcterms:created xsi:type="dcterms:W3CDTF">2007-01-07T16:09:14Z</dcterms:created>
  <dcterms:modified xsi:type="dcterms:W3CDTF">2012-12-12T16:29:06Z</dcterms:modified>
</cp:coreProperties>
</file>