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637" r:id="rId2"/>
    <p:sldId id="701" r:id="rId3"/>
    <p:sldId id="832" r:id="rId4"/>
    <p:sldId id="799" r:id="rId5"/>
    <p:sldId id="845" r:id="rId6"/>
    <p:sldId id="801" r:id="rId7"/>
    <p:sldId id="800" r:id="rId8"/>
    <p:sldId id="804" r:id="rId9"/>
    <p:sldId id="812" r:id="rId10"/>
    <p:sldId id="807" r:id="rId11"/>
    <p:sldId id="856" r:id="rId12"/>
    <p:sldId id="857" r:id="rId13"/>
    <p:sldId id="850" r:id="rId14"/>
    <p:sldId id="855" r:id="rId15"/>
    <p:sldId id="871" r:id="rId16"/>
    <p:sldId id="867" r:id="rId17"/>
    <p:sldId id="836" r:id="rId18"/>
    <p:sldId id="852" r:id="rId19"/>
    <p:sldId id="851" r:id="rId20"/>
    <p:sldId id="854" r:id="rId21"/>
    <p:sldId id="839" r:id="rId22"/>
    <p:sldId id="869" r:id="rId23"/>
    <p:sldId id="870" r:id="rId24"/>
    <p:sldId id="843" r:id="rId25"/>
    <p:sldId id="848" r:id="rId26"/>
    <p:sldId id="844" r:id="rId27"/>
    <p:sldId id="860" r:id="rId28"/>
    <p:sldId id="862" r:id="rId29"/>
    <p:sldId id="861" r:id="rId30"/>
    <p:sldId id="863" r:id="rId31"/>
    <p:sldId id="864" r:id="rId32"/>
    <p:sldId id="859" r:id="rId33"/>
    <p:sldId id="858" r:id="rId34"/>
    <p:sldId id="866" r:id="rId35"/>
    <p:sldId id="865" r:id="rId36"/>
    <p:sldId id="725" r:id="rId37"/>
    <p:sldId id="849" r:id="rId38"/>
    <p:sldId id="872" r:id="rId39"/>
    <p:sldId id="873" r:id="rId40"/>
  </p:sldIdLst>
  <p:sldSz cx="9144000" cy="6858000" type="screen4x3"/>
  <p:notesSz cx="7023100" cy="93091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0971" autoAdjust="0"/>
  </p:normalViewPr>
  <p:slideViewPr>
    <p:cSldViewPr>
      <p:cViewPr varScale="1">
        <p:scale>
          <a:sx n="88" d="100"/>
          <a:sy n="88" d="100"/>
        </p:scale>
        <p:origin x="-1356" y="-11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5" y="0"/>
            <a:ext cx="3042648" cy="465376"/>
          </a:xfrm>
          <a:prstGeom prst="rect">
            <a:avLst/>
          </a:prstGeom>
        </p:spPr>
        <p:txBody>
          <a:bodyPr vert="horz" lIns="92195" tIns="46098" rIns="92195" bIns="46098" rtlCol="0"/>
          <a:lstStyle>
            <a:lvl1pPr algn="l">
              <a:defRPr sz="1200"/>
            </a:lvl1pPr>
          </a:lstStyle>
          <a:p>
            <a:endParaRPr lang="en-US"/>
          </a:p>
        </p:txBody>
      </p:sp>
      <p:sp>
        <p:nvSpPr>
          <p:cNvPr id="3" name="Espace réservé de la date 2"/>
          <p:cNvSpPr>
            <a:spLocks noGrp="1"/>
          </p:cNvSpPr>
          <p:nvPr>
            <p:ph type="dt" sz="quarter" idx="1"/>
          </p:nvPr>
        </p:nvSpPr>
        <p:spPr>
          <a:xfrm>
            <a:off x="3978853" y="0"/>
            <a:ext cx="3042648" cy="465376"/>
          </a:xfrm>
          <a:prstGeom prst="rect">
            <a:avLst/>
          </a:prstGeom>
        </p:spPr>
        <p:txBody>
          <a:bodyPr vert="horz" lIns="92195" tIns="46098" rIns="92195" bIns="46098" rtlCol="0"/>
          <a:lstStyle>
            <a:lvl1pPr algn="r">
              <a:defRPr sz="1200"/>
            </a:lvl1pPr>
          </a:lstStyle>
          <a:p>
            <a:fld id="{1AB6C948-D0BC-4FD1-A6BC-6A117BFFCC0C}" type="datetimeFigureOut">
              <a:rPr lang="en-US" smtClean="0"/>
              <a:t>9/20/2013</a:t>
            </a:fld>
            <a:endParaRPr lang="en-US"/>
          </a:p>
        </p:txBody>
      </p:sp>
      <p:sp>
        <p:nvSpPr>
          <p:cNvPr id="4" name="Espace réservé du pied de page 3"/>
          <p:cNvSpPr>
            <a:spLocks noGrp="1"/>
          </p:cNvSpPr>
          <p:nvPr>
            <p:ph type="ftr" sz="quarter" idx="2"/>
          </p:nvPr>
        </p:nvSpPr>
        <p:spPr>
          <a:xfrm>
            <a:off x="5" y="8842130"/>
            <a:ext cx="3042648" cy="465375"/>
          </a:xfrm>
          <a:prstGeom prst="rect">
            <a:avLst/>
          </a:prstGeom>
        </p:spPr>
        <p:txBody>
          <a:bodyPr vert="horz" lIns="92195" tIns="46098" rIns="92195" bIns="46098" rtlCol="0" anchor="b"/>
          <a:lstStyle>
            <a:lvl1pPr algn="l">
              <a:defRPr sz="1200"/>
            </a:lvl1pPr>
          </a:lstStyle>
          <a:p>
            <a:endParaRPr lang="en-US"/>
          </a:p>
        </p:txBody>
      </p:sp>
      <p:sp>
        <p:nvSpPr>
          <p:cNvPr id="5" name="Espace réservé du numéro de diapositive 4"/>
          <p:cNvSpPr>
            <a:spLocks noGrp="1"/>
          </p:cNvSpPr>
          <p:nvPr>
            <p:ph type="sldNum" sz="quarter" idx="3"/>
          </p:nvPr>
        </p:nvSpPr>
        <p:spPr>
          <a:xfrm>
            <a:off x="3978853" y="8842130"/>
            <a:ext cx="3042648" cy="465375"/>
          </a:xfrm>
          <a:prstGeom prst="rect">
            <a:avLst/>
          </a:prstGeom>
        </p:spPr>
        <p:txBody>
          <a:bodyPr vert="horz" lIns="92195" tIns="46098" rIns="92195" bIns="46098" rtlCol="0" anchor="b"/>
          <a:lstStyle>
            <a:lvl1pPr algn="r">
              <a:defRPr sz="1200"/>
            </a:lvl1pPr>
          </a:lstStyle>
          <a:p>
            <a:fld id="{7DBE3686-B411-48AB-941C-C4E8F3065F8E}" type="slidenum">
              <a:rPr lang="en-US" smtClean="0"/>
              <a:t>‹N°›</a:t>
            </a:fld>
            <a:endParaRPr lang="en-US"/>
          </a:p>
        </p:txBody>
      </p:sp>
    </p:spTree>
    <p:extLst>
      <p:ext uri="{BB962C8B-B14F-4D97-AF65-F5344CB8AC3E}">
        <p14:creationId xmlns:p14="http://schemas.microsoft.com/office/powerpoint/2010/main" val="8336259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3" y="2"/>
            <a:ext cx="3043343" cy="465455"/>
          </a:xfrm>
          <a:prstGeom prst="rect">
            <a:avLst/>
          </a:prstGeom>
        </p:spPr>
        <p:txBody>
          <a:bodyPr vert="horz" lIns="93309" tIns="46656" rIns="93309" bIns="46656" rtlCol="0"/>
          <a:lstStyle>
            <a:lvl1pPr algn="l">
              <a:defRPr sz="1200"/>
            </a:lvl1pPr>
          </a:lstStyle>
          <a:p>
            <a:endParaRPr lang="fr-CA"/>
          </a:p>
        </p:txBody>
      </p:sp>
      <p:sp>
        <p:nvSpPr>
          <p:cNvPr id="3" name="Espace réservé de la date 2"/>
          <p:cNvSpPr>
            <a:spLocks noGrp="1"/>
          </p:cNvSpPr>
          <p:nvPr>
            <p:ph type="dt" idx="1"/>
          </p:nvPr>
        </p:nvSpPr>
        <p:spPr>
          <a:xfrm>
            <a:off x="3978137" y="2"/>
            <a:ext cx="3043343" cy="465455"/>
          </a:xfrm>
          <a:prstGeom prst="rect">
            <a:avLst/>
          </a:prstGeom>
        </p:spPr>
        <p:txBody>
          <a:bodyPr vert="horz" lIns="93309" tIns="46656" rIns="93309" bIns="46656" rtlCol="0"/>
          <a:lstStyle>
            <a:lvl1pPr algn="r">
              <a:defRPr sz="1200"/>
            </a:lvl1pPr>
          </a:lstStyle>
          <a:p>
            <a:fld id="{935CE84B-4C1B-4B04-8003-D92D6713E9B9}" type="datetimeFigureOut">
              <a:rPr lang="fr-CA" smtClean="0"/>
              <a:t>2013-09-20</a:t>
            </a:fld>
            <a:endParaRPr lang="fr-CA"/>
          </a:p>
        </p:txBody>
      </p:sp>
      <p:sp>
        <p:nvSpPr>
          <p:cNvPr id="4" name="Espace réservé de l'image des diapositives 3"/>
          <p:cNvSpPr>
            <a:spLocks noGrp="1" noRot="1" noChangeAspect="1"/>
          </p:cNvSpPr>
          <p:nvPr>
            <p:ph type="sldImg" idx="2"/>
          </p:nvPr>
        </p:nvSpPr>
        <p:spPr>
          <a:xfrm>
            <a:off x="1185863" y="698500"/>
            <a:ext cx="4651375" cy="3489325"/>
          </a:xfrm>
          <a:prstGeom prst="rect">
            <a:avLst/>
          </a:prstGeom>
          <a:noFill/>
          <a:ln w="12700">
            <a:solidFill>
              <a:prstClr val="black"/>
            </a:solidFill>
          </a:ln>
        </p:spPr>
        <p:txBody>
          <a:bodyPr vert="horz" lIns="93309" tIns="46656" rIns="93309" bIns="46656" rtlCol="0" anchor="ctr"/>
          <a:lstStyle/>
          <a:p>
            <a:endParaRPr lang="fr-CA"/>
          </a:p>
        </p:txBody>
      </p:sp>
      <p:sp>
        <p:nvSpPr>
          <p:cNvPr id="5" name="Espace réservé des commentaires 4"/>
          <p:cNvSpPr>
            <a:spLocks noGrp="1"/>
          </p:cNvSpPr>
          <p:nvPr>
            <p:ph type="body" sz="quarter" idx="3"/>
          </p:nvPr>
        </p:nvSpPr>
        <p:spPr>
          <a:xfrm>
            <a:off x="702310" y="4421825"/>
            <a:ext cx="5618480" cy="4189095"/>
          </a:xfrm>
          <a:prstGeom prst="rect">
            <a:avLst/>
          </a:prstGeom>
        </p:spPr>
        <p:txBody>
          <a:bodyPr vert="horz" lIns="93309" tIns="46656" rIns="93309" bIns="46656"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6" name="Espace réservé du pied de page 5"/>
          <p:cNvSpPr>
            <a:spLocks noGrp="1"/>
          </p:cNvSpPr>
          <p:nvPr>
            <p:ph type="ftr" sz="quarter" idx="4"/>
          </p:nvPr>
        </p:nvSpPr>
        <p:spPr>
          <a:xfrm>
            <a:off x="3" y="8842031"/>
            <a:ext cx="3043343" cy="465455"/>
          </a:xfrm>
          <a:prstGeom prst="rect">
            <a:avLst/>
          </a:prstGeom>
        </p:spPr>
        <p:txBody>
          <a:bodyPr vert="horz" lIns="93309" tIns="46656" rIns="93309" bIns="46656"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978137" y="8842031"/>
            <a:ext cx="3043343" cy="465455"/>
          </a:xfrm>
          <a:prstGeom prst="rect">
            <a:avLst/>
          </a:prstGeom>
        </p:spPr>
        <p:txBody>
          <a:bodyPr vert="horz" lIns="93309" tIns="46656" rIns="93309" bIns="46656" rtlCol="0" anchor="b"/>
          <a:lstStyle>
            <a:lvl1pPr algn="r">
              <a:defRPr sz="1200"/>
            </a:lvl1pPr>
          </a:lstStyle>
          <a:p>
            <a:fld id="{763686A3-87AC-4D2B-8620-3A0BF0AE57EE}" type="slidenum">
              <a:rPr lang="fr-CA" smtClean="0"/>
              <a:t>‹N°›</a:t>
            </a:fld>
            <a:endParaRPr lang="fr-CA"/>
          </a:p>
        </p:txBody>
      </p:sp>
    </p:spTree>
    <p:extLst>
      <p:ext uri="{BB962C8B-B14F-4D97-AF65-F5344CB8AC3E}">
        <p14:creationId xmlns:p14="http://schemas.microsoft.com/office/powerpoint/2010/main" val="1095576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ce réservé de l'image des diapositives 1"/>
          <p:cNvSpPr>
            <a:spLocks noGrp="1" noRot="1" noChangeAspect="1" noTextEdit="1"/>
          </p:cNvSpPr>
          <p:nvPr>
            <p:ph type="sldImg"/>
          </p:nvPr>
        </p:nvSpPr>
        <p:spPr>
          <a:xfrm>
            <a:off x="1185863" y="698500"/>
            <a:ext cx="4651375" cy="3489325"/>
          </a:xfrm>
          <a:ln/>
        </p:spPr>
      </p:sp>
      <p:sp>
        <p:nvSpPr>
          <p:cNvPr id="38915" name="Espace réservé des commentaires 2"/>
          <p:cNvSpPr>
            <a:spLocks noGrp="1"/>
          </p:cNvSpPr>
          <p:nvPr>
            <p:ph type="body" idx="1"/>
          </p:nvPr>
        </p:nvSpPr>
        <p:spPr>
          <a:noFill/>
          <a:ln/>
        </p:spPr>
        <p:txBody>
          <a:bodyPr/>
          <a:lstStyle/>
          <a:p>
            <a:pPr eaLnBrk="1" hangingPunct="1"/>
            <a:endParaRPr lang="en-US" smtClean="0"/>
          </a:p>
        </p:txBody>
      </p:sp>
      <p:sp>
        <p:nvSpPr>
          <p:cNvPr id="38916" name="Espace réservé du numéro de diapositive 3"/>
          <p:cNvSpPr>
            <a:spLocks noGrp="1"/>
          </p:cNvSpPr>
          <p:nvPr>
            <p:ph type="sldNum" sz="quarter" idx="5"/>
          </p:nvPr>
        </p:nvSpPr>
        <p:spPr>
          <a:noFill/>
        </p:spPr>
        <p:txBody>
          <a:bodyPr/>
          <a:lstStyle/>
          <a:p>
            <a:fld id="{573352CA-71E1-443D-8E52-75B02043FC21}" type="slidenum">
              <a:rPr lang="fr-FR"/>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4</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5</a:t>
            </a:fld>
            <a:endParaRPr lang="fr-FR"/>
          </a:p>
        </p:txBody>
      </p:sp>
      <p:sp>
        <p:nvSpPr>
          <p:cNvPr id="2" name="Espace réservé des commentaires 1"/>
          <p:cNvSpPr>
            <a:spLocks noGrp="1"/>
          </p:cNvSpPr>
          <p:nvPr>
            <p:ph type="body" idx="1"/>
          </p:nvPr>
        </p:nvSpPr>
        <p:spPr/>
        <p:txBody>
          <a:bodyPr/>
          <a:lstStyle/>
          <a:p>
            <a:r>
              <a:rPr lang="fr-CA" dirty="0" smtClean="0"/>
              <a:t>Ce qui manque: durée de la colonisation </a:t>
            </a:r>
          </a:p>
          <a:p>
            <a:r>
              <a:rPr lang="fr-CA" baseline="0" dirty="0" smtClean="0"/>
              <a:t>2 siècles = Amérique</a:t>
            </a:r>
          </a:p>
          <a:p>
            <a:r>
              <a:rPr lang="fr-CA" baseline="0" dirty="0" smtClean="0"/>
              <a:t>80 ans = Afrique</a:t>
            </a:r>
          </a:p>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6</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7</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8</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9</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10</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11</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12</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13</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14</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15</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16</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17</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18</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19</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20</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21</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22</a:t>
            </a:fld>
            <a:endParaRPr lang="fr-FR"/>
          </a:p>
        </p:txBody>
      </p:sp>
      <p:sp>
        <p:nvSpPr>
          <p:cNvPr id="2" name="Espace réservé des commentaires 1"/>
          <p:cNvSpPr>
            <a:spLocks noGrp="1"/>
          </p:cNvSpPr>
          <p:nvPr>
            <p:ph type="body" idx="1"/>
          </p:nvPr>
        </p:nvSpPr>
        <p:spPr/>
        <p:txBody>
          <a:bodyPr/>
          <a:lstStyle/>
          <a:p>
            <a:r>
              <a:rPr lang="fr-CA" dirty="0" smtClean="0"/>
              <a:t>Diapo modifiée</a:t>
            </a:r>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23</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24</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25</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26</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27</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28</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29</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30</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31</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32</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33</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34</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35</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36</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37</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38</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0C3985-5655-4133-9FCC-75091EF57EFE}" type="slidenum">
              <a:rPr lang="fr-FR"/>
              <a:pPr/>
              <a:t>39</a:t>
            </a:fld>
            <a:endParaRPr lang="fr-FR"/>
          </a:p>
        </p:txBody>
      </p:sp>
      <p:sp>
        <p:nvSpPr>
          <p:cNvPr id="2" name="Espace réservé des commentaires 1"/>
          <p:cNvSpPr>
            <a:spLocks noGrp="1"/>
          </p:cNvSpPr>
          <p:nvPr>
            <p:ph type="body" idx="1"/>
          </p:nvPr>
        </p:nvSpPr>
        <p:spPr/>
        <p:txBody>
          <a:bodyPr/>
          <a:lstStyle/>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Modifiez le style du titre</a:t>
            </a:r>
            <a:endParaRPr lang="fr-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CA"/>
          </a:p>
        </p:txBody>
      </p:sp>
      <p:sp>
        <p:nvSpPr>
          <p:cNvPr id="4" name="Espace réservé de la date 3"/>
          <p:cNvSpPr>
            <a:spLocks noGrp="1"/>
          </p:cNvSpPr>
          <p:nvPr>
            <p:ph type="dt" sz="half" idx="10"/>
          </p:nvPr>
        </p:nvSpPr>
        <p:spPr/>
        <p:txBody>
          <a:bodyPr/>
          <a:lstStyle/>
          <a:p>
            <a:fld id="{54A7A5FC-D996-4261-84BB-5BB15FD42244}" type="datetimeFigureOut">
              <a:rPr lang="fr-CA" smtClean="0"/>
              <a:t>2013-09-20</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2987290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fld id="{54A7A5FC-D996-4261-84BB-5BB15FD42244}" type="datetimeFigureOut">
              <a:rPr lang="fr-CA" smtClean="0"/>
              <a:t>2013-09-20</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391097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1"/>
            <a:ext cx="7772400" cy="1362075"/>
          </a:xfrm>
        </p:spPr>
        <p:txBody>
          <a:bodyPr anchor="t"/>
          <a:lstStyle>
            <a:lvl1pPr algn="l">
              <a:defRPr sz="4000" b="1" cap="all"/>
            </a:lvl1pPr>
          </a:lstStyle>
          <a:p>
            <a:r>
              <a:rPr lang="fr-FR" smtClean="0"/>
              <a:t>Modifiez le style du titre</a:t>
            </a:r>
            <a:endParaRPr lang="fr-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54A7A5FC-D996-4261-84BB-5BB15FD42244}" type="datetimeFigureOut">
              <a:rPr lang="fr-CA" smtClean="0"/>
              <a:t>2013-09-20</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3614751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contenu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contenu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e la date 4"/>
          <p:cNvSpPr>
            <a:spLocks noGrp="1"/>
          </p:cNvSpPr>
          <p:nvPr>
            <p:ph type="dt" sz="half" idx="10"/>
          </p:nvPr>
        </p:nvSpPr>
        <p:spPr/>
        <p:txBody>
          <a:bodyPr/>
          <a:lstStyle/>
          <a:p>
            <a:fld id="{54A7A5FC-D996-4261-84BB-5BB15FD42244}" type="datetimeFigureOut">
              <a:rPr lang="fr-CA" smtClean="0"/>
              <a:t>2013-09-20</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534110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CA"/>
          </a:p>
        </p:txBody>
      </p:sp>
      <p:sp>
        <p:nvSpPr>
          <p:cNvPr id="3" name="Espace réservé du texte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5" name="Espace réservé du texte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7" name="Espace réservé de la date 6"/>
          <p:cNvSpPr>
            <a:spLocks noGrp="1"/>
          </p:cNvSpPr>
          <p:nvPr>
            <p:ph type="dt" sz="half" idx="10"/>
          </p:nvPr>
        </p:nvSpPr>
        <p:spPr/>
        <p:txBody>
          <a:bodyPr/>
          <a:lstStyle/>
          <a:p>
            <a:fld id="{54A7A5FC-D996-4261-84BB-5BB15FD42244}" type="datetimeFigureOut">
              <a:rPr lang="fr-CA" smtClean="0"/>
              <a:t>2013-09-20</a:t>
            </a:fld>
            <a:endParaRPr lang="fr-CA"/>
          </a:p>
        </p:txBody>
      </p:sp>
      <p:sp>
        <p:nvSpPr>
          <p:cNvPr id="8" name="Espace réservé du pied de page 7"/>
          <p:cNvSpPr>
            <a:spLocks noGrp="1"/>
          </p:cNvSpPr>
          <p:nvPr>
            <p:ph type="ftr" sz="quarter" idx="11"/>
          </p:nvPr>
        </p:nvSpPr>
        <p:spPr/>
        <p:txBody>
          <a:bodyPr/>
          <a:lstStyle/>
          <a:p>
            <a:endParaRPr lang="fr-CA"/>
          </a:p>
        </p:txBody>
      </p:sp>
      <p:sp>
        <p:nvSpPr>
          <p:cNvPr id="9" name="Espace réservé du numéro de diapositive 8"/>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1562492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e la date 2"/>
          <p:cNvSpPr>
            <a:spLocks noGrp="1"/>
          </p:cNvSpPr>
          <p:nvPr>
            <p:ph type="dt" sz="half" idx="10"/>
          </p:nvPr>
        </p:nvSpPr>
        <p:spPr/>
        <p:txBody>
          <a:bodyPr/>
          <a:lstStyle/>
          <a:p>
            <a:fld id="{54A7A5FC-D996-4261-84BB-5BB15FD42244}" type="datetimeFigureOut">
              <a:rPr lang="fr-CA" smtClean="0"/>
              <a:t>2013-09-20</a:t>
            </a:fld>
            <a:endParaRPr lang="fr-CA"/>
          </a:p>
        </p:txBody>
      </p:sp>
      <p:sp>
        <p:nvSpPr>
          <p:cNvPr id="4" name="Espace réservé du pied de page 3"/>
          <p:cNvSpPr>
            <a:spLocks noGrp="1"/>
          </p:cNvSpPr>
          <p:nvPr>
            <p:ph type="ftr" sz="quarter" idx="11"/>
          </p:nvPr>
        </p:nvSpPr>
        <p:spPr/>
        <p:txBody>
          <a:bodyPr/>
          <a:lstStyle/>
          <a:p>
            <a:endParaRPr lang="fr-CA"/>
          </a:p>
        </p:txBody>
      </p:sp>
      <p:sp>
        <p:nvSpPr>
          <p:cNvPr id="5" name="Espace réservé du numéro de diapositive 4"/>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26941077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4A7A5FC-D996-4261-84BB-5BB15FD42244}" type="datetimeFigureOut">
              <a:rPr lang="fr-CA" smtClean="0"/>
              <a:t>2013-09-20</a:t>
            </a:fld>
            <a:endParaRPr lang="fr-CA"/>
          </a:p>
        </p:txBody>
      </p:sp>
      <p:sp>
        <p:nvSpPr>
          <p:cNvPr id="3" name="Espace réservé du pied de page 2"/>
          <p:cNvSpPr>
            <a:spLocks noGrp="1"/>
          </p:cNvSpPr>
          <p:nvPr>
            <p:ph type="ftr" sz="quarter" idx="11"/>
          </p:nvPr>
        </p:nvSpPr>
        <p:spPr/>
        <p:txBody>
          <a:bodyPr/>
          <a:lstStyle/>
          <a:p>
            <a:endParaRPr lang="fr-CA"/>
          </a:p>
        </p:txBody>
      </p:sp>
      <p:sp>
        <p:nvSpPr>
          <p:cNvPr id="4" name="Espace réservé du numéro de diapositive 3"/>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3883769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2" y="273049"/>
            <a:ext cx="3008313" cy="1162051"/>
          </a:xfrm>
        </p:spPr>
        <p:txBody>
          <a:bodyPr anchor="b"/>
          <a:lstStyle>
            <a:lvl1pPr algn="l">
              <a:defRPr sz="2000" b="1"/>
            </a:lvl1pPr>
          </a:lstStyle>
          <a:p>
            <a:r>
              <a:rPr lang="fr-FR" smtClean="0"/>
              <a:t>Modifiez le style du titre</a:t>
            </a:r>
            <a:endParaRPr lang="fr-CA"/>
          </a:p>
        </p:txBody>
      </p:sp>
      <p:sp>
        <p:nvSpPr>
          <p:cNvPr id="3" name="Espace réservé du contenu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u texte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4A7A5FC-D996-4261-84BB-5BB15FD42244}" type="datetimeFigureOut">
              <a:rPr lang="fr-CA" smtClean="0"/>
              <a:t>2013-09-20</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1446924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9"/>
          </a:xfrm>
        </p:spPr>
        <p:txBody>
          <a:bodyPr anchor="b"/>
          <a:lstStyle>
            <a:lvl1pPr algn="l">
              <a:defRPr sz="2000" b="1"/>
            </a:lvl1pPr>
          </a:lstStyle>
          <a:p>
            <a:r>
              <a:rPr lang="fr-FR" smtClean="0"/>
              <a:t>Modifiez le style du titre</a:t>
            </a:r>
            <a:endParaRPr lang="fr-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CA"/>
          </a:p>
        </p:txBody>
      </p:sp>
      <p:sp>
        <p:nvSpPr>
          <p:cNvPr id="4" name="Espace réservé du texte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4A7A5FC-D996-4261-84BB-5BB15FD42244}" type="datetimeFigureOut">
              <a:rPr lang="fr-CA" smtClean="0"/>
              <a:t>2013-09-20</a:t>
            </a:fld>
            <a:endParaRPr lang="fr-CA"/>
          </a:p>
        </p:txBody>
      </p:sp>
      <p:sp>
        <p:nvSpPr>
          <p:cNvPr id="6" name="Espace réservé du pied de page 5"/>
          <p:cNvSpPr>
            <a:spLocks noGrp="1"/>
          </p:cNvSpPr>
          <p:nvPr>
            <p:ph type="ftr" sz="quarter" idx="11"/>
          </p:nvPr>
        </p:nvSpPr>
        <p:spPr/>
        <p:txBody>
          <a:bodyPr/>
          <a:lstStyle/>
          <a:p>
            <a:endParaRPr lang="fr-CA"/>
          </a:p>
        </p:txBody>
      </p:sp>
      <p:sp>
        <p:nvSpPr>
          <p:cNvPr id="7" name="Espace réservé du numéro de diapositive 6"/>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1596818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fld id="{54A7A5FC-D996-4261-84BB-5BB15FD42244}" type="datetimeFigureOut">
              <a:rPr lang="fr-CA" smtClean="0"/>
              <a:t>2013-09-20</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1063785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2057400" cy="5851525"/>
          </a:xfrm>
        </p:spPr>
        <p:txBody>
          <a:bodyPr vert="eaVert"/>
          <a:lstStyle/>
          <a:p>
            <a:r>
              <a:rPr lang="fr-FR" smtClean="0"/>
              <a:t>Modifiez le style du titre</a:t>
            </a:r>
            <a:endParaRPr lang="fr-CA"/>
          </a:p>
        </p:txBody>
      </p:sp>
      <p:sp>
        <p:nvSpPr>
          <p:cNvPr id="3" name="Espace réservé du texte vertical 2"/>
          <p:cNvSpPr>
            <a:spLocks noGrp="1"/>
          </p:cNvSpPr>
          <p:nvPr>
            <p:ph type="body" orient="vert" idx="1"/>
          </p:nvPr>
        </p:nvSpPr>
        <p:spPr>
          <a:xfrm>
            <a:off x="457200" y="274639"/>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10"/>
          </p:nvPr>
        </p:nvSpPr>
        <p:spPr/>
        <p:txBody>
          <a:bodyPr/>
          <a:lstStyle/>
          <a:p>
            <a:fld id="{54A7A5FC-D996-4261-84BB-5BB15FD42244}" type="datetimeFigureOut">
              <a:rPr lang="fr-CA" smtClean="0"/>
              <a:t>2013-09-20</a:t>
            </a:fld>
            <a:endParaRPr lang="fr-CA"/>
          </a:p>
        </p:txBody>
      </p:sp>
      <p:sp>
        <p:nvSpPr>
          <p:cNvPr id="5" name="Espace réservé du pied de page 4"/>
          <p:cNvSpPr>
            <a:spLocks noGrp="1"/>
          </p:cNvSpPr>
          <p:nvPr>
            <p:ph type="ftr" sz="quarter" idx="11"/>
          </p:nvPr>
        </p:nvSpPr>
        <p:spPr/>
        <p:txBody>
          <a:bodyPr/>
          <a:lstStyle/>
          <a:p>
            <a:endParaRPr lang="fr-CA"/>
          </a:p>
        </p:txBody>
      </p:sp>
      <p:sp>
        <p:nvSpPr>
          <p:cNvPr id="6" name="Espace réservé du numéro de diapositive 5"/>
          <p:cNvSpPr>
            <a:spLocks noGrp="1"/>
          </p:cNvSpPr>
          <p:nvPr>
            <p:ph type="sldNum" sz="quarter" idx="12"/>
          </p:nvPr>
        </p:nvSpPr>
        <p:spPr/>
        <p:txBody>
          <a:bodyPr/>
          <a:lstStyle/>
          <a:p>
            <a:fld id="{6186EEC5-7086-46D1-B422-3C6E4F18A08B}" type="slidenum">
              <a:rPr lang="fr-CA" smtClean="0"/>
              <a:t>‹N°›</a:t>
            </a:fld>
            <a:endParaRPr lang="fr-CA"/>
          </a:p>
        </p:txBody>
      </p:sp>
    </p:spTree>
    <p:extLst>
      <p:ext uri="{BB962C8B-B14F-4D97-AF65-F5344CB8AC3E}">
        <p14:creationId xmlns:p14="http://schemas.microsoft.com/office/powerpoint/2010/main" val="304570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7"/>
            <a:ext cx="8229600" cy="1143000"/>
          </a:xfrm>
          <a:prstGeom prst="rect">
            <a:avLst/>
          </a:prstGeom>
        </p:spPr>
        <p:txBody>
          <a:bodyPr vert="horz" lIns="91440" tIns="45720" rIns="91440" bIns="45720" rtlCol="0" anchor="ctr">
            <a:normAutofit/>
          </a:bodyPr>
          <a:lstStyle/>
          <a:p>
            <a:r>
              <a:rPr lang="fr-FR" smtClean="0"/>
              <a:t>Modifiez le style du titre</a:t>
            </a:r>
            <a:endParaRPr lang="fr-CA"/>
          </a:p>
        </p:txBody>
      </p:sp>
      <p:sp>
        <p:nvSpPr>
          <p:cNvPr id="3" name="Espace réservé du texte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a:p>
        </p:txBody>
      </p:sp>
      <p:sp>
        <p:nvSpPr>
          <p:cNvPr id="4" name="Espace réservé de la date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4A7A5FC-D996-4261-84BB-5BB15FD42244}" type="datetimeFigureOut">
              <a:rPr lang="fr-CA" smtClean="0"/>
              <a:t>2013-09-20</a:t>
            </a:fld>
            <a:endParaRPr lang="fr-CA"/>
          </a:p>
        </p:txBody>
      </p:sp>
      <p:sp>
        <p:nvSpPr>
          <p:cNvPr id="5" name="Espace réservé du pied de page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Espace réservé du numéro de diapositiv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86EEC5-7086-46D1-B422-3C6E4F18A08B}" type="slidenum">
              <a:rPr lang="fr-CA" smtClean="0"/>
              <a:t>‹N°›</a:t>
            </a:fld>
            <a:endParaRPr lang="fr-CA"/>
          </a:p>
        </p:txBody>
      </p:sp>
    </p:spTree>
    <p:extLst>
      <p:ext uri="{BB962C8B-B14F-4D97-AF65-F5344CB8AC3E}">
        <p14:creationId xmlns:p14="http://schemas.microsoft.com/office/powerpoint/2010/main" val="3703079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theguardian.com/global-development/poverty-matters/2013/feb/18/land-grabbing-firms-peoples-right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watch?v=GHbiBg6JZ2U%20(4:30%20&#224;%206:28)"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ftp://ftp.fao.org/docrep/fao/007/y5419e/y5419e00.pdf"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gi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755650" y="1052514"/>
            <a:ext cx="7772400" cy="1470025"/>
          </a:xfrm>
        </p:spPr>
        <p:txBody>
          <a:bodyPr>
            <a:noAutofit/>
          </a:bodyPr>
          <a:lstStyle/>
          <a:p>
            <a:r>
              <a:rPr lang="fr-CA" sz="3400" dirty="0" smtClean="0"/>
              <a:t/>
            </a:r>
            <a:br>
              <a:rPr lang="fr-CA" sz="3400" dirty="0" smtClean="0"/>
            </a:br>
            <a:r>
              <a:rPr lang="fr-CA" sz="3400" dirty="0" smtClean="0"/>
              <a:t> Partie 2: Théories du développement et mondialisation</a:t>
            </a:r>
            <a:br>
              <a:rPr lang="fr-CA" sz="3400" dirty="0" smtClean="0"/>
            </a:br>
            <a:r>
              <a:rPr lang="fr-CA" sz="3400" dirty="0" smtClean="0"/>
              <a:t/>
            </a:r>
            <a:br>
              <a:rPr lang="fr-CA" sz="3400" dirty="0" smtClean="0"/>
            </a:br>
            <a:r>
              <a:rPr lang="fr-CA" sz="3400" dirty="0" smtClean="0"/>
              <a:t>Séance 5: Théories de la modernisation et école de la dépendance </a:t>
            </a:r>
            <a:endParaRPr lang="fr-FR" sz="2800" i="1" dirty="0" smtClean="0"/>
          </a:p>
        </p:txBody>
      </p:sp>
      <p:sp>
        <p:nvSpPr>
          <p:cNvPr id="8195" name="Rectangle 3"/>
          <p:cNvSpPr>
            <a:spLocks noGrp="1" noChangeArrowheads="1"/>
          </p:cNvSpPr>
          <p:nvPr>
            <p:ph type="subTitle" idx="1"/>
          </p:nvPr>
        </p:nvSpPr>
        <p:spPr>
          <a:xfrm>
            <a:off x="1403648" y="3861048"/>
            <a:ext cx="6400800" cy="2375917"/>
          </a:xfrm>
        </p:spPr>
        <p:txBody>
          <a:bodyPr>
            <a:normAutofit/>
          </a:bodyPr>
          <a:lstStyle/>
          <a:p>
            <a:pPr eaLnBrk="1" hangingPunct="1">
              <a:lnSpc>
                <a:spcPct val="90000"/>
              </a:lnSpc>
            </a:pPr>
            <a:endParaRPr lang="fr-CA" dirty="0" smtClean="0">
              <a:solidFill>
                <a:schemeClr val="tx1"/>
              </a:solidFill>
            </a:endParaRPr>
          </a:p>
          <a:p>
            <a:pPr eaLnBrk="1" hangingPunct="1">
              <a:lnSpc>
                <a:spcPct val="90000"/>
              </a:lnSpc>
            </a:pPr>
            <a:r>
              <a:rPr lang="fr-CA" dirty="0" smtClean="0">
                <a:solidFill>
                  <a:schemeClr val="tx1"/>
                </a:solidFill>
              </a:rPr>
              <a:t>Jean-Philippe Leblond</a:t>
            </a:r>
          </a:p>
          <a:p>
            <a:pPr eaLnBrk="1" hangingPunct="1">
              <a:lnSpc>
                <a:spcPct val="90000"/>
              </a:lnSpc>
            </a:pPr>
            <a:endParaRPr lang="fr-CA" sz="2000" dirty="0" smtClean="0">
              <a:solidFill>
                <a:schemeClr val="tx1"/>
              </a:solidFill>
            </a:endParaRPr>
          </a:p>
          <a:p>
            <a:pPr eaLnBrk="1" hangingPunct="1">
              <a:lnSpc>
                <a:spcPct val="90000"/>
              </a:lnSpc>
            </a:pPr>
            <a:r>
              <a:rPr lang="fr-CA" sz="2000" dirty="0" smtClean="0">
                <a:solidFill>
                  <a:schemeClr val="tx1"/>
                </a:solidFill>
              </a:rPr>
              <a:t>DVM 2005 B</a:t>
            </a:r>
          </a:p>
          <a:p>
            <a:pPr>
              <a:lnSpc>
                <a:spcPct val="90000"/>
              </a:lnSpc>
            </a:pPr>
            <a:r>
              <a:rPr lang="fr-CA" sz="2000" dirty="0" smtClean="0">
                <a:solidFill>
                  <a:schemeClr val="tx1"/>
                </a:solidFill>
              </a:rPr>
              <a:t>20  </a:t>
            </a:r>
            <a:r>
              <a:rPr lang="fr-CA" sz="2000" dirty="0">
                <a:solidFill>
                  <a:schemeClr val="tx1"/>
                </a:solidFill>
              </a:rPr>
              <a:t>septembre 2013</a:t>
            </a:r>
            <a:endParaRPr lang="fr-FR" sz="2000" dirty="0" smtClean="0">
              <a:solidFill>
                <a:schemeClr val="tx1"/>
              </a:solidFill>
            </a:endParaRPr>
          </a:p>
        </p:txBody>
      </p:sp>
      <p:sp>
        <p:nvSpPr>
          <p:cNvPr id="4" name="Espace réservé du numéro de diapositive 3"/>
          <p:cNvSpPr>
            <a:spLocks noGrp="1"/>
          </p:cNvSpPr>
          <p:nvPr>
            <p:ph type="sldNum" sz="quarter" idx="10"/>
          </p:nvPr>
        </p:nvSpPr>
        <p:spPr/>
        <p:txBody>
          <a:bodyPr/>
          <a:lstStyle/>
          <a:p>
            <a:pPr>
              <a:defRPr/>
            </a:pPr>
            <a:fld id="{8432DDD9-BE7B-4A80-9A3F-EA7D131164F2}" type="slidenum">
              <a:rPr lang="en-GB" smtClean="0"/>
              <a:pPr>
                <a:defRPr/>
              </a:pPr>
              <a:t>1</a:t>
            </a:fld>
            <a:endParaRPr lang="en-GB"/>
          </a:p>
        </p:txBody>
      </p:sp>
    </p:spTree>
    <p:extLst>
      <p:ext uri="{BB962C8B-B14F-4D97-AF65-F5344CB8AC3E}">
        <p14:creationId xmlns:p14="http://schemas.microsoft.com/office/powerpoint/2010/main" val="18783939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3568" y="620688"/>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Mises au point</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Pertinence des journaux: ex:</a:t>
            </a:r>
            <a:r>
              <a:rPr lang="fr-CA" dirty="0" smtClean="0">
                <a:latin typeface="Microsoft Sans Serif" pitchFamily="34" charset="0"/>
                <a:ea typeface="Tahoma" pitchFamily="34" charset="0"/>
                <a:cs typeface="Microsoft Sans Serif" pitchFamily="34" charset="0"/>
                <a:hlinkClick r:id="rId3"/>
              </a:rPr>
              <a:t> ici</a:t>
            </a:r>
            <a:endParaRPr lang="fr-CA" dirty="0" smtClean="0">
              <a:latin typeface="Microsoft Sans Serif" pitchFamily="34" charset="0"/>
              <a:ea typeface="Tahoma" pitchFamily="34" charset="0"/>
              <a:cs typeface="Microsoft Sans Serif" pitchFamily="34" charset="0"/>
            </a:endParaRPr>
          </a:p>
          <a:p>
            <a:pPr>
              <a:lnSpc>
                <a:spcPct val="150000"/>
              </a:lnSpc>
            </a:pPr>
            <a:r>
              <a:rPr lang="fr-CA" dirty="0" smtClean="0">
                <a:latin typeface="Microsoft Sans Serif" pitchFamily="34" charset="0"/>
                <a:ea typeface="Tahoma" pitchFamily="34" charset="0"/>
                <a:cs typeface="Microsoft Sans Serif" pitchFamily="34" charset="0"/>
              </a:rPr>
              <a:t>Travail long</a:t>
            </a:r>
          </a:p>
          <a:p>
            <a:pPr lvl="1">
              <a:lnSpc>
                <a:spcPct val="150000"/>
              </a:lnSpc>
            </a:pPr>
            <a:r>
              <a:rPr lang="fr-CA" dirty="0" smtClean="0">
                <a:latin typeface="Microsoft Sans Serif" pitchFamily="34" charset="0"/>
                <a:ea typeface="Tahoma" pitchFamily="34" charset="0"/>
                <a:cs typeface="Microsoft Sans Serif" pitchFamily="34" charset="0"/>
              </a:rPr>
              <a:t>Remise papier ET électronique</a:t>
            </a:r>
          </a:p>
          <a:p>
            <a:pPr lvl="1">
              <a:lnSpc>
                <a:spcPct val="150000"/>
              </a:lnSpc>
            </a:pPr>
            <a:r>
              <a:rPr lang="fr-CA" dirty="0" smtClean="0">
                <a:latin typeface="Microsoft Sans Serif" pitchFamily="34" charset="0"/>
                <a:ea typeface="Tahoma" pitchFamily="34" charset="0"/>
                <a:cs typeface="Microsoft Sans Serif" pitchFamily="34" charset="0"/>
              </a:rPr>
              <a:t>Thèmes: cas « modèle », microcrédit, </a:t>
            </a:r>
            <a:r>
              <a:rPr lang="fr-CA" i="1" dirty="0" smtClean="0">
                <a:latin typeface="Microsoft Sans Serif" pitchFamily="34" charset="0"/>
                <a:ea typeface="Tahoma" pitchFamily="34" charset="0"/>
                <a:cs typeface="Microsoft Sans Serif" pitchFamily="34" charset="0"/>
              </a:rPr>
              <a:t>land </a:t>
            </a:r>
            <a:r>
              <a:rPr lang="fr-CA" i="1" dirty="0" err="1" smtClean="0">
                <a:latin typeface="Microsoft Sans Serif" pitchFamily="34" charset="0"/>
                <a:ea typeface="Tahoma" pitchFamily="34" charset="0"/>
                <a:cs typeface="Microsoft Sans Serif" pitchFamily="34" charset="0"/>
              </a:rPr>
              <a:t>grabbing</a:t>
            </a:r>
            <a:r>
              <a:rPr lang="fr-CA" i="1" dirty="0" smtClean="0">
                <a:latin typeface="Microsoft Sans Serif" pitchFamily="34" charset="0"/>
                <a:ea typeface="Tahoma" pitchFamily="34" charset="0"/>
                <a:cs typeface="Microsoft Sans Serif" pitchFamily="34" charset="0"/>
              </a:rPr>
              <a:t>, </a:t>
            </a:r>
            <a:r>
              <a:rPr lang="fr-CA" dirty="0" smtClean="0">
                <a:latin typeface="Microsoft Sans Serif" pitchFamily="34" charset="0"/>
                <a:ea typeface="Tahoma" pitchFamily="34" charset="0"/>
                <a:cs typeface="Microsoft Sans Serif" pitchFamily="34" charset="0"/>
              </a:rPr>
              <a:t>femmes, mondialisation</a:t>
            </a:r>
          </a:p>
          <a:p>
            <a:pPr lvl="1">
              <a:lnSpc>
                <a:spcPct val="150000"/>
              </a:lnSpc>
            </a:pPr>
            <a:r>
              <a:rPr lang="fr-CA" dirty="0" smtClean="0">
                <a:latin typeface="Microsoft Sans Serif" pitchFamily="34" charset="0"/>
                <a:ea typeface="Tahoma" pitchFamily="34" charset="0"/>
                <a:cs typeface="Microsoft Sans Serif" pitchFamily="34" charset="0"/>
              </a:rPr>
              <a:t>Articles scientifiques </a:t>
            </a:r>
          </a:p>
          <a:p>
            <a:pPr lvl="2">
              <a:lnSpc>
                <a:spcPct val="150000"/>
              </a:lnSpc>
            </a:pPr>
            <a:r>
              <a:rPr lang="fr-CA" dirty="0" smtClean="0">
                <a:latin typeface="Microsoft Sans Serif" pitchFamily="34" charset="0"/>
                <a:ea typeface="Tahoma" pitchFamily="34" charset="0"/>
                <a:cs typeface="Microsoft Sans Serif" pitchFamily="34" charset="0"/>
              </a:rPr>
              <a:t>Cherchez dans plusieurs bases de données, y compris en anglais</a:t>
            </a:r>
          </a:p>
          <a:p>
            <a:pPr lvl="2">
              <a:lnSpc>
                <a:spcPct val="150000"/>
              </a:lnSpc>
            </a:pPr>
            <a:r>
              <a:rPr lang="fr-CA" dirty="0" smtClean="0">
                <a:latin typeface="Microsoft Sans Serif" pitchFamily="34" charset="0"/>
                <a:ea typeface="Tahoma" pitchFamily="34" charset="0"/>
                <a:cs typeface="Microsoft Sans Serif" pitchFamily="34" charset="0"/>
              </a:rPr>
              <a:t>Suggestion: repérez une bonne source , elle vous ouvrira des portes …</a:t>
            </a:r>
          </a:p>
          <a:p>
            <a:pPr>
              <a:lnSpc>
                <a:spcPct val="150000"/>
              </a:lnSpc>
            </a:pPr>
            <a:r>
              <a:rPr lang="fr-CA" dirty="0" smtClean="0">
                <a:latin typeface="Microsoft Sans Serif" pitchFamily="34" charset="0"/>
                <a:ea typeface="Tahoma" pitchFamily="34" charset="0"/>
                <a:cs typeface="Microsoft Sans Serif" pitchFamily="34" charset="0"/>
              </a:rPr>
              <a:t>Diapositives préliminaires. si </a:t>
            </a:r>
            <a:r>
              <a:rPr lang="fr-CA" dirty="0" err="1" smtClean="0">
                <a:latin typeface="Microsoft Sans Serif" pitchFamily="34" charset="0"/>
                <a:ea typeface="Tahoma" pitchFamily="34" charset="0"/>
                <a:cs typeface="Microsoft Sans Serif" pitchFamily="34" charset="0"/>
              </a:rPr>
              <a:t>modif</a:t>
            </a:r>
            <a:r>
              <a:rPr lang="fr-CA" dirty="0" smtClean="0">
                <a:latin typeface="Microsoft Sans Serif" pitchFamily="34" charset="0"/>
                <a:ea typeface="Tahoma" pitchFamily="34" charset="0"/>
                <a:cs typeface="Microsoft Sans Serif" pitchFamily="34" charset="0"/>
              </a:rPr>
              <a:t>:  </a:t>
            </a:r>
          </a:p>
          <a:p>
            <a:pPr lvl="2">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a:t>
            </a:fld>
            <a:endParaRPr lang="en-GB"/>
          </a:p>
        </p:txBody>
      </p:sp>
      <p:sp>
        <p:nvSpPr>
          <p:cNvPr id="6" name="Étoile à 4 branches 5"/>
          <p:cNvSpPr/>
          <p:nvPr/>
        </p:nvSpPr>
        <p:spPr>
          <a:xfrm>
            <a:off x="5294171" y="5301208"/>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Étoile à 4 branches 6"/>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78655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Plan pour aujourd’hui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CA" dirty="0" smtClean="0">
                <a:latin typeface="Microsoft Sans Serif" pitchFamily="34" charset="0"/>
                <a:ea typeface="Tahoma" pitchFamily="34" charset="0"/>
                <a:cs typeface="Microsoft Sans Serif" pitchFamily="34" charset="0"/>
              </a:rPr>
              <a:t>Fin sur le colonialisme: impacts … </a:t>
            </a:r>
          </a:p>
          <a:p>
            <a:pPr>
              <a:lnSpc>
                <a:spcPct val="150000"/>
              </a:lnSpc>
            </a:pPr>
            <a:r>
              <a:rPr lang="fr-CA" dirty="0" smtClean="0">
                <a:latin typeface="Microsoft Sans Serif" pitchFamily="34" charset="0"/>
                <a:ea typeface="Tahoma" pitchFamily="34" charset="0"/>
                <a:cs typeface="Microsoft Sans Serif" pitchFamily="34" charset="0"/>
              </a:rPr>
              <a:t>Théories du développement (1945-1980)</a:t>
            </a:r>
          </a:p>
          <a:p>
            <a:pPr lvl="1">
              <a:lnSpc>
                <a:spcPct val="150000"/>
              </a:lnSpc>
            </a:pPr>
            <a:r>
              <a:rPr lang="fr-CA" dirty="0" smtClean="0">
                <a:latin typeface="Microsoft Sans Serif" pitchFamily="34" charset="0"/>
                <a:ea typeface="Tahoma" pitchFamily="34" charset="0"/>
                <a:cs typeface="Microsoft Sans Serif" pitchFamily="34" charset="0"/>
              </a:rPr>
              <a:t>Modernisation </a:t>
            </a:r>
          </a:p>
          <a:p>
            <a:pPr lvl="2">
              <a:lnSpc>
                <a:spcPct val="150000"/>
              </a:lnSpc>
            </a:pPr>
            <a:r>
              <a:rPr lang="fr-CA" dirty="0" smtClean="0">
                <a:latin typeface="Microsoft Sans Serif" pitchFamily="34" charset="0"/>
                <a:ea typeface="Tahoma" pitchFamily="34" charset="0"/>
                <a:cs typeface="Microsoft Sans Serif" pitchFamily="34" charset="0"/>
              </a:rPr>
              <a:t>Économique</a:t>
            </a:r>
          </a:p>
          <a:p>
            <a:pPr lvl="2">
              <a:lnSpc>
                <a:spcPct val="150000"/>
              </a:lnSpc>
            </a:pPr>
            <a:r>
              <a:rPr lang="fr-CA" dirty="0" smtClean="0">
                <a:latin typeface="Microsoft Sans Serif" pitchFamily="34" charset="0"/>
                <a:ea typeface="Tahoma" pitchFamily="34" charset="0"/>
                <a:cs typeface="Microsoft Sans Serif" pitchFamily="34" charset="0"/>
              </a:rPr>
              <a:t>politique</a:t>
            </a:r>
          </a:p>
          <a:p>
            <a:pPr lvl="1">
              <a:lnSpc>
                <a:spcPct val="150000"/>
              </a:lnSpc>
            </a:pPr>
            <a:r>
              <a:rPr lang="fr-CA" dirty="0" smtClean="0">
                <a:latin typeface="Microsoft Sans Serif" pitchFamily="34" charset="0"/>
                <a:ea typeface="Tahoma" pitchFamily="34" charset="0"/>
                <a:cs typeface="Microsoft Sans Serif" pitchFamily="34" charset="0"/>
              </a:rPr>
              <a:t>École de la dépendance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a:t>
            </a:fld>
            <a:endParaRPr lang="en-GB"/>
          </a:p>
        </p:txBody>
      </p:sp>
    </p:spTree>
    <p:extLst>
      <p:ext uri="{BB962C8B-B14F-4D97-AF65-F5344CB8AC3E}">
        <p14:creationId xmlns:p14="http://schemas.microsoft.com/office/powerpoint/2010/main" val="592514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Legs de l’expansion européenne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92500" lnSpcReduction="20000"/>
          </a:bodyPr>
          <a:lstStyle/>
          <a:p>
            <a:pPr>
              <a:lnSpc>
                <a:spcPct val="150000"/>
              </a:lnSpc>
            </a:pPr>
            <a:r>
              <a:rPr lang="fr-CA" dirty="0">
                <a:latin typeface="Microsoft Sans Serif" pitchFamily="34" charset="0"/>
                <a:ea typeface="Tahoma" pitchFamily="34" charset="0"/>
                <a:cs typeface="Microsoft Sans Serif" pitchFamily="34" charset="0"/>
              </a:rPr>
              <a:t>Grands débats historiques et présents: quels ont été </a:t>
            </a:r>
            <a:r>
              <a:rPr lang="fr-CA" dirty="0" smtClean="0">
                <a:latin typeface="Microsoft Sans Serif" pitchFamily="34" charset="0"/>
                <a:ea typeface="Tahoma" pitchFamily="34" charset="0"/>
                <a:cs typeface="Microsoft Sans Serif" pitchFamily="34" charset="0"/>
              </a:rPr>
              <a:t>les impacts positifs et négatifs du colonialisme? </a:t>
            </a:r>
            <a:endParaRPr lang="fr-CA" dirty="0">
              <a:latin typeface="Microsoft Sans Serif" pitchFamily="34" charset="0"/>
              <a:ea typeface="Tahoma" pitchFamily="34" charset="0"/>
              <a:cs typeface="Microsoft Sans Serif" pitchFamily="34" charset="0"/>
            </a:endParaRPr>
          </a:p>
          <a:p>
            <a:pPr>
              <a:lnSpc>
                <a:spcPct val="150000"/>
              </a:lnSpc>
            </a:pPr>
            <a:r>
              <a:rPr lang="fr-CA" dirty="0" smtClean="0">
                <a:latin typeface="Microsoft Sans Serif" pitchFamily="34" charset="0"/>
                <a:ea typeface="Tahoma" pitchFamily="34" charset="0"/>
                <a:cs typeface="Microsoft Sans Serif" pitchFamily="34" charset="0"/>
              </a:rPr>
              <a:t>Impacts différents selon les moments, les endroits et les groupes concernés. </a:t>
            </a:r>
          </a:p>
          <a:p>
            <a:pPr>
              <a:lnSpc>
                <a:spcPct val="150000"/>
              </a:lnSpc>
            </a:pPr>
            <a:r>
              <a:rPr lang="fr-CA" dirty="0" smtClean="0">
                <a:latin typeface="Microsoft Sans Serif" pitchFamily="34" charset="0"/>
                <a:ea typeface="Tahoma" pitchFamily="34" charset="0"/>
                <a:cs typeface="Microsoft Sans Serif" pitchFamily="34" charset="0"/>
              </a:rPr>
              <a:t>Pour les sociétés indigènes, les thèmes communs émergent … quels sont-ils ?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4</a:t>
            </a:fld>
            <a:endParaRPr lang="en-GB"/>
          </a:p>
        </p:txBody>
      </p:sp>
    </p:spTree>
    <p:extLst>
      <p:ext uri="{BB962C8B-B14F-4D97-AF65-F5344CB8AC3E}">
        <p14:creationId xmlns:p14="http://schemas.microsoft.com/office/powerpoint/2010/main" val="1565762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Legs de l’expansion européenne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lvl="1">
              <a:lnSpc>
                <a:spcPct val="150000"/>
              </a:lnSpc>
            </a:pPr>
            <a:r>
              <a:rPr lang="fr-CA" dirty="0" smtClean="0">
                <a:latin typeface="Microsoft Sans Serif" pitchFamily="34" charset="0"/>
                <a:ea typeface="Tahoma" pitchFamily="34" charset="0"/>
                <a:cs typeface="Microsoft Sans Serif" pitchFamily="34" charset="0"/>
              </a:rPr>
              <a:t>Changements démographiques</a:t>
            </a:r>
          </a:p>
          <a:p>
            <a:pPr lvl="2">
              <a:lnSpc>
                <a:spcPct val="150000"/>
              </a:lnSpc>
            </a:pPr>
            <a:r>
              <a:rPr lang="fr-CA" u="sng" dirty="0" smtClean="0">
                <a:latin typeface="Microsoft Sans Serif" pitchFamily="34" charset="0"/>
                <a:ea typeface="Tahoma" pitchFamily="34" charset="0"/>
                <a:cs typeface="Microsoft Sans Serif" pitchFamily="34" charset="0"/>
              </a:rPr>
              <a:t>Arrivées de populations étrangères </a:t>
            </a:r>
            <a:r>
              <a:rPr lang="fr-CA" dirty="0" smtClean="0">
                <a:latin typeface="Microsoft Sans Serif" pitchFamily="34" charset="0"/>
                <a:ea typeface="Tahoma" pitchFamily="34" charset="0"/>
                <a:cs typeface="Microsoft Sans Serif" pitchFamily="34" charset="0"/>
              </a:rPr>
              <a:t>(esclaves noirs en Amérique, Hindous ou Sri Lankais en Malaisie et Singapour, Blancs dans les colonies de peuplement)</a:t>
            </a:r>
          </a:p>
          <a:p>
            <a:pPr lvl="2">
              <a:lnSpc>
                <a:spcPct val="150000"/>
              </a:lnSpc>
            </a:pPr>
            <a:r>
              <a:rPr lang="fr-CA" u="sng" dirty="0" smtClean="0">
                <a:latin typeface="Microsoft Sans Serif" pitchFamily="34" charset="0"/>
                <a:ea typeface="Tahoma" pitchFamily="34" charset="0"/>
                <a:cs typeface="Microsoft Sans Serif" pitchFamily="34" charset="0"/>
              </a:rPr>
              <a:t>Décimations de population autochtones</a:t>
            </a:r>
            <a:r>
              <a:rPr lang="fr-CA" dirty="0" smtClean="0">
                <a:latin typeface="Microsoft Sans Serif" pitchFamily="34" charset="0"/>
                <a:ea typeface="Tahoma" pitchFamily="34" charset="0"/>
                <a:cs typeface="Microsoft Sans Serif" pitchFamily="34" charset="0"/>
              </a:rPr>
              <a:t>: Amériques et Afrique subsaharienne en particulier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5</a:t>
            </a:fld>
            <a:endParaRPr lang="en-GB"/>
          </a:p>
        </p:txBody>
      </p:sp>
    </p:spTree>
    <p:extLst>
      <p:ext uri="{BB962C8B-B14F-4D97-AF65-F5344CB8AC3E}">
        <p14:creationId xmlns:p14="http://schemas.microsoft.com/office/powerpoint/2010/main" val="225057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Impacts sur l’économie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85000" lnSpcReduction="10000"/>
          </a:bodyPr>
          <a:lstStyle/>
          <a:p>
            <a:pPr>
              <a:lnSpc>
                <a:spcPct val="150000"/>
              </a:lnSpc>
            </a:pPr>
            <a:r>
              <a:rPr lang="fr-CA" dirty="0" smtClean="0">
                <a:latin typeface="Microsoft Sans Serif" pitchFamily="34" charset="0"/>
                <a:ea typeface="Tahoma" pitchFamily="34" charset="0"/>
                <a:cs typeface="Microsoft Sans Serif" pitchFamily="34" charset="0"/>
              </a:rPr>
              <a:t>Politiques nuisent aux économies traditionnelles</a:t>
            </a:r>
          </a:p>
          <a:p>
            <a:pPr lvl="1">
              <a:lnSpc>
                <a:spcPct val="150000"/>
              </a:lnSpc>
            </a:pPr>
            <a:r>
              <a:rPr lang="fr-CA" u="sng" dirty="0" smtClean="0">
                <a:latin typeface="Microsoft Sans Serif" pitchFamily="34" charset="0"/>
                <a:ea typeface="Tahoma" pitchFamily="34" charset="0"/>
                <a:cs typeface="Microsoft Sans Serif" pitchFamily="34" charset="0"/>
              </a:rPr>
              <a:t>« </a:t>
            </a:r>
            <a:r>
              <a:rPr lang="fr-CA" u="sng" dirty="0" err="1" smtClean="0">
                <a:latin typeface="Microsoft Sans Serif" pitchFamily="34" charset="0"/>
                <a:ea typeface="Tahoma" pitchFamily="34" charset="0"/>
                <a:cs typeface="Microsoft Sans Serif" pitchFamily="34" charset="0"/>
              </a:rPr>
              <a:t>Déindustrialisation</a:t>
            </a:r>
            <a:r>
              <a:rPr lang="fr-CA" u="sng" dirty="0" smtClean="0">
                <a:latin typeface="Microsoft Sans Serif" pitchFamily="34" charset="0"/>
                <a:ea typeface="Tahoma" pitchFamily="34" charset="0"/>
                <a:cs typeface="Microsoft Sans Serif" pitchFamily="34" charset="0"/>
              </a:rPr>
              <a:t> »: </a:t>
            </a:r>
            <a:r>
              <a:rPr lang="fr-CA" dirty="0" smtClean="0">
                <a:latin typeface="Microsoft Sans Serif" pitchFamily="34" charset="0"/>
                <a:ea typeface="Tahoma" pitchFamily="34" charset="0"/>
                <a:cs typeface="Microsoft Sans Serif" pitchFamily="34" charset="0"/>
              </a:rPr>
              <a:t>textiles indiens, siamois, indonésien, etc. </a:t>
            </a:r>
          </a:p>
          <a:p>
            <a:pPr lvl="1">
              <a:lnSpc>
                <a:spcPct val="150000"/>
              </a:lnSpc>
            </a:pPr>
            <a:r>
              <a:rPr lang="fr-CA" u="sng" dirty="0" smtClean="0">
                <a:latin typeface="Microsoft Sans Serif" pitchFamily="34" charset="0"/>
                <a:ea typeface="Tahoma" pitchFamily="34" charset="0"/>
                <a:cs typeface="Microsoft Sans Serif" pitchFamily="34" charset="0"/>
              </a:rPr>
              <a:t>Dépossession</a:t>
            </a:r>
            <a:r>
              <a:rPr lang="fr-CA" dirty="0" smtClean="0">
                <a:latin typeface="Microsoft Sans Serif" pitchFamily="34" charset="0"/>
                <a:ea typeface="Tahoma" pitchFamily="34" charset="0"/>
                <a:cs typeface="Microsoft Sans Serif" pitchFamily="34" charset="0"/>
              </a:rPr>
              <a:t> de terres au profit de colons blancs ou d’entreprises forestières coloniales</a:t>
            </a:r>
          </a:p>
          <a:p>
            <a:pPr>
              <a:lnSpc>
                <a:spcPct val="150000"/>
              </a:lnSpc>
            </a:pPr>
            <a:r>
              <a:rPr lang="fr-CA" dirty="0" smtClean="0">
                <a:latin typeface="Microsoft Sans Serif" pitchFamily="34" charset="0"/>
                <a:ea typeface="Tahoma" pitchFamily="34" charset="0"/>
                <a:cs typeface="Microsoft Sans Serif" pitchFamily="34" charset="0"/>
              </a:rPr>
              <a:t>Économie devient orientée vers l</a:t>
            </a:r>
            <a:r>
              <a:rPr lang="fr-CA" u="sng" dirty="0" smtClean="0">
                <a:latin typeface="Microsoft Sans Serif" pitchFamily="34" charset="0"/>
                <a:ea typeface="Tahoma" pitchFamily="34" charset="0"/>
                <a:cs typeface="Microsoft Sans Serif" pitchFamily="34" charset="0"/>
              </a:rPr>
              <a:t>’exportation</a:t>
            </a:r>
            <a:r>
              <a:rPr lang="fr-CA" dirty="0" smtClean="0">
                <a:latin typeface="Microsoft Sans Serif" pitchFamily="34" charset="0"/>
                <a:ea typeface="Tahoma" pitchFamily="34" charset="0"/>
                <a:cs typeface="Microsoft Sans Serif" pitchFamily="34" charset="0"/>
              </a:rPr>
              <a:t> de quelques productions </a:t>
            </a:r>
            <a:r>
              <a:rPr lang="fr-CA" u="sng" dirty="0" smtClean="0">
                <a:latin typeface="Microsoft Sans Serif" pitchFamily="34" charset="0"/>
                <a:ea typeface="Tahoma" pitchFamily="34" charset="0"/>
                <a:cs typeface="Microsoft Sans Serif" pitchFamily="34" charset="0"/>
              </a:rPr>
              <a:t>primaires</a:t>
            </a:r>
            <a:r>
              <a:rPr lang="fr-CA" dirty="0">
                <a:latin typeface="Microsoft Sans Serif" pitchFamily="34" charset="0"/>
                <a:ea typeface="Tahoma" pitchFamily="34" charset="0"/>
                <a:cs typeface="Microsoft Sans Serif" pitchFamily="34" charset="0"/>
              </a:rPr>
              <a:t> </a:t>
            </a:r>
            <a:endParaRPr lang="fr-CA" dirty="0" smtClean="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6</a:t>
            </a:fld>
            <a:endParaRPr lang="en-GB"/>
          </a:p>
        </p:txBody>
      </p:sp>
    </p:spTree>
    <p:extLst>
      <p:ext uri="{BB962C8B-B14F-4D97-AF65-F5344CB8AC3E}">
        <p14:creationId xmlns:p14="http://schemas.microsoft.com/office/powerpoint/2010/main" val="19612836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Impacts politiques et sociaux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Frontières tracées par des négociations entre Européens</a:t>
            </a:r>
          </a:p>
          <a:p>
            <a:pPr lvl="1">
              <a:lnSpc>
                <a:spcPct val="150000"/>
              </a:lnSpc>
            </a:pPr>
            <a:r>
              <a:rPr lang="fr-CA" dirty="0" smtClean="0">
                <a:latin typeface="Microsoft Sans Serif" pitchFamily="34" charset="0"/>
                <a:ea typeface="Tahoma" pitchFamily="34" charset="0"/>
                <a:cs typeface="Microsoft Sans Serif" pitchFamily="34" charset="0"/>
              </a:rPr>
              <a:t>Sépare ou regroupe des populations souvent arbitrairement  </a:t>
            </a:r>
          </a:p>
          <a:p>
            <a:pPr>
              <a:lnSpc>
                <a:spcPct val="150000"/>
              </a:lnSpc>
            </a:pPr>
            <a:r>
              <a:rPr lang="fr-CA" dirty="0" smtClean="0">
                <a:latin typeface="Microsoft Sans Serif" pitchFamily="34" charset="0"/>
                <a:ea typeface="Tahoma" pitchFamily="34" charset="0"/>
                <a:cs typeface="Microsoft Sans Serif" pitchFamily="34" charset="0"/>
              </a:rPr>
              <a:t>Politiques coloniales créent ou accentuent l’animosité entre les groupes </a:t>
            </a:r>
          </a:p>
          <a:p>
            <a:pPr lvl="1">
              <a:lnSpc>
                <a:spcPct val="150000"/>
              </a:lnSpc>
            </a:pPr>
            <a:r>
              <a:rPr lang="fr-CA" dirty="0" smtClean="0">
                <a:latin typeface="Microsoft Sans Serif" pitchFamily="34" charset="0"/>
                <a:ea typeface="Tahoma" pitchFamily="34" charset="0"/>
                <a:cs typeface="Microsoft Sans Serif" pitchFamily="34" charset="0"/>
              </a:rPr>
              <a:t>Créent des gagnants et perdants</a:t>
            </a:r>
          </a:p>
          <a:p>
            <a:pPr lvl="1">
              <a:lnSpc>
                <a:spcPct val="150000"/>
              </a:lnSpc>
            </a:pPr>
            <a:r>
              <a:rPr lang="fr-CA" dirty="0">
                <a:latin typeface="Microsoft Sans Serif" pitchFamily="34" charset="0"/>
                <a:ea typeface="Tahoma" pitchFamily="34" charset="0"/>
                <a:cs typeface="Microsoft Sans Serif" pitchFamily="34" charset="0"/>
              </a:rPr>
              <a:t>Choisi souvent </a:t>
            </a:r>
            <a:r>
              <a:rPr lang="fr-CA" dirty="0" smtClean="0">
                <a:latin typeface="Microsoft Sans Serif" pitchFamily="34" charset="0"/>
                <a:ea typeface="Tahoma" pitchFamily="34" charset="0"/>
                <a:cs typeface="Microsoft Sans Serif" pitchFamily="34" charset="0"/>
              </a:rPr>
              <a:t>certains groupes comme alliés militaires ou administratifs : discrimination </a:t>
            </a:r>
            <a:endParaRPr lang="fr-CA" dirty="0">
              <a:latin typeface="Microsoft Sans Serif" pitchFamily="34" charset="0"/>
              <a:ea typeface="Tahoma" pitchFamily="34" charset="0"/>
              <a:cs typeface="Microsoft Sans Serif" pitchFamily="34" charset="0"/>
            </a:endParaRPr>
          </a:p>
          <a:p>
            <a:pPr lvl="1">
              <a:lnSpc>
                <a:spcPct val="150000"/>
              </a:lnSpc>
            </a:pPr>
            <a:r>
              <a:rPr lang="fr-CA" dirty="0" smtClean="0">
                <a:latin typeface="Microsoft Sans Serif" pitchFamily="34" charset="0"/>
                <a:ea typeface="Tahoma" pitchFamily="34" charset="0"/>
                <a:cs typeface="Microsoft Sans Serif" pitchFamily="34" charset="0"/>
              </a:rPr>
              <a:t>Encourage la migration de travailleurs étrangers « loyaux » : tensions raciales</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7</a:t>
            </a:fld>
            <a:endParaRPr lang="en-GB"/>
          </a:p>
        </p:txBody>
      </p:sp>
    </p:spTree>
    <p:extLst>
      <p:ext uri="{BB962C8B-B14F-4D97-AF65-F5344CB8AC3E}">
        <p14:creationId xmlns:p14="http://schemas.microsoft.com/office/powerpoint/2010/main" val="4015422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Impacts sur les cultures et idées</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85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Très forte diffusion des idées et des théories occidentales modernes</a:t>
            </a:r>
          </a:p>
          <a:p>
            <a:pPr lvl="1">
              <a:lnSpc>
                <a:spcPct val="150000"/>
              </a:lnSpc>
            </a:pPr>
            <a:r>
              <a:rPr lang="fr-CA" dirty="0" smtClean="0">
                <a:latin typeface="Microsoft Sans Serif" pitchFamily="34" charset="0"/>
                <a:ea typeface="Tahoma" pitchFamily="34" charset="0"/>
                <a:cs typeface="Microsoft Sans Serif" pitchFamily="34" charset="0"/>
              </a:rPr>
              <a:t>croyance dans la science, la rationalité, le commerce, le progrès (développement) infini</a:t>
            </a:r>
          </a:p>
          <a:p>
            <a:pPr>
              <a:lnSpc>
                <a:spcPct val="150000"/>
              </a:lnSpc>
            </a:pPr>
            <a:r>
              <a:rPr lang="fr-CA" dirty="0" smtClean="0">
                <a:latin typeface="Microsoft Sans Serif" pitchFamily="34" charset="0"/>
                <a:ea typeface="Tahoma" pitchFamily="34" charset="0"/>
                <a:cs typeface="Microsoft Sans Serif" pitchFamily="34" charset="0"/>
              </a:rPr>
              <a:t>Dévalorisation du savoir traditionnel et survalorisation du savoir « d’experts » étrangers</a:t>
            </a:r>
          </a:p>
          <a:p>
            <a:pPr>
              <a:lnSpc>
                <a:spcPct val="150000"/>
              </a:lnSpc>
            </a:pPr>
            <a:r>
              <a:rPr lang="fr-CA" dirty="0">
                <a:latin typeface="Microsoft Sans Serif" pitchFamily="34" charset="0"/>
                <a:ea typeface="Tahoma" pitchFamily="34" charset="0"/>
                <a:cs typeface="Microsoft Sans Serif" pitchFamily="34" charset="0"/>
              </a:rPr>
              <a:t>Destruction (partielle ou complète) de cultures « primitives »</a:t>
            </a:r>
          </a:p>
          <a:p>
            <a:pPr>
              <a:lnSpc>
                <a:spcPct val="150000"/>
              </a:lnSpc>
            </a:pPr>
            <a:endParaRPr lang="fr-CA" dirty="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8</a:t>
            </a:fld>
            <a:endParaRPr lang="en-GB"/>
          </a:p>
        </p:txBody>
      </p:sp>
    </p:spTree>
    <p:extLst>
      <p:ext uri="{BB962C8B-B14F-4D97-AF65-F5344CB8AC3E}">
        <p14:creationId xmlns:p14="http://schemas.microsoft.com/office/powerpoint/2010/main" val="341753624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Impacts positifs pour les sociétés colonisées ?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85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Les éléments suivants sont souvent mentionnés</a:t>
            </a:r>
          </a:p>
          <a:p>
            <a:pPr lvl="1">
              <a:lnSpc>
                <a:spcPct val="150000"/>
              </a:lnSpc>
            </a:pPr>
            <a:r>
              <a:rPr lang="fr-CA" dirty="0" smtClean="0">
                <a:latin typeface="Microsoft Sans Serif" pitchFamily="34" charset="0"/>
                <a:ea typeface="Tahoma" pitchFamily="34" charset="0"/>
                <a:cs typeface="Microsoft Sans Serif" pitchFamily="34" charset="0"/>
              </a:rPr>
              <a:t>Construction d’infrastructures &amp; croissance économique (mais) </a:t>
            </a:r>
          </a:p>
          <a:p>
            <a:pPr lvl="1">
              <a:lnSpc>
                <a:spcPct val="150000"/>
              </a:lnSpc>
            </a:pPr>
            <a:r>
              <a:rPr lang="fr-CA" dirty="0" smtClean="0">
                <a:latin typeface="Microsoft Sans Serif" pitchFamily="34" charset="0"/>
                <a:ea typeface="Tahoma" pitchFamily="34" charset="0"/>
                <a:cs typeface="Microsoft Sans Serif" pitchFamily="34" charset="0"/>
              </a:rPr>
              <a:t>Pacification de zones troubles (mais)</a:t>
            </a:r>
          </a:p>
          <a:p>
            <a:pPr lvl="1">
              <a:lnSpc>
                <a:spcPct val="150000"/>
              </a:lnSpc>
            </a:pPr>
            <a:r>
              <a:rPr lang="fr-CA" dirty="0" smtClean="0">
                <a:latin typeface="Microsoft Sans Serif" pitchFamily="34" charset="0"/>
                <a:ea typeface="Tahoma" pitchFamily="34" charset="0"/>
                <a:cs typeface="Microsoft Sans Serif" pitchFamily="34" charset="0"/>
              </a:rPr>
              <a:t>Éducation et santé (mais)</a:t>
            </a:r>
            <a:endParaRPr lang="fr-CA" dirty="0">
              <a:latin typeface="Microsoft Sans Serif" pitchFamily="34" charset="0"/>
              <a:ea typeface="Tahoma" pitchFamily="34" charset="0"/>
              <a:cs typeface="Microsoft Sans Serif" pitchFamily="34" charset="0"/>
            </a:endParaRPr>
          </a:p>
          <a:p>
            <a:pPr lvl="1">
              <a:lnSpc>
                <a:spcPct val="150000"/>
              </a:lnSpc>
            </a:pPr>
            <a:r>
              <a:rPr lang="fr-CA" dirty="0" smtClean="0">
                <a:latin typeface="Microsoft Sans Serif" pitchFamily="34" charset="0"/>
                <a:ea typeface="Tahoma" pitchFamily="34" charset="0"/>
                <a:cs typeface="Microsoft Sans Serif" pitchFamily="34" charset="0"/>
              </a:rPr>
              <a:t>Idées libérales de démocratie et d’État de droit (mais)</a:t>
            </a:r>
          </a:p>
          <a:p>
            <a:pPr>
              <a:lnSpc>
                <a:spcPct val="150000"/>
              </a:lnSpc>
            </a:pPr>
            <a:r>
              <a:rPr lang="fr-CA" dirty="0" smtClean="0">
                <a:latin typeface="Microsoft Sans Serif" pitchFamily="34" charset="0"/>
                <a:ea typeface="Tahoma" pitchFamily="34" charset="0"/>
                <a:cs typeface="Microsoft Sans Serif" pitchFamily="34" charset="0"/>
              </a:rPr>
              <a:t>Revoir le </a:t>
            </a:r>
            <a:r>
              <a:rPr lang="fr-CA" i="1" dirty="0" smtClean="0">
                <a:latin typeface="Microsoft Sans Serif" pitchFamily="34" charset="0"/>
                <a:ea typeface="Tahoma" pitchFamily="34" charset="0"/>
                <a:cs typeface="Microsoft Sans Serif" pitchFamily="34" charset="0"/>
              </a:rPr>
              <a:t>Discours </a:t>
            </a:r>
            <a:r>
              <a:rPr lang="fr-CA" i="1" dirty="0">
                <a:latin typeface="Microsoft Sans Serif" pitchFamily="34" charset="0"/>
                <a:ea typeface="Tahoma" pitchFamily="34" charset="0"/>
                <a:cs typeface="Microsoft Sans Serif" pitchFamily="34" charset="0"/>
              </a:rPr>
              <a:t>sur le colonialisme </a:t>
            </a:r>
            <a:r>
              <a:rPr lang="fr-CA" dirty="0">
                <a:latin typeface="Microsoft Sans Serif" pitchFamily="34" charset="0"/>
                <a:ea typeface="Tahoma" pitchFamily="34" charset="0"/>
                <a:cs typeface="Microsoft Sans Serif" pitchFamily="34" charset="0"/>
              </a:rPr>
              <a:t>d’Aimé Césaire (1955</a:t>
            </a:r>
            <a:r>
              <a:rPr lang="fr-CA" dirty="0" smtClean="0">
                <a:latin typeface="Microsoft Sans Serif" pitchFamily="34" charset="0"/>
                <a:ea typeface="Tahoma" pitchFamily="34" charset="0"/>
                <a:cs typeface="Microsoft Sans Serif" pitchFamily="34" charset="0"/>
              </a:rPr>
              <a:t>), ex: </a:t>
            </a:r>
            <a:r>
              <a:rPr lang="fr-CA" dirty="0" smtClean="0">
                <a:latin typeface="Microsoft Sans Serif" pitchFamily="34" charset="0"/>
                <a:ea typeface="Tahoma" pitchFamily="34" charset="0"/>
                <a:cs typeface="Microsoft Sans Serif" pitchFamily="34" charset="0"/>
                <a:hlinkClick r:id="rId3"/>
              </a:rPr>
              <a:t>ici </a:t>
            </a:r>
            <a:r>
              <a:rPr lang="fr-CA" dirty="0" smtClean="0">
                <a:latin typeface="Microsoft Sans Serif" pitchFamily="34" charset="0"/>
                <a:ea typeface="Tahoma" pitchFamily="34" charset="0"/>
                <a:cs typeface="Microsoft Sans Serif" pitchFamily="34" charset="0"/>
              </a:rPr>
              <a:t>(4:30-6:28)</a:t>
            </a:r>
            <a:endParaRPr lang="fr-CA" dirty="0">
              <a:latin typeface="Microsoft Sans Serif" pitchFamily="34" charset="0"/>
              <a:ea typeface="Tahoma" pitchFamily="34" charset="0"/>
              <a:cs typeface="Microsoft Sans Serif" pitchFamily="34" charset="0"/>
            </a:endParaRPr>
          </a:p>
          <a:p>
            <a:pPr lvl="1">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9</a:t>
            </a:fld>
            <a:endParaRPr lang="en-GB"/>
          </a:p>
        </p:txBody>
      </p:sp>
    </p:spTree>
    <p:extLst>
      <p:ext uri="{BB962C8B-B14F-4D97-AF65-F5344CB8AC3E}">
        <p14:creationId xmlns:p14="http://schemas.microsoft.com/office/powerpoint/2010/main" val="36681366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Impacts pour les colonisateurs</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92500"/>
          </a:bodyPr>
          <a:lstStyle/>
          <a:p>
            <a:pPr>
              <a:lnSpc>
                <a:spcPct val="150000"/>
              </a:lnSpc>
            </a:pPr>
            <a:r>
              <a:rPr lang="fr-CA" dirty="0" smtClean="0">
                <a:latin typeface="Microsoft Sans Serif" pitchFamily="34" charset="0"/>
                <a:ea typeface="Tahoma" pitchFamily="34" charset="0"/>
                <a:cs typeface="Microsoft Sans Serif" pitchFamily="34" charset="0"/>
              </a:rPr>
              <a:t>Plusieurs grandes fortunes personnelles d’origines coloniales</a:t>
            </a:r>
          </a:p>
          <a:p>
            <a:pPr>
              <a:lnSpc>
                <a:spcPct val="150000"/>
              </a:lnSpc>
            </a:pPr>
            <a:r>
              <a:rPr lang="fr-CA" dirty="0" smtClean="0">
                <a:latin typeface="Microsoft Sans Serif" pitchFamily="34" charset="0"/>
                <a:ea typeface="Tahoma" pitchFamily="34" charset="0"/>
                <a:cs typeface="Microsoft Sans Serif" pitchFamily="34" charset="0"/>
              </a:rPr>
              <a:t>Pour les États: parfois de grands bénéfices, parfois non « rentable » économiquement  </a:t>
            </a:r>
          </a:p>
          <a:p>
            <a:pPr>
              <a:lnSpc>
                <a:spcPct val="150000"/>
              </a:lnSpc>
            </a:pPr>
            <a:r>
              <a:rPr lang="fr-CA" dirty="0" smtClean="0">
                <a:latin typeface="Microsoft Sans Serif" pitchFamily="34" charset="0"/>
                <a:ea typeface="Tahoma" pitchFamily="34" charset="0"/>
                <a:cs typeface="Microsoft Sans Serif" pitchFamily="34" charset="0"/>
              </a:rPr>
              <a:t>Réseau d’influence utile au néocolonialisme</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10</a:t>
            </a:fld>
            <a:endParaRPr lang="en-GB"/>
          </a:p>
        </p:txBody>
      </p:sp>
    </p:spTree>
    <p:extLst>
      <p:ext uri="{BB962C8B-B14F-4D97-AF65-F5344CB8AC3E}">
        <p14:creationId xmlns:p14="http://schemas.microsoft.com/office/powerpoint/2010/main" val="2476876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du développement</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a:xfrm>
            <a:off x="457200" y="1600201"/>
            <a:ext cx="6203032" cy="4525963"/>
          </a:xfrm>
        </p:spPr>
        <p:txBody>
          <a:bodyPr>
            <a:normAutofit fontScale="625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1945-1980</a:t>
            </a:r>
          </a:p>
          <a:p>
            <a:pPr lvl="1">
              <a:lnSpc>
                <a:spcPct val="150000"/>
              </a:lnSpc>
            </a:pPr>
            <a:r>
              <a:rPr lang="fr-CA" dirty="0" smtClean="0">
                <a:latin typeface="Microsoft Sans Serif" pitchFamily="34" charset="0"/>
                <a:ea typeface="Tahoma" pitchFamily="34" charset="0"/>
                <a:cs typeface="Microsoft Sans Serif" pitchFamily="34" charset="0"/>
              </a:rPr>
              <a:t>Modernisation </a:t>
            </a:r>
          </a:p>
          <a:p>
            <a:pPr lvl="2">
              <a:lnSpc>
                <a:spcPct val="150000"/>
              </a:lnSpc>
            </a:pPr>
            <a:r>
              <a:rPr lang="fr-CA" dirty="0" smtClean="0">
                <a:latin typeface="Microsoft Sans Serif" pitchFamily="34" charset="0"/>
                <a:ea typeface="Tahoma" pitchFamily="34" charset="0"/>
                <a:cs typeface="Microsoft Sans Serif" pitchFamily="34" charset="0"/>
              </a:rPr>
              <a:t>politique </a:t>
            </a:r>
          </a:p>
          <a:p>
            <a:pPr lvl="2">
              <a:lnSpc>
                <a:spcPct val="150000"/>
              </a:lnSpc>
            </a:pPr>
            <a:r>
              <a:rPr lang="fr-CA" dirty="0" smtClean="0">
                <a:latin typeface="Microsoft Sans Serif" pitchFamily="34" charset="0"/>
                <a:ea typeface="Tahoma" pitchFamily="34" charset="0"/>
                <a:cs typeface="Microsoft Sans Serif" pitchFamily="34" charset="0"/>
              </a:rPr>
              <a:t>économique </a:t>
            </a:r>
          </a:p>
          <a:p>
            <a:pPr lvl="1">
              <a:lnSpc>
                <a:spcPct val="150000"/>
              </a:lnSpc>
            </a:pPr>
            <a:r>
              <a:rPr lang="fr-CA" dirty="0" smtClean="0">
                <a:latin typeface="Microsoft Sans Serif" pitchFamily="34" charset="0"/>
                <a:ea typeface="Tahoma" pitchFamily="34" charset="0"/>
                <a:cs typeface="Microsoft Sans Serif" pitchFamily="34" charset="0"/>
              </a:rPr>
              <a:t>Approche structuraliste</a:t>
            </a:r>
          </a:p>
          <a:p>
            <a:pPr lvl="1">
              <a:lnSpc>
                <a:spcPct val="150000"/>
              </a:lnSpc>
            </a:pPr>
            <a:r>
              <a:rPr lang="fr-CA" dirty="0" smtClean="0">
                <a:latin typeface="Microsoft Sans Serif" pitchFamily="34" charset="0"/>
                <a:ea typeface="Tahoma" pitchFamily="34" charset="0"/>
                <a:cs typeface="Microsoft Sans Serif" pitchFamily="34" charset="0"/>
              </a:rPr>
              <a:t>Théories de la dépendance</a:t>
            </a:r>
          </a:p>
          <a:p>
            <a:pPr lvl="1">
              <a:lnSpc>
                <a:spcPct val="150000"/>
              </a:lnSpc>
            </a:pPr>
            <a:r>
              <a:rPr lang="fr-CA" dirty="0" smtClean="0">
                <a:latin typeface="Microsoft Sans Serif" pitchFamily="34" charset="0"/>
                <a:ea typeface="Tahoma" pitchFamily="34" charset="0"/>
                <a:cs typeface="Microsoft Sans Serif" pitchFamily="34" charset="0"/>
              </a:rPr>
              <a:t>Approche du système-monde  </a:t>
            </a:r>
          </a:p>
          <a:p>
            <a:pPr>
              <a:lnSpc>
                <a:spcPct val="150000"/>
              </a:lnSpc>
            </a:pPr>
            <a:r>
              <a:rPr lang="fr-CA" dirty="0" smtClean="0">
                <a:latin typeface="Microsoft Sans Serif" pitchFamily="34" charset="0"/>
                <a:ea typeface="Tahoma" pitchFamily="34" charset="0"/>
                <a:cs typeface="Microsoft Sans Serif" pitchFamily="34" charset="0"/>
              </a:rPr>
              <a:t>Depuis 1980</a:t>
            </a:r>
          </a:p>
          <a:p>
            <a:pPr lvl="1">
              <a:lnSpc>
                <a:spcPct val="150000"/>
              </a:lnSpc>
            </a:pPr>
            <a:r>
              <a:rPr lang="fr-CA" dirty="0" smtClean="0">
                <a:latin typeface="Microsoft Sans Serif" pitchFamily="34" charset="0"/>
                <a:ea typeface="Tahoma" pitchFamily="34" charset="0"/>
                <a:cs typeface="Microsoft Sans Serif" pitchFamily="34" charset="0"/>
              </a:rPr>
              <a:t>Néolibéralisme</a:t>
            </a:r>
          </a:p>
          <a:p>
            <a:pPr lvl="1">
              <a:lnSpc>
                <a:spcPct val="150000"/>
              </a:lnSpc>
            </a:pPr>
            <a:r>
              <a:rPr lang="fr-CA" dirty="0" smtClean="0">
                <a:latin typeface="Microsoft Sans Serif" pitchFamily="34" charset="0"/>
                <a:ea typeface="Tahoma" pitchFamily="34" charset="0"/>
                <a:cs typeface="Microsoft Sans Serif" pitchFamily="34" charset="0"/>
              </a:rPr>
              <a:t>Après-développement  (post-développement)</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11</a:t>
            </a:fld>
            <a:endParaRPr lang="en-GB"/>
          </a:p>
        </p:txBody>
      </p:sp>
      <p:sp>
        <p:nvSpPr>
          <p:cNvPr id="2" name="ZoneTexte 1"/>
          <p:cNvSpPr txBox="1"/>
          <p:nvPr/>
        </p:nvSpPr>
        <p:spPr>
          <a:xfrm>
            <a:off x="4788024" y="3474876"/>
            <a:ext cx="3960440" cy="707886"/>
          </a:xfrm>
          <a:prstGeom prst="rect">
            <a:avLst/>
          </a:prstGeom>
          <a:noFill/>
        </p:spPr>
        <p:txBody>
          <a:bodyPr wrap="square" rtlCol="0">
            <a:spAutoFit/>
          </a:bodyPr>
          <a:lstStyle/>
          <a:p>
            <a:r>
              <a:rPr lang="fr-CA" sz="2000" dirty="0" smtClean="0">
                <a:latin typeface="Microsoft Sans Serif" pitchFamily="34" charset="0"/>
                <a:ea typeface="Tahoma" pitchFamily="34" charset="0"/>
                <a:cs typeface="Microsoft Sans Serif" pitchFamily="34" charset="0"/>
              </a:rPr>
              <a:t>On va les regrouper sous « École de la dépendance »</a:t>
            </a:r>
            <a:endParaRPr lang="fr-CA" sz="3000" dirty="0"/>
          </a:p>
        </p:txBody>
      </p:sp>
      <p:sp>
        <p:nvSpPr>
          <p:cNvPr id="3" name="Accolade fermante 2"/>
          <p:cNvSpPr/>
          <p:nvPr/>
        </p:nvSpPr>
        <p:spPr>
          <a:xfrm>
            <a:off x="4283968" y="3284984"/>
            <a:ext cx="360040" cy="1087671"/>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CA"/>
          </a:p>
        </p:txBody>
      </p:sp>
    </p:spTree>
    <p:extLst>
      <p:ext uri="{BB962C8B-B14F-4D97-AF65-F5344CB8AC3E}">
        <p14:creationId xmlns:p14="http://schemas.microsoft.com/office/powerpoint/2010/main" val="833477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a:latin typeface="Microsoft Sans Serif" pitchFamily="34" charset="0"/>
                <a:ea typeface="Verdana" pitchFamily="34" charset="0"/>
                <a:cs typeface="Microsoft Sans Serif" pitchFamily="34" charset="0"/>
              </a:rPr>
              <a:t>Théories du développement: 1945-1980</a:t>
            </a: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Plan </a:t>
            </a:r>
          </a:p>
          <a:p>
            <a:pPr lvl="1">
              <a:lnSpc>
                <a:spcPct val="150000"/>
              </a:lnSpc>
            </a:pPr>
            <a:r>
              <a:rPr lang="fr-CA" dirty="0" smtClean="0">
                <a:latin typeface="Microsoft Sans Serif" pitchFamily="34" charset="0"/>
                <a:ea typeface="Tahoma" pitchFamily="34" charset="0"/>
                <a:cs typeface="Microsoft Sans Serif" pitchFamily="34" charset="0"/>
              </a:rPr>
              <a:t>Contexte</a:t>
            </a:r>
          </a:p>
          <a:p>
            <a:pPr lvl="1">
              <a:lnSpc>
                <a:spcPct val="150000"/>
              </a:lnSpc>
            </a:pPr>
            <a:r>
              <a:rPr lang="fr-CA" dirty="0" smtClean="0">
                <a:latin typeface="Microsoft Sans Serif" pitchFamily="34" charset="0"/>
                <a:ea typeface="Tahoma" pitchFamily="34" charset="0"/>
                <a:cs typeface="Microsoft Sans Serif" pitchFamily="34" charset="0"/>
              </a:rPr>
              <a:t>Théories de la modernisation</a:t>
            </a:r>
          </a:p>
          <a:p>
            <a:pPr lvl="2">
              <a:lnSpc>
                <a:spcPct val="150000"/>
              </a:lnSpc>
            </a:pPr>
            <a:r>
              <a:rPr lang="fr-CA" dirty="0" smtClean="0">
                <a:latin typeface="Microsoft Sans Serif" pitchFamily="34" charset="0"/>
                <a:ea typeface="Tahoma" pitchFamily="34" charset="0"/>
                <a:cs typeface="Microsoft Sans Serif" pitchFamily="34" charset="0"/>
              </a:rPr>
              <a:t>Économique</a:t>
            </a:r>
          </a:p>
          <a:p>
            <a:pPr lvl="2">
              <a:lnSpc>
                <a:spcPct val="150000"/>
              </a:lnSpc>
            </a:pPr>
            <a:r>
              <a:rPr lang="fr-CA" dirty="0" smtClean="0">
                <a:latin typeface="Microsoft Sans Serif" pitchFamily="34" charset="0"/>
                <a:ea typeface="Tahoma" pitchFamily="34" charset="0"/>
                <a:cs typeface="Microsoft Sans Serif" pitchFamily="34" charset="0"/>
              </a:rPr>
              <a:t>Politique</a:t>
            </a:r>
          </a:p>
          <a:p>
            <a:pPr lvl="1">
              <a:lnSpc>
                <a:spcPct val="150000"/>
              </a:lnSpc>
            </a:pPr>
            <a:r>
              <a:rPr lang="fr-CA" dirty="0" smtClean="0">
                <a:latin typeface="Microsoft Sans Serif" pitchFamily="34" charset="0"/>
                <a:ea typeface="Tahoma" pitchFamily="34" charset="0"/>
                <a:cs typeface="Microsoft Sans Serif" pitchFamily="34" charset="0"/>
              </a:rPr>
              <a:t>École de la dépendance</a:t>
            </a:r>
          </a:p>
          <a:p>
            <a:pPr lvl="2">
              <a:lnSpc>
                <a:spcPct val="150000"/>
              </a:lnSpc>
            </a:pPr>
            <a:r>
              <a:rPr lang="fr-CA" dirty="0" smtClean="0">
                <a:latin typeface="Microsoft Sans Serif" pitchFamily="34" charset="0"/>
                <a:ea typeface="Tahoma" pitchFamily="34" charset="0"/>
                <a:cs typeface="Microsoft Sans Serif" pitchFamily="34" charset="0"/>
              </a:rPr>
              <a:t>Structuralistes</a:t>
            </a:r>
          </a:p>
          <a:p>
            <a:pPr lvl="2">
              <a:lnSpc>
                <a:spcPct val="150000"/>
              </a:lnSpc>
            </a:pPr>
            <a:r>
              <a:rPr lang="fr-CA" dirty="0" smtClean="0">
                <a:latin typeface="Microsoft Sans Serif" pitchFamily="34" charset="0"/>
                <a:ea typeface="Tahoma" pitchFamily="34" charset="0"/>
                <a:cs typeface="Microsoft Sans Serif" pitchFamily="34" charset="0"/>
              </a:rPr>
              <a:t>Théories de la dépendance</a:t>
            </a:r>
          </a:p>
          <a:p>
            <a:pPr lvl="2">
              <a:lnSpc>
                <a:spcPct val="150000"/>
              </a:lnSpc>
            </a:pPr>
            <a:r>
              <a:rPr lang="fr-CA" dirty="0" smtClean="0">
                <a:latin typeface="Microsoft Sans Serif" pitchFamily="34" charset="0"/>
                <a:ea typeface="Tahoma" pitchFamily="34" charset="0"/>
                <a:cs typeface="Microsoft Sans Serif" pitchFamily="34" charset="0"/>
              </a:rPr>
              <a:t>Approche du système-monde (un mot)</a:t>
            </a:r>
          </a:p>
          <a:p>
            <a:pPr lvl="1">
              <a:lnSpc>
                <a:spcPct val="150000"/>
              </a:lnSpc>
            </a:pPr>
            <a:r>
              <a:rPr lang="fr-CA" dirty="0" smtClean="0">
                <a:latin typeface="Microsoft Sans Serif" pitchFamily="34" charset="0"/>
                <a:ea typeface="Tahoma" pitchFamily="34" charset="0"/>
                <a:cs typeface="Microsoft Sans Serif" pitchFamily="34" charset="0"/>
              </a:rPr>
              <a:t>Tableau résumé</a:t>
            </a:r>
          </a:p>
          <a:p>
            <a:pPr lvl="1">
              <a:lnSpc>
                <a:spcPct val="150000"/>
              </a:lnSpc>
            </a:pPr>
            <a:endParaRPr lang="fr-CA" dirty="0" smtClean="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12</a:t>
            </a:fld>
            <a:endParaRPr lang="en-GB"/>
          </a:p>
        </p:txBody>
      </p:sp>
    </p:spTree>
    <p:extLst>
      <p:ext uri="{BB962C8B-B14F-4D97-AF65-F5344CB8AC3E}">
        <p14:creationId xmlns:p14="http://schemas.microsoft.com/office/powerpoint/2010/main" val="28276774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Contexte (1) années 1940-1950: </a:t>
            </a:r>
            <a:br>
              <a:rPr lang="fr-FR" sz="3600" dirty="0" smtClean="0">
                <a:latin typeface="Microsoft Sans Serif" pitchFamily="34" charset="0"/>
                <a:ea typeface="Verdana" pitchFamily="34" charset="0"/>
                <a:cs typeface="Microsoft Sans Serif" pitchFamily="34" charset="0"/>
              </a:rPr>
            </a:br>
            <a:r>
              <a:rPr lang="fr-CA" sz="3600" dirty="0" smtClean="0">
                <a:latin typeface="Microsoft Sans Serif" pitchFamily="34" charset="0"/>
                <a:ea typeface="Tahoma" pitchFamily="34" charset="0"/>
                <a:cs typeface="Microsoft Sans Serif" pitchFamily="34" charset="0"/>
              </a:rPr>
              <a:t>2</a:t>
            </a:r>
            <a:r>
              <a:rPr lang="fr-CA" sz="3600" baseline="30000" dirty="0" smtClean="0">
                <a:latin typeface="Microsoft Sans Serif" pitchFamily="34" charset="0"/>
                <a:ea typeface="Tahoma" pitchFamily="34" charset="0"/>
                <a:cs typeface="Microsoft Sans Serif" pitchFamily="34" charset="0"/>
              </a:rPr>
              <a:t>e</a:t>
            </a:r>
            <a:r>
              <a:rPr lang="fr-CA" sz="3600" dirty="0" smtClean="0">
                <a:latin typeface="Microsoft Sans Serif" pitchFamily="34" charset="0"/>
                <a:ea typeface="Tahoma" pitchFamily="34" charset="0"/>
                <a:cs typeface="Microsoft Sans Serif" pitchFamily="34" charset="0"/>
              </a:rPr>
              <a:t> </a:t>
            </a:r>
            <a:r>
              <a:rPr lang="fr-CA" sz="3600" dirty="0">
                <a:latin typeface="Microsoft Sans Serif" pitchFamily="34" charset="0"/>
                <a:ea typeface="Tahoma" pitchFamily="34" charset="0"/>
                <a:cs typeface="Microsoft Sans Serif" pitchFamily="34" charset="0"/>
              </a:rPr>
              <a:t>Guerre mondiale et ses </a:t>
            </a:r>
            <a:r>
              <a:rPr lang="fr-CA" sz="3600" dirty="0" smtClean="0">
                <a:latin typeface="Microsoft Sans Serif" pitchFamily="34" charset="0"/>
                <a:ea typeface="Tahoma" pitchFamily="34" charset="0"/>
                <a:cs typeface="Microsoft Sans Serif" pitchFamily="34" charset="0"/>
              </a:rPr>
              <a:t>suites</a:t>
            </a:r>
            <a:r>
              <a:rPr lang="fr-CA" sz="3600" dirty="0">
                <a:latin typeface="Microsoft Sans Serif" pitchFamily="34" charset="0"/>
                <a:ea typeface="Tahoma" pitchFamily="34" charset="0"/>
                <a:cs typeface="Microsoft Sans Serif" pitchFamily="34" charset="0"/>
              </a:rPr>
              <a:t/>
            </a:r>
            <a:br>
              <a:rPr lang="fr-CA" sz="3600" dirty="0">
                <a:latin typeface="Microsoft Sans Serif" pitchFamily="34" charset="0"/>
                <a:ea typeface="Tahoma" pitchFamily="34" charset="0"/>
                <a:cs typeface="Microsoft Sans Serif" pitchFamily="34" charset="0"/>
              </a:rPr>
            </a:br>
            <a:r>
              <a:rPr lang="fr-FR" sz="3600" dirty="0" smtClean="0">
                <a:latin typeface="Microsoft Sans Serif" pitchFamily="34" charset="0"/>
                <a:ea typeface="Verdana" pitchFamily="34" charset="0"/>
                <a:cs typeface="Microsoft Sans Serif" pitchFamily="34" charset="0"/>
              </a:rPr>
              <a:t>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625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Vague de mouvements </a:t>
            </a:r>
            <a:r>
              <a:rPr lang="fr-CA" dirty="0">
                <a:latin typeface="Microsoft Sans Serif" pitchFamily="34" charset="0"/>
                <a:ea typeface="Tahoma" pitchFamily="34" charset="0"/>
                <a:cs typeface="Microsoft Sans Serif" pitchFamily="34" charset="0"/>
              </a:rPr>
              <a:t>de libération </a:t>
            </a:r>
            <a:r>
              <a:rPr lang="fr-CA" dirty="0" smtClean="0">
                <a:latin typeface="Microsoft Sans Serif" pitchFamily="34" charset="0"/>
                <a:ea typeface="Tahoma" pitchFamily="34" charset="0"/>
                <a:cs typeface="Microsoft Sans Serif" pitchFamily="34" charset="0"/>
              </a:rPr>
              <a:t>nationale et de décolonisation</a:t>
            </a:r>
          </a:p>
          <a:p>
            <a:pPr>
              <a:lnSpc>
                <a:spcPct val="150000"/>
              </a:lnSpc>
            </a:pPr>
            <a:r>
              <a:rPr lang="fr-CA" dirty="0" smtClean="0">
                <a:latin typeface="Microsoft Sans Serif" pitchFamily="34" charset="0"/>
                <a:ea typeface="Tahoma" pitchFamily="34" charset="0"/>
                <a:cs typeface="Microsoft Sans Serif" pitchFamily="34" charset="0"/>
              </a:rPr>
              <a:t>Début de la Guerre froide</a:t>
            </a:r>
          </a:p>
          <a:p>
            <a:pPr>
              <a:lnSpc>
                <a:spcPct val="150000"/>
              </a:lnSpc>
            </a:pPr>
            <a:r>
              <a:rPr lang="fr-CA" dirty="0" smtClean="0">
                <a:latin typeface="Microsoft Sans Serif" pitchFamily="34" charset="0"/>
                <a:ea typeface="Tahoma" pitchFamily="34" charset="0"/>
                <a:cs typeface="Microsoft Sans Serif" pitchFamily="34" charset="0"/>
              </a:rPr>
              <a:t>Début du grand projet du développement</a:t>
            </a:r>
          </a:p>
          <a:p>
            <a:pPr>
              <a:lnSpc>
                <a:spcPct val="150000"/>
              </a:lnSpc>
            </a:pPr>
            <a:r>
              <a:rPr lang="fr-CA" dirty="0" smtClean="0">
                <a:latin typeface="Microsoft Sans Serif" pitchFamily="34" charset="0"/>
                <a:ea typeface="Tahoma" pitchFamily="34" charset="0"/>
                <a:cs typeface="Microsoft Sans Serif" pitchFamily="34" charset="0"/>
              </a:rPr>
              <a:t>Création d’institutions</a:t>
            </a:r>
          </a:p>
          <a:p>
            <a:pPr lvl="1">
              <a:lnSpc>
                <a:spcPct val="150000"/>
              </a:lnSpc>
            </a:pPr>
            <a:r>
              <a:rPr lang="fr-CA" dirty="0" smtClean="0">
                <a:latin typeface="Microsoft Sans Serif" pitchFamily="34" charset="0"/>
                <a:ea typeface="Tahoma" pitchFamily="34" charset="0"/>
                <a:cs typeface="Microsoft Sans Serif" pitchFamily="34" charset="0"/>
              </a:rPr>
              <a:t>ONU 1945</a:t>
            </a:r>
          </a:p>
          <a:p>
            <a:pPr lvl="1">
              <a:lnSpc>
                <a:spcPct val="150000"/>
              </a:lnSpc>
            </a:pPr>
            <a:r>
              <a:rPr lang="fr-CA" dirty="0" err="1" smtClean="0">
                <a:latin typeface="Microsoft Sans Serif" pitchFamily="34" charset="0"/>
                <a:ea typeface="Tahoma" pitchFamily="34" charset="0"/>
                <a:cs typeface="Microsoft Sans Serif" pitchFamily="34" charset="0"/>
              </a:rPr>
              <a:t>Bretton</a:t>
            </a:r>
            <a:r>
              <a:rPr lang="fr-CA" dirty="0" smtClean="0">
                <a:latin typeface="Microsoft Sans Serif" pitchFamily="34" charset="0"/>
                <a:ea typeface="Tahoma" pitchFamily="34" charset="0"/>
                <a:cs typeface="Microsoft Sans Serif" pitchFamily="34" charset="0"/>
              </a:rPr>
              <a:t> </a:t>
            </a:r>
            <a:r>
              <a:rPr lang="fr-CA" dirty="0" err="1" smtClean="0">
                <a:latin typeface="Microsoft Sans Serif" pitchFamily="34" charset="0"/>
                <a:ea typeface="Tahoma" pitchFamily="34" charset="0"/>
                <a:cs typeface="Microsoft Sans Serif" pitchFamily="34" charset="0"/>
              </a:rPr>
              <a:t>Woods</a:t>
            </a:r>
            <a:r>
              <a:rPr lang="fr-CA" dirty="0" smtClean="0">
                <a:latin typeface="Microsoft Sans Serif" pitchFamily="34" charset="0"/>
                <a:ea typeface="Tahoma" pitchFamily="34" charset="0"/>
                <a:cs typeface="Microsoft Sans Serif" pitchFamily="34" charset="0"/>
              </a:rPr>
              <a:t>: BM et FMI 1944</a:t>
            </a:r>
          </a:p>
          <a:p>
            <a:pPr lvl="1">
              <a:lnSpc>
                <a:spcPct val="150000"/>
              </a:lnSpc>
            </a:pPr>
            <a:r>
              <a:rPr lang="fr-CA" dirty="0" smtClean="0">
                <a:latin typeface="Microsoft Sans Serif" pitchFamily="34" charset="0"/>
                <a:ea typeface="Tahoma" pitchFamily="34" charset="0"/>
                <a:cs typeface="Microsoft Sans Serif" pitchFamily="34" charset="0"/>
              </a:rPr>
              <a:t>Agences de développement, etc. </a:t>
            </a:r>
          </a:p>
          <a:p>
            <a:pPr>
              <a:lnSpc>
                <a:spcPct val="150000"/>
              </a:lnSpc>
            </a:pPr>
            <a:r>
              <a:rPr lang="fr-CA" dirty="0" smtClean="0">
                <a:latin typeface="Microsoft Sans Serif" pitchFamily="34" charset="0"/>
                <a:ea typeface="Tahoma" pitchFamily="34" charset="0"/>
                <a:cs typeface="Microsoft Sans Serif" pitchFamily="34" charset="0"/>
              </a:rPr>
              <a:t>Mais: manque de théories du développement </a:t>
            </a:r>
          </a:p>
          <a:p>
            <a:pPr>
              <a:lnSpc>
                <a:spcPct val="150000"/>
              </a:lnSpc>
            </a:pPr>
            <a:r>
              <a:rPr lang="fr-CA" dirty="0" smtClean="0">
                <a:latin typeface="Microsoft Sans Serif" pitchFamily="34" charset="0"/>
                <a:ea typeface="Tahoma" pitchFamily="34" charset="0"/>
                <a:cs typeface="Microsoft Sans Serif" pitchFamily="34" charset="0"/>
              </a:rPr>
              <a:t>Modèle du Plan Marshall (aide massive des É-U pour reconstruire l’Europe et lutter contre le communisme)</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13</a:t>
            </a:fld>
            <a:endParaRPr lang="en-GB"/>
          </a:p>
        </p:txBody>
      </p:sp>
      <p:grpSp>
        <p:nvGrpSpPr>
          <p:cNvPr id="22" name="Groupe 21"/>
          <p:cNvGrpSpPr/>
          <p:nvPr/>
        </p:nvGrpSpPr>
        <p:grpSpPr>
          <a:xfrm>
            <a:off x="3851920" y="1988840"/>
            <a:ext cx="1368152" cy="611461"/>
            <a:chOff x="3779912" y="1988840"/>
            <a:chExt cx="1440160" cy="611461"/>
          </a:xfrm>
        </p:grpSpPr>
        <p:cxnSp>
          <p:nvCxnSpPr>
            <p:cNvPr id="14" name="Connecteur droit avec flèche 13"/>
            <p:cNvCxnSpPr/>
            <p:nvPr/>
          </p:nvCxnSpPr>
          <p:spPr>
            <a:xfrm flipH="1">
              <a:off x="4716016" y="1988840"/>
              <a:ext cx="504056" cy="611461"/>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Connecteur droit avec flèche 15"/>
            <p:cNvCxnSpPr/>
            <p:nvPr/>
          </p:nvCxnSpPr>
          <p:spPr>
            <a:xfrm>
              <a:off x="3779912" y="2313118"/>
              <a:ext cx="720080" cy="287183"/>
            </a:xfrm>
            <a:prstGeom prst="straightConnector1">
              <a:avLst/>
            </a:prstGeom>
            <a:ln w="190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1333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4" end="4"/>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Contexte (2): Legs de la pensée depuis le 18</a:t>
            </a:r>
            <a:r>
              <a:rPr lang="fr-FR" sz="3600" baseline="30000" dirty="0" smtClean="0">
                <a:latin typeface="Microsoft Sans Serif" pitchFamily="34" charset="0"/>
                <a:ea typeface="Verdana" pitchFamily="34" charset="0"/>
                <a:cs typeface="Microsoft Sans Serif" pitchFamily="34" charset="0"/>
              </a:rPr>
              <a:t>e</a:t>
            </a:r>
            <a:r>
              <a:rPr lang="fr-FR" sz="3600" dirty="0" smtClean="0">
                <a:latin typeface="Microsoft Sans Serif" pitchFamily="34" charset="0"/>
                <a:ea typeface="Verdana" pitchFamily="34" charset="0"/>
                <a:cs typeface="Microsoft Sans Serif" pitchFamily="34" charset="0"/>
              </a:rPr>
              <a:t> siècle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92500"/>
          </a:bodyPr>
          <a:lstStyle/>
          <a:p>
            <a:pPr>
              <a:lnSpc>
                <a:spcPct val="150000"/>
              </a:lnSpc>
            </a:pPr>
            <a:r>
              <a:rPr lang="fr-CA" dirty="0" smtClean="0">
                <a:latin typeface="Microsoft Sans Serif" pitchFamily="34" charset="0"/>
                <a:ea typeface="Tahoma" pitchFamily="34" charset="0"/>
                <a:cs typeface="Microsoft Sans Serif" pitchFamily="34" charset="0"/>
              </a:rPr>
              <a:t>Siècle des Lumières (XVIIIe) et ses suites  </a:t>
            </a:r>
          </a:p>
          <a:p>
            <a:pPr lvl="1">
              <a:lnSpc>
                <a:spcPct val="150000"/>
              </a:lnSpc>
            </a:pPr>
            <a:r>
              <a:rPr lang="fr-CA" dirty="0" smtClean="0">
                <a:latin typeface="Microsoft Sans Serif" pitchFamily="34" charset="0"/>
                <a:ea typeface="Tahoma" pitchFamily="34" charset="0"/>
                <a:cs typeface="Microsoft Sans Serif" pitchFamily="34" charset="0"/>
              </a:rPr>
              <a:t>Idée du progrès infini comme étant possible</a:t>
            </a:r>
          </a:p>
          <a:p>
            <a:pPr lvl="1">
              <a:lnSpc>
                <a:spcPct val="150000"/>
              </a:lnSpc>
            </a:pPr>
            <a:r>
              <a:rPr lang="fr-CA" dirty="0" smtClean="0">
                <a:latin typeface="Microsoft Sans Serif" pitchFamily="34" charset="0"/>
                <a:ea typeface="Tahoma" pitchFamily="34" charset="0"/>
                <a:cs typeface="Microsoft Sans Serif" pitchFamily="34" charset="0"/>
              </a:rPr>
              <a:t>Éloge de la science, de la pensée rationnelle (modernité)</a:t>
            </a:r>
          </a:p>
          <a:p>
            <a:pPr lvl="1">
              <a:lnSpc>
                <a:spcPct val="150000"/>
              </a:lnSpc>
            </a:pPr>
            <a:r>
              <a:rPr lang="fr-CA" dirty="0" smtClean="0">
                <a:latin typeface="Microsoft Sans Serif" pitchFamily="34" charset="0"/>
                <a:ea typeface="Tahoma" pitchFamily="34" charset="0"/>
                <a:cs typeface="Microsoft Sans Serif" pitchFamily="34" charset="0"/>
              </a:rPr>
              <a:t>Évolutionnisme sociale : histoire linéaire, unique pour tous (une échelle de développement)</a:t>
            </a:r>
          </a:p>
          <a:p>
            <a:pPr marL="0" indent="0">
              <a:lnSpc>
                <a:spcPct val="150000"/>
              </a:lnSpc>
              <a:buNone/>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14</a:t>
            </a:fld>
            <a:endParaRPr lang="en-GB"/>
          </a:p>
        </p:txBody>
      </p:sp>
      <p:sp>
        <p:nvSpPr>
          <p:cNvPr id="6" name="Étoile à 4 branches 5"/>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33962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Contexte (2, suite): Legs de la pensée depuis le 18</a:t>
            </a:r>
            <a:r>
              <a:rPr lang="fr-FR" sz="3600" baseline="30000" dirty="0" smtClean="0">
                <a:latin typeface="Microsoft Sans Serif" pitchFamily="34" charset="0"/>
                <a:ea typeface="Verdana" pitchFamily="34" charset="0"/>
                <a:cs typeface="Microsoft Sans Serif" pitchFamily="34" charset="0"/>
              </a:rPr>
              <a:t>e</a:t>
            </a:r>
            <a:r>
              <a:rPr lang="fr-FR" sz="3600" dirty="0" smtClean="0">
                <a:latin typeface="Microsoft Sans Serif" pitchFamily="34" charset="0"/>
                <a:ea typeface="Verdana" pitchFamily="34" charset="0"/>
                <a:cs typeface="Microsoft Sans Serif" pitchFamily="34" charset="0"/>
              </a:rPr>
              <a:t> siècle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Idées en économie (XVIIIe à 1945)</a:t>
            </a:r>
          </a:p>
          <a:p>
            <a:pPr lvl="1">
              <a:lnSpc>
                <a:spcPct val="150000"/>
              </a:lnSpc>
            </a:pPr>
            <a:r>
              <a:rPr lang="fr-CA" dirty="0" smtClean="0">
                <a:latin typeface="Microsoft Sans Serif" pitchFamily="34" charset="0"/>
                <a:ea typeface="Tahoma" pitchFamily="34" charset="0"/>
                <a:cs typeface="Microsoft Sans Serif" pitchFamily="34" charset="0"/>
              </a:rPr>
              <a:t>Valorisation du </a:t>
            </a:r>
            <a:r>
              <a:rPr lang="fr-CA" u="sng" dirty="0" smtClean="0">
                <a:latin typeface="Microsoft Sans Serif" pitchFamily="34" charset="0"/>
                <a:ea typeface="Tahoma" pitchFamily="34" charset="0"/>
                <a:cs typeface="Microsoft Sans Serif" pitchFamily="34" charset="0"/>
              </a:rPr>
              <a:t>marché</a:t>
            </a:r>
            <a:r>
              <a:rPr lang="fr-CA" dirty="0" smtClean="0">
                <a:latin typeface="Microsoft Sans Serif" pitchFamily="34" charset="0"/>
                <a:ea typeface="Tahoma" pitchFamily="34" charset="0"/>
                <a:cs typeface="Microsoft Sans Serif" pitchFamily="34" charset="0"/>
              </a:rPr>
              <a:t> (ex: Adam Smith)</a:t>
            </a:r>
          </a:p>
          <a:p>
            <a:pPr lvl="1">
              <a:lnSpc>
                <a:spcPct val="150000"/>
              </a:lnSpc>
            </a:pPr>
            <a:r>
              <a:rPr lang="fr-CA" dirty="0" smtClean="0">
                <a:latin typeface="Microsoft Sans Serif" pitchFamily="34" charset="0"/>
                <a:ea typeface="Tahoma" pitchFamily="34" charset="0"/>
                <a:cs typeface="Microsoft Sans Serif" pitchFamily="34" charset="0"/>
              </a:rPr>
              <a:t>État ou les valeurs morales doivent </a:t>
            </a:r>
            <a:r>
              <a:rPr lang="fr-CA" u="sng" dirty="0" smtClean="0">
                <a:latin typeface="Microsoft Sans Serif" pitchFamily="34" charset="0"/>
                <a:ea typeface="Tahoma" pitchFamily="34" charset="0"/>
                <a:cs typeface="Microsoft Sans Serif" pitchFamily="34" charset="0"/>
              </a:rPr>
              <a:t>contrôler le marché </a:t>
            </a:r>
            <a:r>
              <a:rPr lang="fr-CA" dirty="0" smtClean="0">
                <a:latin typeface="Microsoft Sans Serif" pitchFamily="34" charset="0"/>
                <a:ea typeface="Tahoma" pitchFamily="34" charset="0"/>
                <a:cs typeface="Microsoft Sans Serif" pitchFamily="34" charset="0"/>
              </a:rPr>
              <a:t>(Hegel; Smith)</a:t>
            </a:r>
          </a:p>
          <a:p>
            <a:pPr lvl="1">
              <a:lnSpc>
                <a:spcPct val="150000"/>
              </a:lnSpc>
            </a:pPr>
            <a:r>
              <a:rPr lang="fr-CA" dirty="0" smtClean="0">
                <a:latin typeface="Microsoft Sans Serif" pitchFamily="34" charset="0"/>
                <a:ea typeface="Tahoma" pitchFamily="34" charset="0"/>
                <a:cs typeface="Microsoft Sans Serif" pitchFamily="34" charset="0"/>
              </a:rPr>
              <a:t>Valorisation du </a:t>
            </a:r>
            <a:r>
              <a:rPr lang="fr-CA" u="sng" dirty="0" smtClean="0">
                <a:latin typeface="Microsoft Sans Serif" pitchFamily="34" charset="0"/>
                <a:ea typeface="Tahoma" pitchFamily="34" charset="0"/>
                <a:cs typeface="Microsoft Sans Serif" pitchFamily="34" charset="0"/>
              </a:rPr>
              <a:t>libre-échange</a:t>
            </a:r>
            <a:r>
              <a:rPr lang="fr-CA" dirty="0" smtClean="0">
                <a:latin typeface="Microsoft Sans Serif" pitchFamily="34" charset="0"/>
                <a:ea typeface="Tahoma" pitchFamily="34" charset="0"/>
                <a:cs typeface="Microsoft Sans Serif" pitchFamily="34" charset="0"/>
              </a:rPr>
              <a:t> (ex: David Ricardo)</a:t>
            </a:r>
          </a:p>
          <a:p>
            <a:pPr lvl="1">
              <a:lnSpc>
                <a:spcPct val="150000"/>
              </a:lnSpc>
            </a:pPr>
            <a:r>
              <a:rPr lang="fr-CA" dirty="0" smtClean="0">
                <a:latin typeface="Microsoft Sans Serif" pitchFamily="34" charset="0"/>
                <a:ea typeface="Tahoma" pitchFamily="34" charset="0"/>
                <a:cs typeface="Microsoft Sans Serif" pitchFamily="34" charset="0"/>
              </a:rPr>
              <a:t>Analyse et </a:t>
            </a:r>
            <a:r>
              <a:rPr lang="fr-CA" u="sng" dirty="0" smtClean="0">
                <a:latin typeface="Microsoft Sans Serif" pitchFamily="34" charset="0"/>
                <a:ea typeface="Tahoma" pitchFamily="34" charset="0"/>
                <a:cs typeface="Microsoft Sans Serif" pitchFamily="34" charset="0"/>
              </a:rPr>
              <a:t>critiques</a:t>
            </a:r>
            <a:r>
              <a:rPr lang="fr-CA" dirty="0" smtClean="0">
                <a:latin typeface="Microsoft Sans Serif" pitchFamily="34" charset="0"/>
                <a:ea typeface="Tahoma" pitchFamily="34" charset="0"/>
                <a:cs typeface="Microsoft Sans Serif" pitchFamily="34" charset="0"/>
              </a:rPr>
              <a:t> du capitalisme chez Marx, Polanyi, etc.</a:t>
            </a:r>
          </a:p>
          <a:p>
            <a:pPr lvl="1">
              <a:lnSpc>
                <a:spcPct val="150000"/>
              </a:lnSpc>
            </a:pPr>
            <a:r>
              <a:rPr lang="fr-CA" dirty="0" smtClean="0">
                <a:latin typeface="Microsoft Sans Serif" pitchFamily="34" charset="0"/>
                <a:ea typeface="Tahoma" pitchFamily="34" charset="0"/>
                <a:cs typeface="Microsoft Sans Serif" pitchFamily="34" charset="0"/>
              </a:rPr>
              <a:t>Après 1929: </a:t>
            </a:r>
            <a:r>
              <a:rPr lang="fr-CA" u="sng" dirty="0" smtClean="0">
                <a:latin typeface="Microsoft Sans Serif" pitchFamily="34" charset="0"/>
                <a:ea typeface="Tahoma" pitchFamily="34" charset="0"/>
                <a:cs typeface="Microsoft Sans Serif" pitchFamily="34" charset="0"/>
              </a:rPr>
              <a:t>Rôle de l’État </a:t>
            </a:r>
            <a:r>
              <a:rPr lang="fr-CA" dirty="0">
                <a:latin typeface="Microsoft Sans Serif" pitchFamily="34" charset="0"/>
                <a:ea typeface="Tahoma" pitchFamily="34" charset="0"/>
                <a:cs typeface="Microsoft Sans Serif" pitchFamily="34" charset="0"/>
              </a:rPr>
              <a:t> </a:t>
            </a:r>
            <a:r>
              <a:rPr lang="fr-CA" dirty="0" smtClean="0">
                <a:latin typeface="Microsoft Sans Serif" pitchFamily="34" charset="0"/>
                <a:ea typeface="Tahoma" pitchFamily="34" charset="0"/>
                <a:cs typeface="Microsoft Sans Serif" pitchFamily="34" charset="0"/>
              </a:rPr>
              <a:t>et de mesures sociales pour stimuler la demande et contrer les récessions (John Maynard Keynes et ses suites)</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15</a:t>
            </a:fld>
            <a:endParaRPr lang="en-GB"/>
          </a:p>
        </p:txBody>
      </p:sp>
      <p:sp>
        <p:nvSpPr>
          <p:cNvPr id="6" name="Étoile à 4 branches 5"/>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6046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modernisation</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92500"/>
          </a:bodyPr>
          <a:lstStyle/>
          <a:p>
            <a:pPr>
              <a:lnSpc>
                <a:spcPct val="150000"/>
              </a:lnSpc>
            </a:pPr>
            <a:r>
              <a:rPr lang="fr-CA" dirty="0" smtClean="0">
                <a:latin typeface="Microsoft Sans Serif" pitchFamily="34" charset="0"/>
                <a:ea typeface="Tahoma" pitchFamily="34" charset="0"/>
                <a:cs typeface="Microsoft Sans Serif" pitchFamily="34" charset="0"/>
              </a:rPr>
              <a:t>Modernisation économique</a:t>
            </a:r>
          </a:p>
          <a:p>
            <a:pPr lvl="1">
              <a:lnSpc>
                <a:spcPct val="150000"/>
              </a:lnSpc>
            </a:pPr>
            <a:r>
              <a:rPr lang="fr-CA" dirty="0" smtClean="0">
                <a:latin typeface="Microsoft Sans Serif" pitchFamily="34" charset="0"/>
                <a:ea typeface="Tahoma" pitchFamily="34" charset="0"/>
                <a:cs typeface="Microsoft Sans Serif" pitchFamily="34" charset="0"/>
              </a:rPr>
              <a:t>Rostow </a:t>
            </a:r>
          </a:p>
          <a:p>
            <a:pPr lvl="1">
              <a:lnSpc>
                <a:spcPct val="150000"/>
              </a:lnSpc>
            </a:pPr>
            <a:r>
              <a:rPr lang="fr-CA" dirty="0" smtClean="0">
                <a:latin typeface="Microsoft Sans Serif" pitchFamily="34" charset="0"/>
                <a:ea typeface="Tahoma" pitchFamily="34" charset="0"/>
                <a:cs typeface="Microsoft Sans Serif" pitchFamily="34" charset="0"/>
              </a:rPr>
              <a:t>Lewis</a:t>
            </a:r>
          </a:p>
          <a:p>
            <a:pPr>
              <a:lnSpc>
                <a:spcPct val="150000"/>
              </a:lnSpc>
            </a:pPr>
            <a:r>
              <a:rPr lang="fr-CA" dirty="0" smtClean="0">
                <a:latin typeface="Microsoft Sans Serif" pitchFamily="34" charset="0"/>
                <a:ea typeface="Tahoma" pitchFamily="34" charset="0"/>
                <a:cs typeface="Microsoft Sans Serif" pitchFamily="34" charset="0"/>
              </a:rPr>
              <a:t>Modernisation politique</a:t>
            </a:r>
          </a:p>
          <a:p>
            <a:pPr lvl="1">
              <a:lnSpc>
                <a:spcPct val="150000"/>
              </a:lnSpc>
            </a:pPr>
            <a:r>
              <a:rPr lang="fr-CA" dirty="0" smtClean="0">
                <a:latin typeface="Microsoft Sans Serif" pitchFamily="34" charset="0"/>
                <a:ea typeface="Tahoma" pitchFamily="34" charset="0"/>
                <a:cs typeface="Microsoft Sans Serif" pitchFamily="34" charset="0"/>
              </a:rPr>
              <a:t>Fonctionnalistes structurels (Parsons et autres)</a:t>
            </a:r>
          </a:p>
          <a:p>
            <a:pPr lvl="1">
              <a:lnSpc>
                <a:spcPct val="150000"/>
              </a:lnSpc>
            </a:pPr>
            <a:r>
              <a:rPr lang="fr-CA" dirty="0" smtClean="0">
                <a:latin typeface="Microsoft Sans Serif" pitchFamily="34" charset="0"/>
                <a:ea typeface="Tahoma" pitchFamily="34" charset="0"/>
                <a:cs typeface="Microsoft Sans Serif" pitchFamily="34" charset="0"/>
              </a:rPr>
              <a:t>Huntington </a:t>
            </a:r>
          </a:p>
          <a:p>
            <a:pPr lvl="1">
              <a:lnSpc>
                <a:spcPct val="150000"/>
              </a:lnSpc>
            </a:pPr>
            <a:endParaRPr lang="fr-CA" dirty="0" smtClean="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16</a:t>
            </a:fld>
            <a:endParaRPr lang="en-GB"/>
          </a:p>
        </p:txBody>
      </p:sp>
    </p:spTree>
    <p:extLst>
      <p:ext uri="{BB962C8B-B14F-4D97-AF65-F5344CB8AC3E}">
        <p14:creationId xmlns:p14="http://schemas.microsoft.com/office/powerpoint/2010/main" val="52452680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Arthur Lewis (Nobel phot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4401" y="1700808"/>
            <a:ext cx="1676114" cy="2369417"/>
          </a:xfrm>
          <a:prstGeom prst="rect">
            <a:avLst/>
          </a:prstGeom>
          <a:noFill/>
          <a:extLst>
            <a:ext uri="{909E8E84-426E-40DD-AFC4-6F175D3DCCD1}">
              <a14:hiddenFill xmlns:a14="http://schemas.microsoft.com/office/drawing/2010/main">
                <a:solidFill>
                  <a:srgbClr val="FFFFFF"/>
                </a:solidFill>
              </a14:hiddenFill>
            </a:ext>
          </a:extLst>
        </p:spPr>
      </p:pic>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modernisation économique (1): Arthur Lewis</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Lewis structure le débat du développement</a:t>
            </a:r>
          </a:p>
          <a:p>
            <a:pPr>
              <a:lnSpc>
                <a:spcPct val="150000"/>
              </a:lnSpc>
            </a:pPr>
            <a:r>
              <a:rPr lang="fr-CA" dirty="0" smtClean="0">
                <a:latin typeface="Microsoft Sans Serif" pitchFamily="34" charset="0"/>
                <a:ea typeface="Tahoma" pitchFamily="34" charset="0"/>
                <a:cs typeface="Microsoft Sans Serif" pitchFamily="34" charset="0"/>
              </a:rPr>
              <a:t>Problème: structure duale des pays </a:t>
            </a:r>
            <a:r>
              <a:rPr lang="fr-CA" dirty="0">
                <a:latin typeface="Microsoft Sans Serif" pitchFamily="34" charset="0"/>
                <a:ea typeface="Tahoma" pitchFamily="34" charset="0"/>
                <a:cs typeface="Microsoft Sans Serif" pitchFamily="34" charset="0"/>
              </a:rPr>
              <a:t>	</a:t>
            </a:r>
            <a:r>
              <a:rPr lang="fr-CA" dirty="0" smtClean="0">
                <a:latin typeface="Microsoft Sans Serif" pitchFamily="34" charset="0"/>
                <a:ea typeface="Tahoma" pitchFamily="34" charset="0"/>
                <a:cs typeface="Microsoft Sans Serif" pitchFamily="34" charset="0"/>
              </a:rPr>
              <a:t>		 sous-développés</a:t>
            </a:r>
          </a:p>
          <a:p>
            <a:pPr lvl="1">
              <a:lnSpc>
                <a:spcPct val="150000"/>
              </a:lnSpc>
            </a:pPr>
            <a:r>
              <a:rPr lang="fr-CA" dirty="0" smtClean="0">
                <a:latin typeface="Microsoft Sans Serif" pitchFamily="34" charset="0"/>
                <a:ea typeface="Tahoma" pitchFamily="34" charset="0"/>
                <a:cs typeface="Microsoft Sans Serif" pitchFamily="34" charset="0"/>
              </a:rPr>
              <a:t>Minorité vit dans une petite économie capitaliste, 	      dynamique, productive, source de progrès</a:t>
            </a:r>
          </a:p>
          <a:p>
            <a:pPr lvl="1">
              <a:lnSpc>
                <a:spcPct val="150000"/>
              </a:lnSpc>
            </a:pPr>
            <a:r>
              <a:rPr lang="fr-CA" dirty="0" smtClean="0">
                <a:latin typeface="Microsoft Sans Serif" pitchFamily="34" charset="0"/>
                <a:ea typeface="Tahoma" pitchFamily="34" charset="0"/>
                <a:cs typeface="Microsoft Sans Serif" pitchFamily="34" charset="0"/>
              </a:rPr>
              <a:t>Vaste majorité vit dans une économie agricole 	   traditionnelle, arriérée, source de stagnation, mais … </a:t>
            </a:r>
          </a:p>
          <a:p>
            <a:pPr>
              <a:lnSpc>
                <a:spcPct val="150000"/>
              </a:lnSpc>
            </a:pPr>
            <a:r>
              <a:rPr lang="fr-CA" dirty="0" smtClean="0">
                <a:latin typeface="Microsoft Sans Serif" pitchFamily="34" charset="0"/>
                <a:ea typeface="Tahoma" pitchFamily="34" charset="0"/>
                <a:cs typeface="Microsoft Sans Serif" pitchFamily="34" charset="0"/>
              </a:rPr>
              <a:t>Mais, les PSD ont donc un grand potentiel de développement: Masse de main-d’œuvre bon marché</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17</a:t>
            </a:fld>
            <a:endParaRPr lang="en-GB"/>
          </a:p>
        </p:txBody>
      </p:sp>
      <p:sp>
        <p:nvSpPr>
          <p:cNvPr id="2" name="AutoShape 4" descr="data:image/jpeg;base64,/9j/4AAQSkZJRgABAQAAAQABAAD/2wCEAAkGBwgHBgkIBwgKCgkLDRYPDQwMDRsUFRAWIB0iIiAdHx8kKDQsJCYxJx8fLT0tMTU3Ojo6Iys/RD84QzQ5OjcBCgoKDQwNGg8PGjclHyU3Nzc3Nzc3Nzc3Nzc3Nzc3Nzc3Nzc3Nzc3Nzc3Nzc3Nzc3Nzc3Nzc3Nzc3Nzc3Nzc3N//AABEIALoAhAMBIgACEQEDEQH/xAAcAAACAwEBAQEAAAAAAAAAAAADBQIEBgAHAQj/xAA8EAACAQMDAgQEAwYFAwUAAAABAgMABBEFEiExQQYTUWEicYGhFDKRByOxweHwFUJSYnIzktEkNlOCsv/EABQBAQAAAAAAAAAAAAAAAAAAAAD/xAAUEQEAAAAAAAAAAAAAAAAAAAAA/9oADAMBAAIRAxEAPwBP3qY5FfQOaljiggAa+npUwOK4igFg192miba+7c0EMY5qWKuWdhPd58qM7R+Zzwo+tM4tAcDMjBj8sCgQ9K7FPbrS9q4GAP8AaOaTy2jLkFf0oBAV9C81XcTRkgMQPQ18F0Ux5i5XuV6j6UFnFfdtfYZI51DRsCDRQvz/AEoBgVxGRRdlfdtBWK11GIrqCvipAV9xUttBHFfdtSAqQXPFBBVJP860OieG2vAs10CkbD4Y+QT7n0onhDQ2v7g3MqnyImAXJ4Zv6cfrXokVpHCuAD9aBNFpexFCRogHTA4FDlg2kkjjNaRYwo96p3UaHnbyDz70GbmtQRyAaWXunJ5ZYHDetaOeP4t2D/HiqV1ENpI9PnQYa9tQ0jcgMPvS6dY9u0jDDrkdq0uoQDeGGPpxWf1WIxsDj5e1AobdFKskDkZ6000/UEnxG3D/AGNLm2heQ4fvj8pH86XXE34aZXVhtJH15oNntr7sqjoGoLfRlDgOopvsoKnliuqz5ddQLQKIAKjUhxQcV5qUUe9sHP0qS0z8OWv4nWbSIj4S+5vkvP8AKg9K0CwWy0q3gC8qoLe5PJP60yMYNdAuIwPTiiUAGQ4obRgggrVuhy4K+lAkvI8ZyDtxSW6O1Wye1PL1SXIycYpDfDhlH+WgS3C7jx2/SkupxBmA6Duf607u/hTk9qQ3c2Thce4PNAmvQm9tiEfEOhyB7YpTerH5biMDcQQMj1pzcOqv6jHIIyDS662nO0fD6daCnoly9neKwHHQg8Z9q9GVMgEd681YbZFxj+dem6U34iwhlOCWUciggYzX2rhjrqDNd6kK4c1ICgktanwNDu1OST/REfpk1mErV+BnC3k47sgUCg9BT8o+VS5ocZwBn04omR6ig+HkYoMwUL2P1opdQcZGfnS3U9Rtrdf3k8C887pAtAC4ZOTwCPekl9iUsWOSelOXMTwhllR9x/yms9dywyiX8PcRsUOG2sCV9iO1Al1pwgJ3Adh71lJ5i2c9c1d1i+/elJHB2k80nnuY927dkHuBQfHkzx0XsKAw+DmoPcA8KjGrGnxTajexWNpC0lzK+1UXnB9/b3oFrxnzRx1r07QIQNJtvhK5QHB7msfrGh/4XObea/tJbleHihYsYz7nGK9JsLVobSGIj8qBcfSgr+WR0HWupmLYkdPtXUHnanFEHr270MUVKCuZ7qZpEsLN5WRwhJI/MTgADuSTTPTWa1vjCNXujcYIcWJVFY9AqEjJ5PXjgVRZYbK9ttWMeWtJkmlwMkoDhuPXFHnsXsNQdYgomgf4JR2BHwsPYg0HosNtcW1it0+rXKSmPHlzv5ig44JHHPf0rN3Xje/0tpLW7hju5s/BJCdqSLj8wOPXjGOxoFvpJnuLea+1GYpEA0sckhbewPQY5ANfNT0hbzUNJit5XVpZ2QFuuzGT+mPvQCv/ABnd6rKllYxtatcFUSfrtUcsfnwfWu0y10wWv46d92GO5pPiZT7sec9OBgVrfG9nHFpNvcW6KrafKsqRKMbo/wArKPfaSR8sUl0nRlktnmAL2xlEqmIg71wCG+owcjp86At74h0b/D44o/xSSAhDIsGVZiDxznrg9uxrI3d3Z2trPeadaot27LCSpIWLIPxeWePiGQVPAxkVqdb03S7wQ7oSHgXYoj3A7R0Bx16/ekmsW4k/DC5XY092iqoXkhQSc/Q/egxc26U4kCgn0FdFCqcE7s9ARTu401JLqaXy2jgLEqAe1KZkCSEJ9KAAtUVsqx46VZ0xp7K5aeymMM6hsOpweRg/xqK9eRXx7cz4x26UFi8Pm2wlUfHjn3NexaLCLnT7aYNvDRjDY/Nx1rxjSYLi8ne3hwzOmF9C2Rgfqa/QtjaJZWkFtH+WKNUH0GKAC2Qx0rqYV1B4XiprURUl60B0weoBB6g000b8LcC3sr+UQTQDZa3jDKPEORFJ8ucH3HfqqSrmm3BttQt5gfyyAnPp0P2JoNlM2ixp5t1qNhFHvLZFyuGBOeOftRdDH+Kar/iaW0kNhaxNDZ+Ym0yliC0m0jIHGAe4JpjPa6bZkSxWNsJHb8wiXJPrVY+KtIjeaMXkTSRY3qW5/SgD4pkwMHce20d6B4bhnsY86eRPasP3lqzYaJu5TPY/6T0PTrSyfx1o6X22YPK4OAY13ZpXqXiyKDUYbvTN4Eh/exFSpYZ6Y9etBqLuVhcM66BqDAtg52BR78EmkcsU6TPcXrk/CVihjhZUhXHbPJJ7tWzstQMyYf8AOozj1zSHxHqXk7mUk4X9KDCatqaOWjjVg4JUkCs7Icvk4zWrh/8AWq7soHxYB2/m7ZpTq1tHFCsnG5z0A6UClDmuRC9xgsQg6gHrX0LgVOHBfnr2oNh+zmxjn8QISFVYI2lCHqzAgfbd9q9cznpX57DTZd4ZZI2CZDIxU9enFb/9nXjN7vbperTFpyf3E8nVv9pPr6Hv069Q9Grqjn3FdQeHLUh1oa0UUBF6VM1EV9ag3GlXzX1vbNMclIgX+f8AYNPobdJgWkijbevxHaORjofWsJoV3stth/1bTz68j75pvaa7f3DH8NbXZUMyoEiyuB3zQaS306wsIy9lYW8THjKRAH7Cq08uyOQ/Dn5cik8mvahLJKq2upJs4AFmxBH6Vn9R8Z3MTlDZzMBxlo2jb9MUD03xWVmTk4496zvibUhKCmc5XkD59Koxa1eXU24adNFHIPzMp2/cYqlqCSSXZ68++cH0oD6N5txmNQQijOT71T1jJmdQDtB4J9s0ysJIrcYjQIQQc9enTNLNWnjXdGhBYn4vYelApY7eB0qcTYcfrQWPNGt0LuqqMsxCqPc0DGBNun3EzdCpAx7CkUMpXBzg+taLXsWWkrbpjLYT59yazcELyOEXGT70Hoei/tKms9Pjt7+1/FSx8CUvgle2fU+9dWNbT/LO18Z+dfKBsBRFNDWiDnFAZTU2oampGgLaTCKQgnCvwa0FleRwW+8sY8Hqo561mB1ptpTxv+7kJwDxQOp/FYmt3RIb+QHjIjCj5ZJzSU6k7Dets0fJALtnPritFbWSMAElREA+IMahfLYx7hFhwvJNBnLcGdDM8hkmPJy2AKo30qljlTlAQAfSm93eW0MT7UAOOgrF6jqPmysT8WTQWLm78tJCmAD1Hr/f86USys7liSSfWhyStK2W+g9KEXoDK+WH8q0mhWJjBupgc4/dL6e/zpVolis7LNPwi9B6mnl/eLaWbyHqB8I6ZNBnvEt4bnUvw8ZyIuMAdScZphotqqHdIrHjJ6dMV3h/RXkgN/d43TZKqzYPX81NxAVXJdQCeAuQf40Cy4w0rELkduR0/Wuq4bdH+LzBz0+L+tdQVlNFWgDNEQ4oDipChBqIDQfR3J6Chfj3jkDW65CnksevsKjOQwCA5PU84okUCgBsZ4z6cUB5tflRD5vmIfkSD9aVz+JjsMdupIPVunNfb2QgFFJ28An1Pp8qjp1sJ7hMgYJ54/WgWzX9zKMSlh65qizL2PFepeOPCLarp9vq+nIGuRAizRg/9RQOCPcdK8mZCmeTjtmgI0gHI5o1lb+c4Lj4fSqcKmQjmnNqm1Rjigb2YwBjAFVbqOTWNUisosmGE75iOwz0+fFTMrrH5UK75n4UenvT3RNKOnWpRjmaVg9wxwMjnC/Tn9TQXpIkVUEKDYqBcADOMfP51UDFXZVAVs9MYx9qu2zL5rRNgJ1QnkkdSPpmgZjyyvIQyNggKACBQciSMMqF/wC2uoe6NfyO2DzncR/CuoM6DzRAelABqamgsKaKpycDn6VWBqxbt8RfsozQWIE3LuIOZDz2xU5gTHJsX4ipwR9qjbEtDHvHJ6nPvVpQEDNuCqOeTgDtQZu3i/EOqR9Bye1OIVW2t5p8fkVY1+eOf5VCCKGPzGiLCMtld3UA5/pQdXm/D6Cw7uxYe1B6x4MuheeF9NnzkmEA4HccH7g1514y0FNZ8SY0KBADhZ5AcLvJI/p9zxT3wNqf4H9ms0wYb7QzBOe7MWH3elJ1L/CfC0KW+RPc4cDJGORyfU0CVPAevxShPwDHsG3qR/Gn9r+z7UzGvnGND3AIOK3nhbV11vRoLsbfNxsmCnIDjr9O/wBacYoMJZ+FoNCglvrpvMdBhOnJ6D70skYyyeYQRGOhz1/r/StJ4vuxlLUMwVV3yY9+APn/AErL5Dgk7VgHPI4/s0ErlPxcYJwuw5BK9/7OPrVPIucMsREycMrYGSKvBvMOSuIl74I4x3/8dqX6h8Eq3Ktsj6NjgnsG4+goPuyduRGp+Rxj25rqA8sGRh2OeeBXUCGprQ6kKAoNW7MdQeneqQq1CQsTtz0PT5UFy2YNGdoIDFgMfP8ArQryYvOYUA2xkFhnr/eaLZjy4k2kZDEkj55oc8eZgzkENHu5oISlooeDkHIXtS/xefLS1th0baP4E/xq55pmmiXom7Py7n+FIvF915muQw9lztHtwB/Kg1vhmeCbwDe2szuoa73FYwC7hUDYX/toHiVIk13TtM3gxSWxUbCfgYq/lY9iwTjg859Ko+EMQaXJfXHMUMrCJTyC5Uf5TxxjOT6Y78gu7y6XVoNfAXKyBIPMOQz45z3OAwYn1x34AeofsxaMeGlgA2zwysJl75JyPtj9K1rsFBJOABkk159pu3Q5be9jkkMLTxwOCMbw5wzH/jlSf7FajxJfx21o1tu/fTDhR1255P8AfrQZfU7k3ly86k7CxOfT2/TFLxuc4B2wg5A6Z/8APtmhyN+IlKqcDGen3qW7flI+QCAT3P8AWgK+11Cx5EY6gNnd/Oq0irIZC5Oz8u09fTFGYiUEZ2oBkkDnj0obseJH4VT8CjH6UGX1TRI2vGeYXcwcBo/KvDEEX/TgdecnPXmurUxyxBf3pfJ7jPSvtBkAakDUO1SWgJmrML7Y37HtVWj2nKNn1FAxs8CDZkAlgvT1NQ1DcZcgKAV2jjoOKlD/ANAHvvNCvz8Cf/agHpq7r2IkcYPA+VYXXLnf4nYsSwGV4zwecZrdafxNkf8AxP8A/lq8z1H/ANyzHuJFwfpQanS7ue5t49LiZSHn/dk/lG4gfF7ZAz8vanyalZ3F15ZtUnsQVigZ3w0cY5LBMYLOck89zWW0bi9BHBCvyPrTSXiDjjgUGt1nV7SfS7OGF4ziScSZcKUzs2n555H/ABqxJrUmthL0grmJU6k8qMNg+m7d/ZrzPUWYTOAxA8wDAP8AuNbjT/h06z28f+nj6f8AEUF/cGYxRqwJPxMy8qKIo42ghQAMnPA9T9vrVQfDbF14bafiHX8xqwPykdtx4oCMMBkBAXHxMT/fNC3+YRI4bao4yevPyqERJijGTyP5iikDZDx/mA+xoK73sUB8t0LsPSTp7dK6vMPHFxMmuuEmkUbAeGI7muo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6221984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inc.com/uploaded_files/image/575x270-panoramic_snowball_1490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4622416"/>
            <a:ext cx="4760963" cy="2235583"/>
          </a:xfrm>
          <a:prstGeom prst="rect">
            <a:avLst/>
          </a:prstGeom>
          <a:noFill/>
          <a:extLst>
            <a:ext uri="{909E8E84-426E-40DD-AFC4-6F175D3DCCD1}">
              <a14:hiddenFill xmlns:a14="http://schemas.microsoft.com/office/drawing/2010/main">
                <a:solidFill>
                  <a:srgbClr val="FFFFFF"/>
                </a:solidFill>
              </a14:hiddenFill>
            </a:ext>
          </a:extLst>
        </p:spPr>
      </p:pic>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modernisation économique (1): Arthur Lewis</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a:xfrm>
            <a:off x="457200" y="1600201"/>
            <a:ext cx="8229600" cy="3412975"/>
          </a:xfrm>
        </p:spPr>
        <p:txBody>
          <a:bodyPr>
            <a:normAutofit fontScale="85000" lnSpcReduction="10000"/>
          </a:bodyPr>
          <a:lstStyle/>
          <a:p>
            <a:pPr>
              <a:lnSpc>
                <a:spcPct val="150000"/>
              </a:lnSpc>
            </a:pPr>
            <a:r>
              <a:rPr lang="fr-CA" dirty="0" smtClean="0">
                <a:latin typeface="Microsoft Sans Serif" pitchFamily="34" charset="0"/>
                <a:ea typeface="Tahoma" pitchFamily="34" charset="0"/>
                <a:cs typeface="Microsoft Sans Serif" pitchFamily="34" charset="0"/>
              </a:rPr>
              <a:t>Mène à des pratiques: </a:t>
            </a:r>
          </a:p>
          <a:p>
            <a:pPr lvl="1">
              <a:lnSpc>
                <a:spcPct val="150000"/>
              </a:lnSpc>
            </a:pPr>
            <a:r>
              <a:rPr lang="fr-CA" dirty="0" smtClean="0">
                <a:latin typeface="Microsoft Sans Serif" pitchFamily="34" charset="0"/>
                <a:ea typeface="Tahoma" pitchFamily="34" charset="0"/>
                <a:cs typeface="Microsoft Sans Serif" pitchFamily="34" charset="0"/>
              </a:rPr>
              <a:t>Industrialisation par invitation (Antilles, Porto Rico)</a:t>
            </a:r>
          </a:p>
          <a:p>
            <a:pPr lvl="1">
              <a:lnSpc>
                <a:spcPct val="150000"/>
              </a:lnSpc>
            </a:pPr>
            <a:r>
              <a:rPr lang="fr-CA" dirty="0" smtClean="0">
                <a:latin typeface="Microsoft Sans Serif" pitchFamily="34" charset="0"/>
                <a:ea typeface="Tahoma" pitchFamily="34" charset="0"/>
                <a:cs typeface="Microsoft Sans Serif" pitchFamily="34" charset="0"/>
              </a:rPr>
              <a:t>Favoriser la sortie du secteur traditionnel</a:t>
            </a:r>
          </a:p>
          <a:p>
            <a:pPr lvl="1">
              <a:lnSpc>
                <a:spcPct val="150000"/>
              </a:lnSpc>
            </a:pPr>
            <a:r>
              <a:rPr lang="fr-CA" dirty="0">
                <a:latin typeface="Microsoft Sans Serif" pitchFamily="34" charset="0"/>
                <a:ea typeface="Tahoma" pitchFamily="34" charset="0"/>
                <a:cs typeface="Microsoft Sans Serif" pitchFamily="34" charset="0"/>
              </a:rPr>
              <a:t>Une fois les investissements assez </a:t>
            </a:r>
            <a:r>
              <a:rPr lang="fr-CA" dirty="0" smtClean="0">
                <a:latin typeface="Microsoft Sans Serif" pitchFamily="34" charset="0"/>
                <a:ea typeface="Tahoma" pitchFamily="34" charset="0"/>
                <a:cs typeface="Microsoft Sans Serif" pitchFamily="34" charset="0"/>
              </a:rPr>
              <a:t>grands, la croissance est comme une boule de neige</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18</a:t>
            </a:fld>
            <a:endParaRPr lang="en-GB"/>
          </a:p>
        </p:txBody>
      </p:sp>
      <p:sp>
        <p:nvSpPr>
          <p:cNvPr id="2" name="AutoShape 4" descr="data:image/jpeg;base64,/9j/4AAQSkZJRgABAQAAAQABAAD/2wCEAAkGBwgHBgkIBwgKCgkLDRYPDQwMDRsUFRAWIB0iIiAdHx8kKDQsJCYxJx8fLT0tMTU3Ojo6Iys/RD84QzQ5OjcBCgoKDQwNGg8PGjclHyU3Nzc3Nzc3Nzc3Nzc3Nzc3Nzc3Nzc3Nzc3Nzc3Nzc3Nzc3Nzc3Nzc3Nzc3Nzc3Nzc3N//AABEIALoAhAMBIgACEQEDEQH/xAAcAAACAwEBAQEAAAAAAAAAAAADBQIEBgAHAQj/xAA8EAACAQMDAgQEAwYFAwUAAAABAgMABBEFEiExQQYTUWEicYGhFDKRByOxweHwFUJSYnIzktEkNlOCsv/EABQBAQAAAAAAAAAAAAAAAAAAAAD/xAAUEQEAAAAAAAAAAAAAAAAAAAAA/9oADAMBAAIRAxEAPwBP3qY5FfQOaljiggAa+npUwOK4igFg192miba+7c0EMY5qWKuWdhPd58qM7R+Zzwo+tM4tAcDMjBj8sCgQ9K7FPbrS9q4GAP8AaOaTy2jLkFf0oBAV9C81XcTRkgMQPQ18F0Ux5i5XuV6j6UFnFfdtfYZI51DRsCDRQvz/AEoBgVxGRRdlfdtBWK11GIrqCvipAV9xUttBHFfdtSAqQXPFBBVJP860OieG2vAs10CkbD4Y+QT7n0onhDQ2v7g3MqnyImAXJ4Zv6cfrXokVpHCuAD9aBNFpexFCRogHTA4FDlg2kkjjNaRYwo96p3UaHnbyDz70GbmtQRyAaWXunJ5ZYHDetaOeP4t2D/HiqV1ENpI9PnQYa9tQ0jcgMPvS6dY9u0jDDrkdq0uoQDeGGPpxWf1WIxsDj5e1AobdFKskDkZ6000/UEnxG3D/AGNLm2heQ4fvj8pH86XXE34aZXVhtJH15oNntr7sqjoGoLfRlDgOopvsoKnliuqz5ddQLQKIAKjUhxQcV5qUUe9sHP0qS0z8OWv4nWbSIj4S+5vkvP8AKg9K0CwWy0q3gC8qoLe5PJP60yMYNdAuIwPTiiUAGQ4obRgggrVuhy4K+lAkvI8ZyDtxSW6O1Wye1PL1SXIycYpDfDhlH+WgS3C7jx2/SkupxBmA6Duf607u/hTk9qQ3c2Thce4PNAmvQm9tiEfEOhyB7YpTerH5biMDcQQMj1pzcOqv6jHIIyDS662nO0fD6daCnoly9neKwHHQg8Z9q9GVMgEd681YbZFxj+dem6U34iwhlOCWUciggYzX2rhjrqDNd6kK4c1ICgktanwNDu1OST/REfpk1mErV+BnC3k47sgUCg9BT8o+VS5ocZwBn04omR6ig+HkYoMwUL2P1opdQcZGfnS3U9Rtrdf3k8C887pAtAC4ZOTwCPekl9iUsWOSelOXMTwhllR9x/yms9dywyiX8PcRsUOG2sCV9iO1Al1pwgJ3Adh71lJ5i2c9c1d1i+/elJHB2k80nnuY927dkHuBQfHkzx0XsKAw+DmoPcA8KjGrGnxTajexWNpC0lzK+1UXnB9/b3oFrxnzRx1r07QIQNJtvhK5QHB7msfrGh/4XObea/tJbleHihYsYz7nGK9JsLVobSGIj8qBcfSgr+WR0HWupmLYkdPtXUHnanFEHr270MUVKCuZ7qZpEsLN5WRwhJI/MTgADuSTTPTWa1vjCNXujcYIcWJVFY9AqEjJ5PXjgVRZYbK9ttWMeWtJkmlwMkoDhuPXFHnsXsNQdYgomgf4JR2BHwsPYg0HosNtcW1it0+rXKSmPHlzv5ig44JHHPf0rN3Xje/0tpLW7hju5s/BJCdqSLj8wOPXjGOxoFvpJnuLea+1GYpEA0sckhbewPQY5ANfNT0hbzUNJit5XVpZ2QFuuzGT+mPvQCv/ABnd6rKllYxtatcFUSfrtUcsfnwfWu0y10wWv46d92GO5pPiZT7sec9OBgVrfG9nHFpNvcW6KrafKsqRKMbo/wArKPfaSR8sUl0nRlktnmAL2xlEqmIg71wCG+owcjp86At74h0b/D44o/xSSAhDIsGVZiDxznrg9uxrI3d3Z2trPeadaot27LCSpIWLIPxeWePiGQVPAxkVqdb03S7wQ7oSHgXYoj3A7R0Bx16/ekmsW4k/DC5XY092iqoXkhQSc/Q/egxc26U4kCgn0FdFCqcE7s9ARTu401JLqaXy2jgLEqAe1KZkCSEJ9KAAtUVsqx46VZ0xp7K5aeymMM6hsOpweRg/xqK9eRXx7cz4x26UFi8Pm2wlUfHjn3NexaLCLnT7aYNvDRjDY/Nx1rxjSYLi8ne3hwzOmF9C2Rgfqa/QtjaJZWkFtH+WKNUH0GKAC2Qx0rqYV1B4XiprURUl60B0weoBB6g000b8LcC3sr+UQTQDZa3jDKPEORFJ8ucH3HfqqSrmm3BttQt5gfyyAnPp0P2JoNlM2ixp5t1qNhFHvLZFyuGBOeOftRdDH+Kar/iaW0kNhaxNDZ+Ym0yliC0m0jIHGAe4JpjPa6bZkSxWNsJHb8wiXJPrVY+KtIjeaMXkTSRY3qW5/SgD4pkwMHce20d6B4bhnsY86eRPasP3lqzYaJu5TPY/6T0PTrSyfx1o6X22YPK4OAY13ZpXqXiyKDUYbvTN4Eh/exFSpYZ6Y9etBqLuVhcM66BqDAtg52BR78EmkcsU6TPcXrk/CVihjhZUhXHbPJJ7tWzstQMyYf8AOozj1zSHxHqXk7mUk4X9KDCatqaOWjjVg4JUkCs7Icvk4zWrh/8AWq7soHxYB2/m7ZpTq1tHFCsnG5z0A6UClDmuRC9xgsQg6gHrX0LgVOHBfnr2oNh+zmxjn8QISFVYI2lCHqzAgfbd9q9cznpX57DTZd4ZZI2CZDIxU9enFb/9nXjN7vbperTFpyf3E8nVv9pPr6Hv069Q9Grqjn3FdQeHLUh1oa0UUBF6VM1EV9ag3GlXzX1vbNMclIgX+f8AYNPobdJgWkijbevxHaORjofWsJoV3stth/1bTz68j75pvaa7f3DH8NbXZUMyoEiyuB3zQaS306wsIy9lYW8THjKRAH7Cq08uyOQ/Dn5cik8mvahLJKq2upJs4AFmxBH6Vn9R8Z3MTlDZzMBxlo2jb9MUD03xWVmTk4496zvibUhKCmc5XkD59Koxa1eXU24adNFHIPzMp2/cYqlqCSSXZ68++cH0oD6N5txmNQQijOT71T1jJmdQDtB4J9s0ysJIrcYjQIQQc9enTNLNWnjXdGhBYn4vYelApY7eB0qcTYcfrQWPNGt0LuqqMsxCqPc0DGBNun3EzdCpAx7CkUMpXBzg+taLXsWWkrbpjLYT59yazcELyOEXGT70Hoei/tKms9Pjt7+1/FSx8CUvgle2fU+9dWNbT/LO18Z+dfKBsBRFNDWiDnFAZTU2oampGgLaTCKQgnCvwa0FleRwW+8sY8Hqo561mB1ptpTxv+7kJwDxQOp/FYmt3RIb+QHjIjCj5ZJzSU6k7Dets0fJALtnPritFbWSMAElREA+IMahfLYx7hFhwvJNBnLcGdDM8hkmPJy2AKo30qljlTlAQAfSm93eW0MT7UAOOgrF6jqPmysT8WTQWLm78tJCmAD1Hr/f86USys7liSSfWhyStK2W+g9KEXoDK+WH8q0mhWJjBupgc4/dL6e/zpVolis7LNPwi9B6mnl/eLaWbyHqB8I6ZNBnvEt4bnUvw8ZyIuMAdScZphotqqHdIrHjJ6dMV3h/RXkgN/d43TZKqzYPX81NxAVXJdQCeAuQf40Cy4w0rELkduR0/Wuq4bdH+LzBz0+L+tdQVlNFWgDNEQ4oDipChBqIDQfR3J6Chfj3jkDW65CnksevsKjOQwCA5PU84okUCgBsZ4z6cUB5tflRD5vmIfkSD9aVz+JjsMdupIPVunNfb2QgFFJ28An1Pp8qjp1sJ7hMgYJ54/WgWzX9zKMSlh65qizL2PFepeOPCLarp9vq+nIGuRAizRg/9RQOCPcdK8mZCmeTjtmgI0gHI5o1lb+c4Lj4fSqcKmQjmnNqm1Rjigb2YwBjAFVbqOTWNUisosmGE75iOwz0+fFTMrrH5UK75n4UenvT3RNKOnWpRjmaVg9wxwMjnC/Tn9TQXpIkVUEKDYqBcADOMfP51UDFXZVAVs9MYx9qu2zL5rRNgJ1QnkkdSPpmgZjyyvIQyNggKACBQciSMMqF/wC2uoe6NfyO2DzncR/CuoM6DzRAelABqamgsKaKpycDn6VWBqxbt8RfsozQWIE3LuIOZDz2xU5gTHJsX4ipwR9qjbEtDHvHJ6nPvVpQEDNuCqOeTgDtQZu3i/EOqR9Bye1OIVW2t5p8fkVY1+eOf5VCCKGPzGiLCMtld3UA5/pQdXm/D6Cw7uxYe1B6x4MuheeF9NnzkmEA4HccH7g1514y0FNZ8SY0KBADhZ5AcLvJI/p9zxT3wNqf4H9ms0wYb7QzBOe7MWH3elJ1L/CfC0KW+RPc4cDJGORyfU0CVPAevxShPwDHsG3qR/Gn9r+z7UzGvnGND3AIOK3nhbV11vRoLsbfNxsmCnIDjr9O/wBacYoMJZ+FoNCglvrpvMdBhOnJ6D70skYyyeYQRGOhz1/r/StJ4vuxlLUMwVV3yY9+APn/AErL5Dgk7VgHPI4/s0ErlPxcYJwuw5BK9/7OPrVPIucMsREycMrYGSKvBvMOSuIl74I4x3/8dqX6h8Eq3Ktsj6NjgnsG4+goPuyduRGp+Rxj25rqA8sGRh2OeeBXUCGprQ6kKAoNW7MdQeneqQq1CQsTtz0PT5UFy2YNGdoIDFgMfP8ArQryYvOYUA2xkFhnr/eaLZjy4k2kZDEkj55oc8eZgzkENHu5oISlooeDkHIXtS/xefLS1th0baP4E/xq55pmmiXom7Py7n+FIvF915muQw9lztHtwB/Kg1vhmeCbwDe2szuoa73FYwC7hUDYX/toHiVIk13TtM3gxSWxUbCfgYq/lY9iwTjg859Ko+EMQaXJfXHMUMrCJTyC5Uf5TxxjOT6Y78gu7y6XVoNfAXKyBIPMOQz45z3OAwYn1x34AeofsxaMeGlgA2zwysJl75JyPtj9K1rsFBJOABkk159pu3Q5be9jkkMLTxwOCMbw5wzH/jlSf7FajxJfx21o1tu/fTDhR1255P8AfrQZfU7k3ly86k7CxOfT2/TFLxuc4B2wg5A6Z/8APtmhyN+IlKqcDGen3qW7flI+QCAT3P8AWgK+11Cx5EY6gNnd/Oq0irIZC5Oz8u09fTFGYiUEZ2oBkkDnj0obseJH4VT8CjH6UGX1TRI2vGeYXcwcBo/KvDEEX/TgdecnPXmurUxyxBf3pfJ7jPSvtBkAakDUO1SWgJmrML7Y37HtVWj2nKNn1FAxs8CDZkAlgvT1NQ1DcZcgKAV2jjoOKlD/ANAHvvNCvz8Cf/agHpq7r2IkcYPA+VYXXLnf4nYsSwGV4zwecZrdafxNkf8AxP8A/lq8z1H/ANyzHuJFwfpQanS7ue5t49LiZSHn/dk/lG4gfF7ZAz8vanyalZ3F15ZtUnsQVigZ3w0cY5LBMYLOck89zWW0bi9BHBCvyPrTSXiDjjgUGt1nV7SfS7OGF4ziScSZcKUzs2n555H/ABqxJrUmthL0grmJU6k8qMNg+m7d/ZrzPUWYTOAxA8wDAP8AuNbjT/h06z28f+nj6f8AEUF/cGYxRqwJPxMy8qKIo42ghQAMnPA9T9vrVQfDbF14bafiHX8xqwPykdtx4oCMMBkBAXHxMT/fNC3+YRI4bao4yevPyqERJijGTyP5iikDZDx/mA+xoK73sUB8t0LsPSTp7dK6vMPHFxMmuuEmkUbAeGI7muo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4883985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modernisation économique (2): Walt Rostow</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CA" sz="2800" dirty="0" smtClean="0">
                <a:latin typeface="Microsoft Sans Serif" pitchFamily="34" charset="0"/>
                <a:ea typeface="Tahoma" pitchFamily="34" charset="0"/>
                <a:cs typeface="Microsoft Sans Serif" pitchFamily="34" charset="0"/>
              </a:rPr>
              <a:t>Économiste, historien de l’économie</a:t>
            </a:r>
          </a:p>
          <a:p>
            <a:pPr>
              <a:lnSpc>
                <a:spcPct val="150000"/>
              </a:lnSpc>
            </a:pPr>
            <a:r>
              <a:rPr lang="fr-CA" sz="2800" dirty="0" smtClean="0">
                <a:latin typeface="Microsoft Sans Serif" pitchFamily="34" charset="0"/>
                <a:ea typeface="Tahoma" pitchFamily="34" charset="0"/>
                <a:cs typeface="Microsoft Sans Serif" pitchFamily="34" charset="0"/>
              </a:rPr>
              <a:t>Conseiller de présidents É-U: comment lutter contre la menace communiste</a:t>
            </a:r>
          </a:p>
          <a:p>
            <a:pPr>
              <a:lnSpc>
                <a:spcPct val="150000"/>
              </a:lnSpc>
            </a:pPr>
            <a:r>
              <a:rPr lang="fr-CA" sz="2800" dirty="0" smtClean="0">
                <a:latin typeface="Microsoft Sans Serif" pitchFamily="34" charset="0"/>
                <a:ea typeface="Tahoma" pitchFamily="34" charset="0"/>
                <a:cs typeface="Microsoft Sans Serif" pitchFamily="34" charset="0"/>
              </a:rPr>
              <a:t>Contribution majeure: les étapes de la croissance (théorie universelle et 	       linéaire du développement)</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19</a:t>
            </a:fld>
            <a:endParaRPr lang="en-GB"/>
          </a:p>
        </p:txBody>
      </p:sp>
      <p:pic>
        <p:nvPicPr>
          <p:cNvPr id="2050" name="Picture 2" descr="http://texana.texascooking.com/gifs/news/rostow.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8050" y="4255425"/>
            <a:ext cx="1885950" cy="2571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955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modernisation économique (2): Walt Rostow</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92500" lnSpcReduction="20000"/>
          </a:bodyPr>
          <a:lstStyle/>
          <a:p>
            <a:pPr>
              <a:lnSpc>
                <a:spcPct val="150000"/>
              </a:lnSpc>
            </a:pPr>
            <a:r>
              <a:rPr lang="fr-CA" sz="2800" dirty="0" smtClean="0">
                <a:latin typeface="Microsoft Sans Serif" pitchFamily="34" charset="0"/>
                <a:ea typeface="Tahoma" pitchFamily="34" charset="0"/>
                <a:cs typeface="Microsoft Sans Serif" pitchFamily="34" charset="0"/>
              </a:rPr>
              <a:t>Ici aussi, les problèmes sont </a:t>
            </a:r>
            <a:r>
              <a:rPr lang="fr-CA" sz="2800" u="sng" dirty="0" smtClean="0">
                <a:latin typeface="Microsoft Sans Serif" pitchFamily="34" charset="0"/>
                <a:ea typeface="Tahoma" pitchFamily="34" charset="0"/>
                <a:cs typeface="Microsoft Sans Serif" pitchFamily="34" charset="0"/>
              </a:rPr>
              <a:t>internes</a:t>
            </a:r>
          </a:p>
          <a:p>
            <a:pPr lvl="1">
              <a:lnSpc>
                <a:spcPct val="150000"/>
              </a:lnSpc>
            </a:pPr>
            <a:r>
              <a:rPr lang="fr-CA" sz="2400" dirty="0" smtClean="0">
                <a:latin typeface="Microsoft Sans Serif" pitchFamily="34" charset="0"/>
                <a:ea typeface="Tahoma" pitchFamily="34" charset="0"/>
                <a:cs typeface="Microsoft Sans Serif" pitchFamily="34" charset="0"/>
              </a:rPr>
              <a:t>Société traditionnelle agricole, technologie primitive, hiérarchie sociale figée, sans marché, valeurs non libérales et non capitalistes </a:t>
            </a:r>
          </a:p>
          <a:p>
            <a:pPr>
              <a:lnSpc>
                <a:spcPct val="150000"/>
              </a:lnSpc>
            </a:pPr>
            <a:r>
              <a:rPr lang="fr-CA" sz="2800" dirty="0" smtClean="0">
                <a:latin typeface="Microsoft Sans Serif" pitchFamily="34" charset="0"/>
                <a:ea typeface="Tahoma" pitchFamily="34" charset="0"/>
                <a:cs typeface="Microsoft Sans Serif" pitchFamily="34" charset="0"/>
              </a:rPr>
              <a:t>Solution: </a:t>
            </a:r>
          </a:p>
          <a:p>
            <a:pPr lvl="1">
              <a:lnSpc>
                <a:spcPct val="150000"/>
              </a:lnSpc>
            </a:pPr>
            <a:r>
              <a:rPr lang="fr-CA" sz="2400" dirty="0" smtClean="0">
                <a:latin typeface="Microsoft Sans Serif" pitchFamily="34" charset="0"/>
                <a:ea typeface="Tahoma" pitchFamily="34" charset="0"/>
                <a:cs typeface="Microsoft Sans Serif" pitchFamily="34" charset="0"/>
              </a:rPr>
              <a:t>Remplacer la société traditionnelle par une société moderne (raison, libre-marché)</a:t>
            </a:r>
          </a:p>
          <a:p>
            <a:pPr lvl="1">
              <a:lnSpc>
                <a:spcPct val="150000"/>
              </a:lnSpc>
            </a:pPr>
            <a:r>
              <a:rPr lang="fr-CA" sz="2400" dirty="0">
                <a:latin typeface="Microsoft Sans Serif" pitchFamily="34" charset="0"/>
                <a:ea typeface="Tahoma" pitchFamily="34" charset="0"/>
                <a:cs typeface="Microsoft Sans Serif" pitchFamily="34" charset="0"/>
              </a:rPr>
              <a:t>A</a:t>
            </a:r>
            <a:r>
              <a:rPr lang="fr-CA" sz="2400" dirty="0" smtClean="0">
                <a:latin typeface="Microsoft Sans Serif" pitchFamily="34" charset="0"/>
                <a:ea typeface="Tahoma" pitchFamily="34" charset="0"/>
                <a:cs typeface="Microsoft Sans Serif" pitchFamily="34" charset="0"/>
              </a:rPr>
              <a:t>ide étrangère et investissements permettent l’atteinte d’un niveau d’épargne suffisant pour le « décollage »</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20</a:t>
            </a:fld>
            <a:endParaRPr lang="en-GB"/>
          </a:p>
        </p:txBody>
      </p:sp>
    </p:spTree>
    <p:extLst>
      <p:ext uri="{BB962C8B-B14F-4D97-AF65-F5344CB8AC3E}">
        <p14:creationId xmlns:p14="http://schemas.microsoft.com/office/powerpoint/2010/main" val="726296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Étapes de la croissance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62500" lnSpcReduction="20000"/>
          </a:bodyPr>
          <a:lstStyle/>
          <a:p>
            <a:pPr marL="514350"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Société traditionnelle</a:t>
            </a:r>
          </a:p>
          <a:p>
            <a:pPr marL="514350"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Établissement de conditions préalables au décollage:</a:t>
            </a:r>
          </a:p>
          <a:p>
            <a:pPr marL="914400" lvl="1" indent="-514350">
              <a:lnSpc>
                <a:spcPct val="150000"/>
              </a:lnSpc>
              <a:buFont typeface="Arial" panose="020B0604020202020204" pitchFamily="34" charset="0"/>
              <a:buChar char="•"/>
            </a:pPr>
            <a:r>
              <a:rPr lang="fr-CA" dirty="0" smtClean="0">
                <a:latin typeface="Microsoft Sans Serif" pitchFamily="34" charset="0"/>
                <a:ea typeface="Tahoma" pitchFamily="34" charset="0"/>
                <a:cs typeface="Microsoft Sans Serif" pitchFamily="34" charset="0"/>
              </a:rPr>
              <a:t>Choc des idées, technologies, infrastructures, début d’industrialisation</a:t>
            </a:r>
          </a:p>
          <a:p>
            <a:pPr marL="514350"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Décollage: </a:t>
            </a:r>
          </a:p>
          <a:p>
            <a:pPr marL="914400" lvl="1" indent="-514350">
              <a:lnSpc>
                <a:spcPct val="150000"/>
              </a:lnSpc>
              <a:buFont typeface="Arial" panose="020B0604020202020204" pitchFamily="34" charset="0"/>
              <a:buChar char="•"/>
            </a:pPr>
            <a:r>
              <a:rPr lang="fr-CA" dirty="0" smtClean="0">
                <a:latin typeface="Microsoft Sans Serif" pitchFamily="34" charset="0"/>
                <a:ea typeface="Tahoma" pitchFamily="34" charset="0"/>
                <a:cs typeface="Microsoft Sans Serif" pitchFamily="34" charset="0"/>
              </a:rPr>
              <a:t>capitaux suffisants &amp; valeurs ont changé: industrialisation rapide</a:t>
            </a:r>
          </a:p>
          <a:p>
            <a:pPr marL="514350"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Début de la maturité: </a:t>
            </a:r>
          </a:p>
          <a:p>
            <a:pPr marL="914400" lvl="1" indent="-514350">
              <a:lnSpc>
                <a:spcPct val="150000"/>
              </a:lnSpc>
              <a:buFont typeface="Arial" panose="020B0604020202020204" pitchFamily="34" charset="0"/>
              <a:buChar char="•"/>
            </a:pPr>
            <a:r>
              <a:rPr lang="fr-CA" dirty="0" smtClean="0">
                <a:latin typeface="Microsoft Sans Serif" pitchFamily="34" charset="0"/>
                <a:ea typeface="Tahoma" pitchFamily="34" charset="0"/>
                <a:cs typeface="Microsoft Sans Serif" pitchFamily="34" charset="0"/>
              </a:rPr>
              <a:t>diversification de l’industrie, intégration internationale</a:t>
            </a:r>
          </a:p>
          <a:p>
            <a:pPr marL="514350"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Production et consommation de masse</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21</a:t>
            </a:fld>
            <a:endParaRPr lang="en-GB"/>
          </a:p>
        </p:txBody>
      </p:sp>
      <p:pic>
        <p:nvPicPr>
          <p:cNvPr id="2" name="Picture 2" descr="Source: http://tx.english-ch.com/teacher/dai/takeoff.jpg" title="Photo d'un airbus décolla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89047" y="5013176"/>
            <a:ext cx="2619268" cy="1717601"/>
          </a:xfrm>
          <a:prstGeom prst="rect">
            <a:avLst/>
          </a:prstGeom>
          <a:noFill/>
          <a:extLst>
            <a:ext uri="{909E8E84-426E-40DD-AFC4-6F175D3DCCD1}">
              <a14:hiddenFill xmlns:a14="http://schemas.microsoft.com/office/drawing/2010/main">
                <a:solidFill>
                  <a:srgbClr val="FFFFFF"/>
                </a:solidFill>
              </a14:hiddenFill>
            </a:ext>
          </a:extLst>
        </p:spPr>
      </p:pic>
      <p:sp>
        <p:nvSpPr>
          <p:cNvPr id="7" name="Étoile à 4 branches 6"/>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928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Modernisation politique (1): Fonctionnalisme structurel</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625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Auteurs: </a:t>
            </a:r>
          </a:p>
          <a:p>
            <a:pPr lvl="1">
              <a:lnSpc>
                <a:spcPct val="150000"/>
              </a:lnSpc>
            </a:pPr>
            <a:r>
              <a:rPr lang="fr-CA" dirty="0" err="1" smtClean="0">
                <a:latin typeface="Microsoft Sans Serif" pitchFamily="34" charset="0"/>
                <a:ea typeface="Tahoma" pitchFamily="34" charset="0"/>
                <a:cs typeface="Microsoft Sans Serif" pitchFamily="34" charset="0"/>
              </a:rPr>
              <a:t>Talcott</a:t>
            </a:r>
            <a:r>
              <a:rPr lang="fr-CA" dirty="0" smtClean="0">
                <a:latin typeface="Microsoft Sans Serif" pitchFamily="34" charset="0"/>
                <a:ea typeface="Tahoma" pitchFamily="34" charset="0"/>
                <a:cs typeface="Microsoft Sans Serif" pitchFamily="34" charset="0"/>
              </a:rPr>
              <a:t> Parsons, Gabriel </a:t>
            </a:r>
            <a:r>
              <a:rPr lang="fr-CA" dirty="0" err="1" smtClean="0">
                <a:latin typeface="Microsoft Sans Serif" pitchFamily="34" charset="0"/>
                <a:ea typeface="Tahoma" pitchFamily="34" charset="0"/>
                <a:cs typeface="Microsoft Sans Serif" pitchFamily="34" charset="0"/>
              </a:rPr>
              <a:t>Admond</a:t>
            </a:r>
            <a:r>
              <a:rPr lang="fr-CA" dirty="0" smtClean="0">
                <a:latin typeface="Microsoft Sans Serif" pitchFamily="34" charset="0"/>
                <a:ea typeface="Tahoma" pitchFamily="34" charset="0"/>
                <a:cs typeface="Microsoft Sans Serif" pitchFamily="34" charset="0"/>
              </a:rPr>
              <a:t>… </a:t>
            </a:r>
          </a:p>
          <a:p>
            <a:pPr>
              <a:lnSpc>
                <a:spcPct val="150000"/>
              </a:lnSpc>
            </a:pPr>
            <a:r>
              <a:rPr lang="fr-CA" dirty="0" smtClean="0">
                <a:latin typeface="Microsoft Sans Serif" pitchFamily="34" charset="0"/>
                <a:ea typeface="Tahoma" pitchFamily="34" charset="0"/>
                <a:cs typeface="Microsoft Sans Serif" pitchFamily="34" charset="0"/>
              </a:rPr>
              <a:t>Problème: </a:t>
            </a:r>
          </a:p>
          <a:p>
            <a:pPr lvl="1">
              <a:lnSpc>
                <a:spcPct val="150000"/>
              </a:lnSpc>
            </a:pPr>
            <a:r>
              <a:rPr lang="fr-CA" dirty="0">
                <a:latin typeface="Microsoft Sans Serif" pitchFamily="34" charset="0"/>
                <a:ea typeface="Tahoma" pitchFamily="34" charset="0"/>
                <a:cs typeface="Microsoft Sans Serif" pitchFamily="34" charset="0"/>
              </a:rPr>
              <a:t>E</a:t>
            </a:r>
            <a:r>
              <a:rPr lang="fr-CA" dirty="0" smtClean="0">
                <a:latin typeface="Microsoft Sans Serif" pitchFamily="34" charset="0"/>
                <a:ea typeface="Tahoma" pitchFamily="34" charset="0"/>
                <a:cs typeface="Microsoft Sans Serif" pitchFamily="34" charset="0"/>
              </a:rPr>
              <a:t>ncore une fois la société traditionnelle</a:t>
            </a:r>
          </a:p>
          <a:p>
            <a:pPr>
              <a:lnSpc>
                <a:spcPct val="150000"/>
              </a:lnSpc>
            </a:pPr>
            <a:r>
              <a:rPr lang="fr-CA" dirty="0" smtClean="0">
                <a:latin typeface="Microsoft Sans Serif" pitchFamily="34" charset="0"/>
                <a:ea typeface="Tahoma" pitchFamily="34" charset="0"/>
                <a:cs typeface="Microsoft Sans Serif" pitchFamily="34" charset="0"/>
              </a:rPr>
              <a:t>But</a:t>
            </a:r>
            <a:r>
              <a:rPr lang="fr-CA" dirty="0">
                <a:latin typeface="Microsoft Sans Serif" pitchFamily="34" charset="0"/>
                <a:ea typeface="Tahoma" pitchFamily="34" charset="0"/>
                <a:cs typeface="Microsoft Sans Serif" pitchFamily="34" charset="0"/>
              </a:rPr>
              <a:t>: </a:t>
            </a:r>
            <a:endParaRPr lang="fr-CA" dirty="0" smtClean="0">
              <a:latin typeface="Microsoft Sans Serif" pitchFamily="34" charset="0"/>
              <a:ea typeface="Tahoma" pitchFamily="34" charset="0"/>
              <a:cs typeface="Microsoft Sans Serif" pitchFamily="34" charset="0"/>
            </a:endParaRPr>
          </a:p>
          <a:p>
            <a:pPr lvl="1">
              <a:lnSpc>
                <a:spcPct val="150000"/>
              </a:lnSpc>
            </a:pPr>
            <a:r>
              <a:rPr lang="fr-CA" dirty="0">
                <a:latin typeface="Microsoft Sans Serif" pitchFamily="34" charset="0"/>
                <a:ea typeface="Tahoma" pitchFamily="34" charset="0"/>
                <a:cs typeface="Microsoft Sans Serif" pitchFamily="34" charset="0"/>
              </a:rPr>
              <a:t>C</a:t>
            </a:r>
            <a:r>
              <a:rPr lang="fr-CA" dirty="0" smtClean="0">
                <a:latin typeface="Microsoft Sans Serif" pitchFamily="34" charset="0"/>
                <a:ea typeface="Tahoma" pitchFamily="34" charset="0"/>
                <a:cs typeface="Microsoft Sans Serif" pitchFamily="34" charset="0"/>
              </a:rPr>
              <a:t>omprendre et favoriser </a:t>
            </a:r>
            <a:r>
              <a:rPr lang="fr-CA" dirty="0">
                <a:latin typeface="Microsoft Sans Serif" pitchFamily="34" charset="0"/>
                <a:ea typeface="Tahoma" pitchFamily="34" charset="0"/>
                <a:cs typeface="Microsoft Sans Serif" pitchFamily="34" charset="0"/>
              </a:rPr>
              <a:t>le développement </a:t>
            </a:r>
            <a:r>
              <a:rPr lang="fr-CA" dirty="0" smtClean="0">
                <a:latin typeface="Microsoft Sans Serif" pitchFamily="34" charset="0"/>
                <a:ea typeface="Tahoma" pitchFamily="34" charset="0"/>
                <a:cs typeface="Microsoft Sans Serif" pitchFamily="34" charset="0"/>
              </a:rPr>
              <a:t>politique…</a:t>
            </a:r>
          </a:p>
          <a:p>
            <a:pPr lvl="1">
              <a:lnSpc>
                <a:spcPct val="150000"/>
              </a:lnSpc>
            </a:pPr>
            <a:r>
              <a:rPr lang="fr-CA" dirty="0" smtClean="0">
                <a:latin typeface="Microsoft Sans Serif" pitchFamily="34" charset="0"/>
                <a:ea typeface="Tahoma" pitchFamily="34" charset="0"/>
                <a:cs typeface="Microsoft Sans Serif" pitchFamily="34" charset="0"/>
              </a:rPr>
              <a:t>…. Car il est crucial pour assurer le développement économique</a:t>
            </a:r>
            <a:endParaRPr lang="fr-CA" dirty="0">
              <a:latin typeface="Microsoft Sans Serif" pitchFamily="34" charset="0"/>
              <a:ea typeface="Tahoma" pitchFamily="34" charset="0"/>
              <a:cs typeface="Microsoft Sans Serif" pitchFamily="34" charset="0"/>
            </a:endParaRPr>
          </a:p>
          <a:p>
            <a:pPr>
              <a:lnSpc>
                <a:spcPct val="150000"/>
              </a:lnSpc>
            </a:pPr>
            <a:r>
              <a:rPr lang="fr-CA" dirty="0">
                <a:latin typeface="Microsoft Sans Serif" pitchFamily="34" charset="0"/>
                <a:ea typeface="Tahoma" pitchFamily="34" charset="0"/>
                <a:cs typeface="Microsoft Sans Serif" pitchFamily="34" charset="0"/>
              </a:rPr>
              <a:t>Modèle: </a:t>
            </a:r>
            <a:endParaRPr lang="fr-CA" dirty="0" smtClean="0">
              <a:latin typeface="Microsoft Sans Serif" pitchFamily="34" charset="0"/>
              <a:ea typeface="Tahoma" pitchFamily="34" charset="0"/>
              <a:cs typeface="Microsoft Sans Serif" pitchFamily="34" charset="0"/>
            </a:endParaRPr>
          </a:p>
          <a:p>
            <a:pPr lvl="1">
              <a:lnSpc>
                <a:spcPct val="150000"/>
              </a:lnSpc>
            </a:pPr>
            <a:r>
              <a:rPr lang="fr-CA" dirty="0" smtClean="0">
                <a:latin typeface="Microsoft Sans Serif" pitchFamily="34" charset="0"/>
                <a:ea typeface="Tahoma" pitchFamily="34" charset="0"/>
                <a:cs typeface="Microsoft Sans Serif" pitchFamily="34" charset="0"/>
              </a:rPr>
              <a:t>Occident (capitaliste): raison, science, </a:t>
            </a:r>
            <a:r>
              <a:rPr lang="fr-CA" u="sng" dirty="0" smtClean="0">
                <a:latin typeface="Microsoft Sans Serif" pitchFamily="34" charset="0"/>
                <a:ea typeface="Tahoma" pitchFamily="34" charset="0"/>
                <a:cs typeface="Microsoft Sans Serif" pitchFamily="34" charset="0"/>
              </a:rPr>
              <a:t>démocratie libérale</a:t>
            </a:r>
            <a:r>
              <a:rPr lang="fr-CA" dirty="0" smtClean="0">
                <a:latin typeface="Microsoft Sans Serif" pitchFamily="34" charset="0"/>
                <a:ea typeface="Tahoma" pitchFamily="34" charset="0"/>
                <a:cs typeface="Microsoft Sans Serif" pitchFamily="34" charset="0"/>
              </a:rPr>
              <a:t>, partis politiques, etc. </a:t>
            </a:r>
            <a:endParaRPr lang="fr-CA" dirty="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22</a:t>
            </a:fld>
            <a:endParaRPr lang="en-GB"/>
          </a:p>
        </p:txBody>
      </p:sp>
      <p:sp>
        <p:nvSpPr>
          <p:cNvPr id="6" name="Étoile à 4 branches 5"/>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2399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7" end="7"/>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Fonctionnalisme structurel</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75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Fonctionnalisme structurel: </a:t>
            </a:r>
          </a:p>
          <a:p>
            <a:pPr lvl="1">
              <a:lnSpc>
                <a:spcPct val="150000"/>
              </a:lnSpc>
            </a:pPr>
            <a:r>
              <a:rPr lang="fr-CA" dirty="0" smtClean="0">
                <a:latin typeface="Microsoft Sans Serif" pitchFamily="34" charset="0"/>
                <a:ea typeface="Tahoma" pitchFamily="34" charset="0"/>
                <a:cs typeface="Microsoft Sans Serif" pitchFamily="34" charset="0"/>
              </a:rPr>
              <a:t>Société a des </a:t>
            </a:r>
            <a:r>
              <a:rPr lang="fr-CA" u="sng" dirty="0" smtClean="0">
                <a:latin typeface="Microsoft Sans Serif" pitchFamily="34" charset="0"/>
                <a:ea typeface="Tahoma" pitchFamily="34" charset="0"/>
                <a:cs typeface="Microsoft Sans Serif" pitchFamily="34" charset="0"/>
              </a:rPr>
              <a:t>structures</a:t>
            </a:r>
            <a:r>
              <a:rPr lang="fr-CA" dirty="0" smtClean="0">
                <a:latin typeface="Microsoft Sans Serif" pitchFamily="34" charset="0"/>
                <a:ea typeface="Tahoma" pitchFamily="34" charset="0"/>
                <a:cs typeface="Microsoft Sans Serif" pitchFamily="34" charset="0"/>
              </a:rPr>
              <a:t> (institutions, en particulier dans l’État)</a:t>
            </a:r>
          </a:p>
          <a:p>
            <a:pPr lvl="1">
              <a:lnSpc>
                <a:spcPct val="150000"/>
              </a:lnSpc>
            </a:pPr>
            <a:r>
              <a:rPr lang="fr-CA" dirty="0" smtClean="0">
                <a:latin typeface="Microsoft Sans Serif" pitchFamily="34" charset="0"/>
                <a:ea typeface="Tahoma" pitchFamily="34" charset="0"/>
                <a:cs typeface="Microsoft Sans Serif" pitchFamily="34" charset="0"/>
              </a:rPr>
              <a:t>Chaque structure doit émerger, se renforcer et </a:t>
            </a:r>
            <a:r>
              <a:rPr lang="fr-CA" u="sng" dirty="0" smtClean="0">
                <a:latin typeface="Microsoft Sans Serif" pitchFamily="34" charset="0"/>
                <a:ea typeface="Tahoma" pitchFamily="34" charset="0"/>
                <a:cs typeface="Microsoft Sans Serif" pitchFamily="34" charset="0"/>
              </a:rPr>
              <a:t>remplir sa fonction  </a:t>
            </a:r>
          </a:p>
          <a:p>
            <a:pPr lvl="1">
              <a:lnSpc>
                <a:spcPct val="150000"/>
              </a:lnSpc>
            </a:pPr>
            <a:r>
              <a:rPr lang="fr-CA" u="sng" dirty="0" smtClean="0">
                <a:latin typeface="Microsoft Sans Serif" pitchFamily="34" charset="0"/>
                <a:ea typeface="Tahoma" pitchFamily="34" charset="0"/>
                <a:cs typeface="Microsoft Sans Serif" pitchFamily="34" charset="0"/>
              </a:rPr>
              <a:t>Développement politique</a:t>
            </a:r>
            <a:r>
              <a:rPr lang="fr-CA" dirty="0" smtClean="0">
                <a:latin typeface="Microsoft Sans Serif" pitchFamily="34" charset="0"/>
                <a:ea typeface="Tahoma" pitchFamily="34" charset="0"/>
                <a:cs typeface="Microsoft Sans Serif" pitchFamily="34" charset="0"/>
              </a:rPr>
              <a:t>: complexification et spécialisation des institutions pour remplir leur fonction (partis politiques, législatif, bureaucratie, judiciaire)</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23</a:t>
            </a:fld>
            <a:endParaRPr lang="en-GB"/>
          </a:p>
        </p:txBody>
      </p:sp>
    </p:spTree>
    <p:extLst>
      <p:ext uri="{BB962C8B-B14F-4D97-AF65-F5344CB8AC3E}">
        <p14:creationId xmlns:p14="http://schemas.microsoft.com/office/powerpoint/2010/main" val="109944342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modernisation politique (2) Huntington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Samuel Huntington </a:t>
            </a:r>
          </a:p>
          <a:p>
            <a:pPr>
              <a:lnSpc>
                <a:spcPct val="150000"/>
              </a:lnSpc>
            </a:pPr>
            <a:r>
              <a:rPr lang="fr-CA" dirty="0" smtClean="0">
                <a:latin typeface="Microsoft Sans Serif" pitchFamily="34" charset="0"/>
                <a:ea typeface="Tahoma" pitchFamily="34" charset="0"/>
                <a:cs typeface="Microsoft Sans Serif" pitchFamily="34" charset="0"/>
              </a:rPr>
              <a:t>Problèmes: </a:t>
            </a:r>
          </a:p>
          <a:p>
            <a:pPr lvl="1">
              <a:lnSpc>
                <a:spcPct val="150000"/>
              </a:lnSpc>
            </a:pPr>
            <a:r>
              <a:rPr lang="fr-CA" dirty="0" smtClean="0">
                <a:latin typeface="Microsoft Sans Serif" pitchFamily="34" charset="0"/>
                <a:ea typeface="Tahoma" pitchFamily="34" charset="0"/>
                <a:cs typeface="Microsoft Sans Serif" pitchFamily="34" charset="0"/>
              </a:rPr>
              <a:t>Désordres sociaux causés par la croissance </a:t>
            </a:r>
          </a:p>
          <a:p>
            <a:pPr lvl="1">
              <a:lnSpc>
                <a:spcPct val="150000"/>
              </a:lnSpc>
            </a:pPr>
            <a:r>
              <a:rPr lang="fr-CA" dirty="0" smtClean="0">
                <a:latin typeface="Microsoft Sans Serif" pitchFamily="34" charset="0"/>
                <a:ea typeface="Tahoma" pitchFamily="34" charset="0"/>
                <a:cs typeface="Microsoft Sans Serif" pitchFamily="34" charset="0"/>
              </a:rPr>
              <a:t>Menaces les gouvernements fragiles et la croissance</a:t>
            </a:r>
          </a:p>
          <a:p>
            <a:pPr lvl="1">
              <a:lnSpc>
                <a:spcPct val="150000"/>
              </a:lnSpc>
            </a:pPr>
            <a:r>
              <a:rPr lang="fr-CA" dirty="0">
                <a:latin typeface="Microsoft Sans Serif" pitchFamily="34" charset="0"/>
                <a:ea typeface="Tahoma" pitchFamily="34" charset="0"/>
                <a:cs typeface="Microsoft Sans Serif" pitchFamily="34" charset="0"/>
              </a:rPr>
              <a:t>D</a:t>
            </a:r>
            <a:r>
              <a:rPr lang="fr-CA" dirty="0" smtClean="0">
                <a:latin typeface="Microsoft Sans Serif" pitchFamily="34" charset="0"/>
                <a:ea typeface="Tahoma" pitchFamily="34" charset="0"/>
                <a:cs typeface="Microsoft Sans Serif" pitchFamily="34" charset="0"/>
              </a:rPr>
              <a:t>onc: démocratie libérale utopique pour les PSD (pour l’instant)</a:t>
            </a:r>
          </a:p>
          <a:p>
            <a:pPr>
              <a:lnSpc>
                <a:spcPct val="150000"/>
              </a:lnSpc>
            </a:pPr>
            <a:r>
              <a:rPr lang="fr-CA" dirty="0" smtClean="0">
                <a:latin typeface="Microsoft Sans Serif" pitchFamily="34" charset="0"/>
                <a:ea typeface="Tahoma" pitchFamily="34" charset="0"/>
                <a:cs typeface="Microsoft Sans Serif" pitchFamily="34" charset="0"/>
              </a:rPr>
              <a:t>Solution: </a:t>
            </a:r>
          </a:p>
          <a:p>
            <a:pPr lvl="1">
              <a:lnSpc>
                <a:spcPct val="150000"/>
              </a:lnSpc>
            </a:pPr>
            <a:r>
              <a:rPr lang="fr-CA" dirty="0" smtClean="0">
                <a:latin typeface="Microsoft Sans Serif" pitchFamily="34" charset="0"/>
                <a:ea typeface="Tahoma" pitchFamily="34" charset="0"/>
                <a:cs typeface="Microsoft Sans Serif" pitchFamily="34" charset="0"/>
              </a:rPr>
              <a:t>un gouvernement très fort qui limite les salaires … </a:t>
            </a:r>
          </a:p>
          <a:p>
            <a:pPr lvl="1">
              <a:lnSpc>
                <a:spcPct val="150000"/>
              </a:lnSpc>
            </a:pPr>
            <a:r>
              <a:rPr lang="fr-CA" dirty="0" smtClean="0">
                <a:latin typeface="Microsoft Sans Serif" pitchFamily="34" charset="0"/>
                <a:ea typeface="Tahoma" pitchFamily="34" charset="0"/>
                <a:cs typeface="Microsoft Sans Serif" pitchFamily="34" charset="0"/>
              </a:rPr>
              <a:t>Soutien aux coups d’États, aux gouvernements militaires</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24</a:t>
            </a:fld>
            <a:endParaRPr lang="en-GB"/>
          </a:p>
        </p:txBody>
      </p:sp>
    </p:spTree>
    <p:extLst>
      <p:ext uri="{BB962C8B-B14F-4D97-AF65-F5344CB8AC3E}">
        <p14:creationId xmlns:p14="http://schemas.microsoft.com/office/powerpoint/2010/main" val="754845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Critiques des théories de la modernisation</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75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Se veut une théorie universelle</a:t>
            </a:r>
          </a:p>
          <a:p>
            <a:pPr>
              <a:lnSpc>
                <a:spcPct val="150000"/>
              </a:lnSpc>
            </a:pPr>
            <a:r>
              <a:rPr lang="fr-CA" dirty="0" smtClean="0">
                <a:latin typeface="Microsoft Sans Serif" pitchFamily="34" charset="0"/>
                <a:ea typeface="Tahoma" pitchFamily="34" charset="0"/>
                <a:cs typeface="Microsoft Sans Serif" pitchFamily="34" charset="0"/>
              </a:rPr>
              <a:t>Assume un modèle de développement unique</a:t>
            </a:r>
          </a:p>
          <a:p>
            <a:pPr>
              <a:lnSpc>
                <a:spcPct val="150000"/>
              </a:lnSpc>
            </a:pPr>
            <a:r>
              <a:rPr lang="fr-CA" dirty="0" smtClean="0">
                <a:latin typeface="Microsoft Sans Serif" pitchFamily="34" charset="0"/>
                <a:ea typeface="Tahoma" pitchFamily="34" charset="0"/>
                <a:cs typeface="Microsoft Sans Serif" pitchFamily="34" charset="0"/>
              </a:rPr>
              <a:t>Assume une modernisation et une croissance graduelle, linéaire, en douceur, « facile » </a:t>
            </a:r>
          </a:p>
          <a:p>
            <a:pPr>
              <a:lnSpc>
                <a:spcPct val="150000"/>
              </a:lnSpc>
            </a:pPr>
            <a:r>
              <a:rPr lang="fr-CA" dirty="0" smtClean="0">
                <a:latin typeface="Microsoft Sans Serif" pitchFamily="34" charset="0"/>
                <a:ea typeface="Tahoma" pitchFamily="34" charset="0"/>
                <a:cs typeface="Microsoft Sans Serif" pitchFamily="34" charset="0"/>
              </a:rPr>
              <a:t>Intérêt = croissance ; </a:t>
            </a:r>
          </a:p>
          <a:p>
            <a:pPr>
              <a:lnSpc>
                <a:spcPct val="150000"/>
              </a:lnSpc>
            </a:pPr>
            <a:r>
              <a:rPr lang="fr-CA" dirty="0" smtClean="0">
                <a:latin typeface="Microsoft Sans Serif" pitchFamily="34" charset="0"/>
                <a:ea typeface="Tahoma" pitchFamily="34" charset="0"/>
                <a:cs typeface="Microsoft Sans Serif" pitchFamily="34" charset="0"/>
              </a:rPr>
              <a:t>néglige les enjeux d’inégalités sociales et 	     spatiales (biais urbain) </a:t>
            </a:r>
            <a:r>
              <a:rPr lang="fr-CA" sz="2600" dirty="0" smtClean="0">
                <a:latin typeface="Microsoft Sans Serif" pitchFamily="34" charset="0"/>
                <a:ea typeface="Tahoma" pitchFamily="34" charset="0"/>
                <a:cs typeface="Microsoft Sans Serif" pitchFamily="34" charset="0"/>
              </a:rPr>
              <a:t>(</a:t>
            </a:r>
            <a:r>
              <a:rPr lang="fr-CA" sz="2600" i="1" dirty="0" err="1" smtClean="0">
                <a:latin typeface="Microsoft Sans Serif" pitchFamily="34" charset="0"/>
                <a:ea typeface="Tahoma" pitchFamily="34" charset="0"/>
                <a:cs typeface="Microsoft Sans Serif" pitchFamily="34" charset="0"/>
              </a:rPr>
              <a:t>Trickle</a:t>
            </a:r>
            <a:r>
              <a:rPr lang="fr-CA" sz="2600" i="1" dirty="0" smtClean="0">
                <a:latin typeface="Microsoft Sans Serif" pitchFamily="34" charset="0"/>
                <a:ea typeface="Tahoma" pitchFamily="34" charset="0"/>
                <a:cs typeface="Microsoft Sans Serif" pitchFamily="34" charset="0"/>
              </a:rPr>
              <a:t>-down</a:t>
            </a:r>
            <a:r>
              <a:rPr lang="fr-CA" sz="2600" dirty="0" smtClean="0">
                <a:latin typeface="Microsoft Sans Serif" pitchFamily="34" charset="0"/>
                <a:ea typeface="Tahoma" pitchFamily="34" charset="0"/>
                <a:cs typeface="Microsoft Sans Serif" pitchFamily="34" charset="0"/>
              </a:rPr>
              <a:t>; ruissellement) </a:t>
            </a:r>
          </a:p>
          <a:p>
            <a:pPr>
              <a:lnSpc>
                <a:spcPct val="150000"/>
              </a:lnSpc>
            </a:pPr>
            <a:r>
              <a:rPr lang="fr-CA" dirty="0">
                <a:latin typeface="Microsoft Sans Serif" pitchFamily="34" charset="0"/>
                <a:ea typeface="Tahoma" pitchFamily="34" charset="0"/>
                <a:cs typeface="Microsoft Sans Serif" pitchFamily="34" charset="0"/>
              </a:rPr>
              <a:t>Oublie </a:t>
            </a:r>
            <a:r>
              <a:rPr lang="fr-CA" dirty="0" smtClean="0">
                <a:latin typeface="Microsoft Sans Serif" pitchFamily="34" charset="0"/>
                <a:ea typeface="Tahoma" pitchFamily="34" charset="0"/>
                <a:cs typeface="Microsoft Sans Serif" pitchFamily="34" charset="0"/>
              </a:rPr>
              <a:t>l’histoire coloniale, la domination  </a:t>
            </a:r>
            <a:endParaRPr lang="fr-CA" dirty="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25</a:t>
            </a:fld>
            <a:endParaRPr lang="en-GB"/>
          </a:p>
        </p:txBody>
      </p:sp>
      <p:pic>
        <p:nvPicPr>
          <p:cNvPr id="2050" name="Picture 2" descr="Homme au Nord (premier monde) qui urine vers le bas, vers le Sud (Tiers-monde). C'est cela la redistribution &quot;naturelle&quot; de la croissance. " title="Image &quot;trickle-down&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5700" y="3076575"/>
            <a:ext cx="1638300" cy="3781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ZoneTexte 5"/>
          <p:cNvSpPr txBox="1"/>
          <p:nvPr/>
        </p:nvSpPr>
        <p:spPr>
          <a:xfrm>
            <a:off x="5076056" y="6176212"/>
            <a:ext cx="2339752" cy="646331"/>
          </a:xfrm>
          <a:prstGeom prst="rect">
            <a:avLst/>
          </a:prstGeom>
          <a:noFill/>
        </p:spPr>
        <p:txBody>
          <a:bodyPr wrap="square" rtlCol="0">
            <a:spAutoFit/>
          </a:bodyPr>
          <a:lstStyle/>
          <a:p>
            <a:r>
              <a:rPr lang="fr-CA" sz="1200" dirty="0" smtClean="0"/>
              <a:t>Source: Potter et al 2008 . </a:t>
            </a:r>
            <a:r>
              <a:rPr lang="fr-CA" sz="1200" i="1" dirty="0" err="1" smtClean="0"/>
              <a:t>Geographies</a:t>
            </a:r>
            <a:r>
              <a:rPr lang="fr-CA" sz="1200" i="1" dirty="0" smtClean="0"/>
              <a:t> of </a:t>
            </a:r>
            <a:r>
              <a:rPr lang="fr-CA" sz="1200" i="1" dirty="0" err="1" smtClean="0"/>
              <a:t>Development</a:t>
            </a:r>
            <a:r>
              <a:rPr lang="fr-CA" sz="1200" i="1" dirty="0" smtClean="0"/>
              <a:t>, </a:t>
            </a:r>
            <a:r>
              <a:rPr lang="fr-CA" sz="1200" dirty="0" smtClean="0"/>
              <a:t>p. 99</a:t>
            </a:r>
            <a:endParaRPr lang="fr-CA" sz="1200" dirty="0"/>
          </a:p>
        </p:txBody>
      </p:sp>
    </p:spTree>
    <p:extLst>
      <p:ext uri="{BB962C8B-B14F-4D97-AF65-F5344CB8AC3E}">
        <p14:creationId xmlns:p14="http://schemas.microsoft.com/office/powerpoint/2010/main" val="1585826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École de la dépendance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625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Inclut </a:t>
            </a:r>
          </a:p>
          <a:p>
            <a:pPr lvl="1">
              <a:lnSpc>
                <a:spcPct val="150000"/>
              </a:lnSpc>
            </a:pPr>
            <a:r>
              <a:rPr lang="fr-CA" dirty="0" smtClean="0">
                <a:latin typeface="Microsoft Sans Serif" pitchFamily="34" charset="0"/>
                <a:ea typeface="Tahoma" pitchFamily="34" charset="0"/>
                <a:cs typeface="Microsoft Sans Serif" pitchFamily="34" charset="0"/>
              </a:rPr>
              <a:t>Approche </a:t>
            </a:r>
            <a:r>
              <a:rPr lang="fr-CA" u="sng" dirty="0" smtClean="0">
                <a:latin typeface="Microsoft Sans Serif" pitchFamily="34" charset="0"/>
                <a:ea typeface="Tahoma" pitchFamily="34" charset="0"/>
                <a:cs typeface="Microsoft Sans Serif" pitchFamily="34" charset="0"/>
              </a:rPr>
              <a:t>structuralistes</a:t>
            </a:r>
            <a:r>
              <a:rPr lang="fr-CA" dirty="0" smtClean="0">
                <a:latin typeface="Microsoft Sans Serif" pitchFamily="34" charset="0"/>
                <a:ea typeface="Tahoma" pitchFamily="34" charset="0"/>
                <a:cs typeface="Microsoft Sans Serif" pitchFamily="34" charset="0"/>
              </a:rPr>
              <a:t> de la CÉPAL</a:t>
            </a:r>
          </a:p>
          <a:p>
            <a:pPr lvl="1">
              <a:lnSpc>
                <a:spcPct val="150000"/>
              </a:lnSpc>
            </a:pPr>
            <a:r>
              <a:rPr lang="fr-CA" dirty="0" smtClean="0">
                <a:latin typeface="Microsoft Sans Serif" pitchFamily="34" charset="0"/>
                <a:ea typeface="Tahoma" pitchFamily="34" charset="0"/>
                <a:cs typeface="Microsoft Sans Serif" pitchFamily="34" charset="0"/>
              </a:rPr>
              <a:t>Théories de la </a:t>
            </a:r>
            <a:r>
              <a:rPr lang="fr-CA" u="sng" dirty="0" smtClean="0">
                <a:latin typeface="Microsoft Sans Serif" pitchFamily="34" charset="0"/>
                <a:ea typeface="Tahoma" pitchFamily="34" charset="0"/>
                <a:cs typeface="Microsoft Sans Serif" pitchFamily="34" charset="0"/>
              </a:rPr>
              <a:t>dépendance</a:t>
            </a:r>
          </a:p>
          <a:p>
            <a:pPr lvl="1">
              <a:lnSpc>
                <a:spcPct val="150000"/>
              </a:lnSpc>
            </a:pPr>
            <a:r>
              <a:rPr lang="fr-CA" dirty="0" smtClean="0">
                <a:latin typeface="Microsoft Sans Serif" pitchFamily="34" charset="0"/>
                <a:ea typeface="Tahoma" pitchFamily="34" charset="0"/>
                <a:cs typeface="Microsoft Sans Serif" pitchFamily="34" charset="0"/>
              </a:rPr>
              <a:t>Approche du système-monde </a:t>
            </a:r>
          </a:p>
          <a:p>
            <a:pPr>
              <a:lnSpc>
                <a:spcPct val="150000"/>
              </a:lnSpc>
            </a:pPr>
            <a:r>
              <a:rPr lang="fr-CA" dirty="0" smtClean="0">
                <a:latin typeface="Microsoft Sans Serif" pitchFamily="34" charset="0"/>
                <a:ea typeface="Tahoma" pitchFamily="34" charset="0"/>
                <a:cs typeface="Microsoft Sans Serif" pitchFamily="34" charset="0"/>
              </a:rPr>
              <a:t>En commun</a:t>
            </a:r>
          </a:p>
          <a:p>
            <a:pPr lvl="1">
              <a:lnSpc>
                <a:spcPct val="150000"/>
              </a:lnSpc>
            </a:pPr>
            <a:r>
              <a:rPr lang="fr-CA" dirty="0" smtClean="0">
                <a:latin typeface="Microsoft Sans Serif" pitchFamily="34" charset="0"/>
                <a:ea typeface="Tahoma" pitchFamily="34" charset="0"/>
                <a:cs typeface="Microsoft Sans Serif" pitchFamily="34" charset="0"/>
              </a:rPr>
              <a:t>Réaction et critique contre les </a:t>
            </a:r>
            <a:r>
              <a:rPr lang="fr-CA" dirty="0">
                <a:latin typeface="Microsoft Sans Serif" pitchFamily="34" charset="0"/>
                <a:ea typeface="Tahoma" pitchFamily="34" charset="0"/>
                <a:cs typeface="Microsoft Sans Serif" pitchFamily="34" charset="0"/>
              </a:rPr>
              <a:t>théories de la modernisation</a:t>
            </a:r>
          </a:p>
          <a:p>
            <a:pPr lvl="1">
              <a:lnSpc>
                <a:spcPct val="150000"/>
              </a:lnSpc>
            </a:pPr>
            <a:r>
              <a:rPr lang="fr-CA" dirty="0" smtClean="0">
                <a:latin typeface="Microsoft Sans Serif" pitchFamily="34" charset="0"/>
                <a:ea typeface="Tahoma" pitchFamily="34" charset="0"/>
                <a:cs typeface="Microsoft Sans Serif" pitchFamily="34" charset="0"/>
              </a:rPr>
              <a:t>Domination du centre sur la périphérie (impérialisme) … </a:t>
            </a:r>
          </a:p>
          <a:p>
            <a:pPr lvl="1">
              <a:lnSpc>
                <a:spcPct val="150000"/>
              </a:lnSpc>
            </a:pPr>
            <a:r>
              <a:rPr lang="fr-CA" dirty="0" smtClean="0">
                <a:latin typeface="Microsoft Sans Serif" pitchFamily="34" charset="0"/>
                <a:ea typeface="Tahoma" pitchFamily="34" charset="0"/>
                <a:cs typeface="Microsoft Sans Serif" pitchFamily="34" charset="0"/>
              </a:rPr>
              <a:t>… crée le sous-développement et fait obstacle au développement </a:t>
            </a:r>
          </a:p>
          <a:p>
            <a:pPr>
              <a:lnSpc>
                <a:spcPct val="150000"/>
              </a:lnSpc>
            </a:pPr>
            <a:r>
              <a:rPr lang="fr-CA" dirty="0" smtClean="0">
                <a:latin typeface="Microsoft Sans Serif" pitchFamily="34" charset="0"/>
                <a:ea typeface="Tahoma" pitchFamily="34" charset="0"/>
                <a:cs typeface="Microsoft Sans Serif" pitchFamily="34" charset="0"/>
              </a:rPr>
              <a:t>Diffèrent: </a:t>
            </a:r>
          </a:p>
          <a:p>
            <a:pPr lvl="1">
              <a:lnSpc>
                <a:spcPct val="150000"/>
              </a:lnSpc>
            </a:pPr>
            <a:r>
              <a:rPr lang="fr-CA" dirty="0" smtClean="0">
                <a:latin typeface="Microsoft Sans Serif" pitchFamily="34" charset="0"/>
                <a:ea typeface="Tahoma" pitchFamily="34" charset="0"/>
                <a:cs typeface="Microsoft Sans Serif" pitchFamily="34" charset="0"/>
              </a:rPr>
              <a:t>solutions modérées ou plus radicales</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26</a:t>
            </a:fld>
            <a:endParaRPr lang="en-GB"/>
          </a:p>
        </p:txBody>
      </p:sp>
    </p:spTree>
    <p:extLst>
      <p:ext uri="{BB962C8B-B14F-4D97-AF65-F5344CB8AC3E}">
        <p14:creationId xmlns:p14="http://schemas.microsoft.com/office/powerpoint/2010/main" val="17900807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Approche structuraliste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Auteurs clefs: latino-américains, dont Raul </a:t>
            </a:r>
            <a:r>
              <a:rPr lang="fr-CA" dirty="0" err="1" smtClean="0">
                <a:latin typeface="Microsoft Sans Serif" pitchFamily="34" charset="0"/>
                <a:ea typeface="Tahoma" pitchFamily="34" charset="0"/>
                <a:cs typeface="Microsoft Sans Serif" pitchFamily="34" charset="0"/>
              </a:rPr>
              <a:t>Prebisch</a:t>
            </a:r>
            <a:r>
              <a:rPr lang="fr-CA" dirty="0" smtClean="0">
                <a:latin typeface="Microsoft Sans Serif" pitchFamily="34" charset="0"/>
                <a:ea typeface="Tahoma" pitchFamily="34" charset="0"/>
                <a:cs typeface="Microsoft Sans Serif" pitchFamily="34" charset="0"/>
              </a:rPr>
              <a:t> (CÉPALC; commission économique pour l’Amérique latine et les Caraïbes)</a:t>
            </a:r>
          </a:p>
          <a:p>
            <a:pPr>
              <a:lnSpc>
                <a:spcPct val="150000"/>
              </a:lnSpc>
            </a:pPr>
            <a:r>
              <a:rPr lang="fr-CA" dirty="0" smtClean="0">
                <a:latin typeface="Microsoft Sans Serif" pitchFamily="34" charset="0"/>
                <a:ea typeface="Tahoma" pitchFamily="34" charset="0"/>
                <a:cs typeface="Microsoft Sans Serif" pitchFamily="34" charset="0"/>
              </a:rPr>
              <a:t>Idées clefs: </a:t>
            </a:r>
          </a:p>
          <a:p>
            <a:pPr lvl="1">
              <a:lnSpc>
                <a:spcPct val="150000"/>
              </a:lnSpc>
            </a:pPr>
            <a:r>
              <a:rPr lang="fr-CA" dirty="0" smtClean="0">
                <a:latin typeface="Microsoft Sans Serif" pitchFamily="34" charset="0"/>
                <a:ea typeface="Tahoma" pitchFamily="34" charset="0"/>
                <a:cs typeface="Microsoft Sans Serif" pitchFamily="34" charset="0"/>
              </a:rPr>
              <a:t>Contexte actuel pour les </a:t>
            </a:r>
            <a:r>
              <a:rPr lang="fr-CA" dirty="0">
                <a:latin typeface="Microsoft Sans Serif" pitchFamily="34" charset="0"/>
                <a:ea typeface="Tahoma" pitchFamily="34" charset="0"/>
                <a:cs typeface="Microsoft Sans Serif" pitchFamily="34" charset="0"/>
              </a:rPr>
              <a:t>PED </a:t>
            </a:r>
            <a:r>
              <a:rPr lang="fr-CA" dirty="0" smtClean="0">
                <a:latin typeface="Microsoft Sans Serif" pitchFamily="34" charset="0"/>
                <a:ea typeface="Tahoma" pitchFamily="34" charset="0"/>
                <a:cs typeface="Microsoft Sans Serif" pitchFamily="34" charset="0"/>
              </a:rPr>
              <a:t>≠ histoire des PD</a:t>
            </a:r>
          </a:p>
          <a:p>
            <a:pPr lvl="1">
              <a:lnSpc>
                <a:spcPct val="150000"/>
              </a:lnSpc>
            </a:pPr>
            <a:r>
              <a:rPr lang="fr-CA" dirty="0" smtClean="0">
                <a:latin typeface="Microsoft Sans Serif" pitchFamily="34" charset="0"/>
                <a:ea typeface="Tahoma" pitchFamily="34" charset="0"/>
                <a:cs typeface="Microsoft Sans Serif" pitchFamily="34" charset="0"/>
              </a:rPr>
              <a:t>Obstacles au développement (fortement liés à l’héritage colonial)</a:t>
            </a:r>
          </a:p>
          <a:p>
            <a:pPr lvl="2">
              <a:lnSpc>
                <a:spcPct val="150000"/>
              </a:lnSpc>
            </a:pPr>
            <a:r>
              <a:rPr lang="fr-CA" dirty="0" smtClean="0">
                <a:latin typeface="Microsoft Sans Serif" pitchFamily="34" charset="0"/>
                <a:ea typeface="Tahoma" pitchFamily="34" charset="0"/>
                <a:cs typeface="Microsoft Sans Serif" pitchFamily="34" charset="0"/>
              </a:rPr>
              <a:t>Structure de l’économie: </a:t>
            </a:r>
            <a:r>
              <a:rPr lang="fr-CA" u="sng" dirty="0" smtClean="0">
                <a:latin typeface="Microsoft Sans Serif" pitchFamily="34" charset="0"/>
                <a:ea typeface="Tahoma" pitchFamily="34" charset="0"/>
                <a:cs typeface="Microsoft Sans Serif" pitchFamily="34" charset="0"/>
              </a:rPr>
              <a:t>détérioration des termes de l’échange </a:t>
            </a:r>
            <a:r>
              <a:rPr lang="fr-CA" dirty="0" smtClean="0">
                <a:latin typeface="Microsoft Sans Serif" pitchFamily="34" charset="0"/>
                <a:ea typeface="Tahoma" pitchFamily="34" charset="0"/>
                <a:cs typeface="Microsoft Sans Serif" pitchFamily="34" charset="0"/>
              </a:rPr>
              <a:t>(thèse </a:t>
            </a:r>
            <a:r>
              <a:rPr lang="fr-CA" dirty="0" err="1" smtClean="0">
                <a:latin typeface="Microsoft Sans Serif" pitchFamily="34" charset="0"/>
                <a:ea typeface="Tahoma" pitchFamily="34" charset="0"/>
                <a:cs typeface="Microsoft Sans Serif" pitchFamily="34" charset="0"/>
              </a:rPr>
              <a:t>Prebish</a:t>
            </a:r>
            <a:r>
              <a:rPr lang="fr-CA" dirty="0" smtClean="0">
                <a:latin typeface="Microsoft Sans Serif" pitchFamily="34" charset="0"/>
                <a:ea typeface="Tahoma" pitchFamily="34" charset="0"/>
                <a:cs typeface="Microsoft Sans Serif" pitchFamily="34" charset="0"/>
              </a:rPr>
              <a:t>-Singer)</a:t>
            </a:r>
          </a:p>
          <a:p>
            <a:pPr lvl="2">
              <a:lnSpc>
                <a:spcPct val="150000"/>
              </a:lnSpc>
            </a:pPr>
            <a:r>
              <a:rPr lang="fr-CA" dirty="0" smtClean="0">
                <a:latin typeface="Microsoft Sans Serif" pitchFamily="34" charset="0"/>
                <a:ea typeface="Tahoma" pitchFamily="34" charset="0"/>
                <a:cs typeface="Microsoft Sans Serif" pitchFamily="34" charset="0"/>
              </a:rPr>
              <a:t>Relation de domination entre le </a:t>
            </a:r>
            <a:r>
              <a:rPr lang="fr-CA" u="sng" dirty="0" smtClean="0">
                <a:latin typeface="Microsoft Sans Serif" pitchFamily="34" charset="0"/>
                <a:ea typeface="Tahoma" pitchFamily="34" charset="0"/>
                <a:cs typeface="Microsoft Sans Serif" pitchFamily="34" charset="0"/>
              </a:rPr>
              <a:t>Centre et la Périphérie</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27</a:t>
            </a:fld>
            <a:endParaRPr lang="en-GB"/>
          </a:p>
        </p:txBody>
      </p:sp>
    </p:spTree>
    <p:extLst>
      <p:ext uri="{BB962C8B-B14F-4D97-AF65-F5344CB8AC3E}">
        <p14:creationId xmlns:p14="http://schemas.microsoft.com/office/powerpoint/2010/main" val="264464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Approche structuraliste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85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Solution: Industrialisation par substitution des importations (ISI), qui doit être progressive</a:t>
            </a:r>
          </a:p>
          <a:p>
            <a:pPr marL="971550" lvl="1"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Produits non durables, technologies simples</a:t>
            </a:r>
          </a:p>
          <a:p>
            <a:pPr marL="971550" lvl="1"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Biens durables simples</a:t>
            </a:r>
          </a:p>
          <a:p>
            <a:pPr marL="971550" lvl="1" indent="-514350">
              <a:lnSpc>
                <a:spcPct val="150000"/>
              </a:lnSpc>
              <a:buFont typeface="+mj-lt"/>
              <a:buAutoNum type="arabicPeriod"/>
            </a:pPr>
            <a:r>
              <a:rPr lang="fr-CA" dirty="0" smtClean="0">
                <a:latin typeface="Microsoft Sans Serif" pitchFamily="34" charset="0"/>
                <a:ea typeface="Tahoma" pitchFamily="34" charset="0"/>
                <a:cs typeface="Microsoft Sans Serif" pitchFamily="34" charset="0"/>
              </a:rPr>
              <a:t>Industries complexes (aciers, produits chimiques)</a:t>
            </a:r>
          </a:p>
          <a:p>
            <a:pPr>
              <a:lnSpc>
                <a:spcPct val="150000"/>
              </a:lnSpc>
            </a:pPr>
            <a:r>
              <a:rPr lang="fr-CA" dirty="0" smtClean="0">
                <a:latin typeface="Microsoft Sans Serif" pitchFamily="34" charset="0"/>
                <a:ea typeface="Tahoma" pitchFamily="34" charset="0"/>
                <a:cs typeface="Microsoft Sans Serif" pitchFamily="34" charset="0"/>
              </a:rPr>
              <a:t>Attention: </a:t>
            </a:r>
          </a:p>
          <a:p>
            <a:pPr lvl="1">
              <a:lnSpc>
                <a:spcPct val="150000"/>
              </a:lnSpc>
            </a:pPr>
            <a:r>
              <a:rPr lang="fr-CA" dirty="0" smtClean="0">
                <a:latin typeface="Microsoft Sans Serif" pitchFamily="34" charset="0"/>
                <a:ea typeface="Tahoma" pitchFamily="34" charset="0"/>
                <a:cs typeface="Microsoft Sans Serif" pitchFamily="34" charset="0"/>
              </a:rPr>
              <a:t>on s’aperçoit plus tard que la détérioration des termes de l’échange n’est pas un processus linéaire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28</a:t>
            </a:fld>
            <a:endParaRPr lang="en-GB"/>
          </a:p>
        </p:txBody>
      </p:sp>
    </p:spTree>
    <p:extLst>
      <p:ext uri="{BB962C8B-B14F-4D97-AF65-F5344CB8AC3E}">
        <p14:creationId xmlns:p14="http://schemas.microsoft.com/office/powerpoint/2010/main" val="150641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Théories de la dépendance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Auteurs clefs: </a:t>
            </a:r>
            <a:r>
              <a:rPr lang="fr-CA" dirty="0" err="1" smtClean="0">
                <a:latin typeface="Microsoft Sans Serif" pitchFamily="34" charset="0"/>
                <a:ea typeface="Tahoma" pitchFamily="34" charset="0"/>
                <a:cs typeface="Microsoft Sans Serif" pitchFamily="34" charset="0"/>
              </a:rPr>
              <a:t>Sweezy</a:t>
            </a:r>
            <a:r>
              <a:rPr lang="fr-CA" dirty="0" smtClean="0">
                <a:latin typeface="Microsoft Sans Serif" pitchFamily="34" charset="0"/>
                <a:ea typeface="Tahoma" pitchFamily="34" charset="0"/>
                <a:cs typeface="Microsoft Sans Serif" pitchFamily="34" charset="0"/>
              </a:rPr>
              <a:t>, Baran, </a:t>
            </a:r>
            <a:r>
              <a:rPr lang="fr-CA" u="sng" dirty="0" smtClean="0">
                <a:latin typeface="Microsoft Sans Serif" pitchFamily="34" charset="0"/>
                <a:ea typeface="Tahoma" pitchFamily="34" charset="0"/>
                <a:cs typeface="Microsoft Sans Serif" pitchFamily="34" charset="0"/>
              </a:rPr>
              <a:t>André </a:t>
            </a:r>
            <a:r>
              <a:rPr lang="fr-CA" u="sng" dirty="0" err="1" smtClean="0">
                <a:latin typeface="Microsoft Sans Serif" pitchFamily="34" charset="0"/>
                <a:ea typeface="Tahoma" pitchFamily="34" charset="0"/>
                <a:cs typeface="Microsoft Sans Serif" pitchFamily="34" charset="0"/>
              </a:rPr>
              <a:t>Gunder</a:t>
            </a:r>
            <a:r>
              <a:rPr lang="fr-CA" u="sng" dirty="0" smtClean="0">
                <a:latin typeface="Microsoft Sans Serif" pitchFamily="34" charset="0"/>
                <a:ea typeface="Tahoma" pitchFamily="34" charset="0"/>
                <a:cs typeface="Microsoft Sans Serif" pitchFamily="34" charset="0"/>
              </a:rPr>
              <a:t> Frank</a:t>
            </a:r>
            <a:r>
              <a:rPr lang="fr-CA" dirty="0" smtClean="0">
                <a:latin typeface="Microsoft Sans Serif" pitchFamily="34" charset="0"/>
                <a:ea typeface="Tahoma" pitchFamily="34" charset="0"/>
                <a:cs typeface="Microsoft Sans Serif" pitchFamily="34" charset="0"/>
              </a:rPr>
              <a:t>, Samir Amin, Fernando Cardoso</a:t>
            </a:r>
          </a:p>
          <a:p>
            <a:pPr>
              <a:lnSpc>
                <a:spcPct val="150000"/>
              </a:lnSpc>
            </a:pPr>
            <a:r>
              <a:rPr lang="fr-CA" dirty="0" smtClean="0">
                <a:latin typeface="Microsoft Sans Serif" pitchFamily="34" charset="0"/>
                <a:ea typeface="Tahoma" pitchFamily="34" charset="0"/>
                <a:cs typeface="Microsoft Sans Serif" pitchFamily="34" charset="0"/>
              </a:rPr>
              <a:t>Grande inspiration des structuralistes</a:t>
            </a:r>
          </a:p>
          <a:p>
            <a:pPr lvl="1">
              <a:lnSpc>
                <a:spcPct val="150000"/>
              </a:lnSpc>
            </a:pPr>
            <a:r>
              <a:rPr lang="fr-CA" dirty="0" smtClean="0">
                <a:latin typeface="Microsoft Sans Serif" pitchFamily="34" charset="0"/>
                <a:ea typeface="Tahoma" pitchFamily="34" charset="0"/>
                <a:cs typeface="Microsoft Sans Serif" pitchFamily="34" charset="0"/>
              </a:rPr>
              <a:t>Centre vs périphérie, néo-colonialisme, etc. </a:t>
            </a:r>
          </a:p>
          <a:p>
            <a:pPr>
              <a:lnSpc>
                <a:spcPct val="150000"/>
              </a:lnSpc>
            </a:pPr>
            <a:r>
              <a:rPr lang="fr-CA" dirty="0" smtClean="0">
                <a:latin typeface="Microsoft Sans Serif" pitchFamily="34" charset="0"/>
                <a:ea typeface="Tahoma" pitchFamily="34" charset="0"/>
                <a:cs typeface="Microsoft Sans Serif" pitchFamily="34" charset="0"/>
              </a:rPr>
              <a:t>Divergences sur les solutions</a:t>
            </a:r>
          </a:p>
          <a:p>
            <a:pPr lvl="1">
              <a:lnSpc>
                <a:spcPct val="150000"/>
              </a:lnSpc>
            </a:pPr>
            <a:r>
              <a:rPr lang="fr-CA" dirty="0" smtClean="0">
                <a:latin typeface="Microsoft Sans Serif" pitchFamily="34" charset="0"/>
                <a:ea typeface="Tahoma" pitchFamily="34" charset="0"/>
                <a:cs typeface="Microsoft Sans Serif" pitchFamily="34" charset="0"/>
              </a:rPr>
              <a:t>Critique la mise en œuvre de l’ISI: profits exportés</a:t>
            </a:r>
          </a:p>
          <a:p>
            <a:pPr lvl="1">
              <a:lnSpc>
                <a:spcPct val="150000"/>
              </a:lnSpc>
            </a:pPr>
            <a:r>
              <a:rPr lang="fr-CA" dirty="0" smtClean="0">
                <a:latin typeface="Microsoft Sans Serif" pitchFamily="34" charset="0"/>
                <a:ea typeface="Tahoma" pitchFamily="34" charset="0"/>
                <a:cs typeface="Microsoft Sans Serif" pitchFamily="34" charset="0"/>
              </a:rPr>
              <a:t>Développement capitaliste est possible vs complètement bloqué</a:t>
            </a:r>
          </a:p>
          <a:p>
            <a:pPr lvl="1">
              <a:lnSpc>
                <a:spcPct val="150000"/>
              </a:lnSpc>
            </a:pPr>
            <a:r>
              <a:rPr lang="fr-CA" dirty="0" smtClean="0">
                <a:latin typeface="Microsoft Sans Serif" pitchFamily="34" charset="0"/>
                <a:ea typeface="Tahoma" pitchFamily="34" charset="0"/>
                <a:cs typeface="Microsoft Sans Serif" pitchFamily="34" charset="0"/>
              </a:rPr>
              <a:t>Souvent: encourage les réformes agraires, protection des travailleurs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29</a:t>
            </a:fld>
            <a:endParaRPr lang="en-GB"/>
          </a:p>
        </p:txBody>
      </p:sp>
    </p:spTree>
    <p:extLst>
      <p:ext uri="{BB962C8B-B14F-4D97-AF65-F5344CB8AC3E}">
        <p14:creationId xmlns:p14="http://schemas.microsoft.com/office/powerpoint/2010/main" val="1771853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5" end="5"/>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André </a:t>
            </a:r>
            <a:r>
              <a:rPr lang="fr-FR" sz="3600" dirty="0" err="1" smtClean="0">
                <a:latin typeface="Microsoft Sans Serif" pitchFamily="34" charset="0"/>
                <a:ea typeface="Verdana" pitchFamily="34" charset="0"/>
                <a:cs typeface="Microsoft Sans Serif" pitchFamily="34" charset="0"/>
              </a:rPr>
              <a:t>Gunder</a:t>
            </a:r>
            <a:r>
              <a:rPr lang="fr-FR" sz="3600" dirty="0" smtClean="0">
                <a:latin typeface="Microsoft Sans Serif" pitchFamily="34" charset="0"/>
                <a:ea typeface="Verdana" pitchFamily="34" charset="0"/>
                <a:cs typeface="Microsoft Sans Serif" pitchFamily="34" charset="0"/>
              </a:rPr>
              <a:t> Frank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lnSpcReduction="10000"/>
          </a:bodyPr>
          <a:lstStyle/>
          <a:p>
            <a:pPr>
              <a:lnSpc>
                <a:spcPct val="150000"/>
              </a:lnSpc>
            </a:pPr>
            <a:r>
              <a:rPr lang="fr-CA" sz="2800" dirty="0" smtClean="0">
                <a:latin typeface="Microsoft Sans Serif" pitchFamily="34" charset="0"/>
                <a:ea typeface="Tahoma" pitchFamily="34" charset="0"/>
                <a:cs typeface="Microsoft Sans Serif" pitchFamily="34" charset="0"/>
              </a:rPr>
              <a:t>Rejette l’idée d’une structure </a:t>
            </a:r>
            <a:r>
              <a:rPr lang="fr-CA" sz="2800" dirty="0" err="1" smtClean="0">
                <a:latin typeface="Microsoft Sans Serif" pitchFamily="34" charset="0"/>
                <a:ea typeface="Tahoma" pitchFamily="34" charset="0"/>
                <a:cs typeface="Microsoft Sans Serif" pitchFamily="34" charset="0"/>
              </a:rPr>
              <a:t>dualisée</a:t>
            </a:r>
            <a:r>
              <a:rPr lang="fr-CA" sz="2800" dirty="0" smtClean="0">
                <a:latin typeface="Microsoft Sans Serif" pitchFamily="34" charset="0"/>
                <a:ea typeface="Tahoma" pitchFamily="34" charset="0"/>
                <a:cs typeface="Microsoft Sans Serif" pitchFamily="34" charset="0"/>
              </a:rPr>
              <a:t>: 	</a:t>
            </a:r>
            <a:r>
              <a:rPr lang="fr-CA" sz="2800" dirty="0">
                <a:latin typeface="Microsoft Sans Serif" pitchFamily="34" charset="0"/>
                <a:ea typeface="Tahoma" pitchFamily="34" charset="0"/>
                <a:cs typeface="Microsoft Sans Serif" pitchFamily="34" charset="0"/>
              </a:rPr>
              <a:t> </a:t>
            </a:r>
            <a:r>
              <a:rPr lang="fr-CA" sz="2800" dirty="0" smtClean="0">
                <a:latin typeface="Microsoft Sans Serif" pitchFamily="34" charset="0"/>
                <a:ea typeface="Tahoma" pitchFamily="34" charset="0"/>
                <a:cs typeface="Microsoft Sans Serif" pitchFamily="34" charset="0"/>
              </a:rPr>
              <a:t>tous sont intégrés et exploités (périphérie de la périphérie)</a:t>
            </a:r>
          </a:p>
          <a:p>
            <a:pPr>
              <a:lnSpc>
                <a:spcPct val="150000"/>
              </a:lnSpc>
            </a:pPr>
            <a:r>
              <a:rPr lang="fr-CA" sz="2800" dirty="0" smtClean="0">
                <a:latin typeface="Microsoft Sans Serif" pitchFamily="34" charset="0"/>
                <a:ea typeface="Tahoma" pitchFamily="34" charset="0"/>
                <a:cs typeface="Microsoft Sans Serif" pitchFamily="34" charset="0"/>
              </a:rPr>
              <a:t>Développement 					    du sous-développement</a:t>
            </a:r>
          </a:p>
          <a:p>
            <a:pPr>
              <a:lnSpc>
                <a:spcPct val="150000"/>
              </a:lnSpc>
            </a:pPr>
            <a:r>
              <a:rPr lang="fr-CA" sz="2800" dirty="0" smtClean="0">
                <a:latin typeface="Microsoft Sans Serif" pitchFamily="34" charset="0"/>
                <a:ea typeface="Tahoma" pitchFamily="34" charset="0"/>
                <a:cs typeface="Microsoft Sans Serif" pitchFamily="34" charset="0"/>
              </a:rPr>
              <a:t>Prône une révolution 				   socialiste</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30</a:t>
            </a:fld>
            <a:endParaRPr lang="en-GB"/>
          </a:p>
        </p:txBody>
      </p:sp>
      <p:pic>
        <p:nvPicPr>
          <p:cNvPr id="1026" name="Picture 2" descr="source: http://wsarch.ucr.edu/archive/gunder97cd.html" title="Photo de Gunder Fran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39630" y="6289"/>
            <a:ext cx="1704369" cy="1550503"/>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ans un pays en développement, les zones éloignés sont exploitées par les petits centres urbains ou politiques, qui sont exploités par les centres urbains ou politiques moyens, qui sont exploités par la capitale, qui elle est exploitée par la métropole (le Centre). &#10;Il y a donc un une périphérie de la périphérie, exploitée par le centre la périphérie, exploitée par le centre du Centre (i.e. le centre d'un pays développé)" title="Illustration de la théorie de la dépendanc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71976" y="2780928"/>
            <a:ext cx="4394945" cy="31423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ZoneTexte 2"/>
          <p:cNvSpPr txBox="1"/>
          <p:nvPr/>
        </p:nvSpPr>
        <p:spPr>
          <a:xfrm>
            <a:off x="6732240" y="6175561"/>
            <a:ext cx="2339752" cy="646331"/>
          </a:xfrm>
          <a:prstGeom prst="rect">
            <a:avLst/>
          </a:prstGeom>
          <a:noFill/>
        </p:spPr>
        <p:txBody>
          <a:bodyPr wrap="square" rtlCol="0">
            <a:spAutoFit/>
          </a:bodyPr>
          <a:lstStyle/>
          <a:p>
            <a:r>
              <a:rPr lang="fr-CA" sz="1200" dirty="0" smtClean="0"/>
              <a:t>Source: Potter et al 2008 . </a:t>
            </a:r>
            <a:r>
              <a:rPr lang="fr-CA" sz="1200" i="1" dirty="0" err="1" smtClean="0"/>
              <a:t>Geographies</a:t>
            </a:r>
            <a:r>
              <a:rPr lang="fr-CA" sz="1200" i="1" dirty="0" smtClean="0"/>
              <a:t> of </a:t>
            </a:r>
            <a:r>
              <a:rPr lang="fr-CA" sz="1200" i="1" dirty="0" err="1" smtClean="0"/>
              <a:t>Development</a:t>
            </a:r>
            <a:r>
              <a:rPr lang="fr-CA" sz="1200" i="1" dirty="0" smtClean="0"/>
              <a:t>, </a:t>
            </a:r>
            <a:r>
              <a:rPr lang="fr-CA" sz="1200" dirty="0" smtClean="0"/>
              <a:t>p. 111</a:t>
            </a:r>
            <a:endParaRPr lang="fr-CA" sz="1200" dirty="0"/>
          </a:p>
        </p:txBody>
      </p:sp>
    </p:spTree>
    <p:extLst>
      <p:ext uri="{BB962C8B-B14F-4D97-AF65-F5344CB8AC3E}">
        <p14:creationId xmlns:p14="http://schemas.microsoft.com/office/powerpoint/2010/main" val="235978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Autres penseurs</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85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Fernando Cardoso: développement dépendant possible</a:t>
            </a:r>
          </a:p>
          <a:p>
            <a:pPr lvl="1">
              <a:lnSpc>
                <a:spcPct val="150000"/>
              </a:lnSpc>
            </a:pPr>
            <a:r>
              <a:rPr lang="fr-CA" dirty="0" smtClean="0">
                <a:latin typeface="Microsoft Sans Serif" pitchFamily="34" charset="0"/>
                <a:ea typeface="Tahoma" pitchFamily="34" charset="0"/>
                <a:cs typeface="Microsoft Sans Serif" pitchFamily="34" charset="0"/>
              </a:rPr>
              <a:t>Rôle des élites du Sud pour bloquer ou permettre le développement </a:t>
            </a:r>
          </a:p>
          <a:p>
            <a:pPr lvl="2">
              <a:lnSpc>
                <a:spcPct val="150000"/>
              </a:lnSpc>
            </a:pPr>
            <a:r>
              <a:rPr lang="fr-CA" dirty="0" smtClean="0">
                <a:latin typeface="Microsoft Sans Serif" pitchFamily="34" charset="0"/>
                <a:ea typeface="Tahoma" pitchFamily="34" charset="0"/>
                <a:cs typeface="Microsoft Sans Serif" pitchFamily="34" charset="0"/>
              </a:rPr>
              <a:t>bourgeoisie comprador a intérêt à maintenir le système: bloque le « vrai » développement</a:t>
            </a:r>
          </a:p>
          <a:p>
            <a:pPr lvl="2">
              <a:lnSpc>
                <a:spcPct val="150000"/>
              </a:lnSpc>
            </a:pPr>
            <a:r>
              <a:rPr lang="fr-CA" dirty="0" smtClean="0">
                <a:latin typeface="Microsoft Sans Serif" pitchFamily="34" charset="0"/>
                <a:ea typeface="Tahoma" pitchFamily="34" charset="0"/>
                <a:cs typeface="Microsoft Sans Serif" pitchFamily="34" charset="0"/>
              </a:rPr>
              <a:t>Développement dépendant possible si forte bourgeoisie nationale  </a:t>
            </a:r>
            <a:endParaRPr lang="fr-CA" dirty="0">
              <a:latin typeface="Microsoft Sans Serif" pitchFamily="34" charset="0"/>
              <a:ea typeface="Tahoma" pitchFamily="34" charset="0"/>
              <a:cs typeface="Microsoft Sans Serif" pitchFamily="34" charset="0"/>
            </a:endParaRPr>
          </a:p>
          <a:p>
            <a:pPr>
              <a:lnSpc>
                <a:spcPct val="150000"/>
              </a:lnSpc>
            </a:pPr>
            <a:r>
              <a:rPr lang="fr-CA" dirty="0" smtClean="0">
                <a:latin typeface="Microsoft Sans Serif" pitchFamily="34" charset="0"/>
                <a:ea typeface="Tahoma" pitchFamily="34" charset="0"/>
                <a:cs typeface="Microsoft Sans Serif" pitchFamily="34" charset="0"/>
              </a:rPr>
              <a:t>Samir Amin: favorise une déconnexion sélective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31</a:t>
            </a:fld>
            <a:endParaRPr lang="en-GB"/>
          </a:p>
        </p:txBody>
      </p:sp>
    </p:spTree>
    <p:extLst>
      <p:ext uri="{BB962C8B-B14F-4D97-AF65-F5344CB8AC3E}">
        <p14:creationId xmlns:p14="http://schemas.microsoft.com/office/powerpoint/2010/main" val="25311321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Critiques des théories de la dépendance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70000" lnSpcReduction="20000"/>
          </a:bodyPr>
          <a:lstStyle/>
          <a:p>
            <a:pPr>
              <a:lnSpc>
                <a:spcPct val="150000"/>
              </a:lnSpc>
            </a:pPr>
            <a:r>
              <a:rPr lang="fr-CA" dirty="0" smtClean="0">
                <a:latin typeface="Microsoft Sans Serif" pitchFamily="34" charset="0"/>
                <a:ea typeface="Tahoma" pitchFamily="34" charset="0"/>
                <a:cs typeface="Microsoft Sans Serif" pitchFamily="34" charset="0"/>
              </a:rPr>
              <a:t>Tendance vers le </a:t>
            </a:r>
            <a:r>
              <a:rPr lang="fr-CA" u="sng" dirty="0" smtClean="0">
                <a:latin typeface="Microsoft Sans Serif" pitchFamily="34" charset="0"/>
                <a:ea typeface="Tahoma" pitchFamily="34" charset="0"/>
                <a:cs typeface="Microsoft Sans Serif" pitchFamily="34" charset="0"/>
              </a:rPr>
              <a:t>déterminisme économique </a:t>
            </a:r>
            <a:r>
              <a:rPr lang="fr-CA" dirty="0" smtClean="0">
                <a:latin typeface="Microsoft Sans Serif" pitchFamily="34" charset="0"/>
                <a:ea typeface="Tahoma" pitchFamily="34" charset="0"/>
                <a:cs typeface="Microsoft Sans Serif" pitchFamily="34" charset="0"/>
              </a:rPr>
              <a:t>universel, néglige les facteurs culturels ou spécifiques à certains cas</a:t>
            </a:r>
          </a:p>
          <a:p>
            <a:pPr>
              <a:lnSpc>
                <a:spcPct val="150000"/>
              </a:lnSpc>
            </a:pPr>
            <a:r>
              <a:rPr lang="fr-CA" dirty="0" smtClean="0">
                <a:latin typeface="Microsoft Sans Serif" pitchFamily="34" charset="0"/>
                <a:ea typeface="Tahoma" pitchFamily="34" charset="0"/>
                <a:cs typeface="Microsoft Sans Serif" pitchFamily="34" charset="0"/>
              </a:rPr>
              <a:t>Assume (généralement) que le développement ne peut avoir lieu qu’en se </a:t>
            </a:r>
            <a:r>
              <a:rPr lang="fr-CA" u="sng" dirty="0" smtClean="0">
                <a:latin typeface="Microsoft Sans Serif" pitchFamily="34" charset="0"/>
                <a:ea typeface="Tahoma" pitchFamily="34" charset="0"/>
                <a:cs typeface="Microsoft Sans Serif" pitchFamily="34" charset="0"/>
              </a:rPr>
              <a:t>déconnectant de l’économie mondiale </a:t>
            </a:r>
          </a:p>
          <a:p>
            <a:pPr>
              <a:lnSpc>
                <a:spcPct val="150000"/>
              </a:lnSpc>
            </a:pPr>
            <a:r>
              <a:rPr lang="fr-CA" dirty="0" smtClean="0">
                <a:latin typeface="Microsoft Sans Serif" pitchFamily="34" charset="0"/>
                <a:ea typeface="Tahoma" pitchFamily="34" charset="0"/>
                <a:cs typeface="Microsoft Sans Serif" pitchFamily="34" charset="0"/>
              </a:rPr>
              <a:t>Réponse partielle aux critiques: approche du système-monde avec </a:t>
            </a:r>
            <a:r>
              <a:rPr lang="fr-CA" dirty="0" err="1" smtClean="0">
                <a:latin typeface="Microsoft Sans Serif" pitchFamily="34" charset="0"/>
                <a:ea typeface="Tahoma" pitchFamily="34" charset="0"/>
                <a:cs typeface="Microsoft Sans Serif" pitchFamily="34" charset="0"/>
              </a:rPr>
              <a:t>Immanuel</a:t>
            </a:r>
            <a:r>
              <a:rPr lang="fr-CA" dirty="0" smtClean="0">
                <a:latin typeface="Microsoft Sans Serif" pitchFamily="34" charset="0"/>
                <a:ea typeface="Tahoma" pitchFamily="34" charset="0"/>
                <a:cs typeface="Microsoft Sans Serif" pitchFamily="34" charset="0"/>
              </a:rPr>
              <a:t> </a:t>
            </a:r>
            <a:r>
              <a:rPr lang="fr-CA" dirty="0" err="1" smtClean="0">
                <a:latin typeface="Microsoft Sans Serif" pitchFamily="34" charset="0"/>
                <a:ea typeface="Tahoma" pitchFamily="34" charset="0"/>
                <a:cs typeface="Microsoft Sans Serif" pitchFamily="34" charset="0"/>
              </a:rPr>
              <a:t>Wallerstein</a:t>
            </a:r>
            <a:r>
              <a:rPr lang="fr-CA" dirty="0" smtClean="0">
                <a:latin typeface="Microsoft Sans Serif" pitchFamily="34" charset="0"/>
                <a:ea typeface="Tahoma" pitchFamily="34" charset="0"/>
                <a:cs typeface="Microsoft Sans Serif" pitchFamily="34" charset="0"/>
              </a:rPr>
              <a:t>: nuance en intégrant une </a:t>
            </a:r>
            <a:r>
              <a:rPr lang="fr-CA" u="sng" dirty="0" smtClean="0">
                <a:latin typeface="Microsoft Sans Serif" pitchFamily="34" charset="0"/>
                <a:ea typeface="Tahoma" pitchFamily="34" charset="0"/>
                <a:cs typeface="Microsoft Sans Serif" pitchFamily="34" charset="0"/>
              </a:rPr>
              <a:t>« semi-périphérie</a:t>
            </a:r>
            <a:r>
              <a:rPr lang="fr-CA" dirty="0" smtClean="0">
                <a:latin typeface="Microsoft Sans Serif" pitchFamily="34" charset="0"/>
                <a:ea typeface="Tahoma" pitchFamily="34" charset="0"/>
                <a:cs typeface="Microsoft Sans Serif" pitchFamily="34" charset="0"/>
              </a:rPr>
              <a:t> », moins déterministe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32</a:t>
            </a:fld>
            <a:endParaRPr lang="en-GB"/>
          </a:p>
        </p:txBody>
      </p:sp>
    </p:spTree>
    <p:extLst>
      <p:ext uri="{BB962C8B-B14F-4D97-AF65-F5344CB8AC3E}">
        <p14:creationId xmlns:p14="http://schemas.microsoft.com/office/powerpoint/2010/main" val="258304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Tableau résumé (partiel)</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CA" sz="2400" dirty="0" smtClean="0">
                <a:latin typeface="Microsoft Sans Serif" pitchFamily="34" charset="0"/>
                <a:ea typeface="Tahoma" pitchFamily="34" charset="0"/>
                <a:cs typeface="Microsoft Sans Serif" pitchFamily="34" charset="0"/>
              </a:rPr>
              <a:t>Grande opposition modernisation-dépendance</a:t>
            </a:r>
            <a:r>
              <a:rPr lang="fr-CA" dirty="0" smtClean="0">
                <a:latin typeface="Microsoft Sans Serif" pitchFamily="34" charset="0"/>
                <a:ea typeface="Tahoma" pitchFamily="34" charset="0"/>
                <a:cs typeface="Microsoft Sans Serif" pitchFamily="34" charset="0"/>
              </a:rPr>
              <a:t> </a:t>
            </a:r>
          </a:p>
          <a:p>
            <a:pPr marL="457200" lvl="1" indent="0">
              <a:lnSpc>
                <a:spcPct val="150000"/>
              </a:lnSpc>
              <a:buNone/>
            </a:pPr>
            <a:endParaRPr lang="fr-CA" dirty="0" smtClean="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33</a:t>
            </a:fld>
            <a:endParaRPr lang="en-GB"/>
          </a:p>
        </p:txBody>
      </p:sp>
      <p:graphicFrame>
        <p:nvGraphicFramePr>
          <p:cNvPr id="3" name="Tableau 2"/>
          <p:cNvGraphicFramePr>
            <a:graphicFrameLocks noGrp="1"/>
          </p:cNvGraphicFramePr>
          <p:nvPr>
            <p:extLst>
              <p:ext uri="{D42A27DB-BD31-4B8C-83A1-F6EECF244321}">
                <p14:modId xmlns:p14="http://schemas.microsoft.com/office/powerpoint/2010/main" val="546961723"/>
              </p:ext>
            </p:extLst>
          </p:nvPr>
        </p:nvGraphicFramePr>
        <p:xfrm>
          <a:off x="755576" y="2348880"/>
          <a:ext cx="7704856" cy="4206240"/>
        </p:xfrm>
        <a:graphic>
          <a:graphicData uri="http://schemas.openxmlformats.org/drawingml/2006/table">
            <a:tbl>
              <a:tblPr firstRow="1" firstCol="1" bandRow="1"/>
              <a:tblGrid>
                <a:gridCol w="2304256"/>
                <a:gridCol w="2441173"/>
                <a:gridCol w="2959427"/>
              </a:tblGrid>
              <a:tr h="241005">
                <a:tc>
                  <a:txBody>
                    <a:bodyPr/>
                    <a:lstStyle/>
                    <a:p>
                      <a:pPr>
                        <a:lnSpc>
                          <a:spcPct val="115000"/>
                        </a:lnSpc>
                        <a:spcAft>
                          <a:spcPts val="0"/>
                        </a:spcAft>
                      </a:pPr>
                      <a:r>
                        <a:rPr lang="fr-CA" sz="2000" dirty="0">
                          <a:effectLst/>
                          <a:latin typeface="Times New Roman"/>
                          <a:ea typeface="Calibri"/>
                          <a:cs typeface="Cordia New"/>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b="1" dirty="0">
                          <a:effectLst/>
                          <a:latin typeface="Times New Roman"/>
                          <a:ea typeface="Calibri"/>
                          <a:cs typeface="Cordia New"/>
                        </a:rPr>
                        <a:t>Modernisation</a:t>
                      </a:r>
                      <a:endParaRPr lang="fr-CA" sz="2000" dirty="0">
                        <a:effectLst/>
                        <a:latin typeface="Times New Roman"/>
                        <a:ea typeface="Calibri"/>
                        <a:cs typeface="Cord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b="1">
                          <a:effectLst/>
                          <a:latin typeface="Times New Roman"/>
                          <a:ea typeface="Calibri"/>
                          <a:cs typeface="Cordia New"/>
                        </a:rPr>
                        <a:t>Dépendance</a:t>
                      </a:r>
                      <a:endParaRPr lang="fr-CA" sz="2000">
                        <a:effectLst/>
                        <a:latin typeface="Times New Roman"/>
                        <a:ea typeface="Calibri"/>
                        <a:cs typeface="Cord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fr-CA" sz="2000">
                          <a:effectLst/>
                          <a:latin typeface="Times New Roman"/>
                          <a:ea typeface="Calibri"/>
                          <a:cs typeface="Cordia New"/>
                        </a:rPr>
                        <a:t>Source du problème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a:effectLst/>
                          <a:latin typeface="Times New Roman"/>
                          <a:ea typeface="Calibri"/>
                          <a:cs typeface="Cordia New"/>
                        </a:rPr>
                        <a:t>Interne aux PED (société traditionnelle)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a:effectLst/>
                          <a:latin typeface="Times New Roman"/>
                          <a:ea typeface="Calibri"/>
                          <a:cs typeface="Cordia New"/>
                        </a:rPr>
                        <a:t>Externes (surtout)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fr-CA" sz="2000" dirty="0">
                          <a:effectLst/>
                          <a:latin typeface="Times New Roman"/>
                          <a:ea typeface="Calibri"/>
                          <a:cs typeface="Cordia New"/>
                        </a:rPr>
                        <a:t>Croissance/développement au Sud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a:effectLst/>
                          <a:latin typeface="Times New Roman"/>
                          <a:ea typeface="Calibri"/>
                          <a:cs typeface="Cordia New"/>
                        </a:rPr>
                        <a:t>Une fois démarrée : auto-génératrice (décollage, boule-de-neige)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dirty="0">
                          <a:effectLst/>
                          <a:latin typeface="Times New Roman"/>
                          <a:ea typeface="Calibri"/>
                          <a:cs typeface="Cordia New"/>
                        </a:rPr>
                        <a:t>Souvent : bloqué par l’impérialisme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fr-CA" sz="2000">
                          <a:effectLst/>
                          <a:latin typeface="Times New Roman"/>
                          <a:ea typeface="Calibri"/>
                          <a:cs typeface="Cordia New"/>
                        </a:rPr>
                        <a:t>Inégalités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dirty="0" smtClean="0">
                          <a:effectLst/>
                          <a:latin typeface="Times New Roman"/>
                          <a:ea typeface="Calibri"/>
                          <a:cs typeface="Cordia New"/>
                        </a:rPr>
                        <a:t>«</a:t>
                      </a:r>
                      <a:r>
                        <a:rPr lang="fr-CA" sz="2000" dirty="0">
                          <a:effectLst/>
                          <a:latin typeface="Times New Roman"/>
                          <a:ea typeface="Calibri"/>
                          <a:cs typeface="Cordia New"/>
                        </a:rPr>
                        <a:t> </a:t>
                      </a:r>
                      <a:r>
                        <a:rPr lang="fr-CA" sz="2000" dirty="0" err="1">
                          <a:effectLst/>
                          <a:latin typeface="Times New Roman"/>
                          <a:ea typeface="Calibri"/>
                          <a:cs typeface="Cordia New"/>
                        </a:rPr>
                        <a:t>trickle</a:t>
                      </a:r>
                      <a:r>
                        <a:rPr lang="fr-CA" sz="2000" dirty="0">
                          <a:effectLst/>
                          <a:latin typeface="Times New Roman"/>
                          <a:ea typeface="Calibri"/>
                          <a:cs typeface="Cordia New"/>
                        </a:rPr>
                        <a:t>-down » et diffusion va tout régler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dirty="0">
                          <a:effectLst/>
                          <a:latin typeface="Times New Roman"/>
                          <a:ea typeface="Calibri"/>
                          <a:cs typeface="Cordia New"/>
                        </a:rPr>
                        <a:t>Sujet très </a:t>
                      </a:r>
                      <a:r>
                        <a:rPr lang="fr-CA" sz="2000" dirty="0" smtClean="0">
                          <a:effectLst/>
                          <a:latin typeface="Times New Roman"/>
                          <a:ea typeface="Calibri"/>
                          <a:cs typeface="Cordia New"/>
                        </a:rPr>
                        <a:t>important, solution: révolution</a:t>
                      </a:r>
                      <a:endParaRPr lang="fr-CA" sz="2000" dirty="0">
                        <a:effectLst/>
                        <a:latin typeface="Times New Roman"/>
                        <a:ea typeface="Calibri"/>
                        <a:cs typeface="Cord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nSpc>
                          <a:spcPct val="115000"/>
                        </a:lnSpc>
                        <a:spcAft>
                          <a:spcPts val="0"/>
                        </a:spcAft>
                      </a:pPr>
                      <a:r>
                        <a:rPr lang="fr-CA" sz="2000">
                          <a:effectLst/>
                          <a:latin typeface="Times New Roman"/>
                          <a:ea typeface="Calibri"/>
                          <a:cs typeface="Cordia New"/>
                        </a:rPr>
                        <a:t>Vision du capitalisme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dirty="0" smtClean="0">
                          <a:effectLst/>
                          <a:latin typeface="Times New Roman"/>
                          <a:ea typeface="Calibri"/>
                          <a:cs typeface="Cordia New"/>
                        </a:rPr>
                        <a:t>Positive, c’est</a:t>
                      </a:r>
                      <a:r>
                        <a:rPr lang="fr-CA" sz="2000" baseline="0" dirty="0" smtClean="0">
                          <a:effectLst/>
                          <a:latin typeface="Times New Roman"/>
                          <a:ea typeface="Calibri"/>
                          <a:cs typeface="Cordia New"/>
                        </a:rPr>
                        <a:t> la solution</a:t>
                      </a:r>
                      <a:endParaRPr lang="fr-CA" sz="2000" dirty="0">
                        <a:effectLst/>
                        <a:latin typeface="Times New Roman"/>
                        <a:ea typeface="Calibri"/>
                        <a:cs typeface="Cord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CA" sz="2000" dirty="0" smtClean="0">
                          <a:effectLst/>
                          <a:latin typeface="Times New Roman"/>
                          <a:ea typeface="Calibri"/>
                          <a:cs typeface="Cordia New"/>
                        </a:rPr>
                        <a:t>Négative</a:t>
                      </a:r>
                      <a:r>
                        <a:rPr lang="fr-CA" sz="2000" baseline="0" dirty="0" smtClean="0">
                          <a:effectLst/>
                          <a:latin typeface="Times New Roman"/>
                          <a:ea typeface="Calibri"/>
                          <a:cs typeface="Cordia New"/>
                        </a:rPr>
                        <a:t> généralement</a:t>
                      </a:r>
                      <a:endParaRPr lang="fr-CA" sz="2000" dirty="0">
                        <a:effectLst/>
                        <a:latin typeface="Times New Roman"/>
                        <a:ea typeface="Calibri"/>
                        <a:cs typeface="Cordia New"/>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2593254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Résumé partiel (2)</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CA" dirty="0" smtClean="0">
                <a:latin typeface="Microsoft Sans Serif" pitchFamily="34" charset="0"/>
                <a:ea typeface="Tahoma" pitchFamily="34" charset="0"/>
                <a:cs typeface="Microsoft Sans Serif" pitchFamily="34" charset="0"/>
              </a:rPr>
              <a:t>Caractéristiques </a:t>
            </a:r>
            <a:r>
              <a:rPr lang="fr-CA" dirty="0">
                <a:latin typeface="Microsoft Sans Serif" pitchFamily="34" charset="0"/>
                <a:ea typeface="Tahoma" pitchFamily="34" charset="0"/>
                <a:cs typeface="Microsoft Sans Serif" pitchFamily="34" charset="0"/>
              </a:rPr>
              <a:t>communes: </a:t>
            </a:r>
            <a:endParaRPr lang="fr-CA" dirty="0" smtClean="0">
              <a:latin typeface="Microsoft Sans Serif" pitchFamily="34" charset="0"/>
              <a:ea typeface="Tahoma" pitchFamily="34" charset="0"/>
              <a:cs typeface="Microsoft Sans Serif" pitchFamily="34" charset="0"/>
            </a:endParaRPr>
          </a:p>
          <a:p>
            <a:pPr lvl="1">
              <a:lnSpc>
                <a:spcPct val="150000"/>
              </a:lnSpc>
            </a:pPr>
            <a:r>
              <a:rPr lang="fr-CA" dirty="0" smtClean="0">
                <a:latin typeface="Microsoft Sans Serif" pitchFamily="34" charset="0"/>
                <a:ea typeface="Tahoma" pitchFamily="34" charset="0"/>
                <a:cs typeface="Microsoft Sans Serif" pitchFamily="34" charset="0"/>
              </a:rPr>
              <a:t>Tendance vers l’universel (</a:t>
            </a:r>
            <a:r>
              <a:rPr lang="fr-CA" i="1" dirty="0" smtClean="0">
                <a:latin typeface="Microsoft Sans Serif" pitchFamily="34" charset="0"/>
                <a:ea typeface="Tahoma" pitchFamily="34" charset="0"/>
                <a:cs typeface="Microsoft Sans Serif" pitchFamily="34" charset="0"/>
              </a:rPr>
              <a:t>grand </a:t>
            </a:r>
            <a:r>
              <a:rPr lang="fr-CA" i="1" dirty="0" err="1" smtClean="0">
                <a:latin typeface="Microsoft Sans Serif" pitchFamily="34" charset="0"/>
                <a:ea typeface="Tahoma" pitchFamily="34" charset="0"/>
                <a:cs typeface="Microsoft Sans Serif" pitchFamily="34" charset="0"/>
              </a:rPr>
              <a:t>theory</a:t>
            </a:r>
            <a:r>
              <a:rPr lang="fr-CA" i="1" dirty="0" smtClean="0">
                <a:latin typeface="Microsoft Sans Serif" pitchFamily="34" charset="0"/>
                <a:ea typeface="Tahoma" pitchFamily="34" charset="0"/>
                <a:cs typeface="Microsoft Sans Serif" pitchFamily="34" charset="0"/>
              </a:rPr>
              <a:t>, </a:t>
            </a:r>
            <a:r>
              <a:rPr lang="fr-CA" i="1" dirty="0" err="1" smtClean="0">
                <a:latin typeface="Microsoft Sans Serif" pitchFamily="34" charset="0"/>
                <a:ea typeface="Tahoma" pitchFamily="34" charset="0"/>
                <a:cs typeface="Microsoft Sans Serif" pitchFamily="34" charset="0"/>
              </a:rPr>
              <a:t>meta-theory</a:t>
            </a:r>
            <a:r>
              <a:rPr lang="fr-CA" i="1" dirty="0" smtClean="0">
                <a:latin typeface="Microsoft Sans Serif" pitchFamily="34" charset="0"/>
                <a:ea typeface="Tahoma" pitchFamily="34" charset="0"/>
                <a:cs typeface="Microsoft Sans Serif" pitchFamily="34" charset="0"/>
              </a:rPr>
              <a:t>)</a:t>
            </a:r>
          </a:p>
          <a:p>
            <a:pPr lvl="1">
              <a:lnSpc>
                <a:spcPct val="150000"/>
              </a:lnSpc>
            </a:pPr>
            <a:r>
              <a:rPr lang="fr-CA" dirty="0" smtClean="0">
                <a:latin typeface="Microsoft Sans Serif" pitchFamily="34" charset="0"/>
                <a:ea typeface="Tahoma" pitchFamily="34" charset="0"/>
                <a:cs typeface="Microsoft Sans Serif" pitchFamily="34" charset="0"/>
              </a:rPr>
              <a:t>Rôle central de l’État dans le développement</a:t>
            </a:r>
            <a:endParaRPr lang="fr-CA" dirty="0">
              <a:latin typeface="Microsoft Sans Serif" pitchFamily="34" charset="0"/>
              <a:ea typeface="Tahoma" pitchFamily="34" charset="0"/>
              <a:cs typeface="Microsoft Sans Serif" pitchFamily="34" charset="0"/>
            </a:endParaRPr>
          </a:p>
          <a:p>
            <a:pPr lvl="1">
              <a:lnSpc>
                <a:spcPct val="150000"/>
              </a:lnSpc>
            </a:pPr>
            <a:endParaRPr lang="fr-CA" dirty="0" smtClean="0">
              <a:latin typeface="Microsoft Sans Serif" pitchFamily="34" charset="0"/>
              <a:ea typeface="Tahoma" pitchFamily="34" charset="0"/>
              <a:cs typeface="Microsoft Sans Serif" pitchFamily="34" charset="0"/>
            </a:endParaRP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34</a:t>
            </a:fld>
            <a:endParaRPr lang="en-GB"/>
          </a:p>
        </p:txBody>
      </p:sp>
    </p:spTree>
    <p:extLst>
      <p:ext uri="{BB962C8B-B14F-4D97-AF65-F5344CB8AC3E}">
        <p14:creationId xmlns:p14="http://schemas.microsoft.com/office/powerpoint/2010/main" val="352541016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Suites depuis 1980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CA" dirty="0" smtClean="0">
                <a:latin typeface="Microsoft Sans Serif" pitchFamily="34" charset="0"/>
                <a:ea typeface="Tahoma" pitchFamily="34" charset="0"/>
                <a:cs typeface="Microsoft Sans Serif" pitchFamily="34" charset="0"/>
              </a:rPr>
              <a:t>Orthodoxes: vers le néolibéralisme (dans 2 cours)</a:t>
            </a:r>
          </a:p>
          <a:p>
            <a:pPr>
              <a:lnSpc>
                <a:spcPct val="150000"/>
              </a:lnSpc>
            </a:pPr>
            <a:r>
              <a:rPr lang="fr-CA" dirty="0" smtClean="0">
                <a:latin typeface="Microsoft Sans Serif" pitchFamily="34" charset="0"/>
                <a:ea typeface="Tahoma" pitchFamily="34" charset="0"/>
                <a:cs typeface="Microsoft Sans Serif" pitchFamily="34" charset="0"/>
              </a:rPr>
              <a:t>Penseurs critiques: vers l’après-développement (prochain cours)</a:t>
            </a:r>
          </a:p>
          <a:p>
            <a:pPr>
              <a:lnSpc>
                <a:spcPct val="150000"/>
              </a:lnSpc>
            </a:pPr>
            <a:endParaRPr lang="fr-CA" dirty="0" smtClean="0">
              <a:latin typeface="Microsoft Sans Serif" pitchFamily="34" charset="0"/>
              <a:ea typeface="Tahom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35</a:t>
            </a:fld>
            <a:endParaRPr lang="en-GB"/>
          </a:p>
        </p:txBody>
      </p:sp>
    </p:spTree>
    <p:extLst>
      <p:ext uri="{BB962C8B-B14F-4D97-AF65-F5344CB8AC3E}">
        <p14:creationId xmlns:p14="http://schemas.microsoft.com/office/powerpoint/2010/main" val="201757411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Pour le prochain cours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FR" dirty="0" smtClean="0">
                <a:latin typeface="Microsoft Sans Serif" pitchFamily="34" charset="0"/>
                <a:ea typeface="Verdana" pitchFamily="34" charset="0"/>
                <a:cs typeface="Microsoft Sans Serif" pitchFamily="34" charset="0"/>
              </a:rPr>
              <a:t>Lisez </a:t>
            </a:r>
          </a:p>
          <a:p>
            <a:pPr lvl="1">
              <a:lnSpc>
                <a:spcPct val="150000"/>
              </a:lnSpc>
            </a:pPr>
            <a:r>
              <a:rPr lang="fr-FR" dirty="0" err="1" smtClean="0">
                <a:latin typeface="Microsoft Sans Serif" pitchFamily="34" charset="0"/>
                <a:ea typeface="Verdana" pitchFamily="34" charset="0"/>
                <a:cs typeface="Microsoft Sans Serif" pitchFamily="34" charset="0"/>
              </a:rPr>
              <a:t>Ch</a:t>
            </a:r>
            <a:r>
              <a:rPr lang="fr-FR" dirty="0" smtClean="0">
                <a:latin typeface="Microsoft Sans Serif" pitchFamily="34" charset="0"/>
                <a:ea typeface="Verdana" pitchFamily="34" charset="0"/>
                <a:cs typeface="Microsoft Sans Serif" pitchFamily="34" charset="0"/>
              </a:rPr>
              <a:t> 6 de </a:t>
            </a:r>
            <a:r>
              <a:rPr lang="fr-FR" dirty="0" err="1" smtClean="0">
                <a:latin typeface="Microsoft Sans Serif" pitchFamily="34" charset="0"/>
                <a:ea typeface="Verdana" pitchFamily="34" charset="0"/>
                <a:cs typeface="Microsoft Sans Serif" pitchFamily="34" charset="0"/>
              </a:rPr>
              <a:t>Nahavandi</a:t>
            </a:r>
            <a:r>
              <a:rPr lang="fr-FR" dirty="0" smtClean="0">
                <a:latin typeface="Microsoft Sans Serif" pitchFamily="34" charset="0"/>
                <a:ea typeface="Verdana" pitchFamily="34" charset="0"/>
                <a:cs typeface="Microsoft Sans Serif" pitchFamily="34" charset="0"/>
              </a:rPr>
              <a:t> (petit recueil de texte)</a:t>
            </a:r>
          </a:p>
          <a:p>
            <a:pPr lvl="1">
              <a:lnSpc>
                <a:spcPct val="150000"/>
              </a:lnSpc>
            </a:pPr>
            <a:r>
              <a:rPr lang="fr-FR" dirty="0" smtClean="0">
                <a:latin typeface="Microsoft Sans Serif" pitchFamily="34" charset="0"/>
                <a:ea typeface="Verdana" pitchFamily="34" charset="0"/>
                <a:cs typeface="Microsoft Sans Serif" pitchFamily="34" charset="0"/>
              </a:rPr>
              <a:t>Manifeste … (Revue du MAUSS)</a:t>
            </a:r>
          </a:p>
          <a:p>
            <a:pPr lvl="1">
              <a:lnSpc>
                <a:spcPct val="150000"/>
              </a:lnSpc>
            </a:pPr>
            <a:r>
              <a:rPr lang="fr-FR" dirty="0" smtClean="0">
                <a:latin typeface="Microsoft Sans Serif" pitchFamily="34" charset="0"/>
                <a:ea typeface="Verdana" pitchFamily="34" charset="0"/>
                <a:cs typeface="Microsoft Sans Serif" pitchFamily="34" charset="0"/>
              </a:rPr>
              <a:t>Lectures recommandées: Klein dans le volume et autres</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36</a:t>
            </a:fld>
            <a:endParaRPr lang="en-GB"/>
          </a:p>
        </p:txBody>
      </p:sp>
    </p:spTree>
    <p:extLst>
      <p:ext uri="{BB962C8B-B14F-4D97-AF65-F5344CB8AC3E}">
        <p14:creationId xmlns:p14="http://schemas.microsoft.com/office/powerpoint/2010/main" val="21452472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Coquilles dans le chapitre </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a:bodyPr>
          <a:lstStyle/>
          <a:p>
            <a:pPr>
              <a:lnSpc>
                <a:spcPct val="150000"/>
              </a:lnSpc>
            </a:pPr>
            <a:r>
              <a:rPr lang="fr-FR" dirty="0" smtClean="0">
                <a:latin typeface="Microsoft Sans Serif" pitchFamily="34" charset="0"/>
                <a:ea typeface="Verdana" pitchFamily="34" charset="0"/>
                <a:cs typeface="Microsoft Sans Serif" pitchFamily="34" charset="0"/>
              </a:rPr>
              <a:t>Smith et Ricardo sont des économistes classiques (et non néoclassiques)</a:t>
            </a:r>
          </a:p>
          <a:p>
            <a:pPr>
              <a:lnSpc>
                <a:spcPct val="150000"/>
              </a:lnSpc>
            </a:pPr>
            <a:r>
              <a:rPr lang="fr-FR" dirty="0" smtClean="0">
                <a:latin typeface="Microsoft Sans Serif" pitchFamily="34" charset="0"/>
                <a:ea typeface="Verdana" pitchFamily="34" charset="0"/>
                <a:cs typeface="Microsoft Sans Serif" pitchFamily="34" charset="0"/>
              </a:rPr>
              <a:t>P. 47. « … les vrais problèmes sont causés par une demande interne </a:t>
            </a:r>
            <a:r>
              <a:rPr lang="fr-FR" u="sng" dirty="0" smtClean="0">
                <a:latin typeface="Microsoft Sans Serif" pitchFamily="34" charset="0"/>
                <a:ea typeface="Verdana" pitchFamily="34" charset="0"/>
                <a:cs typeface="Microsoft Sans Serif" pitchFamily="34" charset="0"/>
              </a:rPr>
              <a:t>in</a:t>
            </a:r>
            <a:r>
              <a:rPr lang="fr-FR" dirty="0" smtClean="0">
                <a:latin typeface="Microsoft Sans Serif" pitchFamily="34" charset="0"/>
                <a:ea typeface="Verdana" pitchFamily="34" charset="0"/>
                <a:cs typeface="Microsoft Sans Serif" pitchFamily="34" charset="0"/>
              </a:rPr>
              <a:t>suffisante » </a:t>
            </a: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37</a:t>
            </a:fld>
            <a:endParaRPr lang="en-GB"/>
          </a:p>
        </p:txBody>
      </p:sp>
    </p:spTree>
    <p:extLst>
      <p:ext uri="{BB962C8B-B14F-4D97-AF65-F5344CB8AC3E}">
        <p14:creationId xmlns:p14="http://schemas.microsoft.com/office/powerpoint/2010/main" val="23012006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Ajout: dégradation des termes de l’échange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p:txBody>
          <a:bodyPr>
            <a:normAutofit fontScale="55000" lnSpcReduction="20000"/>
          </a:bodyPr>
          <a:lstStyle/>
          <a:p>
            <a:pPr>
              <a:lnSpc>
                <a:spcPct val="150000"/>
              </a:lnSpc>
            </a:pPr>
            <a:r>
              <a:rPr lang="fr-FR" dirty="0" smtClean="0">
                <a:latin typeface="Microsoft Sans Serif" pitchFamily="34" charset="0"/>
                <a:ea typeface="Verdana" pitchFamily="34" charset="0"/>
                <a:cs typeface="Microsoft Sans Serif" pitchFamily="34" charset="0"/>
              </a:rPr>
              <a:t>Pour s’assurer que tous comprennent: Un exemple fictif </a:t>
            </a:r>
          </a:p>
          <a:p>
            <a:pPr>
              <a:lnSpc>
                <a:spcPct val="150000"/>
              </a:lnSpc>
            </a:pPr>
            <a:r>
              <a:rPr lang="fr-FR" dirty="0" smtClean="0">
                <a:latin typeface="Microsoft Sans Serif" pitchFamily="34" charset="0"/>
                <a:ea typeface="Verdana" pitchFamily="34" charset="0"/>
                <a:cs typeface="Microsoft Sans Serif" pitchFamily="34" charset="0"/>
              </a:rPr>
              <a:t>Supposons un pays en développement</a:t>
            </a:r>
          </a:p>
          <a:p>
            <a:pPr lvl="1">
              <a:lnSpc>
                <a:spcPct val="150000"/>
              </a:lnSpc>
            </a:pPr>
            <a:r>
              <a:rPr lang="fr-FR" dirty="0" smtClean="0">
                <a:latin typeface="Microsoft Sans Serif" pitchFamily="34" charset="0"/>
                <a:ea typeface="Verdana" pitchFamily="34" charset="0"/>
                <a:cs typeface="Microsoft Sans Serif" pitchFamily="34" charset="0"/>
              </a:rPr>
              <a:t>Spécialisé dans le secteur primaire</a:t>
            </a:r>
          </a:p>
          <a:p>
            <a:pPr lvl="1">
              <a:lnSpc>
                <a:spcPct val="150000"/>
              </a:lnSpc>
            </a:pPr>
            <a:r>
              <a:rPr lang="fr-FR" dirty="0" smtClean="0">
                <a:latin typeface="Microsoft Sans Serif" pitchFamily="34" charset="0"/>
                <a:ea typeface="Verdana" pitchFamily="34" charset="0"/>
                <a:cs typeface="Microsoft Sans Serif" pitchFamily="34" charset="0"/>
              </a:rPr>
              <a:t>Arachides =  LE produit exporté (80% des exportations)</a:t>
            </a:r>
          </a:p>
          <a:p>
            <a:pPr lvl="1">
              <a:lnSpc>
                <a:spcPct val="150000"/>
              </a:lnSpc>
            </a:pPr>
            <a:r>
              <a:rPr lang="fr-FR" dirty="0" smtClean="0">
                <a:latin typeface="Microsoft Sans Serif" pitchFamily="34" charset="0"/>
                <a:ea typeface="Verdana" pitchFamily="34" charset="0"/>
                <a:cs typeface="Microsoft Sans Serif" pitchFamily="34" charset="0"/>
              </a:rPr>
              <a:t>Importations = produits manufacturés, dont des Jeep</a:t>
            </a:r>
            <a:endParaRPr lang="fr-FR" dirty="0" smtClean="0">
              <a:latin typeface="Microsoft Sans Serif" pitchFamily="34" charset="0"/>
              <a:ea typeface="Verdana" pitchFamily="34" charset="0"/>
              <a:cs typeface="Microsoft Sans Serif" pitchFamily="34" charset="0"/>
            </a:endParaRPr>
          </a:p>
          <a:p>
            <a:pPr>
              <a:lnSpc>
                <a:spcPct val="150000"/>
              </a:lnSpc>
            </a:pPr>
            <a:r>
              <a:rPr lang="fr-FR" dirty="0" smtClean="0">
                <a:latin typeface="Microsoft Sans Serif" pitchFamily="34" charset="0"/>
                <a:ea typeface="Verdana" pitchFamily="34" charset="0"/>
                <a:cs typeface="Microsoft Sans Serif" pitchFamily="34" charset="0"/>
              </a:rPr>
              <a:t>Détérioration des termes de l’échange:</a:t>
            </a:r>
          </a:p>
          <a:p>
            <a:pPr lvl="1">
              <a:lnSpc>
                <a:spcPct val="150000"/>
              </a:lnSpc>
            </a:pPr>
            <a:r>
              <a:rPr lang="fr-FR" dirty="0" smtClean="0">
                <a:latin typeface="Microsoft Sans Serif" pitchFamily="34" charset="0"/>
                <a:ea typeface="Verdana" pitchFamily="34" charset="0"/>
                <a:cs typeface="Microsoft Sans Serif" pitchFamily="34" charset="0"/>
              </a:rPr>
              <a:t>Diminution du ratio (prix des exportations)/(prix des importations) = Diminution du pouvoir d’achat à </a:t>
            </a:r>
            <a:r>
              <a:rPr lang="fr-FR" dirty="0">
                <a:latin typeface="Microsoft Sans Serif" pitchFamily="34" charset="0"/>
                <a:ea typeface="Verdana" pitchFamily="34" charset="0"/>
                <a:cs typeface="Microsoft Sans Serif" pitchFamily="34" charset="0"/>
              </a:rPr>
              <a:t>l’étranger d’une tonne d’arachide </a:t>
            </a:r>
            <a:endParaRPr lang="fr-FR" dirty="0" smtClean="0">
              <a:latin typeface="Microsoft Sans Serif" pitchFamily="34" charset="0"/>
              <a:ea typeface="Verdana" pitchFamily="34" charset="0"/>
              <a:cs typeface="Microsoft Sans Serif" pitchFamily="34" charset="0"/>
            </a:endParaRPr>
          </a:p>
          <a:p>
            <a:pPr lvl="1">
              <a:lnSpc>
                <a:spcPct val="150000"/>
              </a:lnSpc>
            </a:pPr>
            <a:r>
              <a:rPr lang="fr-FR" dirty="0" smtClean="0">
                <a:latin typeface="Microsoft Sans Serif" pitchFamily="34" charset="0"/>
                <a:ea typeface="Verdana" pitchFamily="34" charset="0"/>
                <a:cs typeface="Microsoft Sans Serif" pitchFamily="34" charset="0"/>
              </a:rPr>
              <a:t>Exemple: en exportant 100 tonnes d’arachides, on pouvait financer l’importation de 10 jeep, maintenant on ne peut financer que 5 jeeps)</a:t>
            </a:r>
          </a:p>
          <a:p>
            <a:pPr lvl="1">
              <a:lnSpc>
                <a:spcPct val="150000"/>
              </a:lnSpc>
            </a:pPr>
            <a:r>
              <a:rPr lang="fr-FR" dirty="0" smtClean="0">
                <a:latin typeface="Microsoft Sans Serif" pitchFamily="34" charset="0"/>
                <a:ea typeface="Verdana" pitchFamily="34" charset="0"/>
                <a:cs typeface="Microsoft Sans Serif" pitchFamily="34" charset="0"/>
              </a:rPr>
              <a:t>Donc, en raison de ce phénomène, une économie spécialisée dans le secteur primaire doit produire plus pour simplement maintenir son niveau d’importations. </a:t>
            </a:r>
            <a:r>
              <a:rPr lang="fr-FR" dirty="0" smtClean="0">
                <a:latin typeface="Microsoft Sans Serif" pitchFamily="34" charset="0"/>
                <a:ea typeface="Verdana" pitchFamily="34" charset="0"/>
                <a:cs typeface="Microsoft Sans Serif" pitchFamily="34" charset="0"/>
              </a:rPr>
              <a:t> </a:t>
            </a:r>
            <a:endParaRPr lang="fr-FR" dirty="0" smtClean="0">
              <a:latin typeface="Microsoft Sans Serif" pitchFamily="34" charset="0"/>
              <a:ea typeface="Verdan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38</a:t>
            </a:fld>
            <a:endParaRPr lang="en-GB"/>
          </a:p>
        </p:txBody>
      </p:sp>
      <p:sp>
        <p:nvSpPr>
          <p:cNvPr id="6" name="Étoile à 4 branches 5"/>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976415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p:nvPr>
        </p:nvSpPr>
        <p:spPr>
          <a:xfrm>
            <a:off x="685800" y="609600"/>
            <a:ext cx="7772400" cy="762000"/>
          </a:xfrm>
        </p:spPr>
        <p:txBody>
          <a:bodyPr>
            <a:noAutofit/>
          </a:bodyPr>
          <a:lstStyle/>
          <a:p>
            <a:r>
              <a:rPr lang="fr-FR" sz="3600" dirty="0" smtClean="0">
                <a:latin typeface="Microsoft Sans Serif" pitchFamily="34" charset="0"/>
                <a:ea typeface="Verdana" pitchFamily="34" charset="0"/>
                <a:cs typeface="Microsoft Sans Serif" pitchFamily="34" charset="0"/>
              </a:rPr>
              <a:t>Ajout: dégradation des termes de l’échange</a:t>
            </a:r>
            <a:endParaRPr lang="fr-FR" sz="3600" dirty="0">
              <a:latin typeface="Microsoft Sans Serif" pitchFamily="34" charset="0"/>
              <a:ea typeface="Verdana" pitchFamily="34" charset="0"/>
              <a:cs typeface="Microsoft Sans Serif" pitchFamily="34" charset="0"/>
            </a:endParaRPr>
          </a:p>
        </p:txBody>
      </p:sp>
      <p:sp>
        <p:nvSpPr>
          <p:cNvPr id="5" name="Espace réservé du contenu 4"/>
          <p:cNvSpPr>
            <a:spLocks noGrp="1"/>
          </p:cNvSpPr>
          <p:nvPr>
            <p:ph idx="1"/>
          </p:nvPr>
        </p:nvSpPr>
        <p:spPr>
          <a:xfrm>
            <a:off x="457200" y="1600201"/>
            <a:ext cx="8229600" cy="2620887"/>
          </a:xfrm>
        </p:spPr>
        <p:txBody>
          <a:bodyPr>
            <a:normAutofit fontScale="62500" lnSpcReduction="20000"/>
          </a:bodyPr>
          <a:lstStyle/>
          <a:p>
            <a:pPr>
              <a:lnSpc>
                <a:spcPct val="150000"/>
              </a:lnSpc>
            </a:pPr>
            <a:r>
              <a:rPr lang="fr-FR" dirty="0" smtClean="0">
                <a:latin typeface="Microsoft Sans Serif" pitchFamily="34" charset="0"/>
                <a:ea typeface="Verdana" pitchFamily="34" charset="0"/>
                <a:cs typeface="Microsoft Sans Serif" pitchFamily="34" charset="0"/>
              </a:rPr>
              <a:t>Exemple de document documentant une dégradation des termes de l’échange. Ici, on cible le secteur agricole entre 1961 et 2002 (avant la montée des prix de 2000) et on distingue PD, Pays moins avancés et </a:t>
            </a:r>
            <a:r>
              <a:rPr lang="fr-FR" smtClean="0">
                <a:latin typeface="Microsoft Sans Serif" pitchFamily="34" charset="0"/>
                <a:ea typeface="Verdana" pitchFamily="34" charset="0"/>
                <a:cs typeface="Microsoft Sans Serif" pitchFamily="34" charset="0"/>
              </a:rPr>
              <a:t>autres PED  </a:t>
            </a:r>
            <a:endParaRPr lang="fr-FR" dirty="0">
              <a:latin typeface="Microsoft Sans Serif" pitchFamily="34" charset="0"/>
              <a:ea typeface="Verdana" pitchFamily="34" charset="0"/>
              <a:cs typeface="Microsoft Sans Serif" pitchFamily="34" charset="0"/>
            </a:endParaRPr>
          </a:p>
          <a:p>
            <a:pPr>
              <a:lnSpc>
                <a:spcPct val="150000"/>
              </a:lnSpc>
            </a:pPr>
            <a:r>
              <a:rPr lang="fr-FR" dirty="0" smtClean="0">
                <a:latin typeface="Microsoft Sans Serif" pitchFamily="34" charset="0"/>
                <a:ea typeface="Verdana" pitchFamily="34" charset="0"/>
                <a:cs typeface="Microsoft Sans Serif" pitchFamily="34" charset="0"/>
              </a:rPr>
              <a:t>Pour en savoir plus</a:t>
            </a:r>
            <a:r>
              <a:rPr lang="fr-FR" u="sng" dirty="0" smtClean="0">
                <a:latin typeface="Microsoft Sans Serif" pitchFamily="34" charset="0"/>
                <a:ea typeface="Verdana" pitchFamily="34" charset="0"/>
                <a:cs typeface="Microsoft Sans Serif" pitchFamily="34" charset="0"/>
              </a:rPr>
              <a:t>, lire 2 pages </a:t>
            </a:r>
            <a:r>
              <a:rPr lang="fr-FR" dirty="0" smtClean="0">
                <a:latin typeface="Microsoft Sans Serif" pitchFamily="34" charset="0"/>
                <a:ea typeface="Verdana" pitchFamily="34" charset="0"/>
                <a:cs typeface="Microsoft Sans Serif" pitchFamily="34" charset="0"/>
              </a:rPr>
              <a:t>dans le document source ici </a:t>
            </a:r>
            <a:r>
              <a:rPr lang="en-US" dirty="0" smtClean="0">
                <a:hlinkClick r:id="rId3"/>
              </a:rPr>
              <a:t>ftp://ftp.fao.org/docrep/fao/007/y5419e/y5419e00.pdf</a:t>
            </a:r>
            <a:r>
              <a:rPr lang="en-US" dirty="0" smtClean="0"/>
              <a:t>   (p. 12-13)</a:t>
            </a:r>
          </a:p>
          <a:p>
            <a:pPr>
              <a:lnSpc>
                <a:spcPct val="150000"/>
              </a:lnSpc>
            </a:pPr>
            <a:endParaRPr lang="fr-CA" dirty="0">
              <a:latin typeface="Microsoft Sans Serif" pitchFamily="34" charset="0"/>
              <a:ea typeface="Verdana" pitchFamily="34" charset="0"/>
              <a:cs typeface="Microsoft Sans Serif" pitchFamily="34" charset="0"/>
            </a:endParaRPr>
          </a:p>
          <a:p>
            <a:pPr>
              <a:lnSpc>
                <a:spcPct val="150000"/>
              </a:lnSpc>
            </a:pPr>
            <a:endParaRPr lang="fr-CA" dirty="0" smtClean="0">
              <a:latin typeface="Microsoft Sans Serif" pitchFamily="34" charset="0"/>
              <a:ea typeface="Verdana" pitchFamily="34" charset="0"/>
              <a:cs typeface="Microsoft Sans Serif" pitchFamily="34" charset="0"/>
            </a:endParaRPr>
          </a:p>
          <a:p>
            <a:pPr>
              <a:lnSpc>
                <a:spcPct val="150000"/>
              </a:lnSpc>
            </a:pPr>
            <a:endParaRPr lang="fr-CA" dirty="0">
              <a:latin typeface="Microsoft Sans Serif" pitchFamily="34" charset="0"/>
              <a:ea typeface="Verdana" pitchFamily="34" charset="0"/>
              <a:cs typeface="Microsoft Sans Serif" pitchFamily="34" charset="0"/>
            </a:endParaRPr>
          </a:p>
          <a:p>
            <a:pPr>
              <a:lnSpc>
                <a:spcPct val="150000"/>
              </a:lnSpc>
            </a:pPr>
            <a:endParaRPr lang="fr-FR" dirty="0" smtClean="0">
              <a:latin typeface="Microsoft Sans Serif" pitchFamily="34" charset="0"/>
              <a:ea typeface="Verdana" pitchFamily="34" charset="0"/>
              <a:cs typeface="Microsoft Sans Serif" pitchFamily="34" charset="0"/>
            </a:endParaRPr>
          </a:p>
          <a:p>
            <a:pPr>
              <a:lnSpc>
                <a:spcPct val="150000"/>
              </a:lnSpc>
            </a:pPr>
            <a:endParaRPr lang="fr-FR" dirty="0" smtClean="0">
              <a:latin typeface="Microsoft Sans Serif" pitchFamily="34" charset="0"/>
              <a:ea typeface="Verdana" pitchFamily="34" charset="0"/>
              <a:cs typeface="Microsoft Sans Serif" pitchFamily="34" charset="0"/>
            </a:endParaRPr>
          </a:p>
        </p:txBody>
      </p:sp>
      <p:sp>
        <p:nvSpPr>
          <p:cNvPr id="4" name="Espace réservé du numéro de diapositive 3"/>
          <p:cNvSpPr>
            <a:spLocks noGrp="1"/>
          </p:cNvSpPr>
          <p:nvPr>
            <p:ph type="sldNum" sz="quarter" idx="10"/>
          </p:nvPr>
        </p:nvSpPr>
        <p:spPr/>
        <p:txBody>
          <a:bodyPr/>
          <a:lstStyle/>
          <a:p>
            <a:pPr>
              <a:defRPr/>
            </a:pPr>
            <a:fld id="{7C8F5080-774F-43E9-A970-C0273280332A}" type="slidenum">
              <a:rPr lang="en-GB" smtClean="0"/>
              <a:pPr>
                <a:defRPr/>
              </a:pPr>
              <a:t>39</a:t>
            </a:fld>
            <a:endParaRPr lang="en-GB"/>
          </a:p>
        </p:txBody>
      </p:sp>
      <p:sp>
        <p:nvSpPr>
          <p:cNvPr id="6" name="Étoile à 4 branches 5"/>
          <p:cNvSpPr/>
          <p:nvPr/>
        </p:nvSpPr>
        <p:spPr>
          <a:xfrm>
            <a:off x="8604448" y="188640"/>
            <a:ext cx="288032" cy="266328"/>
          </a:xfrm>
          <a:prstGeom prst="star4">
            <a:avLst/>
          </a:prstGeom>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www.fao.org/docrep/007/y5419e/y5419e03.gif"/>
          <p:cNvPicPr>
            <a:picLocks noChangeAspect="1" noChangeArrowheads="1"/>
          </p:cNvPicPr>
          <p:nvPr/>
        </p:nvPicPr>
        <p:blipFill rotWithShape="1">
          <a:blip r:embed="rId4">
            <a:extLst>
              <a:ext uri="{28A0092B-C50C-407E-A947-70E740481C1C}">
                <a14:useLocalDpi xmlns:a14="http://schemas.microsoft.com/office/drawing/2010/main" val="0"/>
              </a:ext>
            </a:extLst>
          </a:blip>
          <a:srcRect l="51385"/>
          <a:stretch/>
        </p:blipFill>
        <p:spPr bwMode="auto">
          <a:xfrm>
            <a:off x="4716016" y="4207566"/>
            <a:ext cx="3292362" cy="2543175"/>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p:cNvPicPr>
            <a:picLocks noChangeAspect="1" noChangeArrowheads="1"/>
          </p:cNvPicPr>
          <p:nvPr/>
        </p:nvPicPr>
        <p:blipFill rotWithShape="1">
          <a:blip r:embed="rId5">
            <a:extLst>
              <a:ext uri="{28A0092B-C50C-407E-A947-70E740481C1C}">
                <a14:useLocalDpi xmlns:a14="http://schemas.microsoft.com/office/drawing/2010/main" val="0"/>
              </a:ext>
            </a:extLst>
          </a:blip>
          <a:srcRect r="51881"/>
          <a:stretch/>
        </p:blipFill>
        <p:spPr bwMode="auto">
          <a:xfrm>
            <a:off x="2051720" y="4221088"/>
            <a:ext cx="2384014" cy="248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3781276"/>
      </p:ext>
    </p:extLst>
  </p:cSld>
  <p:clrMapOvr>
    <a:masterClrMapping/>
  </p:clrMapOvr>
  <p:timing>
    <p:tnLst>
      <p:par>
        <p:cTn id="1" dur="indefinite" restart="never" nodeType="tmRoot"/>
      </p:par>
    </p:tnLst>
  </p:timing>
</p:sld>
</file>

<file path=ppt/theme/theme1.xml><?xml version="1.0" encoding="utf-8"?>
<a:theme xmlns:a="http://schemas.openxmlformats.org/drawingml/2006/main" name="Leblond_DVM_S19_0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Leblond_DVM_S19_02</Template>
  <TotalTime>6956</TotalTime>
  <Words>1833</Words>
  <Application>Microsoft Office PowerPoint</Application>
  <PresentationFormat>Affichage à l'écran (4:3)</PresentationFormat>
  <Paragraphs>350</Paragraphs>
  <Slides>39</Slides>
  <Notes>39</Notes>
  <HiddenSlides>0</HiddenSlides>
  <MMClips>0</MMClips>
  <ScaleCrop>false</ScaleCrop>
  <HeadingPairs>
    <vt:vector size="4" baseType="variant">
      <vt:variant>
        <vt:lpstr>Thème</vt:lpstr>
      </vt:variant>
      <vt:variant>
        <vt:i4>1</vt:i4>
      </vt:variant>
      <vt:variant>
        <vt:lpstr>Titres des diapositives</vt:lpstr>
      </vt:variant>
      <vt:variant>
        <vt:i4>39</vt:i4>
      </vt:variant>
    </vt:vector>
  </HeadingPairs>
  <TitlesOfParts>
    <vt:vector size="40" baseType="lpstr">
      <vt:lpstr>Leblond_DVM_S19_02</vt:lpstr>
      <vt:lpstr>  Partie 2: Théories du développement et mondialisation  Séance 5: Théories de la modernisation et école de la dépendance </vt:lpstr>
      <vt:lpstr>Mises au point</vt:lpstr>
      <vt:lpstr>Plan pour aujourd’hui </vt:lpstr>
      <vt:lpstr>Legs de l’expansion européenne</vt:lpstr>
      <vt:lpstr>Legs de l’expansion européenne</vt:lpstr>
      <vt:lpstr>Impacts sur l’économie </vt:lpstr>
      <vt:lpstr>Impacts politiques et sociaux </vt:lpstr>
      <vt:lpstr>Impacts sur les cultures et idées</vt:lpstr>
      <vt:lpstr>Impacts positifs pour les sociétés colonisées ? </vt:lpstr>
      <vt:lpstr>Impacts pour les colonisateurs</vt:lpstr>
      <vt:lpstr>Théories du développement</vt:lpstr>
      <vt:lpstr>Théories du développement: 1945-1980</vt:lpstr>
      <vt:lpstr>Contexte (1) années 1940-1950:  2e Guerre mondiale et ses suites  </vt:lpstr>
      <vt:lpstr>Contexte (2): Legs de la pensée depuis le 18e siècle   </vt:lpstr>
      <vt:lpstr>Contexte (2, suite): Legs de la pensée depuis le 18e siècle   </vt:lpstr>
      <vt:lpstr>Théories de la modernisation</vt:lpstr>
      <vt:lpstr>Théories de la modernisation économique (1): Arthur Lewis</vt:lpstr>
      <vt:lpstr>Théories de la modernisation économique (1): Arthur Lewis</vt:lpstr>
      <vt:lpstr>Théories de la modernisation économique (2): Walt Rostow</vt:lpstr>
      <vt:lpstr>Théories de la modernisation économique (2): Walt Rostow</vt:lpstr>
      <vt:lpstr>Étapes de la croissance</vt:lpstr>
      <vt:lpstr>Modernisation politique (1): Fonctionnalisme structurel</vt:lpstr>
      <vt:lpstr>Fonctionnalisme structurel</vt:lpstr>
      <vt:lpstr>Théories de la modernisation politique (2) Huntington </vt:lpstr>
      <vt:lpstr>Critiques des théories de la modernisation</vt:lpstr>
      <vt:lpstr>École de la dépendance </vt:lpstr>
      <vt:lpstr>Approche structuraliste</vt:lpstr>
      <vt:lpstr>Approche structuraliste</vt:lpstr>
      <vt:lpstr>Théories de la dépendance</vt:lpstr>
      <vt:lpstr>André Gunder Frank </vt:lpstr>
      <vt:lpstr>Autres penseurs</vt:lpstr>
      <vt:lpstr>Critiques des théories de la dépendance</vt:lpstr>
      <vt:lpstr>Tableau résumé (partiel)</vt:lpstr>
      <vt:lpstr>Résumé partiel (2)</vt:lpstr>
      <vt:lpstr>Suites depuis 1980 </vt:lpstr>
      <vt:lpstr>Pour le prochain cours </vt:lpstr>
      <vt:lpstr>Coquilles dans le chapitre </vt:lpstr>
      <vt:lpstr>Ajout: dégradation des termes de l’échange</vt:lpstr>
      <vt:lpstr>Ajout: dégradation des termes de l’échange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au développement international: XXXX   2013 DVM xxxx</dc:title>
  <dc:creator>JPL</dc:creator>
  <cp:keywords>DVM 3550;méthodologie</cp:keywords>
  <cp:lastModifiedBy>J-P. Leblond</cp:lastModifiedBy>
  <cp:revision>316</cp:revision>
  <cp:lastPrinted>2013-09-20T13:48:06Z</cp:lastPrinted>
  <dcterms:created xsi:type="dcterms:W3CDTF">2013-08-06T19:24:38Z</dcterms:created>
  <dcterms:modified xsi:type="dcterms:W3CDTF">2013-09-20T18:48:13Z</dcterms:modified>
</cp:coreProperties>
</file>