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handoutMasterIdLst>
    <p:handoutMasterId r:id="rId28"/>
  </p:handoutMasterIdLst>
  <p:sldIdLst>
    <p:sldId id="257" r:id="rId2"/>
    <p:sldId id="274" r:id="rId3"/>
    <p:sldId id="271" r:id="rId4"/>
    <p:sldId id="272" r:id="rId5"/>
    <p:sldId id="273" r:id="rId6"/>
    <p:sldId id="297" r:id="rId7"/>
    <p:sldId id="275" r:id="rId8"/>
    <p:sldId id="276" r:id="rId9"/>
    <p:sldId id="277" r:id="rId10"/>
    <p:sldId id="278" r:id="rId11"/>
    <p:sldId id="279" r:id="rId12"/>
    <p:sldId id="280" r:id="rId13"/>
    <p:sldId id="281" r:id="rId14"/>
    <p:sldId id="282" r:id="rId15"/>
    <p:sldId id="283" r:id="rId16"/>
    <p:sldId id="284" r:id="rId17"/>
    <p:sldId id="288" r:id="rId18"/>
    <p:sldId id="289" r:id="rId19"/>
    <p:sldId id="290" r:id="rId20"/>
    <p:sldId id="291" r:id="rId21"/>
    <p:sldId id="292" r:id="rId22"/>
    <p:sldId id="293" r:id="rId23"/>
    <p:sldId id="294" r:id="rId24"/>
    <p:sldId id="295" r:id="rId25"/>
    <p:sldId id="296" r:id="rId26"/>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bw"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7" d="100"/>
          <a:sy n="97" d="100"/>
        </p:scale>
        <p:origin x="-197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9542A7C-8BFF-EB41-B04D-C28F6873AC08}" type="datetimeFigureOut">
              <a:rPr lang="fr-FR" smtClean="0"/>
              <a:t>16-09-16</a:t>
            </a:fld>
            <a:endParaRPr lang="en-CA"/>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D589C7E-81BF-0A4F-8970-10AC1BA407C2}" type="slidenum">
              <a:rPr lang="en-CA" smtClean="0"/>
              <a:t>‹#›</a:t>
            </a:fld>
            <a:endParaRPr lang="en-CA"/>
          </a:p>
        </p:txBody>
      </p:sp>
    </p:spTree>
    <p:extLst>
      <p:ext uri="{BB962C8B-B14F-4D97-AF65-F5344CB8AC3E}">
        <p14:creationId xmlns:p14="http://schemas.microsoft.com/office/powerpoint/2010/main" val="40202624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49B07E-C789-DF4E-A088-8D962215E2DA}" type="datetimeFigureOut">
              <a:rPr lang="fr-FR" smtClean="0"/>
              <a:t>16-09-16</a:t>
            </a:fld>
            <a:endParaRPr lang="en-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73688E-32EF-B149-96D1-216849E24316}" type="slidenum">
              <a:rPr lang="en-CA" smtClean="0"/>
              <a:t>‹#›</a:t>
            </a:fld>
            <a:endParaRPr lang="en-CA"/>
          </a:p>
        </p:txBody>
      </p:sp>
    </p:spTree>
    <p:extLst>
      <p:ext uri="{BB962C8B-B14F-4D97-AF65-F5344CB8AC3E}">
        <p14:creationId xmlns:p14="http://schemas.microsoft.com/office/powerpoint/2010/main" val="159171175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867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spcBef>
                <a:spcPct val="0"/>
              </a:spcBef>
            </a:pPr>
            <a:endParaRPr lang="fr-FR">
              <a:latin typeface="Calibri" charset="0"/>
              <a:ea typeface="ＭＳ Ｐゴシック" charset="0"/>
              <a:cs typeface="ＭＳ Ｐゴシック" charset="0"/>
            </a:endParaRPr>
          </a:p>
        </p:txBody>
      </p:sp>
      <p:sp>
        <p:nvSpPr>
          <p:cNvPr id="2867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222402" indent="-36773751"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48650" eaLnBrk="0" fontAlgn="base" hangingPunct="0">
              <a:spcBef>
                <a:spcPct val="0"/>
              </a:spcBef>
              <a:spcAft>
                <a:spcPct val="0"/>
              </a:spcAft>
              <a:defRPr sz="2400">
                <a:solidFill>
                  <a:schemeClr val="tx1"/>
                </a:solidFill>
                <a:latin typeface="Arial" charset="0"/>
                <a:ea typeface="ＭＳ Ｐゴシック" charset="0"/>
              </a:defRPr>
            </a:lvl6pPr>
            <a:lvl7pPr marL="897301" eaLnBrk="0" fontAlgn="base" hangingPunct="0">
              <a:spcBef>
                <a:spcPct val="0"/>
              </a:spcBef>
              <a:spcAft>
                <a:spcPct val="0"/>
              </a:spcAft>
              <a:defRPr sz="2400">
                <a:solidFill>
                  <a:schemeClr val="tx1"/>
                </a:solidFill>
                <a:latin typeface="Arial" charset="0"/>
                <a:ea typeface="ＭＳ Ｐゴシック" charset="0"/>
              </a:defRPr>
            </a:lvl7pPr>
            <a:lvl8pPr marL="1345951" eaLnBrk="0" fontAlgn="base" hangingPunct="0">
              <a:spcBef>
                <a:spcPct val="0"/>
              </a:spcBef>
              <a:spcAft>
                <a:spcPct val="0"/>
              </a:spcAft>
              <a:defRPr sz="2400">
                <a:solidFill>
                  <a:schemeClr val="tx1"/>
                </a:solidFill>
                <a:latin typeface="Arial" charset="0"/>
                <a:ea typeface="ＭＳ Ｐゴシック" charset="0"/>
              </a:defRPr>
            </a:lvl8pPr>
            <a:lvl9pPr marL="1794601"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2B5ECB2-4E16-E546-8DF8-A642DF10CB82}" type="slidenum">
              <a:rPr lang="fr-FR" sz="1200"/>
              <a:pPr eaLnBrk="1" hangingPunct="1"/>
              <a:t>15</a:t>
            </a:fld>
            <a:endParaRPr lang="fr-F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en-CA"/>
          </a:p>
        </p:txBody>
      </p:sp>
      <p:sp>
        <p:nvSpPr>
          <p:cNvPr id="4" name="Espace réservé de la date 3"/>
          <p:cNvSpPr>
            <a:spLocks noGrp="1"/>
          </p:cNvSpPr>
          <p:nvPr>
            <p:ph type="dt" sz="half" idx="10"/>
          </p:nvPr>
        </p:nvSpPr>
        <p:spPr/>
        <p:txBody>
          <a:body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1964061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2138639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793115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5" name="Espace réservé de la date 4"/>
          <p:cNvSpPr>
            <a:spLocks noGrp="1"/>
          </p:cNvSpPr>
          <p:nvPr>
            <p:ph type="dt" sz="half" idx="10"/>
          </p:nvPr>
        </p:nvSpPr>
        <p:spPr/>
        <p:txBody>
          <a:bodyPr/>
          <a:lstStyle/>
          <a:p>
            <a:fld id="{0A8D4BD7-1A74-6E49-AE9A-FC40753C4E13}" type="datetimeFigureOut">
              <a:rPr lang="fr-FR" smtClean="0"/>
              <a:t>16-09-16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422113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7" name="Espace réservé de la date 6"/>
          <p:cNvSpPr>
            <a:spLocks noGrp="1"/>
          </p:cNvSpPr>
          <p:nvPr>
            <p:ph type="dt" sz="half" idx="10"/>
          </p:nvPr>
        </p:nvSpPr>
        <p:spPr/>
        <p:txBody>
          <a:bodyPr/>
          <a:lstStyle/>
          <a:p>
            <a:fld id="{0A8D4BD7-1A74-6E49-AE9A-FC40753C4E13}" type="datetimeFigureOut">
              <a:rPr lang="fr-FR" smtClean="0"/>
              <a:t>16-09-16</a:t>
            </a:fld>
            <a:endParaRPr lang="en-CA"/>
          </a:p>
        </p:txBody>
      </p:sp>
      <p:sp>
        <p:nvSpPr>
          <p:cNvPr id="8" name="Espace réservé du pied de page 7"/>
          <p:cNvSpPr>
            <a:spLocks noGrp="1"/>
          </p:cNvSpPr>
          <p:nvPr>
            <p:ph type="ftr" sz="quarter" idx="11"/>
          </p:nvPr>
        </p:nvSpPr>
        <p:spPr/>
        <p:txBody>
          <a:bodyPr/>
          <a:lstStyle/>
          <a:p>
            <a:endParaRPr lang="en-CA"/>
          </a:p>
        </p:txBody>
      </p:sp>
      <p:sp>
        <p:nvSpPr>
          <p:cNvPr id="9" name="Espace réservé du numéro de diapositive 8"/>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3699740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e la date 2"/>
          <p:cNvSpPr>
            <a:spLocks noGrp="1"/>
          </p:cNvSpPr>
          <p:nvPr>
            <p:ph type="dt" sz="half" idx="10"/>
          </p:nvPr>
        </p:nvSpPr>
        <p:spPr/>
        <p:txBody>
          <a:bodyPr/>
          <a:lstStyle/>
          <a:p>
            <a:fld id="{0A8D4BD7-1A74-6E49-AE9A-FC40753C4E13}" type="datetimeFigureOut">
              <a:rPr lang="fr-FR" smtClean="0"/>
              <a:t>16-09-16</a:t>
            </a:fld>
            <a:endParaRPr lang="en-CA"/>
          </a:p>
        </p:txBody>
      </p:sp>
      <p:sp>
        <p:nvSpPr>
          <p:cNvPr id="4" name="Espace réservé du pied de page 3"/>
          <p:cNvSpPr>
            <a:spLocks noGrp="1"/>
          </p:cNvSpPr>
          <p:nvPr>
            <p:ph type="ftr" sz="quarter" idx="11"/>
          </p:nvPr>
        </p:nvSpPr>
        <p:spPr/>
        <p:txBody>
          <a:bodyPr/>
          <a:lstStyle/>
          <a:p>
            <a:endParaRPr lang="en-CA"/>
          </a:p>
        </p:txBody>
      </p:sp>
      <p:sp>
        <p:nvSpPr>
          <p:cNvPr id="5" name="Espace réservé du numéro de diapositive 4"/>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1521607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A8D4BD7-1A74-6E49-AE9A-FC40753C4E13}" type="datetimeFigureOut">
              <a:rPr lang="fr-FR" smtClean="0"/>
              <a:t>16-09-16</a:t>
            </a:fld>
            <a:endParaRPr lang="en-CA"/>
          </a:p>
        </p:txBody>
      </p:sp>
      <p:sp>
        <p:nvSpPr>
          <p:cNvPr id="3" name="Espace réservé du pied de page 2"/>
          <p:cNvSpPr>
            <a:spLocks noGrp="1"/>
          </p:cNvSpPr>
          <p:nvPr>
            <p:ph type="ftr" sz="quarter" idx="11"/>
          </p:nvPr>
        </p:nvSpPr>
        <p:spPr/>
        <p:txBody>
          <a:bodyPr/>
          <a:lstStyle/>
          <a:p>
            <a:endParaRPr lang="en-CA"/>
          </a:p>
        </p:txBody>
      </p:sp>
      <p:sp>
        <p:nvSpPr>
          <p:cNvPr id="4" name="Espace réservé du numéro de diapositive 3"/>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276930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0A8D4BD7-1A74-6E49-AE9A-FC40753C4E13}" type="datetimeFigureOut">
              <a:rPr lang="fr-FR" smtClean="0"/>
              <a:t>16-09-16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347380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0A8D4BD7-1A74-6E49-AE9A-FC40753C4E13}" type="datetimeFigureOut">
              <a:rPr lang="fr-FR" smtClean="0"/>
              <a:t>16-09-16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764224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3668032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F3943CDD-55F7-624B-8F94-0073A8840D98}" type="slidenum">
              <a:rPr lang="en-CA" smtClean="0"/>
              <a:t>‹#›</a:t>
            </a:fld>
            <a:endParaRPr lang="en-CA"/>
          </a:p>
        </p:txBody>
      </p:sp>
    </p:spTree>
    <p:extLst>
      <p:ext uri="{BB962C8B-B14F-4D97-AF65-F5344CB8AC3E}">
        <p14:creationId xmlns:p14="http://schemas.microsoft.com/office/powerpoint/2010/main" val="325195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CA" smtClean="0"/>
              <a:t>Cliquez et modifiez le titre</a:t>
            </a:r>
            <a:endParaRPr lang="fr-FR"/>
          </a:p>
        </p:txBody>
      </p:sp>
      <p:sp>
        <p:nvSpPr>
          <p:cNvPr id="3" name="Espace réservé du tableau 2"/>
          <p:cNvSpPr>
            <a:spLocks noGrp="1"/>
          </p:cNvSpPr>
          <p:nvPr>
            <p:ph type="tbl" idx="1"/>
          </p:nvPr>
        </p:nvSpPr>
        <p:spPr>
          <a:xfrm>
            <a:off x="457200" y="1600200"/>
            <a:ext cx="8229600" cy="4525963"/>
          </a:xfrm>
        </p:spPr>
        <p:txBody>
          <a:bodyPr/>
          <a:lstStyle/>
          <a:p>
            <a:pPr lvl="0"/>
            <a:endParaRPr lang="fr-FR"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fld id="{AB344A13-6263-CB41-B025-99540CC5BAA8}" type="slidenum">
              <a:rPr lang="en-CA"/>
              <a:pPr/>
              <a:t>‹#›</a:t>
            </a:fld>
            <a:endParaRPr lang="en-CA"/>
          </a:p>
        </p:txBody>
      </p:sp>
    </p:spTree>
    <p:extLst>
      <p:ext uri="{BB962C8B-B14F-4D97-AF65-F5344CB8AC3E}">
        <p14:creationId xmlns:p14="http://schemas.microsoft.com/office/powerpoint/2010/main" val="134308730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en-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8D4BD7-1A74-6E49-AE9A-FC40753C4E13}" type="datetimeFigureOut">
              <a:rPr lang="fr-FR" smtClean="0"/>
              <a:t>16-09-16</a:t>
            </a:fld>
            <a:endParaRPr lang="en-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3CDD-55F7-624B-8F94-0073A8840D98}" type="slidenum">
              <a:rPr lang="en-CA" smtClean="0"/>
              <a:t>‹#›</a:t>
            </a:fld>
            <a:endParaRPr lang="en-CA"/>
          </a:p>
        </p:txBody>
      </p:sp>
    </p:spTree>
    <p:extLst>
      <p:ext uri="{BB962C8B-B14F-4D97-AF65-F5344CB8AC3E}">
        <p14:creationId xmlns:p14="http://schemas.microsoft.com/office/powerpoint/2010/main" val="304067301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images.google.com/imgres?imgurl=http://www.malaspina.com/jpg/montesquieu.jpg&amp;imgrefurl=http://www.malaspina.org/site/person_857.asp&amp;h=645&amp;w=485&amp;sz=100&amp;hl=fr&amp;start=3&amp;usg=__wLZfw6UlW11za4w-s7RmckNSx38=&amp;tbnid=iq8_Xi12Mv6reM:&amp;tbnh=137&amp;tbnw=103&amp;prev=/images?q=montesquieu&amp;hl=fr&amp;rls=SKPB,SKPB:2006-44,SKPB:fr" TargetMode="External"/><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hyperlink" Target="http://www.constitution.org/cm/sol_11.ht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images.google.com/imgres?imgurl=http://www.traveladventures.org/continents/europe/images/westminster04.jpg&amp;imgrefurl=http://www.traveladventures.org/continents/europe/westminster04.shtml&amp;h=500&amp;w=375&amp;sz=29&amp;hl=fr&amp;start=1&amp;usg=__DQozcCwfdkUB8RPuTBmHlg-2tCM=&amp;tbnid=Xj_y40gxVe2wAM:&amp;tbnh=130&amp;tbnw=98&amp;prev=/images?q=westminster&amp;hl=fr&amp;rls=SKPB,SKPB:2006-44,SKPB:fr" TargetMode="External"/><Relationship Id="rId3" Type="http://schemas.openxmlformats.org/officeDocument/2006/relationships/image" Target="../media/image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nouveau.eureka.cc.proxy.bib.uottawa.ca/Search/Readin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btb.termiumplus.gc.ca/tpv2guides/guides/clefsfp/index-fra.html?lang=fra&amp;lettr=indx_catlog_c&amp;page=9yGWwPymxkWM.html"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eaLnBrk="1" hangingPunct="1"/>
            <a:r>
              <a:rPr lang="en-CA" dirty="0">
                <a:latin typeface="Arial" charset="0"/>
              </a:rPr>
              <a:t>PAP </a:t>
            </a:r>
            <a:r>
              <a:rPr lang="en-CA" dirty="0" smtClean="0">
                <a:latin typeface="Arial" charset="0"/>
              </a:rPr>
              <a:t>2700-16</a:t>
            </a:r>
            <a:endParaRPr lang="en-CA" dirty="0">
              <a:latin typeface="Arial" charset="0"/>
            </a:endParaRPr>
          </a:p>
        </p:txBody>
      </p:sp>
      <p:sp>
        <p:nvSpPr>
          <p:cNvPr id="14339" name="Rectangle 3"/>
          <p:cNvSpPr>
            <a:spLocks noGrp="1" noChangeArrowheads="1"/>
          </p:cNvSpPr>
          <p:nvPr>
            <p:ph type="subTitle" idx="1"/>
          </p:nvPr>
        </p:nvSpPr>
        <p:spPr>
          <a:xfrm>
            <a:off x="533400" y="3886200"/>
            <a:ext cx="7239000" cy="1752600"/>
          </a:xfrm>
        </p:spPr>
        <p:txBody>
          <a:bodyPr/>
          <a:lstStyle/>
          <a:p>
            <a:pPr algn="r" eaLnBrk="1" hangingPunct="1"/>
            <a:r>
              <a:rPr lang="en-CA" dirty="0">
                <a:latin typeface="Arial" charset="0"/>
              </a:rPr>
              <a:t>Séance </a:t>
            </a:r>
            <a:r>
              <a:rPr lang="en-CA" dirty="0" smtClean="0">
                <a:latin typeface="Arial" charset="0"/>
              </a:rPr>
              <a:t>3 </a:t>
            </a:r>
            <a:r>
              <a:rPr lang="en-CA" dirty="0">
                <a:latin typeface="Arial" charset="0"/>
              </a:rPr>
              <a:t>: </a:t>
            </a:r>
            <a:r>
              <a:rPr lang="en-CA" dirty="0" err="1" smtClean="0">
                <a:latin typeface="Arial" charset="0"/>
              </a:rPr>
              <a:t>Modèle</a:t>
            </a:r>
            <a:r>
              <a:rPr lang="en-CA" dirty="0" smtClean="0">
                <a:latin typeface="Arial" charset="0"/>
              </a:rPr>
              <a:t> de Westminster, </a:t>
            </a:r>
            <a:endParaRPr lang="en-CA" dirty="0">
              <a:latin typeface="Arial" charset="0"/>
            </a:endParaRPr>
          </a:p>
          <a:p>
            <a:pPr algn="r" eaLnBrk="1" hangingPunct="1"/>
            <a:r>
              <a:rPr lang="en-CA" dirty="0" err="1" smtClean="0">
                <a:latin typeface="Arial" charset="0"/>
              </a:rPr>
              <a:t>Méthodologie</a:t>
            </a:r>
            <a:r>
              <a:rPr lang="en-CA" dirty="0" smtClean="0">
                <a:latin typeface="Arial" charset="0"/>
              </a:rPr>
              <a:t> </a:t>
            </a:r>
            <a:endParaRPr lang="en-CA" dirty="0">
              <a:latin typeface="Arial" charset="0"/>
            </a:endParaRPr>
          </a:p>
        </p:txBody>
      </p:sp>
    </p:spTree>
    <p:extLst>
      <p:ext uri="{BB962C8B-B14F-4D97-AF65-F5344CB8AC3E}">
        <p14:creationId xmlns:p14="http://schemas.microsoft.com/office/powerpoint/2010/main" val="6667964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Plan de la séance</a:t>
            </a:r>
            <a:endParaRPr lang="en-CA" dirty="0"/>
          </a:p>
        </p:txBody>
      </p:sp>
      <p:sp>
        <p:nvSpPr>
          <p:cNvPr id="3" name="Espace réservé du contenu 2"/>
          <p:cNvSpPr>
            <a:spLocks noGrp="1"/>
          </p:cNvSpPr>
          <p:nvPr>
            <p:ph idx="1"/>
          </p:nvPr>
        </p:nvSpPr>
        <p:spPr/>
        <p:txBody>
          <a:bodyPr/>
          <a:lstStyle/>
          <a:p>
            <a:pPr marL="514350" indent="-514350">
              <a:buAutoNum type="arabicPeriod"/>
            </a:pPr>
            <a:r>
              <a:rPr lang="en-CA" dirty="0" err="1" smtClean="0"/>
              <a:t>Enjeux</a:t>
            </a:r>
            <a:r>
              <a:rPr lang="en-CA" dirty="0" smtClean="0"/>
              <a:t> </a:t>
            </a:r>
            <a:r>
              <a:rPr lang="en-CA" dirty="0" err="1" smtClean="0"/>
              <a:t>contemporains</a:t>
            </a:r>
            <a:r>
              <a:rPr lang="en-CA" dirty="0" smtClean="0"/>
              <a:t> de </a:t>
            </a:r>
            <a:r>
              <a:rPr lang="en-CA" dirty="0" err="1" smtClean="0"/>
              <a:t>l’AP</a:t>
            </a:r>
            <a:r>
              <a:rPr lang="en-CA" dirty="0" smtClean="0"/>
              <a:t> (suite et fin)</a:t>
            </a:r>
          </a:p>
          <a:p>
            <a:pPr marL="514350" indent="-514350">
              <a:buAutoNum type="arabicPeriod"/>
            </a:pPr>
            <a:r>
              <a:rPr lang="en-CA" dirty="0" err="1" smtClean="0"/>
              <a:t>Repères</a:t>
            </a:r>
            <a:r>
              <a:rPr lang="en-CA" dirty="0" smtClean="0"/>
              <a:t> </a:t>
            </a:r>
            <a:r>
              <a:rPr lang="en-CA" dirty="0" err="1" smtClean="0"/>
              <a:t>constitutionnels</a:t>
            </a:r>
            <a:endParaRPr lang="en-CA" dirty="0" smtClean="0"/>
          </a:p>
          <a:p>
            <a:pPr marL="514350" indent="-514350">
              <a:buAutoNum type="arabicPeriod"/>
            </a:pPr>
            <a:r>
              <a:rPr lang="en-CA" dirty="0" err="1" smtClean="0"/>
              <a:t>Modèle</a:t>
            </a:r>
            <a:r>
              <a:rPr lang="en-CA" dirty="0" smtClean="0"/>
              <a:t> de Westminster et la </a:t>
            </a:r>
            <a:r>
              <a:rPr lang="en-CA" dirty="0" err="1" smtClean="0"/>
              <a:t>responsabilité</a:t>
            </a:r>
            <a:r>
              <a:rPr lang="en-CA" dirty="0" smtClean="0"/>
              <a:t> </a:t>
            </a:r>
            <a:r>
              <a:rPr lang="en-CA" dirty="0" err="1" smtClean="0"/>
              <a:t>ministérielle</a:t>
            </a:r>
            <a:endParaRPr lang="en-CA" dirty="0" smtClean="0"/>
          </a:p>
          <a:p>
            <a:pPr marL="514350" indent="-514350">
              <a:buAutoNum type="arabicPeriod"/>
            </a:pPr>
            <a:r>
              <a:rPr lang="en-CA" dirty="0" err="1" smtClean="0"/>
              <a:t>Méthodologie</a:t>
            </a:r>
            <a:endParaRPr lang="en-CA" dirty="0"/>
          </a:p>
        </p:txBody>
      </p:sp>
    </p:spTree>
    <p:extLst>
      <p:ext uri="{BB962C8B-B14F-4D97-AF65-F5344CB8AC3E}">
        <p14:creationId xmlns:p14="http://schemas.microsoft.com/office/powerpoint/2010/main" val="226241972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CA" dirty="0">
                <a:solidFill>
                  <a:srgbClr val="F79646"/>
                </a:solidFill>
                <a:latin typeface="Arial" charset="0"/>
              </a:rPr>
              <a:t>1</a:t>
            </a:r>
            <a:r>
              <a:rPr lang="en-CA" dirty="0" smtClean="0">
                <a:solidFill>
                  <a:srgbClr val="F79646"/>
                </a:solidFill>
                <a:latin typeface="Arial" charset="0"/>
              </a:rPr>
              <a:t>. </a:t>
            </a:r>
            <a:r>
              <a:rPr lang="en-CA" dirty="0" err="1">
                <a:solidFill>
                  <a:srgbClr val="F79646"/>
                </a:solidFill>
                <a:latin typeface="Arial" charset="0"/>
              </a:rPr>
              <a:t>Enjeux</a:t>
            </a:r>
            <a:r>
              <a:rPr lang="en-CA" dirty="0">
                <a:solidFill>
                  <a:srgbClr val="F79646"/>
                </a:solidFill>
                <a:latin typeface="Arial" charset="0"/>
              </a:rPr>
              <a:t> </a:t>
            </a:r>
            <a:r>
              <a:rPr lang="en-CA" dirty="0" err="1">
                <a:solidFill>
                  <a:srgbClr val="F79646"/>
                </a:solidFill>
                <a:latin typeface="Arial" charset="0"/>
              </a:rPr>
              <a:t>contemporains</a:t>
            </a:r>
            <a:endParaRPr lang="en-CA" dirty="0">
              <a:solidFill>
                <a:srgbClr val="F79646"/>
              </a:solidFill>
              <a:latin typeface="Arial" charset="0"/>
            </a:endParaRPr>
          </a:p>
        </p:txBody>
      </p:sp>
      <p:sp>
        <p:nvSpPr>
          <p:cNvPr id="26627" name="Rectangle 3"/>
          <p:cNvSpPr>
            <a:spLocks noGrp="1" noChangeArrowheads="1"/>
          </p:cNvSpPr>
          <p:nvPr>
            <p:ph type="body" idx="1"/>
          </p:nvPr>
        </p:nvSpPr>
        <p:spPr/>
        <p:txBody>
          <a:bodyPr>
            <a:normAutofit lnSpcReduction="10000"/>
          </a:bodyPr>
          <a:lstStyle/>
          <a:p>
            <a:pPr eaLnBrk="1" hangingPunct="1">
              <a:lnSpc>
                <a:spcPct val="90000"/>
              </a:lnSpc>
            </a:pPr>
            <a:r>
              <a:rPr lang="en-CA" dirty="0" err="1">
                <a:latin typeface="Arial" charset="0"/>
              </a:rPr>
              <a:t>Contexte</a:t>
            </a:r>
            <a:r>
              <a:rPr lang="en-CA" dirty="0">
                <a:latin typeface="Arial" charset="0"/>
              </a:rPr>
              <a:t> </a:t>
            </a:r>
            <a:r>
              <a:rPr lang="en-CA" dirty="0" err="1">
                <a:latin typeface="Arial" charset="0"/>
              </a:rPr>
              <a:t>changeant</a:t>
            </a:r>
            <a:r>
              <a:rPr lang="en-CA" dirty="0">
                <a:latin typeface="Arial" charset="0"/>
              </a:rPr>
              <a:t> de l</a:t>
            </a:r>
            <a:r>
              <a:rPr lang="ja-JP" altLang="en-CA" dirty="0">
                <a:latin typeface="Arial" charset="0"/>
              </a:rPr>
              <a:t>’</a:t>
            </a:r>
            <a:r>
              <a:rPr lang="en-CA" dirty="0">
                <a:latin typeface="Arial" charset="0"/>
              </a:rPr>
              <a:t>administration </a:t>
            </a:r>
            <a:r>
              <a:rPr lang="en-CA" dirty="0" err="1">
                <a:latin typeface="Arial" charset="0"/>
              </a:rPr>
              <a:t>publique</a:t>
            </a:r>
            <a:endParaRPr lang="en-CA" dirty="0">
              <a:latin typeface="Arial" charset="0"/>
            </a:endParaRPr>
          </a:p>
          <a:p>
            <a:pPr lvl="1" eaLnBrk="1" hangingPunct="1">
              <a:lnSpc>
                <a:spcPct val="90000"/>
              </a:lnSpc>
            </a:pPr>
            <a:r>
              <a:rPr lang="en-CA" dirty="0" err="1">
                <a:latin typeface="Arial" charset="0"/>
                <a:ea typeface="ＭＳ Ｐゴシック" charset="0"/>
              </a:rPr>
              <a:t>Évolution</a:t>
            </a:r>
            <a:r>
              <a:rPr lang="en-CA" dirty="0">
                <a:latin typeface="Arial" charset="0"/>
                <a:ea typeface="ＭＳ Ｐゴシック" charset="0"/>
              </a:rPr>
              <a:t> de l</a:t>
            </a:r>
            <a:r>
              <a:rPr lang="ja-JP" altLang="en-CA" dirty="0">
                <a:latin typeface="Arial" charset="0"/>
                <a:ea typeface="ＭＳ Ｐゴシック" charset="0"/>
              </a:rPr>
              <a:t>’</a:t>
            </a:r>
            <a:r>
              <a:rPr lang="en-CA" dirty="0" err="1">
                <a:latin typeface="Arial" charset="0"/>
                <a:ea typeface="ＭＳ Ｐゴシック" charset="0"/>
              </a:rPr>
              <a:t>État</a:t>
            </a:r>
            <a:r>
              <a:rPr lang="en-CA" dirty="0">
                <a:latin typeface="Arial" charset="0"/>
                <a:ea typeface="ＭＳ Ｐゴシック" charset="0"/>
              </a:rPr>
              <a:t>, de </a:t>
            </a:r>
            <a:r>
              <a:rPr lang="en-CA" dirty="0" err="1">
                <a:latin typeface="Arial" charset="0"/>
                <a:ea typeface="ＭＳ Ｐゴシック" charset="0"/>
              </a:rPr>
              <a:t>sa</a:t>
            </a:r>
            <a:r>
              <a:rPr lang="en-CA" dirty="0">
                <a:latin typeface="Arial" charset="0"/>
                <a:ea typeface="ＭＳ Ｐゴシック" charset="0"/>
              </a:rPr>
              <a:t> place, des </a:t>
            </a:r>
            <a:r>
              <a:rPr lang="en-CA" dirty="0" err="1">
                <a:latin typeface="Arial" charset="0"/>
                <a:ea typeface="ＭＳ Ｐゴシック" charset="0"/>
              </a:rPr>
              <a:t>représentations</a:t>
            </a:r>
            <a:r>
              <a:rPr lang="en-CA" dirty="0">
                <a:latin typeface="Arial" charset="0"/>
                <a:ea typeface="ＭＳ Ｐゴシック" charset="0"/>
              </a:rPr>
              <a:t> </a:t>
            </a:r>
            <a:r>
              <a:rPr lang="en-CA" dirty="0" err="1">
                <a:latin typeface="Arial" charset="0"/>
                <a:ea typeface="ＭＳ Ｐゴシック" charset="0"/>
              </a:rPr>
              <a:t>que</a:t>
            </a:r>
            <a:r>
              <a:rPr lang="en-CA" dirty="0">
                <a:latin typeface="Arial" charset="0"/>
                <a:ea typeface="ＭＳ Ｐゴシック" charset="0"/>
              </a:rPr>
              <a:t> l</a:t>
            </a:r>
            <a:r>
              <a:rPr lang="ja-JP" altLang="en-CA" dirty="0">
                <a:latin typeface="Arial" charset="0"/>
                <a:ea typeface="ＭＳ Ｐゴシック" charset="0"/>
              </a:rPr>
              <a:t>’</a:t>
            </a:r>
            <a:r>
              <a:rPr lang="en-CA" dirty="0">
                <a:latin typeface="Arial" charset="0"/>
                <a:ea typeface="ＭＳ Ｐゴシック" charset="0"/>
              </a:rPr>
              <a:t>on s</a:t>
            </a:r>
            <a:r>
              <a:rPr lang="ja-JP" altLang="en-CA" dirty="0">
                <a:latin typeface="Arial" charset="0"/>
                <a:ea typeface="ＭＳ Ｐゴシック" charset="0"/>
              </a:rPr>
              <a:t>’</a:t>
            </a:r>
            <a:r>
              <a:rPr lang="en-CA" dirty="0">
                <a:latin typeface="Arial" charset="0"/>
                <a:ea typeface="ＭＳ Ｐゴシック" charset="0"/>
              </a:rPr>
              <a:t>en fait.</a:t>
            </a:r>
          </a:p>
          <a:p>
            <a:pPr lvl="1" eaLnBrk="1" hangingPunct="1">
              <a:lnSpc>
                <a:spcPct val="90000"/>
              </a:lnSpc>
            </a:pPr>
            <a:r>
              <a:rPr lang="en-CA" dirty="0" err="1">
                <a:latin typeface="Arial" charset="0"/>
                <a:ea typeface="ＭＳ Ｐゴシック" charset="0"/>
              </a:rPr>
              <a:t>Évolution</a:t>
            </a:r>
            <a:r>
              <a:rPr lang="en-CA" dirty="0">
                <a:latin typeface="Arial" charset="0"/>
                <a:ea typeface="ＭＳ Ｐゴシック" charset="0"/>
              </a:rPr>
              <a:t> </a:t>
            </a:r>
            <a:r>
              <a:rPr lang="en-CA" dirty="0" err="1">
                <a:latin typeface="Arial" charset="0"/>
                <a:ea typeface="ＭＳ Ｐゴシック" charset="0"/>
              </a:rPr>
              <a:t>dans</a:t>
            </a:r>
            <a:r>
              <a:rPr lang="en-CA" dirty="0">
                <a:latin typeface="Arial" charset="0"/>
                <a:ea typeface="ＭＳ Ｐゴシック" charset="0"/>
              </a:rPr>
              <a:t> la </a:t>
            </a:r>
            <a:r>
              <a:rPr lang="en-CA" dirty="0" err="1">
                <a:latin typeface="Arial" charset="0"/>
                <a:ea typeface="ＭＳ Ｐゴシック" charset="0"/>
              </a:rPr>
              <a:t>manière</a:t>
            </a:r>
            <a:r>
              <a:rPr lang="en-CA" dirty="0">
                <a:latin typeface="Arial" charset="0"/>
                <a:ea typeface="ＭＳ Ｐゴシック" charset="0"/>
              </a:rPr>
              <a:t> de </a:t>
            </a:r>
            <a:r>
              <a:rPr lang="en-CA" dirty="0" err="1">
                <a:latin typeface="Arial" charset="0"/>
                <a:ea typeface="ＭＳ Ｐゴシック" charset="0"/>
              </a:rPr>
              <a:t>gérer</a:t>
            </a:r>
            <a:r>
              <a:rPr lang="en-CA" dirty="0">
                <a:latin typeface="Arial" charset="0"/>
                <a:ea typeface="ＭＳ Ｐゴシック" charset="0"/>
              </a:rPr>
              <a:t> les affaires </a:t>
            </a:r>
            <a:r>
              <a:rPr lang="en-CA" dirty="0" err="1">
                <a:latin typeface="Arial" charset="0"/>
                <a:ea typeface="ＭＳ Ｐゴシック" charset="0"/>
              </a:rPr>
              <a:t>publiques</a:t>
            </a:r>
            <a:r>
              <a:rPr lang="en-CA" dirty="0">
                <a:latin typeface="Arial" charset="0"/>
                <a:ea typeface="ＭＳ Ｐゴシック" charset="0"/>
              </a:rPr>
              <a:t> </a:t>
            </a:r>
          </a:p>
          <a:p>
            <a:pPr lvl="2" eaLnBrk="1" hangingPunct="1">
              <a:lnSpc>
                <a:spcPct val="90000"/>
              </a:lnSpc>
            </a:pPr>
            <a:r>
              <a:rPr lang="en-CA" dirty="0">
                <a:latin typeface="Arial" charset="0"/>
                <a:ea typeface="ＭＳ Ｐゴシック" charset="0"/>
              </a:rPr>
              <a:t>Plus de </a:t>
            </a:r>
            <a:r>
              <a:rPr lang="en-CA" dirty="0" err="1" smtClean="0">
                <a:latin typeface="Arial" charset="0"/>
                <a:ea typeface="ＭＳ Ｐゴシック" charset="0"/>
              </a:rPr>
              <a:t>lieux</a:t>
            </a:r>
            <a:r>
              <a:rPr lang="en-CA" dirty="0" smtClean="0">
                <a:latin typeface="Arial" charset="0"/>
                <a:ea typeface="ＭＳ Ｐゴシック" charset="0"/>
              </a:rPr>
              <a:t> (local/provincial/</a:t>
            </a:r>
            <a:r>
              <a:rPr lang="en-CA" dirty="0" err="1" smtClean="0">
                <a:latin typeface="Arial" charset="0"/>
                <a:ea typeface="ＭＳ Ｐゴシック" charset="0"/>
              </a:rPr>
              <a:t>fédéral</a:t>
            </a:r>
            <a:r>
              <a:rPr lang="en-CA" dirty="0" smtClean="0">
                <a:latin typeface="Arial" charset="0"/>
                <a:ea typeface="ＭＳ Ｐゴシック" charset="0"/>
              </a:rPr>
              <a:t>/international)</a:t>
            </a:r>
            <a:endParaRPr lang="en-CA" dirty="0">
              <a:latin typeface="Arial" charset="0"/>
              <a:ea typeface="ＭＳ Ｐゴシック" charset="0"/>
            </a:endParaRPr>
          </a:p>
          <a:p>
            <a:pPr lvl="2" eaLnBrk="1" hangingPunct="1">
              <a:lnSpc>
                <a:spcPct val="90000"/>
              </a:lnSpc>
            </a:pPr>
            <a:r>
              <a:rPr lang="en-CA" dirty="0">
                <a:latin typeface="Arial" charset="0"/>
                <a:ea typeface="ＭＳ Ｐゴシック" charset="0"/>
              </a:rPr>
              <a:t>Plus </a:t>
            </a:r>
            <a:r>
              <a:rPr lang="en-CA" dirty="0" smtClean="0">
                <a:latin typeface="Arial" charset="0"/>
                <a:ea typeface="ＭＳ Ｐゴシック" charset="0"/>
              </a:rPr>
              <a:t>d</a:t>
            </a:r>
            <a:r>
              <a:rPr lang="ja-JP" altLang="en-CA" dirty="0" smtClean="0">
                <a:latin typeface="Arial" charset="0"/>
                <a:ea typeface="ＭＳ Ｐゴシック" charset="0"/>
              </a:rPr>
              <a:t>’</a:t>
            </a:r>
            <a:r>
              <a:rPr lang="en-CA" dirty="0" err="1" smtClean="0">
                <a:latin typeface="Arial" charset="0"/>
                <a:ea typeface="ＭＳ Ｐゴシック" charset="0"/>
              </a:rPr>
              <a:t>imputabilité</a:t>
            </a:r>
            <a:r>
              <a:rPr lang="en-CA" dirty="0" smtClean="0">
                <a:latin typeface="Arial" charset="0"/>
                <a:ea typeface="ＭＳ Ｐゴシック" charset="0"/>
              </a:rPr>
              <a:t> (</a:t>
            </a:r>
            <a:r>
              <a:rPr lang="en-CA" dirty="0" err="1" smtClean="0">
                <a:latin typeface="Arial" charset="0"/>
                <a:ea typeface="ＭＳ Ｐゴシック" charset="0"/>
              </a:rPr>
              <a:t>accessibilité</a:t>
            </a:r>
            <a:r>
              <a:rPr lang="en-CA" dirty="0" smtClean="0">
                <a:latin typeface="Arial" charset="0"/>
                <a:ea typeface="ＭＳ Ｐゴシック" charset="0"/>
              </a:rPr>
              <a:t> et </a:t>
            </a:r>
            <a:r>
              <a:rPr lang="en-CA" dirty="0" err="1" smtClean="0">
                <a:latin typeface="Arial" charset="0"/>
                <a:ea typeface="ＭＳ Ｐゴシック" charset="0"/>
              </a:rPr>
              <a:t>lisibilité</a:t>
            </a:r>
            <a:r>
              <a:rPr lang="en-CA" dirty="0" smtClean="0">
                <a:latin typeface="Arial" charset="0"/>
                <a:ea typeface="ＭＳ Ｐゴシック" charset="0"/>
              </a:rPr>
              <a:t>)</a:t>
            </a:r>
            <a:endParaRPr lang="en-CA" dirty="0">
              <a:latin typeface="Arial" charset="0"/>
              <a:ea typeface="ＭＳ Ｐゴシック" charset="0"/>
            </a:endParaRPr>
          </a:p>
          <a:p>
            <a:pPr lvl="2" eaLnBrk="1" hangingPunct="1">
              <a:lnSpc>
                <a:spcPct val="90000"/>
              </a:lnSpc>
            </a:pPr>
            <a:r>
              <a:rPr lang="en-CA" dirty="0" err="1">
                <a:latin typeface="Arial" charset="0"/>
                <a:ea typeface="ＭＳ Ｐゴシック" charset="0"/>
              </a:rPr>
              <a:t>Politiques</a:t>
            </a:r>
            <a:r>
              <a:rPr lang="en-CA" dirty="0">
                <a:latin typeface="Arial" charset="0"/>
                <a:ea typeface="ＭＳ Ｐゴシック" charset="0"/>
              </a:rPr>
              <a:t> plus </a:t>
            </a:r>
            <a:r>
              <a:rPr lang="en-CA" dirty="0" smtClean="0">
                <a:latin typeface="Arial" charset="0"/>
                <a:ea typeface="ＭＳ Ｐゴシック" charset="0"/>
              </a:rPr>
              <a:t>complexes (</a:t>
            </a:r>
            <a:r>
              <a:rPr lang="en-CA" dirty="0" err="1" smtClean="0">
                <a:latin typeface="Arial" charset="0"/>
                <a:ea typeface="ＭＳ Ｐゴシック" charset="0"/>
              </a:rPr>
              <a:t>enjeux</a:t>
            </a:r>
            <a:r>
              <a:rPr lang="en-CA" dirty="0" smtClean="0">
                <a:latin typeface="Arial" charset="0"/>
                <a:ea typeface="ＭＳ Ｐゴシック" charset="0"/>
              </a:rPr>
              <a:t> </a:t>
            </a:r>
            <a:r>
              <a:rPr lang="en-CA" dirty="0" err="1" smtClean="0">
                <a:latin typeface="Arial" charset="0"/>
                <a:ea typeface="ＭＳ Ｐゴシック" charset="0"/>
              </a:rPr>
              <a:t>saisis</a:t>
            </a:r>
            <a:r>
              <a:rPr lang="en-CA" dirty="0" smtClean="0">
                <a:latin typeface="Arial" charset="0"/>
                <a:ea typeface="ＭＳ Ｐゴシック" charset="0"/>
              </a:rPr>
              <a:t> </a:t>
            </a:r>
            <a:r>
              <a:rPr lang="en-CA" dirty="0" err="1" smtClean="0">
                <a:latin typeface="Arial" charset="0"/>
                <a:ea typeface="ＭＳ Ｐゴシック" charset="0"/>
              </a:rPr>
              <a:t>dans</a:t>
            </a:r>
            <a:r>
              <a:rPr lang="en-CA" dirty="0" smtClean="0">
                <a:latin typeface="Arial" charset="0"/>
                <a:ea typeface="ＭＳ Ｐゴシック" charset="0"/>
              </a:rPr>
              <a:t> </a:t>
            </a:r>
            <a:r>
              <a:rPr lang="en-CA" dirty="0" err="1" smtClean="0">
                <a:latin typeface="Arial" charset="0"/>
                <a:ea typeface="ＭＳ Ｐゴシック" charset="0"/>
              </a:rPr>
              <a:t>leur</a:t>
            </a:r>
            <a:r>
              <a:rPr lang="en-CA" dirty="0" smtClean="0">
                <a:latin typeface="Arial" charset="0"/>
                <a:ea typeface="ＭＳ Ｐゴシック" charset="0"/>
              </a:rPr>
              <a:t> multiples dimensions / </a:t>
            </a:r>
            <a:r>
              <a:rPr lang="en-CA" dirty="0" err="1" smtClean="0">
                <a:latin typeface="Arial" charset="0"/>
                <a:ea typeface="ＭＳ Ｐゴシック" charset="0"/>
              </a:rPr>
              <a:t>contraintes</a:t>
            </a:r>
            <a:r>
              <a:rPr lang="en-CA" dirty="0" smtClean="0">
                <a:latin typeface="Arial" charset="0"/>
                <a:ea typeface="ＭＳ Ｐゴシック" charset="0"/>
              </a:rPr>
              <a:t> multiples)</a:t>
            </a:r>
            <a:endParaRPr lang="en-CA" dirty="0">
              <a:latin typeface="Arial" charset="0"/>
              <a:ea typeface="ＭＳ Ｐゴシック" charset="0"/>
            </a:endParaRPr>
          </a:p>
          <a:p>
            <a:pPr lvl="2" eaLnBrk="1" hangingPunct="1">
              <a:lnSpc>
                <a:spcPct val="90000"/>
              </a:lnSpc>
            </a:pPr>
            <a:r>
              <a:rPr lang="en-CA" dirty="0">
                <a:latin typeface="Arial" charset="0"/>
                <a:ea typeface="ＭＳ Ｐゴシック" charset="0"/>
              </a:rPr>
              <a:t>Finances </a:t>
            </a:r>
            <a:r>
              <a:rPr lang="en-CA" dirty="0" err="1">
                <a:latin typeface="Arial" charset="0"/>
                <a:ea typeface="ＭＳ Ｐゴシック" charset="0"/>
              </a:rPr>
              <a:t>publiques</a:t>
            </a:r>
            <a:r>
              <a:rPr lang="en-CA" dirty="0">
                <a:latin typeface="Arial" charset="0"/>
                <a:ea typeface="ＭＳ Ｐゴシック" charset="0"/>
              </a:rPr>
              <a:t> plus </a:t>
            </a:r>
            <a:r>
              <a:rPr lang="en-CA" dirty="0" err="1">
                <a:latin typeface="Arial" charset="0"/>
                <a:ea typeface="ＭＳ Ｐゴシック" charset="0"/>
              </a:rPr>
              <a:t>contraignantes</a:t>
            </a:r>
            <a:endParaRPr lang="en-CA" dirty="0">
              <a:latin typeface="Arial" charset="0"/>
              <a:ea typeface="ＭＳ Ｐゴシック" charset="0"/>
            </a:endParaRPr>
          </a:p>
        </p:txBody>
      </p:sp>
    </p:spTree>
    <p:extLst>
      <p:ext uri="{BB962C8B-B14F-4D97-AF65-F5344CB8AC3E}">
        <p14:creationId xmlns:p14="http://schemas.microsoft.com/office/powerpoint/2010/main" val="223254659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fr-FR">
              <a:latin typeface="Arial" charset="0"/>
            </a:endParaRPr>
          </a:p>
        </p:txBody>
      </p:sp>
      <p:sp>
        <p:nvSpPr>
          <p:cNvPr id="28675" name="Rectangle 3"/>
          <p:cNvSpPr>
            <a:spLocks noGrp="1" noChangeArrowheads="1"/>
          </p:cNvSpPr>
          <p:nvPr>
            <p:ph type="body" idx="1"/>
          </p:nvPr>
        </p:nvSpPr>
        <p:spPr/>
        <p:txBody>
          <a:bodyPr/>
          <a:lstStyle/>
          <a:p>
            <a:pPr eaLnBrk="1" hangingPunct="1"/>
            <a:r>
              <a:rPr lang="en-CA" dirty="0" err="1">
                <a:latin typeface="Arial" charset="0"/>
              </a:rPr>
              <a:t>Quelques</a:t>
            </a:r>
            <a:r>
              <a:rPr lang="en-CA" dirty="0">
                <a:latin typeface="Arial" charset="0"/>
              </a:rPr>
              <a:t> nouveaux </a:t>
            </a:r>
            <a:r>
              <a:rPr lang="en-CA" dirty="0" err="1">
                <a:latin typeface="Arial" charset="0"/>
              </a:rPr>
              <a:t>enjeux</a:t>
            </a:r>
            <a:endParaRPr lang="en-CA" dirty="0">
              <a:latin typeface="Arial" charset="0"/>
            </a:endParaRPr>
          </a:p>
          <a:p>
            <a:pPr lvl="1" eaLnBrk="1" hangingPunct="1"/>
            <a:r>
              <a:rPr lang="en-CA" dirty="0">
                <a:latin typeface="Arial" charset="0"/>
                <a:ea typeface="ＭＳ Ｐゴシック" charset="0"/>
              </a:rPr>
              <a:t>(nouvelle) </a:t>
            </a:r>
            <a:r>
              <a:rPr lang="en-CA" dirty="0" err="1">
                <a:latin typeface="Arial" charset="0"/>
                <a:ea typeface="ＭＳ Ｐゴシック" charset="0"/>
              </a:rPr>
              <a:t>gestion</a:t>
            </a:r>
            <a:r>
              <a:rPr lang="en-CA" dirty="0">
                <a:latin typeface="Arial" charset="0"/>
                <a:ea typeface="ＭＳ Ｐゴシック" charset="0"/>
              </a:rPr>
              <a:t> </a:t>
            </a:r>
            <a:r>
              <a:rPr lang="en-CA" dirty="0" err="1">
                <a:latin typeface="Arial" charset="0"/>
                <a:ea typeface="ＭＳ Ｐゴシック" charset="0"/>
              </a:rPr>
              <a:t>publique</a:t>
            </a:r>
            <a:endParaRPr lang="en-CA" dirty="0">
              <a:latin typeface="Arial" charset="0"/>
              <a:ea typeface="ＭＳ Ｐゴシック" charset="0"/>
            </a:endParaRPr>
          </a:p>
          <a:p>
            <a:pPr lvl="1" eaLnBrk="1" hangingPunct="1"/>
            <a:r>
              <a:rPr lang="en-CA" dirty="0" err="1">
                <a:latin typeface="Arial" charset="0"/>
                <a:ea typeface="ＭＳ Ｐゴシック" charset="0"/>
              </a:rPr>
              <a:t>Troisième</a:t>
            </a:r>
            <a:r>
              <a:rPr lang="en-CA" dirty="0">
                <a:latin typeface="Arial" charset="0"/>
                <a:ea typeface="ＭＳ Ｐゴシック" charset="0"/>
              </a:rPr>
              <a:t> </a:t>
            </a:r>
            <a:r>
              <a:rPr lang="en-CA" dirty="0" err="1">
                <a:latin typeface="Arial" charset="0"/>
                <a:ea typeface="ＭＳ Ｐゴシック" charset="0"/>
              </a:rPr>
              <a:t>secteur</a:t>
            </a:r>
            <a:endParaRPr lang="en-CA" dirty="0">
              <a:latin typeface="Arial" charset="0"/>
              <a:ea typeface="ＭＳ Ｐゴシック" charset="0"/>
            </a:endParaRPr>
          </a:p>
          <a:p>
            <a:pPr lvl="1" eaLnBrk="1" hangingPunct="1"/>
            <a:r>
              <a:rPr lang="en-CA" dirty="0" err="1">
                <a:latin typeface="Arial" charset="0"/>
                <a:ea typeface="ＭＳ Ｐゴシック" charset="0"/>
              </a:rPr>
              <a:t>Autorités</a:t>
            </a:r>
            <a:r>
              <a:rPr lang="en-CA" dirty="0">
                <a:latin typeface="Arial" charset="0"/>
                <a:ea typeface="ＭＳ Ｐゴシック" charset="0"/>
              </a:rPr>
              <a:t> locales</a:t>
            </a:r>
          </a:p>
          <a:p>
            <a:pPr lvl="1" eaLnBrk="1" hangingPunct="1"/>
            <a:r>
              <a:rPr lang="en-CA" dirty="0" err="1">
                <a:latin typeface="Arial" charset="0"/>
                <a:ea typeface="ＭＳ Ｐゴシック" charset="0"/>
              </a:rPr>
              <a:t>Vieillissement</a:t>
            </a:r>
            <a:r>
              <a:rPr lang="en-CA" dirty="0">
                <a:latin typeface="Arial" charset="0"/>
                <a:ea typeface="ＭＳ Ｐゴシック" charset="0"/>
              </a:rPr>
              <a:t> de la population et </a:t>
            </a:r>
            <a:r>
              <a:rPr lang="en-CA" dirty="0" err="1">
                <a:latin typeface="Arial" charset="0"/>
                <a:ea typeface="ＭＳ Ｐゴシック" charset="0"/>
              </a:rPr>
              <a:t>renouvellement</a:t>
            </a:r>
            <a:r>
              <a:rPr lang="en-CA" dirty="0">
                <a:latin typeface="Arial" charset="0"/>
                <a:ea typeface="ＭＳ Ｐゴシック" charset="0"/>
              </a:rPr>
              <a:t> de la </a:t>
            </a:r>
            <a:r>
              <a:rPr lang="en-CA" dirty="0" err="1">
                <a:latin typeface="Arial" charset="0"/>
                <a:ea typeface="ＭＳ Ｐゴシック" charset="0"/>
              </a:rPr>
              <a:t>fonction</a:t>
            </a:r>
            <a:r>
              <a:rPr lang="en-CA" dirty="0">
                <a:latin typeface="Arial" charset="0"/>
                <a:ea typeface="ＭＳ Ｐゴシック" charset="0"/>
              </a:rPr>
              <a:t> </a:t>
            </a:r>
            <a:r>
              <a:rPr lang="en-CA" dirty="0" err="1">
                <a:latin typeface="Arial" charset="0"/>
                <a:ea typeface="ＭＳ Ｐゴシック" charset="0"/>
              </a:rPr>
              <a:t>publique</a:t>
            </a:r>
            <a:endParaRPr lang="en-CA" dirty="0">
              <a:latin typeface="Arial" charset="0"/>
              <a:ea typeface="ＭＳ Ｐゴシック" charset="0"/>
            </a:endParaRPr>
          </a:p>
          <a:p>
            <a:pPr lvl="1" eaLnBrk="1" hangingPunct="1"/>
            <a:r>
              <a:rPr lang="en-CA" dirty="0">
                <a:latin typeface="Arial" charset="0"/>
                <a:ea typeface="ＭＳ Ｐゴシック" charset="0"/>
              </a:rPr>
              <a:t>Nouveaux champs de l</a:t>
            </a:r>
            <a:r>
              <a:rPr lang="ja-JP" altLang="en-CA" dirty="0">
                <a:latin typeface="Arial" charset="0"/>
                <a:ea typeface="ＭＳ Ｐゴシック" charset="0"/>
              </a:rPr>
              <a:t>’</a:t>
            </a:r>
            <a:r>
              <a:rPr lang="en-CA" dirty="0">
                <a:latin typeface="Arial" charset="0"/>
                <a:ea typeface="ＭＳ Ｐゴシック" charset="0"/>
              </a:rPr>
              <a:t>intervention </a:t>
            </a:r>
            <a:r>
              <a:rPr lang="en-CA" dirty="0" err="1">
                <a:latin typeface="Arial" charset="0"/>
                <a:ea typeface="ＭＳ Ｐゴシック" charset="0"/>
              </a:rPr>
              <a:t>publique</a:t>
            </a:r>
            <a:r>
              <a:rPr lang="en-CA" dirty="0">
                <a:latin typeface="Arial" charset="0"/>
                <a:ea typeface="ＭＳ Ｐゴシック" charset="0"/>
              </a:rPr>
              <a:t> </a:t>
            </a:r>
          </a:p>
        </p:txBody>
      </p:sp>
    </p:spTree>
    <p:extLst>
      <p:ext uri="{BB962C8B-B14F-4D97-AF65-F5344CB8AC3E}">
        <p14:creationId xmlns:p14="http://schemas.microsoft.com/office/powerpoint/2010/main" val="226446171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a:xfrm>
            <a:off x="457200" y="457200"/>
            <a:ext cx="8229600" cy="5668963"/>
          </a:xfrm>
        </p:spPr>
        <p:txBody>
          <a:bodyPr>
            <a:normAutofit lnSpcReduction="10000"/>
          </a:bodyPr>
          <a:lstStyle/>
          <a:p>
            <a:pPr marL="609600" indent="-609600" eaLnBrk="1" hangingPunct="1">
              <a:lnSpc>
                <a:spcPct val="80000"/>
              </a:lnSpc>
              <a:buFontTx/>
              <a:buNone/>
            </a:pPr>
            <a:r>
              <a:rPr lang="fr-FR" sz="2400" dirty="0">
                <a:solidFill>
                  <a:schemeClr val="accent6"/>
                </a:solidFill>
                <a:latin typeface="Arial" charset="0"/>
              </a:rPr>
              <a:t>Nouveau paradigme de l’administration </a:t>
            </a:r>
            <a:r>
              <a:rPr lang="fr-FR" sz="2400" dirty="0" smtClean="0">
                <a:solidFill>
                  <a:schemeClr val="accent6"/>
                </a:solidFill>
                <a:latin typeface="Arial" charset="0"/>
              </a:rPr>
              <a:t>publique (performance et décentralisation)</a:t>
            </a:r>
            <a:endParaRPr lang="fr-FR" sz="2400" dirty="0">
              <a:solidFill>
                <a:schemeClr val="accent6"/>
              </a:solidFill>
              <a:latin typeface="Arial" charset="0"/>
            </a:endParaRPr>
          </a:p>
          <a:p>
            <a:pPr marL="609600" indent="-609600" eaLnBrk="1" hangingPunct="1">
              <a:lnSpc>
                <a:spcPct val="80000"/>
              </a:lnSpc>
            </a:pPr>
            <a:endParaRPr lang="fr-FR" sz="2400" dirty="0">
              <a:latin typeface="Arial" charset="0"/>
            </a:endParaRPr>
          </a:p>
          <a:p>
            <a:pPr marL="609600" indent="-609600" eaLnBrk="1" hangingPunct="1">
              <a:lnSpc>
                <a:spcPct val="80000"/>
              </a:lnSpc>
            </a:pPr>
            <a:r>
              <a:rPr lang="fr-FR" sz="2400" dirty="0">
                <a:solidFill>
                  <a:srgbClr val="FFFFFF"/>
                </a:solidFill>
                <a:latin typeface="Arial" charset="0"/>
              </a:rPr>
              <a:t>la production de services de grande qualité que les citoyens souhaitent </a:t>
            </a:r>
          </a:p>
          <a:p>
            <a:pPr marL="609600" indent="-609600" eaLnBrk="1" hangingPunct="1">
              <a:lnSpc>
                <a:spcPct val="80000"/>
              </a:lnSpc>
            </a:pPr>
            <a:r>
              <a:rPr lang="fr-FR" sz="2400" dirty="0">
                <a:solidFill>
                  <a:srgbClr val="FFFFFF"/>
                </a:solidFill>
                <a:latin typeface="Arial" charset="0"/>
              </a:rPr>
              <a:t>exiger, mesurer </a:t>
            </a:r>
            <a:r>
              <a:rPr lang="fr-FR" sz="2400" dirty="0">
                <a:latin typeface="Arial" charset="0"/>
              </a:rPr>
              <a:t>et récompenser la performance des organisations et des individus.</a:t>
            </a:r>
          </a:p>
          <a:p>
            <a:pPr marL="609600" indent="-609600" eaLnBrk="1" hangingPunct="1">
              <a:lnSpc>
                <a:spcPct val="80000"/>
              </a:lnSpc>
            </a:pPr>
            <a:r>
              <a:rPr lang="fr-FR" sz="2400" dirty="0">
                <a:latin typeface="Arial" charset="0"/>
              </a:rPr>
              <a:t>favoriser l’autonomie de gestion, en réduisant en particulier les contrôles des agences centrales. </a:t>
            </a:r>
          </a:p>
          <a:p>
            <a:pPr marL="609600" indent="-609600" eaLnBrk="1" hangingPunct="1">
              <a:lnSpc>
                <a:spcPct val="80000"/>
              </a:lnSpc>
            </a:pPr>
            <a:r>
              <a:rPr lang="fr-FR" sz="2400" dirty="0">
                <a:latin typeface="Arial" charset="0"/>
              </a:rPr>
              <a:t>reconnaître l’importance de fournir des ressources humaines et technologiques pour que les gestionnaires puissent être réellement </a:t>
            </a:r>
            <a:r>
              <a:rPr lang="fr-FR" sz="2400" dirty="0" smtClean="0">
                <a:latin typeface="Arial" charset="0"/>
              </a:rPr>
              <a:t>performants. </a:t>
            </a:r>
            <a:endParaRPr lang="fr-FR" sz="2400" dirty="0">
              <a:latin typeface="Arial" charset="0"/>
            </a:endParaRPr>
          </a:p>
          <a:p>
            <a:pPr marL="609600" indent="-609600" eaLnBrk="1" hangingPunct="1">
              <a:lnSpc>
                <a:spcPct val="80000"/>
              </a:lnSpc>
            </a:pPr>
            <a:r>
              <a:rPr lang="fr-FR" sz="2400" dirty="0">
                <a:latin typeface="Arial" charset="0"/>
              </a:rPr>
              <a:t>promouvoir l’idée de compétition, et réfléchir sur les services qui devraient être conservés dans le secteur public et ceux qui pourraient être pris en charge par le secteur privé ou non gouvernemental (ONG)</a:t>
            </a:r>
          </a:p>
          <a:p>
            <a:pPr marL="609600" indent="-609600" algn="r" eaLnBrk="1" hangingPunct="1">
              <a:lnSpc>
                <a:spcPct val="80000"/>
              </a:lnSpc>
              <a:buFontTx/>
              <a:buNone/>
            </a:pPr>
            <a:r>
              <a:rPr lang="fr-FR" sz="2400" dirty="0">
                <a:latin typeface="Arial" charset="0"/>
              </a:rPr>
              <a:t>(Traduction de Borins, 1995 : 5-11, </a:t>
            </a:r>
          </a:p>
          <a:p>
            <a:pPr marL="609600" indent="-609600" algn="r" eaLnBrk="1" hangingPunct="1">
              <a:lnSpc>
                <a:spcPct val="80000"/>
              </a:lnSpc>
              <a:buFontTx/>
              <a:buNone/>
            </a:pPr>
            <a:r>
              <a:rPr lang="fr-FR" sz="2400" dirty="0">
                <a:latin typeface="Arial" charset="0"/>
              </a:rPr>
              <a:t>cité dans Borins, 2002 : 4). </a:t>
            </a:r>
            <a:endParaRPr lang="en-CA" sz="2400" dirty="0">
              <a:latin typeface="Arial" charset="0"/>
            </a:endParaRPr>
          </a:p>
        </p:txBody>
      </p:sp>
    </p:spTree>
    <p:extLst>
      <p:ext uri="{BB962C8B-B14F-4D97-AF65-F5344CB8AC3E}">
        <p14:creationId xmlns:p14="http://schemas.microsoft.com/office/powerpoint/2010/main" val="161955159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err="1" smtClean="0"/>
              <a:t>Texte</a:t>
            </a:r>
            <a:r>
              <a:rPr lang="en-CA" dirty="0" smtClean="0"/>
              <a:t> </a:t>
            </a:r>
            <a:r>
              <a:rPr lang="en-CA" dirty="0" err="1" smtClean="0"/>
              <a:t>d’É</a:t>
            </a:r>
            <a:r>
              <a:rPr lang="en-CA" dirty="0" smtClean="0"/>
              <a:t>. Champagne</a:t>
            </a:r>
            <a:endParaRPr lang="en-CA" dirty="0"/>
          </a:p>
        </p:txBody>
      </p:sp>
      <p:sp>
        <p:nvSpPr>
          <p:cNvPr id="3" name="Espace réservé du contenu 2"/>
          <p:cNvSpPr>
            <a:spLocks noGrp="1"/>
          </p:cNvSpPr>
          <p:nvPr>
            <p:ph idx="1"/>
          </p:nvPr>
        </p:nvSpPr>
        <p:spPr/>
        <p:txBody>
          <a:bodyPr/>
          <a:lstStyle/>
          <a:p>
            <a:r>
              <a:rPr lang="en-CA" dirty="0" err="1" smtClean="0"/>
              <a:t>Quels</a:t>
            </a:r>
            <a:r>
              <a:rPr lang="en-CA" dirty="0" smtClean="0"/>
              <a:t> </a:t>
            </a:r>
            <a:r>
              <a:rPr lang="en-CA" dirty="0" err="1" smtClean="0"/>
              <a:t>sont</a:t>
            </a:r>
            <a:r>
              <a:rPr lang="en-CA" dirty="0" smtClean="0"/>
              <a:t> les </a:t>
            </a:r>
            <a:r>
              <a:rPr lang="en-CA" dirty="0" err="1" smtClean="0"/>
              <a:t>principaux</a:t>
            </a:r>
            <a:r>
              <a:rPr lang="en-CA" dirty="0" smtClean="0"/>
              <a:t> concepts </a:t>
            </a:r>
            <a:r>
              <a:rPr lang="en-CA" dirty="0" err="1" smtClean="0"/>
              <a:t>présentés</a:t>
            </a:r>
            <a:r>
              <a:rPr lang="en-CA" dirty="0" smtClean="0"/>
              <a:t> </a:t>
            </a:r>
            <a:r>
              <a:rPr lang="en-CA" dirty="0" err="1" smtClean="0"/>
              <a:t>dans</a:t>
            </a:r>
            <a:r>
              <a:rPr lang="en-CA" dirty="0" smtClean="0"/>
              <a:t> </a:t>
            </a:r>
            <a:r>
              <a:rPr lang="en-CA" dirty="0" err="1" smtClean="0"/>
              <a:t>ce</a:t>
            </a:r>
            <a:r>
              <a:rPr lang="en-CA" dirty="0" smtClean="0"/>
              <a:t> </a:t>
            </a:r>
            <a:r>
              <a:rPr lang="en-CA" dirty="0" err="1" smtClean="0"/>
              <a:t>texte</a:t>
            </a:r>
            <a:r>
              <a:rPr lang="en-CA" dirty="0" smtClean="0"/>
              <a:t> ?</a:t>
            </a:r>
          </a:p>
          <a:p>
            <a:pPr marL="0" indent="0">
              <a:buNone/>
            </a:pPr>
            <a:endParaRPr lang="en-CA" dirty="0"/>
          </a:p>
        </p:txBody>
      </p:sp>
    </p:spTree>
    <p:extLst>
      <p:ext uri="{BB962C8B-B14F-4D97-AF65-F5344CB8AC3E}">
        <p14:creationId xmlns:p14="http://schemas.microsoft.com/office/powerpoint/2010/main" val="4148127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r>
              <a:rPr lang="en-CA" sz="4000" dirty="0" smtClean="0">
                <a:solidFill>
                  <a:srgbClr val="F79646"/>
                </a:solidFill>
                <a:latin typeface="Arial" charset="0"/>
                <a:ea typeface="ＭＳ Ｐゴシック" charset="0"/>
                <a:cs typeface="ＭＳ Ｐゴシック" charset="0"/>
              </a:rPr>
              <a:t>2.  </a:t>
            </a:r>
            <a:r>
              <a:rPr lang="en-CA" sz="4000" dirty="0">
                <a:solidFill>
                  <a:srgbClr val="F79646"/>
                </a:solidFill>
                <a:latin typeface="Arial" charset="0"/>
                <a:ea typeface="ＭＳ Ｐゴシック" charset="0"/>
                <a:cs typeface="ＭＳ Ｐゴシック" charset="0"/>
              </a:rPr>
              <a:t>Constitution et </a:t>
            </a:r>
            <a:r>
              <a:rPr lang="en-CA" sz="4000" dirty="0" err="1">
                <a:solidFill>
                  <a:srgbClr val="F79646"/>
                </a:solidFill>
                <a:latin typeface="Arial" charset="0"/>
                <a:ea typeface="ＭＳ Ｐゴシック" charset="0"/>
                <a:cs typeface="ＭＳ Ｐゴシック" charset="0"/>
              </a:rPr>
              <a:t>séparation</a:t>
            </a:r>
            <a:r>
              <a:rPr lang="en-CA" sz="4000" dirty="0">
                <a:solidFill>
                  <a:srgbClr val="F79646"/>
                </a:solidFill>
                <a:latin typeface="Arial" charset="0"/>
                <a:ea typeface="ＭＳ Ｐゴシック" charset="0"/>
                <a:cs typeface="ＭＳ Ｐゴシック" charset="0"/>
              </a:rPr>
              <a:t> des </a:t>
            </a:r>
            <a:r>
              <a:rPr lang="en-CA" sz="4000" dirty="0" err="1">
                <a:solidFill>
                  <a:srgbClr val="F79646"/>
                </a:solidFill>
                <a:latin typeface="Arial" charset="0"/>
                <a:ea typeface="ＭＳ Ｐゴシック" charset="0"/>
                <a:cs typeface="ＭＳ Ｐゴシック" charset="0"/>
              </a:rPr>
              <a:t>pouvoirs</a:t>
            </a:r>
            <a:endParaRPr lang="en-CA" sz="4000" dirty="0">
              <a:solidFill>
                <a:srgbClr val="F79646"/>
              </a:solidFill>
              <a:latin typeface="Arial" charset="0"/>
              <a:ea typeface="ＭＳ Ｐゴシック" charset="0"/>
              <a:cs typeface="ＭＳ Ｐゴシック" charset="0"/>
            </a:endParaRPr>
          </a:p>
        </p:txBody>
      </p:sp>
      <p:sp>
        <p:nvSpPr>
          <p:cNvPr id="19459" name="Rectangle 3"/>
          <p:cNvSpPr>
            <a:spLocks noGrp="1" noChangeArrowheads="1"/>
          </p:cNvSpPr>
          <p:nvPr>
            <p:ph type="body" idx="1"/>
          </p:nvPr>
        </p:nvSpPr>
        <p:spPr/>
        <p:txBody>
          <a:bodyPr/>
          <a:lstStyle/>
          <a:p>
            <a:pPr eaLnBrk="1" hangingPunct="1">
              <a:buFontTx/>
              <a:buNone/>
            </a:pPr>
            <a:r>
              <a:rPr lang="en-CA">
                <a:latin typeface="Arial" charset="0"/>
                <a:ea typeface="ＭＳ Ｐゴシック" charset="0"/>
                <a:cs typeface="ＭＳ Ｐゴシック" charset="0"/>
              </a:rPr>
              <a:t>La référence ultime.</a:t>
            </a:r>
          </a:p>
          <a:p>
            <a:pPr eaLnBrk="1" hangingPunct="1">
              <a:buFontTx/>
              <a:buNone/>
            </a:pPr>
            <a:r>
              <a:rPr lang="en-CA">
                <a:latin typeface="Arial" charset="0"/>
                <a:ea typeface="ＭＳ Ｐゴシック" charset="0"/>
                <a:cs typeface="ＭＳ Ｐゴシック" charset="0"/>
              </a:rPr>
              <a:t>Donne le pouvoir de faire les lois et limite le pouvoir de l</a:t>
            </a:r>
            <a:r>
              <a:rPr lang="ja-JP" altLang="en-CA">
                <a:latin typeface="Arial" charset="0"/>
                <a:ea typeface="ＭＳ Ｐゴシック" charset="0"/>
                <a:cs typeface="ＭＳ Ｐゴシック" charset="0"/>
              </a:rPr>
              <a:t>’</a:t>
            </a:r>
            <a:r>
              <a:rPr lang="en-CA">
                <a:latin typeface="Arial" charset="0"/>
                <a:ea typeface="ＭＳ Ｐゴシック" charset="0"/>
                <a:cs typeface="ＭＳ Ｐゴシック" charset="0"/>
              </a:rPr>
              <a:t>État.</a:t>
            </a:r>
          </a:p>
          <a:p>
            <a:pPr eaLnBrk="1" hangingPunct="1">
              <a:buFontTx/>
              <a:buNone/>
            </a:pPr>
            <a:r>
              <a:rPr lang="en-CA">
                <a:latin typeface="Arial" charset="0"/>
                <a:ea typeface="ＭＳ Ｐゴシック" charset="0"/>
                <a:cs typeface="ＭＳ Ｐゴシック" charset="0"/>
              </a:rPr>
              <a:t>Assure un État de droit : qui n</a:t>
            </a:r>
            <a:r>
              <a:rPr lang="ja-JP" altLang="en-CA">
                <a:latin typeface="Arial" charset="0"/>
                <a:ea typeface="ＭＳ Ｐゴシック" charset="0"/>
                <a:cs typeface="ＭＳ Ｐゴシック" charset="0"/>
              </a:rPr>
              <a:t>’</a:t>
            </a:r>
            <a:r>
              <a:rPr lang="en-CA">
                <a:latin typeface="Arial" charset="0"/>
                <a:ea typeface="ＭＳ Ｐゴシック" charset="0"/>
                <a:cs typeface="ＭＳ Ｐゴシック" charset="0"/>
              </a:rPr>
              <a:t>est pas tout puissant et qui est prévisible.</a:t>
            </a:r>
          </a:p>
          <a:p>
            <a:pPr eaLnBrk="1" hangingPunct="1">
              <a:buFontTx/>
              <a:buNone/>
            </a:pPr>
            <a:r>
              <a:rPr lang="en-CA">
                <a:latin typeface="Arial" charset="0"/>
                <a:ea typeface="ＭＳ Ｐゴシック" charset="0"/>
                <a:cs typeface="ＭＳ Ｐゴシック" charset="0"/>
              </a:rPr>
              <a:t>Les élus et les fonctionnaires, comme les citoyens, vivent et travaillent en conformité avec ce cadre de références.</a:t>
            </a:r>
          </a:p>
        </p:txBody>
      </p:sp>
    </p:spTree>
    <p:extLst>
      <p:ext uri="{BB962C8B-B14F-4D97-AF65-F5344CB8AC3E}">
        <p14:creationId xmlns:p14="http://schemas.microsoft.com/office/powerpoint/2010/main" val="350957776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a:xfrm>
            <a:off x="0" y="381000"/>
            <a:ext cx="8229600" cy="5821363"/>
          </a:xfrm>
        </p:spPr>
        <p:txBody>
          <a:bodyPr/>
          <a:lstStyle/>
          <a:p>
            <a:pPr marL="812800" indent="-812800" eaLnBrk="1" hangingPunct="1">
              <a:lnSpc>
                <a:spcPct val="90000"/>
              </a:lnSpc>
              <a:buFontTx/>
              <a:buNone/>
            </a:pPr>
            <a:r>
              <a:rPr lang="fr-FR">
                <a:latin typeface="Arial" charset="0"/>
                <a:ea typeface="ＭＳ Ｐゴシック" charset="0"/>
                <a:cs typeface="ＭＳ Ｐゴシック" charset="0"/>
              </a:rPr>
              <a:t>Les 7 commandements du manoir de la ferme des animaux (Orwell)</a:t>
            </a:r>
          </a:p>
          <a:p>
            <a:pPr marL="812800" indent="-812800" eaLnBrk="1" hangingPunct="1">
              <a:lnSpc>
                <a:spcPct val="90000"/>
              </a:lnSpc>
              <a:buFontTx/>
              <a:buNone/>
            </a:pPr>
            <a:endParaRPr lang="fr-FR">
              <a:latin typeface="Arial" charset="0"/>
              <a:ea typeface="ＭＳ Ｐゴシック" charset="0"/>
              <a:cs typeface="ＭＳ Ｐゴシック" charset="0"/>
            </a:endParaRPr>
          </a:p>
          <a:p>
            <a:pPr marL="812800" indent="-812800" eaLnBrk="1" hangingPunct="1">
              <a:lnSpc>
                <a:spcPct val="90000"/>
              </a:lnSpc>
            </a:pPr>
            <a:r>
              <a:rPr lang="fr-FR">
                <a:latin typeface="Arial" charset="0"/>
                <a:ea typeface="ＭＳ Ｐゴシック" charset="0"/>
                <a:cs typeface="ＭＳ Ｐゴシック" charset="0"/>
              </a:rPr>
              <a:t>Tout deux pattes est un ennemi.</a:t>
            </a:r>
          </a:p>
          <a:p>
            <a:pPr marL="812800" indent="-812800" eaLnBrk="1" hangingPunct="1">
              <a:lnSpc>
                <a:spcPct val="90000"/>
              </a:lnSpc>
            </a:pPr>
            <a:r>
              <a:rPr lang="fr-FR">
                <a:latin typeface="Arial" charset="0"/>
                <a:ea typeface="ＭＳ Ｐゴシック" charset="0"/>
                <a:cs typeface="ＭＳ Ｐゴシック" charset="0"/>
              </a:rPr>
              <a:t>Tout quatre pattes ou tout volatile </a:t>
            </a:r>
          </a:p>
          <a:p>
            <a:pPr marL="812800" indent="-812800" eaLnBrk="1" hangingPunct="1">
              <a:lnSpc>
                <a:spcPct val="90000"/>
              </a:lnSpc>
              <a:buFontTx/>
              <a:buNone/>
            </a:pPr>
            <a:r>
              <a:rPr lang="fr-FR">
                <a:latin typeface="Arial" charset="0"/>
                <a:ea typeface="ＭＳ Ｐゴシック" charset="0"/>
                <a:cs typeface="ＭＳ Ｐゴシック" charset="0"/>
              </a:rPr>
              <a:t>	est un ami.</a:t>
            </a:r>
          </a:p>
          <a:p>
            <a:pPr marL="812800" indent="-812800" eaLnBrk="1" hangingPunct="1">
              <a:lnSpc>
                <a:spcPct val="90000"/>
              </a:lnSpc>
            </a:pPr>
            <a:r>
              <a:rPr lang="fr-FR">
                <a:latin typeface="Arial" charset="0"/>
                <a:ea typeface="ＭＳ Ｐゴシック" charset="0"/>
                <a:cs typeface="ＭＳ Ｐゴシック" charset="0"/>
              </a:rPr>
              <a:t>Nul animal ne portera de vêtements</a:t>
            </a:r>
          </a:p>
          <a:p>
            <a:pPr marL="812800" indent="-812800" eaLnBrk="1" hangingPunct="1">
              <a:lnSpc>
                <a:spcPct val="90000"/>
              </a:lnSpc>
            </a:pPr>
            <a:r>
              <a:rPr lang="fr-FR">
                <a:latin typeface="Arial" charset="0"/>
                <a:ea typeface="ＭＳ Ｐゴシック" charset="0"/>
                <a:cs typeface="ＭＳ Ｐゴシック" charset="0"/>
              </a:rPr>
              <a:t>Nul animal ne dormira dans un lit</a:t>
            </a:r>
          </a:p>
          <a:p>
            <a:pPr marL="812800" indent="-812800" eaLnBrk="1" hangingPunct="1">
              <a:lnSpc>
                <a:spcPct val="90000"/>
              </a:lnSpc>
            </a:pPr>
            <a:r>
              <a:rPr lang="fr-FR">
                <a:latin typeface="Arial" charset="0"/>
                <a:ea typeface="ＭＳ Ｐゴシック" charset="0"/>
                <a:cs typeface="ＭＳ Ｐゴシック" charset="0"/>
              </a:rPr>
              <a:t>Nul animal ne boira d’alcool. </a:t>
            </a:r>
          </a:p>
          <a:p>
            <a:pPr marL="812800" indent="-812800" eaLnBrk="1" hangingPunct="1">
              <a:lnSpc>
                <a:spcPct val="90000"/>
              </a:lnSpc>
            </a:pPr>
            <a:r>
              <a:rPr lang="fr-FR">
                <a:latin typeface="Arial" charset="0"/>
                <a:ea typeface="ＭＳ Ｐゴシック" charset="0"/>
                <a:cs typeface="ＭＳ Ｐゴシック" charset="0"/>
              </a:rPr>
              <a:t>Nul animal ne tuera un autre animal. </a:t>
            </a:r>
          </a:p>
          <a:p>
            <a:pPr marL="812800" indent="-812800" eaLnBrk="1" hangingPunct="1">
              <a:lnSpc>
                <a:spcPct val="90000"/>
              </a:lnSpc>
            </a:pPr>
            <a:r>
              <a:rPr lang="fr-FR">
                <a:latin typeface="Arial" charset="0"/>
                <a:ea typeface="ＭＳ Ｐゴシック" charset="0"/>
                <a:cs typeface="ＭＳ Ｐゴシック" charset="0"/>
              </a:rPr>
              <a:t>Tous les animaux sont égaux. </a:t>
            </a:r>
            <a:endParaRPr lang="en-CA">
              <a:latin typeface="Arial" charset="0"/>
              <a:ea typeface="ＭＳ Ｐゴシック" charset="0"/>
              <a:cs typeface="ＭＳ Ｐゴシック" charset="0"/>
            </a:endParaRPr>
          </a:p>
        </p:txBody>
      </p:sp>
      <p:pic>
        <p:nvPicPr>
          <p:cNvPr id="20483" name="Imag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990600"/>
            <a:ext cx="17526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976483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457200" y="381000"/>
            <a:ext cx="8229600" cy="5440363"/>
          </a:xfrm>
        </p:spPr>
        <p:txBody>
          <a:bodyPr>
            <a:normAutofit fontScale="92500" lnSpcReduction="10000"/>
          </a:bodyPr>
          <a:lstStyle/>
          <a:p>
            <a:pPr eaLnBrk="1" hangingPunct="1">
              <a:lnSpc>
                <a:spcPct val="90000"/>
              </a:lnSpc>
            </a:pPr>
            <a:r>
              <a:rPr lang="en-CA" sz="2800" dirty="0">
                <a:solidFill>
                  <a:srgbClr val="FFFFFF"/>
                </a:solidFill>
                <a:latin typeface="Arial" charset="0"/>
                <a:ea typeface="ＭＳ Ｐゴシック" charset="0"/>
                <a:cs typeface="ＭＳ Ｐゴシック" charset="0"/>
              </a:rPr>
              <a:t>Adoption : </a:t>
            </a:r>
            <a:r>
              <a:rPr lang="en-CA" sz="2800" dirty="0" err="1">
                <a:solidFill>
                  <a:srgbClr val="FFFFFF"/>
                </a:solidFill>
                <a:latin typeface="Arial" charset="0"/>
                <a:ea typeface="ＭＳ Ｐゴシック" charset="0"/>
                <a:cs typeface="ＭＳ Ｐゴシック" charset="0"/>
              </a:rPr>
              <a:t>légitimité</a:t>
            </a:r>
            <a:r>
              <a:rPr lang="en-CA" sz="2800" dirty="0">
                <a:solidFill>
                  <a:srgbClr val="FFFFFF"/>
                </a:solidFill>
                <a:latin typeface="Arial" charset="0"/>
                <a:ea typeface="ＭＳ Ｐゴシック" charset="0"/>
                <a:cs typeface="ＭＳ Ｐゴシック" charset="0"/>
              </a:rPr>
              <a:t> forte (</a:t>
            </a:r>
            <a:r>
              <a:rPr lang="en-CA" sz="2800" dirty="0" err="1">
                <a:solidFill>
                  <a:srgbClr val="FFFFFF"/>
                </a:solidFill>
                <a:latin typeface="Arial" charset="0"/>
                <a:ea typeface="ＭＳ Ｐゴシック" charset="0"/>
                <a:cs typeface="ＭＳ Ｐゴシック" charset="0"/>
              </a:rPr>
              <a:t>rédaction</a:t>
            </a:r>
            <a:r>
              <a:rPr lang="en-CA" sz="2800" dirty="0">
                <a:solidFill>
                  <a:srgbClr val="FFFFFF"/>
                </a:solidFill>
                <a:latin typeface="Arial" charset="0"/>
                <a:ea typeface="ＭＳ Ｐゴシック" charset="0"/>
                <a:cs typeface="ＭＳ Ｐゴシック" charset="0"/>
              </a:rPr>
              <a:t> par </a:t>
            </a:r>
            <a:r>
              <a:rPr lang="en-CA" sz="2800" dirty="0" err="1">
                <a:solidFill>
                  <a:srgbClr val="FFFFFF"/>
                </a:solidFill>
                <a:latin typeface="Arial" charset="0"/>
                <a:ea typeface="ＭＳ Ｐゴシック" charset="0"/>
                <a:cs typeface="ＭＳ Ｐゴシック" charset="0"/>
              </a:rPr>
              <a:t>comité</a:t>
            </a:r>
            <a:r>
              <a:rPr lang="en-CA" sz="2800" dirty="0">
                <a:solidFill>
                  <a:srgbClr val="FFFFFF"/>
                </a:solidFill>
                <a:latin typeface="Arial" charset="0"/>
                <a:ea typeface="ＭＳ Ｐゴシック" charset="0"/>
                <a:cs typeface="ＭＳ Ｐゴシック" charset="0"/>
              </a:rPr>
              <a:t> de sages, </a:t>
            </a:r>
            <a:r>
              <a:rPr lang="en-CA" sz="2800" dirty="0" err="1">
                <a:solidFill>
                  <a:srgbClr val="FFFFFF"/>
                </a:solidFill>
                <a:latin typeface="Arial" charset="0"/>
                <a:ea typeface="ＭＳ Ｐゴシック" charset="0"/>
                <a:cs typeface="ＭＳ Ｐゴシック" charset="0"/>
              </a:rPr>
              <a:t>interparlementaire</a:t>
            </a:r>
            <a:r>
              <a:rPr lang="en-CA" sz="2800" dirty="0">
                <a:latin typeface="Arial" charset="0"/>
                <a:ea typeface="ＭＳ Ｐゴシック" charset="0"/>
                <a:cs typeface="ＭＳ Ｐゴシック" charset="0"/>
              </a:rPr>
              <a:t>, adoption par </a:t>
            </a:r>
            <a:r>
              <a:rPr lang="en-CA" sz="2800" i="1" dirty="0" err="1">
                <a:latin typeface="Arial" charset="0"/>
                <a:ea typeface="ＭＳ Ｐゴシック" charset="0"/>
                <a:cs typeface="ＭＳ Ｐゴシック" charset="0"/>
              </a:rPr>
              <a:t>référendum</a:t>
            </a:r>
            <a:r>
              <a:rPr lang="en-CA" sz="2800" i="1" dirty="0">
                <a:latin typeface="Arial" charset="0"/>
                <a:ea typeface="ＭＳ Ｐゴシック" charset="0"/>
                <a:cs typeface="ＭＳ Ｐゴシック" charset="0"/>
              </a:rPr>
              <a:t>, vote du </a:t>
            </a:r>
            <a:r>
              <a:rPr lang="en-CA" sz="2800" i="1" dirty="0" err="1">
                <a:latin typeface="Arial" charset="0"/>
                <a:ea typeface="ＭＳ Ｐゴシック" charset="0"/>
                <a:cs typeface="ＭＳ Ｐゴシック" charset="0"/>
              </a:rPr>
              <a:t>Parlement</a:t>
            </a:r>
            <a:r>
              <a:rPr lang="en-CA" sz="2800" dirty="0">
                <a:latin typeface="Arial" charset="0"/>
                <a:ea typeface="ＭＳ Ｐゴシック" charset="0"/>
                <a:cs typeface="ＭＳ Ｐゴシック" charset="0"/>
              </a:rPr>
              <a:t>) – </a:t>
            </a:r>
          </a:p>
          <a:p>
            <a:pPr eaLnBrk="1" hangingPunct="1">
              <a:lnSpc>
                <a:spcPct val="90000"/>
              </a:lnSpc>
            </a:pPr>
            <a:r>
              <a:rPr lang="en-CA" sz="2000" dirty="0" err="1">
                <a:solidFill>
                  <a:srgbClr val="FFFF00"/>
                </a:solidFill>
                <a:latin typeface="Arial" charset="0"/>
                <a:ea typeface="ＭＳ Ｐゴシック" charset="0"/>
                <a:cs typeface="ＭＳ Ｐゴシック" charset="0"/>
              </a:rPr>
              <a:t>Irak</a:t>
            </a:r>
            <a:r>
              <a:rPr lang="en-CA" sz="2000" dirty="0">
                <a:solidFill>
                  <a:srgbClr val="FFFF00"/>
                </a:solidFill>
                <a:latin typeface="Arial" charset="0"/>
                <a:ea typeface="ＭＳ Ｐゴシック" charset="0"/>
                <a:cs typeface="ＭＳ Ｐゴシック" charset="0"/>
              </a:rPr>
              <a:t> ; </a:t>
            </a:r>
            <a:r>
              <a:rPr lang="en-CA" sz="2000" dirty="0" err="1">
                <a:solidFill>
                  <a:srgbClr val="FFFF00"/>
                </a:solidFill>
                <a:latin typeface="Arial" charset="0"/>
                <a:ea typeface="ＭＳ Ｐゴシック" charset="0"/>
                <a:cs typeface="ＭＳ Ｐゴシック" charset="0"/>
              </a:rPr>
              <a:t>Sud</a:t>
            </a:r>
            <a:r>
              <a:rPr lang="en-CA" sz="2000" dirty="0">
                <a:solidFill>
                  <a:srgbClr val="FFFF00"/>
                </a:solidFill>
                <a:latin typeface="Arial" charset="0"/>
                <a:ea typeface="ＭＳ Ｐゴシック" charset="0"/>
                <a:cs typeface="ＭＳ Ｐゴシック" charset="0"/>
              </a:rPr>
              <a:t> Soudan</a:t>
            </a:r>
          </a:p>
          <a:p>
            <a:pPr eaLnBrk="1" hangingPunct="1">
              <a:lnSpc>
                <a:spcPct val="90000"/>
              </a:lnSpc>
            </a:pPr>
            <a:endParaRPr lang="en-CA" sz="2800" dirty="0">
              <a:latin typeface="Arial" charset="0"/>
              <a:ea typeface="ＭＳ Ｐゴシック" charset="0"/>
              <a:cs typeface="ＭＳ Ｐゴシック" charset="0"/>
            </a:endParaRPr>
          </a:p>
          <a:p>
            <a:pPr eaLnBrk="1" hangingPunct="1">
              <a:lnSpc>
                <a:spcPct val="90000"/>
              </a:lnSpc>
            </a:pPr>
            <a:r>
              <a:rPr lang="en-CA" sz="2800" dirty="0" err="1">
                <a:latin typeface="Arial" charset="0"/>
                <a:ea typeface="ＭＳ Ｐゴシック" charset="0"/>
                <a:cs typeface="ＭＳ Ｐゴシック" charset="0"/>
              </a:rPr>
              <a:t>Révision</a:t>
            </a:r>
            <a:r>
              <a:rPr lang="en-CA" sz="2800" dirty="0">
                <a:latin typeface="Arial" charset="0"/>
                <a:ea typeface="ＭＳ Ｐゴシック" charset="0"/>
                <a:cs typeface="ＭＳ Ｐゴシック" charset="0"/>
              </a:rPr>
              <a:t> : La constitution ne </a:t>
            </a:r>
            <a:r>
              <a:rPr lang="en-CA" sz="2800" dirty="0" err="1">
                <a:latin typeface="Arial" charset="0"/>
                <a:ea typeface="ＭＳ Ｐゴシック" charset="0"/>
                <a:cs typeface="ＭＳ Ｐゴシック" charset="0"/>
              </a:rPr>
              <a:t>peut</a:t>
            </a:r>
            <a:r>
              <a:rPr lang="en-CA" sz="2800" dirty="0">
                <a:latin typeface="Arial" charset="0"/>
                <a:ea typeface="ＭＳ Ｐゴシック" charset="0"/>
                <a:cs typeface="ＭＳ Ｐゴシック" charset="0"/>
              </a:rPr>
              <a:t> pas </a:t>
            </a:r>
            <a:r>
              <a:rPr lang="en-CA" sz="2800" dirty="0" err="1">
                <a:latin typeface="Arial" charset="0"/>
                <a:ea typeface="ＭＳ Ｐゴシック" charset="0"/>
                <a:cs typeface="ＭＳ Ｐゴシック" charset="0"/>
              </a:rPr>
              <a:t>être</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modifiée</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simplement</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comme</a:t>
            </a:r>
            <a:r>
              <a:rPr lang="en-CA" sz="2800" dirty="0">
                <a:latin typeface="Arial" charset="0"/>
                <a:ea typeface="ＭＳ Ｐゴシック" charset="0"/>
                <a:cs typeface="ＭＳ Ｐゴシック" charset="0"/>
              </a:rPr>
              <a:t> les </a:t>
            </a:r>
            <a:r>
              <a:rPr lang="en-CA" sz="2800" dirty="0" err="1">
                <a:latin typeface="Arial" charset="0"/>
                <a:ea typeface="ＭＳ Ｐゴシック" charset="0"/>
                <a:cs typeface="ＭＳ Ｐゴシック" charset="0"/>
              </a:rPr>
              <a:t>autres</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lois</a:t>
            </a:r>
            <a:r>
              <a:rPr lang="en-CA" sz="2800" dirty="0">
                <a:latin typeface="Arial" charset="0"/>
                <a:ea typeface="ＭＳ Ｐゴシック" charset="0"/>
                <a:cs typeface="ＭＳ Ｐゴシック" charset="0"/>
              </a:rPr>
              <a:t>, car </a:t>
            </a:r>
            <a:r>
              <a:rPr lang="en-CA" sz="2800" dirty="0" err="1">
                <a:latin typeface="Arial" charset="0"/>
                <a:ea typeface="ＭＳ Ｐゴシック" charset="0"/>
                <a:cs typeface="ＭＳ Ｐゴシック" charset="0"/>
              </a:rPr>
              <a:t>elle</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est</a:t>
            </a:r>
            <a:r>
              <a:rPr lang="en-CA" sz="2800" dirty="0">
                <a:latin typeface="Arial" charset="0"/>
                <a:ea typeface="ＭＳ Ｐゴシック" charset="0"/>
                <a:cs typeface="ＭＳ Ｐゴシック" charset="0"/>
              </a:rPr>
              <a:t> la </a:t>
            </a:r>
            <a:r>
              <a:rPr lang="en-CA" sz="2800" dirty="0" err="1">
                <a:latin typeface="Arial" charset="0"/>
                <a:ea typeface="ＭＳ Ｐゴシック" charset="0"/>
                <a:cs typeface="ＭＳ Ｐゴシック" charset="0"/>
              </a:rPr>
              <a:t>référence</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suprême</a:t>
            </a:r>
            <a:r>
              <a:rPr lang="en-CA" sz="2800" dirty="0">
                <a:latin typeface="Arial" charset="0"/>
                <a:ea typeface="ＭＳ Ｐゴシック" charset="0"/>
                <a:cs typeface="ＭＳ Ｐゴシック" charset="0"/>
              </a:rPr>
              <a:t>.</a:t>
            </a:r>
          </a:p>
          <a:p>
            <a:pPr eaLnBrk="1" hangingPunct="1">
              <a:lnSpc>
                <a:spcPct val="90000"/>
              </a:lnSpc>
            </a:pPr>
            <a:endParaRPr lang="en-CA" sz="2800" dirty="0">
              <a:latin typeface="Arial" charset="0"/>
              <a:ea typeface="ＭＳ Ｐゴシック" charset="0"/>
              <a:cs typeface="ＭＳ Ｐゴシック" charset="0"/>
            </a:endParaRPr>
          </a:p>
          <a:p>
            <a:pPr eaLnBrk="1" hangingPunct="1">
              <a:lnSpc>
                <a:spcPct val="90000"/>
              </a:lnSpc>
            </a:pPr>
            <a:r>
              <a:rPr lang="en-CA" sz="2800" dirty="0">
                <a:latin typeface="Arial" charset="0"/>
                <a:ea typeface="ＭＳ Ｐゴシック" charset="0"/>
                <a:cs typeface="ＭＳ Ｐゴシック" charset="0"/>
              </a:rPr>
              <a:t>Protection continue.</a:t>
            </a:r>
          </a:p>
          <a:p>
            <a:pPr>
              <a:lnSpc>
                <a:spcPct val="90000"/>
              </a:lnSpc>
            </a:pPr>
            <a:r>
              <a:rPr lang="en-CA" sz="2000" dirty="0">
                <a:solidFill>
                  <a:srgbClr val="FFFF00"/>
                </a:solidFill>
                <a:latin typeface="Arial" charset="0"/>
                <a:ea typeface="ＭＳ Ｐゴシック" charset="0"/>
                <a:cs typeface="ＭＳ Ｐゴシック" charset="0"/>
              </a:rPr>
              <a:t>Bell </a:t>
            </a:r>
            <a:r>
              <a:rPr lang="en-CA" sz="2000" dirty="0" err="1" smtClean="0">
                <a:solidFill>
                  <a:srgbClr val="FFFF00"/>
                </a:solidFill>
                <a:latin typeface="Arial" charset="0"/>
                <a:ea typeface="ＭＳ Ｐゴシック" charset="0"/>
                <a:cs typeface="ＭＳ Ｐゴシック" charset="0"/>
              </a:rPr>
              <a:t>Helicoptère</a:t>
            </a:r>
            <a:r>
              <a:rPr lang="en-CA" sz="2000" dirty="0" smtClean="0">
                <a:solidFill>
                  <a:srgbClr val="FFFF00"/>
                </a:solidFill>
                <a:latin typeface="Arial" charset="0"/>
                <a:ea typeface="ＭＳ Ｐゴシック" charset="0"/>
                <a:cs typeface="ＭＳ Ｐゴシック" charset="0"/>
              </a:rPr>
              <a:t> -2007 (</a:t>
            </a:r>
            <a:r>
              <a:rPr lang="en-US" sz="2000" dirty="0"/>
              <a:t>International Traffic in Arms Regulations (ITAR)</a:t>
            </a:r>
            <a:r>
              <a:rPr lang="fr-CA" sz="2000" dirty="0"/>
              <a:t> </a:t>
            </a:r>
            <a:r>
              <a:rPr lang="fr-CA" sz="2000" dirty="0" smtClean="0"/>
              <a:t>– 20aine de pays concernés)</a:t>
            </a:r>
            <a:endParaRPr lang="en-CA" sz="2000" dirty="0">
              <a:solidFill>
                <a:srgbClr val="FFFF00"/>
              </a:solidFill>
              <a:latin typeface="Arial" charset="0"/>
              <a:ea typeface="ＭＳ Ｐゴシック" charset="0"/>
              <a:cs typeface="ＭＳ Ｐゴシック" charset="0"/>
            </a:endParaRPr>
          </a:p>
          <a:p>
            <a:pPr eaLnBrk="1" hangingPunct="1">
              <a:lnSpc>
                <a:spcPct val="90000"/>
              </a:lnSpc>
            </a:pPr>
            <a:endParaRPr lang="en-CA" sz="2800" dirty="0">
              <a:latin typeface="Arial" charset="0"/>
              <a:ea typeface="ＭＳ Ｐゴシック" charset="0"/>
              <a:cs typeface="ＭＳ Ｐゴシック" charset="0"/>
            </a:endParaRPr>
          </a:p>
          <a:p>
            <a:pPr eaLnBrk="1" hangingPunct="1">
              <a:lnSpc>
                <a:spcPct val="90000"/>
              </a:lnSpc>
            </a:pPr>
            <a:r>
              <a:rPr lang="en-CA" sz="2800" dirty="0" err="1">
                <a:latin typeface="Arial" charset="0"/>
                <a:ea typeface="ＭＳ Ｐゴシック" charset="0"/>
                <a:cs typeface="ＭＳ Ｐゴシック" charset="0"/>
              </a:rPr>
              <a:t>Toutes</a:t>
            </a:r>
            <a:r>
              <a:rPr lang="en-CA" sz="2800" dirty="0">
                <a:latin typeface="Arial" charset="0"/>
                <a:ea typeface="ＭＳ Ｐゴシック" charset="0"/>
                <a:cs typeface="ＭＳ Ｐゴシック" charset="0"/>
              </a:rPr>
              <a:t> les </a:t>
            </a:r>
            <a:r>
              <a:rPr lang="en-CA" sz="2800" dirty="0" err="1">
                <a:latin typeface="Arial" charset="0"/>
                <a:ea typeface="ＭＳ Ｐゴシック" charset="0"/>
                <a:cs typeface="ＭＳ Ｐゴシック" charset="0"/>
              </a:rPr>
              <a:t>autres</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lois</a:t>
            </a:r>
            <a:r>
              <a:rPr lang="en-CA" sz="2800" dirty="0">
                <a:latin typeface="Arial" charset="0"/>
                <a:ea typeface="ＭＳ Ｐゴシック" charset="0"/>
                <a:cs typeface="ＭＳ Ｐゴシック" charset="0"/>
              </a:rPr>
              <a:t> </a:t>
            </a:r>
            <a:r>
              <a:rPr lang="en-CA" sz="2800" dirty="0" err="1">
                <a:latin typeface="Arial" charset="0"/>
                <a:ea typeface="ＭＳ Ｐゴシック" charset="0"/>
                <a:cs typeface="ＭＳ Ｐゴシック" charset="0"/>
              </a:rPr>
              <a:t>doivent</a:t>
            </a:r>
            <a:r>
              <a:rPr lang="en-CA" sz="2800" dirty="0">
                <a:latin typeface="Arial" charset="0"/>
                <a:ea typeface="ＭＳ Ｐゴシック" charset="0"/>
                <a:cs typeface="ＭＳ Ｐゴシック" charset="0"/>
              </a:rPr>
              <a:t> se conformer </a:t>
            </a:r>
            <a:r>
              <a:rPr lang="en-CA" sz="2800" dirty="0" err="1">
                <a:latin typeface="Arial" charset="0"/>
                <a:ea typeface="ＭＳ Ｐゴシック" charset="0"/>
                <a:cs typeface="ＭＳ Ｐゴシック" charset="0"/>
              </a:rPr>
              <a:t>à</a:t>
            </a:r>
            <a:r>
              <a:rPr lang="en-CA" sz="2800" dirty="0">
                <a:latin typeface="Arial" charset="0"/>
                <a:ea typeface="ＭＳ Ｐゴシック" charset="0"/>
                <a:cs typeface="ＭＳ Ｐゴシック" charset="0"/>
              </a:rPr>
              <a:t> la constitution.</a:t>
            </a:r>
          </a:p>
          <a:p>
            <a:pPr eaLnBrk="1" hangingPunct="1">
              <a:lnSpc>
                <a:spcPct val="90000"/>
              </a:lnSpc>
            </a:pPr>
            <a:endParaRPr lang="en-CA" sz="2800"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85373847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ce réservé du contenu 2"/>
          <p:cNvSpPr>
            <a:spLocks noGrp="1"/>
          </p:cNvSpPr>
          <p:nvPr>
            <p:ph idx="1"/>
          </p:nvPr>
        </p:nvSpPr>
        <p:spPr>
          <a:xfrm>
            <a:off x="457200" y="914400"/>
            <a:ext cx="8229600" cy="5211763"/>
          </a:xfrm>
        </p:spPr>
        <p:txBody>
          <a:bodyPr>
            <a:normAutofit lnSpcReduction="10000"/>
          </a:bodyPr>
          <a:lstStyle/>
          <a:p>
            <a:pPr eaLnBrk="1" hangingPunct="1">
              <a:lnSpc>
                <a:spcPct val="90000"/>
              </a:lnSpc>
            </a:pPr>
            <a:r>
              <a:rPr lang="en-CA" sz="4000" dirty="0">
                <a:solidFill>
                  <a:srgbClr val="FFFFFF"/>
                </a:solidFill>
                <a:latin typeface="Arial" charset="0"/>
                <a:ea typeface="ＭＳ Ｐゴシック" charset="0"/>
                <a:cs typeface="ＭＳ Ｐゴシック" charset="0"/>
              </a:rPr>
              <a:t>Constitutions </a:t>
            </a:r>
            <a:r>
              <a:rPr lang="en-CA" sz="4000" dirty="0" err="1">
                <a:solidFill>
                  <a:srgbClr val="FFFFFF"/>
                </a:solidFill>
                <a:latin typeface="Arial" charset="0"/>
                <a:ea typeface="ＭＳ Ｐゴシック" charset="0"/>
                <a:cs typeface="ＭＳ Ｐゴシック" charset="0"/>
              </a:rPr>
              <a:t>orales</a:t>
            </a:r>
            <a:r>
              <a:rPr lang="en-CA" sz="4000" dirty="0">
                <a:solidFill>
                  <a:srgbClr val="FFFFFF"/>
                </a:solidFill>
                <a:latin typeface="Arial" charset="0"/>
                <a:ea typeface="ＭＳ Ｐゴシック" charset="0"/>
                <a:cs typeface="ＭＳ Ｐゴシック" charset="0"/>
              </a:rPr>
              <a:t> (</a:t>
            </a:r>
            <a:r>
              <a:rPr lang="en-CA" sz="4000" dirty="0" err="1" smtClean="0">
                <a:solidFill>
                  <a:srgbClr val="FFFFFF"/>
                </a:solidFill>
                <a:latin typeface="Arial" charset="0"/>
                <a:ea typeface="ＭＳ Ｐゴシック" charset="0"/>
                <a:cs typeface="ＭＳ Ｐゴシック" charset="0"/>
              </a:rPr>
              <a:t>britannique</a:t>
            </a:r>
            <a:r>
              <a:rPr lang="en-CA" sz="4000" dirty="0" smtClean="0">
                <a:solidFill>
                  <a:srgbClr val="FFFFFF"/>
                </a:solidFill>
                <a:latin typeface="Arial" charset="0"/>
                <a:ea typeface="ＭＳ Ｐゴシック" charset="0"/>
                <a:cs typeface="ＭＳ Ｐゴシック" charset="0"/>
              </a:rPr>
              <a:t>) </a:t>
            </a:r>
            <a:r>
              <a:rPr lang="en-CA" sz="4000" dirty="0" err="1">
                <a:solidFill>
                  <a:srgbClr val="FFFFFF"/>
                </a:solidFill>
                <a:latin typeface="Arial" charset="0"/>
                <a:ea typeface="ＭＳ Ｐゴシック" charset="0"/>
                <a:cs typeface="ＭＳ Ｐゴシック" charset="0"/>
              </a:rPr>
              <a:t>vs</a:t>
            </a:r>
            <a:r>
              <a:rPr lang="en-CA" sz="4000" dirty="0">
                <a:solidFill>
                  <a:srgbClr val="FFFFFF"/>
                </a:solidFill>
                <a:latin typeface="Arial" charset="0"/>
                <a:ea typeface="ＭＳ Ｐゴシック" charset="0"/>
                <a:cs typeface="ＭＳ Ｐゴシック" charset="0"/>
              </a:rPr>
              <a:t> </a:t>
            </a:r>
            <a:r>
              <a:rPr lang="en-CA" sz="4000" dirty="0" err="1">
                <a:solidFill>
                  <a:srgbClr val="FFFFFF"/>
                </a:solidFill>
                <a:latin typeface="Arial" charset="0"/>
                <a:ea typeface="ＭＳ Ｐゴシック" charset="0"/>
                <a:cs typeface="ＭＳ Ｐゴシック" charset="0"/>
              </a:rPr>
              <a:t>écrites</a:t>
            </a:r>
            <a:r>
              <a:rPr lang="en-CA" sz="4000" dirty="0">
                <a:solidFill>
                  <a:srgbClr val="FFFFFF"/>
                </a:solidFill>
                <a:latin typeface="Arial" charset="0"/>
                <a:ea typeface="ＭＳ Ｐゴシック" charset="0"/>
                <a:cs typeface="ＭＳ Ｐゴシック" charset="0"/>
              </a:rPr>
              <a:t> (</a:t>
            </a:r>
            <a:r>
              <a:rPr lang="en-CA" sz="4000" dirty="0" err="1" smtClean="0">
                <a:solidFill>
                  <a:srgbClr val="FFFFFF"/>
                </a:solidFill>
                <a:latin typeface="Arial" charset="0"/>
                <a:ea typeface="ＭＳ Ｐゴシック" charset="0"/>
                <a:cs typeface="ＭＳ Ｐゴシック" charset="0"/>
              </a:rPr>
              <a:t>française</a:t>
            </a:r>
            <a:r>
              <a:rPr lang="en-CA" sz="4000" dirty="0" smtClean="0">
                <a:solidFill>
                  <a:srgbClr val="FFFFFF"/>
                </a:solidFill>
                <a:latin typeface="Arial" charset="0"/>
                <a:ea typeface="ＭＳ Ｐゴシック" charset="0"/>
                <a:cs typeface="ＭＳ Ｐゴシック" charset="0"/>
              </a:rPr>
              <a:t>)</a:t>
            </a:r>
            <a:endParaRPr lang="en-CA" sz="4000" dirty="0">
              <a:solidFill>
                <a:srgbClr val="FFFFFF"/>
              </a:solidFill>
              <a:latin typeface="Arial" charset="0"/>
              <a:ea typeface="ＭＳ Ｐゴシック" charset="0"/>
              <a:cs typeface="ＭＳ Ｐゴシック" charset="0"/>
            </a:endParaRPr>
          </a:p>
          <a:p>
            <a:pPr eaLnBrk="1" hangingPunct="1">
              <a:lnSpc>
                <a:spcPct val="90000"/>
              </a:lnSpc>
              <a:buFontTx/>
              <a:buNone/>
            </a:pPr>
            <a:endParaRPr lang="en-CA" sz="4000" dirty="0">
              <a:latin typeface="Arial" charset="0"/>
              <a:ea typeface="ＭＳ Ｐゴシック" charset="0"/>
              <a:cs typeface="ＭＳ Ｐゴシック" charset="0"/>
            </a:endParaRPr>
          </a:p>
          <a:p>
            <a:pPr eaLnBrk="1" hangingPunct="1">
              <a:lnSpc>
                <a:spcPct val="90000"/>
              </a:lnSpc>
            </a:pPr>
            <a:r>
              <a:rPr lang="en-CA" sz="4000" dirty="0">
                <a:latin typeface="Arial" charset="0"/>
                <a:ea typeface="ＭＳ Ｐゴシック" charset="0"/>
                <a:cs typeface="ＭＳ Ｐゴシック" charset="0"/>
              </a:rPr>
              <a:t>Constitution </a:t>
            </a:r>
            <a:r>
              <a:rPr lang="en-CA" sz="4000" dirty="0" err="1">
                <a:latin typeface="Arial" charset="0"/>
                <a:ea typeface="ＭＳ Ｐゴシック" charset="0"/>
                <a:cs typeface="ＭＳ Ｐゴシック" charset="0"/>
              </a:rPr>
              <a:t>canadienne</a:t>
            </a:r>
            <a:r>
              <a:rPr lang="en-CA" sz="4000" dirty="0">
                <a:latin typeface="Arial" charset="0"/>
                <a:ea typeface="ＭＳ Ｐゴシック" charset="0"/>
                <a:cs typeface="ＭＳ Ｐゴシック" charset="0"/>
              </a:rPr>
              <a:t> : documents </a:t>
            </a:r>
            <a:r>
              <a:rPr lang="en-CA" sz="4000" dirty="0" err="1">
                <a:latin typeface="Arial" charset="0"/>
                <a:ea typeface="ＭＳ Ｐゴシック" charset="0"/>
                <a:cs typeface="ＭＳ Ｐゴシック" charset="0"/>
              </a:rPr>
              <a:t>écrits</a:t>
            </a:r>
            <a:r>
              <a:rPr lang="en-CA" sz="4000" dirty="0">
                <a:latin typeface="Arial" charset="0"/>
                <a:ea typeface="ＭＳ Ｐゴシック" charset="0"/>
                <a:cs typeface="ＭＳ Ｐゴシック" charset="0"/>
              </a:rPr>
              <a:t> (</a:t>
            </a:r>
            <a:r>
              <a:rPr lang="en-CA" sz="4000" dirty="0" err="1">
                <a:latin typeface="Arial" charset="0"/>
                <a:ea typeface="ＭＳ Ｐゴシック" charset="0"/>
                <a:cs typeface="ＭＳ Ｐゴシック" charset="0"/>
              </a:rPr>
              <a:t>lois</a:t>
            </a:r>
            <a:r>
              <a:rPr lang="en-CA" sz="4000" dirty="0">
                <a:latin typeface="Arial" charset="0"/>
                <a:ea typeface="ＭＳ Ｐゴシック" charset="0"/>
                <a:cs typeface="ＭＳ Ｐゴシック" charset="0"/>
              </a:rPr>
              <a:t>, la </a:t>
            </a:r>
            <a:r>
              <a:rPr lang="en-CA" sz="4000" dirty="0" err="1">
                <a:latin typeface="Arial" charset="0"/>
                <a:ea typeface="ＭＳ Ｐゴシック" charset="0"/>
                <a:cs typeface="ＭＳ Ｐゴシック" charset="0"/>
              </a:rPr>
              <a:t>C</a:t>
            </a:r>
            <a:r>
              <a:rPr lang="en-CA" sz="4000" dirty="0" err="1" smtClean="0">
                <a:latin typeface="Arial" charset="0"/>
                <a:ea typeface="ＭＳ Ｐゴシック" charset="0"/>
                <a:cs typeface="ＭＳ Ｐゴシック" charset="0"/>
              </a:rPr>
              <a:t>harte</a:t>
            </a:r>
            <a:r>
              <a:rPr lang="en-CA" sz="4000" dirty="0" smtClean="0">
                <a:latin typeface="Arial" charset="0"/>
                <a:ea typeface="ＭＳ Ｐゴシック" charset="0"/>
                <a:cs typeface="ＭＳ Ｐゴシック" charset="0"/>
              </a:rPr>
              <a:t> </a:t>
            </a:r>
            <a:r>
              <a:rPr lang="en-CA" sz="4000" dirty="0">
                <a:latin typeface="Arial" charset="0"/>
                <a:ea typeface="ＭＳ Ｐゴシック" charset="0"/>
                <a:cs typeface="ＭＳ Ｐゴシック" charset="0"/>
              </a:rPr>
              <a:t>des </a:t>
            </a:r>
            <a:r>
              <a:rPr lang="en-CA" sz="4000" dirty="0" err="1">
                <a:latin typeface="Arial" charset="0"/>
                <a:ea typeface="ＭＳ Ｐゴシック" charset="0"/>
                <a:cs typeface="ＭＳ Ｐゴシック" charset="0"/>
              </a:rPr>
              <a:t>droits</a:t>
            </a:r>
            <a:r>
              <a:rPr lang="en-CA" sz="4000" dirty="0">
                <a:latin typeface="Arial" charset="0"/>
                <a:ea typeface="ＭＳ Ｐゴシック" charset="0"/>
                <a:cs typeface="ＭＳ Ｐゴシック" charset="0"/>
              </a:rPr>
              <a:t> et des </a:t>
            </a:r>
            <a:r>
              <a:rPr lang="en-CA" sz="4000" dirty="0" err="1">
                <a:latin typeface="Arial" charset="0"/>
                <a:ea typeface="ＭＳ Ｐゴシック" charset="0"/>
                <a:cs typeface="ＭＳ Ｐゴシック" charset="0"/>
              </a:rPr>
              <a:t>libertés</a:t>
            </a:r>
            <a:r>
              <a:rPr lang="en-CA" sz="4000" dirty="0">
                <a:latin typeface="Arial" charset="0"/>
                <a:ea typeface="ＭＳ Ｐゴシック" charset="0"/>
                <a:cs typeface="ＭＳ Ｐゴシック" charset="0"/>
              </a:rPr>
              <a:t>, des </a:t>
            </a:r>
            <a:r>
              <a:rPr lang="en-CA" sz="4000" dirty="0" err="1">
                <a:latin typeface="Arial" charset="0"/>
                <a:ea typeface="ＭＳ Ｐゴシック" charset="0"/>
                <a:cs typeface="ＭＳ Ｐゴシック" charset="0"/>
              </a:rPr>
              <a:t>décisions</a:t>
            </a:r>
            <a:r>
              <a:rPr lang="en-CA" sz="4000" dirty="0">
                <a:latin typeface="Arial" charset="0"/>
                <a:ea typeface="ＭＳ Ｐゴシック" charset="0"/>
                <a:cs typeface="ＭＳ Ｐゴシック" charset="0"/>
              </a:rPr>
              <a:t> de </a:t>
            </a:r>
            <a:r>
              <a:rPr lang="en-CA" sz="4000" dirty="0" err="1">
                <a:latin typeface="Arial" charset="0"/>
                <a:ea typeface="ＭＳ Ｐゴシック" charset="0"/>
                <a:cs typeface="ＭＳ Ｐゴシック" charset="0"/>
              </a:rPr>
              <a:t>cours</a:t>
            </a:r>
            <a:r>
              <a:rPr lang="en-CA" sz="4000" dirty="0">
                <a:latin typeface="Arial" charset="0"/>
                <a:ea typeface="ＭＳ Ｐゴシック" charset="0"/>
                <a:cs typeface="ＭＳ Ｐゴシック" charset="0"/>
              </a:rPr>
              <a:t>), des conventions </a:t>
            </a:r>
            <a:r>
              <a:rPr lang="en-CA" sz="4000" dirty="0" err="1">
                <a:latin typeface="Arial" charset="0"/>
                <a:ea typeface="ＭＳ Ｐゴシック" charset="0"/>
                <a:cs typeface="ＭＳ Ｐゴシック" charset="0"/>
              </a:rPr>
              <a:t>constitutionnelles</a:t>
            </a:r>
            <a:r>
              <a:rPr lang="en-CA" sz="4000" dirty="0">
                <a:latin typeface="Arial" charset="0"/>
                <a:ea typeface="ＭＳ Ｐゴシック" charset="0"/>
                <a:cs typeface="ＭＳ Ｐゴシック" charset="0"/>
              </a:rPr>
              <a:t>, des </a:t>
            </a:r>
            <a:r>
              <a:rPr lang="en-CA" sz="4000" dirty="0" err="1">
                <a:latin typeface="Arial" charset="0"/>
                <a:ea typeface="ＭＳ Ｐゴシック" charset="0"/>
                <a:cs typeface="ＭＳ Ｐゴシック" charset="0"/>
              </a:rPr>
              <a:t>principes</a:t>
            </a:r>
            <a:r>
              <a:rPr lang="en-CA" sz="4000" dirty="0">
                <a:latin typeface="Arial" charset="0"/>
                <a:ea typeface="ＭＳ Ｐゴシック" charset="0"/>
                <a:cs typeface="ＭＳ Ｐゴシック" charset="0"/>
              </a:rPr>
              <a:t>.</a:t>
            </a:r>
          </a:p>
          <a:p>
            <a:endParaRPr lang="fr-FR"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215606276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92" name="Group 44"/>
          <p:cNvGraphicFramePr>
            <a:graphicFrameLocks noGrp="1"/>
          </p:cNvGraphicFramePr>
          <p:nvPr>
            <p:ph idx="1"/>
            <p:extLst>
              <p:ext uri="{D42A27DB-BD31-4B8C-83A1-F6EECF244321}">
                <p14:modId xmlns:p14="http://schemas.microsoft.com/office/powerpoint/2010/main" val="1532171280"/>
              </p:ext>
            </p:extLst>
          </p:nvPr>
        </p:nvGraphicFramePr>
        <p:xfrm>
          <a:off x="381000" y="228600"/>
          <a:ext cx="8458200" cy="5724143"/>
        </p:xfrm>
        <a:graphic>
          <a:graphicData uri="http://schemas.openxmlformats.org/drawingml/2006/table">
            <a:tbl>
              <a:tblPr/>
              <a:tblGrid>
                <a:gridCol w="2819400"/>
                <a:gridCol w="2819400"/>
                <a:gridCol w="2819400"/>
              </a:tblGrid>
              <a:tr h="904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Partie écrite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Partie non écrite (exemples)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r>
              <a:tr h="619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1" u="none" strike="noStrike" cap="none" normalizeH="0" baseline="0" dirty="0">
                          <a:ln>
                            <a:noFill/>
                          </a:ln>
                          <a:solidFill>
                            <a:srgbClr val="F79646"/>
                          </a:solidFill>
                          <a:effectLst/>
                          <a:latin typeface="Arial" charset="0"/>
                          <a:ea typeface="ＭＳ Ｐゴシック" charset="0"/>
                          <a:cs typeface="ＭＳ Ｐゴシック" charset="0"/>
                        </a:rPr>
                        <a:t>Lois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1" u="none" strike="noStrike" cap="none" normalizeH="0" baseline="0">
                          <a:ln>
                            <a:noFill/>
                          </a:ln>
                          <a:solidFill>
                            <a:srgbClr val="F79646"/>
                          </a:solidFill>
                          <a:effectLst/>
                          <a:latin typeface="Arial" charset="0"/>
                          <a:ea typeface="ＭＳ Ｐゴシック" charset="0"/>
                          <a:cs typeface="ＭＳ Ｐゴシック" charset="0"/>
                        </a:rPr>
                        <a:t>Principes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1" u="none" strike="noStrike" cap="none" normalizeH="0" baseline="0" dirty="0">
                          <a:ln>
                            <a:noFill/>
                          </a:ln>
                          <a:solidFill>
                            <a:srgbClr val="F79646"/>
                          </a:solidFill>
                          <a:effectLst/>
                          <a:latin typeface="Arial" charset="0"/>
                          <a:ea typeface="ＭＳ Ｐゴシック" charset="0"/>
                          <a:cs typeface="ＭＳ Ｐゴシック" charset="0"/>
                        </a:rPr>
                        <a:t>Conventions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Loi constitutionnelle de 1867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Primauté du droit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a:t>
                      </a:r>
                      <a:r>
                        <a:rPr kumimoji="0" lang="fr-CA" sz="2800" b="0" i="1" u="none" strike="noStrike" cap="none" normalizeH="0" baseline="0">
                          <a:ln>
                            <a:noFill/>
                          </a:ln>
                          <a:solidFill>
                            <a:schemeClr val="tx1"/>
                          </a:solidFill>
                          <a:effectLst/>
                          <a:latin typeface="Arial" charset="0"/>
                          <a:ea typeface="ＭＳ Ｐゴシック" charset="0"/>
                          <a:cs typeface="ＭＳ Ｐゴシック" charset="0"/>
                        </a:rPr>
                        <a:t>rule of law)</a:t>
                      </a:r>
                      <a:endParaRPr kumimoji="0" lang="fr-CA" sz="2800" b="0" i="0" u="none" strike="noStrike" cap="none" normalizeH="0" baseline="0">
                        <a:ln>
                          <a:noFill/>
                        </a:ln>
                        <a:solidFill>
                          <a:schemeClr val="tx1"/>
                        </a:solidFill>
                        <a:effectLst/>
                        <a:latin typeface="Arial" charset="0"/>
                        <a:ea typeface="ＭＳ Ｐゴシック" charset="0"/>
                        <a:cs typeface="ＭＳ Ｐゴシック"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Responsabilité ministérielle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Loi constitutionnelle de 1982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Souveraineté du Parlement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Existence du Premier Ministre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Amendements à la constitution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tx1"/>
                          </a:solidFill>
                          <a:effectLst/>
                          <a:latin typeface="Arial" charset="0"/>
                          <a:ea typeface="ＭＳ Ｐゴシック" charset="0"/>
                          <a:cs typeface="ＭＳ Ｐゴシック" charset="0"/>
                        </a:rPr>
                        <a:t>Indépendance judiciaire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tx1"/>
                          </a:solidFill>
                          <a:effectLst/>
                          <a:latin typeface="Arial" charset="0"/>
                          <a:ea typeface="ＭＳ Ｐゴシック" charset="0"/>
                          <a:cs typeface="ＭＳ Ｐゴシック" charset="0"/>
                        </a:rPr>
                        <a:t>Sanction des projets de loi sans objection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3579" name="Text Box 43"/>
          <p:cNvSpPr txBox="1">
            <a:spLocks noChangeArrowheads="1"/>
          </p:cNvSpPr>
          <p:nvPr/>
        </p:nvSpPr>
        <p:spPr bwMode="auto">
          <a:xfrm>
            <a:off x="914400" y="6216650"/>
            <a:ext cx="7696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fr-CA" sz="1800"/>
              <a:t>Pelletier, J.,  2006, « Constitution et fédéralisme », in Pelletier et Tremblay, dir.,  </a:t>
            </a:r>
            <a:r>
              <a:rPr lang="fr-CA" sz="1800" i="1"/>
              <a:t>Le parlementarisme Canadien, </a:t>
            </a:r>
            <a:r>
              <a:rPr lang="fr-CA" sz="1800"/>
              <a:t>Québec, PUL, p. 40.</a:t>
            </a:r>
          </a:p>
        </p:txBody>
      </p:sp>
    </p:spTree>
    <p:extLst>
      <p:ext uri="{BB962C8B-B14F-4D97-AF65-F5344CB8AC3E}">
        <p14:creationId xmlns:p14="http://schemas.microsoft.com/office/powerpoint/2010/main" val="182165018"/>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CA" sz="3600" i="1">
                <a:latin typeface="Arial" charset="0"/>
                <a:ea typeface="ＭＳ Ｐゴシック" charset="0"/>
                <a:cs typeface="ＭＳ Ｐゴシック" charset="0"/>
              </a:rPr>
              <a:t>La séparation des pouvoirs</a:t>
            </a:r>
          </a:p>
        </p:txBody>
      </p:sp>
      <p:sp>
        <p:nvSpPr>
          <p:cNvPr id="24579" name="Rectangle 3"/>
          <p:cNvSpPr>
            <a:spLocks noGrp="1" noChangeArrowheads="1"/>
          </p:cNvSpPr>
          <p:nvPr>
            <p:ph type="body" idx="1"/>
          </p:nvPr>
        </p:nvSpPr>
        <p:spPr/>
        <p:txBody>
          <a:bodyPr/>
          <a:lstStyle/>
          <a:p>
            <a:pPr eaLnBrk="1" hangingPunct="1"/>
            <a:r>
              <a:rPr lang="fr-FR" dirty="0">
                <a:latin typeface="Arial" charset="0"/>
                <a:ea typeface="ＭＳ Ｐゴシック" charset="0"/>
                <a:cs typeface="ＭＳ Ｐゴシック" charset="0"/>
              </a:rPr>
              <a:t>le pouvoir exécutif : initie et gère (gouvernement)</a:t>
            </a:r>
            <a:endParaRPr lang="en-US" dirty="0">
              <a:latin typeface="Arial" charset="0"/>
              <a:ea typeface="ＭＳ Ｐゴシック" charset="0"/>
              <a:cs typeface="ＭＳ Ｐゴシック" charset="0"/>
            </a:endParaRPr>
          </a:p>
          <a:p>
            <a:pPr eaLnBrk="1" hangingPunct="1"/>
            <a:r>
              <a:rPr lang="en-US" dirty="0">
                <a:solidFill>
                  <a:srgbClr val="FFFFFF"/>
                </a:solidFill>
                <a:latin typeface="Arial" charset="0"/>
                <a:ea typeface="ＭＳ Ｐゴシック" charset="0"/>
                <a:cs typeface="ＭＳ Ｐゴシック" charset="0"/>
              </a:rPr>
              <a:t>le </a:t>
            </a:r>
            <a:r>
              <a:rPr lang="en-US" dirty="0" err="1">
                <a:solidFill>
                  <a:srgbClr val="FFFFFF"/>
                </a:solidFill>
                <a:latin typeface="Arial" charset="0"/>
                <a:ea typeface="ＭＳ Ｐゴシック" charset="0"/>
                <a:cs typeface="ＭＳ Ｐゴシック" charset="0"/>
              </a:rPr>
              <a:t>pouvoir</a:t>
            </a:r>
            <a:r>
              <a:rPr lang="en-US" dirty="0">
                <a:solidFill>
                  <a:srgbClr val="FFFFFF"/>
                </a:solidFill>
                <a:latin typeface="Arial" charset="0"/>
                <a:ea typeface="ＭＳ Ｐゴシック" charset="0"/>
                <a:cs typeface="ＭＳ Ｐゴシック" charset="0"/>
              </a:rPr>
              <a:t> </a:t>
            </a:r>
            <a:r>
              <a:rPr lang="en-US" dirty="0" err="1">
                <a:solidFill>
                  <a:srgbClr val="FFFFFF"/>
                </a:solidFill>
                <a:latin typeface="Arial" charset="0"/>
                <a:ea typeface="ＭＳ Ｐゴシック" charset="0"/>
                <a:cs typeface="ＭＳ Ｐゴシック" charset="0"/>
              </a:rPr>
              <a:t>législatif</a:t>
            </a:r>
            <a:r>
              <a:rPr lang="en-US" dirty="0">
                <a:solidFill>
                  <a:srgbClr val="FFFFFF"/>
                </a:solidFill>
                <a:latin typeface="Arial" charset="0"/>
                <a:ea typeface="ＭＳ Ｐゴシック" charset="0"/>
                <a:cs typeface="ＭＳ Ｐゴシック" charset="0"/>
              </a:rPr>
              <a:t> : “</a:t>
            </a:r>
            <a:r>
              <a:rPr lang="en-US" dirty="0" err="1">
                <a:solidFill>
                  <a:srgbClr val="FFFFFF"/>
                </a:solidFill>
                <a:latin typeface="Arial" charset="0"/>
                <a:ea typeface="ＭＳ Ｐゴシック" charset="0"/>
                <a:cs typeface="ＭＳ Ｐゴシック" charset="0"/>
              </a:rPr>
              <a:t>ajuste</a:t>
            </a:r>
            <a:r>
              <a:rPr lang="en-US" dirty="0">
                <a:solidFill>
                  <a:srgbClr val="FFFFFF"/>
                </a:solidFill>
                <a:latin typeface="Arial" charset="0"/>
                <a:ea typeface="ＭＳ Ｐゴシック" charset="0"/>
                <a:cs typeface="ＭＳ Ｐゴシック" charset="0"/>
              </a:rPr>
              <a:t>” et vote (</a:t>
            </a:r>
            <a:r>
              <a:rPr lang="en-US" dirty="0" err="1">
                <a:solidFill>
                  <a:srgbClr val="FFFFFF"/>
                </a:solidFill>
                <a:latin typeface="Arial" charset="0"/>
                <a:ea typeface="ＭＳ Ｐゴシック" charset="0"/>
                <a:cs typeface="ＭＳ Ｐゴシック" charset="0"/>
              </a:rPr>
              <a:t>parlement</a:t>
            </a:r>
            <a:r>
              <a:rPr lang="en-US" dirty="0">
                <a:solidFill>
                  <a:srgbClr val="FFFFFF"/>
                </a:solidFill>
                <a:latin typeface="Arial" charset="0"/>
                <a:ea typeface="ＭＳ Ｐゴシック" charset="0"/>
                <a:cs typeface="ＭＳ Ｐゴシック" charset="0"/>
              </a:rPr>
              <a:t>)</a:t>
            </a:r>
          </a:p>
          <a:p>
            <a:pPr eaLnBrk="1" hangingPunct="1"/>
            <a:r>
              <a:rPr lang="en-US" dirty="0">
                <a:latin typeface="Arial" charset="0"/>
                <a:ea typeface="ＭＳ Ｐゴシック" charset="0"/>
                <a:cs typeface="ＭＳ Ｐゴシック" charset="0"/>
              </a:rPr>
              <a:t>le </a:t>
            </a:r>
            <a:r>
              <a:rPr lang="en-US" dirty="0" err="1">
                <a:latin typeface="Arial" charset="0"/>
                <a:ea typeface="ＭＳ Ｐゴシック" charset="0"/>
                <a:cs typeface="ＭＳ Ｐゴシック" charset="0"/>
              </a:rPr>
              <a:t>pouvoir</a:t>
            </a:r>
            <a:r>
              <a:rPr lang="en-US" dirty="0">
                <a:latin typeface="Arial" charset="0"/>
                <a:ea typeface="ＭＳ Ｐゴシック" charset="0"/>
                <a:cs typeface="ＭＳ Ｐゴシック" charset="0"/>
              </a:rPr>
              <a:t> </a:t>
            </a:r>
            <a:r>
              <a:rPr lang="en-US" dirty="0" err="1">
                <a:latin typeface="Arial" charset="0"/>
                <a:ea typeface="ＭＳ Ｐゴシック" charset="0"/>
                <a:cs typeface="ＭＳ Ｐゴシック" charset="0"/>
              </a:rPr>
              <a:t>judiciaire</a:t>
            </a:r>
            <a:r>
              <a:rPr lang="en-US" dirty="0">
                <a:latin typeface="Arial" charset="0"/>
                <a:ea typeface="ＭＳ Ｐゴシック" charset="0"/>
                <a:cs typeface="ＭＳ Ｐゴシック" charset="0"/>
              </a:rPr>
              <a:t> </a:t>
            </a:r>
            <a:r>
              <a:rPr lang="en-US" dirty="0" err="1">
                <a:latin typeface="Arial" charset="0"/>
                <a:ea typeface="ＭＳ Ｐゴシック" charset="0"/>
                <a:cs typeface="ＭＳ Ｐゴシック" charset="0"/>
              </a:rPr>
              <a:t>maintient</a:t>
            </a:r>
            <a:r>
              <a:rPr lang="en-US" dirty="0">
                <a:latin typeface="Arial" charset="0"/>
                <a:ea typeface="ＭＳ Ｐゴシック" charset="0"/>
                <a:cs typeface="ＭＳ Ｐゴシック" charset="0"/>
              </a:rPr>
              <a:t> </a:t>
            </a:r>
            <a:r>
              <a:rPr lang="en-US" dirty="0" err="1">
                <a:latin typeface="Arial" charset="0"/>
                <a:ea typeface="ＭＳ Ｐゴシック" charset="0"/>
                <a:cs typeface="ＭＳ Ｐゴシック" charset="0"/>
              </a:rPr>
              <a:t>l’État</a:t>
            </a:r>
            <a:r>
              <a:rPr lang="en-US" dirty="0">
                <a:latin typeface="Arial" charset="0"/>
                <a:ea typeface="ＭＳ Ｐゴシック" charset="0"/>
                <a:cs typeface="ＭＳ Ｐゴシック" charset="0"/>
              </a:rPr>
              <a:t> et les </a:t>
            </a:r>
            <a:r>
              <a:rPr lang="en-US" dirty="0" err="1">
                <a:latin typeface="Arial" charset="0"/>
                <a:ea typeface="ＭＳ Ｐゴシック" charset="0"/>
                <a:cs typeface="ＭＳ Ｐゴシック" charset="0"/>
              </a:rPr>
              <a:t>citoyens</a:t>
            </a:r>
            <a:r>
              <a:rPr lang="en-US" dirty="0">
                <a:latin typeface="Arial" charset="0"/>
                <a:ea typeface="ＭＳ Ｐゴシック" charset="0"/>
                <a:cs typeface="ＭＳ Ｐゴシック" charset="0"/>
              </a:rPr>
              <a:t> </a:t>
            </a:r>
            <a:r>
              <a:rPr lang="en-US" dirty="0" err="1">
                <a:latin typeface="Arial" charset="0"/>
                <a:ea typeface="ＭＳ Ｐゴシック" charset="0"/>
                <a:cs typeface="ＭＳ Ｐゴシック" charset="0"/>
              </a:rPr>
              <a:t>dans</a:t>
            </a:r>
            <a:r>
              <a:rPr lang="en-US" dirty="0">
                <a:latin typeface="Arial" charset="0"/>
                <a:ea typeface="ＭＳ Ｐゴシック" charset="0"/>
                <a:cs typeface="ＭＳ Ｐゴシック" charset="0"/>
              </a:rPr>
              <a:t> le cadre de la </a:t>
            </a:r>
            <a:r>
              <a:rPr lang="en-US" dirty="0" err="1">
                <a:latin typeface="Arial" charset="0"/>
                <a:ea typeface="ＭＳ Ｐゴシック" charset="0"/>
                <a:cs typeface="ＭＳ Ｐゴシック" charset="0"/>
              </a:rPr>
              <a:t>loi</a:t>
            </a:r>
            <a:r>
              <a:rPr lang="en-US" dirty="0">
                <a:latin typeface="Arial" charset="0"/>
                <a:ea typeface="ＭＳ Ｐゴシック" charset="0"/>
                <a:cs typeface="ＭＳ Ｐゴシック" charset="0"/>
              </a:rPr>
              <a:t>. </a:t>
            </a:r>
            <a:endParaRPr lang="en-CA"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404858677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idx="1"/>
          </p:nvPr>
        </p:nvSpPr>
        <p:spPr/>
        <p:txBody>
          <a:bodyPr/>
          <a:lstStyle/>
          <a:p>
            <a:pPr eaLnBrk="1" hangingPunct="1">
              <a:buFontTx/>
              <a:buNone/>
            </a:pPr>
            <a:r>
              <a:rPr lang="fr-FR" dirty="0">
                <a:latin typeface="Arial" charset="0"/>
                <a:ea typeface="ＭＳ Ｐゴシック" charset="0"/>
                <a:cs typeface="ＭＳ Ｐゴシック" charset="0"/>
              </a:rPr>
              <a:t>	</a:t>
            </a:r>
          </a:p>
          <a:p>
            <a:pPr eaLnBrk="1" hangingPunct="1">
              <a:buFontTx/>
              <a:buNone/>
            </a:pPr>
            <a:r>
              <a:rPr lang="fr-FR" dirty="0">
                <a:latin typeface="Arial" charset="0"/>
                <a:ea typeface="ＭＳ Ｐゴシック" charset="0"/>
                <a:cs typeface="ＭＳ Ｐゴシック" charset="0"/>
              </a:rPr>
              <a:t>« </a:t>
            </a:r>
            <a:r>
              <a:rPr lang="fr-FR" i="1" dirty="0">
                <a:latin typeface="Arial" charset="0"/>
                <a:ea typeface="ＭＳ Ｐゴシック" charset="0"/>
                <a:cs typeface="ＭＳ Ｐゴシック" charset="0"/>
              </a:rPr>
              <a:t>tout homme qui a du pouvoir est porté à en abuser. Pour qu’on ne puisse pas abuser du pouvoir, il faut que, par la disposition des choses, le pouvoir arrête le pouvoir</a:t>
            </a:r>
            <a:r>
              <a:rPr lang="fr-FR" dirty="0">
                <a:latin typeface="Arial" charset="0"/>
                <a:ea typeface="ＭＳ Ｐゴシック" charset="0"/>
                <a:cs typeface="ＭＳ Ｐゴシック" charset="0"/>
              </a:rPr>
              <a:t> » . </a:t>
            </a:r>
            <a:r>
              <a:rPr lang="fr-FR" dirty="0" err="1">
                <a:latin typeface="Arial" charset="0"/>
                <a:ea typeface="ＭＳ Ｐゴシック" charset="0"/>
                <a:cs typeface="ＭＳ Ｐゴシック" charset="0"/>
              </a:rPr>
              <a:t>Montestequieu</a:t>
            </a:r>
            <a:r>
              <a:rPr lang="fr-FR" dirty="0">
                <a:latin typeface="Arial" charset="0"/>
                <a:ea typeface="ＭＳ Ｐゴシック" charset="0"/>
                <a:cs typeface="ＭＳ Ｐゴシック" charset="0"/>
              </a:rPr>
              <a:t>, L’esprit des lois, livre 11.</a:t>
            </a:r>
          </a:p>
          <a:p>
            <a:pPr algn="r" eaLnBrk="1" hangingPunct="1">
              <a:buFontTx/>
              <a:buNone/>
            </a:pPr>
            <a:r>
              <a:rPr lang="fr-FR" dirty="0">
                <a:latin typeface="Arial" charset="0"/>
                <a:ea typeface="ＭＳ Ｐゴシック" charset="0"/>
                <a:cs typeface="ＭＳ Ｐゴシック" charset="0"/>
                <a:hlinkClick r:id="rId2"/>
              </a:rPr>
              <a:t>www.constitution.org/cm/sol_11.htm</a:t>
            </a:r>
            <a:endParaRPr lang="en-CA" dirty="0">
              <a:latin typeface="Arial" charset="0"/>
              <a:ea typeface="ＭＳ Ｐゴシック" charset="0"/>
              <a:cs typeface="ＭＳ Ｐゴシック" charset="0"/>
            </a:endParaRPr>
          </a:p>
        </p:txBody>
      </p:sp>
      <p:pic>
        <p:nvPicPr>
          <p:cNvPr id="25603" name="Picture 5" descr="montesquieu">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2388" y="0"/>
            <a:ext cx="14716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160200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457200" y="381000"/>
            <a:ext cx="8229600" cy="5745163"/>
          </a:xfrm>
        </p:spPr>
        <p:txBody>
          <a:bodyPr/>
          <a:lstStyle/>
          <a:p>
            <a:pPr eaLnBrk="1" hangingPunct="1">
              <a:lnSpc>
                <a:spcPct val="90000"/>
              </a:lnSpc>
            </a:pPr>
            <a:r>
              <a:rPr lang="en-CA">
                <a:latin typeface="Arial" charset="0"/>
                <a:ea typeface="ＭＳ Ｐゴシック" charset="0"/>
                <a:cs typeface="ＭＳ Ｐゴシック" charset="0"/>
              </a:rPr>
              <a:t>Séparation stricte /dure : chaque institution a l</a:t>
            </a:r>
            <a:r>
              <a:rPr lang="ja-JP" altLang="en-CA">
                <a:latin typeface="Arial" charset="0"/>
                <a:ea typeface="ＭＳ Ｐゴシック" charset="0"/>
                <a:cs typeface="ＭＳ Ｐゴシック" charset="0"/>
              </a:rPr>
              <a:t>’</a:t>
            </a:r>
            <a:r>
              <a:rPr lang="en-CA">
                <a:latin typeface="Arial" charset="0"/>
                <a:ea typeface="ＭＳ Ｐゴシック" charset="0"/>
                <a:cs typeface="ＭＳ Ｐゴシック" charset="0"/>
              </a:rPr>
              <a:t>entiereté d</a:t>
            </a:r>
            <a:r>
              <a:rPr lang="ja-JP" altLang="en-CA">
                <a:latin typeface="Arial" charset="0"/>
                <a:ea typeface="ＭＳ Ｐゴシック" charset="0"/>
                <a:cs typeface="ＭＳ Ｐゴシック" charset="0"/>
              </a:rPr>
              <a:t>‘</a:t>
            </a:r>
            <a:r>
              <a:rPr lang="en-CA">
                <a:latin typeface="Arial" charset="0"/>
                <a:ea typeface="ＭＳ Ｐゴシック" charset="0"/>
                <a:cs typeface="ＭＳ Ｐゴシック" charset="0"/>
              </a:rPr>
              <a:t>un pouvoir. Aucune influence possible. </a:t>
            </a:r>
          </a:p>
          <a:p>
            <a:pPr eaLnBrk="1" hangingPunct="1">
              <a:lnSpc>
                <a:spcPct val="90000"/>
              </a:lnSpc>
            </a:pPr>
            <a:r>
              <a:rPr lang="en-CA" sz="2000">
                <a:solidFill>
                  <a:srgbClr val="FFFF00"/>
                </a:solidFill>
                <a:latin typeface="Arial" charset="0"/>
                <a:ea typeface="ＭＳ Ｐゴシック" charset="0"/>
                <a:cs typeface="ＭＳ Ｐゴシック" charset="0"/>
              </a:rPr>
              <a:t>Ex: le régime présidentiel américain</a:t>
            </a:r>
          </a:p>
          <a:p>
            <a:pPr eaLnBrk="1" hangingPunct="1">
              <a:lnSpc>
                <a:spcPct val="90000"/>
              </a:lnSpc>
            </a:pPr>
            <a:endParaRPr lang="en-CA">
              <a:latin typeface="Arial" charset="0"/>
              <a:ea typeface="ＭＳ Ｐゴシック" charset="0"/>
              <a:cs typeface="ＭＳ Ｐゴシック" charset="0"/>
            </a:endParaRPr>
          </a:p>
          <a:p>
            <a:pPr eaLnBrk="1" hangingPunct="1">
              <a:lnSpc>
                <a:spcPct val="90000"/>
              </a:lnSpc>
            </a:pPr>
            <a:r>
              <a:rPr lang="en-CA">
                <a:latin typeface="Arial" charset="0"/>
                <a:ea typeface="ＭＳ Ｐゴシック" charset="0"/>
                <a:cs typeface="ＭＳ Ｐゴシック" charset="0"/>
              </a:rPr>
              <a:t>Séparation souple des pouvoirs : séparés, les pouvoirs collaborent entre eux et sont interdépendants. </a:t>
            </a:r>
          </a:p>
          <a:p>
            <a:pPr eaLnBrk="1" hangingPunct="1">
              <a:lnSpc>
                <a:spcPct val="90000"/>
              </a:lnSpc>
            </a:pPr>
            <a:r>
              <a:rPr lang="en-CA" sz="2000">
                <a:solidFill>
                  <a:srgbClr val="FFFF00"/>
                </a:solidFill>
                <a:latin typeface="Arial" charset="0"/>
                <a:ea typeface="ＭＳ Ｐゴシック" charset="0"/>
                <a:cs typeface="ＭＳ Ｐゴシック" charset="0"/>
              </a:rPr>
              <a:t>Ex: le régime parlementaire canadien ; régime mixte français</a:t>
            </a:r>
          </a:p>
        </p:txBody>
      </p:sp>
    </p:spTree>
    <p:extLst>
      <p:ext uri="{BB962C8B-B14F-4D97-AF65-F5344CB8AC3E}">
        <p14:creationId xmlns:p14="http://schemas.microsoft.com/office/powerpoint/2010/main" val="22383133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1" nodeType="clickEffect">
                                  <p:stCondLst>
                                    <p:cond delay="0"/>
                                  </p:stCondLst>
                                  <p:childTnLst>
                                    <p:set>
                                      <p:cBhvr>
                                        <p:cTn id="30"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P spid="2560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4"/>
          <p:cNvSpPr>
            <a:spLocks noChangeArrowheads="1"/>
          </p:cNvSpPr>
          <p:nvPr/>
        </p:nvSpPr>
        <p:spPr bwMode="auto">
          <a:xfrm>
            <a:off x="1219200" y="2895600"/>
            <a:ext cx="2590800" cy="2286000"/>
          </a:xfrm>
          <a:prstGeom prst="rect">
            <a:avLst/>
          </a:prstGeom>
          <a:solidFill>
            <a:srgbClr val="00FF00"/>
          </a:solidFill>
          <a:ln w="9525">
            <a:solidFill>
              <a:schemeClr val="tx1"/>
            </a:solidFill>
            <a:miter lim="800000"/>
            <a:headEnd/>
            <a:tailEnd/>
          </a:ln>
        </p:spPr>
        <p:txBody>
          <a:bodyPr wrap="none" anchor="ctr"/>
          <a:lstStyle/>
          <a:p>
            <a:endParaRPr lang="fr-FR"/>
          </a:p>
        </p:txBody>
      </p:sp>
      <p:sp>
        <p:nvSpPr>
          <p:cNvPr id="27651" name="Rectangle 13"/>
          <p:cNvSpPr>
            <a:spLocks noChangeArrowheads="1"/>
          </p:cNvSpPr>
          <p:nvPr/>
        </p:nvSpPr>
        <p:spPr bwMode="auto">
          <a:xfrm>
            <a:off x="228600" y="2895600"/>
            <a:ext cx="990600" cy="2286000"/>
          </a:xfrm>
          <a:prstGeom prst="rect">
            <a:avLst/>
          </a:prstGeom>
          <a:solidFill>
            <a:schemeClr val="accent1"/>
          </a:solidFill>
          <a:ln w="9525">
            <a:solidFill>
              <a:schemeClr val="tx1"/>
            </a:solidFill>
            <a:miter lim="800000"/>
            <a:headEnd/>
            <a:tailEnd/>
          </a:ln>
        </p:spPr>
        <p:txBody>
          <a:bodyPr wrap="none" anchor="ctr"/>
          <a:lstStyle/>
          <a:p>
            <a:endParaRPr lang="fr-FR"/>
          </a:p>
        </p:txBody>
      </p:sp>
      <p:sp>
        <p:nvSpPr>
          <p:cNvPr id="27652" name="Text Box 5"/>
          <p:cNvSpPr txBox="1">
            <a:spLocks noChangeArrowheads="1"/>
          </p:cNvSpPr>
          <p:nvPr/>
        </p:nvSpPr>
        <p:spPr bwMode="auto">
          <a:xfrm>
            <a:off x="304800" y="685800"/>
            <a:ext cx="228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a:t>Législatif</a:t>
            </a:r>
          </a:p>
        </p:txBody>
      </p:sp>
      <p:sp>
        <p:nvSpPr>
          <p:cNvPr id="27653" name="Text Box 6"/>
          <p:cNvSpPr txBox="1">
            <a:spLocks noChangeArrowheads="1"/>
          </p:cNvSpPr>
          <p:nvPr/>
        </p:nvSpPr>
        <p:spPr bwMode="auto">
          <a:xfrm>
            <a:off x="3352800" y="609600"/>
            <a:ext cx="228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a:t>Exécutif</a:t>
            </a:r>
          </a:p>
        </p:txBody>
      </p:sp>
      <p:sp>
        <p:nvSpPr>
          <p:cNvPr id="27654" name="Text Box 7"/>
          <p:cNvSpPr txBox="1">
            <a:spLocks noChangeArrowheads="1"/>
          </p:cNvSpPr>
          <p:nvPr/>
        </p:nvSpPr>
        <p:spPr bwMode="auto">
          <a:xfrm>
            <a:off x="6400800" y="762000"/>
            <a:ext cx="228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a:t>Judiciaire</a:t>
            </a:r>
          </a:p>
        </p:txBody>
      </p:sp>
      <p:sp>
        <p:nvSpPr>
          <p:cNvPr id="27655" name="Line 8"/>
          <p:cNvSpPr>
            <a:spLocks noChangeShapeType="1"/>
          </p:cNvSpPr>
          <p:nvPr/>
        </p:nvSpPr>
        <p:spPr bwMode="auto">
          <a:xfrm>
            <a:off x="2209800" y="533400"/>
            <a:ext cx="0" cy="5638800"/>
          </a:xfrm>
          <a:prstGeom prst="line">
            <a:avLst/>
          </a:prstGeom>
          <a:noFill/>
          <a:ln w="2857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CA"/>
          </a:p>
        </p:txBody>
      </p:sp>
      <p:sp>
        <p:nvSpPr>
          <p:cNvPr id="27656" name="Line 9"/>
          <p:cNvSpPr>
            <a:spLocks noChangeShapeType="1"/>
          </p:cNvSpPr>
          <p:nvPr/>
        </p:nvSpPr>
        <p:spPr bwMode="auto">
          <a:xfrm>
            <a:off x="5791200" y="533400"/>
            <a:ext cx="0" cy="5562600"/>
          </a:xfrm>
          <a:prstGeom prst="line">
            <a:avLst/>
          </a:prstGeom>
          <a:noFill/>
          <a:ln w="2857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CA"/>
          </a:p>
        </p:txBody>
      </p:sp>
      <p:sp>
        <p:nvSpPr>
          <p:cNvPr id="27657" name="Text Box 10"/>
          <p:cNvSpPr txBox="1">
            <a:spLocks noChangeArrowheads="1"/>
          </p:cNvSpPr>
          <p:nvPr/>
        </p:nvSpPr>
        <p:spPr bwMode="auto">
          <a:xfrm>
            <a:off x="2819400" y="1143000"/>
            <a:ext cx="2438400" cy="7080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50000"/>
              </a:spcBef>
            </a:pPr>
            <a:r>
              <a:rPr lang="en-CA" sz="2000"/>
              <a:t>Reine, Gouverneur Général</a:t>
            </a:r>
          </a:p>
        </p:txBody>
      </p:sp>
      <p:sp>
        <p:nvSpPr>
          <p:cNvPr id="27658" name="Text Box 11"/>
          <p:cNvSpPr txBox="1">
            <a:spLocks noChangeArrowheads="1"/>
          </p:cNvSpPr>
          <p:nvPr/>
        </p:nvSpPr>
        <p:spPr bwMode="auto">
          <a:xfrm>
            <a:off x="228600" y="3810000"/>
            <a:ext cx="990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solidFill>
                  <a:schemeClr val="bg1"/>
                </a:solidFill>
              </a:rPr>
              <a:t>Partis d</a:t>
            </a:r>
            <a:r>
              <a:rPr lang="ja-JP" altLang="en-CA" sz="1800">
                <a:solidFill>
                  <a:schemeClr val="bg1"/>
                </a:solidFill>
              </a:rPr>
              <a:t>’</a:t>
            </a:r>
            <a:r>
              <a:rPr lang="en-CA" sz="1800">
                <a:solidFill>
                  <a:schemeClr val="bg1"/>
                </a:solidFill>
              </a:rPr>
              <a:t>opposition</a:t>
            </a:r>
          </a:p>
        </p:txBody>
      </p:sp>
      <p:sp>
        <p:nvSpPr>
          <p:cNvPr id="27659" name="Text Box 12"/>
          <p:cNvSpPr txBox="1">
            <a:spLocks noChangeArrowheads="1"/>
          </p:cNvSpPr>
          <p:nvPr/>
        </p:nvSpPr>
        <p:spPr bwMode="auto">
          <a:xfrm>
            <a:off x="2362200" y="3429000"/>
            <a:ext cx="1371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solidFill>
                  <a:schemeClr val="bg2"/>
                </a:solidFill>
              </a:rPr>
              <a:t>Gouvernement</a:t>
            </a:r>
          </a:p>
        </p:txBody>
      </p:sp>
      <p:sp>
        <p:nvSpPr>
          <p:cNvPr id="27660" name="Text Box 15"/>
          <p:cNvSpPr txBox="1">
            <a:spLocks noChangeArrowheads="1"/>
          </p:cNvSpPr>
          <p:nvPr/>
        </p:nvSpPr>
        <p:spPr bwMode="auto">
          <a:xfrm>
            <a:off x="2514600" y="4191000"/>
            <a:ext cx="1295400" cy="3667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t>Cabinet</a:t>
            </a:r>
          </a:p>
        </p:txBody>
      </p:sp>
      <p:sp>
        <p:nvSpPr>
          <p:cNvPr id="27661" name="Text Box 17"/>
          <p:cNvSpPr txBox="1">
            <a:spLocks noChangeArrowheads="1"/>
          </p:cNvSpPr>
          <p:nvPr/>
        </p:nvSpPr>
        <p:spPr bwMode="auto">
          <a:xfrm>
            <a:off x="3124200" y="5257800"/>
            <a:ext cx="2057400" cy="3762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t>Fonction publique</a:t>
            </a:r>
          </a:p>
        </p:txBody>
      </p:sp>
      <p:sp>
        <p:nvSpPr>
          <p:cNvPr id="27662" name="Text Box 18"/>
          <p:cNvSpPr txBox="1">
            <a:spLocks noChangeArrowheads="1"/>
          </p:cNvSpPr>
          <p:nvPr/>
        </p:nvSpPr>
        <p:spPr bwMode="auto">
          <a:xfrm>
            <a:off x="6096000" y="2743200"/>
            <a:ext cx="2438400" cy="1604963"/>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endParaRPr lang="en-CA" sz="1800"/>
          </a:p>
          <a:p>
            <a:pPr eaLnBrk="1" hangingPunct="1">
              <a:spcBef>
                <a:spcPct val="50000"/>
              </a:spcBef>
            </a:pPr>
            <a:endParaRPr lang="en-CA" sz="1800"/>
          </a:p>
          <a:p>
            <a:pPr algn="ctr" eaLnBrk="1" hangingPunct="1">
              <a:spcBef>
                <a:spcPct val="50000"/>
              </a:spcBef>
            </a:pPr>
            <a:r>
              <a:rPr lang="en-CA" sz="1800">
                <a:solidFill>
                  <a:schemeClr val="bg2"/>
                </a:solidFill>
              </a:rPr>
              <a:t>Judiciaire</a:t>
            </a:r>
          </a:p>
          <a:p>
            <a:pPr eaLnBrk="1" hangingPunct="1">
              <a:spcBef>
                <a:spcPct val="50000"/>
              </a:spcBef>
            </a:pPr>
            <a:endParaRPr lang="en-CA" sz="1800">
              <a:solidFill>
                <a:schemeClr val="bg2"/>
              </a:solidFill>
            </a:endParaRPr>
          </a:p>
        </p:txBody>
      </p:sp>
      <p:sp>
        <p:nvSpPr>
          <p:cNvPr id="27663" name="Line 19"/>
          <p:cNvSpPr>
            <a:spLocks noChangeShapeType="1"/>
          </p:cNvSpPr>
          <p:nvPr/>
        </p:nvSpPr>
        <p:spPr bwMode="auto">
          <a:xfrm>
            <a:off x="1447800" y="2514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64" name="Line 20"/>
          <p:cNvSpPr>
            <a:spLocks noChangeShapeType="1"/>
          </p:cNvSpPr>
          <p:nvPr/>
        </p:nvSpPr>
        <p:spPr bwMode="auto">
          <a:xfrm>
            <a:off x="4267200" y="2209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65" name="Line 21"/>
          <p:cNvSpPr>
            <a:spLocks noChangeShapeType="1"/>
          </p:cNvSpPr>
          <p:nvPr/>
        </p:nvSpPr>
        <p:spPr bwMode="auto">
          <a:xfrm>
            <a:off x="7162800" y="25146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66" name="Line 22"/>
          <p:cNvSpPr>
            <a:spLocks noChangeShapeType="1"/>
          </p:cNvSpPr>
          <p:nvPr/>
        </p:nvSpPr>
        <p:spPr bwMode="auto">
          <a:xfrm>
            <a:off x="2819400" y="2514600"/>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67" name="Line 23"/>
          <p:cNvSpPr>
            <a:spLocks noChangeShapeType="1"/>
          </p:cNvSpPr>
          <p:nvPr/>
        </p:nvSpPr>
        <p:spPr bwMode="auto">
          <a:xfrm>
            <a:off x="1447800" y="2514600"/>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68" name="Text Box 24"/>
          <p:cNvSpPr txBox="1">
            <a:spLocks noChangeArrowheads="1"/>
          </p:cNvSpPr>
          <p:nvPr/>
        </p:nvSpPr>
        <p:spPr bwMode="auto">
          <a:xfrm>
            <a:off x="685800" y="6400800"/>
            <a:ext cx="8458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spcBef>
                <a:spcPct val="50000"/>
              </a:spcBef>
            </a:pPr>
            <a:r>
              <a:rPr lang="fr-CA" sz="1600"/>
              <a:t>Kernaghan, Siegel, 1999, </a:t>
            </a:r>
            <a:r>
              <a:rPr lang="fr-CA" sz="1600" i="1"/>
              <a:t>Public administration in Canada</a:t>
            </a:r>
            <a:r>
              <a:rPr lang="fr-CA" sz="1600"/>
              <a:t>, Toronto, Nelson, p. 202.</a:t>
            </a:r>
          </a:p>
        </p:txBody>
      </p:sp>
      <p:sp>
        <p:nvSpPr>
          <p:cNvPr id="27669" name="Text Box 17"/>
          <p:cNvSpPr txBox="1">
            <a:spLocks noChangeArrowheads="1"/>
          </p:cNvSpPr>
          <p:nvPr/>
        </p:nvSpPr>
        <p:spPr bwMode="auto">
          <a:xfrm>
            <a:off x="304800" y="2971800"/>
            <a:ext cx="1752600" cy="646113"/>
          </a:xfrm>
          <a:prstGeom prst="rect">
            <a:avLst/>
          </a:prstGeom>
          <a:solidFill>
            <a:srgbClr val="3366FF">
              <a:alpha val="34901"/>
            </a:srgbClr>
          </a:solidFill>
          <a:ln w="9525">
            <a:solidFill>
              <a:srgbClr val="000000"/>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t>Chambre des Communes</a:t>
            </a:r>
          </a:p>
        </p:txBody>
      </p:sp>
      <p:sp>
        <p:nvSpPr>
          <p:cNvPr id="27670" name="Text Box 17"/>
          <p:cNvSpPr txBox="1">
            <a:spLocks noChangeArrowheads="1"/>
          </p:cNvSpPr>
          <p:nvPr/>
        </p:nvSpPr>
        <p:spPr bwMode="auto">
          <a:xfrm>
            <a:off x="838200" y="4800600"/>
            <a:ext cx="1066800" cy="381000"/>
          </a:xfrm>
          <a:prstGeom prst="rect">
            <a:avLst/>
          </a:prstGeom>
          <a:solidFill>
            <a:srgbClr val="3366FF">
              <a:alpha val="25882"/>
            </a:srgbClr>
          </a:solidFill>
          <a:ln w="9525">
            <a:solidFill>
              <a:srgbClr val="000000"/>
            </a:solid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CA" sz="1800"/>
              <a:t>Sénat</a:t>
            </a:r>
          </a:p>
        </p:txBody>
      </p:sp>
    </p:spTree>
    <p:extLst>
      <p:ext uri="{BB962C8B-B14F-4D97-AF65-F5344CB8AC3E}">
        <p14:creationId xmlns:p14="http://schemas.microsoft.com/office/powerpoint/2010/main" val="92252561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CA" dirty="0" smtClean="0">
                <a:latin typeface="Arial" charset="0"/>
                <a:ea typeface="ＭＳ Ｐゴシック" charset="0"/>
                <a:cs typeface="ＭＳ Ｐゴシック" charset="0"/>
              </a:rPr>
              <a:t>4. </a:t>
            </a:r>
            <a:r>
              <a:rPr lang="en-CA" dirty="0" err="1">
                <a:latin typeface="Arial" charset="0"/>
                <a:ea typeface="ＭＳ Ｐゴシック" charset="0"/>
                <a:cs typeface="ＭＳ Ｐゴシック" charset="0"/>
              </a:rPr>
              <a:t>Modèle</a:t>
            </a:r>
            <a:r>
              <a:rPr lang="en-CA" dirty="0">
                <a:latin typeface="Arial" charset="0"/>
                <a:ea typeface="ＭＳ Ｐゴシック" charset="0"/>
                <a:cs typeface="ＭＳ Ｐゴシック" charset="0"/>
              </a:rPr>
              <a:t> de Westminster</a:t>
            </a:r>
          </a:p>
        </p:txBody>
      </p:sp>
      <p:sp>
        <p:nvSpPr>
          <p:cNvPr id="16387" name="Rectangle 3"/>
          <p:cNvSpPr>
            <a:spLocks noGrp="1" noChangeArrowheads="1"/>
          </p:cNvSpPr>
          <p:nvPr>
            <p:ph type="body" idx="1"/>
          </p:nvPr>
        </p:nvSpPr>
        <p:spPr/>
        <p:txBody>
          <a:bodyPr/>
          <a:lstStyle/>
          <a:p>
            <a:pPr eaLnBrk="1" hangingPunct="1">
              <a:lnSpc>
                <a:spcPct val="80000"/>
              </a:lnSpc>
            </a:pPr>
            <a:r>
              <a:rPr lang="en-CA" sz="2400" dirty="0">
                <a:latin typeface="Arial" charset="0"/>
                <a:ea typeface="ＭＳ Ｐゴシック" charset="0"/>
                <a:cs typeface="ＭＳ Ｐゴシック" charset="0"/>
              </a:rPr>
              <a:t>Le </a:t>
            </a:r>
            <a:r>
              <a:rPr lang="en-CA" sz="2400" dirty="0" err="1">
                <a:latin typeface="Arial" charset="0"/>
                <a:ea typeface="ＭＳ Ｐゴシック" charset="0"/>
                <a:cs typeface="ＭＳ Ｐゴシック" charset="0"/>
              </a:rPr>
              <a:t>pouvoir</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exécutif</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est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subordonné</a:t>
            </a:r>
            <a:r>
              <a:rPr lang="en-CA" sz="2400" dirty="0">
                <a:latin typeface="Arial" charset="0"/>
                <a:ea typeface="ＭＳ Ｐゴシック" charset="0"/>
                <a:cs typeface="ＭＳ Ｐゴシック" charset="0"/>
              </a:rPr>
              <a:t> au </a:t>
            </a:r>
            <a:r>
              <a:rPr lang="en-CA" sz="2400" dirty="0" err="1">
                <a:latin typeface="Arial" charset="0"/>
                <a:ea typeface="ＭＳ Ｐゴシック" charset="0"/>
                <a:cs typeface="ＭＳ Ｐゴシック" charset="0"/>
              </a:rPr>
              <a:t>pouvoir</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législatif</a:t>
            </a:r>
            <a:r>
              <a:rPr lang="en-CA" sz="2400" dirty="0">
                <a:latin typeface="Arial" charset="0"/>
                <a:ea typeface="ＭＳ Ｐゴシック" charset="0"/>
                <a:cs typeface="ＭＳ Ｐゴシック" charset="0"/>
              </a:rPr>
              <a:t> </a:t>
            </a:r>
          </a:p>
          <a:p>
            <a:pPr eaLnBrk="1" hangingPunct="1">
              <a:lnSpc>
                <a:spcPct val="80000"/>
              </a:lnSpc>
            </a:pPr>
            <a:r>
              <a:rPr lang="en-CA" sz="2400" dirty="0">
                <a:latin typeface="Arial" charset="0"/>
                <a:ea typeface="ＭＳ Ｐゴシック" charset="0"/>
                <a:cs typeface="ＭＳ Ｐゴシック" charset="0"/>
              </a:rPr>
              <a:t>Un chef d</a:t>
            </a:r>
            <a:r>
              <a:rPr lang="ja-JP" altLang="en-CA" sz="2400" dirty="0">
                <a:latin typeface="Arial" charset="0"/>
                <a:ea typeface="ＭＳ Ｐゴシック" charset="0"/>
                <a:cs typeface="ＭＳ Ｐゴシック" charset="0"/>
              </a:rPr>
              <a:t>’</a:t>
            </a:r>
            <a:r>
              <a:rPr lang="en-CA" sz="2400" dirty="0" err="1">
                <a:latin typeface="Arial" charset="0"/>
                <a:ea typeface="ＭＳ Ｐゴシック" charset="0"/>
                <a:cs typeface="ＭＳ Ｐゴシック" charset="0"/>
              </a:rPr>
              <a:t>état</a:t>
            </a:r>
            <a:r>
              <a:rPr lang="en-CA" sz="2400" dirty="0">
                <a:latin typeface="Arial" charset="0"/>
                <a:ea typeface="ＭＳ Ｐゴシック" charset="0"/>
                <a:cs typeface="ＭＳ Ｐゴシック" charset="0"/>
              </a:rPr>
              <a:t> et un chef du </a:t>
            </a:r>
            <a:r>
              <a:rPr lang="en-CA" sz="2400" dirty="0" err="1">
                <a:latin typeface="Arial" charset="0"/>
                <a:ea typeface="ＭＳ Ｐゴシック" charset="0"/>
                <a:cs typeface="ＭＳ Ｐゴシック" charset="0"/>
              </a:rPr>
              <a:t>gouvernement</a:t>
            </a:r>
            <a:r>
              <a:rPr lang="en-CA" sz="2400" dirty="0">
                <a:latin typeface="Arial" charset="0"/>
                <a:ea typeface="ＭＳ Ｐゴシック" charset="0"/>
                <a:cs typeface="ＭＳ Ｐゴシック" charset="0"/>
              </a:rPr>
              <a:t> (</a:t>
            </a:r>
            <a:r>
              <a:rPr lang="en-CA" sz="2400" dirty="0" err="1">
                <a:solidFill>
                  <a:srgbClr val="F79646"/>
                </a:solidFill>
                <a:latin typeface="Arial" charset="0"/>
                <a:ea typeface="ＭＳ Ｐゴシック" charset="0"/>
                <a:cs typeface="ＭＳ Ｐゴシック" charset="0"/>
              </a:rPr>
              <a:t>exécutif</a:t>
            </a:r>
            <a:r>
              <a:rPr lang="en-CA" sz="2400" dirty="0">
                <a:solidFill>
                  <a:srgbClr val="F79646"/>
                </a:solidFill>
                <a:latin typeface="Arial" charset="0"/>
                <a:ea typeface="ＭＳ Ｐゴシック" charset="0"/>
                <a:cs typeface="ＭＳ Ｐゴシック" charset="0"/>
              </a:rPr>
              <a:t> </a:t>
            </a:r>
            <a:r>
              <a:rPr lang="en-CA" sz="2400" dirty="0" err="1">
                <a:solidFill>
                  <a:srgbClr val="F79646"/>
                </a:solidFill>
                <a:latin typeface="Arial" charset="0"/>
                <a:ea typeface="ＭＳ Ｐゴシック" charset="0"/>
                <a:cs typeface="ＭＳ Ｐゴシック" charset="0"/>
              </a:rPr>
              <a:t>bicéphal</a:t>
            </a:r>
            <a:r>
              <a:rPr lang="en-CA" sz="2400" dirty="0">
                <a:solidFill>
                  <a:srgbClr val="F79646"/>
                </a:solidFill>
                <a:latin typeface="Arial" charset="0"/>
                <a:ea typeface="ＭＳ Ｐゴシック" charset="0"/>
                <a:cs typeface="ＭＳ Ｐゴシック" charset="0"/>
              </a:rPr>
              <a:t>)</a:t>
            </a:r>
          </a:p>
          <a:p>
            <a:pPr eaLnBrk="1" hangingPunct="1">
              <a:lnSpc>
                <a:spcPct val="80000"/>
              </a:lnSpc>
            </a:pPr>
            <a:r>
              <a:rPr lang="en-CA" sz="2400" dirty="0">
                <a:latin typeface="Arial" charset="0"/>
                <a:ea typeface="ＭＳ Ｐゴシック" charset="0"/>
                <a:cs typeface="ＭＳ Ｐゴシック" charset="0"/>
              </a:rPr>
              <a:t>Le </a:t>
            </a:r>
            <a:r>
              <a:rPr lang="en-CA" sz="2400" dirty="0" err="1">
                <a:latin typeface="Arial" charset="0"/>
                <a:ea typeface="ＭＳ Ｐゴシック" charset="0"/>
                <a:cs typeface="ＭＳ Ｐゴシック" charset="0"/>
              </a:rPr>
              <a:t>gouvernement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est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constitué</a:t>
            </a:r>
            <a:r>
              <a:rPr lang="en-CA" sz="2400" dirty="0">
                <a:latin typeface="Arial" charset="0"/>
                <a:ea typeface="ＭＳ Ｐゴシック" charset="0"/>
                <a:cs typeface="ＭＳ Ｐゴシック" charset="0"/>
              </a:rPr>
              <a:t> de </a:t>
            </a:r>
            <a:r>
              <a:rPr lang="en-CA" sz="2400" dirty="0" err="1">
                <a:latin typeface="Arial" charset="0"/>
                <a:ea typeface="ＭＳ Ｐゴシック" charset="0"/>
                <a:cs typeface="ＭＳ Ｐゴシック" charset="0"/>
              </a:rPr>
              <a:t>membres</a:t>
            </a:r>
            <a:r>
              <a:rPr lang="en-CA" sz="2400" dirty="0">
                <a:latin typeface="Arial" charset="0"/>
                <a:ea typeface="ＭＳ Ｐゴシック" charset="0"/>
                <a:cs typeface="ＭＳ Ｐゴシック" charset="0"/>
              </a:rPr>
              <a:t> du </a:t>
            </a:r>
            <a:r>
              <a:rPr lang="en-CA" sz="2400" dirty="0" err="1">
                <a:latin typeface="Arial" charset="0"/>
                <a:ea typeface="ＭＳ Ｐゴシック" charset="0"/>
                <a:cs typeface="ＭＳ Ｐゴシック" charset="0"/>
              </a:rPr>
              <a:t>Parlement</a:t>
            </a:r>
            <a:endParaRPr lang="en-CA" sz="2400" dirty="0">
              <a:latin typeface="Arial" charset="0"/>
              <a:ea typeface="ＭＳ Ｐゴシック" charset="0"/>
              <a:cs typeface="ＭＳ Ｐゴシック" charset="0"/>
            </a:endParaRPr>
          </a:p>
          <a:p>
            <a:pPr eaLnBrk="1" hangingPunct="1">
              <a:lnSpc>
                <a:spcPct val="80000"/>
              </a:lnSpc>
            </a:pPr>
            <a:r>
              <a:rPr lang="en-CA" sz="2400" dirty="0">
                <a:latin typeface="Arial" charset="0"/>
                <a:ea typeface="ＭＳ Ｐゴシック" charset="0"/>
                <a:cs typeface="ＭＳ Ｐゴシック" charset="0"/>
              </a:rPr>
              <a:t>Des </a:t>
            </a:r>
            <a:r>
              <a:rPr lang="en-CA" sz="2400" dirty="0" err="1">
                <a:latin typeface="Arial" charset="0"/>
                <a:ea typeface="ＭＳ Ｐゴシック" charset="0"/>
                <a:cs typeface="ＭＳ Ｐゴシック" charset="0"/>
              </a:rPr>
              <a:t>partis</a:t>
            </a:r>
            <a:r>
              <a:rPr lang="en-CA" sz="2400" dirty="0">
                <a:latin typeface="Arial" charset="0"/>
                <a:ea typeface="ＭＳ Ｐゴシック" charset="0"/>
                <a:cs typeface="ＭＳ Ｐゴシック" charset="0"/>
              </a:rPr>
              <a:t> d</a:t>
            </a:r>
            <a:r>
              <a:rPr lang="ja-JP" altLang="en-CA" sz="2400" dirty="0">
                <a:latin typeface="Arial" charset="0"/>
                <a:ea typeface="ＭＳ Ｐゴシック" charset="0"/>
                <a:cs typeface="ＭＳ Ｐゴシック" charset="0"/>
              </a:rPr>
              <a:t>’</a:t>
            </a:r>
            <a:r>
              <a:rPr lang="en-CA" sz="2400" dirty="0">
                <a:latin typeface="Arial" charset="0"/>
                <a:ea typeface="ＭＳ Ｐゴシック" charset="0"/>
                <a:cs typeface="ＭＳ Ｐゴシック" charset="0"/>
              </a:rPr>
              <a:t>opposition</a:t>
            </a:r>
          </a:p>
          <a:p>
            <a:pPr eaLnBrk="1" hangingPunct="1">
              <a:lnSpc>
                <a:spcPct val="80000"/>
              </a:lnSpc>
            </a:pPr>
            <a:r>
              <a:rPr lang="en-CA" sz="2400" dirty="0" err="1">
                <a:latin typeface="Arial" charset="0"/>
                <a:ea typeface="ＭＳ Ｐゴシック" charset="0"/>
                <a:cs typeface="ＭＳ Ｐゴシック" charset="0"/>
              </a:rPr>
              <a:t>Bicaméralisme</a:t>
            </a:r>
            <a:endParaRPr lang="en-CA" sz="2400" dirty="0">
              <a:latin typeface="Arial" charset="0"/>
              <a:ea typeface="ＭＳ Ｐゴシック" charset="0"/>
              <a:cs typeface="ＭＳ Ｐゴシック" charset="0"/>
            </a:endParaRPr>
          </a:p>
          <a:p>
            <a:pPr eaLnBrk="1" hangingPunct="1">
              <a:lnSpc>
                <a:spcPct val="80000"/>
              </a:lnSpc>
            </a:pPr>
            <a:r>
              <a:rPr lang="en-CA" sz="2400" dirty="0">
                <a:latin typeface="Arial" charset="0"/>
                <a:ea typeface="ＭＳ Ｐゴシック" charset="0"/>
                <a:cs typeface="ＭＳ Ｐゴシック" charset="0"/>
              </a:rPr>
              <a:t>La </a:t>
            </a:r>
            <a:r>
              <a:rPr lang="en-CA" sz="2400" dirty="0" err="1">
                <a:latin typeface="Arial" charset="0"/>
                <a:ea typeface="ＭＳ Ｐゴシック" charset="0"/>
                <a:cs typeface="ＭＳ Ｐゴシック" charset="0"/>
              </a:rPr>
              <a:t>chambre</a:t>
            </a:r>
            <a:r>
              <a:rPr lang="en-CA" sz="2400" dirty="0">
                <a:latin typeface="Arial" charset="0"/>
                <a:ea typeface="ＭＳ Ｐゴシック" charset="0"/>
                <a:cs typeface="ＭＳ Ｐゴシック" charset="0"/>
              </a:rPr>
              <a:t> des communes </a:t>
            </a:r>
            <a:r>
              <a:rPr lang="en-CA" sz="2400" dirty="0" err="1">
                <a:latin typeface="Arial" charset="0"/>
                <a:ea typeface="ＭＳ Ｐゴシック" charset="0"/>
                <a:cs typeface="ＭＳ Ｐゴシック" charset="0"/>
              </a:rPr>
              <a:t>peut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renverser</a:t>
            </a:r>
            <a:r>
              <a:rPr lang="en-CA" sz="2400" dirty="0">
                <a:latin typeface="Arial" charset="0"/>
                <a:ea typeface="ＭＳ Ｐゴシック" charset="0"/>
                <a:cs typeface="ＭＳ Ｐゴシック" charset="0"/>
              </a:rPr>
              <a:t> le </a:t>
            </a:r>
            <a:r>
              <a:rPr lang="en-CA" sz="2400" dirty="0" err="1">
                <a:latin typeface="Arial" charset="0"/>
                <a:ea typeface="ＭＳ Ｐゴシック" charset="0"/>
                <a:cs typeface="ＭＳ Ｐゴシック" charset="0"/>
              </a:rPr>
              <a:t>gouvernement</a:t>
            </a:r>
            <a:endParaRPr lang="en-CA" sz="2400" dirty="0">
              <a:latin typeface="Arial" charset="0"/>
              <a:ea typeface="ＭＳ Ｐゴシック" charset="0"/>
              <a:cs typeface="ＭＳ Ｐゴシック" charset="0"/>
            </a:endParaRPr>
          </a:p>
          <a:p>
            <a:pPr eaLnBrk="1" hangingPunct="1">
              <a:lnSpc>
                <a:spcPct val="80000"/>
              </a:lnSpc>
            </a:pPr>
            <a:r>
              <a:rPr lang="en-CA" sz="2400" dirty="0">
                <a:latin typeface="Arial" charset="0"/>
                <a:ea typeface="ＭＳ Ｐゴシック" charset="0"/>
                <a:cs typeface="ＭＳ Ｐゴシック" charset="0"/>
              </a:rPr>
              <a:t>Le </a:t>
            </a:r>
            <a:r>
              <a:rPr lang="en-CA" sz="2400" dirty="0" err="1">
                <a:latin typeface="Arial" charset="0"/>
                <a:ea typeface="ＭＳ Ｐゴシック" charset="0"/>
                <a:cs typeface="ＭＳ Ｐゴシック" charset="0"/>
              </a:rPr>
              <a:t>gouvernement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peut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dissoudre</a:t>
            </a:r>
            <a:r>
              <a:rPr lang="en-CA" sz="2400" dirty="0">
                <a:latin typeface="Arial" charset="0"/>
                <a:ea typeface="ＭＳ Ｐゴシック" charset="0"/>
                <a:cs typeface="ＭＳ Ｐゴシック" charset="0"/>
              </a:rPr>
              <a:t> la </a:t>
            </a:r>
            <a:r>
              <a:rPr lang="en-CA" sz="2400" dirty="0" err="1">
                <a:latin typeface="Arial" charset="0"/>
                <a:ea typeface="ＭＳ Ｐゴシック" charset="0"/>
                <a:cs typeface="ＭＳ Ｐゴシック" charset="0"/>
              </a:rPr>
              <a:t>chambre</a:t>
            </a:r>
            <a:r>
              <a:rPr lang="en-CA" sz="2400" dirty="0">
                <a:latin typeface="Arial" charset="0"/>
                <a:ea typeface="ＭＳ Ｐゴシック" charset="0"/>
                <a:cs typeface="ＭＳ Ｐゴシック" charset="0"/>
              </a:rPr>
              <a:t> des communes</a:t>
            </a:r>
          </a:p>
          <a:p>
            <a:pPr eaLnBrk="1" hangingPunct="1">
              <a:lnSpc>
                <a:spcPct val="80000"/>
              </a:lnSpc>
            </a:pPr>
            <a:r>
              <a:rPr lang="en-CA" sz="2400" dirty="0">
                <a:latin typeface="Arial" charset="0"/>
                <a:ea typeface="ＭＳ Ｐゴシック" charset="0"/>
                <a:cs typeface="ＭＳ Ｐゴシック" charset="0"/>
              </a:rPr>
              <a:t>La </a:t>
            </a:r>
            <a:r>
              <a:rPr lang="en-CA" sz="2400" dirty="0" err="1">
                <a:latin typeface="Arial" charset="0"/>
                <a:ea typeface="ＭＳ Ｐゴシック" charset="0"/>
                <a:cs typeface="ＭＳ Ｐゴシック" charset="0"/>
              </a:rPr>
              <a:t>députés</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peuvent</a:t>
            </a:r>
            <a:r>
              <a:rPr lang="en-CA" sz="2400" dirty="0">
                <a:latin typeface="Arial" charset="0"/>
                <a:ea typeface="ＭＳ Ｐゴシック" charset="0"/>
                <a:cs typeface="ＭＳ Ｐゴシック" charset="0"/>
              </a:rPr>
              <a:t> </a:t>
            </a:r>
            <a:r>
              <a:rPr lang="en-CA" sz="2400" dirty="0" err="1">
                <a:latin typeface="Arial" charset="0"/>
                <a:ea typeface="ＭＳ Ｐゴシック" charset="0"/>
                <a:cs typeface="ＭＳ Ｐゴシック" charset="0"/>
              </a:rPr>
              <a:t>questionner</a:t>
            </a:r>
            <a:r>
              <a:rPr lang="en-CA" sz="2400" dirty="0">
                <a:latin typeface="Arial" charset="0"/>
                <a:ea typeface="ＭＳ Ｐゴシック" charset="0"/>
                <a:cs typeface="ＭＳ Ｐゴシック" charset="0"/>
              </a:rPr>
              <a:t> le </a:t>
            </a:r>
            <a:r>
              <a:rPr lang="en-CA" sz="2400" dirty="0" err="1">
                <a:latin typeface="Arial" charset="0"/>
                <a:ea typeface="ＭＳ Ｐゴシック" charset="0"/>
                <a:cs typeface="ＭＳ Ｐゴシック" charset="0"/>
              </a:rPr>
              <a:t>gouvernement</a:t>
            </a:r>
            <a:endParaRPr lang="en-CA" sz="2400" dirty="0">
              <a:latin typeface="Arial" charset="0"/>
              <a:ea typeface="ＭＳ Ｐゴシック" charset="0"/>
              <a:cs typeface="ＭＳ Ｐゴシック" charset="0"/>
            </a:endParaRPr>
          </a:p>
        </p:txBody>
      </p:sp>
      <p:pic>
        <p:nvPicPr>
          <p:cNvPr id="29700" name="Picture 5" descr="westminster0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3825" y="5000625"/>
            <a:ext cx="140017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716102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checkerboard(across)">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checkerboard(across)">
                                      <p:cBhvr>
                                        <p:cTn id="12" dur="5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checkerboard(across)">
                                      <p:cBhvr>
                                        <p:cTn id="17" dur="5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checkerboard(across)">
                                      <p:cBhvr>
                                        <p:cTn id="22" dur="500"/>
                                        <p:tgtEl>
                                          <p:spTgt spid="163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checkerboard(across)">
                                      <p:cBhvr>
                                        <p:cTn id="27" dur="500"/>
                                        <p:tgtEl>
                                          <p:spTgt spid="1638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6387">
                                            <p:txEl>
                                              <p:pRg st="5" end="5"/>
                                            </p:txEl>
                                          </p:spTgt>
                                        </p:tgtEl>
                                        <p:attrNameLst>
                                          <p:attrName>style.visibility</p:attrName>
                                        </p:attrNameLst>
                                      </p:cBhvr>
                                      <p:to>
                                        <p:strVal val="visible"/>
                                      </p:to>
                                    </p:set>
                                    <p:animEffect transition="in" filter="checkerboard(across)">
                                      <p:cBhvr>
                                        <p:cTn id="32" dur="500"/>
                                        <p:tgtEl>
                                          <p:spTgt spid="1638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6387">
                                            <p:txEl>
                                              <p:pRg st="6" end="6"/>
                                            </p:txEl>
                                          </p:spTgt>
                                        </p:tgtEl>
                                        <p:attrNameLst>
                                          <p:attrName>style.visibility</p:attrName>
                                        </p:attrNameLst>
                                      </p:cBhvr>
                                      <p:to>
                                        <p:strVal val="visible"/>
                                      </p:to>
                                    </p:set>
                                    <p:animEffect transition="in" filter="checkerboard(across)">
                                      <p:cBhvr>
                                        <p:cTn id="37" dur="500"/>
                                        <p:tgtEl>
                                          <p:spTgt spid="16387">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6387">
                                            <p:txEl>
                                              <p:pRg st="7" end="7"/>
                                            </p:txEl>
                                          </p:spTgt>
                                        </p:tgtEl>
                                        <p:attrNameLst>
                                          <p:attrName>style.visibility</p:attrName>
                                        </p:attrNameLst>
                                      </p:cBhvr>
                                      <p:to>
                                        <p:strVal val="visible"/>
                                      </p:to>
                                    </p:set>
                                    <p:animEffect transition="in" filter="checkerboard(across)">
                                      <p:cBhvr>
                                        <p:cTn id="42" dur="500"/>
                                        <p:tgtEl>
                                          <p:spTgt spid="163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en-CA" dirty="0" smtClean="0">
                <a:solidFill>
                  <a:srgbClr val="F79646"/>
                </a:solidFill>
              </a:rPr>
              <a:t>5. </a:t>
            </a:r>
            <a:r>
              <a:rPr lang="en-CA" dirty="0" err="1" smtClean="0">
                <a:solidFill>
                  <a:srgbClr val="F79646"/>
                </a:solidFill>
              </a:rPr>
              <a:t>Méthologie</a:t>
            </a:r>
            <a:endParaRPr lang="en-CA" dirty="0">
              <a:solidFill>
                <a:srgbClr val="F79646"/>
              </a:solidFill>
            </a:endParaRPr>
          </a:p>
        </p:txBody>
      </p:sp>
      <p:sp>
        <p:nvSpPr>
          <p:cNvPr id="4" name="Espace réservé du contenu 3"/>
          <p:cNvSpPr>
            <a:spLocks noGrp="1"/>
          </p:cNvSpPr>
          <p:nvPr>
            <p:ph idx="1"/>
          </p:nvPr>
        </p:nvSpPr>
        <p:spPr/>
        <p:txBody>
          <a:bodyPr/>
          <a:lstStyle/>
          <a:p>
            <a:r>
              <a:rPr lang="en-CA" dirty="0" smtClean="0"/>
              <a:t>Résumés de </a:t>
            </a:r>
            <a:r>
              <a:rPr lang="en-CA" dirty="0" err="1" smtClean="0"/>
              <a:t>texte</a:t>
            </a:r>
            <a:endParaRPr lang="en-CA" dirty="0" smtClean="0"/>
          </a:p>
          <a:p>
            <a:pPr marL="0" indent="0">
              <a:buNone/>
            </a:pPr>
            <a:endParaRPr lang="en-CA" dirty="0" smtClean="0"/>
          </a:p>
          <a:p>
            <a:pPr marL="0" indent="0">
              <a:buNone/>
            </a:pPr>
            <a:endParaRPr lang="en-CA" dirty="0"/>
          </a:p>
        </p:txBody>
      </p:sp>
      <p:pic>
        <p:nvPicPr>
          <p:cNvPr id="5" name="Image 4"/>
          <p:cNvPicPr>
            <a:picLocks noChangeAspect="1"/>
          </p:cNvPicPr>
          <p:nvPr/>
        </p:nvPicPr>
        <p:blipFill>
          <a:blip r:embed="rId2"/>
          <a:stretch>
            <a:fillRect/>
          </a:stretch>
        </p:blipFill>
        <p:spPr>
          <a:xfrm>
            <a:off x="116200" y="2241665"/>
            <a:ext cx="9027800" cy="3185174"/>
          </a:xfrm>
          <a:prstGeom prst="rect">
            <a:avLst/>
          </a:prstGeom>
        </p:spPr>
      </p:pic>
    </p:spTree>
    <p:extLst>
      <p:ext uri="{BB962C8B-B14F-4D97-AF65-F5344CB8AC3E}">
        <p14:creationId xmlns:p14="http://schemas.microsoft.com/office/powerpoint/2010/main" val="34152286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a:p>
        </p:txBody>
      </p:sp>
      <p:sp>
        <p:nvSpPr>
          <p:cNvPr id="3" name="Espace réservé du contenu 2"/>
          <p:cNvSpPr>
            <a:spLocks noGrp="1"/>
          </p:cNvSpPr>
          <p:nvPr>
            <p:ph idx="1"/>
          </p:nvPr>
        </p:nvSpPr>
        <p:spPr/>
        <p:txBody>
          <a:bodyPr/>
          <a:lstStyle/>
          <a:p>
            <a:pPr marL="0" indent="0">
              <a:buNone/>
            </a:pPr>
            <a:r>
              <a:rPr lang="en-CA" dirty="0" err="1" smtClean="0"/>
              <a:t>Deux</a:t>
            </a:r>
            <a:r>
              <a:rPr lang="en-CA" dirty="0" smtClean="0"/>
              <a:t> </a:t>
            </a:r>
            <a:r>
              <a:rPr lang="en-CA" dirty="0" err="1"/>
              <a:t>c</a:t>
            </a:r>
            <a:r>
              <a:rPr lang="en-CA" dirty="0" err="1" smtClean="0"/>
              <a:t>ritères</a:t>
            </a:r>
            <a:r>
              <a:rPr lang="en-CA" dirty="0" smtClean="0"/>
              <a:t> </a:t>
            </a:r>
            <a:r>
              <a:rPr lang="en-CA" dirty="0" err="1" smtClean="0"/>
              <a:t>majeurs</a:t>
            </a:r>
            <a:r>
              <a:rPr lang="en-CA" dirty="0" smtClean="0"/>
              <a:t> de </a:t>
            </a:r>
            <a:r>
              <a:rPr lang="en-CA" dirty="0" err="1" smtClean="0"/>
              <a:t>l’évaluation</a:t>
            </a:r>
            <a:r>
              <a:rPr lang="en-CA" dirty="0" smtClean="0"/>
              <a:t> :</a:t>
            </a:r>
          </a:p>
          <a:p>
            <a:pPr lvl="1"/>
            <a:r>
              <a:rPr lang="en-CA" dirty="0" smtClean="0">
                <a:solidFill>
                  <a:srgbClr val="FFFFFF"/>
                </a:solidFill>
              </a:rPr>
              <a:t>Les </a:t>
            </a:r>
            <a:r>
              <a:rPr lang="en-CA" dirty="0" err="1" smtClean="0">
                <a:solidFill>
                  <a:srgbClr val="FFFFFF"/>
                </a:solidFill>
              </a:rPr>
              <a:t>principaux</a:t>
            </a:r>
            <a:r>
              <a:rPr lang="en-CA" dirty="0" smtClean="0">
                <a:solidFill>
                  <a:srgbClr val="FFFFFF"/>
                </a:solidFill>
              </a:rPr>
              <a:t> </a:t>
            </a:r>
            <a:r>
              <a:rPr lang="en-CA" dirty="0" err="1" smtClean="0"/>
              <a:t>éléments</a:t>
            </a:r>
            <a:r>
              <a:rPr lang="en-CA" dirty="0" smtClean="0"/>
              <a:t> du </a:t>
            </a:r>
            <a:r>
              <a:rPr lang="en-CA" dirty="0" err="1" smtClean="0"/>
              <a:t>texte</a:t>
            </a:r>
            <a:r>
              <a:rPr lang="en-CA" dirty="0" smtClean="0"/>
              <a:t> </a:t>
            </a:r>
            <a:r>
              <a:rPr lang="en-CA" dirty="0" err="1" smtClean="0"/>
              <a:t>d’origine</a:t>
            </a:r>
            <a:r>
              <a:rPr lang="en-CA" dirty="0" smtClean="0"/>
              <a:t> </a:t>
            </a:r>
            <a:r>
              <a:rPr lang="en-CA" dirty="0" err="1" smtClean="0"/>
              <a:t>doivent</a:t>
            </a:r>
            <a:r>
              <a:rPr lang="en-CA" dirty="0" smtClean="0"/>
              <a:t> </a:t>
            </a:r>
            <a:r>
              <a:rPr lang="en-CA" dirty="0" err="1" smtClean="0"/>
              <a:t>être</a:t>
            </a:r>
            <a:r>
              <a:rPr lang="en-CA" dirty="0" smtClean="0"/>
              <a:t> </a:t>
            </a:r>
            <a:r>
              <a:rPr lang="en-CA" dirty="0" err="1" smtClean="0"/>
              <a:t>présents</a:t>
            </a:r>
            <a:r>
              <a:rPr lang="en-CA" dirty="0" smtClean="0"/>
              <a:t> (la </a:t>
            </a:r>
            <a:r>
              <a:rPr lang="en-CA" dirty="0" err="1" smtClean="0"/>
              <a:t>sélection</a:t>
            </a:r>
            <a:r>
              <a:rPr lang="en-CA" dirty="0" smtClean="0"/>
              <a:t> des </a:t>
            </a:r>
            <a:r>
              <a:rPr lang="en-CA" dirty="0" err="1" smtClean="0"/>
              <a:t>informations</a:t>
            </a:r>
            <a:r>
              <a:rPr lang="en-CA" dirty="0" smtClean="0"/>
              <a:t> </a:t>
            </a:r>
            <a:r>
              <a:rPr lang="en-CA" dirty="0" err="1" smtClean="0"/>
              <a:t>à</a:t>
            </a:r>
            <a:r>
              <a:rPr lang="en-CA" dirty="0" smtClean="0"/>
              <a:t> </a:t>
            </a:r>
            <a:r>
              <a:rPr lang="en-CA" dirty="0" err="1" smtClean="0"/>
              <a:t>été</a:t>
            </a:r>
            <a:r>
              <a:rPr lang="en-CA" dirty="0" smtClean="0"/>
              <a:t> </a:t>
            </a:r>
            <a:r>
              <a:rPr lang="en-CA" dirty="0" err="1" smtClean="0"/>
              <a:t>faite</a:t>
            </a:r>
            <a:r>
              <a:rPr lang="en-CA" dirty="0" smtClean="0"/>
              <a:t>)</a:t>
            </a:r>
          </a:p>
          <a:p>
            <a:pPr lvl="1"/>
            <a:r>
              <a:rPr lang="en-CA" dirty="0" smtClean="0"/>
              <a:t>Il ne </a:t>
            </a:r>
            <a:r>
              <a:rPr lang="en-CA" dirty="0" err="1" smtClean="0"/>
              <a:t>doit</a:t>
            </a:r>
            <a:r>
              <a:rPr lang="en-CA" dirty="0" smtClean="0"/>
              <a:t> pas y </a:t>
            </a:r>
            <a:r>
              <a:rPr lang="en-CA" dirty="0" err="1" smtClean="0"/>
              <a:t>avoir</a:t>
            </a:r>
            <a:r>
              <a:rPr lang="en-CA" dirty="0" smtClean="0"/>
              <a:t> de citations (la </a:t>
            </a:r>
            <a:r>
              <a:rPr lang="en-CA" dirty="0" err="1" smtClean="0"/>
              <a:t>traduction</a:t>
            </a:r>
            <a:r>
              <a:rPr lang="en-CA" dirty="0" smtClean="0"/>
              <a:t> </a:t>
            </a:r>
            <a:r>
              <a:rPr lang="en-CA" dirty="0" err="1" smtClean="0"/>
              <a:t>dans</a:t>
            </a:r>
            <a:r>
              <a:rPr lang="en-CA" dirty="0" smtClean="0"/>
              <a:t> </a:t>
            </a:r>
            <a:r>
              <a:rPr lang="en-CA" dirty="0" err="1" smtClean="0"/>
              <a:t>vos</a:t>
            </a:r>
            <a:r>
              <a:rPr lang="en-CA" dirty="0" smtClean="0"/>
              <a:t> mots a </a:t>
            </a:r>
            <a:r>
              <a:rPr lang="en-CA" dirty="0" err="1" smtClean="0"/>
              <a:t>été</a:t>
            </a:r>
            <a:r>
              <a:rPr lang="en-CA" dirty="0" smtClean="0"/>
              <a:t> </a:t>
            </a:r>
            <a:r>
              <a:rPr lang="en-CA" dirty="0" err="1" smtClean="0"/>
              <a:t>faite</a:t>
            </a:r>
            <a:r>
              <a:rPr lang="en-CA" dirty="0" smtClean="0"/>
              <a:t>)</a:t>
            </a:r>
          </a:p>
          <a:p>
            <a:pPr marL="457200" lvl="1" indent="0">
              <a:buNone/>
            </a:pPr>
            <a:endParaRPr lang="en-CA" dirty="0"/>
          </a:p>
        </p:txBody>
      </p:sp>
    </p:spTree>
    <p:extLst>
      <p:ext uri="{BB962C8B-B14F-4D97-AF65-F5344CB8AC3E}">
        <p14:creationId xmlns:p14="http://schemas.microsoft.com/office/powerpoint/2010/main" val="105065622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CA" dirty="0"/>
              <a:t>Note de </a:t>
            </a:r>
            <a:r>
              <a:rPr lang="en-CA" dirty="0" err="1"/>
              <a:t>breffage</a:t>
            </a:r>
            <a:r>
              <a:rPr lang="en-CA" dirty="0"/>
              <a:t> :</a:t>
            </a:r>
            <a:br>
              <a:rPr lang="en-CA" dirty="0"/>
            </a:br>
            <a:endParaRPr lang="en-CA" dirty="0"/>
          </a:p>
        </p:txBody>
      </p:sp>
      <p:sp>
        <p:nvSpPr>
          <p:cNvPr id="3" name="Espace réservé du contenu 2"/>
          <p:cNvSpPr>
            <a:spLocks noGrp="1"/>
          </p:cNvSpPr>
          <p:nvPr>
            <p:ph idx="1"/>
          </p:nvPr>
        </p:nvSpPr>
        <p:spPr/>
        <p:txBody>
          <a:bodyPr>
            <a:normAutofit/>
          </a:bodyPr>
          <a:lstStyle/>
          <a:p>
            <a:pPr marL="0" indent="0">
              <a:buNone/>
            </a:pPr>
            <a:r>
              <a:rPr lang="en-CA" dirty="0" smtClean="0"/>
              <a:t>Son but :</a:t>
            </a:r>
          </a:p>
          <a:p>
            <a:pPr>
              <a:buFontTx/>
              <a:buChar char="-"/>
            </a:pPr>
            <a:r>
              <a:rPr lang="en-CA" dirty="0" smtClean="0"/>
              <a:t>Donner des </a:t>
            </a:r>
            <a:r>
              <a:rPr lang="en-CA" dirty="0" err="1" smtClean="0"/>
              <a:t>informations</a:t>
            </a:r>
            <a:r>
              <a:rPr lang="en-CA" dirty="0" smtClean="0"/>
              <a:t> </a:t>
            </a:r>
            <a:r>
              <a:rPr lang="en-CA" dirty="0" err="1" smtClean="0"/>
              <a:t>sur</a:t>
            </a:r>
            <a:r>
              <a:rPr lang="en-CA" dirty="0" smtClean="0"/>
              <a:t> un </a:t>
            </a:r>
            <a:r>
              <a:rPr lang="en-CA" dirty="0" err="1" smtClean="0"/>
              <a:t>enjeu</a:t>
            </a:r>
            <a:r>
              <a:rPr lang="en-CA" dirty="0" smtClean="0"/>
              <a:t> (nouveau </a:t>
            </a:r>
            <a:r>
              <a:rPr lang="en-CA" dirty="0" err="1" smtClean="0"/>
              <a:t>ou</a:t>
            </a:r>
            <a:r>
              <a:rPr lang="en-CA" dirty="0" smtClean="0"/>
              <a:t> non – </a:t>
            </a:r>
            <a:r>
              <a:rPr lang="en-CA" dirty="0" err="1" smtClean="0"/>
              <a:t>état</a:t>
            </a:r>
            <a:r>
              <a:rPr lang="en-CA" dirty="0" smtClean="0"/>
              <a:t> des </a:t>
            </a:r>
            <a:r>
              <a:rPr lang="en-CA" dirty="0" err="1" smtClean="0"/>
              <a:t>lieux</a:t>
            </a:r>
            <a:r>
              <a:rPr lang="en-CA" dirty="0" smtClean="0"/>
              <a:t>)</a:t>
            </a:r>
          </a:p>
          <a:p>
            <a:pPr>
              <a:buFontTx/>
              <a:buChar char="-"/>
            </a:pPr>
            <a:r>
              <a:rPr lang="en-CA" dirty="0" smtClean="0"/>
              <a:t>Donner un </a:t>
            </a:r>
            <a:r>
              <a:rPr lang="en-CA" dirty="0" err="1" smtClean="0"/>
              <a:t>avis</a:t>
            </a:r>
            <a:r>
              <a:rPr lang="en-CA" dirty="0" smtClean="0"/>
              <a:t> </a:t>
            </a:r>
            <a:r>
              <a:rPr lang="en-CA" dirty="0" err="1" smtClean="0"/>
              <a:t>sur</a:t>
            </a:r>
            <a:r>
              <a:rPr lang="en-CA" dirty="0" smtClean="0"/>
              <a:t> </a:t>
            </a:r>
            <a:r>
              <a:rPr lang="en-CA" dirty="0" err="1" smtClean="0"/>
              <a:t>cet</a:t>
            </a:r>
            <a:r>
              <a:rPr lang="en-CA" dirty="0" smtClean="0"/>
              <a:t> </a:t>
            </a:r>
            <a:r>
              <a:rPr lang="en-CA" dirty="0" err="1" smtClean="0"/>
              <a:t>enjeu</a:t>
            </a:r>
            <a:endParaRPr lang="en-CA" dirty="0" smtClean="0"/>
          </a:p>
          <a:p>
            <a:pPr marL="0" indent="0">
              <a:buNone/>
            </a:pPr>
            <a:r>
              <a:rPr lang="en-CA" dirty="0" smtClean="0"/>
              <a:t>Elle </a:t>
            </a:r>
            <a:r>
              <a:rPr lang="en-CA" dirty="0" err="1" smtClean="0"/>
              <a:t>sert</a:t>
            </a:r>
            <a:r>
              <a:rPr lang="en-CA" dirty="0" smtClean="0"/>
              <a:t> </a:t>
            </a:r>
            <a:r>
              <a:rPr lang="en-CA" dirty="0" err="1" smtClean="0"/>
              <a:t>à</a:t>
            </a:r>
            <a:r>
              <a:rPr lang="en-CA" dirty="0" smtClean="0"/>
              <a:t> :</a:t>
            </a:r>
          </a:p>
          <a:p>
            <a:pPr marL="0" indent="0">
              <a:buNone/>
            </a:pPr>
            <a:r>
              <a:rPr lang="en-CA" dirty="0" smtClean="0"/>
              <a:t>- </a:t>
            </a:r>
            <a:r>
              <a:rPr lang="en-CA" dirty="0" err="1" smtClean="0"/>
              <a:t>Préparer</a:t>
            </a:r>
            <a:r>
              <a:rPr lang="en-CA" dirty="0" smtClean="0"/>
              <a:t> </a:t>
            </a:r>
            <a:r>
              <a:rPr lang="en-CA" dirty="0" err="1" smtClean="0"/>
              <a:t>une</a:t>
            </a:r>
            <a:r>
              <a:rPr lang="en-CA" dirty="0" smtClean="0"/>
              <a:t> </a:t>
            </a:r>
            <a:r>
              <a:rPr lang="en-CA" dirty="0" err="1" smtClean="0"/>
              <a:t>réunion</a:t>
            </a:r>
            <a:r>
              <a:rPr lang="en-CA" dirty="0" smtClean="0"/>
              <a:t>, </a:t>
            </a:r>
            <a:r>
              <a:rPr lang="en-CA" dirty="0" err="1" smtClean="0"/>
              <a:t>une</a:t>
            </a:r>
            <a:r>
              <a:rPr lang="en-CA" dirty="0" smtClean="0"/>
              <a:t> intervention </a:t>
            </a:r>
            <a:r>
              <a:rPr lang="en-CA" dirty="0" err="1" smtClean="0"/>
              <a:t>publique</a:t>
            </a:r>
            <a:r>
              <a:rPr lang="en-CA" dirty="0"/>
              <a:t> </a:t>
            </a:r>
            <a:r>
              <a:rPr lang="en-CA" dirty="0" smtClean="0"/>
              <a:t>(</a:t>
            </a:r>
            <a:r>
              <a:rPr lang="en-CA" dirty="0" err="1" smtClean="0"/>
              <a:t>médias</a:t>
            </a:r>
            <a:r>
              <a:rPr lang="en-CA" dirty="0" smtClean="0"/>
              <a:t>), </a:t>
            </a:r>
            <a:r>
              <a:rPr lang="en-CA" dirty="0" err="1" smtClean="0"/>
              <a:t>initier</a:t>
            </a:r>
            <a:r>
              <a:rPr lang="en-CA" dirty="0" smtClean="0"/>
              <a:t> </a:t>
            </a:r>
            <a:r>
              <a:rPr lang="en-CA" dirty="0" err="1" smtClean="0"/>
              <a:t>une</a:t>
            </a:r>
            <a:r>
              <a:rPr lang="en-CA" dirty="0" smtClean="0"/>
              <a:t> </a:t>
            </a:r>
            <a:r>
              <a:rPr lang="en-CA" dirty="0" err="1" smtClean="0"/>
              <a:t>réflexion</a:t>
            </a:r>
            <a:endParaRPr lang="en-CA" dirty="0"/>
          </a:p>
        </p:txBody>
      </p:sp>
    </p:spTree>
    <p:extLst>
      <p:ext uri="{BB962C8B-B14F-4D97-AF65-F5344CB8AC3E}">
        <p14:creationId xmlns:p14="http://schemas.microsoft.com/office/powerpoint/2010/main" val="347881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a:p>
        </p:txBody>
      </p:sp>
      <p:sp>
        <p:nvSpPr>
          <p:cNvPr id="3" name="Espace réservé du contenu 2"/>
          <p:cNvSpPr>
            <a:spLocks noGrp="1"/>
          </p:cNvSpPr>
          <p:nvPr>
            <p:ph idx="1"/>
          </p:nvPr>
        </p:nvSpPr>
        <p:spPr/>
        <p:txBody>
          <a:bodyPr/>
          <a:lstStyle/>
          <a:p>
            <a:r>
              <a:rPr lang="en-CA" dirty="0" err="1" smtClean="0"/>
              <a:t>Plusieurs</a:t>
            </a:r>
            <a:r>
              <a:rPr lang="en-CA" dirty="0" smtClean="0"/>
              <a:t> types de notes de </a:t>
            </a:r>
            <a:r>
              <a:rPr lang="en-CA" dirty="0" err="1" smtClean="0"/>
              <a:t>breffage</a:t>
            </a:r>
            <a:r>
              <a:rPr lang="en-CA" dirty="0" smtClean="0"/>
              <a:t> </a:t>
            </a:r>
          </a:p>
          <a:p>
            <a:pPr>
              <a:buFontTx/>
              <a:buChar char="-"/>
            </a:pPr>
            <a:r>
              <a:rPr lang="en-CA" dirty="0" err="1"/>
              <a:t>D</a:t>
            </a:r>
            <a:r>
              <a:rPr lang="en-CA" dirty="0" err="1" smtClean="0"/>
              <a:t>’information</a:t>
            </a:r>
            <a:r>
              <a:rPr lang="en-CA" dirty="0" smtClean="0"/>
              <a:t> (</a:t>
            </a:r>
            <a:r>
              <a:rPr lang="en-CA" dirty="0" err="1"/>
              <a:t>communiquer</a:t>
            </a:r>
            <a:r>
              <a:rPr lang="en-CA" dirty="0"/>
              <a:t> de </a:t>
            </a:r>
            <a:r>
              <a:rPr lang="en-CA" dirty="0" err="1"/>
              <a:t>l’information</a:t>
            </a:r>
            <a:r>
              <a:rPr lang="en-CA" dirty="0"/>
              <a:t> </a:t>
            </a:r>
            <a:r>
              <a:rPr lang="en-CA" dirty="0" err="1"/>
              <a:t>à</a:t>
            </a:r>
            <a:r>
              <a:rPr lang="en-CA" dirty="0"/>
              <a:t> jour </a:t>
            </a:r>
            <a:r>
              <a:rPr lang="en-CA" dirty="0" err="1"/>
              <a:t>sur</a:t>
            </a:r>
            <a:r>
              <a:rPr lang="en-CA" dirty="0"/>
              <a:t> un </a:t>
            </a:r>
            <a:r>
              <a:rPr lang="en-CA" dirty="0" err="1"/>
              <a:t>enjeu</a:t>
            </a:r>
            <a:r>
              <a:rPr lang="en-CA" dirty="0"/>
              <a:t>)</a:t>
            </a:r>
          </a:p>
          <a:p>
            <a:pPr>
              <a:buFontTx/>
              <a:buChar char="-"/>
            </a:pPr>
            <a:endParaRPr lang="en-CA" dirty="0" smtClean="0"/>
          </a:p>
          <a:p>
            <a:pPr>
              <a:buFontTx/>
              <a:buChar char="-"/>
            </a:pPr>
            <a:r>
              <a:rPr lang="en-CA" dirty="0" smtClean="0"/>
              <a:t>De </a:t>
            </a:r>
            <a:r>
              <a:rPr lang="en-CA" dirty="0" err="1" smtClean="0"/>
              <a:t>décision</a:t>
            </a:r>
            <a:r>
              <a:rPr lang="en-CA" dirty="0" smtClean="0"/>
              <a:t> (</a:t>
            </a:r>
            <a:r>
              <a:rPr lang="en-CA" dirty="0" err="1" smtClean="0"/>
              <a:t>communiquer</a:t>
            </a:r>
            <a:r>
              <a:rPr lang="en-CA" dirty="0" smtClean="0"/>
              <a:t> de </a:t>
            </a:r>
            <a:r>
              <a:rPr lang="en-CA" dirty="0" err="1" smtClean="0"/>
              <a:t>l’information</a:t>
            </a:r>
            <a:r>
              <a:rPr lang="en-CA" dirty="0" smtClean="0"/>
              <a:t> et faire </a:t>
            </a:r>
            <a:r>
              <a:rPr lang="en-CA" dirty="0" err="1" smtClean="0"/>
              <a:t>une</a:t>
            </a:r>
            <a:r>
              <a:rPr lang="en-CA" dirty="0" smtClean="0"/>
              <a:t> </a:t>
            </a:r>
            <a:r>
              <a:rPr lang="en-CA" dirty="0" err="1" smtClean="0"/>
              <a:t>recommandation</a:t>
            </a:r>
            <a:r>
              <a:rPr lang="en-CA" dirty="0" smtClean="0"/>
              <a:t> </a:t>
            </a:r>
            <a:r>
              <a:rPr lang="en-CA" dirty="0" err="1" smtClean="0"/>
              <a:t>d’action</a:t>
            </a:r>
            <a:r>
              <a:rPr lang="en-CA" dirty="0" smtClean="0"/>
              <a:t>)</a:t>
            </a:r>
            <a:endParaRPr lang="en-CA" dirty="0"/>
          </a:p>
        </p:txBody>
      </p:sp>
    </p:spTree>
    <p:extLst>
      <p:ext uri="{BB962C8B-B14F-4D97-AF65-F5344CB8AC3E}">
        <p14:creationId xmlns:p14="http://schemas.microsoft.com/office/powerpoint/2010/main" val="3267697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a:p>
        </p:txBody>
      </p:sp>
      <p:sp>
        <p:nvSpPr>
          <p:cNvPr id="3" name="Espace réservé du contenu 2"/>
          <p:cNvSpPr>
            <a:spLocks noGrp="1"/>
          </p:cNvSpPr>
          <p:nvPr>
            <p:ph idx="1"/>
          </p:nvPr>
        </p:nvSpPr>
        <p:spPr/>
        <p:txBody>
          <a:bodyPr/>
          <a:lstStyle/>
          <a:p>
            <a:r>
              <a:rPr lang="en-CA" b="1" dirty="0" smtClean="0">
                <a:solidFill>
                  <a:srgbClr val="FFFFFF"/>
                </a:solidFill>
              </a:rPr>
              <a:t>Le </a:t>
            </a:r>
            <a:r>
              <a:rPr lang="en-CA" b="1" dirty="0" err="1" smtClean="0">
                <a:solidFill>
                  <a:srgbClr val="FFFFFF"/>
                </a:solidFill>
              </a:rPr>
              <a:t>ministre</a:t>
            </a:r>
            <a:r>
              <a:rPr lang="en-CA" b="1" dirty="0" smtClean="0">
                <a:solidFill>
                  <a:srgbClr val="FFFFFF"/>
                </a:solidFill>
              </a:rPr>
              <a:t> </a:t>
            </a:r>
            <a:r>
              <a:rPr lang="en-CA" b="1" dirty="0" err="1" smtClean="0"/>
              <a:t>n’a</a:t>
            </a:r>
            <a:r>
              <a:rPr lang="en-CA" b="1" dirty="0" smtClean="0"/>
              <a:t> pas le temps !</a:t>
            </a:r>
            <a:r>
              <a:rPr lang="en-CA" dirty="0" smtClean="0"/>
              <a:t> – la note </a:t>
            </a:r>
            <a:r>
              <a:rPr lang="en-CA" dirty="0" err="1" smtClean="0"/>
              <a:t>est</a:t>
            </a:r>
            <a:r>
              <a:rPr lang="en-CA" dirty="0" smtClean="0"/>
              <a:t> </a:t>
            </a:r>
            <a:r>
              <a:rPr lang="en-CA" dirty="0" err="1" smtClean="0"/>
              <a:t>brève</a:t>
            </a:r>
            <a:r>
              <a:rPr lang="en-CA" dirty="0" smtClean="0"/>
              <a:t> (1 </a:t>
            </a:r>
            <a:r>
              <a:rPr lang="en-CA" dirty="0" err="1" smtClean="0"/>
              <a:t>à</a:t>
            </a:r>
            <a:r>
              <a:rPr lang="en-CA" dirty="0" smtClean="0"/>
              <a:t> 2 pages </a:t>
            </a:r>
            <a:r>
              <a:rPr lang="en-CA" dirty="0" err="1" smtClean="0"/>
              <a:t>généralement</a:t>
            </a:r>
            <a:r>
              <a:rPr lang="en-CA" dirty="0" smtClean="0"/>
              <a:t>, 2 000 mots pour </a:t>
            </a:r>
            <a:r>
              <a:rPr lang="en-CA" dirty="0" err="1" smtClean="0"/>
              <a:t>l’exercice</a:t>
            </a:r>
            <a:r>
              <a:rPr lang="en-CA" dirty="0" smtClean="0"/>
              <a:t>)</a:t>
            </a:r>
          </a:p>
          <a:p>
            <a:r>
              <a:rPr lang="en-CA" b="1" dirty="0" smtClean="0"/>
              <a:t>Le </a:t>
            </a:r>
            <a:r>
              <a:rPr lang="en-CA" b="1" dirty="0" err="1" smtClean="0"/>
              <a:t>ministre</a:t>
            </a:r>
            <a:r>
              <a:rPr lang="en-CA" b="1" dirty="0" smtClean="0"/>
              <a:t> </a:t>
            </a:r>
            <a:r>
              <a:rPr lang="en-CA" b="1" dirty="0" err="1" smtClean="0"/>
              <a:t>n’est</a:t>
            </a:r>
            <a:r>
              <a:rPr lang="en-CA" b="1" dirty="0" smtClean="0"/>
              <a:t> pas un expert de la question ! </a:t>
            </a:r>
            <a:r>
              <a:rPr lang="en-CA" dirty="0" smtClean="0"/>
              <a:t>(</a:t>
            </a:r>
            <a:r>
              <a:rPr lang="en-CA" dirty="0" err="1" smtClean="0"/>
              <a:t>communiquer</a:t>
            </a:r>
            <a:r>
              <a:rPr lang="en-CA" dirty="0" smtClean="0"/>
              <a:t> les </a:t>
            </a:r>
            <a:r>
              <a:rPr lang="en-CA" dirty="0" err="1" smtClean="0">
                <a:solidFill>
                  <a:srgbClr val="F79646"/>
                </a:solidFill>
              </a:rPr>
              <a:t>informations</a:t>
            </a:r>
            <a:r>
              <a:rPr lang="en-CA" dirty="0" smtClean="0">
                <a:solidFill>
                  <a:srgbClr val="F79646"/>
                </a:solidFill>
              </a:rPr>
              <a:t> </a:t>
            </a:r>
            <a:r>
              <a:rPr lang="en-CA" dirty="0" err="1" smtClean="0">
                <a:solidFill>
                  <a:srgbClr val="F79646"/>
                </a:solidFill>
              </a:rPr>
              <a:t>essentielles</a:t>
            </a:r>
            <a:r>
              <a:rPr lang="en-CA" dirty="0" smtClean="0"/>
              <a:t> de </a:t>
            </a:r>
            <a:r>
              <a:rPr lang="en-CA" dirty="0" err="1" smtClean="0"/>
              <a:t>manière</a:t>
            </a:r>
            <a:r>
              <a:rPr lang="en-CA" dirty="0" smtClean="0"/>
              <a:t> concise)</a:t>
            </a:r>
            <a:endParaRPr lang="en-CA" dirty="0"/>
          </a:p>
        </p:txBody>
      </p:sp>
    </p:spTree>
    <p:extLst>
      <p:ext uri="{BB962C8B-B14F-4D97-AF65-F5344CB8AC3E}">
        <p14:creationId xmlns:p14="http://schemas.microsoft.com/office/powerpoint/2010/main" val="2808424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96412"/>
            <a:ext cx="8229600" cy="6167288"/>
          </a:xfrm>
        </p:spPr>
        <p:txBody>
          <a:bodyPr>
            <a:normAutofit fontScale="85000" lnSpcReduction="20000"/>
          </a:bodyPr>
          <a:lstStyle/>
          <a:p>
            <a:pPr marL="514350" indent="-514350">
              <a:buAutoNum type="arabicPeriod"/>
            </a:pPr>
            <a:r>
              <a:rPr lang="en-CA" b="1" dirty="0" err="1" smtClean="0"/>
              <a:t>Communiquer</a:t>
            </a:r>
            <a:r>
              <a:rPr lang="en-CA" dirty="0" smtClean="0"/>
              <a:t> avec </a:t>
            </a:r>
            <a:r>
              <a:rPr lang="en-CA" dirty="0" err="1" smtClean="0"/>
              <a:t>votre</a:t>
            </a:r>
            <a:r>
              <a:rPr lang="en-CA" dirty="0" smtClean="0"/>
              <a:t> </a:t>
            </a:r>
            <a:r>
              <a:rPr lang="en-CA" dirty="0" err="1" smtClean="0"/>
              <a:t>coéquipier</a:t>
            </a:r>
            <a:endParaRPr lang="en-CA" dirty="0" smtClean="0"/>
          </a:p>
          <a:p>
            <a:pPr marL="514350" indent="-514350">
              <a:buAutoNum type="arabicPeriod"/>
            </a:pPr>
            <a:r>
              <a:rPr lang="en-CA" b="1" dirty="0" err="1" smtClean="0"/>
              <a:t>Discuter</a:t>
            </a:r>
            <a:r>
              <a:rPr lang="en-CA" dirty="0" smtClean="0"/>
              <a:t> des 2 </a:t>
            </a:r>
            <a:r>
              <a:rPr lang="en-CA" dirty="0" err="1" smtClean="0"/>
              <a:t>thèmes</a:t>
            </a:r>
            <a:r>
              <a:rPr lang="en-CA" dirty="0" smtClean="0"/>
              <a:t> </a:t>
            </a:r>
            <a:r>
              <a:rPr lang="en-CA" dirty="0" err="1" smtClean="0"/>
              <a:t>proposés</a:t>
            </a:r>
            <a:r>
              <a:rPr lang="en-CA" dirty="0" smtClean="0"/>
              <a:t> pour </a:t>
            </a:r>
            <a:r>
              <a:rPr lang="en-CA" dirty="0" err="1" smtClean="0"/>
              <a:t>votre</a:t>
            </a:r>
            <a:r>
              <a:rPr lang="en-CA" dirty="0" smtClean="0"/>
              <a:t> atelier et </a:t>
            </a:r>
            <a:r>
              <a:rPr lang="en-CA" b="1" dirty="0" err="1" smtClean="0"/>
              <a:t>choisissez</a:t>
            </a:r>
            <a:r>
              <a:rPr lang="en-CA" dirty="0" smtClean="0"/>
              <a:t> un </a:t>
            </a:r>
            <a:r>
              <a:rPr lang="en-CA" dirty="0" err="1" smtClean="0"/>
              <a:t>thème</a:t>
            </a:r>
            <a:r>
              <a:rPr lang="en-CA" dirty="0" smtClean="0"/>
              <a:t>, un </a:t>
            </a:r>
            <a:r>
              <a:rPr lang="en-CA" dirty="0" err="1" smtClean="0"/>
              <a:t>enjeu</a:t>
            </a:r>
            <a:r>
              <a:rPr lang="en-CA" dirty="0" smtClean="0"/>
              <a:t> qui </a:t>
            </a:r>
            <a:r>
              <a:rPr lang="en-CA" dirty="0" err="1" smtClean="0"/>
              <a:t>vous</a:t>
            </a:r>
            <a:r>
              <a:rPr lang="en-CA" dirty="0" smtClean="0"/>
              <a:t> </a:t>
            </a:r>
            <a:r>
              <a:rPr lang="en-CA" dirty="0" err="1" smtClean="0"/>
              <a:t>apparaît</a:t>
            </a:r>
            <a:r>
              <a:rPr lang="en-CA" dirty="0" smtClean="0"/>
              <a:t> pertinent</a:t>
            </a:r>
          </a:p>
          <a:p>
            <a:pPr marL="514350" indent="-514350">
              <a:buAutoNum type="arabicPeriod"/>
            </a:pPr>
            <a:r>
              <a:rPr lang="en-CA" b="1" dirty="0" err="1" smtClean="0"/>
              <a:t>Valider</a:t>
            </a:r>
            <a:r>
              <a:rPr lang="en-CA" dirty="0" smtClean="0"/>
              <a:t> </a:t>
            </a:r>
            <a:r>
              <a:rPr lang="en-CA" dirty="0" err="1" smtClean="0"/>
              <a:t>ce</a:t>
            </a:r>
            <a:r>
              <a:rPr lang="en-CA" dirty="0" smtClean="0"/>
              <a:t> </a:t>
            </a:r>
            <a:r>
              <a:rPr lang="en-CA" dirty="0" err="1" smtClean="0"/>
              <a:t>choix</a:t>
            </a:r>
            <a:r>
              <a:rPr lang="en-CA" dirty="0" smtClean="0"/>
              <a:t> avec </a:t>
            </a:r>
            <a:r>
              <a:rPr lang="en-CA" dirty="0" err="1" smtClean="0"/>
              <a:t>votre</a:t>
            </a:r>
            <a:r>
              <a:rPr lang="en-CA" dirty="0" smtClean="0"/>
              <a:t> </a:t>
            </a:r>
            <a:r>
              <a:rPr lang="en-CA" dirty="0" err="1" smtClean="0"/>
              <a:t>responsable</a:t>
            </a:r>
            <a:r>
              <a:rPr lang="en-CA" dirty="0" smtClean="0"/>
              <a:t> de </a:t>
            </a:r>
            <a:r>
              <a:rPr lang="en-CA" dirty="0" err="1" smtClean="0"/>
              <a:t>groupe</a:t>
            </a:r>
            <a:r>
              <a:rPr lang="en-CA" dirty="0" smtClean="0"/>
              <a:t> (</a:t>
            </a:r>
            <a:r>
              <a:rPr lang="en-CA" dirty="0" err="1" smtClean="0"/>
              <a:t>thème</a:t>
            </a:r>
            <a:r>
              <a:rPr lang="en-CA" dirty="0" smtClean="0"/>
              <a:t> et </a:t>
            </a:r>
            <a:r>
              <a:rPr lang="en-CA" dirty="0" err="1" smtClean="0"/>
              <a:t>interlocuteur</a:t>
            </a:r>
            <a:r>
              <a:rPr lang="en-CA" dirty="0" smtClean="0"/>
              <a:t>)</a:t>
            </a:r>
            <a:endParaRPr lang="en-CA" dirty="0"/>
          </a:p>
          <a:p>
            <a:pPr marL="514350" indent="-514350">
              <a:buAutoNum type="arabicPeriod"/>
            </a:pPr>
            <a:r>
              <a:rPr lang="en-CA" b="1" dirty="0" smtClean="0"/>
              <a:t>Documenter</a:t>
            </a:r>
            <a:r>
              <a:rPr lang="en-CA" dirty="0" smtClean="0"/>
              <a:t> </a:t>
            </a:r>
            <a:r>
              <a:rPr lang="en-CA" dirty="0" err="1" smtClean="0"/>
              <a:t>votre</a:t>
            </a:r>
            <a:r>
              <a:rPr lang="en-CA" dirty="0" smtClean="0"/>
              <a:t> </a:t>
            </a:r>
            <a:r>
              <a:rPr lang="en-CA" dirty="0" err="1" smtClean="0"/>
              <a:t>thème</a:t>
            </a:r>
            <a:r>
              <a:rPr lang="en-CA" dirty="0" smtClean="0"/>
              <a:t> </a:t>
            </a:r>
            <a:r>
              <a:rPr lang="en-CA" dirty="0" err="1" smtClean="0"/>
              <a:t>selon</a:t>
            </a:r>
            <a:r>
              <a:rPr lang="en-CA" dirty="0" smtClean="0"/>
              <a:t> les </a:t>
            </a:r>
            <a:r>
              <a:rPr lang="en-CA" dirty="0" err="1" smtClean="0"/>
              <a:t>rubriques</a:t>
            </a:r>
            <a:r>
              <a:rPr lang="en-CA" dirty="0" smtClean="0"/>
              <a:t> du Plan de la note de </a:t>
            </a:r>
            <a:r>
              <a:rPr lang="en-CA" dirty="0" err="1" smtClean="0"/>
              <a:t>Breffage</a:t>
            </a:r>
            <a:r>
              <a:rPr lang="en-CA" dirty="0" smtClean="0"/>
              <a:t> (</a:t>
            </a:r>
            <a:r>
              <a:rPr lang="en-CA" dirty="0" err="1" smtClean="0"/>
              <a:t>noter</a:t>
            </a:r>
            <a:r>
              <a:rPr lang="en-CA" dirty="0" smtClean="0"/>
              <a:t> </a:t>
            </a:r>
            <a:r>
              <a:rPr lang="en-CA" dirty="0" err="1" smtClean="0"/>
              <a:t>bien</a:t>
            </a:r>
            <a:r>
              <a:rPr lang="en-CA" dirty="0" smtClean="0"/>
              <a:t> </a:t>
            </a:r>
            <a:r>
              <a:rPr lang="en-CA" dirty="0" err="1" smtClean="0"/>
              <a:t>vos</a:t>
            </a:r>
            <a:r>
              <a:rPr lang="en-CA" dirty="0" smtClean="0"/>
              <a:t> </a:t>
            </a:r>
            <a:r>
              <a:rPr lang="en-CA" b="1" dirty="0" smtClean="0"/>
              <a:t>sources</a:t>
            </a:r>
            <a:r>
              <a:rPr lang="en-CA" dirty="0" smtClean="0"/>
              <a:t>)</a:t>
            </a:r>
          </a:p>
          <a:p>
            <a:pPr marL="857250" lvl="1" indent="-457200">
              <a:buFontTx/>
              <a:buChar char="-"/>
            </a:pPr>
            <a:r>
              <a:rPr lang="en-CA" dirty="0" smtClean="0">
                <a:solidFill>
                  <a:srgbClr val="FFFFFF"/>
                </a:solidFill>
              </a:rPr>
              <a:t>Revue de </a:t>
            </a:r>
            <a:r>
              <a:rPr lang="en-CA" dirty="0" err="1" smtClean="0">
                <a:solidFill>
                  <a:srgbClr val="FFFFFF"/>
                </a:solidFill>
              </a:rPr>
              <a:t>presse</a:t>
            </a:r>
            <a:r>
              <a:rPr lang="en-CA" dirty="0" smtClean="0">
                <a:solidFill>
                  <a:srgbClr val="FFFFFF"/>
                </a:solidFill>
              </a:rPr>
              <a:t> </a:t>
            </a:r>
            <a:r>
              <a:rPr lang="en-CA" dirty="0" smtClean="0"/>
              <a:t>via la base de </a:t>
            </a:r>
            <a:r>
              <a:rPr lang="en-CA" dirty="0" err="1" smtClean="0"/>
              <a:t>donnée</a:t>
            </a:r>
            <a:r>
              <a:rPr lang="en-CA" dirty="0" smtClean="0"/>
              <a:t> EUREKA</a:t>
            </a:r>
          </a:p>
          <a:p>
            <a:pPr marL="400050" lvl="1" indent="0">
              <a:buNone/>
            </a:pPr>
            <a:r>
              <a:rPr lang="en-CA" dirty="0">
                <a:hlinkClick r:id="rId2"/>
              </a:rPr>
              <a:t>http://nouveau.eureka.cc.proxy.bib.uottawa.ca/Search/</a:t>
            </a:r>
            <a:r>
              <a:rPr lang="en-CA" dirty="0" smtClean="0">
                <a:hlinkClick r:id="rId2"/>
              </a:rPr>
              <a:t>Reading</a:t>
            </a:r>
            <a:endParaRPr lang="en-CA" dirty="0" smtClean="0"/>
          </a:p>
          <a:p>
            <a:pPr marL="857250" lvl="1" indent="-457200">
              <a:buFontTx/>
              <a:buChar char="-"/>
            </a:pPr>
            <a:r>
              <a:rPr lang="en-CA" dirty="0" err="1" smtClean="0"/>
              <a:t>Chercher</a:t>
            </a:r>
            <a:r>
              <a:rPr lang="en-CA" dirty="0" smtClean="0"/>
              <a:t> des documents </a:t>
            </a:r>
            <a:r>
              <a:rPr lang="en-CA" dirty="0" err="1" smtClean="0"/>
              <a:t>gouvernementaux</a:t>
            </a:r>
            <a:r>
              <a:rPr lang="en-CA" dirty="0" smtClean="0"/>
              <a:t> (</a:t>
            </a:r>
            <a:r>
              <a:rPr lang="en-CA" dirty="0" err="1" smtClean="0"/>
              <a:t>évaluation</a:t>
            </a:r>
            <a:r>
              <a:rPr lang="en-CA" dirty="0" smtClean="0"/>
              <a:t> de </a:t>
            </a:r>
            <a:r>
              <a:rPr lang="en-CA" dirty="0" err="1" smtClean="0"/>
              <a:t>politique</a:t>
            </a:r>
            <a:r>
              <a:rPr lang="en-CA" dirty="0" smtClean="0"/>
              <a:t> ; position </a:t>
            </a:r>
            <a:r>
              <a:rPr lang="en-CA" dirty="0" err="1" smtClean="0"/>
              <a:t>gouvernementale</a:t>
            </a:r>
            <a:r>
              <a:rPr lang="en-CA" dirty="0" smtClean="0"/>
              <a:t>, </a:t>
            </a:r>
            <a:r>
              <a:rPr lang="en-CA" dirty="0" err="1" smtClean="0"/>
              <a:t>politiques</a:t>
            </a:r>
            <a:r>
              <a:rPr lang="en-CA" dirty="0" smtClean="0"/>
              <a:t> </a:t>
            </a:r>
            <a:r>
              <a:rPr lang="en-CA" dirty="0" err="1" smtClean="0"/>
              <a:t>précédentes</a:t>
            </a:r>
            <a:r>
              <a:rPr lang="en-CA" dirty="0" smtClean="0"/>
              <a:t>, etc.)</a:t>
            </a:r>
          </a:p>
          <a:p>
            <a:pPr marL="857250" lvl="1" indent="-457200">
              <a:buFontTx/>
              <a:buChar char="-"/>
            </a:pPr>
            <a:r>
              <a:rPr lang="en-CA" dirty="0" err="1" smtClean="0"/>
              <a:t>Littérature</a:t>
            </a:r>
            <a:r>
              <a:rPr lang="en-CA" dirty="0" smtClean="0"/>
              <a:t> </a:t>
            </a:r>
            <a:r>
              <a:rPr lang="en-CA" dirty="0" err="1" smtClean="0"/>
              <a:t>académique</a:t>
            </a:r>
            <a:r>
              <a:rPr lang="en-CA" dirty="0" smtClean="0"/>
              <a:t> </a:t>
            </a:r>
            <a:r>
              <a:rPr lang="en-CA" dirty="0" err="1" smtClean="0"/>
              <a:t>dans</a:t>
            </a:r>
            <a:r>
              <a:rPr lang="en-CA" dirty="0" smtClean="0"/>
              <a:t> les bases </a:t>
            </a:r>
            <a:r>
              <a:rPr lang="en-CA" dirty="0" err="1" smtClean="0"/>
              <a:t>données</a:t>
            </a:r>
            <a:r>
              <a:rPr lang="en-CA" dirty="0" smtClean="0"/>
              <a:t> de la </a:t>
            </a:r>
            <a:r>
              <a:rPr lang="en-CA" dirty="0" err="1" smtClean="0"/>
              <a:t>bibliothèque</a:t>
            </a:r>
            <a:endParaRPr lang="en-CA" dirty="0" smtClean="0"/>
          </a:p>
        </p:txBody>
      </p:sp>
    </p:spTree>
    <p:extLst>
      <p:ext uri="{BB962C8B-B14F-4D97-AF65-F5344CB8AC3E}">
        <p14:creationId xmlns:p14="http://schemas.microsoft.com/office/powerpoint/2010/main" val="3046044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89232"/>
            <a:ext cx="8229600" cy="6167289"/>
          </a:xfrm>
        </p:spPr>
        <p:txBody>
          <a:bodyPr>
            <a:normAutofit fontScale="92500" lnSpcReduction="20000"/>
          </a:bodyPr>
          <a:lstStyle/>
          <a:p>
            <a:pPr marL="0" lvl="1" indent="0">
              <a:buNone/>
            </a:pPr>
            <a:r>
              <a:rPr lang="en-CA" dirty="0" smtClean="0"/>
              <a:t>5. </a:t>
            </a:r>
            <a:r>
              <a:rPr lang="en-CA" b="1" dirty="0" err="1"/>
              <a:t>Rassembler</a:t>
            </a:r>
            <a:r>
              <a:rPr lang="en-CA" dirty="0"/>
              <a:t> </a:t>
            </a:r>
            <a:r>
              <a:rPr lang="en-CA" dirty="0" err="1"/>
              <a:t>suffisamment</a:t>
            </a:r>
            <a:r>
              <a:rPr lang="en-CA" dirty="0"/>
              <a:t> </a:t>
            </a:r>
            <a:r>
              <a:rPr lang="en-CA" dirty="0" err="1" smtClean="0"/>
              <a:t>d’informations</a:t>
            </a:r>
            <a:r>
              <a:rPr lang="en-CA" dirty="0" smtClean="0"/>
              <a:t> pour </a:t>
            </a:r>
            <a:r>
              <a:rPr lang="en-CA" dirty="0" err="1" smtClean="0"/>
              <a:t>présenter</a:t>
            </a:r>
            <a:r>
              <a:rPr lang="en-CA" dirty="0" smtClean="0"/>
              <a:t> un </a:t>
            </a:r>
            <a:r>
              <a:rPr lang="en-CA" dirty="0" err="1" smtClean="0"/>
              <a:t>rapide</a:t>
            </a:r>
            <a:r>
              <a:rPr lang="en-CA" dirty="0" smtClean="0"/>
              <a:t> </a:t>
            </a:r>
            <a:r>
              <a:rPr lang="en-CA" dirty="0" err="1" smtClean="0"/>
              <a:t>historique</a:t>
            </a:r>
            <a:r>
              <a:rPr lang="en-CA" dirty="0" smtClean="0"/>
              <a:t> et un </a:t>
            </a:r>
            <a:r>
              <a:rPr lang="en-CA" dirty="0" err="1" smtClean="0"/>
              <a:t>état</a:t>
            </a:r>
            <a:r>
              <a:rPr lang="en-CA" dirty="0" smtClean="0"/>
              <a:t> des </a:t>
            </a:r>
            <a:r>
              <a:rPr lang="en-CA" dirty="0" err="1" smtClean="0"/>
              <a:t>lieux</a:t>
            </a:r>
            <a:r>
              <a:rPr lang="en-CA" dirty="0" smtClean="0"/>
              <a:t> </a:t>
            </a:r>
            <a:r>
              <a:rPr lang="en-CA" dirty="0" err="1" smtClean="0"/>
              <a:t>crédible</a:t>
            </a:r>
            <a:r>
              <a:rPr lang="en-CA" dirty="0" smtClean="0"/>
              <a:t> de </a:t>
            </a:r>
            <a:r>
              <a:rPr lang="en-CA" dirty="0" err="1" smtClean="0"/>
              <a:t>l’enjeu</a:t>
            </a:r>
            <a:r>
              <a:rPr lang="en-CA" dirty="0" smtClean="0"/>
              <a:t>. </a:t>
            </a:r>
          </a:p>
          <a:p>
            <a:pPr marL="0" lvl="1" indent="0">
              <a:buNone/>
            </a:pPr>
            <a:r>
              <a:rPr lang="en-CA" dirty="0" smtClean="0"/>
              <a:t>6. </a:t>
            </a:r>
            <a:r>
              <a:rPr lang="en-CA" dirty="0" err="1" smtClean="0"/>
              <a:t>Vérifier</a:t>
            </a:r>
            <a:r>
              <a:rPr lang="en-CA" dirty="0" smtClean="0"/>
              <a:t> </a:t>
            </a:r>
            <a:r>
              <a:rPr lang="en-CA" dirty="0" err="1" smtClean="0"/>
              <a:t>que</a:t>
            </a:r>
            <a:r>
              <a:rPr lang="en-CA" dirty="0" smtClean="0"/>
              <a:t> </a:t>
            </a:r>
            <a:r>
              <a:rPr lang="en-CA" dirty="0" err="1" smtClean="0"/>
              <a:t>vous</a:t>
            </a:r>
            <a:r>
              <a:rPr lang="en-CA" dirty="0" smtClean="0"/>
              <a:t> </a:t>
            </a:r>
            <a:r>
              <a:rPr lang="en-CA" dirty="0" err="1" smtClean="0"/>
              <a:t>avez</a:t>
            </a:r>
            <a:r>
              <a:rPr lang="en-CA" dirty="0" smtClean="0"/>
              <a:t> fait le tour des </a:t>
            </a:r>
            <a:r>
              <a:rPr lang="en-CA" b="1" dirty="0" err="1" smtClean="0"/>
              <a:t>facteurs</a:t>
            </a:r>
            <a:r>
              <a:rPr lang="en-CA" b="1" dirty="0" smtClean="0"/>
              <a:t> </a:t>
            </a:r>
            <a:r>
              <a:rPr lang="en-CA" b="1" dirty="0" err="1" smtClean="0"/>
              <a:t>clé</a:t>
            </a:r>
            <a:r>
              <a:rPr lang="en-CA" dirty="0" err="1" smtClean="0"/>
              <a:t>s</a:t>
            </a:r>
            <a:r>
              <a:rPr lang="en-CA" dirty="0" smtClean="0"/>
              <a:t>, </a:t>
            </a:r>
            <a:r>
              <a:rPr lang="en-CA" dirty="0" err="1" smtClean="0"/>
              <a:t>autant</a:t>
            </a:r>
            <a:r>
              <a:rPr lang="en-CA" dirty="0" smtClean="0"/>
              <a:t> </a:t>
            </a:r>
            <a:r>
              <a:rPr lang="en-CA" dirty="0" err="1" smtClean="0"/>
              <a:t>qu’il</a:t>
            </a:r>
            <a:r>
              <a:rPr lang="en-CA" dirty="0" smtClean="0"/>
              <a:t> </a:t>
            </a:r>
            <a:r>
              <a:rPr lang="en-CA" dirty="0" err="1" smtClean="0"/>
              <a:t>était</a:t>
            </a:r>
            <a:r>
              <a:rPr lang="en-CA" dirty="0" smtClean="0"/>
              <a:t> possible. </a:t>
            </a:r>
          </a:p>
          <a:p>
            <a:pPr marL="0" lvl="1" indent="0">
              <a:buNone/>
            </a:pPr>
            <a:r>
              <a:rPr lang="en-CA" dirty="0" smtClean="0"/>
              <a:t>7. </a:t>
            </a:r>
            <a:r>
              <a:rPr lang="en-CA" b="1" dirty="0" err="1" smtClean="0"/>
              <a:t>Identifiez</a:t>
            </a:r>
            <a:r>
              <a:rPr lang="en-CA" dirty="0" smtClean="0"/>
              <a:t> </a:t>
            </a:r>
            <a:r>
              <a:rPr lang="en-CA" dirty="0" err="1" smtClean="0"/>
              <a:t>ce</a:t>
            </a:r>
            <a:r>
              <a:rPr lang="en-CA" dirty="0" smtClean="0"/>
              <a:t> </a:t>
            </a:r>
            <a:r>
              <a:rPr lang="en-CA" dirty="0" err="1" smtClean="0"/>
              <a:t>que</a:t>
            </a:r>
            <a:r>
              <a:rPr lang="en-CA" dirty="0" smtClean="0"/>
              <a:t> </a:t>
            </a:r>
            <a:r>
              <a:rPr lang="en-CA" dirty="0" err="1" smtClean="0"/>
              <a:t>votre</a:t>
            </a:r>
            <a:r>
              <a:rPr lang="en-CA" dirty="0" smtClean="0"/>
              <a:t> </a:t>
            </a:r>
            <a:r>
              <a:rPr lang="en-CA" dirty="0" err="1" smtClean="0"/>
              <a:t>ministère</a:t>
            </a:r>
            <a:r>
              <a:rPr lang="en-CA" dirty="0" smtClean="0"/>
              <a:t> </a:t>
            </a:r>
            <a:r>
              <a:rPr lang="en-CA" dirty="0" err="1" smtClean="0"/>
              <a:t>devrait</a:t>
            </a:r>
            <a:r>
              <a:rPr lang="en-CA" dirty="0" smtClean="0"/>
              <a:t> poser </a:t>
            </a:r>
            <a:r>
              <a:rPr lang="en-CA" dirty="0" err="1" smtClean="0"/>
              <a:t>comme</a:t>
            </a:r>
            <a:r>
              <a:rPr lang="en-CA" dirty="0" smtClean="0"/>
              <a:t> </a:t>
            </a:r>
            <a:r>
              <a:rPr lang="en-CA" dirty="0" err="1" smtClean="0"/>
              <a:t>gestes</a:t>
            </a:r>
            <a:r>
              <a:rPr lang="en-CA" dirty="0" smtClean="0"/>
              <a:t> </a:t>
            </a:r>
            <a:r>
              <a:rPr lang="en-CA" dirty="0" err="1" smtClean="0"/>
              <a:t>dans</a:t>
            </a:r>
            <a:r>
              <a:rPr lang="en-CA" dirty="0" smtClean="0"/>
              <a:t> un </a:t>
            </a:r>
            <a:r>
              <a:rPr lang="en-CA" dirty="0" err="1" smtClean="0"/>
              <a:t>futur</a:t>
            </a:r>
            <a:r>
              <a:rPr lang="en-CA" dirty="0" smtClean="0"/>
              <a:t> </a:t>
            </a:r>
            <a:r>
              <a:rPr lang="en-CA" dirty="0" err="1" smtClean="0"/>
              <a:t>proche</a:t>
            </a:r>
            <a:endParaRPr lang="en-CA" dirty="0" smtClean="0"/>
          </a:p>
          <a:p>
            <a:pPr marL="0" lvl="1" indent="0">
              <a:buNone/>
            </a:pPr>
            <a:r>
              <a:rPr lang="en-CA" dirty="0" smtClean="0"/>
              <a:t>8. </a:t>
            </a:r>
            <a:r>
              <a:rPr lang="en-CA" b="1" dirty="0" err="1" smtClean="0"/>
              <a:t>Élaborez</a:t>
            </a:r>
            <a:r>
              <a:rPr lang="en-CA" b="1" dirty="0" smtClean="0"/>
              <a:t> </a:t>
            </a:r>
            <a:r>
              <a:rPr lang="en-CA" b="1" dirty="0" err="1" smtClean="0"/>
              <a:t>une</a:t>
            </a:r>
            <a:r>
              <a:rPr lang="en-CA" b="1" dirty="0" smtClean="0"/>
              <a:t> </a:t>
            </a:r>
            <a:r>
              <a:rPr lang="en-CA" b="1" dirty="0" err="1" smtClean="0"/>
              <a:t>recommandation</a:t>
            </a:r>
            <a:r>
              <a:rPr lang="en-CA" b="1" dirty="0" smtClean="0"/>
              <a:t> </a:t>
            </a:r>
            <a:r>
              <a:rPr lang="en-CA" b="1" dirty="0" err="1" smtClean="0"/>
              <a:t>claire</a:t>
            </a:r>
            <a:r>
              <a:rPr lang="en-CA" b="1" dirty="0" smtClean="0"/>
              <a:t> </a:t>
            </a:r>
            <a:r>
              <a:rPr lang="en-CA" dirty="0" smtClean="0"/>
              <a:t>et concise pour </a:t>
            </a:r>
            <a:r>
              <a:rPr lang="en-CA" dirty="0" err="1" smtClean="0"/>
              <a:t>votre</a:t>
            </a:r>
            <a:r>
              <a:rPr lang="en-CA" dirty="0" smtClean="0"/>
              <a:t> </a:t>
            </a:r>
            <a:r>
              <a:rPr lang="en-CA" dirty="0" err="1" smtClean="0"/>
              <a:t>interlocuteur</a:t>
            </a:r>
            <a:endParaRPr lang="en-CA" dirty="0" smtClean="0"/>
          </a:p>
          <a:p>
            <a:pPr marL="0" lvl="1" indent="0">
              <a:buNone/>
            </a:pPr>
            <a:r>
              <a:rPr lang="en-CA" dirty="0" smtClean="0"/>
              <a:t>9. </a:t>
            </a:r>
            <a:r>
              <a:rPr lang="en-CA" b="1" dirty="0" err="1" smtClean="0"/>
              <a:t>Passez</a:t>
            </a:r>
            <a:r>
              <a:rPr lang="en-CA" b="1" dirty="0" smtClean="0"/>
              <a:t> </a:t>
            </a:r>
            <a:r>
              <a:rPr lang="en-CA" b="1" dirty="0" err="1" smtClean="0"/>
              <a:t>à</a:t>
            </a:r>
            <a:r>
              <a:rPr lang="en-CA" b="1" dirty="0" smtClean="0"/>
              <a:t> la </a:t>
            </a:r>
            <a:r>
              <a:rPr lang="en-CA" b="1" dirty="0" err="1" smtClean="0"/>
              <a:t>rédaction</a:t>
            </a:r>
            <a:r>
              <a:rPr lang="en-CA" dirty="0" smtClean="0"/>
              <a:t>. Le </a:t>
            </a:r>
            <a:r>
              <a:rPr lang="en-CA" dirty="0" err="1" smtClean="0"/>
              <a:t>texte</a:t>
            </a:r>
            <a:r>
              <a:rPr lang="en-CA" dirty="0" smtClean="0"/>
              <a:t> </a:t>
            </a:r>
            <a:r>
              <a:rPr lang="en-CA" dirty="0" err="1" smtClean="0"/>
              <a:t>est</a:t>
            </a:r>
            <a:r>
              <a:rPr lang="en-CA" dirty="0" smtClean="0"/>
              <a:t> court, </a:t>
            </a:r>
            <a:r>
              <a:rPr lang="en-CA" dirty="0" err="1" smtClean="0"/>
              <a:t>il</a:t>
            </a:r>
            <a:r>
              <a:rPr lang="en-CA" dirty="0" smtClean="0"/>
              <a:t> </a:t>
            </a:r>
            <a:r>
              <a:rPr lang="en-CA" dirty="0" err="1" smtClean="0"/>
              <a:t>n’y</a:t>
            </a:r>
            <a:r>
              <a:rPr lang="en-CA" dirty="0" smtClean="0"/>
              <a:t> a pas de place pour trop de </a:t>
            </a:r>
            <a:r>
              <a:rPr lang="en-CA" dirty="0" err="1" smtClean="0"/>
              <a:t>détails</a:t>
            </a:r>
            <a:r>
              <a:rPr lang="en-CA" dirty="0" smtClean="0"/>
              <a:t> </a:t>
            </a:r>
            <a:r>
              <a:rPr lang="en-CA" dirty="0" err="1" smtClean="0"/>
              <a:t>ni</a:t>
            </a:r>
            <a:r>
              <a:rPr lang="en-CA" dirty="0" smtClean="0"/>
              <a:t> pour des </a:t>
            </a:r>
            <a:r>
              <a:rPr lang="en-CA" dirty="0" err="1" smtClean="0"/>
              <a:t>incohérences</a:t>
            </a:r>
            <a:r>
              <a:rPr lang="en-CA" dirty="0" smtClean="0"/>
              <a:t>. Tout </a:t>
            </a:r>
            <a:r>
              <a:rPr lang="en-CA" dirty="0" err="1" smtClean="0"/>
              <a:t>doit</a:t>
            </a:r>
            <a:r>
              <a:rPr lang="en-CA" dirty="0" smtClean="0"/>
              <a:t> </a:t>
            </a:r>
            <a:r>
              <a:rPr lang="en-CA" dirty="0" err="1" smtClean="0"/>
              <a:t>être</a:t>
            </a:r>
            <a:r>
              <a:rPr lang="en-CA" dirty="0" smtClean="0"/>
              <a:t> </a:t>
            </a:r>
            <a:r>
              <a:rPr lang="en-CA" dirty="0" err="1" smtClean="0"/>
              <a:t>logique</a:t>
            </a:r>
            <a:r>
              <a:rPr lang="en-CA" dirty="0" smtClean="0"/>
              <a:t> et </a:t>
            </a:r>
            <a:r>
              <a:rPr lang="en-CA" dirty="0" err="1" smtClean="0"/>
              <a:t>conduire</a:t>
            </a:r>
            <a:r>
              <a:rPr lang="en-CA" dirty="0" smtClean="0"/>
              <a:t> </a:t>
            </a:r>
            <a:r>
              <a:rPr lang="en-CA" dirty="0" err="1" smtClean="0"/>
              <a:t>à</a:t>
            </a:r>
            <a:r>
              <a:rPr lang="en-CA" dirty="0" smtClean="0"/>
              <a:t> </a:t>
            </a:r>
            <a:r>
              <a:rPr lang="en-CA" dirty="0" err="1" smtClean="0"/>
              <a:t>approuver</a:t>
            </a:r>
            <a:r>
              <a:rPr lang="en-CA" dirty="0" smtClean="0"/>
              <a:t> </a:t>
            </a:r>
            <a:r>
              <a:rPr lang="en-CA" dirty="0" err="1" smtClean="0"/>
              <a:t>votre</a:t>
            </a:r>
            <a:r>
              <a:rPr lang="en-CA" dirty="0" smtClean="0"/>
              <a:t> </a:t>
            </a:r>
            <a:r>
              <a:rPr lang="en-CA" dirty="0" err="1" smtClean="0"/>
              <a:t>recommandation</a:t>
            </a:r>
            <a:r>
              <a:rPr lang="en-CA" dirty="0" smtClean="0"/>
              <a:t>.</a:t>
            </a:r>
          </a:p>
          <a:p>
            <a:pPr marL="0" lvl="1" indent="0">
              <a:buNone/>
            </a:pPr>
            <a:r>
              <a:rPr lang="en-CA" dirty="0" smtClean="0"/>
              <a:t>10. </a:t>
            </a:r>
            <a:r>
              <a:rPr lang="en-CA" b="1" dirty="0" err="1" smtClean="0"/>
              <a:t>Éditez</a:t>
            </a:r>
            <a:r>
              <a:rPr lang="en-CA" dirty="0" smtClean="0"/>
              <a:t> </a:t>
            </a:r>
            <a:r>
              <a:rPr lang="en-CA" dirty="0" err="1" smtClean="0"/>
              <a:t>votre</a:t>
            </a:r>
            <a:r>
              <a:rPr lang="en-CA" dirty="0" smtClean="0"/>
              <a:t> </a:t>
            </a:r>
            <a:r>
              <a:rPr lang="en-CA" dirty="0" err="1" smtClean="0"/>
              <a:t>texte</a:t>
            </a:r>
            <a:r>
              <a:rPr lang="en-CA" dirty="0" smtClean="0"/>
              <a:t> (le </a:t>
            </a:r>
            <a:r>
              <a:rPr lang="en-CA" dirty="0" err="1" smtClean="0"/>
              <a:t>raccourcir</a:t>
            </a:r>
            <a:r>
              <a:rPr lang="en-CA" dirty="0" smtClean="0"/>
              <a:t>, en </a:t>
            </a:r>
            <a:r>
              <a:rPr lang="en-CA" dirty="0" err="1" smtClean="0"/>
              <a:t>vérifier</a:t>
            </a:r>
            <a:r>
              <a:rPr lang="en-CA" dirty="0" smtClean="0"/>
              <a:t> la </a:t>
            </a:r>
            <a:r>
              <a:rPr lang="en-CA" dirty="0" err="1" smtClean="0"/>
              <a:t>forme</a:t>
            </a:r>
            <a:r>
              <a:rPr lang="en-CA" dirty="0" smtClean="0"/>
              <a:t>)</a:t>
            </a:r>
          </a:p>
          <a:p>
            <a:pPr marL="0" lvl="1" indent="0">
              <a:buNone/>
            </a:pPr>
            <a:r>
              <a:rPr lang="en-CA" dirty="0" smtClean="0"/>
              <a:t>11. </a:t>
            </a:r>
            <a:r>
              <a:rPr lang="en-CA" dirty="0" err="1" smtClean="0"/>
              <a:t>Préparer</a:t>
            </a:r>
            <a:r>
              <a:rPr lang="en-CA" dirty="0" smtClean="0"/>
              <a:t> </a:t>
            </a:r>
            <a:r>
              <a:rPr lang="en-CA" dirty="0" err="1" smtClean="0"/>
              <a:t>une</a:t>
            </a:r>
            <a:r>
              <a:rPr lang="en-CA" dirty="0" smtClean="0"/>
              <a:t> </a:t>
            </a:r>
            <a:r>
              <a:rPr lang="en-CA" dirty="0" err="1" smtClean="0"/>
              <a:t>courte</a:t>
            </a:r>
            <a:r>
              <a:rPr lang="en-CA" dirty="0" smtClean="0"/>
              <a:t> </a:t>
            </a:r>
            <a:r>
              <a:rPr lang="en-CA" b="1" dirty="0" err="1" smtClean="0"/>
              <a:t>présentation</a:t>
            </a:r>
            <a:r>
              <a:rPr lang="en-CA" b="1" dirty="0" smtClean="0"/>
              <a:t> </a:t>
            </a:r>
            <a:r>
              <a:rPr lang="en-CA" b="1" dirty="0" err="1" smtClean="0"/>
              <a:t>orale</a:t>
            </a:r>
            <a:r>
              <a:rPr lang="en-CA" b="1" dirty="0" smtClean="0"/>
              <a:t> </a:t>
            </a:r>
            <a:r>
              <a:rPr lang="en-CA" dirty="0" smtClean="0"/>
              <a:t>du </a:t>
            </a:r>
            <a:r>
              <a:rPr lang="en-CA" dirty="0" err="1" smtClean="0"/>
              <a:t>contenu</a:t>
            </a:r>
            <a:r>
              <a:rPr lang="en-CA" dirty="0" smtClean="0"/>
              <a:t> de </a:t>
            </a:r>
            <a:r>
              <a:rPr lang="en-CA" dirty="0" err="1" smtClean="0"/>
              <a:t>votre</a:t>
            </a:r>
            <a:r>
              <a:rPr lang="en-CA" dirty="0" smtClean="0"/>
              <a:t> note de </a:t>
            </a:r>
            <a:r>
              <a:rPr lang="en-CA" dirty="0" err="1" smtClean="0"/>
              <a:t>breffage</a:t>
            </a:r>
            <a:r>
              <a:rPr lang="en-CA" dirty="0" smtClean="0"/>
              <a:t>, </a:t>
            </a:r>
            <a:r>
              <a:rPr lang="en-CA" dirty="0" err="1" smtClean="0"/>
              <a:t>comme</a:t>
            </a:r>
            <a:r>
              <a:rPr lang="en-CA" dirty="0" smtClean="0"/>
              <a:t> </a:t>
            </a:r>
            <a:r>
              <a:rPr lang="en-CA" dirty="0" err="1" smtClean="0"/>
              <a:t>si</a:t>
            </a:r>
            <a:r>
              <a:rPr lang="en-CA" dirty="0" smtClean="0"/>
              <a:t> </a:t>
            </a:r>
            <a:r>
              <a:rPr lang="en-CA" dirty="0" err="1" smtClean="0"/>
              <a:t>vous</a:t>
            </a:r>
            <a:r>
              <a:rPr lang="en-CA" dirty="0" smtClean="0"/>
              <a:t> la </a:t>
            </a:r>
            <a:r>
              <a:rPr lang="en-CA" dirty="0" err="1" smtClean="0"/>
              <a:t>présentiez</a:t>
            </a:r>
            <a:r>
              <a:rPr lang="en-CA" dirty="0" smtClean="0"/>
              <a:t> </a:t>
            </a:r>
            <a:r>
              <a:rPr lang="en-CA" dirty="0" err="1" smtClean="0"/>
              <a:t>à</a:t>
            </a:r>
            <a:r>
              <a:rPr lang="en-CA" dirty="0" smtClean="0"/>
              <a:t> </a:t>
            </a:r>
            <a:r>
              <a:rPr lang="en-CA" dirty="0" err="1" smtClean="0"/>
              <a:t>votre</a:t>
            </a:r>
            <a:r>
              <a:rPr lang="en-CA" dirty="0" smtClean="0"/>
              <a:t> </a:t>
            </a:r>
            <a:r>
              <a:rPr lang="en-CA" dirty="0" err="1" smtClean="0"/>
              <a:t>ministre</a:t>
            </a:r>
            <a:r>
              <a:rPr lang="en-CA" dirty="0" smtClean="0"/>
              <a:t>.</a:t>
            </a:r>
            <a:endParaRPr lang="en-CA" dirty="0"/>
          </a:p>
          <a:p>
            <a:pPr marL="0" indent="0">
              <a:buNone/>
            </a:pPr>
            <a:endParaRPr lang="en-CA" dirty="0"/>
          </a:p>
        </p:txBody>
      </p:sp>
    </p:spTree>
    <p:extLst>
      <p:ext uri="{BB962C8B-B14F-4D97-AF65-F5344CB8AC3E}">
        <p14:creationId xmlns:p14="http://schemas.microsoft.com/office/powerpoint/2010/main" val="3441622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dirty="0"/>
          </a:p>
        </p:txBody>
      </p:sp>
      <p:sp>
        <p:nvSpPr>
          <p:cNvPr id="3" name="Espace réservé du contenu 2"/>
          <p:cNvSpPr>
            <a:spLocks noGrp="1"/>
          </p:cNvSpPr>
          <p:nvPr>
            <p:ph idx="1"/>
          </p:nvPr>
        </p:nvSpPr>
        <p:spPr/>
        <p:txBody>
          <a:bodyPr/>
          <a:lstStyle/>
          <a:p>
            <a:pPr marL="0" indent="0">
              <a:buNone/>
            </a:pPr>
            <a:r>
              <a:rPr lang="en-CA" dirty="0" err="1" smtClean="0"/>
              <a:t>Autres</a:t>
            </a:r>
            <a:r>
              <a:rPr lang="en-CA" dirty="0" smtClean="0"/>
              <a:t> </a:t>
            </a:r>
            <a:r>
              <a:rPr lang="en-CA" dirty="0" err="1" smtClean="0"/>
              <a:t>conseils</a:t>
            </a:r>
            <a:r>
              <a:rPr lang="en-CA" dirty="0" smtClean="0"/>
              <a:t> </a:t>
            </a:r>
          </a:p>
          <a:p>
            <a:pPr marL="0" indent="0">
              <a:buNone/>
            </a:pPr>
            <a:r>
              <a:rPr lang="en-CA" dirty="0">
                <a:solidFill>
                  <a:srgbClr val="F79646"/>
                </a:solidFill>
                <a:hlinkClick r:id="rId2"/>
              </a:rPr>
              <a:t>http://www.btb.termiumplus.gc.ca/tpv2guides/guides/clefsfp/index-fra.html?lang=fra&amp;lettr=indx_catlog_c&amp;page=</a:t>
            </a:r>
            <a:r>
              <a:rPr lang="en-CA" dirty="0" smtClean="0">
                <a:solidFill>
                  <a:srgbClr val="F79646"/>
                </a:solidFill>
                <a:hlinkClick r:id="rId2"/>
              </a:rPr>
              <a:t>9yGWwPymxkWM.html</a:t>
            </a:r>
            <a:r>
              <a:rPr lang="en-CA" dirty="0" smtClean="0">
                <a:solidFill>
                  <a:srgbClr val="F79646"/>
                </a:solidFill>
              </a:rPr>
              <a:t> </a:t>
            </a:r>
            <a:endParaRPr lang="en-CA" dirty="0">
              <a:solidFill>
                <a:srgbClr val="F79646"/>
              </a:solidFill>
            </a:endParaRPr>
          </a:p>
        </p:txBody>
      </p:sp>
    </p:spTree>
    <p:extLst>
      <p:ext uri="{BB962C8B-B14F-4D97-AF65-F5344CB8AC3E}">
        <p14:creationId xmlns:p14="http://schemas.microsoft.com/office/powerpoint/2010/main" val="41035619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18183"/>
            <a:ext cx="8229600" cy="1143000"/>
          </a:xfrm>
        </p:spPr>
        <p:txBody>
          <a:bodyPr/>
          <a:lstStyle/>
          <a:p>
            <a:r>
              <a:rPr lang="en-CA" dirty="0" err="1" smtClean="0"/>
              <a:t>Déroulement</a:t>
            </a:r>
            <a:r>
              <a:rPr lang="en-CA" dirty="0" smtClean="0"/>
              <a:t> des ateliers	</a:t>
            </a:r>
            <a:endParaRPr lang="en-CA" dirty="0"/>
          </a:p>
        </p:txBody>
      </p:sp>
      <p:sp>
        <p:nvSpPr>
          <p:cNvPr id="3" name="Espace réservé du contenu 2"/>
          <p:cNvSpPr>
            <a:spLocks noGrp="1"/>
          </p:cNvSpPr>
          <p:nvPr>
            <p:ph idx="1"/>
          </p:nvPr>
        </p:nvSpPr>
        <p:spPr>
          <a:xfrm>
            <a:off x="457200" y="1024817"/>
            <a:ext cx="8229600" cy="5587669"/>
          </a:xfrm>
        </p:spPr>
        <p:txBody>
          <a:bodyPr>
            <a:normAutofit fontScale="92500"/>
          </a:bodyPr>
          <a:lstStyle/>
          <a:p>
            <a:r>
              <a:rPr lang="en-CA" dirty="0" smtClean="0"/>
              <a:t>Les notes de </a:t>
            </a:r>
            <a:r>
              <a:rPr lang="en-CA" dirty="0" err="1" smtClean="0"/>
              <a:t>breffage</a:t>
            </a:r>
            <a:r>
              <a:rPr lang="en-CA" dirty="0" smtClean="0"/>
              <a:t> </a:t>
            </a:r>
            <a:r>
              <a:rPr lang="en-CA" dirty="0" err="1" smtClean="0"/>
              <a:t>seront</a:t>
            </a:r>
            <a:r>
              <a:rPr lang="en-CA" dirty="0" smtClean="0"/>
              <a:t> </a:t>
            </a:r>
            <a:r>
              <a:rPr lang="en-CA" dirty="0" err="1" smtClean="0"/>
              <a:t>présentées</a:t>
            </a:r>
            <a:r>
              <a:rPr lang="en-CA" dirty="0" smtClean="0"/>
              <a:t> </a:t>
            </a:r>
            <a:r>
              <a:rPr lang="en-CA" dirty="0" err="1" smtClean="0"/>
              <a:t>oralement</a:t>
            </a:r>
            <a:r>
              <a:rPr lang="en-CA" dirty="0"/>
              <a:t> </a:t>
            </a:r>
            <a:r>
              <a:rPr lang="en-CA" dirty="0" err="1" smtClean="0"/>
              <a:t>à</a:t>
            </a:r>
            <a:r>
              <a:rPr lang="en-CA" dirty="0" smtClean="0"/>
              <a:t> tour de </a:t>
            </a:r>
            <a:r>
              <a:rPr lang="en-CA" dirty="0" err="1" smtClean="0"/>
              <a:t>rôle</a:t>
            </a:r>
            <a:r>
              <a:rPr lang="en-CA" dirty="0" smtClean="0"/>
              <a:t>.</a:t>
            </a:r>
          </a:p>
          <a:p>
            <a:r>
              <a:rPr lang="en-CA" dirty="0" smtClean="0"/>
              <a:t>Les </a:t>
            </a:r>
            <a:r>
              <a:rPr lang="en-CA" dirty="0" err="1" smtClean="0"/>
              <a:t>autres</a:t>
            </a:r>
            <a:r>
              <a:rPr lang="en-CA" dirty="0" smtClean="0"/>
              <a:t> </a:t>
            </a:r>
            <a:r>
              <a:rPr lang="en-CA" dirty="0" err="1" smtClean="0"/>
              <a:t>étudiants</a:t>
            </a:r>
            <a:r>
              <a:rPr lang="en-CA" dirty="0" smtClean="0"/>
              <a:t> </a:t>
            </a:r>
            <a:r>
              <a:rPr lang="en-CA" dirty="0" err="1" smtClean="0"/>
              <a:t>devront</a:t>
            </a:r>
            <a:r>
              <a:rPr lang="en-CA" dirty="0" smtClean="0"/>
              <a:t> </a:t>
            </a:r>
            <a:r>
              <a:rPr lang="en-CA" dirty="0" err="1" smtClean="0"/>
              <a:t>jouer</a:t>
            </a:r>
            <a:r>
              <a:rPr lang="en-CA" dirty="0" smtClean="0"/>
              <a:t> le </a:t>
            </a:r>
            <a:r>
              <a:rPr lang="en-CA" dirty="0" err="1" smtClean="0"/>
              <a:t>rôle</a:t>
            </a:r>
            <a:r>
              <a:rPr lang="en-CA" dirty="0" smtClean="0"/>
              <a:t> du </a:t>
            </a:r>
            <a:r>
              <a:rPr lang="en-CA" dirty="0" err="1" smtClean="0"/>
              <a:t>ministre</a:t>
            </a:r>
            <a:r>
              <a:rPr lang="en-CA" dirty="0" smtClean="0"/>
              <a:t>, </a:t>
            </a:r>
            <a:r>
              <a:rPr lang="en-CA" dirty="0" err="1" smtClean="0"/>
              <a:t>c’est</a:t>
            </a:r>
            <a:r>
              <a:rPr lang="en-CA" dirty="0"/>
              <a:t>-</a:t>
            </a:r>
            <a:r>
              <a:rPr lang="en-CA" dirty="0" err="1" smtClean="0"/>
              <a:t>à</a:t>
            </a:r>
            <a:r>
              <a:rPr lang="en-CA" dirty="0"/>
              <a:t>-</a:t>
            </a:r>
            <a:r>
              <a:rPr lang="en-CA" dirty="0" smtClean="0"/>
              <a:t>dire </a:t>
            </a:r>
            <a:r>
              <a:rPr lang="en-CA" dirty="0" err="1" smtClean="0"/>
              <a:t>valider</a:t>
            </a:r>
            <a:r>
              <a:rPr lang="en-CA" dirty="0" smtClean="0"/>
              <a:t> </a:t>
            </a:r>
            <a:r>
              <a:rPr lang="en-CA" dirty="0" err="1" smtClean="0"/>
              <a:t>l’argumentaire</a:t>
            </a:r>
            <a:r>
              <a:rPr lang="en-CA" dirty="0" smtClean="0"/>
              <a:t> </a:t>
            </a:r>
            <a:r>
              <a:rPr lang="en-CA" dirty="0" err="1" smtClean="0"/>
              <a:t>proposé</a:t>
            </a:r>
            <a:r>
              <a:rPr lang="en-CA" dirty="0" smtClean="0"/>
              <a:t>, </a:t>
            </a:r>
            <a:r>
              <a:rPr lang="en-CA" dirty="0" err="1" smtClean="0"/>
              <a:t>interroger</a:t>
            </a:r>
            <a:r>
              <a:rPr lang="en-CA" dirty="0" smtClean="0"/>
              <a:t> les </a:t>
            </a:r>
            <a:r>
              <a:rPr lang="en-CA" dirty="0" err="1" smtClean="0"/>
              <a:t>informations</a:t>
            </a:r>
            <a:r>
              <a:rPr lang="en-CA" dirty="0" smtClean="0"/>
              <a:t> </a:t>
            </a:r>
            <a:r>
              <a:rPr lang="en-CA" dirty="0" err="1" smtClean="0"/>
              <a:t>présentées</a:t>
            </a:r>
            <a:r>
              <a:rPr lang="en-CA" dirty="0" smtClean="0"/>
              <a:t>, accepter </a:t>
            </a:r>
            <a:r>
              <a:rPr lang="en-CA" dirty="0" err="1" smtClean="0"/>
              <a:t>ou</a:t>
            </a:r>
            <a:r>
              <a:rPr lang="en-CA" dirty="0" smtClean="0"/>
              <a:t> non la </a:t>
            </a:r>
            <a:r>
              <a:rPr lang="en-CA" dirty="0" err="1" smtClean="0"/>
              <a:t>recommandation</a:t>
            </a:r>
            <a:endParaRPr lang="en-CA" dirty="0" smtClean="0"/>
          </a:p>
          <a:p>
            <a:r>
              <a:rPr lang="en-CA" dirty="0" smtClean="0"/>
              <a:t>Les ateliers </a:t>
            </a:r>
            <a:r>
              <a:rPr lang="en-CA" dirty="0" err="1" smtClean="0"/>
              <a:t>sont</a:t>
            </a:r>
            <a:r>
              <a:rPr lang="en-CA" dirty="0" smtClean="0"/>
              <a:t> </a:t>
            </a:r>
            <a:r>
              <a:rPr lang="en-CA" dirty="0" err="1" smtClean="0"/>
              <a:t>aussi</a:t>
            </a:r>
            <a:r>
              <a:rPr lang="en-CA" dirty="0" smtClean="0"/>
              <a:t> </a:t>
            </a:r>
            <a:r>
              <a:rPr lang="en-CA" dirty="0" err="1" smtClean="0"/>
              <a:t>l’occasion</a:t>
            </a:r>
            <a:r>
              <a:rPr lang="en-CA" dirty="0" smtClean="0"/>
              <a:t> de </a:t>
            </a:r>
            <a:r>
              <a:rPr lang="en-CA" dirty="0" err="1" smtClean="0"/>
              <a:t>discuter</a:t>
            </a:r>
            <a:r>
              <a:rPr lang="en-CA" dirty="0" smtClean="0"/>
              <a:t> plus </a:t>
            </a:r>
            <a:r>
              <a:rPr lang="en-CA" dirty="0" err="1" smtClean="0"/>
              <a:t>largement</a:t>
            </a:r>
            <a:r>
              <a:rPr lang="en-CA" dirty="0" smtClean="0"/>
              <a:t> des </a:t>
            </a:r>
            <a:r>
              <a:rPr lang="en-CA" dirty="0" err="1" smtClean="0"/>
              <a:t>thèmes</a:t>
            </a:r>
            <a:r>
              <a:rPr lang="en-CA" dirty="0" smtClean="0"/>
              <a:t> du </a:t>
            </a:r>
            <a:r>
              <a:rPr lang="en-CA" dirty="0" err="1" smtClean="0"/>
              <a:t>cours</a:t>
            </a:r>
            <a:r>
              <a:rPr lang="en-CA" dirty="0" smtClean="0"/>
              <a:t>.</a:t>
            </a:r>
          </a:p>
          <a:p>
            <a:r>
              <a:rPr lang="en-CA" dirty="0" smtClean="0"/>
              <a:t>La </a:t>
            </a:r>
            <a:r>
              <a:rPr lang="en-CA" dirty="0" err="1" smtClean="0"/>
              <a:t>présence</a:t>
            </a:r>
            <a:r>
              <a:rPr lang="en-CA" dirty="0" smtClean="0"/>
              <a:t> aux ateliers </a:t>
            </a:r>
            <a:r>
              <a:rPr lang="en-CA" dirty="0" err="1" smtClean="0"/>
              <a:t>est</a:t>
            </a:r>
            <a:r>
              <a:rPr lang="en-CA" dirty="0" smtClean="0"/>
              <a:t> </a:t>
            </a:r>
            <a:r>
              <a:rPr lang="en-CA" dirty="0" err="1" smtClean="0"/>
              <a:t>obligatoire</a:t>
            </a:r>
            <a:r>
              <a:rPr lang="en-CA" dirty="0" smtClean="0"/>
              <a:t>. </a:t>
            </a:r>
            <a:r>
              <a:rPr lang="en-CA" dirty="0" err="1" smtClean="0"/>
              <a:t>Toute</a:t>
            </a:r>
            <a:r>
              <a:rPr lang="en-CA" dirty="0" smtClean="0"/>
              <a:t> absence non </a:t>
            </a:r>
            <a:r>
              <a:rPr lang="en-CA" dirty="0" err="1" smtClean="0"/>
              <a:t>justifiée</a:t>
            </a:r>
            <a:r>
              <a:rPr lang="en-CA" dirty="0" smtClean="0"/>
              <a:t> </a:t>
            </a:r>
            <a:r>
              <a:rPr lang="en-CA" dirty="0" err="1" smtClean="0"/>
              <a:t>est</a:t>
            </a:r>
            <a:r>
              <a:rPr lang="en-CA" dirty="0" smtClean="0"/>
              <a:t> </a:t>
            </a:r>
            <a:r>
              <a:rPr lang="en-CA" dirty="0" err="1" smtClean="0"/>
              <a:t>sanctionnée</a:t>
            </a:r>
            <a:r>
              <a:rPr lang="en-CA" dirty="0" smtClean="0"/>
              <a:t> par la </a:t>
            </a:r>
            <a:r>
              <a:rPr lang="en-CA" dirty="0" err="1" smtClean="0"/>
              <a:t>perte</a:t>
            </a:r>
            <a:r>
              <a:rPr lang="en-CA" dirty="0" smtClean="0"/>
              <a:t> d’un point, </a:t>
            </a:r>
            <a:r>
              <a:rPr lang="en-CA" dirty="0" err="1" smtClean="0"/>
              <a:t>jusqu’à</a:t>
            </a:r>
            <a:r>
              <a:rPr lang="en-CA" dirty="0" smtClean="0"/>
              <a:t> concurrence de 5 points.</a:t>
            </a:r>
            <a:endParaRPr lang="en-CA" dirty="0"/>
          </a:p>
        </p:txBody>
      </p:sp>
    </p:spTree>
    <p:extLst>
      <p:ext uri="{BB962C8B-B14F-4D97-AF65-F5344CB8AC3E}">
        <p14:creationId xmlns:p14="http://schemas.microsoft.com/office/powerpoint/2010/main" val="1116051570"/>
      </p:ext>
    </p:extLst>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3488</TotalTime>
  <Words>1239</Words>
  <Application>Microsoft Macintosh PowerPoint</Application>
  <PresentationFormat>Présentation à l'écran (4:3)</PresentationFormat>
  <Paragraphs>151</Paragraphs>
  <Slides>25</Slides>
  <Notes>1</Notes>
  <HiddenSlides>0</HiddenSlides>
  <MMClips>0</MMClips>
  <ScaleCrop>false</ScaleCrop>
  <HeadingPairs>
    <vt:vector size="4" baseType="variant">
      <vt:variant>
        <vt:lpstr>Thème</vt:lpstr>
      </vt:variant>
      <vt:variant>
        <vt:i4>1</vt:i4>
      </vt:variant>
      <vt:variant>
        <vt:lpstr>Titres des diapositives</vt:lpstr>
      </vt:variant>
      <vt:variant>
        <vt:i4>25</vt:i4>
      </vt:variant>
    </vt:vector>
  </HeadingPairs>
  <TitlesOfParts>
    <vt:vector size="26" baseType="lpstr">
      <vt:lpstr>Thème Office</vt:lpstr>
      <vt:lpstr>PAP 2700-16</vt:lpstr>
      <vt:lpstr>Plan de la séance</vt:lpstr>
      <vt:lpstr>1. Enjeux contemporains</vt:lpstr>
      <vt:lpstr>Présentation PowerPoint</vt:lpstr>
      <vt:lpstr>Présentation PowerPoint</vt:lpstr>
      <vt:lpstr>Texte d’É. Champagne</vt:lpstr>
      <vt:lpstr>2.  Constitution et séparation des pouvoirs</vt:lpstr>
      <vt:lpstr>Présentation PowerPoint</vt:lpstr>
      <vt:lpstr>Présentation PowerPoint</vt:lpstr>
      <vt:lpstr>Présentation PowerPoint</vt:lpstr>
      <vt:lpstr>Présentation PowerPoint</vt:lpstr>
      <vt:lpstr>La séparation des pouvoirs</vt:lpstr>
      <vt:lpstr>Présentation PowerPoint</vt:lpstr>
      <vt:lpstr>Présentation PowerPoint</vt:lpstr>
      <vt:lpstr>Présentation PowerPoint</vt:lpstr>
      <vt:lpstr>4. Modèle de Westminster</vt:lpstr>
      <vt:lpstr>5. Méthologie</vt:lpstr>
      <vt:lpstr>Présentation PowerPoint</vt:lpstr>
      <vt:lpstr>Note de breffage : </vt:lpstr>
      <vt:lpstr>Présentation PowerPoint</vt:lpstr>
      <vt:lpstr>Présentation PowerPoint</vt:lpstr>
      <vt:lpstr>Présentation PowerPoint</vt:lpstr>
      <vt:lpstr>Présentation PowerPoint</vt:lpstr>
      <vt:lpstr>Présentation PowerPoint</vt:lpstr>
      <vt:lpstr>Déroulement des ateliers </vt:lpstr>
    </vt:vector>
  </TitlesOfParts>
  <Company>Université d'Ottawa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PAP 2700-16</dc:title>
  <dc:creator>Anne Mevellec2</dc:creator>
  <cp:lastModifiedBy>Anne Mevellec2</cp:lastModifiedBy>
  <cp:revision>14</cp:revision>
  <cp:lastPrinted>2016-09-16T14:45:55Z</cp:lastPrinted>
  <dcterms:created xsi:type="dcterms:W3CDTF">2016-09-13T18:13:48Z</dcterms:created>
  <dcterms:modified xsi:type="dcterms:W3CDTF">2016-09-16T19:59:23Z</dcterms:modified>
</cp:coreProperties>
</file>