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jpeg" ContentType="image/jpeg"/>
  <Default Extension="xml" ContentType="application/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s/slide3.xml" ContentType="application/vnd.openxmlformats-officedocument.presentationml.slide+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Override PartName="/ppt/slideLayouts/slideLayout9.xml" ContentType="application/vnd.openxmlformats-officedocument.presentationml.slideLayout+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s/slide6.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82" r:id="rId1"/>
  </p:sldMasterIdLst>
  <p:notesMasterIdLst>
    <p:notesMasterId r:id="rId9"/>
  </p:notesMasterIdLst>
  <p:sldIdLst>
    <p:sldId id="273" r:id="rId2"/>
    <p:sldId id="274" r:id="rId3"/>
    <p:sldId id="275" r:id="rId4"/>
    <p:sldId id="276" r:id="rId5"/>
    <p:sldId id="277" r:id="rId6"/>
    <p:sldId id="278" r:id="rId7"/>
    <p:sldId id="279" r:id="rId8"/>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charset="0"/>
        <a:ea typeface="ＭＳ Ｐゴシック" charset="-128"/>
        <a:cs typeface="ＭＳ Ｐゴシック" charset="-128"/>
      </a:defRPr>
    </a:lvl1pPr>
    <a:lvl2pPr marL="457200" algn="l" rtl="0" fontAlgn="base">
      <a:spcBef>
        <a:spcPct val="0"/>
      </a:spcBef>
      <a:spcAft>
        <a:spcPct val="0"/>
      </a:spcAft>
      <a:defRPr sz="2400" kern="1200">
        <a:solidFill>
          <a:schemeClr val="tx1"/>
        </a:solidFill>
        <a:latin typeface="Times" charset="0"/>
        <a:ea typeface="ＭＳ Ｐゴシック" charset="-128"/>
        <a:cs typeface="ＭＳ Ｐゴシック" charset="-128"/>
      </a:defRPr>
    </a:lvl2pPr>
    <a:lvl3pPr marL="914400" algn="l" rtl="0" fontAlgn="base">
      <a:spcBef>
        <a:spcPct val="0"/>
      </a:spcBef>
      <a:spcAft>
        <a:spcPct val="0"/>
      </a:spcAft>
      <a:defRPr sz="2400" kern="1200">
        <a:solidFill>
          <a:schemeClr val="tx1"/>
        </a:solidFill>
        <a:latin typeface="Times" charset="0"/>
        <a:ea typeface="ＭＳ Ｐゴシック" charset="-128"/>
        <a:cs typeface="ＭＳ Ｐゴシック" charset="-128"/>
      </a:defRPr>
    </a:lvl3pPr>
    <a:lvl4pPr marL="1371600" algn="l" rtl="0" fontAlgn="base">
      <a:spcBef>
        <a:spcPct val="0"/>
      </a:spcBef>
      <a:spcAft>
        <a:spcPct val="0"/>
      </a:spcAft>
      <a:defRPr sz="2400" kern="1200">
        <a:solidFill>
          <a:schemeClr val="tx1"/>
        </a:solidFill>
        <a:latin typeface="Times" charset="0"/>
        <a:ea typeface="ＭＳ Ｐゴシック" charset="-128"/>
        <a:cs typeface="ＭＳ Ｐゴシック" charset="-128"/>
      </a:defRPr>
    </a:lvl4pPr>
    <a:lvl5pPr marL="1828800" algn="l" rtl="0" fontAlgn="base">
      <a:spcBef>
        <a:spcPct val="0"/>
      </a:spcBef>
      <a:spcAft>
        <a:spcPct val="0"/>
      </a:spcAft>
      <a:defRPr sz="2400" kern="1200">
        <a:solidFill>
          <a:schemeClr val="tx1"/>
        </a:solidFill>
        <a:latin typeface="Times" charset="0"/>
        <a:ea typeface="ＭＳ Ｐゴシック" charset="-128"/>
        <a:cs typeface="ＭＳ Ｐゴシック" charset="-128"/>
      </a:defRPr>
    </a:lvl5pPr>
    <a:lvl6pPr marL="2286000" algn="l" defTabSz="457200" rtl="0" eaLnBrk="1" latinLnBrk="0" hangingPunct="1">
      <a:defRPr sz="2400" kern="1200">
        <a:solidFill>
          <a:schemeClr val="tx1"/>
        </a:solidFill>
        <a:latin typeface="Times" charset="0"/>
        <a:ea typeface="ＭＳ Ｐゴシック" charset="-128"/>
        <a:cs typeface="ＭＳ Ｐゴシック" charset="-128"/>
      </a:defRPr>
    </a:lvl6pPr>
    <a:lvl7pPr marL="2743200" algn="l" defTabSz="457200" rtl="0" eaLnBrk="1" latinLnBrk="0" hangingPunct="1">
      <a:defRPr sz="2400" kern="1200">
        <a:solidFill>
          <a:schemeClr val="tx1"/>
        </a:solidFill>
        <a:latin typeface="Times" charset="0"/>
        <a:ea typeface="ＭＳ Ｐゴシック" charset="-128"/>
        <a:cs typeface="ＭＳ Ｐゴシック" charset="-128"/>
      </a:defRPr>
    </a:lvl7pPr>
    <a:lvl8pPr marL="3200400" algn="l" defTabSz="457200" rtl="0" eaLnBrk="1" latinLnBrk="0" hangingPunct="1">
      <a:defRPr sz="2400" kern="1200">
        <a:solidFill>
          <a:schemeClr val="tx1"/>
        </a:solidFill>
        <a:latin typeface="Times" charset="0"/>
        <a:ea typeface="ＭＳ Ｐゴシック" charset="-128"/>
        <a:cs typeface="ＭＳ Ｐゴシック" charset="-128"/>
      </a:defRPr>
    </a:lvl8pPr>
    <a:lvl9pPr marL="3657600" algn="l" defTabSz="457200" rtl="0" eaLnBrk="1" latinLnBrk="0" hangingPunct="1">
      <a:defRPr sz="2400" kern="1200">
        <a:solidFill>
          <a:schemeClr val="tx1"/>
        </a:solidFill>
        <a:latin typeface="Times"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990000"/>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20"/>
    <p:restoredTop sz="94660"/>
  </p:normalViewPr>
  <p:slideViewPr>
    <p:cSldViewPr>
      <p:cViewPr varScale="1">
        <p:scale>
          <a:sx n="76" d="100"/>
          <a:sy n="76" d="100"/>
        </p:scale>
        <p:origin x="-1280"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notesMaster" Target="notesMasters/notesMaster1.xml"/><Relationship Id="rId10" Type="http://schemas.openxmlformats.org/officeDocument/2006/relationships/printerSettings" Target="printerSettings/printerSettings1.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pitchFamily="-110" charset="0"/>
                <a:ea typeface="+mn-ea"/>
                <a:cs typeface="+mn-cs"/>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pitchFamily="-110" charset="0"/>
                <a:ea typeface="+mn-ea"/>
                <a:cs typeface="+mn-cs"/>
              </a:defRPr>
            </a:lvl1pPr>
          </a:lstStyle>
          <a:p>
            <a:pPr>
              <a:defRPr/>
            </a:pPr>
            <a:fld id="{47E8D58C-953B-554F-A489-3122371BE7A6}" type="slidenum">
              <a:rPr lang="en-US"/>
              <a:pPr>
                <a:defRPr/>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568357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10"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2pPr>
    <a:lvl3pPr marL="9144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3pPr>
    <a:lvl4pPr marL="13716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4pPr>
    <a:lvl5pPr marL="18288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CE2DE724-0003-8747-A899-2BCD54B3EF41}" type="datetimeFigureOut">
              <a:rPr lang="en-US" smtClean="0"/>
              <a:t>4/22/13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5E1372-0C9C-FF42-96C3-05851FF2A153}" type="slidenum">
              <a:rPr lang="en-US" smtClean="0"/>
              <a:t>‹#›</a:t>
            </a:fld>
            <a:endParaRPr lang="en-US"/>
          </a:p>
        </p:txBody>
      </p:sp>
      <p:pic>
        <p:nvPicPr>
          <p:cNvPr id="7" name="Picture 17" descr="image_Cover2_PPT"/>
          <p:cNvPicPr>
            <a:picLocks noChangeAspect="1" noChangeArrowheads="1"/>
          </p:cNvPicPr>
          <p:nvPr userDrawn="1"/>
        </p:nvPicPr>
        <p:blipFill>
          <a:blip r:embed="rId2"/>
          <a:srcRect/>
          <a:stretch>
            <a:fillRect/>
          </a:stretch>
        </p:blipFill>
        <p:spPr bwMode="auto">
          <a:xfrm>
            <a:off x="0" y="0"/>
            <a:ext cx="9145588" cy="6859588"/>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E2DE724-0003-8747-A899-2BCD54B3EF41}" type="datetimeFigureOut">
              <a:rPr lang="en-US" smtClean="0"/>
              <a:t>4/22/13</a:t>
            </a:fld>
            <a:endParaRPr lang="en-US"/>
          </a:p>
        </p:txBody>
      </p:sp>
      <p:sp>
        <p:nvSpPr>
          <p:cNvPr id="5" name="Footer Placeholder 4"/>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6" name="Slide Number Placeholder 5"/>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CE2DE724-0003-8747-A899-2BCD54B3EF41}" type="datetimeFigureOut">
              <a:rPr lang="en-US" smtClean="0"/>
              <a:t>4/22/13</a:t>
            </a:fld>
            <a:endParaRPr lang="en-US"/>
          </a:p>
        </p:txBody>
      </p:sp>
      <p:sp>
        <p:nvSpPr>
          <p:cNvPr id="5" name="Footer Placeholder 4"/>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6" name="Slide Number Placeholder 5"/>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CE2DE724-0003-8747-A899-2BCD54B3EF41}" type="datetimeFigureOut">
              <a:rPr lang="en-US" smtClean="0"/>
              <a:t>4/22/13</a:t>
            </a:fld>
            <a:endParaRPr lang="en-US"/>
          </a:p>
        </p:txBody>
      </p:sp>
      <p:sp>
        <p:nvSpPr>
          <p:cNvPr id="6" name="Footer Placeholder 5"/>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7" name="Slide Number Placeholder 6"/>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CE2DE724-0003-8747-A899-2BCD54B3EF41}" type="datetimeFigureOut">
              <a:rPr lang="en-US" smtClean="0"/>
              <a:t>4/22/13</a:t>
            </a:fld>
            <a:endParaRPr lang="en-US"/>
          </a:p>
        </p:txBody>
      </p:sp>
      <p:sp>
        <p:nvSpPr>
          <p:cNvPr id="8" name="Footer Placeholder 7"/>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9" name="Slide Number Placeholder 8"/>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CE2DE724-0003-8747-A899-2BCD54B3EF41}" type="datetimeFigureOut">
              <a:rPr lang="en-US" smtClean="0"/>
              <a:t>4/22/13</a:t>
            </a:fld>
            <a:endParaRPr lang="en-US"/>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5" name="Slide Number Placeholder 4"/>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2DE724-0003-8747-A899-2BCD54B3EF41}" type="datetimeFigureOut">
              <a:rPr lang="en-US" smtClean="0"/>
              <a:t>4/22/13</a:t>
            </a:fld>
            <a:endParaRPr lang="en-US"/>
          </a:p>
        </p:txBody>
      </p:sp>
      <p:sp>
        <p:nvSpPr>
          <p:cNvPr id="3" name="Footer Placeholder 2"/>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4" name="Slide Number Placeholder 3"/>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E2DE724-0003-8747-A899-2BCD54B3EF41}" type="datetimeFigureOut">
              <a:rPr lang="en-US" smtClean="0"/>
              <a:t>4/22/13</a:t>
            </a:fld>
            <a:endParaRPr lang="en-US"/>
          </a:p>
        </p:txBody>
      </p:sp>
      <p:sp>
        <p:nvSpPr>
          <p:cNvPr id="6" name="Footer Placeholder 5"/>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7" name="Slide Number Placeholder 6"/>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CE2DE724-0003-8747-A899-2BCD54B3EF41}" type="datetimeFigureOut">
              <a:rPr lang="en-US" smtClean="0"/>
              <a:t>4/22/13</a:t>
            </a:fld>
            <a:endParaRPr lang="en-US"/>
          </a:p>
        </p:txBody>
      </p:sp>
      <p:sp>
        <p:nvSpPr>
          <p:cNvPr id="6" name="Footer Placeholder 5"/>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7" name="Slide Number Placeholder 6"/>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E2DE724-0003-8747-A899-2BCD54B3EF41}" type="datetimeFigureOut">
              <a:rPr lang="en-US" smtClean="0"/>
              <a:t>4/22/13</a:t>
            </a:fld>
            <a:endParaRPr lang="en-US"/>
          </a:p>
        </p:txBody>
      </p:sp>
      <p:sp>
        <p:nvSpPr>
          <p:cNvPr id="5" name="Footer Placeholder 4"/>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6" name="Slide Number Placeholder 5"/>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CE2DE724-0003-8747-A899-2BCD54B3EF41}" type="datetimeFigureOut">
              <a:rPr lang="en-US" smtClean="0"/>
              <a:t>4/22/13</a:t>
            </a:fld>
            <a:endParaRPr lang="en-US"/>
          </a:p>
        </p:txBody>
      </p:sp>
      <p:sp>
        <p:nvSpPr>
          <p:cNvPr id="5" name="Footer Placeholder 4"/>
          <p:cNvSpPr>
            <a:spLocks noGrp="1"/>
          </p:cNvSpPr>
          <p:nvPr>
            <p:ph type="ftr" sz="quarter" idx="11"/>
          </p:nvPr>
        </p:nvSpPr>
        <p:spPr/>
        <p:txBody>
          <a:bodyPr/>
          <a:lstStyle/>
          <a:p>
            <a:pPr>
              <a:defRPr/>
            </a:pPr>
            <a:r>
              <a:rPr lang="en-US" smtClean="0"/>
              <a:t>Click View then Header and Footer to change this footer</a:t>
            </a:r>
            <a:endParaRPr lang="en-US"/>
          </a:p>
        </p:txBody>
      </p:sp>
      <p:sp>
        <p:nvSpPr>
          <p:cNvPr id="6" name="Slide Number Placeholder 5"/>
          <p:cNvSpPr>
            <a:spLocks noGrp="1"/>
          </p:cNvSpPr>
          <p:nvPr>
            <p:ph type="sldNum" sz="quarter" idx="12"/>
          </p:nvPr>
        </p:nvSpPr>
        <p:spPr/>
        <p:txBody>
          <a:bodyPr/>
          <a:lstStyle/>
          <a:p>
            <a:fld id="{895E1372-0C9C-FF42-96C3-05851FF2A15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reserve="1" userDrawn="1">
  <p:cSld name="1_Title Slide">
    <p:spTree>
      <p:nvGrpSpPr>
        <p:cNvPr id="1" name=""/>
        <p:cNvGrpSpPr/>
        <p:nvPr/>
      </p:nvGrpSpPr>
      <p:grpSpPr>
        <a:xfrm>
          <a:off x="0" y="0"/>
          <a:ext cx="0" cy="0"/>
          <a:chOff x="0" y="0"/>
          <a:chExt cx="0" cy="0"/>
        </a:xfrm>
      </p:grpSpPr>
      <p:pic>
        <p:nvPicPr>
          <p:cNvPr id="6" name="Picture 17" descr="image_Cover2_PPT"/>
          <p:cNvPicPr>
            <a:picLocks noChangeAspect="1" noChangeArrowheads="1"/>
          </p:cNvPicPr>
          <p:nvPr userDrawn="1"/>
        </p:nvPicPr>
        <p:blipFill>
          <a:blip r:embed="rId2"/>
          <a:srcRect/>
          <a:stretch>
            <a:fillRect/>
          </a:stretch>
        </p:blipFill>
        <p:spPr bwMode="auto">
          <a:xfrm>
            <a:off x="0" y="0"/>
            <a:ext cx="9145588" cy="6859588"/>
          </a:xfrm>
          <a:prstGeom prst="rect">
            <a:avLst/>
          </a:prstGeom>
          <a:noFill/>
          <a:ln w="9525">
            <a:noFill/>
            <a:miter lim="800000"/>
            <a:headEnd/>
            <a:tailEnd/>
          </a:ln>
        </p:spPr>
      </p:pic>
      <p:sp>
        <p:nvSpPr>
          <p:cNvPr id="4" name="Title 1"/>
          <p:cNvSpPr>
            <a:spLocks noGrp="1"/>
          </p:cNvSpPr>
          <p:nvPr>
            <p:ph type="title"/>
          </p:nvPr>
        </p:nvSpPr>
        <p:spPr>
          <a:xfrm>
            <a:off x="3657600" y="2490787"/>
            <a:ext cx="4648200" cy="1362075"/>
          </a:xfrm>
        </p:spPr>
        <p:txBody>
          <a:bodyPr anchor="t"/>
          <a:lstStyle>
            <a:lvl1pPr algn="r">
              <a:defRPr sz="3200" b="0" cap="none"/>
            </a:lvl1pPr>
          </a:lstStyle>
          <a:p>
            <a:r>
              <a:rPr lang="fr-CA" dirty="0" smtClean="0"/>
              <a:t>Click to </a:t>
            </a:r>
            <a:r>
              <a:rPr lang="fr-CA" dirty="0" err="1" smtClean="0"/>
              <a:t>edit</a:t>
            </a:r>
            <a:r>
              <a:rPr lang="fr-CA" dirty="0" smtClean="0"/>
              <a:t> Master </a:t>
            </a:r>
            <a:r>
              <a:rPr lang="fr-CA" dirty="0" err="1" smtClean="0"/>
              <a:t>title</a:t>
            </a:r>
            <a:r>
              <a:rPr lang="fr-CA" dirty="0" smtClean="0"/>
              <a:t> style</a:t>
            </a:r>
            <a:endParaRPr lang="en-US" dirty="0"/>
          </a:p>
        </p:txBody>
      </p:sp>
      <p:sp>
        <p:nvSpPr>
          <p:cNvPr id="5" name="Text Placeholder 2"/>
          <p:cNvSpPr>
            <a:spLocks noGrp="1"/>
          </p:cNvSpPr>
          <p:nvPr>
            <p:ph type="body" idx="1"/>
          </p:nvPr>
        </p:nvSpPr>
        <p:spPr>
          <a:xfrm>
            <a:off x="3657600" y="990600"/>
            <a:ext cx="4648200" cy="1500187"/>
          </a:xfrm>
        </p:spPr>
        <p:txBody>
          <a:bodyPr anchor="b"/>
          <a:lstStyle>
            <a:lvl1pPr marL="0" indent="0" algn="r">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2DE724-0003-8747-A899-2BCD54B3EF41}" type="datetimeFigureOut">
              <a:rPr lang="en-US" smtClean="0"/>
              <a:t>4/22/13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smtClean="0"/>
              <a:t>Click View then Header and Footer to change this footer</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5E1372-0C9C-FF42-96C3-05851FF2A15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71" r:id="rId12"/>
  </p:sldLayoutIdLst>
  <p:hf sldNum="0"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1</a:t>
            </a:r>
            <a:endParaRPr lang="en-US" dirty="0"/>
          </a:p>
        </p:txBody>
      </p:sp>
      <p:sp>
        <p:nvSpPr>
          <p:cNvPr id="3" name="Content Placeholder 2"/>
          <p:cNvSpPr>
            <a:spLocks noGrp="1"/>
          </p:cNvSpPr>
          <p:nvPr>
            <p:ph idx="1"/>
          </p:nvPr>
        </p:nvSpPr>
        <p:spPr>
          <a:xfrm>
            <a:off x="685800" y="990600"/>
            <a:ext cx="7772400" cy="4419600"/>
          </a:xfrm>
        </p:spPr>
        <p:txBody>
          <a:bodyPr>
            <a:normAutofit lnSpcReduction="10000"/>
          </a:bodyPr>
          <a:lstStyle/>
          <a:p>
            <a:r>
              <a:rPr lang="en-US" sz="1600" dirty="0" smtClean="0"/>
              <a:t>A security dilemma occurs when two peace-inclined parties do not trust each other. Party A who distrusts party B increases its defensive capabilities out of fear that party B may harm party A. Party B notices Party A’s increase in security means and will perceive it to be threatening, therefore increasing their defensive means, in turn threatening party A. It is a circular pattern of increases in security which in fact ends up decreasing and weakening overall security.</a:t>
            </a:r>
          </a:p>
          <a:p>
            <a:endParaRPr lang="en-US" dirty="0" smtClean="0"/>
          </a:p>
          <a:p>
            <a:r>
              <a:rPr lang="en-US" sz="1600" dirty="0" smtClean="0"/>
              <a:t>A security dilemma is more likely to occur under these five circumstances:</a:t>
            </a:r>
          </a:p>
          <a:p>
            <a:r>
              <a:rPr lang="en-US" sz="1600" dirty="0" smtClean="0"/>
              <a:t>1. When parties do not trust each other</a:t>
            </a:r>
          </a:p>
          <a:p>
            <a:r>
              <a:rPr lang="en-US" sz="1600" dirty="0" smtClean="0"/>
              <a:t>2. when there is no mediating authority</a:t>
            </a:r>
          </a:p>
          <a:p>
            <a:r>
              <a:rPr lang="en-US" sz="1600" dirty="0" smtClean="0"/>
              <a:t>3. when the parties involved have a lack of communication (and thus do not know if they are</a:t>
            </a:r>
          </a:p>
          <a:p>
            <a:r>
              <a:rPr lang="en-US" sz="1600" dirty="0" smtClean="0"/>
              <a:t>peacefully inclined towards each other or not)</a:t>
            </a:r>
          </a:p>
          <a:p>
            <a:r>
              <a:rPr lang="en-US" sz="1600" dirty="0" smtClean="0"/>
              <a:t>4. When there is availability of military or defensive means</a:t>
            </a:r>
          </a:p>
          <a:p>
            <a:r>
              <a:rPr lang="en-US" sz="1600" dirty="0" smtClean="0"/>
              <a:t>5. if the parties have offensive advantages</a:t>
            </a:r>
            <a:endParaRPr lang="en-US" sz="1600"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2</a:t>
            </a:r>
            <a:endParaRPr lang="en-US" dirty="0"/>
          </a:p>
        </p:txBody>
      </p:sp>
      <p:sp>
        <p:nvSpPr>
          <p:cNvPr id="3" name="Content Placeholder 2"/>
          <p:cNvSpPr>
            <a:spLocks noGrp="1"/>
          </p:cNvSpPr>
          <p:nvPr>
            <p:ph idx="1"/>
          </p:nvPr>
        </p:nvSpPr>
        <p:spPr/>
        <p:txBody>
          <a:bodyPr/>
          <a:lstStyle/>
          <a:p>
            <a:r>
              <a:rPr lang="en-US" dirty="0" smtClean="0"/>
              <a:t>The Free Rider problem is when people may be reaping the rewards of a violent conflict without partaking in it. </a:t>
            </a:r>
          </a:p>
          <a:p>
            <a:r>
              <a:rPr lang="en-US" dirty="0" smtClean="0"/>
              <a:t>Two ways to overcome this is by 1) enabling them to believe in the cause through motivation and 2) providing material rewards or offering security to incentivize people to participate in the rebel movement</a:t>
            </a:r>
            <a:endParaRPr lang="en-US"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3</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The 4 hurdles of causation!</a:t>
            </a:r>
          </a:p>
          <a:p>
            <a:r>
              <a:rPr lang="en-US" dirty="0" smtClean="0"/>
              <a:t>A causal mechanism does exist that links </a:t>
            </a:r>
            <a:r>
              <a:rPr lang="en-US" dirty="0" err="1" smtClean="0"/>
              <a:t>x</a:t>
            </a:r>
            <a:r>
              <a:rPr lang="en-US" dirty="0" smtClean="0"/>
              <a:t> (poverty) to </a:t>
            </a:r>
            <a:r>
              <a:rPr lang="en-US" dirty="0" err="1" smtClean="0"/>
              <a:t>y</a:t>
            </a:r>
            <a:r>
              <a:rPr lang="en-US" dirty="0" smtClean="0"/>
              <a:t> (civil war). This relationship can be seen from the probability of the lowest income percentile experiencing at least one civil war within the span of 5 years as opposed to states in the highest income percentiles</a:t>
            </a:r>
          </a:p>
          <a:p>
            <a:r>
              <a:rPr lang="en-US" dirty="0" smtClean="0"/>
              <a:t>It is possible that there exists a reverse causal mechanism: </a:t>
            </a:r>
            <a:r>
              <a:rPr lang="en-US" dirty="0" err="1" smtClean="0"/>
              <a:t>y</a:t>
            </a:r>
            <a:r>
              <a:rPr lang="en-US" dirty="0" smtClean="0"/>
              <a:t> causing </a:t>
            </a:r>
            <a:r>
              <a:rPr lang="en-US" dirty="0" err="1" smtClean="0"/>
              <a:t>x</a:t>
            </a:r>
            <a:r>
              <a:rPr lang="en-US" dirty="0" smtClean="0"/>
              <a:t> instead of vice versa. This is because civil wars may intensify poverty by </a:t>
            </a:r>
            <a:r>
              <a:rPr lang="en-US" dirty="0" err="1" smtClean="0"/>
              <a:t>severly</a:t>
            </a:r>
            <a:r>
              <a:rPr lang="en-US" dirty="0" smtClean="0"/>
              <a:t> damaging the economy</a:t>
            </a:r>
            <a:endParaRPr lang="en-US"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3 Cont’d</a:t>
            </a:r>
            <a:endParaRPr lang="en-US" dirty="0"/>
          </a:p>
        </p:txBody>
      </p:sp>
      <p:sp>
        <p:nvSpPr>
          <p:cNvPr id="3" name="Content Placeholder 2"/>
          <p:cNvSpPr>
            <a:spLocks noGrp="1"/>
          </p:cNvSpPr>
          <p:nvPr>
            <p:ph idx="1"/>
          </p:nvPr>
        </p:nvSpPr>
        <p:spPr/>
        <p:txBody>
          <a:bodyPr/>
          <a:lstStyle/>
          <a:p>
            <a:r>
              <a:rPr lang="en-US" dirty="0" smtClean="0"/>
              <a:t>A </a:t>
            </a:r>
            <a:r>
              <a:rPr lang="en-US" dirty="0" err="1" smtClean="0"/>
              <a:t>covariation</a:t>
            </a:r>
            <a:r>
              <a:rPr lang="en-US" dirty="0" smtClean="0"/>
              <a:t> does exist between </a:t>
            </a:r>
            <a:r>
              <a:rPr lang="en-US" dirty="0" err="1" smtClean="0"/>
              <a:t>xand</a:t>
            </a:r>
            <a:r>
              <a:rPr lang="en-US" dirty="0" smtClean="0"/>
              <a:t> </a:t>
            </a:r>
            <a:r>
              <a:rPr lang="en-US" dirty="0" err="1" smtClean="0"/>
              <a:t>y</a:t>
            </a:r>
            <a:r>
              <a:rPr lang="en-US" dirty="0" smtClean="0"/>
              <a:t>. As the income of a state decreases the probability of a civil war erupting increases and vice versa</a:t>
            </a:r>
          </a:p>
          <a:p>
            <a:r>
              <a:rPr lang="en-US" dirty="0" smtClean="0"/>
              <a:t>There is no confounding “</a:t>
            </a:r>
            <a:r>
              <a:rPr lang="en-US" dirty="0" err="1" smtClean="0"/>
              <a:t>z</a:t>
            </a:r>
            <a:r>
              <a:rPr lang="en-US" dirty="0" smtClean="0"/>
              <a:t>” variable that may cause a spurious reaction to the existing causal link.</a:t>
            </a:r>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 4</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Opportunity often plays an essential role in influencing ethno-political action. The </a:t>
            </a:r>
            <a:r>
              <a:rPr lang="en-US" b="1" dirty="0" smtClean="0"/>
              <a:t>scope of state power </a:t>
            </a:r>
            <a:r>
              <a:rPr lang="en-US" dirty="0" smtClean="0"/>
              <a:t>is an important factor when considering ethno-political action. When states are weak they may be unable to properly address the concerns of citizens, solve conflict within an institutional framework or properly ensure a lack of corruption and security for groups. Contrarily, strong states can ensure social cohesion and have properly functioning institutions which deal with conflict through conventional political collective action.</a:t>
            </a:r>
            <a:endParaRPr lang="en-US"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Moreover, democracy, or more precisely, </a:t>
            </a:r>
            <a:r>
              <a:rPr lang="en-US" b="1" dirty="0" smtClean="0"/>
              <a:t>level of democracy</a:t>
            </a:r>
            <a:r>
              <a:rPr lang="en-US" dirty="0" smtClean="0"/>
              <a:t>, may be linked to ethno-political action. If a state is highly democratic, concerns grievances, issues and interests of the various groups or parties can be properly resolved in a framework of institutional procedures. In a democracy, individuals have freedom of speech and expression therefore are less likely to engage in violent conflict or war. However, undemocratic or less democratic states may oppress groups, not properly represent the concerns of certain groups or be corrupt which can induce violent political action from oppressed groups.</a:t>
            </a:r>
            <a:endParaRPr lang="en-US"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p:txBody>
          <a:bodyPr/>
          <a:lstStyle/>
          <a:p>
            <a:r>
              <a:rPr lang="en-US" dirty="0" smtClean="0"/>
              <a:t>Finally an opportunity which may influence ethno-political action is when there is an </a:t>
            </a:r>
            <a:r>
              <a:rPr lang="en-US" b="1" dirty="0" smtClean="0"/>
              <a:t>ethno-political spillover</a:t>
            </a:r>
            <a:r>
              <a:rPr lang="en-US" dirty="0" smtClean="0"/>
              <a:t>. This may take two forms: diffusion or influence. Firstly, if there is an ethno-political spillover in country A to country B, this may be due to combatants of country A instigating conflict with country B. Hence the conflict grows or spreads.</a:t>
            </a:r>
            <a:endParaRPr lang="en-US" dirty="0"/>
          </a:p>
        </p:txBody>
      </p:sp>
      <p:sp>
        <p:nvSpPr>
          <p:cNvPr id="4" name="Footer Placeholder 3"/>
          <p:cNvSpPr>
            <a:spLocks noGrp="1"/>
          </p:cNvSpPr>
          <p:nvPr>
            <p:ph type="ftr" sz="quarter" idx="11"/>
          </p:nvPr>
        </p:nvSpPr>
        <p:spPr/>
        <p:txBody>
          <a:bodyPr/>
          <a:lstStyle/>
          <a:p>
            <a:pPr>
              <a:defRPr/>
            </a:pPr>
            <a:r>
              <a:rPr lang="en-US" smtClean="0"/>
              <a:t>Click View then Header and Footer to change this footer</a:t>
            </a: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61</TotalTime>
  <Words>700</Words>
  <Application>Microsoft Macintosh PowerPoint</Application>
  <PresentationFormat>On-screen Show (4:3)</PresentationFormat>
  <Paragraphs>33</Paragraphs>
  <Slides>7</Slides>
  <Notes>0</Notes>
  <HiddenSlides>0</HiddenSlides>
  <MMClips>0</MMClips>
  <ScaleCrop>false</ScaleCrop>
  <HeadingPairs>
    <vt:vector size="4" baseType="variant">
      <vt:variant>
        <vt:lpstr>Design Template</vt:lpstr>
      </vt:variant>
      <vt:variant>
        <vt:i4>1</vt:i4>
      </vt:variant>
      <vt:variant>
        <vt:lpstr>Slide Titles</vt:lpstr>
      </vt:variant>
      <vt:variant>
        <vt:i4>7</vt:i4>
      </vt:variant>
    </vt:vector>
  </HeadingPairs>
  <TitlesOfParts>
    <vt:vector size="8" baseType="lpstr">
      <vt:lpstr>Office Theme</vt:lpstr>
      <vt:lpstr>Question 1</vt:lpstr>
      <vt:lpstr>Question 2</vt:lpstr>
      <vt:lpstr>Question 3</vt:lpstr>
      <vt:lpstr>Question 3 Cont’d</vt:lpstr>
      <vt:lpstr>Question 4</vt:lpstr>
      <vt:lpstr>Cont’d</vt:lpstr>
      <vt:lpstr>Cont’d</vt:lpstr>
    </vt:vector>
  </TitlesOfParts>
  <Company>University of Waterloo</Company>
  <LinksUpToDate>false</LinksUpToDate>
  <SharedDoc>false</SharedDoc>
  <HyperlinksChanged>false</HyperlinksChanged>
  <AppVersion>12.0256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Exercise Questions</dc:title>
  <dc:creator>Adam De Sousa</dc:creator>
  <cp:lastModifiedBy>Monica Atienza</cp:lastModifiedBy>
  <cp:revision>4</cp:revision>
  <dcterms:created xsi:type="dcterms:W3CDTF">2013-04-22T06:41:12Z</dcterms:created>
  <dcterms:modified xsi:type="dcterms:W3CDTF">2013-04-22T06:42:25Z</dcterms:modified>
</cp:coreProperties>
</file>