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83" r:id="rId3"/>
    <p:sldId id="286" r:id="rId4"/>
    <p:sldId id="288" r:id="rId5"/>
    <p:sldId id="258" r:id="rId6"/>
    <p:sldId id="289" r:id="rId7"/>
    <p:sldId id="259" r:id="rId8"/>
    <p:sldId id="290" r:id="rId9"/>
    <p:sldId id="260" r:id="rId10"/>
    <p:sldId id="261" r:id="rId11"/>
    <p:sldId id="262" r:id="rId12"/>
    <p:sldId id="263" r:id="rId13"/>
    <p:sldId id="265" r:id="rId14"/>
    <p:sldId id="267" r:id="rId15"/>
    <p:sldId id="268" r:id="rId16"/>
    <p:sldId id="269" r:id="rId17"/>
    <p:sldId id="271" r:id="rId18"/>
    <p:sldId id="291" r:id="rId19"/>
    <p:sldId id="298" r:id="rId20"/>
    <p:sldId id="272" r:id="rId21"/>
    <p:sldId id="273" r:id="rId22"/>
    <p:sldId id="299" r:id="rId23"/>
    <p:sldId id="274" r:id="rId24"/>
    <p:sldId id="275" r:id="rId25"/>
    <p:sldId id="276" r:id="rId26"/>
    <p:sldId id="292" r:id="rId27"/>
    <p:sldId id="277" r:id="rId28"/>
    <p:sldId id="278" r:id="rId29"/>
    <p:sldId id="300" r:id="rId30"/>
    <p:sldId id="293" r:id="rId31"/>
    <p:sldId id="280" r:id="rId32"/>
    <p:sldId id="281" r:id="rId33"/>
    <p:sldId id="295" r:id="rId34"/>
    <p:sldId id="296" r:id="rId35"/>
    <p:sldId id="297" r:id="rId3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2B23C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58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4572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751473"/>
            <a:ext cx="1295400" cy="1303204"/>
          </a:xfrm>
          <a:ln cap="rnd">
            <a:noFill/>
            <a:prstDash val="dash"/>
          </a:ln>
        </p:spPr>
        <p:txBody>
          <a:bodyPr>
            <a:noAutofit/>
          </a:bodyPr>
          <a:lstStyle>
            <a:lvl1pPr>
              <a:defRPr sz="66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B24BCA-0912-486F-9F17-7B3F0B6F87D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 userDrawn="1"/>
        </p:nvSpPr>
        <p:spPr>
          <a:xfrm>
            <a:off x="0" y="4509801"/>
            <a:ext cx="9144000" cy="1143000"/>
          </a:xfrm>
          <a:prstGeom prst="rect">
            <a:avLst/>
          </a:prstGeom>
          <a:solidFill>
            <a:srgbClr val="42B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9" name="Rounded Rectangle 8"/>
          <p:cNvSpPr/>
          <p:nvPr userDrawn="1"/>
        </p:nvSpPr>
        <p:spPr>
          <a:xfrm>
            <a:off x="304800" y="3824001"/>
            <a:ext cx="1295400" cy="1303204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Rounded Rectangle 13"/>
          <p:cNvSpPr/>
          <p:nvPr userDrawn="1"/>
        </p:nvSpPr>
        <p:spPr>
          <a:xfrm>
            <a:off x="634388" y="3206597"/>
            <a:ext cx="1295400" cy="1303204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5" name="Rounded Rectangle 14"/>
          <p:cNvSpPr/>
          <p:nvPr userDrawn="1"/>
        </p:nvSpPr>
        <p:spPr>
          <a:xfrm>
            <a:off x="952500" y="3595401"/>
            <a:ext cx="1295400" cy="1303204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Rounded Rectangle 16"/>
          <p:cNvSpPr/>
          <p:nvPr userDrawn="1"/>
        </p:nvSpPr>
        <p:spPr>
          <a:xfrm>
            <a:off x="762000" y="3751473"/>
            <a:ext cx="1295400" cy="1303204"/>
          </a:xfrm>
          <a:prstGeom prst="roundRect">
            <a:avLst/>
          </a:prstGeom>
          <a:noFill/>
          <a:ln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47900" y="4505899"/>
            <a:ext cx="6400800" cy="11469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4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076590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 Same Side Corner Rectangle 14"/>
          <p:cNvSpPr/>
          <p:nvPr userDrawn="1"/>
        </p:nvSpPr>
        <p:spPr>
          <a:xfrm rot="16200000">
            <a:off x="4552950" y="-3067050"/>
            <a:ext cx="1295400" cy="7886700"/>
          </a:xfrm>
          <a:prstGeom prst="round2SameRect">
            <a:avLst/>
          </a:prstGeom>
          <a:solidFill>
            <a:srgbClr val="42B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0" y="304800"/>
            <a:ext cx="71628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42B23C"/>
              </a:buClr>
              <a:defRPr>
                <a:latin typeface="Garamond" panose="02020404030301010803" pitchFamily="18" charset="0"/>
              </a:defRPr>
            </a:lvl1pPr>
            <a:lvl2pPr marL="742950" indent="-285750">
              <a:buClr>
                <a:srgbClr val="1090D8"/>
              </a:buClr>
              <a:buFont typeface="Courier New" panose="02070309020205020404" pitchFamily="49" charset="0"/>
              <a:buChar char="o"/>
              <a:defRPr>
                <a:latin typeface="Garamond" panose="02020404030301010803" pitchFamily="18" charset="0"/>
              </a:defRPr>
            </a:lvl2pPr>
            <a:lvl3pPr marL="1143000" indent="-228600">
              <a:buClr>
                <a:srgbClr val="F47216"/>
              </a:buClr>
              <a:buFont typeface="Wingdings" panose="05000000000000000000" pitchFamily="2" charset="2"/>
              <a:buChar char="§"/>
              <a:defRPr>
                <a:latin typeface="Garamond" panose="02020404030301010803" pitchFamily="18" charset="0"/>
              </a:defRPr>
            </a:lvl3pPr>
            <a:lvl4pPr>
              <a:defRPr>
                <a:latin typeface="Garamond" panose="02020404030301010803" pitchFamily="18" charset="0"/>
              </a:defRPr>
            </a:lvl4pPr>
            <a:lvl5pPr>
              <a:defRPr>
                <a:latin typeface="Garamond" panose="02020404030301010803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7FB91-BFD1-40A5-B6F0-8CB1ACAFE14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ounded Rectangle 7"/>
          <p:cNvSpPr/>
          <p:nvPr userDrawn="1"/>
        </p:nvSpPr>
        <p:spPr>
          <a:xfrm>
            <a:off x="307784" y="228599"/>
            <a:ext cx="876300" cy="849676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1" name="Rounded Rectangle 10"/>
          <p:cNvSpPr/>
          <p:nvPr userDrawn="1"/>
        </p:nvSpPr>
        <p:spPr>
          <a:xfrm>
            <a:off x="666750" y="451462"/>
            <a:ext cx="876300" cy="849676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2" name="Rounded Rectangle 11"/>
          <p:cNvSpPr/>
          <p:nvPr userDrawn="1"/>
        </p:nvSpPr>
        <p:spPr>
          <a:xfrm>
            <a:off x="93873" y="653437"/>
            <a:ext cx="876300" cy="849676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16470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2CE0E3-FE41-4A90-AA34-5A332D5275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6084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>
            <a:normAutofit/>
          </a:bodyPr>
          <a:lstStyle>
            <a:lvl1pPr>
              <a:buClr>
                <a:srgbClr val="42B23C"/>
              </a:buClr>
              <a:defRPr sz="3200">
                <a:latin typeface="Garamond" panose="02020404030301010803" pitchFamily="18" charset="0"/>
              </a:defRPr>
            </a:lvl1pPr>
            <a:lvl2pPr marL="742950" indent="-285750">
              <a:buClr>
                <a:srgbClr val="1090D8"/>
              </a:buClr>
              <a:buFont typeface="Courier New" panose="02070309020205020404" pitchFamily="49" charset="0"/>
              <a:buChar char="o"/>
              <a:defRPr sz="2800">
                <a:latin typeface="Garamond" panose="02020404030301010803" pitchFamily="18" charset="0"/>
              </a:defRPr>
            </a:lvl2pPr>
            <a:lvl3pPr marL="1143000" indent="-228600">
              <a:buClr>
                <a:srgbClr val="F47216"/>
              </a:buClr>
              <a:buFont typeface="Wingdings" panose="05000000000000000000" pitchFamily="2" charset="2"/>
              <a:buChar char="§"/>
              <a:defRPr sz="2400">
                <a:latin typeface="Garamond" panose="02020404030301010803" pitchFamily="18" charset="0"/>
              </a:defRPr>
            </a:lvl3pPr>
            <a:lvl4pPr>
              <a:defRPr sz="2000">
                <a:latin typeface="Garamond" panose="02020404030301010803" pitchFamily="18" charset="0"/>
              </a:defRPr>
            </a:lvl4pPr>
            <a:lvl5pPr>
              <a:defRPr sz="2000">
                <a:latin typeface="Garamond" panose="02020404030301010803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>
            <a:normAutofit/>
          </a:bodyPr>
          <a:lstStyle>
            <a:lvl1pPr>
              <a:buClr>
                <a:srgbClr val="42B23C"/>
              </a:buClr>
              <a:defRPr sz="3200">
                <a:latin typeface="Garamond" panose="02020404030301010803" pitchFamily="18" charset="0"/>
              </a:defRPr>
            </a:lvl1pPr>
            <a:lvl2pPr marL="742950" indent="-285750">
              <a:buClr>
                <a:srgbClr val="1090D8"/>
              </a:buClr>
              <a:buFont typeface="Courier New" panose="02070309020205020404" pitchFamily="49" charset="0"/>
              <a:buChar char="o"/>
              <a:defRPr sz="2800">
                <a:latin typeface="Garamond" panose="02020404030301010803" pitchFamily="18" charset="0"/>
              </a:defRPr>
            </a:lvl2pPr>
            <a:lvl3pPr marL="1143000" indent="-228600">
              <a:buClr>
                <a:srgbClr val="F47216"/>
              </a:buClr>
              <a:buFont typeface="Wingdings" panose="05000000000000000000" pitchFamily="2" charset="2"/>
              <a:buChar char="§"/>
              <a:defRPr sz="2400">
                <a:latin typeface="Garamond" panose="02020404030301010803" pitchFamily="18" charset="0"/>
              </a:defRPr>
            </a:lvl3pPr>
            <a:lvl4pPr>
              <a:defRPr sz="1800">
                <a:latin typeface="Garamond" panose="02020404030301010803" pitchFamily="18" charset="0"/>
              </a:defRPr>
            </a:lvl4pPr>
            <a:lvl5pPr>
              <a:defRPr sz="1800">
                <a:latin typeface="Garamond" panose="02020404030301010803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D94D0E-EC60-44C4-8DCA-BDAEE7AEF8D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3" name="Round Same Side Corner Rectangle 12"/>
          <p:cNvSpPr/>
          <p:nvPr userDrawn="1"/>
        </p:nvSpPr>
        <p:spPr>
          <a:xfrm rot="16200000">
            <a:off x="4552950" y="-3067050"/>
            <a:ext cx="1295400" cy="7886700"/>
          </a:xfrm>
          <a:prstGeom prst="round2SameRect">
            <a:avLst/>
          </a:prstGeom>
          <a:solidFill>
            <a:srgbClr val="42B23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1524000" y="304800"/>
            <a:ext cx="7162800" cy="1143000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15" name="Rounded Rectangle 14"/>
          <p:cNvSpPr/>
          <p:nvPr userDrawn="1"/>
        </p:nvSpPr>
        <p:spPr>
          <a:xfrm>
            <a:off x="307784" y="228599"/>
            <a:ext cx="876300" cy="849676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6" name="Rounded Rectangle 15"/>
          <p:cNvSpPr/>
          <p:nvPr userDrawn="1"/>
        </p:nvSpPr>
        <p:spPr>
          <a:xfrm>
            <a:off x="666750" y="451462"/>
            <a:ext cx="876300" cy="849676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  <p:sp>
        <p:nvSpPr>
          <p:cNvPr id="17" name="Rounded Rectangle 16"/>
          <p:cNvSpPr/>
          <p:nvPr userDrawn="1"/>
        </p:nvSpPr>
        <p:spPr>
          <a:xfrm>
            <a:off x="93873" y="653437"/>
            <a:ext cx="876300" cy="849676"/>
          </a:xfrm>
          <a:prstGeom prst="roundRect">
            <a:avLst/>
          </a:prstGeom>
          <a:solidFill>
            <a:schemeClr val="accent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0404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0D04B1-19E7-4D7C-BCD9-8961AD2E464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708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88920B-16D8-419A-ACA9-855228B5225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36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EAA121-4892-42FC-9BA0-157E50D0227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85184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238B0-8CD6-46DA-802B-EFB05C82361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87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9E9A-3F61-4C4E-B79B-06F3C5A301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1519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32314-4D87-4759-9CEA-244BBE74BA3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72017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A9856A-B48A-4A60-ADCB-6FCC79970E5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0409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6789E3-C182-425C-AAD6-9B8CC65F2E1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782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smtClean="0"/>
              <a:t>1</a:t>
            </a:r>
            <a:endParaRPr lang="en-CA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CA" dirty="0" smtClean="0"/>
              <a:t>Getting the Message Across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is communication important?</a:t>
            </a:r>
          </a:p>
          <a:p>
            <a:pPr lvl="1"/>
            <a:r>
              <a:rPr lang="en-US" dirty="0" smtClean="0"/>
              <a:t>For your career</a:t>
            </a:r>
          </a:p>
          <a:p>
            <a:pPr lvl="1"/>
            <a:r>
              <a:rPr lang="en-US" dirty="0" smtClean="0"/>
              <a:t>In the current workplace</a:t>
            </a:r>
          </a:p>
          <a:p>
            <a:endParaRPr lang="en-US" dirty="0" smtClean="0"/>
          </a:p>
          <a:p>
            <a:r>
              <a:rPr lang="en-US" dirty="0" smtClean="0"/>
              <a:t>What is communication?</a:t>
            </a:r>
          </a:p>
          <a:p>
            <a:endParaRPr lang="en-US" dirty="0" smtClean="0"/>
          </a:p>
          <a:p>
            <a:r>
              <a:rPr lang="en-US" dirty="0" smtClean="0"/>
              <a:t>Communication in organizations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Communicating for Change in the New Economy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top skill recruiters look for is effective communication</a:t>
            </a:r>
          </a:p>
          <a:p>
            <a:endParaRPr lang="en-US" dirty="0"/>
          </a:p>
          <a:p>
            <a:r>
              <a:rPr lang="en-US" dirty="0" smtClean="0"/>
              <a:t>Employers want you to</a:t>
            </a:r>
          </a:p>
          <a:p>
            <a:pPr lvl="1"/>
            <a:r>
              <a:rPr lang="en-US" dirty="0" smtClean="0"/>
              <a:t>structure and organize information effectively </a:t>
            </a:r>
          </a:p>
          <a:p>
            <a:pPr lvl="1"/>
            <a:r>
              <a:rPr lang="en-US" dirty="0" smtClean="0"/>
              <a:t>speak and write so your audience understands 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Communicating in the Current Workplace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Organizational change:</a:t>
            </a:r>
          </a:p>
          <a:p>
            <a:pPr lvl="1"/>
            <a:r>
              <a:rPr lang="en-US" dirty="0" smtClean="0"/>
              <a:t>Flatter organizations</a:t>
            </a:r>
          </a:p>
          <a:p>
            <a:pPr lvl="1"/>
            <a:r>
              <a:rPr lang="en-US" dirty="0" smtClean="0"/>
              <a:t>Team work environments</a:t>
            </a:r>
          </a:p>
          <a:p>
            <a:pPr lvl="1"/>
            <a:r>
              <a:rPr lang="en-US" dirty="0" smtClean="0"/>
              <a:t>Business on a global scale</a:t>
            </a:r>
          </a:p>
          <a:p>
            <a:pPr lvl="1"/>
            <a:r>
              <a:rPr lang="en-US" dirty="0" smtClean="0"/>
              <a:t>Diverse employee base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Communicating in the Current Workplace, cont’d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Technological change:</a:t>
            </a:r>
          </a:p>
          <a:p>
            <a:pPr lvl="1"/>
            <a:r>
              <a:rPr lang="en-US" dirty="0" smtClean="0"/>
              <a:t>The knowledge economy</a:t>
            </a:r>
          </a:p>
          <a:p>
            <a:pPr lvl="1"/>
            <a:r>
              <a:rPr lang="en-US" dirty="0" smtClean="0"/>
              <a:t>Advancing communication technologies</a:t>
            </a:r>
          </a:p>
          <a:p>
            <a:pPr lvl="1"/>
            <a:r>
              <a:rPr lang="en-US" dirty="0" smtClean="0"/>
              <a:t>Web 3.0, apps, and social media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Communicating in the Current Workplace, cont’d</a:t>
            </a:r>
            <a:endParaRPr lang="en-U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needs:</a:t>
            </a:r>
          </a:p>
          <a:p>
            <a:pPr lvl="1"/>
            <a:r>
              <a:rPr lang="en-US" dirty="0" smtClean="0"/>
              <a:t>Managing risk</a:t>
            </a:r>
          </a:p>
          <a:p>
            <a:pPr lvl="1"/>
            <a:r>
              <a:rPr lang="en-US" dirty="0" smtClean="0"/>
              <a:t>Sustainability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 Defined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382000" cy="4525963"/>
          </a:xfrm>
        </p:spPr>
        <p:txBody>
          <a:bodyPr/>
          <a:lstStyle/>
          <a:p>
            <a:r>
              <a:rPr lang="en-US" dirty="0" smtClean="0"/>
              <a:t>We use symbols (words, images and gestures) to create meaning</a:t>
            </a:r>
          </a:p>
          <a:p>
            <a:endParaRPr lang="en-US" dirty="0" smtClean="0"/>
          </a:p>
          <a:p>
            <a:r>
              <a:rPr lang="en-US" dirty="0" smtClean="0"/>
              <a:t>We share stories to influence the world around us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Communication as a </a:t>
            </a:r>
            <a:br>
              <a:rPr lang="en-US" dirty="0" smtClean="0"/>
            </a:br>
            <a:r>
              <a:rPr lang="en-US" dirty="0" smtClean="0"/>
              <a:t>Field of Study</a:t>
            </a:r>
            <a:endParaRPr lang="en-US" dirty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Communication theory</a:t>
            </a:r>
          </a:p>
          <a:p>
            <a:pPr lvl="1"/>
            <a:r>
              <a:rPr lang="en-US" dirty="0" smtClean="0"/>
              <a:t>explains what happens when we communicate</a:t>
            </a:r>
          </a:p>
          <a:p>
            <a:pPr lvl="1"/>
            <a:r>
              <a:rPr lang="en-US" dirty="0" smtClean="0"/>
              <a:t>describes why certain symbols can mean different things 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The Communication Process</a:t>
            </a:r>
            <a:endParaRPr lang="en-US" dirty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Communication is</a:t>
            </a:r>
          </a:p>
          <a:p>
            <a:pPr lvl="1"/>
            <a:r>
              <a:rPr lang="en-US" dirty="0" smtClean="0"/>
              <a:t>situated</a:t>
            </a:r>
          </a:p>
          <a:p>
            <a:pPr lvl="2"/>
            <a:r>
              <a:rPr lang="en-US" dirty="0" smtClean="0"/>
              <a:t>d</a:t>
            </a:r>
            <a:r>
              <a:rPr lang="en-US" dirty="0" smtClean="0"/>
              <a:t>ependent on the culture/environment</a:t>
            </a:r>
          </a:p>
          <a:p>
            <a:pPr lvl="1"/>
            <a:r>
              <a:rPr lang="en-US" dirty="0" smtClean="0"/>
              <a:t>relational</a:t>
            </a:r>
          </a:p>
          <a:p>
            <a:pPr lvl="2"/>
            <a:r>
              <a:rPr lang="en-US" dirty="0" smtClean="0"/>
              <a:t>may be different at different times</a:t>
            </a:r>
          </a:p>
          <a:p>
            <a:pPr lvl="1"/>
            <a:r>
              <a:rPr lang="en-US" dirty="0" smtClean="0"/>
              <a:t>transactional</a:t>
            </a:r>
          </a:p>
          <a:p>
            <a:pPr lvl="2"/>
            <a:r>
              <a:rPr lang="en-US" dirty="0"/>
              <a:t>c</a:t>
            </a:r>
            <a:r>
              <a:rPr lang="en-US" dirty="0" smtClean="0"/>
              <a:t>ooperative—people adapt to one another and respond to each other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Elements of the Communication Process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98" t="17441" r="10081" b="14955"/>
          <a:stretch/>
        </p:blipFill>
        <p:spPr bwMode="auto">
          <a:xfrm>
            <a:off x="342900" y="2133599"/>
            <a:ext cx="8458200" cy="3892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304800"/>
            <a:ext cx="7620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Elements of the Communication Process, cont’d</a:t>
            </a:r>
            <a:endParaRPr lang="en-US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Sender</a:t>
            </a:r>
          </a:p>
          <a:p>
            <a:pPr lvl="1"/>
            <a:r>
              <a:rPr lang="en-US" dirty="0" smtClean="0"/>
              <a:t>Person has an idea and encodes it in a message directed at an audience</a:t>
            </a:r>
          </a:p>
          <a:p>
            <a:endParaRPr lang="en-US" sz="2400" dirty="0"/>
          </a:p>
          <a:p>
            <a:r>
              <a:rPr lang="en-US" dirty="0" smtClean="0"/>
              <a:t>Encoding</a:t>
            </a:r>
          </a:p>
          <a:p>
            <a:pPr lvl="1"/>
            <a:r>
              <a:rPr lang="en-US" dirty="0" smtClean="0"/>
              <a:t>Converting ideas into words, gestures, or other symbols to convey a message</a:t>
            </a:r>
          </a:p>
          <a:p>
            <a:endParaRPr lang="en-US" sz="2600" dirty="0" smtClean="0"/>
          </a:p>
          <a:p>
            <a:r>
              <a:rPr lang="en-US" dirty="0" smtClean="0"/>
              <a:t>Channel</a:t>
            </a:r>
          </a:p>
          <a:p>
            <a:pPr lvl="1"/>
            <a:r>
              <a:rPr lang="en-US" dirty="0" smtClean="0"/>
              <a:t>Communication pathway or medium over which a message travels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0" y="304800"/>
            <a:ext cx="76200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Elements of the Communication Process, cont’d</a:t>
            </a:r>
            <a:endParaRPr lang="en-US" dirty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Receiver</a:t>
            </a:r>
          </a:p>
          <a:p>
            <a:pPr lvl="1"/>
            <a:r>
              <a:rPr lang="en-US" dirty="0" smtClean="0"/>
              <a:t>Person/group to whom the message is directed </a:t>
            </a:r>
          </a:p>
          <a:p>
            <a:endParaRPr lang="en-US" dirty="0" smtClean="0"/>
          </a:p>
          <a:p>
            <a:r>
              <a:rPr lang="en-US" dirty="0" smtClean="0"/>
              <a:t>Decoding</a:t>
            </a:r>
          </a:p>
          <a:p>
            <a:pPr lvl="1"/>
            <a:r>
              <a:rPr lang="en-US" dirty="0" smtClean="0"/>
              <a:t>Understanding and interpreting spoken, written, and non-verbal communication</a:t>
            </a:r>
          </a:p>
          <a:p>
            <a:endParaRPr lang="en-US" dirty="0" smtClean="0"/>
          </a:p>
          <a:p>
            <a:r>
              <a:rPr lang="en-US" dirty="0" smtClean="0"/>
              <a:t>Feedback</a:t>
            </a:r>
          </a:p>
          <a:p>
            <a:pPr lvl="1"/>
            <a:r>
              <a:rPr lang="en-US" dirty="0" smtClean="0"/>
              <a:t>Responding to the message</a:t>
            </a:r>
          </a:p>
          <a:p>
            <a:pPr lvl="1"/>
            <a:r>
              <a:rPr lang="en-US" dirty="0" smtClean="0"/>
              <a:t>Confirming if the receiver got it and understood it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/>
          <p:cNvSpPr>
            <a:spLocks noGrp="1" noChangeArrowheads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Channel overload</a:t>
            </a:r>
          </a:p>
          <a:p>
            <a:pPr lvl="1"/>
            <a:r>
              <a:rPr lang="en-US" dirty="0" smtClean="0"/>
              <a:t>Too many messages</a:t>
            </a:r>
          </a:p>
          <a:p>
            <a:endParaRPr lang="en-US" dirty="0" smtClean="0"/>
          </a:p>
          <a:p>
            <a:r>
              <a:rPr lang="en-US" dirty="0" smtClean="0"/>
              <a:t>Information overload</a:t>
            </a:r>
          </a:p>
          <a:p>
            <a:pPr lvl="1"/>
            <a:r>
              <a:rPr lang="en-US" dirty="0" smtClean="0"/>
              <a:t>Too much information</a:t>
            </a:r>
          </a:p>
          <a:p>
            <a:pPr lvl="1"/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525963"/>
          </a:xfrm>
        </p:spPr>
        <p:txBody>
          <a:bodyPr/>
          <a:lstStyle/>
          <a:p>
            <a:r>
              <a:rPr lang="en-US" dirty="0" smtClean="0"/>
              <a:t>Emotional interference</a:t>
            </a:r>
          </a:p>
          <a:p>
            <a:pPr lvl="1"/>
            <a:r>
              <a:rPr lang="en-US" dirty="0" smtClean="0"/>
              <a:t>Feelings get in the way</a:t>
            </a:r>
          </a:p>
          <a:p>
            <a:endParaRPr lang="en-US" dirty="0" smtClean="0"/>
          </a:p>
          <a:p>
            <a:r>
              <a:rPr lang="en-US" dirty="0" smtClean="0"/>
              <a:t>Semantic interference</a:t>
            </a:r>
          </a:p>
          <a:p>
            <a:pPr lvl="1"/>
            <a:r>
              <a:rPr lang="en-US" dirty="0" smtClean="0"/>
              <a:t>Interpret words differently</a:t>
            </a:r>
          </a:p>
          <a:p>
            <a:endParaRPr lang="en-CA" dirty="0"/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Barriers to Effective Communication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Barriers to Effective Communication, cont’d</a:t>
            </a:r>
            <a:endParaRPr lang="en-US" dirty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Physical and technical interference</a:t>
            </a:r>
          </a:p>
          <a:p>
            <a:endParaRPr lang="en-US" dirty="0" smtClean="0"/>
          </a:p>
          <a:p>
            <a:r>
              <a:rPr lang="en-US" dirty="0" smtClean="0"/>
              <a:t>Mixed messages and channel barriers</a:t>
            </a:r>
          </a:p>
          <a:p>
            <a:endParaRPr lang="en-US" dirty="0" smtClean="0"/>
          </a:p>
          <a:p>
            <a:r>
              <a:rPr lang="en-US" dirty="0" smtClean="0"/>
              <a:t>Environmental interference</a:t>
            </a:r>
          </a:p>
          <a:p>
            <a:pPr lvl="1"/>
            <a:r>
              <a:rPr lang="en-US" dirty="0" smtClean="0"/>
              <a:t>Interpret messages differently based on previous experiences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Barriers to Effective Communication, cont’d</a:t>
            </a:r>
            <a:endParaRPr lang="en-US" dirty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overcome barriers, be</a:t>
            </a:r>
          </a:p>
          <a:p>
            <a:pPr lvl="1"/>
            <a:r>
              <a:rPr lang="en-US" dirty="0" smtClean="0"/>
              <a:t>timely and time-sensitive</a:t>
            </a:r>
          </a:p>
          <a:p>
            <a:pPr lvl="1"/>
            <a:r>
              <a:rPr lang="en-US" dirty="0" smtClean="0"/>
              <a:t>purposeful</a:t>
            </a:r>
          </a:p>
          <a:p>
            <a:pPr lvl="1"/>
            <a:r>
              <a:rPr lang="en-US" dirty="0" smtClean="0"/>
              <a:t>a good listener and a careful reader</a:t>
            </a:r>
          </a:p>
          <a:p>
            <a:pPr lvl="1"/>
            <a:r>
              <a:rPr lang="en-US" dirty="0" smtClean="0"/>
              <a:t>context-sensitive</a:t>
            </a:r>
          </a:p>
          <a:p>
            <a:pPr lvl="1"/>
            <a:r>
              <a:rPr lang="en-US" dirty="0" smtClean="0"/>
              <a:t>proactive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Communication Contexts</a:t>
            </a:r>
            <a:endParaRPr lang="en-US" dirty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Interpersonal communication </a:t>
            </a:r>
          </a:p>
          <a:p>
            <a:endParaRPr lang="en-US" dirty="0" smtClean="0"/>
          </a:p>
          <a:p>
            <a:r>
              <a:rPr lang="en-US" dirty="0" smtClean="0"/>
              <a:t>Small-group communication</a:t>
            </a:r>
          </a:p>
          <a:p>
            <a:endParaRPr lang="en-US" dirty="0" smtClean="0"/>
          </a:p>
          <a:p>
            <a:r>
              <a:rPr lang="en-US" dirty="0" smtClean="0"/>
              <a:t>Organized communication</a:t>
            </a:r>
          </a:p>
          <a:p>
            <a:endParaRPr lang="en-US" dirty="0" smtClean="0"/>
          </a:p>
          <a:p>
            <a:r>
              <a:rPr lang="en-US" dirty="0" smtClean="0"/>
              <a:t>Intercultural communication</a:t>
            </a:r>
          </a:p>
          <a:p>
            <a:endParaRPr lang="en-US" dirty="0" smtClean="0"/>
          </a:p>
          <a:p>
            <a:r>
              <a:rPr lang="en-US" dirty="0" smtClean="0"/>
              <a:t>Mass communication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Non-Verbal Communication</a:t>
            </a: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Gestures</a:t>
            </a:r>
          </a:p>
          <a:p>
            <a:endParaRPr lang="en-US" dirty="0" smtClean="0"/>
          </a:p>
          <a:p>
            <a:r>
              <a:rPr lang="en-US" dirty="0" smtClean="0"/>
              <a:t>Eye contact</a:t>
            </a:r>
          </a:p>
          <a:p>
            <a:endParaRPr lang="en-US" dirty="0" smtClean="0"/>
          </a:p>
          <a:p>
            <a:r>
              <a:rPr lang="en-US" dirty="0" smtClean="0"/>
              <a:t>Facial expressions</a:t>
            </a:r>
            <a:endParaRPr 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Non-verbal Communication, cont’d</a:t>
            </a: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Roles:</a:t>
            </a:r>
          </a:p>
          <a:p>
            <a:pPr lvl="1"/>
            <a:r>
              <a:rPr lang="en-US" dirty="0" smtClean="0"/>
              <a:t>Repetition</a:t>
            </a:r>
          </a:p>
          <a:p>
            <a:pPr lvl="1"/>
            <a:r>
              <a:rPr lang="en-US" dirty="0" smtClean="0"/>
              <a:t>Contradiction</a:t>
            </a:r>
          </a:p>
          <a:p>
            <a:pPr lvl="1"/>
            <a:r>
              <a:rPr lang="en-US" dirty="0" smtClean="0"/>
              <a:t>Regulation	</a:t>
            </a:r>
          </a:p>
          <a:p>
            <a:pPr lvl="1"/>
            <a:r>
              <a:rPr lang="en-US" dirty="0" smtClean="0"/>
              <a:t>Substitution</a:t>
            </a:r>
          </a:p>
          <a:p>
            <a:pPr lvl="1"/>
            <a:r>
              <a:rPr lang="en-US" dirty="0" smtClean="0"/>
              <a:t>Accenting and complementing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Non-verbal Communication, cont’d</a:t>
            </a:r>
            <a:endParaRPr lang="en-US" dirty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Three domains of non-verbal skills</a:t>
            </a:r>
          </a:p>
          <a:p>
            <a:pPr lvl="1"/>
            <a:r>
              <a:rPr lang="en-US" dirty="0" smtClean="0"/>
              <a:t>Encoding</a:t>
            </a:r>
          </a:p>
          <a:p>
            <a:pPr lvl="1"/>
            <a:r>
              <a:rPr lang="en-US" dirty="0" smtClean="0"/>
              <a:t>Decoding</a:t>
            </a:r>
          </a:p>
          <a:p>
            <a:pPr lvl="1"/>
            <a:r>
              <a:rPr lang="en-US" dirty="0" smtClean="0"/>
              <a:t>Regulation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9963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Components of Non-Verbal Communication</a:t>
            </a:r>
            <a:endParaRPr lang="en-US" dirty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 of space (proxemics)</a:t>
            </a:r>
          </a:p>
          <a:p>
            <a:endParaRPr lang="en-US" dirty="0" smtClean="0"/>
          </a:p>
          <a:p>
            <a:r>
              <a:rPr lang="en-US" dirty="0" smtClean="0"/>
              <a:t>Use of time (</a:t>
            </a:r>
            <a:r>
              <a:rPr lang="en-US" dirty="0" err="1" smtClean="0"/>
              <a:t>chronemics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 smtClean="0"/>
              <a:t>Paralanguage (</a:t>
            </a:r>
            <a:r>
              <a:rPr lang="en-US" dirty="0" err="1" smtClean="0"/>
              <a:t>vocalics</a:t>
            </a:r>
            <a:r>
              <a:rPr lang="en-US" dirty="0" smtClean="0"/>
              <a:t>)</a:t>
            </a:r>
          </a:p>
          <a:p>
            <a:endParaRPr lang="en-US" dirty="0" smtClean="0"/>
          </a:p>
          <a:p>
            <a:r>
              <a:rPr lang="en-US" dirty="0" smtClean="0"/>
              <a:t>Body language (kinesics)</a:t>
            </a:r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Communicating in Organizations</a:t>
            </a: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Internal </a:t>
            </a:r>
          </a:p>
          <a:p>
            <a:pPr lvl="1"/>
            <a:r>
              <a:rPr lang="en-US" dirty="0" smtClean="0"/>
              <a:t>Audience is within organization </a:t>
            </a:r>
          </a:p>
          <a:p>
            <a:endParaRPr lang="en-US" dirty="0" smtClean="0"/>
          </a:p>
          <a:p>
            <a:r>
              <a:rPr lang="en-US" dirty="0" smtClean="0"/>
              <a:t>External</a:t>
            </a:r>
          </a:p>
          <a:p>
            <a:pPr lvl="1"/>
            <a:r>
              <a:rPr lang="en-US" dirty="0" smtClean="0"/>
              <a:t>Audience is outside organization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Essential Skills for Workplace Communication</a:t>
            </a:r>
            <a:endParaRPr lang="en-US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Reading</a:t>
            </a:r>
          </a:p>
          <a:p>
            <a:endParaRPr lang="en-US" dirty="0"/>
          </a:p>
          <a:p>
            <a:r>
              <a:rPr lang="en-US" dirty="0" smtClean="0"/>
              <a:t>Active listening</a:t>
            </a:r>
          </a:p>
          <a:p>
            <a:pPr lvl="1"/>
            <a:r>
              <a:rPr lang="en-US" dirty="0" smtClean="0"/>
              <a:t>Interaction between speaker and listener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04250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Informal and Formal Channels</a:t>
            </a:r>
            <a:endParaRPr lang="en-US" dirty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Formal network</a:t>
            </a:r>
          </a:p>
          <a:p>
            <a:pPr lvl="1"/>
            <a:r>
              <a:rPr lang="en-US" dirty="0" smtClean="0"/>
              <a:t>Letters, memos, reports, proposals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Informal network</a:t>
            </a:r>
          </a:p>
          <a:p>
            <a:pPr lvl="1"/>
            <a:r>
              <a:rPr lang="en-US" dirty="0" smtClean="0"/>
              <a:t>“Through the grapevine”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Flow of Information</a:t>
            </a:r>
            <a:endParaRPr lang="en-US" dirty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Formal communication channels:</a:t>
            </a:r>
          </a:p>
          <a:p>
            <a:pPr lvl="1"/>
            <a:r>
              <a:rPr lang="en-US" dirty="0" smtClean="0"/>
              <a:t>Upward </a:t>
            </a:r>
          </a:p>
          <a:p>
            <a:pPr lvl="2"/>
            <a:r>
              <a:rPr lang="en-US" dirty="0" smtClean="0"/>
              <a:t>Subordinates to superiors</a:t>
            </a:r>
          </a:p>
          <a:p>
            <a:pPr lvl="1"/>
            <a:r>
              <a:rPr lang="en-US" dirty="0" smtClean="0"/>
              <a:t>Downward</a:t>
            </a:r>
          </a:p>
          <a:p>
            <a:pPr lvl="2"/>
            <a:r>
              <a:rPr lang="en-US" dirty="0" smtClean="0"/>
              <a:t>Superiors to subordinates</a:t>
            </a:r>
            <a:endParaRPr lang="en-US" dirty="0" smtClean="0"/>
          </a:p>
          <a:p>
            <a:pPr lvl="1"/>
            <a:r>
              <a:rPr lang="en-US" dirty="0" smtClean="0"/>
              <a:t>Horizontal</a:t>
            </a:r>
          </a:p>
          <a:p>
            <a:pPr lvl="2"/>
            <a:r>
              <a:rPr lang="en-US" dirty="0" smtClean="0"/>
              <a:t>Same organizational level</a:t>
            </a: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Ethical Communication</a:t>
            </a:r>
            <a:endParaRPr lang="en-U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181600"/>
          </a:xfrm>
        </p:spPr>
        <p:txBody>
          <a:bodyPr>
            <a:normAutofit/>
          </a:bodyPr>
          <a:lstStyle/>
          <a:p>
            <a:r>
              <a:rPr lang="en-US" dirty="0" smtClean="0"/>
              <a:t>Business ethics</a:t>
            </a:r>
          </a:p>
          <a:p>
            <a:pPr lvl="1"/>
            <a:r>
              <a:rPr lang="en-US" dirty="0" smtClean="0"/>
              <a:t>Socially accepted moral principles and rules of business conduct</a:t>
            </a:r>
          </a:p>
          <a:p>
            <a:pPr lvl="1"/>
            <a:r>
              <a:rPr lang="en-US" dirty="0" smtClean="0"/>
              <a:t>May be based on code of ethics</a:t>
            </a:r>
          </a:p>
          <a:p>
            <a:endParaRPr lang="en-US" dirty="0" smtClean="0"/>
          </a:p>
          <a:p>
            <a:r>
              <a:rPr lang="en-US" dirty="0" smtClean="0"/>
              <a:t>Be aware of how your communications affect others</a:t>
            </a:r>
          </a:p>
          <a:p>
            <a:endParaRPr lang="en-US" dirty="0" smtClean="0"/>
          </a:p>
          <a:p>
            <a:r>
              <a:rPr lang="en-US" dirty="0" smtClean="0"/>
              <a:t>Business documents are often legally binding</a:t>
            </a:r>
          </a:p>
          <a:p>
            <a:endParaRPr lang="en-US" dirty="0" smtClean="0"/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Ethical Lapses and </a:t>
            </a:r>
            <a:br>
              <a:rPr lang="en-US" dirty="0" smtClean="0"/>
            </a:br>
            <a:r>
              <a:rPr lang="en-US" dirty="0" smtClean="0"/>
              <a:t>Why They Happen</a:t>
            </a:r>
            <a:endParaRPr lang="en-US" dirty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do ethical lapses happen?</a:t>
            </a:r>
          </a:p>
          <a:p>
            <a:pPr lvl="1"/>
            <a:r>
              <a:rPr lang="en-US" dirty="0" smtClean="0"/>
              <a:t>Safety in numbers</a:t>
            </a:r>
          </a:p>
          <a:p>
            <a:pPr lvl="1"/>
            <a:r>
              <a:rPr lang="en-US" dirty="0" smtClean="0"/>
              <a:t>Head in the sand</a:t>
            </a:r>
          </a:p>
          <a:p>
            <a:pPr lvl="1"/>
            <a:r>
              <a:rPr lang="en-US" dirty="0" smtClean="0"/>
              <a:t>Between a rock and a hard place</a:t>
            </a:r>
          </a:p>
          <a:p>
            <a:pPr lvl="1"/>
            <a:r>
              <a:rPr lang="en-US" dirty="0" smtClean="0"/>
              <a:t>“It’s no big deal”</a:t>
            </a:r>
          </a:p>
          <a:p>
            <a:pPr lvl="1"/>
            <a:r>
              <a:rPr lang="en-US" dirty="0" smtClean="0"/>
              <a:t>Entitlement</a:t>
            </a:r>
          </a:p>
          <a:p>
            <a:pPr lvl="1"/>
            <a:r>
              <a:rPr lang="en-US" dirty="0" smtClean="0"/>
              <a:t>Team player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Ethical Lapses and </a:t>
            </a:r>
            <a:br>
              <a:rPr lang="en-US" dirty="0" smtClean="0"/>
            </a:br>
            <a:r>
              <a:rPr lang="en-US" dirty="0" smtClean="0"/>
              <a:t>Why They Happen, cont’d</a:t>
            </a:r>
            <a:endParaRPr lang="en-US" dirty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avoid ethical lapses</a:t>
            </a:r>
          </a:p>
          <a:p>
            <a:pPr lvl="1"/>
            <a:r>
              <a:rPr lang="en-US" dirty="0" smtClean="0"/>
              <a:t>Tell the truth</a:t>
            </a:r>
          </a:p>
          <a:p>
            <a:pPr lvl="1"/>
            <a:r>
              <a:rPr lang="en-US" dirty="0" smtClean="0"/>
              <a:t>Communicate clearly, carefully, and respectfully</a:t>
            </a:r>
          </a:p>
          <a:p>
            <a:pPr lvl="1"/>
            <a:r>
              <a:rPr lang="en-US" dirty="0" smtClean="0"/>
              <a:t>Take responsibility for your communications</a:t>
            </a:r>
          </a:p>
          <a:p>
            <a:pPr lvl="1"/>
            <a:r>
              <a:rPr lang="en-US" dirty="0" smtClean="0"/>
              <a:t>Don’t suppress, delay, or de-emphasize important information</a:t>
            </a:r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Cross-Cultural Communication</a:t>
            </a:r>
            <a:endParaRPr lang="en-US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BELF</a:t>
            </a:r>
            <a:r>
              <a:rPr lang="en-US" dirty="0" smtClean="0"/>
              <a:t> (Business English as a Lingua Franca)</a:t>
            </a:r>
          </a:p>
          <a:p>
            <a:pPr lvl="1"/>
            <a:r>
              <a:rPr lang="en-US" dirty="0" smtClean="0"/>
              <a:t>Vernacular of the new global economy</a:t>
            </a:r>
          </a:p>
          <a:p>
            <a:pPr lvl="1"/>
            <a:r>
              <a:rPr lang="en-US" dirty="0" smtClean="0"/>
              <a:t>Simple, clear, free of idioms, anchored in serviceable business vocabulary</a:t>
            </a:r>
            <a:endParaRPr lang="en-US" dirty="0" smtClean="0"/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Understanding Cultural Differences</a:t>
            </a:r>
            <a:endParaRPr lang="en-US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Culture</a:t>
            </a:r>
          </a:p>
          <a:p>
            <a:pPr lvl="1"/>
            <a:r>
              <a:rPr lang="en-US" dirty="0" smtClean="0"/>
              <a:t>Shared customs and patterns of behaviour of a particular group or society</a:t>
            </a:r>
          </a:p>
          <a:p>
            <a:pPr lvl="1"/>
            <a:r>
              <a:rPr lang="en-US" dirty="0" smtClean="0"/>
              <a:t>Includes language, rules, beliefs, and social structures</a:t>
            </a:r>
          </a:p>
          <a:p>
            <a:endParaRPr lang="en-US" dirty="0" smtClean="0"/>
          </a:p>
          <a:p>
            <a:r>
              <a:rPr lang="en-US" dirty="0" smtClean="0"/>
              <a:t>Ethnocentrism</a:t>
            </a:r>
          </a:p>
          <a:p>
            <a:pPr lvl="1"/>
            <a:r>
              <a:rPr lang="en-US" dirty="0" smtClean="0"/>
              <a:t>Believing one’s culture is superior to others</a:t>
            </a:r>
          </a:p>
          <a:p>
            <a:pPr lvl="2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138609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Intercultural Communication Defined</a:t>
            </a:r>
            <a:endParaRPr lang="en-US" dirty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Cultures differ in terms of</a:t>
            </a:r>
          </a:p>
          <a:p>
            <a:pPr lvl="1"/>
            <a:r>
              <a:rPr lang="en-US" dirty="0" smtClean="0"/>
              <a:t>power distance</a:t>
            </a:r>
          </a:p>
          <a:p>
            <a:pPr lvl="1"/>
            <a:r>
              <a:rPr lang="en-US" dirty="0" smtClean="0"/>
              <a:t>uncertainty avoidance</a:t>
            </a:r>
          </a:p>
          <a:p>
            <a:pPr lvl="1"/>
            <a:r>
              <a:rPr lang="en-US" dirty="0" smtClean="0"/>
              <a:t>individualism vs. collectivism</a:t>
            </a:r>
          </a:p>
          <a:p>
            <a:pPr lvl="1"/>
            <a:r>
              <a:rPr lang="en-US" dirty="0" smtClean="0"/>
              <a:t>masculinity vs. femininity</a:t>
            </a:r>
          </a:p>
          <a:p>
            <a:pPr lvl="1"/>
            <a:r>
              <a:rPr lang="en-US" dirty="0" smtClean="0"/>
              <a:t>short-term vs. long-term orientation</a:t>
            </a:r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High- and Low-Context Communication Styles </a:t>
            </a:r>
            <a:endParaRPr lang="en-US" dirty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5257800"/>
          </a:xfrm>
        </p:spPr>
        <p:txBody>
          <a:bodyPr>
            <a:normAutofit/>
          </a:bodyPr>
          <a:lstStyle/>
          <a:p>
            <a:r>
              <a:rPr lang="en-US" dirty="0" smtClean="0"/>
              <a:t>Low-context cultures:</a:t>
            </a:r>
          </a:p>
          <a:p>
            <a:pPr lvl="1"/>
            <a:r>
              <a:rPr lang="en-US" dirty="0" smtClean="0"/>
              <a:t>Direct, explicit communication</a:t>
            </a:r>
          </a:p>
          <a:p>
            <a:pPr lvl="1"/>
            <a:r>
              <a:rPr lang="en-US" dirty="0" smtClean="0"/>
              <a:t>“What you say is what you mean”</a:t>
            </a:r>
          </a:p>
          <a:p>
            <a:pPr lvl="1"/>
            <a:endParaRPr lang="en-US" sz="2000" dirty="0"/>
          </a:p>
          <a:p>
            <a:r>
              <a:rPr lang="en-US" dirty="0" smtClean="0"/>
              <a:t>High-context cultures:</a:t>
            </a:r>
          </a:p>
          <a:p>
            <a:pPr lvl="1"/>
            <a:r>
              <a:rPr lang="en-US" dirty="0" smtClean="0"/>
              <a:t>Social conventions, context, and courtesy are important</a:t>
            </a:r>
          </a:p>
          <a:p>
            <a:pPr lvl="1"/>
            <a:r>
              <a:rPr lang="en-US" dirty="0" smtClean="0"/>
              <a:t>Emphasis on “how you say it”</a:t>
            </a:r>
          </a:p>
          <a:p>
            <a:pPr lvl="1"/>
            <a:r>
              <a:rPr lang="en-US" dirty="0" smtClean="0"/>
              <a:t>Be aware of what is not being said</a:t>
            </a:r>
          </a:p>
          <a:p>
            <a:pPr lvl="1"/>
            <a:r>
              <a:rPr lang="en-US" dirty="0" smtClean="0"/>
              <a:t>Direct communication may seem rude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Communicating </a:t>
            </a:r>
            <a:r>
              <a:rPr lang="en-US" dirty="0" err="1" smtClean="0"/>
              <a:t>Interculturally</a:t>
            </a:r>
            <a:endParaRPr lang="en-US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Adjust to your audience:</a:t>
            </a:r>
          </a:p>
          <a:p>
            <a:pPr lvl="1"/>
            <a:r>
              <a:rPr lang="en-US" dirty="0" smtClean="0"/>
              <a:t>Express yourself politely </a:t>
            </a:r>
          </a:p>
          <a:p>
            <a:pPr lvl="1"/>
            <a:r>
              <a:rPr lang="en-US" dirty="0" smtClean="0"/>
              <a:t>Keep language simple, literal, and direct</a:t>
            </a:r>
          </a:p>
          <a:p>
            <a:pPr lvl="1"/>
            <a:r>
              <a:rPr lang="en-US" dirty="0" smtClean="0"/>
              <a:t>Be respectful and flexible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Privacy in the Workplace</a:t>
            </a:r>
            <a:endParaRPr lang="en-US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Privacy Act</a:t>
            </a:r>
          </a:p>
          <a:p>
            <a:endParaRPr lang="en-US" dirty="0" smtClean="0"/>
          </a:p>
          <a:p>
            <a:r>
              <a:rPr lang="en-US" dirty="0" smtClean="0"/>
              <a:t>Personal Information Protection and Electronic Documents Act (</a:t>
            </a:r>
            <a:r>
              <a:rPr lang="en-US" dirty="0" err="1" smtClean="0"/>
              <a:t>PIPEDA</a:t>
            </a:r>
            <a:r>
              <a:rPr lang="en-US" dirty="0" smtClean="0"/>
              <a:t>)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Privacy in the Workplace, cont’d</a:t>
            </a:r>
            <a:endParaRPr lang="en-US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Organizations must</a:t>
            </a:r>
          </a:p>
          <a:p>
            <a:pPr lvl="1"/>
            <a:r>
              <a:rPr lang="en-US" dirty="0" smtClean="0"/>
              <a:t>provide accountability</a:t>
            </a:r>
          </a:p>
          <a:p>
            <a:pPr lvl="1"/>
            <a:r>
              <a:rPr lang="en-US" dirty="0" smtClean="0"/>
              <a:t>identify reason for collecting information</a:t>
            </a:r>
          </a:p>
          <a:p>
            <a:pPr lvl="1"/>
            <a:r>
              <a:rPr lang="en-US" dirty="0" smtClean="0"/>
              <a:t>gain consent</a:t>
            </a:r>
          </a:p>
          <a:p>
            <a:pPr lvl="1"/>
            <a:r>
              <a:rPr lang="en-US" dirty="0" smtClean="0"/>
              <a:t>collect only necessary information</a:t>
            </a:r>
          </a:p>
          <a:p>
            <a:pPr lvl="1"/>
            <a:r>
              <a:rPr lang="en-US" dirty="0" smtClean="0"/>
              <a:t>use information for intended purpose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mtClean="0"/>
              <a:t>Privacy in the Workplace, cont’d</a:t>
            </a:r>
            <a:endParaRPr lang="en-US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Organizations must</a:t>
            </a:r>
          </a:p>
          <a:p>
            <a:pPr lvl="1"/>
            <a:r>
              <a:rPr lang="en-US" dirty="0" smtClean="0"/>
              <a:t>maintain accuracy</a:t>
            </a:r>
          </a:p>
          <a:p>
            <a:pPr lvl="1"/>
            <a:r>
              <a:rPr lang="en-US" dirty="0" smtClean="0"/>
              <a:t>provide safeguards</a:t>
            </a:r>
          </a:p>
          <a:p>
            <a:pPr lvl="1"/>
            <a:r>
              <a:rPr lang="en-US" dirty="0" smtClean="0"/>
              <a:t>tell people how information will be used</a:t>
            </a:r>
          </a:p>
          <a:p>
            <a:pPr lvl="1"/>
            <a:r>
              <a:rPr lang="en-US" dirty="0" smtClean="0"/>
              <a:t>give people access to their own information</a:t>
            </a:r>
          </a:p>
          <a:p>
            <a:pPr lvl="1"/>
            <a:r>
              <a:rPr lang="en-US" dirty="0" smtClean="0"/>
              <a:t>develop straightforward complaints procedures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575</TotalTime>
  <Words>817</Words>
  <Application>Microsoft Office PowerPoint</Application>
  <PresentationFormat>On-screen Show (4:3)</PresentationFormat>
  <Paragraphs>229</Paragraphs>
  <Slides>35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Office Theme</vt:lpstr>
      <vt:lpstr>1</vt:lpstr>
      <vt:lpstr>Introduction</vt:lpstr>
      <vt:lpstr>Communicating for Change in the New Economy</vt:lpstr>
      <vt:lpstr>Communicating in the Current Workplace</vt:lpstr>
      <vt:lpstr>Communicating in the Current Workplace, cont’d</vt:lpstr>
      <vt:lpstr>Communicating in the Current Workplace, cont’d</vt:lpstr>
      <vt:lpstr>Communication Defined</vt:lpstr>
      <vt:lpstr>Communication as a  Field of Study</vt:lpstr>
      <vt:lpstr>The Communication Process</vt:lpstr>
      <vt:lpstr>Elements of the Communication Process</vt:lpstr>
      <vt:lpstr>Elements of the Communication Process, cont’d</vt:lpstr>
      <vt:lpstr>Elements of the Communication Process, cont’d</vt:lpstr>
      <vt:lpstr>Barriers to Effective Communication</vt:lpstr>
      <vt:lpstr>Barriers to Effective Communication, cont’d</vt:lpstr>
      <vt:lpstr>Barriers to Effective Communication, cont’d</vt:lpstr>
      <vt:lpstr>Communication Contexts</vt:lpstr>
      <vt:lpstr>Non-Verbal Communication</vt:lpstr>
      <vt:lpstr>Non-verbal Communication, cont’d</vt:lpstr>
      <vt:lpstr>Non-verbal Communication, cont’d</vt:lpstr>
      <vt:lpstr>Components of Non-Verbal Communication</vt:lpstr>
      <vt:lpstr>Communicating in Organizations</vt:lpstr>
      <vt:lpstr>Essential Skills for Workplace Communication</vt:lpstr>
      <vt:lpstr>Informal and Formal Channels</vt:lpstr>
      <vt:lpstr>The Flow of Information</vt:lpstr>
      <vt:lpstr>Ethical Communication</vt:lpstr>
      <vt:lpstr>Ethical Lapses and  Why They Happen</vt:lpstr>
      <vt:lpstr>Ethical Lapses and  Why They Happen, cont’d</vt:lpstr>
      <vt:lpstr>Cross-Cultural Communication</vt:lpstr>
      <vt:lpstr>Understanding Cultural Differences</vt:lpstr>
      <vt:lpstr>Intercultural Communication Defined</vt:lpstr>
      <vt:lpstr>High- and Low-Context Communication Styles </vt:lpstr>
      <vt:lpstr>Communicating Interculturally</vt:lpstr>
      <vt:lpstr>Privacy in the Workplace</vt:lpstr>
      <vt:lpstr>Privacy in the Workplace, cont’d</vt:lpstr>
      <vt:lpstr>Privacy in the Workplace, cont’d</vt:lpstr>
    </vt:vector>
  </TitlesOfParts>
  <Company>OUP Canada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reissj</dc:creator>
  <cp:lastModifiedBy>Administrator</cp:lastModifiedBy>
  <cp:revision>44</cp:revision>
  <dcterms:created xsi:type="dcterms:W3CDTF">2010-05-10T15:47:15Z</dcterms:created>
  <dcterms:modified xsi:type="dcterms:W3CDTF">2014-03-24T14:35:07Z</dcterms:modified>
</cp:coreProperties>
</file>