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84" r:id="rId1"/>
  </p:sldMasterIdLst>
  <p:notesMasterIdLst>
    <p:notesMasterId r:id="rId30"/>
  </p:notesMasterIdLst>
  <p:handoutMasterIdLst>
    <p:handoutMasterId r:id="rId31"/>
  </p:handoutMasterIdLst>
  <p:sldIdLst>
    <p:sldId id="419" r:id="rId2"/>
    <p:sldId id="499" r:id="rId3"/>
    <p:sldId id="553" r:id="rId4"/>
    <p:sldId id="554" r:id="rId5"/>
    <p:sldId id="555" r:id="rId6"/>
    <p:sldId id="556" r:id="rId7"/>
    <p:sldId id="514" r:id="rId8"/>
    <p:sldId id="549" r:id="rId9"/>
    <p:sldId id="550" r:id="rId10"/>
    <p:sldId id="557" r:id="rId11"/>
    <p:sldId id="551" r:id="rId12"/>
    <p:sldId id="552" r:id="rId13"/>
    <p:sldId id="477" r:id="rId14"/>
    <p:sldId id="524" r:id="rId15"/>
    <p:sldId id="525" r:id="rId16"/>
    <p:sldId id="527" r:id="rId17"/>
    <p:sldId id="526" r:id="rId18"/>
    <p:sldId id="537" r:id="rId19"/>
    <p:sldId id="506" r:id="rId20"/>
    <p:sldId id="529" r:id="rId21"/>
    <p:sldId id="530" r:id="rId22"/>
    <p:sldId id="548" r:id="rId23"/>
    <p:sldId id="532" r:id="rId24"/>
    <p:sldId id="534" r:id="rId25"/>
    <p:sldId id="535" r:id="rId26"/>
    <p:sldId id="536" r:id="rId27"/>
    <p:sldId id="558" r:id="rId28"/>
    <p:sldId id="559" r:id="rId2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58" autoAdjust="0"/>
    <p:restoredTop sz="94705"/>
  </p:normalViewPr>
  <p:slideViewPr>
    <p:cSldViewPr>
      <p:cViewPr>
        <p:scale>
          <a:sx n="60" d="100"/>
          <a:sy n="60" d="100"/>
        </p:scale>
        <p:origin x="3104" y="121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notesMaster" Target="notesMasters/notesMaster1.xml"/><Relationship Id="rId31" Type="http://schemas.openxmlformats.org/officeDocument/2006/relationships/handoutMaster" Target="handoutMasters/handoutMaster1.xml"/><Relationship Id="rId32" Type="http://schemas.openxmlformats.org/officeDocument/2006/relationships/presProps" Target="presProps.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viewProps" Target="viewProps.xml"/><Relationship Id="rId34" Type="http://schemas.openxmlformats.org/officeDocument/2006/relationships/theme" Target="theme/theme1.xml"/><Relationship Id="rId35"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856465D-A617-4B85-8913-0ADE6616A566}" type="doc">
      <dgm:prSet loTypeId="urn:microsoft.com/office/officeart/2009/layout/ReverseList" loCatId="relationship" qsTypeId="urn:microsoft.com/office/officeart/2005/8/quickstyle/simple1" qsCatId="simple" csTypeId="urn:microsoft.com/office/officeart/2005/8/colors/accent1_2" csCatId="accent1" phldr="1"/>
      <dgm:spPr/>
      <dgm:t>
        <a:bodyPr/>
        <a:lstStyle/>
        <a:p>
          <a:endParaRPr lang="en-CA"/>
        </a:p>
      </dgm:t>
    </dgm:pt>
    <dgm:pt modelId="{D60A75A4-47F5-4368-81E4-6C9EBD627398}">
      <dgm:prSet phldrT="[Text]" custT="1"/>
      <dgm:spPr>
        <a:solidFill>
          <a:srgbClr val="002060"/>
        </a:solidFill>
        <a:ln w="76200">
          <a:solidFill>
            <a:srgbClr val="FFFF00"/>
          </a:solidFill>
        </a:ln>
      </dgm:spPr>
      <dgm:t>
        <a:bodyPr/>
        <a:lstStyle/>
        <a:p>
          <a:pPr algn="ctr"/>
          <a:endParaRPr lang="en-CA" sz="2400" b="1" dirty="0" smtClean="0">
            <a:solidFill>
              <a:srgbClr val="FFFF00"/>
            </a:solidFill>
          </a:endParaRPr>
        </a:p>
        <a:p>
          <a:pPr algn="ctr"/>
          <a:r>
            <a:rPr lang="en-CA" sz="3200" b="1" dirty="0" smtClean="0">
              <a:solidFill>
                <a:srgbClr val="FFFF00"/>
              </a:solidFill>
            </a:rPr>
            <a:t>La relation </a:t>
          </a:r>
        </a:p>
        <a:p>
          <a:pPr algn="ctr"/>
          <a:r>
            <a:rPr lang="en-CA" sz="3200" b="1" dirty="0" smtClean="0">
              <a:solidFill>
                <a:srgbClr val="FFFF00"/>
              </a:solidFill>
            </a:rPr>
            <a:t>pédagogique</a:t>
          </a:r>
        </a:p>
        <a:p>
          <a:pPr algn="ctr"/>
          <a:r>
            <a:rPr lang="en-CA" sz="3200" b="1" dirty="0" smtClean="0">
              <a:solidFill>
                <a:srgbClr val="FFFF00"/>
              </a:solidFill>
            </a:rPr>
            <a:t>COURS 4 </a:t>
          </a:r>
        </a:p>
        <a:p>
          <a:pPr algn="ctr"/>
          <a:r>
            <a:rPr lang="en-CA" sz="3200" b="1" dirty="0" smtClean="0">
              <a:solidFill>
                <a:srgbClr val="FFFF00"/>
              </a:solidFill>
            </a:rPr>
            <a:t>5 Octobre 2016 </a:t>
          </a:r>
        </a:p>
      </dgm:t>
    </dgm:pt>
    <dgm:pt modelId="{148A720D-F348-4C70-ADC1-6866250AAD1A}" type="parTrans" cxnId="{6E5DA4F7-13F0-4364-A0DD-7A0B2C92B1AF}">
      <dgm:prSet/>
      <dgm:spPr/>
      <dgm:t>
        <a:bodyPr/>
        <a:lstStyle/>
        <a:p>
          <a:endParaRPr lang="en-CA"/>
        </a:p>
      </dgm:t>
    </dgm:pt>
    <dgm:pt modelId="{F9487A5F-E698-4D7D-919E-F41633FB0052}" type="sibTrans" cxnId="{6E5DA4F7-13F0-4364-A0DD-7A0B2C92B1AF}">
      <dgm:prSet/>
      <dgm:spPr/>
      <dgm:t>
        <a:bodyPr/>
        <a:lstStyle/>
        <a:p>
          <a:endParaRPr lang="en-CA"/>
        </a:p>
      </dgm:t>
    </dgm:pt>
    <dgm:pt modelId="{ECD60900-56F9-4DBF-9518-53EC02BC407F}">
      <dgm:prSet phldrT="[Text]" custT="1"/>
      <dgm:spPr>
        <a:solidFill>
          <a:srgbClr val="FFFF00"/>
        </a:solidFill>
        <a:ln w="76200">
          <a:solidFill>
            <a:srgbClr val="002060"/>
          </a:solidFill>
        </a:ln>
      </dgm:spPr>
      <dgm:t>
        <a:bodyPr/>
        <a:lstStyle/>
        <a:p>
          <a:endParaRPr lang="en-CA" sz="2850" b="1" dirty="0">
            <a:solidFill>
              <a:srgbClr val="002060"/>
            </a:solidFill>
          </a:endParaRPr>
        </a:p>
      </dgm:t>
    </dgm:pt>
    <dgm:pt modelId="{D12267CE-6890-415F-B054-0E0CC2D4BE6C}" type="parTrans" cxnId="{CC30D7EA-E484-4C00-813A-FF7E7DC929BA}">
      <dgm:prSet/>
      <dgm:spPr/>
      <dgm:t>
        <a:bodyPr/>
        <a:lstStyle/>
        <a:p>
          <a:endParaRPr lang="en-CA"/>
        </a:p>
      </dgm:t>
    </dgm:pt>
    <dgm:pt modelId="{FB489D18-C182-43EB-9175-A6C5AFDE742B}" type="sibTrans" cxnId="{CC30D7EA-E484-4C00-813A-FF7E7DC929BA}">
      <dgm:prSet/>
      <dgm:spPr/>
      <dgm:t>
        <a:bodyPr/>
        <a:lstStyle/>
        <a:p>
          <a:endParaRPr lang="en-CA"/>
        </a:p>
      </dgm:t>
    </dgm:pt>
    <dgm:pt modelId="{5F543A97-9D49-410D-A28D-FEDBEEBA7E96}">
      <dgm:prSet phldrT="[Text]" custT="1"/>
      <dgm:spPr>
        <a:solidFill>
          <a:srgbClr val="002060"/>
        </a:solidFill>
        <a:ln w="76200">
          <a:solidFill>
            <a:srgbClr val="FFFF00"/>
          </a:solidFill>
        </a:ln>
      </dgm:spPr>
      <dgm:t>
        <a:bodyPr/>
        <a:lstStyle/>
        <a:p>
          <a:pPr algn="ctr"/>
          <a:r>
            <a:rPr lang="en-CA" sz="3600" b="1" dirty="0" smtClean="0">
              <a:solidFill>
                <a:srgbClr val="FFFF00"/>
              </a:solidFill>
            </a:rPr>
            <a:t>Lecture </a:t>
          </a:r>
        </a:p>
        <a:p>
          <a:pPr algn="ctr"/>
          <a:r>
            <a:rPr lang="en-CA" sz="3600" b="1" dirty="0" smtClean="0">
              <a:solidFill>
                <a:srgbClr val="FFFF00"/>
              </a:solidFill>
            </a:rPr>
            <a:t> Chapitre 4</a:t>
          </a:r>
        </a:p>
        <a:p>
          <a:pPr algn="ctr"/>
          <a:r>
            <a:rPr lang="en-CA" sz="3600" b="1" dirty="0" smtClean="0">
              <a:solidFill>
                <a:srgbClr val="FFFF00"/>
              </a:solidFill>
            </a:rPr>
            <a:t>Chapitre 5</a:t>
          </a:r>
        </a:p>
        <a:p>
          <a:pPr algn="ctr"/>
          <a:r>
            <a:rPr lang="en-CA" sz="3600" b="1" dirty="0" smtClean="0">
              <a:solidFill>
                <a:srgbClr val="FFFF00"/>
              </a:solidFill>
            </a:rPr>
            <a:t>et</a:t>
          </a:r>
        </a:p>
        <a:p>
          <a:pPr algn="ctr"/>
          <a:r>
            <a:rPr lang="en-CA" sz="3600" b="1" dirty="0" smtClean="0">
              <a:solidFill>
                <a:srgbClr val="FFFF00"/>
              </a:solidFill>
            </a:rPr>
            <a:t>Chapitre 7</a:t>
          </a:r>
        </a:p>
        <a:p>
          <a:pPr algn="ctr"/>
          <a:endParaRPr lang="en-CA" sz="3600" b="1" dirty="0" smtClean="0">
            <a:solidFill>
              <a:srgbClr val="FFFF00"/>
            </a:solidFill>
          </a:endParaRPr>
        </a:p>
        <a:p>
          <a:pPr algn="ctr"/>
          <a:endParaRPr lang="en-CA" sz="3600" b="1" dirty="0">
            <a:solidFill>
              <a:srgbClr val="FFFF00"/>
            </a:solidFill>
          </a:endParaRPr>
        </a:p>
      </dgm:t>
    </dgm:pt>
    <dgm:pt modelId="{22C68831-FCCF-4E56-AF90-6D8EAE1CA4CF}" type="parTrans" cxnId="{AF0B61BF-1A1E-4B49-8579-C26889FC6062}">
      <dgm:prSet/>
      <dgm:spPr/>
      <dgm:t>
        <a:bodyPr/>
        <a:lstStyle/>
        <a:p>
          <a:endParaRPr lang="fr-CA"/>
        </a:p>
      </dgm:t>
    </dgm:pt>
    <dgm:pt modelId="{8E4D2327-3ABC-4025-BDEF-94A6A4EE7A6D}" type="sibTrans" cxnId="{AF0B61BF-1A1E-4B49-8579-C26889FC6062}">
      <dgm:prSet/>
      <dgm:spPr/>
      <dgm:t>
        <a:bodyPr/>
        <a:lstStyle/>
        <a:p>
          <a:endParaRPr lang="fr-CA"/>
        </a:p>
      </dgm:t>
    </dgm:pt>
    <dgm:pt modelId="{6C6750E9-7793-47EB-8C85-EC2358CA6A10}" type="pres">
      <dgm:prSet presAssocID="{F856465D-A617-4B85-8913-0ADE6616A566}" presName="Name0" presStyleCnt="0">
        <dgm:presLayoutVars>
          <dgm:chMax val="2"/>
          <dgm:chPref val="2"/>
          <dgm:animLvl val="lvl"/>
        </dgm:presLayoutVars>
      </dgm:prSet>
      <dgm:spPr/>
      <dgm:t>
        <a:bodyPr/>
        <a:lstStyle/>
        <a:p>
          <a:endParaRPr lang="en-CA"/>
        </a:p>
      </dgm:t>
    </dgm:pt>
    <dgm:pt modelId="{490E3B63-12E4-4048-840A-B5ECA127E588}" type="pres">
      <dgm:prSet presAssocID="{F856465D-A617-4B85-8913-0ADE6616A566}" presName="LeftText" presStyleLbl="revTx" presStyleIdx="0" presStyleCnt="0">
        <dgm:presLayoutVars>
          <dgm:bulletEnabled val="1"/>
        </dgm:presLayoutVars>
      </dgm:prSet>
      <dgm:spPr/>
      <dgm:t>
        <a:bodyPr/>
        <a:lstStyle/>
        <a:p>
          <a:endParaRPr lang="en-CA"/>
        </a:p>
      </dgm:t>
    </dgm:pt>
    <dgm:pt modelId="{6F84FAF3-9FAC-43F7-8F92-F70FBCC94898}" type="pres">
      <dgm:prSet presAssocID="{F856465D-A617-4B85-8913-0ADE6616A566}" presName="LeftNode" presStyleLbl="bgImgPlace1" presStyleIdx="0" presStyleCnt="2" custScaleX="175517" custLinFactNeighborX="-51942" custLinFactNeighborY="-1822">
        <dgm:presLayoutVars>
          <dgm:chMax val="2"/>
          <dgm:chPref val="2"/>
        </dgm:presLayoutVars>
      </dgm:prSet>
      <dgm:spPr/>
      <dgm:t>
        <a:bodyPr/>
        <a:lstStyle/>
        <a:p>
          <a:endParaRPr lang="en-CA"/>
        </a:p>
      </dgm:t>
    </dgm:pt>
    <dgm:pt modelId="{62F2C90F-AD17-4C4E-8D30-6399C174ACCD}" type="pres">
      <dgm:prSet presAssocID="{F856465D-A617-4B85-8913-0ADE6616A566}" presName="RightText" presStyleLbl="revTx" presStyleIdx="0" presStyleCnt="0">
        <dgm:presLayoutVars>
          <dgm:bulletEnabled val="1"/>
        </dgm:presLayoutVars>
      </dgm:prSet>
      <dgm:spPr>
        <a:solidFill>
          <a:srgbClr val="002060"/>
        </a:solidFill>
        <a:ln w="76200">
          <a:solidFill>
            <a:srgbClr val="FFFF00"/>
          </a:solidFill>
        </a:ln>
      </dgm:spPr>
      <dgm:t>
        <a:bodyPr/>
        <a:lstStyle/>
        <a:p>
          <a:endParaRPr lang="en-CA"/>
        </a:p>
      </dgm:t>
    </dgm:pt>
    <dgm:pt modelId="{11EAB9E6-C39E-4D8F-9354-072DB7E9E1B0}" type="pres">
      <dgm:prSet presAssocID="{F856465D-A617-4B85-8913-0ADE6616A566}" presName="RightNode" presStyleLbl="bgImgPlace1" presStyleIdx="1" presStyleCnt="2" custScaleX="177274" custLinFactNeighborX="20426" custLinFactNeighborY="-1822">
        <dgm:presLayoutVars>
          <dgm:chMax val="0"/>
          <dgm:chPref val="0"/>
        </dgm:presLayoutVars>
      </dgm:prSet>
      <dgm:spPr/>
      <dgm:t>
        <a:bodyPr/>
        <a:lstStyle/>
        <a:p>
          <a:endParaRPr lang="en-CA"/>
        </a:p>
      </dgm:t>
    </dgm:pt>
    <dgm:pt modelId="{409AB33B-27E1-4167-B6CE-775836CF45BF}" type="pres">
      <dgm:prSet presAssocID="{F856465D-A617-4B85-8913-0ADE6616A566}" presName="TopArrow" presStyleLbl="node1" presStyleIdx="0" presStyleCnt="2" custScaleX="140219"/>
      <dgm:spPr/>
    </dgm:pt>
    <dgm:pt modelId="{2F81A9B6-B5C7-4EFB-9E2E-CF7FA497BF92}" type="pres">
      <dgm:prSet presAssocID="{F856465D-A617-4B85-8913-0ADE6616A566}" presName="BottomArrow" presStyleLbl="node1" presStyleIdx="1" presStyleCnt="2" custScaleX="131797"/>
      <dgm:spPr/>
    </dgm:pt>
  </dgm:ptLst>
  <dgm:cxnLst>
    <dgm:cxn modelId="{AF0B61BF-1A1E-4B49-8579-C26889FC6062}" srcId="{F856465D-A617-4B85-8913-0ADE6616A566}" destId="{5F543A97-9D49-410D-A28D-FEDBEEBA7E96}" srcOrd="1" destOrd="0" parTransId="{22C68831-FCCF-4E56-AF90-6D8EAE1CA4CF}" sibTransId="{8E4D2327-3ABC-4025-BDEF-94A6A4EE7A6D}"/>
    <dgm:cxn modelId="{CC30D7EA-E484-4C00-813A-FF7E7DC929BA}" srcId="{F856465D-A617-4B85-8913-0ADE6616A566}" destId="{ECD60900-56F9-4DBF-9518-53EC02BC407F}" srcOrd="2" destOrd="0" parTransId="{D12267CE-6890-415F-B054-0E0CC2D4BE6C}" sibTransId="{FB489D18-C182-43EB-9175-A6C5AFDE742B}"/>
    <dgm:cxn modelId="{2FFD2160-1925-4CE2-B05B-93EFB4ADED50}" type="presOf" srcId="{D60A75A4-47F5-4368-81E4-6C9EBD627398}" destId="{6F84FAF3-9FAC-43F7-8F92-F70FBCC94898}" srcOrd="1" destOrd="0" presId="urn:microsoft.com/office/officeart/2009/layout/ReverseList"/>
    <dgm:cxn modelId="{C1645C6E-FDE3-41A6-A45E-FD60F04AAA76}" type="presOf" srcId="{5F543A97-9D49-410D-A28D-FEDBEEBA7E96}" destId="{11EAB9E6-C39E-4D8F-9354-072DB7E9E1B0}" srcOrd="1" destOrd="0" presId="urn:microsoft.com/office/officeart/2009/layout/ReverseList"/>
    <dgm:cxn modelId="{6E5DA4F7-13F0-4364-A0DD-7A0B2C92B1AF}" srcId="{F856465D-A617-4B85-8913-0ADE6616A566}" destId="{D60A75A4-47F5-4368-81E4-6C9EBD627398}" srcOrd="0" destOrd="0" parTransId="{148A720D-F348-4C70-ADC1-6866250AAD1A}" sibTransId="{F9487A5F-E698-4D7D-919E-F41633FB0052}"/>
    <dgm:cxn modelId="{F6D43A8E-43EB-4650-8480-424B86B4A654}" type="presOf" srcId="{5F543A97-9D49-410D-A28D-FEDBEEBA7E96}" destId="{62F2C90F-AD17-4C4E-8D30-6399C174ACCD}" srcOrd="0" destOrd="0" presId="urn:microsoft.com/office/officeart/2009/layout/ReverseList"/>
    <dgm:cxn modelId="{F8B8A392-CD72-4B75-AA4B-51A8AE165945}" type="presOf" srcId="{D60A75A4-47F5-4368-81E4-6C9EBD627398}" destId="{490E3B63-12E4-4048-840A-B5ECA127E588}" srcOrd="0" destOrd="0" presId="urn:microsoft.com/office/officeart/2009/layout/ReverseList"/>
    <dgm:cxn modelId="{6B8069E4-6671-4F06-B59E-B90DF020CA0E}" type="presOf" srcId="{F856465D-A617-4B85-8913-0ADE6616A566}" destId="{6C6750E9-7793-47EB-8C85-EC2358CA6A10}" srcOrd="0" destOrd="0" presId="urn:microsoft.com/office/officeart/2009/layout/ReverseList"/>
    <dgm:cxn modelId="{D093F10B-87CF-448E-B1C8-6A371220C58C}" type="presParOf" srcId="{6C6750E9-7793-47EB-8C85-EC2358CA6A10}" destId="{490E3B63-12E4-4048-840A-B5ECA127E588}" srcOrd="0" destOrd="0" presId="urn:microsoft.com/office/officeart/2009/layout/ReverseList"/>
    <dgm:cxn modelId="{6C7286ED-CE60-4296-8081-3760606C6C44}" type="presParOf" srcId="{6C6750E9-7793-47EB-8C85-EC2358CA6A10}" destId="{6F84FAF3-9FAC-43F7-8F92-F70FBCC94898}" srcOrd="1" destOrd="0" presId="urn:microsoft.com/office/officeart/2009/layout/ReverseList"/>
    <dgm:cxn modelId="{C8DA6643-CE2D-4BBE-AF8C-2D78E1DC6E01}" type="presParOf" srcId="{6C6750E9-7793-47EB-8C85-EC2358CA6A10}" destId="{62F2C90F-AD17-4C4E-8D30-6399C174ACCD}" srcOrd="2" destOrd="0" presId="urn:microsoft.com/office/officeart/2009/layout/ReverseList"/>
    <dgm:cxn modelId="{B47574A6-33A3-4E13-B504-23896F53DD50}" type="presParOf" srcId="{6C6750E9-7793-47EB-8C85-EC2358CA6A10}" destId="{11EAB9E6-C39E-4D8F-9354-072DB7E9E1B0}" srcOrd="3" destOrd="0" presId="urn:microsoft.com/office/officeart/2009/layout/ReverseList"/>
    <dgm:cxn modelId="{BA903445-845B-4AF4-81A6-0894B0EA45F9}" type="presParOf" srcId="{6C6750E9-7793-47EB-8C85-EC2358CA6A10}" destId="{409AB33B-27E1-4167-B6CE-775836CF45BF}" srcOrd="4" destOrd="0" presId="urn:microsoft.com/office/officeart/2009/layout/ReverseList"/>
    <dgm:cxn modelId="{3D3D5158-D68B-4C40-A789-87FF8FB5FB8C}" type="presParOf" srcId="{6C6750E9-7793-47EB-8C85-EC2358CA6A10}" destId="{2F81A9B6-B5C7-4EFB-9E2E-CF7FA497BF92}" srcOrd="5" destOrd="0" presId="urn:microsoft.com/office/officeart/2009/layout/ReverseList"/>
  </dgm:cxnLst>
  <dgm:bg/>
  <dgm:whole>
    <a:ln w="57150"/>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84FAF3-9FAC-43F7-8F92-F70FBCC94898}">
      <dsp:nvSpPr>
        <dsp:cNvPr id="0" name=""/>
        <dsp:cNvSpPr/>
      </dsp:nvSpPr>
      <dsp:spPr>
        <a:xfrm rot="16200000">
          <a:off x="138736" y="853435"/>
          <a:ext cx="3822160" cy="4099630"/>
        </a:xfrm>
        <a:prstGeom prst="round2SameRect">
          <a:avLst>
            <a:gd name="adj1" fmla="val 16670"/>
            <a:gd name="adj2" fmla="val 0"/>
          </a:avLst>
        </a:prstGeom>
        <a:solidFill>
          <a:srgbClr val="002060"/>
        </a:solidFill>
        <a:ln w="76200" cap="flat" cmpd="sng" algn="ctr">
          <a:solidFill>
            <a:srgbClr val="FFFF00"/>
          </a:solidFill>
          <a:prstDash val="solid"/>
        </a:ln>
        <a:effectLst/>
      </dsp:spPr>
      <dsp:style>
        <a:lnRef idx="2">
          <a:scrgbClr r="0" g="0" b="0"/>
        </a:lnRef>
        <a:fillRef idx="1">
          <a:scrgbClr r="0" g="0" b="0"/>
        </a:fillRef>
        <a:effectRef idx="0">
          <a:scrgbClr r="0" g="0" b="0"/>
        </a:effectRef>
        <a:fontRef idx="minor"/>
      </dsp:style>
      <dsp:txBody>
        <a:bodyPr spcFirstLastPara="0" vert="horz" wrap="square" lIns="91440" tIns="152400" rIns="137160" bIns="152400" numCol="1" spcCol="1270" anchor="t" anchorCtr="0">
          <a:noAutofit/>
        </a:bodyPr>
        <a:lstStyle/>
        <a:p>
          <a:pPr lvl="0" algn="ctr" defTabSz="1066800">
            <a:lnSpc>
              <a:spcPct val="90000"/>
            </a:lnSpc>
            <a:spcBef>
              <a:spcPct val="0"/>
            </a:spcBef>
            <a:spcAft>
              <a:spcPct val="35000"/>
            </a:spcAft>
          </a:pPr>
          <a:endParaRPr lang="en-CA" sz="2400" b="1" kern="1200" dirty="0" smtClean="0">
            <a:solidFill>
              <a:srgbClr val="FFFF00"/>
            </a:solidFill>
          </a:endParaRPr>
        </a:p>
        <a:p>
          <a:pPr lvl="0" algn="ctr" defTabSz="1066800">
            <a:lnSpc>
              <a:spcPct val="90000"/>
            </a:lnSpc>
            <a:spcBef>
              <a:spcPct val="0"/>
            </a:spcBef>
            <a:spcAft>
              <a:spcPct val="35000"/>
            </a:spcAft>
          </a:pPr>
          <a:r>
            <a:rPr lang="en-CA" sz="3200" b="1" kern="1200" dirty="0" smtClean="0">
              <a:solidFill>
                <a:srgbClr val="FFFF00"/>
              </a:solidFill>
            </a:rPr>
            <a:t>La relation </a:t>
          </a:r>
        </a:p>
        <a:p>
          <a:pPr lvl="0" algn="ctr" defTabSz="1066800">
            <a:lnSpc>
              <a:spcPct val="90000"/>
            </a:lnSpc>
            <a:spcBef>
              <a:spcPct val="0"/>
            </a:spcBef>
            <a:spcAft>
              <a:spcPct val="35000"/>
            </a:spcAft>
          </a:pPr>
          <a:r>
            <a:rPr lang="en-CA" sz="3200" b="1" kern="1200" dirty="0" smtClean="0">
              <a:solidFill>
                <a:srgbClr val="FFFF00"/>
              </a:solidFill>
            </a:rPr>
            <a:t>pédagogique</a:t>
          </a:r>
        </a:p>
        <a:p>
          <a:pPr lvl="0" algn="ctr" defTabSz="1066800">
            <a:lnSpc>
              <a:spcPct val="90000"/>
            </a:lnSpc>
            <a:spcBef>
              <a:spcPct val="0"/>
            </a:spcBef>
            <a:spcAft>
              <a:spcPct val="35000"/>
            </a:spcAft>
          </a:pPr>
          <a:r>
            <a:rPr lang="en-CA" sz="3200" b="1" kern="1200" dirty="0" smtClean="0">
              <a:solidFill>
                <a:srgbClr val="FFFF00"/>
              </a:solidFill>
            </a:rPr>
            <a:t>COURS 4 </a:t>
          </a:r>
        </a:p>
        <a:p>
          <a:pPr lvl="0" algn="ctr" defTabSz="1066800">
            <a:lnSpc>
              <a:spcPct val="90000"/>
            </a:lnSpc>
            <a:spcBef>
              <a:spcPct val="0"/>
            </a:spcBef>
            <a:spcAft>
              <a:spcPct val="35000"/>
            </a:spcAft>
          </a:pPr>
          <a:r>
            <a:rPr lang="en-CA" sz="3200" b="1" kern="1200" dirty="0" smtClean="0">
              <a:solidFill>
                <a:srgbClr val="FFFF00"/>
              </a:solidFill>
            </a:rPr>
            <a:t>5 Octobre 2016 </a:t>
          </a:r>
        </a:p>
      </dsp:txBody>
      <dsp:txXfrm rot="5400000">
        <a:off x="186617" y="1178786"/>
        <a:ext cx="3913014" cy="3448928"/>
      </dsp:txXfrm>
    </dsp:sp>
    <dsp:sp modelId="{11EAB9E6-C39E-4D8F-9354-072DB7E9E1B0}">
      <dsp:nvSpPr>
        <dsp:cNvPr id="0" name=""/>
        <dsp:cNvSpPr/>
      </dsp:nvSpPr>
      <dsp:spPr>
        <a:xfrm rot="5400000">
          <a:off x="4270875" y="832916"/>
          <a:ext cx="3822160" cy="4140669"/>
        </a:xfrm>
        <a:prstGeom prst="round2SameRect">
          <a:avLst>
            <a:gd name="adj1" fmla="val 16670"/>
            <a:gd name="adj2" fmla="val 0"/>
          </a:avLst>
        </a:prstGeom>
        <a:solidFill>
          <a:srgbClr val="002060"/>
        </a:solidFill>
        <a:ln w="76200" cap="flat" cmpd="sng" algn="ctr">
          <a:solidFill>
            <a:srgbClr val="FFFF00"/>
          </a:solidFill>
          <a:prstDash val="solid"/>
        </a:ln>
        <a:effectLst/>
      </dsp:spPr>
      <dsp:style>
        <a:lnRef idx="2">
          <a:scrgbClr r="0" g="0" b="0"/>
        </a:lnRef>
        <a:fillRef idx="1">
          <a:scrgbClr r="0" g="0" b="0"/>
        </a:fillRef>
        <a:effectRef idx="0">
          <a:scrgbClr r="0" g="0" b="0"/>
        </a:effectRef>
        <a:fontRef idx="minor"/>
      </dsp:style>
      <dsp:txBody>
        <a:bodyPr spcFirstLastPara="0" vert="horz" wrap="square" lIns="205740" tIns="228600" rIns="137160" bIns="228600" numCol="1" spcCol="1270" anchor="t" anchorCtr="0">
          <a:noAutofit/>
        </a:bodyPr>
        <a:lstStyle/>
        <a:p>
          <a:pPr lvl="0" algn="ctr" defTabSz="1600200">
            <a:lnSpc>
              <a:spcPct val="90000"/>
            </a:lnSpc>
            <a:spcBef>
              <a:spcPct val="0"/>
            </a:spcBef>
            <a:spcAft>
              <a:spcPct val="35000"/>
            </a:spcAft>
          </a:pPr>
          <a:r>
            <a:rPr lang="en-CA" sz="3600" b="1" kern="1200" dirty="0" smtClean="0">
              <a:solidFill>
                <a:srgbClr val="FFFF00"/>
              </a:solidFill>
            </a:rPr>
            <a:t>Lecture </a:t>
          </a:r>
        </a:p>
        <a:p>
          <a:pPr lvl="0" algn="ctr" defTabSz="1600200">
            <a:lnSpc>
              <a:spcPct val="90000"/>
            </a:lnSpc>
            <a:spcBef>
              <a:spcPct val="0"/>
            </a:spcBef>
            <a:spcAft>
              <a:spcPct val="35000"/>
            </a:spcAft>
          </a:pPr>
          <a:r>
            <a:rPr lang="en-CA" sz="3600" b="1" kern="1200" dirty="0" smtClean="0">
              <a:solidFill>
                <a:srgbClr val="FFFF00"/>
              </a:solidFill>
            </a:rPr>
            <a:t> Chapitre 4</a:t>
          </a:r>
        </a:p>
        <a:p>
          <a:pPr lvl="0" algn="ctr" defTabSz="1600200">
            <a:lnSpc>
              <a:spcPct val="90000"/>
            </a:lnSpc>
            <a:spcBef>
              <a:spcPct val="0"/>
            </a:spcBef>
            <a:spcAft>
              <a:spcPct val="35000"/>
            </a:spcAft>
          </a:pPr>
          <a:r>
            <a:rPr lang="en-CA" sz="3600" b="1" kern="1200" dirty="0" smtClean="0">
              <a:solidFill>
                <a:srgbClr val="FFFF00"/>
              </a:solidFill>
            </a:rPr>
            <a:t>Chapitre 5</a:t>
          </a:r>
        </a:p>
        <a:p>
          <a:pPr lvl="0" algn="ctr" defTabSz="1600200">
            <a:lnSpc>
              <a:spcPct val="90000"/>
            </a:lnSpc>
            <a:spcBef>
              <a:spcPct val="0"/>
            </a:spcBef>
            <a:spcAft>
              <a:spcPct val="35000"/>
            </a:spcAft>
          </a:pPr>
          <a:r>
            <a:rPr lang="en-CA" sz="3600" b="1" kern="1200" dirty="0" smtClean="0">
              <a:solidFill>
                <a:srgbClr val="FFFF00"/>
              </a:solidFill>
            </a:rPr>
            <a:t>et</a:t>
          </a:r>
        </a:p>
        <a:p>
          <a:pPr lvl="0" algn="ctr" defTabSz="1600200">
            <a:lnSpc>
              <a:spcPct val="90000"/>
            </a:lnSpc>
            <a:spcBef>
              <a:spcPct val="0"/>
            </a:spcBef>
            <a:spcAft>
              <a:spcPct val="35000"/>
            </a:spcAft>
          </a:pPr>
          <a:r>
            <a:rPr lang="en-CA" sz="3600" b="1" kern="1200" dirty="0" smtClean="0">
              <a:solidFill>
                <a:srgbClr val="FFFF00"/>
              </a:solidFill>
            </a:rPr>
            <a:t>Chapitre 7</a:t>
          </a:r>
        </a:p>
        <a:p>
          <a:pPr lvl="0" algn="ctr" defTabSz="1600200">
            <a:lnSpc>
              <a:spcPct val="90000"/>
            </a:lnSpc>
            <a:spcBef>
              <a:spcPct val="0"/>
            </a:spcBef>
            <a:spcAft>
              <a:spcPct val="35000"/>
            </a:spcAft>
          </a:pPr>
          <a:endParaRPr lang="en-CA" sz="3600" b="1" kern="1200" dirty="0" smtClean="0">
            <a:solidFill>
              <a:srgbClr val="FFFF00"/>
            </a:solidFill>
          </a:endParaRPr>
        </a:p>
        <a:p>
          <a:pPr lvl="0" algn="ctr" defTabSz="1600200">
            <a:lnSpc>
              <a:spcPct val="90000"/>
            </a:lnSpc>
            <a:spcBef>
              <a:spcPct val="0"/>
            </a:spcBef>
            <a:spcAft>
              <a:spcPct val="35000"/>
            </a:spcAft>
          </a:pPr>
          <a:endParaRPr lang="en-CA" sz="3600" b="1" kern="1200" dirty="0">
            <a:solidFill>
              <a:srgbClr val="FFFF00"/>
            </a:solidFill>
          </a:endParaRPr>
        </a:p>
      </dsp:txBody>
      <dsp:txXfrm rot="-5400000">
        <a:off x="4111621" y="1178786"/>
        <a:ext cx="3954053" cy="3448928"/>
      </dsp:txXfrm>
    </dsp:sp>
    <dsp:sp modelId="{409AB33B-27E1-4167-B6CE-775836CF45BF}">
      <dsp:nvSpPr>
        <dsp:cNvPr id="0" name=""/>
        <dsp:cNvSpPr/>
      </dsp:nvSpPr>
      <dsp:spPr>
        <a:xfrm>
          <a:off x="2771775" y="0"/>
          <a:ext cx="3423877" cy="2441688"/>
        </a:xfrm>
        <a:prstGeom prst="circularArrow">
          <a:avLst>
            <a:gd name="adj1" fmla="val 12500"/>
            <a:gd name="adj2" fmla="val 1142322"/>
            <a:gd name="adj3" fmla="val 20457678"/>
            <a:gd name="adj4" fmla="val 10800000"/>
            <a:gd name="adj5" fmla="val 125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F81A9B6-B5C7-4EFB-9E2E-CF7FA497BF92}">
      <dsp:nvSpPr>
        <dsp:cNvPr id="0" name=""/>
        <dsp:cNvSpPr/>
      </dsp:nvSpPr>
      <dsp:spPr>
        <a:xfrm rot="10800000">
          <a:off x="2874599" y="3503498"/>
          <a:ext cx="3218228" cy="2441688"/>
        </a:xfrm>
        <a:prstGeom prst="circularArrow">
          <a:avLst>
            <a:gd name="adj1" fmla="val 12500"/>
            <a:gd name="adj2" fmla="val 1142322"/>
            <a:gd name="adj3" fmla="val 20457678"/>
            <a:gd name="adj4" fmla="val 10800000"/>
            <a:gd name="adj5" fmla="val 125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9/layout/ReverseList">
  <dgm:title val=""/>
  <dgm:desc val=""/>
  <dgm:catLst>
    <dgm:cat type="relationship" pri="3800"/>
  </dgm:catLst>
  <dgm:samp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clrData>
  <dgm:layoutNode name="Name0">
    <dgm:varLst>
      <dgm:chMax val="2"/>
      <dgm:chPref val="2"/>
      <dgm:animLvl val="lvl"/>
    </dgm:varLst>
    <dgm:choose name="Name1">
      <dgm:if name="Name2" axis="ch" ptType="node" func="cnt" op="lte" val="1">
        <dgm:alg type="composite">
          <dgm:param type="ar" val="0.9993"/>
        </dgm:alg>
      </dgm:if>
      <dgm:else name="Name3">
        <dgm:alg type="composite">
          <dgm:param type="ar" val="0.8036"/>
        </dgm:alg>
      </dgm:else>
    </dgm:choose>
    <dgm:shape xmlns:r="http://schemas.openxmlformats.org/officeDocument/2006/relationships" r:blip="">
      <dgm:adjLst/>
    </dgm:shape>
    <dgm:choose name="Name4">
      <dgm:if name="Name5" axis="ch" ptType="node" func="cnt" op="lte" val="1">
        <dgm:constrLst>
          <dgm:constr type="primFontSz" for="des" ptType="node" op="equ" val="65"/>
          <dgm:constr type="l" for="ch" forName="LeftNode" refType="w" fact="0"/>
          <dgm:constr type="t" for="ch" forName="LeftNode" refType="h" fact="0.25"/>
          <dgm:constr type="w" for="ch" forName="LeftNode" refType="w" fact="0.5"/>
          <dgm:constr type="h" for="ch" forName="LeftNode" refType="h"/>
          <dgm:constr type="l" for="ch" forName="LeftText" refType="w" fact="0"/>
          <dgm:constr type="t" for="ch" forName="LeftText" refType="h" fact="0.25"/>
          <dgm:constr type="w" for="ch" forName="LeftText" refType="w" fact="0.5"/>
          <dgm:constr type="h" for="ch" forName="LeftText" refType="h"/>
        </dgm:constrLst>
      </dgm:if>
      <dgm:else name="Name6">
        <dgm:constrLst>
          <dgm:constr type="primFontSz" for="des" ptType="node" op="equ" val="65"/>
          <dgm:constr type="l" for="ch" forName="LeftNode" refType="w" fact="0"/>
          <dgm:constr type="t" for="ch" forName="LeftNode" refType="h" fact="0.1786"/>
          <dgm:constr type="w" for="ch" forName="LeftNode" refType="w" fact="0.4889"/>
          <dgm:constr type="h" for="ch" forName="LeftNode" refType="h" fact="0.6429"/>
          <dgm:constr type="l" for="ch" forName="LeftText" refType="w" fact="0"/>
          <dgm:constr type="t" for="ch" forName="LeftText" refType="h" fact="0.1786"/>
          <dgm:constr type="w" for="ch" forName="LeftText" refType="w" fact="0.4889"/>
          <dgm:constr type="h" for="ch" forName="LeftText" refType="h" fact="0.6429"/>
          <dgm:constr type="l" for="ch" forName="RightNode" refType="w" fact="0.5111"/>
          <dgm:constr type="t" for="ch" forName="RightNode" refType="h" fact="0.1786"/>
          <dgm:constr type="w" for="ch" forName="RightNode" refType="w" fact="0.4889"/>
          <dgm:constr type="h" for="ch" forName="RightNode" refType="h" fact="0.6429"/>
          <dgm:constr type="l" for="ch" forName="RightText" refType="w" fact="0.5111"/>
          <dgm:constr type="t" for="ch" forName="RightText" refType="h" fact="0.1786"/>
          <dgm:constr type="w" for="ch" forName="RightText" refType="w" fact="0.4889"/>
          <dgm:constr type="h" for="ch" forName="RightText" refType="h" fact="0.6429"/>
          <dgm:constr type="l" for="ch" forName="TopArrow" refType="w" fact="0.2444"/>
          <dgm:constr type="t" for="ch" forName="TopArrow" refType="h" fact="0"/>
          <dgm:constr type="w" for="ch" forName="TopArrow" refType="w" fact="0.5111"/>
          <dgm:constr type="h" for="ch" forName="TopArrow" refType="h" fact="0.4107"/>
          <dgm:constr type="l" for="ch" forName="BottomArrow" refType="w" fact="0.2444"/>
          <dgm:constr type="t" for="ch" forName="BottomArrow" refType="h" fact="0.5893"/>
          <dgm:constr type="w" for="ch" forName="BottomArrow" refType="w" fact="0.5111"/>
          <dgm:constr type="h" for="ch" forName="BottomArrow" refType="h" fact="0.4107"/>
        </dgm:constrLst>
      </dgm:else>
    </dgm:choose>
    <dgm:choose name="Name7">
      <dgm:if name="Name8" axis="ch" ptType="node" func="cnt" op="gte" val="1">
        <dgm:layoutNode name="LeftText" styleLbl="revTx" moveWith="LeftNode">
          <dgm:varLst>
            <dgm:bulletEnabled val="1"/>
          </dgm:varLst>
          <dgm:alg type="tx">
            <dgm:param type="txAnchorVert" val="t"/>
            <dgm:param type="parTxLTRAlign" val="l"/>
          </dgm:alg>
          <dgm:choose name="Name9">
            <dgm:if name="Name10" axis="ch" ptType="node" func="cnt" op="lte" val="1">
              <dgm:shape xmlns:r="http://schemas.openxmlformats.org/officeDocument/2006/relationships" type="roundRect" r:blip="" hideGeom="1">
                <dgm:adjLst>
                  <dgm:adj idx="1" val="0.1667"/>
                  <dgm:adj idx="2" val="0"/>
                </dgm:adjLst>
              </dgm:shape>
              <dgm:presOf axis="ch desOrSelf" ptType="node node" st="1 1" cnt="1 0"/>
              <dgm:constrLst>
                <dgm:constr type="lMarg" refType="primFontSz" fact="0.3"/>
                <dgm:constr type="rMarg" refType="primFontSz" fact="0.3"/>
                <dgm:constr type="tMarg" refType="primFontSz" fact="0.5"/>
                <dgm:constr type="bMarg" refType="primFontSz" fact="0.5"/>
              </dgm:constrLst>
            </dgm:if>
            <dgm:else name="Name11">
              <dgm:shape xmlns:r="http://schemas.openxmlformats.org/officeDocument/2006/relationships" rot="270" type="round2SameRect" r:blip="" hideGeom="1">
                <dgm:adjLst>
                  <dgm:adj idx="1" val="0.1667"/>
                  <dgm:adj idx="2" val="0"/>
                </dgm:adjLst>
              </dgm:shape>
              <dgm:presOf axis="ch desOrSelf" ptType="node node" st="1 1" cnt="1 0"/>
              <dgm:constrLst>
                <dgm:constr type="lMarg" refType="primFontSz" fact="0.3"/>
                <dgm:constr type="rMarg" refType="primFontSz" fact="0.45"/>
                <dgm:constr type="tMarg" refType="primFontSz" fact="0.5"/>
                <dgm:constr type="bMarg" refType="primFontSz" fact="0.5"/>
              </dgm:constrLst>
            </dgm:else>
          </dgm:choose>
          <dgm:ruleLst>
            <dgm:rule type="primFontSz" val="5" fact="NaN" max="NaN"/>
          </dgm:ruleLst>
        </dgm:layoutNode>
        <dgm:layoutNode name="LeftNode" styleLbl="bgImgPlace1">
          <dgm:varLst>
            <dgm:chMax val="2"/>
            <dgm:chPref val="2"/>
          </dgm:varLst>
          <dgm:alg type="sp"/>
          <dgm:choose name="Name12">
            <dgm:if name="Name13" axis="ch" ptType="node" func="cnt" op="lte" val="1">
              <dgm:shape xmlns:r="http://schemas.openxmlformats.org/officeDocument/2006/relationships" type="roundRect" r:blip="">
                <dgm:adjLst>
                  <dgm:adj idx="1" val="0.1667"/>
                  <dgm:adj idx="2" val="0"/>
                </dgm:adjLst>
              </dgm:shape>
            </dgm:if>
            <dgm:else name="Name14">
              <dgm:shape xmlns:r="http://schemas.openxmlformats.org/officeDocument/2006/relationships" rot="270" type="round2SameRect" r:blip="">
                <dgm:adjLst>
                  <dgm:adj idx="1" val="0.1667"/>
                  <dgm:adj idx="2" val="0"/>
                </dgm:adjLst>
              </dgm:shape>
            </dgm:else>
          </dgm:choose>
          <dgm:presOf axis="ch desOrSelf" ptType="node node" st="1 1" cnt="1 0"/>
        </dgm:layoutNode>
        <dgm:choose name="Name15">
          <dgm:if name="Name16" axis="ch" ptType="node" func="cnt" op="gte" val="2">
            <dgm:layoutNode name="RightText" styleLbl="revTx" moveWith="RightNode">
              <dgm:varLst>
                <dgm:bulletEnabled val="1"/>
              </dgm:varLst>
              <dgm:alg type="tx">
                <dgm:param type="txAnchorVert" val="t"/>
                <dgm:param type="parTxLTRAlign" val="l"/>
              </dgm:alg>
              <dgm:shape xmlns:r="http://schemas.openxmlformats.org/officeDocument/2006/relationships" rot="90" type="round2SameRect" r:blip="" hideGeom="1">
                <dgm:adjLst>
                  <dgm:adj idx="1" val="0.1667"/>
                  <dgm:adj idx="2" val="0"/>
                </dgm:adjLst>
              </dgm:shape>
              <dgm:presOf axis="ch desOrSelf" ptType="node node" st="2 1" cnt="1 0"/>
              <dgm:constrLst>
                <dgm:constr type="lMarg" refType="primFontSz" fact="0.45"/>
                <dgm:constr type="rMarg" refType="primFontSz" fact="0.3"/>
                <dgm:constr type="tMarg" refType="primFontSz" fact="0.5"/>
                <dgm:constr type="bMarg" refType="primFontSz" fact="0.5"/>
              </dgm:constrLst>
              <dgm:ruleLst>
                <dgm:rule type="primFontSz" val="5" fact="NaN" max="NaN"/>
              </dgm:ruleLst>
            </dgm:layoutNode>
            <dgm:layoutNode name="RightNode" styleLbl="bgImgPlace1">
              <dgm:varLst>
                <dgm:chMax val="0"/>
                <dgm:chPref val="0"/>
              </dgm:varLst>
              <dgm:alg type="sp"/>
              <dgm:shape xmlns:r="http://schemas.openxmlformats.org/officeDocument/2006/relationships" rot="90" type="round2SameRect" r:blip="">
                <dgm:adjLst>
                  <dgm:adj idx="1" val="0.1667"/>
                  <dgm:adj idx="2" val="0"/>
                </dgm:adjLst>
              </dgm:shape>
              <dgm:presOf axis="ch desOrSelf" ptType="node node" st="2 1" cnt="1 0"/>
            </dgm:layoutNode>
            <dgm:layoutNode name="TopArrow">
              <dgm:alg type="sp"/>
              <dgm:shape xmlns:r="http://schemas.openxmlformats.org/officeDocument/2006/relationships" type="circularArrow" r:blip="">
                <dgm:adjLst>
                  <dgm:adj idx="1" val="0.125"/>
                  <dgm:adj idx="2" val="19.0387"/>
                  <dgm:adj idx="3" val="-19.0387"/>
                  <dgm:adj idx="4" val="180"/>
                  <dgm:adj idx="5" val="0.125"/>
                </dgm:adjLst>
              </dgm:shape>
              <dgm:presOf/>
            </dgm:layoutNode>
            <dgm:layoutNode name="BottomArrow">
              <dgm:alg type="sp"/>
              <dgm:shape xmlns:r="http://schemas.openxmlformats.org/officeDocument/2006/relationships" rot="180" type="circularArrow" r:blip="">
                <dgm:adjLst>
                  <dgm:adj idx="1" val="0.125"/>
                  <dgm:adj idx="2" val="19.0387"/>
                  <dgm:adj idx="3" val="-19.0387"/>
                  <dgm:adj idx="4" val="180"/>
                  <dgm:adj idx="5" val="0.125"/>
                </dgm:adjLst>
              </dgm:shape>
              <dgm:presOf/>
            </dgm:layoutNode>
          </dgm:if>
          <dgm:else name="Name17"/>
        </dgm:choose>
      </dgm:if>
      <dgm:else name="Name18"/>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CA"/>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82EFB599-76DB-4802-86E1-A09814DA95DD}" type="datetimeFigureOut">
              <a:rPr lang="fr-CA" smtClean="0"/>
              <a:t>16-11-09</a:t>
            </a:fld>
            <a:endParaRPr lang="fr-CA"/>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fr-CA"/>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3F92079-B475-4A11-BC74-7E2F8055396F}" type="slidenum">
              <a:rPr lang="fr-CA" smtClean="0"/>
              <a:t>‹#›</a:t>
            </a:fld>
            <a:endParaRPr lang="fr-CA"/>
          </a:p>
        </p:txBody>
      </p:sp>
    </p:spTree>
    <p:extLst>
      <p:ext uri="{BB962C8B-B14F-4D97-AF65-F5344CB8AC3E}">
        <p14:creationId xmlns:p14="http://schemas.microsoft.com/office/powerpoint/2010/main" val="301562104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1DE46BC-0F74-455A-9B2B-CA309E04B026}" type="datetimeFigureOut">
              <a:rPr lang="en-US" smtClean="0"/>
              <a:pPr/>
              <a:t>11/9/16</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1809FC4-1350-4442-80AD-2C1E551DEFB7}" type="slidenum">
              <a:rPr lang="en-US" smtClean="0"/>
              <a:pPr/>
              <a:t>‹#›</a:t>
            </a:fld>
            <a:endParaRPr lang="en-US" dirty="0"/>
          </a:p>
        </p:txBody>
      </p:sp>
    </p:spTree>
    <p:extLst>
      <p:ext uri="{BB962C8B-B14F-4D97-AF65-F5344CB8AC3E}">
        <p14:creationId xmlns:p14="http://schemas.microsoft.com/office/powerpoint/2010/main" val="17210694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3</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4</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5</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6</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7</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8</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9</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10</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11</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12</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13</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14</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15</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16</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17</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18</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19</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20</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21</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22</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23</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24</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25</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26</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27</a:t>
            </a:fld>
            <a:endParaRPr lang="en-US" dirty="0"/>
          </a:p>
        </p:txBody>
      </p:sp>
    </p:spTree>
    <p:extLst>
      <p:ext uri="{BB962C8B-B14F-4D97-AF65-F5344CB8AC3E}">
        <p14:creationId xmlns:p14="http://schemas.microsoft.com/office/powerpoint/2010/main" val="181839706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61809FC4-1350-4442-80AD-2C1E551DEFB7}" type="slidenum">
              <a:rPr lang="en-US" smtClean="0"/>
              <a:pPr/>
              <a:t>28</a:t>
            </a:fld>
            <a:endParaRPr lang="en-US" dirty="0"/>
          </a:p>
        </p:txBody>
      </p:sp>
    </p:spTree>
    <p:extLst>
      <p:ext uri="{BB962C8B-B14F-4D97-AF65-F5344CB8AC3E}">
        <p14:creationId xmlns:p14="http://schemas.microsoft.com/office/powerpoint/2010/main" val="18183970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A7FDB8D6-54AB-4945-80BF-208BACE8FCA4}" type="datetime1">
              <a:rPr lang="en-US" smtClean="0"/>
              <a:t>11/9/16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13120390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B1C19620-F6C8-4ABC-A885-3014D7028A7C}" type="datetime1">
              <a:rPr lang="en-US" smtClean="0"/>
              <a:t>11/9/16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12669465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808C288-C1A2-4D6E-83C7-6EB2C297B282}" type="datetime1">
              <a:rPr lang="en-US" smtClean="0"/>
              <a:t>11/9/16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29283415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DFE65D8D-C956-4126-AD57-14E339AA86F8}" type="datetime1">
              <a:rPr lang="en-US" smtClean="0"/>
              <a:t>11/9/16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4920306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6CD2EAC2-0A6C-41FF-9F63-B1B1D8EF1A06}" type="datetime1">
              <a:rPr lang="en-US" smtClean="0"/>
              <a:t>11/9/16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9626048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2EB797AE-E6DF-4AB6-A5CC-5C2DE50EC34A}" type="datetime1">
              <a:rPr lang="en-US" smtClean="0"/>
              <a:t>11/9/16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14733105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5CB881C-ED27-42F2-895F-B1BB17A38B59}" type="datetime1">
              <a:rPr lang="en-US" smtClean="0"/>
              <a:t>11/9/16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20261122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314E1F4-BADB-4004-B879-F3CA74DCE447}" type="datetime1">
              <a:rPr lang="en-US" smtClean="0"/>
              <a:t>11/9/16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30740183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2A32ECD-00C4-4226-ADC1-F053DC5FD65D}" type="datetime1">
              <a:rPr lang="en-US" smtClean="0"/>
              <a:t>11/9/16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26095617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C6A32B87-D60A-4F5B-9DA6-CD022A7D03C7}" type="datetime1">
              <a:rPr lang="en-US" smtClean="0"/>
              <a:t>11/9/16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24758886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555D3190-DE89-4949-9DC9-C1DB1509DB90}" type="datetime1">
              <a:rPr lang="en-US" smtClean="0"/>
              <a:t>11/9/16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4131032031"/>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CD3415-A7DF-43D0-846B-127ED4EBB5AA}" type="datetime1">
              <a:rPr lang="en-US" smtClean="0"/>
              <a:t>11/9/16</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9D1954C-0CE5-4062-9D93-4B5A6F9BC0F3}" type="slidenum">
              <a:rPr lang="en-US" smtClean="0"/>
              <a:pPr/>
              <a:t>‹#›</a:t>
            </a:fld>
            <a:endParaRPr lang="en-US" dirty="0"/>
          </a:p>
        </p:txBody>
      </p:sp>
    </p:spTree>
    <p:extLst>
      <p:ext uri="{BB962C8B-B14F-4D97-AF65-F5344CB8AC3E}">
        <p14:creationId xmlns:p14="http://schemas.microsoft.com/office/powerpoint/2010/main" val="30535277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4" Type="http://schemas.openxmlformats.org/officeDocument/2006/relationships/diagramQuickStyle" Target="../diagrams/quickStyle1.xml"/><Relationship Id="rId5" Type="http://schemas.openxmlformats.org/officeDocument/2006/relationships/diagramColors" Target="../diagrams/colors1.xml"/><Relationship Id="rId6" Type="http://schemas.microsoft.com/office/2007/relationships/diagramDrawing" Target="../diagrams/drawing1.xml"/><Relationship Id="rId1" Type="http://schemas.openxmlformats.org/officeDocument/2006/relationships/slideLayout" Target="../slideLayouts/slideLayout7.xml"/><Relationship Id="rId2"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9.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endParaRPr lang="en-CA" sz="66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6" name="TextBox 5"/>
          <p:cNvSpPr txBox="1"/>
          <p:nvPr/>
        </p:nvSpPr>
        <p:spPr>
          <a:xfrm>
            <a:off x="155575" y="1143000"/>
            <a:ext cx="8700735" cy="2431435"/>
          </a:xfrm>
          <a:prstGeom prst="rect">
            <a:avLst/>
          </a:prstGeom>
          <a:noFill/>
        </p:spPr>
        <p:txBody>
          <a:bodyPr wrap="square" rtlCol="0">
            <a:spAutoFit/>
          </a:bodyPr>
          <a:lstStyle/>
          <a:p>
            <a:endParaRPr lang="en-US" sz="3200" b="1" dirty="0">
              <a:solidFill>
                <a:srgbClr val="0070C0"/>
              </a:solidFill>
              <a:effectLst>
                <a:outerShdw blurRad="38100" dist="38100" dir="2700000" algn="tl">
                  <a:srgbClr val="000000">
                    <a:alpha val="43137"/>
                  </a:srgbClr>
                </a:outerShdw>
              </a:effectLst>
            </a:endParaRPr>
          </a:p>
          <a:p>
            <a:pPr algn="ctr"/>
            <a:r>
              <a:rPr lang="en-CA" sz="8800" b="1" i="1" dirty="0">
                <a:solidFill>
                  <a:srgbClr val="FFFF00"/>
                </a:solidFill>
              </a:rPr>
              <a:t> </a:t>
            </a:r>
            <a:r>
              <a:rPr lang="en-CA" sz="8800" b="1" i="1" dirty="0" smtClean="0">
                <a:solidFill>
                  <a:srgbClr val="0070C0"/>
                </a:solidFill>
              </a:rPr>
              <a:t>PED2508</a:t>
            </a:r>
            <a:endParaRPr lang="en-US" sz="8800" b="1" dirty="0">
              <a:solidFill>
                <a:srgbClr val="0070C0"/>
              </a:solidFill>
              <a:effectLst>
                <a:outerShdw blurRad="38100" dist="38100" dir="2700000" algn="tl">
                  <a:srgbClr val="000000">
                    <a:alpha val="43137"/>
                  </a:srgbClr>
                </a:outerShdw>
              </a:effectLst>
            </a:endParaRPr>
          </a:p>
          <a:p>
            <a:pPr algn="ctr"/>
            <a:r>
              <a:rPr lang="en-US" sz="3200" b="1" dirty="0" smtClean="0">
                <a:solidFill>
                  <a:srgbClr val="0070C0"/>
                </a:solidFill>
                <a:effectLst>
                  <a:outerShdw blurRad="38100" dist="38100" dir="2700000" algn="tl">
                    <a:srgbClr val="000000">
                      <a:alpha val="43137"/>
                    </a:srgbClr>
                  </a:outerShdw>
                </a:effectLst>
              </a:rPr>
              <a:t> </a:t>
            </a:r>
            <a:endParaRPr lang="en-CA" sz="3200" b="1" dirty="0">
              <a:solidFill>
                <a:srgbClr val="0070C0"/>
              </a:solidFill>
              <a:effectLst>
                <a:outerShdw blurRad="38100" dist="38100" dir="2700000" algn="tl">
                  <a:srgbClr val="000000">
                    <a:alpha val="43137"/>
                  </a:srgbClr>
                </a:outerShdw>
              </a:effectLst>
            </a:endParaRPr>
          </a:p>
        </p:txBody>
      </p:sp>
      <p:sp>
        <p:nvSpPr>
          <p:cNvPr id="8" name="8-Point Star 7"/>
          <p:cNvSpPr/>
          <p:nvPr/>
        </p:nvSpPr>
        <p:spPr>
          <a:xfrm>
            <a:off x="231774" y="3352800"/>
            <a:ext cx="8548335" cy="2738497"/>
          </a:xfrm>
          <a:prstGeom prst="star8">
            <a:avLst/>
          </a:prstGeom>
          <a:solidFill>
            <a:srgbClr val="FFFF00"/>
          </a:solidFill>
          <a:ln w="76200">
            <a:solidFill>
              <a:srgbClr val="002060"/>
            </a:solidFill>
          </a:ln>
          <a:effectLst>
            <a:outerShdw blurRad="76200" dir="18900000" sy="23000" kx="-1200000" algn="bl" rotWithShape="0">
              <a:prstClr val="black">
                <a:alpha val="20000"/>
              </a:prstClr>
            </a:outerShdw>
          </a:effectLst>
        </p:spPr>
        <p:style>
          <a:lnRef idx="2">
            <a:schemeClr val="accent1">
              <a:shade val="50000"/>
            </a:schemeClr>
          </a:lnRef>
          <a:fillRef idx="1003">
            <a:schemeClr val="dk1"/>
          </a:fillRef>
          <a:effectRef idx="0">
            <a:schemeClr val="accent1"/>
          </a:effectRef>
          <a:fontRef idx="minor">
            <a:schemeClr val="lt1"/>
          </a:fontRef>
        </p:style>
        <p:txBody>
          <a:bodyPr rtlCol="0" anchor="ctr"/>
          <a:lstStyle/>
          <a:p>
            <a:pPr algn="ctr"/>
            <a:endParaRPr lang="en-US" sz="3200" b="1" dirty="0" smtClean="0">
              <a:solidFill>
                <a:srgbClr val="0070C0"/>
              </a:solidFill>
              <a:effectLst>
                <a:outerShdw blurRad="38100" dist="38100" dir="2700000" algn="tl">
                  <a:srgbClr val="000000">
                    <a:alpha val="43137"/>
                  </a:srgbClr>
                </a:outerShdw>
              </a:effectLst>
            </a:endParaRPr>
          </a:p>
          <a:p>
            <a:pPr algn="ctr"/>
            <a:r>
              <a:rPr lang="en-CA" sz="4400" b="1" dirty="0" smtClean="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LA RELATION P</a:t>
            </a:r>
            <a:r>
              <a:rPr lang="fr-CA" sz="4400" b="1" dirty="0" smtClean="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É</a:t>
            </a:r>
            <a:r>
              <a:rPr lang="en-CA" sz="4400" b="1" dirty="0" smtClean="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DAGOGIQUE</a:t>
            </a:r>
          </a:p>
          <a:p>
            <a:pPr algn="ctr"/>
            <a:r>
              <a:rPr lang="en-CA" sz="4400" b="1" dirty="0" smtClean="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endParaRPr lang="en-CA" sz="4400" b="1" dirty="0">
              <a:solidFill>
                <a:srgbClr val="7030A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Slide Number Placeholder 2"/>
          <p:cNvSpPr>
            <a:spLocks noGrp="1"/>
          </p:cNvSpPr>
          <p:nvPr>
            <p:ph type="sldNum" sz="quarter" idx="12"/>
          </p:nvPr>
        </p:nvSpPr>
        <p:spPr/>
        <p:txBody>
          <a:bodyPr/>
          <a:lstStyle/>
          <a:p>
            <a:fld id="{39D1954C-0CE5-4062-9D93-4B5A6F9BC0F3}" type="slidenum">
              <a:rPr lang="en-US" smtClean="0"/>
              <a:pPr/>
              <a:t>1</a:t>
            </a:fld>
            <a:endParaRPr lang="en-US" dirty="0"/>
          </a:p>
        </p:txBody>
      </p:sp>
    </p:spTree>
    <p:extLst>
      <p:ext uri="{BB962C8B-B14F-4D97-AF65-F5344CB8AC3E}">
        <p14:creationId xmlns:p14="http://schemas.microsoft.com/office/powerpoint/2010/main" val="3402004630"/>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r>
              <a:rPr lang="fr-CA" sz="2400" b="1" dirty="0">
                <a:solidFill>
                  <a:schemeClr val="bg1"/>
                </a:solidFill>
                <a:latin typeface="Times New Roman" panose="02020603050405020304" pitchFamily="18" charset="0"/>
                <a:cs typeface="Times New Roman" panose="02020603050405020304" pitchFamily="18" charset="0"/>
              </a:rPr>
              <a:t>Vienneau, R. (2011). </a:t>
            </a:r>
            <a:r>
              <a:rPr lang="fr-CA" sz="2400" b="1" u="sng" dirty="0">
                <a:solidFill>
                  <a:schemeClr val="bg1"/>
                </a:solidFill>
                <a:latin typeface="Times New Roman" panose="02020603050405020304" pitchFamily="18" charset="0"/>
                <a:cs typeface="Times New Roman" panose="02020603050405020304" pitchFamily="18" charset="0"/>
              </a:rPr>
              <a:t>Apprentissage et enseignement</a:t>
            </a:r>
            <a:r>
              <a:rPr lang="fr-CA" sz="2400" b="1" dirty="0">
                <a:solidFill>
                  <a:schemeClr val="bg1"/>
                </a:solidFill>
                <a:latin typeface="Times New Roman" panose="02020603050405020304" pitchFamily="18" charset="0"/>
                <a:cs typeface="Times New Roman" panose="02020603050405020304" pitchFamily="18" charset="0"/>
              </a:rPr>
              <a:t>, Montréal, Gaetan Morin éditeur. </a:t>
            </a: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3" name="Slide Number Placeholder 2"/>
          <p:cNvSpPr>
            <a:spLocks noGrp="1"/>
          </p:cNvSpPr>
          <p:nvPr>
            <p:ph type="sldNum" sz="quarter" idx="12"/>
          </p:nvPr>
        </p:nvSpPr>
        <p:spPr/>
        <p:txBody>
          <a:bodyPr/>
          <a:lstStyle/>
          <a:p>
            <a:fld id="{39D1954C-0CE5-4062-9D93-4B5A6F9BC0F3}" type="slidenum">
              <a:rPr lang="en-US" smtClean="0"/>
              <a:pPr/>
              <a:t>2</a:t>
            </a:fld>
            <a:endParaRPr lang="en-US" dirty="0"/>
          </a:p>
        </p:txBody>
      </p:sp>
      <p:graphicFrame>
        <p:nvGraphicFramePr>
          <p:cNvPr id="7" name="Diagram 6"/>
          <p:cNvGraphicFramePr/>
          <p:nvPr>
            <p:extLst>
              <p:ext uri="{D42A27DB-BD31-4B8C-83A1-F6EECF244321}">
                <p14:modId xmlns:p14="http://schemas.microsoft.com/office/powerpoint/2010/main" val="1571241456"/>
              </p:ext>
            </p:extLst>
          </p:nvPr>
        </p:nvGraphicFramePr>
        <p:xfrm>
          <a:off x="155574" y="912813"/>
          <a:ext cx="8988425" cy="59451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05868627"/>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graphicEl>
                                              <a:dgm id="{2F81A9B6-B5C7-4EFB-9E2E-CF7FA497BF92}"/>
                                            </p:graphicEl>
                                          </p:spTgt>
                                        </p:tgtEl>
                                        <p:attrNameLst>
                                          <p:attrName>style.visibility</p:attrName>
                                        </p:attrNameLst>
                                      </p:cBhvr>
                                      <p:to>
                                        <p:strVal val="visible"/>
                                      </p:to>
                                    </p:set>
                                    <p:animEffect transition="in" filter="fade">
                                      <p:cBhvr>
                                        <p:cTn id="7" dur="1000"/>
                                        <p:tgtEl>
                                          <p:spTgt spid="7">
                                            <p:graphicEl>
                                              <a:dgm id="{2F81A9B6-B5C7-4EFB-9E2E-CF7FA497BF92}"/>
                                            </p:graphicEl>
                                          </p:spTgt>
                                        </p:tgtEl>
                                      </p:cBhvr>
                                    </p:animEffect>
                                    <p:anim calcmode="lin" valueType="num">
                                      <p:cBhvr>
                                        <p:cTn id="8" dur="1000" fill="hold"/>
                                        <p:tgtEl>
                                          <p:spTgt spid="7">
                                            <p:graphicEl>
                                              <a:dgm id="{2F81A9B6-B5C7-4EFB-9E2E-CF7FA497BF92}"/>
                                            </p:graphicEl>
                                          </p:spTgt>
                                        </p:tgtEl>
                                        <p:attrNameLst>
                                          <p:attrName>ppt_x</p:attrName>
                                        </p:attrNameLst>
                                      </p:cBhvr>
                                      <p:tavLst>
                                        <p:tav tm="0">
                                          <p:val>
                                            <p:strVal val="#ppt_x"/>
                                          </p:val>
                                        </p:tav>
                                        <p:tav tm="100000">
                                          <p:val>
                                            <p:strVal val="#ppt_x"/>
                                          </p:val>
                                        </p:tav>
                                      </p:tavLst>
                                    </p:anim>
                                    <p:anim calcmode="lin" valueType="num">
                                      <p:cBhvr>
                                        <p:cTn id="9" dur="1000" fill="hold"/>
                                        <p:tgtEl>
                                          <p:spTgt spid="7">
                                            <p:graphicEl>
                                              <a:dgm id="{2F81A9B6-B5C7-4EFB-9E2E-CF7FA497BF92}"/>
                                            </p:graphic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
                                            <p:graphicEl>
                                              <a:dgm id="{409AB33B-27E1-4167-B6CE-775836CF45BF}"/>
                                            </p:graphicEl>
                                          </p:spTgt>
                                        </p:tgtEl>
                                        <p:attrNameLst>
                                          <p:attrName>style.visibility</p:attrName>
                                        </p:attrNameLst>
                                      </p:cBhvr>
                                      <p:to>
                                        <p:strVal val="visible"/>
                                      </p:to>
                                    </p:set>
                                    <p:animEffect transition="in" filter="fade">
                                      <p:cBhvr>
                                        <p:cTn id="12" dur="1000"/>
                                        <p:tgtEl>
                                          <p:spTgt spid="7">
                                            <p:graphicEl>
                                              <a:dgm id="{409AB33B-27E1-4167-B6CE-775836CF45BF}"/>
                                            </p:graphicEl>
                                          </p:spTgt>
                                        </p:tgtEl>
                                      </p:cBhvr>
                                    </p:animEffect>
                                    <p:anim calcmode="lin" valueType="num">
                                      <p:cBhvr>
                                        <p:cTn id="13" dur="1000" fill="hold"/>
                                        <p:tgtEl>
                                          <p:spTgt spid="7">
                                            <p:graphicEl>
                                              <a:dgm id="{409AB33B-27E1-4167-B6CE-775836CF45BF}"/>
                                            </p:graphicEl>
                                          </p:spTgt>
                                        </p:tgtEl>
                                        <p:attrNameLst>
                                          <p:attrName>ppt_x</p:attrName>
                                        </p:attrNameLst>
                                      </p:cBhvr>
                                      <p:tavLst>
                                        <p:tav tm="0">
                                          <p:val>
                                            <p:strVal val="#ppt_x"/>
                                          </p:val>
                                        </p:tav>
                                        <p:tav tm="100000">
                                          <p:val>
                                            <p:strVal val="#ppt_x"/>
                                          </p:val>
                                        </p:tav>
                                      </p:tavLst>
                                    </p:anim>
                                    <p:anim calcmode="lin" valueType="num">
                                      <p:cBhvr>
                                        <p:cTn id="14" dur="1000" fill="hold"/>
                                        <p:tgtEl>
                                          <p:spTgt spid="7">
                                            <p:graphicEl>
                                              <a:dgm id="{409AB33B-27E1-4167-B6CE-775836CF45BF}"/>
                                            </p:graphic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7">
                                            <p:graphicEl>
                                              <a:dgm id="{6F84FAF3-9FAC-43F7-8F92-F70FBCC94898}"/>
                                            </p:graphicEl>
                                          </p:spTgt>
                                        </p:tgtEl>
                                        <p:attrNameLst>
                                          <p:attrName>style.visibility</p:attrName>
                                        </p:attrNameLst>
                                      </p:cBhvr>
                                      <p:to>
                                        <p:strVal val="visible"/>
                                      </p:to>
                                    </p:set>
                                    <p:animEffect transition="in" filter="fade">
                                      <p:cBhvr>
                                        <p:cTn id="19" dur="1000"/>
                                        <p:tgtEl>
                                          <p:spTgt spid="7">
                                            <p:graphicEl>
                                              <a:dgm id="{6F84FAF3-9FAC-43F7-8F92-F70FBCC94898}"/>
                                            </p:graphicEl>
                                          </p:spTgt>
                                        </p:tgtEl>
                                      </p:cBhvr>
                                    </p:animEffect>
                                    <p:anim calcmode="lin" valueType="num">
                                      <p:cBhvr>
                                        <p:cTn id="20" dur="1000" fill="hold"/>
                                        <p:tgtEl>
                                          <p:spTgt spid="7">
                                            <p:graphicEl>
                                              <a:dgm id="{6F84FAF3-9FAC-43F7-8F92-F70FBCC94898}"/>
                                            </p:graphicEl>
                                          </p:spTgt>
                                        </p:tgtEl>
                                        <p:attrNameLst>
                                          <p:attrName>ppt_x</p:attrName>
                                        </p:attrNameLst>
                                      </p:cBhvr>
                                      <p:tavLst>
                                        <p:tav tm="0">
                                          <p:val>
                                            <p:strVal val="#ppt_x"/>
                                          </p:val>
                                        </p:tav>
                                        <p:tav tm="100000">
                                          <p:val>
                                            <p:strVal val="#ppt_x"/>
                                          </p:val>
                                        </p:tav>
                                      </p:tavLst>
                                    </p:anim>
                                    <p:anim calcmode="lin" valueType="num">
                                      <p:cBhvr>
                                        <p:cTn id="21" dur="1000" fill="hold"/>
                                        <p:tgtEl>
                                          <p:spTgt spid="7">
                                            <p:graphicEl>
                                              <a:dgm id="{6F84FAF3-9FAC-43F7-8F92-F70FBCC94898}"/>
                                            </p:graphic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7">
                                            <p:graphicEl>
                                              <a:dgm id="{11EAB9E6-C39E-4D8F-9354-072DB7E9E1B0}"/>
                                            </p:graphicEl>
                                          </p:spTgt>
                                        </p:tgtEl>
                                        <p:attrNameLst>
                                          <p:attrName>style.visibility</p:attrName>
                                        </p:attrNameLst>
                                      </p:cBhvr>
                                      <p:to>
                                        <p:strVal val="visible"/>
                                      </p:to>
                                    </p:set>
                                    <p:animEffect transition="in" filter="fade">
                                      <p:cBhvr>
                                        <p:cTn id="26" dur="1000"/>
                                        <p:tgtEl>
                                          <p:spTgt spid="7">
                                            <p:graphicEl>
                                              <a:dgm id="{11EAB9E6-C39E-4D8F-9354-072DB7E9E1B0}"/>
                                            </p:graphicEl>
                                          </p:spTgt>
                                        </p:tgtEl>
                                      </p:cBhvr>
                                    </p:animEffect>
                                    <p:anim calcmode="lin" valueType="num">
                                      <p:cBhvr>
                                        <p:cTn id="27" dur="1000" fill="hold"/>
                                        <p:tgtEl>
                                          <p:spTgt spid="7">
                                            <p:graphicEl>
                                              <a:dgm id="{11EAB9E6-C39E-4D8F-9354-072DB7E9E1B0}"/>
                                            </p:graphicEl>
                                          </p:spTgt>
                                        </p:tgtEl>
                                        <p:attrNameLst>
                                          <p:attrName>ppt_x</p:attrName>
                                        </p:attrNameLst>
                                      </p:cBhvr>
                                      <p:tavLst>
                                        <p:tav tm="0">
                                          <p:val>
                                            <p:strVal val="#ppt_x"/>
                                          </p:val>
                                        </p:tav>
                                        <p:tav tm="100000">
                                          <p:val>
                                            <p:strVal val="#ppt_x"/>
                                          </p:val>
                                        </p:tav>
                                      </p:tavLst>
                                    </p:anim>
                                    <p:anim calcmode="lin" valueType="num">
                                      <p:cBhvr>
                                        <p:cTn id="28" dur="1000" fill="hold"/>
                                        <p:tgtEl>
                                          <p:spTgt spid="7">
                                            <p:graphicEl>
                                              <a:dgm id="{11EAB9E6-C39E-4D8F-9354-072DB7E9E1B0}"/>
                                            </p:graphic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Sub>
          <a:bldDgm bld="lvlOne"/>
        </p:bldSub>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3</a:t>
            </a:fld>
            <a:endParaRPr lang="en-US"/>
          </a:p>
        </p:txBody>
      </p:sp>
      <p:sp>
        <p:nvSpPr>
          <p:cNvPr id="10" name="Rectangle 9"/>
          <p:cNvSpPr/>
          <p:nvPr/>
        </p:nvSpPr>
        <p:spPr>
          <a:xfrm>
            <a:off x="155574" y="1219199"/>
            <a:ext cx="8988426" cy="5755422"/>
          </a:xfrm>
          <a:prstGeom prst="rect">
            <a:avLst/>
          </a:prstGeom>
        </p:spPr>
        <p:txBody>
          <a:bodyPr wrap="square">
            <a:spAutoFit/>
          </a:bodyPr>
          <a:lstStyle/>
          <a:p>
            <a:pPr marL="0" lvl="4"/>
            <a:r>
              <a:rPr lang="fr-CA" sz="2800" b="1" dirty="0">
                <a:latin typeface="Times New Roman" panose="02020603050405020304" pitchFamily="18" charset="0"/>
                <a:cs typeface="Times New Roman" panose="02020603050405020304" pitchFamily="18" charset="0"/>
              </a:rPr>
              <a:t>Apprentissage en terme de </a:t>
            </a:r>
            <a:r>
              <a:rPr lang="fr-CA" sz="2800" b="1" dirty="0" smtClean="0">
                <a:latin typeface="Times New Roman" panose="02020603050405020304" pitchFamily="18" charset="0"/>
                <a:cs typeface="Times New Roman" panose="02020603050405020304" pitchFamily="18" charset="0"/>
              </a:rPr>
              <a:t>connaissances</a:t>
            </a:r>
          </a:p>
          <a:p>
            <a:pPr marL="457200" lvl="4" indent="-457200">
              <a:buAutoNum type="arabicPeriod"/>
            </a:pPr>
            <a:endParaRPr lang="fr-CA" sz="2000" b="1" dirty="0" smtClean="0">
              <a:latin typeface="Times New Roman" panose="02020603050405020304" pitchFamily="18" charset="0"/>
              <a:cs typeface="Times New Roman" panose="02020603050405020304" pitchFamily="18" charset="0"/>
            </a:endParaRPr>
          </a:p>
          <a:p>
            <a:pPr marL="457200" lvl="4" indent="-457200">
              <a:buAutoNum type="arabicPeriod"/>
            </a:pPr>
            <a:r>
              <a:rPr lang="fr-CA" sz="2000" b="1" dirty="0" smtClean="0">
                <a:latin typeface="Times New Roman" panose="02020603050405020304" pitchFamily="18" charset="0"/>
                <a:cs typeface="Times New Roman" panose="02020603050405020304" pitchFamily="18" charset="0"/>
              </a:rPr>
              <a:t>Connaissances antérieures :</a:t>
            </a:r>
            <a:r>
              <a:rPr lang="fr-CA" sz="2000" b="1" dirty="0">
                <a:latin typeface="Times New Roman" panose="02020603050405020304" pitchFamily="18" charset="0"/>
                <a:cs typeface="Times New Roman" panose="02020603050405020304" pitchFamily="18" charset="0"/>
              </a:rPr>
              <a:t> </a:t>
            </a:r>
            <a:endParaRPr lang="fr-CA" sz="2000" b="1" dirty="0" smtClean="0">
              <a:latin typeface="Times New Roman" panose="02020603050405020304" pitchFamily="18" charset="0"/>
              <a:cs typeface="Times New Roman" panose="02020603050405020304" pitchFamily="18" charset="0"/>
            </a:endParaRPr>
          </a:p>
          <a:p>
            <a:pPr marL="0" lvl="4"/>
            <a:endParaRPr lang="fr-CA" sz="2000" b="1" dirty="0" smtClean="0">
              <a:latin typeface="Times New Roman" panose="02020603050405020304" pitchFamily="18" charset="0"/>
              <a:cs typeface="Times New Roman" panose="02020603050405020304" pitchFamily="18" charset="0"/>
            </a:endParaRPr>
          </a:p>
          <a:p>
            <a:pPr marL="800100" lvl="5" indent="-342900">
              <a:buFont typeface="Wingdings" panose="05000000000000000000" pitchFamily="2" charset="2"/>
              <a:buChar char="Ø"/>
            </a:pPr>
            <a:r>
              <a:rPr lang="fr-CA" sz="2000" dirty="0" smtClean="0">
                <a:latin typeface="Times New Roman" panose="02020603050405020304" pitchFamily="18" charset="0"/>
                <a:cs typeface="Times New Roman" panose="02020603050405020304" pitchFamily="18" charset="0"/>
              </a:rPr>
              <a:t>L’apprentissage est un processus cumulatif- les nouvelles connaissance s’associent aux anciennes pour les confirme, y ajouter, pour infirmer ou les remplacer</a:t>
            </a:r>
          </a:p>
          <a:p>
            <a:pPr marL="457200" lvl="5"/>
            <a:endParaRPr lang="fr-CA" sz="2000" dirty="0" smtClean="0">
              <a:latin typeface="Times New Roman" panose="02020603050405020304" pitchFamily="18" charset="0"/>
              <a:cs typeface="Times New Roman" panose="02020603050405020304" pitchFamily="18" charset="0"/>
            </a:endParaRPr>
          </a:p>
          <a:p>
            <a:pPr marL="800100" lvl="5" indent="-342900">
              <a:buFont typeface="Wingdings" panose="05000000000000000000" pitchFamily="2" charset="2"/>
              <a:buChar char="Ø"/>
            </a:pPr>
            <a:r>
              <a:rPr lang="fr-CA" sz="2000" dirty="0" smtClean="0">
                <a:latin typeface="Times New Roman" panose="02020603050405020304" pitchFamily="18" charset="0"/>
                <a:cs typeface="Times New Roman" panose="02020603050405020304" pitchFamily="18" charset="0"/>
              </a:rPr>
              <a:t>L’élève peut éliminer les connaissances mémorisées pour les remplacer par celles nouvellement apprise</a:t>
            </a:r>
          </a:p>
          <a:p>
            <a:pPr marL="457200" lvl="5"/>
            <a:endParaRPr lang="fr-CA" sz="2000" dirty="0" smtClean="0">
              <a:latin typeface="Times New Roman" panose="02020603050405020304" pitchFamily="18" charset="0"/>
              <a:cs typeface="Times New Roman" panose="02020603050405020304" pitchFamily="18" charset="0"/>
            </a:endParaRPr>
          </a:p>
          <a:p>
            <a:pPr marL="800100" lvl="5" indent="-342900">
              <a:buFont typeface="Wingdings" panose="05000000000000000000" pitchFamily="2" charset="2"/>
              <a:buChar char="Ø"/>
            </a:pPr>
            <a:r>
              <a:rPr lang="fr-CA" sz="2000" b="1" dirty="0" smtClean="0">
                <a:latin typeface="Times New Roman" panose="02020603050405020304" pitchFamily="18" charset="0"/>
                <a:cs typeface="Times New Roman" panose="02020603050405020304" pitchFamily="18" charset="0"/>
              </a:rPr>
              <a:t>On ne peut apprendre qu’à partir de ce que l’on connais déjà.</a:t>
            </a:r>
          </a:p>
          <a:p>
            <a:pPr marL="457200" lvl="5"/>
            <a:endParaRPr lang="fr-CA" sz="2000" b="1" dirty="0" smtClean="0">
              <a:latin typeface="Times New Roman" panose="02020603050405020304" pitchFamily="18" charset="0"/>
              <a:cs typeface="Times New Roman" panose="02020603050405020304" pitchFamily="18" charset="0"/>
            </a:endParaRPr>
          </a:p>
          <a:p>
            <a:pPr marL="800100" lvl="5" indent="-342900">
              <a:buFont typeface="Wingdings" panose="05000000000000000000" pitchFamily="2" charset="2"/>
              <a:buChar char="Ø"/>
            </a:pPr>
            <a:r>
              <a:rPr lang="fr-CA" sz="2000" b="1" dirty="0" smtClean="0">
                <a:latin typeface="Times New Roman" panose="02020603050405020304" pitchFamily="18" charset="0"/>
                <a:cs typeface="Times New Roman" panose="02020603050405020304" pitchFamily="18" charset="0"/>
              </a:rPr>
              <a:t>Pas de connaissances antérieures, pas de nouvelle acquisition de connaissances.</a:t>
            </a:r>
          </a:p>
          <a:p>
            <a:pPr marL="800100" lvl="5" indent="-342900">
              <a:buFont typeface="Wingdings" panose="05000000000000000000" pitchFamily="2" charset="2"/>
              <a:buChar char="Ø"/>
            </a:pPr>
            <a:endParaRPr lang="fr-CA" sz="2000" b="1" dirty="0">
              <a:latin typeface="Times New Roman" panose="02020603050405020304" pitchFamily="18" charset="0"/>
              <a:cs typeface="Times New Roman" panose="02020603050405020304" pitchFamily="18" charset="0"/>
            </a:endParaRPr>
          </a:p>
          <a:p>
            <a:pPr marL="457200" lvl="4" indent="-457200">
              <a:buAutoNum type="arabicPeriod"/>
            </a:pPr>
            <a:endParaRPr lang="fr-CA" sz="2000" b="1" dirty="0" smtClean="0">
              <a:latin typeface="Times New Roman" panose="02020603050405020304" pitchFamily="18" charset="0"/>
              <a:cs typeface="Times New Roman" panose="02020603050405020304" pitchFamily="18" charset="0"/>
            </a:endParaRPr>
          </a:p>
          <a:p>
            <a:pPr marL="0" lvl="4"/>
            <a:endParaRPr lang="fr-CA"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88220419"/>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2" end="2"/>
                                            </p:txEl>
                                          </p:spTgt>
                                        </p:tgtEl>
                                        <p:attrNameLst>
                                          <p:attrName>style.visibility</p:attrName>
                                        </p:attrNameLst>
                                      </p:cBhvr>
                                      <p:to>
                                        <p:strVal val="visible"/>
                                      </p:to>
                                    </p:set>
                                    <p:animEffect transition="in" filter="fade">
                                      <p:cBhvr>
                                        <p:cTn id="7" dur="1000"/>
                                        <p:tgtEl>
                                          <p:spTgt spid="10">
                                            <p:txEl>
                                              <p:pRg st="2" end="2"/>
                                            </p:txEl>
                                          </p:spTgt>
                                        </p:tgtEl>
                                      </p:cBhvr>
                                    </p:animEffect>
                                    <p:anim calcmode="lin" valueType="num">
                                      <p:cBhvr>
                                        <p:cTn id="8"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4" end="4"/>
                                            </p:txEl>
                                          </p:spTgt>
                                        </p:tgtEl>
                                        <p:attrNameLst>
                                          <p:attrName>style.visibility</p:attrName>
                                        </p:attrNameLst>
                                      </p:cBhvr>
                                      <p:to>
                                        <p:strVal val="visible"/>
                                      </p:to>
                                    </p:set>
                                    <p:animEffect transition="in" filter="fade">
                                      <p:cBhvr>
                                        <p:cTn id="14" dur="1000"/>
                                        <p:tgtEl>
                                          <p:spTgt spid="10">
                                            <p:txEl>
                                              <p:pRg st="4" end="4"/>
                                            </p:txEl>
                                          </p:spTgt>
                                        </p:tgtEl>
                                      </p:cBhvr>
                                    </p:animEffect>
                                    <p:anim calcmode="lin" valueType="num">
                                      <p:cBhvr>
                                        <p:cTn id="15"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6" end="6"/>
                                            </p:txEl>
                                          </p:spTgt>
                                        </p:tgtEl>
                                        <p:attrNameLst>
                                          <p:attrName>style.visibility</p:attrName>
                                        </p:attrNameLst>
                                      </p:cBhvr>
                                      <p:to>
                                        <p:strVal val="visible"/>
                                      </p:to>
                                    </p:set>
                                    <p:animEffect transition="in" filter="fade">
                                      <p:cBhvr>
                                        <p:cTn id="21" dur="1000"/>
                                        <p:tgtEl>
                                          <p:spTgt spid="10">
                                            <p:txEl>
                                              <p:pRg st="6" end="6"/>
                                            </p:txEl>
                                          </p:spTgt>
                                        </p:tgtEl>
                                      </p:cBhvr>
                                    </p:animEffect>
                                    <p:anim calcmode="lin" valueType="num">
                                      <p:cBhvr>
                                        <p:cTn id="22"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8" end="8"/>
                                            </p:txEl>
                                          </p:spTgt>
                                        </p:tgtEl>
                                        <p:attrNameLst>
                                          <p:attrName>style.visibility</p:attrName>
                                        </p:attrNameLst>
                                      </p:cBhvr>
                                      <p:to>
                                        <p:strVal val="visible"/>
                                      </p:to>
                                    </p:set>
                                    <p:animEffect transition="in" filter="fade">
                                      <p:cBhvr>
                                        <p:cTn id="28" dur="1000"/>
                                        <p:tgtEl>
                                          <p:spTgt spid="10">
                                            <p:txEl>
                                              <p:pRg st="8" end="8"/>
                                            </p:txEl>
                                          </p:spTgt>
                                        </p:tgtEl>
                                      </p:cBhvr>
                                    </p:animEffect>
                                    <p:anim calcmode="lin" valueType="num">
                                      <p:cBhvr>
                                        <p:cTn id="29"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10" end="10"/>
                                            </p:txEl>
                                          </p:spTgt>
                                        </p:tgtEl>
                                        <p:attrNameLst>
                                          <p:attrName>style.visibility</p:attrName>
                                        </p:attrNameLst>
                                      </p:cBhvr>
                                      <p:to>
                                        <p:strVal val="visible"/>
                                      </p:to>
                                    </p:set>
                                    <p:animEffect transition="in" filter="fade">
                                      <p:cBhvr>
                                        <p:cTn id="35" dur="1000"/>
                                        <p:tgtEl>
                                          <p:spTgt spid="10">
                                            <p:txEl>
                                              <p:pRg st="10" end="10"/>
                                            </p:txEl>
                                          </p:spTgt>
                                        </p:tgtEl>
                                      </p:cBhvr>
                                    </p:animEffect>
                                    <p:anim calcmode="lin" valueType="num">
                                      <p:cBhvr>
                                        <p:cTn id="36"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0" end="0"/>
                                            </p:txEl>
                                          </p:spTgt>
                                        </p:tgtEl>
                                        <p:attrNameLst>
                                          <p:attrName>style.visibility</p:attrName>
                                        </p:attrNameLst>
                                      </p:cBhvr>
                                      <p:to>
                                        <p:strVal val="visible"/>
                                      </p:to>
                                    </p:set>
                                    <p:animEffect transition="in" filter="fade">
                                      <p:cBhvr>
                                        <p:cTn id="42" dur="1000"/>
                                        <p:tgtEl>
                                          <p:spTgt spid="10">
                                            <p:txEl>
                                              <p:pRg st="0" end="0"/>
                                            </p:txEl>
                                          </p:spTgt>
                                        </p:tgtEl>
                                      </p:cBhvr>
                                    </p:animEffect>
                                    <p:anim calcmode="lin" valueType="num">
                                      <p:cBhvr>
                                        <p:cTn id="43"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4</a:t>
            </a:fld>
            <a:endParaRPr lang="en-US"/>
          </a:p>
        </p:txBody>
      </p:sp>
      <p:sp>
        <p:nvSpPr>
          <p:cNvPr id="10" name="Rectangle 9"/>
          <p:cNvSpPr/>
          <p:nvPr/>
        </p:nvSpPr>
        <p:spPr>
          <a:xfrm>
            <a:off x="155574" y="1219199"/>
            <a:ext cx="8988426" cy="5324535"/>
          </a:xfrm>
          <a:prstGeom prst="rect">
            <a:avLst/>
          </a:prstGeom>
        </p:spPr>
        <p:txBody>
          <a:bodyPr wrap="square">
            <a:spAutoFit/>
          </a:bodyPr>
          <a:lstStyle/>
          <a:p>
            <a:pPr marL="0" lvl="4"/>
            <a:endParaRPr lang="fr-CA" sz="2000" b="1" dirty="0" smtClean="0">
              <a:latin typeface="Times New Roman" panose="02020603050405020304" pitchFamily="18" charset="0"/>
              <a:cs typeface="Times New Roman" panose="02020603050405020304" pitchFamily="18" charset="0"/>
            </a:endParaRPr>
          </a:p>
          <a:p>
            <a:pPr marL="0" lvl="4"/>
            <a:endParaRPr lang="fr-CA" sz="2000" b="1" dirty="0">
              <a:latin typeface="Times New Roman" panose="02020603050405020304" pitchFamily="18" charset="0"/>
              <a:cs typeface="Times New Roman" panose="02020603050405020304" pitchFamily="18" charset="0"/>
            </a:endParaRPr>
          </a:p>
          <a:p>
            <a:pPr marL="0" lvl="4"/>
            <a:r>
              <a:rPr lang="fr-CA" sz="2000" b="1" dirty="0" smtClean="0">
                <a:latin typeface="Times New Roman" panose="02020603050405020304" pitchFamily="18" charset="0"/>
                <a:cs typeface="Times New Roman" panose="02020603050405020304" pitchFamily="18" charset="0"/>
              </a:rPr>
              <a:t>2.    Connaissances déclaratives </a:t>
            </a:r>
            <a:r>
              <a:rPr lang="en-CA" sz="2000" b="1" dirty="0" smtClean="0">
                <a:latin typeface="Times New Roman" panose="02020603050405020304" pitchFamily="18" charset="0"/>
                <a:cs typeface="Times New Roman" panose="02020603050405020304" pitchFamily="18" charset="0"/>
              </a:rPr>
              <a:t>- </a:t>
            </a:r>
            <a:r>
              <a:rPr lang="en-CA" sz="2000" b="1" i="1" dirty="0">
                <a:latin typeface="Times New Roman" panose="02020603050405020304" pitchFamily="18" charset="0"/>
                <a:cs typeface="Times New Roman" panose="02020603050405020304" pitchFamily="18" charset="0"/>
              </a:rPr>
              <a:t>le </a:t>
            </a:r>
            <a:r>
              <a:rPr lang="en-CA" sz="2000" b="1" i="1" dirty="0" smtClean="0">
                <a:latin typeface="Times New Roman" panose="02020603050405020304" pitchFamily="18" charset="0"/>
                <a:cs typeface="Times New Roman" panose="02020603050405020304" pitchFamily="18" charset="0"/>
              </a:rPr>
              <a:t>QUOI </a:t>
            </a:r>
            <a:r>
              <a:rPr lang="en-CA" sz="2000" b="1" i="1" dirty="0">
                <a:latin typeface="Times New Roman" panose="02020603050405020304" pitchFamily="18" charset="0"/>
                <a:cs typeface="Times New Roman" panose="02020603050405020304" pitchFamily="18" charset="0"/>
              </a:rPr>
              <a:t>: </a:t>
            </a:r>
            <a:endParaRPr lang="en-CA" sz="2000" b="1" i="1" dirty="0" smtClean="0">
              <a:latin typeface="Times New Roman" panose="02020603050405020304" pitchFamily="18" charset="0"/>
              <a:cs typeface="Times New Roman" panose="02020603050405020304" pitchFamily="18" charset="0"/>
            </a:endParaRPr>
          </a:p>
          <a:p>
            <a:pPr marL="0" lvl="4"/>
            <a:endParaRPr lang="en-CA" sz="2000" dirty="0">
              <a:latin typeface="Times New Roman" panose="02020603050405020304" pitchFamily="18" charset="0"/>
              <a:cs typeface="Times New Roman" panose="02020603050405020304" pitchFamily="18" charset="0"/>
            </a:endParaRPr>
          </a:p>
          <a:p>
            <a:pPr marL="800100" lvl="5" indent="-342900">
              <a:buFont typeface="Wingdings" panose="05000000000000000000" pitchFamily="2" charset="2"/>
              <a:buChar char="Ø"/>
            </a:pPr>
            <a:r>
              <a:rPr lang="en-CA" sz="2000" dirty="0" smtClean="0">
                <a:latin typeface="Times New Roman" panose="02020603050405020304" pitchFamily="18" charset="0"/>
                <a:cs typeface="Times New Roman" panose="02020603050405020304" pitchFamily="18" charset="0"/>
              </a:rPr>
              <a:t>Permettent de </a:t>
            </a:r>
            <a:r>
              <a:rPr lang="en-CA" sz="2000" b="1" dirty="0" smtClean="0">
                <a:latin typeface="Times New Roman" panose="02020603050405020304" pitchFamily="18" charset="0"/>
                <a:cs typeface="Times New Roman" panose="02020603050405020304" pitchFamily="18" charset="0"/>
              </a:rPr>
              <a:t>SAVOIR.</a:t>
            </a:r>
          </a:p>
          <a:p>
            <a:pPr marL="457200" lvl="5"/>
            <a:endParaRPr lang="en-CA" sz="2000" b="1" dirty="0" smtClean="0">
              <a:latin typeface="Times New Roman" panose="02020603050405020304" pitchFamily="18" charset="0"/>
              <a:cs typeface="Times New Roman" panose="02020603050405020304" pitchFamily="18" charset="0"/>
            </a:endParaRPr>
          </a:p>
          <a:p>
            <a:pPr marL="800100" lvl="5" indent="-342900">
              <a:buFont typeface="Wingdings" panose="05000000000000000000" pitchFamily="2" charset="2"/>
              <a:buChar char="Ø"/>
            </a:pPr>
            <a:r>
              <a:rPr lang="en-CA" sz="2000" dirty="0" smtClean="0">
                <a:latin typeface="Times New Roman" panose="02020603050405020304" pitchFamily="18" charset="0"/>
                <a:cs typeface="Times New Roman" panose="02020603050405020304" pitchFamily="18" charset="0"/>
              </a:rPr>
              <a:t>Constituent les connaissances théoriques, les règles, les faits, les lois, les principes </a:t>
            </a:r>
            <a:r>
              <a:rPr lang="en-CA" sz="2000" i="1" dirty="0" smtClean="0">
                <a:latin typeface="Times New Roman" panose="02020603050405020304" pitchFamily="18" charset="0"/>
                <a:cs typeface="Times New Roman" panose="02020603050405020304" pitchFamily="18" charset="0"/>
              </a:rPr>
              <a:t>(ex. Provinces du Canada, les règles d’accord grammaticales, etc.).</a:t>
            </a:r>
          </a:p>
          <a:p>
            <a:pPr marL="800100" lvl="5" indent="-342900">
              <a:buFont typeface="Wingdings" panose="05000000000000000000" pitchFamily="2" charset="2"/>
              <a:buChar char="Ø"/>
            </a:pPr>
            <a:endParaRPr lang="en-CA" sz="2000" i="1" dirty="0">
              <a:latin typeface="Times New Roman" panose="02020603050405020304" pitchFamily="18" charset="0"/>
              <a:cs typeface="Times New Roman" panose="02020603050405020304" pitchFamily="18" charset="0"/>
            </a:endParaRPr>
          </a:p>
          <a:p>
            <a:pPr marL="800100" lvl="5" indent="-342900">
              <a:buFont typeface="Wingdings" panose="05000000000000000000" pitchFamily="2" charset="2"/>
              <a:buChar char="Ø"/>
            </a:pPr>
            <a:r>
              <a:rPr lang="en-CA" sz="2000" dirty="0" smtClean="0">
                <a:latin typeface="Times New Roman" panose="02020603050405020304" pitchFamily="18" charset="0"/>
                <a:cs typeface="Times New Roman" panose="02020603050405020304" pitchFamily="18" charset="0"/>
              </a:rPr>
              <a:t>Sont le point de départ des connaissances.</a:t>
            </a:r>
          </a:p>
          <a:p>
            <a:pPr marL="800100" lvl="5" indent="-342900">
              <a:buFont typeface="Wingdings" panose="05000000000000000000" pitchFamily="2" charset="2"/>
              <a:buChar char="Ø"/>
            </a:pPr>
            <a:endParaRPr lang="en-CA" sz="2000" dirty="0">
              <a:latin typeface="Times New Roman" panose="02020603050405020304" pitchFamily="18" charset="0"/>
              <a:cs typeface="Times New Roman" panose="02020603050405020304" pitchFamily="18" charset="0"/>
            </a:endParaRPr>
          </a:p>
          <a:p>
            <a:pPr marL="800100" lvl="5" indent="-342900">
              <a:buFont typeface="Wingdings" panose="05000000000000000000" pitchFamily="2" charset="2"/>
              <a:buChar char="Ø"/>
            </a:pPr>
            <a:r>
              <a:rPr lang="en-CA" sz="2000" dirty="0" smtClean="0">
                <a:latin typeface="Times New Roman" panose="02020603050405020304" pitchFamily="18" charset="0"/>
                <a:cs typeface="Times New Roman" panose="02020603050405020304" pitchFamily="18" charset="0"/>
              </a:rPr>
              <a:t> </a:t>
            </a:r>
            <a:r>
              <a:rPr lang="en-CA" sz="2000" dirty="0">
                <a:latin typeface="Times New Roman" panose="02020603050405020304" pitchFamily="18" charset="0"/>
                <a:cs typeface="Times New Roman" panose="02020603050405020304" pitchFamily="18" charset="0"/>
              </a:rPr>
              <a:t>N</a:t>
            </a:r>
            <a:r>
              <a:rPr lang="en-CA" sz="2000" dirty="0" smtClean="0">
                <a:latin typeface="Times New Roman" panose="02020603050405020304" pitchFamily="18" charset="0"/>
                <a:cs typeface="Times New Roman" panose="02020603050405020304" pitchFamily="18" charset="0"/>
              </a:rPr>
              <a:t>’assurent pas le transfert des connaissances avant d’être traduites en connaissances procédurales et conditionnelles.</a:t>
            </a:r>
          </a:p>
          <a:p>
            <a:pPr marL="800100" lvl="5" indent="-342900">
              <a:buFont typeface="Wingdings" panose="05000000000000000000" pitchFamily="2" charset="2"/>
              <a:buChar char="Ø"/>
            </a:pPr>
            <a:endParaRPr lang="en-CA" sz="2000" dirty="0">
              <a:latin typeface="Times New Roman" panose="02020603050405020304" pitchFamily="18" charset="0"/>
              <a:cs typeface="Times New Roman" panose="02020603050405020304" pitchFamily="18" charset="0"/>
            </a:endParaRPr>
          </a:p>
          <a:p>
            <a:pPr marL="800100" lvl="5" indent="-342900">
              <a:buFont typeface="Wingdings" panose="05000000000000000000" pitchFamily="2" charset="2"/>
              <a:buChar char="Ø"/>
            </a:pPr>
            <a:r>
              <a:rPr lang="en-CA" sz="2000" dirty="0" smtClean="0">
                <a:latin typeface="Times New Roman" panose="02020603050405020304" pitchFamily="18" charset="0"/>
                <a:cs typeface="Times New Roman" panose="02020603050405020304" pitchFamily="18" charset="0"/>
              </a:rPr>
              <a:t>Doivent être </a:t>
            </a:r>
            <a:r>
              <a:rPr lang="en-CA" sz="2000" b="1" dirty="0" smtClean="0">
                <a:latin typeface="Times New Roman" panose="02020603050405020304" pitchFamily="18" charset="0"/>
                <a:cs typeface="Times New Roman" panose="02020603050405020304" pitchFamily="18" charset="0"/>
              </a:rPr>
              <a:t>MÉMORISÉES</a:t>
            </a:r>
            <a:endParaRPr lang="en-CA" sz="2000" b="1" dirty="0">
              <a:latin typeface="Times New Roman" panose="02020603050405020304" pitchFamily="18" charset="0"/>
              <a:cs typeface="Times New Roman" panose="02020603050405020304" pitchFamily="18" charset="0"/>
            </a:endParaRPr>
          </a:p>
          <a:p>
            <a:pPr marL="800100" lvl="5" indent="-342900">
              <a:buFont typeface="Wingdings" panose="05000000000000000000" pitchFamily="2" charset="2"/>
              <a:buChar char="Ø"/>
            </a:pPr>
            <a:endParaRPr lang="en-CA" sz="2000" b="1" dirty="0" smtClean="0">
              <a:latin typeface="Times New Roman" panose="02020603050405020304" pitchFamily="18" charset="0"/>
              <a:cs typeface="Times New Roman" panose="02020603050405020304" pitchFamily="18" charset="0"/>
            </a:endParaRPr>
          </a:p>
          <a:p>
            <a:pPr marL="457200" lvl="5"/>
            <a:endParaRPr lang="en-CA" sz="2000" b="1"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59198083"/>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2" end="2"/>
                                            </p:txEl>
                                          </p:spTgt>
                                        </p:tgtEl>
                                        <p:attrNameLst>
                                          <p:attrName>style.visibility</p:attrName>
                                        </p:attrNameLst>
                                      </p:cBhvr>
                                      <p:to>
                                        <p:strVal val="visible"/>
                                      </p:to>
                                    </p:set>
                                    <p:animEffect transition="in" filter="fade">
                                      <p:cBhvr>
                                        <p:cTn id="7" dur="1000"/>
                                        <p:tgtEl>
                                          <p:spTgt spid="10">
                                            <p:txEl>
                                              <p:pRg st="2" end="2"/>
                                            </p:txEl>
                                          </p:spTgt>
                                        </p:tgtEl>
                                      </p:cBhvr>
                                    </p:animEffect>
                                    <p:anim calcmode="lin" valueType="num">
                                      <p:cBhvr>
                                        <p:cTn id="8"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4" end="4"/>
                                            </p:txEl>
                                          </p:spTgt>
                                        </p:tgtEl>
                                        <p:attrNameLst>
                                          <p:attrName>style.visibility</p:attrName>
                                        </p:attrNameLst>
                                      </p:cBhvr>
                                      <p:to>
                                        <p:strVal val="visible"/>
                                      </p:to>
                                    </p:set>
                                    <p:animEffect transition="in" filter="fade">
                                      <p:cBhvr>
                                        <p:cTn id="14" dur="1000"/>
                                        <p:tgtEl>
                                          <p:spTgt spid="10">
                                            <p:txEl>
                                              <p:pRg st="4" end="4"/>
                                            </p:txEl>
                                          </p:spTgt>
                                        </p:tgtEl>
                                      </p:cBhvr>
                                    </p:animEffect>
                                    <p:anim calcmode="lin" valueType="num">
                                      <p:cBhvr>
                                        <p:cTn id="15"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6" end="6"/>
                                            </p:txEl>
                                          </p:spTgt>
                                        </p:tgtEl>
                                        <p:attrNameLst>
                                          <p:attrName>style.visibility</p:attrName>
                                        </p:attrNameLst>
                                      </p:cBhvr>
                                      <p:to>
                                        <p:strVal val="visible"/>
                                      </p:to>
                                    </p:set>
                                    <p:animEffect transition="in" filter="fade">
                                      <p:cBhvr>
                                        <p:cTn id="21" dur="1000"/>
                                        <p:tgtEl>
                                          <p:spTgt spid="10">
                                            <p:txEl>
                                              <p:pRg st="6" end="6"/>
                                            </p:txEl>
                                          </p:spTgt>
                                        </p:tgtEl>
                                      </p:cBhvr>
                                    </p:animEffect>
                                    <p:anim calcmode="lin" valueType="num">
                                      <p:cBhvr>
                                        <p:cTn id="22"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8" end="8"/>
                                            </p:txEl>
                                          </p:spTgt>
                                        </p:tgtEl>
                                        <p:attrNameLst>
                                          <p:attrName>style.visibility</p:attrName>
                                        </p:attrNameLst>
                                      </p:cBhvr>
                                      <p:to>
                                        <p:strVal val="visible"/>
                                      </p:to>
                                    </p:set>
                                    <p:animEffect transition="in" filter="fade">
                                      <p:cBhvr>
                                        <p:cTn id="28" dur="1000"/>
                                        <p:tgtEl>
                                          <p:spTgt spid="10">
                                            <p:txEl>
                                              <p:pRg st="8" end="8"/>
                                            </p:txEl>
                                          </p:spTgt>
                                        </p:tgtEl>
                                      </p:cBhvr>
                                    </p:animEffect>
                                    <p:anim calcmode="lin" valueType="num">
                                      <p:cBhvr>
                                        <p:cTn id="29"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10" end="10"/>
                                            </p:txEl>
                                          </p:spTgt>
                                        </p:tgtEl>
                                        <p:attrNameLst>
                                          <p:attrName>style.visibility</p:attrName>
                                        </p:attrNameLst>
                                      </p:cBhvr>
                                      <p:to>
                                        <p:strVal val="visible"/>
                                      </p:to>
                                    </p:set>
                                    <p:animEffect transition="in" filter="fade">
                                      <p:cBhvr>
                                        <p:cTn id="35" dur="1000"/>
                                        <p:tgtEl>
                                          <p:spTgt spid="10">
                                            <p:txEl>
                                              <p:pRg st="10" end="10"/>
                                            </p:txEl>
                                          </p:spTgt>
                                        </p:tgtEl>
                                      </p:cBhvr>
                                    </p:animEffect>
                                    <p:anim calcmode="lin" valueType="num">
                                      <p:cBhvr>
                                        <p:cTn id="36"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12" end="12"/>
                                            </p:txEl>
                                          </p:spTgt>
                                        </p:tgtEl>
                                        <p:attrNameLst>
                                          <p:attrName>style.visibility</p:attrName>
                                        </p:attrNameLst>
                                      </p:cBhvr>
                                      <p:to>
                                        <p:strVal val="visible"/>
                                      </p:to>
                                    </p:set>
                                    <p:animEffect transition="in" filter="fade">
                                      <p:cBhvr>
                                        <p:cTn id="42" dur="1000"/>
                                        <p:tgtEl>
                                          <p:spTgt spid="10">
                                            <p:txEl>
                                              <p:pRg st="12" end="12"/>
                                            </p:txEl>
                                          </p:spTgt>
                                        </p:tgtEl>
                                      </p:cBhvr>
                                    </p:animEffect>
                                    <p:anim calcmode="lin" valueType="num">
                                      <p:cBhvr>
                                        <p:cTn id="43" dur="1000" fill="hold"/>
                                        <p:tgtEl>
                                          <p:spTgt spid="10">
                                            <p:txEl>
                                              <p:pRg st="12" end="12"/>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12" end="1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5</a:t>
            </a:fld>
            <a:endParaRPr lang="en-US"/>
          </a:p>
        </p:txBody>
      </p:sp>
      <p:sp>
        <p:nvSpPr>
          <p:cNvPr id="10" name="Rectangle 9"/>
          <p:cNvSpPr/>
          <p:nvPr/>
        </p:nvSpPr>
        <p:spPr>
          <a:xfrm>
            <a:off x="155574" y="1219199"/>
            <a:ext cx="8988426" cy="5940088"/>
          </a:xfrm>
          <a:prstGeom prst="rect">
            <a:avLst/>
          </a:prstGeom>
        </p:spPr>
        <p:txBody>
          <a:bodyPr wrap="square">
            <a:spAutoFit/>
          </a:bodyPr>
          <a:lstStyle/>
          <a:p>
            <a:pPr marL="0" lvl="4"/>
            <a:endParaRPr lang="fr-CA" sz="2000" b="1" dirty="0" smtClean="0">
              <a:latin typeface="Times New Roman" panose="02020603050405020304" pitchFamily="18" charset="0"/>
              <a:cs typeface="Times New Roman" panose="02020603050405020304" pitchFamily="18" charset="0"/>
            </a:endParaRPr>
          </a:p>
          <a:p>
            <a:pPr marL="0" lvl="4"/>
            <a:endParaRPr lang="fr-CA" sz="2000" b="1" dirty="0">
              <a:latin typeface="Times New Roman" panose="02020603050405020304" pitchFamily="18" charset="0"/>
              <a:cs typeface="Times New Roman" panose="02020603050405020304" pitchFamily="18" charset="0"/>
            </a:endParaRPr>
          </a:p>
          <a:p>
            <a:pPr marL="0" lvl="4"/>
            <a:r>
              <a:rPr lang="fr-CA" sz="2000" b="1" dirty="0">
                <a:latin typeface="Times New Roman" panose="02020603050405020304" pitchFamily="18" charset="0"/>
                <a:cs typeface="Times New Roman" panose="02020603050405020304" pitchFamily="18" charset="0"/>
              </a:rPr>
              <a:t>3</a:t>
            </a:r>
            <a:r>
              <a:rPr lang="fr-CA" sz="2000" b="1" dirty="0" smtClean="0">
                <a:latin typeface="Times New Roman" panose="02020603050405020304" pitchFamily="18" charset="0"/>
                <a:cs typeface="Times New Roman" panose="02020603050405020304" pitchFamily="18" charset="0"/>
              </a:rPr>
              <a:t>.    Connaissances procédurales</a:t>
            </a:r>
            <a:r>
              <a:rPr lang="en-CA" sz="2000" b="1" dirty="0" smtClean="0">
                <a:latin typeface="Times New Roman" panose="02020603050405020304" pitchFamily="18" charset="0"/>
                <a:cs typeface="Times New Roman" panose="02020603050405020304" pitchFamily="18" charset="0"/>
              </a:rPr>
              <a:t>- </a:t>
            </a:r>
            <a:r>
              <a:rPr lang="en-CA" sz="2000" b="1" i="1" dirty="0">
                <a:latin typeface="Times New Roman" panose="02020603050405020304" pitchFamily="18" charset="0"/>
                <a:cs typeface="Times New Roman" panose="02020603050405020304" pitchFamily="18" charset="0"/>
              </a:rPr>
              <a:t>le </a:t>
            </a:r>
            <a:r>
              <a:rPr lang="en-CA" sz="2000" b="1" i="1" dirty="0" smtClean="0">
                <a:latin typeface="Times New Roman" panose="02020603050405020304" pitchFamily="18" charset="0"/>
                <a:cs typeface="Times New Roman" panose="02020603050405020304" pitchFamily="18" charset="0"/>
              </a:rPr>
              <a:t>COMMENT: </a:t>
            </a:r>
          </a:p>
          <a:p>
            <a:pPr marL="0" lvl="4"/>
            <a:endParaRPr lang="en-CA" sz="2000" dirty="0">
              <a:latin typeface="Times New Roman" panose="02020603050405020304" pitchFamily="18" charset="0"/>
              <a:cs typeface="Times New Roman" panose="02020603050405020304" pitchFamily="18" charset="0"/>
            </a:endParaRPr>
          </a:p>
          <a:p>
            <a:pPr marL="800100" lvl="5" indent="-342900">
              <a:buFont typeface="Wingdings" panose="05000000000000000000" pitchFamily="2" charset="2"/>
              <a:buChar char="Ø"/>
            </a:pPr>
            <a:r>
              <a:rPr lang="en-CA" sz="2000" dirty="0" smtClean="0">
                <a:latin typeface="Times New Roman" panose="02020603050405020304" pitchFamily="18" charset="0"/>
                <a:cs typeface="Times New Roman" panose="02020603050405020304" pitchFamily="18" charset="0"/>
              </a:rPr>
              <a:t>Permettent d’</a:t>
            </a:r>
            <a:r>
              <a:rPr lang="en-CA" sz="2000" b="1" dirty="0" smtClean="0">
                <a:latin typeface="Times New Roman" panose="02020603050405020304" pitchFamily="18" charset="0"/>
                <a:cs typeface="Times New Roman" panose="02020603050405020304" pitchFamily="18" charset="0"/>
              </a:rPr>
              <a:t>AGIR.</a:t>
            </a:r>
            <a:endParaRPr lang="en-CA" sz="2000" dirty="0" smtClean="0">
              <a:latin typeface="Times New Roman" panose="02020603050405020304" pitchFamily="18" charset="0"/>
              <a:cs typeface="Times New Roman" panose="02020603050405020304" pitchFamily="18" charset="0"/>
            </a:endParaRPr>
          </a:p>
          <a:p>
            <a:pPr marL="800100" lvl="5" indent="-342900">
              <a:buFont typeface="Wingdings" panose="05000000000000000000" pitchFamily="2" charset="2"/>
              <a:buChar char="Ø"/>
            </a:pPr>
            <a:r>
              <a:rPr lang="en-CA" sz="2000" dirty="0" smtClean="0">
                <a:latin typeface="Times New Roman" panose="02020603050405020304" pitchFamily="18" charset="0"/>
                <a:cs typeface="Times New Roman" panose="02020603050405020304" pitchFamily="18" charset="0"/>
              </a:rPr>
              <a:t>Sont les procédures, les étapes permettant la réalisation d’une action ou l’actualisation d’une connaissances déclaratives.  </a:t>
            </a:r>
            <a:endParaRPr lang="en-CA" sz="2000" i="1" dirty="0">
              <a:latin typeface="Times New Roman" panose="02020603050405020304" pitchFamily="18" charset="0"/>
              <a:cs typeface="Times New Roman" panose="02020603050405020304" pitchFamily="18" charset="0"/>
            </a:endParaRPr>
          </a:p>
          <a:p>
            <a:pPr marL="800100" lvl="5" indent="-342900">
              <a:buFont typeface="Wingdings" panose="05000000000000000000" pitchFamily="2" charset="2"/>
              <a:buChar char="Ø"/>
            </a:pPr>
            <a:r>
              <a:rPr lang="en-CA" sz="2000" dirty="0" smtClean="0">
                <a:latin typeface="Times New Roman" panose="02020603050405020304" pitchFamily="18" charset="0"/>
                <a:cs typeface="Times New Roman" panose="02020603050405020304" pitchFamily="18" charset="0"/>
              </a:rPr>
              <a:t>Se développent dans l’action </a:t>
            </a:r>
            <a:r>
              <a:rPr lang="en-CA" sz="2000" i="1" dirty="0" smtClean="0">
                <a:latin typeface="Times New Roman" panose="02020603050405020304" pitchFamily="18" charset="0"/>
                <a:cs typeface="Times New Roman" panose="02020603050405020304" pitchFamily="18" charset="0"/>
              </a:rPr>
              <a:t>(ex. Écrire une dictée, réaliser un exercice sur les accords du pluriel, etc.). </a:t>
            </a:r>
          </a:p>
          <a:p>
            <a:pPr marL="800100" lvl="5" indent="-342900">
              <a:buFont typeface="Wingdings" panose="05000000000000000000" pitchFamily="2" charset="2"/>
              <a:buChar char="Ø"/>
            </a:pPr>
            <a:r>
              <a:rPr lang="en-CA" sz="2000" dirty="0" smtClean="0">
                <a:latin typeface="Times New Roman" panose="02020603050405020304" pitchFamily="18" charset="0"/>
                <a:cs typeface="Times New Roman" panose="02020603050405020304" pitchFamily="18" charset="0"/>
              </a:rPr>
              <a:t>Élève doit être placé dans un contexte de tâche réelle puisque c’est dans l’eau que l’on apprend à nager </a:t>
            </a:r>
            <a:r>
              <a:rPr lang="en-CA" sz="2000" i="1" dirty="0">
                <a:latin typeface="Times New Roman" panose="02020603050405020304" pitchFamily="18" charset="0"/>
                <a:cs typeface="Times New Roman" panose="02020603050405020304" pitchFamily="18" charset="0"/>
              </a:rPr>
              <a:t>(</a:t>
            </a:r>
            <a:r>
              <a:rPr lang="en-CA" sz="2000" i="1" dirty="0" smtClean="0">
                <a:latin typeface="Times New Roman" panose="02020603050405020304" pitchFamily="18" charset="0"/>
                <a:cs typeface="Times New Roman" panose="02020603050405020304" pitchFamily="18" charset="0"/>
              </a:rPr>
              <a:t>mesurer l’aire du plancher de la classe).</a:t>
            </a:r>
          </a:p>
          <a:p>
            <a:pPr marL="800100" lvl="5" indent="-342900">
              <a:buFont typeface="Wingdings" panose="05000000000000000000" pitchFamily="2" charset="2"/>
              <a:buChar char="Ø"/>
            </a:pPr>
            <a:r>
              <a:rPr lang="en-CA" sz="2000" dirty="0" smtClean="0">
                <a:latin typeface="Times New Roman" panose="02020603050405020304" pitchFamily="18" charset="0"/>
                <a:cs typeface="Times New Roman" panose="02020603050405020304" pitchFamily="18" charset="0"/>
              </a:rPr>
              <a:t>Doivent devenir automatiques.</a:t>
            </a:r>
          </a:p>
          <a:p>
            <a:pPr marL="800100" lvl="5" indent="-342900">
              <a:buFont typeface="Wingdings" panose="05000000000000000000" pitchFamily="2" charset="2"/>
              <a:buChar char="Ø"/>
            </a:pPr>
            <a:r>
              <a:rPr lang="en-CA" sz="2000" dirty="0" smtClean="0">
                <a:latin typeface="Times New Roman" panose="02020603050405020304" pitchFamily="18" charset="0"/>
                <a:cs typeface="Times New Roman" panose="02020603050405020304" pitchFamily="18" charset="0"/>
              </a:rPr>
              <a:t>Exigent que l’élève soit actif de façon répétitive, au début, à partir d’un modèle pour devenir autonome dans l’exécution </a:t>
            </a:r>
            <a:r>
              <a:rPr lang="en-CA" sz="2000" dirty="0">
                <a:latin typeface="Times New Roman" panose="02020603050405020304" pitchFamily="18" charset="0"/>
                <a:cs typeface="Times New Roman" panose="02020603050405020304" pitchFamily="18" charset="0"/>
              </a:rPr>
              <a:t>de la  </a:t>
            </a:r>
            <a:r>
              <a:rPr lang="en-CA" sz="2000" dirty="0" smtClean="0">
                <a:latin typeface="Times New Roman" panose="02020603050405020304" pitchFamily="18" charset="0"/>
                <a:cs typeface="Times New Roman" panose="02020603050405020304" pitchFamily="18" charset="0"/>
              </a:rPr>
              <a:t>tâche.</a:t>
            </a:r>
          </a:p>
          <a:p>
            <a:pPr marL="800100" lvl="5" indent="-342900">
              <a:buFont typeface="Wingdings" panose="05000000000000000000" pitchFamily="2" charset="2"/>
              <a:buChar char="Ø"/>
            </a:pPr>
            <a:r>
              <a:rPr lang="en-CA" sz="2000" dirty="0" smtClean="0">
                <a:latin typeface="Times New Roman" panose="02020603050405020304" pitchFamily="18" charset="0"/>
                <a:cs typeface="Times New Roman" panose="02020603050405020304" pitchFamily="18" charset="0"/>
              </a:rPr>
              <a:t>Requièrent un enseignement explicite des procédures </a:t>
            </a:r>
            <a:r>
              <a:rPr lang="en-CA" sz="2000" dirty="0">
                <a:latin typeface="Times New Roman" panose="02020603050405020304" pitchFamily="18" charset="0"/>
                <a:cs typeface="Times New Roman" panose="02020603050405020304" pitchFamily="18" charset="0"/>
              </a:rPr>
              <a:t>(modelage</a:t>
            </a:r>
            <a:r>
              <a:rPr lang="en-CA" sz="2000" dirty="0" smtClean="0">
                <a:latin typeface="Times New Roman" panose="02020603050405020304" pitchFamily="18" charset="0"/>
                <a:cs typeface="Times New Roman" panose="02020603050405020304" pitchFamily="18" charset="0"/>
              </a:rPr>
              <a:t>) : regarde comment je le fais; fais-le toi même; fais-le avec tes amis; fais-le seul. </a:t>
            </a:r>
          </a:p>
          <a:p>
            <a:pPr marL="457200" lvl="5"/>
            <a:endParaRPr lang="en-CA" sz="2000" dirty="0">
              <a:latin typeface="Times New Roman" panose="02020603050405020304" pitchFamily="18" charset="0"/>
              <a:cs typeface="Times New Roman" panose="02020603050405020304" pitchFamily="18" charset="0"/>
            </a:endParaRPr>
          </a:p>
          <a:p>
            <a:pPr marL="800100" lvl="5" indent="-342900">
              <a:buFont typeface="Wingdings" panose="05000000000000000000" pitchFamily="2" charset="2"/>
              <a:buChar char="Ø"/>
            </a:pPr>
            <a:endParaRPr lang="en-CA" sz="2000" b="1" dirty="0" smtClean="0">
              <a:latin typeface="Times New Roman" panose="02020603050405020304" pitchFamily="18" charset="0"/>
              <a:cs typeface="Times New Roman" panose="02020603050405020304" pitchFamily="18" charset="0"/>
            </a:endParaRPr>
          </a:p>
          <a:p>
            <a:pPr marL="457200" lvl="5"/>
            <a:endParaRPr lang="en-CA" sz="2000" b="1"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01410097"/>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2" end="2"/>
                                            </p:txEl>
                                          </p:spTgt>
                                        </p:tgtEl>
                                        <p:attrNameLst>
                                          <p:attrName>style.visibility</p:attrName>
                                        </p:attrNameLst>
                                      </p:cBhvr>
                                      <p:to>
                                        <p:strVal val="visible"/>
                                      </p:to>
                                    </p:set>
                                    <p:animEffect transition="in" filter="fade">
                                      <p:cBhvr>
                                        <p:cTn id="7" dur="1000"/>
                                        <p:tgtEl>
                                          <p:spTgt spid="10">
                                            <p:txEl>
                                              <p:pRg st="2" end="2"/>
                                            </p:txEl>
                                          </p:spTgt>
                                        </p:tgtEl>
                                      </p:cBhvr>
                                    </p:animEffect>
                                    <p:anim calcmode="lin" valueType="num">
                                      <p:cBhvr>
                                        <p:cTn id="8"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4" end="4"/>
                                            </p:txEl>
                                          </p:spTgt>
                                        </p:tgtEl>
                                        <p:attrNameLst>
                                          <p:attrName>style.visibility</p:attrName>
                                        </p:attrNameLst>
                                      </p:cBhvr>
                                      <p:to>
                                        <p:strVal val="visible"/>
                                      </p:to>
                                    </p:set>
                                    <p:animEffect transition="in" filter="fade">
                                      <p:cBhvr>
                                        <p:cTn id="14" dur="1000"/>
                                        <p:tgtEl>
                                          <p:spTgt spid="10">
                                            <p:txEl>
                                              <p:pRg st="4" end="4"/>
                                            </p:txEl>
                                          </p:spTgt>
                                        </p:tgtEl>
                                      </p:cBhvr>
                                    </p:animEffect>
                                    <p:anim calcmode="lin" valueType="num">
                                      <p:cBhvr>
                                        <p:cTn id="15"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5" end="5"/>
                                            </p:txEl>
                                          </p:spTgt>
                                        </p:tgtEl>
                                        <p:attrNameLst>
                                          <p:attrName>style.visibility</p:attrName>
                                        </p:attrNameLst>
                                      </p:cBhvr>
                                      <p:to>
                                        <p:strVal val="visible"/>
                                      </p:to>
                                    </p:set>
                                    <p:animEffect transition="in" filter="fade">
                                      <p:cBhvr>
                                        <p:cTn id="21" dur="1000"/>
                                        <p:tgtEl>
                                          <p:spTgt spid="10">
                                            <p:txEl>
                                              <p:pRg st="5" end="5"/>
                                            </p:txEl>
                                          </p:spTgt>
                                        </p:tgtEl>
                                      </p:cBhvr>
                                    </p:animEffect>
                                    <p:anim calcmode="lin" valueType="num">
                                      <p:cBhvr>
                                        <p:cTn id="22"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6" end="6"/>
                                            </p:txEl>
                                          </p:spTgt>
                                        </p:tgtEl>
                                        <p:attrNameLst>
                                          <p:attrName>style.visibility</p:attrName>
                                        </p:attrNameLst>
                                      </p:cBhvr>
                                      <p:to>
                                        <p:strVal val="visible"/>
                                      </p:to>
                                    </p:set>
                                    <p:animEffect transition="in" filter="fade">
                                      <p:cBhvr>
                                        <p:cTn id="28" dur="1000"/>
                                        <p:tgtEl>
                                          <p:spTgt spid="10">
                                            <p:txEl>
                                              <p:pRg st="6" end="6"/>
                                            </p:txEl>
                                          </p:spTgt>
                                        </p:tgtEl>
                                      </p:cBhvr>
                                    </p:animEffect>
                                    <p:anim calcmode="lin" valueType="num">
                                      <p:cBhvr>
                                        <p:cTn id="29"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7" end="7"/>
                                            </p:txEl>
                                          </p:spTgt>
                                        </p:tgtEl>
                                        <p:attrNameLst>
                                          <p:attrName>style.visibility</p:attrName>
                                        </p:attrNameLst>
                                      </p:cBhvr>
                                      <p:to>
                                        <p:strVal val="visible"/>
                                      </p:to>
                                    </p:set>
                                    <p:animEffect transition="in" filter="fade">
                                      <p:cBhvr>
                                        <p:cTn id="35" dur="1000"/>
                                        <p:tgtEl>
                                          <p:spTgt spid="10">
                                            <p:txEl>
                                              <p:pRg st="7" end="7"/>
                                            </p:txEl>
                                          </p:spTgt>
                                        </p:tgtEl>
                                      </p:cBhvr>
                                    </p:animEffect>
                                    <p:anim calcmode="lin" valueType="num">
                                      <p:cBhvr>
                                        <p:cTn id="36"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8" end="8"/>
                                            </p:txEl>
                                          </p:spTgt>
                                        </p:tgtEl>
                                        <p:attrNameLst>
                                          <p:attrName>style.visibility</p:attrName>
                                        </p:attrNameLst>
                                      </p:cBhvr>
                                      <p:to>
                                        <p:strVal val="visible"/>
                                      </p:to>
                                    </p:set>
                                    <p:animEffect transition="in" filter="fade">
                                      <p:cBhvr>
                                        <p:cTn id="42" dur="1000"/>
                                        <p:tgtEl>
                                          <p:spTgt spid="10">
                                            <p:txEl>
                                              <p:pRg st="8" end="8"/>
                                            </p:txEl>
                                          </p:spTgt>
                                        </p:tgtEl>
                                      </p:cBhvr>
                                    </p:animEffect>
                                    <p:anim calcmode="lin" valueType="num">
                                      <p:cBhvr>
                                        <p:cTn id="43"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9" end="9"/>
                                            </p:txEl>
                                          </p:spTgt>
                                        </p:tgtEl>
                                        <p:attrNameLst>
                                          <p:attrName>style.visibility</p:attrName>
                                        </p:attrNameLst>
                                      </p:cBhvr>
                                      <p:to>
                                        <p:strVal val="visible"/>
                                      </p:to>
                                    </p:set>
                                    <p:animEffect transition="in" filter="fade">
                                      <p:cBhvr>
                                        <p:cTn id="49" dur="1000"/>
                                        <p:tgtEl>
                                          <p:spTgt spid="10">
                                            <p:txEl>
                                              <p:pRg st="9" end="9"/>
                                            </p:txEl>
                                          </p:spTgt>
                                        </p:tgtEl>
                                      </p:cBhvr>
                                    </p:animEffect>
                                    <p:anim calcmode="lin" valueType="num">
                                      <p:cBhvr>
                                        <p:cTn id="50"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10" end="10"/>
                                            </p:txEl>
                                          </p:spTgt>
                                        </p:tgtEl>
                                        <p:attrNameLst>
                                          <p:attrName>style.visibility</p:attrName>
                                        </p:attrNameLst>
                                      </p:cBhvr>
                                      <p:to>
                                        <p:strVal val="visible"/>
                                      </p:to>
                                    </p:set>
                                    <p:animEffect transition="in" filter="fade">
                                      <p:cBhvr>
                                        <p:cTn id="56" dur="1000"/>
                                        <p:tgtEl>
                                          <p:spTgt spid="10">
                                            <p:txEl>
                                              <p:pRg st="10" end="10"/>
                                            </p:txEl>
                                          </p:spTgt>
                                        </p:tgtEl>
                                      </p:cBhvr>
                                    </p:animEffect>
                                    <p:anim calcmode="lin" valueType="num">
                                      <p:cBhvr>
                                        <p:cTn id="57"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6</a:t>
            </a:fld>
            <a:endParaRPr lang="en-US"/>
          </a:p>
        </p:txBody>
      </p:sp>
      <p:sp>
        <p:nvSpPr>
          <p:cNvPr id="10" name="Rectangle 9"/>
          <p:cNvSpPr/>
          <p:nvPr/>
        </p:nvSpPr>
        <p:spPr>
          <a:xfrm>
            <a:off x="155574" y="1219199"/>
            <a:ext cx="8988426" cy="5940088"/>
          </a:xfrm>
          <a:prstGeom prst="rect">
            <a:avLst/>
          </a:prstGeom>
        </p:spPr>
        <p:txBody>
          <a:bodyPr wrap="square">
            <a:spAutoFit/>
          </a:bodyPr>
          <a:lstStyle/>
          <a:p>
            <a:pPr marL="0" lvl="4"/>
            <a:endParaRPr lang="fr-CA" sz="2000" b="1" dirty="0" smtClean="0">
              <a:latin typeface="Times New Roman" panose="02020603050405020304" pitchFamily="18" charset="0"/>
              <a:cs typeface="Times New Roman" panose="02020603050405020304" pitchFamily="18" charset="0"/>
            </a:endParaRPr>
          </a:p>
          <a:p>
            <a:pPr marL="0" lvl="4"/>
            <a:endParaRPr lang="fr-CA" sz="2000" b="1" dirty="0">
              <a:latin typeface="Times New Roman" panose="02020603050405020304" pitchFamily="18" charset="0"/>
              <a:cs typeface="Times New Roman" panose="02020603050405020304" pitchFamily="18" charset="0"/>
            </a:endParaRPr>
          </a:p>
          <a:p>
            <a:pPr marL="0" lvl="4"/>
            <a:r>
              <a:rPr lang="fr-CA" sz="2000" b="1" dirty="0">
                <a:latin typeface="Times New Roman" panose="02020603050405020304" pitchFamily="18" charset="0"/>
                <a:cs typeface="Times New Roman" panose="02020603050405020304" pitchFamily="18" charset="0"/>
              </a:rPr>
              <a:t>4</a:t>
            </a:r>
            <a:r>
              <a:rPr lang="fr-CA" sz="2000" b="1" dirty="0" smtClean="0">
                <a:latin typeface="Times New Roman" panose="02020603050405020304" pitchFamily="18" charset="0"/>
                <a:cs typeface="Times New Roman" panose="02020603050405020304" pitchFamily="18" charset="0"/>
              </a:rPr>
              <a:t>.    Connaissances conditionnelles </a:t>
            </a:r>
            <a:r>
              <a:rPr lang="en-CA" sz="2000" b="1" dirty="0" smtClean="0">
                <a:latin typeface="Times New Roman" panose="02020603050405020304" pitchFamily="18" charset="0"/>
                <a:cs typeface="Times New Roman" panose="02020603050405020304" pitchFamily="18" charset="0"/>
              </a:rPr>
              <a:t>- </a:t>
            </a:r>
            <a:r>
              <a:rPr lang="en-CA" sz="2000" b="1" i="1" dirty="0">
                <a:latin typeface="Times New Roman" panose="02020603050405020304" pitchFamily="18" charset="0"/>
                <a:cs typeface="Times New Roman" panose="02020603050405020304" pitchFamily="18" charset="0"/>
              </a:rPr>
              <a:t>le </a:t>
            </a:r>
            <a:r>
              <a:rPr lang="en-CA" sz="2000" b="1" i="1" dirty="0" smtClean="0">
                <a:latin typeface="Times New Roman" panose="02020603050405020304" pitchFamily="18" charset="0"/>
                <a:cs typeface="Times New Roman" panose="02020603050405020304" pitchFamily="18" charset="0"/>
              </a:rPr>
              <a:t>QUAND et le POURQUOI </a:t>
            </a:r>
            <a:r>
              <a:rPr lang="en-CA" sz="2000" b="1" i="1" dirty="0">
                <a:latin typeface="Times New Roman" panose="02020603050405020304" pitchFamily="18" charset="0"/>
                <a:cs typeface="Times New Roman" panose="02020603050405020304" pitchFamily="18" charset="0"/>
              </a:rPr>
              <a:t>: </a:t>
            </a:r>
            <a:endParaRPr lang="en-CA" sz="2000" b="1" i="1" dirty="0" smtClean="0">
              <a:latin typeface="Times New Roman" panose="02020603050405020304" pitchFamily="18" charset="0"/>
              <a:cs typeface="Times New Roman" panose="02020603050405020304" pitchFamily="18" charset="0"/>
            </a:endParaRPr>
          </a:p>
          <a:p>
            <a:pPr marL="0" lvl="4"/>
            <a:endParaRPr lang="en-CA" sz="2000" dirty="0">
              <a:latin typeface="Times New Roman" panose="02020603050405020304" pitchFamily="18" charset="0"/>
              <a:cs typeface="Times New Roman" panose="02020603050405020304" pitchFamily="18" charset="0"/>
            </a:endParaRPr>
          </a:p>
          <a:p>
            <a:pPr marL="800100" lvl="5" indent="-342900">
              <a:buFont typeface="Wingdings" panose="05000000000000000000" pitchFamily="2" charset="2"/>
              <a:buChar char="Ø"/>
            </a:pPr>
            <a:r>
              <a:rPr lang="en-CA" sz="2000" dirty="0" smtClean="0">
                <a:latin typeface="Times New Roman" panose="02020603050405020304" pitchFamily="18" charset="0"/>
                <a:cs typeface="Times New Roman" panose="02020603050405020304" pitchFamily="18" charset="0"/>
              </a:rPr>
              <a:t>Permettent de reconnaître à quel moment et dans quel contexte, il est approprié d’utiliser une stratégie ou une démarche; pourquoi il est adéquat de les employer</a:t>
            </a:r>
          </a:p>
          <a:p>
            <a:pPr marL="800100" lvl="5" indent="-342900">
              <a:buFont typeface="Wingdings" panose="05000000000000000000" pitchFamily="2" charset="2"/>
              <a:buChar char="Ø"/>
            </a:pPr>
            <a:endParaRPr lang="en-CA" sz="2000" dirty="0">
              <a:latin typeface="Times New Roman" panose="02020603050405020304" pitchFamily="18" charset="0"/>
              <a:cs typeface="Times New Roman" panose="02020603050405020304" pitchFamily="18" charset="0"/>
            </a:endParaRPr>
          </a:p>
          <a:p>
            <a:pPr marL="800100" lvl="5" indent="-342900">
              <a:buFont typeface="Wingdings" panose="05000000000000000000" pitchFamily="2" charset="2"/>
              <a:buChar char="Ø"/>
            </a:pPr>
            <a:r>
              <a:rPr lang="en-CA" sz="2000" dirty="0">
                <a:latin typeface="Times New Roman" panose="02020603050405020304" pitchFamily="18" charset="0"/>
                <a:cs typeface="Times New Roman" panose="02020603050405020304" pitchFamily="18" charset="0"/>
              </a:rPr>
              <a:t>Permettent </a:t>
            </a:r>
            <a:r>
              <a:rPr lang="en-CA" sz="2000" dirty="0" smtClean="0">
                <a:latin typeface="Times New Roman" panose="02020603050405020304" pitchFamily="18" charset="0"/>
                <a:cs typeface="Times New Roman" panose="02020603050405020304" pitchFamily="18" charset="0"/>
              </a:rPr>
              <a:t>de classifier et d’organiser les connaissances.</a:t>
            </a:r>
          </a:p>
          <a:p>
            <a:pPr marL="800100" lvl="5" indent="-342900">
              <a:buFont typeface="Wingdings" panose="05000000000000000000" pitchFamily="2" charset="2"/>
              <a:buChar char="Ø"/>
            </a:pPr>
            <a:endParaRPr lang="en-CA" sz="2000" dirty="0">
              <a:latin typeface="Times New Roman" panose="02020603050405020304" pitchFamily="18" charset="0"/>
              <a:cs typeface="Times New Roman" panose="02020603050405020304" pitchFamily="18" charset="0"/>
            </a:endParaRPr>
          </a:p>
          <a:p>
            <a:pPr marL="800100" lvl="5" indent="-342900">
              <a:buFont typeface="Wingdings" panose="05000000000000000000" pitchFamily="2" charset="2"/>
              <a:buChar char="Ø"/>
            </a:pPr>
            <a:r>
              <a:rPr lang="en-CA" sz="2000" dirty="0" smtClean="0">
                <a:latin typeface="Times New Roman" panose="02020603050405020304" pitchFamily="18" charset="0"/>
                <a:cs typeface="Times New Roman" panose="02020603050405020304" pitchFamily="18" charset="0"/>
              </a:rPr>
              <a:t> On peut aussi les appeler les connaissances  </a:t>
            </a:r>
            <a:r>
              <a:rPr lang="en-CA" sz="2000" b="1" dirty="0" smtClean="0">
                <a:latin typeface="Times New Roman" panose="02020603050405020304" pitchFamily="18" charset="0"/>
                <a:cs typeface="Times New Roman" panose="02020603050405020304" pitchFamily="18" charset="0"/>
              </a:rPr>
              <a:t>Stratégiques ou Métacognitives</a:t>
            </a:r>
          </a:p>
          <a:p>
            <a:pPr marL="800100" lvl="5" indent="-342900">
              <a:buFont typeface="Wingdings" panose="05000000000000000000" pitchFamily="2" charset="2"/>
              <a:buChar char="Ø"/>
            </a:pPr>
            <a:endParaRPr lang="en-CA" sz="2000" b="1" dirty="0">
              <a:latin typeface="Times New Roman" panose="02020603050405020304" pitchFamily="18" charset="0"/>
              <a:cs typeface="Times New Roman" panose="02020603050405020304" pitchFamily="18" charset="0"/>
            </a:endParaRPr>
          </a:p>
          <a:p>
            <a:pPr marL="800100" lvl="5" indent="-342900">
              <a:buFont typeface="Wingdings" panose="05000000000000000000" pitchFamily="2" charset="2"/>
              <a:buChar char="Ø"/>
            </a:pPr>
            <a:r>
              <a:rPr lang="en-CA" sz="2000" dirty="0" smtClean="0">
                <a:latin typeface="Times New Roman" panose="02020603050405020304" pitchFamily="18" charset="0"/>
                <a:cs typeface="Times New Roman" panose="02020603050405020304" pitchFamily="18" charset="0"/>
              </a:rPr>
              <a:t>C’est la catégorie de connaissances la plus négligée par les enseignants, pourtant, c’est celles qui permettent </a:t>
            </a:r>
            <a:r>
              <a:rPr lang="en-CA" sz="2000" b="1" dirty="0" smtClean="0">
                <a:latin typeface="Times New Roman" panose="02020603050405020304" pitchFamily="18" charset="0"/>
                <a:cs typeface="Times New Roman" panose="02020603050405020304" pitchFamily="18" charset="0"/>
              </a:rPr>
              <a:t>le transfert des connaissances</a:t>
            </a:r>
            <a:r>
              <a:rPr lang="en-CA" sz="2000" dirty="0" smtClean="0">
                <a:latin typeface="Times New Roman" panose="02020603050405020304" pitchFamily="18" charset="0"/>
                <a:cs typeface="Times New Roman" panose="02020603050405020304" pitchFamily="18" charset="0"/>
              </a:rPr>
              <a:t>.</a:t>
            </a:r>
          </a:p>
          <a:p>
            <a:pPr marL="457200" lvl="5"/>
            <a:endParaRPr lang="en-CA" sz="2000" b="1" dirty="0">
              <a:latin typeface="Times New Roman" panose="02020603050405020304" pitchFamily="18" charset="0"/>
              <a:cs typeface="Times New Roman" panose="02020603050405020304" pitchFamily="18" charset="0"/>
            </a:endParaRPr>
          </a:p>
          <a:p>
            <a:pPr marL="800100" lvl="5" indent="-342900">
              <a:buFont typeface="Wingdings" panose="05000000000000000000" pitchFamily="2" charset="2"/>
              <a:buChar char="Ø"/>
            </a:pPr>
            <a:r>
              <a:rPr lang="en-CA" sz="2000" dirty="0" smtClean="0">
                <a:latin typeface="Times New Roman" panose="02020603050405020304" pitchFamily="18" charset="0"/>
                <a:cs typeface="Times New Roman" panose="02020603050405020304" pitchFamily="18" charset="0"/>
              </a:rPr>
              <a:t>Permettent l’application des connaissances déclaratives et procédurales; agissent sur le plan des processus métacognitifs, succitent l’autonomie et la responsabilité de l’élève.</a:t>
            </a:r>
            <a:endParaRPr lang="en-CA" sz="2000" b="1" dirty="0" smtClean="0">
              <a:latin typeface="Times New Roman" panose="02020603050405020304" pitchFamily="18" charset="0"/>
              <a:cs typeface="Times New Roman" panose="02020603050405020304" pitchFamily="18" charset="0"/>
            </a:endParaRPr>
          </a:p>
          <a:p>
            <a:pPr marL="457200" lvl="5"/>
            <a:endParaRPr lang="en-CA" sz="2000" b="1"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03775222"/>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2" end="2"/>
                                            </p:txEl>
                                          </p:spTgt>
                                        </p:tgtEl>
                                        <p:attrNameLst>
                                          <p:attrName>style.visibility</p:attrName>
                                        </p:attrNameLst>
                                      </p:cBhvr>
                                      <p:to>
                                        <p:strVal val="visible"/>
                                      </p:to>
                                    </p:set>
                                    <p:animEffect transition="in" filter="fade">
                                      <p:cBhvr>
                                        <p:cTn id="7" dur="1000"/>
                                        <p:tgtEl>
                                          <p:spTgt spid="10">
                                            <p:txEl>
                                              <p:pRg st="2" end="2"/>
                                            </p:txEl>
                                          </p:spTgt>
                                        </p:tgtEl>
                                      </p:cBhvr>
                                    </p:animEffect>
                                    <p:anim calcmode="lin" valueType="num">
                                      <p:cBhvr>
                                        <p:cTn id="8"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4" end="4"/>
                                            </p:txEl>
                                          </p:spTgt>
                                        </p:tgtEl>
                                        <p:attrNameLst>
                                          <p:attrName>style.visibility</p:attrName>
                                        </p:attrNameLst>
                                      </p:cBhvr>
                                      <p:to>
                                        <p:strVal val="visible"/>
                                      </p:to>
                                    </p:set>
                                    <p:animEffect transition="in" filter="fade">
                                      <p:cBhvr>
                                        <p:cTn id="14" dur="1000"/>
                                        <p:tgtEl>
                                          <p:spTgt spid="10">
                                            <p:txEl>
                                              <p:pRg st="4" end="4"/>
                                            </p:txEl>
                                          </p:spTgt>
                                        </p:tgtEl>
                                      </p:cBhvr>
                                    </p:animEffect>
                                    <p:anim calcmode="lin" valueType="num">
                                      <p:cBhvr>
                                        <p:cTn id="15"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6" end="6"/>
                                            </p:txEl>
                                          </p:spTgt>
                                        </p:tgtEl>
                                        <p:attrNameLst>
                                          <p:attrName>style.visibility</p:attrName>
                                        </p:attrNameLst>
                                      </p:cBhvr>
                                      <p:to>
                                        <p:strVal val="visible"/>
                                      </p:to>
                                    </p:set>
                                    <p:animEffect transition="in" filter="fade">
                                      <p:cBhvr>
                                        <p:cTn id="21" dur="1000"/>
                                        <p:tgtEl>
                                          <p:spTgt spid="10">
                                            <p:txEl>
                                              <p:pRg st="6" end="6"/>
                                            </p:txEl>
                                          </p:spTgt>
                                        </p:tgtEl>
                                      </p:cBhvr>
                                    </p:animEffect>
                                    <p:anim calcmode="lin" valueType="num">
                                      <p:cBhvr>
                                        <p:cTn id="22"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8" end="8"/>
                                            </p:txEl>
                                          </p:spTgt>
                                        </p:tgtEl>
                                        <p:attrNameLst>
                                          <p:attrName>style.visibility</p:attrName>
                                        </p:attrNameLst>
                                      </p:cBhvr>
                                      <p:to>
                                        <p:strVal val="visible"/>
                                      </p:to>
                                    </p:set>
                                    <p:animEffect transition="in" filter="fade">
                                      <p:cBhvr>
                                        <p:cTn id="28" dur="1000"/>
                                        <p:tgtEl>
                                          <p:spTgt spid="10">
                                            <p:txEl>
                                              <p:pRg st="8" end="8"/>
                                            </p:txEl>
                                          </p:spTgt>
                                        </p:tgtEl>
                                      </p:cBhvr>
                                    </p:animEffect>
                                    <p:anim calcmode="lin" valueType="num">
                                      <p:cBhvr>
                                        <p:cTn id="29"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10" end="10"/>
                                            </p:txEl>
                                          </p:spTgt>
                                        </p:tgtEl>
                                        <p:attrNameLst>
                                          <p:attrName>style.visibility</p:attrName>
                                        </p:attrNameLst>
                                      </p:cBhvr>
                                      <p:to>
                                        <p:strVal val="visible"/>
                                      </p:to>
                                    </p:set>
                                    <p:animEffect transition="in" filter="fade">
                                      <p:cBhvr>
                                        <p:cTn id="35" dur="1000"/>
                                        <p:tgtEl>
                                          <p:spTgt spid="10">
                                            <p:txEl>
                                              <p:pRg st="10" end="10"/>
                                            </p:txEl>
                                          </p:spTgt>
                                        </p:tgtEl>
                                      </p:cBhvr>
                                    </p:animEffect>
                                    <p:anim calcmode="lin" valueType="num">
                                      <p:cBhvr>
                                        <p:cTn id="36"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12" end="12"/>
                                            </p:txEl>
                                          </p:spTgt>
                                        </p:tgtEl>
                                        <p:attrNameLst>
                                          <p:attrName>style.visibility</p:attrName>
                                        </p:attrNameLst>
                                      </p:cBhvr>
                                      <p:to>
                                        <p:strVal val="visible"/>
                                      </p:to>
                                    </p:set>
                                    <p:animEffect transition="in" filter="fade">
                                      <p:cBhvr>
                                        <p:cTn id="42" dur="1000"/>
                                        <p:tgtEl>
                                          <p:spTgt spid="10">
                                            <p:txEl>
                                              <p:pRg st="12" end="12"/>
                                            </p:txEl>
                                          </p:spTgt>
                                        </p:tgtEl>
                                      </p:cBhvr>
                                    </p:animEffect>
                                    <p:anim calcmode="lin" valueType="num">
                                      <p:cBhvr>
                                        <p:cTn id="43" dur="1000" fill="hold"/>
                                        <p:tgtEl>
                                          <p:spTgt spid="10">
                                            <p:txEl>
                                              <p:pRg st="12" end="12"/>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12" end="1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7</a:t>
            </a:fld>
            <a:endParaRPr lang="en-US"/>
          </a:p>
        </p:txBody>
      </p:sp>
      <p:sp>
        <p:nvSpPr>
          <p:cNvPr id="10" name="Rectangle 9"/>
          <p:cNvSpPr/>
          <p:nvPr/>
        </p:nvSpPr>
        <p:spPr>
          <a:xfrm>
            <a:off x="155574" y="1219199"/>
            <a:ext cx="8988426" cy="3785652"/>
          </a:xfrm>
          <a:prstGeom prst="rect">
            <a:avLst/>
          </a:prstGeom>
        </p:spPr>
        <p:txBody>
          <a:bodyPr wrap="square">
            <a:spAutoFit/>
          </a:bodyPr>
          <a:lstStyle/>
          <a:p>
            <a:pPr marL="0" lvl="4"/>
            <a:endParaRPr lang="en-CA" sz="2400" b="1" dirty="0" smtClean="0">
              <a:latin typeface="Times New Roman" panose="02020603050405020304" pitchFamily="18" charset="0"/>
              <a:cs typeface="Times New Roman" panose="02020603050405020304" pitchFamily="18" charset="0"/>
            </a:endParaRPr>
          </a:p>
          <a:p>
            <a:pPr marL="0" lvl="4"/>
            <a:r>
              <a:rPr lang="en-CA" sz="2400" b="1" dirty="0" smtClean="0">
                <a:latin typeface="Times New Roman" panose="02020603050405020304" pitchFamily="18" charset="0"/>
                <a:cs typeface="Times New Roman" panose="02020603050405020304" pitchFamily="18" charset="0"/>
              </a:rPr>
              <a:t>Indiquez </a:t>
            </a:r>
            <a:r>
              <a:rPr lang="fr-CA" sz="2400" b="1" dirty="0" smtClean="0">
                <a:latin typeface="Times New Roman" panose="02020603050405020304" pitchFamily="18" charset="0"/>
                <a:cs typeface="Times New Roman" panose="02020603050405020304" pitchFamily="18" charset="0"/>
              </a:rPr>
              <a:t>à quels types appartiennent ces connaissances</a:t>
            </a:r>
          </a:p>
          <a:p>
            <a:pPr marL="0" lvl="4"/>
            <a:r>
              <a:rPr lang="fr-CA" sz="2400" b="1" dirty="0" smtClean="0">
                <a:latin typeface="Times New Roman" panose="02020603050405020304" pitchFamily="18" charset="0"/>
                <a:cs typeface="Times New Roman" panose="02020603050405020304" pitchFamily="18" charset="0"/>
              </a:rPr>
              <a:t>	</a:t>
            </a:r>
          </a:p>
          <a:p>
            <a:pPr marL="0" lvl="4"/>
            <a:r>
              <a:rPr lang="fr-CA" sz="2400" b="1" dirty="0">
                <a:latin typeface="Times New Roman" panose="02020603050405020304" pitchFamily="18" charset="0"/>
                <a:cs typeface="Times New Roman" panose="02020603050405020304" pitchFamily="18" charset="0"/>
              </a:rPr>
              <a:t>	</a:t>
            </a:r>
            <a:r>
              <a:rPr lang="fr-CA" sz="2400" b="1" dirty="0" smtClean="0">
                <a:latin typeface="Times New Roman" panose="02020603050405020304" pitchFamily="18" charset="0"/>
                <a:cs typeface="Times New Roman" panose="02020603050405020304" pitchFamily="18" charset="0"/>
              </a:rPr>
              <a:t>D = déclarative</a:t>
            </a:r>
          </a:p>
          <a:p>
            <a:pPr marL="0" lvl="4"/>
            <a:endParaRPr lang="fr-CA" sz="2400" b="1" dirty="0" smtClean="0">
              <a:latin typeface="Times New Roman" panose="02020603050405020304" pitchFamily="18" charset="0"/>
              <a:cs typeface="Times New Roman" panose="02020603050405020304" pitchFamily="18" charset="0"/>
            </a:endParaRPr>
          </a:p>
          <a:p>
            <a:pPr marL="0" lvl="4"/>
            <a:r>
              <a:rPr lang="fr-CA" sz="2400" b="1" dirty="0">
                <a:latin typeface="Times New Roman" panose="02020603050405020304" pitchFamily="18" charset="0"/>
                <a:cs typeface="Times New Roman" panose="02020603050405020304" pitchFamily="18" charset="0"/>
              </a:rPr>
              <a:t>	</a:t>
            </a:r>
            <a:r>
              <a:rPr lang="fr-CA" sz="2400" b="1" dirty="0" smtClean="0">
                <a:latin typeface="Times New Roman" panose="02020603050405020304" pitchFamily="18" charset="0"/>
                <a:cs typeface="Times New Roman" panose="02020603050405020304" pitchFamily="18" charset="0"/>
              </a:rPr>
              <a:t>P  = procédurale</a:t>
            </a:r>
          </a:p>
          <a:p>
            <a:pPr marL="0" lvl="4"/>
            <a:endParaRPr lang="fr-CA" sz="2400" b="1" dirty="0" smtClean="0">
              <a:latin typeface="Times New Roman" panose="02020603050405020304" pitchFamily="18" charset="0"/>
              <a:cs typeface="Times New Roman" panose="02020603050405020304" pitchFamily="18" charset="0"/>
            </a:endParaRPr>
          </a:p>
          <a:p>
            <a:pPr marL="0" lvl="4"/>
            <a:r>
              <a:rPr lang="fr-CA" sz="2400" b="1" dirty="0">
                <a:latin typeface="Times New Roman" panose="02020603050405020304" pitchFamily="18" charset="0"/>
                <a:cs typeface="Times New Roman" panose="02020603050405020304" pitchFamily="18" charset="0"/>
              </a:rPr>
              <a:t>	</a:t>
            </a:r>
            <a:r>
              <a:rPr lang="fr-CA" sz="2400" b="1" dirty="0" smtClean="0">
                <a:latin typeface="Times New Roman" panose="02020603050405020304" pitchFamily="18" charset="0"/>
                <a:cs typeface="Times New Roman" panose="02020603050405020304" pitchFamily="18" charset="0"/>
              </a:rPr>
              <a:t>C = conditionnelle</a:t>
            </a:r>
          </a:p>
          <a:p>
            <a:pPr marL="0" lvl="4"/>
            <a:endParaRPr lang="fr-CA" sz="2800" b="1" dirty="0" smtClean="0">
              <a:latin typeface="Times New Roman" panose="02020603050405020304" pitchFamily="18" charset="0"/>
              <a:cs typeface="Times New Roman" panose="02020603050405020304" pitchFamily="18" charset="0"/>
            </a:endParaRPr>
          </a:p>
          <a:p>
            <a:pPr marL="0" lvl="4"/>
            <a:r>
              <a:rPr lang="fr-CA" sz="2000" b="1" dirty="0">
                <a:latin typeface="Times New Roman" panose="02020603050405020304" pitchFamily="18" charset="0"/>
                <a:cs typeface="Times New Roman" panose="02020603050405020304" pitchFamily="18" charset="0"/>
              </a:rPr>
              <a:t>	</a:t>
            </a:r>
            <a:endParaRPr lang="fr-CA"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48186306"/>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3" end="3"/>
                                            </p:txEl>
                                          </p:spTgt>
                                        </p:tgtEl>
                                        <p:attrNameLst>
                                          <p:attrName>style.visibility</p:attrName>
                                        </p:attrNameLst>
                                      </p:cBhvr>
                                      <p:to>
                                        <p:strVal val="visible"/>
                                      </p:to>
                                    </p:set>
                                    <p:animEffect transition="in" filter="fade">
                                      <p:cBhvr>
                                        <p:cTn id="21" dur="1000"/>
                                        <p:tgtEl>
                                          <p:spTgt spid="10">
                                            <p:txEl>
                                              <p:pRg st="3" end="3"/>
                                            </p:txEl>
                                          </p:spTgt>
                                        </p:tgtEl>
                                      </p:cBhvr>
                                    </p:animEffect>
                                    <p:anim calcmode="lin" valueType="num">
                                      <p:cBhvr>
                                        <p:cTn id="22"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5" end="5"/>
                                            </p:txEl>
                                          </p:spTgt>
                                        </p:tgtEl>
                                        <p:attrNameLst>
                                          <p:attrName>style.visibility</p:attrName>
                                        </p:attrNameLst>
                                      </p:cBhvr>
                                      <p:to>
                                        <p:strVal val="visible"/>
                                      </p:to>
                                    </p:set>
                                    <p:animEffect transition="in" filter="fade">
                                      <p:cBhvr>
                                        <p:cTn id="28" dur="1000"/>
                                        <p:tgtEl>
                                          <p:spTgt spid="10">
                                            <p:txEl>
                                              <p:pRg st="5" end="5"/>
                                            </p:txEl>
                                          </p:spTgt>
                                        </p:tgtEl>
                                      </p:cBhvr>
                                    </p:animEffect>
                                    <p:anim calcmode="lin" valueType="num">
                                      <p:cBhvr>
                                        <p:cTn id="29"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7" end="7"/>
                                            </p:txEl>
                                          </p:spTgt>
                                        </p:tgtEl>
                                        <p:attrNameLst>
                                          <p:attrName>style.visibility</p:attrName>
                                        </p:attrNameLst>
                                      </p:cBhvr>
                                      <p:to>
                                        <p:strVal val="visible"/>
                                      </p:to>
                                    </p:set>
                                    <p:animEffect transition="in" filter="fade">
                                      <p:cBhvr>
                                        <p:cTn id="35" dur="1000"/>
                                        <p:tgtEl>
                                          <p:spTgt spid="10">
                                            <p:txEl>
                                              <p:pRg st="7" end="7"/>
                                            </p:txEl>
                                          </p:spTgt>
                                        </p:tgtEl>
                                      </p:cBhvr>
                                    </p:animEffect>
                                    <p:anim calcmode="lin" valueType="num">
                                      <p:cBhvr>
                                        <p:cTn id="36"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9" end="9"/>
                                            </p:txEl>
                                          </p:spTgt>
                                        </p:tgtEl>
                                        <p:attrNameLst>
                                          <p:attrName>style.visibility</p:attrName>
                                        </p:attrNameLst>
                                      </p:cBhvr>
                                      <p:to>
                                        <p:strVal val="visible"/>
                                      </p:to>
                                    </p:set>
                                    <p:animEffect transition="in" filter="fade">
                                      <p:cBhvr>
                                        <p:cTn id="42" dur="1000"/>
                                        <p:tgtEl>
                                          <p:spTgt spid="10">
                                            <p:txEl>
                                              <p:pRg st="9" end="9"/>
                                            </p:txEl>
                                          </p:spTgt>
                                        </p:tgtEl>
                                      </p:cBhvr>
                                    </p:animEffect>
                                    <p:anim calcmode="lin" valueType="num">
                                      <p:cBhvr>
                                        <p:cTn id="43"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8</a:t>
            </a:fld>
            <a:endParaRPr lang="en-US"/>
          </a:p>
        </p:txBody>
      </p:sp>
      <p:sp>
        <p:nvSpPr>
          <p:cNvPr id="10" name="Rectangle 9"/>
          <p:cNvSpPr/>
          <p:nvPr/>
        </p:nvSpPr>
        <p:spPr>
          <a:xfrm>
            <a:off x="0" y="1187668"/>
            <a:ext cx="8988426" cy="5755422"/>
          </a:xfrm>
          <a:prstGeom prst="rect">
            <a:avLst/>
          </a:prstGeom>
        </p:spPr>
        <p:txBody>
          <a:bodyPr wrap="square">
            <a:spAutoFit/>
          </a:bodyPr>
          <a:lstStyle/>
          <a:p>
            <a:pPr marL="0" lvl="4"/>
            <a:r>
              <a:rPr lang="fr-CA" sz="3200" b="1" dirty="0" smtClean="0">
                <a:uFill>
                  <a:solidFill/>
                </a:uFill>
                <a:latin typeface="Times New Roman" panose="02020603050405020304" pitchFamily="18" charset="0"/>
                <a:ea typeface="Cambria"/>
                <a:cs typeface="Times New Roman" panose="02020603050405020304" pitchFamily="18" charset="0"/>
                <a:sym typeface="Cambria"/>
              </a:rPr>
              <a:t>	Cognitivisme: </a:t>
            </a:r>
            <a:r>
              <a:rPr lang="fr-CA" dirty="0">
                <a:uFill>
                  <a:solidFill/>
                </a:uFill>
                <a:latin typeface="Times New Roman" panose="02020603050405020304" pitchFamily="18" charset="0"/>
                <a:ea typeface="Cambria"/>
                <a:cs typeface="Times New Roman" panose="02020603050405020304" pitchFamily="18" charset="0"/>
                <a:sym typeface="Cambria"/>
              </a:rPr>
              <a:t>le courant</a:t>
            </a:r>
            <a:r>
              <a:rPr lang="fr-CA" dirty="0">
                <a:latin typeface="Times New Roman" panose="02020603050405020304" pitchFamily="18" charset="0"/>
                <a:cs typeface="Times New Roman" panose="02020603050405020304" pitchFamily="18" charset="0"/>
                <a:sym typeface="Cambria"/>
              </a:rPr>
              <a:t> cognitivisme</a:t>
            </a:r>
            <a:r>
              <a:rPr lang="fr-CA" b="1" dirty="0">
                <a:latin typeface="Times New Roman" panose="02020603050405020304" pitchFamily="18" charset="0"/>
                <a:cs typeface="Times New Roman" panose="02020603050405020304" pitchFamily="18" charset="0"/>
              </a:rPr>
              <a:t> </a:t>
            </a:r>
            <a:r>
              <a:rPr lang="fr-CA" dirty="0">
                <a:latin typeface="Times New Roman" panose="02020603050405020304" pitchFamily="18" charset="0"/>
                <a:cs typeface="Times New Roman" panose="02020603050405020304" pitchFamily="18" charset="0"/>
              </a:rPr>
              <a:t>a détrôné le béhavioriste </a:t>
            </a:r>
            <a:r>
              <a:rPr lang="fr-CA" dirty="0" smtClean="0">
                <a:latin typeface="Times New Roman" panose="02020603050405020304" pitchFamily="18" charset="0"/>
                <a:cs typeface="Times New Roman" panose="02020603050405020304" pitchFamily="18" charset="0"/>
              </a:rPr>
              <a:t>	dans 	le domaine </a:t>
            </a:r>
            <a:r>
              <a:rPr lang="fr-CA" dirty="0">
                <a:latin typeface="Times New Roman" panose="02020603050405020304" pitchFamily="18" charset="0"/>
                <a:cs typeface="Times New Roman" panose="02020603050405020304" pitchFamily="18" charset="0"/>
              </a:rPr>
              <a:t>de l’éducation vers la fin des année 1970 en posant la </a:t>
            </a:r>
            <a:r>
              <a:rPr lang="fr-CA" dirty="0" smtClean="0">
                <a:latin typeface="Times New Roman" panose="02020603050405020304" pitchFamily="18" charset="0"/>
                <a:cs typeface="Times New Roman" panose="02020603050405020304" pitchFamily="18" charset="0"/>
              </a:rPr>
              <a:t>question </a:t>
            </a:r>
            <a:r>
              <a:rPr lang="fr-CA" dirty="0">
                <a:latin typeface="Times New Roman" panose="02020603050405020304" pitchFamily="18" charset="0"/>
                <a:cs typeface="Times New Roman" panose="02020603050405020304" pitchFamily="18" charset="0"/>
              </a:rPr>
              <a:t>du </a:t>
            </a:r>
            <a:endParaRPr lang="fr-CA" dirty="0" smtClean="0">
              <a:latin typeface="Times New Roman" panose="02020603050405020304" pitchFamily="18" charset="0"/>
              <a:cs typeface="Times New Roman" panose="02020603050405020304" pitchFamily="18" charset="0"/>
            </a:endParaRPr>
          </a:p>
          <a:p>
            <a:pPr marL="0" lvl="4"/>
            <a:r>
              <a:rPr lang="fr-CA" dirty="0" smtClean="0">
                <a:latin typeface="Times New Roman" panose="02020603050405020304" pitchFamily="18" charset="0"/>
                <a:cs typeface="Times New Roman" panose="02020603050405020304" pitchFamily="18" charset="0"/>
              </a:rPr>
              <a:t>	« </a:t>
            </a:r>
            <a:r>
              <a:rPr lang="fr-CA" b="1" dirty="0" smtClean="0">
                <a:latin typeface="Times New Roman" panose="02020603050405020304" pitchFamily="18" charset="0"/>
                <a:cs typeface="Times New Roman" panose="02020603050405020304" pitchFamily="18" charset="0"/>
              </a:rPr>
              <a:t>comment ». </a:t>
            </a:r>
            <a:r>
              <a:rPr lang="fr-CA" dirty="0" smtClean="0">
                <a:latin typeface="Times New Roman" panose="02020603050405020304" pitchFamily="18" charset="0"/>
                <a:cs typeface="Times New Roman" panose="02020603050405020304" pitchFamily="18" charset="0"/>
              </a:rPr>
              <a:t>Comment </a:t>
            </a:r>
            <a:r>
              <a:rPr lang="fr-CA" dirty="0">
                <a:latin typeface="Times New Roman" panose="02020603050405020304" pitchFamily="18" charset="0"/>
                <a:cs typeface="Times New Roman" panose="02020603050405020304" pitchFamily="18" charset="0"/>
              </a:rPr>
              <a:t>l’être humain apprend-il? Quels sont les </a:t>
            </a:r>
            <a:r>
              <a:rPr lang="fr-CA" dirty="0" smtClean="0">
                <a:latin typeface="Times New Roman" panose="02020603050405020304" pitchFamily="18" charset="0"/>
                <a:cs typeface="Times New Roman" panose="02020603050405020304" pitchFamily="18" charset="0"/>
              </a:rPr>
              <a:t>processus </a:t>
            </a:r>
            <a:r>
              <a:rPr lang="fr-CA" dirty="0">
                <a:latin typeface="Times New Roman" panose="02020603050405020304" pitchFamily="18" charset="0"/>
                <a:cs typeface="Times New Roman" panose="02020603050405020304" pitchFamily="18" charset="0"/>
              </a:rPr>
              <a:t>internes </a:t>
            </a:r>
            <a:r>
              <a:rPr lang="fr-CA" dirty="0" smtClean="0">
                <a:latin typeface="Times New Roman" panose="02020603050405020304" pitchFamily="18" charset="0"/>
                <a:cs typeface="Times New Roman" panose="02020603050405020304" pitchFamily="18" charset="0"/>
              </a:rPr>
              <a:t>	de </a:t>
            </a:r>
            <a:r>
              <a:rPr lang="fr-CA" dirty="0">
                <a:latin typeface="Times New Roman" panose="02020603050405020304" pitchFamily="18" charset="0"/>
                <a:cs typeface="Times New Roman" panose="02020603050405020304" pitchFamily="18" charset="0"/>
              </a:rPr>
              <a:t>l’apprentissage? Qu’est-ce qui se passe “entre les deux </a:t>
            </a:r>
            <a:r>
              <a:rPr lang="fr-CA" dirty="0" smtClean="0">
                <a:latin typeface="Times New Roman" panose="02020603050405020304" pitchFamily="18" charset="0"/>
                <a:cs typeface="Times New Roman" panose="02020603050405020304" pitchFamily="18" charset="0"/>
              </a:rPr>
              <a:t>oreilles</a:t>
            </a:r>
            <a:r>
              <a:rPr lang="fr-CA" dirty="0">
                <a:latin typeface="Times New Roman" panose="02020603050405020304" pitchFamily="18" charset="0"/>
                <a:cs typeface="Times New Roman" panose="02020603050405020304" pitchFamily="18" charset="0"/>
              </a:rPr>
              <a:t>” de l’apprenant </a:t>
            </a:r>
            <a:r>
              <a:rPr lang="fr-CA" dirty="0" smtClean="0">
                <a:latin typeface="Times New Roman" panose="02020603050405020304" pitchFamily="18" charset="0"/>
                <a:cs typeface="Times New Roman" panose="02020603050405020304" pitchFamily="18" charset="0"/>
              </a:rPr>
              <a:t>	lorsqu’il </a:t>
            </a:r>
            <a:r>
              <a:rPr lang="fr-CA" dirty="0">
                <a:latin typeface="Times New Roman" panose="02020603050405020304" pitchFamily="18" charset="0"/>
                <a:cs typeface="Times New Roman" panose="02020603050405020304" pitchFamily="18" charset="0"/>
              </a:rPr>
              <a:t>traite l’information capté dans son </a:t>
            </a:r>
            <a:r>
              <a:rPr lang="fr-CA" dirty="0" smtClean="0">
                <a:latin typeface="Times New Roman" panose="02020603050405020304" pitchFamily="18" charset="0"/>
                <a:cs typeface="Times New Roman" panose="02020603050405020304" pitchFamily="18" charset="0"/>
              </a:rPr>
              <a:t>environnement</a:t>
            </a:r>
            <a:r>
              <a:rPr lang="fr-CA" dirty="0">
                <a:latin typeface="Times New Roman" panose="02020603050405020304" pitchFamily="18" charset="0"/>
                <a:cs typeface="Times New Roman" panose="02020603050405020304" pitchFamily="18" charset="0"/>
              </a:rPr>
              <a:t>? Le courant cognitiviste </a:t>
            </a:r>
            <a:r>
              <a:rPr lang="fr-CA" dirty="0" smtClean="0">
                <a:latin typeface="Times New Roman" panose="02020603050405020304" pitchFamily="18" charset="0"/>
                <a:cs typeface="Times New Roman" panose="02020603050405020304" pitchFamily="18" charset="0"/>
              </a:rPr>
              <a:t>	propose </a:t>
            </a:r>
            <a:r>
              <a:rPr lang="fr-CA" dirty="0">
                <a:latin typeface="Times New Roman" panose="02020603050405020304" pitchFamily="18" charset="0"/>
                <a:cs typeface="Times New Roman" panose="02020603050405020304" pitchFamily="18" charset="0"/>
              </a:rPr>
              <a:t>un modèle du traitement de </a:t>
            </a:r>
            <a:r>
              <a:rPr lang="fr-CA" dirty="0" smtClean="0">
                <a:latin typeface="Times New Roman" panose="02020603050405020304" pitchFamily="18" charset="0"/>
                <a:cs typeface="Times New Roman" panose="02020603050405020304" pitchFamily="18" charset="0"/>
              </a:rPr>
              <a:t>l’information </a:t>
            </a:r>
            <a:r>
              <a:rPr lang="fr-CA" dirty="0">
                <a:latin typeface="Times New Roman" panose="02020603050405020304" pitchFamily="18" charset="0"/>
                <a:cs typeface="Times New Roman" panose="02020603050405020304" pitchFamily="18" charset="0"/>
              </a:rPr>
              <a:t>et diverses  stratégies cognitives et </a:t>
            </a:r>
            <a:r>
              <a:rPr lang="fr-CA" dirty="0" smtClean="0">
                <a:latin typeface="Times New Roman" panose="02020603050405020304" pitchFamily="18" charset="0"/>
                <a:cs typeface="Times New Roman" panose="02020603050405020304" pitchFamily="18" charset="0"/>
              </a:rPr>
              <a:t>	métacognitives </a:t>
            </a:r>
            <a:r>
              <a:rPr lang="fr-CA" dirty="0">
                <a:latin typeface="Times New Roman" panose="02020603050405020304" pitchFamily="18" charset="0"/>
                <a:cs typeface="Times New Roman" panose="02020603050405020304" pitchFamily="18" charset="0"/>
              </a:rPr>
              <a:t>pour </a:t>
            </a:r>
            <a:r>
              <a:rPr lang="fr-CA" dirty="0" smtClean="0">
                <a:latin typeface="Times New Roman" panose="02020603050405020304" pitchFamily="18" charset="0"/>
                <a:cs typeface="Times New Roman" panose="02020603050405020304" pitchFamily="18" charset="0"/>
              </a:rPr>
              <a:t>faciliter </a:t>
            </a:r>
            <a:r>
              <a:rPr lang="fr-CA" dirty="0">
                <a:latin typeface="Times New Roman" panose="02020603050405020304" pitchFamily="18" charset="0"/>
                <a:cs typeface="Times New Roman" panose="02020603050405020304" pitchFamily="18" charset="0"/>
              </a:rPr>
              <a:t>les processus internes l’apprentissage. </a:t>
            </a:r>
            <a:r>
              <a:rPr lang="fr-CA" dirty="0">
                <a:uFill>
                  <a:solidFill/>
                </a:uFill>
                <a:latin typeface="Times New Roman" panose="02020603050405020304" pitchFamily="18" charset="0"/>
                <a:ea typeface="Cambria"/>
                <a:cs typeface="Times New Roman" panose="02020603050405020304" pitchFamily="18" charset="0"/>
                <a:sym typeface="Cambria"/>
              </a:rPr>
              <a:t>Sa description se </a:t>
            </a:r>
            <a:r>
              <a:rPr lang="fr-CA" dirty="0" smtClean="0">
                <a:uFill>
                  <a:solidFill/>
                </a:uFill>
                <a:latin typeface="Times New Roman" panose="02020603050405020304" pitchFamily="18" charset="0"/>
                <a:ea typeface="Cambria"/>
                <a:cs typeface="Times New Roman" panose="02020603050405020304" pitchFamily="18" charset="0"/>
                <a:sym typeface="Cambria"/>
              </a:rPr>
              <a:t>	fait </a:t>
            </a:r>
            <a:r>
              <a:rPr lang="fr-CA" dirty="0">
                <a:uFill>
                  <a:solidFill/>
                </a:uFill>
                <a:latin typeface="Times New Roman" panose="02020603050405020304" pitchFamily="18" charset="0"/>
                <a:ea typeface="Cambria"/>
                <a:cs typeface="Times New Roman" panose="02020603050405020304" pitchFamily="18" charset="0"/>
                <a:sym typeface="Cambria"/>
              </a:rPr>
              <a:t>comme </a:t>
            </a:r>
            <a:r>
              <a:rPr lang="fr-CA" dirty="0" smtClean="0">
                <a:uFill>
                  <a:solidFill/>
                </a:uFill>
                <a:latin typeface="Times New Roman" panose="02020603050405020304" pitchFamily="18" charset="0"/>
                <a:ea typeface="Cambria"/>
                <a:cs typeface="Times New Roman" panose="02020603050405020304" pitchFamily="18" charset="0"/>
                <a:sym typeface="Cambria"/>
              </a:rPr>
              <a:t>suit :</a:t>
            </a:r>
          </a:p>
          <a:p>
            <a:pPr marL="0" lvl="4"/>
            <a:endParaRPr lang="fr-CA" b="1" dirty="0">
              <a:uFill>
                <a:solidFill/>
              </a:uFill>
              <a:latin typeface="Times New Roman" panose="02020603050405020304" pitchFamily="18" charset="0"/>
              <a:ea typeface="Cambria"/>
              <a:cs typeface="Times New Roman" panose="02020603050405020304" pitchFamily="18" charset="0"/>
              <a:sym typeface="Cambria"/>
            </a:endParaRPr>
          </a:p>
          <a:p>
            <a:pPr marL="800100" lvl="5" indent="-342900">
              <a:buFont typeface="Wingdings" panose="05000000000000000000" pitchFamily="2" charset="2"/>
              <a:buChar char="Ø"/>
            </a:pPr>
            <a:r>
              <a:rPr lang="fr-CA" sz="2400" b="1" dirty="0">
                <a:uFill>
                  <a:solidFill/>
                </a:uFill>
                <a:latin typeface="Times New Roman" panose="02020603050405020304" pitchFamily="18" charset="0"/>
                <a:ea typeface="Cambria"/>
                <a:cs typeface="Times New Roman" panose="02020603050405020304" pitchFamily="18" charset="0"/>
                <a:sym typeface="Cambria"/>
              </a:rPr>
              <a:t>Finalité de l’école :</a:t>
            </a:r>
            <a:r>
              <a:rPr lang="fr-CA" sz="2400" dirty="0">
                <a:uFill>
                  <a:solidFill/>
                </a:uFill>
                <a:latin typeface="Times New Roman" panose="02020603050405020304" pitchFamily="18" charset="0"/>
                <a:ea typeface="Cambria"/>
                <a:cs typeface="Times New Roman" panose="02020603050405020304" pitchFamily="18" charset="0"/>
                <a:sym typeface="Cambria"/>
              </a:rPr>
              <a:t> </a:t>
            </a:r>
            <a:r>
              <a:rPr lang="fr-CA" dirty="0">
                <a:latin typeface="Times New Roman" panose="02020603050405020304" pitchFamily="18" charset="0"/>
                <a:cs typeface="Times New Roman" panose="02020603050405020304" pitchFamily="18" charset="0"/>
              </a:rPr>
              <a:t>développement des capacités de chaque apprenant (par un traitement efficace de l’information</a:t>
            </a:r>
            <a:r>
              <a:rPr lang="fr-CA" dirty="0" smtClean="0">
                <a:latin typeface="Times New Roman" panose="02020603050405020304" pitchFamily="18" charset="0"/>
                <a:cs typeface="Times New Roman" panose="02020603050405020304" pitchFamily="18" charset="0"/>
              </a:rPr>
              <a:t>)</a:t>
            </a:r>
            <a:endParaRPr lang="fr-CA" dirty="0">
              <a:latin typeface="Times New Roman" panose="02020603050405020304" pitchFamily="18" charset="0"/>
              <a:cs typeface="Times New Roman" panose="02020603050405020304" pitchFamily="18" charset="0"/>
            </a:endParaRPr>
          </a:p>
          <a:p>
            <a:pPr marL="800100" lvl="5" indent="-342900">
              <a:buFont typeface="Wingdings" panose="05000000000000000000" pitchFamily="2" charset="2"/>
              <a:buChar char="Ø"/>
            </a:pPr>
            <a:r>
              <a:rPr lang="fr-CA" sz="2400" b="1" dirty="0">
                <a:uFill>
                  <a:solidFill/>
                </a:uFill>
                <a:latin typeface="Times New Roman" panose="02020603050405020304" pitchFamily="18" charset="0"/>
                <a:ea typeface="Cambria"/>
                <a:cs typeface="Times New Roman" panose="02020603050405020304" pitchFamily="18" charset="0"/>
                <a:sym typeface="Cambria"/>
              </a:rPr>
              <a:t>Conception de l’enseignement </a:t>
            </a:r>
            <a:r>
              <a:rPr lang="fr-CA" b="1" dirty="0">
                <a:uFill>
                  <a:solidFill/>
                </a:uFill>
                <a:latin typeface="Times New Roman" panose="02020603050405020304" pitchFamily="18" charset="0"/>
                <a:ea typeface="Cambria"/>
                <a:cs typeface="Times New Roman" panose="02020603050405020304" pitchFamily="18" charset="0"/>
                <a:sym typeface="Cambria"/>
              </a:rPr>
              <a:t>: </a:t>
            </a:r>
          </a:p>
          <a:p>
            <a:pPr marL="1200150" lvl="6" indent="-285750">
              <a:buFont typeface="Arial" panose="020B0604020202020204" pitchFamily="34" charset="0"/>
              <a:buChar char="•"/>
            </a:pPr>
            <a:r>
              <a:rPr lang="fr-CA" dirty="0">
                <a:latin typeface="Times New Roman" panose="02020603050405020304" pitchFamily="18" charset="0"/>
                <a:cs typeface="Times New Roman" panose="02020603050405020304" pitchFamily="18" charset="0"/>
              </a:rPr>
              <a:t>conception interventionniste, basée sur la médiation processus internes d’apprentissage</a:t>
            </a:r>
          </a:p>
          <a:p>
            <a:pPr marL="1200150" lvl="6" indent="-285750">
              <a:buFont typeface="Arial" panose="020B0604020202020204" pitchFamily="34" charset="0"/>
              <a:buChar char="•"/>
            </a:pPr>
            <a:r>
              <a:rPr lang="fr-CA" dirty="0">
                <a:latin typeface="Times New Roman" panose="02020603050405020304" pitchFamily="18" charset="0"/>
                <a:cs typeface="Times New Roman" panose="02020603050405020304" pitchFamily="18" charset="0"/>
              </a:rPr>
              <a:t>organisation d’un environnement éducatif qui vise le développement de stratégies cognitives et métacognitives</a:t>
            </a:r>
          </a:p>
          <a:p>
            <a:pPr marL="1200150" lvl="6" indent="-285750">
              <a:buFont typeface="Arial" panose="020B0604020202020204" pitchFamily="34" charset="0"/>
              <a:buChar char="•"/>
            </a:pPr>
            <a:r>
              <a:rPr lang="fr-CA" dirty="0">
                <a:latin typeface="Times New Roman" panose="02020603050405020304" pitchFamily="18" charset="0"/>
                <a:cs typeface="Times New Roman" panose="02020603050405020304" pitchFamily="18" charset="0"/>
              </a:rPr>
              <a:t>préconise un enseignement stratégique tenant compte des connaissances antérieures et de la motivation des élèves et favorisant l’organisation de leurs </a:t>
            </a:r>
            <a:r>
              <a:rPr lang="fr-CA" dirty="0" smtClean="0">
                <a:latin typeface="Times New Roman" panose="02020603050405020304" pitchFamily="18" charset="0"/>
                <a:cs typeface="Times New Roman" panose="02020603050405020304" pitchFamily="18" charset="0"/>
              </a:rPr>
              <a:t>connaiss</a:t>
            </a:r>
            <a:r>
              <a:rPr lang="fr-CA" sz="1500" dirty="0" smtClean="0"/>
              <a:t>ances</a:t>
            </a:r>
            <a:r>
              <a:rPr lang="fr-CA" dirty="0" smtClean="0">
                <a:latin typeface="Times New Roman" panose="02020603050405020304" pitchFamily="18" charset="0"/>
                <a:cs typeface="Times New Roman" panose="02020603050405020304" pitchFamily="18" charset="0"/>
              </a:rPr>
              <a:t> </a:t>
            </a:r>
            <a:endParaRPr lang="fr-CA" dirty="0">
              <a:uFill>
                <a:solidFill/>
              </a:uFill>
              <a:latin typeface="Times New Roman" panose="02020603050405020304" pitchFamily="18" charset="0"/>
              <a:cs typeface="Times New Roman" panose="02020603050405020304" pitchFamily="18" charset="0"/>
              <a:sym typeface="Cambria"/>
            </a:endParaRPr>
          </a:p>
        </p:txBody>
      </p:sp>
    </p:spTree>
    <p:extLst>
      <p:ext uri="{BB962C8B-B14F-4D97-AF65-F5344CB8AC3E}">
        <p14:creationId xmlns:p14="http://schemas.microsoft.com/office/powerpoint/2010/main" val="16411282"/>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1" end="1"/>
                                            </p:txEl>
                                          </p:spTgt>
                                        </p:tgtEl>
                                        <p:attrNameLst>
                                          <p:attrName>style.visibility</p:attrName>
                                        </p:attrNameLst>
                                      </p:cBhvr>
                                      <p:to>
                                        <p:strVal val="visible"/>
                                      </p:to>
                                    </p:set>
                                    <p:animEffect transition="in" filter="fade">
                                      <p:cBhvr>
                                        <p:cTn id="14" dur="1000"/>
                                        <p:tgtEl>
                                          <p:spTgt spid="10">
                                            <p:txEl>
                                              <p:pRg st="1" end="1"/>
                                            </p:txEl>
                                          </p:spTgt>
                                        </p:tgtEl>
                                      </p:cBhvr>
                                    </p:animEffect>
                                    <p:anim calcmode="lin" valueType="num">
                                      <p:cBhvr>
                                        <p:cTn id="15"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3" end="3"/>
                                            </p:txEl>
                                          </p:spTgt>
                                        </p:tgtEl>
                                        <p:attrNameLst>
                                          <p:attrName>style.visibility</p:attrName>
                                        </p:attrNameLst>
                                      </p:cBhvr>
                                      <p:to>
                                        <p:strVal val="visible"/>
                                      </p:to>
                                    </p:set>
                                    <p:animEffect transition="in" filter="fade">
                                      <p:cBhvr>
                                        <p:cTn id="21" dur="1000"/>
                                        <p:tgtEl>
                                          <p:spTgt spid="10">
                                            <p:txEl>
                                              <p:pRg st="3" end="3"/>
                                            </p:txEl>
                                          </p:spTgt>
                                        </p:tgtEl>
                                      </p:cBhvr>
                                    </p:animEffect>
                                    <p:anim calcmode="lin" valueType="num">
                                      <p:cBhvr>
                                        <p:cTn id="22"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4" end="4"/>
                                            </p:txEl>
                                          </p:spTgt>
                                        </p:tgtEl>
                                        <p:attrNameLst>
                                          <p:attrName>style.visibility</p:attrName>
                                        </p:attrNameLst>
                                      </p:cBhvr>
                                      <p:to>
                                        <p:strVal val="visible"/>
                                      </p:to>
                                    </p:set>
                                    <p:animEffect transition="in" filter="fade">
                                      <p:cBhvr>
                                        <p:cTn id="28" dur="1000"/>
                                        <p:tgtEl>
                                          <p:spTgt spid="10">
                                            <p:txEl>
                                              <p:pRg st="4" end="4"/>
                                            </p:txEl>
                                          </p:spTgt>
                                        </p:tgtEl>
                                      </p:cBhvr>
                                    </p:animEffect>
                                    <p:anim calcmode="lin" valueType="num">
                                      <p:cBhvr>
                                        <p:cTn id="29"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5" end="5"/>
                                            </p:txEl>
                                          </p:spTgt>
                                        </p:tgtEl>
                                        <p:attrNameLst>
                                          <p:attrName>style.visibility</p:attrName>
                                        </p:attrNameLst>
                                      </p:cBhvr>
                                      <p:to>
                                        <p:strVal val="visible"/>
                                      </p:to>
                                    </p:set>
                                    <p:animEffect transition="in" filter="fade">
                                      <p:cBhvr>
                                        <p:cTn id="35" dur="1000"/>
                                        <p:tgtEl>
                                          <p:spTgt spid="10">
                                            <p:txEl>
                                              <p:pRg st="5" end="5"/>
                                            </p:txEl>
                                          </p:spTgt>
                                        </p:tgtEl>
                                      </p:cBhvr>
                                    </p:animEffect>
                                    <p:anim calcmode="lin" valueType="num">
                                      <p:cBhvr>
                                        <p:cTn id="36"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6" end="6"/>
                                            </p:txEl>
                                          </p:spTgt>
                                        </p:tgtEl>
                                        <p:attrNameLst>
                                          <p:attrName>style.visibility</p:attrName>
                                        </p:attrNameLst>
                                      </p:cBhvr>
                                      <p:to>
                                        <p:strVal val="visible"/>
                                      </p:to>
                                    </p:set>
                                    <p:animEffect transition="in" filter="fade">
                                      <p:cBhvr>
                                        <p:cTn id="42" dur="1000"/>
                                        <p:tgtEl>
                                          <p:spTgt spid="10">
                                            <p:txEl>
                                              <p:pRg st="6" end="6"/>
                                            </p:txEl>
                                          </p:spTgt>
                                        </p:tgtEl>
                                      </p:cBhvr>
                                    </p:animEffect>
                                    <p:anim calcmode="lin" valueType="num">
                                      <p:cBhvr>
                                        <p:cTn id="43"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7" end="7"/>
                                            </p:txEl>
                                          </p:spTgt>
                                        </p:tgtEl>
                                        <p:attrNameLst>
                                          <p:attrName>style.visibility</p:attrName>
                                        </p:attrNameLst>
                                      </p:cBhvr>
                                      <p:to>
                                        <p:strVal val="visible"/>
                                      </p:to>
                                    </p:set>
                                    <p:animEffect transition="in" filter="fade">
                                      <p:cBhvr>
                                        <p:cTn id="49" dur="1000"/>
                                        <p:tgtEl>
                                          <p:spTgt spid="10">
                                            <p:txEl>
                                              <p:pRg st="7" end="7"/>
                                            </p:txEl>
                                          </p:spTgt>
                                        </p:tgtEl>
                                      </p:cBhvr>
                                    </p:animEffect>
                                    <p:anim calcmode="lin" valueType="num">
                                      <p:cBhvr>
                                        <p:cTn id="50"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9</a:t>
            </a:fld>
            <a:endParaRPr lang="en-US"/>
          </a:p>
        </p:txBody>
      </p:sp>
      <p:sp>
        <p:nvSpPr>
          <p:cNvPr id="10" name="Rectangle 9"/>
          <p:cNvSpPr/>
          <p:nvPr/>
        </p:nvSpPr>
        <p:spPr>
          <a:xfrm>
            <a:off x="0" y="1187668"/>
            <a:ext cx="8988426" cy="4770537"/>
          </a:xfrm>
          <a:prstGeom prst="rect">
            <a:avLst/>
          </a:prstGeom>
        </p:spPr>
        <p:txBody>
          <a:bodyPr wrap="square">
            <a:spAutoFit/>
          </a:bodyPr>
          <a:lstStyle/>
          <a:p>
            <a:pPr marL="800100" lvl="1" indent="-342900" defTabSz="449580">
              <a:buFont typeface="Wingdings" panose="05000000000000000000" pitchFamily="2" charset="2"/>
              <a:buChar char="Ø"/>
              <a:defRPr sz="1800"/>
            </a:pPr>
            <a:endParaRPr lang="fr-CA" sz="2400" b="1" dirty="0" smtClean="0">
              <a:uFill>
                <a:solidFill/>
              </a:uFill>
              <a:latin typeface="Times New Roman" panose="02020603050405020304" pitchFamily="18" charset="0"/>
              <a:ea typeface="Cambria"/>
              <a:cs typeface="Times New Roman" panose="02020603050405020304" pitchFamily="18" charset="0"/>
              <a:sym typeface="Cambria"/>
            </a:endParaRPr>
          </a:p>
          <a:p>
            <a:pPr marL="800100" lvl="1" indent="-342900" defTabSz="449580">
              <a:buFont typeface="Wingdings" panose="05000000000000000000" pitchFamily="2" charset="2"/>
              <a:buChar char="Ø"/>
              <a:defRPr sz="1800"/>
            </a:pPr>
            <a:r>
              <a:rPr lang="fr-CA" sz="2400" b="1" dirty="0" smtClean="0">
                <a:uFill>
                  <a:solidFill/>
                </a:uFill>
                <a:latin typeface="Times New Roman" panose="02020603050405020304" pitchFamily="18" charset="0"/>
                <a:ea typeface="Cambria"/>
                <a:cs typeface="Times New Roman" panose="02020603050405020304" pitchFamily="18" charset="0"/>
                <a:sym typeface="Cambria"/>
              </a:rPr>
              <a:t>Conception </a:t>
            </a:r>
            <a:r>
              <a:rPr lang="fr-CA" sz="2400" b="1" dirty="0">
                <a:uFill>
                  <a:solidFill/>
                </a:uFill>
                <a:latin typeface="Times New Roman" panose="02020603050405020304" pitchFamily="18" charset="0"/>
                <a:ea typeface="Cambria"/>
                <a:cs typeface="Times New Roman" panose="02020603050405020304" pitchFamily="18" charset="0"/>
                <a:sym typeface="Cambria"/>
              </a:rPr>
              <a:t>de l’apprentissage </a:t>
            </a:r>
            <a:r>
              <a:rPr lang="fr-CA" sz="2400" b="1" dirty="0" smtClean="0">
                <a:uFill>
                  <a:solidFill/>
                </a:uFill>
                <a:latin typeface="Times New Roman" panose="02020603050405020304" pitchFamily="18" charset="0"/>
                <a:ea typeface="Cambria"/>
                <a:cs typeface="Times New Roman" panose="02020603050405020304" pitchFamily="18" charset="0"/>
                <a:sym typeface="Cambria"/>
              </a:rPr>
              <a:t>:</a:t>
            </a:r>
          </a:p>
          <a:p>
            <a:pPr lvl="1" defTabSz="449580">
              <a:defRPr sz="1800"/>
            </a:pPr>
            <a:endParaRPr lang="fr-CA" sz="2400" b="1" dirty="0" smtClean="0">
              <a:uFill>
                <a:solidFill/>
              </a:uFill>
              <a:latin typeface="Times New Roman" panose="02020603050405020304" pitchFamily="18" charset="0"/>
              <a:ea typeface="Cambria"/>
              <a:cs typeface="Times New Roman" panose="02020603050405020304" pitchFamily="18" charset="0"/>
              <a:sym typeface="Cambria"/>
            </a:endParaRPr>
          </a:p>
          <a:p>
            <a:pPr marL="1257300" lvl="2" indent="-342900" defTabSz="449580">
              <a:buFont typeface="Arial" panose="020B0604020202020204" pitchFamily="34" charset="0"/>
              <a:buChar char="•"/>
              <a:defRPr sz="1800"/>
            </a:pPr>
            <a:r>
              <a:rPr lang="fr-CA" sz="2000" dirty="0">
                <a:latin typeface="Times New Roman" panose="02020603050405020304" pitchFamily="18" charset="0"/>
                <a:cs typeface="Times New Roman" panose="02020603050405020304" pitchFamily="18" charset="0"/>
              </a:rPr>
              <a:t>conception interactive et individuelle basée sur la capacité à décoder, à organiser et à mémoriser les stimuli offerts par l’environnement</a:t>
            </a:r>
          </a:p>
          <a:p>
            <a:pPr marL="1257300" lvl="2" indent="-342900" defTabSz="449580">
              <a:buFont typeface="Arial" panose="020B0604020202020204" pitchFamily="34" charset="0"/>
              <a:buChar char="•"/>
              <a:defRPr sz="1800"/>
            </a:pPr>
            <a:r>
              <a:rPr lang="fr-CA" sz="2000" dirty="0" smtClean="0">
                <a:latin typeface="Times New Roman" panose="02020603050405020304" pitchFamily="18" charset="0"/>
                <a:cs typeface="Times New Roman" panose="02020603050405020304" pitchFamily="18" charset="0"/>
              </a:rPr>
              <a:t>apprentissage lié </a:t>
            </a:r>
            <a:r>
              <a:rPr lang="fr-CA" sz="2000" dirty="0">
                <a:latin typeface="Times New Roman" panose="02020603050405020304" pitchFamily="18" charset="0"/>
                <a:cs typeface="Times New Roman" panose="02020603050405020304" pitchFamily="18" charset="0"/>
              </a:rPr>
              <a:t>au degré de contrôle cognitif (métacognition) exercé par l’apprenant</a:t>
            </a:r>
          </a:p>
          <a:p>
            <a:pPr marL="1257300" lvl="2" indent="-342900" defTabSz="449580">
              <a:buFont typeface="Arial" panose="020B0604020202020204" pitchFamily="34" charset="0"/>
              <a:buChar char="•"/>
              <a:defRPr sz="1800"/>
            </a:pPr>
            <a:r>
              <a:rPr lang="fr-CA" sz="2000" dirty="0">
                <a:latin typeface="Times New Roman" panose="02020603050405020304" pitchFamily="18" charset="0"/>
                <a:cs typeface="Times New Roman" panose="02020603050405020304" pitchFamily="18" charset="0"/>
              </a:rPr>
              <a:t>apprentissage défini en fonction d’habiletés cognitives</a:t>
            </a: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800100" lvl="1" indent="-342900" defTabSz="449580">
              <a:buFont typeface="Wingdings" panose="05000000000000000000" pitchFamily="2" charset="2"/>
              <a:buChar char="Ø"/>
              <a:defRPr sz="1800"/>
            </a:pPr>
            <a:endParaRPr lang="en-CA" sz="2000" dirty="0" smtClean="0">
              <a:uFill>
                <a:solidFill/>
              </a:uFill>
              <a:latin typeface="Times New Roman" panose="02020603050405020304" pitchFamily="18" charset="0"/>
              <a:ea typeface="Cambria"/>
              <a:cs typeface="Times New Roman" panose="02020603050405020304" pitchFamily="18" charset="0"/>
              <a:sym typeface="Cambria"/>
            </a:endParaRPr>
          </a:p>
          <a:p>
            <a:pPr lvl="1" defTabSz="449580">
              <a:defRPr sz="1800"/>
            </a:pP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800100" lvl="1" indent="-342900" defTabSz="449580">
              <a:buFont typeface="Wingdings" panose="05000000000000000000" pitchFamily="2" charset="2"/>
              <a:buChar char="Ø"/>
              <a:defRPr sz="1800"/>
            </a:pPr>
            <a:r>
              <a:rPr lang="fr-CA" sz="2400" b="1" dirty="0" smtClean="0">
                <a:uFill>
                  <a:solidFill/>
                </a:uFill>
                <a:latin typeface="Times New Roman" panose="02020603050405020304" pitchFamily="18" charset="0"/>
                <a:ea typeface="Cambria"/>
                <a:cs typeface="Times New Roman" panose="02020603050405020304" pitchFamily="18" charset="0"/>
                <a:sym typeface="Cambria"/>
              </a:rPr>
              <a:t>Valeurs </a:t>
            </a:r>
            <a:r>
              <a:rPr lang="fr-CA" sz="2400" b="1" dirty="0">
                <a:uFill>
                  <a:solidFill/>
                </a:uFill>
                <a:latin typeface="Times New Roman" panose="02020603050405020304" pitchFamily="18" charset="0"/>
                <a:ea typeface="Cambria"/>
                <a:cs typeface="Times New Roman" panose="02020603050405020304" pitchFamily="18" charset="0"/>
                <a:sym typeface="Cambria"/>
              </a:rPr>
              <a:t>véhiculées </a:t>
            </a:r>
            <a:r>
              <a:rPr lang="fr-CA" sz="2400" b="1" dirty="0" smtClean="0">
                <a:uFill>
                  <a:solidFill/>
                </a:uFill>
                <a:latin typeface="Times New Roman" panose="02020603050405020304" pitchFamily="18" charset="0"/>
                <a:ea typeface="Cambria"/>
                <a:cs typeface="Times New Roman" panose="02020603050405020304" pitchFamily="18" charset="0"/>
                <a:sym typeface="Cambria"/>
              </a:rPr>
              <a:t>: </a:t>
            </a:r>
            <a:r>
              <a:rPr lang="fr-CA" sz="2000" dirty="0">
                <a:latin typeface="Times New Roman" panose="02020603050405020304" pitchFamily="18" charset="0"/>
                <a:cs typeface="Times New Roman" panose="02020603050405020304" pitchFamily="18" charset="0"/>
              </a:rPr>
              <a:t>contrôle du processus d’apprentissage par l’élève et unicité de chaque apprenant (dimension cognitive</a:t>
            </a:r>
            <a:r>
              <a:rPr lang="fr-CA" sz="2000" dirty="0" smtClean="0">
                <a:latin typeface="Times New Roman" panose="02020603050405020304" pitchFamily="18" charset="0"/>
                <a:cs typeface="Times New Roman" panose="02020603050405020304" pitchFamily="18" charset="0"/>
              </a:rPr>
              <a:t>).</a:t>
            </a:r>
          </a:p>
          <a:p>
            <a:pPr lvl="1" defTabSz="449580">
              <a:defRPr sz="1800"/>
            </a:pPr>
            <a:endParaRPr lang="fr-CA" sz="2400" b="1" dirty="0" smtClean="0">
              <a:uFill>
                <a:solidFill/>
              </a:uFill>
              <a:latin typeface="Times New Roman" panose="02020603050405020304" pitchFamily="18" charset="0"/>
              <a:ea typeface="Cambria"/>
              <a:cs typeface="Times New Roman" panose="02020603050405020304" pitchFamily="18" charset="0"/>
              <a:sym typeface="Cambria"/>
            </a:endParaRPr>
          </a:p>
          <a:p>
            <a:pPr lvl="0" defTabSz="449580">
              <a:defRPr sz="1800"/>
            </a:pPr>
            <a:endParaRPr lang="fr-CA" sz="2400" b="1" dirty="0">
              <a:uFill>
                <a:solidFill/>
              </a:uFill>
              <a:latin typeface="Cambria"/>
              <a:ea typeface="Cambria"/>
              <a:cs typeface="Cambria"/>
              <a:sym typeface="Cambria"/>
            </a:endParaRPr>
          </a:p>
        </p:txBody>
      </p:sp>
    </p:spTree>
    <p:extLst>
      <p:ext uri="{BB962C8B-B14F-4D97-AF65-F5344CB8AC3E}">
        <p14:creationId xmlns:p14="http://schemas.microsoft.com/office/powerpoint/2010/main" val="3078375832"/>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8" end="8"/>
                                            </p:txEl>
                                          </p:spTgt>
                                        </p:tgtEl>
                                        <p:attrNameLst>
                                          <p:attrName>style.visibility</p:attrName>
                                        </p:attrNameLst>
                                      </p:cBhvr>
                                      <p:to>
                                        <p:strVal val="visible"/>
                                      </p:to>
                                    </p:set>
                                    <p:animEffect transition="in" filter="fade">
                                      <p:cBhvr>
                                        <p:cTn id="7" dur="1000"/>
                                        <p:tgtEl>
                                          <p:spTgt spid="10">
                                            <p:txEl>
                                              <p:pRg st="8" end="8"/>
                                            </p:txEl>
                                          </p:spTgt>
                                        </p:tgtEl>
                                      </p:cBhvr>
                                    </p:animEffect>
                                    <p:anim calcmode="lin" valueType="num">
                                      <p:cBhvr>
                                        <p:cTn id="8"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1" end="1"/>
                                            </p:txEl>
                                          </p:spTgt>
                                        </p:tgtEl>
                                        <p:attrNameLst>
                                          <p:attrName>style.visibility</p:attrName>
                                        </p:attrNameLst>
                                      </p:cBhvr>
                                      <p:to>
                                        <p:strVal val="visible"/>
                                      </p:to>
                                    </p:set>
                                    <p:animEffect transition="in" filter="fade">
                                      <p:cBhvr>
                                        <p:cTn id="14" dur="1000"/>
                                        <p:tgtEl>
                                          <p:spTgt spid="10">
                                            <p:txEl>
                                              <p:pRg st="1" end="1"/>
                                            </p:txEl>
                                          </p:spTgt>
                                        </p:tgtEl>
                                      </p:cBhvr>
                                    </p:animEffect>
                                    <p:anim calcmode="lin" valueType="num">
                                      <p:cBhvr>
                                        <p:cTn id="15"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animEffect transition="in" filter="fade">
                                      <p:cBhvr>
                                        <p:cTn id="21" dur="1000"/>
                                        <p:tgtEl>
                                          <p:spTgt spid="10">
                                            <p:txEl>
                                              <p:pRg st="4" end="4"/>
                                            </p:txEl>
                                          </p:spTgt>
                                        </p:tgtEl>
                                      </p:cBhvr>
                                    </p:animEffect>
                                    <p:anim calcmode="lin" valueType="num">
                                      <p:cBhvr>
                                        <p:cTn id="22"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3" end="3"/>
                                            </p:txEl>
                                          </p:spTgt>
                                        </p:tgtEl>
                                        <p:attrNameLst>
                                          <p:attrName>style.visibility</p:attrName>
                                        </p:attrNameLst>
                                      </p:cBhvr>
                                      <p:to>
                                        <p:strVal val="visible"/>
                                      </p:to>
                                    </p:set>
                                    <p:animEffect transition="in" filter="fade">
                                      <p:cBhvr>
                                        <p:cTn id="28" dur="1000"/>
                                        <p:tgtEl>
                                          <p:spTgt spid="10">
                                            <p:txEl>
                                              <p:pRg st="3" end="3"/>
                                            </p:txEl>
                                          </p:spTgt>
                                        </p:tgtEl>
                                      </p:cBhvr>
                                    </p:animEffect>
                                    <p:anim calcmode="lin" valueType="num">
                                      <p:cBhvr>
                                        <p:cTn id="29"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5" end="5"/>
                                            </p:txEl>
                                          </p:spTgt>
                                        </p:tgtEl>
                                        <p:attrNameLst>
                                          <p:attrName>style.visibility</p:attrName>
                                        </p:attrNameLst>
                                      </p:cBhvr>
                                      <p:to>
                                        <p:strVal val="visible"/>
                                      </p:to>
                                    </p:set>
                                    <p:animEffect transition="in" filter="fade">
                                      <p:cBhvr>
                                        <p:cTn id="35" dur="1000"/>
                                        <p:tgtEl>
                                          <p:spTgt spid="10">
                                            <p:txEl>
                                              <p:pRg st="5" end="5"/>
                                            </p:txEl>
                                          </p:spTgt>
                                        </p:tgtEl>
                                      </p:cBhvr>
                                    </p:animEffect>
                                    <p:anim calcmode="lin" valueType="num">
                                      <p:cBhvr>
                                        <p:cTn id="36"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10</a:t>
            </a:fld>
            <a:endParaRPr lang="en-US"/>
          </a:p>
        </p:txBody>
      </p:sp>
      <p:sp>
        <p:nvSpPr>
          <p:cNvPr id="10" name="Rectangle 9"/>
          <p:cNvSpPr/>
          <p:nvPr/>
        </p:nvSpPr>
        <p:spPr>
          <a:xfrm>
            <a:off x="0" y="1187668"/>
            <a:ext cx="8988426" cy="5478423"/>
          </a:xfrm>
          <a:prstGeom prst="rect">
            <a:avLst/>
          </a:prstGeom>
        </p:spPr>
        <p:txBody>
          <a:bodyPr wrap="square">
            <a:spAutoFit/>
          </a:bodyPr>
          <a:lstStyle/>
          <a:p>
            <a:pPr lvl="1" defTabSz="449580">
              <a:defRPr sz="1800"/>
            </a:pPr>
            <a:endParaRPr lang="fr-CA" sz="2400" b="1" dirty="0" smtClean="0">
              <a:uFill>
                <a:solidFill/>
              </a:uFill>
              <a:latin typeface="Times New Roman" panose="02020603050405020304" pitchFamily="18" charset="0"/>
              <a:ea typeface="Cambria"/>
              <a:cs typeface="Times New Roman" panose="02020603050405020304" pitchFamily="18" charset="0"/>
              <a:sym typeface="Cambria"/>
            </a:endParaRPr>
          </a:p>
          <a:p>
            <a:pPr marL="800100" lvl="1" indent="-342900" defTabSz="449580">
              <a:buFont typeface="Wingdings" panose="05000000000000000000" pitchFamily="2" charset="2"/>
              <a:buChar char="Ø"/>
              <a:defRPr sz="1800"/>
            </a:pPr>
            <a:r>
              <a:rPr lang="fr-CA" sz="2400" b="1" dirty="0">
                <a:uFill>
                  <a:solidFill/>
                </a:uFill>
                <a:latin typeface="Times New Roman" panose="02020603050405020304" pitchFamily="18" charset="0"/>
                <a:ea typeface="Cambria"/>
                <a:cs typeface="Times New Roman" panose="02020603050405020304" pitchFamily="18" charset="0"/>
                <a:sym typeface="Cambria"/>
              </a:rPr>
              <a:t>Rôle de l’enseignant : </a:t>
            </a:r>
            <a:endParaRPr lang="fr-CA" sz="2400" b="1" dirty="0" smtClean="0">
              <a:uFill>
                <a:solidFill/>
              </a:uFill>
              <a:latin typeface="Times New Roman" panose="02020603050405020304" pitchFamily="18" charset="0"/>
              <a:ea typeface="Cambria"/>
              <a:cs typeface="Times New Roman" panose="02020603050405020304" pitchFamily="18" charset="0"/>
              <a:sym typeface="Cambria"/>
            </a:endParaRPr>
          </a:p>
          <a:p>
            <a:pPr lvl="1" defTabSz="449580">
              <a:defRPr sz="1800"/>
            </a:pPr>
            <a:endParaRPr lang="en-CA" sz="2400" b="1" dirty="0">
              <a:uFill>
                <a:solidFill/>
              </a:uFill>
              <a:latin typeface="Times New Roman" panose="02020603050405020304" pitchFamily="18" charset="0"/>
              <a:ea typeface="Cambria"/>
              <a:cs typeface="Times New Roman" panose="02020603050405020304" pitchFamily="18" charset="0"/>
              <a:sym typeface="Cambria"/>
            </a:endParaRPr>
          </a:p>
          <a:p>
            <a:pPr marL="1200150" lvl="2" indent="-285750" defTabSz="449580">
              <a:buFont typeface="Arial" panose="020B0604020202020204" pitchFamily="34" charset="0"/>
              <a:buChar char="•"/>
              <a:defRPr sz="1800"/>
            </a:pPr>
            <a:r>
              <a:rPr lang="fr-CA" dirty="0">
                <a:latin typeface="Times New Roman" panose="02020603050405020304" pitchFamily="18" charset="0"/>
                <a:cs typeface="Times New Roman" panose="02020603050405020304" pitchFamily="18" charset="0"/>
              </a:rPr>
              <a:t>rôle très important en tant que facilitateur de </a:t>
            </a:r>
            <a:r>
              <a:rPr lang="fr-CA" dirty="0" smtClean="0">
                <a:latin typeface="Times New Roman" panose="02020603050405020304" pitchFamily="18" charset="0"/>
                <a:cs typeface="Times New Roman" panose="02020603050405020304" pitchFamily="18" charset="0"/>
              </a:rPr>
              <a:t>l’apprentissage</a:t>
            </a:r>
            <a:endParaRPr lang="fr-CA" dirty="0">
              <a:latin typeface="Times New Roman" panose="02020603050405020304" pitchFamily="18" charset="0"/>
              <a:cs typeface="Times New Roman" panose="02020603050405020304" pitchFamily="18" charset="0"/>
            </a:endParaRPr>
          </a:p>
          <a:p>
            <a:pPr marL="1257300" lvl="2" indent="-342900" defTabSz="449580">
              <a:buFont typeface="Arial" panose="020B0604020202020204" pitchFamily="34" charset="0"/>
              <a:buChar char="•"/>
              <a:defRPr sz="1800"/>
            </a:pPr>
            <a:r>
              <a:rPr lang="fr-CA" dirty="0">
                <a:latin typeface="Times New Roman" panose="02020603050405020304" pitchFamily="18" charset="0"/>
                <a:cs typeface="Times New Roman" panose="02020603050405020304" pitchFamily="18" charset="0"/>
              </a:rPr>
              <a:t>responsable de la planification des activités d’apprentissage dans ses activités de communication (orale et écrite), il facilite l’attention sélective, le décodage et l’organisation de l’information (traitement en profondeur) et cherche à développer les stratégies de compréhension et de rappel</a:t>
            </a:r>
            <a:endParaRPr lang="fr-CA" sz="2400" b="1" dirty="0">
              <a:uFill>
                <a:solidFill/>
              </a:uFill>
              <a:latin typeface="Times New Roman" panose="02020603050405020304" pitchFamily="18" charset="0"/>
              <a:cs typeface="Times New Roman" panose="02020603050405020304" pitchFamily="18" charset="0"/>
              <a:sym typeface="Cambria"/>
            </a:endParaRPr>
          </a:p>
          <a:p>
            <a:pPr lvl="1" defTabSz="449580">
              <a:defRPr sz="1800"/>
            </a:pPr>
            <a:endParaRPr lang="fr-CA" sz="2400" b="1" dirty="0">
              <a:uFill>
                <a:solidFill/>
              </a:uFill>
              <a:latin typeface="Times New Roman" panose="02020603050405020304" pitchFamily="18" charset="0"/>
              <a:ea typeface="Cambria"/>
              <a:cs typeface="Times New Roman" panose="02020603050405020304" pitchFamily="18" charset="0"/>
              <a:sym typeface="Cambria"/>
            </a:endParaRPr>
          </a:p>
          <a:p>
            <a:pPr marL="800100" lvl="1" indent="-342900" defTabSz="449580">
              <a:buFont typeface="Wingdings" panose="05000000000000000000" pitchFamily="2" charset="2"/>
              <a:buChar char="Ø"/>
              <a:defRPr sz="1800"/>
            </a:pPr>
            <a:r>
              <a:rPr lang="fr-CA" sz="2400" b="1" dirty="0" smtClean="0">
                <a:uFill>
                  <a:solidFill/>
                </a:uFill>
                <a:latin typeface="Times New Roman" panose="02020603050405020304" pitchFamily="18" charset="0"/>
                <a:ea typeface="Cambria"/>
                <a:cs typeface="Times New Roman" panose="02020603050405020304" pitchFamily="18" charset="0"/>
                <a:sym typeface="Cambria"/>
              </a:rPr>
              <a:t>Rôle </a:t>
            </a:r>
            <a:r>
              <a:rPr lang="fr-CA" sz="2400" b="1" dirty="0">
                <a:uFill>
                  <a:solidFill/>
                </a:uFill>
                <a:latin typeface="Times New Roman" panose="02020603050405020304" pitchFamily="18" charset="0"/>
                <a:ea typeface="Cambria"/>
                <a:cs typeface="Times New Roman" panose="02020603050405020304" pitchFamily="18" charset="0"/>
                <a:sym typeface="Cambria"/>
              </a:rPr>
              <a:t>de l’apprenant </a:t>
            </a:r>
            <a:r>
              <a:rPr lang="fr-CA" sz="2400" b="1" dirty="0" smtClean="0">
                <a:uFill>
                  <a:solidFill/>
                </a:uFill>
                <a:latin typeface="Times New Roman" panose="02020603050405020304" pitchFamily="18" charset="0"/>
                <a:ea typeface="Cambria"/>
                <a:cs typeface="Times New Roman" panose="02020603050405020304" pitchFamily="18" charset="0"/>
                <a:sym typeface="Cambria"/>
              </a:rPr>
              <a:t>:</a:t>
            </a:r>
          </a:p>
          <a:p>
            <a:pPr marL="1257300" lvl="2" indent="-342900" defTabSz="449580">
              <a:buFont typeface="Arial" panose="020B0604020202020204" pitchFamily="34" charset="0"/>
              <a:buChar char="•"/>
              <a:defRPr sz="1800"/>
            </a:pPr>
            <a:r>
              <a:rPr lang="fr-CA" sz="2000" dirty="0">
                <a:latin typeface="Times New Roman" panose="02020603050405020304" pitchFamily="18" charset="0"/>
                <a:cs typeface="Times New Roman" panose="02020603050405020304" pitchFamily="18" charset="0"/>
              </a:rPr>
              <a:t>développement de sa banque de connaissance et enrichissement de sa structure </a:t>
            </a:r>
            <a:r>
              <a:rPr lang="fr-CA" sz="2000" dirty="0" smtClean="0">
                <a:latin typeface="Times New Roman" panose="02020603050405020304" pitchFamily="18" charset="0"/>
                <a:cs typeface="Times New Roman" panose="02020603050405020304" pitchFamily="18" charset="0"/>
              </a:rPr>
              <a:t>cognitive</a:t>
            </a:r>
          </a:p>
          <a:p>
            <a:pPr marL="1257300" lvl="2" indent="-342900" defTabSz="449580">
              <a:buFont typeface="Arial" panose="020B0604020202020204" pitchFamily="34" charset="0"/>
              <a:buChar char="•"/>
              <a:defRPr sz="1800"/>
            </a:pPr>
            <a:r>
              <a:rPr lang="fr-CA" sz="2000" dirty="0">
                <a:latin typeface="Times New Roman" panose="02020603050405020304" pitchFamily="18" charset="0"/>
                <a:cs typeface="Times New Roman" panose="02020603050405020304" pitchFamily="18" charset="0"/>
              </a:rPr>
              <a:t>rôle essentiellement </a:t>
            </a:r>
            <a:r>
              <a:rPr lang="fr-CA" sz="2000" dirty="0" smtClean="0">
                <a:latin typeface="Times New Roman" panose="02020603050405020304" pitchFamily="18" charset="0"/>
                <a:cs typeface="Times New Roman" panose="02020603050405020304" pitchFamily="18" charset="0"/>
              </a:rPr>
              <a:t>actif</a:t>
            </a:r>
          </a:p>
          <a:p>
            <a:pPr marL="1257300" lvl="2" indent="-342900" defTabSz="449580">
              <a:buFont typeface="Arial" panose="020B0604020202020204" pitchFamily="34" charset="0"/>
              <a:buChar char="•"/>
              <a:defRPr sz="1800"/>
            </a:pPr>
            <a:r>
              <a:rPr lang="fr-CA" sz="2000" dirty="0">
                <a:latin typeface="Times New Roman" panose="02020603050405020304" pitchFamily="18" charset="0"/>
                <a:cs typeface="Times New Roman" panose="02020603050405020304" pitchFamily="18" charset="0"/>
              </a:rPr>
              <a:t>interaction continuelle avec les stimuli fournis par l’environnement et par </a:t>
            </a:r>
            <a:r>
              <a:rPr lang="fr-CA" sz="2000" dirty="0" smtClean="0">
                <a:latin typeface="Times New Roman" panose="02020603050405020304" pitchFamily="18" charset="0"/>
                <a:cs typeface="Times New Roman" panose="02020603050405020304" pitchFamily="18" charset="0"/>
              </a:rPr>
              <a:t>l’enseignant; </a:t>
            </a:r>
            <a:r>
              <a:rPr lang="fr-CA" sz="2000" dirty="0">
                <a:latin typeface="Times New Roman" panose="02020603050405020304" pitchFamily="18" charset="0"/>
                <a:cs typeface="Times New Roman" panose="02020603050405020304" pitchFamily="18" charset="0"/>
              </a:rPr>
              <a:t>il est cognitivement engagé dans ses apprentissages</a:t>
            </a:r>
          </a:p>
          <a:p>
            <a:pPr marL="1257300" lvl="2" indent="-342900" defTabSz="449580">
              <a:buFont typeface="Arial" panose="020B0604020202020204" pitchFamily="34" charset="0"/>
              <a:buChar char="•"/>
              <a:defRPr sz="1800"/>
            </a:pPr>
            <a:r>
              <a:rPr lang="fr-CA" sz="2000" dirty="0">
                <a:latin typeface="Times New Roman" panose="02020603050405020304" pitchFamily="18" charset="0"/>
                <a:cs typeface="Times New Roman" panose="02020603050405020304" pitchFamily="18" charset="0"/>
              </a:rPr>
              <a:t>motivation contrôlée par la valeur qu’il attribue à la tâche, par le durée de contrôlée qu’il croit exercer et par ses croyances	</a:t>
            </a:r>
          </a:p>
        </p:txBody>
      </p:sp>
    </p:spTree>
    <p:extLst>
      <p:ext uri="{BB962C8B-B14F-4D97-AF65-F5344CB8AC3E}">
        <p14:creationId xmlns:p14="http://schemas.microsoft.com/office/powerpoint/2010/main" val="3537377034"/>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6" end="6"/>
                                            </p:txEl>
                                          </p:spTgt>
                                        </p:tgtEl>
                                        <p:attrNameLst>
                                          <p:attrName>style.visibility</p:attrName>
                                        </p:attrNameLst>
                                      </p:cBhvr>
                                      <p:to>
                                        <p:strVal val="visible"/>
                                      </p:to>
                                    </p:set>
                                    <p:animEffect transition="in" filter="fade">
                                      <p:cBhvr>
                                        <p:cTn id="7" dur="1000"/>
                                        <p:tgtEl>
                                          <p:spTgt spid="10">
                                            <p:txEl>
                                              <p:pRg st="6" end="6"/>
                                            </p:txEl>
                                          </p:spTgt>
                                        </p:tgtEl>
                                      </p:cBhvr>
                                    </p:animEffect>
                                    <p:anim calcmode="lin" valueType="num">
                                      <p:cBhvr>
                                        <p:cTn id="8"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7" end="7"/>
                                            </p:txEl>
                                          </p:spTgt>
                                        </p:tgtEl>
                                        <p:attrNameLst>
                                          <p:attrName>style.visibility</p:attrName>
                                        </p:attrNameLst>
                                      </p:cBhvr>
                                      <p:to>
                                        <p:strVal val="visible"/>
                                      </p:to>
                                    </p:set>
                                    <p:animEffect transition="in" filter="fade">
                                      <p:cBhvr>
                                        <p:cTn id="14" dur="1000"/>
                                        <p:tgtEl>
                                          <p:spTgt spid="10">
                                            <p:txEl>
                                              <p:pRg st="7" end="7"/>
                                            </p:txEl>
                                          </p:spTgt>
                                        </p:tgtEl>
                                      </p:cBhvr>
                                    </p:animEffect>
                                    <p:anim calcmode="lin" valueType="num">
                                      <p:cBhvr>
                                        <p:cTn id="15"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8" end="8"/>
                                            </p:txEl>
                                          </p:spTgt>
                                        </p:tgtEl>
                                        <p:attrNameLst>
                                          <p:attrName>style.visibility</p:attrName>
                                        </p:attrNameLst>
                                      </p:cBhvr>
                                      <p:to>
                                        <p:strVal val="visible"/>
                                      </p:to>
                                    </p:set>
                                    <p:animEffect transition="in" filter="fade">
                                      <p:cBhvr>
                                        <p:cTn id="21" dur="1000"/>
                                        <p:tgtEl>
                                          <p:spTgt spid="10">
                                            <p:txEl>
                                              <p:pRg st="8" end="8"/>
                                            </p:txEl>
                                          </p:spTgt>
                                        </p:tgtEl>
                                      </p:cBhvr>
                                    </p:animEffect>
                                    <p:anim calcmode="lin" valueType="num">
                                      <p:cBhvr>
                                        <p:cTn id="22"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9" end="9"/>
                                            </p:txEl>
                                          </p:spTgt>
                                        </p:tgtEl>
                                        <p:attrNameLst>
                                          <p:attrName>style.visibility</p:attrName>
                                        </p:attrNameLst>
                                      </p:cBhvr>
                                      <p:to>
                                        <p:strVal val="visible"/>
                                      </p:to>
                                    </p:set>
                                    <p:animEffect transition="in" filter="fade">
                                      <p:cBhvr>
                                        <p:cTn id="28" dur="1000"/>
                                        <p:tgtEl>
                                          <p:spTgt spid="10">
                                            <p:txEl>
                                              <p:pRg st="9" end="9"/>
                                            </p:txEl>
                                          </p:spTgt>
                                        </p:tgtEl>
                                      </p:cBhvr>
                                    </p:animEffect>
                                    <p:anim calcmode="lin" valueType="num">
                                      <p:cBhvr>
                                        <p:cTn id="29"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10" end="10"/>
                                            </p:txEl>
                                          </p:spTgt>
                                        </p:tgtEl>
                                        <p:attrNameLst>
                                          <p:attrName>style.visibility</p:attrName>
                                        </p:attrNameLst>
                                      </p:cBhvr>
                                      <p:to>
                                        <p:strVal val="visible"/>
                                      </p:to>
                                    </p:set>
                                    <p:animEffect transition="in" filter="fade">
                                      <p:cBhvr>
                                        <p:cTn id="35" dur="1000"/>
                                        <p:tgtEl>
                                          <p:spTgt spid="10">
                                            <p:txEl>
                                              <p:pRg st="10" end="10"/>
                                            </p:txEl>
                                          </p:spTgt>
                                        </p:tgtEl>
                                      </p:cBhvr>
                                    </p:animEffect>
                                    <p:anim calcmode="lin" valueType="num">
                                      <p:cBhvr>
                                        <p:cTn id="36"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1" end="1"/>
                                            </p:txEl>
                                          </p:spTgt>
                                        </p:tgtEl>
                                        <p:attrNameLst>
                                          <p:attrName>style.visibility</p:attrName>
                                        </p:attrNameLst>
                                      </p:cBhvr>
                                      <p:to>
                                        <p:strVal val="visible"/>
                                      </p:to>
                                    </p:set>
                                    <p:animEffect transition="in" filter="fade">
                                      <p:cBhvr>
                                        <p:cTn id="42" dur="1000"/>
                                        <p:tgtEl>
                                          <p:spTgt spid="10">
                                            <p:txEl>
                                              <p:pRg st="1" end="1"/>
                                            </p:txEl>
                                          </p:spTgt>
                                        </p:tgtEl>
                                      </p:cBhvr>
                                    </p:animEffect>
                                    <p:anim calcmode="lin" valueType="num">
                                      <p:cBhvr>
                                        <p:cTn id="43"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3" end="3"/>
                                            </p:txEl>
                                          </p:spTgt>
                                        </p:tgtEl>
                                        <p:attrNameLst>
                                          <p:attrName>style.visibility</p:attrName>
                                        </p:attrNameLst>
                                      </p:cBhvr>
                                      <p:to>
                                        <p:strVal val="visible"/>
                                      </p:to>
                                    </p:set>
                                    <p:animEffect transition="in" filter="fade">
                                      <p:cBhvr>
                                        <p:cTn id="49" dur="1000"/>
                                        <p:tgtEl>
                                          <p:spTgt spid="10">
                                            <p:txEl>
                                              <p:pRg st="3" end="3"/>
                                            </p:txEl>
                                          </p:spTgt>
                                        </p:tgtEl>
                                      </p:cBhvr>
                                    </p:animEffect>
                                    <p:anim calcmode="lin" valueType="num">
                                      <p:cBhvr>
                                        <p:cTn id="50"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4" end="4"/>
                                            </p:txEl>
                                          </p:spTgt>
                                        </p:tgtEl>
                                        <p:attrNameLst>
                                          <p:attrName>style.visibility</p:attrName>
                                        </p:attrNameLst>
                                      </p:cBhvr>
                                      <p:to>
                                        <p:strVal val="visible"/>
                                      </p:to>
                                    </p:set>
                                    <p:animEffect transition="in" filter="fade">
                                      <p:cBhvr>
                                        <p:cTn id="56" dur="1000"/>
                                        <p:tgtEl>
                                          <p:spTgt spid="10">
                                            <p:txEl>
                                              <p:pRg st="4" end="4"/>
                                            </p:txEl>
                                          </p:spTgt>
                                        </p:tgtEl>
                                      </p:cBhvr>
                                    </p:animEffect>
                                    <p:anim calcmode="lin" valueType="num">
                                      <p:cBhvr>
                                        <p:cTn id="57"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11</a:t>
            </a:fld>
            <a:endParaRPr lang="en-US"/>
          </a:p>
        </p:txBody>
      </p:sp>
      <p:sp>
        <p:nvSpPr>
          <p:cNvPr id="10" name="Rectangle 9"/>
          <p:cNvSpPr/>
          <p:nvPr/>
        </p:nvSpPr>
        <p:spPr>
          <a:xfrm>
            <a:off x="0" y="1187668"/>
            <a:ext cx="8988426" cy="6678751"/>
          </a:xfrm>
          <a:prstGeom prst="rect">
            <a:avLst/>
          </a:prstGeom>
        </p:spPr>
        <p:txBody>
          <a:bodyPr wrap="square">
            <a:spAutoFit/>
          </a:bodyPr>
          <a:lstStyle/>
          <a:p>
            <a:pPr marL="914400" lvl="6"/>
            <a:endParaRPr lang="fr-CA" dirty="0" smtClean="0">
              <a:latin typeface="Times New Roman" panose="02020603050405020304" pitchFamily="18" charset="0"/>
              <a:ea typeface="Cambria"/>
              <a:cs typeface="Times New Roman" panose="02020603050405020304" pitchFamily="18" charset="0"/>
              <a:sym typeface="Cambria"/>
            </a:endParaRPr>
          </a:p>
          <a:p>
            <a:pPr marL="914400" lvl="6"/>
            <a:endParaRPr lang="en-CA" dirty="0">
              <a:latin typeface="Times New Roman" panose="02020603050405020304" pitchFamily="18" charset="0"/>
              <a:ea typeface="Cambria"/>
              <a:cs typeface="Times New Roman" panose="02020603050405020304" pitchFamily="18" charset="0"/>
              <a:sym typeface="Cambria"/>
            </a:endParaRPr>
          </a:p>
          <a:p>
            <a:pPr marL="914400" lvl="6"/>
            <a:r>
              <a:rPr lang="fr-CA" sz="2200" b="1" dirty="0" smtClean="0">
                <a:latin typeface="Times New Roman" panose="02020603050405020304" pitchFamily="18" charset="0"/>
                <a:ea typeface="Cambria"/>
                <a:cs typeface="Times New Roman" panose="02020603050405020304" pitchFamily="18" charset="0"/>
                <a:sym typeface="Cambria"/>
              </a:rPr>
              <a:t>Les </a:t>
            </a:r>
            <a:r>
              <a:rPr lang="fr-CA" sz="2200" b="1" dirty="0" smtClean="0">
                <a:uFill>
                  <a:solidFill/>
                </a:uFill>
                <a:latin typeface="Times New Roman" panose="02020603050405020304" pitchFamily="18" charset="0"/>
                <a:ea typeface="Cambria"/>
                <a:cs typeface="Times New Roman" panose="02020603050405020304" pitchFamily="18" charset="0"/>
                <a:sym typeface="Cambria"/>
              </a:rPr>
              <a:t>principales </a:t>
            </a:r>
            <a:r>
              <a:rPr lang="fr-CA" sz="2200" b="1" dirty="0">
                <a:uFill>
                  <a:solidFill/>
                </a:uFill>
                <a:latin typeface="Times New Roman" panose="02020603050405020304" pitchFamily="18" charset="0"/>
                <a:ea typeface="Cambria"/>
                <a:cs typeface="Times New Roman" panose="02020603050405020304" pitchFamily="18" charset="0"/>
                <a:sym typeface="Cambria"/>
              </a:rPr>
              <a:t>contributions du </a:t>
            </a:r>
            <a:r>
              <a:rPr lang="fr-CA" sz="2200" b="1" dirty="0">
                <a:latin typeface="Times New Roman" panose="02020603050405020304" pitchFamily="18" charset="0"/>
                <a:ea typeface="Cambria"/>
                <a:cs typeface="Times New Roman" panose="02020603050405020304" pitchFamily="18" charset="0"/>
                <a:sym typeface="Cambria"/>
              </a:rPr>
              <a:t>cognitivisme, </a:t>
            </a:r>
            <a:r>
              <a:rPr lang="fr-CA" sz="2200" b="1" dirty="0" smtClean="0">
                <a:uFill>
                  <a:solidFill/>
                </a:uFill>
                <a:latin typeface="Times New Roman" panose="02020603050405020304" pitchFamily="18" charset="0"/>
                <a:ea typeface="Cambria"/>
                <a:cs typeface="Times New Roman" panose="02020603050405020304" pitchFamily="18" charset="0"/>
                <a:sym typeface="Cambria"/>
              </a:rPr>
              <a:t>en </a:t>
            </a:r>
            <a:r>
              <a:rPr lang="fr-CA" sz="2200" b="1" dirty="0">
                <a:uFill>
                  <a:solidFill/>
                </a:uFill>
                <a:latin typeface="Times New Roman" panose="02020603050405020304" pitchFamily="18" charset="0"/>
                <a:ea typeface="Cambria"/>
                <a:cs typeface="Times New Roman" panose="02020603050405020304" pitchFamily="18" charset="0"/>
                <a:sym typeface="Cambria"/>
              </a:rPr>
              <a:t>éducation </a:t>
            </a:r>
            <a:r>
              <a:rPr lang="fr-CA" sz="2200" b="1" dirty="0" smtClean="0">
                <a:uFill>
                  <a:solidFill/>
                </a:uFill>
                <a:latin typeface="Times New Roman" panose="02020603050405020304" pitchFamily="18" charset="0"/>
                <a:ea typeface="Cambria"/>
                <a:cs typeface="Times New Roman" panose="02020603050405020304" pitchFamily="18" charset="0"/>
                <a:sym typeface="Cambria"/>
              </a:rPr>
              <a:t>:</a:t>
            </a:r>
            <a:endParaRPr lang="fr-CA" sz="2200" b="1" dirty="0" smtClean="0">
              <a:latin typeface="Times New Roman" panose="02020603050405020304" pitchFamily="18" charset="0"/>
              <a:ea typeface="Cambria"/>
              <a:cs typeface="Times New Roman" panose="02020603050405020304" pitchFamily="18" charset="0"/>
              <a:sym typeface="Cambria"/>
            </a:endParaRPr>
          </a:p>
          <a:p>
            <a:pPr marL="914400" lvl="6"/>
            <a:endParaRPr lang="fr-CA" sz="2200" b="1" dirty="0" smtClean="0">
              <a:latin typeface="Times New Roman" panose="02020603050405020304" pitchFamily="18" charset="0"/>
              <a:ea typeface="Cambria"/>
              <a:cs typeface="Times New Roman" panose="02020603050405020304" pitchFamily="18" charset="0"/>
              <a:sym typeface="Cambria"/>
            </a:endParaRPr>
          </a:p>
          <a:p>
            <a:pPr marL="1371600" lvl="6" indent="-457200">
              <a:buFont typeface="Wingdings" panose="05000000000000000000" pitchFamily="2" charset="2"/>
              <a:buChar char="Ø"/>
            </a:pPr>
            <a:r>
              <a:rPr lang="fr-CA" b="1" dirty="0" smtClean="0">
                <a:uFill>
                  <a:solidFill/>
                </a:uFill>
                <a:latin typeface="Cambria"/>
                <a:ea typeface="Cambria"/>
                <a:cs typeface="Cambria"/>
                <a:sym typeface="Cambria"/>
              </a:rPr>
              <a:t>L’enregistrement </a:t>
            </a:r>
            <a:r>
              <a:rPr lang="fr-CA" b="1" dirty="0">
                <a:uFill>
                  <a:solidFill/>
                </a:uFill>
                <a:latin typeface="Cambria"/>
                <a:ea typeface="Cambria"/>
                <a:cs typeface="Cambria"/>
                <a:sym typeface="Cambria"/>
              </a:rPr>
              <a:t>sensoriel : </a:t>
            </a:r>
            <a:endParaRPr lang="fr-CA" b="1" dirty="0" smtClean="0">
              <a:uFill>
                <a:solidFill/>
              </a:uFill>
              <a:latin typeface="Cambria"/>
              <a:ea typeface="Cambria"/>
              <a:cs typeface="Cambria"/>
              <a:sym typeface="Cambria"/>
            </a:endParaRPr>
          </a:p>
          <a:p>
            <a:pPr marL="1371600" lvl="7"/>
            <a:endParaRPr lang="en-CA" b="1" dirty="0" smtClean="0">
              <a:uFill>
                <a:solidFill/>
              </a:uFill>
              <a:latin typeface="Cambria"/>
              <a:ea typeface="Cambria"/>
              <a:cs typeface="Cambria"/>
              <a:sym typeface="Cambria"/>
            </a:endParaRPr>
          </a:p>
          <a:p>
            <a:pPr marL="1828800" lvl="7" indent="-457200">
              <a:buFont typeface="Wingdings" panose="05000000000000000000" pitchFamily="2" charset="2"/>
              <a:buChar char="Ø"/>
            </a:pPr>
            <a:r>
              <a:rPr lang="fr-CA" b="1" u="sng" dirty="0">
                <a:uFill>
                  <a:solidFill/>
                </a:uFill>
                <a:latin typeface="Times New Roman" panose="02020603050405020304" pitchFamily="18" charset="0"/>
                <a:ea typeface="Cambria"/>
                <a:cs typeface="Times New Roman" panose="02020603050405020304" pitchFamily="18" charset="0"/>
                <a:sym typeface="Cambria"/>
              </a:rPr>
              <a:t>A</a:t>
            </a:r>
            <a:r>
              <a:rPr lang="fr-CA" b="1" u="sng" dirty="0" smtClean="0">
                <a:uFill>
                  <a:solidFill/>
                </a:uFill>
                <a:latin typeface="Times New Roman" panose="02020603050405020304" pitchFamily="18" charset="0"/>
                <a:ea typeface="Cambria"/>
                <a:cs typeface="Times New Roman" panose="02020603050405020304" pitchFamily="18" charset="0"/>
                <a:sym typeface="Cambria"/>
              </a:rPr>
              <a:t>ttention </a:t>
            </a:r>
            <a:r>
              <a:rPr lang="fr-CA" b="1" u="sng" dirty="0">
                <a:uFill>
                  <a:solidFill/>
                </a:uFill>
                <a:latin typeface="Times New Roman" panose="02020603050405020304" pitchFamily="18" charset="0"/>
                <a:ea typeface="Cambria"/>
                <a:cs typeface="Times New Roman" panose="02020603050405020304" pitchFamily="18" charset="0"/>
                <a:sym typeface="Cambria"/>
              </a:rPr>
              <a:t>sélective :</a:t>
            </a:r>
            <a:r>
              <a:rPr lang="fr-CA" b="1" dirty="0">
                <a:uFill>
                  <a:solidFill/>
                </a:uFill>
                <a:latin typeface="Times New Roman" panose="02020603050405020304" pitchFamily="18" charset="0"/>
                <a:ea typeface="Cambria"/>
                <a:cs typeface="Times New Roman" panose="02020603050405020304" pitchFamily="18" charset="0"/>
                <a:sym typeface="Cambria"/>
              </a:rPr>
              <a:t> </a:t>
            </a:r>
            <a:r>
              <a:rPr lang="fr-CA" dirty="0">
                <a:uFill>
                  <a:solidFill/>
                </a:uFill>
                <a:latin typeface="Times New Roman" panose="02020603050405020304" pitchFamily="18" charset="0"/>
                <a:ea typeface="Cambria"/>
                <a:cs typeface="Times New Roman" panose="02020603050405020304" pitchFamily="18" charset="0"/>
                <a:sym typeface="Cambria"/>
              </a:rPr>
              <a:t>mis en</a:t>
            </a:r>
            <a:r>
              <a:rPr lang="fr-CA" sz="2000" b="1" dirty="0">
                <a:uFill>
                  <a:solidFill/>
                </a:uFill>
                <a:latin typeface="Times New Roman" panose="02020603050405020304" pitchFamily="18" charset="0"/>
                <a:ea typeface="Cambria"/>
                <a:cs typeface="Times New Roman" panose="02020603050405020304" pitchFamily="18" charset="0"/>
                <a:sym typeface="Cambria"/>
              </a:rPr>
              <a:t> </a:t>
            </a:r>
            <a:r>
              <a:rPr lang="fr-CA" dirty="0">
                <a:uFill>
                  <a:solidFill/>
                </a:uFill>
                <a:latin typeface="Times New Roman" panose="02020603050405020304" pitchFamily="18" charset="0"/>
                <a:ea typeface="Cambria"/>
                <a:cs typeface="Times New Roman" panose="02020603050405020304" pitchFamily="18" charset="0"/>
                <a:sym typeface="Cambria"/>
              </a:rPr>
              <a:t>branle à l’étape de l’enregistrement sensoriel, elle </a:t>
            </a:r>
            <a:r>
              <a:rPr lang="fr-CA" dirty="0" smtClean="0">
                <a:uFill>
                  <a:solidFill/>
                </a:uFill>
                <a:latin typeface="Times New Roman" panose="02020603050405020304" pitchFamily="18" charset="0"/>
                <a:ea typeface="Cambria"/>
                <a:cs typeface="Times New Roman" panose="02020603050405020304" pitchFamily="18" charset="0"/>
                <a:sym typeface="Cambria"/>
              </a:rPr>
              <a:t>consiste </a:t>
            </a:r>
            <a:r>
              <a:rPr lang="fr-CA" dirty="0">
                <a:uFill>
                  <a:solidFill/>
                </a:uFill>
                <a:latin typeface="Times New Roman" panose="02020603050405020304" pitchFamily="18" charset="0"/>
                <a:ea typeface="Cambria"/>
                <a:cs typeface="Times New Roman" panose="02020603050405020304" pitchFamily="18" charset="0"/>
                <a:sym typeface="Cambria"/>
              </a:rPr>
              <a:t>à diriger consciemment son attention vers les stimuli importants à la </a:t>
            </a:r>
            <a:r>
              <a:rPr lang="fr-CA" dirty="0" smtClean="0">
                <a:uFill>
                  <a:solidFill/>
                </a:uFill>
                <a:latin typeface="Times New Roman" panose="02020603050405020304" pitchFamily="18" charset="0"/>
                <a:ea typeface="Cambria"/>
                <a:cs typeface="Times New Roman" panose="02020603050405020304" pitchFamily="18" charset="0"/>
                <a:sym typeface="Cambria"/>
              </a:rPr>
              <a:t>réalisation </a:t>
            </a:r>
            <a:r>
              <a:rPr lang="fr-CA" dirty="0">
                <a:uFill>
                  <a:solidFill/>
                </a:uFill>
                <a:latin typeface="Times New Roman" panose="02020603050405020304" pitchFamily="18" charset="0"/>
                <a:ea typeface="Cambria"/>
                <a:cs typeface="Times New Roman" panose="02020603050405020304" pitchFamily="18" charset="0"/>
                <a:sym typeface="Cambria"/>
              </a:rPr>
              <a:t>d’une tâche ou vers les aspects importants de l’information transmise </a:t>
            </a:r>
            <a:r>
              <a:rPr lang="fr-CA" dirty="0" smtClean="0">
                <a:uFill>
                  <a:solidFill/>
                </a:uFill>
                <a:latin typeface="Times New Roman" panose="02020603050405020304" pitchFamily="18" charset="0"/>
                <a:ea typeface="Cambria"/>
                <a:cs typeface="Times New Roman" panose="02020603050405020304" pitchFamily="18" charset="0"/>
                <a:sym typeface="Cambria"/>
              </a:rPr>
              <a:t>(</a:t>
            </a:r>
            <a:r>
              <a:rPr lang="fr-CA" dirty="0">
                <a:uFill>
                  <a:solidFill/>
                </a:uFill>
                <a:latin typeface="Times New Roman" panose="02020603050405020304" pitchFamily="18" charset="0"/>
                <a:ea typeface="Cambria"/>
                <a:cs typeface="Times New Roman" panose="02020603050405020304" pitchFamily="18" charset="0"/>
                <a:sym typeface="Cambria"/>
              </a:rPr>
              <a:t>mots clé, idées principales, etc.). L’attention sélective peut-être amorcée par </a:t>
            </a:r>
            <a:r>
              <a:rPr lang="fr-CA" dirty="0" smtClean="0">
                <a:uFill>
                  <a:solidFill/>
                </a:uFill>
                <a:latin typeface="Times New Roman" panose="02020603050405020304" pitchFamily="18" charset="0"/>
                <a:ea typeface="Cambria"/>
                <a:cs typeface="Times New Roman" panose="02020603050405020304" pitchFamily="18" charset="0"/>
                <a:sym typeface="Cambria"/>
              </a:rPr>
              <a:t>l’apprenant </a:t>
            </a:r>
            <a:r>
              <a:rPr lang="fr-CA" dirty="0">
                <a:uFill>
                  <a:solidFill/>
                </a:uFill>
                <a:latin typeface="Times New Roman" panose="02020603050405020304" pitchFamily="18" charset="0"/>
                <a:ea typeface="Cambria"/>
                <a:cs typeface="Times New Roman" panose="02020603050405020304" pitchFamily="18" charset="0"/>
                <a:sym typeface="Cambria"/>
              </a:rPr>
              <a:t>ou être sollicitée et dirigé par l’enseignant à l’aide de </a:t>
            </a:r>
            <a:r>
              <a:rPr lang="fr-CA" dirty="0" smtClean="0">
                <a:uFill>
                  <a:solidFill/>
                </a:uFill>
                <a:latin typeface="Times New Roman" panose="02020603050405020304" pitchFamily="18" charset="0"/>
                <a:ea typeface="Cambria"/>
                <a:cs typeface="Times New Roman" panose="02020603050405020304" pitchFamily="18" charset="0"/>
                <a:sym typeface="Cambria"/>
              </a:rPr>
              <a:t>différentes  techniques </a:t>
            </a:r>
            <a:r>
              <a:rPr lang="fr-CA" dirty="0">
                <a:uFill>
                  <a:solidFill/>
                </a:uFill>
                <a:latin typeface="Times New Roman" panose="02020603050405020304" pitchFamily="18" charset="0"/>
                <a:ea typeface="Cambria"/>
                <a:cs typeface="Times New Roman" panose="02020603050405020304" pitchFamily="18" charset="0"/>
                <a:sym typeface="Cambria"/>
              </a:rPr>
              <a:t>en plus de favoriser l’attention sélective, l’enseignant doit prendre en </a:t>
            </a:r>
            <a:r>
              <a:rPr lang="fr-CA" dirty="0" smtClean="0">
                <a:uFill>
                  <a:solidFill/>
                </a:uFill>
                <a:latin typeface="Times New Roman" panose="02020603050405020304" pitchFamily="18" charset="0"/>
                <a:ea typeface="Cambria"/>
                <a:cs typeface="Times New Roman" panose="02020603050405020304" pitchFamily="18" charset="0"/>
                <a:sym typeface="Cambria"/>
              </a:rPr>
              <a:t>considération </a:t>
            </a:r>
            <a:r>
              <a:rPr lang="fr-CA" dirty="0">
                <a:uFill>
                  <a:solidFill/>
                </a:uFill>
                <a:latin typeface="Times New Roman" panose="02020603050405020304" pitchFamily="18" charset="0"/>
                <a:ea typeface="Cambria"/>
                <a:cs typeface="Times New Roman" panose="02020603050405020304" pitchFamily="18" charset="0"/>
                <a:sym typeface="Cambria"/>
              </a:rPr>
              <a:t>la capacité d’attention des </a:t>
            </a:r>
            <a:r>
              <a:rPr lang="fr-CA" dirty="0" smtClean="0">
                <a:uFill>
                  <a:solidFill/>
                </a:uFill>
                <a:latin typeface="Times New Roman" panose="02020603050405020304" pitchFamily="18" charset="0"/>
                <a:ea typeface="Cambria"/>
                <a:cs typeface="Times New Roman" panose="02020603050405020304" pitchFamily="18" charset="0"/>
                <a:sym typeface="Cambria"/>
              </a:rPr>
              <a:t>apprenants</a:t>
            </a:r>
          </a:p>
          <a:p>
            <a:pPr marL="1371600" lvl="7"/>
            <a:endParaRPr lang="fr-CA" dirty="0" smtClean="0">
              <a:uFill>
                <a:solidFill/>
              </a:uFill>
              <a:latin typeface="Times New Roman" panose="02020603050405020304" pitchFamily="18" charset="0"/>
              <a:ea typeface="Cambria"/>
              <a:cs typeface="Times New Roman" panose="02020603050405020304" pitchFamily="18" charset="0"/>
              <a:sym typeface="Cambria"/>
            </a:endParaRPr>
          </a:p>
          <a:p>
            <a:pPr marL="1828800" lvl="7" indent="-457200">
              <a:buFont typeface="Wingdings" panose="05000000000000000000" pitchFamily="2" charset="2"/>
              <a:buChar char="Ø"/>
            </a:pPr>
            <a:r>
              <a:rPr lang="fr-CA" b="1" u="sng" dirty="0">
                <a:uFill>
                  <a:solidFill/>
                </a:uFill>
                <a:latin typeface="Times New Roman" panose="02020603050405020304" pitchFamily="18" charset="0"/>
                <a:ea typeface="Cambria"/>
                <a:cs typeface="Times New Roman" panose="02020603050405020304" pitchFamily="18" charset="0"/>
                <a:sym typeface="Cambria"/>
              </a:rPr>
              <a:t>C</a:t>
            </a:r>
            <a:r>
              <a:rPr lang="fr-CA" b="1" u="sng" dirty="0" smtClean="0">
                <a:uFill>
                  <a:solidFill/>
                </a:uFill>
                <a:latin typeface="Times New Roman" panose="02020603050405020304" pitchFamily="18" charset="0"/>
                <a:ea typeface="Cambria"/>
                <a:cs typeface="Times New Roman" panose="02020603050405020304" pitchFamily="18" charset="0"/>
                <a:sym typeface="Cambria"/>
              </a:rPr>
              <a:t>apacité </a:t>
            </a:r>
            <a:r>
              <a:rPr lang="fr-CA" b="1" u="sng" dirty="0">
                <a:uFill>
                  <a:solidFill/>
                </a:uFill>
                <a:latin typeface="Times New Roman" panose="02020603050405020304" pitchFamily="18" charset="0"/>
                <a:ea typeface="Cambria"/>
                <a:cs typeface="Times New Roman" panose="02020603050405020304" pitchFamily="18" charset="0"/>
                <a:sym typeface="Cambria"/>
              </a:rPr>
              <a:t>d’attention :</a:t>
            </a:r>
            <a:r>
              <a:rPr lang="fr-CA" b="1" dirty="0">
                <a:uFill>
                  <a:solidFill/>
                </a:uFill>
                <a:latin typeface="Times New Roman" panose="02020603050405020304" pitchFamily="18" charset="0"/>
                <a:ea typeface="Cambria"/>
                <a:cs typeface="Times New Roman" panose="02020603050405020304" pitchFamily="18" charset="0"/>
                <a:sym typeface="Cambria"/>
              </a:rPr>
              <a:t> </a:t>
            </a:r>
            <a:r>
              <a:rPr lang="fr-CA" dirty="0">
                <a:uFill>
                  <a:solidFill/>
                </a:uFill>
                <a:latin typeface="Times New Roman" panose="02020603050405020304" pitchFamily="18" charset="0"/>
                <a:ea typeface="Cambria"/>
                <a:cs typeface="Times New Roman" panose="02020603050405020304" pitchFamily="18" charset="0"/>
                <a:sym typeface="Cambria"/>
              </a:rPr>
              <a:t>revêt à la fois un aspect quantitatif, soit la durée</a:t>
            </a:r>
          </a:p>
          <a:p>
            <a:pPr lvl="0" defTabSz="449580"/>
            <a:r>
              <a:rPr lang="fr-CA" dirty="0">
                <a:uFill>
                  <a:solidFill/>
                </a:uFill>
                <a:latin typeface="Times New Roman" panose="02020603050405020304" pitchFamily="18" charset="0"/>
                <a:ea typeface="Cambria"/>
                <a:cs typeface="Times New Roman" panose="02020603050405020304" pitchFamily="18" charset="0"/>
                <a:sym typeface="Cambria"/>
              </a:rPr>
              <a:t>				pendant laquelle un apprenant peut demeurer attentif, et un aspect 					</a:t>
            </a:r>
            <a:r>
              <a:rPr lang="fr-CA" dirty="0" smtClean="0">
                <a:uFill>
                  <a:solidFill/>
                </a:uFill>
                <a:latin typeface="Times New Roman" panose="02020603050405020304" pitchFamily="18" charset="0"/>
                <a:ea typeface="Cambria"/>
                <a:cs typeface="Times New Roman" panose="02020603050405020304" pitchFamily="18" charset="0"/>
                <a:sym typeface="Cambria"/>
              </a:rPr>
              <a:t>	davantage </a:t>
            </a:r>
            <a:r>
              <a:rPr lang="fr-CA" dirty="0">
                <a:uFill>
                  <a:solidFill/>
                </a:uFill>
                <a:latin typeface="Times New Roman" panose="02020603050405020304" pitchFamily="18" charset="0"/>
                <a:ea typeface="Cambria"/>
                <a:cs typeface="Times New Roman" panose="02020603050405020304" pitchFamily="18" charset="0"/>
                <a:sym typeface="Cambria"/>
              </a:rPr>
              <a:t>qualitatif, soit la profondeur ou l’intensité de l’attention </a:t>
            </a:r>
            <a:r>
              <a:rPr lang="fr-CA" dirty="0" smtClean="0">
                <a:uFill>
                  <a:solidFill/>
                </a:uFill>
                <a:latin typeface="Times New Roman" panose="02020603050405020304" pitchFamily="18" charset="0"/>
                <a:ea typeface="Cambria"/>
                <a:cs typeface="Times New Roman" panose="02020603050405020304" pitchFamily="18" charset="0"/>
                <a:sym typeface="Cambria"/>
              </a:rPr>
              <a:t>offerte</a:t>
            </a:r>
            <a:r>
              <a:rPr lang="fr-CA" dirty="0">
                <a:uFill>
                  <a:solidFill/>
                </a:uFill>
                <a:latin typeface="Times New Roman" panose="02020603050405020304" pitchFamily="18" charset="0"/>
                <a:ea typeface="Cambria"/>
                <a:cs typeface="Times New Roman" panose="02020603050405020304" pitchFamily="18" charset="0"/>
                <a:sym typeface="Cambria"/>
              </a:rPr>
              <a:t>, </a:t>
            </a:r>
            <a:r>
              <a:rPr lang="fr-CA" dirty="0" smtClean="0">
                <a:uFill>
                  <a:solidFill/>
                </a:uFill>
                <a:latin typeface="Times New Roman" panose="02020603050405020304" pitchFamily="18" charset="0"/>
                <a:ea typeface="Cambria"/>
                <a:cs typeface="Times New Roman" panose="02020603050405020304" pitchFamily="18" charset="0"/>
                <a:sym typeface="Cambria"/>
              </a:rPr>
              <a:t>				qu’on </a:t>
            </a:r>
            <a:r>
              <a:rPr lang="fr-CA" dirty="0">
                <a:uFill>
                  <a:solidFill/>
                </a:uFill>
                <a:latin typeface="Times New Roman" panose="02020603050405020304" pitchFamily="18" charset="0"/>
                <a:ea typeface="Cambria"/>
                <a:cs typeface="Times New Roman" panose="02020603050405020304" pitchFamily="18" charset="0"/>
                <a:sym typeface="Cambria"/>
              </a:rPr>
              <a:t>associe également à la capacité de concentration de 	</a:t>
            </a:r>
            <a:r>
              <a:rPr lang="fr-CA" dirty="0" smtClean="0">
                <a:uFill>
                  <a:solidFill/>
                </a:uFill>
                <a:latin typeface="Times New Roman" panose="02020603050405020304" pitchFamily="18" charset="0"/>
                <a:ea typeface="Cambria"/>
                <a:cs typeface="Times New Roman" panose="02020603050405020304" pitchFamily="18" charset="0"/>
                <a:sym typeface="Cambria"/>
              </a:rPr>
              <a:t>l’apprenant</a:t>
            </a:r>
            <a:endParaRPr lang="fr-CA" dirty="0">
              <a:uFill>
                <a:solidFill/>
              </a:uFill>
              <a:latin typeface="Times New Roman" panose="02020603050405020304" pitchFamily="18" charset="0"/>
              <a:ea typeface="Cambria"/>
              <a:cs typeface="Times New Roman" panose="02020603050405020304" pitchFamily="18" charset="0"/>
              <a:sym typeface="Cambria"/>
            </a:endParaRPr>
          </a:p>
          <a:p>
            <a:pPr marL="1828800" lvl="7" indent="-457200">
              <a:buFont typeface="Wingdings" panose="05000000000000000000" pitchFamily="2" charset="2"/>
              <a:buChar char="Ø"/>
            </a:pPr>
            <a:endParaRPr lang="fr-CA" dirty="0">
              <a:uFill>
                <a:solidFill/>
              </a:uFill>
              <a:latin typeface="Cambria"/>
              <a:ea typeface="Cambria"/>
              <a:cs typeface="Cambria"/>
              <a:sym typeface="Cambria"/>
            </a:endParaRPr>
          </a:p>
          <a:p>
            <a:pPr marL="1371600" lvl="7"/>
            <a:r>
              <a:rPr lang="en-CA" b="1" dirty="0">
                <a:uFill>
                  <a:solidFill/>
                </a:uFill>
                <a:latin typeface="Cambria"/>
                <a:ea typeface="Cambria"/>
                <a:cs typeface="Cambria"/>
                <a:sym typeface="Cambria"/>
              </a:rPr>
              <a:t>	</a:t>
            </a:r>
            <a:endParaRPr lang="fr-CA" dirty="0">
              <a:latin typeface="Times New Roman" panose="02020603050405020304" pitchFamily="18" charset="0"/>
              <a:ea typeface="Cambria"/>
              <a:cs typeface="Times New Roman" panose="02020603050405020304" pitchFamily="18" charset="0"/>
              <a:sym typeface="Cambria"/>
            </a:endParaRPr>
          </a:p>
          <a:p>
            <a:pPr marL="1371600" lvl="6" indent="-457200">
              <a:buFont typeface="Wingdings" panose="05000000000000000000" pitchFamily="2" charset="2"/>
              <a:buChar char="Ø"/>
            </a:pPr>
            <a:endParaRPr lang="fr-CA" sz="2000" b="1" dirty="0" smtClean="0">
              <a:latin typeface="Times New Roman" panose="02020603050405020304" pitchFamily="18" charset="0"/>
              <a:ea typeface="Cambria"/>
              <a:cs typeface="Times New Roman" panose="02020603050405020304" pitchFamily="18" charset="0"/>
              <a:sym typeface="Cambria"/>
            </a:endParaRPr>
          </a:p>
          <a:p>
            <a:pPr marL="1371600" lvl="6" indent="-457200">
              <a:buFont typeface="Wingdings" panose="05000000000000000000" pitchFamily="2" charset="2"/>
              <a:buChar char="Ø"/>
            </a:pPr>
            <a:endParaRPr lang="fr-CA" sz="2000" b="1" dirty="0">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2732052464"/>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2" end="2"/>
                                            </p:txEl>
                                          </p:spTgt>
                                        </p:tgtEl>
                                        <p:attrNameLst>
                                          <p:attrName>style.visibility</p:attrName>
                                        </p:attrNameLst>
                                      </p:cBhvr>
                                      <p:to>
                                        <p:strVal val="visible"/>
                                      </p:to>
                                    </p:set>
                                    <p:animEffect transition="in" filter="fade">
                                      <p:cBhvr>
                                        <p:cTn id="7" dur="1000"/>
                                        <p:tgtEl>
                                          <p:spTgt spid="10">
                                            <p:txEl>
                                              <p:pRg st="2" end="2"/>
                                            </p:txEl>
                                          </p:spTgt>
                                        </p:tgtEl>
                                      </p:cBhvr>
                                    </p:animEffect>
                                    <p:anim calcmode="lin" valueType="num">
                                      <p:cBhvr>
                                        <p:cTn id="8"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4" end="4"/>
                                            </p:txEl>
                                          </p:spTgt>
                                        </p:tgtEl>
                                        <p:attrNameLst>
                                          <p:attrName>style.visibility</p:attrName>
                                        </p:attrNameLst>
                                      </p:cBhvr>
                                      <p:to>
                                        <p:strVal val="visible"/>
                                      </p:to>
                                    </p:set>
                                    <p:animEffect transition="in" filter="fade">
                                      <p:cBhvr>
                                        <p:cTn id="14" dur="1000"/>
                                        <p:tgtEl>
                                          <p:spTgt spid="10">
                                            <p:txEl>
                                              <p:pRg st="4" end="4"/>
                                            </p:txEl>
                                          </p:spTgt>
                                        </p:tgtEl>
                                      </p:cBhvr>
                                    </p:animEffect>
                                    <p:anim calcmode="lin" valueType="num">
                                      <p:cBhvr>
                                        <p:cTn id="15"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6" end="6"/>
                                            </p:txEl>
                                          </p:spTgt>
                                        </p:tgtEl>
                                        <p:attrNameLst>
                                          <p:attrName>style.visibility</p:attrName>
                                        </p:attrNameLst>
                                      </p:cBhvr>
                                      <p:to>
                                        <p:strVal val="visible"/>
                                      </p:to>
                                    </p:set>
                                    <p:animEffect transition="in" filter="fade">
                                      <p:cBhvr>
                                        <p:cTn id="21" dur="1000"/>
                                        <p:tgtEl>
                                          <p:spTgt spid="10">
                                            <p:txEl>
                                              <p:pRg st="6" end="6"/>
                                            </p:txEl>
                                          </p:spTgt>
                                        </p:tgtEl>
                                      </p:cBhvr>
                                    </p:animEffect>
                                    <p:anim calcmode="lin" valueType="num">
                                      <p:cBhvr>
                                        <p:cTn id="22"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8" end="8"/>
                                            </p:txEl>
                                          </p:spTgt>
                                        </p:tgtEl>
                                        <p:attrNameLst>
                                          <p:attrName>style.visibility</p:attrName>
                                        </p:attrNameLst>
                                      </p:cBhvr>
                                      <p:to>
                                        <p:strVal val="visible"/>
                                      </p:to>
                                    </p:set>
                                    <p:animEffect transition="in" filter="fade">
                                      <p:cBhvr>
                                        <p:cTn id="28" dur="1000"/>
                                        <p:tgtEl>
                                          <p:spTgt spid="10">
                                            <p:txEl>
                                              <p:pRg st="8" end="8"/>
                                            </p:txEl>
                                          </p:spTgt>
                                        </p:tgtEl>
                                      </p:cBhvr>
                                    </p:animEffect>
                                    <p:anim calcmode="lin" valueType="num">
                                      <p:cBhvr>
                                        <p:cTn id="29"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9" end="9"/>
                                            </p:txEl>
                                          </p:spTgt>
                                        </p:tgtEl>
                                        <p:attrNameLst>
                                          <p:attrName>style.visibility</p:attrName>
                                        </p:attrNameLst>
                                      </p:cBhvr>
                                      <p:to>
                                        <p:strVal val="visible"/>
                                      </p:to>
                                    </p:set>
                                    <p:animEffect transition="in" filter="fade">
                                      <p:cBhvr>
                                        <p:cTn id="35" dur="1000"/>
                                        <p:tgtEl>
                                          <p:spTgt spid="10">
                                            <p:txEl>
                                              <p:pRg st="9" end="9"/>
                                            </p:txEl>
                                          </p:spTgt>
                                        </p:tgtEl>
                                      </p:cBhvr>
                                    </p:animEffect>
                                    <p:anim calcmode="lin" valueType="num">
                                      <p:cBhvr>
                                        <p:cTn id="36"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11" end="11"/>
                                            </p:txEl>
                                          </p:spTgt>
                                        </p:tgtEl>
                                        <p:attrNameLst>
                                          <p:attrName>style.visibility</p:attrName>
                                        </p:attrNameLst>
                                      </p:cBhvr>
                                      <p:to>
                                        <p:strVal val="visible"/>
                                      </p:to>
                                    </p:set>
                                    <p:animEffect transition="in" filter="fade">
                                      <p:cBhvr>
                                        <p:cTn id="42" dur="1000"/>
                                        <p:tgtEl>
                                          <p:spTgt spid="10">
                                            <p:txEl>
                                              <p:pRg st="11" end="11"/>
                                            </p:txEl>
                                          </p:spTgt>
                                        </p:tgtEl>
                                      </p:cBhvr>
                                    </p:animEffect>
                                    <p:anim calcmode="lin" valueType="num">
                                      <p:cBhvr>
                                        <p:cTn id="43" dur="1000" fill="hold"/>
                                        <p:tgtEl>
                                          <p:spTgt spid="10">
                                            <p:txEl>
                                              <p:pRg st="11" end="11"/>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11" end="1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12</a:t>
            </a:fld>
            <a:endParaRPr lang="en-US"/>
          </a:p>
        </p:txBody>
      </p:sp>
      <p:sp>
        <p:nvSpPr>
          <p:cNvPr id="10" name="Rectangle 9"/>
          <p:cNvSpPr/>
          <p:nvPr/>
        </p:nvSpPr>
        <p:spPr>
          <a:xfrm>
            <a:off x="0" y="1187668"/>
            <a:ext cx="8988426" cy="5139869"/>
          </a:xfrm>
          <a:prstGeom prst="rect">
            <a:avLst/>
          </a:prstGeom>
        </p:spPr>
        <p:txBody>
          <a:bodyPr wrap="square">
            <a:spAutoFit/>
          </a:bodyPr>
          <a:lstStyle/>
          <a:p>
            <a:pPr marL="914400" lvl="6"/>
            <a:endParaRPr lang="en-CA" dirty="0">
              <a:latin typeface="Times New Roman" panose="02020603050405020304" pitchFamily="18" charset="0"/>
              <a:ea typeface="Cambria"/>
              <a:cs typeface="Times New Roman" panose="02020603050405020304" pitchFamily="18" charset="0"/>
              <a:sym typeface="Cambria"/>
            </a:endParaRPr>
          </a:p>
          <a:p>
            <a:pPr marL="1371600" lvl="6" indent="-457200">
              <a:buFont typeface="Wingdings" panose="05000000000000000000" pitchFamily="2" charset="2"/>
              <a:buChar char="Ø"/>
            </a:pPr>
            <a:r>
              <a:rPr lang="fr-CA" b="1" dirty="0" smtClean="0">
                <a:uFill>
                  <a:solidFill/>
                </a:uFill>
                <a:latin typeface="Cambria"/>
                <a:ea typeface="Cambria"/>
                <a:cs typeface="Cambria"/>
                <a:sym typeface="Cambria"/>
              </a:rPr>
              <a:t>Capacité d’attention : </a:t>
            </a:r>
            <a:r>
              <a:rPr lang="fr-CA" dirty="0" smtClean="0">
                <a:uFill>
                  <a:solidFill/>
                </a:uFill>
                <a:latin typeface="Cambria"/>
                <a:ea typeface="Cambria"/>
                <a:cs typeface="Cambria"/>
                <a:sym typeface="Cambria"/>
              </a:rPr>
              <a:t>revêt </a:t>
            </a:r>
            <a:r>
              <a:rPr lang="fr-CA" dirty="0">
                <a:uFill>
                  <a:solidFill/>
                </a:uFill>
                <a:latin typeface="Cambria"/>
                <a:ea typeface="Cambria"/>
                <a:cs typeface="Cambria"/>
                <a:sym typeface="Cambria"/>
              </a:rPr>
              <a:t>à la fois un aspect quantitatif, soit la durée</a:t>
            </a:r>
          </a:p>
          <a:p>
            <a:pPr lvl="0" defTabSz="449580"/>
            <a:r>
              <a:rPr lang="fr-CA" dirty="0">
                <a:uFill>
                  <a:solidFill/>
                </a:uFill>
                <a:latin typeface="Cambria"/>
                <a:ea typeface="Cambria"/>
                <a:cs typeface="Cambria"/>
                <a:sym typeface="Cambria"/>
              </a:rPr>
              <a:t>			</a:t>
            </a:r>
            <a:r>
              <a:rPr lang="fr-CA" dirty="0" smtClean="0">
                <a:uFill>
                  <a:solidFill/>
                </a:uFill>
                <a:latin typeface="Cambria"/>
                <a:ea typeface="Cambria"/>
                <a:cs typeface="Cambria"/>
                <a:sym typeface="Cambria"/>
              </a:rPr>
              <a:t>pendant </a:t>
            </a:r>
            <a:r>
              <a:rPr lang="fr-CA" dirty="0">
                <a:uFill>
                  <a:solidFill/>
                </a:uFill>
                <a:latin typeface="Cambria"/>
                <a:ea typeface="Cambria"/>
                <a:cs typeface="Cambria"/>
                <a:sym typeface="Cambria"/>
              </a:rPr>
              <a:t>laquelle un apprenant peut demeurer attentif, et un aspect 					</a:t>
            </a:r>
            <a:r>
              <a:rPr lang="fr-CA" dirty="0" smtClean="0">
                <a:uFill>
                  <a:solidFill/>
                </a:uFill>
                <a:latin typeface="Cambria"/>
                <a:ea typeface="Cambria"/>
                <a:cs typeface="Cambria"/>
                <a:sym typeface="Cambria"/>
              </a:rPr>
              <a:t>davantage </a:t>
            </a:r>
            <a:r>
              <a:rPr lang="fr-CA" dirty="0">
                <a:uFill>
                  <a:solidFill/>
                </a:uFill>
                <a:latin typeface="Cambria"/>
                <a:ea typeface="Cambria"/>
                <a:cs typeface="Cambria"/>
                <a:sym typeface="Cambria"/>
              </a:rPr>
              <a:t>qualitatif, soit la profondeur ou l’intensité de l’attention 					</a:t>
            </a:r>
            <a:r>
              <a:rPr lang="fr-CA" dirty="0" smtClean="0">
                <a:uFill>
                  <a:solidFill/>
                </a:uFill>
                <a:latin typeface="Cambria"/>
                <a:ea typeface="Cambria"/>
                <a:cs typeface="Cambria"/>
                <a:sym typeface="Cambria"/>
              </a:rPr>
              <a:t>offerte</a:t>
            </a:r>
            <a:r>
              <a:rPr lang="fr-CA" dirty="0">
                <a:uFill>
                  <a:solidFill/>
                </a:uFill>
                <a:latin typeface="Cambria"/>
                <a:ea typeface="Cambria"/>
                <a:cs typeface="Cambria"/>
                <a:sym typeface="Cambria"/>
              </a:rPr>
              <a:t>, qu’on associe également à la capacité de concentration de 					</a:t>
            </a:r>
            <a:r>
              <a:rPr lang="fr-CA" dirty="0" smtClean="0">
                <a:uFill>
                  <a:solidFill/>
                </a:uFill>
                <a:latin typeface="Cambria"/>
                <a:ea typeface="Cambria"/>
                <a:cs typeface="Cambria"/>
                <a:sym typeface="Cambria"/>
              </a:rPr>
              <a:t>l’apprenant</a:t>
            </a:r>
          </a:p>
          <a:p>
            <a:pPr marL="1371600" lvl="6" indent="-457200">
              <a:buFont typeface="Wingdings" panose="05000000000000000000" pitchFamily="2" charset="2"/>
              <a:buChar char="Ø"/>
            </a:pPr>
            <a:endParaRPr lang="fr-CA" b="1" dirty="0" smtClean="0">
              <a:latin typeface="Cambria"/>
              <a:ea typeface="Cambria"/>
              <a:cs typeface="Cambria"/>
              <a:sym typeface="Cambria"/>
            </a:endParaRPr>
          </a:p>
          <a:p>
            <a:pPr marL="1371600" lvl="6" indent="-457200">
              <a:buFont typeface="Wingdings" panose="05000000000000000000" pitchFamily="2" charset="2"/>
              <a:buChar char="Ø"/>
            </a:pPr>
            <a:r>
              <a:rPr lang="fr-CA" b="1" dirty="0">
                <a:latin typeface="Cambria"/>
                <a:ea typeface="Cambria"/>
                <a:cs typeface="Cambria"/>
                <a:sym typeface="Cambria"/>
              </a:rPr>
              <a:t>P</a:t>
            </a:r>
            <a:r>
              <a:rPr lang="fr-CA" b="1" dirty="0" smtClean="0">
                <a:latin typeface="Cambria"/>
                <a:ea typeface="Cambria"/>
                <a:cs typeface="Cambria"/>
                <a:sym typeface="Cambria"/>
              </a:rPr>
              <a:t>erception  :</a:t>
            </a:r>
            <a:r>
              <a:rPr lang="fr-CA" dirty="0" smtClean="0">
                <a:latin typeface="Cambria"/>
                <a:ea typeface="Cambria"/>
                <a:cs typeface="Cambria"/>
                <a:sym typeface="Cambria"/>
              </a:rPr>
              <a:t> </a:t>
            </a:r>
            <a:r>
              <a:rPr lang="fr-CA" dirty="0">
                <a:latin typeface="Cambria"/>
                <a:ea typeface="Cambria"/>
                <a:cs typeface="Cambria"/>
                <a:sym typeface="Cambria"/>
              </a:rPr>
              <a:t>comme l’attention, elle est un processus mis en branle à l’étape </a:t>
            </a:r>
            <a:r>
              <a:rPr lang="fr-CA" dirty="0" smtClean="0">
                <a:latin typeface="Cambria"/>
                <a:ea typeface="Cambria"/>
                <a:cs typeface="Cambria"/>
                <a:sym typeface="Cambria"/>
              </a:rPr>
              <a:t>de </a:t>
            </a:r>
            <a:r>
              <a:rPr lang="fr-CA" dirty="0">
                <a:latin typeface="Cambria"/>
                <a:ea typeface="Cambria"/>
                <a:cs typeface="Cambria"/>
                <a:sym typeface="Cambria"/>
              </a:rPr>
              <a:t>l’enregistrement sensoriel et constitue la première étape de traitement </a:t>
            </a:r>
          </a:p>
          <a:p>
            <a:pPr lvl="0" defTabSz="449580"/>
            <a:r>
              <a:rPr lang="fr-CA" dirty="0">
                <a:latin typeface="Cambria"/>
                <a:ea typeface="Cambria"/>
                <a:cs typeface="Cambria"/>
                <a:sym typeface="Cambria"/>
              </a:rPr>
              <a:t>			</a:t>
            </a:r>
            <a:r>
              <a:rPr lang="fr-CA" dirty="0" smtClean="0">
                <a:latin typeface="Cambria"/>
                <a:ea typeface="Cambria"/>
                <a:cs typeface="Cambria"/>
                <a:sym typeface="Cambria"/>
              </a:rPr>
              <a:t>(</a:t>
            </a:r>
            <a:r>
              <a:rPr lang="fr-CA" dirty="0">
                <a:latin typeface="Cambria"/>
                <a:ea typeface="Cambria"/>
                <a:cs typeface="Cambria"/>
                <a:sym typeface="Cambria"/>
              </a:rPr>
              <a:t>inconscient et automatique) des stimuli captés de l’environnement. Elle </a:t>
            </a:r>
          </a:p>
          <a:p>
            <a:pPr lvl="0" defTabSz="449580"/>
            <a:r>
              <a:rPr lang="fr-CA" dirty="0">
                <a:latin typeface="Cambria"/>
                <a:ea typeface="Cambria"/>
                <a:cs typeface="Cambria"/>
                <a:sym typeface="Cambria"/>
              </a:rPr>
              <a:t>			</a:t>
            </a:r>
            <a:r>
              <a:rPr lang="fr-CA" dirty="0" smtClean="0">
                <a:latin typeface="Cambria"/>
                <a:ea typeface="Cambria"/>
                <a:cs typeface="Cambria"/>
                <a:sym typeface="Cambria"/>
              </a:rPr>
              <a:t>consiste </a:t>
            </a:r>
            <a:r>
              <a:rPr lang="fr-CA" dirty="0">
                <a:latin typeface="Cambria"/>
                <a:ea typeface="Cambria"/>
                <a:cs typeface="Cambria"/>
                <a:sym typeface="Cambria"/>
              </a:rPr>
              <a:t>en l’interprétation que l’on donne aux stimuli enregistrés</a:t>
            </a:r>
            <a:r>
              <a:rPr lang="fr-CA" dirty="0" smtClean="0">
                <a:latin typeface="Cambria"/>
                <a:ea typeface="Cambria"/>
                <a:cs typeface="Cambria"/>
                <a:sym typeface="Cambria"/>
              </a:rPr>
              <a:t>. La </a:t>
            </a:r>
            <a:r>
              <a:rPr lang="fr-CA" dirty="0">
                <a:latin typeface="Cambria"/>
                <a:ea typeface="Cambria"/>
                <a:cs typeface="Cambria"/>
                <a:sym typeface="Cambria"/>
              </a:rPr>
              <a:t>				</a:t>
            </a:r>
            <a:r>
              <a:rPr lang="fr-CA" dirty="0" smtClean="0">
                <a:latin typeface="Cambria"/>
                <a:ea typeface="Cambria"/>
                <a:cs typeface="Cambria"/>
                <a:sym typeface="Cambria"/>
              </a:rPr>
              <a:t>perception </a:t>
            </a:r>
            <a:r>
              <a:rPr lang="fr-CA" dirty="0">
                <a:latin typeface="Cambria"/>
                <a:ea typeface="Cambria"/>
                <a:cs typeface="Cambria"/>
                <a:sym typeface="Cambria"/>
              </a:rPr>
              <a:t>est influencée en autre par nos expériences et connaissances 				</a:t>
            </a:r>
            <a:r>
              <a:rPr lang="fr-CA" dirty="0" smtClean="0">
                <a:latin typeface="Cambria"/>
                <a:ea typeface="Cambria"/>
                <a:cs typeface="Cambria"/>
                <a:sym typeface="Cambria"/>
              </a:rPr>
              <a:t>antérieures</a:t>
            </a:r>
            <a:endParaRPr lang="fr-CA" dirty="0">
              <a:latin typeface="Cambria"/>
              <a:ea typeface="Cambria"/>
              <a:cs typeface="Cambria"/>
              <a:sym typeface="Cambria"/>
            </a:endParaRPr>
          </a:p>
          <a:p>
            <a:pPr marL="1371600" lvl="6" indent="-457200">
              <a:buFont typeface="Wingdings" panose="05000000000000000000" pitchFamily="2" charset="2"/>
              <a:buChar char="Ø"/>
            </a:pPr>
            <a:endParaRPr lang="fr-CA" sz="2000" dirty="0" smtClean="0">
              <a:latin typeface="Times New Roman" panose="02020603050405020304" pitchFamily="18" charset="0"/>
              <a:ea typeface="Cambria"/>
              <a:cs typeface="Times New Roman" panose="02020603050405020304" pitchFamily="18" charset="0"/>
              <a:sym typeface="Cambria"/>
            </a:endParaRPr>
          </a:p>
          <a:p>
            <a:pPr marL="914400" lvl="6"/>
            <a:endParaRPr lang="fr-CA" sz="2000" dirty="0">
              <a:latin typeface="Times New Roman" panose="02020603050405020304" pitchFamily="18" charset="0"/>
              <a:ea typeface="Cambria"/>
              <a:cs typeface="Times New Roman" panose="02020603050405020304" pitchFamily="18" charset="0"/>
              <a:sym typeface="Cambria"/>
            </a:endParaRPr>
          </a:p>
          <a:p>
            <a:pPr lvl="0"/>
            <a:endParaRPr lang="fr-CA" dirty="0">
              <a:latin typeface="Cambria"/>
              <a:ea typeface="Cambria"/>
              <a:cs typeface="Cambria"/>
              <a:sym typeface="Cambria"/>
            </a:endParaRPr>
          </a:p>
          <a:p>
            <a:pPr marL="914400" lvl="6"/>
            <a:endParaRPr lang="fr-CA" dirty="0" smtClean="0">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13652898"/>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animEffect transition="in" filter="fade">
                                      <p:cBhvr>
                                        <p:cTn id="21" dur="1000"/>
                                        <p:tgtEl>
                                          <p:spTgt spid="10">
                                            <p:txEl>
                                              <p:pRg st="4" end="4"/>
                                            </p:txEl>
                                          </p:spTgt>
                                        </p:tgtEl>
                                      </p:cBhvr>
                                    </p:animEffect>
                                    <p:anim calcmode="lin" valueType="num">
                                      <p:cBhvr>
                                        <p:cTn id="22"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5" end="5"/>
                                            </p:txEl>
                                          </p:spTgt>
                                        </p:tgtEl>
                                        <p:attrNameLst>
                                          <p:attrName>style.visibility</p:attrName>
                                        </p:attrNameLst>
                                      </p:cBhvr>
                                      <p:to>
                                        <p:strVal val="visible"/>
                                      </p:to>
                                    </p:set>
                                    <p:animEffect transition="in" filter="fade">
                                      <p:cBhvr>
                                        <p:cTn id="28" dur="1000"/>
                                        <p:tgtEl>
                                          <p:spTgt spid="10">
                                            <p:txEl>
                                              <p:pRg st="5" end="5"/>
                                            </p:txEl>
                                          </p:spTgt>
                                        </p:tgtEl>
                                      </p:cBhvr>
                                    </p:animEffect>
                                    <p:anim calcmode="lin" valueType="num">
                                      <p:cBhvr>
                                        <p:cTn id="29"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6" end="6"/>
                                            </p:txEl>
                                          </p:spTgt>
                                        </p:tgtEl>
                                        <p:attrNameLst>
                                          <p:attrName>style.visibility</p:attrName>
                                        </p:attrNameLst>
                                      </p:cBhvr>
                                      <p:to>
                                        <p:strVal val="visible"/>
                                      </p:to>
                                    </p:set>
                                    <p:animEffect transition="in" filter="fade">
                                      <p:cBhvr>
                                        <p:cTn id="35" dur="1000"/>
                                        <p:tgtEl>
                                          <p:spTgt spid="10">
                                            <p:txEl>
                                              <p:pRg st="6" end="6"/>
                                            </p:txEl>
                                          </p:spTgt>
                                        </p:tgtEl>
                                      </p:cBhvr>
                                    </p:animEffect>
                                    <p:anim calcmode="lin" valueType="num">
                                      <p:cBhvr>
                                        <p:cTn id="36"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13</a:t>
            </a:fld>
            <a:endParaRPr lang="en-US"/>
          </a:p>
        </p:txBody>
      </p:sp>
      <p:sp>
        <p:nvSpPr>
          <p:cNvPr id="10" name="Rectangle 9"/>
          <p:cNvSpPr/>
          <p:nvPr/>
        </p:nvSpPr>
        <p:spPr>
          <a:xfrm>
            <a:off x="0" y="1187668"/>
            <a:ext cx="8988426" cy="5601533"/>
          </a:xfrm>
          <a:prstGeom prst="rect">
            <a:avLst/>
          </a:prstGeom>
        </p:spPr>
        <p:txBody>
          <a:bodyPr wrap="square">
            <a:spAutoFit/>
          </a:bodyPr>
          <a:lstStyle/>
          <a:p>
            <a:pPr marL="800100" lvl="5" indent="-342900">
              <a:buFont typeface="Wingdings" panose="05000000000000000000" pitchFamily="2" charset="2"/>
              <a:buChar char="Ø"/>
            </a:pPr>
            <a:r>
              <a:rPr lang="fr-CA" sz="2400" b="1" dirty="0" smtClean="0">
                <a:uFill>
                  <a:solidFill/>
                </a:uFill>
                <a:latin typeface="Times New Roman" panose="02020603050405020304" pitchFamily="18" charset="0"/>
                <a:ea typeface="Cambria"/>
                <a:cs typeface="Times New Roman" panose="02020603050405020304" pitchFamily="18" charset="0"/>
                <a:sym typeface="Cambria"/>
              </a:rPr>
              <a:t>Constructivisme </a:t>
            </a:r>
            <a:r>
              <a:rPr lang="fr-CA" sz="2400" b="1" dirty="0">
                <a:uFill>
                  <a:solidFill/>
                </a:uFill>
                <a:latin typeface="Times New Roman" panose="02020603050405020304" pitchFamily="18" charset="0"/>
                <a:ea typeface="Cambria"/>
                <a:cs typeface="Times New Roman" panose="02020603050405020304" pitchFamily="18" charset="0"/>
                <a:sym typeface="Cambria"/>
              </a:rPr>
              <a:t>: </a:t>
            </a:r>
            <a:r>
              <a:rPr lang="fr-CA" sz="2000" dirty="0">
                <a:uFill>
                  <a:solidFill/>
                </a:uFill>
                <a:latin typeface="Times New Roman" panose="02020603050405020304" pitchFamily="18" charset="0"/>
                <a:ea typeface="Cambria"/>
                <a:cs typeface="Times New Roman" panose="02020603050405020304" pitchFamily="18" charset="0"/>
                <a:sym typeface="Cambria"/>
              </a:rPr>
              <a:t>les bases du courant constructivisme ont été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établis </a:t>
            </a:r>
            <a:r>
              <a:rPr lang="fr-CA" sz="2000" dirty="0">
                <a:uFill>
                  <a:solidFill/>
                </a:uFill>
                <a:latin typeface="Times New Roman" panose="02020603050405020304" pitchFamily="18" charset="0"/>
                <a:ea typeface="Cambria"/>
                <a:cs typeface="Times New Roman" panose="02020603050405020304" pitchFamily="18" charset="0"/>
                <a:sym typeface="Cambria"/>
              </a:rPr>
              <a:t>dès les années 1930-1940 avec les travaux de Piaget et Vygotski.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Cependant</a:t>
            </a:r>
            <a:r>
              <a:rPr lang="fr-CA" sz="2000" dirty="0">
                <a:uFill>
                  <a:solidFill/>
                </a:uFill>
                <a:latin typeface="Times New Roman" panose="02020603050405020304" pitchFamily="18" charset="0"/>
                <a:ea typeface="Cambria"/>
                <a:cs typeface="Times New Roman" panose="02020603050405020304" pitchFamily="18" charset="0"/>
                <a:sym typeface="Cambria"/>
              </a:rPr>
              <a:t>, leur implantation dans le milieu scolaire sera beaucoup plus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tardive</a:t>
            </a:r>
            <a:r>
              <a:rPr lang="fr-CA" sz="2000" dirty="0">
                <a:uFill>
                  <a:solidFill/>
                </a:uFill>
                <a:latin typeface="Times New Roman" panose="02020603050405020304" pitchFamily="18" charset="0"/>
                <a:ea typeface="Cambria"/>
                <a:cs typeface="Times New Roman" panose="02020603050405020304" pitchFamily="18" charset="0"/>
                <a:sym typeface="Cambria"/>
              </a:rPr>
              <a:t>. Le terme </a:t>
            </a:r>
            <a:r>
              <a:rPr lang="fr-CA" sz="2000" b="1" dirty="0">
                <a:uFill>
                  <a:solidFill/>
                </a:uFill>
                <a:latin typeface="Times New Roman" panose="02020603050405020304" pitchFamily="18" charset="0"/>
                <a:ea typeface="Cambria"/>
                <a:cs typeface="Times New Roman" panose="02020603050405020304" pitchFamily="18" charset="0"/>
                <a:sym typeface="Cambria"/>
              </a:rPr>
              <a:t>« constructivisme » </a:t>
            </a:r>
            <a:r>
              <a:rPr lang="fr-CA" sz="2000" dirty="0">
                <a:uFill>
                  <a:solidFill/>
                </a:uFill>
                <a:latin typeface="Times New Roman" panose="02020603050405020304" pitchFamily="18" charset="0"/>
                <a:ea typeface="Cambria"/>
                <a:cs typeface="Times New Roman" panose="02020603050405020304" pitchFamily="18" charset="0"/>
                <a:sym typeface="Cambria"/>
              </a:rPr>
              <a:t>n’est apparu dans le domaine de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l’éducation </a:t>
            </a:r>
            <a:r>
              <a:rPr lang="fr-CA" sz="2000" dirty="0">
                <a:uFill>
                  <a:solidFill/>
                </a:uFill>
                <a:latin typeface="Times New Roman" panose="02020603050405020304" pitchFamily="18" charset="0"/>
                <a:ea typeface="Cambria"/>
                <a:cs typeface="Times New Roman" panose="02020603050405020304" pitchFamily="18" charset="0"/>
                <a:sym typeface="Cambria"/>
              </a:rPr>
              <a:t>qu’au tournant des année 1990. Bien qu’il occupe une place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considérable </a:t>
            </a:r>
            <a:r>
              <a:rPr lang="fr-CA" sz="2000" dirty="0">
                <a:uFill>
                  <a:solidFill/>
                </a:uFill>
                <a:latin typeface="Times New Roman" panose="02020603050405020304" pitchFamily="18" charset="0"/>
                <a:ea typeface="Cambria"/>
                <a:cs typeface="Times New Roman" panose="02020603050405020304" pitchFamily="18" charset="0"/>
                <a:sym typeface="Cambria"/>
              </a:rPr>
              <a:t>dans le discours pédagogique en éducation, il ne constitue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qu’une </a:t>
            </a:r>
            <a:r>
              <a:rPr lang="fr-CA" sz="2000" dirty="0">
                <a:uFill>
                  <a:solidFill/>
                </a:uFill>
                <a:latin typeface="Times New Roman" panose="02020603050405020304" pitchFamily="18" charset="0"/>
                <a:ea typeface="Cambria"/>
                <a:cs typeface="Times New Roman" panose="02020603050405020304" pitchFamily="18" charset="0"/>
                <a:sym typeface="Cambria"/>
              </a:rPr>
              <a:t>parcelle de révolution cognitive en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éducation.</a:t>
            </a:r>
          </a:p>
          <a:p>
            <a:pPr marL="457200" lvl="5"/>
            <a:endParaRPr lang="fr-CA" sz="1200" dirty="0" smtClean="0">
              <a:uFill>
                <a:solidFill/>
              </a:uFill>
              <a:latin typeface="Times New Roman" panose="02020603050405020304" pitchFamily="18" charset="0"/>
              <a:ea typeface="Cambria"/>
              <a:cs typeface="Times New Roman" panose="02020603050405020304" pitchFamily="18" charset="0"/>
              <a:sym typeface="Cambria"/>
            </a:endParaRPr>
          </a:p>
          <a:p>
            <a:pPr marL="800100" lvl="5" indent="-342900">
              <a:buFont typeface="Wingdings" panose="05000000000000000000" pitchFamily="2" charset="2"/>
              <a:buChar char="Ø"/>
            </a:pPr>
            <a:r>
              <a:rPr lang="fr-CA" sz="2200" b="1" dirty="0">
                <a:uFill>
                  <a:solidFill/>
                </a:uFill>
                <a:latin typeface="Times New Roman" panose="02020603050405020304" pitchFamily="18" charset="0"/>
                <a:ea typeface="Cambria"/>
                <a:cs typeface="Times New Roman" panose="02020603050405020304" pitchFamily="18" charset="0"/>
                <a:sym typeface="Cambria"/>
              </a:rPr>
              <a:t>Finalité de l’école </a:t>
            </a:r>
            <a:r>
              <a:rPr lang="fr-CA" sz="2200" b="1" dirty="0" smtClean="0">
                <a:uFill>
                  <a:solidFill/>
                </a:uFill>
                <a:latin typeface="Times New Roman" panose="02020603050405020304" pitchFamily="18" charset="0"/>
                <a:ea typeface="Cambria"/>
                <a:cs typeface="Times New Roman" panose="02020603050405020304" pitchFamily="18" charset="0"/>
                <a:sym typeface="Cambria"/>
              </a:rPr>
              <a:t>: </a:t>
            </a:r>
            <a:r>
              <a:rPr lang="fr-CA" sz="2000" dirty="0">
                <a:uFill>
                  <a:solidFill/>
                </a:uFill>
                <a:latin typeface="Times New Roman" panose="02020603050405020304" pitchFamily="18" charset="0"/>
                <a:ea typeface="Cambria"/>
                <a:cs typeface="Times New Roman" panose="02020603050405020304" pitchFamily="18" charset="0"/>
                <a:sym typeface="Cambria"/>
              </a:rPr>
              <a:t>développement de la capacité à  apprendre,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accélération de </a:t>
            </a:r>
            <a:r>
              <a:rPr lang="fr-CA" sz="2000" dirty="0">
                <a:uFill>
                  <a:solidFill/>
                </a:uFill>
                <a:latin typeface="Times New Roman" panose="02020603050405020304" pitchFamily="18" charset="0"/>
                <a:ea typeface="Cambria"/>
                <a:cs typeface="Times New Roman" panose="02020603050405020304" pitchFamily="18" charset="0"/>
                <a:sym typeface="Cambria"/>
              </a:rPr>
              <a:t>ce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développement</a:t>
            </a:r>
          </a:p>
          <a:p>
            <a:pPr marL="457200" lvl="5"/>
            <a:endParaRPr lang="fr-CA" sz="1200" b="1" dirty="0" smtClean="0">
              <a:uFill>
                <a:solidFill/>
              </a:uFill>
              <a:latin typeface="Times New Roman" panose="02020603050405020304" pitchFamily="18" charset="0"/>
              <a:ea typeface="Cambria"/>
              <a:cs typeface="Times New Roman" panose="02020603050405020304" pitchFamily="18" charset="0"/>
              <a:sym typeface="Cambria"/>
            </a:endParaRPr>
          </a:p>
          <a:p>
            <a:pPr marL="800100" lvl="5" indent="-342900">
              <a:buFont typeface="Wingdings" panose="05000000000000000000" pitchFamily="2" charset="2"/>
              <a:buChar char="Ø"/>
            </a:pPr>
            <a:r>
              <a:rPr lang="fr-CA" sz="2200" b="1" dirty="0" smtClean="0">
                <a:uFill>
                  <a:solidFill/>
                </a:uFill>
                <a:latin typeface="Times New Roman" panose="02020603050405020304" pitchFamily="18" charset="0"/>
                <a:ea typeface="Cambria"/>
                <a:cs typeface="Times New Roman" panose="02020603050405020304" pitchFamily="18" charset="0"/>
                <a:sym typeface="Cambria"/>
              </a:rPr>
              <a:t>Conception de l’enseignement </a:t>
            </a:r>
          </a:p>
          <a:p>
            <a:pPr marL="1200150" lvl="6" indent="-285750">
              <a:buFont typeface="Arial" panose="020B0604020202020204" pitchFamily="34" charset="0"/>
              <a:buChar char="•"/>
            </a:pPr>
            <a:r>
              <a:rPr lang="fr-CA" dirty="0" smtClean="0">
                <a:uFill>
                  <a:solidFill/>
                </a:uFill>
                <a:latin typeface="Cambria"/>
                <a:ea typeface="Cambria"/>
                <a:cs typeface="Times New Roman" panose="02020603050405020304" pitchFamily="18" charset="0"/>
                <a:sym typeface="Cambria"/>
              </a:rPr>
              <a:t>Enseignement conçu comme un moyen de favoriser le développement des contenus et des instruments de la connaissance (développement  intellectuel)</a:t>
            </a:r>
          </a:p>
          <a:p>
            <a:pPr marL="1200150" lvl="6" indent="-285750">
              <a:buFont typeface="Arial" panose="020B0604020202020204" pitchFamily="34" charset="0"/>
              <a:buChar char="•"/>
            </a:pPr>
            <a:r>
              <a:rPr lang="fr-CA" dirty="0" smtClean="0">
                <a:uFill>
                  <a:solidFill/>
                </a:uFill>
                <a:latin typeface="Cambria"/>
                <a:ea typeface="Cambria"/>
                <a:cs typeface="Times New Roman" panose="02020603050405020304" pitchFamily="18" charset="0"/>
                <a:sym typeface="Cambria"/>
              </a:rPr>
              <a:t>Organisation de situations d’apprentissage permettant aux élèves de construire activement leurs savoirs</a:t>
            </a:r>
          </a:p>
          <a:p>
            <a:pPr marL="1200150" lvl="6" indent="-285750">
              <a:buFont typeface="Arial" panose="020B0604020202020204" pitchFamily="34" charset="0"/>
              <a:buChar char="•"/>
            </a:pPr>
            <a:r>
              <a:rPr lang="fr-CA" dirty="0" smtClean="0">
                <a:uFill>
                  <a:solidFill/>
                </a:uFill>
                <a:latin typeface="Cambria"/>
                <a:ea typeface="Cambria"/>
                <a:cs typeface="Times New Roman" panose="02020603050405020304" pitchFamily="18" charset="0"/>
                <a:sym typeface="Cambria"/>
              </a:rPr>
              <a:t>Préconise les stratégies d’enseignement où l’engagement cognitif et affectif des élèves est sollicité( apprentissage par découverte, les centres  d’apprentissage</a:t>
            </a:r>
          </a:p>
        </p:txBody>
      </p:sp>
    </p:spTree>
    <p:extLst>
      <p:ext uri="{BB962C8B-B14F-4D97-AF65-F5344CB8AC3E}">
        <p14:creationId xmlns:p14="http://schemas.microsoft.com/office/powerpoint/2010/main" val="970469330"/>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animEffect transition="in" filter="fade">
                                      <p:cBhvr>
                                        <p:cTn id="21" dur="1000"/>
                                        <p:tgtEl>
                                          <p:spTgt spid="10">
                                            <p:txEl>
                                              <p:pRg st="4" end="4"/>
                                            </p:txEl>
                                          </p:spTgt>
                                        </p:tgtEl>
                                      </p:cBhvr>
                                    </p:animEffect>
                                    <p:anim calcmode="lin" valueType="num">
                                      <p:cBhvr>
                                        <p:cTn id="22"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5" end="5"/>
                                            </p:txEl>
                                          </p:spTgt>
                                        </p:tgtEl>
                                        <p:attrNameLst>
                                          <p:attrName>style.visibility</p:attrName>
                                        </p:attrNameLst>
                                      </p:cBhvr>
                                      <p:to>
                                        <p:strVal val="visible"/>
                                      </p:to>
                                    </p:set>
                                    <p:animEffect transition="in" filter="fade">
                                      <p:cBhvr>
                                        <p:cTn id="28" dur="1000"/>
                                        <p:tgtEl>
                                          <p:spTgt spid="10">
                                            <p:txEl>
                                              <p:pRg st="5" end="5"/>
                                            </p:txEl>
                                          </p:spTgt>
                                        </p:tgtEl>
                                      </p:cBhvr>
                                    </p:animEffect>
                                    <p:anim calcmode="lin" valueType="num">
                                      <p:cBhvr>
                                        <p:cTn id="29"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6" end="6"/>
                                            </p:txEl>
                                          </p:spTgt>
                                        </p:tgtEl>
                                        <p:attrNameLst>
                                          <p:attrName>style.visibility</p:attrName>
                                        </p:attrNameLst>
                                      </p:cBhvr>
                                      <p:to>
                                        <p:strVal val="visible"/>
                                      </p:to>
                                    </p:set>
                                    <p:animEffect transition="in" filter="fade">
                                      <p:cBhvr>
                                        <p:cTn id="35" dur="1000"/>
                                        <p:tgtEl>
                                          <p:spTgt spid="10">
                                            <p:txEl>
                                              <p:pRg st="6" end="6"/>
                                            </p:txEl>
                                          </p:spTgt>
                                        </p:tgtEl>
                                      </p:cBhvr>
                                    </p:animEffect>
                                    <p:anim calcmode="lin" valueType="num">
                                      <p:cBhvr>
                                        <p:cTn id="36"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7" end="7"/>
                                            </p:txEl>
                                          </p:spTgt>
                                        </p:tgtEl>
                                        <p:attrNameLst>
                                          <p:attrName>style.visibility</p:attrName>
                                        </p:attrNameLst>
                                      </p:cBhvr>
                                      <p:to>
                                        <p:strVal val="visible"/>
                                      </p:to>
                                    </p:set>
                                    <p:animEffect transition="in" filter="fade">
                                      <p:cBhvr>
                                        <p:cTn id="42" dur="1000"/>
                                        <p:tgtEl>
                                          <p:spTgt spid="10">
                                            <p:txEl>
                                              <p:pRg st="7" end="7"/>
                                            </p:txEl>
                                          </p:spTgt>
                                        </p:tgtEl>
                                      </p:cBhvr>
                                    </p:animEffect>
                                    <p:anim calcmode="lin" valueType="num">
                                      <p:cBhvr>
                                        <p:cTn id="43"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14</a:t>
            </a:fld>
            <a:endParaRPr lang="en-US"/>
          </a:p>
        </p:txBody>
      </p:sp>
      <p:sp>
        <p:nvSpPr>
          <p:cNvPr id="10" name="Rectangle 9"/>
          <p:cNvSpPr/>
          <p:nvPr/>
        </p:nvSpPr>
        <p:spPr>
          <a:xfrm>
            <a:off x="0" y="1187668"/>
            <a:ext cx="8988426" cy="5786199"/>
          </a:xfrm>
          <a:prstGeom prst="rect">
            <a:avLst/>
          </a:prstGeom>
        </p:spPr>
        <p:txBody>
          <a:bodyPr wrap="square">
            <a:spAutoFit/>
          </a:bodyPr>
          <a:lstStyle/>
          <a:p>
            <a:pPr lvl="1" defTabSz="449580">
              <a:defRPr sz="1800"/>
            </a:pPr>
            <a:r>
              <a:rPr lang="fr-CA" sz="2400" b="1" dirty="0">
                <a:uFill>
                  <a:solidFill/>
                </a:uFill>
                <a:latin typeface="Times New Roman" panose="02020603050405020304" pitchFamily="18" charset="0"/>
                <a:ea typeface="Cambria"/>
                <a:cs typeface="Times New Roman" panose="02020603050405020304" pitchFamily="18" charset="0"/>
                <a:sym typeface="Cambria"/>
              </a:rPr>
              <a:t>	</a:t>
            </a: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800100" lvl="1" indent="-342900" defTabSz="449580">
              <a:buFont typeface="Wingdings" panose="05000000000000000000" pitchFamily="2" charset="2"/>
              <a:buChar char="Ø"/>
              <a:defRPr sz="1800"/>
            </a:pPr>
            <a:r>
              <a:rPr lang="fr-CA" sz="2200" b="1" dirty="0">
                <a:uFill>
                  <a:solidFill/>
                </a:uFill>
                <a:latin typeface="Times New Roman" panose="02020603050405020304" pitchFamily="18" charset="0"/>
                <a:ea typeface="Cambria"/>
                <a:cs typeface="Times New Roman" panose="02020603050405020304" pitchFamily="18" charset="0"/>
                <a:sym typeface="Cambria"/>
              </a:rPr>
              <a:t>Conception de l’apprentissage </a:t>
            </a:r>
            <a:r>
              <a:rPr lang="fr-CA" sz="2200" b="1" dirty="0" smtClean="0">
                <a:uFill>
                  <a:solidFill/>
                </a:uFill>
                <a:latin typeface="Times New Roman" panose="02020603050405020304" pitchFamily="18" charset="0"/>
                <a:ea typeface="Cambria"/>
                <a:cs typeface="Times New Roman" panose="02020603050405020304" pitchFamily="18" charset="0"/>
                <a:sym typeface="Cambria"/>
              </a:rPr>
              <a:t>:</a:t>
            </a:r>
          </a:p>
          <a:p>
            <a:pPr lvl="1" defTabSz="449580">
              <a:defRPr sz="1800"/>
            </a:pPr>
            <a:endParaRPr lang="fr-CA" sz="2200" b="1" dirty="0" smtClean="0">
              <a:uFill>
                <a:solidFill/>
              </a:uFill>
              <a:latin typeface="Times New Roman" panose="02020603050405020304" pitchFamily="18" charset="0"/>
              <a:ea typeface="Cambria"/>
              <a:cs typeface="Times New Roman" panose="02020603050405020304" pitchFamily="18" charset="0"/>
              <a:sym typeface="Cambria"/>
            </a:endParaRPr>
          </a:p>
          <a:p>
            <a:pPr marL="1657350" lvl="3" indent="-285750" defTabSz="449580">
              <a:buFont typeface="Arial" panose="020B0604020202020204" pitchFamily="34" charset="0"/>
              <a:buChar char="•"/>
            </a:pPr>
            <a:r>
              <a:rPr lang="fr-CA" sz="2000" dirty="0">
                <a:uFill>
                  <a:solidFill/>
                </a:uFill>
                <a:latin typeface="Times New Roman" panose="02020603050405020304" pitchFamily="18" charset="0"/>
                <a:ea typeface="Cambria"/>
                <a:cs typeface="Times New Roman" panose="02020603050405020304" pitchFamily="18" charset="0"/>
                <a:sym typeface="Cambria"/>
              </a:rPr>
              <a:t>conception personnalisée de l’apprentissage, où tout nouveau savoir s’intègre dans la structure unique de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l’apprenant</a:t>
            </a:r>
          </a:p>
          <a:p>
            <a:pPr lvl="3" defTabSz="449580"/>
            <a:r>
              <a:rPr lang="fr-CA" sz="2000" dirty="0" smtClean="0">
                <a:uFill>
                  <a:solidFill/>
                </a:uFill>
                <a:latin typeface="Times New Roman" panose="02020603050405020304" pitchFamily="18" charset="0"/>
                <a:ea typeface="Cambria"/>
                <a:cs typeface="Times New Roman" panose="02020603050405020304" pitchFamily="18" charset="0"/>
                <a:sym typeface="Cambria"/>
              </a:rPr>
              <a:t> </a:t>
            </a: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657350" lvl="3" indent="-285750" defTabSz="449580">
              <a:buFont typeface="Arial" panose="020B0604020202020204" pitchFamily="34" charset="0"/>
              <a:buChar char="•"/>
            </a:pPr>
            <a:r>
              <a:rPr lang="fr-CA" sz="2000" dirty="0" smtClean="0">
                <a:uFill>
                  <a:solidFill/>
                </a:uFill>
                <a:latin typeface="Times New Roman" panose="02020603050405020304" pitchFamily="18" charset="0"/>
                <a:ea typeface="Cambria"/>
                <a:cs typeface="Times New Roman" panose="02020603050405020304" pitchFamily="18" charset="0"/>
                <a:sym typeface="Cambria"/>
              </a:rPr>
              <a:t>apprentissage </a:t>
            </a:r>
            <a:r>
              <a:rPr lang="fr-CA" sz="2000" dirty="0">
                <a:uFill>
                  <a:solidFill/>
                </a:uFill>
                <a:latin typeface="Times New Roman" panose="02020603050405020304" pitchFamily="18" charset="0"/>
                <a:ea typeface="Cambria"/>
                <a:cs typeface="Times New Roman" panose="02020603050405020304" pitchFamily="18" charset="0"/>
                <a:sym typeface="Cambria"/>
              </a:rPr>
              <a:t>déterminé par l’apprenant, en fonction de ses expériences et de ses connaissances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antérieures</a:t>
            </a:r>
          </a:p>
          <a:p>
            <a:pPr lvl="3" defTabSz="449580"/>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657350" lvl="3" indent="-285750" defTabSz="449580">
              <a:buFont typeface="Arial" panose="020B0604020202020204" pitchFamily="34" charset="0"/>
              <a:buChar char="•"/>
            </a:pPr>
            <a:r>
              <a:rPr lang="fr-CA" sz="2000" dirty="0">
                <a:uFill>
                  <a:solidFill/>
                </a:uFill>
                <a:latin typeface="Times New Roman" panose="02020603050405020304" pitchFamily="18" charset="0"/>
                <a:ea typeface="Cambria"/>
                <a:cs typeface="Times New Roman" panose="02020603050405020304" pitchFamily="18" charset="0"/>
                <a:sym typeface="Cambria"/>
              </a:rPr>
              <a:t>apprentissage déterminé comme un processus de construction personnelle de la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réalité</a:t>
            </a:r>
          </a:p>
          <a:p>
            <a:pPr lvl="3" defTabSz="449580"/>
            <a:endParaRPr lang="fr-CA" sz="2800" b="1" dirty="0" smtClean="0">
              <a:uFill>
                <a:solidFill/>
              </a:uFill>
              <a:latin typeface="Times New Roman" panose="02020603050405020304" pitchFamily="18" charset="0"/>
              <a:ea typeface="Cambria"/>
              <a:cs typeface="Times New Roman" panose="02020603050405020304" pitchFamily="18" charset="0"/>
              <a:sym typeface="Cambria"/>
            </a:endParaRPr>
          </a:p>
          <a:p>
            <a:pPr lvl="1" defTabSz="449580">
              <a:defRPr sz="1800"/>
            </a:pPr>
            <a:endParaRPr lang="fr-CA" sz="2000" b="1" dirty="0">
              <a:uFill>
                <a:solidFill/>
              </a:uFill>
              <a:latin typeface="Times New Roman" panose="02020603050405020304" pitchFamily="18" charset="0"/>
              <a:ea typeface="Cambria"/>
              <a:cs typeface="Times New Roman" panose="02020603050405020304" pitchFamily="18" charset="0"/>
              <a:sym typeface="Cambria"/>
            </a:endParaRPr>
          </a:p>
          <a:p>
            <a:pPr marL="800100" lvl="1" indent="-342900" defTabSz="449580">
              <a:buFont typeface="Wingdings" panose="05000000000000000000" pitchFamily="2" charset="2"/>
              <a:buChar char="Ø"/>
              <a:defRPr sz="1800"/>
            </a:pPr>
            <a:r>
              <a:rPr lang="fr-CA" sz="2200" b="1" dirty="0">
                <a:uFill>
                  <a:solidFill/>
                </a:uFill>
                <a:latin typeface="Times New Roman" panose="02020603050405020304" pitchFamily="18" charset="0"/>
                <a:ea typeface="Cambria"/>
                <a:cs typeface="Times New Roman" panose="02020603050405020304" pitchFamily="18" charset="0"/>
                <a:sym typeface="Cambria"/>
              </a:rPr>
              <a:t>Valeurs véhiculées : </a:t>
            </a:r>
            <a:r>
              <a:rPr lang="fr-CA" dirty="0">
                <a:uFill>
                  <a:solidFill/>
                </a:uFill>
                <a:latin typeface="Cambria"/>
                <a:ea typeface="Cambria"/>
                <a:cs typeface="Cambria"/>
                <a:sym typeface="Cambria"/>
              </a:rPr>
              <a:t>autonomie cognitive, engagement personnel dans la </a:t>
            </a:r>
            <a:r>
              <a:rPr lang="fr-CA" dirty="0" smtClean="0">
                <a:uFill>
                  <a:solidFill/>
                </a:uFill>
                <a:latin typeface="Cambria"/>
                <a:ea typeface="Cambria"/>
                <a:cs typeface="Cambria"/>
                <a:sym typeface="Cambria"/>
              </a:rPr>
              <a:t>							 démarche </a:t>
            </a:r>
            <a:r>
              <a:rPr lang="fr-CA" dirty="0">
                <a:uFill>
                  <a:solidFill/>
                </a:uFill>
                <a:latin typeface="Cambria"/>
                <a:ea typeface="Cambria"/>
                <a:cs typeface="Cambria"/>
                <a:sym typeface="Cambria"/>
              </a:rPr>
              <a:t>d’apprentissage</a:t>
            </a:r>
            <a:r>
              <a:rPr lang="fr-CA" b="1" dirty="0">
                <a:uFill>
                  <a:solidFill/>
                </a:uFill>
                <a:latin typeface="Cambria"/>
                <a:ea typeface="Cambria"/>
                <a:cs typeface="Cambria"/>
                <a:sym typeface="Cambria"/>
              </a:rPr>
              <a:t>	</a:t>
            </a:r>
            <a:endParaRPr lang="fr-CA" dirty="0">
              <a:latin typeface="Cambria"/>
              <a:ea typeface="Cambria"/>
              <a:cs typeface="Cambria"/>
              <a:sym typeface="Cambria"/>
            </a:endParaRPr>
          </a:p>
          <a:p>
            <a:pPr marL="800100" lvl="1" indent="-342900" defTabSz="449580">
              <a:buFont typeface="Wingdings" panose="05000000000000000000" pitchFamily="2" charset="2"/>
              <a:buChar char="Ø"/>
              <a:defRPr sz="1800"/>
            </a:pPr>
            <a:endParaRPr lang="fr-CA" b="1" dirty="0">
              <a:uFill>
                <a:solidFill/>
              </a:uFill>
              <a:latin typeface="Times New Roman" panose="02020603050405020304" pitchFamily="18" charset="0"/>
              <a:ea typeface="Cambria"/>
              <a:cs typeface="Times New Roman" panose="02020603050405020304" pitchFamily="18" charset="0"/>
              <a:sym typeface="Cambria"/>
            </a:endParaRPr>
          </a:p>
          <a:p>
            <a:pPr marL="800100" lvl="1" indent="-342900" defTabSz="449580">
              <a:buFont typeface="Wingdings" panose="05000000000000000000" pitchFamily="2" charset="2"/>
              <a:buChar char="Ø"/>
              <a:defRPr sz="1800"/>
            </a:pPr>
            <a:endParaRPr lang="fr-CA" b="1" dirty="0" smtClean="0">
              <a:uFill>
                <a:solidFill/>
              </a:uFill>
              <a:latin typeface="Times New Roman" panose="02020603050405020304" pitchFamily="18" charset="0"/>
              <a:ea typeface="Cambria"/>
              <a:cs typeface="Times New Roman" panose="02020603050405020304" pitchFamily="18" charset="0"/>
              <a:sym typeface="Cambria"/>
            </a:endParaRPr>
          </a:p>
          <a:p>
            <a:pPr marL="800100" lvl="1" indent="-342900" defTabSz="449580">
              <a:buFont typeface="Wingdings" panose="05000000000000000000" pitchFamily="2" charset="2"/>
              <a:buChar char="Ø"/>
              <a:defRPr sz="1800"/>
            </a:pPr>
            <a:endParaRPr lang="fr-CA" b="1" dirty="0" smtClean="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2940743018"/>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5" end="5"/>
                                            </p:txEl>
                                          </p:spTgt>
                                        </p:tgtEl>
                                        <p:attrNameLst>
                                          <p:attrName>style.visibility</p:attrName>
                                        </p:attrNameLst>
                                      </p:cBhvr>
                                      <p:to>
                                        <p:strVal val="visible"/>
                                      </p:to>
                                    </p:set>
                                    <p:animEffect transition="in" filter="fade">
                                      <p:cBhvr>
                                        <p:cTn id="14" dur="1000"/>
                                        <p:tgtEl>
                                          <p:spTgt spid="10">
                                            <p:txEl>
                                              <p:pRg st="5" end="5"/>
                                            </p:txEl>
                                          </p:spTgt>
                                        </p:tgtEl>
                                      </p:cBhvr>
                                    </p:animEffect>
                                    <p:anim calcmode="lin" valueType="num">
                                      <p:cBhvr>
                                        <p:cTn id="15"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3" end="3"/>
                                            </p:txEl>
                                          </p:spTgt>
                                        </p:tgtEl>
                                        <p:attrNameLst>
                                          <p:attrName>style.visibility</p:attrName>
                                        </p:attrNameLst>
                                      </p:cBhvr>
                                      <p:to>
                                        <p:strVal val="visible"/>
                                      </p:to>
                                    </p:set>
                                    <p:animEffect transition="in" filter="fade">
                                      <p:cBhvr>
                                        <p:cTn id="21" dur="1000"/>
                                        <p:tgtEl>
                                          <p:spTgt spid="10">
                                            <p:txEl>
                                              <p:pRg st="3" end="3"/>
                                            </p:txEl>
                                          </p:spTgt>
                                        </p:tgtEl>
                                      </p:cBhvr>
                                    </p:animEffect>
                                    <p:anim calcmode="lin" valueType="num">
                                      <p:cBhvr>
                                        <p:cTn id="22"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4" end="4"/>
                                            </p:txEl>
                                          </p:spTgt>
                                        </p:tgtEl>
                                        <p:attrNameLst>
                                          <p:attrName>style.visibility</p:attrName>
                                        </p:attrNameLst>
                                      </p:cBhvr>
                                      <p:to>
                                        <p:strVal val="visible"/>
                                      </p:to>
                                    </p:set>
                                    <p:animEffect transition="in" filter="fade">
                                      <p:cBhvr>
                                        <p:cTn id="28" dur="1000"/>
                                        <p:tgtEl>
                                          <p:spTgt spid="10">
                                            <p:txEl>
                                              <p:pRg st="4" end="4"/>
                                            </p:txEl>
                                          </p:spTgt>
                                        </p:tgtEl>
                                      </p:cBhvr>
                                    </p:animEffect>
                                    <p:anim calcmode="lin" valueType="num">
                                      <p:cBhvr>
                                        <p:cTn id="29"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7" end="7"/>
                                            </p:txEl>
                                          </p:spTgt>
                                        </p:tgtEl>
                                        <p:attrNameLst>
                                          <p:attrName>style.visibility</p:attrName>
                                        </p:attrNameLst>
                                      </p:cBhvr>
                                      <p:to>
                                        <p:strVal val="visible"/>
                                      </p:to>
                                    </p:set>
                                    <p:animEffect transition="in" filter="fade">
                                      <p:cBhvr>
                                        <p:cTn id="35" dur="1000"/>
                                        <p:tgtEl>
                                          <p:spTgt spid="10">
                                            <p:txEl>
                                              <p:pRg st="7" end="7"/>
                                            </p:txEl>
                                          </p:spTgt>
                                        </p:tgtEl>
                                      </p:cBhvr>
                                    </p:animEffect>
                                    <p:anim calcmode="lin" valueType="num">
                                      <p:cBhvr>
                                        <p:cTn id="36"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10" end="10"/>
                                            </p:txEl>
                                          </p:spTgt>
                                        </p:tgtEl>
                                        <p:attrNameLst>
                                          <p:attrName>style.visibility</p:attrName>
                                        </p:attrNameLst>
                                      </p:cBhvr>
                                      <p:to>
                                        <p:strVal val="visible"/>
                                      </p:to>
                                    </p:set>
                                    <p:animEffect transition="in" filter="fade">
                                      <p:cBhvr>
                                        <p:cTn id="42" dur="1000"/>
                                        <p:tgtEl>
                                          <p:spTgt spid="10">
                                            <p:txEl>
                                              <p:pRg st="10" end="10"/>
                                            </p:txEl>
                                          </p:spTgt>
                                        </p:tgtEl>
                                      </p:cBhvr>
                                    </p:animEffect>
                                    <p:anim calcmode="lin" valueType="num">
                                      <p:cBhvr>
                                        <p:cTn id="43"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0" end="0"/>
                                            </p:txEl>
                                          </p:spTgt>
                                        </p:tgtEl>
                                        <p:attrNameLst>
                                          <p:attrName>style.visibility</p:attrName>
                                        </p:attrNameLst>
                                      </p:cBhvr>
                                      <p:to>
                                        <p:strVal val="visible"/>
                                      </p:to>
                                    </p:set>
                                    <p:animEffect transition="in" filter="fade">
                                      <p:cBhvr>
                                        <p:cTn id="49" dur="1000"/>
                                        <p:tgtEl>
                                          <p:spTgt spid="10">
                                            <p:txEl>
                                              <p:pRg st="0" end="0"/>
                                            </p:txEl>
                                          </p:spTgt>
                                        </p:tgtEl>
                                      </p:cBhvr>
                                    </p:animEffect>
                                    <p:anim calcmode="lin" valueType="num">
                                      <p:cBhvr>
                                        <p:cTn id="50"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15</a:t>
            </a:fld>
            <a:endParaRPr lang="en-US"/>
          </a:p>
        </p:txBody>
      </p:sp>
      <p:sp>
        <p:nvSpPr>
          <p:cNvPr id="10" name="Rectangle 9"/>
          <p:cNvSpPr/>
          <p:nvPr/>
        </p:nvSpPr>
        <p:spPr>
          <a:xfrm>
            <a:off x="0" y="1187668"/>
            <a:ext cx="8988426" cy="5724644"/>
          </a:xfrm>
          <a:prstGeom prst="rect">
            <a:avLst/>
          </a:prstGeom>
        </p:spPr>
        <p:txBody>
          <a:bodyPr wrap="square">
            <a:spAutoFit/>
          </a:bodyPr>
          <a:lstStyle/>
          <a:p>
            <a:pPr marL="800100" lvl="1" indent="-342900" defTabSz="449580">
              <a:buFont typeface="Wingdings" panose="05000000000000000000" pitchFamily="2" charset="2"/>
              <a:buChar char="Ø"/>
              <a:defRPr sz="1800"/>
            </a:pPr>
            <a:r>
              <a:rPr lang="fr-CA" sz="2200" b="1" dirty="0" smtClean="0">
                <a:uFill>
                  <a:solidFill/>
                </a:uFill>
                <a:latin typeface="Times New Roman" panose="02020603050405020304" pitchFamily="18" charset="0"/>
                <a:ea typeface="Cambria"/>
                <a:cs typeface="Times New Roman" panose="02020603050405020304" pitchFamily="18" charset="0"/>
                <a:sym typeface="Cambria"/>
              </a:rPr>
              <a:t>Rôle </a:t>
            </a:r>
            <a:r>
              <a:rPr lang="fr-CA" sz="2200" b="1" dirty="0">
                <a:uFill>
                  <a:solidFill/>
                </a:uFill>
                <a:latin typeface="Times New Roman" panose="02020603050405020304" pitchFamily="18" charset="0"/>
                <a:ea typeface="Cambria"/>
                <a:cs typeface="Times New Roman" panose="02020603050405020304" pitchFamily="18" charset="0"/>
                <a:sym typeface="Cambria"/>
              </a:rPr>
              <a:t>de l’enseignant </a:t>
            </a:r>
            <a:r>
              <a:rPr lang="fr-CA" sz="2200" b="1" dirty="0" smtClean="0">
                <a:uFill>
                  <a:solidFill/>
                </a:uFill>
                <a:latin typeface="Times New Roman" panose="02020603050405020304" pitchFamily="18" charset="0"/>
                <a:ea typeface="Cambria"/>
                <a:cs typeface="Times New Roman" panose="02020603050405020304" pitchFamily="18" charset="0"/>
                <a:sym typeface="Cambria"/>
              </a:rPr>
              <a:t>:</a:t>
            </a:r>
          </a:p>
          <a:p>
            <a:pPr marL="1657350" lvl="3" indent="-285750" defTabSz="449580">
              <a:buFont typeface="Arial" panose="020B0604020202020204" pitchFamily="34" charset="0"/>
              <a:buChar char="•"/>
            </a:pPr>
            <a:r>
              <a:rPr lang="fr-CA" sz="2000" dirty="0" smtClean="0">
                <a:uFill>
                  <a:solidFill/>
                </a:uFill>
                <a:latin typeface="Times New Roman" panose="02020603050405020304" pitchFamily="18" charset="0"/>
                <a:ea typeface="Cambria"/>
                <a:cs typeface="Times New Roman" panose="02020603050405020304" pitchFamily="18" charset="0"/>
                <a:sym typeface="Cambria"/>
              </a:rPr>
              <a:t>rôle </a:t>
            </a:r>
            <a:r>
              <a:rPr lang="fr-CA" sz="2000" dirty="0">
                <a:uFill>
                  <a:solidFill/>
                </a:uFill>
                <a:latin typeface="Times New Roman" panose="02020603050405020304" pitchFamily="18" charset="0"/>
                <a:ea typeface="Cambria"/>
                <a:cs typeface="Times New Roman" panose="02020603050405020304" pitchFamily="18" charset="0"/>
                <a:sym typeface="Cambria"/>
              </a:rPr>
              <a:t>de médiateur dans la démarche d’apprentissage de l’élève ou d’un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groupe</a:t>
            </a:r>
          </a:p>
          <a:p>
            <a:pPr lvl="3" defTabSz="449580"/>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1657350" lvl="3" indent="-285750" defTabSz="449580">
              <a:buFont typeface="Arial" panose="020B0604020202020204" pitchFamily="34" charset="0"/>
              <a:buChar char="•"/>
            </a:pPr>
            <a:r>
              <a:rPr lang="fr-CA" sz="2000" dirty="0" smtClean="0">
                <a:uFill>
                  <a:solidFill/>
                </a:uFill>
                <a:latin typeface="Times New Roman" panose="02020603050405020304" pitchFamily="18" charset="0"/>
                <a:ea typeface="Cambria"/>
                <a:cs typeface="Times New Roman" panose="02020603050405020304" pitchFamily="18" charset="0"/>
                <a:sym typeface="Cambria"/>
              </a:rPr>
              <a:t>planification </a:t>
            </a:r>
            <a:r>
              <a:rPr lang="fr-CA" sz="2000" dirty="0">
                <a:uFill>
                  <a:solidFill/>
                </a:uFill>
                <a:latin typeface="Times New Roman" panose="02020603050405020304" pitchFamily="18" charset="0"/>
                <a:ea typeface="Cambria"/>
                <a:cs typeface="Times New Roman" panose="02020603050405020304" pitchFamily="18" charset="0"/>
                <a:sym typeface="Cambria"/>
              </a:rPr>
              <a:t>de situations et d’activités d’apprentissage centrées sur l’apprenant et faisant appel à ses processus cognitifs supérieurs (analyser, évaluer, créer) et de tâches faisant appel à la zone prochaine de développement (zone d’apprentissage</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t>
            </a:r>
          </a:p>
          <a:p>
            <a:pPr marL="1657350" lvl="3" indent="-285750" defTabSz="449580">
              <a:buFont typeface="Arial" panose="020B0604020202020204" pitchFamily="34" charset="0"/>
              <a:buChar char="•"/>
            </a:pPr>
            <a:endParaRPr lang="fr-CA" sz="2000" b="1" dirty="0" smtClean="0">
              <a:uFill>
                <a:solidFill/>
              </a:uFill>
              <a:latin typeface="Times New Roman" panose="02020603050405020304" pitchFamily="18" charset="0"/>
              <a:ea typeface="Cambria"/>
              <a:cs typeface="Times New Roman" panose="02020603050405020304" pitchFamily="18" charset="0"/>
              <a:sym typeface="Cambria"/>
            </a:endParaRPr>
          </a:p>
          <a:p>
            <a:pPr marL="800100" lvl="1" indent="-342900" defTabSz="449580">
              <a:buFont typeface="Wingdings" panose="05000000000000000000" pitchFamily="2" charset="2"/>
              <a:buChar char="Ø"/>
              <a:defRPr sz="1800"/>
            </a:pPr>
            <a:r>
              <a:rPr lang="fr-CA" sz="2200" b="1" dirty="0" smtClean="0">
                <a:uFill>
                  <a:solidFill/>
                </a:uFill>
                <a:latin typeface="Times New Roman" panose="02020603050405020304" pitchFamily="18" charset="0"/>
                <a:ea typeface="Cambria"/>
                <a:cs typeface="Times New Roman" panose="02020603050405020304" pitchFamily="18" charset="0"/>
                <a:sym typeface="Cambria"/>
              </a:rPr>
              <a:t>Rôle </a:t>
            </a:r>
            <a:r>
              <a:rPr lang="fr-CA" sz="2200" b="1" dirty="0">
                <a:uFill>
                  <a:solidFill/>
                </a:uFill>
                <a:latin typeface="Times New Roman" panose="02020603050405020304" pitchFamily="18" charset="0"/>
                <a:ea typeface="Cambria"/>
                <a:cs typeface="Times New Roman" panose="02020603050405020304" pitchFamily="18" charset="0"/>
                <a:sym typeface="Cambria"/>
              </a:rPr>
              <a:t>de l’apprenant </a:t>
            </a:r>
            <a:r>
              <a:rPr lang="fr-CA" sz="2200" b="1" dirty="0" smtClean="0">
                <a:uFill>
                  <a:solidFill/>
                </a:uFill>
                <a:latin typeface="Times New Roman" panose="02020603050405020304" pitchFamily="18" charset="0"/>
                <a:ea typeface="Cambria"/>
                <a:cs typeface="Times New Roman" panose="02020603050405020304" pitchFamily="18" charset="0"/>
                <a:sym typeface="Cambria"/>
              </a:rPr>
              <a:t>:</a:t>
            </a:r>
          </a:p>
          <a:p>
            <a:pPr marL="1714500" lvl="3" indent="-342900" defTabSz="449580">
              <a:buFont typeface="Arial" panose="020B0604020202020204" pitchFamily="34" charset="0"/>
              <a:buChar char="•"/>
            </a:pPr>
            <a:r>
              <a:rPr lang="fr-CA" sz="2000" dirty="0">
                <a:uFill>
                  <a:solidFill/>
                </a:uFill>
                <a:latin typeface="Times New Roman" panose="02020603050405020304" pitchFamily="18" charset="0"/>
                <a:ea typeface="Cambria"/>
                <a:cs typeface="Times New Roman" panose="02020603050405020304" pitchFamily="18" charset="0"/>
                <a:sym typeface="Cambria"/>
              </a:rPr>
              <a:t>position centrale de l’élève en tant qu’apprenant actif; responsable de ses propres apprentissages et de son engagement dans une démarche d’apprentissage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personnalisée</a:t>
            </a: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1714500" lvl="3" indent="-342900" defTabSz="449580">
              <a:buFont typeface="Arial" panose="020B0604020202020204" pitchFamily="34" charset="0"/>
              <a:buChar char="•"/>
            </a:pPr>
            <a:r>
              <a:rPr lang="fr-CA" sz="2000" dirty="0">
                <a:uFill>
                  <a:solidFill/>
                </a:uFill>
                <a:latin typeface="Times New Roman" panose="02020603050405020304" pitchFamily="18" charset="0"/>
                <a:ea typeface="Cambria"/>
                <a:cs typeface="Times New Roman" panose="02020603050405020304" pitchFamily="18" charset="0"/>
                <a:sym typeface="Cambria"/>
              </a:rPr>
              <a:t>interaction de l’élève avec son enseignant et avec l’environnement éducatif (ressources mises à sa 	disposition)</a:t>
            </a:r>
          </a:p>
          <a:p>
            <a:pPr marL="1714500" lvl="3" indent="-342900" defTabSz="449580">
              <a:buFont typeface="Arial" panose="020B0604020202020204" pitchFamily="34" charset="0"/>
              <a:buChar char="•"/>
            </a:pPr>
            <a:r>
              <a:rPr lang="fr-CA" sz="2000" dirty="0">
                <a:uFill>
                  <a:solidFill/>
                </a:uFill>
                <a:latin typeface="Times New Roman" panose="02020603050405020304" pitchFamily="18" charset="0"/>
                <a:ea typeface="Cambria"/>
                <a:cs typeface="Times New Roman" panose="02020603050405020304" pitchFamily="18" charset="0"/>
                <a:sym typeface="Cambria"/>
              </a:rPr>
              <a:t>apprentissage de manière essentiellement autonome</a:t>
            </a:r>
          </a:p>
          <a:p>
            <a:pPr marL="1714500" lvl="3" indent="-342900" defTabSz="449580">
              <a:buFont typeface="Arial" panose="020B0604020202020204" pitchFamily="34" charset="0"/>
              <a:buChar char="•"/>
            </a:pPr>
            <a:r>
              <a:rPr lang="fr-CA" sz="2000" dirty="0">
                <a:uFill>
                  <a:solidFill/>
                </a:uFill>
                <a:latin typeface="Times New Roman" panose="02020603050405020304" pitchFamily="18" charset="0"/>
                <a:ea typeface="Cambria"/>
                <a:cs typeface="Times New Roman" panose="02020603050405020304" pitchFamily="18" charset="0"/>
                <a:sym typeface="Cambria"/>
              </a:rPr>
              <a:t>motivation essentiellement interne, alimentée par le désir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d’apprendre</a:t>
            </a:r>
            <a:r>
              <a:rPr lang="fr-CA" sz="2200" b="1" dirty="0" smtClean="0">
                <a:uFill>
                  <a:solidFill/>
                </a:uFill>
                <a:latin typeface="Times New Roman" panose="02020603050405020304" pitchFamily="18" charset="0"/>
                <a:ea typeface="Cambria"/>
                <a:cs typeface="Times New Roman" panose="02020603050405020304" pitchFamily="18" charset="0"/>
                <a:sym typeface="Cambria"/>
              </a:rPr>
              <a:t>	</a:t>
            </a:r>
            <a:r>
              <a:rPr lang="fr-CA" dirty="0">
                <a:uFill>
                  <a:solidFill/>
                </a:uFill>
                <a:latin typeface="Times New Roman" panose="02020603050405020304" pitchFamily="18" charset="0"/>
                <a:ea typeface="Cambria"/>
                <a:cs typeface="Times New Roman" panose="02020603050405020304" pitchFamily="18" charset="0"/>
                <a:sym typeface="Cambria"/>
              </a:rPr>
              <a:t>			</a:t>
            </a:r>
            <a:endParaRPr lang="fr-CA" sz="2000" i="1"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2043596569"/>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1" end="1"/>
                                            </p:txEl>
                                          </p:spTgt>
                                        </p:tgtEl>
                                        <p:attrNameLst>
                                          <p:attrName>style.visibility</p:attrName>
                                        </p:attrNameLst>
                                      </p:cBhvr>
                                      <p:to>
                                        <p:strVal val="visible"/>
                                      </p:to>
                                    </p:set>
                                    <p:animEffect transition="in" filter="fade">
                                      <p:cBhvr>
                                        <p:cTn id="14" dur="1000"/>
                                        <p:tgtEl>
                                          <p:spTgt spid="10">
                                            <p:txEl>
                                              <p:pRg st="1" end="1"/>
                                            </p:txEl>
                                          </p:spTgt>
                                        </p:tgtEl>
                                      </p:cBhvr>
                                    </p:animEffect>
                                    <p:anim calcmode="lin" valueType="num">
                                      <p:cBhvr>
                                        <p:cTn id="15"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3" end="3"/>
                                            </p:txEl>
                                          </p:spTgt>
                                        </p:tgtEl>
                                        <p:attrNameLst>
                                          <p:attrName>style.visibility</p:attrName>
                                        </p:attrNameLst>
                                      </p:cBhvr>
                                      <p:to>
                                        <p:strVal val="visible"/>
                                      </p:to>
                                    </p:set>
                                    <p:animEffect transition="in" filter="fade">
                                      <p:cBhvr>
                                        <p:cTn id="21" dur="1000"/>
                                        <p:tgtEl>
                                          <p:spTgt spid="10">
                                            <p:txEl>
                                              <p:pRg st="3" end="3"/>
                                            </p:txEl>
                                          </p:spTgt>
                                        </p:tgtEl>
                                      </p:cBhvr>
                                    </p:animEffect>
                                    <p:anim calcmode="lin" valueType="num">
                                      <p:cBhvr>
                                        <p:cTn id="22"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5" end="5"/>
                                            </p:txEl>
                                          </p:spTgt>
                                        </p:tgtEl>
                                        <p:attrNameLst>
                                          <p:attrName>style.visibility</p:attrName>
                                        </p:attrNameLst>
                                      </p:cBhvr>
                                      <p:to>
                                        <p:strVal val="visible"/>
                                      </p:to>
                                    </p:set>
                                    <p:animEffect transition="in" filter="fade">
                                      <p:cBhvr>
                                        <p:cTn id="28" dur="1000"/>
                                        <p:tgtEl>
                                          <p:spTgt spid="10">
                                            <p:txEl>
                                              <p:pRg st="5" end="5"/>
                                            </p:txEl>
                                          </p:spTgt>
                                        </p:tgtEl>
                                      </p:cBhvr>
                                    </p:animEffect>
                                    <p:anim calcmode="lin" valueType="num">
                                      <p:cBhvr>
                                        <p:cTn id="29"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6" end="6"/>
                                            </p:txEl>
                                          </p:spTgt>
                                        </p:tgtEl>
                                        <p:attrNameLst>
                                          <p:attrName>style.visibility</p:attrName>
                                        </p:attrNameLst>
                                      </p:cBhvr>
                                      <p:to>
                                        <p:strVal val="visible"/>
                                      </p:to>
                                    </p:set>
                                    <p:animEffect transition="in" filter="fade">
                                      <p:cBhvr>
                                        <p:cTn id="35" dur="1000"/>
                                        <p:tgtEl>
                                          <p:spTgt spid="10">
                                            <p:txEl>
                                              <p:pRg st="6" end="6"/>
                                            </p:txEl>
                                          </p:spTgt>
                                        </p:tgtEl>
                                      </p:cBhvr>
                                    </p:animEffect>
                                    <p:anim calcmode="lin" valueType="num">
                                      <p:cBhvr>
                                        <p:cTn id="36"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7" end="7"/>
                                            </p:txEl>
                                          </p:spTgt>
                                        </p:tgtEl>
                                        <p:attrNameLst>
                                          <p:attrName>style.visibility</p:attrName>
                                        </p:attrNameLst>
                                      </p:cBhvr>
                                      <p:to>
                                        <p:strVal val="visible"/>
                                      </p:to>
                                    </p:set>
                                    <p:animEffect transition="in" filter="fade">
                                      <p:cBhvr>
                                        <p:cTn id="42" dur="1000"/>
                                        <p:tgtEl>
                                          <p:spTgt spid="10">
                                            <p:txEl>
                                              <p:pRg st="7" end="7"/>
                                            </p:txEl>
                                          </p:spTgt>
                                        </p:tgtEl>
                                      </p:cBhvr>
                                    </p:animEffect>
                                    <p:anim calcmode="lin" valueType="num">
                                      <p:cBhvr>
                                        <p:cTn id="43"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8" end="8"/>
                                            </p:txEl>
                                          </p:spTgt>
                                        </p:tgtEl>
                                        <p:attrNameLst>
                                          <p:attrName>style.visibility</p:attrName>
                                        </p:attrNameLst>
                                      </p:cBhvr>
                                      <p:to>
                                        <p:strVal val="visible"/>
                                      </p:to>
                                    </p:set>
                                    <p:animEffect transition="in" filter="fade">
                                      <p:cBhvr>
                                        <p:cTn id="49" dur="1000"/>
                                        <p:tgtEl>
                                          <p:spTgt spid="10">
                                            <p:txEl>
                                              <p:pRg st="8" end="8"/>
                                            </p:txEl>
                                          </p:spTgt>
                                        </p:tgtEl>
                                      </p:cBhvr>
                                    </p:animEffect>
                                    <p:anim calcmode="lin" valueType="num">
                                      <p:cBhvr>
                                        <p:cTn id="50"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9" end="9"/>
                                            </p:txEl>
                                          </p:spTgt>
                                        </p:tgtEl>
                                        <p:attrNameLst>
                                          <p:attrName>style.visibility</p:attrName>
                                        </p:attrNameLst>
                                      </p:cBhvr>
                                      <p:to>
                                        <p:strVal val="visible"/>
                                      </p:to>
                                    </p:set>
                                    <p:animEffect transition="in" filter="fade">
                                      <p:cBhvr>
                                        <p:cTn id="56" dur="1000"/>
                                        <p:tgtEl>
                                          <p:spTgt spid="10">
                                            <p:txEl>
                                              <p:pRg st="9" end="9"/>
                                            </p:txEl>
                                          </p:spTgt>
                                        </p:tgtEl>
                                      </p:cBhvr>
                                    </p:animEffect>
                                    <p:anim calcmode="lin" valueType="num">
                                      <p:cBhvr>
                                        <p:cTn id="57"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16</a:t>
            </a:fld>
            <a:endParaRPr lang="en-US"/>
          </a:p>
        </p:txBody>
      </p:sp>
      <p:sp>
        <p:nvSpPr>
          <p:cNvPr id="10" name="Rectangle 9"/>
          <p:cNvSpPr/>
          <p:nvPr/>
        </p:nvSpPr>
        <p:spPr>
          <a:xfrm>
            <a:off x="0" y="1187668"/>
            <a:ext cx="8988426" cy="5755422"/>
          </a:xfrm>
          <a:prstGeom prst="rect">
            <a:avLst/>
          </a:prstGeom>
        </p:spPr>
        <p:txBody>
          <a:bodyPr wrap="square">
            <a:spAutoFit/>
          </a:bodyPr>
          <a:lstStyle/>
          <a:p>
            <a:pPr marL="914400" lvl="6"/>
            <a:endParaRPr lang="fr-CA" dirty="0">
              <a:latin typeface="Times New Roman" panose="02020603050405020304" pitchFamily="18" charset="0"/>
              <a:ea typeface="Cambria"/>
              <a:cs typeface="Times New Roman" panose="02020603050405020304" pitchFamily="18" charset="0"/>
              <a:sym typeface="Cambria"/>
            </a:endParaRPr>
          </a:p>
          <a:p>
            <a:pPr marL="914400" lvl="6"/>
            <a:r>
              <a:rPr lang="fr-CA" sz="2200" b="1" dirty="0" smtClean="0">
                <a:latin typeface="Times New Roman" panose="02020603050405020304" pitchFamily="18" charset="0"/>
                <a:ea typeface="Cambria"/>
                <a:cs typeface="Times New Roman" panose="02020603050405020304" pitchFamily="18" charset="0"/>
                <a:sym typeface="Cambria"/>
              </a:rPr>
              <a:t>Les </a:t>
            </a:r>
            <a:r>
              <a:rPr lang="fr-CA" sz="2200" b="1" dirty="0">
                <a:latin typeface="Times New Roman" panose="02020603050405020304" pitchFamily="18" charset="0"/>
                <a:ea typeface="Cambria"/>
                <a:cs typeface="Times New Roman" panose="02020603050405020304" pitchFamily="18" charset="0"/>
                <a:sym typeface="Cambria"/>
              </a:rPr>
              <a:t>fondements théoriques du </a:t>
            </a:r>
            <a:r>
              <a:rPr lang="fr-CA" sz="2200" b="1" dirty="0" smtClean="0">
                <a:latin typeface="Times New Roman" panose="02020603050405020304" pitchFamily="18" charset="0"/>
                <a:ea typeface="Cambria"/>
                <a:cs typeface="Times New Roman" panose="02020603050405020304" pitchFamily="18" charset="0"/>
                <a:sym typeface="Cambria"/>
              </a:rPr>
              <a:t>constructivisme : </a:t>
            </a:r>
            <a:r>
              <a:rPr lang="fr-CA" dirty="0" smtClean="0">
                <a:latin typeface="Times New Roman" panose="02020603050405020304" pitchFamily="18" charset="0"/>
                <a:ea typeface="Cambria"/>
                <a:cs typeface="Times New Roman" panose="02020603050405020304" pitchFamily="18" charset="0"/>
                <a:sym typeface="Cambria"/>
              </a:rPr>
              <a:t>les trois principaux auteurs qui ont influencés le plus, le constructivisme sont: </a:t>
            </a:r>
            <a:r>
              <a:rPr lang="fr-CA" b="1" dirty="0" smtClean="0">
                <a:latin typeface="Times New Roman" panose="02020603050405020304" pitchFamily="18" charset="0"/>
                <a:ea typeface="Cambria"/>
                <a:cs typeface="Times New Roman" panose="02020603050405020304" pitchFamily="18" charset="0"/>
                <a:sym typeface="Cambria"/>
              </a:rPr>
              <a:t>Piaget, Vygotski et Bruner.  </a:t>
            </a:r>
          </a:p>
          <a:p>
            <a:pPr marL="914400" lvl="6"/>
            <a:endParaRPr lang="fr-CA" sz="2200" b="1" dirty="0" smtClean="0">
              <a:latin typeface="Times New Roman" panose="02020603050405020304" pitchFamily="18" charset="0"/>
              <a:ea typeface="Cambria"/>
              <a:cs typeface="Times New Roman" panose="02020603050405020304" pitchFamily="18" charset="0"/>
              <a:sym typeface="Cambria"/>
            </a:endParaRPr>
          </a:p>
          <a:p>
            <a:pPr marL="1371600" lvl="6" indent="-457200">
              <a:buFont typeface="Wingdings" panose="05000000000000000000" pitchFamily="2" charset="2"/>
              <a:buChar char="Ø"/>
            </a:pPr>
            <a:r>
              <a:rPr lang="fr-CA" dirty="0" smtClean="0">
                <a:latin typeface="Times New Roman" panose="02020603050405020304" pitchFamily="18" charset="0"/>
                <a:ea typeface="Cambria"/>
                <a:cs typeface="Times New Roman" panose="02020603050405020304" pitchFamily="18" charset="0"/>
                <a:sym typeface="Cambria"/>
              </a:rPr>
              <a:t>Il </a:t>
            </a:r>
            <a:r>
              <a:rPr lang="fr-CA" dirty="0">
                <a:latin typeface="Times New Roman" panose="02020603050405020304" pitchFamily="18" charset="0"/>
                <a:ea typeface="Cambria"/>
                <a:cs typeface="Times New Roman" panose="02020603050405020304" pitchFamily="18" charset="0"/>
                <a:sym typeface="Cambria"/>
              </a:rPr>
              <a:t>se fonde sur la manière dont s’élaborent les nouvelles connaissances de la personne à partir de ses connaissances antérieures. Selon cette position, l’apprentissage est un processus actif de construction des connaissances</a:t>
            </a:r>
            <a:r>
              <a:rPr lang="fr-CA" dirty="0" smtClean="0">
                <a:latin typeface="Times New Roman" panose="02020603050405020304" pitchFamily="18" charset="0"/>
                <a:ea typeface="Cambria"/>
                <a:cs typeface="Times New Roman" panose="02020603050405020304" pitchFamily="18" charset="0"/>
                <a:sym typeface="Cambria"/>
              </a:rPr>
              <a:t>.</a:t>
            </a:r>
          </a:p>
          <a:p>
            <a:pPr marL="914400" lvl="6"/>
            <a:r>
              <a:rPr lang="fr-CA" dirty="0" smtClean="0">
                <a:uFill>
                  <a:solidFill/>
                </a:uFill>
                <a:latin typeface="Times New Roman" panose="02020603050405020304" pitchFamily="18" charset="0"/>
                <a:ea typeface="Cambria"/>
                <a:cs typeface="Times New Roman" panose="02020603050405020304" pitchFamily="18" charset="0"/>
                <a:sym typeface="Cambria"/>
              </a:rPr>
              <a:t> </a:t>
            </a:r>
          </a:p>
          <a:p>
            <a:pPr marL="1371600" lvl="6" indent="-457200">
              <a:buFont typeface="Wingdings" panose="05000000000000000000" pitchFamily="2" charset="2"/>
              <a:buChar char="Ø"/>
            </a:pPr>
            <a:r>
              <a:rPr lang="fr-CA" dirty="0" smtClean="0">
                <a:latin typeface="Times New Roman" panose="02020603050405020304" pitchFamily="18" charset="0"/>
                <a:ea typeface="Cambria"/>
                <a:cs typeface="Times New Roman" panose="02020603050405020304" pitchFamily="18" charset="0"/>
                <a:sym typeface="Cambria"/>
              </a:rPr>
              <a:t>Il </a:t>
            </a:r>
            <a:r>
              <a:rPr lang="fr-CA" dirty="0">
                <a:latin typeface="Times New Roman" panose="02020603050405020304" pitchFamily="18" charset="0"/>
                <a:ea typeface="Cambria"/>
                <a:cs typeface="Times New Roman" panose="02020603050405020304" pitchFamily="18" charset="0"/>
                <a:sym typeface="Cambria"/>
              </a:rPr>
              <a:t>se présente comme une théorie d’apprentissage issue des sciences cognitives et nous pouvons dire qu’il fait partie de la grande famille du </a:t>
            </a:r>
            <a:r>
              <a:rPr lang="fr-CA" dirty="0" smtClean="0">
                <a:latin typeface="Times New Roman" panose="02020603050405020304" pitchFamily="18" charset="0"/>
                <a:ea typeface="Cambria"/>
                <a:cs typeface="Times New Roman" panose="02020603050405020304" pitchFamily="18" charset="0"/>
                <a:sym typeface="Cambria"/>
              </a:rPr>
              <a:t>cognitivisme.</a:t>
            </a:r>
          </a:p>
          <a:p>
            <a:pPr marL="914400" lvl="6"/>
            <a:endParaRPr lang="fr-CA" dirty="0" smtClean="0">
              <a:latin typeface="Times New Roman" panose="02020603050405020304" pitchFamily="18" charset="0"/>
              <a:ea typeface="Cambria"/>
              <a:cs typeface="Times New Roman" panose="02020603050405020304" pitchFamily="18" charset="0"/>
              <a:sym typeface="Cambria"/>
            </a:endParaRPr>
          </a:p>
          <a:p>
            <a:pPr marL="1371600" lvl="6" indent="-457200">
              <a:buFont typeface="Wingdings" panose="05000000000000000000" pitchFamily="2" charset="2"/>
              <a:buChar char="Ø"/>
            </a:pPr>
            <a:r>
              <a:rPr lang="fr-CA" dirty="0" smtClean="0">
                <a:uFill>
                  <a:solidFill/>
                </a:uFill>
                <a:latin typeface="Times New Roman" panose="02020603050405020304" pitchFamily="18" charset="0"/>
                <a:ea typeface="Cambria"/>
                <a:cs typeface="Times New Roman" panose="02020603050405020304" pitchFamily="18" charset="0"/>
                <a:sym typeface="Cambria"/>
              </a:rPr>
              <a:t>L’élève </a:t>
            </a:r>
            <a:r>
              <a:rPr lang="fr-CA" dirty="0">
                <a:uFill>
                  <a:solidFill/>
                </a:uFill>
                <a:latin typeface="Times New Roman" panose="02020603050405020304" pitchFamily="18" charset="0"/>
                <a:ea typeface="Cambria"/>
                <a:cs typeface="Times New Roman" panose="02020603050405020304" pitchFamily="18" charset="0"/>
                <a:sym typeface="Cambria"/>
              </a:rPr>
              <a:t>est le premier agent de ses apprentissages. Cette conception veut que l’apprentissage nécessite une démarche d’appropriation personnelle de l’apprenant. L'apprentissage est considéré comme un processus à la fois cognitif, affectif et </a:t>
            </a:r>
            <a:r>
              <a:rPr lang="fr-CA" dirty="0" smtClean="0">
                <a:uFill>
                  <a:solidFill/>
                </a:uFill>
                <a:latin typeface="Times New Roman" panose="02020603050405020304" pitchFamily="18" charset="0"/>
                <a:ea typeface="Cambria"/>
                <a:cs typeface="Times New Roman" panose="02020603050405020304" pitchFamily="18" charset="0"/>
                <a:sym typeface="Cambria"/>
              </a:rPr>
              <a:t>social.</a:t>
            </a:r>
          </a:p>
          <a:p>
            <a:pPr marL="914400" lvl="6"/>
            <a:endParaRPr lang="fr-CA"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6" indent="-457200">
              <a:buFont typeface="Wingdings" panose="05000000000000000000" pitchFamily="2" charset="2"/>
              <a:buChar char="Ø"/>
            </a:pPr>
            <a:r>
              <a:rPr lang="fr-CA" dirty="0" smtClean="0">
                <a:uFill>
                  <a:solidFill/>
                </a:uFill>
                <a:latin typeface="Times New Roman" panose="02020603050405020304" pitchFamily="18" charset="0"/>
                <a:ea typeface="Cambria"/>
                <a:cs typeface="Times New Roman" panose="02020603050405020304" pitchFamily="18" charset="0"/>
                <a:sym typeface="Cambria"/>
              </a:rPr>
              <a:t>Le </a:t>
            </a:r>
            <a:r>
              <a:rPr lang="fr-CA" dirty="0">
                <a:uFill>
                  <a:solidFill/>
                </a:uFill>
                <a:latin typeface="Times New Roman" panose="02020603050405020304" pitchFamily="18" charset="0"/>
                <a:ea typeface="Cambria"/>
                <a:cs typeface="Times New Roman" panose="02020603050405020304" pitchFamily="18" charset="0"/>
                <a:sym typeface="Cambria"/>
              </a:rPr>
              <a:t>cerveau ne reçoit pas l’information en l’enregistrant ou la photocopiant; il </a:t>
            </a:r>
            <a:r>
              <a:rPr lang="fr-CA" b="1" dirty="0">
                <a:uFill>
                  <a:solidFill/>
                </a:uFill>
                <a:latin typeface="Times New Roman" panose="02020603050405020304" pitchFamily="18" charset="0"/>
                <a:ea typeface="Cambria"/>
                <a:cs typeface="Times New Roman" panose="02020603050405020304" pitchFamily="18" charset="0"/>
                <a:sym typeface="Cambria"/>
              </a:rPr>
              <a:t>la traite, la décode et la recode </a:t>
            </a:r>
            <a:r>
              <a:rPr lang="fr-CA" dirty="0">
                <a:uFill>
                  <a:solidFill/>
                </a:uFill>
                <a:latin typeface="Times New Roman" panose="02020603050405020304" pitchFamily="18" charset="0"/>
                <a:ea typeface="Cambria"/>
                <a:cs typeface="Times New Roman" panose="02020603050405020304" pitchFamily="18" charset="0"/>
                <a:sym typeface="Cambria"/>
              </a:rPr>
              <a:t>en ses propres termes. L'apprentissage est un </a:t>
            </a:r>
            <a:r>
              <a:rPr lang="fr-CA" b="1" dirty="0">
                <a:uFill>
                  <a:solidFill/>
                </a:uFill>
                <a:latin typeface="Times New Roman" panose="02020603050405020304" pitchFamily="18" charset="0"/>
                <a:ea typeface="Cambria"/>
                <a:cs typeface="Times New Roman" panose="02020603050405020304" pitchFamily="18" charset="0"/>
                <a:sym typeface="Cambria"/>
              </a:rPr>
              <a:t>processus actif et dynamique; </a:t>
            </a:r>
            <a:r>
              <a:rPr lang="fr-CA" dirty="0">
                <a:uFill>
                  <a:solidFill/>
                </a:uFill>
                <a:latin typeface="Times New Roman" panose="02020603050405020304" pitchFamily="18" charset="0"/>
                <a:ea typeface="Cambria"/>
                <a:cs typeface="Times New Roman" panose="02020603050405020304" pitchFamily="18" charset="0"/>
                <a:sym typeface="Cambria"/>
              </a:rPr>
              <a:t>l’intelligence est évolutive. </a:t>
            </a:r>
          </a:p>
        </p:txBody>
      </p:sp>
    </p:spTree>
    <p:extLst>
      <p:ext uri="{BB962C8B-B14F-4D97-AF65-F5344CB8AC3E}">
        <p14:creationId xmlns:p14="http://schemas.microsoft.com/office/powerpoint/2010/main" val="2798259200"/>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animEffect transition="in" filter="fade">
                                      <p:cBhvr>
                                        <p:cTn id="21" dur="1000"/>
                                        <p:tgtEl>
                                          <p:spTgt spid="10">
                                            <p:txEl>
                                              <p:pRg st="4" end="4"/>
                                            </p:txEl>
                                          </p:spTgt>
                                        </p:tgtEl>
                                      </p:cBhvr>
                                    </p:animEffect>
                                    <p:anim calcmode="lin" valueType="num">
                                      <p:cBhvr>
                                        <p:cTn id="22"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5" end="5"/>
                                            </p:txEl>
                                          </p:spTgt>
                                        </p:tgtEl>
                                        <p:attrNameLst>
                                          <p:attrName>style.visibility</p:attrName>
                                        </p:attrNameLst>
                                      </p:cBhvr>
                                      <p:to>
                                        <p:strVal val="visible"/>
                                      </p:to>
                                    </p:set>
                                    <p:animEffect transition="in" filter="fade">
                                      <p:cBhvr>
                                        <p:cTn id="28" dur="1000"/>
                                        <p:tgtEl>
                                          <p:spTgt spid="10">
                                            <p:txEl>
                                              <p:pRg st="5" end="5"/>
                                            </p:txEl>
                                          </p:spTgt>
                                        </p:tgtEl>
                                      </p:cBhvr>
                                    </p:animEffect>
                                    <p:anim calcmode="lin" valueType="num">
                                      <p:cBhvr>
                                        <p:cTn id="29"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7" end="7"/>
                                            </p:txEl>
                                          </p:spTgt>
                                        </p:tgtEl>
                                        <p:attrNameLst>
                                          <p:attrName>style.visibility</p:attrName>
                                        </p:attrNameLst>
                                      </p:cBhvr>
                                      <p:to>
                                        <p:strVal val="visible"/>
                                      </p:to>
                                    </p:set>
                                    <p:animEffect transition="in" filter="fade">
                                      <p:cBhvr>
                                        <p:cTn id="35" dur="1000"/>
                                        <p:tgtEl>
                                          <p:spTgt spid="10">
                                            <p:txEl>
                                              <p:pRg st="7" end="7"/>
                                            </p:txEl>
                                          </p:spTgt>
                                        </p:tgtEl>
                                      </p:cBhvr>
                                    </p:animEffect>
                                    <p:anim calcmode="lin" valueType="num">
                                      <p:cBhvr>
                                        <p:cTn id="36"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9" end="9"/>
                                            </p:txEl>
                                          </p:spTgt>
                                        </p:tgtEl>
                                        <p:attrNameLst>
                                          <p:attrName>style.visibility</p:attrName>
                                        </p:attrNameLst>
                                      </p:cBhvr>
                                      <p:to>
                                        <p:strVal val="visible"/>
                                      </p:to>
                                    </p:set>
                                    <p:animEffect transition="in" filter="fade">
                                      <p:cBhvr>
                                        <p:cTn id="42" dur="1000"/>
                                        <p:tgtEl>
                                          <p:spTgt spid="10">
                                            <p:txEl>
                                              <p:pRg st="9" end="9"/>
                                            </p:txEl>
                                          </p:spTgt>
                                        </p:tgtEl>
                                      </p:cBhvr>
                                    </p:animEffect>
                                    <p:anim calcmode="lin" valueType="num">
                                      <p:cBhvr>
                                        <p:cTn id="43"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17</a:t>
            </a:fld>
            <a:endParaRPr lang="en-US"/>
          </a:p>
        </p:txBody>
      </p:sp>
      <p:sp>
        <p:nvSpPr>
          <p:cNvPr id="10" name="Rectangle 9"/>
          <p:cNvSpPr/>
          <p:nvPr/>
        </p:nvSpPr>
        <p:spPr>
          <a:xfrm>
            <a:off x="0" y="1187668"/>
            <a:ext cx="8988426" cy="5078313"/>
          </a:xfrm>
          <a:prstGeom prst="rect">
            <a:avLst/>
          </a:prstGeom>
        </p:spPr>
        <p:txBody>
          <a:bodyPr wrap="square">
            <a:spAutoFit/>
          </a:bodyPr>
          <a:lstStyle/>
          <a:p>
            <a:pPr marL="914400" lvl="6"/>
            <a:endParaRPr lang="en-CA" dirty="0" smtClean="0">
              <a:latin typeface="Times New Roman" panose="02020603050405020304" pitchFamily="18" charset="0"/>
              <a:ea typeface="Cambria"/>
              <a:cs typeface="Times New Roman" panose="02020603050405020304" pitchFamily="18" charset="0"/>
              <a:sym typeface="Cambria"/>
            </a:endParaRPr>
          </a:p>
          <a:p>
            <a:pPr marL="914400" lvl="6"/>
            <a:endParaRPr lang="en-CA" dirty="0">
              <a:latin typeface="Times New Roman" panose="02020603050405020304" pitchFamily="18" charset="0"/>
              <a:ea typeface="Cambria"/>
              <a:cs typeface="Times New Roman" panose="02020603050405020304" pitchFamily="18" charset="0"/>
              <a:sym typeface="Cambria"/>
            </a:endParaRPr>
          </a:p>
          <a:p>
            <a:pPr marL="1371600" lvl="6" indent="-457200">
              <a:buFont typeface="Wingdings" panose="05000000000000000000" pitchFamily="2" charset="2"/>
              <a:buChar char="Ø"/>
            </a:pPr>
            <a:r>
              <a:rPr lang="fr-CA" dirty="0" smtClean="0">
                <a:uFill>
                  <a:solidFill/>
                </a:uFill>
                <a:latin typeface="Times New Roman" panose="02020603050405020304" pitchFamily="18" charset="0"/>
                <a:ea typeface="Cambria"/>
                <a:cs typeface="Times New Roman" panose="02020603050405020304" pitchFamily="18" charset="0"/>
                <a:sym typeface="Cambria"/>
              </a:rPr>
              <a:t>Apprendre</a:t>
            </a:r>
            <a:r>
              <a:rPr lang="fr-CA" dirty="0">
                <a:uFill>
                  <a:solidFill/>
                </a:uFill>
                <a:latin typeface="Times New Roman" panose="02020603050405020304" pitchFamily="18" charset="0"/>
                <a:ea typeface="Cambria"/>
                <a:cs typeface="Times New Roman" panose="02020603050405020304" pitchFamily="18" charset="0"/>
                <a:sym typeface="Cambria"/>
              </a:rPr>
              <a:t>, c’est  transformer ce que l’on sait en fonction de l’information nouvelle. La connaissance est le résultat du traitement de l’information à partir des savoirs qui sont stocké dans la mémoire (les connaissances antérieurs). Conséquemment, à partir d’une même information, des individus différents construiront des connaissances </a:t>
            </a:r>
            <a:r>
              <a:rPr lang="fr-CA" dirty="0" smtClean="0">
                <a:uFill>
                  <a:solidFill/>
                </a:uFill>
                <a:latin typeface="Times New Roman" panose="02020603050405020304" pitchFamily="18" charset="0"/>
                <a:ea typeface="Cambria"/>
                <a:cs typeface="Times New Roman" panose="02020603050405020304" pitchFamily="18" charset="0"/>
                <a:sym typeface="Cambria"/>
              </a:rPr>
              <a:t>différentes.</a:t>
            </a:r>
          </a:p>
          <a:p>
            <a:pPr marL="914400" lvl="6"/>
            <a:endParaRPr lang="fr-CA"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6" indent="-457200">
              <a:buFont typeface="Wingdings" panose="05000000000000000000" pitchFamily="2" charset="2"/>
              <a:buChar char="Ø"/>
            </a:pPr>
            <a:r>
              <a:rPr lang="fr-CA" dirty="0" smtClean="0">
                <a:uFill>
                  <a:solidFill/>
                </a:uFill>
                <a:latin typeface="Times New Roman" panose="02020603050405020304" pitchFamily="18" charset="0"/>
                <a:ea typeface="Cambria"/>
                <a:cs typeface="Times New Roman" panose="02020603050405020304" pitchFamily="18" charset="0"/>
                <a:sym typeface="Cambria"/>
              </a:rPr>
              <a:t>Pour </a:t>
            </a:r>
            <a:r>
              <a:rPr lang="fr-CA" dirty="0">
                <a:uFill>
                  <a:solidFill/>
                </a:uFill>
                <a:latin typeface="Times New Roman" panose="02020603050405020304" pitchFamily="18" charset="0"/>
                <a:ea typeface="Cambria"/>
                <a:cs typeface="Times New Roman" panose="02020603050405020304" pitchFamily="18" charset="0"/>
                <a:sym typeface="Cambria"/>
              </a:rPr>
              <a:t>qu’elle devienne une connaissance, il faut traiter l’information, c’est-à-dire la trier, l’organiser en fonction d’une tâche ou d’un projet, en éliminer le superflu, la découper en blocs données significatives, l’interpréter, lui donner su sens et se </a:t>
            </a:r>
            <a:r>
              <a:rPr lang="fr-CA" dirty="0" smtClean="0">
                <a:uFill>
                  <a:solidFill/>
                </a:uFill>
                <a:latin typeface="Times New Roman" panose="02020603050405020304" pitchFamily="18" charset="0"/>
                <a:ea typeface="Cambria"/>
                <a:cs typeface="Times New Roman" panose="02020603050405020304" pitchFamily="18" charset="0"/>
                <a:sym typeface="Cambria"/>
              </a:rPr>
              <a:t>l’approprié</a:t>
            </a:r>
          </a:p>
          <a:p>
            <a:pPr marL="914400" lvl="6"/>
            <a:endParaRPr lang="fr-CA"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6" indent="-457200">
              <a:buFont typeface="Wingdings" panose="05000000000000000000" pitchFamily="2" charset="2"/>
              <a:buChar char="Ø"/>
            </a:pPr>
            <a:r>
              <a:rPr lang="fr-CA" dirty="0" smtClean="0">
                <a:uFill>
                  <a:solidFill/>
                </a:uFill>
                <a:latin typeface="Times New Roman" panose="02020603050405020304" pitchFamily="18" charset="0"/>
                <a:ea typeface="Cambria"/>
                <a:cs typeface="Times New Roman" panose="02020603050405020304" pitchFamily="18" charset="0"/>
                <a:sym typeface="Cambria"/>
              </a:rPr>
              <a:t>Les </a:t>
            </a:r>
            <a:r>
              <a:rPr lang="fr-CA" dirty="0">
                <a:uFill>
                  <a:solidFill/>
                </a:uFill>
                <a:latin typeface="Times New Roman" panose="02020603050405020304" pitchFamily="18" charset="0"/>
                <a:ea typeface="Cambria"/>
                <a:cs typeface="Times New Roman" panose="02020603050405020304" pitchFamily="18" charset="0"/>
                <a:sym typeface="Cambria"/>
              </a:rPr>
              <a:t>connaissances sont construites par l’élève , avec l’aide de l’enseignant. C’est donc l’élève et ses processus d’apprentissage qui doivent être au cœur des préoccupations de l’enseignant, pas les programmes d’études</a:t>
            </a:r>
            <a:r>
              <a:rPr lang="fr-CA" dirty="0" smtClean="0">
                <a:uFill>
                  <a:solidFill/>
                </a:uFill>
                <a:latin typeface="Times New Roman" panose="02020603050405020304" pitchFamily="18" charset="0"/>
                <a:ea typeface="Cambria"/>
                <a:cs typeface="Times New Roman" panose="02020603050405020304" pitchFamily="18" charset="0"/>
                <a:sym typeface="Cambria"/>
              </a:rPr>
              <a:t>.</a:t>
            </a:r>
          </a:p>
          <a:p>
            <a:pPr marL="1371600" lvl="6" indent="-457200">
              <a:buFont typeface="Wingdings" panose="05000000000000000000" pitchFamily="2" charset="2"/>
              <a:buChar char="Ø"/>
            </a:pPr>
            <a:endParaRPr lang="fr-CA" dirty="0">
              <a:uFill>
                <a:solidFill/>
              </a:uFill>
              <a:latin typeface="Times New Roman" panose="02020603050405020304" pitchFamily="18" charset="0"/>
              <a:ea typeface="Cambria"/>
              <a:cs typeface="Times New Roman" panose="02020603050405020304" pitchFamily="18" charset="0"/>
              <a:sym typeface="Cambria"/>
            </a:endParaRPr>
          </a:p>
          <a:p>
            <a:pPr marL="914400" lvl="6"/>
            <a:endParaRPr lang="fr-CA"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3198911929"/>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2" end="2"/>
                                            </p:txEl>
                                          </p:spTgt>
                                        </p:tgtEl>
                                        <p:attrNameLst>
                                          <p:attrName>style.visibility</p:attrName>
                                        </p:attrNameLst>
                                      </p:cBhvr>
                                      <p:to>
                                        <p:strVal val="visible"/>
                                      </p:to>
                                    </p:set>
                                    <p:animEffect transition="in" filter="fade">
                                      <p:cBhvr>
                                        <p:cTn id="7" dur="1000"/>
                                        <p:tgtEl>
                                          <p:spTgt spid="10">
                                            <p:txEl>
                                              <p:pRg st="2" end="2"/>
                                            </p:txEl>
                                          </p:spTgt>
                                        </p:tgtEl>
                                      </p:cBhvr>
                                    </p:animEffect>
                                    <p:anim calcmode="lin" valueType="num">
                                      <p:cBhvr>
                                        <p:cTn id="8"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4" end="4"/>
                                            </p:txEl>
                                          </p:spTgt>
                                        </p:tgtEl>
                                        <p:attrNameLst>
                                          <p:attrName>style.visibility</p:attrName>
                                        </p:attrNameLst>
                                      </p:cBhvr>
                                      <p:to>
                                        <p:strVal val="visible"/>
                                      </p:to>
                                    </p:set>
                                    <p:animEffect transition="in" filter="fade">
                                      <p:cBhvr>
                                        <p:cTn id="14" dur="1000"/>
                                        <p:tgtEl>
                                          <p:spTgt spid="10">
                                            <p:txEl>
                                              <p:pRg st="4" end="4"/>
                                            </p:txEl>
                                          </p:spTgt>
                                        </p:tgtEl>
                                      </p:cBhvr>
                                    </p:animEffect>
                                    <p:anim calcmode="lin" valueType="num">
                                      <p:cBhvr>
                                        <p:cTn id="15"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6" end="6"/>
                                            </p:txEl>
                                          </p:spTgt>
                                        </p:tgtEl>
                                        <p:attrNameLst>
                                          <p:attrName>style.visibility</p:attrName>
                                        </p:attrNameLst>
                                      </p:cBhvr>
                                      <p:to>
                                        <p:strVal val="visible"/>
                                      </p:to>
                                    </p:set>
                                    <p:animEffect transition="in" filter="fade">
                                      <p:cBhvr>
                                        <p:cTn id="21" dur="1000"/>
                                        <p:tgtEl>
                                          <p:spTgt spid="10">
                                            <p:txEl>
                                              <p:pRg st="6" end="6"/>
                                            </p:txEl>
                                          </p:spTgt>
                                        </p:tgtEl>
                                      </p:cBhvr>
                                    </p:animEffect>
                                    <p:anim calcmode="lin" valueType="num">
                                      <p:cBhvr>
                                        <p:cTn id="22"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18</a:t>
            </a:fld>
            <a:endParaRPr lang="en-US"/>
          </a:p>
        </p:txBody>
      </p:sp>
      <p:sp>
        <p:nvSpPr>
          <p:cNvPr id="10" name="Rectangle 9"/>
          <p:cNvSpPr/>
          <p:nvPr/>
        </p:nvSpPr>
        <p:spPr>
          <a:xfrm>
            <a:off x="155574" y="1219199"/>
            <a:ext cx="8988426" cy="4893647"/>
          </a:xfrm>
          <a:prstGeom prst="rect">
            <a:avLst/>
          </a:prstGeom>
        </p:spPr>
        <p:txBody>
          <a:bodyPr wrap="square">
            <a:spAutoFit/>
          </a:bodyPr>
          <a:lstStyle/>
          <a:p>
            <a:pPr marL="0" lvl="4"/>
            <a:endParaRPr lang="en-CA" sz="2400" b="1" dirty="0" smtClean="0">
              <a:latin typeface="Times New Roman" panose="02020603050405020304" pitchFamily="18" charset="0"/>
              <a:cs typeface="Times New Roman" panose="02020603050405020304" pitchFamily="18" charset="0"/>
            </a:endParaRPr>
          </a:p>
          <a:p>
            <a:pPr marL="0" lvl="4"/>
            <a:r>
              <a:rPr lang="fr-CA" sz="2800" b="1" dirty="0" smtClean="0">
                <a:uFill>
                  <a:solidFill/>
                </a:uFill>
                <a:latin typeface="Cambria"/>
                <a:ea typeface="Cambria"/>
                <a:cs typeface="Cambria"/>
                <a:sym typeface="Cambria"/>
              </a:rPr>
              <a:t>	</a:t>
            </a:r>
            <a:r>
              <a:rPr lang="fr-CA" sz="2400" b="1" dirty="0" smtClean="0">
                <a:uFill>
                  <a:solidFill/>
                </a:uFill>
                <a:latin typeface="Cambria"/>
                <a:ea typeface="Cambria"/>
                <a:cs typeface="Cambria"/>
                <a:sym typeface="Cambria"/>
              </a:rPr>
              <a:t>Les </a:t>
            </a:r>
            <a:r>
              <a:rPr lang="fr-CA" sz="2400" b="1" dirty="0">
                <a:uFill>
                  <a:solidFill/>
                </a:uFill>
                <a:latin typeface="Cambria"/>
                <a:ea typeface="Cambria"/>
                <a:cs typeface="Cambria"/>
                <a:sym typeface="Cambria"/>
              </a:rPr>
              <a:t>auteurs importants de ces théories </a:t>
            </a:r>
            <a:r>
              <a:rPr lang="fr-CA" sz="2000" b="1" dirty="0">
                <a:uFill>
                  <a:solidFill/>
                </a:uFill>
                <a:latin typeface="Cambria"/>
                <a:ea typeface="Cambria"/>
                <a:cs typeface="Cambria"/>
                <a:sym typeface="Cambria"/>
              </a:rPr>
              <a:t>: </a:t>
            </a:r>
            <a:r>
              <a:rPr lang="fr-CA" sz="2000" dirty="0">
                <a:uFill>
                  <a:solidFill/>
                </a:uFill>
                <a:latin typeface="Times New Roman" panose="02020603050405020304" pitchFamily="18" charset="0"/>
                <a:ea typeface="Cambria"/>
                <a:cs typeface="Times New Roman" panose="02020603050405020304" pitchFamily="18" charset="0"/>
                <a:sym typeface="Cambria"/>
              </a:rPr>
              <a:t>les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principaux 	fondements </a:t>
            </a:r>
            <a:r>
              <a:rPr lang="fr-CA" sz="2000" dirty="0">
                <a:uFill>
                  <a:solidFill/>
                </a:uFill>
                <a:latin typeface="Times New Roman" panose="02020603050405020304" pitchFamily="18" charset="0"/>
                <a:ea typeface="Cambria"/>
                <a:cs typeface="Times New Roman" panose="02020603050405020304" pitchFamily="18" charset="0"/>
                <a:sym typeface="Cambria"/>
              </a:rPr>
              <a:t>théoriques du cognitivisme, du constructivisme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et </a:t>
            </a:r>
            <a:r>
              <a:rPr lang="fr-CA" sz="2000" dirty="0">
                <a:uFill>
                  <a:solidFill/>
                </a:uFill>
                <a:latin typeface="Times New Roman" panose="02020603050405020304" pitchFamily="18" charset="0"/>
                <a:ea typeface="Cambria"/>
                <a:cs typeface="Times New Roman" panose="02020603050405020304" pitchFamily="18" charset="0"/>
                <a:sym typeface="Cambria"/>
              </a:rPr>
              <a:t>du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socioconstructivisme </a:t>
            </a:r>
            <a:r>
              <a:rPr lang="fr-CA" sz="2000" dirty="0">
                <a:uFill>
                  <a:solidFill/>
                </a:uFill>
                <a:latin typeface="Times New Roman" panose="02020603050405020304" pitchFamily="18" charset="0"/>
                <a:ea typeface="Cambria"/>
                <a:cs typeface="Times New Roman" panose="02020603050405020304" pitchFamily="18" charset="0"/>
                <a:sym typeface="Cambria"/>
              </a:rPr>
              <a:t>ont été établis dès les années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1930-1940 </a:t>
            </a:r>
            <a:r>
              <a:rPr lang="fr-CA" sz="2000" dirty="0">
                <a:uFill>
                  <a:solidFill/>
                </a:uFill>
                <a:latin typeface="Times New Roman" panose="02020603050405020304" pitchFamily="18" charset="0"/>
                <a:ea typeface="Cambria"/>
                <a:cs typeface="Times New Roman" panose="02020603050405020304" pitchFamily="18" charset="0"/>
                <a:sym typeface="Cambria"/>
              </a:rPr>
              <a:t>avec les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travaux </a:t>
            </a:r>
            <a:r>
              <a:rPr lang="fr-CA" sz="2000" dirty="0">
                <a:uFill>
                  <a:solidFill/>
                </a:uFill>
                <a:latin typeface="Times New Roman" panose="02020603050405020304" pitchFamily="18" charset="0"/>
                <a:ea typeface="Cambria"/>
                <a:cs typeface="Times New Roman" panose="02020603050405020304" pitchFamily="18" charset="0"/>
                <a:sym typeface="Cambria"/>
              </a:rPr>
              <a:t>de Jean Piaget et Lev Vygotski.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Cependant</a:t>
            </a:r>
            <a:r>
              <a:rPr lang="fr-CA" sz="2000" dirty="0">
                <a:uFill>
                  <a:solidFill/>
                </a:uFill>
                <a:latin typeface="Times New Roman" panose="02020603050405020304" pitchFamily="18" charset="0"/>
                <a:ea typeface="Cambria"/>
                <a:cs typeface="Times New Roman" panose="02020603050405020304" pitchFamily="18" charset="0"/>
                <a:sym typeface="Cambria"/>
              </a:rPr>
              <a:t>, leur implantation en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milieu scolaire </a:t>
            </a:r>
            <a:r>
              <a:rPr lang="fr-CA" sz="2000" dirty="0">
                <a:uFill>
                  <a:solidFill/>
                </a:uFill>
                <a:latin typeface="Times New Roman" panose="02020603050405020304" pitchFamily="18" charset="0"/>
                <a:ea typeface="Cambria"/>
                <a:cs typeface="Times New Roman" panose="02020603050405020304" pitchFamily="18" charset="0"/>
                <a:sym typeface="Cambria"/>
              </a:rPr>
              <a:t>sera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beaucoup </a:t>
            </a:r>
            <a:r>
              <a:rPr lang="fr-CA" sz="2000" dirty="0">
                <a:uFill>
                  <a:solidFill/>
                </a:uFill>
                <a:latin typeface="Times New Roman" panose="02020603050405020304" pitchFamily="18" charset="0"/>
                <a:ea typeface="Cambria"/>
                <a:cs typeface="Times New Roman" panose="02020603050405020304" pitchFamily="18" charset="0"/>
                <a:sym typeface="Cambria"/>
              </a:rPr>
              <a:t>plus tardive.  En fait, le terme </a:t>
            </a:r>
            <a:r>
              <a:rPr lang="fr-CA" sz="2000" b="1" dirty="0">
                <a:uFill>
                  <a:solidFill/>
                </a:uFill>
                <a:latin typeface="Times New Roman" panose="02020603050405020304" pitchFamily="18" charset="0"/>
                <a:ea typeface="Cambria"/>
                <a:cs typeface="Times New Roman" panose="02020603050405020304" pitchFamily="18" charset="0"/>
                <a:sym typeface="Cambria"/>
              </a:rPr>
              <a:t>constructivisme </a:t>
            </a:r>
            <a:r>
              <a:rPr lang="fr-CA" sz="2000" b="1" dirty="0" smtClean="0">
                <a:uFill>
                  <a:solidFill/>
                </a:uFill>
                <a:latin typeface="Times New Roman" panose="02020603050405020304" pitchFamily="18" charset="0"/>
                <a:ea typeface="Cambria"/>
                <a:cs typeface="Times New Roman" panose="02020603050405020304" pitchFamily="18" charset="0"/>
                <a:sym typeface="Cambria"/>
              </a:rPr>
              <a:t>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n’est </a:t>
            </a:r>
            <a:r>
              <a:rPr lang="fr-CA" sz="2000" dirty="0">
                <a:uFill>
                  <a:solidFill/>
                </a:uFill>
                <a:latin typeface="Times New Roman" panose="02020603050405020304" pitchFamily="18" charset="0"/>
                <a:ea typeface="Cambria"/>
                <a:cs typeface="Times New Roman" panose="02020603050405020304" pitchFamily="18" charset="0"/>
                <a:sym typeface="Cambria"/>
              </a:rPr>
              <a:t>apparu dans le domaine de l’éducation qu’au tournant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des </a:t>
            </a:r>
            <a:r>
              <a:rPr lang="fr-CA" sz="2000" dirty="0">
                <a:uFill>
                  <a:solidFill/>
                </a:uFill>
                <a:latin typeface="Times New Roman" panose="02020603050405020304" pitchFamily="18" charset="0"/>
                <a:ea typeface="Cambria"/>
                <a:cs typeface="Times New Roman" panose="02020603050405020304" pitchFamily="18" charset="0"/>
                <a:sym typeface="Cambria"/>
              </a:rPr>
              <a:t>années 1990.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et </a:t>
            </a:r>
            <a:r>
              <a:rPr lang="fr-CA" sz="2000" dirty="0">
                <a:uFill>
                  <a:solidFill/>
                </a:uFill>
                <a:latin typeface="Times New Roman" panose="02020603050405020304" pitchFamily="18" charset="0"/>
                <a:ea typeface="Cambria"/>
                <a:cs typeface="Times New Roman" panose="02020603050405020304" pitchFamily="18" charset="0"/>
                <a:sym typeface="Cambria"/>
              </a:rPr>
              <a:t>bien qu’il occupe une place considérable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dans </a:t>
            </a:r>
            <a:r>
              <a:rPr lang="fr-CA" sz="2000" dirty="0">
                <a:uFill>
                  <a:solidFill/>
                </a:uFill>
                <a:latin typeface="Times New Roman" panose="02020603050405020304" pitchFamily="18" charset="0"/>
                <a:ea typeface="Cambria"/>
                <a:cs typeface="Times New Roman" panose="02020603050405020304" pitchFamily="18" charset="0"/>
                <a:sym typeface="Cambria"/>
              </a:rPr>
              <a:t>le discours pédagogique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actuel</a:t>
            </a:r>
            <a:r>
              <a:rPr lang="fr-CA" sz="2000" dirty="0">
                <a:uFill>
                  <a:solidFill/>
                </a:uFill>
                <a:latin typeface="Times New Roman" panose="02020603050405020304" pitchFamily="18" charset="0"/>
                <a:ea typeface="Cambria"/>
                <a:cs typeface="Times New Roman" panose="02020603050405020304" pitchFamily="18" charset="0"/>
                <a:sym typeface="Cambria"/>
              </a:rPr>
              <a:t>, il convient de rappeler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que </a:t>
            </a:r>
            <a:r>
              <a:rPr lang="fr-CA" sz="2000" dirty="0">
                <a:uFill>
                  <a:solidFill/>
                </a:uFill>
                <a:latin typeface="Times New Roman" panose="02020603050405020304" pitchFamily="18" charset="0"/>
                <a:ea typeface="Cambria"/>
                <a:cs typeface="Times New Roman" panose="02020603050405020304" pitchFamily="18" charset="0"/>
                <a:sym typeface="Cambria"/>
              </a:rPr>
              <a:t>le constructivisme ne constitue qu’une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parcelle </a:t>
            </a:r>
            <a:r>
              <a:rPr lang="fr-CA" sz="2000" dirty="0">
                <a:uFill>
                  <a:solidFill/>
                </a:uFill>
                <a:latin typeface="Times New Roman" panose="02020603050405020304" pitchFamily="18" charset="0"/>
                <a:ea typeface="Cambria"/>
                <a:cs typeface="Times New Roman" panose="02020603050405020304" pitchFamily="18" charset="0"/>
                <a:sym typeface="Cambria"/>
              </a:rPr>
              <a:t>de la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révolution </a:t>
            </a:r>
            <a:r>
              <a:rPr lang="fr-CA" sz="2000" dirty="0">
                <a:uFill>
                  <a:solidFill/>
                </a:uFill>
                <a:latin typeface="Times New Roman" panose="02020603050405020304" pitchFamily="18" charset="0"/>
                <a:ea typeface="Cambria"/>
                <a:cs typeface="Times New Roman" panose="02020603050405020304" pitchFamily="18" charset="0"/>
                <a:sym typeface="Cambria"/>
              </a:rPr>
              <a:t>cognitive en éducation. Jerome S. Bruner,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psychologue </a:t>
            </a:r>
            <a:r>
              <a:rPr lang="fr-CA" sz="2000" dirty="0">
                <a:uFill>
                  <a:solidFill/>
                </a:uFill>
                <a:latin typeface="Times New Roman" panose="02020603050405020304" pitchFamily="18" charset="0"/>
                <a:ea typeface="Cambria"/>
                <a:cs typeface="Times New Roman" panose="02020603050405020304" pitchFamily="18" charset="0"/>
                <a:sym typeface="Cambria"/>
              </a:rPr>
              <a:t>et chercheur, est le troisième membre du </a:t>
            </a:r>
            <a:r>
              <a:rPr lang="fr-CA" sz="2000" b="1" dirty="0">
                <a:uFill>
                  <a:solidFill/>
                </a:uFill>
                <a:latin typeface="Times New Roman" panose="02020603050405020304" pitchFamily="18" charset="0"/>
                <a:ea typeface="Cambria"/>
                <a:cs typeface="Times New Roman" panose="02020603050405020304" pitchFamily="18" charset="0"/>
                <a:sym typeface="Cambria"/>
              </a:rPr>
              <a:t>« </a:t>
            </a:r>
            <a:r>
              <a:rPr lang="fr-CA" sz="2000" b="1" dirty="0" smtClean="0">
                <a:uFill>
                  <a:solidFill/>
                </a:uFill>
                <a:latin typeface="Times New Roman" panose="02020603050405020304" pitchFamily="18" charset="0"/>
                <a:ea typeface="Cambria"/>
                <a:cs typeface="Times New Roman" panose="02020603050405020304" pitchFamily="18" charset="0"/>
                <a:sym typeface="Cambria"/>
              </a:rPr>
              <a:t>triumvirat </a:t>
            </a:r>
            <a:r>
              <a:rPr lang="fr-CA" sz="2000" b="1" dirty="0">
                <a:uFill>
                  <a:solidFill/>
                </a:uFill>
                <a:latin typeface="Times New Roman" panose="02020603050405020304" pitchFamily="18" charset="0"/>
                <a:ea typeface="Cambria"/>
                <a:cs typeface="Times New Roman" panose="02020603050405020304" pitchFamily="18" charset="0"/>
                <a:sym typeface="Cambria"/>
              </a:rPr>
              <a:t>»  </a:t>
            </a:r>
            <a:r>
              <a:rPr lang="fr-CA" sz="2000" b="1" dirty="0" smtClean="0">
                <a:uFill>
                  <a:solidFill/>
                </a:uFill>
                <a:latin typeface="Times New Roman" panose="02020603050405020304" pitchFamily="18" charset="0"/>
                <a:ea typeface="Cambria"/>
                <a:cs typeface="Times New Roman" panose="02020603050405020304" pitchFamily="18" charset="0"/>
                <a:sym typeface="Cambria"/>
              </a:rPr>
              <a:t>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constructiviste. Dans </a:t>
            </a:r>
            <a:r>
              <a:rPr lang="fr-CA" sz="2000" dirty="0">
                <a:uFill>
                  <a:solidFill/>
                </a:uFill>
                <a:latin typeface="Times New Roman" panose="02020603050405020304" pitchFamily="18" charset="0"/>
                <a:ea typeface="Cambria"/>
                <a:cs typeface="Times New Roman" panose="02020603050405020304" pitchFamily="18" charset="0"/>
                <a:sym typeface="Cambria"/>
              </a:rPr>
              <a:t>les années 1960, il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deviendra </a:t>
            </a:r>
            <a:r>
              <a:rPr lang="fr-CA" sz="2000" dirty="0">
                <a:uFill>
                  <a:solidFill/>
                </a:uFill>
                <a:latin typeface="Times New Roman" panose="02020603050405020304" pitchFamily="18" charset="0"/>
                <a:ea typeface="Cambria"/>
                <a:cs typeface="Times New Roman" panose="02020603050405020304" pitchFamily="18" charset="0"/>
                <a:sym typeface="Cambria"/>
              </a:rPr>
              <a:t>le fondateur de la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	l’approche </a:t>
            </a:r>
            <a:r>
              <a:rPr lang="fr-CA" sz="2000" dirty="0">
                <a:uFill>
                  <a:solidFill/>
                </a:uFill>
                <a:latin typeface="Times New Roman" panose="02020603050405020304" pitchFamily="18" charset="0"/>
                <a:ea typeface="Cambria"/>
                <a:cs typeface="Times New Roman" panose="02020603050405020304" pitchFamily="18" charset="0"/>
                <a:sym typeface="Cambria"/>
              </a:rPr>
              <a:t>expérientielle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appelée </a:t>
            </a:r>
            <a:r>
              <a:rPr lang="fr-CA" sz="2000" dirty="0">
                <a:uFill>
                  <a:solidFill/>
                </a:uFill>
                <a:latin typeface="Times New Roman" panose="02020603050405020304" pitchFamily="18" charset="0"/>
                <a:ea typeface="Cambria"/>
                <a:cs typeface="Times New Roman" panose="02020603050405020304" pitchFamily="18" charset="0"/>
                <a:sym typeface="Cambria"/>
              </a:rPr>
              <a:t>aussi </a:t>
            </a:r>
            <a:r>
              <a:rPr lang="fr-CA" sz="2000" b="1" dirty="0">
                <a:uFill>
                  <a:solidFill/>
                </a:uFill>
                <a:latin typeface="Times New Roman" panose="02020603050405020304" pitchFamily="18" charset="0"/>
                <a:ea typeface="Cambria"/>
                <a:cs typeface="Times New Roman" panose="02020603050405020304" pitchFamily="18" charset="0"/>
                <a:sym typeface="Cambria"/>
              </a:rPr>
              <a:t>pédagogie de la découverte.</a:t>
            </a:r>
          </a:p>
          <a:p>
            <a:pPr marL="0" lvl="4"/>
            <a:r>
              <a:rPr lang="fr-CA" sz="2000" b="1" dirty="0" smtClean="0">
                <a:latin typeface="Times New Roman" panose="02020603050405020304" pitchFamily="18" charset="0"/>
                <a:cs typeface="Times New Roman" panose="02020603050405020304" pitchFamily="18" charset="0"/>
              </a:rPr>
              <a:t>	</a:t>
            </a:r>
          </a:p>
          <a:p>
            <a:pPr marL="0" lvl="4"/>
            <a:r>
              <a:rPr lang="fr-CA" sz="2000" b="1" dirty="0">
                <a:latin typeface="Times New Roman" panose="02020603050405020304" pitchFamily="18" charset="0"/>
                <a:cs typeface="Times New Roman" panose="02020603050405020304" pitchFamily="18" charset="0"/>
              </a:rPr>
              <a:t>	</a:t>
            </a:r>
            <a:endParaRPr lang="fr-CA"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73769413"/>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3" end="3"/>
                                            </p:txEl>
                                          </p:spTgt>
                                        </p:tgtEl>
                                        <p:attrNameLst>
                                          <p:attrName>style.visibility</p:attrName>
                                        </p:attrNameLst>
                                      </p:cBhvr>
                                      <p:to>
                                        <p:strVal val="visible"/>
                                      </p:to>
                                    </p:set>
                                    <p:animEffect transition="in" filter="fade">
                                      <p:cBhvr>
                                        <p:cTn id="21" dur="1000"/>
                                        <p:tgtEl>
                                          <p:spTgt spid="10">
                                            <p:txEl>
                                              <p:pRg st="3" end="3"/>
                                            </p:txEl>
                                          </p:spTgt>
                                        </p:tgtEl>
                                      </p:cBhvr>
                                    </p:animEffect>
                                    <p:anim calcmode="lin" valueType="num">
                                      <p:cBhvr>
                                        <p:cTn id="22"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19</a:t>
            </a:fld>
            <a:endParaRPr lang="en-US"/>
          </a:p>
        </p:txBody>
      </p:sp>
      <p:sp>
        <p:nvSpPr>
          <p:cNvPr id="10" name="Rectangle 9"/>
          <p:cNvSpPr/>
          <p:nvPr/>
        </p:nvSpPr>
        <p:spPr>
          <a:xfrm>
            <a:off x="0" y="1187668"/>
            <a:ext cx="8988426" cy="6309420"/>
          </a:xfrm>
          <a:prstGeom prst="rect">
            <a:avLst/>
          </a:prstGeom>
        </p:spPr>
        <p:txBody>
          <a:bodyPr wrap="square">
            <a:spAutoFit/>
          </a:bodyPr>
          <a:lstStyle/>
          <a:p>
            <a:pPr marL="914400" lvl="6"/>
            <a:endParaRPr lang="fr-CA" dirty="0" smtClean="0">
              <a:latin typeface="Times New Roman" panose="02020603050405020304" pitchFamily="18" charset="0"/>
              <a:ea typeface="Cambria"/>
              <a:cs typeface="Times New Roman" panose="02020603050405020304" pitchFamily="18" charset="0"/>
              <a:sym typeface="Cambria"/>
            </a:endParaRPr>
          </a:p>
          <a:p>
            <a:pPr marL="914400" lvl="6"/>
            <a:endParaRPr lang="en-CA" dirty="0">
              <a:latin typeface="Times New Roman" panose="02020603050405020304" pitchFamily="18" charset="0"/>
              <a:ea typeface="Cambria"/>
              <a:cs typeface="Times New Roman" panose="02020603050405020304" pitchFamily="18" charset="0"/>
              <a:sym typeface="Cambria"/>
            </a:endParaRPr>
          </a:p>
          <a:p>
            <a:pPr marL="914400" lvl="6"/>
            <a:r>
              <a:rPr lang="fr-CA" sz="2200" b="1" dirty="0" smtClean="0">
                <a:latin typeface="Times New Roman" panose="02020603050405020304" pitchFamily="18" charset="0"/>
                <a:ea typeface="Cambria"/>
                <a:cs typeface="Times New Roman" panose="02020603050405020304" pitchFamily="18" charset="0"/>
                <a:sym typeface="Cambria"/>
              </a:rPr>
              <a:t>Jean Piaget (1896-1980) </a:t>
            </a:r>
            <a:r>
              <a:rPr lang="fr-CA" sz="2000" b="1" dirty="0" smtClean="0">
                <a:latin typeface="Times New Roman" panose="02020603050405020304" pitchFamily="18" charset="0"/>
                <a:ea typeface="Cambria"/>
                <a:cs typeface="Times New Roman" panose="02020603050405020304" pitchFamily="18" charset="0"/>
                <a:sym typeface="Cambria"/>
              </a:rPr>
              <a:t>: </a:t>
            </a:r>
            <a:r>
              <a:rPr lang="fr-CA" dirty="0" smtClean="0">
                <a:uFill>
                  <a:solidFill/>
                </a:uFill>
                <a:latin typeface="Times New Roman" panose="02020603050405020304" pitchFamily="18" charset="0"/>
                <a:ea typeface="Cambria"/>
                <a:cs typeface="Times New Roman" panose="02020603050405020304" pitchFamily="18" charset="0"/>
                <a:sym typeface="Cambria"/>
              </a:rPr>
              <a:t>d’origine </a:t>
            </a:r>
            <a:r>
              <a:rPr lang="fr-CA" dirty="0">
                <a:uFill>
                  <a:solidFill/>
                </a:uFill>
                <a:latin typeface="Times New Roman" panose="02020603050405020304" pitchFamily="18" charset="0"/>
                <a:ea typeface="Cambria"/>
                <a:cs typeface="Times New Roman" panose="02020603050405020304" pitchFamily="18" charset="0"/>
                <a:sym typeface="Cambria"/>
              </a:rPr>
              <a:t>suisse, Piaget est sans aucun doute le chercheur le plus connu dans le domaine de la psychologie du développement</a:t>
            </a:r>
          </a:p>
          <a:p>
            <a:pPr marL="914400" lvl="6"/>
            <a:endParaRPr lang="fr-CA" sz="2200" b="1" dirty="0" smtClean="0">
              <a:latin typeface="Times New Roman" panose="02020603050405020304" pitchFamily="18" charset="0"/>
              <a:ea typeface="Cambria"/>
              <a:cs typeface="Times New Roman" panose="02020603050405020304" pitchFamily="18" charset="0"/>
              <a:sym typeface="Cambria"/>
            </a:endParaRPr>
          </a:p>
          <a:p>
            <a:pPr marL="1371600" lvl="6" indent="-457200">
              <a:buFont typeface="Wingdings" panose="05000000000000000000" pitchFamily="2" charset="2"/>
              <a:buChar char="Ø"/>
            </a:pPr>
            <a:r>
              <a:rPr lang="fr-CA" dirty="0" smtClean="0">
                <a:uFill>
                  <a:solidFill/>
                </a:uFill>
                <a:latin typeface="Times New Roman" panose="02020603050405020304" pitchFamily="18" charset="0"/>
                <a:ea typeface="Cambria"/>
                <a:cs typeface="Times New Roman" panose="02020603050405020304" pitchFamily="18" charset="0"/>
                <a:sym typeface="Cambria"/>
              </a:rPr>
              <a:t>Piaget </a:t>
            </a:r>
            <a:r>
              <a:rPr lang="fr-CA" dirty="0">
                <a:uFill>
                  <a:solidFill/>
                </a:uFill>
                <a:latin typeface="Times New Roman" panose="02020603050405020304" pitchFamily="18" charset="0"/>
                <a:ea typeface="Cambria"/>
                <a:cs typeface="Times New Roman" panose="02020603050405020304" pitchFamily="18" charset="0"/>
                <a:sym typeface="Cambria"/>
              </a:rPr>
              <a:t>s’est intéressé au langage, à la socialisation et au développement de la pensée logique chez </a:t>
            </a:r>
            <a:r>
              <a:rPr lang="fr-CA" dirty="0" smtClean="0">
                <a:uFill>
                  <a:solidFill/>
                </a:uFill>
                <a:latin typeface="Times New Roman" panose="02020603050405020304" pitchFamily="18" charset="0"/>
                <a:ea typeface="Cambria"/>
                <a:cs typeface="Times New Roman" panose="02020603050405020304" pitchFamily="18" charset="0"/>
                <a:sym typeface="Cambria"/>
              </a:rPr>
              <a:t>l’enfant.</a:t>
            </a:r>
          </a:p>
          <a:p>
            <a:pPr marL="1371600" lvl="6" indent="-457200">
              <a:buFont typeface="Wingdings" panose="05000000000000000000" pitchFamily="2" charset="2"/>
              <a:buChar char="Ø"/>
            </a:pPr>
            <a:r>
              <a:rPr lang="fr-CA" dirty="0" smtClean="0">
                <a:uFill>
                  <a:solidFill/>
                </a:uFill>
                <a:latin typeface="Times New Roman" panose="02020603050405020304" pitchFamily="18" charset="0"/>
                <a:ea typeface="Cambria"/>
                <a:cs typeface="Times New Roman" panose="02020603050405020304" pitchFamily="18" charset="0"/>
                <a:sym typeface="Cambria"/>
              </a:rPr>
              <a:t>C’est </a:t>
            </a:r>
            <a:r>
              <a:rPr lang="fr-CA" dirty="0">
                <a:uFill>
                  <a:solidFill/>
                </a:uFill>
                <a:latin typeface="Times New Roman" panose="02020603050405020304" pitchFamily="18" charset="0"/>
                <a:ea typeface="Cambria"/>
                <a:cs typeface="Times New Roman" panose="02020603050405020304" pitchFamily="18" charset="0"/>
                <a:sym typeface="Cambria"/>
              </a:rPr>
              <a:t>surtout à sa théorie du développement de l’intelligence qu’il doit sa </a:t>
            </a:r>
            <a:r>
              <a:rPr lang="fr-CA" dirty="0" smtClean="0">
                <a:uFill>
                  <a:solidFill/>
                </a:uFill>
                <a:latin typeface="Times New Roman" panose="02020603050405020304" pitchFamily="18" charset="0"/>
                <a:ea typeface="Cambria"/>
                <a:cs typeface="Times New Roman" panose="02020603050405020304" pitchFamily="18" charset="0"/>
                <a:sym typeface="Cambria"/>
              </a:rPr>
              <a:t>célébrité.</a:t>
            </a:r>
          </a:p>
          <a:p>
            <a:pPr marL="1371600" lvl="6" indent="-457200">
              <a:buFont typeface="Wingdings" panose="05000000000000000000" pitchFamily="2" charset="2"/>
              <a:buChar char="Ø"/>
            </a:pPr>
            <a:r>
              <a:rPr lang="fr-CA" dirty="0" smtClean="0">
                <a:uFill>
                  <a:solidFill/>
                </a:uFill>
                <a:latin typeface="Times New Roman" panose="02020603050405020304" pitchFamily="18" charset="0"/>
                <a:ea typeface="Cambria"/>
                <a:cs typeface="Times New Roman" panose="02020603050405020304" pitchFamily="18" charset="0"/>
                <a:sym typeface="Cambria"/>
              </a:rPr>
              <a:t>Pour </a:t>
            </a:r>
            <a:r>
              <a:rPr lang="fr-CA" dirty="0">
                <a:uFill>
                  <a:solidFill/>
                </a:uFill>
                <a:latin typeface="Times New Roman" panose="02020603050405020304" pitchFamily="18" charset="0"/>
                <a:ea typeface="Cambria"/>
                <a:cs typeface="Times New Roman" panose="02020603050405020304" pitchFamily="18" charset="0"/>
                <a:sym typeface="Cambria"/>
              </a:rPr>
              <a:t>Piaget, les structures grâce auxquelles l’individu organise ses connaissances (ex. temps, espace, causalité, etc.) se développent et évoluent constamment, en fonction de l’expérience de </a:t>
            </a:r>
            <a:r>
              <a:rPr lang="fr-CA" dirty="0" smtClean="0">
                <a:uFill>
                  <a:solidFill/>
                </a:uFill>
                <a:latin typeface="Times New Roman" panose="02020603050405020304" pitchFamily="18" charset="0"/>
                <a:ea typeface="Cambria"/>
                <a:cs typeface="Times New Roman" panose="02020603050405020304" pitchFamily="18" charset="0"/>
                <a:sym typeface="Cambria"/>
              </a:rPr>
              <a:t>celui-ci</a:t>
            </a:r>
          </a:p>
          <a:p>
            <a:pPr marL="1371600" lvl="6" indent="-457200">
              <a:buFont typeface="Wingdings" panose="05000000000000000000" pitchFamily="2" charset="2"/>
              <a:buChar char="Ø"/>
            </a:pPr>
            <a:r>
              <a:rPr lang="fr-CA" dirty="0" smtClean="0">
                <a:uFill>
                  <a:solidFill/>
                </a:uFill>
                <a:latin typeface="Times New Roman" panose="02020603050405020304" pitchFamily="18" charset="0"/>
                <a:ea typeface="Cambria"/>
                <a:cs typeface="Times New Roman" panose="02020603050405020304" pitchFamily="18" charset="0"/>
                <a:sym typeface="Cambria"/>
              </a:rPr>
              <a:t>Il </a:t>
            </a:r>
            <a:r>
              <a:rPr lang="fr-CA" dirty="0">
                <a:uFill>
                  <a:solidFill/>
                </a:uFill>
                <a:latin typeface="Times New Roman" panose="02020603050405020304" pitchFamily="18" charset="0"/>
                <a:ea typeface="Cambria"/>
                <a:cs typeface="Times New Roman" panose="02020603050405020304" pitchFamily="18" charset="0"/>
                <a:sym typeface="Cambria"/>
              </a:rPr>
              <a:t>conçoit le processus de développement de l’intelligence de l’enfant en quatre stades </a:t>
            </a:r>
            <a:r>
              <a:rPr lang="fr-CA" dirty="0" smtClean="0">
                <a:uFill>
                  <a:solidFill/>
                </a:uFill>
                <a:latin typeface="Times New Roman" panose="02020603050405020304" pitchFamily="18" charset="0"/>
                <a:ea typeface="Cambria"/>
                <a:cs typeface="Times New Roman" panose="02020603050405020304" pitchFamily="18" charset="0"/>
                <a:sym typeface="Cambria"/>
              </a:rPr>
              <a:t>:</a:t>
            </a:r>
          </a:p>
          <a:p>
            <a:pPr marL="3028950" lvl="7" indent="-342900">
              <a:buAutoNum type="arabicPeriod"/>
            </a:pPr>
            <a:r>
              <a:rPr lang="fr-CA" dirty="0">
                <a:uFill>
                  <a:solidFill/>
                </a:uFill>
                <a:latin typeface="Times New Roman" panose="02020603050405020304" pitchFamily="18" charset="0"/>
                <a:ea typeface="Cambria"/>
                <a:cs typeface="Times New Roman" panose="02020603050405020304" pitchFamily="18" charset="0"/>
                <a:sym typeface="Cambria"/>
              </a:rPr>
              <a:t>Stade</a:t>
            </a:r>
            <a:r>
              <a:rPr lang="fr-CA" b="1" dirty="0">
                <a:uFill>
                  <a:solidFill/>
                </a:uFill>
                <a:latin typeface="Times New Roman" panose="02020603050405020304" pitchFamily="18" charset="0"/>
                <a:ea typeface="Cambria"/>
                <a:cs typeface="Times New Roman" panose="02020603050405020304" pitchFamily="18" charset="0"/>
                <a:sym typeface="Cambria"/>
              </a:rPr>
              <a:t> sensorimoteur</a:t>
            </a:r>
            <a:r>
              <a:rPr lang="fr-CA" dirty="0">
                <a:uFill>
                  <a:solidFill/>
                </a:uFill>
                <a:latin typeface="Times New Roman" panose="02020603050405020304" pitchFamily="18" charset="0"/>
                <a:ea typeface="Cambria"/>
                <a:cs typeface="Times New Roman" panose="02020603050405020304" pitchFamily="18" charset="0"/>
                <a:sym typeface="Cambria"/>
              </a:rPr>
              <a:t>		0-2 ans</a:t>
            </a:r>
          </a:p>
          <a:p>
            <a:pPr marL="3028950" lvl="7" indent="-342900">
              <a:buAutoNum type="arabicPeriod"/>
            </a:pPr>
            <a:r>
              <a:rPr lang="fr-CA" dirty="0">
                <a:uFill>
                  <a:solidFill/>
                </a:uFill>
                <a:latin typeface="Times New Roman" panose="02020603050405020304" pitchFamily="18" charset="0"/>
                <a:ea typeface="Cambria"/>
                <a:cs typeface="Times New Roman" panose="02020603050405020304" pitchFamily="18" charset="0"/>
                <a:sym typeface="Cambria"/>
              </a:rPr>
              <a:t>Stade </a:t>
            </a:r>
            <a:r>
              <a:rPr lang="fr-CA" b="1" dirty="0">
                <a:uFill>
                  <a:solidFill/>
                </a:uFill>
                <a:latin typeface="Times New Roman" panose="02020603050405020304" pitchFamily="18" charset="0"/>
                <a:ea typeface="Cambria"/>
                <a:cs typeface="Times New Roman" panose="02020603050405020304" pitchFamily="18" charset="0"/>
                <a:sym typeface="Cambria"/>
              </a:rPr>
              <a:t>préopératoire</a:t>
            </a:r>
            <a:r>
              <a:rPr lang="fr-CA" dirty="0">
                <a:uFill>
                  <a:solidFill/>
                </a:uFill>
                <a:latin typeface="Times New Roman" panose="02020603050405020304" pitchFamily="18" charset="0"/>
                <a:ea typeface="Cambria"/>
                <a:cs typeface="Times New Roman" panose="02020603050405020304" pitchFamily="18" charset="0"/>
                <a:sym typeface="Cambria"/>
              </a:rPr>
              <a:t>		2-6/7 ans</a:t>
            </a:r>
          </a:p>
          <a:p>
            <a:pPr marL="3028950" lvl="7" indent="-342900">
              <a:buAutoNum type="arabicPeriod"/>
            </a:pPr>
            <a:r>
              <a:rPr lang="fr-CA" dirty="0">
                <a:uFill>
                  <a:solidFill/>
                </a:uFill>
                <a:latin typeface="Times New Roman" panose="02020603050405020304" pitchFamily="18" charset="0"/>
                <a:ea typeface="Cambria"/>
                <a:cs typeface="Times New Roman" panose="02020603050405020304" pitchFamily="18" charset="0"/>
                <a:sym typeface="Cambria"/>
              </a:rPr>
              <a:t>Stade des </a:t>
            </a:r>
            <a:r>
              <a:rPr lang="fr-CA" b="1" dirty="0">
                <a:uFill>
                  <a:solidFill/>
                </a:uFill>
                <a:latin typeface="Times New Roman" panose="02020603050405020304" pitchFamily="18" charset="0"/>
                <a:ea typeface="Cambria"/>
                <a:cs typeface="Times New Roman" panose="02020603050405020304" pitchFamily="18" charset="0"/>
                <a:sym typeface="Cambria"/>
              </a:rPr>
              <a:t>opérations concrètes	</a:t>
            </a:r>
            <a:r>
              <a:rPr lang="fr-CA" dirty="0">
                <a:uFill>
                  <a:solidFill/>
                </a:uFill>
                <a:latin typeface="Times New Roman" panose="02020603050405020304" pitchFamily="18" charset="0"/>
                <a:ea typeface="Cambria"/>
                <a:cs typeface="Times New Roman" panose="02020603050405020304" pitchFamily="18" charset="0"/>
                <a:sym typeface="Cambria"/>
              </a:rPr>
              <a:t>6/7-11/12 ans</a:t>
            </a:r>
          </a:p>
          <a:p>
            <a:pPr marL="3028950" lvl="7" indent="-342900">
              <a:buAutoNum type="arabicPeriod"/>
            </a:pPr>
            <a:r>
              <a:rPr lang="fr-CA" dirty="0">
                <a:uFill>
                  <a:solidFill/>
                </a:uFill>
                <a:latin typeface="Times New Roman" panose="02020603050405020304" pitchFamily="18" charset="0"/>
                <a:ea typeface="Cambria"/>
                <a:cs typeface="Times New Roman" panose="02020603050405020304" pitchFamily="18" charset="0"/>
                <a:sym typeface="Cambria"/>
              </a:rPr>
              <a:t>Stade des </a:t>
            </a:r>
            <a:r>
              <a:rPr lang="fr-CA" b="1" dirty="0">
                <a:uFill>
                  <a:solidFill/>
                </a:uFill>
                <a:latin typeface="Times New Roman" panose="02020603050405020304" pitchFamily="18" charset="0"/>
                <a:ea typeface="Cambria"/>
                <a:cs typeface="Times New Roman" panose="02020603050405020304" pitchFamily="18" charset="0"/>
                <a:sym typeface="Cambria"/>
              </a:rPr>
              <a:t>opérations formelles	</a:t>
            </a:r>
            <a:r>
              <a:rPr lang="fr-CA" dirty="0">
                <a:uFill>
                  <a:solidFill/>
                </a:uFill>
                <a:latin typeface="Times New Roman" panose="02020603050405020304" pitchFamily="18" charset="0"/>
                <a:ea typeface="Cambria"/>
                <a:cs typeface="Times New Roman" panose="02020603050405020304" pitchFamily="18" charset="0"/>
                <a:sym typeface="Cambria"/>
              </a:rPr>
              <a:t>11/12-15 ans</a:t>
            </a:r>
            <a:r>
              <a:rPr lang="fr-CA" b="1" dirty="0">
                <a:uFill>
                  <a:solidFill/>
                </a:uFill>
                <a:latin typeface="Times New Roman" panose="02020603050405020304" pitchFamily="18" charset="0"/>
                <a:ea typeface="Cambria"/>
                <a:cs typeface="Times New Roman" panose="02020603050405020304" pitchFamily="18" charset="0"/>
                <a:sym typeface="Cambria"/>
              </a:rPr>
              <a:t>  </a:t>
            </a:r>
            <a:endParaRPr lang="fr-CA" dirty="0">
              <a:uFill>
                <a:solidFill/>
              </a:uFill>
              <a:latin typeface="Times New Roman" panose="02020603050405020304" pitchFamily="18" charset="0"/>
              <a:ea typeface="Cambria"/>
              <a:cs typeface="Times New Roman" panose="02020603050405020304" pitchFamily="18" charset="0"/>
              <a:sym typeface="Cambria"/>
            </a:endParaRPr>
          </a:p>
          <a:p>
            <a:pPr marL="1771650" lvl="5" indent="0">
              <a:buNone/>
            </a:pPr>
            <a:r>
              <a:rPr lang="fr-CA" dirty="0">
                <a:uFill>
                  <a:solidFill/>
                </a:uFill>
                <a:latin typeface="Times New Roman" panose="02020603050405020304" pitchFamily="18" charset="0"/>
                <a:ea typeface="Cambria"/>
                <a:cs typeface="Times New Roman" panose="02020603050405020304" pitchFamily="18" charset="0"/>
                <a:sym typeface="Cambria"/>
              </a:rPr>
              <a:t>  </a:t>
            </a:r>
          </a:p>
          <a:p>
            <a:pPr marL="1371600" lvl="6" indent="-457200">
              <a:buFont typeface="Wingdings" panose="05000000000000000000" pitchFamily="2" charset="2"/>
              <a:buChar char="Ø"/>
            </a:pPr>
            <a:endParaRPr lang="fr-CA" dirty="0">
              <a:uFill>
                <a:solidFill/>
              </a:uFill>
              <a:latin typeface="Times New Roman" panose="02020603050405020304" pitchFamily="18" charset="0"/>
              <a:ea typeface="Cambria"/>
              <a:cs typeface="Times New Roman" panose="02020603050405020304" pitchFamily="18" charset="0"/>
              <a:sym typeface="Cambria"/>
            </a:endParaRPr>
          </a:p>
          <a:p>
            <a:pPr marL="1371600" lvl="6" indent="-457200">
              <a:buFont typeface="Wingdings" panose="05000000000000000000" pitchFamily="2" charset="2"/>
              <a:buChar char="Ø"/>
            </a:pPr>
            <a:endParaRPr lang="fr-CA" dirty="0">
              <a:latin typeface="Times New Roman" panose="02020603050405020304" pitchFamily="18" charset="0"/>
              <a:ea typeface="Cambria"/>
              <a:cs typeface="Times New Roman" panose="02020603050405020304" pitchFamily="18" charset="0"/>
              <a:sym typeface="Cambria"/>
            </a:endParaRPr>
          </a:p>
          <a:p>
            <a:pPr marL="1371600" lvl="6" indent="-457200">
              <a:buFont typeface="Wingdings" panose="05000000000000000000" pitchFamily="2" charset="2"/>
              <a:buChar char="Ø"/>
            </a:pPr>
            <a:endParaRPr lang="fr-CA" dirty="0" smtClean="0">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2383600767"/>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2" end="2"/>
                                            </p:txEl>
                                          </p:spTgt>
                                        </p:tgtEl>
                                        <p:attrNameLst>
                                          <p:attrName>style.visibility</p:attrName>
                                        </p:attrNameLst>
                                      </p:cBhvr>
                                      <p:to>
                                        <p:strVal val="visible"/>
                                      </p:to>
                                    </p:set>
                                    <p:animEffect transition="in" filter="fade">
                                      <p:cBhvr>
                                        <p:cTn id="7" dur="1000"/>
                                        <p:tgtEl>
                                          <p:spTgt spid="10">
                                            <p:txEl>
                                              <p:pRg st="2" end="2"/>
                                            </p:txEl>
                                          </p:spTgt>
                                        </p:tgtEl>
                                      </p:cBhvr>
                                    </p:animEffect>
                                    <p:anim calcmode="lin" valueType="num">
                                      <p:cBhvr>
                                        <p:cTn id="8"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4" end="4"/>
                                            </p:txEl>
                                          </p:spTgt>
                                        </p:tgtEl>
                                        <p:attrNameLst>
                                          <p:attrName>style.visibility</p:attrName>
                                        </p:attrNameLst>
                                      </p:cBhvr>
                                      <p:to>
                                        <p:strVal val="visible"/>
                                      </p:to>
                                    </p:set>
                                    <p:animEffect transition="in" filter="fade">
                                      <p:cBhvr>
                                        <p:cTn id="14" dur="1000"/>
                                        <p:tgtEl>
                                          <p:spTgt spid="10">
                                            <p:txEl>
                                              <p:pRg st="4" end="4"/>
                                            </p:txEl>
                                          </p:spTgt>
                                        </p:tgtEl>
                                      </p:cBhvr>
                                    </p:animEffect>
                                    <p:anim calcmode="lin" valueType="num">
                                      <p:cBhvr>
                                        <p:cTn id="15"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5" end="5"/>
                                            </p:txEl>
                                          </p:spTgt>
                                        </p:tgtEl>
                                        <p:attrNameLst>
                                          <p:attrName>style.visibility</p:attrName>
                                        </p:attrNameLst>
                                      </p:cBhvr>
                                      <p:to>
                                        <p:strVal val="visible"/>
                                      </p:to>
                                    </p:set>
                                    <p:animEffect transition="in" filter="fade">
                                      <p:cBhvr>
                                        <p:cTn id="21" dur="1000"/>
                                        <p:tgtEl>
                                          <p:spTgt spid="10">
                                            <p:txEl>
                                              <p:pRg st="5" end="5"/>
                                            </p:txEl>
                                          </p:spTgt>
                                        </p:tgtEl>
                                      </p:cBhvr>
                                    </p:animEffect>
                                    <p:anim calcmode="lin" valueType="num">
                                      <p:cBhvr>
                                        <p:cTn id="22"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6" end="6"/>
                                            </p:txEl>
                                          </p:spTgt>
                                        </p:tgtEl>
                                        <p:attrNameLst>
                                          <p:attrName>style.visibility</p:attrName>
                                        </p:attrNameLst>
                                      </p:cBhvr>
                                      <p:to>
                                        <p:strVal val="visible"/>
                                      </p:to>
                                    </p:set>
                                    <p:animEffect transition="in" filter="fade">
                                      <p:cBhvr>
                                        <p:cTn id="28" dur="1000"/>
                                        <p:tgtEl>
                                          <p:spTgt spid="10">
                                            <p:txEl>
                                              <p:pRg st="6" end="6"/>
                                            </p:txEl>
                                          </p:spTgt>
                                        </p:tgtEl>
                                      </p:cBhvr>
                                    </p:animEffect>
                                    <p:anim calcmode="lin" valueType="num">
                                      <p:cBhvr>
                                        <p:cTn id="29"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7" end="7"/>
                                            </p:txEl>
                                          </p:spTgt>
                                        </p:tgtEl>
                                        <p:attrNameLst>
                                          <p:attrName>style.visibility</p:attrName>
                                        </p:attrNameLst>
                                      </p:cBhvr>
                                      <p:to>
                                        <p:strVal val="visible"/>
                                      </p:to>
                                    </p:set>
                                    <p:animEffect transition="in" filter="fade">
                                      <p:cBhvr>
                                        <p:cTn id="35" dur="1000"/>
                                        <p:tgtEl>
                                          <p:spTgt spid="10">
                                            <p:txEl>
                                              <p:pRg st="7" end="7"/>
                                            </p:txEl>
                                          </p:spTgt>
                                        </p:tgtEl>
                                      </p:cBhvr>
                                    </p:animEffect>
                                    <p:anim calcmode="lin" valueType="num">
                                      <p:cBhvr>
                                        <p:cTn id="36"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8" end="8"/>
                                            </p:txEl>
                                          </p:spTgt>
                                        </p:tgtEl>
                                        <p:attrNameLst>
                                          <p:attrName>style.visibility</p:attrName>
                                        </p:attrNameLst>
                                      </p:cBhvr>
                                      <p:to>
                                        <p:strVal val="visible"/>
                                      </p:to>
                                    </p:set>
                                    <p:animEffect transition="in" filter="fade">
                                      <p:cBhvr>
                                        <p:cTn id="42" dur="1000"/>
                                        <p:tgtEl>
                                          <p:spTgt spid="10">
                                            <p:txEl>
                                              <p:pRg st="8" end="8"/>
                                            </p:txEl>
                                          </p:spTgt>
                                        </p:tgtEl>
                                      </p:cBhvr>
                                    </p:animEffect>
                                    <p:anim calcmode="lin" valueType="num">
                                      <p:cBhvr>
                                        <p:cTn id="43"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9" end="9"/>
                                            </p:txEl>
                                          </p:spTgt>
                                        </p:tgtEl>
                                        <p:attrNameLst>
                                          <p:attrName>style.visibility</p:attrName>
                                        </p:attrNameLst>
                                      </p:cBhvr>
                                      <p:to>
                                        <p:strVal val="visible"/>
                                      </p:to>
                                    </p:set>
                                    <p:animEffect transition="in" filter="fade">
                                      <p:cBhvr>
                                        <p:cTn id="49" dur="1000"/>
                                        <p:tgtEl>
                                          <p:spTgt spid="10">
                                            <p:txEl>
                                              <p:pRg st="9" end="9"/>
                                            </p:txEl>
                                          </p:spTgt>
                                        </p:tgtEl>
                                      </p:cBhvr>
                                    </p:animEffect>
                                    <p:anim calcmode="lin" valueType="num">
                                      <p:cBhvr>
                                        <p:cTn id="50"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10" end="10"/>
                                            </p:txEl>
                                          </p:spTgt>
                                        </p:tgtEl>
                                        <p:attrNameLst>
                                          <p:attrName>style.visibility</p:attrName>
                                        </p:attrNameLst>
                                      </p:cBhvr>
                                      <p:to>
                                        <p:strVal val="visible"/>
                                      </p:to>
                                    </p:set>
                                    <p:animEffect transition="in" filter="fade">
                                      <p:cBhvr>
                                        <p:cTn id="56" dur="1000"/>
                                        <p:tgtEl>
                                          <p:spTgt spid="10">
                                            <p:txEl>
                                              <p:pRg st="10" end="10"/>
                                            </p:txEl>
                                          </p:spTgt>
                                        </p:tgtEl>
                                      </p:cBhvr>
                                    </p:animEffect>
                                    <p:anim calcmode="lin" valueType="num">
                                      <p:cBhvr>
                                        <p:cTn id="57"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0">
                                            <p:txEl>
                                              <p:pRg st="11" end="11"/>
                                            </p:txEl>
                                          </p:spTgt>
                                        </p:tgtEl>
                                        <p:attrNameLst>
                                          <p:attrName>style.visibility</p:attrName>
                                        </p:attrNameLst>
                                      </p:cBhvr>
                                      <p:to>
                                        <p:strVal val="visible"/>
                                      </p:to>
                                    </p:set>
                                    <p:animEffect transition="in" filter="fade">
                                      <p:cBhvr>
                                        <p:cTn id="63" dur="1000"/>
                                        <p:tgtEl>
                                          <p:spTgt spid="10">
                                            <p:txEl>
                                              <p:pRg st="11" end="11"/>
                                            </p:txEl>
                                          </p:spTgt>
                                        </p:tgtEl>
                                      </p:cBhvr>
                                    </p:animEffect>
                                    <p:anim calcmode="lin" valueType="num">
                                      <p:cBhvr>
                                        <p:cTn id="64" dur="1000" fill="hold"/>
                                        <p:tgtEl>
                                          <p:spTgt spid="10">
                                            <p:txEl>
                                              <p:pRg st="11" end="11"/>
                                            </p:txEl>
                                          </p:spTgt>
                                        </p:tgtEl>
                                        <p:attrNameLst>
                                          <p:attrName>ppt_x</p:attrName>
                                        </p:attrNameLst>
                                      </p:cBhvr>
                                      <p:tavLst>
                                        <p:tav tm="0">
                                          <p:val>
                                            <p:strVal val="#ppt_x"/>
                                          </p:val>
                                        </p:tav>
                                        <p:tav tm="100000">
                                          <p:val>
                                            <p:strVal val="#ppt_x"/>
                                          </p:val>
                                        </p:tav>
                                      </p:tavLst>
                                    </p:anim>
                                    <p:anim calcmode="lin" valueType="num">
                                      <p:cBhvr>
                                        <p:cTn id="65" dur="1000" fill="hold"/>
                                        <p:tgtEl>
                                          <p:spTgt spid="10">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nodeType="clickEffect">
                                  <p:stCondLst>
                                    <p:cond delay="0"/>
                                  </p:stCondLst>
                                  <p:childTnLst>
                                    <p:set>
                                      <p:cBhvr>
                                        <p:cTn id="69" dur="1" fill="hold">
                                          <p:stCondLst>
                                            <p:cond delay="0"/>
                                          </p:stCondLst>
                                        </p:cTn>
                                        <p:tgtEl>
                                          <p:spTgt spid="10">
                                            <p:txEl>
                                              <p:pRg st="12" end="12"/>
                                            </p:txEl>
                                          </p:spTgt>
                                        </p:tgtEl>
                                        <p:attrNameLst>
                                          <p:attrName>style.visibility</p:attrName>
                                        </p:attrNameLst>
                                      </p:cBhvr>
                                      <p:to>
                                        <p:strVal val="visible"/>
                                      </p:to>
                                    </p:set>
                                    <p:animEffect transition="in" filter="fade">
                                      <p:cBhvr>
                                        <p:cTn id="70" dur="1000"/>
                                        <p:tgtEl>
                                          <p:spTgt spid="10">
                                            <p:txEl>
                                              <p:pRg st="12" end="12"/>
                                            </p:txEl>
                                          </p:spTgt>
                                        </p:tgtEl>
                                      </p:cBhvr>
                                    </p:animEffect>
                                    <p:anim calcmode="lin" valueType="num">
                                      <p:cBhvr>
                                        <p:cTn id="71" dur="1000" fill="hold"/>
                                        <p:tgtEl>
                                          <p:spTgt spid="10">
                                            <p:txEl>
                                              <p:pRg st="12" end="12"/>
                                            </p:txEl>
                                          </p:spTgt>
                                        </p:tgtEl>
                                        <p:attrNameLst>
                                          <p:attrName>ppt_x</p:attrName>
                                        </p:attrNameLst>
                                      </p:cBhvr>
                                      <p:tavLst>
                                        <p:tav tm="0">
                                          <p:val>
                                            <p:strVal val="#ppt_x"/>
                                          </p:val>
                                        </p:tav>
                                        <p:tav tm="100000">
                                          <p:val>
                                            <p:strVal val="#ppt_x"/>
                                          </p:val>
                                        </p:tav>
                                      </p:tavLst>
                                    </p:anim>
                                    <p:anim calcmode="lin" valueType="num">
                                      <p:cBhvr>
                                        <p:cTn id="72" dur="1000" fill="hold"/>
                                        <p:tgtEl>
                                          <p:spTgt spid="10">
                                            <p:txEl>
                                              <p:pRg st="12" end="1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20</a:t>
            </a:fld>
            <a:endParaRPr lang="en-US"/>
          </a:p>
        </p:txBody>
      </p:sp>
      <p:sp>
        <p:nvSpPr>
          <p:cNvPr id="10" name="Rectangle 9"/>
          <p:cNvSpPr/>
          <p:nvPr/>
        </p:nvSpPr>
        <p:spPr>
          <a:xfrm>
            <a:off x="0" y="1187668"/>
            <a:ext cx="8988426" cy="4801314"/>
          </a:xfrm>
          <a:prstGeom prst="rect">
            <a:avLst/>
          </a:prstGeom>
        </p:spPr>
        <p:txBody>
          <a:bodyPr wrap="square">
            <a:spAutoFit/>
          </a:bodyPr>
          <a:lstStyle/>
          <a:p>
            <a:pPr marL="914400" lvl="6"/>
            <a:endParaRPr lang="en-CA" b="1" dirty="0">
              <a:latin typeface="Times New Roman" panose="02020603050405020304" pitchFamily="18" charset="0"/>
              <a:ea typeface="Cambria"/>
              <a:cs typeface="Times New Roman" panose="02020603050405020304" pitchFamily="18" charset="0"/>
              <a:sym typeface="Cambria"/>
            </a:endParaRPr>
          </a:p>
          <a:p>
            <a:endParaRPr lang="fr-CA" b="1" dirty="0"/>
          </a:p>
          <a:p>
            <a:r>
              <a:rPr lang="fr-CA" b="1" dirty="0" smtClean="0">
                <a:latin typeface="Times New Roman" panose="02020603050405020304" pitchFamily="18" charset="0"/>
                <a:cs typeface="Times New Roman" panose="02020603050405020304" pitchFamily="18" charset="0"/>
              </a:rPr>
              <a:t>	LE </a:t>
            </a:r>
            <a:r>
              <a:rPr lang="fr-CA" b="1" dirty="0">
                <a:latin typeface="Times New Roman" panose="02020603050405020304" pitchFamily="18" charset="0"/>
                <a:cs typeface="Times New Roman" panose="02020603050405020304" pitchFamily="18" charset="0"/>
              </a:rPr>
              <a:t>DÉVELOPPEMENT DE L’ENFANT SELON </a:t>
            </a:r>
            <a:r>
              <a:rPr lang="fr-CA" b="1" dirty="0" smtClean="0">
                <a:latin typeface="Times New Roman" panose="02020603050405020304" pitchFamily="18" charset="0"/>
                <a:cs typeface="Times New Roman" panose="02020603050405020304" pitchFamily="18" charset="0"/>
              </a:rPr>
              <a:t>PIAGET :  </a:t>
            </a:r>
            <a:r>
              <a:rPr lang="fr-CA" dirty="0" smtClean="0">
                <a:latin typeface="Times New Roman" panose="02020603050405020304" pitchFamily="18" charset="0"/>
                <a:cs typeface="Times New Roman" panose="02020603050405020304" pitchFamily="18" charset="0"/>
              </a:rPr>
              <a:t>de </a:t>
            </a:r>
            <a:r>
              <a:rPr lang="fr-CA" dirty="0">
                <a:latin typeface="Times New Roman" panose="02020603050405020304" pitchFamily="18" charset="0"/>
                <a:cs typeface="Times New Roman" panose="02020603050405020304" pitchFamily="18" charset="0"/>
              </a:rPr>
              <a:t>sa naissance à sa </a:t>
            </a:r>
            <a:r>
              <a:rPr lang="fr-CA" dirty="0" smtClean="0">
                <a:latin typeface="Times New Roman" panose="02020603050405020304" pitchFamily="18" charset="0"/>
                <a:cs typeface="Times New Roman" panose="02020603050405020304" pitchFamily="18" charset="0"/>
              </a:rPr>
              <a:t>	mort</a:t>
            </a:r>
            <a:r>
              <a:rPr lang="fr-CA" dirty="0">
                <a:latin typeface="Times New Roman" panose="02020603050405020304" pitchFamily="18" charset="0"/>
                <a:cs typeface="Times New Roman" panose="02020603050405020304" pitchFamily="18" charset="0"/>
              </a:rPr>
              <a:t>, l’être humain ne cesse de se transformer à mesure qu’il traverse les différentes </a:t>
            </a:r>
            <a:r>
              <a:rPr lang="fr-CA" dirty="0" smtClean="0">
                <a:latin typeface="Times New Roman" panose="02020603050405020304" pitchFamily="18" charset="0"/>
                <a:cs typeface="Times New Roman" panose="02020603050405020304" pitchFamily="18" charset="0"/>
              </a:rPr>
              <a:t>	périodes </a:t>
            </a:r>
            <a:r>
              <a:rPr lang="fr-CA" dirty="0">
                <a:latin typeface="Times New Roman" panose="02020603050405020304" pitchFamily="18" charset="0"/>
                <a:cs typeface="Times New Roman" panose="02020603050405020304" pitchFamily="18" charset="0"/>
              </a:rPr>
              <a:t>de sa vie. On est d’abord </a:t>
            </a:r>
            <a:r>
              <a:rPr lang="fr-CA" b="1" dirty="0">
                <a:latin typeface="Times New Roman" panose="02020603050405020304" pitchFamily="18" charset="0"/>
                <a:cs typeface="Times New Roman" panose="02020603050405020304" pitchFamily="18" charset="0"/>
              </a:rPr>
              <a:t>nouveau-né</a:t>
            </a:r>
            <a:r>
              <a:rPr lang="fr-CA" dirty="0">
                <a:latin typeface="Times New Roman" panose="02020603050405020304" pitchFamily="18" charset="0"/>
                <a:cs typeface="Times New Roman" panose="02020603050405020304" pitchFamily="18" charset="0"/>
              </a:rPr>
              <a:t> (le premier mois de la vie), </a:t>
            </a:r>
            <a:r>
              <a:rPr lang="fr-CA" b="1" dirty="0">
                <a:latin typeface="Times New Roman" panose="02020603050405020304" pitchFamily="18" charset="0"/>
                <a:cs typeface="Times New Roman" panose="02020603050405020304" pitchFamily="18" charset="0"/>
              </a:rPr>
              <a:t>puis bébé</a:t>
            </a:r>
            <a:r>
              <a:rPr lang="fr-CA" dirty="0">
                <a:latin typeface="Times New Roman" panose="02020603050405020304" pitchFamily="18" charset="0"/>
                <a:cs typeface="Times New Roman" panose="02020603050405020304" pitchFamily="18" charset="0"/>
              </a:rPr>
              <a:t> </a:t>
            </a:r>
            <a:r>
              <a:rPr lang="fr-CA" dirty="0" smtClean="0">
                <a:latin typeface="Times New Roman" panose="02020603050405020304" pitchFamily="18" charset="0"/>
                <a:cs typeface="Times New Roman" panose="02020603050405020304" pitchFamily="18" charset="0"/>
              </a:rPr>
              <a:t>	(</a:t>
            </a:r>
            <a:r>
              <a:rPr lang="fr-CA" dirty="0">
                <a:latin typeface="Times New Roman" panose="02020603050405020304" pitchFamily="18" charset="0"/>
                <a:cs typeface="Times New Roman" panose="02020603050405020304" pitchFamily="18" charset="0"/>
              </a:rPr>
              <a:t>jusqu’à environ </a:t>
            </a:r>
            <a:r>
              <a:rPr lang="fr-CA" b="1" dirty="0">
                <a:latin typeface="Times New Roman" panose="02020603050405020304" pitchFamily="18" charset="0"/>
                <a:cs typeface="Times New Roman" panose="02020603050405020304" pitchFamily="18" charset="0"/>
              </a:rPr>
              <a:t>2 ans</a:t>
            </a:r>
            <a:r>
              <a:rPr lang="fr-CA" dirty="0">
                <a:latin typeface="Times New Roman" panose="02020603050405020304" pitchFamily="18" charset="0"/>
                <a:cs typeface="Times New Roman" panose="02020603050405020304" pitchFamily="18" charset="0"/>
              </a:rPr>
              <a:t>), puis </a:t>
            </a:r>
            <a:r>
              <a:rPr lang="fr-CA" b="1" dirty="0">
                <a:latin typeface="Times New Roman" panose="02020603050405020304" pitchFamily="18" charset="0"/>
                <a:cs typeface="Times New Roman" panose="02020603050405020304" pitchFamily="18" charset="0"/>
              </a:rPr>
              <a:t>petit enfant</a:t>
            </a:r>
            <a:r>
              <a:rPr lang="fr-CA" dirty="0">
                <a:latin typeface="Times New Roman" panose="02020603050405020304" pitchFamily="18" charset="0"/>
                <a:cs typeface="Times New Roman" panose="02020603050405020304" pitchFamily="18" charset="0"/>
              </a:rPr>
              <a:t> (jusqu’à </a:t>
            </a:r>
            <a:r>
              <a:rPr lang="fr-CA" b="1" dirty="0">
                <a:latin typeface="Times New Roman" panose="02020603050405020304" pitchFamily="18" charset="0"/>
                <a:cs typeface="Times New Roman" panose="02020603050405020304" pitchFamily="18" charset="0"/>
              </a:rPr>
              <a:t>5-7 ans), puis enfant</a:t>
            </a:r>
            <a:r>
              <a:rPr lang="fr-CA" dirty="0">
                <a:latin typeface="Times New Roman" panose="02020603050405020304" pitchFamily="18" charset="0"/>
                <a:cs typeface="Times New Roman" panose="02020603050405020304" pitchFamily="18" charset="0"/>
              </a:rPr>
              <a:t> (jusqu’à </a:t>
            </a:r>
            <a:r>
              <a:rPr lang="fr-CA" dirty="0" smtClean="0">
                <a:latin typeface="Times New Roman" panose="02020603050405020304" pitchFamily="18" charset="0"/>
                <a:cs typeface="Times New Roman" panose="02020603050405020304" pitchFamily="18" charset="0"/>
              </a:rPr>
              <a:t>11</a:t>
            </a:r>
            <a:r>
              <a:rPr lang="fr-CA" b="1" dirty="0" smtClean="0">
                <a:latin typeface="Times New Roman" panose="02020603050405020304" pitchFamily="18" charset="0"/>
                <a:cs typeface="Times New Roman" panose="02020603050405020304" pitchFamily="18" charset="0"/>
              </a:rPr>
              <a:t>-	12 </a:t>
            </a:r>
            <a:r>
              <a:rPr lang="fr-CA" b="1" dirty="0">
                <a:latin typeface="Times New Roman" panose="02020603050405020304" pitchFamily="18" charset="0"/>
                <a:cs typeface="Times New Roman" panose="02020603050405020304" pitchFamily="18" charset="0"/>
              </a:rPr>
              <a:t>ans</a:t>
            </a:r>
            <a:r>
              <a:rPr lang="fr-CA" dirty="0">
                <a:latin typeface="Times New Roman" panose="02020603050405020304" pitchFamily="18" charset="0"/>
                <a:cs typeface="Times New Roman" panose="02020603050405020304" pitchFamily="18" charset="0"/>
              </a:rPr>
              <a:t>), puis </a:t>
            </a:r>
            <a:r>
              <a:rPr lang="fr-CA" b="1" dirty="0">
                <a:latin typeface="Times New Roman" panose="02020603050405020304" pitchFamily="18" charset="0"/>
                <a:cs typeface="Times New Roman" panose="02020603050405020304" pitchFamily="18" charset="0"/>
              </a:rPr>
              <a:t>pré-adolescent</a:t>
            </a:r>
            <a:r>
              <a:rPr lang="fr-CA" dirty="0">
                <a:latin typeface="Times New Roman" panose="02020603050405020304" pitchFamily="18" charset="0"/>
                <a:cs typeface="Times New Roman" panose="02020603050405020304" pitchFamily="18" charset="0"/>
              </a:rPr>
              <a:t> (jusqu’à 13-</a:t>
            </a:r>
            <a:r>
              <a:rPr lang="fr-CA" b="1" dirty="0">
                <a:latin typeface="Times New Roman" panose="02020603050405020304" pitchFamily="18" charset="0"/>
                <a:cs typeface="Times New Roman" panose="02020603050405020304" pitchFamily="18" charset="0"/>
              </a:rPr>
              <a:t>14 ans</a:t>
            </a:r>
            <a:r>
              <a:rPr lang="fr-CA" dirty="0">
                <a:latin typeface="Times New Roman" panose="02020603050405020304" pitchFamily="18" charset="0"/>
                <a:cs typeface="Times New Roman" panose="02020603050405020304" pitchFamily="18" charset="0"/>
              </a:rPr>
              <a:t>), puis </a:t>
            </a:r>
            <a:r>
              <a:rPr lang="fr-CA" b="1" dirty="0">
                <a:latin typeface="Times New Roman" panose="02020603050405020304" pitchFamily="18" charset="0"/>
                <a:cs typeface="Times New Roman" panose="02020603050405020304" pitchFamily="18" charset="0"/>
              </a:rPr>
              <a:t>adolescent </a:t>
            </a:r>
            <a:r>
              <a:rPr lang="fr-CA" dirty="0">
                <a:latin typeface="Times New Roman" panose="02020603050405020304" pitchFamily="18" charset="0"/>
                <a:cs typeface="Times New Roman" panose="02020603050405020304" pitchFamily="18" charset="0"/>
              </a:rPr>
              <a:t>(jusqu’à </a:t>
            </a:r>
            <a:r>
              <a:rPr lang="fr-CA" b="1" dirty="0">
                <a:latin typeface="Times New Roman" panose="02020603050405020304" pitchFamily="18" charset="0"/>
                <a:cs typeface="Times New Roman" panose="02020603050405020304" pitchFamily="18" charset="0"/>
              </a:rPr>
              <a:t>17-20 </a:t>
            </a:r>
            <a:r>
              <a:rPr lang="fr-CA" b="1" dirty="0" smtClean="0">
                <a:latin typeface="Times New Roman" panose="02020603050405020304" pitchFamily="18" charset="0"/>
                <a:cs typeface="Times New Roman" panose="02020603050405020304" pitchFamily="18" charset="0"/>
              </a:rPr>
              <a:t>	</a:t>
            </a:r>
            <a:r>
              <a:rPr lang="fr-CA" dirty="0" smtClean="0">
                <a:latin typeface="Times New Roman" panose="02020603050405020304" pitchFamily="18" charset="0"/>
                <a:cs typeface="Times New Roman" panose="02020603050405020304" pitchFamily="18" charset="0"/>
              </a:rPr>
              <a:t>ans</a:t>
            </a:r>
            <a:r>
              <a:rPr lang="fr-CA" dirty="0">
                <a:latin typeface="Times New Roman" panose="02020603050405020304" pitchFamily="18" charset="0"/>
                <a:cs typeface="Times New Roman" panose="02020603050405020304" pitchFamily="18" charset="0"/>
              </a:rPr>
              <a:t>), puis </a:t>
            </a:r>
            <a:r>
              <a:rPr lang="fr-CA" b="1" dirty="0">
                <a:latin typeface="Times New Roman" panose="02020603050405020304" pitchFamily="18" charset="0"/>
                <a:cs typeface="Times New Roman" panose="02020603050405020304" pitchFamily="18" charset="0"/>
              </a:rPr>
              <a:t>adulte</a:t>
            </a:r>
            <a:r>
              <a:rPr lang="fr-CA" dirty="0">
                <a:latin typeface="Times New Roman" panose="02020603050405020304" pitchFamily="18" charset="0"/>
                <a:cs typeface="Times New Roman" panose="02020603050405020304" pitchFamily="18" charset="0"/>
              </a:rPr>
              <a:t> (jusqu’à </a:t>
            </a:r>
            <a:r>
              <a:rPr lang="fr-CA" b="1" dirty="0" smtClean="0">
                <a:latin typeface="Times New Roman" panose="02020603050405020304" pitchFamily="18" charset="0"/>
                <a:cs typeface="Times New Roman" panose="02020603050405020304" pitchFamily="18" charset="0"/>
              </a:rPr>
              <a:t>60-80+ </a:t>
            </a:r>
            <a:r>
              <a:rPr lang="fr-CA" dirty="0" smtClean="0">
                <a:latin typeface="Times New Roman" panose="02020603050405020304" pitchFamily="18" charset="0"/>
                <a:cs typeface="Times New Roman" panose="02020603050405020304" pitchFamily="18" charset="0"/>
              </a:rPr>
              <a:t>ans</a:t>
            </a:r>
            <a:r>
              <a:rPr lang="fr-CA" dirty="0">
                <a:latin typeface="Times New Roman" panose="02020603050405020304" pitchFamily="18" charset="0"/>
                <a:cs typeface="Times New Roman" panose="02020603050405020304" pitchFamily="18" charset="0"/>
              </a:rPr>
              <a:t>), puis vieux </a:t>
            </a:r>
            <a:r>
              <a:rPr lang="fr-CA" dirty="0" smtClean="0">
                <a:latin typeface="Times New Roman" panose="02020603050405020304" pitchFamily="18" charset="0"/>
                <a:cs typeface="Times New Roman" panose="02020603050405020304" pitchFamily="18" charset="0"/>
              </a:rPr>
              <a:t>ou </a:t>
            </a:r>
            <a:r>
              <a:rPr lang="fr-CA" b="1" dirty="0">
                <a:latin typeface="Times New Roman" panose="02020603050405020304" pitchFamily="18" charset="0"/>
                <a:cs typeface="Times New Roman" panose="02020603050405020304" pitchFamily="18" charset="0"/>
              </a:rPr>
              <a:t>personne du 3e </a:t>
            </a:r>
            <a:r>
              <a:rPr lang="fr-CA" b="1" dirty="0" smtClean="0">
                <a:latin typeface="Times New Roman" panose="02020603050405020304" pitchFamily="18" charset="0"/>
                <a:cs typeface="Times New Roman" panose="02020603050405020304" pitchFamily="18" charset="0"/>
              </a:rPr>
              <a:t>âge</a:t>
            </a:r>
            <a:r>
              <a:rPr lang="fr-CA" dirty="0" smtClean="0">
                <a:latin typeface="Times New Roman" panose="02020603050405020304" pitchFamily="18" charset="0"/>
                <a:cs typeface="Times New Roman" panose="02020603050405020304" pitchFamily="18" charset="0"/>
              </a:rPr>
              <a:t>) </a:t>
            </a:r>
            <a:r>
              <a:rPr lang="fr-CA" dirty="0">
                <a:latin typeface="Times New Roman" panose="02020603050405020304" pitchFamily="18" charset="0"/>
                <a:cs typeface="Times New Roman" panose="02020603050405020304" pitchFamily="18" charset="0"/>
              </a:rPr>
              <a:t>jusqu’à </a:t>
            </a:r>
            <a:r>
              <a:rPr lang="fr-CA" dirty="0" smtClean="0">
                <a:latin typeface="Times New Roman" panose="02020603050405020304" pitchFamily="18" charset="0"/>
                <a:cs typeface="Times New Roman" panose="02020603050405020304" pitchFamily="18" charset="0"/>
              </a:rPr>
              <a:t>	notre </a:t>
            </a:r>
            <a:r>
              <a:rPr lang="fr-CA" dirty="0">
                <a:latin typeface="Times New Roman" panose="02020603050405020304" pitchFamily="18" charset="0"/>
                <a:cs typeface="Times New Roman" panose="02020603050405020304" pitchFamily="18" charset="0"/>
              </a:rPr>
              <a:t>mort</a:t>
            </a:r>
            <a:r>
              <a:rPr lang="fr-CA" dirty="0" smtClean="0">
                <a:latin typeface="Times New Roman" panose="02020603050405020304" pitchFamily="18" charset="0"/>
                <a:cs typeface="Times New Roman" panose="02020603050405020304" pitchFamily="18" charset="0"/>
              </a:rPr>
              <a:t>.</a:t>
            </a:r>
          </a:p>
          <a:p>
            <a:endParaRPr lang="fr-CA" b="1" dirty="0">
              <a:latin typeface="Times New Roman" panose="02020603050405020304" pitchFamily="18" charset="0"/>
              <a:cs typeface="Times New Roman" panose="02020603050405020304" pitchFamily="18" charset="0"/>
            </a:endParaRPr>
          </a:p>
          <a:p>
            <a:endParaRPr lang="fr-CA" b="1" dirty="0">
              <a:latin typeface="Times New Roman" panose="02020603050405020304" pitchFamily="18" charset="0"/>
              <a:cs typeface="Times New Roman" panose="02020603050405020304" pitchFamily="18" charset="0"/>
            </a:endParaRPr>
          </a:p>
          <a:p>
            <a:pPr marL="1371600" lvl="6" indent="-457200">
              <a:buFont typeface="Wingdings" panose="05000000000000000000" pitchFamily="2" charset="2"/>
              <a:buChar char="Ø"/>
            </a:pPr>
            <a:r>
              <a:rPr lang="fr-CA" b="1" dirty="0" smtClean="0">
                <a:latin typeface="Times New Roman" panose="02020603050405020304" pitchFamily="18" charset="0"/>
                <a:cs typeface="Times New Roman" panose="02020603050405020304" pitchFamily="18" charset="0"/>
              </a:rPr>
              <a:t>Stade </a:t>
            </a:r>
            <a:r>
              <a:rPr lang="fr-CA" b="1" dirty="0">
                <a:latin typeface="Times New Roman" panose="02020603050405020304" pitchFamily="18" charset="0"/>
                <a:cs typeface="Times New Roman" panose="02020603050405020304" pitchFamily="18" charset="0"/>
              </a:rPr>
              <a:t>sensori-moteur </a:t>
            </a:r>
            <a:r>
              <a:rPr lang="fr-CA" b="1" dirty="0" smtClean="0">
                <a:latin typeface="Times New Roman" panose="02020603050405020304" pitchFamily="18" charset="0"/>
                <a:cs typeface="Times New Roman" panose="02020603050405020304" pitchFamily="18" charset="0"/>
              </a:rPr>
              <a:t>(0-2ans) :</a:t>
            </a:r>
            <a:r>
              <a:rPr lang="fr-CA" dirty="0" smtClean="0">
                <a:latin typeface="Times New Roman" panose="02020603050405020304" pitchFamily="18" charset="0"/>
                <a:cs typeface="Times New Roman" panose="02020603050405020304" pitchFamily="18" charset="0"/>
              </a:rPr>
              <a:t> au stade </a:t>
            </a:r>
            <a:r>
              <a:rPr lang="fr-CA" dirty="0">
                <a:latin typeface="Times New Roman" panose="02020603050405020304" pitchFamily="18" charset="0"/>
                <a:cs typeface="Times New Roman" panose="02020603050405020304" pitchFamily="18" charset="0"/>
              </a:rPr>
              <a:t>sensori-moteur, le jeune enfant perçoit le monde et y réagit au travers de la seule structure "intellectuelle" dont il dispose, la logique de l'action. Ce qu'il perçoit, que cela vienne de l'extérieur, comme la chaleur, la pression, un objet ou une présence ou de son intérieur, comme la faim ou la douleur, appelle de sa part une réaction immédiate</a:t>
            </a:r>
            <a:r>
              <a:rPr lang="fr-CA" dirty="0" smtClean="0">
                <a:latin typeface="Times New Roman" panose="02020603050405020304" pitchFamily="18" charset="0"/>
                <a:cs typeface="Times New Roman" panose="02020603050405020304" pitchFamily="18" charset="0"/>
              </a:rPr>
              <a:t>.</a:t>
            </a:r>
          </a:p>
          <a:p>
            <a:pPr marL="1371600" lvl="6" indent="-457200">
              <a:buFont typeface="Wingdings" panose="05000000000000000000" pitchFamily="2" charset="2"/>
              <a:buChar char="Ø"/>
            </a:pPr>
            <a:endParaRPr lang="fr-CA"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03010604"/>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2" end="2"/>
                                            </p:txEl>
                                          </p:spTgt>
                                        </p:tgtEl>
                                        <p:attrNameLst>
                                          <p:attrName>style.visibility</p:attrName>
                                        </p:attrNameLst>
                                      </p:cBhvr>
                                      <p:to>
                                        <p:strVal val="visible"/>
                                      </p:to>
                                    </p:set>
                                    <p:animEffect transition="in" filter="fade">
                                      <p:cBhvr>
                                        <p:cTn id="7" dur="1000"/>
                                        <p:tgtEl>
                                          <p:spTgt spid="10">
                                            <p:txEl>
                                              <p:pRg st="2" end="2"/>
                                            </p:txEl>
                                          </p:spTgt>
                                        </p:tgtEl>
                                      </p:cBhvr>
                                    </p:animEffect>
                                    <p:anim calcmode="lin" valueType="num">
                                      <p:cBhvr>
                                        <p:cTn id="8"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5" end="5"/>
                                            </p:txEl>
                                          </p:spTgt>
                                        </p:tgtEl>
                                        <p:attrNameLst>
                                          <p:attrName>style.visibility</p:attrName>
                                        </p:attrNameLst>
                                      </p:cBhvr>
                                      <p:to>
                                        <p:strVal val="visible"/>
                                      </p:to>
                                    </p:set>
                                    <p:animEffect transition="in" filter="fade">
                                      <p:cBhvr>
                                        <p:cTn id="14" dur="1000"/>
                                        <p:tgtEl>
                                          <p:spTgt spid="10">
                                            <p:txEl>
                                              <p:pRg st="5" end="5"/>
                                            </p:txEl>
                                          </p:spTgt>
                                        </p:tgtEl>
                                      </p:cBhvr>
                                    </p:animEffect>
                                    <p:anim calcmode="lin" valueType="num">
                                      <p:cBhvr>
                                        <p:cTn id="15"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21</a:t>
            </a:fld>
            <a:endParaRPr lang="en-US"/>
          </a:p>
        </p:txBody>
      </p:sp>
      <p:sp>
        <p:nvSpPr>
          <p:cNvPr id="10" name="Rectangle 9"/>
          <p:cNvSpPr/>
          <p:nvPr/>
        </p:nvSpPr>
        <p:spPr>
          <a:xfrm>
            <a:off x="0" y="1187668"/>
            <a:ext cx="8988426" cy="4801314"/>
          </a:xfrm>
          <a:prstGeom prst="rect">
            <a:avLst/>
          </a:prstGeom>
        </p:spPr>
        <p:txBody>
          <a:bodyPr wrap="square">
            <a:spAutoFit/>
          </a:bodyPr>
          <a:lstStyle/>
          <a:p>
            <a:pPr marL="914400" lvl="6"/>
            <a:endParaRPr lang="en-CA" b="1" dirty="0" smtClean="0">
              <a:latin typeface="Times New Roman" panose="02020603050405020304" pitchFamily="18" charset="0"/>
              <a:ea typeface="Cambria"/>
              <a:cs typeface="Times New Roman" panose="02020603050405020304" pitchFamily="18" charset="0"/>
              <a:sym typeface="Cambria"/>
            </a:endParaRPr>
          </a:p>
          <a:p>
            <a:pPr marL="914400" lvl="6"/>
            <a:endParaRPr lang="en-CA" b="1" dirty="0">
              <a:latin typeface="Times New Roman" panose="02020603050405020304" pitchFamily="18" charset="0"/>
              <a:ea typeface="Cambria"/>
              <a:cs typeface="Times New Roman" panose="02020603050405020304" pitchFamily="18" charset="0"/>
              <a:sym typeface="Cambria"/>
            </a:endParaRPr>
          </a:p>
          <a:p>
            <a:endParaRPr lang="fr-CA" b="1" dirty="0"/>
          </a:p>
          <a:p>
            <a:pPr marL="1371600" lvl="6" indent="-457200">
              <a:buFont typeface="Wingdings" panose="05000000000000000000" pitchFamily="2" charset="2"/>
              <a:buChar char="Ø"/>
            </a:pPr>
            <a:r>
              <a:rPr lang="fr-CA" b="1" dirty="0" smtClean="0">
                <a:latin typeface="Times New Roman" panose="02020603050405020304" pitchFamily="18" charset="0"/>
                <a:cs typeface="Times New Roman" panose="02020603050405020304" pitchFamily="18" charset="0"/>
              </a:rPr>
              <a:t>Stade </a:t>
            </a:r>
            <a:r>
              <a:rPr lang="fr-CA" b="1" dirty="0">
                <a:latin typeface="Times New Roman" panose="02020603050405020304" pitchFamily="18" charset="0"/>
                <a:cs typeface="Times New Roman" panose="02020603050405020304" pitchFamily="18" charset="0"/>
              </a:rPr>
              <a:t>préopératoire  </a:t>
            </a:r>
            <a:r>
              <a:rPr lang="fr-CA" b="1" dirty="0" smtClean="0">
                <a:latin typeface="Times New Roman" panose="02020603050405020304" pitchFamily="18" charset="0"/>
                <a:cs typeface="Times New Roman" panose="02020603050405020304" pitchFamily="18" charset="0"/>
              </a:rPr>
              <a:t>(2-6/7 ans)</a:t>
            </a:r>
            <a:r>
              <a:rPr lang="fr-CA" b="1" dirty="0">
                <a:latin typeface="Times New Roman" panose="02020603050405020304" pitchFamily="18" charset="0"/>
                <a:cs typeface="Times New Roman" panose="02020603050405020304" pitchFamily="18" charset="0"/>
              </a:rPr>
              <a:t> : </a:t>
            </a:r>
            <a:r>
              <a:rPr lang="fr-CA" dirty="0">
                <a:latin typeface="Times New Roman" panose="02020603050405020304" pitchFamily="18" charset="0"/>
                <a:cs typeface="Times New Roman" panose="02020603050405020304" pitchFamily="18" charset="0"/>
              </a:rPr>
              <a:t>au stade </a:t>
            </a:r>
            <a:r>
              <a:rPr lang="fr-CA" b="1" u="sng" dirty="0">
                <a:latin typeface="Times New Roman" panose="02020603050405020304" pitchFamily="18" charset="0"/>
                <a:cs typeface="Times New Roman" panose="02020603050405020304" pitchFamily="18" charset="0"/>
              </a:rPr>
              <a:t>préopératoire</a:t>
            </a:r>
            <a:r>
              <a:rPr lang="fr-CA" dirty="0">
                <a:latin typeface="Times New Roman" panose="02020603050405020304" pitchFamily="18" charset="0"/>
                <a:cs typeface="Times New Roman" panose="02020603050405020304" pitchFamily="18" charset="0"/>
              </a:rPr>
              <a:t>, l'enfant devient capable d'effectuer mentalement certaines actions, de se représenter des actions non effectuées, mais possibles, d'évoquer des événements qui ont eu lieu par le passé et donc de se libérer en quelque sorte du réel pour agir. Mais ces actions ne sont pas encore totalement détachées du temps; le jeune enfant ne peut, par exemple, pas encore imaginer en même temps une action et son inverse, pousser et tirer, avancer et reculer, allonger et raccourcir, par exemple. C'est pourquoi Piaget dira qu'il continue à penser en termes d'actions, avec leur déroulement, même lorsqu'il n'est qu'imaginé mentalement, et pas en termes d'opérations mentales qui, elles, sont mentalement et directement réversibles, c'est-à-dire annulables par une opération inverse, dont on sait par avance qu'elle permettra le retour à l'état initial. </a:t>
            </a:r>
            <a:endParaRPr lang="fr-CA" b="1" dirty="0">
              <a:latin typeface="Times New Roman" panose="02020603050405020304" pitchFamily="18" charset="0"/>
              <a:cs typeface="Times New Roman" panose="02020603050405020304" pitchFamily="18" charset="0"/>
            </a:endParaRPr>
          </a:p>
          <a:p>
            <a:endParaRPr lang="fr-CA" b="1" dirty="0">
              <a:latin typeface="Times New Roman" panose="02020603050405020304" pitchFamily="18" charset="0"/>
              <a:cs typeface="Times New Roman" panose="02020603050405020304" pitchFamily="18" charset="0"/>
            </a:endParaRPr>
          </a:p>
          <a:p>
            <a:pPr marL="914400" lvl="6"/>
            <a:endParaRPr lang="fr-CA"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44749923"/>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3" end="3"/>
                                            </p:txEl>
                                          </p:spTgt>
                                        </p:tgtEl>
                                        <p:attrNameLst>
                                          <p:attrName>style.visibility</p:attrName>
                                        </p:attrNameLst>
                                      </p:cBhvr>
                                      <p:to>
                                        <p:strVal val="visible"/>
                                      </p:to>
                                    </p:set>
                                    <p:animEffect transition="in" filter="fade">
                                      <p:cBhvr>
                                        <p:cTn id="7" dur="1000"/>
                                        <p:tgtEl>
                                          <p:spTgt spid="10">
                                            <p:txEl>
                                              <p:pRg st="3" end="3"/>
                                            </p:txEl>
                                          </p:spTgt>
                                        </p:tgtEl>
                                      </p:cBhvr>
                                    </p:animEffect>
                                    <p:anim calcmode="lin" valueType="num">
                                      <p:cBhvr>
                                        <p:cTn id="8"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22</a:t>
            </a:fld>
            <a:endParaRPr lang="en-US"/>
          </a:p>
        </p:txBody>
      </p:sp>
      <p:sp>
        <p:nvSpPr>
          <p:cNvPr id="10" name="Rectangle 9"/>
          <p:cNvSpPr/>
          <p:nvPr/>
        </p:nvSpPr>
        <p:spPr>
          <a:xfrm>
            <a:off x="0" y="1187668"/>
            <a:ext cx="8988426" cy="5632311"/>
          </a:xfrm>
          <a:prstGeom prst="rect">
            <a:avLst/>
          </a:prstGeom>
        </p:spPr>
        <p:txBody>
          <a:bodyPr wrap="square">
            <a:spAutoFit/>
          </a:bodyPr>
          <a:lstStyle/>
          <a:p>
            <a:endParaRPr lang="fr-CA" b="1" dirty="0"/>
          </a:p>
          <a:p>
            <a:pPr marL="0" lvl="6"/>
            <a:r>
              <a:rPr lang="fr-CA" b="1" dirty="0" smtClean="0">
                <a:latin typeface="Times New Roman" panose="02020603050405020304" pitchFamily="18" charset="0"/>
                <a:cs typeface="Times New Roman" panose="02020603050405020304" pitchFamily="18" charset="0"/>
              </a:rPr>
              <a:t>	</a:t>
            </a:r>
            <a:r>
              <a:rPr lang="fr-CA" b="1" dirty="0">
                <a:latin typeface="Times New Roman" panose="02020603050405020304" pitchFamily="18" charset="0"/>
                <a:cs typeface="Times New Roman" panose="02020603050405020304" pitchFamily="18" charset="0"/>
              </a:rPr>
              <a:t>Stade des opérations concrètes  (6/7- 11 ans)  : </a:t>
            </a:r>
            <a:r>
              <a:rPr lang="fr-CA" dirty="0">
                <a:latin typeface="Times New Roman" panose="02020603050405020304" pitchFamily="18" charset="0"/>
                <a:cs typeface="Times New Roman" panose="02020603050405020304" pitchFamily="18" charset="0"/>
              </a:rPr>
              <a:t>ce n'est que dans un troisième stade </a:t>
            </a:r>
            <a:r>
              <a:rPr lang="fr-CA" dirty="0" smtClean="0">
                <a:latin typeface="Times New Roman" panose="02020603050405020304" pitchFamily="18" charset="0"/>
                <a:cs typeface="Times New Roman" panose="02020603050405020304" pitchFamily="18" charset="0"/>
              </a:rPr>
              <a:t>	que l'enfant </a:t>
            </a:r>
            <a:r>
              <a:rPr lang="fr-CA" dirty="0">
                <a:latin typeface="Times New Roman" panose="02020603050405020304" pitchFamily="18" charset="0"/>
                <a:cs typeface="Times New Roman" panose="02020603050405020304" pitchFamily="18" charset="0"/>
              </a:rPr>
              <a:t>devient capable d'envisager l'exécution sur les objets de véritables </a:t>
            </a:r>
            <a:r>
              <a:rPr lang="fr-CA" dirty="0" smtClean="0">
                <a:latin typeface="Times New Roman" panose="02020603050405020304" pitchFamily="18" charset="0"/>
                <a:cs typeface="Times New Roman" panose="02020603050405020304" pitchFamily="18" charset="0"/>
              </a:rPr>
              <a:t>	</a:t>
            </a:r>
            <a:r>
              <a:rPr lang="fr-CA" b="1" dirty="0" smtClean="0">
                <a:latin typeface="Times New Roman" panose="02020603050405020304" pitchFamily="18" charset="0"/>
                <a:cs typeface="Times New Roman" panose="02020603050405020304" pitchFamily="18" charset="0"/>
              </a:rPr>
              <a:t>opérations </a:t>
            </a:r>
            <a:r>
              <a:rPr lang="fr-CA" b="1" dirty="0">
                <a:latin typeface="Times New Roman" panose="02020603050405020304" pitchFamily="18" charset="0"/>
                <a:cs typeface="Times New Roman" panose="02020603050405020304" pitchFamily="18" charset="0"/>
              </a:rPr>
              <a:t>mentales, </a:t>
            </a:r>
            <a:r>
              <a:rPr lang="fr-CA" dirty="0" smtClean="0">
                <a:latin typeface="Times New Roman" panose="02020603050405020304" pitchFamily="18" charset="0"/>
                <a:cs typeface="Times New Roman" panose="02020603050405020304" pitchFamily="18" charset="0"/>
              </a:rPr>
              <a:t>mais </a:t>
            </a:r>
            <a:r>
              <a:rPr lang="fr-CA" dirty="0">
                <a:latin typeface="Times New Roman" panose="02020603050405020304" pitchFamily="18" charset="0"/>
                <a:cs typeface="Times New Roman" panose="02020603050405020304" pitchFamily="18" charset="0"/>
              </a:rPr>
              <a:t>ces opérations, comme c'était déjà le cas des actions au </a:t>
            </a:r>
            <a:r>
              <a:rPr lang="fr-CA" dirty="0" smtClean="0">
                <a:latin typeface="Times New Roman" panose="02020603050405020304" pitchFamily="18" charset="0"/>
                <a:cs typeface="Times New Roman" panose="02020603050405020304" pitchFamily="18" charset="0"/>
              </a:rPr>
              <a:t>	cours </a:t>
            </a:r>
            <a:r>
              <a:rPr lang="fr-CA" dirty="0">
                <a:latin typeface="Times New Roman" panose="02020603050405020304" pitchFamily="18" charset="0"/>
                <a:cs typeface="Times New Roman" panose="02020603050405020304" pitchFamily="18" charset="0"/>
              </a:rPr>
              <a:t>du stade sensori-moteur, ne </a:t>
            </a:r>
            <a:r>
              <a:rPr lang="fr-CA" dirty="0" smtClean="0">
                <a:latin typeface="Times New Roman" panose="02020603050405020304" pitchFamily="18" charset="0"/>
                <a:cs typeface="Times New Roman" panose="02020603050405020304" pitchFamily="18" charset="0"/>
              </a:rPr>
              <a:t>peuvent </a:t>
            </a:r>
            <a:r>
              <a:rPr lang="fr-CA" dirty="0">
                <a:latin typeface="Times New Roman" panose="02020603050405020304" pitchFamily="18" charset="0"/>
                <a:cs typeface="Times New Roman" panose="02020603050405020304" pitchFamily="18" charset="0"/>
              </a:rPr>
              <a:t>encore être faites que sur des objets </a:t>
            </a:r>
            <a:r>
              <a:rPr lang="fr-CA" dirty="0" smtClean="0">
                <a:latin typeface="Times New Roman" panose="02020603050405020304" pitchFamily="18" charset="0"/>
                <a:cs typeface="Times New Roman" panose="02020603050405020304" pitchFamily="18" charset="0"/>
              </a:rPr>
              <a:t>	visibles</a:t>
            </a:r>
            <a:r>
              <a:rPr lang="fr-CA" dirty="0">
                <a:latin typeface="Times New Roman" panose="02020603050405020304" pitchFamily="18" charset="0"/>
                <a:cs typeface="Times New Roman" panose="02020603050405020304" pitchFamily="18" charset="0"/>
              </a:rPr>
              <a:t>, présents dans la réalité qui l'entoure ou, à </a:t>
            </a:r>
            <a:r>
              <a:rPr lang="fr-CA" dirty="0" smtClean="0">
                <a:latin typeface="Times New Roman" panose="02020603050405020304" pitchFamily="18" charset="0"/>
                <a:cs typeface="Times New Roman" panose="02020603050405020304" pitchFamily="18" charset="0"/>
              </a:rPr>
              <a:t>tout </a:t>
            </a:r>
            <a:r>
              <a:rPr lang="fr-CA" dirty="0">
                <a:latin typeface="Times New Roman" panose="02020603050405020304" pitchFamily="18" charset="0"/>
                <a:cs typeface="Times New Roman" panose="02020603050405020304" pitchFamily="18" charset="0"/>
              </a:rPr>
              <a:t>le moins, qui existent dans son </a:t>
            </a:r>
            <a:r>
              <a:rPr lang="fr-CA" dirty="0" smtClean="0">
                <a:latin typeface="Times New Roman" panose="02020603050405020304" pitchFamily="18" charset="0"/>
                <a:cs typeface="Times New Roman" panose="02020603050405020304" pitchFamily="18" charset="0"/>
              </a:rPr>
              <a:t>	champ </a:t>
            </a:r>
            <a:r>
              <a:rPr lang="fr-CA" dirty="0">
                <a:latin typeface="Times New Roman" panose="02020603050405020304" pitchFamily="18" charset="0"/>
                <a:cs typeface="Times New Roman" panose="02020603050405020304" pitchFamily="18" charset="0"/>
              </a:rPr>
              <a:t>de conscience immédiat. Il n'est pas encore capable </a:t>
            </a:r>
            <a:r>
              <a:rPr lang="fr-CA" dirty="0" smtClean="0">
                <a:latin typeface="Times New Roman" panose="02020603050405020304" pitchFamily="18" charset="0"/>
                <a:cs typeface="Times New Roman" panose="02020603050405020304" pitchFamily="18" charset="0"/>
              </a:rPr>
              <a:t>de </a:t>
            </a:r>
            <a:r>
              <a:rPr lang="fr-CA" dirty="0">
                <a:latin typeface="Times New Roman" panose="02020603050405020304" pitchFamily="18" charset="0"/>
                <a:cs typeface="Times New Roman" panose="02020603050405020304" pitchFamily="18" charset="0"/>
              </a:rPr>
              <a:t>les appliquer à des </a:t>
            </a:r>
            <a:r>
              <a:rPr lang="fr-CA" dirty="0" smtClean="0">
                <a:latin typeface="Times New Roman" panose="02020603050405020304" pitchFamily="18" charset="0"/>
                <a:cs typeface="Times New Roman" panose="02020603050405020304" pitchFamily="18" charset="0"/>
              </a:rPr>
              <a:t>	objets </a:t>
            </a:r>
            <a:r>
              <a:rPr lang="fr-CA" dirty="0">
                <a:latin typeface="Times New Roman" panose="02020603050405020304" pitchFamily="18" charset="0"/>
                <a:cs typeface="Times New Roman" panose="02020603050405020304" pitchFamily="18" charset="0"/>
              </a:rPr>
              <a:t>virtuels, dont l'existence réclamerait elle aussi une opération </a:t>
            </a:r>
            <a:r>
              <a:rPr lang="fr-CA" dirty="0" smtClean="0">
                <a:latin typeface="Times New Roman" panose="02020603050405020304" pitchFamily="18" charset="0"/>
                <a:cs typeface="Times New Roman" panose="02020603050405020304" pitchFamily="18" charset="0"/>
              </a:rPr>
              <a:t>mentale</a:t>
            </a:r>
            <a:r>
              <a:rPr lang="fr-CA" dirty="0">
                <a:latin typeface="Times New Roman" panose="02020603050405020304" pitchFamily="18" charset="0"/>
                <a:cs typeface="Times New Roman" panose="02020603050405020304" pitchFamily="18" charset="0"/>
              </a:rPr>
              <a:t>.</a:t>
            </a:r>
          </a:p>
          <a:p>
            <a:endParaRPr lang="fr-CA" b="1" dirty="0" smtClean="0">
              <a:latin typeface="Times New Roman" panose="02020603050405020304" pitchFamily="18" charset="0"/>
              <a:cs typeface="Times New Roman" panose="02020603050405020304" pitchFamily="18" charset="0"/>
            </a:endParaRPr>
          </a:p>
          <a:p>
            <a:pPr marL="914400" lvl="6"/>
            <a:r>
              <a:rPr lang="fr-CA" dirty="0" smtClean="0"/>
              <a:t>À </a:t>
            </a:r>
            <a:r>
              <a:rPr lang="fr-CA" dirty="0"/>
              <a:t>ce niveau également, l'enfant peut également raisonner sur des propriétés d'objets </a:t>
            </a:r>
            <a:r>
              <a:rPr lang="fr-CA" dirty="0" smtClean="0"/>
              <a:t>ou sur des </a:t>
            </a:r>
            <a:r>
              <a:rPr lang="fr-CA" dirty="0"/>
              <a:t>relations entre ces objets, et non plus seulement sur les objets pris  </a:t>
            </a:r>
            <a:r>
              <a:rPr lang="fr-CA" dirty="0" smtClean="0"/>
              <a:t>comme entités</a:t>
            </a:r>
            <a:r>
              <a:rPr lang="fr-CA" dirty="0"/>
              <a:t>.. Ainsi, s'il est parfaitement capable de ranger du plus petit au plus grand une série </a:t>
            </a:r>
            <a:r>
              <a:rPr lang="fr-CA" dirty="0" smtClean="0"/>
              <a:t> de </a:t>
            </a:r>
            <a:r>
              <a:rPr lang="fr-CA" dirty="0"/>
              <a:t>bâtonnets ou du plus léger au plus lourd une série de petites boîtes, identique par la </a:t>
            </a:r>
            <a:r>
              <a:rPr lang="fr-CA" dirty="0" smtClean="0"/>
              <a:t> forme</a:t>
            </a:r>
            <a:r>
              <a:rPr lang="fr-CA" dirty="0"/>
              <a:t>, mais différente par le poids, l'enfant de ce stade n'arrive pas encore à maîtriser la </a:t>
            </a:r>
            <a:r>
              <a:rPr lang="fr-CA" dirty="0" smtClean="0"/>
              <a:t> même </a:t>
            </a:r>
            <a:r>
              <a:rPr lang="fr-CA" dirty="0"/>
              <a:t>opération lorsqu'elle porte, par exemple, sur des inégalités énoncées </a:t>
            </a:r>
            <a:r>
              <a:rPr lang="fr-CA" dirty="0" smtClean="0"/>
              <a:t>seulement verbalement</a:t>
            </a:r>
            <a:r>
              <a:rPr lang="fr-CA" dirty="0"/>
              <a:t>, comme dans le </a:t>
            </a:r>
            <a:r>
              <a:rPr lang="fr-CA" dirty="0" smtClean="0"/>
              <a:t>problème </a:t>
            </a:r>
            <a:r>
              <a:rPr lang="fr-CA" dirty="0"/>
              <a:t>suivant: </a:t>
            </a:r>
            <a:endParaRPr lang="fr-CA" dirty="0" smtClean="0"/>
          </a:p>
          <a:p>
            <a:r>
              <a:rPr lang="fr-CA" b="1" i="1" dirty="0" smtClean="0">
                <a:latin typeface="Times New Roman" panose="02020603050405020304" pitchFamily="18" charset="0"/>
                <a:cs typeface="Times New Roman" panose="02020603050405020304" pitchFamily="18" charset="0"/>
              </a:rPr>
              <a:t>				Lili </a:t>
            </a:r>
            <a:r>
              <a:rPr lang="fr-CA" b="1" i="1" dirty="0">
                <a:latin typeface="Times New Roman" panose="02020603050405020304" pitchFamily="18" charset="0"/>
                <a:cs typeface="Times New Roman" panose="02020603050405020304" pitchFamily="18" charset="0"/>
              </a:rPr>
              <a:t>est plus blonde que Suzanne</a:t>
            </a:r>
            <a:r>
              <a:rPr lang="fr-CA" b="1" dirty="0">
                <a:latin typeface="Times New Roman" panose="02020603050405020304" pitchFamily="18" charset="0"/>
                <a:cs typeface="Times New Roman" panose="02020603050405020304" pitchFamily="18" charset="0"/>
              </a:rPr>
              <a:t> </a:t>
            </a:r>
            <a:endParaRPr lang="fr-CA" sz="1600" b="1" dirty="0">
              <a:latin typeface="Times New Roman" panose="02020603050405020304" pitchFamily="18" charset="0"/>
              <a:cs typeface="Times New Roman" panose="02020603050405020304" pitchFamily="18" charset="0"/>
            </a:endParaRPr>
          </a:p>
          <a:p>
            <a:r>
              <a:rPr lang="fr-CA" i="1" dirty="0">
                <a:latin typeface="Times New Roman" panose="02020603050405020304" pitchFamily="18" charset="0"/>
                <a:cs typeface="Times New Roman" panose="02020603050405020304" pitchFamily="18" charset="0"/>
              </a:rPr>
              <a:t>		</a:t>
            </a:r>
            <a:r>
              <a:rPr lang="fr-CA" i="1" dirty="0" smtClean="0">
                <a:latin typeface="Times New Roman" panose="02020603050405020304" pitchFamily="18" charset="0"/>
                <a:cs typeface="Times New Roman" panose="02020603050405020304" pitchFamily="18" charset="0"/>
              </a:rPr>
              <a:t>		</a:t>
            </a:r>
            <a:r>
              <a:rPr lang="fr-CA" b="1" i="1" dirty="0" smtClean="0">
                <a:latin typeface="Times New Roman" panose="02020603050405020304" pitchFamily="18" charset="0"/>
                <a:cs typeface="Times New Roman" panose="02020603050405020304" pitchFamily="18" charset="0"/>
              </a:rPr>
              <a:t>Lili </a:t>
            </a:r>
            <a:r>
              <a:rPr lang="fr-CA" b="1" i="1" dirty="0">
                <a:latin typeface="Times New Roman" panose="02020603050405020304" pitchFamily="18" charset="0"/>
                <a:cs typeface="Times New Roman" panose="02020603050405020304" pitchFamily="18" charset="0"/>
              </a:rPr>
              <a:t>est plus brune que Édith</a:t>
            </a:r>
            <a:r>
              <a:rPr lang="fr-CA" b="1" dirty="0">
                <a:latin typeface="Times New Roman" panose="02020603050405020304" pitchFamily="18" charset="0"/>
                <a:cs typeface="Times New Roman" panose="02020603050405020304" pitchFamily="18" charset="0"/>
              </a:rPr>
              <a:t> </a:t>
            </a:r>
            <a:endParaRPr lang="fr-CA" sz="2800" b="1" dirty="0">
              <a:latin typeface="Times New Roman" panose="02020603050405020304" pitchFamily="18" charset="0"/>
              <a:cs typeface="Times New Roman" panose="02020603050405020304" pitchFamily="18" charset="0"/>
            </a:endParaRPr>
          </a:p>
          <a:p>
            <a:r>
              <a:rPr lang="fr-CA" b="1" i="1" dirty="0">
                <a:latin typeface="Times New Roman" panose="02020603050405020304" pitchFamily="18" charset="0"/>
                <a:cs typeface="Times New Roman" panose="02020603050405020304" pitchFamily="18" charset="0"/>
              </a:rPr>
              <a:t>		</a:t>
            </a:r>
            <a:r>
              <a:rPr lang="fr-CA" b="1" i="1" dirty="0" smtClean="0">
                <a:latin typeface="Times New Roman" panose="02020603050405020304" pitchFamily="18" charset="0"/>
                <a:cs typeface="Times New Roman" panose="02020603050405020304" pitchFamily="18" charset="0"/>
              </a:rPr>
              <a:t>		Laquelle </a:t>
            </a:r>
            <a:r>
              <a:rPr lang="fr-CA" b="1" i="1" dirty="0">
                <a:latin typeface="Times New Roman" panose="02020603050405020304" pitchFamily="18" charset="0"/>
                <a:cs typeface="Times New Roman" panose="02020603050405020304" pitchFamily="18" charset="0"/>
              </a:rPr>
              <a:t>est la plus blonde des trois</a:t>
            </a:r>
            <a:r>
              <a:rPr lang="fr-CA" b="1" i="1" dirty="0" smtClean="0">
                <a:latin typeface="Times New Roman" panose="02020603050405020304" pitchFamily="18" charset="0"/>
                <a:cs typeface="Times New Roman" panose="02020603050405020304" pitchFamily="18" charset="0"/>
              </a:rPr>
              <a:t>?</a:t>
            </a:r>
            <a:endParaRPr lang="fr-CA"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59099646"/>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animEffect transition="in" filter="fade">
                                      <p:cBhvr>
                                        <p:cTn id="21" dur="1000"/>
                                        <p:tgtEl>
                                          <p:spTgt spid="10">
                                            <p:txEl>
                                              <p:pRg st="4" end="4"/>
                                            </p:txEl>
                                          </p:spTgt>
                                        </p:tgtEl>
                                      </p:cBhvr>
                                    </p:animEffect>
                                    <p:anim calcmode="lin" valueType="num">
                                      <p:cBhvr>
                                        <p:cTn id="22"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5" end="5"/>
                                            </p:txEl>
                                          </p:spTgt>
                                        </p:tgtEl>
                                        <p:attrNameLst>
                                          <p:attrName>style.visibility</p:attrName>
                                        </p:attrNameLst>
                                      </p:cBhvr>
                                      <p:to>
                                        <p:strVal val="visible"/>
                                      </p:to>
                                    </p:set>
                                    <p:animEffect transition="in" filter="fade">
                                      <p:cBhvr>
                                        <p:cTn id="28" dur="1000"/>
                                        <p:tgtEl>
                                          <p:spTgt spid="10">
                                            <p:txEl>
                                              <p:pRg st="5" end="5"/>
                                            </p:txEl>
                                          </p:spTgt>
                                        </p:tgtEl>
                                      </p:cBhvr>
                                    </p:animEffect>
                                    <p:anim calcmode="lin" valueType="num">
                                      <p:cBhvr>
                                        <p:cTn id="29"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6" end="6"/>
                                            </p:txEl>
                                          </p:spTgt>
                                        </p:tgtEl>
                                        <p:attrNameLst>
                                          <p:attrName>style.visibility</p:attrName>
                                        </p:attrNameLst>
                                      </p:cBhvr>
                                      <p:to>
                                        <p:strVal val="visible"/>
                                      </p:to>
                                    </p:set>
                                    <p:animEffect transition="in" filter="fade">
                                      <p:cBhvr>
                                        <p:cTn id="35" dur="1000"/>
                                        <p:tgtEl>
                                          <p:spTgt spid="10">
                                            <p:txEl>
                                              <p:pRg st="6" end="6"/>
                                            </p:txEl>
                                          </p:spTgt>
                                        </p:tgtEl>
                                      </p:cBhvr>
                                    </p:animEffect>
                                    <p:anim calcmode="lin" valueType="num">
                                      <p:cBhvr>
                                        <p:cTn id="36"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23</a:t>
            </a:fld>
            <a:endParaRPr lang="en-US"/>
          </a:p>
        </p:txBody>
      </p:sp>
      <p:sp>
        <p:nvSpPr>
          <p:cNvPr id="10" name="Rectangle 9"/>
          <p:cNvSpPr/>
          <p:nvPr/>
        </p:nvSpPr>
        <p:spPr>
          <a:xfrm>
            <a:off x="0" y="1187668"/>
            <a:ext cx="8988426" cy="6217087"/>
          </a:xfrm>
          <a:prstGeom prst="rect">
            <a:avLst/>
          </a:prstGeom>
        </p:spPr>
        <p:txBody>
          <a:bodyPr wrap="square">
            <a:spAutoFit/>
          </a:bodyPr>
          <a:lstStyle/>
          <a:p>
            <a:endParaRPr lang="fr-CA" b="1" dirty="0"/>
          </a:p>
          <a:p>
            <a:pPr marL="800100" lvl="1" indent="-342900">
              <a:buFont typeface="Wingdings" panose="05000000000000000000" pitchFamily="2" charset="2"/>
              <a:buChar char="Ø"/>
            </a:pPr>
            <a:r>
              <a:rPr lang="fr-CA" sz="2000" b="1" dirty="0">
                <a:latin typeface="Times New Roman" panose="02020603050405020304" pitchFamily="18" charset="0"/>
                <a:cs typeface="Times New Roman" panose="02020603050405020304" pitchFamily="18" charset="0"/>
              </a:rPr>
              <a:t>Stade des opérations formelles  </a:t>
            </a:r>
            <a:r>
              <a:rPr lang="fr-CA" sz="2000" b="1" dirty="0" smtClean="0">
                <a:latin typeface="Times New Roman" panose="02020603050405020304" pitchFamily="18" charset="0"/>
                <a:cs typeface="Times New Roman" panose="02020603050405020304" pitchFamily="18" charset="0"/>
              </a:rPr>
              <a:t>(11/12-15 ans) </a:t>
            </a:r>
            <a:r>
              <a:rPr lang="fr-CA" dirty="0" smtClean="0">
                <a:latin typeface="Times New Roman" panose="02020603050405020304" pitchFamily="18" charset="0"/>
                <a:cs typeface="Times New Roman" panose="02020603050405020304" pitchFamily="18" charset="0"/>
              </a:rPr>
              <a:t>: progressivement </a:t>
            </a:r>
            <a:r>
              <a:rPr lang="fr-CA" dirty="0">
                <a:latin typeface="Times New Roman" panose="02020603050405020304" pitchFamily="18" charset="0"/>
                <a:cs typeface="Times New Roman" panose="02020603050405020304" pitchFamily="18" charset="0"/>
              </a:rPr>
              <a:t>cependant, l'enfant parviendra à abstraire son raisonnement de la nature des objets sur lesquels il porte, à isoler la forme des contenus. Vers 11-12 ans alors, cette différenciation est suffisamment établie pour lui permettre de raisonner sur de simples propositions et même sur des propositions auxquelles "il ne croit pas ou pas encore, c'est-à-dire qu'il considère à titre de pures hypothèses: il devient donc capable de tirer les conséquences nécessaires de vérités simplement possibles, ce qui constitue le début de la pensée hypothético-déductive ou </a:t>
            </a:r>
            <a:r>
              <a:rPr lang="fr-CA" dirty="0" smtClean="0">
                <a:latin typeface="Times New Roman" panose="02020603050405020304" pitchFamily="18" charset="0"/>
                <a:cs typeface="Times New Roman" panose="02020603050405020304" pitchFamily="18" charset="0"/>
              </a:rPr>
              <a:t>formelle</a:t>
            </a:r>
          </a:p>
          <a:p>
            <a:pPr marL="342900" indent="-342900">
              <a:buFont typeface="Wingdings" panose="05000000000000000000" pitchFamily="2" charset="2"/>
              <a:buChar char="Ø"/>
            </a:pPr>
            <a:endParaRPr lang="fr-CA" dirty="0">
              <a:latin typeface="Times New Roman" panose="02020603050405020304" pitchFamily="18" charset="0"/>
              <a:cs typeface="Times New Roman" panose="02020603050405020304" pitchFamily="18" charset="0"/>
            </a:endParaRPr>
          </a:p>
          <a:p>
            <a:r>
              <a:rPr lang="fr-CA" dirty="0">
                <a:latin typeface="Times New Roman" panose="02020603050405020304" pitchFamily="18" charset="0"/>
                <a:cs typeface="Times New Roman" panose="02020603050405020304" pitchFamily="18" charset="0"/>
              </a:rPr>
              <a:t> </a:t>
            </a:r>
            <a:r>
              <a:rPr lang="fr-CA" dirty="0" smtClean="0">
                <a:latin typeface="Times New Roman" panose="02020603050405020304" pitchFamily="18" charset="0"/>
                <a:cs typeface="Times New Roman" panose="02020603050405020304" pitchFamily="18" charset="0"/>
              </a:rPr>
              <a:t>    	Diverses </a:t>
            </a:r>
            <a:r>
              <a:rPr lang="fr-CA" dirty="0">
                <a:latin typeface="Times New Roman" panose="02020603050405020304" pitchFamily="18" charset="0"/>
                <a:cs typeface="Times New Roman" panose="02020603050405020304" pitchFamily="18" charset="0"/>
              </a:rPr>
              <a:t>"structures" de raisonnement qui jusqu'ici étaient encore inaccessibles faute </a:t>
            </a:r>
            <a:r>
              <a:rPr lang="fr-CA" dirty="0" smtClean="0">
                <a:latin typeface="Times New Roman" panose="02020603050405020304" pitchFamily="18" charset="0"/>
                <a:cs typeface="Times New Roman" panose="02020603050405020304" pitchFamily="18" charset="0"/>
              </a:rPr>
              <a:t>	d'un détachement </a:t>
            </a:r>
            <a:r>
              <a:rPr lang="fr-CA" dirty="0">
                <a:latin typeface="Times New Roman" panose="02020603050405020304" pitchFamily="18" charset="0"/>
                <a:cs typeface="Times New Roman" panose="02020603050405020304" pitchFamily="18" charset="0"/>
              </a:rPr>
              <a:t>suffisant du réel vont alors devenir possibles au cours de ce </a:t>
            </a:r>
            <a:r>
              <a:rPr lang="fr-CA" dirty="0" smtClean="0">
                <a:latin typeface="Times New Roman" panose="02020603050405020304" pitchFamily="18" charset="0"/>
                <a:cs typeface="Times New Roman" panose="02020603050405020304" pitchFamily="18" charset="0"/>
              </a:rPr>
              <a:t>	quatrième </a:t>
            </a:r>
            <a:r>
              <a:rPr lang="fr-CA" dirty="0">
                <a:latin typeface="Times New Roman" panose="02020603050405020304" pitchFamily="18" charset="0"/>
                <a:cs typeface="Times New Roman" panose="02020603050405020304" pitchFamily="18" charset="0"/>
              </a:rPr>
              <a:t>stade </a:t>
            </a:r>
            <a:r>
              <a:rPr lang="fr-CA" dirty="0" smtClean="0">
                <a:latin typeface="Times New Roman" panose="02020603050405020304" pitchFamily="18" charset="0"/>
                <a:cs typeface="Times New Roman" panose="02020603050405020304" pitchFamily="18" charset="0"/>
              </a:rPr>
              <a:t>du développement </a:t>
            </a:r>
            <a:r>
              <a:rPr lang="fr-CA" dirty="0">
                <a:latin typeface="Times New Roman" panose="02020603050405020304" pitchFamily="18" charset="0"/>
                <a:cs typeface="Times New Roman" panose="02020603050405020304" pitchFamily="18" charset="0"/>
              </a:rPr>
              <a:t>cognitif, le stade des </a:t>
            </a:r>
            <a:r>
              <a:rPr lang="fr-CA" b="1" dirty="0">
                <a:latin typeface="Times New Roman" panose="02020603050405020304" pitchFamily="18" charset="0"/>
                <a:cs typeface="Times New Roman" panose="02020603050405020304" pitchFamily="18" charset="0"/>
              </a:rPr>
              <a:t>opérations formelles. </a:t>
            </a:r>
            <a:r>
              <a:rPr lang="fr-CA" dirty="0">
                <a:latin typeface="Times New Roman" panose="02020603050405020304" pitchFamily="18" charset="0"/>
                <a:cs typeface="Times New Roman" panose="02020603050405020304" pitchFamily="18" charset="0"/>
              </a:rPr>
              <a:t>Ce </a:t>
            </a:r>
            <a:r>
              <a:rPr lang="fr-CA" dirty="0" smtClean="0">
                <a:latin typeface="Times New Roman" panose="02020603050405020304" pitchFamily="18" charset="0"/>
                <a:cs typeface="Times New Roman" panose="02020603050405020304" pitchFamily="18" charset="0"/>
              </a:rPr>
              <a:t>	détachement </a:t>
            </a:r>
            <a:r>
              <a:rPr lang="fr-CA" dirty="0">
                <a:latin typeface="Times New Roman" panose="02020603050405020304" pitchFamily="18" charset="0"/>
                <a:cs typeface="Times New Roman" panose="02020603050405020304" pitchFamily="18" charset="0"/>
              </a:rPr>
              <a:t>ne sera </a:t>
            </a:r>
            <a:r>
              <a:rPr lang="fr-CA" dirty="0" smtClean="0">
                <a:latin typeface="Times New Roman" panose="02020603050405020304" pitchFamily="18" charset="0"/>
                <a:cs typeface="Times New Roman" panose="02020603050405020304" pitchFamily="18" charset="0"/>
              </a:rPr>
              <a:t>cependant </a:t>
            </a:r>
            <a:r>
              <a:rPr lang="fr-CA" dirty="0">
                <a:latin typeface="Times New Roman" panose="02020603050405020304" pitchFamily="18" charset="0"/>
                <a:cs typeface="Times New Roman" panose="02020603050405020304" pitchFamily="18" charset="0"/>
              </a:rPr>
              <a:t>pas d'emblée immédiat et général. Dans la logique de </a:t>
            </a:r>
            <a:r>
              <a:rPr lang="fr-CA" dirty="0" smtClean="0">
                <a:latin typeface="Times New Roman" panose="02020603050405020304" pitchFamily="18" charset="0"/>
                <a:cs typeface="Times New Roman" panose="02020603050405020304" pitchFamily="18" charset="0"/>
              </a:rPr>
              <a:t>	l'adolescent</a:t>
            </a:r>
            <a:r>
              <a:rPr lang="fr-CA" dirty="0">
                <a:latin typeface="Times New Roman" panose="02020603050405020304" pitchFamily="18" charset="0"/>
                <a:cs typeface="Times New Roman" panose="02020603050405020304" pitchFamily="18" charset="0"/>
              </a:rPr>
              <a:t>, on </a:t>
            </a:r>
            <a:r>
              <a:rPr lang="fr-CA" dirty="0" smtClean="0">
                <a:latin typeface="Times New Roman" panose="02020603050405020304" pitchFamily="18" charset="0"/>
                <a:cs typeface="Times New Roman" panose="02020603050405020304" pitchFamily="18" charset="0"/>
              </a:rPr>
              <a:t>assistera alors </a:t>
            </a:r>
            <a:r>
              <a:rPr lang="fr-CA" dirty="0">
                <a:latin typeface="Times New Roman" panose="02020603050405020304" pitchFamily="18" charset="0"/>
                <a:cs typeface="Times New Roman" panose="02020603050405020304" pitchFamily="18" charset="0"/>
              </a:rPr>
              <a:t>pendant un certain temps à un mélange des logiques, </a:t>
            </a:r>
            <a:r>
              <a:rPr lang="fr-CA" dirty="0" smtClean="0">
                <a:latin typeface="Times New Roman" panose="02020603050405020304" pitchFamily="18" charset="0"/>
                <a:cs typeface="Times New Roman" panose="02020603050405020304" pitchFamily="18" charset="0"/>
              </a:rPr>
              <a:t>	de </a:t>
            </a:r>
            <a:r>
              <a:rPr lang="fr-CA" dirty="0">
                <a:latin typeface="Times New Roman" panose="02020603050405020304" pitchFamily="18" charset="0"/>
                <a:cs typeface="Times New Roman" panose="02020603050405020304" pitchFamily="18" charset="0"/>
              </a:rPr>
              <a:t>raisonnements concrets </a:t>
            </a:r>
            <a:r>
              <a:rPr lang="fr-CA" dirty="0" smtClean="0">
                <a:latin typeface="Times New Roman" panose="02020603050405020304" pitchFamily="18" charset="0"/>
                <a:cs typeface="Times New Roman" panose="02020603050405020304" pitchFamily="18" charset="0"/>
              </a:rPr>
              <a:t>et formels</a:t>
            </a:r>
            <a:r>
              <a:rPr lang="fr-CA" dirty="0">
                <a:latin typeface="Times New Roman" panose="02020603050405020304" pitchFamily="18" charset="0"/>
                <a:cs typeface="Times New Roman" panose="02020603050405020304" pitchFamily="18" charset="0"/>
              </a:rPr>
              <a:t>, au même titre que dans le développement </a:t>
            </a:r>
            <a:r>
              <a:rPr lang="fr-CA" dirty="0" smtClean="0">
                <a:latin typeface="Times New Roman" panose="02020603050405020304" pitchFamily="18" charset="0"/>
                <a:cs typeface="Times New Roman" panose="02020603050405020304" pitchFamily="18" charset="0"/>
              </a:rPr>
              <a:t>	physique </a:t>
            </a:r>
            <a:r>
              <a:rPr lang="fr-CA" dirty="0">
                <a:latin typeface="Times New Roman" panose="02020603050405020304" pitchFamily="18" charset="0"/>
                <a:cs typeface="Times New Roman" panose="02020603050405020304" pitchFamily="18" charset="0"/>
              </a:rPr>
              <a:t>s'observent pendant </a:t>
            </a:r>
            <a:r>
              <a:rPr lang="fr-CA" dirty="0" smtClean="0">
                <a:latin typeface="Times New Roman" panose="02020603050405020304" pitchFamily="18" charset="0"/>
                <a:cs typeface="Times New Roman" panose="02020603050405020304" pitchFamily="18" charset="0"/>
              </a:rPr>
              <a:t>plusieurs </a:t>
            </a:r>
            <a:r>
              <a:rPr lang="fr-CA" dirty="0">
                <a:latin typeface="Times New Roman" panose="02020603050405020304" pitchFamily="18" charset="0"/>
                <a:cs typeface="Times New Roman" panose="02020603050405020304" pitchFamily="18" charset="0"/>
              </a:rPr>
              <a:t>années côte à côte des caractéristiques et des </a:t>
            </a:r>
            <a:r>
              <a:rPr lang="fr-CA" dirty="0" smtClean="0">
                <a:latin typeface="Times New Roman" panose="02020603050405020304" pitchFamily="18" charset="0"/>
                <a:cs typeface="Times New Roman" panose="02020603050405020304" pitchFamily="18" charset="0"/>
              </a:rPr>
              <a:t>	comportements </a:t>
            </a:r>
            <a:r>
              <a:rPr lang="fr-CA" dirty="0">
                <a:latin typeface="Times New Roman" panose="02020603050405020304" pitchFamily="18" charset="0"/>
                <a:cs typeface="Times New Roman" panose="02020603050405020304" pitchFamily="18" charset="0"/>
              </a:rPr>
              <a:t>matures et immatures. </a:t>
            </a:r>
            <a:r>
              <a:rPr lang="fr-CA" dirty="0" smtClean="0">
                <a:latin typeface="Times New Roman" panose="02020603050405020304" pitchFamily="18" charset="0"/>
                <a:cs typeface="Times New Roman" panose="02020603050405020304" pitchFamily="18" charset="0"/>
              </a:rPr>
              <a:t>Cette phase </a:t>
            </a:r>
            <a:r>
              <a:rPr lang="fr-CA" dirty="0">
                <a:latin typeface="Times New Roman" panose="02020603050405020304" pitchFamily="18" charset="0"/>
                <a:cs typeface="Times New Roman" panose="02020603050405020304" pitchFamily="18" charset="0"/>
              </a:rPr>
              <a:t>est appelée phase de préparation </a:t>
            </a:r>
            <a:r>
              <a:rPr lang="fr-CA" dirty="0" smtClean="0">
                <a:latin typeface="Times New Roman" panose="02020603050405020304" pitchFamily="18" charset="0"/>
                <a:cs typeface="Times New Roman" panose="02020603050405020304" pitchFamily="18" charset="0"/>
              </a:rPr>
              <a:t>	du </a:t>
            </a:r>
            <a:r>
              <a:rPr lang="fr-CA" dirty="0">
                <a:latin typeface="Times New Roman" panose="02020603050405020304" pitchFamily="18" charset="0"/>
                <a:cs typeface="Times New Roman" panose="02020603050405020304" pitchFamily="18" charset="0"/>
              </a:rPr>
              <a:t>stade formel.</a:t>
            </a:r>
          </a:p>
          <a:p>
            <a:pPr marL="914400" lvl="6"/>
            <a:r>
              <a:rPr lang="fr-CA" dirty="0" smtClean="0">
                <a:latin typeface="Times New Roman" panose="02020603050405020304" pitchFamily="18" charset="0"/>
                <a:cs typeface="Times New Roman" panose="02020603050405020304" pitchFamily="18" charset="0"/>
              </a:rPr>
              <a:t> </a:t>
            </a:r>
          </a:p>
          <a:p>
            <a:pPr marL="1371600" lvl="6" indent="-457200">
              <a:buFont typeface="Wingdings" panose="05000000000000000000" pitchFamily="2" charset="2"/>
              <a:buChar char="Ø"/>
            </a:pPr>
            <a:endParaRPr lang="fr-CA" dirty="0"/>
          </a:p>
          <a:p>
            <a:pPr marL="914400" lvl="6"/>
            <a:endParaRPr lang="fr-CA"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28155391"/>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animEffect transition="in" filter="fade">
                                      <p:cBhvr>
                                        <p:cTn id="21" dur="1000"/>
                                        <p:tgtEl>
                                          <p:spTgt spid="10">
                                            <p:txEl>
                                              <p:pRg st="4" end="4"/>
                                            </p:txEl>
                                          </p:spTgt>
                                        </p:tgtEl>
                                      </p:cBhvr>
                                    </p:animEffect>
                                    <p:anim calcmode="lin" valueType="num">
                                      <p:cBhvr>
                                        <p:cTn id="22"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24</a:t>
            </a:fld>
            <a:endParaRPr lang="en-US"/>
          </a:p>
        </p:txBody>
      </p:sp>
      <p:sp>
        <p:nvSpPr>
          <p:cNvPr id="10" name="Rectangle 9"/>
          <p:cNvSpPr/>
          <p:nvPr/>
        </p:nvSpPr>
        <p:spPr>
          <a:xfrm>
            <a:off x="0" y="1187668"/>
            <a:ext cx="8988426" cy="5509200"/>
          </a:xfrm>
          <a:prstGeom prst="rect">
            <a:avLst/>
          </a:prstGeom>
        </p:spPr>
        <p:txBody>
          <a:bodyPr wrap="square">
            <a:spAutoFit/>
          </a:bodyPr>
          <a:lstStyle/>
          <a:p>
            <a:pPr marL="914400" lvl="6"/>
            <a:endParaRPr lang="en-CA" dirty="0">
              <a:latin typeface="Times New Roman" panose="02020603050405020304" pitchFamily="18" charset="0"/>
              <a:ea typeface="Cambria"/>
              <a:cs typeface="Times New Roman" panose="02020603050405020304" pitchFamily="18" charset="0"/>
              <a:sym typeface="Cambria"/>
            </a:endParaRPr>
          </a:p>
          <a:p>
            <a:pPr marL="914400" lvl="6"/>
            <a:r>
              <a:rPr lang="fr-CA" sz="2400" b="1" dirty="0" smtClean="0">
                <a:uFill>
                  <a:solidFill/>
                </a:uFill>
                <a:latin typeface="Cambria"/>
                <a:ea typeface="Cambria"/>
                <a:cs typeface="Cambria"/>
                <a:sym typeface="Cambria"/>
              </a:rPr>
              <a:t>Lev </a:t>
            </a:r>
            <a:r>
              <a:rPr lang="fr-CA" sz="2400" b="1" dirty="0">
                <a:uFill>
                  <a:solidFill/>
                </a:uFill>
                <a:latin typeface="Cambria"/>
                <a:ea typeface="Cambria"/>
                <a:cs typeface="Cambria"/>
                <a:sym typeface="Cambria"/>
              </a:rPr>
              <a:t>Vygotski (1896-1934) : </a:t>
            </a:r>
            <a:r>
              <a:rPr lang="fr-CA" dirty="0">
                <a:uFill>
                  <a:solidFill/>
                </a:uFill>
                <a:latin typeface="Times New Roman" panose="02020603050405020304" pitchFamily="18" charset="0"/>
                <a:ea typeface="Cambria"/>
                <a:cs typeface="Times New Roman" panose="02020603050405020304" pitchFamily="18" charset="0"/>
                <a:sym typeface="Cambria"/>
              </a:rPr>
              <a:t>né en Biélorussie, Vygotski a enseigné dans les écoles d’état ainsi que dans des institues de formation des maîtres: Il était aussi fortement engagé dans des activités d’ordre culturelle et intellectuel de sa ville</a:t>
            </a:r>
            <a:r>
              <a:rPr lang="fr-CA" dirty="0" smtClean="0">
                <a:uFill>
                  <a:solidFill/>
                </a:uFill>
                <a:latin typeface="Times New Roman" panose="02020603050405020304" pitchFamily="18" charset="0"/>
                <a:ea typeface="Cambria"/>
                <a:cs typeface="Times New Roman" panose="02020603050405020304" pitchFamily="18" charset="0"/>
                <a:sym typeface="Cambria"/>
              </a:rPr>
              <a:t>.</a:t>
            </a:r>
            <a:endParaRPr lang="fr-CA" b="1" dirty="0">
              <a:latin typeface="Times New Roman" panose="02020603050405020304" pitchFamily="18" charset="0"/>
              <a:ea typeface="Cambria"/>
              <a:cs typeface="Times New Roman" panose="02020603050405020304" pitchFamily="18" charset="0"/>
              <a:sym typeface="Cambria"/>
            </a:endParaRPr>
          </a:p>
          <a:p>
            <a:pPr marL="914400" lvl="6"/>
            <a:endParaRPr lang="fr-CA" sz="2200" b="1" dirty="0" smtClean="0">
              <a:latin typeface="Times New Roman" panose="02020603050405020304" pitchFamily="18" charset="0"/>
              <a:ea typeface="Cambria"/>
              <a:cs typeface="Times New Roman" panose="02020603050405020304" pitchFamily="18" charset="0"/>
              <a:sym typeface="Cambria"/>
            </a:endParaRPr>
          </a:p>
          <a:p>
            <a:pPr marL="1371600" lvl="6" indent="-457200">
              <a:buFont typeface="Wingdings" panose="05000000000000000000" pitchFamily="2" charset="2"/>
              <a:buChar char="Ø"/>
            </a:pPr>
            <a:r>
              <a:rPr lang="fr-CA" dirty="0" smtClean="0">
                <a:uFill>
                  <a:solidFill/>
                </a:uFill>
                <a:latin typeface="Times New Roman" panose="02020603050405020304" pitchFamily="18" charset="0"/>
                <a:ea typeface="Cambria"/>
                <a:cs typeface="Times New Roman" panose="02020603050405020304" pitchFamily="18" charset="0"/>
                <a:sym typeface="Cambria"/>
              </a:rPr>
              <a:t>Il </a:t>
            </a:r>
            <a:r>
              <a:rPr lang="fr-CA" dirty="0">
                <a:uFill>
                  <a:solidFill/>
                </a:uFill>
                <a:latin typeface="Times New Roman" panose="02020603050405020304" pitchFamily="18" charset="0"/>
                <a:ea typeface="Cambria"/>
                <a:cs typeface="Times New Roman" panose="02020603050405020304" pitchFamily="18" charset="0"/>
                <a:sym typeface="Cambria"/>
              </a:rPr>
              <a:t>a écrit et donné des conférences sur la psychologie et la pédagogie. Il a entre autre critiqué les théories de Pavlov qu’il jugeait </a:t>
            </a:r>
            <a:r>
              <a:rPr lang="fr-CA" dirty="0" smtClean="0">
                <a:uFill>
                  <a:solidFill/>
                </a:uFill>
                <a:latin typeface="Times New Roman" panose="02020603050405020304" pitchFamily="18" charset="0"/>
                <a:ea typeface="Cambria"/>
                <a:cs typeface="Times New Roman" panose="02020603050405020304" pitchFamily="18" charset="0"/>
                <a:sym typeface="Cambria"/>
              </a:rPr>
              <a:t>réductionniste.</a:t>
            </a:r>
          </a:p>
          <a:p>
            <a:pPr marL="1371600" lvl="6" indent="-457200">
              <a:buFont typeface="Wingdings" panose="05000000000000000000" pitchFamily="2" charset="2"/>
              <a:buChar char="Ø"/>
            </a:pPr>
            <a:r>
              <a:rPr lang="fr-CA" dirty="0" smtClean="0">
                <a:uFill>
                  <a:solidFill/>
                </a:uFill>
                <a:latin typeface="Times New Roman" panose="02020603050405020304" pitchFamily="18" charset="0"/>
                <a:ea typeface="Cambria"/>
                <a:cs typeface="Times New Roman" panose="02020603050405020304" pitchFamily="18" charset="0"/>
                <a:sym typeface="Cambria"/>
              </a:rPr>
              <a:t>Il </a:t>
            </a:r>
            <a:r>
              <a:rPr lang="fr-CA" dirty="0">
                <a:uFill>
                  <a:solidFill/>
                </a:uFill>
                <a:latin typeface="Times New Roman" panose="02020603050405020304" pitchFamily="18" charset="0"/>
                <a:ea typeface="Cambria"/>
                <a:cs typeface="Times New Roman" panose="02020603050405020304" pitchFamily="18" charset="0"/>
                <a:sym typeface="Cambria"/>
              </a:rPr>
              <a:t>a été invité en 1924, à travailler à l’Institut de psychologie expérimentale de Moscou. Il passera les dix années suivantes à rédiger de nombreux manuscrits de psychologie; il mourra de la tuberculose à l'âge de 38 </a:t>
            </a:r>
            <a:r>
              <a:rPr lang="fr-CA" dirty="0" smtClean="0">
                <a:uFill>
                  <a:solidFill/>
                </a:uFill>
                <a:latin typeface="Times New Roman" panose="02020603050405020304" pitchFamily="18" charset="0"/>
                <a:ea typeface="Cambria"/>
                <a:cs typeface="Times New Roman" panose="02020603050405020304" pitchFamily="18" charset="0"/>
                <a:sym typeface="Cambria"/>
              </a:rPr>
              <a:t>ans.</a:t>
            </a:r>
          </a:p>
          <a:p>
            <a:pPr marL="1371600" lvl="6" indent="-457200">
              <a:buFont typeface="Wingdings" panose="05000000000000000000" pitchFamily="2" charset="2"/>
              <a:buChar char="Ø"/>
            </a:pPr>
            <a:r>
              <a:rPr lang="fr-CA" dirty="0" smtClean="0">
                <a:uFill>
                  <a:solidFill/>
                </a:uFill>
                <a:latin typeface="Times New Roman" panose="02020603050405020304" pitchFamily="18" charset="0"/>
                <a:ea typeface="Cambria"/>
                <a:cs typeface="Times New Roman" panose="02020603050405020304" pitchFamily="18" charset="0"/>
                <a:sym typeface="Cambria"/>
              </a:rPr>
              <a:t>Il </a:t>
            </a:r>
            <a:r>
              <a:rPr lang="fr-CA" dirty="0">
                <a:uFill>
                  <a:solidFill/>
                </a:uFill>
                <a:latin typeface="Times New Roman" panose="02020603050405020304" pitchFamily="18" charset="0"/>
                <a:ea typeface="Cambria"/>
                <a:cs typeface="Times New Roman" panose="02020603050405020304" pitchFamily="18" charset="0"/>
                <a:sym typeface="Cambria"/>
              </a:rPr>
              <a:t>croit que la </a:t>
            </a:r>
            <a:r>
              <a:rPr lang="fr-CA" b="1" dirty="0">
                <a:uFill>
                  <a:solidFill/>
                </a:uFill>
                <a:latin typeface="Times New Roman" panose="02020603050405020304" pitchFamily="18" charset="0"/>
                <a:ea typeface="Cambria"/>
                <a:cs typeface="Times New Roman" panose="02020603050405020304" pitchFamily="18" charset="0"/>
                <a:sym typeface="Cambria"/>
              </a:rPr>
              <a:t>médiation éducative de l’adulte, </a:t>
            </a:r>
            <a:r>
              <a:rPr lang="fr-CA" dirty="0">
                <a:uFill>
                  <a:solidFill/>
                </a:uFill>
                <a:latin typeface="Times New Roman" panose="02020603050405020304" pitchFamily="18" charset="0"/>
                <a:ea typeface="Cambria"/>
                <a:cs typeface="Times New Roman" panose="02020603050405020304" pitchFamily="18" charset="0"/>
                <a:sym typeface="Cambria"/>
              </a:rPr>
              <a:t>par ses paroles, ses interventions ou son modelage, est nécessaire pour que l’apprentissage de l’enfant s’active</a:t>
            </a:r>
            <a:r>
              <a:rPr lang="fr-CA" dirty="0" smtClean="0">
                <a:uFill>
                  <a:solidFill/>
                </a:uFill>
                <a:latin typeface="Times New Roman" panose="02020603050405020304" pitchFamily="18" charset="0"/>
                <a:ea typeface="Cambria"/>
                <a:cs typeface="Times New Roman" panose="02020603050405020304" pitchFamily="18" charset="0"/>
                <a:sym typeface="Cambria"/>
              </a:rPr>
              <a:t>.</a:t>
            </a:r>
          </a:p>
          <a:p>
            <a:pPr marL="914400" lvl="6"/>
            <a:endParaRPr lang="fr-CA" b="1" dirty="0">
              <a:uFill>
                <a:solidFill/>
              </a:uFill>
              <a:latin typeface="Times New Roman" panose="02020603050405020304" pitchFamily="18" charset="0"/>
              <a:ea typeface="Cambria"/>
              <a:cs typeface="Times New Roman" panose="02020603050405020304" pitchFamily="18" charset="0"/>
              <a:sym typeface="Cambria"/>
            </a:endParaRPr>
          </a:p>
          <a:p>
            <a:pPr marL="914400" lvl="6"/>
            <a:r>
              <a:rPr lang="fr-CA" b="1" dirty="0" smtClean="0">
                <a:uFill>
                  <a:solidFill/>
                </a:uFill>
                <a:latin typeface="Times New Roman" panose="02020603050405020304" pitchFamily="18" charset="0"/>
                <a:ea typeface="Cambria"/>
                <a:cs typeface="Times New Roman" panose="02020603050405020304" pitchFamily="18" charset="0"/>
                <a:sym typeface="Cambria"/>
              </a:rPr>
              <a:t>	« </a:t>
            </a:r>
            <a:r>
              <a:rPr lang="fr-CA" b="1" dirty="0">
                <a:uFill>
                  <a:solidFill/>
                </a:uFill>
                <a:latin typeface="Times New Roman" panose="02020603050405020304" pitchFamily="18" charset="0"/>
                <a:ea typeface="Cambria"/>
                <a:cs typeface="Times New Roman" panose="02020603050405020304" pitchFamily="18" charset="0"/>
                <a:sym typeface="Cambria"/>
              </a:rPr>
              <a:t>Vygotski partage la conception du développement des stades </a:t>
            </a:r>
            <a:r>
              <a:rPr lang="fr-CA" b="1" dirty="0" smtClean="0">
                <a:uFill>
                  <a:solidFill/>
                </a:uFill>
                <a:latin typeface="Times New Roman" panose="02020603050405020304" pitchFamily="18" charset="0"/>
                <a:ea typeface="Cambria"/>
                <a:cs typeface="Times New Roman" panose="02020603050405020304" pitchFamily="18" charset="0"/>
                <a:sym typeface="Cambria"/>
              </a:rPr>
              <a:t>de</a:t>
            </a:r>
          </a:p>
          <a:p>
            <a:pPr marL="914400" lvl="6"/>
            <a:r>
              <a:rPr lang="fr-CA" b="1" dirty="0">
                <a:uFill>
                  <a:solidFill/>
                </a:uFill>
                <a:latin typeface="Times New Roman" panose="02020603050405020304" pitchFamily="18" charset="0"/>
                <a:ea typeface="Cambria"/>
                <a:cs typeface="Times New Roman" panose="02020603050405020304" pitchFamily="18" charset="0"/>
                <a:sym typeface="Cambria"/>
              </a:rPr>
              <a:t>	</a:t>
            </a:r>
            <a:r>
              <a:rPr lang="fr-CA" b="1" dirty="0" smtClean="0">
                <a:uFill>
                  <a:solidFill/>
                </a:uFill>
                <a:latin typeface="Times New Roman" panose="02020603050405020304" pitchFamily="18" charset="0"/>
                <a:ea typeface="Cambria"/>
                <a:cs typeface="Times New Roman" panose="02020603050405020304" pitchFamily="18" charset="0"/>
                <a:sym typeface="Cambria"/>
              </a:rPr>
              <a:t>Piaget</a:t>
            </a:r>
            <a:r>
              <a:rPr lang="fr-CA" b="1" dirty="0">
                <a:uFill>
                  <a:solidFill/>
                </a:uFill>
                <a:latin typeface="Times New Roman" panose="02020603050405020304" pitchFamily="18" charset="0"/>
                <a:ea typeface="Cambria"/>
                <a:cs typeface="Times New Roman" panose="02020603050405020304" pitchFamily="18" charset="0"/>
                <a:sym typeface="Cambria"/>
              </a:rPr>
              <a:t>, mais là où il </a:t>
            </a:r>
            <a:r>
              <a:rPr lang="fr-CA" b="1" dirty="0" smtClean="0">
                <a:uFill>
                  <a:solidFill/>
                </a:uFill>
                <a:latin typeface="Times New Roman" panose="02020603050405020304" pitchFamily="18" charset="0"/>
                <a:ea typeface="Cambria"/>
                <a:cs typeface="Times New Roman" panose="02020603050405020304" pitchFamily="18" charset="0"/>
                <a:sym typeface="Cambria"/>
              </a:rPr>
              <a:t>s’en </a:t>
            </a:r>
            <a:r>
              <a:rPr lang="fr-CA" b="1" dirty="0">
                <a:uFill>
                  <a:solidFill/>
                </a:uFill>
                <a:latin typeface="Times New Roman" panose="02020603050405020304" pitchFamily="18" charset="0"/>
                <a:ea typeface="Cambria"/>
                <a:cs typeface="Times New Roman" panose="02020603050405020304" pitchFamily="18" charset="0"/>
                <a:sym typeface="Cambria"/>
              </a:rPr>
              <a:t>éloigne de manière notable, c’est que pour </a:t>
            </a:r>
            <a:r>
              <a:rPr lang="fr-CA" b="1" dirty="0" smtClean="0">
                <a:uFill>
                  <a:solidFill/>
                </a:uFill>
                <a:latin typeface="Times New Roman" panose="02020603050405020304" pitchFamily="18" charset="0"/>
                <a:ea typeface="Cambria"/>
                <a:cs typeface="Times New Roman" panose="02020603050405020304" pitchFamily="18" charset="0"/>
                <a:sym typeface="Cambria"/>
              </a:rPr>
              <a:t>	Vygotsky</a:t>
            </a:r>
            <a:r>
              <a:rPr lang="fr-CA" b="1" dirty="0">
                <a:uFill>
                  <a:solidFill/>
                </a:uFill>
                <a:latin typeface="Times New Roman" panose="02020603050405020304" pitchFamily="18" charset="0"/>
                <a:ea typeface="Cambria"/>
                <a:cs typeface="Times New Roman" panose="02020603050405020304" pitchFamily="18" charset="0"/>
                <a:sym typeface="Cambria"/>
              </a:rPr>
              <a:t>, l’apprentissage accélère le </a:t>
            </a:r>
            <a:r>
              <a:rPr lang="fr-CA" b="1" dirty="0" smtClean="0">
                <a:uFill>
                  <a:solidFill/>
                </a:uFill>
                <a:latin typeface="Times New Roman" panose="02020603050405020304" pitchFamily="18" charset="0"/>
                <a:ea typeface="Cambria"/>
                <a:cs typeface="Times New Roman" panose="02020603050405020304" pitchFamily="18" charset="0"/>
                <a:sym typeface="Cambria"/>
              </a:rPr>
              <a:t>	développement </a:t>
            </a:r>
            <a:r>
              <a:rPr lang="fr-CA" b="1" dirty="0">
                <a:uFill>
                  <a:solidFill/>
                </a:uFill>
                <a:latin typeface="Times New Roman" panose="02020603050405020304" pitchFamily="18" charset="0"/>
                <a:ea typeface="Cambria"/>
                <a:cs typeface="Times New Roman" panose="02020603050405020304" pitchFamily="18" charset="0"/>
                <a:sym typeface="Cambria"/>
              </a:rPr>
              <a:t>alors que pour </a:t>
            </a:r>
            <a:r>
              <a:rPr lang="fr-CA" b="1" dirty="0" smtClean="0">
                <a:uFill>
                  <a:solidFill/>
                </a:uFill>
                <a:latin typeface="Times New Roman" panose="02020603050405020304" pitchFamily="18" charset="0"/>
                <a:ea typeface="Cambria"/>
                <a:cs typeface="Times New Roman" panose="02020603050405020304" pitchFamily="18" charset="0"/>
                <a:sym typeface="Cambria"/>
              </a:rPr>
              <a:t>	Piaget</a:t>
            </a:r>
            <a:r>
              <a:rPr lang="fr-CA" b="1" dirty="0">
                <a:uFill>
                  <a:solidFill/>
                </a:uFill>
                <a:latin typeface="Times New Roman" panose="02020603050405020304" pitchFamily="18" charset="0"/>
                <a:ea typeface="Cambria"/>
                <a:cs typeface="Times New Roman" panose="02020603050405020304" pitchFamily="18" charset="0"/>
                <a:sym typeface="Cambria"/>
              </a:rPr>
              <a:t>, c’est le développement qui permet </a:t>
            </a:r>
            <a:r>
              <a:rPr lang="fr-CA" b="1" dirty="0" smtClean="0">
                <a:uFill>
                  <a:solidFill/>
                </a:uFill>
                <a:latin typeface="Times New Roman" panose="02020603050405020304" pitchFamily="18" charset="0"/>
                <a:ea typeface="Cambria"/>
                <a:cs typeface="Times New Roman" panose="02020603050405020304" pitchFamily="18" charset="0"/>
                <a:sym typeface="Cambria"/>
              </a:rPr>
              <a:t>l’apprentissage </a:t>
            </a:r>
            <a:r>
              <a:rPr lang="fr-CA" b="1" dirty="0">
                <a:uFill>
                  <a:solidFill/>
                </a:uFill>
                <a:latin typeface="Times New Roman" panose="02020603050405020304" pitchFamily="18" charset="0"/>
                <a:ea typeface="Cambria"/>
                <a:cs typeface="Times New Roman" panose="02020603050405020304" pitchFamily="18" charset="0"/>
                <a:sym typeface="Cambria"/>
              </a:rPr>
              <a:t>» </a:t>
            </a:r>
            <a:endParaRPr lang="fr-CA" b="1" dirty="0" smtClean="0">
              <a:uFill>
                <a:solidFill/>
              </a:uFill>
              <a:latin typeface="Times New Roman" panose="02020603050405020304" pitchFamily="18" charset="0"/>
              <a:ea typeface="Cambria"/>
              <a:cs typeface="Times New Roman" panose="02020603050405020304" pitchFamily="18" charset="0"/>
              <a:sym typeface="Cambria"/>
            </a:endParaRPr>
          </a:p>
          <a:p>
            <a:pPr marL="914400" lvl="6"/>
            <a:r>
              <a:rPr lang="fr-CA" b="1" dirty="0">
                <a:uFill>
                  <a:solidFill/>
                </a:uFill>
                <a:latin typeface="Times New Roman" panose="02020603050405020304" pitchFamily="18" charset="0"/>
                <a:ea typeface="Cambria"/>
                <a:cs typeface="Times New Roman" panose="02020603050405020304" pitchFamily="18" charset="0"/>
                <a:sym typeface="Cambria"/>
              </a:rPr>
              <a:t>	</a:t>
            </a:r>
            <a:r>
              <a:rPr lang="fr-CA" b="1" dirty="0" smtClean="0">
                <a:uFill>
                  <a:solidFill/>
                </a:uFill>
                <a:latin typeface="Times New Roman" panose="02020603050405020304" pitchFamily="18" charset="0"/>
                <a:ea typeface="Cambria"/>
                <a:cs typeface="Times New Roman" panose="02020603050405020304" pitchFamily="18" charset="0"/>
                <a:sym typeface="Cambria"/>
              </a:rPr>
              <a:t>(</a:t>
            </a:r>
            <a:r>
              <a:rPr lang="fr-CA" dirty="0">
                <a:uFill>
                  <a:solidFill/>
                </a:uFill>
                <a:latin typeface="Times New Roman" panose="02020603050405020304" pitchFamily="18" charset="0"/>
                <a:ea typeface="Cambria"/>
                <a:cs typeface="Times New Roman" panose="02020603050405020304" pitchFamily="18" charset="0"/>
                <a:sym typeface="Cambria"/>
              </a:rPr>
              <a:t>Vienneau , </a:t>
            </a:r>
            <a:r>
              <a:rPr lang="fr-CA" dirty="0" smtClean="0">
                <a:uFill>
                  <a:solidFill/>
                </a:uFill>
                <a:latin typeface="Times New Roman" panose="02020603050405020304" pitchFamily="18" charset="0"/>
                <a:ea typeface="Cambria"/>
                <a:cs typeface="Times New Roman" panose="02020603050405020304" pitchFamily="18" charset="0"/>
                <a:sym typeface="Cambria"/>
              </a:rPr>
              <a:t>2011</a:t>
            </a:r>
            <a:r>
              <a:rPr lang="fr-CA" dirty="0">
                <a:uFill>
                  <a:solidFill/>
                </a:uFill>
                <a:latin typeface="Times New Roman" panose="02020603050405020304" pitchFamily="18" charset="0"/>
                <a:ea typeface="Cambria"/>
                <a:cs typeface="Times New Roman" panose="02020603050405020304" pitchFamily="18" charset="0"/>
                <a:sym typeface="Cambria"/>
              </a:rPr>
              <a:t>: 174</a:t>
            </a:r>
            <a:r>
              <a:rPr lang="fr-CA" dirty="0" smtClean="0">
                <a:uFill>
                  <a:solidFill/>
                </a:uFill>
                <a:latin typeface="Times New Roman" panose="02020603050405020304" pitchFamily="18" charset="0"/>
                <a:ea typeface="Cambria"/>
                <a:cs typeface="Times New Roman" panose="02020603050405020304" pitchFamily="18" charset="0"/>
                <a:sym typeface="Cambria"/>
              </a:rPr>
              <a:t>)</a:t>
            </a:r>
            <a:endParaRPr lang="fr-CA"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675951460"/>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animEffect transition="in" filter="fade">
                                      <p:cBhvr>
                                        <p:cTn id="21" dur="1000"/>
                                        <p:tgtEl>
                                          <p:spTgt spid="10">
                                            <p:txEl>
                                              <p:pRg st="4" end="4"/>
                                            </p:txEl>
                                          </p:spTgt>
                                        </p:tgtEl>
                                      </p:cBhvr>
                                    </p:animEffect>
                                    <p:anim calcmode="lin" valueType="num">
                                      <p:cBhvr>
                                        <p:cTn id="22"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5" end="5"/>
                                            </p:txEl>
                                          </p:spTgt>
                                        </p:tgtEl>
                                        <p:attrNameLst>
                                          <p:attrName>style.visibility</p:attrName>
                                        </p:attrNameLst>
                                      </p:cBhvr>
                                      <p:to>
                                        <p:strVal val="visible"/>
                                      </p:to>
                                    </p:set>
                                    <p:animEffect transition="in" filter="fade">
                                      <p:cBhvr>
                                        <p:cTn id="28" dur="1000"/>
                                        <p:tgtEl>
                                          <p:spTgt spid="10">
                                            <p:txEl>
                                              <p:pRg st="5" end="5"/>
                                            </p:txEl>
                                          </p:spTgt>
                                        </p:tgtEl>
                                      </p:cBhvr>
                                    </p:animEffect>
                                    <p:anim calcmode="lin" valueType="num">
                                      <p:cBhvr>
                                        <p:cTn id="29"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7" end="7"/>
                                            </p:txEl>
                                          </p:spTgt>
                                        </p:tgtEl>
                                        <p:attrNameLst>
                                          <p:attrName>style.visibility</p:attrName>
                                        </p:attrNameLst>
                                      </p:cBhvr>
                                      <p:to>
                                        <p:strVal val="visible"/>
                                      </p:to>
                                    </p:set>
                                    <p:animEffect transition="in" filter="fade">
                                      <p:cBhvr>
                                        <p:cTn id="35" dur="1000"/>
                                        <p:tgtEl>
                                          <p:spTgt spid="10">
                                            <p:txEl>
                                              <p:pRg st="7" end="7"/>
                                            </p:txEl>
                                          </p:spTgt>
                                        </p:tgtEl>
                                      </p:cBhvr>
                                    </p:animEffect>
                                    <p:anim calcmode="lin" valueType="num">
                                      <p:cBhvr>
                                        <p:cTn id="36"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8" end="8"/>
                                            </p:txEl>
                                          </p:spTgt>
                                        </p:tgtEl>
                                        <p:attrNameLst>
                                          <p:attrName>style.visibility</p:attrName>
                                        </p:attrNameLst>
                                      </p:cBhvr>
                                      <p:to>
                                        <p:strVal val="visible"/>
                                      </p:to>
                                    </p:set>
                                    <p:animEffect transition="in" filter="fade">
                                      <p:cBhvr>
                                        <p:cTn id="42" dur="1000"/>
                                        <p:tgtEl>
                                          <p:spTgt spid="10">
                                            <p:txEl>
                                              <p:pRg st="8" end="8"/>
                                            </p:txEl>
                                          </p:spTgt>
                                        </p:tgtEl>
                                      </p:cBhvr>
                                    </p:animEffect>
                                    <p:anim calcmode="lin" valueType="num">
                                      <p:cBhvr>
                                        <p:cTn id="43"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9" end="9"/>
                                            </p:txEl>
                                          </p:spTgt>
                                        </p:tgtEl>
                                        <p:attrNameLst>
                                          <p:attrName>style.visibility</p:attrName>
                                        </p:attrNameLst>
                                      </p:cBhvr>
                                      <p:to>
                                        <p:strVal val="visible"/>
                                      </p:to>
                                    </p:set>
                                    <p:animEffect transition="in" filter="fade">
                                      <p:cBhvr>
                                        <p:cTn id="49" dur="1000"/>
                                        <p:tgtEl>
                                          <p:spTgt spid="10">
                                            <p:txEl>
                                              <p:pRg st="9" end="9"/>
                                            </p:txEl>
                                          </p:spTgt>
                                        </p:tgtEl>
                                      </p:cBhvr>
                                    </p:animEffect>
                                    <p:anim calcmode="lin" valueType="num">
                                      <p:cBhvr>
                                        <p:cTn id="50"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25</a:t>
            </a:fld>
            <a:endParaRPr lang="en-US"/>
          </a:p>
        </p:txBody>
      </p:sp>
      <p:sp>
        <p:nvSpPr>
          <p:cNvPr id="10" name="Rectangle 9"/>
          <p:cNvSpPr/>
          <p:nvPr/>
        </p:nvSpPr>
        <p:spPr>
          <a:xfrm>
            <a:off x="0" y="1187668"/>
            <a:ext cx="8988426" cy="5539978"/>
          </a:xfrm>
          <a:prstGeom prst="rect">
            <a:avLst/>
          </a:prstGeom>
        </p:spPr>
        <p:txBody>
          <a:bodyPr wrap="square">
            <a:spAutoFit/>
          </a:bodyPr>
          <a:lstStyle/>
          <a:p>
            <a:pPr marL="914400" lvl="6"/>
            <a:endParaRPr lang="en-CA" dirty="0">
              <a:latin typeface="Times New Roman" panose="02020603050405020304" pitchFamily="18" charset="0"/>
              <a:ea typeface="Cambria"/>
              <a:cs typeface="Times New Roman" panose="02020603050405020304" pitchFamily="18" charset="0"/>
              <a:sym typeface="Cambria"/>
            </a:endParaRPr>
          </a:p>
          <a:p>
            <a:pPr marL="1257300" lvl="6" indent="-342900">
              <a:buFont typeface="Wingdings" panose="05000000000000000000" pitchFamily="2" charset="2"/>
              <a:buChar char="Ø"/>
            </a:pPr>
            <a:r>
              <a:rPr lang="fr-CA" sz="2000" dirty="0">
                <a:uFill>
                  <a:solidFill/>
                </a:uFill>
                <a:latin typeface="Times New Roman" panose="02020603050405020304" pitchFamily="18" charset="0"/>
                <a:ea typeface="Cambria"/>
                <a:cs typeface="Times New Roman" panose="02020603050405020304" pitchFamily="18" charset="0"/>
                <a:sym typeface="Cambria"/>
              </a:rPr>
              <a:t>La thèse maîtresse de la pensée éducative de Vygotski porte sur l’influence et l’importance des dimensions sociales et culturelles dans le processus de construction des connaissances tel qu’il le décrit par le concept de </a:t>
            </a:r>
            <a:r>
              <a:rPr lang="fr-CA" sz="2000" b="1" dirty="0">
                <a:uFill>
                  <a:solidFill/>
                </a:uFill>
                <a:latin typeface="Times New Roman" panose="02020603050405020304" pitchFamily="18" charset="0"/>
                <a:ea typeface="Cambria"/>
                <a:cs typeface="Times New Roman" panose="02020603050405020304" pitchFamily="18" charset="0"/>
                <a:sym typeface="Cambria"/>
              </a:rPr>
              <a:t>zone proximale de développement (ZPD).</a:t>
            </a:r>
          </a:p>
          <a:p>
            <a:pPr marL="914400" lvl="6"/>
            <a:endParaRPr lang="fr-CA" sz="2200" b="1" dirty="0" smtClean="0">
              <a:latin typeface="Times New Roman" panose="02020603050405020304" pitchFamily="18" charset="0"/>
              <a:ea typeface="Cambria"/>
              <a:cs typeface="Times New Roman" panose="02020603050405020304" pitchFamily="18" charset="0"/>
              <a:sym typeface="Cambria"/>
            </a:endParaRPr>
          </a:p>
          <a:p>
            <a:pPr marL="914400" lvl="6"/>
            <a:r>
              <a:rPr lang="fr-CA" b="1" dirty="0" smtClean="0">
                <a:uFill>
                  <a:solidFill/>
                </a:uFill>
                <a:latin typeface="Times New Roman" panose="02020603050405020304" pitchFamily="18" charset="0"/>
                <a:ea typeface="Cambria"/>
                <a:cs typeface="Times New Roman" panose="02020603050405020304" pitchFamily="18" charset="0"/>
                <a:sym typeface="Cambria"/>
              </a:rPr>
              <a:t>	ZPD de </a:t>
            </a:r>
            <a:r>
              <a:rPr lang="fr-CA" b="1" dirty="0">
                <a:uFill>
                  <a:solidFill/>
                </a:uFill>
                <a:latin typeface="Times New Roman" panose="02020603050405020304" pitchFamily="18" charset="0"/>
                <a:ea typeface="Cambria"/>
                <a:cs typeface="Times New Roman" panose="02020603050405020304" pitchFamily="18" charset="0"/>
                <a:sym typeface="Cambria"/>
              </a:rPr>
              <a:t>Vygotski:  </a:t>
            </a:r>
            <a:r>
              <a:rPr lang="fr-CA" dirty="0">
                <a:uFill>
                  <a:solidFill/>
                </a:uFill>
                <a:latin typeface="Times New Roman" panose="02020603050405020304" pitchFamily="18" charset="0"/>
                <a:ea typeface="Cambria"/>
                <a:cs typeface="Times New Roman" panose="02020603050405020304" pitchFamily="18" charset="0"/>
                <a:sym typeface="Cambria"/>
              </a:rPr>
              <a:t>cette zone représente ce </a:t>
            </a:r>
            <a:r>
              <a:rPr lang="fr-CA" dirty="0" smtClean="0">
                <a:uFill>
                  <a:solidFill/>
                </a:uFill>
                <a:latin typeface="Times New Roman" panose="02020603050405020304" pitchFamily="18" charset="0"/>
                <a:ea typeface="Cambria"/>
                <a:cs typeface="Times New Roman" panose="02020603050405020304" pitchFamily="18" charset="0"/>
                <a:sym typeface="Cambria"/>
              </a:rPr>
              <a:t>que </a:t>
            </a:r>
            <a:r>
              <a:rPr lang="fr-CA" dirty="0">
                <a:uFill>
                  <a:solidFill/>
                </a:uFill>
                <a:latin typeface="Times New Roman" panose="02020603050405020304" pitchFamily="18" charset="0"/>
                <a:ea typeface="Cambria"/>
                <a:cs typeface="Times New Roman" panose="02020603050405020304" pitchFamily="18" charset="0"/>
                <a:sym typeface="Cambria"/>
              </a:rPr>
              <a:t>l’apprenant n’est capable </a:t>
            </a:r>
            <a:r>
              <a:rPr lang="fr-CA" dirty="0" smtClean="0">
                <a:uFill>
                  <a:solidFill/>
                </a:uFill>
                <a:latin typeface="Times New Roman" panose="02020603050405020304" pitchFamily="18" charset="0"/>
                <a:ea typeface="Cambria"/>
                <a:cs typeface="Times New Roman" panose="02020603050405020304" pitchFamily="18" charset="0"/>
                <a:sym typeface="Cambria"/>
              </a:rPr>
              <a:t>	de </a:t>
            </a:r>
            <a:r>
              <a:rPr lang="fr-CA" dirty="0">
                <a:uFill>
                  <a:solidFill/>
                </a:uFill>
                <a:latin typeface="Times New Roman" panose="02020603050405020304" pitchFamily="18" charset="0"/>
                <a:ea typeface="Cambria"/>
                <a:cs typeface="Times New Roman" panose="02020603050405020304" pitchFamily="18" charset="0"/>
                <a:sym typeface="Cambria"/>
              </a:rPr>
              <a:t>faire qu’en étant guidé par une personne </a:t>
            </a:r>
            <a:r>
              <a:rPr lang="fr-CA" dirty="0" smtClean="0">
                <a:uFill>
                  <a:solidFill/>
                </a:uFill>
                <a:latin typeface="Times New Roman" panose="02020603050405020304" pitchFamily="18" charset="0"/>
                <a:ea typeface="Cambria"/>
                <a:cs typeface="Times New Roman" panose="02020603050405020304" pitchFamily="18" charset="0"/>
                <a:sym typeface="Cambria"/>
              </a:rPr>
              <a:t>plus </a:t>
            </a:r>
            <a:r>
              <a:rPr lang="fr-CA" dirty="0">
                <a:uFill>
                  <a:solidFill/>
                </a:uFill>
                <a:latin typeface="Times New Roman" panose="02020603050405020304" pitchFamily="18" charset="0"/>
                <a:ea typeface="Cambria"/>
                <a:cs typeface="Times New Roman" panose="02020603050405020304" pitchFamily="18" charset="0"/>
                <a:sym typeface="Cambria"/>
              </a:rPr>
              <a:t>compétente tout en ayant </a:t>
            </a:r>
            <a:r>
              <a:rPr lang="fr-CA" dirty="0" smtClean="0">
                <a:uFill>
                  <a:solidFill/>
                </a:uFill>
                <a:latin typeface="Times New Roman" panose="02020603050405020304" pitchFamily="18" charset="0"/>
                <a:ea typeface="Cambria"/>
                <a:cs typeface="Times New Roman" panose="02020603050405020304" pitchFamily="18" charset="0"/>
                <a:sym typeface="Cambria"/>
              </a:rPr>
              <a:t>	des </a:t>
            </a:r>
            <a:r>
              <a:rPr lang="fr-CA" dirty="0">
                <a:uFill>
                  <a:solidFill/>
                </a:uFill>
                <a:latin typeface="Times New Roman" panose="02020603050405020304" pitchFamily="18" charset="0"/>
                <a:ea typeface="Cambria"/>
                <a:cs typeface="Times New Roman" panose="02020603050405020304" pitchFamily="18" charset="0"/>
                <a:sym typeface="Cambria"/>
              </a:rPr>
              <a:t>connaissances et </a:t>
            </a:r>
            <a:r>
              <a:rPr lang="fr-CA" dirty="0" smtClean="0">
                <a:uFill>
                  <a:solidFill/>
                </a:uFill>
                <a:latin typeface="Times New Roman" panose="02020603050405020304" pitchFamily="18" charset="0"/>
                <a:ea typeface="Cambria"/>
                <a:cs typeface="Times New Roman" panose="02020603050405020304" pitchFamily="18" charset="0"/>
                <a:sym typeface="Cambria"/>
              </a:rPr>
              <a:t>les </a:t>
            </a:r>
            <a:r>
              <a:rPr lang="fr-CA" dirty="0">
                <a:uFill>
                  <a:solidFill/>
                </a:uFill>
                <a:latin typeface="Times New Roman" panose="02020603050405020304" pitchFamily="18" charset="0"/>
                <a:ea typeface="Cambria"/>
                <a:cs typeface="Times New Roman" panose="02020603050405020304" pitchFamily="18" charset="0"/>
                <a:sym typeface="Cambria"/>
              </a:rPr>
              <a:t>habiletés de base sur </a:t>
            </a:r>
            <a:r>
              <a:rPr lang="fr-CA" dirty="0" smtClean="0">
                <a:uFill>
                  <a:solidFill/>
                </a:uFill>
                <a:latin typeface="Times New Roman" panose="02020603050405020304" pitchFamily="18" charset="0"/>
                <a:ea typeface="Cambria"/>
                <a:cs typeface="Times New Roman" panose="02020603050405020304" pitchFamily="18" charset="0"/>
                <a:sym typeface="Cambria"/>
              </a:rPr>
              <a:t>lesquelles </a:t>
            </a:r>
            <a:r>
              <a:rPr lang="fr-CA" dirty="0">
                <a:uFill>
                  <a:solidFill/>
                </a:uFill>
                <a:latin typeface="Times New Roman" panose="02020603050405020304" pitchFamily="18" charset="0"/>
                <a:ea typeface="Cambria"/>
                <a:cs typeface="Times New Roman" panose="02020603050405020304" pitchFamily="18" charset="0"/>
                <a:sym typeface="Cambria"/>
              </a:rPr>
              <a:t>il </a:t>
            </a:r>
            <a:r>
              <a:rPr lang="fr-CA" dirty="0" smtClean="0">
                <a:uFill>
                  <a:solidFill/>
                </a:uFill>
                <a:latin typeface="Times New Roman" panose="02020603050405020304" pitchFamily="18" charset="0"/>
                <a:ea typeface="Cambria"/>
                <a:cs typeface="Times New Roman" panose="02020603050405020304" pitchFamily="18" charset="0"/>
                <a:sym typeface="Cambria"/>
              </a:rPr>
              <a:t>doit </a:t>
            </a:r>
            <a:r>
              <a:rPr lang="fr-CA" dirty="0">
                <a:uFill>
                  <a:solidFill/>
                </a:uFill>
                <a:latin typeface="Times New Roman" panose="02020603050405020304" pitchFamily="18" charset="0"/>
                <a:ea typeface="Cambria"/>
                <a:cs typeface="Times New Roman" panose="02020603050405020304" pitchFamily="18" charset="0"/>
                <a:sym typeface="Cambria"/>
              </a:rPr>
              <a:t>s’appuyer. </a:t>
            </a:r>
            <a:r>
              <a:rPr lang="fr-CA" dirty="0" smtClean="0">
                <a:uFill>
                  <a:solidFill/>
                </a:uFill>
                <a:latin typeface="Times New Roman" panose="02020603050405020304" pitchFamily="18" charset="0"/>
                <a:ea typeface="Cambria"/>
                <a:cs typeface="Times New Roman" panose="02020603050405020304" pitchFamily="18" charset="0"/>
                <a:sym typeface="Cambria"/>
              </a:rPr>
              <a:t>	Cette </a:t>
            </a:r>
            <a:r>
              <a:rPr lang="fr-CA" dirty="0">
                <a:uFill>
                  <a:solidFill/>
                </a:uFill>
                <a:latin typeface="Times New Roman" panose="02020603050405020304" pitchFamily="18" charset="0"/>
                <a:ea typeface="Cambria"/>
                <a:cs typeface="Times New Roman" panose="02020603050405020304" pitchFamily="18" charset="0"/>
                <a:sym typeface="Cambria"/>
              </a:rPr>
              <a:t>façon de concevoir l’apprentissage </a:t>
            </a:r>
            <a:r>
              <a:rPr lang="fr-CA" dirty="0" smtClean="0">
                <a:uFill>
                  <a:solidFill/>
                </a:uFill>
                <a:latin typeface="Times New Roman" panose="02020603050405020304" pitchFamily="18" charset="0"/>
                <a:ea typeface="Cambria"/>
                <a:cs typeface="Times New Roman" panose="02020603050405020304" pitchFamily="18" charset="0"/>
                <a:sym typeface="Cambria"/>
              </a:rPr>
              <a:t>suppose </a:t>
            </a:r>
            <a:r>
              <a:rPr lang="fr-CA" dirty="0">
                <a:uFill>
                  <a:solidFill/>
                </a:uFill>
                <a:latin typeface="Times New Roman" panose="02020603050405020304" pitchFamily="18" charset="0"/>
                <a:ea typeface="Cambria"/>
                <a:cs typeface="Times New Roman" panose="02020603050405020304" pitchFamily="18" charset="0"/>
                <a:sym typeface="Cambria"/>
              </a:rPr>
              <a:t>qu’il est préférable de </a:t>
            </a:r>
            <a:r>
              <a:rPr lang="fr-CA" dirty="0" smtClean="0">
                <a:uFill>
                  <a:solidFill/>
                </a:uFill>
                <a:latin typeface="Times New Roman" panose="02020603050405020304" pitchFamily="18" charset="0"/>
                <a:ea typeface="Cambria"/>
                <a:cs typeface="Times New Roman" panose="02020603050405020304" pitchFamily="18" charset="0"/>
                <a:sym typeface="Cambria"/>
              </a:rPr>
              <a:t>	susciter </a:t>
            </a:r>
            <a:r>
              <a:rPr lang="fr-CA" dirty="0">
                <a:uFill>
                  <a:solidFill/>
                </a:uFill>
                <a:latin typeface="Times New Roman" panose="02020603050405020304" pitchFamily="18" charset="0"/>
                <a:ea typeface="Cambria"/>
                <a:cs typeface="Times New Roman" panose="02020603050405020304" pitchFamily="18" charset="0"/>
                <a:sym typeface="Cambria"/>
              </a:rPr>
              <a:t>le travail d’équipe, de façon </a:t>
            </a:r>
            <a:r>
              <a:rPr lang="fr-CA" dirty="0" smtClean="0">
                <a:uFill>
                  <a:solidFill/>
                </a:uFill>
                <a:latin typeface="Times New Roman" panose="02020603050405020304" pitchFamily="18" charset="0"/>
                <a:ea typeface="Cambria"/>
                <a:cs typeface="Times New Roman" panose="02020603050405020304" pitchFamily="18" charset="0"/>
                <a:sym typeface="Cambria"/>
              </a:rPr>
              <a:t>coopérative</a:t>
            </a:r>
            <a:r>
              <a:rPr lang="fr-CA" dirty="0">
                <a:uFill>
                  <a:solidFill/>
                </a:uFill>
                <a:latin typeface="Times New Roman" panose="02020603050405020304" pitchFamily="18" charset="0"/>
                <a:ea typeface="Cambria"/>
                <a:cs typeface="Times New Roman" panose="02020603050405020304" pitchFamily="18" charset="0"/>
                <a:sym typeface="Cambria"/>
              </a:rPr>
              <a:t>, puisque les </a:t>
            </a:r>
            <a:r>
              <a:rPr lang="fr-CA" dirty="0" smtClean="0">
                <a:uFill>
                  <a:solidFill/>
                </a:uFill>
                <a:latin typeface="Times New Roman" panose="02020603050405020304" pitchFamily="18" charset="0"/>
                <a:ea typeface="Cambria"/>
                <a:cs typeface="Times New Roman" panose="02020603050405020304" pitchFamily="18" charset="0"/>
                <a:sym typeface="Cambria"/>
              </a:rPr>
              <a:t>participants 	sont </a:t>
            </a:r>
            <a:r>
              <a:rPr lang="fr-CA" dirty="0">
                <a:uFill>
                  <a:solidFill/>
                </a:uFill>
                <a:latin typeface="Times New Roman" panose="02020603050405020304" pitchFamily="18" charset="0"/>
                <a:ea typeface="Cambria"/>
                <a:cs typeface="Times New Roman" panose="02020603050405020304" pitchFamily="18" charset="0"/>
                <a:sym typeface="Cambria"/>
              </a:rPr>
              <a:t>placés en situation d’expliciter </a:t>
            </a:r>
            <a:r>
              <a:rPr lang="fr-CA" dirty="0" smtClean="0">
                <a:uFill>
                  <a:solidFill/>
                </a:uFill>
                <a:latin typeface="Times New Roman" panose="02020603050405020304" pitchFamily="18" charset="0"/>
                <a:ea typeface="Cambria"/>
                <a:cs typeface="Times New Roman" panose="02020603050405020304" pitchFamily="18" charset="0"/>
                <a:sym typeface="Cambria"/>
              </a:rPr>
              <a:t>leurs </a:t>
            </a:r>
            <a:r>
              <a:rPr lang="fr-CA" dirty="0">
                <a:uFill>
                  <a:solidFill/>
                </a:uFill>
                <a:latin typeface="Times New Roman" panose="02020603050405020304" pitchFamily="18" charset="0"/>
                <a:ea typeface="Cambria"/>
                <a:cs typeface="Times New Roman" panose="02020603050405020304" pitchFamily="18" charset="0"/>
                <a:sym typeface="Cambria"/>
              </a:rPr>
              <a:t>démarches mentales lesquelles </a:t>
            </a:r>
            <a:r>
              <a:rPr lang="fr-CA" dirty="0" smtClean="0">
                <a:uFill>
                  <a:solidFill/>
                </a:uFill>
                <a:latin typeface="Times New Roman" panose="02020603050405020304" pitchFamily="18" charset="0"/>
                <a:ea typeface="Cambria"/>
                <a:cs typeface="Times New Roman" panose="02020603050405020304" pitchFamily="18" charset="0"/>
                <a:sym typeface="Cambria"/>
              </a:rPr>
              <a:t>	sont </a:t>
            </a:r>
            <a:r>
              <a:rPr lang="fr-CA" dirty="0">
                <a:uFill>
                  <a:solidFill/>
                </a:uFill>
                <a:latin typeface="Times New Roman" panose="02020603050405020304" pitchFamily="18" charset="0"/>
                <a:ea typeface="Cambria"/>
                <a:cs typeface="Times New Roman" panose="02020603050405020304" pitchFamily="18" charset="0"/>
                <a:sym typeface="Cambria"/>
              </a:rPr>
              <a:t>susceptibles de permettre à </a:t>
            </a:r>
            <a:r>
              <a:rPr lang="fr-CA" dirty="0" smtClean="0">
                <a:uFill>
                  <a:solidFill/>
                </a:uFill>
                <a:latin typeface="Times New Roman" panose="02020603050405020304" pitchFamily="18" charset="0"/>
                <a:ea typeface="Cambria"/>
                <a:cs typeface="Times New Roman" panose="02020603050405020304" pitchFamily="18" charset="0"/>
                <a:sym typeface="Cambria"/>
              </a:rPr>
              <a:t>l’apprenant </a:t>
            </a:r>
            <a:r>
              <a:rPr lang="fr-CA" dirty="0">
                <a:uFill>
                  <a:solidFill/>
                </a:uFill>
                <a:latin typeface="Times New Roman" panose="02020603050405020304" pitchFamily="18" charset="0"/>
                <a:ea typeface="Cambria"/>
                <a:cs typeface="Times New Roman" panose="02020603050405020304" pitchFamily="18" charset="0"/>
                <a:sym typeface="Cambria"/>
              </a:rPr>
              <a:t>d’ajuster ses conceptions et de </a:t>
            </a:r>
            <a:r>
              <a:rPr lang="fr-CA" dirty="0" smtClean="0">
                <a:uFill>
                  <a:solidFill/>
                </a:uFill>
                <a:latin typeface="Times New Roman" panose="02020603050405020304" pitchFamily="18" charset="0"/>
                <a:ea typeface="Cambria"/>
                <a:cs typeface="Times New Roman" panose="02020603050405020304" pitchFamily="18" charset="0"/>
                <a:sym typeface="Cambria"/>
              </a:rPr>
              <a:t>	structurer </a:t>
            </a:r>
            <a:r>
              <a:rPr lang="fr-CA" dirty="0">
                <a:uFill>
                  <a:solidFill/>
                </a:uFill>
                <a:latin typeface="Times New Roman" panose="02020603050405020304" pitchFamily="18" charset="0"/>
                <a:ea typeface="Cambria"/>
                <a:cs typeface="Times New Roman" panose="02020603050405020304" pitchFamily="18" charset="0"/>
                <a:sym typeface="Cambria"/>
              </a:rPr>
              <a:t>de nouvelles </a:t>
            </a:r>
            <a:r>
              <a:rPr lang="fr-CA" dirty="0" smtClean="0">
                <a:uFill>
                  <a:solidFill/>
                </a:uFill>
                <a:latin typeface="Times New Roman" panose="02020603050405020304" pitchFamily="18" charset="0"/>
                <a:ea typeface="Cambria"/>
                <a:cs typeface="Times New Roman" panose="02020603050405020304" pitchFamily="18" charset="0"/>
                <a:sym typeface="Cambria"/>
              </a:rPr>
              <a:t>connaissances</a:t>
            </a:r>
            <a:r>
              <a:rPr lang="fr-CA" dirty="0">
                <a:uFill>
                  <a:solidFill/>
                </a:uFill>
                <a:latin typeface="Times New Roman" panose="02020603050405020304" pitchFamily="18" charset="0"/>
                <a:ea typeface="Cambria"/>
                <a:cs typeface="Times New Roman" panose="02020603050405020304" pitchFamily="18" charset="0"/>
                <a:sym typeface="Cambria"/>
              </a:rPr>
              <a:t>. C’est à travers </a:t>
            </a:r>
            <a:r>
              <a:rPr lang="fr-CA" dirty="0" smtClean="0">
                <a:uFill>
                  <a:solidFill/>
                </a:uFill>
                <a:latin typeface="Times New Roman" panose="02020603050405020304" pitchFamily="18" charset="0"/>
                <a:ea typeface="Cambria"/>
                <a:cs typeface="Times New Roman" panose="02020603050405020304" pitchFamily="18" charset="0"/>
                <a:sym typeface="Cambria"/>
              </a:rPr>
              <a:t>« l’interaction 	sociale», 	lieu </a:t>
            </a:r>
            <a:r>
              <a:rPr lang="fr-CA" dirty="0">
                <a:uFill>
                  <a:solidFill/>
                </a:uFill>
                <a:latin typeface="Times New Roman" panose="02020603050405020304" pitchFamily="18" charset="0"/>
                <a:ea typeface="Cambria"/>
                <a:cs typeface="Times New Roman" panose="02020603050405020304" pitchFamily="18" charset="0"/>
                <a:sym typeface="Cambria"/>
              </a:rPr>
              <a:t>propice à une </a:t>
            </a:r>
            <a:r>
              <a:rPr lang="fr-CA" dirty="0" smtClean="0">
                <a:uFill>
                  <a:solidFill/>
                </a:uFill>
                <a:latin typeface="Times New Roman" panose="02020603050405020304" pitchFamily="18" charset="0"/>
                <a:ea typeface="Cambria"/>
                <a:cs typeface="Times New Roman" panose="02020603050405020304" pitchFamily="18" charset="0"/>
                <a:sym typeface="Cambria"/>
              </a:rPr>
              <a:t>restructuration </a:t>
            </a:r>
            <a:r>
              <a:rPr lang="fr-CA" dirty="0">
                <a:uFill>
                  <a:solidFill/>
                </a:uFill>
                <a:latin typeface="Times New Roman" panose="02020603050405020304" pitchFamily="18" charset="0"/>
                <a:ea typeface="Cambria"/>
                <a:cs typeface="Times New Roman" panose="02020603050405020304" pitchFamily="18" charset="0"/>
                <a:sym typeface="Cambria"/>
              </a:rPr>
              <a:t>du fonctionnement intellectuel, </a:t>
            </a:r>
            <a:r>
              <a:rPr lang="fr-CA" dirty="0" smtClean="0">
                <a:uFill>
                  <a:solidFill/>
                </a:uFill>
                <a:latin typeface="Times New Roman" panose="02020603050405020304" pitchFamily="18" charset="0"/>
                <a:ea typeface="Cambria"/>
                <a:cs typeface="Times New Roman" panose="02020603050405020304" pitchFamily="18" charset="0"/>
                <a:sym typeface="Cambria"/>
              </a:rPr>
              <a:t>	que l’apprenant </a:t>
            </a:r>
            <a:r>
              <a:rPr lang="fr-CA" dirty="0">
                <a:uFill>
                  <a:solidFill/>
                </a:uFill>
                <a:latin typeface="Times New Roman" panose="02020603050405020304" pitchFamily="18" charset="0"/>
                <a:ea typeface="Cambria"/>
                <a:cs typeface="Times New Roman" panose="02020603050405020304" pitchFamily="18" charset="0"/>
                <a:sym typeface="Cambria"/>
              </a:rPr>
              <a:t>peut </a:t>
            </a:r>
            <a:r>
              <a:rPr lang="fr-CA" dirty="0" smtClean="0">
                <a:uFill>
                  <a:solidFill/>
                </a:uFill>
                <a:latin typeface="Times New Roman" panose="02020603050405020304" pitchFamily="18" charset="0"/>
                <a:ea typeface="Cambria"/>
                <a:cs typeface="Times New Roman" panose="02020603050405020304" pitchFamily="18" charset="0"/>
                <a:sym typeface="Cambria"/>
              </a:rPr>
              <a:t>construire </a:t>
            </a:r>
            <a:r>
              <a:rPr lang="fr-CA" dirty="0">
                <a:uFill>
                  <a:solidFill/>
                </a:uFill>
                <a:latin typeface="Times New Roman" panose="02020603050405020304" pitchFamily="18" charset="0"/>
                <a:ea typeface="Cambria"/>
                <a:cs typeface="Times New Roman" panose="02020603050405020304" pitchFamily="18" charset="0"/>
                <a:sym typeface="Cambria"/>
              </a:rPr>
              <a:t>de nouveaux outils cognitifs.   </a:t>
            </a:r>
          </a:p>
          <a:p>
            <a:pPr marL="1371600" lvl="6" indent="-457200">
              <a:buFont typeface="Wingdings" panose="05000000000000000000" pitchFamily="2" charset="2"/>
              <a:buChar char="Ø"/>
            </a:pPr>
            <a:endParaRPr lang="fr-CA" dirty="0" smtClean="0">
              <a:uFill>
                <a:solidFill/>
              </a:uFill>
              <a:latin typeface="Times New Roman" panose="02020603050405020304" pitchFamily="18" charset="0"/>
              <a:ea typeface="Cambria"/>
              <a:cs typeface="Times New Roman" panose="02020603050405020304" pitchFamily="18" charset="0"/>
              <a:sym typeface="Cambria"/>
            </a:endParaRPr>
          </a:p>
          <a:p>
            <a:pPr marL="914400" lvl="6"/>
            <a:endParaRPr lang="fr-CA" b="1" dirty="0">
              <a:uFill>
                <a:solidFill/>
              </a:uFill>
              <a:latin typeface="Times New Roman" panose="02020603050405020304" pitchFamily="18" charset="0"/>
              <a:ea typeface="Cambria"/>
              <a:cs typeface="Times New Roman" panose="02020603050405020304" pitchFamily="18" charset="0"/>
              <a:sym typeface="Cambria"/>
            </a:endParaRPr>
          </a:p>
          <a:p>
            <a:pPr marL="914400" lvl="6"/>
            <a:r>
              <a:rPr lang="fr-CA" b="1" dirty="0" smtClean="0">
                <a:uFill>
                  <a:solidFill/>
                </a:uFill>
                <a:latin typeface="Times New Roman" panose="02020603050405020304" pitchFamily="18" charset="0"/>
                <a:ea typeface="Cambria"/>
                <a:cs typeface="Times New Roman" panose="02020603050405020304" pitchFamily="18" charset="0"/>
                <a:sym typeface="Cambria"/>
              </a:rPr>
              <a:t>	</a:t>
            </a:r>
            <a:endParaRPr lang="fr-CA"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1536329035"/>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6" end="6"/>
                                            </p:txEl>
                                          </p:spTgt>
                                        </p:tgtEl>
                                        <p:attrNameLst>
                                          <p:attrName>style.visibility</p:attrName>
                                        </p:attrNameLst>
                                      </p:cBhvr>
                                      <p:to>
                                        <p:strVal val="visible"/>
                                      </p:to>
                                    </p:set>
                                    <p:animEffect transition="in" filter="fade">
                                      <p:cBhvr>
                                        <p:cTn id="21" dur="1000"/>
                                        <p:tgtEl>
                                          <p:spTgt spid="10">
                                            <p:txEl>
                                              <p:pRg st="6" end="6"/>
                                            </p:txEl>
                                          </p:spTgt>
                                        </p:tgtEl>
                                      </p:cBhvr>
                                    </p:animEffect>
                                    <p:anim calcmode="lin" valueType="num">
                                      <p:cBhvr>
                                        <p:cTn id="22"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26</a:t>
            </a:fld>
            <a:endParaRPr lang="en-US"/>
          </a:p>
        </p:txBody>
      </p:sp>
      <p:sp>
        <p:nvSpPr>
          <p:cNvPr id="10" name="Rectangle 9"/>
          <p:cNvSpPr/>
          <p:nvPr/>
        </p:nvSpPr>
        <p:spPr>
          <a:xfrm>
            <a:off x="0" y="1187668"/>
            <a:ext cx="8988426" cy="4770537"/>
          </a:xfrm>
          <a:prstGeom prst="rect">
            <a:avLst/>
          </a:prstGeom>
        </p:spPr>
        <p:txBody>
          <a:bodyPr wrap="square">
            <a:spAutoFit/>
          </a:bodyPr>
          <a:lstStyle/>
          <a:p>
            <a:pPr marL="914400" lvl="6"/>
            <a:endParaRPr lang="en-CA" dirty="0">
              <a:latin typeface="Times New Roman" panose="02020603050405020304" pitchFamily="18" charset="0"/>
              <a:ea typeface="Cambria"/>
              <a:cs typeface="Times New Roman" panose="02020603050405020304" pitchFamily="18" charset="0"/>
              <a:sym typeface="Cambria"/>
            </a:endParaRPr>
          </a:p>
          <a:p>
            <a:pPr marL="914400" lvl="6"/>
            <a:r>
              <a:rPr lang="fr-CA" sz="2400" b="1" dirty="0" smtClean="0">
                <a:uFill>
                  <a:solidFill/>
                </a:uFill>
                <a:latin typeface="Cambria"/>
                <a:ea typeface="Cambria"/>
                <a:cs typeface="Cambria"/>
                <a:sym typeface="Cambria"/>
              </a:rPr>
              <a:t>Jerome Bruner (1915-2016) :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il est </a:t>
            </a:r>
            <a:r>
              <a:rPr lang="fr-CA" sz="2000" dirty="0">
                <a:uFill>
                  <a:solidFill/>
                </a:uFill>
                <a:latin typeface="Times New Roman" panose="02020603050405020304" pitchFamily="18" charset="0"/>
                <a:ea typeface="Cambria"/>
                <a:cs typeface="Times New Roman" panose="02020603050405020304" pitchFamily="18" charset="0"/>
                <a:sym typeface="Cambria"/>
              </a:rPr>
              <a:t>un psychologue cognitiviste dans la ligné de Piaget d’abord, puis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Vygotski. </a:t>
            </a:r>
            <a:endParaRPr lang="fr-CA" sz="2000" dirty="0">
              <a:uFill>
                <a:solidFill/>
              </a:uFill>
              <a:latin typeface="Times New Roman" panose="02020603050405020304" pitchFamily="18" charset="0"/>
              <a:ea typeface="Cambria"/>
              <a:cs typeface="Times New Roman" panose="02020603050405020304" pitchFamily="18" charset="0"/>
              <a:sym typeface="Cambria"/>
            </a:endParaRPr>
          </a:p>
          <a:p>
            <a:pPr marL="914400" lvl="6"/>
            <a:endParaRPr lang="fr-CA" sz="2000" b="1" dirty="0" smtClean="0">
              <a:uFill>
                <a:solidFill/>
              </a:uFill>
              <a:latin typeface="Times New Roman" panose="02020603050405020304" pitchFamily="18" charset="0"/>
              <a:ea typeface="Cambria"/>
              <a:cs typeface="Times New Roman" panose="02020603050405020304" pitchFamily="18" charset="0"/>
              <a:sym typeface="Cambria"/>
            </a:endParaRPr>
          </a:p>
          <a:p>
            <a:pPr marL="914400" lvl="6"/>
            <a:endParaRPr lang="fr-CA" sz="2200" b="1" dirty="0" smtClean="0">
              <a:latin typeface="Times New Roman" panose="02020603050405020304" pitchFamily="18" charset="0"/>
              <a:ea typeface="Cambria"/>
              <a:cs typeface="Times New Roman" panose="02020603050405020304" pitchFamily="18" charset="0"/>
              <a:sym typeface="Cambria"/>
            </a:endParaRPr>
          </a:p>
          <a:p>
            <a:pPr marL="1371600" lvl="6" indent="-4572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Il  </a:t>
            </a:r>
            <a:r>
              <a:rPr lang="fr-CA" sz="2000" dirty="0">
                <a:uFill>
                  <a:solidFill/>
                </a:uFill>
                <a:latin typeface="Times New Roman" panose="02020603050405020304" pitchFamily="18" charset="0"/>
                <a:ea typeface="Cambria"/>
                <a:cs typeface="Times New Roman" panose="02020603050405020304" pitchFamily="18" charset="0"/>
                <a:sym typeface="Cambria"/>
              </a:rPr>
              <a:t>a, par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ailleurs, adopté </a:t>
            </a:r>
            <a:r>
              <a:rPr lang="fr-CA" sz="2000" dirty="0">
                <a:uFill>
                  <a:solidFill/>
                </a:uFill>
                <a:latin typeface="Times New Roman" panose="02020603050405020304" pitchFamily="18" charset="0"/>
                <a:ea typeface="Cambria"/>
                <a:cs typeface="Times New Roman" panose="02020603050405020304" pitchFamily="18" charset="0"/>
                <a:sym typeface="Cambria"/>
              </a:rPr>
              <a:t>la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position de </a:t>
            </a:r>
            <a:r>
              <a:rPr lang="fr-CA" sz="2000" dirty="0">
                <a:uFill>
                  <a:solidFill/>
                </a:uFill>
                <a:latin typeface="Times New Roman" panose="02020603050405020304" pitchFamily="18" charset="0"/>
                <a:ea typeface="Cambria"/>
                <a:cs typeface="Times New Roman" panose="02020603050405020304" pitchFamily="18" charset="0"/>
                <a:sym typeface="Cambria"/>
              </a:rPr>
              <a:t>Vygotsky quant au rôle de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la</a:t>
            </a:r>
          </a:p>
          <a:p>
            <a:pPr marL="914400" lvl="6"/>
            <a:r>
              <a:rPr lang="fr-CA" sz="2000" dirty="0" smtClean="0">
                <a:uFill>
                  <a:solidFill/>
                </a:uFill>
                <a:latin typeface="Times New Roman" panose="02020603050405020304" pitchFamily="18" charset="0"/>
                <a:ea typeface="Cambria"/>
                <a:cs typeface="Times New Roman" panose="02020603050405020304" pitchFamily="18" charset="0"/>
                <a:sym typeface="Cambria"/>
              </a:rPr>
              <a:t>       médiation</a:t>
            </a:r>
            <a:r>
              <a:rPr lang="fr-CA" sz="2000" dirty="0">
                <a:uFill>
                  <a:solidFill/>
                </a:uFill>
                <a:latin typeface="Times New Roman" panose="02020603050405020304" pitchFamily="18" charset="0"/>
                <a:ea typeface="Cambria"/>
                <a:cs typeface="Times New Roman" panose="02020603050405020304" pitchFamily="18" charset="0"/>
                <a:sym typeface="Cambria"/>
              </a:rPr>
              <a:t>, ou de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l’interaction </a:t>
            </a:r>
            <a:r>
              <a:rPr lang="fr-CA" sz="2000" dirty="0">
                <a:uFill>
                  <a:solidFill/>
                </a:uFill>
                <a:latin typeface="Times New Roman" panose="02020603050405020304" pitchFamily="18" charset="0"/>
                <a:ea typeface="Cambria"/>
                <a:cs typeface="Times New Roman" panose="02020603050405020304" pitchFamily="18" charset="0"/>
                <a:sym typeface="Cambria"/>
              </a:rPr>
              <a:t>dans </a:t>
            </a:r>
            <a:r>
              <a:rPr lang="fr-CA" sz="2000" dirty="0" smtClean="0">
                <a:uFill>
                  <a:solidFill/>
                </a:uFill>
                <a:latin typeface="Times New Roman" panose="02020603050405020304" pitchFamily="18" charset="0"/>
                <a:ea typeface="Cambria"/>
                <a:cs typeface="Times New Roman" panose="02020603050405020304" pitchFamily="18" charset="0"/>
                <a:sym typeface="Cambria"/>
              </a:rPr>
              <a:t>l’apprentissage.</a:t>
            </a:r>
          </a:p>
          <a:p>
            <a:pPr marL="914400" lvl="6"/>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6" indent="-4572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Il </a:t>
            </a:r>
            <a:r>
              <a:rPr lang="fr-CA" sz="2000" dirty="0">
                <a:uFill>
                  <a:solidFill/>
                </a:uFill>
                <a:latin typeface="Times New Roman" panose="02020603050405020304" pitchFamily="18" charset="0"/>
                <a:ea typeface="Cambria"/>
                <a:cs typeface="Times New Roman" panose="02020603050405020304" pitchFamily="18" charset="0"/>
                <a:sym typeface="Cambria"/>
              </a:rPr>
              <a:t>a collaboré à la fondation du Centre d’études cognitives de l’Université Harvard dans les années 1960. </a:t>
            </a:r>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914400" lvl="6"/>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6" indent="-457200">
              <a:buFont typeface="Wingdings" panose="05000000000000000000" pitchFamily="2" charset="2"/>
              <a:buChar char="Ø"/>
            </a:pPr>
            <a:r>
              <a:rPr lang="fr-CA" sz="2000" dirty="0" smtClean="0">
                <a:uFill>
                  <a:solidFill/>
                </a:uFill>
                <a:latin typeface="Times New Roman" panose="02020603050405020304" pitchFamily="18" charset="0"/>
                <a:ea typeface="Cambria"/>
                <a:cs typeface="Times New Roman" panose="02020603050405020304" pitchFamily="18" charset="0"/>
                <a:sym typeface="Cambria"/>
              </a:rPr>
              <a:t>Bruner </a:t>
            </a:r>
            <a:r>
              <a:rPr lang="fr-CA" sz="2000" dirty="0">
                <a:uFill>
                  <a:solidFill/>
                </a:uFill>
                <a:latin typeface="Times New Roman" panose="02020603050405020304" pitchFamily="18" charset="0"/>
                <a:ea typeface="Cambria"/>
                <a:cs typeface="Times New Roman" panose="02020603050405020304" pitchFamily="18" charset="0"/>
                <a:sym typeface="Cambria"/>
              </a:rPr>
              <a:t>est l’un des principaux chercheurs associés à l’approche expérientielle (années 1960) appelée aussi pédagogie de la découverte, d’orientation constructiviste. </a:t>
            </a:r>
          </a:p>
          <a:p>
            <a:pPr marL="1371600" lvl="6" indent="-457200">
              <a:buFont typeface="Wingdings" panose="05000000000000000000" pitchFamily="2" charset="2"/>
              <a:buChar char="Ø"/>
            </a:pPr>
            <a:endParaRPr lang="fr-CA" sz="2000" dirty="0" smtClean="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153074441"/>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4" end="4"/>
                                            </p:txEl>
                                          </p:spTgt>
                                        </p:tgtEl>
                                        <p:attrNameLst>
                                          <p:attrName>style.visibility</p:attrName>
                                        </p:attrNameLst>
                                      </p:cBhvr>
                                      <p:to>
                                        <p:strVal val="visible"/>
                                      </p:to>
                                    </p:set>
                                    <p:animEffect transition="in" filter="fade">
                                      <p:cBhvr>
                                        <p:cTn id="14" dur="1000"/>
                                        <p:tgtEl>
                                          <p:spTgt spid="10">
                                            <p:txEl>
                                              <p:pRg st="4" end="4"/>
                                            </p:txEl>
                                          </p:spTgt>
                                        </p:tgtEl>
                                      </p:cBhvr>
                                    </p:animEffect>
                                    <p:anim calcmode="lin" valueType="num">
                                      <p:cBhvr>
                                        <p:cTn id="15"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5" end="5"/>
                                            </p:txEl>
                                          </p:spTgt>
                                        </p:tgtEl>
                                        <p:attrNameLst>
                                          <p:attrName>style.visibility</p:attrName>
                                        </p:attrNameLst>
                                      </p:cBhvr>
                                      <p:to>
                                        <p:strVal val="visible"/>
                                      </p:to>
                                    </p:set>
                                    <p:animEffect transition="in" filter="fade">
                                      <p:cBhvr>
                                        <p:cTn id="21" dur="1000"/>
                                        <p:tgtEl>
                                          <p:spTgt spid="10">
                                            <p:txEl>
                                              <p:pRg st="5" end="5"/>
                                            </p:txEl>
                                          </p:spTgt>
                                        </p:tgtEl>
                                      </p:cBhvr>
                                    </p:animEffect>
                                    <p:anim calcmode="lin" valueType="num">
                                      <p:cBhvr>
                                        <p:cTn id="22"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7" end="7"/>
                                            </p:txEl>
                                          </p:spTgt>
                                        </p:tgtEl>
                                        <p:attrNameLst>
                                          <p:attrName>style.visibility</p:attrName>
                                        </p:attrNameLst>
                                      </p:cBhvr>
                                      <p:to>
                                        <p:strVal val="visible"/>
                                      </p:to>
                                    </p:set>
                                    <p:animEffect transition="in" filter="fade">
                                      <p:cBhvr>
                                        <p:cTn id="28" dur="1000"/>
                                        <p:tgtEl>
                                          <p:spTgt spid="10">
                                            <p:txEl>
                                              <p:pRg st="7" end="7"/>
                                            </p:txEl>
                                          </p:spTgt>
                                        </p:tgtEl>
                                      </p:cBhvr>
                                    </p:animEffect>
                                    <p:anim calcmode="lin" valueType="num">
                                      <p:cBhvr>
                                        <p:cTn id="29"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9" end="9"/>
                                            </p:txEl>
                                          </p:spTgt>
                                        </p:tgtEl>
                                        <p:attrNameLst>
                                          <p:attrName>style.visibility</p:attrName>
                                        </p:attrNameLst>
                                      </p:cBhvr>
                                      <p:to>
                                        <p:strVal val="visible"/>
                                      </p:to>
                                    </p:set>
                                    <p:animEffect transition="in" filter="fade">
                                      <p:cBhvr>
                                        <p:cTn id="35" dur="1000"/>
                                        <p:tgtEl>
                                          <p:spTgt spid="10">
                                            <p:txEl>
                                              <p:pRg st="9" end="9"/>
                                            </p:txEl>
                                          </p:spTgt>
                                        </p:tgtEl>
                                      </p:cBhvr>
                                    </p:animEffect>
                                    <p:anim calcmode="lin" valueType="num">
                                      <p:cBhvr>
                                        <p:cTn id="36" dur="1000" fill="hold"/>
                                        <p:tgtEl>
                                          <p:spTgt spid="10">
                                            <p:txEl>
                                              <p:pRg st="9" end="9"/>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27</a:t>
            </a:fld>
            <a:endParaRPr lang="en-US"/>
          </a:p>
        </p:txBody>
      </p:sp>
      <p:sp>
        <p:nvSpPr>
          <p:cNvPr id="10" name="Rectangle 9"/>
          <p:cNvSpPr/>
          <p:nvPr/>
        </p:nvSpPr>
        <p:spPr>
          <a:xfrm>
            <a:off x="0" y="1187668"/>
            <a:ext cx="8988426" cy="5693866"/>
          </a:xfrm>
          <a:prstGeom prst="rect">
            <a:avLst/>
          </a:prstGeom>
        </p:spPr>
        <p:txBody>
          <a:bodyPr wrap="square">
            <a:spAutoFit/>
          </a:bodyPr>
          <a:lstStyle/>
          <a:p>
            <a:pPr marL="914400" lvl="6"/>
            <a:endParaRPr lang="en-CA" dirty="0">
              <a:latin typeface="Times New Roman" panose="02020603050405020304" pitchFamily="18" charset="0"/>
              <a:ea typeface="Cambria"/>
              <a:cs typeface="Times New Roman" panose="02020603050405020304" pitchFamily="18" charset="0"/>
              <a:sym typeface="Cambria"/>
            </a:endParaRPr>
          </a:p>
          <a:p>
            <a:pPr marL="914400" lvl="6"/>
            <a:r>
              <a:rPr lang="fr-CA" sz="2200" b="1" dirty="0" smtClean="0">
                <a:uFill>
                  <a:solidFill/>
                </a:uFill>
                <a:latin typeface="Times New Roman" panose="02020603050405020304" pitchFamily="18" charset="0"/>
                <a:ea typeface="Cambria"/>
                <a:cs typeface="Times New Roman" panose="02020603050405020304" pitchFamily="18" charset="0"/>
                <a:sym typeface="Cambria"/>
              </a:rPr>
              <a:t>Pédagogie </a:t>
            </a:r>
            <a:r>
              <a:rPr lang="fr-CA" sz="2200" b="1" dirty="0">
                <a:uFill>
                  <a:solidFill/>
                </a:uFill>
                <a:latin typeface="Times New Roman" panose="02020603050405020304" pitchFamily="18" charset="0"/>
                <a:ea typeface="Cambria"/>
                <a:cs typeface="Times New Roman" panose="02020603050405020304" pitchFamily="18" charset="0"/>
                <a:sym typeface="Cambria"/>
              </a:rPr>
              <a:t>par la découverte : </a:t>
            </a:r>
            <a:r>
              <a:rPr lang="fr-CA" dirty="0">
                <a:uFill>
                  <a:solidFill/>
                </a:uFill>
                <a:latin typeface="Times New Roman" panose="02020603050405020304" pitchFamily="18" charset="0"/>
                <a:ea typeface="Cambria"/>
                <a:cs typeface="Times New Roman" panose="02020603050405020304" pitchFamily="18" charset="0"/>
                <a:sym typeface="Cambria"/>
              </a:rPr>
              <a:t>il propose une approche alternative basée </a:t>
            </a:r>
            <a:r>
              <a:rPr lang="fr-CA" b="1" dirty="0">
                <a:uFill>
                  <a:solidFill/>
                </a:uFill>
                <a:latin typeface="Times New Roman" panose="02020603050405020304" pitchFamily="18" charset="0"/>
                <a:ea typeface="Cambria"/>
                <a:cs typeface="Times New Roman" panose="02020603050405020304" pitchFamily="18" charset="0"/>
                <a:sym typeface="Cambria"/>
              </a:rPr>
              <a:t>sur la découverte active </a:t>
            </a:r>
            <a:r>
              <a:rPr lang="fr-CA" dirty="0">
                <a:uFill>
                  <a:solidFill/>
                </a:uFill>
                <a:latin typeface="Times New Roman" panose="02020603050405020304" pitchFamily="18" charset="0"/>
                <a:ea typeface="Cambria"/>
                <a:cs typeface="Times New Roman" panose="02020603050405020304" pitchFamily="18" charset="0"/>
                <a:sym typeface="Cambria"/>
              </a:rPr>
              <a:t>des principes et des concepts à maîtriser. Une telle approche conduit à un double bénéfice: d'une part, elle permet une maîtrise plus profonde des contenus qui font l’objet de l'apprentissage et, d’autre part, elle développe chez l’enfant certaines démarches de pensée qui lui permettront par la suite d’être plus autonome dans son apprentissage (apprendre à apprendre). Cette approche est largement employée en enseignement, de la petite enfance à l’âge adulte. Elle opère selon les étapes suivantes : </a:t>
            </a:r>
            <a:r>
              <a:rPr lang="fr-CA" dirty="0">
                <a:uFill>
                  <a:solidFill/>
                </a:uFill>
                <a:latin typeface="Cambria"/>
                <a:ea typeface="Cambria"/>
                <a:cs typeface="Cambria"/>
                <a:sym typeface="Cambria"/>
              </a:rPr>
              <a:t>  </a:t>
            </a:r>
            <a:endParaRPr lang="fr-CA" dirty="0" smtClean="0">
              <a:uFill>
                <a:solidFill/>
              </a:uFill>
              <a:latin typeface="Cambria"/>
              <a:ea typeface="Cambria"/>
              <a:cs typeface="Cambria"/>
              <a:sym typeface="Cambria"/>
            </a:endParaRPr>
          </a:p>
          <a:p>
            <a:pPr marL="914400" lvl="6"/>
            <a:endParaRPr lang="fr-CA" b="1" dirty="0" smtClean="0">
              <a:latin typeface="Times New Roman" panose="02020603050405020304" pitchFamily="18" charset="0"/>
              <a:ea typeface="Cambria"/>
              <a:cs typeface="Times New Roman" panose="02020603050405020304" pitchFamily="18" charset="0"/>
              <a:sym typeface="Cambria"/>
            </a:endParaRPr>
          </a:p>
          <a:p>
            <a:pPr marL="1371600" lvl="6" indent="-457200">
              <a:buFont typeface="Wingdings" panose="05000000000000000000" pitchFamily="2" charset="2"/>
              <a:buChar char="Ø"/>
            </a:pPr>
            <a:r>
              <a:rPr lang="fr-CA" dirty="0">
                <a:uFill>
                  <a:solidFill/>
                </a:uFill>
                <a:latin typeface="Times New Roman" panose="02020603050405020304" pitchFamily="18" charset="0"/>
                <a:ea typeface="Cambria"/>
                <a:cs typeface="Times New Roman" panose="02020603050405020304" pitchFamily="18" charset="0"/>
                <a:sym typeface="Cambria"/>
              </a:rPr>
              <a:t>On demande aux apprenants de réaliser une expérience ou d’observer un phénomène</a:t>
            </a:r>
            <a:r>
              <a:rPr lang="fr-CA" dirty="0" smtClean="0">
                <a:uFill>
                  <a:solidFill/>
                </a:uFill>
                <a:latin typeface="Times New Roman" panose="02020603050405020304" pitchFamily="18" charset="0"/>
                <a:ea typeface="Cambria"/>
                <a:cs typeface="Times New Roman" panose="02020603050405020304" pitchFamily="18" charset="0"/>
                <a:sym typeface="Cambria"/>
              </a:rPr>
              <a:t>.</a:t>
            </a:r>
          </a:p>
          <a:p>
            <a:pPr marL="1371600" lvl="6" indent="-457200">
              <a:buFont typeface="Wingdings" panose="05000000000000000000" pitchFamily="2" charset="2"/>
              <a:buChar char="Ø"/>
            </a:pPr>
            <a:r>
              <a:rPr lang="fr-CA" dirty="0">
                <a:uFill>
                  <a:solidFill/>
                </a:uFill>
                <a:latin typeface="Times New Roman" panose="02020603050405020304" pitchFamily="18" charset="0"/>
                <a:ea typeface="Cambria"/>
                <a:cs typeface="Times New Roman" panose="02020603050405020304" pitchFamily="18" charset="0"/>
                <a:sym typeface="Cambria"/>
              </a:rPr>
              <a:t>Les apprenants deviennent actifs dans l’analyse du phénomène: ils émettent des hypothèses, font des prédictions, procèdent par essais et erreur, etc</a:t>
            </a:r>
            <a:r>
              <a:rPr lang="fr-CA" dirty="0" smtClean="0">
                <a:uFill>
                  <a:solidFill/>
                </a:uFill>
                <a:latin typeface="Times New Roman" panose="02020603050405020304" pitchFamily="18" charset="0"/>
                <a:ea typeface="Cambria"/>
                <a:cs typeface="Times New Roman" panose="02020603050405020304" pitchFamily="18" charset="0"/>
                <a:sym typeface="Cambria"/>
              </a:rPr>
              <a:t>.</a:t>
            </a:r>
          </a:p>
          <a:p>
            <a:pPr marL="1371600" lvl="6" indent="-457200">
              <a:buFont typeface="Wingdings" panose="05000000000000000000" pitchFamily="2" charset="2"/>
              <a:buChar char="Ø"/>
            </a:pPr>
            <a:r>
              <a:rPr lang="fr-CA" dirty="0">
                <a:uFill>
                  <a:solidFill/>
                </a:uFill>
                <a:latin typeface="Times New Roman" panose="02020603050405020304" pitchFamily="18" charset="0"/>
                <a:ea typeface="Cambria"/>
                <a:cs typeface="Times New Roman" panose="02020603050405020304" pitchFamily="18" charset="0"/>
                <a:sym typeface="Cambria"/>
              </a:rPr>
              <a:t>On place les apprenants en situation d’effectuer des généralisations de cet apprentissage à d’autres situations</a:t>
            </a:r>
            <a:r>
              <a:rPr lang="fr-CA" dirty="0" smtClean="0">
                <a:uFill>
                  <a:solidFill/>
                </a:uFill>
                <a:latin typeface="Times New Roman" panose="02020603050405020304" pitchFamily="18" charset="0"/>
                <a:ea typeface="Cambria"/>
                <a:cs typeface="Times New Roman" panose="02020603050405020304" pitchFamily="18" charset="0"/>
                <a:sym typeface="Cambria"/>
              </a:rPr>
              <a:t>.</a:t>
            </a:r>
          </a:p>
          <a:p>
            <a:pPr marL="1371600" lvl="6" indent="-457200">
              <a:buFont typeface="Wingdings" panose="05000000000000000000" pitchFamily="2" charset="2"/>
              <a:buChar char="Ø"/>
            </a:pPr>
            <a:r>
              <a:rPr lang="fr-CA" dirty="0">
                <a:uFill>
                  <a:solidFill/>
                </a:uFill>
                <a:latin typeface="Times New Roman" panose="02020603050405020304" pitchFamily="18" charset="0"/>
                <a:ea typeface="Cambria"/>
                <a:cs typeface="Times New Roman" panose="02020603050405020304" pitchFamily="18" charset="0"/>
                <a:sym typeface="Cambria"/>
              </a:rPr>
              <a:t>On leur fournit des occasions de transférer, à des contextes différents, les apprentissages effectués</a:t>
            </a:r>
            <a:r>
              <a:rPr lang="fr-CA" dirty="0" smtClean="0">
                <a:uFill>
                  <a:solidFill/>
                </a:uFill>
                <a:latin typeface="Times New Roman" panose="02020603050405020304" pitchFamily="18" charset="0"/>
                <a:ea typeface="Cambria"/>
                <a:cs typeface="Times New Roman" panose="02020603050405020304" pitchFamily="18" charset="0"/>
                <a:sym typeface="Cambria"/>
              </a:rPr>
              <a:t>.</a:t>
            </a:r>
          </a:p>
          <a:p>
            <a:pPr marL="1371600" lvl="6" indent="-457200">
              <a:buFont typeface="Wingdings" panose="05000000000000000000" pitchFamily="2" charset="2"/>
              <a:buChar char="Ø"/>
            </a:pPr>
            <a:r>
              <a:rPr lang="fr-CA" dirty="0">
                <a:uFill>
                  <a:solidFill/>
                </a:uFill>
                <a:latin typeface="Times New Roman" panose="02020603050405020304" pitchFamily="18" charset="0"/>
                <a:ea typeface="Cambria"/>
                <a:cs typeface="Times New Roman" panose="02020603050405020304" pitchFamily="18" charset="0"/>
                <a:sym typeface="Cambria"/>
              </a:rPr>
              <a:t>À partir de ce qu’ils ont vécu, on leur demande d’induire les règles ou les principes qui sous-tendent le phénomène. </a:t>
            </a:r>
          </a:p>
        </p:txBody>
      </p:sp>
    </p:spTree>
    <p:extLst>
      <p:ext uri="{BB962C8B-B14F-4D97-AF65-F5344CB8AC3E}">
        <p14:creationId xmlns:p14="http://schemas.microsoft.com/office/powerpoint/2010/main" val="1825367683"/>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3" end="3"/>
                                            </p:txEl>
                                          </p:spTgt>
                                        </p:tgtEl>
                                        <p:attrNameLst>
                                          <p:attrName>style.visibility</p:attrName>
                                        </p:attrNameLst>
                                      </p:cBhvr>
                                      <p:to>
                                        <p:strVal val="visible"/>
                                      </p:to>
                                    </p:set>
                                    <p:animEffect transition="in" filter="fade">
                                      <p:cBhvr>
                                        <p:cTn id="14" dur="1000"/>
                                        <p:tgtEl>
                                          <p:spTgt spid="10">
                                            <p:txEl>
                                              <p:pRg st="3" end="3"/>
                                            </p:txEl>
                                          </p:spTgt>
                                        </p:tgtEl>
                                      </p:cBhvr>
                                    </p:animEffect>
                                    <p:anim calcmode="lin" valueType="num">
                                      <p:cBhvr>
                                        <p:cTn id="15" dur="1000" fill="hold"/>
                                        <p:tgtEl>
                                          <p:spTgt spid="10">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animEffect transition="in" filter="fade">
                                      <p:cBhvr>
                                        <p:cTn id="21" dur="1000"/>
                                        <p:tgtEl>
                                          <p:spTgt spid="10">
                                            <p:txEl>
                                              <p:pRg st="4" end="4"/>
                                            </p:txEl>
                                          </p:spTgt>
                                        </p:tgtEl>
                                      </p:cBhvr>
                                    </p:animEffect>
                                    <p:anim calcmode="lin" valueType="num">
                                      <p:cBhvr>
                                        <p:cTn id="22"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5" end="5"/>
                                            </p:txEl>
                                          </p:spTgt>
                                        </p:tgtEl>
                                        <p:attrNameLst>
                                          <p:attrName>style.visibility</p:attrName>
                                        </p:attrNameLst>
                                      </p:cBhvr>
                                      <p:to>
                                        <p:strVal val="visible"/>
                                      </p:to>
                                    </p:set>
                                    <p:animEffect transition="in" filter="fade">
                                      <p:cBhvr>
                                        <p:cTn id="28" dur="1000"/>
                                        <p:tgtEl>
                                          <p:spTgt spid="10">
                                            <p:txEl>
                                              <p:pRg st="5" end="5"/>
                                            </p:txEl>
                                          </p:spTgt>
                                        </p:tgtEl>
                                      </p:cBhvr>
                                    </p:animEffect>
                                    <p:anim calcmode="lin" valueType="num">
                                      <p:cBhvr>
                                        <p:cTn id="29" dur="1000" fill="hold"/>
                                        <p:tgtEl>
                                          <p:spTgt spid="10">
                                            <p:txEl>
                                              <p:pRg st="5" end="5"/>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6" end="6"/>
                                            </p:txEl>
                                          </p:spTgt>
                                        </p:tgtEl>
                                        <p:attrNameLst>
                                          <p:attrName>style.visibility</p:attrName>
                                        </p:attrNameLst>
                                      </p:cBhvr>
                                      <p:to>
                                        <p:strVal val="visible"/>
                                      </p:to>
                                    </p:set>
                                    <p:animEffect transition="in" filter="fade">
                                      <p:cBhvr>
                                        <p:cTn id="35" dur="1000"/>
                                        <p:tgtEl>
                                          <p:spTgt spid="10">
                                            <p:txEl>
                                              <p:pRg st="6" end="6"/>
                                            </p:txEl>
                                          </p:spTgt>
                                        </p:tgtEl>
                                      </p:cBhvr>
                                    </p:animEffect>
                                    <p:anim calcmode="lin" valueType="num">
                                      <p:cBhvr>
                                        <p:cTn id="36"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7" end="7"/>
                                            </p:txEl>
                                          </p:spTgt>
                                        </p:tgtEl>
                                        <p:attrNameLst>
                                          <p:attrName>style.visibility</p:attrName>
                                        </p:attrNameLst>
                                      </p:cBhvr>
                                      <p:to>
                                        <p:strVal val="visible"/>
                                      </p:to>
                                    </p:set>
                                    <p:animEffect transition="in" filter="fade">
                                      <p:cBhvr>
                                        <p:cTn id="42" dur="1000"/>
                                        <p:tgtEl>
                                          <p:spTgt spid="10">
                                            <p:txEl>
                                              <p:pRg st="7" end="7"/>
                                            </p:txEl>
                                          </p:spTgt>
                                        </p:tgtEl>
                                      </p:cBhvr>
                                    </p:animEffect>
                                    <p:anim calcmode="lin" valueType="num">
                                      <p:cBhvr>
                                        <p:cTn id="43"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144000" cy="908720"/>
          </a:xfrm>
          <a:prstGeom prst="rect">
            <a:avLst/>
          </a:prstGeom>
          <a:solidFill>
            <a:srgbClr val="002060"/>
          </a:solidFill>
          <a:ln>
            <a:solidFill>
              <a:srgbClr val="002060"/>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US" sz="4400" b="1" i="1" dirty="0" smtClean="0">
              <a:solidFill>
                <a:srgbClr val="FFFF00"/>
              </a:solidFill>
            </a:endParaRPr>
          </a:p>
          <a:p>
            <a:pPr algn="ctr"/>
            <a:r>
              <a:rPr lang="en-US" sz="4400" b="1" i="1" dirty="0" smtClean="0">
                <a:solidFill>
                  <a:srgbClr val="FFFF00"/>
                </a:solidFill>
              </a:rPr>
              <a:t>Concept </a:t>
            </a:r>
            <a:r>
              <a:rPr lang="en-US" sz="4400" b="1" i="1" dirty="0">
                <a:solidFill>
                  <a:srgbClr val="FFFF00"/>
                </a:solidFill>
              </a:rPr>
              <a:t>de base en enseignement</a:t>
            </a:r>
            <a:endParaRPr lang="en-CA" sz="4400" b="1" i="1" dirty="0">
              <a:solidFill>
                <a:srgbClr val="FFFF00"/>
              </a:solidFill>
            </a:endParaRPr>
          </a:p>
          <a:p>
            <a:pPr algn="ctr"/>
            <a:endParaRPr lang="en-CA" sz="4400" b="1" i="1" dirty="0">
              <a:solidFill>
                <a:srgbClr val="FFFF00"/>
              </a:solidFill>
            </a:endParaRPr>
          </a:p>
        </p:txBody>
      </p:sp>
      <p:sp>
        <p:nvSpPr>
          <p:cNvPr id="4" name="AutoShape 2"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155575" y="-8302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4" descr="data:image/jpeg;base64,/9j/4AAQSkZJRgABAQAAAQABAAD/2wCEAAkGBxQSEhUUEhMUFhUWFhUYFxUYFhofHhYUGBUXGhgWFxUaHCggGCQlHBYWIT0iJSksLi4yFyA1ODMsNyotLisBCgoKDg0OGhAQGiwkHyQsLCwsLCwsLCwvLCwsLCwsLCwsLCwsLCwsLCwsLDQsLCwsNCwsLCwsLCwsLDQsLCwsLP/AABEIALcBEwMBIgACEQEDEQH/xAAbAAEAAwEBAQEAAAAAAAAAAAAAAwUGBAIBB//EAEAQAAEDAgQDBQUFBgUFAQAAAAEAAhEDIQQSMUEFUWEGInGBkRMyobHBQlJy0fAjYoKS4fEUM0NT0hUWNKLCB//EABgBAQEBAQEAAAAAAAAAAAAAAAABAgME/8QAHxEBAQACAwEBAQEBAAAAAAAAAAECERIhMUFRYUID/9oADAMBAAIRAxEAPwD9xREQEREBERAREQEREBERAREQEREBERAREQEREBERAREQEREBERAREQEREBERAREQEREBERAREQEREBERAREQEREBERAREQEREBERAREQEREBERAREQEREBERAREQEREBERAREQEXFxXitLDtzVXRPutF3OPJrd/kN1h8Z2wq1X5BShhnug3yiZc8jw8PHVWS1LZG9qY2m33qjB4uA+q5qvHMO3Wq3yk/IFYHD4hpBzAElxJdlBseXe5CF2PwrTh31KWaQdXSLD3oAjn10KvFOTVHtRhv9w/yP+oUjeP0iMwzkcwwrDcFaXuy1GtcJGoGl99VZ47B0gZbSpkG03seUTZW4wlaJ3aWkNW1f5CPmoj2socqno3/AJLOmkz/AGx4Zn/8lLla6AKTPAA3P4gc3xU1F7Xbe19CdKg65R9HKZvaegdyP5fo5UlLgIeQXNDBPugkyOVyY9VNieFNaP2dKkZ5hxPkXOI9ITUO1ue0lGYGc+AB+AMqNvavDkxmcPEf1WbOHYDDqTRz9/5ZgF9q0GMiKdG/IT5XNj4pqJutN/3Ph/vnyaT8pU9Pj1A6VPVrh8wszh6VEf5rG9QBlgHQS2DO+tvl5wXDKTwagByEnK0l3uyYJm/xTiba5vFaJ0rU/wCcfUrqp1A4S0gjmDK/P+K4Okx2VjXEloOZsEam0E7aeV1yUcViaT5pktiBcDvcg4SZ/rsnE5P01FneDdqmVDkrxSqiLEwHTMFs3Ghsel1olLNLLsREUUREQEREBERAREQEREBERARFDi8UykwvqODWjUn5AbnoEEyo+J8eDWn2MOImX6tEEAgAe8bj130VJxPj7q8sANOmSBM3dOzgOl4BtvOi5K4FOTIa0mSP34AIA65Wu87qyM2vnFKgJ7zy9zokkC3K/r3RHguCsBmL2tDTYgAaG2nTp5JVdmMgHLtI1P0/orGmGimfaXltucwMsHo0f+zRut+MqZuFBEw0A9TbothgsG2jSyOLZLCcut3GTPKZI81U0qDqcBzYDgD4gj+66H4lrRme6Om58BqVLdrI4GUvZuMzacsb8p/WysXYOqACWmKg0/MbHdR0sRnczJTLnagBpJYCLF4FgNDf80xmPqktJLRlPedBzG9hJMAdICUdVHAR78eH9VLRaA5oAiSEoY9tVpykSNbRP7wm8KMVIcCdjoirsBQYwQAev6+S5RjlBXxmYFTSvVWHaiR1XPiOHNguDgMtzm0AFzJ5L5RqyVDxDEtqU3MnMw2cQTcyRl6zb1VvSPPDQKhiXBwJmWzIBh3e2M2g3Eq5xDg1ptoP7Kgf7Qj9k5oy6gkagXg7xO35q8/wlV9ET38zQSQdOWXcgGDfVTZGQ43iGMc0up5g4G8wQR8NIUeErYd5ENqgnQAAyfGQu3iGDDx7NxGYEEAgi/Vpg7qTD8MOFlrgC50d7kPug7D6hq7csePfrlZly68V9A0nCH0wC1xJmz2HSS47aX8j11PBm1qYBpVg9t5o1LtH4H+9TtGuYdAs3x6sx5NZpy1WAB4j3iLG3UEH121+4LjIqmRAMAFuUXgRaAM3z6KZY2zcXHLV1X6NgOIMrDunvDVp1H5+K61gKBLcr2Oa12aGm8kRJkbgfVaXs/xz27QKjQyoRMTZ4kjM0+UwbwfNcbHWVdIiKKIiICIiAiIgIiICIubiNZzKTnNiQLToL6nw18kEHFuLsoDvGXbNGp/JY2vWqYgmtXMMbPs6cwJ5x/c/I8ePqhzu88vJmb28Tz+AXiviy4wGl2wG3K2w+JW5ixalwoNQujLmjuh0ge8LA3jnzK7q9MObcgOEN1E9PqFBw3CuAGdokyT+7sAQ75iTfZWGLrhjbuZS2zBslxIBi0uGxhs+SfUVgw8Wymeq9NgVJruygEyHbMadIG7nCbchsFx4rjZ0a4kjqDHjt5X6wqGtUdUeS5xcTJ8yukx/WbfxpuKcfFauwUA5xALWsAkvJ3jaPNX3COzTzD8UZOopNNh+NwjN4C3Uqj7I8RZhWumnTc77zZzG+hJmBbpp5rY4LtDRqAXLJ+8OsaiQPNYyuuo1jN92rJlINEAADkBCquM8I9qMzCG1JmdnRsf1/S2ac1wQQdCPzVfxTjtKhYnM77rdvE6N+axG2Jp0H06mha4TLd9pnmDPgrKtVzNzRGgPj4rk4lxo1qjXPHs2iQIEkg7Exf1hanB06VfCltEgiPMVNe8Nr/Bbu4zNM7msoTX6KUiy+4HC+1qNZcSbkagASSPJRWd4jxoh5o0jLg1+Zw2LWkkDwAP6lcfA8c5rm91zmOBpnWBmMAztDiL9SrJv/wCd4ttWabqeVjnZS9xGdsmDlaDEgwQSvvDamLOFZhwxopNcTlLe879p7QZ8xiMx0gTF+vp3hMenn1lb21vZvhoeHOdTAo5h7K5l4AHeIO2bQ7jprqIVFwrilaA2vTGY6ZSJI/DJ68tFesdImCOhXkt3Xok6QYrDU6oy1Ghw5EKm4lwR+XuHO0aNdrG7Q7cfKNCrvFVWsGZxAFrnmTZU/GOOupkNpAEkEgumDGoAHiL9dCmyxlKeRrnGo0h1mXtIv707iBrBghQ1eANe5vsiWB13EQ5uugbqT8FJUqf4lznNc5tewdTfcP6ciLQJ5jmFBg8dAyju3gtsfH2bnWnoeYvsu0t/zXOz9XNHAMp1hWfWgtzBrSZy92B3QItJsSVwYkS4ZX5gz3XAAOA2kDlzHoF2U8IyuDYPA1bcGRcggX/hGq4a+EmXOLWtsGFg90SAL2JNx8Fmf1b/ABp+BdoZinXIDvs1NnjbzWkX5wKbvZHMWvLCCbGSCbkDczfSdYWp7KY51RpBktbGV2vOWzry10WMppvHLa+REWWhERAREQEREBfCJX1EGb4n2XYXe0pgA7tiR5D6Ko4nw4tZLHOa4OEkgZTeIPTwut2oMRhmuBkC4i4mfFWVm4shiuKZAW0hVMD3/ZBwaAPsAuETzk+Cz1LD1cUXZ6jAQcpzPEgakW+Tbc1e8X4e6gbTk1GpaOki4H56Fc9Opb/NdTcbgOd3T+F47p5XhdZ1OnO93t4pdlmZHH21NzheAe7rvEn0+KyrMIXufTBIH+pUH2Kc2a2ftOMROnhMbWi5z5ZVpu5yXuII6yem3op8H2YoO7sPbmkxmMgn7UH3vxbcgpM7jey47Z4cKDcjJyNAkNAkZRazpM23udJ1vY4ahTqVAwCGtAdAJ3duepB9CrLEdmBSLXNfUcGzE3AJ1MCL9fBcuFwBoue8AuzkXkQIEQCNNzGtysXV+tTc+NDSrMa0hrpqXhjT3ot9kdL3Co8XQ7sNw9QH7xzH4ZIXrs/FKs+pVJLnCAI0BMkwb7Aeq05xLHDuy78ME+kz8FJdNesfg8S6kZOGrkjkXAHxbl08ZUtXtU6m7/xcjjubEjr3BZW+Pqtc0inVNN27nU8xHkSAs83s0X1AX4j2jSZdADXOHLvP+K6S431nV+J3cQp1yXNsXXcyfddvfcTeeqteAU6dHNUqVGC2UFzgORdE/wAPqpH08K2IwrJaIBDWSBEe80kqg4hwv2zgbgMaRSZqJJJc57o8BYGzQp1Vu40nGOJksPsO837VRpBjoCNPFZ7AcWYA8lpJYLAaEzEHlfn1VM/hONY7Oys2mRplc8eRGW/mrmpWbk/aezDnEOqOY2A9+UNkj1P8RU0bW/BqBg1XvzvqQbRDB9xsclaCsRoSsjw7C1WOL6D25NXNMxHPLsrsY62nx/osWVYpeKvc2v7Oo4upPs2T7mbQDpNvTquPjwqiky8inE1TM5gIbO0m8k29Vb46kyvJqBwDWm8xbXWLcvNSYvitF7TSptdUzDKQW5W3+873vQSrjjUysYf/AKjLmvjvgi21iD9PEKxrEVZrMkAkCqPuu2qj5O9Vc0eFseclOhTc4QC7KSG9O8TmPSfErQYTgdOkzNUDYAJIAHxIAmeQt9Xhpl6NQuqQGgESPaDkLEGLGHbHaCLFWr6Yd3KUOcZLnOAEk7gAiP1qvNGi6q42AM6AWvfurR8O4U2mJIuf1c/oK0kVnBOzxbSyVXlwJJ1M3Ozp7oiBAWho0WsaGtAAGwXtFLdtSSCIiiiIiAiIgIiICIiAiIg8vYCIIkLJ8V7NubPsgH0zM0yYgn7TXbHrpa8rXIrMrEslflmIZicHcZnUjs4SAORg93WJaYKYviDKoD6WZlWRnY4yDYAOY8C0REGNehX6Ji+HAyWAA7iLO5ghZHifZqm8nI00n37gNj+HbyXWZ431zuFniv4Z2nrMOU1iR92pEfzG/wAV3u7VsbcDK7csJg/wkXWZxXCHNMTfqCrDB4U02972Zn7N52gjM0A+RlauOFZlyXDe1LHCDTBvrAEnq3Q+i7eHVqVY7MO05hPO/ujbRZBuLZRqOzU2Pi5aSQ4fTy1Wiq45uX9m1w7rXAQ0d1zcwIkx5LOX/PXxcc9rrF0nDuuvuCSSY8VwVobq9o81msJxp7Lse4t1yPMgTyG3krRnHajh7gnlZZ4aa5pnY+mP9WfCSrxlbLTZDSS9sg9Df6rP067qrmtdSp3IGnM62Vxx3HPoBhp2kkGw5CEyxnkJUww9Z+oty284X1/Bnm5DSfAf0VI3tRiP0ApG9qq/3J8gpwq8otmcKLJc9zWNvJm/wt8VzN9mXQ021L3aR0ESVw1Ma+teowjxcfkjRHd2JgucRA6OnT5KaXbxxfGisW0qPuC5PXm46Ex815p4YNGUSJ1I1PQHYfFdBu0uaJaHFuYbu5NAXVg6WdpkNDrxImOXd0Hi6dNN1rl1pnXe0uGxhp0sjLX1GwtYemq78JQe5mU6Tvo38/DZfeH8IDYLtdfE/TyVs0RYLDaHC4VtMQ0eanRFFEREBERAREQEREBERAREQEREBERAUVegHi/kdx5qVEGR49gnNHea5+sVGtnwzAX+XQ7KuwOOqtAYH03MOgeA9vUAyHNP7rgAOa3xE6rPca4FP7SkO9uBqf8Al4Lcs+s2M/xziAZkIwLKgE+7ILS0iC0tkQdfJfHNoVnGqypUD6je80va8AkDVjspsQNHBTirTYcxa87EiQRH3qcxr0Xs4jA1mkvDDGmdkOnYB1ICB5T4rcyY0zfGaeTuOe9smZGbK421ZMf2UX+Lyh0PGwsdrba7LQso4FzQ0tyR9yrWcL8y8NJXqnQwLDApl43LnugeQEn4q8onGoOyfFq1QljspYAYqObfNIAaHAjMbk7my0lXGRAJpkzEQZHUza31XBisQx/s20g0MboLgZib+9HIeqYHidEVIdTyuBu4BxkgxFwRHn4SVzvfkbnS5pU3vgGixoEgkixM6gRdesdh8OwD2paOgsSf4b7L5R49TfOUt3950T5RI9FX1adF7iRZzplwe5wnm4uaCQstdPVXNUIbhmMY2LvcAHeUkuFo2lSYfhtNn+bWk7gHU9ZkleMPXwoESXEawHx4QYC9MwIrHusa2nu4tEn8MiR6/kg6qOEoSRTYHHU8vTT0XdhcEGGbTyFgPAaeamoUWsAa0QApFFEREBERAREQEREBERAREQEREBERAREQEREBERAREQV/EuFNq3u133hv481jOJdn4cQ4ZX3IdJh3/wA+dtV+hqLEUGvbleAR+rjkrKlj8vPDqrb5WR1Jv0kaqJ9Gt/tCOjh9XStnxHs+4XaczeR1HnuqivgmgAxlMmziSHcojzW9s6TYXAPLBlLgWtBIIc1xdHea0yDrbN1UfEWOLHD2JDnDuhrWASCD3nWjyC6DxGwAAtOYd6DpBk32O+65MViQ51zF7NbMHxvJ81OzpT/9NqnUNHi6V0s4I4RmNzoAD8Oa0HD+HVHe6S3ncwOV4BNunqtDgOHNpX9527j9OSm10q+Cdnm0wC8R+7Mk/iP0WgAX1FloREQEREBERAREQEREBERAREQEREBERAREQEREBERAREQEREBcmJ4ex8y2515HxGh9F1ogx+M4S8VMrW911wQLAb6frorjh/CAAM4bbk0CeUkCQrhFdpp5YwAQBAXpEUUREQEREBERAREQEREBERAREQEREBERAREQEREBERAREQEREBERAREQEREBERAREQEREBERAREQEREBERAREQEREBERAREQEREBERAREQEREBERAREQEREBERAREQEREBERAREQEREBERAREQEREH//2Q=="/>
          <p:cNvSpPr>
            <a:spLocks noChangeAspect="1" noChangeArrowheads="1"/>
          </p:cNvSpPr>
          <p:nvPr/>
        </p:nvSpPr>
        <p:spPr bwMode="auto">
          <a:xfrm>
            <a:off x="307975" y="-677863"/>
            <a:ext cx="2619375" cy="174307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3" name="Slide Number Placeholder 2"/>
          <p:cNvSpPr>
            <a:spLocks noGrp="1"/>
          </p:cNvSpPr>
          <p:nvPr>
            <p:ph type="sldNum" sz="quarter" idx="12"/>
          </p:nvPr>
        </p:nvSpPr>
        <p:spPr/>
        <p:txBody>
          <a:bodyPr/>
          <a:lstStyle/>
          <a:p>
            <a:fld id="{39D1954C-0CE5-4062-9D93-4B5A6F9BC0F3}" type="slidenum">
              <a:rPr lang="en-US" smtClean="0"/>
              <a:pPr/>
              <a:t>28</a:t>
            </a:fld>
            <a:endParaRPr lang="en-US"/>
          </a:p>
        </p:txBody>
      </p:sp>
      <p:sp>
        <p:nvSpPr>
          <p:cNvPr id="10" name="Rectangle 9"/>
          <p:cNvSpPr/>
          <p:nvPr/>
        </p:nvSpPr>
        <p:spPr>
          <a:xfrm>
            <a:off x="0" y="1187668"/>
            <a:ext cx="8988426" cy="5786199"/>
          </a:xfrm>
          <a:prstGeom prst="rect">
            <a:avLst/>
          </a:prstGeom>
        </p:spPr>
        <p:txBody>
          <a:bodyPr wrap="square">
            <a:spAutoFit/>
          </a:bodyPr>
          <a:lstStyle/>
          <a:p>
            <a:pPr marL="1371600" lvl="6" indent="-457200">
              <a:buFont typeface="Wingdings" panose="05000000000000000000" pitchFamily="2" charset="2"/>
              <a:buChar char="Ø"/>
            </a:pPr>
            <a:endParaRPr lang="fr-CA" dirty="0" smtClean="0">
              <a:uFill>
                <a:solidFill/>
              </a:uFill>
              <a:latin typeface="Times New Roman" panose="02020603050405020304" pitchFamily="18" charset="0"/>
              <a:ea typeface="Cambria"/>
              <a:cs typeface="Times New Roman" panose="02020603050405020304" pitchFamily="18" charset="0"/>
              <a:sym typeface="Cambria"/>
            </a:endParaRPr>
          </a:p>
          <a:p>
            <a:pPr marL="1371600" lvl="6" indent="-457200">
              <a:buFont typeface="Wingdings" panose="05000000000000000000" pitchFamily="2" charset="2"/>
              <a:buChar char="Ø"/>
            </a:pPr>
            <a:r>
              <a:rPr lang="fr-CA" sz="2200" dirty="0" smtClean="0">
                <a:uFill>
                  <a:solidFill/>
                </a:uFill>
                <a:latin typeface="Cambria"/>
                <a:ea typeface="Cambria"/>
                <a:cs typeface="Cambria"/>
                <a:sym typeface="Cambria"/>
              </a:rPr>
              <a:t>Selon </a:t>
            </a:r>
            <a:r>
              <a:rPr lang="fr-CA" sz="2200" dirty="0">
                <a:uFill>
                  <a:solidFill/>
                </a:uFill>
                <a:latin typeface="Cambria"/>
                <a:ea typeface="Cambria"/>
                <a:cs typeface="Cambria"/>
                <a:sym typeface="Cambria"/>
              </a:rPr>
              <a:t>l’approche de la pédagogie par la découverte, le rôle </a:t>
            </a:r>
            <a:r>
              <a:rPr lang="fr-CA" sz="2200" dirty="0" smtClean="0">
                <a:uFill>
                  <a:solidFill/>
                </a:uFill>
                <a:latin typeface="Cambria"/>
                <a:ea typeface="Cambria"/>
                <a:cs typeface="Cambria"/>
                <a:sym typeface="Cambria"/>
              </a:rPr>
              <a:t>de</a:t>
            </a:r>
          </a:p>
          <a:p>
            <a:pPr marL="914400" lvl="6"/>
            <a:r>
              <a:rPr lang="fr-CA" sz="2200" dirty="0">
                <a:uFill>
                  <a:solidFill/>
                </a:uFill>
                <a:latin typeface="Cambria"/>
                <a:ea typeface="Cambria"/>
                <a:cs typeface="Cambria"/>
                <a:sym typeface="Cambria"/>
              </a:rPr>
              <a:t> </a:t>
            </a:r>
            <a:r>
              <a:rPr lang="fr-CA" sz="2200" dirty="0" smtClean="0">
                <a:uFill>
                  <a:solidFill/>
                </a:uFill>
                <a:latin typeface="Cambria"/>
                <a:ea typeface="Cambria"/>
                <a:cs typeface="Cambria"/>
                <a:sym typeface="Cambria"/>
              </a:rPr>
              <a:t>       l’enseignant </a:t>
            </a:r>
            <a:r>
              <a:rPr lang="fr-CA" sz="2200" dirty="0">
                <a:uFill>
                  <a:solidFill/>
                </a:uFill>
                <a:latin typeface="Cambria"/>
                <a:ea typeface="Cambria"/>
                <a:cs typeface="Cambria"/>
                <a:sym typeface="Cambria"/>
              </a:rPr>
              <a:t>est de : </a:t>
            </a:r>
            <a:endParaRPr lang="fr-CA" sz="2200" dirty="0" smtClean="0">
              <a:uFill>
                <a:solidFill/>
              </a:uFill>
              <a:latin typeface="Cambria"/>
              <a:ea typeface="Cambria"/>
              <a:cs typeface="Cambria"/>
              <a:sym typeface="Cambria"/>
            </a:endParaRPr>
          </a:p>
          <a:p>
            <a:pPr marL="1371600" lvl="6" indent="-457200">
              <a:buFont typeface="Wingdings" panose="05000000000000000000" pitchFamily="2" charset="2"/>
              <a:buChar char="Ø"/>
            </a:pPr>
            <a:endParaRPr lang="fr-CA" sz="2200" dirty="0">
              <a:uFill>
                <a:solidFill/>
              </a:uFill>
              <a:latin typeface="Cambria"/>
              <a:ea typeface="Cambria"/>
              <a:cs typeface="Cambria"/>
              <a:sym typeface="Cambria"/>
            </a:endParaRPr>
          </a:p>
          <a:p>
            <a:pPr marL="2114550" lvl="5" indent="-342900">
              <a:buAutoNum type="arabicPeriod"/>
            </a:pPr>
            <a:r>
              <a:rPr lang="fr-CA" sz="2200" dirty="0" smtClean="0">
                <a:uFill>
                  <a:solidFill/>
                </a:uFill>
                <a:latin typeface="Times New Roman" panose="02020603050405020304" pitchFamily="18" charset="0"/>
                <a:ea typeface="Cambria"/>
                <a:cs typeface="Times New Roman" panose="02020603050405020304" pitchFamily="18" charset="0"/>
                <a:sym typeface="Cambria"/>
              </a:rPr>
              <a:t>poser </a:t>
            </a:r>
            <a:r>
              <a:rPr lang="fr-CA" sz="2200" dirty="0">
                <a:uFill>
                  <a:solidFill/>
                </a:uFill>
                <a:latin typeface="Times New Roman" panose="02020603050405020304" pitchFamily="18" charset="0"/>
                <a:ea typeface="Cambria"/>
                <a:cs typeface="Times New Roman" panose="02020603050405020304" pitchFamily="18" charset="0"/>
                <a:sym typeface="Cambria"/>
              </a:rPr>
              <a:t>des questions plutôt que de donner des réponses; </a:t>
            </a:r>
            <a:endParaRPr lang="fr-CA" sz="2200" dirty="0" smtClean="0">
              <a:uFill>
                <a:solidFill/>
              </a:uFill>
              <a:latin typeface="Times New Roman" panose="02020603050405020304" pitchFamily="18" charset="0"/>
              <a:ea typeface="Cambria"/>
              <a:cs typeface="Times New Roman" panose="02020603050405020304" pitchFamily="18" charset="0"/>
              <a:sym typeface="Cambria"/>
            </a:endParaRPr>
          </a:p>
          <a:p>
            <a:pPr marL="1771650" lvl="5"/>
            <a:endParaRPr lang="fr-CA" sz="2200" dirty="0" smtClean="0">
              <a:uFill>
                <a:solidFill/>
              </a:uFill>
              <a:latin typeface="Times New Roman" panose="02020603050405020304" pitchFamily="18" charset="0"/>
              <a:ea typeface="Cambria"/>
              <a:cs typeface="Times New Roman" panose="02020603050405020304" pitchFamily="18" charset="0"/>
              <a:sym typeface="Cambria"/>
            </a:endParaRPr>
          </a:p>
          <a:p>
            <a:pPr marL="2228850" lvl="5" indent="-457200">
              <a:buAutoNum type="arabicPeriod" startAt="2"/>
            </a:pPr>
            <a:r>
              <a:rPr lang="fr-CA" sz="2200" dirty="0" smtClean="0">
                <a:uFill>
                  <a:solidFill/>
                </a:uFill>
                <a:latin typeface="Times New Roman" panose="02020603050405020304" pitchFamily="18" charset="0"/>
                <a:ea typeface="Cambria"/>
                <a:cs typeface="Times New Roman" panose="02020603050405020304" pitchFamily="18" charset="0"/>
                <a:sym typeface="Cambria"/>
              </a:rPr>
              <a:t>encourager </a:t>
            </a:r>
            <a:r>
              <a:rPr lang="fr-CA" sz="2200" dirty="0">
                <a:uFill>
                  <a:solidFill/>
                </a:uFill>
                <a:latin typeface="Times New Roman" panose="02020603050405020304" pitchFamily="18" charset="0"/>
                <a:ea typeface="Cambria"/>
                <a:cs typeface="Times New Roman" panose="02020603050405020304" pitchFamily="18" charset="0"/>
                <a:sym typeface="Cambria"/>
              </a:rPr>
              <a:t>la créativité et la diversité des </a:t>
            </a:r>
            <a:r>
              <a:rPr lang="fr-CA" sz="2200" dirty="0" smtClean="0">
                <a:uFill>
                  <a:solidFill/>
                </a:uFill>
                <a:latin typeface="Times New Roman" panose="02020603050405020304" pitchFamily="18" charset="0"/>
                <a:ea typeface="Cambria"/>
                <a:cs typeface="Times New Roman" panose="02020603050405020304" pitchFamily="18" charset="0"/>
                <a:sym typeface="Cambria"/>
              </a:rPr>
              <a:t>méthodes</a:t>
            </a:r>
          </a:p>
          <a:p>
            <a:pPr marL="1771650" lvl="5"/>
            <a:r>
              <a:rPr lang="fr-CA" sz="2200" dirty="0">
                <a:uFill>
                  <a:solidFill/>
                </a:uFill>
                <a:latin typeface="Times New Roman" panose="02020603050405020304" pitchFamily="18" charset="0"/>
                <a:ea typeface="Cambria"/>
                <a:cs typeface="Times New Roman" panose="02020603050405020304" pitchFamily="18" charset="0"/>
                <a:sym typeface="Cambria"/>
              </a:rPr>
              <a:t> </a:t>
            </a:r>
            <a:r>
              <a:rPr lang="fr-CA" sz="2200" dirty="0" smtClean="0">
                <a:uFill>
                  <a:solidFill/>
                </a:uFill>
                <a:latin typeface="Times New Roman" panose="02020603050405020304" pitchFamily="18" charset="0"/>
                <a:ea typeface="Cambria"/>
                <a:cs typeface="Times New Roman" panose="02020603050405020304" pitchFamily="18" charset="0"/>
                <a:sym typeface="Cambria"/>
              </a:rPr>
              <a:t>     employée par </a:t>
            </a:r>
            <a:r>
              <a:rPr lang="fr-CA" sz="2200" dirty="0">
                <a:uFill>
                  <a:solidFill/>
                </a:uFill>
                <a:latin typeface="Times New Roman" panose="02020603050405020304" pitchFamily="18" charset="0"/>
                <a:ea typeface="Cambria"/>
                <a:cs typeface="Times New Roman" panose="02020603050405020304" pitchFamily="18" charset="0"/>
                <a:sym typeface="Cambria"/>
              </a:rPr>
              <a:t>les apprenants ainsi que des </a:t>
            </a:r>
            <a:r>
              <a:rPr lang="fr-CA" sz="2200" dirty="0" smtClean="0">
                <a:uFill>
                  <a:solidFill/>
                </a:uFill>
                <a:latin typeface="Times New Roman" panose="02020603050405020304" pitchFamily="18" charset="0"/>
                <a:ea typeface="Cambria"/>
                <a:cs typeface="Times New Roman" panose="02020603050405020304" pitchFamily="18" charset="0"/>
                <a:sym typeface="Cambria"/>
              </a:rPr>
              <a:t>réponses</a:t>
            </a:r>
          </a:p>
          <a:p>
            <a:pPr marL="1771650" lvl="5"/>
            <a:r>
              <a:rPr lang="fr-CA" sz="2200" dirty="0">
                <a:uFill>
                  <a:solidFill/>
                </a:uFill>
                <a:latin typeface="Times New Roman" panose="02020603050405020304" pitchFamily="18" charset="0"/>
                <a:ea typeface="Cambria"/>
                <a:cs typeface="Times New Roman" panose="02020603050405020304" pitchFamily="18" charset="0"/>
                <a:sym typeface="Cambria"/>
              </a:rPr>
              <a:t> </a:t>
            </a:r>
            <a:r>
              <a:rPr lang="fr-CA" sz="2200" dirty="0" smtClean="0">
                <a:uFill>
                  <a:solidFill/>
                </a:uFill>
                <a:latin typeface="Times New Roman" panose="02020603050405020304" pitchFamily="18" charset="0"/>
                <a:ea typeface="Cambria"/>
                <a:cs typeface="Times New Roman" panose="02020603050405020304" pitchFamily="18" charset="0"/>
                <a:sym typeface="Cambria"/>
              </a:rPr>
              <a:t>     proposées;</a:t>
            </a:r>
          </a:p>
          <a:p>
            <a:pPr marL="1771650" lvl="5" indent="0">
              <a:buNone/>
            </a:pPr>
            <a:endParaRPr lang="fr-CA" sz="2200" dirty="0" smtClean="0">
              <a:uFill>
                <a:solidFill/>
              </a:uFill>
              <a:latin typeface="Times New Roman" panose="02020603050405020304" pitchFamily="18" charset="0"/>
              <a:ea typeface="Cambria"/>
              <a:cs typeface="Times New Roman" panose="02020603050405020304" pitchFamily="18" charset="0"/>
              <a:sym typeface="Cambria"/>
            </a:endParaRPr>
          </a:p>
          <a:p>
            <a:pPr marL="2114550" lvl="5" indent="-342900">
              <a:buAutoNum type="arabicPeriod" startAt="3"/>
            </a:pPr>
            <a:r>
              <a:rPr lang="fr-CA" sz="2200" dirty="0" smtClean="0">
                <a:uFill>
                  <a:solidFill/>
                </a:uFill>
                <a:latin typeface="Times New Roman" panose="02020603050405020304" pitchFamily="18" charset="0"/>
                <a:ea typeface="Cambria"/>
                <a:cs typeface="Times New Roman" panose="02020603050405020304" pitchFamily="18" charset="0"/>
                <a:sym typeface="Cambria"/>
              </a:rPr>
              <a:t>encourager </a:t>
            </a:r>
            <a:r>
              <a:rPr lang="fr-CA" sz="2200" dirty="0">
                <a:uFill>
                  <a:solidFill/>
                </a:uFill>
                <a:latin typeface="Times New Roman" panose="02020603050405020304" pitchFamily="18" charset="0"/>
                <a:ea typeface="Cambria"/>
                <a:cs typeface="Times New Roman" panose="02020603050405020304" pitchFamily="18" charset="0"/>
                <a:sym typeface="Cambria"/>
              </a:rPr>
              <a:t>les interactions entre  les </a:t>
            </a:r>
            <a:r>
              <a:rPr lang="fr-CA" sz="2200" dirty="0" smtClean="0">
                <a:uFill>
                  <a:solidFill/>
                </a:uFill>
                <a:latin typeface="Times New Roman" panose="02020603050405020304" pitchFamily="18" charset="0"/>
                <a:ea typeface="Cambria"/>
                <a:cs typeface="Times New Roman" panose="02020603050405020304" pitchFamily="18" charset="0"/>
                <a:sym typeface="Cambria"/>
              </a:rPr>
              <a:t>apprenant;</a:t>
            </a:r>
          </a:p>
          <a:p>
            <a:pPr marL="1771650" lvl="5"/>
            <a:endParaRPr lang="fr-CA" sz="2200" dirty="0" smtClean="0">
              <a:uFill>
                <a:solidFill/>
              </a:uFill>
              <a:latin typeface="Times New Roman" panose="02020603050405020304" pitchFamily="18" charset="0"/>
              <a:ea typeface="Cambria"/>
              <a:cs typeface="Times New Roman" panose="02020603050405020304" pitchFamily="18" charset="0"/>
              <a:sym typeface="Cambria"/>
            </a:endParaRPr>
          </a:p>
          <a:p>
            <a:pPr marL="2114550" lvl="5" indent="-342900">
              <a:buAutoNum type="arabicPeriod" startAt="3"/>
            </a:pPr>
            <a:r>
              <a:rPr lang="fr-CA" sz="2200" dirty="0" smtClean="0">
                <a:uFill>
                  <a:solidFill/>
                </a:uFill>
                <a:latin typeface="Times New Roman" panose="02020603050405020304" pitchFamily="18" charset="0"/>
                <a:ea typeface="Cambria"/>
                <a:cs typeface="Times New Roman" panose="02020603050405020304" pitchFamily="18" charset="0"/>
                <a:sym typeface="Cambria"/>
              </a:rPr>
              <a:t>favoriser</a:t>
            </a:r>
            <a:r>
              <a:rPr lang="fr-CA" sz="2200" dirty="0">
                <a:uFill>
                  <a:solidFill/>
                </a:uFill>
                <a:latin typeface="Times New Roman" panose="02020603050405020304" pitchFamily="18" charset="0"/>
                <a:ea typeface="Cambria"/>
                <a:cs typeface="Times New Roman" panose="02020603050405020304" pitchFamily="18" charset="0"/>
                <a:sym typeface="Cambria"/>
              </a:rPr>
              <a:t>, dans ses cours, la résolutions de </a:t>
            </a:r>
            <a:r>
              <a:rPr lang="fr-CA" sz="2200" dirty="0" smtClean="0">
                <a:uFill>
                  <a:solidFill/>
                </a:uFill>
                <a:latin typeface="Times New Roman" panose="02020603050405020304" pitchFamily="18" charset="0"/>
                <a:ea typeface="Cambria"/>
                <a:cs typeface="Times New Roman" panose="02020603050405020304" pitchFamily="18" charset="0"/>
                <a:sym typeface="Cambria"/>
              </a:rPr>
              <a:t>problèmes;</a:t>
            </a:r>
          </a:p>
          <a:p>
            <a:pPr marL="1771650" lvl="5"/>
            <a:endParaRPr lang="fr-CA" sz="2200" dirty="0" smtClean="0">
              <a:uFill>
                <a:solidFill/>
              </a:uFill>
              <a:latin typeface="Times New Roman" panose="02020603050405020304" pitchFamily="18" charset="0"/>
              <a:ea typeface="Cambria"/>
              <a:cs typeface="Times New Roman" panose="02020603050405020304" pitchFamily="18" charset="0"/>
              <a:sym typeface="Cambria"/>
            </a:endParaRPr>
          </a:p>
          <a:p>
            <a:pPr marL="2114550" lvl="5" indent="-342900">
              <a:buAutoNum type="arabicPeriod" startAt="3"/>
            </a:pPr>
            <a:r>
              <a:rPr lang="fr-CA" sz="2200" dirty="0" smtClean="0">
                <a:uFill>
                  <a:solidFill/>
                </a:uFill>
                <a:latin typeface="Times New Roman" panose="02020603050405020304" pitchFamily="18" charset="0"/>
                <a:ea typeface="Cambria"/>
                <a:cs typeface="Times New Roman" panose="02020603050405020304" pitchFamily="18" charset="0"/>
                <a:sym typeface="Cambria"/>
              </a:rPr>
              <a:t>s’intéresser </a:t>
            </a:r>
            <a:r>
              <a:rPr lang="fr-CA" sz="2200" dirty="0">
                <a:uFill>
                  <a:solidFill/>
                </a:uFill>
                <a:latin typeface="Times New Roman" panose="02020603050405020304" pitchFamily="18" charset="0"/>
                <a:ea typeface="Cambria"/>
                <a:cs typeface="Times New Roman" panose="02020603050405020304" pitchFamily="18" charset="0"/>
                <a:sym typeface="Cambria"/>
              </a:rPr>
              <a:t>plus au processus qu’aux réponses obtenues.  </a:t>
            </a:r>
          </a:p>
          <a:p>
            <a:pPr marL="742950" lvl="2" indent="-342900">
              <a:buFont typeface="Wingdings" panose="05000000000000000000" pitchFamily="2" charset="2"/>
              <a:buChar char="Ø"/>
            </a:pPr>
            <a:endParaRPr lang="fr-CA" sz="2200" b="1" dirty="0">
              <a:uFill>
                <a:solidFill/>
              </a:uFill>
              <a:latin typeface="Times New Roman" panose="02020603050405020304" pitchFamily="18" charset="0"/>
              <a:ea typeface="Cambria"/>
              <a:cs typeface="Times New Roman" panose="02020603050405020304" pitchFamily="18" charset="0"/>
              <a:sym typeface="Cambria"/>
            </a:endParaRPr>
          </a:p>
          <a:p>
            <a:pPr marL="1371600" lvl="6" indent="-457200">
              <a:buFont typeface="Wingdings" panose="05000000000000000000" pitchFamily="2" charset="2"/>
              <a:buChar char="Ø"/>
            </a:pPr>
            <a:endParaRPr lang="fr-CA" sz="2200" dirty="0">
              <a:uFill>
                <a:solidFill/>
              </a:uFill>
              <a:latin typeface="Times New Roman" panose="02020603050405020304" pitchFamily="18" charset="0"/>
              <a:ea typeface="Cambria"/>
              <a:cs typeface="Times New Roman" panose="02020603050405020304" pitchFamily="18" charset="0"/>
              <a:sym typeface="Cambria"/>
            </a:endParaRPr>
          </a:p>
        </p:txBody>
      </p:sp>
    </p:spTree>
    <p:extLst>
      <p:ext uri="{BB962C8B-B14F-4D97-AF65-F5344CB8AC3E}">
        <p14:creationId xmlns:p14="http://schemas.microsoft.com/office/powerpoint/2010/main" val="4274154626"/>
      </p:ext>
    </p:extLst>
  </p:cSld>
  <p:clrMapOvr>
    <a:masterClrMapping/>
  </p:clrMapOvr>
  <mc:AlternateContent xmlns:mc="http://schemas.openxmlformats.org/markup-compatibility/2006" xmlns:p14="http://schemas.microsoft.com/office/powerpoint/2010/main">
    <mc:Choice Requires="p14">
      <p:transition spd="slow" p14:dur="15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xEl>
                                              <p:pRg st="1" end="1"/>
                                            </p:txEl>
                                          </p:spTgt>
                                        </p:tgtEl>
                                        <p:attrNameLst>
                                          <p:attrName>style.visibility</p:attrName>
                                        </p:attrNameLst>
                                      </p:cBhvr>
                                      <p:to>
                                        <p:strVal val="visible"/>
                                      </p:to>
                                    </p:set>
                                    <p:animEffect transition="in" filter="fade">
                                      <p:cBhvr>
                                        <p:cTn id="7" dur="1000"/>
                                        <p:tgtEl>
                                          <p:spTgt spid="10">
                                            <p:txEl>
                                              <p:pRg st="1" end="1"/>
                                            </p:txEl>
                                          </p:spTgt>
                                        </p:tgtEl>
                                      </p:cBhvr>
                                    </p:animEffect>
                                    <p:anim calcmode="lin" valueType="num">
                                      <p:cBhvr>
                                        <p:cTn id="8" dur="1000" fill="hold"/>
                                        <p:tgtEl>
                                          <p:spTgt spid="10">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0">
                                            <p:txEl>
                                              <p:pRg st="2" end="2"/>
                                            </p:txEl>
                                          </p:spTgt>
                                        </p:tgtEl>
                                        <p:attrNameLst>
                                          <p:attrName>style.visibility</p:attrName>
                                        </p:attrNameLst>
                                      </p:cBhvr>
                                      <p:to>
                                        <p:strVal val="visible"/>
                                      </p:to>
                                    </p:set>
                                    <p:animEffect transition="in" filter="fade">
                                      <p:cBhvr>
                                        <p:cTn id="14" dur="1000"/>
                                        <p:tgtEl>
                                          <p:spTgt spid="10">
                                            <p:txEl>
                                              <p:pRg st="2" end="2"/>
                                            </p:txEl>
                                          </p:spTgt>
                                        </p:tgtEl>
                                      </p:cBhvr>
                                    </p:animEffect>
                                    <p:anim calcmode="lin" valueType="num">
                                      <p:cBhvr>
                                        <p:cTn id="15" dur="1000" fill="hold"/>
                                        <p:tgtEl>
                                          <p:spTgt spid="10">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10">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0">
                                            <p:txEl>
                                              <p:pRg st="4" end="4"/>
                                            </p:txEl>
                                          </p:spTgt>
                                        </p:tgtEl>
                                        <p:attrNameLst>
                                          <p:attrName>style.visibility</p:attrName>
                                        </p:attrNameLst>
                                      </p:cBhvr>
                                      <p:to>
                                        <p:strVal val="visible"/>
                                      </p:to>
                                    </p:set>
                                    <p:animEffect transition="in" filter="fade">
                                      <p:cBhvr>
                                        <p:cTn id="21" dur="1000"/>
                                        <p:tgtEl>
                                          <p:spTgt spid="10">
                                            <p:txEl>
                                              <p:pRg st="4" end="4"/>
                                            </p:txEl>
                                          </p:spTgt>
                                        </p:tgtEl>
                                      </p:cBhvr>
                                    </p:animEffect>
                                    <p:anim calcmode="lin" valueType="num">
                                      <p:cBhvr>
                                        <p:cTn id="22" dur="1000" fill="hold"/>
                                        <p:tgtEl>
                                          <p:spTgt spid="10">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10">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0">
                                            <p:txEl>
                                              <p:pRg st="6" end="6"/>
                                            </p:txEl>
                                          </p:spTgt>
                                        </p:tgtEl>
                                        <p:attrNameLst>
                                          <p:attrName>style.visibility</p:attrName>
                                        </p:attrNameLst>
                                      </p:cBhvr>
                                      <p:to>
                                        <p:strVal val="visible"/>
                                      </p:to>
                                    </p:set>
                                    <p:animEffect transition="in" filter="fade">
                                      <p:cBhvr>
                                        <p:cTn id="28" dur="1000"/>
                                        <p:tgtEl>
                                          <p:spTgt spid="10">
                                            <p:txEl>
                                              <p:pRg st="6" end="6"/>
                                            </p:txEl>
                                          </p:spTgt>
                                        </p:tgtEl>
                                      </p:cBhvr>
                                    </p:animEffect>
                                    <p:anim calcmode="lin" valueType="num">
                                      <p:cBhvr>
                                        <p:cTn id="29" dur="1000" fill="hold"/>
                                        <p:tgtEl>
                                          <p:spTgt spid="10">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10">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0">
                                            <p:txEl>
                                              <p:pRg st="7" end="7"/>
                                            </p:txEl>
                                          </p:spTgt>
                                        </p:tgtEl>
                                        <p:attrNameLst>
                                          <p:attrName>style.visibility</p:attrName>
                                        </p:attrNameLst>
                                      </p:cBhvr>
                                      <p:to>
                                        <p:strVal val="visible"/>
                                      </p:to>
                                    </p:set>
                                    <p:animEffect transition="in" filter="fade">
                                      <p:cBhvr>
                                        <p:cTn id="35" dur="1000"/>
                                        <p:tgtEl>
                                          <p:spTgt spid="10">
                                            <p:txEl>
                                              <p:pRg st="7" end="7"/>
                                            </p:txEl>
                                          </p:spTgt>
                                        </p:tgtEl>
                                      </p:cBhvr>
                                    </p:animEffect>
                                    <p:anim calcmode="lin" valueType="num">
                                      <p:cBhvr>
                                        <p:cTn id="36" dur="1000" fill="hold"/>
                                        <p:tgtEl>
                                          <p:spTgt spid="10">
                                            <p:txEl>
                                              <p:pRg st="7" end="7"/>
                                            </p:txEl>
                                          </p:spTgt>
                                        </p:tgtEl>
                                        <p:attrNameLst>
                                          <p:attrName>ppt_x</p:attrName>
                                        </p:attrNameLst>
                                      </p:cBhvr>
                                      <p:tavLst>
                                        <p:tav tm="0">
                                          <p:val>
                                            <p:strVal val="#ppt_x"/>
                                          </p:val>
                                        </p:tav>
                                        <p:tav tm="100000">
                                          <p:val>
                                            <p:strVal val="#ppt_x"/>
                                          </p:val>
                                        </p:tav>
                                      </p:tavLst>
                                    </p:anim>
                                    <p:anim calcmode="lin" valueType="num">
                                      <p:cBhvr>
                                        <p:cTn id="37" dur="1000" fill="hold"/>
                                        <p:tgtEl>
                                          <p:spTgt spid="10">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10">
                                            <p:txEl>
                                              <p:pRg st="8" end="8"/>
                                            </p:txEl>
                                          </p:spTgt>
                                        </p:tgtEl>
                                        <p:attrNameLst>
                                          <p:attrName>style.visibility</p:attrName>
                                        </p:attrNameLst>
                                      </p:cBhvr>
                                      <p:to>
                                        <p:strVal val="visible"/>
                                      </p:to>
                                    </p:set>
                                    <p:animEffect transition="in" filter="fade">
                                      <p:cBhvr>
                                        <p:cTn id="42" dur="1000"/>
                                        <p:tgtEl>
                                          <p:spTgt spid="10">
                                            <p:txEl>
                                              <p:pRg st="8" end="8"/>
                                            </p:txEl>
                                          </p:spTgt>
                                        </p:tgtEl>
                                      </p:cBhvr>
                                    </p:animEffect>
                                    <p:anim calcmode="lin" valueType="num">
                                      <p:cBhvr>
                                        <p:cTn id="43" dur="1000" fill="hold"/>
                                        <p:tgtEl>
                                          <p:spTgt spid="10">
                                            <p:txEl>
                                              <p:pRg st="8" end="8"/>
                                            </p:txEl>
                                          </p:spTgt>
                                        </p:tgtEl>
                                        <p:attrNameLst>
                                          <p:attrName>ppt_x</p:attrName>
                                        </p:attrNameLst>
                                      </p:cBhvr>
                                      <p:tavLst>
                                        <p:tav tm="0">
                                          <p:val>
                                            <p:strVal val="#ppt_x"/>
                                          </p:val>
                                        </p:tav>
                                        <p:tav tm="100000">
                                          <p:val>
                                            <p:strVal val="#ppt_x"/>
                                          </p:val>
                                        </p:tav>
                                      </p:tavLst>
                                    </p:anim>
                                    <p:anim calcmode="lin" valueType="num">
                                      <p:cBhvr>
                                        <p:cTn id="44" dur="1000" fill="hold"/>
                                        <p:tgtEl>
                                          <p:spTgt spid="10">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10">
                                            <p:txEl>
                                              <p:pRg st="10" end="10"/>
                                            </p:txEl>
                                          </p:spTgt>
                                        </p:tgtEl>
                                        <p:attrNameLst>
                                          <p:attrName>style.visibility</p:attrName>
                                        </p:attrNameLst>
                                      </p:cBhvr>
                                      <p:to>
                                        <p:strVal val="visible"/>
                                      </p:to>
                                    </p:set>
                                    <p:animEffect transition="in" filter="fade">
                                      <p:cBhvr>
                                        <p:cTn id="49" dur="1000"/>
                                        <p:tgtEl>
                                          <p:spTgt spid="10">
                                            <p:txEl>
                                              <p:pRg st="10" end="10"/>
                                            </p:txEl>
                                          </p:spTgt>
                                        </p:tgtEl>
                                      </p:cBhvr>
                                    </p:animEffect>
                                    <p:anim calcmode="lin" valueType="num">
                                      <p:cBhvr>
                                        <p:cTn id="50" dur="1000" fill="hold"/>
                                        <p:tgtEl>
                                          <p:spTgt spid="10">
                                            <p:txEl>
                                              <p:pRg st="10" end="10"/>
                                            </p:txEl>
                                          </p:spTgt>
                                        </p:tgtEl>
                                        <p:attrNameLst>
                                          <p:attrName>ppt_x</p:attrName>
                                        </p:attrNameLst>
                                      </p:cBhvr>
                                      <p:tavLst>
                                        <p:tav tm="0">
                                          <p:val>
                                            <p:strVal val="#ppt_x"/>
                                          </p:val>
                                        </p:tav>
                                        <p:tav tm="100000">
                                          <p:val>
                                            <p:strVal val="#ppt_x"/>
                                          </p:val>
                                        </p:tav>
                                      </p:tavLst>
                                    </p:anim>
                                    <p:anim calcmode="lin" valueType="num">
                                      <p:cBhvr>
                                        <p:cTn id="51" dur="1000" fill="hold"/>
                                        <p:tgtEl>
                                          <p:spTgt spid="10">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10">
                                            <p:txEl>
                                              <p:pRg st="12" end="12"/>
                                            </p:txEl>
                                          </p:spTgt>
                                        </p:tgtEl>
                                        <p:attrNameLst>
                                          <p:attrName>style.visibility</p:attrName>
                                        </p:attrNameLst>
                                      </p:cBhvr>
                                      <p:to>
                                        <p:strVal val="visible"/>
                                      </p:to>
                                    </p:set>
                                    <p:animEffect transition="in" filter="fade">
                                      <p:cBhvr>
                                        <p:cTn id="56" dur="1000"/>
                                        <p:tgtEl>
                                          <p:spTgt spid="10">
                                            <p:txEl>
                                              <p:pRg st="12" end="12"/>
                                            </p:txEl>
                                          </p:spTgt>
                                        </p:tgtEl>
                                      </p:cBhvr>
                                    </p:animEffect>
                                    <p:anim calcmode="lin" valueType="num">
                                      <p:cBhvr>
                                        <p:cTn id="57" dur="1000" fill="hold"/>
                                        <p:tgtEl>
                                          <p:spTgt spid="10">
                                            <p:txEl>
                                              <p:pRg st="12" end="12"/>
                                            </p:txEl>
                                          </p:spTgt>
                                        </p:tgtEl>
                                        <p:attrNameLst>
                                          <p:attrName>ppt_x</p:attrName>
                                        </p:attrNameLst>
                                      </p:cBhvr>
                                      <p:tavLst>
                                        <p:tav tm="0">
                                          <p:val>
                                            <p:strVal val="#ppt_x"/>
                                          </p:val>
                                        </p:tav>
                                        <p:tav tm="100000">
                                          <p:val>
                                            <p:strVal val="#ppt_x"/>
                                          </p:val>
                                        </p:tav>
                                      </p:tavLst>
                                    </p:anim>
                                    <p:anim calcmode="lin" valueType="num">
                                      <p:cBhvr>
                                        <p:cTn id="58" dur="1000" fill="hold"/>
                                        <p:tgtEl>
                                          <p:spTgt spid="10">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10">
                                            <p:txEl>
                                              <p:pRg st="14" end="14"/>
                                            </p:txEl>
                                          </p:spTgt>
                                        </p:tgtEl>
                                        <p:attrNameLst>
                                          <p:attrName>style.visibility</p:attrName>
                                        </p:attrNameLst>
                                      </p:cBhvr>
                                      <p:to>
                                        <p:strVal val="visible"/>
                                      </p:to>
                                    </p:set>
                                    <p:animEffect transition="in" filter="fade">
                                      <p:cBhvr>
                                        <p:cTn id="63" dur="1000"/>
                                        <p:tgtEl>
                                          <p:spTgt spid="10">
                                            <p:txEl>
                                              <p:pRg st="14" end="14"/>
                                            </p:txEl>
                                          </p:spTgt>
                                        </p:tgtEl>
                                      </p:cBhvr>
                                    </p:animEffect>
                                    <p:anim calcmode="lin" valueType="num">
                                      <p:cBhvr>
                                        <p:cTn id="64" dur="1000" fill="hold"/>
                                        <p:tgtEl>
                                          <p:spTgt spid="10">
                                            <p:txEl>
                                              <p:pRg st="14" end="14"/>
                                            </p:txEl>
                                          </p:spTgt>
                                        </p:tgtEl>
                                        <p:attrNameLst>
                                          <p:attrName>ppt_x</p:attrName>
                                        </p:attrNameLst>
                                      </p:cBhvr>
                                      <p:tavLst>
                                        <p:tav tm="0">
                                          <p:val>
                                            <p:strVal val="#ppt_x"/>
                                          </p:val>
                                        </p:tav>
                                        <p:tav tm="100000">
                                          <p:val>
                                            <p:strVal val="#ppt_x"/>
                                          </p:val>
                                        </p:tav>
                                      </p:tavLst>
                                    </p:anim>
                                    <p:anim calcmode="lin" valueType="num">
                                      <p:cBhvr>
                                        <p:cTn id="65" dur="1000" fill="hold"/>
                                        <p:tgtEl>
                                          <p:spTgt spid="10">
                                            <p:txEl>
                                              <p:pRg st="14" end="1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11820</TotalTime>
  <Words>2106</Words>
  <Application>Microsoft Macintosh PowerPoint</Application>
  <PresentationFormat>On-screen Show (4:3)</PresentationFormat>
  <Paragraphs>369</Paragraphs>
  <Slides>28</Slides>
  <Notes>26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28</vt:i4>
      </vt:variant>
    </vt:vector>
  </HeadingPairs>
  <TitlesOfParts>
    <vt:vector size="34" baseType="lpstr">
      <vt:lpstr>Calibri</vt:lpstr>
      <vt:lpstr>Cambria</vt:lpstr>
      <vt:lpstr>Times New Roman</vt:lpstr>
      <vt:lpstr>Wingdings</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15.0025</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to Succeed in Lister’s Class</dc:title>
  <dc:creator>Steve Lister</dc:creator>
  <cp:lastModifiedBy>Samantha  Eisnor</cp:lastModifiedBy>
  <cp:revision>682</cp:revision>
  <cp:lastPrinted>2016-10-05T14:39:43Z</cp:lastPrinted>
  <dcterms:created xsi:type="dcterms:W3CDTF">2009-08-30T11:17:03Z</dcterms:created>
  <dcterms:modified xsi:type="dcterms:W3CDTF">2016-11-09T19:59:56Z</dcterms:modified>
</cp:coreProperties>
</file>