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9" r:id="rId1"/>
  </p:sldMasterIdLst>
  <p:notesMasterIdLst>
    <p:notesMasterId r:id="rId61"/>
  </p:notesMasterIdLst>
  <p:handoutMasterIdLst>
    <p:handoutMasterId r:id="rId62"/>
  </p:handoutMasterIdLst>
  <p:sldIdLst>
    <p:sldId id="498" r:id="rId2"/>
    <p:sldId id="493" r:id="rId3"/>
    <p:sldId id="434" r:id="rId4"/>
    <p:sldId id="478" r:id="rId5"/>
    <p:sldId id="430" r:id="rId6"/>
    <p:sldId id="431" r:id="rId7"/>
    <p:sldId id="432" r:id="rId8"/>
    <p:sldId id="433" r:id="rId9"/>
    <p:sldId id="426" r:id="rId10"/>
    <p:sldId id="427" r:id="rId11"/>
    <p:sldId id="428" r:id="rId12"/>
    <p:sldId id="485" r:id="rId13"/>
    <p:sldId id="486" r:id="rId14"/>
    <p:sldId id="487" r:id="rId15"/>
    <p:sldId id="489" r:id="rId16"/>
    <p:sldId id="429" r:id="rId17"/>
    <p:sldId id="479" r:id="rId18"/>
    <p:sldId id="472" r:id="rId19"/>
    <p:sldId id="494" r:id="rId20"/>
    <p:sldId id="495" r:id="rId21"/>
    <p:sldId id="474" r:id="rId22"/>
    <p:sldId id="419" r:id="rId23"/>
    <p:sldId id="424" r:id="rId24"/>
    <p:sldId id="438" r:id="rId25"/>
    <p:sldId id="439" r:id="rId26"/>
    <p:sldId id="441" r:id="rId27"/>
    <p:sldId id="442" r:id="rId28"/>
    <p:sldId id="443" r:id="rId29"/>
    <p:sldId id="444" r:id="rId30"/>
    <p:sldId id="445" r:id="rId31"/>
    <p:sldId id="446" r:id="rId32"/>
    <p:sldId id="483" r:id="rId33"/>
    <p:sldId id="496" r:id="rId34"/>
    <p:sldId id="449" r:id="rId35"/>
    <p:sldId id="450" r:id="rId36"/>
    <p:sldId id="451" r:id="rId37"/>
    <p:sldId id="452" r:id="rId38"/>
    <p:sldId id="453" r:id="rId39"/>
    <p:sldId id="454" r:id="rId40"/>
    <p:sldId id="455" r:id="rId41"/>
    <p:sldId id="456" r:id="rId42"/>
    <p:sldId id="457" r:id="rId43"/>
    <p:sldId id="458" r:id="rId44"/>
    <p:sldId id="499" r:id="rId45"/>
    <p:sldId id="459" r:id="rId46"/>
    <p:sldId id="460" r:id="rId47"/>
    <p:sldId id="461" r:id="rId48"/>
    <p:sldId id="462" r:id="rId49"/>
    <p:sldId id="463" r:id="rId50"/>
    <p:sldId id="464" r:id="rId51"/>
    <p:sldId id="465" r:id="rId52"/>
    <p:sldId id="466" r:id="rId53"/>
    <p:sldId id="467" r:id="rId54"/>
    <p:sldId id="468" r:id="rId55"/>
    <p:sldId id="469" r:id="rId56"/>
    <p:sldId id="491" r:id="rId57"/>
    <p:sldId id="470" r:id="rId58"/>
    <p:sldId id="497" r:id="rId59"/>
    <p:sldId id="471" r:id="rId6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37" autoAdjust="0"/>
  </p:normalViewPr>
  <p:slideViewPr>
    <p:cSldViewPr>
      <p:cViewPr varScale="1">
        <p:scale>
          <a:sx n="82" d="100"/>
          <a:sy n="82" d="100"/>
        </p:scale>
        <p:origin x="1474"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2886"/>
    </p:cViewPr>
  </p:sorterViewPr>
  <p:notesViewPr>
    <p:cSldViewPr>
      <p:cViewPr varScale="1">
        <p:scale>
          <a:sx n="53" d="100"/>
          <a:sy n="53" d="100"/>
        </p:scale>
        <p:origin x="-179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AC1B717A-E3DB-4883-AD9A-B26322490AA8}" type="datetimeFigureOut">
              <a:rPr lang="en-US"/>
              <a:pPr>
                <a:defRPr/>
              </a:pPr>
              <a:t>10/18/2017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02AB2E26-EBB5-4E90-B561-02E21316BC3B}" type="slidenum">
              <a:rPr lang="en-US" altLang="en-US"/>
              <a:pPr/>
              <a:t>‹#›</a:t>
            </a:fld>
            <a:endParaRPr lang="en-US" altLang="en-US" dirty="0"/>
          </a:p>
        </p:txBody>
      </p:sp>
    </p:spTree>
    <p:extLst>
      <p:ext uri="{BB962C8B-B14F-4D97-AF65-F5344CB8AC3E}">
        <p14:creationId xmlns:p14="http://schemas.microsoft.com/office/powerpoint/2010/main" val="1643442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D11EF32D-181F-408B-A0D9-C026337BC18B}" type="datetimeFigureOut">
              <a:rPr lang="en-US"/>
              <a:pPr>
                <a:defRPr/>
              </a:pPr>
              <a:t>10/18/2017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67A95AFA-0995-44F2-8105-F5D44902E83E}" type="slidenum">
              <a:rPr lang="en-US" altLang="en-US"/>
              <a:pPr/>
              <a:t>‹#›</a:t>
            </a:fld>
            <a:endParaRPr lang="en-US" altLang="en-US" dirty="0"/>
          </a:p>
        </p:txBody>
      </p:sp>
    </p:spTree>
    <p:extLst>
      <p:ext uri="{BB962C8B-B14F-4D97-AF65-F5344CB8AC3E}">
        <p14:creationId xmlns:p14="http://schemas.microsoft.com/office/powerpoint/2010/main" val="27444744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0447E0B-0397-4770-B968-0980C91F0FDF}" type="slidenum">
              <a:rPr lang="en-US" altLang="en-US"/>
              <a:pPr eaLnBrk="1" hangingPunct="1"/>
              <a:t>1</a:t>
            </a:fld>
            <a:endParaRPr lang="en-US" altLang="en-US" dirty="0"/>
          </a:p>
        </p:txBody>
      </p:sp>
    </p:spTree>
    <p:extLst>
      <p:ext uri="{BB962C8B-B14F-4D97-AF65-F5344CB8AC3E}">
        <p14:creationId xmlns:p14="http://schemas.microsoft.com/office/powerpoint/2010/main" val="3190211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9AF153E-DE18-4C70-8E0C-02C5C3418B4A}" type="slidenum">
              <a:rPr lang="en-US" altLang="en-US"/>
              <a:pPr eaLnBrk="1" hangingPunct="1"/>
              <a:t>10</a:t>
            </a:fld>
            <a:endParaRPr lang="en-US" altLang="en-US" dirty="0"/>
          </a:p>
        </p:txBody>
      </p:sp>
      <p:sp>
        <p:nvSpPr>
          <p:cNvPr id="215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22471570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D10DC23-7CB8-42C8-B8F2-233CFCC15D80}" type="slidenum">
              <a:rPr lang="en-US" altLang="en-US"/>
              <a:pPr eaLnBrk="1" hangingPunct="1"/>
              <a:t>11</a:t>
            </a:fld>
            <a:endParaRPr lang="en-US" altLang="en-US" dirty="0"/>
          </a:p>
        </p:txBody>
      </p:sp>
      <p:sp>
        <p:nvSpPr>
          <p:cNvPr id="225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1229363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5A70F7-F636-4D74-B85B-AC642E2FC045}" type="slidenum">
              <a:rPr lang="en-US" altLang="en-US"/>
              <a:pPr eaLnBrk="1" hangingPunct="1"/>
              <a:t>12</a:t>
            </a:fld>
            <a:endParaRPr lang="en-US" altLang="en-US" dirty="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24922393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5A70F7-F636-4D74-B85B-AC642E2FC045}" type="slidenum">
              <a:rPr lang="en-US" altLang="en-US"/>
              <a:pPr eaLnBrk="1" hangingPunct="1"/>
              <a:t>13</a:t>
            </a:fld>
            <a:endParaRPr lang="en-US" altLang="en-US" dirty="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5947656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5A70F7-F636-4D74-B85B-AC642E2FC045}" type="slidenum">
              <a:rPr lang="en-US" altLang="en-US"/>
              <a:pPr eaLnBrk="1" hangingPunct="1"/>
              <a:t>14</a:t>
            </a:fld>
            <a:endParaRPr lang="en-US" altLang="en-US" dirty="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13829386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5A70F7-F636-4D74-B85B-AC642E2FC045}" type="slidenum">
              <a:rPr lang="en-US" altLang="en-US"/>
              <a:pPr eaLnBrk="1" hangingPunct="1"/>
              <a:t>15</a:t>
            </a:fld>
            <a:endParaRPr lang="en-US" altLang="en-US" dirty="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26721082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5A70F7-F636-4D74-B85B-AC642E2FC045}" type="slidenum">
              <a:rPr lang="en-US" altLang="en-US"/>
              <a:pPr eaLnBrk="1" hangingPunct="1"/>
              <a:t>16</a:t>
            </a:fld>
            <a:endParaRPr lang="en-US" altLang="en-US" dirty="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30975761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5A70F7-F636-4D74-B85B-AC642E2FC045}" type="slidenum">
              <a:rPr lang="en-US" altLang="en-US"/>
              <a:pPr eaLnBrk="1" hangingPunct="1"/>
              <a:t>17</a:t>
            </a:fld>
            <a:endParaRPr lang="en-US" altLang="en-US" dirty="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41637116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5A70F7-F636-4D74-B85B-AC642E2FC045}" type="slidenum">
              <a:rPr lang="en-US" altLang="en-US"/>
              <a:pPr eaLnBrk="1" hangingPunct="1"/>
              <a:t>18</a:t>
            </a:fld>
            <a:endParaRPr lang="en-US" altLang="en-US" dirty="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2564589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5A70F7-F636-4D74-B85B-AC642E2FC045}" type="slidenum">
              <a:rPr lang="en-US" altLang="en-US"/>
              <a:pPr eaLnBrk="1" hangingPunct="1"/>
              <a:t>19</a:t>
            </a:fld>
            <a:endParaRPr lang="en-US" altLang="en-US" dirty="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1432423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70F4423-9C53-47E3-81D3-0AAB452595C1}" type="slidenum">
              <a:rPr lang="en-CA" altLang="en-US"/>
              <a:pPr eaLnBrk="1" hangingPunct="1"/>
              <a:t>2</a:t>
            </a:fld>
            <a:endParaRPr lang="en-CA" altLang="en-US" dirty="0"/>
          </a:p>
        </p:txBody>
      </p:sp>
    </p:spTree>
    <p:extLst>
      <p:ext uri="{BB962C8B-B14F-4D97-AF65-F5344CB8AC3E}">
        <p14:creationId xmlns:p14="http://schemas.microsoft.com/office/powerpoint/2010/main" val="1983317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5A70F7-F636-4D74-B85B-AC642E2FC045}" type="slidenum">
              <a:rPr lang="en-US" altLang="en-US"/>
              <a:pPr eaLnBrk="1" hangingPunct="1"/>
              <a:t>20</a:t>
            </a:fld>
            <a:endParaRPr lang="en-US" altLang="en-US" dirty="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890272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5A70F7-F636-4D74-B85B-AC642E2FC045}" type="slidenum">
              <a:rPr lang="en-US" altLang="en-US"/>
              <a:pPr eaLnBrk="1" hangingPunct="1"/>
              <a:t>21</a:t>
            </a:fld>
            <a:endParaRPr lang="en-US" altLang="en-US" dirty="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33487742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7997C93-6CFA-4009-A846-63C774C947E7}" type="slidenum">
              <a:rPr lang="en-US" altLang="en-US" smtClean="0"/>
              <a:pPr eaLnBrk="1" hangingPunct="1"/>
              <a:t>22</a:t>
            </a:fld>
            <a:endParaRPr lang="en-US" altLang="en-US" dirty="0"/>
          </a:p>
        </p:txBody>
      </p:sp>
    </p:spTree>
    <p:extLst>
      <p:ext uri="{BB962C8B-B14F-4D97-AF65-F5344CB8AC3E}">
        <p14:creationId xmlns:p14="http://schemas.microsoft.com/office/powerpoint/2010/main" val="41425158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56B0CD9-4200-48F2-AEF2-3B8CEB5BD1AF}" type="slidenum">
              <a:rPr lang="en-US" altLang="en-US" smtClean="0"/>
              <a:pPr eaLnBrk="1" hangingPunct="1"/>
              <a:t>23</a:t>
            </a:fld>
            <a:endParaRPr lang="en-US" altLang="en-US" dirty="0"/>
          </a:p>
        </p:txBody>
      </p:sp>
    </p:spTree>
    <p:extLst>
      <p:ext uri="{BB962C8B-B14F-4D97-AF65-F5344CB8AC3E}">
        <p14:creationId xmlns:p14="http://schemas.microsoft.com/office/powerpoint/2010/main" val="32567875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FC033E2-5236-4924-869D-D8DDA32ED5FF}" type="slidenum">
              <a:rPr lang="en-US" altLang="en-US"/>
              <a:pPr eaLnBrk="1" hangingPunct="1"/>
              <a:t>24</a:t>
            </a:fld>
            <a:endParaRPr lang="en-US" altLang="en-US" dirty="0"/>
          </a:p>
        </p:txBody>
      </p:sp>
    </p:spTree>
    <p:extLst>
      <p:ext uri="{BB962C8B-B14F-4D97-AF65-F5344CB8AC3E}">
        <p14:creationId xmlns:p14="http://schemas.microsoft.com/office/powerpoint/2010/main" val="36580404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dirty="0"/>
          </a:p>
        </p:txBody>
      </p:sp>
      <p:sp>
        <p:nvSpPr>
          <p:cNvPr id="7066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07E2EEC2-4C53-472E-BF75-97A39C66E21D}" type="slidenum">
              <a:rPr lang="en-US" altLang="en-US" sz="1200"/>
              <a:pPr algn="r" eaLnBrk="1" hangingPunct="1"/>
              <a:t>25</a:t>
            </a:fld>
            <a:endParaRPr lang="en-US" altLang="en-US" sz="1200" dirty="0"/>
          </a:p>
        </p:txBody>
      </p:sp>
    </p:spTree>
    <p:extLst>
      <p:ext uri="{BB962C8B-B14F-4D97-AF65-F5344CB8AC3E}">
        <p14:creationId xmlns:p14="http://schemas.microsoft.com/office/powerpoint/2010/main" val="3362335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78F0D8E-8488-4798-A246-E2AD9EB8E09B}" type="slidenum">
              <a:rPr lang="en-US" altLang="en-US"/>
              <a:pPr eaLnBrk="1" hangingPunct="1"/>
              <a:t>26</a:t>
            </a:fld>
            <a:endParaRPr lang="en-US" altLang="en-US" dirty="0"/>
          </a:p>
        </p:txBody>
      </p:sp>
    </p:spTree>
    <p:extLst>
      <p:ext uri="{BB962C8B-B14F-4D97-AF65-F5344CB8AC3E}">
        <p14:creationId xmlns:p14="http://schemas.microsoft.com/office/powerpoint/2010/main" val="13316747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C38DACB-6C68-4173-ACB5-AEE2BCB9DB07}" type="slidenum">
              <a:rPr lang="en-US" altLang="en-US"/>
              <a:pPr eaLnBrk="1" hangingPunct="1"/>
              <a:t>27</a:t>
            </a:fld>
            <a:endParaRPr lang="en-US" altLang="en-US" dirty="0"/>
          </a:p>
        </p:txBody>
      </p:sp>
    </p:spTree>
    <p:extLst>
      <p:ext uri="{BB962C8B-B14F-4D97-AF65-F5344CB8AC3E}">
        <p14:creationId xmlns:p14="http://schemas.microsoft.com/office/powerpoint/2010/main" val="28787304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B4D1C78-7533-42FF-ABB6-97ADEE1F48FF}" type="slidenum">
              <a:rPr lang="en-US" altLang="en-US"/>
              <a:pPr eaLnBrk="1" hangingPunct="1"/>
              <a:t>28</a:t>
            </a:fld>
            <a:endParaRPr lang="en-US" altLang="en-US" dirty="0"/>
          </a:p>
        </p:txBody>
      </p:sp>
    </p:spTree>
    <p:extLst>
      <p:ext uri="{BB962C8B-B14F-4D97-AF65-F5344CB8AC3E}">
        <p14:creationId xmlns:p14="http://schemas.microsoft.com/office/powerpoint/2010/main" val="19109781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D39FB00-AAC4-4A6B-9497-09F61134AC12}" type="slidenum">
              <a:rPr lang="en-US" altLang="en-US"/>
              <a:pPr eaLnBrk="1" hangingPunct="1"/>
              <a:t>29</a:t>
            </a:fld>
            <a:endParaRPr lang="en-US" altLang="en-US" dirty="0"/>
          </a:p>
        </p:txBody>
      </p:sp>
    </p:spTree>
    <p:extLst>
      <p:ext uri="{BB962C8B-B14F-4D97-AF65-F5344CB8AC3E}">
        <p14:creationId xmlns:p14="http://schemas.microsoft.com/office/powerpoint/2010/main" val="2109529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6FD638A-2185-4914-9F73-12BBF26C311D}" type="slidenum">
              <a:rPr lang="en-US" altLang="en-US"/>
              <a:pPr eaLnBrk="1" hangingPunct="1"/>
              <a:t>3</a:t>
            </a:fld>
            <a:endParaRPr lang="en-US" altLang="en-US" dirty="0"/>
          </a:p>
        </p:txBody>
      </p:sp>
      <p:sp>
        <p:nvSpPr>
          <p:cNvPr id="573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27867015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E1DE711-73FD-4F87-AFE4-BBB424796442}" type="slidenum">
              <a:rPr lang="en-US" altLang="en-US"/>
              <a:pPr eaLnBrk="1" hangingPunct="1"/>
              <a:t>30</a:t>
            </a:fld>
            <a:endParaRPr lang="en-US" altLang="en-US" dirty="0"/>
          </a:p>
        </p:txBody>
      </p:sp>
    </p:spTree>
    <p:extLst>
      <p:ext uri="{BB962C8B-B14F-4D97-AF65-F5344CB8AC3E}">
        <p14:creationId xmlns:p14="http://schemas.microsoft.com/office/powerpoint/2010/main" val="39529514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892DC90-2CB4-40A3-80C1-559E7D651D1D}" type="slidenum">
              <a:rPr lang="en-US" altLang="en-US"/>
              <a:pPr eaLnBrk="1" hangingPunct="1"/>
              <a:t>31</a:t>
            </a:fld>
            <a:endParaRPr lang="en-US" altLang="en-US" dirty="0"/>
          </a:p>
        </p:txBody>
      </p:sp>
    </p:spTree>
    <p:extLst>
      <p:ext uri="{BB962C8B-B14F-4D97-AF65-F5344CB8AC3E}">
        <p14:creationId xmlns:p14="http://schemas.microsoft.com/office/powerpoint/2010/main" val="37433214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dirty="0"/>
          </a:p>
        </p:txBody>
      </p:sp>
      <p:sp>
        <p:nvSpPr>
          <p:cNvPr id="7066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07E2EEC2-4C53-472E-BF75-97A39C66E21D}" type="slidenum">
              <a:rPr lang="en-US" altLang="en-US" sz="1200"/>
              <a:pPr algn="r" eaLnBrk="1" hangingPunct="1"/>
              <a:t>32</a:t>
            </a:fld>
            <a:endParaRPr lang="en-US" altLang="en-US" sz="1200" dirty="0"/>
          </a:p>
        </p:txBody>
      </p:sp>
    </p:spTree>
    <p:extLst>
      <p:ext uri="{BB962C8B-B14F-4D97-AF65-F5344CB8AC3E}">
        <p14:creationId xmlns:p14="http://schemas.microsoft.com/office/powerpoint/2010/main" val="10207681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131D740-BBF0-4500-ADB5-A5546CFBCAA3}" type="slidenum">
              <a:rPr lang="en-US" altLang="en-US"/>
              <a:pPr eaLnBrk="1" hangingPunct="1"/>
              <a:t>33</a:t>
            </a:fld>
            <a:endParaRPr lang="en-US" altLang="en-US" dirty="0"/>
          </a:p>
        </p:txBody>
      </p:sp>
    </p:spTree>
    <p:extLst>
      <p:ext uri="{BB962C8B-B14F-4D97-AF65-F5344CB8AC3E}">
        <p14:creationId xmlns:p14="http://schemas.microsoft.com/office/powerpoint/2010/main" val="18521511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AF31227-8B8A-444B-8267-B66AF760BF09}" type="slidenum">
              <a:rPr lang="en-US" altLang="en-US"/>
              <a:pPr eaLnBrk="1" hangingPunct="1"/>
              <a:t>35</a:t>
            </a:fld>
            <a:endParaRPr lang="en-US" altLang="en-US" dirty="0"/>
          </a:p>
        </p:txBody>
      </p:sp>
    </p:spTree>
    <p:extLst>
      <p:ext uri="{BB962C8B-B14F-4D97-AF65-F5344CB8AC3E}">
        <p14:creationId xmlns:p14="http://schemas.microsoft.com/office/powerpoint/2010/main" val="2398112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8FEF365-CD6C-4936-A691-32C27BCE5A05}" type="slidenum">
              <a:rPr lang="en-US" altLang="en-US"/>
              <a:pPr eaLnBrk="1" hangingPunct="1"/>
              <a:t>36</a:t>
            </a:fld>
            <a:endParaRPr lang="en-US" altLang="en-US" dirty="0"/>
          </a:p>
        </p:txBody>
      </p:sp>
    </p:spTree>
    <p:extLst>
      <p:ext uri="{BB962C8B-B14F-4D97-AF65-F5344CB8AC3E}">
        <p14:creationId xmlns:p14="http://schemas.microsoft.com/office/powerpoint/2010/main" val="6641440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46A5196-3EB3-49CE-815C-5CBEFCC3FD42}" type="slidenum">
              <a:rPr lang="en-US" altLang="en-US"/>
              <a:pPr eaLnBrk="1" hangingPunct="1"/>
              <a:t>37</a:t>
            </a:fld>
            <a:endParaRPr lang="en-US" altLang="en-US" dirty="0"/>
          </a:p>
        </p:txBody>
      </p:sp>
    </p:spTree>
    <p:extLst>
      <p:ext uri="{BB962C8B-B14F-4D97-AF65-F5344CB8AC3E}">
        <p14:creationId xmlns:p14="http://schemas.microsoft.com/office/powerpoint/2010/main" val="13499457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6B10F9F-43FA-42A1-916A-83BB2715A1FE}" type="slidenum">
              <a:rPr lang="en-US" altLang="en-US"/>
              <a:pPr eaLnBrk="1" hangingPunct="1"/>
              <a:t>38</a:t>
            </a:fld>
            <a:endParaRPr lang="en-US" altLang="en-US" dirty="0"/>
          </a:p>
        </p:txBody>
      </p:sp>
    </p:spTree>
    <p:extLst>
      <p:ext uri="{BB962C8B-B14F-4D97-AF65-F5344CB8AC3E}">
        <p14:creationId xmlns:p14="http://schemas.microsoft.com/office/powerpoint/2010/main" val="7255252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F89A7FF-DC60-42DF-BA21-23BB4C70BDA8}" type="slidenum">
              <a:rPr lang="en-US" altLang="en-US"/>
              <a:pPr eaLnBrk="1" hangingPunct="1"/>
              <a:t>39</a:t>
            </a:fld>
            <a:endParaRPr lang="en-US" altLang="en-US" dirty="0"/>
          </a:p>
        </p:txBody>
      </p:sp>
    </p:spTree>
    <p:extLst>
      <p:ext uri="{BB962C8B-B14F-4D97-AF65-F5344CB8AC3E}">
        <p14:creationId xmlns:p14="http://schemas.microsoft.com/office/powerpoint/2010/main" val="37427187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3D8766B-4F97-491D-9ABC-CDAC25E860FB}" type="slidenum">
              <a:rPr lang="en-US" altLang="en-US"/>
              <a:pPr eaLnBrk="1" hangingPunct="1"/>
              <a:t>40</a:t>
            </a:fld>
            <a:endParaRPr lang="en-US" altLang="en-US" dirty="0"/>
          </a:p>
        </p:txBody>
      </p:sp>
    </p:spTree>
    <p:extLst>
      <p:ext uri="{BB962C8B-B14F-4D97-AF65-F5344CB8AC3E}">
        <p14:creationId xmlns:p14="http://schemas.microsoft.com/office/powerpoint/2010/main" val="885433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2779001-93DF-4CFA-8610-CB58883D4816}" type="slidenum">
              <a:rPr lang="en-CA" altLang="en-US"/>
              <a:pPr eaLnBrk="1" hangingPunct="1"/>
              <a:t>4</a:t>
            </a:fld>
            <a:endParaRPr lang="en-CA" altLang="en-US" dirty="0"/>
          </a:p>
        </p:txBody>
      </p:sp>
    </p:spTree>
    <p:extLst>
      <p:ext uri="{BB962C8B-B14F-4D97-AF65-F5344CB8AC3E}">
        <p14:creationId xmlns:p14="http://schemas.microsoft.com/office/powerpoint/2010/main" val="25165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6FF0D7E-9AA6-4F05-BEC8-B3F82BD12699}" type="slidenum">
              <a:rPr lang="en-US" altLang="en-US"/>
              <a:pPr eaLnBrk="1" hangingPunct="1"/>
              <a:t>41</a:t>
            </a:fld>
            <a:endParaRPr lang="en-US" altLang="en-US" dirty="0"/>
          </a:p>
        </p:txBody>
      </p:sp>
    </p:spTree>
    <p:extLst>
      <p:ext uri="{BB962C8B-B14F-4D97-AF65-F5344CB8AC3E}">
        <p14:creationId xmlns:p14="http://schemas.microsoft.com/office/powerpoint/2010/main" val="12620960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9C2C1A9-4D08-441D-9E80-DB17F00EB8A9}" type="slidenum">
              <a:rPr lang="en-US" altLang="en-US"/>
              <a:pPr eaLnBrk="1" hangingPunct="1"/>
              <a:t>42</a:t>
            </a:fld>
            <a:endParaRPr lang="en-US" altLang="en-US" dirty="0"/>
          </a:p>
        </p:txBody>
      </p:sp>
    </p:spTree>
    <p:extLst>
      <p:ext uri="{BB962C8B-B14F-4D97-AF65-F5344CB8AC3E}">
        <p14:creationId xmlns:p14="http://schemas.microsoft.com/office/powerpoint/2010/main" val="25284209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EBA9C61-6C35-407A-82B7-E8E7D90BC9E6}" type="slidenum">
              <a:rPr lang="en-US" altLang="en-US"/>
              <a:pPr eaLnBrk="1" hangingPunct="1"/>
              <a:t>43</a:t>
            </a:fld>
            <a:endParaRPr lang="en-US" altLang="en-US" dirty="0"/>
          </a:p>
        </p:txBody>
      </p:sp>
    </p:spTree>
    <p:extLst>
      <p:ext uri="{BB962C8B-B14F-4D97-AF65-F5344CB8AC3E}">
        <p14:creationId xmlns:p14="http://schemas.microsoft.com/office/powerpoint/2010/main" val="36356625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EBA9C61-6C35-407A-82B7-E8E7D90BC9E6}" type="slidenum">
              <a:rPr lang="en-US" altLang="en-US"/>
              <a:pPr eaLnBrk="1" hangingPunct="1"/>
              <a:t>44</a:t>
            </a:fld>
            <a:endParaRPr lang="en-US" altLang="en-US" dirty="0"/>
          </a:p>
        </p:txBody>
      </p:sp>
    </p:spTree>
    <p:extLst>
      <p:ext uri="{BB962C8B-B14F-4D97-AF65-F5344CB8AC3E}">
        <p14:creationId xmlns:p14="http://schemas.microsoft.com/office/powerpoint/2010/main" val="37663565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2C9D507-2AAB-49B3-BD7C-DC3202DB625D}" type="slidenum">
              <a:rPr lang="en-US" altLang="en-US"/>
              <a:pPr eaLnBrk="1" hangingPunct="1"/>
              <a:t>45</a:t>
            </a:fld>
            <a:endParaRPr lang="en-US" altLang="en-US" dirty="0"/>
          </a:p>
        </p:txBody>
      </p:sp>
    </p:spTree>
    <p:extLst>
      <p:ext uri="{BB962C8B-B14F-4D97-AF65-F5344CB8AC3E}">
        <p14:creationId xmlns:p14="http://schemas.microsoft.com/office/powerpoint/2010/main" val="28085255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EECAAD3-E2C0-46D7-9B67-73CD73D0B142}" type="slidenum">
              <a:rPr lang="en-US" altLang="en-US"/>
              <a:pPr eaLnBrk="1" hangingPunct="1"/>
              <a:t>46</a:t>
            </a:fld>
            <a:endParaRPr lang="en-US" altLang="en-US" dirty="0"/>
          </a:p>
        </p:txBody>
      </p:sp>
    </p:spTree>
    <p:extLst>
      <p:ext uri="{BB962C8B-B14F-4D97-AF65-F5344CB8AC3E}">
        <p14:creationId xmlns:p14="http://schemas.microsoft.com/office/powerpoint/2010/main" val="28295628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CE7AC72-70B5-4A9B-9DB4-AE01B5B4F783}" type="slidenum">
              <a:rPr lang="en-US" altLang="en-US"/>
              <a:pPr eaLnBrk="1" hangingPunct="1"/>
              <a:t>47</a:t>
            </a:fld>
            <a:endParaRPr lang="en-US" altLang="en-US" dirty="0"/>
          </a:p>
        </p:txBody>
      </p:sp>
    </p:spTree>
    <p:extLst>
      <p:ext uri="{BB962C8B-B14F-4D97-AF65-F5344CB8AC3E}">
        <p14:creationId xmlns:p14="http://schemas.microsoft.com/office/powerpoint/2010/main" val="21210303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C8B6E57-8431-4B5E-943B-095EAFAE45E0}" type="slidenum">
              <a:rPr lang="en-US" altLang="en-US"/>
              <a:pPr eaLnBrk="1" hangingPunct="1"/>
              <a:t>48</a:t>
            </a:fld>
            <a:endParaRPr lang="en-US" altLang="en-US" dirty="0"/>
          </a:p>
        </p:txBody>
      </p:sp>
    </p:spTree>
    <p:extLst>
      <p:ext uri="{BB962C8B-B14F-4D97-AF65-F5344CB8AC3E}">
        <p14:creationId xmlns:p14="http://schemas.microsoft.com/office/powerpoint/2010/main" val="5423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D45BD1F-7822-489B-AB7D-B741ACAC58EA}" type="slidenum">
              <a:rPr lang="en-US" altLang="en-US"/>
              <a:pPr eaLnBrk="1" hangingPunct="1"/>
              <a:t>49</a:t>
            </a:fld>
            <a:endParaRPr lang="en-US" altLang="en-US" dirty="0"/>
          </a:p>
        </p:txBody>
      </p:sp>
    </p:spTree>
    <p:extLst>
      <p:ext uri="{BB962C8B-B14F-4D97-AF65-F5344CB8AC3E}">
        <p14:creationId xmlns:p14="http://schemas.microsoft.com/office/powerpoint/2010/main" val="23734167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163EF00-7382-418E-BD0D-C4B781B3024E}" type="slidenum">
              <a:rPr lang="en-US" altLang="en-US"/>
              <a:pPr eaLnBrk="1" hangingPunct="1"/>
              <a:t>50</a:t>
            </a:fld>
            <a:endParaRPr lang="en-US" altLang="en-US" dirty="0"/>
          </a:p>
        </p:txBody>
      </p:sp>
    </p:spTree>
    <p:extLst>
      <p:ext uri="{BB962C8B-B14F-4D97-AF65-F5344CB8AC3E}">
        <p14:creationId xmlns:p14="http://schemas.microsoft.com/office/powerpoint/2010/main" val="679196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93EE365-B09F-46A0-B4C9-974DACE203A5}" type="slidenum">
              <a:rPr lang="en-US" altLang="en-US" smtClean="0"/>
              <a:pPr eaLnBrk="1" hangingPunct="1"/>
              <a:t>5</a:t>
            </a:fld>
            <a:endParaRPr lang="en-US" altLang="en-US" dirty="0"/>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355492408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C3A2237-4448-4159-B714-AFF0C984746D}" type="slidenum">
              <a:rPr lang="en-US" altLang="en-US"/>
              <a:pPr eaLnBrk="1" hangingPunct="1"/>
              <a:t>51</a:t>
            </a:fld>
            <a:endParaRPr lang="en-US" altLang="en-US" dirty="0"/>
          </a:p>
        </p:txBody>
      </p:sp>
    </p:spTree>
    <p:extLst>
      <p:ext uri="{BB962C8B-B14F-4D97-AF65-F5344CB8AC3E}">
        <p14:creationId xmlns:p14="http://schemas.microsoft.com/office/powerpoint/2010/main" val="8209725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C6974E6-2C96-4266-8656-5AFB8F8F9A5E}" type="slidenum">
              <a:rPr lang="en-US" altLang="en-US"/>
              <a:pPr eaLnBrk="1" hangingPunct="1"/>
              <a:t>52</a:t>
            </a:fld>
            <a:endParaRPr lang="en-US" altLang="en-US" dirty="0"/>
          </a:p>
        </p:txBody>
      </p:sp>
    </p:spTree>
    <p:extLst>
      <p:ext uri="{BB962C8B-B14F-4D97-AF65-F5344CB8AC3E}">
        <p14:creationId xmlns:p14="http://schemas.microsoft.com/office/powerpoint/2010/main" val="26647484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83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3F9147B-76B7-4BA4-9014-A2F8F9A9188B}" type="slidenum">
              <a:rPr lang="en-US" altLang="en-US"/>
              <a:pPr eaLnBrk="1" hangingPunct="1"/>
              <a:t>53</a:t>
            </a:fld>
            <a:endParaRPr lang="en-US" altLang="en-US" dirty="0"/>
          </a:p>
        </p:txBody>
      </p:sp>
    </p:spTree>
    <p:extLst>
      <p:ext uri="{BB962C8B-B14F-4D97-AF65-F5344CB8AC3E}">
        <p14:creationId xmlns:p14="http://schemas.microsoft.com/office/powerpoint/2010/main" val="27160417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DABA605-4EE0-4D44-8093-95F9AB05DB01}" type="slidenum">
              <a:rPr lang="en-US" altLang="en-US"/>
              <a:pPr eaLnBrk="1" hangingPunct="1"/>
              <a:t>54</a:t>
            </a:fld>
            <a:endParaRPr lang="en-US" altLang="en-US" dirty="0"/>
          </a:p>
        </p:txBody>
      </p:sp>
    </p:spTree>
    <p:extLst>
      <p:ext uri="{BB962C8B-B14F-4D97-AF65-F5344CB8AC3E}">
        <p14:creationId xmlns:p14="http://schemas.microsoft.com/office/powerpoint/2010/main" val="28475271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003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BBA5F97-0D2E-4023-961A-8F97B21C8B73}" type="slidenum">
              <a:rPr lang="en-US" altLang="en-US"/>
              <a:pPr eaLnBrk="1" hangingPunct="1"/>
              <a:t>55</a:t>
            </a:fld>
            <a:endParaRPr lang="en-US" altLang="en-US" dirty="0"/>
          </a:p>
        </p:txBody>
      </p:sp>
    </p:spTree>
    <p:extLst>
      <p:ext uri="{BB962C8B-B14F-4D97-AF65-F5344CB8AC3E}">
        <p14:creationId xmlns:p14="http://schemas.microsoft.com/office/powerpoint/2010/main" val="19211894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CA" altLang="en-US" dirty="0"/>
          </a:p>
        </p:txBody>
      </p:sp>
      <p:sp>
        <p:nvSpPr>
          <p:cNvPr id="7066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07E2EEC2-4C53-472E-BF75-97A39C66E21D}" type="slidenum">
              <a:rPr lang="en-US" altLang="en-US" sz="1200"/>
              <a:pPr algn="r" eaLnBrk="1" hangingPunct="1"/>
              <a:t>56</a:t>
            </a:fld>
            <a:endParaRPr lang="en-US" altLang="en-US" sz="1200" dirty="0"/>
          </a:p>
        </p:txBody>
      </p:sp>
    </p:spTree>
    <p:extLst>
      <p:ext uri="{BB962C8B-B14F-4D97-AF65-F5344CB8AC3E}">
        <p14:creationId xmlns:p14="http://schemas.microsoft.com/office/powerpoint/2010/main" val="4867952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3AC4EF1-8AC7-45FF-A96C-EDA52AA43E0E}" type="slidenum">
              <a:rPr lang="en-US" altLang="en-US"/>
              <a:pPr eaLnBrk="1" hangingPunct="1"/>
              <a:t>57</a:t>
            </a:fld>
            <a:endParaRPr lang="en-US" altLang="en-US" dirty="0"/>
          </a:p>
        </p:txBody>
      </p:sp>
    </p:spTree>
    <p:extLst>
      <p:ext uri="{BB962C8B-B14F-4D97-AF65-F5344CB8AC3E}">
        <p14:creationId xmlns:p14="http://schemas.microsoft.com/office/powerpoint/2010/main" val="27917463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3AC4EF1-8AC7-45FF-A96C-EDA52AA43E0E}" type="slidenum">
              <a:rPr lang="en-US" altLang="en-US"/>
              <a:pPr eaLnBrk="1" hangingPunct="1"/>
              <a:t>58</a:t>
            </a:fld>
            <a:endParaRPr lang="en-US" altLang="en-US" dirty="0"/>
          </a:p>
        </p:txBody>
      </p:sp>
    </p:spTree>
    <p:extLst>
      <p:ext uri="{BB962C8B-B14F-4D97-AF65-F5344CB8AC3E}">
        <p14:creationId xmlns:p14="http://schemas.microsoft.com/office/powerpoint/2010/main" val="7555803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8851D65-7FDE-4010-986B-C42905BA9CA9}" type="slidenum">
              <a:rPr lang="en-US" altLang="en-US"/>
              <a:pPr eaLnBrk="1" hangingPunct="1"/>
              <a:t>59</a:t>
            </a:fld>
            <a:endParaRPr lang="en-US" altLang="en-US" dirty="0"/>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Tree>
    <p:extLst>
      <p:ext uri="{BB962C8B-B14F-4D97-AF65-F5344CB8AC3E}">
        <p14:creationId xmlns:p14="http://schemas.microsoft.com/office/powerpoint/2010/main" val="3399234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0E014F3-0C52-4048-BA38-72DB889E3FF3}" type="slidenum">
              <a:rPr lang="en-US" altLang="en-US" smtClean="0"/>
              <a:pPr eaLnBrk="1" hangingPunct="1"/>
              <a:t>6</a:t>
            </a:fld>
            <a:endParaRPr lang="en-US" altLang="en-US" dirty="0"/>
          </a:p>
        </p:txBody>
      </p:sp>
      <p:sp>
        <p:nvSpPr>
          <p:cNvPr id="4096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1439663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305C4ACE-C911-4DF9-A26B-4E28FDC9A0F3}" type="slidenum">
              <a:rPr lang="en-US" altLang="en-US" smtClean="0"/>
              <a:pPr eaLnBrk="1" hangingPunct="1"/>
              <a:t>7</a:t>
            </a:fld>
            <a:endParaRPr lang="en-US" altLang="en-US" dirty="0"/>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2561153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7A16F2CB-ED0B-47B2-A4D0-B6AF35ED981E}" type="slidenum">
              <a:rPr lang="en-US" altLang="en-US" smtClean="0"/>
              <a:pPr eaLnBrk="1" hangingPunct="1"/>
              <a:t>8</a:t>
            </a:fld>
            <a:endParaRPr lang="en-US" altLang="en-US" dirty="0"/>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322203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7373A25-A836-41DB-BEBB-CD4D96DF34E3}" type="slidenum">
              <a:rPr lang="en-US" altLang="en-US"/>
              <a:pPr eaLnBrk="1" hangingPunct="1"/>
              <a:t>9</a:t>
            </a:fld>
            <a:endParaRPr lang="en-US" altLang="en-US" dirty="0"/>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altLang="en-US" dirty="0"/>
          </a:p>
        </p:txBody>
      </p:sp>
    </p:spTree>
    <p:extLst>
      <p:ext uri="{BB962C8B-B14F-4D97-AF65-F5344CB8AC3E}">
        <p14:creationId xmlns:p14="http://schemas.microsoft.com/office/powerpoint/2010/main" val="37205124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29"/>
          <p:cNvSpPr>
            <a:spLocks noGrp="1"/>
          </p:cNvSpPr>
          <p:nvPr>
            <p:ph type="dt" sz="half" idx="10"/>
          </p:nvPr>
        </p:nvSpPr>
        <p:spPr/>
        <p:txBody>
          <a:bodyPr/>
          <a:lstStyle>
            <a:lvl1pPr>
              <a:defRPr/>
            </a:lvl1pPr>
          </a:lstStyle>
          <a:p>
            <a:pPr>
              <a:defRPr/>
            </a:pPr>
            <a:fld id="{0DD53F1D-775B-4E95-8929-262593269B4D}" type="datetimeFigureOut">
              <a:rPr lang="en-US"/>
              <a:pPr>
                <a:defRPr/>
              </a:pPr>
              <a:t>10/18/2017</a:t>
            </a:fld>
            <a:endParaRPr lang="en-CA" dirty="0"/>
          </a:p>
        </p:txBody>
      </p:sp>
      <p:sp>
        <p:nvSpPr>
          <p:cNvPr id="5" name="Footer Placeholder 18"/>
          <p:cNvSpPr>
            <a:spLocks noGrp="1"/>
          </p:cNvSpPr>
          <p:nvPr>
            <p:ph type="ftr" sz="quarter" idx="11"/>
          </p:nvPr>
        </p:nvSpPr>
        <p:spPr/>
        <p:txBody>
          <a:bodyPr/>
          <a:lstStyle>
            <a:lvl1pPr>
              <a:defRPr/>
            </a:lvl1pPr>
          </a:lstStyle>
          <a:p>
            <a:pPr>
              <a:defRPr/>
            </a:pPr>
            <a:endParaRPr lang="en-CA" dirty="0"/>
          </a:p>
        </p:txBody>
      </p:sp>
      <p:sp>
        <p:nvSpPr>
          <p:cNvPr id="6" name="Slide Number Placeholder 26"/>
          <p:cNvSpPr>
            <a:spLocks noGrp="1"/>
          </p:cNvSpPr>
          <p:nvPr>
            <p:ph type="sldNum" sz="quarter" idx="12"/>
          </p:nvPr>
        </p:nvSpPr>
        <p:spPr/>
        <p:txBody>
          <a:bodyPr/>
          <a:lstStyle>
            <a:lvl1pPr>
              <a:defRPr>
                <a:solidFill>
                  <a:srgbClr val="D1EAEE"/>
                </a:solidFill>
              </a:defRPr>
            </a:lvl1pPr>
          </a:lstStyle>
          <a:p>
            <a:fld id="{731C9F38-8C4A-482E-B426-DF63DB7F7167}" type="slidenum">
              <a:rPr lang="en-CA" altLang="en-US"/>
              <a:pPr/>
              <a:t>‹#›</a:t>
            </a:fld>
            <a:endParaRPr lang="en-CA" altLang="en-US" dirty="0"/>
          </a:p>
        </p:txBody>
      </p:sp>
    </p:spTree>
    <p:extLst>
      <p:ext uri="{BB962C8B-B14F-4D97-AF65-F5344CB8AC3E}">
        <p14:creationId xmlns:p14="http://schemas.microsoft.com/office/powerpoint/2010/main" val="390152076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A7B823CB-8B86-40A1-B0D5-1D8ED22A2A2B}" type="datetimeFigureOut">
              <a:rPr lang="en-US"/>
              <a:pPr>
                <a:defRPr/>
              </a:pPr>
              <a:t>10/18/2017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dirty="0"/>
          </a:p>
        </p:txBody>
      </p:sp>
      <p:sp>
        <p:nvSpPr>
          <p:cNvPr id="6" name="Slide Number Placeholder 17"/>
          <p:cNvSpPr>
            <a:spLocks noGrp="1"/>
          </p:cNvSpPr>
          <p:nvPr>
            <p:ph type="sldNum" sz="quarter" idx="12"/>
          </p:nvPr>
        </p:nvSpPr>
        <p:spPr/>
        <p:txBody>
          <a:bodyPr/>
          <a:lstStyle>
            <a:lvl1pPr>
              <a:defRPr/>
            </a:lvl1pPr>
          </a:lstStyle>
          <a:p>
            <a:fld id="{384ECC99-51F9-49BB-B389-33101DFA9CF0}" type="slidenum">
              <a:rPr lang="en-CA" altLang="en-US"/>
              <a:pPr/>
              <a:t>‹#›</a:t>
            </a:fld>
            <a:endParaRPr lang="en-CA" altLang="en-US" dirty="0"/>
          </a:p>
        </p:txBody>
      </p:sp>
    </p:spTree>
    <p:extLst>
      <p:ext uri="{BB962C8B-B14F-4D97-AF65-F5344CB8AC3E}">
        <p14:creationId xmlns:p14="http://schemas.microsoft.com/office/powerpoint/2010/main" val="3686890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7C6DF13D-C934-4E9F-A6C1-20030A985E18}" type="datetimeFigureOut">
              <a:rPr lang="en-US"/>
              <a:pPr>
                <a:defRPr/>
              </a:pPr>
              <a:t>10/18/2017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dirty="0"/>
          </a:p>
        </p:txBody>
      </p:sp>
      <p:sp>
        <p:nvSpPr>
          <p:cNvPr id="6" name="Slide Number Placeholder 17"/>
          <p:cNvSpPr>
            <a:spLocks noGrp="1"/>
          </p:cNvSpPr>
          <p:nvPr>
            <p:ph type="sldNum" sz="quarter" idx="12"/>
          </p:nvPr>
        </p:nvSpPr>
        <p:spPr/>
        <p:txBody>
          <a:bodyPr/>
          <a:lstStyle>
            <a:lvl1pPr>
              <a:defRPr/>
            </a:lvl1pPr>
          </a:lstStyle>
          <a:p>
            <a:fld id="{C90313B6-591A-48A1-968F-68C74E9F4877}" type="slidenum">
              <a:rPr lang="en-CA" altLang="en-US"/>
              <a:pPr/>
              <a:t>‹#›</a:t>
            </a:fld>
            <a:endParaRPr lang="en-CA" altLang="en-US" dirty="0"/>
          </a:p>
        </p:txBody>
      </p:sp>
    </p:spTree>
    <p:extLst>
      <p:ext uri="{BB962C8B-B14F-4D97-AF65-F5344CB8AC3E}">
        <p14:creationId xmlns:p14="http://schemas.microsoft.com/office/powerpoint/2010/main" val="2991217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AA9302A4-FD1F-4865-8DCD-1A364AC66E12}" type="datetimeFigureOut">
              <a:rPr lang="en-US"/>
              <a:pPr>
                <a:defRPr/>
              </a:pPr>
              <a:t>10/18/2017</a:t>
            </a:fld>
            <a:endParaRPr lang="en-CA" dirty="0"/>
          </a:p>
        </p:txBody>
      </p:sp>
      <p:sp>
        <p:nvSpPr>
          <p:cNvPr id="5" name="Footer Placeholder 21"/>
          <p:cNvSpPr>
            <a:spLocks noGrp="1"/>
          </p:cNvSpPr>
          <p:nvPr>
            <p:ph type="ftr" sz="quarter" idx="11"/>
          </p:nvPr>
        </p:nvSpPr>
        <p:spPr/>
        <p:txBody>
          <a:bodyPr/>
          <a:lstStyle>
            <a:lvl1pPr>
              <a:defRPr/>
            </a:lvl1pPr>
          </a:lstStyle>
          <a:p>
            <a:pPr>
              <a:defRPr/>
            </a:pPr>
            <a:endParaRPr lang="en-CA" dirty="0"/>
          </a:p>
        </p:txBody>
      </p:sp>
      <p:sp>
        <p:nvSpPr>
          <p:cNvPr id="6" name="Slide Number Placeholder 17"/>
          <p:cNvSpPr>
            <a:spLocks noGrp="1"/>
          </p:cNvSpPr>
          <p:nvPr>
            <p:ph type="sldNum" sz="quarter" idx="12"/>
          </p:nvPr>
        </p:nvSpPr>
        <p:spPr/>
        <p:txBody>
          <a:bodyPr/>
          <a:lstStyle>
            <a:lvl1pPr>
              <a:defRPr/>
            </a:lvl1pPr>
          </a:lstStyle>
          <a:p>
            <a:fld id="{56DBD9A1-C118-4B35-9D29-29DF9B29E748}" type="slidenum">
              <a:rPr lang="en-CA" altLang="en-US"/>
              <a:pPr/>
              <a:t>‹#›</a:t>
            </a:fld>
            <a:endParaRPr lang="en-CA" altLang="en-US" dirty="0"/>
          </a:p>
        </p:txBody>
      </p:sp>
    </p:spTree>
    <p:extLst>
      <p:ext uri="{BB962C8B-B14F-4D97-AF65-F5344CB8AC3E}">
        <p14:creationId xmlns:p14="http://schemas.microsoft.com/office/powerpoint/2010/main" val="3497268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B1E38ABB-585C-4601-9F14-8BAE0BCDB86A}" type="datetimeFigureOut">
              <a:rPr lang="en-US"/>
              <a:pPr>
                <a:defRPr/>
              </a:pPr>
              <a:t>10/18/2017</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dirty="0"/>
          </a:p>
        </p:txBody>
      </p:sp>
      <p:sp>
        <p:nvSpPr>
          <p:cNvPr id="6" name="Slide Number Placeholder 5"/>
          <p:cNvSpPr>
            <a:spLocks noGrp="1"/>
          </p:cNvSpPr>
          <p:nvPr>
            <p:ph type="sldNum" sz="quarter" idx="12"/>
          </p:nvPr>
        </p:nvSpPr>
        <p:spPr/>
        <p:txBody>
          <a:bodyPr/>
          <a:lstStyle>
            <a:lvl1pPr>
              <a:defRPr>
                <a:solidFill>
                  <a:srgbClr val="D1EAEE"/>
                </a:solidFill>
              </a:defRPr>
            </a:lvl1pPr>
          </a:lstStyle>
          <a:p>
            <a:fld id="{F97605E2-E1AE-40D7-9175-3BD88BD01EE6}" type="slidenum">
              <a:rPr lang="en-CA" altLang="en-US"/>
              <a:pPr/>
              <a:t>‹#›</a:t>
            </a:fld>
            <a:endParaRPr lang="en-CA" altLang="en-US" dirty="0"/>
          </a:p>
        </p:txBody>
      </p:sp>
    </p:spTree>
    <p:extLst>
      <p:ext uri="{BB962C8B-B14F-4D97-AF65-F5344CB8AC3E}">
        <p14:creationId xmlns:p14="http://schemas.microsoft.com/office/powerpoint/2010/main" val="296469336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8A21C33E-0EE9-4599-BC61-8F83A6E0EE63}" type="datetimeFigureOut">
              <a:rPr lang="en-US"/>
              <a:pPr>
                <a:defRPr/>
              </a:pPr>
              <a:t>10/18/2017</a:t>
            </a:fld>
            <a:endParaRPr lang="en-CA" dirty="0"/>
          </a:p>
        </p:txBody>
      </p:sp>
      <p:sp>
        <p:nvSpPr>
          <p:cNvPr id="6" name="Footer Placeholder 21"/>
          <p:cNvSpPr>
            <a:spLocks noGrp="1"/>
          </p:cNvSpPr>
          <p:nvPr>
            <p:ph type="ftr" sz="quarter" idx="11"/>
          </p:nvPr>
        </p:nvSpPr>
        <p:spPr/>
        <p:txBody>
          <a:bodyPr/>
          <a:lstStyle>
            <a:lvl1pPr>
              <a:defRPr/>
            </a:lvl1pPr>
          </a:lstStyle>
          <a:p>
            <a:pPr>
              <a:defRPr/>
            </a:pPr>
            <a:endParaRPr lang="en-CA" dirty="0"/>
          </a:p>
        </p:txBody>
      </p:sp>
      <p:sp>
        <p:nvSpPr>
          <p:cNvPr id="7" name="Slide Number Placeholder 17"/>
          <p:cNvSpPr>
            <a:spLocks noGrp="1"/>
          </p:cNvSpPr>
          <p:nvPr>
            <p:ph type="sldNum" sz="quarter" idx="12"/>
          </p:nvPr>
        </p:nvSpPr>
        <p:spPr/>
        <p:txBody>
          <a:bodyPr/>
          <a:lstStyle>
            <a:lvl1pPr>
              <a:defRPr/>
            </a:lvl1pPr>
          </a:lstStyle>
          <a:p>
            <a:fld id="{ED7545D1-B80F-40FB-BE2B-6178638B2195}" type="slidenum">
              <a:rPr lang="en-CA" altLang="en-US"/>
              <a:pPr/>
              <a:t>‹#›</a:t>
            </a:fld>
            <a:endParaRPr lang="en-CA" altLang="en-US" dirty="0"/>
          </a:p>
        </p:txBody>
      </p:sp>
    </p:spTree>
    <p:extLst>
      <p:ext uri="{BB962C8B-B14F-4D97-AF65-F5344CB8AC3E}">
        <p14:creationId xmlns:p14="http://schemas.microsoft.com/office/powerpoint/2010/main" val="3974450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p:cNvSpPr>
            <a:spLocks noGrp="1"/>
          </p:cNvSpPr>
          <p:nvPr>
            <p:ph type="dt" sz="half" idx="10"/>
          </p:nvPr>
        </p:nvSpPr>
        <p:spPr/>
        <p:txBody>
          <a:bodyPr/>
          <a:lstStyle>
            <a:lvl1pPr>
              <a:defRPr/>
            </a:lvl1pPr>
          </a:lstStyle>
          <a:p>
            <a:pPr>
              <a:defRPr/>
            </a:pPr>
            <a:fld id="{BA1680EA-7CEB-4124-96AD-4C2205A74D3F}" type="datetimeFigureOut">
              <a:rPr lang="en-US"/>
              <a:pPr>
                <a:defRPr/>
              </a:pPr>
              <a:t>10/18/2017</a:t>
            </a:fld>
            <a:endParaRPr lang="en-CA" dirty="0"/>
          </a:p>
        </p:txBody>
      </p:sp>
      <p:sp>
        <p:nvSpPr>
          <p:cNvPr id="8" name="Footer Placeholder 21"/>
          <p:cNvSpPr>
            <a:spLocks noGrp="1"/>
          </p:cNvSpPr>
          <p:nvPr>
            <p:ph type="ftr" sz="quarter" idx="11"/>
          </p:nvPr>
        </p:nvSpPr>
        <p:spPr/>
        <p:txBody>
          <a:bodyPr/>
          <a:lstStyle>
            <a:lvl1pPr>
              <a:defRPr/>
            </a:lvl1pPr>
          </a:lstStyle>
          <a:p>
            <a:pPr>
              <a:defRPr/>
            </a:pPr>
            <a:endParaRPr lang="en-CA" dirty="0"/>
          </a:p>
        </p:txBody>
      </p:sp>
      <p:sp>
        <p:nvSpPr>
          <p:cNvPr id="9" name="Slide Number Placeholder 17"/>
          <p:cNvSpPr>
            <a:spLocks noGrp="1"/>
          </p:cNvSpPr>
          <p:nvPr>
            <p:ph type="sldNum" sz="quarter" idx="12"/>
          </p:nvPr>
        </p:nvSpPr>
        <p:spPr/>
        <p:txBody>
          <a:bodyPr/>
          <a:lstStyle>
            <a:lvl1pPr>
              <a:defRPr/>
            </a:lvl1pPr>
          </a:lstStyle>
          <a:p>
            <a:fld id="{5B7A7E3B-F835-47C9-91CB-D81E51CDC1D9}" type="slidenum">
              <a:rPr lang="en-CA" altLang="en-US"/>
              <a:pPr/>
              <a:t>‹#›</a:t>
            </a:fld>
            <a:endParaRPr lang="en-CA" altLang="en-US" dirty="0"/>
          </a:p>
        </p:txBody>
      </p:sp>
    </p:spTree>
    <p:extLst>
      <p:ext uri="{BB962C8B-B14F-4D97-AF65-F5344CB8AC3E}">
        <p14:creationId xmlns:p14="http://schemas.microsoft.com/office/powerpoint/2010/main" val="1792663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fld id="{02646F29-87A9-4B0F-89CD-48DFA347AC9A}" type="datetimeFigureOut">
              <a:rPr lang="en-US"/>
              <a:pPr>
                <a:defRPr/>
              </a:pPr>
              <a:t>10/18/2017</a:t>
            </a:fld>
            <a:endParaRPr lang="en-CA" dirty="0"/>
          </a:p>
        </p:txBody>
      </p:sp>
      <p:sp>
        <p:nvSpPr>
          <p:cNvPr id="4" name="Footer Placeholder 21"/>
          <p:cNvSpPr>
            <a:spLocks noGrp="1"/>
          </p:cNvSpPr>
          <p:nvPr>
            <p:ph type="ftr" sz="quarter" idx="11"/>
          </p:nvPr>
        </p:nvSpPr>
        <p:spPr/>
        <p:txBody>
          <a:bodyPr/>
          <a:lstStyle>
            <a:lvl1pPr>
              <a:defRPr/>
            </a:lvl1pPr>
          </a:lstStyle>
          <a:p>
            <a:pPr>
              <a:defRPr/>
            </a:pPr>
            <a:endParaRPr lang="en-CA" dirty="0"/>
          </a:p>
        </p:txBody>
      </p:sp>
      <p:sp>
        <p:nvSpPr>
          <p:cNvPr id="5" name="Slide Number Placeholder 17"/>
          <p:cNvSpPr>
            <a:spLocks noGrp="1"/>
          </p:cNvSpPr>
          <p:nvPr>
            <p:ph type="sldNum" sz="quarter" idx="12"/>
          </p:nvPr>
        </p:nvSpPr>
        <p:spPr/>
        <p:txBody>
          <a:bodyPr/>
          <a:lstStyle>
            <a:lvl1pPr>
              <a:defRPr/>
            </a:lvl1pPr>
          </a:lstStyle>
          <a:p>
            <a:fld id="{BCD03A5F-FF6E-4BDC-A446-117A77C843F5}" type="slidenum">
              <a:rPr lang="en-CA" altLang="en-US"/>
              <a:pPr/>
              <a:t>‹#›</a:t>
            </a:fld>
            <a:endParaRPr lang="en-CA" altLang="en-US" dirty="0"/>
          </a:p>
        </p:txBody>
      </p:sp>
    </p:spTree>
    <p:extLst>
      <p:ext uri="{BB962C8B-B14F-4D97-AF65-F5344CB8AC3E}">
        <p14:creationId xmlns:p14="http://schemas.microsoft.com/office/powerpoint/2010/main" val="1576748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FA3FA792-0506-4229-BA58-01A0AFBC1383}" type="datetimeFigureOut">
              <a:rPr lang="en-US"/>
              <a:pPr>
                <a:defRPr/>
              </a:pPr>
              <a:t>10/18/2017</a:t>
            </a:fld>
            <a:endParaRPr lang="en-CA" dirty="0"/>
          </a:p>
        </p:txBody>
      </p:sp>
      <p:sp>
        <p:nvSpPr>
          <p:cNvPr id="3" name="Footer Placeholder 21"/>
          <p:cNvSpPr>
            <a:spLocks noGrp="1"/>
          </p:cNvSpPr>
          <p:nvPr>
            <p:ph type="ftr" sz="quarter" idx="11"/>
          </p:nvPr>
        </p:nvSpPr>
        <p:spPr/>
        <p:txBody>
          <a:bodyPr/>
          <a:lstStyle>
            <a:lvl1pPr>
              <a:defRPr/>
            </a:lvl1pPr>
          </a:lstStyle>
          <a:p>
            <a:pPr>
              <a:defRPr/>
            </a:pPr>
            <a:endParaRPr lang="en-CA" dirty="0"/>
          </a:p>
        </p:txBody>
      </p:sp>
      <p:sp>
        <p:nvSpPr>
          <p:cNvPr id="4" name="Slide Number Placeholder 17"/>
          <p:cNvSpPr>
            <a:spLocks noGrp="1"/>
          </p:cNvSpPr>
          <p:nvPr>
            <p:ph type="sldNum" sz="quarter" idx="12"/>
          </p:nvPr>
        </p:nvSpPr>
        <p:spPr/>
        <p:txBody>
          <a:bodyPr/>
          <a:lstStyle>
            <a:lvl1pPr>
              <a:defRPr/>
            </a:lvl1pPr>
          </a:lstStyle>
          <a:p>
            <a:fld id="{BE5CAE27-51E5-4F8C-B749-6515A655EDAC}" type="slidenum">
              <a:rPr lang="en-CA" altLang="en-US"/>
              <a:pPr/>
              <a:t>‹#›</a:t>
            </a:fld>
            <a:endParaRPr lang="en-CA" altLang="en-US" dirty="0"/>
          </a:p>
        </p:txBody>
      </p:sp>
    </p:spTree>
    <p:extLst>
      <p:ext uri="{BB962C8B-B14F-4D97-AF65-F5344CB8AC3E}">
        <p14:creationId xmlns:p14="http://schemas.microsoft.com/office/powerpoint/2010/main" val="3984631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971CA275-FE4F-4784-8E69-65FCB88C45A4}" type="datetimeFigureOut">
              <a:rPr lang="en-US"/>
              <a:pPr>
                <a:defRPr/>
              </a:pPr>
              <a:t>10/18/2017</a:t>
            </a:fld>
            <a:endParaRPr lang="en-CA" dirty="0"/>
          </a:p>
        </p:txBody>
      </p:sp>
      <p:sp>
        <p:nvSpPr>
          <p:cNvPr id="6" name="Footer Placeholder 21"/>
          <p:cNvSpPr>
            <a:spLocks noGrp="1"/>
          </p:cNvSpPr>
          <p:nvPr>
            <p:ph type="ftr" sz="quarter" idx="11"/>
          </p:nvPr>
        </p:nvSpPr>
        <p:spPr/>
        <p:txBody>
          <a:bodyPr/>
          <a:lstStyle>
            <a:lvl1pPr>
              <a:defRPr/>
            </a:lvl1pPr>
          </a:lstStyle>
          <a:p>
            <a:pPr>
              <a:defRPr/>
            </a:pPr>
            <a:endParaRPr lang="en-CA" dirty="0"/>
          </a:p>
        </p:txBody>
      </p:sp>
      <p:sp>
        <p:nvSpPr>
          <p:cNvPr id="7" name="Slide Number Placeholder 17"/>
          <p:cNvSpPr>
            <a:spLocks noGrp="1"/>
          </p:cNvSpPr>
          <p:nvPr>
            <p:ph type="sldNum" sz="quarter" idx="12"/>
          </p:nvPr>
        </p:nvSpPr>
        <p:spPr/>
        <p:txBody>
          <a:bodyPr/>
          <a:lstStyle>
            <a:lvl1pPr>
              <a:defRPr/>
            </a:lvl1pPr>
          </a:lstStyle>
          <a:p>
            <a:fld id="{7BE09346-E94C-41F9-877D-23F6B4A4884C}" type="slidenum">
              <a:rPr lang="en-CA" altLang="en-US"/>
              <a:pPr/>
              <a:t>‹#›</a:t>
            </a:fld>
            <a:endParaRPr lang="en-CA" altLang="en-US" dirty="0"/>
          </a:p>
        </p:txBody>
      </p:sp>
    </p:spTree>
    <p:extLst>
      <p:ext uri="{BB962C8B-B14F-4D97-AF65-F5344CB8AC3E}">
        <p14:creationId xmlns:p14="http://schemas.microsoft.com/office/powerpoint/2010/main" val="1527122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dirty="0"/>
              <a:t>Click icon to add picture</a:t>
            </a:r>
          </a:p>
        </p:txBody>
      </p:sp>
      <p:sp>
        <p:nvSpPr>
          <p:cNvPr id="9" name="Date Placeholder 4"/>
          <p:cNvSpPr>
            <a:spLocks noGrp="1"/>
          </p:cNvSpPr>
          <p:nvPr>
            <p:ph type="dt" sz="half" idx="10"/>
          </p:nvPr>
        </p:nvSpPr>
        <p:spPr/>
        <p:txBody>
          <a:bodyPr/>
          <a:lstStyle>
            <a:lvl1pPr>
              <a:defRPr/>
            </a:lvl1pPr>
          </a:lstStyle>
          <a:p>
            <a:pPr>
              <a:defRPr/>
            </a:pPr>
            <a:fld id="{1EE56A90-5164-4AE5-88DD-390156F551D8}" type="datetimeFigureOut">
              <a:rPr lang="en-US"/>
              <a:pPr>
                <a:defRPr/>
              </a:pPr>
              <a:t>10/18/2017</a:t>
            </a:fld>
            <a:endParaRPr lang="en-CA" dirty="0"/>
          </a:p>
        </p:txBody>
      </p:sp>
      <p:sp>
        <p:nvSpPr>
          <p:cNvPr id="10" name="Footer Placeholder 5"/>
          <p:cNvSpPr>
            <a:spLocks noGrp="1"/>
          </p:cNvSpPr>
          <p:nvPr>
            <p:ph type="ftr" sz="quarter" idx="11"/>
          </p:nvPr>
        </p:nvSpPr>
        <p:spPr/>
        <p:txBody>
          <a:bodyPr/>
          <a:lstStyle>
            <a:lvl1pPr>
              <a:defRPr/>
            </a:lvl1pPr>
          </a:lstStyle>
          <a:p>
            <a:pPr>
              <a:defRPr/>
            </a:pPr>
            <a:endParaRPr lang="en-CA" dirty="0"/>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fld id="{7AC42626-91D1-4572-8718-3DCEC2730055}" type="slidenum">
              <a:rPr lang="en-CA" altLang="en-US"/>
              <a:pPr/>
              <a:t>‹#›</a:t>
            </a:fld>
            <a:endParaRPr lang="en-CA" altLang="en-US" dirty="0"/>
          </a:p>
        </p:txBody>
      </p:sp>
    </p:spTree>
    <p:extLst>
      <p:ext uri="{BB962C8B-B14F-4D97-AF65-F5344CB8AC3E}">
        <p14:creationId xmlns:p14="http://schemas.microsoft.com/office/powerpoint/2010/main" val="1648223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dirty="0">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a:defRPr/>
            </a:pPr>
            <a:fld id="{28CD86AE-06BC-4A5B-85C0-0AC04DEAEF78}" type="datetimeFigureOut">
              <a:rPr lang="en-US"/>
              <a:pPr>
                <a:defRPr/>
              </a:pPr>
              <a:t>10/18/2017</a:t>
            </a:fld>
            <a:endParaRPr lang="en-CA"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a:defRPr/>
            </a:pPr>
            <a:endParaRPr lang="en-CA"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a:defRPr sz="1200">
                <a:solidFill>
                  <a:srgbClr val="045C75"/>
                </a:solidFill>
              </a:defRPr>
            </a:lvl1pPr>
          </a:lstStyle>
          <a:p>
            <a:fld id="{CE2BCDEA-A9DE-4AE0-9B72-8B197F87156E}" type="slidenum">
              <a:rPr lang="en-CA" altLang="en-US"/>
              <a:pPr/>
              <a:t>‹#›</a:t>
            </a:fld>
            <a:endParaRPr lang="en-CA" altLang="en-US" dirty="0"/>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dirty="0">
                <a:latin typeface="Arial" charset="0"/>
                <a:cs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dirty="0">
                <a:latin typeface="Arial" charset="0"/>
                <a:cs typeface="Arial" charset="0"/>
              </a:endParaRPr>
            </a:p>
          </p:txBody>
        </p:sp>
      </p:grpSp>
    </p:spTree>
  </p:cSld>
  <p:clrMap bg1="lt1" tx1="dk1" bg2="lt2" tx2="dk2" accent1="accent1" accent2="accent2" accent3="accent3" accent4="accent4" accent5="accent5" accent6="accent6" hlink="hlink" folHlink="folHlink"/>
  <p:sldLayoutIdLst>
    <p:sldLayoutId id="2147484224" r:id="rId1"/>
    <p:sldLayoutId id="2147484216" r:id="rId2"/>
    <p:sldLayoutId id="2147484225" r:id="rId3"/>
    <p:sldLayoutId id="2147484217" r:id="rId4"/>
    <p:sldLayoutId id="2147484218" r:id="rId5"/>
    <p:sldLayoutId id="2147484219" r:id="rId6"/>
    <p:sldLayoutId id="2147484220" r:id="rId7"/>
    <p:sldLayoutId id="2147484221" r:id="rId8"/>
    <p:sldLayoutId id="2147484226" r:id="rId9"/>
    <p:sldLayoutId id="2147484222" r:id="rId10"/>
    <p:sldLayoutId id="2147484223"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714347" y="1077444"/>
            <a:ext cx="7772400" cy="3041661"/>
          </a:xfrm>
          <a:ln>
            <a:miter lim="800000"/>
            <a:headEnd/>
            <a:tailEnd/>
          </a:ln>
          <a:extLst/>
        </p:spPr>
        <p:txBody>
          <a:bodyPr/>
          <a:lstStyle/>
          <a:p>
            <a:pPr algn="ctr" eaLnBrk="1" fontAlgn="auto" hangingPunct="1">
              <a:spcAft>
                <a:spcPts val="0"/>
              </a:spcAft>
              <a:defRPr/>
            </a:pPr>
            <a:r>
              <a:rPr lang="en-CA" sz="4900" dirty="0">
                <a:solidFill>
                  <a:schemeClr val="tx1"/>
                </a:solidFill>
              </a:rPr>
              <a:t>English 1112D</a:t>
            </a:r>
            <a:br>
              <a:rPr lang="en-CA" sz="4900" dirty="0">
                <a:solidFill>
                  <a:schemeClr val="tx1"/>
                </a:solidFill>
              </a:rPr>
            </a:br>
            <a:r>
              <a:rPr lang="en-CA" sz="4900" dirty="0">
                <a:solidFill>
                  <a:schemeClr val="tx1"/>
                </a:solidFill>
              </a:rPr>
              <a:t>Technical Report Writing</a:t>
            </a:r>
            <a:br>
              <a:rPr lang="en-CA" sz="4900" dirty="0">
                <a:solidFill>
                  <a:schemeClr val="tx1"/>
                </a:solidFill>
              </a:rPr>
            </a:br>
            <a:r>
              <a:rPr lang="en-CA" sz="6000" dirty="0"/>
              <a:t> </a:t>
            </a:r>
            <a:r>
              <a:rPr lang="en-CA" sz="3200" dirty="0">
                <a:solidFill>
                  <a:schemeClr val="tx1"/>
                </a:solidFill>
              </a:rPr>
              <a:t>Lynda Morrissey</a:t>
            </a:r>
            <a:br>
              <a:rPr lang="en-CA" sz="3200" dirty="0">
                <a:solidFill>
                  <a:schemeClr val="tx1"/>
                </a:solidFill>
              </a:rPr>
            </a:br>
            <a:r>
              <a:rPr lang="en-CA" sz="3200" dirty="0">
                <a:solidFill>
                  <a:schemeClr val="tx1"/>
                </a:solidFill>
              </a:rPr>
              <a:t>October 2, 2017</a:t>
            </a:r>
          </a:p>
        </p:txBody>
      </p:sp>
      <p:sp>
        <p:nvSpPr>
          <p:cNvPr id="5123" name="Subtitle 2"/>
          <p:cNvSpPr>
            <a:spLocks noGrp="1"/>
          </p:cNvSpPr>
          <p:nvPr>
            <p:ph type="subTitle" idx="1"/>
          </p:nvPr>
        </p:nvSpPr>
        <p:spPr>
          <a:xfrm>
            <a:off x="1035829" y="4581128"/>
            <a:ext cx="7129435" cy="1296144"/>
          </a:xfrm>
        </p:spPr>
        <p:txBody>
          <a:bodyPr/>
          <a:lstStyle/>
          <a:p>
            <a:pPr marR="0" algn="l" eaLnBrk="1" hangingPunct="1"/>
            <a:r>
              <a:rPr lang="en-CA" altLang="en-US" sz="2800" b="1" dirty="0"/>
              <a:t>Teaching Assistants:  	Patricia Magazoni</a:t>
            </a:r>
          </a:p>
          <a:p>
            <a:pPr marR="0" algn="l" eaLnBrk="1" hangingPunct="1"/>
            <a:r>
              <a:rPr lang="en-CA" altLang="en-US" sz="2800" b="1" dirty="0"/>
              <a:t>				Brenner Holash	</a:t>
            </a:r>
            <a:endParaRPr lang="en-CA" altLang="en-US" dirty="0"/>
          </a:p>
        </p:txBody>
      </p:sp>
    </p:spTree>
    <p:extLst>
      <p:ext uri="{BB962C8B-B14F-4D97-AF65-F5344CB8AC3E}">
        <p14:creationId xmlns:p14="http://schemas.microsoft.com/office/powerpoint/2010/main" val="1447032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755650" y="476250"/>
            <a:ext cx="7958138" cy="877888"/>
          </a:xfrm>
        </p:spPr>
        <p:txBody>
          <a:bodyPr/>
          <a:lstStyle/>
          <a:p>
            <a:pPr marL="342900" indent="-342900" eaLnBrk="1" hangingPunct="1"/>
            <a:r>
              <a:rPr lang="en-US" altLang="en-US" sz="4400" dirty="0">
                <a:latin typeface="Arial" panose="020B0604020202020204" pitchFamily="34" charset="0"/>
                <a:cs typeface="Arial" panose="020B0604020202020204" pitchFamily="34" charset="0"/>
              </a:rPr>
              <a:t>Sources of Information</a:t>
            </a:r>
            <a:endParaRPr lang="en-US" altLang="en-US" sz="2400" b="1" dirty="0">
              <a:latin typeface="Arial" panose="020B0604020202020204" pitchFamily="34" charset="0"/>
            </a:endParaRPr>
          </a:p>
        </p:txBody>
      </p:sp>
      <p:sp>
        <p:nvSpPr>
          <p:cNvPr id="4099" name="Rectangle 3"/>
          <p:cNvSpPr>
            <a:spLocks noGrp="1" noChangeArrowheads="1"/>
          </p:cNvSpPr>
          <p:nvPr>
            <p:ph idx="1"/>
          </p:nvPr>
        </p:nvSpPr>
        <p:spPr>
          <a:xfrm>
            <a:off x="428625" y="1428750"/>
            <a:ext cx="8223250" cy="5143500"/>
          </a:xfrm>
        </p:spPr>
        <p:txBody>
          <a:bodyPr>
            <a:normAutofit fontScale="92500"/>
          </a:bodyPr>
          <a:lstStyle/>
          <a:p>
            <a:pPr marL="274320" indent="-274320" eaLnBrk="1" fontAlgn="auto" hangingPunct="1">
              <a:spcAft>
                <a:spcPts val="0"/>
              </a:spcAft>
              <a:buClr>
                <a:schemeClr val="accent3"/>
              </a:buClr>
              <a:buFont typeface="Wingdings 2" panose="05020102010507070707" pitchFamily="18" charset="2"/>
              <a:buNone/>
              <a:defRPr/>
            </a:pPr>
            <a:r>
              <a:rPr lang="en-US" b="1" dirty="0">
                <a:latin typeface="Arial" pitchFamily="34" charset="0"/>
                <a:cs typeface="Arial" pitchFamily="34" charset="0"/>
              </a:rPr>
              <a:t>Traditional Publications (print or electronic)</a:t>
            </a:r>
          </a:p>
          <a:p>
            <a:pPr marL="274320" indent="-274320" eaLnBrk="1" fontAlgn="auto" hangingPunct="1">
              <a:spcAft>
                <a:spcPts val="0"/>
              </a:spcAft>
              <a:buClr>
                <a:schemeClr val="accent3"/>
              </a:buClr>
              <a:buFont typeface="Wingdings 2" panose="05020102010507070707" pitchFamily="18" charset="2"/>
              <a:buNone/>
              <a:defRPr/>
            </a:pPr>
            <a:r>
              <a:rPr lang="en-US" sz="2400" b="1" dirty="0">
                <a:solidFill>
                  <a:schemeClr val="tx2"/>
                </a:solidFill>
                <a:latin typeface="Arial" pitchFamily="34" charset="0"/>
                <a:cs typeface="Arial" pitchFamily="34" charset="0"/>
              </a:rPr>
              <a:t>Books</a:t>
            </a:r>
          </a:p>
          <a:p>
            <a:pPr marL="274320" indent="-274320" eaLnBrk="1" fontAlgn="auto" hangingPunct="1">
              <a:spcAft>
                <a:spcPts val="0"/>
              </a:spcAft>
              <a:buClr>
                <a:schemeClr val="tx1"/>
              </a:buClr>
              <a:defRPr/>
            </a:pPr>
            <a:r>
              <a:rPr lang="en-US" sz="2000" b="1" dirty="0">
                <a:latin typeface="Arial" pitchFamily="34" charset="0"/>
                <a:cs typeface="Arial" pitchFamily="34" charset="0"/>
              </a:rPr>
              <a:t>usually dated information</a:t>
            </a:r>
          </a:p>
          <a:p>
            <a:pPr marL="274320" indent="-274320" eaLnBrk="1" fontAlgn="auto" hangingPunct="1">
              <a:spcAft>
                <a:spcPts val="0"/>
              </a:spcAft>
              <a:buClr>
                <a:schemeClr val="tx1"/>
              </a:buClr>
              <a:defRPr/>
            </a:pPr>
            <a:r>
              <a:rPr lang="en-US" sz="2000" b="1" dirty="0">
                <a:latin typeface="Arial" pitchFamily="34" charset="0"/>
                <a:cs typeface="Arial" pitchFamily="34" charset="0"/>
              </a:rPr>
              <a:t>current information (recent publications)</a:t>
            </a:r>
          </a:p>
          <a:p>
            <a:pPr marL="274320" indent="-274320" eaLnBrk="1" fontAlgn="auto" hangingPunct="1">
              <a:spcAft>
                <a:spcPts val="0"/>
              </a:spcAft>
              <a:buClr>
                <a:schemeClr val="tx1"/>
              </a:buClr>
              <a:defRPr/>
            </a:pPr>
            <a:r>
              <a:rPr lang="en-US" sz="2000" b="1" dirty="0">
                <a:latin typeface="Arial" pitchFamily="34" charset="0"/>
                <a:cs typeface="Arial" pitchFamily="34" charset="0"/>
              </a:rPr>
              <a:t>historical trail and context (older publications)</a:t>
            </a:r>
          </a:p>
          <a:p>
            <a:pPr marL="274320" indent="-274320" eaLnBrk="1" fontAlgn="auto" hangingPunct="1">
              <a:spcAft>
                <a:spcPts val="0"/>
              </a:spcAft>
              <a:buClr>
                <a:schemeClr val="accent3"/>
              </a:buClr>
              <a:buFont typeface="Wingdings 2" panose="05020102010507070707" pitchFamily="18" charset="2"/>
              <a:buNone/>
              <a:defRPr/>
            </a:pPr>
            <a:endParaRPr lang="en-US" sz="2000" b="1" dirty="0">
              <a:latin typeface="Arial" pitchFamily="34" charset="0"/>
              <a:cs typeface="Arial" pitchFamily="34" charset="0"/>
            </a:endParaRPr>
          </a:p>
          <a:p>
            <a:pPr marL="274320" indent="-274320" eaLnBrk="1" fontAlgn="auto" hangingPunct="1">
              <a:spcAft>
                <a:spcPts val="0"/>
              </a:spcAft>
              <a:buClr>
                <a:schemeClr val="accent3"/>
              </a:buClr>
              <a:buFont typeface="Wingdings 2" panose="05020102010507070707" pitchFamily="18" charset="2"/>
              <a:buNone/>
              <a:defRPr/>
            </a:pPr>
            <a:r>
              <a:rPr lang="en-US" sz="2400" b="1" dirty="0">
                <a:solidFill>
                  <a:schemeClr val="tx2"/>
                </a:solidFill>
                <a:latin typeface="Arial" pitchFamily="34" charset="0"/>
                <a:cs typeface="Arial" pitchFamily="34" charset="0"/>
              </a:rPr>
              <a:t>Periodicals</a:t>
            </a:r>
          </a:p>
          <a:p>
            <a:pPr marL="274320" indent="-274320" eaLnBrk="1" fontAlgn="auto" hangingPunct="1">
              <a:spcAft>
                <a:spcPts val="0"/>
              </a:spcAft>
              <a:buClr>
                <a:schemeClr val="accent3"/>
              </a:buClr>
              <a:defRPr/>
            </a:pPr>
            <a:r>
              <a:rPr lang="en-US" sz="2000" b="1" dirty="0">
                <a:latin typeface="Arial" pitchFamily="34" charset="0"/>
                <a:cs typeface="Arial" pitchFamily="34" charset="0"/>
              </a:rPr>
              <a:t>Journals - Academic and Trade Journals</a:t>
            </a:r>
          </a:p>
          <a:p>
            <a:pPr marL="641033" lvl="1" indent="-274320" eaLnBrk="1" fontAlgn="auto" hangingPunct="1">
              <a:spcAft>
                <a:spcPts val="0"/>
              </a:spcAft>
              <a:buClr>
                <a:schemeClr val="accent3"/>
              </a:buClr>
              <a:defRPr/>
            </a:pPr>
            <a:r>
              <a:rPr lang="en-US" sz="1800" b="1" dirty="0">
                <a:latin typeface="Arial" pitchFamily="34" charset="0"/>
                <a:cs typeface="Arial" pitchFamily="34" charset="0"/>
              </a:rPr>
              <a:t>specific to areas of specialization</a:t>
            </a:r>
          </a:p>
          <a:p>
            <a:pPr marL="274320" indent="-274320" eaLnBrk="1" fontAlgn="auto" hangingPunct="1">
              <a:spcAft>
                <a:spcPts val="0"/>
              </a:spcAft>
              <a:buClr>
                <a:schemeClr val="accent3"/>
              </a:buClr>
              <a:defRPr/>
            </a:pPr>
            <a:r>
              <a:rPr lang="en-US" sz="2000" b="1" dirty="0">
                <a:latin typeface="Arial" pitchFamily="34" charset="0"/>
                <a:cs typeface="Arial" pitchFamily="34" charset="0"/>
              </a:rPr>
              <a:t>Magazines</a:t>
            </a:r>
          </a:p>
          <a:p>
            <a:pPr marL="641033" lvl="1" indent="-274320" eaLnBrk="1" fontAlgn="auto" hangingPunct="1">
              <a:spcAft>
                <a:spcPts val="0"/>
              </a:spcAft>
              <a:buClr>
                <a:schemeClr val="accent3"/>
              </a:buClr>
              <a:defRPr/>
            </a:pPr>
            <a:r>
              <a:rPr lang="en-US" sz="1800" b="1" dirty="0">
                <a:latin typeface="Arial" pitchFamily="34" charset="0"/>
                <a:cs typeface="Arial" pitchFamily="34" charset="0"/>
              </a:rPr>
              <a:t>areas of interest</a:t>
            </a:r>
          </a:p>
          <a:p>
            <a:pPr marL="274320" indent="-274320" eaLnBrk="1" fontAlgn="auto" hangingPunct="1">
              <a:spcAft>
                <a:spcPts val="0"/>
              </a:spcAft>
              <a:buClr>
                <a:schemeClr val="accent3"/>
              </a:buClr>
              <a:defRPr/>
            </a:pPr>
            <a:r>
              <a:rPr lang="en-US" sz="2000" b="1" dirty="0">
                <a:latin typeface="Arial" pitchFamily="34" charset="0"/>
                <a:cs typeface="Arial" pitchFamily="34" charset="0"/>
              </a:rPr>
              <a:t>news briefs, book reviews, reports on current research</a:t>
            </a:r>
          </a:p>
          <a:p>
            <a:pPr marL="274320" indent="-274320" eaLnBrk="1" fontAlgn="auto" hangingPunct="1">
              <a:spcAft>
                <a:spcPts val="0"/>
              </a:spcAft>
              <a:buClr>
                <a:schemeClr val="accent3"/>
              </a:buClr>
              <a:buFont typeface="Wingdings 2" panose="05020102010507070707" pitchFamily="18" charset="2"/>
              <a:buNone/>
              <a:defRPr/>
            </a:pPr>
            <a:r>
              <a:rPr lang="en-US" sz="2400" b="1" dirty="0">
                <a:latin typeface="Arial" pitchFamily="34" charset="0"/>
                <a:cs typeface="Arial" pitchFamily="34" charset="0"/>
              </a:rPr>
              <a:t>	</a:t>
            </a:r>
          </a:p>
          <a:p>
            <a:pPr marL="6350" indent="-6350" eaLnBrk="1" fontAlgn="auto" hangingPunct="1">
              <a:spcAft>
                <a:spcPts val="0"/>
              </a:spcAft>
              <a:buClr>
                <a:schemeClr val="accent3"/>
              </a:buClr>
              <a:buFont typeface="Wingdings 2" panose="05020102010507070707" pitchFamily="18" charset="2"/>
              <a:buNone/>
              <a:defRPr/>
            </a:pPr>
            <a:r>
              <a:rPr lang="en-US" sz="2400" b="1" dirty="0">
                <a:solidFill>
                  <a:schemeClr val="tx2"/>
                </a:solidFill>
                <a:latin typeface="Arial" pitchFamily="34" charset="0"/>
                <a:cs typeface="Arial" pitchFamily="34" charset="0"/>
              </a:rPr>
              <a:t>Newspapers, Government Reports and Legal Documents </a:t>
            </a: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1199376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42938" y="642938"/>
            <a:ext cx="7958137" cy="785812"/>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US" altLang="en-US" sz="4400" dirty="0">
                <a:latin typeface="Arial" panose="020B0604020202020204" pitchFamily="34" charset="0"/>
                <a:cs typeface="Arial" panose="020B0604020202020204" pitchFamily="34" charset="0"/>
              </a:rPr>
              <a:t>Sources of Information</a:t>
            </a:r>
            <a:endParaRPr lang="en-US" altLang="en-US" sz="2400" b="1" dirty="0">
              <a:latin typeface="Arial" panose="020B0604020202020204" pitchFamily="34" charset="0"/>
            </a:endParaRPr>
          </a:p>
        </p:txBody>
      </p:sp>
      <p:sp>
        <p:nvSpPr>
          <p:cNvPr id="4099" name="Rectangle 3"/>
          <p:cNvSpPr>
            <a:spLocks noGrp="1" noChangeArrowheads="1"/>
          </p:cNvSpPr>
          <p:nvPr>
            <p:ph idx="1"/>
          </p:nvPr>
        </p:nvSpPr>
        <p:spPr>
          <a:xfrm>
            <a:off x="428625" y="1500188"/>
            <a:ext cx="8223250" cy="4786312"/>
          </a:xfrm>
        </p:spPr>
        <p:txBody>
          <a:bodyPr>
            <a:normAutofit fontScale="92500" lnSpcReduction="10000"/>
          </a:bodyPr>
          <a:lstStyle/>
          <a:p>
            <a:pPr marL="274320" indent="-274320" eaLnBrk="1" fontAlgn="auto" hangingPunct="1">
              <a:spcAft>
                <a:spcPts val="0"/>
              </a:spcAft>
              <a:buClr>
                <a:schemeClr val="accent3"/>
              </a:buClr>
              <a:buFont typeface="Wingdings 2" panose="05020102010507070707" pitchFamily="18" charset="2"/>
              <a:buNone/>
              <a:defRPr/>
            </a:pPr>
            <a:r>
              <a:rPr lang="en-US" sz="2400" b="1" dirty="0">
                <a:solidFill>
                  <a:schemeClr val="tx2"/>
                </a:solidFill>
                <a:latin typeface="Arial" pitchFamily="34" charset="0"/>
                <a:cs typeface="Arial" pitchFamily="34" charset="0"/>
              </a:rPr>
              <a:t>Product Literature</a:t>
            </a:r>
          </a:p>
          <a:p>
            <a:pPr eaLnBrk="1" fontAlgn="auto" hangingPunct="1">
              <a:spcAft>
                <a:spcPts val="0"/>
              </a:spcAft>
              <a:buClr>
                <a:schemeClr val="tx1"/>
              </a:buClr>
              <a:buFont typeface="Wingdings" panose="05000000000000000000" pitchFamily="2" charset="2"/>
              <a:buChar char="§"/>
              <a:defRPr/>
            </a:pPr>
            <a:r>
              <a:rPr lang="en-US" sz="2200" b="1" dirty="0">
                <a:latin typeface="Arial" pitchFamily="34" charset="0"/>
                <a:cs typeface="Arial" pitchFamily="34" charset="0"/>
              </a:rPr>
              <a:t>product, manufacturer, company, vendor info</a:t>
            </a:r>
          </a:p>
          <a:p>
            <a:pPr eaLnBrk="1" fontAlgn="auto" hangingPunct="1">
              <a:spcAft>
                <a:spcPts val="0"/>
              </a:spcAft>
              <a:buClr>
                <a:schemeClr val="tx1"/>
              </a:buClr>
              <a:buFont typeface="Wingdings" panose="05000000000000000000" pitchFamily="2" charset="2"/>
              <a:buChar char="§"/>
              <a:defRPr/>
            </a:pPr>
            <a:r>
              <a:rPr lang="en-US" sz="2200" b="1" dirty="0">
                <a:latin typeface="Arial" pitchFamily="34" charset="0"/>
                <a:cs typeface="Arial" pitchFamily="34" charset="0"/>
              </a:rPr>
              <a:t>catalogues, buyer guides, consumer reports</a:t>
            </a:r>
          </a:p>
          <a:p>
            <a:pPr eaLnBrk="1" fontAlgn="auto" hangingPunct="1">
              <a:spcAft>
                <a:spcPts val="0"/>
              </a:spcAft>
              <a:buClr>
                <a:schemeClr val="tx1"/>
              </a:buClr>
              <a:buFont typeface="Wingdings" panose="05000000000000000000" pitchFamily="2" charset="2"/>
              <a:buChar char="§"/>
              <a:defRPr/>
            </a:pPr>
            <a:r>
              <a:rPr lang="en-US" sz="2200" b="1" dirty="0">
                <a:latin typeface="Arial" pitchFamily="34" charset="0"/>
                <a:cs typeface="Arial" pitchFamily="34" charset="0"/>
              </a:rPr>
              <a:t>For selecting products, for comparison of products</a:t>
            </a:r>
          </a:p>
          <a:p>
            <a:pPr eaLnBrk="1" fontAlgn="auto" hangingPunct="1">
              <a:spcAft>
                <a:spcPts val="0"/>
              </a:spcAft>
              <a:buClr>
                <a:schemeClr val="tx1"/>
              </a:buClr>
              <a:buFont typeface="Wingdings" panose="05000000000000000000" pitchFamily="2" charset="2"/>
              <a:buChar char="§"/>
              <a:defRPr/>
            </a:pPr>
            <a:r>
              <a:rPr lang="en-US" sz="2200" b="1" dirty="0">
                <a:latin typeface="Arial" pitchFamily="34" charset="0"/>
                <a:cs typeface="Arial" pitchFamily="34" charset="0"/>
              </a:rPr>
              <a:t>Provide specifications, performance data, test data</a:t>
            </a:r>
          </a:p>
          <a:p>
            <a:pPr eaLnBrk="1" fontAlgn="auto" hangingPunct="1">
              <a:spcAft>
                <a:spcPts val="0"/>
              </a:spcAft>
              <a:buClr>
                <a:schemeClr val="tx1"/>
              </a:buClr>
              <a:buFont typeface="Wingdings" panose="05000000000000000000" pitchFamily="2" charset="2"/>
              <a:buChar char="§"/>
              <a:defRPr/>
            </a:pPr>
            <a:endParaRPr lang="en-US" sz="2000" b="1" dirty="0">
              <a:solidFill>
                <a:schemeClr val="tx2"/>
              </a:solidFill>
              <a:latin typeface="Arial" pitchFamily="34" charset="0"/>
              <a:cs typeface="Arial" pitchFamily="34" charset="0"/>
            </a:endParaRPr>
          </a:p>
          <a:p>
            <a:pPr marL="274320" indent="-274320" eaLnBrk="1" fontAlgn="auto" hangingPunct="1">
              <a:spcAft>
                <a:spcPts val="0"/>
              </a:spcAft>
              <a:buClr>
                <a:schemeClr val="accent3"/>
              </a:buClr>
              <a:buFont typeface="Wingdings 2" panose="05020102010507070707" pitchFamily="18" charset="2"/>
              <a:buNone/>
              <a:defRPr/>
            </a:pPr>
            <a:r>
              <a:rPr lang="en-US" sz="2400" b="1" dirty="0">
                <a:solidFill>
                  <a:schemeClr val="tx2"/>
                </a:solidFill>
                <a:latin typeface="Arial" pitchFamily="34" charset="0"/>
                <a:cs typeface="Arial" pitchFamily="34" charset="0"/>
              </a:rPr>
              <a:t>Multimedia </a:t>
            </a:r>
          </a:p>
          <a:p>
            <a:pPr marL="457200" indent="-457200" eaLnBrk="1" fontAlgn="auto" hangingPunct="1">
              <a:spcAft>
                <a:spcPts val="0"/>
              </a:spcAft>
              <a:buClrTx/>
              <a:buFont typeface="+mj-lt"/>
              <a:buAutoNum type="arabicPeriod"/>
              <a:defRPr/>
            </a:pPr>
            <a:r>
              <a:rPr lang="en-US" sz="2000" b="1" dirty="0">
                <a:latin typeface="Arial" pitchFamily="34" charset="0"/>
                <a:cs typeface="Arial" pitchFamily="34" charset="0"/>
              </a:rPr>
              <a:t>radio and television broadcasts</a:t>
            </a:r>
          </a:p>
          <a:p>
            <a:pPr marL="457200" indent="-457200" eaLnBrk="1" fontAlgn="auto" hangingPunct="1">
              <a:spcAft>
                <a:spcPts val="0"/>
              </a:spcAft>
              <a:buClrTx/>
              <a:buFont typeface="+mj-lt"/>
              <a:buAutoNum type="arabicPeriod"/>
              <a:defRPr/>
            </a:pPr>
            <a:r>
              <a:rPr lang="en-US" sz="2000" b="1" dirty="0">
                <a:latin typeface="Arial" pitchFamily="34" charset="0"/>
                <a:cs typeface="Arial" pitchFamily="34" charset="0"/>
              </a:rPr>
              <a:t>Movies, films</a:t>
            </a:r>
          </a:p>
          <a:p>
            <a:pPr marL="457200" indent="-457200" eaLnBrk="1" fontAlgn="auto" hangingPunct="1">
              <a:spcAft>
                <a:spcPts val="0"/>
              </a:spcAft>
              <a:buClrTx/>
              <a:buFont typeface="+mj-lt"/>
              <a:buAutoNum type="arabicPeriod"/>
              <a:defRPr/>
            </a:pPr>
            <a:r>
              <a:rPr lang="en-US" sz="2000" b="1" dirty="0">
                <a:latin typeface="Arial" pitchFamily="34" charset="0"/>
                <a:cs typeface="Arial" pitchFamily="34" charset="0"/>
              </a:rPr>
              <a:t>Documentaries</a:t>
            </a:r>
          </a:p>
          <a:p>
            <a:pPr marL="457200" indent="-457200" eaLnBrk="1" fontAlgn="auto" hangingPunct="1">
              <a:spcAft>
                <a:spcPts val="0"/>
              </a:spcAft>
              <a:buClrTx/>
              <a:buFont typeface="+mj-lt"/>
              <a:buAutoNum type="arabicPeriod"/>
              <a:defRPr/>
            </a:pPr>
            <a:r>
              <a:rPr lang="en-US" sz="2000" b="1" dirty="0">
                <a:latin typeface="Arial" pitchFamily="34" charset="0"/>
                <a:cs typeface="Arial" pitchFamily="34" charset="0"/>
              </a:rPr>
              <a:t>Interactive forums</a:t>
            </a:r>
          </a:p>
          <a:p>
            <a:pPr marL="457200" indent="-457200" eaLnBrk="1" fontAlgn="auto" hangingPunct="1">
              <a:spcAft>
                <a:spcPts val="0"/>
              </a:spcAft>
              <a:buClrTx/>
              <a:buFont typeface="+mj-lt"/>
              <a:buAutoNum type="arabicPeriod"/>
              <a:defRPr/>
            </a:pPr>
            <a:r>
              <a:rPr lang="en-US" sz="2000" b="1" dirty="0">
                <a:latin typeface="Arial" pitchFamily="34" charset="0"/>
                <a:cs typeface="Arial" pitchFamily="34" charset="0"/>
              </a:rPr>
              <a:t>public meetings</a:t>
            </a:r>
          </a:p>
          <a:p>
            <a:pPr marL="366713" lvl="1" indent="0" eaLnBrk="1" fontAlgn="auto" hangingPunct="1">
              <a:spcAft>
                <a:spcPts val="0"/>
              </a:spcAft>
              <a:buClr>
                <a:schemeClr val="accent3"/>
              </a:buClr>
              <a:buNone/>
              <a:defRPr/>
            </a:pPr>
            <a:r>
              <a:rPr lang="en-US" sz="1800" b="1" dirty="0">
                <a:latin typeface="Arial" pitchFamily="34" charset="0"/>
                <a:cs typeface="Arial" pitchFamily="34" charset="0"/>
              </a:rPr>
              <a:t>(4 and 5 – could be videos, audio tapes, print transcripts, reports, minutes)</a:t>
            </a:r>
          </a:p>
          <a:p>
            <a:pPr marL="274320" indent="-274320" eaLnBrk="1" fontAlgn="auto" hangingPunct="1">
              <a:spcAft>
                <a:spcPts val="0"/>
              </a:spcAft>
              <a:buClr>
                <a:schemeClr val="accent3"/>
              </a:buClr>
              <a:buFont typeface="Wingdings 2" panose="05020102010507070707" pitchFamily="18" charset="2"/>
              <a:buNone/>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1745324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23849" y="476672"/>
            <a:ext cx="8501063" cy="733425"/>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US" altLang="en-US" sz="4000" b="1" dirty="0">
                <a:latin typeface="Arial" panose="020B0604020202020204" pitchFamily="34" charset="0"/>
                <a:cs typeface="Arial" panose="020B0604020202020204" pitchFamily="34" charset="0"/>
              </a:rPr>
              <a:t>Scholarly vs. Popular Periodicals</a:t>
            </a:r>
            <a:endParaRPr lang="en-US" altLang="en-US" sz="4000" b="1" dirty="0">
              <a:latin typeface="Arial" panose="020B0604020202020204" pitchFamily="34" charset="0"/>
            </a:endParaRPr>
          </a:p>
        </p:txBody>
      </p:sp>
      <p:sp>
        <p:nvSpPr>
          <p:cNvPr id="4099" name="Rectangle 3"/>
          <p:cNvSpPr>
            <a:spLocks noGrp="1" noChangeArrowheads="1"/>
          </p:cNvSpPr>
          <p:nvPr>
            <p:ph idx="1"/>
          </p:nvPr>
        </p:nvSpPr>
        <p:spPr>
          <a:xfrm>
            <a:off x="462755" y="1556792"/>
            <a:ext cx="8223250" cy="5065712"/>
          </a:xfrm>
        </p:spPr>
        <p:txBody>
          <a:bodyPr>
            <a:normAutofit fontScale="92500" lnSpcReduction="20000"/>
          </a:bodyPr>
          <a:lstStyle/>
          <a:p>
            <a:pPr marL="0" indent="0">
              <a:buNone/>
            </a:pPr>
            <a:r>
              <a:rPr lang="en-CA" b="1" dirty="0">
                <a:latin typeface="Arial" panose="020B0604020202020204" pitchFamily="34" charset="0"/>
                <a:cs typeface="Arial" panose="020B0604020202020204" pitchFamily="34" charset="0"/>
              </a:rPr>
              <a:t>Scholarly sources:</a:t>
            </a:r>
          </a:p>
          <a:p>
            <a:pPr marL="901700" lvl="1" indent="-546100">
              <a:buClr>
                <a:schemeClr val="tx1"/>
              </a:buClr>
              <a:buFont typeface="Wingdings" panose="05000000000000000000" pitchFamily="2" charset="2"/>
              <a:buChar char="q"/>
            </a:pPr>
            <a:r>
              <a:rPr lang="en-CA" sz="1900" b="1" dirty="0">
                <a:latin typeface="Arial" panose="020B0604020202020204" pitchFamily="34" charset="0"/>
                <a:cs typeface="Arial" panose="020B0604020202020204" pitchFamily="34" charset="0"/>
              </a:rPr>
              <a:t>original research published in journals</a:t>
            </a:r>
          </a:p>
          <a:p>
            <a:pPr marL="901700" lvl="1" indent="-546100">
              <a:buClr>
                <a:schemeClr val="tx1"/>
              </a:buClr>
              <a:buFont typeface="Wingdings" panose="05000000000000000000" pitchFamily="2" charset="2"/>
              <a:buChar char="q"/>
            </a:pPr>
            <a:r>
              <a:rPr lang="en-CA" sz="1900" b="1" dirty="0">
                <a:latin typeface="Arial" panose="020B0604020202020204" pitchFamily="34" charset="0"/>
                <a:cs typeface="Arial" panose="020B0604020202020204" pitchFamily="34" charset="0"/>
              </a:rPr>
              <a:t>written by experts in the field</a:t>
            </a:r>
          </a:p>
          <a:p>
            <a:pPr marL="901700" lvl="1" indent="-546100">
              <a:buClr>
                <a:schemeClr val="tx1"/>
              </a:buClr>
              <a:buFont typeface="Wingdings" panose="05000000000000000000" pitchFamily="2" charset="2"/>
              <a:buChar char="q"/>
            </a:pPr>
            <a:r>
              <a:rPr lang="en-CA" sz="1900" b="1" dirty="0">
                <a:solidFill>
                  <a:srgbClr val="FF0000"/>
                </a:solidFill>
                <a:latin typeface="Arial" panose="020B0604020202020204" pitchFamily="34" charset="0"/>
                <a:cs typeface="Arial" panose="020B0604020202020204" pitchFamily="34" charset="0"/>
              </a:rPr>
              <a:t>peer-reviewed</a:t>
            </a:r>
            <a:r>
              <a:rPr lang="en-CA" sz="1900" b="1" dirty="0">
                <a:latin typeface="Arial" panose="020B0604020202020204" pitchFamily="34" charset="0"/>
                <a:cs typeface="Arial" panose="020B0604020202020204" pitchFamily="34" charset="0"/>
              </a:rPr>
              <a:t> (evaluated by other experts in the same field)</a:t>
            </a:r>
          </a:p>
          <a:p>
            <a:pPr marL="901700" lvl="1" indent="-546100">
              <a:buClr>
                <a:schemeClr val="tx1"/>
              </a:buClr>
              <a:buFont typeface="Wingdings" panose="05000000000000000000" pitchFamily="2" charset="2"/>
              <a:buChar char="q"/>
            </a:pPr>
            <a:r>
              <a:rPr lang="en-CA" sz="1900" b="1" dirty="0">
                <a:latin typeface="Arial" panose="020B0604020202020204" pitchFamily="34" charset="0"/>
                <a:cs typeface="Arial" panose="020B0604020202020204" pitchFamily="34" charset="0"/>
              </a:rPr>
              <a:t>include citations</a:t>
            </a:r>
          </a:p>
          <a:p>
            <a:pPr marL="901700" lvl="1" indent="-546100">
              <a:buClr>
                <a:schemeClr val="tx1"/>
              </a:buClr>
              <a:buFont typeface="Wingdings" panose="05000000000000000000" pitchFamily="2" charset="2"/>
              <a:buChar char="q"/>
            </a:pPr>
            <a:r>
              <a:rPr lang="en-CA" sz="1900" b="1" dirty="0">
                <a:latin typeface="Arial" panose="020B0604020202020204" pitchFamily="34" charset="0"/>
                <a:cs typeface="Arial" panose="020B0604020202020204" pitchFamily="34" charset="0"/>
              </a:rPr>
              <a:t>usually are long, about 10-30 pages</a:t>
            </a:r>
          </a:p>
          <a:p>
            <a:pPr lvl="1"/>
            <a:endParaRPr lang="en-CA" b="1" dirty="0">
              <a:latin typeface="Arial" panose="020B0604020202020204" pitchFamily="34" charset="0"/>
              <a:cs typeface="Arial" panose="020B0604020202020204" pitchFamily="34" charset="0"/>
            </a:endParaRPr>
          </a:p>
          <a:p>
            <a:pPr marL="0" indent="0">
              <a:buNone/>
            </a:pPr>
            <a:r>
              <a:rPr lang="en-CA" b="1" dirty="0">
                <a:latin typeface="Arial" panose="020B0604020202020204" pitchFamily="34" charset="0"/>
                <a:cs typeface="Arial" panose="020B0604020202020204" pitchFamily="34" charset="0"/>
              </a:rPr>
              <a:t>Popular sources:</a:t>
            </a:r>
          </a:p>
          <a:p>
            <a:pPr marL="901700" lvl="1" indent="-546100">
              <a:buClr>
                <a:schemeClr val="tx1"/>
              </a:buClr>
              <a:buFont typeface="Wingdings" panose="05000000000000000000" pitchFamily="2" charset="2"/>
              <a:buChar char="q"/>
            </a:pPr>
            <a:r>
              <a:rPr lang="en-CA" sz="1900" b="1" dirty="0">
                <a:latin typeface="Arial" panose="020B0604020202020204" pitchFamily="34" charset="0"/>
                <a:cs typeface="Arial" panose="020B0604020202020204" pitchFamily="34" charset="0"/>
              </a:rPr>
              <a:t>general interest stories which may refer to research but do not contain original research</a:t>
            </a:r>
          </a:p>
          <a:p>
            <a:pPr marL="901700" lvl="1" indent="-546100">
              <a:buClr>
                <a:schemeClr val="tx1"/>
              </a:buClr>
              <a:buFont typeface="Wingdings" panose="05000000000000000000" pitchFamily="2" charset="2"/>
              <a:buChar char="q"/>
            </a:pPr>
            <a:r>
              <a:rPr lang="en-CA" sz="1900" b="1" dirty="0">
                <a:latin typeface="Arial" panose="020B0604020202020204" pitchFamily="34" charset="0"/>
                <a:cs typeface="Arial" panose="020B0604020202020204" pitchFamily="34" charset="0"/>
              </a:rPr>
              <a:t>written by the general public</a:t>
            </a:r>
          </a:p>
          <a:p>
            <a:pPr marL="901700" lvl="1" indent="-546100">
              <a:buClr>
                <a:schemeClr val="tx1"/>
              </a:buClr>
              <a:buFont typeface="Wingdings" panose="05000000000000000000" pitchFamily="2" charset="2"/>
              <a:buChar char="q"/>
            </a:pPr>
            <a:r>
              <a:rPr lang="en-CA" sz="1900" b="1" dirty="0">
                <a:latin typeface="Arial" panose="020B0604020202020204" pitchFamily="34" charset="0"/>
                <a:cs typeface="Arial" panose="020B0604020202020204" pitchFamily="34" charset="0"/>
              </a:rPr>
              <a:t>not peer-reviewed</a:t>
            </a:r>
          </a:p>
          <a:p>
            <a:pPr marL="901700" lvl="1" indent="-546100">
              <a:buClr>
                <a:schemeClr val="tx1"/>
              </a:buClr>
              <a:buFont typeface="Wingdings" panose="05000000000000000000" pitchFamily="2" charset="2"/>
              <a:buChar char="q"/>
            </a:pPr>
            <a:r>
              <a:rPr lang="en-CA" sz="1900" b="1" dirty="0">
                <a:latin typeface="Arial" panose="020B0604020202020204" pitchFamily="34" charset="0"/>
                <a:cs typeface="Arial" panose="020B0604020202020204" pitchFamily="34" charset="0"/>
              </a:rPr>
              <a:t>rarely include citations</a:t>
            </a:r>
          </a:p>
          <a:p>
            <a:pPr marL="901700" lvl="1" indent="-546100">
              <a:buClr>
                <a:schemeClr val="tx1"/>
              </a:buClr>
              <a:buFont typeface="Wingdings" panose="05000000000000000000" pitchFamily="2" charset="2"/>
              <a:buChar char="q"/>
            </a:pPr>
            <a:r>
              <a:rPr lang="en-CA" sz="1900" b="1" dirty="0">
                <a:latin typeface="Arial" panose="020B0604020202020204" pitchFamily="34" charset="0"/>
                <a:cs typeface="Arial" panose="020B0604020202020204" pitchFamily="34" charset="0"/>
              </a:rPr>
              <a:t>tend to be shorter, about 200 words to a few pages</a:t>
            </a:r>
          </a:p>
          <a:p>
            <a:pPr marL="641033" lvl="1" indent="-274320" eaLnBrk="1" fontAlgn="auto" hangingPunct="1">
              <a:spcAft>
                <a:spcPts val="0"/>
              </a:spcAft>
              <a:buClr>
                <a:schemeClr val="accent3"/>
              </a:buClr>
              <a:buNone/>
              <a:defRPr/>
            </a:pPr>
            <a:endParaRPr lang="en-CA" sz="2600" b="1" dirty="0">
              <a:latin typeface="Arial" pitchFamily="34" charset="0"/>
              <a:cs typeface="Arial" pitchFamily="34" charset="0"/>
            </a:endParaRPr>
          </a:p>
          <a:p>
            <a:pPr marL="641033" lvl="1" indent="-274320" eaLnBrk="1" fontAlgn="auto" hangingPunct="1">
              <a:spcAft>
                <a:spcPts val="0"/>
              </a:spcAft>
              <a:buClr>
                <a:schemeClr val="accent3"/>
              </a:buClr>
              <a:buNone/>
              <a:defRPr/>
            </a:pPr>
            <a:endParaRPr lang="en-CA" sz="2600" b="1" dirty="0">
              <a:latin typeface="Arial" pitchFamily="34" charset="0"/>
              <a:cs typeface="Arial" pitchFamily="34" charset="0"/>
            </a:endParaRPr>
          </a:p>
          <a:p>
            <a:pPr marL="641033" lvl="1" indent="-274320" eaLnBrk="1" fontAlgn="auto" hangingPunct="1">
              <a:spcAft>
                <a:spcPts val="0"/>
              </a:spcAft>
              <a:buClr>
                <a:schemeClr val="accent3"/>
              </a:buClr>
              <a:buFont typeface="Wingdings 2" panose="05020102010507070707" pitchFamily="18" charset="2"/>
              <a:buNone/>
              <a:defRPr/>
            </a:pPr>
            <a:endParaRPr lang="en-US" sz="2600" b="1" dirty="0">
              <a:latin typeface="Arial" pitchFamily="34" charset="0"/>
              <a:cs typeface="Arial" pitchFamily="34" charset="0"/>
            </a:endParaRPr>
          </a:p>
          <a:p>
            <a:pPr marL="274320" indent="-274320" eaLnBrk="1" fontAlgn="auto" hangingPunct="1">
              <a:spcAft>
                <a:spcPts val="0"/>
              </a:spcAft>
              <a:buClr>
                <a:schemeClr val="accent3"/>
              </a:buClr>
              <a:buFont typeface="Wingdings 2" panose="05020102010507070707" pitchFamily="18" charset="2"/>
              <a:buNone/>
              <a:defRPr/>
            </a:pPr>
            <a:endParaRPr lang="en-US" sz="24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16168925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23850" y="620713"/>
            <a:ext cx="8501063" cy="733425"/>
          </a:xfrm>
        </p:spPr>
        <p:txBody>
          <a:bodyPr/>
          <a:lstStyle/>
          <a:p>
            <a:pPr marL="342900" indent="-342900" algn="ctr" eaLnBrk="1" hangingPunct="1"/>
            <a:br>
              <a:rPr lang="en-CA" altLang="en-US" sz="1700" b="1" dirty="0">
                <a:latin typeface="Arial" panose="020B0604020202020204" pitchFamily="34" charset="0"/>
                <a:cs typeface="Arial" panose="020B0604020202020204" pitchFamily="34" charset="0"/>
              </a:rPr>
            </a:br>
            <a:r>
              <a:rPr lang="en-US" altLang="en-US" sz="4400" b="1" dirty="0">
                <a:latin typeface="Arial" panose="020B0604020202020204" pitchFamily="34" charset="0"/>
                <a:cs typeface="Arial" panose="020B0604020202020204" pitchFamily="34" charset="0"/>
              </a:rPr>
              <a:t>Peer Reviewed</a:t>
            </a:r>
            <a:endParaRPr lang="en-US" altLang="en-US" sz="2400" b="1" dirty="0">
              <a:latin typeface="Arial" panose="020B0604020202020204" pitchFamily="34" charset="0"/>
            </a:endParaRPr>
          </a:p>
        </p:txBody>
      </p:sp>
      <p:sp>
        <p:nvSpPr>
          <p:cNvPr id="4099" name="Rectangle 3"/>
          <p:cNvSpPr>
            <a:spLocks noGrp="1" noChangeArrowheads="1"/>
          </p:cNvSpPr>
          <p:nvPr>
            <p:ph idx="1"/>
          </p:nvPr>
        </p:nvSpPr>
        <p:spPr>
          <a:xfrm>
            <a:off x="462756" y="1792288"/>
            <a:ext cx="8223250" cy="5065712"/>
          </a:xfrm>
        </p:spPr>
        <p:txBody>
          <a:bodyPr>
            <a:normAutofit/>
          </a:bodyPr>
          <a:lstStyle/>
          <a:p>
            <a:pPr marL="0" indent="0">
              <a:buNone/>
            </a:pPr>
            <a:r>
              <a:rPr lang="en-CA" b="1" dirty="0">
                <a:latin typeface="Arial" panose="020B0604020202020204" pitchFamily="34" charset="0"/>
                <a:cs typeface="Arial" panose="020B0604020202020204" pitchFamily="34" charset="0"/>
              </a:rPr>
              <a:t>Also known as </a:t>
            </a:r>
            <a:r>
              <a:rPr lang="en-CA" b="1" dirty="0">
                <a:solidFill>
                  <a:srgbClr val="FF0000"/>
                </a:solidFill>
                <a:latin typeface="Arial" panose="020B0604020202020204" pitchFamily="34" charset="0"/>
                <a:cs typeface="Arial" panose="020B0604020202020204" pitchFamily="34" charset="0"/>
              </a:rPr>
              <a:t>scholarly</a:t>
            </a:r>
            <a:r>
              <a:rPr lang="en-CA" b="1" dirty="0">
                <a:latin typeface="Arial" panose="020B0604020202020204" pitchFamily="34" charset="0"/>
                <a:cs typeface="Arial" panose="020B0604020202020204" pitchFamily="34" charset="0"/>
              </a:rPr>
              <a:t> or </a:t>
            </a:r>
            <a:r>
              <a:rPr lang="en-CA" b="1" dirty="0">
                <a:solidFill>
                  <a:srgbClr val="FF0000"/>
                </a:solidFill>
                <a:latin typeface="Arial" panose="020B0604020202020204" pitchFamily="34" charset="0"/>
                <a:cs typeface="Arial" panose="020B0604020202020204" pitchFamily="34" charset="0"/>
              </a:rPr>
              <a:t>refereed</a:t>
            </a:r>
          </a:p>
          <a:p>
            <a:pPr marL="0" indent="0">
              <a:buNone/>
            </a:pPr>
            <a:endParaRPr lang="en-CA" b="1" dirty="0">
              <a:latin typeface="Arial" panose="020B0604020202020204" pitchFamily="34" charset="0"/>
              <a:cs typeface="Arial" panose="020B0604020202020204" pitchFamily="34" charset="0"/>
            </a:endParaRPr>
          </a:p>
          <a:p>
            <a:pPr marL="709613" lvl="1" indent="-342900">
              <a:spcBef>
                <a:spcPts val="0"/>
              </a:spcBef>
              <a:spcAft>
                <a:spcPts val="1200"/>
              </a:spcAft>
              <a:buClr>
                <a:schemeClr val="tx1"/>
              </a:buClr>
              <a:buFont typeface="Wingdings" panose="05000000000000000000" pitchFamily="2" charset="2"/>
              <a:buChar char="ü"/>
            </a:pPr>
            <a:r>
              <a:rPr lang="en-CA" sz="2200" b="1" dirty="0">
                <a:latin typeface="Arial" panose="020B0604020202020204" pitchFamily="34" charset="0"/>
                <a:cs typeface="Arial" panose="020B0604020202020204" pitchFamily="34" charset="0"/>
              </a:rPr>
              <a:t>Evaluation of article, paper by several researchers or subject specialists (peers) in the academic community prior to acceptance for publication </a:t>
            </a:r>
          </a:p>
          <a:p>
            <a:pPr marL="709613" lvl="1" indent="-342900">
              <a:spcBef>
                <a:spcPts val="0"/>
              </a:spcBef>
              <a:spcAft>
                <a:spcPts val="1200"/>
              </a:spcAft>
              <a:buClr>
                <a:schemeClr val="tx1"/>
              </a:buClr>
              <a:buFont typeface="Wingdings" panose="05000000000000000000" pitchFamily="2" charset="2"/>
              <a:buChar char="ü"/>
            </a:pPr>
            <a:r>
              <a:rPr lang="en-CA" sz="2200" b="1" dirty="0">
                <a:latin typeface="Arial" panose="020B0604020202020204" pitchFamily="34" charset="0"/>
                <a:cs typeface="Arial" panose="020B0604020202020204" pitchFamily="34" charset="0"/>
              </a:rPr>
              <a:t>can be distinguished from popular, non-academic sources by following features:  (abstracts, bibliographies, and the absence of advertisements).</a:t>
            </a:r>
          </a:p>
          <a:p>
            <a:pPr marL="709613" lvl="1" indent="-342900">
              <a:spcBef>
                <a:spcPts val="0"/>
              </a:spcBef>
              <a:spcAft>
                <a:spcPts val="1200"/>
              </a:spcAft>
              <a:buClr>
                <a:schemeClr val="tx1"/>
              </a:buClr>
              <a:buFont typeface="Wingdings" panose="05000000000000000000" pitchFamily="2" charset="2"/>
              <a:buChar char="ü"/>
            </a:pPr>
            <a:r>
              <a:rPr lang="en-CA" sz="2200" b="1" dirty="0">
                <a:latin typeface="Arial" panose="020B0604020202020204" pitchFamily="34" charset="0"/>
                <a:cs typeface="Arial" panose="020B0604020202020204" pitchFamily="34" charset="0"/>
              </a:rPr>
              <a:t>generally considered necessary to academic quality and is used in most major scientific journals </a:t>
            </a:r>
          </a:p>
          <a:p>
            <a:pPr marL="709613" lvl="1" indent="-342900">
              <a:spcBef>
                <a:spcPts val="0"/>
              </a:spcBef>
              <a:spcAft>
                <a:spcPts val="1200"/>
              </a:spcAft>
              <a:buClr>
                <a:schemeClr val="tx1"/>
              </a:buClr>
              <a:buFont typeface="Wingdings" panose="05000000000000000000" pitchFamily="2" charset="2"/>
              <a:buChar char="ü"/>
            </a:pPr>
            <a:endParaRPr lang="en-CA" b="1" dirty="0">
              <a:latin typeface="Arial" panose="020B0604020202020204" pitchFamily="34" charset="0"/>
              <a:cs typeface="Arial" panose="020B0604020202020204" pitchFamily="34" charset="0"/>
            </a:endParaRPr>
          </a:p>
          <a:p>
            <a:pPr marL="709613" lvl="1" indent="-342900">
              <a:spcAft>
                <a:spcPts val="1200"/>
              </a:spcAft>
              <a:buClr>
                <a:schemeClr val="tx1"/>
              </a:buClr>
              <a:buFont typeface="Wingdings" panose="05000000000000000000" pitchFamily="2" charset="2"/>
              <a:buChar char="ü"/>
            </a:pPr>
            <a:endParaRPr lang="en-CA" dirty="0"/>
          </a:p>
          <a:p>
            <a:pPr marL="641033" lvl="1" indent="-274320" eaLnBrk="1" fontAlgn="auto" hangingPunct="1">
              <a:spcAft>
                <a:spcPts val="0"/>
              </a:spcAft>
              <a:buClr>
                <a:schemeClr val="accent3"/>
              </a:buClr>
              <a:buFont typeface="Wingdings 2" panose="05020102010507070707" pitchFamily="18" charset="2"/>
              <a:buNone/>
              <a:defRPr/>
            </a:pPr>
            <a:endParaRPr lang="en-US" sz="2600" b="1" dirty="0">
              <a:latin typeface="Arial" pitchFamily="34" charset="0"/>
              <a:cs typeface="Arial" pitchFamily="34" charset="0"/>
            </a:endParaRPr>
          </a:p>
          <a:p>
            <a:pPr marL="274320" indent="-274320" eaLnBrk="1" fontAlgn="auto" hangingPunct="1">
              <a:spcAft>
                <a:spcPts val="0"/>
              </a:spcAft>
              <a:buClr>
                <a:schemeClr val="accent3"/>
              </a:buClr>
              <a:buFont typeface="Wingdings 2" panose="05020102010507070707" pitchFamily="18" charset="2"/>
              <a:buNone/>
              <a:defRPr/>
            </a:pPr>
            <a:endParaRPr lang="en-US" sz="24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3018519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23848" y="1628800"/>
            <a:ext cx="8501063" cy="733425"/>
          </a:xfrm>
        </p:spPr>
        <p:txBody>
          <a:bodyPr/>
          <a:lstStyle/>
          <a:p>
            <a:pPr marL="342900" indent="-342900" algn="ctr" eaLnBrk="1" hangingPunct="1"/>
            <a:br>
              <a:rPr lang="en-CA" altLang="en-US" sz="1700" b="1" dirty="0">
                <a:latin typeface="Arial" panose="020B0604020202020204" pitchFamily="34" charset="0"/>
                <a:cs typeface="Arial" panose="020B0604020202020204" pitchFamily="34" charset="0"/>
              </a:rPr>
            </a:br>
            <a:r>
              <a:rPr lang="en-CA" b="1" dirty="0"/>
              <a:t>Features of a Peer-Reviewed Article </a:t>
            </a:r>
            <a:endParaRPr lang="en-US" altLang="en-US" sz="2400" b="1" dirty="0">
              <a:latin typeface="Arial" panose="020B0604020202020204" pitchFamily="34" charset="0"/>
            </a:endParaRPr>
          </a:p>
        </p:txBody>
      </p:sp>
      <p:sp>
        <p:nvSpPr>
          <p:cNvPr id="4099" name="Rectangle 3"/>
          <p:cNvSpPr>
            <a:spLocks noGrp="1" noChangeArrowheads="1"/>
          </p:cNvSpPr>
          <p:nvPr>
            <p:ph idx="1"/>
          </p:nvPr>
        </p:nvSpPr>
        <p:spPr>
          <a:xfrm>
            <a:off x="462754" y="2362225"/>
            <a:ext cx="8223250" cy="4561656"/>
          </a:xfrm>
        </p:spPr>
        <p:txBody>
          <a:bodyPr>
            <a:normAutofit lnSpcReduction="10000"/>
          </a:bodyPr>
          <a:lstStyle/>
          <a:p>
            <a:pPr marL="533400" indent="-533400">
              <a:buClr>
                <a:schemeClr val="tx1"/>
              </a:buClr>
              <a:buFont typeface="Wingdings" panose="05000000000000000000" pitchFamily="2" charset="2"/>
              <a:buChar char="ü"/>
            </a:pPr>
            <a:r>
              <a:rPr lang="en-CA" sz="1800" b="1" dirty="0">
                <a:latin typeface="Arial" panose="020B0604020202020204" pitchFamily="34" charset="0"/>
                <a:cs typeface="Arial" panose="020B0604020202020204" pitchFamily="34" charset="0"/>
              </a:rPr>
              <a:t>published or sponsored by a professional scholarly society, professional association, or university academic department</a:t>
            </a:r>
          </a:p>
          <a:p>
            <a:pPr marL="533400" indent="-533400">
              <a:buClr>
                <a:schemeClr val="tx1"/>
              </a:buClr>
              <a:buFont typeface="Wingdings" panose="05000000000000000000" pitchFamily="2" charset="2"/>
              <a:buChar char="ü"/>
            </a:pPr>
            <a:r>
              <a:rPr lang="en-CA" sz="1800" b="1" dirty="0">
                <a:latin typeface="Arial" panose="020B0604020202020204" pitchFamily="34" charset="0"/>
                <a:cs typeface="Arial" panose="020B0604020202020204" pitchFamily="34" charset="0"/>
              </a:rPr>
              <a:t>abstract (summary) at the beginning of the article</a:t>
            </a:r>
          </a:p>
          <a:p>
            <a:pPr marL="533400" indent="-533400">
              <a:buClr>
                <a:schemeClr val="tx1"/>
              </a:buClr>
              <a:buFont typeface="Wingdings" panose="05000000000000000000" pitchFamily="2" charset="2"/>
              <a:buChar char="ü"/>
            </a:pPr>
            <a:r>
              <a:rPr lang="en-CA" sz="1800" b="1" dirty="0">
                <a:latin typeface="Arial" panose="020B0604020202020204" pitchFamily="34" charset="0"/>
                <a:cs typeface="Arial" panose="020B0604020202020204" pitchFamily="34" charset="0"/>
              </a:rPr>
              <a:t>tone of the article is thoughtful, restrained and serious </a:t>
            </a:r>
          </a:p>
          <a:p>
            <a:pPr marL="533400" indent="-533400">
              <a:buClr>
                <a:schemeClr val="tx1"/>
              </a:buClr>
              <a:buFont typeface="Wingdings" panose="05000000000000000000" pitchFamily="2" charset="2"/>
              <a:buChar char="ü"/>
            </a:pPr>
            <a:r>
              <a:rPr lang="en-CA" sz="1800" b="1" dirty="0">
                <a:latin typeface="Arial" panose="020B0604020202020204" pitchFamily="34" charset="0"/>
                <a:cs typeface="Arial" panose="020B0604020202020204" pitchFamily="34" charset="0"/>
              </a:rPr>
              <a:t>contains footnotes or citations of other sources</a:t>
            </a:r>
          </a:p>
          <a:p>
            <a:pPr marL="533400" indent="-533400">
              <a:buClr>
                <a:schemeClr val="tx1"/>
              </a:buClr>
              <a:buFont typeface="Wingdings" panose="05000000000000000000" pitchFamily="2" charset="2"/>
              <a:buChar char="ü"/>
            </a:pPr>
            <a:r>
              <a:rPr lang="en-CA" sz="1800" b="1" dirty="0">
                <a:latin typeface="Arial" panose="020B0604020202020204" pitchFamily="34" charset="0"/>
                <a:cs typeface="Arial" panose="020B0604020202020204" pitchFamily="34" charset="0"/>
              </a:rPr>
              <a:t>has a bibliography or list of references at the end</a:t>
            </a:r>
          </a:p>
          <a:p>
            <a:pPr marL="533400" indent="-533400">
              <a:buClr>
                <a:schemeClr val="tx1"/>
              </a:buClr>
              <a:buFont typeface="Wingdings" panose="05000000000000000000" pitchFamily="2" charset="2"/>
              <a:buChar char="ü"/>
            </a:pPr>
            <a:r>
              <a:rPr lang="en-CA" sz="1800" b="1" dirty="0">
                <a:latin typeface="Arial" panose="020B0604020202020204" pitchFamily="34" charset="0"/>
                <a:cs typeface="Arial" panose="020B0604020202020204" pitchFamily="34" charset="0"/>
              </a:rPr>
              <a:t>author's credentials are listed</a:t>
            </a:r>
          </a:p>
          <a:p>
            <a:pPr marL="533400" indent="-533400">
              <a:buClr>
                <a:schemeClr val="tx1"/>
              </a:buClr>
              <a:buFont typeface="Wingdings" panose="05000000000000000000" pitchFamily="2" charset="2"/>
              <a:buChar char="ü"/>
            </a:pPr>
            <a:r>
              <a:rPr lang="en-CA" sz="1800" b="1" dirty="0">
                <a:latin typeface="Arial" panose="020B0604020202020204" pitchFamily="34" charset="0"/>
                <a:cs typeface="Arial" panose="020B0604020202020204" pitchFamily="34" charset="0"/>
              </a:rPr>
              <a:t>topic of the article narrowly focused and explored in depth</a:t>
            </a:r>
          </a:p>
          <a:p>
            <a:pPr marL="533400" indent="-533400">
              <a:buClr>
                <a:schemeClr val="tx1"/>
              </a:buClr>
              <a:buFont typeface="Wingdings" panose="05000000000000000000" pitchFamily="2" charset="2"/>
              <a:buChar char="ü"/>
            </a:pPr>
            <a:r>
              <a:rPr lang="en-CA" sz="1800" b="1" dirty="0">
                <a:latin typeface="Arial" panose="020B0604020202020204" pitchFamily="34" charset="0"/>
                <a:cs typeface="Arial" panose="020B0604020202020204" pitchFamily="34" charset="0"/>
              </a:rPr>
              <a:t>based on either original research or authorities in the field (as opposed to personal opinion) </a:t>
            </a:r>
          </a:p>
          <a:p>
            <a:pPr marL="709613" lvl="1" indent="-342900">
              <a:spcAft>
                <a:spcPts val="1200"/>
              </a:spcAft>
              <a:buClr>
                <a:schemeClr val="tx1"/>
              </a:buClr>
              <a:buFont typeface="Wingdings" panose="05000000000000000000" pitchFamily="2" charset="2"/>
              <a:buChar char="ü"/>
            </a:pPr>
            <a:endParaRPr lang="en-CA" dirty="0"/>
          </a:p>
          <a:p>
            <a:pPr marL="709613" lvl="1" indent="-342900">
              <a:spcAft>
                <a:spcPts val="1200"/>
              </a:spcAft>
              <a:buClr>
                <a:schemeClr val="tx1"/>
              </a:buClr>
              <a:buFont typeface="Wingdings" panose="05000000000000000000" pitchFamily="2" charset="2"/>
              <a:buChar char="ü"/>
            </a:pPr>
            <a:r>
              <a:rPr lang="en-CA" sz="1800" dirty="0"/>
              <a:t>The easiest and fastest way to find (ensure you are referring to ) peer-reviewed articles is to </a:t>
            </a:r>
            <a:r>
              <a:rPr lang="en-CA" sz="1800" b="1" dirty="0"/>
              <a:t>search the library catalogue and/or online library databases</a:t>
            </a:r>
            <a:endParaRPr lang="en-CA" sz="1800" dirty="0"/>
          </a:p>
          <a:p>
            <a:pPr marL="641033" lvl="1" indent="-274320" eaLnBrk="1" fontAlgn="auto" hangingPunct="1">
              <a:spcAft>
                <a:spcPts val="0"/>
              </a:spcAft>
              <a:buClr>
                <a:schemeClr val="accent3"/>
              </a:buClr>
              <a:buFont typeface="Wingdings 2" panose="05020102010507070707" pitchFamily="18" charset="2"/>
              <a:buNone/>
              <a:defRPr/>
            </a:pPr>
            <a:endParaRPr lang="en-US" sz="2600" b="1" dirty="0">
              <a:latin typeface="Arial" pitchFamily="34" charset="0"/>
              <a:cs typeface="Arial" pitchFamily="34" charset="0"/>
            </a:endParaRPr>
          </a:p>
          <a:p>
            <a:pPr marL="0" indent="0" eaLnBrk="1" fontAlgn="auto" hangingPunct="1">
              <a:spcBef>
                <a:spcPct val="0"/>
              </a:spcBef>
              <a:spcAft>
                <a:spcPts val="0"/>
              </a:spcAft>
              <a:buClr>
                <a:schemeClr val="accent3"/>
              </a:buClr>
              <a:buNone/>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2781906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23848" y="1628800"/>
            <a:ext cx="8501063" cy="733425"/>
          </a:xfrm>
        </p:spPr>
        <p:txBody>
          <a:bodyPr/>
          <a:lstStyle/>
          <a:p>
            <a:pPr marL="342900" indent="-342900" algn="ctr" eaLnBrk="1" hangingPunct="1"/>
            <a:br>
              <a:rPr lang="en-CA" altLang="en-US" sz="1700" b="1" dirty="0">
                <a:latin typeface="Arial" panose="020B0604020202020204" pitchFamily="34" charset="0"/>
                <a:cs typeface="Arial" panose="020B0604020202020204" pitchFamily="34" charset="0"/>
              </a:rPr>
            </a:br>
            <a:r>
              <a:rPr lang="en-CA" b="1" dirty="0"/>
              <a:t>Peer-Reviewed Article </a:t>
            </a:r>
            <a:endParaRPr lang="en-US" altLang="en-US" sz="2400" b="1" dirty="0">
              <a:latin typeface="Arial" panose="020B0604020202020204" pitchFamily="34" charset="0"/>
            </a:endParaRPr>
          </a:p>
        </p:txBody>
      </p:sp>
      <p:sp>
        <p:nvSpPr>
          <p:cNvPr id="4099" name="Rectangle 3"/>
          <p:cNvSpPr>
            <a:spLocks noGrp="1" noChangeArrowheads="1"/>
          </p:cNvSpPr>
          <p:nvPr>
            <p:ph idx="1"/>
          </p:nvPr>
        </p:nvSpPr>
        <p:spPr>
          <a:xfrm>
            <a:off x="462754" y="2362225"/>
            <a:ext cx="8223250" cy="4561656"/>
          </a:xfrm>
        </p:spPr>
        <p:txBody>
          <a:bodyPr>
            <a:normAutofit/>
          </a:bodyPr>
          <a:lstStyle/>
          <a:p>
            <a:pPr marL="366713" lvl="1" indent="0">
              <a:spcAft>
                <a:spcPts val="1200"/>
              </a:spcAft>
              <a:buClr>
                <a:schemeClr val="tx1"/>
              </a:buClr>
              <a:buNone/>
            </a:pPr>
            <a:endParaRPr lang="en-CA" dirty="0"/>
          </a:p>
          <a:p>
            <a:pPr marL="709613" lvl="1" indent="-342900">
              <a:spcAft>
                <a:spcPts val="1200"/>
              </a:spcAft>
              <a:buClr>
                <a:schemeClr val="tx1"/>
              </a:buClr>
              <a:buFont typeface="Wingdings" panose="05000000000000000000" pitchFamily="2" charset="2"/>
              <a:buChar char="ü"/>
            </a:pPr>
            <a:r>
              <a:rPr lang="en-CA" sz="1800" dirty="0"/>
              <a:t>The easiest and fastest way to find (ensure you are referring to ) peer-reviewed articles is to </a:t>
            </a:r>
            <a:r>
              <a:rPr lang="en-CA" sz="1800" b="1" dirty="0"/>
              <a:t>search the library catalogue and/or online library databases</a:t>
            </a:r>
          </a:p>
          <a:p>
            <a:pPr marL="709613" lvl="1" indent="-342900">
              <a:spcAft>
                <a:spcPts val="1200"/>
              </a:spcAft>
              <a:buClr>
                <a:schemeClr val="tx1"/>
              </a:buClr>
              <a:buFont typeface="Wingdings" panose="05000000000000000000" pitchFamily="2" charset="2"/>
              <a:buChar char="ü"/>
            </a:pPr>
            <a:endParaRPr lang="en-CA" sz="1800" b="1" dirty="0"/>
          </a:p>
          <a:p>
            <a:pPr marL="709613" lvl="1" indent="-342900">
              <a:spcAft>
                <a:spcPts val="1200"/>
              </a:spcAft>
              <a:buClr>
                <a:schemeClr val="tx1"/>
              </a:buClr>
              <a:buFont typeface="Wingdings" panose="05000000000000000000" pitchFamily="2" charset="2"/>
              <a:buChar char="ü"/>
            </a:pPr>
            <a:r>
              <a:rPr lang="en-CA" sz="1800" b="1" dirty="0"/>
              <a:t>ILLUSTRATION with Search +</a:t>
            </a:r>
          </a:p>
          <a:p>
            <a:pPr marL="709613" lvl="1" indent="-342900">
              <a:spcAft>
                <a:spcPts val="1200"/>
              </a:spcAft>
              <a:buClr>
                <a:schemeClr val="tx1"/>
              </a:buClr>
              <a:buFont typeface="Wingdings" panose="05000000000000000000" pitchFamily="2" charset="2"/>
              <a:buChar char="ü"/>
            </a:pPr>
            <a:r>
              <a:rPr lang="en-CA" sz="1800" b="1" dirty="0"/>
              <a:t>Illustration of Peer-reviewed article:</a:t>
            </a:r>
          </a:p>
          <a:p>
            <a:pPr marL="366713" lvl="1" indent="0">
              <a:spcAft>
                <a:spcPts val="1200"/>
              </a:spcAft>
              <a:buClr>
                <a:schemeClr val="tx1"/>
              </a:buClr>
              <a:buNone/>
            </a:pPr>
            <a:r>
              <a:rPr lang="en-CA" dirty="0"/>
              <a:t>	“Can Fracking Be Environmentally Acceptable?”</a:t>
            </a:r>
            <a:endParaRPr lang="en-CA" sz="1800" b="1" dirty="0"/>
          </a:p>
          <a:p>
            <a:pPr marL="709613" lvl="1" indent="-342900">
              <a:spcAft>
                <a:spcPts val="1200"/>
              </a:spcAft>
              <a:buClr>
                <a:schemeClr val="tx1"/>
              </a:buClr>
              <a:buFont typeface="Wingdings" panose="05000000000000000000" pitchFamily="2" charset="2"/>
              <a:buChar char="ü"/>
            </a:pPr>
            <a:endParaRPr lang="en-CA" sz="1800" dirty="0"/>
          </a:p>
          <a:p>
            <a:pPr marL="641033" lvl="1" indent="-274320" eaLnBrk="1" fontAlgn="auto" hangingPunct="1">
              <a:spcAft>
                <a:spcPts val="0"/>
              </a:spcAft>
              <a:buClr>
                <a:schemeClr val="accent3"/>
              </a:buClr>
              <a:buFont typeface="Wingdings 2" panose="05020102010507070707" pitchFamily="18" charset="2"/>
              <a:buNone/>
              <a:defRPr/>
            </a:pPr>
            <a:endParaRPr lang="en-US" sz="2600" b="1" dirty="0">
              <a:latin typeface="Arial" pitchFamily="34" charset="0"/>
              <a:cs typeface="Arial" pitchFamily="34" charset="0"/>
            </a:endParaRPr>
          </a:p>
          <a:p>
            <a:pPr marL="0" indent="0" eaLnBrk="1" fontAlgn="auto" hangingPunct="1">
              <a:spcBef>
                <a:spcPct val="0"/>
              </a:spcBef>
              <a:spcAft>
                <a:spcPts val="0"/>
              </a:spcAft>
              <a:buClr>
                <a:schemeClr val="accent3"/>
              </a:buClr>
              <a:buNone/>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28925564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23850" y="620713"/>
            <a:ext cx="8501063" cy="733425"/>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US" altLang="en-US" sz="4400" dirty="0">
                <a:latin typeface="Arial" panose="020B0604020202020204" pitchFamily="34" charset="0"/>
                <a:cs typeface="Arial" panose="020B0604020202020204" pitchFamily="34" charset="0"/>
              </a:rPr>
              <a:t>Internet Information Resources</a:t>
            </a:r>
            <a:endParaRPr lang="en-US" altLang="en-US" sz="2400" b="1" dirty="0">
              <a:latin typeface="Arial" panose="020B0604020202020204" pitchFamily="34" charset="0"/>
            </a:endParaRPr>
          </a:p>
        </p:txBody>
      </p:sp>
      <p:sp>
        <p:nvSpPr>
          <p:cNvPr id="4099" name="Rectangle 3"/>
          <p:cNvSpPr>
            <a:spLocks noGrp="1" noChangeArrowheads="1"/>
          </p:cNvSpPr>
          <p:nvPr>
            <p:ph idx="1"/>
          </p:nvPr>
        </p:nvSpPr>
        <p:spPr>
          <a:xfrm>
            <a:off x="428625" y="1700213"/>
            <a:ext cx="8223250" cy="4719637"/>
          </a:xfrm>
        </p:spPr>
        <p:txBody>
          <a:bodyPr>
            <a:normAutofit fontScale="92500" lnSpcReduction="10000"/>
          </a:bodyPr>
          <a:lstStyle/>
          <a:p>
            <a:pPr marL="6350" indent="-6350" eaLnBrk="1" fontAlgn="auto" hangingPunct="1">
              <a:spcAft>
                <a:spcPts val="0"/>
              </a:spcAft>
              <a:buClr>
                <a:schemeClr val="accent3"/>
              </a:buClr>
              <a:buFont typeface="Wingdings 2" panose="05020102010507070707" pitchFamily="18" charset="2"/>
              <a:buNone/>
              <a:defRPr/>
            </a:pPr>
            <a:r>
              <a:rPr lang="en-US" sz="2000" dirty="0"/>
              <a:t>	</a:t>
            </a:r>
            <a:r>
              <a:rPr lang="en-US" sz="2400" b="1" dirty="0">
                <a:latin typeface="Arial" pitchFamily="34" charset="0"/>
                <a:cs typeface="Arial" pitchFamily="34" charset="0"/>
              </a:rPr>
              <a:t>Vary widely in quality of information and validity of sources</a:t>
            </a:r>
          </a:p>
          <a:p>
            <a:pPr marL="6350" indent="-6350" eaLnBrk="1" fontAlgn="auto" hangingPunct="1">
              <a:spcAft>
                <a:spcPts val="0"/>
              </a:spcAft>
              <a:buClr>
                <a:schemeClr val="accent3"/>
              </a:buClr>
              <a:buFont typeface="Wingdings 2" panose="05020102010507070707" pitchFamily="18" charset="2"/>
              <a:buNone/>
              <a:defRPr/>
            </a:pPr>
            <a:endParaRPr lang="en-US" sz="2000" b="1" dirty="0">
              <a:solidFill>
                <a:srgbClr val="FF0000"/>
              </a:solidFill>
              <a:latin typeface="Arial" pitchFamily="34" charset="0"/>
              <a:cs typeface="Arial" pitchFamily="34" charset="0"/>
            </a:endParaRPr>
          </a:p>
          <a:p>
            <a:pPr marL="908050" indent="-457200" eaLnBrk="1" fontAlgn="auto" hangingPunct="1">
              <a:spcAft>
                <a:spcPts val="0"/>
              </a:spcAft>
              <a:buClrTx/>
              <a:buFont typeface="Wingdings" panose="05000000000000000000" pitchFamily="2" charset="2"/>
              <a:buChar char="Ø"/>
              <a:defRPr/>
            </a:pPr>
            <a:r>
              <a:rPr lang="en-CA" sz="2100" b="1" dirty="0">
                <a:latin typeface="Arial" panose="020B0604020202020204" pitchFamily="34" charset="0"/>
                <a:cs typeface="Arial" panose="020B0604020202020204" pitchFamily="34" charset="0"/>
              </a:rPr>
              <a:t>created or published by anyone </a:t>
            </a:r>
          </a:p>
          <a:p>
            <a:pPr marL="908050" indent="-457200" eaLnBrk="1" fontAlgn="auto" hangingPunct="1">
              <a:spcAft>
                <a:spcPts val="0"/>
              </a:spcAft>
              <a:buClrTx/>
              <a:buFont typeface="Wingdings" panose="05000000000000000000" pitchFamily="2" charset="2"/>
              <a:buChar char="Ø"/>
              <a:defRPr/>
            </a:pPr>
            <a:r>
              <a:rPr lang="en-CA" sz="2100" b="1" dirty="0">
                <a:latin typeface="Arial" panose="020B0604020202020204" pitchFamily="34" charset="0"/>
                <a:cs typeface="Arial" panose="020B0604020202020204" pitchFamily="34" charset="0"/>
              </a:rPr>
              <a:t>seldom have editors, fact-checkers, or other types of reviewers to ensure quality of information</a:t>
            </a:r>
          </a:p>
          <a:p>
            <a:pPr marL="908050" indent="-457200" eaLnBrk="1" fontAlgn="auto" hangingPunct="1">
              <a:spcAft>
                <a:spcPts val="0"/>
              </a:spcAft>
              <a:buClrTx/>
              <a:buFont typeface="Wingdings" panose="05000000000000000000" pitchFamily="2" charset="2"/>
              <a:buChar char="Ø"/>
              <a:defRPr/>
            </a:pPr>
            <a:r>
              <a:rPr lang="en-CA" sz="2100" b="1" dirty="0">
                <a:latin typeface="Arial" panose="020B0604020202020204" pitchFamily="34" charset="0"/>
                <a:cs typeface="Arial" panose="020B0604020202020204" pitchFamily="34" charset="0"/>
              </a:rPr>
              <a:t>Authorship and affiliations are usually difficult to determine </a:t>
            </a:r>
          </a:p>
          <a:p>
            <a:pPr marL="908050" indent="-457200" eaLnBrk="1" fontAlgn="auto" hangingPunct="1">
              <a:spcAft>
                <a:spcPts val="0"/>
              </a:spcAft>
              <a:buClrTx/>
              <a:buFont typeface="Wingdings" panose="05000000000000000000" pitchFamily="2" charset="2"/>
              <a:buChar char="Ø"/>
              <a:defRPr/>
            </a:pPr>
            <a:r>
              <a:rPr lang="en-CA" sz="2100" b="1" dirty="0">
                <a:latin typeface="Arial" panose="020B0604020202020204" pitchFamily="34" charset="0"/>
                <a:cs typeface="Arial" panose="020B0604020202020204" pitchFamily="34" charset="0"/>
              </a:rPr>
              <a:t>Sources used or referred to in the text may not be clearly indicated </a:t>
            </a:r>
          </a:p>
          <a:p>
            <a:pPr marL="908050" indent="-457200" eaLnBrk="1" fontAlgn="auto" hangingPunct="1">
              <a:spcAft>
                <a:spcPts val="0"/>
              </a:spcAft>
              <a:buClrTx/>
              <a:buFont typeface="Wingdings" panose="05000000000000000000" pitchFamily="2" charset="2"/>
              <a:buChar char="Ø"/>
              <a:defRPr/>
            </a:pPr>
            <a:r>
              <a:rPr lang="en-CA" sz="2100" b="1" dirty="0">
                <a:latin typeface="Arial" panose="020B0604020202020204" pitchFamily="34" charset="0"/>
                <a:cs typeface="Arial" panose="020B0604020202020204" pitchFamily="34" charset="0"/>
              </a:rPr>
              <a:t>The purpose of the online text may be misleading - usually cater to special interest groups – may appear factual, but is actually persuasive and/or deceptive.</a:t>
            </a:r>
          </a:p>
          <a:p>
            <a:pPr marL="908050" indent="-457200" eaLnBrk="1" fontAlgn="auto" hangingPunct="1">
              <a:spcAft>
                <a:spcPts val="0"/>
              </a:spcAft>
              <a:buClrTx/>
              <a:buFont typeface="Wingdings" panose="05000000000000000000" pitchFamily="2" charset="2"/>
              <a:buChar char="Ø"/>
              <a:defRPr/>
            </a:pPr>
            <a:r>
              <a:rPr lang="en-CA" sz="2100" b="1" dirty="0">
                <a:latin typeface="Arial" panose="020B0604020202020204" pitchFamily="34" charset="0"/>
                <a:cs typeface="Arial" panose="020B0604020202020204" pitchFamily="34" charset="0"/>
              </a:rPr>
              <a:t>the qualifications of the author are not always given</a:t>
            </a:r>
          </a:p>
          <a:p>
            <a:pPr marL="908050" indent="-457200" eaLnBrk="1" fontAlgn="auto" hangingPunct="1">
              <a:spcAft>
                <a:spcPts val="0"/>
              </a:spcAft>
              <a:buClrTx/>
              <a:buFont typeface="Wingdings" panose="05000000000000000000" pitchFamily="2" charset="2"/>
              <a:buChar char="Ø"/>
              <a:defRPr/>
            </a:pPr>
            <a:r>
              <a:rPr lang="en-CA" sz="2100" b="1" dirty="0">
                <a:latin typeface="Arial" panose="020B0604020202020204" pitchFamily="34" charset="0"/>
                <a:cs typeface="Arial" panose="020B0604020202020204" pitchFamily="34" charset="0"/>
              </a:rPr>
              <a:t>Dates of publication and timeliness of information are questionable - could be the date posted, date updated, or a date may not be listed at all</a:t>
            </a:r>
            <a:endParaRPr lang="en-US" sz="2100" b="1" dirty="0">
              <a:solidFill>
                <a:srgbClr val="FF0000"/>
              </a:solidFill>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25896434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23850" y="620713"/>
            <a:ext cx="8501063" cy="733425"/>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US" altLang="en-US" sz="4400" dirty="0">
                <a:latin typeface="Arial" panose="020B0604020202020204" pitchFamily="34" charset="0"/>
                <a:cs typeface="Arial" panose="020B0604020202020204" pitchFamily="34" charset="0"/>
              </a:rPr>
              <a:t>Internet Information Resources</a:t>
            </a:r>
            <a:endParaRPr lang="en-US" altLang="en-US" sz="2400" b="1" dirty="0">
              <a:latin typeface="Arial" panose="020B0604020202020204" pitchFamily="34" charset="0"/>
            </a:endParaRPr>
          </a:p>
        </p:txBody>
      </p:sp>
      <p:sp>
        <p:nvSpPr>
          <p:cNvPr id="4099" name="Rectangle 3"/>
          <p:cNvSpPr>
            <a:spLocks noGrp="1" noChangeArrowheads="1"/>
          </p:cNvSpPr>
          <p:nvPr>
            <p:ph idx="1"/>
          </p:nvPr>
        </p:nvSpPr>
        <p:spPr>
          <a:xfrm>
            <a:off x="428625" y="1700213"/>
            <a:ext cx="8223250" cy="4719637"/>
          </a:xfrm>
        </p:spPr>
        <p:txBody>
          <a:bodyPr>
            <a:normAutofit fontScale="92500"/>
          </a:bodyPr>
          <a:lstStyle/>
          <a:p>
            <a:pPr marL="274320" indent="-274320" eaLnBrk="1" fontAlgn="auto" hangingPunct="1">
              <a:spcAft>
                <a:spcPts val="0"/>
              </a:spcAft>
              <a:buClr>
                <a:schemeClr val="accent3"/>
              </a:buClr>
              <a:buNone/>
              <a:defRPr/>
            </a:pPr>
            <a:r>
              <a:rPr lang="en-US" sz="2200" b="1" dirty="0">
                <a:latin typeface="Arial" pitchFamily="34" charset="0"/>
                <a:cs typeface="Arial" pitchFamily="34" charset="0"/>
              </a:rPr>
              <a:t>But – can provide start point for independent research - public opinion, consumer assessments, basis for survey</a:t>
            </a:r>
          </a:p>
          <a:p>
            <a:pPr marL="274320" indent="-274320" eaLnBrk="1" fontAlgn="auto" hangingPunct="1">
              <a:spcAft>
                <a:spcPts val="0"/>
              </a:spcAft>
              <a:buClr>
                <a:schemeClr val="accent3"/>
              </a:buClr>
              <a:buFont typeface="Wingdings 2" panose="05020102010507070707" pitchFamily="18" charset="2"/>
              <a:buNone/>
              <a:defRPr/>
            </a:pPr>
            <a:endParaRPr lang="en-US" sz="2200" b="1" dirty="0">
              <a:solidFill>
                <a:schemeClr val="bg2">
                  <a:lumMod val="25000"/>
                </a:schemeClr>
              </a:solidFill>
              <a:latin typeface="Arial" pitchFamily="34" charset="0"/>
              <a:cs typeface="Arial" pitchFamily="34" charset="0"/>
            </a:endParaRPr>
          </a:p>
          <a:p>
            <a:pPr marL="274320" indent="-274320" eaLnBrk="1" fontAlgn="auto" hangingPunct="1">
              <a:spcAft>
                <a:spcPts val="0"/>
              </a:spcAft>
              <a:buClr>
                <a:schemeClr val="accent3"/>
              </a:buClr>
              <a:buFont typeface="Wingdings 2" panose="05020102010507070707" pitchFamily="18" charset="2"/>
              <a:buNone/>
              <a:defRPr/>
            </a:pPr>
            <a:r>
              <a:rPr lang="en-US" sz="2200" b="1" dirty="0">
                <a:solidFill>
                  <a:schemeClr val="bg2">
                    <a:lumMod val="25000"/>
                  </a:schemeClr>
                </a:solidFill>
                <a:latin typeface="Arial" pitchFamily="34" charset="0"/>
                <a:cs typeface="Arial" pitchFamily="34" charset="0"/>
              </a:rPr>
              <a:t>Websites</a:t>
            </a:r>
            <a:r>
              <a:rPr lang="en-US" sz="2200" dirty="0"/>
              <a:t>	</a:t>
            </a:r>
            <a:endParaRPr lang="en-US" sz="2200" b="1" dirty="0">
              <a:solidFill>
                <a:srgbClr val="FF0000"/>
              </a:solidFill>
              <a:latin typeface="Arial" pitchFamily="34" charset="0"/>
              <a:cs typeface="Arial" pitchFamily="34" charset="0"/>
            </a:endParaRPr>
          </a:p>
          <a:p>
            <a:pPr marL="274320" indent="-274320" eaLnBrk="1" fontAlgn="auto" hangingPunct="1">
              <a:spcAft>
                <a:spcPts val="0"/>
              </a:spcAft>
              <a:buClr>
                <a:schemeClr val="accent3"/>
              </a:buClr>
              <a:buFont typeface="Wingdings 2" panose="05020102010507070707" pitchFamily="18" charset="2"/>
              <a:buNone/>
              <a:defRPr/>
            </a:pPr>
            <a:r>
              <a:rPr lang="en-US" sz="2200" b="1" dirty="0">
                <a:solidFill>
                  <a:schemeClr val="bg2">
                    <a:lumMod val="25000"/>
                  </a:schemeClr>
                </a:solidFill>
                <a:latin typeface="Arial" pitchFamily="34" charset="0"/>
                <a:cs typeface="Arial" pitchFamily="34" charset="0"/>
              </a:rPr>
              <a:t>Newsgroups, Mailing Lists, </a:t>
            </a:r>
            <a:r>
              <a:rPr lang="en-US" sz="2200" b="1" dirty="0">
                <a:solidFill>
                  <a:schemeClr val="tx2"/>
                </a:solidFill>
                <a:latin typeface="Arial" pitchFamily="34" charset="0"/>
                <a:cs typeface="Arial" pitchFamily="34" charset="0"/>
              </a:rPr>
              <a:t>Message boards, Discussion lists, and Chat rooms</a:t>
            </a:r>
          </a:p>
          <a:p>
            <a:pPr marL="273050" lvl="1" indent="-273050" eaLnBrk="1" fontAlgn="auto" hangingPunct="1">
              <a:spcAft>
                <a:spcPts val="0"/>
              </a:spcAft>
              <a:buClr>
                <a:schemeClr val="accent3"/>
              </a:buClr>
              <a:buFont typeface="Wingdings 2" panose="05020102010507070707" pitchFamily="18" charset="2"/>
              <a:buNone/>
              <a:defRPr/>
            </a:pPr>
            <a:r>
              <a:rPr lang="en-US" sz="2200" b="1" dirty="0">
                <a:solidFill>
                  <a:schemeClr val="bg2">
                    <a:lumMod val="25000"/>
                  </a:schemeClr>
                </a:solidFill>
                <a:latin typeface="Arial" pitchFamily="34" charset="0"/>
                <a:cs typeface="Arial" pitchFamily="34" charset="0"/>
              </a:rPr>
              <a:t>Blogs</a:t>
            </a:r>
          </a:p>
          <a:p>
            <a:pPr marL="366713" lvl="1" indent="0" eaLnBrk="1" fontAlgn="auto" hangingPunct="1">
              <a:spcAft>
                <a:spcPts val="0"/>
              </a:spcAft>
              <a:buClr>
                <a:schemeClr val="accent3"/>
              </a:buClr>
              <a:buNone/>
              <a:defRPr/>
            </a:pPr>
            <a:r>
              <a:rPr lang="en-US" sz="2200" b="1" dirty="0">
                <a:latin typeface="Arial" pitchFamily="34" charset="0"/>
                <a:cs typeface="Arial" pitchFamily="34" charset="0"/>
              </a:rPr>
              <a:t>Ongoing internet based discussions of topics written by anyone</a:t>
            </a:r>
          </a:p>
          <a:p>
            <a:pPr marL="274320" indent="-274320" eaLnBrk="1" fontAlgn="auto" hangingPunct="1">
              <a:spcAft>
                <a:spcPts val="0"/>
              </a:spcAft>
              <a:buClr>
                <a:schemeClr val="accent3"/>
              </a:buClr>
              <a:buFont typeface="Wingdings 2" panose="05020102010507070707" pitchFamily="18" charset="2"/>
              <a:buNone/>
              <a:defRPr/>
            </a:pPr>
            <a:r>
              <a:rPr lang="en-US" sz="2200" b="1" dirty="0">
                <a:solidFill>
                  <a:schemeClr val="bg2">
                    <a:lumMod val="25000"/>
                  </a:schemeClr>
                </a:solidFill>
                <a:latin typeface="Arial" pitchFamily="34" charset="0"/>
                <a:cs typeface="Arial" pitchFamily="34" charset="0"/>
              </a:rPr>
              <a:t>Electronic Newsletters, </a:t>
            </a:r>
          </a:p>
          <a:p>
            <a:pPr marL="627063" eaLnBrk="1" fontAlgn="auto" hangingPunct="1">
              <a:spcAft>
                <a:spcPts val="0"/>
              </a:spcAft>
              <a:buClr>
                <a:schemeClr val="tx1"/>
              </a:buClr>
              <a:defRPr/>
            </a:pPr>
            <a:r>
              <a:rPr lang="en-US" sz="2200" b="1" dirty="0">
                <a:latin typeface="Arial" pitchFamily="34" charset="0"/>
                <a:cs typeface="Arial" pitchFamily="34" charset="0"/>
              </a:rPr>
              <a:t>less formal than publications</a:t>
            </a:r>
          </a:p>
          <a:p>
            <a:pPr marL="627063" eaLnBrk="1" fontAlgn="auto" hangingPunct="1">
              <a:spcAft>
                <a:spcPts val="0"/>
              </a:spcAft>
              <a:buClr>
                <a:schemeClr val="tx1"/>
              </a:buClr>
              <a:defRPr/>
            </a:pPr>
            <a:r>
              <a:rPr lang="en-US" sz="2200" b="1" dirty="0">
                <a:latin typeface="Arial" pitchFamily="34" charset="0"/>
                <a:cs typeface="Arial" pitchFamily="34" charset="0"/>
              </a:rPr>
              <a:t>report research findings – technical and practical information</a:t>
            </a:r>
          </a:p>
          <a:p>
            <a:pPr marL="627063" eaLnBrk="1" fontAlgn="auto" hangingPunct="1">
              <a:spcAft>
                <a:spcPts val="0"/>
              </a:spcAft>
              <a:buClr>
                <a:schemeClr val="tx1"/>
              </a:buClr>
              <a:defRPr/>
            </a:pPr>
            <a:r>
              <a:rPr lang="en-US" sz="2200" b="1" dirty="0">
                <a:latin typeface="Arial" pitchFamily="34" charset="0"/>
                <a:cs typeface="Arial" pitchFamily="34" charset="0"/>
              </a:rPr>
              <a:t>often for promotional or selling purposes (could be biased)</a:t>
            </a:r>
          </a:p>
          <a:p>
            <a:pPr marL="274320" indent="-274320" eaLnBrk="1" fontAlgn="auto" hangingPunct="1">
              <a:spcAft>
                <a:spcPts val="0"/>
              </a:spcAft>
              <a:buClr>
                <a:schemeClr val="accent3"/>
              </a:buClr>
              <a:buFont typeface="Wingdings 2" panose="05020102010507070707" pitchFamily="18" charset="2"/>
              <a:buNone/>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25120415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23850" y="620713"/>
            <a:ext cx="8501063" cy="733425"/>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US" altLang="en-US" sz="4400" dirty="0">
                <a:latin typeface="Arial" panose="020B0604020202020204" pitchFamily="34" charset="0"/>
                <a:cs typeface="Arial" panose="020B0604020202020204" pitchFamily="34" charset="0"/>
              </a:rPr>
              <a:t>Searching for Resources</a:t>
            </a:r>
            <a:endParaRPr lang="en-US" altLang="en-US" sz="2400" b="1" dirty="0">
              <a:latin typeface="Arial" panose="020B0604020202020204" pitchFamily="34" charset="0"/>
            </a:endParaRPr>
          </a:p>
        </p:txBody>
      </p:sp>
      <p:sp>
        <p:nvSpPr>
          <p:cNvPr id="4099" name="Rectangle 3"/>
          <p:cNvSpPr>
            <a:spLocks noGrp="1" noChangeArrowheads="1"/>
          </p:cNvSpPr>
          <p:nvPr>
            <p:ph idx="1"/>
          </p:nvPr>
        </p:nvSpPr>
        <p:spPr>
          <a:xfrm>
            <a:off x="428625" y="1700213"/>
            <a:ext cx="8223250" cy="4969147"/>
          </a:xfrm>
        </p:spPr>
        <p:txBody>
          <a:bodyPr>
            <a:normAutofit fontScale="70000" lnSpcReduction="20000"/>
          </a:bodyPr>
          <a:lstStyle/>
          <a:p>
            <a:pPr marL="274320" indent="-274320" eaLnBrk="1" fontAlgn="auto" hangingPunct="1">
              <a:spcBef>
                <a:spcPts val="0"/>
              </a:spcBef>
              <a:spcAft>
                <a:spcPts val="0"/>
              </a:spcAft>
              <a:buClr>
                <a:schemeClr val="accent3"/>
              </a:buClr>
              <a:buFont typeface="Wingdings 2" panose="05020102010507070707" pitchFamily="18" charset="2"/>
              <a:buNone/>
              <a:defRPr/>
            </a:pPr>
            <a:r>
              <a:rPr lang="en-US" sz="3400" b="1" dirty="0">
                <a:latin typeface="Arial" pitchFamily="34" charset="0"/>
                <a:cs typeface="Arial" pitchFamily="34" charset="0"/>
              </a:rPr>
              <a:t>Library Catalogue</a:t>
            </a:r>
          </a:p>
          <a:p>
            <a:pPr marL="274320" indent="-274320" eaLnBrk="1" fontAlgn="auto" hangingPunct="1">
              <a:spcBef>
                <a:spcPts val="0"/>
              </a:spcBef>
              <a:spcAft>
                <a:spcPts val="0"/>
              </a:spcAft>
              <a:buClr>
                <a:schemeClr val="accent3"/>
              </a:buClr>
              <a:buNone/>
              <a:defRPr/>
            </a:pPr>
            <a:r>
              <a:rPr lang="en-US" sz="2800" b="1" dirty="0">
                <a:latin typeface="Arial" pitchFamily="34" charset="0"/>
                <a:cs typeface="Arial" pitchFamily="34" charset="0"/>
              </a:rPr>
              <a:t> </a:t>
            </a:r>
            <a:r>
              <a:rPr lang="en-US" sz="2400" b="1" dirty="0">
                <a:solidFill>
                  <a:schemeClr val="bg2">
                    <a:lumMod val="25000"/>
                  </a:schemeClr>
                </a:solidFill>
                <a:latin typeface="Arial" pitchFamily="34" charset="0"/>
                <a:cs typeface="Arial" pitchFamily="34" charset="0"/>
              </a:rPr>
              <a:t>Advanced search  and Classic catalogue</a:t>
            </a:r>
          </a:p>
          <a:p>
            <a:pPr marL="274320" indent="-274320" eaLnBrk="1" fontAlgn="auto" hangingPunct="1">
              <a:spcBef>
                <a:spcPts val="0"/>
              </a:spcBef>
              <a:spcAft>
                <a:spcPts val="0"/>
              </a:spcAft>
              <a:buClr>
                <a:schemeClr val="accent3"/>
              </a:buClr>
              <a:buNone/>
              <a:defRPr/>
            </a:pPr>
            <a:endParaRPr lang="en-US" sz="2400" b="1" dirty="0">
              <a:latin typeface="Arial" pitchFamily="34" charset="0"/>
              <a:cs typeface="Arial" pitchFamily="34" charset="0"/>
            </a:endParaRPr>
          </a:p>
          <a:p>
            <a:pPr marL="357188" indent="-357188" eaLnBrk="1" fontAlgn="auto" hangingPunct="1">
              <a:spcBef>
                <a:spcPct val="0"/>
              </a:spcBef>
              <a:spcAft>
                <a:spcPts val="0"/>
              </a:spcAft>
              <a:buClr>
                <a:schemeClr val="accent3"/>
              </a:buClr>
              <a:buNone/>
              <a:defRPr/>
            </a:pPr>
            <a:r>
              <a:rPr lang="en-CA" sz="3200" b="1" dirty="0">
                <a:latin typeface="Arial" pitchFamily="34" charset="0"/>
                <a:cs typeface="Arial" pitchFamily="34" charset="0"/>
              </a:rPr>
              <a:t>Databases</a:t>
            </a:r>
          </a:p>
          <a:p>
            <a:pPr marL="357188" indent="-357188" eaLnBrk="1" fontAlgn="auto" hangingPunct="1">
              <a:spcBef>
                <a:spcPct val="0"/>
              </a:spcBef>
              <a:spcAft>
                <a:spcPts val="0"/>
              </a:spcAft>
              <a:buClr>
                <a:schemeClr val="accent3"/>
              </a:buClr>
              <a:buNone/>
              <a:defRPr/>
            </a:pPr>
            <a:r>
              <a:rPr lang="en-CA" sz="2400" b="1" dirty="0">
                <a:solidFill>
                  <a:schemeClr val="bg2">
                    <a:lumMod val="25000"/>
                  </a:schemeClr>
                </a:solidFill>
                <a:latin typeface="Arial" pitchFamily="34" charset="0"/>
                <a:cs typeface="Arial" pitchFamily="34" charset="0"/>
              </a:rPr>
              <a:t>Frequently used Databases</a:t>
            </a:r>
          </a:p>
          <a:p>
            <a:pPr marL="714375" indent="-357188" eaLnBrk="1" fontAlgn="auto" hangingPunct="1">
              <a:spcBef>
                <a:spcPct val="0"/>
              </a:spcBef>
              <a:spcAft>
                <a:spcPts val="0"/>
              </a:spcAft>
              <a:buClr>
                <a:schemeClr val="accent3"/>
              </a:buClr>
              <a:buNone/>
              <a:defRPr/>
            </a:pPr>
            <a:r>
              <a:rPr lang="en-CA" sz="2400" b="1" dirty="0">
                <a:solidFill>
                  <a:schemeClr val="bg2">
                    <a:lumMod val="25000"/>
                  </a:schemeClr>
                </a:solidFill>
                <a:latin typeface="Arial" pitchFamily="34" charset="0"/>
                <a:cs typeface="Arial" pitchFamily="34" charset="0"/>
              </a:rPr>
              <a:t>•	PubMed (Medline) » </a:t>
            </a:r>
          </a:p>
          <a:p>
            <a:pPr marL="714375" indent="-357188" eaLnBrk="1" fontAlgn="auto" hangingPunct="1">
              <a:spcBef>
                <a:spcPct val="0"/>
              </a:spcBef>
              <a:spcAft>
                <a:spcPts val="0"/>
              </a:spcAft>
              <a:buClr>
                <a:schemeClr val="accent3"/>
              </a:buClr>
              <a:buNone/>
              <a:defRPr/>
            </a:pPr>
            <a:r>
              <a:rPr lang="en-CA" sz="2400" b="1" dirty="0">
                <a:solidFill>
                  <a:schemeClr val="bg2">
                    <a:lumMod val="25000"/>
                  </a:schemeClr>
                </a:solidFill>
                <a:latin typeface="Arial" pitchFamily="34" charset="0"/>
                <a:cs typeface="Arial" pitchFamily="34" charset="0"/>
              </a:rPr>
              <a:t>•	SCOPUS » </a:t>
            </a:r>
          </a:p>
          <a:p>
            <a:pPr marL="714375" indent="-357188" eaLnBrk="1" fontAlgn="auto" hangingPunct="1">
              <a:spcBef>
                <a:spcPct val="0"/>
              </a:spcBef>
              <a:spcAft>
                <a:spcPts val="0"/>
              </a:spcAft>
              <a:buClr>
                <a:schemeClr val="accent3"/>
              </a:buClr>
              <a:buNone/>
              <a:defRPr/>
            </a:pPr>
            <a:r>
              <a:rPr lang="en-CA" sz="2400" b="1" dirty="0">
                <a:solidFill>
                  <a:schemeClr val="bg2">
                    <a:lumMod val="25000"/>
                  </a:schemeClr>
                </a:solidFill>
                <a:latin typeface="Arial" pitchFamily="34" charset="0"/>
                <a:cs typeface="Arial" pitchFamily="34" charset="0"/>
              </a:rPr>
              <a:t>•	Web of Science » </a:t>
            </a:r>
          </a:p>
          <a:p>
            <a:pPr marL="714375" indent="-357188" eaLnBrk="1" fontAlgn="auto" hangingPunct="1">
              <a:spcBef>
                <a:spcPct val="0"/>
              </a:spcBef>
              <a:spcAft>
                <a:spcPts val="0"/>
              </a:spcAft>
              <a:buClr>
                <a:schemeClr val="accent3"/>
              </a:buClr>
              <a:buNone/>
              <a:defRPr/>
            </a:pPr>
            <a:r>
              <a:rPr lang="en-CA" sz="2400" b="1" dirty="0">
                <a:solidFill>
                  <a:schemeClr val="bg2">
                    <a:lumMod val="25000"/>
                  </a:schemeClr>
                </a:solidFill>
                <a:latin typeface="Arial" pitchFamily="34" charset="0"/>
                <a:cs typeface="Arial" pitchFamily="34" charset="0"/>
              </a:rPr>
              <a:t>•	Medline (Ovid) » </a:t>
            </a:r>
          </a:p>
          <a:p>
            <a:pPr marL="714375" indent="-357188" eaLnBrk="1" fontAlgn="auto" hangingPunct="1">
              <a:spcBef>
                <a:spcPct val="0"/>
              </a:spcBef>
              <a:spcAft>
                <a:spcPts val="0"/>
              </a:spcAft>
              <a:buClr>
                <a:schemeClr val="accent3"/>
              </a:buClr>
              <a:buNone/>
              <a:defRPr/>
            </a:pPr>
            <a:r>
              <a:rPr lang="en-CA" sz="2400" b="1" dirty="0">
                <a:solidFill>
                  <a:schemeClr val="bg2">
                    <a:lumMod val="25000"/>
                  </a:schemeClr>
                </a:solidFill>
                <a:latin typeface="Arial" pitchFamily="34" charset="0"/>
                <a:cs typeface="Arial" pitchFamily="34" charset="0"/>
              </a:rPr>
              <a:t>•	PsycINFO » </a:t>
            </a:r>
          </a:p>
          <a:p>
            <a:pPr marL="714375" indent="-357188" eaLnBrk="1" fontAlgn="auto" hangingPunct="1">
              <a:spcBef>
                <a:spcPct val="0"/>
              </a:spcBef>
              <a:spcAft>
                <a:spcPts val="0"/>
              </a:spcAft>
              <a:buClr>
                <a:schemeClr val="accent3"/>
              </a:buClr>
              <a:buNone/>
              <a:defRPr/>
            </a:pPr>
            <a:r>
              <a:rPr lang="en-CA" sz="2400" b="1" dirty="0">
                <a:solidFill>
                  <a:schemeClr val="bg2">
                    <a:lumMod val="25000"/>
                  </a:schemeClr>
                </a:solidFill>
                <a:latin typeface="Arial" pitchFamily="34" charset="0"/>
                <a:cs typeface="Arial" pitchFamily="34" charset="0"/>
              </a:rPr>
              <a:t>•	JSTOR » </a:t>
            </a:r>
          </a:p>
          <a:p>
            <a:pPr marL="714375" indent="-357188" eaLnBrk="1" fontAlgn="auto" hangingPunct="1">
              <a:spcBef>
                <a:spcPct val="0"/>
              </a:spcBef>
              <a:spcAft>
                <a:spcPts val="0"/>
              </a:spcAft>
              <a:buClr>
                <a:schemeClr val="accent3"/>
              </a:buClr>
              <a:buNone/>
              <a:defRPr/>
            </a:pPr>
            <a:r>
              <a:rPr lang="en-CA" sz="2400" b="1" dirty="0">
                <a:solidFill>
                  <a:schemeClr val="bg2">
                    <a:lumMod val="25000"/>
                  </a:schemeClr>
                </a:solidFill>
                <a:latin typeface="Arial" pitchFamily="34" charset="0"/>
                <a:cs typeface="Arial" pitchFamily="34" charset="0"/>
              </a:rPr>
              <a:t>•	ProQuest - Databases » </a:t>
            </a:r>
          </a:p>
          <a:p>
            <a:pPr marL="714375" indent="-357188" eaLnBrk="1" fontAlgn="auto" hangingPunct="1">
              <a:spcBef>
                <a:spcPct val="0"/>
              </a:spcBef>
              <a:spcAft>
                <a:spcPts val="0"/>
              </a:spcAft>
              <a:buClr>
                <a:schemeClr val="accent3"/>
              </a:buClr>
              <a:buNone/>
              <a:defRPr/>
            </a:pPr>
            <a:r>
              <a:rPr lang="en-CA" sz="2400" b="1" dirty="0">
                <a:solidFill>
                  <a:schemeClr val="bg2">
                    <a:lumMod val="25000"/>
                  </a:schemeClr>
                </a:solidFill>
                <a:latin typeface="Arial" pitchFamily="34" charset="0"/>
                <a:cs typeface="Arial" pitchFamily="34" charset="0"/>
              </a:rPr>
              <a:t>•	Academic Search Complete » </a:t>
            </a:r>
          </a:p>
          <a:p>
            <a:pPr marL="714375" indent="-357188" eaLnBrk="1" fontAlgn="auto" hangingPunct="1">
              <a:spcBef>
                <a:spcPct val="0"/>
              </a:spcBef>
              <a:spcAft>
                <a:spcPts val="0"/>
              </a:spcAft>
              <a:buClr>
                <a:schemeClr val="accent3"/>
              </a:buClr>
              <a:buNone/>
              <a:defRPr/>
            </a:pPr>
            <a:r>
              <a:rPr lang="en-CA" sz="2400" b="1" dirty="0">
                <a:solidFill>
                  <a:schemeClr val="bg2">
                    <a:lumMod val="25000"/>
                  </a:schemeClr>
                </a:solidFill>
                <a:latin typeface="Arial" pitchFamily="34" charset="0"/>
                <a:cs typeface="Arial" pitchFamily="34" charset="0"/>
              </a:rPr>
              <a:t>•	Erudit » </a:t>
            </a:r>
          </a:p>
          <a:p>
            <a:pPr marL="274320" indent="-274320" eaLnBrk="1" fontAlgn="auto" hangingPunct="1">
              <a:spcBef>
                <a:spcPts val="0"/>
              </a:spcBef>
              <a:spcAft>
                <a:spcPts val="0"/>
              </a:spcAft>
              <a:buClr>
                <a:schemeClr val="accent3"/>
              </a:buClr>
              <a:buNone/>
              <a:defRPr/>
            </a:pPr>
            <a:r>
              <a:rPr lang="en-US" sz="2400" b="1" dirty="0">
                <a:latin typeface="Arial" pitchFamily="34" charset="0"/>
                <a:cs typeface="Arial" pitchFamily="34" charset="0"/>
              </a:rPr>
              <a:t> </a:t>
            </a:r>
          </a:p>
          <a:p>
            <a:pPr marL="274320" indent="-274320" eaLnBrk="1" fontAlgn="auto" hangingPunct="1">
              <a:spcAft>
                <a:spcPts val="0"/>
              </a:spcAft>
              <a:buClr>
                <a:schemeClr val="accent3"/>
              </a:buClr>
              <a:buFont typeface="Wingdings 2" panose="05020102010507070707" pitchFamily="18" charset="2"/>
              <a:buNone/>
              <a:defRPr/>
            </a:pPr>
            <a:endParaRPr lang="en-US" sz="2400" b="1" dirty="0">
              <a:latin typeface="Arial" pitchFamily="34" charset="0"/>
              <a:cs typeface="Arial" pitchFamily="34" charset="0"/>
            </a:endParaRPr>
          </a:p>
          <a:p>
            <a:pPr marL="357188" indent="-357188" eaLnBrk="1" fontAlgn="auto" hangingPunct="1">
              <a:spcBef>
                <a:spcPct val="0"/>
              </a:spcBef>
              <a:spcAft>
                <a:spcPts val="0"/>
              </a:spcAft>
              <a:buClr>
                <a:schemeClr val="accent3"/>
              </a:buClr>
              <a:buNone/>
              <a:defRPr/>
            </a:pPr>
            <a:r>
              <a:rPr lang="en-CA" sz="2800" b="1" dirty="0">
                <a:latin typeface="Arial" pitchFamily="34" charset="0"/>
                <a:cs typeface="Arial" pitchFamily="34" charset="0"/>
              </a:rPr>
              <a:t>Databases</a:t>
            </a:r>
          </a:p>
          <a:p>
            <a:pPr marL="714375" indent="-357188" eaLnBrk="1" fontAlgn="auto" hangingPunct="1">
              <a:spcBef>
                <a:spcPct val="0"/>
              </a:spcBef>
              <a:spcAft>
                <a:spcPts val="0"/>
              </a:spcAft>
              <a:buClr>
                <a:schemeClr val="accent3"/>
              </a:buClr>
              <a:buNone/>
              <a:defRPr/>
            </a:pPr>
            <a:r>
              <a:rPr lang="en-CA" sz="2000" b="1" dirty="0">
                <a:solidFill>
                  <a:schemeClr val="bg2">
                    <a:lumMod val="25000"/>
                  </a:schemeClr>
                </a:solidFill>
                <a:latin typeface="Arial" pitchFamily="34" charset="0"/>
                <a:cs typeface="Arial" pitchFamily="34" charset="0"/>
              </a:rPr>
              <a:t>•	SCOPUS </a:t>
            </a:r>
          </a:p>
          <a:p>
            <a:pPr marL="714375" indent="-357188" eaLnBrk="1" fontAlgn="auto" hangingPunct="1">
              <a:spcBef>
                <a:spcPct val="0"/>
              </a:spcBef>
              <a:spcAft>
                <a:spcPts val="0"/>
              </a:spcAft>
              <a:buClr>
                <a:schemeClr val="accent3"/>
              </a:buClr>
              <a:buNone/>
              <a:defRPr/>
            </a:pPr>
            <a:r>
              <a:rPr lang="en-CA" sz="2000" dirty="0"/>
              <a:t>-	</a:t>
            </a:r>
            <a:r>
              <a:rPr lang="en-CA" sz="2000" b="1" dirty="0">
                <a:latin typeface="Arial" panose="020B0604020202020204" pitchFamily="34" charset="0"/>
                <a:cs typeface="Arial" panose="020B0604020202020204" pitchFamily="34" charset="0"/>
              </a:rPr>
              <a:t>the largest abstract and citation database of peer-reviewed literature: scientific journals, books and conference proceedings. Delivering a comprehensive overview of the world's research output in the fields of science, technology, medicine, social sciences, and arts and humanities, Scopus features smart tools to track, analyze and visualize research.</a:t>
            </a:r>
          </a:p>
          <a:p>
            <a:pPr marL="714375" indent="-357188" eaLnBrk="1" fontAlgn="auto" hangingPunct="1">
              <a:spcBef>
                <a:spcPct val="0"/>
              </a:spcBef>
              <a:spcAft>
                <a:spcPts val="0"/>
              </a:spcAft>
              <a:buClr>
                <a:schemeClr val="accent3"/>
              </a:buClr>
              <a:buNone/>
              <a:defRPr/>
            </a:pPr>
            <a:endParaRPr lang="en-CA" sz="2000" b="1" dirty="0">
              <a:solidFill>
                <a:schemeClr val="bg2">
                  <a:lumMod val="25000"/>
                </a:schemeClr>
              </a:solidFill>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38733811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62756" y="1196752"/>
            <a:ext cx="8501063" cy="733425"/>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US" altLang="en-US" sz="4400" dirty="0">
                <a:latin typeface="Arial" panose="020B0604020202020204" pitchFamily="34" charset="0"/>
                <a:cs typeface="Arial" panose="020B0604020202020204" pitchFamily="34" charset="0"/>
              </a:rPr>
              <a:t>Databases vs. information resources</a:t>
            </a:r>
            <a:endParaRPr lang="en-US" altLang="en-US" sz="2400" b="1" dirty="0">
              <a:latin typeface="Arial" panose="020B0604020202020204" pitchFamily="34" charset="0"/>
            </a:endParaRPr>
          </a:p>
        </p:txBody>
      </p:sp>
      <p:sp>
        <p:nvSpPr>
          <p:cNvPr id="4099" name="Rectangle 3"/>
          <p:cNvSpPr>
            <a:spLocks noGrp="1" noChangeArrowheads="1"/>
          </p:cNvSpPr>
          <p:nvPr>
            <p:ph idx="1"/>
          </p:nvPr>
        </p:nvSpPr>
        <p:spPr>
          <a:xfrm>
            <a:off x="462756" y="2204864"/>
            <a:ext cx="8223250" cy="4969147"/>
          </a:xfrm>
        </p:spPr>
        <p:txBody>
          <a:bodyPr>
            <a:normAutofit fontScale="70000" lnSpcReduction="20000"/>
          </a:bodyPr>
          <a:lstStyle/>
          <a:p>
            <a:pPr marL="274320" indent="-274320" eaLnBrk="1" fontAlgn="auto" hangingPunct="1">
              <a:spcBef>
                <a:spcPts val="0"/>
              </a:spcBef>
              <a:spcAft>
                <a:spcPts val="0"/>
              </a:spcAft>
              <a:buClr>
                <a:schemeClr val="accent3"/>
              </a:buClr>
              <a:buNone/>
              <a:defRPr/>
            </a:pPr>
            <a:endParaRPr lang="en-US" sz="2400" b="1" dirty="0">
              <a:latin typeface="Arial" pitchFamily="34" charset="0"/>
              <a:cs typeface="Arial" pitchFamily="34" charset="0"/>
            </a:endParaRPr>
          </a:p>
          <a:p>
            <a:pPr marL="442913" indent="-442913" eaLnBrk="1" fontAlgn="auto" hangingPunct="1">
              <a:spcBef>
                <a:spcPts val="600"/>
              </a:spcBef>
              <a:spcAft>
                <a:spcPts val="0"/>
              </a:spcAft>
              <a:buClrTx/>
              <a:buFont typeface="Wingdings" panose="05000000000000000000" pitchFamily="2" charset="2"/>
              <a:buChar char="Ø"/>
              <a:defRPr/>
            </a:pPr>
            <a:r>
              <a:rPr lang="en-CA" sz="3700" b="1" dirty="0">
                <a:latin typeface="Arial" pitchFamily="34" charset="0"/>
                <a:cs typeface="Arial" pitchFamily="34" charset="0"/>
              </a:rPr>
              <a:t>Databases are not ‘information resources’.</a:t>
            </a:r>
          </a:p>
          <a:p>
            <a:pPr marL="442913" indent="-442913" eaLnBrk="1" fontAlgn="auto" hangingPunct="1">
              <a:spcBef>
                <a:spcPts val="600"/>
              </a:spcBef>
              <a:spcAft>
                <a:spcPts val="0"/>
              </a:spcAft>
              <a:buClrTx/>
              <a:buFont typeface="Wingdings" panose="05000000000000000000" pitchFamily="2" charset="2"/>
              <a:buChar char="Ø"/>
              <a:defRPr/>
            </a:pPr>
            <a:r>
              <a:rPr lang="en-CA" sz="3700" b="1" dirty="0">
                <a:latin typeface="Arial" pitchFamily="34" charset="0"/>
                <a:cs typeface="Arial" pitchFamily="34" charset="0"/>
              </a:rPr>
              <a:t>Databases provide listing of resources.</a:t>
            </a:r>
          </a:p>
          <a:p>
            <a:pPr marL="442913" indent="-442913" eaLnBrk="1" fontAlgn="auto" hangingPunct="1">
              <a:spcBef>
                <a:spcPts val="600"/>
              </a:spcBef>
              <a:spcAft>
                <a:spcPts val="0"/>
              </a:spcAft>
              <a:buClrTx/>
              <a:buFont typeface="Wingdings" panose="05000000000000000000" pitchFamily="2" charset="2"/>
              <a:buChar char="Ø"/>
              <a:defRPr/>
            </a:pPr>
            <a:r>
              <a:rPr lang="en-CA" sz="3700" b="1" dirty="0">
                <a:latin typeface="Arial" pitchFamily="34" charset="0"/>
                <a:cs typeface="Arial" pitchFamily="34" charset="0"/>
              </a:rPr>
              <a:t>Databases facilitate accessing ‘information resources’.</a:t>
            </a:r>
          </a:p>
          <a:p>
            <a:pPr marL="442913" indent="-442913" eaLnBrk="1" fontAlgn="auto" hangingPunct="1">
              <a:spcBef>
                <a:spcPts val="600"/>
              </a:spcBef>
              <a:spcAft>
                <a:spcPts val="0"/>
              </a:spcAft>
              <a:buClrTx/>
              <a:buFont typeface="Wingdings" panose="05000000000000000000" pitchFamily="2" charset="2"/>
              <a:buChar char="Ø"/>
              <a:defRPr/>
            </a:pPr>
            <a:endParaRPr lang="en-CA" sz="3700" b="1" dirty="0">
              <a:latin typeface="Arial" pitchFamily="34" charset="0"/>
              <a:cs typeface="Arial" pitchFamily="34" charset="0"/>
            </a:endParaRPr>
          </a:p>
          <a:p>
            <a:pPr marL="442913" indent="-442913" eaLnBrk="1" fontAlgn="auto" hangingPunct="1">
              <a:spcBef>
                <a:spcPts val="600"/>
              </a:spcBef>
              <a:spcAft>
                <a:spcPts val="0"/>
              </a:spcAft>
              <a:buClrTx/>
              <a:buFont typeface="Wingdings" panose="05000000000000000000" pitchFamily="2" charset="2"/>
              <a:buChar char="Ø"/>
              <a:defRPr/>
            </a:pPr>
            <a:r>
              <a:rPr lang="en-CA" sz="3700" b="1" dirty="0">
                <a:latin typeface="Arial" pitchFamily="34" charset="0"/>
                <a:cs typeface="Arial" pitchFamily="34" charset="0"/>
              </a:rPr>
              <a:t>Databases are not referenced in bibliography.</a:t>
            </a:r>
          </a:p>
          <a:p>
            <a:pPr marL="442913" indent="-442913" eaLnBrk="1" fontAlgn="auto" hangingPunct="1">
              <a:spcBef>
                <a:spcPts val="600"/>
              </a:spcBef>
              <a:spcAft>
                <a:spcPts val="0"/>
              </a:spcAft>
              <a:buClrTx/>
              <a:buFont typeface="Wingdings" panose="05000000000000000000" pitchFamily="2" charset="2"/>
              <a:buChar char="Ø"/>
              <a:defRPr/>
            </a:pPr>
            <a:endParaRPr lang="en-CA" sz="3700" b="1" dirty="0">
              <a:latin typeface="Arial" pitchFamily="34" charset="0"/>
              <a:cs typeface="Arial" pitchFamily="34" charset="0"/>
            </a:endParaRPr>
          </a:p>
          <a:p>
            <a:pPr marL="442913" indent="-442913" eaLnBrk="1" fontAlgn="auto" hangingPunct="1">
              <a:spcBef>
                <a:spcPts val="600"/>
              </a:spcBef>
              <a:spcAft>
                <a:spcPts val="0"/>
              </a:spcAft>
              <a:buClrTx/>
              <a:buFont typeface="Wingdings" panose="05000000000000000000" pitchFamily="2" charset="2"/>
              <a:buChar char="Ø"/>
              <a:defRPr/>
            </a:pPr>
            <a:r>
              <a:rPr lang="en-CA" sz="4000" b="1" dirty="0">
                <a:latin typeface="Arial" pitchFamily="34" charset="0"/>
                <a:cs typeface="Arial" pitchFamily="34" charset="0"/>
              </a:rPr>
              <a:t>The resource that is accessed and referenced must be cited, not the database.</a:t>
            </a:r>
          </a:p>
          <a:p>
            <a:pPr marL="442913" indent="-442913" eaLnBrk="1" fontAlgn="auto" hangingPunct="1">
              <a:spcBef>
                <a:spcPts val="600"/>
              </a:spcBef>
              <a:spcAft>
                <a:spcPts val="0"/>
              </a:spcAft>
              <a:buClrTx/>
              <a:buFont typeface="Wingdings" panose="05000000000000000000" pitchFamily="2" charset="2"/>
              <a:buChar char="Ø"/>
              <a:defRPr/>
            </a:pPr>
            <a:endParaRPr lang="en-CA" sz="3700" b="1" dirty="0">
              <a:latin typeface="Arial" pitchFamily="34" charset="0"/>
              <a:cs typeface="Arial" pitchFamily="34" charset="0"/>
            </a:endParaRPr>
          </a:p>
          <a:p>
            <a:pPr marL="442913" indent="-442913" eaLnBrk="1" fontAlgn="auto" hangingPunct="1">
              <a:spcBef>
                <a:spcPts val="600"/>
              </a:spcBef>
              <a:spcAft>
                <a:spcPts val="0"/>
              </a:spcAft>
              <a:buClrTx/>
              <a:buFont typeface="Wingdings" panose="05000000000000000000" pitchFamily="2" charset="2"/>
              <a:buChar char="Ø"/>
              <a:defRPr/>
            </a:pPr>
            <a:endParaRPr lang="en-CA" sz="3700" b="1" dirty="0">
              <a:latin typeface="Arial" pitchFamily="34" charset="0"/>
              <a:cs typeface="Arial" pitchFamily="34" charset="0"/>
            </a:endParaRPr>
          </a:p>
          <a:p>
            <a:pPr marL="714375" indent="-357188" eaLnBrk="1" fontAlgn="auto" hangingPunct="1">
              <a:spcBef>
                <a:spcPct val="0"/>
              </a:spcBef>
              <a:spcAft>
                <a:spcPts val="0"/>
              </a:spcAft>
              <a:buClr>
                <a:schemeClr val="accent3"/>
              </a:buClr>
              <a:buNone/>
              <a:defRPr/>
            </a:pPr>
            <a:endParaRPr lang="en-CA" sz="2000" b="1" dirty="0">
              <a:solidFill>
                <a:schemeClr val="bg2">
                  <a:lumMod val="25000"/>
                </a:schemeClr>
              </a:solidFill>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584057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914400" y="770409"/>
            <a:ext cx="8229600" cy="1428750"/>
          </a:xfrm>
        </p:spPr>
        <p:txBody>
          <a:bodyPr/>
          <a:lstStyle/>
          <a:p>
            <a:pPr eaLnBrk="1" hangingPunct="1"/>
            <a:r>
              <a:rPr lang="en-CA" altLang="en-US" b="1" dirty="0">
                <a:solidFill>
                  <a:srgbClr val="0070C0"/>
                </a:solidFill>
              </a:rPr>
              <a:t>Administrative Information</a:t>
            </a:r>
            <a:br>
              <a:rPr lang="en-CA" altLang="en-US" b="1" dirty="0">
                <a:solidFill>
                  <a:srgbClr val="0070C0"/>
                </a:solidFill>
              </a:rPr>
            </a:br>
            <a:endParaRPr lang="en-CA" altLang="en-US" dirty="0"/>
          </a:p>
        </p:txBody>
      </p:sp>
      <p:sp>
        <p:nvSpPr>
          <p:cNvPr id="6147" name="Content Placeholder 2"/>
          <p:cNvSpPr>
            <a:spLocks noGrp="1"/>
          </p:cNvSpPr>
          <p:nvPr>
            <p:ph idx="1"/>
          </p:nvPr>
        </p:nvSpPr>
        <p:spPr>
          <a:xfrm>
            <a:off x="395536" y="1700808"/>
            <a:ext cx="8258175" cy="4664075"/>
          </a:xfrm>
        </p:spPr>
        <p:txBody>
          <a:bodyPr/>
          <a:lstStyle/>
          <a:p>
            <a:pPr marL="530225" indent="-530225" eaLnBrk="1" hangingPunct="1">
              <a:buClr>
                <a:schemeClr val="tx1"/>
              </a:buClr>
              <a:buFont typeface="Wingdings" panose="05000000000000000000" pitchFamily="2" charset="2"/>
              <a:buChar char="Ø"/>
              <a:tabLst>
                <a:tab pos="530225" algn="l"/>
              </a:tabLst>
            </a:pPr>
            <a:r>
              <a:rPr lang="en-CA" altLang="en-US" sz="2000" b="1" dirty="0"/>
              <a:t>Final Report Topics in folder “Course Information.”</a:t>
            </a:r>
          </a:p>
          <a:p>
            <a:pPr marL="530225" indent="-530225" eaLnBrk="1" hangingPunct="1">
              <a:buClr>
                <a:schemeClr val="tx1"/>
              </a:buClr>
              <a:buFont typeface="Wingdings" panose="05000000000000000000" pitchFamily="2" charset="2"/>
              <a:buChar char="Ø"/>
              <a:tabLst>
                <a:tab pos="530225" algn="l"/>
              </a:tabLst>
            </a:pPr>
            <a:r>
              <a:rPr lang="en-CA" altLang="en-US" sz="2000" b="1" dirty="0">
                <a:solidFill>
                  <a:srgbClr val="FF0000"/>
                </a:solidFill>
              </a:rPr>
              <a:t>There is no need to obtain approval for the Report Topic if it is on the list.</a:t>
            </a:r>
            <a:endParaRPr lang="en-CA" altLang="en-US" sz="2000" b="1" dirty="0"/>
          </a:p>
          <a:p>
            <a:pPr marL="530225" indent="-530225" eaLnBrk="1" hangingPunct="1">
              <a:buClr>
                <a:schemeClr val="tx1"/>
              </a:buClr>
              <a:buFont typeface="Wingdings" panose="05000000000000000000" pitchFamily="2" charset="2"/>
              <a:buChar char="Ø"/>
              <a:tabLst>
                <a:tab pos="530225" algn="l"/>
              </a:tabLst>
            </a:pPr>
            <a:r>
              <a:rPr lang="en-CA" altLang="en-US" sz="2000" b="1" dirty="0"/>
              <a:t>Bibliography assignment due two weeks from today – Oct. 16.</a:t>
            </a:r>
          </a:p>
          <a:p>
            <a:pPr marL="530225" indent="-530225" eaLnBrk="1" hangingPunct="1">
              <a:lnSpc>
                <a:spcPct val="110000"/>
              </a:lnSpc>
              <a:spcBef>
                <a:spcPts val="600"/>
              </a:spcBef>
              <a:buClr>
                <a:schemeClr val="tx1"/>
              </a:buClr>
              <a:buFont typeface="Wingdings" panose="05000000000000000000" pitchFamily="2" charset="2"/>
              <a:buChar char="Ø"/>
              <a:tabLst>
                <a:tab pos="530225" algn="l"/>
              </a:tabLst>
            </a:pPr>
            <a:r>
              <a:rPr lang="en-CA" altLang="en-US" sz="2000" b="1" dirty="0">
                <a:latin typeface="Constantia" panose="02030602050306030303" pitchFamily="18" charset="0"/>
                <a:cs typeface="Arial" panose="020B0604020202020204" pitchFamily="34" charset="0"/>
              </a:rPr>
              <a:t>Quiz 1 – Wednesday, Oct. 18 – in discussion group period (15% of final mark)</a:t>
            </a:r>
          </a:p>
          <a:p>
            <a:pPr marL="896938" lvl="1" indent="-530225" eaLnBrk="1" hangingPunct="1">
              <a:lnSpc>
                <a:spcPct val="110000"/>
              </a:lnSpc>
              <a:spcBef>
                <a:spcPts val="600"/>
              </a:spcBef>
              <a:spcAft>
                <a:spcPts val="1200"/>
              </a:spcAft>
              <a:buClr>
                <a:schemeClr val="tx1"/>
              </a:buClr>
              <a:buFont typeface="Wingdings" panose="05000000000000000000" pitchFamily="2" charset="2"/>
              <a:buChar char="Ø"/>
              <a:tabLst>
                <a:tab pos="530225" algn="l"/>
              </a:tabLst>
            </a:pPr>
            <a:r>
              <a:rPr lang="en-CA" altLang="en-US" sz="2000" b="1" dirty="0">
                <a:solidFill>
                  <a:srgbClr val="FF0000"/>
                </a:solidFill>
                <a:latin typeface="Constantia" panose="02030602050306030303" pitchFamily="18" charset="0"/>
                <a:cs typeface="Arial" panose="020B0604020202020204" pitchFamily="34" charset="0"/>
              </a:rPr>
              <a:t>Quizzes must be completed during designated discussion group time.  No quiz may be taken after the designated date unless absence is justified by a medical certificate or doctor’s note.</a:t>
            </a:r>
          </a:p>
          <a:p>
            <a:pPr marL="530225" indent="-530225" eaLnBrk="1" hangingPunct="1">
              <a:lnSpc>
                <a:spcPct val="120000"/>
              </a:lnSpc>
              <a:spcBef>
                <a:spcPts val="600"/>
              </a:spcBef>
              <a:spcAft>
                <a:spcPts val="600"/>
              </a:spcAft>
              <a:buClr>
                <a:schemeClr val="tx1"/>
              </a:buClr>
              <a:buFont typeface="Wingdings" panose="05000000000000000000" pitchFamily="2" charset="2"/>
              <a:buChar char="Ø"/>
              <a:tabLst>
                <a:tab pos="530225" algn="l"/>
              </a:tabLst>
            </a:pPr>
            <a:r>
              <a:rPr lang="en-CA" sz="2000" b="1" dirty="0">
                <a:latin typeface="Constantia" panose="02030602050306030303" pitchFamily="18" charset="0"/>
                <a:cs typeface="Arial" pitchFamily="34" charset="0"/>
              </a:rPr>
              <a:t>Quiz will include any material covered in lectures.</a:t>
            </a:r>
          </a:p>
        </p:txBody>
      </p:sp>
    </p:spTree>
    <p:extLst>
      <p:ext uri="{BB962C8B-B14F-4D97-AF65-F5344CB8AC3E}">
        <p14:creationId xmlns:p14="http://schemas.microsoft.com/office/powerpoint/2010/main" val="17657859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23849" y="1471439"/>
            <a:ext cx="8501063" cy="733425"/>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US" altLang="en-US" sz="4400" b="1" dirty="0">
                <a:latin typeface="Arial" panose="020B0604020202020204" pitchFamily="34" charset="0"/>
                <a:cs typeface="Arial" panose="020B0604020202020204" pitchFamily="34" charset="0"/>
              </a:rPr>
              <a:t>Databases vs. information resources</a:t>
            </a:r>
            <a:endParaRPr lang="en-US" altLang="en-US" sz="2400" b="1" dirty="0">
              <a:latin typeface="Arial" panose="020B0604020202020204" pitchFamily="34" charset="0"/>
            </a:endParaRPr>
          </a:p>
        </p:txBody>
      </p:sp>
      <p:sp>
        <p:nvSpPr>
          <p:cNvPr id="4099" name="Rectangle 3"/>
          <p:cNvSpPr>
            <a:spLocks noGrp="1" noChangeArrowheads="1"/>
          </p:cNvSpPr>
          <p:nvPr>
            <p:ph idx="1"/>
          </p:nvPr>
        </p:nvSpPr>
        <p:spPr>
          <a:xfrm>
            <a:off x="324726" y="2492896"/>
            <a:ext cx="8223250" cy="2808312"/>
          </a:xfrm>
        </p:spPr>
        <p:txBody>
          <a:bodyPr>
            <a:normAutofit fontScale="70000" lnSpcReduction="20000"/>
          </a:bodyPr>
          <a:lstStyle/>
          <a:p>
            <a:pPr marL="274320" indent="-274320" eaLnBrk="1" fontAlgn="auto" hangingPunct="1">
              <a:spcBef>
                <a:spcPts val="0"/>
              </a:spcBef>
              <a:spcAft>
                <a:spcPts val="0"/>
              </a:spcAft>
              <a:buClr>
                <a:schemeClr val="accent3"/>
              </a:buClr>
              <a:buNone/>
              <a:defRPr/>
            </a:pPr>
            <a:endParaRPr lang="en-US" sz="2400" b="1" dirty="0">
              <a:latin typeface="Arial" pitchFamily="34" charset="0"/>
              <a:cs typeface="Arial" pitchFamily="34" charset="0"/>
            </a:endParaRPr>
          </a:p>
          <a:p>
            <a:pPr marL="0" indent="0" eaLnBrk="1" fontAlgn="auto" hangingPunct="1">
              <a:spcBef>
                <a:spcPts val="600"/>
              </a:spcBef>
              <a:spcAft>
                <a:spcPts val="600"/>
              </a:spcAft>
              <a:buClrTx/>
              <a:buNone/>
              <a:defRPr/>
            </a:pPr>
            <a:r>
              <a:rPr lang="en-CA" sz="4600" b="1" dirty="0">
                <a:latin typeface="Arial" pitchFamily="34" charset="0"/>
                <a:cs typeface="Arial" pitchFamily="34" charset="0"/>
              </a:rPr>
              <a:t>Illustration:</a:t>
            </a:r>
          </a:p>
          <a:p>
            <a:pPr marL="0" indent="0" algn="ctr" eaLnBrk="1" fontAlgn="auto" hangingPunct="1">
              <a:spcBef>
                <a:spcPts val="600"/>
              </a:spcBef>
              <a:spcAft>
                <a:spcPts val="600"/>
              </a:spcAft>
              <a:buClrTx/>
              <a:buNone/>
              <a:defRPr/>
            </a:pPr>
            <a:r>
              <a:rPr lang="en-CA" sz="4600" b="1" dirty="0">
                <a:latin typeface="Arial" pitchFamily="34" charset="0"/>
                <a:cs typeface="Arial" pitchFamily="34" charset="0"/>
              </a:rPr>
              <a:t>Scopus</a:t>
            </a:r>
          </a:p>
          <a:p>
            <a:pPr marL="0" indent="0" algn="ctr" eaLnBrk="1" fontAlgn="auto" hangingPunct="1">
              <a:spcBef>
                <a:spcPts val="600"/>
              </a:spcBef>
              <a:spcAft>
                <a:spcPts val="600"/>
              </a:spcAft>
              <a:buClrTx/>
              <a:buNone/>
              <a:defRPr/>
            </a:pPr>
            <a:r>
              <a:rPr lang="en-CA" sz="4600" b="1" dirty="0">
                <a:latin typeface="Arial" pitchFamily="34" charset="0"/>
                <a:cs typeface="Arial" pitchFamily="34" charset="0"/>
              </a:rPr>
              <a:t>vs</a:t>
            </a:r>
          </a:p>
          <a:p>
            <a:pPr marL="0" indent="0" algn="ctr" eaLnBrk="1" fontAlgn="auto" hangingPunct="1">
              <a:spcBef>
                <a:spcPts val="600"/>
              </a:spcBef>
              <a:spcAft>
                <a:spcPts val="600"/>
              </a:spcAft>
              <a:buClrTx/>
              <a:buNone/>
              <a:defRPr/>
            </a:pPr>
            <a:r>
              <a:rPr lang="en-CA" sz="4600" b="1" dirty="0">
                <a:latin typeface="Arial" pitchFamily="34" charset="0"/>
                <a:cs typeface="Arial" pitchFamily="34" charset="0"/>
              </a:rPr>
              <a:t>Journal Article</a:t>
            </a:r>
          </a:p>
          <a:p>
            <a:pPr marL="0" indent="0" algn="ctr" eaLnBrk="1" fontAlgn="auto" hangingPunct="1">
              <a:spcBef>
                <a:spcPts val="600"/>
              </a:spcBef>
              <a:spcAft>
                <a:spcPts val="0"/>
              </a:spcAft>
              <a:buClrTx/>
              <a:buNone/>
              <a:defRPr/>
            </a:pPr>
            <a:r>
              <a:rPr lang="en-CA" sz="3400" dirty="0"/>
              <a:t>“Can Fracking Be Environmentally Acceptable?”</a:t>
            </a:r>
          </a:p>
          <a:p>
            <a:pPr marL="0" indent="0" algn="ctr" eaLnBrk="1" fontAlgn="auto" hangingPunct="1">
              <a:spcBef>
                <a:spcPts val="600"/>
              </a:spcBef>
              <a:spcAft>
                <a:spcPts val="0"/>
              </a:spcAft>
              <a:buClrTx/>
              <a:buNone/>
              <a:defRPr/>
            </a:pPr>
            <a:endParaRPr lang="en-CA" sz="3400" b="1" dirty="0">
              <a:latin typeface="Arial" pitchFamily="34" charset="0"/>
              <a:cs typeface="Arial" pitchFamily="34" charset="0"/>
            </a:endParaRPr>
          </a:p>
          <a:p>
            <a:pPr marL="0" indent="0" eaLnBrk="1" fontAlgn="auto" hangingPunct="1">
              <a:spcBef>
                <a:spcPts val="600"/>
              </a:spcBef>
              <a:spcAft>
                <a:spcPts val="0"/>
              </a:spcAft>
              <a:buClrTx/>
              <a:buNone/>
              <a:defRPr/>
            </a:pPr>
            <a:r>
              <a:rPr lang="en-CA" sz="3400" b="1" dirty="0">
                <a:latin typeface="Arial" pitchFamily="34" charset="0"/>
                <a:cs typeface="Arial" pitchFamily="34" charset="0"/>
              </a:rPr>
              <a:t>The article that is accessed and referenced must be cited, not the database.</a:t>
            </a:r>
          </a:p>
          <a:p>
            <a:pPr marL="357188" indent="-357188" eaLnBrk="1" fontAlgn="auto" hangingPunct="1">
              <a:spcBef>
                <a:spcPct val="0"/>
              </a:spcBef>
              <a:spcAft>
                <a:spcPts val="0"/>
              </a:spcAft>
              <a:buClr>
                <a:schemeClr val="accent3"/>
              </a:buClr>
              <a:buNone/>
              <a:defRPr/>
            </a:pPr>
            <a:endParaRPr lang="en-CA" sz="3200" b="1" dirty="0">
              <a:latin typeface="Arial" pitchFamily="34" charset="0"/>
              <a:cs typeface="Arial" pitchFamily="34" charset="0"/>
            </a:endParaRPr>
          </a:p>
          <a:p>
            <a:pPr marL="714375" indent="-357188" eaLnBrk="1" fontAlgn="auto" hangingPunct="1">
              <a:spcBef>
                <a:spcPct val="0"/>
              </a:spcBef>
              <a:spcAft>
                <a:spcPts val="0"/>
              </a:spcAft>
              <a:buClr>
                <a:schemeClr val="accent3"/>
              </a:buClr>
              <a:buNone/>
              <a:defRPr/>
            </a:pPr>
            <a:endParaRPr lang="en-CA" sz="2000" b="1" dirty="0">
              <a:solidFill>
                <a:schemeClr val="bg2">
                  <a:lumMod val="25000"/>
                </a:schemeClr>
              </a:solidFill>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p:txBody>
      </p:sp>
    </p:spTree>
    <p:extLst>
      <p:ext uri="{BB962C8B-B14F-4D97-AF65-F5344CB8AC3E}">
        <p14:creationId xmlns:p14="http://schemas.microsoft.com/office/powerpoint/2010/main" val="34172245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89718" y="764704"/>
            <a:ext cx="8501063" cy="733425"/>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CA" altLang="en-US" sz="4400" b="1" dirty="0"/>
              <a:t>Citation</a:t>
            </a:r>
            <a:r>
              <a:rPr lang="en-CA" sz="4400" b="1" dirty="0"/>
              <a:t> Managers / Tools</a:t>
            </a:r>
            <a:endParaRPr lang="en-US" altLang="en-US" sz="2400" b="1" dirty="0">
              <a:latin typeface="Arial" panose="020B0604020202020204" pitchFamily="34" charset="0"/>
            </a:endParaRPr>
          </a:p>
        </p:txBody>
      </p:sp>
      <p:sp>
        <p:nvSpPr>
          <p:cNvPr id="4099" name="Rectangle 3"/>
          <p:cNvSpPr>
            <a:spLocks noGrp="1" noChangeArrowheads="1"/>
          </p:cNvSpPr>
          <p:nvPr>
            <p:ph idx="1"/>
          </p:nvPr>
        </p:nvSpPr>
        <p:spPr>
          <a:xfrm>
            <a:off x="428624" y="2138363"/>
            <a:ext cx="8223250" cy="4719637"/>
          </a:xfrm>
        </p:spPr>
        <p:txBody>
          <a:bodyPr>
            <a:normAutofit/>
          </a:bodyPr>
          <a:lstStyle/>
          <a:p>
            <a:pPr marL="622300" indent="-622300" eaLnBrk="1" fontAlgn="auto" hangingPunct="1">
              <a:spcBef>
                <a:spcPct val="0"/>
              </a:spcBef>
              <a:spcAft>
                <a:spcPts val="0"/>
              </a:spcAft>
              <a:buClr>
                <a:schemeClr val="tx1"/>
              </a:buClr>
              <a:buFont typeface="Wingdings" panose="05000000000000000000" pitchFamily="2" charset="2"/>
              <a:buChar char="Ø"/>
              <a:defRPr/>
            </a:pPr>
            <a:r>
              <a:rPr lang="en-CA" sz="2800" b="1" dirty="0">
                <a:latin typeface="Arial" panose="020B0604020202020204" pitchFamily="34" charset="0"/>
                <a:cs typeface="Arial" panose="020B0604020202020204" pitchFamily="34" charset="0"/>
              </a:rPr>
              <a:t>Citation and bibliography tool (also known as bibliography manager)</a:t>
            </a:r>
          </a:p>
          <a:p>
            <a:pPr marL="622300" indent="-622300" eaLnBrk="1" fontAlgn="auto" hangingPunct="1">
              <a:spcBef>
                <a:spcPct val="0"/>
              </a:spcBef>
              <a:spcAft>
                <a:spcPts val="0"/>
              </a:spcAft>
              <a:buClr>
                <a:schemeClr val="tx1"/>
              </a:buClr>
              <a:buFont typeface="Wingdings" panose="05000000000000000000" pitchFamily="2" charset="2"/>
              <a:buChar char="Ø"/>
              <a:defRPr/>
            </a:pPr>
            <a:r>
              <a:rPr lang="en-CA" sz="2800" b="1" dirty="0">
                <a:latin typeface="Arial" panose="020B0604020202020204" pitchFamily="34" charset="0"/>
                <a:cs typeface="Arial" panose="020B0604020202020204" pitchFamily="34" charset="0"/>
              </a:rPr>
              <a:t>Provides research help: e.g. storing and organising sources, and generating citations and bibliographies in preferred style</a:t>
            </a:r>
          </a:p>
          <a:p>
            <a:pPr marL="622300" indent="-622300" eaLnBrk="1" fontAlgn="auto" hangingPunct="1">
              <a:spcBef>
                <a:spcPct val="0"/>
              </a:spcBef>
              <a:spcAft>
                <a:spcPts val="0"/>
              </a:spcAft>
              <a:buClr>
                <a:schemeClr val="tx1"/>
              </a:buClr>
              <a:buFont typeface="Wingdings" panose="05000000000000000000" pitchFamily="2" charset="2"/>
              <a:buChar char="Ø"/>
              <a:defRPr/>
            </a:pPr>
            <a:r>
              <a:rPr lang="en-CA" sz="2800" b="1" dirty="0">
                <a:latin typeface="Arial" panose="020B0604020202020204" pitchFamily="34" charset="0"/>
                <a:cs typeface="Arial" panose="020B0604020202020204" pitchFamily="34" charset="0"/>
              </a:rPr>
              <a:t>Can have formatting errors – need to check – verify and correct</a:t>
            </a:r>
          </a:p>
        </p:txBody>
      </p:sp>
    </p:spTree>
    <p:extLst>
      <p:ext uri="{BB962C8B-B14F-4D97-AF65-F5344CB8AC3E}">
        <p14:creationId xmlns:p14="http://schemas.microsoft.com/office/powerpoint/2010/main" val="14167696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CA" altLang="en-US" b="1" dirty="0"/>
              <a:t>Plagiarism</a:t>
            </a:r>
          </a:p>
        </p:txBody>
      </p:sp>
      <p:sp>
        <p:nvSpPr>
          <p:cNvPr id="3" name="Content Placeholder 2"/>
          <p:cNvSpPr>
            <a:spLocks noGrp="1"/>
          </p:cNvSpPr>
          <p:nvPr>
            <p:ph idx="1"/>
          </p:nvPr>
        </p:nvSpPr>
        <p:spPr/>
        <p:txBody>
          <a:bodyPr/>
          <a:lstStyle/>
          <a:p>
            <a:pPr>
              <a:buFont typeface="Wingdings 2" pitchFamily="18" charset="2"/>
              <a:buNone/>
              <a:defRPr/>
            </a:pPr>
            <a:r>
              <a:rPr lang="en-CA" b="1" dirty="0">
                <a:latin typeface="Arial" pitchFamily="34" charset="0"/>
                <a:cs typeface="Arial" pitchFamily="34" charset="0"/>
              </a:rPr>
              <a:t>“</a:t>
            </a:r>
            <a:r>
              <a:rPr lang="en-CA" sz="2400" b="1" dirty="0">
                <a:latin typeface="Arial" pitchFamily="34" charset="0"/>
                <a:cs typeface="Arial" pitchFamily="34" charset="0"/>
              </a:rPr>
              <a:t>Plagiarism is taking another person’s works, ideas or statistics and passing them off as your own.”</a:t>
            </a:r>
          </a:p>
          <a:p>
            <a:pPr>
              <a:buFont typeface="Wingdings 2" pitchFamily="18" charset="2"/>
              <a:buNone/>
              <a:defRPr/>
            </a:pPr>
            <a:endParaRPr lang="en-CA" sz="2400" b="1" dirty="0">
              <a:latin typeface="Arial" pitchFamily="34" charset="0"/>
              <a:cs typeface="Arial" pitchFamily="34" charset="0"/>
            </a:endParaRPr>
          </a:p>
          <a:p>
            <a:pPr>
              <a:buFont typeface="Wingdings 2" pitchFamily="18" charset="2"/>
              <a:buNone/>
              <a:defRPr/>
            </a:pPr>
            <a:r>
              <a:rPr lang="en-CA" sz="2400" b="1" dirty="0">
                <a:latin typeface="Arial" pitchFamily="34" charset="0"/>
                <a:cs typeface="Arial" pitchFamily="34" charset="0"/>
              </a:rPr>
              <a:t>“incorrect use of source material. Whether it is intentional or not, failing to give credit for words, ideas or concepts that you get from any source, including your own previously submitted work, is plagiarism.” </a:t>
            </a:r>
          </a:p>
          <a:p>
            <a:pPr>
              <a:buFont typeface="Wingdings 2" pitchFamily="18" charset="2"/>
              <a:buNone/>
              <a:defRPr/>
            </a:pPr>
            <a:r>
              <a:rPr lang="en-CA" sz="2400" b="1" dirty="0">
                <a:latin typeface="Arial" pitchFamily="34" charset="0"/>
                <a:cs typeface="Arial" pitchFamily="34" charset="0"/>
              </a:rPr>
              <a:t>				(University of Ottawa definition) </a:t>
            </a:r>
          </a:p>
          <a:p>
            <a:pPr marL="0" indent="0">
              <a:buFont typeface="Wingdings 2" pitchFamily="18" charset="2"/>
              <a:buNone/>
              <a:defRPr/>
            </a:pPr>
            <a:endParaRPr lang="en-CA" dirty="0"/>
          </a:p>
        </p:txBody>
      </p:sp>
    </p:spTree>
    <p:extLst>
      <p:ext uri="{BB962C8B-B14F-4D97-AF65-F5344CB8AC3E}">
        <p14:creationId xmlns:p14="http://schemas.microsoft.com/office/powerpoint/2010/main" val="10980356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CA" altLang="en-US" b="1" dirty="0">
                <a:solidFill>
                  <a:srgbClr val="0070C0"/>
                </a:solidFill>
              </a:rPr>
              <a:t>Avoiding Plagiarism</a:t>
            </a:r>
          </a:p>
        </p:txBody>
      </p:sp>
      <p:sp>
        <p:nvSpPr>
          <p:cNvPr id="3" name="Content Placeholder 2"/>
          <p:cNvSpPr>
            <a:spLocks noGrp="1"/>
          </p:cNvSpPr>
          <p:nvPr>
            <p:ph idx="1"/>
          </p:nvPr>
        </p:nvSpPr>
        <p:spPr>
          <a:xfrm>
            <a:off x="471636" y="2348880"/>
            <a:ext cx="8229600" cy="4324350"/>
          </a:xfrm>
        </p:spPr>
        <p:txBody>
          <a:bodyPr/>
          <a:lstStyle/>
          <a:p>
            <a:pPr marL="528638" indent="-528638">
              <a:buFont typeface="Wingdings 2" pitchFamily="18" charset="2"/>
              <a:buNone/>
              <a:defRPr/>
            </a:pPr>
            <a:r>
              <a:rPr lang="en-CA" sz="2800" b="1" dirty="0">
                <a:latin typeface="Arial" pitchFamily="34" charset="0"/>
                <a:cs typeface="Arial" pitchFamily="34" charset="0"/>
              </a:rPr>
              <a:t>Proper use of secondary information</a:t>
            </a:r>
          </a:p>
          <a:p>
            <a:pPr marL="357188" indent="-357188">
              <a:buClrTx/>
              <a:buFont typeface="Wingdings 2" panose="05020102010507070707" pitchFamily="18" charset="2"/>
              <a:buChar char="P"/>
              <a:defRPr/>
            </a:pPr>
            <a:r>
              <a:rPr lang="en-CA" sz="2800" b="1" dirty="0">
                <a:latin typeface="Arial" pitchFamily="34" charset="0"/>
                <a:cs typeface="Arial" pitchFamily="34" charset="0"/>
              </a:rPr>
              <a:t>In text citations</a:t>
            </a:r>
          </a:p>
          <a:p>
            <a:pPr marL="357188" indent="-357188">
              <a:buClrTx/>
              <a:buFont typeface="Wingdings 2" panose="05020102010507070707" pitchFamily="18" charset="2"/>
              <a:buChar char="P"/>
              <a:defRPr/>
            </a:pPr>
            <a:r>
              <a:rPr lang="en-CA" sz="2800" b="1" dirty="0">
                <a:latin typeface="Arial" pitchFamily="34" charset="0"/>
                <a:cs typeface="Arial" pitchFamily="34" charset="0"/>
              </a:rPr>
              <a:t>Documenting / Referencing secondary resources</a:t>
            </a:r>
          </a:p>
          <a:p>
            <a:pPr marL="357188" indent="-357188">
              <a:buClrTx/>
              <a:buFont typeface="Wingdings 2" panose="05020102010507070707" pitchFamily="18" charset="2"/>
              <a:buChar char="P"/>
              <a:defRPr/>
            </a:pPr>
            <a:r>
              <a:rPr lang="en-CA" sz="2800" b="1" dirty="0">
                <a:solidFill>
                  <a:srgbClr val="FF0000"/>
                </a:solidFill>
                <a:latin typeface="Arial" pitchFamily="34" charset="0"/>
                <a:cs typeface="Arial" pitchFamily="34" charset="0"/>
              </a:rPr>
              <a:t>List of works cited – “Bibliography”</a:t>
            </a:r>
          </a:p>
          <a:p>
            <a:pPr marL="0" indent="0">
              <a:buFont typeface="Wingdings 2" pitchFamily="18" charset="2"/>
              <a:buNone/>
              <a:defRPr/>
            </a:pPr>
            <a:endParaRPr lang="en-CA" sz="2800" b="1" dirty="0">
              <a:solidFill>
                <a:srgbClr val="FF0000"/>
              </a:solidFill>
              <a:latin typeface="Arial" charset="0"/>
              <a:cs typeface="Arial" charset="0"/>
            </a:endParaRPr>
          </a:p>
          <a:p>
            <a:pPr lvl="1">
              <a:buFont typeface="Wingdings 2" pitchFamily="18" charset="2"/>
              <a:buNone/>
              <a:defRPr/>
            </a:pPr>
            <a:r>
              <a:rPr lang="en-CA" sz="3400" b="1" dirty="0">
                <a:latin typeface="Arial" pitchFamily="34" charset="0"/>
                <a:cs typeface="Arial" pitchFamily="34" charset="0"/>
              </a:rPr>
              <a:t>	</a:t>
            </a:r>
            <a:endParaRPr lang="en-CA" sz="1800" b="1" dirty="0">
              <a:latin typeface="Arial" pitchFamily="34" charset="0"/>
              <a:cs typeface="Arial" pitchFamily="34" charset="0"/>
            </a:endParaRPr>
          </a:p>
        </p:txBody>
      </p:sp>
    </p:spTree>
    <p:extLst>
      <p:ext uri="{BB962C8B-B14F-4D97-AF65-F5344CB8AC3E}">
        <p14:creationId xmlns:p14="http://schemas.microsoft.com/office/powerpoint/2010/main" val="17394950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CA" altLang="en-US" b="1" dirty="0">
                <a:solidFill>
                  <a:srgbClr val="0070C0"/>
                </a:solidFill>
              </a:rPr>
              <a:t>Styles of Referencing</a:t>
            </a:r>
          </a:p>
        </p:txBody>
      </p:sp>
      <p:sp>
        <p:nvSpPr>
          <p:cNvPr id="19459" name="Content Placeholder 2"/>
          <p:cNvSpPr>
            <a:spLocks noGrp="1"/>
          </p:cNvSpPr>
          <p:nvPr>
            <p:ph idx="1"/>
          </p:nvPr>
        </p:nvSpPr>
        <p:spPr/>
        <p:txBody>
          <a:bodyPr/>
          <a:lstStyle/>
          <a:p>
            <a:pPr lvl="1"/>
            <a:endParaRPr lang="en-US" altLang="en-US" sz="2000" dirty="0">
              <a:latin typeface="Arial" panose="020B0604020202020204" pitchFamily="34" charset="0"/>
              <a:cs typeface="Arial" panose="020B0604020202020204" pitchFamily="34" charset="0"/>
            </a:endParaRPr>
          </a:p>
          <a:p>
            <a:pPr lvl="1" indent="-461963">
              <a:buClr>
                <a:schemeClr val="tx1"/>
              </a:buClr>
            </a:pPr>
            <a:r>
              <a:rPr lang="en-US" altLang="en-US" sz="2800" b="1" dirty="0">
                <a:solidFill>
                  <a:schemeClr val="tx2"/>
                </a:solidFill>
                <a:latin typeface="Arial" panose="020B0604020202020204" pitchFamily="34" charset="0"/>
                <a:cs typeface="Arial" panose="020B0604020202020204" pitchFamily="34" charset="0"/>
              </a:rPr>
              <a:t>APA Style</a:t>
            </a:r>
            <a:endParaRPr lang="en-CA" altLang="en-US" sz="2800" b="1" dirty="0">
              <a:solidFill>
                <a:schemeClr val="tx2"/>
              </a:solidFill>
              <a:latin typeface="Arial" panose="020B0604020202020204" pitchFamily="34" charset="0"/>
              <a:cs typeface="Arial" panose="020B0604020202020204" pitchFamily="34" charset="0"/>
            </a:endParaRPr>
          </a:p>
          <a:p>
            <a:pPr lvl="1" indent="-461963">
              <a:buClr>
                <a:schemeClr val="tx1"/>
              </a:buClr>
            </a:pPr>
            <a:r>
              <a:rPr lang="en-US" altLang="en-US" sz="2800" b="1" dirty="0">
                <a:latin typeface="Arial" panose="020B0604020202020204" pitchFamily="34" charset="0"/>
                <a:cs typeface="Arial" panose="020B0604020202020204" pitchFamily="34" charset="0"/>
              </a:rPr>
              <a:t>Chicago Style</a:t>
            </a:r>
            <a:endParaRPr lang="en-CA" altLang="en-US" sz="2800" b="1" dirty="0">
              <a:latin typeface="Arial" panose="020B0604020202020204" pitchFamily="34" charset="0"/>
              <a:cs typeface="Arial" panose="020B0604020202020204" pitchFamily="34" charset="0"/>
            </a:endParaRPr>
          </a:p>
          <a:p>
            <a:pPr lvl="1" indent="-461963">
              <a:buClr>
                <a:schemeClr val="tx1"/>
              </a:buClr>
            </a:pPr>
            <a:r>
              <a:rPr lang="en-US" altLang="en-US" sz="2800" b="1" dirty="0">
                <a:solidFill>
                  <a:schemeClr val="tx2"/>
                </a:solidFill>
                <a:latin typeface="Arial" panose="020B0604020202020204" pitchFamily="34" charset="0"/>
                <a:cs typeface="Arial" panose="020B0604020202020204" pitchFamily="34" charset="0"/>
              </a:rPr>
              <a:t>MLA Style</a:t>
            </a:r>
            <a:endParaRPr lang="en-CA" altLang="en-US" sz="2800" b="1" dirty="0">
              <a:solidFill>
                <a:schemeClr val="tx2"/>
              </a:solidFill>
              <a:latin typeface="Arial" panose="020B0604020202020204" pitchFamily="34" charset="0"/>
              <a:cs typeface="Arial" panose="020B0604020202020204" pitchFamily="34" charset="0"/>
            </a:endParaRPr>
          </a:p>
          <a:p>
            <a:pPr lvl="1" indent="-461963">
              <a:buClr>
                <a:schemeClr val="tx1"/>
              </a:buClr>
            </a:pPr>
            <a:r>
              <a:rPr lang="en-US" altLang="en-US" sz="2800" b="1" dirty="0">
                <a:latin typeface="Arial" panose="020B0604020202020204" pitchFamily="34" charset="0"/>
                <a:cs typeface="Arial" panose="020B0604020202020204" pitchFamily="34" charset="0"/>
              </a:rPr>
              <a:t>McGill Style - Primary Sources</a:t>
            </a:r>
            <a:endParaRPr lang="en-CA" altLang="en-US" sz="2800" b="1" dirty="0">
              <a:latin typeface="Arial" panose="020B0604020202020204" pitchFamily="34" charset="0"/>
              <a:cs typeface="Arial" panose="020B0604020202020204" pitchFamily="34" charset="0"/>
            </a:endParaRPr>
          </a:p>
          <a:p>
            <a:pPr lvl="1" indent="-461963">
              <a:buClr>
                <a:schemeClr val="tx1"/>
              </a:buClr>
            </a:pPr>
            <a:r>
              <a:rPr lang="en-US" altLang="en-US" sz="2800" b="1" dirty="0">
                <a:latin typeface="Arial" panose="020B0604020202020204" pitchFamily="34" charset="0"/>
                <a:cs typeface="Arial" panose="020B0604020202020204" pitchFamily="34" charset="0"/>
              </a:rPr>
              <a:t>McGill Style - Secondary Sources</a:t>
            </a:r>
            <a:endParaRPr lang="en-CA" altLang="en-US" sz="2800" b="1" dirty="0">
              <a:latin typeface="Arial" panose="020B0604020202020204" pitchFamily="34" charset="0"/>
              <a:cs typeface="Arial" panose="020B0604020202020204" pitchFamily="34" charset="0"/>
            </a:endParaRPr>
          </a:p>
          <a:p>
            <a:pPr lvl="1" indent="-461963">
              <a:buClr>
                <a:schemeClr val="tx1"/>
              </a:buClr>
            </a:pPr>
            <a:r>
              <a:rPr lang="en-US" altLang="en-US" sz="2800" b="1" dirty="0">
                <a:solidFill>
                  <a:schemeClr val="tx2"/>
                </a:solidFill>
                <a:latin typeface="Arial" panose="020B0604020202020204" pitchFamily="34" charset="0"/>
                <a:cs typeface="Arial" panose="020B0604020202020204" pitchFamily="34" charset="0"/>
              </a:rPr>
              <a:t>IEEE Standards Style</a:t>
            </a:r>
            <a:endParaRPr lang="en-CA" altLang="en-US" sz="2800" b="1" dirty="0">
              <a:solidFill>
                <a:schemeClr val="tx2"/>
              </a:solidFill>
              <a:latin typeface="Arial" panose="020B0604020202020204" pitchFamily="34" charset="0"/>
              <a:cs typeface="Arial" panose="020B0604020202020204" pitchFamily="34" charset="0"/>
            </a:endParaRPr>
          </a:p>
          <a:p>
            <a:pPr lvl="1" indent="-461963">
              <a:buClr>
                <a:schemeClr val="tx1"/>
              </a:buClr>
            </a:pPr>
            <a:r>
              <a:rPr lang="en-US" altLang="en-US" sz="2800" b="1" dirty="0">
                <a:latin typeface="Arial" panose="020B0604020202020204" pitchFamily="34" charset="0"/>
                <a:cs typeface="Arial" panose="020B0604020202020204" pitchFamily="34" charset="0"/>
              </a:rPr>
              <a:t>Vancouver Style</a:t>
            </a:r>
            <a:endParaRPr lang="en-CA" altLang="en-US" sz="2800"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a:p>
            <a:pPr>
              <a:buFont typeface="Wingdings 2" panose="05020102010507070707" pitchFamily="18" charset="2"/>
              <a:buNone/>
            </a:pPr>
            <a:endParaRPr lang="en-CA" altLang="en-US" b="1" dirty="0"/>
          </a:p>
        </p:txBody>
      </p:sp>
    </p:spTree>
    <p:extLst>
      <p:ext uri="{BB962C8B-B14F-4D97-AF65-F5344CB8AC3E}">
        <p14:creationId xmlns:p14="http://schemas.microsoft.com/office/powerpoint/2010/main" val="23230038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idx="4294967295"/>
          </p:nvPr>
        </p:nvSpPr>
        <p:spPr>
          <a:xfrm>
            <a:off x="468313" y="549275"/>
            <a:ext cx="8229600" cy="938213"/>
          </a:xfrm>
        </p:spPr>
        <p:txBody>
          <a:bodyPr/>
          <a:lstStyle/>
          <a:p>
            <a:r>
              <a:rPr lang="en-CA" altLang="en-US" b="1" dirty="0">
                <a:solidFill>
                  <a:srgbClr val="0070C0"/>
                </a:solidFill>
              </a:rPr>
              <a:t>Reference for Citation styles</a:t>
            </a:r>
          </a:p>
        </p:txBody>
      </p:sp>
      <p:sp>
        <p:nvSpPr>
          <p:cNvPr id="20483" name="Content Placeholder 2"/>
          <p:cNvSpPr>
            <a:spLocks noGrp="1"/>
          </p:cNvSpPr>
          <p:nvPr>
            <p:ph idx="4294967295"/>
          </p:nvPr>
        </p:nvSpPr>
        <p:spPr>
          <a:xfrm>
            <a:off x="468313" y="1628775"/>
            <a:ext cx="8229600" cy="4389438"/>
          </a:xfrm>
        </p:spPr>
        <p:txBody>
          <a:bodyPr/>
          <a:lstStyle/>
          <a:p>
            <a:pPr>
              <a:buFont typeface="Wingdings 2" panose="05020102010507070707" pitchFamily="18" charset="2"/>
              <a:buNone/>
            </a:pPr>
            <a:r>
              <a:rPr lang="en-CA" altLang="en-US" sz="2200" b="1" dirty="0">
                <a:latin typeface="Arial" panose="020B0604020202020204" pitchFamily="34" charset="0"/>
                <a:cs typeface="Arial" panose="020B0604020202020204" pitchFamily="34" charset="0"/>
              </a:rPr>
              <a:t>Student Academic Success Service (SASS) website - Academic Writing Help Centre Service – </a:t>
            </a:r>
          </a:p>
          <a:p>
            <a:pPr>
              <a:buFont typeface="Wingdings 2" panose="05020102010507070707" pitchFamily="18" charset="2"/>
              <a:buNone/>
            </a:pPr>
            <a:r>
              <a:rPr lang="en-CA" altLang="en-US" sz="2200" b="1" dirty="0">
                <a:solidFill>
                  <a:srgbClr val="0070C0"/>
                </a:solidFill>
                <a:latin typeface="Arial" panose="020B0604020202020204" pitchFamily="34" charset="0"/>
                <a:cs typeface="Arial" panose="020B0604020202020204" pitchFamily="34" charset="0"/>
              </a:rPr>
              <a:t>http://www.sass.uottawa.ca/writing/kit/referencing.php</a:t>
            </a: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a:buFont typeface="Wingdings 2" panose="05020102010507070707" pitchFamily="18" charset="2"/>
              <a:buNone/>
            </a:pPr>
            <a:r>
              <a:rPr lang="en-CA" altLang="en-US" sz="2200" b="1" dirty="0">
                <a:latin typeface="Arial" panose="020B0604020202020204" pitchFamily="34" charset="0"/>
                <a:cs typeface="Arial" panose="020B0604020202020204" pitchFamily="34" charset="0"/>
              </a:rPr>
              <a:t>OWL – Purdue Online Writing Lab.  </a:t>
            </a:r>
          </a:p>
          <a:p>
            <a:pPr>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marL="442913" indent="-442913">
              <a:lnSpc>
                <a:spcPct val="150000"/>
              </a:lnSpc>
              <a:spcBef>
                <a:spcPct val="0"/>
              </a:spcBef>
              <a:buFont typeface="Wingdings 2" panose="05020102010507070707" pitchFamily="18" charset="2"/>
              <a:buNone/>
              <a:tabLst>
                <a:tab pos="357188" algn="l"/>
              </a:tabLst>
            </a:pPr>
            <a:r>
              <a:rPr lang="en-CA" altLang="en-US" sz="2200" b="1" dirty="0"/>
              <a:t>Owl at Purdue. “Research and Citation Resources.” </a:t>
            </a:r>
            <a:r>
              <a:rPr lang="en-CA" altLang="en-US" sz="2200" b="1" i="1" dirty="0"/>
              <a:t>The Purdue Owl Family of Sites.</a:t>
            </a:r>
            <a:r>
              <a:rPr lang="en-CA" altLang="en-US" sz="2200" b="1" dirty="0"/>
              <a:t> The Writing Lab and OWL at Purdue and Purdue U, 2009. Web. 5 May 2009.</a:t>
            </a:r>
          </a:p>
          <a:p>
            <a:pPr>
              <a:buFont typeface="Wingdings 2" panose="05020102010507070707" pitchFamily="18" charset="2"/>
              <a:buNone/>
            </a:pPr>
            <a:r>
              <a:rPr lang="en-CA" altLang="en-US" sz="2200" b="1" dirty="0">
                <a:latin typeface="Arial" panose="020B0604020202020204" pitchFamily="34" charset="0"/>
                <a:cs typeface="Arial" panose="020B0604020202020204" pitchFamily="34" charset="0"/>
              </a:rPr>
              <a:t>	</a:t>
            </a:r>
            <a:r>
              <a:rPr lang="en-CA" altLang="en-US" sz="2200" b="1" dirty="0">
                <a:solidFill>
                  <a:srgbClr val="0070C0"/>
                </a:solidFill>
                <a:latin typeface="Arial" panose="020B0604020202020204" pitchFamily="34" charset="0"/>
                <a:cs typeface="Arial" panose="020B0604020202020204" pitchFamily="34" charset="0"/>
              </a:rPr>
              <a:t>&lt;</a:t>
            </a:r>
            <a:r>
              <a:rPr lang="en-CA" altLang="en-US" b="1" dirty="0">
                <a:solidFill>
                  <a:srgbClr val="0070C0"/>
                </a:solidFill>
              </a:rPr>
              <a:t>https://owl.english.purdue.edu/owl/section/2/</a:t>
            </a:r>
            <a:r>
              <a:rPr lang="en-CA" altLang="en-US" sz="2400" b="1" dirty="0">
                <a:solidFill>
                  <a:srgbClr val="0070C0"/>
                </a:solidFill>
                <a:latin typeface="Arial" panose="020B0604020202020204" pitchFamily="34" charset="0"/>
                <a:cs typeface="Arial" panose="020B0604020202020204" pitchFamily="34" charset="0"/>
              </a:rPr>
              <a:t>&gt;</a:t>
            </a:r>
          </a:p>
          <a:p>
            <a:pPr>
              <a:buFont typeface="Wingdings 2" panose="05020102010507070707" pitchFamily="18" charset="2"/>
              <a:buNone/>
            </a:pPr>
            <a:endParaRPr lang="en-CA" altLang="en-US" b="1" dirty="0"/>
          </a:p>
        </p:txBody>
      </p:sp>
    </p:spTree>
    <p:extLst>
      <p:ext uri="{BB962C8B-B14F-4D97-AF65-F5344CB8AC3E}">
        <p14:creationId xmlns:p14="http://schemas.microsoft.com/office/powerpoint/2010/main" val="3259985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642938" y="500063"/>
            <a:ext cx="8229600" cy="1143000"/>
          </a:xfrm>
        </p:spPr>
        <p:txBody>
          <a:bodyPr/>
          <a:lstStyle/>
          <a:p>
            <a:r>
              <a:rPr lang="en-CA" altLang="en-US" b="1" dirty="0">
                <a:solidFill>
                  <a:schemeClr val="accent2"/>
                </a:solidFill>
              </a:rPr>
              <a:t>MLA style (basic formatting)</a:t>
            </a:r>
          </a:p>
        </p:txBody>
      </p:sp>
      <p:sp>
        <p:nvSpPr>
          <p:cNvPr id="22531" name="Content Placeholder 2"/>
          <p:cNvSpPr>
            <a:spLocks noGrp="1"/>
          </p:cNvSpPr>
          <p:nvPr>
            <p:ph idx="1"/>
          </p:nvPr>
        </p:nvSpPr>
        <p:spPr/>
        <p:txBody>
          <a:bodyPr/>
          <a:lstStyle/>
          <a:p>
            <a:pPr marL="533400" indent="-533400">
              <a:buClr>
                <a:schemeClr val="tx1"/>
              </a:buClr>
              <a:buFont typeface="Wingdings" panose="05000000000000000000" pitchFamily="2" charset="2"/>
              <a:buChar char="Ø"/>
            </a:pPr>
            <a:r>
              <a:rPr lang="en-US" altLang="en-US" sz="2000" b="1" dirty="0">
                <a:latin typeface="Arial" panose="020B0604020202020204" pitchFamily="34" charset="0"/>
                <a:cs typeface="Arial" panose="020B0604020202020204" pitchFamily="34" charset="0"/>
              </a:rPr>
              <a:t>Begin Works Cited page on a </a:t>
            </a:r>
            <a:r>
              <a:rPr lang="en-US" altLang="en-US" sz="2000" b="1" dirty="0">
                <a:solidFill>
                  <a:srgbClr val="FF0000"/>
                </a:solidFill>
                <a:latin typeface="Arial" panose="020B0604020202020204" pitchFamily="34" charset="0"/>
                <a:cs typeface="Arial" panose="020B0604020202020204" pitchFamily="34" charset="0"/>
              </a:rPr>
              <a:t>separate page </a:t>
            </a:r>
            <a:r>
              <a:rPr lang="en-US" altLang="en-US" sz="2000" b="1" dirty="0">
                <a:latin typeface="Arial" panose="020B0604020202020204" pitchFamily="34" charset="0"/>
                <a:cs typeface="Arial" panose="020B0604020202020204" pitchFamily="34" charset="0"/>
              </a:rPr>
              <a:t>at the end of the research paper.</a:t>
            </a:r>
          </a:p>
          <a:p>
            <a:pPr marL="533400" indent="-533400">
              <a:buClr>
                <a:schemeClr val="tx1"/>
              </a:buClr>
              <a:buFont typeface="Wingdings" panose="05000000000000000000" pitchFamily="2" charset="2"/>
              <a:buChar char="Ø"/>
            </a:pPr>
            <a:r>
              <a:rPr lang="en-US" altLang="en-US" sz="2000" b="1" dirty="0">
                <a:latin typeface="Arial" panose="020B0604020202020204" pitchFamily="34" charset="0"/>
                <a:cs typeface="Arial" panose="020B0604020202020204" pitchFamily="34" charset="0"/>
              </a:rPr>
              <a:t>Label the page </a:t>
            </a:r>
            <a:r>
              <a:rPr lang="en-US" altLang="en-US" sz="2000" b="1" dirty="0">
                <a:solidFill>
                  <a:srgbClr val="C00000"/>
                </a:solidFill>
                <a:latin typeface="Arial" panose="020B0604020202020204" pitchFamily="34" charset="0"/>
                <a:cs typeface="Arial" panose="020B0604020202020204" pitchFamily="34" charset="0"/>
              </a:rPr>
              <a:t>Works Cited </a:t>
            </a:r>
            <a:r>
              <a:rPr lang="en-US" altLang="en-US" sz="2000" b="1" dirty="0">
                <a:latin typeface="Arial" panose="020B0604020202020204" pitchFamily="34" charset="0"/>
                <a:cs typeface="Arial" panose="020B0604020202020204" pitchFamily="34" charset="0"/>
              </a:rPr>
              <a:t>- </a:t>
            </a:r>
            <a:r>
              <a:rPr lang="en-CA" altLang="en-US" sz="2000" b="1" dirty="0">
                <a:latin typeface="Arial" panose="020B0604020202020204" pitchFamily="34" charset="0"/>
                <a:cs typeface="Arial" panose="020B0604020202020204" pitchFamily="34" charset="0"/>
              </a:rPr>
              <a:t>not “References” or “Bibliography.”</a:t>
            </a:r>
          </a:p>
          <a:p>
            <a:pPr marL="533400" indent="-533400">
              <a:buClr>
                <a:schemeClr val="tx1"/>
              </a:buClr>
              <a:buFont typeface="Wingdings" panose="05000000000000000000" pitchFamily="2" charset="2"/>
              <a:buChar char="Ø"/>
            </a:pPr>
            <a:r>
              <a:rPr lang="en-US" altLang="en-US" sz="2000" b="1" dirty="0">
                <a:solidFill>
                  <a:srgbClr val="FF0000"/>
                </a:solidFill>
                <a:latin typeface="Arial" panose="020B0604020202020204" pitchFamily="34" charset="0"/>
                <a:cs typeface="Arial" panose="020B0604020202020204" pitchFamily="34" charset="0"/>
              </a:rPr>
              <a:t>Centre</a:t>
            </a:r>
            <a:r>
              <a:rPr lang="en-US" altLang="en-US" sz="2000" b="1" dirty="0">
                <a:latin typeface="Arial" panose="020B0604020202020204" pitchFamily="34" charset="0"/>
                <a:cs typeface="Arial" panose="020B0604020202020204" pitchFamily="34" charset="0"/>
              </a:rPr>
              <a:t> the words Works Cited at the top of the page.</a:t>
            </a:r>
            <a:endParaRPr lang="en-CA" altLang="en-US" sz="2000" b="1" dirty="0">
              <a:latin typeface="Arial" panose="020B0604020202020204" pitchFamily="34" charset="0"/>
              <a:cs typeface="Arial" panose="020B0604020202020204" pitchFamily="34" charset="0"/>
            </a:endParaRPr>
          </a:p>
          <a:p>
            <a:pPr marL="533400" indent="-533400">
              <a:buClr>
                <a:schemeClr val="tx1"/>
              </a:buClr>
              <a:buFont typeface="Wingdings" panose="05000000000000000000" pitchFamily="2" charset="2"/>
              <a:buChar char="Ø"/>
            </a:pPr>
            <a:r>
              <a:rPr lang="en-US" altLang="en-US" sz="2000" b="1" dirty="0">
                <a:solidFill>
                  <a:srgbClr val="FF0000"/>
                </a:solidFill>
                <a:latin typeface="Arial" panose="020B0604020202020204" pitchFamily="34" charset="0"/>
                <a:cs typeface="Arial" panose="020B0604020202020204" pitchFamily="34" charset="0"/>
              </a:rPr>
              <a:t>Do not italicize </a:t>
            </a:r>
            <a:r>
              <a:rPr lang="en-US" altLang="en-US" sz="2000" b="1" dirty="0">
                <a:latin typeface="Arial" panose="020B0604020202020204" pitchFamily="34" charset="0"/>
                <a:cs typeface="Arial" panose="020B0604020202020204" pitchFamily="34" charset="0"/>
              </a:rPr>
              <a:t>the words Works Cited or put them in quotation marks.</a:t>
            </a:r>
          </a:p>
          <a:p>
            <a:pPr marL="533400" indent="-533400">
              <a:buClr>
                <a:schemeClr val="tx1"/>
              </a:buClr>
              <a:buFont typeface="Wingdings" panose="05000000000000000000" pitchFamily="2" charset="2"/>
              <a:buChar char="Ø"/>
            </a:pPr>
            <a:r>
              <a:rPr lang="en-US" altLang="en-US" sz="2000" b="1" dirty="0">
                <a:solidFill>
                  <a:srgbClr val="FF0000"/>
                </a:solidFill>
                <a:latin typeface="Arial" panose="020B0604020202020204" pitchFamily="34" charset="0"/>
                <a:cs typeface="Arial" panose="020B0604020202020204" pitchFamily="34" charset="0"/>
              </a:rPr>
              <a:t>Double space </a:t>
            </a:r>
            <a:r>
              <a:rPr lang="en-US" altLang="en-US" sz="2000" b="1" dirty="0">
                <a:latin typeface="Arial" panose="020B0604020202020204" pitchFamily="34" charset="0"/>
                <a:cs typeface="Arial" panose="020B0604020202020204" pitchFamily="34" charset="0"/>
              </a:rPr>
              <a:t>all citations, but </a:t>
            </a:r>
            <a:r>
              <a:rPr lang="en-US" altLang="en-US" sz="2000" b="1" dirty="0">
                <a:solidFill>
                  <a:srgbClr val="FF0000"/>
                </a:solidFill>
                <a:latin typeface="Arial" panose="020B0604020202020204" pitchFamily="34" charset="0"/>
                <a:cs typeface="Arial" panose="020B0604020202020204" pitchFamily="34" charset="0"/>
              </a:rPr>
              <a:t>do not skip spaces between entries</a:t>
            </a:r>
            <a:r>
              <a:rPr lang="en-US" altLang="en-US" sz="2000" b="1" dirty="0">
                <a:latin typeface="Arial" panose="020B0604020202020204" pitchFamily="34" charset="0"/>
                <a:cs typeface="Arial" panose="020B0604020202020204" pitchFamily="34" charset="0"/>
              </a:rPr>
              <a:t>.</a:t>
            </a:r>
          </a:p>
          <a:p>
            <a:pPr marL="533400" indent="-533400">
              <a:buClr>
                <a:schemeClr val="tx1"/>
              </a:buClr>
              <a:buFont typeface="Wingdings" panose="05000000000000000000" pitchFamily="2" charset="2"/>
              <a:buChar char="Ø"/>
            </a:pPr>
            <a:r>
              <a:rPr lang="en-US" altLang="en-US" sz="2000" b="1" dirty="0">
                <a:solidFill>
                  <a:srgbClr val="FF0000"/>
                </a:solidFill>
                <a:latin typeface="Arial" panose="020B0604020202020204" pitchFamily="34" charset="0"/>
                <a:cs typeface="Arial" panose="020B0604020202020204" pitchFamily="34" charset="0"/>
              </a:rPr>
              <a:t>Indent the second and subsequent lines </a:t>
            </a:r>
            <a:r>
              <a:rPr lang="en-US" altLang="en-US" sz="2000" b="1" dirty="0">
                <a:latin typeface="Arial" panose="020B0604020202020204" pitchFamily="34" charset="0"/>
                <a:cs typeface="Arial" panose="020B0604020202020204" pitchFamily="34" charset="0"/>
              </a:rPr>
              <a:t>of citations five spaces (hanging indent).</a:t>
            </a:r>
          </a:p>
          <a:p>
            <a:pPr marL="533400" indent="-533400">
              <a:buClr>
                <a:schemeClr val="tx1"/>
              </a:buClr>
              <a:buFont typeface="Wingdings" panose="05000000000000000000" pitchFamily="2" charset="2"/>
              <a:buChar char="Ø"/>
            </a:pPr>
            <a:endParaRPr lang="en-US" alt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22168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642938" y="500063"/>
            <a:ext cx="8229600" cy="1143000"/>
          </a:xfrm>
        </p:spPr>
        <p:txBody>
          <a:bodyPr/>
          <a:lstStyle/>
          <a:p>
            <a:r>
              <a:rPr lang="en-CA" altLang="en-US" b="1" dirty="0">
                <a:solidFill>
                  <a:schemeClr val="accent2"/>
                </a:solidFill>
              </a:rPr>
              <a:t>MLA Style (basic formatting)</a:t>
            </a:r>
          </a:p>
        </p:txBody>
      </p:sp>
      <p:sp>
        <p:nvSpPr>
          <p:cNvPr id="23555" name="Content Placeholder 2"/>
          <p:cNvSpPr>
            <a:spLocks noGrp="1"/>
          </p:cNvSpPr>
          <p:nvPr>
            <p:ph idx="1"/>
          </p:nvPr>
        </p:nvSpPr>
        <p:spPr/>
        <p:txBody>
          <a:bodyPr/>
          <a:lstStyle/>
          <a:p>
            <a:pPr marL="533400" indent="-533400">
              <a:buClr>
                <a:schemeClr val="tx1"/>
              </a:buClr>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The entries are listed in </a:t>
            </a:r>
            <a:r>
              <a:rPr lang="en-CA" altLang="en-US" sz="2000" b="1" dirty="0">
                <a:solidFill>
                  <a:srgbClr val="FF0000"/>
                </a:solidFill>
                <a:latin typeface="Arial" panose="020B0604020202020204" pitchFamily="34" charset="0"/>
                <a:cs typeface="Arial" panose="020B0604020202020204" pitchFamily="34" charset="0"/>
              </a:rPr>
              <a:t>alphabetical order </a:t>
            </a:r>
            <a:r>
              <a:rPr lang="en-CA" altLang="en-US" sz="2000" b="1" dirty="0">
                <a:latin typeface="Arial" panose="020B0604020202020204" pitchFamily="34" charset="0"/>
                <a:cs typeface="Arial" panose="020B0604020202020204" pitchFamily="34" charset="0"/>
              </a:rPr>
              <a:t>by the authors’ surnames.</a:t>
            </a:r>
          </a:p>
          <a:p>
            <a:pPr marL="533400" indent="-533400">
              <a:buClr>
                <a:schemeClr val="tx1"/>
              </a:buClr>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If there is no author, the title is used. Titles are alphabetized according to the first word after “a,” “an,” or “the.”</a:t>
            </a:r>
          </a:p>
          <a:p>
            <a:pPr marL="533400" indent="-533400">
              <a:buClr>
                <a:schemeClr val="tx1"/>
              </a:buClr>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Respect rules for multiple authors.</a:t>
            </a:r>
          </a:p>
          <a:p>
            <a:pPr marL="533400" indent="-533400">
              <a:buClr>
                <a:schemeClr val="tx1"/>
              </a:buClr>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Whenever possible, the full first name of the authors is used, not the initials.</a:t>
            </a:r>
          </a:p>
          <a:p>
            <a:pPr marL="533400" indent="-533400">
              <a:buClr>
                <a:schemeClr val="tx1"/>
              </a:buClr>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All major words in titles of works are capitalized.</a:t>
            </a:r>
          </a:p>
          <a:p>
            <a:pPr marL="533400" indent="-533400">
              <a:buClr>
                <a:schemeClr val="tx1"/>
              </a:buClr>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Titles of articles are in quotation marks; titles of books, journals, and websites are italicized (or underlined).</a:t>
            </a:r>
          </a:p>
          <a:p>
            <a:pPr marL="533400" indent="-533400">
              <a:buClr>
                <a:schemeClr val="tx1"/>
              </a:buClr>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List page numbers if necessary (e.g. articles in journals or an essay in a published collection</a:t>
            </a:r>
          </a:p>
          <a:p>
            <a:pPr marL="366713" lvl="1" indent="0">
              <a:buClr>
                <a:schemeClr val="tx1"/>
              </a:buClr>
              <a:buNone/>
            </a:pPr>
            <a:r>
              <a:rPr lang="en-CA" altLang="en-US" sz="1800" b="1" dirty="0">
                <a:latin typeface="Arial" panose="020B0604020202020204" pitchFamily="34" charset="0"/>
                <a:cs typeface="Arial" panose="020B0604020202020204" pitchFamily="34" charset="0"/>
              </a:rPr>
              <a:t>	for an article on pages 200 to 250 indicate – 200-50)</a:t>
            </a:r>
          </a:p>
          <a:p>
            <a:pPr marL="533400" indent="-533400">
              <a:buClr>
                <a:schemeClr val="tx1"/>
              </a:buClr>
              <a:buFont typeface="Wingdings" panose="05000000000000000000" pitchFamily="2" charset="2"/>
              <a:buChar char="Ø"/>
            </a:pPr>
            <a:endParaRPr lang="en-CA" altLang="en-US" sz="2000" b="1" dirty="0">
              <a:latin typeface="Arial" panose="020B0604020202020204" pitchFamily="34" charset="0"/>
              <a:cs typeface="Arial" panose="020B0604020202020204" pitchFamily="34" charset="0"/>
            </a:endParaRPr>
          </a:p>
          <a:p>
            <a:endParaRPr lang="en-CA" alt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74585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642938" y="500063"/>
            <a:ext cx="8229600" cy="1143000"/>
          </a:xfrm>
        </p:spPr>
        <p:txBody>
          <a:bodyPr/>
          <a:lstStyle/>
          <a:p>
            <a:r>
              <a:rPr lang="en-CA" altLang="en-US" b="1" dirty="0">
                <a:solidFill>
                  <a:schemeClr val="accent2"/>
                </a:solidFill>
              </a:rPr>
              <a:t>MLA Style (basic formatting)</a:t>
            </a:r>
          </a:p>
        </p:txBody>
      </p:sp>
      <p:sp>
        <p:nvSpPr>
          <p:cNvPr id="24579" name="Content Placeholder 2"/>
          <p:cNvSpPr>
            <a:spLocks noGrp="1"/>
          </p:cNvSpPr>
          <p:nvPr>
            <p:ph idx="1"/>
          </p:nvPr>
        </p:nvSpPr>
        <p:spPr/>
        <p:txBody>
          <a:bodyPr/>
          <a:lstStyle/>
          <a:p>
            <a:pPr marL="533400" indent="-533400">
              <a:buClr>
                <a:schemeClr val="tx1"/>
              </a:buClr>
              <a:buFont typeface="Wingdings" panose="05000000000000000000" pitchFamily="2" charset="2"/>
              <a:buChar char="Ø"/>
            </a:pPr>
            <a:r>
              <a:rPr lang="en-US" altLang="en-US" sz="2000" b="1" dirty="0">
                <a:latin typeface="Arial" panose="020B0604020202020204" pitchFamily="34" charset="0"/>
                <a:cs typeface="Arial" panose="020B0604020202020204" pitchFamily="34" charset="0"/>
              </a:rPr>
              <a:t>Determine and indicate the Medium of Publication (Print or Web, Film, CD-ROM, or DVD)</a:t>
            </a:r>
            <a:endParaRPr lang="en-CA" altLang="en-US" sz="2000" b="1" dirty="0">
              <a:latin typeface="Arial" panose="020B0604020202020204" pitchFamily="34" charset="0"/>
              <a:cs typeface="Arial" panose="020B0604020202020204" pitchFamily="34" charset="0"/>
            </a:endParaRPr>
          </a:p>
          <a:p>
            <a:pPr marL="533400" indent="-533400">
              <a:buClr>
                <a:schemeClr val="tx1"/>
              </a:buClr>
              <a:buFont typeface="Wingdings" panose="05000000000000000000" pitchFamily="2" charset="2"/>
              <a:buChar char="Ø"/>
            </a:pPr>
            <a:r>
              <a:rPr lang="en-CA" altLang="en-US" sz="2000" b="1" dirty="0">
                <a:latin typeface="Arial" panose="020B0604020202020204" pitchFamily="34" charset="0"/>
                <a:cs typeface="Arial" panose="020B0604020202020204" pitchFamily="34" charset="0"/>
              </a:rPr>
              <a:t>URLs – not required by MLA – but professors, publishers might require them – put in angle brackets </a:t>
            </a:r>
            <a:r>
              <a:rPr lang="en-CA" altLang="en-US" sz="2000" dirty="0">
                <a:latin typeface="Arial" panose="020B0604020202020204" pitchFamily="34" charset="0"/>
                <a:cs typeface="Arial" panose="020B0604020202020204" pitchFamily="34" charset="0"/>
              </a:rPr>
              <a:t>&lt;http://owl.english.purdue.edu/owl/resource/747/01/&gt;</a:t>
            </a:r>
          </a:p>
          <a:p>
            <a:endParaRPr lang="en-CA" alt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16599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755576" y="260648"/>
            <a:ext cx="8229600" cy="1143000"/>
          </a:xfrm>
        </p:spPr>
        <p:txBody>
          <a:bodyPr/>
          <a:lstStyle/>
          <a:p>
            <a:r>
              <a:rPr lang="en-CA" altLang="en-US" b="1" dirty="0">
                <a:solidFill>
                  <a:schemeClr val="accent2"/>
                </a:solidFill>
              </a:rPr>
              <a:t>APA style (basic formatting)</a:t>
            </a:r>
          </a:p>
        </p:txBody>
      </p:sp>
      <p:sp>
        <p:nvSpPr>
          <p:cNvPr id="25603" name="Content Placeholder 2"/>
          <p:cNvSpPr>
            <a:spLocks noGrp="1"/>
          </p:cNvSpPr>
          <p:nvPr>
            <p:ph idx="1"/>
          </p:nvPr>
        </p:nvSpPr>
        <p:spPr>
          <a:xfrm>
            <a:off x="467544" y="1628800"/>
            <a:ext cx="8229600" cy="4389437"/>
          </a:xfrm>
        </p:spPr>
        <p:txBody>
          <a:bodyPr/>
          <a:lstStyle/>
          <a:p>
            <a:pPr marL="533400" indent="-533400">
              <a:buClr>
                <a:schemeClr val="tx1"/>
              </a:buClr>
              <a:buFont typeface="Wingdings" panose="05000000000000000000" pitchFamily="2" charset="2"/>
              <a:buChar char="v"/>
            </a:pPr>
            <a:r>
              <a:rPr lang="en-US" altLang="en-US" sz="2000" b="1" dirty="0">
                <a:latin typeface="Arial" panose="020B0604020202020204" pitchFamily="34" charset="0"/>
                <a:cs typeface="Arial" panose="020B0604020202020204" pitchFamily="34" charset="0"/>
              </a:rPr>
              <a:t>Begin </a:t>
            </a:r>
            <a:r>
              <a:rPr lang="en-US" altLang="en-US" sz="2000" b="1" dirty="0">
                <a:solidFill>
                  <a:srgbClr val="FF0000"/>
                </a:solidFill>
                <a:latin typeface="Arial" panose="020B0604020202020204" pitchFamily="34" charset="0"/>
                <a:cs typeface="Arial" panose="020B0604020202020204" pitchFamily="34" charset="0"/>
              </a:rPr>
              <a:t>References</a:t>
            </a:r>
            <a:r>
              <a:rPr lang="en-US" altLang="en-US" sz="2000" b="1" dirty="0">
                <a:latin typeface="Arial" panose="020B0604020202020204" pitchFamily="34" charset="0"/>
                <a:cs typeface="Arial" panose="020B0604020202020204" pitchFamily="34" charset="0"/>
              </a:rPr>
              <a:t> page on a separate page at the end of the research paper</a:t>
            </a:r>
            <a:endParaRPr lang="en-CA" altLang="en-US" sz="2000" b="1" dirty="0">
              <a:latin typeface="Arial" panose="020B0604020202020204" pitchFamily="34" charset="0"/>
              <a:cs typeface="Arial" panose="020B0604020202020204" pitchFamily="34" charset="0"/>
            </a:endParaRPr>
          </a:p>
          <a:p>
            <a:pPr marL="533400" indent="-533400">
              <a:buClr>
                <a:schemeClr val="tx1"/>
              </a:buClr>
              <a:buFont typeface="Wingdings" panose="05000000000000000000" pitchFamily="2" charset="2"/>
              <a:buChar char="v"/>
            </a:pPr>
            <a:r>
              <a:rPr lang="en-US" altLang="en-US" sz="2000" b="1" dirty="0">
                <a:latin typeface="Arial" panose="020B0604020202020204" pitchFamily="34" charset="0"/>
                <a:cs typeface="Arial" panose="020B0604020202020204" pitchFamily="34" charset="0"/>
              </a:rPr>
              <a:t>Label the page </a:t>
            </a:r>
            <a:r>
              <a:rPr lang="en-CA" altLang="en-US" sz="2000" b="1" dirty="0">
                <a:solidFill>
                  <a:srgbClr val="FF0000"/>
                </a:solidFill>
                <a:latin typeface="Arial" panose="020B0604020202020204" pitchFamily="34" charset="0"/>
                <a:cs typeface="Arial" panose="020B0604020202020204" pitchFamily="34" charset="0"/>
              </a:rPr>
              <a:t>References</a:t>
            </a:r>
            <a:r>
              <a:rPr lang="en-CA" altLang="en-US" sz="2000" b="1" dirty="0">
                <a:latin typeface="Arial" panose="020B0604020202020204" pitchFamily="34" charset="0"/>
                <a:cs typeface="Arial" panose="020B0604020202020204" pitchFamily="34" charset="0"/>
              </a:rPr>
              <a:t> not </a:t>
            </a:r>
            <a:r>
              <a:rPr lang="en-US" altLang="en-US" sz="2000" b="1" dirty="0">
                <a:latin typeface="Arial" panose="020B0604020202020204" pitchFamily="34" charset="0"/>
                <a:cs typeface="Arial" panose="020B0604020202020204" pitchFamily="34" charset="0"/>
              </a:rPr>
              <a:t>“Works Cited” or “Bibliography.”</a:t>
            </a:r>
          </a:p>
          <a:p>
            <a:pPr marL="533400" indent="-533400">
              <a:buClr>
                <a:schemeClr val="tx1"/>
              </a:buClr>
              <a:buFont typeface="Wingdings" panose="05000000000000000000" pitchFamily="2" charset="2"/>
              <a:buChar char="v"/>
            </a:pPr>
            <a:r>
              <a:rPr lang="en-US" altLang="en-US" sz="2000" b="1" dirty="0">
                <a:latin typeface="Arial" panose="020B0604020202020204" pitchFamily="34" charset="0"/>
                <a:cs typeface="Arial" panose="020B0604020202020204" pitchFamily="34" charset="0"/>
              </a:rPr>
              <a:t>Centre title </a:t>
            </a:r>
            <a:r>
              <a:rPr lang="en-US" altLang="en-US" sz="2000" b="1" dirty="0">
                <a:solidFill>
                  <a:srgbClr val="FF0000"/>
                </a:solidFill>
                <a:latin typeface="Arial" panose="020B0604020202020204" pitchFamily="34" charset="0"/>
                <a:cs typeface="Arial" panose="020B0604020202020204" pitchFamily="34" charset="0"/>
              </a:rPr>
              <a:t>References</a:t>
            </a:r>
            <a:r>
              <a:rPr lang="en-US" altLang="en-US" sz="2000" b="1" i="1" dirty="0">
                <a:solidFill>
                  <a:srgbClr val="FF0000"/>
                </a:solidFill>
                <a:latin typeface="Arial" panose="020B0604020202020204" pitchFamily="34" charset="0"/>
                <a:cs typeface="Arial" panose="020B0604020202020204" pitchFamily="34" charset="0"/>
              </a:rPr>
              <a:t> </a:t>
            </a:r>
            <a:r>
              <a:rPr lang="en-US" altLang="en-US" sz="2000" b="1" dirty="0">
                <a:latin typeface="Arial" panose="020B0604020202020204" pitchFamily="34" charset="0"/>
                <a:cs typeface="Arial" panose="020B0604020202020204" pitchFamily="34" charset="0"/>
              </a:rPr>
              <a:t>at top of page - </a:t>
            </a:r>
            <a:r>
              <a:rPr lang="en-CA" sz="2000" b="1" dirty="0">
                <a:latin typeface="Arial" panose="020B0604020202020204" pitchFamily="34" charset="0"/>
                <a:cs typeface="Arial" panose="020B0604020202020204" pitchFamily="34" charset="0"/>
              </a:rPr>
              <a:t>Do NOT bold, underline, or use quotation marks for the title.</a:t>
            </a:r>
            <a:endParaRPr lang="en-CA" altLang="en-US" sz="2000" b="1" dirty="0">
              <a:latin typeface="Arial" panose="020B0604020202020204" pitchFamily="34" charset="0"/>
              <a:cs typeface="Arial" panose="020B0604020202020204" pitchFamily="34" charset="0"/>
            </a:endParaRPr>
          </a:p>
          <a:p>
            <a:pPr marL="533400" indent="-533400">
              <a:buClr>
                <a:schemeClr val="tx1"/>
              </a:buClr>
              <a:buFont typeface="Wingdings" panose="05000000000000000000" pitchFamily="2" charset="2"/>
              <a:buChar char="v"/>
            </a:pPr>
            <a:r>
              <a:rPr lang="en-US" altLang="en-US" sz="2000" b="1" dirty="0">
                <a:solidFill>
                  <a:srgbClr val="FF0000"/>
                </a:solidFill>
                <a:latin typeface="Arial" panose="020B0604020202020204" pitchFamily="34" charset="0"/>
                <a:cs typeface="Arial" panose="020B0604020202020204" pitchFamily="34" charset="0"/>
              </a:rPr>
              <a:t>Double-space entries </a:t>
            </a:r>
            <a:r>
              <a:rPr lang="en-US" altLang="en-US" sz="2000" b="1" dirty="0">
                <a:latin typeface="Arial" panose="020B0604020202020204" pitchFamily="34" charset="0"/>
                <a:cs typeface="Arial" panose="020B0604020202020204" pitchFamily="34" charset="0"/>
              </a:rPr>
              <a:t>but do not add a line between entries.</a:t>
            </a:r>
            <a:endParaRPr lang="en-CA" altLang="en-US" sz="2000" b="1" dirty="0">
              <a:latin typeface="Arial" panose="020B0604020202020204" pitchFamily="34" charset="0"/>
              <a:cs typeface="Arial" panose="020B0604020202020204" pitchFamily="34" charset="0"/>
            </a:endParaRPr>
          </a:p>
          <a:p>
            <a:pPr marL="533400" indent="-533400">
              <a:buClr>
                <a:schemeClr val="tx1"/>
              </a:buClr>
              <a:buFont typeface="Wingdings" panose="05000000000000000000" pitchFamily="2" charset="2"/>
              <a:buChar char="v"/>
            </a:pPr>
            <a:r>
              <a:rPr lang="en-US" altLang="en-US" sz="2000" b="1" dirty="0">
                <a:latin typeface="Arial" panose="020B0604020202020204" pitchFamily="34" charset="0"/>
                <a:cs typeface="Arial" panose="020B0604020202020204" pitchFamily="34" charset="0"/>
              </a:rPr>
              <a:t>Indent all but the first line one-half inch from the left margin (</a:t>
            </a:r>
            <a:r>
              <a:rPr lang="en-US" altLang="en-US" sz="2000" b="1" dirty="0">
                <a:solidFill>
                  <a:srgbClr val="FF0000"/>
                </a:solidFill>
                <a:latin typeface="Arial" panose="020B0604020202020204" pitchFamily="34" charset="0"/>
                <a:cs typeface="Arial" panose="020B0604020202020204" pitchFamily="34" charset="0"/>
              </a:rPr>
              <a:t>hanging indentation</a:t>
            </a:r>
            <a:r>
              <a:rPr lang="en-US" altLang="en-US" sz="2000" b="1" dirty="0">
                <a:latin typeface="Arial" panose="020B0604020202020204" pitchFamily="34" charset="0"/>
                <a:cs typeface="Arial" panose="020B0604020202020204" pitchFamily="34" charset="0"/>
              </a:rPr>
              <a:t>).</a:t>
            </a:r>
          </a:p>
          <a:p>
            <a:pPr marL="533400" indent="-533400">
              <a:buClr>
                <a:schemeClr val="tx1"/>
              </a:buClr>
              <a:buFont typeface="Wingdings" panose="05000000000000000000" pitchFamily="2" charset="2"/>
              <a:buChar char="v"/>
            </a:pPr>
            <a:r>
              <a:rPr lang="en-CA" altLang="en-US" sz="2000" b="1" dirty="0">
                <a:latin typeface="Arial" panose="020B0604020202020204" pitchFamily="34" charset="0"/>
                <a:cs typeface="Arial" panose="020B0604020202020204" pitchFamily="34" charset="0"/>
              </a:rPr>
              <a:t>Reference list entries should be </a:t>
            </a:r>
            <a:r>
              <a:rPr lang="en-CA" altLang="en-US" sz="2000" b="1" dirty="0">
                <a:solidFill>
                  <a:srgbClr val="FF0000"/>
                </a:solidFill>
                <a:latin typeface="Arial" panose="020B0604020202020204" pitchFamily="34" charset="0"/>
                <a:cs typeface="Arial" panose="020B0604020202020204" pitchFamily="34" charset="0"/>
              </a:rPr>
              <a:t>alphabetized by the last name of the first author </a:t>
            </a:r>
            <a:r>
              <a:rPr lang="en-CA" altLang="en-US" sz="2000" b="1" dirty="0">
                <a:latin typeface="Arial" panose="020B0604020202020204" pitchFamily="34" charset="0"/>
                <a:cs typeface="Arial" panose="020B0604020202020204" pitchFamily="34" charset="0"/>
              </a:rPr>
              <a:t>of each work.</a:t>
            </a:r>
          </a:p>
          <a:p>
            <a:pPr marL="533400" indent="-533400">
              <a:buClr>
                <a:schemeClr val="tx1"/>
              </a:buClr>
              <a:buFont typeface="Wingdings" panose="05000000000000000000" pitchFamily="2" charset="2"/>
              <a:buChar char="v"/>
            </a:pPr>
            <a:r>
              <a:rPr lang="en-CA" altLang="en-US" sz="2000" b="1" dirty="0">
                <a:latin typeface="Arial" panose="020B0604020202020204" pitchFamily="34" charset="0"/>
                <a:cs typeface="Arial" panose="020B0604020202020204" pitchFamily="34" charset="0"/>
              </a:rPr>
              <a:t>If no author is listed, alphabetize by the first content word in the title (not a, an, the).</a:t>
            </a:r>
          </a:p>
          <a:p>
            <a:endParaRPr lang="en-CA" altLang="en-US" sz="2000" b="1" dirty="0">
              <a:latin typeface="Arial" panose="020B0604020202020204" pitchFamily="34" charset="0"/>
              <a:cs typeface="Arial" panose="020B0604020202020204" pitchFamily="34" charset="0"/>
            </a:endParaRPr>
          </a:p>
          <a:p>
            <a:endParaRPr lang="en-CA" altLang="en-US" sz="2000" b="1" dirty="0">
              <a:latin typeface="Arial" panose="020B0604020202020204" pitchFamily="34" charset="0"/>
              <a:cs typeface="Arial" panose="020B0604020202020204" pitchFamily="34" charset="0"/>
            </a:endParaRPr>
          </a:p>
          <a:p>
            <a:endParaRPr lang="en-CA" alt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0518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755650" y="836613"/>
            <a:ext cx="8101013" cy="571500"/>
          </a:xfrm>
        </p:spPr>
        <p:txBody>
          <a:bodyPr/>
          <a:lstStyle/>
          <a:p>
            <a:pPr eaLnBrk="1" hangingPunct="1"/>
            <a:r>
              <a:rPr lang="en-US" altLang="en-US" sz="4800" b="1" dirty="0"/>
              <a:t>Lecture outline</a:t>
            </a:r>
            <a:endParaRPr lang="en-US" altLang="en-US" sz="4800" b="1" dirty="0">
              <a:latin typeface="Arial" panose="020B0604020202020204" pitchFamily="34" charset="0"/>
            </a:endParaRPr>
          </a:p>
        </p:txBody>
      </p:sp>
      <p:sp>
        <p:nvSpPr>
          <p:cNvPr id="4099" name="Rectangle 3"/>
          <p:cNvSpPr>
            <a:spLocks noGrp="1" noChangeArrowheads="1"/>
          </p:cNvSpPr>
          <p:nvPr>
            <p:ph idx="1"/>
          </p:nvPr>
        </p:nvSpPr>
        <p:spPr>
          <a:xfrm>
            <a:off x="395536" y="1700808"/>
            <a:ext cx="8223250" cy="4419600"/>
          </a:xfrm>
        </p:spPr>
        <p:txBody>
          <a:bodyPr>
            <a:normAutofit/>
          </a:bodyPr>
          <a:lstStyle/>
          <a:p>
            <a:pPr>
              <a:spcBef>
                <a:spcPts val="600"/>
              </a:spcBef>
              <a:buFont typeface="Wingdings 2" panose="05020102010507070707" pitchFamily="18" charset="2"/>
              <a:buNone/>
              <a:defRPr/>
            </a:pPr>
            <a:r>
              <a:rPr lang="en-US" sz="2800" b="1" dirty="0">
                <a:latin typeface="Arial" pitchFamily="34" charset="0"/>
                <a:cs typeface="Arial" pitchFamily="34" charset="0"/>
              </a:rPr>
              <a:t>Discussion of Bibliography exercise</a:t>
            </a:r>
          </a:p>
          <a:p>
            <a:pPr>
              <a:spcBef>
                <a:spcPts val="600"/>
              </a:spcBef>
              <a:buFont typeface="Wingdings 2" panose="05020102010507070707" pitchFamily="18" charset="2"/>
              <a:buNone/>
              <a:defRPr/>
            </a:pPr>
            <a:endParaRPr lang="en-US" sz="2800" b="1" dirty="0">
              <a:latin typeface="Arial" pitchFamily="34" charset="0"/>
              <a:cs typeface="Arial" pitchFamily="34" charset="0"/>
            </a:endParaRPr>
          </a:p>
          <a:p>
            <a:pPr>
              <a:spcBef>
                <a:spcPts val="600"/>
              </a:spcBef>
              <a:buFont typeface="Wingdings 2" panose="05020102010507070707" pitchFamily="18" charset="2"/>
              <a:buNone/>
              <a:defRPr/>
            </a:pPr>
            <a:r>
              <a:rPr lang="en-US" sz="2800" b="1" dirty="0">
                <a:latin typeface="Arial" pitchFamily="34" charset="0"/>
                <a:cs typeface="Arial" pitchFamily="34" charset="0"/>
              </a:rPr>
              <a:t>Further discussion – library research</a:t>
            </a:r>
          </a:p>
          <a:p>
            <a:pPr>
              <a:spcBef>
                <a:spcPts val="600"/>
              </a:spcBef>
              <a:buFont typeface="Wingdings 2" panose="05020102010507070707" pitchFamily="18" charset="2"/>
              <a:buNone/>
              <a:defRPr/>
            </a:pPr>
            <a:endParaRPr lang="en-US" sz="2800" b="1" dirty="0">
              <a:latin typeface="Arial" pitchFamily="34" charset="0"/>
              <a:cs typeface="Arial" pitchFamily="34" charset="0"/>
            </a:endParaRPr>
          </a:p>
          <a:p>
            <a:pPr>
              <a:spcBef>
                <a:spcPts val="600"/>
              </a:spcBef>
              <a:buFont typeface="Wingdings 2" panose="05020102010507070707" pitchFamily="18" charset="2"/>
              <a:buNone/>
              <a:defRPr/>
            </a:pPr>
            <a:r>
              <a:rPr lang="en-US" sz="2800" b="1" dirty="0">
                <a:latin typeface="Arial" charset="0"/>
                <a:cs typeface="Arial" charset="0"/>
              </a:rPr>
              <a:t>Avoiding Plagiarism:</a:t>
            </a:r>
          </a:p>
          <a:p>
            <a:pPr>
              <a:spcBef>
                <a:spcPts val="600"/>
              </a:spcBef>
              <a:buClr>
                <a:schemeClr val="tx1"/>
              </a:buClr>
              <a:defRPr/>
            </a:pPr>
            <a:r>
              <a:rPr lang="en-US" sz="2800" b="1" dirty="0">
                <a:latin typeface="Arial" charset="0"/>
                <a:cs typeface="Arial" charset="0"/>
              </a:rPr>
              <a:t>Documenting Sources – creating a bibliography</a:t>
            </a:r>
          </a:p>
          <a:p>
            <a:pPr>
              <a:spcBef>
                <a:spcPts val="600"/>
              </a:spcBef>
              <a:buFont typeface="Wingdings 2" panose="05020102010507070707" pitchFamily="18" charset="2"/>
              <a:buNone/>
              <a:defRPr/>
            </a:pPr>
            <a:endParaRPr lang="en-US" sz="2800" b="1" dirty="0">
              <a:latin typeface="Arial" pitchFamily="34" charset="0"/>
              <a:cs typeface="Arial" pitchFamily="34" charset="0"/>
            </a:endParaRPr>
          </a:p>
          <a:p>
            <a:pPr>
              <a:spcBef>
                <a:spcPts val="600"/>
              </a:spcBef>
              <a:buFont typeface="Wingdings 2" panose="05020102010507070707" pitchFamily="18" charset="2"/>
              <a:buNone/>
              <a:defRPr/>
            </a:pPr>
            <a:endParaRPr lang="en-US" sz="2800" b="1" dirty="0">
              <a:solidFill>
                <a:srgbClr val="FF0000"/>
              </a:solidFill>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CA"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29491333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642938" y="500063"/>
            <a:ext cx="8229600" cy="1143000"/>
          </a:xfrm>
        </p:spPr>
        <p:txBody>
          <a:bodyPr/>
          <a:lstStyle/>
          <a:p>
            <a:r>
              <a:rPr lang="en-CA" altLang="en-US" b="1" dirty="0">
                <a:solidFill>
                  <a:schemeClr val="accent2"/>
                </a:solidFill>
              </a:rPr>
              <a:t>APA Style (basic formatting)</a:t>
            </a:r>
          </a:p>
        </p:txBody>
      </p:sp>
      <p:sp>
        <p:nvSpPr>
          <p:cNvPr id="26627" name="Content Placeholder 2"/>
          <p:cNvSpPr>
            <a:spLocks noGrp="1"/>
          </p:cNvSpPr>
          <p:nvPr>
            <p:ph idx="1"/>
          </p:nvPr>
        </p:nvSpPr>
        <p:spPr>
          <a:xfrm>
            <a:off x="395536" y="2204864"/>
            <a:ext cx="8229600" cy="4389437"/>
          </a:xfrm>
        </p:spPr>
        <p:txBody>
          <a:bodyPr/>
          <a:lstStyle/>
          <a:p>
            <a:pPr marL="533400" indent="-533400">
              <a:buClr>
                <a:schemeClr val="tx1"/>
              </a:buClr>
              <a:buFont typeface="Wingdings" panose="05000000000000000000" pitchFamily="2" charset="2"/>
              <a:buChar char="v"/>
            </a:pPr>
            <a:r>
              <a:rPr lang="en-CA" altLang="en-US" sz="2000" b="1" dirty="0">
                <a:latin typeface="Arial" panose="020B0604020202020204" pitchFamily="34" charset="0"/>
                <a:cs typeface="Arial" panose="020B0604020202020204" pitchFamily="34" charset="0"/>
              </a:rPr>
              <a:t>For </a:t>
            </a:r>
            <a:r>
              <a:rPr lang="en-CA" altLang="en-US" sz="2000" b="1" dirty="0">
                <a:solidFill>
                  <a:srgbClr val="FF0000"/>
                </a:solidFill>
                <a:latin typeface="Arial" panose="020B0604020202020204" pitchFamily="34" charset="0"/>
                <a:cs typeface="Arial" panose="020B0604020202020204" pitchFamily="34" charset="0"/>
              </a:rPr>
              <a:t>multiple articles by the same author</a:t>
            </a:r>
            <a:r>
              <a:rPr lang="en-CA" altLang="en-US" sz="2000" b="1" dirty="0">
                <a:latin typeface="Arial" panose="020B0604020202020204" pitchFamily="34" charset="0"/>
                <a:cs typeface="Arial" panose="020B0604020202020204" pitchFamily="34" charset="0"/>
              </a:rPr>
              <a:t>, or authors listed in the same order, list the entries in chronological order, from earliest to most recent.</a:t>
            </a:r>
          </a:p>
          <a:p>
            <a:pPr marL="533400" indent="-533400">
              <a:buClr>
                <a:schemeClr val="tx1"/>
              </a:buClr>
              <a:buFont typeface="Wingdings" panose="05000000000000000000" pitchFamily="2" charset="2"/>
              <a:buChar char="v"/>
            </a:pPr>
            <a:r>
              <a:rPr lang="en-CA" altLang="en-US" sz="2000" b="1" dirty="0">
                <a:solidFill>
                  <a:srgbClr val="FF0000"/>
                </a:solidFill>
                <a:latin typeface="Arial" panose="020B0604020202020204" pitchFamily="34" charset="0"/>
                <a:cs typeface="Arial" panose="020B0604020202020204" pitchFamily="34" charset="0"/>
              </a:rPr>
              <a:t>Authors' names are inverted (last name first</a:t>
            </a:r>
            <a:r>
              <a:rPr lang="en-CA" altLang="en-US" sz="2000" b="1" dirty="0">
                <a:latin typeface="Arial" panose="020B0604020202020204" pitchFamily="34" charset="0"/>
                <a:cs typeface="Arial" panose="020B0604020202020204" pitchFamily="34" charset="0"/>
              </a:rPr>
              <a:t>); give the last name and initials for all authors of a particular work for up to and including seven authors.</a:t>
            </a:r>
          </a:p>
          <a:p>
            <a:pPr marL="533400" indent="-533400">
              <a:buClr>
                <a:schemeClr val="tx1"/>
              </a:buClr>
              <a:buFont typeface="Wingdings" panose="05000000000000000000" pitchFamily="2" charset="2"/>
              <a:buChar char="v"/>
            </a:pPr>
            <a:r>
              <a:rPr lang="en-CA" altLang="en-US" sz="2000" b="1" dirty="0">
                <a:latin typeface="Arial" panose="020B0604020202020204" pitchFamily="34" charset="0"/>
                <a:cs typeface="Arial" panose="020B0604020202020204" pitchFamily="34" charset="0"/>
              </a:rPr>
              <a:t>If the work has </a:t>
            </a:r>
            <a:r>
              <a:rPr lang="en-CA" altLang="en-US" sz="2000" b="1" dirty="0">
                <a:solidFill>
                  <a:srgbClr val="FF0000"/>
                </a:solidFill>
                <a:latin typeface="Arial" panose="020B0604020202020204" pitchFamily="34" charset="0"/>
                <a:cs typeface="Arial" panose="020B0604020202020204" pitchFamily="34" charset="0"/>
              </a:rPr>
              <a:t>more than seven authors</a:t>
            </a:r>
            <a:r>
              <a:rPr lang="en-CA" altLang="en-US" sz="2000" b="1" dirty="0">
                <a:latin typeface="Arial" panose="020B0604020202020204" pitchFamily="34" charset="0"/>
                <a:cs typeface="Arial" panose="020B0604020202020204" pitchFamily="34" charset="0"/>
              </a:rPr>
              <a:t>, list the first six authors and then use ellipses after the sixth author's name. After the ellipses, list the last author's name of the work.</a:t>
            </a:r>
          </a:p>
          <a:p>
            <a:pPr marL="533400" indent="-533400">
              <a:buClr>
                <a:schemeClr val="tx1"/>
              </a:buClr>
              <a:buFont typeface="Wingdings" panose="05000000000000000000" pitchFamily="2" charset="2"/>
              <a:buChar char="v"/>
            </a:pPr>
            <a:r>
              <a:rPr lang="en-CA" altLang="en-US" sz="2000" b="1" dirty="0">
                <a:latin typeface="Arial" panose="020B0604020202020204" pitchFamily="34" charset="0"/>
                <a:cs typeface="Arial" panose="020B0604020202020204" pitchFamily="34" charset="0"/>
              </a:rPr>
              <a:t>Present the </a:t>
            </a:r>
            <a:r>
              <a:rPr lang="en-CA" altLang="en-US" sz="2000" b="1" dirty="0">
                <a:solidFill>
                  <a:srgbClr val="FF0000"/>
                </a:solidFill>
                <a:latin typeface="Arial" panose="020B0604020202020204" pitchFamily="34" charset="0"/>
                <a:cs typeface="Arial" panose="020B0604020202020204" pitchFamily="34" charset="0"/>
              </a:rPr>
              <a:t>journal title in full</a:t>
            </a:r>
            <a:r>
              <a:rPr lang="en-CA" altLang="en-US" sz="2000" b="1" dirty="0">
                <a:latin typeface="Arial" panose="020B0604020202020204" pitchFamily="34" charset="0"/>
                <a:cs typeface="Arial" panose="020B0604020202020204" pitchFamily="34" charset="0"/>
              </a:rPr>
              <a:t>.</a:t>
            </a:r>
          </a:p>
          <a:p>
            <a:pPr marL="533400" indent="-533400">
              <a:buClr>
                <a:schemeClr val="tx1"/>
              </a:buClr>
              <a:buFont typeface="Wingdings" panose="05000000000000000000" pitchFamily="2" charset="2"/>
              <a:buChar char="v"/>
            </a:pPr>
            <a:r>
              <a:rPr lang="en-CA" altLang="en-US" sz="2000" b="1" dirty="0">
                <a:solidFill>
                  <a:srgbClr val="FF0000"/>
                </a:solidFill>
                <a:latin typeface="Arial" panose="020B0604020202020204" pitchFamily="34" charset="0"/>
                <a:cs typeface="Arial" panose="020B0604020202020204" pitchFamily="34" charset="0"/>
              </a:rPr>
              <a:t>Italicize the titles </a:t>
            </a:r>
            <a:r>
              <a:rPr lang="en-CA" altLang="en-US" sz="2000" b="1" dirty="0">
                <a:latin typeface="Arial" panose="020B0604020202020204" pitchFamily="34" charset="0"/>
                <a:cs typeface="Arial" panose="020B0604020202020204" pitchFamily="34" charset="0"/>
              </a:rPr>
              <a:t>of books and journals.</a:t>
            </a:r>
          </a:p>
          <a:p>
            <a:pPr marL="0" indent="0">
              <a:buNone/>
            </a:pPr>
            <a:endParaRPr lang="en-CA" altLang="en-US" sz="2000" b="1" dirty="0">
              <a:latin typeface="Arial" panose="020B0604020202020204" pitchFamily="34" charset="0"/>
              <a:cs typeface="Arial" panose="020B0604020202020204" pitchFamily="34" charset="0"/>
            </a:endParaRPr>
          </a:p>
          <a:p>
            <a:endParaRPr lang="en-CA" altLang="en-US" sz="2200" b="1" dirty="0">
              <a:latin typeface="Arial" panose="020B0604020202020204" pitchFamily="34" charset="0"/>
              <a:cs typeface="Arial" panose="020B0604020202020204" pitchFamily="34" charset="0"/>
            </a:endParaRPr>
          </a:p>
          <a:p>
            <a:endParaRPr lang="en-CA" altLang="en-US" sz="2400" b="1" dirty="0">
              <a:latin typeface="Arial" panose="020B0604020202020204" pitchFamily="34" charset="0"/>
              <a:cs typeface="Arial" panose="020B0604020202020204" pitchFamily="34" charset="0"/>
            </a:endParaRPr>
          </a:p>
          <a:p>
            <a:endParaRPr lang="en-CA" alt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07060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642938" y="500063"/>
            <a:ext cx="8229600" cy="1143000"/>
          </a:xfrm>
        </p:spPr>
        <p:txBody>
          <a:bodyPr/>
          <a:lstStyle/>
          <a:p>
            <a:r>
              <a:rPr lang="en-CA" altLang="en-US" b="1" dirty="0">
                <a:solidFill>
                  <a:schemeClr val="accent2"/>
                </a:solidFill>
              </a:rPr>
              <a:t>APA Style (basic formatting)</a:t>
            </a:r>
          </a:p>
        </p:txBody>
      </p:sp>
      <p:sp>
        <p:nvSpPr>
          <p:cNvPr id="27651" name="Content Placeholder 2"/>
          <p:cNvSpPr>
            <a:spLocks noGrp="1"/>
          </p:cNvSpPr>
          <p:nvPr>
            <p:ph idx="1"/>
          </p:nvPr>
        </p:nvSpPr>
        <p:spPr/>
        <p:txBody>
          <a:bodyPr/>
          <a:lstStyle/>
          <a:p>
            <a:pPr marL="639763" indent="-639763">
              <a:buClr>
                <a:schemeClr val="tx1"/>
              </a:buClr>
              <a:buFont typeface="Wingdings" panose="05000000000000000000" pitchFamily="2" charset="2"/>
              <a:buChar char="v"/>
            </a:pPr>
            <a:r>
              <a:rPr lang="en-CA" altLang="en-US" sz="2000" b="1" dirty="0">
                <a:solidFill>
                  <a:srgbClr val="FF0000"/>
                </a:solidFill>
                <a:latin typeface="Arial" panose="020B0604020202020204" pitchFamily="34" charset="0"/>
                <a:cs typeface="Arial" panose="020B0604020202020204" pitchFamily="34" charset="0"/>
              </a:rPr>
              <a:t>Maintain the punctuation and capitalization</a:t>
            </a:r>
            <a:r>
              <a:rPr lang="en-CA" altLang="en-US" sz="2000" b="1" dirty="0">
                <a:latin typeface="Arial" panose="020B0604020202020204" pitchFamily="34" charset="0"/>
                <a:cs typeface="Arial" panose="020B0604020202020204" pitchFamily="34" charset="0"/>
              </a:rPr>
              <a:t> that is used by the journal in its title.</a:t>
            </a:r>
          </a:p>
          <a:p>
            <a:pPr marL="639763" indent="-639763">
              <a:buClr>
                <a:schemeClr val="tx1"/>
              </a:buClr>
              <a:buFont typeface="Wingdings" panose="05000000000000000000" pitchFamily="2" charset="2"/>
              <a:buChar char="v"/>
            </a:pPr>
            <a:r>
              <a:rPr lang="en-CA" altLang="en-US" sz="2000" b="1" dirty="0">
                <a:latin typeface="Arial" panose="020B0604020202020204" pitchFamily="34" charset="0"/>
                <a:cs typeface="Arial" panose="020B0604020202020204" pitchFamily="34" charset="0"/>
              </a:rPr>
              <a:t>Capitalize all major words in journal titles.</a:t>
            </a:r>
          </a:p>
          <a:p>
            <a:pPr marL="639763" indent="-639763">
              <a:buClr>
                <a:schemeClr val="tx1"/>
              </a:buClr>
              <a:buFont typeface="Wingdings" panose="05000000000000000000" pitchFamily="2" charset="2"/>
              <a:buChar char="v"/>
            </a:pPr>
            <a:r>
              <a:rPr lang="en-CA" altLang="en-US" sz="2000" b="1" dirty="0">
                <a:latin typeface="Arial" panose="020B0604020202020204" pitchFamily="34" charset="0"/>
                <a:cs typeface="Arial" panose="020B0604020202020204" pitchFamily="34" charset="0"/>
              </a:rPr>
              <a:t>When referring to books, chapters, articles, or Web pages, capitalize only the first letter of the first word of a title and subtitle </a:t>
            </a:r>
          </a:p>
          <a:p>
            <a:pPr marL="639763" indent="-639763">
              <a:buClr>
                <a:schemeClr val="tx1"/>
              </a:buClr>
              <a:buFont typeface="Wingdings" panose="05000000000000000000" pitchFamily="2" charset="2"/>
              <a:buChar char="v"/>
            </a:pPr>
            <a:r>
              <a:rPr lang="en-CA" altLang="en-US" sz="2000" b="1" dirty="0">
                <a:latin typeface="Arial" panose="020B0604020202020204" pitchFamily="34" charset="0"/>
                <a:cs typeface="Arial" panose="020B0604020202020204" pitchFamily="34" charset="0"/>
              </a:rPr>
              <a:t>Do not italicize, underline, or put quotes around the titles of shorter works such as journal articles or essays in edited collections</a:t>
            </a:r>
          </a:p>
          <a:p>
            <a:pPr marL="639763" indent="-639763">
              <a:buClr>
                <a:schemeClr val="tx1"/>
              </a:buClr>
              <a:buFont typeface="Wingdings" panose="05000000000000000000" pitchFamily="2" charset="2"/>
              <a:buChar char="v"/>
            </a:pPr>
            <a:r>
              <a:rPr lang="en-CA" altLang="en-US" sz="2000" b="1" dirty="0">
                <a:latin typeface="Arial" panose="020B0604020202020204" pitchFamily="34" charset="0"/>
                <a:cs typeface="Arial" panose="020B0604020202020204" pitchFamily="34" charset="0"/>
              </a:rPr>
              <a:t>Include database for on-line resources (</a:t>
            </a:r>
            <a:r>
              <a:rPr lang="en-CA" altLang="en-US" sz="2000" b="1" dirty="0" err="1">
                <a:latin typeface="Arial" panose="020B0604020202020204" pitchFamily="34" charset="0"/>
                <a:cs typeface="Arial" panose="020B0604020202020204" pitchFamily="34" charset="0"/>
              </a:rPr>
              <a:t>url</a:t>
            </a:r>
            <a:r>
              <a:rPr lang="en-CA" altLang="en-US" sz="2000" b="1"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4590831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idx="4294967295"/>
          </p:nvPr>
        </p:nvSpPr>
        <p:spPr>
          <a:xfrm>
            <a:off x="660400" y="1268760"/>
            <a:ext cx="8229600" cy="938213"/>
          </a:xfrm>
        </p:spPr>
        <p:txBody>
          <a:bodyPr/>
          <a:lstStyle/>
          <a:p>
            <a:r>
              <a:rPr lang="en-CA" b="1" dirty="0">
                <a:solidFill>
                  <a:srgbClr val="0070C0"/>
                </a:solidFill>
              </a:rPr>
              <a:t>Detailed information about referencing</a:t>
            </a:r>
            <a:endParaRPr lang="en-CA" altLang="en-US" b="1" dirty="0">
              <a:solidFill>
                <a:srgbClr val="0070C0"/>
              </a:solidFill>
            </a:endParaRPr>
          </a:p>
        </p:txBody>
      </p:sp>
      <p:sp>
        <p:nvSpPr>
          <p:cNvPr id="20483" name="Content Placeholder 2"/>
          <p:cNvSpPr>
            <a:spLocks noGrp="1"/>
          </p:cNvSpPr>
          <p:nvPr>
            <p:ph idx="4294967295"/>
          </p:nvPr>
        </p:nvSpPr>
        <p:spPr>
          <a:xfrm>
            <a:off x="683568" y="2446734"/>
            <a:ext cx="8229600" cy="4389438"/>
          </a:xfrm>
        </p:spPr>
        <p:txBody>
          <a:bodyPr/>
          <a:lstStyle/>
          <a:p>
            <a:pPr>
              <a:buNone/>
            </a:pPr>
            <a:r>
              <a:rPr lang="en-CA" altLang="en-US" sz="2400" b="1" dirty="0">
                <a:latin typeface="Arial" panose="020B0604020202020204" pitchFamily="34" charset="0"/>
                <a:cs typeface="Arial" panose="020B0604020202020204" pitchFamily="34" charset="0"/>
              </a:rPr>
              <a:t>MLA and APA – reference point OWL at Purdue</a:t>
            </a:r>
          </a:p>
          <a:p>
            <a:pPr>
              <a:buNone/>
            </a:pPr>
            <a:r>
              <a:rPr lang="en-CA" altLang="en-US" sz="2400" b="1" dirty="0">
                <a:latin typeface="Arial" panose="020B0604020202020204" pitchFamily="34" charset="0"/>
                <a:cs typeface="Arial" panose="020B0604020202020204" pitchFamily="34" charset="0"/>
              </a:rPr>
              <a:t> </a:t>
            </a:r>
            <a:endParaRPr lang="en-CA" altLang="en-US" sz="1000" b="1" dirty="0"/>
          </a:p>
          <a:p>
            <a:pPr>
              <a:buNone/>
            </a:pPr>
            <a:r>
              <a:rPr lang="en-CA" altLang="en-US" b="1" dirty="0"/>
              <a:t>MLA Formatting and Style Guide</a:t>
            </a:r>
          </a:p>
          <a:p>
            <a:pPr>
              <a:buNone/>
            </a:pPr>
            <a:r>
              <a:rPr lang="en-CA" altLang="en-US" sz="2000" b="1" dirty="0"/>
              <a:t>https://owl.english.purdue.edu/owl/resource/747/01/</a:t>
            </a:r>
          </a:p>
          <a:p>
            <a:pPr>
              <a:buNone/>
            </a:pPr>
            <a:r>
              <a:rPr lang="en-CA" altLang="en-US" b="1" dirty="0"/>
              <a:t>Sample Works Cited page</a:t>
            </a:r>
          </a:p>
          <a:p>
            <a:pPr>
              <a:buNone/>
            </a:pPr>
            <a:r>
              <a:rPr lang="en-CA" altLang="en-US" sz="2000" b="1" dirty="0"/>
              <a:t>https://owl.english.purdue.edu/owl/resource/747/12/</a:t>
            </a:r>
          </a:p>
          <a:p>
            <a:pPr>
              <a:buNone/>
            </a:pPr>
            <a:endParaRPr lang="en-CA" altLang="en-US" sz="2000" b="1" dirty="0"/>
          </a:p>
          <a:p>
            <a:pPr>
              <a:buNone/>
            </a:pPr>
            <a:r>
              <a:rPr lang="en-CA" altLang="en-US" b="1" dirty="0"/>
              <a:t>APA Formatting and Style Guide</a:t>
            </a:r>
          </a:p>
          <a:p>
            <a:pPr>
              <a:buNone/>
            </a:pPr>
            <a:r>
              <a:rPr lang="en-CA" altLang="en-US" sz="2000" b="1" dirty="0"/>
              <a:t>https://owl.english.purdue.edu/owl/resource/560/01/</a:t>
            </a:r>
          </a:p>
          <a:p>
            <a:pPr>
              <a:buFont typeface="Wingdings 2" panose="05020102010507070707" pitchFamily="18" charset="2"/>
              <a:buNone/>
            </a:pPr>
            <a:endParaRPr lang="en-CA" altLang="en-US" b="1" dirty="0"/>
          </a:p>
        </p:txBody>
      </p:sp>
    </p:spTree>
    <p:extLst>
      <p:ext uri="{BB962C8B-B14F-4D97-AF65-F5344CB8AC3E}">
        <p14:creationId xmlns:p14="http://schemas.microsoft.com/office/powerpoint/2010/main" val="19779289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CA" altLang="en-US" sz="4000" b="1" dirty="0">
                <a:solidFill>
                  <a:srgbClr val="0070C0"/>
                </a:solidFill>
              </a:rPr>
              <a:t>MLA (Modern Language Association)</a:t>
            </a:r>
          </a:p>
        </p:txBody>
      </p:sp>
      <p:sp>
        <p:nvSpPr>
          <p:cNvPr id="21507" name="Content Placeholder 2"/>
          <p:cNvSpPr>
            <a:spLocks noGrp="1"/>
          </p:cNvSpPr>
          <p:nvPr>
            <p:ph idx="1"/>
          </p:nvPr>
        </p:nvSpPr>
        <p:spPr>
          <a:xfrm>
            <a:off x="457200" y="2286000"/>
            <a:ext cx="8229600" cy="4038600"/>
          </a:xfrm>
        </p:spPr>
        <p:txBody>
          <a:bodyPr/>
          <a:lstStyle/>
          <a:p>
            <a:pPr marL="365125" indent="-365125">
              <a:buClr>
                <a:schemeClr val="tx1"/>
              </a:buClr>
            </a:pPr>
            <a:r>
              <a:rPr lang="en-CA" altLang="en-US" b="1" dirty="0"/>
              <a:t> </a:t>
            </a:r>
            <a:r>
              <a:rPr lang="en-CA" altLang="en-US" b="1" dirty="0">
                <a:latin typeface="Arial" panose="020B0604020202020204" pitchFamily="34" charset="0"/>
                <a:cs typeface="Arial" panose="020B0604020202020204" pitchFamily="34" charset="0"/>
              </a:rPr>
              <a:t>We will look at details of MLA style.  </a:t>
            </a:r>
          </a:p>
          <a:p>
            <a:pPr marL="365125" indent="-365125">
              <a:buClr>
                <a:schemeClr val="tx1"/>
              </a:buClr>
            </a:pPr>
            <a:endParaRPr lang="en-CA" altLang="en-US" b="1" dirty="0">
              <a:latin typeface="Arial" panose="020B0604020202020204" pitchFamily="34" charset="0"/>
              <a:cs typeface="Arial" panose="020B0604020202020204" pitchFamily="34" charset="0"/>
            </a:endParaRPr>
          </a:p>
          <a:p>
            <a:pPr marL="365125" indent="-365125">
              <a:buClr>
                <a:schemeClr val="tx1"/>
              </a:buClr>
            </a:pPr>
            <a:r>
              <a:rPr lang="en-CA" altLang="en-US" b="1" dirty="0">
                <a:latin typeface="Arial" panose="020B0604020202020204" pitchFamily="34" charset="0"/>
                <a:cs typeface="Arial" panose="020B0604020202020204" pitchFamily="34" charset="0"/>
              </a:rPr>
              <a:t>For your bibliography (or final report) you may choose to use another style.</a:t>
            </a:r>
          </a:p>
          <a:p>
            <a:pPr marL="365125" indent="-365125">
              <a:buClr>
                <a:schemeClr val="tx1"/>
              </a:buClr>
            </a:pPr>
            <a:endParaRPr lang="en-CA" altLang="en-US" b="1" dirty="0">
              <a:latin typeface="Arial" panose="020B0604020202020204" pitchFamily="34" charset="0"/>
              <a:cs typeface="Arial" panose="020B0604020202020204" pitchFamily="34" charset="0"/>
            </a:endParaRPr>
          </a:p>
          <a:p>
            <a:pPr marL="365125" indent="-365125">
              <a:buClr>
                <a:schemeClr val="tx1"/>
              </a:buClr>
            </a:pPr>
            <a:r>
              <a:rPr lang="en-CA" altLang="en-US" b="1" dirty="0">
                <a:latin typeface="Arial" panose="020B0604020202020204" pitchFamily="34" charset="0"/>
                <a:cs typeface="Arial" panose="020B0604020202020204" pitchFamily="34" charset="0"/>
              </a:rPr>
              <a:t>Write below the list - “I have used [name of style].”</a:t>
            </a:r>
          </a:p>
        </p:txBody>
      </p:sp>
    </p:spTree>
    <p:extLst>
      <p:ext uri="{BB962C8B-B14F-4D97-AF65-F5344CB8AC3E}">
        <p14:creationId xmlns:p14="http://schemas.microsoft.com/office/powerpoint/2010/main" val="36810915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
          <p:cNvSpPr txBox="1">
            <a:spLocks noChangeArrowheads="1"/>
          </p:cNvSpPr>
          <p:nvPr/>
        </p:nvSpPr>
        <p:spPr bwMode="auto">
          <a:xfrm>
            <a:off x="1214438" y="2428875"/>
            <a:ext cx="65452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CA" altLang="en-US" sz="5400" b="1" dirty="0">
                <a:solidFill>
                  <a:schemeClr val="accent1"/>
                </a:solidFill>
              </a:rPr>
              <a:t>Details – MLA Style</a:t>
            </a:r>
          </a:p>
          <a:p>
            <a:pPr eaLnBrk="1" hangingPunct="1"/>
            <a:endParaRPr lang="en-CA" altLang="en-US" dirty="0"/>
          </a:p>
        </p:txBody>
      </p:sp>
    </p:spTree>
    <p:extLst>
      <p:ext uri="{BB962C8B-B14F-4D97-AF65-F5344CB8AC3E}">
        <p14:creationId xmlns:p14="http://schemas.microsoft.com/office/powerpoint/2010/main" val="9676943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571500" y="714375"/>
            <a:ext cx="8229600" cy="704850"/>
          </a:xfrm>
        </p:spPr>
        <p:txBody>
          <a:bodyPr/>
          <a:lstStyle/>
          <a:p>
            <a:r>
              <a:rPr lang="en-CA" altLang="en-US" b="1" dirty="0">
                <a:solidFill>
                  <a:srgbClr val="0070C0"/>
                </a:solidFill>
              </a:rPr>
              <a:t>Book</a:t>
            </a:r>
          </a:p>
        </p:txBody>
      </p:sp>
      <p:sp>
        <p:nvSpPr>
          <p:cNvPr id="31747" name="Content Placeholder 2"/>
          <p:cNvSpPr>
            <a:spLocks noGrp="1"/>
          </p:cNvSpPr>
          <p:nvPr>
            <p:ph idx="1"/>
          </p:nvPr>
        </p:nvSpPr>
        <p:spPr>
          <a:xfrm>
            <a:off x="500063" y="1643063"/>
            <a:ext cx="8229600" cy="4967287"/>
          </a:xfrm>
        </p:spPr>
        <p:txBody>
          <a:bodyPr/>
          <a:lstStyle/>
          <a:p>
            <a:pPr marL="0" indent="0">
              <a:spcBef>
                <a:spcPct val="0"/>
              </a:spcBef>
              <a:buFont typeface="Wingdings 2" panose="05020102010507070707" pitchFamily="18" charset="2"/>
              <a:buNone/>
            </a:pPr>
            <a:r>
              <a:rPr lang="en-US" altLang="en-US" sz="2000" b="1" u="sng" dirty="0">
                <a:latin typeface="Arial" panose="020B0604020202020204" pitchFamily="34" charset="0"/>
                <a:cs typeface="Arial" panose="020B0604020202020204" pitchFamily="34" charset="0"/>
              </a:rPr>
              <a:t>One Author</a:t>
            </a:r>
          </a:p>
          <a:p>
            <a:pPr marL="0" indent="0">
              <a:buFont typeface="Wingdings 2" panose="05020102010507070707" pitchFamily="18" charset="2"/>
              <a:buNone/>
            </a:pPr>
            <a:r>
              <a:rPr lang="en-US" altLang="en-US" sz="2000" b="1" dirty="0">
                <a:latin typeface="Arial" panose="020B0604020202020204" pitchFamily="34" charset="0"/>
                <a:cs typeface="Arial" panose="020B0604020202020204" pitchFamily="34" charset="0"/>
              </a:rPr>
              <a:t>Lastname, Firstname. </a:t>
            </a:r>
            <a:r>
              <a:rPr lang="en-US" altLang="en-US" sz="2000" b="1" i="1" dirty="0">
                <a:latin typeface="Arial" panose="020B0604020202020204" pitchFamily="34" charset="0"/>
                <a:cs typeface="Arial" panose="020B0604020202020204" pitchFamily="34" charset="0"/>
              </a:rPr>
              <a:t>Title of Book</a:t>
            </a:r>
            <a:r>
              <a:rPr lang="en-US" altLang="en-US" sz="2000" b="1" dirty="0">
                <a:latin typeface="Arial" panose="020B0604020202020204" pitchFamily="34" charset="0"/>
                <a:cs typeface="Arial" panose="020B0604020202020204" pitchFamily="34" charset="0"/>
              </a:rPr>
              <a:t>. City of Publication: Publisher, Year of Publication. Medium of Publication.</a:t>
            </a:r>
          </a:p>
          <a:p>
            <a:pPr marL="0" indent="0">
              <a:lnSpc>
                <a:spcPct val="150000"/>
              </a:lnSpc>
              <a:buFont typeface="Wingdings 2" panose="05020102010507070707" pitchFamily="18" charset="2"/>
              <a:buNone/>
            </a:pPr>
            <a:r>
              <a:rPr lang="en-US" altLang="en-US" sz="2000" dirty="0"/>
              <a:t>Gleick, James. </a:t>
            </a:r>
            <a:r>
              <a:rPr lang="en-US" altLang="en-US" sz="2000" i="1" dirty="0"/>
              <a:t>Chaos: Making a New Science</a:t>
            </a:r>
            <a:r>
              <a:rPr lang="en-US" altLang="en-US" sz="2000" dirty="0"/>
              <a:t>. New York:  Penguin, 1987. 	Print.</a:t>
            </a:r>
          </a:p>
          <a:p>
            <a:pPr marL="0" indent="0">
              <a:spcBef>
                <a:spcPts val="600"/>
              </a:spcBef>
              <a:buFont typeface="Wingdings 2" panose="05020102010507070707" pitchFamily="18" charset="2"/>
              <a:buNone/>
            </a:pPr>
            <a:r>
              <a:rPr lang="en-CA" altLang="en-US" sz="2000" b="1" u="sng" dirty="0">
                <a:latin typeface="Arial" panose="020B0604020202020204" pitchFamily="34" charset="0"/>
                <a:cs typeface="Arial" panose="020B0604020202020204" pitchFamily="34" charset="0"/>
              </a:rPr>
              <a:t>Two to Three Authors </a:t>
            </a:r>
          </a:p>
          <a:p>
            <a:pPr marL="0" indent="0">
              <a:spcBef>
                <a:spcPct val="0"/>
              </a:spcBef>
              <a:buFont typeface="Wingdings 2" panose="05020102010507070707" pitchFamily="18" charset="2"/>
              <a:buNone/>
            </a:pPr>
            <a:r>
              <a:rPr lang="en-US" altLang="en-US" sz="2000" b="1" dirty="0">
                <a:latin typeface="Arial" panose="020B0604020202020204" pitchFamily="34" charset="0"/>
                <a:cs typeface="Arial" panose="020B0604020202020204" pitchFamily="34" charset="0"/>
              </a:rPr>
              <a:t>The first given name on book appears in surname, first name format; </a:t>
            </a:r>
            <a:r>
              <a:rPr lang="en-US" altLang="en-US" sz="2000" b="1" dirty="0">
                <a:solidFill>
                  <a:srgbClr val="FF0000"/>
                </a:solidFill>
                <a:latin typeface="Arial" panose="020B0604020202020204" pitchFamily="34" charset="0"/>
                <a:cs typeface="Arial" panose="020B0604020202020204" pitchFamily="34" charset="0"/>
              </a:rPr>
              <a:t>subsequent author names appear in first name last name format</a:t>
            </a:r>
            <a:r>
              <a:rPr lang="en-US" altLang="en-US" sz="2000" b="1" dirty="0">
                <a:latin typeface="Arial" panose="020B0604020202020204" pitchFamily="34" charset="0"/>
                <a:cs typeface="Arial" panose="020B0604020202020204" pitchFamily="34" charset="0"/>
              </a:rPr>
              <a:t>.  List authors in order name appear on book.</a:t>
            </a:r>
          </a:p>
          <a:p>
            <a:pPr marL="0" indent="0">
              <a:lnSpc>
                <a:spcPct val="150000"/>
              </a:lnSpc>
              <a:spcBef>
                <a:spcPct val="0"/>
              </a:spcBef>
              <a:buFont typeface="Wingdings 2" panose="05020102010507070707" pitchFamily="18" charset="2"/>
              <a:buNone/>
            </a:pPr>
            <a:r>
              <a:rPr lang="en-US" altLang="en-US" sz="2000" dirty="0"/>
              <a:t>Gillespie, Paula, and Neal Lerner. </a:t>
            </a:r>
            <a:r>
              <a:rPr lang="en-US" altLang="en-US" sz="2000" i="1" dirty="0"/>
              <a:t>The Allyn and Bacon Guide to Peer 	Tutoring</a:t>
            </a:r>
            <a:r>
              <a:rPr lang="en-US" altLang="en-US" sz="2000" dirty="0"/>
              <a:t>. Boston: Allyn, 2000. Print.</a:t>
            </a:r>
            <a:endParaRPr lang="en-CA" altLang="en-US" sz="2000" dirty="0"/>
          </a:p>
          <a:p>
            <a:pPr marL="0" indent="0">
              <a:spcBef>
                <a:spcPct val="0"/>
              </a:spcBef>
              <a:buFont typeface="Wingdings 2" panose="05020102010507070707" pitchFamily="18" charset="2"/>
              <a:buNone/>
            </a:pPr>
            <a:endParaRPr lang="en-US" altLang="en-US" sz="2200" b="1" dirty="0">
              <a:latin typeface="Arial" panose="020B0604020202020204" pitchFamily="34" charset="0"/>
              <a:cs typeface="Arial" panose="020B0604020202020204" pitchFamily="34" charset="0"/>
            </a:endParaRPr>
          </a:p>
          <a:p>
            <a:pPr marL="0" indent="0">
              <a:spcBef>
                <a:spcPct val="0"/>
              </a:spcBef>
              <a:buFont typeface="Wingdings 2" panose="05020102010507070707" pitchFamily="18" charset="2"/>
              <a:buNone/>
            </a:pPr>
            <a:endParaRPr lang="en-US" altLang="en-US" sz="2200" b="1" dirty="0">
              <a:latin typeface="Arial" panose="020B0604020202020204" pitchFamily="34" charset="0"/>
              <a:cs typeface="Arial" panose="020B0604020202020204" pitchFamily="34" charset="0"/>
            </a:endParaRPr>
          </a:p>
          <a:p>
            <a:pPr marL="0" indent="0">
              <a:spcBef>
                <a:spcPct val="0"/>
              </a:spcBef>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marL="0" indent="0">
              <a:spcBef>
                <a:spcPct val="0"/>
              </a:spcBef>
              <a:buFont typeface="Wingdings 2" panose="05020102010507070707" pitchFamily="18" charset="2"/>
              <a:buNone/>
            </a:pPr>
            <a:endParaRPr lang="en-CA" altLang="en-US" sz="2200" b="1" dirty="0">
              <a:latin typeface="Arial" panose="020B0604020202020204" pitchFamily="34" charset="0"/>
              <a:cs typeface="Arial" panose="020B0604020202020204" pitchFamily="34" charset="0"/>
            </a:endParaRPr>
          </a:p>
          <a:p>
            <a:pPr marL="0" indent="0">
              <a:spcBef>
                <a:spcPct val="0"/>
              </a:spcBef>
              <a:buFont typeface="Wingdings 2" panose="05020102010507070707" pitchFamily="18" charset="2"/>
              <a:buNone/>
            </a:pPr>
            <a:r>
              <a:rPr lang="en-CA" altLang="en-US" sz="2200" b="1" dirty="0">
                <a:solidFill>
                  <a:schemeClr val="tx2"/>
                </a:solidFill>
                <a:latin typeface="Arial" panose="020B0604020202020204" pitchFamily="34" charset="0"/>
                <a:cs typeface="Arial" panose="020B0604020202020204" pitchFamily="34" charset="0"/>
              </a:rPr>
              <a:t>See examples next slide.</a:t>
            </a:r>
          </a:p>
          <a:p>
            <a:pPr marL="0" indent="0">
              <a:buFont typeface="Wingdings 2" panose="05020102010507070707" pitchFamily="18" charset="2"/>
              <a:buNone/>
            </a:pPr>
            <a:endParaRPr lang="en-US" altLang="en-US" sz="2400" b="1" dirty="0">
              <a:latin typeface="Arial" panose="020B0604020202020204" pitchFamily="34" charset="0"/>
              <a:cs typeface="Arial" panose="020B0604020202020204" pitchFamily="34" charset="0"/>
            </a:endParaRPr>
          </a:p>
          <a:p>
            <a:pPr marL="0" indent="0">
              <a:buFont typeface="Wingdings 2" panose="05020102010507070707" pitchFamily="18" charset="2"/>
              <a:buNone/>
            </a:pPr>
            <a:endParaRPr lang="en-US" altLang="en-US" sz="2400" dirty="0"/>
          </a:p>
          <a:p>
            <a:pPr marL="0" indent="0">
              <a:lnSpc>
                <a:spcPct val="150000"/>
              </a:lnSpc>
              <a:buFont typeface="Wingdings 2" panose="05020102010507070707" pitchFamily="18" charset="2"/>
              <a:buNone/>
            </a:pPr>
            <a:endParaRPr lang="en-CA" altLang="en-US" dirty="0"/>
          </a:p>
          <a:p>
            <a:pPr marL="0" indent="0">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781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928813" y="285750"/>
            <a:ext cx="8229600" cy="776288"/>
          </a:xfrm>
        </p:spPr>
        <p:txBody>
          <a:bodyPr/>
          <a:lstStyle/>
          <a:p>
            <a:r>
              <a:rPr lang="en-CA" altLang="en-US" sz="4400" b="1" dirty="0">
                <a:solidFill>
                  <a:srgbClr val="0070C0"/>
                </a:solidFill>
              </a:rPr>
              <a:t>Book</a:t>
            </a:r>
          </a:p>
        </p:txBody>
      </p:sp>
      <p:sp>
        <p:nvSpPr>
          <p:cNvPr id="32771" name="Content Placeholder 2"/>
          <p:cNvSpPr>
            <a:spLocks noGrp="1"/>
          </p:cNvSpPr>
          <p:nvPr>
            <p:ph idx="1"/>
          </p:nvPr>
        </p:nvSpPr>
        <p:spPr>
          <a:xfrm>
            <a:off x="500063" y="1071563"/>
            <a:ext cx="8229600" cy="5786437"/>
          </a:xfrm>
        </p:spPr>
        <p:txBody>
          <a:bodyPr/>
          <a:lstStyle/>
          <a:p>
            <a:pPr marL="0" indent="0">
              <a:spcBef>
                <a:spcPts val="1800"/>
              </a:spcBef>
              <a:buFont typeface="Wingdings 2" panose="05020102010507070707" pitchFamily="18" charset="2"/>
              <a:buNone/>
            </a:pPr>
            <a:r>
              <a:rPr lang="en-CA" altLang="en-US" sz="2000" b="1" u="sng" dirty="0">
                <a:latin typeface="Arial" panose="020B0604020202020204" pitchFamily="34" charset="0"/>
                <a:cs typeface="Arial" panose="020B0604020202020204" pitchFamily="34" charset="0"/>
              </a:rPr>
              <a:t>Three Authors</a:t>
            </a:r>
          </a:p>
          <a:p>
            <a:pPr marL="0" indent="0">
              <a:lnSpc>
                <a:spcPct val="150000"/>
              </a:lnSpc>
              <a:spcBef>
                <a:spcPct val="0"/>
              </a:spcBef>
              <a:buFont typeface="Wingdings 2" panose="05020102010507070707" pitchFamily="18" charset="2"/>
              <a:buNone/>
            </a:pPr>
            <a:r>
              <a:rPr lang="en-CA" altLang="en-US" sz="2000" dirty="0"/>
              <a:t>Horner, Sam, T. Zimmerman and S. Dragga. </a:t>
            </a:r>
            <a:r>
              <a:rPr lang="en-CA" altLang="en-US" sz="2000" i="1" dirty="0"/>
              <a:t>Technical Marketing 	Communication</a:t>
            </a:r>
            <a:r>
              <a:rPr lang="en-US" altLang="en-US" sz="2000" dirty="0"/>
              <a:t>. Boston: Longman, 2002. Print.</a:t>
            </a:r>
          </a:p>
          <a:p>
            <a:pPr marL="0" indent="0">
              <a:lnSpc>
                <a:spcPct val="150000"/>
              </a:lnSpc>
              <a:spcBef>
                <a:spcPct val="0"/>
              </a:spcBef>
              <a:buFont typeface="Wingdings 2" panose="05020102010507070707" pitchFamily="18" charset="2"/>
              <a:buNone/>
            </a:pPr>
            <a:endParaRPr lang="en-US" altLang="en-US" sz="2400" dirty="0"/>
          </a:p>
          <a:p>
            <a:pPr marL="0" indent="0">
              <a:spcBef>
                <a:spcPct val="0"/>
              </a:spcBef>
              <a:buFont typeface="Wingdings 2" panose="05020102010507070707" pitchFamily="18" charset="2"/>
              <a:buNone/>
            </a:pPr>
            <a:r>
              <a:rPr lang="en-CA" altLang="en-US" sz="2000" b="1" u="sng" dirty="0">
                <a:latin typeface="Arial" panose="020B0604020202020204" pitchFamily="34" charset="0"/>
                <a:cs typeface="Arial" panose="020B0604020202020204" pitchFamily="34" charset="0"/>
              </a:rPr>
              <a:t>More than three Authors</a:t>
            </a:r>
          </a:p>
          <a:p>
            <a:pPr marL="0" indent="0">
              <a:spcBef>
                <a:spcPct val="0"/>
              </a:spcBef>
              <a:buFont typeface="Wingdings 2" panose="05020102010507070707" pitchFamily="18" charset="2"/>
              <a:buNone/>
            </a:pPr>
            <a:r>
              <a:rPr lang="en-CA" altLang="en-US" sz="2000" b="1" dirty="0">
                <a:latin typeface="Arial" panose="020B0604020202020204" pitchFamily="34" charset="0"/>
                <a:cs typeface="Arial" panose="020B0604020202020204" pitchFamily="34" charset="0"/>
              </a:rPr>
              <a:t>List all, or just first and “et al” (and others”)</a:t>
            </a:r>
          </a:p>
          <a:p>
            <a:pPr marL="0" indent="0">
              <a:lnSpc>
                <a:spcPct val="150000"/>
              </a:lnSpc>
              <a:spcBef>
                <a:spcPct val="0"/>
              </a:spcBef>
              <a:buFont typeface="Wingdings 2" panose="05020102010507070707" pitchFamily="18" charset="2"/>
              <a:buNone/>
            </a:pPr>
            <a:r>
              <a:rPr lang="en-CA" altLang="en-US" sz="2000" dirty="0">
                <a:cs typeface="Arial" panose="020B0604020202020204" pitchFamily="34" charset="0"/>
              </a:rPr>
              <a:t>Godfrey, Milton, et al.</a:t>
            </a:r>
            <a:r>
              <a:rPr lang="en-CA" altLang="en-US" sz="2000" dirty="0"/>
              <a:t> </a:t>
            </a:r>
            <a:r>
              <a:rPr lang="en-CA" altLang="en-US" sz="2000" i="1" dirty="0"/>
              <a:t>Business Communication</a:t>
            </a:r>
            <a:r>
              <a:rPr lang="en-US" altLang="en-US" sz="2000" dirty="0"/>
              <a:t>. Toronto: Oxford UP, 	2002. Print.</a:t>
            </a:r>
          </a:p>
          <a:p>
            <a:pPr marL="0" indent="0">
              <a:buFont typeface="Wingdings 2" panose="05020102010507070707" pitchFamily="18" charset="2"/>
              <a:buNone/>
            </a:pPr>
            <a:r>
              <a:rPr lang="en-CA" altLang="en-US" sz="2000" dirty="0">
                <a:cs typeface="Arial" panose="020B0604020202020204" pitchFamily="34" charset="0"/>
              </a:rPr>
              <a:t>or</a:t>
            </a:r>
          </a:p>
          <a:p>
            <a:pPr marL="0" indent="0">
              <a:lnSpc>
                <a:spcPct val="150000"/>
              </a:lnSpc>
              <a:buFont typeface="Wingdings 2" panose="05020102010507070707" pitchFamily="18" charset="2"/>
              <a:buNone/>
            </a:pPr>
            <a:r>
              <a:rPr lang="en-CA" altLang="en-US" sz="2000" dirty="0">
                <a:cs typeface="Arial" panose="020B0604020202020204" pitchFamily="34" charset="0"/>
              </a:rPr>
              <a:t>Godfrey, Milton, Anne Frances, Cynthia L. Self and Geoffrey Barnes. </a:t>
            </a:r>
            <a:r>
              <a:rPr lang="en-CA" altLang="en-US" sz="2000" dirty="0"/>
              <a:t> 	</a:t>
            </a:r>
            <a:r>
              <a:rPr lang="en-CA" altLang="en-US" sz="2000" i="1" dirty="0"/>
              <a:t>Business Communication</a:t>
            </a:r>
            <a:r>
              <a:rPr lang="en-US" altLang="en-US" sz="2000" dirty="0"/>
              <a:t>. Toronto: Oxford UP, 2002. Print.</a:t>
            </a:r>
          </a:p>
          <a:p>
            <a:pPr marL="0" indent="0">
              <a:spcBef>
                <a:spcPct val="0"/>
              </a:spcBef>
              <a:buFont typeface="Wingdings 2" panose="05020102010507070707" pitchFamily="18" charset="2"/>
              <a:buNone/>
            </a:pPr>
            <a:endParaRPr lang="en-CA" altLang="en-US" sz="2400" b="1" dirty="0">
              <a:latin typeface="Arial" panose="020B0604020202020204" pitchFamily="34" charset="0"/>
              <a:cs typeface="Arial" panose="020B0604020202020204" pitchFamily="34" charset="0"/>
            </a:endParaRPr>
          </a:p>
          <a:p>
            <a:pPr marL="0" indent="0">
              <a:lnSpc>
                <a:spcPct val="150000"/>
              </a:lnSpc>
              <a:spcBef>
                <a:spcPct val="0"/>
              </a:spcBef>
              <a:buFont typeface="Wingdings 2" panose="05020102010507070707" pitchFamily="18" charset="2"/>
              <a:buNone/>
            </a:pPr>
            <a:endParaRPr lang="en-US" altLang="en-US" sz="2400" dirty="0"/>
          </a:p>
          <a:p>
            <a:pPr marL="0" indent="0">
              <a:buFont typeface="Wingdings 2" panose="05020102010507070707" pitchFamily="18" charset="2"/>
              <a:buNone/>
            </a:pPr>
            <a:endParaRPr lang="en-CA" altLang="en-US" sz="2400" dirty="0">
              <a:cs typeface="Arial" panose="020B0604020202020204" pitchFamily="34" charset="0"/>
            </a:endParaRPr>
          </a:p>
          <a:p>
            <a:pPr marL="0" indent="0">
              <a:buFont typeface="Wingdings 2" panose="05020102010507070707" pitchFamily="18" charset="2"/>
              <a:buNone/>
            </a:pPr>
            <a:endParaRPr lang="en-CA" altLang="en-US" dirty="0">
              <a:cs typeface="Arial" panose="020B0604020202020204" pitchFamily="34" charset="0"/>
            </a:endParaRPr>
          </a:p>
          <a:p>
            <a:pPr marL="0" indent="0">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a:p>
            <a:pPr marL="0" indent="0">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11947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914400" y="1000125"/>
            <a:ext cx="8229600" cy="776288"/>
          </a:xfrm>
        </p:spPr>
        <p:txBody>
          <a:bodyPr/>
          <a:lstStyle/>
          <a:p>
            <a:r>
              <a:rPr lang="en-CA" altLang="en-US" sz="4400" b="1" dirty="0">
                <a:solidFill>
                  <a:srgbClr val="0070C0"/>
                </a:solidFill>
              </a:rPr>
              <a:t>Book</a:t>
            </a:r>
          </a:p>
        </p:txBody>
      </p:sp>
      <p:sp>
        <p:nvSpPr>
          <p:cNvPr id="33795" name="Content Placeholder 2"/>
          <p:cNvSpPr>
            <a:spLocks noGrp="1"/>
          </p:cNvSpPr>
          <p:nvPr>
            <p:ph idx="1"/>
          </p:nvPr>
        </p:nvSpPr>
        <p:spPr>
          <a:xfrm>
            <a:off x="571500" y="1928813"/>
            <a:ext cx="8229600" cy="5786437"/>
          </a:xfrm>
        </p:spPr>
        <p:txBody>
          <a:bodyPr/>
          <a:lstStyle/>
          <a:p>
            <a:pPr marL="0" indent="0">
              <a:buFont typeface="Wingdings 2" panose="05020102010507070707" pitchFamily="18" charset="2"/>
              <a:buNone/>
            </a:pPr>
            <a:r>
              <a:rPr lang="en-CA" altLang="en-US" sz="2000" b="1" u="sng" dirty="0">
                <a:latin typeface="Arial" panose="020B0604020202020204" pitchFamily="34" charset="0"/>
                <a:cs typeface="Arial" panose="020B0604020202020204" pitchFamily="34" charset="0"/>
              </a:rPr>
              <a:t>Two or more books by the same author</a:t>
            </a:r>
          </a:p>
          <a:p>
            <a:pPr marL="0" indent="0">
              <a:buFont typeface="Wingdings 2" panose="05020102010507070707" pitchFamily="18" charset="2"/>
              <a:buNone/>
            </a:pPr>
            <a:r>
              <a:rPr lang="en-CA" altLang="en-US" sz="2000" b="1" dirty="0">
                <a:latin typeface="Arial" panose="020B0604020202020204" pitchFamily="34" charset="0"/>
                <a:cs typeface="Arial" panose="020B0604020202020204" pitchFamily="34" charset="0"/>
              </a:rPr>
              <a:t>Works listed alphabetically by title (ignore articles [a, an, the]).  Provide author’s name in first entry only (last name, first name format).  For subsequent entries use three hyphens and a period.</a:t>
            </a:r>
          </a:p>
          <a:p>
            <a:pPr marL="0" indent="0">
              <a:buFont typeface="Wingdings 2" panose="05020102010507070707" pitchFamily="18" charset="2"/>
              <a:buNone/>
            </a:pPr>
            <a:endParaRPr lang="en-CA" altLang="en-US" sz="2000" b="1" dirty="0">
              <a:latin typeface="Arial" panose="020B0604020202020204" pitchFamily="34" charset="0"/>
              <a:cs typeface="Arial" panose="020B0604020202020204" pitchFamily="34" charset="0"/>
            </a:endParaRPr>
          </a:p>
          <a:p>
            <a:pPr marL="0" indent="0">
              <a:lnSpc>
                <a:spcPct val="150000"/>
              </a:lnSpc>
              <a:buFont typeface="Wingdings 2" panose="05020102010507070707" pitchFamily="18" charset="2"/>
              <a:buNone/>
            </a:pPr>
            <a:r>
              <a:rPr lang="en-CA" altLang="en-US" sz="2000" dirty="0">
                <a:cs typeface="Arial" panose="020B0604020202020204" pitchFamily="34" charset="0"/>
              </a:rPr>
              <a:t>Palmer, William.  </a:t>
            </a:r>
            <a:r>
              <a:rPr lang="en-CA" altLang="en-US" sz="2000" i="1" dirty="0">
                <a:cs typeface="Arial" panose="020B0604020202020204" pitchFamily="34" charset="0"/>
              </a:rPr>
              <a:t>Does Antarctic Glaciation Cool the World.</a:t>
            </a:r>
            <a:r>
              <a:rPr lang="en-US" altLang="en-US" sz="2000" dirty="0"/>
              <a:t> New York: 	Random. 1998. Print.</a:t>
            </a:r>
          </a:p>
          <a:p>
            <a:pPr marL="0" indent="0">
              <a:buFont typeface="Wingdings 2" panose="05020102010507070707" pitchFamily="18" charset="2"/>
              <a:buNone/>
            </a:pPr>
            <a:r>
              <a:rPr lang="en-CA" altLang="en-US" sz="2000" dirty="0">
                <a:cs typeface="Arial" panose="020B0604020202020204" pitchFamily="34" charset="0"/>
              </a:rPr>
              <a:t>---.  </a:t>
            </a:r>
            <a:r>
              <a:rPr lang="en-CA" altLang="en-US" sz="2000" i="1" dirty="0">
                <a:cs typeface="Arial" panose="020B0604020202020204" pitchFamily="34" charset="0"/>
              </a:rPr>
              <a:t>The New Ice Age. </a:t>
            </a:r>
            <a:r>
              <a:rPr lang="en-US" altLang="en-US" sz="2000" dirty="0"/>
              <a:t>New York: Random. 2003. Print.</a:t>
            </a:r>
            <a:endParaRPr lang="en-CA" altLang="en-US" sz="2000" dirty="0">
              <a:cs typeface="Arial" panose="020B0604020202020204" pitchFamily="34" charset="0"/>
            </a:endParaRPr>
          </a:p>
          <a:p>
            <a:pPr marL="0" indent="0">
              <a:buFont typeface="Wingdings 2" panose="05020102010507070707" pitchFamily="18" charset="2"/>
              <a:buNone/>
            </a:pPr>
            <a:endParaRPr lang="en-CA" altLang="en-US" dirty="0">
              <a:cs typeface="Arial" panose="020B0604020202020204" pitchFamily="34" charset="0"/>
            </a:endParaRPr>
          </a:p>
          <a:p>
            <a:pPr marL="0" indent="0">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a:p>
            <a:pPr marL="0" indent="0">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14508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CA" altLang="en-US" b="1" dirty="0">
                <a:solidFill>
                  <a:srgbClr val="0070C0"/>
                </a:solidFill>
              </a:rPr>
              <a:t>Book with an editor</a:t>
            </a:r>
          </a:p>
        </p:txBody>
      </p:sp>
      <p:sp>
        <p:nvSpPr>
          <p:cNvPr id="34819" name="Content Placeholder 2"/>
          <p:cNvSpPr>
            <a:spLocks noGrp="1"/>
          </p:cNvSpPr>
          <p:nvPr>
            <p:ph idx="1"/>
          </p:nvPr>
        </p:nvSpPr>
        <p:spPr/>
        <p:txBody>
          <a:bodyPr/>
          <a:lstStyle/>
          <a:p>
            <a:pPr marL="717550" indent="-717550">
              <a:lnSpc>
                <a:spcPct val="150000"/>
              </a:lnSpc>
              <a:buFont typeface="Wingdings 2" panose="05020102010507070707" pitchFamily="18" charset="2"/>
              <a:buNone/>
            </a:pPr>
            <a:r>
              <a:rPr lang="en-CA" altLang="en-US" dirty="0">
                <a:cs typeface="Arial" panose="020B0604020202020204" pitchFamily="34" charset="0"/>
              </a:rPr>
              <a:t>Newton, Isaac. </a:t>
            </a:r>
            <a:r>
              <a:rPr lang="en-CA" altLang="en-US" i="1" dirty="0">
                <a:cs typeface="Arial" panose="020B0604020202020204" pitchFamily="34" charset="0"/>
              </a:rPr>
              <a:t>Correspondence of Sir Isaac Newton</a:t>
            </a:r>
            <a:r>
              <a:rPr lang="en-CA" altLang="en-US" dirty="0">
                <a:cs typeface="Arial" panose="020B0604020202020204" pitchFamily="34" charset="0"/>
              </a:rPr>
              <a:t>. Eds. Herbert W. Turnbull, John F. Scott, Rupert A. Hall and Laura Tilling. Cambridge: Cambridge University Press, 1967. Print.</a:t>
            </a:r>
          </a:p>
        </p:txBody>
      </p:sp>
    </p:spTree>
    <p:extLst>
      <p:ext uri="{BB962C8B-B14F-4D97-AF65-F5344CB8AC3E}">
        <p14:creationId xmlns:p14="http://schemas.microsoft.com/office/powerpoint/2010/main" val="33324637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500063" y="1143000"/>
            <a:ext cx="8229600" cy="1143000"/>
          </a:xfrm>
        </p:spPr>
        <p:txBody>
          <a:bodyPr/>
          <a:lstStyle/>
          <a:p>
            <a:r>
              <a:rPr lang="en-US" altLang="en-US" b="1" dirty="0"/>
              <a:t>Article in a Reference Book </a:t>
            </a:r>
            <a:r>
              <a:rPr lang="en-US" altLang="en-US" sz="2400" b="1" dirty="0"/>
              <a:t>(e.g. Encyclopedias, Dictionaries)</a:t>
            </a:r>
            <a:endParaRPr lang="en-CA" altLang="en-US" sz="2400" dirty="0"/>
          </a:p>
        </p:txBody>
      </p:sp>
      <p:sp>
        <p:nvSpPr>
          <p:cNvPr id="3" name="Content Placeholder 2"/>
          <p:cNvSpPr>
            <a:spLocks noGrp="1"/>
          </p:cNvSpPr>
          <p:nvPr>
            <p:ph idx="1"/>
          </p:nvPr>
        </p:nvSpPr>
        <p:spPr>
          <a:xfrm>
            <a:off x="500063" y="2571750"/>
            <a:ext cx="8286750" cy="3824288"/>
          </a:xfrm>
        </p:spPr>
        <p:txBody>
          <a:bodyPr>
            <a:normAutofit lnSpcReduction="10000"/>
          </a:bodyPr>
          <a:lstStyle/>
          <a:p>
            <a:pPr marL="528638" indent="-528638">
              <a:lnSpc>
                <a:spcPct val="150000"/>
              </a:lnSpc>
              <a:buFont typeface="Wingdings 2" panose="05020102010507070707" pitchFamily="18" charset="2"/>
              <a:buNone/>
              <a:defRPr/>
            </a:pPr>
            <a:r>
              <a:rPr lang="en-US" dirty="0"/>
              <a:t>"Ideology." </a:t>
            </a:r>
            <a:r>
              <a:rPr lang="en-US" i="1" dirty="0"/>
              <a:t>The American Heritage Dictionary</a:t>
            </a:r>
            <a:r>
              <a:rPr lang="en-US" dirty="0"/>
              <a:t>. 3rd ed. 1997. Print.</a:t>
            </a:r>
            <a:endParaRPr lang="en-CA" dirty="0"/>
          </a:p>
          <a:p>
            <a:pPr marL="0" indent="0">
              <a:buFont typeface="Wingdings 2" panose="05020102010507070707" pitchFamily="18" charset="2"/>
              <a:buNone/>
              <a:defRPr/>
            </a:pPr>
            <a:endParaRPr lang="en-GB" b="1" dirty="0">
              <a:latin typeface="Arial" pitchFamily="34" charset="0"/>
              <a:cs typeface="Arial" pitchFamily="34" charset="0"/>
            </a:endParaRPr>
          </a:p>
          <a:p>
            <a:pPr marL="0" indent="0">
              <a:buFont typeface="Wingdings 2" panose="05020102010507070707" pitchFamily="18" charset="2"/>
              <a:buNone/>
              <a:defRPr/>
            </a:pPr>
            <a:r>
              <a:rPr lang="en-CA" b="1" dirty="0">
                <a:latin typeface="Arial" pitchFamily="34" charset="0"/>
                <a:cs typeface="Arial" pitchFamily="34" charset="0"/>
              </a:rPr>
              <a:t>Title of topic, article</a:t>
            </a:r>
          </a:p>
          <a:p>
            <a:pPr marL="0" indent="0">
              <a:buFont typeface="Wingdings 2" panose="05020102010507070707" pitchFamily="18" charset="2"/>
              <a:buNone/>
              <a:defRPr/>
            </a:pPr>
            <a:r>
              <a:rPr lang="en-CA" b="1" dirty="0">
                <a:latin typeface="Arial" pitchFamily="34" charset="0"/>
                <a:cs typeface="Arial" pitchFamily="34" charset="0"/>
              </a:rPr>
              <a:t>Title of reference book</a:t>
            </a:r>
          </a:p>
          <a:p>
            <a:pPr marL="0" indent="0">
              <a:buFont typeface="Wingdings 2" panose="05020102010507070707" pitchFamily="18" charset="2"/>
              <a:buNone/>
              <a:defRPr/>
            </a:pPr>
            <a:r>
              <a:rPr lang="en-CA" b="1" dirty="0">
                <a:latin typeface="Arial" pitchFamily="34" charset="0"/>
                <a:cs typeface="Arial" pitchFamily="34" charset="0"/>
              </a:rPr>
              <a:t>No publisher required.</a:t>
            </a:r>
          </a:p>
          <a:p>
            <a:pPr marL="0" indent="0">
              <a:buFont typeface="Wingdings 2" panose="05020102010507070707" pitchFamily="18" charset="2"/>
              <a:buNone/>
              <a:defRPr/>
            </a:pPr>
            <a:r>
              <a:rPr lang="en-CA" b="1" dirty="0">
                <a:latin typeface="Arial" pitchFamily="34" charset="0"/>
                <a:cs typeface="Arial" pitchFamily="34" charset="0"/>
              </a:rPr>
              <a:t>No page numbers if references listed alphabetically in the reference source</a:t>
            </a:r>
          </a:p>
        </p:txBody>
      </p:sp>
    </p:spTree>
    <p:extLst>
      <p:ext uri="{BB962C8B-B14F-4D97-AF65-F5344CB8AC3E}">
        <p14:creationId xmlns:p14="http://schemas.microsoft.com/office/powerpoint/2010/main" val="36813782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043608" y="476672"/>
            <a:ext cx="7510462" cy="855662"/>
          </a:xfrm>
        </p:spPr>
        <p:txBody>
          <a:bodyPr/>
          <a:lstStyle/>
          <a:p>
            <a:pPr eaLnBrk="1" hangingPunct="1"/>
            <a:r>
              <a:rPr lang="en-CA" altLang="en-US" b="1" dirty="0"/>
              <a:t>Bibliography Assignment</a:t>
            </a:r>
          </a:p>
        </p:txBody>
      </p:sp>
      <p:sp>
        <p:nvSpPr>
          <p:cNvPr id="11267" name="Content Placeholder 2"/>
          <p:cNvSpPr>
            <a:spLocks noGrp="1"/>
          </p:cNvSpPr>
          <p:nvPr>
            <p:ph idx="1"/>
          </p:nvPr>
        </p:nvSpPr>
        <p:spPr>
          <a:xfrm>
            <a:off x="467544" y="1624732"/>
            <a:ext cx="8186737" cy="5168602"/>
          </a:xfrm>
        </p:spPr>
        <p:txBody>
          <a:bodyPr/>
          <a:lstStyle/>
          <a:p>
            <a:pPr marL="0" indent="19050" eaLnBrk="1" hangingPunct="1">
              <a:buFont typeface="Wingdings 2" panose="05020102010507070707" pitchFamily="18" charset="2"/>
              <a:buNone/>
              <a:defRPr/>
            </a:pPr>
            <a:r>
              <a:rPr lang="en-US" sz="1600" b="1" dirty="0">
                <a:latin typeface="Arial" charset="0"/>
                <a:cs typeface="Arial" charset="0"/>
              </a:rPr>
              <a:t>10% of your final mark</a:t>
            </a:r>
          </a:p>
          <a:p>
            <a:pPr marL="0" indent="19050" eaLnBrk="1" hangingPunct="1">
              <a:buFont typeface="Wingdings 2" panose="05020102010507070707" pitchFamily="18" charset="2"/>
              <a:buNone/>
              <a:defRPr/>
            </a:pPr>
            <a:r>
              <a:rPr lang="en-US" sz="1600" b="1" dirty="0">
                <a:latin typeface="Arial" charset="0"/>
                <a:cs typeface="Arial" charset="0"/>
              </a:rPr>
              <a:t>Due date – Oct. 16</a:t>
            </a:r>
          </a:p>
          <a:p>
            <a:pPr marL="0" indent="19050" eaLnBrk="1" hangingPunct="1">
              <a:buFont typeface="Wingdings 2" panose="05020102010507070707" pitchFamily="18" charset="2"/>
              <a:buNone/>
              <a:defRPr/>
            </a:pPr>
            <a:r>
              <a:rPr lang="en-US" sz="1600" b="1" dirty="0">
                <a:latin typeface="Arial" charset="0"/>
                <a:cs typeface="Arial" charset="0"/>
              </a:rPr>
              <a:t>One page - typed</a:t>
            </a:r>
          </a:p>
          <a:p>
            <a:pPr marL="0" indent="19050" eaLnBrk="1" hangingPunct="1">
              <a:buFont typeface="Wingdings 2" panose="05020102010507070707" pitchFamily="18" charset="2"/>
              <a:buNone/>
              <a:defRPr/>
            </a:pPr>
            <a:r>
              <a:rPr lang="en-US" sz="1600" b="1" dirty="0">
                <a:latin typeface="Arial" charset="0"/>
                <a:cs typeface="Arial" charset="0"/>
              </a:rPr>
              <a:t>5 to 10 resources </a:t>
            </a:r>
          </a:p>
          <a:p>
            <a:pPr marL="365125" indent="-346075" eaLnBrk="1" hangingPunct="1">
              <a:buClr>
                <a:schemeClr val="tx1"/>
              </a:buClr>
              <a:buFont typeface="Wingdings 2" panose="05020102010507070707" pitchFamily="18" charset="2"/>
              <a:buChar char="+"/>
              <a:defRPr/>
            </a:pPr>
            <a:r>
              <a:rPr lang="en-CA" sz="1600" b="1" dirty="0">
                <a:latin typeface="Arial" charset="0"/>
                <a:cs typeface="Arial" charset="0"/>
              </a:rPr>
              <a:t>Paper based and electronic publications or peer-reviewed resources</a:t>
            </a:r>
          </a:p>
          <a:p>
            <a:pPr marL="365125" indent="-346075" eaLnBrk="1" hangingPunct="1">
              <a:buClr>
                <a:schemeClr val="tx1"/>
              </a:buClr>
              <a:buFont typeface="Wingdings 2" panose="05020102010507070707" pitchFamily="18" charset="2"/>
              <a:buChar char="+"/>
              <a:defRPr/>
            </a:pPr>
            <a:r>
              <a:rPr lang="en-CA" sz="1600" b="1" dirty="0">
                <a:latin typeface="Arial" charset="0"/>
                <a:cs typeface="Arial" charset="0"/>
              </a:rPr>
              <a:t>A</a:t>
            </a:r>
            <a:r>
              <a:rPr lang="en-US" sz="1600" b="1" dirty="0">
                <a:latin typeface="Arial" charset="0"/>
                <a:cs typeface="Arial" charset="0"/>
              </a:rPr>
              <a:t>t least 1 book (print based) resource - (print or web) – paper or e-book</a:t>
            </a:r>
          </a:p>
          <a:p>
            <a:pPr marL="365125" indent="-346075" eaLnBrk="1" hangingPunct="1">
              <a:buClr>
                <a:schemeClr val="tx1"/>
              </a:buClr>
              <a:buFont typeface="Wingdings 2" panose="05020102010507070707" pitchFamily="18" charset="2"/>
              <a:buChar char="+"/>
              <a:defRPr/>
            </a:pPr>
            <a:r>
              <a:rPr lang="en-US" sz="1600" b="1" dirty="0">
                <a:latin typeface="Arial" charset="0"/>
                <a:cs typeface="Arial" charset="0"/>
              </a:rPr>
              <a:t>Other resources: Academic and Trade Journals, Government Reports and Legal Documents, Product Literature, Newspapers, Magazines, Multimedia </a:t>
            </a:r>
            <a:r>
              <a:rPr lang="en-US" sz="1600" dirty="0">
                <a:latin typeface="Arial" charset="0"/>
                <a:cs typeface="Arial" charset="0"/>
              </a:rPr>
              <a:t>(radio and television broadcasts, interactive talks, and public meetings).</a:t>
            </a:r>
          </a:p>
          <a:p>
            <a:pPr marL="365125" indent="-346075" eaLnBrk="1" hangingPunct="1">
              <a:buClr>
                <a:schemeClr val="tx1"/>
              </a:buClr>
              <a:buFont typeface="Wingdings 2" panose="05020102010507070707" pitchFamily="18" charset="2"/>
              <a:buChar char="+"/>
              <a:defRPr/>
            </a:pPr>
            <a:r>
              <a:rPr lang="en-US" sz="1600" b="1" dirty="0">
                <a:latin typeface="Arial" charset="0"/>
                <a:cs typeface="Arial" charset="0"/>
              </a:rPr>
              <a:t>DO NOT USE WIKIPEDIA</a:t>
            </a:r>
          </a:p>
          <a:p>
            <a:pPr marL="731838" lvl="1" indent="-346075" eaLnBrk="1" hangingPunct="1">
              <a:buClr>
                <a:schemeClr val="tx1"/>
              </a:buClr>
              <a:buFont typeface="Wingdings 2" panose="05020102010507070707" pitchFamily="18" charset="2"/>
              <a:buChar char="+"/>
              <a:defRPr/>
            </a:pPr>
            <a:endParaRPr lang="en-CA" sz="1400" b="1" dirty="0">
              <a:latin typeface="Arial" charset="0"/>
              <a:cs typeface="Arial" charset="0"/>
            </a:endParaRPr>
          </a:p>
          <a:p>
            <a:pPr marL="0" indent="19050" eaLnBrk="1" hangingPunct="1">
              <a:buFont typeface="Wingdings 2" panose="05020102010507070707" pitchFamily="18" charset="2"/>
              <a:buNone/>
              <a:defRPr/>
            </a:pPr>
            <a:r>
              <a:rPr lang="en-US" sz="1600" b="1" dirty="0">
                <a:latin typeface="Arial" charset="0"/>
                <a:cs typeface="Arial" charset="0"/>
              </a:rPr>
              <a:t>Sources must be related to one of the final report topics.</a:t>
            </a:r>
          </a:p>
          <a:p>
            <a:pPr marL="0" indent="19050" eaLnBrk="1" hangingPunct="1">
              <a:buFont typeface="Wingdings 2" panose="05020102010507070707" pitchFamily="18" charset="2"/>
              <a:buNone/>
              <a:defRPr/>
            </a:pPr>
            <a:r>
              <a:rPr lang="en-US" sz="1600" b="1" dirty="0">
                <a:latin typeface="Arial" charset="0"/>
                <a:cs typeface="Arial" charset="0"/>
              </a:rPr>
              <a:t>You do not need to identify the topic.</a:t>
            </a:r>
          </a:p>
          <a:p>
            <a:pPr marL="0" indent="19050" eaLnBrk="1" hangingPunct="1">
              <a:buFont typeface="Wingdings 2" panose="05020102010507070707" pitchFamily="18" charset="2"/>
              <a:buNone/>
              <a:defRPr/>
            </a:pPr>
            <a:r>
              <a:rPr lang="en-US" sz="1600" b="1" dirty="0">
                <a:latin typeface="Arial" charset="0"/>
                <a:cs typeface="Arial" charset="0"/>
              </a:rPr>
              <a:t>Formatted according to MLA, APA or IEEE</a:t>
            </a:r>
          </a:p>
          <a:p>
            <a:pPr marL="0" indent="19050" eaLnBrk="1" hangingPunct="1">
              <a:buFont typeface="Wingdings 2" panose="05020102010507070707" pitchFamily="18" charset="2"/>
              <a:buNone/>
              <a:defRPr/>
            </a:pPr>
            <a:r>
              <a:rPr lang="en-CA" sz="1600" b="1" dirty="0">
                <a:latin typeface="Arial" charset="0"/>
                <a:cs typeface="Arial" charset="0"/>
              </a:rPr>
              <a:t>At the end of the list, please identify the style you have used. “I have used [name of style].”</a:t>
            </a:r>
          </a:p>
          <a:p>
            <a:pPr marL="0" indent="19050" eaLnBrk="1" hangingPunct="1">
              <a:buFont typeface="Wingdings 2" panose="05020102010507070707" pitchFamily="18" charset="2"/>
              <a:buNone/>
              <a:defRPr/>
            </a:pPr>
            <a:endParaRPr lang="en-CA" sz="1600" b="1" dirty="0">
              <a:latin typeface="Arial" charset="0"/>
              <a:cs typeface="Arial" charset="0"/>
            </a:endParaRPr>
          </a:p>
          <a:p>
            <a:pPr marL="0" indent="19050" eaLnBrk="1" hangingPunct="1">
              <a:buFont typeface="Wingdings 2" panose="05020102010507070707" pitchFamily="18" charset="2"/>
              <a:buNone/>
              <a:defRPr/>
            </a:pPr>
            <a:endParaRPr lang="en-US" sz="1600" b="1" dirty="0">
              <a:latin typeface="Arial" charset="0"/>
              <a:cs typeface="Arial" charset="0"/>
            </a:endParaRPr>
          </a:p>
        </p:txBody>
      </p:sp>
    </p:spTree>
    <p:extLst>
      <p:ext uri="{BB962C8B-B14F-4D97-AF65-F5344CB8AC3E}">
        <p14:creationId xmlns:p14="http://schemas.microsoft.com/office/powerpoint/2010/main" val="9534088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500063" y="714375"/>
            <a:ext cx="8229600" cy="1143000"/>
          </a:xfrm>
        </p:spPr>
        <p:txBody>
          <a:bodyPr/>
          <a:lstStyle/>
          <a:p>
            <a:r>
              <a:rPr lang="en-US" altLang="en-US" sz="4400" b="1" dirty="0">
                <a:solidFill>
                  <a:schemeClr val="accent2"/>
                </a:solidFill>
              </a:rPr>
              <a:t>Anthology or Collection </a:t>
            </a:r>
            <a:r>
              <a:rPr lang="en-US" altLang="en-US" sz="2400" b="1" dirty="0">
                <a:solidFill>
                  <a:schemeClr val="accent2"/>
                </a:solidFill>
              </a:rPr>
              <a:t>(e.g. Collection of Essays)</a:t>
            </a:r>
            <a:endParaRPr lang="en-CA" altLang="en-US" sz="2400" dirty="0">
              <a:solidFill>
                <a:schemeClr val="accent2"/>
              </a:solidFill>
            </a:endParaRPr>
          </a:p>
        </p:txBody>
      </p:sp>
      <p:sp>
        <p:nvSpPr>
          <p:cNvPr id="3" name="Content Placeholder 2"/>
          <p:cNvSpPr>
            <a:spLocks noGrp="1"/>
          </p:cNvSpPr>
          <p:nvPr>
            <p:ph idx="1"/>
          </p:nvPr>
        </p:nvSpPr>
        <p:spPr/>
        <p:txBody>
          <a:bodyPr>
            <a:normAutofit fontScale="77500" lnSpcReduction="20000"/>
          </a:bodyPr>
          <a:lstStyle/>
          <a:p>
            <a:pPr marL="528638" indent="-528638">
              <a:lnSpc>
                <a:spcPct val="150000"/>
              </a:lnSpc>
              <a:buFont typeface="Wingdings 2" panose="05020102010507070707" pitchFamily="18" charset="2"/>
              <a:buNone/>
              <a:defRPr/>
            </a:pPr>
            <a:r>
              <a:rPr lang="en-US" sz="3000" b="1" dirty="0">
                <a:latin typeface="Arial" pitchFamily="34" charset="0"/>
                <a:cs typeface="Arial" pitchFamily="34" charset="0"/>
              </a:rPr>
              <a:t>Anthology or Collection</a:t>
            </a:r>
          </a:p>
          <a:p>
            <a:pPr marL="528638" indent="-528638">
              <a:lnSpc>
                <a:spcPct val="150000"/>
              </a:lnSpc>
              <a:buFont typeface="Wingdings 2" panose="05020102010507070707" pitchFamily="18" charset="2"/>
              <a:buNone/>
              <a:defRPr/>
            </a:pPr>
            <a:r>
              <a:rPr lang="en-US" sz="3000" dirty="0"/>
              <a:t>Rafoth, Ben, and Charles A. Hill, eds.  </a:t>
            </a:r>
            <a:r>
              <a:rPr lang="en-US" sz="3000" i="1" dirty="0"/>
              <a:t>A Tutor's Guide: Helping Writers One to One</a:t>
            </a:r>
            <a:r>
              <a:rPr lang="en-US" sz="3000" dirty="0"/>
              <a:t>. Portsmouth: Heinemann, 2000. Print.</a:t>
            </a:r>
          </a:p>
          <a:p>
            <a:pPr marL="0" indent="0">
              <a:buFont typeface="Wingdings 2" panose="05020102010507070707" pitchFamily="18" charset="2"/>
              <a:buNone/>
              <a:defRPr/>
            </a:pPr>
            <a:endParaRPr lang="en-US" sz="3000" b="1" dirty="0">
              <a:solidFill>
                <a:schemeClr val="accent2"/>
              </a:solidFill>
              <a:latin typeface="Arial" pitchFamily="34" charset="0"/>
              <a:cs typeface="Arial" pitchFamily="34" charset="0"/>
            </a:endParaRPr>
          </a:p>
          <a:p>
            <a:pPr marL="0" indent="0">
              <a:buFont typeface="Wingdings 2" panose="05020102010507070707" pitchFamily="18" charset="2"/>
              <a:buNone/>
              <a:defRPr/>
            </a:pPr>
            <a:r>
              <a:rPr lang="en-US" sz="3000" b="1" dirty="0">
                <a:latin typeface="Arial" pitchFamily="34" charset="0"/>
                <a:cs typeface="Arial" pitchFamily="34" charset="0"/>
              </a:rPr>
              <a:t>A Work in an Anthology or Collection</a:t>
            </a:r>
            <a:endParaRPr lang="en-CA" sz="3000" b="1" dirty="0">
              <a:latin typeface="Arial" pitchFamily="34" charset="0"/>
              <a:cs typeface="Arial" pitchFamily="34" charset="0"/>
            </a:endParaRPr>
          </a:p>
          <a:p>
            <a:pPr marL="534988" indent="-534988">
              <a:lnSpc>
                <a:spcPct val="150000"/>
              </a:lnSpc>
              <a:buFont typeface="Wingdings 2" panose="05020102010507070707" pitchFamily="18" charset="2"/>
              <a:buNone/>
              <a:defRPr/>
            </a:pPr>
            <a:r>
              <a:rPr lang="en-US" sz="3000" dirty="0"/>
              <a:t>Harris, Muriel. "Talk to Me: Engaging Reluctant Writers." </a:t>
            </a:r>
            <a:r>
              <a:rPr lang="en-US" sz="3000" i="1" dirty="0"/>
              <a:t>A Tutor's Guide: Helping Writers One to One</a:t>
            </a:r>
            <a:r>
              <a:rPr lang="en-US" sz="3000" dirty="0"/>
              <a:t>. Eds. Ben Rafoth and Charles A. Hill.  Portsmouth: Heinemann, 2000. 24-34. Print.</a:t>
            </a:r>
            <a:endParaRPr lang="en-CA" sz="3000" dirty="0"/>
          </a:p>
          <a:p>
            <a:pPr marL="0" indent="0">
              <a:buFont typeface="Wingdings 2" panose="05020102010507070707" pitchFamily="18" charset="2"/>
              <a:buNone/>
              <a:defRPr/>
            </a:pPr>
            <a:endParaRPr lang="en-GB" b="1" dirty="0">
              <a:latin typeface="Arial" pitchFamily="34" charset="0"/>
              <a:cs typeface="Arial" pitchFamily="34" charset="0"/>
            </a:endParaRPr>
          </a:p>
        </p:txBody>
      </p:sp>
    </p:spTree>
    <p:extLst>
      <p:ext uri="{BB962C8B-B14F-4D97-AF65-F5344CB8AC3E}">
        <p14:creationId xmlns:p14="http://schemas.microsoft.com/office/powerpoint/2010/main" val="11639307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CA" altLang="en-US" b="1" dirty="0">
                <a:solidFill>
                  <a:srgbClr val="0070C0"/>
                </a:solidFill>
              </a:rPr>
              <a:t>Journal article</a:t>
            </a:r>
          </a:p>
        </p:txBody>
      </p:sp>
      <p:sp>
        <p:nvSpPr>
          <p:cNvPr id="37891" name="Content Placeholder 2"/>
          <p:cNvSpPr>
            <a:spLocks noGrp="1"/>
          </p:cNvSpPr>
          <p:nvPr>
            <p:ph idx="1"/>
          </p:nvPr>
        </p:nvSpPr>
        <p:spPr/>
        <p:txBody>
          <a:bodyPr/>
          <a:lstStyle/>
          <a:p>
            <a:pPr marL="723900" indent="-723900">
              <a:buFont typeface="Wingdings 2" panose="05020102010507070707" pitchFamily="18" charset="2"/>
              <a:buNone/>
            </a:pPr>
            <a:r>
              <a:rPr lang="en-US" altLang="en-US" b="1" dirty="0">
                <a:latin typeface="Arial" panose="020B0604020202020204" pitchFamily="34" charset="0"/>
                <a:cs typeface="Arial" panose="020B0604020202020204" pitchFamily="34" charset="0"/>
              </a:rPr>
              <a:t>Author(s). "Title of Article." </a:t>
            </a:r>
            <a:r>
              <a:rPr lang="en-US" altLang="en-US" b="1" i="1" dirty="0">
                <a:latin typeface="Arial" panose="020B0604020202020204" pitchFamily="34" charset="0"/>
                <a:cs typeface="Arial" panose="020B0604020202020204" pitchFamily="34" charset="0"/>
              </a:rPr>
              <a:t>Title of Journal</a:t>
            </a:r>
            <a:r>
              <a:rPr lang="en-US" altLang="en-US" b="1" dirty="0">
                <a:latin typeface="Arial" panose="020B0604020202020204" pitchFamily="34" charset="0"/>
                <a:cs typeface="Arial" panose="020B0604020202020204" pitchFamily="34" charset="0"/>
              </a:rPr>
              <a:t> Volume.Issue (Year): pages. Medium of publication.</a:t>
            </a:r>
            <a:endParaRPr lang="en-CA" altLang="en-US" b="1" dirty="0">
              <a:latin typeface="Arial" panose="020B0604020202020204" pitchFamily="34" charset="0"/>
              <a:cs typeface="Arial" panose="020B0604020202020204" pitchFamily="34" charset="0"/>
            </a:endParaRPr>
          </a:p>
          <a:p>
            <a:pPr marL="723900" indent="-723900">
              <a:lnSpc>
                <a:spcPct val="150000"/>
              </a:lnSpc>
              <a:buFont typeface="Wingdings 2" panose="05020102010507070707" pitchFamily="18" charset="2"/>
              <a:buNone/>
            </a:pPr>
            <a:endParaRPr lang="en-GB" altLang="en-US" dirty="0">
              <a:cs typeface="Arial" panose="020B0604020202020204" pitchFamily="34" charset="0"/>
            </a:endParaRPr>
          </a:p>
          <a:p>
            <a:pPr marL="723900" indent="-723900">
              <a:lnSpc>
                <a:spcPct val="150000"/>
              </a:lnSpc>
              <a:buFont typeface="Wingdings 2" panose="05020102010507070707" pitchFamily="18" charset="2"/>
              <a:buNone/>
            </a:pPr>
            <a:r>
              <a:rPr lang="en-GB" altLang="en-US" sz="2400" dirty="0">
                <a:cs typeface="Arial" panose="020B0604020202020204" pitchFamily="34" charset="0"/>
              </a:rPr>
              <a:t>Whiteside, D.T.  “The Expanding World of Newtonian Research.”  </a:t>
            </a:r>
            <a:r>
              <a:rPr lang="en-GB" altLang="en-US" sz="2400" i="1" dirty="0">
                <a:cs typeface="Arial" panose="020B0604020202020204" pitchFamily="34" charset="0"/>
              </a:rPr>
              <a:t>History of Science</a:t>
            </a:r>
            <a:r>
              <a:rPr lang="en-GB" altLang="en-US" sz="2400" dirty="0">
                <a:cs typeface="Arial" panose="020B0604020202020204" pitchFamily="34" charset="0"/>
              </a:rPr>
              <a:t> 1.3 (1962): 16-29. Print. </a:t>
            </a:r>
          </a:p>
          <a:p>
            <a:pPr marL="723900" indent="-723900">
              <a:buFont typeface="Wingdings 2" panose="05020102010507070707" pitchFamily="18" charset="2"/>
              <a:buNone/>
            </a:pPr>
            <a:endParaRPr lang="en-GB" altLang="en-US"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12791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500063" y="285750"/>
            <a:ext cx="8229600" cy="1071563"/>
          </a:xfrm>
        </p:spPr>
        <p:txBody>
          <a:bodyPr/>
          <a:lstStyle/>
          <a:p>
            <a:r>
              <a:rPr lang="en-US" altLang="en-US" sz="4000" b="1" dirty="0"/>
              <a:t>Article in a Magazine or Newspaper</a:t>
            </a:r>
            <a:endParaRPr lang="en-CA" altLang="en-US" sz="4000" b="1" dirty="0">
              <a:solidFill>
                <a:srgbClr val="0070C0"/>
              </a:solidFill>
            </a:endParaRPr>
          </a:p>
        </p:txBody>
      </p:sp>
      <p:sp>
        <p:nvSpPr>
          <p:cNvPr id="38915" name="Content Placeholder 2"/>
          <p:cNvSpPr>
            <a:spLocks noGrp="1"/>
          </p:cNvSpPr>
          <p:nvPr>
            <p:ph idx="1"/>
          </p:nvPr>
        </p:nvSpPr>
        <p:spPr>
          <a:xfrm>
            <a:off x="457200" y="1500188"/>
            <a:ext cx="8229600" cy="5072062"/>
          </a:xfrm>
        </p:spPr>
        <p:txBody>
          <a:bodyPr/>
          <a:lstStyle/>
          <a:p>
            <a:pPr marL="627063" indent="-627063">
              <a:lnSpc>
                <a:spcPct val="120000"/>
              </a:lnSpc>
              <a:spcBef>
                <a:spcPts val="600"/>
              </a:spcBef>
              <a:buFont typeface="Wingdings 2" panose="05020102010507070707" pitchFamily="18" charset="2"/>
              <a:buNone/>
            </a:pPr>
            <a:r>
              <a:rPr lang="en-US" altLang="en-US" sz="2000" b="1" u="sng" dirty="0">
                <a:latin typeface="Arial" panose="020B0604020202020204" pitchFamily="34" charset="0"/>
                <a:cs typeface="Arial" panose="020B0604020202020204" pitchFamily="34" charset="0"/>
              </a:rPr>
              <a:t>Magazine</a:t>
            </a:r>
          </a:p>
          <a:p>
            <a:pPr marL="627063" indent="-627063">
              <a:lnSpc>
                <a:spcPct val="120000"/>
              </a:lnSpc>
              <a:spcBef>
                <a:spcPts val="600"/>
              </a:spcBef>
              <a:buFont typeface="Wingdings 2" panose="05020102010507070707" pitchFamily="18" charset="2"/>
              <a:buNone/>
            </a:pPr>
            <a:r>
              <a:rPr lang="en-US" altLang="en-US" sz="2000" b="1" dirty="0">
                <a:latin typeface="Arial" panose="020B0604020202020204" pitchFamily="34" charset="0"/>
                <a:cs typeface="Arial" panose="020B0604020202020204" pitchFamily="34" charset="0"/>
              </a:rPr>
              <a:t>Author(s). "Title of Article." </a:t>
            </a:r>
            <a:r>
              <a:rPr lang="en-US" altLang="en-US" sz="2000" b="1" i="1" dirty="0">
                <a:latin typeface="Arial" panose="020B0604020202020204" pitchFamily="34" charset="0"/>
                <a:cs typeface="Arial" panose="020B0604020202020204" pitchFamily="34" charset="0"/>
              </a:rPr>
              <a:t>Title of Periodical</a:t>
            </a:r>
            <a:r>
              <a:rPr lang="en-US" altLang="en-US" sz="2000" b="1" dirty="0">
                <a:latin typeface="Arial" panose="020B0604020202020204" pitchFamily="34" charset="0"/>
                <a:cs typeface="Arial" panose="020B0604020202020204" pitchFamily="34" charset="0"/>
              </a:rPr>
              <a:t> Day Month Year: pages. Medium of publication.</a:t>
            </a:r>
          </a:p>
          <a:p>
            <a:pPr marL="627063" indent="-627063">
              <a:lnSpc>
                <a:spcPct val="170000"/>
              </a:lnSpc>
              <a:spcBef>
                <a:spcPts val="600"/>
              </a:spcBef>
              <a:buFont typeface="Wingdings 2" panose="05020102010507070707" pitchFamily="18" charset="2"/>
              <a:buNone/>
            </a:pPr>
            <a:r>
              <a:rPr lang="en-US" altLang="en-US" sz="2000" dirty="0"/>
              <a:t>Poniewozik, James. "TV Makes a Too-Close Call." </a:t>
            </a:r>
            <a:r>
              <a:rPr lang="en-US" altLang="en-US" sz="2000" i="1" dirty="0"/>
              <a:t>Time</a:t>
            </a:r>
            <a:r>
              <a:rPr lang="en-US" altLang="en-US" sz="2000" dirty="0"/>
              <a:t> 20 Nov. 2000: 70-        71. Print.</a:t>
            </a:r>
          </a:p>
          <a:p>
            <a:pPr marL="627063" indent="-627063">
              <a:lnSpc>
                <a:spcPct val="120000"/>
              </a:lnSpc>
              <a:spcBef>
                <a:spcPts val="600"/>
              </a:spcBef>
              <a:buFont typeface="Wingdings 2" panose="05020102010507070707" pitchFamily="18" charset="2"/>
              <a:buNone/>
            </a:pPr>
            <a:r>
              <a:rPr lang="en-CA" altLang="en-US" sz="2000" b="1" u="sng" dirty="0">
                <a:latin typeface="Arial" panose="020B0604020202020204" pitchFamily="34" charset="0"/>
                <a:cs typeface="Arial" panose="020B0604020202020204" pitchFamily="34" charset="0"/>
              </a:rPr>
              <a:t>Newspaper</a:t>
            </a:r>
          </a:p>
          <a:p>
            <a:pPr marL="627063" indent="-627063">
              <a:lnSpc>
                <a:spcPct val="120000"/>
              </a:lnSpc>
              <a:spcBef>
                <a:spcPts val="600"/>
              </a:spcBef>
              <a:buFont typeface="Wingdings 2" panose="05020102010507070707" pitchFamily="18" charset="2"/>
              <a:buNone/>
            </a:pPr>
            <a:r>
              <a:rPr lang="en-US" altLang="en-US" sz="2000" b="1" dirty="0">
                <a:latin typeface="Arial" panose="020B0604020202020204" pitchFamily="34" charset="0"/>
                <a:cs typeface="Arial" panose="020B0604020202020204" pitchFamily="34" charset="0"/>
              </a:rPr>
              <a:t>Author(s). "Title of Article." </a:t>
            </a:r>
            <a:r>
              <a:rPr lang="en-US" altLang="en-US" sz="2000" b="1" i="1" dirty="0">
                <a:latin typeface="Arial" panose="020B0604020202020204" pitchFamily="34" charset="0"/>
                <a:cs typeface="Arial" panose="020B0604020202020204" pitchFamily="34" charset="0"/>
              </a:rPr>
              <a:t>Title of Periodical</a:t>
            </a:r>
            <a:r>
              <a:rPr lang="en-US" altLang="en-US" sz="2000" b="1" dirty="0">
                <a:latin typeface="Arial" panose="020B0604020202020204" pitchFamily="34" charset="0"/>
                <a:cs typeface="Arial" panose="020B0604020202020204" pitchFamily="34" charset="0"/>
              </a:rPr>
              <a:t> Day Month Year: pages. Medium of publication.</a:t>
            </a:r>
            <a:endParaRPr lang="en-CA" altLang="en-US" sz="2000" b="1" dirty="0">
              <a:latin typeface="Arial" panose="020B0604020202020204" pitchFamily="34" charset="0"/>
              <a:cs typeface="Arial" panose="020B0604020202020204" pitchFamily="34" charset="0"/>
            </a:endParaRPr>
          </a:p>
          <a:p>
            <a:pPr marL="627063" indent="-627063">
              <a:lnSpc>
                <a:spcPct val="150000"/>
              </a:lnSpc>
              <a:spcBef>
                <a:spcPts val="600"/>
              </a:spcBef>
              <a:buFont typeface="Wingdings 2" panose="05020102010507070707" pitchFamily="18" charset="2"/>
              <a:buNone/>
            </a:pPr>
            <a:r>
              <a:rPr lang="en-CA" altLang="en-US" sz="2000" dirty="0"/>
              <a:t>Gessell, Paul. </a:t>
            </a:r>
            <a:r>
              <a:rPr lang="en-US" altLang="en-US" sz="2000" dirty="0"/>
              <a:t>“Weaving Fact and Fiction.” </a:t>
            </a:r>
            <a:r>
              <a:rPr lang="en-US" altLang="en-US" sz="2000" i="1" dirty="0"/>
              <a:t>Ottawa Citizen </a:t>
            </a:r>
            <a:r>
              <a:rPr lang="en-US" altLang="en-US" sz="2000" dirty="0"/>
              <a:t>24 </a:t>
            </a:r>
            <a:r>
              <a:rPr lang="en-GB" altLang="en-US" sz="2000" dirty="0"/>
              <a:t>July. 2012: E1‑2. Print.</a:t>
            </a:r>
            <a:endParaRPr lang="en-CA" altLang="en-US" sz="2000" dirty="0"/>
          </a:p>
        </p:txBody>
      </p:sp>
    </p:spTree>
    <p:extLst>
      <p:ext uri="{BB962C8B-B14F-4D97-AF65-F5344CB8AC3E}">
        <p14:creationId xmlns:p14="http://schemas.microsoft.com/office/powerpoint/2010/main" val="263641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500063" y="285750"/>
            <a:ext cx="8229600" cy="1071563"/>
          </a:xfrm>
        </p:spPr>
        <p:txBody>
          <a:bodyPr/>
          <a:lstStyle/>
          <a:p>
            <a:r>
              <a:rPr lang="en-US" altLang="en-US" sz="4000" b="1" dirty="0"/>
              <a:t>Government Publications</a:t>
            </a:r>
            <a:endParaRPr lang="en-CA" altLang="en-US" sz="4000" b="1" dirty="0">
              <a:solidFill>
                <a:srgbClr val="0070C0"/>
              </a:solidFill>
            </a:endParaRPr>
          </a:p>
        </p:txBody>
      </p:sp>
      <p:sp>
        <p:nvSpPr>
          <p:cNvPr id="35843" name="Content Placeholder 2"/>
          <p:cNvSpPr>
            <a:spLocks noGrp="1"/>
          </p:cNvSpPr>
          <p:nvPr>
            <p:ph idx="1"/>
          </p:nvPr>
        </p:nvSpPr>
        <p:spPr>
          <a:xfrm>
            <a:off x="457200" y="1500188"/>
            <a:ext cx="8229600" cy="5072062"/>
          </a:xfrm>
        </p:spPr>
        <p:txBody>
          <a:bodyPr/>
          <a:lstStyle/>
          <a:p>
            <a:pPr marL="563563" indent="-563563">
              <a:lnSpc>
                <a:spcPct val="120000"/>
              </a:lnSpc>
              <a:spcBef>
                <a:spcPts val="600"/>
              </a:spcBef>
              <a:buFont typeface="Wingdings 2" panose="05020102010507070707" pitchFamily="18" charset="2"/>
              <a:buNone/>
              <a:defRPr/>
            </a:pPr>
            <a:r>
              <a:rPr lang="en-US" sz="1800" b="1" dirty="0">
                <a:latin typeface="Arial" pitchFamily="34" charset="0"/>
                <a:cs typeface="Arial" pitchFamily="34" charset="0"/>
              </a:rPr>
              <a:t>Author of the publication if identified. Otherwise, start with the name of the government, followed by the department (including any subdivisions) that serves as the organizational author.  Remainder of information same as other publications.</a:t>
            </a:r>
          </a:p>
          <a:p>
            <a:pPr marL="563563" indent="-563563">
              <a:lnSpc>
                <a:spcPct val="150000"/>
              </a:lnSpc>
              <a:spcBef>
                <a:spcPts val="0"/>
              </a:spcBef>
              <a:buFont typeface="Wingdings 2" panose="05020102010507070707" pitchFamily="18" charset="2"/>
              <a:buNone/>
              <a:defRPr/>
            </a:pPr>
            <a:endParaRPr lang="en-US" sz="1800" dirty="0"/>
          </a:p>
          <a:p>
            <a:pPr marL="563563" indent="-563563">
              <a:lnSpc>
                <a:spcPct val="150000"/>
              </a:lnSpc>
              <a:spcBef>
                <a:spcPts val="0"/>
              </a:spcBef>
              <a:buFont typeface="Wingdings 2" panose="05020102010507070707" pitchFamily="18" charset="2"/>
              <a:buNone/>
              <a:defRPr/>
            </a:pPr>
            <a:r>
              <a:rPr lang="en-US" sz="1800" dirty="0"/>
              <a:t>Government of Ontario. Ministry of Agriculture, Food and Rural Affairs. </a:t>
            </a:r>
            <a:r>
              <a:rPr lang="en-US" sz="1800" i="1" dirty="0"/>
              <a:t>Solar Water Heating Systems</a:t>
            </a:r>
            <a:r>
              <a:rPr lang="en-US" sz="1800" dirty="0"/>
              <a:t>. 24 Sept. 2009. Web.  8 Dec. 2012 </a:t>
            </a:r>
          </a:p>
          <a:p>
            <a:pPr marL="563563" indent="-447675">
              <a:lnSpc>
                <a:spcPct val="150000"/>
              </a:lnSpc>
              <a:spcBef>
                <a:spcPts val="0"/>
              </a:spcBef>
              <a:buFont typeface="Wingdings 2" panose="05020102010507070707" pitchFamily="18" charset="2"/>
              <a:buNone/>
              <a:defRPr/>
            </a:pPr>
            <a:r>
              <a:rPr lang="en-US" sz="1800" dirty="0"/>
              <a:t>	&lt;http ://www.omafra.gov.on.ca/english/engineer/facts/sol_wat.htm&gt;</a:t>
            </a:r>
            <a:endParaRPr lang="en-CA" sz="1800" dirty="0"/>
          </a:p>
          <a:p>
            <a:pPr marL="563563" indent="-563563">
              <a:lnSpc>
                <a:spcPct val="150000"/>
              </a:lnSpc>
              <a:spcBef>
                <a:spcPts val="0"/>
              </a:spcBef>
              <a:buFont typeface="Wingdings 2" panose="05020102010507070707" pitchFamily="18" charset="2"/>
              <a:buNone/>
              <a:defRPr/>
            </a:pPr>
            <a:endParaRPr lang="en-US" sz="1800" dirty="0"/>
          </a:p>
          <a:p>
            <a:pPr>
              <a:lnSpc>
                <a:spcPct val="150000"/>
              </a:lnSpc>
              <a:spcBef>
                <a:spcPts val="0"/>
              </a:spcBef>
              <a:buFont typeface="Wingdings 2" panose="05020102010507070707" pitchFamily="18" charset="2"/>
              <a:buNone/>
              <a:defRPr/>
            </a:pPr>
            <a:r>
              <a:rPr lang="en-US" sz="1800" dirty="0"/>
              <a:t>United States. Government Accountability Office. </a:t>
            </a:r>
            <a:r>
              <a:rPr lang="en-US" sz="1800" i="1" dirty="0"/>
              <a:t>Climate Change: EPA and DOE Should Do More to Encourage Progress Under Two Voluntary Programs</a:t>
            </a:r>
            <a:r>
              <a:rPr lang="en-US" sz="1800" dirty="0"/>
              <a:t>. Washington: GPO, 2006. Print.</a:t>
            </a:r>
          </a:p>
        </p:txBody>
      </p:sp>
    </p:spTree>
    <p:extLst>
      <p:ext uri="{BB962C8B-B14F-4D97-AF65-F5344CB8AC3E}">
        <p14:creationId xmlns:p14="http://schemas.microsoft.com/office/powerpoint/2010/main" val="10429348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500063" y="285750"/>
            <a:ext cx="8229600" cy="1071563"/>
          </a:xfrm>
        </p:spPr>
        <p:txBody>
          <a:bodyPr/>
          <a:lstStyle/>
          <a:p>
            <a:r>
              <a:rPr lang="en-US" altLang="en-US" sz="4000" b="1" dirty="0"/>
              <a:t>Government Publications</a:t>
            </a:r>
            <a:endParaRPr lang="en-CA" altLang="en-US" sz="4000" b="1" dirty="0">
              <a:solidFill>
                <a:srgbClr val="0070C0"/>
              </a:solidFill>
            </a:endParaRPr>
          </a:p>
        </p:txBody>
      </p:sp>
      <p:sp>
        <p:nvSpPr>
          <p:cNvPr id="35843" name="Content Placeholder 2"/>
          <p:cNvSpPr>
            <a:spLocks noGrp="1"/>
          </p:cNvSpPr>
          <p:nvPr>
            <p:ph idx="1"/>
          </p:nvPr>
        </p:nvSpPr>
        <p:spPr>
          <a:xfrm>
            <a:off x="457200" y="1500188"/>
            <a:ext cx="8229600" cy="5072062"/>
          </a:xfrm>
        </p:spPr>
        <p:txBody>
          <a:bodyPr/>
          <a:lstStyle/>
          <a:p>
            <a:pPr marL="563563" indent="-563563">
              <a:lnSpc>
                <a:spcPct val="120000"/>
              </a:lnSpc>
              <a:spcBef>
                <a:spcPts val="600"/>
              </a:spcBef>
              <a:buFont typeface="Wingdings 2" panose="05020102010507070707" pitchFamily="18" charset="2"/>
              <a:buNone/>
              <a:defRPr/>
            </a:pPr>
            <a:r>
              <a:rPr lang="en-CA" sz="3200" b="1" dirty="0">
                <a:latin typeface="Arial" pitchFamily="34" charset="0"/>
                <a:cs typeface="Arial" pitchFamily="34" charset="0"/>
              </a:rPr>
              <a:t>Illustration</a:t>
            </a:r>
          </a:p>
          <a:p>
            <a:pPr marL="563563" indent="-563563">
              <a:lnSpc>
                <a:spcPct val="120000"/>
              </a:lnSpc>
              <a:spcBef>
                <a:spcPts val="600"/>
              </a:spcBef>
              <a:buFont typeface="Wingdings 2" panose="05020102010507070707" pitchFamily="18" charset="2"/>
              <a:buNone/>
              <a:defRPr/>
            </a:pPr>
            <a:endParaRPr lang="en-CA" sz="3200" b="1" dirty="0">
              <a:latin typeface="Arial" pitchFamily="34" charset="0"/>
              <a:cs typeface="Arial" pitchFamily="34" charset="0"/>
            </a:endParaRPr>
          </a:p>
          <a:p>
            <a:pPr marL="930276" lvl="1" indent="-563563">
              <a:lnSpc>
                <a:spcPct val="120000"/>
              </a:lnSpc>
              <a:spcBef>
                <a:spcPts val="600"/>
              </a:spcBef>
              <a:buNone/>
              <a:defRPr/>
            </a:pPr>
            <a:r>
              <a:rPr lang="en-CA" sz="3000" b="1" dirty="0">
                <a:latin typeface="Arial" pitchFamily="34" charset="0"/>
                <a:cs typeface="Arial" pitchFamily="34" charset="0"/>
              </a:rPr>
              <a:t>Government of Canada</a:t>
            </a:r>
          </a:p>
          <a:p>
            <a:pPr marL="930276" lvl="1" indent="-563563">
              <a:lnSpc>
                <a:spcPct val="120000"/>
              </a:lnSpc>
              <a:spcBef>
                <a:spcPts val="600"/>
              </a:spcBef>
              <a:buNone/>
              <a:defRPr/>
            </a:pPr>
            <a:r>
              <a:rPr lang="en-CA" sz="3000" b="1" dirty="0">
                <a:latin typeface="Arial" pitchFamily="34" charset="0"/>
                <a:cs typeface="Arial" pitchFamily="34" charset="0"/>
              </a:rPr>
              <a:t>Canada.ca</a:t>
            </a:r>
          </a:p>
          <a:p>
            <a:pPr marL="930276" lvl="1" indent="-563563">
              <a:lnSpc>
                <a:spcPct val="120000"/>
              </a:lnSpc>
              <a:spcBef>
                <a:spcPts val="600"/>
              </a:spcBef>
              <a:buNone/>
              <a:defRPr/>
            </a:pPr>
            <a:r>
              <a:rPr lang="en-CA" sz="3000" b="1" dirty="0">
                <a:latin typeface="Arial" pitchFamily="34" charset="0"/>
                <a:cs typeface="Arial" pitchFamily="34" charset="0"/>
              </a:rPr>
              <a:t>Departments and agencies</a:t>
            </a:r>
          </a:p>
          <a:p>
            <a:pPr marL="930276" lvl="1" indent="-563563">
              <a:lnSpc>
                <a:spcPct val="120000"/>
              </a:lnSpc>
              <a:spcBef>
                <a:spcPts val="600"/>
              </a:spcBef>
              <a:buNone/>
              <a:defRPr/>
            </a:pPr>
            <a:r>
              <a:rPr lang="en-CA" sz="3000" b="1" dirty="0">
                <a:latin typeface="Arial" pitchFamily="34" charset="0"/>
                <a:cs typeface="Arial" pitchFamily="34" charset="0"/>
              </a:rPr>
              <a:t>Search</a:t>
            </a:r>
            <a:endParaRPr lang="en-US" sz="3000" dirty="0"/>
          </a:p>
        </p:txBody>
      </p:sp>
    </p:spTree>
    <p:extLst>
      <p:ext uri="{BB962C8B-B14F-4D97-AF65-F5344CB8AC3E}">
        <p14:creationId xmlns:p14="http://schemas.microsoft.com/office/powerpoint/2010/main" val="21557084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CA" altLang="en-US" b="1" dirty="0"/>
              <a:t>Electronic Sources</a:t>
            </a:r>
          </a:p>
        </p:txBody>
      </p:sp>
      <p:sp>
        <p:nvSpPr>
          <p:cNvPr id="40963" name="Content Placeholder 2"/>
          <p:cNvSpPr>
            <a:spLocks noGrp="1"/>
          </p:cNvSpPr>
          <p:nvPr>
            <p:ph idx="1"/>
          </p:nvPr>
        </p:nvSpPr>
        <p:spPr/>
        <p:txBody>
          <a:bodyPr/>
          <a:lstStyle/>
          <a:p>
            <a:pPr marL="355600" indent="-355600">
              <a:buFont typeface="Wingdings 2" panose="05020102010507070707" pitchFamily="18" charset="2"/>
              <a:buNone/>
            </a:pPr>
            <a:r>
              <a:rPr lang="en-CA" altLang="en-US" dirty="0"/>
              <a:t>Common information when citing electronic sources</a:t>
            </a:r>
          </a:p>
          <a:p>
            <a:pPr marL="355600" indent="-355600">
              <a:buClr>
                <a:schemeClr val="tx1"/>
              </a:buClr>
            </a:pPr>
            <a:r>
              <a:rPr lang="en-CA" altLang="en-US" sz="1800" dirty="0"/>
              <a:t>Author and/or editor names (if available)</a:t>
            </a:r>
          </a:p>
          <a:p>
            <a:pPr marL="355600" indent="-355600">
              <a:buClr>
                <a:schemeClr val="tx1"/>
              </a:buClr>
            </a:pPr>
            <a:r>
              <a:rPr lang="en-CA" altLang="en-US" sz="1800" dirty="0"/>
              <a:t>Article name in quotation marks (if applicable)</a:t>
            </a:r>
          </a:p>
          <a:p>
            <a:pPr marL="355600" indent="-355600">
              <a:buClr>
                <a:schemeClr val="tx1"/>
              </a:buClr>
            </a:pPr>
            <a:r>
              <a:rPr lang="en-CA" altLang="en-US" sz="1800" dirty="0"/>
              <a:t>Title of the Website, project, or book in italics. </a:t>
            </a:r>
          </a:p>
          <a:p>
            <a:pPr marL="355600" indent="-355600">
              <a:buClr>
                <a:schemeClr val="tx1"/>
              </a:buClr>
            </a:pPr>
            <a:r>
              <a:rPr lang="en-CA" altLang="en-US" sz="1800" dirty="0"/>
              <a:t>Any version numbers available, including revisions, posting dates, volumes, or issue numbers.</a:t>
            </a:r>
          </a:p>
          <a:p>
            <a:pPr marL="355600" indent="-355600">
              <a:buClr>
                <a:schemeClr val="tx1"/>
              </a:buClr>
            </a:pPr>
            <a:r>
              <a:rPr lang="en-CA" altLang="en-US" sz="1800" dirty="0"/>
              <a:t>Publisher information, including the publisher name and publishing date.</a:t>
            </a:r>
          </a:p>
          <a:p>
            <a:pPr marL="355600" indent="-355600">
              <a:buClr>
                <a:schemeClr val="tx1"/>
              </a:buClr>
            </a:pPr>
            <a:r>
              <a:rPr lang="en-CA" altLang="en-US" sz="1800" dirty="0"/>
              <a:t>Take note of any page numbers (if available).</a:t>
            </a:r>
          </a:p>
          <a:p>
            <a:pPr marL="355600" indent="-355600">
              <a:buClr>
                <a:schemeClr val="tx1"/>
              </a:buClr>
            </a:pPr>
            <a:r>
              <a:rPr lang="en-CA" altLang="en-US" sz="1800" dirty="0"/>
              <a:t>Medium of publication.</a:t>
            </a:r>
          </a:p>
          <a:p>
            <a:pPr marL="355600" indent="-355600">
              <a:buClr>
                <a:schemeClr val="tx1"/>
              </a:buClr>
            </a:pPr>
            <a:r>
              <a:rPr lang="en-CA" altLang="en-US" sz="1800" dirty="0"/>
              <a:t>Date you accessed the material.</a:t>
            </a:r>
          </a:p>
          <a:p>
            <a:pPr marL="355600" indent="-355600">
              <a:buClr>
                <a:schemeClr val="tx1"/>
              </a:buClr>
            </a:pPr>
            <a:r>
              <a:rPr lang="en-CA" altLang="en-US" sz="1800" dirty="0"/>
              <a:t>URL (if required, or for your own personal reference; MLA does not require a URL). URL appear in angle brackets after the date of access.</a:t>
            </a:r>
          </a:p>
          <a:p>
            <a:pPr marL="355600" indent="-355600">
              <a:buClr>
                <a:schemeClr val="tx1"/>
              </a:buClr>
            </a:pPr>
            <a:r>
              <a:rPr lang="en-CA" altLang="en-US" sz="1800" dirty="0"/>
              <a:t>Or DOI – Digital Object-Identifier</a:t>
            </a:r>
            <a:endParaRPr lang="en-CA" altLang="en-US" sz="1800" b="1" dirty="0">
              <a:solidFill>
                <a:srgbClr val="0070C0"/>
              </a:solidFill>
              <a:latin typeface="Arial" panose="020B0604020202020204" pitchFamily="34" charset="0"/>
              <a:cs typeface="Arial" panose="020B0604020202020204" pitchFamily="34" charset="0"/>
            </a:endParaRPr>
          </a:p>
          <a:p>
            <a:pPr marL="355600" indent="-355600"/>
            <a:endParaRPr lang="en-CA" altLang="en-US" sz="1800" dirty="0"/>
          </a:p>
          <a:p>
            <a:pPr marL="355600" indent="-355600">
              <a:buFont typeface="Wingdings 2" panose="05020102010507070707" pitchFamily="18" charset="2"/>
              <a:buNone/>
            </a:pPr>
            <a:endParaRPr lang="en-CA" altLang="en-US"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05746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773832"/>
            <a:ext cx="8229600" cy="1143000"/>
          </a:xfrm>
        </p:spPr>
        <p:txBody>
          <a:bodyPr/>
          <a:lstStyle/>
          <a:p>
            <a:r>
              <a:rPr lang="en-CA" altLang="en-US" sz="4400" b="1" dirty="0">
                <a:solidFill>
                  <a:schemeClr val="accent2"/>
                </a:solidFill>
                <a:latin typeface="Arial" panose="020B0604020202020204" pitchFamily="34" charset="0"/>
                <a:cs typeface="Arial" panose="020B0604020202020204" pitchFamily="34" charset="0"/>
              </a:rPr>
              <a:t>Abbreviations </a:t>
            </a:r>
            <a:r>
              <a:rPr lang="en-CA" altLang="en-US" sz="4400" b="1" dirty="0">
                <a:solidFill>
                  <a:schemeClr val="accent2"/>
                </a:solidFill>
              </a:rPr>
              <a:t>Electronic Sources</a:t>
            </a:r>
          </a:p>
        </p:txBody>
      </p:sp>
      <p:sp>
        <p:nvSpPr>
          <p:cNvPr id="41987" name="Content Placeholder 2"/>
          <p:cNvSpPr>
            <a:spLocks noGrp="1"/>
          </p:cNvSpPr>
          <p:nvPr>
            <p:ph idx="1"/>
          </p:nvPr>
        </p:nvSpPr>
        <p:spPr/>
        <p:txBody>
          <a:bodyPr/>
          <a:lstStyle/>
          <a:p>
            <a:pPr marL="717550" indent="-717550">
              <a:spcBef>
                <a:spcPct val="0"/>
              </a:spcBef>
              <a:buFont typeface="Wingdings 2" panose="05020102010507070707" pitchFamily="18" charset="2"/>
              <a:buNone/>
            </a:pPr>
            <a:r>
              <a:rPr lang="en-US" altLang="en-US" b="1" dirty="0">
                <a:latin typeface="Arial" panose="020B0604020202020204" pitchFamily="34" charset="0"/>
                <a:cs typeface="Arial" panose="020B0604020202020204" pitchFamily="34" charset="0"/>
              </a:rPr>
              <a:t>Entries that require publication information </a:t>
            </a:r>
            <a:endParaRPr lang="en-CA" altLang="en-US" b="1" i="1" dirty="0">
              <a:latin typeface="Arial" panose="020B0604020202020204" pitchFamily="34" charset="0"/>
              <a:cs typeface="Arial" panose="020B0604020202020204" pitchFamily="34" charset="0"/>
            </a:endParaRPr>
          </a:p>
          <a:p>
            <a:pPr marL="717550" indent="-717550">
              <a:spcBef>
                <a:spcPct val="0"/>
              </a:spcBef>
              <a:buFont typeface="Wingdings 2" panose="05020102010507070707" pitchFamily="18" charset="2"/>
              <a:buNone/>
            </a:pPr>
            <a:endParaRPr lang="en-US" altLang="en-US" dirty="0"/>
          </a:p>
          <a:p>
            <a:pPr marL="717550" indent="-717550">
              <a:spcBef>
                <a:spcPct val="0"/>
              </a:spcBef>
              <a:buFont typeface="Wingdings 2" panose="05020102010507070707" pitchFamily="18" charset="2"/>
              <a:buNone/>
            </a:pPr>
            <a:r>
              <a:rPr lang="en-US" altLang="en-US" b="1" dirty="0">
                <a:latin typeface="Arial" panose="020B0604020202020204" pitchFamily="34" charset="0"/>
                <a:cs typeface="Arial" panose="020B0604020202020204" pitchFamily="34" charset="0"/>
              </a:rPr>
              <a:t>If publishing information is unavailable, </a:t>
            </a:r>
            <a:r>
              <a:rPr lang="en-CA" altLang="en-US" b="1" i="1" dirty="0">
                <a:latin typeface="Arial" panose="020B0604020202020204" pitchFamily="34" charset="0"/>
                <a:cs typeface="Arial" panose="020B0604020202020204" pitchFamily="34" charset="0"/>
              </a:rPr>
              <a:t>MLA requires </a:t>
            </a:r>
            <a:r>
              <a:rPr lang="en-US" altLang="en-US" b="1" dirty="0">
                <a:latin typeface="Arial" panose="020B0604020202020204" pitchFamily="34" charset="0"/>
                <a:cs typeface="Arial" panose="020B0604020202020204" pitchFamily="34" charset="0"/>
              </a:rPr>
              <a:t>the use of special abbreviations to indicate that this information is not available.</a:t>
            </a:r>
            <a:endParaRPr lang="en-CA" altLang="en-US" b="1" i="1" dirty="0">
              <a:latin typeface="Arial" panose="020B0604020202020204" pitchFamily="34" charset="0"/>
              <a:cs typeface="Arial" panose="020B0604020202020204" pitchFamily="34" charset="0"/>
            </a:endParaRPr>
          </a:p>
          <a:p>
            <a:pPr marL="717550" indent="-717550">
              <a:spcBef>
                <a:spcPct val="0"/>
              </a:spcBef>
              <a:buFont typeface="Wingdings 2" panose="05020102010507070707" pitchFamily="18" charset="2"/>
              <a:buNone/>
            </a:pPr>
            <a:endParaRPr lang="en-CA" altLang="en-US" i="1" dirty="0"/>
          </a:p>
          <a:p>
            <a:pPr marL="717550" indent="-717550">
              <a:spcBef>
                <a:spcPct val="0"/>
              </a:spcBef>
              <a:buFont typeface="Wingdings 2" panose="05020102010507070707" pitchFamily="18" charset="2"/>
              <a:buNone/>
            </a:pPr>
            <a:r>
              <a:rPr lang="en-CA" altLang="en-US" i="1" dirty="0"/>
              <a:t>n.d.</a:t>
            </a:r>
            <a:r>
              <a:rPr lang="en-CA" altLang="en-US" dirty="0"/>
              <a:t> – no publication date</a:t>
            </a:r>
          </a:p>
          <a:p>
            <a:pPr marL="717550" indent="-717550">
              <a:spcBef>
                <a:spcPct val="0"/>
              </a:spcBef>
              <a:buFont typeface="Wingdings 2" panose="05020102010507070707" pitchFamily="18" charset="2"/>
              <a:buNone/>
            </a:pPr>
            <a:r>
              <a:rPr lang="en-US" altLang="en-US" i="1" dirty="0"/>
              <a:t>n.p.</a:t>
            </a:r>
            <a:r>
              <a:rPr lang="en-US" altLang="en-US" dirty="0"/>
              <a:t> - neither a publisher nor a sponsor name</a:t>
            </a:r>
          </a:p>
          <a:p>
            <a:pPr marL="717550" indent="-717550">
              <a:spcBef>
                <a:spcPct val="0"/>
              </a:spcBef>
              <a:buFont typeface="Wingdings 2" panose="05020102010507070707" pitchFamily="18" charset="2"/>
              <a:buNone/>
            </a:pPr>
            <a:r>
              <a:rPr lang="en-US" altLang="en-US" i="1" dirty="0"/>
              <a:t>n. Pag - </a:t>
            </a:r>
            <a:r>
              <a:rPr lang="en-US" altLang="en-US" dirty="0"/>
              <a:t>no pages provided in the source (online-only scholarly journal, work in an online-only anthology)</a:t>
            </a:r>
            <a:endParaRPr lang="en-CA" altLang="en-US"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92197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1214438" y="500063"/>
            <a:ext cx="8229600" cy="776287"/>
          </a:xfrm>
        </p:spPr>
        <p:txBody>
          <a:bodyPr/>
          <a:lstStyle/>
          <a:p>
            <a:r>
              <a:rPr lang="en-CA" altLang="en-US" b="1" dirty="0">
                <a:solidFill>
                  <a:srgbClr val="0070C0"/>
                </a:solidFill>
              </a:rPr>
              <a:t>Entire website</a:t>
            </a:r>
          </a:p>
        </p:txBody>
      </p:sp>
      <p:sp>
        <p:nvSpPr>
          <p:cNvPr id="43011" name="Content Placeholder 2"/>
          <p:cNvSpPr>
            <a:spLocks noGrp="1"/>
          </p:cNvSpPr>
          <p:nvPr>
            <p:ph idx="1"/>
          </p:nvPr>
        </p:nvSpPr>
        <p:spPr>
          <a:xfrm>
            <a:off x="468313" y="1357313"/>
            <a:ext cx="8229600" cy="5021262"/>
          </a:xfrm>
        </p:spPr>
        <p:txBody>
          <a:bodyPr/>
          <a:lstStyle/>
          <a:p>
            <a:pPr marL="627063" indent="-627063">
              <a:buFont typeface="Wingdings 2" panose="05020102010507070707" pitchFamily="18" charset="2"/>
              <a:buNone/>
            </a:pPr>
            <a:r>
              <a:rPr lang="en-US" altLang="en-US" sz="2400" b="1" dirty="0">
                <a:latin typeface="Arial" panose="020B0604020202020204" pitchFamily="34" charset="0"/>
                <a:cs typeface="Arial" panose="020B0604020202020204" pitchFamily="34" charset="0"/>
              </a:rPr>
              <a:t>Editor, author, or compiler name (if available). </a:t>
            </a:r>
            <a:r>
              <a:rPr lang="en-US" altLang="en-US" sz="2400" b="1" i="1" dirty="0">
                <a:latin typeface="Arial" panose="020B0604020202020204" pitchFamily="34" charset="0"/>
                <a:cs typeface="Arial" panose="020B0604020202020204" pitchFamily="34" charset="0"/>
              </a:rPr>
              <a:t>Name of Site</a:t>
            </a:r>
            <a:r>
              <a:rPr lang="en-US" altLang="en-US" sz="2400" b="1" dirty="0">
                <a:latin typeface="Arial" panose="020B0604020202020204" pitchFamily="34" charset="0"/>
                <a:cs typeface="Arial" panose="020B0604020202020204" pitchFamily="34" charset="0"/>
              </a:rPr>
              <a:t>. Version number. Name of institution /organization affiliated with the site (sponsor or publisher), date of resource creation / revision (if available). Medium of publication. </a:t>
            </a:r>
            <a:r>
              <a:rPr lang="en-US" altLang="en-US" sz="2400" b="1" dirty="0">
                <a:solidFill>
                  <a:srgbClr val="FF0000"/>
                </a:solidFill>
                <a:latin typeface="Arial" panose="020B0604020202020204" pitchFamily="34" charset="0"/>
                <a:cs typeface="Arial" panose="020B0604020202020204" pitchFamily="34" charset="0"/>
              </a:rPr>
              <a:t>Date of access.</a:t>
            </a:r>
            <a:endParaRPr lang="en-CA" altLang="en-US" sz="2400" b="1" dirty="0">
              <a:solidFill>
                <a:srgbClr val="FF0000"/>
              </a:solidFill>
              <a:latin typeface="Arial" panose="020B0604020202020204" pitchFamily="34" charset="0"/>
              <a:cs typeface="Arial" panose="020B0604020202020204" pitchFamily="34" charset="0"/>
            </a:endParaRPr>
          </a:p>
          <a:p>
            <a:pPr marL="627063" indent="-627063">
              <a:buFont typeface="Wingdings 2" panose="05020102010507070707" pitchFamily="18" charset="2"/>
              <a:buNone/>
            </a:pPr>
            <a:endParaRPr lang="en-US" altLang="en-US" sz="2400" i="1" dirty="0"/>
          </a:p>
          <a:p>
            <a:pPr marL="627063" indent="-627063">
              <a:lnSpc>
                <a:spcPct val="150000"/>
              </a:lnSpc>
              <a:spcBef>
                <a:spcPct val="0"/>
              </a:spcBef>
              <a:buFont typeface="Wingdings 2" panose="05020102010507070707" pitchFamily="18" charset="2"/>
              <a:buNone/>
            </a:pPr>
            <a:r>
              <a:rPr lang="en-US" altLang="en-US" sz="2400" i="1" dirty="0"/>
              <a:t>The Purdue OWL Family of Sites</a:t>
            </a:r>
            <a:r>
              <a:rPr lang="en-US" altLang="en-US" sz="2400" dirty="0"/>
              <a:t>. The Writing Lab and OWL at Purdue and Purdue U, 2008. Web. </a:t>
            </a:r>
            <a:r>
              <a:rPr lang="en-US" altLang="en-US" sz="2400" dirty="0">
                <a:solidFill>
                  <a:srgbClr val="FF0000"/>
                </a:solidFill>
              </a:rPr>
              <a:t>Accessed 23 Sept. 2013</a:t>
            </a:r>
            <a:r>
              <a:rPr lang="en-US" altLang="en-US" sz="2400" dirty="0"/>
              <a:t>.</a:t>
            </a:r>
          </a:p>
          <a:p>
            <a:pPr marL="627063" indent="-627063">
              <a:lnSpc>
                <a:spcPct val="150000"/>
              </a:lnSpc>
              <a:spcBef>
                <a:spcPct val="0"/>
              </a:spcBef>
              <a:buFont typeface="Wingdings 2" panose="05020102010507070707" pitchFamily="18" charset="2"/>
              <a:buNone/>
            </a:pPr>
            <a:r>
              <a:rPr lang="en-CA" altLang="en-US" sz="2400" dirty="0"/>
              <a:t>	&lt;http://owl.english.purdue.edu/&gt;</a:t>
            </a:r>
          </a:p>
          <a:p>
            <a:pPr marL="627063" indent="-627063">
              <a:buFont typeface="Wingdings 2" panose="05020102010507070707" pitchFamily="18" charset="2"/>
              <a:buNone/>
            </a:pPr>
            <a:endParaRPr lang="en-CA" altLang="en-US" b="1" dirty="0"/>
          </a:p>
        </p:txBody>
      </p:sp>
    </p:spTree>
    <p:extLst>
      <p:ext uri="{BB962C8B-B14F-4D97-AF65-F5344CB8AC3E}">
        <p14:creationId xmlns:p14="http://schemas.microsoft.com/office/powerpoint/2010/main" val="20872388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CA" altLang="en-US" b="1" dirty="0"/>
              <a:t>Page on a Web Site</a:t>
            </a:r>
          </a:p>
        </p:txBody>
      </p:sp>
      <p:sp>
        <p:nvSpPr>
          <p:cNvPr id="44035" name="Content Placeholder 2"/>
          <p:cNvSpPr>
            <a:spLocks noGrp="1"/>
          </p:cNvSpPr>
          <p:nvPr>
            <p:ph idx="1"/>
          </p:nvPr>
        </p:nvSpPr>
        <p:spPr/>
        <p:txBody>
          <a:bodyPr/>
          <a:lstStyle/>
          <a:p>
            <a:pPr marL="627063" indent="-627063">
              <a:buFont typeface="Wingdings 2" panose="05020102010507070707" pitchFamily="18" charset="2"/>
              <a:buNone/>
            </a:pPr>
            <a:r>
              <a:rPr lang="en-CA" altLang="en-US" dirty="0"/>
              <a:t>list the author or alias if known, followed by the information covered above for entire Web sites.</a:t>
            </a:r>
          </a:p>
          <a:p>
            <a:pPr marL="627063" indent="-627063">
              <a:buFont typeface="Wingdings 2" panose="05020102010507070707" pitchFamily="18" charset="2"/>
              <a:buNone/>
            </a:pPr>
            <a:endParaRPr lang="en-CA" altLang="en-US" dirty="0"/>
          </a:p>
          <a:p>
            <a:pPr marL="627063" indent="-627063">
              <a:lnSpc>
                <a:spcPct val="150000"/>
              </a:lnSpc>
              <a:spcBef>
                <a:spcPct val="0"/>
              </a:spcBef>
              <a:buFont typeface="Wingdings 2" panose="05020102010507070707" pitchFamily="18" charset="2"/>
              <a:buNone/>
            </a:pPr>
            <a:r>
              <a:rPr lang="en-US" altLang="en-US" sz="2000" dirty="0"/>
              <a:t>Russell, Tony, et al. “MLA In-Text Citations: The Basics.” </a:t>
            </a:r>
            <a:r>
              <a:rPr lang="en-US" altLang="en-US" sz="2000" i="1" dirty="0"/>
              <a:t>The Purdue OWL Family of Sites</a:t>
            </a:r>
            <a:r>
              <a:rPr lang="en-US" altLang="en-US" sz="2000" dirty="0"/>
              <a:t>. The Writing Lab and OWL at Purdue at Purdue U, 14 Sept. 2012. Web. Accessed 15 Sept. 2013</a:t>
            </a:r>
          </a:p>
          <a:p>
            <a:pPr marL="627063" indent="-627063">
              <a:lnSpc>
                <a:spcPct val="150000"/>
              </a:lnSpc>
              <a:spcBef>
                <a:spcPct val="0"/>
              </a:spcBef>
              <a:buFont typeface="Wingdings 2" panose="05020102010507070707" pitchFamily="18" charset="2"/>
              <a:buNone/>
            </a:pPr>
            <a:endParaRPr lang="en-CA" altLang="en-US"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90737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428625" y="1071563"/>
            <a:ext cx="8229600" cy="1143000"/>
          </a:xfrm>
        </p:spPr>
        <p:txBody>
          <a:bodyPr/>
          <a:lstStyle/>
          <a:p>
            <a:r>
              <a:rPr lang="en-US" altLang="en-US" sz="4400" b="1" dirty="0"/>
              <a:t>Article in an Online Scholarly Journal</a:t>
            </a:r>
            <a:endParaRPr lang="en-CA" altLang="en-US" sz="4400" b="1" dirty="0"/>
          </a:p>
        </p:txBody>
      </p:sp>
      <p:sp>
        <p:nvSpPr>
          <p:cNvPr id="45059" name="Content Placeholder 2"/>
          <p:cNvSpPr>
            <a:spLocks noGrp="1"/>
          </p:cNvSpPr>
          <p:nvPr>
            <p:ph idx="1"/>
          </p:nvPr>
        </p:nvSpPr>
        <p:spPr>
          <a:xfrm>
            <a:off x="428625" y="2286000"/>
            <a:ext cx="8229600" cy="4389438"/>
          </a:xfrm>
        </p:spPr>
        <p:txBody>
          <a:bodyPr/>
          <a:lstStyle/>
          <a:p>
            <a:pPr marL="723900" indent="-723900">
              <a:buFont typeface="Wingdings 2" panose="05020102010507070707" pitchFamily="18" charset="2"/>
              <a:buNone/>
            </a:pPr>
            <a:r>
              <a:rPr lang="en-US" altLang="en-US" b="1" dirty="0">
                <a:latin typeface="Arial" panose="020B0604020202020204" pitchFamily="34" charset="0"/>
                <a:cs typeface="Arial" panose="020B0604020202020204" pitchFamily="34" charset="0"/>
              </a:rPr>
              <a:t>Like a scholarly journal in print, but include the </a:t>
            </a:r>
            <a:r>
              <a:rPr lang="en-US" altLang="en-US" b="1" dirty="0">
                <a:solidFill>
                  <a:srgbClr val="FF0000"/>
                </a:solidFill>
                <a:latin typeface="Arial" panose="020B0604020202020204" pitchFamily="34" charset="0"/>
                <a:cs typeface="Arial" panose="020B0604020202020204" pitchFamily="34" charset="0"/>
              </a:rPr>
              <a:t>date of access (i.e. the date you accessed the article)</a:t>
            </a:r>
            <a:r>
              <a:rPr lang="en-US" altLang="en-US" b="1" dirty="0">
                <a:latin typeface="Arial" panose="020B0604020202020204" pitchFamily="34" charset="0"/>
                <a:cs typeface="Arial" panose="020B0604020202020204" pitchFamily="34" charset="0"/>
              </a:rPr>
              <a:t>.</a:t>
            </a:r>
          </a:p>
          <a:p>
            <a:pPr marL="723900" indent="-723900">
              <a:buFont typeface="Wingdings 2" panose="05020102010507070707" pitchFamily="18" charset="2"/>
              <a:buNone/>
            </a:pPr>
            <a:endParaRPr lang="en-CA" altLang="en-US" b="1" dirty="0">
              <a:latin typeface="Arial" panose="020B0604020202020204" pitchFamily="34" charset="0"/>
              <a:cs typeface="Arial" panose="020B0604020202020204" pitchFamily="34" charset="0"/>
            </a:endParaRPr>
          </a:p>
          <a:p>
            <a:pPr marL="723900" indent="-723900">
              <a:lnSpc>
                <a:spcPct val="150000"/>
              </a:lnSpc>
              <a:spcBef>
                <a:spcPct val="0"/>
              </a:spcBef>
              <a:buFont typeface="Wingdings 2" panose="05020102010507070707" pitchFamily="18" charset="2"/>
              <a:buNone/>
            </a:pPr>
            <a:r>
              <a:rPr lang="en-US" altLang="en-US" sz="2000" dirty="0"/>
              <a:t>Wheelis, Mark. "Investigating Disease Outbreaks Under a Protocol to the Biological and Toxin Weapons Convention." </a:t>
            </a:r>
            <a:r>
              <a:rPr lang="en-US" altLang="en-US" sz="2000" i="1" dirty="0"/>
              <a:t>Emerging Infectious Diseases</a:t>
            </a:r>
            <a:r>
              <a:rPr lang="en-US" altLang="en-US" sz="2000" dirty="0"/>
              <a:t> 6.6 (2000): </a:t>
            </a:r>
            <a:r>
              <a:rPr lang="en-US" altLang="en-US" sz="2000" i="1" dirty="0"/>
              <a:t>n. pag</a:t>
            </a:r>
            <a:r>
              <a:rPr lang="en-US" altLang="en-US" sz="2000" dirty="0"/>
              <a:t>. Web. </a:t>
            </a:r>
            <a:r>
              <a:rPr lang="en-US" altLang="en-US" sz="2000" dirty="0">
                <a:solidFill>
                  <a:srgbClr val="FF0000"/>
                </a:solidFill>
              </a:rPr>
              <a:t>Accessed 8 Feb. 2009</a:t>
            </a:r>
            <a:r>
              <a:rPr lang="en-US" altLang="en-US" sz="2000" dirty="0"/>
              <a:t>.</a:t>
            </a:r>
            <a:endParaRPr lang="en-CA" altLang="en-US" sz="2000" dirty="0"/>
          </a:p>
          <a:p>
            <a:pPr marL="723900" indent="-723900">
              <a:buFont typeface="Wingdings 2" panose="05020102010507070707" pitchFamily="18" charset="2"/>
              <a:buNone/>
            </a:pPr>
            <a:endParaRPr lang="en-CA" altLang="en-US" sz="2000" b="1" dirty="0">
              <a:solidFill>
                <a:srgbClr val="0070C0"/>
              </a:solidFill>
              <a:latin typeface="Arial" panose="020B0604020202020204" pitchFamily="34" charset="0"/>
              <a:cs typeface="Arial" panose="020B0604020202020204" pitchFamily="34" charset="0"/>
            </a:endParaRPr>
          </a:p>
          <a:p>
            <a:pPr marL="723900" indent="-723900">
              <a:buFont typeface="Wingdings 2" panose="05020102010507070707" pitchFamily="18" charset="2"/>
              <a:buNone/>
            </a:pPr>
            <a:endParaRPr lang="en-CA" altLang="en-US" sz="20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0192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714375" y="428625"/>
            <a:ext cx="7958138" cy="1285875"/>
          </a:xfrm>
        </p:spPr>
        <p:txBody>
          <a:bodyPr/>
          <a:lstStyle/>
          <a:p>
            <a:pPr marL="342900" indent="-342900" eaLnBrk="1" hangingPunct="1"/>
            <a:br>
              <a:rPr lang="en-CA" altLang="en-US" sz="1700" b="1" dirty="0">
                <a:latin typeface="Arial" charset="0"/>
                <a:cs typeface="Arial" charset="0"/>
              </a:rPr>
            </a:br>
            <a:r>
              <a:rPr lang="en-US" altLang="en-US" sz="4400" dirty="0">
                <a:latin typeface="Arial" charset="0"/>
                <a:cs typeface="Arial" charset="0"/>
              </a:rPr>
              <a:t>Conducting Research </a:t>
            </a:r>
            <a:br>
              <a:rPr lang="en-US" altLang="en-US" sz="4400" dirty="0">
                <a:latin typeface="Arial" charset="0"/>
                <a:cs typeface="Arial" charset="0"/>
              </a:rPr>
            </a:br>
            <a:r>
              <a:rPr lang="en-US" altLang="en-US" sz="2400" b="1" dirty="0">
                <a:latin typeface="Arial" charset="0"/>
                <a:cs typeface="Arial" charset="0"/>
              </a:rPr>
              <a:t>Beer Chapter 8</a:t>
            </a:r>
            <a:endParaRPr lang="en-US" altLang="en-US" sz="2400" b="1" dirty="0">
              <a:latin typeface="Arial" charset="0"/>
            </a:endParaRPr>
          </a:p>
        </p:txBody>
      </p:sp>
      <p:sp>
        <p:nvSpPr>
          <p:cNvPr id="4099" name="Rectangle 3"/>
          <p:cNvSpPr>
            <a:spLocks noGrp="1" noChangeArrowheads="1"/>
          </p:cNvSpPr>
          <p:nvPr>
            <p:ph idx="1"/>
          </p:nvPr>
        </p:nvSpPr>
        <p:spPr>
          <a:xfrm>
            <a:off x="428625" y="2000250"/>
            <a:ext cx="8223250" cy="4419600"/>
          </a:xfrm>
        </p:spPr>
        <p:txBody>
          <a:bodyPr>
            <a:normAutofit/>
          </a:bodyPr>
          <a:lstStyle/>
          <a:p>
            <a:pPr marL="274320" indent="-274320" eaLnBrk="1" fontAlgn="auto" hangingPunct="1">
              <a:spcAft>
                <a:spcPts val="0"/>
              </a:spcAft>
              <a:buClr>
                <a:schemeClr val="accent3"/>
              </a:buClr>
              <a:buFont typeface="Wingdings 2" pitchFamily="18" charset="2"/>
              <a:buNone/>
              <a:defRPr/>
            </a:pPr>
            <a:r>
              <a:rPr lang="en-US" sz="2400" b="1" dirty="0">
                <a:latin typeface="Arial" pitchFamily="34" charset="0"/>
                <a:cs typeface="Arial" pitchFamily="34" charset="0"/>
              </a:rPr>
              <a:t>Information related to search strategies, types of information, recommended sources</a:t>
            </a:r>
          </a:p>
          <a:p>
            <a:pPr marL="274320" indent="-274320" eaLnBrk="1" fontAlgn="auto" hangingPunct="1">
              <a:spcAft>
                <a:spcPts val="0"/>
              </a:spcAft>
              <a:buClr>
                <a:schemeClr val="accent3"/>
              </a:buClr>
              <a:buFont typeface="Wingdings 2" pitchFamily="18" charset="2"/>
              <a:buNone/>
              <a:defRPr/>
            </a:pPr>
            <a:endParaRPr lang="en-US" sz="2400" b="1" dirty="0">
              <a:latin typeface="Arial" pitchFamily="34" charset="0"/>
              <a:cs typeface="Arial" pitchFamily="34" charset="0"/>
            </a:endParaRPr>
          </a:p>
          <a:p>
            <a:pPr marL="274320" indent="-274320" eaLnBrk="1" fontAlgn="auto" hangingPunct="1">
              <a:spcAft>
                <a:spcPts val="0"/>
              </a:spcAft>
              <a:buClr>
                <a:schemeClr val="accent3"/>
              </a:buClr>
              <a:buFont typeface="Wingdings 2" pitchFamily="18" charset="2"/>
              <a:buNone/>
              <a:defRPr/>
            </a:pPr>
            <a:r>
              <a:rPr lang="en-US" sz="2400" b="1" dirty="0">
                <a:latin typeface="Arial" pitchFamily="34" charset="0"/>
                <a:cs typeface="Arial" pitchFamily="34" charset="0"/>
              </a:rPr>
              <a:t>We will look particularly at types of information relevant to the development of your technical document – final report</a:t>
            </a:r>
          </a:p>
          <a:p>
            <a:pPr marL="274320" indent="-274320" eaLnBrk="1" fontAlgn="auto" hangingPunct="1">
              <a:spcAft>
                <a:spcPts val="0"/>
              </a:spcAft>
              <a:buClr>
                <a:schemeClr val="accent3"/>
              </a:buClr>
              <a:buFont typeface="Wingdings 2" pitchFamily="18" charset="2"/>
              <a:buNone/>
              <a:defRPr/>
            </a:pPr>
            <a:endParaRPr lang="en-US" sz="2400" b="1" dirty="0">
              <a:latin typeface="Arial" pitchFamily="34" charset="0"/>
              <a:cs typeface="Arial" pitchFamily="34" charset="0"/>
            </a:endParaRPr>
          </a:p>
          <a:p>
            <a:pPr marL="274320" indent="-274320" eaLnBrk="1" fontAlgn="auto" hangingPunct="1">
              <a:spcAft>
                <a:spcPts val="0"/>
              </a:spcAft>
              <a:buClr>
                <a:schemeClr val="accent3"/>
              </a:buClr>
              <a:buFont typeface="Wingdings 2" pitchFamily="18" charset="2"/>
              <a:buNone/>
              <a:defRPr/>
            </a:pPr>
            <a:r>
              <a:rPr lang="en-US" sz="2400" b="1" dirty="0">
                <a:latin typeface="Arial" pitchFamily="34" charset="0"/>
                <a:cs typeface="Arial" pitchFamily="34" charset="0"/>
              </a:rPr>
              <a:t>To help you identify reference sources for preparation of bibliography (assignment due Oct. 16)</a:t>
            </a:r>
          </a:p>
          <a:p>
            <a:pPr marL="274320" indent="-274320" eaLnBrk="1" fontAlgn="auto" hangingPunct="1">
              <a:spcAft>
                <a:spcPts val="0"/>
              </a:spcAft>
              <a:buClr>
                <a:schemeClr val="accent3"/>
              </a:buClr>
              <a:buFont typeface="Wingdings 2" pitchFamily="18" charset="2"/>
              <a:buNone/>
              <a:defRPr/>
            </a:pPr>
            <a:endParaRPr lang="en-US" sz="2000" b="1" dirty="0">
              <a:latin typeface="Arial" pitchFamily="34" charset="0"/>
              <a:cs typeface="Arial" pitchFamily="34" charset="0"/>
            </a:endParaRPr>
          </a:p>
          <a:p>
            <a:pPr marL="274320" indent="-274320" eaLnBrk="1" fontAlgn="auto" hangingPunct="1">
              <a:spcAft>
                <a:spcPts val="0"/>
              </a:spcAft>
              <a:buClr>
                <a:schemeClr val="accent3"/>
              </a:buClr>
              <a:buFont typeface="Wingdings 2" pitchFamily="18" charset="2"/>
              <a:buNone/>
              <a:defRPr/>
            </a:pPr>
            <a:endParaRPr lang="en-US" sz="2000" b="1" dirty="0">
              <a:latin typeface="Arial" pitchFamily="34" charset="0"/>
              <a:cs typeface="Arial" pitchFamily="34" charset="0"/>
            </a:endParaRPr>
          </a:p>
          <a:p>
            <a:pPr marL="274320" indent="-274320" eaLnBrk="1" fontAlgn="auto" hangingPunct="1">
              <a:spcAft>
                <a:spcPts val="0"/>
              </a:spcAft>
              <a:buClr>
                <a:schemeClr val="accent3"/>
              </a:buClr>
              <a:buFont typeface="Wingdings 2" pitchFamily="18" charset="2"/>
              <a:buNone/>
              <a:defRPr/>
            </a:pPr>
            <a:endParaRPr lang="en-US" sz="2000"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2611657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28625" y="1143000"/>
            <a:ext cx="8229600" cy="1143000"/>
          </a:xfrm>
        </p:spPr>
        <p:txBody>
          <a:bodyPr/>
          <a:lstStyle/>
          <a:p>
            <a:r>
              <a:rPr lang="en-CA" altLang="en-US" b="1" dirty="0"/>
              <a:t>Publication by a group or organization</a:t>
            </a:r>
          </a:p>
        </p:txBody>
      </p:sp>
      <p:sp>
        <p:nvSpPr>
          <p:cNvPr id="46083" name="Content Placeholder 2"/>
          <p:cNvSpPr>
            <a:spLocks noGrp="1"/>
          </p:cNvSpPr>
          <p:nvPr>
            <p:ph idx="1"/>
          </p:nvPr>
        </p:nvSpPr>
        <p:spPr>
          <a:xfrm>
            <a:off x="571500" y="2468563"/>
            <a:ext cx="8229600" cy="4389437"/>
          </a:xfrm>
        </p:spPr>
        <p:txBody>
          <a:bodyPr/>
          <a:lstStyle/>
          <a:p>
            <a:pPr marL="723900" indent="-723900">
              <a:buFont typeface="Wingdings 2" panose="05020102010507070707" pitchFamily="18" charset="2"/>
              <a:buNone/>
            </a:pPr>
            <a:r>
              <a:rPr lang="en-CA" altLang="en-US" sz="2400" b="1" dirty="0">
                <a:latin typeface="Arial" panose="020B0604020202020204" pitchFamily="34" charset="0"/>
                <a:cs typeface="Arial" panose="020B0604020202020204" pitchFamily="34" charset="0"/>
              </a:rPr>
              <a:t>If no author or editor listed, begin with title</a:t>
            </a:r>
          </a:p>
          <a:p>
            <a:pPr marL="723900" indent="-723900">
              <a:buFont typeface="Wingdings 2" panose="05020102010507070707" pitchFamily="18" charset="2"/>
              <a:buNone/>
            </a:pPr>
            <a:endParaRPr lang="en-CA" altLang="en-US" sz="2400" b="1" dirty="0">
              <a:solidFill>
                <a:srgbClr val="0070C0"/>
              </a:solidFill>
              <a:latin typeface="Arial" panose="020B0604020202020204" pitchFamily="34" charset="0"/>
              <a:cs typeface="Arial" panose="020B0604020202020204" pitchFamily="34" charset="0"/>
            </a:endParaRPr>
          </a:p>
          <a:p>
            <a:pPr marL="723900" indent="-723900">
              <a:lnSpc>
                <a:spcPct val="150000"/>
              </a:lnSpc>
              <a:spcBef>
                <a:spcPct val="0"/>
              </a:spcBef>
              <a:buFont typeface="Wingdings 2" panose="05020102010507070707" pitchFamily="18" charset="2"/>
              <a:buNone/>
            </a:pPr>
            <a:r>
              <a:rPr lang="en-CA" altLang="en-US" sz="2400" dirty="0"/>
              <a:t>“State of the Birds.” </a:t>
            </a:r>
            <a:r>
              <a:rPr lang="en-CA" altLang="en-US" sz="2400" i="1" dirty="0"/>
              <a:t>Audubon. National Audubon Society</a:t>
            </a:r>
            <a:r>
              <a:rPr lang="en-CA" altLang="en-US" sz="2400" dirty="0"/>
              <a:t>, 2010. Web. Accessed 19 Aug. 2010.</a:t>
            </a:r>
          </a:p>
          <a:p>
            <a:pPr marL="723900" indent="-723900">
              <a:buFont typeface="Wingdings 2" panose="05020102010507070707" pitchFamily="18" charset="2"/>
              <a:buNone/>
            </a:pPr>
            <a:endParaRPr lang="en-CA" altLang="en-US" sz="24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19541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28625" y="1143000"/>
            <a:ext cx="8229600" cy="1143000"/>
          </a:xfrm>
        </p:spPr>
        <p:txBody>
          <a:bodyPr/>
          <a:lstStyle/>
          <a:p>
            <a:r>
              <a:rPr lang="en-CA" altLang="en-US" b="1" dirty="0"/>
              <a:t>A Listserv, Discussion Group, or Blog Posting</a:t>
            </a:r>
          </a:p>
        </p:txBody>
      </p:sp>
      <p:sp>
        <p:nvSpPr>
          <p:cNvPr id="47107" name="Content Placeholder 2"/>
          <p:cNvSpPr>
            <a:spLocks noGrp="1"/>
          </p:cNvSpPr>
          <p:nvPr>
            <p:ph idx="1"/>
          </p:nvPr>
        </p:nvSpPr>
        <p:spPr>
          <a:xfrm>
            <a:off x="571500" y="2468563"/>
            <a:ext cx="8229600" cy="4389437"/>
          </a:xfrm>
        </p:spPr>
        <p:txBody>
          <a:bodyPr/>
          <a:lstStyle/>
          <a:p>
            <a:pPr marL="804863" indent="-804863">
              <a:buFont typeface="Wingdings 2" panose="05020102010507070707" pitchFamily="18" charset="2"/>
              <a:buNone/>
            </a:pPr>
            <a:r>
              <a:rPr lang="en-CA" altLang="en-US" sz="2400" b="1" dirty="0">
                <a:latin typeface="Arial" panose="020B0604020202020204" pitchFamily="34" charset="0"/>
                <a:cs typeface="Arial" panose="020B0604020202020204" pitchFamily="34" charset="0"/>
              </a:rPr>
              <a:t>Like a standard Web entry</a:t>
            </a:r>
          </a:p>
          <a:p>
            <a:pPr marL="804863" indent="-804863">
              <a:buFont typeface="Wingdings 2" panose="05020102010507070707" pitchFamily="18" charset="2"/>
              <a:buNone/>
            </a:pPr>
            <a:r>
              <a:rPr lang="en-CA" altLang="en-US" sz="2400" b="1" dirty="0">
                <a:latin typeface="Arial" panose="020B0604020202020204" pitchFamily="34" charset="0"/>
                <a:cs typeface="Arial" panose="020B0604020202020204" pitchFamily="34" charset="0"/>
              </a:rPr>
              <a:t>Editor, screen name, author </a:t>
            </a:r>
            <a:r>
              <a:rPr lang="en-US" altLang="en-US" sz="2400" b="1" dirty="0">
                <a:latin typeface="Arial" panose="020B0604020202020204" pitchFamily="34" charset="0"/>
                <a:cs typeface="Arial" panose="020B0604020202020204" pitchFamily="34" charset="0"/>
              </a:rPr>
              <a:t>(both screen names and author names if provided), </a:t>
            </a:r>
            <a:r>
              <a:rPr lang="en-US" altLang="en-US" sz="2400" b="1" i="1" dirty="0">
                <a:latin typeface="Arial" panose="020B0604020202020204" pitchFamily="34" charset="0"/>
                <a:cs typeface="Arial" panose="020B0604020202020204" pitchFamily="34" charset="0"/>
              </a:rPr>
              <a:t>title of posting</a:t>
            </a:r>
            <a:r>
              <a:rPr lang="en-US" altLang="en-US" sz="2400" b="1" dirty="0">
                <a:latin typeface="Arial" panose="020B0604020202020204" pitchFamily="34" charset="0"/>
                <a:cs typeface="Arial" panose="020B0604020202020204" pitchFamily="34" charset="0"/>
              </a:rPr>
              <a:t>, </a:t>
            </a:r>
            <a:r>
              <a:rPr lang="en-US" altLang="en-US" sz="2400" b="1" i="1" dirty="0">
                <a:latin typeface="Arial" panose="020B0604020202020204" pitchFamily="34" charset="0"/>
                <a:cs typeface="Arial" panose="020B0604020202020204" pitchFamily="34" charset="0"/>
              </a:rPr>
              <a:t>Web site name</a:t>
            </a:r>
            <a:r>
              <a:rPr lang="en-US" altLang="en-US" sz="2400" b="1" dirty="0">
                <a:latin typeface="Arial" panose="020B0604020202020204" pitchFamily="34" charset="0"/>
                <a:cs typeface="Arial" panose="020B0604020202020204" pitchFamily="34" charset="0"/>
              </a:rPr>
              <a:t>, the publisher, the posting date and access date</a:t>
            </a:r>
          </a:p>
          <a:p>
            <a:pPr marL="804863" indent="-804863">
              <a:buFont typeface="Wingdings 2" panose="05020102010507070707" pitchFamily="18" charset="2"/>
              <a:buNone/>
            </a:pPr>
            <a:endParaRPr lang="en-CA" altLang="en-US" sz="2400" b="1" dirty="0">
              <a:solidFill>
                <a:srgbClr val="0070C0"/>
              </a:solidFill>
              <a:latin typeface="Arial" panose="020B0604020202020204" pitchFamily="34" charset="0"/>
              <a:cs typeface="Arial" panose="020B0604020202020204" pitchFamily="34" charset="0"/>
            </a:endParaRPr>
          </a:p>
          <a:p>
            <a:pPr marL="804863" indent="-804863">
              <a:lnSpc>
                <a:spcPct val="150000"/>
              </a:lnSpc>
              <a:spcBef>
                <a:spcPct val="0"/>
              </a:spcBef>
              <a:buFont typeface="Wingdings 2" panose="05020102010507070707" pitchFamily="18" charset="2"/>
              <a:buNone/>
            </a:pPr>
            <a:r>
              <a:rPr lang="en-US" altLang="en-US" sz="2000" dirty="0"/>
              <a:t>Salmar1515 [Sal Hernandez]. “</a:t>
            </a:r>
            <a:r>
              <a:rPr lang="en-US" altLang="en-US" sz="2000" i="1" dirty="0"/>
              <a:t>Re: Best Strategy: Fenced Pastures vs. Max Number of Rooms?</a:t>
            </a:r>
            <a:r>
              <a:rPr lang="en-US" altLang="en-US" sz="2000" dirty="0"/>
              <a:t>” </a:t>
            </a:r>
            <a:r>
              <a:rPr lang="en-US" altLang="en-US" sz="2000" i="1" dirty="0"/>
              <a:t>BoardGameGeek</a:t>
            </a:r>
            <a:r>
              <a:rPr lang="en-US" altLang="en-US" sz="2000" dirty="0"/>
              <a:t>. BoardGameGeek, 29 Sept. 2008. Web. Accessed 5 Apr. 2009.</a:t>
            </a:r>
            <a:endParaRPr lang="en-CA" altLang="en-US" sz="2000" dirty="0"/>
          </a:p>
          <a:p>
            <a:pPr marL="804863" indent="-804863">
              <a:buFont typeface="Wingdings 2" panose="05020102010507070707" pitchFamily="18" charset="2"/>
              <a:buNone/>
            </a:pPr>
            <a:endParaRPr lang="en-CA" altLang="en-US" sz="20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23053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CA" altLang="en-US" b="1" dirty="0"/>
              <a:t>Other Sources</a:t>
            </a:r>
          </a:p>
        </p:txBody>
      </p:sp>
      <p:sp>
        <p:nvSpPr>
          <p:cNvPr id="48131" name="Content Placeholder 2"/>
          <p:cNvSpPr>
            <a:spLocks noGrp="1"/>
          </p:cNvSpPr>
          <p:nvPr>
            <p:ph idx="1"/>
          </p:nvPr>
        </p:nvSpPr>
        <p:spPr/>
        <p:txBody>
          <a:bodyPr/>
          <a:lstStyle/>
          <a:p>
            <a:pPr marL="355600" indent="-355600">
              <a:buClr>
                <a:schemeClr val="tx1"/>
              </a:buClr>
              <a:buFont typeface="Wingdings" panose="05000000000000000000" pitchFamily="2" charset="2"/>
              <a:buChar char="§"/>
            </a:pPr>
            <a:r>
              <a:rPr lang="en-US" altLang="en-US" b="1" dirty="0"/>
              <a:t>Personal Interviews</a:t>
            </a:r>
          </a:p>
          <a:p>
            <a:pPr marL="355600" indent="-355600">
              <a:buClr>
                <a:schemeClr val="tx1"/>
              </a:buClr>
              <a:buFont typeface="Wingdings" panose="05000000000000000000" pitchFamily="2" charset="2"/>
              <a:buChar char="§"/>
            </a:pPr>
            <a:r>
              <a:rPr lang="en-US" altLang="en-US" b="1" dirty="0"/>
              <a:t>Published Interviews </a:t>
            </a:r>
            <a:endParaRPr lang="en-CA" altLang="en-US" dirty="0"/>
          </a:p>
          <a:p>
            <a:pPr marL="355600" indent="-355600">
              <a:buClr>
                <a:schemeClr val="tx1"/>
              </a:buClr>
              <a:buFont typeface="Wingdings" panose="05000000000000000000" pitchFamily="2" charset="2"/>
              <a:buChar char="§"/>
            </a:pPr>
            <a:r>
              <a:rPr lang="en-US" altLang="en-US" b="1" dirty="0"/>
              <a:t>Films or Movies</a:t>
            </a:r>
          </a:p>
          <a:p>
            <a:pPr marL="355600" indent="-355600">
              <a:buClr>
                <a:schemeClr val="tx1"/>
              </a:buClr>
              <a:buFont typeface="Wingdings" panose="05000000000000000000" pitchFamily="2" charset="2"/>
              <a:buChar char="§"/>
            </a:pPr>
            <a:r>
              <a:rPr lang="en-US" altLang="en-US" b="1" dirty="0"/>
              <a:t>Recorded Films or Movies</a:t>
            </a:r>
          </a:p>
          <a:p>
            <a:pPr marL="355600" indent="-355600">
              <a:buClr>
                <a:schemeClr val="tx1"/>
              </a:buClr>
              <a:buFont typeface="Wingdings" panose="05000000000000000000" pitchFamily="2" charset="2"/>
              <a:buChar char="§"/>
            </a:pPr>
            <a:r>
              <a:rPr lang="en-US" altLang="en-US" b="1" dirty="0"/>
              <a:t>Broadcast Television or Radio Program</a:t>
            </a:r>
            <a:endParaRPr lang="en-CA" altLang="en-US" dirty="0"/>
          </a:p>
          <a:p>
            <a:pPr>
              <a:buFont typeface="Wingdings 2" panose="05020102010507070707" pitchFamily="18" charset="2"/>
              <a:buNone/>
            </a:pPr>
            <a:endParaRPr lang="en-CA" altLang="en-US" dirty="0"/>
          </a:p>
          <a:p>
            <a:pPr>
              <a:buFont typeface="Wingdings 2" panose="05020102010507070707" pitchFamily="18" charset="2"/>
              <a:buNone/>
            </a:pPr>
            <a:r>
              <a:rPr lang="en-CA" altLang="en-US" sz="2000" b="1" dirty="0"/>
              <a:t>If we haven’t covered a particular source that you are using, check OWL Purdue.</a:t>
            </a:r>
          </a:p>
          <a:p>
            <a:pPr>
              <a:buNone/>
            </a:pPr>
            <a:r>
              <a:rPr lang="en-CA" sz="2000" u="sng" dirty="0"/>
              <a:t>https://owl.english.purdue.edu/owl/resource/747/01/</a:t>
            </a:r>
            <a:endParaRPr lang="en-CA" sz="2000" dirty="0"/>
          </a:p>
          <a:p>
            <a:pPr>
              <a:buFont typeface="Wingdings 2" panose="05020102010507070707" pitchFamily="18" charset="2"/>
              <a:buNone/>
            </a:pPr>
            <a:endParaRPr lang="en-CA" altLang="en-US" dirty="0"/>
          </a:p>
        </p:txBody>
      </p:sp>
    </p:spTree>
    <p:extLst>
      <p:ext uri="{BB962C8B-B14F-4D97-AF65-F5344CB8AC3E}">
        <p14:creationId xmlns:p14="http://schemas.microsoft.com/office/powerpoint/2010/main" val="21665400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CA" altLang="en-US" b="1" dirty="0"/>
              <a:t>Other Sources</a:t>
            </a:r>
          </a:p>
        </p:txBody>
      </p:sp>
      <p:sp>
        <p:nvSpPr>
          <p:cNvPr id="49155" name="Content Placeholder 2"/>
          <p:cNvSpPr>
            <a:spLocks noGrp="1"/>
          </p:cNvSpPr>
          <p:nvPr>
            <p:ph idx="1"/>
          </p:nvPr>
        </p:nvSpPr>
        <p:spPr/>
        <p:txBody>
          <a:bodyPr/>
          <a:lstStyle/>
          <a:p>
            <a:pPr marL="528638" indent="-528638">
              <a:lnSpc>
                <a:spcPct val="150000"/>
              </a:lnSpc>
              <a:spcBef>
                <a:spcPct val="0"/>
              </a:spcBef>
              <a:buFont typeface="Wingdings 2" panose="05020102010507070707" pitchFamily="18" charset="2"/>
              <a:buNone/>
            </a:pPr>
            <a:r>
              <a:rPr lang="en-US" altLang="en-US" sz="2400" b="1" dirty="0">
                <a:latin typeface="Arial" panose="020B0604020202020204" pitchFamily="34" charset="0"/>
                <a:cs typeface="Arial" panose="020B0604020202020204" pitchFamily="34" charset="0"/>
              </a:rPr>
              <a:t>Personal Interviews: interviews you conduct yourself</a:t>
            </a:r>
          </a:p>
          <a:p>
            <a:pPr marL="528638" indent="-528638">
              <a:lnSpc>
                <a:spcPct val="150000"/>
              </a:lnSpc>
              <a:spcBef>
                <a:spcPct val="0"/>
              </a:spcBef>
              <a:buFont typeface="Wingdings 2" panose="05020102010507070707" pitchFamily="18" charset="2"/>
              <a:buNone/>
            </a:pPr>
            <a:r>
              <a:rPr lang="en-US" altLang="en-US" sz="2000" i="1" dirty="0">
                <a:cs typeface="Arial" panose="020B0604020202020204" pitchFamily="34" charset="0"/>
              </a:rPr>
              <a:t>Morrissey, L.</a:t>
            </a:r>
            <a:r>
              <a:rPr lang="en-US" altLang="en-US" sz="2000" dirty="0">
                <a:cs typeface="Arial" panose="020B0604020202020204" pitchFamily="34" charset="0"/>
              </a:rPr>
              <a:t> Personal interview. 1 Dec. 2016</a:t>
            </a:r>
            <a:endParaRPr lang="en-US" altLang="en-US" sz="2000" i="1" dirty="0">
              <a:cs typeface="Arial" panose="020B0604020202020204" pitchFamily="34" charset="0"/>
            </a:endParaRPr>
          </a:p>
          <a:p>
            <a:pPr marL="528638" indent="-528638">
              <a:lnSpc>
                <a:spcPct val="150000"/>
              </a:lnSpc>
              <a:spcBef>
                <a:spcPct val="0"/>
              </a:spcBef>
              <a:buFont typeface="Wingdings 2" panose="05020102010507070707" pitchFamily="18" charset="2"/>
              <a:buNone/>
            </a:pPr>
            <a:endParaRPr lang="en-US" altLang="en-US" sz="1800" b="1" dirty="0">
              <a:latin typeface="Arial" panose="020B0604020202020204" pitchFamily="34" charset="0"/>
              <a:cs typeface="Arial" panose="020B0604020202020204" pitchFamily="34" charset="0"/>
            </a:endParaRPr>
          </a:p>
          <a:p>
            <a:pPr marL="528638" indent="-528638">
              <a:lnSpc>
                <a:spcPct val="150000"/>
              </a:lnSpc>
              <a:spcBef>
                <a:spcPct val="0"/>
              </a:spcBef>
              <a:buFont typeface="Wingdings 2" panose="05020102010507070707" pitchFamily="18" charset="2"/>
              <a:buNone/>
            </a:pPr>
            <a:r>
              <a:rPr lang="en-US" altLang="en-US" sz="2400" b="1" dirty="0">
                <a:latin typeface="Arial" panose="020B0604020202020204" pitchFamily="34" charset="0"/>
                <a:cs typeface="Arial" panose="020B0604020202020204" pitchFamily="34" charset="0"/>
              </a:rPr>
              <a:t>Published interview (print or broadcast)</a:t>
            </a:r>
          </a:p>
          <a:p>
            <a:pPr marL="528638" indent="-528638">
              <a:lnSpc>
                <a:spcPct val="150000"/>
              </a:lnSpc>
              <a:spcBef>
                <a:spcPct val="0"/>
              </a:spcBef>
              <a:buFont typeface="Wingdings 2" panose="05020102010507070707" pitchFamily="18" charset="2"/>
              <a:buNone/>
            </a:pPr>
            <a:r>
              <a:rPr lang="en-US" altLang="en-US" sz="2000" dirty="0"/>
              <a:t>Wallin, Pamela.  Interview by Anna Maria Tremonti.  </a:t>
            </a:r>
            <a:r>
              <a:rPr lang="en-US" altLang="en-US" sz="2000" i="1" dirty="0"/>
              <a:t>The Current</a:t>
            </a:r>
            <a:r>
              <a:rPr lang="en-US" altLang="en-US" sz="2000" dirty="0"/>
              <a:t>. CBC Radio One, Toronto. 27 July 2013. Radio.</a:t>
            </a:r>
          </a:p>
        </p:txBody>
      </p:sp>
    </p:spTree>
    <p:extLst>
      <p:ext uri="{BB962C8B-B14F-4D97-AF65-F5344CB8AC3E}">
        <p14:creationId xmlns:p14="http://schemas.microsoft.com/office/powerpoint/2010/main" val="7539901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CA" altLang="en-US" b="1" dirty="0"/>
              <a:t>Other Sources</a:t>
            </a:r>
          </a:p>
        </p:txBody>
      </p:sp>
      <p:sp>
        <p:nvSpPr>
          <p:cNvPr id="50179" name="Content Placeholder 2"/>
          <p:cNvSpPr>
            <a:spLocks noGrp="1"/>
          </p:cNvSpPr>
          <p:nvPr>
            <p:ph idx="1"/>
          </p:nvPr>
        </p:nvSpPr>
        <p:spPr/>
        <p:txBody>
          <a:bodyPr/>
          <a:lstStyle/>
          <a:p>
            <a:pPr marL="528638" indent="-528638">
              <a:lnSpc>
                <a:spcPct val="150000"/>
              </a:lnSpc>
              <a:spcBef>
                <a:spcPct val="0"/>
              </a:spcBef>
              <a:buFont typeface="Wingdings 2" panose="05020102010507070707" pitchFamily="18" charset="2"/>
              <a:buNone/>
            </a:pPr>
            <a:r>
              <a:rPr lang="en-US" altLang="en-US" sz="2400" b="1" dirty="0">
                <a:latin typeface="Arial" panose="020B0604020202020204" pitchFamily="34" charset="0"/>
                <a:cs typeface="Arial" panose="020B0604020202020204" pitchFamily="34" charset="0"/>
              </a:rPr>
              <a:t>Films or Movies</a:t>
            </a:r>
          </a:p>
          <a:p>
            <a:pPr marL="528638" indent="-528638">
              <a:lnSpc>
                <a:spcPct val="150000"/>
              </a:lnSpc>
              <a:spcBef>
                <a:spcPct val="0"/>
              </a:spcBef>
              <a:buFont typeface="Wingdings 2" panose="05020102010507070707" pitchFamily="18" charset="2"/>
              <a:buNone/>
            </a:pPr>
            <a:endParaRPr lang="en-US" altLang="en-US" sz="1800" b="1" dirty="0">
              <a:latin typeface="Arial" panose="020B0604020202020204" pitchFamily="34" charset="0"/>
              <a:cs typeface="Arial" panose="020B0604020202020204" pitchFamily="34" charset="0"/>
            </a:endParaRPr>
          </a:p>
          <a:p>
            <a:pPr marL="528638" indent="-528638">
              <a:lnSpc>
                <a:spcPct val="150000"/>
              </a:lnSpc>
              <a:spcBef>
                <a:spcPct val="0"/>
              </a:spcBef>
              <a:buFont typeface="Wingdings 2" panose="05020102010507070707" pitchFamily="18" charset="2"/>
              <a:buNone/>
            </a:pPr>
            <a:r>
              <a:rPr lang="en-US" altLang="en-US" sz="1800" b="1" dirty="0">
                <a:latin typeface="Arial" panose="020B0604020202020204" pitchFamily="34" charset="0"/>
                <a:cs typeface="Arial" panose="020B0604020202020204" pitchFamily="34" charset="0"/>
              </a:rPr>
              <a:t>List films (in theaters or not yet on DVD or video) by their title. </a:t>
            </a:r>
          </a:p>
          <a:p>
            <a:pPr marL="528638" indent="-528638">
              <a:lnSpc>
                <a:spcPct val="150000"/>
              </a:lnSpc>
              <a:spcBef>
                <a:spcPct val="0"/>
              </a:spcBef>
              <a:buFont typeface="Wingdings 2" panose="05020102010507070707" pitchFamily="18" charset="2"/>
              <a:buNone/>
            </a:pPr>
            <a:r>
              <a:rPr lang="en-US" altLang="en-US" sz="1800" i="1" dirty="0"/>
              <a:t>The Usual Suspects</a:t>
            </a:r>
            <a:r>
              <a:rPr lang="en-US" altLang="en-US" sz="1800" dirty="0"/>
              <a:t>. Dir. Bryan Singer. Perf. Kevin Spacey, Gabriel Byrne, Chazz Palminteri, Stephen Baldwin, and Benecio del Toro. Polygram, 1995. Film.</a:t>
            </a:r>
          </a:p>
          <a:p>
            <a:pPr marL="528638" indent="-528638">
              <a:lnSpc>
                <a:spcPct val="150000"/>
              </a:lnSpc>
              <a:spcBef>
                <a:spcPct val="0"/>
              </a:spcBef>
              <a:buFont typeface="Wingdings 2" panose="05020102010507070707" pitchFamily="18" charset="2"/>
              <a:buNone/>
            </a:pPr>
            <a:endParaRPr lang="en-US" altLang="en-US" sz="1800" b="1" dirty="0"/>
          </a:p>
          <a:p>
            <a:pPr marL="528638" indent="-528638">
              <a:lnSpc>
                <a:spcPct val="150000"/>
              </a:lnSpc>
              <a:spcBef>
                <a:spcPct val="0"/>
              </a:spcBef>
              <a:buFont typeface="Wingdings 2" panose="05020102010507070707" pitchFamily="18" charset="2"/>
              <a:buNone/>
            </a:pPr>
            <a:r>
              <a:rPr lang="en-US" altLang="en-US" sz="1800" b="1" dirty="0">
                <a:latin typeface="Arial" panose="020B0604020202020204" pitchFamily="34" charset="0"/>
                <a:cs typeface="Arial" panose="020B0604020202020204" pitchFamily="34" charset="0"/>
              </a:rPr>
              <a:t>To emphasize specific performers (</a:t>
            </a:r>
            <a:r>
              <a:rPr lang="en-US" altLang="en-US" sz="1800" b="1" i="1" dirty="0">
                <a:latin typeface="Arial" panose="020B0604020202020204" pitchFamily="34" charset="0"/>
                <a:cs typeface="Arial" panose="020B0604020202020204" pitchFamily="34" charset="0"/>
              </a:rPr>
              <a:t>perf</a:t>
            </a:r>
            <a:r>
              <a:rPr lang="en-US" altLang="en-US" sz="1800" b="1" dirty="0">
                <a:latin typeface="Arial" panose="020B0604020202020204" pitchFamily="34" charset="0"/>
                <a:cs typeface="Arial" panose="020B0604020202020204" pitchFamily="34" charset="0"/>
              </a:rPr>
              <a:t>.) or directors (</a:t>
            </a:r>
            <a:r>
              <a:rPr lang="en-US" altLang="en-US" sz="1800" b="1" i="1" dirty="0">
                <a:latin typeface="Arial" panose="020B0604020202020204" pitchFamily="34" charset="0"/>
                <a:cs typeface="Arial" panose="020B0604020202020204" pitchFamily="34" charset="0"/>
              </a:rPr>
              <a:t>dir</a:t>
            </a:r>
            <a:r>
              <a:rPr lang="en-US" altLang="en-US" sz="1800" b="1" dirty="0">
                <a:latin typeface="Arial" panose="020B0604020202020204" pitchFamily="34" charset="0"/>
                <a:cs typeface="Arial" panose="020B0604020202020204" pitchFamily="34" charset="0"/>
              </a:rPr>
              <a:t>.), begin the citation with the name.</a:t>
            </a:r>
          </a:p>
          <a:p>
            <a:pPr marL="528638" indent="-528638">
              <a:lnSpc>
                <a:spcPct val="150000"/>
              </a:lnSpc>
              <a:spcBef>
                <a:spcPct val="0"/>
              </a:spcBef>
              <a:buFont typeface="Wingdings 2" panose="05020102010507070707" pitchFamily="18" charset="2"/>
              <a:buNone/>
            </a:pPr>
            <a:r>
              <a:rPr lang="en-US" altLang="en-US" sz="2000" dirty="0"/>
              <a:t>Lucas, George, dir. </a:t>
            </a:r>
            <a:r>
              <a:rPr lang="en-US" altLang="en-US" sz="2000" i="1" dirty="0"/>
              <a:t>Star Wars Episode IV: A New Hope</a:t>
            </a:r>
            <a:r>
              <a:rPr lang="en-US" altLang="en-US" sz="2000" dirty="0"/>
              <a:t>. Twentieth Century Fox, 1977. Film.</a:t>
            </a:r>
          </a:p>
          <a:p>
            <a:pPr marL="528638" indent="-528638">
              <a:lnSpc>
                <a:spcPct val="150000"/>
              </a:lnSpc>
              <a:spcBef>
                <a:spcPct val="0"/>
              </a:spcBef>
              <a:buFont typeface="Wingdings 2" panose="05020102010507070707" pitchFamily="18" charset="2"/>
              <a:buNone/>
            </a:pPr>
            <a:endParaRPr lang="en-US" altLang="en-US" sz="1800" b="1" dirty="0"/>
          </a:p>
        </p:txBody>
      </p:sp>
    </p:spTree>
    <p:extLst>
      <p:ext uri="{BB962C8B-B14F-4D97-AF65-F5344CB8AC3E}">
        <p14:creationId xmlns:p14="http://schemas.microsoft.com/office/powerpoint/2010/main" val="27424972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CA" altLang="en-US" b="1" dirty="0"/>
              <a:t>Other Sources</a:t>
            </a:r>
          </a:p>
        </p:txBody>
      </p:sp>
      <p:sp>
        <p:nvSpPr>
          <p:cNvPr id="51203" name="Content Placeholder 2"/>
          <p:cNvSpPr>
            <a:spLocks noGrp="1"/>
          </p:cNvSpPr>
          <p:nvPr>
            <p:ph idx="1"/>
          </p:nvPr>
        </p:nvSpPr>
        <p:spPr/>
        <p:txBody>
          <a:bodyPr/>
          <a:lstStyle/>
          <a:p>
            <a:pPr marL="528638" indent="-528638">
              <a:lnSpc>
                <a:spcPct val="150000"/>
              </a:lnSpc>
              <a:spcBef>
                <a:spcPct val="0"/>
              </a:spcBef>
              <a:buFont typeface="Wingdings 2" panose="05020102010507070707" pitchFamily="18" charset="2"/>
              <a:buNone/>
            </a:pPr>
            <a:r>
              <a:rPr lang="en-US" altLang="en-US" b="1" dirty="0">
                <a:latin typeface="Arial" panose="020B0604020202020204" pitchFamily="34" charset="0"/>
                <a:cs typeface="Arial" panose="020B0604020202020204" pitchFamily="34" charset="0"/>
              </a:rPr>
              <a:t>Recorded Films or Movies</a:t>
            </a:r>
            <a:endParaRPr lang="en-US" altLang="en-US" dirty="0">
              <a:latin typeface="Arial" panose="020B0604020202020204" pitchFamily="34" charset="0"/>
              <a:cs typeface="Arial" panose="020B0604020202020204" pitchFamily="34" charset="0"/>
            </a:endParaRPr>
          </a:p>
          <a:p>
            <a:pPr marL="528638" indent="-528638">
              <a:lnSpc>
                <a:spcPct val="150000"/>
              </a:lnSpc>
              <a:spcBef>
                <a:spcPct val="0"/>
              </a:spcBef>
              <a:buFont typeface="Wingdings 2" panose="05020102010507070707" pitchFamily="18" charset="2"/>
              <a:buNone/>
            </a:pPr>
            <a:r>
              <a:rPr lang="en-US" altLang="en-US" sz="2200" i="1" dirty="0"/>
              <a:t>Ed Wood</a:t>
            </a:r>
            <a:r>
              <a:rPr lang="en-US" altLang="en-US" sz="2200" dirty="0"/>
              <a:t>. Dir. Tim Burton. Perf. Johnny Depp, Martin Landau, Sarah Jessica Parker, Patricia Arquette. Touchstone, 1994. DVD.</a:t>
            </a:r>
          </a:p>
          <a:p>
            <a:pPr marL="528638" indent="-528638">
              <a:lnSpc>
                <a:spcPct val="150000"/>
              </a:lnSpc>
              <a:spcBef>
                <a:spcPct val="0"/>
              </a:spcBef>
              <a:buFont typeface="Wingdings 2" panose="05020102010507070707" pitchFamily="18" charset="2"/>
              <a:buNone/>
            </a:pPr>
            <a:endParaRPr lang="en-CA" altLang="en-US" sz="2200" dirty="0"/>
          </a:p>
          <a:p>
            <a:pPr marL="528638" indent="-528638">
              <a:lnSpc>
                <a:spcPct val="150000"/>
              </a:lnSpc>
              <a:spcBef>
                <a:spcPct val="0"/>
              </a:spcBef>
              <a:buFont typeface="Wingdings 2" panose="05020102010507070707" pitchFamily="18" charset="2"/>
              <a:buNone/>
            </a:pPr>
            <a:r>
              <a:rPr lang="en-US" altLang="en-US" b="1" dirty="0">
                <a:latin typeface="Arial" panose="020B0604020202020204" pitchFamily="34" charset="0"/>
                <a:cs typeface="Arial" panose="020B0604020202020204" pitchFamily="34" charset="0"/>
              </a:rPr>
              <a:t>Broadcast Television or Radio Program</a:t>
            </a:r>
            <a:endParaRPr lang="en-US" altLang="en-US" dirty="0">
              <a:latin typeface="Arial" panose="020B0604020202020204" pitchFamily="34" charset="0"/>
              <a:cs typeface="Arial" panose="020B0604020202020204" pitchFamily="34" charset="0"/>
            </a:endParaRPr>
          </a:p>
          <a:p>
            <a:pPr marL="528638" indent="-528638">
              <a:lnSpc>
                <a:spcPct val="150000"/>
              </a:lnSpc>
              <a:spcBef>
                <a:spcPct val="0"/>
              </a:spcBef>
              <a:buFont typeface="Wingdings 2" panose="05020102010507070707" pitchFamily="18" charset="2"/>
              <a:buNone/>
            </a:pPr>
            <a:r>
              <a:rPr lang="en-US" altLang="en-US" sz="2200" dirty="0"/>
              <a:t>"The Blessing Way." </a:t>
            </a:r>
            <a:r>
              <a:rPr lang="en-US" altLang="en-US" sz="2200" i="1" dirty="0"/>
              <a:t>The X-Files</a:t>
            </a:r>
            <a:r>
              <a:rPr lang="en-US" altLang="en-US" sz="2200" dirty="0"/>
              <a:t>. Fox. WXIA, Atlanta. 19 Jul. 1998. Television.</a:t>
            </a:r>
            <a:endParaRPr lang="en-CA" altLang="en-US" sz="2200" dirty="0"/>
          </a:p>
          <a:p>
            <a:pPr marL="528638" indent="-528638">
              <a:buFont typeface="Wingdings 2" panose="05020102010507070707" pitchFamily="18" charset="2"/>
              <a:buNone/>
            </a:pPr>
            <a:endParaRPr lang="en-CA" altLang="en-US" sz="2200" dirty="0"/>
          </a:p>
        </p:txBody>
      </p:sp>
    </p:spTree>
    <p:extLst>
      <p:ext uri="{BB962C8B-B14F-4D97-AF65-F5344CB8AC3E}">
        <p14:creationId xmlns:p14="http://schemas.microsoft.com/office/powerpoint/2010/main" val="12842337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idx="4294967295"/>
          </p:nvPr>
        </p:nvSpPr>
        <p:spPr>
          <a:xfrm>
            <a:off x="660400" y="1268760"/>
            <a:ext cx="8229600" cy="938213"/>
          </a:xfrm>
        </p:spPr>
        <p:txBody>
          <a:bodyPr/>
          <a:lstStyle/>
          <a:p>
            <a:r>
              <a:rPr lang="en-CA" b="1" dirty="0">
                <a:solidFill>
                  <a:srgbClr val="0070C0"/>
                </a:solidFill>
              </a:rPr>
              <a:t>Detailed information about referencing</a:t>
            </a:r>
            <a:endParaRPr lang="en-CA" altLang="en-US" b="1" dirty="0">
              <a:solidFill>
                <a:srgbClr val="0070C0"/>
              </a:solidFill>
            </a:endParaRPr>
          </a:p>
        </p:txBody>
      </p:sp>
      <p:sp>
        <p:nvSpPr>
          <p:cNvPr id="20483" name="Content Placeholder 2"/>
          <p:cNvSpPr>
            <a:spLocks noGrp="1"/>
          </p:cNvSpPr>
          <p:nvPr>
            <p:ph idx="4294967295"/>
          </p:nvPr>
        </p:nvSpPr>
        <p:spPr>
          <a:xfrm>
            <a:off x="683568" y="2446734"/>
            <a:ext cx="8229600" cy="4389438"/>
          </a:xfrm>
        </p:spPr>
        <p:txBody>
          <a:bodyPr/>
          <a:lstStyle/>
          <a:p>
            <a:pPr>
              <a:buNone/>
            </a:pPr>
            <a:r>
              <a:rPr lang="en-CA" altLang="en-US" sz="2400" b="1" dirty="0">
                <a:latin typeface="Arial" panose="020B0604020202020204" pitchFamily="34" charset="0"/>
                <a:cs typeface="Arial" panose="020B0604020202020204" pitchFamily="34" charset="0"/>
              </a:rPr>
              <a:t>MLA and APA – reference point OWL at Purdue</a:t>
            </a:r>
          </a:p>
          <a:p>
            <a:pPr>
              <a:buNone/>
            </a:pPr>
            <a:r>
              <a:rPr lang="en-CA" altLang="en-US" sz="2400" b="1" dirty="0">
                <a:latin typeface="Arial" panose="020B0604020202020204" pitchFamily="34" charset="0"/>
                <a:cs typeface="Arial" panose="020B0604020202020204" pitchFamily="34" charset="0"/>
              </a:rPr>
              <a:t> </a:t>
            </a:r>
            <a:endParaRPr lang="en-CA" altLang="en-US" sz="1000" b="1" dirty="0"/>
          </a:p>
          <a:p>
            <a:pPr>
              <a:buNone/>
            </a:pPr>
            <a:r>
              <a:rPr lang="en-CA" altLang="en-US" b="1" dirty="0"/>
              <a:t>MLA Formatting and Style Guide</a:t>
            </a:r>
          </a:p>
          <a:p>
            <a:pPr>
              <a:buNone/>
            </a:pPr>
            <a:r>
              <a:rPr lang="en-CA" altLang="en-US" sz="2000" b="1" dirty="0"/>
              <a:t>https://owl.english.purdue.edu/owl/resource/747/01/</a:t>
            </a:r>
          </a:p>
          <a:p>
            <a:pPr>
              <a:buNone/>
            </a:pPr>
            <a:r>
              <a:rPr lang="en-CA" altLang="en-US" b="1" dirty="0"/>
              <a:t>Sample Works Cited page</a:t>
            </a:r>
          </a:p>
          <a:p>
            <a:pPr>
              <a:buNone/>
            </a:pPr>
            <a:r>
              <a:rPr lang="en-CA" altLang="en-US" sz="2000" b="1" dirty="0"/>
              <a:t>https://owl.english.purdue.edu/owl/resource/747/12/</a:t>
            </a:r>
          </a:p>
          <a:p>
            <a:pPr>
              <a:buNone/>
            </a:pPr>
            <a:endParaRPr lang="en-CA" altLang="en-US" sz="2000" b="1" dirty="0"/>
          </a:p>
          <a:p>
            <a:pPr>
              <a:buNone/>
            </a:pPr>
            <a:r>
              <a:rPr lang="en-CA" altLang="en-US" b="1" dirty="0"/>
              <a:t>APA Formatting and Style Guide</a:t>
            </a:r>
          </a:p>
          <a:p>
            <a:pPr>
              <a:buNone/>
            </a:pPr>
            <a:r>
              <a:rPr lang="en-CA" altLang="en-US" sz="2000" b="1" dirty="0"/>
              <a:t>https://owl.english.purdue.edu/owl/resource/560/01/</a:t>
            </a:r>
          </a:p>
          <a:p>
            <a:pPr>
              <a:buFont typeface="Wingdings 2" panose="05020102010507070707" pitchFamily="18" charset="2"/>
              <a:buNone/>
            </a:pPr>
            <a:endParaRPr lang="en-CA" altLang="en-US" b="1" dirty="0"/>
          </a:p>
        </p:txBody>
      </p:sp>
    </p:spTree>
    <p:extLst>
      <p:ext uri="{BB962C8B-B14F-4D97-AF65-F5344CB8AC3E}">
        <p14:creationId xmlns:p14="http://schemas.microsoft.com/office/powerpoint/2010/main" val="299923871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95536" y="-387424"/>
            <a:ext cx="8229600" cy="1143000"/>
          </a:xfrm>
        </p:spPr>
        <p:txBody>
          <a:bodyPr/>
          <a:lstStyle/>
          <a:p>
            <a:r>
              <a:rPr lang="en-CA" altLang="en-US" b="1" dirty="0"/>
              <a:t>Example</a:t>
            </a:r>
          </a:p>
        </p:txBody>
      </p:sp>
      <p:sp>
        <p:nvSpPr>
          <p:cNvPr id="33795" name="Content Placeholder 2"/>
          <p:cNvSpPr>
            <a:spLocks noGrp="1"/>
          </p:cNvSpPr>
          <p:nvPr>
            <p:ph idx="1"/>
          </p:nvPr>
        </p:nvSpPr>
        <p:spPr>
          <a:xfrm>
            <a:off x="539552" y="755576"/>
            <a:ext cx="8229600" cy="4681537"/>
          </a:xfrm>
        </p:spPr>
        <p:txBody>
          <a:bodyPr/>
          <a:lstStyle/>
          <a:p>
            <a:pPr marL="0" indent="0" algn="ctr">
              <a:lnSpc>
                <a:spcPct val="150000"/>
              </a:lnSpc>
              <a:buNone/>
              <a:tabLst>
                <a:tab pos="355600" algn="l"/>
              </a:tabLst>
            </a:pPr>
            <a:r>
              <a:rPr lang="en-CA" sz="1400" dirty="0"/>
              <a:t>Works Cited</a:t>
            </a:r>
          </a:p>
          <a:p>
            <a:pPr marL="0" indent="0">
              <a:lnSpc>
                <a:spcPct val="150000"/>
              </a:lnSpc>
              <a:buNone/>
              <a:tabLst>
                <a:tab pos="355600" algn="l"/>
              </a:tabLst>
            </a:pPr>
            <a:r>
              <a:rPr lang="en-CA" sz="1400" dirty="0"/>
              <a:t>Dean, Cornelia. "Executive on a Mission: Saving the Planet." </a:t>
            </a:r>
            <a:r>
              <a:rPr lang="en-CA" sz="1400" i="1" dirty="0"/>
              <a:t>The New York Times</a:t>
            </a:r>
            <a:r>
              <a:rPr lang="en-CA" sz="1400" dirty="0"/>
              <a:t>, 22 May 2007, 	www.nytimes.com/2007/05/22/science/earth/22ander.html?_r=0. Accessed 12 May 2016.</a:t>
            </a:r>
          </a:p>
          <a:p>
            <a:pPr marL="0" indent="0">
              <a:lnSpc>
                <a:spcPct val="150000"/>
              </a:lnSpc>
              <a:buNone/>
              <a:tabLst>
                <a:tab pos="355600" algn="l"/>
              </a:tabLst>
            </a:pPr>
            <a:r>
              <a:rPr lang="en-CA" sz="1400" dirty="0"/>
              <a:t>Ebert, Roger. Review of </a:t>
            </a:r>
            <a:r>
              <a:rPr lang="en-CA" sz="1400" i="1" dirty="0"/>
              <a:t>An Inconvenient Truth</a:t>
            </a:r>
            <a:r>
              <a:rPr lang="en-CA" sz="1400" dirty="0"/>
              <a:t>, directed by Davis Guggenheim. </a:t>
            </a:r>
            <a:r>
              <a:rPr lang="en-CA" sz="1400" i="1" dirty="0"/>
              <a:t>rogerebert.com</a:t>
            </a:r>
            <a:r>
              <a:rPr lang="en-CA" sz="1400" dirty="0"/>
              <a:t>, 1 June 	2006, http://www.rogerebert.com/reviews/an-inconvenient-truth-2006. Accessed 15 June 2016.</a:t>
            </a:r>
          </a:p>
          <a:p>
            <a:pPr marL="0" indent="0">
              <a:lnSpc>
                <a:spcPct val="150000"/>
              </a:lnSpc>
              <a:buNone/>
              <a:tabLst>
                <a:tab pos="355600" algn="l"/>
              </a:tabLst>
            </a:pPr>
            <a:r>
              <a:rPr lang="en-CA" sz="1400" dirty="0" err="1"/>
              <a:t>Gowdy</a:t>
            </a:r>
            <a:r>
              <a:rPr lang="en-CA" sz="1400" dirty="0"/>
              <a:t>, John. "Avoiding Self-organized Extinction: Toward a Co-evolutionary Economics of 	Sustainability." </a:t>
            </a:r>
            <a:r>
              <a:rPr lang="en-CA" sz="1400" i="1" dirty="0"/>
              <a:t>International Journal of Sustainable Development and World Ecology,</a:t>
            </a:r>
            <a:r>
              <a:rPr lang="en-CA" sz="1400" dirty="0"/>
              <a:t> vol. 14, no. 1, 	2007, pp. 27-36.</a:t>
            </a:r>
          </a:p>
          <a:p>
            <a:pPr marL="0" indent="0">
              <a:lnSpc>
                <a:spcPct val="150000"/>
              </a:lnSpc>
              <a:buNone/>
              <a:tabLst>
                <a:tab pos="355600" algn="l"/>
              </a:tabLst>
            </a:pPr>
            <a:r>
              <a:rPr lang="en-CA" sz="1400" i="1" dirty="0"/>
              <a:t>An Inconvenient Truth</a:t>
            </a:r>
            <a:r>
              <a:rPr lang="en-CA" sz="1400" dirty="0"/>
              <a:t>. Directed by Davis Guggenheim, performances by Al Gore and Billy West, 	Paramount, 2006.</a:t>
            </a:r>
          </a:p>
          <a:p>
            <a:pPr marL="0" indent="0">
              <a:lnSpc>
                <a:spcPct val="150000"/>
              </a:lnSpc>
              <a:buNone/>
              <a:tabLst>
                <a:tab pos="355600" algn="l"/>
              </a:tabLst>
            </a:pPr>
            <a:r>
              <a:rPr lang="en-CA" sz="1400" dirty="0"/>
              <a:t>Leroux, Marcel. </a:t>
            </a:r>
            <a:r>
              <a:rPr lang="en-CA" sz="1400" i="1" dirty="0"/>
              <a:t>Global Warming: Myth Or Reality?: The Erring Ways of Climatology</a:t>
            </a:r>
            <a:r>
              <a:rPr lang="en-CA" sz="1400" dirty="0"/>
              <a:t>. Springer, 2005.</a:t>
            </a:r>
          </a:p>
          <a:p>
            <a:pPr marL="0" indent="0">
              <a:lnSpc>
                <a:spcPct val="150000"/>
              </a:lnSpc>
              <a:buNone/>
              <a:tabLst>
                <a:tab pos="355600" algn="l"/>
              </a:tabLst>
            </a:pPr>
            <a:r>
              <a:rPr lang="en-CA" sz="1400" dirty="0"/>
              <a:t>Nordhaus, William D. "After Kyoto: Alternative Mechanisms to Control Global Warming." </a:t>
            </a:r>
            <a:r>
              <a:rPr lang="en-CA" sz="1400" i="1" dirty="0"/>
              <a:t>American 	Economic Review</a:t>
            </a:r>
            <a:r>
              <a:rPr lang="en-CA" sz="1400" dirty="0"/>
              <a:t>, vol. 96, no. 2, 2006, pp. 31-34.</a:t>
            </a:r>
          </a:p>
          <a:p>
            <a:pPr marL="0" indent="0">
              <a:lnSpc>
                <a:spcPct val="150000"/>
              </a:lnSpc>
              <a:buNone/>
              <a:tabLst>
                <a:tab pos="355600" algn="l"/>
              </a:tabLst>
            </a:pPr>
            <a:r>
              <a:rPr lang="en-CA" sz="1400" dirty="0"/>
              <a:t>---. "Global Warming Economics." </a:t>
            </a:r>
            <a:r>
              <a:rPr lang="en-CA" sz="1400" i="1" dirty="0"/>
              <a:t>Science,</a:t>
            </a:r>
            <a:r>
              <a:rPr lang="en-CA" sz="1400" dirty="0"/>
              <a:t> vol. 294, no. 5545, 9 Nov. 2001, pp. 1283-84, DOI: 	10.1126/science.1065007.</a:t>
            </a:r>
          </a:p>
          <a:p>
            <a:pPr marL="0" indent="0">
              <a:lnSpc>
                <a:spcPct val="150000"/>
              </a:lnSpc>
              <a:buNone/>
            </a:pPr>
            <a:r>
              <a:rPr lang="en-CA" sz="1400" dirty="0" err="1"/>
              <a:t>Uzawa</a:t>
            </a:r>
            <a:r>
              <a:rPr lang="en-CA" sz="1400" dirty="0"/>
              <a:t>, Hirofumi. </a:t>
            </a:r>
            <a:r>
              <a:rPr lang="en-CA" sz="1400" i="1" dirty="0"/>
              <a:t>Economic Theory and Global Warming</a:t>
            </a:r>
            <a:r>
              <a:rPr lang="en-CA" sz="1400" dirty="0"/>
              <a:t>. Cambridge UP, 2003.</a:t>
            </a:r>
          </a:p>
          <a:p>
            <a:pPr marL="0" indent="0">
              <a:lnSpc>
                <a:spcPct val="150000"/>
              </a:lnSpc>
              <a:spcBef>
                <a:spcPts val="0"/>
              </a:spcBef>
              <a:buNone/>
              <a:defRPr/>
            </a:pPr>
            <a:endParaRPr lang="en-CA" sz="1400" dirty="0"/>
          </a:p>
          <a:p>
            <a:pPr marL="528638" indent="-528638">
              <a:lnSpc>
                <a:spcPct val="150000"/>
              </a:lnSpc>
              <a:spcBef>
                <a:spcPts val="0"/>
              </a:spcBef>
              <a:buFont typeface="Wingdings 2" panose="05020102010507070707" pitchFamily="18" charset="2"/>
              <a:buNone/>
              <a:defRPr/>
            </a:pPr>
            <a:endParaRPr lang="en-GB" sz="1600" dirty="0">
              <a:cs typeface="Arial" pitchFamily="34" charset="0"/>
            </a:endParaRPr>
          </a:p>
          <a:p>
            <a:pPr marL="528638" indent="-528638">
              <a:lnSpc>
                <a:spcPct val="150000"/>
              </a:lnSpc>
              <a:spcBef>
                <a:spcPts val="0"/>
              </a:spcBef>
              <a:buFont typeface="Wingdings 2" panose="05020102010507070707" pitchFamily="18" charset="2"/>
              <a:buNone/>
              <a:defRPr/>
            </a:pPr>
            <a:endParaRPr lang="en-CA" sz="1600" dirty="0"/>
          </a:p>
          <a:p>
            <a:pPr marL="528638" indent="-528638">
              <a:lnSpc>
                <a:spcPct val="150000"/>
              </a:lnSpc>
              <a:spcBef>
                <a:spcPts val="0"/>
              </a:spcBef>
              <a:buFont typeface="Wingdings 2" panose="05020102010507070707" pitchFamily="18" charset="2"/>
              <a:buNone/>
              <a:defRPr/>
            </a:pPr>
            <a:endParaRPr lang="en-US" dirty="0"/>
          </a:p>
          <a:p>
            <a:pPr>
              <a:buFont typeface="Wingdings 2" panose="05020102010507070707" pitchFamily="18" charset="2"/>
              <a:buNone/>
              <a:defRPr/>
            </a:pPr>
            <a:endParaRPr lang="en-CA" dirty="0"/>
          </a:p>
        </p:txBody>
      </p:sp>
    </p:spTree>
    <p:extLst>
      <p:ext uri="{BB962C8B-B14F-4D97-AF65-F5344CB8AC3E}">
        <p14:creationId xmlns:p14="http://schemas.microsoft.com/office/powerpoint/2010/main" val="4976917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95536" y="-387424"/>
            <a:ext cx="8229600" cy="1143000"/>
          </a:xfrm>
        </p:spPr>
        <p:txBody>
          <a:bodyPr/>
          <a:lstStyle/>
          <a:p>
            <a:br>
              <a:rPr lang="en-CA" altLang="en-US" b="1" dirty="0"/>
            </a:br>
            <a:endParaRPr lang="en-CA" altLang="en-US" b="1" dirty="0"/>
          </a:p>
        </p:txBody>
      </p:sp>
      <p:sp>
        <p:nvSpPr>
          <p:cNvPr id="33795" name="Content Placeholder 2"/>
          <p:cNvSpPr>
            <a:spLocks noGrp="1"/>
          </p:cNvSpPr>
          <p:nvPr>
            <p:ph idx="1"/>
          </p:nvPr>
        </p:nvSpPr>
        <p:spPr>
          <a:xfrm>
            <a:off x="539552" y="755576"/>
            <a:ext cx="8229600" cy="4681537"/>
          </a:xfrm>
        </p:spPr>
        <p:txBody>
          <a:bodyPr/>
          <a:lstStyle/>
          <a:p>
            <a:pPr>
              <a:buFont typeface="Wingdings 2" panose="05020102010507070707" pitchFamily="18" charset="2"/>
              <a:buNone/>
              <a:defRPr/>
            </a:pPr>
            <a:endParaRPr lang="en-CA" dirty="0"/>
          </a:p>
          <a:p>
            <a:pPr>
              <a:buFont typeface="Wingdings 2" panose="05020102010507070707" pitchFamily="18" charset="2"/>
              <a:buNone/>
              <a:defRPr/>
            </a:pPr>
            <a:endParaRPr lang="en-CA" dirty="0"/>
          </a:p>
          <a:p>
            <a:pPr algn="ctr">
              <a:buFont typeface="Wingdings 2" panose="05020102010507070707" pitchFamily="18" charset="2"/>
              <a:buNone/>
              <a:defRPr/>
            </a:pPr>
            <a:r>
              <a:rPr lang="en-CA" sz="3600" b="1" dirty="0"/>
              <a:t>SAMPLE Works Cited pages </a:t>
            </a:r>
          </a:p>
          <a:p>
            <a:pPr algn="ctr">
              <a:buFont typeface="Wingdings 2" panose="05020102010507070707" pitchFamily="18" charset="2"/>
              <a:buNone/>
              <a:defRPr/>
            </a:pPr>
            <a:r>
              <a:rPr lang="en-CA" sz="3600" b="1" dirty="0"/>
              <a:t>– posted in Brightspace </a:t>
            </a:r>
          </a:p>
          <a:p>
            <a:pPr algn="ctr">
              <a:buFont typeface="Wingdings 2" panose="05020102010507070707" pitchFamily="18" charset="2"/>
              <a:buNone/>
              <a:defRPr/>
            </a:pPr>
            <a:r>
              <a:rPr lang="en-CA" sz="3600" b="1" dirty="0"/>
              <a:t>– folder “Reference Documents”</a:t>
            </a:r>
          </a:p>
        </p:txBody>
      </p:sp>
    </p:spTree>
    <p:extLst>
      <p:ext uri="{BB962C8B-B14F-4D97-AF65-F5344CB8AC3E}">
        <p14:creationId xmlns:p14="http://schemas.microsoft.com/office/powerpoint/2010/main" val="26868405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80365" y="980728"/>
            <a:ext cx="7958137" cy="881062"/>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US" altLang="en-US" sz="4400" b="1" dirty="0">
                <a:latin typeface="Arial" panose="020B0604020202020204" pitchFamily="34" charset="0"/>
                <a:cs typeface="Arial" panose="020B0604020202020204" pitchFamily="34" charset="0"/>
              </a:rPr>
              <a:t>Discussion Groups – Oct. 4 and Oct. 11</a:t>
            </a:r>
            <a:endParaRPr lang="en-US" altLang="en-US" sz="4400" b="1" dirty="0">
              <a:latin typeface="Arial" panose="020B0604020202020204" pitchFamily="34" charset="0"/>
            </a:endParaRPr>
          </a:p>
        </p:txBody>
      </p:sp>
      <p:sp>
        <p:nvSpPr>
          <p:cNvPr id="4099" name="Rectangle 3"/>
          <p:cNvSpPr>
            <a:spLocks noGrp="1" noChangeArrowheads="1"/>
          </p:cNvSpPr>
          <p:nvPr>
            <p:ph idx="1"/>
          </p:nvPr>
        </p:nvSpPr>
        <p:spPr>
          <a:xfrm>
            <a:off x="889793" y="2276872"/>
            <a:ext cx="7546975" cy="4154487"/>
          </a:xfrm>
        </p:spPr>
        <p:txBody>
          <a:bodyPr>
            <a:normAutofit fontScale="70000" lnSpcReduction="20000"/>
          </a:bodyPr>
          <a:lstStyle/>
          <a:p>
            <a:pPr>
              <a:buFont typeface="Wingdings 2" panose="05020102010507070707" pitchFamily="18" charset="2"/>
              <a:buNone/>
              <a:defRPr/>
            </a:pPr>
            <a:r>
              <a:rPr lang="en-US" sz="4400" b="1" dirty="0">
                <a:latin typeface="Arial" pitchFamily="34" charset="0"/>
                <a:cs typeface="Arial" pitchFamily="34" charset="0"/>
              </a:rPr>
              <a:t>Open Session</a:t>
            </a:r>
          </a:p>
          <a:p>
            <a:pPr>
              <a:buFont typeface="Wingdings 2" panose="05020102010507070707" pitchFamily="18" charset="2"/>
              <a:buNone/>
              <a:defRPr/>
            </a:pPr>
            <a:r>
              <a:rPr lang="en-US" sz="4400" b="1" dirty="0">
                <a:latin typeface="Arial" pitchFamily="34" charset="0"/>
                <a:cs typeface="Arial" pitchFamily="34" charset="0"/>
              </a:rPr>
              <a:t>5:30 to 6:30</a:t>
            </a:r>
          </a:p>
          <a:p>
            <a:pPr marL="355600" indent="19050" eaLnBrk="1" hangingPunct="1">
              <a:spcAft>
                <a:spcPts val="1200"/>
              </a:spcAft>
              <a:buNone/>
              <a:defRPr/>
            </a:pPr>
            <a:endParaRPr lang="en-CA" sz="3600" b="1" dirty="0"/>
          </a:p>
          <a:p>
            <a:pPr marL="355600" indent="19050" eaLnBrk="1" hangingPunct="1">
              <a:spcAft>
                <a:spcPts val="1200"/>
              </a:spcAft>
              <a:buNone/>
              <a:defRPr/>
            </a:pPr>
            <a:r>
              <a:rPr lang="en-CA" sz="3600" b="1" dirty="0"/>
              <a:t>Help with searching for resources</a:t>
            </a:r>
          </a:p>
          <a:p>
            <a:pPr marL="355600" indent="19050" eaLnBrk="1" hangingPunct="1">
              <a:spcAft>
                <a:spcPts val="1200"/>
              </a:spcAft>
              <a:buNone/>
              <a:defRPr/>
            </a:pPr>
            <a:r>
              <a:rPr lang="en-CA" sz="3600" b="1" dirty="0"/>
              <a:t>Help with bibliography creation</a:t>
            </a:r>
          </a:p>
          <a:p>
            <a:pPr marL="0" indent="19050" eaLnBrk="1" hangingPunct="1">
              <a:spcAft>
                <a:spcPts val="1200"/>
              </a:spcAft>
              <a:buFont typeface="Wingdings 2" panose="05020102010507070707" pitchFamily="18" charset="2"/>
              <a:buNone/>
              <a:defRPr/>
            </a:pPr>
            <a:endParaRPr lang="en-US" sz="3600" b="1" dirty="0"/>
          </a:p>
          <a:p>
            <a:pPr marL="0" indent="19050" eaLnBrk="1" hangingPunct="1">
              <a:spcAft>
                <a:spcPts val="1200"/>
              </a:spcAft>
              <a:buFont typeface="Wingdings 2" panose="05020102010507070707" pitchFamily="18" charset="2"/>
              <a:buNone/>
              <a:defRPr/>
            </a:pPr>
            <a:r>
              <a:rPr lang="en-CA" sz="3600" b="1" dirty="0"/>
              <a:t>I and TAs will be in DG locations.</a:t>
            </a:r>
          </a:p>
          <a:p>
            <a:pPr>
              <a:buFont typeface="Wingdings 2" panose="05020102010507070707" pitchFamily="18" charset="2"/>
              <a:buNone/>
              <a:defRPr/>
            </a:pPr>
            <a:endParaRPr lang="en-US" sz="3900" b="1" dirty="0">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anose="05020102010507070707" pitchFamily="18" charset="2"/>
              <a:buNone/>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65125" lvl="2" indent="-357188" eaLnBrk="1" fontAlgn="auto" hangingPunct="1">
              <a:spcBef>
                <a:spcPct val="0"/>
              </a:spcBef>
              <a:spcAft>
                <a:spcPts val="0"/>
              </a:spcAft>
              <a:buClr>
                <a:schemeClr val="accent3"/>
              </a:buClr>
              <a:buFont typeface="Wingdings 2" panose="05020102010507070707" pitchFamily="18" charset="2"/>
              <a:buNone/>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2655821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714375" y="428625"/>
            <a:ext cx="7958138" cy="1285875"/>
          </a:xfrm>
        </p:spPr>
        <p:txBody>
          <a:bodyPr/>
          <a:lstStyle/>
          <a:p>
            <a:pPr marL="342900" indent="-342900" eaLnBrk="1" hangingPunct="1"/>
            <a:br>
              <a:rPr lang="en-CA" altLang="en-US" sz="1700" b="1" dirty="0">
                <a:latin typeface="Arial" charset="0"/>
                <a:cs typeface="Arial" charset="0"/>
              </a:rPr>
            </a:br>
            <a:r>
              <a:rPr lang="en-US" altLang="en-US" sz="4400" dirty="0">
                <a:latin typeface="Arial" charset="0"/>
                <a:cs typeface="Arial" charset="0"/>
              </a:rPr>
              <a:t>Conducting Research</a:t>
            </a:r>
            <a:endParaRPr lang="en-US" altLang="en-US" sz="2400" b="1" dirty="0">
              <a:latin typeface="Arial" charset="0"/>
            </a:endParaRPr>
          </a:p>
        </p:txBody>
      </p:sp>
      <p:sp>
        <p:nvSpPr>
          <p:cNvPr id="4099" name="Rectangle 3"/>
          <p:cNvSpPr>
            <a:spLocks noGrp="1" noChangeArrowheads="1"/>
          </p:cNvSpPr>
          <p:nvPr>
            <p:ph idx="1"/>
          </p:nvPr>
        </p:nvSpPr>
        <p:spPr>
          <a:xfrm>
            <a:off x="428625" y="2000250"/>
            <a:ext cx="8223250" cy="4419600"/>
          </a:xfrm>
        </p:spPr>
        <p:txBody>
          <a:bodyPr>
            <a:normAutofit/>
          </a:bodyPr>
          <a:lstStyle/>
          <a:p>
            <a:pPr marL="274320" indent="-274320" eaLnBrk="1" fontAlgn="auto" hangingPunct="1">
              <a:spcAft>
                <a:spcPts val="0"/>
              </a:spcAft>
              <a:buClr>
                <a:schemeClr val="accent3"/>
              </a:buClr>
              <a:buFont typeface="Wingdings 2" pitchFamily="18" charset="2"/>
              <a:buNone/>
              <a:defRPr/>
            </a:pPr>
            <a:r>
              <a:rPr lang="en-US" sz="3200" b="1" dirty="0">
                <a:latin typeface="Arial" pitchFamily="34" charset="0"/>
                <a:cs typeface="Arial" pitchFamily="34" charset="0"/>
              </a:rPr>
              <a:t>Where to begin?</a:t>
            </a:r>
          </a:p>
          <a:p>
            <a:pPr marL="274320" indent="-274320" eaLnBrk="1" fontAlgn="auto" hangingPunct="1">
              <a:spcAft>
                <a:spcPts val="0"/>
              </a:spcAft>
              <a:buClr>
                <a:schemeClr val="accent3"/>
              </a:buClr>
              <a:buFont typeface="Wingdings 2" pitchFamily="18" charset="2"/>
              <a:buNone/>
              <a:defRPr/>
            </a:pPr>
            <a:endParaRPr lang="en-US" sz="3200" b="1" dirty="0">
              <a:latin typeface="Arial" pitchFamily="34" charset="0"/>
              <a:cs typeface="Arial" pitchFamily="34" charset="0"/>
            </a:endParaRPr>
          </a:p>
          <a:p>
            <a:pPr marL="274320" indent="-274320" eaLnBrk="1" fontAlgn="auto" hangingPunct="1">
              <a:spcAft>
                <a:spcPts val="0"/>
              </a:spcAft>
              <a:buClr>
                <a:schemeClr val="accent3"/>
              </a:buClr>
              <a:buFont typeface="Wingdings 2" pitchFamily="18" charset="2"/>
              <a:buNone/>
              <a:defRPr/>
            </a:pPr>
            <a:r>
              <a:rPr lang="en-US" sz="3200" b="1" dirty="0">
                <a:latin typeface="Arial" pitchFamily="34" charset="0"/>
                <a:cs typeface="Arial" pitchFamily="34" charset="0"/>
              </a:rPr>
              <a:t>Where to look for information? </a:t>
            </a:r>
          </a:p>
          <a:p>
            <a:pPr marL="274320" indent="-274320" eaLnBrk="1" fontAlgn="auto" hangingPunct="1">
              <a:spcAft>
                <a:spcPts val="0"/>
              </a:spcAft>
              <a:buClr>
                <a:schemeClr val="accent3"/>
              </a:buClr>
              <a:buFont typeface="Wingdings 2" pitchFamily="18" charset="2"/>
              <a:buNone/>
              <a:defRPr/>
            </a:pPr>
            <a:endParaRPr lang="en-US" sz="3200" b="1" dirty="0">
              <a:latin typeface="Arial" pitchFamily="34" charset="0"/>
              <a:cs typeface="Arial" pitchFamily="34" charset="0"/>
            </a:endParaRPr>
          </a:p>
          <a:p>
            <a:pPr marL="274320" indent="-274320" eaLnBrk="1" fontAlgn="auto" hangingPunct="1">
              <a:spcAft>
                <a:spcPts val="0"/>
              </a:spcAft>
              <a:buClr>
                <a:schemeClr val="accent3"/>
              </a:buClr>
              <a:buFont typeface="Wingdings 2" pitchFamily="18" charset="2"/>
              <a:buNone/>
              <a:defRPr/>
            </a:pPr>
            <a:r>
              <a:rPr lang="en-US" sz="3200" b="1" dirty="0">
                <a:latin typeface="Arial" pitchFamily="34" charset="0"/>
                <a:cs typeface="Arial" pitchFamily="34" charset="0"/>
              </a:rPr>
              <a:t>What types of sources are available?</a:t>
            </a: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2671508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42938" y="857250"/>
            <a:ext cx="7958137" cy="642938"/>
          </a:xfrm>
        </p:spPr>
        <p:txBody>
          <a:bodyPr/>
          <a:lstStyle/>
          <a:p>
            <a:pPr marL="342900" indent="-342900" eaLnBrk="1" hangingPunct="1"/>
            <a:r>
              <a:rPr lang="en-US" altLang="en-US" sz="4400" dirty="0">
                <a:latin typeface="Arial" charset="0"/>
                <a:cs typeface="Arial" charset="0"/>
              </a:rPr>
              <a:t>Conducting Research</a:t>
            </a:r>
            <a:endParaRPr lang="en-US" altLang="en-US" sz="2400" b="1" dirty="0">
              <a:latin typeface="Arial" charset="0"/>
            </a:endParaRPr>
          </a:p>
        </p:txBody>
      </p:sp>
      <p:sp>
        <p:nvSpPr>
          <p:cNvPr id="4099" name="Rectangle 3"/>
          <p:cNvSpPr>
            <a:spLocks noGrp="1" noChangeArrowheads="1"/>
          </p:cNvSpPr>
          <p:nvPr>
            <p:ph idx="1"/>
          </p:nvPr>
        </p:nvSpPr>
        <p:spPr>
          <a:xfrm>
            <a:off x="428625" y="1557338"/>
            <a:ext cx="8223250" cy="4862512"/>
          </a:xfrm>
        </p:spPr>
        <p:txBody>
          <a:bodyPr>
            <a:normAutofit/>
          </a:bodyPr>
          <a:lstStyle/>
          <a:p>
            <a:pPr marL="357188" indent="-357188">
              <a:spcBef>
                <a:spcPts val="0"/>
              </a:spcBef>
              <a:spcAft>
                <a:spcPts val="0"/>
              </a:spcAft>
              <a:buClrTx/>
              <a:buFont typeface="Wingdings" panose="05000000000000000000" pitchFamily="2" charset="2"/>
              <a:buChar char="v"/>
              <a:defRPr/>
            </a:pPr>
            <a:r>
              <a:rPr lang="en-US" sz="2400" b="1" dirty="0">
                <a:latin typeface="Arial" pitchFamily="34" charset="0"/>
                <a:cs typeface="Arial" pitchFamily="34" charset="0"/>
              </a:rPr>
              <a:t>Kind of information: History, Research Studies, Analyses, Statistical reports, Facts, News Reports, Opinions, Personal Reflections</a:t>
            </a:r>
          </a:p>
          <a:p>
            <a:pPr marL="357188" indent="-357188">
              <a:spcBef>
                <a:spcPts val="0"/>
              </a:spcBef>
              <a:spcAft>
                <a:spcPts val="0"/>
              </a:spcAft>
              <a:buClrTx/>
              <a:buFont typeface="Wingdings" panose="05000000000000000000" pitchFamily="2" charset="2"/>
              <a:buChar char="v"/>
              <a:defRPr/>
            </a:pPr>
            <a:endParaRPr lang="en-US" sz="2400" b="1" dirty="0">
              <a:latin typeface="Arial" pitchFamily="34" charset="0"/>
              <a:cs typeface="Arial" pitchFamily="34" charset="0"/>
            </a:endParaRPr>
          </a:p>
          <a:p>
            <a:pPr marL="357188" indent="-357188">
              <a:spcBef>
                <a:spcPts val="0"/>
              </a:spcBef>
              <a:spcAft>
                <a:spcPts val="0"/>
              </a:spcAft>
              <a:buClrTx/>
              <a:buFont typeface="Wingdings" panose="05000000000000000000" pitchFamily="2" charset="2"/>
              <a:buChar char="v"/>
              <a:defRPr/>
            </a:pPr>
            <a:r>
              <a:rPr lang="en-US" sz="2400" b="1" dirty="0">
                <a:latin typeface="Arial" pitchFamily="34" charset="0"/>
                <a:cs typeface="Arial" pitchFamily="34" charset="0"/>
              </a:rPr>
              <a:t>Primary vs. secondary research</a:t>
            </a:r>
          </a:p>
          <a:p>
            <a:pPr marL="0" indent="0">
              <a:spcBef>
                <a:spcPts val="0"/>
              </a:spcBef>
              <a:spcAft>
                <a:spcPts val="0"/>
              </a:spcAft>
              <a:buClrTx/>
              <a:buNone/>
              <a:defRPr/>
            </a:pPr>
            <a:endParaRPr lang="en-US" sz="2400" b="1" dirty="0">
              <a:latin typeface="Arial" pitchFamily="34" charset="0"/>
              <a:cs typeface="Arial" pitchFamily="34" charset="0"/>
            </a:endParaRPr>
          </a:p>
          <a:p>
            <a:pPr marL="357188" indent="-357188">
              <a:spcBef>
                <a:spcPts val="0"/>
              </a:spcBef>
              <a:spcAft>
                <a:spcPts val="0"/>
              </a:spcAft>
              <a:buClrTx/>
              <a:buFont typeface="Wingdings" panose="05000000000000000000" pitchFamily="2" charset="2"/>
              <a:buChar char="v"/>
              <a:defRPr/>
            </a:pPr>
            <a:r>
              <a:rPr lang="en-US" sz="2400" b="1" dirty="0">
                <a:latin typeface="Arial" pitchFamily="34" charset="0"/>
                <a:cs typeface="Arial" pitchFamily="34" charset="0"/>
              </a:rPr>
              <a:t>Scholarly vs. Popular Sources</a:t>
            </a:r>
            <a:endParaRPr lang="en-CA" sz="2400" b="1" dirty="0">
              <a:latin typeface="Arial" pitchFamily="34" charset="0"/>
              <a:cs typeface="Arial" pitchFamily="34" charset="0"/>
            </a:endParaRPr>
          </a:p>
          <a:p>
            <a:pPr marL="0" indent="0" eaLnBrk="1" fontAlgn="auto" hangingPunct="1">
              <a:spcBef>
                <a:spcPts val="0"/>
              </a:spcBef>
              <a:spcAft>
                <a:spcPts val="0"/>
              </a:spcAft>
              <a:buClrTx/>
              <a:buNone/>
              <a:defRPr/>
            </a:pPr>
            <a:endParaRPr lang="en-US" sz="2400" b="1" dirty="0">
              <a:latin typeface="Arial" pitchFamily="34" charset="0"/>
              <a:cs typeface="Arial" pitchFamily="34" charset="0"/>
            </a:endParaRPr>
          </a:p>
          <a:p>
            <a:pPr marL="357188" indent="-357188" eaLnBrk="1" fontAlgn="auto" hangingPunct="1">
              <a:spcBef>
                <a:spcPts val="0"/>
              </a:spcBef>
              <a:spcAft>
                <a:spcPts val="0"/>
              </a:spcAft>
              <a:buClrTx/>
              <a:buFont typeface="Wingdings" panose="05000000000000000000" pitchFamily="2" charset="2"/>
              <a:buChar char="v"/>
              <a:defRPr/>
            </a:pPr>
            <a:r>
              <a:rPr lang="en-US" sz="2400" b="1" dirty="0">
                <a:latin typeface="Arial" pitchFamily="34" charset="0"/>
                <a:cs typeface="Arial" pitchFamily="34" charset="0"/>
              </a:rPr>
              <a:t>Maintaining objectivity - need to explore opposing sides of the issue?</a:t>
            </a:r>
          </a:p>
          <a:p>
            <a:pPr marL="357188" indent="-357188" eaLnBrk="1" fontAlgn="auto" hangingPunct="1">
              <a:spcBef>
                <a:spcPts val="0"/>
              </a:spcBef>
              <a:spcAft>
                <a:spcPts val="0"/>
              </a:spcAft>
              <a:buClrTx/>
              <a:buFont typeface="Wingdings" panose="05000000000000000000" pitchFamily="2" charset="2"/>
              <a:buChar char="v"/>
              <a:defRPr/>
            </a:pPr>
            <a:endParaRPr lang="en-US" sz="2400" b="1" dirty="0">
              <a:latin typeface="Arial" pitchFamily="34" charset="0"/>
              <a:cs typeface="Arial" pitchFamily="34" charset="0"/>
            </a:endParaRPr>
          </a:p>
          <a:p>
            <a:pPr marL="357188" indent="-357188" eaLnBrk="1" fontAlgn="auto" hangingPunct="1">
              <a:spcBef>
                <a:spcPts val="0"/>
              </a:spcBef>
              <a:spcAft>
                <a:spcPts val="0"/>
              </a:spcAft>
              <a:buClrTx/>
              <a:buFont typeface="Wingdings" panose="05000000000000000000" pitchFamily="2" charset="2"/>
              <a:buChar char="v"/>
              <a:defRPr/>
            </a:pPr>
            <a:r>
              <a:rPr lang="en-US" sz="2400" b="1" dirty="0">
                <a:latin typeface="Arial" pitchFamily="34" charset="0"/>
                <a:cs typeface="Arial" pitchFamily="34" charset="0"/>
              </a:rPr>
              <a:t>Traditional publications vs. Internet resources. </a:t>
            </a:r>
            <a:endParaRPr lang="en-CA" sz="24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3319102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42938" y="857250"/>
            <a:ext cx="7958137" cy="642938"/>
          </a:xfrm>
        </p:spPr>
        <p:txBody>
          <a:bodyPr/>
          <a:lstStyle/>
          <a:p>
            <a:pPr marL="342900" indent="-342900" eaLnBrk="1" hangingPunct="1"/>
            <a:r>
              <a:rPr lang="en-US" altLang="en-US" sz="4400" dirty="0">
                <a:latin typeface="Arial" charset="0"/>
                <a:cs typeface="Arial" charset="0"/>
              </a:rPr>
              <a:t>Conducting Research</a:t>
            </a:r>
            <a:endParaRPr lang="en-US" altLang="en-US" sz="2400" b="1" dirty="0">
              <a:latin typeface="Arial" charset="0"/>
            </a:endParaRPr>
          </a:p>
        </p:txBody>
      </p:sp>
      <p:sp>
        <p:nvSpPr>
          <p:cNvPr id="4099" name="Rectangle 3"/>
          <p:cNvSpPr>
            <a:spLocks noGrp="1" noChangeArrowheads="1"/>
          </p:cNvSpPr>
          <p:nvPr>
            <p:ph idx="1"/>
          </p:nvPr>
        </p:nvSpPr>
        <p:spPr>
          <a:xfrm>
            <a:off x="357188" y="1714500"/>
            <a:ext cx="8223250" cy="4862513"/>
          </a:xfrm>
        </p:spPr>
        <p:txBody>
          <a:bodyPr>
            <a:normAutofit/>
          </a:bodyPr>
          <a:lstStyle/>
          <a:p>
            <a:pPr marL="357188" indent="-357188">
              <a:spcBef>
                <a:spcPts val="0"/>
              </a:spcBef>
              <a:spcAft>
                <a:spcPts val="0"/>
              </a:spcAft>
              <a:buFont typeface="Wingdings 2" pitchFamily="18" charset="2"/>
              <a:buNone/>
              <a:defRPr/>
            </a:pPr>
            <a:r>
              <a:rPr lang="en-US" sz="2400" b="1" dirty="0">
                <a:latin typeface="Arial" pitchFamily="34" charset="0"/>
                <a:cs typeface="Arial" pitchFamily="34" charset="0"/>
              </a:rPr>
              <a:t>Primary vs. Secondary Research</a:t>
            </a:r>
            <a:endParaRPr lang="en-CA" sz="2400" b="1" dirty="0">
              <a:latin typeface="Arial" pitchFamily="34" charset="0"/>
              <a:cs typeface="Arial" pitchFamily="34" charset="0"/>
            </a:endParaRPr>
          </a:p>
          <a:p>
            <a:pPr marL="357188" indent="-357188" eaLnBrk="1" fontAlgn="auto" hangingPunct="1">
              <a:spcBef>
                <a:spcPts val="0"/>
              </a:spcBef>
              <a:spcAft>
                <a:spcPts val="0"/>
              </a:spcAft>
              <a:buClr>
                <a:schemeClr val="accent3"/>
              </a:buClr>
              <a:defRPr/>
            </a:pPr>
            <a:endParaRPr lang="en-US" sz="2400" b="1" dirty="0">
              <a:latin typeface="Arial" pitchFamily="34" charset="0"/>
              <a:cs typeface="Arial" pitchFamily="34" charset="0"/>
            </a:endParaRPr>
          </a:p>
          <a:p>
            <a:pPr marL="357188" indent="-357188" eaLnBrk="1" fontAlgn="auto" hangingPunct="1">
              <a:spcBef>
                <a:spcPct val="0"/>
              </a:spcBef>
              <a:spcAft>
                <a:spcPts val="0"/>
              </a:spcAft>
              <a:buClr>
                <a:schemeClr val="accent3"/>
              </a:buClr>
              <a:buFont typeface="Wingdings 2" pitchFamily="18" charset="2"/>
              <a:buNone/>
              <a:defRPr/>
            </a:pPr>
            <a:r>
              <a:rPr lang="en-US" sz="2400" b="1" dirty="0">
                <a:latin typeface="Arial" pitchFamily="34" charset="0"/>
                <a:cs typeface="Arial" pitchFamily="34" charset="0"/>
              </a:rPr>
              <a:t>Primary Research</a:t>
            </a:r>
          </a:p>
          <a:p>
            <a:pPr marL="357188" indent="-357188" eaLnBrk="1" fontAlgn="auto" hangingPunct="1">
              <a:spcBef>
                <a:spcPct val="0"/>
              </a:spcBef>
              <a:spcAft>
                <a:spcPts val="0"/>
              </a:spcAft>
              <a:buClr>
                <a:schemeClr val="tx1"/>
              </a:buClr>
              <a:buFont typeface="Wingdings 2" panose="05020102010507070707" pitchFamily="18" charset="2"/>
              <a:buChar char="P"/>
              <a:defRPr/>
            </a:pPr>
            <a:r>
              <a:rPr lang="en-CA" sz="2400" b="1" dirty="0">
                <a:latin typeface="Arial" pitchFamily="34" charset="0"/>
                <a:cs typeface="Arial" pitchFamily="34" charset="0"/>
              </a:rPr>
              <a:t>Research you conduct yourself</a:t>
            </a:r>
            <a:endParaRPr lang="en-US" sz="2400" b="1" dirty="0">
              <a:latin typeface="Arial" pitchFamily="34" charset="0"/>
              <a:cs typeface="Arial" pitchFamily="34" charset="0"/>
            </a:endParaRPr>
          </a:p>
          <a:p>
            <a:pPr marL="357188" indent="-357188" eaLnBrk="1" fontAlgn="auto" hangingPunct="1">
              <a:spcBef>
                <a:spcPct val="0"/>
              </a:spcBef>
              <a:spcAft>
                <a:spcPts val="0"/>
              </a:spcAft>
              <a:buClr>
                <a:schemeClr val="tx1"/>
              </a:buClr>
              <a:buFont typeface="Wingdings 2" panose="05020102010507070707" pitchFamily="18" charset="2"/>
              <a:buChar char="P"/>
              <a:defRPr/>
            </a:pPr>
            <a:r>
              <a:rPr lang="en-US" sz="2400" b="1" dirty="0">
                <a:latin typeface="Arial" pitchFamily="34" charset="0"/>
                <a:cs typeface="Arial" pitchFamily="34" charset="0"/>
              </a:rPr>
              <a:t>Collecting raw data about a given subject</a:t>
            </a:r>
          </a:p>
          <a:p>
            <a:pPr marL="723901" lvl="1" indent="-357188" eaLnBrk="1" fontAlgn="auto" hangingPunct="1">
              <a:spcBef>
                <a:spcPct val="0"/>
              </a:spcBef>
              <a:spcAft>
                <a:spcPts val="0"/>
              </a:spcAft>
              <a:buClr>
                <a:schemeClr val="tx1"/>
              </a:buClr>
              <a:buFont typeface="Wingdings 2" panose="05020102010507070707" pitchFamily="18" charset="2"/>
              <a:buChar char="P"/>
              <a:defRPr/>
            </a:pPr>
            <a:r>
              <a:rPr lang="en-CA" sz="2200" b="1" dirty="0">
                <a:latin typeface="Arial" pitchFamily="34" charset="0"/>
                <a:cs typeface="Arial" pitchFamily="34" charset="0"/>
              </a:rPr>
              <a:t>interviews, surveys, observations, and analysis</a:t>
            </a:r>
          </a:p>
          <a:p>
            <a:pPr marL="357188" indent="7938" eaLnBrk="1" fontAlgn="auto" hangingPunct="1">
              <a:spcBef>
                <a:spcPct val="0"/>
              </a:spcBef>
              <a:spcAft>
                <a:spcPts val="0"/>
              </a:spcAft>
              <a:buClr>
                <a:schemeClr val="accent3"/>
              </a:buClr>
              <a:defRPr/>
            </a:pPr>
            <a:endParaRPr lang="en-CA" sz="2400" b="1" dirty="0">
              <a:latin typeface="Arial" pitchFamily="34" charset="0"/>
              <a:cs typeface="Arial" pitchFamily="34" charset="0"/>
            </a:endParaRPr>
          </a:p>
          <a:p>
            <a:pPr marL="6350" lvl="1" indent="-6350" eaLnBrk="1" fontAlgn="auto" hangingPunct="1">
              <a:spcBef>
                <a:spcPct val="0"/>
              </a:spcBef>
              <a:spcAft>
                <a:spcPts val="0"/>
              </a:spcAft>
              <a:buClr>
                <a:schemeClr val="accent3"/>
              </a:buClr>
              <a:buFont typeface="Wingdings 2" pitchFamily="18" charset="2"/>
              <a:buNone/>
              <a:defRPr/>
            </a:pPr>
            <a:r>
              <a:rPr lang="en-CA" b="1" dirty="0">
                <a:solidFill>
                  <a:srgbClr val="FF0000"/>
                </a:solidFill>
                <a:latin typeface="Arial" pitchFamily="34" charset="0"/>
                <a:cs typeface="Arial" pitchFamily="34" charset="0"/>
              </a:rPr>
              <a:t>Secondary Research</a:t>
            </a:r>
          </a:p>
          <a:p>
            <a:pPr marL="358775" lvl="1" indent="-358775" eaLnBrk="1" fontAlgn="auto" hangingPunct="1">
              <a:spcBef>
                <a:spcPct val="0"/>
              </a:spcBef>
              <a:spcAft>
                <a:spcPts val="0"/>
              </a:spcAft>
              <a:buClr>
                <a:schemeClr val="tx1"/>
              </a:buClr>
              <a:buFont typeface="Wingdings" panose="05000000000000000000" pitchFamily="2" charset="2"/>
              <a:buChar char="Ø"/>
              <a:defRPr/>
            </a:pPr>
            <a:r>
              <a:rPr lang="en-CA" b="1" dirty="0">
                <a:solidFill>
                  <a:srgbClr val="FF0000"/>
                </a:solidFill>
                <a:latin typeface="Arial" pitchFamily="34" charset="0"/>
                <a:cs typeface="Arial" pitchFamily="34" charset="0"/>
              </a:rPr>
              <a:t>Searching, investigating, analyzing existing information resources (often result of research conducted by others)</a:t>
            </a:r>
          </a:p>
          <a:p>
            <a:pPr marL="358775" lvl="1" indent="-358775" eaLnBrk="1" fontAlgn="auto" hangingPunct="1">
              <a:spcBef>
                <a:spcPct val="0"/>
              </a:spcBef>
              <a:spcAft>
                <a:spcPts val="0"/>
              </a:spcAft>
              <a:buClr>
                <a:schemeClr val="tx1"/>
              </a:buClr>
              <a:buFont typeface="Wingdings" panose="05000000000000000000" pitchFamily="2" charset="2"/>
              <a:buChar char="Ø"/>
              <a:defRPr/>
            </a:pPr>
            <a:r>
              <a:rPr lang="en-CA" b="1" dirty="0">
                <a:solidFill>
                  <a:srgbClr val="FF0000"/>
                </a:solidFill>
                <a:latin typeface="Arial" pitchFamily="34" charset="0"/>
                <a:cs typeface="Arial" pitchFamily="34" charset="0"/>
              </a:rPr>
              <a:t>Must be acknowledged; otherwise it is plagiarism.</a:t>
            </a:r>
          </a:p>
          <a:p>
            <a:pPr marL="357188" indent="-357188" eaLnBrk="1" fontAlgn="auto" hangingPunct="1">
              <a:spcBef>
                <a:spcPct val="0"/>
              </a:spcBef>
              <a:spcAft>
                <a:spcPts val="0"/>
              </a:spcAft>
              <a:buClr>
                <a:schemeClr val="accent3"/>
              </a:buClr>
              <a:buFont typeface="Wingdings 2"/>
              <a:buChar char=""/>
              <a:defRPr/>
            </a:pPr>
            <a:endParaRPr lang="en-CA" sz="2400" b="1" dirty="0"/>
          </a:p>
        </p:txBody>
      </p:sp>
    </p:spTree>
    <p:extLst>
      <p:ext uri="{BB962C8B-B14F-4D97-AF65-F5344CB8AC3E}">
        <p14:creationId xmlns:p14="http://schemas.microsoft.com/office/powerpoint/2010/main" val="21391943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714375" y="642938"/>
            <a:ext cx="7958138" cy="928687"/>
          </a:xfrm>
        </p:spPr>
        <p:txBody>
          <a:bodyPr/>
          <a:lstStyle/>
          <a:p>
            <a:pPr marL="342900" indent="-342900" eaLnBrk="1" hangingPunct="1"/>
            <a:br>
              <a:rPr lang="en-CA" altLang="en-US" sz="1700" b="1" dirty="0">
                <a:latin typeface="Arial" panose="020B0604020202020204" pitchFamily="34" charset="0"/>
                <a:cs typeface="Arial" panose="020B0604020202020204" pitchFamily="34" charset="0"/>
              </a:rPr>
            </a:br>
            <a:r>
              <a:rPr lang="en-US" altLang="en-US" sz="4400" dirty="0">
                <a:latin typeface="Arial" panose="020B0604020202020204" pitchFamily="34" charset="0"/>
                <a:cs typeface="Arial" panose="020B0604020202020204" pitchFamily="34" charset="0"/>
              </a:rPr>
              <a:t>Sources of Information</a:t>
            </a:r>
            <a:br>
              <a:rPr lang="en-US" altLang="en-US" sz="4400" dirty="0">
                <a:latin typeface="Arial" panose="020B0604020202020204" pitchFamily="34" charset="0"/>
                <a:cs typeface="Arial" panose="020B0604020202020204" pitchFamily="34" charset="0"/>
              </a:rPr>
            </a:br>
            <a:endParaRPr lang="en-US" altLang="en-US" sz="2400" b="1" dirty="0">
              <a:latin typeface="Arial" panose="020B0604020202020204" pitchFamily="34" charset="0"/>
            </a:endParaRPr>
          </a:p>
        </p:txBody>
      </p:sp>
      <p:sp>
        <p:nvSpPr>
          <p:cNvPr id="4099" name="Rectangle 3"/>
          <p:cNvSpPr>
            <a:spLocks noGrp="1" noChangeArrowheads="1"/>
          </p:cNvSpPr>
          <p:nvPr>
            <p:ph idx="1"/>
          </p:nvPr>
        </p:nvSpPr>
        <p:spPr>
          <a:xfrm>
            <a:off x="428625" y="1357313"/>
            <a:ext cx="8223250" cy="5062537"/>
          </a:xfrm>
        </p:spPr>
        <p:txBody>
          <a:bodyPr>
            <a:normAutofit fontScale="70000" lnSpcReduction="20000"/>
          </a:bodyPr>
          <a:lstStyle/>
          <a:p>
            <a:pPr marL="274320" indent="-274320" eaLnBrk="1" fontAlgn="auto" hangingPunct="1">
              <a:spcAft>
                <a:spcPts val="0"/>
              </a:spcAft>
              <a:buClr>
                <a:schemeClr val="accent3"/>
              </a:buClr>
              <a:buFont typeface="Wingdings 2" panose="05020102010507070707" pitchFamily="18" charset="2"/>
              <a:buNone/>
              <a:defRPr/>
            </a:pPr>
            <a:r>
              <a:rPr lang="en-US" sz="3600" b="1" dirty="0">
                <a:solidFill>
                  <a:srgbClr val="FF0000"/>
                </a:solidFill>
                <a:latin typeface="Arial" charset="0"/>
                <a:cs typeface="Arial" charset="0"/>
              </a:rPr>
              <a:t>Where to start</a:t>
            </a:r>
            <a:endParaRPr lang="en-US" sz="3400" b="1" dirty="0">
              <a:solidFill>
                <a:srgbClr val="FF0000"/>
              </a:solidFill>
              <a:latin typeface="Arial" pitchFamily="34" charset="0"/>
              <a:cs typeface="Arial" pitchFamily="34" charset="0"/>
            </a:endParaRPr>
          </a:p>
          <a:p>
            <a:pPr marL="274320" indent="-274320" eaLnBrk="1" fontAlgn="auto" hangingPunct="1">
              <a:spcAft>
                <a:spcPts val="0"/>
              </a:spcAft>
              <a:buClr>
                <a:schemeClr val="accent3"/>
              </a:buClr>
              <a:buFont typeface="Wingdings 2" panose="05020102010507070707" pitchFamily="18" charset="2"/>
              <a:buNone/>
              <a:defRPr/>
            </a:pPr>
            <a:r>
              <a:rPr lang="en-US" sz="3000" b="1" dirty="0">
                <a:solidFill>
                  <a:schemeClr val="tx2"/>
                </a:solidFill>
                <a:latin typeface="Arial" pitchFamily="34" charset="0"/>
                <a:cs typeface="Arial" pitchFamily="34" charset="0"/>
              </a:rPr>
              <a:t>Indexes and Abstracts</a:t>
            </a:r>
          </a:p>
          <a:p>
            <a:pPr marL="808038" eaLnBrk="1" fontAlgn="auto" hangingPunct="1">
              <a:spcAft>
                <a:spcPts val="0"/>
              </a:spcAft>
              <a:buClrTx/>
              <a:defRPr/>
            </a:pPr>
            <a:r>
              <a:rPr lang="en-US" sz="2200" b="1" dirty="0">
                <a:latin typeface="Arial" pitchFamily="34" charset="0"/>
                <a:cs typeface="Arial" pitchFamily="34" charset="0"/>
              </a:rPr>
              <a:t>Tools </a:t>
            </a:r>
            <a:r>
              <a:rPr lang="en-CA" sz="2200" b="1" dirty="0">
                <a:latin typeface="Arial" pitchFamily="34" charset="0"/>
                <a:cs typeface="Arial" pitchFamily="34" charset="0"/>
              </a:rPr>
              <a:t>for finding and selecting articles in periodicals</a:t>
            </a:r>
          </a:p>
          <a:p>
            <a:pPr marL="808038" eaLnBrk="1" fontAlgn="auto" hangingPunct="1">
              <a:spcAft>
                <a:spcPts val="0"/>
              </a:spcAft>
              <a:buClrTx/>
              <a:defRPr/>
            </a:pPr>
            <a:r>
              <a:rPr lang="en-US" sz="2200" b="1" dirty="0">
                <a:latin typeface="Arial" pitchFamily="34" charset="0"/>
                <a:cs typeface="Arial" pitchFamily="34" charset="0"/>
              </a:rPr>
              <a:t>Found on library home page</a:t>
            </a:r>
          </a:p>
          <a:p>
            <a:pPr marL="808038" eaLnBrk="1" fontAlgn="auto" hangingPunct="1">
              <a:spcAft>
                <a:spcPts val="0"/>
              </a:spcAft>
              <a:buClrTx/>
              <a:defRPr/>
            </a:pPr>
            <a:endParaRPr lang="en-US" sz="2200" b="1" dirty="0">
              <a:latin typeface="Arial" pitchFamily="34" charset="0"/>
              <a:cs typeface="Arial" pitchFamily="34" charset="0"/>
            </a:endParaRPr>
          </a:p>
          <a:p>
            <a:pPr marL="622300" eaLnBrk="1" fontAlgn="auto" hangingPunct="1">
              <a:spcAft>
                <a:spcPts val="0"/>
              </a:spcAft>
              <a:buClr>
                <a:schemeClr val="accent3"/>
              </a:buClr>
              <a:buFont typeface="Wingdings 2" panose="05020102010507070707" pitchFamily="18" charset="2"/>
              <a:buNone/>
              <a:defRPr/>
            </a:pPr>
            <a:r>
              <a:rPr lang="en-US" b="1" dirty="0">
                <a:solidFill>
                  <a:schemeClr val="tx2"/>
                </a:solidFill>
                <a:latin typeface="Arial" pitchFamily="34" charset="0"/>
                <a:cs typeface="Arial" pitchFamily="34" charset="0"/>
              </a:rPr>
              <a:t>Indexes</a:t>
            </a:r>
          </a:p>
          <a:p>
            <a:pPr marL="622300" eaLnBrk="1" fontAlgn="auto" hangingPunct="1">
              <a:spcAft>
                <a:spcPts val="0"/>
              </a:spcAft>
              <a:buClr>
                <a:schemeClr val="accent3"/>
              </a:buClr>
              <a:buFont typeface="Wingdings 2" panose="05020102010507070707" pitchFamily="18" charset="2"/>
              <a:buNone/>
              <a:defRPr/>
            </a:pPr>
            <a:r>
              <a:rPr lang="en-US" sz="2000" b="1" dirty="0">
                <a:latin typeface="Arial" pitchFamily="34" charset="0"/>
                <a:cs typeface="Arial" pitchFamily="34" charset="0"/>
              </a:rPr>
              <a:t>	Lists resources (books, journals, articles, videos, other media presentation) by subject </a:t>
            </a:r>
          </a:p>
          <a:p>
            <a:pPr marL="622300" eaLnBrk="1" fontAlgn="auto" hangingPunct="1">
              <a:spcAft>
                <a:spcPts val="0"/>
              </a:spcAft>
              <a:buClr>
                <a:schemeClr val="accent3"/>
              </a:buClr>
              <a:buFont typeface="Wingdings 2" panose="05020102010507070707" pitchFamily="18" charset="2"/>
              <a:buNone/>
              <a:defRPr/>
            </a:pPr>
            <a:r>
              <a:rPr lang="en-US" b="1" dirty="0">
                <a:solidFill>
                  <a:schemeClr val="tx2"/>
                </a:solidFill>
                <a:latin typeface="Arial" pitchFamily="34" charset="0"/>
                <a:cs typeface="Arial" pitchFamily="34" charset="0"/>
              </a:rPr>
              <a:t>Abstracts</a:t>
            </a:r>
          </a:p>
          <a:p>
            <a:pPr marL="622300" eaLnBrk="1" fontAlgn="auto" hangingPunct="1">
              <a:spcAft>
                <a:spcPts val="600"/>
              </a:spcAft>
              <a:buClr>
                <a:schemeClr val="accent3"/>
              </a:buClr>
              <a:buFont typeface="Wingdings 2" panose="05020102010507070707" pitchFamily="18" charset="2"/>
              <a:buNone/>
              <a:defRPr/>
            </a:pPr>
            <a:r>
              <a:rPr lang="en-US" sz="2000" b="1" dirty="0">
                <a:latin typeface="Arial" pitchFamily="34" charset="0"/>
                <a:cs typeface="Arial" pitchFamily="34" charset="0"/>
              </a:rPr>
              <a:t>	high level summary of the resource / publication (book, article, video)</a:t>
            </a:r>
          </a:p>
          <a:p>
            <a:pPr marL="274320" indent="-274320" eaLnBrk="1" fontAlgn="auto" hangingPunct="1">
              <a:spcAft>
                <a:spcPts val="0"/>
              </a:spcAft>
              <a:buClr>
                <a:schemeClr val="accent3"/>
              </a:buClr>
              <a:buNone/>
              <a:defRPr/>
            </a:pPr>
            <a:endParaRPr lang="en-US" b="1" dirty="0">
              <a:solidFill>
                <a:schemeClr val="tx2"/>
              </a:solidFill>
              <a:latin typeface="Arial" pitchFamily="34" charset="0"/>
              <a:cs typeface="Arial" pitchFamily="34" charset="0"/>
            </a:endParaRPr>
          </a:p>
          <a:p>
            <a:pPr marL="274320" indent="-274320" eaLnBrk="1" fontAlgn="auto" hangingPunct="1">
              <a:spcAft>
                <a:spcPts val="0"/>
              </a:spcAft>
              <a:buClr>
                <a:schemeClr val="accent3"/>
              </a:buClr>
              <a:buNone/>
              <a:defRPr/>
            </a:pPr>
            <a:r>
              <a:rPr lang="en-US" b="1" dirty="0">
                <a:solidFill>
                  <a:schemeClr val="tx2"/>
                </a:solidFill>
                <a:latin typeface="Arial" pitchFamily="34" charset="0"/>
                <a:cs typeface="Arial" pitchFamily="34" charset="0"/>
              </a:rPr>
              <a:t>Databases</a:t>
            </a:r>
          </a:p>
          <a:p>
            <a:pPr marL="622300" eaLnBrk="1" fontAlgn="auto" hangingPunct="1">
              <a:spcAft>
                <a:spcPts val="600"/>
              </a:spcAft>
              <a:buClr>
                <a:schemeClr val="accent3"/>
              </a:buClr>
              <a:buNone/>
              <a:defRPr/>
            </a:pPr>
            <a:r>
              <a:rPr lang="en-US" sz="2800" b="1" dirty="0">
                <a:latin typeface="Arial" pitchFamily="34" charset="0"/>
                <a:cs typeface="Arial" pitchFamily="34" charset="0"/>
              </a:rPr>
              <a:t>	</a:t>
            </a:r>
            <a:r>
              <a:rPr lang="en-CA" sz="2000" b="1" dirty="0">
                <a:latin typeface="Arial" panose="020B0604020202020204" pitchFamily="34" charset="0"/>
                <a:cs typeface="Arial" panose="020B0604020202020204" pitchFamily="34" charset="0"/>
              </a:rPr>
              <a:t>provide a comprehensive overview of wide-reaching research output in various academic and professional fields:  includes tools to track, analyze and visualize research</a:t>
            </a:r>
            <a:endParaRPr lang="en-US" sz="2000" b="1" dirty="0">
              <a:solidFill>
                <a:schemeClr val="tx2"/>
              </a:solidFill>
              <a:latin typeface="Arial" pitchFamily="34" charset="0"/>
              <a:cs typeface="Arial" pitchFamily="34" charset="0"/>
            </a:endParaRPr>
          </a:p>
          <a:p>
            <a:pPr marL="274320" indent="-274320" eaLnBrk="1" fontAlgn="auto" hangingPunct="1">
              <a:spcAft>
                <a:spcPts val="0"/>
              </a:spcAft>
              <a:buClr>
                <a:schemeClr val="accent3"/>
              </a:buClr>
              <a:buFont typeface="Wingdings 2" panose="05020102010507070707" pitchFamily="18" charset="2"/>
              <a:buNone/>
              <a:defRPr/>
            </a:pPr>
            <a:r>
              <a:rPr lang="en-US" sz="3000" b="1" dirty="0">
                <a:solidFill>
                  <a:schemeClr val="tx2"/>
                </a:solidFill>
                <a:latin typeface="Arial" pitchFamily="34" charset="0"/>
                <a:cs typeface="Arial" pitchFamily="34" charset="0"/>
              </a:rPr>
              <a:t>Reference works / sources</a:t>
            </a:r>
          </a:p>
          <a:p>
            <a:pPr marL="808038" eaLnBrk="1" fontAlgn="auto" hangingPunct="1">
              <a:spcAft>
                <a:spcPts val="0"/>
              </a:spcAft>
              <a:buClrTx/>
              <a:defRPr/>
            </a:pPr>
            <a:r>
              <a:rPr lang="en-CA" sz="2200" b="1" dirty="0">
                <a:latin typeface="Arial" pitchFamily="34" charset="0"/>
                <a:cs typeface="Arial" pitchFamily="34" charset="0"/>
              </a:rPr>
              <a:t>for consultation (in library, online through subscription)</a:t>
            </a:r>
          </a:p>
          <a:p>
            <a:pPr marL="808038" eaLnBrk="1" fontAlgn="auto" hangingPunct="1">
              <a:spcAft>
                <a:spcPts val="0"/>
              </a:spcAft>
              <a:buClrTx/>
              <a:defRPr/>
            </a:pPr>
            <a:r>
              <a:rPr lang="en-CA" sz="2200" b="1" dirty="0">
                <a:latin typeface="Arial" pitchFamily="34" charset="0"/>
                <a:cs typeface="Arial" pitchFamily="34" charset="0"/>
              </a:rPr>
              <a:t>starting point, foundation	</a:t>
            </a:r>
          </a:p>
          <a:p>
            <a:pPr marL="808038" eaLnBrk="1" fontAlgn="auto" hangingPunct="1">
              <a:spcAft>
                <a:spcPts val="0"/>
              </a:spcAft>
              <a:buClrTx/>
              <a:defRPr/>
            </a:pPr>
            <a:r>
              <a:rPr lang="en-CA" sz="2200" b="1" dirty="0">
                <a:latin typeface="Arial" pitchFamily="34" charset="0"/>
                <a:cs typeface="Arial" pitchFamily="34" charset="0"/>
              </a:rPr>
              <a:t>e.g. dictionaries, encyclopedias, bibliographies, manuals,</a:t>
            </a:r>
            <a:endParaRPr lang="en-US" sz="2200" b="1" dirty="0">
              <a:latin typeface="Arial" pitchFamily="34" charset="0"/>
              <a:cs typeface="Arial" pitchFamily="34" charset="0"/>
            </a:endParaRPr>
          </a:p>
          <a:p>
            <a:pPr marL="274320" indent="-274320" eaLnBrk="1" fontAlgn="auto" hangingPunct="1">
              <a:spcAft>
                <a:spcPts val="0"/>
              </a:spcAft>
              <a:buClr>
                <a:schemeClr val="accent3"/>
              </a:buClr>
              <a:buFont typeface="Wingdings 2" panose="05020102010507070707" pitchFamily="18" charset="2"/>
              <a:buNone/>
              <a:defRPr/>
            </a:pPr>
            <a:endParaRPr lang="en-US" sz="3000" b="1" dirty="0">
              <a:solidFill>
                <a:schemeClr val="tx2"/>
              </a:solidFill>
              <a:latin typeface="Arial" pitchFamily="34" charset="0"/>
              <a:cs typeface="Arial" pitchFamily="34" charset="0"/>
            </a:endParaRPr>
          </a:p>
          <a:p>
            <a:pPr marL="274320" indent="-274320" eaLnBrk="1" fontAlgn="auto" hangingPunct="1">
              <a:spcAft>
                <a:spcPts val="0"/>
              </a:spcAft>
              <a:buClr>
                <a:schemeClr val="accent3"/>
              </a:buClr>
              <a:buFont typeface="Wingdings 2" panose="05020102010507070707" pitchFamily="18" charset="2"/>
              <a:buNone/>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US" sz="2000" b="1" dirty="0">
              <a:latin typeface="Arial" pitchFamily="34" charset="0"/>
              <a:cs typeface="Arial" pitchFamily="34" charset="0"/>
            </a:endParaRPr>
          </a:p>
          <a:p>
            <a:pPr marL="998538" lvl="2" indent="-357188" eaLnBrk="1" fontAlgn="auto" hangingPunct="1">
              <a:spcBef>
                <a:spcPct val="0"/>
              </a:spcBef>
              <a:spcAft>
                <a:spcPts val="0"/>
              </a:spcAft>
              <a:buClr>
                <a:schemeClr val="accent3"/>
              </a:buClr>
              <a:defRPr/>
            </a:pPr>
            <a:endParaRPr lang="en-US" sz="1500" b="1" dirty="0">
              <a:latin typeface="Arial" pitchFamily="34" charset="0"/>
              <a:cs typeface="Arial" pitchFamily="34" charset="0"/>
            </a:endParaRPr>
          </a:p>
          <a:p>
            <a:pPr marL="357188" indent="-357188" eaLnBrk="1" fontAlgn="auto" hangingPunct="1">
              <a:spcBef>
                <a:spcPct val="0"/>
              </a:spcBef>
              <a:spcAft>
                <a:spcPts val="0"/>
              </a:spcAft>
              <a:buClr>
                <a:schemeClr val="accent3"/>
              </a:buClr>
              <a:defRPr/>
            </a:pPr>
            <a:endParaRPr lang="en-CA" sz="2200" b="1" dirty="0">
              <a:latin typeface="Arial" pitchFamily="34" charset="0"/>
              <a:cs typeface="Arial" pitchFamily="34" charset="0"/>
            </a:endParaRPr>
          </a:p>
          <a:p>
            <a:pPr marL="723901" lvl="1" indent="-357188" eaLnBrk="1" fontAlgn="auto" hangingPunct="1">
              <a:spcBef>
                <a:spcPct val="0"/>
              </a:spcBef>
              <a:spcAft>
                <a:spcPts val="0"/>
              </a:spcAft>
              <a:buClr>
                <a:schemeClr val="accent3"/>
              </a:buClr>
              <a:buFont typeface="Wingdings 2" panose="05020102010507070707" pitchFamily="18" charset="2"/>
              <a:buNone/>
              <a:defRPr/>
            </a:pPr>
            <a:endParaRPr lang="en-CA" sz="18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b="1" dirty="0"/>
          </a:p>
          <a:p>
            <a:pPr marL="357188" indent="-357188" eaLnBrk="1" fontAlgn="auto" hangingPunct="1">
              <a:spcBef>
                <a:spcPct val="0"/>
              </a:spcBef>
              <a:spcAft>
                <a:spcPts val="0"/>
              </a:spcAft>
              <a:buClr>
                <a:schemeClr val="accent3"/>
              </a:buClr>
              <a:buFont typeface="Wingdings 2"/>
              <a:buChar char=""/>
              <a:defRPr/>
            </a:pPr>
            <a:endParaRPr lang="en-CA" sz="2000" dirty="0"/>
          </a:p>
        </p:txBody>
      </p:sp>
    </p:spTree>
    <p:extLst>
      <p:ext uri="{BB962C8B-B14F-4D97-AF65-F5344CB8AC3E}">
        <p14:creationId xmlns:p14="http://schemas.microsoft.com/office/powerpoint/2010/main" val="384228770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3481</TotalTime>
  <Words>3458</Words>
  <Application>Microsoft Office PowerPoint</Application>
  <PresentationFormat>On-screen Show (4:3)</PresentationFormat>
  <Paragraphs>666</Paragraphs>
  <Slides>59</Slides>
  <Notes>58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59</vt:i4>
      </vt:variant>
    </vt:vector>
  </HeadingPairs>
  <TitlesOfParts>
    <vt:vector size="65" baseType="lpstr">
      <vt:lpstr>Arial</vt:lpstr>
      <vt:lpstr>Calibri</vt:lpstr>
      <vt:lpstr>Constantia</vt:lpstr>
      <vt:lpstr>Wingdings</vt:lpstr>
      <vt:lpstr>Wingdings 2</vt:lpstr>
      <vt:lpstr>Flow</vt:lpstr>
      <vt:lpstr>English 1112D Technical Report Writing  Lynda Morrissey October 2, 2017</vt:lpstr>
      <vt:lpstr>Administrative Information </vt:lpstr>
      <vt:lpstr>Lecture outline</vt:lpstr>
      <vt:lpstr>Bibliography Assignment</vt:lpstr>
      <vt:lpstr> Conducting Research  Beer Chapter 8</vt:lpstr>
      <vt:lpstr> Conducting Research</vt:lpstr>
      <vt:lpstr>Conducting Research</vt:lpstr>
      <vt:lpstr>Conducting Research</vt:lpstr>
      <vt:lpstr> Sources of Information </vt:lpstr>
      <vt:lpstr>Sources of Information</vt:lpstr>
      <vt:lpstr> Sources of Information</vt:lpstr>
      <vt:lpstr> Scholarly vs. Popular Periodicals</vt:lpstr>
      <vt:lpstr> Peer Reviewed</vt:lpstr>
      <vt:lpstr> Features of a Peer-Reviewed Article </vt:lpstr>
      <vt:lpstr> Peer-Reviewed Article </vt:lpstr>
      <vt:lpstr> Internet Information Resources</vt:lpstr>
      <vt:lpstr> Internet Information Resources</vt:lpstr>
      <vt:lpstr> Searching for Resources</vt:lpstr>
      <vt:lpstr> Databases vs. information resources</vt:lpstr>
      <vt:lpstr> Databases vs. information resources</vt:lpstr>
      <vt:lpstr> Citation Managers / Tools</vt:lpstr>
      <vt:lpstr>Plagiarism</vt:lpstr>
      <vt:lpstr>Avoiding Plagiarism</vt:lpstr>
      <vt:lpstr>Styles of Referencing</vt:lpstr>
      <vt:lpstr>Reference for Citation styles</vt:lpstr>
      <vt:lpstr>MLA style (basic formatting)</vt:lpstr>
      <vt:lpstr>MLA Style (basic formatting)</vt:lpstr>
      <vt:lpstr>MLA Style (basic formatting)</vt:lpstr>
      <vt:lpstr>APA style (basic formatting)</vt:lpstr>
      <vt:lpstr>APA Style (basic formatting)</vt:lpstr>
      <vt:lpstr>APA Style (basic formatting)</vt:lpstr>
      <vt:lpstr>Detailed information about referencing</vt:lpstr>
      <vt:lpstr>MLA (Modern Language Association)</vt:lpstr>
      <vt:lpstr>PowerPoint Presentation</vt:lpstr>
      <vt:lpstr>Book</vt:lpstr>
      <vt:lpstr>Book</vt:lpstr>
      <vt:lpstr>Book</vt:lpstr>
      <vt:lpstr>Book with an editor</vt:lpstr>
      <vt:lpstr>Article in a Reference Book (e.g. Encyclopedias, Dictionaries)</vt:lpstr>
      <vt:lpstr>Anthology or Collection (e.g. Collection of Essays)</vt:lpstr>
      <vt:lpstr>Journal article</vt:lpstr>
      <vt:lpstr>Article in a Magazine or Newspaper</vt:lpstr>
      <vt:lpstr>Government Publications</vt:lpstr>
      <vt:lpstr>Government Publications</vt:lpstr>
      <vt:lpstr>Electronic Sources</vt:lpstr>
      <vt:lpstr>Abbreviations Electronic Sources</vt:lpstr>
      <vt:lpstr>Entire website</vt:lpstr>
      <vt:lpstr>Page on a Web Site</vt:lpstr>
      <vt:lpstr>Article in an Online Scholarly Journal</vt:lpstr>
      <vt:lpstr>Publication by a group or organization</vt:lpstr>
      <vt:lpstr>A Listserv, Discussion Group, or Blog Posting</vt:lpstr>
      <vt:lpstr>Other Sources</vt:lpstr>
      <vt:lpstr>Other Sources</vt:lpstr>
      <vt:lpstr>Other Sources</vt:lpstr>
      <vt:lpstr>Other Sources</vt:lpstr>
      <vt:lpstr>Detailed information about referencing</vt:lpstr>
      <vt:lpstr>Example</vt:lpstr>
      <vt:lpstr> </vt:lpstr>
      <vt:lpstr> Discussion Groups – Oct. 4 and Oct. 11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an Information Architecture</dc:title>
  <dc:creator>owner</dc:creator>
  <cp:lastModifiedBy>Sabina Henry</cp:lastModifiedBy>
  <cp:revision>207</cp:revision>
  <dcterms:created xsi:type="dcterms:W3CDTF">2011-08-18T17:07:07Z</dcterms:created>
  <dcterms:modified xsi:type="dcterms:W3CDTF">2017-10-18T14:58:59Z</dcterms:modified>
</cp:coreProperties>
</file>