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0"/>
  </p:notesMasterIdLst>
  <p:sldIdLst>
    <p:sldId id="373" r:id="rId2"/>
    <p:sldId id="321" r:id="rId3"/>
    <p:sldId id="324" r:id="rId4"/>
    <p:sldId id="325" r:id="rId5"/>
    <p:sldId id="326" r:id="rId6"/>
    <p:sldId id="327" r:id="rId7"/>
    <p:sldId id="328" r:id="rId8"/>
    <p:sldId id="330" r:id="rId9"/>
    <p:sldId id="331" r:id="rId10"/>
    <p:sldId id="332" r:id="rId11"/>
    <p:sldId id="334" r:id="rId12"/>
    <p:sldId id="333" r:id="rId13"/>
    <p:sldId id="335" r:id="rId14"/>
    <p:sldId id="336" r:id="rId15"/>
    <p:sldId id="337" r:id="rId16"/>
    <p:sldId id="339" r:id="rId17"/>
    <p:sldId id="340" r:id="rId18"/>
    <p:sldId id="342" r:id="rId19"/>
    <p:sldId id="347" r:id="rId20"/>
    <p:sldId id="348" r:id="rId21"/>
    <p:sldId id="349" r:id="rId22"/>
    <p:sldId id="352" r:id="rId23"/>
    <p:sldId id="353" r:id="rId24"/>
    <p:sldId id="380" r:id="rId25"/>
    <p:sldId id="355" r:id="rId26"/>
    <p:sldId id="354" r:id="rId27"/>
    <p:sldId id="357" r:id="rId28"/>
    <p:sldId id="358" r:id="rId29"/>
    <p:sldId id="359" r:id="rId30"/>
    <p:sldId id="360" r:id="rId31"/>
    <p:sldId id="361" r:id="rId32"/>
    <p:sldId id="362" r:id="rId33"/>
    <p:sldId id="363" r:id="rId34"/>
    <p:sldId id="364" r:id="rId35"/>
    <p:sldId id="365" r:id="rId36"/>
    <p:sldId id="366" r:id="rId37"/>
    <p:sldId id="367" r:id="rId38"/>
    <p:sldId id="368" r:id="rId39"/>
    <p:sldId id="369" r:id="rId40"/>
    <p:sldId id="370" r:id="rId41"/>
    <p:sldId id="371" r:id="rId42"/>
    <p:sldId id="372" r:id="rId43"/>
    <p:sldId id="374" r:id="rId44"/>
    <p:sldId id="375" r:id="rId45"/>
    <p:sldId id="376" r:id="rId46"/>
    <p:sldId id="377" r:id="rId47"/>
    <p:sldId id="378" r:id="rId48"/>
    <p:sldId id="379" r:id="rId4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90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notesMaster" Target="notesMasters/notesMaster1.xml"/><Relationship Id="rId51" Type="http://schemas.openxmlformats.org/officeDocument/2006/relationships/printerSettings" Target="printerSettings/printerSettings1.bin"/><Relationship Id="rId52" Type="http://schemas.openxmlformats.org/officeDocument/2006/relationships/presProps" Target="presProps.xml"/><Relationship Id="rId53" Type="http://schemas.openxmlformats.org/officeDocument/2006/relationships/viewProps" Target="viewProps.xml"/><Relationship Id="rId54" Type="http://schemas.openxmlformats.org/officeDocument/2006/relationships/theme" Target="theme/theme1.xml"/><Relationship Id="rId55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3EFA8-F368-C742-9DF3-6D69154CD0AE}" type="datetimeFigureOut">
              <a:rPr lang="en-US" smtClean="0"/>
              <a:t>2014-10-27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4BEA2-BE2E-C343-8242-B15A9E6389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884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can see cultural not just on its own but with</a:t>
            </a:r>
            <a:r>
              <a:rPr lang="en-US" baseline="0" dirty="0" smtClean="0"/>
              <a:t> a political </a:t>
            </a:r>
            <a:r>
              <a:rPr lang="en-US" baseline="0" dirty="0" err="1" smtClean="0"/>
              <a:t>veiw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4BEA2-BE2E-C343-8242-B15A9E63890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558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3E681-3D7D-441C-9E1B-FFD443333BD4}" type="slidenum">
              <a:rPr lang="en-CA" smtClean="0"/>
              <a:t>19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40D45D-7EE1-4FD7-B0C3-7791FCB4484E}" type="datetimeFigureOut">
              <a:rPr lang="en-CA" smtClean="0"/>
              <a:pPr/>
              <a:t>2014-10-27</a:t>
            </a:fld>
            <a:endParaRPr lang="en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3411EFB-20DD-4294-BED6-43EB9C4E8FE8}" type="slidenum">
              <a:rPr lang="en-CA" smtClean="0"/>
              <a:pPr/>
              <a:t>‹#›</a:t>
            </a:fld>
            <a:endParaRPr lang="en-C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0l_qMt8t7jU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wkDvqQKGgDA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MuyuMXCk0Es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aaVhyURSfZU" TargetMode="External"/><Relationship Id="rId3" Type="http://schemas.openxmlformats.org/officeDocument/2006/relationships/hyperlink" Target="http://www.youtube.com/watch?v=RpD2mJlNfOE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deE7Wm4FTI8" TargetMode="External"/><Relationship Id="rId3" Type="http://schemas.openxmlformats.org/officeDocument/2006/relationships/hyperlink" Target="http://www.youtube.com/watch?v=U3JEORDUEqc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6Ih0Drtuufc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suRDUFpsHus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iYhCn0jf46U" TargetMode="Externa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iYhCn0jf46U" TargetMode="External"/><Relationship Id="rId3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Ei6JvK0W60I" TargetMode="Externa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I9tWZB7OUSU" TargetMode="Externa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800" dirty="0" smtClean="0">
                <a:solidFill>
                  <a:schemeClr val="bg1"/>
                </a:solidFill>
              </a:rPr>
              <a:t>Culture and Consumerism </a:t>
            </a:r>
          </a:p>
          <a:p>
            <a:pPr marL="0" indent="0">
              <a:buNone/>
            </a:pPr>
            <a:endParaRPr lang="en-US" dirty="0" smtClean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FFFFFF"/>
                </a:solidFill>
              </a:rPr>
              <a:t>Monday October 27</a:t>
            </a:r>
            <a:r>
              <a:rPr lang="en-US" baseline="30000" dirty="0" smtClean="0">
                <a:solidFill>
                  <a:srgbClr val="FFFFFF"/>
                </a:solidFill>
              </a:rPr>
              <a:t>th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3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75920"/>
          </a:xfrm>
        </p:spPr>
        <p:txBody>
          <a:bodyPr>
            <a:normAutofit lnSpcReduction="10000"/>
          </a:bodyPr>
          <a:lstStyle/>
          <a:p>
            <a:pPr lvl="0"/>
            <a:endParaRPr lang="en-US" dirty="0" smtClean="0"/>
          </a:p>
          <a:p>
            <a:pPr marL="0" lvl="0" indent="0"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 lvl="0"/>
            <a:r>
              <a:rPr lang="en-US" dirty="0" smtClean="0">
                <a:solidFill>
                  <a:schemeClr val="bg1"/>
                </a:solidFill>
              </a:rPr>
              <a:t>Culture – what is it? And what do we mean by it?</a:t>
            </a:r>
          </a:p>
          <a:p>
            <a:pPr lvl="0"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Culture is one of the most complex words and concepts in existence and very hard to define because anything really can be a form of culture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 It can refer to many things, it can mean many things  and is a slippery concept in many, many ways .</a:t>
            </a:r>
          </a:p>
          <a:p>
            <a:pPr lvl="0"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 lvl="0"/>
            <a:r>
              <a:rPr lang="en-US" dirty="0" smtClean="0">
                <a:solidFill>
                  <a:schemeClr val="bg1"/>
                </a:solidFill>
              </a:rPr>
              <a:t>Cultural or Social? Is there a difference? </a:t>
            </a:r>
            <a:endParaRPr lang="en-US" dirty="0">
              <a:solidFill>
                <a:schemeClr val="bg1"/>
              </a:solidFill>
            </a:endParaRPr>
          </a:p>
          <a:p>
            <a:pPr lvl="1"/>
            <a:r>
              <a:rPr lang="en-US" dirty="0">
                <a:solidFill>
                  <a:schemeClr val="bg1"/>
                </a:solidFill>
              </a:rPr>
              <a:t>In the 1970s the </a:t>
            </a:r>
            <a:r>
              <a:rPr lang="en-US" u="sng" dirty="0">
                <a:solidFill>
                  <a:schemeClr val="bg1"/>
                </a:solidFill>
              </a:rPr>
              <a:t>cultural turn in the social </a:t>
            </a:r>
            <a:r>
              <a:rPr lang="en-US" u="sng" dirty="0" smtClean="0">
                <a:solidFill>
                  <a:schemeClr val="bg1"/>
                </a:solidFill>
              </a:rPr>
              <a:t>sciences</a:t>
            </a:r>
          </a:p>
          <a:p>
            <a:pPr marL="393192" lvl="1" indent="0">
              <a:buNone/>
            </a:pPr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-people </a:t>
            </a:r>
            <a:r>
              <a:rPr lang="en-US" dirty="0">
                <a:solidFill>
                  <a:schemeClr val="bg1"/>
                </a:solidFill>
              </a:rPr>
              <a:t>starting thinking a lot about culture (power, </a:t>
            </a:r>
            <a:r>
              <a:rPr lang="en-US" dirty="0" smtClean="0">
                <a:solidFill>
                  <a:schemeClr val="bg1"/>
                </a:solidFill>
              </a:rPr>
              <a:t>	domination</a:t>
            </a:r>
            <a:r>
              <a:rPr lang="en-US" dirty="0">
                <a:solidFill>
                  <a:schemeClr val="bg1"/>
                </a:solidFill>
              </a:rPr>
              <a:t>, class, nation, gender, race </a:t>
            </a:r>
            <a:r>
              <a:rPr lang="en-US" dirty="0" err="1">
                <a:solidFill>
                  <a:schemeClr val="bg1"/>
                </a:solidFill>
              </a:rPr>
              <a:t>etc</a:t>
            </a:r>
            <a:r>
              <a:rPr lang="en-US" dirty="0">
                <a:solidFill>
                  <a:schemeClr val="bg1"/>
                </a:solidFill>
              </a:rPr>
              <a:t>) </a:t>
            </a:r>
          </a:p>
          <a:p>
            <a:pPr lvl="0"/>
            <a:endParaRPr lang="en-US" dirty="0" smtClean="0">
              <a:solidFill>
                <a:schemeClr val="bg1"/>
              </a:solidFill>
            </a:endParaRPr>
          </a:p>
          <a:p>
            <a:pPr lvl="0"/>
            <a:endParaRPr lang="en-US" dirty="0" smtClean="0"/>
          </a:p>
          <a:p>
            <a:pPr lvl="0"/>
            <a:endParaRPr lang="en-CA" dirty="0" smtClean="0"/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33210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So culture began to be seen in </a:t>
            </a:r>
            <a:r>
              <a:rPr lang="en-US" u="sng" dirty="0" smtClean="0">
                <a:solidFill>
                  <a:schemeClr val="bg1"/>
                </a:solidFill>
              </a:rPr>
              <a:t>political terms</a:t>
            </a:r>
            <a:r>
              <a:rPr lang="en-US" dirty="0" smtClean="0">
                <a:solidFill>
                  <a:schemeClr val="bg1"/>
                </a:solidFill>
              </a:rPr>
              <a:t> rather than simply neutral/descriptive terms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Culture and Power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A key area of study re: culture has to do with </a:t>
            </a:r>
            <a:r>
              <a:rPr lang="en-US" u="sng" dirty="0" smtClean="0">
                <a:solidFill>
                  <a:schemeClr val="bg1"/>
                </a:solidFill>
              </a:rPr>
              <a:t>representation</a:t>
            </a:r>
            <a:r>
              <a:rPr lang="en-US" dirty="0" smtClean="0">
                <a:solidFill>
                  <a:schemeClr val="bg1"/>
                </a:solidFill>
              </a:rPr>
              <a:t>. </a:t>
            </a:r>
            <a:endParaRPr lang="en-CA" dirty="0" smtClean="0">
              <a:solidFill>
                <a:schemeClr val="bg1"/>
              </a:solidFill>
            </a:endParaRP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How are different groups of people represented? </a:t>
            </a: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Who has the power to represent others?</a:t>
            </a:r>
            <a:endParaRPr lang="en-CA" dirty="0" smtClean="0">
              <a:solidFill>
                <a:schemeClr val="bg1"/>
              </a:solidFill>
            </a:endParaRP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Media </a:t>
            </a:r>
            <a:r>
              <a:rPr lang="en-US" dirty="0" err="1" smtClean="0">
                <a:solidFill>
                  <a:schemeClr val="bg1"/>
                </a:solidFill>
              </a:rPr>
              <a:t>isnt</a:t>
            </a:r>
            <a:r>
              <a:rPr lang="en-US" dirty="0" smtClean="0">
                <a:solidFill>
                  <a:schemeClr val="bg1"/>
                </a:solidFill>
              </a:rPr>
              <a:t> just in the media (movies, fiction, news)but also through textbooks and history  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  <a:hlinkClick r:id="rId2"/>
              </a:rPr>
              <a:t>reel injun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Our knowledge of various groups of people and places is partially gained through cultural representations of those groups of people and places 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14975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en-US" dirty="0" smtClean="0"/>
          </a:p>
          <a:p>
            <a:r>
              <a:rPr lang="en-US" dirty="0" smtClean="0">
                <a:solidFill>
                  <a:schemeClr val="bg1"/>
                </a:solidFill>
              </a:rPr>
              <a:t>One aspect of cultural analysis is to make something that is implicit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into something that is explicit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Reel Injun documentary looks at some of the implicit and unquestioned aspects of Hollywood US native representations and makes those explicit – subtexts, narrative, accuracy of portrayal etc</a:t>
            </a:r>
          </a:p>
          <a:p>
            <a:pPr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A question to ask when looking at cultural representation is Whether  representations serve to legitimize the political status quo, help to naturalize certain narratives etc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So even though we live our lives ‘in’ culture we can also analyze the </a:t>
            </a:r>
            <a:r>
              <a:rPr lang="en-US" u="sng" dirty="0" smtClean="0">
                <a:solidFill>
                  <a:schemeClr val="bg1"/>
                </a:solidFill>
              </a:rPr>
              <a:t>cultural products</a:t>
            </a:r>
            <a:r>
              <a:rPr lang="en-US" dirty="0" smtClean="0">
                <a:solidFill>
                  <a:schemeClr val="bg1"/>
                </a:solidFill>
              </a:rPr>
              <a:t> of societies and get a better idea of through these cultural products to get a better understand of the bigger picture.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How power operates through seemingly innocent/entertainment programs, books  etc </a:t>
            </a:r>
          </a:p>
          <a:p>
            <a:pPr marL="0" indent="0">
              <a:buNone/>
            </a:pPr>
            <a:endParaRPr lang="en-US" dirty="0" smtClean="0"/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35440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Cultural </a:t>
            </a:r>
            <a:r>
              <a:rPr lang="en-US" dirty="0" smtClean="0">
                <a:solidFill>
                  <a:schemeClr val="bg1"/>
                </a:solidFill>
              </a:rPr>
              <a:t>is something that is implicit </a:t>
            </a:r>
            <a:endParaRPr lang="en-US" dirty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we learn it ‘naturally’ when we are socialized</a:t>
            </a:r>
            <a:endParaRPr lang="en-US" dirty="0">
              <a:solidFill>
                <a:schemeClr val="bg1"/>
              </a:solidFill>
            </a:endParaRPr>
          </a:p>
          <a:p>
            <a:pPr marL="393192" lvl="1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-it is easy to understand but very hard to define and explain</a:t>
            </a:r>
            <a:endParaRPr lang="en-US" dirty="0">
              <a:solidFill>
                <a:schemeClr val="bg1"/>
              </a:solidFill>
            </a:endParaRPr>
          </a:p>
          <a:p>
            <a:pPr marL="393192" lvl="1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- when you try to explain it to other people you begin to realize how difficult it is to explain exactly </a:t>
            </a:r>
          </a:p>
          <a:p>
            <a:pPr>
              <a:buNone/>
            </a:pPr>
            <a:r>
              <a:rPr lang="en-CA" dirty="0" smtClean="0">
                <a:solidFill>
                  <a:schemeClr val="bg1"/>
                </a:solidFill>
              </a:rPr>
              <a:t>	Example</a:t>
            </a:r>
          </a:p>
          <a:p>
            <a:pPr lvl="1"/>
            <a:r>
              <a:rPr lang="en-US" u="sng" dirty="0" smtClean="0">
                <a:solidFill>
                  <a:schemeClr val="bg1"/>
                </a:solidFill>
              </a:rPr>
              <a:t>What is ‘dating’?</a:t>
            </a: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We have all experienced dating but we cant really explain it and give it an official definition </a:t>
            </a:r>
          </a:p>
          <a:p>
            <a:pPr marL="667512" lvl="2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Comedy is typically very culturally specific- </a:t>
            </a:r>
          </a:p>
          <a:p>
            <a:pPr marL="667512" lvl="2" indent="0">
              <a:buNone/>
            </a:pPr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what is considered funny? Rick Mercer Weather Canada</a:t>
            </a:r>
          </a:p>
          <a:p>
            <a:pPr lvl="0"/>
            <a:r>
              <a:rPr lang="en-US" dirty="0">
                <a:solidFill>
                  <a:schemeClr val="bg1"/>
                </a:solidFill>
                <a:hlinkClick r:id="rId2"/>
              </a:rPr>
              <a:t>http://www.youtube.com/watch?v=</a:t>
            </a:r>
            <a:r>
              <a:rPr lang="en-US" dirty="0" smtClean="0">
                <a:solidFill>
                  <a:schemeClr val="bg1"/>
                </a:solidFill>
                <a:hlinkClick r:id="rId2"/>
              </a:rPr>
              <a:t>wkDvqQKGgDA</a:t>
            </a:r>
            <a:endParaRPr lang="en-US" dirty="0" smtClean="0">
              <a:solidFill>
                <a:schemeClr val="bg1"/>
              </a:solidFill>
            </a:endParaRPr>
          </a:p>
          <a:p>
            <a:pPr lvl="0"/>
            <a:r>
              <a:rPr lang="en-US" dirty="0" smtClean="0">
                <a:solidFill>
                  <a:schemeClr val="bg1"/>
                </a:solidFill>
              </a:rPr>
              <a:t>Culture is something that must be </a:t>
            </a:r>
            <a:r>
              <a:rPr lang="en-US" u="sng" dirty="0" smtClean="0">
                <a:solidFill>
                  <a:schemeClr val="bg1"/>
                </a:solidFill>
              </a:rPr>
              <a:t>interpreted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 exact same behavior can have very different meanings depending on the cultural context (where you’re from). </a:t>
            </a:r>
          </a:p>
          <a:p>
            <a:pPr lvl="0"/>
            <a:r>
              <a:rPr lang="en-US" dirty="0" smtClean="0">
                <a:solidFill>
                  <a:schemeClr val="bg1"/>
                </a:solidFill>
              </a:rPr>
              <a:t>Examples?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How burping in one </a:t>
            </a:r>
            <a:r>
              <a:rPr lang="en-US" dirty="0" err="1" smtClean="0">
                <a:solidFill>
                  <a:schemeClr val="bg1"/>
                </a:solidFill>
              </a:rPr>
              <a:t>cultuers</a:t>
            </a:r>
            <a:r>
              <a:rPr lang="en-US" dirty="0" smtClean="0">
                <a:solidFill>
                  <a:schemeClr val="bg1"/>
                </a:solidFill>
              </a:rPr>
              <a:t> at the table is seen as appreciative of a meal where other cultures </a:t>
            </a:r>
            <a:r>
              <a:rPr lang="en-US" dirty="0" err="1" smtClean="0">
                <a:solidFill>
                  <a:schemeClr val="bg1"/>
                </a:solidFill>
              </a:rPr>
              <a:t>veiw</a:t>
            </a:r>
            <a:r>
              <a:rPr lang="en-US" dirty="0" smtClean="0">
                <a:solidFill>
                  <a:schemeClr val="bg1"/>
                </a:solidFill>
              </a:rPr>
              <a:t> it as rude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59729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 smtClean="0">
                <a:solidFill>
                  <a:schemeClr val="bg1"/>
                </a:solidFill>
              </a:rPr>
              <a:t>Symbols are cultural items, either tangible or intangible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Take on tremendous meaning within a culture or subculture of a society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Symbols 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material objects (e.g. the Canadian flag)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It can also be </a:t>
            </a:r>
            <a:r>
              <a:rPr lang="en-US" dirty="0" err="1" smtClean="0">
                <a:solidFill>
                  <a:schemeClr val="bg1"/>
                </a:solidFill>
              </a:rPr>
              <a:t>inmaterial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object (Canadian national anthem)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We can say that any culture is symbolically constructed through shared symbols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Symbols meanings can be interoperated differently among cultures 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Emile Durkheim describes symbols as Collective Representations 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 	-People do not have </a:t>
            </a:r>
            <a:r>
              <a:rPr lang="en-US" u="sng" dirty="0" smtClean="0">
                <a:solidFill>
                  <a:schemeClr val="bg1"/>
                </a:solidFill>
              </a:rPr>
              <a:t>to be </a:t>
            </a:r>
            <a:r>
              <a:rPr lang="en-US" dirty="0" smtClean="0">
                <a:solidFill>
                  <a:schemeClr val="bg1"/>
                </a:solidFill>
              </a:rPr>
              <a:t>the same but generally 	agree 	upon or identify with these shared symbols 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0502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Sometimes there is a struggle/conflict about the meaning of a particular symbol</a:t>
            </a:r>
          </a:p>
          <a:p>
            <a:pPr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Culture is also contested and shaped through conflict and contestation- this can be how culture can be changed and evolved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	Example</a:t>
            </a:r>
            <a:endParaRPr lang="en-US" dirty="0">
              <a:solidFill>
                <a:schemeClr val="bg1"/>
              </a:solidFill>
            </a:endParaRPr>
          </a:p>
          <a:p>
            <a:pPr lvl="2"/>
            <a:r>
              <a:rPr lang="en-US" dirty="0">
                <a:solidFill>
                  <a:schemeClr val="bg1"/>
                </a:solidFill>
              </a:rPr>
              <a:t>1991 </a:t>
            </a:r>
            <a:r>
              <a:rPr lang="en-US" dirty="0" err="1">
                <a:solidFill>
                  <a:schemeClr val="bg1"/>
                </a:solidFill>
              </a:rPr>
              <a:t>Baltej</a:t>
            </a:r>
            <a:r>
              <a:rPr lang="en-US" dirty="0">
                <a:solidFill>
                  <a:schemeClr val="bg1"/>
                </a:solidFill>
              </a:rPr>
              <a:t> Singh </a:t>
            </a:r>
            <a:r>
              <a:rPr lang="en-US" dirty="0" err="1">
                <a:solidFill>
                  <a:schemeClr val="bg1"/>
                </a:solidFill>
              </a:rPr>
              <a:t>Dhillon</a:t>
            </a:r>
            <a:r>
              <a:rPr lang="en-US" dirty="0">
                <a:solidFill>
                  <a:schemeClr val="bg1"/>
                </a:solidFill>
              </a:rPr>
              <a:t> became the first RCMP officer to wear his Sikh turban and beard in the line of duty. </a:t>
            </a:r>
          </a:p>
          <a:p>
            <a:pPr lvl="2"/>
            <a:r>
              <a:rPr lang="en-US" dirty="0">
                <a:solidFill>
                  <a:schemeClr val="bg1"/>
                </a:solidFill>
              </a:rPr>
              <a:t>He successfully fought the federal government ban prohibiting turbans in the RCMP. </a:t>
            </a:r>
          </a:p>
          <a:p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7459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en-CA" dirty="0" smtClean="0">
                <a:solidFill>
                  <a:schemeClr val="bg1"/>
                </a:solidFill>
              </a:rPr>
              <a:t>Ways of thinking about culture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bg1"/>
                </a:solidFill>
              </a:rPr>
              <a:t>1.Culture as territorialized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endParaRPr lang="en-CA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e.g. Canadian culture is </a:t>
            </a:r>
            <a:r>
              <a:rPr lang="en-US" b="1" u="sng" dirty="0" smtClean="0">
                <a:solidFill>
                  <a:schemeClr val="bg1"/>
                </a:solidFill>
              </a:rPr>
              <a:t>in</a:t>
            </a:r>
            <a:r>
              <a:rPr lang="en-US" dirty="0" smtClean="0">
                <a:solidFill>
                  <a:schemeClr val="bg1"/>
                </a:solidFill>
              </a:rPr>
              <a:t> Canada </a:t>
            </a:r>
            <a:endParaRPr lang="en-CA" dirty="0" smtClean="0">
              <a:solidFill>
                <a:schemeClr val="bg1"/>
              </a:solidFill>
            </a:endParaRP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When we talk about Canadian culture we usually mean that Canadian people are also part of that-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So the political boundaries can relate to national boundaries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So culture, like ethnicity, can mean something about a specific group of people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08343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03912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bg1"/>
                </a:solidFill>
              </a:rPr>
              <a:t>2. Culture as something that people possess</a:t>
            </a:r>
            <a:r>
              <a:rPr lang="en-US" dirty="0" smtClean="0">
                <a:solidFill>
                  <a:schemeClr val="bg1"/>
                </a:solidFill>
              </a:rPr>
              <a:t> or don’t possess –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that person is very ‘cultured’ (cultural capital-</a:t>
            </a:r>
            <a:r>
              <a:rPr lang="en-US" dirty="0" err="1" smtClean="0">
                <a:solidFill>
                  <a:schemeClr val="bg1"/>
                </a:solidFill>
              </a:rPr>
              <a:t>Bourdieu</a:t>
            </a:r>
            <a:r>
              <a:rPr lang="en-US" dirty="0" smtClean="0">
                <a:solidFill>
                  <a:schemeClr val="bg1"/>
                </a:solidFill>
              </a:rPr>
              <a:t>-’taste’ as something that is acquired/learned)</a:t>
            </a:r>
            <a:endParaRPr lang="en-CA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Someone who is very cultured, high brow or low brow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So culture can exist in a status hierarchy that we all make in terms of culture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 opera </a:t>
            </a:r>
            <a:r>
              <a:rPr lang="en-US" dirty="0" err="1" smtClean="0">
                <a:solidFill>
                  <a:schemeClr val="bg1"/>
                </a:solidFill>
              </a:rPr>
              <a:t>vs</a:t>
            </a:r>
            <a:r>
              <a:rPr lang="en-US" dirty="0" smtClean="0">
                <a:solidFill>
                  <a:schemeClr val="bg1"/>
                </a:solidFill>
              </a:rPr>
              <a:t> pop music, art house cinema </a:t>
            </a:r>
            <a:r>
              <a:rPr lang="en-US" dirty="0" err="1" smtClean="0">
                <a:solidFill>
                  <a:schemeClr val="bg1"/>
                </a:solidFill>
              </a:rPr>
              <a:t>vs</a:t>
            </a:r>
            <a:r>
              <a:rPr lang="en-US" dirty="0" smtClean="0">
                <a:solidFill>
                  <a:schemeClr val="bg1"/>
                </a:solidFill>
              </a:rPr>
              <a:t> Hollywood blockbusters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Popular culture, high culture 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0383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bg1"/>
                </a:solidFill>
              </a:rPr>
              <a:t>3.Culture as Something that is shared or collective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– There’s no such thing as ‘Billy culture’ you 	cannot have a culture based on one individual  </a:t>
            </a:r>
            <a:endParaRPr lang="en-CA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Culture is about meaning, values and interpretation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We must interpret culture, cultural products and cultural practices. </a:t>
            </a:r>
            <a:endParaRPr lang="en-US" dirty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It </a:t>
            </a:r>
            <a:r>
              <a:rPr lang="en-US" dirty="0" err="1" smtClean="0">
                <a:solidFill>
                  <a:schemeClr val="bg1"/>
                </a:solidFill>
              </a:rPr>
              <a:t>isnt</a:t>
            </a:r>
            <a:r>
              <a:rPr lang="en-US" dirty="0" smtClean="0">
                <a:solidFill>
                  <a:schemeClr val="bg1"/>
                </a:solidFill>
              </a:rPr>
              <a:t> a set definition, it has </a:t>
            </a:r>
            <a:r>
              <a:rPr lang="en-US" dirty="0" err="1" smtClean="0">
                <a:solidFill>
                  <a:schemeClr val="bg1"/>
                </a:solidFill>
              </a:rPr>
              <a:t>mulitlple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interperatations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</a:p>
          <a:p>
            <a:pPr lvl="0"/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96741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chemeClr val="bg1"/>
                </a:solidFill>
              </a:rPr>
              <a:t>4.Cultures Meaning is contested</a:t>
            </a:r>
            <a:r>
              <a:rPr lang="en-US" dirty="0" smtClean="0">
                <a:solidFill>
                  <a:schemeClr val="bg1"/>
                </a:solidFill>
              </a:rPr>
              <a:t> and complex</a:t>
            </a:r>
          </a:p>
          <a:p>
            <a:pPr marL="0" indent="0"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There’s no society or culture where everyone agrees on everything </a:t>
            </a: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Important point because when we describe other cultures we can essentialism and homogenize them, we sum up the entire culture with on symbol that </a:t>
            </a:r>
            <a:r>
              <a:rPr lang="en-US" dirty="0" err="1" smtClean="0">
                <a:solidFill>
                  <a:schemeClr val="bg1"/>
                </a:solidFill>
              </a:rPr>
              <a:t>doesn</a:t>
            </a:r>
            <a:r>
              <a:rPr lang="fr-FR" dirty="0" smtClean="0">
                <a:solidFill>
                  <a:schemeClr val="bg1"/>
                </a:solidFill>
              </a:rPr>
              <a:t>’</a:t>
            </a:r>
            <a:r>
              <a:rPr lang="en-US" dirty="0" smtClean="0">
                <a:solidFill>
                  <a:schemeClr val="bg1"/>
                </a:solidFill>
              </a:rPr>
              <a:t>t apply to all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Culture can be </a:t>
            </a:r>
            <a:r>
              <a:rPr lang="en-US" dirty="0">
                <a:solidFill>
                  <a:schemeClr val="bg1"/>
                </a:solidFill>
              </a:rPr>
              <a:t>r</a:t>
            </a:r>
            <a:r>
              <a:rPr lang="en-US" dirty="0" smtClean="0">
                <a:solidFill>
                  <a:schemeClr val="bg1"/>
                </a:solidFill>
              </a:rPr>
              <a:t>educed to a series of stereotypical symbols or representations</a:t>
            </a: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Halloween costumes can do this 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 </a:t>
            </a:r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46036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75920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Agency;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is the capacity to influence what happens in one’s life</a:t>
            </a:r>
            <a:endParaRPr lang="en-CA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Canadian sociologist Dennis Wrong argued that individuals have the capacity to resist the messages that our socializing agents (e.g. media) give us.</a:t>
            </a: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For example people are able to build there own interpretations of something and develop their own </a:t>
            </a:r>
            <a:r>
              <a:rPr lang="en-US" dirty="0" err="1" smtClean="0">
                <a:solidFill>
                  <a:schemeClr val="bg1"/>
                </a:solidFill>
              </a:rPr>
              <a:t>oppinion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endParaRPr lang="en-CA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CA" dirty="0" smtClean="0">
                <a:solidFill>
                  <a:schemeClr val="bg1"/>
                </a:solidFill>
              </a:rPr>
              <a:t>Advertisement and Culture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Advertisements implicitly contain and transmit a series of cultural values and representations 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Teach us how to think about something</a:t>
            </a:r>
          </a:p>
          <a:p>
            <a:pPr>
              <a:buNone/>
            </a:pPr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</a:rPr>
              <a:t>They teach us how to think about something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07850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bg1"/>
                </a:solidFill>
              </a:rPr>
              <a:t>Interpretive Exercise 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bg1"/>
                </a:solidFill>
              </a:rPr>
              <a:t>Preferred reading of cultural products- makers of add have a main message they want there advertisement to portray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Subtexts- there are more interoperations then just the oblivious 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Implicit values and norms  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‘Counter hegemonic’ 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Producing alternative  and contesting discourses to the dominant cultural ones </a:t>
            </a:r>
          </a:p>
          <a:p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81956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88640"/>
            <a:ext cx="4392488" cy="6399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94106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4253" y="476672"/>
            <a:ext cx="7611242" cy="6155540"/>
          </a:xfrm>
          <a:noFill/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13767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smtClean="0">
                <a:solidFill>
                  <a:schemeClr val="bg1"/>
                </a:solidFill>
              </a:rPr>
              <a:t>5.Mainstream  vs. subculture and counterculture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When one indicates that there is main stream culture that have to be alternatives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Subcultures: are distinct cultural groups that </a:t>
            </a:r>
            <a:r>
              <a:rPr lang="en-US" dirty="0" err="1" smtClean="0">
                <a:solidFill>
                  <a:schemeClr val="bg1"/>
                </a:solidFill>
              </a:rPr>
              <a:t>exisits</a:t>
            </a:r>
            <a:r>
              <a:rPr lang="en-US" dirty="0" smtClean="0">
                <a:solidFill>
                  <a:schemeClr val="bg1"/>
                </a:solidFill>
              </a:rPr>
              <a:t> within main stream societies,</a:t>
            </a: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Example: </a:t>
            </a:r>
          </a:p>
          <a:p>
            <a:pPr lvl="3"/>
            <a:r>
              <a:rPr lang="en-US" dirty="0" smtClean="0">
                <a:solidFill>
                  <a:schemeClr val="bg1"/>
                </a:solidFill>
              </a:rPr>
              <a:t>Hipsters? </a:t>
            </a:r>
          </a:p>
          <a:p>
            <a:pPr lvl="3"/>
            <a:r>
              <a:rPr lang="en-US" dirty="0" smtClean="0">
                <a:solidFill>
                  <a:schemeClr val="bg1"/>
                </a:solidFill>
              </a:rPr>
              <a:t>Skateboarders </a:t>
            </a:r>
          </a:p>
          <a:p>
            <a:r>
              <a:rPr lang="en-CA" dirty="0" smtClean="0">
                <a:solidFill>
                  <a:schemeClr val="bg1"/>
                </a:solidFill>
                <a:hlinkClick r:id="rId2"/>
              </a:rPr>
              <a:t>hipster 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54673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Countercultures –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 provide an alternative to mainstream culture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E.g. collective forms of ownership v’s individualistic forms of ownership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Non-hierarchical power structures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Values – agricultural sustainability, non exploitative relationship to animals </a:t>
            </a:r>
            <a:r>
              <a:rPr lang="en-US" dirty="0" err="1" smtClean="0">
                <a:solidFill>
                  <a:schemeClr val="bg1"/>
                </a:solidFill>
              </a:rPr>
              <a:t>etc</a:t>
            </a:r>
            <a:r>
              <a:rPr lang="en-US" dirty="0" smtClean="0">
                <a:solidFill>
                  <a:schemeClr val="bg1"/>
                </a:solidFill>
              </a:rPr>
              <a:t>, 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21042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19936"/>
          </a:xfrm>
        </p:spPr>
        <p:txBody>
          <a:bodyPr>
            <a:normAutofit/>
          </a:bodyPr>
          <a:lstStyle/>
          <a:p>
            <a:pPr lvl="0"/>
            <a:r>
              <a:rPr lang="en-US" dirty="0" smtClean="0">
                <a:solidFill>
                  <a:schemeClr val="bg1"/>
                </a:solidFill>
              </a:rPr>
              <a:t>Sociolinguistics is the study of language as part of culture</a:t>
            </a:r>
          </a:p>
          <a:p>
            <a:pPr lvl="0"/>
            <a:r>
              <a:rPr lang="en-US" dirty="0" smtClean="0">
                <a:solidFill>
                  <a:schemeClr val="bg1"/>
                </a:solidFill>
              </a:rPr>
              <a:t>Sapir Wharf Hypothesis (strong and weak)</a:t>
            </a:r>
          </a:p>
          <a:p>
            <a:pPr lvl="0"/>
            <a:r>
              <a:rPr lang="en-US" dirty="0" smtClean="0">
                <a:solidFill>
                  <a:schemeClr val="bg1"/>
                </a:solidFill>
              </a:rPr>
              <a:t>Language determines our experience and understanding of the world  </a:t>
            </a:r>
          </a:p>
          <a:p>
            <a:pPr lvl="0"/>
            <a:r>
              <a:rPr lang="en-CA" dirty="0" smtClean="0">
                <a:solidFill>
                  <a:schemeClr val="bg1"/>
                </a:solidFill>
              </a:rPr>
              <a:t>An individual's thoughts and actions are determined by the language or languages that individual speaks</a:t>
            </a:r>
          </a:p>
          <a:p>
            <a:pPr lvl="0">
              <a:buNone/>
            </a:pPr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</a:rPr>
              <a:t>Language use is nuanced and complex</a:t>
            </a:r>
          </a:p>
          <a:p>
            <a:pPr lvl="0"/>
            <a:r>
              <a:rPr lang="en-US" dirty="0" smtClean="0">
                <a:solidFill>
                  <a:schemeClr val="bg1"/>
                </a:solidFill>
              </a:rPr>
              <a:t>What are the different ways one can say ‘sorry’?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C2283-A569-44FB-A432-60B06DB24231}" type="slidenum">
              <a:rPr lang="en-CA" smtClean="0"/>
              <a:pPr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066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tx1"/>
                </a:solidFill>
              </a:rPr>
              <a:t>Consumerism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371643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bg1"/>
                </a:solidFill>
              </a:rPr>
              <a:t>Consumerism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What is an ‘ism’ </a:t>
            </a:r>
          </a:p>
          <a:p>
            <a:pPr lvl="1"/>
            <a:r>
              <a:rPr lang="en-CA" dirty="0" smtClean="0">
                <a:solidFill>
                  <a:schemeClr val="bg1"/>
                </a:solidFill>
              </a:rPr>
              <a:t>A way of referring to something 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What does it mean to say that we live in a consumer society?</a:t>
            </a:r>
          </a:p>
          <a:p>
            <a:pPr lvl="1"/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</a:rPr>
              <a:t>What about the production of commodities? 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Is consumerism a way/philosophy of life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Are consumption and production separate processes 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Ethical consumption?</a:t>
            </a:r>
          </a:p>
          <a:p>
            <a:pPr lvl="1"/>
            <a:r>
              <a:rPr lang="en-CA" dirty="0" smtClean="0">
                <a:solidFill>
                  <a:schemeClr val="bg1"/>
                </a:solidFill>
              </a:rPr>
              <a:t>Are </a:t>
            </a:r>
            <a:r>
              <a:rPr lang="en-CA" dirty="0" err="1" smtClean="0">
                <a:solidFill>
                  <a:schemeClr val="bg1"/>
                </a:solidFill>
              </a:rPr>
              <a:t>policys</a:t>
            </a:r>
            <a:r>
              <a:rPr lang="en-CA" dirty="0" smtClean="0">
                <a:solidFill>
                  <a:schemeClr val="bg1"/>
                </a:solidFill>
              </a:rPr>
              <a:t> like fare trade just for the wealthy?</a:t>
            </a:r>
          </a:p>
          <a:p>
            <a:pPr lvl="1"/>
            <a:r>
              <a:rPr lang="en-CA" dirty="0" smtClean="0">
                <a:solidFill>
                  <a:schemeClr val="bg1"/>
                </a:solidFill>
              </a:rPr>
              <a:t>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20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13113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7606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chemeClr val="bg1"/>
                </a:solidFill>
              </a:rPr>
              <a:t>Karl Marx - production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He ever really discusses consumption because the idea of mass consumption was at large in society</a:t>
            </a:r>
            <a:endParaRPr lang="en-CA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With the development of mass production we also see the development of mass consumption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Discussed how we spend our money and consume is an important part of who we are – status and class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Its an important part of who were are, a sense of self </a:t>
            </a:r>
            <a:endParaRPr lang="en-CA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chemeClr val="bg1"/>
                </a:solidFill>
              </a:rPr>
              <a:t>Erving </a:t>
            </a:r>
            <a:r>
              <a:rPr lang="en-US" b="1" dirty="0" err="1" smtClean="0">
                <a:solidFill>
                  <a:schemeClr val="bg1"/>
                </a:solidFill>
              </a:rPr>
              <a:t>Goffman</a:t>
            </a:r>
            <a:r>
              <a:rPr lang="en-US" b="1" dirty="0" smtClean="0">
                <a:solidFill>
                  <a:schemeClr val="bg1"/>
                </a:solidFill>
              </a:rPr>
              <a:t> - status symbols have ‘expressive significance’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 They say something about who we are, the ‘type’ of person we are, the kinds of values we hold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</a:rPr>
              <a:t>We use our consumption of commodities and services to say something about ourselves- not </a:t>
            </a:r>
            <a:r>
              <a:rPr lang="en-CA" dirty="0" err="1" smtClean="0">
                <a:solidFill>
                  <a:schemeClr val="bg1"/>
                </a:solidFill>
              </a:rPr>
              <a:t>nessararily</a:t>
            </a:r>
            <a:r>
              <a:rPr lang="en-CA" dirty="0" smtClean="0">
                <a:solidFill>
                  <a:schemeClr val="bg1"/>
                </a:solidFill>
              </a:rPr>
              <a:t> intentional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We see ourselves (values, outlook </a:t>
            </a:r>
            <a:r>
              <a:rPr lang="en-CA" dirty="0" err="1" smtClean="0">
                <a:solidFill>
                  <a:schemeClr val="bg1"/>
                </a:solidFill>
              </a:rPr>
              <a:t>etc</a:t>
            </a:r>
            <a:r>
              <a:rPr lang="en-CA" dirty="0" smtClean="0">
                <a:solidFill>
                  <a:schemeClr val="bg1"/>
                </a:solidFill>
              </a:rPr>
              <a:t>) in the things we buy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53980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Weber’s status groups-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 monopolization and consumption of certain cultural goods-membership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We can look at consumption  as hierarchy of prestige</a:t>
            </a:r>
            <a:endParaRPr lang="en-CA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A lot of the things we consume are in some ways unnecessary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A lot of things we consume are also necessary – food, clothing etc but again it is more than just meeting the basic need 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500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dirty="0" smtClean="0">
                <a:solidFill>
                  <a:schemeClr val="bg1"/>
                </a:solidFill>
              </a:rPr>
              <a:t>Thorsten Veblen and consumption 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Came up with  Key Concepts: </a:t>
            </a:r>
            <a:endParaRPr lang="en-CA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CA" dirty="0" smtClean="0">
                <a:solidFill>
                  <a:schemeClr val="bg1"/>
                </a:solidFill>
              </a:rPr>
              <a:t>1)Conspicuous consumption: </a:t>
            </a:r>
          </a:p>
          <a:p>
            <a:pPr marL="0" indent="0">
              <a:buNone/>
            </a:pPr>
            <a:r>
              <a:rPr lang="en-CA" dirty="0">
                <a:solidFill>
                  <a:schemeClr val="bg1"/>
                </a:solidFill>
              </a:rPr>
              <a:t>	</a:t>
            </a:r>
            <a:r>
              <a:rPr lang="en-CA" dirty="0" smtClean="0">
                <a:solidFill>
                  <a:schemeClr val="bg1"/>
                </a:solidFill>
              </a:rPr>
              <a:t>-</a:t>
            </a:r>
            <a:r>
              <a:rPr lang="en-US" dirty="0" smtClean="0">
                <a:solidFill>
                  <a:schemeClr val="bg1"/>
                </a:solidFill>
              </a:rPr>
              <a:t>pecuniary emulation, conspicuous waste, leisure 	class</a:t>
            </a:r>
            <a:r>
              <a:rPr lang="en-CA" dirty="0" smtClean="0"/>
              <a:t> </a:t>
            </a:r>
          </a:p>
          <a:p>
            <a:pPr marL="0" indent="0">
              <a:buNone/>
            </a:pPr>
            <a:r>
              <a:rPr lang="en-CA" dirty="0"/>
              <a:t>	</a:t>
            </a:r>
            <a:r>
              <a:rPr lang="en-CA" dirty="0" smtClean="0"/>
              <a:t>-what one consumes can reprints their social </a:t>
            </a:r>
            <a:r>
              <a:rPr lang="en-CA" dirty="0" err="1" smtClean="0"/>
              <a:t>clas</a:t>
            </a:r>
            <a:r>
              <a:rPr lang="en-CA" dirty="0" smtClean="0"/>
              <a:t> 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The Leisure Class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Conspicuous consumption of valuable goods is a means </a:t>
            </a:r>
            <a:r>
              <a:rPr lang="en-US" dirty="0" smtClean="0">
                <a:solidFill>
                  <a:schemeClr val="bg1"/>
                </a:solidFill>
              </a:rPr>
              <a:t>of representing wealth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 </a:t>
            </a:r>
            <a:r>
              <a:rPr lang="en-US" dirty="0" smtClean="0">
                <a:solidFill>
                  <a:schemeClr val="bg1"/>
                </a:solidFill>
              </a:rPr>
              <a:t>basis on which prestige or status ultimately </a:t>
            </a:r>
            <a:r>
              <a:rPr lang="en-US" dirty="0" smtClean="0">
                <a:solidFill>
                  <a:schemeClr val="bg1"/>
                </a:solidFill>
              </a:rPr>
              <a:t>is the result that the </a:t>
            </a:r>
            <a:r>
              <a:rPr lang="en-US" dirty="0" err="1" smtClean="0">
                <a:solidFill>
                  <a:schemeClr val="bg1"/>
                </a:solidFill>
              </a:rPr>
              <a:t>presige</a:t>
            </a:r>
            <a:r>
              <a:rPr lang="en-US" dirty="0" smtClean="0">
                <a:solidFill>
                  <a:schemeClr val="bg1"/>
                </a:solidFill>
              </a:rPr>
              <a:t> of what we by </a:t>
            </a:r>
            <a:r>
              <a:rPr lang="en-US" dirty="0" err="1" smtClean="0">
                <a:solidFill>
                  <a:schemeClr val="bg1"/>
                </a:solidFill>
              </a:rPr>
              <a:t>respresents</a:t>
            </a:r>
            <a:r>
              <a:rPr lang="en-US" dirty="0" smtClean="0">
                <a:solidFill>
                  <a:schemeClr val="bg1"/>
                </a:solidFill>
              </a:rPr>
              <a:t> wealth 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(wealth)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Pecuniary emulation ‘keeping up with the Jones’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3773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Veblen 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 </a:t>
            </a:r>
            <a:r>
              <a:rPr lang="en-US" dirty="0">
                <a:solidFill>
                  <a:schemeClr val="bg1"/>
                </a:solidFill>
              </a:rPr>
              <a:t>means of showing pecuniary strength, and therefore of gaining or retaining status , are leisure and a conspicuous consumption of goods. (shared lifestyle)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“In order to gain and hold the esteem of men it is not sufficient merely to possess wealth or power…{it} must be </a:t>
            </a:r>
            <a:r>
              <a:rPr lang="en-US" u="sng" dirty="0">
                <a:solidFill>
                  <a:schemeClr val="bg1"/>
                </a:solidFill>
              </a:rPr>
              <a:t>put in evidence</a:t>
            </a:r>
            <a:r>
              <a:rPr lang="en-US" dirty="0">
                <a:solidFill>
                  <a:schemeClr val="bg1"/>
                </a:solidFill>
              </a:rPr>
              <a:t>, for esteem is awarded only on </a:t>
            </a:r>
            <a:r>
              <a:rPr lang="en-US" dirty="0" smtClean="0">
                <a:solidFill>
                  <a:schemeClr val="bg1"/>
                </a:solidFill>
              </a:rPr>
              <a:t>evidence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You can by yourself out of it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5203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03912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Leisure: ‘the non-productive consumption of time’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Conspicuous </a:t>
            </a:r>
            <a:r>
              <a:rPr lang="en-US" dirty="0" smtClean="0">
                <a:solidFill>
                  <a:schemeClr val="bg1"/>
                </a:solidFill>
              </a:rPr>
              <a:t>leisure &amp; </a:t>
            </a:r>
            <a:r>
              <a:rPr lang="en-US" dirty="0" smtClean="0">
                <a:solidFill>
                  <a:schemeClr val="bg1"/>
                </a:solidFill>
              </a:rPr>
              <a:t>consumption, it </a:t>
            </a:r>
            <a:r>
              <a:rPr lang="en-US" dirty="0" err="1" smtClean="0">
                <a:solidFill>
                  <a:schemeClr val="bg1"/>
                </a:solidFill>
              </a:rPr>
              <a:t>doesn</a:t>
            </a:r>
            <a:r>
              <a:rPr lang="fr-FR" dirty="0" smtClean="0">
                <a:solidFill>
                  <a:schemeClr val="bg1"/>
                </a:solidFill>
              </a:rPr>
              <a:t>’</a:t>
            </a:r>
            <a:r>
              <a:rPr lang="en-US" dirty="0" smtClean="0">
                <a:solidFill>
                  <a:schemeClr val="bg1"/>
                </a:solidFill>
              </a:rPr>
              <a:t>t leave a product when one consumes a product (like watching </a:t>
            </a:r>
            <a:r>
              <a:rPr lang="en-US" dirty="0" err="1" smtClean="0">
                <a:solidFill>
                  <a:schemeClr val="bg1"/>
                </a:solidFill>
              </a:rPr>
              <a:t>tv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Conspicuous </a:t>
            </a:r>
            <a:r>
              <a:rPr lang="en-US" dirty="0" smtClean="0">
                <a:solidFill>
                  <a:schemeClr val="bg1"/>
                </a:solidFill>
              </a:rPr>
              <a:t>waste</a:t>
            </a:r>
            <a:endParaRPr lang="en-US" dirty="0" smtClean="0">
              <a:solidFill>
                <a:schemeClr val="bg1"/>
              </a:solidFill>
            </a:endParaRP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The use of both for the purposes of reputability or prestige/status lies in the element of </a:t>
            </a:r>
            <a:r>
              <a:rPr lang="en-US" u="sng" dirty="0" smtClean="0">
                <a:solidFill>
                  <a:schemeClr val="bg1"/>
                </a:solidFill>
              </a:rPr>
              <a:t>waste</a:t>
            </a:r>
            <a:r>
              <a:rPr lang="en-US" dirty="0" smtClean="0">
                <a:solidFill>
                  <a:schemeClr val="bg1"/>
                </a:solidFill>
              </a:rPr>
              <a:t> (non-productive/utilitarian) that is common to both. </a:t>
            </a: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It is a </a:t>
            </a:r>
            <a:r>
              <a:rPr lang="en-US" u="sng" dirty="0" smtClean="0">
                <a:solidFill>
                  <a:schemeClr val="bg1"/>
                </a:solidFill>
              </a:rPr>
              <a:t>‘waste’ of time and effort</a:t>
            </a:r>
            <a:r>
              <a:rPr lang="en-US" dirty="0" smtClean="0">
                <a:solidFill>
                  <a:schemeClr val="bg1"/>
                </a:solidFill>
              </a:rPr>
              <a:t>, it is a waste of goods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He believes that Goods </a:t>
            </a:r>
            <a:r>
              <a:rPr lang="en-US" dirty="0">
                <a:solidFill>
                  <a:schemeClr val="bg1"/>
                </a:solidFill>
              </a:rPr>
              <a:t>are ‘</a:t>
            </a:r>
            <a:r>
              <a:rPr lang="en-US" dirty="0" err="1">
                <a:solidFill>
                  <a:schemeClr val="bg1"/>
                </a:solidFill>
              </a:rPr>
              <a:t>humilific</a:t>
            </a:r>
            <a:r>
              <a:rPr lang="en-US" dirty="0">
                <a:solidFill>
                  <a:schemeClr val="bg1"/>
                </a:solidFill>
              </a:rPr>
              <a:t>’ if they are purely </a:t>
            </a:r>
            <a:r>
              <a:rPr lang="en-US" dirty="0" smtClean="0">
                <a:solidFill>
                  <a:schemeClr val="bg1"/>
                </a:solidFill>
              </a:rPr>
              <a:t>functional (lacking in prestige and status) </a:t>
            </a:r>
            <a:r>
              <a:rPr lang="en-US" dirty="0">
                <a:solidFill>
                  <a:schemeClr val="bg1"/>
                </a:solidFill>
              </a:rPr>
              <a:t>and do not have any surplus </a:t>
            </a:r>
            <a:r>
              <a:rPr lang="en-US" dirty="0" smtClean="0">
                <a:solidFill>
                  <a:schemeClr val="bg1"/>
                </a:solidFill>
              </a:rPr>
              <a:t>frills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Cheap things become ‘cheap</a:t>
            </a:r>
            <a:r>
              <a:rPr lang="en-US" dirty="0" smtClean="0">
                <a:solidFill>
                  <a:schemeClr val="bg1"/>
                </a:solidFill>
              </a:rPr>
              <a:t>’- </a:t>
            </a:r>
            <a:r>
              <a:rPr lang="en-US" dirty="0" err="1" smtClean="0">
                <a:solidFill>
                  <a:schemeClr val="bg1"/>
                </a:solidFill>
              </a:rPr>
              <a:t>ie</a:t>
            </a:r>
            <a:r>
              <a:rPr lang="en-US" dirty="0" smtClean="0">
                <a:solidFill>
                  <a:schemeClr val="bg1"/>
                </a:solidFill>
              </a:rPr>
              <a:t> they will fall apart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Consumer goods become semantically coded through an honor/status </a:t>
            </a:r>
            <a:r>
              <a:rPr lang="en-US" dirty="0" smtClean="0">
                <a:solidFill>
                  <a:schemeClr val="bg1"/>
                </a:solidFill>
              </a:rPr>
              <a:t>system within todays society </a:t>
            </a:r>
            <a:endParaRPr lang="en-US" dirty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7595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>
            <a:norm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Consumption / Status is </a:t>
            </a:r>
            <a:r>
              <a:rPr lang="en-CA" dirty="0" err="1" smtClean="0">
                <a:solidFill>
                  <a:schemeClr val="bg1"/>
                </a:solidFill>
              </a:rPr>
              <a:t>aspirational</a:t>
            </a:r>
            <a:r>
              <a:rPr lang="en-CA" dirty="0" smtClean="0">
                <a:solidFill>
                  <a:schemeClr val="bg1"/>
                </a:solidFill>
              </a:rPr>
              <a:t> and competitive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Can TV programs be a means of producing aspirational values and feelings of inadequacy</a:t>
            </a:r>
            <a:r>
              <a:rPr lang="en-CA" dirty="0" smtClean="0">
                <a:solidFill>
                  <a:schemeClr val="bg1"/>
                </a:solidFill>
              </a:rPr>
              <a:t>?</a:t>
            </a:r>
          </a:p>
          <a:p>
            <a:pPr lvl="1"/>
            <a:r>
              <a:rPr lang="en-CA" dirty="0" smtClean="0">
                <a:solidFill>
                  <a:schemeClr val="bg1"/>
                </a:solidFill>
              </a:rPr>
              <a:t>Yes because </a:t>
            </a:r>
            <a:r>
              <a:rPr lang="en-CA" dirty="0" err="1" smtClean="0">
                <a:solidFill>
                  <a:schemeClr val="bg1"/>
                </a:solidFill>
              </a:rPr>
              <a:t>tv</a:t>
            </a:r>
            <a:r>
              <a:rPr lang="en-CA" dirty="0" smtClean="0">
                <a:solidFill>
                  <a:schemeClr val="bg1"/>
                </a:solidFill>
              </a:rPr>
              <a:t> shows and advertising plays off </a:t>
            </a:r>
            <a:r>
              <a:rPr lang="en-CA" dirty="0" err="1" smtClean="0">
                <a:solidFill>
                  <a:schemeClr val="bg1"/>
                </a:solidFill>
              </a:rPr>
              <a:t>envey</a:t>
            </a:r>
            <a:r>
              <a:rPr lang="en-CA" dirty="0" smtClean="0">
                <a:solidFill>
                  <a:schemeClr val="bg1"/>
                </a:solidFill>
              </a:rPr>
              <a:t>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  <a:hlinkClick r:id="rId2"/>
              </a:rPr>
              <a:t>Charlie Brooker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  <a:hlinkClick r:id="rId3"/>
              </a:rPr>
              <a:t>Style by Jury 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98498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r>
              <a:rPr lang="en-CA" dirty="0" smtClean="0">
                <a:solidFill>
                  <a:schemeClr val="bg1"/>
                </a:solidFill>
              </a:rPr>
              <a:t>Naomi Klein No Logo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In </a:t>
            </a:r>
            <a:r>
              <a:rPr lang="en-US" dirty="0" smtClean="0">
                <a:solidFill>
                  <a:schemeClr val="bg1"/>
                </a:solidFill>
              </a:rPr>
              <a:t>the mid 1980s– </a:t>
            </a:r>
            <a:r>
              <a:rPr lang="en-US" dirty="0" smtClean="0">
                <a:solidFill>
                  <a:schemeClr val="bg1"/>
                </a:solidFill>
              </a:rPr>
              <a:t>she found that successful </a:t>
            </a:r>
            <a:r>
              <a:rPr lang="en-US" dirty="0" smtClean="0">
                <a:solidFill>
                  <a:schemeClr val="bg1"/>
                </a:solidFill>
              </a:rPr>
              <a:t>corporations must </a:t>
            </a:r>
            <a:r>
              <a:rPr lang="en-US" dirty="0" smtClean="0">
                <a:solidFill>
                  <a:schemeClr val="bg1"/>
                </a:solidFill>
              </a:rPr>
              <a:t>primarily </a:t>
            </a:r>
            <a:r>
              <a:rPr lang="en-US" dirty="0" smtClean="0">
                <a:solidFill>
                  <a:schemeClr val="bg1"/>
                </a:solidFill>
              </a:rPr>
              <a:t>produce brands as opposed to products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Corporations were weighed down by too many ‘things’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What these companies produced were not things but images of their </a:t>
            </a:r>
            <a:r>
              <a:rPr lang="en-US" dirty="0" smtClean="0">
                <a:solidFill>
                  <a:schemeClr val="bg1"/>
                </a:solidFill>
              </a:rPr>
              <a:t>things</a:t>
            </a: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their </a:t>
            </a:r>
            <a:r>
              <a:rPr lang="en-US" dirty="0" smtClean="0">
                <a:solidFill>
                  <a:schemeClr val="bg1"/>
                </a:solidFill>
              </a:rPr>
              <a:t>real work was in marketing not manufacturing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New goal-a divestment of the world of </a:t>
            </a:r>
            <a:r>
              <a:rPr lang="en-US" dirty="0" smtClean="0">
                <a:solidFill>
                  <a:schemeClr val="bg1"/>
                </a:solidFill>
              </a:rPr>
              <a:t>things, shift from making stuf</a:t>
            </a:r>
            <a:r>
              <a:rPr lang="en-US" dirty="0" smtClean="0">
                <a:solidFill>
                  <a:schemeClr val="bg1"/>
                </a:solidFill>
              </a:rPr>
              <a:t>f to getting others to make it and sticking your brand on things 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89731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So they would no longer produce products and advertise them but buy products and brand them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This is at the same time that companies were outsourcing their manufacturing to poorer countries –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Nike etc were all producing these products really cheap but selling them at a high price-Klein deals with this in other chapters of her book</a:t>
            </a:r>
          </a:p>
          <a:p>
            <a:pPr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</a:rPr>
              <a:t>Manufacturing      1911 = 14%    1954= 17%     2006= 7%</a:t>
            </a:r>
          </a:p>
          <a:p>
            <a:r>
              <a:rPr lang="en-US" dirty="0" smtClean="0"/>
              <a:t> 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05692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She says that Branding </a:t>
            </a:r>
            <a:r>
              <a:rPr lang="en-US" dirty="0" smtClean="0">
                <a:solidFill>
                  <a:schemeClr val="bg1"/>
                </a:solidFill>
              </a:rPr>
              <a:t>called for a completely different set of tools and materials- cultural tools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Advertising </a:t>
            </a:r>
            <a:r>
              <a:rPr lang="en-US" dirty="0" err="1" smtClean="0">
                <a:solidFill>
                  <a:schemeClr val="bg1"/>
                </a:solidFill>
              </a:rPr>
              <a:t>vs</a:t>
            </a:r>
            <a:r>
              <a:rPr lang="en-US" dirty="0" smtClean="0">
                <a:solidFill>
                  <a:schemeClr val="bg1"/>
                </a:solidFill>
              </a:rPr>
              <a:t> branding </a:t>
            </a:r>
            <a:endParaRPr lang="en-CA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Its not the </a:t>
            </a:r>
            <a:r>
              <a:rPr lang="en-US" dirty="0" smtClean="0">
                <a:solidFill>
                  <a:schemeClr val="bg1"/>
                </a:solidFill>
              </a:rPr>
              <a:t>same although branding is a form of advertising - </a:t>
            </a:r>
            <a:r>
              <a:rPr lang="en-US" dirty="0" smtClean="0">
                <a:solidFill>
                  <a:schemeClr val="bg1"/>
                </a:solidFill>
              </a:rPr>
              <a:t>advertising is only one part of a brand strategy </a:t>
            </a: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Branding-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 giving society a name they can trust</a:t>
            </a:r>
          </a:p>
          <a:p>
            <a:pPr lvl="2"/>
            <a:r>
              <a:rPr lang="en-US" dirty="0" smtClean="0">
                <a:solidFill>
                  <a:schemeClr val="bg1"/>
                </a:solidFill>
              </a:rPr>
              <a:t>Example: Home hardware “home owners helping homeowners”</a:t>
            </a:r>
          </a:p>
          <a:p>
            <a:pPr marL="667512" lvl="2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-applying it to a large variety of consumers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hlinkClick r:id="rId2"/>
              </a:rPr>
              <a:t>Home Hardware </a:t>
            </a:r>
            <a:r>
              <a:rPr lang="en-CA" dirty="0" smtClean="0"/>
              <a:t> </a:t>
            </a:r>
          </a:p>
          <a:p>
            <a:r>
              <a:rPr lang="en-CA" dirty="0" smtClean="0">
                <a:hlinkClick r:id="rId3"/>
              </a:rPr>
              <a:t>??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55091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The brand is the core meaning of a corporation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the </a:t>
            </a:r>
            <a:r>
              <a:rPr lang="en-US" dirty="0" smtClean="0">
                <a:solidFill>
                  <a:schemeClr val="bg1"/>
                </a:solidFill>
              </a:rPr>
              <a:t>ad is the vehicle used to convey that </a:t>
            </a:r>
            <a:r>
              <a:rPr lang="en-US" dirty="0" smtClean="0">
                <a:solidFill>
                  <a:schemeClr val="bg1"/>
                </a:solidFill>
              </a:rPr>
              <a:t>meaning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Coke </a:t>
            </a:r>
            <a:r>
              <a:rPr lang="en-US" dirty="0" smtClean="0">
                <a:solidFill>
                  <a:schemeClr val="bg1"/>
                </a:solidFill>
              </a:rPr>
              <a:t>advertises its products but more importantly its advertises </a:t>
            </a:r>
            <a:r>
              <a:rPr lang="en-US" dirty="0" smtClean="0">
                <a:solidFill>
                  <a:schemeClr val="bg1"/>
                </a:solidFill>
              </a:rPr>
              <a:t>Coke and what coke as a cultural value is “</a:t>
            </a:r>
            <a:r>
              <a:rPr lang="en-US" dirty="0" err="1" smtClean="0">
                <a:solidFill>
                  <a:schemeClr val="bg1"/>
                </a:solidFill>
              </a:rPr>
              <a:t>happieness</a:t>
            </a:r>
            <a:r>
              <a:rPr lang="en-US" dirty="0" smtClean="0">
                <a:solidFill>
                  <a:schemeClr val="bg1"/>
                </a:solidFill>
              </a:rPr>
              <a:t>” </a:t>
            </a:r>
            <a:r>
              <a:rPr lang="en-US" dirty="0" smtClean="0">
                <a:solidFill>
                  <a:schemeClr val="bg1"/>
                </a:solidFill>
              </a:rPr>
              <a:t>(and what that means)</a:t>
            </a:r>
          </a:p>
          <a:p>
            <a:r>
              <a:rPr lang="en-CA" dirty="0" smtClean="0">
                <a:hlinkClick r:id="rId2"/>
              </a:rPr>
              <a:t>OPEN Happiness </a:t>
            </a:r>
            <a:endParaRPr lang="en-CA" dirty="0" smtClean="0"/>
          </a:p>
          <a:p>
            <a:pPr>
              <a:buNone/>
            </a:pPr>
            <a:endParaRPr lang="en-CA" dirty="0" smtClean="0"/>
          </a:p>
          <a:p>
            <a:r>
              <a:rPr lang="en-US" dirty="0" smtClean="0">
                <a:solidFill>
                  <a:schemeClr val="bg1"/>
                </a:solidFill>
              </a:rPr>
              <a:t>So another way to think about it is that corporations-that have a brand identity</a:t>
            </a:r>
            <a:r>
              <a:rPr lang="en-US" dirty="0" smtClean="0">
                <a:solidFill>
                  <a:schemeClr val="bg1"/>
                </a:solidFill>
              </a:rPr>
              <a:t>-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They </a:t>
            </a:r>
            <a:r>
              <a:rPr lang="en-US" dirty="0" smtClean="0">
                <a:solidFill>
                  <a:schemeClr val="bg1"/>
                </a:solidFill>
              </a:rPr>
              <a:t>use </a:t>
            </a:r>
            <a:r>
              <a:rPr lang="en-US" dirty="0" smtClean="0">
                <a:solidFill>
                  <a:schemeClr val="bg1"/>
                </a:solidFill>
              </a:rPr>
              <a:t>products to sell themselves / </a:t>
            </a:r>
            <a:r>
              <a:rPr lang="en-US" dirty="0" smtClean="0">
                <a:solidFill>
                  <a:schemeClr val="bg1"/>
                </a:solidFill>
              </a:rPr>
              <a:t>lifestyle and their identity  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376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5253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 smtClean="0">
                <a:solidFill>
                  <a:schemeClr val="bg1"/>
                </a:solidFill>
              </a:rPr>
              <a:t>BRANDS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</a:rPr>
              <a:t>We </a:t>
            </a:r>
            <a:r>
              <a:rPr lang="en-CA" dirty="0" smtClean="0">
                <a:solidFill>
                  <a:schemeClr val="bg1"/>
                </a:solidFill>
              </a:rPr>
              <a:t>see brands as a ‘natural’ part of our world </a:t>
            </a:r>
            <a:r>
              <a:rPr lang="en-CA" dirty="0" smtClean="0">
                <a:solidFill>
                  <a:schemeClr val="bg1"/>
                </a:solidFill>
              </a:rPr>
              <a:t>according to Kline </a:t>
            </a:r>
          </a:p>
          <a:p>
            <a:pPr lvl="1"/>
            <a:r>
              <a:rPr lang="en-CA" dirty="0" smtClean="0">
                <a:solidFill>
                  <a:schemeClr val="bg1"/>
                </a:solidFill>
              </a:rPr>
              <a:t>  </a:t>
            </a:r>
            <a:r>
              <a:rPr lang="en-CA" dirty="0" smtClean="0">
                <a:solidFill>
                  <a:schemeClr val="bg1"/>
                </a:solidFill>
              </a:rPr>
              <a:t>inserted into our </a:t>
            </a:r>
            <a:r>
              <a:rPr lang="en-CA" dirty="0" err="1" smtClean="0">
                <a:solidFill>
                  <a:schemeClr val="bg1"/>
                </a:solidFill>
              </a:rPr>
              <a:t>lifeworld</a:t>
            </a:r>
            <a:r>
              <a:rPr lang="en-CA" dirty="0" smtClean="0">
                <a:solidFill>
                  <a:schemeClr val="bg1"/>
                </a:solidFill>
              </a:rPr>
              <a:t> of values, beliefs etc 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Originally branding was used to differentiate mass produced products and give the product a sense of familiarity and trust – image based difference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The emergence of the corporate personality advertising was ‘spiritual’-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She </a:t>
            </a:r>
            <a:r>
              <a:rPr lang="en-US" dirty="0" smtClean="0">
                <a:solidFill>
                  <a:schemeClr val="bg1"/>
                </a:solidFill>
              </a:rPr>
              <a:t>means that a company has </a:t>
            </a:r>
            <a:r>
              <a:rPr lang="en-US" dirty="0" smtClean="0">
                <a:solidFill>
                  <a:schemeClr val="bg1"/>
                </a:solidFill>
              </a:rPr>
              <a:t>The </a:t>
            </a:r>
            <a:r>
              <a:rPr lang="en-US" dirty="0" smtClean="0">
                <a:solidFill>
                  <a:schemeClr val="bg1"/>
                </a:solidFill>
              </a:rPr>
              <a:t>‘soul’ of a company was defined through its brand – companies could have their own identities defined and shaped through the brand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</a:rPr>
              <a:t>S</a:t>
            </a:r>
            <a:r>
              <a:rPr lang="en-US" dirty="0" smtClean="0">
                <a:solidFill>
                  <a:schemeClr val="bg1"/>
                </a:solidFill>
              </a:rPr>
              <a:t>he states that Advertising </a:t>
            </a:r>
            <a:r>
              <a:rPr lang="en-US" dirty="0" smtClean="0">
                <a:solidFill>
                  <a:schemeClr val="bg1"/>
                </a:solidFill>
              </a:rPr>
              <a:t>companies became the ‘philosopher kings’ of consumer </a:t>
            </a:r>
            <a:r>
              <a:rPr lang="en-US" dirty="0" smtClean="0">
                <a:solidFill>
                  <a:schemeClr val="bg1"/>
                </a:solidFill>
              </a:rPr>
              <a:t>culture; it has given us things that what we want in need but has also given us values  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hlinkClick r:id="rId2"/>
              </a:rPr>
              <a:t>carousel 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5655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She discusses The </a:t>
            </a:r>
            <a:r>
              <a:rPr lang="en-US" u="sng" dirty="0" smtClean="0">
                <a:solidFill>
                  <a:schemeClr val="bg1"/>
                </a:solidFill>
              </a:rPr>
              <a:t>added value</a:t>
            </a:r>
            <a:r>
              <a:rPr lang="en-US" dirty="0" smtClean="0">
                <a:solidFill>
                  <a:schemeClr val="bg1"/>
                </a:solidFill>
              </a:rPr>
              <a:t> of the branding work </a:t>
            </a:r>
            <a:endParaRPr lang="en-CA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So if the surplus value is created through the production process through wage labor it is also created through the marketing/consumption process by adding value to brands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93130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lifestyle philosophers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Just Do It! Impossible is Nothing</a:t>
            </a:r>
            <a:r>
              <a:rPr lang="en-US" dirty="0" smtClean="0">
                <a:solidFill>
                  <a:schemeClr val="bg1"/>
                </a:solidFill>
              </a:rPr>
              <a:t>-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 this </a:t>
            </a:r>
            <a:r>
              <a:rPr lang="en-US" dirty="0" err="1" smtClean="0">
                <a:solidFill>
                  <a:schemeClr val="bg1"/>
                </a:solidFill>
              </a:rPr>
              <a:t>nike</a:t>
            </a:r>
            <a:r>
              <a:rPr lang="en-US" dirty="0" smtClean="0">
                <a:solidFill>
                  <a:schemeClr val="bg1"/>
                </a:solidFill>
              </a:rPr>
              <a:t> add motivates consumers well being totalitarianism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They want to get that impossible is nothing 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65029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08279"/>
            <a:ext cx="4392487" cy="6465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9799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She believes </a:t>
            </a:r>
            <a:r>
              <a:rPr lang="en-US" dirty="0" smtClean="0">
                <a:solidFill>
                  <a:schemeClr val="bg1"/>
                </a:solidFill>
              </a:rPr>
              <a:t>that </a:t>
            </a:r>
            <a:r>
              <a:rPr lang="en-US" dirty="0" smtClean="0">
                <a:solidFill>
                  <a:schemeClr val="bg1"/>
                </a:solidFill>
              </a:rPr>
              <a:t>Corporations </a:t>
            </a:r>
            <a:r>
              <a:rPr lang="en-US" dirty="0" smtClean="0">
                <a:solidFill>
                  <a:schemeClr val="bg1"/>
                </a:solidFill>
              </a:rPr>
              <a:t>are more and more permeating our world and transforming it in the process- </a:t>
            </a:r>
            <a:endParaRPr lang="en-US" dirty="0" smtClean="0">
              <a:solidFill>
                <a:schemeClr val="bg1"/>
              </a:solidFill>
            </a:endParaRP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they </a:t>
            </a:r>
            <a:r>
              <a:rPr lang="en-US" dirty="0" smtClean="0">
                <a:solidFill>
                  <a:schemeClr val="bg1"/>
                </a:solidFill>
              </a:rPr>
              <a:t>are colonizing the </a:t>
            </a:r>
            <a:r>
              <a:rPr lang="en-US" dirty="0" err="1" smtClean="0">
                <a:solidFill>
                  <a:schemeClr val="bg1"/>
                </a:solidFill>
              </a:rPr>
              <a:t>lifeworld</a:t>
            </a:r>
            <a:r>
              <a:rPr lang="en-US" dirty="0" smtClean="0">
                <a:solidFill>
                  <a:schemeClr val="bg1"/>
                </a:solidFill>
              </a:rPr>
              <a:t> world a more organic approach to image building</a:t>
            </a:r>
          </a:p>
          <a:p>
            <a:pPr>
              <a:buNone/>
            </a:pP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One of her key points is that private corporations are taking over public space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 way that they are taking it over is through branding which we identify with and thus more easily accept-the brand becomes a part of who we are and our life-</a:t>
            </a:r>
            <a:r>
              <a:rPr lang="en-US" dirty="0" smtClean="0">
                <a:solidFill>
                  <a:schemeClr val="bg1"/>
                </a:solidFill>
              </a:rPr>
              <a:t>Coke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Branding becomes a natural part of our life 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94803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Summary of </a:t>
            </a:r>
            <a:r>
              <a:rPr lang="en-US" dirty="0" err="1" smtClean="0">
                <a:solidFill>
                  <a:schemeClr val="bg1"/>
                </a:solidFill>
              </a:rPr>
              <a:t>kline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Brands </a:t>
            </a:r>
            <a:r>
              <a:rPr lang="en-US" dirty="0" smtClean="0">
                <a:solidFill>
                  <a:schemeClr val="bg1"/>
                </a:solidFill>
              </a:rPr>
              <a:t>must establish emotional ties Starbucks , </a:t>
            </a:r>
            <a:r>
              <a:rPr lang="en-US" dirty="0" smtClean="0">
                <a:solidFill>
                  <a:schemeClr val="bg1"/>
                </a:solidFill>
              </a:rPr>
              <a:t>Nike: we all have some brands we identify with 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Branding in its truest and most advanced incarnations is about corporate transcendence?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What does she mean by this?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The brand as experience and lifestyle 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“Nike is a marketing orientated company and the product is our most important marketing tool”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Polaroid is not selling a camera it’s selling a social lubricant- </a:t>
            </a:r>
            <a:r>
              <a:rPr lang="en-US" dirty="0" smtClean="0">
                <a:solidFill>
                  <a:schemeClr val="bg1"/>
                </a:solidFill>
              </a:rPr>
              <a:t>“Kodak </a:t>
            </a:r>
            <a:r>
              <a:rPr lang="en-US" dirty="0" smtClean="0">
                <a:solidFill>
                  <a:schemeClr val="bg1"/>
                </a:solidFill>
              </a:rPr>
              <a:t>sells </a:t>
            </a:r>
            <a:r>
              <a:rPr lang="en-US" dirty="0" smtClean="0">
                <a:solidFill>
                  <a:schemeClr val="bg1"/>
                </a:solidFill>
              </a:rPr>
              <a:t>memories” 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01039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Brands are built around reputation, values , attitudes </a:t>
            </a:r>
            <a:endParaRPr lang="en-CA" dirty="0" smtClean="0">
              <a:solidFill>
                <a:schemeClr val="bg1"/>
              </a:solidFill>
            </a:endParaRPr>
          </a:p>
          <a:p>
            <a:endParaRPr lang="en-C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12837"/>
            <a:ext cx="7620000" cy="574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8224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389120"/>
          </a:xfrm>
        </p:spPr>
        <p:txBody>
          <a:bodyPr/>
          <a:lstStyle/>
          <a:p>
            <a:r>
              <a:rPr lang="en-CA" dirty="0" smtClean="0">
                <a:hlinkClick r:id="rId2"/>
              </a:rPr>
              <a:t>Evolution</a:t>
            </a:r>
          </a:p>
          <a:p>
            <a:r>
              <a:rPr lang="en-CA" dirty="0" smtClean="0">
                <a:hlinkClick r:id="rId2"/>
              </a:rPr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83036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hlinkClick r:id="rId2"/>
              </a:rPr>
              <a:t> </a:t>
            </a:r>
          </a:p>
          <a:p>
            <a:r>
              <a:rPr lang="en-CA" dirty="0" smtClean="0">
                <a:hlinkClick r:id="rId2"/>
              </a:rPr>
              <a:t> </a:t>
            </a:r>
            <a:endParaRPr lang="en-C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592" y="531161"/>
            <a:ext cx="7945856" cy="606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7519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For Dove, the shampoo/conditioner launch is the latest in an effort to turn what began in the 1950s as a U.S. bar-soap brand into a global personal-care "master brand." </a:t>
            </a:r>
          </a:p>
          <a:p>
            <a:pPr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Dove has grown from a $200 million North American brand at the beginning of the 1990s to a $1.7 billion global brand, growing at a rate of 25% annually worldwide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/>
              <a:t>This </a:t>
            </a:r>
            <a:r>
              <a:rPr lang="en-CA" dirty="0" smtClean="0"/>
              <a:t>sold people not only a product but a movement that then increased sales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8831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hlinkClick r:id="rId2"/>
              </a:rPr>
              <a:t>Onslaught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41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47161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Dove sales rose 10.1% to $589.2 million in 2006, according to Information Resources Inc., after a 12.5% increase in 2005.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That compares to only 2% in 2004, when the campaign launched in September.</a:t>
            </a:r>
            <a:endParaRPr lang="en-CA" dirty="0" smtClean="0">
              <a:solidFill>
                <a:schemeClr val="bg1"/>
              </a:solidFill>
            </a:endParaRPr>
          </a:p>
          <a:p>
            <a:r>
              <a:rPr lang="en-CA" dirty="0" smtClean="0">
                <a:solidFill>
                  <a:schemeClr val="bg1"/>
                </a:solidFill>
              </a:rPr>
              <a:t>But what about the corporation behind the brand?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Unilever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Fair and Lovely </a:t>
            </a:r>
          </a:p>
          <a:p>
            <a:r>
              <a:rPr lang="en-CA" dirty="0" smtClean="0">
                <a:solidFill>
                  <a:schemeClr val="bg1"/>
                </a:solidFill>
              </a:rPr>
              <a:t>Axe</a:t>
            </a:r>
          </a:p>
          <a:p>
            <a:r>
              <a:rPr lang="en-CA" dirty="0" smtClean="0">
                <a:hlinkClick r:id="rId2"/>
              </a:rPr>
              <a:t>AXE effect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99918-7DFF-45D0-A3FE-FAA585D3FBC6}" type="slidenum">
              <a:rPr lang="en-CA" smtClean="0"/>
              <a:pPr/>
              <a:t>42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66923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FF"/>
                </a:solidFill>
              </a:rPr>
              <a:t>Midterm Exams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FF"/>
                </a:solidFill>
              </a:rPr>
              <a:t>Kirk Moran Office Hours </a:t>
            </a:r>
          </a:p>
          <a:p>
            <a:r>
              <a:rPr lang="en-US" dirty="0">
                <a:solidFill>
                  <a:srgbClr val="FFFFFF"/>
                </a:solidFill>
              </a:rPr>
              <a:t>FSS2014 on Wednesday, October </a:t>
            </a:r>
            <a:r>
              <a:rPr lang="en-US" dirty="0" smtClean="0">
                <a:solidFill>
                  <a:srgbClr val="FFFFFF"/>
                </a:solidFill>
              </a:rPr>
              <a:t>29</a:t>
            </a:r>
            <a:r>
              <a:rPr lang="en-US" baseline="30000" dirty="0" smtClean="0">
                <a:solidFill>
                  <a:srgbClr val="FFFFFF"/>
                </a:solidFill>
              </a:rPr>
              <a:t>th</a:t>
            </a:r>
            <a:r>
              <a:rPr lang="en-US" dirty="0" smtClean="0">
                <a:solidFill>
                  <a:srgbClr val="FFFFFF"/>
                </a:solidFill>
              </a:rPr>
              <a:t>  </a:t>
            </a:r>
            <a:r>
              <a:rPr lang="en-US" dirty="0">
                <a:solidFill>
                  <a:srgbClr val="FFFFFF"/>
                </a:solidFill>
              </a:rPr>
              <a:t>10am </a:t>
            </a:r>
            <a:r>
              <a:rPr lang="en-US" dirty="0" smtClean="0">
                <a:solidFill>
                  <a:srgbClr val="FFFFFF"/>
                </a:solidFill>
              </a:rPr>
              <a:t>- 11am</a:t>
            </a:r>
          </a:p>
          <a:p>
            <a:endParaRPr lang="en-US" dirty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Arden McBride Office Hours</a:t>
            </a:r>
          </a:p>
          <a:p>
            <a:r>
              <a:rPr lang="en-US" dirty="0">
                <a:solidFill>
                  <a:srgbClr val="FFFFFF"/>
                </a:solidFill>
              </a:rPr>
              <a:t>FSS 2014-</a:t>
            </a:r>
            <a:r>
              <a:rPr lang="en-US" dirty="0" smtClean="0">
                <a:solidFill>
                  <a:srgbClr val="FFFFFF"/>
                </a:solidFill>
              </a:rPr>
              <a:t>P2 Tuesday 28</a:t>
            </a:r>
            <a:r>
              <a:rPr lang="en-US" baseline="30000" dirty="0" smtClean="0">
                <a:solidFill>
                  <a:srgbClr val="FFFFFF"/>
                </a:solidFill>
              </a:rPr>
              <a:t>th</a:t>
            </a:r>
            <a:r>
              <a:rPr lang="en-US" dirty="0" smtClean="0">
                <a:solidFill>
                  <a:srgbClr val="FFFFFF"/>
                </a:solidFill>
              </a:rPr>
              <a:t> October </a:t>
            </a:r>
            <a:r>
              <a:rPr lang="en-US" dirty="0">
                <a:solidFill>
                  <a:srgbClr val="FFFFFF"/>
                </a:solidFill>
              </a:rPr>
              <a:t>1:00 - 2:00 p.m</a:t>
            </a:r>
            <a:r>
              <a:rPr lang="en-US" dirty="0" smtClean="0">
                <a:solidFill>
                  <a:srgbClr val="FFFFFF"/>
                </a:solidFill>
              </a:rPr>
              <a:t>.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072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135960"/>
          </a:xfrm>
        </p:spPr>
        <p:txBody>
          <a:bodyPr/>
          <a:lstStyle/>
          <a:p>
            <a:r>
              <a:rPr lang="en-US" b="1" dirty="0" smtClean="0">
                <a:solidFill>
                  <a:srgbClr val="FFFFFF"/>
                </a:solidFill>
              </a:rPr>
              <a:t>Q1</a:t>
            </a:r>
            <a:r>
              <a:rPr lang="en-US" dirty="0" smtClean="0">
                <a:solidFill>
                  <a:srgbClr val="FFFFFF"/>
                </a:solidFill>
              </a:rPr>
              <a:t>: Provide </a:t>
            </a:r>
            <a:r>
              <a:rPr lang="en-US" b="1" dirty="0" smtClean="0">
                <a:solidFill>
                  <a:srgbClr val="FFFFFF"/>
                </a:solidFill>
              </a:rPr>
              <a:t>5 reasons/criticisms</a:t>
            </a:r>
            <a:r>
              <a:rPr lang="en-US" dirty="0" smtClean="0">
                <a:solidFill>
                  <a:srgbClr val="FFFFFF"/>
                </a:solidFill>
              </a:rPr>
              <a:t> for why functionalist explanations of stratification cannot fully account for inequalities in Canadian society. </a:t>
            </a:r>
          </a:p>
          <a:p>
            <a:r>
              <a:rPr lang="en-CA" dirty="0" smtClean="0">
                <a:solidFill>
                  <a:srgbClr val="FFFFFF"/>
                </a:solidFill>
              </a:rPr>
              <a:t>Wealth </a:t>
            </a:r>
            <a:r>
              <a:rPr lang="en-CA" dirty="0">
                <a:solidFill>
                  <a:srgbClr val="FFFFFF"/>
                </a:solidFill>
              </a:rPr>
              <a:t>and social power is inherited and endures across generations </a:t>
            </a:r>
            <a:endParaRPr lang="en-CA" dirty="0" smtClean="0">
              <a:solidFill>
                <a:srgbClr val="FFFFFF"/>
              </a:solidFill>
            </a:endParaRPr>
          </a:p>
          <a:p>
            <a:pPr lvl="0"/>
            <a:r>
              <a:rPr lang="en-CA" dirty="0">
                <a:solidFill>
                  <a:srgbClr val="FFFFFF"/>
                </a:solidFill>
              </a:rPr>
              <a:t>Feminist Theory (patriarchy, gender roles, </a:t>
            </a:r>
            <a:r>
              <a:rPr lang="en-CA" dirty="0" err="1">
                <a:solidFill>
                  <a:srgbClr val="FFFFFF"/>
                </a:solidFill>
              </a:rPr>
              <a:t>labor</a:t>
            </a:r>
            <a:r>
              <a:rPr lang="en-CA" dirty="0">
                <a:solidFill>
                  <a:srgbClr val="FFFFFF"/>
                </a:solidFill>
              </a:rPr>
              <a:t> force participation, sexism </a:t>
            </a:r>
            <a:r>
              <a:rPr lang="en-CA" dirty="0" err="1">
                <a:solidFill>
                  <a:srgbClr val="FFFFFF"/>
                </a:solidFill>
              </a:rPr>
              <a:t>etc</a:t>
            </a:r>
            <a:r>
              <a:rPr lang="en-CA" dirty="0">
                <a:solidFill>
                  <a:srgbClr val="FFFFFF"/>
                </a:solidFill>
              </a:rPr>
              <a:t>)</a:t>
            </a:r>
          </a:p>
          <a:p>
            <a:r>
              <a:rPr lang="en-CA" dirty="0" smtClean="0">
                <a:solidFill>
                  <a:srgbClr val="FFFFFF"/>
                </a:solidFill>
              </a:rPr>
              <a:t>Marx and Weber theories on class and power </a:t>
            </a:r>
            <a:r>
              <a:rPr lang="en-CA" dirty="0" err="1" smtClean="0">
                <a:solidFill>
                  <a:srgbClr val="FFFFFF"/>
                </a:solidFill>
              </a:rPr>
              <a:t>etc</a:t>
            </a:r>
            <a:endParaRPr lang="en-CA" dirty="0" smtClean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Functional explanations tend to justify/legitimize stratification rather than critique/question it </a:t>
            </a:r>
            <a:r>
              <a:rPr lang="en-US" dirty="0" err="1" smtClean="0">
                <a:solidFill>
                  <a:srgbClr val="FFFFFF"/>
                </a:solidFill>
              </a:rPr>
              <a:t>etc</a:t>
            </a:r>
            <a:endParaRPr lang="en-US" dirty="0" smtClean="0">
              <a:solidFill>
                <a:srgbClr val="FFFFFF"/>
              </a:solidFill>
            </a:endParaRPr>
          </a:p>
          <a:p>
            <a:r>
              <a:rPr lang="en-US" dirty="0" err="1" smtClean="0">
                <a:solidFill>
                  <a:srgbClr val="FFFFFF"/>
                </a:solidFill>
              </a:rPr>
              <a:t>Racialized</a:t>
            </a:r>
            <a:r>
              <a:rPr lang="en-US" dirty="0" smtClean="0">
                <a:solidFill>
                  <a:srgbClr val="FFFFFF"/>
                </a:solidFill>
              </a:rPr>
              <a:t> inequalities (discrimination </a:t>
            </a:r>
            <a:r>
              <a:rPr lang="en-US" dirty="0" err="1" smtClean="0">
                <a:solidFill>
                  <a:srgbClr val="FFFFFF"/>
                </a:solidFill>
              </a:rPr>
              <a:t>etc</a:t>
            </a:r>
            <a:r>
              <a:rPr lang="en-US" dirty="0" smtClean="0">
                <a:solidFill>
                  <a:srgbClr val="FFFFFF"/>
                </a:solidFill>
              </a:rPr>
              <a:t>) 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5744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75920"/>
          </a:xfrm>
        </p:spPr>
        <p:txBody>
          <a:bodyPr/>
          <a:lstStyle/>
          <a:p>
            <a:r>
              <a:rPr lang="en-US" dirty="0" smtClean="0">
                <a:solidFill>
                  <a:srgbClr val="FFFFFF"/>
                </a:solidFill>
              </a:rPr>
              <a:t>Q2: Make </a:t>
            </a:r>
            <a:r>
              <a:rPr lang="en-US" dirty="0">
                <a:solidFill>
                  <a:srgbClr val="FFFFFF"/>
                </a:solidFill>
              </a:rPr>
              <a:t>a brief counter-argument that elaborates </a:t>
            </a:r>
            <a:r>
              <a:rPr lang="en-US" b="1" dirty="0">
                <a:solidFill>
                  <a:srgbClr val="FFFFFF"/>
                </a:solidFill>
              </a:rPr>
              <a:t>5 sociological reasons</a:t>
            </a:r>
            <a:r>
              <a:rPr lang="en-US" dirty="0">
                <a:solidFill>
                  <a:srgbClr val="FFFFFF"/>
                </a:solidFill>
              </a:rPr>
              <a:t> as to why we need to continue to think critically about gender in society. </a:t>
            </a:r>
            <a:r>
              <a:rPr lang="en-US" b="1" dirty="0">
                <a:solidFill>
                  <a:srgbClr val="FFFFFF"/>
                </a:solidFill>
              </a:rPr>
              <a:t>(5x2=10</a:t>
            </a:r>
            <a:r>
              <a:rPr lang="en-US" b="1" dirty="0" smtClean="0">
                <a:solidFill>
                  <a:srgbClr val="FFFFFF"/>
                </a:solidFill>
              </a:rPr>
              <a:t>)</a:t>
            </a:r>
          </a:p>
          <a:p>
            <a:r>
              <a:rPr lang="en-US" dirty="0" smtClean="0">
                <a:solidFill>
                  <a:srgbClr val="FFFFFF"/>
                </a:solidFill>
              </a:rPr>
              <a:t>G</a:t>
            </a:r>
            <a:r>
              <a:rPr lang="en-CA" dirty="0" smtClean="0">
                <a:solidFill>
                  <a:srgbClr val="FFFFFF"/>
                </a:solidFill>
              </a:rPr>
              <a:t>ender as socially constructed rather than the result of biology</a:t>
            </a:r>
          </a:p>
          <a:p>
            <a:r>
              <a:rPr lang="en-CA" dirty="0" smtClean="0">
                <a:solidFill>
                  <a:srgbClr val="FFFFFF"/>
                </a:solidFill>
              </a:rPr>
              <a:t>Economic inequalities (glass ceiling, wage gap, pink ghetto </a:t>
            </a:r>
            <a:r>
              <a:rPr lang="en-CA" dirty="0" err="1" smtClean="0">
                <a:solidFill>
                  <a:srgbClr val="FFFFFF"/>
                </a:solidFill>
              </a:rPr>
              <a:t>etc</a:t>
            </a:r>
            <a:r>
              <a:rPr lang="en-CA" dirty="0" smtClean="0">
                <a:solidFill>
                  <a:srgbClr val="FFFFFF"/>
                </a:solidFill>
              </a:rPr>
              <a:t>)</a:t>
            </a:r>
          </a:p>
          <a:p>
            <a:r>
              <a:rPr lang="en-CA" dirty="0" smtClean="0">
                <a:solidFill>
                  <a:srgbClr val="FFFFFF"/>
                </a:solidFill>
              </a:rPr>
              <a:t>Sexism, violence against women </a:t>
            </a:r>
            <a:r>
              <a:rPr lang="en-CA" dirty="0" err="1" smtClean="0">
                <a:solidFill>
                  <a:srgbClr val="FFFFFF"/>
                </a:solidFill>
              </a:rPr>
              <a:t>etc</a:t>
            </a:r>
            <a:r>
              <a:rPr lang="en-CA" dirty="0" smtClean="0">
                <a:solidFill>
                  <a:srgbClr val="FFFFFF"/>
                </a:solidFill>
              </a:rPr>
              <a:t> (victim blaming </a:t>
            </a:r>
            <a:r>
              <a:rPr lang="en-CA" dirty="0" err="1" smtClean="0">
                <a:solidFill>
                  <a:srgbClr val="FFFFFF"/>
                </a:solidFill>
              </a:rPr>
              <a:t>etc</a:t>
            </a:r>
            <a:r>
              <a:rPr lang="en-CA" dirty="0" smtClean="0">
                <a:solidFill>
                  <a:srgbClr val="FFFFFF"/>
                </a:solidFill>
              </a:rPr>
              <a:t> </a:t>
            </a:r>
          </a:p>
          <a:p>
            <a:r>
              <a:rPr lang="en-CA" dirty="0" smtClean="0">
                <a:solidFill>
                  <a:srgbClr val="FFFFFF"/>
                </a:solidFill>
              </a:rPr>
              <a:t>Transgender issues </a:t>
            </a:r>
            <a:r>
              <a:rPr lang="en-CA" dirty="0" err="1" smtClean="0">
                <a:solidFill>
                  <a:srgbClr val="FFFFFF"/>
                </a:solidFill>
              </a:rPr>
              <a:t>etc</a:t>
            </a:r>
            <a:endParaRPr lang="en-CA" dirty="0" smtClean="0">
              <a:solidFill>
                <a:srgbClr val="FFFFFF"/>
              </a:solidFill>
            </a:endParaRPr>
          </a:p>
          <a:p>
            <a:r>
              <a:rPr lang="en-CA" dirty="0" smtClean="0">
                <a:solidFill>
                  <a:srgbClr val="FFFFFF"/>
                </a:solidFill>
              </a:rPr>
              <a:t>Social power and gender relations </a:t>
            </a:r>
            <a:r>
              <a:rPr lang="en-CA" dirty="0" err="1" smtClean="0">
                <a:solidFill>
                  <a:srgbClr val="FFFFFF"/>
                </a:solidFill>
              </a:rPr>
              <a:t>etc</a:t>
            </a:r>
            <a:endParaRPr lang="en-CA" dirty="0">
              <a:solidFill>
                <a:srgbClr val="FFFFF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2714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4792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Q3: Sociological Imagination </a:t>
            </a:r>
          </a:p>
          <a:p>
            <a:pPr lvl="0"/>
            <a:r>
              <a:rPr lang="en-US" dirty="0" smtClean="0">
                <a:solidFill>
                  <a:srgbClr val="FFFFFF"/>
                </a:solidFill>
              </a:rPr>
              <a:t>What is it? </a:t>
            </a:r>
            <a:r>
              <a:rPr lang="en-US" dirty="0">
                <a:solidFill>
                  <a:srgbClr val="FFFFFF"/>
                </a:solidFill>
              </a:rPr>
              <a:t>a quality of mind that allows the person to shift from the close up scenes of everyday life to the bigger picture of social structure </a:t>
            </a:r>
            <a:endParaRPr lang="en-CA" dirty="0">
              <a:solidFill>
                <a:srgbClr val="FFFFFF"/>
              </a:solidFill>
            </a:endParaRPr>
          </a:p>
          <a:p>
            <a:pPr lvl="0"/>
            <a:r>
              <a:rPr lang="en-US" dirty="0">
                <a:solidFill>
                  <a:srgbClr val="FFFFFF"/>
                </a:solidFill>
              </a:rPr>
              <a:t>the ability to grasp the intersection of history, biography and social structure</a:t>
            </a:r>
            <a:endParaRPr lang="en-CA" dirty="0">
              <a:solidFill>
                <a:srgbClr val="FFFFFF"/>
              </a:solidFill>
            </a:endParaRPr>
          </a:p>
          <a:p>
            <a:pPr lvl="0"/>
            <a:r>
              <a:rPr lang="en-US" dirty="0">
                <a:solidFill>
                  <a:srgbClr val="FFFFFF"/>
                </a:solidFill>
              </a:rPr>
              <a:t>the ability to see the connections between the micro-sociological and the macro-sociological</a:t>
            </a:r>
            <a:endParaRPr lang="en-CA" dirty="0">
              <a:solidFill>
                <a:srgbClr val="FFFFFF"/>
              </a:solidFill>
            </a:endParaRPr>
          </a:p>
          <a:p>
            <a:pPr lvl="0"/>
            <a:r>
              <a:rPr lang="en-US" dirty="0">
                <a:solidFill>
                  <a:srgbClr val="FFFFFF"/>
                </a:solidFill>
              </a:rPr>
              <a:t>The ability to link the personal troubles of milieu with the public issues of social </a:t>
            </a:r>
            <a:r>
              <a:rPr lang="en-US" dirty="0" smtClean="0">
                <a:solidFill>
                  <a:srgbClr val="FFFFFF"/>
                </a:solidFill>
              </a:rPr>
              <a:t>structure</a:t>
            </a:r>
          </a:p>
          <a:p>
            <a:pPr lvl="0"/>
            <a:r>
              <a:rPr lang="en-US" dirty="0" smtClean="0">
                <a:solidFill>
                  <a:srgbClr val="FFFFFF"/>
                </a:solidFill>
              </a:rPr>
              <a:t>Its importance? </a:t>
            </a:r>
            <a:endParaRPr lang="en-CA" dirty="0">
              <a:solidFill>
                <a:srgbClr val="FFFFFF"/>
              </a:solidFill>
            </a:endParaRPr>
          </a:p>
          <a:p>
            <a:pPr lvl="0"/>
            <a:r>
              <a:rPr lang="en-US" dirty="0">
                <a:solidFill>
                  <a:srgbClr val="FFFFFF"/>
                </a:solidFill>
              </a:rPr>
              <a:t>It allows people to become politically involved as members of a public rather than remain purely private citizens </a:t>
            </a:r>
            <a:endParaRPr lang="en-CA" dirty="0">
              <a:solidFill>
                <a:srgbClr val="FFFFFF"/>
              </a:solidFill>
            </a:endParaRPr>
          </a:p>
          <a:p>
            <a:pPr lvl="0"/>
            <a:r>
              <a:rPr lang="en-US" dirty="0">
                <a:solidFill>
                  <a:srgbClr val="FFFFFF"/>
                </a:solidFill>
              </a:rPr>
              <a:t>It allows individuals to conceive of themselves as historical, social and political actors rather than as disconnected and discrete individuals</a:t>
            </a:r>
            <a:endParaRPr lang="en-CA" dirty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Its important to social change </a:t>
            </a:r>
            <a:r>
              <a:rPr lang="en-US" dirty="0" err="1" smtClean="0">
                <a:solidFill>
                  <a:srgbClr val="FFFFFF"/>
                </a:solidFill>
              </a:rPr>
              <a:t>etc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9161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692696"/>
            <a:ext cx="8784976" cy="5631904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Q4: </a:t>
            </a:r>
            <a:r>
              <a:rPr lang="en-US" dirty="0">
                <a:solidFill>
                  <a:srgbClr val="FFFFFF"/>
                </a:solidFill>
              </a:rPr>
              <a:t>W</a:t>
            </a:r>
            <a:r>
              <a:rPr lang="en-US" dirty="0" smtClean="0">
                <a:solidFill>
                  <a:srgbClr val="FFFFFF"/>
                </a:solidFill>
              </a:rPr>
              <a:t>hy </a:t>
            </a:r>
            <a:r>
              <a:rPr lang="en-US" dirty="0">
                <a:solidFill>
                  <a:srgbClr val="FFFFFF"/>
                </a:solidFill>
              </a:rPr>
              <a:t>Max Weber’s criticism of Marx’s theory of class and capitalism is considered a more sociologically useful way of understanding how inequality functions in </a:t>
            </a:r>
            <a:r>
              <a:rPr lang="en-US" dirty="0" smtClean="0">
                <a:solidFill>
                  <a:srgbClr val="FFFFFF"/>
                </a:solidFill>
              </a:rPr>
              <a:t>society</a:t>
            </a:r>
          </a:p>
          <a:p>
            <a:r>
              <a:rPr lang="en-CA" dirty="0" smtClean="0">
                <a:solidFill>
                  <a:srgbClr val="FFFFFF"/>
                </a:solidFill>
              </a:rPr>
              <a:t> </a:t>
            </a:r>
            <a:r>
              <a:rPr lang="en-US" dirty="0">
                <a:solidFill>
                  <a:srgbClr val="FFFFFF"/>
                </a:solidFill>
              </a:rPr>
              <a:t>Marx has a narrow definition of class (relationship to the means of production)</a:t>
            </a:r>
            <a:endParaRPr lang="en-CA" dirty="0">
              <a:solidFill>
                <a:srgbClr val="FFFFFF"/>
              </a:solidFill>
            </a:endParaRPr>
          </a:p>
          <a:p>
            <a:r>
              <a:rPr lang="en-US" dirty="0">
                <a:solidFill>
                  <a:srgbClr val="FFFFFF"/>
                </a:solidFill>
              </a:rPr>
              <a:t>Weber – 3 elements of class - shared class situation and relationship to life chances,, market, economic interests </a:t>
            </a:r>
            <a:endParaRPr lang="en-CA" dirty="0">
              <a:solidFill>
                <a:srgbClr val="FFFFFF"/>
              </a:solidFill>
            </a:endParaRPr>
          </a:p>
          <a:p>
            <a:r>
              <a:rPr lang="en-US" dirty="0">
                <a:solidFill>
                  <a:srgbClr val="FFFFFF"/>
                </a:solidFill>
              </a:rPr>
              <a:t>how status groups not based on economic elements can be the source of social power </a:t>
            </a:r>
            <a:endParaRPr lang="en-CA" dirty="0">
              <a:solidFill>
                <a:srgbClr val="FFFFFF"/>
              </a:solidFill>
            </a:endParaRPr>
          </a:p>
          <a:p>
            <a:r>
              <a:rPr lang="en-US" dirty="0">
                <a:solidFill>
                  <a:srgbClr val="FFFFFF"/>
                </a:solidFill>
              </a:rPr>
              <a:t>status situation can also affect life chances</a:t>
            </a:r>
            <a:endParaRPr lang="en-CA" dirty="0">
              <a:solidFill>
                <a:srgbClr val="FFFFFF"/>
              </a:solidFill>
            </a:endParaRPr>
          </a:p>
          <a:p>
            <a:r>
              <a:rPr lang="en-US" dirty="0">
                <a:solidFill>
                  <a:srgbClr val="FFFFFF"/>
                </a:solidFill>
              </a:rPr>
              <a:t>‘parties’ can also reflect non economic forms of power and thus inequality in terms of how that power is unequally distributed </a:t>
            </a:r>
            <a:endParaRPr lang="en-CA" dirty="0">
              <a:solidFill>
                <a:srgbClr val="FFFFF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9943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63952"/>
          </a:xfrm>
        </p:spPr>
        <p:txBody>
          <a:bodyPr/>
          <a:lstStyle/>
          <a:p>
            <a:r>
              <a:rPr lang="en-US" b="1" dirty="0" smtClean="0">
                <a:solidFill>
                  <a:srgbClr val="FFFFFF"/>
                </a:solidFill>
              </a:rPr>
              <a:t>Q5: </a:t>
            </a:r>
            <a:r>
              <a:rPr lang="en-US" dirty="0" smtClean="0">
                <a:solidFill>
                  <a:srgbClr val="FFFFFF"/>
                </a:solidFill>
              </a:rPr>
              <a:t>Identify </a:t>
            </a:r>
            <a:r>
              <a:rPr lang="en-US" dirty="0">
                <a:solidFill>
                  <a:srgbClr val="FFFFFF"/>
                </a:solidFill>
              </a:rPr>
              <a:t>and briefly explain </a:t>
            </a:r>
            <a:r>
              <a:rPr lang="en-US" b="1" dirty="0">
                <a:solidFill>
                  <a:srgbClr val="FFFFFF"/>
                </a:solidFill>
              </a:rPr>
              <a:t>5 key theories and/or ideas</a:t>
            </a:r>
            <a:r>
              <a:rPr lang="en-US" dirty="0">
                <a:solidFill>
                  <a:srgbClr val="FFFFFF"/>
                </a:solidFill>
              </a:rPr>
              <a:t> that have contributed to the development of ‘race’ as an apparently valid scientific </a:t>
            </a:r>
            <a:r>
              <a:rPr lang="en-US" dirty="0" smtClean="0">
                <a:solidFill>
                  <a:srgbClr val="FFFFFF"/>
                </a:solidFill>
              </a:rPr>
              <a:t>category</a:t>
            </a:r>
          </a:p>
          <a:p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>
                <a:solidFill>
                  <a:srgbClr val="FFFFFF"/>
                </a:solidFill>
              </a:rPr>
              <a:t>Carl Von Line ‘natural system’ </a:t>
            </a:r>
            <a:endParaRPr lang="en-US" dirty="0" smtClean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Darwinian </a:t>
            </a:r>
            <a:r>
              <a:rPr lang="en-US" dirty="0">
                <a:solidFill>
                  <a:srgbClr val="FFFFFF"/>
                </a:solidFill>
              </a:rPr>
              <a:t>evolutionary theory</a:t>
            </a:r>
            <a:r>
              <a:rPr lang="en-US">
                <a:solidFill>
                  <a:srgbClr val="FFFFFF"/>
                </a:solidFill>
              </a:rPr>
              <a:t>, </a:t>
            </a:r>
            <a:endParaRPr lang="en-US" dirty="0" smtClean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scientific </a:t>
            </a:r>
            <a:r>
              <a:rPr lang="en-US" dirty="0">
                <a:solidFill>
                  <a:srgbClr val="FFFFFF"/>
                </a:solidFill>
              </a:rPr>
              <a:t>racism, </a:t>
            </a:r>
            <a:endParaRPr lang="en-US" dirty="0" smtClean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evolutionism</a:t>
            </a:r>
            <a:r>
              <a:rPr lang="en-US" dirty="0">
                <a:solidFill>
                  <a:srgbClr val="FFFFFF"/>
                </a:solidFill>
              </a:rPr>
              <a:t>, </a:t>
            </a:r>
            <a:endParaRPr lang="en-US" dirty="0" smtClean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Herbert </a:t>
            </a:r>
            <a:r>
              <a:rPr lang="en-US" dirty="0">
                <a:solidFill>
                  <a:srgbClr val="FFFFFF"/>
                </a:solidFill>
              </a:rPr>
              <a:t>Spencer ‘survival of the fittest</a:t>
            </a:r>
            <a:r>
              <a:rPr lang="en-US" dirty="0" smtClean="0">
                <a:solidFill>
                  <a:srgbClr val="FFFFFF"/>
                </a:solidFill>
              </a:rPr>
              <a:t>,</a:t>
            </a:r>
          </a:p>
          <a:p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>
                <a:solidFill>
                  <a:srgbClr val="FFFFFF"/>
                </a:solidFill>
              </a:rPr>
              <a:t>E</a:t>
            </a:r>
            <a:r>
              <a:rPr lang="en-US" dirty="0" smtClean="0">
                <a:solidFill>
                  <a:srgbClr val="FFFFFF"/>
                </a:solidFill>
              </a:rPr>
              <a:t>ugenics </a:t>
            </a:r>
            <a:endParaRPr lang="en-US" dirty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Charles Murray The Bell Curve </a:t>
            </a:r>
            <a:r>
              <a:rPr lang="en-US" dirty="0" err="1" smtClean="0">
                <a:solidFill>
                  <a:srgbClr val="FFFFFF"/>
                </a:solidFill>
              </a:rPr>
              <a:t>etc</a:t>
            </a:r>
            <a:endParaRPr lang="en-CA" dirty="0">
              <a:solidFill>
                <a:srgbClr val="FFFFF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5911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1400</TotalTime>
  <Words>2824</Words>
  <Application>Microsoft Macintosh PowerPoint</Application>
  <PresentationFormat>On-screen Show (4:3)</PresentationFormat>
  <Paragraphs>331</Paragraphs>
  <Slides>48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49" baseType="lpstr"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Ways of thinking about culture</vt:lpstr>
      <vt:lpstr>PowerPoint Presentation</vt:lpstr>
      <vt:lpstr>PowerPoint Presentation</vt:lpstr>
      <vt:lpstr>PowerPoint Presentation</vt:lpstr>
      <vt:lpstr>PowerPoint Presentation</vt:lpstr>
      <vt:lpstr>Interpretive Exercise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Consumerism</vt:lpstr>
      <vt:lpstr>Consumerism</vt:lpstr>
      <vt:lpstr>PowerPoint Presentation</vt:lpstr>
      <vt:lpstr>PowerPoint Presentation</vt:lpstr>
      <vt:lpstr>PowerPoint Presentation</vt:lpstr>
      <vt:lpstr>Veblen   </vt:lpstr>
      <vt:lpstr>PowerPoint Presentation</vt:lpstr>
      <vt:lpstr>PowerPoint Presentation</vt:lpstr>
      <vt:lpstr>Naomi Klein No Logo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Midterm Exams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Power, Media and Democracy</dc:title>
  <dc:creator>billy</dc:creator>
  <cp:lastModifiedBy>Grace Easton</cp:lastModifiedBy>
  <cp:revision>120</cp:revision>
  <cp:lastPrinted>2014-01-09T23:57:52Z</cp:lastPrinted>
  <dcterms:created xsi:type="dcterms:W3CDTF">2013-11-03T14:05:38Z</dcterms:created>
  <dcterms:modified xsi:type="dcterms:W3CDTF">2014-10-28T04:07:13Z</dcterms:modified>
</cp:coreProperties>
</file>