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Lst>
  <p:notesMasterIdLst>
    <p:notesMasterId r:id="rId34"/>
  </p:notesMasterIdLst>
  <p:handoutMasterIdLst>
    <p:handoutMasterId r:id="rId35"/>
  </p:handoutMasterIdLst>
  <p:sldIdLst>
    <p:sldId id="256" r:id="rId2"/>
    <p:sldId id="257" r:id="rId3"/>
    <p:sldId id="258" r:id="rId4"/>
    <p:sldId id="259" r:id="rId5"/>
    <p:sldId id="260" r:id="rId6"/>
    <p:sldId id="262" r:id="rId7"/>
    <p:sldId id="263" r:id="rId8"/>
    <p:sldId id="264" r:id="rId9"/>
    <p:sldId id="297" r:id="rId10"/>
    <p:sldId id="266" r:id="rId11"/>
    <p:sldId id="267" r:id="rId12"/>
    <p:sldId id="268" r:id="rId13"/>
    <p:sldId id="275" r:id="rId14"/>
    <p:sldId id="288" r:id="rId15"/>
    <p:sldId id="289" r:id="rId16"/>
    <p:sldId id="290" r:id="rId17"/>
    <p:sldId id="292" r:id="rId18"/>
    <p:sldId id="293" r:id="rId19"/>
    <p:sldId id="294" r:id="rId20"/>
    <p:sldId id="291" r:id="rId21"/>
    <p:sldId id="295" r:id="rId22"/>
    <p:sldId id="296" r:id="rId23"/>
    <p:sldId id="298" r:id="rId24"/>
    <p:sldId id="299" r:id="rId25"/>
    <p:sldId id="300" r:id="rId26"/>
    <p:sldId id="301" r:id="rId27"/>
    <p:sldId id="302" r:id="rId28"/>
    <p:sldId id="303" r:id="rId29"/>
    <p:sldId id="304" r:id="rId30"/>
    <p:sldId id="305" r:id="rId31"/>
    <p:sldId id="306" r:id="rId32"/>
    <p:sldId id="307" r:id="rId33"/>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102" autoAdjust="0"/>
    <p:restoredTop sz="93839" autoAdjust="0"/>
  </p:normalViewPr>
  <p:slideViewPr>
    <p:cSldViewPr>
      <p:cViewPr>
        <p:scale>
          <a:sx n="100" d="100"/>
          <a:sy n="100" d="100"/>
        </p:scale>
        <p:origin x="-1860" y="-216"/>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1722"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4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endParaRPr lang="en-US"/>
          </a:p>
        </p:txBody>
      </p:sp>
      <p:sp>
        <p:nvSpPr>
          <p:cNvPr id="10547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endParaRPr lang="en-US"/>
          </a:p>
        </p:txBody>
      </p:sp>
      <p:sp>
        <p:nvSpPr>
          <p:cNvPr id="10547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endParaRPr lang="en-US"/>
          </a:p>
        </p:txBody>
      </p:sp>
      <p:sp>
        <p:nvSpPr>
          <p:cNvPr id="10547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5268ECB1-D2ED-4FAE-9CE3-A0BEDCB3C0B1}" type="slidenum">
              <a:rPr lang="en-US"/>
              <a:pPr/>
              <a:t>‹#›</a:t>
            </a:fld>
            <a:endParaRPr lang="en-US"/>
          </a:p>
        </p:txBody>
      </p:sp>
    </p:spTree>
    <p:extLst>
      <p:ext uri="{BB962C8B-B14F-4D97-AF65-F5344CB8AC3E}">
        <p14:creationId xmlns:p14="http://schemas.microsoft.com/office/powerpoint/2010/main" val="21391443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endParaRPr lang="en-US"/>
          </a:p>
        </p:txBody>
      </p:sp>
      <p:sp>
        <p:nvSpPr>
          <p:cNvPr id="8397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endParaRPr lang="en-US"/>
          </a:p>
        </p:txBody>
      </p:sp>
      <p:sp>
        <p:nvSpPr>
          <p:cNvPr id="839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397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397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endParaRPr lang="en-US"/>
          </a:p>
        </p:txBody>
      </p:sp>
      <p:sp>
        <p:nvSpPr>
          <p:cNvPr id="8397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E38FDD6C-AB57-4E04-8512-576743771BE3}" type="slidenum">
              <a:rPr lang="en-US"/>
              <a:pPr/>
              <a:t>‹#›</a:t>
            </a:fld>
            <a:endParaRPr lang="en-US"/>
          </a:p>
        </p:txBody>
      </p:sp>
    </p:spTree>
    <p:extLst>
      <p:ext uri="{BB962C8B-B14F-4D97-AF65-F5344CB8AC3E}">
        <p14:creationId xmlns:p14="http://schemas.microsoft.com/office/powerpoint/2010/main" val="190456682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416844-6E6B-4397-9619-362FA51964CC}" type="slidenum">
              <a:rPr lang="en-US"/>
              <a:pPr/>
              <a:t>10</a:t>
            </a:fld>
            <a:endParaRPr lang="en-US"/>
          </a:p>
        </p:txBody>
      </p:sp>
      <p:sp>
        <p:nvSpPr>
          <p:cNvPr id="128002" name="Rectangle 2"/>
          <p:cNvSpPr>
            <a:spLocks noGrp="1" noRot="1" noChangeAspect="1" noChangeArrowheads="1" noTextEdit="1"/>
          </p:cNvSpPr>
          <p:nvPr>
            <p:ph type="sldImg"/>
          </p:nvPr>
        </p:nvSpPr>
        <p:spPr>
          <a:ln/>
        </p:spPr>
      </p:sp>
      <p:sp>
        <p:nvSpPr>
          <p:cNvPr id="12800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633E98-CB3C-4744-86C3-61A4E8196225}" type="slidenum">
              <a:rPr lang="en-US"/>
              <a:pPr/>
              <a:t>11</a:t>
            </a:fld>
            <a:endParaRPr lang="en-US"/>
          </a:p>
        </p:txBody>
      </p:sp>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9CBD2E-34C8-4BE6-955A-E4128793889E}" type="slidenum">
              <a:rPr lang="en-US"/>
              <a:pPr/>
              <a:t>12</a:t>
            </a:fld>
            <a:endParaRPr lang="en-US"/>
          </a:p>
        </p:txBody>
      </p:sp>
      <p:sp>
        <p:nvSpPr>
          <p:cNvPr id="130050" name="Rectangle 2"/>
          <p:cNvSpPr>
            <a:spLocks noGrp="1" noRot="1" noChangeAspect="1" noChangeArrowheads="1" noTextEdit="1"/>
          </p:cNvSpPr>
          <p:nvPr>
            <p:ph type="sldImg"/>
          </p:nvPr>
        </p:nvSpPr>
        <p:spPr>
          <a:ln/>
        </p:spPr>
      </p:sp>
      <p:sp>
        <p:nvSpPr>
          <p:cNvPr id="1300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C27236-C4B0-456D-BCAB-4B120E913ECA}" type="slidenum">
              <a:rPr lang="en-US"/>
              <a:pPr/>
              <a:t>13</a:t>
            </a:fld>
            <a:endParaRPr lang="en-US"/>
          </a:p>
        </p:txBody>
      </p:sp>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381000" y="990600"/>
            <a:ext cx="76200" cy="5105400"/>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2400"/>
          </a:p>
        </p:txBody>
      </p:sp>
      <p:sp>
        <p:nvSpPr>
          <p:cNvPr id="81923" name="Rectangle 3"/>
          <p:cNvSpPr>
            <a:spLocks noGrp="1" noChangeArrowheads="1"/>
          </p:cNvSpPr>
          <p:nvPr>
            <p:ph type="ctrTitle"/>
          </p:nvPr>
        </p:nvSpPr>
        <p:spPr>
          <a:xfrm>
            <a:off x="762000" y="1371600"/>
            <a:ext cx="7696200" cy="2057400"/>
          </a:xfrm>
        </p:spPr>
        <p:txBody>
          <a:bodyPr/>
          <a:lstStyle>
            <a:lvl1pPr>
              <a:defRPr sz="4400"/>
            </a:lvl1pPr>
          </a:lstStyle>
          <a:p>
            <a:pPr lvl="0"/>
            <a:r>
              <a:rPr lang="en-US" noProof="0" dirty="0" smtClean="0"/>
              <a:t>Click to edit Master title style</a:t>
            </a:r>
          </a:p>
        </p:txBody>
      </p:sp>
      <p:sp>
        <p:nvSpPr>
          <p:cNvPr id="81924" name="Rectangle 4"/>
          <p:cNvSpPr>
            <a:spLocks noGrp="1" noChangeArrowheads="1"/>
          </p:cNvSpPr>
          <p:nvPr>
            <p:ph type="subTitle" idx="1"/>
          </p:nvPr>
        </p:nvSpPr>
        <p:spPr>
          <a:xfrm>
            <a:off x="762000" y="3765550"/>
            <a:ext cx="7696200" cy="2057400"/>
          </a:xfrm>
        </p:spPr>
        <p:txBody>
          <a:bodyPr/>
          <a:lstStyle>
            <a:lvl1pPr marL="0" indent="0">
              <a:buFont typeface="Wingdings" pitchFamily="2" charset="2"/>
              <a:buNone/>
              <a:defRPr sz="3200">
                <a:latin typeface="Arial" charset="0"/>
              </a:defRPr>
            </a:lvl1pPr>
          </a:lstStyle>
          <a:p>
            <a:pPr lvl="0"/>
            <a:r>
              <a:rPr lang="en-US" noProof="0" dirty="0" smtClean="0"/>
              <a:t>Click to edit Master subtitle style</a:t>
            </a:r>
          </a:p>
        </p:txBody>
      </p:sp>
      <p:sp>
        <p:nvSpPr>
          <p:cNvPr id="81925" name="Rectangle 5"/>
          <p:cNvSpPr>
            <a:spLocks noGrp="1" noChangeArrowheads="1"/>
          </p:cNvSpPr>
          <p:nvPr>
            <p:ph type="dt" sz="half" idx="2"/>
          </p:nvPr>
        </p:nvSpPr>
        <p:spPr>
          <a:xfrm>
            <a:off x="457200" y="6248400"/>
            <a:ext cx="2133600" cy="457200"/>
          </a:xfrm>
        </p:spPr>
        <p:txBody>
          <a:bodyPr/>
          <a:lstStyle>
            <a:lvl1pPr>
              <a:defRPr sz="1000"/>
            </a:lvl1pPr>
          </a:lstStyle>
          <a:p>
            <a:r>
              <a:rPr lang="en-US" smtClean="0"/>
              <a:t>2014-2015 Term 1</a:t>
            </a:r>
            <a:endParaRPr lang="en-US" dirty="0"/>
          </a:p>
        </p:txBody>
      </p:sp>
      <p:sp>
        <p:nvSpPr>
          <p:cNvPr id="81926" name="Rectangle 6"/>
          <p:cNvSpPr>
            <a:spLocks noGrp="1" noChangeArrowheads="1"/>
          </p:cNvSpPr>
          <p:nvPr>
            <p:ph type="ftr" sz="quarter" idx="3"/>
          </p:nvPr>
        </p:nvSpPr>
        <p:spPr>
          <a:xfrm>
            <a:off x="3124200" y="6248400"/>
            <a:ext cx="2895600" cy="457200"/>
          </a:xfrm>
        </p:spPr>
        <p:txBody>
          <a:bodyPr/>
          <a:lstStyle>
            <a:lvl1pPr>
              <a:defRPr sz="1000"/>
            </a:lvl1pPr>
          </a:lstStyle>
          <a:p>
            <a:r>
              <a:rPr lang="en-CA" smtClean="0"/>
              <a:t>MECH 496 — Engineering Management</a:t>
            </a:r>
            <a:endParaRPr lang="en-US"/>
          </a:p>
        </p:txBody>
      </p:sp>
      <p:sp>
        <p:nvSpPr>
          <p:cNvPr id="81927" name="Rectangle 7"/>
          <p:cNvSpPr>
            <a:spLocks noGrp="1" noChangeArrowheads="1"/>
          </p:cNvSpPr>
          <p:nvPr>
            <p:ph type="sldNum" sz="quarter" idx="4"/>
          </p:nvPr>
        </p:nvSpPr>
        <p:spPr>
          <a:xfrm>
            <a:off x="6553200" y="6248400"/>
            <a:ext cx="2133600" cy="457200"/>
          </a:xfrm>
        </p:spPr>
        <p:txBody>
          <a:bodyPr/>
          <a:lstStyle>
            <a:lvl1pPr>
              <a:defRPr sz="1000" b="1"/>
            </a:lvl1pPr>
          </a:lstStyle>
          <a:p>
            <a:fld id="{D936E79A-0B6E-414F-9B8C-60DAF6A8FF42}" type="slidenum">
              <a:rPr lang="en-US"/>
              <a:pPr/>
              <a:t>‹#›</a:t>
            </a:fld>
            <a:endParaRPr lang="en-US"/>
          </a:p>
        </p:txBody>
      </p:sp>
      <p:grpSp>
        <p:nvGrpSpPr>
          <p:cNvPr id="81928" name="Group 8"/>
          <p:cNvGrpSpPr>
            <a:grpSpLocks/>
          </p:cNvGrpSpPr>
          <p:nvPr/>
        </p:nvGrpSpPr>
        <p:grpSpPr bwMode="auto">
          <a:xfrm>
            <a:off x="381000" y="304800"/>
            <a:ext cx="8391525" cy="5791200"/>
            <a:chOff x="240" y="192"/>
            <a:chExt cx="5286" cy="3648"/>
          </a:xfrm>
        </p:grpSpPr>
        <p:sp>
          <p:nvSpPr>
            <p:cNvPr id="81929" name="Rectangle 9"/>
            <p:cNvSpPr>
              <a:spLocks noChangeArrowheads="1"/>
            </p:cNvSpPr>
            <p:nvPr/>
          </p:nvSpPr>
          <p:spPr bwMode="auto">
            <a:xfrm flipV="1">
              <a:off x="5236" y="192"/>
              <a:ext cx="288" cy="288"/>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eaLnBrk="1" hangingPunct="1"/>
              <a:endParaRPr lang="en-US" sz="2400"/>
            </a:p>
          </p:txBody>
        </p:sp>
        <p:sp>
          <p:nvSpPr>
            <p:cNvPr id="81930" name="Rectangle 10"/>
            <p:cNvSpPr>
              <a:spLocks noChangeArrowheads="1"/>
            </p:cNvSpPr>
            <p:nvPr/>
          </p:nvSpPr>
          <p:spPr bwMode="auto">
            <a:xfrm flipV="1">
              <a:off x="240" y="192"/>
              <a:ext cx="5004" cy="288"/>
            </a:xfrm>
            <a:prstGeom prst="rect">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2400"/>
            </a:p>
          </p:txBody>
        </p:sp>
        <p:sp>
          <p:nvSpPr>
            <p:cNvPr id="81931" name="Rectangle 11"/>
            <p:cNvSpPr>
              <a:spLocks noChangeArrowheads="1"/>
            </p:cNvSpPr>
            <p:nvPr/>
          </p:nvSpPr>
          <p:spPr bwMode="auto">
            <a:xfrm flipV="1">
              <a:off x="240" y="480"/>
              <a:ext cx="5004" cy="144"/>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eaLnBrk="1" hangingPunct="1"/>
              <a:endParaRPr lang="en-US" sz="2400"/>
            </a:p>
          </p:txBody>
        </p:sp>
        <p:sp>
          <p:nvSpPr>
            <p:cNvPr id="81932" name="Rectangle 12"/>
            <p:cNvSpPr>
              <a:spLocks noChangeArrowheads="1"/>
            </p:cNvSpPr>
            <p:nvPr/>
          </p:nvSpPr>
          <p:spPr bwMode="auto">
            <a:xfrm flipV="1">
              <a:off x="5242" y="480"/>
              <a:ext cx="282" cy="144"/>
            </a:xfrm>
            <a:prstGeom prst="rect">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2400"/>
            </a:p>
          </p:txBody>
        </p:sp>
        <p:sp>
          <p:nvSpPr>
            <p:cNvPr id="81933" name="Line 13"/>
            <p:cNvSpPr>
              <a:spLocks noChangeShapeType="1"/>
            </p:cNvSpPr>
            <p:nvPr/>
          </p:nvSpPr>
          <p:spPr bwMode="auto">
            <a:xfrm flipH="1">
              <a:off x="480" y="2256"/>
              <a:ext cx="484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81934" name="Rectangle 14"/>
            <p:cNvSpPr>
              <a:spLocks noChangeArrowheads="1"/>
            </p:cNvSpPr>
            <p:nvPr/>
          </p:nvSpPr>
          <p:spPr bwMode="auto">
            <a:xfrm>
              <a:off x="240" y="192"/>
              <a:ext cx="5286" cy="364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2400"/>
            </a:p>
          </p:txBody>
        </p:sp>
      </p:gr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a:xfrm>
            <a:off x="228600" y="6248400"/>
            <a:ext cx="1673352" cy="457200"/>
          </a:xfrm>
        </p:spPr>
        <p:txBody>
          <a:bodyPr/>
          <a:lstStyle>
            <a:lvl1pPr>
              <a:defRPr/>
            </a:lvl1pPr>
          </a:lstStyle>
          <a:p>
            <a:r>
              <a:rPr lang="en-US" smtClean="0"/>
              <a:t>2014-2015 Term 1</a:t>
            </a:r>
            <a:endParaRPr lang="en-US" dirty="0"/>
          </a:p>
        </p:txBody>
      </p:sp>
      <p:sp>
        <p:nvSpPr>
          <p:cNvPr id="5" name="Footer Placeholder 4"/>
          <p:cNvSpPr>
            <a:spLocks noGrp="1"/>
          </p:cNvSpPr>
          <p:nvPr>
            <p:ph type="ftr" sz="quarter" idx="11"/>
          </p:nvPr>
        </p:nvSpPr>
        <p:spPr>
          <a:xfrm>
            <a:off x="1905000" y="6248400"/>
            <a:ext cx="5943600" cy="457200"/>
          </a:xfrm>
        </p:spPr>
        <p:txBody>
          <a:bodyPr/>
          <a:lstStyle>
            <a:lvl1pPr>
              <a:defRPr/>
            </a:lvl1pPr>
          </a:lstStyle>
          <a:p>
            <a:r>
              <a:rPr lang="en-CA" smtClean="0"/>
              <a:t>MECH 496 — Engineering Management</a:t>
            </a:r>
            <a:endParaRPr lang="en-US" dirty="0">
              <a:cs typeface="Arial" charset="0"/>
            </a:endParaRPr>
          </a:p>
        </p:txBody>
      </p:sp>
      <p:sp>
        <p:nvSpPr>
          <p:cNvPr id="6" name="Slide Number Placeholder 5"/>
          <p:cNvSpPr>
            <a:spLocks noGrp="1"/>
          </p:cNvSpPr>
          <p:nvPr>
            <p:ph type="sldNum" sz="quarter" idx="12"/>
          </p:nvPr>
        </p:nvSpPr>
        <p:spPr>
          <a:xfrm>
            <a:off x="7848600" y="6248400"/>
            <a:ext cx="1069848" cy="457200"/>
          </a:xfrm>
        </p:spPr>
        <p:txBody>
          <a:bodyPr/>
          <a:lstStyle>
            <a:lvl1pPr>
              <a:defRPr/>
            </a:lvl1pPr>
          </a:lstStyle>
          <a:p>
            <a:r>
              <a:rPr lang="en-US" dirty="0" smtClean="0"/>
              <a:t>3-</a:t>
            </a:r>
            <a:fld id="{3ADCDA7D-6044-47B0-B254-A2D7E07E6774}" type="slidenum">
              <a:rPr lang="en-US" smtClean="0"/>
              <a:pPr/>
              <a:t>‹#›</a:t>
            </a:fld>
            <a:endParaRPr lang="en-US" dirty="0"/>
          </a:p>
        </p:txBody>
      </p:sp>
    </p:spTree>
    <p:extLst>
      <p:ext uri="{BB962C8B-B14F-4D97-AF65-F5344CB8AC3E}">
        <p14:creationId xmlns:p14="http://schemas.microsoft.com/office/powerpoint/2010/main" val="8391646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bwMode="auto">
          <a:xfrm>
            <a:off x="228600" y="533400"/>
            <a:ext cx="8683625"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80899" name="Rectangle 3"/>
          <p:cNvSpPr>
            <a:spLocks noGrp="1" noChangeArrowheads="1"/>
          </p:cNvSpPr>
          <p:nvPr>
            <p:ph type="body" idx="1"/>
          </p:nvPr>
        </p:nvSpPr>
        <p:spPr bwMode="auto">
          <a:xfrm>
            <a:off x="228600" y="1752600"/>
            <a:ext cx="8683625" cy="4414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80900" name="Rectangle 4"/>
          <p:cNvSpPr>
            <a:spLocks noGrp="1" noChangeArrowheads="1"/>
          </p:cNvSpPr>
          <p:nvPr>
            <p:ph type="dt" sz="half" idx="2"/>
          </p:nvPr>
        </p:nvSpPr>
        <p:spPr bwMode="auto">
          <a:xfrm>
            <a:off x="228600" y="6248400"/>
            <a:ext cx="182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j-lt"/>
              </a:defRPr>
            </a:lvl1pPr>
          </a:lstStyle>
          <a:p>
            <a:r>
              <a:rPr lang="en-US" smtClean="0"/>
              <a:t>2014-2015 Term 1</a:t>
            </a:r>
            <a:endParaRPr lang="en-US" dirty="0"/>
          </a:p>
        </p:txBody>
      </p:sp>
      <p:sp>
        <p:nvSpPr>
          <p:cNvPr id="80901" name="Rectangle 5"/>
          <p:cNvSpPr>
            <a:spLocks noGrp="1" noChangeArrowheads="1"/>
          </p:cNvSpPr>
          <p:nvPr>
            <p:ph type="ftr" sz="quarter" idx="3"/>
          </p:nvPr>
        </p:nvSpPr>
        <p:spPr bwMode="auto">
          <a:xfrm>
            <a:off x="2058988" y="6248400"/>
            <a:ext cx="50276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j-lt"/>
              </a:defRPr>
            </a:lvl1pPr>
          </a:lstStyle>
          <a:p>
            <a:r>
              <a:rPr lang="en-CA" smtClean="0"/>
              <a:t>MECH 496 — Engineering Management</a:t>
            </a:r>
            <a:endParaRPr lang="en-US">
              <a:cs typeface="Arial" charset="0"/>
            </a:endParaRPr>
          </a:p>
        </p:txBody>
      </p:sp>
      <p:sp>
        <p:nvSpPr>
          <p:cNvPr id="80902" name="Rectangle 6"/>
          <p:cNvSpPr>
            <a:spLocks noGrp="1" noChangeArrowheads="1"/>
          </p:cNvSpPr>
          <p:nvPr>
            <p:ph type="sldNum" sz="quarter" idx="4"/>
          </p:nvPr>
        </p:nvSpPr>
        <p:spPr bwMode="auto">
          <a:xfrm>
            <a:off x="7086600" y="6248400"/>
            <a:ext cx="182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mj-lt"/>
              </a:defRPr>
            </a:lvl1pPr>
          </a:lstStyle>
          <a:p>
            <a:r>
              <a:rPr lang="en-US" dirty="0" smtClean="0"/>
              <a:t>3-</a:t>
            </a:r>
            <a:fld id="{4105477A-FC29-4EBB-A087-05F8D8E335F2}" type="slidenum">
              <a:rPr lang="en-US" smtClean="0"/>
              <a:pPr/>
              <a:t>‹#›</a:t>
            </a:fld>
            <a:endParaRPr lang="en-US" dirty="0"/>
          </a:p>
        </p:txBody>
      </p:sp>
      <p:grpSp>
        <p:nvGrpSpPr>
          <p:cNvPr id="80910" name="Group 14"/>
          <p:cNvGrpSpPr>
            <a:grpSpLocks/>
          </p:cNvGrpSpPr>
          <p:nvPr userDrawn="1"/>
        </p:nvGrpSpPr>
        <p:grpSpPr bwMode="auto">
          <a:xfrm>
            <a:off x="228600" y="152400"/>
            <a:ext cx="8705850" cy="1600200"/>
            <a:chOff x="176" y="96"/>
            <a:chExt cx="5484" cy="1008"/>
          </a:xfrm>
        </p:grpSpPr>
        <p:sp>
          <p:nvSpPr>
            <p:cNvPr id="80904" name="Line 8"/>
            <p:cNvSpPr>
              <a:spLocks noChangeShapeType="1"/>
            </p:cNvSpPr>
            <p:nvPr userDrawn="1"/>
          </p:nvSpPr>
          <p:spPr bwMode="auto">
            <a:xfrm flipH="1">
              <a:off x="190" y="1104"/>
              <a:ext cx="547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80905" name="Rectangle 9"/>
            <p:cNvSpPr>
              <a:spLocks noChangeArrowheads="1"/>
            </p:cNvSpPr>
            <p:nvPr userDrawn="1"/>
          </p:nvSpPr>
          <p:spPr bwMode="auto">
            <a:xfrm>
              <a:off x="5504" y="96"/>
              <a:ext cx="144" cy="144"/>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2400"/>
            </a:p>
          </p:txBody>
        </p:sp>
        <p:sp>
          <p:nvSpPr>
            <p:cNvPr id="80906" name="Rectangle 10"/>
            <p:cNvSpPr>
              <a:spLocks noChangeArrowheads="1"/>
            </p:cNvSpPr>
            <p:nvPr userDrawn="1"/>
          </p:nvSpPr>
          <p:spPr bwMode="auto">
            <a:xfrm>
              <a:off x="176" y="96"/>
              <a:ext cx="5326" cy="144"/>
            </a:xfrm>
            <a:prstGeom prst="rect">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2400"/>
            </a:p>
          </p:txBody>
        </p:sp>
        <p:sp>
          <p:nvSpPr>
            <p:cNvPr id="80907" name="Rectangle 11"/>
            <p:cNvSpPr>
              <a:spLocks noChangeArrowheads="1"/>
            </p:cNvSpPr>
            <p:nvPr userDrawn="1"/>
          </p:nvSpPr>
          <p:spPr bwMode="auto">
            <a:xfrm>
              <a:off x="176" y="240"/>
              <a:ext cx="5326" cy="88"/>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2400"/>
            </a:p>
          </p:txBody>
        </p:sp>
        <p:sp>
          <p:nvSpPr>
            <p:cNvPr id="80908" name="Rectangle 12"/>
            <p:cNvSpPr>
              <a:spLocks noChangeArrowheads="1"/>
            </p:cNvSpPr>
            <p:nvPr userDrawn="1"/>
          </p:nvSpPr>
          <p:spPr bwMode="auto">
            <a:xfrm>
              <a:off x="5504" y="241"/>
              <a:ext cx="144" cy="86"/>
            </a:xfrm>
            <a:prstGeom prst="rect">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2400"/>
            </a:p>
          </p:txBody>
        </p:sp>
      </p:grpSp>
    </p:spTree>
  </p:cSld>
  <p:clrMap bg1="lt1" tx1="dk1" bg2="lt2" tx2="dk2" accent1="accent1" accent2="accent2" accent3="accent3" accent4="accent4" accent5="accent5" accent6="accent6" hlink="hlink" folHlink="folHlink"/>
  <p:sldLayoutIdLst>
    <p:sldLayoutId id="2147483720" r:id="rId1"/>
    <p:sldLayoutId id="2147483721" r:id="rId2"/>
  </p:sldLayoutIdLst>
  <p:timing>
    <p:tnLst>
      <p:par>
        <p:cTn id="1" dur="indefinite" restart="never" nodeType="tmRoot"/>
      </p:par>
    </p:tnLst>
  </p:timing>
  <p:hf hdr="0"/>
  <p:txStyles>
    <p:titleStyle>
      <a:lvl1pPr algn="l" rtl="0" fontAlgn="base">
        <a:spcBef>
          <a:spcPct val="0"/>
        </a:spcBef>
        <a:spcAft>
          <a:spcPct val="0"/>
        </a:spcAft>
        <a:defRPr sz="4000">
          <a:solidFill>
            <a:schemeClr val="tx2"/>
          </a:solidFill>
          <a:latin typeface="+mj-lt"/>
          <a:ea typeface="+mj-ea"/>
          <a:cs typeface="+mj-cs"/>
        </a:defRPr>
      </a:lvl1pPr>
      <a:lvl2pPr algn="l" rtl="0" fontAlgn="base">
        <a:spcBef>
          <a:spcPct val="0"/>
        </a:spcBef>
        <a:spcAft>
          <a:spcPct val="0"/>
        </a:spcAft>
        <a:defRPr sz="4000">
          <a:solidFill>
            <a:schemeClr val="tx2"/>
          </a:solidFill>
          <a:latin typeface="Arial" charset="0"/>
        </a:defRPr>
      </a:lvl2pPr>
      <a:lvl3pPr algn="l" rtl="0" fontAlgn="base">
        <a:spcBef>
          <a:spcPct val="0"/>
        </a:spcBef>
        <a:spcAft>
          <a:spcPct val="0"/>
        </a:spcAft>
        <a:defRPr sz="4000">
          <a:solidFill>
            <a:schemeClr val="tx2"/>
          </a:solidFill>
          <a:latin typeface="Arial" charset="0"/>
        </a:defRPr>
      </a:lvl3pPr>
      <a:lvl4pPr algn="l" rtl="0" fontAlgn="base">
        <a:spcBef>
          <a:spcPct val="0"/>
        </a:spcBef>
        <a:spcAft>
          <a:spcPct val="0"/>
        </a:spcAft>
        <a:defRPr sz="4000">
          <a:solidFill>
            <a:schemeClr val="tx2"/>
          </a:solidFill>
          <a:latin typeface="Arial" charset="0"/>
        </a:defRPr>
      </a:lvl4pPr>
      <a:lvl5pPr algn="l" rtl="0" fontAlgn="base">
        <a:spcBef>
          <a:spcPct val="0"/>
        </a:spcBef>
        <a:spcAft>
          <a:spcPct val="0"/>
        </a:spcAft>
        <a:defRPr sz="4000">
          <a:solidFill>
            <a:schemeClr val="tx2"/>
          </a:solidFill>
          <a:latin typeface="Arial" charset="0"/>
        </a:defRPr>
      </a:lvl5pPr>
      <a:lvl6pPr marL="457200" algn="l" rtl="0" fontAlgn="base">
        <a:spcBef>
          <a:spcPct val="0"/>
        </a:spcBef>
        <a:spcAft>
          <a:spcPct val="0"/>
        </a:spcAft>
        <a:defRPr sz="4000">
          <a:solidFill>
            <a:schemeClr val="tx2"/>
          </a:solidFill>
          <a:latin typeface="Arial" charset="0"/>
        </a:defRPr>
      </a:lvl6pPr>
      <a:lvl7pPr marL="914400" algn="l" rtl="0" fontAlgn="base">
        <a:spcBef>
          <a:spcPct val="0"/>
        </a:spcBef>
        <a:spcAft>
          <a:spcPct val="0"/>
        </a:spcAft>
        <a:defRPr sz="4000">
          <a:solidFill>
            <a:schemeClr val="tx2"/>
          </a:solidFill>
          <a:latin typeface="Arial" charset="0"/>
        </a:defRPr>
      </a:lvl7pPr>
      <a:lvl8pPr marL="1371600" algn="l" rtl="0" fontAlgn="base">
        <a:spcBef>
          <a:spcPct val="0"/>
        </a:spcBef>
        <a:spcAft>
          <a:spcPct val="0"/>
        </a:spcAft>
        <a:defRPr sz="4000">
          <a:solidFill>
            <a:schemeClr val="tx2"/>
          </a:solidFill>
          <a:latin typeface="Arial" charset="0"/>
        </a:defRPr>
      </a:lvl8pPr>
      <a:lvl9pPr marL="1828800" algn="l" rtl="0" fontAlgn="base">
        <a:spcBef>
          <a:spcPct val="0"/>
        </a:spcBef>
        <a:spcAft>
          <a:spcPct val="0"/>
        </a:spcAft>
        <a:defRPr sz="4000">
          <a:solidFill>
            <a:schemeClr val="tx2"/>
          </a:solidFill>
          <a:latin typeface="Arial" charset="0"/>
        </a:defRPr>
      </a:lvl9pPr>
    </p:titleStyle>
    <p:bodyStyle>
      <a:lvl1pPr marL="342900" indent="-342900" algn="l" rtl="0" fontAlgn="base">
        <a:spcBef>
          <a:spcPct val="20000"/>
        </a:spcBef>
        <a:spcAft>
          <a:spcPct val="0"/>
        </a:spcAft>
        <a:buClr>
          <a:schemeClr val="bg2"/>
        </a:buClr>
        <a:buFont typeface="Wingdings" pitchFamily="2" charset="2"/>
        <a:buChar char="o"/>
        <a:defRPr sz="2800">
          <a:solidFill>
            <a:schemeClr val="tx1"/>
          </a:solidFill>
          <a:latin typeface="+mn-lt"/>
          <a:ea typeface="+mn-ea"/>
          <a:cs typeface="+mn-cs"/>
        </a:defRPr>
      </a:lvl1pPr>
      <a:lvl2pPr marL="628650" indent="-285750" algn="l" rtl="0" fontAlgn="base">
        <a:spcBef>
          <a:spcPct val="20000"/>
        </a:spcBef>
        <a:spcAft>
          <a:spcPct val="0"/>
        </a:spcAft>
        <a:buClr>
          <a:schemeClr val="accent2"/>
        </a:buClr>
        <a:buFont typeface="Wingdings" pitchFamily="2" charset="2"/>
        <a:buChar char="n"/>
        <a:defRPr sz="2400">
          <a:solidFill>
            <a:schemeClr val="tx1"/>
          </a:solidFill>
          <a:latin typeface="+mn-lt"/>
        </a:defRPr>
      </a:lvl2pPr>
      <a:lvl3pPr marL="914400" indent="-285750" algn="l" rtl="0" fontAlgn="base">
        <a:spcBef>
          <a:spcPct val="20000"/>
        </a:spcBef>
        <a:spcAft>
          <a:spcPct val="0"/>
        </a:spcAft>
        <a:buClr>
          <a:schemeClr val="bg2"/>
        </a:buClr>
        <a:buFont typeface="Wingdings" pitchFamily="2" charset="2"/>
        <a:buChar char="o"/>
        <a:defRPr sz="2000">
          <a:solidFill>
            <a:schemeClr val="tx1"/>
          </a:solidFill>
          <a:latin typeface="+mn-lt"/>
        </a:defRPr>
      </a:lvl3pPr>
      <a:lvl4pPr marL="1143000" indent="-228600" algn="l" rtl="0" fontAlgn="base">
        <a:spcBef>
          <a:spcPct val="20000"/>
        </a:spcBef>
        <a:spcAft>
          <a:spcPct val="0"/>
        </a:spcAft>
        <a:buClr>
          <a:schemeClr val="accent2"/>
        </a:buClr>
        <a:buFont typeface="Wingdings" pitchFamily="2" charset="2"/>
        <a:buChar char="n"/>
        <a:defRPr>
          <a:solidFill>
            <a:schemeClr val="tx1"/>
          </a:solidFill>
          <a:latin typeface="+mn-lt"/>
        </a:defRPr>
      </a:lvl4pPr>
      <a:lvl5pPr marL="13716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5pPr>
      <a:lvl6pPr marL="22860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6pPr>
      <a:lvl7pPr marL="27432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7pPr>
      <a:lvl8pPr marL="32004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8pPr>
      <a:lvl9pPr marL="36576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b="1" dirty="0" smtClean="0">
                <a:latin typeface="Calibri" panose="020F0502020204030204" pitchFamily="34" charset="0"/>
              </a:rPr>
              <a:t>Leading People</a:t>
            </a:r>
            <a:endParaRPr lang="en-US" b="1" dirty="0">
              <a:latin typeface="Calibri" panose="020F0502020204030204" pitchFamily="34" charset="0"/>
            </a:endParaRPr>
          </a:p>
        </p:txBody>
      </p:sp>
      <p:sp>
        <p:nvSpPr>
          <p:cNvPr id="2051" name="Rectangle 3"/>
          <p:cNvSpPr>
            <a:spLocks noGrp="1" noChangeArrowheads="1"/>
          </p:cNvSpPr>
          <p:nvPr>
            <p:ph type="subTitle" idx="1"/>
          </p:nvPr>
        </p:nvSpPr>
        <p:spPr>
          <a:xfrm>
            <a:off x="762000" y="3656013"/>
            <a:ext cx="7696200" cy="2209800"/>
          </a:xfrm>
          <a:noFill/>
        </p:spPr>
        <p:txBody>
          <a:bodyPr/>
          <a:lstStyle/>
          <a:p>
            <a:r>
              <a:rPr lang="en-US" dirty="0"/>
              <a:t>Chapter </a:t>
            </a:r>
            <a:r>
              <a:rPr lang="en-US" dirty="0" smtClean="0"/>
              <a:t>3</a:t>
            </a:r>
            <a:endParaRPr lang="en-US" dirty="0"/>
          </a:p>
          <a:p>
            <a:r>
              <a:rPr lang="en-US" dirty="0" smtClean="0"/>
              <a:t>Mechanical Engineering 496</a:t>
            </a:r>
            <a:endParaRPr lang="en-US" dirty="0"/>
          </a:p>
          <a:p>
            <a:r>
              <a:rPr lang="en-US" dirty="0"/>
              <a:t>Engineering Management</a:t>
            </a:r>
            <a:endParaRPr lang="en-US"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dirty="0" smtClean="0"/>
              <a:t>MECH 496 — Engineering Management</a:t>
            </a:r>
            <a:endParaRPr lang="en-US" dirty="0">
              <a:cs typeface="Arial" charset="0"/>
            </a:endParaRPr>
          </a:p>
        </p:txBody>
      </p:sp>
      <p:sp>
        <p:nvSpPr>
          <p:cNvPr id="82946" name="Rectangle 2"/>
          <p:cNvSpPr>
            <a:spLocks noGrp="1" noChangeArrowheads="1"/>
          </p:cNvSpPr>
          <p:nvPr>
            <p:ph type="title"/>
          </p:nvPr>
        </p:nvSpPr>
        <p:spPr>
          <a:noFill/>
        </p:spPr>
        <p:txBody>
          <a:bodyPr/>
          <a:lstStyle/>
          <a:p>
            <a:r>
              <a:rPr lang="en-US" b="1" dirty="0"/>
              <a:t>In Chapter </a:t>
            </a:r>
            <a:r>
              <a:rPr lang="en-US" b="1" dirty="0" smtClean="0"/>
              <a:t>3, </a:t>
            </a:r>
            <a:r>
              <a:rPr lang="en-US" b="1" dirty="0"/>
              <a:t>we </a:t>
            </a:r>
            <a:r>
              <a:rPr lang="en-US" b="1" dirty="0" smtClean="0"/>
              <a:t>will:</a:t>
            </a:r>
            <a:endParaRPr lang="en-US" b="1" dirty="0"/>
          </a:p>
        </p:txBody>
      </p:sp>
      <p:sp>
        <p:nvSpPr>
          <p:cNvPr id="82947" name="Rectangle 3"/>
          <p:cNvSpPr>
            <a:spLocks noGrp="1" noChangeArrowheads="1"/>
          </p:cNvSpPr>
          <p:nvPr>
            <p:ph type="body" idx="1"/>
          </p:nvPr>
        </p:nvSpPr>
        <p:spPr/>
        <p:txBody>
          <a:bodyPr/>
          <a:lstStyle/>
          <a:p>
            <a:pPr>
              <a:spcBef>
                <a:spcPts val="0"/>
              </a:spcBef>
            </a:pPr>
            <a:r>
              <a:rPr lang="en-CA" altLang="en-US" dirty="0"/>
              <a:t>Explain the </a:t>
            </a:r>
            <a:r>
              <a:rPr lang="en-CA" altLang="en-US" dirty="0" smtClean="0"/>
              <a:t>differences between </a:t>
            </a:r>
            <a:r>
              <a:rPr lang="en-CA" altLang="en-US" dirty="0"/>
              <a:t>leaders and managers.</a:t>
            </a:r>
            <a:endParaRPr lang="en-US" altLang="en-US" dirty="0"/>
          </a:p>
          <a:p>
            <a:pPr>
              <a:spcBef>
                <a:spcPts val="600"/>
              </a:spcBef>
            </a:pPr>
            <a:r>
              <a:rPr lang="en-CA" altLang="en-US" dirty="0" smtClean="0"/>
              <a:t>Describe </a:t>
            </a:r>
            <a:r>
              <a:rPr lang="en-CA" altLang="en-US" dirty="0"/>
              <a:t>the nature of leadership and its </a:t>
            </a:r>
            <a:r>
              <a:rPr lang="en-CA" altLang="en-US" dirty="0" smtClean="0"/>
              <a:t>significance </a:t>
            </a:r>
            <a:r>
              <a:rPr lang="en-CA" altLang="en-US" dirty="0"/>
              <a:t>to an organization.</a:t>
            </a:r>
            <a:endParaRPr lang="en-US" altLang="en-US" dirty="0"/>
          </a:p>
          <a:p>
            <a:pPr>
              <a:spcBef>
                <a:spcPts val="600"/>
              </a:spcBef>
            </a:pPr>
            <a:r>
              <a:rPr lang="en-CA" altLang="en-US" dirty="0"/>
              <a:t>Address the </a:t>
            </a:r>
            <a:r>
              <a:rPr lang="en-CA" altLang="en-US" dirty="0" smtClean="0"/>
              <a:t>application </a:t>
            </a:r>
            <a:r>
              <a:rPr lang="en-CA" altLang="en-US" dirty="0"/>
              <a:t>of servant leadership in </a:t>
            </a:r>
            <a:r>
              <a:rPr lang="en-CA" altLang="en-US" dirty="0" smtClean="0"/>
              <a:t>current </a:t>
            </a:r>
            <a:r>
              <a:rPr lang="en-CA" altLang="en-US" dirty="0"/>
              <a:t>organizations</a:t>
            </a:r>
            <a:r>
              <a:rPr lang="en-CA" altLang="en-US" dirty="0" smtClean="0"/>
              <a:t>.</a:t>
            </a:r>
          </a:p>
          <a:p>
            <a:pPr>
              <a:spcBef>
                <a:spcPts val="600"/>
              </a:spcBef>
            </a:pPr>
            <a:r>
              <a:rPr lang="en-CA" altLang="en-US" dirty="0" smtClean="0"/>
              <a:t>Recognize </a:t>
            </a:r>
            <a:r>
              <a:rPr lang="en-CA" altLang="en-US" dirty="0"/>
              <a:t>the different views of motivation</a:t>
            </a:r>
            <a:r>
              <a:rPr lang="en-CA" altLang="en-US" dirty="0" smtClean="0"/>
              <a:t>.</a:t>
            </a:r>
          </a:p>
          <a:p>
            <a:pPr>
              <a:spcBef>
                <a:spcPts val="600"/>
              </a:spcBef>
            </a:pPr>
            <a:r>
              <a:rPr lang="en-CA" altLang="en-US" dirty="0" smtClean="0"/>
              <a:t>Explain why communication skills are important to an engineer.</a:t>
            </a:r>
            <a:endParaRPr lang="en-US" altLang="en-US" dirty="0"/>
          </a:p>
        </p:txBody>
      </p:sp>
      <p:sp>
        <p:nvSpPr>
          <p:cNvPr id="2" name="Slide Number Placeholder 1"/>
          <p:cNvSpPr>
            <a:spLocks noGrp="1"/>
          </p:cNvSpPr>
          <p:nvPr>
            <p:ph type="sldNum" sz="quarter" idx="12"/>
          </p:nvPr>
        </p:nvSpPr>
        <p:spPr/>
        <p:txBody>
          <a:bodyPr/>
          <a:lstStyle/>
          <a:p>
            <a:r>
              <a:rPr lang="en-US" smtClean="0"/>
              <a:t>3-</a:t>
            </a:r>
            <a:fld id="{3ADCDA7D-6044-47B0-B254-A2D7E07E6774}"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84994" name="Rectangle 2"/>
          <p:cNvSpPr>
            <a:spLocks noGrp="1" noChangeArrowheads="1"/>
          </p:cNvSpPr>
          <p:nvPr>
            <p:ph type="title"/>
          </p:nvPr>
        </p:nvSpPr>
        <p:spPr/>
        <p:txBody>
          <a:bodyPr/>
          <a:lstStyle/>
          <a:p>
            <a:r>
              <a:rPr lang="en-US" b="1" dirty="0" smtClean="0"/>
              <a:t>Leadership and management</a:t>
            </a:r>
            <a:endParaRPr lang="en-US" b="1" dirty="0"/>
          </a:p>
        </p:txBody>
      </p:sp>
      <p:sp>
        <p:nvSpPr>
          <p:cNvPr id="84995" name="Rectangle 3"/>
          <p:cNvSpPr>
            <a:spLocks noGrp="1" noChangeArrowheads="1"/>
          </p:cNvSpPr>
          <p:nvPr>
            <p:ph type="body" idx="1"/>
          </p:nvPr>
        </p:nvSpPr>
        <p:spPr/>
        <p:txBody>
          <a:bodyPr/>
          <a:lstStyle/>
          <a:p>
            <a:pPr>
              <a:spcBef>
                <a:spcPts val="0"/>
              </a:spcBef>
            </a:pPr>
            <a:r>
              <a:rPr lang="en-US" dirty="0" smtClean="0"/>
              <a:t>In Chapter 1, we introduced four management functions:  planning, organizing, leading, and controlling.</a:t>
            </a:r>
          </a:p>
          <a:p>
            <a:pPr lvl="1">
              <a:spcBef>
                <a:spcPts val="300"/>
              </a:spcBef>
            </a:pPr>
            <a:r>
              <a:rPr lang="en-US" b="1" dirty="0" smtClean="0"/>
              <a:t>Leading</a:t>
            </a:r>
            <a:r>
              <a:rPr lang="en-US" dirty="0" smtClean="0"/>
              <a:t>:  </a:t>
            </a:r>
            <a:r>
              <a:rPr lang="en-CA" dirty="0" smtClean="0"/>
              <a:t>using </a:t>
            </a:r>
            <a:r>
              <a:rPr lang="en-CA" dirty="0"/>
              <a:t>social influence </a:t>
            </a:r>
            <a:r>
              <a:rPr lang="en-CA" dirty="0" smtClean="0"/>
              <a:t>to enlist </a:t>
            </a:r>
            <a:r>
              <a:rPr lang="en-CA" dirty="0"/>
              <a:t>the aid and support of others in the accomplishment of a common </a:t>
            </a:r>
            <a:r>
              <a:rPr lang="en-CA" dirty="0" smtClean="0"/>
              <a:t>task</a:t>
            </a:r>
            <a:endParaRPr lang="en-US" dirty="0" smtClean="0"/>
          </a:p>
          <a:p>
            <a:pPr lvl="1">
              <a:spcBef>
                <a:spcPts val="0"/>
              </a:spcBef>
            </a:pPr>
            <a:r>
              <a:rPr lang="en-US" b="1" dirty="0" smtClean="0"/>
              <a:t>Managing</a:t>
            </a:r>
            <a:r>
              <a:rPr lang="en-US" dirty="0" smtClean="0"/>
              <a:t>:  </a:t>
            </a:r>
            <a:r>
              <a:rPr lang="en-CA" dirty="0" smtClean="0"/>
              <a:t>action</a:t>
            </a:r>
            <a:r>
              <a:rPr lang="en-CA" dirty="0"/>
              <a:t>, including design, </a:t>
            </a:r>
            <a:r>
              <a:rPr lang="en-CA" dirty="0" smtClean="0"/>
              <a:t>that facilitates </a:t>
            </a:r>
            <a:r>
              <a:rPr lang="en-CA" dirty="0"/>
              <a:t>the production of useful outcomes from a </a:t>
            </a:r>
            <a:r>
              <a:rPr lang="en-CA" dirty="0" smtClean="0"/>
              <a:t>system</a:t>
            </a:r>
          </a:p>
          <a:p>
            <a:pPr>
              <a:spcBef>
                <a:spcPts val="600"/>
              </a:spcBef>
            </a:pPr>
            <a:r>
              <a:rPr lang="en-US" dirty="0"/>
              <a:t>People can become leaders either through</a:t>
            </a:r>
          </a:p>
          <a:p>
            <a:pPr lvl="1">
              <a:spcBef>
                <a:spcPts val="300"/>
              </a:spcBef>
            </a:pPr>
            <a:r>
              <a:rPr lang="en-US" dirty="0"/>
              <a:t>appointment</a:t>
            </a:r>
            <a:r>
              <a:rPr lang="en-US" dirty="0">
                <a:cs typeface="Times New Roman"/>
              </a:rPr>
              <a:t>— formal (titular) leaders who have the </a:t>
            </a:r>
            <a:r>
              <a:rPr lang="en-US" i="1" dirty="0">
                <a:cs typeface="Times New Roman"/>
              </a:rPr>
              <a:t>opportunity</a:t>
            </a:r>
            <a:r>
              <a:rPr lang="en-US" dirty="0">
                <a:cs typeface="Times New Roman"/>
              </a:rPr>
              <a:t> to prove themselves effective at leadership</a:t>
            </a:r>
          </a:p>
          <a:p>
            <a:pPr lvl="1">
              <a:spcBef>
                <a:spcPts val="0"/>
              </a:spcBef>
            </a:pPr>
            <a:r>
              <a:rPr lang="en-US" dirty="0">
                <a:cs typeface="Times New Roman"/>
              </a:rPr>
              <a:t>emergence— informal leaders </a:t>
            </a:r>
            <a:r>
              <a:rPr lang="en-US" i="1" dirty="0">
                <a:cs typeface="Times New Roman"/>
              </a:rPr>
              <a:t>evolve</a:t>
            </a:r>
            <a:r>
              <a:rPr lang="en-US" dirty="0">
                <a:cs typeface="Times New Roman"/>
              </a:rPr>
              <a:t> from their expertise or referent power as it is expressed in the process of group </a:t>
            </a:r>
            <a:r>
              <a:rPr lang="en-US" dirty="0" smtClean="0">
                <a:cs typeface="Times New Roman"/>
              </a:rPr>
              <a:t>activity</a:t>
            </a:r>
            <a:endParaRPr lang="en-US" dirty="0">
              <a:cs typeface="Times New Roman"/>
            </a:endParaRPr>
          </a:p>
        </p:txBody>
      </p:sp>
      <p:sp>
        <p:nvSpPr>
          <p:cNvPr id="2" name="Slide Number Placeholder 1"/>
          <p:cNvSpPr>
            <a:spLocks noGrp="1"/>
          </p:cNvSpPr>
          <p:nvPr>
            <p:ph type="sldNum" sz="quarter" idx="12"/>
          </p:nvPr>
        </p:nvSpPr>
        <p:spPr/>
        <p:txBody>
          <a:bodyPr/>
          <a:lstStyle/>
          <a:p>
            <a:r>
              <a:rPr lang="en-US" smtClean="0"/>
              <a:t>3-</a:t>
            </a:r>
            <a:fld id="{3ADCDA7D-6044-47B0-B254-A2D7E07E6774}" type="slidenum">
              <a:rPr lang="en-US" smtClean="0"/>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86018" name="Rectangle 2"/>
          <p:cNvSpPr>
            <a:spLocks noGrp="1" noChangeArrowheads="1"/>
          </p:cNvSpPr>
          <p:nvPr>
            <p:ph type="title"/>
          </p:nvPr>
        </p:nvSpPr>
        <p:spPr/>
        <p:txBody>
          <a:bodyPr/>
          <a:lstStyle/>
          <a:p>
            <a:r>
              <a:rPr lang="en-US" b="1" dirty="0"/>
              <a:t>Leadership and </a:t>
            </a:r>
            <a:r>
              <a:rPr lang="en-US" b="1" dirty="0" smtClean="0"/>
              <a:t>management …</a:t>
            </a:r>
            <a:endParaRPr lang="en-US" b="1" dirty="0"/>
          </a:p>
        </p:txBody>
      </p:sp>
      <p:sp>
        <p:nvSpPr>
          <p:cNvPr id="8" name="Rectangle 3"/>
          <p:cNvSpPr txBox="1">
            <a:spLocks noChangeArrowheads="1"/>
          </p:cNvSpPr>
          <p:nvPr/>
        </p:nvSpPr>
        <p:spPr bwMode="auto">
          <a:xfrm>
            <a:off x="228600" y="1752600"/>
            <a:ext cx="8683625" cy="4414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chemeClr val="bg2"/>
              </a:buClr>
              <a:buFont typeface="Wingdings" pitchFamily="2" charset="2"/>
              <a:buChar char="o"/>
              <a:defRPr sz="2800">
                <a:solidFill>
                  <a:schemeClr val="tx1"/>
                </a:solidFill>
                <a:latin typeface="+mn-lt"/>
                <a:ea typeface="+mn-ea"/>
                <a:cs typeface="+mn-cs"/>
              </a:defRPr>
            </a:lvl1pPr>
            <a:lvl2pPr marL="628650" indent="-285750" algn="l" rtl="0" fontAlgn="base">
              <a:spcBef>
                <a:spcPct val="20000"/>
              </a:spcBef>
              <a:spcAft>
                <a:spcPct val="0"/>
              </a:spcAft>
              <a:buClr>
                <a:schemeClr val="accent2"/>
              </a:buClr>
              <a:buFont typeface="Wingdings" pitchFamily="2" charset="2"/>
              <a:buChar char="n"/>
              <a:defRPr sz="2400">
                <a:solidFill>
                  <a:schemeClr val="tx1"/>
                </a:solidFill>
                <a:latin typeface="+mn-lt"/>
              </a:defRPr>
            </a:lvl2pPr>
            <a:lvl3pPr marL="914400" indent="-285750" algn="l" rtl="0" fontAlgn="base">
              <a:spcBef>
                <a:spcPct val="20000"/>
              </a:spcBef>
              <a:spcAft>
                <a:spcPct val="0"/>
              </a:spcAft>
              <a:buClr>
                <a:schemeClr val="bg2"/>
              </a:buClr>
              <a:buFont typeface="Wingdings" pitchFamily="2" charset="2"/>
              <a:buChar char="o"/>
              <a:defRPr sz="2000">
                <a:solidFill>
                  <a:schemeClr val="tx1"/>
                </a:solidFill>
                <a:latin typeface="+mn-lt"/>
              </a:defRPr>
            </a:lvl3pPr>
            <a:lvl4pPr marL="1143000" indent="-228600" algn="l" rtl="0" fontAlgn="base">
              <a:spcBef>
                <a:spcPct val="20000"/>
              </a:spcBef>
              <a:spcAft>
                <a:spcPct val="0"/>
              </a:spcAft>
              <a:buClr>
                <a:schemeClr val="accent2"/>
              </a:buClr>
              <a:buFont typeface="Wingdings" pitchFamily="2" charset="2"/>
              <a:buChar char="n"/>
              <a:defRPr>
                <a:solidFill>
                  <a:schemeClr val="tx1"/>
                </a:solidFill>
                <a:latin typeface="+mn-lt"/>
              </a:defRPr>
            </a:lvl4pPr>
            <a:lvl5pPr marL="13716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5pPr>
            <a:lvl6pPr marL="22860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6pPr>
            <a:lvl7pPr marL="27432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7pPr>
            <a:lvl8pPr marL="32004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8pPr>
            <a:lvl9pPr marL="3657600" indent="-228600" algn="l" rtl="0" fontAlgn="base">
              <a:spcBef>
                <a:spcPct val="20000"/>
              </a:spcBef>
              <a:spcAft>
                <a:spcPct val="0"/>
              </a:spcAft>
              <a:buClr>
                <a:schemeClr val="accent1"/>
              </a:buClr>
              <a:buFont typeface="Wingdings" pitchFamily="2" charset="2"/>
              <a:buChar char="o"/>
              <a:defRPr sz="1600">
                <a:solidFill>
                  <a:schemeClr val="tx1"/>
                </a:solidFill>
                <a:latin typeface="+mn-lt"/>
              </a:defRPr>
            </a:lvl9pPr>
          </a:lstStyle>
          <a:p>
            <a:pPr eaLnBrk="1" hangingPunct="1">
              <a:spcBef>
                <a:spcPts val="600"/>
              </a:spcBef>
            </a:pPr>
            <a:r>
              <a:rPr lang="en-CA" kern="0" dirty="0" smtClean="0"/>
              <a:t>The differences between managers and leaders are sometimes stark and sometimes subtle.</a:t>
            </a:r>
            <a:endParaRPr lang="en-US" kern="0" dirty="0" smtClean="0"/>
          </a:p>
        </p:txBody>
      </p:sp>
      <p:graphicFrame>
        <p:nvGraphicFramePr>
          <p:cNvPr id="2" name="Table 1"/>
          <p:cNvGraphicFramePr>
            <a:graphicFrameLocks noGrp="1"/>
          </p:cNvGraphicFramePr>
          <p:nvPr>
            <p:extLst>
              <p:ext uri="{D42A27DB-BD31-4B8C-83A1-F6EECF244321}">
                <p14:modId xmlns:p14="http://schemas.microsoft.com/office/powerpoint/2010/main" val="3065681074"/>
              </p:ext>
            </p:extLst>
          </p:nvPr>
        </p:nvGraphicFramePr>
        <p:xfrm>
          <a:off x="1752600" y="2667000"/>
          <a:ext cx="5638800" cy="3566160"/>
        </p:xfrm>
        <a:graphic>
          <a:graphicData uri="http://schemas.openxmlformats.org/drawingml/2006/table">
            <a:tbl>
              <a:tblPr firstRow="1" bandRow="1">
                <a:tableStyleId>{5C22544A-7EE6-4342-B048-85BDC9FD1C3A}</a:tableStyleId>
              </a:tblPr>
              <a:tblGrid>
                <a:gridCol w="2819400"/>
                <a:gridCol w="2819400"/>
              </a:tblGrid>
              <a:tr h="370840">
                <a:tc>
                  <a:txBody>
                    <a:bodyPr/>
                    <a:lstStyle/>
                    <a:p>
                      <a:r>
                        <a:rPr lang="en-CA" sz="2000" dirty="0" smtClean="0">
                          <a:solidFill>
                            <a:schemeClr val="tx1"/>
                          </a:solidFill>
                          <a:latin typeface="+mj-lt"/>
                        </a:rPr>
                        <a:t>Managers</a:t>
                      </a:r>
                      <a:endParaRPr lang="en-CA" sz="2000" dirty="0">
                        <a:solidFill>
                          <a:schemeClr val="tx1"/>
                        </a:solidFill>
                        <a:latin typeface="+mj-lt"/>
                      </a:endParaRPr>
                    </a:p>
                  </a:txBody>
                  <a:tcPr>
                    <a:solidFill>
                      <a:srgbClr val="99CCFF"/>
                    </a:solidFill>
                  </a:tcPr>
                </a:tc>
                <a:tc>
                  <a:txBody>
                    <a:bodyPr/>
                    <a:lstStyle/>
                    <a:p>
                      <a:r>
                        <a:rPr lang="en-CA" sz="2000" dirty="0" smtClean="0">
                          <a:solidFill>
                            <a:schemeClr val="tx1"/>
                          </a:solidFill>
                          <a:latin typeface="+mj-lt"/>
                        </a:rPr>
                        <a:t>Leaders</a:t>
                      </a:r>
                      <a:endParaRPr lang="en-CA" sz="2000" dirty="0">
                        <a:solidFill>
                          <a:schemeClr val="tx1"/>
                        </a:solidFill>
                        <a:latin typeface="+mj-lt"/>
                      </a:endParaRPr>
                    </a:p>
                  </a:txBody>
                  <a:tcPr>
                    <a:solidFill>
                      <a:srgbClr val="99CCFF"/>
                    </a:solidFill>
                  </a:tcPr>
                </a:tc>
              </a:tr>
              <a:tr h="370840">
                <a:tc>
                  <a:txBody>
                    <a:bodyPr/>
                    <a:lstStyle/>
                    <a:p>
                      <a:r>
                        <a:rPr lang="en-CA" sz="2000" dirty="0" smtClean="0"/>
                        <a:t>Administer</a:t>
                      </a:r>
                      <a:endParaRPr lang="en-CA" sz="2000" dirty="0"/>
                    </a:p>
                  </a:txBody>
                  <a:tcPr>
                    <a:solidFill>
                      <a:schemeClr val="accent5">
                        <a:lumMod val="20000"/>
                        <a:lumOff val="80000"/>
                      </a:schemeClr>
                    </a:solidFill>
                  </a:tcPr>
                </a:tc>
                <a:tc>
                  <a:txBody>
                    <a:bodyPr/>
                    <a:lstStyle/>
                    <a:p>
                      <a:r>
                        <a:rPr lang="en-CA" sz="2000" dirty="0" smtClean="0"/>
                        <a:t>Innovate</a:t>
                      </a:r>
                      <a:endParaRPr lang="en-CA" sz="2000" dirty="0"/>
                    </a:p>
                  </a:txBody>
                  <a:tcPr>
                    <a:solidFill>
                      <a:schemeClr val="accent5">
                        <a:lumMod val="20000"/>
                        <a:lumOff val="80000"/>
                      </a:schemeClr>
                    </a:solidFill>
                  </a:tcPr>
                </a:tc>
              </a:tr>
              <a:tr h="370840">
                <a:tc>
                  <a:txBody>
                    <a:bodyPr/>
                    <a:lstStyle/>
                    <a:p>
                      <a:r>
                        <a:rPr lang="en-CA" sz="2000" dirty="0" smtClean="0"/>
                        <a:t>Ask how and when</a:t>
                      </a:r>
                      <a:endParaRPr lang="en-CA" sz="2000" dirty="0"/>
                    </a:p>
                  </a:txBody>
                  <a:tcPr>
                    <a:solidFill>
                      <a:schemeClr val="accent5">
                        <a:lumMod val="40000"/>
                        <a:lumOff val="60000"/>
                      </a:schemeClr>
                    </a:solidFill>
                  </a:tcPr>
                </a:tc>
                <a:tc>
                  <a:txBody>
                    <a:bodyPr/>
                    <a:lstStyle/>
                    <a:p>
                      <a:r>
                        <a:rPr lang="en-CA" sz="2000" dirty="0" smtClean="0"/>
                        <a:t>Ask what and why</a:t>
                      </a:r>
                      <a:endParaRPr lang="en-CA" sz="2000" dirty="0"/>
                    </a:p>
                  </a:txBody>
                  <a:tcPr>
                    <a:solidFill>
                      <a:schemeClr val="accent5">
                        <a:lumMod val="40000"/>
                        <a:lumOff val="60000"/>
                      </a:schemeClr>
                    </a:solidFill>
                  </a:tcPr>
                </a:tc>
              </a:tr>
              <a:tr h="370840">
                <a:tc>
                  <a:txBody>
                    <a:bodyPr/>
                    <a:lstStyle/>
                    <a:p>
                      <a:r>
                        <a:rPr lang="en-CA" sz="2000" dirty="0" smtClean="0"/>
                        <a:t>Focus on systems</a:t>
                      </a:r>
                      <a:endParaRPr lang="en-CA" sz="2000" dirty="0"/>
                    </a:p>
                  </a:txBody>
                  <a:tcPr>
                    <a:solidFill>
                      <a:schemeClr val="accent5">
                        <a:lumMod val="20000"/>
                        <a:lumOff val="80000"/>
                      </a:schemeClr>
                    </a:solidFill>
                  </a:tcPr>
                </a:tc>
                <a:tc>
                  <a:txBody>
                    <a:bodyPr/>
                    <a:lstStyle/>
                    <a:p>
                      <a:r>
                        <a:rPr lang="en-CA" sz="2000" dirty="0" smtClean="0"/>
                        <a:t>Focus on people</a:t>
                      </a:r>
                      <a:endParaRPr lang="en-CA" sz="2000" dirty="0"/>
                    </a:p>
                  </a:txBody>
                  <a:tcPr>
                    <a:solidFill>
                      <a:schemeClr val="accent5">
                        <a:lumMod val="20000"/>
                        <a:lumOff val="80000"/>
                      </a:schemeClr>
                    </a:solidFill>
                  </a:tcPr>
                </a:tc>
              </a:tr>
              <a:tr h="370840">
                <a:tc>
                  <a:txBody>
                    <a:bodyPr/>
                    <a:lstStyle/>
                    <a:p>
                      <a:r>
                        <a:rPr lang="en-CA" sz="2000" dirty="0" smtClean="0"/>
                        <a:t>Do things right</a:t>
                      </a:r>
                      <a:endParaRPr lang="en-CA" sz="2000" dirty="0"/>
                    </a:p>
                  </a:txBody>
                  <a:tcPr>
                    <a:solidFill>
                      <a:schemeClr val="accent5">
                        <a:lumMod val="40000"/>
                        <a:lumOff val="60000"/>
                      </a:schemeClr>
                    </a:solidFill>
                  </a:tcPr>
                </a:tc>
                <a:tc>
                  <a:txBody>
                    <a:bodyPr/>
                    <a:lstStyle/>
                    <a:p>
                      <a:r>
                        <a:rPr lang="en-CA" sz="2000" dirty="0" smtClean="0"/>
                        <a:t>Do the right things</a:t>
                      </a:r>
                      <a:endParaRPr lang="en-CA" sz="2000" dirty="0"/>
                    </a:p>
                  </a:txBody>
                  <a:tcPr>
                    <a:solidFill>
                      <a:schemeClr val="accent5">
                        <a:lumMod val="40000"/>
                        <a:lumOff val="60000"/>
                      </a:schemeClr>
                    </a:solidFill>
                  </a:tcPr>
                </a:tc>
              </a:tr>
              <a:tr h="370840">
                <a:tc>
                  <a:txBody>
                    <a:bodyPr/>
                    <a:lstStyle/>
                    <a:p>
                      <a:r>
                        <a:rPr lang="en-CA" sz="2000" dirty="0" smtClean="0"/>
                        <a:t>Maintain</a:t>
                      </a:r>
                      <a:endParaRPr lang="en-CA" sz="2000" dirty="0"/>
                    </a:p>
                  </a:txBody>
                  <a:tcPr>
                    <a:solidFill>
                      <a:schemeClr val="accent5">
                        <a:lumMod val="20000"/>
                        <a:lumOff val="80000"/>
                      </a:schemeClr>
                    </a:solidFill>
                  </a:tcPr>
                </a:tc>
                <a:tc>
                  <a:txBody>
                    <a:bodyPr/>
                    <a:lstStyle/>
                    <a:p>
                      <a:r>
                        <a:rPr lang="en-CA" sz="2000" dirty="0" smtClean="0"/>
                        <a:t>Develop</a:t>
                      </a:r>
                      <a:endParaRPr lang="en-CA" sz="2000" dirty="0"/>
                    </a:p>
                  </a:txBody>
                  <a:tcPr>
                    <a:solidFill>
                      <a:schemeClr val="accent5">
                        <a:lumMod val="20000"/>
                        <a:lumOff val="80000"/>
                      </a:schemeClr>
                    </a:solidFill>
                  </a:tcPr>
                </a:tc>
              </a:tr>
              <a:tr h="370840">
                <a:tc>
                  <a:txBody>
                    <a:bodyPr/>
                    <a:lstStyle/>
                    <a:p>
                      <a:r>
                        <a:rPr lang="en-CA" sz="2000" dirty="0" smtClean="0"/>
                        <a:t>Short-term</a:t>
                      </a:r>
                      <a:r>
                        <a:rPr lang="en-CA" sz="2000" baseline="0" dirty="0" smtClean="0"/>
                        <a:t> perspective</a:t>
                      </a:r>
                      <a:endParaRPr lang="en-CA" sz="2000" dirty="0"/>
                    </a:p>
                  </a:txBody>
                  <a:tcPr>
                    <a:solidFill>
                      <a:schemeClr val="accent5">
                        <a:lumMod val="40000"/>
                        <a:lumOff val="60000"/>
                      </a:schemeClr>
                    </a:solidFill>
                  </a:tcPr>
                </a:tc>
                <a:tc>
                  <a:txBody>
                    <a:bodyPr/>
                    <a:lstStyle/>
                    <a:p>
                      <a:r>
                        <a:rPr lang="en-CA" sz="2000" dirty="0" smtClean="0"/>
                        <a:t>Longer-term</a:t>
                      </a:r>
                      <a:r>
                        <a:rPr lang="en-CA" sz="2000" baseline="0" dirty="0" smtClean="0"/>
                        <a:t> perspective</a:t>
                      </a:r>
                      <a:endParaRPr lang="en-CA" sz="2000" dirty="0"/>
                    </a:p>
                  </a:txBody>
                  <a:tcPr>
                    <a:solidFill>
                      <a:schemeClr val="accent5">
                        <a:lumMod val="40000"/>
                        <a:lumOff val="60000"/>
                      </a:schemeClr>
                    </a:solidFill>
                  </a:tcPr>
                </a:tc>
              </a:tr>
              <a:tr h="370840">
                <a:tc>
                  <a:txBody>
                    <a:bodyPr/>
                    <a:lstStyle/>
                    <a:p>
                      <a:r>
                        <a:rPr lang="en-CA" sz="2000" dirty="0" smtClean="0"/>
                        <a:t>Imitate</a:t>
                      </a:r>
                      <a:endParaRPr lang="en-CA" sz="2000" dirty="0"/>
                    </a:p>
                  </a:txBody>
                  <a:tcPr>
                    <a:solidFill>
                      <a:schemeClr val="accent5">
                        <a:lumMod val="20000"/>
                        <a:lumOff val="80000"/>
                      </a:schemeClr>
                    </a:solidFill>
                  </a:tcPr>
                </a:tc>
                <a:tc>
                  <a:txBody>
                    <a:bodyPr/>
                    <a:lstStyle/>
                    <a:p>
                      <a:r>
                        <a:rPr lang="en-CA" sz="2000" dirty="0" smtClean="0"/>
                        <a:t>Originate</a:t>
                      </a:r>
                      <a:endParaRPr lang="en-CA" sz="2000" dirty="0"/>
                    </a:p>
                  </a:txBody>
                  <a:tcPr>
                    <a:solidFill>
                      <a:schemeClr val="accent5">
                        <a:lumMod val="20000"/>
                        <a:lumOff val="80000"/>
                      </a:schemeClr>
                    </a:solidFill>
                  </a:tcPr>
                </a:tc>
              </a:tr>
              <a:tr h="370840">
                <a:tc>
                  <a:txBody>
                    <a:bodyPr/>
                    <a:lstStyle/>
                    <a:p>
                      <a:r>
                        <a:rPr lang="en-CA" sz="2000" dirty="0" smtClean="0"/>
                        <a:t>Can</a:t>
                      </a:r>
                      <a:r>
                        <a:rPr lang="en-CA" sz="2000" baseline="0" dirty="0" smtClean="0"/>
                        <a:t> be imitated</a:t>
                      </a:r>
                      <a:endParaRPr lang="en-CA" sz="2000" dirty="0"/>
                    </a:p>
                  </a:txBody>
                  <a:tcPr>
                    <a:solidFill>
                      <a:schemeClr val="accent5">
                        <a:lumMod val="40000"/>
                        <a:lumOff val="60000"/>
                      </a:schemeClr>
                    </a:solidFill>
                  </a:tcPr>
                </a:tc>
                <a:tc>
                  <a:txBody>
                    <a:bodyPr/>
                    <a:lstStyle/>
                    <a:p>
                      <a:r>
                        <a:rPr lang="en-CA" sz="2000" dirty="0" smtClean="0"/>
                        <a:t>Are original</a:t>
                      </a:r>
                      <a:endParaRPr lang="en-CA" sz="2000" dirty="0"/>
                    </a:p>
                  </a:txBody>
                  <a:tcPr>
                    <a:solidFill>
                      <a:schemeClr val="accent5">
                        <a:lumMod val="40000"/>
                        <a:lumOff val="60000"/>
                      </a:schemeClr>
                    </a:solidFill>
                  </a:tcPr>
                </a:tc>
              </a:tr>
            </a:tbl>
          </a:graphicData>
        </a:graphic>
      </p:graphicFrame>
      <p:sp>
        <p:nvSpPr>
          <p:cNvPr id="3" name="Slide Number Placeholder 2"/>
          <p:cNvSpPr>
            <a:spLocks noGrp="1"/>
          </p:cNvSpPr>
          <p:nvPr>
            <p:ph type="sldNum" sz="quarter" idx="12"/>
          </p:nvPr>
        </p:nvSpPr>
        <p:spPr/>
        <p:txBody>
          <a:bodyPr/>
          <a:lstStyle/>
          <a:p>
            <a:r>
              <a:rPr lang="en-US" smtClean="0"/>
              <a:t>3-</a:t>
            </a:r>
            <a:fld id="{3ADCDA7D-6044-47B0-B254-A2D7E07E6774}" type="slidenum">
              <a:rPr lang="en-US" smtClean="0"/>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87042" name="Rectangle 2"/>
          <p:cNvSpPr>
            <a:spLocks noGrp="1" noChangeArrowheads="1"/>
          </p:cNvSpPr>
          <p:nvPr>
            <p:ph type="title"/>
          </p:nvPr>
        </p:nvSpPr>
        <p:spPr/>
        <p:txBody>
          <a:bodyPr/>
          <a:lstStyle/>
          <a:p>
            <a:r>
              <a:rPr lang="en-US" b="1" dirty="0" smtClean="0"/>
              <a:t>Characteristics of leaders</a:t>
            </a:r>
            <a:endParaRPr lang="en-US" b="1" dirty="0"/>
          </a:p>
        </p:txBody>
      </p:sp>
      <p:sp>
        <p:nvSpPr>
          <p:cNvPr id="87043" name="Rectangle 3"/>
          <p:cNvSpPr>
            <a:spLocks noGrp="1" noChangeArrowheads="1"/>
          </p:cNvSpPr>
          <p:nvPr>
            <p:ph type="body" idx="1"/>
          </p:nvPr>
        </p:nvSpPr>
        <p:spPr/>
        <p:txBody>
          <a:bodyPr/>
          <a:lstStyle/>
          <a:p>
            <a:pPr>
              <a:spcBef>
                <a:spcPts val="0"/>
              </a:spcBef>
            </a:pPr>
            <a:r>
              <a:rPr lang="en-US" dirty="0" smtClean="0">
                <a:cs typeface="Times New Roman"/>
              </a:rPr>
              <a:t>Research produced this list of traits of effective leaders:</a:t>
            </a:r>
          </a:p>
          <a:p>
            <a:pPr lvl="1">
              <a:spcBef>
                <a:spcPts val="300"/>
              </a:spcBef>
            </a:pPr>
            <a:r>
              <a:rPr lang="en-US" dirty="0" smtClean="0">
                <a:cs typeface="Times New Roman"/>
              </a:rPr>
              <a:t>Physical:  health, vitality, and endurance</a:t>
            </a:r>
          </a:p>
          <a:p>
            <a:pPr lvl="1">
              <a:spcBef>
                <a:spcPts val="0"/>
              </a:spcBef>
            </a:pPr>
            <a:r>
              <a:rPr lang="en-US" dirty="0" smtClean="0">
                <a:cs typeface="Times New Roman"/>
              </a:rPr>
              <a:t>Personal:  magnetism, cooperativeness, enthusiasm, ability to inspire, persuasiveness, forcefulness, and tact</a:t>
            </a:r>
          </a:p>
          <a:p>
            <a:pPr lvl="1">
              <a:spcBef>
                <a:spcPts val="0"/>
              </a:spcBef>
            </a:pPr>
            <a:r>
              <a:rPr lang="en-US" dirty="0" smtClean="0">
                <a:cs typeface="Times New Roman"/>
              </a:rPr>
              <a:t>Character:  humanism, self-discipline, stability, and industry</a:t>
            </a:r>
          </a:p>
          <a:p>
            <a:pPr lvl="1">
              <a:spcBef>
                <a:spcPts val="0"/>
              </a:spcBef>
            </a:pPr>
            <a:r>
              <a:rPr lang="en-US" dirty="0" smtClean="0">
                <a:cs typeface="Times New Roman"/>
              </a:rPr>
              <a:t>Intellectual:  mental capacity, ability to teach others, and a scientific approach to problems</a:t>
            </a:r>
          </a:p>
          <a:p>
            <a:pPr>
              <a:spcBef>
                <a:spcPts val="300"/>
              </a:spcBef>
            </a:pPr>
            <a:r>
              <a:rPr lang="en-US" dirty="0" smtClean="0">
                <a:cs typeface="Times New Roman"/>
              </a:rPr>
              <a:t>The leadership traits that were most valued by engineers:</a:t>
            </a:r>
          </a:p>
          <a:p>
            <a:pPr lvl="1">
              <a:spcBef>
                <a:spcPts val="300"/>
              </a:spcBef>
            </a:pPr>
            <a:r>
              <a:rPr lang="en-US" dirty="0" smtClean="0">
                <a:cs typeface="Times New Roman"/>
              </a:rPr>
              <a:t>Starting</a:t>
            </a:r>
            <a:r>
              <a:rPr lang="en-US" dirty="0" smtClean="0">
                <a:latin typeface="Times New Roman"/>
                <a:cs typeface="Times New Roman"/>
              </a:rPr>
              <a:t>— ability to inspire, persuasiveness, mental capacity</a:t>
            </a:r>
            <a:endParaRPr lang="en-US" dirty="0" smtClean="0">
              <a:cs typeface="Times New Roman"/>
            </a:endParaRPr>
          </a:p>
          <a:p>
            <a:pPr lvl="1">
              <a:spcBef>
                <a:spcPts val="0"/>
              </a:spcBef>
            </a:pPr>
            <a:r>
              <a:rPr lang="en-US" dirty="0" smtClean="0">
                <a:cs typeface="Times New Roman"/>
              </a:rPr>
              <a:t>Mid career— enthusiasm, stability, self-discipline</a:t>
            </a:r>
          </a:p>
          <a:p>
            <a:pPr lvl="1">
              <a:spcBef>
                <a:spcPts val="0"/>
              </a:spcBef>
            </a:pPr>
            <a:r>
              <a:rPr lang="en-US" dirty="0">
                <a:cs typeface="Times New Roman"/>
              </a:rPr>
              <a:t>E</a:t>
            </a:r>
            <a:r>
              <a:rPr lang="en-US" dirty="0" smtClean="0">
                <a:cs typeface="Times New Roman"/>
              </a:rPr>
              <a:t>xperienced— integrity, ability to inspire, tact</a:t>
            </a:r>
            <a:endParaRPr lang="en-US" dirty="0" smtClean="0"/>
          </a:p>
        </p:txBody>
      </p:sp>
      <p:sp>
        <p:nvSpPr>
          <p:cNvPr id="2" name="Slide Number Placeholder 1"/>
          <p:cNvSpPr>
            <a:spLocks noGrp="1"/>
          </p:cNvSpPr>
          <p:nvPr>
            <p:ph type="sldNum" sz="quarter" idx="12"/>
          </p:nvPr>
        </p:nvSpPr>
        <p:spPr/>
        <p:txBody>
          <a:bodyPr/>
          <a:lstStyle/>
          <a:p>
            <a:r>
              <a:rPr lang="en-US" smtClean="0"/>
              <a:t>3-</a:t>
            </a:r>
            <a:fld id="{3ADCDA7D-6044-47B0-B254-A2D7E07E6774}" type="slidenum">
              <a:rPr lang="en-US" smtClean="0"/>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89090" name="Rectangle 2"/>
          <p:cNvSpPr>
            <a:spLocks noGrp="1" noChangeArrowheads="1"/>
          </p:cNvSpPr>
          <p:nvPr>
            <p:ph type="title"/>
          </p:nvPr>
        </p:nvSpPr>
        <p:spPr/>
        <p:txBody>
          <a:bodyPr/>
          <a:lstStyle/>
          <a:p>
            <a:r>
              <a:rPr lang="en-US" b="1" dirty="0" smtClean="0"/>
              <a:t>Myers-Briggs preferences</a:t>
            </a:r>
            <a:endParaRPr lang="en-US" b="1" dirty="0"/>
          </a:p>
        </p:txBody>
      </p:sp>
      <p:sp>
        <p:nvSpPr>
          <p:cNvPr id="89091" name="Rectangle 3"/>
          <p:cNvSpPr>
            <a:spLocks noGrp="1" noChangeArrowheads="1"/>
          </p:cNvSpPr>
          <p:nvPr>
            <p:ph type="body" idx="1"/>
          </p:nvPr>
        </p:nvSpPr>
        <p:spPr/>
        <p:txBody>
          <a:bodyPr/>
          <a:lstStyle/>
          <a:p>
            <a:pPr>
              <a:spcBef>
                <a:spcPts val="0"/>
              </a:spcBef>
            </a:pPr>
            <a:r>
              <a:rPr lang="en-CA" dirty="0"/>
              <a:t>The Myers–Briggs Type Indicator (MBTI) measures personal </a:t>
            </a:r>
            <a:r>
              <a:rPr lang="en-CA" dirty="0" smtClean="0"/>
              <a:t>preferences </a:t>
            </a:r>
            <a:r>
              <a:rPr lang="en-CA" dirty="0"/>
              <a:t>on four </a:t>
            </a:r>
            <a:r>
              <a:rPr lang="en-CA" dirty="0" smtClean="0"/>
              <a:t>scales of opposites:</a:t>
            </a:r>
          </a:p>
          <a:p>
            <a:pPr lvl="1">
              <a:spcBef>
                <a:spcPts val="300"/>
              </a:spcBef>
              <a:buClrTx/>
              <a:buFont typeface="+mj-lt"/>
              <a:buAutoNum type="arabicPeriod"/>
            </a:pPr>
            <a:r>
              <a:rPr lang="en-CA" dirty="0" smtClean="0"/>
              <a:t>Extraversion </a:t>
            </a:r>
            <a:r>
              <a:rPr lang="en-CA" b="1" dirty="0"/>
              <a:t>E</a:t>
            </a:r>
            <a:r>
              <a:rPr lang="en-CA" dirty="0"/>
              <a:t> </a:t>
            </a:r>
            <a:r>
              <a:rPr lang="en-CA" dirty="0" smtClean="0"/>
              <a:t>focuses externally on people and things; Introversion </a:t>
            </a:r>
            <a:r>
              <a:rPr lang="en-CA" b="1" dirty="0"/>
              <a:t>I</a:t>
            </a:r>
            <a:r>
              <a:rPr lang="en-CA" dirty="0"/>
              <a:t> </a:t>
            </a:r>
            <a:r>
              <a:rPr lang="en-CA" dirty="0" smtClean="0"/>
              <a:t>focuses internally on ideas and impressions.</a:t>
            </a:r>
          </a:p>
          <a:p>
            <a:pPr lvl="1">
              <a:spcBef>
                <a:spcPts val="300"/>
              </a:spcBef>
              <a:buClrTx/>
              <a:buFont typeface="+mj-lt"/>
              <a:buAutoNum type="arabicPeriod"/>
            </a:pPr>
            <a:r>
              <a:rPr lang="en-CA" dirty="0"/>
              <a:t>Intuition </a:t>
            </a:r>
            <a:r>
              <a:rPr lang="en-CA" b="1" dirty="0"/>
              <a:t>N</a:t>
            </a:r>
            <a:r>
              <a:rPr lang="en-CA" dirty="0"/>
              <a:t> </a:t>
            </a:r>
            <a:r>
              <a:rPr lang="en-CA" dirty="0" smtClean="0"/>
              <a:t>focuses </a:t>
            </a:r>
            <a:r>
              <a:rPr lang="en-CA" dirty="0"/>
              <a:t>on the </a:t>
            </a:r>
            <a:r>
              <a:rPr lang="en-CA" dirty="0" smtClean="0"/>
              <a:t>future </a:t>
            </a:r>
            <a:r>
              <a:rPr lang="en-CA" dirty="0"/>
              <a:t>with a view toward patterns and </a:t>
            </a:r>
            <a:r>
              <a:rPr lang="en-CA" dirty="0" smtClean="0"/>
              <a:t>possibilities; Sensing </a:t>
            </a:r>
            <a:r>
              <a:rPr lang="en-CA" b="1" dirty="0"/>
              <a:t>S</a:t>
            </a:r>
            <a:r>
              <a:rPr lang="en-CA" dirty="0"/>
              <a:t> </a:t>
            </a:r>
            <a:r>
              <a:rPr lang="en-CA" dirty="0" smtClean="0"/>
              <a:t>focuses </a:t>
            </a:r>
            <a:r>
              <a:rPr lang="en-CA" dirty="0"/>
              <a:t>on the present and on </a:t>
            </a:r>
            <a:r>
              <a:rPr lang="en-CA" dirty="0" smtClean="0"/>
              <a:t>concrete </a:t>
            </a:r>
            <a:r>
              <a:rPr lang="en-CA" dirty="0"/>
              <a:t>information gained from the </a:t>
            </a:r>
            <a:r>
              <a:rPr lang="en-CA" dirty="0" smtClean="0"/>
              <a:t>senses.</a:t>
            </a:r>
          </a:p>
          <a:p>
            <a:pPr lvl="1">
              <a:spcBef>
                <a:spcPts val="300"/>
              </a:spcBef>
              <a:buClrTx/>
              <a:buFont typeface="+mj-lt"/>
              <a:buAutoNum type="arabicPeriod"/>
            </a:pPr>
            <a:r>
              <a:rPr lang="en-CA" dirty="0"/>
              <a:t>Thinking </a:t>
            </a:r>
            <a:r>
              <a:rPr lang="en-CA" b="1" dirty="0"/>
              <a:t>T</a:t>
            </a:r>
            <a:r>
              <a:rPr lang="en-CA" dirty="0"/>
              <a:t> </a:t>
            </a:r>
            <a:r>
              <a:rPr lang="en-CA" dirty="0" smtClean="0"/>
              <a:t>bases decisions </a:t>
            </a:r>
            <a:r>
              <a:rPr lang="en-CA" dirty="0"/>
              <a:t>on </a:t>
            </a:r>
            <a:r>
              <a:rPr lang="en-CA" dirty="0" smtClean="0"/>
              <a:t>logic </a:t>
            </a:r>
            <a:r>
              <a:rPr lang="en-CA" dirty="0"/>
              <a:t>and on </a:t>
            </a:r>
            <a:r>
              <a:rPr lang="en-CA" dirty="0" smtClean="0"/>
              <a:t>objective </a:t>
            </a:r>
            <a:r>
              <a:rPr lang="en-CA" dirty="0"/>
              <a:t>analysis of </a:t>
            </a:r>
            <a:r>
              <a:rPr lang="en-CA" dirty="0" smtClean="0"/>
              <a:t>cause </a:t>
            </a:r>
            <a:r>
              <a:rPr lang="en-CA" dirty="0"/>
              <a:t>and </a:t>
            </a:r>
            <a:r>
              <a:rPr lang="en-CA" dirty="0" smtClean="0"/>
              <a:t>effect); Feeling </a:t>
            </a:r>
            <a:r>
              <a:rPr lang="en-CA" b="1" dirty="0"/>
              <a:t>F</a:t>
            </a:r>
            <a:r>
              <a:rPr lang="en-CA" dirty="0"/>
              <a:t> </a:t>
            </a:r>
            <a:r>
              <a:rPr lang="en-CA" dirty="0" smtClean="0"/>
              <a:t>bases decisions </a:t>
            </a:r>
            <a:r>
              <a:rPr lang="en-CA" dirty="0"/>
              <a:t>on values and on </a:t>
            </a:r>
            <a:r>
              <a:rPr lang="en-CA" dirty="0" smtClean="0"/>
              <a:t>subjective </a:t>
            </a:r>
            <a:r>
              <a:rPr lang="en-CA" dirty="0"/>
              <a:t>evaluation of </a:t>
            </a:r>
            <a:r>
              <a:rPr lang="en-CA" dirty="0" smtClean="0"/>
              <a:t>person-centred concerns.</a:t>
            </a:r>
          </a:p>
        </p:txBody>
      </p:sp>
      <p:sp>
        <p:nvSpPr>
          <p:cNvPr id="2" name="Slide Number Placeholder 1"/>
          <p:cNvSpPr>
            <a:spLocks noGrp="1"/>
          </p:cNvSpPr>
          <p:nvPr>
            <p:ph type="sldNum" sz="quarter" idx="12"/>
          </p:nvPr>
        </p:nvSpPr>
        <p:spPr/>
        <p:txBody>
          <a:bodyPr/>
          <a:lstStyle/>
          <a:p>
            <a:r>
              <a:rPr lang="en-US" smtClean="0"/>
              <a:t>3-</a:t>
            </a:r>
            <a:fld id="{3ADCDA7D-6044-47B0-B254-A2D7E07E6774}" type="slidenum">
              <a:rPr lang="en-US" smtClean="0"/>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90114" name="Rectangle 2"/>
          <p:cNvSpPr>
            <a:spLocks noGrp="1" noChangeArrowheads="1"/>
          </p:cNvSpPr>
          <p:nvPr>
            <p:ph type="title"/>
          </p:nvPr>
        </p:nvSpPr>
        <p:spPr/>
        <p:txBody>
          <a:bodyPr/>
          <a:lstStyle/>
          <a:p>
            <a:r>
              <a:rPr lang="en-US" b="1" dirty="0"/>
              <a:t>Myers-Briggs </a:t>
            </a:r>
            <a:r>
              <a:rPr lang="en-US" b="1" dirty="0" smtClean="0"/>
              <a:t>preferences …</a:t>
            </a:r>
            <a:endParaRPr lang="en-US" b="1" dirty="0"/>
          </a:p>
        </p:txBody>
      </p:sp>
      <p:sp>
        <p:nvSpPr>
          <p:cNvPr id="90115" name="Rectangle 3"/>
          <p:cNvSpPr>
            <a:spLocks noGrp="1" noChangeArrowheads="1"/>
          </p:cNvSpPr>
          <p:nvPr>
            <p:ph type="body" idx="1"/>
          </p:nvPr>
        </p:nvSpPr>
        <p:spPr/>
        <p:txBody>
          <a:bodyPr/>
          <a:lstStyle/>
          <a:p>
            <a:pPr marL="628650" lvl="2">
              <a:spcBef>
                <a:spcPts val="0"/>
              </a:spcBef>
              <a:buClrTx/>
              <a:buFont typeface="+mj-lt"/>
              <a:buAutoNum type="arabicPeriod" startAt="4"/>
            </a:pPr>
            <a:r>
              <a:rPr lang="en-CA" sz="2400" dirty="0"/>
              <a:t>Judging </a:t>
            </a:r>
            <a:r>
              <a:rPr lang="en-CA" sz="2400" b="1" dirty="0"/>
              <a:t>J</a:t>
            </a:r>
            <a:r>
              <a:rPr lang="en-CA" sz="2400" dirty="0"/>
              <a:t> prefers a planned and organized approach to life; Perceiving </a:t>
            </a:r>
            <a:r>
              <a:rPr lang="en-CA" sz="2400" b="1" dirty="0"/>
              <a:t>P</a:t>
            </a:r>
            <a:r>
              <a:rPr lang="en-CA" sz="2400" dirty="0"/>
              <a:t> prefers a flexible and spontaneous approach.</a:t>
            </a:r>
          </a:p>
          <a:p>
            <a:pPr>
              <a:spcBef>
                <a:spcPts val="600"/>
              </a:spcBef>
            </a:pPr>
            <a:r>
              <a:rPr lang="en-US" dirty="0" smtClean="0"/>
              <a:t>Engineers are generally ENTJ or INTJ.</a:t>
            </a:r>
          </a:p>
          <a:p>
            <a:pPr lvl="1">
              <a:spcBef>
                <a:spcPts val="600"/>
              </a:spcBef>
            </a:pPr>
            <a:r>
              <a:rPr lang="en-US" dirty="0" smtClean="0"/>
              <a:t>Successful engineering managers are mainly ENTJ.</a:t>
            </a:r>
          </a:p>
          <a:p>
            <a:pPr lvl="1">
              <a:spcBef>
                <a:spcPts val="600"/>
              </a:spcBef>
            </a:pPr>
            <a:r>
              <a:rPr lang="en-US" dirty="0" smtClean="0"/>
              <a:t>Researchers are mainly INTJ.</a:t>
            </a:r>
          </a:p>
          <a:p>
            <a:pPr lvl="1">
              <a:spcBef>
                <a:spcPts val="600"/>
              </a:spcBef>
            </a:pPr>
            <a:r>
              <a:rPr lang="en-US" dirty="0" smtClean="0"/>
              <a:t>Only about two percent of the total population are in these categories.</a:t>
            </a:r>
          </a:p>
        </p:txBody>
      </p:sp>
      <p:sp>
        <p:nvSpPr>
          <p:cNvPr id="2" name="Slide Number Placeholder 1"/>
          <p:cNvSpPr>
            <a:spLocks noGrp="1"/>
          </p:cNvSpPr>
          <p:nvPr>
            <p:ph type="sldNum" sz="quarter" idx="12"/>
          </p:nvPr>
        </p:nvSpPr>
        <p:spPr/>
        <p:txBody>
          <a:bodyPr/>
          <a:lstStyle/>
          <a:p>
            <a:r>
              <a:rPr lang="en-US" smtClean="0"/>
              <a:t>3-</a:t>
            </a:r>
            <a:fld id="{3ADCDA7D-6044-47B0-B254-A2D7E07E6774}" type="slidenum">
              <a:rPr lang="en-US" smtClean="0"/>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91138" name="Rectangle 2"/>
          <p:cNvSpPr>
            <a:spLocks noGrp="1" noChangeArrowheads="1"/>
          </p:cNvSpPr>
          <p:nvPr>
            <p:ph type="title"/>
          </p:nvPr>
        </p:nvSpPr>
        <p:spPr/>
        <p:txBody>
          <a:bodyPr/>
          <a:lstStyle/>
          <a:p>
            <a:r>
              <a:rPr lang="en-US" b="1" dirty="0" smtClean="0"/>
              <a:t>People/task matrix approaches</a:t>
            </a:r>
            <a:endParaRPr lang="en-US" b="1" dirty="0"/>
          </a:p>
        </p:txBody>
      </p:sp>
      <p:sp>
        <p:nvSpPr>
          <p:cNvPr id="91139" name="Rectangle 3"/>
          <p:cNvSpPr>
            <a:spLocks noGrp="1" noChangeArrowheads="1"/>
          </p:cNvSpPr>
          <p:nvPr>
            <p:ph type="body" idx="1"/>
          </p:nvPr>
        </p:nvSpPr>
        <p:spPr/>
        <p:txBody>
          <a:bodyPr/>
          <a:lstStyle/>
          <a:p>
            <a:pPr>
              <a:spcBef>
                <a:spcPts val="0"/>
              </a:spcBef>
            </a:pPr>
            <a:r>
              <a:rPr lang="en-US" b="1" dirty="0" smtClean="0"/>
              <a:t>The leadership grid</a:t>
            </a:r>
            <a:r>
              <a:rPr lang="en-US" dirty="0" smtClean="0">
                <a:latin typeface="Times New Roman"/>
                <a:cs typeface="Times New Roman"/>
              </a:rPr>
              <a:t>— management style is characterized by its placement on two scales:  </a:t>
            </a:r>
            <a:r>
              <a:rPr lang="en-US" i="1" dirty="0" smtClean="0">
                <a:latin typeface="Times New Roman"/>
                <a:cs typeface="Times New Roman"/>
              </a:rPr>
              <a:t>concern for people</a:t>
            </a:r>
            <a:r>
              <a:rPr lang="en-US" dirty="0" smtClean="0">
                <a:latin typeface="Times New Roman"/>
                <a:cs typeface="Times New Roman"/>
              </a:rPr>
              <a:t> and </a:t>
            </a:r>
            <a:r>
              <a:rPr lang="en-US" i="1" dirty="0" smtClean="0">
                <a:latin typeface="Times New Roman"/>
                <a:cs typeface="Times New Roman"/>
              </a:rPr>
              <a:t>concern for production</a:t>
            </a:r>
            <a:r>
              <a:rPr lang="en-US" dirty="0" smtClean="0">
                <a:latin typeface="Times New Roman"/>
                <a:cs typeface="Times New Roman"/>
              </a:rPr>
              <a:t> (or results).  See the figure on the following page.</a:t>
            </a:r>
          </a:p>
          <a:p>
            <a:pPr lvl="1">
              <a:spcBef>
                <a:spcPts val="300"/>
              </a:spcBef>
            </a:pPr>
            <a:r>
              <a:rPr lang="en-US" dirty="0" smtClean="0">
                <a:latin typeface="Times New Roman"/>
                <a:cs typeface="Times New Roman"/>
              </a:rPr>
              <a:t>9, 9 Team management is considered the ultimate in effective management.</a:t>
            </a:r>
          </a:p>
          <a:p>
            <a:pPr lvl="1">
              <a:spcBef>
                <a:spcPts val="300"/>
              </a:spcBef>
            </a:pPr>
            <a:r>
              <a:rPr lang="en-US" dirty="0" smtClean="0">
                <a:latin typeface="Times New Roman"/>
                <a:cs typeface="Times New Roman"/>
              </a:rPr>
              <a:t>Other grid positions lead to problems:</a:t>
            </a:r>
          </a:p>
          <a:p>
            <a:pPr lvl="2">
              <a:spcBef>
                <a:spcPts val="300"/>
              </a:spcBef>
            </a:pPr>
            <a:r>
              <a:rPr lang="en-US" dirty="0" smtClean="0">
                <a:latin typeface="Times New Roman"/>
                <a:cs typeface="Times New Roman"/>
              </a:rPr>
              <a:t>1, 9 Country </a:t>
            </a:r>
            <a:r>
              <a:rPr lang="en-US" dirty="0" smtClean="0">
                <a:cs typeface="Times New Roman"/>
              </a:rPr>
              <a:t>club— enjoyable, but not productive</a:t>
            </a:r>
          </a:p>
          <a:p>
            <a:pPr lvl="2">
              <a:spcBef>
                <a:spcPts val="300"/>
              </a:spcBef>
            </a:pPr>
            <a:r>
              <a:rPr lang="en-US" dirty="0" smtClean="0">
                <a:cs typeface="Times New Roman"/>
              </a:rPr>
              <a:t>9, 1 Authority-compliance— nonresponsive, Theory X workforce</a:t>
            </a:r>
          </a:p>
          <a:p>
            <a:pPr lvl="2">
              <a:spcBef>
                <a:spcPts val="300"/>
              </a:spcBef>
            </a:pPr>
            <a:r>
              <a:rPr lang="en-US" dirty="0" smtClean="0">
                <a:cs typeface="Times New Roman"/>
              </a:rPr>
              <a:t>5, 5 Middle of the road</a:t>
            </a:r>
            <a:r>
              <a:rPr lang="en-US" dirty="0">
                <a:cs typeface="Times New Roman"/>
              </a:rPr>
              <a:t>— </a:t>
            </a:r>
            <a:r>
              <a:rPr lang="en-US" dirty="0" smtClean="0">
                <a:cs typeface="Times New Roman"/>
              </a:rPr>
              <a:t>adequate performance and morale; mediocrity</a:t>
            </a:r>
          </a:p>
          <a:p>
            <a:pPr lvl="2">
              <a:spcBef>
                <a:spcPts val="300"/>
              </a:spcBef>
            </a:pPr>
            <a:r>
              <a:rPr lang="en-US" dirty="0" smtClean="0">
                <a:cs typeface="Times New Roman"/>
              </a:rPr>
              <a:t>1, 1 Impoverished</a:t>
            </a:r>
            <a:r>
              <a:rPr lang="en-US" dirty="0">
                <a:cs typeface="Times New Roman"/>
              </a:rPr>
              <a:t>— </a:t>
            </a:r>
            <a:r>
              <a:rPr lang="en-US" dirty="0" smtClean="0">
                <a:cs typeface="Times New Roman"/>
              </a:rPr>
              <a:t>minimal effort; destined to fail or be replaced</a:t>
            </a:r>
            <a:endParaRPr lang="en-US" dirty="0"/>
          </a:p>
        </p:txBody>
      </p:sp>
      <p:sp>
        <p:nvSpPr>
          <p:cNvPr id="2" name="Slide Number Placeholder 1"/>
          <p:cNvSpPr>
            <a:spLocks noGrp="1"/>
          </p:cNvSpPr>
          <p:nvPr>
            <p:ph type="sldNum" sz="quarter" idx="12"/>
          </p:nvPr>
        </p:nvSpPr>
        <p:spPr/>
        <p:txBody>
          <a:bodyPr/>
          <a:lstStyle/>
          <a:p>
            <a:r>
              <a:rPr lang="en-US" smtClean="0"/>
              <a:t>3-</a:t>
            </a:r>
            <a:fld id="{3ADCDA7D-6044-47B0-B254-A2D7E07E6774}" type="slidenum">
              <a:rPr lang="en-US" smtClean="0"/>
              <a:pPr/>
              <a:t>8</a:t>
            </a:fld>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People/task matrix </a:t>
            </a:r>
            <a:r>
              <a:rPr lang="en-US" b="1" dirty="0" smtClean="0"/>
              <a:t>approaches …</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pic>
        <p:nvPicPr>
          <p:cNvPr id="7" name="Picture 6" descr="AAIYBYY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0229" y="1828800"/>
            <a:ext cx="5368771" cy="438912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r>
              <a:rPr lang="en-US" smtClean="0"/>
              <a:t>3-</a:t>
            </a:r>
            <a:fld id="{3ADCDA7D-6044-47B0-B254-A2D7E07E6774}" type="slidenum">
              <a:rPr lang="en-US" smtClean="0"/>
              <a:pPr/>
              <a:t>9</a:t>
            </a:fld>
            <a:endParaRPr lang="en-US" dirty="0"/>
          </a:p>
        </p:txBody>
      </p:sp>
    </p:spTree>
    <p:extLst>
      <p:ext uri="{BB962C8B-B14F-4D97-AF65-F5344CB8AC3E}">
        <p14:creationId xmlns:p14="http://schemas.microsoft.com/office/powerpoint/2010/main" val="34449900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93186" name="Rectangle 2"/>
          <p:cNvSpPr>
            <a:spLocks noGrp="1" noChangeArrowheads="1"/>
          </p:cNvSpPr>
          <p:nvPr>
            <p:ph type="title"/>
          </p:nvPr>
        </p:nvSpPr>
        <p:spPr/>
        <p:txBody>
          <a:bodyPr/>
          <a:lstStyle/>
          <a:p>
            <a:r>
              <a:rPr lang="en-US" b="1" dirty="0"/>
              <a:t>People/task matrix approaches …</a:t>
            </a:r>
          </a:p>
        </p:txBody>
      </p:sp>
      <p:sp>
        <p:nvSpPr>
          <p:cNvPr id="93187" name="Rectangle 3"/>
          <p:cNvSpPr>
            <a:spLocks noGrp="1" noChangeArrowheads="1"/>
          </p:cNvSpPr>
          <p:nvPr>
            <p:ph type="body" idx="1"/>
          </p:nvPr>
        </p:nvSpPr>
        <p:spPr/>
        <p:txBody>
          <a:bodyPr/>
          <a:lstStyle/>
          <a:p>
            <a:pPr>
              <a:spcBef>
                <a:spcPts val="0"/>
              </a:spcBef>
              <a:spcAft>
                <a:spcPts val="9600"/>
              </a:spcAft>
            </a:pPr>
            <a:endParaRPr lang="en-US" dirty="0" smtClean="0"/>
          </a:p>
          <a:p>
            <a:pPr>
              <a:spcBef>
                <a:spcPts val="0"/>
              </a:spcBef>
            </a:pPr>
            <a:r>
              <a:rPr lang="en-US" dirty="0" smtClean="0"/>
              <a:t>Michigan and Ohio State studies</a:t>
            </a:r>
            <a:r>
              <a:rPr lang="en-US" dirty="0">
                <a:cs typeface="Times New Roman"/>
              </a:rPr>
              <a:t>— </a:t>
            </a:r>
            <a:r>
              <a:rPr lang="en-US" dirty="0" smtClean="0">
                <a:cs typeface="Times New Roman"/>
              </a:rPr>
              <a:t>compared job-</a:t>
            </a:r>
            <a:r>
              <a:rPr lang="en-US" dirty="0" err="1" smtClean="0">
                <a:cs typeface="Times New Roman"/>
              </a:rPr>
              <a:t>centred</a:t>
            </a:r>
            <a:r>
              <a:rPr lang="en-US" dirty="0" smtClean="0">
                <a:cs typeface="Times New Roman"/>
              </a:rPr>
              <a:t> (initiating structure) to employee-</a:t>
            </a:r>
            <a:r>
              <a:rPr lang="en-US" dirty="0" err="1" smtClean="0">
                <a:cs typeface="Times New Roman"/>
              </a:rPr>
              <a:t>centred</a:t>
            </a:r>
            <a:r>
              <a:rPr lang="en-US" dirty="0" smtClean="0">
                <a:cs typeface="Times New Roman"/>
              </a:rPr>
              <a:t> (consideration) supervision.</a:t>
            </a:r>
          </a:p>
          <a:p>
            <a:pPr lvl="1">
              <a:spcBef>
                <a:spcPts val="0"/>
              </a:spcBef>
            </a:pPr>
            <a:r>
              <a:rPr lang="en-US" dirty="0" smtClean="0">
                <a:cs typeface="Times New Roman"/>
              </a:rPr>
              <a:t>The best style depends mainly on the nature of the work.</a:t>
            </a:r>
          </a:p>
          <a:p>
            <a:pPr lvl="1">
              <a:spcBef>
                <a:spcPts val="0"/>
              </a:spcBef>
            </a:pPr>
            <a:r>
              <a:rPr lang="en-US" dirty="0" smtClean="0">
                <a:cs typeface="Times New Roman"/>
              </a:rPr>
              <a:t>Hersey and Blanchard </a:t>
            </a:r>
            <a:r>
              <a:rPr lang="en-US" dirty="0">
                <a:cs typeface="Times New Roman"/>
              </a:rPr>
              <a:t>Life-Cycle Theory— </a:t>
            </a:r>
            <a:r>
              <a:rPr lang="en-US" dirty="0" smtClean="0">
                <a:cs typeface="Times New Roman"/>
              </a:rPr>
              <a:t>proposed that the most effective leadership progresses through the quadrants counter-clockwise from high IS + low C to low IS + low C.</a:t>
            </a:r>
            <a:endParaRPr lang="en-US" dirty="0"/>
          </a:p>
        </p:txBody>
      </p:sp>
      <p:graphicFrame>
        <p:nvGraphicFramePr>
          <p:cNvPr id="2" name="Table 1"/>
          <p:cNvGraphicFramePr>
            <a:graphicFrameLocks noGrp="1"/>
          </p:cNvGraphicFramePr>
          <p:nvPr>
            <p:extLst>
              <p:ext uri="{D42A27DB-BD31-4B8C-83A1-F6EECF244321}">
                <p14:modId xmlns:p14="http://schemas.microsoft.com/office/powerpoint/2010/main" val="492379749"/>
              </p:ext>
            </p:extLst>
          </p:nvPr>
        </p:nvGraphicFramePr>
        <p:xfrm>
          <a:off x="1066800" y="1844040"/>
          <a:ext cx="7024054" cy="1584960"/>
        </p:xfrm>
        <a:graphic>
          <a:graphicData uri="http://schemas.openxmlformats.org/drawingml/2006/table">
            <a:tbl>
              <a:tblPr firstRow="1" bandRow="1">
                <a:tableStyleId>{5C22544A-7EE6-4342-B048-85BDC9FD1C3A}</a:tableStyleId>
              </a:tblPr>
              <a:tblGrid>
                <a:gridCol w="2956243"/>
                <a:gridCol w="2013268"/>
                <a:gridCol w="2054543"/>
              </a:tblGrid>
              <a:tr h="370840">
                <a:tc rowSpan="2">
                  <a:txBody>
                    <a:bodyPr/>
                    <a:lstStyle/>
                    <a:p>
                      <a:r>
                        <a:rPr lang="en-CA" sz="2000" dirty="0" smtClean="0">
                          <a:solidFill>
                            <a:schemeClr val="tx1"/>
                          </a:solidFill>
                          <a:latin typeface="+mj-lt"/>
                        </a:rPr>
                        <a:t>Initiating structure (IS)</a:t>
                      </a:r>
                      <a:endParaRPr lang="en-CA" sz="2000" dirty="0">
                        <a:solidFill>
                          <a:schemeClr val="tx1"/>
                        </a:solidFill>
                        <a:latin typeface="+mj-lt"/>
                      </a:endParaRPr>
                    </a:p>
                  </a:txBody>
                  <a:tcPr anchor="ctr">
                    <a:solidFill>
                      <a:srgbClr val="99CCFF"/>
                    </a:solidFill>
                  </a:tcPr>
                </a:tc>
                <a:tc gridSpan="2">
                  <a:txBody>
                    <a:bodyPr/>
                    <a:lstStyle/>
                    <a:p>
                      <a:pPr algn="ctr"/>
                      <a:r>
                        <a:rPr lang="en-CA" sz="2000" dirty="0" smtClean="0">
                          <a:solidFill>
                            <a:schemeClr val="tx1"/>
                          </a:solidFill>
                          <a:latin typeface="+mj-lt"/>
                        </a:rPr>
                        <a:t>Consideration</a:t>
                      </a:r>
                      <a:endParaRPr lang="en-CA" sz="2000" dirty="0">
                        <a:solidFill>
                          <a:schemeClr val="tx1"/>
                        </a:solidFill>
                        <a:latin typeface="+mj-lt"/>
                      </a:endParaRPr>
                    </a:p>
                  </a:txBody>
                  <a:tcPr>
                    <a:solidFill>
                      <a:srgbClr val="99CCFF"/>
                    </a:solidFill>
                  </a:tcPr>
                </a:tc>
                <a:tc hMerge="1">
                  <a:txBody>
                    <a:bodyPr/>
                    <a:lstStyle/>
                    <a:p>
                      <a:endParaRPr lang="en-CA" dirty="0"/>
                    </a:p>
                  </a:txBody>
                  <a:tcPr/>
                </a:tc>
              </a:tr>
              <a:tr h="370840">
                <a:tc vMerge="1">
                  <a:txBody>
                    <a:bodyPr/>
                    <a:lstStyle/>
                    <a:p>
                      <a:endParaRPr lang="en-CA" dirty="0"/>
                    </a:p>
                  </a:txBody>
                  <a:tcPr/>
                </a:tc>
                <a:tc>
                  <a:txBody>
                    <a:bodyPr/>
                    <a:lstStyle/>
                    <a:p>
                      <a:pPr algn="ctr"/>
                      <a:r>
                        <a:rPr lang="en-CA" sz="2000" dirty="0" smtClean="0">
                          <a:solidFill>
                            <a:schemeClr val="tx1"/>
                          </a:solidFill>
                          <a:latin typeface="+mn-lt"/>
                        </a:rPr>
                        <a:t>Low</a:t>
                      </a:r>
                      <a:endParaRPr lang="en-CA" sz="2000" dirty="0">
                        <a:solidFill>
                          <a:schemeClr val="tx1"/>
                        </a:solidFill>
                        <a:latin typeface="+mn-lt"/>
                      </a:endParaRPr>
                    </a:p>
                  </a:txBody>
                  <a:tcPr>
                    <a:solidFill>
                      <a:schemeClr val="accent5">
                        <a:lumMod val="60000"/>
                        <a:lumOff val="40000"/>
                      </a:schemeClr>
                    </a:solidFill>
                  </a:tcPr>
                </a:tc>
                <a:tc>
                  <a:txBody>
                    <a:bodyPr/>
                    <a:lstStyle/>
                    <a:p>
                      <a:pPr algn="ctr"/>
                      <a:r>
                        <a:rPr lang="en-CA" sz="2000" dirty="0" smtClean="0">
                          <a:solidFill>
                            <a:schemeClr val="tx1"/>
                          </a:solidFill>
                          <a:latin typeface="+mn-lt"/>
                        </a:rPr>
                        <a:t>High</a:t>
                      </a:r>
                      <a:endParaRPr lang="en-CA" sz="2000" dirty="0">
                        <a:solidFill>
                          <a:schemeClr val="tx1"/>
                        </a:solidFill>
                        <a:latin typeface="+mn-lt"/>
                      </a:endParaRPr>
                    </a:p>
                  </a:txBody>
                  <a:tcPr>
                    <a:solidFill>
                      <a:schemeClr val="accent5">
                        <a:lumMod val="75000"/>
                      </a:schemeClr>
                    </a:solidFill>
                  </a:tcPr>
                </a:tc>
              </a:tr>
              <a:tr h="370840">
                <a:tc>
                  <a:txBody>
                    <a:bodyPr/>
                    <a:lstStyle/>
                    <a:p>
                      <a:r>
                        <a:rPr lang="en-CA" sz="2000" dirty="0" smtClean="0"/>
                        <a:t>High</a:t>
                      </a:r>
                      <a:endParaRPr lang="en-CA" sz="2000" dirty="0"/>
                    </a:p>
                  </a:txBody>
                  <a:tcPr>
                    <a:solidFill>
                      <a:schemeClr val="accent5">
                        <a:lumMod val="75000"/>
                      </a:schemeClr>
                    </a:solidFill>
                  </a:tcPr>
                </a:tc>
                <a:tc>
                  <a:txBody>
                    <a:bodyPr/>
                    <a:lstStyle/>
                    <a:p>
                      <a:r>
                        <a:rPr lang="en-CA" sz="2000" dirty="0" smtClean="0"/>
                        <a:t>High IS + Low C</a:t>
                      </a:r>
                      <a:endParaRPr lang="en-CA" sz="2000" dirty="0"/>
                    </a:p>
                  </a:txBody>
                  <a:tcPr>
                    <a:solidFill>
                      <a:schemeClr val="accent5">
                        <a:lumMod val="40000"/>
                        <a:lumOff val="60000"/>
                      </a:schemeClr>
                    </a:solidFill>
                  </a:tcPr>
                </a:tc>
                <a:tc>
                  <a:txBody>
                    <a:bodyPr/>
                    <a:lstStyle/>
                    <a:p>
                      <a:r>
                        <a:rPr lang="en-CA" sz="2000" dirty="0" smtClean="0"/>
                        <a:t>High IS + High C</a:t>
                      </a:r>
                      <a:endParaRPr lang="en-CA" sz="2000" dirty="0"/>
                    </a:p>
                  </a:txBody>
                  <a:tcPr>
                    <a:solidFill>
                      <a:schemeClr val="accent5">
                        <a:lumMod val="50000"/>
                      </a:schemeClr>
                    </a:solidFill>
                  </a:tcPr>
                </a:tc>
              </a:tr>
              <a:tr h="370840">
                <a:tc>
                  <a:txBody>
                    <a:bodyPr/>
                    <a:lstStyle/>
                    <a:p>
                      <a:r>
                        <a:rPr lang="en-CA" sz="2000" dirty="0" smtClean="0"/>
                        <a:t>Low</a:t>
                      </a:r>
                      <a:endParaRPr lang="en-CA" sz="2000" dirty="0"/>
                    </a:p>
                  </a:txBody>
                  <a:tcPr>
                    <a:solidFill>
                      <a:schemeClr val="accent5">
                        <a:lumMod val="60000"/>
                        <a:lumOff val="40000"/>
                      </a:schemeClr>
                    </a:solidFill>
                  </a:tcPr>
                </a:tc>
                <a:tc>
                  <a:txBody>
                    <a:bodyPr/>
                    <a:lstStyle/>
                    <a:p>
                      <a:r>
                        <a:rPr lang="en-CA" sz="2000" dirty="0" smtClean="0"/>
                        <a:t>Low IS + Low C</a:t>
                      </a:r>
                      <a:endParaRPr lang="en-CA" sz="2000" dirty="0"/>
                    </a:p>
                  </a:txBody>
                  <a:tcPr>
                    <a:solidFill>
                      <a:schemeClr val="accent5">
                        <a:lumMod val="20000"/>
                        <a:lumOff val="80000"/>
                      </a:schemeClr>
                    </a:solidFill>
                  </a:tcPr>
                </a:tc>
                <a:tc>
                  <a:txBody>
                    <a:bodyPr/>
                    <a:lstStyle/>
                    <a:p>
                      <a:r>
                        <a:rPr lang="en-CA" sz="2000" dirty="0" smtClean="0"/>
                        <a:t>Low IS + High C</a:t>
                      </a:r>
                      <a:endParaRPr lang="en-CA" sz="2000" dirty="0"/>
                    </a:p>
                  </a:txBody>
                  <a:tcPr>
                    <a:solidFill>
                      <a:schemeClr val="accent5">
                        <a:lumMod val="60000"/>
                        <a:lumOff val="40000"/>
                      </a:schemeClr>
                    </a:solidFill>
                  </a:tcPr>
                </a:tc>
              </a:tr>
            </a:tbl>
          </a:graphicData>
        </a:graphic>
      </p:graphicFrame>
      <p:sp>
        <p:nvSpPr>
          <p:cNvPr id="3" name="Slide Number Placeholder 2"/>
          <p:cNvSpPr>
            <a:spLocks noGrp="1"/>
          </p:cNvSpPr>
          <p:nvPr>
            <p:ph type="sldNum" sz="quarter" idx="12"/>
          </p:nvPr>
        </p:nvSpPr>
        <p:spPr/>
        <p:txBody>
          <a:bodyPr/>
          <a:lstStyle/>
          <a:p>
            <a:r>
              <a:rPr lang="en-US" smtClean="0"/>
              <a:t>3-</a:t>
            </a:r>
            <a:fld id="{3ADCDA7D-6044-47B0-B254-A2D7E07E6774}" type="slidenum">
              <a:rPr lang="en-US" smtClean="0"/>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94210" name="Rectangle 2"/>
          <p:cNvSpPr>
            <a:spLocks noGrp="1" noChangeArrowheads="1"/>
          </p:cNvSpPr>
          <p:nvPr>
            <p:ph type="title"/>
          </p:nvPr>
        </p:nvSpPr>
        <p:spPr/>
        <p:txBody>
          <a:bodyPr/>
          <a:lstStyle/>
          <a:p>
            <a:r>
              <a:rPr lang="en-US" b="1" dirty="0" smtClean="0"/>
              <a:t>Situational approaches</a:t>
            </a:r>
            <a:endParaRPr lang="en-US" b="1" dirty="0"/>
          </a:p>
        </p:txBody>
      </p:sp>
      <p:sp>
        <p:nvSpPr>
          <p:cNvPr id="94211" name="Rectangle 3"/>
          <p:cNvSpPr>
            <a:spLocks noGrp="1" noChangeArrowheads="1"/>
          </p:cNvSpPr>
          <p:nvPr>
            <p:ph type="body" idx="1"/>
          </p:nvPr>
        </p:nvSpPr>
        <p:spPr/>
        <p:txBody>
          <a:bodyPr/>
          <a:lstStyle/>
          <a:p>
            <a:pPr>
              <a:spcBef>
                <a:spcPts val="0"/>
              </a:spcBef>
            </a:pPr>
            <a:r>
              <a:rPr lang="en-US" dirty="0" smtClean="0"/>
              <a:t>Contingency theory says that there is no single best way to manage.</a:t>
            </a:r>
          </a:p>
          <a:p>
            <a:pPr>
              <a:spcBef>
                <a:spcPts val="600"/>
              </a:spcBef>
            </a:pPr>
            <a:r>
              <a:rPr lang="en-US" dirty="0" smtClean="0"/>
              <a:t>There is a </a:t>
            </a:r>
            <a:r>
              <a:rPr lang="en-US" b="1" dirty="0" smtClean="0"/>
              <a:t>leadership continuum</a:t>
            </a:r>
            <a:r>
              <a:rPr lang="en-US" dirty="0" smtClean="0"/>
              <a:t>:</a:t>
            </a:r>
          </a:p>
          <a:p>
            <a:pPr lvl="1">
              <a:spcBef>
                <a:spcPts val="300"/>
              </a:spcBef>
              <a:buClrTx/>
              <a:buFont typeface="+mj-lt"/>
              <a:buAutoNum type="arabicPeriod"/>
            </a:pPr>
            <a:r>
              <a:rPr lang="en-US" dirty="0" smtClean="0"/>
              <a:t>Autocratic (telling); manager makes decisions essentially alone with little or no involvement of nonmanagers</a:t>
            </a:r>
          </a:p>
          <a:p>
            <a:pPr lvl="1">
              <a:spcBef>
                <a:spcPts val="0"/>
              </a:spcBef>
              <a:buClrTx/>
              <a:buFont typeface="+mj-lt"/>
              <a:buAutoNum type="arabicPeriod"/>
            </a:pPr>
            <a:r>
              <a:rPr lang="en-US" dirty="0" smtClean="0"/>
              <a:t>Diplomatic (selling); manager attempts to persuade </a:t>
            </a:r>
            <a:r>
              <a:rPr lang="en-US" dirty="0" err="1" smtClean="0"/>
              <a:t>nonmana-gers</a:t>
            </a:r>
            <a:r>
              <a:rPr lang="en-US" dirty="0" smtClean="0"/>
              <a:t> to accept decisions that were made without consultation</a:t>
            </a:r>
          </a:p>
          <a:p>
            <a:pPr lvl="1">
              <a:spcBef>
                <a:spcPts val="0"/>
              </a:spcBef>
              <a:buClrTx/>
              <a:buFont typeface="+mj-lt"/>
              <a:buAutoNum type="arabicPeriod"/>
            </a:pPr>
            <a:r>
              <a:rPr lang="en-US" dirty="0" smtClean="0"/>
              <a:t>Consultative (consulting); manager uses ideas from </a:t>
            </a:r>
            <a:r>
              <a:rPr lang="en-US" dirty="0" err="1" smtClean="0"/>
              <a:t>nonmana-gers</a:t>
            </a:r>
            <a:r>
              <a:rPr lang="en-US" dirty="0" smtClean="0"/>
              <a:t> in own decisions</a:t>
            </a:r>
          </a:p>
          <a:p>
            <a:pPr lvl="1">
              <a:spcBef>
                <a:spcPts val="0"/>
              </a:spcBef>
              <a:buClrTx/>
              <a:buFont typeface="+mj-lt"/>
              <a:buAutoNum type="arabicPeriod"/>
            </a:pPr>
            <a:r>
              <a:rPr lang="en-US" dirty="0" smtClean="0"/>
              <a:t>Participative (joining); manager involve nonmanagers heavily in decisions and may delegate decisions to </a:t>
            </a:r>
            <a:r>
              <a:rPr lang="en-US" dirty="0" err="1" smtClean="0"/>
              <a:t>nonmanagers</a:t>
            </a:r>
            <a:endParaRPr lang="en-US" dirty="0" smtClean="0"/>
          </a:p>
        </p:txBody>
      </p:sp>
      <p:sp>
        <p:nvSpPr>
          <p:cNvPr id="2" name="Slide Number Placeholder 1"/>
          <p:cNvSpPr>
            <a:spLocks noGrp="1"/>
          </p:cNvSpPr>
          <p:nvPr>
            <p:ph type="sldNum" sz="quarter" idx="12"/>
          </p:nvPr>
        </p:nvSpPr>
        <p:spPr/>
        <p:txBody>
          <a:bodyPr/>
          <a:lstStyle/>
          <a:p>
            <a:r>
              <a:rPr lang="en-US" smtClean="0"/>
              <a:t>3-</a:t>
            </a:r>
            <a:fld id="{3ADCDA7D-6044-47B0-B254-A2D7E07E6774}" type="slidenum">
              <a:rPr lang="en-US" smtClean="0"/>
              <a:pPr/>
              <a:t>11</a:t>
            </a:fld>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95234" name="Rectangle 2"/>
          <p:cNvSpPr>
            <a:spLocks noGrp="1" noChangeArrowheads="1"/>
          </p:cNvSpPr>
          <p:nvPr>
            <p:ph type="title"/>
          </p:nvPr>
        </p:nvSpPr>
        <p:spPr/>
        <p:txBody>
          <a:bodyPr/>
          <a:lstStyle/>
          <a:p>
            <a:r>
              <a:rPr lang="en-US" b="1" dirty="0"/>
              <a:t>Situational approaches</a:t>
            </a:r>
            <a:r>
              <a:rPr lang="en-US" b="1" dirty="0" smtClean="0">
                <a:cs typeface="Times New Roman"/>
              </a:rPr>
              <a:t> …</a:t>
            </a:r>
            <a:endParaRPr lang="en-US" b="1" dirty="0"/>
          </a:p>
        </p:txBody>
      </p:sp>
      <p:sp>
        <p:nvSpPr>
          <p:cNvPr id="95235" name="Rectangle 3"/>
          <p:cNvSpPr>
            <a:spLocks noGrp="1" noChangeArrowheads="1"/>
          </p:cNvSpPr>
          <p:nvPr>
            <p:ph type="body" idx="1"/>
          </p:nvPr>
        </p:nvSpPr>
        <p:spPr/>
        <p:txBody>
          <a:bodyPr/>
          <a:lstStyle/>
          <a:p>
            <a:pPr>
              <a:spcBef>
                <a:spcPts val="0"/>
              </a:spcBef>
            </a:pPr>
            <a:r>
              <a:rPr lang="en-US" b="1" dirty="0" smtClean="0"/>
              <a:t>Servant leadership</a:t>
            </a:r>
            <a:r>
              <a:rPr lang="en-US" dirty="0" smtClean="0">
                <a:latin typeface="Times New Roman"/>
                <a:cs typeface="Times New Roman"/>
              </a:rPr>
              <a:t>—</a:t>
            </a:r>
            <a:r>
              <a:rPr lang="en-US" dirty="0" smtClean="0"/>
              <a:t> people serve first, then lead as a way of expanding service to individuals and institutions.</a:t>
            </a:r>
          </a:p>
          <a:p>
            <a:pPr lvl="1">
              <a:spcBef>
                <a:spcPts val="300"/>
              </a:spcBef>
            </a:pPr>
            <a:r>
              <a:rPr lang="en-US" dirty="0" smtClean="0"/>
              <a:t>Based on collaboration, trust, empathy, and ethical use of power</a:t>
            </a:r>
          </a:p>
          <a:p>
            <a:pPr>
              <a:spcBef>
                <a:spcPts val="600"/>
              </a:spcBef>
            </a:pPr>
            <a:r>
              <a:rPr lang="en-US" dirty="0" smtClean="0"/>
              <a:t>Types of leaders who are effective:</a:t>
            </a:r>
            <a:endParaRPr lang="en-US" dirty="0"/>
          </a:p>
        </p:txBody>
      </p:sp>
      <p:graphicFrame>
        <p:nvGraphicFramePr>
          <p:cNvPr id="2" name="Table 1"/>
          <p:cNvGraphicFramePr>
            <a:graphicFrameLocks noGrp="1"/>
          </p:cNvGraphicFramePr>
          <p:nvPr>
            <p:extLst>
              <p:ext uri="{D42A27DB-BD31-4B8C-83A1-F6EECF244321}">
                <p14:modId xmlns:p14="http://schemas.microsoft.com/office/powerpoint/2010/main" val="399271676"/>
              </p:ext>
            </p:extLst>
          </p:nvPr>
        </p:nvGraphicFramePr>
        <p:xfrm>
          <a:off x="1091946" y="3611880"/>
          <a:ext cx="6909054" cy="2560320"/>
        </p:xfrm>
        <a:graphic>
          <a:graphicData uri="http://schemas.openxmlformats.org/drawingml/2006/table">
            <a:tbl>
              <a:tblPr firstRow="1" bandRow="1">
                <a:tableStyleId>{5C22544A-7EE6-4342-B048-85BDC9FD1C3A}</a:tableStyleId>
              </a:tblPr>
              <a:tblGrid>
                <a:gridCol w="1433830"/>
                <a:gridCol w="5475224"/>
              </a:tblGrid>
              <a:tr h="152400">
                <a:tc>
                  <a:txBody>
                    <a:bodyPr/>
                    <a:lstStyle/>
                    <a:p>
                      <a:pPr algn="ctr"/>
                      <a:r>
                        <a:rPr lang="en-CA" sz="1800" dirty="0" smtClean="0">
                          <a:solidFill>
                            <a:sysClr val="windowText" lastClr="000000"/>
                          </a:solidFill>
                          <a:latin typeface="+mj-lt"/>
                        </a:rPr>
                        <a:t>Executive</a:t>
                      </a:r>
                      <a:endParaRPr lang="en-CA" sz="1800" dirty="0">
                        <a:solidFill>
                          <a:sysClr val="windowText" lastClr="000000"/>
                        </a:solidFill>
                        <a:latin typeface="+mj-lt"/>
                      </a:endParaRPr>
                    </a:p>
                  </a:txBody>
                  <a:tcPr>
                    <a:solidFill>
                      <a:srgbClr val="99CCFF"/>
                    </a:solidFill>
                  </a:tcPr>
                </a:tc>
                <a:tc>
                  <a:txBody>
                    <a:bodyPr/>
                    <a:lstStyle/>
                    <a:p>
                      <a:pPr algn="ctr"/>
                      <a:r>
                        <a:rPr lang="en-CA" sz="1800" dirty="0" smtClean="0">
                          <a:solidFill>
                            <a:sysClr val="windowText" lastClr="000000"/>
                          </a:solidFill>
                          <a:latin typeface="+mj-lt"/>
                        </a:rPr>
                        <a:t>Motto</a:t>
                      </a:r>
                      <a:endParaRPr lang="en-CA" sz="1800" dirty="0">
                        <a:solidFill>
                          <a:sysClr val="windowText" lastClr="000000"/>
                        </a:solidFill>
                        <a:latin typeface="+mj-lt"/>
                      </a:endParaRPr>
                    </a:p>
                  </a:txBody>
                  <a:tcPr>
                    <a:solidFill>
                      <a:srgbClr val="99CCFF"/>
                    </a:solidFill>
                  </a:tcPr>
                </a:tc>
              </a:tr>
              <a:tr h="152400">
                <a:tc>
                  <a:txBody>
                    <a:bodyPr/>
                    <a:lstStyle/>
                    <a:p>
                      <a:r>
                        <a:rPr lang="en-CA" sz="1800" dirty="0" smtClean="0"/>
                        <a:t>Entrepreneur</a:t>
                      </a:r>
                      <a:endParaRPr lang="en-CA" sz="1800" dirty="0"/>
                    </a:p>
                  </a:txBody>
                  <a:tcPr>
                    <a:solidFill>
                      <a:schemeClr val="accent5">
                        <a:lumMod val="60000"/>
                        <a:lumOff val="40000"/>
                      </a:schemeClr>
                    </a:solidFill>
                  </a:tcPr>
                </a:tc>
                <a:tc>
                  <a:txBody>
                    <a:bodyPr/>
                    <a:lstStyle/>
                    <a:p>
                      <a:r>
                        <a:rPr lang="en-CA" sz="1800" dirty="0" smtClean="0"/>
                        <a:t>We do it my way.  Only risk-taking achievers need apply.</a:t>
                      </a:r>
                      <a:endParaRPr lang="en-CA" sz="1800" dirty="0"/>
                    </a:p>
                  </a:txBody>
                  <a:tcPr>
                    <a:solidFill>
                      <a:schemeClr val="accent5">
                        <a:lumMod val="60000"/>
                        <a:lumOff val="40000"/>
                      </a:schemeClr>
                    </a:solidFill>
                  </a:tcPr>
                </a:tc>
              </a:tr>
              <a:tr h="152400">
                <a:tc>
                  <a:txBody>
                    <a:bodyPr/>
                    <a:lstStyle/>
                    <a:p>
                      <a:r>
                        <a:rPr lang="en-CA" sz="1800" dirty="0" err="1" smtClean="0"/>
                        <a:t>Corporateur</a:t>
                      </a:r>
                      <a:endParaRPr lang="en-CA" sz="1800" dirty="0"/>
                    </a:p>
                  </a:txBody>
                  <a:tcPr>
                    <a:solidFill>
                      <a:schemeClr val="accent5">
                        <a:lumMod val="20000"/>
                        <a:lumOff val="80000"/>
                      </a:schemeClr>
                    </a:solidFill>
                  </a:tcPr>
                </a:tc>
                <a:tc>
                  <a:txBody>
                    <a:bodyPr/>
                    <a:lstStyle/>
                    <a:p>
                      <a:r>
                        <a:rPr lang="en-CA" sz="1800" dirty="0" smtClean="0"/>
                        <a:t>I call the shots, and we all work together on my team.</a:t>
                      </a:r>
                      <a:endParaRPr lang="en-CA" sz="1800" dirty="0"/>
                    </a:p>
                  </a:txBody>
                  <a:tcPr>
                    <a:solidFill>
                      <a:schemeClr val="accent5">
                        <a:lumMod val="20000"/>
                        <a:lumOff val="80000"/>
                      </a:schemeClr>
                    </a:solidFill>
                  </a:tcPr>
                </a:tc>
              </a:tr>
              <a:tr h="152400">
                <a:tc>
                  <a:txBody>
                    <a:bodyPr/>
                    <a:lstStyle/>
                    <a:p>
                      <a:r>
                        <a:rPr lang="en-CA" sz="1800" dirty="0" smtClean="0"/>
                        <a:t>Developer</a:t>
                      </a:r>
                      <a:endParaRPr lang="en-CA" sz="1800" dirty="0"/>
                    </a:p>
                  </a:txBody>
                  <a:tcPr>
                    <a:solidFill>
                      <a:schemeClr val="accent5">
                        <a:lumMod val="60000"/>
                        <a:lumOff val="40000"/>
                      </a:schemeClr>
                    </a:solidFill>
                  </a:tcPr>
                </a:tc>
                <a:tc>
                  <a:txBody>
                    <a:bodyPr/>
                    <a:lstStyle/>
                    <a:p>
                      <a:r>
                        <a:rPr lang="en-CA" sz="1800" dirty="0" smtClean="0"/>
                        <a:t>People are our most important resource.</a:t>
                      </a:r>
                      <a:endParaRPr lang="en-CA" sz="1800" dirty="0"/>
                    </a:p>
                  </a:txBody>
                  <a:tcPr>
                    <a:solidFill>
                      <a:schemeClr val="accent5">
                        <a:lumMod val="60000"/>
                        <a:lumOff val="40000"/>
                      </a:schemeClr>
                    </a:solidFill>
                  </a:tcPr>
                </a:tc>
              </a:tr>
              <a:tr h="152400">
                <a:tc>
                  <a:txBody>
                    <a:bodyPr/>
                    <a:lstStyle/>
                    <a:p>
                      <a:r>
                        <a:rPr lang="en-CA" sz="1800" dirty="0" smtClean="0"/>
                        <a:t>Craftsman</a:t>
                      </a:r>
                      <a:endParaRPr lang="en-CA" sz="1800" dirty="0"/>
                    </a:p>
                  </a:txBody>
                  <a:tcPr>
                    <a:solidFill>
                      <a:schemeClr val="accent5">
                        <a:lumMod val="20000"/>
                        <a:lumOff val="80000"/>
                      </a:schemeClr>
                    </a:solidFill>
                  </a:tcPr>
                </a:tc>
                <a:tc>
                  <a:txBody>
                    <a:bodyPr/>
                    <a:lstStyle/>
                    <a:p>
                      <a:r>
                        <a:rPr lang="en-CA" sz="1800" dirty="0" smtClean="0"/>
                        <a:t>We do important work as perfectly as we can.</a:t>
                      </a:r>
                      <a:endParaRPr lang="en-CA" sz="1800" dirty="0"/>
                    </a:p>
                  </a:txBody>
                  <a:tcPr>
                    <a:solidFill>
                      <a:schemeClr val="accent5">
                        <a:lumMod val="20000"/>
                        <a:lumOff val="80000"/>
                      </a:schemeClr>
                    </a:solidFill>
                  </a:tcPr>
                </a:tc>
              </a:tr>
              <a:tr h="152400">
                <a:tc>
                  <a:txBody>
                    <a:bodyPr/>
                    <a:lstStyle/>
                    <a:p>
                      <a:r>
                        <a:rPr lang="en-CA" sz="1800" dirty="0" smtClean="0"/>
                        <a:t>Integrator</a:t>
                      </a:r>
                      <a:endParaRPr lang="en-CA" sz="1800" dirty="0"/>
                    </a:p>
                  </a:txBody>
                  <a:tcPr>
                    <a:solidFill>
                      <a:schemeClr val="accent5">
                        <a:lumMod val="60000"/>
                        <a:lumOff val="40000"/>
                      </a:schemeClr>
                    </a:solidFill>
                  </a:tcPr>
                </a:tc>
                <a:tc>
                  <a:txBody>
                    <a:bodyPr/>
                    <a:lstStyle/>
                    <a:p>
                      <a:r>
                        <a:rPr lang="en-CA" sz="1800" dirty="0" smtClean="0"/>
                        <a:t>We build consensus and commitment.</a:t>
                      </a:r>
                      <a:endParaRPr lang="en-CA" sz="1800" dirty="0"/>
                    </a:p>
                  </a:txBody>
                  <a:tcPr>
                    <a:solidFill>
                      <a:schemeClr val="accent5">
                        <a:lumMod val="60000"/>
                        <a:lumOff val="40000"/>
                      </a:schemeClr>
                    </a:solidFill>
                  </a:tcPr>
                </a:tc>
              </a:tr>
              <a:tr h="152400">
                <a:tc>
                  <a:txBody>
                    <a:bodyPr/>
                    <a:lstStyle/>
                    <a:p>
                      <a:r>
                        <a:rPr lang="en-CA" sz="1800" dirty="0" smtClean="0"/>
                        <a:t>Gamesman</a:t>
                      </a:r>
                      <a:endParaRPr lang="en-CA" sz="1800" dirty="0"/>
                    </a:p>
                  </a:txBody>
                  <a:tcPr>
                    <a:solidFill>
                      <a:schemeClr val="accent5">
                        <a:lumMod val="20000"/>
                        <a:lumOff val="80000"/>
                      </a:schemeClr>
                    </a:solidFill>
                  </a:tcPr>
                </a:tc>
                <a:tc>
                  <a:txBody>
                    <a:bodyPr/>
                    <a:lstStyle/>
                    <a:p>
                      <a:r>
                        <a:rPr lang="en-CA" sz="1800" dirty="0" smtClean="0"/>
                        <a:t>We win together, but I must win more than you.</a:t>
                      </a:r>
                      <a:endParaRPr lang="en-CA" sz="1800" dirty="0"/>
                    </a:p>
                  </a:txBody>
                  <a:tcPr>
                    <a:solidFill>
                      <a:schemeClr val="accent5">
                        <a:lumMod val="20000"/>
                        <a:lumOff val="80000"/>
                      </a:schemeClr>
                    </a:solidFill>
                  </a:tcPr>
                </a:tc>
              </a:tr>
            </a:tbl>
          </a:graphicData>
        </a:graphic>
      </p:graphicFrame>
      <p:sp>
        <p:nvSpPr>
          <p:cNvPr id="3" name="Slide Number Placeholder 2"/>
          <p:cNvSpPr>
            <a:spLocks noGrp="1"/>
          </p:cNvSpPr>
          <p:nvPr>
            <p:ph type="sldNum" sz="quarter" idx="12"/>
          </p:nvPr>
        </p:nvSpPr>
        <p:spPr/>
        <p:txBody>
          <a:bodyPr/>
          <a:lstStyle/>
          <a:p>
            <a:r>
              <a:rPr lang="en-US" smtClean="0"/>
              <a:t>3-</a:t>
            </a:r>
            <a:fld id="{3ADCDA7D-6044-47B0-B254-A2D7E07E6774}" type="slidenum">
              <a:rPr lang="en-US" smtClean="0"/>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dirty="0">
              <a:cs typeface="Arial" charset="0"/>
            </a:endParaRPr>
          </a:p>
        </p:txBody>
      </p:sp>
      <p:sp>
        <p:nvSpPr>
          <p:cNvPr id="103426" name="Rectangle 2"/>
          <p:cNvSpPr>
            <a:spLocks noGrp="1" noChangeArrowheads="1"/>
          </p:cNvSpPr>
          <p:nvPr>
            <p:ph type="title"/>
          </p:nvPr>
        </p:nvSpPr>
        <p:spPr/>
        <p:txBody>
          <a:bodyPr/>
          <a:lstStyle/>
          <a:p>
            <a:r>
              <a:rPr lang="en-US" b="1" dirty="0"/>
              <a:t>Situational approaches</a:t>
            </a:r>
            <a:r>
              <a:rPr lang="en-US" b="1" dirty="0">
                <a:cs typeface="Times New Roman"/>
              </a:rPr>
              <a:t> …</a:t>
            </a:r>
            <a:endParaRPr lang="en-US" b="1" dirty="0"/>
          </a:p>
        </p:txBody>
      </p:sp>
      <p:sp>
        <p:nvSpPr>
          <p:cNvPr id="103431" name="Rectangle 7"/>
          <p:cNvSpPr>
            <a:spLocks noGrp="1" noChangeArrowheads="1"/>
          </p:cNvSpPr>
          <p:nvPr>
            <p:ph type="body" idx="1"/>
          </p:nvPr>
        </p:nvSpPr>
        <p:spPr>
          <a:xfrm>
            <a:off x="228600" y="1752600"/>
            <a:ext cx="8686800" cy="4414838"/>
          </a:xfrm>
        </p:spPr>
        <p:txBody>
          <a:bodyPr/>
          <a:lstStyle/>
          <a:p>
            <a:pPr>
              <a:spcBef>
                <a:spcPts val="0"/>
              </a:spcBef>
            </a:pPr>
            <a:r>
              <a:rPr lang="en-US" dirty="0" smtClean="0"/>
              <a:t>Other types </a:t>
            </a:r>
            <a:r>
              <a:rPr lang="en-US" dirty="0"/>
              <a:t>of leaders who are </a:t>
            </a:r>
            <a:r>
              <a:rPr lang="en-US" dirty="0" smtClean="0"/>
              <a:t>merely successful:</a:t>
            </a:r>
            <a:endParaRPr lang="en-CA" dirty="0"/>
          </a:p>
        </p:txBody>
      </p:sp>
      <p:graphicFrame>
        <p:nvGraphicFramePr>
          <p:cNvPr id="8" name="Table 7"/>
          <p:cNvGraphicFramePr>
            <a:graphicFrameLocks noGrp="1"/>
          </p:cNvGraphicFramePr>
          <p:nvPr>
            <p:extLst>
              <p:ext uri="{D42A27DB-BD31-4B8C-83A1-F6EECF244321}">
                <p14:modId xmlns:p14="http://schemas.microsoft.com/office/powerpoint/2010/main" val="1608143936"/>
              </p:ext>
            </p:extLst>
          </p:nvPr>
        </p:nvGraphicFramePr>
        <p:xfrm>
          <a:off x="990600" y="2377440"/>
          <a:ext cx="7034721" cy="3566160"/>
        </p:xfrm>
        <a:graphic>
          <a:graphicData uri="http://schemas.openxmlformats.org/drawingml/2006/table">
            <a:tbl>
              <a:tblPr firstRow="1" bandRow="1">
                <a:tableStyleId>{5C22544A-7EE6-4342-B048-85BDC9FD1C3A}</a:tableStyleId>
              </a:tblPr>
              <a:tblGrid>
                <a:gridCol w="1695768"/>
                <a:gridCol w="5338953"/>
              </a:tblGrid>
              <a:tr h="152400">
                <a:tc>
                  <a:txBody>
                    <a:bodyPr/>
                    <a:lstStyle/>
                    <a:p>
                      <a:pPr algn="ctr"/>
                      <a:r>
                        <a:rPr lang="en-CA" sz="2000" dirty="0" smtClean="0">
                          <a:solidFill>
                            <a:sysClr val="windowText" lastClr="000000"/>
                          </a:solidFill>
                          <a:latin typeface="+mj-lt"/>
                        </a:rPr>
                        <a:t>Executive</a:t>
                      </a:r>
                      <a:endParaRPr lang="en-CA" sz="2000" dirty="0">
                        <a:solidFill>
                          <a:sysClr val="windowText" lastClr="000000"/>
                        </a:solidFill>
                        <a:latin typeface="+mj-lt"/>
                      </a:endParaRPr>
                    </a:p>
                  </a:txBody>
                  <a:tcPr>
                    <a:solidFill>
                      <a:srgbClr val="99CCFF"/>
                    </a:solidFill>
                  </a:tcPr>
                </a:tc>
                <a:tc>
                  <a:txBody>
                    <a:bodyPr/>
                    <a:lstStyle/>
                    <a:p>
                      <a:pPr algn="ctr"/>
                      <a:r>
                        <a:rPr lang="en-CA" sz="2000" dirty="0" smtClean="0">
                          <a:solidFill>
                            <a:sysClr val="windowText" lastClr="000000"/>
                          </a:solidFill>
                          <a:latin typeface="+mj-lt"/>
                        </a:rPr>
                        <a:t>Motto</a:t>
                      </a:r>
                      <a:endParaRPr lang="en-CA" sz="2000" dirty="0">
                        <a:solidFill>
                          <a:sysClr val="windowText" lastClr="000000"/>
                        </a:solidFill>
                        <a:latin typeface="+mj-lt"/>
                      </a:endParaRPr>
                    </a:p>
                  </a:txBody>
                  <a:tcPr>
                    <a:solidFill>
                      <a:srgbClr val="99CCFF"/>
                    </a:solidFill>
                  </a:tcPr>
                </a:tc>
              </a:tr>
              <a:tr h="152400">
                <a:tc>
                  <a:txBody>
                    <a:bodyPr/>
                    <a:lstStyle/>
                    <a:p>
                      <a:r>
                        <a:rPr lang="en-CA" sz="2000" dirty="0" smtClean="0"/>
                        <a:t>Bureaucrat</a:t>
                      </a:r>
                      <a:endParaRPr lang="en-CA" sz="2000" dirty="0"/>
                    </a:p>
                  </a:txBody>
                  <a:tcPr>
                    <a:solidFill>
                      <a:schemeClr val="accent5">
                        <a:lumMod val="60000"/>
                        <a:lumOff val="40000"/>
                      </a:schemeClr>
                    </a:solidFill>
                  </a:tcPr>
                </a:tc>
                <a:tc>
                  <a:txBody>
                    <a:bodyPr/>
                    <a:lstStyle/>
                    <a:p>
                      <a:r>
                        <a:rPr lang="en-CA" sz="2000" dirty="0" smtClean="0"/>
                        <a:t>We go by the book.</a:t>
                      </a:r>
                      <a:endParaRPr lang="en-CA" sz="2000" dirty="0"/>
                    </a:p>
                  </a:txBody>
                  <a:tcPr>
                    <a:solidFill>
                      <a:schemeClr val="accent5">
                        <a:lumMod val="60000"/>
                        <a:lumOff val="40000"/>
                      </a:schemeClr>
                    </a:solidFill>
                  </a:tcPr>
                </a:tc>
              </a:tr>
              <a:tr h="152400">
                <a:tc>
                  <a:txBody>
                    <a:bodyPr/>
                    <a:lstStyle/>
                    <a:p>
                      <a:r>
                        <a:rPr lang="en-CA" sz="2000" dirty="0" smtClean="0"/>
                        <a:t>Zealot</a:t>
                      </a:r>
                      <a:endParaRPr lang="en-CA" sz="2000" dirty="0"/>
                    </a:p>
                  </a:txBody>
                  <a:tcPr>
                    <a:solidFill>
                      <a:schemeClr val="accent5">
                        <a:lumMod val="20000"/>
                        <a:lumOff val="80000"/>
                      </a:schemeClr>
                    </a:solidFill>
                  </a:tcPr>
                </a:tc>
                <a:tc>
                  <a:txBody>
                    <a:bodyPr/>
                    <a:lstStyle/>
                    <a:p>
                      <a:r>
                        <a:rPr lang="en-CA" sz="2000" dirty="0" smtClean="0"/>
                        <a:t>We do things my way, in spite of the organization.</a:t>
                      </a:r>
                      <a:endParaRPr lang="en-CA" sz="2000" dirty="0"/>
                    </a:p>
                  </a:txBody>
                  <a:tcPr>
                    <a:solidFill>
                      <a:schemeClr val="accent5">
                        <a:lumMod val="20000"/>
                        <a:lumOff val="80000"/>
                      </a:schemeClr>
                    </a:solidFill>
                  </a:tcPr>
                </a:tc>
              </a:tr>
              <a:tr h="152400">
                <a:tc>
                  <a:txBody>
                    <a:bodyPr/>
                    <a:lstStyle/>
                    <a:p>
                      <a:r>
                        <a:rPr lang="en-CA" sz="2000" dirty="0" smtClean="0"/>
                        <a:t>Machiavellian</a:t>
                      </a:r>
                      <a:endParaRPr lang="en-CA" sz="2000" dirty="0"/>
                    </a:p>
                  </a:txBody>
                  <a:tcPr>
                    <a:solidFill>
                      <a:schemeClr val="accent5">
                        <a:lumMod val="60000"/>
                        <a:lumOff val="40000"/>
                      </a:schemeClr>
                    </a:solidFill>
                  </a:tcPr>
                </a:tc>
                <a:tc>
                  <a:txBody>
                    <a:bodyPr/>
                    <a:lstStyle/>
                    <a:p>
                      <a:r>
                        <a:rPr lang="en-CA" sz="2000" dirty="0" smtClean="0"/>
                        <a:t>We depersonalize and use you.</a:t>
                      </a:r>
                      <a:endParaRPr lang="en-CA" sz="2000" dirty="0"/>
                    </a:p>
                  </a:txBody>
                  <a:tcPr>
                    <a:solidFill>
                      <a:schemeClr val="accent5">
                        <a:lumMod val="60000"/>
                        <a:lumOff val="40000"/>
                      </a:schemeClr>
                    </a:solidFill>
                  </a:tcPr>
                </a:tc>
              </a:tr>
              <a:tr h="152400">
                <a:tc>
                  <a:txBody>
                    <a:bodyPr/>
                    <a:lstStyle/>
                    <a:p>
                      <a:r>
                        <a:rPr lang="en-CA" sz="2000" dirty="0" smtClean="0"/>
                        <a:t>Missionary</a:t>
                      </a:r>
                      <a:endParaRPr lang="en-CA" sz="2000" dirty="0"/>
                    </a:p>
                  </a:txBody>
                  <a:tcPr>
                    <a:solidFill>
                      <a:schemeClr val="accent5">
                        <a:lumMod val="20000"/>
                        <a:lumOff val="80000"/>
                      </a:schemeClr>
                    </a:solidFill>
                  </a:tcPr>
                </a:tc>
                <a:tc>
                  <a:txBody>
                    <a:bodyPr/>
                    <a:lstStyle/>
                    <a:p>
                      <a:r>
                        <a:rPr lang="en-CA" sz="2000" dirty="0" smtClean="0"/>
                        <a:t>We love one another.</a:t>
                      </a:r>
                      <a:endParaRPr lang="en-CA" sz="2000" dirty="0"/>
                    </a:p>
                  </a:txBody>
                  <a:tcPr>
                    <a:solidFill>
                      <a:schemeClr val="accent5">
                        <a:lumMod val="20000"/>
                        <a:lumOff val="80000"/>
                      </a:schemeClr>
                    </a:solidFill>
                  </a:tcPr>
                </a:tc>
              </a:tr>
              <a:tr h="152400">
                <a:tc>
                  <a:txBody>
                    <a:bodyPr/>
                    <a:lstStyle/>
                    <a:p>
                      <a:r>
                        <a:rPr lang="en-CA" sz="2000" dirty="0" smtClean="0"/>
                        <a:t>Climber</a:t>
                      </a:r>
                      <a:endParaRPr lang="en-CA" sz="2000" dirty="0"/>
                    </a:p>
                  </a:txBody>
                  <a:tcPr>
                    <a:solidFill>
                      <a:schemeClr val="accent5">
                        <a:lumMod val="60000"/>
                        <a:lumOff val="40000"/>
                      </a:schemeClr>
                    </a:solidFill>
                  </a:tcPr>
                </a:tc>
                <a:tc>
                  <a:txBody>
                    <a:bodyPr/>
                    <a:lstStyle/>
                    <a:p>
                      <a:r>
                        <a:rPr lang="en-CA" sz="2000" dirty="0" smtClean="0"/>
                        <a:t>I vault over anyone I can.</a:t>
                      </a:r>
                      <a:endParaRPr lang="en-CA" sz="2000" dirty="0"/>
                    </a:p>
                  </a:txBody>
                  <a:tcPr>
                    <a:solidFill>
                      <a:schemeClr val="accent5">
                        <a:lumMod val="60000"/>
                        <a:lumOff val="40000"/>
                      </a:schemeClr>
                    </a:solidFill>
                  </a:tcPr>
                </a:tc>
              </a:tr>
              <a:tr h="152400">
                <a:tc>
                  <a:txBody>
                    <a:bodyPr/>
                    <a:lstStyle/>
                    <a:p>
                      <a:r>
                        <a:rPr lang="en-CA" sz="2000" dirty="0" smtClean="0"/>
                        <a:t>Exploiter</a:t>
                      </a:r>
                      <a:endParaRPr lang="en-CA" sz="2000" dirty="0"/>
                    </a:p>
                  </a:txBody>
                  <a:tcPr>
                    <a:solidFill>
                      <a:schemeClr val="accent5">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000" dirty="0" smtClean="0"/>
                        <a:t>When I bark, they jump.</a:t>
                      </a:r>
                    </a:p>
                  </a:txBody>
                  <a:tcPr>
                    <a:solidFill>
                      <a:schemeClr val="accent5">
                        <a:lumMod val="20000"/>
                        <a:lumOff val="80000"/>
                      </a:schemeClr>
                    </a:solidFill>
                  </a:tcPr>
                </a:tc>
              </a:tr>
              <a:tr h="152400">
                <a:tc>
                  <a:txBody>
                    <a:bodyPr/>
                    <a:lstStyle/>
                    <a:p>
                      <a:r>
                        <a:rPr lang="en-CA" sz="2000" dirty="0" smtClean="0"/>
                        <a:t>Temporizer</a:t>
                      </a:r>
                      <a:endParaRPr lang="en-CA" sz="2000" dirty="0"/>
                    </a:p>
                  </a:txBody>
                  <a:tcPr>
                    <a:solidFill>
                      <a:schemeClr val="accent5">
                        <a:lumMod val="60000"/>
                        <a:lumOff val="40000"/>
                      </a:schemeClr>
                    </a:solidFill>
                  </a:tcPr>
                </a:tc>
                <a:tc>
                  <a:txBody>
                    <a:bodyPr/>
                    <a:lstStyle/>
                    <a:p>
                      <a:r>
                        <a:rPr lang="en-CA" sz="2000" dirty="0" smtClean="0"/>
                        <a:t>We bend to the strongest pressure.</a:t>
                      </a:r>
                      <a:endParaRPr lang="en-CA" sz="2000" dirty="0"/>
                    </a:p>
                  </a:txBody>
                  <a:tcPr>
                    <a:solidFill>
                      <a:schemeClr val="accent5">
                        <a:lumMod val="60000"/>
                        <a:lumOff val="40000"/>
                      </a:schemeClr>
                    </a:solidFill>
                  </a:tcPr>
                </a:tc>
              </a:tr>
              <a:tr h="152400">
                <a:tc>
                  <a:txBody>
                    <a:bodyPr/>
                    <a:lstStyle/>
                    <a:p>
                      <a:r>
                        <a:rPr lang="en-CA" sz="2000" dirty="0" smtClean="0"/>
                        <a:t>Glad-Hander</a:t>
                      </a:r>
                      <a:endParaRPr lang="en-CA" sz="2000" dirty="0"/>
                    </a:p>
                  </a:txBody>
                  <a:tcPr>
                    <a:solidFill>
                      <a:schemeClr val="accent5">
                        <a:lumMod val="20000"/>
                        <a:lumOff val="80000"/>
                      </a:schemeClr>
                    </a:solidFill>
                  </a:tcPr>
                </a:tc>
                <a:tc>
                  <a:txBody>
                    <a:bodyPr/>
                    <a:lstStyle/>
                    <a:p>
                      <a:r>
                        <a:rPr lang="en-CA" sz="2000" dirty="0" smtClean="0"/>
                        <a:t>We sell the sizzle, not the steak.</a:t>
                      </a:r>
                      <a:endParaRPr lang="en-CA" sz="2000" dirty="0"/>
                    </a:p>
                  </a:txBody>
                  <a:tcPr>
                    <a:solidFill>
                      <a:schemeClr val="accent5">
                        <a:lumMod val="20000"/>
                        <a:lumOff val="80000"/>
                      </a:schemeClr>
                    </a:solidFill>
                  </a:tcPr>
                </a:tc>
              </a:tr>
            </a:tbl>
          </a:graphicData>
        </a:graphic>
      </p:graphicFrame>
      <p:sp>
        <p:nvSpPr>
          <p:cNvPr id="2" name="Slide Number Placeholder 1"/>
          <p:cNvSpPr>
            <a:spLocks noGrp="1"/>
          </p:cNvSpPr>
          <p:nvPr>
            <p:ph type="sldNum" sz="quarter" idx="12"/>
          </p:nvPr>
        </p:nvSpPr>
        <p:spPr/>
        <p:txBody>
          <a:bodyPr/>
          <a:lstStyle/>
          <a:p>
            <a:r>
              <a:rPr lang="en-US" smtClean="0"/>
              <a:t>3-</a:t>
            </a:r>
            <a:fld id="{3ADCDA7D-6044-47B0-B254-A2D7E07E6774}" type="slidenum">
              <a:rPr lang="en-US" smtClean="0"/>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Motivation</a:t>
            </a:r>
            <a:endParaRPr lang="en-CA" b="1" dirty="0"/>
          </a:p>
        </p:txBody>
      </p:sp>
      <p:sp>
        <p:nvSpPr>
          <p:cNvPr id="3" name="Content Placeholder 2"/>
          <p:cNvSpPr>
            <a:spLocks noGrp="1"/>
          </p:cNvSpPr>
          <p:nvPr>
            <p:ph idx="1"/>
          </p:nvPr>
        </p:nvSpPr>
        <p:spPr/>
        <p:txBody>
          <a:bodyPr/>
          <a:lstStyle/>
          <a:p>
            <a:pPr>
              <a:spcBef>
                <a:spcPts val="0"/>
              </a:spcBef>
            </a:pPr>
            <a:r>
              <a:rPr lang="en-CA" dirty="0"/>
              <a:t>Motivation is a psychological feature that arouses </a:t>
            </a:r>
            <a:r>
              <a:rPr lang="en-CA" dirty="0" smtClean="0"/>
              <a:t>a person </a:t>
            </a:r>
            <a:r>
              <a:rPr lang="en-CA" dirty="0"/>
              <a:t>to act towards a desired goal and elicits</a:t>
            </a:r>
            <a:r>
              <a:rPr lang="en-CA" dirty="0" smtClean="0"/>
              <a:t>, controls</a:t>
            </a:r>
            <a:r>
              <a:rPr lang="en-CA" dirty="0"/>
              <a:t>, and sustains certain goal-directed </a:t>
            </a:r>
            <a:r>
              <a:rPr lang="en-CA" dirty="0" smtClean="0"/>
              <a:t>behaviours.</a:t>
            </a:r>
            <a:endParaRPr lang="en-CA" dirty="0"/>
          </a:p>
          <a:p>
            <a:pPr>
              <a:spcBef>
                <a:spcPts val="0"/>
              </a:spcBef>
            </a:pPr>
            <a:r>
              <a:rPr lang="en-CA" dirty="0" smtClean="0"/>
              <a:t>In an organizational sense, motivation is the </a:t>
            </a:r>
            <a:r>
              <a:rPr lang="en-CA" dirty="0"/>
              <a:t>willingness to exert </a:t>
            </a:r>
            <a:r>
              <a:rPr lang="en-CA" dirty="0" smtClean="0"/>
              <a:t>the </a:t>
            </a:r>
            <a:r>
              <a:rPr lang="en-CA" dirty="0"/>
              <a:t>levels of effort </a:t>
            </a:r>
            <a:r>
              <a:rPr lang="en-CA" dirty="0" smtClean="0"/>
              <a:t>needed to reach organization-al </a:t>
            </a:r>
            <a:r>
              <a:rPr lang="en-CA" dirty="0"/>
              <a:t>goals, </a:t>
            </a:r>
            <a:r>
              <a:rPr lang="en-CA" dirty="0" smtClean="0"/>
              <a:t>conditioned by </a:t>
            </a:r>
            <a:r>
              <a:rPr lang="en-CA" dirty="0"/>
              <a:t>the effort’s </a:t>
            </a:r>
            <a:r>
              <a:rPr lang="en-CA" dirty="0" smtClean="0"/>
              <a:t>ability </a:t>
            </a:r>
            <a:r>
              <a:rPr lang="en-CA" dirty="0"/>
              <a:t>to satisfy some </a:t>
            </a:r>
            <a:r>
              <a:rPr lang="en-CA" dirty="0" smtClean="0"/>
              <a:t>individual </a:t>
            </a:r>
            <a:r>
              <a:rPr lang="en-CA" dirty="0"/>
              <a:t>need.</a:t>
            </a:r>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14</a:t>
            </a:fld>
            <a:endParaRPr lang="en-US" dirty="0"/>
          </a:p>
        </p:txBody>
      </p:sp>
    </p:spTree>
    <p:extLst>
      <p:ext uri="{BB962C8B-B14F-4D97-AF65-F5344CB8AC3E}">
        <p14:creationId xmlns:p14="http://schemas.microsoft.com/office/powerpoint/2010/main" val="2010455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Motivation theories</a:t>
            </a:r>
            <a:endParaRPr lang="en-CA" dirty="0"/>
          </a:p>
        </p:txBody>
      </p:sp>
      <p:sp>
        <p:nvSpPr>
          <p:cNvPr id="3" name="Content Placeholder 2"/>
          <p:cNvSpPr>
            <a:spLocks noGrp="1"/>
          </p:cNvSpPr>
          <p:nvPr>
            <p:ph idx="1"/>
          </p:nvPr>
        </p:nvSpPr>
        <p:spPr/>
        <p:txBody>
          <a:bodyPr/>
          <a:lstStyle/>
          <a:p>
            <a:pPr>
              <a:spcBef>
                <a:spcPts val="0"/>
              </a:spcBef>
            </a:pPr>
            <a:r>
              <a:rPr lang="en-CA" dirty="0" smtClean="0"/>
              <a:t>McGregor’s Theory X and Theory Y:</a:t>
            </a:r>
          </a:p>
          <a:p>
            <a:pPr lvl="1">
              <a:spcBef>
                <a:spcPts val="300"/>
              </a:spcBef>
            </a:pPr>
            <a:r>
              <a:rPr lang="en-CA" b="1" dirty="0" smtClean="0"/>
              <a:t>Theory X:</a:t>
            </a:r>
            <a:r>
              <a:rPr lang="en-CA" dirty="0" smtClean="0"/>
              <a:t>  Management must direct the efforts of people, motivate and control them using behaviour modification because they would otherwise be passive or resistant to the organization’s needs.  Methods include:  persuasion, reward, punishment, and control.</a:t>
            </a:r>
          </a:p>
          <a:p>
            <a:pPr lvl="1">
              <a:spcBef>
                <a:spcPts val="300"/>
              </a:spcBef>
            </a:pPr>
            <a:r>
              <a:rPr lang="en-CA" b="1" dirty="0" smtClean="0"/>
              <a:t>Theory Y:</a:t>
            </a:r>
            <a:r>
              <a:rPr lang="en-CA" dirty="0" smtClean="0"/>
              <a:t>  Management must make it possible for people to achieve their goals best by directing their own efforts toward organizational objectives and to make it possible for people to develop themselves since they are naturally motivated, have the potential to develop, and the capacity to assume responsibility.</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15</a:t>
            </a:fld>
            <a:endParaRPr lang="en-US" dirty="0"/>
          </a:p>
        </p:txBody>
      </p:sp>
    </p:spTree>
    <p:extLst>
      <p:ext uri="{BB962C8B-B14F-4D97-AF65-F5344CB8AC3E}">
        <p14:creationId xmlns:p14="http://schemas.microsoft.com/office/powerpoint/2010/main" val="20134533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Motivation: content </a:t>
            </a:r>
            <a:r>
              <a:rPr lang="en-US" b="1" dirty="0"/>
              <a:t>theories</a:t>
            </a:r>
            <a:endParaRPr lang="en-CA" b="1" dirty="0"/>
          </a:p>
        </p:txBody>
      </p:sp>
      <p:sp>
        <p:nvSpPr>
          <p:cNvPr id="3" name="Content Placeholder 2"/>
          <p:cNvSpPr>
            <a:spLocks noGrp="1"/>
          </p:cNvSpPr>
          <p:nvPr>
            <p:ph idx="1"/>
          </p:nvPr>
        </p:nvSpPr>
        <p:spPr/>
        <p:txBody>
          <a:bodyPr/>
          <a:lstStyle/>
          <a:p>
            <a:pPr>
              <a:spcBef>
                <a:spcPts val="0"/>
              </a:spcBef>
            </a:pPr>
            <a:r>
              <a:rPr lang="en-CA" b="1" dirty="0" smtClean="0"/>
              <a:t>Maslow’s Hierarchy </a:t>
            </a:r>
            <a:r>
              <a:rPr lang="en-CA" b="1" dirty="0"/>
              <a:t>of </a:t>
            </a:r>
            <a:r>
              <a:rPr lang="en-CA" b="1" dirty="0" smtClean="0"/>
              <a:t>Needs</a:t>
            </a:r>
            <a:r>
              <a:rPr lang="en-CA" b="1" dirty="0" smtClean="0"/>
              <a:t>:  </a:t>
            </a:r>
            <a:r>
              <a:rPr lang="en-CA" dirty="0" smtClean="0"/>
              <a:t>human </a:t>
            </a:r>
            <a:r>
              <a:rPr lang="en-CA" dirty="0"/>
              <a:t>needs </a:t>
            </a:r>
            <a:r>
              <a:rPr lang="en-CA" dirty="0" smtClean="0"/>
              <a:t>are arranged in </a:t>
            </a:r>
            <a:r>
              <a:rPr lang="en-CA" dirty="0" smtClean="0"/>
              <a:t>hierarchies </a:t>
            </a:r>
            <a:r>
              <a:rPr lang="en-CA" dirty="0"/>
              <a:t>of </a:t>
            </a:r>
            <a:r>
              <a:rPr lang="en-CA" dirty="0" smtClean="0"/>
              <a:t>pre-potency; the appearance </a:t>
            </a:r>
            <a:r>
              <a:rPr lang="en-CA" dirty="0"/>
              <a:t>of one need </a:t>
            </a:r>
            <a:r>
              <a:rPr lang="en-CA" dirty="0" smtClean="0"/>
              <a:t>rests </a:t>
            </a:r>
            <a:r>
              <a:rPr lang="en-CA" dirty="0"/>
              <a:t>on the prior </a:t>
            </a:r>
            <a:r>
              <a:rPr lang="en-CA" dirty="0" smtClean="0"/>
              <a:t>satisfaction </a:t>
            </a:r>
            <a:r>
              <a:rPr lang="en-CA" dirty="0"/>
              <a:t>of another</a:t>
            </a:r>
            <a:r>
              <a:rPr lang="en-CA" dirty="0" smtClean="0"/>
              <a:t>.</a:t>
            </a:r>
          </a:p>
          <a:p>
            <a:pPr lvl="1">
              <a:spcBef>
                <a:spcPts val="600"/>
              </a:spcBef>
            </a:pPr>
            <a:r>
              <a:rPr lang="en-CA" dirty="0" smtClean="0"/>
              <a:t>See the figure on the following page.</a:t>
            </a:r>
          </a:p>
          <a:p>
            <a:pPr>
              <a:spcBef>
                <a:spcPts val="600"/>
              </a:spcBef>
            </a:pPr>
            <a:r>
              <a:rPr lang="en-CA" dirty="0" smtClean="0"/>
              <a:t>Maslow considered his hierarchy to be </a:t>
            </a:r>
            <a:r>
              <a:rPr lang="en-CA" i="1" dirty="0" smtClean="0"/>
              <a:t>approximately</a:t>
            </a:r>
            <a:r>
              <a:rPr lang="en-CA" dirty="0" smtClean="0"/>
              <a:t> appropriate in terms of needs satisfaction for most of us.</a:t>
            </a:r>
          </a:p>
          <a:p>
            <a:pPr>
              <a:spcBef>
                <a:spcPts val="600"/>
              </a:spcBef>
            </a:pPr>
            <a:r>
              <a:rPr lang="en-CA" dirty="0" smtClean="0"/>
              <a:t>Others, notably Geert </a:t>
            </a:r>
            <a:r>
              <a:rPr lang="en-CA" dirty="0" err="1" smtClean="0"/>
              <a:t>Hofstede</a:t>
            </a:r>
            <a:r>
              <a:rPr lang="en-CA" dirty="0" smtClean="0"/>
              <a:t>, have criticized it as being ethnocentric, i.e. appropriate for </a:t>
            </a:r>
            <a:r>
              <a:rPr lang="en-CA" i="1" dirty="0" smtClean="0"/>
              <a:t>individualistic</a:t>
            </a:r>
            <a:r>
              <a:rPr lang="en-CA" dirty="0" smtClean="0"/>
              <a:t> societies, but not for </a:t>
            </a:r>
            <a:r>
              <a:rPr lang="en-CA" i="1" dirty="0" smtClean="0"/>
              <a:t>collectivist</a:t>
            </a:r>
            <a:r>
              <a:rPr lang="en-CA" dirty="0" smtClean="0"/>
              <a:t> societies.</a:t>
            </a:r>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16</a:t>
            </a:fld>
            <a:endParaRPr lang="en-US" dirty="0"/>
          </a:p>
        </p:txBody>
      </p:sp>
    </p:spTree>
    <p:extLst>
      <p:ext uri="{BB962C8B-B14F-4D97-AF65-F5344CB8AC3E}">
        <p14:creationId xmlns:p14="http://schemas.microsoft.com/office/powerpoint/2010/main" val="2669255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Motivation: content </a:t>
            </a:r>
            <a:r>
              <a:rPr lang="en-US" b="1" dirty="0" smtClean="0"/>
              <a:t>theories …</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pic>
        <p:nvPicPr>
          <p:cNvPr id="7" name="Picture 6" descr="AAGTLCV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6" y="1767840"/>
            <a:ext cx="3864035" cy="448056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r>
              <a:rPr lang="en-US" smtClean="0"/>
              <a:t>3-</a:t>
            </a:r>
            <a:fld id="{3ADCDA7D-6044-47B0-B254-A2D7E07E6774}" type="slidenum">
              <a:rPr lang="en-US" smtClean="0"/>
              <a:pPr/>
              <a:t>17</a:t>
            </a:fld>
            <a:endParaRPr lang="en-US" dirty="0"/>
          </a:p>
        </p:txBody>
      </p:sp>
    </p:spTree>
    <p:extLst>
      <p:ext uri="{BB962C8B-B14F-4D97-AF65-F5344CB8AC3E}">
        <p14:creationId xmlns:p14="http://schemas.microsoft.com/office/powerpoint/2010/main" val="11713115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9" name="Title 1"/>
          <p:cNvSpPr>
            <a:spLocks noGrp="1"/>
          </p:cNvSpPr>
          <p:nvPr>
            <p:ph type="title"/>
          </p:nvPr>
        </p:nvSpPr>
        <p:spPr>
          <a:xfrm>
            <a:off x="228600" y="533400"/>
            <a:ext cx="8683625" cy="1219200"/>
          </a:xfrm>
        </p:spPr>
        <p:txBody>
          <a:bodyPr/>
          <a:lstStyle/>
          <a:p>
            <a:r>
              <a:rPr lang="en-US" b="1" dirty="0"/>
              <a:t>Motivation: content theories …</a:t>
            </a:r>
            <a:endParaRPr lang="en-CA" dirty="0"/>
          </a:p>
        </p:txBody>
      </p:sp>
      <p:sp>
        <p:nvSpPr>
          <p:cNvPr id="7" name="Content Placeholder 2"/>
          <p:cNvSpPr>
            <a:spLocks noGrp="1"/>
          </p:cNvSpPr>
          <p:nvPr>
            <p:ph idx="1"/>
          </p:nvPr>
        </p:nvSpPr>
        <p:spPr>
          <a:xfrm>
            <a:off x="228600" y="1752600"/>
            <a:ext cx="8683625" cy="4414838"/>
          </a:xfrm>
        </p:spPr>
        <p:txBody>
          <a:bodyPr/>
          <a:lstStyle/>
          <a:p>
            <a:pPr>
              <a:spcBef>
                <a:spcPts val="0"/>
              </a:spcBef>
            </a:pPr>
            <a:r>
              <a:rPr lang="en-CA" b="1" dirty="0" smtClean="0"/>
              <a:t>Herzberg’s </a:t>
            </a:r>
            <a:r>
              <a:rPr lang="en-CA" b="1" dirty="0"/>
              <a:t>Two-Factor </a:t>
            </a:r>
            <a:r>
              <a:rPr lang="en-CA" b="1" dirty="0" smtClean="0"/>
              <a:t>(Motivation-Hygiene) Theory</a:t>
            </a:r>
            <a:r>
              <a:rPr lang="en-CA" b="1" dirty="0"/>
              <a:t>:</a:t>
            </a:r>
            <a:r>
              <a:rPr lang="en-CA" dirty="0"/>
              <a:t>  </a:t>
            </a:r>
            <a:r>
              <a:rPr lang="en-CA" dirty="0" smtClean="0"/>
              <a:t>certain </a:t>
            </a:r>
            <a:r>
              <a:rPr lang="en-CA" dirty="0"/>
              <a:t>factors in the workplace </a:t>
            </a:r>
            <a:r>
              <a:rPr lang="en-CA" dirty="0" smtClean="0"/>
              <a:t>cause </a:t>
            </a:r>
            <a:r>
              <a:rPr lang="en-CA" dirty="0"/>
              <a:t>job </a:t>
            </a:r>
            <a:r>
              <a:rPr lang="en-CA" dirty="0" err="1" smtClean="0"/>
              <a:t>satis</a:t>
            </a:r>
            <a:r>
              <a:rPr lang="en-CA" dirty="0" smtClean="0"/>
              <a:t>-faction; a </a:t>
            </a:r>
            <a:r>
              <a:rPr lang="en-CA" dirty="0"/>
              <a:t>separate set of factors cause </a:t>
            </a:r>
            <a:r>
              <a:rPr lang="en-CA" dirty="0" smtClean="0"/>
              <a:t>dissatisfaction.</a:t>
            </a:r>
          </a:p>
          <a:p>
            <a:pPr lvl="1">
              <a:spcBef>
                <a:spcPts val="300"/>
              </a:spcBef>
            </a:pPr>
            <a:r>
              <a:rPr lang="en-CA" dirty="0" smtClean="0"/>
              <a:t>Individuals </a:t>
            </a:r>
            <a:r>
              <a:rPr lang="en-CA" dirty="0"/>
              <a:t>are not content with the satisfaction of lower-order </a:t>
            </a:r>
            <a:r>
              <a:rPr lang="en-CA" dirty="0" smtClean="0"/>
              <a:t>(hygiene) needs </a:t>
            </a:r>
            <a:r>
              <a:rPr lang="en-CA" dirty="0"/>
              <a:t>at work, for example, those associated with minimum salary levels or </a:t>
            </a:r>
            <a:r>
              <a:rPr lang="en-CA" dirty="0" smtClean="0"/>
              <a:t>safe and </a:t>
            </a:r>
            <a:r>
              <a:rPr lang="en-CA" dirty="0"/>
              <a:t>pleasant working </a:t>
            </a:r>
            <a:r>
              <a:rPr lang="en-CA" dirty="0" smtClean="0"/>
              <a:t>conditions.</a:t>
            </a:r>
          </a:p>
          <a:p>
            <a:pPr lvl="1">
              <a:spcBef>
                <a:spcPts val="300"/>
              </a:spcBef>
            </a:pPr>
            <a:r>
              <a:rPr lang="en-CA" dirty="0" smtClean="0"/>
              <a:t>Individuals </a:t>
            </a:r>
            <a:r>
              <a:rPr lang="en-CA" dirty="0"/>
              <a:t>look for the gratification of higher-level </a:t>
            </a:r>
            <a:r>
              <a:rPr lang="en-CA" dirty="0" err="1" smtClean="0"/>
              <a:t>psychologi-cal</a:t>
            </a:r>
            <a:r>
              <a:rPr lang="en-CA" dirty="0" smtClean="0"/>
              <a:t> (motivator) needs </a:t>
            </a:r>
            <a:r>
              <a:rPr lang="en-CA" dirty="0"/>
              <a:t>having to do with achievement, </a:t>
            </a:r>
            <a:r>
              <a:rPr lang="en-CA" dirty="0" err="1" smtClean="0"/>
              <a:t>recogni-tion</a:t>
            </a:r>
            <a:r>
              <a:rPr lang="en-CA" dirty="0"/>
              <a:t>, </a:t>
            </a:r>
            <a:r>
              <a:rPr lang="en-CA" dirty="0" smtClean="0"/>
              <a:t>responsibility</a:t>
            </a:r>
            <a:r>
              <a:rPr lang="en-CA" dirty="0"/>
              <a:t>, advancement, and the nature of </a:t>
            </a:r>
            <a:r>
              <a:rPr lang="en-CA" dirty="0" smtClean="0"/>
              <a:t>the work.</a:t>
            </a:r>
          </a:p>
          <a:p>
            <a:pPr>
              <a:spcBef>
                <a:spcPts val="600"/>
              </a:spcBef>
            </a:pPr>
            <a:r>
              <a:rPr lang="en-CA" dirty="0" smtClean="0"/>
              <a:t>See the table of factors on the following page.</a:t>
            </a:r>
          </a:p>
        </p:txBody>
      </p:sp>
      <p:sp>
        <p:nvSpPr>
          <p:cNvPr id="2" name="Slide Number Placeholder 1"/>
          <p:cNvSpPr>
            <a:spLocks noGrp="1"/>
          </p:cNvSpPr>
          <p:nvPr>
            <p:ph type="sldNum" sz="quarter" idx="12"/>
          </p:nvPr>
        </p:nvSpPr>
        <p:spPr/>
        <p:txBody>
          <a:bodyPr/>
          <a:lstStyle/>
          <a:p>
            <a:r>
              <a:rPr lang="en-US" smtClean="0"/>
              <a:t>3-</a:t>
            </a:r>
            <a:fld id="{3ADCDA7D-6044-47B0-B254-A2D7E07E6774}" type="slidenum">
              <a:rPr lang="en-US" smtClean="0"/>
              <a:pPr/>
              <a:t>18</a:t>
            </a:fld>
            <a:endParaRPr lang="en-US" dirty="0"/>
          </a:p>
        </p:txBody>
      </p:sp>
    </p:spTree>
    <p:extLst>
      <p:ext uri="{BB962C8B-B14F-4D97-AF65-F5344CB8AC3E}">
        <p14:creationId xmlns:p14="http://schemas.microsoft.com/office/powerpoint/2010/main" val="31150308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Motivation: content theories …</a:t>
            </a:r>
            <a:endParaRPr lang="en-CA" dirty="0"/>
          </a:p>
        </p:txBody>
      </p:sp>
      <p:sp>
        <p:nvSpPr>
          <p:cNvPr id="3" name="Content Placeholder 2"/>
          <p:cNvSpPr>
            <a:spLocks noGrp="1"/>
          </p:cNvSpPr>
          <p:nvPr>
            <p:ph idx="1"/>
          </p:nvPr>
        </p:nvSpPr>
        <p:spPr/>
        <p:txBody>
          <a:bodyPr/>
          <a:lstStyle/>
          <a:p>
            <a:pPr>
              <a:spcBef>
                <a:spcPts val="0"/>
              </a:spcBef>
              <a:spcAft>
                <a:spcPts val="15600"/>
              </a:spcAft>
            </a:pPr>
            <a:endParaRPr lang="en-CA" dirty="0" smtClean="0"/>
          </a:p>
          <a:p>
            <a:pPr>
              <a:spcBef>
                <a:spcPts val="0"/>
              </a:spcBef>
            </a:pPr>
            <a:r>
              <a:rPr lang="en-CA" dirty="0"/>
              <a:t>Herzberg proposed </a:t>
            </a:r>
            <a:r>
              <a:rPr lang="en-CA" i="1" dirty="0"/>
              <a:t>job enrichment</a:t>
            </a:r>
            <a:r>
              <a:rPr lang="en-CA" dirty="0"/>
              <a:t>:  reduce control, give feedback on performance, provide challenging work, etc.</a:t>
            </a:r>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771830833"/>
              </p:ext>
            </p:extLst>
          </p:nvPr>
        </p:nvGraphicFramePr>
        <p:xfrm>
          <a:off x="1905000" y="1828800"/>
          <a:ext cx="5282946" cy="2377440"/>
        </p:xfrm>
        <a:graphic>
          <a:graphicData uri="http://schemas.openxmlformats.org/drawingml/2006/table">
            <a:tbl>
              <a:tblPr firstRow="1" bandRow="1">
                <a:tableStyleId>{5C22544A-7EE6-4342-B048-85BDC9FD1C3A}</a:tableStyleId>
              </a:tblPr>
              <a:tblGrid>
                <a:gridCol w="2640330"/>
                <a:gridCol w="2642616"/>
              </a:tblGrid>
              <a:tr h="370840">
                <a:tc>
                  <a:txBody>
                    <a:bodyPr/>
                    <a:lstStyle/>
                    <a:p>
                      <a:pPr algn="ctr"/>
                      <a:r>
                        <a:rPr lang="en-CA" sz="2000" dirty="0" smtClean="0">
                          <a:solidFill>
                            <a:sysClr val="windowText" lastClr="000000"/>
                          </a:solidFill>
                          <a:latin typeface="+mj-lt"/>
                        </a:rPr>
                        <a:t>Hygiene Factors</a:t>
                      </a:r>
                      <a:endParaRPr lang="en-CA" sz="2000" dirty="0">
                        <a:solidFill>
                          <a:sysClr val="windowText" lastClr="000000"/>
                        </a:solidFill>
                        <a:latin typeface="+mj-lt"/>
                      </a:endParaRPr>
                    </a:p>
                  </a:txBody>
                  <a:tcPr>
                    <a:solidFill>
                      <a:srgbClr val="99CCFF"/>
                    </a:solidFill>
                  </a:tcPr>
                </a:tc>
                <a:tc>
                  <a:txBody>
                    <a:bodyPr/>
                    <a:lstStyle/>
                    <a:p>
                      <a:pPr algn="ctr"/>
                      <a:r>
                        <a:rPr lang="en-CA" sz="2000" dirty="0" smtClean="0">
                          <a:solidFill>
                            <a:sysClr val="windowText" lastClr="000000"/>
                          </a:solidFill>
                          <a:latin typeface="+mj-lt"/>
                        </a:rPr>
                        <a:t>Motivator Factors</a:t>
                      </a:r>
                      <a:endParaRPr lang="en-CA" sz="2000" dirty="0">
                        <a:solidFill>
                          <a:sysClr val="windowText" lastClr="000000"/>
                        </a:solidFill>
                        <a:latin typeface="+mj-lt"/>
                      </a:endParaRPr>
                    </a:p>
                  </a:txBody>
                  <a:tcPr>
                    <a:solidFill>
                      <a:srgbClr val="99CCFF"/>
                    </a:solidFill>
                  </a:tcPr>
                </a:tc>
              </a:tr>
              <a:tr h="370840">
                <a:tc>
                  <a:txBody>
                    <a:bodyPr/>
                    <a:lstStyle/>
                    <a:p>
                      <a:r>
                        <a:rPr lang="en-CA" sz="2000" dirty="0" smtClean="0"/>
                        <a:t>Salary</a:t>
                      </a:r>
                      <a:endParaRPr lang="en-CA" sz="2000" dirty="0"/>
                    </a:p>
                  </a:txBody>
                  <a:tcPr>
                    <a:solidFill>
                      <a:schemeClr val="accent5">
                        <a:lumMod val="60000"/>
                        <a:lumOff val="40000"/>
                      </a:schemeClr>
                    </a:solidFill>
                  </a:tcPr>
                </a:tc>
                <a:tc>
                  <a:txBody>
                    <a:bodyPr/>
                    <a:lstStyle/>
                    <a:p>
                      <a:r>
                        <a:rPr lang="en-CA" sz="2000" dirty="0" smtClean="0"/>
                        <a:t>Recognition</a:t>
                      </a:r>
                      <a:endParaRPr lang="en-CA" sz="2000" dirty="0"/>
                    </a:p>
                  </a:txBody>
                  <a:tcPr>
                    <a:solidFill>
                      <a:schemeClr val="accent5">
                        <a:lumMod val="60000"/>
                        <a:lumOff val="40000"/>
                      </a:schemeClr>
                    </a:solidFill>
                  </a:tcPr>
                </a:tc>
              </a:tr>
              <a:tr h="370840">
                <a:tc>
                  <a:txBody>
                    <a:bodyPr/>
                    <a:lstStyle/>
                    <a:p>
                      <a:r>
                        <a:rPr lang="en-CA" sz="2000" dirty="0" smtClean="0"/>
                        <a:t>Working conditions</a:t>
                      </a:r>
                      <a:endParaRPr lang="en-CA" sz="2000" dirty="0"/>
                    </a:p>
                  </a:txBody>
                  <a:tcPr>
                    <a:solidFill>
                      <a:schemeClr val="accent5">
                        <a:lumMod val="20000"/>
                        <a:lumOff val="80000"/>
                      </a:schemeClr>
                    </a:solidFill>
                  </a:tcPr>
                </a:tc>
                <a:tc>
                  <a:txBody>
                    <a:bodyPr/>
                    <a:lstStyle/>
                    <a:p>
                      <a:r>
                        <a:rPr lang="en-CA" sz="2000" dirty="0" smtClean="0"/>
                        <a:t>Work itself</a:t>
                      </a:r>
                      <a:endParaRPr lang="en-CA" sz="2000" dirty="0"/>
                    </a:p>
                  </a:txBody>
                  <a:tcPr>
                    <a:solidFill>
                      <a:schemeClr val="accent5">
                        <a:lumMod val="20000"/>
                        <a:lumOff val="80000"/>
                      </a:schemeClr>
                    </a:solidFill>
                  </a:tcPr>
                </a:tc>
              </a:tr>
              <a:tr h="370840">
                <a:tc>
                  <a:txBody>
                    <a:bodyPr/>
                    <a:lstStyle/>
                    <a:p>
                      <a:r>
                        <a:rPr lang="en-CA" sz="2000" dirty="0" smtClean="0"/>
                        <a:t>Company policies</a:t>
                      </a:r>
                      <a:endParaRPr lang="en-CA" sz="2000" dirty="0"/>
                    </a:p>
                  </a:txBody>
                  <a:tcPr>
                    <a:solidFill>
                      <a:schemeClr val="accent5">
                        <a:lumMod val="60000"/>
                        <a:lumOff val="40000"/>
                      </a:schemeClr>
                    </a:solidFill>
                  </a:tcPr>
                </a:tc>
                <a:tc>
                  <a:txBody>
                    <a:bodyPr/>
                    <a:lstStyle/>
                    <a:p>
                      <a:r>
                        <a:rPr lang="en-CA" sz="2000" dirty="0" smtClean="0"/>
                        <a:t>Responsibility</a:t>
                      </a:r>
                      <a:endParaRPr lang="en-CA" sz="2000" dirty="0"/>
                    </a:p>
                  </a:txBody>
                  <a:tcPr>
                    <a:solidFill>
                      <a:schemeClr val="accent5">
                        <a:lumMod val="60000"/>
                        <a:lumOff val="40000"/>
                      </a:schemeClr>
                    </a:solidFill>
                  </a:tcPr>
                </a:tc>
              </a:tr>
              <a:tr h="370840">
                <a:tc>
                  <a:txBody>
                    <a:bodyPr/>
                    <a:lstStyle/>
                    <a:p>
                      <a:r>
                        <a:rPr lang="en-CA" sz="2000" dirty="0" smtClean="0"/>
                        <a:t>Relationship with boss</a:t>
                      </a:r>
                      <a:endParaRPr lang="en-CA" sz="2000" dirty="0"/>
                    </a:p>
                  </a:txBody>
                  <a:tcPr>
                    <a:solidFill>
                      <a:schemeClr val="accent5">
                        <a:lumMod val="20000"/>
                        <a:lumOff val="80000"/>
                      </a:schemeClr>
                    </a:solidFill>
                  </a:tcPr>
                </a:tc>
                <a:tc>
                  <a:txBody>
                    <a:bodyPr/>
                    <a:lstStyle/>
                    <a:p>
                      <a:r>
                        <a:rPr lang="en-CA" sz="2000" dirty="0" smtClean="0"/>
                        <a:t>Advancement</a:t>
                      </a:r>
                      <a:endParaRPr lang="en-CA" sz="2000" dirty="0"/>
                    </a:p>
                  </a:txBody>
                  <a:tcPr>
                    <a:solidFill>
                      <a:schemeClr val="accent5">
                        <a:lumMod val="20000"/>
                        <a:lumOff val="80000"/>
                      </a:schemeClr>
                    </a:solidFill>
                  </a:tcPr>
                </a:tc>
              </a:tr>
              <a:tr h="370840">
                <a:tc>
                  <a:txBody>
                    <a:bodyPr/>
                    <a:lstStyle/>
                    <a:p>
                      <a:r>
                        <a:rPr lang="en-CA" sz="2000" dirty="0" smtClean="0"/>
                        <a:t>Relationship with peers</a:t>
                      </a:r>
                      <a:endParaRPr lang="en-CA" sz="2000" dirty="0"/>
                    </a:p>
                  </a:txBody>
                  <a:tcPr>
                    <a:solidFill>
                      <a:schemeClr val="accent5">
                        <a:lumMod val="60000"/>
                        <a:lumOff val="40000"/>
                      </a:schemeClr>
                    </a:solidFill>
                  </a:tcPr>
                </a:tc>
                <a:tc>
                  <a:txBody>
                    <a:bodyPr/>
                    <a:lstStyle/>
                    <a:p>
                      <a:r>
                        <a:rPr lang="en-CA" sz="2000" dirty="0" smtClean="0"/>
                        <a:t>Achievement</a:t>
                      </a:r>
                      <a:endParaRPr lang="en-CA" sz="2000" dirty="0"/>
                    </a:p>
                  </a:txBody>
                  <a:tcPr>
                    <a:solidFill>
                      <a:schemeClr val="accent5">
                        <a:lumMod val="60000"/>
                        <a:lumOff val="40000"/>
                      </a:schemeClr>
                    </a:solidFill>
                  </a:tcPr>
                </a:tc>
              </a:tr>
            </a:tbl>
          </a:graphicData>
        </a:graphic>
      </p:graphicFrame>
      <p:sp>
        <p:nvSpPr>
          <p:cNvPr id="8" name="Slide Number Placeholder 7"/>
          <p:cNvSpPr>
            <a:spLocks noGrp="1"/>
          </p:cNvSpPr>
          <p:nvPr>
            <p:ph type="sldNum" sz="quarter" idx="12"/>
          </p:nvPr>
        </p:nvSpPr>
        <p:spPr/>
        <p:txBody>
          <a:bodyPr/>
          <a:lstStyle/>
          <a:p>
            <a:r>
              <a:rPr lang="en-US" smtClean="0"/>
              <a:t>3-</a:t>
            </a:r>
            <a:fld id="{3ADCDA7D-6044-47B0-B254-A2D7E07E6774}" type="slidenum">
              <a:rPr lang="en-US" smtClean="0"/>
              <a:pPr/>
              <a:t>19</a:t>
            </a:fld>
            <a:endParaRPr lang="en-US" dirty="0"/>
          </a:p>
        </p:txBody>
      </p:sp>
    </p:spTree>
    <p:extLst>
      <p:ext uri="{BB962C8B-B14F-4D97-AF65-F5344CB8AC3E}">
        <p14:creationId xmlns:p14="http://schemas.microsoft.com/office/powerpoint/2010/main" val="3227148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Motivation: content theories …</a:t>
            </a:r>
            <a:endParaRPr lang="en-CA" dirty="0"/>
          </a:p>
        </p:txBody>
      </p:sp>
      <p:sp>
        <p:nvSpPr>
          <p:cNvPr id="3" name="Content Placeholder 2"/>
          <p:cNvSpPr>
            <a:spLocks noGrp="1"/>
          </p:cNvSpPr>
          <p:nvPr>
            <p:ph idx="1"/>
          </p:nvPr>
        </p:nvSpPr>
        <p:spPr/>
        <p:txBody>
          <a:bodyPr/>
          <a:lstStyle/>
          <a:p>
            <a:pPr>
              <a:spcBef>
                <a:spcPts val="0"/>
              </a:spcBef>
            </a:pPr>
            <a:r>
              <a:rPr lang="en-CA" b="1" dirty="0" smtClean="0"/>
              <a:t>McClelland’s Trio of Needs:</a:t>
            </a:r>
          </a:p>
          <a:p>
            <a:pPr lvl="1">
              <a:spcBef>
                <a:spcPts val="300"/>
              </a:spcBef>
              <a:buClrTx/>
              <a:buFont typeface="+mj-lt"/>
              <a:buAutoNum type="arabicPeriod"/>
            </a:pPr>
            <a:r>
              <a:rPr lang="en-CA" dirty="0" smtClean="0"/>
              <a:t>Need for achievement.  People </a:t>
            </a:r>
            <a:r>
              <a:rPr lang="en-CA" dirty="0"/>
              <a:t>who </a:t>
            </a:r>
            <a:r>
              <a:rPr lang="en-CA" dirty="0" smtClean="0"/>
              <a:t>typically </a:t>
            </a:r>
            <a:r>
              <a:rPr lang="en-CA" dirty="0"/>
              <a:t>prefer to master a task or </a:t>
            </a:r>
            <a:r>
              <a:rPr lang="en-CA" dirty="0" smtClean="0"/>
              <a:t>situation, prefer </a:t>
            </a:r>
            <a:r>
              <a:rPr lang="en-CA" dirty="0"/>
              <a:t>working on tasks of moderate difficulty, prefer work in which the results are based on their effort rather than on luck, and prefer to receive feedback on their work.</a:t>
            </a:r>
            <a:endParaRPr lang="en-CA" dirty="0" smtClean="0"/>
          </a:p>
          <a:p>
            <a:pPr lvl="1">
              <a:spcBef>
                <a:spcPts val="300"/>
              </a:spcBef>
              <a:buClrTx/>
              <a:buFont typeface="+mj-lt"/>
              <a:buAutoNum type="arabicPeriod"/>
            </a:pPr>
            <a:r>
              <a:rPr lang="en-CA" dirty="0" smtClean="0"/>
              <a:t>Need </a:t>
            </a:r>
            <a:r>
              <a:rPr lang="en-CA" dirty="0"/>
              <a:t>for power. </a:t>
            </a:r>
            <a:r>
              <a:rPr lang="en-CA" dirty="0" smtClean="0"/>
              <a:t> Stems </a:t>
            </a:r>
            <a:r>
              <a:rPr lang="en-CA" dirty="0"/>
              <a:t>from a </a:t>
            </a:r>
            <a:r>
              <a:rPr lang="en-CA" dirty="0" smtClean="0"/>
              <a:t>person’s </a:t>
            </a:r>
            <a:r>
              <a:rPr lang="en-CA" dirty="0"/>
              <a:t>desire </a:t>
            </a:r>
            <a:r>
              <a:rPr lang="en-CA" dirty="0" smtClean="0"/>
              <a:t>to influence, teach or </a:t>
            </a:r>
            <a:r>
              <a:rPr lang="en-CA" dirty="0"/>
              <a:t>encourage </a:t>
            </a:r>
            <a:r>
              <a:rPr lang="en-CA" dirty="0" smtClean="0"/>
              <a:t>others; people who enjoy work </a:t>
            </a:r>
            <a:r>
              <a:rPr lang="en-CA" dirty="0"/>
              <a:t>and place a high value on discipline.</a:t>
            </a:r>
            <a:endParaRPr lang="en-CA" dirty="0" smtClean="0"/>
          </a:p>
          <a:p>
            <a:pPr lvl="1">
              <a:spcBef>
                <a:spcPts val="300"/>
              </a:spcBef>
              <a:buClrTx/>
              <a:buFont typeface="+mj-lt"/>
              <a:buAutoNum type="arabicPeriod"/>
            </a:pPr>
            <a:r>
              <a:rPr lang="en-CA" dirty="0" smtClean="0"/>
              <a:t>Need for affiliation</a:t>
            </a:r>
            <a:r>
              <a:rPr lang="en-CA" dirty="0"/>
              <a:t>. </a:t>
            </a:r>
            <a:r>
              <a:rPr lang="en-CA" dirty="0" smtClean="0"/>
              <a:t> People who prefer </a:t>
            </a:r>
            <a:r>
              <a:rPr lang="en-CA" dirty="0"/>
              <a:t>to spend time creating and maintaining social relationships, enjoy being </a:t>
            </a:r>
            <a:r>
              <a:rPr lang="en-CA" dirty="0" smtClean="0"/>
              <a:t>part </a:t>
            </a:r>
            <a:r>
              <a:rPr lang="en-CA" dirty="0"/>
              <a:t>of groups, and have a desire to feel loved and accepted.</a:t>
            </a:r>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20</a:t>
            </a:fld>
            <a:endParaRPr lang="en-US" dirty="0"/>
          </a:p>
        </p:txBody>
      </p:sp>
    </p:spTree>
    <p:extLst>
      <p:ext uri="{BB962C8B-B14F-4D97-AF65-F5344CB8AC3E}">
        <p14:creationId xmlns:p14="http://schemas.microsoft.com/office/powerpoint/2010/main" val="1243325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Motivation: </a:t>
            </a:r>
            <a:r>
              <a:rPr lang="en-US" b="1" dirty="0" smtClean="0"/>
              <a:t>process </a:t>
            </a:r>
            <a:r>
              <a:rPr lang="en-US" b="1" dirty="0"/>
              <a:t>theories</a:t>
            </a:r>
            <a:endParaRPr lang="en-CA" dirty="0"/>
          </a:p>
        </p:txBody>
      </p:sp>
      <p:sp>
        <p:nvSpPr>
          <p:cNvPr id="3" name="Content Placeholder 2"/>
          <p:cNvSpPr>
            <a:spLocks noGrp="1"/>
          </p:cNvSpPr>
          <p:nvPr>
            <p:ph idx="1"/>
          </p:nvPr>
        </p:nvSpPr>
        <p:spPr/>
        <p:txBody>
          <a:bodyPr/>
          <a:lstStyle/>
          <a:p>
            <a:pPr>
              <a:spcBef>
                <a:spcPts val="0"/>
              </a:spcBef>
            </a:pPr>
            <a:r>
              <a:rPr lang="en-CA" b="1" dirty="0" smtClean="0"/>
              <a:t>Equity Theory:</a:t>
            </a:r>
            <a:r>
              <a:rPr lang="en-CA" dirty="0"/>
              <a:t>  attempts to explain relational </a:t>
            </a:r>
            <a:r>
              <a:rPr lang="en-CA" dirty="0" err="1" smtClean="0"/>
              <a:t>satisfac-tion</a:t>
            </a:r>
            <a:r>
              <a:rPr lang="en-CA" dirty="0" smtClean="0"/>
              <a:t> </a:t>
            </a:r>
            <a:r>
              <a:rPr lang="en-CA" dirty="0"/>
              <a:t>in terms of perceptions of fair/unfair distributions of resources within interpersonal relationships</a:t>
            </a:r>
            <a:r>
              <a:rPr lang="en-CA" dirty="0" smtClean="0"/>
              <a:t>.</a:t>
            </a:r>
          </a:p>
          <a:p>
            <a:pPr>
              <a:spcBef>
                <a:spcPts val="600"/>
              </a:spcBef>
            </a:pPr>
            <a:r>
              <a:rPr lang="en-CA" dirty="0" smtClean="0"/>
              <a:t>John Stacey Adams stated in 1963 that employees </a:t>
            </a:r>
            <a:r>
              <a:rPr lang="en-CA" dirty="0"/>
              <a:t>seek to maintain equity between the inputs that they bring to a job and the outcomes that they receive from it against the perceived inputs and outcomes of </a:t>
            </a:r>
            <a:r>
              <a:rPr lang="en-CA" dirty="0" smtClean="0"/>
              <a:t>others.</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21</a:t>
            </a:fld>
            <a:endParaRPr lang="en-US" dirty="0"/>
          </a:p>
        </p:txBody>
      </p:sp>
    </p:spTree>
    <p:extLst>
      <p:ext uri="{BB962C8B-B14F-4D97-AF65-F5344CB8AC3E}">
        <p14:creationId xmlns:p14="http://schemas.microsoft.com/office/powerpoint/2010/main" val="59931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Motivation: process theories</a:t>
            </a:r>
            <a:r>
              <a:rPr lang="en-CA" b="1" dirty="0" smtClean="0"/>
              <a:t> </a:t>
            </a:r>
            <a:r>
              <a:rPr lang="en-CA" b="1" dirty="0"/>
              <a:t>…</a:t>
            </a:r>
            <a:endParaRPr lang="en-CA" dirty="0"/>
          </a:p>
        </p:txBody>
      </p:sp>
      <p:sp>
        <p:nvSpPr>
          <p:cNvPr id="3" name="Content Placeholder 2"/>
          <p:cNvSpPr>
            <a:spLocks noGrp="1"/>
          </p:cNvSpPr>
          <p:nvPr>
            <p:ph idx="1"/>
          </p:nvPr>
        </p:nvSpPr>
        <p:spPr/>
        <p:txBody>
          <a:bodyPr/>
          <a:lstStyle/>
          <a:p>
            <a:pPr>
              <a:spcBef>
                <a:spcPts val="0"/>
              </a:spcBef>
            </a:pPr>
            <a:r>
              <a:rPr lang="en-CA" b="1" dirty="0" smtClean="0"/>
              <a:t>Expectancy Theory:</a:t>
            </a:r>
            <a:r>
              <a:rPr lang="en-CA" dirty="0"/>
              <a:t>  </a:t>
            </a:r>
            <a:r>
              <a:rPr lang="en-CA" dirty="0" smtClean="0"/>
              <a:t>individuals behave in certain ways because </a:t>
            </a:r>
            <a:r>
              <a:rPr lang="en-CA" dirty="0"/>
              <a:t>they are motivated to select a specific </a:t>
            </a:r>
            <a:r>
              <a:rPr lang="en-CA" dirty="0" smtClean="0"/>
              <a:t>behaviour </a:t>
            </a:r>
            <a:r>
              <a:rPr lang="en-CA" dirty="0"/>
              <a:t>over other </a:t>
            </a:r>
            <a:r>
              <a:rPr lang="en-CA" dirty="0" smtClean="0"/>
              <a:t>behaviours based on what </a:t>
            </a:r>
            <a:r>
              <a:rPr lang="en-CA" dirty="0"/>
              <a:t>they expect the result of that selected </a:t>
            </a:r>
            <a:r>
              <a:rPr lang="en-CA" dirty="0" smtClean="0"/>
              <a:t>behaviour </a:t>
            </a:r>
            <a:r>
              <a:rPr lang="en-CA" dirty="0"/>
              <a:t>will be</a:t>
            </a:r>
            <a:r>
              <a:rPr lang="en-CA" dirty="0" smtClean="0"/>
              <a:t>.</a:t>
            </a:r>
          </a:p>
          <a:p>
            <a:pPr lvl="1">
              <a:spcBef>
                <a:spcPts val="300"/>
              </a:spcBef>
            </a:pPr>
            <a:r>
              <a:rPr lang="en-CA" dirty="0" smtClean="0"/>
              <a:t>Victor H. Vroom stated in </a:t>
            </a:r>
            <a:r>
              <a:rPr lang="en-CA" dirty="0"/>
              <a:t>1964 that </a:t>
            </a:r>
            <a:r>
              <a:rPr lang="en-CA" dirty="0" smtClean="0"/>
              <a:t>organizations need to </a:t>
            </a:r>
            <a:r>
              <a:rPr lang="en-CA" dirty="0"/>
              <a:t>relate rewards directly to performance and </a:t>
            </a:r>
            <a:r>
              <a:rPr lang="en-CA" dirty="0" smtClean="0"/>
              <a:t>ensure </a:t>
            </a:r>
            <a:r>
              <a:rPr lang="en-CA" dirty="0"/>
              <a:t>that the rewards </a:t>
            </a:r>
            <a:r>
              <a:rPr lang="en-CA" dirty="0" smtClean="0"/>
              <a:t>provided </a:t>
            </a:r>
            <a:r>
              <a:rPr lang="en-CA" dirty="0"/>
              <a:t>are </a:t>
            </a:r>
            <a:r>
              <a:rPr lang="en-CA" dirty="0" smtClean="0"/>
              <a:t>the ones deserved </a:t>
            </a:r>
            <a:r>
              <a:rPr lang="en-CA" dirty="0"/>
              <a:t>and wanted by the recipients</a:t>
            </a:r>
            <a:r>
              <a:rPr lang="en-CA" dirty="0" smtClean="0"/>
              <a:t>.</a:t>
            </a:r>
          </a:p>
          <a:p>
            <a:pPr>
              <a:spcBef>
                <a:spcPts val="300"/>
              </a:spcBef>
            </a:pPr>
            <a:r>
              <a:rPr lang="en-CA" dirty="0" smtClean="0"/>
              <a:t>Key elements of the theory (see the figure overleaf):</a:t>
            </a:r>
          </a:p>
          <a:p>
            <a:pPr lvl="1">
              <a:spcBef>
                <a:spcPts val="300"/>
              </a:spcBef>
            </a:pPr>
            <a:r>
              <a:rPr lang="en-CA" dirty="0" smtClean="0"/>
              <a:t>Expectancy: effort-to-performance (E</a:t>
            </a:r>
            <a:r>
              <a:rPr lang="en-CA" dirty="0" smtClean="0">
                <a:latin typeface="Times New Roman"/>
                <a:cs typeface="Times New Roman"/>
              </a:rPr>
              <a:t>→P)— </a:t>
            </a:r>
            <a:r>
              <a:rPr lang="en-CA" dirty="0" smtClean="0"/>
              <a:t>belief </a:t>
            </a:r>
            <a:r>
              <a:rPr lang="en-CA" dirty="0"/>
              <a:t>that </a:t>
            </a:r>
            <a:r>
              <a:rPr lang="en-CA" dirty="0" smtClean="0"/>
              <a:t>one’s </a:t>
            </a:r>
            <a:r>
              <a:rPr lang="en-CA" dirty="0"/>
              <a:t>effort </a:t>
            </a:r>
            <a:r>
              <a:rPr lang="en-CA" dirty="0" smtClean="0"/>
              <a:t>will </a:t>
            </a:r>
            <a:r>
              <a:rPr lang="en-CA" dirty="0"/>
              <a:t>result in attainment of desired performance </a:t>
            </a:r>
            <a:r>
              <a:rPr lang="en-CA" dirty="0" smtClean="0"/>
              <a:t>goals</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22</a:t>
            </a:fld>
            <a:endParaRPr lang="en-US" dirty="0"/>
          </a:p>
        </p:txBody>
      </p:sp>
    </p:spTree>
    <p:extLst>
      <p:ext uri="{BB962C8B-B14F-4D97-AF65-F5344CB8AC3E}">
        <p14:creationId xmlns:p14="http://schemas.microsoft.com/office/powerpoint/2010/main" val="15899265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Motivation: process theories</a:t>
            </a:r>
            <a:r>
              <a:rPr lang="en-CA" b="1" dirty="0"/>
              <a:t> …</a:t>
            </a:r>
            <a:endParaRPr lang="en-CA" dirty="0"/>
          </a:p>
        </p:txBody>
      </p:sp>
      <p:sp>
        <p:nvSpPr>
          <p:cNvPr id="3" name="Content Placeholder 2"/>
          <p:cNvSpPr>
            <a:spLocks noGrp="1"/>
          </p:cNvSpPr>
          <p:nvPr>
            <p:ph idx="1"/>
          </p:nvPr>
        </p:nvSpPr>
        <p:spPr/>
        <p:txBody>
          <a:bodyPr/>
          <a:lstStyle/>
          <a:p>
            <a:pPr>
              <a:spcBef>
                <a:spcPts val="0"/>
              </a:spcBef>
              <a:spcAft>
                <a:spcPts val="18600"/>
              </a:spcAft>
            </a:pPr>
            <a:endParaRPr lang="en-CA" dirty="0" smtClean="0"/>
          </a:p>
          <a:p>
            <a:pPr lvl="1">
              <a:spcBef>
                <a:spcPts val="0"/>
              </a:spcBef>
            </a:pPr>
            <a:r>
              <a:rPr lang="en-CA" dirty="0" smtClean="0"/>
              <a:t>Instrumentality: performance-to-outcome (P</a:t>
            </a:r>
            <a:r>
              <a:rPr lang="en-CA" dirty="0" smtClean="0">
                <a:latin typeface="Times New Roman"/>
                <a:cs typeface="Times New Roman"/>
              </a:rPr>
              <a:t>→</a:t>
            </a:r>
            <a:r>
              <a:rPr lang="en-CA" dirty="0" smtClean="0"/>
              <a:t>O)</a:t>
            </a:r>
            <a:r>
              <a:rPr lang="en-CA" dirty="0" smtClean="0">
                <a:latin typeface="Times New Roman"/>
                <a:cs typeface="Times New Roman"/>
              </a:rPr>
              <a:t>— </a:t>
            </a:r>
            <a:r>
              <a:rPr lang="en-CA" dirty="0" smtClean="0"/>
              <a:t>belief </a:t>
            </a:r>
            <a:r>
              <a:rPr lang="en-CA" dirty="0"/>
              <a:t>that a person will </a:t>
            </a:r>
            <a:r>
              <a:rPr lang="en-CA" dirty="0" smtClean="0"/>
              <a:t>be rewarded </a:t>
            </a:r>
            <a:r>
              <a:rPr lang="en-CA" dirty="0"/>
              <a:t>if the performance expectation is </a:t>
            </a:r>
            <a:r>
              <a:rPr lang="en-CA" dirty="0" smtClean="0"/>
              <a:t>met</a:t>
            </a:r>
            <a:endParaRPr lang="en-CA" dirty="0" smtClean="0">
              <a:latin typeface="Times New Roman"/>
              <a:cs typeface="Times New Roman"/>
            </a:endParaRPr>
          </a:p>
          <a:p>
            <a:pPr lvl="1">
              <a:spcBef>
                <a:spcPts val="300"/>
              </a:spcBef>
            </a:pPr>
            <a:r>
              <a:rPr lang="en-CA" dirty="0" smtClean="0">
                <a:latin typeface="Times New Roman"/>
                <a:cs typeface="Times New Roman"/>
              </a:rPr>
              <a:t>Valence</a:t>
            </a:r>
            <a:r>
              <a:rPr lang="en-CA" dirty="0" smtClean="0">
                <a:cs typeface="Times New Roman"/>
              </a:rPr>
              <a:t>:  the </a:t>
            </a:r>
            <a:r>
              <a:rPr lang="en-CA" dirty="0">
                <a:cs typeface="Times New Roman"/>
              </a:rPr>
              <a:t>value </a:t>
            </a:r>
            <a:r>
              <a:rPr lang="en-CA" dirty="0" smtClean="0">
                <a:cs typeface="Times New Roman"/>
              </a:rPr>
              <a:t>an </a:t>
            </a:r>
            <a:r>
              <a:rPr lang="en-CA" dirty="0">
                <a:cs typeface="Times New Roman"/>
              </a:rPr>
              <a:t>individual places on </a:t>
            </a:r>
            <a:r>
              <a:rPr lang="en-CA" dirty="0" smtClean="0">
                <a:cs typeface="Times New Roman"/>
              </a:rPr>
              <a:t>rewards </a:t>
            </a:r>
            <a:r>
              <a:rPr lang="en-CA" dirty="0">
                <a:cs typeface="Times New Roman"/>
              </a:rPr>
              <a:t>based on their needs, goals, values and </a:t>
            </a:r>
            <a:r>
              <a:rPr lang="en-CA" dirty="0" smtClean="0">
                <a:cs typeface="Times New Roman"/>
              </a:rPr>
              <a:t>sources </a:t>
            </a:r>
            <a:r>
              <a:rPr lang="en-CA" dirty="0">
                <a:cs typeface="Times New Roman"/>
              </a:rPr>
              <a:t>of </a:t>
            </a:r>
            <a:r>
              <a:rPr lang="en-CA" dirty="0" smtClean="0">
                <a:cs typeface="Times New Roman"/>
              </a:rPr>
              <a:t>motivation</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pic>
        <p:nvPicPr>
          <p:cNvPr id="7" name="Picture 6" descr="AAGTLCW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47800" y="1812829"/>
            <a:ext cx="6217920" cy="2835371"/>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r>
              <a:rPr lang="en-US" smtClean="0"/>
              <a:t>3-</a:t>
            </a:r>
            <a:fld id="{3ADCDA7D-6044-47B0-B254-A2D7E07E6774}" type="slidenum">
              <a:rPr lang="en-US" smtClean="0"/>
              <a:pPr/>
              <a:t>23</a:t>
            </a:fld>
            <a:endParaRPr lang="en-US" dirty="0"/>
          </a:p>
        </p:txBody>
      </p:sp>
    </p:spTree>
    <p:extLst>
      <p:ext uri="{BB962C8B-B14F-4D97-AF65-F5344CB8AC3E}">
        <p14:creationId xmlns:p14="http://schemas.microsoft.com/office/powerpoint/2010/main" val="33859697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Motivation: process theories</a:t>
            </a:r>
            <a:r>
              <a:rPr lang="en-CA" b="1" dirty="0"/>
              <a:t> …</a:t>
            </a:r>
            <a:endParaRPr lang="en-CA" dirty="0"/>
          </a:p>
        </p:txBody>
      </p:sp>
      <p:sp>
        <p:nvSpPr>
          <p:cNvPr id="3" name="Content Placeholder 2"/>
          <p:cNvSpPr>
            <a:spLocks noGrp="1"/>
          </p:cNvSpPr>
          <p:nvPr>
            <p:ph idx="1"/>
          </p:nvPr>
        </p:nvSpPr>
        <p:spPr/>
        <p:txBody>
          <a:bodyPr/>
          <a:lstStyle/>
          <a:p>
            <a:pPr>
              <a:spcBef>
                <a:spcPts val="0"/>
              </a:spcBef>
            </a:pPr>
            <a:r>
              <a:rPr lang="en-CA" b="1" dirty="0" smtClean="0"/>
              <a:t>Behaviour Modification:</a:t>
            </a:r>
            <a:r>
              <a:rPr lang="en-CA" dirty="0" smtClean="0"/>
              <a:t>  behaviour is followed by an event (reinforcement) that affects the probability the behaviour is repeated; see also “operant conditioning”</a:t>
            </a:r>
          </a:p>
          <a:p>
            <a:pPr lvl="1">
              <a:spcBef>
                <a:spcPts val="600"/>
              </a:spcBef>
            </a:pPr>
            <a:r>
              <a:rPr lang="en-CA" dirty="0" smtClean="0"/>
              <a:t>Introduced by B. F. Skinner in “The Behaviour of Organisms”</a:t>
            </a:r>
          </a:p>
          <a:p>
            <a:pPr>
              <a:spcBef>
                <a:spcPts val="600"/>
              </a:spcBef>
            </a:pPr>
            <a:r>
              <a:rPr lang="en-CA" dirty="0" smtClean="0"/>
              <a:t>There are five recognized procedures.</a:t>
            </a:r>
            <a:endParaRPr lang="en-CA" dirty="0"/>
          </a:p>
          <a:p>
            <a:pPr lvl="1">
              <a:spcBef>
                <a:spcPts val="600"/>
              </a:spcBef>
            </a:pPr>
            <a:r>
              <a:rPr lang="en-CA" dirty="0" smtClean="0"/>
              <a:t>Reinforcement </a:t>
            </a:r>
            <a:r>
              <a:rPr lang="en-CA" dirty="0"/>
              <a:t>and punishment, the core tools of operant </a:t>
            </a:r>
            <a:r>
              <a:rPr lang="en-CA" dirty="0" err="1" smtClean="0"/>
              <a:t>condi-tioning</a:t>
            </a:r>
            <a:r>
              <a:rPr lang="en-CA" dirty="0"/>
              <a:t>, are either positive (delivered following a response), or negative (withdrawn following a response</a:t>
            </a:r>
            <a:r>
              <a:rPr lang="en-CA" dirty="0" smtClean="0"/>
              <a:t>).  This </a:t>
            </a:r>
            <a:r>
              <a:rPr lang="en-CA" dirty="0"/>
              <a:t>creates </a:t>
            </a:r>
            <a:r>
              <a:rPr lang="en-CA" dirty="0" smtClean="0"/>
              <a:t>four </a:t>
            </a:r>
            <a:r>
              <a:rPr lang="en-CA" dirty="0"/>
              <a:t>basic </a:t>
            </a:r>
            <a:r>
              <a:rPr lang="en-CA" dirty="0" smtClean="0"/>
              <a:t>procedures.  The </a:t>
            </a:r>
            <a:r>
              <a:rPr lang="en-CA" dirty="0"/>
              <a:t>fifth procedure </a:t>
            </a:r>
            <a:r>
              <a:rPr lang="en-CA" dirty="0" smtClean="0"/>
              <a:t>is known </a:t>
            </a:r>
            <a:r>
              <a:rPr lang="en-CA" dirty="0"/>
              <a:t>as </a:t>
            </a:r>
            <a:r>
              <a:rPr lang="en-CA" dirty="0" smtClean="0"/>
              <a:t>extinction, i.e</a:t>
            </a:r>
            <a:r>
              <a:rPr lang="en-CA" dirty="0"/>
              <a:t>. no change in consequences following a </a:t>
            </a:r>
            <a:r>
              <a:rPr lang="en-CA" dirty="0" smtClean="0"/>
              <a:t>response.</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24</a:t>
            </a:fld>
            <a:endParaRPr lang="en-US" dirty="0"/>
          </a:p>
        </p:txBody>
      </p:sp>
    </p:spTree>
    <p:extLst>
      <p:ext uri="{BB962C8B-B14F-4D97-AF65-F5344CB8AC3E}">
        <p14:creationId xmlns:p14="http://schemas.microsoft.com/office/powerpoint/2010/main" val="24321630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Motivation: process theories</a:t>
            </a:r>
            <a:r>
              <a:rPr lang="en-CA" b="1" dirty="0"/>
              <a:t> …</a:t>
            </a:r>
            <a:endParaRPr lang="en-CA" dirty="0"/>
          </a:p>
        </p:txBody>
      </p:sp>
      <p:sp>
        <p:nvSpPr>
          <p:cNvPr id="3" name="Content Placeholder 2"/>
          <p:cNvSpPr>
            <a:spLocks noGrp="1"/>
          </p:cNvSpPr>
          <p:nvPr>
            <p:ph idx="1"/>
          </p:nvPr>
        </p:nvSpPr>
        <p:spPr/>
        <p:txBody>
          <a:bodyPr/>
          <a:lstStyle/>
          <a:p>
            <a:pPr lvl="1">
              <a:spcBef>
                <a:spcPts val="300"/>
              </a:spcBef>
              <a:buClrTx/>
              <a:buFont typeface="+mj-lt"/>
              <a:buAutoNum type="arabicPeriod"/>
            </a:pPr>
            <a:r>
              <a:rPr lang="en-CA" dirty="0"/>
              <a:t>Positive reinforcement</a:t>
            </a:r>
            <a:r>
              <a:rPr lang="en-CA" dirty="0">
                <a:cs typeface="Times New Roman"/>
              </a:rPr>
              <a:t>— a behaviour is followed by a stimulus that is rewarding, thereby increasing that behaviour’s frequency.</a:t>
            </a:r>
            <a:endParaRPr lang="en-CA" dirty="0"/>
          </a:p>
          <a:p>
            <a:pPr lvl="1">
              <a:spcBef>
                <a:spcPts val="0"/>
              </a:spcBef>
              <a:buClrTx/>
              <a:buFont typeface="+mj-lt"/>
              <a:buAutoNum type="arabicPeriod"/>
            </a:pPr>
            <a:r>
              <a:rPr lang="en-CA" dirty="0"/>
              <a:t>Negative reinforcement</a:t>
            </a:r>
            <a:r>
              <a:rPr lang="en-CA" dirty="0">
                <a:cs typeface="Times New Roman"/>
              </a:rPr>
              <a:t>— a behaviour is followed by </a:t>
            </a:r>
            <a:r>
              <a:rPr lang="en-CA" dirty="0" smtClean="0">
                <a:cs typeface="Times New Roman"/>
              </a:rPr>
              <a:t>removing an </a:t>
            </a:r>
            <a:r>
              <a:rPr lang="en-CA" dirty="0">
                <a:cs typeface="Times New Roman"/>
              </a:rPr>
              <a:t>adverse stimulus, </a:t>
            </a:r>
            <a:r>
              <a:rPr lang="en-CA" dirty="0" smtClean="0">
                <a:cs typeface="Times New Roman"/>
              </a:rPr>
              <a:t>thus </a:t>
            </a:r>
            <a:r>
              <a:rPr lang="en-CA" dirty="0">
                <a:cs typeface="Times New Roman"/>
              </a:rPr>
              <a:t>increasing that behaviour’s frequency.</a:t>
            </a:r>
            <a:endParaRPr lang="en-CA" dirty="0"/>
          </a:p>
          <a:p>
            <a:pPr lvl="1">
              <a:spcBef>
                <a:spcPts val="0"/>
              </a:spcBef>
              <a:buClrTx/>
              <a:buFont typeface="+mj-lt"/>
              <a:buAutoNum type="arabicPeriod" startAt="3"/>
            </a:pPr>
            <a:r>
              <a:rPr lang="en-CA" dirty="0" smtClean="0"/>
              <a:t>Positive punishment</a:t>
            </a:r>
            <a:r>
              <a:rPr lang="en-CA" dirty="0">
                <a:cs typeface="Times New Roman"/>
              </a:rPr>
              <a:t>— a </a:t>
            </a:r>
            <a:r>
              <a:rPr lang="en-CA" dirty="0" smtClean="0">
                <a:cs typeface="Times New Roman"/>
              </a:rPr>
              <a:t>behaviour is </a:t>
            </a:r>
            <a:r>
              <a:rPr lang="en-CA" dirty="0">
                <a:cs typeface="Times New Roman"/>
              </a:rPr>
              <a:t>followed by a stimulus, such as introducing a shock or loud noise, resulting in a decrease in </a:t>
            </a:r>
            <a:r>
              <a:rPr lang="en-CA" dirty="0" smtClean="0">
                <a:cs typeface="Times New Roman"/>
              </a:rPr>
              <a:t>that behaviour</a:t>
            </a:r>
            <a:r>
              <a:rPr lang="en-CA" dirty="0">
                <a:cs typeface="Times New Roman"/>
              </a:rPr>
              <a:t>.</a:t>
            </a:r>
            <a:endParaRPr lang="en-CA" dirty="0" smtClean="0"/>
          </a:p>
          <a:p>
            <a:pPr lvl="1">
              <a:spcBef>
                <a:spcPts val="0"/>
              </a:spcBef>
              <a:buClrTx/>
              <a:buFont typeface="+mj-lt"/>
              <a:buAutoNum type="arabicPeriod" startAt="3"/>
            </a:pPr>
            <a:r>
              <a:rPr lang="en-CA" dirty="0" smtClean="0"/>
              <a:t>Negative punishment</a:t>
            </a:r>
            <a:r>
              <a:rPr lang="en-CA" dirty="0">
                <a:cs typeface="Times New Roman"/>
              </a:rPr>
              <a:t>— a </a:t>
            </a:r>
            <a:r>
              <a:rPr lang="en-CA" dirty="0" smtClean="0">
                <a:cs typeface="Times New Roman"/>
              </a:rPr>
              <a:t>behaviour is </a:t>
            </a:r>
            <a:r>
              <a:rPr lang="en-CA" dirty="0">
                <a:cs typeface="Times New Roman"/>
              </a:rPr>
              <a:t>followed by the removal of a stimulus, such as taking away a </a:t>
            </a:r>
            <a:r>
              <a:rPr lang="en-CA" dirty="0" smtClean="0">
                <a:cs typeface="Times New Roman"/>
              </a:rPr>
              <a:t>child’s </a:t>
            </a:r>
            <a:r>
              <a:rPr lang="en-CA" dirty="0">
                <a:cs typeface="Times New Roman"/>
              </a:rPr>
              <a:t>toy following an undesired </a:t>
            </a:r>
            <a:r>
              <a:rPr lang="en-CA" dirty="0" smtClean="0">
                <a:cs typeface="Times New Roman"/>
              </a:rPr>
              <a:t>behaviour</a:t>
            </a:r>
            <a:r>
              <a:rPr lang="en-CA" dirty="0">
                <a:cs typeface="Times New Roman"/>
              </a:rPr>
              <a:t>, resulting in a decrease in that </a:t>
            </a:r>
            <a:r>
              <a:rPr lang="en-CA" dirty="0" smtClean="0">
                <a:cs typeface="Times New Roman"/>
              </a:rPr>
              <a:t>behaviour</a:t>
            </a:r>
            <a:r>
              <a:rPr lang="en-CA" dirty="0">
                <a:cs typeface="Times New Roman"/>
              </a:rPr>
              <a:t>.</a:t>
            </a:r>
            <a:endParaRPr lang="en-CA" dirty="0" smtClean="0"/>
          </a:p>
          <a:p>
            <a:pPr lvl="1">
              <a:spcBef>
                <a:spcPts val="0"/>
              </a:spcBef>
              <a:buClrTx/>
              <a:buFont typeface="+mj-lt"/>
              <a:buAutoNum type="arabicPeriod" startAt="3"/>
            </a:pPr>
            <a:r>
              <a:rPr lang="en-CA" dirty="0" smtClean="0"/>
              <a:t>Extinction</a:t>
            </a:r>
            <a:r>
              <a:rPr lang="en-CA" dirty="0">
                <a:cs typeface="Times New Roman"/>
              </a:rPr>
              <a:t>— </a:t>
            </a:r>
            <a:r>
              <a:rPr lang="en-CA" dirty="0" smtClean="0">
                <a:cs typeface="Times New Roman"/>
              </a:rPr>
              <a:t>absence of reinforcements; may unintentionally lower desirable behaviour </a:t>
            </a:r>
            <a:r>
              <a:rPr lang="en-CA" dirty="0" smtClean="0">
                <a:cs typeface="Times New Roman"/>
              </a:rPr>
              <a:t>that has </a:t>
            </a:r>
            <a:r>
              <a:rPr lang="en-CA" dirty="0">
                <a:cs typeface="Times New Roman"/>
              </a:rPr>
              <a:t>previously been </a:t>
            </a:r>
            <a:r>
              <a:rPr lang="en-CA" dirty="0" smtClean="0">
                <a:cs typeface="Times New Roman"/>
              </a:rPr>
              <a:t>reinforced.</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25</a:t>
            </a:fld>
            <a:endParaRPr lang="en-US" dirty="0"/>
          </a:p>
        </p:txBody>
      </p:sp>
    </p:spTree>
    <p:extLst>
      <p:ext uri="{BB962C8B-B14F-4D97-AF65-F5344CB8AC3E}">
        <p14:creationId xmlns:p14="http://schemas.microsoft.com/office/powerpoint/2010/main" val="13556557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Motivating &amp; leading technical professionals</a:t>
            </a:r>
            <a:endParaRPr lang="en-CA" b="1" dirty="0"/>
          </a:p>
        </p:txBody>
      </p:sp>
      <p:sp>
        <p:nvSpPr>
          <p:cNvPr id="3" name="Content Placeholder 2"/>
          <p:cNvSpPr>
            <a:spLocks noGrp="1"/>
          </p:cNvSpPr>
          <p:nvPr>
            <p:ph idx="1"/>
          </p:nvPr>
        </p:nvSpPr>
        <p:spPr/>
        <p:txBody>
          <a:bodyPr/>
          <a:lstStyle/>
          <a:p>
            <a:pPr>
              <a:spcBef>
                <a:spcPts val="0"/>
              </a:spcBef>
            </a:pPr>
            <a:r>
              <a:rPr lang="en-CA" dirty="0" smtClean="0"/>
              <a:t>General characteristics of technical professionals:</a:t>
            </a:r>
          </a:p>
          <a:p>
            <a:pPr lvl="1">
              <a:spcBef>
                <a:spcPts val="300"/>
              </a:spcBef>
            </a:pPr>
            <a:r>
              <a:rPr lang="en-CA" dirty="0" smtClean="0"/>
              <a:t>Have a </a:t>
            </a:r>
            <a:r>
              <a:rPr lang="en-CA" i="1" dirty="0" smtClean="0"/>
              <a:t>high need for achievement</a:t>
            </a:r>
            <a:r>
              <a:rPr lang="en-CA" dirty="0" smtClean="0"/>
              <a:t>; derive motivation from their work, especially when they can achieve their professional goals</a:t>
            </a:r>
          </a:p>
          <a:p>
            <a:pPr lvl="1">
              <a:spcBef>
                <a:spcPts val="300"/>
              </a:spcBef>
            </a:pPr>
            <a:r>
              <a:rPr lang="en-CA" dirty="0" smtClean="0"/>
              <a:t>Desire </a:t>
            </a:r>
            <a:r>
              <a:rPr lang="en-CA" i="1" dirty="0" smtClean="0"/>
              <a:t>autonomy</a:t>
            </a:r>
            <a:r>
              <a:rPr lang="en-CA" dirty="0" smtClean="0"/>
              <a:t>; need to participate in goal setting and decision making as it affects their work</a:t>
            </a:r>
          </a:p>
          <a:p>
            <a:pPr lvl="1">
              <a:spcBef>
                <a:spcPts val="300"/>
              </a:spcBef>
            </a:pPr>
            <a:r>
              <a:rPr lang="en-CA" dirty="0" smtClean="0"/>
              <a:t>Tend to </a:t>
            </a:r>
            <a:r>
              <a:rPr lang="en-CA" i="1" dirty="0" smtClean="0"/>
              <a:t>identify with their profession first</a:t>
            </a:r>
            <a:r>
              <a:rPr lang="en-CA" dirty="0" smtClean="0"/>
              <a:t>, with their company second; look to their peers for recognition, ethical standards, and collegial support</a:t>
            </a:r>
          </a:p>
          <a:p>
            <a:pPr lvl="1">
              <a:spcBef>
                <a:spcPts val="300"/>
              </a:spcBef>
            </a:pPr>
            <a:r>
              <a:rPr lang="en-CA" dirty="0" smtClean="0"/>
              <a:t>Seek to </a:t>
            </a:r>
            <a:r>
              <a:rPr lang="en-CA" i="1" dirty="0" smtClean="0"/>
              <a:t>maintain their expertise</a:t>
            </a:r>
            <a:r>
              <a:rPr lang="en-CA" dirty="0" smtClean="0"/>
              <a:t> and avoid obsolescence through professional development, continuing education, reading, and working at the state of the art</a:t>
            </a:r>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26</a:t>
            </a:fld>
            <a:endParaRPr lang="en-US" dirty="0"/>
          </a:p>
        </p:txBody>
      </p:sp>
    </p:spTree>
    <p:extLst>
      <p:ext uri="{BB962C8B-B14F-4D97-AF65-F5344CB8AC3E}">
        <p14:creationId xmlns:p14="http://schemas.microsoft.com/office/powerpoint/2010/main" val="38226189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t>Motivating &amp; leading technical professionals</a:t>
            </a:r>
            <a:endParaRPr lang="en-CA" dirty="0"/>
          </a:p>
        </p:txBody>
      </p:sp>
      <p:sp>
        <p:nvSpPr>
          <p:cNvPr id="3" name="Content Placeholder 2"/>
          <p:cNvSpPr>
            <a:spLocks noGrp="1"/>
          </p:cNvSpPr>
          <p:nvPr>
            <p:ph idx="1"/>
          </p:nvPr>
        </p:nvSpPr>
        <p:spPr/>
        <p:txBody>
          <a:bodyPr/>
          <a:lstStyle/>
          <a:p>
            <a:r>
              <a:rPr lang="en-CA" dirty="0" smtClean="0"/>
              <a:t>Scientists and engineers</a:t>
            </a:r>
            <a:r>
              <a:rPr lang="en-CA" dirty="0"/>
              <a:t> </a:t>
            </a:r>
            <a:r>
              <a:rPr lang="en-CA" dirty="0" smtClean="0"/>
              <a:t>are both technical professionals, but are motivated by different conditions.  For instance:</a:t>
            </a:r>
          </a:p>
          <a:p>
            <a:pPr lvl="1"/>
            <a:r>
              <a:rPr lang="en-CA" dirty="0" smtClean="0"/>
              <a:t>A scientist values autonomy and publication of results; an engineer is a team worker who places little value on publication.</a:t>
            </a:r>
          </a:p>
          <a:p>
            <a:pPr lvl="1"/>
            <a:r>
              <a:rPr lang="en-CA" dirty="0" smtClean="0"/>
              <a:t>A scientist depends on reputation with peers outside the company; the engineer’s advancement is tied more to activities within the company.</a:t>
            </a:r>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27</a:t>
            </a:fld>
            <a:endParaRPr lang="en-US" dirty="0"/>
          </a:p>
        </p:txBody>
      </p:sp>
    </p:spTree>
    <p:extLst>
      <p:ext uri="{BB962C8B-B14F-4D97-AF65-F5344CB8AC3E}">
        <p14:creationId xmlns:p14="http://schemas.microsoft.com/office/powerpoint/2010/main" val="2725086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Communication</a:t>
            </a:r>
            <a:endParaRPr lang="en-CA" b="1" dirty="0"/>
          </a:p>
        </p:txBody>
      </p:sp>
      <p:sp>
        <p:nvSpPr>
          <p:cNvPr id="3" name="Content Placeholder 2"/>
          <p:cNvSpPr>
            <a:spLocks noGrp="1"/>
          </p:cNvSpPr>
          <p:nvPr>
            <p:ph idx="1"/>
          </p:nvPr>
        </p:nvSpPr>
        <p:spPr/>
        <p:txBody>
          <a:bodyPr/>
          <a:lstStyle/>
          <a:p>
            <a:pPr>
              <a:spcBef>
                <a:spcPts val="0"/>
              </a:spcBef>
            </a:pPr>
            <a:r>
              <a:rPr lang="en-CA" dirty="0" smtClean="0"/>
              <a:t>Communication:  a way to make information productive</a:t>
            </a:r>
          </a:p>
          <a:p>
            <a:pPr lvl="1">
              <a:spcBef>
                <a:spcPts val="300"/>
              </a:spcBef>
              <a:spcAft>
                <a:spcPts val="7200"/>
              </a:spcAft>
            </a:pPr>
            <a:r>
              <a:rPr lang="en-CA" dirty="0"/>
              <a:t>the transfer of information from the sender to the </a:t>
            </a:r>
            <a:r>
              <a:rPr lang="en-CA" dirty="0" smtClean="0"/>
              <a:t>receiver</a:t>
            </a:r>
            <a:r>
              <a:rPr lang="en-CA" dirty="0"/>
              <a:t>, </a:t>
            </a:r>
            <a:r>
              <a:rPr lang="en-CA" dirty="0" smtClean="0"/>
              <a:t>with </a:t>
            </a:r>
            <a:r>
              <a:rPr lang="en-CA" dirty="0"/>
              <a:t>the information </a:t>
            </a:r>
            <a:r>
              <a:rPr lang="en-CA" dirty="0" smtClean="0"/>
              <a:t>being </a:t>
            </a:r>
            <a:r>
              <a:rPr lang="en-CA" dirty="0"/>
              <a:t>understood </a:t>
            </a:r>
            <a:r>
              <a:rPr lang="en-CA" dirty="0" smtClean="0"/>
              <a:t>by </a:t>
            </a:r>
            <a:r>
              <a:rPr lang="en-CA" dirty="0"/>
              <a:t>the </a:t>
            </a:r>
            <a:r>
              <a:rPr lang="en-CA" dirty="0" smtClean="0"/>
              <a:t>receiver</a:t>
            </a:r>
          </a:p>
          <a:p>
            <a:pPr>
              <a:spcBef>
                <a:spcPts val="0"/>
              </a:spcBef>
            </a:pPr>
            <a:r>
              <a:rPr lang="en-CA" dirty="0"/>
              <a:t>Engineering </a:t>
            </a:r>
            <a:r>
              <a:rPr lang="en-CA" dirty="0" smtClean="0"/>
              <a:t>is a transformation process in which information </a:t>
            </a:r>
            <a:r>
              <a:rPr lang="en-CA" dirty="0"/>
              <a:t>is </a:t>
            </a:r>
            <a:r>
              <a:rPr lang="en-CA" dirty="0" smtClean="0"/>
              <a:t>received</a:t>
            </a:r>
            <a:r>
              <a:rPr lang="en-CA" dirty="0"/>
              <a:t>, transformed in some way, and the results transmitted to </a:t>
            </a:r>
            <a:r>
              <a:rPr lang="en-CA" dirty="0" smtClean="0"/>
              <a:t>others</a:t>
            </a:r>
            <a:r>
              <a:rPr lang="en-CA" dirty="0"/>
              <a:t>, as </a:t>
            </a:r>
            <a:r>
              <a:rPr lang="en-CA" dirty="0" smtClean="0"/>
              <a:t>shown above.</a:t>
            </a:r>
          </a:p>
          <a:p>
            <a:pPr lvl="1">
              <a:spcBef>
                <a:spcPts val="300"/>
              </a:spcBef>
            </a:pPr>
            <a:r>
              <a:rPr lang="en-CA" dirty="0" smtClean="0"/>
              <a:t>The information output must be effectively communicated so that the meticulous engineering performed will have full value.</a:t>
            </a:r>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pic>
        <p:nvPicPr>
          <p:cNvPr id="7" name="Picture 6" descr="AAGTLFJ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0200" y="3132880"/>
            <a:ext cx="5907024" cy="753320"/>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r>
              <a:rPr lang="en-US" smtClean="0"/>
              <a:t>3-</a:t>
            </a:r>
            <a:fld id="{3ADCDA7D-6044-47B0-B254-A2D7E07E6774}" type="slidenum">
              <a:rPr lang="en-US" smtClean="0"/>
              <a:pPr/>
              <a:t>28</a:t>
            </a:fld>
            <a:endParaRPr lang="en-US" dirty="0"/>
          </a:p>
        </p:txBody>
      </p:sp>
    </p:spTree>
    <p:extLst>
      <p:ext uri="{BB962C8B-B14F-4D97-AF65-F5344CB8AC3E}">
        <p14:creationId xmlns:p14="http://schemas.microsoft.com/office/powerpoint/2010/main" val="7148750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Communication …</a:t>
            </a:r>
            <a:endParaRPr lang="en-CA" dirty="0"/>
          </a:p>
        </p:txBody>
      </p:sp>
      <p:sp>
        <p:nvSpPr>
          <p:cNvPr id="3" name="Content Placeholder 2"/>
          <p:cNvSpPr>
            <a:spLocks noGrp="1"/>
          </p:cNvSpPr>
          <p:nvPr>
            <p:ph idx="1"/>
          </p:nvPr>
        </p:nvSpPr>
        <p:spPr/>
        <p:txBody>
          <a:bodyPr/>
          <a:lstStyle/>
          <a:p>
            <a:r>
              <a:rPr lang="en-CA" dirty="0" smtClean="0"/>
              <a:t>Communication (</a:t>
            </a:r>
            <a:r>
              <a:rPr lang="en-CA" dirty="0"/>
              <a:t>writing, </a:t>
            </a:r>
            <a:r>
              <a:rPr lang="en-CA" dirty="0" smtClean="0"/>
              <a:t>reading, meetings, phone con-</a:t>
            </a:r>
            <a:r>
              <a:rPr lang="en-CA" dirty="0" err="1" smtClean="0"/>
              <a:t>versations</a:t>
            </a:r>
            <a:r>
              <a:rPr lang="en-CA" dirty="0" smtClean="0"/>
              <a:t>) takes about 90 percent of a manager’s time.</a:t>
            </a:r>
          </a:p>
          <a:p>
            <a:pPr lvl="1"/>
            <a:r>
              <a:rPr lang="en-CA" dirty="0" smtClean="0"/>
              <a:t>Good communication skills are essential to a manager.</a:t>
            </a:r>
          </a:p>
          <a:p>
            <a:r>
              <a:rPr lang="en-CA" dirty="0" smtClean="0"/>
              <a:t>The communication process, shown below, applies to all forms of communication.</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pic>
        <p:nvPicPr>
          <p:cNvPr id="7" name="Picture 6" descr="AAGTLFK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 y="4039819"/>
            <a:ext cx="7772400" cy="2132381"/>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r>
              <a:rPr lang="en-US" smtClean="0"/>
              <a:t>3-</a:t>
            </a:r>
            <a:fld id="{3ADCDA7D-6044-47B0-B254-A2D7E07E6774}" type="slidenum">
              <a:rPr lang="en-US" smtClean="0"/>
              <a:pPr/>
              <a:t>29</a:t>
            </a:fld>
            <a:endParaRPr lang="en-US" dirty="0"/>
          </a:p>
        </p:txBody>
      </p:sp>
    </p:spTree>
    <p:extLst>
      <p:ext uri="{BB962C8B-B14F-4D97-AF65-F5344CB8AC3E}">
        <p14:creationId xmlns:p14="http://schemas.microsoft.com/office/powerpoint/2010/main" val="21886632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t>Communication …</a:t>
            </a:r>
            <a:endParaRPr lang="en-CA" dirty="0"/>
          </a:p>
        </p:txBody>
      </p:sp>
      <p:sp>
        <p:nvSpPr>
          <p:cNvPr id="3" name="Content Placeholder 2"/>
          <p:cNvSpPr>
            <a:spLocks noGrp="1"/>
          </p:cNvSpPr>
          <p:nvPr>
            <p:ph idx="1"/>
          </p:nvPr>
        </p:nvSpPr>
        <p:spPr/>
        <p:txBody>
          <a:bodyPr/>
          <a:lstStyle/>
          <a:p>
            <a:pPr>
              <a:spcBef>
                <a:spcPts val="0"/>
              </a:spcBef>
            </a:pPr>
            <a:r>
              <a:rPr lang="en-CA" dirty="0" smtClean="0"/>
              <a:t>Communication </a:t>
            </a:r>
            <a:r>
              <a:rPr lang="en-CA" dirty="0" smtClean="0"/>
              <a:t>methods </a:t>
            </a:r>
            <a:r>
              <a:rPr lang="en-CA" dirty="0" smtClean="0"/>
              <a:t>differ </a:t>
            </a:r>
            <a:r>
              <a:rPr lang="en-CA" dirty="0" smtClean="0"/>
              <a:t>in terms of their speed, complexity, cost, formality, feedback, and recording.</a:t>
            </a:r>
          </a:p>
          <a:p>
            <a:pPr lvl="1">
              <a:spcBef>
                <a:spcPts val="300"/>
              </a:spcBef>
            </a:pPr>
            <a:r>
              <a:rPr lang="en-CA" dirty="0" smtClean="0"/>
              <a:t>Depending on the occasion</a:t>
            </a:r>
            <a:r>
              <a:rPr lang="en-CA" dirty="0"/>
              <a:t> </a:t>
            </a:r>
            <a:r>
              <a:rPr lang="en-CA" dirty="0" smtClean="0"/>
              <a:t>and the need or purpose, the best communication method (medium) may come from this list:</a:t>
            </a:r>
          </a:p>
          <a:p>
            <a:pPr lvl="2">
              <a:spcBef>
                <a:spcPts val="300"/>
              </a:spcBef>
            </a:pPr>
            <a:r>
              <a:rPr lang="en-CA" i="1" dirty="0" smtClean="0"/>
              <a:t>Informal conversation, phone conversation</a:t>
            </a:r>
            <a:r>
              <a:rPr lang="en-CA" dirty="0" smtClean="0">
                <a:latin typeface="Times New Roman"/>
                <a:cs typeface="Times New Roman"/>
              </a:rPr>
              <a:t>— fast, simple, low-medium cost, informal, medium-high feedback, no record</a:t>
            </a:r>
            <a:endParaRPr lang="en-CA" dirty="0" smtClean="0"/>
          </a:p>
          <a:p>
            <a:pPr lvl="2">
              <a:spcBef>
                <a:spcPts val="300"/>
              </a:spcBef>
            </a:pPr>
            <a:r>
              <a:rPr lang="en-CA" i="1" dirty="0" smtClean="0"/>
              <a:t>Formal presentation</a:t>
            </a:r>
            <a:r>
              <a:rPr lang="en-CA" i="1" dirty="0">
                <a:cs typeface="Times New Roman"/>
              </a:rPr>
              <a:t> </a:t>
            </a:r>
            <a:r>
              <a:rPr lang="en-CA" dirty="0">
                <a:cs typeface="Times New Roman"/>
              </a:rPr>
              <a:t>— medium speed, </a:t>
            </a:r>
            <a:r>
              <a:rPr lang="en-CA" dirty="0" smtClean="0">
                <a:cs typeface="Times New Roman"/>
              </a:rPr>
              <a:t>medium </a:t>
            </a:r>
            <a:r>
              <a:rPr lang="en-CA" dirty="0">
                <a:cs typeface="Times New Roman"/>
              </a:rPr>
              <a:t>complexity, </a:t>
            </a:r>
            <a:r>
              <a:rPr lang="en-CA" dirty="0" smtClean="0">
                <a:cs typeface="Times New Roman"/>
              </a:rPr>
              <a:t>medium </a:t>
            </a:r>
            <a:r>
              <a:rPr lang="en-CA" dirty="0">
                <a:cs typeface="Times New Roman"/>
              </a:rPr>
              <a:t>cost, </a:t>
            </a:r>
            <a:r>
              <a:rPr lang="en-CA" dirty="0" smtClean="0">
                <a:cs typeface="Times New Roman"/>
              </a:rPr>
              <a:t>formal</a:t>
            </a:r>
            <a:r>
              <a:rPr lang="en-CA" dirty="0">
                <a:cs typeface="Times New Roman"/>
              </a:rPr>
              <a:t>, </a:t>
            </a:r>
            <a:r>
              <a:rPr lang="en-CA" dirty="0" smtClean="0">
                <a:cs typeface="Times New Roman"/>
              </a:rPr>
              <a:t>high </a:t>
            </a:r>
            <a:r>
              <a:rPr lang="en-CA" dirty="0">
                <a:cs typeface="Times New Roman"/>
              </a:rPr>
              <a:t>feedback, record available</a:t>
            </a:r>
            <a:endParaRPr lang="en-CA" dirty="0" smtClean="0"/>
          </a:p>
          <a:p>
            <a:pPr lvl="2">
              <a:spcBef>
                <a:spcPts val="300"/>
              </a:spcBef>
            </a:pPr>
            <a:r>
              <a:rPr lang="en-CA" i="1" dirty="0" smtClean="0"/>
              <a:t>Informal note, memo</a:t>
            </a:r>
            <a:r>
              <a:rPr lang="en-CA" dirty="0" smtClean="0">
                <a:latin typeface="Times New Roman"/>
                <a:cs typeface="Times New Roman"/>
              </a:rPr>
              <a:t>— medium speed, simple-to-low complexity, low-medium cost, informal, low feedback, record available</a:t>
            </a:r>
            <a:endParaRPr lang="en-CA" dirty="0" smtClean="0"/>
          </a:p>
          <a:p>
            <a:pPr lvl="2">
              <a:spcBef>
                <a:spcPts val="300"/>
              </a:spcBef>
            </a:pPr>
            <a:r>
              <a:rPr lang="en-CA" i="1" dirty="0" smtClean="0"/>
              <a:t>Letter, formal report</a:t>
            </a:r>
            <a:r>
              <a:rPr lang="en-CA" dirty="0" smtClean="0">
                <a:latin typeface="Times New Roman"/>
                <a:cs typeface="Times New Roman"/>
              </a:rPr>
              <a:t>— slow, complex, high cost, formal, low feedback, record kept</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30</a:t>
            </a:fld>
            <a:endParaRPr lang="en-US" dirty="0"/>
          </a:p>
        </p:txBody>
      </p:sp>
    </p:spTree>
    <p:extLst>
      <p:ext uri="{BB962C8B-B14F-4D97-AF65-F5344CB8AC3E}">
        <p14:creationId xmlns:p14="http://schemas.microsoft.com/office/powerpoint/2010/main" val="4270508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t>Communication …</a:t>
            </a:r>
            <a:endParaRPr lang="en-CA" dirty="0"/>
          </a:p>
        </p:txBody>
      </p:sp>
      <p:sp>
        <p:nvSpPr>
          <p:cNvPr id="3" name="Content Placeholder 2"/>
          <p:cNvSpPr>
            <a:spLocks noGrp="1"/>
          </p:cNvSpPr>
          <p:nvPr>
            <p:ph idx="1"/>
          </p:nvPr>
        </p:nvSpPr>
        <p:spPr/>
        <p:txBody>
          <a:bodyPr/>
          <a:lstStyle/>
          <a:p>
            <a:pPr>
              <a:spcBef>
                <a:spcPts val="0"/>
              </a:spcBef>
            </a:pPr>
            <a:r>
              <a:rPr lang="en-CA" dirty="0" smtClean="0"/>
              <a:t>The effectiveness of media, in decreasing order, is:</a:t>
            </a:r>
          </a:p>
          <a:p>
            <a:pPr lvl="1">
              <a:spcBef>
                <a:spcPts val="300"/>
              </a:spcBef>
            </a:pPr>
            <a:r>
              <a:rPr lang="en-CA" dirty="0" smtClean="0"/>
              <a:t>Oral plus written presentation</a:t>
            </a:r>
          </a:p>
          <a:p>
            <a:pPr lvl="1">
              <a:spcBef>
                <a:spcPts val="300"/>
              </a:spcBef>
            </a:pPr>
            <a:r>
              <a:rPr lang="en-CA" dirty="0" smtClean="0"/>
              <a:t>Oral only</a:t>
            </a:r>
          </a:p>
          <a:p>
            <a:pPr lvl="1">
              <a:spcBef>
                <a:spcPts val="300"/>
              </a:spcBef>
            </a:pPr>
            <a:r>
              <a:rPr lang="en-CA" dirty="0" smtClean="0"/>
              <a:t>Written only</a:t>
            </a:r>
          </a:p>
          <a:p>
            <a:pPr lvl="1">
              <a:spcBef>
                <a:spcPts val="300"/>
              </a:spcBef>
            </a:pPr>
            <a:r>
              <a:rPr lang="en-CA" dirty="0" smtClean="0"/>
              <a:t>The grapevine</a:t>
            </a:r>
          </a:p>
          <a:p>
            <a:pPr>
              <a:spcBef>
                <a:spcPts val="600"/>
              </a:spcBef>
            </a:pPr>
            <a:r>
              <a:rPr lang="en-CA" dirty="0" smtClean="0"/>
              <a:t>Other factors for effective communication:</a:t>
            </a:r>
          </a:p>
          <a:p>
            <a:pPr lvl="1">
              <a:spcBef>
                <a:spcPts val="300"/>
              </a:spcBef>
            </a:pPr>
            <a:r>
              <a:rPr lang="en-CA" dirty="0" smtClean="0"/>
              <a:t>Active listening</a:t>
            </a:r>
            <a:r>
              <a:rPr lang="en-CA" dirty="0" smtClean="0">
                <a:latin typeface="Times New Roman"/>
                <a:cs typeface="Times New Roman"/>
              </a:rPr>
              <a:t>— listen positively and attentively; analyze the speaker’s attitude, frame of mind; try to understand the meaning</a:t>
            </a:r>
            <a:endParaRPr lang="en-CA" dirty="0" smtClean="0"/>
          </a:p>
          <a:p>
            <a:pPr lvl="1">
              <a:spcBef>
                <a:spcPts val="300"/>
              </a:spcBef>
            </a:pPr>
            <a:r>
              <a:rPr lang="en-CA" dirty="0" smtClean="0"/>
              <a:t>Nonverbal communication</a:t>
            </a:r>
            <a:r>
              <a:rPr lang="en-CA" dirty="0" smtClean="0">
                <a:latin typeface="Times New Roman"/>
                <a:cs typeface="Times New Roman"/>
              </a:rPr>
              <a:t>—pitch, stress, tone, pauses, expression, eye contact, posture, gestures, and body movement</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31</a:t>
            </a:fld>
            <a:endParaRPr lang="en-US" dirty="0"/>
          </a:p>
        </p:txBody>
      </p:sp>
    </p:spTree>
    <p:extLst>
      <p:ext uri="{BB962C8B-B14F-4D97-AF65-F5344CB8AC3E}">
        <p14:creationId xmlns:p14="http://schemas.microsoft.com/office/powerpoint/2010/main" val="3065227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t>Communication …</a:t>
            </a:r>
            <a:endParaRPr lang="en-CA" dirty="0"/>
          </a:p>
        </p:txBody>
      </p:sp>
      <p:sp>
        <p:nvSpPr>
          <p:cNvPr id="3" name="Content Placeholder 2"/>
          <p:cNvSpPr>
            <a:spLocks noGrp="1"/>
          </p:cNvSpPr>
          <p:nvPr>
            <p:ph idx="1"/>
          </p:nvPr>
        </p:nvSpPr>
        <p:spPr/>
        <p:txBody>
          <a:bodyPr/>
          <a:lstStyle/>
          <a:p>
            <a:pPr>
              <a:spcBef>
                <a:spcPts val="0"/>
              </a:spcBef>
            </a:pPr>
            <a:r>
              <a:rPr lang="en-CA" dirty="0" smtClean="0"/>
              <a:t>Important management tools for communication:</a:t>
            </a:r>
          </a:p>
          <a:p>
            <a:pPr lvl="1">
              <a:spcBef>
                <a:spcPts val="300"/>
              </a:spcBef>
            </a:pPr>
            <a:r>
              <a:rPr lang="en-CA" dirty="0" smtClean="0"/>
              <a:t>The written report</a:t>
            </a:r>
          </a:p>
          <a:p>
            <a:pPr lvl="2">
              <a:spcBef>
                <a:spcPts val="300"/>
              </a:spcBef>
            </a:pPr>
            <a:r>
              <a:rPr lang="en-CA" dirty="0" smtClean="0"/>
              <a:t>Begin with an executive summary; a busy reader may look at this only.</a:t>
            </a:r>
          </a:p>
          <a:p>
            <a:pPr lvl="2">
              <a:spcBef>
                <a:spcPts val="300"/>
              </a:spcBef>
            </a:pPr>
            <a:r>
              <a:rPr lang="en-CA" dirty="0" smtClean="0"/>
              <a:t>Carefully structure the report and write an outline first.</a:t>
            </a:r>
          </a:p>
          <a:p>
            <a:pPr lvl="2">
              <a:spcBef>
                <a:spcPts val="300"/>
              </a:spcBef>
            </a:pPr>
            <a:r>
              <a:rPr lang="en-CA" dirty="0" smtClean="0"/>
              <a:t>Review thoroughly for clarity, grammar, word usage, spelling, etc.</a:t>
            </a:r>
          </a:p>
          <a:p>
            <a:pPr lvl="1">
              <a:spcBef>
                <a:spcPts val="300"/>
              </a:spcBef>
            </a:pPr>
            <a:r>
              <a:rPr lang="en-CA" dirty="0" smtClean="0"/>
              <a:t>The oral briefing</a:t>
            </a:r>
          </a:p>
          <a:p>
            <a:pPr lvl="2">
              <a:spcBef>
                <a:spcPts val="300"/>
              </a:spcBef>
            </a:pPr>
            <a:r>
              <a:rPr lang="en-CA" dirty="0" smtClean="0"/>
              <a:t>Presentation of analyzed, synthesized information to inform a group</a:t>
            </a:r>
          </a:p>
          <a:p>
            <a:pPr lvl="2">
              <a:spcBef>
                <a:spcPts val="300"/>
              </a:spcBef>
            </a:pPr>
            <a:r>
              <a:rPr lang="en-CA" dirty="0" smtClean="0"/>
              <a:t>Often involves mixed media visual aids:  slides, charts, video, etc.</a:t>
            </a:r>
          </a:p>
          <a:p>
            <a:pPr lvl="1">
              <a:spcBef>
                <a:spcPts val="300"/>
              </a:spcBef>
            </a:pPr>
            <a:r>
              <a:rPr lang="en-CA" dirty="0" smtClean="0"/>
              <a:t>Visual aids</a:t>
            </a:r>
          </a:p>
          <a:p>
            <a:pPr lvl="2">
              <a:spcBef>
                <a:spcPts val="300"/>
              </a:spcBef>
            </a:pPr>
            <a:r>
              <a:rPr lang="en-CA" dirty="0" smtClean="0"/>
              <a:t>PowerPoint</a:t>
            </a:r>
            <a:r>
              <a:rPr lang="en-CA" baseline="30000" dirty="0" smtClean="0"/>
              <a:t>®</a:t>
            </a:r>
            <a:r>
              <a:rPr lang="en-CA" dirty="0" smtClean="0"/>
              <a:t> slides </a:t>
            </a:r>
            <a:r>
              <a:rPr lang="en-CA" smtClean="0"/>
              <a:t>are </a:t>
            </a:r>
            <a:r>
              <a:rPr lang="en-CA" smtClean="0"/>
              <a:t>often used</a:t>
            </a:r>
            <a:r>
              <a:rPr lang="en-CA" dirty="0" smtClean="0"/>
              <a:t>; they are </a:t>
            </a:r>
            <a:r>
              <a:rPr lang="en-CA" i="1" dirty="0" smtClean="0"/>
              <a:t>aids</a:t>
            </a:r>
            <a:r>
              <a:rPr lang="en-CA" dirty="0" smtClean="0"/>
              <a:t>, not the </a:t>
            </a:r>
            <a:r>
              <a:rPr lang="en-CA" dirty="0" smtClean="0"/>
              <a:t>presentation.</a:t>
            </a:r>
            <a:endParaRPr lang="en-CA" dirty="0" smtClean="0"/>
          </a:p>
          <a:p>
            <a:pPr lvl="2">
              <a:spcBef>
                <a:spcPts val="300"/>
              </a:spcBef>
            </a:pPr>
            <a:r>
              <a:rPr lang="en-CA" dirty="0" smtClean="0"/>
              <a:t>Prepare well, avoid pitfalls, and rehearse thoroughly before presenting.</a:t>
            </a:r>
            <a:endParaRPr lang="en-CA" dirty="0"/>
          </a:p>
        </p:txBody>
      </p:sp>
      <p:sp>
        <p:nvSpPr>
          <p:cNvPr id="4" name="Date Placeholder 3"/>
          <p:cNvSpPr>
            <a:spLocks noGrp="1"/>
          </p:cNvSpPr>
          <p:nvPr>
            <p:ph type="dt" sz="half" idx="10"/>
          </p:nvPr>
        </p:nvSpPr>
        <p:spPr/>
        <p:txBody>
          <a:bodyPr/>
          <a:lstStyle/>
          <a:p>
            <a:r>
              <a:rPr lang="en-US" smtClean="0"/>
              <a:t>2014-2015 Term 1</a:t>
            </a:r>
            <a:endParaRPr lang="en-US" dirty="0"/>
          </a:p>
        </p:txBody>
      </p:sp>
      <p:sp>
        <p:nvSpPr>
          <p:cNvPr id="5" name="Footer Placeholder 4"/>
          <p:cNvSpPr>
            <a:spLocks noGrp="1"/>
          </p:cNvSpPr>
          <p:nvPr>
            <p:ph type="ftr" sz="quarter" idx="11"/>
          </p:nvPr>
        </p:nvSpPr>
        <p:spPr/>
        <p:txBody>
          <a:bodyPr/>
          <a:lstStyle/>
          <a:p>
            <a:r>
              <a:rPr lang="en-CA" smtClean="0"/>
              <a:t>MECH 496 — Engineering Management</a:t>
            </a:r>
            <a:endParaRPr lang="en-US">
              <a:cs typeface="Arial" charset="0"/>
            </a:endParaRPr>
          </a:p>
        </p:txBody>
      </p:sp>
      <p:sp>
        <p:nvSpPr>
          <p:cNvPr id="7" name="Slide Number Placeholder 6"/>
          <p:cNvSpPr>
            <a:spLocks noGrp="1"/>
          </p:cNvSpPr>
          <p:nvPr>
            <p:ph type="sldNum" sz="quarter" idx="12"/>
          </p:nvPr>
        </p:nvSpPr>
        <p:spPr/>
        <p:txBody>
          <a:bodyPr/>
          <a:lstStyle/>
          <a:p>
            <a:r>
              <a:rPr lang="en-US" smtClean="0"/>
              <a:t>3-</a:t>
            </a:r>
            <a:fld id="{3ADCDA7D-6044-47B0-B254-A2D7E07E6774}" type="slidenum">
              <a:rPr lang="en-US" smtClean="0"/>
              <a:pPr/>
              <a:t>32</a:t>
            </a:fld>
            <a:endParaRPr lang="en-US" dirty="0"/>
          </a:p>
        </p:txBody>
      </p:sp>
    </p:spTree>
    <p:extLst>
      <p:ext uri="{BB962C8B-B14F-4D97-AF65-F5344CB8AC3E}">
        <p14:creationId xmlns:p14="http://schemas.microsoft.com/office/powerpoint/2010/main" val="936755816"/>
      </p:ext>
    </p:extLst>
  </p:cSld>
  <p:clrMapOvr>
    <a:masterClrMapping/>
  </p:clrMapOvr>
</p:sld>
</file>

<file path=ppt/theme/theme1.xml><?xml version="1.0" encoding="utf-8"?>
<a:theme xmlns:a="http://schemas.openxmlformats.org/drawingml/2006/main" name="Quadrant">
  <a:themeElements>
    <a:clrScheme name="Quadrant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fontScheme name="Quadrant">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Quadrant 1">
        <a:dk1>
          <a:srgbClr val="5C5674"/>
        </a:dk1>
        <a:lt1>
          <a:srgbClr val="FFFFFF"/>
        </a:lt1>
        <a:dk2>
          <a:srgbClr val="85986A"/>
        </a:dk2>
        <a:lt2>
          <a:srgbClr val="FFFFFF"/>
        </a:lt2>
        <a:accent1>
          <a:srgbClr val="666633"/>
        </a:accent1>
        <a:accent2>
          <a:srgbClr val="ADC5B8"/>
        </a:accent2>
        <a:accent3>
          <a:srgbClr val="C2CAB9"/>
        </a:accent3>
        <a:accent4>
          <a:srgbClr val="DADADA"/>
        </a:accent4>
        <a:accent5>
          <a:srgbClr val="B8B8AD"/>
        </a:accent5>
        <a:accent6>
          <a:srgbClr val="9CB2A6"/>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clrMap bg1="lt1" tx1="dk1" bg2="lt2" tx2="dk2" accent1="accent1" accent2="accent2" accent3="accent3" accent4="accent4" accent5="accent5" accent6="accent6" hlink="hlink" folHlink="folHlink"/>
    </a:extraClrScheme>
    <a:extraClrScheme>
      <a:clrScheme name="Quadrant 3">
        <a:dk1>
          <a:srgbClr val="618052"/>
        </a:dk1>
        <a:lt1>
          <a:srgbClr val="FFFFE3"/>
        </a:lt1>
        <a:dk2>
          <a:srgbClr val="162E36"/>
        </a:dk2>
        <a:lt2>
          <a:srgbClr val="FFFFFF"/>
        </a:lt2>
        <a:accent1>
          <a:srgbClr val="336699"/>
        </a:accent1>
        <a:accent2>
          <a:srgbClr val="69888B"/>
        </a:accent2>
        <a:accent3>
          <a:srgbClr val="ABADAE"/>
        </a:accent3>
        <a:accent4>
          <a:srgbClr val="DADAC2"/>
        </a:accent4>
        <a:accent5>
          <a:srgbClr val="ADB8CA"/>
        </a:accent5>
        <a:accent6>
          <a:srgbClr val="5E7B7D"/>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 4">
        <a:dk1>
          <a:srgbClr val="000000"/>
        </a:dk1>
        <a:lt1>
          <a:srgbClr val="FFFFFF"/>
        </a:lt1>
        <a:dk2>
          <a:srgbClr val="000000"/>
        </a:dk2>
        <a:lt2>
          <a:srgbClr val="CC0000"/>
        </a:lt2>
        <a:accent1>
          <a:srgbClr val="FFCC00"/>
        </a:accent1>
        <a:accent2>
          <a:srgbClr val="3366CC"/>
        </a:accent2>
        <a:accent3>
          <a:srgbClr val="FFFFFF"/>
        </a:accent3>
        <a:accent4>
          <a:srgbClr val="000000"/>
        </a:accent4>
        <a:accent5>
          <a:srgbClr val="FFE2AA"/>
        </a:accent5>
        <a:accent6>
          <a:srgbClr val="2D5CB9"/>
        </a:accent6>
        <a:hlink>
          <a:srgbClr val="666699"/>
        </a:hlink>
        <a:folHlink>
          <a:srgbClr val="C0C0C0"/>
        </a:folHlink>
      </a:clrScheme>
      <a:clrMap bg1="lt1" tx1="dk1" bg2="lt2" tx2="dk2" accent1="accent1" accent2="accent2" accent3="accent3" accent4="accent4" accent5="accent5" accent6="accent6" hlink="hlink" folHlink="folHlink"/>
    </a:extraClrScheme>
    <a:extraClrScheme>
      <a:clrScheme name="Quadrant 5">
        <a:dk1>
          <a:srgbClr val="666699"/>
        </a:dk1>
        <a:lt1>
          <a:srgbClr val="FFFFFF"/>
        </a:lt1>
        <a:dk2>
          <a:srgbClr val="000033"/>
        </a:dk2>
        <a:lt2>
          <a:srgbClr val="FFFFFF"/>
        </a:lt2>
        <a:accent1>
          <a:srgbClr val="9966FF"/>
        </a:accent1>
        <a:accent2>
          <a:srgbClr val="CCCCFF"/>
        </a:accent2>
        <a:accent3>
          <a:srgbClr val="AAAAAD"/>
        </a:accent3>
        <a:accent4>
          <a:srgbClr val="DADADA"/>
        </a:accent4>
        <a:accent5>
          <a:srgbClr val="CAB8FF"/>
        </a:accent5>
        <a:accent6>
          <a:srgbClr val="B9B9E7"/>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Quadrant 6">
        <a:dk1>
          <a:srgbClr val="000000"/>
        </a:dk1>
        <a:lt1>
          <a:srgbClr val="FFFFFF"/>
        </a:lt1>
        <a:dk2>
          <a:srgbClr val="000000"/>
        </a:dk2>
        <a:lt2>
          <a:srgbClr val="669966"/>
        </a:lt2>
        <a:accent1>
          <a:srgbClr val="CCCCFF"/>
        </a:accent1>
        <a:accent2>
          <a:srgbClr val="9999CC"/>
        </a:accent2>
        <a:accent3>
          <a:srgbClr val="FFFFFF"/>
        </a:accent3>
        <a:accent4>
          <a:srgbClr val="000000"/>
        </a:accent4>
        <a:accent5>
          <a:srgbClr val="E2E2FF"/>
        </a:accent5>
        <a:accent6>
          <a:srgbClr val="8A8AB9"/>
        </a:accent6>
        <a:hlink>
          <a:srgbClr val="000066"/>
        </a:hlink>
        <a:folHlink>
          <a:srgbClr val="333399"/>
        </a:folHlink>
      </a:clrScheme>
      <a:clrMap bg1="lt1" tx1="dk1" bg2="lt2" tx2="dk2" accent1="accent1" accent2="accent2" accent3="accent3" accent4="accent4" accent5="accent5" accent6="accent6" hlink="hlink" folHlink="folHlink"/>
    </a:extraClrScheme>
    <a:extraClrScheme>
      <a:clrScheme name="Quadrant 7">
        <a:dk1>
          <a:srgbClr val="0099CC"/>
        </a:dk1>
        <a:lt1>
          <a:srgbClr val="FFFFFF"/>
        </a:lt1>
        <a:dk2>
          <a:srgbClr val="000099"/>
        </a:dk2>
        <a:lt2>
          <a:srgbClr val="FFFFFF"/>
        </a:lt2>
        <a:accent1>
          <a:srgbClr val="0099CC"/>
        </a:accent1>
        <a:accent2>
          <a:srgbClr val="6600FF"/>
        </a:accent2>
        <a:accent3>
          <a:srgbClr val="AAAACA"/>
        </a:accent3>
        <a:accent4>
          <a:srgbClr val="DADADA"/>
        </a:accent4>
        <a:accent5>
          <a:srgbClr val="AACAE2"/>
        </a:accent5>
        <a:accent6>
          <a:srgbClr val="5C00E7"/>
        </a:accent6>
        <a:hlink>
          <a:srgbClr val="FFCC00"/>
        </a:hlink>
        <a:folHlink>
          <a:srgbClr val="00CCFF"/>
        </a:folHlink>
      </a:clrScheme>
      <a:clrMap bg1="dk2" tx1="lt1" bg2="dk1" tx2="lt2" accent1="accent1" accent2="accent2" accent3="accent3" accent4="accent4" accent5="accent5" accent6="accent6" hlink="hlink" folHlink="folHlink"/>
    </a:extraClrScheme>
    <a:extraClrScheme>
      <a:clrScheme name="Quadrant 8">
        <a:dk1>
          <a:srgbClr val="000033"/>
        </a:dk1>
        <a:lt1>
          <a:srgbClr val="FFFFFF"/>
        </a:lt1>
        <a:dk2>
          <a:srgbClr val="003366"/>
        </a:dk2>
        <a:lt2>
          <a:srgbClr val="275C6D"/>
        </a:lt2>
        <a:accent1>
          <a:srgbClr val="A7D2DF"/>
        </a:accent1>
        <a:accent2>
          <a:srgbClr val="108DA6"/>
        </a:accent2>
        <a:accent3>
          <a:srgbClr val="FFFFFF"/>
        </a:accent3>
        <a:accent4>
          <a:srgbClr val="00002A"/>
        </a:accent4>
        <a:accent5>
          <a:srgbClr val="D0E5EC"/>
        </a:accent5>
        <a:accent6>
          <a:srgbClr val="0D7F96"/>
        </a:accent6>
        <a:hlink>
          <a:srgbClr val="666699"/>
        </a:hlink>
        <a:folHlink>
          <a:srgbClr val="9999FF"/>
        </a:folHlink>
      </a:clrScheme>
      <a:clrMap bg1="lt1" tx1="dk1" bg2="lt2" tx2="dk2" accent1="accent1" accent2="accent2" accent3="accent3" accent4="accent4" accent5="accent5" accent6="accent6" hlink="hlink" folHlink="folHlink"/>
    </a:extraClrScheme>
    <a:extraClrScheme>
      <a:clrScheme name="Quadrant 9">
        <a:dk1>
          <a:srgbClr val="CC3300"/>
        </a:dk1>
        <a:lt1>
          <a:srgbClr val="FFFFFF"/>
        </a:lt1>
        <a:dk2>
          <a:srgbClr val="000000"/>
        </a:dk2>
        <a:lt2>
          <a:srgbClr val="FFFFCC"/>
        </a:lt2>
        <a:accent1>
          <a:srgbClr val="FF9900"/>
        </a:accent1>
        <a:accent2>
          <a:srgbClr val="993300"/>
        </a:accent2>
        <a:accent3>
          <a:srgbClr val="AAAAAA"/>
        </a:accent3>
        <a:accent4>
          <a:srgbClr val="DADADA"/>
        </a:accent4>
        <a:accent5>
          <a:srgbClr val="FFCAAA"/>
        </a:accent5>
        <a:accent6>
          <a:srgbClr val="8A2D00"/>
        </a:accent6>
        <a:hlink>
          <a:srgbClr val="CEC5A2"/>
        </a:hlink>
        <a:folHlink>
          <a:srgbClr val="DDDDD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Quadrant</Template>
  <TotalTime>2362</TotalTime>
  <Words>2780</Words>
  <Application>Microsoft Office PowerPoint</Application>
  <PresentationFormat>On-screen Show (4:3)</PresentationFormat>
  <Paragraphs>332</Paragraphs>
  <Slides>32</Slides>
  <Notes>4</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Quadrant</vt:lpstr>
      <vt:lpstr>Leading People</vt:lpstr>
      <vt:lpstr>In Chapter 3, we will:</vt:lpstr>
      <vt:lpstr>Leadership and management</vt:lpstr>
      <vt:lpstr>Leadership and management …</vt:lpstr>
      <vt:lpstr>Characteristics of leaders</vt:lpstr>
      <vt:lpstr>Myers-Briggs preferences</vt:lpstr>
      <vt:lpstr>Myers-Briggs preferences …</vt:lpstr>
      <vt:lpstr>People/task matrix approaches</vt:lpstr>
      <vt:lpstr>People/task matrix approaches …</vt:lpstr>
      <vt:lpstr>People/task matrix approaches …</vt:lpstr>
      <vt:lpstr>Situational approaches</vt:lpstr>
      <vt:lpstr>Situational approaches …</vt:lpstr>
      <vt:lpstr>Situational approaches …</vt:lpstr>
      <vt:lpstr>Motivation</vt:lpstr>
      <vt:lpstr>Motivation theories</vt:lpstr>
      <vt:lpstr>Motivation: content theories</vt:lpstr>
      <vt:lpstr>Motivation: content theories …</vt:lpstr>
      <vt:lpstr>Motivation: content theories …</vt:lpstr>
      <vt:lpstr>Motivation: content theories …</vt:lpstr>
      <vt:lpstr>Motivation: content theories …</vt:lpstr>
      <vt:lpstr>Motivation: process theories</vt:lpstr>
      <vt:lpstr>Motivation: process theories …</vt:lpstr>
      <vt:lpstr>Motivation: process theories …</vt:lpstr>
      <vt:lpstr>Motivation: process theories …</vt:lpstr>
      <vt:lpstr>Motivation: process theories …</vt:lpstr>
      <vt:lpstr>Motivating &amp; leading technical professionals</vt:lpstr>
      <vt:lpstr>Motivating &amp; leading technical professionals</vt:lpstr>
      <vt:lpstr>Communication</vt:lpstr>
      <vt:lpstr>Communication …</vt:lpstr>
      <vt:lpstr>Communication …</vt:lpstr>
      <vt:lpstr>Communication …</vt:lpstr>
      <vt:lpstr>Communication …</vt:lpstr>
    </vt:vector>
  </TitlesOfParts>
  <Manager>Faculty of Applied Science</Manager>
  <Company>University of British Columbia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3: Leading People</dc:title>
  <dc:subject>MECH 496 — Engineering Management</dc:subject>
  <dc:creator>Ron Mackinnon</dc:creator>
  <dc:description>Prepared by Ron Mackinnon, University of British Columbia, © 2013.</dc:description>
  <cp:lastModifiedBy>Ron Mackinnon</cp:lastModifiedBy>
  <cp:revision>242</cp:revision>
  <dcterms:created xsi:type="dcterms:W3CDTF">2007-01-10T06:44:25Z</dcterms:created>
  <dcterms:modified xsi:type="dcterms:W3CDTF">2014-08-26T22:33:22Z</dcterms:modified>
</cp:coreProperties>
</file>