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ags/tag4.xml" ContentType="application/vnd.openxmlformats-officedocument.presentationml.tags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bin" ContentType="application/vnd.openxmlformats-officedocument.oleObject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tags/tag3.xml" ContentType="application/vnd.openxmlformats-officedocument.presentationml.tags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Layouts/slideLayout15.xml" ContentType="application/vnd.openxmlformats-officedocument.presentationml.slideLayout+xml"/>
  <Override PartName="/ppt/tags/tag2.xml" ContentType="application/vnd.openxmlformats-officedocument.presentationml.tags+xml"/>
  <Default Extension="wmf" ContentType="image/x-wmf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762" r:id="rId2"/>
  </p:sldMasterIdLst>
  <p:notesMasterIdLst>
    <p:notesMasterId r:id="rId58"/>
  </p:notesMasterIdLst>
  <p:handoutMasterIdLst>
    <p:handoutMasterId r:id="rId59"/>
  </p:handoutMasterIdLst>
  <p:sldIdLst>
    <p:sldId id="256" r:id="rId3"/>
    <p:sldId id="355" r:id="rId4"/>
    <p:sldId id="270" r:id="rId5"/>
    <p:sldId id="425" r:id="rId6"/>
    <p:sldId id="427" r:id="rId7"/>
    <p:sldId id="394" r:id="rId8"/>
    <p:sldId id="275" r:id="rId9"/>
    <p:sldId id="382" r:id="rId10"/>
    <p:sldId id="435" r:id="rId11"/>
    <p:sldId id="436" r:id="rId12"/>
    <p:sldId id="304" r:id="rId13"/>
    <p:sldId id="385" r:id="rId14"/>
    <p:sldId id="437" r:id="rId15"/>
    <p:sldId id="386" r:id="rId16"/>
    <p:sldId id="387" r:id="rId17"/>
    <p:sldId id="438" r:id="rId18"/>
    <p:sldId id="306" r:id="rId19"/>
    <p:sldId id="384" r:id="rId20"/>
    <p:sldId id="445" r:id="rId21"/>
    <p:sldId id="409" r:id="rId22"/>
    <p:sldId id="410" r:id="rId23"/>
    <p:sldId id="308" r:id="rId24"/>
    <p:sldId id="309" r:id="rId25"/>
    <p:sldId id="429" r:id="rId26"/>
    <p:sldId id="390" r:id="rId27"/>
    <p:sldId id="439" r:id="rId28"/>
    <p:sldId id="322" r:id="rId29"/>
    <p:sldId id="323" r:id="rId30"/>
    <p:sldId id="391" r:id="rId31"/>
    <p:sldId id="430" r:id="rId32"/>
    <p:sldId id="329" r:id="rId33"/>
    <p:sldId id="440" r:id="rId34"/>
    <p:sldId id="330" r:id="rId35"/>
    <p:sldId id="331" r:id="rId36"/>
    <p:sldId id="332" r:id="rId37"/>
    <p:sldId id="333" r:id="rId38"/>
    <p:sldId id="334" r:id="rId39"/>
    <p:sldId id="393" r:id="rId40"/>
    <p:sldId id="431" r:id="rId41"/>
    <p:sldId id="418" r:id="rId42"/>
    <p:sldId id="441" r:id="rId43"/>
    <p:sldId id="371" r:id="rId44"/>
    <p:sldId id="442" r:id="rId45"/>
    <p:sldId id="366" r:id="rId46"/>
    <p:sldId id="367" r:id="rId47"/>
    <p:sldId id="404" r:id="rId48"/>
    <p:sldId id="402" r:id="rId49"/>
    <p:sldId id="403" r:id="rId50"/>
    <p:sldId id="397" r:id="rId51"/>
    <p:sldId id="398" r:id="rId52"/>
    <p:sldId id="372" r:id="rId53"/>
    <p:sldId id="373" r:id="rId54"/>
    <p:sldId id="374" r:id="rId55"/>
    <p:sldId id="345" r:id="rId56"/>
    <p:sldId id="443" r:id="rId57"/>
  </p:sldIdLst>
  <p:sldSz cx="9144000" cy="6858000" type="screen4x3"/>
  <p:notesSz cx="6858000" cy="9144000"/>
  <p:custDataLst>
    <p:tags r:id="rId60"/>
  </p:custData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8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8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8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8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8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8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8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8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8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000"/>
    <a:srgbClr val="E6022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08" autoAdjust="0"/>
    <p:restoredTop sz="87464" autoAdjust="0"/>
  </p:normalViewPr>
  <p:slideViewPr>
    <p:cSldViewPr>
      <p:cViewPr varScale="1">
        <p:scale>
          <a:sx n="79" d="100"/>
          <a:sy n="79" d="100"/>
        </p:scale>
        <p:origin x="-7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ags" Target="tags/tag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r">
              <a:defRPr sz="1200"/>
            </a:lvl1pPr>
          </a:lstStyle>
          <a:p>
            <a:pPr>
              <a:defRPr/>
            </a:pPr>
            <a:fld id="{9532E7D2-F30E-473F-A706-BDF233DBB139}" type="datetimeFigureOut">
              <a:rPr lang="en-US"/>
              <a:pPr>
                <a:defRPr/>
              </a:pPr>
              <a:t>1/8/2017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r">
              <a:defRPr sz="1200"/>
            </a:lvl1pPr>
          </a:lstStyle>
          <a:p>
            <a:pPr>
              <a:defRPr/>
            </a:pPr>
            <a:fld id="{6D600766-0418-4C95-AB0D-9B257AF7F86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28" tIns="45713" rIns="91428" bIns="45713" rtlCol="0"/>
          <a:lstStyle>
            <a:lvl1pPr algn="l">
              <a:defRPr sz="1200">
                <a:ea typeface="ＭＳ Ｐゴシック" pitchFamily="-80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28" tIns="45713" rIns="91428" bIns="45713" rtlCol="0"/>
          <a:lstStyle>
            <a:lvl1pPr algn="r">
              <a:defRPr sz="1200">
                <a:ea typeface="ＭＳ Ｐゴシック" pitchFamily="-80" charset="-128"/>
              </a:defRPr>
            </a:lvl1pPr>
          </a:lstStyle>
          <a:p>
            <a:pPr>
              <a:defRPr/>
            </a:pPr>
            <a:fld id="{2DF32A07-B16E-4B98-876B-B4C798D40CA4}" type="datetimeFigureOut">
              <a:rPr lang="en-US"/>
              <a:pPr>
                <a:defRPr/>
              </a:pPr>
              <a:t>1/8/2017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4588" y="685800"/>
            <a:ext cx="4570412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8" tIns="45713" rIns="91428" bIns="45713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28" tIns="45713" rIns="91428" bIns="45713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28" tIns="45713" rIns="91428" bIns="45713" rtlCol="0" anchor="b"/>
          <a:lstStyle>
            <a:lvl1pPr algn="l">
              <a:defRPr sz="1200">
                <a:ea typeface="ＭＳ Ｐゴシック" pitchFamily="-80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28" tIns="45713" rIns="91428" bIns="45713" rtlCol="0" anchor="b"/>
          <a:lstStyle>
            <a:lvl1pPr algn="r">
              <a:defRPr sz="1200">
                <a:ea typeface="ＭＳ Ｐゴシック" pitchFamily="-80" charset="-128"/>
              </a:defRPr>
            </a:lvl1pPr>
          </a:lstStyle>
          <a:p>
            <a:pPr>
              <a:defRPr/>
            </a:pPr>
            <a:fld id="{C0A36E7B-FAD7-4965-8153-2F6303B8AC4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Retail" TargetMode="External"/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://en.wikipedia.org/wiki/Home_improvement" TargetMode="Externa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050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Rectangle 2051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CA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90 countries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0A36E7B-FAD7-4965-8153-2F6303B8AC44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0A36E7B-FAD7-4965-8153-2F6303B8AC44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0A36E7B-FAD7-4965-8153-2F6303B8AC44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0A36E7B-FAD7-4965-8153-2F6303B8AC44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2525" y="692150"/>
            <a:ext cx="4552950" cy="3416300"/>
          </a:xfrm>
          <a:noFill/>
          <a:ln cap="flat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593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2525" y="692150"/>
            <a:ext cx="4552950" cy="3416300"/>
          </a:xfrm>
          <a:noFill/>
          <a:ln cap="flat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6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American chain of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 tooltip="Retail"/>
              </a:rPr>
              <a:t>retail</a:t>
            </a:r>
            <a:r>
              <a:rPr lang="en-US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</a:t>
            </a:r>
            <a:r>
              <a:rPr lang="en-US" sz="1200" b="0" i="0" u="sng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4" tooltip="Home improvement"/>
              </a:rPr>
              <a:t>home improvement</a:t>
            </a:r>
            <a:r>
              <a:rPr lang="en-US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0A36E7B-FAD7-4965-8153-2F6303B8AC44}" type="slidenum">
              <a:rPr lang="en-US" smtClean="0"/>
              <a:pPr>
                <a:defRPr/>
              </a:pPr>
              <a:t>46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6" name="Rectangle 12"/>
          <p:cNvSpPr>
            <a:spLocks noGrp="1" noChangeArrowheads="1"/>
          </p:cNvSpPr>
          <p:nvPr>
            <p:ph type="ctrTitle" sz="quarter"/>
          </p:nvPr>
        </p:nvSpPr>
        <p:spPr>
          <a:xfrm>
            <a:off x="457200" y="2514600"/>
            <a:ext cx="8229600" cy="838200"/>
          </a:xfrm>
        </p:spPr>
        <p:txBody>
          <a:bodyPr/>
          <a:lstStyle>
            <a:lvl1pPr algn="ctr">
              <a:defRPr sz="2800" smtClean="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21518" name="Rectangle 14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457200" y="3505200"/>
            <a:ext cx="8229600" cy="457200"/>
          </a:xfrm>
        </p:spPr>
        <p:txBody>
          <a:bodyPr/>
          <a:lstStyle>
            <a:lvl1pPr algn="ctr">
              <a:defRPr sz="2000" smtClean="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pic>
        <p:nvPicPr>
          <p:cNvPr id="5" name="Picture 9" descr="PPT_header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90600"/>
            <a:ext cx="9144000" cy="7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8820" y="152400"/>
            <a:ext cx="195518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914400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95400"/>
            <a:ext cx="8305800" cy="4953000"/>
          </a:xfrm>
        </p:spPr>
        <p:txBody>
          <a:bodyPr/>
          <a:lstStyle>
            <a:lvl1pPr>
              <a:buFont typeface="Wingdings" pitchFamily="2" charset="2"/>
              <a:buChar char="Ø"/>
              <a:defRPr b="1"/>
            </a:lvl1pPr>
            <a:lvl2pPr>
              <a:buFont typeface="Arial" pitchFamily="34" charset="0"/>
              <a:buChar char="•"/>
              <a:defRPr sz="2200"/>
            </a:lvl2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914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447800"/>
            <a:ext cx="3810000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3810000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9906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9906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364162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3641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066800"/>
            <a:ext cx="7772400" cy="685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85800" y="1752600"/>
            <a:ext cx="7772400" cy="3886200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  <a:endParaRPr lang="en-US" noProof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 preserve="1">
  <p:cSld name="Title and 2-Column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752600"/>
            <a:ext cx="38100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752600"/>
            <a:ext cx="38100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895DE-2C97-4961-83E2-78FBEE75543F}" type="datetime1">
              <a:rPr lang="en-US" smtClean="0"/>
              <a:pPr/>
              <a:t>1/8/2017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650EE-829C-4119-B84D-70A089320F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DAA65-0ECD-4A0D-B97F-D5F123B263B4}" type="datetime1">
              <a:rPr lang="en-US" smtClean="0"/>
              <a:pPr/>
              <a:t>1/8/2017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650EE-829C-4119-B84D-70A089320F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2A20B-36C4-4791-9DEA-8D1AAB71539E}" type="datetime1">
              <a:rPr lang="en-US" smtClean="0"/>
              <a:pPr/>
              <a:t>1/8/2017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650EE-829C-4119-B84D-70A089320F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BB91B-F31B-42B3-86EB-CA473025536B}" type="datetime1">
              <a:rPr lang="en-US" smtClean="0"/>
              <a:pPr/>
              <a:t>1/8/2017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650EE-829C-4119-B84D-70A089320F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969B2-6B77-4A22-AE22-CEDDB8DE5AEC}" type="datetime1">
              <a:rPr lang="en-US" smtClean="0"/>
              <a:pPr/>
              <a:t>1/8/2017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650EE-829C-4119-B84D-70A089320F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C7CE3-A7A7-466E-948D-ABCE4BCF6CE3}" type="datetime1">
              <a:rPr lang="en-US" smtClean="0"/>
              <a:pPr/>
              <a:t>1/8/2017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650EE-829C-4119-B84D-70A089320F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5DEC-D4A2-4A3E-B0CE-52BA05FD4D45}" type="datetime1">
              <a:rPr lang="en-US" smtClean="0"/>
              <a:pPr/>
              <a:t>1/8/2017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650EE-829C-4119-B84D-70A089320F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A9DE7-BFFF-4571-8BD8-D4ADF65CC4C7}" type="datetime1">
              <a:rPr lang="en-US" smtClean="0"/>
              <a:pPr/>
              <a:t>1/8/2017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650EE-829C-4119-B84D-70A089320F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103A7-A59B-4236-8AB8-3D2CB72A8C2E}" type="datetime1">
              <a:rPr lang="en-US" smtClean="0"/>
              <a:pPr/>
              <a:t>1/8/2017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650EE-829C-4119-B84D-70A089320F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A9FBA-467B-4C08-8B8A-897429B45422}" type="datetime1">
              <a:rPr lang="en-US" smtClean="0"/>
              <a:pPr/>
              <a:t>1/8/2017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650EE-829C-4119-B84D-70A089320F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05D830-4EF3-4667-A81B-B6423348B871}" type="datetime1">
              <a:rPr lang="en-US" smtClean="0"/>
              <a:pPr/>
              <a:t>1/8/2017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650EE-829C-4119-B84D-70A089320F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9" descr="PPT_header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990600"/>
            <a:ext cx="9144000" cy="7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81000" y="1219200"/>
            <a:ext cx="8305800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  <p:sp>
        <p:nvSpPr>
          <p:cNvPr id="4102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0" y="152400"/>
            <a:ext cx="7772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title style</a:t>
            </a:r>
          </a:p>
        </p:txBody>
      </p:sp>
      <p:sp>
        <p:nvSpPr>
          <p:cNvPr id="6" name="TextBox 5"/>
          <p:cNvSpPr txBox="1"/>
          <p:nvPr userDrawn="1"/>
        </p:nvSpPr>
        <p:spPr>
          <a:xfrm>
            <a:off x="7391400" y="6400800"/>
            <a:ext cx="152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A8E8C659-4A50-416D-8E46-7B662481FE0E}" type="slidenum">
              <a:rPr lang="en-US" sz="1200" smtClean="0"/>
              <a:pPr algn="r"/>
              <a:t>‹#›</a:t>
            </a:fld>
            <a:endParaRPr lang="en-US" sz="1200" dirty="0"/>
          </a:p>
        </p:txBody>
      </p:sp>
      <p:pic>
        <p:nvPicPr>
          <p:cNvPr id="7" name="Picture 1"/>
          <p:cNvPicPr>
            <a:picLocks noChangeAspect="1" noChangeArrowheads="1"/>
          </p:cNvPicPr>
          <p:nvPr userDrawn="1"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7188820" y="152400"/>
            <a:ext cx="195518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48" r:id="rId2"/>
    <p:sldLayoutId id="2147483750" r:id="rId3"/>
    <p:sldLayoutId id="2147483751" r:id="rId4"/>
    <p:sldLayoutId id="2147483752" r:id="rId5"/>
    <p:sldLayoutId id="2147483753" r:id="rId6"/>
    <p:sldLayoutId id="2147483754" r:id="rId7"/>
    <p:sldLayoutId id="2147483755" r:id="rId8"/>
    <p:sldLayoutId id="2147483756" r:id="rId9"/>
    <p:sldLayoutId id="2147483757" r:id="rId10"/>
    <p:sldLayoutId id="2147483758" r:id="rId11"/>
    <p:sldLayoutId id="2147483760" r:id="rId12"/>
    <p:sldLayoutId id="2147483761" r:id="rId13"/>
  </p:sldLayoutIdLst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E60226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E60226"/>
          </a:solidFill>
          <a:latin typeface="Arial" charset="0"/>
          <a:ea typeface="ＭＳ Ｐゴシック" pitchFamily="-80" charset="-128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E60226"/>
          </a:solidFill>
          <a:latin typeface="Arial" charset="0"/>
          <a:ea typeface="ＭＳ Ｐゴシック" pitchFamily="-80" charset="-128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E60226"/>
          </a:solidFill>
          <a:latin typeface="Arial" charset="0"/>
          <a:ea typeface="ＭＳ Ｐゴシック" pitchFamily="-80" charset="-128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E60226"/>
          </a:solidFill>
          <a:latin typeface="Arial" charset="0"/>
          <a:ea typeface="ＭＳ Ｐゴシック" pitchFamily="-80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-80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-80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-80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-80" charset="-128"/>
        </a:defRPr>
      </a:lvl9pPr>
    </p:titleStyle>
    <p:bodyStyle>
      <a:lvl1pPr marL="342900" indent="-342900" algn="l" rtl="0" eaLnBrk="1" fontAlgn="base" hangingPunct="1">
        <a:spcBef>
          <a:spcPct val="0"/>
        </a:spcBef>
        <a:spcAft>
          <a:spcPct val="25000"/>
        </a:spcAft>
        <a:defRPr sz="2400">
          <a:solidFill>
            <a:schemeClr val="tx1"/>
          </a:solidFill>
          <a:latin typeface="Arial" charset="0"/>
          <a:ea typeface="+mn-ea"/>
          <a:cs typeface="+mn-cs"/>
        </a:defRPr>
      </a:lvl1pPr>
      <a:lvl2pPr marL="742950" indent="-285750" algn="l" rtl="0" eaLnBrk="1" fontAlgn="base" hangingPunct="1">
        <a:spcBef>
          <a:spcPct val="0"/>
        </a:spcBef>
        <a:spcAft>
          <a:spcPct val="25000"/>
        </a:spcAft>
        <a:buChar char="–"/>
        <a:defRPr sz="2000">
          <a:solidFill>
            <a:schemeClr val="tx1"/>
          </a:solidFill>
          <a:latin typeface="Arial" charset="0"/>
          <a:ea typeface="+mn-ea"/>
        </a:defRPr>
      </a:lvl2pPr>
      <a:lvl3pPr marL="1143000" indent="-228600" algn="l" rtl="0" eaLnBrk="1" fontAlgn="base" hangingPunct="1">
        <a:spcBef>
          <a:spcPct val="0"/>
        </a:spcBef>
        <a:spcAft>
          <a:spcPct val="25000"/>
        </a:spcAft>
        <a:buChar char="•"/>
        <a:defRPr>
          <a:solidFill>
            <a:schemeClr val="tx1"/>
          </a:solidFill>
          <a:latin typeface="Arial" charset="0"/>
          <a:ea typeface="+mn-ea"/>
        </a:defRPr>
      </a:lvl3pPr>
      <a:lvl4pPr marL="1600200" indent="-228600" algn="l" rtl="0" eaLnBrk="1" fontAlgn="base" hangingPunct="1">
        <a:spcBef>
          <a:spcPct val="0"/>
        </a:spcBef>
        <a:spcAft>
          <a:spcPct val="25000"/>
        </a:spcAft>
        <a:buChar char="–"/>
        <a:defRPr>
          <a:solidFill>
            <a:schemeClr val="tx1"/>
          </a:solidFill>
          <a:latin typeface="Arial" charset="0"/>
          <a:ea typeface="+mn-ea"/>
        </a:defRPr>
      </a:lvl4pPr>
      <a:lvl5pPr marL="2057400" indent="-228600" algn="l" rtl="0" eaLnBrk="1" fontAlgn="base" hangingPunct="1">
        <a:spcBef>
          <a:spcPct val="0"/>
        </a:spcBef>
        <a:spcAft>
          <a:spcPct val="25000"/>
        </a:spcAft>
        <a:buChar char="»"/>
        <a:defRPr>
          <a:solidFill>
            <a:schemeClr val="tx1"/>
          </a:solidFill>
          <a:latin typeface="Arial" charset="0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B0FD16-A31D-4B1F-90EF-A6D8062E4738}" type="datetime1">
              <a:rPr lang="en-US" smtClean="0"/>
              <a:pPr/>
              <a:t>1/8/2017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3650EE-829C-4119-B84D-70A089320F1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  <p:sldLayoutId id="2147483772" r:id="rId10"/>
    <p:sldLayoutId id="2147483773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maps.uottawa.ca/?building=SMD" TargetMode="External"/><Relationship Id="rId2" Type="http://schemas.openxmlformats.org/officeDocument/2006/relationships/hyperlink" Target="http://maps.uottawa.ca/?building=UCU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maps.uottawa.ca/?building=TBT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c.gov/edgar.shtml" TargetMode="External"/><Relationship Id="rId2" Type="http://schemas.openxmlformats.org/officeDocument/2006/relationships/hyperlink" Target="http://www.sedar.com/" TargetMode="Externa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5"/>
          <p:cNvSpPr>
            <a:spLocks noGrp="1" noChangeArrowheads="1"/>
          </p:cNvSpPr>
          <p:nvPr>
            <p:ph type="ctrTitle" sz="quarter"/>
          </p:nvPr>
        </p:nvSpPr>
        <p:spPr>
          <a:xfrm>
            <a:off x="381000" y="2514600"/>
            <a:ext cx="8305800" cy="838200"/>
          </a:xfrm>
        </p:spPr>
        <p:txBody>
          <a:bodyPr/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Course Introduction 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sz="quarter" idx="1"/>
          </p:nvPr>
        </p:nvSpPr>
        <p:spPr>
          <a:xfrm>
            <a:off x="533400" y="4191000"/>
            <a:ext cx="8229600" cy="457200"/>
          </a:xfrm>
        </p:spPr>
        <p:txBody>
          <a:bodyPr/>
          <a:lstStyle/>
          <a:p>
            <a:r>
              <a:rPr lang="en-US" b="1" dirty="0" smtClean="0"/>
              <a:t>ADM1340: Introduction to Financial Accounting</a:t>
            </a:r>
          </a:p>
          <a:p>
            <a:r>
              <a:rPr lang="en-US" b="1" dirty="0" smtClean="0"/>
              <a:t>Winter 2017</a:t>
            </a:r>
            <a:endParaRPr lang="en-US" b="1" dirty="0"/>
          </a:p>
          <a:p>
            <a:r>
              <a:rPr lang="en-US" b="1" dirty="0" smtClean="0"/>
              <a:t> Qiu Chen Ph.D., </a:t>
            </a:r>
            <a:r>
              <a:rPr lang="en-US" b="1" dirty="0" err="1" smtClean="0"/>
              <a:t>MSc</a:t>
            </a:r>
            <a:r>
              <a:rPr lang="en-US" b="1" dirty="0" smtClean="0"/>
              <a:t>. </a:t>
            </a:r>
            <a:endParaRPr lang="en-US" b="1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Required Course Materials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19200"/>
            <a:ext cx="8305800" cy="4953000"/>
          </a:xfrm>
        </p:spPr>
        <p:txBody>
          <a:bodyPr/>
          <a:lstStyle/>
          <a:p>
            <a:r>
              <a:rPr lang="en-US" sz="2200" dirty="0" smtClean="0"/>
              <a:t>Text Book + </a:t>
            </a:r>
            <a:r>
              <a:rPr lang="en-US" sz="2200" dirty="0" err="1" smtClean="0"/>
              <a:t>WileyPlus</a:t>
            </a:r>
            <a:r>
              <a:rPr lang="en-US" sz="2200" dirty="0" smtClean="0"/>
              <a:t> </a:t>
            </a:r>
            <a:br>
              <a:rPr lang="en-US" sz="2200" dirty="0" smtClean="0"/>
            </a:br>
            <a:r>
              <a:rPr lang="en-US" sz="2200" b="0" dirty="0" smtClean="0"/>
              <a:t>Financial Accounting: Tools for Business Decision-making (Kimmel et al. 6th Canadian edition, Wiley</a:t>
            </a:r>
            <a:r>
              <a:rPr lang="en-US" sz="2200" b="0" dirty="0" smtClean="0"/>
              <a:t>)</a:t>
            </a:r>
          </a:p>
          <a:p>
            <a:endParaRPr lang="en-US" sz="2200" dirty="0" smtClean="0"/>
          </a:p>
          <a:p>
            <a:pPr lvl="1"/>
            <a:r>
              <a:rPr lang="en-CA" sz="1800" u="sng" dirty="0" smtClean="0"/>
              <a:t>Hardcopy</a:t>
            </a:r>
            <a:r>
              <a:rPr lang="en-CA" sz="1800" dirty="0" smtClean="0"/>
              <a:t>: available at the University Bookstore and you must purchase the access code to </a:t>
            </a:r>
            <a:r>
              <a:rPr lang="en-CA" sz="1800" dirty="0" err="1" smtClean="0"/>
              <a:t>Wileyplus</a:t>
            </a:r>
            <a:r>
              <a:rPr lang="en-CA" sz="1800" dirty="0" smtClean="0"/>
              <a:t>.</a:t>
            </a:r>
          </a:p>
          <a:p>
            <a:pPr lvl="1"/>
            <a:endParaRPr lang="en-CA" sz="1800" u="sng" dirty="0" smtClean="0"/>
          </a:p>
          <a:p>
            <a:pPr lvl="1"/>
            <a:r>
              <a:rPr lang="en-US" sz="1800" u="sng" dirty="0" smtClean="0"/>
              <a:t>e-copy</a:t>
            </a:r>
            <a:r>
              <a:rPr lang="en-US" sz="1800" dirty="0" smtClean="0"/>
              <a:t>: please see how to </a:t>
            </a:r>
            <a:r>
              <a:rPr lang="en-US" sz="1800" dirty="0" smtClean="0"/>
              <a:t>purchase and log in </a:t>
            </a:r>
            <a:r>
              <a:rPr lang="en-US" sz="1800" dirty="0" err="1" smtClean="0"/>
              <a:t>WileyPlus</a:t>
            </a:r>
            <a:r>
              <a:rPr lang="en-US" sz="1800" dirty="0" smtClean="0"/>
              <a:t> on </a:t>
            </a:r>
            <a:r>
              <a:rPr lang="en-US" sz="1800" dirty="0" smtClean="0"/>
              <a:t>Blackboard under “</a:t>
            </a:r>
            <a:r>
              <a:rPr lang="en-US" sz="1800" dirty="0" err="1" smtClean="0"/>
              <a:t>WileyPlus</a:t>
            </a:r>
            <a:r>
              <a:rPr lang="en-US" sz="1800" dirty="0" smtClean="0"/>
              <a:t> Instructions”.</a:t>
            </a:r>
          </a:p>
          <a:p>
            <a:pPr lvl="1"/>
            <a:endParaRPr lang="en-US" sz="1800" dirty="0" smtClean="0"/>
          </a:p>
          <a:p>
            <a:r>
              <a:rPr lang="en-US" sz="2200" dirty="0" smtClean="0"/>
              <a:t>Course Pack: Class Slides + In-Class Exercise Questions</a:t>
            </a:r>
            <a:endParaRPr lang="en-US" sz="2000" dirty="0" smtClean="0"/>
          </a:p>
          <a:p>
            <a:pPr lvl="1"/>
            <a:r>
              <a:rPr lang="en-US" sz="1800" dirty="0" smtClean="0"/>
              <a:t>Available on Blackboard. </a:t>
            </a:r>
            <a:endParaRPr lang="en-US" sz="2200" dirty="0" smtClean="0"/>
          </a:p>
          <a:p>
            <a:pPr>
              <a:buNone/>
            </a:pPr>
            <a:endParaRPr lang="en-US" dirty="0" smtClean="0"/>
          </a:p>
          <a:p>
            <a:r>
              <a:rPr lang="en-US" sz="2200" dirty="0" smtClean="0"/>
              <a:t>Calculator</a:t>
            </a:r>
            <a:endParaRPr lang="en-US" sz="2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Course </a:t>
            </a:r>
            <a:r>
              <a:rPr lang="en-US" dirty="0" smtClean="0"/>
              <a:t>Assessment</a:t>
            </a:r>
            <a:endParaRPr lang="en-US" dirty="0"/>
          </a:p>
        </p:txBody>
      </p:sp>
      <p:sp>
        <p:nvSpPr>
          <p:cNvPr id="403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6118" y="1146958"/>
            <a:ext cx="8178800" cy="5356225"/>
          </a:xfrm>
        </p:spPr>
        <p:txBody>
          <a:bodyPr/>
          <a:lstStyle/>
          <a:p>
            <a:pPr>
              <a:buNone/>
            </a:pPr>
            <a:endParaRPr lang="en-US" sz="2000" dirty="0" smtClean="0"/>
          </a:p>
          <a:p>
            <a:pPr>
              <a:buNone/>
            </a:pPr>
            <a:r>
              <a:rPr lang="en-US" sz="2000" dirty="0" smtClean="0"/>
              <a:t>1. Online Assignments: </a:t>
            </a:r>
            <a:r>
              <a:rPr lang="en-US" sz="2000" dirty="0" err="1" smtClean="0"/>
              <a:t>WileyPlus</a:t>
            </a:r>
            <a:r>
              <a:rPr lang="en-US" sz="2000" dirty="0" smtClean="0"/>
              <a:t> </a:t>
            </a:r>
            <a:r>
              <a:rPr lang="en-US" sz="2000" dirty="0" smtClean="0">
                <a:solidFill>
                  <a:srgbClr val="FF0000"/>
                </a:solidFill>
              </a:rPr>
              <a:t>(10%)</a:t>
            </a:r>
            <a:endParaRPr lang="en-US" sz="2000" dirty="0" smtClean="0"/>
          </a:p>
          <a:p>
            <a:endParaRPr lang="en-US" sz="2000" dirty="0" smtClean="0"/>
          </a:p>
          <a:p>
            <a:endParaRPr lang="en-US" sz="2000" dirty="0" smtClean="0"/>
          </a:p>
          <a:p>
            <a:endParaRPr lang="en-US" sz="2000" dirty="0" smtClean="0"/>
          </a:p>
          <a:p>
            <a:endParaRPr lang="en-US" sz="2000" dirty="0" smtClean="0"/>
          </a:p>
          <a:p>
            <a:endParaRPr lang="en-US" sz="2000" dirty="0" smtClean="0"/>
          </a:p>
          <a:p>
            <a:pPr>
              <a:buNone/>
            </a:pPr>
            <a:r>
              <a:rPr lang="en-US" sz="2000" dirty="0" smtClean="0"/>
              <a:t>2. Midterm Exam </a:t>
            </a:r>
            <a:r>
              <a:rPr lang="en-US" sz="2000" dirty="0" smtClean="0">
                <a:solidFill>
                  <a:srgbClr val="FF0000"/>
                </a:solidFill>
              </a:rPr>
              <a:t>(35%)</a:t>
            </a:r>
          </a:p>
          <a:p>
            <a:pPr lvl="1"/>
            <a:r>
              <a:rPr lang="en-GB" sz="1800" dirty="0" smtClean="0"/>
              <a:t>You must receive a minimum of 45% on the midterm exam in order to qualify to write the final exam</a:t>
            </a:r>
          </a:p>
          <a:p>
            <a:pPr lvl="1"/>
            <a:endParaRPr lang="en-US" sz="2000" dirty="0" smtClean="0"/>
          </a:p>
          <a:p>
            <a:pPr>
              <a:buNone/>
            </a:pPr>
            <a:r>
              <a:rPr lang="en-US" sz="2000" dirty="0" smtClean="0"/>
              <a:t>3. Final Exam </a:t>
            </a:r>
            <a:r>
              <a:rPr lang="en-US" sz="2000" dirty="0" smtClean="0">
                <a:solidFill>
                  <a:srgbClr val="FF0000"/>
                </a:solidFill>
              </a:rPr>
              <a:t>(55%)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2362200" y="2057400"/>
          <a:ext cx="4572000" cy="1295400"/>
        </p:xfrm>
        <a:graphic>
          <a:graphicData uri="http://schemas.openxmlformats.org/drawingml/2006/table">
            <a:tbl>
              <a:tblPr/>
              <a:tblGrid>
                <a:gridCol w="2302977"/>
                <a:gridCol w="2269023"/>
              </a:tblGrid>
              <a:tr h="2159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latin typeface="Times New Roman"/>
                          <a:ea typeface="Times New Roman"/>
                          <a:cs typeface="Times New Roman"/>
                        </a:rPr>
                        <a:t>Assignment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Times New Roman"/>
                          <a:ea typeface="Times New Roman"/>
                          <a:cs typeface="Times New Roman"/>
                        </a:rPr>
                        <a:t>Due date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Assignment 1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Feb 5 @ 11:59 pm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Assignment 2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Feb 26 @ 11:59 pm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Assignment 3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Mar 12 @ 11:59 pm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Assignment 4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Mar 26 @ 11:59 pm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Assignment 5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April 9 @ 11:59 pm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Echo360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Practice MCQs in Class </a:t>
            </a:r>
          </a:p>
          <a:p>
            <a:endParaRPr lang="en-US" dirty="0" smtClean="0"/>
          </a:p>
          <a:p>
            <a:r>
              <a:rPr lang="en-US" dirty="0" smtClean="0"/>
              <a:t>Take Attendance</a:t>
            </a:r>
          </a:p>
          <a:p>
            <a:pPr lvl="1"/>
            <a:r>
              <a:rPr lang="en-US" dirty="0" smtClean="0"/>
              <a:t>More than 5 unexcused absences may prevent you from taking the final exam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Login: wait for the email invitation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Lab (DGD)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Please attend any of the </a:t>
            </a:r>
            <a:r>
              <a:rPr lang="en-US" dirty="0" smtClean="0"/>
              <a:t>DGDs (starting next week)</a:t>
            </a:r>
            <a:endParaRPr lang="en-US" dirty="0" smtClean="0"/>
          </a:p>
          <a:p>
            <a:pPr>
              <a:buNone/>
            </a:pP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143000" y="1981200"/>
          <a:ext cx="7086600" cy="2971802"/>
        </p:xfrm>
        <a:graphic>
          <a:graphicData uri="http://schemas.openxmlformats.org/drawingml/2006/table">
            <a:tbl>
              <a:tblPr/>
              <a:tblGrid>
                <a:gridCol w="4338059"/>
                <a:gridCol w="1655748"/>
                <a:gridCol w="1092793"/>
              </a:tblGrid>
              <a:tr h="35981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rgbClr val="222222"/>
                          </a:solidFill>
                          <a:latin typeface="+mn-lt"/>
                        </a:rPr>
                        <a:t>Time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6E6E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rgbClr val="222222"/>
                          </a:solidFill>
                          <a:latin typeface="+mn-lt"/>
                        </a:rPr>
                        <a:t>Location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6E6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314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222222"/>
                          </a:solidFill>
                          <a:latin typeface="+mn-lt"/>
                        </a:rPr>
                        <a:t>Monday 17:30 - 19:00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sng" strike="noStrike">
                          <a:solidFill>
                            <a:srgbClr val="0000FF"/>
                          </a:solidFill>
                          <a:latin typeface="+mn-lt"/>
                          <a:hlinkClick r:id="rId2"/>
                        </a:rPr>
                        <a:t>UCU 205</a:t>
                      </a:r>
                      <a:endParaRPr lang="en-US" sz="1800" b="0" i="0" u="sng" strike="noStrike">
                        <a:solidFill>
                          <a:srgbClr val="0000FF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314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222222"/>
                          </a:solidFill>
                          <a:latin typeface="+mn-lt"/>
                        </a:rPr>
                        <a:t>Wednesday 13:00 - 14:30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sng" strike="noStrike" dirty="0">
                          <a:solidFill>
                            <a:srgbClr val="0000FF"/>
                          </a:solidFill>
                          <a:latin typeface="+mn-lt"/>
                          <a:hlinkClick r:id="rId2"/>
                        </a:rPr>
                        <a:t>UCU 205</a:t>
                      </a:r>
                      <a:endParaRPr lang="en-US" sz="1800" b="0" i="0" u="sng" strike="noStrike" dirty="0">
                        <a:solidFill>
                          <a:srgbClr val="0000FF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314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222222"/>
                          </a:solidFill>
                          <a:latin typeface="+mn-lt"/>
                        </a:rPr>
                        <a:t>Wednesday 17:30 - 19:00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sng" strike="noStrike" dirty="0">
                          <a:solidFill>
                            <a:srgbClr val="0000FF"/>
                          </a:solidFill>
                          <a:latin typeface="+mn-lt"/>
                          <a:hlinkClick r:id="rId3"/>
                        </a:rPr>
                        <a:t>SMD 222 </a:t>
                      </a:r>
                      <a:r>
                        <a:rPr lang="en-US" sz="1800" b="0" i="0" u="none" strike="noStrike" baseline="0" dirty="0" smtClean="0">
                          <a:solidFill>
                            <a:srgbClr val="0000FF"/>
                          </a:solidFill>
                          <a:latin typeface="+mn-lt"/>
                        </a:rPr>
                        <a:t>      </a:t>
                      </a:r>
                      <a:r>
                        <a:rPr lang="en-US" sz="1800" b="0" i="0" u="none" strike="noStrike" dirty="0" smtClean="0">
                          <a:solidFill>
                            <a:srgbClr val="0000FF"/>
                          </a:solidFill>
                          <a:latin typeface="+mn-lt"/>
                        </a:rPr>
                        <a:t>or</a:t>
                      </a:r>
                      <a:endParaRPr lang="en-US" sz="1800" b="0" i="0" u="none" strike="noStrike" dirty="0">
                        <a:solidFill>
                          <a:srgbClr val="0000FF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sng" strike="noStrike">
                          <a:solidFill>
                            <a:srgbClr val="0000FF"/>
                          </a:solidFill>
                          <a:latin typeface="+mn-lt"/>
                          <a:hlinkClick r:id="rId3"/>
                        </a:rPr>
                        <a:t>SMD 226</a:t>
                      </a:r>
                      <a:endParaRPr lang="en-US" sz="1800" b="0" i="0" u="sng" strike="noStrike">
                        <a:solidFill>
                          <a:srgbClr val="0000FF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314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>
                          <a:solidFill>
                            <a:srgbClr val="222222"/>
                          </a:solidFill>
                          <a:latin typeface="+mn-lt"/>
                        </a:rPr>
                        <a:t>Wednesday 19:00 - 20:30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sng" strike="noStrike" dirty="0">
                          <a:solidFill>
                            <a:srgbClr val="0000FF"/>
                          </a:solidFill>
                          <a:latin typeface="+mn-lt"/>
                          <a:hlinkClick r:id="rId2"/>
                        </a:rPr>
                        <a:t>UCU 205</a:t>
                      </a:r>
                      <a:endParaRPr lang="en-US" sz="1800" b="0" i="0" u="sng" strike="noStrike" dirty="0">
                        <a:solidFill>
                          <a:srgbClr val="0000FF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314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>
                          <a:solidFill>
                            <a:srgbClr val="222222"/>
                          </a:solidFill>
                          <a:latin typeface="+mn-lt"/>
                        </a:rPr>
                        <a:t>Thursday 16:00 - 17:30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sng" strike="noStrike">
                          <a:solidFill>
                            <a:srgbClr val="0000FF"/>
                          </a:solidFill>
                          <a:latin typeface="+mn-lt"/>
                          <a:hlinkClick r:id="rId3"/>
                        </a:rPr>
                        <a:t>SMD 227</a:t>
                      </a:r>
                      <a:endParaRPr lang="en-US" sz="1800" b="0" i="0" u="sng" strike="noStrike">
                        <a:solidFill>
                          <a:srgbClr val="0000FF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314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>
                          <a:solidFill>
                            <a:srgbClr val="222222"/>
                          </a:solidFill>
                          <a:latin typeface="+mn-lt"/>
                        </a:rPr>
                        <a:t>Thursday 17:30 - 19:00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sng" strike="noStrike" dirty="0">
                          <a:solidFill>
                            <a:srgbClr val="0000FF"/>
                          </a:solidFill>
                          <a:latin typeface="+mn-lt"/>
                          <a:hlinkClick r:id="rId2"/>
                        </a:rPr>
                        <a:t>UCU </a:t>
                      </a:r>
                      <a:r>
                        <a:rPr lang="en-US" sz="1800" b="0" i="0" u="sng" strike="noStrike" dirty="0" smtClean="0">
                          <a:solidFill>
                            <a:srgbClr val="0000FF"/>
                          </a:solidFill>
                          <a:latin typeface="+mn-lt"/>
                          <a:hlinkClick r:id="rId2"/>
                        </a:rPr>
                        <a:t>205</a:t>
                      </a:r>
                      <a:r>
                        <a:rPr lang="en-US" sz="1800" b="0" i="0" u="sng" strike="noStrike" dirty="0" smtClean="0">
                          <a:solidFill>
                            <a:srgbClr val="0000FF"/>
                          </a:solidFill>
                          <a:latin typeface="+mn-lt"/>
                        </a:rPr>
                        <a:t> </a:t>
                      </a:r>
                      <a:r>
                        <a:rPr lang="en-US" sz="1800" b="0" i="0" u="none" strike="noStrike" dirty="0" smtClean="0">
                          <a:solidFill>
                            <a:srgbClr val="0000FF"/>
                          </a:solidFill>
                          <a:latin typeface="+mn-lt"/>
                        </a:rPr>
                        <a:t>       or</a:t>
                      </a:r>
                      <a:endParaRPr lang="en-US" sz="1800" b="0" i="0" u="none" strike="noStrike" dirty="0">
                        <a:solidFill>
                          <a:srgbClr val="0000FF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sng" strike="noStrike" dirty="0">
                          <a:solidFill>
                            <a:srgbClr val="0000FF"/>
                          </a:solidFill>
                          <a:latin typeface="+mn-lt"/>
                          <a:hlinkClick r:id="rId3"/>
                        </a:rPr>
                        <a:t>SMD 221</a:t>
                      </a:r>
                      <a:endParaRPr lang="en-US" sz="1800" b="0" i="0" u="sng" strike="noStrike" dirty="0">
                        <a:solidFill>
                          <a:srgbClr val="0000FF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314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>
                          <a:solidFill>
                            <a:srgbClr val="222222"/>
                          </a:solidFill>
                          <a:latin typeface="+mn-lt"/>
                        </a:rPr>
                        <a:t>Friday 11:30 - 13:00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sng" strike="noStrike">
                          <a:solidFill>
                            <a:srgbClr val="0000FF"/>
                          </a:solidFill>
                          <a:latin typeface="+mn-lt"/>
                          <a:hlinkClick r:id="rId4"/>
                        </a:rPr>
                        <a:t>TBT 323</a:t>
                      </a:r>
                      <a:endParaRPr lang="en-US" sz="1800" b="0" i="0" u="sng" strike="noStrike">
                        <a:solidFill>
                          <a:srgbClr val="0000FF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to succeed in this course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Qiu’s</a:t>
            </a:r>
            <a:r>
              <a:rPr lang="en-US" dirty="0" smtClean="0"/>
              <a:t> Office hours (DMS7160)</a:t>
            </a:r>
          </a:p>
          <a:p>
            <a:pPr lvl="1"/>
            <a:r>
              <a:rPr lang="en-CA" dirty="0" smtClean="0"/>
              <a:t>Monday 13:00-14:00</a:t>
            </a:r>
            <a:endParaRPr lang="en-US" sz="1400" dirty="0" smtClean="0"/>
          </a:p>
          <a:p>
            <a:pPr lvl="1"/>
            <a:r>
              <a:rPr lang="en-CA" dirty="0" smtClean="0"/>
              <a:t>Wednesday 16:10-17:10 </a:t>
            </a:r>
            <a:endParaRPr lang="en-US" sz="1400" dirty="0" smtClean="0"/>
          </a:p>
          <a:p>
            <a:pPr lvl="1"/>
            <a:r>
              <a:rPr lang="en-CA" dirty="0" smtClean="0"/>
              <a:t>Or by appointment</a:t>
            </a:r>
          </a:p>
          <a:p>
            <a:pPr lvl="1"/>
            <a:endParaRPr lang="en-CA" dirty="0" smtClean="0"/>
          </a:p>
          <a:p>
            <a:r>
              <a:rPr lang="en-CA" dirty="0" smtClean="0"/>
              <a:t>Suggested Learning Method</a:t>
            </a:r>
          </a:p>
          <a:p>
            <a:pPr lvl="1"/>
            <a:r>
              <a:rPr lang="en-CA" dirty="0" smtClean="0"/>
              <a:t>Before class: prepare </a:t>
            </a:r>
          </a:p>
          <a:p>
            <a:pPr lvl="1"/>
            <a:r>
              <a:rPr lang="en-CA" dirty="0" smtClean="0"/>
              <a:t>During class: concentrate</a:t>
            </a:r>
          </a:p>
          <a:p>
            <a:pPr lvl="1"/>
            <a:r>
              <a:rPr lang="en-CA" dirty="0" smtClean="0"/>
              <a:t>After class: PRACTICE!!!</a:t>
            </a:r>
          </a:p>
          <a:p>
            <a:pPr lvl="1">
              <a:buNone/>
            </a:pPr>
            <a:r>
              <a:rPr lang="en-CA" dirty="0" smtClean="0"/>
              <a:t> 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 sz="quarter"/>
          </p:nvPr>
        </p:nvSpPr>
        <p:spPr/>
        <p:txBody>
          <a:bodyPr/>
          <a:lstStyle/>
          <a:p>
            <a:r>
              <a:rPr lang="en-US" dirty="0" smtClean="0"/>
              <a:t>Chapters 1 &amp; 2: Introduction to Accounting and Financial Statements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sz="quarter" idx="1"/>
          </p:nvPr>
        </p:nvSpPr>
        <p:spPr>
          <a:xfrm>
            <a:off x="457200" y="4267200"/>
            <a:ext cx="8229600" cy="457200"/>
          </a:xfrm>
        </p:spPr>
        <p:txBody>
          <a:bodyPr/>
          <a:lstStyle/>
          <a:p>
            <a:r>
              <a:rPr lang="en-US" b="1" dirty="0" smtClean="0"/>
              <a:t>ADM1340: </a:t>
            </a:r>
            <a:r>
              <a:rPr lang="en-US" b="1" dirty="0"/>
              <a:t>Introduction to Financial Accounting</a:t>
            </a:r>
          </a:p>
          <a:p>
            <a:r>
              <a:rPr lang="en-US" b="1" dirty="0" smtClean="0"/>
              <a:t>Winter 2017</a:t>
            </a:r>
            <a:endParaRPr lang="en-US" b="1" dirty="0"/>
          </a:p>
          <a:p>
            <a:r>
              <a:rPr lang="en-US" b="1" dirty="0"/>
              <a:t> </a:t>
            </a:r>
            <a:r>
              <a:rPr lang="en-US" b="1" dirty="0" err="1"/>
              <a:t>Qiu</a:t>
            </a:r>
            <a:r>
              <a:rPr lang="en-US" b="1" dirty="0"/>
              <a:t> Chen Ph.D., </a:t>
            </a:r>
            <a:r>
              <a:rPr lang="en-US" b="1" dirty="0" err="1"/>
              <a:t>MSc</a:t>
            </a:r>
            <a:r>
              <a:rPr lang="en-US" b="1" dirty="0"/>
              <a:t>. 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Course in a Nutshell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 bwMode="auto">
          <a:xfrm>
            <a:off x="304800" y="1371600"/>
            <a:ext cx="3429000" cy="990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80" charset="-128"/>
              </a:rPr>
              <a:t>Final Products</a:t>
            </a:r>
            <a:r>
              <a:rPr kumimoji="0" lang="en-US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80" charset="-128"/>
              </a:rPr>
              <a:t>: </a:t>
            </a:r>
            <a:br>
              <a:rPr kumimoji="0" lang="en-US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80" charset="-128"/>
              </a:rPr>
            </a:br>
            <a:r>
              <a:rPr lang="en-US" sz="2000" dirty="0" smtClean="0">
                <a:ea typeface="ＭＳ Ｐゴシック" pitchFamily="-80" charset="-128"/>
              </a:rPr>
              <a:t>Financial Statements </a:t>
            </a:r>
            <a:endParaRPr kumimoji="0" lang="en-US" sz="200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-80" charset="-128"/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-80" charset="-128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4038600" y="1219200"/>
            <a:ext cx="5105400" cy="12954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80" charset="-128"/>
              </a:rPr>
              <a:t>Ch 1 &amp; 2: A</a:t>
            </a:r>
            <a:r>
              <a:rPr kumimoji="0" lang="en-US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80" charset="-128"/>
              </a:rPr>
              <a:t> </a:t>
            </a:r>
            <a:r>
              <a:rPr lang="en-US" sz="1600" dirty="0" smtClean="0">
                <a:ea typeface="ＭＳ Ｐゴシック" pitchFamily="-80" charset="-128"/>
              </a:rPr>
              <a:t>Statement of 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80" charset="-128"/>
              </a:rPr>
              <a:t>Income</a:t>
            </a:r>
          </a:p>
          <a:p>
            <a:pPr marL="0" marR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600" dirty="0" smtClean="0">
                <a:ea typeface="ＭＳ Ｐゴシック" pitchFamily="-80" charset="-128"/>
              </a:rPr>
              <a:t>          A Statement of Changes in Shareholders’ Equity</a:t>
            </a:r>
          </a:p>
          <a:p>
            <a:pPr marL="0" marR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600" dirty="0" smtClean="0">
                <a:ea typeface="ＭＳ Ｐゴシック" pitchFamily="-80" charset="-128"/>
              </a:rPr>
              <a:t>          A Statement of Financial Position</a:t>
            </a:r>
          </a:p>
          <a:p>
            <a:pPr marL="0" marR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600" dirty="0" smtClean="0">
                <a:ea typeface="ＭＳ Ｐゴシック" pitchFamily="-80" charset="-128"/>
              </a:rPr>
              <a:t>Ch 13: A Statement of Cash Flow</a:t>
            </a:r>
          </a:p>
          <a:p>
            <a:pPr marL="0" marR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600" dirty="0" smtClean="0">
                <a:ea typeface="ＭＳ Ｐゴシック" pitchFamily="-80" charset="-128"/>
              </a:rPr>
              <a:t>Ch 14: Financial Statement Analysis</a:t>
            </a:r>
          </a:p>
          <a:p>
            <a:pPr marL="0" marR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600" dirty="0" smtClean="0">
                <a:ea typeface="ＭＳ Ｐゴシック" pitchFamily="-80" charset="-128"/>
              </a:rPr>
              <a:t> </a:t>
            </a: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000" dirty="0" smtClean="0">
              <a:ea typeface="ＭＳ Ｐゴシック" pitchFamily="-80" charset="-128"/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-80" charset="-128"/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-80" charset="-128"/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-80" charset="-128"/>
            </a:endParaRPr>
          </a:p>
        </p:txBody>
      </p:sp>
      <p:cxnSp>
        <p:nvCxnSpPr>
          <p:cNvPr id="7" name="Straight Arrow Connector 6"/>
          <p:cNvCxnSpPr>
            <a:stCxn id="4" idx="3"/>
            <a:endCxn id="5" idx="1"/>
          </p:cNvCxnSpPr>
          <p:nvPr/>
        </p:nvCxnSpPr>
        <p:spPr bwMode="auto">
          <a:xfrm>
            <a:off x="3733800" y="1866900"/>
            <a:ext cx="304800" cy="0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8" name="Rectangle 7"/>
          <p:cNvSpPr/>
          <p:nvPr/>
        </p:nvSpPr>
        <p:spPr bwMode="auto">
          <a:xfrm>
            <a:off x="304800" y="5029200"/>
            <a:ext cx="3429000" cy="990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80" charset="-128"/>
              </a:rPr>
              <a:t>Detailed Techniques </a:t>
            </a:r>
            <a:b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80" charset="-128"/>
              </a:rPr>
            </a:b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80" charset="-128"/>
              </a:rPr>
              <a:t>to Prepare</a:t>
            </a:r>
            <a:r>
              <a:rPr kumimoji="0" lang="en-US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80" charset="-128"/>
              </a:rPr>
              <a:t> Financial Statements</a:t>
            </a: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-80" charset="-128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4038600" y="4648200"/>
            <a:ext cx="5105400" cy="18288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80" charset="-128"/>
              </a:rPr>
              <a:t>Ch 5: Revenue &amp; Cost of Goods Sold</a:t>
            </a:r>
          </a:p>
          <a:p>
            <a:pPr marL="0" marR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600" dirty="0" smtClean="0">
                <a:ea typeface="ＭＳ Ｐゴシック" pitchFamily="-80" charset="-128"/>
              </a:rPr>
              <a:t>Ch 6: Inventory</a:t>
            </a:r>
          </a:p>
          <a:p>
            <a:pPr marL="0" marR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600" dirty="0" smtClean="0">
                <a:ea typeface="ＭＳ Ｐゴシック" pitchFamily="-80" charset="-128"/>
              </a:rPr>
              <a:t>Ch 8: Cash &amp; Account and Notes Receivable</a:t>
            </a:r>
          </a:p>
          <a:p>
            <a:pPr marL="0" marR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600" dirty="0" smtClean="0">
                <a:ea typeface="ＭＳ Ｐゴシック" pitchFamily="-80" charset="-128"/>
              </a:rPr>
              <a:t>Ch 9: Property, Plant and Equipment and Intangibles</a:t>
            </a:r>
          </a:p>
          <a:p>
            <a:pPr marL="0" marR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600" dirty="0" smtClean="0">
                <a:ea typeface="ＭＳ Ｐゴシック" pitchFamily="-80" charset="-128"/>
              </a:rPr>
              <a:t>Ch 10: Liabilities</a:t>
            </a:r>
          </a:p>
          <a:p>
            <a:pPr marL="0" marR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600" dirty="0" smtClean="0">
                <a:ea typeface="ＭＳ Ｐゴシック" pitchFamily="-80" charset="-128"/>
              </a:rPr>
              <a:t>Ch 11: Shareholders’ Equity</a:t>
            </a:r>
          </a:p>
          <a:p>
            <a:pPr marL="0" marR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000" dirty="0" smtClean="0">
              <a:ea typeface="ＭＳ Ｐゴシック" pitchFamily="-80" charset="-128"/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-80" charset="-128"/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-80" charset="-128"/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-80" charset="-128"/>
            </a:endParaRPr>
          </a:p>
        </p:txBody>
      </p:sp>
      <p:sp>
        <p:nvSpPr>
          <p:cNvPr id="14" name="Rounded Rectangle 13"/>
          <p:cNvSpPr/>
          <p:nvPr/>
        </p:nvSpPr>
        <p:spPr bwMode="auto">
          <a:xfrm>
            <a:off x="457200" y="3048000"/>
            <a:ext cx="3276600" cy="10668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80" charset="-128"/>
              </a:rPr>
              <a:t>Theories</a:t>
            </a:r>
            <a:r>
              <a:rPr kumimoji="0" lang="en-US" sz="20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80" charset="-128"/>
              </a:rPr>
              <a:t> &amp; Assumptions </a:t>
            </a:r>
            <a:r>
              <a:rPr kumimoji="0" lang="en-US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80" charset="-128"/>
              </a:rPr>
              <a:t>to Generate Financial Statements 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-80" charset="-128"/>
            </a:endParaRPr>
          </a:p>
        </p:txBody>
      </p:sp>
      <p:sp>
        <p:nvSpPr>
          <p:cNvPr id="15" name="Down Arrow 14"/>
          <p:cNvSpPr/>
          <p:nvPr/>
        </p:nvSpPr>
        <p:spPr bwMode="auto">
          <a:xfrm>
            <a:off x="228600" y="2362200"/>
            <a:ext cx="304800" cy="2667000"/>
          </a:xfrm>
          <a:prstGeom prst="down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-80" charset="-128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4038600" y="3276600"/>
            <a:ext cx="5105400" cy="6096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80" charset="-128"/>
              </a:rPr>
              <a:t>Ch 3: The</a:t>
            </a:r>
            <a:r>
              <a:rPr kumimoji="0" lang="en-US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80" charset="-128"/>
              </a:rPr>
              <a:t> Accounting Information System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-80" charset="-128"/>
            </a:endParaRPr>
          </a:p>
          <a:p>
            <a:pPr marL="0" marR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600" dirty="0" smtClean="0">
                <a:ea typeface="ＭＳ Ｐゴシック" pitchFamily="-80" charset="-128"/>
              </a:rPr>
              <a:t>Ch 4: Accrual Accounting </a:t>
            </a: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000" dirty="0" smtClean="0">
              <a:ea typeface="ＭＳ Ｐゴシック" pitchFamily="-80" charset="-128"/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-80" charset="-128"/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-80" charset="-128"/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-80" charset="-128"/>
            </a:endParaRPr>
          </a:p>
        </p:txBody>
      </p:sp>
      <p:cxnSp>
        <p:nvCxnSpPr>
          <p:cNvPr id="17" name="Straight Arrow Connector 16"/>
          <p:cNvCxnSpPr/>
          <p:nvPr/>
        </p:nvCxnSpPr>
        <p:spPr bwMode="auto">
          <a:xfrm>
            <a:off x="3733800" y="3581400"/>
            <a:ext cx="304800" cy="0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8" name="Straight Arrow Connector 17"/>
          <p:cNvCxnSpPr/>
          <p:nvPr/>
        </p:nvCxnSpPr>
        <p:spPr bwMode="auto">
          <a:xfrm>
            <a:off x="3733800" y="5562600"/>
            <a:ext cx="304800" cy="0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 1 &amp; 2: Learning Objectives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200" dirty="0" smtClean="0"/>
              <a:t>Introduction to </a:t>
            </a:r>
            <a:r>
              <a:rPr lang="en-US" sz="2200" dirty="0" smtClean="0"/>
              <a:t>financial </a:t>
            </a:r>
            <a:r>
              <a:rPr lang="en-US" sz="2200" dirty="0" smtClean="0"/>
              <a:t>a</a:t>
            </a:r>
            <a:r>
              <a:rPr lang="en-US" sz="2200" dirty="0" smtClean="0"/>
              <a:t>ccounting</a:t>
            </a:r>
            <a:endParaRPr lang="en-US" sz="2200" dirty="0" smtClean="0"/>
          </a:p>
          <a:p>
            <a:pPr lvl="1"/>
            <a:endParaRPr lang="en-US" sz="2000" dirty="0" smtClean="0"/>
          </a:p>
          <a:p>
            <a:r>
              <a:rPr lang="en-US" sz="2200" dirty="0" smtClean="0"/>
              <a:t>Accounting principles in Canada</a:t>
            </a:r>
          </a:p>
          <a:p>
            <a:endParaRPr lang="en-US" sz="2200" dirty="0" smtClean="0"/>
          </a:p>
          <a:p>
            <a:r>
              <a:rPr lang="en-US" sz="2200" dirty="0" smtClean="0"/>
              <a:t>Construct the three financial statements</a:t>
            </a:r>
          </a:p>
          <a:p>
            <a:pPr lvl="1"/>
            <a:r>
              <a:rPr lang="en-US" sz="2000" dirty="0" smtClean="0"/>
              <a:t>The statement of income</a:t>
            </a:r>
          </a:p>
          <a:p>
            <a:pPr lvl="1"/>
            <a:r>
              <a:rPr lang="en-US" sz="2000" dirty="0" smtClean="0"/>
              <a:t>The statement of changes in shareholders’ equity</a:t>
            </a:r>
          </a:p>
          <a:p>
            <a:pPr lvl="1"/>
            <a:r>
              <a:rPr lang="en-US" sz="2000" dirty="0" smtClean="0"/>
              <a:t>The statement of financial position</a:t>
            </a:r>
          </a:p>
          <a:p>
            <a:pPr lvl="1"/>
            <a:r>
              <a:rPr lang="en-US" sz="2000" dirty="0" smtClean="0"/>
              <a:t>The relationships between the above financial statements</a:t>
            </a:r>
          </a:p>
          <a:p>
            <a:endParaRPr lang="en-US" sz="2200" dirty="0" smtClean="0"/>
          </a:p>
          <a:p>
            <a:r>
              <a:rPr lang="en-US" sz="2200" dirty="0" smtClean="0"/>
              <a:t>Calculate</a:t>
            </a:r>
            <a:r>
              <a:rPr lang="fr-CA" sz="2200" dirty="0" smtClean="0"/>
              <a:t> ratios </a:t>
            </a:r>
            <a:r>
              <a:rPr lang="en-US" sz="2200" dirty="0" smtClean="0"/>
              <a:t>related to liquidity analysis</a:t>
            </a:r>
          </a:p>
          <a:p>
            <a:pPr lvl="1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 1 &amp; 2: Learning Objectives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200" dirty="0" smtClean="0">
                <a:solidFill>
                  <a:srgbClr val="FF0000"/>
                </a:solidFill>
              </a:rPr>
              <a:t>Introduction to </a:t>
            </a:r>
            <a:r>
              <a:rPr lang="en-US" sz="2200" dirty="0" smtClean="0">
                <a:solidFill>
                  <a:srgbClr val="FF0000"/>
                </a:solidFill>
              </a:rPr>
              <a:t>financial </a:t>
            </a:r>
            <a:r>
              <a:rPr lang="en-US" sz="2200" dirty="0" smtClean="0">
                <a:solidFill>
                  <a:srgbClr val="FF0000"/>
                </a:solidFill>
              </a:rPr>
              <a:t>a</a:t>
            </a:r>
            <a:r>
              <a:rPr lang="en-US" sz="2200" dirty="0" smtClean="0">
                <a:solidFill>
                  <a:srgbClr val="FF0000"/>
                </a:solidFill>
              </a:rPr>
              <a:t>ccounting</a:t>
            </a:r>
            <a:endParaRPr lang="en-US" sz="2200" dirty="0" smtClean="0">
              <a:solidFill>
                <a:srgbClr val="FF0000"/>
              </a:solidFill>
            </a:endParaRPr>
          </a:p>
          <a:p>
            <a:pPr lvl="1"/>
            <a:endParaRPr lang="en-US" sz="2000" dirty="0" smtClean="0"/>
          </a:p>
          <a:p>
            <a:r>
              <a:rPr lang="en-US" sz="2200" dirty="0" smtClean="0"/>
              <a:t>Accounting principles in Canada</a:t>
            </a:r>
          </a:p>
          <a:p>
            <a:endParaRPr lang="en-US" sz="2200" dirty="0" smtClean="0"/>
          </a:p>
          <a:p>
            <a:r>
              <a:rPr lang="en-US" sz="2200" dirty="0" smtClean="0"/>
              <a:t>Construct the three financial statements</a:t>
            </a:r>
          </a:p>
          <a:p>
            <a:pPr lvl="1"/>
            <a:r>
              <a:rPr lang="en-US" sz="2000" dirty="0" smtClean="0"/>
              <a:t>The statement of income</a:t>
            </a:r>
          </a:p>
          <a:p>
            <a:pPr lvl="1"/>
            <a:r>
              <a:rPr lang="en-US" sz="2000" dirty="0" smtClean="0"/>
              <a:t>The statement of changes in shareholders’ equity</a:t>
            </a:r>
          </a:p>
          <a:p>
            <a:pPr lvl="1"/>
            <a:r>
              <a:rPr lang="en-US" sz="2000" dirty="0" smtClean="0"/>
              <a:t>The statement of financial position</a:t>
            </a:r>
          </a:p>
          <a:p>
            <a:pPr lvl="1"/>
            <a:r>
              <a:rPr lang="en-US" sz="2000" dirty="0" smtClean="0"/>
              <a:t>The relationships between the above financial statements</a:t>
            </a:r>
          </a:p>
          <a:p>
            <a:endParaRPr lang="en-US" sz="2200" dirty="0" smtClean="0"/>
          </a:p>
          <a:p>
            <a:r>
              <a:rPr lang="en-US" sz="2200" dirty="0" smtClean="0"/>
              <a:t>Calculate</a:t>
            </a:r>
            <a:r>
              <a:rPr lang="fr-CA" sz="2200" dirty="0" smtClean="0"/>
              <a:t> ratios </a:t>
            </a:r>
            <a:r>
              <a:rPr lang="en-US" sz="2200" dirty="0" smtClean="0"/>
              <a:t>related to liquidity analysis</a:t>
            </a:r>
          </a:p>
          <a:p>
            <a:pPr lvl="1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Financial Accounting?</a:t>
            </a:r>
            <a:endParaRPr lang="en-CA" dirty="0" smtClean="0"/>
          </a:p>
        </p:txBody>
      </p:sp>
      <p:pic>
        <p:nvPicPr>
          <p:cNvPr id="14343" name="Picture 5" descr="C:\Program Files\Microsoft Office\MEDIA\CAGCAT10\j0292020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14800" y="1219200"/>
            <a:ext cx="12192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5" name="Picture 8" descr="C:\Documents and Settings\Jon A. Booker\Local Settings\Temporary Internet Files\Content.IE5\EU4PW6E4\MCj00905610000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15200" y="1752600"/>
            <a:ext cx="1414463" cy="103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Curved Down Arrow 30"/>
          <p:cNvSpPr/>
          <p:nvPr/>
        </p:nvSpPr>
        <p:spPr bwMode="auto">
          <a:xfrm>
            <a:off x="1676400" y="1219200"/>
            <a:ext cx="6096000" cy="609600"/>
          </a:xfrm>
          <a:prstGeom prst="curvedDown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-80" charset="-128"/>
            </a:endParaRPr>
          </a:p>
        </p:txBody>
      </p:sp>
      <p:graphicFrame>
        <p:nvGraphicFramePr>
          <p:cNvPr id="4097" name="Object 4"/>
          <p:cNvGraphicFramePr>
            <a:graphicFrameLocks/>
          </p:cNvGraphicFramePr>
          <p:nvPr/>
        </p:nvGraphicFramePr>
        <p:xfrm>
          <a:off x="152400" y="1143000"/>
          <a:ext cx="1447800" cy="1524000"/>
        </p:xfrm>
        <a:graphic>
          <a:graphicData uri="http://schemas.openxmlformats.org/presentationml/2006/ole">
            <p:oleObj spid="_x0000_s52226" name="Clip" r:id="rId6" imgW="4152600" imgH="3651120" progId="">
              <p:embed/>
            </p:oleObj>
          </a:graphicData>
        </a:graphic>
      </p:graphicFrame>
      <p:sp>
        <p:nvSpPr>
          <p:cNvPr id="15" name="Rectangle 14"/>
          <p:cNvSpPr/>
          <p:nvPr/>
        </p:nvSpPr>
        <p:spPr bwMode="auto">
          <a:xfrm>
            <a:off x="344904" y="1828800"/>
            <a:ext cx="1066800" cy="5334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80" charset="-128"/>
              </a:rPr>
              <a:t>Company</a:t>
            </a:r>
          </a:p>
        </p:txBody>
      </p:sp>
      <p:sp>
        <p:nvSpPr>
          <p:cNvPr id="19" name="Down Arrow 18"/>
          <p:cNvSpPr/>
          <p:nvPr/>
        </p:nvSpPr>
        <p:spPr bwMode="auto">
          <a:xfrm>
            <a:off x="4800600" y="4419600"/>
            <a:ext cx="884802" cy="381000"/>
          </a:xfrm>
          <a:prstGeom prst="downArrow">
            <a:avLst/>
          </a:prstGeom>
          <a:solidFill>
            <a:srgbClr val="92D050">
              <a:alpha val="55000"/>
            </a:srgb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-80" charset="-128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1600200" y="2514600"/>
            <a:ext cx="7543800" cy="1905000"/>
            <a:chOff x="1600200" y="2514600"/>
            <a:chExt cx="7543800" cy="1905000"/>
          </a:xfrm>
        </p:grpSpPr>
        <p:sp>
          <p:nvSpPr>
            <p:cNvPr id="16" name="Flowchart: Alternate Process 15"/>
            <p:cNvSpPr/>
            <p:nvPr/>
          </p:nvSpPr>
          <p:spPr bwMode="auto">
            <a:xfrm>
              <a:off x="1600200" y="3733800"/>
              <a:ext cx="1390403" cy="685800"/>
            </a:xfrm>
            <a:prstGeom prst="flowChartAlternateProcess">
              <a:avLst/>
            </a:prstGeom>
            <a:solidFill>
              <a:schemeClr val="accent1">
                <a:lumMod val="20000"/>
                <a:lumOff val="80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1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-80" charset="-128"/>
                </a:rPr>
                <a:t>A system</a:t>
              </a:r>
            </a:p>
          </p:txBody>
        </p:sp>
        <p:sp>
          <p:nvSpPr>
            <p:cNvPr id="18" name="Flowchart: Alternate Process 17"/>
            <p:cNvSpPr/>
            <p:nvPr/>
          </p:nvSpPr>
          <p:spPr bwMode="auto">
            <a:xfrm>
              <a:off x="4444208" y="3733800"/>
              <a:ext cx="1562767" cy="685800"/>
            </a:xfrm>
            <a:prstGeom prst="flowChartAlternateProcess">
              <a:avLst/>
            </a:prstGeom>
            <a:solidFill>
              <a:schemeClr val="accent1">
                <a:lumMod val="20000"/>
                <a:lumOff val="80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1" compatLnSpc="1">
              <a:prstTxWarp prst="textNoShape">
                <a:avLst/>
              </a:prstTxWarp>
            </a:bodyPr>
            <a:lstStyle/>
            <a:p>
              <a:r>
                <a:rPr lang="en-US" sz="1800" b="1" dirty="0" smtClean="0"/>
                <a:t>Financial statements</a:t>
              </a:r>
              <a:endPara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80" charset="-128"/>
              </a:endParaRPr>
            </a:p>
          </p:txBody>
        </p:sp>
        <p:sp>
          <p:nvSpPr>
            <p:cNvPr id="20" name="Flowchart: Alternate Process 19"/>
            <p:cNvSpPr/>
            <p:nvPr/>
          </p:nvSpPr>
          <p:spPr bwMode="auto">
            <a:xfrm>
              <a:off x="7288214" y="3581400"/>
              <a:ext cx="1855786" cy="838200"/>
            </a:xfrm>
            <a:prstGeom prst="flowChartAlternateProcess">
              <a:avLst/>
            </a:prstGeom>
            <a:solidFill>
              <a:schemeClr val="accent1">
                <a:lumMod val="20000"/>
                <a:lumOff val="80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1" compatLnSpc="1">
              <a:prstTxWarp prst="textNoShape">
                <a:avLst/>
              </a:prstTxWarp>
            </a:bodyPr>
            <a:lstStyle/>
            <a:p>
              <a:r>
                <a:rPr lang="en-US" sz="1800" b="1" dirty="0" smtClean="0"/>
                <a:t>External decision makers</a:t>
              </a:r>
              <a:endPara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80" charset="-128"/>
              </a:endParaRPr>
            </a:p>
          </p:txBody>
        </p:sp>
        <p:sp>
          <p:nvSpPr>
            <p:cNvPr id="21" name="Flowchart: Punched Tape 20"/>
            <p:cNvSpPr/>
            <p:nvPr/>
          </p:nvSpPr>
          <p:spPr bwMode="auto">
            <a:xfrm>
              <a:off x="2895600" y="2514600"/>
              <a:ext cx="1676400" cy="1295400"/>
            </a:xfrm>
            <a:prstGeom prst="flowChartPunchedTape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r>
                <a:rPr lang="en-US" sz="1600" b="1" dirty="0" smtClean="0"/>
                <a:t>Identifies</a:t>
              </a:r>
            </a:p>
            <a:p>
              <a:r>
                <a:rPr lang="en-US" sz="1600" b="1" dirty="0" smtClean="0"/>
                <a:t>Records</a:t>
              </a:r>
            </a:p>
            <a:p>
              <a:r>
                <a:rPr lang="en-US" sz="1600" b="1" dirty="0" smtClean="0"/>
                <a:t>Communicates</a:t>
              </a:r>
              <a:endParaRPr lang="en-US" sz="1600" b="1" dirty="0"/>
            </a:p>
          </p:txBody>
        </p:sp>
        <p:cxnSp>
          <p:nvCxnSpPr>
            <p:cNvPr id="25" name="Straight Arrow Connector 24"/>
            <p:cNvCxnSpPr>
              <a:stCxn id="16" idx="3"/>
              <a:endCxn id="18" idx="1"/>
            </p:cNvCxnSpPr>
            <p:nvPr/>
          </p:nvCxnSpPr>
          <p:spPr bwMode="auto">
            <a:xfrm>
              <a:off x="2990603" y="4076700"/>
              <a:ext cx="1453604" cy="0"/>
            </a:xfrm>
            <a:prstGeom prst="straightConnector1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27" name="Straight Arrow Connector 26"/>
            <p:cNvCxnSpPr>
              <a:stCxn id="18" idx="3"/>
            </p:cNvCxnSpPr>
            <p:nvPr/>
          </p:nvCxnSpPr>
          <p:spPr bwMode="auto">
            <a:xfrm flipV="1">
              <a:off x="6006974" y="4038600"/>
              <a:ext cx="1281240" cy="38100"/>
            </a:xfrm>
            <a:prstGeom prst="straightConnector1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</p:grpSp>
      <p:sp>
        <p:nvSpPr>
          <p:cNvPr id="23" name="Rectangle 22"/>
          <p:cNvSpPr/>
          <p:nvPr/>
        </p:nvSpPr>
        <p:spPr bwMode="auto">
          <a:xfrm>
            <a:off x="3505200" y="4800600"/>
            <a:ext cx="3429000" cy="2057400"/>
          </a:xfrm>
          <a:prstGeom prst="rect">
            <a:avLst/>
          </a:prstGeom>
          <a:solidFill>
            <a:srgbClr val="92D050">
              <a:alpha val="55000"/>
            </a:srgb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arenR"/>
              <a:tabLst/>
            </a:pPr>
            <a:r>
              <a:rPr lang="en-US" sz="1600" b="1" dirty="0" smtClean="0">
                <a:ea typeface="ＭＳ Ｐゴシック" pitchFamily="-80" charset="-128"/>
              </a:rPr>
              <a:t>S</a:t>
            </a: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80" charset="-128"/>
              </a:rPr>
              <a:t>tatement of income</a:t>
            </a:r>
          </a:p>
          <a:p>
            <a:pPr marL="342900" marR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arenR"/>
              <a:tabLst/>
            </a:pPr>
            <a:r>
              <a:rPr lang="en-US" sz="1600" b="1" dirty="0" smtClean="0">
                <a:ea typeface="ＭＳ Ｐゴシック" pitchFamily="-80" charset="-128"/>
              </a:rPr>
              <a:t>Statement of changes in shareholders’ equity</a:t>
            </a:r>
          </a:p>
          <a:p>
            <a:pPr marL="342900" marR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arenR"/>
              <a:tabLst/>
            </a:pP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80" charset="-128"/>
              </a:rPr>
              <a:t>Statement of financial position (a.k.a</a:t>
            </a:r>
            <a:r>
              <a:rPr lang="en-US" sz="1600" b="1" dirty="0" smtClean="0">
                <a:ea typeface="ＭＳ Ｐゴシック" pitchFamily="-80" charset="-128"/>
              </a:rPr>
              <a:t>. </a:t>
            </a: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80" charset="-128"/>
              </a:rPr>
              <a:t>Balance Sheet)</a:t>
            </a:r>
          </a:p>
          <a:p>
            <a:pPr marL="342900" marR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arenR"/>
              <a:tabLst/>
            </a:pPr>
            <a:r>
              <a:rPr lang="en-US" sz="1600" b="1" dirty="0" smtClean="0">
                <a:ea typeface="ＭＳ Ｐゴシック" pitchFamily="-80" charset="-128"/>
              </a:rPr>
              <a:t>Statement of cash flows</a:t>
            </a:r>
          </a:p>
          <a:p>
            <a:pPr marL="342900" marR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arenR"/>
              <a:tabLst/>
            </a:pP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" charset="0"/>
                <a:ea typeface="ＭＳ Ｐゴシック" pitchFamily="-80" charset="-128"/>
              </a:rPr>
              <a:t>Notes</a:t>
            </a:r>
            <a:r>
              <a:rPr kumimoji="0" lang="en-US" sz="1600" b="1" i="0" u="none" strike="noStrike" cap="none" normalizeH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" charset="0"/>
                <a:ea typeface="ＭＳ Ｐゴシック" pitchFamily="-80" charset="-128"/>
              </a:rPr>
              <a:t> to </a:t>
            </a:r>
            <a:r>
              <a:rPr kumimoji="0" lang="en-US" sz="1600" b="1" i="0" u="none" strike="noStrike" cap="none" normalizeH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" charset="0"/>
                <a:ea typeface="ＭＳ Ｐゴシック" pitchFamily="-80" charset="-128"/>
              </a:rPr>
              <a:t>financial </a:t>
            </a:r>
            <a:r>
              <a:rPr kumimoji="0" lang="en-US" sz="1600" b="1" i="0" u="none" strike="noStrike" cap="none" normalizeH="0" dirty="0" smtClean="0">
                <a:ln>
                  <a:noFill/>
                </a:ln>
                <a:solidFill>
                  <a:schemeClr val="bg2"/>
                </a:solidFill>
                <a:effectLst/>
                <a:latin typeface="Arial" charset="0"/>
                <a:ea typeface="ＭＳ Ｐゴシック" pitchFamily="-80" charset="-128"/>
              </a:rPr>
              <a:t>statements</a:t>
            </a:r>
            <a:endParaRPr kumimoji="0" lang="en-US" sz="16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Arial" charset="0"/>
              <a:ea typeface="ＭＳ Ｐゴシック" pitchFamily="-80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7315200" cy="914400"/>
          </a:xfrm>
        </p:spPr>
        <p:txBody>
          <a:bodyPr/>
          <a:lstStyle/>
          <a:p>
            <a:r>
              <a:rPr lang="en-US" dirty="0" smtClean="0"/>
              <a:t>Who Use Financial Accounting Information?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External users </a:t>
            </a:r>
          </a:p>
          <a:p>
            <a:pPr lvl="1"/>
            <a:r>
              <a:rPr lang="en-CA" dirty="0" smtClean="0"/>
              <a:t>Shareholders/ owners/investors</a:t>
            </a:r>
          </a:p>
          <a:p>
            <a:pPr lvl="1"/>
            <a:r>
              <a:rPr lang="en-CA" dirty="0" smtClean="0"/>
              <a:t>Potential investors</a:t>
            </a:r>
          </a:p>
          <a:p>
            <a:pPr lvl="1"/>
            <a:r>
              <a:rPr lang="en-CA" dirty="0" smtClean="0"/>
              <a:t>Creditors (bankers or suppliers)</a:t>
            </a:r>
          </a:p>
          <a:p>
            <a:pPr lvl="1"/>
            <a:r>
              <a:rPr lang="en-CA" dirty="0" smtClean="0"/>
              <a:t>Others: </a:t>
            </a:r>
          </a:p>
          <a:p>
            <a:pPr lvl="2"/>
            <a:r>
              <a:rPr lang="en-CA" dirty="0" smtClean="0"/>
              <a:t>Tax authorities</a:t>
            </a:r>
          </a:p>
          <a:p>
            <a:pPr lvl="2"/>
            <a:r>
              <a:rPr lang="en-CA" dirty="0" smtClean="0"/>
              <a:t>Competitors</a:t>
            </a:r>
          </a:p>
          <a:p>
            <a:pPr lvl="2"/>
            <a:r>
              <a:rPr lang="en-CA" dirty="0" smtClean="0"/>
              <a:t>Credit rating agencies (e.g., S&amp;P , Moody’s)</a:t>
            </a:r>
          </a:p>
          <a:p>
            <a:pPr lvl="2"/>
            <a:r>
              <a:rPr lang="en-CA" dirty="0" smtClean="0"/>
              <a:t>Labour union</a:t>
            </a:r>
          </a:p>
          <a:p>
            <a:pPr lvl="0"/>
            <a:r>
              <a:rPr lang="en-CA" dirty="0" smtClean="0"/>
              <a:t>Internal users </a:t>
            </a:r>
          </a:p>
          <a:p>
            <a:pPr lvl="1"/>
            <a:r>
              <a:rPr lang="en-CA" dirty="0" smtClean="0"/>
              <a:t>Board of directors </a:t>
            </a:r>
          </a:p>
          <a:p>
            <a:pPr lvl="1"/>
            <a:r>
              <a:rPr lang="en-CA" dirty="0" smtClean="0"/>
              <a:t>Management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 1 &amp; 2: Learning Objectives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200" dirty="0" smtClean="0"/>
              <a:t>Introduction to Financial Accounting</a:t>
            </a:r>
          </a:p>
          <a:p>
            <a:pPr lvl="1"/>
            <a:endParaRPr lang="en-US" sz="2000" dirty="0" smtClean="0"/>
          </a:p>
          <a:p>
            <a:r>
              <a:rPr lang="en-US" sz="2200" dirty="0" smtClean="0">
                <a:solidFill>
                  <a:srgbClr val="FF0000"/>
                </a:solidFill>
              </a:rPr>
              <a:t>Accounting principles in Canada</a:t>
            </a:r>
          </a:p>
          <a:p>
            <a:endParaRPr lang="en-US" sz="2200" dirty="0" smtClean="0"/>
          </a:p>
          <a:p>
            <a:r>
              <a:rPr lang="en-US" sz="2200" dirty="0" smtClean="0"/>
              <a:t>Construct the three financial statements</a:t>
            </a:r>
          </a:p>
          <a:p>
            <a:pPr lvl="1"/>
            <a:r>
              <a:rPr lang="en-US" sz="2000" dirty="0" smtClean="0"/>
              <a:t>The statement of income</a:t>
            </a:r>
          </a:p>
          <a:p>
            <a:pPr lvl="1"/>
            <a:r>
              <a:rPr lang="en-US" sz="2000" dirty="0" smtClean="0"/>
              <a:t>The statement of changes in shareholders’ equity</a:t>
            </a:r>
          </a:p>
          <a:p>
            <a:pPr lvl="1"/>
            <a:r>
              <a:rPr lang="en-US" sz="2000" dirty="0" smtClean="0"/>
              <a:t>The statement of financial position</a:t>
            </a:r>
          </a:p>
          <a:p>
            <a:pPr lvl="1"/>
            <a:r>
              <a:rPr lang="en-US" sz="2000" dirty="0" smtClean="0"/>
              <a:t>The relationships between the above financial statements</a:t>
            </a:r>
          </a:p>
          <a:p>
            <a:endParaRPr lang="en-US" sz="2200" dirty="0" smtClean="0"/>
          </a:p>
          <a:p>
            <a:r>
              <a:rPr lang="en-US" sz="2200" dirty="0" smtClean="0"/>
              <a:t>Calculate</a:t>
            </a:r>
            <a:r>
              <a:rPr lang="fr-CA" sz="2200" dirty="0" smtClean="0"/>
              <a:t> ratios </a:t>
            </a:r>
            <a:r>
              <a:rPr lang="en-US" sz="2200" dirty="0" smtClean="0"/>
              <a:t>related to liquidity analysis</a:t>
            </a:r>
          </a:p>
          <a:p>
            <a:pPr lvl="1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/>
              <a:t>Generally Accepted Accounting Principles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</p:txBody>
      </p:sp>
      <p:sp>
        <p:nvSpPr>
          <p:cNvPr id="4" name="Rectangle 3"/>
          <p:cNvSpPr/>
          <p:nvPr/>
        </p:nvSpPr>
        <p:spPr bwMode="auto">
          <a:xfrm>
            <a:off x="4800600" y="2590800"/>
            <a:ext cx="4191000" cy="990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Part I of </a:t>
            </a:r>
            <a:r>
              <a:rPr lang="en-US" sz="2000" b="1" dirty="0" smtClean="0"/>
              <a:t>CPA </a:t>
            </a:r>
            <a:r>
              <a:rPr lang="en-US" sz="2000" b="1" dirty="0" smtClean="0"/>
              <a:t>Handbook</a:t>
            </a:r>
            <a:r>
              <a:rPr lang="en-US" sz="2000" dirty="0" smtClean="0"/>
              <a:t>: International Financial Reporting Standards (IFRS) </a:t>
            </a:r>
          </a:p>
          <a:p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-80" charset="-128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4800600" y="1219200"/>
            <a:ext cx="4191000" cy="12192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sz="2100" b="1" dirty="0" smtClean="0"/>
              <a:t>Chartered Professional Accounts Canada Handbook</a:t>
            </a:r>
          </a:p>
          <a:p>
            <a:r>
              <a:rPr lang="en-US" sz="2100" b="1" dirty="0" smtClean="0"/>
              <a:t>(i.e</a:t>
            </a:r>
            <a:r>
              <a:rPr lang="en-US" sz="2100" b="1" dirty="0" smtClean="0"/>
              <a:t>., </a:t>
            </a:r>
            <a:r>
              <a:rPr lang="en-US" sz="2100" b="1" dirty="0" smtClean="0"/>
              <a:t>CPA Canada </a:t>
            </a:r>
            <a:r>
              <a:rPr lang="en-US" sz="2100" b="1" dirty="0" smtClean="0"/>
              <a:t>Handbook</a:t>
            </a:r>
            <a:r>
              <a:rPr lang="en-US" sz="2100" dirty="0" smtClean="0"/>
              <a:t>)</a:t>
            </a:r>
            <a:endParaRPr lang="en-US" sz="2100" dirty="0" smtClean="0"/>
          </a:p>
          <a:p>
            <a:endParaRPr kumimoji="0" lang="en-US" sz="2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-80" charset="-128"/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4800600" y="3733800"/>
            <a:ext cx="4191000" cy="990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Part II of </a:t>
            </a:r>
            <a:r>
              <a:rPr lang="en-US" sz="2000" b="1" dirty="0" smtClean="0"/>
              <a:t>CPA </a:t>
            </a:r>
            <a:r>
              <a:rPr lang="en-US" sz="2000" b="1" dirty="0" smtClean="0"/>
              <a:t>Handbook</a:t>
            </a:r>
            <a:r>
              <a:rPr lang="en-US" sz="2000" dirty="0" smtClean="0"/>
              <a:t>: Accounting Standards for Private Enterprises (ASPE) </a:t>
            </a:r>
          </a:p>
          <a:p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-80" charset="-128"/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4800600" y="4953000"/>
            <a:ext cx="4191000" cy="990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Part III of </a:t>
            </a:r>
            <a:r>
              <a:rPr lang="en-US" sz="2000" b="1" dirty="0" smtClean="0"/>
              <a:t>CPA </a:t>
            </a:r>
            <a:r>
              <a:rPr lang="en-US" sz="2000" b="1" dirty="0" smtClean="0"/>
              <a:t>Handbook</a:t>
            </a:r>
            <a:r>
              <a:rPr lang="en-US" sz="2000" dirty="0" smtClean="0"/>
              <a:t>: Accounting Standards for Not-for-profit Organizations</a:t>
            </a:r>
          </a:p>
          <a:p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-80" charset="-128"/>
            </a:endParaRPr>
          </a:p>
        </p:txBody>
      </p:sp>
      <p:grpSp>
        <p:nvGrpSpPr>
          <p:cNvPr id="5" name="Group 24"/>
          <p:cNvGrpSpPr/>
          <p:nvPr/>
        </p:nvGrpSpPr>
        <p:grpSpPr>
          <a:xfrm>
            <a:off x="533400" y="1600200"/>
            <a:ext cx="4267200" cy="1485900"/>
            <a:chOff x="533400" y="1600200"/>
            <a:chExt cx="4267200" cy="1485900"/>
          </a:xfrm>
        </p:grpSpPr>
        <p:sp>
          <p:nvSpPr>
            <p:cNvPr id="9" name="Rectangle 8"/>
            <p:cNvSpPr/>
            <p:nvPr/>
          </p:nvSpPr>
          <p:spPr bwMode="auto">
            <a:xfrm>
              <a:off x="533400" y="1600200"/>
              <a:ext cx="2743200" cy="762000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r>
                <a:rPr lang="en-US" sz="2000" dirty="0" smtClean="0"/>
                <a:t>Publicly accountable companies </a:t>
              </a:r>
            </a:p>
          </p:txBody>
        </p:sp>
        <p:cxnSp>
          <p:nvCxnSpPr>
            <p:cNvPr id="11" name="Straight Arrow Connector 10"/>
            <p:cNvCxnSpPr>
              <a:stCxn id="9" idx="3"/>
              <a:endCxn id="4" idx="1"/>
            </p:cNvCxnSpPr>
            <p:nvPr/>
          </p:nvCxnSpPr>
          <p:spPr bwMode="auto">
            <a:xfrm>
              <a:off x="3276600" y="1981200"/>
              <a:ext cx="1524000" cy="1104900"/>
            </a:xfrm>
            <a:prstGeom prst="straightConnector1">
              <a:avLst/>
            </a:prstGeom>
            <a:solidFill>
              <a:schemeClr val="accent1"/>
            </a:solidFill>
            <a:ln w="31750" cap="flat" cmpd="sng" algn="ctr">
              <a:solidFill>
                <a:schemeClr val="accent2">
                  <a:lumMod val="75000"/>
                </a:schemeClr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</p:grpSp>
      <p:grpSp>
        <p:nvGrpSpPr>
          <p:cNvPr id="10" name="Group 25"/>
          <p:cNvGrpSpPr/>
          <p:nvPr/>
        </p:nvGrpSpPr>
        <p:grpSpPr>
          <a:xfrm>
            <a:off x="457200" y="3086100"/>
            <a:ext cx="4343400" cy="1507672"/>
            <a:chOff x="457200" y="3086100"/>
            <a:chExt cx="4343400" cy="1507672"/>
          </a:xfrm>
        </p:grpSpPr>
        <p:sp>
          <p:nvSpPr>
            <p:cNvPr id="12" name="Rectangle 11"/>
            <p:cNvSpPr/>
            <p:nvPr/>
          </p:nvSpPr>
          <p:spPr bwMode="auto">
            <a:xfrm>
              <a:off x="457200" y="3831772"/>
              <a:ext cx="2743200" cy="762000"/>
            </a:xfrm>
            <a:prstGeom prst="rect">
              <a:avLst/>
            </a:prstGeom>
            <a:solidFill>
              <a:srgbClr val="C0FE9E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r>
                <a:rPr lang="en-US" sz="2000" dirty="0" smtClean="0"/>
                <a:t>Private </a:t>
              </a:r>
              <a:r>
                <a:rPr lang="en-US" sz="2000" dirty="0" smtClean="0"/>
                <a:t>companies</a:t>
              </a:r>
            </a:p>
          </p:txBody>
        </p:sp>
        <p:cxnSp>
          <p:nvCxnSpPr>
            <p:cNvPr id="13" name="Straight Arrow Connector 12"/>
            <p:cNvCxnSpPr>
              <a:stCxn id="12" idx="3"/>
              <a:endCxn id="7" idx="1"/>
            </p:cNvCxnSpPr>
            <p:nvPr/>
          </p:nvCxnSpPr>
          <p:spPr bwMode="auto">
            <a:xfrm>
              <a:off x="3200400" y="4212772"/>
              <a:ext cx="1600200" cy="16328"/>
            </a:xfrm>
            <a:prstGeom prst="straightConnector1">
              <a:avLst/>
            </a:prstGeom>
            <a:solidFill>
              <a:schemeClr val="accent1"/>
            </a:solidFill>
            <a:ln w="3175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19" name="Straight Arrow Connector 18"/>
            <p:cNvCxnSpPr>
              <a:endCxn id="4" idx="1"/>
            </p:cNvCxnSpPr>
            <p:nvPr/>
          </p:nvCxnSpPr>
          <p:spPr bwMode="auto">
            <a:xfrm flipV="1">
              <a:off x="3200400" y="3086100"/>
              <a:ext cx="1600200" cy="1104900"/>
            </a:xfrm>
            <a:prstGeom prst="straightConnector1">
              <a:avLst/>
            </a:prstGeom>
            <a:solidFill>
              <a:schemeClr val="accent1"/>
            </a:solidFill>
            <a:ln w="3175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</p:grpSp>
      <p:grpSp>
        <p:nvGrpSpPr>
          <p:cNvPr id="14" name="Group 26"/>
          <p:cNvGrpSpPr/>
          <p:nvPr/>
        </p:nvGrpSpPr>
        <p:grpSpPr>
          <a:xfrm>
            <a:off x="457200" y="3086100"/>
            <a:ext cx="4343400" cy="2705100"/>
            <a:chOff x="457200" y="3086100"/>
            <a:chExt cx="4343400" cy="2705100"/>
          </a:xfrm>
        </p:grpSpPr>
        <p:sp>
          <p:nvSpPr>
            <p:cNvPr id="17" name="Rectangle 16"/>
            <p:cNvSpPr/>
            <p:nvPr/>
          </p:nvSpPr>
          <p:spPr bwMode="auto">
            <a:xfrm>
              <a:off x="457200" y="5029200"/>
              <a:ext cx="2743200" cy="762000"/>
            </a:xfrm>
            <a:prstGeom prst="rect">
              <a:avLst/>
            </a:prstGeom>
            <a:solidFill>
              <a:srgbClr val="FE9EDC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r>
                <a:rPr lang="en-US" sz="2000" dirty="0" smtClean="0"/>
                <a:t>Nonprofit organizations</a:t>
              </a:r>
            </a:p>
          </p:txBody>
        </p:sp>
        <p:cxnSp>
          <p:nvCxnSpPr>
            <p:cNvPr id="18" name="Straight Arrow Connector 17"/>
            <p:cNvCxnSpPr>
              <a:stCxn id="17" idx="3"/>
            </p:cNvCxnSpPr>
            <p:nvPr/>
          </p:nvCxnSpPr>
          <p:spPr bwMode="auto">
            <a:xfrm>
              <a:off x="3200400" y="5410200"/>
              <a:ext cx="1600200" cy="16328"/>
            </a:xfrm>
            <a:prstGeom prst="straightConnector1">
              <a:avLst/>
            </a:prstGeom>
            <a:solidFill>
              <a:schemeClr val="accent1"/>
            </a:solidFill>
            <a:ln w="31750" cap="flat" cmpd="sng" algn="ctr">
              <a:solidFill>
                <a:srgbClr val="FF0066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21" name="Straight Arrow Connector 20"/>
            <p:cNvCxnSpPr>
              <a:endCxn id="4" idx="1"/>
            </p:cNvCxnSpPr>
            <p:nvPr/>
          </p:nvCxnSpPr>
          <p:spPr bwMode="auto">
            <a:xfrm flipV="1">
              <a:off x="3200400" y="3086100"/>
              <a:ext cx="1600200" cy="2324100"/>
            </a:xfrm>
            <a:prstGeom prst="straightConnector1">
              <a:avLst/>
            </a:prstGeom>
            <a:solidFill>
              <a:schemeClr val="accent1"/>
            </a:solidFill>
            <a:ln w="31750" cap="flat" cmpd="sng" algn="ctr">
              <a:solidFill>
                <a:srgbClr val="FF0066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23" name="Straight Arrow Connector 22"/>
            <p:cNvCxnSpPr>
              <a:endCxn id="7" idx="1"/>
            </p:cNvCxnSpPr>
            <p:nvPr/>
          </p:nvCxnSpPr>
          <p:spPr bwMode="auto">
            <a:xfrm flipV="1">
              <a:off x="3200400" y="4229100"/>
              <a:ext cx="1600200" cy="1181100"/>
            </a:xfrm>
            <a:prstGeom prst="straightConnector1">
              <a:avLst/>
            </a:prstGeom>
            <a:solidFill>
              <a:schemeClr val="accent1"/>
            </a:solidFill>
            <a:ln w="31750" cap="flat" cmpd="sng" algn="ctr">
              <a:solidFill>
                <a:srgbClr val="FF0066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Where to Find CPA Canada Standards</a:t>
            </a:r>
            <a:endParaRPr lang="en-US" dirty="0"/>
          </a:p>
        </p:txBody>
      </p:sp>
      <p:pic>
        <p:nvPicPr>
          <p:cNvPr id="149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66800"/>
            <a:ext cx="9144000" cy="579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 1 &amp; 2: Learning Objectives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200" dirty="0" smtClean="0"/>
              <a:t>Introduction to Financial Accounting</a:t>
            </a:r>
          </a:p>
          <a:p>
            <a:pPr lvl="1"/>
            <a:endParaRPr lang="en-US" sz="2000" dirty="0" smtClean="0"/>
          </a:p>
          <a:p>
            <a:r>
              <a:rPr lang="en-US" sz="2200" dirty="0" smtClean="0"/>
              <a:t>Accounting principles in Canada</a:t>
            </a:r>
          </a:p>
          <a:p>
            <a:endParaRPr lang="en-US" sz="2200" dirty="0" smtClean="0"/>
          </a:p>
          <a:p>
            <a:r>
              <a:rPr lang="en-US" sz="2200" dirty="0" smtClean="0"/>
              <a:t>Construct the three financial statements</a:t>
            </a:r>
          </a:p>
          <a:p>
            <a:pPr lvl="1"/>
            <a:r>
              <a:rPr lang="en-US" sz="2000" dirty="0" smtClean="0">
                <a:solidFill>
                  <a:srgbClr val="FF0000"/>
                </a:solidFill>
              </a:rPr>
              <a:t>The statement of income</a:t>
            </a:r>
          </a:p>
          <a:p>
            <a:pPr lvl="1"/>
            <a:r>
              <a:rPr lang="en-US" sz="2000" dirty="0" smtClean="0"/>
              <a:t>The statement of changes in shareholders’ equity</a:t>
            </a:r>
          </a:p>
          <a:p>
            <a:pPr lvl="1"/>
            <a:r>
              <a:rPr lang="en-US" sz="2000" dirty="0" smtClean="0"/>
              <a:t>The statement of financial position</a:t>
            </a:r>
          </a:p>
          <a:p>
            <a:pPr lvl="1"/>
            <a:r>
              <a:rPr lang="en-US" sz="2000" dirty="0" smtClean="0"/>
              <a:t>The relationships between the above financial statements</a:t>
            </a:r>
          </a:p>
          <a:p>
            <a:endParaRPr lang="en-US" sz="2200" dirty="0" smtClean="0"/>
          </a:p>
          <a:p>
            <a:r>
              <a:rPr lang="en-US" sz="2200" dirty="0" smtClean="0"/>
              <a:t>Calculate</a:t>
            </a:r>
            <a:r>
              <a:rPr lang="fr-CA" sz="2200" dirty="0" smtClean="0"/>
              <a:t> ratios </a:t>
            </a:r>
            <a:r>
              <a:rPr lang="en-US" sz="2200" dirty="0" smtClean="0"/>
              <a:t>related to liquidity analysis</a:t>
            </a:r>
          </a:p>
          <a:p>
            <a:pPr lvl="1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Income Statement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Income statement shows the operation performance of a company </a:t>
            </a:r>
            <a:r>
              <a:rPr lang="en-US" u="sng" dirty="0" smtClean="0">
                <a:solidFill>
                  <a:srgbClr val="C00000"/>
                </a:solidFill>
              </a:rPr>
              <a:t>over a specific period of time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smtClean="0"/>
              <a:t>(monthly, quarterly, or yearly, typically the fiscal year of the company).</a:t>
            </a:r>
            <a:endParaRPr lang="en-US" u="sng" dirty="0">
              <a:solidFill>
                <a:srgbClr val="C00000"/>
              </a:solidFill>
            </a:endParaRPr>
          </a:p>
        </p:txBody>
      </p:sp>
      <p:grpSp>
        <p:nvGrpSpPr>
          <p:cNvPr id="4" name="Group 5"/>
          <p:cNvGrpSpPr/>
          <p:nvPr/>
        </p:nvGrpSpPr>
        <p:grpSpPr>
          <a:xfrm>
            <a:off x="609600" y="3276600"/>
            <a:ext cx="8051800" cy="1665288"/>
            <a:chOff x="609600" y="3775075"/>
            <a:chExt cx="8051800" cy="1665288"/>
          </a:xfrm>
        </p:grpSpPr>
        <p:sp>
          <p:nvSpPr>
            <p:cNvPr id="7" name="Line 3"/>
            <p:cNvSpPr>
              <a:spLocks noChangeShapeType="1"/>
            </p:cNvSpPr>
            <p:nvPr/>
          </p:nvSpPr>
          <p:spPr bwMode="auto">
            <a:xfrm>
              <a:off x="635000" y="4810125"/>
              <a:ext cx="8026400" cy="0"/>
            </a:xfrm>
            <a:prstGeom prst="line">
              <a:avLst/>
            </a:prstGeom>
            <a:noFill/>
            <a:ln w="50800">
              <a:solidFill>
                <a:srgbClr val="000000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" name="Line 4"/>
            <p:cNvSpPr>
              <a:spLocks noChangeShapeType="1"/>
            </p:cNvSpPr>
            <p:nvPr/>
          </p:nvSpPr>
          <p:spPr bwMode="auto">
            <a:xfrm>
              <a:off x="609600" y="4645025"/>
              <a:ext cx="0" cy="330200"/>
            </a:xfrm>
            <a:prstGeom prst="line">
              <a:avLst/>
            </a:prstGeom>
            <a:noFill/>
            <a:ln w="508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" name="Line 5"/>
            <p:cNvSpPr>
              <a:spLocks noChangeShapeType="1"/>
            </p:cNvSpPr>
            <p:nvPr/>
          </p:nvSpPr>
          <p:spPr bwMode="auto">
            <a:xfrm>
              <a:off x="1676400" y="4645025"/>
              <a:ext cx="0" cy="330200"/>
            </a:xfrm>
            <a:prstGeom prst="line">
              <a:avLst/>
            </a:prstGeom>
            <a:noFill/>
            <a:ln w="508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" name="Line 6"/>
            <p:cNvSpPr>
              <a:spLocks noChangeShapeType="1"/>
            </p:cNvSpPr>
            <p:nvPr/>
          </p:nvSpPr>
          <p:spPr bwMode="auto">
            <a:xfrm>
              <a:off x="2743200" y="4645025"/>
              <a:ext cx="0" cy="330200"/>
            </a:xfrm>
            <a:prstGeom prst="line">
              <a:avLst/>
            </a:prstGeom>
            <a:noFill/>
            <a:ln w="508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" name="Line 7"/>
            <p:cNvSpPr>
              <a:spLocks noChangeShapeType="1"/>
            </p:cNvSpPr>
            <p:nvPr/>
          </p:nvSpPr>
          <p:spPr bwMode="auto">
            <a:xfrm>
              <a:off x="3810000" y="4645025"/>
              <a:ext cx="0" cy="330200"/>
            </a:xfrm>
            <a:prstGeom prst="line">
              <a:avLst/>
            </a:prstGeom>
            <a:noFill/>
            <a:ln w="508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" name="Line 8"/>
            <p:cNvSpPr>
              <a:spLocks noChangeShapeType="1"/>
            </p:cNvSpPr>
            <p:nvPr/>
          </p:nvSpPr>
          <p:spPr bwMode="auto">
            <a:xfrm>
              <a:off x="4876800" y="4645025"/>
              <a:ext cx="0" cy="330200"/>
            </a:xfrm>
            <a:prstGeom prst="line">
              <a:avLst/>
            </a:prstGeom>
            <a:noFill/>
            <a:ln w="508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" name="Line 9"/>
            <p:cNvSpPr>
              <a:spLocks noChangeShapeType="1"/>
            </p:cNvSpPr>
            <p:nvPr/>
          </p:nvSpPr>
          <p:spPr bwMode="auto">
            <a:xfrm>
              <a:off x="5943600" y="4645025"/>
              <a:ext cx="0" cy="330200"/>
            </a:xfrm>
            <a:prstGeom prst="line">
              <a:avLst/>
            </a:prstGeom>
            <a:noFill/>
            <a:ln w="508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" name="Line 10"/>
            <p:cNvSpPr>
              <a:spLocks noChangeShapeType="1"/>
            </p:cNvSpPr>
            <p:nvPr/>
          </p:nvSpPr>
          <p:spPr bwMode="auto">
            <a:xfrm>
              <a:off x="7010400" y="4645025"/>
              <a:ext cx="0" cy="330200"/>
            </a:xfrm>
            <a:prstGeom prst="line">
              <a:avLst/>
            </a:prstGeom>
            <a:noFill/>
            <a:ln w="508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" name="Line 11"/>
            <p:cNvSpPr>
              <a:spLocks noChangeShapeType="1"/>
            </p:cNvSpPr>
            <p:nvPr/>
          </p:nvSpPr>
          <p:spPr bwMode="auto">
            <a:xfrm>
              <a:off x="8077200" y="4645025"/>
              <a:ext cx="0" cy="330200"/>
            </a:xfrm>
            <a:prstGeom prst="line">
              <a:avLst/>
            </a:prstGeom>
            <a:noFill/>
            <a:ln w="508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" name="Rectangle 13"/>
            <p:cNvSpPr>
              <a:spLocks noChangeArrowheads="1"/>
            </p:cNvSpPr>
            <p:nvPr/>
          </p:nvSpPr>
          <p:spPr bwMode="auto">
            <a:xfrm>
              <a:off x="1274763" y="5076825"/>
              <a:ext cx="688975" cy="36353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b="1">
                  <a:solidFill>
                    <a:srgbClr val="000000"/>
                  </a:solidFill>
                </a:rPr>
                <a:t>2007</a:t>
              </a:r>
            </a:p>
          </p:txBody>
        </p:sp>
        <p:sp>
          <p:nvSpPr>
            <p:cNvPr id="17" name="Rectangle 14"/>
            <p:cNvSpPr>
              <a:spLocks noChangeArrowheads="1"/>
            </p:cNvSpPr>
            <p:nvPr/>
          </p:nvSpPr>
          <p:spPr bwMode="auto">
            <a:xfrm>
              <a:off x="2341563" y="5076825"/>
              <a:ext cx="688975" cy="36353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b="1">
                  <a:solidFill>
                    <a:srgbClr val="000000"/>
                  </a:solidFill>
                </a:rPr>
                <a:t>2008</a:t>
              </a:r>
            </a:p>
          </p:txBody>
        </p:sp>
        <p:sp>
          <p:nvSpPr>
            <p:cNvPr id="18" name="Rectangle 15"/>
            <p:cNvSpPr>
              <a:spLocks noChangeArrowheads="1"/>
            </p:cNvSpPr>
            <p:nvPr/>
          </p:nvSpPr>
          <p:spPr bwMode="auto">
            <a:xfrm>
              <a:off x="3408363" y="5076825"/>
              <a:ext cx="688975" cy="36353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b="1">
                  <a:solidFill>
                    <a:srgbClr val="000000"/>
                  </a:solidFill>
                </a:rPr>
                <a:t>2009</a:t>
              </a:r>
            </a:p>
          </p:txBody>
        </p:sp>
        <p:sp>
          <p:nvSpPr>
            <p:cNvPr id="19" name="Rectangle 16"/>
            <p:cNvSpPr>
              <a:spLocks noChangeArrowheads="1"/>
            </p:cNvSpPr>
            <p:nvPr/>
          </p:nvSpPr>
          <p:spPr bwMode="auto">
            <a:xfrm>
              <a:off x="4475163" y="5076825"/>
              <a:ext cx="688975" cy="36353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b="1">
                  <a:solidFill>
                    <a:srgbClr val="000000"/>
                  </a:solidFill>
                </a:rPr>
                <a:t>2010</a:t>
              </a:r>
            </a:p>
          </p:txBody>
        </p:sp>
        <p:sp>
          <p:nvSpPr>
            <p:cNvPr id="20" name="Rectangle 17"/>
            <p:cNvSpPr>
              <a:spLocks noChangeArrowheads="1"/>
            </p:cNvSpPr>
            <p:nvPr/>
          </p:nvSpPr>
          <p:spPr bwMode="auto">
            <a:xfrm>
              <a:off x="5541963" y="5076825"/>
              <a:ext cx="688975" cy="36353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b="1">
                  <a:solidFill>
                    <a:srgbClr val="000000"/>
                  </a:solidFill>
                </a:rPr>
                <a:t>2011</a:t>
              </a:r>
            </a:p>
          </p:txBody>
        </p:sp>
        <p:sp>
          <p:nvSpPr>
            <p:cNvPr id="21" name="Rectangle 18"/>
            <p:cNvSpPr>
              <a:spLocks noChangeArrowheads="1"/>
            </p:cNvSpPr>
            <p:nvPr/>
          </p:nvSpPr>
          <p:spPr bwMode="auto">
            <a:xfrm>
              <a:off x="6608763" y="5076825"/>
              <a:ext cx="688975" cy="36353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b="1">
                  <a:solidFill>
                    <a:srgbClr val="000000"/>
                  </a:solidFill>
                </a:rPr>
                <a:t>2012</a:t>
              </a:r>
            </a:p>
          </p:txBody>
        </p:sp>
        <p:sp>
          <p:nvSpPr>
            <p:cNvPr id="22" name="Rectangle 19"/>
            <p:cNvSpPr>
              <a:spLocks noChangeArrowheads="1"/>
            </p:cNvSpPr>
            <p:nvPr/>
          </p:nvSpPr>
          <p:spPr bwMode="auto">
            <a:xfrm>
              <a:off x="7675563" y="5076825"/>
              <a:ext cx="688975" cy="36353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b="1">
                  <a:solidFill>
                    <a:srgbClr val="000000"/>
                  </a:solidFill>
                </a:rPr>
                <a:t>2013</a:t>
              </a:r>
            </a:p>
          </p:txBody>
        </p:sp>
        <p:sp>
          <p:nvSpPr>
            <p:cNvPr id="23" name="Rectangle 20"/>
            <p:cNvSpPr>
              <a:spLocks noChangeArrowheads="1"/>
            </p:cNvSpPr>
            <p:nvPr/>
          </p:nvSpPr>
          <p:spPr bwMode="auto">
            <a:xfrm>
              <a:off x="2646363" y="3775075"/>
              <a:ext cx="4033837" cy="57626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3200" b="1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Life of the Business</a:t>
              </a:r>
            </a:p>
          </p:txBody>
        </p:sp>
      </p:grpSp>
      <p:sp>
        <p:nvSpPr>
          <p:cNvPr id="24" name="Rectangle 23"/>
          <p:cNvSpPr/>
          <p:nvPr/>
        </p:nvSpPr>
        <p:spPr bwMode="auto">
          <a:xfrm>
            <a:off x="4876800" y="3886200"/>
            <a:ext cx="1066800" cy="2438400"/>
          </a:xfrm>
          <a:prstGeom prst="rect">
            <a:avLst/>
          </a:prstGeom>
          <a:solidFill>
            <a:srgbClr val="FF0000">
              <a:alpha val="25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b" anchorCtr="1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800" b="1" dirty="0" smtClean="0">
                <a:ea typeface="ＭＳ Ｐゴシック" pitchFamily="-80" charset="-128"/>
              </a:rPr>
              <a:t>a</a:t>
            </a:r>
            <a: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80" charset="-128"/>
              </a:rPr>
              <a:t> fiscal year</a:t>
            </a:r>
          </a:p>
        </p:txBody>
      </p:sp>
      <p:sp>
        <p:nvSpPr>
          <p:cNvPr id="25" name="Rectangle 24"/>
          <p:cNvSpPr/>
          <p:nvPr/>
        </p:nvSpPr>
        <p:spPr bwMode="auto">
          <a:xfrm>
            <a:off x="3810000" y="3886200"/>
            <a:ext cx="1066800" cy="2438400"/>
          </a:xfrm>
          <a:prstGeom prst="rect">
            <a:avLst/>
          </a:prstGeom>
          <a:solidFill>
            <a:srgbClr val="92D050">
              <a:alpha val="25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b" anchorCtr="1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800" b="1" dirty="0" smtClean="0">
                <a:ea typeface="ＭＳ Ｐゴシック" pitchFamily="-80" charset="-128"/>
              </a:rPr>
              <a:t>a</a:t>
            </a:r>
            <a: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80" charset="-128"/>
              </a:rPr>
              <a:t> fiscal year</a:t>
            </a:r>
          </a:p>
        </p:txBody>
      </p:sp>
      <p:sp>
        <p:nvSpPr>
          <p:cNvPr id="26" name="Rectangle 25"/>
          <p:cNvSpPr/>
          <p:nvPr/>
        </p:nvSpPr>
        <p:spPr bwMode="auto">
          <a:xfrm>
            <a:off x="2743200" y="3886200"/>
            <a:ext cx="1066800" cy="2438400"/>
          </a:xfrm>
          <a:prstGeom prst="rect">
            <a:avLst/>
          </a:prstGeom>
          <a:solidFill>
            <a:srgbClr val="FF0000">
              <a:alpha val="25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b" anchorCtr="1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800" b="1" dirty="0" smtClean="0">
                <a:ea typeface="ＭＳ Ｐゴシック" pitchFamily="-80" charset="-128"/>
              </a:rPr>
              <a:t>a</a:t>
            </a:r>
            <a: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80" charset="-128"/>
              </a:rPr>
              <a:t> fiscal year</a:t>
            </a:r>
          </a:p>
        </p:txBody>
      </p:sp>
      <p:sp>
        <p:nvSpPr>
          <p:cNvPr id="27" name="Rectangle 26"/>
          <p:cNvSpPr/>
          <p:nvPr/>
        </p:nvSpPr>
        <p:spPr bwMode="auto">
          <a:xfrm>
            <a:off x="1676400" y="3886200"/>
            <a:ext cx="1066800" cy="2438400"/>
          </a:xfrm>
          <a:prstGeom prst="rect">
            <a:avLst/>
          </a:prstGeom>
          <a:solidFill>
            <a:srgbClr val="92D050">
              <a:alpha val="25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b" anchorCtr="1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800" b="1" dirty="0" smtClean="0">
                <a:ea typeface="ＭＳ Ｐゴシック" pitchFamily="-80" charset="-128"/>
              </a:rPr>
              <a:t>a</a:t>
            </a:r>
            <a: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80" charset="-128"/>
              </a:rPr>
              <a:t> fiscal year</a:t>
            </a:r>
          </a:p>
        </p:txBody>
      </p:sp>
      <p:sp>
        <p:nvSpPr>
          <p:cNvPr id="28" name="Rectangle 27"/>
          <p:cNvSpPr/>
          <p:nvPr/>
        </p:nvSpPr>
        <p:spPr bwMode="auto">
          <a:xfrm>
            <a:off x="609600" y="3886200"/>
            <a:ext cx="1066800" cy="2438400"/>
          </a:xfrm>
          <a:prstGeom prst="rect">
            <a:avLst/>
          </a:prstGeom>
          <a:solidFill>
            <a:srgbClr val="FF0000">
              <a:alpha val="25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b" anchorCtr="1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800" b="1" dirty="0" smtClean="0">
                <a:ea typeface="ＭＳ Ｐゴシック" pitchFamily="-80" charset="-128"/>
              </a:rPr>
              <a:t>a</a:t>
            </a:r>
            <a: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80" charset="-128"/>
              </a:rPr>
              <a:t> fiscal year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z="2800" dirty="0" smtClean="0">
                <a:ea typeface="宋体" pitchFamily="2" charset="-122"/>
              </a:rPr>
              <a:t>Business Model</a:t>
            </a:r>
          </a:p>
        </p:txBody>
      </p:sp>
      <p:sp>
        <p:nvSpPr>
          <p:cNvPr id="5632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altLang="zh-CN" dirty="0" smtClean="0">
                <a:solidFill>
                  <a:srgbClr val="FF0000"/>
                </a:solidFill>
                <a:ea typeface="宋体" pitchFamily="2" charset="-122"/>
              </a:rPr>
              <a:t>Manufacturing-sector companies </a:t>
            </a:r>
            <a:r>
              <a:rPr lang="en-US" altLang="zh-CN" dirty="0" smtClean="0">
                <a:ea typeface="宋体" pitchFamily="2" charset="-122"/>
              </a:rPr>
              <a:t>provide tangible products that have been converted to a different form from that of the products purchased from suppliers</a:t>
            </a:r>
          </a:p>
          <a:p>
            <a:pPr eaLnBrk="1" hangingPunct="1">
              <a:lnSpc>
                <a:spcPct val="90000"/>
              </a:lnSpc>
              <a:buNone/>
            </a:pPr>
            <a:endParaRPr lang="en-US" altLang="zh-CN" dirty="0" smtClean="0">
              <a:ea typeface="宋体" pitchFamily="2" charset="-122"/>
            </a:endParaRPr>
          </a:p>
          <a:p>
            <a:pPr eaLnBrk="1" hangingPunct="1">
              <a:lnSpc>
                <a:spcPct val="90000"/>
              </a:lnSpc>
            </a:pPr>
            <a:r>
              <a:rPr lang="en-US" altLang="zh-CN" dirty="0" smtClean="0">
                <a:solidFill>
                  <a:srgbClr val="FF0000"/>
                </a:solidFill>
                <a:ea typeface="宋体" pitchFamily="2" charset="-122"/>
              </a:rPr>
              <a:t>Service-sector companies </a:t>
            </a:r>
            <a:r>
              <a:rPr lang="en-US" altLang="zh-CN" dirty="0" smtClean="0">
                <a:ea typeface="宋体" pitchFamily="2" charset="-122"/>
              </a:rPr>
              <a:t>provide services or intangible products to their customers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zh-CN" dirty="0" smtClean="0">
                <a:ea typeface="宋体" pitchFamily="2" charset="-122"/>
              </a:rPr>
              <a:t>E.g. Audit or legal services</a:t>
            </a:r>
          </a:p>
          <a:p>
            <a:pPr lvl="1" eaLnBrk="1" hangingPunct="1">
              <a:lnSpc>
                <a:spcPct val="90000"/>
              </a:lnSpc>
            </a:pPr>
            <a:endParaRPr lang="en-US" altLang="zh-CN" dirty="0" smtClean="0">
              <a:ea typeface="宋体" pitchFamily="2" charset="-122"/>
            </a:endParaRPr>
          </a:p>
          <a:p>
            <a:pPr eaLnBrk="1" hangingPunct="1">
              <a:lnSpc>
                <a:spcPct val="90000"/>
              </a:lnSpc>
            </a:pPr>
            <a:r>
              <a:rPr lang="en-US" altLang="zh-CN" dirty="0" smtClean="0">
                <a:solidFill>
                  <a:srgbClr val="FF0000"/>
                </a:solidFill>
                <a:ea typeface="宋体" pitchFamily="2" charset="-122"/>
              </a:rPr>
              <a:t>Merchandising-sector companies </a:t>
            </a:r>
            <a:r>
              <a:rPr lang="en-US" altLang="zh-CN" dirty="0" smtClean="0">
                <a:ea typeface="宋体" pitchFamily="2" charset="-122"/>
              </a:rPr>
              <a:t>provide tangible products they have previously purchased in the same basic form from suppliers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zh-CN" dirty="0" smtClean="0">
                <a:ea typeface="宋体" pitchFamily="2" charset="-122"/>
              </a:rPr>
              <a:t>E.g. retailers, distributors or wholesalers</a:t>
            </a:r>
          </a:p>
          <a:p>
            <a:pPr lvl="1" eaLnBrk="1" hangingPunct="1">
              <a:lnSpc>
                <a:spcPct val="90000"/>
              </a:lnSpc>
            </a:pPr>
            <a:endParaRPr lang="en-US" altLang="zh-CN" dirty="0" smtClean="0">
              <a:ea typeface="宋体" pitchFamily="2" charset="-122"/>
            </a:endParaRPr>
          </a:p>
          <a:p>
            <a:pPr lvl="1"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altLang="zh-CN" dirty="0" smtClean="0">
              <a:ea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Income Statement - Format</a:t>
            </a:r>
            <a:endParaRPr lang="en-US" dirty="0"/>
          </a:p>
        </p:txBody>
      </p:sp>
      <p:sp>
        <p:nvSpPr>
          <p:cNvPr id="30" name="Content Placeholder 29"/>
          <p:cNvSpPr>
            <a:spLocks noGrp="1"/>
          </p:cNvSpPr>
          <p:nvPr>
            <p:ph idx="1"/>
          </p:nvPr>
        </p:nvSpPr>
        <p:spPr>
          <a:xfrm>
            <a:off x="457200" y="1447800"/>
            <a:ext cx="8305800" cy="4953000"/>
          </a:xfrm>
        </p:spPr>
        <p:txBody>
          <a:bodyPr/>
          <a:lstStyle/>
          <a:p>
            <a:r>
              <a:rPr lang="en-US" dirty="0" smtClean="0"/>
              <a:t>How to measure the performance?</a:t>
            </a:r>
            <a:endParaRPr lang="en-US" dirty="0"/>
          </a:p>
        </p:txBody>
      </p:sp>
      <p:sp>
        <p:nvSpPr>
          <p:cNvPr id="32" name="Rounded Rectangle 31"/>
          <p:cNvSpPr/>
          <p:nvPr/>
        </p:nvSpPr>
        <p:spPr bwMode="auto">
          <a:xfrm>
            <a:off x="2514600" y="2743200"/>
            <a:ext cx="1371600" cy="457200"/>
          </a:xfrm>
          <a:prstGeom prst="roundRect">
            <a:avLst/>
          </a:prstGeom>
          <a:solidFill>
            <a:srgbClr val="92D050">
              <a:alpha val="38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80" charset="-128"/>
              </a:rPr>
              <a:t>Revenues</a:t>
            </a:r>
          </a:p>
        </p:txBody>
      </p:sp>
      <p:sp>
        <p:nvSpPr>
          <p:cNvPr id="33" name="Rounded Rectangle 32"/>
          <p:cNvSpPr/>
          <p:nvPr/>
        </p:nvSpPr>
        <p:spPr bwMode="auto">
          <a:xfrm>
            <a:off x="3886200" y="2514600"/>
            <a:ext cx="381000" cy="685800"/>
          </a:xfrm>
          <a:prstGeom prst="round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80" charset="-128"/>
              </a:rPr>
              <a:t>-</a:t>
            </a:r>
          </a:p>
        </p:txBody>
      </p:sp>
      <p:sp>
        <p:nvSpPr>
          <p:cNvPr id="35" name="Rounded Rectangle 34"/>
          <p:cNvSpPr/>
          <p:nvPr/>
        </p:nvSpPr>
        <p:spPr bwMode="auto">
          <a:xfrm>
            <a:off x="4267200" y="2743200"/>
            <a:ext cx="1371600" cy="457200"/>
          </a:xfrm>
          <a:prstGeom prst="roundRect">
            <a:avLst/>
          </a:prstGeom>
          <a:solidFill>
            <a:srgbClr val="FF0000">
              <a:alpha val="32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80" charset="-128"/>
              </a:rPr>
              <a:t>Expenses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Income Statement- Elements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990600"/>
            <a:ext cx="8305800" cy="4953000"/>
          </a:xfrm>
        </p:spPr>
        <p:txBody>
          <a:bodyPr/>
          <a:lstStyle/>
          <a:p>
            <a:endParaRPr lang="en-US" b="1" dirty="0" smtClean="0">
              <a:solidFill>
                <a:srgbClr val="FF0000"/>
              </a:solidFill>
            </a:endParaRPr>
          </a:p>
          <a:p>
            <a:r>
              <a:rPr lang="en-US" b="1" dirty="0" smtClean="0">
                <a:solidFill>
                  <a:srgbClr val="FF0000"/>
                </a:solidFill>
              </a:rPr>
              <a:t>Revenues</a:t>
            </a:r>
            <a:r>
              <a:rPr lang="en-US" dirty="0" smtClean="0"/>
              <a:t>: sales made from the sale of goods or services for </a:t>
            </a:r>
            <a:r>
              <a:rPr lang="en-US" u="sng" dirty="0" smtClean="0">
                <a:solidFill>
                  <a:srgbClr val="C00000"/>
                </a:solidFill>
              </a:rPr>
              <a:t>a specific period of time</a:t>
            </a:r>
            <a:r>
              <a:rPr lang="en-US" dirty="0" smtClean="0"/>
              <a:t>. </a:t>
            </a:r>
          </a:p>
          <a:p>
            <a:pPr lvl="1"/>
            <a:r>
              <a:rPr lang="en-US" i="1" dirty="0" smtClean="0"/>
              <a:t>Do not necessarily correspond to cash received...</a:t>
            </a:r>
          </a:p>
          <a:p>
            <a:pPr lvl="2"/>
            <a:r>
              <a:rPr lang="en-US" dirty="0" smtClean="0"/>
              <a:t>inflows of assets (e.g., inflow of cash or other assets)</a:t>
            </a:r>
          </a:p>
          <a:p>
            <a:pPr lvl="2"/>
            <a:r>
              <a:rPr lang="en-US" dirty="0" smtClean="0"/>
              <a:t>settlement of liabilities</a:t>
            </a:r>
          </a:p>
          <a:p>
            <a:pPr lvl="2"/>
            <a:endParaRPr lang="en-US" dirty="0" smtClean="0"/>
          </a:p>
          <a:p>
            <a:pPr lvl="2"/>
            <a:endParaRPr lang="en-US" dirty="0" smtClean="0"/>
          </a:p>
          <a:p>
            <a:r>
              <a:rPr lang="en-US" dirty="0" smtClean="0"/>
              <a:t>Classification</a:t>
            </a:r>
          </a:p>
          <a:p>
            <a:pPr lvl="2"/>
            <a:r>
              <a:rPr lang="en-US" dirty="0" smtClean="0"/>
              <a:t>Revenues from principal businesses : sales revenue,</a:t>
            </a:r>
          </a:p>
          <a:p>
            <a:pPr lvl="2"/>
            <a:r>
              <a:rPr lang="en-US" dirty="0" smtClean="0"/>
              <a:t>Revenues from other businesses:  rent revenue, interest revenue</a:t>
            </a:r>
            <a:br>
              <a:rPr lang="en-US" dirty="0" smtClean="0"/>
            </a:br>
            <a:endParaRPr lang="en-US" dirty="0" smtClean="0"/>
          </a:p>
          <a:p>
            <a:pPr lvl="1">
              <a:buNone/>
            </a:pPr>
            <a:endParaRPr lang="en-US" i="1" dirty="0" smtClean="0"/>
          </a:p>
          <a:p>
            <a:pPr lvl="1"/>
            <a:endParaRPr lang="en-US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Income Statement- Elements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990600"/>
            <a:ext cx="8305800" cy="4953000"/>
          </a:xfrm>
        </p:spPr>
        <p:txBody>
          <a:bodyPr/>
          <a:lstStyle/>
          <a:p>
            <a:endParaRPr lang="en-US" b="1" dirty="0" smtClean="0">
              <a:solidFill>
                <a:srgbClr val="FF0000"/>
              </a:solidFill>
            </a:endParaRPr>
          </a:p>
          <a:p>
            <a:r>
              <a:rPr lang="en-US" b="1" dirty="0" smtClean="0">
                <a:solidFill>
                  <a:srgbClr val="FF0000"/>
                </a:solidFill>
              </a:rPr>
              <a:t>Expenses</a:t>
            </a:r>
            <a:r>
              <a:rPr lang="en-US" dirty="0" smtClean="0"/>
              <a:t>: the dollar amount of resources used up by the entity to earn revenues for </a:t>
            </a:r>
            <a:r>
              <a:rPr lang="en-US" u="sng" dirty="0" smtClean="0">
                <a:solidFill>
                  <a:srgbClr val="C00000"/>
                </a:solidFill>
              </a:rPr>
              <a:t>a specific period of time</a:t>
            </a:r>
            <a:r>
              <a:rPr lang="en-US" dirty="0" smtClean="0"/>
              <a:t>. </a:t>
            </a:r>
          </a:p>
          <a:p>
            <a:pPr lvl="1"/>
            <a:r>
              <a:rPr lang="en-US" i="1" dirty="0" smtClean="0"/>
              <a:t>Do not necessarily correspond to cash paid...</a:t>
            </a:r>
            <a:endParaRPr lang="en-US" dirty="0" smtClean="0"/>
          </a:p>
          <a:p>
            <a:pPr lvl="2"/>
            <a:r>
              <a:rPr lang="en-US" sz="2000" dirty="0" smtClean="0">
                <a:cs typeface="+mn-cs"/>
              </a:rPr>
              <a:t>outflows of assets (e.g., pay cash for insurance, cost of goods sold</a:t>
            </a:r>
            <a:r>
              <a:rPr lang="en-US" sz="2000" dirty="0" smtClean="0">
                <a:cs typeface="+mn-cs"/>
              </a:rPr>
              <a:t>)</a:t>
            </a:r>
            <a:endParaRPr lang="en-US" sz="2000" dirty="0" smtClean="0">
              <a:cs typeface="+mn-cs"/>
            </a:endParaRPr>
          </a:p>
          <a:p>
            <a:pPr lvl="2"/>
            <a:r>
              <a:rPr lang="en-US" sz="2000" dirty="0" smtClean="0">
                <a:cs typeface="+mn-cs"/>
              </a:rPr>
              <a:t> incurrence of liabilities (e.g., wage payable)</a:t>
            </a:r>
          </a:p>
          <a:p>
            <a:pPr lvl="2"/>
            <a:endParaRPr lang="en-US" sz="2000" dirty="0" smtClean="0">
              <a:cs typeface="+mn-cs"/>
            </a:endParaRPr>
          </a:p>
          <a:p>
            <a:r>
              <a:rPr lang="en-US" dirty="0" smtClean="0"/>
              <a:t>Classification</a:t>
            </a:r>
          </a:p>
          <a:p>
            <a:pPr lvl="1"/>
            <a:r>
              <a:rPr lang="en-US" sz="2000" dirty="0" smtClean="0"/>
              <a:t>Expenses from principal businesses:  cost of goods sold (COGS), operating expenses (e..g, salary, advertisement expense) </a:t>
            </a:r>
          </a:p>
          <a:p>
            <a:pPr lvl="1"/>
            <a:r>
              <a:rPr lang="en-US" sz="2000" dirty="0" smtClean="0"/>
              <a:t>Other expenses: interest expense</a:t>
            </a:r>
          </a:p>
          <a:p>
            <a:pPr lvl="1"/>
            <a:r>
              <a:rPr lang="en-US" sz="2000" dirty="0" smtClean="0"/>
              <a:t>Income tax expense: </a:t>
            </a:r>
            <a:r>
              <a:rPr lang="en-US" sz="2000" dirty="0" err="1" smtClean="0"/>
              <a:t>petax</a:t>
            </a:r>
            <a:r>
              <a:rPr lang="en-US" sz="2000" dirty="0" smtClean="0"/>
              <a:t> profit × corporate income tax rate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Income Statement - Format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381000" y="1143000"/>
          <a:ext cx="3834465" cy="5120640"/>
        </p:xfrm>
        <a:graphic>
          <a:graphicData uri="http://schemas.openxmlformats.org/drawingml/2006/table">
            <a:tbl>
              <a:tblPr>
                <a:effectLst>
                  <a:innerShdw blurRad="63500" dist="50800" dir="2700000">
                    <a:prstClr val="black">
                      <a:alpha val="50000"/>
                    </a:prstClr>
                  </a:innerShdw>
                </a:effectLst>
              </a:tblPr>
              <a:tblGrid>
                <a:gridCol w="363265"/>
                <a:gridCol w="2704307"/>
                <a:gridCol w="766893"/>
              </a:tblGrid>
              <a:tr h="205109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 </a:t>
                      </a:r>
                      <a:r>
                        <a:rPr lang="en-US" sz="1400" b="1" dirty="0" smtClean="0">
                          <a:latin typeface="+mj-lt"/>
                        </a:rPr>
                        <a:t>Coffee Shop  Co.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05109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Income statement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05109">
                <a:tc>
                  <a:txBody>
                    <a:bodyPr/>
                    <a:lstStyle/>
                    <a:p>
                      <a:pPr algn="r" fontAlgn="b"/>
                      <a:endParaRPr lang="en-US" sz="13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For the year ended December 31st  </a:t>
                      </a:r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2016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05109">
                <a:tc>
                  <a:txBody>
                    <a:bodyPr/>
                    <a:lstStyle/>
                    <a:p>
                      <a:pPr algn="r" fontAlgn="b"/>
                      <a:endParaRPr lang="en-US" sz="13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5109">
                <a:tc>
                  <a:txBody>
                    <a:bodyPr/>
                    <a:lstStyle/>
                    <a:p>
                      <a:pPr algn="r" fontAlgn="b"/>
                      <a:endParaRPr lang="en-US" sz="13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5109">
                <a:tc>
                  <a:txBody>
                    <a:bodyPr/>
                    <a:lstStyle/>
                    <a:p>
                      <a:pPr algn="r" fontAlgn="b"/>
                      <a:endParaRPr lang="en-US" sz="13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Sales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100,000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706">
                <a:tc>
                  <a:txBody>
                    <a:bodyPr/>
                    <a:lstStyle/>
                    <a:p>
                      <a:pPr algn="r" fontAlgn="b"/>
                      <a:r>
                        <a:rPr lang="en-US" sz="13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–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Cost of goods sold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60,000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109">
                <a:tc>
                  <a:txBody>
                    <a:bodyPr/>
                    <a:lstStyle/>
                    <a:p>
                      <a:pPr algn="r" fontAlgn="b"/>
                      <a:r>
                        <a:rPr lang="en-US" sz="1300" b="1" i="0" u="none" strike="noStrike" dirty="0">
                          <a:solidFill>
                            <a:srgbClr val="FF0000"/>
                          </a:solidFill>
                          <a:latin typeface="Arial"/>
                        </a:rPr>
                        <a:t>=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FF0000"/>
                          </a:solidFill>
                          <a:latin typeface="Arial"/>
                        </a:rPr>
                        <a:t>Gross profit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i="0" u="none" strike="noStrike" dirty="0">
                          <a:solidFill>
                            <a:srgbClr val="FF0000"/>
                          </a:solidFill>
                          <a:latin typeface="Arial"/>
                        </a:rPr>
                        <a:t>40,000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5109">
                <a:tc>
                  <a:txBody>
                    <a:bodyPr/>
                    <a:lstStyle/>
                    <a:p>
                      <a:pPr algn="r" fontAlgn="b"/>
                      <a:endParaRPr lang="en-US" sz="13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5109">
                <a:tc>
                  <a:txBody>
                    <a:bodyPr/>
                    <a:lstStyle/>
                    <a:p>
                      <a:pPr algn="r" fontAlgn="b"/>
                      <a:r>
                        <a:rPr lang="en-US" sz="13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–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Operating expenses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5109">
                <a:tc>
                  <a:txBody>
                    <a:bodyPr/>
                    <a:lstStyle/>
                    <a:p>
                      <a:pPr algn="r" fontAlgn="b"/>
                      <a:endParaRPr lang="en-US" sz="13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     Salary expense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11,000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5109">
                <a:tc>
                  <a:txBody>
                    <a:bodyPr/>
                    <a:lstStyle/>
                    <a:p>
                      <a:pPr algn="r" fontAlgn="b"/>
                      <a:endParaRPr lang="en-US" sz="13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     Depreciation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4,000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5109">
                <a:tc>
                  <a:txBody>
                    <a:bodyPr/>
                    <a:lstStyle/>
                    <a:p>
                      <a:pPr algn="r" fontAlgn="b"/>
                      <a:endParaRPr lang="en-US" sz="13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     Insurance expense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2,000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706">
                <a:tc>
                  <a:txBody>
                    <a:bodyPr/>
                    <a:lstStyle/>
                    <a:p>
                      <a:pPr algn="r" fontAlgn="b"/>
                      <a:endParaRPr lang="en-US" sz="13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     </a:t>
                      </a:r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Rent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expense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8,000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109">
                <a:tc>
                  <a:txBody>
                    <a:bodyPr/>
                    <a:lstStyle/>
                    <a:p>
                      <a:pPr algn="r" fontAlgn="b"/>
                      <a:r>
                        <a:rPr lang="en-US" sz="1300" b="1" i="0" u="none" strike="noStrike" dirty="0">
                          <a:solidFill>
                            <a:srgbClr val="FF0000"/>
                          </a:solidFill>
                          <a:latin typeface="Arial"/>
                        </a:rPr>
                        <a:t>=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FF0000"/>
                          </a:solidFill>
                          <a:latin typeface="Arial"/>
                        </a:rPr>
                        <a:t>Operating income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i="0" u="none" strike="noStrike" dirty="0">
                          <a:solidFill>
                            <a:srgbClr val="FF0000"/>
                          </a:solidFill>
                          <a:latin typeface="Arial"/>
                        </a:rPr>
                        <a:t>15,000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5109">
                <a:tc>
                  <a:txBody>
                    <a:bodyPr/>
                    <a:lstStyle/>
                    <a:p>
                      <a:pPr algn="r" fontAlgn="b"/>
                      <a:endParaRPr lang="en-US" sz="13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5109">
                <a:tc>
                  <a:txBody>
                    <a:bodyPr/>
                    <a:lstStyle/>
                    <a:p>
                      <a:pPr algn="r" fontAlgn="b"/>
                      <a:r>
                        <a:rPr lang="en-US" sz="13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+/–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Other revenues &amp; expenses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5109">
                <a:tc>
                  <a:txBody>
                    <a:bodyPr/>
                    <a:lstStyle/>
                    <a:p>
                      <a:pPr algn="r" fontAlgn="b"/>
                      <a:endParaRPr lang="en-US" sz="13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      Interest expense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5,000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5109">
                <a:tc>
                  <a:txBody>
                    <a:bodyPr/>
                    <a:lstStyle/>
                    <a:p>
                      <a:pPr algn="r" fontAlgn="b"/>
                      <a:endParaRPr lang="en-US" sz="13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      Interest </a:t>
                      </a:r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revenue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8,000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706">
                <a:tc>
                  <a:txBody>
                    <a:bodyPr/>
                    <a:lstStyle/>
                    <a:p>
                      <a:pPr algn="r" fontAlgn="b"/>
                      <a:endParaRPr lang="en-US" sz="13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      Rent revenue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1,000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109">
                <a:tc>
                  <a:txBody>
                    <a:bodyPr/>
                    <a:lstStyle/>
                    <a:p>
                      <a:pPr algn="r" fontAlgn="b"/>
                      <a:r>
                        <a:rPr lang="en-US" sz="1300" b="1" i="0" u="none" strike="noStrike" dirty="0">
                          <a:solidFill>
                            <a:srgbClr val="FF0000"/>
                          </a:solidFill>
                          <a:latin typeface="Arial"/>
                        </a:rPr>
                        <a:t>=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FF0000"/>
                          </a:solidFill>
                          <a:latin typeface="Arial"/>
                        </a:rPr>
                        <a:t>Net Income before taxes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i="0" u="none" strike="noStrike" dirty="0">
                          <a:solidFill>
                            <a:srgbClr val="FF0000"/>
                          </a:solidFill>
                          <a:latin typeface="Arial"/>
                        </a:rPr>
                        <a:t>19,000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5109">
                <a:tc>
                  <a:txBody>
                    <a:bodyPr/>
                    <a:lstStyle/>
                    <a:p>
                      <a:pPr algn="r" fontAlgn="b"/>
                      <a:endParaRPr lang="en-US" sz="13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706">
                <a:tc>
                  <a:txBody>
                    <a:bodyPr/>
                    <a:lstStyle/>
                    <a:p>
                      <a:pPr algn="r" fontAlgn="b"/>
                      <a:r>
                        <a:rPr lang="en-US" sz="13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–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Income tax expense (40%)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7,600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109">
                <a:tc>
                  <a:txBody>
                    <a:bodyPr/>
                    <a:lstStyle/>
                    <a:p>
                      <a:pPr algn="r" fontAlgn="b"/>
                      <a:r>
                        <a:rPr lang="en-US" sz="1300" b="1" i="0" u="none" strike="noStrike" dirty="0">
                          <a:solidFill>
                            <a:srgbClr val="FF0000"/>
                          </a:solidFill>
                          <a:latin typeface="Arial"/>
                        </a:rPr>
                        <a:t>=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FF0000"/>
                          </a:solidFill>
                          <a:latin typeface="Arial"/>
                        </a:rPr>
                        <a:t>Net income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i="0" u="none" strike="noStrike" dirty="0">
                          <a:solidFill>
                            <a:srgbClr val="FF0000"/>
                          </a:solidFill>
                          <a:latin typeface="Arial"/>
                        </a:rPr>
                        <a:t>11,400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pSp>
        <p:nvGrpSpPr>
          <p:cNvPr id="3" name="Group 8"/>
          <p:cNvGrpSpPr/>
          <p:nvPr/>
        </p:nvGrpSpPr>
        <p:grpSpPr>
          <a:xfrm>
            <a:off x="3818042" y="1066800"/>
            <a:ext cx="2895597" cy="381000"/>
            <a:chOff x="3276602" y="1066800"/>
            <a:chExt cx="2966221" cy="381000"/>
          </a:xfrm>
        </p:grpSpPr>
        <p:cxnSp>
          <p:nvCxnSpPr>
            <p:cNvPr id="6" name="Straight Arrow Connector 5"/>
            <p:cNvCxnSpPr/>
            <p:nvPr/>
          </p:nvCxnSpPr>
          <p:spPr bwMode="auto">
            <a:xfrm flipH="1">
              <a:off x="3276602" y="1295400"/>
              <a:ext cx="936700" cy="0"/>
            </a:xfrm>
            <a:prstGeom prst="straightConnector1">
              <a:avLst/>
            </a:prstGeom>
            <a:solidFill>
              <a:schemeClr val="accent1"/>
            </a:solidFill>
            <a:ln w="2540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sp>
          <p:nvSpPr>
            <p:cNvPr id="8" name="Rounded Rectangle 7"/>
            <p:cNvSpPr/>
            <p:nvPr/>
          </p:nvSpPr>
          <p:spPr bwMode="auto">
            <a:xfrm>
              <a:off x="4213302" y="1066800"/>
              <a:ext cx="2029521" cy="381000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-80" charset="-128"/>
                </a:rPr>
                <a:t>Name of company</a:t>
              </a:r>
            </a:p>
          </p:txBody>
        </p:sp>
      </p:grpSp>
      <p:grpSp>
        <p:nvGrpSpPr>
          <p:cNvPr id="5" name="Group 10"/>
          <p:cNvGrpSpPr/>
          <p:nvPr/>
        </p:nvGrpSpPr>
        <p:grpSpPr>
          <a:xfrm>
            <a:off x="3802001" y="1319472"/>
            <a:ext cx="5121439" cy="381000"/>
            <a:chOff x="3276601" y="1114928"/>
            <a:chExt cx="4178844" cy="381000"/>
          </a:xfrm>
        </p:grpSpPr>
        <p:cxnSp>
          <p:nvCxnSpPr>
            <p:cNvPr id="12" name="Straight Arrow Connector 11"/>
            <p:cNvCxnSpPr/>
            <p:nvPr/>
          </p:nvCxnSpPr>
          <p:spPr bwMode="auto">
            <a:xfrm flipH="1" flipV="1">
              <a:off x="3276601" y="1295400"/>
              <a:ext cx="2500106" cy="12024"/>
            </a:xfrm>
            <a:prstGeom prst="straightConnector1">
              <a:avLst/>
            </a:prstGeom>
            <a:solidFill>
              <a:schemeClr val="accent1"/>
            </a:solidFill>
            <a:ln w="2540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sp>
          <p:nvSpPr>
            <p:cNvPr id="13" name="Rounded Rectangle 12"/>
            <p:cNvSpPr/>
            <p:nvPr/>
          </p:nvSpPr>
          <p:spPr bwMode="auto">
            <a:xfrm>
              <a:off x="5776708" y="1114928"/>
              <a:ext cx="1678737" cy="381000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-80" charset="-128"/>
                </a:rPr>
                <a:t>Name of statement</a:t>
              </a:r>
            </a:p>
          </p:txBody>
        </p:sp>
      </p:grpSp>
      <p:grpSp>
        <p:nvGrpSpPr>
          <p:cNvPr id="7" name="Group 17"/>
          <p:cNvGrpSpPr/>
          <p:nvPr/>
        </p:nvGrpSpPr>
        <p:grpSpPr>
          <a:xfrm>
            <a:off x="4383515" y="1572128"/>
            <a:ext cx="1752595" cy="381000"/>
            <a:chOff x="3276601" y="1126960"/>
            <a:chExt cx="1686197" cy="381000"/>
          </a:xfrm>
        </p:grpSpPr>
        <p:cxnSp>
          <p:nvCxnSpPr>
            <p:cNvPr id="19" name="Straight Arrow Connector 18"/>
            <p:cNvCxnSpPr/>
            <p:nvPr/>
          </p:nvCxnSpPr>
          <p:spPr bwMode="auto">
            <a:xfrm flipH="1" flipV="1">
              <a:off x="3276601" y="1295400"/>
              <a:ext cx="366564" cy="12032"/>
            </a:xfrm>
            <a:prstGeom prst="straightConnector1">
              <a:avLst/>
            </a:prstGeom>
            <a:solidFill>
              <a:schemeClr val="accent1"/>
            </a:solidFill>
            <a:ln w="2540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sp>
          <p:nvSpPr>
            <p:cNvPr id="20" name="Rounded Rectangle 19"/>
            <p:cNvSpPr/>
            <p:nvPr/>
          </p:nvSpPr>
          <p:spPr bwMode="auto">
            <a:xfrm>
              <a:off x="3643164" y="1126960"/>
              <a:ext cx="1319634" cy="381000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sz="1600" b="1" dirty="0" smtClean="0">
                  <a:ea typeface="ＭＳ Ｐゴシック" pitchFamily="-80" charset="-128"/>
                </a:rPr>
                <a:t>Fiscal year</a:t>
              </a:r>
              <a:endPara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80" charset="-128"/>
              </a:endParaRPr>
            </a:p>
          </p:txBody>
        </p:sp>
      </p:grpSp>
      <p:grpSp>
        <p:nvGrpSpPr>
          <p:cNvPr id="9" name="Group 29"/>
          <p:cNvGrpSpPr/>
          <p:nvPr/>
        </p:nvGrpSpPr>
        <p:grpSpPr>
          <a:xfrm>
            <a:off x="609600" y="2193760"/>
            <a:ext cx="3661608" cy="3216440"/>
            <a:chOff x="609600" y="2193760"/>
            <a:chExt cx="3661608" cy="3216440"/>
          </a:xfrm>
        </p:grpSpPr>
        <p:sp>
          <p:nvSpPr>
            <p:cNvPr id="24" name="Rectangle 23"/>
            <p:cNvSpPr/>
            <p:nvPr/>
          </p:nvSpPr>
          <p:spPr bwMode="auto">
            <a:xfrm>
              <a:off x="613608" y="2193760"/>
              <a:ext cx="3657600" cy="228600"/>
            </a:xfrm>
            <a:prstGeom prst="rect">
              <a:avLst/>
            </a:prstGeom>
            <a:solidFill>
              <a:srgbClr val="92D050">
                <a:alpha val="5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80" charset="-128"/>
              </a:endParaRPr>
            </a:p>
          </p:txBody>
        </p:sp>
        <p:sp>
          <p:nvSpPr>
            <p:cNvPr id="25" name="Rectangle 24"/>
            <p:cNvSpPr/>
            <p:nvPr/>
          </p:nvSpPr>
          <p:spPr bwMode="auto">
            <a:xfrm>
              <a:off x="609600" y="5029200"/>
              <a:ext cx="3657600" cy="381000"/>
            </a:xfrm>
            <a:prstGeom prst="rect">
              <a:avLst/>
            </a:prstGeom>
            <a:solidFill>
              <a:srgbClr val="92D050">
                <a:alpha val="5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80" charset="-128"/>
              </a:endParaRPr>
            </a:p>
          </p:txBody>
        </p:sp>
      </p:grpSp>
      <p:grpSp>
        <p:nvGrpSpPr>
          <p:cNvPr id="10" name="Group 30"/>
          <p:cNvGrpSpPr/>
          <p:nvPr/>
        </p:nvGrpSpPr>
        <p:grpSpPr>
          <a:xfrm>
            <a:off x="609600" y="2438400"/>
            <a:ext cx="3657600" cy="3657600"/>
            <a:chOff x="609600" y="2438400"/>
            <a:chExt cx="3657600" cy="3657600"/>
          </a:xfrm>
        </p:grpSpPr>
        <p:sp>
          <p:nvSpPr>
            <p:cNvPr id="26" name="Rectangle 25"/>
            <p:cNvSpPr/>
            <p:nvPr/>
          </p:nvSpPr>
          <p:spPr bwMode="auto">
            <a:xfrm>
              <a:off x="609600" y="2438400"/>
              <a:ext cx="3657600" cy="228600"/>
            </a:xfrm>
            <a:prstGeom prst="rect">
              <a:avLst/>
            </a:prstGeom>
            <a:solidFill>
              <a:srgbClr val="FF0000">
                <a:alpha val="33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80" charset="-128"/>
              </a:endParaRPr>
            </a:p>
          </p:txBody>
        </p:sp>
        <p:sp>
          <p:nvSpPr>
            <p:cNvPr id="27" name="Rectangle 26"/>
            <p:cNvSpPr/>
            <p:nvPr/>
          </p:nvSpPr>
          <p:spPr bwMode="auto">
            <a:xfrm>
              <a:off x="609600" y="3048000"/>
              <a:ext cx="3657600" cy="1066800"/>
            </a:xfrm>
            <a:prstGeom prst="rect">
              <a:avLst/>
            </a:prstGeom>
            <a:solidFill>
              <a:srgbClr val="FF0000">
                <a:alpha val="33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80" charset="-128"/>
              </a:endParaRPr>
            </a:p>
          </p:txBody>
        </p:sp>
        <p:sp>
          <p:nvSpPr>
            <p:cNvPr id="28" name="Rectangle 27"/>
            <p:cNvSpPr/>
            <p:nvPr/>
          </p:nvSpPr>
          <p:spPr bwMode="auto">
            <a:xfrm>
              <a:off x="609600" y="4724400"/>
              <a:ext cx="3657600" cy="304800"/>
            </a:xfrm>
            <a:prstGeom prst="rect">
              <a:avLst/>
            </a:prstGeom>
            <a:solidFill>
              <a:srgbClr val="FF0000">
                <a:alpha val="33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80" charset="-128"/>
              </a:endParaRPr>
            </a:p>
          </p:txBody>
        </p:sp>
        <p:sp>
          <p:nvSpPr>
            <p:cNvPr id="29" name="Rectangle 28"/>
            <p:cNvSpPr/>
            <p:nvPr/>
          </p:nvSpPr>
          <p:spPr bwMode="auto">
            <a:xfrm>
              <a:off x="609600" y="5867400"/>
              <a:ext cx="3657600" cy="228600"/>
            </a:xfrm>
            <a:prstGeom prst="rect">
              <a:avLst/>
            </a:prstGeom>
            <a:solidFill>
              <a:srgbClr val="FF0000">
                <a:alpha val="33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80" charset="-128"/>
              </a:endParaRPr>
            </a:p>
          </p:txBody>
        </p:sp>
      </p:grpSp>
      <p:sp>
        <p:nvSpPr>
          <p:cNvPr id="32" name="Rounded Rectangle 31"/>
          <p:cNvSpPr/>
          <p:nvPr/>
        </p:nvSpPr>
        <p:spPr bwMode="auto">
          <a:xfrm>
            <a:off x="4572000" y="3276600"/>
            <a:ext cx="1371600" cy="457200"/>
          </a:xfrm>
          <a:prstGeom prst="roundRect">
            <a:avLst/>
          </a:prstGeom>
          <a:solidFill>
            <a:srgbClr val="92D050">
              <a:alpha val="38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80" charset="-128"/>
              </a:rPr>
              <a:t>Revenues</a:t>
            </a:r>
          </a:p>
        </p:txBody>
      </p:sp>
      <p:sp>
        <p:nvSpPr>
          <p:cNvPr id="33" name="Rounded Rectangle 32"/>
          <p:cNvSpPr/>
          <p:nvPr/>
        </p:nvSpPr>
        <p:spPr bwMode="auto">
          <a:xfrm>
            <a:off x="5943600" y="3048000"/>
            <a:ext cx="381000" cy="685800"/>
          </a:xfrm>
          <a:prstGeom prst="round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80" charset="-128"/>
              </a:rPr>
              <a:t>-</a:t>
            </a:r>
          </a:p>
        </p:txBody>
      </p:sp>
      <p:sp>
        <p:nvSpPr>
          <p:cNvPr id="35" name="Rounded Rectangle 34"/>
          <p:cNvSpPr/>
          <p:nvPr/>
        </p:nvSpPr>
        <p:spPr bwMode="auto">
          <a:xfrm>
            <a:off x="6324600" y="3276600"/>
            <a:ext cx="1371600" cy="457200"/>
          </a:xfrm>
          <a:prstGeom prst="roundRect">
            <a:avLst/>
          </a:prstGeom>
          <a:solidFill>
            <a:srgbClr val="FF0000">
              <a:alpha val="32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80" charset="-128"/>
              </a:rPr>
              <a:t>Expenses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8" y="1219200"/>
            <a:ext cx="9144008" cy="5590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Loblaw’s Statement of Income </a:t>
            </a:r>
            <a:endParaRPr lang="en-US" dirty="0"/>
          </a:p>
        </p:txBody>
      </p:sp>
      <p:grpSp>
        <p:nvGrpSpPr>
          <p:cNvPr id="4" name="Group 10"/>
          <p:cNvGrpSpPr/>
          <p:nvPr/>
        </p:nvGrpSpPr>
        <p:grpSpPr>
          <a:xfrm>
            <a:off x="0" y="3313298"/>
            <a:ext cx="9144000" cy="3424984"/>
            <a:chOff x="0" y="3276600"/>
            <a:chExt cx="9144000" cy="3424984"/>
          </a:xfrm>
        </p:grpSpPr>
        <p:sp>
          <p:nvSpPr>
            <p:cNvPr id="6" name="Rectangle 5"/>
            <p:cNvSpPr/>
            <p:nvPr/>
          </p:nvSpPr>
          <p:spPr bwMode="auto">
            <a:xfrm>
              <a:off x="0" y="3276600"/>
              <a:ext cx="9144000" cy="228600"/>
            </a:xfrm>
            <a:prstGeom prst="rect">
              <a:avLst/>
            </a:prstGeom>
            <a:solidFill>
              <a:srgbClr val="FFC000">
                <a:alpha val="29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80" charset="-128"/>
              </a:endParaRPr>
            </a:p>
          </p:txBody>
        </p:sp>
        <p:sp>
          <p:nvSpPr>
            <p:cNvPr id="8" name="Rectangle 7"/>
            <p:cNvSpPr/>
            <p:nvPr/>
          </p:nvSpPr>
          <p:spPr bwMode="auto">
            <a:xfrm>
              <a:off x="0" y="4724400"/>
              <a:ext cx="9144000" cy="228600"/>
            </a:xfrm>
            <a:prstGeom prst="rect">
              <a:avLst/>
            </a:prstGeom>
            <a:solidFill>
              <a:srgbClr val="FFC000">
                <a:alpha val="29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80" charset="-128"/>
              </a:endParaRPr>
            </a:p>
          </p:txBody>
        </p:sp>
        <p:sp>
          <p:nvSpPr>
            <p:cNvPr id="9" name="Rectangle 8"/>
            <p:cNvSpPr/>
            <p:nvPr/>
          </p:nvSpPr>
          <p:spPr bwMode="auto">
            <a:xfrm>
              <a:off x="0" y="5297904"/>
              <a:ext cx="9144000" cy="228600"/>
            </a:xfrm>
            <a:prstGeom prst="rect">
              <a:avLst/>
            </a:prstGeom>
            <a:solidFill>
              <a:srgbClr val="FFC000">
                <a:alpha val="29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80" charset="-128"/>
              </a:endParaRPr>
            </a:p>
          </p:txBody>
        </p:sp>
        <p:sp>
          <p:nvSpPr>
            <p:cNvPr id="10" name="Rectangle 9"/>
            <p:cNvSpPr/>
            <p:nvPr/>
          </p:nvSpPr>
          <p:spPr bwMode="auto">
            <a:xfrm>
              <a:off x="0" y="6472984"/>
              <a:ext cx="9144000" cy="228600"/>
            </a:xfrm>
            <a:prstGeom prst="rect">
              <a:avLst/>
            </a:prstGeom>
            <a:solidFill>
              <a:srgbClr val="FFC000">
                <a:alpha val="29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80" charset="-128"/>
              </a:endParaRPr>
            </a:p>
          </p:txBody>
        </p:sp>
      </p:grp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29400" y="228600"/>
            <a:ext cx="2371725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In-Class Exercise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Q1-1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 – Income Statement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Measures the operation performance over a period of time</a:t>
            </a:r>
          </a:p>
          <a:p>
            <a:pPr lvl="1"/>
            <a:r>
              <a:rPr lang="en-US" dirty="0" smtClean="0"/>
              <a:t>Name of Company</a:t>
            </a:r>
          </a:p>
          <a:p>
            <a:pPr lvl="1"/>
            <a:r>
              <a:rPr lang="en-US" dirty="0" smtClean="0"/>
              <a:t> Name of Statement</a:t>
            </a:r>
          </a:p>
          <a:p>
            <a:pPr lvl="1"/>
            <a:r>
              <a:rPr lang="en-US" dirty="0" smtClean="0"/>
              <a:t>Date (for the year ended….)</a:t>
            </a:r>
          </a:p>
          <a:p>
            <a:pPr lvl="1"/>
            <a:r>
              <a:rPr lang="en-US" dirty="0" smtClean="0"/>
              <a:t> Revenues – Expenses = Net Income or Net Loss (use this number for the Statement of Changes in Shareholders’ Equity)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 1 &amp; 2: Learning Objectives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200" dirty="0" smtClean="0"/>
              <a:t>Introduction to Financial Accounting</a:t>
            </a:r>
          </a:p>
          <a:p>
            <a:pPr lvl="1"/>
            <a:endParaRPr lang="en-US" sz="2000" dirty="0" smtClean="0"/>
          </a:p>
          <a:p>
            <a:r>
              <a:rPr lang="en-US" sz="2200" dirty="0" smtClean="0"/>
              <a:t>Accounting principles in Canada</a:t>
            </a:r>
          </a:p>
          <a:p>
            <a:endParaRPr lang="en-US" sz="2200" dirty="0" smtClean="0"/>
          </a:p>
          <a:p>
            <a:r>
              <a:rPr lang="en-US" sz="2200" dirty="0" smtClean="0"/>
              <a:t>Construct the three financial statements</a:t>
            </a:r>
          </a:p>
          <a:p>
            <a:pPr lvl="1"/>
            <a:r>
              <a:rPr lang="en-US" sz="2000" dirty="0" smtClean="0"/>
              <a:t>The statement of income</a:t>
            </a:r>
          </a:p>
          <a:p>
            <a:pPr lvl="1"/>
            <a:r>
              <a:rPr lang="en-US" sz="2000" dirty="0" smtClean="0">
                <a:solidFill>
                  <a:srgbClr val="FF0000"/>
                </a:solidFill>
              </a:rPr>
              <a:t>The statement of changes in shareholders’ equity</a:t>
            </a:r>
          </a:p>
          <a:p>
            <a:pPr lvl="1"/>
            <a:r>
              <a:rPr lang="en-US" sz="2000" dirty="0" smtClean="0"/>
              <a:t>The statement of financial position</a:t>
            </a:r>
          </a:p>
          <a:p>
            <a:pPr lvl="1"/>
            <a:r>
              <a:rPr lang="en-US" sz="2000" dirty="0" smtClean="0"/>
              <a:t>The relationships between the above financial statements</a:t>
            </a:r>
          </a:p>
          <a:p>
            <a:endParaRPr lang="en-US" sz="2200" dirty="0" smtClean="0"/>
          </a:p>
          <a:p>
            <a:r>
              <a:rPr lang="en-US" sz="2200" dirty="0" smtClean="0"/>
              <a:t>Calculate</a:t>
            </a:r>
            <a:r>
              <a:rPr lang="fr-CA" sz="2200" dirty="0" smtClean="0"/>
              <a:t> ratios </a:t>
            </a:r>
            <a:r>
              <a:rPr lang="en-US" sz="2200" dirty="0" smtClean="0"/>
              <a:t>related to liquidity analysis</a:t>
            </a:r>
          </a:p>
          <a:p>
            <a:pPr lvl="1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7315200" cy="914400"/>
          </a:xfrm>
        </p:spPr>
        <p:txBody>
          <a:bodyPr/>
          <a:lstStyle/>
          <a:p>
            <a:r>
              <a:rPr lang="en-US" sz="2800" dirty="0" smtClean="0"/>
              <a:t>Statement of Changes in Shareholders’ Equity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Presents a reconciliation of each account in shareholders’ equity from the beginning of year balance to the end of year balance.</a:t>
            </a:r>
          </a:p>
          <a:p>
            <a:endParaRPr lang="en-US" dirty="0" smtClean="0"/>
          </a:p>
          <a:p>
            <a:r>
              <a:rPr lang="en-US" dirty="0" smtClean="0"/>
              <a:t>Elements:</a:t>
            </a:r>
          </a:p>
          <a:p>
            <a:pPr lvl="1"/>
            <a:r>
              <a:rPr lang="en-US" dirty="0" smtClean="0"/>
              <a:t>Capital stock (or Share capital, Common shares): </a:t>
            </a:r>
          </a:p>
          <a:p>
            <a:pPr lvl="2"/>
            <a:r>
              <a:rPr lang="en-US" dirty="0" smtClean="0"/>
              <a:t>The investment made by shareholders in the company</a:t>
            </a:r>
          </a:p>
          <a:p>
            <a:pPr lvl="2"/>
            <a:r>
              <a:rPr lang="en-US" dirty="0" smtClean="0"/>
              <a:t>Increases when new shares are issued by the company</a:t>
            </a:r>
          </a:p>
          <a:p>
            <a:pPr lvl="2"/>
            <a:r>
              <a:rPr lang="en-US" dirty="0" smtClean="0"/>
              <a:t>Decreases when the company repurchases the shares from shareholders</a:t>
            </a:r>
          </a:p>
          <a:p>
            <a:pPr lvl="2"/>
            <a:endParaRPr lang="en-US" dirty="0" smtClean="0"/>
          </a:p>
          <a:p>
            <a:pPr lvl="1"/>
            <a:r>
              <a:rPr lang="en-US" dirty="0" smtClean="0"/>
              <a:t>Retained earnings:</a:t>
            </a:r>
          </a:p>
          <a:p>
            <a:pPr lvl="2"/>
            <a:r>
              <a:rPr lang="en-US" dirty="0" smtClean="0"/>
              <a:t>Accumulated earnings of a corporation not distributed to its shareholders since its inception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7315200" cy="914400"/>
          </a:xfrm>
        </p:spPr>
        <p:txBody>
          <a:bodyPr/>
          <a:lstStyle/>
          <a:p>
            <a:r>
              <a:rPr lang="en-US" sz="2200" dirty="0" smtClean="0"/>
              <a:t>Statement of Changes in Shareholders’ Equity - Format</a:t>
            </a:r>
            <a:endParaRPr lang="en-US" sz="2200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600200"/>
            <a:ext cx="5715000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3352800" y="1070808"/>
          <a:ext cx="5664200" cy="1339215"/>
        </p:xfrm>
        <a:graphic>
          <a:graphicData uri="http://schemas.openxmlformats.org/drawingml/2006/table">
            <a:tbl>
              <a:tblPr/>
              <a:tblGrid>
                <a:gridCol w="295110"/>
                <a:gridCol w="5369090"/>
              </a:tblGrid>
              <a:tr h="257175"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Capital Stock: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57175"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Beginning balance of capital stock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alpha val="20000"/>
                      </a:schemeClr>
                    </a:solidFill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 dirty="0">
                          <a:solidFill>
                            <a:srgbClr val="FF0000"/>
                          </a:solidFill>
                          <a:latin typeface="Arial"/>
                        </a:rPr>
                        <a:t>+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Issue of </a:t>
                      </a:r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capital </a:t>
                      </a:r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stock during the current fiscal year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alpha val="20000"/>
                      </a:schemeClr>
                    </a:solidFill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 dirty="0">
                          <a:solidFill>
                            <a:srgbClr val="FF0000"/>
                          </a:solidFill>
                          <a:latin typeface="Arial"/>
                        </a:rPr>
                        <a:t>-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Purchase of capital stock during the current fiscal year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20000"/>
                      </a:schemeClr>
                    </a:solidFill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rgbClr val="FF0000"/>
                          </a:solidFill>
                          <a:latin typeface="Arial"/>
                        </a:rPr>
                        <a:t>=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Ending balance of capital stock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1">
                        <a:alpha val="2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3332752" y="5257800"/>
          <a:ext cx="5664200" cy="1295400"/>
        </p:xfrm>
        <a:graphic>
          <a:graphicData uri="http://schemas.openxmlformats.org/drawingml/2006/table">
            <a:tbl>
              <a:tblPr/>
              <a:tblGrid>
                <a:gridCol w="295110"/>
                <a:gridCol w="5369090"/>
              </a:tblGrid>
              <a:tr h="257175"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Retained Earnings: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57175"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Beginning balance of retained earnings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alpha val="20000"/>
                      </a:schemeClr>
                    </a:solidFill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rgbClr val="FF0000"/>
                          </a:solidFill>
                          <a:latin typeface="Arial"/>
                        </a:rPr>
                        <a:t>+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Profit of the current fiscal year (earnings or loss)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alpha val="20000"/>
                      </a:schemeClr>
                    </a:solidFill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rgbClr val="FF0000"/>
                          </a:solidFill>
                          <a:latin typeface="Arial"/>
                        </a:rPr>
                        <a:t>-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Dividens distributed during the current fisical year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20000"/>
                      </a:schemeClr>
                    </a:solidFill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rgbClr val="FF0000"/>
                          </a:solidFill>
                          <a:latin typeface="Arial"/>
                        </a:rPr>
                        <a:t>=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Ending balance of retained earnings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1">
                        <a:alpha val="2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143000"/>
            <a:ext cx="9143999" cy="5614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100" dirty="0" smtClean="0"/>
              <a:t>Loblaw’s Statement of Changes in Shareholders’ Equity</a:t>
            </a:r>
            <a:endParaRPr lang="en-US" sz="2100" dirty="0"/>
          </a:p>
        </p:txBody>
      </p:sp>
      <p:sp>
        <p:nvSpPr>
          <p:cNvPr id="6" name="Rectangle 5"/>
          <p:cNvSpPr/>
          <p:nvPr/>
        </p:nvSpPr>
        <p:spPr bwMode="auto">
          <a:xfrm>
            <a:off x="0" y="3200400"/>
            <a:ext cx="9144000" cy="228600"/>
          </a:xfrm>
          <a:prstGeom prst="rect">
            <a:avLst/>
          </a:prstGeom>
          <a:solidFill>
            <a:srgbClr val="FFC000">
              <a:alpha val="29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-80" charset="-128"/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0" y="4720392"/>
            <a:ext cx="9144000" cy="228600"/>
          </a:xfrm>
          <a:prstGeom prst="rect">
            <a:avLst/>
          </a:prstGeom>
          <a:solidFill>
            <a:srgbClr val="FFC000">
              <a:alpha val="29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-80" charset="-128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0" y="5791200"/>
            <a:ext cx="9144000" cy="252664"/>
          </a:xfrm>
          <a:prstGeom prst="rect">
            <a:avLst/>
          </a:prstGeom>
          <a:solidFill>
            <a:srgbClr val="FFC000">
              <a:alpha val="29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-80" charset="-128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29475" y="304800"/>
            <a:ext cx="19145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In-Class Exercise: Q1-1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7467600" cy="914400"/>
          </a:xfrm>
        </p:spPr>
        <p:txBody>
          <a:bodyPr/>
          <a:lstStyle/>
          <a:p>
            <a:r>
              <a:rPr lang="en-US" dirty="0" smtClean="0"/>
              <a:t>Summary – Statement of Changes in S/E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Reconciles each account in shareholders’ equity from the beginning of year balance to the end of year balance</a:t>
            </a:r>
          </a:p>
          <a:p>
            <a:endParaRPr lang="en-US" dirty="0" smtClean="0"/>
          </a:p>
          <a:p>
            <a:pPr lvl="1"/>
            <a:r>
              <a:rPr lang="en-US" dirty="0" smtClean="0"/>
              <a:t>Name of Company</a:t>
            </a:r>
          </a:p>
          <a:p>
            <a:pPr lvl="1"/>
            <a:r>
              <a:rPr lang="en-US" dirty="0" smtClean="0"/>
              <a:t>Name of Statement</a:t>
            </a:r>
          </a:p>
          <a:p>
            <a:pPr lvl="1"/>
            <a:r>
              <a:rPr lang="en-US" dirty="0" smtClean="0"/>
              <a:t>Date (for the year ended….)</a:t>
            </a:r>
          </a:p>
          <a:p>
            <a:pPr lvl="1"/>
            <a:r>
              <a:rPr lang="en-US" dirty="0" smtClean="0">
                <a:solidFill>
                  <a:srgbClr val="FF0000"/>
                </a:solidFill>
              </a:rPr>
              <a:t>Ending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FF0000"/>
                </a:solidFill>
              </a:rPr>
              <a:t>capital stock </a:t>
            </a:r>
            <a:r>
              <a:rPr lang="en-US" dirty="0" smtClean="0"/>
              <a:t>and </a:t>
            </a:r>
            <a:r>
              <a:rPr lang="en-US" dirty="0" smtClean="0">
                <a:solidFill>
                  <a:srgbClr val="FF0000"/>
                </a:solidFill>
              </a:rPr>
              <a:t>ending R/E balances</a:t>
            </a:r>
            <a:r>
              <a:rPr lang="en-US" dirty="0" smtClean="0"/>
              <a:t>: use these numbers for the Statement of Financial Position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 1 &amp; 2: Learning Objectives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200" dirty="0" smtClean="0"/>
              <a:t>Introduction to Financial Accounting</a:t>
            </a:r>
          </a:p>
          <a:p>
            <a:pPr lvl="1"/>
            <a:endParaRPr lang="en-US" sz="2000" dirty="0" smtClean="0"/>
          </a:p>
          <a:p>
            <a:r>
              <a:rPr lang="en-US" sz="2200" dirty="0" smtClean="0"/>
              <a:t>Accounting principles in Canada</a:t>
            </a:r>
          </a:p>
          <a:p>
            <a:endParaRPr lang="en-US" sz="2200" dirty="0" smtClean="0"/>
          </a:p>
          <a:p>
            <a:r>
              <a:rPr lang="en-US" sz="2200" dirty="0" smtClean="0"/>
              <a:t>Construct the three financial statements</a:t>
            </a:r>
          </a:p>
          <a:p>
            <a:pPr lvl="1"/>
            <a:r>
              <a:rPr lang="en-US" sz="2000" dirty="0" smtClean="0"/>
              <a:t>The statement of income</a:t>
            </a:r>
          </a:p>
          <a:p>
            <a:pPr lvl="1"/>
            <a:r>
              <a:rPr lang="en-US" sz="2000" dirty="0" smtClean="0"/>
              <a:t>The statement of changes in shareholders’ equity</a:t>
            </a:r>
          </a:p>
          <a:p>
            <a:pPr lvl="1"/>
            <a:r>
              <a:rPr lang="en-US" sz="2000" dirty="0" smtClean="0">
                <a:solidFill>
                  <a:srgbClr val="FF0000"/>
                </a:solidFill>
              </a:rPr>
              <a:t>The statement of financial position</a:t>
            </a:r>
          </a:p>
          <a:p>
            <a:pPr lvl="1"/>
            <a:r>
              <a:rPr lang="en-US" sz="2000" dirty="0" smtClean="0"/>
              <a:t>The relationships between the above financial statements</a:t>
            </a:r>
          </a:p>
          <a:p>
            <a:endParaRPr lang="en-US" sz="2200" dirty="0" smtClean="0"/>
          </a:p>
          <a:p>
            <a:r>
              <a:rPr lang="en-US" sz="2200" dirty="0" smtClean="0"/>
              <a:t>Calculate</a:t>
            </a:r>
            <a:r>
              <a:rPr lang="fr-CA" sz="2200" dirty="0" smtClean="0"/>
              <a:t> ratios </a:t>
            </a:r>
            <a:r>
              <a:rPr lang="en-US" sz="2200" dirty="0" smtClean="0"/>
              <a:t>related to liquidity analysis</a:t>
            </a:r>
          </a:p>
          <a:p>
            <a:pPr lvl="1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Statement of Financial Position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Provides a snapshot of a company’s financial position </a:t>
            </a:r>
            <a:r>
              <a:rPr lang="en-US" dirty="0" smtClean="0">
                <a:solidFill>
                  <a:srgbClr val="FF0000"/>
                </a:solidFill>
              </a:rPr>
              <a:t>at a particular point in time </a:t>
            </a:r>
            <a:r>
              <a:rPr lang="en-US" dirty="0" smtClean="0"/>
              <a:t>(e.g., at the end of the fiscal year).</a:t>
            </a:r>
          </a:p>
          <a:p>
            <a:endParaRPr lang="en-US" dirty="0" smtClean="0"/>
          </a:p>
          <a:p>
            <a:pPr lvl="1"/>
            <a:r>
              <a:rPr lang="en-US" dirty="0" smtClean="0"/>
              <a:t>Economic resources controlled by the company (assets)</a:t>
            </a:r>
          </a:p>
          <a:p>
            <a:pPr lvl="1"/>
            <a:r>
              <a:rPr lang="en-US" dirty="0" smtClean="0"/>
              <a:t>Economic resources borrowed from creditors (liabilities)</a:t>
            </a:r>
          </a:p>
          <a:p>
            <a:pPr lvl="1"/>
            <a:r>
              <a:rPr lang="en-US" dirty="0" smtClean="0"/>
              <a:t>Economic resources invested by shareholders (shareholders’ equity)</a:t>
            </a:r>
          </a:p>
          <a:p>
            <a:pPr lvl="1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7467600" cy="914400"/>
          </a:xfrm>
        </p:spPr>
        <p:txBody>
          <a:bodyPr/>
          <a:lstStyle/>
          <a:p>
            <a:r>
              <a:rPr lang="en-US" sz="2900" dirty="0" smtClean="0"/>
              <a:t>Structure of Statement of Financial Position</a:t>
            </a:r>
            <a:endParaRPr lang="en-US" sz="29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066800"/>
            <a:ext cx="8305800" cy="4953000"/>
          </a:xfrm>
        </p:spPr>
        <p:txBody>
          <a:bodyPr/>
          <a:lstStyle/>
          <a:p>
            <a:r>
              <a:rPr lang="en-US" sz="1800" dirty="0" smtClean="0"/>
              <a:t>Accounting Equation: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>
              <a:buNone/>
            </a:pPr>
            <a:endParaRPr lang="en-US" sz="800" dirty="0" smtClean="0"/>
          </a:p>
          <a:p>
            <a:endParaRPr lang="en-US" sz="800" dirty="0" smtClean="0"/>
          </a:p>
          <a:p>
            <a:r>
              <a:rPr lang="en-US" sz="1800" dirty="0" smtClean="0"/>
              <a:t>Structure:  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1852880" y="1447801"/>
          <a:ext cx="5333999" cy="1497425"/>
        </p:xfrm>
        <a:graphic>
          <a:graphicData uri="http://schemas.openxmlformats.org/drawingml/2006/table">
            <a:tbl>
              <a:tblPr/>
              <a:tblGrid>
                <a:gridCol w="1439747"/>
                <a:gridCol w="467918"/>
                <a:gridCol w="1583723"/>
                <a:gridCol w="303946"/>
                <a:gridCol w="1538665"/>
              </a:tblGrid>
              <a:tr h="253291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 Assets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 =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Liabilities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+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Equity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8094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3641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Economic Resources </a:t>
                      </a:r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Controlled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=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Economic Resources Borrowed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+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Economic Resources Contributed by Shareholders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1219200" y="3429000"/>
          <a:ext cx="6781798" cy="3086100"/>
        </p:xfrm>
        <a:graphic>
          <a:graphicData uri="http://schemas.openxmlformats.org/drawingml/2006/table">
            <a:tbl>
              <a:tblPr/>
              <a:tblGrid>
                <a:gridCol w="3028623"/>
                <a:gridCol w="333293"/>
                <a:gridCol w="3419882"/>
              </a:tblGrid>
              <a:tr h="257175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Company’s name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57175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Statement of Financial Position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57175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As at MM/DD/YY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5717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Assets: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Liabities: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09575">
                <a:tc rowSpan="3"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Current Assets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    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         Current 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Liabilities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625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    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          Noncurrent 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Liabilities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17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Shareholders' Equity: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09575">
                <a:tc rowSpan="2"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     Noncurrent Assets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    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           Contributed 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Capital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82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   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             Retained 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Earnings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smtClean="0"/>
              <a:t>Elements of Statement of Financial Position - Assets</a:t>
            </a:r>
            <a:endParaRPr lang="en-US" sz="2400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457200" y="1235240"/>
            <a:ext cx="4040188" cy="1208087"/>
          </a:xfrm>
        </p:spPr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Current Assets: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Used, sold, or turned into cash </a:t>
            </a:r>
            <a:r>
              <a:rPr lang="en-US" u="sng" dirty="0" smtClean="0"/>
              <a:t>within one year</a:t>
            </a:r>
            <a:endParaRPr lang="en-US" u="sng" dirty="0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>
          <a:xfrm>
            <a:off x="457200" y="2743200"/>
            <a:ext cx="4040188" cy="3382962"/>
          </a:xfrm>
        </p:spPr>
        <p:txBody>
          <a:bodyPr/>
          <a:lstStyle/>
          <a:p>
            <a:pPr>
              <a:buFontTx/>
              <a:buChar char="-"/>
            </a:pPr>
            <a:r>
              <a:rPr lang="en-US" sz="2000" dirty="0" smtClean="0"/>
              <a:t>Cash</a:t>
            </a:r>
          </a:p>
          <a:p>
            <a:pPr>
              <a:buFontTx/>
              <a:buChar char="-"/>
            </a:pPr>
            <a:r>
              <a:rPr lang="en-US" sz="2000" dirty="0" smtClean="0"/>
              <a:t>Short-term Investments</a:t>
            </a:r>
          </a:p>
          <a:p>
            <a:pPr>
              <a:buFontTx/>
              <a:buChar char="-"/>
            </a:pPr>
            <a:r>
              <a:rPr lang="en-US" sz="2000" dirty="0" smtClean="0"/>
              <a:t>Account Receivable</a:t>
            </a:r>
          </a:p>
          <a:p>
            <a:pPr>
              <a:buFontTx/>
              <a:buChar char="-"/>
            </a:pPr>
            <a:r>
              <a:rPr lang="en-US" sz="2000" dirty="0" smtClean="0"/>
              <a:t>Inventory</a:t>
            </a:r>
          </a:p>
          <a:p>
            <a:pPr>
              <a:buFontTx/>
              <a:buChar char="-"/>
            </a:pPr>
            <a:r>
              <a:rPr lang="en-US" sz="2000" dirty="0" smtClean="0"/>
              <a:t>Prepaid Expenses</a:t>
            </a:r>
            <a:endParaRPr lang="en-US" sz="2000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3"/>
          </p:nvPr>
        </p:nvSpPr>
        <p:spPr>
          <a:xfrm>
            <a:off x="4645025" y="1447800"/>
            <a:ext cx="4041775" cy="1295400"/>
          </a:xfrm>
        </p:spPr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Noncurrent Assets: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Used, sold, or turned into cash over a period </a:t>
            </a:r>
            <a:r>
              <a:rPr lang="en-US" u="sng" dirty="0" smtClean="0"/>
              <a:t>longer than one year</a:t>
            </a:r>
            <a:endParaRPr lang="en-US" u="sng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4"/>
          </p:nvPr>
        </p:nvSpPr>
        <p:spPr>
          <a:xfrm>
            <a:off x="4645025" y="2743199"/>
            <a:ext cx="4041775" cy="3382963"/>
          </a:xfrm>
        </p:spPr>
        <p:txBody>
          <a:bodyPr/>
          <a:lstStyle/>
          <a:p>
            <a:pPr>
              <a:buFontTx/>
              <a:buChar char="-"/>
            </a:pPr>
            <a:r>
              <a:rPr lang="en-US" sz="2000" dirty="0" smtClean="0"/>
              <a:t>Property, Plant &amp; Equipment (except for land, other PPEs have accumulated depreciation to get the Net Book Value)</a:t>
            </a:r>
          </a:p>
          <a:p>
            <a:pPr>
              <a:buFontTx/>
              <a:buChar char="-"/>
            </a:pPr>
            <a:r>
              <a:rPr lang="en-US" sz="2000" dirty="0" smtClean="0"/>
              <a:t>Intangible Assets (e.g., patents, trademarks, copyrights…)</a:t>
            </a:r>
          </a:p>
          <a:p>
            <a:pPr>
              <a:buFontTx/>
              <a:buChar char="-"/>
            </a:pPr>
            <a:r>
              <a:rPr lang="en-US" sz="2000" dirty="0" smtClean="0"/>
              <a:t>Long-term Investments</a:t>
            </a:r>
          </a:p>
          <a:p>
            <a:pPr>
              <a:buFontTx/>
              <a:buChar char="-"/>
            </a:pPr>
            <a:endParaRPr lang="en-US" dirty="0" smtClean="0"/>
          </a:p>
          <a:p>
            <a:endParaRPr lang="en-US" dirty="0"/>
          </a:p>
        </p:txBody>
      </p:sp>
      <p:cxnSp>
        <p:nvCxnSpPr>
          <p:cNvPr id="13" name="Straight Connector 12"/>
          <p:cNvCxnSpPr/>
          <p:nvPr/>
        </p:nvCxnSpPr>
        <p:spPr bwMode="auto">
          <a:xfrm>
            <a:off x="4463720" y="1295400"/>
            <a:ext cx="0" cy="4953000"/>
          </a:xfrm>
          <a:prstGeom prst="line">
            <a:avLst/>
          </a:prstGeom>
          <a:solidFill>
            <a:schemeClr val="accent1"/>
          </a:solidFill>
          <a:ln w="25400" cap="flat" cmpd="dbl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smtClean="0"/>
              <a:t>Elements of Statement of Financial Position - Liabilities</a:t>
            </a:r>
            <a:endParaRPr lang="en-US" sz="2400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457200" y="1235240"/>
            <a:ext cx="4040188" cy="1208087"/>
          </a:xfrm>
        </p:spPr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Current Liabilities: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Come due or have to be settled </a:t>
            </a:r>
            <a:r>
              <a:rPr lang="en-US" u="sng" dirty="0" smtClean="0"/>
              <a:t>within one year</a:t>
            </a:r>
            <a:endParaRPr lang="en-US" u="sng" dirty="0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>
          <a:xfrm>
            <a:off x="457200" y="2743200"/>
            <a:ext cx="4040188" cy="3382962"/>
          </a:xfrm>
        </p:spPr>
        <p:txBody>
          <a:bodyPr/>
          <a:lstStyle/>
          <a:p>
            <a:pPr>
              <a:buFontTx/>
              <a:buChar char="-"/>
            </a:pPr>
            <a:r>
              <a:rPr lang="fr-FR" sz="2000" dirty="0" smtClean="0"/>
              <a:t>Accounts Payable, </a:t>
            </a:r>
          </a:p>
          <a:p>
            <a:pPr>
              <a:buFontTx/>
              <a:buChar char="-"/>
            </a:pPr>
            <a:r>
              <a:rPr lang="fr-FR" sz="2000" dirty="0" smtClean="0"/>
              <a:t>Taxes Payable </a:t>
            </a:r>
          </a:p>
          <a:p>
            <a:pPr>
              <a:buFontTx/>
              <a:buChar char="-"/>
            </a:pPr>
            <a:r>
              <a:rPr lang="fr-FR" sz="2000" dirty="0" smtClean="0"/>
              <a:t>Salaries Payable</a:t>
            </a:r>
          </a:p>
          <a:p>
            <a:pPr>
              <a:buFontTx/>
              <a:buChar char="-"/>
            </a:pPr>
            <a:r>
              <a:rPr lang="en-US" sz="2000" dirty="0" smtClean="0"/>
              <a:t>Dividends Payable</a:t>
            </a:r>
          </a:p>
          <a:p>
            <a:pPr>
              <a:buFontTx/>
              <a:buChar char="-"/>
            </a:pPr>
            <a:r>
              <a:rPr lang="en-US" sz="2000" dirty="0" smtClean="0"/>
              <a:t>Unearned Revenue</a:t>
            </a:r>
            <a:endParaRPr lang="en-US" sz="2000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3"/>
          </p:nvPr>
        </p:nvSpPr>
        <p:spPr>
          <a:xfrm>
            <a:off x="4645025" y="1171064"/>
            <a:ext cx="4041775" cy="1295400"/>
          </a:xfrm>
        </p:spPr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Noncurrent Liabilities: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Come due or have to be settled </a:t>
            </a:r>
            <a:r>
              <a:rPr lang="en-US" u="sng" dirty="0" smtClean="0"/>
              <a:t>beyond one year</a:t>
            </a:r>
            <a:endParaRPr lang="en-US" u="sng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4"/>
          </p:nvPr>
        </p:nvSpPr>
        <p:spPr>
          <a:xfrm>
            <a:off x="4645025" y="2743199"/>
            <a:ext cx="4041775" cy="3382963"/>
          </a:xfrm>
        </p:spPr>
        <p:txBody>
          <a:bodyPr/>
          <a:lstStyle/>
          <a:p>
            <a:pPr>
              <a:buFontTx/>
              <a:buChar char="-"/>
            </a:pPr>
            <a:r>
              <a:rPr lang="en-US" sz="2000" dirty="0" smtClean="0"/>
              <a:t>Bonds Payable</a:t>
            </a:r>
          </a:p>
          <a:p>
            <a:pPr>
              <a:buFontTx/>
              <a:buChar char="-"/>
            </a:pPr>
            <a:r>
              <a:rPr lang="en-US" sz="2000" dirty="0" smtClean="0"/>
              <a:t>Long-term Notes Payable</a:t>
            </a:r>
          </a:p>
          <a:p>
            <a:pPr>
              <a:buFontTx/>
              <a:buChar char="-"/>
            </a:pPr>
            <a:endParaRPr lang="en-US" dirty="0" smtClean="0"/>
          </a:p>
          <a:p>
            <a:endParaRPr lang="en-US" dirty="0"/>
          </a:p>
        </p:txBody>
      </p:sp>
      <p:cxnSp>
        <p:nvCxnSpPr>
          <p:cNvPr id="13" name="Straight Connector 12"/>
          <p:cNvCxnSpPr/>
          <p:nvPr/>
        </p:nvCxnSpPr>
        <p:spPr bwMode="auto">
          <a:xfrm>
            <a:off x="4463720" y="1295400"/>
            <a:ext cx="0" cy="4953000"/>
          </a:xfrm>
          <a:prstGeom prst="line">
            <a:avLst/>
          </a:prstGeom>
          <a:solidFill>
            <a:schemeClr val="accent1"/>
          </a:solidFill>
          <a:ln w="25400" cap="flat" cmpd="dbl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7315200" cy="914400"/>
          </a:xfrm>
        </p:spPr>
        <p:txBody>
          <a:bodyPr/>
          <a:lstStyle/>
          <a:p>
            <a:r>
              <a:rPr lang="en-US" sz="1900" dirty="0" smtClean="0"/>
              <a:t>Elements of Statement of Financial Position – Shareholders’ Equity</a:t>
            </a:r>
            <a:endParaRPr lang="en-US" sz="1900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533400" y="1295400"/>
            <a:ext cx="8305800" cy="4953000"/>
          </a:xfrm>
        </p:spPr>
        <p:txBody>
          <a:bodyPr/>
          <a:lstStyle/>
          <a:p>
            <a:pPr>
              <a:buNone/>
            </a:pPr>
            <a:r>
              <a:rPr lang="en-US" dirty="0" smtClean="0">
                <a:solidFill>
                  <a:srgbClr val="FF0000"/>
                </a:solidFill>
              </a:rPr>
              <a:t>Shareholders’ Equity</a:t>
            </a:r>
          </a:p>
          <a:p>
            <a:pPr>
              <a:buNone/>
            </a:pPr>
            <a:endParaRPr lang="en-US" sz="2000" b="0" dirty="0" smtClean="0"/>
          </a:p>
          <a:p>
            <a:pPr>
              <a:buFontTx/>
              <a:buChar char="-"/>
            </a:pPr>
            <a:r>
              <a:rPr lang="en-US" sz="2000" b="0" dirty="0" smtClean="0"/>
              <a:t>Capital Stock: Any amounts invested in the company by shareholders</a:t>
            </a:r>
          </a:p>
          <a:p>
            <a:pPr>
              <a:buFontTx/>
              <a:buChar char="-"/>
            </a:pPr>
            <a:endParaRPr lang="en-US" sz="2000" b="0" dirty="0" smtClean="0"/>
          </a:p>
          <a:p>
            <a:pPr>
              <a:buFontTx/>
              <a:buChar char="-"/>
            </a:pPr>
            <a:endParaRPr lang="en-US" sz="2000" b="0" dirty="0" smtClean="0"/>
          </a:p>
          <a:p>
            <a:pPr>
              <a:buFontTx/>
              <a:buChar char="-"/>
            </a:pPr>
            <a:r>
              <a:rPr lang="en-US" sz="2000" b="0" dirty="0" smtClean="0"/>
              <a:t>Retained Earnings:  The cumulative total of the net income earned by a company but not distributed to shareholders since its inception</a:t>
            </a:r>
            <a:endParaRPr lang="en-US" sz="2000" b="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685800"/>
          </a:xfrm>
        </p:spPr>
        <p:txBody>
          <a:bodyPr/>
          <a:lstStyle/>
          <a:p>
            <a:r>
              <a:rPr lang="en-US" sz="2600" dirty="0" smtClean="0"/>
              <a:t>Loblaw’s Statement of Financial Position</a:t>
            </a:r>
            <a:endParaRPr lang="en-US" sz="2600" dirty="0"/>
          </a:p>
        </p:txBody>
      </p:sp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85800"/>
            <a:ext cx="91440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29475" y="228600"/>
            <a:ext cx="19145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In-Class Exercise: Q1-1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Summary- Statement of Financial Position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Name of Company</a:t>
            </a:r>
          </a:p>
          <a:p>
            <a:r>
              <a:rPr lang="en-US" dirty="0" smtClean="0"/>
              <a:t>Name of Statement</a:t>
            </a:r>
          </a:p>
          <a:p>
            <a:r>
              <a:rPr lang="en-US" dirty="0" smtClean="0"/>
              <a:t>Date (As at ….)</a:t>
            </a:r>
          </a:p>
          <a:p>
            <a:r>
              <a:rPr lang="en-US" dirty="0" smtClean="0"/>
              <a:t>Accounts are listed under the right category (</a:t>
            </a:r>
            <a:r>
              <a:rPr lang="en-US" smtClean="0"/>
              <a:t>e.g., current/non </a:t>
            </a:r>
            <a:r>
              <a:rPr lang="en-US" dirty="0" smtClean="0"/>
              <a:t>current)</a:t>
            </a:r>
          </a:p>
          <a:p>
            <a:r>
              <a:rPr lang="en-US" dirty="0" smtClean="0"/>
              <a:t>Total assets = total liabilities + total S/E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 1 &amp; 2: Learning Objectives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200" dirty="0" smtClean="0"/>
              <a:t>Introduction to Financial Accounting</a:t>
            </a:r>
          </a:p>
          <a:p>
            <a:pPr lvl="1"/>
            <a:endParaRPr lang="en-US" sz="2000" dirty="0" smtClean="0"/>
          </a:p>
          <a:p>
            <a:r>
              <a:rPr lang="en-US" sz="2200" dirty="0" smtClean="0"/>
              <a:t>Accounting principles in Canada</a:t>
            </a:r>
          </a:p>
          <a:p>
            <a:endParaRPr lang="en-US" sz="2200" dirty="0" smtClean="0"/>
          </a:p>
          <a:p>
            <a:r>
              <a:rPr lang="en-US" sz="2200" dirty="0" smtClean="0"/>
              <a:t>Construct the three financial statements</a:t>
            </a:r>
          </a:p>
          <a:p>
            <a:pPr lvl="1"/>
            <a:r>
              <a:rPr lang="en-US" sz="2000" dirty="0" smtClean="0"/>
              <a:t>The statement of income</a:t>
            </a:r>
          </a:p>
          <a:p>
            <a:pPr lvl="1"/>
            <a:r>
              <a:rPr lang="en-US" sz="2000" dirty="0" smtClean="0"/>
              <a:t>The statement of changes in shareholders’ equity</a:t>
            </a:r>
          </a:p>
          <a:p>
            <a:pPr lvl="1"/>
            <a:r>
              <a:rPr lang="en-US" sz="2000" dirty="0" smtClean="0"/>
              <a:t>The statement of financial position</a:t>
            </a:r>
          </a:p>
          <a:p>
            <a:pPr lvl="1"/>
            <a:r>
              <a:rPr lang="en-US" sz="2000" dirty="0" smtClean="0">
                <a:solidFill>
                  <a:srgbClr val="FF0000"/>
                </a:solidFill>
              </a:rPr>
              <a:t>The relationships between the above financial statements</a:t>
            </a:r>
          </a:p>
          <a:p>
            <a:endParaRPr lang="en-US" sz="2200" dirty="0" smtClean="0"/>
          </a:p>
          <a:p>
            <a:r>
              <a:rPr lang="en-US" sz="2200" dirty="0" smtClean="0"/>
              <a:t>Calculate</a:t>
            </a:r>
            <a:r>
              <a:rPr lang="fr-CA" sz="2200" dirty="0" smtClean="0"/>
              <a:t> ratios </a:t>
            </a:r>
            <a:r>
              <a:rPr lang="en-US" sz="2200" dirty="0" smtClean="0"/>
              <a:t>related to liquidity analysis</a:t>
            </a:r>
          </a:p>
          <a:p>
            <a:pPr lvl="1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Relationships Among the Statements</a:t>
            </a:r>
            <a:endParaRPr lang="en-US" dirty="0"/>
          </a:p>
        </p:txBody>
      </p:sp>
      <p:grpSp>
        <p:nvGrpSpPr>
          <p:cNvPr id="3" name="Group 14"/>
          <p:cNvGrpSpPr/>
          <p:nvPr/>
        </p:nvGrpSpPr>
        <p:grpSpPr>
          <a:xfrm>
            <a:off x="5562600" y="1905000"/>
            <a:ext cx="1066800" cy="1981200"/>
            <a:chOff x="5791200" y="2082800"/>
            <a:chExt cx="1066800" cy="1295400"/>
          </a:xfrm>
        </p:grpSpPr>
        <p:cxnSp>
          <p:nvCxnSpPr>
            <p:cNvPr id="10" name="Straight Connector 9"/>
            <p:cNvCxnSpPr/>
            <p:nvPr/>
          </p:nvCxnSpPr>
          <p:spPr bwMode="auto">
            <a:xfrm>
              <a:off x="5791200" y="2082800"/>
              <a:ext cx="1066800" cy="0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2" name="Straight Connector 11"/>
            <p:cNvCxnSpPr/>
            <p:nvPr/>
          </p:nvCxnSpPr>
          <p:spPr bwMode="auto">
            <a:xfrm>
              <a:off x="6858000" y="2082800"/>
              <a:ext cx="0" cy="1295400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4" name="Straight Arrow Connector 13"/>
            <p:cNvCxnSpPr/>
            <p:nvPr/>
          </p:nvCxnSpPr>
          <p:spPr bwMode="auto">
            <a:xfrm flipH="1">
              <a:off x="5791200" y="3378200"/>
              <a:ext cx="1066800" cy="0"/>
            </a:xfrm>
            <a:prstGeom prst="straightConnector1">
              <a:avLst/>
            </a:prstGeom>
            <a:solidFill>
              <a:schemeClr val="accent1"/>
            </a:solidFill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</p:grpSp>
      <p:grpSp>
        <p:nvGrpSpPr>
          <p:cNvPr id="4" name="Group 15"/>
          <p:cNvGrpSpPr/>
          <p:nvPr/>
        </p:nvGrpSpPr>
        <p:grpSpPr>
          <a:xfrm>
            <a:off x="5562600" y="4267200"/>
            <a:ext cx="1143000" cy="1828800"/>
            <a:chOff x="5715000" y="2082800"/>
            <a:chExt cx="1143000" cy="2112264"/>
          </a:xfrm>
        </p:grpSpPr>
        <p:cxnSp>
          <p:nvCxnSpPr>
            <p:cNvPr id="17" name="Straight Connector 16"/>
            <p:cNvCxnSpPr/>
            <p:nvPr/>
          </p:nvCxnSpPr>
          <p:spPr bwMode="auto">
            <a:xfrm flipV="1">
              <a:off x="5715000" y="2082800"/>
              <a:ext cx="1143000" cy="0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rgbClr val="00206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8" name="Straight Connector 17"/>
            <p:cNvCxnSpPr/>
            <p:nvPr/>
          </p:nvCxnSpPr>
          <p:spPr bwMode="auto">
            <a:xfrm>
              <a:off x="6845300" y="2082800"/>
              <a:ext cx="0" cy="2112264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rgbClr val="00206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9" name="Straight Arrow Connector 18"/>
            <p:cNvCxnSpPr/>
            <p:nvPr/>
          </p:nvCxnSpPr>
          <p:spPr bwMode="auto">
            <a:xfrm flipH="1" flipV="1">
              <a:off x="5715000" y="4178300"/>
              <a:ext cx="1143000" cy="0"/>
            </a:xfrm>
            <a:prstGeom prst="straightConnector1">
              <a:avLst/>
            </a:prstGeom>
            <a:solidFill>
              <a:schemeClr val="accent1"/>
            </a:solidFill>
            <a:ln w="25400" cap="flat" cmpd="sng" algn="ctr">
              <a:solidFill>
                <a:srgbClr val="002060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</p:grpSp>
      <p:graphicFrame>
        <p:nvGraphicFramePr>
          <p:cNvPr id="13" name="Table 12"/>
          <p:cNvGraphicFramePr>
            <a:graphicFrameLocks noGrp="1"/>
          </p:cNvGraphicFramePr>
          <p:nvPr/>
        </p:nvGraphicFramePr>
        <p:xfrm>
          <a:off x="1295400" y="1066802"/>
          <a:ext cx="4267200" cy="5410200"/>
        </p:xfrm>
        <a:graphic>
          <a:graphicData uri="http://schemas.openxmlformats.org/drawingml/2006/table">
            <a:tbl>
              <a:tblPr/>
              <a:tblGrid>
                <a:gridCol w="2870099"/>
                <a:gridCol w="1397101"/>
              </a:tblGrid>
              <a:tr h="221663">
                <a:tc gridSpan="2">
                  <a:txBody>
                    <a:bodyPr/>
                    <a:lstStyle/>
                    <a:p>
                      <a:pPr algn="ctr" rtl="0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Income Statement</a:t>
                      </a:r>
                    </a:p>
                  </a:txBody>
                  <a:tcPr marL="6167" marR="6167" marT="6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21663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Revenues </a:t>
                      </a:r>
                    </a:p>
                  </a:txBody>
                  <a:tcPr marL="6167" marR="6167" marT="6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$100,000 </a:t>
                      </a:r>
                    </a:p>
                  </a:txBody>
                  <a:tcPr marL="6167" marR="6167" marT="616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1663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Expenses</a:t>
                      </a:r>
                    </a:p>
                  </a:txBody>
                  <a:tcPr marL="6167" marR="6167" marT="6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90,000</a:t>
                      </a:r>
                    </a:p>
                  </a:txBody>
                  <a:tcPr marL="6167" marR="6167" marT="616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871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Profit</a:t>
                      </a:r>
                    </a:p>
                  </a:txBody>
                  <a:tcPr marL="6167" marR="6167" marT="6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$10,000 </a:t>
                      </a:r>
                    </a:p>
                  </a:txBody>
                  <a:tcPr marL="6167" marR="6167" marT="616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871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6167" marR="6167" marT="6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6167" marR="6167" marT="616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1663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6167" marR="6167" marT="616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6167" marR="6167" marT="616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1663">
                <a:tc gridSpan="2">
                  <a:txBody>
                    <a:bodyPr/>
                    <a:lstStyle/>
                    <a:p>
                      <a:pPr algn="ctr" rtl="0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Statement of Changes in Equity</a:t>
                      </a:r>
                    </a:p>
                  </a:txBody>
                  <a:tcPr marL="6167" marR="6167" marT="6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21663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Beginning share capital</a:t>
                      </a:r>
                    </a:p>
                  </a:txBody>
                  <a:tcPr marL="6167" marR="6167" marT="6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$50,000 </a:t>
                      </a:r>
                    </a:p>
                  </a:txBody>
                  <a:tcPr marL="6167" marR="6167" marT="616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43324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New shares issued this year</a:t>
                      </a:r>
                    </a:p>
                  </a:txBody>
                  <a:tcPr marL="6167" marR="6167" marT="6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20,000</a:t>
                      </a:r>
                    </a:p>
                  </a:txBody>
                  <a:tcPr marL="6167" marR="6167" marT="616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871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Ending </a:t>
                      </a:r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share capital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6167" marR="6167" marT="6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$</a:t>
                      </a:r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70,000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6167" marR="6167" marT="616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871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Beginning retained earnings</a:t>
                      </a:r>
                    </a:p>
                  </a:txBody>
                  <a:tcPr marL="6167" marR="6167" marT="6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$58,000 </a:t>
                      </a:r>
                    </a:p>
                  </a:txBody>
                  <a:tcPr marL="6167" marR="6167" marT="616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1663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Profit</a:t>
                      </a:r>
                    </a:p>
                  </a:txBody>
                  <a:tcPr marL="6167" marR="6167" marT="6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10,000</a:t>
                      </a:r>
                    </a:p>
                  </a:txBody>
                  <a:tcPr marL="6167" marR="6167" marT="616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1663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Dividends</a:t>
                      </a:r>
                    </a:p>
                  </a:txBody>
                  <a:tcPr marL="6167" marR="6167" marT="6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6,000</a:t>
                      </a:r>
                    </a:p>
                  </a:txBody>
                  <a:tcPr marL="6167" marR="6167" marT="616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871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Ending retained earnings</a:t>
                      </a:r>
                    </a:p>
                  </a:txBody>
                  <a:tcPr marL="6167" marR="6167" marT="6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$62,000 </a:t>
                      </a:r>
                    </a:p>
                  </a:txBody>
                  <a:tcPr marL="6167" marR="6167" marT="616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871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6167" marR="6167" marT="6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6167" marR="6167" marT="616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1663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6167" marR="6167" marT="616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6167" marR="6167" marT="616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1663">
                <a:tc gridSpan="2">
                  <a:txBody>
                    <a:bodyPr/>
                    <a:lstStyle/>
                    <a:p>
                      <a:pPr algn="ctr" rtl="0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Statement of Financial Position</a:t>
                      </a:r>
                    </a:p>
                  </a:txBody>
                  <a:tcPr marL="6167" marR="6167" marT="6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29871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Assets</a:t>
                      </a:r>
                    </a:p>
                  </a:txBody>
                  <a:tcPr marL="6167" marR="6167" marT="6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$162,000 </a:t>
                      </a:r>
                    </a:p>
                  </a:txBody>
                  <a:tcPr marL="6167" marR="6167" marT="616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871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Liabilities</a:t>
                      </a:r>
                    </a:p>
                  </a:txBody>
                  <a:tcPr marL="6167" marR="6167" marT="6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$30,000 </a:t>
                      </a:r>
                    </a:p>
                  </a:txBody>
                  <a:tcPr marL="6167" marR="6167" marT="616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1663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Shareholders' Equity</a:t>
                      </a:r>
                    </a:p>
                  </a:txBody>
                  <a:tcPr marL="6167" marR="6167" marT="6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6167" marR="6167" marT="616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1663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         Share capital</a:t>
                      </a:r>
                    </a:p>
                  </a:txBody>
                  <a:tcPr marL="6167" marR="6167" marT="6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70,000</a:t>
                      </a:r>
                    </a:p>
                  </a:txBody>
                  <a:tcPr marL="6167" marR="6167" marT="616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871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         Retained earnings</a:t>
                      </a:r>
                    </a:p>
                  </a:txBody>
                  <a:tcPr marL="6167" marR="6167" marT="6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62,000</a:t>
                      </a:r>
                    </a:p>
                  </a:txBody>
                  <a:tcPr marL="6167" marR="6167" marT="616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081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Total Liabilities and Equity</a:t>
                      </a:r>
                    </a:p>
                  </a:txBody>
                  <a:tcPr marL="6167" marR="6167" marT="6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$162,000 </a:t>
                      </a:r>
                    </a:p>
                  </a:txBody>
                  <a:tcPr marL="6167" marR="6167" marT="616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pSp>
        <p:nvGrpSpPr>
          <p:cNvPr id="5" name="Group 15"/>
          <p:cNvGrpSpPr/>
          <p:nvPr/>
        </p:nvGrpSpPr>
        <p:grpSpPr>
          <a:xfrm>
            <a:off x="5562600" y="3429000"/>
            <a:ext cx="914400" cy="2438400"/>
            <a:chOff x="5715000" y="2082800"/>
            <a:chExt cx="1143000" cy="2112264"/>
          </a:xfrm>
        </p:grpSpPr>
        <p:cxnSp>
          <p:nvCxnSpPr>
            <p:cNvPr id="16" name="Straight Connector 15"/>
            <p:cNvCxnSpPr/>
            <p:nvPr/>
          </p:nvCxnSpPr>
          <p:spPr bwMode="auto">
            <a:xfrm flipV="1">
              <a:off x="5715000" y="2082800"/>
              <a:ext cx="1143000" cy="0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rgbClr val="00206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0" name="Straight Connector 19"/>
            <p:cNvCxnSpPr/>
            <p:nvPr/>
          </p:nvCxnSpPr>
          <p:spPr bwMode="auto">
            <a:xfrm>
              <a:off x="6845300" y="2082800"/>
              <a:ext cx="0" cy="2112264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rgbClr val="00206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1" name="Straight Arrow Connector 20"/>
            <p:cNvCxnSpPr/>
            <p:nvPr/>
          </p:nvCxnSpPr>
          <p:spPr bwMode="auto">
            <a:xfrm flipH="1" flipV="1">
              <a:off x="5715000" y="4178300"/>
              <a:ext cx="1143000" cy="0"/>
            </a:xfrm>
            <a:prstGeom prst="straightConnector1">
              <a:avLst/>
            </a:prstGeom>
            <a:solidFill>
              <a:schemeClr val="accent1"/>
            </a:solidFill>
            <a:ln w="25400" cap="flat" cmpd="sng" algn="ctr">
              <a:solidFill>
                <a:srgbClr val="002060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 1 &amp; 2: Learning Objectives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200" dirty="0" smtClean="0"/>
              <a:t>Introduction to Financial Accounting</a:t>
            </a:r>
          </a:p>
          <a:p>
            <a:pPr lvl="1"/>
            <a:endParaRPr lang="en-US" sz="2000" dirty="0" smtClean="0"/>
          </a:p>
          <a:p>
            <a:r>
              <a:rPr lang="en-US" sz="2200" dirty="0" smtClean="0"/>
              <a:t>Accounting principles in Canada</a:t>
            </a:r>
          </a:p>
          <a:p>
            <a:endParaRPr lang="en-US" sz="2200" dirty="0" smtClean="0"/>
          </a:p>
          <a:p>
            <a:r>
              <a:rPr lang="en-US" sz="2200" dirty="0" smtClean="0"/>
              <a:t>Construct the three financial statements</a:t>
            </a:r>
          </a:p>
          <a:p>
            <a:pPr lvl="1"/>
            <a:r>
              <a:rPr lang="en-US" sz="2000" dirty="0" smtClean="0"/>
              <a:t>The statement of income</a:t>
            </a:r>
          </a:p>
          <a:p>
            <a:pPr lvl="1"/>
            <a:r>
              <a:rPr lang="en-US" sz="2000" dirty="0" smtClean="0"/>
              <a:t>The statement of changes in shareholders’ equity</a:t>
            </a:r>
          </a:p>
          <a:p>
            <a:pPr lvl="1"/>
            <a:r>
              <a:rPr lang="en-US" sz="2000" dirty="0" smtClean="0"/>
              <a:t>The statement of financial position</a:t>
            </a:r>
          </a:p>
          <a:p>
            <a:pPr lvl="1"/>
            <a:r>
              <a:rPr lang="en-US" sz="2000" dirty="0" smtClean="0"/>
              <a:t>The relationships between the above financial statements</a:t>
            </a:r>
          </a:p>
          <a:p>
            <a:endParaRPr lang="en-US" sz="2200" dirty="0" smtClean="0"/>
          </a:p>
          <a:p>
            <a:r>
              <a:rPr lang="en-US" sz="2200" dirty="0" smtClean="0">
                <a:solidFill>
                  <a:srgbClr val="FF0000"/>
                </a:solidFill>
              </a:rPr>
              <a:t>Calculate</a:t>
            </a:r>
            <a:r>
              <a:rPr lang="fr-CA" sz="2200" dirty="0" smtClean="0">
                <a:solidFill>
                  <a:srgbClr val="FF0000"/>
                </a:solidFill>
              </a:rPr>
              <a:t> ratios </a:t>
            </a:r>
            <a:r>
              <a:rPr lang="en-US" sz="2200" dirty="0" smtClean="0">
                <a:solidFill>
                  <a:srgbClr val="FF0000"/>
                </a:solidFill>
              </a:rPr>
              <a:t>related to liquidity analysis</a:t>
            </a:r>
          </a:p>
          <a:p>
            <a:pPr lvl="1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50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7772400" cy="628650"/>
          </a:xfrm>
        </p:spPr>
        <p:txBody>
          <a:bodyPr>
            <a:normAutofit fontScale="90000"/>
          </a:bodyPr>
          <a:lstStyle/>
          <a:p>
            <a:pPr algn="l">
              <a:defRPr/>
            </a:pPr>
            <a:r>
              <a:rPr lang="en-US" sz="3600" dirty="0" smtClean="0"/>
              <a:t>Ratios analysis – Financial Strength</a:t>
            </a:r>
          </a:p>
        </p:txBody>
      </p:sp>
      <p:sp>
        <p:nvSpPr>
          <p:cNvPr id="7174" name="Rectangle 8"/>
          <p:cNvSpPr>
            <a:spLocks noChangeArrowheads="1"/>
          </p:cNvSpPr>
          <p:nvPr/>
        </p:nvSpPr>
        <p:spPr bwMode="auto">
          <a:xfrm>
            <a:off x="0" y="1295400"/>
            <a:ext cx="8991600" cy="47244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lIns="90488" tIns="44450" rIns="90488" bIns="44450" anchor="ctr"/>
          <a:lstStyle/>
          <a:p>
            <a:pPr>
              <a:buFont typeface="Wingdings" pitchFamily="2" charset="2"/>
              <a:buChar char="§"/>
            </a:pPr>
            <a:r>
              <a:rPr lang="en-US" sz="2400" b="1" dirty="0">
                <a:latin typeface="+mj-lt"/>
              </a:rPr>
              <a:t> </a:t>
            </a:r>
            <a:r>
              <a:rPr lang="en-US" sz="2400" b="1" dirty="0">
                <a:latin typeface="+mj-lt"/>
                <a:cs typeface="Times New Roman" pitchFamily="18" charset="0"/>
              </a:rPr>
              <a:t>Evaluate the firm’s financial </a:t>
            </a:r>
            <a:r>
              <a:rPr lang="en-US" sz="2400" b="1" dirty="0" smtClean="0">
                <a:latin typeface="+mj-lt"/>
                <a:cs typeface="Times New Roman" pitchFamily="18" charset="0"/>
              </a:rPr>
              <a:t>strength:</a:t>
            </a:r>
          </a:p>
          <a:p>
            <a:pPr>
              <a:buFont typeface="Wingdings" pitchFamily="2" charset="2"/>
              <a:buChar char="§"/>
            </a:pPr>
            <a:endParaRPr lang="en-US" b="1" dirty="0" smtClean="0">
              <a:latin typeface="+mj-lt"/>
              <a:cs typeface="Times New Roman" pitchFamily="18" charset="0"/>
            </a:endParaRPr>
          </a:p>
          <a:p>
            <a:pPr>
              <a:buFont typeface="Wingdings" pitchFamily="2" charset="2"/>
              <a:buChar char="§"/>
            </a:pPr>
            <a:endParaRPr lang="en-US" sz="2400" b="1" dirty="0" smtClean="0">
              <a:latin typeface="+mj-lt"/>
              <a:cs typeface="Times New Roman" pitchFamily="18" charset="0"/>
            </a:endParaRPr>
          </a:p>
          <a:p>
            <a:pPr>
              <a:buFont typeface="Wingdings" pitchFamily="2" charset="2"/>
              <a:buChar char="§"/>
            </a:pPr>
            <a:endParaRPr lang="en-US" sz="2400" b="1" dirty="0" smtClean="0">
              <a:latin typeface="+mj-lt"/>
              <a:cs typeface="Times New Roman" pitchFamily="18" charset="0"/>
            </a:endParaRPr>
          </a:p>
          <a:p>
            <a:pPr>
              <a:buFont typeface="Wingdings" pitchFamily="2" charset="2"/>
              <a:buChar char="§"/>
            </a:pPr>
            <a:r>
              <a:rPr lang="en-US" sz="2200" b="1" dirty="0" smtClean="0">
                <a:solidFill>
                  <a:srgbClr val="FF0000"/>
                </a:solidFill>
                <a:latin typeface="+mj-lt"/>
                <a:cs typeface="Times New Roman" pitchFamily="18" charset="0"/>
              </a:rPr>
              <a:t>Liquidity</a:t>
            </a:r>
            <a:r>
              <a:rPr lang="en-US" sz="2200" b="1" dirty="0">
                <a:latin typeface="+mj-lt"/>
                <a:cs typeface="Times New Roman" pitchFamily="18" charset="0"/>
              </a:rPr>
              <a:t>: nearness to cash, ability of the firm to pay current </a:t>
            </a:r>
            <a:r>
              <a:rPr lang="en-US" sz="2200" b="1" dirty="0" smtClean="0">
                <a:latin typeface="+mj-lt"/>
                <a:cs typeface="Times New Roman" pitchFamily="18" charset="0"/>
              </a:rPr>
              <a:t>debt</a:t>
            </a:r>
          </a:p>
          <a:p>
            <a:pPr>
              <a:buFont typeface="Wingdings" pitchFamily="2" charset="2"/>
              <a:buChar char="§"/>
            </a:pPr>
            <a:endParaRPr lang="en-US" sz="2200" b="1" dirty="0" smtClean="0">
              <a:solidFill>
                <a:srgbClr val="558ED5"/>
              </a:solidFill>
              <a:latin typeface="+mj-lt"/>
              <a:cs typeface="Times New Roman" pitchFamily="18" charset="0"/>
            </a:endParaRPr>
          </a:p>
          <a:p>
            <a:pPr>
              <a:buFont typeface="Wingdings" pitchFamily="2" charset="2"/>
              <a:buChar char="§"/>
            </a:pPr>
            <a:endParaRPr lang="en-US" sz="2200" b="1" dirty="0" smtClean="0">
              <a:solidFill>
                <a:srgbClr val="558ED5"/>
              </a:solidFill>
              <a:latin typeface="+mj-lt"/>
              <a:cs typeface="Times New Roman" pitchFamily="18" charset="0"/>
            </a:endParaRPr>
          </a:p>
          <a:p>
            <a:pPr>
              <a:buFont typeface="Wingdings" pitchFamily="2" charset="2"/>
              <a:buChar char="§"/>
            </a:pPr>
            <a:r>
              <a:rPr lang="en-US" sz="2200" b="1" dirty="0" smtClean="0">
                <a:solidFill>
                  <a:srgbClr val="FF0000"/>
                </a:solidFill>
                <a:latin typeface="+mj-lt"/>
                <a:cs typeface="Times New Roman" pitchFamily="18" charset="0"/>
              </a:rPr>
              <a:t>Solvency</a:t>
            </a:r>
            <a:r>
              <a:rPr lang="en-US" sz="2200" b="1" dirty="0" smtClean="0">
                <a:latin typeface="+mj-lt"/>
                <a:cs typeface="Times New Roman" pitchFamily="18" charset="0"/>
              </a:rPr>
              <a:t>: ability of the firm to pay both current and long-term debt</a:t>
            </a:r>
          </a:p>
          <a:p>
            <a:pPr lvl="1"/>
            <a:endParaRPr lang="en-US" sz="2200" b="1" dirty="0" smtClean="0">
              <a:latin typeface="+mj-lt"/>
              <a:cs typeface="Times New Roman" pitchFamily="18" charset="0"/>
            </a:endParaRPr>
          </a:p>
          <a:p>
            <a:endParaRPr lang="en-US" sz="2200" b="1" dirty="0">
              <a:latin typeface="+mj-lt"/>
              <a:cs typeface="Times New Roman" pitchFamily="18" charset="0"/>
            </a:endParaRPr>
          </a:p>
        </p:txBody>
      </p:sp>
    </p:spTree>
    <p:custDataLst>
      <p:tags r:id="rId1"/>
    </p:custDataLst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7848600" cy="731838"/>
          </a:xfrm>
          <a:noFill/>
        </p:spPr>
        <p:txBody>
          <a:bodyPr/>
          <a:lstStyle/>
          <a:p>
            <a:pPr algn="l"/>
            <a:r>
              <a:rPr lang="en-US" sz="2800" dirty="0" smtClean="0"/>
              <a:t>Liquidity Analysis- Is the company able to satisfy its short-term obligations?</a:t>
            </a:r>
          </a:p>
        </p:txBody>
      </p:sp>
      <p:grpSp>
        <p:nvGrpSpPr>
          <p:cNvPr id="2" name="Group 257"/>
          <p:cNvGrpSpPr>
            <a:grpSpLocks/>
          </p:cNvGrpSpPr>
          <p:nvPr/>
        </p:nvGrpSpPr>
        <p:grpSpPr bwMode="auto">
          <a:xfrm>
            <a:off x="2971800" y="5576888"/>
            <a:ext cx="2536825" cy="1281112"/>
            <a:chOff x="1902" y="3441"/>
            <a:chExt cx="1598" cy="807"/>
          </a:xfrm>
        </p:grpSpPr>
        <p:sp>
          <p:nvSpPr>
            <p:cNvPr id="37231" name="Freeform 13"/>
            <p:cNvSpPr>
              <a:spLocks/>
            </p:cNvSpPr>
            <p:nvPr/>
          </p:nvSpPr>
          <p:spPr bwMode="auto">
            <a:xfrm>
              <a:off x="2140" y="3556"/>
              <a:ext cx="1059" cy="578"/>
            </a:xfrm>
            <a:custGeom>
              <a:avLst/>
              <a:gdLst>
                <a:gd name="T0" fmla="*/ 777 w 1059"/>
                <a:gd name="T1" fmla="*/ 11 h 578"/>
                <a:gd name="T2" fmla="*/ 730 w 1059"/>
                <a:gd name="T3" fmla="*/ 33 h 578"/>
                <a:gd name="T4" fmla="*/ 682 w 1059"/>
                <a:gd name="T5" fmla="*/ 53 h 578"/>
                <a:gd name="T6" fmla="*/ 633 w 1059"/>
                <a:gd name="T7" fmla="*/ 73 h 578"/>
                <a:gd name="T8" fmla="*/ 586 w 1059"/>
                <a:gd name="T9" fmla="*/ 92 h 578"/>
                <a:gd name="T10" fmla="*/ 536 w 1059"/>
                <a:gd name="T11" fmla="*/ 109 h 578"/>
                <a:gd name="T12" fmla="*/ 487 w 1059"/>
                <a:gd name="T13" fmla="*/ 125 h 578"/>
                <a:gd name="T14" fmla="*/ 437 w 1059"/>
                <a:gd name="T15" fmla="*/ 140 h 578"/>
                <a:gd name="T16" fmla="*/ 386 w 1059"/>
                <a:gd name="T17" fmla="*/ 152 h 578"/>
                <a:gd name="T18" fmla="*/ 336 w 1059"/>
                <a:gd name="T19" fmla="*/ 162 h 578"/>
                <a:gd name="T20" fmla="*/ 284 w 1059"/>
                <a:gd name="T21" fmla="*/ 171 h 578"/>
                <a:gd name="T22" fmla="*/ 234 w 1059"/>
                <a:gd name="T23" fmla="*/ 177 h 578"/>
                <a:gd name="T24" fmla="*/ 182 w 1059"/>
                <a:gd name="T25" fmla="*/ 181 h 578"/>
                <a:gd name="T26" fmla="*/ 130 w 1059"/>
                <a:gd name="T27" fmla="*/ 183 h 578"/>
                <a:gd name="T28" fmla="*/ 79 w 1059"/>
                <a:gd name="T29" fmla="*/ 181 h 578"/>
                <a:gd name="T30" fmla="*/ 27 w 1059"/>
                <a:gd name="T31" fmla="*/ 177 h 578"/>
                <a:gd name="T32" fmla="*/ 20 w 1059"/>
                <a:gd name="T33" fmla="*/ 194 h 578"/>
                <a:gd name="T34" fmla="*/ 57 w 1059"/>
                <a:gd name="T35" fmla="*/ 237 h 578"/>
                <a:gd name="T36" fmla="*/ 88 w 1059"/>
                <a:gd name="T37" fmla="*/ 283 h 578"/>
                <a:gd name="T38" fmla="*/ 114 w 1059"/>
                <a:gd name="T39" fmla="*/ 333 h 578"/>
                <a:gd name="T40" fmla="*/ 135 w 1059"/>
                <a:gd name="T41" fmla="*/ 383 h 578"/>
                <a:gd name="T42" fmla="*/ 151 w 1059"/>
                <a:gd name="T43" fmla="*/ 437 h 578"/>
                <a:gd name="T44" fmla="*/ 161 w 1059"/>
                <a:gd name="T45" fmla="*/ 493 h 578"/>
                <a:gd name="T46" fmla="*/ 166 w 1059"/>
                <a:gd name="T47" fmla="*/ 549 h 578"/>
                <a:gd name="T48" fmla="*/ 191 w 1059"/>
                <a:gd name="T49" fmla="*/ 563 h 578"/>
                <a:gd name="T50" fmla="*/ 242 w 1059"/>
                <a:gd name="T51" fmla="*/ 538 h 578"/>
                <a:gd name="T52" fmla="*/ 293 w 1059"/>
                <a:gd name="T53" fmla="*/ 516 h 578"/>
                <a:gd name="T54" fmla="*/ 347 w 1059"/>
                <a:gd name="T55" fmla="*/ 495 h 578"/>
                <a:gd name="T56" fmla="*/ 401 w 1059"/>
                <a:gd name="T57" fmla="*/ 477 h 578"/>
                <a:gd name="T58" fmla="*/ 456 w 1059"/>
                <a:gd name="T59" fmla="*/ 460 h 578"/>
                <a:gd name="T60" fmla="*/ 512 w 1059"/>
                <a:gd name="T61" fmla="*/ 446 h 578"/>
                <a:gd name="T62" fmla="*/ 570 w 1059"/>
                <a:gd name="T63" fmla="*/ 433 h 578"/>
                <a:gd name="T64" fmla="*/ 626 w 1059"/>
                <a:gd name="T65" fmla="*/ 424 h 578"/>
                <a:gd name="T66" fmla="*/ 684 w 1059"/>
                <a:gd name="T67" fmla="*/ 414 h 578"/>
                <a:gd name="T68" fmla="*/ 742 w 1059"/>
                <a:gd name="T69" fmla="*/ 406 h 578"/>
                <a:gd name="T70" fmla="*/ 800 w 1059"/>
                <a:gd name="T71" fmla="*/ 399 h 578"/>
                <a:gd name="T72" fmla="*/ 858 w 1059"/>
                <a:gd name="T73" fmla="*/ 394 h 578"/>
                <a:gd name="T74" fmla="*/ 916 w 1059"/>
                <a:gd name="T75" fmla="*/ 389 h 578"/>
                <a:gd name="T76" fmla="*/ 972 w 1059"/>
                <a:gd name="T77" fmla="*/ 386 h 578"/>
                <a:gd name="T78" fmla="*/ 1029 w 1059"/>
                <a:gd name="T79" fmla="*/ 382 h 578"/>
                <a:gd name="T80" fmla="*/ 1043 w 1059"/>
                <a:gd name="T81" fmla="*/ 368 h 578"/>
                <a:gd name="T82" fmla="*/ 1012 w 1059"/>
                <a:gd name="T83" fmla="*/ 343 h 578"/>
                <a:gd name="T84" fmla="*/ 977 w 1059"/>
                <a:gd name="T85" fmla="*/ 315 h 578"/>
                <a:gd name="T86" fmla="*/ 942 w 1059"/>
                <a:gd name="T87" fmla="*/ 280 h 578"/>
                <a:gd name="T88" fmla="*/ 906 w 1059"/>
                <a:gd name="T89" fmla="*/ 238 h 578"/>
                <a:gd name="T90" fmla="*/ 871 w 1059"/>
                <a:gd name="T91" fmla="*/ 186 h 578"/>
                <a:gd name="T92" fmla="*/ 838 w 1059"/>
                <a:gd name="T93" fmla="*/ 122 h 578"/>
                <a:gd name="T94" fmla="*/ 810 w 1059"/>
                <a:gd name="T95" fmla="*/ 45 h 578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059"/>
                <a:gd name="T145" fmla="*/ 0 h 578"/>
                <a:gd name="T146" fmla="*/ 1059 w 1059"/>
                <a:gd name="T147" fmla="*/ 578 h 578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059" h="578">
                  <a:moveTo>
                    <a:pt x="799" y="0"/>
                  </a:moveTo>
                  <a:lnTo>
                    <a:pt x="777" y="11"/>
                  </a:lnTo>
                  <a:lnTo>
                    <a:pt x="753" y="22"/>
                  </a:lnTo>
                  <a:lnTo>
                    <a:pt x="730" y="33"/>
                  </a:lnTo>
                  <a:lnTo>
                    <a:pt x="706" y="43"/>
                  </a:lnTo>
                  <a:lnTo>
                    <a:pt x="682" y="53"/>
                  </a:lnTo>
                  <a:lnTo>
                    <a:pt x="658" y="63"/>
                  </a:lnTo>
                  <a:lnTo>
                    <a:pt x="633" y="73"/>
                  </a:lnTo>
                  <a:lnTo>
                    <a:pt x="610" y="83"/>
                  </a:lnTo>
                  <a:lnTo>
                    <a:pt x="586" y="92"/>
                  </a:lnTo>
                  <a:lnTo>
                    <a:pt x="561" y="101"/>
                  </a:lnTo>
                  <a:lnTo>
                    <a:pt x="536" y="109"/>
                  </a:lnTo>
                  <a:lnTo>
                    <a:pt x="511" y="118"/>
                  </a:lnTo>
                  <a:lnTo>
                    <a:pt x="487" y="125"/>
                  </a:lnTo>
                  <a:lnTo>
                    <a:pt x="461" y="133"/>
                  </a:lnTo>
                  <a:lnTo>
                    <a:pt x="437" y="140"/>
                  </a:lnTo>
                  <a:lnTo>
                    <a:pt x="412" y="145"/>
                  </a:lnTo>
                  <a:lnTo>
                    <a:pt x="386" y="152"/>
                  </a:lnTo>
                  <a:lnTo>
                    <a:pt x="361" y="157"/>
                  </a:lnTo>
                  <a:lnTo>
                    <a:pt x="336" y="162"/>
                  </a:lnTo>
                  <a:lnTo>
                    <a:pt x="310" y="167"/>
                  </a:lnTo>
                  <a:lnTo>
                    <a:pt x="284" y="171"/>
                  </a:lnTo>
                  <a:lnTo>
                    <a:pt x="260" y="174"/>
                  </a:lnTo>
                  <a:lnTo>
                    <a:pt x="234" y="177"/>
                  </a:lnTo>
                  <a:lnTo>
                    <a:pt x="208" y="179"/>
                  </a:lnTo>
                  <a:lnTo>
                    <a:pt x="182" y="181"/>
                  </a:lnTo>
                  <a:lnTo>
                    <a:pt x="156" y="182"/>
                  </a:lnTo>
                  <a:lnTo>
                    <a:pt x="130" y="183"/>
                  </a:lnTo>
                  <a:lnTo>
                    <a:pt x="104" y="182"/>
                  </a:lnTo>
                  <a:lnTo>
                    <a:pt x="79" y="181"/>
                  </a:lnTo>
                  <a:lnTo>
                    <a:pt x="53" y="179"/>
                  </a:lnTo>
                  <a:lnTo>
                    <a:pt x="27" y="177"/>
                  </a:lnTo>
                  <a:lnTo>
                    <a:pt x="0" y="174"/>
                  </a:lnTo>
                  <a:lnTo>
                    <a:pt x="20" y="194"/>
                  </a:lnTo>
                  <a:lnTo>
                    <a:pt x="40" y="215"/>
                  </a:lnTo>
                  <a:lnTo>
                    <a:pt x="57" y="237"/>
                  </a:lnTo>
                  <a:lnTo>
                    <a:pt x="73" y="259"/>
                  </a:lnTo>
                  <a:lnTo>
                    <a:pt x="88" y="283"/>
                  </a:lnTo>
                  <a:lnTo>
                    <a:pt x="101" y="307"/>
                  </a:lnTo>
                  <a:lnTo>
                    <a:pt x="114" y="333"/>
                  </a:lnTo>
                  <a:lnTo>
                    <a:pt x="125" y="357"/>
                  </a:lnTo>
                  <a:lnTo>
                    <a:pt x="135" y="383"/>
                  </a:lnTo>
                  <a:lnTo>
                    <a:pt x="144" y="411"/>
                  </a:lnTo>
                  <a:lnTo>
                    <a:pt x="151" y="437"/>
                  </a:lnTo>
                  <a:lnTo>
                    <a:pt x="157" y="465"/>
                  </a:lnTo>
                  <a:lnTo>
                    <a:pt x="161" y="493"/>
                  </a:lnTo>
                  <a:lnTo>
                    <a:pt x="164" y="521"/>
                  </a:lnTo>
                  <a:lnTo>
                    <a:pt x="166" y="549"/>
                  </a:lnTo>
                  <a:lnTo>
                    <a:pt x="166" y="577"/>
                  </a:lnTo>
                  <a:lnTo>
                    <a:pt x="191" y="563"/>
                  </a:lnTo>
                  <a:lnTo>
                    <a:pt x="216" y="550"/>
                  </a:lnTo>
                  <a:lnTo>
                    <a:pt x="242" y="538"/>
                  </a:lnTo>
                  <a:lnTo>
                    <a:pt x="267" y="527"/>
                  </a:lnTo>
                  <a:lnTo>
                    <a:pt x="293" y="516"/>
                  </a:lnTo>
                  <a:lnTo>
                    <a:pt x="320" y="505"/>
                  </a:lnTo>
                  <a:lnTo>
                    <a:pt x="347" y="495"/>
                  </a:lnTo>
                  <a:lnTo>
                    <a:pt x="374" y="485"/>
                  </a:lnTo>
                  <a:lnTo>
                    <a:pt x="401" y="477"/>
                  </a:lnTo>
                  <a:lnTo>
                    <a:pt x="429" y="468"/>
                  </a:lnTo>
                  <a:lnTo>
                    <a:pt x="456" y="460"/>
                  </a:lnTo>
                  <a:lnTo>
                    <a:pt x="484" y="453"/>
                  </a:lnTo>
                  <a:lnTo>
                    <a:pt x="512" y="446"/>
                  </a:lnTo>
                  <a:lnTo>
                    <a:pt x="541" y="439"/>
                  </a:lnTo>
                  <a:lnTo>
                    <a:pt x="570" y="433"/>
                  </a:lnTo>
                  <a:lnTo>
                    <a:pt x="598" y="428"/>
                  </a:lnTo>
                  <a:lnTo>
                    <a:pt x="626" y="424"/>
                  </a:lnTo>
                  <a:lnTo>
                    <a:pt x="655" y="419"/>
                  </a:lnTo>
                  <a:lnTo>
                    <a:pt x="684" y="414"/>
                  </a:lnTo>
                  <a:lnTo>
                    <a:pt x="713" y="410"/>
                  </a:lnTo>
                  <a:lnTo>
                    <a:pt x="742" y="406"/>
                  </a:lnTo>
                  <a:lnTo>
                    <a:pt x="771" y="403"/>
                  </a:lnTo>
                  <a:lnTo>
                    <a:pt x="800" y="399"/>
                  </a:lnTo>
                  <a:lnTo>
                    <a:pt x="829" y="397"/>
                  </a:lnTo>
                  <a:lnTo>
                    <a:pt x="858" y="394"/>
                  </a:lnTo>
                  <a:lnTo>
                    <a:pt x="887" y="391"/>
                  </a:lnTo>
                  <a:lnTo>
                    <a:pt x="916" y="389"/>
                  </a:lnTo>
                  <a:lnTo>
                    <a:pt x="945" y="387"/>
                  </a:lnTo>
                  <a:lnTo>
                    <a:pt x="972" y="386"/>
                  </a:lnTo>
                  <a:lnTo>
                    <a:pt x="1001" y="384"/>
                  </a:lnTo>
                  <a:lnTo>
                    <a:pt x="1029" y="382"/>
                  </a:lnTo>
                  <a:lnTo>
                    <a:pt x="1058" y="381"/>
                  </a:lnTo>
                  <a:lnTo>
                    <a:pt x="1043" y="368"/>
                  </a:lnTo>
                  <a:lnTo>
                    <a:pt x="1028" y="356"/>
                  </a:lnTo>
                  <a:lnTo>
                    <a:pt x="1012" y="343"/>
                  </a:lnTo>
                  <a:lnTo>
                    <a:pt x="995" y="330"/>
                  </a:lnTo>
                  <a:lnTo>
                    <a:pt x="977" y="315"/>
                  </a:lnTo>
                  <a:lnTo>
                    <a:pt x="960" y="298"/>
                  </a:lnTo>
                  <a:lnTo>
                    <a:pt x="942" y="280"/>
                  </a:lnTo>
                  <a:lnTo>
                    <a:pt x="924" y="260"/>
                  </a:lnTo>
                  <a:lnTo>
                    <a:pt x="906" y="238"/>
                  </a:lnTo>
                  <a:lnTo>
                    <a:pt x="888" y="214"/>
                  </a:lnTo>
                  <a:lnTo>
                    <a:pt x="871" y="186"/>
                  </a:lnTo>
                  <a:lnTo>
                    <a:pt x="854" y="155"/>
                  </a:lnTo>
                  <a:lnTo>
                    <a:pt x="838" y="122"/>
                  </a:lnTo>
                  <a:lnTo>
                    <a:pt x="824" y="85"/>
                  </a:lnTo>
                  <a:lnTo>
                    <a:pt x="810" y="45"/>
                  </a:lnTo>
                  <a:lnTo>
                    <a:pt x="799" y="0"/>
                  </a:lnTo>
                </a:path>
              </a:pathLst>
            </a:custGeom>
            <a:solidFill>
              <a:srgbClr val="00FF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32" name="Freeform 14"/>
            <p:cNvSpPr>
              <a:spLocks/>
            </p:cNvSpPr>
            <p:nvPr/>
          </p:nvSpPr>
          <p:spPr bwMode="auto">
            <a:xfrm>
              <a:off x="2130" y="3552"/>
              <a:ext cx="810" cy="187"/>
            </a:xfrm>
            <a:custGeom>
              <a:avLst/>
              <a:gdLst>
                <a:gd name="T0" fmla="*/ 10 w 810"/>
                <a:gd name="T1" fmla="*/ 177 h 187"/>
                <a:gd name="T2" fmla="*/ 63 w 810"/>
                <a:gd name="T3" fmla="*/ 183 h 187"/>
                <a:gd name="T4" fmla="*/ 114 w 810"/>
                <a:gd name="T5" fmla="*/ 185 h 187"/>
                <a:gd name="T6" fmla="*/ 166 w 810"/>
                <a:gd name="T7" fmla="*/ 185 h 187"/>
                <a:gd name="T8" fmla="*/ 217 w 810"/>
                <a:gd name="T9" fmla="*/ 183 h 187"/>
                <a:gd name="T10" fmla="*/ 269 w 810"/>
                <a:gd name="T11" fmla="*/ 177 h 187"/>
                <a:gd name="T12" fmla="*/ 320 w 810"/>
                <a:gd name="T13" fmla="*/ 171 h 187"/>
                <a:gd name="T14" fmla="*/ 371 w 810"/>
                <a:gd name="T15" fmla="*/ 161 h 187"/>
                <a:gd name="T16" fmla="*/ 422 w 810"/>
                <a:gd name="T17" fmla="*/ 149 h 187"/>
                <a:gd name="T18" fmla="*/ 472 w 810"/>
                <a:gd name="T19" fmla="*/ 137 h 187"/>
                <a:gd name="T20" fmla="*/ 521 w 810"/>
                <a:gd name="T21" fmla="*/ 122 h 187"/>
                <a:gd name="T22" fmla="*/ 571 w 810"/>
                <a:gd name="T23" fmla="*/ 106 h 187"/>
                <a:gd name="T24" fmla="*/ 619 w 810"/>
                <a:gd name="T25" fmla="*/ 88 h 187"/>
                <a:gd name="T26" fmla="*/ 668 w 810"/>
                <a:gd name="T27" fmla="*/ 70 h 187"/>
                <a:gd name="T28" fmla="*/ 716 w 810"/>
                <a:gd name="T29" fmla="*/ 49 h 187"/>
                <a:gd name="T30" fmla="*/ 762 w 810"/>
                <a:gd name="T31" fmla="*/ 28 h 187"/>
                <a:gd name="T32" fmla="*/ 809 w 810"/>
                <a:gd name="T33" fmla="*/ 7 h 187"/>
                <a:gd name="T34" fmla="*/ 783 w 810"/>
                <a:gd name="T35" fmla="*/ 12 h 187"/>
                <a:gd name="T36" fmla="*/ 738 w 810"/>
                <a:gd name="T37" fmla="*/ 33 h 187"/>
                <a:gd name="T38" fmla="*/ 690 w 810"/>
                <a:gd name="T39" fmla="*/ 53 h 187"/>
                <a:gd name="T40" fmla="*/ 641 w 810"/>
                <a:gd name="T41" fmla="*/ 73 h 187"/>
                <a:gd name="T42" fmla="*/ 593 w 810"/>
                <a:gd name="T43" fmla="*/ 91 h 187"/>
                <a:gd name="T44" fmla="*/ 544 w 810"/>
                <a:gd name="T45" fmla="*/ 108 h 187"/>
                <a:gd name="T46" fmla="*/ 495 w 810"/>
                <a:gd name="T47" fmla="*/ 123 h 187"/>
                <a:gd name="T48" fmla="*/ 446 w 810"/>
                <a:gd name="T49" fmla="*/ 138 h 187"/>
                <a:gd name="T50" fmla="*/ 395 w 810"/>
                <a:gd name="T51" fmla="*/ 149 h 187"/>
                <a:gd name="T52" fmla="*/ 344 w 810"/>
                <a:gd name="T53" fmla="*/ 160 h 187"/>
                <a:gd name="T54" fmla="*/ 294 w 810"/>
                <a:gd name="T55" fmla="*/ 169 h 187"/>
                <a:gd name="T56" fmla="*/ 243 w 810"/>
                <a:gd name="T57" fmla="*/ 174 h 187"/>
                <a:gd name="T58" fmla="*/ 192 w 810"/>
                <a:gd name="T59" fmla="*/ 178 h 187"/>
                <a:gd name="T60" fmla="*/ 140 w 810"/>
                <a:gd name="T61" fmla="*/ 179 h 187"/>
                <a:gd name="T62" fmla="*/ 88 w 810"/>
                <a:gd name="T63" fmla="*/ 178 h 187"/>
                <a:gd name="T64" fmla="*/ 37 w 810"/>
                <a:gd name="T65" fmla="*/ 174 h 187"/>
                <a:gd name="T66" fmla="*/ 8 w 810"/>
                <a:gd name="T67" fmla="*/ 177 h 187"/>
                <a:gd name="T68" fmla="*/ 0 w 810"/>
                <a:gd name="T69" fmla="*/ 170 h 187"/>
                <a:gd name="T70" fmla="*/ 13 w 810"/>
                <a:gd name="T71" fmla="*/ 171 h 18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10"/>
                <a:gd name="T109" fmla="*/ 0 h 187"/>
                <a:gd name="T110" fmla="*/ 810 w 810"/>
                <a:gd name="T111" fmla="*/ 187 h 18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10" h="187">
                  <a:moveTo>
                    <a:pt x="13" y="171"/>
                  </a:moveTo>
                  <a:lnTo>
                    <a:pt x="10" y="177"/>
                  </a:lnTo>
                  <a:lnTo>
                    <a:pt x="37" y="181"/>
                  </a:lnTo>
                  <a:lnTo>
                    <a:pt x="63" y="183"/>
                  </a:lnTo>
                  <a:lnTo>
                    <a:pt x="88" y="184"/>
                  </a:lnTo>
                  <a:lnTo>
                    <a:pt x="114" y="185"/>
                  </a:lnTo>
                  <a:lnTo>
                    <a:pt x="140" y="186"/>
                  </a:lnTo>
                  <a:lnTo>
                    <a:pt x="166" y="185"/>
                  </a:lnTo>
                  <a:lnTo>
                    <a:pt x="192" y="184"/>
                  </a:lnTo>
                  <a:lnTo>
                    <a:pt x="217" y="183"/>
                  </a:lnTo>
                  <a:lnTo>
                    <a:pt x="243" y="181"/>
                  </a:lnTo>
                  <a:lnTo>
                    <a:pt x="269" y="177"/>
                  </a:lnTo>
                  <a:lnTo>
                    <a:pt x="294" y="174"/>
                  </a:lnTo>
                  <a:lnTo>
                    <a:pt x="320" y="171"/>
                  </a:lnTo>
                  <a:lnTo>
                    <a:pt x="345" y="167"/>
                  </a:lnTo>
                  <a:lnTo>
                    <a:pt x="371" y="161"/>
                  </a:lnTo>
                  <a:lnTo>
                    <a:pt x="396" y="156"/>
                  </a:lnTo>
                  <a:lnTo>
                    <a:pt x="422" y="149"/>
                  </a:lnTo>
                  <a:lnTo>
                    <a:pt x="447" y="143"/>
                  </a:lnTo>
                  <a:lnTo>
                    <a:pt x="472" y="137"/>
                  </a:lnTo>
                  <a:lnTo>
                    <a:pt x="496" y="130"/>
                  </a:lnTo>
                  <a:lnTo>
                    <a:pt x="521" y="122"/>
                  </a:lnTo>
                  <a:lnTo>
                    <a:pt x="546" y="114"/>
                  </a:lnTo>
                  <a:lnTo>
                    <a:pt x="571" y="106"/>
                  </a:lnTo>
                  <a:lnTo>
                    <a:pt x="596" y="97"/>
                  </a:lnTo>
                  <a:lnTo>
                    <a:pt x="619" y="88"/>
                  </a:lnTo>
                  <a:lnTo>
                    <a:pt x="643" y="78"/>
                  </a:lnTo>
                  <a:lnTo>
                    <a:pt x="668" y="70"/>
                  </a:lnTo>
                  <a:lnTo>
                    <a:pt x="692" y="59"/>
                  </a:lnTo>
                  <a:lnTo>
                    <a:pt x="716" y="49"/>
                  </a:lnTo>
                  <a:lnTo>
                    <a:pt x="740" y="39"/>
                  </a:lnTo>
                  <a:lnTo>
                    <a:pt x="762" y="28"/>
                  </a:lnTo>
                  <a:lnTo>
                    <a:pt x="786" y="17"/>
                  </a:lnTo>
                  <a:lnTo>
                    <a:pt x="809" y="7"/>
                  </a:lnTo>
                  <a:lnTo>
                    <a:pt x="806" y="0"/>
                  </a:lnTo>
                  <a:lnTo>
                    <a:pt x="783" y="12"/>
                  </a:lnTo>
                  <a:lnTo>
                    <a:pt x="760" y="22"/>
                  </a:lnTo>
                  <a:lnTo>
                    <a:pt x="738" y="33"/>
                  </a:lnTo>
                  <a:lnTo>
                    <a:pt x="713" y="43"/>
                  </a:lnTo>
                  <a:lnTo>
                    <a:pt x="690" y="53"/>
                  </a:lnTo>
                  <a:lnTo>
                    <a:pt x="666" y="63"/>
                  </a:lnTo>
                  <a:lnTo>
                    <a:pt x="641" y="73"/>
                  </a:lnTo>
                  <a:lnTo>
                    <a:pt x="617" y="81"/>
                  </a:lnTo>
                  <a:lnTo>
                    <a:pt x="593" y="91"/>
                  </a:lnTo>
                  <a:lnTo>
                    <a:pt x="569" y="100"/>
                  </a:lnTo>
                  <a:lnTo>
                    <a:pt x="544" y="108"/>
                  </a:lnTo>
                  <a:lnTo>
                    <a:pt x="519" y="116"/>
                  </a:lnTo>
                  <a:lnTo>
                    <a:pt x="495" y="123"/>
                  </a:lnTo>
                  <a:lnTo>
                    <a:pt x="471" y="131"/>
                  </a:lnTo>
                  <a:lnTo>
                    <a:pt x="446" y="138"/>
                  </a:lnTo>
                  <a:lnTo>
                    <a:pt x="421" y="143"/>
                  </a:lnTo>
                  <a:lnTo>
                    <a:pt x="395" y="149"/>
                  </a:lnTo>
                  <a:lnTo>
                    <a:pt x="370" y="155"/>
                  </a:lnTo>
                  <a:lnTo>
                    <a:pt x="344" y="160"/>
                  </a:lnTo>
                  <a:lnTo>
                    <a:pt x="319" y="164"/>
                  </a:lnTo>
                  <a:lnTo>
                    <a:pt x="294" y="169"/>
                  </a:lnTo>
                  <a:lnTo>
                    <a:pt x="269" y="171"/>
                  </a:lnTo>
                  <a:lnTo>
                    <a:pt x="243" y="174"/>
                  </a:lnTo>
                  <a:lnTo>
                    <a:pt x="217" y="176"/>
                  </a:lnTo>
                  <a:lnTo>
                    <a:pt x="192" y="178"/>
                  </a:lnTo>
                  <a:lnTo>
                    <a:pt x="166" y="179"/>
                  </a:lnTo>
                  <a:lnTo>
                    <a:pt x="140" y="179"/>
                  </a:lnTo>
                  <a:lnTo>
                    <a:pt x="114" y="179"/>
                  </a:lnTo>
                  <a:lnTo>
                    <a:pt x="88" y="178"/>
                  </a:lnTo>
                  <a:lnTo>
                    <a:pt x="63" y="176"/>
                  </a:lnTo>
                  <a:lnTo>
                    <a:pt x="37" y="174"/>
                  </a:lnTo>
                  <a:lnTo>
                    <a:pt x="10" y="171"/>
                  </a:lnTo>
                  <a:lnTo>
                    <a:pt x="8" y="177"/>
                  </a:lnTo>
                  <a:lnTo>
                    <a:pt x="10" y="171"/>
                  </a:lnTo>
                  <a:lnTo>
                    <a:pt x="0" y="170"/>
                  </a:lnTo>
                  <a:lnTo>
                    <a:pt x="8" y="177"/>
                  </a:lnTo>
                  <a:lnTo>
                    <a:pt x="13" y="171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33" name="Freeform 15"/>
            <p:cNvSpPr>
              <a:spLocks/>
            </p:cNvSpPr>
            <p:nvPr/>
          </p:nvSpPr>
          <p:spPr bwMode="auto">
            <a:xfrm>
              <a:off x="2138" y="3729"/>
              <a:ext cx="167" cy="412"/>
            </a:xfrm>
            <a:custGeom>
              <a:avLst/>
              <a:gdLst>
                <a:gd name="T0" fmla="*/ 161 w 167"/>
                <a:gd name="T1" fmla="*/ 401 h 412"/>
                <a:gd name="T2" fmla="*/ 166 w 167"/>
                <a:gd name="T3" fmla="*/ 404 h 412"/>
                <a:gd name="T4" fmla="*/ 166 w 167"/>
                <a:gd name="T5" fmla="*/ 377 h 412"/>
                <a:gd name="T6" fmla="*/ 164 w 167"/>
                <a:gd name="T7" fmla="*/ 348 h 412"/>
                <a:gd name="T8" fmla="*/ 161 w 167"/>
                <a:gd name="T9" fmla="*/ 320 h 412"/>
                <a:gd name="T10" fmla="*/ 157 w 167"/>
                <a:gd name="T11" fmla="*/ 292 h 412"/>
                <a:gd name="T12" fmla="*/ 152 w 167"/>
                <a:gd name="T13" fmla="*/ 264 h 412"/>
                <a:gd name="T14" fmla="*/ 145 w 167"/>
                <a:gd name="T15" fmla="*/ 238 h 412"/>
                <a:gd name="T16" fmla="*/ 137 w 167"/>
                <a:gd name="T17" fmla="*/ 210 h 412"/>
                <a:gd name="T18" fmla="*/ 126 w 167"/>
                <a:gd name="T19" fmla="*/ 184 h 412"/>
                <a:gd name="T20" fmla="*/ 116 w 167"/>
                <a:gd name="T21" fmla="*/ 159 h 412"/>
                <a:gd name="T22" fmla="*/ 103 w 167"/>
                <a:gd name="T23" fmla="*/ 133 h 412"/>
                <a:gd name="T24" fmla="*/ 90 w 167"/>
                <a:gd name="T25" fmla="*/ 109 h 412"/>
                <a:gd name="T26" fmla="*/ 75 w 167"/>
                <a:gd name="T27" fmla="*/ 86 h 412"/>
                <a:gd name="T28" fmla="*/ 59 w 167"/>
                <a:gd name="T29" fmla="*/ 63 h 412"/>
                <a:gd name="T30" fmla="*/ 42 w 167"/>
                <a:gd name="T31" fmla="*/ 41 h 412"/>
                <a:gd name="T32" fmla="*/ 24 w 167"/>
                <a:gd name="T33" fmla="*/ 21 h 412"/>
                <a:gd name="T34" fmla="*/ 5 w 167"/>
                <a:gd name="T35" fmla="*/ 0 h 412"/>
                <a:gd name="T36" fmla="*/ 0 w 167"/>
                <a:gd name="T37" fmla="*/ 6 h 412"/>
                <a:gd name="T38" fmla="*/ 19 w 167"/>
                <a:gd name="T39" fmla="*/ 25 h 412"/>
                <a:gd name="T40" fmla="*/ 38 w 167"/>
                <a:gd name="T41" fmla="*/ 45 h 412"/>
                <a:gd name="T42" fmla="*/ 54 w 167"/>
                <a:gd name="T43" fmla="*/ 67 h 412"/>
                <a:gd name="T44" fmla="*/ 70 w 167"/>
                <a:gd name="T45" fmla="*/ 89 h 412"/>
                <a:gd name="T46" fmla="*/ 85 w 167"/>
                <a:gd name="T47" fmla="*/ 112 h 412"/>
                <a:gd name="T48" fmla="*/ 97 w 167"/>
                <a:gd name="T49" fmla="*/ 136 h 412"/>
                <a:gd name="T50" fmla="*/ 110 w 167"/>
                <a:gd name="T51" fmla="*/ 162 h 412"/>
                <a:gd name="T52" fmla="*/ 121 w 167"/>
                <a:gd name="T53" fmla="*/ 186 h 412"/>
                <a:gd name="T54" fmla="*/ 130 w 167"/>
                <a:gd name="T55" fmla="*/ 212 h 412"/>
                <a:gd name="T56" fmla="*/ 139 w 167"/>
                <a:gd name="T57" fmla="*/ 239 h 412"/>
                <a:gd name="T58" fmla="*/ 146 w 167"/>
                <a:gd name="T59" fmla="*/ 266 h 412"/>
                <a:gd name="T60" fmla="*/ 152 w 167"/>
                <a:gd name="T61" fmla="*/ 293 h 412"/>
                <a:gd name="T62" fmla="*/ 155 w 167"/>
                <a:gd name="T63" fmla="*/ 320 h 412"/>
                <a:gd name="T64" fmla="*/ 158 w 167"/>
                <a:gd name="T65" fmla="*/ 348 h 412"/>
                <a:gd name="T66" fmla="*/ 160 w 167"/>
                <a:gd name="T67" fmla="*/ 377 h 412"/>
                <a:gd name="T68" fmla="*/ 160 w 167"/>
                <a:gd name="T69" fmla="*/ 404 h 412"/>
                <a:gd name="T70" fmla="*/ 164 w 167"/>
                <a:gd name="T71" fmla="*/ 407 h 412"/>
                <a:gd name="T72" fmla="*/ 160 w 167"/>
                <a:gd name="T73" fmla="*/ 404 h 412"/>
                <a:gd name="T74" fmla="*/ 159 w 167"/>
                <a:gd name="T75" fmla="*/ 411 h 412"/>
                <a:gd name="T76" fmla="*/ 164 w 167"/>
                <a:gd name="T77" fmla="*/ 407 h 412"/>
                <a:gd name="T78" fmla="*/ 161 w 167"/>
                <a:gd name="T79" fmla="*/ 401 h 412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67"/>
                <a:gd name="T121" fmla="*/ 0 h 412"/>
                <a:gd name="T122" fmla="*/ 167 w 167"/>
                <a:gd name="T123" fmla="*/ 412 h 412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67" h="412">
                  <a:moveTo>
                    <a:pt x="161" y="401"/>
                  </a:moveTo>
                  <a:lnTo>
                    <a:pt x="166" y="404"/>
                  </a:lnTo>
                  <a:lnTo>
                    <a:pt x="166" y="377"/>
                  </a:lnTo>
                  <a:lnTo>
                    <a:pt x="164" y="348"/>
                  </a:lnTo>
                  <a:lnTo>
                    <a:pt x="161" y="320"/>
                  </a:lnTo>
                  <a:lnTo>
                    <a:pt x="157" y="292"/>
                  </a:lnTo>
                  <a:lnTo>
                    <a:pt x="152" y="264"/>
                  </a:lnTo>
                  <a:lnTo>
                    <a:pt x="145" y="238"/>
                  </a:lnTo>
                  <a:lnTo>
                    <a:pt x="137" y="210"/>
                  </a:lnTo>
                  <a:lnTo>
                    <a:pt x="126" y="184"/>
                  </a:lnTo>
                  <a:lnTo>
                    <a:pt x="116" y="159"/>
                  </a:lnTo>
                  <a:lnTo>
                    <a:pt x="103" y="133"/>
                  </a:lnTo>
                  <a:lnTo>
                    <a:pt x="90" y="109"/>
                  </a:lnTo>
                  <a:lnTo>
                    <a:pt x="75" y="86"/>
                  </a:lnTo>
                  <a:lnTo>
                    <a:pt x="59" y="63"/>
                  </a:lnTo>
                  <a:lnTo>
                    <a:pt x="42" y="41"/>
                  </a:lnTo>
                  <a:lnTo>
                    <a:pt x="24" y="21"/>
                  </a:lnTo>
                  <a:lnTo>
                    <a:pt x="5" y="0"/>
                  </a:lnTo>
                  <a:lnTo>
                    <a:pt x="0" y="6"/>
                  </a:lnTo>
                  <a:lnTo>
                    <a:pt x="19" y="25"/>
                  </a:lnTo>
                  <a:lnTo>
                    <a:pt x="38" y="45"/>
                  </a:lnTo>
                  <a:lnTo>
                    <a:pt x="54" y="67"/>
                  </a:lnTo>
                  <a:lnTo>
                    <a:pt x="70" y="89"/>
                  </a:lnTo>
                  <a:lnTo>
                    <a:pt x="85" y="112"/>
                  </a:lnTo>
                  <a:lnTo>
                    <a:pt x="97" y="136"/>
                  </a:lnTo>
                  <a:lnTo>
                    <a:pt x="110" y="162"/>
                  </a:lnTo>
                  <a:lnTo>
                    <a:pt x="121" y="186"/>
                  </a:lnTo>
                  <a:lnTo>
                    <a:pt x="130" y="212"/>
                  </a:lnTo>
                  <a:lnTo>
                    <a:pt x="139" y="239"/>
                  </a:lnTo>
                  <a:lnTo>
                    <a:pt x="146" y="266"/>
                  </a:lnTo>
                  <a:lnTo>
                    <a:pt x="152" y="293"/>
                  </a:lnTo>
                  <a:lnTo>
                    <a:pt x="155" y="320"/>
                  </a:lnTo>
                  <a:lnTo>
                    <a:pt x="158" y="348"/>
                  </a:lnTo>
                  <a:lnTo>
                    <a:pt x="160" y="377"/>
                  </a:lnTo>
                  <a:lnTo>
                    <a:pt x="160" y="404"/>
                  </a:lnTo>
                  <a:lnTo>
                    <a:pt x="164" y="407"/>
                  </a:lnTo>
                  <a:lnTo>
                    <a:pt x="160" y="404"/>
                  </a:lnTo>
                  <a:lnTo>
                    <a:pt x="159" y="411"/>
                  </a:lnTo>
                  <a:lnTo>
                    <a:pt x="164" y="407"/>
                  </a:lnTo>
                  <a:lnTo>
                    <a:pt x="161" y="401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34" name="Freeform 16"/>
            <p:cNvSpPr>
              <a:spLocks/>
            </p:cNvSpPr>
            <p:nvPr/>
          </p:nvSpPr>
          <p:spPr bwMode="auto">
            <a:xfrm>
              <a:off x="2305" y="3938"/>
              <a:ext cx="903" cy="199"/>
            </a:xfrm>
            <a:custGeom>
              <a:avLst/>
              <a:gdLst>
                <a:gd name="T0" fmla="*/ 893 w 903"/>
                <a:gd name="T1" fmla="*/ 0 h 199"/>
                <a:gd name="T2" fmla="*/ 836 w 903"/>
                <a:gd name="T3" fmla="*/ 3 h 199"/>
                <a:gd name="T4" fmla="*/ 780 w 903"/>
                <a:gd name="T5" fmla="*/ 6 h 199"/>
                <a:gd name="T6" fmla="*/ 722 w 903"/>
                <a:gd name="T7" fmla="*/ 10 h 199"/>
                <a:gd name="T8" fmla="*/ 665 w 903"/>
                <a:gd name="T9" fmla="*/ 16 h 199"/>
                <a:gd name="T10" fmla="*/ 606 w 903"/>
                <a:gd name="T11" fmla="*/ 20 h 199"/>
                <a:gd name="T12" fmla="*/ 548 w 903"/>
                <a:gd name="T13" fmla="*/ 28 h 199"/>
                <a:gd name="T14" fmla="*/ 491 w 903"/>
                <a:gd name="T15" fmla="*/ 37 h 199"/>
                <a:gd name="T16" fmla="*/ 433 w 903"/>
                <a:gd name="T17" fmla="*/ 46 h 199"/>
                <a:gd name="T18" fmla="*/ 376 w 903"/>
                <a:gd name="T19" fmla="*/ 57 h 199"/>
                <a:gd name="T20" fmla="*/ 320 w 903"/>
                <a:gd name="T21" fmla="*/ 70 h 199"/>
                <a:gd name="T22" fmla="*/ 264 w 903"/>
                <a:gd name="T23" fmla="*/ 85 h 199"/>
                <a:gd name="T24" fmla="*/ 209 w 903"/>
                <a:gd name="T25" fmla="*/ 102 h 199"/>
                <a:gd name="T26" fmla="*/ 154 w 903"/>
                <a:gd name="T27" fmla="*/ 121 h 199"/>
                <a:gd name="T28" fmla="*/ 101 w 903"/>
                <a:gd name="T29" fmla="*/ 143 h 199"/>
                <a:gd name="T30" fmla="*/ 51 w 903"/>
                <a:gd name="T31" fmla="*/ 166 h 199"/>
                <a:gd name="T32" fmla="*/ 0 w 903"/>
                <a:gd name="T33" fmla="*/ 192 h 199"/>
                <a:gd name="T34" fmla="*/ 29 w 903"/>
                <a:gd name="T35" fmla="*/ 185 h 199"/>
                <a:gd name="T36" fmla="*/ 78 w 903"/>
                <a:gd name="T37" fmla="*/ 160 h 199"/>
                <a:gd name="T38" fmla="*/ 130 w 903"/>
                <a:gd name="T39" fmla="*/ 138 h 199"/>
                <a:gd name="T40" fmla="*/ 184 w 903"/>
                <a:gd name="T41" fmla="*/ 117 h 199"/>
                <a:gd name="T42" fmla="*/ 237 w 903"/>
                <a:gd name="T43" fmla="*/ 100 h 199"/>
                <a:gd name="T44" fmla="*/ 293 w 903"/>
                <a:gd name="T45" fmla="*/ 83 h 199"/>
                <a:gd name="T46" fmla="*/ 349 w 903"/>
                <a:gd name="T47" fmla="*/ 70 h 199"/>
                <a:gd name="T48" fmla="*/ 405 w 903"/>
                <a:gd name="T49" fmla="*/ 57 h 199"/>
                <a:gd name="T50" fmla="*/ 463 w 903"/>
                <a:gd name="T51" fmla="*/ 48 h 199"/>
                <a:gd name="T52" fmla="*/ 521 w 903"/>
                <a:gd name="T53" fmla="*/ 38 h 199"/>
                <a:gd name="T54" fmla="*/ 577 w 903"/>
                <a:gd name="T55" fmla="*/ 31 h 199"/>
                <a:gd name="T56" fmla="*/ 636 w 903"/>
                <a:gd name="T57" fmla="*/ 24 h 199"/>
                <a:gd name="T58" fmla="*/ 693 w 903"/>
                <a:gd name="T59" fmla="*/ 18 h 199"/>
                <a:gd name="T60" fmla="*/ 751 w 903"/>
                <a:gd name="T61" fmla="*/ 15 h 199"/>
                <a:gd name="T62" fmla="*/ 808 w 903"/>
                <a:gd name="T63" fmla="*/ 11 h 199"/>
                <a:gd name="T64" fmla="*/ 864 w 903"/>
                <a:gd name="T65" fmla="*/ 8 h 199"/>
                <a:gd name="T66" fmla="*/ 895 w 903"/>
                <a:gd name="T67" fmla="*/ 0 h 199"/>
                <a:gd name="T68" fmla="*/ 902 w 903"/>
                <a:gd name="T69" fmla="*/ 6 h 199"/>
                <a:gd name="T70" fmla="*/ 891 w 903"/>
                <a:gd name="T71" fmla="*/ 5 h 199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3"/>
                <a:gd name="T109" fmla="*/ 0 h 199"/>
                <a:gd name="T110" fmla="*/ 903 w 903"/>
                <a:gd name="T111" fmla="*/ 199 h 199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3" h="199">
                  <a:moveTo>
                    <a:pt x="891" y="5"/>
                  </a:moveTo>
                  <a:lnTo>
                    <a:pt x="893" y="0"/>
                  </a:lnTo>
                  <a:lnTo>
                    <a:pt x="864" y="1"/>
                  </a:lnTo>
                  <a:lnTo>
                    <a:pt x="836" y="3"/>
                  </a:lnTo>
                  <a:lnTo>
                    <a:pt x="808" y="4"/>
                  </a:lnTo>
                  <a:lnTo>
                    <a:pt x="780" y="6"/>
                  </a:lnTo>
                  <a:lnTo>
                    <a:pt x="751" y="8"/>
                  </a:lnTo>
                  <a:lnTo>
                    <a:pt x="722" y="10"/>
                  </a:lnTo>
                  <a:lnTo>
                    <a:pt x="693" y="13"/>
                  </a:lnTo>
                  <a:lnTo>
                    <a:pt x="665" y="16"/>
                  </a:lnTo>
                  <a:lnTo>
                    <a:pt x="636" y="17"/>
                  </a:lnTo>
                  <a:lnTo>
                    <a:pt x="606" y="20"/>
                  </a:lnTo>
                  <a:lnTo>
                    <a:pt x="577" y="24"/>
                  </a:lnTo>
                  <a:lnTo>
                    <a:pt x="548" y="28"/>
                  </a:lnTo>
                  <a:lnTo>
                    <a:pt x="520" y="32"/>
                  </a:lnTo>
                  <a:lnTo>
                    <a:pt x="491" y="37"/>
                  </a:lnTo>
                  <a:lnTo>
                    <a:pt x="462" y="41"/>
                  </a:lnTo>
                  <a:lnTo>
                    <a:pt x="433" y="46"/>
                  </a:lnTo>
                  <a:lnTo>
                    <a:pt x="404" y="51"/>
                  </a:lnTo>
                  <a:lnTo>
                    <a:pt x="376" y="57"/>
                  </a:lnTo>
                  <a:lnTo>
                    <a:pt x="348" y="63"/>
                  </a:lnTo>
                  <a:lnTo>
                    <a:pt x="320" y="70"/>
                  </a:lnTo>
                  <a:lnTo>
                    <a:pt x="292" y="78"/>
                  </a:lnTo>
                  <a:lnTo>
                    <a:pt x="264" y="85"/>
                  </a:lnTo>
                  <a:lnTo>
                    <a:pt x="235" y="93"/>
                  </a:lnTo>
                  <a:lnTo>
                    <a:pt x="209" y="102"/>
                  </a:lnTo>
                  <a:lnTo>
                    <a:pt x="182" y="112"/>
                  </a:lnTo>
                  <a:lnTo>
                    <a:pt x="154" y="121"/>
                  </a:lnTo>
                  <a:lnTo>
                    <a:pt x="128" y="131"/>
                  </a:lnTo>
                  <a:lnTo>
                    <a:pt x="101" y="143"/>
                  </a:lnTo>
                  <a:lnTo>
                    <a:pt x="76" y="153"/>
                  </a:lnTo>
                  <a:lnTo>
                    <a:pt x="51" y="166"/>
                  </a:lnTo>
                  <a:lnTo>
                    <a:pt x="25" y="179"/>
                  </a:lnTo>
                  <a:lnTo>
                    <a:pt x="0" y="192"/>
                  </a:lnTo>
                  <a:lnTo>
                    <a:pt x="3" y="198"/>
                  </a:lnTo>
                  <a:lnTo>
                    <a:pt x="29" y="185"/>
                  </a:lnTo>
                  <a:lnTo>
                    <a:pt x="54" y="172"/>
                  </a:lnTo>
                  <a:lnTo>
                    <a:pt x="78" y="160"/>
                  </a:lnTo>
                  <a:lnTo>
                    <a:pt x="104" y="149"/>
                  </a:lnTo>
                  <a:lnTo>
                    <a:pt x="130" y="138"/>
                  </a:lnTo>
                  <a:lnTo>
                    <a:pt x="157" y="127"/>
                  </a:lnTo>
                  <a:lnTo>
                    <a:pt x="184" y="117"/>
                  </a:lnTo>
                  <a:lnTo>
                    <a:pt x="211" y="108"/>
                  </a:lnTo>
                  <a:lnTo>
                    <a:pt x="237" y="100"/>
                  </a:lnTo>
                  <a:lnTo>
                    <a:pt x="265" y="91"/>
                  </a:lnTo>
                  <a:lnTo>
                    <a:pt x="293" y="83"/>
                  </a:lnTo>
                  <a:lnTo>
                    <a:pt x="321" y="77"/>
                  </a:lnTo>
                  <a:lnTo>
                    <a:pt x="349" y="70"/>
                  </a:lnTo>
                  <a:lnTo>
                    <a:pt x="377" y="63"/>
                  </a:lnTo>
                  <a:lnTo>
                    <a:pt x="405" y="57"/>
                  </a:lnTo>
                  <a:lnTo>
                    <a:pt x="434" y="52"/>
                  </a:lnTo>
                  <a:lnTo>
                    <a:pt x="463" y="48"/>
                  </a:lnTo>
                  <a:lnTo>
                    <a:pt x="492" y="43"/>
                  </a:lnTo>
                  <a:lnTo>
                    <a:pt x="521" y="38"/>
                  </a:lnTo>
                  <a:lnTo>
                    <a:pt x="548" y="34"/>
                  </a:lnTo>
                  <a:lnTo>
                    <a:pt x="577" y="31"/>
                  </a:lnTo>
                  <a:lnTo>
                    <a:pt x="606" y="27"/>
                  </a:lnTo>
                  <a:lnTo>
                    <a:pt x="636" y="24"/>
                  </a:lnTo>
                  <a:lnTo>
                    <a:pt x="665" y="21"/>
                  </a:lnTo>
                  <a:lnTo>
                    <a:pt x="693" y="18"/>
                  </a:lnTo>
                  <a:lnTo>
                    <a:pt x="722" y="17"/>
                  </a:lnTo>
                  <a:lnTo>
                    <a:pt x="751" y="15"/>
                  </a:lnTo>
                  <a:lnTo>
                    <a:pt x="780" y="12"/>
                  </a:lnTo>
                  <a:lnTo>
                    <a:pt x="808" y="11"/>
                  </a:lnTo>
                  <a:lnTo>
                    <a:pt x="836" y="9"/>
                  </a:lnTo>
                  <a:lnTo>
                    <a:pt x="864" y="8"/>
                  </a:lnTo>
                  <a:lnTo>
                    <a:pt x="893" y="6"/>
                  </a:lnTo>
                  <a:lnTo>
                    <a:pt x="895" y="0"/>
                  </a:lnTo>
                  <a:lnTo>
                    <a:pt x="893" y="6"/>
                  </a:lnTo>
                  <a:lnTo>
                    <a:pt x="902" y="6"/>
                  </a:lnTo>
                  <a:lnTo>
                    <a:pt x="895" y="0"/>
                  </a:lnTo>
                  <a:lnTo>
                    <a:pt x="891" y="5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35" name="Freeform 17"/>
            <p:cNvSpPr>
              <a:spLocks/>
            </p:cNvSpPr>
            <p:nvPr/>
          </p:nvSpPr>
          <p:spPr bwMode="auto">
            <a:xfrm>
              <a:off x="2940" y="3550"/>
              <a:ext cx="261" cy="388"/>
            </a:xfrm>
            <a:custGeom>
              <a:avLst/>
              <a:gdLst>
                <a:gd name="T0" fmla="*/ 5 w 261"/>
                <a:gd name="T1" fmla="*/ 9 h 388"/>
                <a:gd name="T2" fmla="*/ 0 w 261"/>
                <a:gd name="T3" fmla="*/ 6 h 388"/>
                <a:gd name="T4" fmla="*/ 12 w 261"/>
                <a:gd name="T5" fmla="*/ 51 h 388"/>
                <a:gd name="T6" fmla="*/ 25 w 261"/>
                <a:gd name="T7" fmla="*/ 92 h 388"/>
                <a:gd name="T8" fmla="*/ 39 w 261"/>
                <a:gd name="T9" fmla="*/ 128 h 388"/>
                <a:gd name="T10" fmla="*/ 55 w 261"/>
                <a:gd name="T11" fmla="*/ 162 h 388"/>
                <a:gd name="T12" fmla="*/ 71 w 261"/>
                <a:gd name="T13" fmla="*/ 193 h 388"/>
                <a:gd name="T14" fmla="*/ 88 w 261"/>
                <a:gd name="T15" fmla="*/ 220 h 388"/>
                <a:gd name="T16" fmla="*/ 106 w 261"/>
                <a:gd name="T17" fmla="*/ 244 h 388"/>
                <a:gd name="T18" fmla="*/ 123 w 261"/>
                <a:gd name="T19" fmla="*/ 267 h 388"/>
                <a:gd name="T20" fmla="*/ 141 w 261"/>
                <a:gd name="T21" fmla="*/ 287 h 388"/>
                <a:gd name="T22" fmla="*/ 159 w 261"/>
                <a:gd name="T23" fmla="*/ 305 h 388"/>
                <a:gd name="T24" fmla="*/ 177 w 261"/>
                <a:gd name="T25" fmla="*/ 322 h 388"/>
                <a:gd name="T26" fmla="*/ 194 w 261"/>
                <a:gd name="T27" fmla="*/ 337 h 388"/>
                <a:gd name="T28" fmla="*/ 211 w 261"/>
                <a:gd name="T29" fmla="*/ 350 h 388"/>
                <a:gd name="T30" fmla="*/ 227 w 261"/>
                <a:gd name="T31" fmla="*/ 363 h 388"/>
                <a:gd name="T32" fmla="*/ 241 w 261"/>
                <a:gd name="T33" fmla="*/ 375 h 388"/>
                <a:gd name="T34" fmla="*/ 256 w 261"/>
                <a:gd name="T35" fmla="*/ 387 h 388"/>
                <a:gd name="T36" fmla="*/ 260 w 261"/>
                <a:gd name="T37" fmla="*/ 382 h 388"/>
                <a:gd name="T38" fmla="*/ 245 w 261"/>
                <a:gd name="T39" fmla="*/ 370 h 388"/>
                <a:gd name="T40" fmla="*/ 231 w 261"/>
                <a:gd name="T41" fmla="*/ 357 h 388"/>
                <a:gd name="T42" fmla="*/ 215 w 261"/>
                <a:gd name="T43" fmla="*/ 345 h 388"/>
                <a:gd name="T44" fmla="*/ 198 w 261"/>
                <a:gd name="T45" fmla="*/ 331 h 388"/>
                <a:gd name="T46" fmla="*/ 181 w 261"/>
                <a:gd name="T47" fmla="*/ 316 h 388"/>
                <a:gd name="T48" fmla="*/ 163 w 261"/>
                <a:gd name="T49" fmla="*/ 300 h 388"/>
                <a:gd name="T50" fmla="*/ 147 w 261"/>
                <a:gd name="T51" fmla="*/ 283 h 388"/>
                <a:gd name="T52" fmla="*/ 129 w 261"/>
                <a:gd name="T53" fmla="*/ 263 h 388"/>
                <a:gd name="T54" fmla="*/ 110 w 261"/>
                <a:gd name="T55" fmla="*/ 240 h 388"/>
                <a:gd name="T56" fmla="*/ 94 w 261"/>
                <a:gd name="T57" fmla="*/ 217 h 388"/>
                <a:gd name="T58" fmla="*/ 77 w 261"/>
                <a:gd name="T59" fmla="*/ 189 h 388"/>
                <a:gd name="T60" fmla="*/ 62 w 261"/>
                <a:gd name="T61" fmla="*/ 160 h 388"/>
                <a:gd name="T62" fmla="*/ 46 w 261"/>
                <a:gd name="T63" fmla="*/ 126 h 388"/>
                <a:gd name="T64" fmla="*/ 31 w 261"/>
                <a:gd name="T65" fmla="*/ 90 h 388"/>
                <a:gd name="T66" fmla="*/ 19 w 261"/>
                <a:gd name="T67" fmla="*/ 50 h 388"/>
                <a:gd name="T68" fmla="*/ 7 w 261"/>
                <a:gd name="T69" fmla="*/ 5 h 388"/>
                <a:gd name="T70" fmla="*/ 2 w 261"/>
                <a:gd name="T71" fmla="*/ 2 h 388"/>
                <a:gd name="T72" fmla="*/ 7 w 261"/>
                <a:gd name="T73" fmla="*/ 5 h 388"/>
                <a:gd name="T74" fmla="*/ 6 w 261"/>
                <a:gd name="T75" fmla="*/ 0 h 388"/>
                <a:gd name="T76" fmla="*/ 2 w 261"/>
                <a:gd name="T77" fmla="*/ 2 h 388"/>
                <a:gd name="T78" fmla="*/ 5 w 261"/>
                <a:gd name="T79" fmla="*/ 9 h 388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61"/>
                <a:gd name="T121" fmla="*/ 0 h 388"/>
                <a:gd name="T122" fmla="*/ 261 w 261"/>
                <a:gd name="T123" fmla="*/ 388 h 388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61" h="388">
                  <a:moveTo>
                    <a:pt x="5" y="9"/>
                  </a:moveTo>
                  <a:lnTo>
                    <a:pt x="0" y="6"/>
                  </a:lnTo>
                  <a:lnTo>
                    <a:pt x="12" y="51"/>
                  </a:lnTo>
                  <a:lnTo>
                    <a:pt x="25" y="92"/>
                  </a:lnTo>
                  <a:lnTo>
                    <a:pt x="39" y="128"/>
                  </a:lnTo>
                  <a:lnTo>
                    <a:pt x="55" y="162"/>
                  </a:lnTo>
                  <a:lnTo>
                    <a:pt x="71" y="193"/>
                  </a:lnTo>
                  <a:lnTo>
                    <a:pt x="88" y="220"/>
                  </a:lnTo>
                  <a:lnTo>
                    <a:pt x="106" y="244"/>
                  </a:lnTo>
                  <a:lnTo>
                    <a:pt x="123" y="267"/>
                  </a:lnTo>
                  <a:lnTo>
                    <a:pt x="141" y="287"/>
                  </a:lnTo>
                  <a:lnTo>
                    <a:pt x="159" y="305"/>
                  </a:lnTo>
                  <a:lnTo>
                    <a:pt x="177" y="322"/>
                  </a:lnTo>
                  <a:lnTo>
                    <a:pt x="194" y="337"/>
                  </a:lnTo>
                  <a:lnTo>
                    <a:pt x="211" y="350"/>
                  </a:lnTo>
                  <a:lnTo>
                    <a:pt x="227" y="363"/>
                  </a:lnTo>
                  <a:lnTo>
                    <a:pt x="241" y="375"/>
                  </a:lnTo>
                  <a:lnTo>
                    <a:pt x="256" y="387"/>
                  </a:lnTo>
                  <a:lnTo>
                    <a:pt x="260" y="382"/>
                  </a:lnTo>
                  <a:lnTo>
                    <a:pt x="245" y="370"/>
                  </a:lnTo>
                  <a:lnTo>
                    <a:pt x="231" y="357"/>
                  </a:lnTo>
                  <a:lnTo>
                    <a:pt x="215" y="345"/>
                  </a:lnTo>
                  <a:lnTo>
                    <a:pt x="198" y="331"/>
                  </a:lnTo>
                  <a:lnTo>
                    <a:pt x="181" y="316"/>
                  </a:lnTo>
                  <a:lnTo>
                    <a:pt x="163" y="300"/>
                  </a:lnTo>
                  <a:lnTo>
                    <a:pt x="147" y="283"/>
                  </a:lnTo>
                  <a:lnTo>
                    <a:pt x="129" y="263"/>
                  </a:lnTo>
                  <a:lnTo>
                    <a:pt x="110" y="240"/>
                  </a:lnTo>
                  <a:lnTo>
                    <a:pt x="94" y="217"/>
                  </a:lnTo>
                  <a:lnTo>
                    <a:pt x="77" y="189"/>
                  </a:lnTo>
                  <a:lnTo>
                    <a:pt x="62" y="160"/>
                  </a:lnTo>
                  <a:lnTo>
                    <a:pt x="46" y="126"/>
                  </a:lnTo>
                  <a:lnTo>
                    <a:pt x="31" y="90"/>
                  </a:lnTo>
                  <a:lnTo>
                    <a:pt x="19" y="50"/>
                  </a:lnTo>
                  <a:lnTo>
                    <a:pt x="7" y="5"/>
                  </a:lnTo>
                  <a:lnTo>
                    <a:pt x="2" y="2"/>
                  </a:lnTo>
                  <a:lnTo>
                    <a:pt x="7" y="5"/>
                  </a:lnTo>
                  <a:lnTo>
                    <a:pt x="6" y="0"/>
                  </a:lnTo>
                  <a:lnTo>
                    <a:pt x="2" y="2"/>
                  </a:lnTo>
                  <a:lnTo>
                    <a:pt x="5" y="9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36" name="Freeform 18"/>
            <p:cNvSpPr>
              <a:spLocks/>
            </p:cNvSpPr>
            <p:nvPr/>
          </p:nvSpPr>
          <p:spPr bwMode="auto">
            <a:xfrm>
              <a:off x="2132" y="3540"/>
              <a:ext cx="1059" cy="578"/>
            </a:xfrm>
            <a:custGeom>
              <a:avLst/>
              <a:gdLst>
                <a:gd name="T0" fmla="*/ 777 w 1059"/>
                <a:gd name="T1" fmla="*/ 11 h 578"/>
                <a:gd name="T2" fmla="*/ 730 w 1059"/>
                <a:gd name="T3" fmla="*/ 33 h 578"/>
                <a:gd name="T4" fmla="*/ 682 w 1059"/>
                <a:gd name="T5" fmla="*/ 53 h 578"/>
                <a:gd name="T6" fmla="*/ 634 w 1059"/>
                <a:gd name="T7" fmla="*/ 73 h 578"/>
                <a:gd name="T8" fmla="*/ 586 w 1059"/>
                <a:gd name="T9" fmla="*/ 92 h 578"/>
                <a:gd name="T10" fmla="*/ 536 w 1059"/>
                <a:gd name="T11" fmla="*/ 110 h 578"/>
                <a:gd name="T12" fmla="*/ 487 w 1059"/>
                <a:gd name="T13" fmla="*/ 126 h 578"/>
                <a:gd name="T14" fmla="*/ 437 w 1059"/>
                <a:gd name="T15" fmla="*/ 140 h 578"/>
                <a:gd name="T16" fmla="*/ 387 w 1059"/>
                <a:gd name="T17" fmla="*/ 152 h 578"/>
                <a:gd name="T18" fmla="*/ 336 w 1059"/>
                <a:gd name="T19" fmla="*/ 162 h 578"/>
                <a:gd name="T20" fmla="*/ 284 w 1059"/>
                <a:gd name="T21" fmla="*/ 171 h 578"/>
                <a:gd name="T22" fmla="*/ 234 w 1059"/>
                <a:gd name="T23" fmla="*/ 177 h 578"/>
                <a:gd name="T24" fmla="*/ 182 w 1059"/>
                <a:gd name="T25" fmla="*/ 182 h 578"/>
                <a:gd name="T26" fmla="*/ 130 w 1059"/>
                <a:gd name="T27" fmla="*/ 183 h 578"/>
                <a:gd name="T28" fmla="*/ 79 w 1059"/>
                <a:gd name="T29" fmla="*/ 182 h 578"/>
                <a:gd name="T30" fmla="*/ 27 w 1059"/>
                <a:gd name="T31" fmla="*/ 178 h 578"/>
                <a:gd name="T32" fmla="*/ 20 w 1059"/>
                <a:gd name="T33" fmla="*/ 194 h 578"/>
                <a:gd name="T34" fmla="*/ 57 w 1059"/>
                <a:gd name="T35" fmla="*/ 237 h 578"/>
                <a:gd name="T36" fmla="*/ 88 w 1059"/>
                <a:gd name="T37" fmla="*/ 283 h 578"/>
                <a:gd name="T38" fmla="*/ 114 w 1059"/>
                <a:gd name="T39" fmla="*/ 333 h 578"/>
                <a:gd name="T40" fmla="*/ 135 w 1059"/>
                <a:gd name="T41" fmla="*/ 384 h 578"/>
                <a:gd name="T42" fmla="*/ 151 w 1059"/>
                <a:gd name="T43" fmla="*/ 437 h 578"/>
                <a:gd name="T44" fmla="*/ 162 w 1059"/>
                <a:gd name="T45" fmla="*/ 493 h 578"/>
                <a:gd name="T46" fmla="*/ 166 w 1059"/>
                <a:gd name="T47" fmla="*/ 549 h 578"/>
                <a:gd name="T48" fmla="*/ 191 w 1059"/>
                <a:gd name="T49" fmla="*/ 563 h 578"/>
                <a:gd name="T50" fmla="*/ 242 w 1059"/>
                <a:gd name="T51" fmla="*/ 538 h 578"/>
                <a:gd name="T52" fmla="*/ 293 w 1059"/>
                <a:gd name="T53" fmla="*/ 516 h 578"/>
                <a:gd name="T54" fmla="*/ 347 w 1059"/>
                <a:gd name="T55" fmla="*/ 495 h 578"/>
                <a:gd name="T56" fmla="*/ 401 w 1059"/>
                <a:gd name="T57" fmla="*/ 477 h 578"/>
                <a:gd name="T58" fmla="*/ 456 w 1059"/>
                <a:gd name="T59" fmla="*/ 460 h 578"/>
                <a:gd name="T60" fmla="*/ 513 w 1059"/>
                <a:gd name="T61" fmla="*/ 446 h 578"/>
                <a:gd name="T62" fmla="*/ 569 w 1059"/>
                <a:gd name="T63" fmla="*/ 434 h 578"/>
                <a:gd name="T64" fmla="*/ 626 w 1059"/>
                <a:gd name="T65" fmla="*/ 423 h 578"/>
                <a:gd name="T66" fmla="*/ 684 w 1059"/>
                <a:gd name="T67" fmla="*/ 414 h 578"/>
                <a:gd name="T68" fmla="*/ 742 w 1059"/>
                <a:gd name="T69" fmla="*/ 406 h 578"/>
                <a:gd name="T70" fmla="*/ 800 w 1059"/>
                <a:gd name="T71" fmla="*/ 400 h 578"/>
                <a:gd name="T72" fmla="*/ 858 w 1059"/>
                <a:gd name="T73" fmla="*/ 394 h 578"/>
                <a:gd name="T74" fmla="*/ 916 w 1059"/>
                <a:gd name="T75" fmla="*/ 390 h 578"/>
                <a:gd name="T76" fmla="*/ 972 w 1059"/>
                <a:gd name="T77" fmla="*/ 386 h 578"/>
                <a:gd name="T78" fmla="*/ 1029 w 1059"/>
                <a:gd name="T79" fmla="*/ 383 h 578"/>
                <a:gd name="T80" fmla="*/ 1044 w 1059"/>
                <a:gd name="T81" fmla="*/ 369 h 578"/>
                <a:gd name="T82" fmla="*/ 1012 w 1059"/>
                <a:gd name="T83" fmla="*/ 343 h 578"/>
                <a:gd name="T84" fmla="*/ 977 w 1059"/>
                <a:gd name="T85" fmla="*/ 315 h 578"/>
                <a:gd name="T86" fmla="*/ 942 w 1059"/>
                <a:gd name="T87" fmla="*/ 280 h 578"/>
                <a:gd name="T88" fmla="*/ 906 w 1059"/>
                <a:gd name="T89" fmla="*/ 239 h 578"/>
                <a:gd name="T90" fmla="*/ 871 w 1059"/>
                <a:gd name="T91" fmla="*/ 186 h 578"/>
                <a:gd name="T92" fmla="*/ 839 w 1059"/>
                <a:gd name="T93" fmla="*/ 123 h 578"/>
                <a:gd name="T94" fmla="*/ 810 w 1059"/>
                <a:gd name="T95" fmla="*/ 45 h 578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059"/>
                <a:gd name="T145" fmla="*/ 0 h 578"/>
                <a:gd name="T146" fmla="*/ 1059 w 1059"/>
                <a:gd name="T147" fmla="*/ 578 h 578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059" h="578">
                  <a:moveTo>
                    <a:pt x="799" y="0"/>
                  </a:moveTo>
                  <a:lnTo>
                    <a:pt x="777" y="11"/>
                  </a:lnTo>
                  <a:lnTo>
                    <a:pt x="753" y="23"/>
                  </a:lnTo>
                  <a:lnTo>
                    <a:pt x="730" y="33"/>
                  </a:lnTo>
                  <a:lnTo>
                    <a:pt x="706" y="44"/>
                  </a:lnTo>
                  <a:lnTo>
                    <a:pt x="682" y="53"/>
                  </a:lnTo>
                  <a:lnTo>
                    <a:pt x="658" y="63"/>
                  </a:lnTo>
                  <a:lnTo>
                    <a:pt x="634" y="73"/>
                  </a:lnTo>
                  <a:lnTo>
                    <a:pt x="610" y="83"/>
                  </a:lnTo>
                  <a:lnTo>
                    <a:pt x="586" y="92"/>
                  </a:lnTo>
                  <a:lnTo>
                    <a:pt x="561" y="101"/>
                  </a:lnTo>
                  <a:lnTo>
                    <a:pt x="536" y="110"/>
                  </a:lnTo>
                  <a:lnTo>
                    <a:pt x="512" y="118"/>
                  </a:lnTo>
                  <a:lnTo>
                    <a:pt x="487" y="126"/>
                  </a:lnTo>
                  <a:lnTo>
                    <a:pt x="461" y="133"/>
                  </a:lnTo>
                  <a:lnTo>
                    <a:pt x="437" y="140"/>
                  </a:lnTo>
                  <a:lnTo>
                    <a:pt x="412" y="146"/>
                  </a:lnTo>
                  <a:lnTo>
                    <a:pt x="387" y="152"/>
                  </a:lnTo>
                  <a:lnTo>
                    <a:pt x="361" y="157"/>
                  </a:lnTo>
                  <a:lnTo>
                    <a:pt x="336" y="162"/>
                  </a:lnTo>
                  <a:lnTo>
                    <a:pt x="310" y="167"/>
                  </a:lnTo>
                  <a:lnTo>
                    <a:pt x="284" y="171"/>
                  </a:lnTo>
                  <a:lnTo>
                    <a:pt x="259" y="175"/>
                  </a:lnTo>
                  <a:lnTo>
                    <a:pt x="234" y="177"/>
                  </a:lnTo>
                  <a:lnTo>
                    <a:pt x="208" y="179"/>
                  </a:lnTo>
                  <a:lnTo>
                    <a:pt x="182" y="182"/>
                  </a:lnTo>
                  <a:lnTo>
                    <a:pt x="156" y="183"/>
                  </a:lnTo>
                  <a:lnTo>
                    <a:pt x="130" y="183"/>
                  </a:lnTo>
                  <a:lnTo>
                    <a:pt x="104" y="183"/>
                  </a:lnTo>
                  <a:lnTo>
                    <a:pt x="79" y="182"/>
                  </a:lnTo>
                  <a:lnTo>
                    <a:pt x="53" y="180"/>
                  </a:lnTo>
                  <a:lnTo>
                    <a:pt x="27" y="178"/>
                  </a:lnTo>
                  <a:lnTo>
                    <a:pt x="0" y="175"/>
                  </a:lnTo>
                  <a:lnTo>
                    <a:pt x="20" y="194"/>
                  </a:lnTo>
                  <a:lnTo>
                    <a:pt x="39" y="215"/>
                  </a:lnTo>
                  <a:lnTo>
                    <a:pt x="57" y="237"/>
                  </a:lnTo>
                  <a:lnTo>
                    <a:pt x="73" y="259"/>
                  </a:lnTo>
                  <a:lnTo>
                    <a:pt x="88" y="283"/>
                  </a:lnTo>
                  <a:lnTo>
                    <a:pt x="101" y="307"/>
                  </a:lnTo>
                  <a:lnTo>
                    <a:pt x="114" y="333"/>
                  </a:lnTo>
                  <a:lnTo>
                    <a:pt x="125" y="358"/>
                  </a:lnTo>
                  <a:lnTo>
                    <a:pt x="135" y="384"/>
                  </a:lnTo>
                  <a:lnTo>
                    <a:pt x="144" y="411"/>
                  </a:lnTo>
                  <a:lnTo>
                    <a:pt x="151" y="437"/>
                  </a:lnTo>
                  <a:lnTo>
                    <a:pt x="157" y="465"/>
                  </a:lnTo>
                  <a:lnTo>
                    <a:pt x="162" y="493"/>
                  </a:lnTo>
                  <a:lnTo>
                    <a:pt x="165" y="521"/>
                  </a:lnTo>
                  <a:lnTo>
                    <a:pt x="166" y="549"/>
                  </a:lnTo>
                  <a:lnTo>
                    <a:pt x="166" y="577"/>
                  </a:lnTo>
                  <a:lnTo>
                    <a:pt x="191" y="563"/>
                  </a:lnTo>
                  <a:lnTo>
                    <a:pt x="217" y="550"/>
                  </a:lnTo>
                  <a:lnTo>
                    <a:pt x="242" y="538"/>
                  </a:lnTo>
                  <a:lnTo>
                    <a:pt x="267" y="527"/>
                  </a:lnTo>
                  <a:lnTo>
                    <a:pt x="293" y="516"/>
                  </a:lnTo>
                  <a:lnTo>
                    <a:pt x="320" y="505"/>
                  </a:lnTo>
                  <a:lnTo>
                    <a:pt x="347" y="495"/>
                  </a:lnTo>
                  <a:lnTo>
                    <a:pt x="374" y="486"/>
                  </a:lnTo>
                  <a:lnTo>
                    <a:pt x="401" y="477"/>
                  </a:lnTo>
                  <a:lnTo>
                    <a:pt x="429" y="468"/>
                  </a:lnTo>
                  <a:lnTo>
                    <a:pt x="456" y="460"/>
                  </a:lnTo>
                  <a:lnTo>
                    <a:pt x="484" y="453"/>
                  </a:lnTo>
                  <a:lnTo>
                    <a:pt x="513" y="446"/>
                  </a:lnTo>
                  <a:lnTo>
                    <a:pt x="541" y="440"/>
                  </a:lnTo>
                  <a:lnTo>
                    <a:pt x="569" y="434"/>
                  </a:lnTo>
                  <a:lnTo>
                    <a:pt x="598" y="429"/>
                  </a:lnTo>
                  <a:lnTo>
                    <a:pt x="626" y="423"/>
                  </a:lnTo>
                  <a:lnTo>
                    <a:pt x="655" y="419"/>
                  </a:lnTo>
                  <a:lnTo>
                    <a:pt x="684" y="414"/>
                  </a:lnTo>
                  <a:lnTo>
                    <a:pt x="713" y="410"/>
                  </a:lnTo>
                  <a:lnTo>
                    <a:pt x="742" y="406"/>
                  </a:lnTo>
                  <a:lnTo>
                    <a:pt x="771" y="403"/>
                  </a:lnTo>
                  <a:lnTo>
                    <a:pt x="800" y="400"/>
                  </a:lnTo>
                  <a:lnTo>
                    <a:pt x="829" y="397"/>
                  </a:lnTo>
                  <a:lnTo>
                    <a:pt x="858" y="394"/>
                  </a:lnTo>
                  <a:lnTo>
                    <a:pt x="887" y="392"/>
                  </a:lnTo>
                  <a:lnTo>
                    <a:pt x="916" y="390"/>
                  </a:lnTo>
                  <a:lnTo>
                    <a:pt x="945" y="388"/>
                  </a:lnTo>
                  <a:lnTo>
                    <a:pt x="972" y="386"/>
                  </a:lnTo>
                  <a:lnTo>
                    <a:pt x="1001" y="384"/>
                  </a:lnTo>
                  <a:lnTo>
                    <a:pt x="1029" y="383"/>
                  </a:lnTo>
                  <a:lnTo>
                    <a:pt x="1058" y="381"/>
                  </a:lnTo>
                  <a:lnTo>
                    <a:pt x="1044" y="369"/>
                  </a:lnTo>
                  <a:lnTo>
                    <a:pt x="1028" y="357"/>
                  </a:lnTo>
                  <a:lnTo>
                    <a:pt x="1012" y="343"/>
                  </a:lnTo>
                  <a:lnTo>
                    <a:pt x="995" y="330"/>
                  </a:lnTo>
                  <a:lnTo>
                    <a:pt x="977" y="315"/>
                  </a:lnTo>
                  <a:lnTo>
                    <a:pt x="960" y="299"/>
                  </a:lnTo>
                  <a:lnTo>
                    <a:pt x="942" y="280"/>
                  </a:lnTo>
                  <a:lnTo>
                    <a:pt x="924" y="260"/>
                  </a:lnTo>
                  <a:lnTo>
                    <a:pt x="906" y="239"/>
                  </a:lnTo>
                  <a:lnTo>
                    <a:pt x="888" y="214"/>
                  </a:lnTo>
                  <a:lnTo>
                    <a:pt x="871" y="186"/>
                  </a:lnTo>
                  <a:lnTo>
                    <a:pt x="854" y="155"/>
                  </a:lnTo>
                  <a:lnTo>
                    <a:pt x="839" y="123"/>
                  </a:lnTo>
                  <a:lnTo>
                    <a:pt x="824" y="85"/>
                  </a:lnTo>
                  <a:lnTo>
                    <a:pt x="810" y="45"/>
                  </a:lnTo>
                  <a:lnTo>
                    <a:pt x="799" y="0"/>
                  </a:lnTo>
                </a:path>
              </a:pathLst>
            </a:custGeom>
            <a:solidFill>
              <a:srgbClr val="00FF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37" name="Freeform 19"/>
            <p:cNvSpPr>
              <a:spLocks/>
            </p:cNvSpPr>
            <p:nvPr/>
          </p:nvSpPr>
          <p:spPr bwMode="auto">
            <a:xfrm>
              <a:off x="2122" y="3537"/>
              <a:ext cx="810" cy="186"/>
            </a:xfrm>
            <a:custGeom>
              <a:avLst/>
              <a:gdLst>
                <a:gd name="T0" fmla="*/ 10 w 810"/>
                <a:gd name="T1" fmla="*/ 177 h 186"/>
                <a:gd name="T2" fmla="*/ 63 w 810"/>
                <a:gd name="T3" fmla="*/ 182 h 186"/>
                <a:gd name="T4" fmla="*/ 114 w 810"/>
                <a:gd name="T5" fmla="*/ 185 h 186"/>
                <a:gd name="T6" fmla="*/ 166 w 810"/>
                <a:gd name="T7" fmla="*/ 185 h 186"/>
                <a:gd name="T8" fmla="*/ 217 w 810"/>
                <a:gd name="T9" fmla="*/ 182 h 186"/>
                <a:gd name="T10" fmla="*/ 268 w 810"/>
                <a:gd name="T11" fmla="*/ 177 h 186"/>
                <a:gd name="T12" fmla="*/ 320 w 810"/>
                <a:gd name="T13" fmla="*/ 170 h 186"/>
                <a:gd name="T14" fmla="*/ 371 w 810"/>
                <a:gd name="T15" fmla="*/ 160 h 186"/>
                <a:gd name="T16" fmla="*/ 422 w 810"/>
                <a:gd name="T17" fmla="*/ 149 h 186"/>
                <a:gd name="T18" fmla="*/ 472 w 810"/>
                <a:gd name="T19" fmla="*/ 136 h 186"/>
                <a:gd name="T20" fmla="*/ 522 w 810"/>
                <a:gd name="T21" fmla="*/ 121 h 186"/>
                <a:gd name="T22" fmla="*/ 572 w 810"/>
                <a:gd name="T23" fmla="*/ 105 h 186"/>
                <a:gd name="T24" fmla="*/ 619 w 810"/>
                <a:gd name="T25" fmla="*/ 87 h 186"/>
                <a:gd name="T26" fmla="*/ 668 w 810"/>
                <a:gd name="T27" fmla="*/ 69 h 186"/>
                <a:gd name="T28" fmla="*/ 716 w 810"/>
                <a:gd name="T29" fmla="*/ 48 h 186"/>
                <a:gd name="T30" fmla="*/ 762 w 810"/>
                <a:gd name="T31" fmla="*/ 28 h 186"/>
                <a:gd name="T32" fmla="*/ 809 w 810"/>
                <a:gd name="T33" fmla="*/ 6 h 186"/>
                <a:gd name="T34" fmla="*/ 783 w 810"/>
                <a:gd name="T35" fmla="*/ 11 h 186"/>
                <a:gd name="T36" fmla="*/ 737 w 810"/>
                <a:gd name="T37" fmla="*/ 32 h 186"/>
                <a:gd name="T38" fmla="*/ 690 w 810"/>
                <a:gd name="T39" fmla="*/ 52 h 186"/>
                <a:gd name="T40" fmla="*/ 642 w 810"/>
                <a:gd name="T41" fmla="*/ 72 h 186"/>
                <a:gd name="T42" fmla="*/ 594 w 810"/>
                <a:gd name="T43" fmla="*/ 90 h 186"/>
                <a:gd name="T44" fmla="*/ 544 w 810"/>
                <a:gd name="T45" fmla="*/ 108 h 186"/>
                <a:gd name="T46" fmla="*/ 495 w 810"/>
                <a:gd name="T47" fmla="*/ 123 h 186"/>
                <a:gd name="T48" fmla="*/ 446 w 810"/>
                <a:gd name="T49" fmla="*/ 137 h 186"/>
                <a:gd name="T50" fmla="*/ 395 w 810"/>
                <a:gd name="T51" fmla="*/ 148 h 186"/>
                <a:gd name="T52" fmla="*/ 344 w 810"/>
                <a:gd name="T53" fmla="*/ 159 h 186"/>
                <a:gd name="T54" fmla="*/ 294 w 810"/>
                <a:gd name="T55" fmla="*/ 168 h 186"/>
                <a:gd name="T56" fmla="*/ 243 w 810"/>
                <a:gd name="T57" fmla="*/ 173 h 186"/>
                <a:gd name="T58" fmla="*/ 192 w 810"/>
                <a:gd name="T59" fmla="*/ 177 h 186"/>
                <a:gd name="T60" fmla="*/ 140 w 810"/>
                <a:gd name="T61" fmla="*/ 178 h 186"/>
                <a:gd name="T62" fmla="*/ 88 w 810"/>
                <a:gd name="T63" fmla="*/ 177 h 186"/>
                <a:gd name="T64" fmla="*/ 37 w 810"/>
                <a:gd name="T65" fmla="*/ 174 h 186"/>
                <a:gd name="T66" fmla="*/ 8 w 810"/>
                <a:gd name="T67" fmla="*/ 176 h 186"/>
                <a:gd name="T68" fmla="*/ 0 w 810"/>
                <a:gd name="T69" fmla="*/ 170 h 186"/>
                <a:gd name="T70" fmla="*/ 13 w 810"/>
                <a:gd name="T71" fmla="*/ 171 h 18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10"/>
                <a:gd name="T109" fmla="*/ 0 h 186"/>
                <a:gd name="T110" fmla="*/ 810 w 810"/>
                <a:gd name="T111" fmla="*/ 186 h 18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10" h="186">
                  <a:moveTo>
                    <a:pt x="13" y="171"/>
                  </a:moveTo>
                  <a:lnTo>
                    <a:pt x="10" y="177"/>
                  </a:lnTo>
                  <a:lnTo>
                    <a:pt x="37" y="180"/>
                  </a:lnTo>
                  <a:lnTo>
                    <a:pt x="63" y="182"/>
                  </a:lnTo>
                  <a:lnTo>
                    <a:pt x="88" y="184"/>
                  </a:lnTo>
                  <a:lnTo>
                    <a:pt x="114" y="185"/>
                  </a:lnTo>
                  <a:lnTo>
                    <a:pt x="140" y="185"/>
                  </a:lnTo>
                  <a:lnTo>
                    <a:pt x="166" y="185"/>
                  </a:lnTo>
                  <a:lnTo>
                    <a:pt x="192" y="184"/>
                  </a:lnTo>
                  <a:lnTo>
                    <a:pt x="217" y="182"/>
                  </a:lnTo>
                  <a:lnTo>
                    <a:pt x="243" y="180"/>
                  </a:lnTo>
                  <a:lnTo>
                    <a:pt x="268" y="177"/>
                  </a:lnTo>
                  <a:lnTo>
                    <a:pt x="295" y="173"/>
                  </a:lnTo>
                  <a:lnTo>
                    <a:pt x="320" y="170"/>
                  </a:lnTo>
                  <a:lnTo>
                    <a:pt x="345" y="166"/>
                  </a:lnTo>
                  <a:lnTo>
                    <a:pt x="371" y="160"/>
                  </a:lnTo>
                  <a:lnTo>
                    <a:pt x="396" y="155"/>
                  </a:lnTo>
                  <a:lnTo>
                    <a:pt x="422" y="149"/>
                  </a:lnTo>
                  <a:lnTo>
                    <a:pt x="447" y="142"/>
                  </a:lnTo>
                  <a:lnTo>
                    <a:pt x="472" y="136"/>
                  </a:lnTo>
                  <a:lnTo>
                    <a:pt x="496" y="129"/>
                  </a:lnTo>
                  <a:lnTo>
                    <a:pt x="522" y="121"/>
                  </a:lnTo>
                  <a:lnTo>
                    <a:pt x="546" y="113"/>
                  </a:lnTo>
                  <a:lnTo>
                    <a:pt x="572" y="105"/>
                  </a:lnTo>
                  <a:lnTo>
                    <a:pt x="596" y="96"/>
                  </a:lnTo>
                  <a:lnTo>
                    <a:pt x="619" y="87"/>
                  </a:lnTo>
                  <a:lnTo>
                    <a:pt x="644" y="78"/>
                  </a:lnTo>
                  <a:lnTo>
                    <a:pt x="668" y="69"/>
                  </a:lnTo>
                  <a:lnTo>
                    <a:pt x="692" y="58"/>
                  </a:lnTo>
                  <a:lnTo>
                    <a:pt x="716" y="48"/>
                  </a:lnTo>
                  <a:lnTo>
                    <a:pt x="740" y="38"/>
                  </a:lnTo>
                  <a:lnTo>
                    <a:pt x="762" y="28"/>
                  </a:lnTo>
                  <a:lnTo>
                    <a:pt x="786" y="17"/>
                  </a:lnTo>
                  <a:lnTo>
                    <a:pt x="809" y="6"/>
                  </a:lnTo>
                  <a:lnTo>
                    <a:pt x="806" y="0"/>
                  </a:lnTo>
                  <a:lnTo>
                    <a:pt x="783" y="11"/>
                  </a:lnTo>
                  <a:lnTo>
                    <a:pt x="760" y="21"/>
                  </a:lnTo>
                  <a:lnTo>
                    <a:pt x="737" y="32"/>
                  </a:lnTo>
                  <a:lnTo>
                    <a:pt x="714" y="43"/>
                  </a:lnTo>
                  <a:lnTo>
                    <a:pt x="690" y="52"/>
                  </a:lnTo>
                  <a:lnTo>
                    <a:pt x="666" y="62"/>
                  </a:lnTo>
                  <a:lnTo>
                    <a:pt x="642" y="72"/>
                  </a:lnTo>
                  <a:lnTo>
                    <a:pt x="617" y="81"/>
                  </a:lnTo>
                  <a:lnTo>
                    <a:pt x="594" y="90"/>
                  </a:lnTo>
                  <a:lnTo>
                    <a:pt x="569" y="99"/>
                  </a:lnTo>
                  <a:lnTo>
                    <a:pt x="544" y="108"/>
                  </a:lnTo>
                  <a:lnTo>
                    <a:pt x="520" y="115"/>
                  </a:lnTo>
                  <a:lnTo>
                    <a:pt x="495" y="123"/>
                  </a:lnTo>
                  <a:lnTo>
                    <a:pt x="471" y="130"/>
                  </a:lnTo>
                  <a:lnTo>
                    <a:pt x="446" y="137"/>
                  </a:lnTo>
                  <a:lnTo>
                    <a:pt x="421" y="143"/>
                  </a:lnTo>
                  <a:lnTo>
                    <a:pt x="395" y="148"/>
                  </a:lnTo>
                  <a:lnTo>
                    <a:pt x="370" y="154"/>
                  </a:lnTo>
                  <a:lnTo>
                    <a:pt x="344" y="159"/>
                  </a:lnTo>
                  <a:lnTo>
                    <a:pt x="319" y="163"/>
                  </a:lnTo>
                  <a:lnTo>
                    <a:pt x="294" y="168"/>
                  </a:lnTo>
                  <a:lnTo>
                    <a:pt x="268" y="170"/>
                  </a:lnTo>
                  <a:lnTo>
                    <a:pt x="243" y="173"/>
                  </a:lnTo>
                  <a:lnTo>
                    <a:pt x="217" y="175"/>
                  </a:lnTo>
                  <a:lnTo>
                    <a:pt x="192" y="177"/>
                  </a:lnTo>
                  <a:lnTo>
                    <a:pt x="166" y="178"/>
                  </a:lnTo>
                  <a:lnTo>
                    <a:pt x="140" y="178"/>
                  </a:lnTo>
                  <a:lnTo>
                    <a:pt x="114" y="178"/>
                  </a:lnTo>
                  <a:lnTo>
                    <a:pt x="88" y="177"/>
                  </a:lnTo>
                  <a:lnTo>
                    <a:pt x="63" y="176"/>
                  </a:lnTo>
                  <a:lnTo>
                    <a:pt x="37" y="174"/>
                  </a:lnTo>
                  <a:lnTo>
                    <a:pt x="10" y="170"/>
                  </a:lnTo>
                  <a:lnTo>
                    <a:pt x="8" y="176"/>
                  </a:lnTo>
                  <a:lnTo>
                    <a:pt x="10" y="170"/>
                  </a:lnTo>
                  <a:lnTo>
                    <a:pt x="0" y="170"/>
                  </a:lnTo>
                  <a:lnTo>
                    <a:pt x="8" y="176"/>
                  </a:lnTo>
                  <a:lnTo>
                    <a:pt x="13" y="171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38" name="Freeform 20"/>
            <p:cNvSpPr>
              <a:spLocks/>
            </p:cNvSpPr>
            <p:nvPr/>
          </p:nvSpPr>
          <p:spPr bwMode="auto">
            <a:xfrm>
              <a:off x="2130" y="3714"/>
              <a:ext cx="168" cy="411"/>
            </a:xfrm>
            <a:custGeom>
              <a:avLst/>
              <a:gdLst>
                <a:gd name="T0" fmla="*/ 162 w 168"/>
                <a:gd name="T1" fmla="*/ 400 h 411"/>
                <a:gd name="T2" fmla="*/ 167 w 168"/>
                <a:gd name="T3" fmla="*/ 403 h 411"/>
                <a:gd name="T4" fmla="*/ 167 w 168"/>
                <a:gd name="T5" fmla="*/ 376 h 411"/>
                <a:gd name="T6" fmla="*/ 165 w 168"/>
                <a:gd name="T7" fmla="*/ 347 h 411"/>
                <a:gd name="T8" fmla="*/ 162 w 168"/>
                <a:gd name="T9" fmla="*/ 319 h 411"/>
                <a:gd name="T10" fmla="*/ 157 w 168"/>
                <a:gd name="T11" fmla="*/ 292 h 411"/>
                <a:gd name="T12" fmla="*/ 153 w 168"/>
                <a:gd name="T13" fmla="*/ 264 h 411"/>
                <a:gd name="T14" fmla="*/ 145 w 168"/>
                <a:gd name="T15" fmla="*/ 238 h 411"/>
                <a:gd name="T16" fmla="*/ 137 w 168"/>
                <a:gd name="T17" fmla="*/ 210 h 411"/>
                <a:gd name="T18" fmla="*/ 126 w 168"/>
                <a:gd name="T19" fmla="*/ 184 h 411"/>
                <a:gd name="T20" fmla="*/ 116 w 168"/>
                <a:gd name="T21" fmla="*/ 159 h 411"/>
                <a:gd name="T22" fmla="*/ 103 w 168"/>
                <a:gd name="T23" fmla="*/ 133 h 411"/>
                <a:gd name="T24" fmla="*/ 90 w 168"/>
                <a:gd name="T25" fmla="*/ 109 h 411"/>
                <a:gd name="T26" fmla="*/ 75 w 168"/>
                <a:gd name="T27" fmla="*/ 86 h 411"/>
                <a:gd name="T28" fmla="*/ 59 w 168"/>
                <a:gd name="T29" fmla="*/ 62 h 411"/>
                <a:gd name="T30" fmla="*/ 42 w 168"/>
                <a:gd name="T31" fmla="*/ 40 h 411"/>
                <a:gd name="T32" fmla="*/ 24 w 168"/>
                <a:gd name="T33" fmla="*/ 20 h 411"/>
                <a:gd name="T34" fmla="*/ 5 w 168"/>
                <a:gd name="T35" fmla="*/ 0 h 411"/>
                <a:gd name="T36" fmla="*/ 0 w 168"/>
                <a:gd name="T37" fmla="*/ 5 h 411"/>
                <a:gd name="T38" fmla="*/ 19 w 168"/>
                <a:gd name="T39" fmla="*/ 25 h 411"/>
                <a:gd name="T40" fmla="*/ 38 w 168"/>
                <a:gd name="T41" fmla="*/ 44 h 411"/>
                <a:gd name="T42" fmla="*/ 54 w 168"/>
                <a:gd name="T43" fmla="*/ 66 h 411"/>
                <a:gd name="T44" fmla="*/ 70 w 168"/>
                <a:gd name="T45" fmla="*/ 89 h 411"/>
                <a:gd name="T46" fmla="*/ 84 w 168"/>
                <a:gd name="T47" fmla="*/ 112 h 411"/>
                <a:gd name="T48" fmla="*/ 97 w 168"/>
                <a:gd name="T49" fmla="*/ 136 h 411"/>
                <a:gd name="T50" fmla="*/ 110 w 168"/>
                <a:gd name="T51" fmla="*/ 161 h 411"/>
                <a:gd name="T52" fmla="*/ 121 w 168"/>
                <a:gd name="T53" fmla="*/ 186 h 411"/>
                <a:gd name="T54" fmla="*/ 130 w 168"/>
                <a:gd name="T55" fmla="*/ 212 h 411"/>
                <a:gd name="T56" fmla="*/ 139 w 168"/>
                <a:gd name="T57" fmla="*/ 239 h 411"/>
                <a:gd name="T58" fmla="*/ 146 w 168"/>
                <a:gd name="T59" fmla="*/ 265 h 411"/>
                <a:gd name="T60" fmla="*/ 152 w 168"/>
                <a:gd name="T61" fmla="*/ 293 h 411"/>
                <a:gd name="T62" fmla="*/ 155 w 168"/>
                <a:gd name="T63" fmla="*/ 319 h 411"/>
                <a:gd name="T64" fmla="*/ 159 w 168"/>
                <a:gd name="T65" fmla="*/ 347 h 411"/>
                <a:gd name="T66" fmla="*/ 160 w 168"/>
                <a:gd name="T67" fmla="*/ 376 h 411"/>
                <a:gd name="T68" fmla="*/ 160 w 168"/>
                <a:gd name="T69" fmla="*/ 403 h 411"/>
                <a:gd name="T70" fmla="*/ 165 w 168"/>
                <a:gd name="T71" fmla="*/ 406 h 411"/>
                <a:gd name="T72" fmla="*/ 160 w 168"/>
                <a:gd name="T73" fmla="*/ 403 h 411"/>
                <a:gd name="T74" fmla="*/ 160 w 168"/>
                <a:gd name="T75" fmla="*/ 410 h 411"/>
                <a:gd name="T76" fmla="*/ 165 w 168"/>
                <a:gd name="T77" fmla="*/ 406 h 411"/>
                <a:gd name="T78" fmla="*/ 162 w 168"/>
                <a:gd name="T79" fmla="*/ 400 h 411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68"/>
                <a:gd name="T121" fmla="*/ 0 h 411"/>
                <a:gd name="T122" fmla="*/ 168 w 168"/>
                <a:gd name="T123" fmla="*/ 411 h 411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68" h="411">
                  <a:moveTo>
                    <a:pt x="162" y="400"/>
                  </a:moveTo>
                  <a:lnTo>
                    <a:pt x="167" y="403"/>
                  </a:lnTo>
                  <a:lnTo>
                    <a:pt x="167" y="376"/>
                  </a:lnTo>
                  <a:lnTo>
                    <a:pt x="165" y="347"/>
                  </a:lnTo>
                  <a:lnTo>
                    <a:pt x="162" y="319"/>
                  </a:lnTo>
                  <a:lnTo>
                    <a:pt x="157" y="292"/>
                  </a:lnTo>
                  <a:lnTo>
                    <a:pt x="153" y="264"/>
                  </a:lnTo>
                  <a:lnTo>
                    <a:pt x="145" y="238"/>
                  </a:lnTo>
                  <a:lnTo>
                    <a:pt x="137" y="210"/>
                  </a:lnTo>
                  <a:lnTo>
                    <a:pt x="126" y="184"/>
                  </a:lnTo>
                  <a:lnTo>
                    <a:pt x="116" y="159"/>
                  </a:lnTo>
                  <a:lnTo>
                    <a:pt x="103" y="133"/>
                  </a:lnTo>
                  <a:lnTo>
                    <a:pt x="90" y="109"/>
                  </a:lnTo>
                  <a:lnTo>
                    <a:pt x="75" y="86"/>
                  </a:lnTo>
                  <a:lnTo>
                    <a:pt x="59" y="62"/>
                  </a:lnTo>
                  <a:lnTo>
                    <a:pt x="42" y="40"/>
                  </a:lnTo>
                  <a:lnTo>
                    <a:pt x="24" y="20"/>
                  </a:lnTo>
                  <a:lnTo>
                    <a:pt x="5" y="0"/>
                  </a:lnTo>
                  <a:lnTo>
                    <a:pt x="0" y="5"/>
                  </a:lnTo>
                  <a:lnTo>
                    <a:pt x="19" y="25"/>
                  </a:lnTo>
                  <a:lnTo>
                    <a:pt x="38" y="44"/>
                  </a:lnTo>
                  <a:lnTo>
                    <a:pt x="54" y="66"/>
                  </a:lnTo>
                  <a:lnTo>
                    <a:pt x="70" y="89"/>
                  </a:lnTo>
                  <a:lnTo>
                    <a:pt x="84" y="112"/>
                  </a:lnTo>
                  <a:lnTo>
                    <a:pt x="97" y="136"/>
                  </a:lnTo>
                  <a:lnTo>
                    <a:pt x="110" y="161"/>
                  </a:lnTo>
                  <a:lnTo>
                    <a:pt x="121" y="186"/>
                  </a:lnTo>
                  <a:lnTo>
                    <a:pt x="130" y="212"/>
                  </a:lnTo>
                  <a:lnTo>
                    <a:pt x="139" y="239"/>
                  </a:lnTo>
                  <a:lnTo>
                    <a:pt x="146" y="265"/>
                  </a:lnTo>
                  <a:lnTo>
                    <a:pt x="152" y="293"/>
                  </a:lnTo>
                  <a:lnTo>
                    <a:pt x="155" y="319"/>
                  </a:lnTo>
                  <a:lnTo>
                    <a:pt x="159" y="347"/>
                  </a:lnTo>
                  <a:lnTo>
                    <a:pt x="160" y="376"/>
                  </a:lnTo>
                  <a:lnTo>
                    <a:pt x="160" y="403"/>
                  </a:lnTo>
                  <a:lnTo>
                    <a:pt x="165" y="406"/>
                  </a:lnTo>
                  <a:lnTo>
                    <a:pt x="160" y="403"/>
                  </a:lnTo>
                  <a:lnTo>
                    <a:pt x="160" y="410"/>
                  </a:lnTo>
                  <a:lnTo>
                    <a:pt x="165" y="406"/>
                  </a:lnTo>
                  <a:lnTo>
                    <a:pt x="162" y="40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39" name="Freeform 21"/>
            <p:cNvSpPr>
              <a:spLocks/>
            </p:cNvSpPr>
            <p:nvPr/>
          </p:nvSpPr>
          <p:spPr bwMode="auto">
            <a:xfrm>
              <a:off x="2298" y="3922"/>
              <a:ext cx="902" cy="199"/>
            </a:xfrm>
            <a:custGeom>
              <a:avLst/>
              <a:gdLst>
                <a:gd name="T0" fmla="*/ 892 w 902"/>
                <a:gd name="T1" fmla="*/ 0 h 199"/>
                <a:gd name="T2" fmla="*/ 835 w 902"/>
                <a:gd name="T3" fmla="*/ 3 h 199"/>
                <a:gd name="T4" fmla="*/ 779 w 902"/>
                <a:gd name="T5" fmla="*/ 6 h 199"/>
                <a:gd name="T6" fmla="*/ 721 w 902"/>
                <a:gd name="T7" fmla="*/ 11 h 199"/>
                <a:gd name="T8" fmla="*/ 664 w 902"/>
                <a:gd name="T9" fmla="*/ 16 h 199"/>
                <a:gd name="T10" fmla="*/ 605 w 902"/>
                <a:gd name="T11" fmla="*/ 21 h 199"/>
                <a:gd name="T12" fmla="*/ 547 w 902"/>
                <a:gd name="T13" fmla="*/ 28 h 199"/>
                <a:gd name="T14" fmla="*/ 490 w 902"/>
                <a:gd name="T15" fmla="*/ 36 h 199"/>
                <a:gd name="T16" fmla="*/ 432 w 902"/>
                <a:gd name="T17" fmla="*/ 47 h 199"/>
                <a:gd name="T18" fmla="*/ 375 w 902"/>
                <a:gd name="T19" fmla="*/ 57 h 199"/>
                <a:gd name="T20" fmla="*/ 319 w 902"/>
                <a:gd name="T21" fmla="*/ 71 h 199"/>
                <a:gd name="T22" fmla="*/ 263 w 902"/>
                <a:gd name="T23" fmla="*/ 85 h 199"/>
                <a:gd name="T24" fmla="*/ 208 w 902"/>
                <a:gd name="T25" fmla="*/ 102 h 199"/>
                <a:gd name="T26" fmla="*/ 154 w 902"/>
                <a:gd name="T27" fmla="*/ 121 h 199"/>
                <a:gd name="T28" fmla="*/ 101 w 902"/>
                <a:gd name="T29" fmla="*/ 143 h 199"/>
                <a:gd name="T30" fmla="*/ 50 w 902"/>
                <a:gd name="T31" fmla="*/ 166 h 199"/>
                <a:gd name="T32" fmla="*/ 0 w 902"/>
                <a:gd name="T33" fmla="*/ 192 h 199"/>
                <a:gd name="T34" fmla="*/ 28 w 902"/>
                <a:gd name="T35" fmla="*/ 184 h 199"/>
                <a:gd name="T36" fmla="*/ 78 w 902"/>
                <a:gd name="T37" fmla="*/ 160 h 199"/>
                <a:gd name="T38" fmla="*/ 129 w 902"/>
                <a:gd name="T39" fmla="*/ 138 h 199"/>
                <a:gd name="T40" fmla="*/ 183 w 902"/>
                <a:gd name="T41" fmla="*/ 117 h 199"/>
                <a:gd name="T42" fmla="*/ 236 w 902"/>
                <a:gd name="T43" fmla="*/ 100 h 199"/>
                <a:gd name="T44" fmla="*/ 292 w 902"/>
                <a:gd name="T45" fmla="*/ 84 h 199"/>
                <a:gd name="T46" fmla="*/ 348 w 902"/>
                <a:gd name="T47" fmla="*/ 70 h 199"/>
                <a:gd name="T48" fmla="*/ 404 w 902"/>
                <a:gd name="T49" fmla="*/ 58 h 199"/>
                <a:gd name="T50" fmla="*/ 462 w 902"/>
                <a:gd name="T51" fmla="*/ 48 h 199"/>
                <a:gd name="T52" fmla="*/ 520 w 902"/>
                <a:gd name="T53" fmla="*/ 39 h 199"/>
                <a:gd name="T54" fmla="*/ 576 w 902"/>
                <a:gd name="T55" fmla="*/ 31 h 199"/>
                <a:gd name="T56" fmla="*/ 635 w 902"/>
                <a:gd name="T57" fmla="*/ 24 h 199"/>
                <a:gd name="T58" fmla="*/ 692 w 902"/>
                <a:gd name="T59" fmla="*/ 18 h 199"/>
                <a:gd name="T60" fmla="*/ 750 w 902"/>
                <a:gd name="T61" fmla="*/ 15 h 199"/>
                <a:gd name="T62" fmla="*/ 807 w 902"/>
                <a:gd name="T63" fmla="*/ 11 h 199"/>
                <a:gd name="T64" fmla="*/ 863 w 902"/>
                <a:gd name="T65" fmla="*/ 8 h 199"/>
                <a:gd name="T66" fmla="*/ 894 w 902"/>
                <a:gd name="T67" fmla="*/ 1 h 199"/>
                <a:gd name="T68" fmla="*/ 901 w 902"/>
                <a:gd name="T69" fmla="*/ 6 h 199"/>
                <a:gd name="T70" fmla="*/ 890 w 902"/>
                <a:gd name="T71" fmla="*/ 6 h 199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2"/>
                <a:gd name="T109" fmla="*/ 0 h 199"/>
                <a:gd name="T110" fmla="*/ 902 w 902"/>
                <a:gd name="T111" fmla="*/ 199 h 199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2" h="199">
                  <a:moveTo>
                    <a:pt x="890" y="6"/>
                  </a:moveTo>
                  <a:lnTo>
                    <a:pt x="892" y="0"/>
                  </a:lnTo>
                  <a:lnTo>
                    <a:pt x="863" y="2"/>
                  </a:lnTo>
                  <a:lnTo>
                    <a:pt x="835" y="3"/>
                  </a:lnTo>
                  <a:lnTo>
                    <a:pt x="807" y="4"/>
                  </a:lnTo>
                  <a:lnTo>
                    <a:pt x="779" y="6"/>
                  </a:lnTo>
                  <a:lnTo>
                    <a:pt x="750" y="9"/>
                  </a:lnTo>
                  <a:lnTo>
                    <a:pt x="721" y="11"/>
                  </a:lnTo>
                  <a:lnTo>
                    <a:pt x="692" y="13"/>
                  </a:lnTo>
                  <a:lnTo>
                    <a:pt x="664" y="16"/>
                  </a:lnTo>
                  <a:lnTo>
                    <a:pt x="635" y="18"/>
                  </a:lnTo>
                  <a:lnTo>
                    <a:pt x="605" y="21"/>
                  </a:lnTo>
                  <a:lnTo>
                    <a:pt x="576" y="24"/>
                  </a:lnTo>
                  <a:lnTo>
                    <a:pt x="547" y="28"/>
                  </a:lnTo>
                  <a:lnTo>
                    <a:pt x="519" y="32"/>
                  </a:lnTo>
                  <a:lnTo>
                    <a:pt x="490" y="36"/>
                  </a:lnTo>
                  <a:lnTo>
                    <a:pt x="461" y="41"/>
                  </a:lnTo>
                  <a:lnTo>
                    <a:pt x="432" y="47"/>
                  </a:lnTo>
                  <a:lnTo>
                    <a:pt x="403" y="52"/>
                  </a:lnTo>
                  <a:lnTo>
                    <a:pt x="375" y="57"/>
                  </a:lnTo>
                  <a:lnTo>
                    <a:pt x="347" y="64"/>
                  </a:lnTo>
                  <a:lnTo>
                    <a:pt x="319" y="71"/>
                  </a:lnTo>
                  <a:lnTo>
                    <a:pt x="290" y="78"/>
                  </a:lnTo>
                  <a:lnTo>
                    <a:pt x="263" y="85"/>
                  </a:lnTo>
                  <a:lnTo>
                    <a:pt x="234" y="93"/>
                  </a:lnTo>
                  <a:lnTo>
                    <a:pt x="208" y="102"/>
                  </a:lnTo>
                  <a:lnTo>
                    <a:pt x="181" y="112"/>
                  </a:lnTo>
                  <a:lnTo>
                    <a:pt x="154" y="121"/>
                  </a:lnTo>
                  <a:lnTo>
                    <a:pt x="127" y="131"/>
                  </a:lnTo>
                  <a:lnTo>
                    <a:pt x="101" y="143"/>
                  </a:lnTo>
                  <a:lnTo>
                    <a:pt x="75" y="153"/>
                  </a:lnTo>
                  <a:lnTo>
                    <a:pt x="50" y="166"/>
                  </a:lnTo>
                  <a:lnTo>
                    <a:pt x="24" y="179"/>
                  </a:lnTo>
                  <a:lnTo>
                    <a:pt x="0" y="192"/>
                  </a:lnTo>
                  <a:lnTo>
                    <a:pt x="3" y="198"/>
                  </a:lnTo>
                  <a:lnTo>
                    <a:pt x="28" y="184"/>
                  </a:lnTo>
                  <a:lnTo>
                    <a:pt x="53" y="173"/>
                  </a:lnTo>
                  <a:lnTo>
                    <a:pt x="78" y="160"/>
                  </a:lnTo>
                  <a:lnTo>
                    <a:pt x="103" y="149"/>
                  </a:lnTo>
                  <a:lnTo>
                    <a:pt x="129" y="138"/>
                  </a:lnTo>
                  <a:lnTo>
                    <a:pt x="156" y="127"/>
                  </a:lnTo>
                  <a:lnTo>
                    <a:pt x="183" y="117"/>
                  </a:lnTo>
                  <a:lnTo>
                    <a:pt x="210" y="109"/>
                  </a:lnTo>
                  <a:lnTo>
                    <a:pt x="236" y="100"/>
                  </a:lnTo>
                  <a:lnTo>
                    <a:pt x="264" y="91"/>
                  </a:lnTo>
                  <a:lnTo>
                    <a:pt x="292" y="84"/>
                  </a:lnTo>
                  <a:lnTo>
                    <a:pt x="320" y="77"/>
                  </a:lnTo>
                  <a:lnTo>
                    <a:pt x="348" y="70"/>
                  </a:lnTo>
                  <a:lnTo>
                    <a:pt x="376" y="64"/>
                  </a:lnTo>
                  <a:lnTo>
                    <a:pt x="404" y="58"/>
                  </a:lnTo>
                  <a:lnTo>
                    <a:pt x="433" y="52"/>
                  </a:lnTo>
                  <a:lnTo>
                    <a:pt x="462" y="48"/>
                  </a:lnTo>
                  <a:lnTo>
                    <a:pt x="491" y="43"/>
                  </a:lnTo>
                  <a:lnTo>
                    <a:pt x="520" y="39"/>
                  </a:lnTo>
                  <a:lnTo>
                    <a:pt x="547" y="34"/>
                  </a:lnTo>
                  <a:lnTo>
                    <a:pt x="576" y="31"/>
                  </a:lnTo>
                  <a:lnTo>
                    <a:pt x="605" y="27"/>
                  </a:lnTo>
                  <a:lnTo>
                    <a:pt x="635" y="24"/>
                  </a:lnTo>
                  <a:lnTo>
                    <a:pt x="664" y="21"/>
                  </a:lnTo>
                  <a:lnTo>
                    <a:pt x="692" y="18"/>
                  </a:lnTo>
                  <a:lnTo>
                    <a:pt x="721" y="17"/>
                  </a:lnTo>
                  <a:lnTo>
                    <a:pt x="750" y="15"/>
                  </a:lnTo>
                  <a:lnTo>
                    <a:pt x="779" y="13"/>
                  </a:lnTo>
                  <a:lnTo>
                    <a:pt x="807" y="11"/>
                  </a:lnTo>
                  <a:lnTo>
                    <a:pt x="835" y="9"/>
                  </a:lnTo>
                  <a:lnTo>
                    <a:pt x="863" y="8"/>
                  </a:lnTo>
                  <a:lnTo>
                    <a:pt x="892" y="6"/>
                  </a:lnTo>
                  <a:lnTo>
                    <a:pt x="894" y="1"/>
                  </a:lnTo>
                  <a:lnTo>
                    <a:pt x="892" y="6"/>
                  </a:lnTo>
                  <a:lnTo>
                    <a:pt x="901" y="6"/>
                  </a:lnTo>
                  <a:lnTo>
                    <a:pt x="894" y="1"/>
                  </a:lnTo>
                  <a:lnTo>
                    <a:pt x="890" y="6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40" name="Freeform 22"/>
            <p:cNvSpPr>
              <a:spLocks/>
            </p:cNvSpPr>
            <p:nvPr/>
          </p:nvSpPr>
          <p:spPr bwMode="auto">
            <a:xfrm>
              <a:off x="2932" y="3535"/>
              <a:ext cx="261" cy="388"/>
            </a:xfrm>
            <a:custGeom>
              <a:avLst/>
              <a:gdLst>
                <a:gd name="T0" fmla="*/ 5 w 261"/>
                <a:gd name="T1" fmla="*/ 8 h 388"/>
                <a:gd name="T2" fmla="*/ 0 w 261"/>
                <a:gd name="T3" fmla="*/ 6 h 388"/>
                <a:gd name="T4" fmla="*/ 12 w 261"/>
                <a:gd name="T5" fmla="*/ 50 h 388"/>
                <a:gd name="T6" fmla="*/ 25 w 261"/>
                <a:gd name="T7" fmla="*/ 91 h 388"/>
                <a:gd name="T8" fmla="*/ 40 w 261"/>
                <a:gd name="T9" fmla="*/ 128 h 388"/>
                <a:gd name="T10" fmla="*/ 55 w 261"/>
                <a:gd name="T11" fmla="*/ 161 h 388"/>
                <a:gd name="T12" fmla="*/ 71 w 261"/>
                <a:gd name="T13" fmla="*/ 192 h 388"/>
                <a:gd name="T14" fmla="*/ 88 w 261"/>
                <a:gd name="T15" fmla="*/ 219 h 388"/>
                <a:gd name="T16" fmla="*/ 106 w 261"/>
                <a:gd name="T17" fmla="*/ 244 h 388"/>
                <a:gd name="T18" fmla="*/ 123 w 261"/>
                <a:gd name="T19" fmla="*/ 266 h 388"/>
                <a:gd name="T20" fmla="*/ 141 w 261"/>
                <a:gd name="T21" fmla="*/ 286 h 388"/>
                <a:gd name="T22" fmla="*/ 159 w 261"/>
                <a:gd name="T23" fmla="*/ 304 h 388"/>
                <a:gd name="T24" fmla="*/ 177 w 261"/>
                <a:gd name="T25" fmla="*/ 321 h 388"/>
                <a:gd name="T26" fmla="*/ 195 w 261"/>
                <a:gd name="T27" fmla="*/ 336 h 388"/>
                <a:gd name="T28" fmla="*/ 211 w 261"/>
                <a:gd name="T29" fmla="*/ 350 h 388"/>
                <a:gd name="T30" fmla="*/ 227 w 261"/>
                <a:gd name="T31" fmla="*/ 362 h 388"/>
                <a:gd name="T32" fmla="*/ 242 w 261"/>
                <a:gd name="T33" fmla="*/ 375 h 388"/>
                <a:gd name="T34" fmla="*/ 256 w 261"/>
                <a:gd name="T35" fmla="*/ 387 h 388"/>
                <a:gd name="T36" fmla="*/ 260 w 261"/>
                <a:gd name="T37" fmla="*/ 382 h 388"/>
                <a:gd name="T38" fmla="*/ 246 w 261"/>
                <a:gd name="T39" fmla="*/ 369 h 388"/>
                <a:gd name="T40" fmla="*/ 231 w 261"/>
                <a:gd name="T41" fmla="*/ 357 h 388"/>
                <a:gd name="T42" fmla="*/ 215 w 261"/>
                <a:gd name="T43" fmla="*/ 345 h 388"/>
                <a:gd name="T44" fmla="*/ 198 w 261"/>
                <a:gd name="T45" fmla="*/ 331 h 388"/>
                <a:gd name="T46" fmla="*/ 182 w 261"/>
                <a:gd name="T47" fmla="*/ 316 h 388"/>
                <a:gd name="T48" fmla="*/ 163 w 261"/>
                <a:gd name="T49" fmla="*/ 299 h 388"/>
                <a:gd name="T50" fmla="*/ 147 w 261"/>
                <a:gd name="T51" fmla="*/ 282 h 388"/>
                <a:gd name="T52" fmla="*/ 129 w 261"/>
                <a:gd name="T53" fmla="*/ 262 h 388"/>
                <a:gd name="T54" fmla="*/ 110 w 261"/>
                <a:gd name="T55" fmla="*/ 240 h 388"/>
                <a:gd name="T56" fmla="*/ 94 w 261"/>
                <a:gd name="T57" fmla="*/ 216 h 388"/>
                <a:gd name="T58" fmla="*/ 77 w 261"/>
                <a:gd name="T59" fmla="*/ 189 h 388"/>
                <a:gd name="T60" fmla="*/ 62 w 261"/>
                <a:gd name="T61" fmla="*/ 159 h 388"/>
                <a:gd name="T62" fmla="*/ 46 w 261"/>
                <a:gd name="T63" fmla="*/ 126 h 388"/>
                <a:gd name="T64" fmla="*/ 31 w 261"/>
                <a:gd name="T65" fmla="*/ 89 h 388"/>
                <a:gd name="T66" fmla="*/ 19 w 261"/>
                <a:gd name="T67" fmla="*/ 49 h 388"/>
                <a:gd name="T68" fmla="*/ 7 w 261"/>
                <a:gd name="T69" fmla="*/ 5 h 388"/>
                <a:gd name="T70" fmla="*/ 2 w 261"/>
                <a:gd name="T71" fmla="*/ 2 h 388"/>
                <a:gd name="T72" fmla="*/ 7 w 261"/>
                <a:gd name="T73" fmla="*/ 5 h 388"/>
                <a:gd name="T74" fmla="*/ 6 w 261"/>
                <a:gd name="T75" fmla="*/ 0 h 388"/>
                <a:gd name="T76" fmla="*/ 2 w 261"/>
                <a:gd name="T77" fmla="*/ 2 h 388"/>
                <a:gd name="T78" fmla="*/ 5 w 261"/>
                <a:gd name="T79" fmla="*/ 8 h 388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61"/>
                <a:gd name="T121" fmla="*/ 0 h 388"/>
                <a:gd name="T122" fmla="*/ 261 w 261"/>
                <a:gd name="T123" fmla="*/ 388 h 388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61" h="388">
                  <a:moveTo>
                    <a:pt x="5" y="8"/>
                  </a:moveTo>
                  <a:lnTo>
                    <a:pt x="0" y="6"/>
                  </a:lnTo>
                  <a:lnTo>
                    <a:pt x="12" y="50"/>
                  </a:lnTo>
                  <a:lnTo>
                    <a:pt x="25" y="91"/>
                  </a:lnTo>
                  <a:lnTo>
                    <a:pt x="40" y="128"/>
                  </a:lnTo>
                  <a:lnTo>
                    <a:pt x="55" y="161"/>
                  </a:lnTo>
                  <a:lnTo>
                    <a:pt x="71" y="192"/>
                  </a:lnTo>
                  <a:lnTo>
                    <a:pt x="88" y="219"/>
                  </a:lnTo>
                  <a:lnTo>
                    <a:pt x="106" y="244"/>
                  </a:lnTo>
                  <a:lnTo>
                    <a:pt x="123" y="266"/>
                  </a:lnTo>
                  <a:lnTo>
                    <a:pt x="141" y="286"/>
                  </a:lnTo>
                  <a:lnTo>
                    <a:pt x="159" y="304"/>
                  </a:lnTo>
                  <a:lnTo>
                    <a:pt x="177" y="321"/>
                  </a:lnTo>
                  <a:lnTo>
                    <a:pt x="195" y="336"/>
                  </a:lnTo>
                  <a:lnTo>
                    <a:pt x="211" y="350"/>
                  </a:lnTo>
                  <a:lnTo>
                    <a:pt x="227" y="362"/>
                  </a:lnTo>
                  <a:lnTo>
                    <a:pt x="242" y="375"/>
                  </a:lnTo>
                  <a:lnTo>
                    <a:pt x="256" y="387"/>
                  </a:lnTo>
                  <a:lnTo>
                    <a:pt x="260" y="382"/>
                  </a:lnTo>
                  <a:lnTo>
                    <a:pt x="246" y="369"/>
                  </a:lnTo>
                  <a:lnTo>
                    <a:pt x="231" y="357"/>
                  </a:lnTo>
                  <a:lnTo>
                    <a:pt x="215" y="345"/>
                  </a:lnTo>
                  <a:lnTo>
                    <a:pt x="198" y="331"/>
                  </a:lnTo>
                  <a:lnTo>
                    <a:pt x="182" y="316"/>
                  </a:lnTo>
                  <a:lnTo>
                    <a:pt x="163" y="299"/>
                  </a:lnTo>
                  <a:lnTo>
                    <a:pt x="147" y="282"/>
                  </a:lnTo>
                  <a:lnTo>
                    <a:pt x="129" y="262"/>
                  </a:lnTo>
                  <a:lnTo>
                    <a:pt x="110" y="240"/>
                  </a:lnTo>
                  <a:lnTo>
                    <a:pt x="94" y="216"/>
                  </a:lnTo>
                  <a:lnTo>
                    <a:pt x="77" y="189"/>
                  </a:lnTo>
                  <a:lnTo>
                    <a:pt x="62" y="159"/>
                  </a:lnTo>
                  <a:lnTo>
                    <a:pt x="46" y="126"/>
                  </a:lnTo>
                  <a:lnTo>
                    <a:pt x="31" y="89"/>
                  </a:lnTo>
                  <a:lnTo>
                    <a:pt x="19" y="49"/>
                  </a:lnTo>
                  <a:lnTo>
                    <a:pt x="7" y="5"/>
                  </a:lnTo>
                  <a:lnTo>
                    <a:pt x="2" y="2"/>
                  </a:lnTo>
                  <a:lnTo>
                    <a:pt x="7" y="5"/>
                  </a:lnTo>
                  <a:lnTo>
                    <a:pt x="6" y="0"/>
                  </a:lnTo>
                  <a:lnTo>
                    <a:pt x="2" y="2"/>
                  </a:lnTo>
                  <a:lnTo>
                    <a:pt x="5" y="8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41" name="Freeform 23"/>
            <p:cNvSpPr>
              <a:spLocks/>
            </p:cNvSpPr>
            <p:nvPr/>
          </p:nvSpPr>
          <p:spPr bwMode="auto">
            <a:xfrm>
              <a:off x="2156" y="3519"/>
              <a:ext cx="1058" cy="578"/>
            </a:xfrm>
            <a:custGeom>
              <a:avLst/>
              <a:gdLst>
                <a:gd name="T0" fmla="*/ 776 w 1058"/>
                <a:gd name="T1" fmla="*/ 11 h 578"/>
                <a:gd name="T2" fmla="*/ 729 w 1058"/>
                <a:gd name="T3" fmla="*/ 33 h 578"/>
                <a:gd name="T4" fmla="*/ 681 w 1058"/>
                <a:gd name="T5" fmla="*/ 53 h 578"/>
                <a:gd name="T6" fmla="*/ 633 w 1058"/>
                <a:gd name="T7" fmla="*/ 74 h 578"/>
                <a:gd name="T8" fmla="*/ 585 w 1058"/>
                <a:gd name="T9" fmla="*/ 92 h 578"/>
                <a:gd name="T10" fmla="*/ 536 w 1058"/>
                <a:gd name="T11" fmla="*/ 110 h 578"/>
                <a:gd name="T12" fmla="*/ 486 w 1058"/>
                <a:gd name="T13" fmla="*/ 126 h 578"/>
                <a:gd name="T14" fmla="*/ 437 w 1058"/>
                <a:gd name="T15" fmla="*/ 140 h 578"/>
                <a:gd name="T16" fmla="*/ 386 w 1058"/>
                <a:gd name="T17" fmla="*/ 152 h 578"/>
                <a:gd name="T18" fmla="*/ 335 w 1058"/>
                <a:gd name="T19" fmla="*/ 162 h 578"/>
                <a:gd name="T20" fmla="*/ 284 w 1058"/>
                <a:gd name="T21" fmla="*/ 171 h 578"/>
                <a:gd name="T22" fmla="*/ 233 w 1058"/>
                <a:gd name="T23" fmla="*/ 177 h 578"/>
                <a:gd name="T24" fmla="*/ 181 w 1058"/>
                <a:gd name="T25" fmla="*/ 182 h 578"/>
                <a:gd name="T26" fmla="*/ 130 w 1058"/>
                <a:gd name="T27" fmla="*/ 183 h 578"/>
                <a:gd name="T28" fmla="*/ 78 w 1058"/>
                <a:gd name="T29" fmla="*/ 182 h 578"/>
                <a:gd name="T30" fmla="*/ 26 w 1058"/>
                <a:gd name="T31" fmla="*/ 178 h 578"/>
                <a:gd name="T32" fmla="*/ 20 w 1058"/>
                <a:gd name="T33" fmla="*/ 195 h 578"/>
                <a:gd name="T34" fmla="*/ 56 w 1058"/>
                <a:gd name="T35" fmla="*/ 237 h 578"/>
                <a:gd name="T36" fmla="*/ 88 w 1058"/>
                <a:gd name="T37" fmla="*/ 283 h 578"/>
                <a:gd name="T38" fmla="*/ 113 w 1058"/>
                <a:gd name="T39" fmla="*/ 333 h 578"/>
                <a:gd name="T40" fmla="*/ 135 w 1058"/>
                <a:gd name="T41" fmla="*/ 384 h 578"/>
                <a:gd name="T42" fmla="*/ 151 w 1058"/>
                <a:gd name="T43" fmla="*/ 438 h 578"/>
                <a:gd name="T44" fmla="*/ 161 w 1058"/>
                <a:gd name="T45" fmla="*/ 493 h 578"/>
                <a:gd name="T46" fmla="*/ 166 w 1058"/>
                <a:gd name="T47" fmla="*/ 549 h 578"/>
                <a:gd name="T48" fmla="*/ 191 w 1058"/>
                <a:gd name="T49" fmla="*/ 563 h 578"/>
                <a:gd name="T50" fmla="*/ 242 w 1058"/>
                <a:gd name="T51" fmla="*/ 538 h 578"/>
                <a:gd name="T52" fmla="*/ 293 w 1058"/>
                <a:gd name="T53" fmla="*/ 516 h 578"/>
                <a:gd name="T54" fmla="*/ 346 w 1058"/>
                <a:gd name="T55" fmla="*/ 495 h 578"/>
                <a:gd name="T56" fmla="*/ 401 w 1058"/>
                <a:gd name="T57" fmla="*/ 477 h 578"/>
                <a:gd name="T58" fmla="*/ 456 w 1058"/>
                <a:gd name="T59" fmla="*/ 461 h 578"/>
                <a:gd name="T60" fmla="*/ 512 w 1058"/>
                <a:gd name="T61" fmla="*/ 446 h 578"/>
                <a:gd name="T62" fmla="*/ 569 w 1058"/>
                <a:gd name="T63" fmla="*/ 434 h 578"/>
                <a:gd name="T64" fmla="*/ 626 w 1058"/>
                <a:gd name="T65" fmla="*/ 424 h 578"/>
                <a:gd name="T66" fmla="*/ 684 w 1058"/>
                <a:gd name="T67" fmla="*/ 415 h 578"/>
                <a:gd name="T68" fmla="*/ 742 w 1058"/>
                <a:gd name="T69" fmla="*/ 407 h 578"/>
                <a:gd name="T70" fmla="*/ 799 w 1058"/>
                <a:gd name="T71" fmla="*/ 400 h 578"/>
                <a:gd name="T72" fmla="*/ 857 w 1058"/>
                <a:gd name="T73" fmla="*/ 394 h 578"/>
                <a:gd name="T74" fmla="*/ 915 w 1058"/>
                <a:gd name="T75" fmla="*/ 390 h 578"/>
                <a:gd name="T76" fmla="*/ 972 w 1058"/>
                <a:gd name="T77" fmla="*/ 386 h 578"/>
                <a:gd name="T78" fmla="*/ 1029 w 1058"/>
                <a:gd name="T79" fmla="*/ 383 h 578"/>
                <a:gd name="T80" fmla="*/ 1043 w 1058"/>
                <a:gd name="T81" fmla="*/ 369 h 578"/>
                <a:gd name="T82" fmla="*/ 1011 w 1058"/>
                <a:gd name="T83" fmla="*/ 343 h 578"/>
                <a:gd name="T84" fmla="*/ 976 w 1058"/>
                <a:gd name="T85" fmla="*/ 316 h 578"/>
                <a:gd name="T86" fmla="*/ 942 w 1058"/>
                <a:gd name="T87" fmla="*/ 280 h 578"/>
                <a:gd name="T88" fmla="*/ 905 w 1058"/>
                <a:gd name="T89" fmla="*/ 239 h 578"/>
                <a:gd name="T90" fmla="*/ 870 w 1058"/>
                <a:gd name="T91" fmla="*/ 187 h 578"/>
                <a:gd name="T92" fmla="*/ 838 w 1058"/>
                <a:gd name="T93" fmla="*/ 123 h 578"/>
                <a:gd name="T94" fmla="*/ 809 w 1058"/>
                <a:gd name="T95" fmla="*/ 45 h 578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058"/>
                <a:gd name="T145" fmla="*/ 0 h 578"/>
                <a:gd name="T146" fmla="*/ 1058 w 1058"/>
                <a:gd name="T147" fmla="*/ 578 h 578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058" h="578">
                  <a:moveTo>
                    <a:pt x="798" y="0"/>
                  </a:moveTo>
                  <a:lnTo>
                    <a:pt x="776" y="11"/>
                  </a:lnTo>
                  <a:lnTo>
                    <a:pt x="752" y="23"/>
                  </a:lnTo>
                  <a:lnTo>
                    <a:pt x="729" y="33"/>
                  </a:lnTo>
                  <a:lnTo>
                    <a:pt x="705" y="44"/>
                  </a:lnTo>
                  <a:lnTo>
                    <a:pt x="681" y="53"/>
                  </a:lnTo>
                  <a:lnTo>
                    <a:pt x="657" y="63"/>
                  </a:lnTo>
                  <a:lnTo>
                    <a:pt x="633" y="74"/>
                  </a:lnTo>
                  <a:lnTo>
                    <a:pt x="609" y="83"/>
                  </a:lnTo>
                  <a:lnTo>
                    <a:pt x="585" y="92"/>
                  </a:lnTo>
                  <a:lnTo>
                    <a:pt x="560" y="101"/>
                  </a:lnTo>
                  <a:lnTo>
                    <a:pt x="536" y="110"/>
                  </a:lnTo>
                  <a:lnTo>
                    <a:pt x="511" y="118"/>
                  </a:lnTo>
                  <a:lnTo>
                    <a:pt x="486" y="126"/>
                  </a:lnTo>
                  <a:lnTo>
                    <a:pt x="461" y="133"/>
                  </a:lnTo>
                  <a:lnTo>
                    <a:pt x="437" y="140"/>
                  </a:lnTo>
                  <a:lnTo>
                    <a:pt x="412" y="146"/>
                  </a:lnTo>
                  <a:lnTo>
                    <a:pt x="386" y="152"/>
                  </a:lnTo>
                  <a:lnTo>
                    <a:pt x="361" y="157"/>
                  </a:lnTo>
                  <a:lnTo>
                    <a:pt x="335" y="162"/>
                  </a:lnTo>
                  <a:lnTo>
                    <a:pt x="309" y="167"/>
                  </a:lnTo>
                  <a:lnTo>
                    <a:pt x="284" y="171"/>
                  </a:lnTo>
                  <a:lnTo>
                    <a:pt x="259" y="175"/>
                  </a:lnTo>
                  <a:lnTo>
                    <a:pt x="233" y="177"/>
                  </a:lnTo>
                  <a:lnTo>
                    <a:pt x="207" y="180"/>
                  </a:lnTo>
                  <a:lnTo>
                    <a:pt x="181" y="182"/>
                  </a:lnTo>
                  <a:lnTo>
                    <a:pt x="155" y="183"/>
                  </a:lnTo>
                  <a:lnTo>
                    <a:pt x="130" y="183"/>
                  </a:lnTo>
                  <a:lnTo>
                    <a:pt x="103" y="183"/>
                  </a:lnTo>
                  <a:lnTo>
                    <a:pt x="78" y="182"/>
                  </a:lnTo>
                  <a:lnTo>
                    <a:pt x="52" y="180"/>
                  </a:lnTo>
                  <a:lnTo>
                    <a:pt x="26" y="178"/>
                  </a:lnTo>
                  <a:lnTo>
                    <a:pt x="0" y="175"/>
                  </a:lnTo>
                  <a:lnTo>
                    <a:pt x="20" y="195"/>
                  </a:lnTo>
                  <a:lnTo>
                    <a:pt x="39" y="215"/>
                  </a:lnTo>
                  <a:lnTo>
                    <a:pt x="56" y="237"/>
                  </a:lnTo>
                  <a:lnTo>
                    <a:pt x="73" y="259"/>
                  </a:lnTo>
                  <a:lnTo>
                    <a:pt x="88" y="283"/>
                  </a:lnTo>
                  <a:lnTo>
                    <a:pt x="101" y="307"/>
                  </a:lnTo>
                  <a:lnTo>
                    <a:pt x="113" y="333"/>
                  </a:lnTo>
                  <a:lnTo>
                    <a:pt x="125" y="358"/>
                  </a:lnTo>
                  <a:lnTo>
                    <a:pt x="135" y="384"/>
                  </a:lnTo>
                  <a:lnTo>
                    <a:pt x="143" y="411"/>
                  </a:lnTo>
                  <a:lnTo>
                    <a:pt x="151" y="438"/>
                  </a:lnTo>
                  <a:lnTo>
                    <a:pt x="157" y="465"/>
                  </a:lnTo>
                  <a:lnTo>
                    <a:pt x="161" y="493"/>
                  </a:lnTo>
                  <a:lnTo>
                    <a:pt x="164" y="522"/>
                  </a:lnTo>
                  <a:lnTo>
                    <a:pt x="166" y="549"/>
                  </a:lnTo>
                  <a:lnTo>
                    <a:pt x="166" y="577"/>
                  </a:lnTo>
                  <a:lnTo>
                    <a:pt x="191" y="563"/>
                  </a:lnTo>
                  <a:lnTo>
                    <a:pt x="216" y="551"/>
                  </a:lnTo>
                  <a:lnTo>
                    <a:pt x="242" y="538"/>
                  </a:lnTo>
                  <a:lnTo>
                    <a:pt x="267" y="527"/>
                  </a:lnTo>
                  <a:lnTo>
                    <a:pt x="293" y="516"/>
                  </a:lnTo>
                  <a:lnTo>
                    <a:pt x="320" y="505"/>
                  </a:lnTo>
                  <a:lnTo>
                    <a:pt x="346" y="495"/>
                  </a:lnTo>
                  <a:lnTo>
                    <a:pt x="374" y="486"/>
                  </a:lnTo>
                  <a:lnTo>
                    <a:pt x="401" y="477"/>
                  </a:lnTo>
                  <a:lnTo>
                    <a:pt x="429" y="468"/>
                  </a:lnTo>
                  <a:lnTo>
                    <a:pt x="456" y="461"/>
                  </a:lnTo>
                  <a:lnTo>
                    <a:pt x="484" y="453"/>
                  </a:lnTo>
                  <a:lnTo>
                    <a:pt x="512" y="446"/>
                  </a:lnTo>
                  <a:lnTo>
                    <a:pt x="541" y="440"/>
                  </a:lnTo>
                  <a:lnTo>
                    <a:pt x="569" y="434"/>
                  </a:lnTo>
                  <a:lnTo>
                    <a:pt x="598" y="429"/>
                  </a:lnTo>
                  <a:lnTo>
                    <a:pt x="626" y="424"/>
                  </a:lnTo>
                  <a:lnTo>
                    <a:pt x="655" y="419"/>
                  </a:lnTo>
                  <a:lnTo>
                    <a:pt x="684" y="415"/>
                  </a:lnTo>
                  <a:lnTo>
                    <a:pt x="713" y="410"/>
                  </a:lnTo>
                  <a:lnTo>
                    <a:pt x="742" y="407"/>
                  </a:lnTo>
                  <a:lnTo>
                    <a:pt x="771" y="403"/>
                  </a:lnTo>
                  <a:lnTo>
                    <a:pt x="799" y="400"/>
                  </a:lnTo>
                  <a:lnTo>
                    <a:pt x="828" y="397"/>
                  </a:lnTo>
                  <a:lnTo>
                    <a:pt x="857" y="394"/>
                  </a:lnTo>
                  <a:lnTo>
                    <a:pt x="887" y="392"/>
                  </a:lnTo>
                  <a:lnTo>
                    <a:pt x="915" y="390"/>
                  </a:lnTo>
                  <a:lnTo>
                    <a:pt x="944" y="388"/>
                  </a:lnTo>
                  <a:lnTo>
                    <a:pt x="972" y="386"/>
                  </a:lnTo>
                  <a:lnTo>
                    <a:pt x="1001" y="384"/>
                  </a:lnTo>
                  <a:lnTo>
                    <a:pt x="1029" y="383"/>
                  </a:lnTo>
                  <a:lnTo>
                    <a:pt x="1057" y="381"/>
                  </a:lnTo>
                  <a:lnTo>
                    <a:pt x="1043" y="369"/>
                  </a:lnTo>
                  <a:lnTo>
                    <a:pt x="1028" y="357"/>
                  </a:lnTo>
                  <a:lnTo>
                    <a:pt x="1011" y="343"/>
                  </a:lnTo>
                  <a:lnTo>
                    <a:pt x="994" y="330"/>
                  </a:lnTo>
                  <a:lnTo>
                    <a:pt x="976" y="316"/>
                  </a:lnTo>
                  <a:lnTo>
                    <a:pt x="960" y="299"/>
                  </a:lnTo>
                  <a:lnTo>
                    <a:pt x="942" y="280"/>
                  </a:lnTo>
                  <a:lnTo>
                    <a:pt x="923" y="260"/>
                  </a:lnTo>
                  <a:lnTo>
                    <a:pt x="905" y="239"/>
                  </a:lnTo>
                  <a:lnTo>
                    <a:pt x="887" y="214"/>
                  </a:lnTo>
                  <a:lnTo>
                    <a:pt x="870" y="187"/>
                  </a:lnTo>
                  <a:lnTo>
                    <a:pt x="853" y="156"/>
                  </a:lnTo>
                  <a:lnTo>
                    <a:pt x="838" y="123"/>
                  </a:lnTo>
                  <a:lnTo>
                    <a:pt x="823" y="85"/>
                  </a:lnTo>
                  <a:lnTo>
                    <a:pt x="809" y="45"/>
                  </a:lnTo>
                  <a:lnTo>
                    <a:pt x="798" y="0"/>
                  </a:lnTo>
                </a:path>
              </a:pathLst>
            </a:custGeom>
            <a:solidFill>
              <a:srgbClr val="00FF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42" name="Freeform 24"/>
            <p:cNvSpPr>
              <a:spLocks/>
            </p:cNvSpPr>
            <p:nvPr/>
          </p:nvSpPr>
          <p:spPr bwMode="auto">
            <a:xfrm>
              <a:off x="2145" y="3516"/>
              <a:ext cx="810" cy="187"/>
            </a:xfrm>
            <a:custGeom>
              <a:avLst/>
              <a:gdLst>
                <a:gd name="T0" fmla="*/ 11 w 810"/>
                <a:gd name="T1" fmla="*/ 177 h 187"/>
                <a:gd name="T2" fmla="*/ 63 w 810"/>
                <a:gd name="T3" fmla="*/ 182 h 187"/>
                <a:gd name="T4" fmla="*/ 114 w 810"/>
                <a:gd name="T5" fmla="*/ 186 h 187"/>
                <a:gd name="T6" fmla="*/ 166 w 810"/>
                <a:gd name="T7" fmla="*/ 186 h 187"/>
                <a:gd name="T8" fmla="*/ 217 w 810"/>
                <a:gd name="T9" fmla="*/ 182 h 187"/>
                <a:gd name="T10" fmla="*/ 269 w 810"/>
                <a:gd name="T11" fmla="*/ 177 h 187"/>
                <a:gd name="T12" fmla="*/ 321 w 810"/>
                <a:gd name="T13" fmla="*/ 170 h 187"/>
                <a:gd name="T14" fmla="*/ 371 w 810"/>
                <a:gd name="T15" fmla="*/ 160 h 187"/>
                <a:gd name="T16" fmla="*/ 422 w 810"/>
                <a:gd name="T17" fmla="*/ 149 h 187"/>
                <a:gd name="T18" fmla="*/ 472 w 810"/>
                <a:gd name="T19" fmla="*/ 136 h 187"/>
                <a:gd name="T20" fmla="*/ 522 w 810"/>
                <a:gd name="T21" fmla="*/ 121 h 187"/>
                <a:gd name="T22" fmla="*/ 572 w 810"/>
                <a:gd name="T23" fmla="*/ 106 h 187"/>
                <a:gd name="T24" fmla="*/ 619 w 810"/>
                <a:gd name="T25" fmla="*/ 87 h 187"/>
                <a:gd name="T26" fmla="*/ 668 w 810"/>
                <a:gd name="T27" fmla="*/ 69 h 187"/>
                <a:gd name="T28" fmla="*/ 716 w 810"/>
                <a:gd name="T29" fmla="*/ 48 h 187"/>
                <a:gd name="T30" fmla="*/ 762 w 810"/>
                <a:gd name="T31" fmla="*/ 28 h 187"/>
                <a:gd name="T32" fmla="*/ 809 w 810"/>
                <a:gd name="T33" fmla="*/ 6 h 187"/>
                <a:gd name="T34" fmla="*/ 783 w 810"/>
                <a:gd name="T35" fmla="*/ 11 h 187"/>
                <a:gd name="T36" fmla="*/ 738 w 810"/>
                <a:gd name="T37" fmla="*/ 32 h 187"/>
                <a:gd name="T38" fmla="*/ 690 w 810"/>
                <a:gd name="T39" fmla="*/ 52 h 187"/>
                <a:gd name="T40" fmla="*/ 642 w 810"/>
                <a:gd name="T41" fmla="*/ 72 h 187"/>
                <a:gd name="T42" fmla="*/ 594 w 810"/>
                <a:gd name="T43" fmla="*/ 90 h 187"/>
                <a:gd name="T44" fmla="*/ 545 w 810"/>
                <a:gd name="T45" fmla="*/ 108 h 187"/>
                <a:gd name="T46" fmla="*/ 496 w 810"/>
                <a:gd name="T47" fmla="*/ 123 h 187"/>
                <a:gd name="T48" fmla="*/ 446 w 810"/>
                <a:gd name="T49" fmla="*/ 137 h 187"/>
                <a:gd name="T50" fmla="*/ 395 w 810"/>
                <a:gd name="T51" fmla="*/ 149 h 187"/>
                <a:gd name="T52" fmla="*/ 345 w 810"/>
                <a:gd name="T53" fmla="*/ 159 h 187"/>
                <a:gd name="T54" fmla="*/ 294 w 810"/>
                <a:gd name="T55" fmla="*/ 168 h 187"/>
                <a:gd name="T56" fmla="*/ 243 w 810"/>
                <a:gd name="T57" fmla="*/ 173 h 187"/>
                <a:gd name="T58" fmla="*/ 192 w 810"/>
                <a:gd name="T59" fmla="*/ 178 h 187"/>
                <a:gd name="T60" fmla="*/ 141 w 810"/>
                <a:gd name="T61" fmla="*/ 178 h 187"/>
                <a:gd name="T62" fmla="*/ 88 w 810"/>
                <a:gd name="T63" fmla="*/ 178 h 187"/>
                <a:gd name="T64" fmla="*/ 37 w 810"/>
                <a:gd name="T65" fmla="*/ 174 h 187"/>
                <a:gd name="T66" fmla="*/ 9 w 810"/>
                <a:gd name="T67" fmla="*/ 176 h 187"/>
                <a:gd name="T68" fmla="*/ 0 w 810"/>
                <a:gd name="T69" fmla="*/ 170 h 187"/>
                <a:gd name="T70" fmla="*/ 13 w 810"/>
                <a:gd name="T71" fmla="*/ 171 h 18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10"/>
                <a:gd name="T109" fmla="*/ 0 h 187"/>
                <a:gd name="T110" fmla="*/ 810 w 810"/>
                <a:gd name="T111" fmla="*/ 187 h 18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10" h="187">
                  <a:moveTo>
                    <a:pt x="13" y="171"/>
                  </a:moveTo>
                  <a:lnTo>
                    <a:pt x="11" y="177"/>
                  </a:lnTo>
                  <a:lnTo>
                    <a:pt x="37" y="180"/>
                  </a:lnTo>
                  <a:lnTo>
                    <a:pt x="63" y="182"/>
                  </a:lnTo>
                  <a:lnTo>
                    <a:pt x="88" y="184"/>
                  </a:lnTo>
                  <a:lnTo>
                    <a:pt x="114" y="186"/>
                  </a:lnTo>
                  <a:lnTo>
                    <a:pt x="141" y="186"/>
                  </a:lnTo>
                  <a:lnTo>
                    <a:pt x="166" y="186"/>
                  </a:lnTo>
                  <a:lnTo>
                    <a:pt x="192" y="184"/>
                  </a:lnTo>
                  <a:lnTo>
                    <a:pt x="217" y="182"/>
                  </a:lnTo>
                  <a:lnTo>
                    <a:pt x="243" y="180"/>
                  </a:lnTo>
                  <a:lnTo>
                    <a:pt x="269" y="177"/>
                  </a:lnTo>
                  <a:lnTo>
                    <a:pt x="295" y="173"/>
                  </a:lnTo>
                  <a:lnTo>
                    <a:pt x="321" y="170"/>
                  </a:lnTo>
                  <a:lnTo>
                    <a:pt x="346" y="166"/>
                  </a:lnTo>
                  <a:lnTo>
                    <a:pt x="371" y="160"/>
                  </a:lnTo>
                  <a:lnTo>
                    <a:pt x="396" y="155"/>
                  </a:lnTo>
                  <a:lnTo>
                    <a:pt x="422" y="149"/>
                  </a:lnTo>
                  <a:lnTo>
                    <a:pt x="447" y="142"/>
                  </a:lnTo>
                  <a:lnTo>
                    <a:pt x="472" y="136"/>
                  </a:lnTo>
                  <a:lnTo>
                    <a:pt x="497" y="129"/>
                  </a:lnTo>
                  <a:lnTo>
                    <a:pt x="522" y="121"/>
                  </a:lnTo>
                  <a:lnTo>
                    <a:pt x="547" y="113"/>
                  </a:lnTo>
                  <a:lnTo>
                    <a:pt x="572" y="106"/>
                  </a:lnTo>
                  <a:lnTo>
                    <a:pt x="596" y="97"/>
                  </a:lnTo>
                  <a:lnTo>
                    <a:pt x="619" y="87"/>
                  </a:lnTo>
                  <a:lnTo>
                    <a:pt x="644" y="78"/>
                  </a:lnTo>
                  <a:lnTo>
                    <a:pt x="668" y="69"/>
                  </a:lnTo>
                  <a:lnTo>
                    <a:pt x="692" y="58"/>
                  </a:lnTo>
                  <a:lnTo>
                    <a:pt x="716" y="48"/>
                  </a:lnTo>
                  <a:lnTo>
                    <a:pt x="740" y="39"/>
                  </a:lnTo>
                  <a:lnTo>
                    <a:pt x="762" y="28"/>
                  </a:lnTo>
                  <a:lnTo>
                    <a:pt x="786" y="17"/>
                  </a:lnTo>
                  <a:lnTo>
                    <a:pt x="809" y="6"/>
                  </a:lnTo>
                  <a:lnTo>
                    <a:pt x="806" y="0"/>
                  </a:lnTo>
                  <a:lnTo>
                    <a:pt x="783" y="11"/>
                  </a:lnTo>
                  <a:lnTo>
                    <a:pt x="760" y="22"/>
                  </a:lnTo>
                  <a:lnTo>
                    <a:pt x="738" y="32"/>
                  </a:lnTo>
                  <a:lnTo>
                    <a:pt x="714" y="43"/>
                  </a:lnTo>
                  <a:lnTo>
                    <a:pt x="690" y="52"/>
                  </a:lnTo>
                  <a:lnTo>
                    <a:pt x="666" y="62"/>
                  </a:lnTo>
                  <a:lnTo>
                    <a:pt x="642" y="72"/>
                  </a:lnTo>
                  <a:lnTo>
                    <a:pt x="617" y="81"/>
                  </a:lnTo>
                  <a:lnTo>
                    <a:pt x="594" y="90"/>
                  </a:lnTo>
                  <a:lnTo>
                    <a:pt x="569" y="99"/>
                  </a:lnTo>
                  <a:lnTo>
                    <a:pt x="545" y="108"/>
                  </a:lnTo>
                  <a:lnTo>
                    <a:pt x="520" y="115"/>
                  </a:lnTo>
                  <a:lnTo>
                    <a:pt x="496" y="123"/>
                  </a:lnTo>
                  <a:lnTo>
                    <a:pt x="471" y="130"/>
                  </a:lnTo>
                  <a:lnTo>
                    <a:pt x="446" y="137"/>
                  </a:lnTo>
                  <a:lnTo>
                    <a:pt x="421" y="143"/>
                  </a:lnTo>
                  <a:lnTo>
                    <a:pt x="395" y="149"/>
                  </a:lnTo>
                  <a:lnTo>
                    <a:pt x="370" y="154"/>
                  </a:lnTo>
                  <a:lnTo>
                    <a:pt x="345" y="159"/>
                  </a:lnTo>
                  <a:lnTo>
                    <a:pt x="320" y="164"/>
                  </a:lnTo>
                  <a:lnTo>
                    <a:pt x="294" y="168"/>
                  </a:lnTo>
                  <a:lnTo>
                    <a:pt x="269" y="171"/>
                  </a:lnTo>
                  <a:lnTo>
                    <a:pt x="243" y="173"/>
                  </a:lnTo>
                  <a:lnTo>
                    <a:pt x="217" y="175"/>
                  </a:lnTo>
                  <a:lnTo>
                    <a:pt x="192" y="178"/>
                  </a:lnTo>
                  <a:lnTo>
                    <a:pt x="166" y="178"/>
                  </a:lnTo>
                  <a:lnTo>
                    <a:pt x="141" y="178"/>
                  </a:lnTo>
                  <a:lnTo>
                    <a:pt x="114" y="178"/>
                  </a:lnTo>
                  <a:lnTo>
                    <a:pt x="88" y="178"/>
                  </a:lnTo>
                  <a:lnTo>
                    <a:pt x="63" y="176"/>
                  </a:lnTo>
                  <a:lnTo>
                    <a:pt x="37" y="174"/>
                  </a:lnTo>
                  <a:lnTo>
                    <a:pt x="11" y="171"/>
                  </a:lnTo>
                  <a:lnTo>
                    <a:pt x="9" y="176"/>
                  </a:lnTo>
                  <a:lnTo>
                    <a:pt x="11" y="171"/>
                  </a:lnTo>
                  <a:lnTo>
                    <a:pt x="0" y="170"/>
                  </a:lnTo>
                  <a:lnTo>
                    <a:pt x="9" y="176"/>
                  </a:lnTo>
                  <a:lnTo>
                    <a:pt x="13" y="171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43" name="Freeform 25"/>
            <p:cNvSpPr>
              <a:spLocks/>
            </p:cNvSpPr>
            <p:nvPr/>
          </p:nvSpPr>
          <p:spPr bwMode="auto">
            <a:xfrm>
              <a:off x="2154" y="3693"/>
              <a:ext cx="167" cy="411"/>
            </a:xfrm>
            <a:custGeom>
              <a:avLst/>
              <a:gdLst>
                <a:gd name="T0" fmla="*/ 161 w 167"/>
                <a:gd name="T1" fmla="*/ 400 h 411"/>
                <a:gd name="T2" fmla="*/ 166 w 167"/>
                <a:gd name="T3" fmla="*/ 403 h 411"/>
                <a:gd name="T4" fmla="*/ 166 w 167"/>
                <a:gd name="T5" fmla="*/ 376 h 411"/>
                <a:gd name="T6" fmla="*/ 165 w 167"/>
                <a:gd name="T7" fmla="*/ 348 h 411"/>
                <a:gd name="T8" fmla="*/ 161 w 167"/>
                <a:gd name="T9" fmla="*/ 319 h 411"/>
                <a:gd name="T10" fmla="*/ 157 w 167"/>
                <a:gd name="T11" fmla="*/ 292 h 411"/>
                <a:gd name="T12" fmla="*/ 152 w 167"/>
                <a:gd name="T13" fmla="*/ 264 h 411"/>
                <a:gd name="T14" fmla="*/ 145 w 167"/>
                <a:gd name="T15" fmla="*/ 238 h 411"/>
                <a:gd name="T16" fmla="*/ 136 w 167"/>
                <a:gd name="T17" fmla="*/ 210 h 411"/>
                <a:gd name="T18" fmla="*/ 126 w 167"/>
                <a:gd name="T19" fmla="*/ 184 h 411"/>
                <a:gd name="T20" fmla="*/ 116 w 167"/>
                <a:gd name="T21" fmla="*/ 159 h 411"/>
                <a:gd name="T22" fmla="*/ 103 w 167"/>
                <a:gd name="T23" fmla="*/ 133 h 411"/>
                <a:gd name="T24" fmla="*/ 89 w 167"/>
                <a:gd name="T25" fmla="*/ 109 h 411"/>
                <a:gd name="T26" fmla="*/ 74 w 167"/>
                <a:gd name="T27" fmla="*/ 86 h 411"/>
                <a:gd name="T28" fmla="*/ 59 w 167"/>
                <a:gd name="T29" fmla="*/ 62 h 411"/>
                <a:gd name="T30" fmla="*/ 42 w 167"/>
                <a:gd name="T31" fmla="*/ 40 h 411"/>
                <a:gd name="T32" fmla="*/ 23 w 167"/>
                <a:gd name="T33" fmla="*/ 20 h 411"/>
                <a:gd name="T34" fmla="*/ 4 w 167"/>
                <a:gd name="T35" fmla="*/ 0 h 411"/>
                <a:gd name="T36" fmla="*/ 0 w 167"/>
                <a:gd name="T37" fmla="*/ 5 h 411"/>
                <a:gd name="T38" fmla="*/ 18 w 167"/>
                <a:gd name="T39" fmla="*/ 25 h 411"/>
                <a:gd name="T40" fmla="*/ 37 w 167"/>
                <a:gd name="T41" fmla="*/ 45 h 411"/>
                <a:gd name="T42" fmla="*/ 53 w 167"/>
                <a:gd name="T43" fmla="*/ 66 h 411"/>
                <a:gd name="T44" fmla="*/ 69 w 167"/>
                <a:gd name="T45" fmla="*/ 89 h 411"/>
                <a:gd name="T46" fmla="*/ 84 w 167"/>
                <a:gd name="T47" fmla="*/ 112 h 411"/>
                <a:gd name="T48" fmla="*/ 97 w 167"/>
                <a:gd name="T49" fmla="*/ 136 h 411"/>
                <a:gd name="T50" fmla="*/ 109 w 167"/>
                <a:gd name="T51" fmla="*/ 161 h 411"/>
                <a:gd name="T52" fmla="*/ 121 w 167"/>
                <a:gd name="T53" fmla="*/ 186 h 411"/>
                <a:gd name="T54" fmla="*/ 130 w 167"/>
                <a:gd name="T55" fmla="*/ 212 h 411"/>
                <a:gd name="T56" fmla="*/ 138 w 167"/>
                <a:gd name="T57" fmla="*/ 239 h 411"/>
                <a:gd name="T58" fmla="*/ 146 w 167"/>
                <a:gd name="T59" fmla="*/ 265 h 411"/>
                <a:gd name="T60" fmla="*/ 152 w 167"/>
                <a:gd name="T61" fmla="*/ 293 h 411"/>
                <a:gd name="T62" fmla="*/ 155 w 167"/>
                <a:gd name="T63" fmla="*/ 319 h 411"/>
                <a:gd name="T64" fmla="*/ 158 w 167"/>
                <a:gd name="T65" fmla="*/ 348 h 411"/>
                <a:gd name="T66" fmla="*/ 160 w 167"/>
                <a:gd name="T67" fmla="*/ 376 h 411"/>
                <a:gd name="T68" fmla="*/ 160 w 167"/>
                <a:gd name="T69" fmla="*/ 403 h 411"/>
                <a:gd name="T70" fmla="*/ 165 w 167"/>
                <a:gd name="T71" fmla="*/ 407 h 411"/>
                <a:gd name="T72" fmla="*/ 160 w 167"/>
                <a:gd name="T73" fmla="*/ 403 h 411"/>
                <a:gd name="T74" fmla="*/ 159 w 167"/>
                <a:gd name="T75" fmla="*/ 410 h 411"/>
                <a:gd name="T76" fmla="*/ 165 w 167"/>
                <a:gd name="T77" fmla="*/ 407 h 411"/>
                <a:gd name="T78" fmla="*/ 161 w 167"/>
                <a:gd name="T79" fmla="*/ 400 h 411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67"/>
                <a:gd name="T121" fmla="*/ 0 h 411"/>
                <a:gd name="T122" fmla="*/ 167 w 167"/>
                <a:gd name="T123" fmla="*/ 411 h 411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67" h="411">
                  <a:moveTo>
                    <a:pt x="161" y="400"/>
                  </a:moveTo>
                  <a:lnTo>
                    <a:pt x="166" y="403"/>
                  </a:lnTo>
                  <a:lnTo>
                    <a:pt x="166" y="376"/>
                  </a:lnTo>
                  <a:lnTo>
                    <a:pt x="165" y="348"/>
                  </a:lnTo>
                  <a:lnTo>
                    <a:pt x="161" y="319"/>
                  </a:lnTo>
                  <a:lnTo>
                    <a:pt x="157" y="292"/>
                  </a:lnTo>
                  <a:lnTo>
                    <a:pt x="152" y="264"/>
                  </a:lnTo>
                  <a:lnTo>
                    <a:pt x="145" y="238"/>
                  </a:lnTo>
                  <a:lnTo>
                    <a:pt x="136" y="210"/>
                  </a:lnTo>
                  <a:lnTo>
                    <a:pt x="126" y="184"/>
                  </a:lnTo>
                  <a:lnTo>
                    <a:pt x="116" y="159"/>
                  </a:lnTo>
                  <a:lnTo>
                    <a:pt x="103" y="133"/>
                  </a:lnTo>
                  <a:lnTo>
                    <a:pt x="89" y="109"/>
                  </a:lnTo>
                  <a:lnTo>
                    <a:pt x="74" y="86"/>
                  </a:lnTo>
                  <a:lnTo>
                    <a:pt x="59" y="62"/>
                  </a:lnTo>
                  <a:lnTo>
                    <a:pt x="42" y="40"/>
                  </a:lnTo>
                  <a:lnTo>
                    <a:pt x="23" y="20"/>
                  </a:lnTo>
                  <a:lnTo>
                    <a:pt x="4" y="0"/>
                  </a:lnTo>
                  <a:lnTo>
                    <a:pt x="0" y="5"/>
                  </a:lnTo>
                  <a:lnTo>
                    <a:pt x="18" y="25"/>
                  </a:lnTo>
                  <a:lnTo>
                    <a:pt x="37" y="45"/>
                  </a:lnTo>
                  <a:lnTo>
                    <a:pt x="53" y="66"/>
                  </a:lnTo>
                  <a:lnTo>
                    <a:pt x="69" y="89"/>
                  </a:lnTo>
                  <a:lnTo>
                    <a:pt x="84" y="112"/>
                  </a:lnTo>
                  <a:lnTo>
                    <a:pt x="97" y="136"/>
                  </a:lnTo>
                  <a:lnTo>
                    <a:pt x="109" y="161"/>
                  </a:lnTo>
                  <a:lnTo>
                    <a:pt x="121" y="186"/>
                  </a:lnTo>
                  <a:lnTo>
                    <a:pt x="130" y="212"/>
                  </a:lnTo>
                  <a:lnTo>
                    <a:pt x="138" y="239"/>
                  </a:lnTo>
                  <a:lnTo>
                    <a:pt x="146" y="265"/>
                  </a:lnTo>
                  <a:lnTo>
                    <a:pt x="152" y="293"/>
                  </a:lnTo>
                  <a:lnTo>
                    <a:pt x="155" y="319"/>
                  </a:lnTo>
                  <a:lnTo>
                    <a:pt x="158" y="348"/>
                  </a:lnTo>
                  <a:lnTo>
                    <a:pt x="160" y="376"/>
                  </a:lnTo>
                  <a:lnTo>
                    <a:pt x="160" y="403"/>
                  </a:lnTo>
                  <a:lnTo>
                    <a:pt x="165" y="407"/>
                  </a:lnTo>
                  <a:lnTo>
                    <a:pt x="160" y="403"/>
                  </a:lnTo>
                  <a:lnTo>
                    <a:pt x="159" y="410"/>
                  </a:lnTo>
                  <a:lnTo>
                    <a:pt x="165" y="407"/>
                  </a:lnTo>
                  <a:lnTo>
                    <a:pt x="161" y="40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44" name="Freeform 26"/>
            <p:cNvSpPr>
              <a:spLocks/>
            </p:cNvSpPr>
            <p:nvPr/>
          </p:nvSpPr>
          <p:spPr bwMode="auto">
            <a:xfrm>
              <a:off x="2321" y="3901"/>
              <a:ext cx="902" cy="200"/>
            </a:xfrm>
            <a:custGeom>
              <a:avLst/>
              <a:gdLst>
                <a:gd name="T0" fmla="*/ 892 w 902"/>
                <a:gd name="T1" fmla="*/ 0 h 200"/>
                <a:gd name="T2" fmla="*/ 836 w 902"/>
                <a:gd name="T3" fmla="*/ 3 h 200"/>
                <a:gd name="T4" fmla="*/ 779 w 902"/>
                <a:gd name="T5" fmla="*/ 7 h 200"/>
                <a:gd name="T6" fmla="*/ 722 w 902"/>
                <a:gd name="T7" fmla="*/ 11 h 200"/>
                <a:gd name="T8" fmla="*/ 664 w 902"/>
                <a:gd name="T9" fmla="*/ 16 h 200"/>
                <a:gd name="T10" fmla="*/ 606 w 902"/>
                <a:gd name="T11" fmla="*/ 21 h 200"/>
                <a:gd name="T12" fmla="*/ 548 w 902"/>
                <a:gd name="T13" fmla="*/ 28 h 200"/>
                <a:gd name="T14" fmla="*/ 490 w 902"/>
                <a:gd name="T15" fmla="*/ 37 h 200"/>
                <a:gd name="T16" fmla="*/ 432 w 902"/>
                <a:gd name="T17" fmla="*/ 47 h 200"/>
                <a:gd name="T18" fmla="*/ 375 w 902"/>
                <a:gd name="T19" fmla="*/ 58 h 200"/>
                <a:gd name="T20" fmla="*/ 319 w 902"/>
                <a:gd name="T21" fmla="*/ 71 h 200"/>
                <a:gd name="T22" fmla="*/ 263 w 902"/>
                <a:gd name="T23" fmla="*/ 85 h 200"/>
                <a:gd name="T24" fmla="*/ 209 w 902"/>
                <a:gd name="T25" fmla="*/ 103 h 200"/>
                <a:gd name="T26" fmla="*/ 155 w 902"/>
                <a:gd name="T27" fmla="*/ 121 h 200"/>
                <a:gd name="T28" fmla="*/ 102 w 902"/>
                <a:gd name="T29" fmla="*/ 143 h 200"/>
                <a:gd name="T30" fmla="*/ 51 w 902"/>
                <a:gd name="T31" fmla="*/ 166 h 200"/>
                <a:gd name="T32" fmla="*/ 0 w 902"/>
                <a:gd name="T33" fmla="*/ 192 h 200"/>
                <a:gd name="T34" fmla="*/ 28 w 902"/>
                <a:gd name="T35" fmla="*/ 185 h 200"/>
                <a:gd name="T36" fmla="*/ 79 w 902"/>
                <a:gd name="T37" fmla="*/ 160 h 200"/>
                <a:gd name="T38" fmla="*/ 130 w 902"/>
                <a:gd name="T39" fmla="*/ 138 h 200"/>
                <a:gd name="T40" fmla="*/ 183 w 902"/>
                <a:gd name="T41" fmla="*/ 118 h 200"/>
                <a:gd name="T42" fmla="*/ 237 w 902"/>
                <a:gd name="T43" fmla="*/ 100 h 200"/>
                <a:gd name="T44" fmla="*/ 292 w 902"/>
                <a:gd name="T45" fmla="*/ 84 h 200"/>
                <a:gd name="T46" fmla="*/ 349 w 902"/>
                <a:gd name="T47" fmla="*/ 70 h 200"/>
                <a:gd name="T48" fmla="*/ 405 w 902"/>
                <a:gd name="T49" fmla="*/ 58 h 200"/>
                <a:gd name="T50" fmla="*/ 462 w 902"/>
                <a:gd name="T51" fmla="*/ 48 h 200"/>
                <a:gd name="T52" fmla="*/ 520 w 902"/>
                <a:gd name="T53" fmla="*/ 39 h 200"/>
                <a:gd name="T54" fmla="*/ 577 w 902"/>
                <a:gd name="T55" fmla="*/ 31 h 200"/>
                <a:gd name="T56" fmla="*/ 635 w 902"/>
                <a:gd name="T57" fmla="*/ 24 h 200"/>
                <a:gd name="T58" fmla="*/ 692 w 902"/>
                <a:gd name="T59" fmla="*/ 18 h 200"/>
                <a:gd name="T60" fmla="*/ 750 w 902"/>
                <a:gd name="T61" fmla="*/ 15 h 200"/>
                <a:gd name="T62" fmla="*/ 808 w 902"/>
                <a:gd name="T63" fmla="*/ 11 h 200"/>
                <a:gd name="T64" fmla="*/ 864 w 902"/>
                <a:gd name="T65" fmla="*/ 8 h 200"/>
                <a:gd name="T66" fmla="*/ 894 w 902"/>
                <a:gd name="T67" fmla="*/ 1 h 200"/>
                <a:gd name="T68" fmla="*/ 901 w 902"/>
                <a:gd name="T69" fmla="*/ 7 h 200"/>
                <a:gd name="T70" fmla="*/ 890 w 902"/>
                <a:gd name="T71" fmla="*/ 6 h 20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2"/>
                <a:gd name="T109" fmla="*/ 0 h 200"/>
                <a:gd name="T110" fmla="*/ 902 w 902"/>
                <a:gd name="T111" fmla="*/ 200 h 20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2" h="200">
                  <a:moveTo>
                    <a:pt x="890" y="6"/>
                  </a:moveTo>
                  <a:lnTo>
                    <a:pt x="892" y="0"/>
                  </a:lnTo>
                  <a:lnTo>
                    <a:pt x="864" y="2"/>
                  </a:lnTo>
                  <a:lnTo>
                    <a:pt x="836" y="3"/>
                  </a:lnTo>
                  <a:lnTo>
                    <a:pt x="808" y="4"/>
                  </a:lnTo>
                  <a:lnTo>
                    <a:pt x="779" y="7"/>
                  </a:lnTo>
                  <a:lnTo>
                    <a:pt x="750" y="9"/>
                  </a:lnTo>
                  <a:lnTo>
                    <a:pt x="722" y="11"/>
                  </a:lnTo>
                  <a:lnTo>
                    <a:pt x="692" y="13"/>
                  </a:lnTo>
                  <a:lnTo>
                    <a:pt x="664" y="16"/>
                  </a:lnTo>
                  <a:lnTo>
                    <a:pt x="635" y="18"/>
                  </a:lnTo>
                  <a:lnTo>
                    <a:pt x="606" y="21"/>
                  </a:lnTo>
                  <a:lnTo>
                    <a:pt x="577" y="24"/>
                  </a:lnTo>
                  <a:lnTo>
                    <a:pt x="548" y="28"/>
                  </a:lnTo>
                  <a:lnTo>
                    <a:pt x="519" y="32"/>
                  </a:lnTo>
                  <a:lnTo>
                    <a:pt x="490" y="37"/>
                  </a:lnTo>
                  <a:lnTo>
                    <a:pt x="461" y="41"/>
                  </a:lnTo>
                  <a:lnTo>
                    <a:pt x="432" y="47"/>
                  </a:lnTo>
                  <a:lnTo>
                    <a:pt x="403" y="52"/>
                  </a:lnTo>
                  <a:lnTo>
                    <a:pt x="375" y="58"/>
                  </a:lnTo>
                  <a:lnTo>
                    <a:pt x="348" y="64"/>
                  </a:lnTo>
                  <a:lnTo>
                    <a:pt x="319" y="71"/>
                  </a:lnTo>
                  <a:lnTo>
                    <a:pt x="291" y="78"/>
                  </a:lnTo>
                  <a:lnTo>
                    <a:pt x="263" y="85"/>
                  </a:lnTo>
                  <a:lnTo>
                    <a:pt x="235" y="93"/>
                  </a:lnTo>
                  <a:lnTo>
                    <a:pt x="209" y="103"/>
                  </a:lnTo>
                  <a:lnTo>
                    <a:pt x="181" y="112"/>
                  </a:lnTo>
                  <a:lnTo>
                    <a:pt x="155" y="121"/>
                  </a:lnTo>
                  <a:lnTo>
                    <a:pt x="128" y="132"/>
                  </a:lnTo>
                  <a:lnTo>
                    <a:pt x="102" y="143"/>
                  </a:lnTo>
                  <a:lnTo>
                    <a:pt x="75" y="154"/>
                  </a:lnTo>
                  <a:lnTo>
                    <a:pt x="51" y="166"/>
                  </a:lnTo>
                  <a:lnTo>
                    <a:pt x="25" y="179"/>
                  </a:lnTo>
                  <a:lnTo>
                    <a:pt x="0" y="192"/>
                  </a:lnTo>
                  <a:lnTo>
                    <a:pt x="4" y="199"/>
                  </a:lnTo>
                  <a:lnTo>
                    <a:pt x="28" y="185"/>
                  </a:lnTo>
                  <a:lnTo>
                    <a:pt x="54" y="173"/>
                  </a:lnTo>
                  <a:lnTo>
                    <a:pt x="79" y="160"/>
                  </a:lnTo>
                  <a:lnTo>
                    <a:pt x="104" y="149"/>
                  </a:lnTo>
                  <a:lnTo>
                    <a:pt x="130" y="138"/>
                  </a:lnTo>
                  <a:lnTo>
                    <a:pt x="157" y="127"/>
                  </a:lnTo>
                  <a:lnTo>
                    <a:pt x="183" y="118"/>
                  </a:lnTo>
                  <a:lnTo>
                    <a:pt x="211" y="109"/>
                  </a:lnTo>
                  <a:lnTo>
                    <a:pt x="237" y="100"/>
                  </a:lnTo>
                  <a:lnTo>
                    <a:pt x="264" y="91"/>
                  </a:lnTo>
                  <a:lnTo>
                    <a:pt x="292" y="84"/>
                  </a:lnTo>
                  <a:lnTo>
                    <a:pt x="320" y="77"/>
                  </a:lnTo>
                  <a:lnTo>
                    <a:pt x="349" y="70"/>
                  </a:lnTo>
                  <a:lnTo>
                    <a:pt x="376" y="64"/>
                  </a:lnTo>
                  <a:lnTo>
                    <a:pt x="405" y="58"/>
                  </a:lnTo>
                  <a:lnTo>
                    <a:pt x="433" y="52"/>
                  </a:lnTo>
                  <a:lnTo>
                    <a:pt x="462" y="48"/>
                  </a:lnTo>
                  <a:lnTo>
                    <a:pt x="491" y="43"/>
                  </a:lnTo>
                  <a:lnTo>
                    <a:pt x="520" y="39"/>
                  </a:lnTo>
                  <a:lnTo>
                    <a:pt x="548" y="34"/>
                  </a:lnTo>
                  <a:lnTo>
                    <a:pt x="577" y="31"/>
                  </a:lnTo>
                  <a:lnTo>
                    <a:pt x="606" y="28"/>
                  </a:lnTo>
                  <a:lnTo>
                    <a:pt x="635" y="24"/>
                  </a:lnTo>
                  <a:lnTo>
                    <a:pt x="664" y="21"/>
                  </a:lnTo>
                  <a:lnTo>
                    <a:pt x="692" y="18"/>
                  </a:lnTo>
                  <a:lnTo>
                    <a:pt x="722" y="17"/>
                  </a:lnTo>
                  <a:lnTo>
                    <a:pt x="750" y="15"/>
                  </a:lnTo>
                  <a:lnTo>
                    <a:pt x="779" y="13"/>
                  </a:lnTo>
                  <a:lnTo>
                    <a:pt x="808" y="11"/>
                  </a:lnTo>
                  <a:lnTo>
                    <a:pt x="836" y="9"/>
                  </a:lnTo>
                  <a:lnTo>
                    <a:pt x="864" y="8"/>
                  </a:lnTo>
                  <a:lnTo>
                    <a:pt x="892" y="7"/>
                  </a:lnTo>
                  <a:lnTo>
                    <a:pt x="894" y="1"/>
                  </a:lnTo>
                  <a:lnTo>
                    <a:pt x="892" y="7"/>
                  </a:lnTo>
                  <a:lnTo>
                    <a:pt x="901" y="7"/>
                  </a:lnTo>
                  <a:lnTo>
                    <a:pt x="894" y="1"/>
                  </a:lnTo>
                  <a:lnTo>
                    <a:pt x="890" y="6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45" name="Freeform 27"/>
            <p:cNvSpPr>
              <a:spLocks/>
            </p:cNvSpPr>
            <p:nvPr/>
          </p:nvSpPr>
          <p:spPr bwMode="auto">
            <a:xfrm>
              <a:off x="2955" y="3514"/>
              <a:ext cx="261" cy="388"/>
            </a:xfrm>
            <a:custGeom>
              <a:avLst/>
              <a:gdLst>
                <a:gd name="T0" fmla="*/ 5 w 261"/>
                <a:gd name="T1" fmla="*/ 8 h 388"/>
                <a:gd name="T2" fmla="*/ 0 w 261"/>
                <a:gd name="T3" fmla="*/ 6 h 388"/>
                <a:gd name="T4" fmla="*/ 12 w 261"/>
                <a:gd name="T5" fmla="*/ 50 h 388"/>
                <a:gd name="T6" fmla="*/ 25 w 261"/>
                <a:gd name="T7" fmla="*/ 91 h 388"/>
                <a:gd name="T8" fmla="*/ 40 w 261"/>
                <a:gd name="T9" fmla="*/ 128 h 388"/>
                <a:gd name="T10" fmla="*/ 55 w 261"/>
                <a:gd name="T11" fmla="*/ 161 h 388"/>
                <a:gd name="T12" fmla="*/ 71 w 261"/>
                <a:gd name="T13" fmla="*/ 192 h 388"/>
                <a:gd name="T14" fmla="*/ 88 w 261"/>
                <a:gd name="T15" fmla="*/ 219 h 388"/>
                <a:gd name="T16" fmla="*/ 107 w 261"/>
                <a:gd name="T17" fmla="*/ 244 h 388"/>
                <a:gd name="T18" fmla="*/ 124 w 261"/>
                <a:gd name="T19" fmla="*/ 267 h 388"/>
                <a:gd name="T20" fmla="*/ 142 w 261"/>
                <a:gd name="T21" fmla="*/ 286 h 388"/>
                <a:gd name="T22" fmla="*/ 160 w 261"/>
                <a:gd name="T23" fmla="*/ 304 h 388"/>
                <a:gd name="T24" fmla="*/ 177 w 261"/>
                <a:gd name="T25" fmla="*/ 321 h 388"/>
                <a:gd name="T26" fmla="*/ 195 w 261"/>
                <a:gd name="T27" fmla="*/ 336 h 388"/>
                <a:gd name="T28" fmla="*/ 211 w 261"/>
                <a:gd name="T29" fmla="*/ 350 h 388"/>
                <a:gd name="T30" fmla="*/ 228 w 261"/>
                <a:gd name="T31" fmla="*/ 362 h 388"/>
                <a:gd name="T32" fmla="*/ 242 w 261"/>
                <a:gd name="T33" fmla="*/ 375 h 388"/>
                <a:gd name="T34" fmla="*/ 256 w 261"/>
                <a:gd name="T35" fmla="*/ 387 h 388"/>
                <a:gd name="T36" fmla="*/ 260 w 261"/>
                <a:gd name="T37" fmla="*/ 382 h 388"/>
                <a:gd name="T38" fmla="*/ 246 w 261"/>
                <a:gd name="T39" fmla="*/ 369 h 388"/>
                <a:gd name="T40" fmla="*/ 232 w 261"/>
                <a:gd name="T41" fmla="*/ 357 h 388"/>
                <a:gd name="T42" fmla="*/ 215 w 261"/>
                <a:gd name="T43" fmla="*/ 345 h 388"/>
                <a:gd name="T44" fmla="*/ 198 w 261"/>
                <a:gd name="T45" fmla="*/ 331 h 388"/>
                <a:gd name="T46" fmla="*/ 182 w 261"/>
                <a:gd name="T47" fmla="*/ 316 h 388"/>
                <a:gd name="T48" fmla="*/ 164 w 261"/>
                <a:gd name="T49" fmla="*/ 300 h 388"/>
                <a:gd name="T50" fmla="*/ 147 w 261"/>
                <a:gd name="T51" fmla="*/ 282 h 388"/>
                <a:gd name="T52" fmla="*/ 129 w 261"/>
                <a:gd name="T53" fmla="*/ 262 h 388"/>
                <a:gd name="T54" fmla="*/ 111 w 261"/>
                <a:gd name="T55" fmla="*/ 240 h 388"/>
                <a:gd name="T56" fmla="*/ 94 w 261"/>
                <a:gd name="T57" fmla="*/ 216 h 388"/>
                <a:gd name="T58" fmla="*/ 77 w 261"/>
                <a:gd name="T59" fmla="*/ 189 h 388"/>
                <a:gd name="T60" fmla="*/ 62 w 261"/>
                <a:gd name="T61" fmla="*/ 159 h 388"/>
                <a:gd name="T62" fmla="*/ 46 w 261"/>
                <a:gd name="T63" fmla="*/ 126 h 388"/>
                <a:gd name="T64" fmla="*/ 32 w 261"/>
                <a:gd name="T65" fmla="*/ 89 h 388"/>
                <a:gd name="T66" fmla="*/ 19 w 261"/>
                <a:gd name="T67" fmla="*/ 49 h 388"/>
                <a:gd name="T68" fmla="*/ 7 w 261"/>
                <a:gd name="T69" fmla="*/ 5 h 388"/>
                <a:gd name="T70" fmla="*/ 2 w 261"/>
                <a:gd name="T71" fmla="*/ 2 h 388"/>
                <a:gd name="T72" fmla="*/ 7 w 261"/>
                <a:gd name="T73" fmla="*/ 5 h 388"/>
                <a:gd name="T74" fmla="*/ 6 w 261"/>
                <a:gd name="T75" fmla="*/ 0 h 388"/>
                <a:gd name="T76" fmla="*/ 2 w 261"/>
                <a:gd name="T77" fmla="*/ 2 h 388"/>
                <a:gd name="T78" fmla="*/ 5 w 261"/>
                <a:gd name="T79" fmla="*/ 8 h 388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61"/>
                <a:gd name="T121" fmla="*/ 0 h 388"/>
                <a:gd name="T122" fmla="*/ 261 w 261"/>
                <a:gd name="T123" fmla="*/ 388 h 388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61" h="388">
                  <a:moveTo>
                    <a:pt x="5" y="8"/>
                  </a:moveTo>
                  <a:lnTo>
                    <a:pt x="0" y="6"/>
                  </a:lnTo>
                  <a:lnTo>
                    <a:pt x="12" y="50"/>
                  </a:lnTo>
                  <a:lnTo>
                    <a:pt x="25" y="91"/>
                  </a:lnTo>
                  <a:lnTo>
                    <a:pt x="40" y="128"/>
                  </a:lnTo>
                  <a:lnTo>
                    <a:pt x="55" y="161"/>
                  </a:lnTo>
                  <a:lnTo>
                    <a:pt x="71" y="192"/>
                  </a:lnTo>
                  <a:lnTo>
                    <a:pt x="88" y="219"/>
                  </a:lnTo>
                  <a:lnTo>
                    <a:pt x="107" y="244"/>
                  </a:lnTo>
                  <a:lnTo>
                    <a:pt x="124" y="267"/>
                  </a:lnTo>
                  <a:lnTo>
                    <a:pt x="142" y="286"/>
                  </a:lnTo>
                  <a:lnTo>
                    <a:pt x="160" y="304"/>
                  </a:lnTo>
                  <a:lnTo>
                    <a:pt x="177" y="321"/>
                  </a:lnTo>
                  <a:lnTo>
                    <a:pt x="195" y="336"/>
                  </a:lnTo>
                  <a:lnTo>
                    <a:pt x="211" y="350"/>
                  </a:lnTo>
                  <a:lnTo>
                    <a:pt x="228" y="362"/>
                  </a:lnTo>
                  <a:lnTo>
                    <a:pt x="242" y="375"/>
                  </a:lnTo>
                  <a:lnTo>
                    <a:pt x="256" y="387"/>
                  </a:lnTo>
                  <a:lnTo>
                    <a:pt x="260" y="382"/>
                  </a:lnTo>
                  <a:lnTo>
                    <a:pt x="246" y="369"/>
                  </a:lnTo>
                  <a:lnTo>
                    <a:pt x="232" y="357"/>
                  </a:lnTo>
                  <a:lnTo>
                    <a:pt x="215" y="345"/>
                  </a:lnTo>
                  <a:lnTo>
                    <a:pt x="198" y="331"/>
                  </a:lnTo>
                  <a:lnTo>
                    <a:pt x="182" y="316"/>
                  </a:lnTo>
                  <a:lnTo>
                    <a:pt x="164" y="300"/>
                  </a:lnTo>
                  <a:lnTo>
                    <a:pt x="147" y="282"/>
                  </a:lnTo>
                  <a:lnTo>
                    <a:pt x="129" y="262"/>
                  </a:lnTo>
                  <a:lnTo>
                    <a:pt x="111" y="240"/>
                  </a:lnTo>
                  <a:lnTo>
                    <a:pt x="94" y="216"/>
                  </a:lnTo>
                  <a:lnTo>
                    <a:pt x="77" y="189"/>
                  </a:lnTo>
                  <a:lnTo>
                    <a:pt x="62" y="159"/>
                  </a:lnTo>
                  <a:lnTo>
                    <a:pt x="46" y="126"/>
                  </a:lnTo>
                  <a:lnTo>
                    <a:pt x="32" y="89"/>
                  </a:lnTo>
                  <a:lnTo>
                    <a:pt x="19" y="49"/>
                  </a:lnTo>
                  <a:lnTo>
                    <a:pt x="7" y="5"/>
                  </a:lnTo>
                  <a:lnTo>
                    <a:pt x="2" y="2"/>
                  </a:lnTo>
                  <a:lnTo>
                    <a:pt x="7" y="5"/>
                  </a:lnTo>
                  <a:lnTo>
                    <a:pt x="6" y="0"/>
                  </a:lnTo>
                  <a:lnTo>
                    <a:pt x="2" y="2"/>
                  </a:lnTo>
                  <a:lnTo>
                    <a:pt x="5" y="8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46" name="Freeform 28"/>
            <p:cNvSpPr>
              <a:spLocks/>
            </p:cNvSpPr>
            <p:nvPr/>
          </p:nvSpPr>
          <p:spPr bwMode="auto">
            <a:xfrm>
              <a:off x="2122" y="3504"/>
              <a:ext cx="1059" cy="578"/>
            </a:xfrm>
            <a:custGeom>
              <a:avLst/>
              <a:gdLst>
                <a:gd name="T0" fmla="*/ 776 w 1059"/>
                <a:gd name="T1" fmla="*/ 11 h 578"/>
                <a:gd name="T2" fmla="*/ 729 w 1059"/>
                <a:gd name="T3" fmla="*/ 33 h 578"/>
                <a:gd name="T4" fmla="*/ 681 w 1059"/>
                <a:gd name="T5" fmla="*/ 53 h 578"/>
                <a:gd name="T6" fmla="*/ 633 w 1059"/>
                <a:gd name="T7" fmla="*/ 73 h 578"/>
                <a:gd name="T8" fmla="*/ 585 w 1059"/>
                <a:gd name="T9" fmla="*/ 92 h 578"/>
                <a:gd name="T10" fmla="*/ 536 w 1059"/>
                <a:gd name="T11" fmla="*/ 109 h 578"/>
                <a:gd name="T12" fmla="*/ 486 w 1059"/>
                <a:gd name="T13" fmla="*/ 126 h 578"/>
                <a:gd name="T14" fmla="*/ 437 w 1059"/>
                <a:gd name="T15" fmla="*/ 139 h 578"/>
                <a:gd name="T16" fmla="*/ 386 w 1059"/>
                <a:gd name="T17" fmla="*/ 151 h 578"/>
                <a:gd name="T18" fmla="*/ 335 w 1059"/>
                <a:gd name="T19" fmla="*/ 162 h 578"/>
                <a:gd name="T20" fmla="*/ 284 w 1059"/>
                <a:gd name="T21" fmla="*/ 171 h 578"/>
                <a:gd name="T22" fmla="*/ 233 w 1059"/>
                <a:gd name="T23" fmla="*/ 177 h 578"/>
                <a:gd name="T24" fmla="*/ 181 w 1059"/>
                <a:gd name="T25" fmla="*/ 181 h 578"/>
                <a:gd name="T26" fmla="*/ 129 w 1059"/>
                <a:gd name="T27" fmla="*/ 182 h 578"/>
                <a:gd name="T28" fmla="*/ 78 w 1059"/>
                <a:gd name="T29" fmla="*/ 181 h 578"/>
                <a:gd name="T30" fmla="*/ 26 w 1059"/>
                <a:gd name="T31" fmla="*/ 177 h 578"/>
                <a:gd name="T32" fmla="*/ 20 w 1059"/>
                <a:gd name="T33" fmla="*/ 194 h 578"/>
                <a:gd name="T34" fmla="*/ 56 w 1059"/>
                <a:gd name="T35" fmla="*/ 237 h 578"/>
                <a:gd name="T36" fmla="*/ 88 w 1059"/>
                <a:gd name="T37" fmla="*/ 282 h 578"/>
                <a:gd name="T38" fmla="*/ 114 w 1059"/>
                <a:gd name="T39" fmla="*/ 332 h 578"/>
                <a:gd name="T40" fmla="*/ 135 w 1059"/>
                <a:gd name="T41" fmla="*/ 384 h 578"/>
                <a:gd name="T42" fmla="*/ 151 w 1059"/>
                <a:gd name="T43" fmla="*/ 437 h 578"/>
                <a:gd name="T44" fmla="*/ 161 w 1059"/>
                <a:gd name="T45" fmla="*/ 493 h 578"/>
                <a:gd name="T46" fmla="*/ 166 w 1059"/>
                <a:gd name="T47" fmla="*/ 548 h 578"/>
                <a:gd name="T48" fmla="*/ 191 w 1059"/>
                <a:gd name="T49" fmla="*/ 563 h 578"/>
                <a:gd name="T50" fmla="*/ 242 w 1059"/>
                <a:gd name="T51" fmla="*/ 537 h 578"/>
                <a:gd name="T52" fmla="*/ 293 w 1059"/>
                <a:gd name="T53" fmla="*/ 515 h 578"/>
                <a:gd name="T54" fmla="*/ 347 w 1059"/>
                <a:gd name="T55" fmla="*/ 494 h 578"/>
                <a:gd name="T56" fmla="*/ 401 w 1059"/>
                <a:gd name="T57" fmla="*/ 476 h 578"/>
                <a:gd name="T58" fmla="*/ 456 w 1059"/>
                <a:gd name="T59" fmla="*/ 460 h 578"/>
                <a:gd name="T60" fmla="*/ 512 w 1059"/>
                <a:gd name="T61" fmla="*/ 445 h 578"/>
                <a:gd name="T62" fmla="*/ 569 w 1059"/>
                <a:gd name="T63" fmla="*/ 433 h 578"/>
                <a:gd name="T64" fmla="*/ 626 w 1059"/>
                <a:gd name="T65" fmla="*/ 423 h 578"/>
                <a:gd name="T66" fmla="*/ 684 w 1059"/>
                <a:gd name="T67" fmla="*/ 414 h 578"/>
                <a:gd name="T68" fmla="*/ 742 w 1059"/>
                <a:gd name="T69" fmla="*/ 406 h 578"/>
                <a:gd name="T70" fmla="*/ 800 w 1059"/>
                <a:gd name="T71" fmla="*/ 399 h 578"/>
                <a:gd name="T72" fmla="*/ 857 w 1059"/>
                <a:gd name="T73" fmla="*/ 394 h 578"/>
                <a:gd name="T74" fmla="*/ 916 w 1059"/>
                <a:gd name="T75" fmla="*/ 389 h 578"/>
                <a:gd name="T76" fmla="*/ 972 w 1059"/>
                <a:gd name="T77" fmla="*/ 385 h 578"/>
                <a:gd name="T78" fmla="*/ 1029 w 1059"/>
                <a:gd name="T79" fmla="*/ 382 h 578"/>
                <a:gd name="T80" fmla="*/ 1043 w 1059"/>
                <a:gd name="T81" fmla="*/ 369 h 578"/>
                <a:gd name="T82" fmla="*/ 1012 w 1059"/>
                <a:gd name="T83" fmla="*/ 343 h 578"/>
                <a:gd name="T84" fmla="*/ 977 w 1059"/>
                <a:gd name="T85" fmla="*/ 314 h 578"/>
                <a:gd name="T86" fmla="*/ 941 w 1059"/>
                <a:gd name="T87" fmla="*/ 280 h 578"/>
                <a:gd name="T88" fmla="*/ 905 w 1059"/>
                <a:gd name="T89" fmla="*/ 238 h 578"/>
                <a:gd name="T90" fmla="*/ 870 w 1059"/>
                <a:gd name="T91" fmla="*/ 185 h 578"/>
                <a:gd name="T92" fmla="*/ 838 w 1059"/>
                <a:gd name="T93" fmla="*/ 122 h 578"/>
                <a:gd name="T94" fmla="*/ 810 w 1059"/>
                <a:gd name="T95" fmla="*/ 45 h 578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059"/>
                <a:gd name="T145" fmla="*/ 0 h 578"/>
                <a:gd name="T146" fmla="*/ 1059 w 1059"/>
                <a:gd name="T147" fmla="*/ 578 h 578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059" h="578">
                  <a:moveTo>
                    <a:pt x="798" y="0"/>
                  </a:moveTo>
                  <a:lnTo>
                    <a:pt x="776" y="11"/>
                  </a:lnTo>
                  <a:lnTo>
                    <a:pt x="752" y="22"/>
                  </a:lnTo>
                  <a:lnTo>
                    <a:pt x="729" y="33"/>
                  </a:lnTo>
                  <a:lnTo>
                    <a:pt x="705" y="44"/>
                  </a:lnTo>
                  <a:lnTo>
                    <a:pt x="681" y="53"/>
                  </a:lnTo>
                  <a:lnTo>
                    <a:pt x="657" y="63"/>
                  </a:lnTo>
                  <a:lnTo>
                    <a:pt x="633" y="73"/>
                  </a:lnTo>
                  <a:lnTo>
                    <a:pt x="609" y="83"/>
                  </a:lnTo>
                  <a:lnTo>
                    <a:pt x="585" y="92"/>
                  </a:lnTo>
                  <a:lnTo>
                    <a:pt x="561" y="101"/>
                  </a:lnTo>
                  <a:lnTo>
                    <a:pt x="536" y="109"/>
                  </a:lnTo>
                  <a:lnTo>
                    <a:pt x="511" y="117"/>
                  </a:lnTo>
                  <a:lnTo>
                    <a:pt x="486" y="126"/>
                  </a:lnTo>
                  <a:lnTo>
                    <a:pt x="461" y="132"/>
                  </a:lnTo>
                  <a:lnTo>
                    <a:pt x="437" y="139"/>
                  </a:lnTo>
                  <a:lnTo>
                    <a:pt x="411" y="145"/>
                  </a:lnTo>
                  <a:lnTo>
                    <a:pt x="386" y="151"/>
                  </a:lnTo>
                  <a:lnTo>
                    <a:pt x="361" y="157"/>
                  </a:lnTo>
                  <a:lnTo>
                    <a:pt x="335" y="162"/>
                  </a:lnTo>
                  <a:lnTo>
                    <a:pt x="310" y="166"/>
                  </a:lnTo>
                  <a:lnTo>
                    <a:pt x="284" y="171"/>
                  </a:lnTo>
                  <a:lnTo>
                    <a:pt x="259" y="174"/>
                  </a:lnTo>
                  <a:lnTo>
                    <a:pt x="233" y="177"/>
                  </a:lnTo>
                  <a:lnTo>
                    <a:pt x="207" y="179"/>
                  </a:lnTo>
                  <a:lnTo>
                    <a:pt x="181" y="181"/>
                  </a:lnTo>
                  <a:lnTo>
                    <a:pt x="156" y="182"/>
                  </a:lnTo>
                  <a:lnTo>
                    <a:pt x="129" y="182"/>
                  </a:lnTo>
                  <a:lnTo>
                    <a:pt x="103" y="182"/>
                  </a:lnTo>
                  <a:lnTo>
                    <a:pt x="78" y="181"/>
                  </a:lnTo>
                  <a:lnTo>
                    <a:pt x="52" y="180"/>
                  </a:lnTo>
                  <a:lnTo>
                    <a:pt x="26" y="177"/>
                  </a:lnTo>
                  <a:lnTo>
                    <a:pt x="0" y="174"/>
                  </a:lnTo>
                  <a:lnTo>
                    <a:pt x="20" y="194"/>
                  </a:lnTo>
                  <a:lnTo>
                    <a:pt x="39" y="215"/>
                  </a:lnTo>
                  <a:lnTo>
                    <a:pt x="56" y="237"/>
                  </a:lnTo>
                  <a:lnTo>
                    <a:pt x="73" y="259"/>
                  </a:lnTo>
                  <a:lnTo>
                    <a:pt x="88" y="282"/>
                  </a:lnTo>
                  <a:lnTo>
                    <a:pt x="101" y="307"/>
                  </a:lnTo>
                  <a:lnTo>
                    <a:pt x="114" y="332"/>
                  </a:lnTo>
                  <a:lnTo>
                    <a:pt x="125" y="357"/>
                  </a:lnTo>
                  <a:lnTo>
                    <a:pt x="135" y="384"/>
                  </a:lnTo>
                  <a:lnTo>
                    <a:pt x="144" y="410"/>
                  </a:lnTo>
                  <a:lnTo>
                    <a:pt x="151" y="437"/>
                  </a:lnTo>
                  <a:lnTo>
                    <a:pt x="157" y="464"/>
                  </a:lnTo>
                  <a:lnTo>
                    <a:pt x="161" y="493"/>
                  </a:lnTo>
                  <a:lnTo>
                    <a:pt x="164" y="521"/>
                  </a:lnTo>
                  <a:lnTo>
                    <a:pt x="166" y="548"/>
                  </a:lnTo>
                  <a:lnTo>
                    <a:pt x="166" y="577"/>
                  </a:lnTo>
                  <a:lnTo>
                    <a:pt x="191" y="563"/>
                  </a:lnTo>
                  <a:lnTo>
                    <a:pt x="216" y="550"/>
                  </a:lnTo>
                  <a:lnTo>
                    <a:pt x="242" y="537"/>
                  </a:lnTo>
                  <a:lnTo>
                    <a:pt x="266" y="526"/>
                  </a:lnTo>
                  <a:lnTo>
                    <a:pt x="293" y="515"/>
                  </a:lnTo>
                  <a:lnTo>
                    <a:pt x="319" y="505"/>
                  </a:lnTo>
                  <a:lnTo>
                    <a:pt x="347" y="494"/>
                  </a:lnTo>
                  <a:lnTo>
                    <a:pt x="374" y="485"/>
                  </a:lnTo>
                  <a:lnTo>
                    <a:pt x="401" y="476"/>
                  </a:lnTo>
                  <a:lnTo>
                    <a:pt x="429" y="468"/>
                  </a:lnTo>
                  <a:lnTo>
                    <a:pt x="456" y="460"/>
                  </a:lnTo>
                  <a:lnTo>
                    <a:pt x="484" y="452"/>
                  </a:lnTo>
                  <a:lnTo>
                    <a:pt x="512" y="445"/>
                  </a:lnTo>
                  <a:lnTo>
                    <a:pt x="541" y="439"/>
                  </a:lnTo>
                  <a:lnTo>
                    <a:pt x="569" y="433"/>
                  </a:lnTo>
                  <a:lnTo>
                    <a:pt x="598" y="428"/>
                  </a:lnTo>
                  <a:lnTo>
                    <a:pt x="626" y="423"/>
                  </a:lnTo>
                  <a:lnTo>
                    <a:pt x="655" y="418"/>
                  </a:lnTo>
                  <a:lnTo>
                    <a:pt x="684" y="414"/>
                  </a:lnTo>
                  <a:lnTo>
                    <a:pt x="713" y="410"/>
                  </a:lnTo>
                  <a:lnTo>
                    <a:pt x="742" y="406"/>
                  </a:lnTo>
                  <a:lnTo>
                    <a:pt x="771" y="402"/>
                  </a:lnTo>
                  <a:lnTo>
                    <a:pt x="800" y="399"/>
                  </a:lnTo>
                  <a:lnTo>
                    <a:pt x="828" y="396"/>
                  </a:lnTo>
                  <a:lnTo>
                    <a:pt x="857" y="394"/>
                  </a:lnTo>
                  <a:lnTo>
                    <a:pt x="887" y="392"/>
                  </a:lnTo>
                  <a:lnTo>
                    <a:pt x="916" y="389"/>
                  </a:lnTo>
                  <a:lnTo>
                    <a:pt x="945" y="387"/>
                  </a:lnTo>
                  <a:lnTo>
                    <a:pt x="972" y="385"/>
                  </a:lnTo>
                  <a:lnTo>
                    <a:pt x="1001" y="384"/>
                  </a:lnTo>
                  <a:lnTo>
                    <a:pt x="1029" y="382"/>
                  </a:lnTo>
                  <a:lnTo>
                    <a:pt x="1058" y="381"/>
                  </a:lnTo>
                  <a:lnTo>
                    <a:pt x="1043" y="369"/>
                  </a:lnTo>
                  <a:lnTo>
                    <a:pt x="1028" y="356"/>
                  </a:lnTo>
                  <a:lnTo>
                    <a:pt x="1012" y="343"/>
                  </a:lnTo>
                  <a:lnTo>
                    <a:pt x="994" y="330"/>
                  </a:lnTo>
                  <a:lnTo>
                    <a:pt x="977" y="314"/>
                  </a:lnTo>
                  <a:lnTo>
                    <a:pt x="960" y="298"/>
                  </a:lnTo>
                  <a:lnTo>
                    <a:pt x="941" y="280"/>
                  </a:lnTo>
                  <a:lnTo>
                    <a:pt x="923" y="259"/>
                  </a:lnTo>
                  <a:lnTo>
                    <a:pt x="905" y="238"/>
                  </a:lnTo>
                  <a:lnTo>
                    <a:pt x="887" y="213"/>
                  </a:lnTo>
                  <a:lnTo>
                    <a:pt x="870" y="185"/>
                  </a:lnTo>
                  <a:lnTo>
                    <a:pt x="854" y="155"/>
                  </a:lnTo>
                  <a:lnTo>
                    <a:pt x="838" y="122"/>
                  </a:lnTo>
                  <a:lnTo>
                    <a:pt x="823" y="85"/>
                  </a:lnTo>
                  <a:lnTo>
                    <a:pt x="810" y="45"/>
                  </a:lnTo>
                  <a:lnTo>
                    <a:pt x="798" y="0"/>
                  </a:lnTo>
                </a:path>
              </a:pathLst>
            </a:custGeom>
            <a:solidFill>
              <a:srgbClr val="00FF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47" name="Freeform 29"/>
            <p:cNvSpPr>
              <a:spLocks/>
            </p:cNvSpPr>
            <p:nvPr/>
          </p:nvSpPr>
          <p:spPr bwMode="auto">
            <a:xfrm>
              <a:off x="2111" y="3501"/>
              <a:ext cx="811" cy="186"/>
            </a:xfrm>
            <a:custGeom>
              <a:avLst/>
              <a:gdLst>
                <a:gd name="T0" fmla="*/ 11 w 811"/>
                <a:gd name="T1" fmla="*/ 176 h 186"/>
                <a:gd name="T2" fmla="*/ 63 w 811"/>
                <a:gd name="T3" fmla="*/ 182 h 186"/>
                <a:gd name="T4" fmla="*/ 114 w 811"/>
                <a:gd name="T5" fmla="*/ 185 h 186"/>
                <a:gd name="T6" fmla="*/ 167 w 811"/>
                <a:gd name="T7" fmla="*/ 185 h 186"/>
                <a:gd name="T8" fmla="*/ 217 w 811"/>
                <a:gd name="T9" fmla="*/ 181 h 186"/>
                <a:gd name="T10" fmla="*/ 269 w 811"/>
                <a:gd name="T11" fmla="*/ 176 h 186"/>
                <a:gd name="T12" fmla="*/ 321 w 811"/>
                <a:gd name="T13" fmla="*/ 169 h 186"/>
                <a:gd name="T14" fmla="*/ 371 w 811"/>
                <a:gd name="T15" fmla="*/ 160 h 186"/>
                <a:gd name="T16" fmla="*/ 422 w 811"/>
                <a:gd name="T17" fmla="*/ 149 h 186"/>
                <a:gd name="T18" fmla="*/ 473 w 811"/>
                <a:gd name="T19" fmla="*/ 136 h 186"/>
                <a:gd name="T20" fmla="*/ 522 w 811"/>
                <a:gd name="T21" fmla="*/ 121 h 186"/>
                <a:gd name="T22" fmla="*/ 572 w 811"/>
                <a:gd name="T23" fmla="*/ 105 h 186"/>
                <a:gd name="T24" fmla="*/ 620 w 811"/>
                <a:gd name="T25" fmla="*/ 87 h 186"/>
                <a:gd name="T26" fmla="*/ 668 w 811"/>
                <a:gd name="T27" fmla="*/ 68 h 186"/>
                <a:gd name="T28" fmla="*/ 716 w 811"/>
                <a:gd name="T29" fmla="*/ 48 h 186"/>
                <a:gd name="T30" fmla="*/ 762 w 811"/>
                <a:gd name="T31" fmla="*/ 27 h 186"/>
                <a:gd name="T32" fmla="*/ 810 w 811"/>
                <a:gd name="T33" fmla="*/ 6 h 186"/>
                <a:gd name="T34" fmla="*/ 783 w 811"/>
                <a:gd name="T35" fmla="*/ 11 h 186"/>
                <a:gd name="T36" fmla="*/ 738 w 811"/>
                <a:gd name="T37" fmla="*/ 32 h 186"/>
                <a:gd name="T38" fmla="*/ 690 w 811"/>
                <a:gd name="T39" fmla="*/ 52 h 186"/>
                <a:gd name="T40" fmla="*/ 642 w 811"/>
                <a:gd name="T41" fmla="*/ 72 h 186"/>
                <a:gd name="T42" fmla="*/ 594 w 811"/>
                <a:gd name="T43" fmla="*/ 90 h 186"/>
                <a:gd name="T44" fmla="*/ 545 w 811"/>
                <a:gd name="T45" fmla="*/ 107 h 186"/>
                <a:gd name="T46" fmla="*/ 495 w 811"/>
                <a:gd name="T47" fmla="*/ 122 h 186"/>
                <a:gd name="T48" fmla="*/ 447 w 811"/>
                <a:gd name="T49" fmla="*/ 136 h 186"/>
                <a:gd name="T50" fmla="*/ 396 w 811"/>
                <a:gd name="T51" fmla="*/ 148 h 186"/>
                <a:gd name="T52" fmla="*/ 345 w 811"/>
                <a:gd name="T53" fmla="*/ 159 h 186"/>
                <a:gd name="T54" fmla="*/ 294 w 811"/>
                <a:gd name="T55" fmla="*/ 167 h 186"/>
                <a:gd name="T56" fmla="*/ 243 w 811"/>
                <a:gd name="T57" fmla="*/ 173 h 186"/>
                <a:gd name="T58" fmla="*/ 192 w 811"/>
                <a:gd name="T59" fmla="*/ 177 h 186"/>
                <a:gd name="T60" fmla="*/ 140 w 811"/>
                <a:gd name="T61" fmla="*/ 178 h 186"/>
                <a:gd name="T62" fmla="*/ 88 w 811"/>
                <a:gd name="T63" fmla="*/ 177 h 186"/>
                <a:gd name="T64" fmla="*/ 37 w 811"/>
                <a:gd name="T65" fmla="*/ 173 h 186"/>
                <a:gd name="T66" fmla="*/ 9 w 811"/>
                <a:gd name="T67" fmla="*/ 176 h 186"/>
                <a:gd name="T68" fmla="*/ 0 w 811"/>
                <a:gd name="T69" fmla="*/ 169 h 186"/>
                <a:gd name="T70" fmla="*/ 13 w 811"/>
                <a:gd name="T71" fmla="*/ 171 h 18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11"/>
                <a:gd name="T109" fmla="*/ 0 h 186"/>
                <a:gd name="T110" fmla="*/ 811 w 811"/>
                <a:gd name="T111" fmla="*/ 186 h 18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11" h="186">
                  <a:moveTo>
                    <a:pt x="13" y="171"/>
                  </a:moveTo>
                  <a:lnTo>
                    <a:pt x="11" y="176"/>
                  </a:lnTo>
                  <a:lnTo>
                    <a:pt x="37" y="180"/>
                  </a:lnTo>
                  <a:lnTo>
                    <a:pt x="63" y="182"/>
                  </a:lnTo>
                  <a:lnTo>
                    <a:pt x="88" y="183"/>
                  </a:lnTo>
                  <a:lnTo>
                    <a:pt x="114" y="185"/>
                  </a:lnTo>
                  <a:lnTo>
                    <a:pt x="140" y="185"/>
                  </a:lnTo>
                  <a:lnTo>
                    <a:pt x="167" y="185"/>
                  </a:lnTo>
                  <a:lnTo>
                    <a:pt x="192" y="183"/>
                  </a:lnTo>
                  <a:lnTo>
                    <a:pt x="217" y="181"/>
                  </a:lnTo>
                  <a:lnTo>
                    <a:pt x="243" y="179"/>
                  </a:lnTo>
                  <a:lnTo>
                    <a:pt x="269" y="176"/>
                  </a:lnTo>
                  <a:lnTo>
                    <a:pt x="296" y="173"/>
                  </a:lnTo>
                  <a:lnTo>
                    <a:pt x="321" y="169"/>
                  </a:lnTo>
                  <a:lnTo>
                    <a:pt x="346" y="165"/>
                  </a:lnTo>
                  <a:lnTo>
                    <a:pt x="371" y="160"/>
                  </a:lnTo>
                  <a:lnTo>
                    <a:pt x="397" y="154"/>
                  </a:lnTo>
                  <a:lnTo>
                    <a:pt x="422" y="149"/>
                  </a:lnTo>
                  <a:lnTo>
                    <a:pt x="448" y="142"/>
                  </a:lnTo>
                  <a:lnTo>
                    <a:pt x="473" y="136"/>
                  </a:lnTo>
                  <a:lnTo>
                    <a:pt x="496" y="129"/>
                  </a:lnTo>
                  <a:lnTo>
                    <a:pt x="522" y="121"/>
                  </a:lnTo>
                  <a:lnTo>
                    <a:pt x="547" y="113"/>
                  </a:lnTo>
                  <a:lnTo>
                    <a:pt x="572" y="105"/>
                  </a:lnTo>
                  <a:lnTo>
                    <a:pt x="596" y="96"/>
                  </a:lnTo>
                  <a:lnTo>
                    <a:pt x="620" y="87"/>
                  </a:lnTo>
                  <a:lnTo>
                    <a:pt x="644" y="77"/>
                  </a:lnTo>
                  <a:lnTo>
                    <a:pt x="668" y="68"/>
                  </a:lnTo>
                  <a:lnTo>
                    <a:pt x="692" y="58"/>
                  </a:lnTo>
                  <a:lnTo>
                    <a:pt x="716" y="48"/>
                  </a:lnTo>
                  <a:lnTo>
                    <a:pt x="740" y="38"/>
                  </a:lnTo>
                  <a:lnTo>
                    <a:pt x="762" y="27"/>
                  </a:lnTo>
                  <a:lnTo>
                    <a:pt x="787" y="16"/>
                  </a:lnTo>
                  <a:lnTo>
                    <a:pt x="810" y="6"/>
                  </a:lnTo>
                  <a:lnTo>
                    <a:pt x="806" y="0"/>
                  </a:lnTo>
                  <a:lnTo>
                    <a:pt x="783" y="11"/>
                  </a:lnTo>
                  <a:lnTo>
                    <a:pt x="760" y="21"/>
                  </a:lnTo>
                  <a:lnTo>
                    <a:pt x="738" y="32"/>
                  </a:lnTo>
                  <a:lnTo>
                    <a:pt x="714" y="42"/>
                  </a:lnTo>
                  <a:lnTo>
                    <a:pt x="690" y="52"/>
                  </a:lnTo>
                  <a:lnTo>
                    <a:pt x="666" y="62"/>
                  </a:lnTo>
                  <a:lnTo>
                    <a:pt x="642" y="72"/>
                  </a:lnTo>
                  <a:lnTo>
                    <a:pt x="617" y="81"/>
                  </a:lnTo>
                  <a:lnTo>
                    <a:pt x="594" y="90"/>
                  </a:lnTo>
                  <a:lnTo>
                    <a:pt x="570" y="99"/>
                  </a:lnTo>
                  <a:lnTo>
                    <a:pt x="545" y="107"/>
                  </a:lnTo>
                  <a:lnTo>
                    <a:pt x="520" y="114"/>
                  </a:lnTo>
                  <a:lnTo>
                    <a:pt x="495" y="122"/>
                  </a:lnTo>
                  <a:lnTo>
                    <a:pt x="472" y="129"/>
                  </a:lnTo>
                  <a:lnTo>
                    <a:pt x="447" y="136"/>
                  </a:lnTo>
                  <a:lnTo>
                    <a:pt x="421" y="142"/>
                  </a:lnTo>
                  <a:lnTo>
                    <a:pt x="396" y="148"/>
                  </a:lnTo>
                  <a:lnTo>
                    <a:pt x="370" y="153"/>
                  </a:lnTo>
                  <a:lnTo>
                    <a:pt x="345" y="159"/>
                  </a:lnTo>
                  <a:lnTo>
                    <a:pt x="320" y="163"/>
                  </a:lnTo>
                  <a:lnTo>
                    <a:pt x="294" y="167"/>
                  </a:lnTo>
                  <a:lnTo>
                    <a:pt x="269" y="170"/>
                  </a:lnTo>
                  <a:lnTo>
                    <a:pt x="243" y="173"/>
                  </a:lnTo>
                  <a:lnTo>
                    <a:pt x="217" y="175"/>
                  </a:lnTo>
                  <a:lnTo>
                    <a:pt x="192" y="177"/>
                  </a:lnTo>
                  <a:lnTo>
                    <a:pt x="167" y="178"/>
                  </a:lnTo>
                  <a:lnTo>
                    <a:pt x="140" y="178"/>
                  </a:lnTo>
                  <a:lnTo>
                    <a:pt x="114" y="178"/>
                  </a:lnTo>
                  <a:lnTo>
                    <a:pt x="88" y="177"/>
                  </a:lnTo>
                  <a:lnTo>
                    <a:pt x="63" y="175"/>
                  </a:lnTo>
                  <a:lnTo>
                    <a:pt x="37" y="173"/>
                  </a:lnTo>
                  <a:lnTo>
                    <a:pt x="11" y="170"/>
                  </a:lnTo>
                  <a:lnTo>
                    <a:pt x="9" y="176"/>
                  </a:lnTo>
                  <a:lnTo>
                    <a:pt x="11" y="170"/>
                  </a:lnTo>
                  <a:lnTo>
                    <a:pt x="0" y="169"/>
                  </a:lnTo>
                  <a:lnTo>
                    <a:pt x="9" y="176"/>
                  </a:lnTo>
                  <a:lnTo>
                    <a:pt x="13" y="171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48" name="Freeform 30"/>
            <p:cNvSpPr>
              <a:spLocks/>
            </p:cNvSpPr>
            <p:nvPr/>
          </p:nvSpPr>
          <p:spPr bwMode="auto">
            <a:xfrm>
              <a:off x="2120" y="3678"/>
              <a:ext cx="167" cy="410"/>
            </a:xfrm>
            <a:custGeom>
              <a:avLst/>
              <a:gdLst>
                <a:gd name="T0" fmla="*/ 161 w 167"/>
                <a:gd name="T1" fmla="*/ 400 h 410"/>
                <a:gd name="T2" fmla="*/ 166 w 167"/>
                <a:gd name="T3" fmla="*/ 403 h 410"/>
                <a:gd name="T4" fmla="*/ 166 w 167"/>
                <a:gd name="T5" fmla="*/ 375 h 410"/>
                <a:gd name="T6" fmla="*/ 164 w 167"/>
                <a:gd name="T7" fmla="*/ 347 h 410"/>
                <a:gd name="T8" fmla="*/ 161 w 167"/>
                <a:gd name="T9" fmla="*/ 319 h 410"/>
                <a:gd name="T10" fmla="*/ 157 w 167"/>
                <a:gd name="T11" fmla="*/ 291 h 410"/>
                <a:gd name="T12" fmla="*/ 152 w 167"/>
                <a:gd name="T13" fmla="*/ 264 h 410"/>
                <a:gd name="T14" fmla="*/ 145 w 167"/>
                <a:gd name="T15" fmla="*/ 237 h 410"/>
                <a:gd name="T16" fmla="*/ 136 w 167"/>
                <a:gd name="T17" fmla="*/ 209 h 410"/>
                <a:gd name="T18" fmla="*/ 126 w 167"/>
                <a:gd name="T19" fmla="*/ 183 h 410"/>
                <a:gd name="T20" fmla="*/ 116 w 167"/>
                <a:gd name="T21" fmla="*/ 158 h 410"/>
                <a:gd name="T22" fmla="*/ 103 w 167"/>
                <a:gd name="T23" fmla="*/ 132 h 410"/>
                <a:gd name="T24" fmla="*/ 90 w 167"/>
                <a:gd name="T25" fmla="*/ 108 h 410"/>
                <a:gd name="T26" fmla="*/ 75 w 167"/>
                <a:gd name="T27" fmla="*/ 85 h 410"/>
                <a:gd name="T28" fmla="*/ 59 w 167"/>
                <a:gd name="T29" fmla="*/ 62 h 410"/>
                <a:gd name="T30" fmla="*/ 42 w 167"/>
                <a:gd name="T31" fmla="*/ 40 h 410"/>
                <a:gd name="T32" fmla="*/ 24 w 167"/>
                <a:gd name="T33" fmla="*/ 20 h 410"/>
                <a:gd name="T34" fmla="*/ 4 w 167"/>
                <a:gd name="T35" fmla="*/ 0 h 410"/>
                <a:gd name="T36" fmla="*/ 0 w 167"/>
                <a:gd name="T37" fmla="*/ 5 h 410"/>
                <a:gd name="T38" fmla="*/ 18 w 167"/>
                <a:gd name="T39" fmla="*/ 24 h 410"/>
                <a:gd name="T40" fmla="*/ 37 w 167"/>
                <a:gd name="T41" fmla="*/ 44 h 410"/>
                <a:gd name="T42" fmla="*/ 54 w 167"/>
                <a:gd name="T43" fmla="*/ 66 h 410"/>
                <a:gd name="T44" fmla="*/ 69 w 167"/>
                <a:gd name="T45" fmla="*/ 88 h 410"/>
                <a:gd name="T46" fmla="*/ 84 w 167"/>
                <a:gd name="T47" fmla="*/ 111 h 410"/>
                <a:gd name="T48" fmla="*/ 97 w 167"/>
                <a:gd name="T49" fmla="*/ 136 h 410"/>
                <a:gd name="T50" fmla="*/ 110 w 167"/>
                <a:gd name="T51" fmla="*/ 160 h 410"/>
                <a:gd name="T52" fmla="*/ 121 w 167"/>
                <a:gd name="T53" fmla="*/ 185 h 410"/>
                <a:gd name="T54" fmla="*/ 130 w 167"/>
                <a:gd name="T55" fmla="*/ 212 h 410"/>
                <a:gd name="T56" fmla="*/ 139 w 167"/>
                <a:gd name="T57" fmla="*/ 238 h 410"/>
                <a:gd name="T58" fmla="*/ 145 w 167"/>
                <a:gd name="T59" fmla="*/ 265 h 410"/>
                <a:gd name="T60" fmla="*/ 151 w 167"/>
                <a:gd name="T61" fmla="*/ 292 h 410"/>
                <a:gd name="T62" fmla="*/ 155 w 167"/>
                <a:gd name="T63" fmla="*/ 319 h 410"/>
                <a:gd name="T64" fmla="*/ 158 w 167"/>
                <a:gd name="T65" fmla="*/ 347 h 410"/>
                <a:gd name="T66" fmla="*/ 159 w 167"/>
                <a:gd name="T67" fmla="*/ 375 h 410"/>
                <a:gd name="T68" fmla="*/ 159 w 167"/>
                <a:gd name="T69" fmla="*/ 403 h 410"/>
                <a:gd name="T70" fmla="*/ 164 w 167"/>
                <a:gd name="T71" fmla="*/ 406 h 410"/>
                <a:gd name="T72" fmla="*/ 159 w 167"/>
                <a:gd name="T73" fmla="*/ 403 h 410"/>
                <a:gd name="T74" fmla="*/ 159 w 167"/>
                <a:gd name="T75" fmla="*/ 409 h 410"/>
                <a:gd name="T76" fmla="*/ 164 w 167"/>
                <a:gd name="T77" fmla="*/ 406 h 410"/>
                <a:gd name="T78" fmla="*/ 161 w 167"/>
                <a:gd name="T79" fmla="*/ 400 h 41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67"/>
                <a:gd name="T121" fmla="*/ 0 h 410"/>
                <a:gd name="T122" fmla="*/ 167 w 167"/>
                <a:gd name="T123" fmla="*/ 410 h 410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67" h="410">
                  <a:moveTo>
                    <a:pt x="161" y="400"/>
                  </a:moveTo>
                  <a:lnTo>
                    <a:pt x="166" y="403"/>
                  </a:lnTo>
                  <a:lnTo>
                    <a:pt x="166" y="375"/>
                  </a:lnTo>
                  <a:lnTo>
                    <a:pt x="164" y="347"/>
                  </a:lnTo>
                  <a:lnTo>
                    <a:pt x="161" y="319"/>
                  </a:lnTo>
                  <a:lnTo>
                    <a:pt x="157" y="291"/>
                  </a:lnTo>
                  <a:lnTo>
                    <a:pt x="152" y="264"/>
                  </a:lnTo>
                  <a:lnTo>
                    <a:pt x="145" y="237"/>
                  </a:lnTo>
                  <a:lnTo>
                    <a:pt x="136" y="209"/>
                  </a:lnTo>
                  <a:lnTo>
                    <a:pt x="126" y="183"/>
                  </a:lnTo>
                  <a:lnTo>
                    <a:pt x="116" y="158"/>
                  </a:lnTo>
                  <a:lnTo>
                    <a:pt x="103" y="132"/>
                  </a:lnTo>
                  <a:lnTo>
                    <a:pt x="90" y="108"/>
                  </a:lnTo>
                  <a:lnTo>
                    <a:pt x="75" y="85"/>
                  </a:lnTo>
                  <a:lnTo>
                    <a:pt x="59" y="62"/>
                  </a:lnTo>
                  <a:lnTo>
                    <a:pt x="42" y="40"/>
                  </a:lnTo>
                  <a:lnTo>
                    <a:pt x="24" y="20"/>
                  </a:lnTo>
                  <a:lnTo>
                    <a:pt x="4" y="0"/>
                  </a:lnTo>
                  <a:lnTo>
                    <a:pt x="0" y="5"/>
                  </a:lnTo>
                  <a:lnTo>
                    <a:pt x="18" y="24"/>
                  </a:lnTo>
                  <a:lnTo>
                    <a:pt x="37" y="44"/>
                  </a:lnTo>
                  <a:lnTo>
                    <a:pt x="54" y="66"/>
                  </a:lnTo>
                  <a:lnTo>
                    <a:pt x="69" y="88"/>
                  </a:lnTo>
                  <a:lnTo>
                    <a:pt x="84" y="111"/>
                  </a:lnTo>
                  <a:lnTo>
                    <a:pt x="97" y="136"/>
                  </a:lnTo>
                  <a:lnTo>
                    <a:pt x="110" y="160"/>
                  </a:lnTo>
                  <a:lnTo>
                    <a:pt x="121" y="185"/>
                  </a:lnTo>
                  <a:lnTo>
                    <a:pt x="130" y="212"/>
                  </a:lnTo>
                  <a:lnTo>
                    <a:pt x="139" y="238"/>
                  </a:lnTo>
                  <a:lnTo>
                    <a:pt x="145" y="265"/>
                  </a:lnTo>
                  <a:lnTo>
                    <a:pt x="151" y="292"/>
                  </a:lnTo>
                  <a:lnTo>
                    <a:pt x="155" y="319"/>
                  </a:lnTo>
                  <a:lnTo>
                    <a:pt x="158" y="347"/>
                  </a:lnTo>
                  <a:lnTo>
                    <a:pt x="159" y="375"/>
                  </a:lnTo>
                  <a:lnTo>
                    <a:pt x="159" y="403"/>
                  </a:lnTo>
                  <a:lnTo>
                    <a:pt x="164" y="406"/>
                  </a:lnTo>
                  <a:lnTo>
                    <a:pt x="159" y="403"/>
                  </a:lnTo>
                  <a:lnTo>
                    <a:pt x="159" y="409"/>
                  </a:lnTo>
                  <a:lnTo>
                    <a:pt x="164" y="406"/>
                  </a:lnTo>
                  <a:lnTo>
                    <a:pt x="161" y="40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49" name="Freeform 31"/>
            <p:cNvSpPr>
              <a:spLocks/>
            </p:cNvSpPr>
            <p:nvPr/>
          </p:nvSpPr>
          <p:spPr bwMode="auto">
            <a:xfrm>
              <a:off x="2287" y="3886"/>
              <a:ext cx="903" cy="199"/>
            </a:xfrm>
            <a:custGeom>
              <a:avLst/>
              <a:gdLst>
                <a:gd name="T0" fmla="*/ 893 w 903"/>
                <a:gd name="T1" fmla="*/ 0 h 199"/>
                <a:gd name="T2" fmla="*/ 836 w 903"/>
                <a:gd name="T3" fmla="*/ 2 h 199"/>
                <a:gd name="T4" fmla="*/ 780 w 903"/>
                <a:gd name="T5" fmla="*/ 6 h 199"/>
                <a:gd name="T6" fmla="*/ 722 w 903"/>
                <a:gd name="T7" fmla="*/ 10 h 199"/>
                <a:gd name="T8" fmla="*/ 664 w 903"/>
                <a:gd name="T9" fmla="*/ 15 h 199"/>
                <a:gd name="T10" fmla="*/ 606 w 903"/>
                <a:gd name="T11" fmla="*/ 20 h 199"/>
                <a:gd name="T12" fmla="*/ 548 w 903"/>
                <a:gd name="T13" fmla="*/ 28 h 199"/>
                <a:gd name="T14" fmla="*/ 490 w 903"/>
                <a:gd name="T15" fmla="*/ 36 h 199"/>
                <a:gd name="T16" fmla="*/ 433 w 903"/>
                <a:gd name="T17" fmla="*/ 46 h 199"/>
                <a:gd name="T18" fmla="*/ 376 w 903"/>
                <a:gd name="T19" fmla="*/ 56 h 199"/>
                <a:gd name="T20" fmla="*/ 320 w 903"/>
                <a:gd name="T21" fmla="*/ 70 h 199"/>
                <a:gd name="T22" fmla="*/ 264 w 903"/>
                <a:gd name="T23" fmla="*/ 84 h 199"/>
                <a:gd name="T24" fmla="*/ 209 w 903"/>
                <a:gd name="T25" fmla="*/ 101 h 199"/>
                <a:gd name="T26" fmla="*/ 154 w 903"/>
                <a:gd name="T27" fmla="*/ 120 h 199"/>
                <a:gd name="T28" fmla="*/ 101 w 903"/>
                <a:gd name="T29" fmla="*/ 142 h 199"/>
                <a:gd name="T30" fmla="*/ 50 w 903"/>
                <a:gd name="T31" fmla="*/ 165 h 199"/>
                <a:gd name="T32" fmla="*/ 0 w 903"/>
                <a:gd name="T33" fmla="*/ 192 h 199"/>
                <a:gd name="T34" fmla="*/ 28 w 903"/>
                <a:gd name="T35" fmla="*/ 184 h 199"/>
                <a:gd name="T36" fmla="*/ 78 w 903"/>
                <a:gd name="T37" fmla="*/ 159 h 199"/>
                <a:gd name="T38" fmla="*/ 130 w 903"/>
                <a:gd name="T39" fmla="*/ 137 h 199"/>
                <a:gd name="T40" fmla="*/ 184 w 903"/>
                <a:gd name="T41" fmla="*/ 117 h 199"/>
                <a:gd name="T42" fmla="*/ 237 w 903"/>
                <a:gd name="T43" fmla="*/ 99 h 199"/>
                <a:gd name="T44" fmla="*/ 292 w 903"/>
                <a:gd name="T45" fmla="*/ 83 h 199"/>
                <a:gd name="T46" fmla="*/ 349 w 903"/>
                <a:gd name="T47" fmla="*/ 69 h 199"/>
                <a:gd name="T48" fmla="*/ 405 w 903"/>
                <a:gd name="T49" fmla="*/ 57 h 199"/>
                <a:gd name="T50" fmla="*/ 463 w 903"/>
                <a:gd name="T51" fmla="*/ 47 h 199"/>
                <a:gd name="T52" fmla="*/ 520 w 903"/>
                <a:gd name="T53" fmla="*/ 38 h 199"/>
                <a:gd name="T54" fmla="*/ 577 w 903"/>
                <a:gd name="T55" fmla="*/ 30 h 199"/>
                <a:gd name="T56" fmla="*/ 636 w 903"/>
                <a:gd name="T57" fmla="*/ 23 h 199"/>
                <a:gd name="T58" fmla="*/ 692 w 903"/>
                <a:gd name="T59" fmla="*/ 18 h 199"/>
                <a:gd name="T60" fmla="*/ 751 w 903"/>
                <a:gd name="T61" fmla="*/ 14 h 199"/>
                <a:gd name="T62" fmla="*/ 808 w 903"/>
                <a:gd name="T63" fmla="*/ 10 h 199"/>
                <a:gd name="T64" fmla="*/ 864 w 903"/>
                <a:gd name="T65" fmla="*/ 8 h 199"/>
                <a:gd name="T66" fmla="*/ 895 w 903"/>
                <a:gd name="T67" fmla="*/ 0 h 199"/>
                <a:gd name="T68" fmla="*/ 902 w 903"/>
                <a:gd name="T69" fmla="*/ 6 h 199"/>
                <a:gd name="T70" fmla="*/ 890 w 903"/>
                <a:gd name="T71" fmla="*/ 6 h 199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3"/>
                <a:gd name="T109" fmla="*/ 0 h 199"/>
                <a:gd name="T110" fmla="*/ 903 w 903"/>
                <a:gd name="T111" fmla="*/ 199 h 199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3" h="199">
                  <a:moveTo>
                    <a:pt x="890" y="6"/>
                  </a:moveTo>
                  <a:lnTo>
                    <a:pt x="893" y="0"/>
                  </a:lnTo>
                  <a:lnTo>
                    <a:pt x="864" y="1"/>
                  </a:lnTo>
                  <a:lnTo>
                    <a:pt x="836" y="2"/>
                  </a:lnTo>
                  <a:lnTo>
                    <a:pt x="808" y="4"/>
                  </a:lnTo>
                  <a:lnTo>
                    <a:pt x="780" y="6"/>
                  </a:lnTo>
                  <a:lnTo>
                    <a:pt x="751" y="8"/>
                  </a:lnTo>
                  <a:lnTo>
                    <a:pt x="722" y="10"/>
                  </a:lnTo>
                  <a:lnTo>
                    <a:pt x="692" y="12"/>
                  </a:lnTo>
                  <a:lnTo>
                    <a:pt x="664" y="15"/>
                  </a:lnTo>
                  <a:lnTo>
                    <a:pt x="636" y="17"/>
                  </a:lnTo>
                  <a:lnTo>
                    <a:pt x="606" y="20"/>
                  </a:lnTo>
                  <a:lnTo>
                    <a:pt x="577" y="24"/>
                  </a:lnTo>
                  <a:lnTo>
                    <a:pt x="548" y="28"/>
                  </a:lnTo>
                  <a:lnTo>
                    <a:pt x="519" y="32"/>
                  </a:lnTo>
                  <a:lnTo>
                    <a:pt x="490" y="36"/>
                  </a:lnTo>
                  <a:lnTo>
                    <a:pt x="462" y="41"/>
                  </a:lnTo>
                  <a:lnTo>
                    <a:pt x="433" y="46"/>
                  </a:lnTo>
                  <a:lnTo>
                    <a:pt x="404" y="51"/>
                  </a:lnTo>
                  <a:lnTo>
                    <a:pt x="376" y="56"/>
                  </a:lnTo>
                  <a:lnTo>
                    <a:pt x="348" y="63"/>
                  </a:lnTo>
                  <a:lnTo>
                    <a:pt x="320" y="70"/>
                  </a:lnTo>
                  <a:lnTo>
                    <a:pt x="291" y="77"/>
                  </a:lnTo>
                  <a:lnTo>
                    <a:pt x="264" y="84"/>
                  </a:lnTo>
                  <a:lnTo>
                    <a:pt x="235" y="93"/>
                  </a:lnTo>
                  <a:lnTo>
                    <a:pt x="209" y="101"/>
                  </a:lnTo>
                  <a:lnTo>
                    <a:pt x="182" y="111"/>
                  </a:lnTo>
                  <a:lnTo>
                    <a:pt x="154" y="120"/>
                  </a:lnTo>
                  <a:lnTo>
                    <a:pt x="128" y="131"/>
                  </a:lnTo>
                  <a:lnTo>
                    <a:pt x="101" y="142"/>
                  </a:lnTo>
                  <a:lnTo>
                    <a:pt x="76" y="153"/>
                  </a:lnTo>
                  <a:lnTo>
                    <a:pt x="50" y="165"/>
                  </a:lnTo>
                  <a:lnTo>
                    <a:pt x="25" y="179"/>
                  </a:lnTo>
                  <a:lnTo>
                    <a:pt x="0" y="192"/>
                  </a:lnTo>
                  <a:lnTo>
                    <a:pt x="3" y="198"/>
                  </a:lnTo>
                  <a:lnTo>
                    <a:pt x="28" y="184"/>
                  </a:lnTo>
                  <a:lnTo>
                    <a:pt x="54" y="172"/>
                  </a:lnTo>
                  <a:lnTo>
                    <a:pt x="78" y="159"/>
                  </a:lnTo>
                  <a:lnTo>
                    <a:pt x="103" y="149"/>
                  </a:lnTo>
                  <a:lnTo>
                    <a:pt x="130" y="137"/>
                  </a:lnTo>
                  <a:lnTo>
                    <a:pt x="156" y="127"/>
                  </a:lnTo>
                  <a:lnTo>
                    <a:pt x="184" y="117"/>
                  </a:lnTo>
                  <a:lnTo>
                    <a:pt x="211" y="108"/>
                  </a:lnTo>
                  <a:lnTo>
                    <a:pt x="237" y="99"/>
                  </a:lnTo>
                  <a:lnTo>
                    <a:pt x="265" y="91"/>
                  </a:lnTo>
                  <a:lnTo>
                    <a:pt x="292" y="83"/>
                  </a:lnTo>
                  <a:lnTo>
                    <a:pt x="321" y="76"/>
                  </a:lnTo>
                  <a:lnTo>
                    <a:pt x="349" y="69"/>
                  </a:lnTo>
                  <a:lnTo>
                    <a:pt x="376" y="63"/>
                  </a:lnTo>
                  <a:lnTo>
                    <a:pt x="405" y="57"/>
                  </a:lnTo>
                  <a:lnTo>
                    <a:pt x="434" y="52"/>
                  </a:lnTo>
                  <a:lnTo>
                    <a:pt x="463" y="47"/>
                  </a:lnTo>
                  <a:lnTo>
                    <a:pt x="492" y="43"/>
                  </a:lnTo>
                  <a:lnTo>
                    <a:pt x="520" y="38"/>
                  </a:lnTo>
                  <a:lnTo>
                    <a:pt x="548" y="34"/>
                  </a:lnTo>
                  <a:lnTo>
                    <a:pt x="577" y="30"/>
                  </a:lnTo>
                  <a:lnTo>
                    <a:pt x="606" y="26"/>
                  </a:lnTo>
                  <a:lnTo>
                    <a:pt x="636" y="23"/>
                  </a:lnTo>
                  <a:lnTo>
                    <a:pt x="664" y="21"/>
                  </a:lnTo>
                  <a:lnTo>
                    <a:pt x="692" y="18"/>
                  </a:lnTo>
                  <a:lnTo>
                    <a:pt x="722" y="17"/>
                  </a:lnTo>
                  <a:lnTo>
                    <a:pt x="751" y="14"/>
                  </a:lnTo>
                  <a:lnTo>
                    <a:pt x="780" y="12"/>
                  </a:lnTo>
                  <a:lnTo>
                    <a:pt x="808" y="10"/>
                  </a:lnTo>
                  <a:lnTo>
                    <a:pt x="836" y="9"/>
                  </a:lnTo>
                  <a:lnTo>
                    <a:pt x="864" y="8"/>
                  </a:lnTo>
                  <a:lnTo>
                    <a:pt x="893" y="6"/>
                  </a:lnTo>
                  <a:lnTo>
                    <a:pt x="895" y="0"/>
                  </a:lnTo>
                  <a:lnTo>
                    <a:pt x="893" y="6"/>
                  </a:lnTo>
                  <a:lnTo>
                    <a:pt x="902" y="6"/>
                  </a:lnTo>
                  <a:lnTo>
                    <a:pt x="895" y="0"/>
                  </a:lnTo>
                  <a:lnTo>
                    <a:pt x="890" y="6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50" name="Freeform 32"/>
            <p:cNvSpPr>
              <a:spLocks/>
            </p:cNvSpPr>
            <p:nvPr/>
          </p:nvSpPr>
          <p:spPr bwMode="auto">
            <a:xfrm>
              <a:off x="2922" y="3498"/>
              <a:ext cx="261" cy="389"/>
            </a:xfrm>
            <a:custGeom>
              <a:avLst/>
              <a:gdLst>
                <a:gd name="T0" fmla="*/ 5 w 261"/>
                <a:gd name="T1" fmla="*/ 9 h 389"/>
                <a:gd name="T2" fmla="*/ 0 w 261"/>
                <a:gd name="T3" fmla="*/ 6 h 389"/>
                <a:gd name="T4" fmla="*/ 12 w 261"/>
                <a:gd name="T5" fmla="*/ 50 h 389"/>
                <a:gd name="T6" fmla="*/ 24 w 261"/>
                <a:gd name="T7" fmla="*/ 92 h 389"/>
                <a:gd name="T8" fmla="*/ 39 w 261"/>
                <a:gd name="T9" fmla="*/ 128 h 389"/>
                <a:gd name="T10" fmla="*/ 54 w 261"/>
                <a:gd name="T11" fmla="*/ 162 h 389"/>
                <a:gd name="T12" fmla="*/ 70 w 261"/>
                <a:gd name="T13" fmla="*/ 192 h 389"/>
                <a:gd name="T14" fmla="*/ 88 w 261"/>
                <a:gd name="T15" fmla="*/ 220 h 389"/>
                <a:gd name="T16" fmla="*/ 105 w 261"/>
                <a:gd name="T17" fmla="*/ 244 h 389"/>
                <a:gd name="T18" fmla="*/ 123 w 261"/>
                <a:gd name="T19" fmla="*/ 267 h 389"/>
                <a:gd name="T20" fmla="*/ 141 w 261"/>
                <a:gd name="T21" fmla="*/ 287 h 389"/>
                <a:gd name="T22" fmla="*/ 158 w 261"/>
                <a:gd name="T23" fmla="*/ 305 h 389"/>
                <a:gd name="T24" fmla="*/ 177 w 261"/>
                <a:gd name="T25" fmla="*/ 321 h 389"/>
                <a:gd name="T26" fmla="*/ 194 w 261"/>
                <a:gd name="T27" fmla="*/ 337 h 389"/>
                <a:gd name="T28" fmla="*/ 210 w 261"/>
                <a:gd name="T29" fmla="*/ 351 h 389"/>
                <a:gd name="T30" fmla="*/ 227 w 261"/>
                <a:gd name="T31" fmla="*/ 363 h 389"/>
                <a:gd name="T32" fmla="*/ 241 w 261"/>
                <a:gd name="T33" fmla="*/ 375 h 389"/>
                <a:gd name="T34" fmla="*/ 255 w 261"/>
                <a:gd name="T35" fmla="*/ 388 h 389"/>
                <a:gd name="T36" fmla="*/ 260 w 261"/>
                <a:gd name="T37" fmla="*/ 382 h 389"/>
                <a:gd name="T38" fmla="*/ 245 w 261"/>
                <a:gd name="T39" fmla="*/ 370 h 389"/>
                <a:gd name="T40" fmla="*/ 231 w 261"/>
                <a:gd name="T41" fmla="*/ 358 h 389"/>
                <a:gd name="T42" fmla="*/ 215 w 261"/>
                <a:gd name="T43" fmla="*/ 345 h 389"/>
                <a:gd name="T44" fmla="*/ 198 w 261"/>
                <a:gd name="T45" fmla="*/ 331 h 389"/>
                <a:gd name="T46" fmla="*/ 181 w 261"/>
                <a:gd name="T47" fmla="*/ 316 h 389"/>
                <a:gd name="T48" fmla="*/ 163 w 261"/>
                <a:gd name="T49" fmla="*/ 299 h 389"/>
                <a:gd name="T50" fmla="*/ 146 w 261"/>
                <a:gd name="T51" fmla="*/ 283 h 389"/>
                <a:gd name="T52" fmla="*/ 128 w 261"/>
                <a:gd name="T53" fmla="*/ 262 h 389"/>
                <a:gd name="T54" fmla="*/ 110 w 261"/>
                <a:gd name="T55" fmla="*/ 240 h 389"/>
                <a:gd name="T56" fmla="*/ 93 w 261"/>
                <a:gd name="T57" fmla="*/ 217 h 389"/>
                <a:gd name="T58" fmla="*/ 76 w 261"/>
                <a:gd name="T59" fmla="*/ 189 h 389"/>
                <a:gd name="T60" fmla="*/ 61 w 261"/>
                <a:gd name="T61" fmla="*/ 159 h 389"/>
                <a:gd name="T62" fmla="*/ 45 w 261"/>
                <a:gd name="T63" fmla="*/ 126 h 389"/>
                <a:gd name="T64" fmla="*/ 30 w 261"/>
                <a:gd name="T65" fmla="*/ 90 h 389"/>
                <a:gd name="T66" fmla="*/ 18 w 261"/>
                <a:gd name="T67" fmla="*/ 49 h 389"/>
                <a:gd name="T68" fmla="*/ 6 w 261"/>
                <a:gd name="T69" fmla="*/ 5 h 389"/>
                <a:gd name="T70" fmla="*/ 1 w 261"/>
                <a:gd name="T71" fmla="*/ 3 h 389"/>
                <a:gd name="T72" fmla="*/ 6 w 261"/>
                <a:gd name="T73" fmla="*/ 5 h 389"/>
                <a:gd name="T74" fmla="*/ 5 w 261"/>
                <a:gd name="T75" fmla="*/ 0 h 389"/>
                <a:gd name="T76" fmla="*/ 1 w 261"/>
                <a:gd name="T77" fmla="*/ 3 h 389"/>
                <a:gd name="T78" fmla="*/ 5 w 261"/>
                <a:gd name="T79" fmla="*/ 9 h 389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61"/>
                <a:gd name="T121" fmla="*/ 0 h 389"/>
                <a:gd name="T122" fmla="*/ 261 w 261"/>
                <a:gd name="T123" fmla="*/ 389 h 389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61" h="389">
                  <a:moveTo>
                    <a:pt x="5" y="9"/>
                  </a:moveTo>
                  <a:lnTo>
                    <a:pt x="0" y="6"/>
                  </a:lnTo>
                  <a:lnTo>
                    <a:pt x="12" y="50"/>
                  </a:lnTo>
                  <a:lnTo>
                    <a:pt x="24" y="92"/>
                  </a:lnTo>
                  <a:lnTo>
                    <a:pt x="39" y="128"/>
                  </a:lnTo>
                  <a:lnTo>
                    <a:pt x="54" y="162"/>
                  </a:lnTo>
                  <a:lnTo>
                    <a:pt x="70" y="192"/>
                  </a:lnTo>
                  <a:lnTo>
                    <a:pt x="88" y="220"/>
                  </a:lnTo>
                  <a:lnTo>
                    <a:pt x="105" y="244"/>
                  </a:lnTo>
                  <a:lnTo>
                    <a:pt x="123" y="267"/>
                  </a:lnTo>
                  <a:lnTo>
                    <a:pt x="141" y="287"/>
                  </a:lnTo>
                  <a:lnTo>
                    <a:pt x="158" y="305"/>
                  </a:lnTo>
                  <a:lnTo>
                    <a:pt x="177" y="321"/>
                  </a:lnTo>
                  <a:lnTo>
                    <a:pt x="194" y="337"/>
                  </a:lnTo>
                  <a:lnTo>
                    <a:pt x="210" y="351"/>
                  </a:lnTo>
                  <a:lnTo>
                    <a:pt x="227" y="363"/>
                  </a:lnTo>
                  <a:lnTo>
                    <a:pt x="241" y="375"/>
                  </a:lnTo>
                  <a:lnTo>
                    <a:pt x="255" y="388"/>
                  </a:lnTo>
                  <a:lnTo>
                    <a:pt x="260" y="382"/>
                  </a:lnTo>
                  <a:lnTo>
                    <a:pt x="245" y="370"/>
                  </a:lnTo>
                  <a:lnTo>
                    <a:pt x="231" y="358"/>
                  </a:lnTo>
                  <a:lnTo>
                    <a:pt x="215" y="345"/>
                  </a:lnTo>
                  <a:lnTo>
                    <a:pt x="198" y="331"/>
                  </a:lnTo>
                  <a:lnTo>
                    <a:pt x="181" y="316"/>
                  </a:lnTo>
                  <a:lnTo>
                    <a:pt x="163" y="299"/>
                  </a:lnTo>
                  <a:lnTo>
                    <a:pt x="146" y="283"/>
                  </a:lnTo>
                  <a:lnTo>
                    <a:pt x="128" y="262"/>
                  </a:lnTo>
                  <a:lnTo>
                    <a:pt x="110" y="240"/>
                  </a:lnTo>
                  <a:lnTo>
                    <a:pt x="93" y="217"/>
                  </a:lnTo>
                  <a:lnTo>
                    <a:pt x="76" y="189"/>
                  </a:lnTo>
                  <a:lnTo>
                    <a:pt x="61" y="159"/>
                  </a:lnTo>
                  <a:lnTo>
                    <a:pt x="45" y="126"/>
                  </a:lnTo>
                  <a:lnTo>
                    <a:pt x="30" y="90"/>
                  </a:lnTo>
                  <a:lnTo>
                    <a:pt x="18" y="49"/>
                  </a:lnTo>
                  <a:lnTo>
                    <a:pt x="6" y="5"/>
                  </a:lnTo>
                  <a:lnTo>
                    <a:pt x="1" y="3"/>
                  </a:lnTo>
                  <a:lnTo>
                    <a:pt x="6" y="5"/>
                  </a:lnTo>
                  <a:lnTo>
                    <a:pt x="5" y="0"/>
                  </a:lnTo>
                  <a:lnTo>
                    <a:pt x="1" y="3"/>
                  </a:lnTo>
                  <a:lnTo>
                    <a:pt x="5" y="9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51" name="Freeform 33"/>
            <p:cNvSpPr>
              <a:spLocks/>
            </p:cNvSpPr>
            <p:nvPr/>
          </p:nvSpPr>
          <p:spPr bwMode="auto">
            <a:xfrm>
              <a:off x="2148" y="3475"/>
              <a:ext cx="1058" cy="578"/>
            </a:xfrm>
            <a:custGeom>
              <a:avLst/>
              <a:gdLst>
                <a:gd name="T0" fmla="*/ 776 w 1058"/>
                <a:gd name="T1" fmla="*/ 11 h 578"/>
                <a:gd name="T2" fmla="*/ 729 w 1058"/>
                <a:gd name="T3" fmla="*/ 33 h 578"/>
                <a:gd name="T4" fmla="*/ 681 w 1058"/>
                <a:gd name="T5" fmla="*/ 53 h 578"/>
                <a:gd name="T6" fmla="*/ 633 w 1058"/>
                <a:gd name="T7" fmla="*/ 73 h 578"/>
                <a:gd name="T8" fmla="*/ 585 w 1058"/>
                <a:gd name="T9" fmla="*/ 92 h 578"/>
                <a:gd name="T10" fmla="*/ 536 w 1058"/>
                <a:gd name="T11" fmla="*/ 110 h 578"/>
                <a:gd name="T12" fmla="*/ 486 w 1058"/>
                <a:gd name="T13" fmla="*/ 126 h 578"/>
                <a:gd name="T14" fmla="*/ 437 w 1058"/>
                <a:gd name="T15" fmla="*/ 140 h 578"/>
                <a:gd name="T16" fmla="*/ 386 w 1058"/>
                <a:gd name="T17" fmla="*/ 152 h 578"/>
                <a:gd name="T18" fmla="*/ 336 w 1058"/>
                <a:gd name="T19" fmla="*/ 163 h 578"/>
                <a:gd name="T20" fmla="*/ 284 w 1058"/>
                <a:gd name="T21" fmla="*/ 171 h 578"/>
                <a:gd name="T22" fmla="*/ 233 w 1058"/>
                <a:gd name="T23" fmla="*/ 178 h 578"/>
                <a:gd name="T24" fmla="*/ 181 w 1058"/>
                <a:gd name="T25" fmla="*/ 181 h 578"/>
                <a:gd name="T26" fmla="*/ 130 w 1058"/>
                <a:gd name="T27" fmla="*/ 183 h 578"/>
                <a:gd name="T28" fmla="*/ 79 w 1058"/>
                <a:gd name="T29" fmla="*/ 181 h 578"/>
                <a:gd name="T30" fmla="*/ 26 w 1058"/>
                <a:gd name="T31" fmla="*/ 178 h 578"/>
                <a:gd name="T32" fmla="*/ 20 w 1058"/>
                <a:gd name="T33" fmla="*/ 194 h 578"/>
                <a:gd name="T34" fmla="*/ 57 w 1058"/>
                <a:gd name="T35" fmla="*/ 237 h 578"/>
                <a:gd name="T36" fmla="*/ 88 w 1058"/>
                <a:gd name="T37" fmla="*/ 283 h 578"/>
                <a:gd name="T38" fmla="*/ 113 w 1058"/>
                <a:gd name="T39" fmla="*/ 333 h 578"/>
                <a:gd name="T40" fmla="*/ 135 w 1058"/>
                <a:gd name="T41" fmla="*/ 384 h 578"/>
                <a:gd name="T42" fmla="*/ 151 w 1058"/>
                <a:gd name="T43" fmla="*/ 437 h 578"/>
                <a:gd name="T44" fmla="*/ 161 w 1058"/>
                <a:gd name="T45" fmla="*/ 493 h 578"/>
                <a:gd name="T46" fmla="*/ 166 w 1058"/>
                <a:gd name="T47" fmla="*/ 549 h 578"/>
                <a:gd name="T48" fmla="*/ 191 w 1058"/>
                <a:gd name="T49" fmla="*/ 564 h 578"/>
                <a:gd name="T50" fmla="*/ 242 w 1058"/>
                <a:gd name="T51" fmla="*/ 538 h 578"/>
                <a:gd name="T52" fmla="*/ 293 w 1058"/>
                <a:gd name="T53" fmla="*/ 516 h 578"/>
                <a:gd name="T54" fmla="*/ 346 w 1058"/>
                <a:gd name="T55" fmla="*/ 495 h 578"/>
                <a:gd name="T56" fmla="*/ 401 w 1058"/>
                <a:gd name="T57" fmla="*/ 477 h 578"/>
                <a:gd name="T58" fmla="*/ 456 w 1058"/>
                <a:gd name="T59" fmla="*/ 460 h 578"/>
                <a:gd name="T60" fmla="*/ 512 w 1058"/>
                <a:gd name="T61" fmla="*/ 446 h 578"/>
                <a:gd name="T62" fmla="*/ 569 w 1058"/>
                <a:gd name="T63" fmla="*/ 433 h 578"/>
                <a:gd name="T64" fmla="*/ 626 w 1058"/>
                <a:gd name="T65" fmla="*/ 423 h 578"/>
                <a:gd name="T66" fmla="*/ 684 w 1058"/>
                <a:gd name="T67" fmla="*/ 414 h 578"/>
                <a:gd name="T68" fmla="*/ 742 w 1058"/>
                <a:gd name="T69" fmla="*/ 406 h 578"/>
                <a:gd name="T70" fmla="*/ 799 w 1058"/>
                <a:gd name="T71" fmla="*/ 400 h 578"/>
                <a:gd name="T72" fmla="*/ 857 w 1058"/>
                <a:gd name="T73" fmla="*/ 394 h 578"/>
                <a:gd name="T74" fmla="*/ 915 w 1058"/>
                <a:gd name="T75" fmla="*/ 390 h 578"/>
                <a:gd name="T76" fmla="*/ 972 w 1058"/>
                <a:gd name="T77" fmla="*/ 385 h 578"/>
                <a:gd name="T78" fmla="*/ 1029 w 1058"/>
                <a:gd name="T79" fmla="*/ 383 h 578"/>
                <a:gd name="T80" fmla="*/ 1043 w 1058"/>
                <a:gd name="T81" fmla="*/ 369 h 578"/>
                <a:gd name="T82" fmla="*/ 1012 w 1058"/>
                <a:gd name="T83" fmla="*/ 343 h 578"/>
                <a:gd name="T84" fmla="*/ 977 w 1058"/>
                <a:gd name="T85" fmla="*/ 315 h 578"/>
                <a:gd name="T86" fmla="*/ 942 w 1058"/>
                <a:gd name="T87" fmla="*/ 280 h 578"/>
                <a:gd name="T88" fmla="*/ 905 w 1058"/>
                <a:gd name="T89" fmla="*/ 239 h 578"/>
                <a:gd name="T90" fmla="*/ 870 w 1058"/>
                <a:gd name="T91" fmla="*/ 186 h 578"/>
                <a:gd name="T92" fmla="*/ 838 w 1058"/>
                <a:gd name="T93" fmla="*/ 122 h 578"/>
                <a:gd name="T94" fmla="*/ 809 w 1058"/>
                <a:gd name="T95" fmla="*/ 45 h 578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058"/>
                <a:gd name="T145" fmla="*/ 0 h 578"/>
                <a:gd name="T146" fmla="*/ 1058 w 1058"/>
                <a:gd name="T147" fmla="*/ 578 h 578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058" h="578">
                  <a:moveTo>
                    <a:pt x="798" y="0"/>
                  </a:moveTo>
                  <a:lnTo>
                    <a:pt x="776" y="11"/>
                  </a:lnTo>
                  <a:lnTo>
                    <a:pt x="752" y="22"/>
                  </a:lnTo>
                  <a:lnTo>
                    <a:pt x="729" y="33"/>
                  </a:lnTo>
                  <a:lnTo>
                    <a:pt x="705" y="44"/>
                  </a:lnTo>
                  <a:lnTo>
                    <a:pt x="681" y="53"/>
                  </a:lnTo>
                  <a:lnTo>
                    <a:pt x="657" y="64"/>
                  </a:lnTo>
                  <a:lnTo>
                    <a:pt x="633" y="73"/>
                  </a:lnTo>
                  <a:lnTo>
                    <a:pt x="610" y="83"/>
                  </a:lnTo>
                  <a:lnTo>
                    <a:pt x="585" y="92"/>
                  </a:lnTo>
                  <a:lnTo>
                    <a:pt x="560" y="101"/>
                  </a:lnTo>
                  <a:lnTo>
                    <a:pt x="536" y="110"/>
                  </a:lnTo>
                  <a:lnTo>
                    <a:pt x="511" y="118"/>
                  </a:lnTo>
                  <a:lnTo>
                    <a:pt x="486" y="126"/>
                  </a:lnTo>
                  <a:lnTo>
                    <a:pt x="461" y="133"/>
                  </a:lnTo>
                  <a:lnTo>
                    <a:pt x="437" y="140"/>
                  </a:lnTo>
                  <a:lnTo>
                    <a:pt x="412" y="145"/>
                  </a:lnTo>
                  <a:lnTo>
                    <a:pt x="386" y="152"/>
                  </a:lnTo>
                  <a:lnTo>
                    <a:pt x="361" y="157"/>
                  </a:lnTo>
                  <a:lnTo>
                    <a:pt x="336" y="163"/>
                  </a:lnTo>
                  <a:lnTo>
                    <a:pt x="310" y="167"/>
                  </a:lnTo>
                  <a:lnTo>
                    <a:pt x="284" y="171"/>
                  </a:lnTo>
                  <a:lnTo>
                    <a:pt x="260" y="174"/>
                  </a:lnTo>
                  <a:lnTo>
                    <a:pt x="233" y="178"/>
                  </a:lnTo>
                  <a:lnTo>
                    <a:pt x="208" y="180"/>
                  </a:lnTo>
                  <a:lnTo>
                    <a:pt x="181" y="181"/>
                  </a:lnTo>
                  <a:lnTo>
                    <a:pt x="156" y="182"/>
                  </a:lnTo>
                  <a:lnTo>
                    <a:pt x="130" y="183"/>
                  </a:lnTo>
                  <a:lnTo>
                    <a:pt x="103" y="182"/>
                  </a:lnTo>
                  <a:lnTo>
                    <a:pt x="79" y="181"/>
                  </a:lnTo>
                  <a:lnTo>
                    <a:pt x="52" y="180"/>
                  </a:lnTo>
                  <a:lnTo>
                    <a:pt x="26" y="178"/>
                  </a:lnTo>
                  <a:lnTo>
                    <a:pt x="0" y="174"/>
                  </a:lnTo>
                  <a:lnTo>
                    <a:pt x="20" y="194"/>
                  </a:lnTo>
                  <a:lnTo>
                    <a:pt x="39" y="215"/>
                  </a:lnTo>
                  <a:lnTo>
                    <a:pt x="57" y="237"/>
                  </a:lnTo>
                  <a:lnTo>
                    <a:pt x="73" y="259"/>
                  </a:lnTo>
                  <a:lnTo>
                    <a:pt x="88" y="283"/>
                  </a:lnTo>
                  <a:lnTo>
                    <a:pt x="101" y="307"/>
                  </a:lnTo>
                  <a:lnTo>
                    <a:pt x="113" y="333"/>
                  </a:lnTo>
                  <a:lnTo>
                    <a:pt x="125" y="357"/>
                  </a:lnTo>
                  <a:lnTo>
                    <a:pt x="135" y="384"/>
                  </a:lnTo>
                  <a:lnTo>
                    <a:pt x="143" y="411"/>
                  </a:lnTo>
                  <a:lnTo>
                    <a:pt x="151" y="437"/>
                  </a:lnTo>
                  <a:lnTo>
                    <a:pt x="157" y="465"/>
                  </a:lnTo>
                  <a:lnTo>
                    <a:pt x="161" y="493"/>
                  </a:lnTo>
                  <a:lnTo>
                    <a:pt x="164" y="521"/>
                  </a:lnTo>
                  <a:lnTo>
                    <a:pt x="166" y="549"/>
                  </a:lnTo>
                  <a:lnTo>
                    <a:pt x="166" y="577"/>
                  </a:lnTo>
                  <a:lnTo>
                    <a:pt x="191" y="564"/>
                  </a:lnTo>
                  <a:lnTo>
                    <a:pt x="216" y="550"/>
                  </a:lnTo>
                  <a:lnTo>
                    <a:pt x="242" y="538"/>
                  </a:lnTo>
                  <a:lnTo>
                    <a:pt x="267" y="527"/>
                  </a:lnTo>
                  <a:lnTo>
                    <a:pt x="293" y="516"/>
                  </a:lnTo>
                  <a:lnTo>
                    <a:pt x="320" y="505"/>
                  </a:lnTo>
                  <a:lnTo>
                    <a:pt x="346" y="495"/>
                  </a:lnTo>
                  <a:lnTo>
                    <a:pt x="374" y="485"/>
                  </a:lnTo>
                  <a:lnTo>
                    <a:pt x="401" y="477"/>
                  </a:lnTo>
                  <a:lnTo>
                    <a:pt x="429" y="468"/>
                  </a:lnTo>
                  <a:lnTo>
                    <a:pt x="456" y="460"/>
                  </a:lnTo>
                  <a:lnTo>
                    <a:pt x="484" y="453"/>
                  </a:lnTo>
                  <a:lnTo>
                    <a:pt x="512" y="446"/>
                  </a:lnTo>
                  <a:lnTo>
                    <a:pt x="541" y="439"/>
                  </a:lnTo>
                  <a:lnTo>
                    <a:pt x="569" y="433"/>
                  </a:lnTo>
                  <a:lnTo>
                    <a:pt x="598" y="429"/>
                  </a:lnTo>
                  <a:lnTo>
                    <a:pt x="626" y="423"/>
                  </a:lnTo>
                  <a:lnTo>
                    <a:pt x="655" y="418"/>
                  </a:lnTo>
                  <a:lnTo>
                    <a:pt x="684" y="414"/>
                  </a:lnTo>
                  <a:lnTo>
                    <a:pt x="712" y="410"/>
                  </a:lnTo>
                  <a:lnTo>
                    <a:pt x="742" y="406"/>
                  </a:lnTo>
                  <a:lnTo>
                    <a:pt x="771" y="403"/>
                  </a:lnTo>
                  <a:lnTo>
                    <a:pt x="799" y="400"/>
                  </a:lnTo>
                  <a:lnTo>
                    <a:pt x="828" y="396"/>
                  </a:lnTo>
                  <a:lnTo>
                    <a:pt x="857" y="394"/>
                  </a:lnTo>
                  <a:lnTo>
                    <a:pt x="886" y="392"/>
                  </a:lnTo>
                  <a:lnTo>
                    <a:pt x="915" y="390"/>
                  </a:lnTo>
                  <a:lnTo>
                    <a:pt x="944" y="387"/>
                  </a:lnTo>
                  <a:lnTo>
                    <a:pt x="972" y="385"/>
                  </a:lnTo>
                  <a:lnTo>
                    <a:pt x="1001" y="384"/>
                  </a:lnTo>
                  <a:lnTo>
                    <a:pt x="1029" y="383"/>
                  </a:lnTo>
                  <a:lnTo>
                    <a:pt x="1057" y="381"/>
                  </a:lnTo>
                  <a:lnTo>
                    <a:pt x="1043" y="369"/>
                  </a:lnTo>
                  <a:lnTo>
                    <a:pt x="1028" y="356"/>
                  </a:lnTo>
                  <a:lnTo>
                    <a:pt x="1012" y="343"/>
                  </a:lnTo>
                  <a:lnTo>
                    <a:pt x="995" y="330"/>
                  </a:lnTo>
                  <a:lnTo>
                    <a:pt x="977" y="315"/>
                  </a:lnTo>
                  <a:lnTo>
                    <a:pt x="960" y="299"/>
                  </a:lnTo>
                  <a:lnTo>
                    <a:pt x="942" y="280"/>
                  </a:lnTo>
                  <a:lnTo>
                    <a:pt x="923" y="260"/>
                  </a:lnTo>
                  <a:lnTo>
                    <a:pt x="905" y="239"/>
                  </a:lnTo>
                  <a:lnTo>
                    <a:pt x="888" y="214"/>
                  </a:lnTo>
                  <a:lnTo>
                    <a:pt x="870" y="186"/>
                  </a:lnTo>
                  <a:lnTo>
                    <a:pt x="853" y="156"/>
                  </a:lnTo>
                  <a:lnTo>
                    <a:pt x="838" y="122"/>
                  </a:lnTo>
                  <a:lnTo>
                    <a:pt x="823" y="86"/>
                  </a:lnTo>
                  <a:lnTo>
                    <a:pt x="809" y="45"/>
                  </a:lnTo>
                  <a:lnTo>
                    <a:pt x="798" y="0"/>
                  </a:lnTo>
                </a:path>
              </a:pathLst>
            </a:custGeom>
            <a:solidFill>
              <a:srgbClr val="00FF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52" name="Freeform 34"/>
            <p:cNvSpPr>
              <a:spLocks/>
            </p:cNvSpPr>
            <p:nvPr/>
          </p:nvSpPr>
          <p:spPr bwMode="auto">
            <a:xfrm>
              <a:off x="2137" y="3472"/>
              <a:ext cx="810" cy="187"/>
            </a:xfrm>
            <a:custGeom>
              <a:avLst/>
              <a:gdLst>
                <a:gd name="T0" fmla="*/ 11 w 810"/>
                <a:gd name="T1" fmla="*/ 177 h 187"/>
                <a:gd name="T2" fmla="*/ 63 w 810"/>
                <a:gd name="T3" fmla="*/ 182 h 187"/>
                <a:gd name="T4" fmla="*/ 114 w 810"/>
                <a:gd name="T5" fmla="*/ 185 h 187"/>
                <a:gd name="T6" fmla="*/ 167 w 810"/>
                <a:gd name="T7" fmla="*/ 185 h 187"/>
                <a:gd name="T8" fmla="*/ 218 w 810"/>
                <a:gd name="T9" fmla="*/ 182 h 187"/>
                <a:gd name="T10" fmla="*/ 270 w 810"/>
                <a:gd name="T11" fmla="*/ 177 h 187"/>
                <a:gd name="T12" fmla="*/ 321 w 810"/>
                <a:gd name="T13" fmla="*/ 170 h 187"/>
                <a:gd name="T14" fmla="*/ 371 w 810"/>
                <a:gd name="T15" fmla="*/ 160 h 187"/>
                <a:gd name="T16" fmla="*/ 422 w 810"/>
                <a:gd name="T17" fmla="*/ 149 h 187"/>
                <a:gd name="T18" fmla="*/ 472 w 810"/>
                <a:gd name="T19" fmla="*/ 136 h 187"/>
                <a:gd name="T20" fmla="*/ 522 w 810"/>
                <a:gd name="T21" fmla="*/ 121 h 187"/>
                <a:gd name="T22" fmla="*/ 572 w 810"/>
                <a:gd name="T23" fmla="*/ 105 h 187"/>
                <a:gd name="T24" fmla="*/ 620 w 810"/>
                <a:gd name="T25" fmla="*/ 87 h 187"/>
                <a:gd name="T26" fmla="*/ 668 w 810"/>
                <a:gd name="T27" fmla="*/ 69 h 187"/>
                <a:gd name="T28" fmla="*/ 716 w 810"/>
                <a:gd name="T29" fmla="*/ 48 h 187"/>
                <a:gd name="T30" fmla="*/ 762 w 810"/>
                <a:gd name="T31" fmla="*/ 28 h 187"/>
                <a:gd name="T32" fmla="*/ 809 w 810"/>
                <a:gd name="T33" fmla="*/ 6 h 187"/>
                <a:gd name="T34" fmla="*/ 783 w 810"/>
                <a:gd name="T35" fmla="*/ 11 h 187"/>
                <a:gd name="T36" fmla="*/ 737 w 810"/>
                <a:gd name="T37" fmla="*/ 32 h 187"/>
                <a:gd name="T38" fmla="*/ 690 w 810"/>
                <a:gd name="T39" fmla="*/ 52 h 187"/>
                <a:gd name="T40" fmla="*/ 642 w 810"/>
                <a:gd name="T41" fmla="*/ 72 h 187"/>
                <a:gd name="T42" fmla="*/ 594 w 810"/>
                <a:gd name="T43" fmla="*/ 90 h 187"/>
                <a:gd name="T44" fmla="*/ 545 w 810"/>
                <a:gd name="T45" fmla="*/ 107 h 187"/>
                <a:gd name="T46" fmla="*/ 496 w 810"/>
                <a:gd name="T47" fmla="*/ 122 h 187"/>
                <a:gd name="T48" fmla="*/ 446 w 810"/>
                <a:gd name="T49" fmla="*/ 137 h 187"/>
                <a:gd name="T50" fmla="*/ 396 w 810"/>
                <a:gd name="T51" fmla="*/ 149 h 187"/>
                <a:gd name="T52" fmla="*/ 345 w 810"/>
                <a:gd name="T53" fmla="*/ 159 h 187"/>
                <a:gd name="T54" fmla="*/ 295 w 810"/>
                <a:gd name="T55" fmla="*/ 168 h 187"/>
                <a:gd name="T56" fmla="*/ 243 w 810"/>
                <a:gd name="T57" fmla="*/ 173 h 187"/>
                <a:gd name="T58" fmla="*/ 192 w 810"/>
                <a:gd name="T59" fmla="*/ 177 h 187"/>
                <a:gd name="T60" fmla="*/ 141 w 810"/>
                <a:gd name="T61" fmla="*/ 178 h 187"/>
                <a:gd name="T62" fmla="*/ 89 w 810"/>
                <a:gd name="T63" fmla="*/ 177 h 187"/>
                <a:gd name="T64" fmla="*/ 37 w 810"/>
                <a:gd name="T65" fmla="*/ 173 h 187"/>
                <a:gd name="T66" fmla="*/ 9 w 810"/>
                <a:gd name="T67" fmla="*/ 176 h 187"/>
                <a:gd name="T68" fmla="*/ 0 w 810"/>
                <a:gd name="T69" fmla="*/ 170 h 187"/>
                <a:gd name="T70" fmla="*/ 13 w 810"/>
                <a:gd name="T71" fmla="*/ 171 h 18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10"/>
                <a:gd name="T109" fmla="*/ 0 h 187"/>
                <a:gd name="T110" fmla="*/ 810 w 810"/>
                <a:gd name="T111" fmla="*/ 187 h 18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10" h="187">
                  <a:moveTo>
                    <a:pt x="13" y="171"/>
                  </a:moveTo>
                  <a:lnTo>
                    <a:pt x="11" y="177"/>
                  </a:lnTo>
                  <a:lnTo>
                    <a:pt x="37" y="180"/>
                  </a:lnTo>
                  <a:lnTo>
                    <a:pt x="63" y="182"/>
                  </a:lnTo>
                  <a:lnTo>
                    <a:pt x="89" y="184"/>
                  </a:lnTo>
                  <a:lnTo>
                    <a:pt x="114" y="185"/>
                  </a:lnTo>
                  <a:lnTo>
                    <a:pt x="141" y="186"/>
                  </a:lnTo>
                  <a:lnTo>
                    <a:pt x="167" y="185"/>
                  </a:lnTo>
                  <a:lnTo>
                    <a:pt x="192" y="184"/>
                  </a:lnTo>
                  <a:lnTo>
                    <a:pt x="218" y="182"/>
                  </a:lnTo>
                  <a:lnTo>
                    <a:pt x="243" y="180"/>
                  </a:lnTo>
                  <a:lnTo>
                    <a:pt x="270" y="177"/>
                  </a:lnTo>
                  <a:lnTo>
                    <a:pt x="295" y="173"/>
                  </a:lnTo>
                  <a:lnTo>
                    <a:pt x="321" y="170"/>
                  </a:lnTo>
                  <a:lnTo>
                    <a:pt x="346" y="166"/>
                  </a:lnTo>
                  <a:lnTo>
                    <a:pt x="371" y="160"/>
                  </a:lnTo>
                  <a:lnTo>
                    <a:pt x="397" y="155"/>
                  </a:lnTo>
                  <a:lnTo>
                    <a:pt x="422" y="149"/>
                  </a:lnTo>
                  <a:lnTo>
                    <a:pt x="447" y="142"/>
                  </a:lnTo>
                  <a:lnTo>
                    <a:pt x="472" y="136"/>
                  </a:lnTo>
                  <a:lnTo>
                    <a:pt x="497" y="129"/>
                  </a:lnTo>
                  <a:lnTo>
                    <a:pt x="522" y="121"/>
                  </a:lnTo>
                  <a:lnTo>
                    <a:pt x="547" y="113"/>
                  </a:lnTo>
                  <a:lnTo>
                    <a:pt x="572" y="105"/>
                  </a:lnTo>
                  <a:lnTo>
                    <a:pt x="596" y="97"/>
                  </a:lnTo>
                  <a:lnTo>
                    <a:pt x="620" y="87"/>
                  </a:lnTo>
                  <a:lnTo>
                    <a:pt x="644" y="78"/>
                  </a:lnTo>
                  <a:lnTo>
                    <a:pt x="668" y="69"/>
                  </a:lnTo>
                  <a:lnTo>
                    <a:pt x="692" y="59"/>
                  </a:lnTo>
                  <a:lnTo>
                    <a:pt x="716" y="48"/>
                  </a:lnTo>
                  <a:lnTo>
                    <a:pt x="740" y="38"/>
                  </a:lnTo>
                  <a:lnTo>
                    <a:pt x="762" y="28"/>
                  </a:lnTo>
                  <a:lnTo>
                    <a:pt x="786" y="16"/>
                  </a:lnTo>
                  <a:lnTo>
                    <a:pt x="809" y="6"/>
                  </a:lnTo>
                  <a:lnTo>
                    <a:pt x="806" y="0"/>
                  </a:lnTo>
                  <a:lnTo>
                    <a:pt x="783" y="11"/>
                  </a:lnTo>
                  <a:lnTo>
                    <a:pt x="760" y="21"/>
                  </a:lnTo>
                  <a:lnTo>
                    <a:pt x="737" y="32"/>
                  </a:lnTo>
                  <a:lnTo>
                    <a:pt x="714" y="42"/>
                  </a:lnTo>
                  <a:lnTo>
                    <a:pt x="690" y="52"/>
                  </a:lnTo>
                  <a:lnTo>
                    <a:pt x="666" y="62"/>
                  </a:lnTo>
                  <a:lnTo>
                    <a:pt x="642" y="72"/>
                  </a:lnTo>
                  <a:lnTo>
                    <a:pt x="618" y="81"/>
                  </a:lnTo>
                  <a:lnTo>
                    <a:pt x="594" y="90"/>
                  </a:lnTo>
                  <a:lnTo>
                    <a:pt x="569" y="99"/>
                  </a:lnTo>
                  <a:lnTo>
                    <a:pt x="545" y="107"/>
                  </a:lnTo>
                  <a:lnTo>
                    <a:pt x="520" y="115"/>
                  </a:lnTo>
                  <a:lnTo>
                    <a:pt x="496" y="122"/>
                  </a:lnTo>
                  <a:lnTo>
                    <a:pt x="471" y="130"/>
                  </a:lnTo>
                  <a:lnTo>
                    <a:pt x="446" y="137"/>
                  </a:lnTo>
                  <a:lnTo>
                    <a:pt x="421" y="142"/>
                  </a:lnTo>
                  <a:lnTo>
                    <a:pt x="396" y="149"/>
                  </a:lnTo>
                  <a:lnTo>
                    <a:pt x="370" y="154"/>
                  </a:lnTo>
                  <a:lnTo>
                    <a:pt x="345" y="159"/>
                  </a:lnTo>
                  <a:lnTo>
                    <a:pt x="320" y="164"/>
                  </a:lnTo>
                  <a:lnTo>
                    <a:pt x="295" y="168"/>
                  </a:lnTo>
                  <a:lnTo>
                    <a:pt x="270" y="171"/>
                  </a:lnTo>
                  <a:lnTo>
                    <a:pt x="243" y="173"/>
                  </a:lnTo>
                  <a:lnTo>
                    <a:pt x="218" y="176"/>
                  </a:lnTo>
                  <a:lnTo>
                    <a:pt x="192" y="177"/>
                  </a:lnTo>
                  <a:lnTo>
                    <a:pt x="167" y="178"/>
                  </a:lnTo>
                  <a:lnTo>
                    <a:pt x="141" y="178"/>
                  </a:lnTo>
                  <a:lnTo>
                    <a:pt x="114" y="178"/>
                  </a:lnTo>
                  <a:lnTo>
                    <a:pt x="89" y="177"/>
                  </a:lnTo>
                  <a:lnTo>
                    <a:pt x="63" y="176"/>
                  </a:lnTo>
                  <a:lnTo>
                    <a:pt x="37" y="173"/>
                  </a:lnTo>
                  <a:lnTo>
                    <a:pt x="11" y="171"/>
                  </a:lnTo>
                  <a:lnTo>
                    <a:pt x="9" y="176"/>
                  </a:lnTo>
                  <a:lnTo>
                    <a:pt x="11" y="171"/>
                  </a:lnTo>
                  <a:lnTo>
                    <a:pt x="0" y="170"/>
                  </a:lnTo>
                  <a:lnTo>
                    <a:pt x="9" y="176"/>
                  </a:lnTo>
                  <a:lnTo>
                    <a:pt x="13" y="171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53" name="Freeform 35"/>
            <p:cNvSpPr>
              <a:spLocks/>
            </p:cNvSpPr>
            <p:nvPr/>
          </p:nvSpPr>
          <p:spPr bwMode="auto">
            <a:xfrm>
              <a:off x="2146" y="3649"/>
              <a:ext cx="167" cy="411"/>
            </a:xfrm>
            <a:custGeom>
              <a:avLst/>
              <a:gdLst>
                <a:gd name="T0" fmla="*/ 161 w 167"/>
                <a:gd name="T1" fmla="*/ 400 h 411"/>
                <a:gd name="T2" fmla="*/ 166 w 167"/>
                <a:gd name="T3" fmla="*/ 403 h 411"/>
                <a:gd name="T4" fmla="*/ 166 w 167"/>
                <a:gd name="T5" fmla="*/ 376 h 411"/>
                <a:gd name="T6" fmla="*/ 165 w 167"/>
                <a:gd name="T7" fmla="*/ 347 h 411"/>
                <a:gd name="T8" fmla="*/ 161 w 167"/>
                <a:gd name="T9" fmla="*/ 319 h 411"/>
                <a:gd name="T10" fmla="*/ 157 w 167"/>
                <a:gd name="T11" fmla="*/ 291 h 411"/>
                <a:gd name="T12" fmla="*/ 152 w 167"/>
                <a:gd name="T13" fmla="*/ 264 h 411"/>
                <a:gd name="T14" fmla="*/ 145 w 167"/>
                <a:gd name="T15" fmla="*/ 237 h 411"/>
                <a:gd name="T16" fmla="*/ 136 w 167"/>
                <a:gd name="T17" fmla="*/ 210 h 411"/>
                <a:gd name="T18" fmla="*/ 126 w 167"/>
                <a:gd name="T19" fmla="*/ 183 h 411"/>
                <a:gd name="T20" fmla="*/ 116 w 167"/>
                <a:gd name="T21" fmla="*/ 159 h 411"/>
                <a:gd name="T22" fmla="*/ 103 w 167"/>
                <a:gd name="T23" fmla="*/ 132 h 411"/>
                <a:gd name="T24" fmla="*/ 90 w 167"/>
                <a:gd name="T25" fmla="*/ 108 h 411"/>
                <a:gd name="T26" fmla="*/ 74 w 167"/>
                <a:gd name="T27" fmla="*/ 85 h 411"/>
                <a:gd name="T28" fmla="*/ 59 w 167"/>
                <a:gd name="T29" fmla="*/ 62 h 411"/>
                <a:gd name="T30" fmla="*/ 42 w 167"/>
                <a:gd name="T31" fmla="*/ 40 h 411"/>
                <a:gd name="T32" fmla="*/ 23 w 167"/>
                <a:gd name="T33" fmla="*/ 20 h 411"/>
                <a:gd name="T34" fmla="*/ 4 w 167"/>
                <a:gd name="T35" fmla="*/ 0 h 411"/>
                <a:gd name="T36" fmla="*/ 0 w 167"/>
                <a:gd name="T37" fmla="*/ 5 h 411"/>
                <a:gd name="T38" fmla="*/ 18 w 167"/>
                <a:gd name="T39" fmla="*/ 24 h 411"/>
                <a:gd name="T40" fmla="*/ 37 w 167"/>
                <a:gd name="T41" fmla="*/ 44 h 411"/>
                <a:gd name="T42" fmla="*/ 54 w 167"/>
                <a:gd name="T43" fmla="*/ 66 h 411"/>
                <a:gd name="T44" fmla="*/ 69 w 167"/>
                <a:gd name="T45" fmla="*/ 89 h 411"/>
                <a:gd name="T46" fmla="*/ 85 w 167"/>
                <a:gd name="T47" fmla="*/ 112 h 411"/>
                <a:gd name="T48" fmla="*/ 97 w 167"/>
                <a:gd name="T49" fmla="*/ 136 h 411"/>
                <a:gd name="T50" fmla="*/ 109 w 167"/>
                <a:gd name="T51" fmla="*/ 161 h 411"/>
                <a:gd name="T52" fmla="*/ 121 w 167"/>
                <a:gd name="T53" fmla="*/ 186 h 411"/>
                <a:gd name="T54" fmla="*/ 130 w 167"/>
                <a:gd name="T55" fmla="*/ 212 h 411"/>
                <a:gd name="T56" fmla="*/ 138 w 167"/>
                <a:gd name="T57" fmla="*/ 238 h 411"/>
                <a:gd name="T58" fmla="*/ 146 w 167"/>
                <a:gd name="T59" fmla="*/ 265 h 411"/>
                <a:gd name="T60" fmla="*/ 152 w 167"/>
                <a:gd name="T61" fmla="*/ 293 h 411"/>
                <a:gd name="T62" fmla="*/ 155 w 167"/>
                <a:gd name="T63" fmla="*/ 319 h 411"/>
                <a:gd name="T64" fmla="*/ 158 w 167"/>
                <a:gd name="T65" fmla="*/ 347 h 411"/>
                <a:gd name="T66" fmla="*/ 160 w 167"/>
                <a:gd name="T67" fmla="*/ 376 h 411"/>
                <a:gd name="T68" fmla="*/ 160 w 167"/>
                <a:gd name="T69" fmla="*/ 403 h 411"/>
                <a:gd name="T70" fmla="*/ 165 w 167"/>
                <a:gd name="T71" fmla="*/ 407 h 411"/>
                <a:gd name="T72" fmla="*/ 160 w 167"/>
                <a:gd name="T73" fmla="*/ 403 h 411"/>
                <a:gd name="T74" fmla="*/ 159 w 167"/>
                <a:gd name="T75" fmla="*/ 410 h 411"/>
                <a:gd name="T76" fmla="*/ 165 w 167"/>
                <a:gd name="T77" fmla="*/ 407 h 411"/>
                <a:gd name="T78" fmla="*/ 161 w 167"/>
                <a:gd name="T79" fmla="*/ 400 h 411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67"/>
                <a:gd name="T121" fmla="*/ 0 h 411"/>
                <a:gd name="T122" fmla="*/ 167 w 167"/>
                <a:gd name="T123" fmla="*/ 411 h 411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67" h="411">
                  <a:moveTo>
                    <a:pt x="161" y="400"/>
                  </a:moveTo>
                  <a:lnTo>
                    <a:pt x="166" y="403"/>
                  </a:lnTo>
                  <a:lnTo>
                    <a:pt x="166" y="376"/>
                  </a:lnTo>
                  <a:lnTo>
                    <a:pt x="165" y="347"/>
                  </a:lnTo>
                  <a:lnTo>
                    <a:pt x="161" y="319"/>
                  </a:lnTo>
                  <a:lnTo>
                    <a:pt x="157" y="291"/>
                  </a:lnTo>
                  <a:lnTo>
                    <a:pt x="152" y="264"/>
                  </a:lnTo>
                  <a:lnTo>
                    <a:pt x="145" y="237"/>
                  </a:lnTo>
                  <a:lnTo>
                    <a:pt x="136" y="210"/>
                  </a:lnTo>
                  <a:lnTo>
                    <a:pt x="126" y="183"/>
                  </a:lnTo>
                  <a:lnTo>
                    <a:pt x="116" y="159"/>
                  </a:lnTo>
                  <a:lnTo>
                    <a:pt x="103" y="132"/>
                  </a:lnTo>
                  <a:lnTo>
                    <a:pt x="90" y="108"/>
                  </a:lnTo>
                  <a:lnTo>
                    <a:pt x="74" y="85"/>
                  </a:lnTo>
                  <a:lnTo>
                    <a:pt x="59" y="62"/>
                  </a:lnTo>
                  <a:lnTo>
                    <a:pt x="42" y="40"/>
                  </a:lnTo>
                  <a:lnTo>
                    <a:pt x="23" y="20"/>
                  </a:lnTo>
                  <a:lnTo>
                    <a:pt x="4" y="0"/>
                  </a:lnTo>
                  <a:lnTo>
                    <a:pt x="0" y="5"/>
                  </a:lnTo>
                  <a:lnTo>
                    <a:pt x="18" y="24"/>
                  </a:lnTo>
                  <a:lnTo>
                    <a:pt x="37" y="44"/>
                  </a:lnTo>
                  <a:lnTo>
                    <a:pt x="54" y="66"/>
                  </a:lnTo>
                  <a:lnTo>
                    <a:pt x="69" y="89"/>
                  </a:lnTo>
                  <a:lnTo>
                    <a:pt x="85" y="112"/>
                  </a:lnTo>
                  <a:lnTo>
                    <a:pt x="97" y="136"/>
                  </a:lnTo>
                  <a:lnTo>
                    <a:pt x="109" y="161"/>
                  </a:lnTo>
                  <a:lnTo>
                    <a:pt x="121" y="186"/>
                  </a:lnTo>
                  <a:lnTo>
                    <a:pt x="130" y="212"/>
                  </a:lnTo>
                  <a:lnTo>
                    <a:pt x="138" y="238"/>
                  </a:lnTo>
                  <a:lnTo>
                    <a:pt x="146" y="265"/>
                  </a:lnTo>
                  <a:lnTo>
                    <a:pt x="152" y="293"/>
                  </a:lnTo>
                  <a:lnTo>
                    <a:pt x="155" y="319"/>
                  </a:lnTo>
                  <a:lnTo>
                    <a:pt x="158" y="347"/>
                  </a:lnTo>
                  <a:lnTo>
                    <a:pt x="160" y="376"/>
                  </a:lnTo>
                  <a:lnTo>
                    <a:pt x="160" y="403"/>
                  </a:lnTo>
                  <a:lnTo>
                    <a:pt x="165" y="407"/>
                  </a:lnTo>
                  <a:lnTo>
                    <a:pt x="160" y="403"/>
                  </a:lnTo>
                  <a:lnTo>
                    <a:pt x="159" y="410"/>
                  </a:lnTo>
                  <a:lnTo>
                    <a:pt x="165" y="407"/>
                  </a:lnTo>
                  <a:lnTo>
                    <a:pt x="161" y="40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54" name="Freeform 36"/>
            <p:cNvSpPr>
              <a:spLocks/>
            </p:cNvSpPr>
            <p:nvPr/>
          </p:nvSpPr>
          <p:spPr bwMode="auto">
            <a:xfrm>
              <a:off x="2313" y="3857"/>
              <a:ext cx="902" cy="200"/>
            </a:xfrm>
            <a:custGeom>
              <a:avLst/>
              <a:gdLst>
                <a:gd name="T0" fmla="*/ 892 w 902"/>
                <a:gd name="T1" fmla="*/ 0 h 200"/>
                <a:gd name="T2" fmla="*/ 836 w 902"/>
                <a:gd name="T3" fmla="*/ 2 h 200"/>
                <a:gd name="T4" fmla="*/ 779 w 902"/>
                <a:gd name="T5" fmla="*/ 6 h 200"/>
                <a:gd name="T6" fmla="*/ 721 w 902"/>
                <a:gd name="T7" fmla="*/ 10 h 200"/>
                <a:gd name="T8" fmla="*/ 664 w 902"/>
                <a:gd name="T9" fmla="*/ 15 h 200"/>
                <a:gd name="T10" fmla="*/ 606 w 902"/>
                <a:gd name="T11" fmla="*/ 21 h 200"/>
                <a:gd name="T12" fmla="*/ 547 w 902"/>
                <a:gd name="T13" fmla="*/ 28 h 200"/>
                <a:gd name="T14" fmla="*/ 490 w 902"/>
                <a:gd name="T15" fmla="*/ 36 h 200"/>
                <a:gd name="T16" fmla="*/ 432 w 902"/>
                <a:gd name="T17" fmla="*/ 46 h 200"/>
                <a:gd name="T18" fmla="*/ 375 w 902"/>
                <a:gd name="T19" fmla="*/ 57 h 200"/>
                <a:gd name="T20" fmla="*/ 319 w 902"/>
                <a:gd name="T21" fmla="*/ 71 h 200"/>
                <a:gd name="T22" fmla="*/ 263 w 902"/>
                <a:gd name="T23" fmla="*/ 85 h 200"/>
                <a:gd name="T24" fmla="*/ 209 w 902"/>
                <a:gd name="T25" fmla="*/ 102 h 200"/>
                <a:gd name="T26" fmla="*/ 154 w 902"/>
                <a:gd name="T27" fmla="*/ 121 h 200"/>
                <a:gd name="T28" fmla="*/ 102 w 902"/>
                <a:gd name="T29" fmla="*/ 143 h 200"/>
                <a:gd name="T30" fmla="*/ 51 w 902"/>
                <a:gd name="T31" fmla="*/ 166 h 200"/>
                <a:gd name="T32" fmla="*/ 0 w 902"/>
                <a:gd name="T33" fmla="*/ 192 h 200"/>
                <a:gd name="T34" fmla="*/ 28 w 902"/>
                <a:gd name="T35" fmla="*/ 185 h 200"/>
                <a:gd name="T36" fmla="*/ 78 w 902"/>
                <a:gd name="T37" fmla="*/ 160 h 200"/>
                <a:gd name="T38" fmla="*/ 130 w 902"/>
                <a:gd name="T39" fmla="*/ 138 h 200"/>
                <a:gd name="T40" fmla="*/ 183 w 902"/>
                <a:gd name="T41" fmla="*/ 117 h 200"/>
                <a:gd name="T42" fmla="*/ 237 w 902"/>
                <a:gd name="T43" fmla="*/ 100 h 200"/>
                <a:gd name="T44" fmla="*/ 292 w 902"/>
                <a:gd name="T45" fmla="*/ 83 h 200"/>
                <a:gd name="T46" fmla="*/ 349 w 902"/>
                <a:gd name="T47" fmla="*/ 70 h 200"/>
                <a:gd name="T48" fmla="*/ 405 w 902"/>
                <a:gd name="T49" fmla="*/ 58 h 200"/>
                <a:gd name="T50" fmla="*/ 462 w 902"/>
                <a:gd name="T51" fmla="*/ 47 h 200"/>
                <a:gd name="T52" fmla="*/ 520 w 902"/>
                <a:gd name="T53" fmla="*/ 38 h 200"/>
                <a:gd name="T54" fmla="*/ 577 w 902"/>
                <a:gd name="T55" fmla="*/ 30 h 200"/>
                <a:gd name="T56" fmla="*/ 635 w 902"/>
                <a:gd name="T57" fmla="*/ 24 h 200"/>
                <a:gd name="T58" fmla="*/ 692 w 902"/>
                <a:gd name="T59" fmla="*/ 18 h 200"/>
                <a:gd name="T60" fmla="*/ 750 w 902"/>
                <a:gd name="T61" fmla="*/ 15 h 200"/>
                <a:gd name="T62" fmla="*/ 808 w 902"/>
                <a:gd name="T63" fmla="*/ 10 h 200"/>
                <a:gd name="T64" fmla="*/ 864 w 902"/>
                <a:gd name="T65" fmla="*/ 8 h 200"/>
                <a:gd name="T66" fmla="*/ 894 w 902"/>
                <a:gd name="T67" fmla="*/ 0 h 200"/>
                <a:gd name="T68" fmla="*/ 901 w 902"/>
                <a:gd name="T69" fmla="*/ 6 h 200"/>
                <a:gd name="T70" fmla="*/ 890 w 902"/>
                <a:gd name="T71" fmla="*/ 6 h 20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2"/>
                <a:gd name="T109" fmla="*/ 0 h 200"/>
                <a:gd name="T110" fmla="*/ 902 w 902"/>
                <a:gd name="T111" fmla="*/ 200 h 20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2" h="200">
                  <a:moveTo>
                    <a:pt x="890" y="6"/>
                  </a:moveTo>
                  <a:lnTo>
                    <a:pt x="892" y="0"/>
                  </a:lnTo>
                  <a:lnTo>
                    <a:pt x="864" y="1"/>
                  </a:lnTo>
                  <a:lnTo>
                    <a:pt x="836" y="2"/>
                  </a:lnTo>
                  <a:lnTo>
                    <a:pt x="808" y="4"/>
                  </a:lnTo>
                  <a:lnTo>
                    <a:pt x="779" y="6"/>
                  </a:lnTo>
                  <a:lnTo>
                    <a:pt x="750" y="8"/>
                  </a:lnTo>
                  <a:lnTo>
                    <a:pt x="721" y="10"/>
                  </a:lnTo>
                  <a:lnTo>
                    <a:pt x="692" y="13"/>
                  </a:lnTo>
                  <a:lnTo>
                    <a:pt x="664" y="15"/>
                  </a:lnTo>
                  <a:lnTo>
                    <a:pt x="635" y="17"/>
                  </a:lnTo>
                  <a:lnTo>
                    <a:pt x="606" y="21"/>
                  </a:lnTo>
                  <a:lnTo>
                    <a:pt x="577" y="24"/>
                  </a:lnTo>
                  <a:lnTo>
                    <a:pt x="547" y="28"/>
                  </a:lnTo>
                  <a:lnTo>
                    <a:pt x="519" y="32"/>
                  </a:lnTo>
                  <a:lnTo>
                    <a:pt x="490" y="36"/>
                  </a:lnTo>
                  <a:lnTo>
                    <a:pt x="461" y="41"/>
                  </a:lnTo>
                  <a:lnTo>
                    <a:pt x="432" y="46"/>
                  </a:lnTo>
                  <a:lnTo>
                    <a:pt x="403" y="51"/>
                  </a:lnTo>
                  <a:lnTo>
                    <a:pt x="375" y="57"/>
                  </a:lnTo>
                  <a:lnTo>
                    <a:pt x="348" y="64"/>
                  </a:lnTo>
                  <a:lnTo>
                    <a:pt x="319" y="71"/>
                  </a:lnTo>
                  <a:lnTo>
                    <a:pt x="291" y="78"/>
                  </a:lnTo>
                  <a:lnTo>
                    <a:pt x="263" y="85"/>
                  </a:lnTo>
                  <a:lnTo>
                    <a:pt x="235" y="94"/>
                  </a:lnTo>
                  <a:lnTo>
                    <a:pt x="209" y="102"/>
                  </a:lnTo>
                  <a:lnTo>
                    <a:pt x="181" y="112"/>
                  </a:lnTo>
                  <a:lnTo>
                    <a:pt x="154" y="121"/>
                  </a:lnTo>
                  <a:lnTo>
                    <a:pt x="128" y="132"/>
                  </a:lnTo>
                  <a:lnTo>
                    <a:pt x="102" y="143"/>
                  </a:lnTo>
                  <a:lnTo>
                    <a:pt x="76" y="154"/>
                  </a:lnTo>
                  <a:lnTo>
                    <a:pt x="51" y="166"/>
                  </a:lnTo>
                  <a:lnTo>
                    <a:pt x="25" y="179"/>
                  </a:lnTo>
                  <a:lnTo>
                    <a:pt x="0" y="192"/>
                  </a:lnTo>
                  <a:lnTo>
                    <a:pt x="4" y="199"/>
                  </a:lnTo>
                  <a:lnTo>
                    <a:pt x="28" y="185"/>
                  </a:lnTo>
                  <a:lnTo>
                    <a:pt x="54" y="172"/>
                  </a:lnTo>
                  <a:lnTo>
                    <a:pt x="78" y="160"/>
                  </a:lnTo>
                  <a:lnTo>
                    <a:pt x="104" y="149"/>
                  </a:lnTo>
                  <a:lnTo>
                    <a:pt x="130" y="138"/>
                  </a:lnTo>
                  <a:lnTo>
                    <a:pt x="157" y="127"/>
                  </a:lnTo>
                  <a:lnTo>
                    <a:pt x="183" y="117"/>
                  </a:lnTo>
                  <a:lnTo>
                    <a:pt x="211" y="109"/>
                  </a:lnTo>
                  <a:lnTo>
                    <a:pt x="237" y="100"/>
                  </a:lnTo>
                  <a:lnTo>
                    <a:pt x="264" y="91"/>
                  </a:lnTo>
                  <a:lnTo>
                    <a:pt x="292" y="83"/>
                  </a:lnTo>
                  <a:lnTo>
                    <a:pt x="320" y="77"/>
                  </a:lnTo>
                  <a:lnTo>
                    <a:pt x="349" y="70"/>
                  </a:lnTo>
                  <a:lnTo>
                    <a:pt x="376" y="64"/>
                  </a:lnTo>
                  <a:lnTo>
                    <a:pt x="405" y="58"/>
                  </a:lnTo>
                  <a:lnTo>
                    <a:pt x="433" y="52"/>
                  </a:lnTo>
                  <a:lnTo>
                    <a:pt x="462" y="47"/>
                  </a:lnTo>
                  <a:lnTo>
                    <a:pt x="491" y="43"/>
                  </a:lnTo>
                  <a:lnTo>
                    <a:pt x="520" y="38"/>
                  </a:lnTo>
                  <a:lnTo>
                    <a:pt x="547" y="34"/>
                  </a:lnTo>
                  <a:lnTo>
                    <a:pt x="577" y="30"/>
                  </a:lnTo>
                  <a:lnTo>
                    <a:pt x="606" y="27"/>
                  </a:lnTo>
                  <a:lnTo>
                    <a:pt x="635" y="24"/>
                  </a:lnTo>
                  <a:lnTo>
                    <a:pt x="664" y="21"/>
                  </a:lnTo>
                  <a:lnTo>
                    <a:pt x="692" y="18"/>
                  </a:lnTo>
                  <a:lnTo>
                    <a:pt x="721" y="17"/>
                  </a:lnTo>
                  <a:lnTo>
                    <a:pt x="750" y="15"/>
                  </a:lnTo>
                  <a:lnTo>
                    <a:pt x="779" y="13"/>
                  </a:lnTo>
                  <a:lnTo>
                    <a:pt x="808" y="10"/>
                  </a:lnTo>
                  <a:lnTo>
                    <a:pt x="836" y="9"/>
                  </a:lnTo>
                  <a:lnTo>
                    <a:pt x="864" y="8"/>
                  </a:lnTo>
                  <a:lnTo>
                    <a:pt x="892" y="6"/>
                  </a:lnTo>
                  <a:lnTo>
                    <a:pt x="894" y="0"/>
                  </a:lnTo>
                  <a:lnTo>
                    <a:pt x="892" y="6"/>
                  </a:lnTo>
                  <a:lnTo>
                    <a:pt x="901" y="6"/>
                  </a:lnTo>
                  <a:lnTo>
                    <a:pt x="894" y="0"/>
                  </a:lnTo>
                  <a:lnTo>
                    <a:pt x="890" y="6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55" name="Freeform 37"/>
            <p:cNvSpPr>
              <a:spLocks/>
            </p:cNvSpPr>
            <p:nvPr/>
          </p:nvSpPr>
          <p:spPr bwMode="auto">
            <a:xfrm>
              <a:off x="2947" y="3469"/>
              <a:ext cx="261" cy="389"/>
            </a:xfrm>
            <a:custGeom>
              <a:avLst/>
              <a:gdLst>
                <a:gd name="T0" fmla="*/ 5 w 261"/>
                <a:gd name="T1" fmla="*/ 9 h 389"/>
                <a:gd name="T2" fmla="*/ 0 w 261"/>
                <a:gd name="T3" fmla="*/ 6 h 389"/>
                <a:gd name="T4" fmla="*/ 12 w 261"/>
                <a:gd name="T5" fmla="*/ 51 h 389"/>
                <a:gd name="T6" fmla="*/ 25 w 261"/>
                <a:gd name="T7" fmla="*/ 93 h 389"/>
                <a:gd name="T8" fmla="*/ 40 w 261"/>
                <a:gd name="T9" fmla="*/ 128 h 389"/>
                <a:gd name="T10" fmla="*/ 55 w 261"/>
                <a:gd name="T11" fmla="*/ 162 h 389"/>
                <a:gd name="T12" fmla="*/ 71 w 261"/>
                <a:gd name="T13" fmla="*/ 193 h 389"/>
                <a:gd name="T14" fmla="*/ 89 w 261"/>
                <a:gd name="T15" fmla="*/ 221 h 389"/>
                <a:gd name="T16" fmla="*/ 107 w 261"/>
                <a:gd name="T17" fmla="*/ 245 h 389"/>
                <a:gd name="T18" fmla="*/ 124 w 261"/>
                <a:gd name="T19" fmla="*/ 267 h 389"/>
                <a:gd name="T20" fmla="*/ 142 w 261"/>
                <a:gd name="T21" fmla="*/ 287 h 389"/>
                <a:gd name="T22" fmla="*/ 160 w 261"/>
                <a:gd name="T23" fmla="*/ 305 h 389"/>
                <a:gd name="T24" fmla="*/ 178 w 261"/>
                <a:gd name="T25" fmla="*/ 322 h 389"/>
                <a:gd name="T26" fmla="*/ 195 w 261"/>
                <a:gd name="T27" fmla="*/ 337 h 389"/>
                <a:gd name="T28" fmla="*/ 212 w 261"/>
                <a:gd name="T29" fmla="*/ 351 h 389"/>
                <a:gd name="T30" fmla="*/ 228 w 261"/>
                <a:gd name="T31" fmla="*/ 363 h 389"/>
                <a:gd name="T32" fmla="*/ 242 w 261"/>
                <a:gd name="T33" fmla="*/ 375 h 389"/>
                <a:gd name="T34" fmla="*/ 256 w 261"/>
                <a:gd name="T35" fmla="*/ 388 h 389"/>
                <a:gd name="T36" fmla="*/ 260 w 261"/>
                <a:gd name="T37" fmla="*/ 382 h 389"/>
                <a:gd name="T38" fmla="*/ 246 w 261"/>
                <a:gd name="T39" fmla="*/ 370 h 389"/>
                <a:gd name="T40" fmla="*/ 232 w 261"/>
                <a:gd name="T41" fmla="*/ 358 h 389"/>
                <a:gd name="T42" fmla="*/ 216 w 261"/>
                <a:gd name="T43" fmla="*/ 345 h 389"/>
                <a:gd name="T44" fmla="*/ 199 w 261"/>
                <a:gd name="T45" fmla="*/ 331 h 389"/>
                <a:gd name="T46" fmla="*/ 182 w 261"/>
                <a:gd name="T47" fmla="*/ 316 h 389"/>
                <a:gd name="T48" fmla="*/ 164 w 261"/>
                <a:gd name="T49" fmla="*/ 300 h 389"/>
                <a:gd name="T50" fmla="*/ 147 w 261"/>
                <a:gd name="T51" fmla="*/ 283 h 389"/>
                <a:gd name="T52" fmla="*/ 129 w 261"/>
                <a:gd name="T53" fmla="*/ 263 h 389"/>
                <a:gd name="T54" fmla="*/ 111 w 261"/>
                <a:gd name="T55" fmla="*/ 240 h 389"/>
                <a:gd name="T56" fmla="*/ 94 w 261"/>
                <a:gd name="T57" fmla="*/ 217 h 389"/>
                <a:gd name="T58" fmla="*/ 77 w 261"/>
                <a:gd name="T59" fmla="*/ 190 h 389"/>
                <a:gd name="T60" fmla="*/ 62 w 261"/>
                <a:gd name="T61" fmla="*/ 160 h 389"/>
                <a:gd name="T62" fmla="*/ 46 w 261"/>
                <a:gd name="T63" fmla="*/ 126 h 389"/>
                <a:gd name="T64" fmla="*/ 32 w 261"/>
                <a:gd name="T65" fmla="*/ 90 h 389"/>
                <a:gd name="T66" fmla="*/ 19 w 261"/>
                <a:gd name="T67" fmla="*/ 50 h 389"/>
                <a:gd name="T68" fmla="*/ 7 w 261"/>
                <a:gd name="T69" fmla="*/ 5 h 389"/>
                <a:gd name="T70" fmla="*/ 2 w 261"/>
                <a:gd name="T71" fmla="*/ 3 h 389"/>
                <a:gd name="T72" fmla="*/ 7 w 261"/>
                <a:gd name="T73" fmla="*/ 5 h 389"/>
                <a:gd name="T74" fmla="*/ 6 w 261"/>
                <a:gd name="T75" fmla="*/ 0 h 389"/>
                <a:gd name="T76" fmla="*/ 2 w 261"/>
                <a:gd name="T77" fmla="*/ 3 h 389"/>
                <a:gd name="T78" fmla="*/ 5 w 261"/>
                <a:gd name="T79" fmla="*/ 9 h 389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61"/>
                <a:gd name="T121" fmla="*/ 0 h 389"/>
                <a:gd name="T122" fmla="*/ 261 w 261"/>
                <a:gd name="T123" fmla="*/ 389 h 389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61" h="389">
                  <a:moveTo>
                    <a:pt x="5" y="9"/>
                  </a:moveTo>
                  <a:lnTo>
                    <a:pt x="0" y="6"/>
                  </a:lnTo>
                  <a:lnTo>
                    <a:pt x="12" y="51"/>
                  </a:lnTo>
                  <a:lnTo>
                    <a:pt x="25" y="93"/>
                  </a:lnTo>
                  <a:lnTo>
                    <a:pt x="40" y="128"/>
                  </a:lnTo>
                  <a:lnTo>
                    <a:pt x="55" y="162"/>
                  </a:lnTo>
                  <a:lnTo>
                    <a:pt x="71" y="193"/>
                  </a:lnTo>
                  <a:lnTo>
                    <a:pt x="89" y="221"/>
                  </a:lnTo>
                  <a:lnTo>
                    <a:pt x="107" y="245"/>
                  </a:lnTo>
                  <a:lnTo>
                    <a:pt x="124" y="267"/>
                  </a:lnTo>
                  <a:lnTo>
                    <a:pt x="142" y="287"/>
                  </a:lnTo>
                  <a:lnTo>
                    <a:pt x="160" y="305"/>
                  </a:lnTo>
                  <a:lnTo>
                    <a:pt x="178" y="322"/>
                  </a:lnTo>
                  <a:lnTo>
                    <a:pt x="195" y="337"/>
                  </a:lnTo>
                  <a:lnTo>
                    <a:pt x="212" y="351"/>
                  </a:lnTo>
                  <a:lnTo>
                    <a:pt x="228" y="363"/>
                  </a:lnTo>
                  <a:lnTo>
                    <a:pt x="242" y="375"/>
                  </a:lnTo>
                  <a:lnTo>
                    <a:pt x="256" y="388"/>
                  </a:lnTo>
                  <a:lnTo>
                    <a:pt x="260" y="382"/>
                  </a:lnTo>
                  <a:lnTo>
                    <a:pt x="246" y="370"/>
                  </a:lnTo>
                  <a:lnTo>
                    <a:pt x="232" y="358"/>
                  </a:lnTo>
                  <a:lnTo>
                    <a:pt x="216" y="345"/>
                  </a:lnTo>
                  <a:lnTo>
                    <a:pt x="199" y="331"/>
                  </a:lnTo>
                  <a:lnTo>
                    <a:pt x="182" y="316"/>
                  </a:lnTo>
                  <a:lnTo>
                    <a:pt x="164" y="300"/>
                  </a:lnTo>
                  <a:lnTo>
                    <a:pt x="147" y="283"/>
                  </a:lnTo>
                  <a:lnTo>
                    <a:pt x="129" y="263"/>
                  </a:lnTo>
                  <a:lnTo>
                    <a:pt x="111" y="240"/>
                  </a:lnTo>
                  <a:lnTo>
                    <a:pt x="94" y="217"/>
                  </a:lnTo>
                  <a:lnTo>
                    <a:pt x="77" y="190"/>
                  </a:lnTo>
                  <a:lnTo>
                    <a:pt x="62" y="160"/>
                  </a:lnTo>
                  <a:lnTo>
                    <a:pt x="46" y="126"/>
                  </a:lnTo>
                  <a:lnTo>
                    <a:pt x="32" y="90"/>
                  </a:lnTo>
                  <a:lnTo>
                    <a:pt x="19" y="50"/>
                  </a:lnTo>
                  <a:lnTo>
                    <a:pt x="7" y="5"/>
                  </a:lnTo>
                  <a:lnTo>
                    <a:pt x="2" y="3"/>
                  </a:lnTo>
                  <a:lnTo>
                    <a:pt x="7" y="5"/>
                  </a:lnTo>
                  <a:lnTo>
                    <a:pt x="6" y="0"/>
                  </a:lnTo>
                  <a:lnTo>
                    <a:pt x="2" y="3"/>
                  </a:lnTo>
                  <a:lnTo>
                    <a:pt x="5" y="9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56" name="Freeform 38"/>
            <p:cNvSpPr>
              <a:spLocks/>
            </p:cNvSpPr>
            <p:nvPr/>
          </p:nvSpPr>
          <p:spPr bwMode="auto">
            <a:xfrm>
              <a:off x="2148" y="3462"/>
              <a:ext cx="1058" cy="578"/>
            </a:xfrm>
            <a:custGeom>
              <a:avLst/>
              <a:gdLst>
                <a:gd name="T0" fmla="*/ 776 w 1058"/>
                <a:gd name="T1" fmla="*/ 11 h 578"/>
                <a:gd name="T2" fmla="*/ 729 w 1058"/>
                <a:gd name="T3" fmla="*/ 33 h 578"/>
                <a:gd name="T4" fmla="*/ 681 w 1058"/>
                <a:gd name="T5" fmla="*/ 54 h 578"/>
                <a:gd name="T6" fmla="*/ 633 w 1058"/>
                <a:gd name="T7" fmla="*/ 73 h 578"/>
                <a:gd name="T8" fmla="*/ 585 w 1058"/>
                <a:gd name="T9" fmla="*/ 92 h 578"/>
                <a:gd name="T10" fmla="*/ 536 w 1058"/>
                <a:gd name="T11" fmla="*/ 110 h 578"/>
                <a:gd name="T12" fmla="*/ 486 w 1058"/>
                <a:gd name="T13" fmla="*/ 126 h 578"/>
                <a:gd name="T14" fmla="*/ 437 w 1058"/>
                <a:gd name="T15" fmla="*/ 140 h 578"/>
                <a:gd name="T16" fmla="*/ 386 w 1058"/>
                <a:gd name="T17" fmla="*/ 152 h 578"/>
                <a:gd name="T18" fmla="*/ 336 w 1058"/>
                <a:gd name="T19" fmla="*/ 162 h 578"/>
                <a:gd name="T20" fmla="*/ 284 w 1058"/>
                <a:gd name="T21" fmla="*/ 171 h 578"/>
                <a:gd name="T22" fmla="*/ 233 w 1058"/>
                <a:gd name="T23" fmla="*/ 177 h 578"/>
                <a:gd name="T24" fmla="*/ 181 w 1058"/>
                <a:gd name="T25" fmla="*/ 181 h 578"/>
                <a:gd name="T26" fmla="*/ 130 w 1058"/>
                <a:gd name="T27" fmla="*/ 183 h 578"/>
                <a:gd name="T28" fmla="*/ 79 w 1058"/>
                <a:gd name="T29" fmla="*/ 181 h 578"/>
                <a:gd name="T30" fmla="*/ 26 w 1058"/>
                <a:gd name="T31" fmla="*/ 178 h 578"/>
                <a:gd name="T32" fmla="*/ 20 w 1058"/>
                <a:gd name="T33" fmla="*/ 194 h 578"/>
                <a:gd name="T34" fmla="*/ 57 w 1058"/>
                <a:gd name="T35" fmla="*/ 237 h 578"/>
                <a:gd name="T36" fmla="*/ 88 w 1058"/>
                <a:gd name="T37" fmla="*/ 283 h 578"/>
                <a:gd name="T38" fmla="*/ 113 w 1058"/>
                <a:gd name="T39" fmla="*/ 332 h 578"/>
                <a:gd name="T40" fmla="*/ 135 w 1058"/>
                <a:gd name="T41" fmla="*/ 384 h 578"/>
                <a:gd name="T42" fmla="*/ 151 w 1058"/>
                <a:gd name="T43" fmla="*/ 437 h 578"/>
                <a:gd name="T44" fmla="*/ 161 w 1058"/>
                <a:gd name="T45" fmla="*/ 493 h 578"/>
                <a:gd name="T46" fmla="*/ 166 w 1058"/>
                <a:gd name="T47" fmla="*/ 549 h 578"/>
                <a:gd name="T48" fmla="*/ 191 w 1058"/>
                <a:gd name="T49" fmla="*/ 563 h 578"/>
                <a:gd name="T50" fmla="*/ 242 w 1058"/>
                <a:gd name="T51" fmla="*/ 537 h 578"/>
                <a:gd name="T52" fmla="*/ 293 w 1058"/>
                <a:gd name="T53" fmla="*/ 515 h 578"/>
                <a:gd name="T54" fmla="*/ 346 w 1058"/>
                <a:gd name="T55" fmla="*/ 495 h 578"/>
                <a:gd name="T56" fmla="*/ 401 w 1058"/>
                <a:gd name="T57" fmla="*/ 476 h 578"/>
                <a:gd name="T58" fmla="*/ 456 w 1058"/>
                <a:gd name="T59" fmla="*/ 460 h 578"/>
                <a:gd name="T60" fmla="*/ 512 w 1058"/>
                <a:gd name="T61" fmla="*/ 446 h 578"/>
                <a:gd name="T62" fmla="*/ 569 w 1058"/>
                <a:gd name="T63" fmla="*/ 434 h 578"/>
                <a:gd name="T64" fmla="*/ 626 w 1058"/>
                <a:gd name="T65" fmla="*/ 423 h 578"/>
                <a:gd name="T66" fmla="*/ 684 w 1058"/>
                <a:gd name="T67" fmla="*/ 414 h 578"/>
                <a:gd name="T68" fmla="*/ 742 w 1058"/>
                <a:gd name="T69" fmla="*/ 406 h 578"/>
                <a:gd name="T70" fmla="*/ 799 w 1058"/>
                <a:gd name="T71" fmla="*/ 400 h 578"/>
                <a:gd name="T72" fmla="*/ 857 w 1058"/>
                <a:gd name="T73" fmla="*/ 394 h 578"/>
                <a:gd name="T74" fmla="*/ 915 w 1058"/>
                <a:gd name="T75" fmla="*/ 390 h 578"/>
                <a:gd name="T76" fmla="*/ 972 w 1058"/>
                <a:gd name="T77" fmla="*/ 385 h 578"/>
                <a:gd name="T78" fmla="*/ 1029 w 1058"/>
                <a:gd name="T79" fmla="*/ 383 h 578"/>
                <a:gd name="T80" fmla="*/ 1043 w 1058"/>
                <a:gd name="T81" fmla="*/ 369 h 578"/>
                <a:gd name="T82" fmla="*/ 1012 w 1058"/>
                <a:gd name="T83" fmla="*/ 343 h 578"/>
                <a:gd name="T84" fmla="*/ 977 w 1058"/>
                <a:gd name="T85" fmla="*/ 315 h 578"/>
                <a:gd name="T86" fmla="*/ 942 w 1058"/>
                <a:gd name="T87" fmla="*/ 280 h 578"/>
                <a:gd name="T88" fmla="*/ 905 w 1058"/>
                <a:gd name="T89" fmla="*/ 238 h 578"/>
                <a:gd name="T90" fmla="*/ 870 w 1058"/>
                <a:gd name="T91" fmla="*/ 186 h 578"/>
                <a:gd name="T92" fmla="*/ 838 w 1058"/>
                <a:gd name="T93" fmla="*/ 123 h 578"/>
                <a:gd name="T94" fmla="*/ 809 w 1058"/>
                <a:gd name="T95" fmla="*/ 45 h 578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058"/>
                <a:gd name="T145" fmla="*/ 0 h 578"/>
                <a:gd name="T146" fmla="*/ 1058 w 1058"/>
                <a:gd name="T147" fmla="*/ 578 h 578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058" h="578">
                  <a:moveTo>
                    <a:pt x="798" y="0"/>
                  </a:moveTo>
                  <a:lnTo>
                    <a:pt x="776" y="11"/>
                  </a:lnTo>
                  <a:lnTo>
                    <a:pt x="752" y="22"/>
                  </a:lnTo>
                  <a:lnTo>
                    <a:pt x="729" y="33"/>
                  </a:lnTo>
                  <a:lnTo>
                    <a:pt x="705" y="44"/>
                  </a:lnTo>
                  <a:lnTo>
                    <a:pt x="681" y="54"/>
                  </a:lnTo>
                  <a:lnTo>
                    <a:pt x="657" y="64"/>
                  </a:lnTo>
                  <a:lnTo>
                    <a:pt x="633" y="73"/>
                  </a:lnTo>
                  <a:lnTo>
                    <a:pt x="610" y="83"/>
                  </a:lnTo>
                  <a:lnTo>
                    <a:pt x="585" y="92"/>
                  </a:lnTo>
                  <a:lnTo>
                    <a:pt x="560" y="101"/>
                  </a:lnTo>
                  <a:lnTo>
                    <a:pt x="536" y="110"/>
                  </a:lnTo>
                  <a:lnTo>
                    <a:pt x="511" y="118"/>
                  </a:lnTo>
                  <a:lnTo>
                    <a:pt x="486" y="126"/>
                  </a:lnTo>
                  <a:lnTo>
                    <a:pt x="461" y="133"/>
                  </a:lnTo>
                  <a:lnTo>
                    <a:pt x="437" y="140"/>
                  </a:lnTo>
                  <a:lnTo>
                    <a:pt x="412" y="146"/>
                  </a:lnTo>
                  <a:lnTo>
                    <a:pt x="386" y="152"/>
                  </a:lnTo>
                  <a:lnTo>
                    <a:pt x="361" y="157"/>
                  </a:lnTo>
                  <a:lnTo>
                    <a:pt x="336" y="162"/>
                  </a:lnTo>
                  <a:lnTo>
                    <a:pt x="310" y="167"/>
                  </a:lnTo>
                  <a:lnTo>
                    <a:pt x="284" y="171"/>
                  </a:lnTo>
                  <a:lnTo>
                    <a:pt x="260" y="175"/>
                  </a:lnTo>
                  <a:lnTo>
                    <a:pt x="233" y="177"/>
                  </a:lnTo>
                  <a:lnTo>
                    <a:pt x="208" y="179"/>
                  </a:lnTo>
                  <a:lnTo>
                    <a:pt x="181" y="181"/>
                  </a:lnTo>
                  <a:lnTo>
                    <a:pt x="156" y="183"/>
                  </a:lnTo>
                  <a:lnTo>
                    <a:pt x="130" y="183"/>
                  </a:lnTo>
                  <a:lnTo>
                    <a:pt x="103" y="183"/>
                  </a:lnTo>
                  <a:lnTo>
                    <a:pt x="79" y="181"/>
                  </a:lnTo>
                  <a:lnTo>
                    <a:pt x="52" y="180"/>
                  </a:lnTo>
                  <a:lnTo>
                    <a:pt x="26" y="178"/>
                  </a:lnTo>
                  <a:lnTo>
                    <a:pt x="0" y="175"/>
                  </a:lnTo>
                  <a:lnTo>
                    <a:pt x="20" y="194"/>
                  </a:lnTo>
                  <a:lnTo>
                    <a:pt x="39" y="215"/>
                  </a:lnTo>
                  <a:lnTo>
                    <a:pt x="57" y="237"/>
                  </a:lnTo>
                  <a:lnTo>
                    <a:pt x="73" y="259"/>
                  </a:lnTo>
                  <a:lnTo>
                    <a:pt x="88" y="283"/>
                  </a:lnTo>
                  <a:lnTo>
                    <a:pt x="101" y="307"/>
                  </a:lnTo>
                  <a:lnTo>
                    <a:pt x="113" y="332"/>
                  </a:lnTo>
                  <a:lnTo>
                    <a:pt x="125" y="357"/>
                  </a:lnTo>
                  <a:lnTo>
                    <a:pt x="135" y="384"/>
                  </a:lnTo>
                  <a:lnTo>
                    <a:pt x="143" y="411"/>
                  </a:lnTo>
                  <a:lnTo>
                    <a:pt x="151" y="437"/>
                  </a:lnTo>
                  <a:lnTo>
                    <a:pt x="157" y="465"/>
                  </a:lnTo>
                  <a:lnTo>
                    <a:pt x="161" y="493"/>
                  </a:lnTo>
                  <a:lnTo>
                    <a:pt x="164" y="521"/>
                  </a:lnTo>
                  <a:lnTo>
                    <a:pt x="166" y="549"/>
                  </a:lnTo>
                  <a:lnTo>
                    <a:pt x="166" y="577"/>
                  </a:lnTo>
                  <a:lnTo>
                    <a:pt x="191" y="563"/>
                  </a:lnTo>
                  <a:lnTo>
                    <a:pt x="216" y="550"/>
                  </a:lnTo>
                  <a:lnTo>
                    <a:pt x="242" y="537"/>
                  </a:lnTo>
                  <a:lnTo>
                    <a:pt x="267" y="527"/>
                  </a:lnTo>
                  <a:lnTo>
                    <a:pt x="293" y="515"/>
                  </a:lnTo>
                  <a:lnTo>
                    <a:pt x="320" y="505"/>
                  </a:lnTo>
                  <a:lnTo>
                    <a:pt x="346" y="495"/>
                  </a:lnTo>
                  <a:lnTo>
                    <a:pt x="374" y="486"/>
                  </a:lnTo>
                  <a:lnTo>
                    <a:pt x="401" y="476"/>
                  </a:lnTo>
                  <a:lnTo>
                    <a:pt x="429" y="468"/>
                  </a:lnTo>
                  <a:lnTo>
                    <a:pt x="456" y="460"/>
                  </a:lnTo>
                  <a:lnTo>
                    <a:pt x="484" y="453"/>
                  </a:lnTo>
                  <a:lnTo>
                    <a:pt x="512" y="446"/>
                  </a:lnTo>
                  <a:lnTo>
                    <a:pt x="541" y="440"/>
                  </a:lnTo>
                  <a:lnTo>
                    <a:pt x="569" y="434"/>
                  </a:lnTo>
                  <a:lnTo>
                    <a:pt x="598" y="429"/>
                  </a:lnTo>
                  <a:lnTo>
                    <a:pt x="626" y="423"/>
                  </a:lnTo>
                  <a:lnTo>
                    <a:pt x="655" y="419"/>
                  </a:lnTo>
                  <a:lnTo>
                    <a:pt x="684" y="414"/>
                  </a:lnTo>
                  <a:lnTo>
                    <a:pt x="712" y="410"/>
                  </a:lnTo>
                  <a:lnTo>
                    <a:pt x="742" y="406"/>
                  </a:lnTo>
                  <a:lnTo>
                    <a:pt x="771" y="403"/>
                  </a:lnTo>
                  <a:lnTo>
                    <a:pt x="799" y="400"/>
                  </a:lnTo>
                  <a:lnTo>
                    <a:pt x="828" y="397"/>
                  </a:lnTo>
                  <a:lnTo>
                    <a:pt x="857" y="394"/>
                  </a:lnTo>
                  <a:lnTo>
                    <a:pt x="886" y="392"/>
                  </a:lnTo>
                  <a:lnTo>
                    <a:pt x="915" y="390"/>
                  </a:lnTo>
                  <a:lnTo>
                    <a:pt x="944" y="388"/>
                  </a:lnTo>
                  <a:lnTo>
                    <a:pt x="972" y="385"/>
                  </a:lnTo>
                  <a:lnTo>
                    <a:pt x="1001" y="384"/>
                  </a:lnTo>
                  <a:lnTo>
                    <a:pt x="1029" y="383"/>
                  </a:lnTo>
                  <a:lnTo>
                    <a:pt x="1057" y="381"/>
                  </a:lnTo>
                  <a:lnTo>
                    <a:pt x="1043" y="369"/>
                  </a:lnTo>
                  <a:lnTo>
                    <a:pt x="1028" y="357"/>
                  </a:lnTo>
                  <a:lnTo>
                    <a:pt x="1012" y="343"/>
                  </a:lnTo>
                  <a:lnTo>
                    <a:pt x="995" y="330"/>
                  </a:lnTo>
                  <a:lnTo>
                    <a:pt x="977" y="315"/>
                  </a:lnTo>
                  <a:lnTo>
                    <a:pt x="960" y="298"/>
                  </a:lnTo>
                  <a:lnTo>
                    <a:pt x="942" y="280"/>
                  </a:lnTo>
                  <a:lnTo>
                    <a:pt x="923" y="260"/>
                  </a:lnTo>
                  <a:lnTo>
                    <a:pt x="905" y="238"/>
                  </a:lnTo>
                  <a:lnTo>
                    <a:pt x="888" y="214"/>
                  </a:lnTo>
                  <a:lnTo>
                    <a:pt x="870" y="186"/>
                  </a:lnTo>
                  <a:lnTo>
                    <a:pt x="853" y="155"/>
                  </a:lnTo>
                  <a:lnTo>
                    <a:pt x="838" y="123"/>
                  </a:lnTo>
                  <a:lnTo>
                    <a:pt x="823" y="85"/>
                  </a:lnTo>
                  <a:lnTo>
                    <a:pt x="809" y="45"/>
                  </a:lnTo>
                  <a:lnTo>
                    <a:pt x="798" y="0"/>
                  </a:lnTo>
                </a:path>
              </a:pathLst>
            </a:custGeom>
            <a:solidFill>
              <a:srgbClr val="00FF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57" name="Freeform 39"/>
            <p:cNvSpPr>
              <a:spLocks/>
            </p:cNvSpPr>
            <p:nvPr/>
          </p:nvSpPr>
          <p:spPr bwMode="auto">
            <a:xfrm>
              <a:off x="2138" y="3459"/>
              <a:ext cx="809" cy="186"/>
            </a:xfrm>
            <a:custGeom>
              <a:avLst/>
              <a:gdLst>
                <a:gd name="T0" fmla="*/ 10 w 809"/>
                <a:gd name="T1" fmla="*/ 177 h 186"/>
                <a:gd name="T2" fmla="*/ 62 w 809"/>
                <a:gd name="T3" fmla="*/ 182 h 186"/>
                <a:gd name="T4" fmla="*/ 113 w 809"/>
                <a:gd name="T5" fmla="*/ 185 h 186"/>
                <a:gd name="T6" fmla="*/ 166 w 809"/>
                <a:gd name="T7" fmla="*/ 185 h 186"/>
                <a:gd name="T8" fmla="*/ 217 w 809"/>
                <a:gd name="T9" fmla="*/ 182 h 186"/>
                <a:gd name="T10" fmla="*/ 269 w 809"/>
                <a:gd name="T11" fmla="*/ 177 h 186"/>
                <a:gd name="T12" fmla="*/ 320 w 809"/>
                <a:gd name="T13" fmla="*/ 170 h 186"/>
                <a:gd name="T14" fmla="*/ 370 w 809"/>
                <a:gd name="T15" fmla="*/ 161 h 186"/>
                <a:gd name="T16" fmla="*/ 421 w 809"/>
                <a:gd name="T17" fmla="*/ 149 h 186"/>
                <a:gd name="T18" fmla="*/ 471 w 809"/>
                <a:gd name="T19" fmla="*/ 136 h 186"/>
                <a:gd name="T20" fmla="*/ 521 w 809"/>
                <a:gd name="T21" fmla="*/ 121 h 186"/>
                <a:gd name="T22" fmla="*/ 571 w 809"/>
                <a:gd name="T23" fmla="*/ 105 h 186"/>
                <a:gd name="T24" fmla="*/ 619 w 809"/>
                <a:gd name="T25" fmla="*/ 87 h 186"/>
                <a:gd name="T26" fmla="*/ 667 w 809"/>
                <a:gd name="T27" fmla="*/ 69 h 186"/>
                <a:gd name="T28" fmla="*/ 715 w 809"/>
                <a:gd name="T29" fmla="*/ 48 h 186"/>
                <a:gd name="T30" fmla="*/ 761 w 809"/>
                <a:gd name="T31" fmla="*/ 28 h 186"/>
                <a:gd name="T32" fmla="*/ 808 w 809"/>
                <a:gd name="T33" fmla="*/ 6 h 186"/>
                <a:gd name="T34" fmla="*/ 782 w 809"/>
                <a:gd name="T35" fmla="*/ 11 h 186"/>
                <a:gd name="T36" fmla="*/ 736 w 809"/>
                <a:gd name="T37" fmla="*/ 32 h 186"/>
                <a:gd name="T38" fmla="*/ 689 w 809"/>
                <a:gd name="T39" fmla="*/ 52 h 186"/>
                <a:gd name="T40" fmla="*/ 641 w 809"/>
                <a:gd name="T41" fmla="*/ 72 h 186"/>
                <a:gd name="T42" fmla="*/ 593 w 809"/>
                <a:gd name="T43" fmla="*/ 90 h 186"/>
                <a:gd name="T44" fmla="*/ 544 w 809"/>
                <a:gd name="T45" fmla="*/ 108 h 186"/>
                <a:gd name="T46" fmla="*/ 494 w 809"/>
                <a:gd name="T47" fmla="*/ 123 h 186"/>
                <a:gd name="T48" fmla="*/ 445 w 809"/>
                <a:gd name="T49" fmla="*/ 137 h 186"/>
                <a:gd name="T50" fmla="*/ 395 w 809"/>
                <a:gd name="T51" fmla="*/ 148 h 186"/>
                <a:gd name="T52" fmla="*/ 344 w 809"/>
                <a:gd name="T53" fmla="*/ 159 h 186"/>
                <a:gd name="T54" fmla="*/ 294 w 809"/>
                <a:gd name="T55" fmla="*/ 168 h 186"/>
                <a:gd name="T56" fmla="*/ 242 w 809"/>
                <a:gd name="T57" fmla="*/ 173 h 186"/>
                <a:gd name="T58" fmla="*/ 191 w 809"/>
                <a:gd name="T59" fmla="*/ 177 h 186"/>
                <a:gd name="T60" fmla="*/ 140 w 809"/>
                <a:gd name="T61" fmla="*/ 178 h 186"/>
                <a:gd name="T62" fmla="*/ 88 w 809"/>
                <a:gd name="T63" fmla="*/ 177 h 186"/>
                <a:gd name="T64" fmla="*/ 36 w 809"/>
                <a:gd name="T65" fmla="*/ 174 h 186"/>
                <a:gd name="T66" fmla="*/ 8 w 809"/>
                <a:gd name="T67" fmla="*/ 176 h 186"/>
                <a:gd name="T68" fmla="*/ 0 w 809"/>
                <a:gd name="T69" fmla="*/ 170 h 186"/>
                <a:gd name="T70" fmla="*/ 12 w 809"/>
                <a:gd name="T71" fmla="*/ 171 h 18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09"/>
                <a:gd name="T109" fmla="*/ 0 h 186"/>
                <a:gd name="T110" fmla="*/ 809 w 809"/>
                <a:gd name="T111" fmla="*/ 186 h 18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09" h="186">
                  <a:moveTo>
                    <a:pt x="12" y="171"/>
                  </a:moveTo>
                  <a:lnTo>
                    <a:pt x="10" y="177"/>
                  </a:lnTo>
                  <a:lnTo>
                    <a:pt x="36" y="180"/>
                  </a:lnTo>
                  <a:lnTo>
                    <a:pt x="62" y="182"/>
                  </a:lnTo>
                  <a:lnTo>
                    <a:pt x="88" y="184"/>
                  </a:lnTo>
                  <a:lnTo>
                    <a:pt x="113" y="185"/>
                  </a:lnTo>
                  <a:lnTo>
                    <a:pt x="140" y="185"/>
                  </a:lnTo>
                  <a:lnTo>
                    <a:pt x="166" y="185"/>
                  </a:lnTo>
                  <a:lnTo>
                    <a:pt x="191" y="184"/>
                  </a:lnTo>
                  <a:lnTo>
                    <a:pt x="217" y="182"/>
                  </a:lnTo>
                  <a:lnTo>
                    <a:pt x="242" y="179"/>
                  </a:lnTo>
                  <a:lnTo>
                    <a:pt x="269" y="177"/>
                  </a:lnTo>
                  <a:lnTo>
                    <a:pt x="294" y="173"/>
                  </a:lnTo>
                  <a:lnTo>
                    <a:pt x="320" y="170"/>
                  </a:lnTo>
                  <a:lnTo>
                    <a:pt x="345" y="165"/>
                  </a:lnTo>
                  <a:lnTo>
                    <a:pt x="370" y="161"/>
                  </a:lnTo>
                  <a:lnTo>
                    <a:pt x="396" y="155"/>
                  </a:lnTo>
                  <a:lnTo>
                    <a:pt x="421" y="149"/>
                  </a:lnTo>
                  <a:lnTo>
                    <a:pt x="446" y="142"/>
                  </a:lnTo>
                  <a:lnTo>
                    <a:pt x="471" y="136"/>
                  </a:lnTo>
                  <a:lnTo>
                    <a:pt x="496" y="129"/>
                  </a:lnTo>
                  <a:lnTo>
                    <a:pt x="521" y="121"/>
                  </a:lnTo>
                  <a:lnTo>
                    <a:pt x="546" y="113"/>
                  </a:lnTo>
                  <a:lnTo>
                    <a:pt x="571" y="105"/>
                  </a:lnTo>
                  <a:lnTo>
                    <a:pt x="595" y="96"/>
                  </a:lnTo>
                  <a:lnTo>
                    <a:pt x="619" y="87"/>
                  </a:lnTo>
                  <a:lnTo>
                    <a:pt x="643" y="78"/>
                  </a:lnTo>
                  <a:lnTo>
                    <a:pt x="667" y="69"/>
                  </a:lnTo>
                  <a:lnTo>
                    <a:pt x="691" y="59"/>
                  </a:lnTo>
                  <a:lnTo>
                    <a:pt x="715" y="48"/>
                  </a:lnTo>
                  <a:lnTo>
                    <a:pt x="739" y="38"/>
                  </a:lnTo>
                  <a:lnTo>
                    <a:pt x="761" y="28"/>
                  </a:lnTo>
                  <a:lnTo>
                    <a:pt x="785" y="16"/>
                  </a:lnTo>
                  <a:lnTo>
                    <a:pt x="808" y="6"/>
                  </a:lnTo>
                  <a:lnTo>
                    <a:pt x="805" y="0"/>
                  </a:lnTo>
                  <a:lnTo>
                    <a:pt x="782" y="11"/>
                  </a:lnTo>
                  <a:lnTo>
                    <a:pt x="759" y="21"/>
                  </a:lnTo>
                  <a:lnTo>
                    <a:pt x="736" y="32"/>
                  </a:lnTo>
                  <a:lnTo>
                    <a:pt x="713" y="43"/>
                  </a:lnTo>
                  <a:lnTo>
                    <a:pt x="689" y="52"/>
                  </a:lnTo>
                  <a:lnTo>
                    <a:pt x="665" y="63"/>
                  </a:lnTo>
                  <a:lnTo>
                    <a:pt x="641" y="72"/>
                  </a:lnTo>
                  <a:lnTo>
                    <a:pt x="617" y="81"/>
                  </a:lnTo>
                  <a:lnTo>
                    <a:pt x="593" y="90"/>
                  </a:lnTo>
                  <a:lnTo>
                    <a:pt x="568" y="99"/>
                  </a:lnTo>
                  <a:lnTo>
                    <a:pt x="544" y="108"/>
                  </a:lnTo>
                  <a:lnTo>
                    <a:pt x="519" y="115"/>
                  </a:lnTo>
                  <a:lnTo>
                    <a:pt x="494" y="123"/>
                  </a:lnTo>
                  <a:lnTo>
                    <a:pt x="470" y="130"/>
                  </a:lnTo>
                  <a:lnTo>
                    <a:pt x="445" y="137"/>
                  </a:lnTo>
                  <a:lnTo>
                    <a:pt x="420" y="142"/>
                  </a:lnTo>
                  <a:lnTo>
                    <a:pt x="395" y="148"/>
                  </a:lnTo>
                  <a:lnTo>
                    <a:pt x="369" y="154"/>
                  </a:lnTo>
                  <a:lnTo>
                    <a:pt x="344" y="159"/>
                  </a:lnTo>
                  <a:lnTo>
                    <a:pt x="319" y="164"/>
                  </a:lnTo>
                  <a:lnTo>
                    <a:pt x="294" y="168"/>
                  </a:lnTo>
                  <a:lnTo>
                    <a:pt x="269" y="170"/>
                  </a:lnTo>
                  <a:lnTo>
                    <a:pt x="242" y="173"/>
                  </a:lnTo>
                  <a:lnTo>
                    <a:pt x="217" y="175"/>
                  </a:lnTo>
                  <a:lnTo>
                    <a:pt x="191" y="177"/>
                  </a:lnTo>
                  <a:lnTo>
                    <a:pt x="166" y="178"/>
                  </a:lnTo>
                  <a:lnTo>
                    <a:pt x="140" y="178"/>
                  </a:lnTo>
                  <a:lnTo>
                    <a:pt x="113" y="178"/>
                  </a:lnTo>
                  <a:lnTo>
                    <a:pt x="88" y="177"/>
                  </a:lnTo>
                  <a:lnTo>
                    <a:pt x="62" y="176"/>
                  </a:lnTo>
                  <a:lnTo>
                    <a:pt x="36" y="174"/>
                  </a:lnTo>
                  <a:lnTo>
                    <a:pt x="10" y="170"/>
                  </a:lnTo>
                  <a:lnTo>
                    <a:pt x="8" y="176"/>
                  </a:lnTo>
                  <a:lnTo>
                    <a:pt x="10" y="170"/>
                  </a:lnTo>
                  <a:lnTo>
                    <a:pt x="0" y="170"/>
                  </a:lnTo>
                  <a:lnTo>
                    <a:pt x="8" y="176"/>
                  </a:lnTo>
                  <a:lnTo>
                    <a:pt x="12" y="171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58" name="Freeform 40"/>
            <p:cNvSpPr>
              <a:spLocks/>
            </p:cNvSpPr>
            <p:nvPr/>
          </p:nvSpPr>
          <p:spPr bwMode="auto">
            <a:xfrm>
              <a:off x="2146" y="3636"/>
              <a:ext cx="167" cy="410"/>
            </a:xfrm>
            <a:custGeom>
              <a:avLst/>
              <a:gdLst>
                <a:gd name="T0" fmla="*/ 161 w 167"/>
                <a:gd name="T1" fmla="*/ 400 h 410"/>
                <a:gd name="T2" fmla="*/ 166 w 167"/>
                <a:gd name="T3" fmla="*/ 403 h 410"/>
                <a:gd name="T4" fmla="*/ 166 w 167"/>
                <a:gd name="T5" fmla="*/ 375 h 410"/>
                <a:gd name="T6" fmla="*/ 165 w 167"/>
                <a:gd name="T7" fmla="*/ 347 h 410"/>
                <a:gd name="T8" fmla="*/ 161 w 167"/>
                <a:gd name="T9" fmla="*/ 319 h 410"/>
                <a:gd name="T10" fmla="*/ 157 w 167"/>
                <a:gd name="T11" fmla="*/ 291 h 410"/>
                <a:gd name="T12" fmla="*/ 152 w 167"/>
                <a:gd name="T13" fmla="*/ 264 h 410"/>
                <a:gd name="T14" fmla="*/ 145 w 167"/>
                <a:gd name="T15" fmla="*/ 237 h 410"/>
                <a:gd name="T16" fmla="*/ 136 w 167"/>
                <a:gd name="T17" fmla="*/ 210 h 410"/>
                <a:gd name="T18" fmla="*/ 126 w 167"/>
                <a:gd name="T19" fmla="*/ 183 h 410"/>
                <a:gd name="T20" fmla="*/ 116 w 167"/>
                <a:gd name="T21" fmla="*/ 158 h 410"/>
                <a:gd name="T22" fmla="*/ 103 w 167"/>
                <a:gd name="T23" fmla="*/ 133 h 410"/>
                <a:gd name="T24" fmla="*/ 90 w 167"/>
                <a:gd name="T25" fmla="*/ 108 h 410"/>
                <a:gd name="T26" fmla="*/ 74 w 167"/>
                <a:gd name="T27" fmla="*/ 86 h 410"/>
                <a:gd name="T28" fmla="*/ 59 w 167"/>
                <a:gd name="T29" fmla="*/ 62 h 410"/>
                <a:gd name="T30" fmla="*/ 42 w 167"/>
                <a:gd name="T31" fmla="*/ 40 h 410"/>
                <a:gd name="T32" fmla="*/ 23 w 167"/>
                <a:gd name="T33" fmla="*/ 20 h 410"/>
                <a:gd name="T34" fmla="*/ 4 w 167"/>
                <a:gd name="T35" fmla="*/ 0 h 410"/>
                <a:gd name="T36" fmla="*/ 0 w 167"/>
                <a:gd name="T37" fmla="*/ 5 h 410"/>
                <a:gd name="T38" fmla="*/ 18 w 167"/>
                <a:gd name="T39" fmla="*/ 24 h 410"/>
                <a:gd name="T40" fmla="*/ 37 w 167"/>
                <a:gd name="T41" fmla="*/ 44 h 410"/>
                <a:gd name="T42" fmla="*/ 54 w 167"/>
                <a:gd name="T43" fmla="*/ 66 h 410"/>
                <a:gd name="T44" fmla="*/ 69 w 167"/>
                <a:gd name="T45" fmla="*/ 89 h 410"/>
                <a:gd name="T46" fmla="*/ 85 w 167"/>
                <a:gd name="T47" fmla="*/ 111 h 410"/>
                <a:gd name="T48" fmla="*/ 97 w 167"/>
                <a:gd name="T49" fmla="*/ 136 h 410"/>
                <a:gd name="T50" fmla="*/ 109 w 167"/>
                <a:gd name="T51" fmla="*/ 160 h 410"/>
                <a:gd name="T52" fmla="*/ 121 w 167"/>
                <a:gd name="T53" fmla="*/ 185 h 410"/>
                <a:gd name="T54" fmla="*/ 130 w 167"/>
                <a:gd name="T55" fmla="*/ 212 h 410"/>
                <a:gd name="T56" fmla="*/ 138 w 167"/>
                <a:gd name="T57" fmla="*/ 238 h 410"/>
                <a:gd name="T58" fmla="*/ 146 w 167"/>
                <a:gd name="T59" fmla="*/ 265 h 410"/>
                <a:gd name="T60" fmla="*/ 152 w 167"/>
                <a:gd name="T61" fmla="*/ 292 h 410"/>
                <a:gd name="T62" fmla="*/ 155 w 167"/>
                <a:gd name="T63" fmla="*/ 319 h 410"/>
                <a:gd name="T64" fmla="*/ 158 w 167"/>
                <a:gd name="T65" fmla="*/ 347 h 410"/>
                <a:gd name="T66" fmla="*/ 160 w 167"/>
                <a:gd name="T67" fmla="*/ 375 h 410"/>
                <a:gd name="T68" fmla="*/ 160 w 167"/>
                <a:gd name="T69" fmla="*/ 403 h 410"/>
                <a:gd name="T70" fmla="*/ 165 w 167"/>
                <a:gd name="T71" fmla="*/ 406 h 410"/>
                <a:gd name="T72" fmla="*/ 160 w 167"/>
                <a:gd name="T73" fmla="*/ 403 h 410"/>
                <a:gd name="T74" fmla="*/ 159 w 167"/>
                <a:gd name="T75" fmla="*/ 409 h 410"/>
                <a:gd name="T76" fmla="*/ 165 w 167"/>
                <a:gd name="T77" fmla="*/ 406 h 410"/>
                <a:gd name="T78" fmla="*/ 161 w 167"/>
                <a:gd name="T79" fmla="*/ 400 h 41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67"/>
                <a:gd name="T121" fmla="*/ 0 h 410"/>
                <a:gd name="T122" fmla="*/ 167 w 167"/>
                <a:gd name="T123" fmla="*/ 410 h 410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67" h="410">
                  <a:moveTo>
                    <a:pt x="161" y="400"/>
                  </a:moveTo>
                  <a:lnTo>
                    <a:pt x="166" y="403"/>
                  </a:lnTo>
                  <a:lnTo>
                    <a:pt x="166" y="375"/>
                  </a:lnTo>
                  <a:lnTo>
                    <a:pt x="165" y="347"/>
                  </a:lnTo>
                  <a:lnTo>
                    <a:pt x="161" y="319"/>
                  </a:lnTo>
                  <a:lnTo>
                    <a:pt x="157" y="291"/>
                  </a:lnTo>
                  <a:lnTo>
                    <a:pt x="152" y="264"/>
                  </a:lnTo>
                  <a:lnTo>
                    <a:pt x="145" y="237"/>
                  </a:lnTo>
                  <a:lnTo>
                    <a:pt x="136" y="210"/>
                  </a:lnTo>
                  <a:lnTo>
                    <a:pt x="126" y="183"/>
                  </a:lnTo>
                  <a:lnTo>
                    <a:pt x="116" y="158"/>
                  </a:lnTo>
                  <a:lnTo>
                    <a:pt x="103" y="133"/>
                  </a:lnTo>
                  <a:lnTo>
                    <a:pt x="90" y="108"/>
                  </a:lnTo>
                  <a:lnTo>
                    <a:pt x="74" y="86"/>
                  </a:lnTo>
                  <a:lnTo>
                    <a:pt x="59" y="62"/>
                  </a:lnTo>
                  <a:lnTo>
                    <a:pt x="42" y="40"/>
                  </a:lnTo>
                  <a:lnTo>
                    <a:pt x="23" y="20"/>
                  </a:lnTo>
                  <a:lnTo>
                    <a:pt x="4" y="0"/>
                  </a:lnTo>
                  <a:lnTo>
                    <a:pt x="0" y="5"/>
                  </a:lnTo>
                  <a:lnTo>
                    <a:pt x="18" y="24"/>
                  </a:lnTo>
                  <a:lnTo>
                    <a:pt x="37" y="44"/>
                  </a:lnTo>
                  <a:lnTo>
                    <a:pt x="54" y="66"/>
                  </a:lnTo>
                  <a:lnTo>
                    <a:pt x="69" y="89"/>
                  </a:lnTo>
                  <a:lnTo>
                    <a:pt x="85" y="111"/>
                  </a:lnTo>
                  <a:lnTo>
                    <a:pt x="97" y="136"/>
                  </a:lnTo>
                  <a:lnTo>
                    <a:pt x="109" y="160"/>
                  </a:lnTo>
                  <a:lnTo>
                    <a:pt x="121" y="185"/>
                  </a:lnTo>
                  <a:lnTo>
                    <a:pt x="130" y="212"/>
                  </a:lnTo>
                  <a:lnTo>
                    <a:pt x="138" y="238"/>
                  </a:lnTo>
                  <a:lnTo>
                    <a:pt x="146" y="265"/>
                  </a:lnTo>
                  <a:lnTo>
                    <a:pt x="152" y="292"/>
                  </a:lnTo>
                  <a:lnTo>
                    <a:pt x="155" y="319"/>
                  </a:lnTo>
                  <a:lnTo>
                    <a:pt x="158" y="347"/>
                  </a:lnTo>
                  <a:lnTo>
                    <a:pt x="160" y="375"/>
                  </a:lnTo>
                  <a:lnTo>
                    <a:pt x="160" y="403"/>
                  </a:lnTo>
                  <a:lnTo>
                    <a:pt x="165" y="406"/>
                  </a:lnTo>
                  <a:lnTo>
                    <a:pt x="160" y="403"/>
                  </a:lnTo>
                  <a:lnTo>
                    <a:pt x="159" y="409"/>
                  </a:lnTo>
                  <a:lnTo>
                    <a:pt x="165" y="406"/>
                  </a:lnTo>
                  <a:lnTo>
                    <a:pt x="161" y="40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59" name="Freeform 41"/>
            <p:cNvSpPr>
              <a:spLocks/>
            </p:cNvSpPr>
            <p:nvPr/>
          </p:nvSpPr>
          <p:spPr bwMode="auto">
            <a:xfrm>
              <a:off x="2313" y="3844"/>
              <a:ext cx="902" cy="199"/>
            </a:xfrm>
            <a:custGeom>
              <a:avLst/>
              <a:gdLst>
                <a:gd name="T0" fmla="*/ 892 w 902"/>
                <a:gd name="T1" fmla="*/ 0 h 199"/>
                <a:gd name="T2" fmla="*/ 836 w 902"/>
                <a:gd name="T3" fmla="*/ 3 h 199"/>
                <a:gd name="T4" fmla="*/ 779 w 902"/>
                <a:gd name="T5" fmla="*/ 6 h 199"/>
                <a:gd name="T6" fmla="*/ 721 w 902"/>
                <a:gd name="T7" fmla="*/ 11 h 199"/>
                <a:gd name="T8" fmla="*/ 664 w 902"/>
                <a:gd name="T9" fmla="*/ 15 h 199"/>
                <a:gd name="T10" fmla="*/ 606 w 902"/>
                <a:gd name="T11" fmla="*/ 21 h 199"/>
                <a:gd name="T12" fmla="*/ 547 w 902"/>
                <a:gd name="T13" fmla="*/ 28 h 199"/>
                <a:gd name="T14" fmla="*/ 490 w 902"/>
                <a:gd name="T15" fmla="*/ 36 h 199"/>
                <a:gd name="T16" fmla="*/ 432 w 902"/>
                <a:gd name="T17" fmla="*/ 47 h 199"/>
                <a:gd name="T18" fmla="*/ 375 w 902"/>
                <a:gd name="T19" fmla="*/ 57 h 199"/>
                <a:gd name="T20" fmla="*/ 319 w 902"/>
                <a:gd name="T21" fmla="*/ 71 h 199"/>
                <a:gd name="T22" fmla="*/ 263 w 902"/>
                <a:gd name="T23" fmla="*/ 85 h 199"/>
                <a:gd name="T24" fmla="*/ 209 w 902"/>
                <a:gd name="T25" fmla="*/ 102 h 199"/>
                <a:gd name="T26" fmla="*/ 154 w 902"/>
                <a:gd name="T27" fmla="*/ 121 h 199"/>
                <a:gd name="T28" fmla="*/ 102 w 902"/>
                <a:gd name="T29" fmla="*/ 142 h 199"/>
                <a:gd name="T30" fmla="*/ 51 w 902"/>
                <a:gd name="T31" fmla="*/ 166 h 199"/>
                <a:gd name="T32" fmla="*/ 0 w 902"/>
                <a:gd name="T33" fmla="*/ 192 h 199"/>
                <a:gd name="T34" fmla="*/ 28 w 902"/>
                <a:gd name="T35" fmla="*/ 184 h 199"/>
                <a:gd name="T36" fmla="*/ 78 w 902"/>
                <a:gd name="T37" fmla="*/ 160 h 199"/>
                <a:gd name="T38" fmla="*/ 130 w 902"/>
                <a:gd name="T39" fmla="*/ 138 h 199"/>
                <a:gd name="T40" fmla="*/ 183 w 902"/>
                <a:gd name="T41" fmla="*/ 117 h 199"/>
                <a:gd name="T42" fmla="*/ 237 w 902"/>
                <a:gd name="T43" fmla="*/ 100 h 199"/>
                <a:gd name="T44" fmla="*/ 292 w 902"/>
                <a:gd name="T45" fmla="*/ 84 h 199"/>
                <a:gd name="T46" fmla="*/ 349 w 902"/>
                <a:gd name="T47" fmla="*/ 70 h 199"/>
                <a:gd name="T48" fmla="*/ 405 w 902"/>
                <a:gd name="T49" fmla="*/ 58 h 199"/>
                <a:gd name="T50" fmla="*/ 462 w 902"/>
                <a:gd name="T51" fmla="*/ 48 h 199"/>
                <a:gd name="T52" fmla="*/ 520 w 902"/>
                <a:gd name="T53" fmla="*/ 39 h 199"/>
                <a:gd name="T54" fmla="*/ 577 w 902"/>
                <a:gd name="T55" fmla="*/ 30 h 199"/>
                <a:gd name="T56" fmla="*/ 635 w 902"/>
                <a:gd name="T57" fmla="*/ 24 h 199"/>
                <a:gd name="T58" fmla="*/ 692 w 902"/>
                <a:gd name="T59" fmla="*/ 18 h 199"/>
                <a:gd name="T60" fmla="*/ 750 w 902"/>
                <a:gd name="T61" fmla="*/ 15 h 199"/>
                <a:gd name="T62" fmla="*/ 808 w 902"/>
                <a:gd name="T63" fmla="*/ 11 h 199"/>
                <a:gd name="T64" fmla="*/ 864 w 902"/>
                <a:gd name="T65" fmla="*/ 8 h 199"/>
                <a:gd name="T66" fmla="*/ 894 w 902"/>
                <a:gd name="T67" fmla="*/ 0 h 199"/>
                <a:gd name="T68" fmla="*/ 901 w 902"/>
                <a:gd name="T69" fmla="*/ 6 h 199"/>
                <a:gd name="T70" fmla="*/ 890 w 902"/>
                <a:gd name="T71" fmla="*/ 6 h 199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2"/>
                <a:gd name="T109" fmla="*/ 0 h 199"/>
                <a:gd name="T110" fmla="*/ 902 w 902"/>
                <a:gd name="T111" fmla="*/ 199 h 199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2" h="199">
                  <a:moveTo>
                    <a:pt x="890" y="6"/>
                  </a:moveTo>
                  <a:lnTo>
                    <a:pt x="892" y="0"/>
                  </a:lnTo>
                  <a:lnTo>
                    <a:pt x="864" y="2"/>
                  </a:lnTo>
                  <a:lnTo>
                    <a:pt x="836" y="3"/>
                  </a:lnTo>
                  <a:lnTo>
                    <a:pt x="808" y="4"/>
                  </a:lnTo>
                  <a:lnTo>
                    <a:pt x="779" y="6"/>
                  </a:lnTo>
                  <a:lnTo>
                    <a:pt x="750" y="8"/>
                  </a:lnTo>
                  <a:lnTo>
                    <a:pt x="721" y="11"/>
                  </a:lnTo>
                  <a:lnTo>
                    <a:pt x="692" y="13"/>
                  </a:lnTo>
                  <a:lnTo>
                    <a:pt x="664" y="15"/>
                  </a:lnTo>
                  <a:lnTo>
                    <a:pt x="635" y="18"/>
                  </a:lnTo>
                  <a:lnTo>
                    <a:pt x="606" y="21"/>
                  </a:lnTo>
                  <a:lnTo>
                    <a:pt x="577" y="24"/>
                  </a:lnTo>
                  <a:lnTo>
                    <a:pt x="547" y="28"/>
                  </a:lnTo>
                  <a:lnTo>
                    <a:pt x="519" y="32"/>
                  </a:lnTo>
                  <a:lnTo>
                    <a:pt x="490" y="36"/>
                  </a:lnTo>
                  <a:lnTo>
                    <a:pt x="461" y="41"/>
                  </a:lnTo>
                  <a:lnTo>
                    <a:pt x="432" y="47"/>
                  </a:lnTo>
                  <a:lnTo>
                    <a:pt x="403" y="51"/>
                  </a:lnTo>
                  <a:lnTo>
                    <a:pt x="375" y="57"/>
                  </a:lnTo>
                  <a:lnTo>
                    <a:pt x="348" y="64"/>
                  </a:lnTo>
                  <a:lnTo>
                    <a:pt x="319" y="71"/>
                  </a:lnTo>
                  <a:lnTo>
                    <a:pt x="291" y="78"/>
                  </a:lnTo>
                  <a:lnTo>
                    <a:pt x="263" y="85"/>
                  </a:lnTo>
                  <a:lnTo>
                    <a:pt x="235" y="93"/>
                  </a:lnTo>
                  <a:lnTo>
                    <a:pt x="209" y="102"/>
                  </a:lnTo>
                  <a:lnTo>
                    <a:pt x="181" y="112"/>
                  </a:lnTo>
                  <a:lnTo>
                    <a:pt x="154" y="121"/>
                  </a:lnTo>
                  <a:lnTo>
                    <a:pt x="128" y="131"/>
                  </a:lnTo>
                  <a:lnTo>
                    <a:pt x="102" y="142"/>
                  </a:lnTo>
                  <a:lnTo>
                    <a:pt x="75" y="153"/>
                  </a:lnTo>
                  <a:lnTo>
                    <a:pt x="51" y="166"/>
                  </a:lnTo>
                  <a:lnTo>
                    <a:pt x="25" y="179"/>
                  </a:lnTo>
                  <a:lnTo>
                    <a:pt x="0" y="192"/>
                  </a:lnTo>
                  <a:lnTo>
                    <a:pt x="4" y="198"/>
                  </a:lnTo>
                  <a:lnTo>
                    <a:pt x="28" y="184"/>
                  </a:lnTo>
                  <a:lnTo>
                    <a:pt x="54" y="173"/>
                  </a:lnTo>
                  <a:lnTo>
                    <a:pt x="78" y="160"/>
                  </a:lnTo>
                  <a:lnTo>
                    <a:pt x="104" y="149"/>
                  </a:lnTo>
                  <a:lnTo>
                    <a:pt x="130" y="138"/>
                  </a:lnTo>
                  <a:lnTo>
                    <a:pt x="157" y="127"/>
                  </a:lnTo>
                  <a:lnTo>
                    <a:pt x="183" y="117"/>
                  </a:lnTo>
                  <a:lnTo>
                    <a:pt x="211" y="109"/>
                  </a:lnTo>
                  <a:lnTo>
                    <a:pt x="237" y="100"/>
                  </a:lnTo>
                  <a:lnTo>
                    <a:pt x="264" y="91"/>
                  </a:lnTo>
                  <a:lnTo>
                    <a:pt x="292" y="84"/>
                  </a:lnTo>
                  <a:lnTo>
                    <a:pt x="320" y="77"/>
                  </a:lnTo>
                  <a:lnTo>
                    <a:pt x="349" y="70"/>
                  </a:lnTo>
                  <a:lnTo>
                    <a:pt x="376" y="64"/>
                  </a:lnTo>
                  <a:lnTo>
                    <a:pt x="405" y="58"/>
                  </a:lnTo>
                  <a:lnTo>
                    <a:pt x="433" y="52"/>
                  </a:lnTo>
                  <a:lnTo>
                    <a:pt x="462" y="48"/>
                  </a:lnTo>
                  <a:lnTo>
                    <a:pt x="491" y="43"/>
                  </a:lnTo>
                  <a:lnTo>
                    <a:pt x="520" y="39"/>
                  </a:lnTo>
                  <a:lnTo>
                    <a:pt x="547" y="34"/>
                  </a:lnTo>
                  <a:lnTo>
                    <a:pt x="577" y="30"/>
                  </a:lnTo>
                  <a:lnTo>
                    <a:pt x="606" y="27"/>
                  </a:lnTo>
                  <a:lnTo>
                    <a:pt x="635" y="24"/>
                  </a:lnTo>
                  <a:lnTo>
                    <a:pt x="664" y="21"/>
                  </a:lnTo>
                  <a:lnTo>
                    <a:pt x="692" y="18"/>
                  </a:lnTo>
                  <a:lnTo>
                    <a:pt x="721" y="17"/>
                  </a:lnTo>
                  <a:lnTo>
                    <a:pt x="750" y="15"/>
                  </a:lnTo>
                  <a:lnTo>
                    <a:pt x="779" y="13"/>
                  </a:lnTo>
                  <a:lnTo>
                    <a:pt x="808" y="11"/>
                  </a:lnTo>
                  <a:lnTo>
                    <a:pt x="836" y="9"/>
                  </a:lnTo>
                  <a:lnTo>
                    <a:pt x="864" y="8"/>
                  </a:lnTo>
                  <a:lnTo>
                    <a:pt x="892" y="6"/>
                  </a:lnTo>
                  <a:lnTo>
                    <a:pt x="894" y="0"/>
                  </a:lnTo>
                  <a:lnTo>
                    <a:pt x="892" y="6"/>
                  </a:lnTo>
                  <a:lnTo>
                    <a:pt x="901" y="6"/>
                  </a:lnTo>
                  <a:lnTo>
                    <a:pt x="894" y="0"/>
                  </a:lnTo>
                  <a:lnTo>
                    <a:pt x="890" y="6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60" name="Freeform 42"/>
            <p:cNvSpPr>
              <a:spLocks/>
            </p:cNvSpPr>
            <p:nvPr/>
          </p:nvSpPr>
          <p:spPr bwMode="auto">
            <a:xfrm>
              <a:off x="2947" y="3457"/>
              <a:ext cx="261" cy="388"/>
            </a:xfrm>
            <a:custGeom>
              <a:avLst/>
              <a:gdLst>
                <a:gd name="T0" fmla="*/ 5 w 261"/>
                <a:gd name="T1" fmla="*/ 8 h 388"/>
                <a:gd name="T2" fmla="*/ 0 w 261"/>
                <a:gd name="T3" fmla="*/ 6 h 388"/>
                <a:gd name="T4" fmla="*/ 12 w 261"/>
                <a:gd name="T5" fmla="*/ 49 h 388"/>
                <a:gd name="T6" fmla="*/ 25 w 261"/>
                <a:gd name="T7" fmla="*/ 91 h 388"/>
                <a:gd name="T8" fmla="*/ 40 w 261"/>
                <a:gd name="T9" fmla="*/ 128 h 388"/>
                <a:gd name="T10" fmla="*/ 55 w 261"/>
                <a:gd name="T11" fmla="*/ 161 h 388"/>
                <a:gd name="T12" fmla="*/ 71 w 261"/>
                <a:gd name="T13" fmla="*/ 191 h 388"/>
                <a:gd name="T14" fmla="*/ 89 w 261"/>
                <a:gd name="T15" fmla="*/ 219 h 388"/>
                <a:gd name="T16" fmla="*/ 107 w 261"/>
                <a:gd name="T17" fmla="*/ 243 h 388"/>
                <a:gd name="T18" fmla="*/ 124 w 261"/>
                <a:gd name="T19" fmla="*/ 266 h 388"/>
                <a:gd name="T20" fmla="*/ 142 w 261"/>
                <a:gd name="T21" fmla="*/ 286 h 388"/>
                <a:gd name="T22" fmla="*/ 160 w 261"/>
                <a:gd name="T23" fmla="*/ 304 h 388"/>
                <a:gd name="T24" fmla="*/ 178 w 261"/>
                <a:gd name="T25" fmla="*/ 320 h 388"/>
                <a:gd name="T26" fmla="*/ 195 w 261"/>
                <a:gd name="T27" fmla="*/ 336 h 388"/>
                <a:gd name="T28" fmla="*/ 212 w 261"/>
                <a:gd name="T29" fmla="*/ 350 h 388"/>
                <a:gd name="T30" fmla="*/ 228 w 261"/>
                <a:gd name="T31" fmla="*/ 362 h 388"/>
                <a:gd name="T32" fmla="*/ 242 w 261"/>
                <a:gd name="T33" fmla="*/ 375 h 388"/>
                <a:gd name="T34" fmla="*/ 256 w 261"/>
                <a:gd name="T35" fmla="*/ 387 h 388"/>
                <a:gd name="T36" fmla="*/ 260 w 261"/>
                <a:gd name="T37" fmla="*/ 381 h 388"/>
                <a:gd name="T38" fmla="*/ 246 w 261"/>
                <a:gd name="T39" fmla="*/ 369 h 388"/>
                <a:gd name="T40" fmla="*/ 232 w 261"/>
                <a:gd name="T41" fmla="*/ 357 h 388"/>
                <a:gd name="T42" fmla="*/ 216 w 261"/>
                <a:gd name="T43" fmla="*/ 344 h 388"/>
                <a:gd name="T44" fmla="*/ 199 w 261"/>
                <a:gd name="T45" fmla="*/ 331 h 388"/>
                <a:gd name="T46" fmla="*/ 182 w 261"/>
                <a:gd name="T47" fmla="*/ 315 h 388"/>
                <a:gd name="T48" fmla="*/ 164 w 261"/>
                <a:gd name="T49" fmla="*/ 298 h 388"/>
                <a:gd name="T50" fmla="*/ 147 w 261"/>
                <a:gd name="T51" fmla="*/ 282 h 388"/>
                <a:gd name="T52" fmla="*/ 129 w 261"/>
                <a:gd name="T53" fmla="*/ 262 h 388"/>
                <a:gd name="T54" fmla="*/ 111 w 261"/>
                <a:gd name="T55" fmla="*/ 239 h 388"/>
                <a:gd name="T56" fmla="*/ 94 w 261"/>
                <a:gd name="T57" fmla="*/ 216 h 388"/>
                <a:gd name="T58" fmla="*/ 77 w 261"/>
                <a:gd name="T59" fmla="*/ 188 h 388"/>
                <a:gd name="T60" fmla="*/ 62 w 261"/>
                <a:gd name="T61" fmla="*/ 159 h 388"/>
                <a:gd name="T62" fmla="*/ 46 w 261"/>
                <a:gd name="T63" fmla="*/ 126 h 388"/>
                <a:gd name="T64" fmla="*/ 32 w 261"/>
                <a:gd name="T65" fmla="*/ 89 h 388"/>
                <a:gd name="T66" fmla="*/ 19 w 261"/>
                <a:gd name="T67" fmla="*/ 48 h 388"/>
                <a:gd name="T68" fmla="*/ 7 w 261"/>
                <a:gd name="T69" fmla="*/ 4 h 388"/>
                <a:gd name="T70" fmla="*/ 2 w 261"/>
                <a:gd name="T71" fmla="*/ 2 h 388"/>
                <a:gd name="T72" fmla="*/ 7 w 261"/>
                <a:gd name="T73" fmla="*/ 4 h 388"/>
                <a:gd name="T74" fmla="*/ 6 w 261"/>
                <a:gd name="T75" fmla="*/ 0 h 388"/>
                <a:gd name="T76" fmla="*/ 2 w 261"/>
                <a:gd name="T77" fmla="*/ 2 h 388"/>
                <a:gd name="T78" fmla="*/ 5 w 261"/>
                <a:gd name="T79" fmla="*/ 8 h 388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61"/>
                <a:gd name="T121" fmla="*/ 0 h 388"/>
                <a:gd name="T122" fmla="*/ 261 w 261"/>
                <a:gd name="T123" fmla="*/ 388 h 388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61" h="388">
                  <a:moveTo>
                    <a:pt x="5" y="8"/>
                  </a:moveTo>
                  <a:lnTo>
                    <a:pt x="0" y="6"/>
                  </a:lnTo>
                  <a:lnTo>
                    <a:pt x="12" y="49"/>
                  </a:lnTo>
                  <a:lnTo>
                    <a:pt x="25" y="91"/>
                  </a:lnTo>
                  <a:lnTo>
                    <a:pt x="40" y="128"/>
                  </a:lnTo>
                  <a:lnTo>
                    <a:pt x="55" y="161"/>
                  </a:lnTo>
                  <a:lnTo>
                    <a:pt x="71" y="191"/>
                  </a:lnTo>
                  <a:lnTo>
                    <a:pt x="89" y="219"/>
                  </a:lnTo>
                  <a:lnTo>
                    <a:pt x="107" y="243"/>
                  </a:lnTo>
                  <a:lnTo>
                    <a:pt x="124" y="266"/>
                  </a:lnTo>
                  <a:lnTo>
                    <a:pt x="142" y="286"/>
                  </a:lnTo>
                  <a:lnTo>
                    <a:pt x="160" y="304"/>
                  </a:lnTo>
                  <a:lnTo>
                    <a:pt x="178" y="320"/>
                  </a:lnTo>
                  <a:lnTo>
                    <a:pt x="195" y="336"/>
                  </a:lnTo>
                  <a:lnTo>
                    <a:pt x="212" y="350"/>
                  </a:lnTo>
                  <a:lnTo>
                    <a:pt x="228" y="362"/>
                  </a:lnTo>
                  <a:lnTo>
                    <a:pt x="242" y="375"/>
                  </a:lnTo>
                  <a:lnTo>
                    <a:pt x="256" y="387"/>
                  </a:lnTo>
                  <a:lnTo>
                    <a:pt x="260" y="381"/>
                  </a:lnTo>
                  <a:lnTo>
                    <a:pt x="246" y="369"/>
                  </a:lnTo>
                  <a:lnTo>
                    <a:pt x="232" y="357"/>
                  </a:lnTo>
                  <a:lnTo>
                    <a:pt x="216" y="344"/>
                  </a:lnTo>
                  <a:lnTo>
                    <a:pt x="199" y="331"/>
                  </a:lnTo>
                  <a:lnTo>
                    <a:pt x="182" y="315"/>
                  </a:lnTo>
                  <a:lnTo>
                    <a:pt x="164" y="298"/>
                  </a:lnTo>
                  <a:lnTo>
                    <a:pt x="147" y="282"/>
                  </a:lnTo>
                  <a:lnTo>
                    <a:pt x="129" y="262"/>
                  </a:lnTo>
                  <a:lnTo>
                    <a:pt x="111" y="239"/>
                  </a:lnTo>
                  <a:lnTo>
                    <a:pt x="94" y="216"/>
                  </a:lnTo>
                  <a:lnTo>
                    <a:pt x="77" y="188"/>
                  </a:lnTo>
                  <a:lnTo>
                    <a:pt x="62" y="159"/>
                  </a:lnTo>
                  <a:lnTo>
                    <a:pt x="46" y="126"/>
                  </a:lnTo>
                  <a:lnTo>
                    <a:pt x="32" y="89"/>
                  </a:lnTo>
                  <a:lnTo>
                    <a:pt x="19" y="48"/>
                  </a:lnTo>
                  <a:lnTo>
                    <a:pt x="7" y="4"/>
                  </a:lnTo>
                  <a:lnTo>
                    <a:pt x="2" y="2"/>
                  </a:lnTo>
                  <a:lnTo>
                    <a:pt x="7" y="4"/>
                  </a:lnTo>
                  <a:lnTo>
                    <a:pt x="6" y="0"/>
                  </a:lnTo>
                  <a:lnTo>
                    <a:pt x="2" y="2"/>
                  </a:lnTo>
                  <a:lnTo>
                    <a:pt x="5" y="8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61" name="Freeform 43"/>
            <p:cNvSpPr>
              <a:spLocks/>
            </p:cNvSpPr>
            <p:nvPr/>
          </p:nvSpPr>
          <p:spPr bwMode="auto">
            <a:xfrm>
              <a:off x="2153" y="3446"/>
              <a:ext cx="1059" cy="579"/>
            </a:xfrm>
            <a:custGeom>
              <a:avLst/>
              <a:gdLst>
                <a:gd name="T0" fmla="*/ 776 w 1059"/>
                <a:gd name="T1" fmla="*/ 11 h 579"/>
                <a:gd name="T2" fmla="*/ 729 w 1059"/>
                <a:gd name="T3" fmla="*/ 33 h 579"/>
                <a:gd name="T4" fmla="*/ 681 w 1059"/>
                <a:gd name="T5" fmla="*/ 54 h 579"/>
                <a:gd name="T6" fmla="*/ 633 w 1059"/>
                <a:gd name="T7" fmla="*/ 74 h 579"/>
                <a:gd name="T8" fmla="*/ 585 w 1059"/>
                <a:gd name="T9" fmla="*/ 93 h 579"/>
                <a:gd name="T10" fmla="*/ 536 w 1059"/>
                <a:gd name="T11" fmla="*/ 110 h 579"/>
                <a:gd name="T12" fmla="*/ 486 w 1059"/>
                <a:gd name="T13" fmla="*/ 126 h 579"/>
                <a:gd name="T14" fmla="*/ 437 w 1059"/>
                <a:gd name="T15" fmla="*/ 141 h 579"/>
                <a:gd name="T16" fmla="*/ 386 w 1059"/>
                <a:gd name="T17" fmla="*/ 152 h 579"/>
                <a:gd name="T18" fmla="*/ 335 w 1059"/>
                <a:gd name="T19" fmla="*/ 163 h 579"/>
                <a:gd name="T20" fmla="*/ 284 w 1059"/>
                <a:gd name="T21" fmla="*/ 171 h 579"/>
                <a:gd name="T22" fmla="*/ 234 w 1059"/>
                <a:gd name="T23" fmla="*/ 178 h 579"/>
                <a:gd name="T24" fmla="*/ 182 w 1059"/>
                <a:gd name="T25" fmla="*/ 182 h 579"/>
                <a:gd name="T26" fmla="*/ 130 w 1059"/>
                <a:gd name="T27" fmla="*/ 183 h 579"/>
                <a:gd name="T28" fmla="*/ 78 w 1059"/>
                <a:gd name="T29" fmla="*/ 182 h 579"/>
                <a:gd name="T30" fmla="*/ 27 w 1059"/>
                <a:gd name="T31" fmla="*/ 178 h 579"/>
                <a:gd name="T32" fmla="*/ 20 w 1059"/>
                <a:gd name="T33" fmla="*/ 195 h 579"/>
                <a:gd name="T34" fmla="*/ 56 w 1059"/>
                <a:gd name="T35" fmla="*/ 238 h 579"/>
                <a:gd name="T36" fmla="*/ 88 w 1059"/>
                <a:gd name="T37" fmla="*/ 283 h 579"/>
                <a:gd name="T38" fmla="*/ 114 w 1059"/>
                <a:gd name="T39" fmla="*/ 333 h 579"/>
                <a:gd name="T40" fmla="*/ 135 w 1059"/>
                <a:gd name="T41" fmla="*/ 384 h 579"/>
                <a:gd name="T42" fmla="*/ 151 w 1059"/>
                <a:gd name="T43" fmla="*/ 437 h 579"/>
                <a:gd name="T44" fmla="*/ 161 w 1059"/>
                <a:gd name="T45" fmla="*/ 493 h 579"/>
                <a:gd name="T46" fmla="*/ 166 w 1059"/>
                <a:gd name="T47" fmla="*/ 549 h 579"/>
                <a:gd name="T48" fmla="*/ 191 w 1059"/>
                <a:gd name="T49" fmla="*/ 564 h 579"/>
                <a:gd name="T50" fmla="*/ 242 w 1059"/>
                <a:gd name="T51" fmla="*/ 538 h 579"/>
                <a:gd name="T52" fmla="*/ 293 w 1059"/>
                <a:gd name="T53" fmla="*/ 516 h 579"/>
                <a:gd name="T54" fmla="*/ 347 w 1059"/>
                <a:gd name="T55" fmla="*/ 495 h 579"/>
                <a:gd name="T56" fmla="*/ 401 w 1059"/>
                <a:gd name="T57" fmla="*/ 477 h 579"/>
                <a:gd name="T58" fmla="*/ 456 w 1059"/>
                <a:gd name="T59" fmla="*/ 460 h 579"/>
                <a:gd name="T60" fmla="*/ 513 w 1059"/>
                <a:gd name="T61" fmla="*/ 446 h 579"/>
                <a:gd name="T62" fmla="*/ 569 w 1059"/>
                <a:gd name="T63" fmla="*/ 434 h 579"/>
                <a:gd name="T64" fmla="*/ 626 w 1059"/>
                <a:gd name="T65" fmla="*/ 424 h 579"/>
                <a:gd name="T66" fmla="*/ 684 w 1059"/>
                <a:gd name="T67" fmla="*/ 415 h 579"/>
                <a:gd name="T68" fmla="*/ 742 w 1059"/>
                <a:gd name="T69" fmla="*/ 407 h 579"/>
                <a:gd name="T70" fmla="*/ 800 w 1059"/>
                <a:gd name="T71" fmla="*/ 400 h 579"/>
                <a:gd name="T72" fmla="*/ 857 w 1059"/>
                <a:gd name="T73" fmla="*/ 394 h 579"/>
                <a:gd name="T74" fmla="*/ 916 w 1059"/>
                <a:gd name="T75" fmla="*/ 390 h 579"/>
                <a:gd name="T76" fmla="*/ 972 w 1059"/>
                <a:gd name="T77" fmla="*/ 386 h 579"/>
                <a:gd name="T78" fmla="*/ 1029 w 1059"/>
                <a:gd name="T79" fmla="*/ 383 h 579"/>
                <a:gd name="T80" fmla="*/ 1043 w 1059"/>
                <a:gd name="T81" fmla="*/ 369 h 579"/>
                <a:gd name="T82" fmla="*/ 1012 w 1059"/>
                <a:gd name="T83" fmla="*/ 344 h 579"/>
                <a:gd name="T84" fmla="*/ 977 w 1059"/>
                <a:gd name="T85" fmla="*/ 315 h 579"/>
                <a:gd name="T86" fmla="*/ 942 w 1059"/>
                <a:gd name="T87" fmla="*/ 280 h 579"/>
                <a:gd name="T88" fmla="*/ 906 w 1059"/>
                <a:gd name="T89" fmla="*/ 239 h 579"/>
                <a:gd name="T90" fmla="*/ 870 w 1059"/>
                <a:gd name="T91" fmla="*/ 186 h 579"/>
                <a:gd name="T92" fmla="*/ 838 w 1059"/>
                <a:gd name="T93" fmla="*/ 123 h 579"/>
                <a:gd name="T94" fmla="*/ 810 w 1059"/>
                <a:gd name="T95" fmla="*/ 45 h 579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059"/>
                <a:gd name="T145" fmla="*/ 0 h 579"/>
                <a:gd name="T146" fmla="*/ 1059 w 1059"/>
                <a:gd name="T147" fmla="*/ 579 h 579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059" h="579">
                  <a:moveTo>
                    <a:pt x="798" y="0"/>
                  </a:moveTo>
                  <a:lnTo>
                    <a:pt x="776" y="11"/>
                  </a:lnTo>
                  <a:lnTo>
                    <a:pt x="752" y="22"/>
                  </a:lnTo>
                  <a:lnTo>
                    <a:pt x="729" y="33"/>
                  </a:lnTo>
                  <a:lnTo>
                    <a:pt x="705" y="44"/>
                  </a:lnTo>
                  <a:lnTo>
                    <a:pt x="681" y="54"/>
                  </a:lnTo>
                  <a:lnTo>
                    <a:pt x="657" y="64"/>
                  </a:lnTo>
                  <a:lnTo>
                    <a:pt x="633" y="74"/>
                  </a:lnTo>
                  <a:lnTo>
                    <a:pt x="610" y="83"/>
                  </a:lnTo>
                  <a:lnTo>
                    <a:pt x="585" y="93"/>
                  </a:lnTo>
                  <a:lnTo>
                    <a:pt x="561" y="102"/>
                  </a:lnTo>
                  <a:lnTo>
                    <a:pt x="536" y="110"/>
                  </a:lnTo>
                  <a:lnTo>
                    <a:pt x="512" y="118"/>
                  </a:lnTo>
                  <a:lnTo>
                    <a:pt x="486" y="126"/>
                  </a:lnTo>
                  <a:lnTo>
                    <a:pt x="461" y="134"/>
                  </a:lnTo>
                  <a:lnTo>
                    <a:pt x="437" y="141"/>
                  </a:lnTo>
                  <a:lnTo>
                    <a:pt x="412" y="146"/>
                  </a:lnTo>
                  <a:lnTo>
                    <a:pt x="386" y="152"/>
                  </a:lnTo>
                  <a:lnTo>
                    <a:pt x="361" y="158"/>
                  </a:lnTo>
                  <a:lnTo>
                    <a:pt x="335" y="163"/>
                  </a:lnTo>
                  <a:lnTo>
                    <a:pt x="310" y="168"/>
                  </a:lnTo>
                  <a:lnTo>
                    <a:pt x="284" y="171"/>
                  </a:lnTo>
                  <a:lnTo>
                    <a:pt x="259" y="175"/>
                  </a:lnTo>
                  <a:lnTo>
                    <a:pt x="234" y="178"/>
                  </a:lnTo>
                  <a:lnTo>
                    <a:pt x="207" y="180"/>
                  </a:lnTo>
                  <a:lnTo>
                    <a:pt x="182" y="182"/>
                  </a:lnTo>
                  <a:lnTo>
                    <a:pt x="156" y="183"/>
                  </a:lnTo>
                  <a:lnTo>
                    <a:pt x="130" y="183"/>
                  </a:lnTo>
                  <a:lnTo>
                    <a:pt x="104" y="183"/>
                  </a:lnTo>
                  <a:lnTo>
                    <a:pt x="78" y="182"/>
                  </a:lnTo>
                  <a:lnTo>
                    <a:pt x="53" y="180"/>
                  </a:lnTo>
                  <a:lnTo>
                    <a:pt x="27" y="178"/>
                  </a:lnTo>
                  <a:lnTo>
                    <a:pt x="0" y="175"/>
                  </a:lnTo>
                  <a:lnTo>
                    <a:pt x="20" y="195"/>
                  </a:lnTo>
                  <a:lnTo>
                    <a:pt x="39" y="216"/>
                  </a:lnTo>
                  <a:lnTo>
                    <a:pt x="56" y="238"/>
                  </a:lnTo>
                  <a:lnTo>
                    <a:pt x="73" y="260"/>
                  </a:lnTo>
                  <a:lnTo>
                    <a:pt x="88" y="283"/>
                  </a:lnTo>
                  <a:lnTo>
                    <a:pt x="101" y="308"/>
                  </a:lnTo>
                  <a:lnTo>
                    <a:pt x="114" y="333"/>
                  </a:lnTo>
                  <a:lnTo>
                    <a:pt x="125" y="358"/>
                  </a:lnTo>
                  <a:lnTo>
                    <a:pt x="135" y="384"/>
                  </a:lnTo>
                  <a:lnTo>
                    <a:pt x="144" y="411"/>
                  </a:lnTo>
                  <a:lnTo>
                    <a:pt x="151" y="437"/>
                  </a:lnTo>
                  <a:lnTo>
                    <a:pt x="157" y="465"/>
                  </a:lnTo>
                  <a:lnTo>
                    <a:pt x="161" y="493"/>
                  </a:lnTo>
                  <a:lnTo>
                    <a:pt x="165" y="521"/>
                  </a:lnTo>
                  <a:lnTo>
                    <a:pt x="166" y="549"/>
                  </a:lnTo>
                  <a:lnTo>
                    <a:pt x="166" y="578"/>
                  </a:lnTo>
                  <a:lnTo>
                    <a:pt x="191" y="564"/>
                  </a:lnTo>
                  <a:lnTo>
                    <a:pt x="217" y="550"/>
                  </a:lnTo>
                  <a:lnTo>
                    <a:pt x="242" y="538"/>
                  </a:lnTo>
                  <a:lnTo>
                    <a:pt x="267" y="527"/>
                  </a:lnTo>
                  <a:lnTo>
                    <a:pt x="293" y="516"/>
                  </a:lnTo>
                  <a:lnTo>
                    <a:pt x="320" y="505"/>
                  </a:lnTo>
                  <a:lnTo>
                    <a:pt x="347" y="495"/>
                  </a:lnTo>
                  <a:lnTo>
                    <a:pt x="374" y="485"/>
                  </a:lnTo>
                  <a:lnTo>
                    <a:pt x="401" y="477"/>
                  </a:lnTo>
                  <a:lnTo>
                    <a:pt x="429" y="468"/>
                  </a:lnTo>
                  <a:lnTo>
                    <a:pt x="456" y="460"/>
                  </a:lnTo>
                  <a:lnTo>
                    <a:pt x="484" y="453"/>
                  </a:lnTo>
                  <a:lnTo>
                    <a:pt x="513" y="446"/>
                  </a:lnTo>
                  <a:lnTo>
                    <a:pt x="541" y="439"/>
                  </a:lnTo>
                  <a:lnTo>
                    <a:pt x="569" y="434"/>
                  </a:lnTo>
                  <a:lnTo>
                    <a:pt x="598" y="429"/>
                  </a:lnTo>
                  <a:lnTo>
                    <a:pt x="626" y="424"/>
                  </a:lnTo>
                  <a:lnTo>
                    <a:pt x="655" y="419"/>
                  </a:lnTo>
                  <a:lnTo>
                    <a:pt x="684" y="415"/>
                  </a:lnTo>
                  <a:lnTo>
                    <a:pt x="713" y="411"/>
                  </a:lnTo>
                  <a:lnTo>
                    <a:pt x="742" y="407"/>
                  </a:lnTo>
                  <a:lnTo>
                    <a:pt x="771" y="403"/>
                  </a:lnTo>
                  <a:lnTo>
                    <a:pt x="800" y="400"/>
                  </a:lnTo>
                  <a:lnTo>
                    <a:pt x="829" y="397"/>
                  </a:lnTo>
                  <a:lnTo>
                    <a:pt x="857" y="394"/>
                  </a:lnTo>
                  <a:lnTo>
                    <a:pt x="887" y="392"/>
                  </a:lnTo>
                  <a:lnTo>
                    <a:pt x="916" y="390"/>
                  </a:lnTo>
                  <a:lnTo>
                    <a:pt x="945" y="388"/>
                  </a:lnTo>
                  <a:lnTo>
                    <a:pt x="972" y="386"/>
                  </a:lnTo>
                  <a:lnTo>
                    <a:pt x="1001" y="384"/>
                  </a:lnTo>
                  <a:lnTo>
                    <a:pt x="1029" y="383"/>
                  </a:lnTo>
                  <a:lnTo>
                    <a:pt x="1058" y="382"/>
                  </a:lnTo>
                  <a:lnTo>
                    <a:pt x="1043" y="369"/>
                  </a:lnTo>
                  <a:lnTo>
                    <a:pt x="1028" y="357"/>
                  </a:lnTo>
                  <a:lnTo>
                    <a:pt x="1012" y="344"/>
                  </a:lnTo>
                  <a:lnTo>
                    <a:pt x="994" y="331"/>
                  </a:lnTo>
                  <a:lnTo>
                    <a:pt x="977" y="315"/>
                  </a:lnTo>
                  <a:lnTo>
                    <a:pt x="960" y="299"/>
                  </a:lnTo>
                  <a:lnTo>
                    <a:pt x="942" y="280"/>
                  </a:lnTo>
                  <a:lnTo>
                    <a:pt x="924" y="260"/>
                  </a:lnTo>
                  <a:lnTo>
                    <a:pt x="906" y="239"/>
                  </a:lnTo>
                  <a:lnTo>
                    <a:pt x="887" y="214"/>
                  </a:lnTo>
                  <a:lnTo>
                    <a:pt x="870" y="186"/>
                  </a:lnTo>
                  <a:lnTo>
                    <a:pt x="854" y="156"/>
                  </a:lnTo>
                  <a:lnTo>
                    <a:pt x="838" y="123"/>
                  </a:lnTo>
                  <a:lnTo>
                    <a:pt x="824" y="86"/>
                  </a:lnTo>
                  <a:lnTo>
                    <a:pt x="810" y="45"/>
                  </a:lnTo>
                  <a:lnTo>
                    <a:pt x="798" y="0"/>
                  </a:lnTo>
                </a:path>
              </a:pathLst>
            </a:custGeom>
            <a:solidFill>
              <a:srgbClr val="00FF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62" name="Freeform 44"/>
            <p:cNvSpPr>
              <a:spLocks/>
            </p:cNvSpPr>
            <p:nvPr/>
          </p:nvSpPr>
          <p:spPr bwMode="auto">
            <a:xfrm>
              <a:off x="2143" y="3443"/>
              <a:ext cx="810" cy="187"/>
            </a:xfrm>
            <a:custGeom>
              <a:avLst/>
              <a:gdLst>
                <a:gd name="T0" fmla="*/ 10 w 810"/>
                <a:gd name="T1" fmla="*/ 177 h 187"/>
                <a:gd name="T2" fmla="*/ 63 w 810"/>
                <a:gd name="T3" fmla="*/ 183 h 187"/>
                <a:gd name="T4" fmla="*/ 114 w 810"/>
                <a:gd name="T5" fmla="*/ 186 h 187"/>
                <a:gd name="T6" fmla="*/ 166 w 810"/>
                <a:gd name="T7" fmla="*/ 186 h 187"/>
                <a:gd name="T8" fmla="*/ 216 w 810"/>
                <a:gd name="T9" fmla="*/ 182 h 187"/>
                <a:gd name="T10" fmla="*/ 268 w 810"/>
                <a:gd name="T11" fmla="*/ 177 h 187"/>
                <a:gd name="T12" fmla="*/ 320 w 810"/>
                <a:gd name="T13" fmla="*/ 171 h 187"/>
                <a:gd name="T14" fmla="*/ 371 w 810"/>
                <a:gd name="T15" fmla="*/ 161 h 187"/>
                <a:gd name="T16" fmla="*/ 421 w 810"/>
                <a:gd name="T17" fmla="*/ 149 h 187"/>
                <a:gd name="T18" fmla="*/ 472 w 810"/>
                <a:gd name="T19" fmla="*/ 137 h 187"/>
                <a:gd name="T20" fmla="*/ 522 w 810"/>
                <a:gd name="T21" fmla="*/ 121 h 187"/>
                <a:gd name="T22" fmla="*/ 571 w 810"/>
                <a:gd name="T23" fmla="*/ 106 h 187"/>
                <a:gd name="T24" fmla="*/ 619 w 810"/>
                <a:gd name="T25" fmla="*/ 88 h 187"/>
                <a:gd name="T26" fmla="*/ 667 w 810"/>
                <a:gd name="T27" fmla="*/ 69 h 187"/>
                <a:gd name="T28" fmla="*/ 715 w 810"/>
                <a:gd name="T29" fmla="*/ 49 h 187"/>
                <a:gd name="T30" fmla="*/ 762 w 810"/>
                <a:gd name="T31" fmla="*/ 28 h 187"/>
                <a:gd name="T32" fmla="*/ 809 w 810"/>
                <a:gd name="T33" fmla="*/ 6 h 187"/>
                <a:gd name="T34" fmla="*/ 782 w 810"/>
                <a:gd name="T35" fmla="*/ 11 h 187"/>
                <a:gd name="T36" fmla="*/ 737 w 810"/>
                <a:gd name="T37" fmla="*/ 32 h 187"/>
                <a:gd name="T38" fmla="*/ 689 w 810"/>
                <a:gd name="T39" fmla="*/ 52 h 187"/>
                <a:gd name="T40" fmla="*/ 641 w 810"/>
                <a:gd name="T41" fmla="*/ 73 h 187"/>
                <a:gd name="T42" fmla="*/ 593 w 810"/>
                <a:gd name="T43" fmla="*/ 90 h 187"/>
                <a:gd name="T44" fmla="*/ 544 w 810"/>
                <a:gd name="T45" fmla="*/ 108 h 187"/>
                <a:gd name="T46" fmla="*/ 494 w 810"/>
                <a:gd name="T47" fmla="*/ 123 h 187"/>
                <a:gd name="T48" fmla="*/ 446 w 810"/>
                <a:gd name="T49" fmla="*/ 138 h 187"/>
                <a:gd name="T50" fmla="*/ 395 w 810"/>
                <a:gd name="T51" fmla="*/ 149 h 187"/>
                <a:gd name="T52" fmla="*/ 344 w 810"/>
                <a:gd name="T53" fmla="*/ 160 h 187"/>
                <a:gd name="T54" fmla="*/ 294 w 810"/>
                <a:gd name="T55" fmla="*/ 168 h 187"/>
                <a:gd name="T56" fmla="*/ 243 w 810"/>
                <a:gd name="T57" fmla="*/ 173 h 187"/>
                <a:gd name="T58" fmla="*/ 192 w 810"/>
                <a:gd name="T59" fmla="*/ 178 h 187"/>
                <a:gd name="T60" fmla="*/ 140 w 810"/>
                <a:gd name="T61" fmla="*/ 178 h 187"/>
                <a:gd name="T62" fmla="*/ 87 w 810"/>
                <a:gd name="T63" fmla="*/ 178 h 187"/>
                <a:gd name="T64" fmla="*/ 37 w 810"/>
                <a:gd name="T65" fmla="*/ 174 h 187"/>
                <a:gd name="T66" fmla="*/ 8 w 810"/>
                <a:gd name="T67" fmla="*/ 177 h 187"/>
                <a:gd name="T68" fmla="*/ 0 w 810"/>
                <a:gd name="T69" fmla="*/ 170 h 187"/>
                <a:gd name="T70" fmla="*/ 12 w 810"/>
                <a:gd name="T71" fmla="*/ 171 h 18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10"/>
                <a:gd name="T109" fmla="*/ 0 h 187"/>
                <a:gd name="T110" fmla="*/ 810 w 810"/>
                <a:gd name="T111" fmla="*/ 187 h 18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10" h="187">
                  <a:moveTo>
                    <a:pt x="12" y="171"/>
                  </a:moveTo>
                  <a:lnTo>
                    <a:pt x="10" y="177"/>
                  </a:lnTo>
                  <a:lnTo>
                    <a:pt x="37" y="180"/>
                  </a:lnTo>
                  <a:lnTo>
                    <a:pt x="63" y="183"/>
                  </a:lnTo>
                  <a:lnTo>
                    <a:pt x="87" y="184"/>
                  </a:lnTo>
                  <a:lnTo>
                    <a:pt x="114" y="186"/>
                  </a:lnTo>
                  <a:lnTo>
                    <a:pt x="140" y="186"/>
                  </a:lnTo>
                  <a:lnTo>
                    <a:pt x="166" y="186"/>
                  </a:lnTo>
                  <a:lnTo>
                    <a:pt x="192" y="184"/>
                  </a:lnTo>
                  <a:lnTo>
                    <a:pt x="216" y="182"/>
                  </a:lnTo>
                  <a:lnTo>
                    <a:pt x="243" y="180"/>
                  </a:lnTo>
                  <a:lnTo>
                    <a:pt x="268" y="177"/>
                  </a:lnTo>
                  <a:lnTo>
                    <a:pt x="294" y="173"/>
                  </a:lnTo>
                  <a:lnTo>
                    <a:pt x="320" y="171"/>
                  </a:lnTo>
                  <a:lnTo>
                    <a:pt x="345" y="166"/>
                  </a:lnTo>
                  <a:lnTo>
                    <a:pt x="371" y="161"/>
                  </a:lnTo>
                  <a:lnTo>
                    <a:pt x="396" y="155"/>
                  </a:lnTo>
                  <a:lnTo>
                    <a:pt x="421" y="149"/>
                  </a:lnTo>
                  <a:lnTo>
                    <a:pt x="447" y="143"/>
                  </a:lnTo>
                  <a:lnTo>
                    <a:pt x="472" y="137"/>
                  </a:lnTo>
                  <a:lnTo>
                    <a:pt x="496" y="129"/>
                  </a:lnTo>
                  <a:lnTo>
                    <a:pt x="522" y="121"/>
                  </a:lnTo>
                  <a:lnTo>
                    <a:pt x="546" y="113"/>
                  </a:lnTo>
                  <a:lnTo>
                    <a:pt x="571" y="106"/>
                  </a:lnTo>
                  <a:lnTo>
                    <a:pt x="595" y="97"/>
                  </a:lnTo>
                  <a:lnTo>
                    <a:pt x="619" y="88"/>
                  </a:lnTo>
                  <a:lnTo>
                    <a:pt x="643" y="78"/>
                  </a:lnTo>
                  <a:lnTo>
                    <a:pt x="667" y="69"/>
                  </a:lnTo>
                  <a:lnTo>
                    <a:pt x="691" y="59"/>
                  </a:lnTo>
                  <a:lnTo>
                    <a:pt x="715" y="49"/>
                  </a:lnTo>
                  <a:lnTo>
                    <a:pt x="739" y="38"/>
                  </a:lnTo>
                  <a:lnTo>
                    <a:pt x="762" y="28"/>
                  </a:lnTo>
                  <a:lnTo>
                    <a:pt x="786" y="16"/>
                  </a:lnTo>
                  <a:lnTo>
                    <a:pt x="809" y="6"/>
                  </a:lnTo>
                  <a:lnTo>
                    <a:pt x="805" y="0"/>
                  </a:lnTo>
                  <a:lnTo>
                    <a:pt x="782" y="11"/>
                  </a:lnTo>
                  <a:lnTo>
                    <a:pt x="759" y="21"/>
                  </a:lnTo>
                  <a:lnTo>
                    <a:pt x="737" y="32"/>
                  </a:lnTo>
                  <a:lnTo>
                    <a:pt x="713" y="43"/>
                  </a:lnTo>
                  <a:lnTo>
                    <a:pt x="689" y="52"/>
                  </a:lnTo>
                  <a:lnTo>
                    <a:pt x="665" y="62"/>
                  </a:lnTo>
                  <a:lnTo>
                    <a:pt x="641" y="73"/>
                  </a:lnTo>
                  <a:lnTo>
                    <a:pt x="617" y="81"/>
                  </a:lnTo>
                  <a:lnTo>
                    <a:pt x="593" y="90"/>
                  </a:lnTo>
                  <a:lnTo>
                    <a:pt x="569" y="99"/>
                  </a:lnTo>
                  <a:lnTo>
                    <a:pt x="544" y="108"/>
                  </a:lnTo>
                  <a:lnTo>
                    <a:pt x="519" y="115"/>
                  </a:lnTo>
                  <a:lnTo>
                    <a:pt x="494" y="123"/>
                  </a:lnTo>
                  <a:lnTo>
                    <a:pt x="471" y="131"/>
                  </a:lnTo>
                  <a:lnTo>
                    <a:pt x="446" y="138"/>
                  </a:lnTo>
                  <a:lnTo>
                    <a:pt x="420" y="143"/>
                  </a:lnTo>
                  <a:lnTo>
                    <a:pt x="395" y="149"/>
                  </a:lnTo>
                  <a:lnTo>
                    <a:pt x="370" y="155"/>
                  </a:lnTo>
                  <a:lnTo>
                    <a:pt x="344" y="160"/>
                  </a:lnTo>
                  <a:lnTo>
                    <a:pt x="319" y="164"/>
                  </a:lnTo>
                  <a:lnTo>
                    <a:pt x="294" y="168"/>
                  </a:lnTo>
                  <a:lnTo>
                    <a:pt x="268" y="171"/>
                  </a:lnTo>
                  <a:lnTo>
                    <a:pt x="243" y="173"/>
                  </a:lnTo>
                  <a:lnTo>
                    <a:pt x="216" y="176"/>
                  </a:lnTo>
                  <a:lnTo>
                    <a:pt x="192" y="178"/>
                  </a:lnTo>
                  <a:lnTo>
                    <a:pt x="166" y="178"/>
                  </a:lnTo>
                  <a:lnTo>
                    <a:pt x="140" y="178"/>
                  </a:lnTo>
                  <a:lnTo>
                    <a:pt x="114" y="178"/>
                  </a:lnTo>
                  <a:lnTo>
                    <a:pt x="87" y="178"/>
                  </a:lnTo>
                  <a:lnTo>
                    <a:pt x="63" y="176"/>
                  </a:lnTo>
                  <a:lnTo>
                    <a:pt x="37" y="174"/>
                  </a:lnTo>
                  <a:lnTo>
                    <a:pt x="10" y="171"/>
                  </a:lnTo>
                  <a:lnTo>
                    <a:pt x="8" y="177"/>
                  </a:lnTo>
                  <a:lnTo>
                    <a:pt x="10" y="171"/>
                  </a:lnTo>
                  <a:lnTo>
                    <a:pt x="0" y="170"/>
                  </a:lnTo>
                  <a:lnTo>
                    <a:pt x="8" y="177"/>
                  </a:lnTo>
                  <a:lnTo>
                    <a:pt x="12" y="171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63" name="Freeform 45"/>
            <p:cNvSpPr>
              <a:spLocks/>
            </p:cNvSpPr>
            <p:nvPr/>
          </p:nvSpPr>
          <p:spPr bwMode="auto">
            <a:xfrm>
              <a:off x="2151" y="3620"/>
              <a:ext cx="167" cy="411"/>
            </a:xfrm>
            <a:custGeom>
              <a:avLst/>
              <a:gdLst>
                <a:gd name="T0" fmla="*/ 162 w 167"/>
                <a:gd name="T1" fmla="*/ 400 h 411"/>
                <a:gd name="T2" fmla="*/ 166 w 167"/>
                <a:gd name="T3" fmla="*/ 404 h 411"/>
                <a:gd name="T4" fmla="*/ 166 w 167"/>
                <a:gd name="T5" fmla="*/ 376 h 411"/>
                <a:gd name="T6" fmla="*/ 165 w 167"/>
                <a:gd name="T7" fmla="*/ 347 h 411"/>
                <a:gd name="T8" fmla="*/ 162 w 167"/>
                <a:gd name="T9" fmla="*/ 319 h 411"/>
                <a:gd name="T10" fmla="*/ 157 w 167"/>
                <a:gd name="T11" fmla="*/ 292 h 411"/>
                <a:gd name="T12" fmla="*/ 152 w 167"/>
                <a:gd name="T13" fmla="*/ 264 h 411"/>
                <a:gd name="T14" fmla="*/ 145 w 167"/>
                <a:gd name="T15" fmla="*/ 238 h 411"/>
                <a:gd name="T16" fmla="*/ 136 w 167"/>
                <a:gd name="T17" fmla="*/ 210 h 411"/>
                <a:gd name="T18" fmla="*/ 126 w 167"/>
                <a:gd name="T19" fmla="*/ 183 h 411"/>
                <a:gd name="T20" fmla="*/ 116 w 167"/>
                <a:gd name="T21" fmla="*/ 159 h 411"/>
                <a:gd name="T22" fmla="*/ 103 w 167"/>
                <a:gd name="T23" fmla="*/ 133 h 411"/>
                <a:gd name="T24" fmla="*/ 90 w 167"/>
                <a:gd name="T25" fmla="*/ 109 h 411"/>
                <a:gd name="T26" fmla="*/ 75 w 167"/>
                <a:gd name="T27" fmla="*/ 86 h 411"/>
                <a:gd name="T28" fmla="*/ 59 w 167"/>
                <a:gd name="T29" fmla="*/ 62 h 411"/>
                <a:gd name="T30" fmla="*/ 42 w 167"/>
                <a:gd name="T31" fmla="*/ 41 h 411"/>
                <a:gd name="T32" fmla="*/ 24 w 167"/>
                <a:gd name="T33" fmla="*/ 21 h 411"/>
                <a:gd name="T34" fmla="*/ 4 w 167"/>
                <a:gd name="T35" fmla="*/ 0 h 411"/>
                <a:gd name="T36" fmla="*/ 0 w 167"/>
                <a:gd name="T37" fmla="*/ 6 h 411"/>
                <a:gd name="T38" fmla="*/ 18 w 167"/>
                <a:gd name="T39" fmla="*/ 25 h 411"/>
                <a:gd name="T40" fmla="*/ 38 w 167"/>
                <a:gd name="T41" fmla="*/ 45 h 411"/>
                <a:gd name="T42" fmla="*/ 54 w 167"/>
                <a:gd name="T43" fmla="*/ 67 h 411"/>
                <a:gd name="T44" fmla="*/ 69 w 167"/>
                <a:gd name="T45" fmla="*/ 89 h 411"/>
                <a:gd name="T46" fmla="*/ 84 w 167"/>
                <a:gd name="T47" fmla="*/ 112 h 411"/>
                <a:gd name="T48" fmla="*/ 97 w 167"/>
                <a:gd name="T49" fmla="*/ 136 h 411"/>
                <a:gd name="T50" fmla="*/ 110 w 167"/>
                <a:gd name="T51" fmla="*/ 161 h 411"/>
                <a:gd name="T52" fmla="*/ 121 w 167"/>
                <a:gd name="T53" fmla="*/ 186 h 411"/>
                <a:gd name="T54" fmla="*/ 130 w 167"/>
                <a:gd name="T55" fmla="*/ 212 h 411"/>
                <a:gd name="T56" fmla="*/ 139 w 167"/>
                <a:gd name="T57" fmla="*/ 239 h 411"/>
                <a:gd name="T58" fmla="*/ 146 w 167"/>
                <a:gd name="T59" fmla="*/ 265 h 411"/>
                <a:gd name="T60" fmla="*/ 152 w 167"/>
                <a:gd name="T61" fmla="*/ 293 h 411"/>
                <a:gd name="T62" fmla="*/ 155 w 167"/>
                <a:gd name="T63" fmla="*/ 319 h 411"/>
                <a:gd name="T64" fmla="*/ 158 w 167"/>
                <a:gd name="T65" fmla="*/ 347 h 411"/>
                <a:gd name="T66" fmla="*/ 160 w 167"/>
                <a:gd name="T67" fmla="*/ 376 h 411"/>
                <a:gd name="T68" fmla="*/ 160 w 167"/>
                <a:gd name="T69" fmla="*/ 404 h 411"/>
                <a:gd name="T70" fmla="*/ 165 w 167"/>
                <a:gd name="T71" fmla="*/ 407 h 411"/>
                <a:gd name="T72" fmla="*/ 160 w 167"/>
                <a:gd name="T73" fmla="*/ 404 h 411"/>
                <a:gd name="T74" fmla="*/ 160 w 167"/>
                <a:gd name="T75" fmla="*/ 410 h 411"/>
                <a:gd name="T76" fmla="*/ 165 w 167"/>
                <a:gd name="T77" fmla="*/ 407 h 411"/>
                <a:gd name="T78" fmla="*/ 162 w 167"/>
                <a:gd name="T79" fmla="*/ 400 h 411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67"/>
                <a:gd name="T121" fmla="*/ 0 h 411"/>
                <a:gd name="T122" fmla="*/ 167 w 167"/>
                <a:gd name="T123" fmla="*/ 411 h 411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67" h="411">
                  <a:moveTo>
                    <a:pt x="162" y="400"/>
                  </a:moveTo>
                  <a:lnTo>
                    <a:pt x="166" y="404"/>
                  </a:lnTo>
                  <a:lnTo>
                    <a:pt x="166" y="376"/>
                  </a:lnTo>
                  <a:lnTo>
                    <a:pt x="165" y="347"/>
                  </a:lnTo>
                  <a:lnTo>
                    <a:pt x="162" y="319"/>
                  </a:lnTo>
                  <a:lnTo>
                    <a:pt x="157" y="292"/>
                  </a:lnTo>
                  <a:lnTo>
                    <a:pt x="152" y="264"/>
                  </a:lnTo>
                  <a:lnTo>
                    <a:pt x="145" y="238"/>
                  </a:lnTo>
                  <a:lnTo>
                    <a:pt x="136" y="210"/>
                  </a:lnTo>
                  <a:lnTo>
                    <a:pt x="126" y="183"/>
                  </a:lnTo>
                  <a:lnTo>
                    <a:pt x="116" y="159"/>
                  </a:lnTo>
                  <a:lnTo>
                    <a:pt x="103" y="133"/>
                  </a:lnTo>
                  <a:lnTo>
                    <a:pt x="90" y="109"/>
                  </a:lnTo>
                  <a:lnTo>
                    <a:pt x="75" y="86"/>
                  </a:lnTo>
                  <a:lnTo>
                    <a:pt x="59" y="62"/>
                  </a:lnTo>
                  <a:lnTo>
                    <a:pt x="42" y="41"/>
                  </a:lnTo>
                  <a:lnTo>
                    <a:pt x="24" y="21"/>
                  </a:lnTo>
                  <a:lnTo>
                    <a:pt x="4" y="0"/>
                  </a:lnTo>
                  <a:lnTo>
                    <a:pt x="0" y="6"/>
                  </a:lnTo>
                  <a:lnTo>
                    <a:pt x="18" y="25"/>
                  </a:lnTo>
                  <a:lnTo>
                    <a:pt x="38" y="45"/>
                  </a:lnTo>
                  <a:lnTo>
                    <a:pt x="54" y="67"/>
                  </a:lnTo>
                  <a:lnTo>
                    <a:pt x="69" y="89"/>
                  </a:lnTo>
                  <a:lnTo>
                    <a:pt x="84" y="112"/>
                  </a:lnTo>
                  <a:lnTo>
                    <a:pt x="97" y="136"/>
                  </a:lnTo>
                  <a:lnTo>
                    <a:pt x="110" y="161"/>
                  </a:lnTo>
                  <a:lnTo>
                    <a:pt x="121" y="186"/>
                  </a:lnTo>
                  <a:lnTo>
                    <a:pt x="130" y="212"/>
                  </a:lnTo>
                  <a:lnTo>
                    <a:pt x="139" y="239"/>
                  </a:lnTo>
                  <a:lnTo>
                    <a:pt x="146" y="265"/>
                  </a:lnTo>
                  <a:lnTo>
                    <a:pt x="152" y="293"/>
                  </a:lnTo>
                  <a:lnTo>
                    <a:pt x="155" y="319"/>
                  </a:lnTo>
                  <a:lnTo>
                    <a:pt x="158" y="347"/>
                  </a:lnTo>
                  <a:lnTo>
                    <a:pt x="160" y="376"/>
                  </a:lnTo>
                  <a:lnTo>
                    <a:pt x="160" y="404"/>
                  </a:lnTo>
                  <a:lnTo>
                    <a:pt x="165" y="407"/>
                  </a:lnTo>
                  <a:lnTo>
                    <a:pt x="160" y="404"/>
                  </a:lnTo>
                  <a:lnTo>
                    <a:pt x="160" y="410"/>
                  </a:lnTo>
                  <a:lnTo>
                    <a:pt x="165" y="407"/>
                  </a:lnTo>
                  <a:lnTo>
                    <a:pt x="162" y="40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64" name="Freeform 46"/>
            <p:cNvSpPr>
              <a:spLocks/>
            </p:cNvSpPr>
            <p:nvPr/>
          </p:nvSpPr>
          <p:spPr bwMode="auto">
            <a:xfrm>
              <a:off x="2319" y="3828"/>
              <a:ext cx="902" cy="200"/>
            </a:xfrm>
            <a:custGeom>
              <a:avLst/>
              <a:gdLst>
                <a:gd name="T0" fmla="*/ 892 w 902"/>
                <a:gd name="T1" fmla="*/ 0 h 200"/>
                <a:gd name="T2" fmla="*/ 835 w 902"/>
                <a:gd name="T3" fmla="*/ 3 h 200"/>
                <a:gd name="T4" fmla="*/ 779 w 902"/>
                <a:gd name="T5" fmla="*/ 7 h 200"/>
                <a:gd name="T6" fmla="*/ 721 w 902"/>
                <a:gd name="T7" fmla="*/ 11 h 200"/>
                <a:gd name="T8" fmla="*/ 664 w 902"/>
                <a:gd name="T9" fmla="*/ 16 h 200"/>
                <a:gd name="T10" fmla="*/ 605 w 902"/>
                <a:gd name="T11" fmla="*/ 21 h 200"/>
                <a:gd name="T12" fmla="*/ 547 w 902"/>
                <a:gd name="T13" fmla="*/ 28 h 200"/>
                <a:gd name="T14" fmla="*/ 490 w 902"/>
                <a:gd name="T15" fmla="*/ 37 h 200"/>
                <a:gd name="T16" fmla="*/ 432 w 902"/>
                <a:gd name="T17" fmla="*/ 47 h 200"/>
                <a:gd name="T18" fmla="*/ 375 w 902"/>
                <a:gd name="T19" fmla="*/ 57 h 200"/>
                <a:gd name="T20" fmla="*/ 319 w 902"/>
                <a:gd name="T21" fmla="*/ 71 h 200"/>
                <a:gd name="T22" fmla="*/ 263 w 902"/>
                <a:gd name="T23" fmla="*/ 85 h 200"/>
                <a:gd name="T24" fmla="*/ 208 w 902"/>
                <a:gd name="T25" fmla="*/ 102 h 200"/>
                <a:gd name="T26" fmla="*/ 154 w 902"/>
                <a:gd name="T27" fmla="*/ 121 h 200"/>
                <a:gd name="T28" fmla="*/ 101 w 902"/>
                <a:gd name="T29" fmla="*/ 143 h 200"/>
                <a:gd name="T30" fmla="*/ 50 w 902"/>
                <a:gd name="T31" fmla="*/ 166 h 200"/>
                <a:gd name="T32" fmla="*/ 0 w 902"/>
                <a:gd name="T33" fmla="*/ 192 h 200"/>
                <a:gd name="T34" fmla="*/ 27 w 902"/>
                <a:gd name="T35" fmla="*/ 185 h 200"/>
                <a:gd name="T36" fmla="*/ 77 w 902"/>
                <a:gd name="T37" fmla="*/ 160 h 200"/>
                <a:gd name="T38" fmla="*/ 129 w 902"/>
                <a:gd name="T39" fmla="*/ 138 h 200"/>
                <a:gd name="T40" fmla="*/ 183 w 902"/>
                <a:gd name="T41" fmla="*/ 117 h 200"/>
                <a:gd name="T42" fmla="*/ 236 w 902"/>
                <a:gd name="T43" fmla="*/ 100 h 200"/>
                <a:gd name="T44" fmla="*/ 291 w 902"/>
                <a:gd name="T45" fmla="*/ 84 h 200"/>
                <a:gd name="T46" fmla="*/ 348 w 902"/>
                <a:gd name="T47" fmla="*/ 70 h 200"/>
                <a:gd name="T48" fmla="*/ 404 w 902"/>
                <a:gd name="T49" fmla="*/ 58 h 200"/>
                <a:gd name="T50" fmla="*/ 462 w 902"/>
                <a:gd name="T51" fmla="*/ 48 h 200"/>
                <a:gd name="T52" fmla="*/ 519 w 902"/>
                <a:gd name="T53" fmla="*/ 39 h 200"/>
                <a:gd name="T54" fmla="*/ 576 w 902"/>
                <a:gd name="T55" fmla="*/ 31 h 200"/>
                <a:gd name="T56" fmla="*/ 635 w 902"/>
                <a:gd name="T57" fmla="*/ 24 h 200"/>
                <a:gd name="T58" fmla="*/ 691 w 902"/>
                <a:gd name="T59" fmla="*/ 19 h 200"/>
                <a:gd name="T60" fmla="*/ 750 w 902"/>
                <a:gd name="T61" fmla="*/ 15 h 200"/>
                <a:gd name="T62" fmla="*/ 807 w 902"/>
                <a:gd name="T63" fmla="*/ 11 h 200"/>
                <a:gd name="T64" fmla="*/ 863 w 902"/>
                <a:gd name="T65" fmla="*/ 8 h 200"/>
                <a:gd name="T66" fmla="*/ 894 w 902"/>
                <a:gd name="T67" fmla="*/ 1 h 200"/>
                <a:gd name="T68" fmla="*/ 901 w 902"/>
                <a:gd name="T69" fmla="*/ 7 h 200"/>
                <a:gd name="T70" fmla="*/ 889 w 902"/>
                <a:gd name="T71" fmla="*/ 6 h 20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2"/>
                <a:gd name="T109" fmla="*/ 0 h 200"/>
                <a:gd name="T110" fmla="*/ 902 w 902"/>
                <a:gd name="T111" fmla="*/ 200 h 20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2" h="200">
                  <a:moveTo>
                    <a:pt x="889" y="6"/>
                  </a:moveTo>
                  <a:lnTo>
                    <a:pt x="892" y="0"/>
                  </a:lnTo>
                  <a:lnTo>
                    <a:pt x="863" y="2"/>
                  </a:lnTo>
                  <a:lnTo>
                    <a:pt x="835" y="3"/>
                  </a:lnTo>
                  <a:lnTo>
                    <a:pt x="807" y="5"/>
                  </a:lnTo>
                  <a:lnTo>
                    <a:pt x="779" y="7"/>
                  </a:lnTo>
                  <a:lnTo>
                    <a:pt x="750" y="8"/>
                  </a:lnTo>
                  <a:lnTo>
                    <a:pt x="721" y="11"/>
                  </a:lnTo>
                  <a:lnTo>
                    <a:pt x="691" y="13"/>
                  </a:lnTo>
                  <a:lnTo>
                    <a:pt x="664" y="16"/>
                  </a:lnTo>
                  <a:lnTo>
                    <a:pt x="635" y="18"/>
                  </a:lnTo>
                  <a:lnTo>
                    <a:pt x="605" y="21"/>
                  </a:lnTo>
                  <a:lnTo>
                    <a:pt x="576" y="25"/>
                  </a:lnTo>
                  <a:lnTo>
                    <a:pt x="547" y="28"/>
                  </a:lnTo>
                  <a:lnTo>
                    <a:pt x="518" y="33"/>
                  </a:lnTo>
                  <a:lnTo>
                    <a:pt x="490" y="37"/>
                  </a:lnTo>
                  <a:lnTo>
                    <a:pt x="461" y="42"/>
                  </a:lnTo>
                  <a:lnTo>
                    <a:pt x="432" y="47"/>
                  </a:lnTo>
                  <a:lnTo>
                    <a:pt x="403" y="51"/>
                  </a:lnTo>
                  <a:lnTo>
                    <a:pt x="375" y="57"/>
                  </a:lnTo>
                  <a:lnTo>
                    <a:pt x="347" y="64"/>
                  </a:lnTo>
                  <a:lnTo>
                    <a:pt x="319" y="71"/>
                  </a:lnTo>
                  <a:lnTo>
                    <a:pt x="290" y="78"/>
                  </a:lnTo>
                  <a:lnTo>
                    <a:pt x="263" y="85"/>
                  </a:lnTo>
                  <a:lnTo>
                    <a:pt x="234" y="94"/>
                  </a:lnTo>
                  <a:lnTo>
                    <a:pt x="208" y="102"/>
                  </a:lnTo>
                  <a:lnTo>
                    <a:pt x="181" y="112"/>
                  </a:lnTo>
                  <a:lnTo>
                    <a:pt x="154" y="121"/>
                  </a:lnTo>
                  <a:lnTo>
                    <a:pt x="127" y="132"/>
                  </a:lnTo>
                  <a:lnTo>
                    <a:pt x="101" y="143"/>
                  </a:lnTo>
                  <a:lnTo>
                    <a:pt x="75" y="154"/>
                  </a:lnTo>
                  <a:lnTo>
                    <a:pt x="50" y="166"/>
                  </a:lnTo>
                  <a:lnTo>
                    <a:pt x="24" y="179"/>
                  </a:lnTo>
                  <a:lnTo>
                    <a:pt x="0" y="192"/>
                  </a:lnTo>
                  <a:lnTo>
                    <a:pt x="3" y="199"/>
                  </a:lnTo>
                  <a:lnTo>
                    <a:pt x="27" y="185"/>
                  </a:lnTo>
                  <a:lnTo>
                    <a:pt x="53" y="172"/>
                  </a:lnTo>
                  <a:lnTo>
                    <a:pt x="77" y="160"/>
                  </a:lnTo>
                  <a:lnTo>
                    <a:pt x="103" y="149"/>
                  </a:lnTo>
                  <a:lnTo>
                    <a:pt x="129" y="138"/>
                  </a:lnTo>
                  <a:lnTo>
                    <a:pt x="156" y="127"/>
                  </a:lnTo>
                  <a:lnTo>
                    <a:pt x="183" y="117"/>
                  </a:lnTo>
                  <a:lnTo>
                    <a:pt x="210" y="109"/>
                  </a:lnTo>
                  <a:lnTo>
                    <a:pt x="236" y="100"/>
                  </a:lnTo>
                  <a:lnTo>
                    <a:pt x="264" y="92"/>
                  </a:lnTo>
                  <a:lnTo>
                    <a:pt x="291" y="84"/>
                  </a:lnTo>
                  <a:lnTo>
                    <a:pt x="320" y="77"/>
                  </a:lnTo>
                  <a:lnTo>
                    <a:pt x="348" y="70"/>
                  </a:lnTo>
                  <a:lnTo>
                    <a:pt x="376" y="64"/>
                  </a:lnTo>
                  <a:lnTo>
                    <a:pt x="404" y="58"/>
                  </a:lnTo>
                  <a:lnTo>
                    <a:pt x="433" y="52"/>
                  </a:lnTo>
                  <a:lnTo>
                    <a:pt x="462" y="48"/>
                  </a:lnTo>
                  <a:lnTo>
                    <a:pt x="491" y="43"/>
                  </a:lnTo>
                  <a:lnTo>
                    <a:pt x="519" y="39"/>
                  </a:lnTo>
                  <a:lnTo>
                    <a:pt x="547" y="35"/>
                  </a:lnTo>
                  <a:lnTo>
                    <a:pt x="576" y="31"/>
                  </a:lnTo>
                  <a:lnTo>
                    <a:pt x="605" y="27"/>
                  </a:lnTo>
                  <a:lnTo>
                    <a:pt x="635" y="24"/>
                  </a:lnTo>
                  <a:lnTo>
                    <a:pt x="664" y="21"/>
                  </a:lnTo>
                  <a:lnTo>
                    <a:pt x="691" y="19"/>
                  </a:lnTo>
                  <a:lnTo>
                    <a:pt x="721" y="17"/>
                  </a:lnTo>
                  <a:lnTo>
                    <a:pt x="750" y="15"/>
                  </a:lnTo>
                  <a:lnTo>
                    <a:pt x="779" y="13"/>
                  </a:lnTo>
                  <a:lnTo>
                    <a:pt x="807" y="11"/>
                  </a:lnTo>
                  <a:lnTo>
                    <a:pt x="835" y="10"/>
                  </a:lnTo>
                  <a:lnTo>
                    <a:pt x="863" y="8"/>
                  </a:lnTo>
                  <a:lnTo>
                    <a:pt x="892" y="7"/>
                  </a:lnTo>
                  <a:lnTo>
                    <a:pt x="894" y="1"/>
                  </a:lnTo>
                  <a:lnTo>
                    <a:pt x="892" y="7"/>
                  </a:lnTo>
                  <a:lnTo>
                    <a:pt x="901" y="7"/>
                  </a:lnTo>
                  <a:lnTo>
                    <a:pt x="894" y="1"/>
                  </a:lnTo>
                  <a:lnTo>
                    <a:pt x="889" y="6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65" name="Freeform 47"/>
            <p:cNvSpPr>
              <a:spLocks/>
            </p:cNvSpPr>
            <p:nvPr/>
          </p:nvSpPr>
          <p:spPr bwMode="auto">
            <a:xfrm>
              <a:off x="2953" y="3441"/>
              <a:ext cx="261" cy="388"/>
            </a:xfrm>
            <a:custGeom>
              <a:avLst/>
              <a:gdLst>
                <a:gd name="T0" fmla="*/ 5 w 261"/>
                <a:gd name="T1" fmla="*/ 8 h 388"/>
                <a:gd name="T2" fmla="*/ 0 w 261"/>
                <a:gd name="T3" fmla="*/ 5 h 388"/>
                <a:gd name="T4" fmla="*/ 12 w 261"/>
                <a:gd name="T5" fmla="*/ 50 h 388"/>
                <a:gd name="T6" fmla="*/ 24 w 261"/>
                <a:gd name="T7" fmla="*/ 92 h 388"/>
                <a:gd name="T8" fmla="*/ 39 w 261"/>
                <a:gd name="T9" fmla="*/ 128 h 388"/>
                <a:gd name="T10" fmla="*/ 54 w 261"/>
                <a:gd name="T11" fmla="*/ 161 h 388"/>
                <a:gd name="T12" fmla="*/ 70 w 261"/>
                <a:gd name="T13" fmla="*/ 192 h 388"/>
                <a:gd name="T14" fmla="*/ 88 w 261"/>
                <a:gd name="T15" fmla="*/ 220 h 388"/>
                <a:gd name="T16" fmla="*/ 106 w 261"/>
                <a:gd name="T17" fmla="*/ 244 h 388"/>
                <a:gd name="T18" fmla="*/ 123 w 261"/>
                <a:gd name="T19" fmla="*/ 266 h 388"/>
                <a:gd name="T20" fmla="*/ 141 w 261"/>
                <a:gd name="T21" fmla="*/ 287 h 388"/>
                <a:gd name="T22" fmla="*/ 159 w 261"/>
                <a:gd name="T23" fmla="*/ 304 h 388"/>
                <a:gd name="T24" fmla="*/ 177 w 261"/>
                <a:gd name="T25" fmla="*/ 321 h 388"/>
                <a:gd name="T26" fmla="*/ 194 w 261"/>
                <a:gd name="T27" fmla="*/ 336 h 388"/>
                <a:gd name="T28" fmla="*/ 210 w 261"/>
                <a:gd name="T29" fmla="*/ 350 h 388"/>
                <a:gd name="T30" fmla="*/ 227 w 261"/>
                <a:gd name="T31" fmla="*/ 363 h 388"/>
                <a:gd name="T32" fmla="*/ 241 w 261"/>
                <a:gd name="T33" fmla="*/ 375 h 388"/>
                <a:gd name="T34" fmla="*/ 255 w 261"/>
                <a:gd name="T35" fmla="*/ 387 h 388"/>
                <a:gd name="T36" fmla="*/ 260 w 261"/>
                <a:gd name="T37" fmla="*/ 382 h 388"/>
                <a:gd name="T38" fmla="*/ 245 w 261"/>
                <a:gd name="T39" fmla="*/ 370 h 388"/>
                <a:gd name="T40" fmla="*/ 231 w 261"/>
                <a:gd name="T41" fmla="*/ 357 h 388"/>
                <a:gd name="T42" fmla="*/ 215 w 261"/>
                <a:gd name="T43" fmla="*/ 345 h 388"/>
                <a:gd name="T44" fmla="*/ 198 w 261"/>
                <a:gd name="T45" fmla="*/ 331 h 388"/>
                <a:gd name="T46" fmla="*/ 181 w 261"/>
                <a:gd name="T47" fmla="*/ 316 h 388"/>
                <a:gd name="T48" fmla="*/ 163 w 261"/>
                <a:gd name="T49" fmla="*/ 299 h 388"/>
                <a:gd name="T50" fmla="*/ 147 w 261"/>
                <a:gd name="T51" fmla="*/ 282 h 388"/>
                <a:gd name="T52" fmla="*/ 128 w 261"/>
                <a:gd name="T53" fmla="*/ 262 h 388"/>
                <a:gd name="T54" fmla="*/ 110 w 261"/>
                <a:gd name="T55" fmla="*/ 240 h 388"/>
                <a:gd name="T56" fmla="*/ 93 w 261"/>
                <a:gd name="T57" fmla="*/ 216 h 388"/>
                <a:gd name="T58" fmla="*/ 76 w 261"/>
                <a:gd name="T59" fmla="*/ 189 h 388"/>
                <a:gd name="T60" fmla="*/ 61 w 261"/>
                <a:gd name="T61" fmla="*/ 159 h 388"/>
                <a:gd name="T62" fmla="*/ 45 w 261"/>
                <a:gd name="T63" fmla="*/ 125 h 388"/>
                <a:gd name="T64" fmla="*/ 31 w 261"/>
                <a:gd name="T65" fmla="*/ 90 h 388"/>
                <a:gd name="T66" fmla="*/ 18 w 261"/>
                <a:gd name="T67" fmla="*/ 49 h 388"/>
                <a:gd name="T68" fmla="*/ 6 w 261"/>
                <a:gd name="T69" fmla="*/ 4 h 388"/>
                <a:gd name="T70" fmla="*/ 1 w 261"/>
                <a:gd name="T71" fmla="*/ 2 h 388"/>
                <a:gd name="T72" fmla="*/ 6 w 261"/>
                <a:gd name="T73" fmla="*/ 4 h 388"/>
                <a:gd name="T74" fmla="*/ 5 w 261"/>
                <a:gd name="T75" fmla="*/ 0 h 388"/>
                <a:gd name="T76" fmla="*/ 1 w 261"/>
                <a:gd name="T77" fmla="*/ 2 h 388"/>
                <a:gd name="T78" fmla="*/ 5 w 261"/>
                <a:gd name="T79" fmla="*/ 8 h 388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61"/>
                <a:gd name="T121" fmla="*/ 0 h 388"/>
                <a:gd name="T122" fmla="*/ 261 w 261"/>
                <a:gd name="T123" fmla="*/ 388 h 388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61" h="388">
                  <a:moveTo>
                    <a:pt x="5" y="8"/>
                  </a:moveTo>
                  <a:lnTo>
                    <a:pt x="0" y="5"/>
                  </a:lnTo>
                  <a:lnTo>
                    <a:pt x="12" y="50"/>
                  </a:lnTo>
                  <a:lnTo>
                    <a:pt x="24" y="92"/>
                  </a:lnTo>
                  <a:lnTo>
                    <a:pt x="39" y="128"/>
                  </a:lnTo>
                  <a:lnTo>
                    <a:pt x="54" y="161"/>
                  </a:lnTo>
                  <a:lnTo>
                    <a:pt x="70" y="192"/>
                  </a:lnTo>
                  <a:lnTo>
                    <a:pt x="88" y="220"/>
                  </a:lnTo>
                  <a:lnTo>
                    <a:pt x="106" y="244"/>
                  </a:lnTo>
                  <a:lnTo>
                    <a:pt x="123" y="266"/>
                  </a:lnTo>
                  <a:lnTo>
                    <a:pt x="141" y="287"/>
                  </a:lnTo>
                  <a:lnTo>
                    <a:pt x="159" y="304"/>
                  </a:lnTo>
                  <a:lnTo>
                    <a:pt x="177" y="321"/>
                  </a:lnTo>
                  <a:lnTo>
                    <a:pt x="194" y="336"/>
                  </a:lnTo>
                  <a:lnTo>
                    <a:pt x="210" y="350"/>
                  </a:lnTo>
                  <a:lnTo>
                    <a:pt x="227" y="363"/>
                  </a:lnTo>
                  <a:lnTo>
                    <a:pt x="241" y="375"/>
                  </a:lnTo>
                  <a:lnTo>
                    <a:pt x="255" y="387"/>
                  </a:lnTo>
                  <a:lnTo>
                    <a:pt x="260" y="382"/>
                  </a:lnTo>
                  <a:lnTo>
                    <a:pt x="245" y="370"/>
                  </a:lnTo>
                  <a:lnTo>
                    <a:pt x="231" y="357"/>
                  </a:lnTo>
                  <a:lnTo>
                    <a:pt x="215" y="345"/>
                  </a:lnTo>
                  <a:lnTo>
                    <a:pt x="198" y="331"/>
                  </a:lnTo>
                  <a:lnTo>
                    <a:pt x="181" y="316"/>
                  </a:lnTo>
                  <a:lnTo>
                    <a:pt x="163" y="299"/>
                  </a:lnTo>
                  <a:lnTo>
                    <a:pt x="147" y="282"/>
                  </a:lnTo>
                  <a:lnTo>
                    <a:pt x="128" y="262"/>
                  </a:lnTo>
                  <a:lnTo>
                    <a:pt x="110" y="240"/>
                  </a:lnTo>
                  <a:lnTo>
                    <a:pt x="93" y="216"/>
                  </a:lnTo>
                  <a:lnTo>
                    <a:pt x="76" y="189"/>
                  </a:lnTo>
                  <a:lnTo>
                    <a:pt x="61" y="159"/>
                  </a:lnTo>
                  <a:lnTo>
                    <a:pt x="45" y="125"/>
                  </a:lnTo>
                  <a:lnTo>
                    <a:pt x="31" y="90"/>
                  </a:lnTo>
                  <a:lnTo>
                    <a:pt x="18" y="49"/>
                  </a:lnTo>
                  <a:lnTo>
                    <a:pt x="6" y="4"/>
                  </a:lnTo>
                  <a:lnTo>
                    <a:pt x="1" y="2"/>
                  </a:lnTo>
                  <a:lnTo>
                    <a:pt x="6" y="4"/>
                  </a:lnTo>
                  <a:lnTo>
                    <a:pt x="5" y="0"/>
                  </a:lnTo>
                  <a:lnTo>
                    <a:pt x="1" y="2"/>
                  </a:lnTo>
                  <a:lnTo>
                    <a:pt x="5" y="8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66" name="Freeform 48"/>
            <p:cNvSpPr>
              <a:spLocks/>
            </p:cNvSpPr>
            <p:nvPr/>
          </p:nvSpPr>
          <p:spPr bwMode="auto">
            <a:xfrm>
              <a:off x="2208" y="3488"/>
              <a:ext cx="929" cy="487"/>
            </a:xfrm>
            <a:custGeom>
              <a:avLst/>
              <a:gdLst>
                <a:gd name="T0" fmla="*/ 703 w 929"/>
                <a:gd name="T1" fmla="*/ 9 h 487"/>
                <a:gd name="T2" fmla="*/ 663 w 929"/>
                <a:gd name="T3" fmla="*/ 26 h 487"/>
                <a:gd name="T4" fmla="*/ 620 w 929"/>
                <a:gd name="T5" fmla="*/ 43 h 487"/>
                <a:gd name="T6" fmla="*/ 577 w 929"/>
                <a:gd name="T7" fmla="*/ 60 h 487"/>
                <a:gd name="T8" fmla="*/ 533 w 929"/>
                <a:gd name="T9" fmla="*/ 76 h 487"/>
                <a:gd name="T10" fmla="*/ 488 w 929"/>
                <a:gd name="T11" fmla="*/ 91 h 487"/>
                <a:gd name="T12" fmla="*/ 442 w 929"/>
                <a:gd name="T13" fmla="*/ 106 h 487"/>
                <a:gd name="T14" fmla="*/ 394 w 929"/>
                <a:gd name="T15" fmla="*/ 119 h 487"/>
                <a:gd name="T16" fmla="*/ 348 w 929"/>
                <a:gd name="T17" fmla="*/ 129 h 487"/>
                <a:gd name="T18" fmla="*/ 301 w 929"/>
                <a:gd name="T19" fmla="*/ 139 h 487"/>
                <a:gd name="T20" fmla="*/ 254 w 929"/>
                <a:gd name="T21" fmla="*/ 148 h 487"/>
                <a:gd name="T22" fmla="*/ 207 w 929"/>
                <a:gd name="T23" fmla="*/ 154 h 487"/>
                <a:gd name="T24" fmla="*/ 160 w 929"/>
                <a:gd name="T25" fmla="*/ 159 h 487"/>
                <a:gd name="T26" fmla="*/ 113 w 929"/>
                <a:gd name="T27" fmla="*/ 161 h 487"/>
                <a:gd name="T28" fmla="*/ 68 w 929"/>
                <a:gd name="T29" fmla="*/ 161 h 487"/>
                <a:gd name="T30" fmla="*/ 22 w 929"/>
                <a:gd name="T31" fmla="*/ 158 h 487"/>
                <a:gd name="T32" fmla="*/ 17 w 929"/>
                <a:gd name="T33" fmla="*/ 172 h 487"/>
                <a:gd name="T34" fmla="*/ 49 w 929"/>
                <a:gd name="T35" fmla="*/ 205 h 487"/>
                <a:gd name="T36" fmla="*/ 76 w 929"/>
                <a:gd name="T37" fmla="*/ 244 h 487"/>
                <a:gd name="T38" fmla="*/ 98 w 929"/>
                <a:gd name="T39" fmla="*/ 285 h 487"/>
                <a:gd name="T40" fmla="*/ 117 w 929"/>
                <a:gd name="T41" fmla="*/ 328 h 487"/>
                <a:gd name="T42" fmla="*/ 131 w 929"/>
                <a:gd name="T43" fmla="*/ 373 h 487"/>
                <a:gd name="T44" fmla="*/ 140 w 929"/>
                <a:gd name="T45" fmla="*/ 419 h 487"/>
                <a:gd name="T46" fmla="*/ 144 w 929"/>
                <a:gd name="T47" fmla="*/ 464 h 487"/>
                <a:gd name="T48" fmla="*/ 166 w 929"/>
                <a:gd name="T49" fmla="*/ 475 h 487"/>
                <a:gd name="T50" fmla="*/ 210 w 929"/>
                <a:gd name="T51" fmla="*/ 455 h 487"/>
                <a:gd name="T52" fmla="*/ 254 w 929"/>
                <a:gd name="T53" fmla="*/ 437 h 487"/>
                <a:gd name="T54" fmla="*/ 301 w 929"/>
                <a:gd name="T55" fmla="*/ 419 h 487"/>
                <a:gd name="T56" fmla="*/ 349 w 929"/>
                <a:gd name="T57" fmla="*/ 404 h 487"/>
                <a:gd name="T58" fmla="*/ 398 w 929"/>
                <a:gd name="T59" fmla="*/ 389 h 487"/>
                <a:gd name="T60" fmla="*/ 448 w 929"/>
                <a:gd name="T61" fmla="*/ 377 h 487"/>
                <a:gd name="T62" fmla="*/ 499 w 929"/>
                <a:gd name="T63" fmla="*/ 365 h 487"/>
                <a:gd name="T64" fmla="*/ 549 w 929"/>
                <a:gd name="T65" fmla="*/ 356 h 487"/>
                <a:gd name="T66" fmla="*/ 601 w 929"/>
                <a:gd name="T67" fmla="*/ 348 h 487"/>
                <a:gd name="T68" fmla="*/ 652 w 929"/>
                <a:gd name="T69" fmla="*/ 340 h 487"/>
                <a:gd name="T70" fmla="*/ 703 w 929"/>
                <a:gd name="T71" fmla="*/ 334 h 487"/>
                <a:gd name="T72" fmla="*/ 754 w 929"/>
                <a:gd name="T73" fmla="*/ 328 h 487"/>
                <a:gd name="T74" fmla="*/ 805 w 929"/>
                <a:gd name="T75" fmla="*/ 324 h 487"/>
                <a:gd name="T76" fmla="*/ 854 w 929"/>
                <a:gd name="T77" fmla="*/ 320 h 487"/>
                <a:gd name="T78" fmla="*/ 904 w 929"/>
                <a:gd name="T79" fmla="*/ 317 h 487"/>
                <a:gd name="T80" fmla="*/ 916 w 929"/>
                <a:gd name="T81" fmla="*/ 306 h 487"/>
                <a:gd name="T82" fmla="*/ 890 w 929"/>
                <a:gd name="T83" fmla="*/ 285 h 487"/>
                <a:gd name="T84" fmla="*/ 863 w 929"/>
                <a:gd name="T85" fmla="*/ 260 h 487"/>
                <a:gd name="T86" fmla="*/ 836 w 929"/>
                <a:gd name="T87" fmla="*/ 230 h 487"/>
                <a:gd name="T88" fmla="*/ 807 w 929"/>
                <a:gd name="T89" fmla="*/ 195 h 487"/>
                <a:gd name="T90" fmla="*/ 780 w 929"/>
                <a:gd name="T91" fmla="*/ 150 h 487"/>
                <a:gd name="T92" fmla="*/ 755 w 929"/>
                <a:gd name="T93" fmla="*/ 98 h 487"/>
                <a:gd name="T94" fmla="*/ 733 w 929"/>
                <a:gd name="T95" fmla="*/ 36 h 48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929"/>
                <a:gd name="T145" fmla="*/ 0 h 487"/>
                <a:gd name="T146" fmla="*/ 929 w 929"/>
                <a:gd name="T147" fmla="*/ 487 h 48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929" h="487">
                  <a:moveTo>
                    <a:pt x="723" y="0"/>
                  </a:moveTo>
                  <a:lnTo>
                    <a:pt x="703" y="9"/>
                  </a:lnTo>
                  <a:lnTo>
                    <a:pt x="684" y="18"/>
                  </a:lnTo>
                  <a:lnTo>
                    <a:pt x="663" y="26"/>
                  </a:lnTo>
                  <a:lnTo>
                    <a:pt x="642" y="36"/>
                  </a:lnTo>
                  <a:lnTo>
                    <a:pt x="620" y="43"/>
                  </a:lnTo>
                  <a:lnTo>
                    <a:pt x="598" y="52"/>
                  </a:lnTo>
                  <a:lnTo>
                    <a:pt x="577" y="60"/>
                  </a:lnTo>
                  <a:lnTo>
                    <a:pt x="555" y="68"/>
                  </a:lnTo>
                  <a:lnTo>
                    <a:pt x="533" y="76"/>
                  </a:lnTo>
                  <a:lnTo>
                    <a:pt x="511" y="84"/>
                  </a:lnTo>
                  <a:lnTo>
                    <a:pt x="488" y="91"/>
                  </a:lnTo>
                  <a:lnTo>
                    <a:pt x="465" y="99"/>
                  </a:lnTo>
                  <a:lnTo>
                    <a:pt x="442" y="106"/>
                  </a:lnTo>
                  <a:lnTo>
                    <a:pt x="418" y="113"/>
                  </a:lnTo>
                  <a:lnTo>
                    <a:pt x="394" y="119"/>
                  </a:lnTo>
                  <a:lnTo>
                    <a:pt x="372" y="124"/>
                  </a:lnTo>
                  <a:lnTo>
                    <a:pt x="348" y="129"/>
                  </a:lnTo>
                  <a:lnTo>
                    <a:pt x="325" y="135"/>
                  </a:lnTo>
                  <a:lnTo>
                    <a:pt x="301" y="139"/>
                  </a:lnTo>
                  <a:lnTo>
                    <a:pt x="277" y="144"/>
                  </a:lnTo>
                  <a:lnTo>
                    <a:pt x="254" y="148"/>
                  </a:lnTo>
                  <a:lnTo>
                    <a:pt x="231" y="151"/>
                  </a:lnTo>
                  <a:lnTo>
                    <a:pt x="207" y="154"/>
                  </a:lnTo>
                  <a:lnTo>
                    <a:pt x="183" y="157"/>
                  </a:lnTo>
                  <a:lnTo>
                    <a:pt x="160" y="159"/>
                  </a:lnTo>
                  <a:lnTo>
                    <a:pt x="136" y="160"/>
                  </a:lnTo>
                  <a:lnTo>
                    <a:pt x="113" y="161"/>
                  </a:lnTo>
                  <a:lnTo>
                    <a:pt x="90" y="161"/>
                  </a:lnTo>
                  <a:lnTo>
                    <a:pt x="68" y="161"/>
                  </a:lnTo>
                  <a:lnTo>
                    <a:pt x="45" y="160"/>
                  </a:lnTo>
                  <a:lnTo>
                    <a:pt x="22" y="158"/>
                  </a:lnTo>
                  <a:lnTo>
                    <a:pt x="0" y="155"/>
                  </a:lnTo>
                  <a:lnTo>
                    <a:pt x="17" y="172"/>
                  </a:lnTo>
                  <a:lnTo>
                    <a:pt x="33" y="188"/>
                  </a:lnTo>
                  <a:lnTo>
                    <a:pt x="49" y="205"/>
                  </a:lnTo>
                  <a:lnTo>
                    <a:pt x="62" y="224"/>
                  </a:lnTo>
                  <a:lnTo>
                    <a:pt x="76" y="244"/>
                  </a:lnTo>
                  <a:lnTo>
                    <a:pt x="87" y="265"/>
                  </a:lnTo>
                  <a:lnTo>
                    <a:pt x="98" y="285"/>
                  </a:lnTo>
                  <a:lnTo>
                    <a:pt x="108" y="306"/>
                  </a:lnTo>
                  <a:lnTo>
                    <a:pt x="117" y="328"/>
                  </a:lnTo>
                  <a:lnTo>
                    <a:pt x="125" y="351"/>
                  </a:lnTo>
                  <a:lnTo>
                    <a:pt x="131" y="373"/>
                  </a:lnTo>
                  <a:lnTo>
                    <a:pt x="136" y="396"/>
                  </a:lnTo>
                  <a:lnTo>
                    <a:pt x="140" y="419"/>
                  </a:lnTo>
                  <a:lnTo>
                    <a:pt x="143" y="442"/>
                  </a:lnTo>
                  <a:lnTo>
                    <a:pt x="144" y="464"/>
                  </a:lnTo>
                  <a:lnTo>
                    <a:pt x="144" y="486"/>
                  </a:lnTo>
                  <a:lnTo>
                    <a:pt x="166" y="475"/>
                  </a:lnTo>
                  <a:lnTo>
                    <a:pt x="187" y="465"/>
                  </a:lnTo>
                  <a:lnTo>
                    <a:pt x="210" y="455"/>
                  </a:lnTo>
                  <a:lnTo>
                    <a:pt x="232" y="446"/>
                  </a:lnTo>
                  <a:lnTo>
                    <a:pt x="254" y="437"/>
                  </a:lnTo>
                  <a:lnTo>
                    <a:pt x="278" y="428"/>
                  </a:lnTo>
                  <a:lnTo>
                    <a:pt x="301" y="419"/>
                  </a:lnTo>
                  <a:lnTo>
                    <a:pt x="325" y="411"/>
                  </a:lnTo>
                  <a:lnTo>
                    <a:pt x="349" y="404"/>
                  </a:lnTo>
                  <a:lnTo>
                    <a:pt x="374" y="396"/>
                  </a:lnTo>
                  <a:lnTo>
                    <a:pt x="398" y="389"/>
                  </a:lnTo>
                  <a:lnTo>
                    <a:pt x="423" y="383"/>
                  </a:lnTo>
                  <a:lnTo>
                    <a:pt x="448" y="377"/>
                  </a:lnTo>
                  <a:lnTo>
                    <a:pt x="474" y="371"/>
                  </a:lnTo>
                  <a:lnTo>
                    <a:pt x="499" y="365"/>
                  </a:lnTo>
                  <a:lnTo>
                    <a:pt x="525" y="361"/>
                  </a:lnTo>
                  <a:lnTo>
                    <a:pt x="549" y="356"/>
                  </a:lnTo>
                  <a:lnTo>
                    <a:pt x="575" y="352"/>
                  </a:lnTo>
                  <a:lnTo>
                    <a:pt x="601" y="348"/>
                  </a:lnTo>
                  <a:lnTo>
                    <a:pt x="627" y="344"/>
                  </a:lnTo>
                  <a:lnTo>
                    <a:pt x="652" y="340"/>
                  </a:lnTo>
                  <a:lnTo>
                    <a:pt x="678" y="336"/>
                  </a:lnTo>
                  <a:lnTo>
                    <a:pt x="703" y="334"/>
                  </a:lnTo>
                  <a:lnTo>
                    <a:pt x="729" y="331"/>
                  </a:lnTo>
                  <a:lnTo>
                    <a:pt x="754" y="328"/>
                  </a:lnTo>
                  <a:lnTo>
                    <a:pt x="780" y="326"/>
                  </a:lnTo>
                  <a:lnTo>
                    <a:pt x="805" y="324"/>
                  </a:lnTo>
                  <a:lnTo>
                    <a:pt x="830" y="321"/>
                  </a:lnTo>
                  <a:lnTo>
                    <a:pt x="854" y="320"/>
                  </a:lnTo>
                  <a:lnTo>
                    <a:pt x="879" y="318"/>
                  </a:lnTo>
                  <a:lnTo>
                    <a:pt x="904" y="317"/>
                  </a:lnTo>
                  <a:lnTo>
                    <a:pt x="928" y="316"/>
                  </a:lnTo>
                  <a:lnTo>
                    <a:pt x="916" y="306"/>
                  </a:lnTo>
                  <a:lnTo>
                    <a:pt x="903" y="296"/>
                  </a:lnTo>
                  <a:lnTo>
                    <a:pt x="890" y="285"/>
                  </a:lnTo>
                  <a:lnTo>
                    <a:pt x="877" y="273"/>
                  </a:lnTo>
                  <a:lnTo>
                    <a:pt x="863" y="260"/>
                  </a:lnTo>
                  <a:lnTo>
                    <a:pt x="850" y="246"/>
                  </a:lnTo>
                  <a:lnTo>
                    <a:pt x="836" y="230"/>
                  </a:lnTo>
                  <a:lnTo>
                    <a:pt x="822" y="212"/>
                  </a:lnTo>
                  <a:lnTo>
                    <a:pt x="807" y="195"/>
                  </a:lnTo>
                  <a:lnTo>
                    <a:pt x="794" y="173"/>
                  </a:lnTo>
                  <a:lnTo>
                    <a:pt x="780" y="150"/>
                  </a:lnTo>
                  <a:lnTo>
                    <a:pt x="768" y="124"/>
                  </a:lnTo>
                  <a:lnTo>
                    <a:pt x="755" y="98"/>
                  </a:lnTo>
                  <a:lnTo>
                    <a:pt x="744" y="68"/>
                  </a:lnTo>
                  <a:lnTo>
                    <a:pt x="733" y="36"/>
                  </a:lnTo>
                  <a:lnTo>
                    <a:pt x="723" y="0"/>
                  </a:lnTo>
                </a:path>
              </a:pathLst>
            </a:custGeom>
            <a:solidFill>
              <a:srgbClr val="7FFF7F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67" name="Freeform 49"/>
            <p:cNvSpPr>
              <a:spLocks/>
            </p:cNvSpPr>
            <p:nvPr/>
          </p:nvSpPr>
          <p:spPr bwMode="auto">
            <a:xfrm>
              <a:off x="2197" y="3484"/>
              <a:ext cx="735" cy="166"/>
            </a:xfrm>
            <a:custGeom>
              <a:avLst/>
              <a:gdLst>
                <a:gd name="T0" fmla="*/ 11 w 735"/>
                <a:gd name="T1" fmla="*/ 159 h 166"/>
                <a:gd name="T2" fmla="*/ 56 w 735"/>
                <a:gd name="T3" fmla="*/ 163 h 166"/>
                <a:gd name="T4" fmla="*/ 101 w 735"/>
                <a:gd name="T5" fmla="*/ 165 h 166"/>
                <a:gd name="T6" fmla="*/ 147 w 735"/>
                <a:gd name="T7" fmla="*/ 164 h 166"/>
                <a:gd name="T8" fmla="*/ 193 w 735"/>
                <a:gd name="T9" fmla="*/ 160 h 166"/>
                <a:gd name="T10" fmla="*/ 241 w 735"/>
                <a:gd name="T11" fmla="*/ 154 h 166"/>
                <a:gd name="T12" fmla="*/ 289 w 735"/>
                <a:gd name="T13" fmla="*/ 148 h 166"/>
                <a:gd name="T14" fmla="*/ 335 w 735"/>
                <a:gd name="T15" fmla="*/ 139 h 166"/>
                <a:gd name="T16" fmla="*/ 382 w 735"/>
                <a:gd name="T17" fmla="*/ 128 h 166"/>
                <a:gd name="T18" fmla="*/ 429 w 735"/>
                <a:gd name="T19" fmla="*/ 117 h 166"/>
                <a:gd name="T20" fmla="*/ 476 w 735"/>
                <a:gd name="T21" fmla="*/ 103 h 166"/>
                <a:gd name="T22" fmla="*/ 522 w 735"/>
                <a:gd name="T23" fmla="*/ 89 h 166"/>
                <a:gd name="T24" fmla="*/ 566 w 735"/>
                <a:gd name="T25" fmla="*/ 73 h 166"/>
                <a:gd name="T26" fmla="*/ 610 w 735"/>
                <a:gd name="T27" fmla="*/ 58 h 166"/>
                <a:gd name="T28" fmla="*/ 653 w 735"/>
                <a:gd name="T29" fmla="*/ 41 h 166"/>
                <a:gd name="T30" fmla="*/ 694 w 735"/>
                <a:gd name="T31" fmla="*/ 24 h 166"/>
                <a:gd name="T32" fmla="*/ 734 w 735"/>
                <a:gd name="T33" fmla="*/ 7 h 166"/>
                <a:gd name="T34" fmla="*/ 712 w 735"/>
                <a:gd name="T35" fmla="*/ 10 h 166"/>
                <a:gd name="T36" fmla="*/ 672 w 735"/>
                <a:gd name="T37" fmla="*/ 26 h 166"/>
                <a:gd name="T38" fmla="*/ 629 w 735"/>
                <a:gd name="T39" fmla="*/ 43 h 166"/>
                <a:gd name="T40" fmla="*/ 585 w 735"/>
                <a:gd name="T41" fmla="*/ 59 h 166"/>
                <a:gd name="T42" fmla="*/ 542 w 735"/>
                <a:gd name="T43" fmla="*/ 75 h 166"/>
                <a:gd name="T44" fmla="*/ 497 w 735"/>
                <a:gd name="T45" fmla="*/ 90 h 166"/>
                <a:gd name="T46" fmla="*/ 451 w 735"/>
                <a:gd name="T47" fmla="*/ 103 h 166"/>
                <a:gd name="T48" fmla="*/ 405 w 735"/>
                <a:gd name="T49" fmla="*/ 116 h 166"/>
                <a:gd name="T50" fmla="*/ 358 w 735"/>
                <a:gd name="T51" fmla="*/ 127 h 166"/>
                <a:gd name="T52" fmla="*/ 310 w 735"/>
                <a:gd name="T53" fmla="*/ 137 h 166"/>
                <a:gd name="T54" fmla="*/ 264 w 735"/>
                <a:gd name="T55" fmla="*/ 146 h 166"/>
                <a:gd name="T56" fmla="*/ 217 w 735"/>
                <a:gd name="T57" fmla="*/ 151 h 166"/>
                <a:gd name="T58" fmla="*/ 171 w 735"/>
                <a:gd name="T59" fmla="*/ 155 h 166"/>
                <a:gd name="T60" fmla="*/ 124 w 735"/>
                <a:gd name="T61" fmla="*/ 157 h 166"/>
                <a:gd name="T62" fmla="*/ 78 w 735"/>
                <a:gd name="T63" fmla="*/ 157 h 166"/>
                <a:gd name="T64" fmla="*/ 33 w 735"/>
                <a:gd name="T65" fmla="*/ 155 h 166"/>
                <a:gd name="T66" fmla="*/ 9 w 735"/>
                <a:gd name="T67" fmla="*/ 158 h 166"/>
                <a:gd name="T68" fmla="*/ 0 w 735"/>
                <a:gd name="T69" fmla="*/ 151 h 166"/>
                <a:gd name="T70" fmla="*/ 13 w 735"/>
                <a:gd name="T71" fmla="*/ 153 h 16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735"/>
                <a:gd name="T109" fmla="*/ 0 h 166"/>
                <a:gd name="T110" fmla="*/ 735 w 735"/>
                <a:gd name="T111" fmla="*/ 166 h 16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735" h="166">
                  <a:moveTo>
                    <a:pt x="13" y="153"/>
                  </a:moveTo>
                  <a:lnTo>
                    <a:pt x="11" y="159"/>
                  </a:lnTo>
                  <a:lnTo>
                    <a:pt x="33" y="161"/>
                  </a:lnTo>
                  <a:lnTo>
                    <a:pt x="56" y="163"/>
                  </a:lnTo>
                  <a:lnTo>
                    <a:pt x="78" y="165"/>
                  </a:lnTo>
                  <a:lnTo>
                    <a:pt x="101" y="165"/>
                  </a:lnTo>
                  <a:lnTo>
                    <a:pt x="124" y="165"/>
                  </a:lnTo>
                  <a:lnTo>
                    <a:pt x="147" y="164"/>
                  </a:lnTo>
                  <a:lnTo>
                    <a:pt x="171" y="162"/>
                  </a:lnTo>
                  <a:lnTo>
                    <a:pt x="193" y="160"/>
                  </a:lnTo>
                  <a:lnTo>
                    <a:pt x="217" y="158"/>
                  </a:lnTo>
                  <a:lnTo>
                    <a:pt x="241" y="154"/>
                  </a:lnTo>
                  <a:lnTo>
                    <a:pt x="265" y="151"/>
                  </a:lnTo>
                  <a:lnTo>
                    <a:pt x="289" y="148"/>
                  </a:lnTo>
                  <a:lnTo>
                    <a:pt x="311" y="144"/>
                  </a:lnTo>
                  <a:lnTo>
                    <a:pt x="335" y="139"/>
                  </a:lnTo>
                  <a:lnTo>
                    <a:pt x="359" y="133"/>
                  </a:lnTo>
                  <a:lnTo>
                    <a:pt x="382" y="128"/>
                  </a:lnTo>
                  <a:lnTo>
                    <a:pt x="406" y="123"/>
                  </a:lnTo>
                  <a:lnTo>
                    <a:pt x="429" y="117"/>
                  </a:lnTo>
                  <a:lnTo>
                    <a:pt x="452" y="110"/>
                  </a:lnTo>
                  <a:lnTo>
                    <a:pt x="476" y="103"/>
                  </a:lnTo>
                  <a:lnTo>
                    <a:pt x="499" y="96"/>
                  </a:lnTo>
                  <a:lnTo>
                    <a:pt x="522" y="89"/>
                  </a:lnTo>
                  <a:lnTo>
                    <a:pt x="544" y="81"/>
                  </a:lnTo>
                  <a:lnTo>
                    <a:pt x="566" y="73"/>
                  </a:lnTo>
                  <a:lnTo>
                    <a:pt x="588" y="66"/>
                  </a:lnTo>
                  <a:lnTo>
                    <a:pt x="610" y="58"/>
                  </a:lnTo>
                  <a:lnTo>
                    <a:pt x="631" y="49"/>
                  </a:lnTo>
                  <a:lnTo>
                    <a:pt x="653" y="41"/>
                  </a:lnTo>
                  <a:lnTo>
                    <a:pt x="673" y="33"/>
                  </a:lnTo>
                  <a:lnTo>
                    <a:pt x="694" y="24"/>
                  </a:lnTo>
                  <a:lnTo>
                    <a:pt x="714" y="15"/>
                  </a:lnTo>
                  <a:lnTo>
                    <a:pt x="734" y="7"/>
                  </a:lnTo>
                  <a:lnTo>
                    <a:pt x="732" y="0"/>
                  </a:lnTo>
                  <a:lnTo>
                    <a:pt x="712" y="10"/>
                  </a:lnTo>
                  <a:lnTo>
                    <a:pt x="691" y="18"/>
                  </a:lnTo>
                  <a:lnTo>
                    <a:pt x="672" y="26"/>
                  </a:lnTo>
                  <a:lnTo>
                    <a:pt x="651" y="35"/>
                  </a:lnTo>
                  <a:lnTo>
                    <a:pt x="629" y="43"/>
                  </a:lnTo>
                  <a:lnTo>
                    <a:pt x="607" y="51"/>
                  </a:lnTo>
                  <a:lnTo>
                    <a:pt x="585" y="59"/>
                  </a:lnTo>
                  <a:lnTo>
                    <a:pt x="563" y="68"/>
                  </a:lnTo>
                  <a:lnTo>
                    <a:pt x="542" y="75"/>
                  </a:lnTo>
                  <a:lnTo>
                    <a:pt x="520" y="83"/>
                  </a:lnTo>
                  <a:lnTo>
                    <a:pt x="497" y="90"/>
                  </a:lnTo>
                  <a:lnTo>
                    <a:pt x="474" y="97"/>
                  </a:lnTo>
                  <a:lnTo>
                    <a:pt x="451" y="103"/>
                  </a:lnTo>
                  <a:lnTo>
                    <a:pt x="428" y="110"/>
                  </a:lnTo>
                  <a:lnTo>
                    <a:pt x="405" y="116"/>
                  </a:lnTo>
                  <a:lnTo>
                    <a:pt x="381" y="123"/>
                  </a:lnTo>
                  <a:lnTo>
                    <a:pt x="358" y="127"/>
                  </a:lnTo>
                  <a:lnTo>
                    <a:pt x="334" y="132"/>
                  </a:lnTo>
                  <a:lnTo>
                    <a:pt x="310" y="137"/>
                  </a:lnTo>
                  <a:lnTo>
                    <a:pt x="288" y="142"/>
                  </a:lnTo>
                  <a:lnTo>
                    <a:pt x="264" y="146"/>
                  </a:lnTo>
                  <a:lnTo>
                    <a:pt x="241" y="149"/>
                  </a:lnTo>
                  <a:lnTo>
                    <a:pt x="217" y="151"/>
                  </a:lnTo>
                  <a:lnTo>
                    <a:pt x="193" y="153"/>
                  </a:lnTo>
                  <a:lnTo>
                    <a:pt x="171" y="155"/>
                  </a:lnTo>
                  <a:lnTo>
                    <a:pt x="147" y="157"/>
                  </a:lnTo>
                  <a:lnTo>
                    <a:pt x="124" y="157"/>
                  </a:lnTo>
                  <a:lnTo>
                    <a:pt x="101" y="157"/>
                  </a:lnTo>
                  <a:lnTo>
                    <a:pt x="78" y="157"/>
                  </a:lnTo>
                  <a:lnTo>
                    <a:pt x="56" y="157"/>
                  </a:lnTo>
                  <a:lnTo>
                    <a:pt x="33" y="155"/>
                  </a:lnTo>
                  <a:lnTo>
                    <a:pt x="11" y="152"/>
                  </a:lnTo>
                  <a:lnTo>
                    <a:pt x="9" y="158"/>
                  </a:lnTo>
                  <a:lnTo>
                    <a:pt x="11" y="152"/>
                  </a:lnTo>
                  <a:lnTo>
                    <a:pt x="0" y="151"/>
                  </a:lnTo>
                  <a:lnTo>
                    <a:pt x="9" y="158"/>
                  </a:lnTo>
                  <a:lnTo>
                    <a:pt x="13" y="153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68" name="Freeform 50"/>
            <p:cNvSpPr>
              <a:spLocks/>
            </p:cNvSpPr>
            <p:nvPr/>
          </p:nvSpPr>
          <p:spPr bwMode="auto">
            <a:xfrm>
              <a:off x="2206" y="3643"/>
              <a:ext cx="146" cy="338"/>
            </a:xfrm>
            <a:custGeom>
              <a:avLst/>
              <a:gdLst>
                <a:gd name="T0" fmla="*/ 140 w 146"/>
                <a:gd name="T1" fmla="*/ 328 h 338"/>
                <a:gd name="T2" fmla="*/ 145 w 146"/>
                <a:gd name="T3" fmla="*/ 331 h 338"/>
                <a:gd name="T4" fmla="*/ 145 w 146"/>
                <a:gd name="T5" fmla="*/ 309 h 338"/>
                <a:gd name="T6" fmla="*/ 143 w 146"/>
                <a:gd name="T7" fmla="*/ 287 h 338"/>
                <a:gd name="T8" fmla="*/ 140 w 146"/>
                <a:gd name="T9" fmla="*/ 263 h 338"/>
                <a:gd name="T10" fmla="*/ 136 w 146"/>
                <a:gd name="T11" fmla="*/ 241 h 338"/>
                <a:gd name="T12" fmla="*/ 132 w 146"/>
                <a:gd name="T13" fmla="*/ 218 h 338"/>
                <a:gd name="T14" fmla="*/ 126 w 146"/>
                <a:gd name="T15" fmla="*/ 196 h 338"/>
                <a:gd name="T16" fmla="*/ 118 w 146"/>
                <a:gd name="T17" fmla="*/ 173 h 338"/>
                <a:gd name="T18" fmla="*/ 109 w 146"/>
                <a:gd name="T19" fmla="*/ 151 h 338"/>
                <a:gd name="T20" fmla="*/ 100 w 146"/>
                <a:gd name="T21" fmla="*/ 130 h 338"/>
                <a:gd name="T22" fmla="*/ 89 w 146"/>
                <a:gd name="T23" fmla="*/ 109 h 338"/>
                <a:gd name="T24" fmla="*/ 78 w 146"/>
                <a:gd name="T25" fmla="*/ 88 h 338"/>
                <a:gd name="T26" fmla="*/ 64 w 146"/>
                <a:gd name="T27" fmla="*/ 69 h 338"/>
                <a:gd name="T28" fmla="*/ 51 w 146"/>
                <a:gd name="T29" fmla="*/ 50 h 338"/>
                <a:gd name="T30" fmla="*/ 36 w 146"/>
                <a:gd name="T31" fmla="*/ 32 h 338"/>
                <a:gd name="T32" fmla="*/ 20 w 146"/>
                <a:gd name="T33" fmla="*/ 16 h 338"/>
                <a:gd name="T34" fmla="*/ 4 w 146"/>
                <a:gd name="T35" fmla="*/ 0 h 338"/>
                <a:gd name="T36" fmla="*/ 0 w 146"/>
                <a:gd name="T37" fmla="*/ 5 h 338"/>
                <a:gd name="T38" fmla="*/ 16 w 146"/>
                <a:gd name="T39" fmla="*/ 21 h 338"/>
                <a:gd name="T40" fmla="*/ 31 w 146"/>
                <a:gd name="T41" fmla="*/ 36 h 338"/>
                <a:gd name="T42" fmla="*/ 46 w 146"/>
                <a:gd name="T43" fmla="*/ 54 h 338"/>
                <a:gd name="T44" fmla="*/ 60 w 146"/>
                <a:gd name="T45" fmla="*/ 73 h 338"/>
                <a:gd name="T46" fmla="*/ 72 w 146"/>
                <a:gd name="T47" fmla="*/ 91 h 338"/>
                <a:gd name="T48" fmla="*/ 84 w 146"/>
                <a:gd name="T49" fmla="*/ 112 h 338"/>
                <a:gd name="T50" fmla="*/ 94 w 146"/>
                <a:gd name="T51" fmla="*/ 133 h 338"/>
                <a:gd name="T52" fmla="*/ 104 w 146"/>
                <a:gd name="T53" fmla="*/ 154 h 338"/>
                <a:gd name="T54" fmla="*/ 111 w 146"/>
                <a:gd name="T55" fmla="*/ 175 h 338"/>
                <a:gd name="T56" fmla="*/ 119 w 146"/>
                <a:gd name="T57" fmla="*/ 197 h 338"/>
                <a:gd name="T58" fmla="*/ 126 w 146"/>
                <a:gd name="T59" fmla="*/ 219 h 338"/>
                <a:gd name="T60" fmla="*/ 131 w 146"/>
                <a:gd name="T61" fmla="*/ 242 h 338"/>
                <a:gd name="T62" fmla="*/ 134 w 146"/>
                <a:gd name="T63" fmla="*/ 264 h 338"/>
                <a:gd name="T64" fmla="*/ 137 w 146"/>
                <a:gd name="T65" fmla="*/ 287 h 338"/>
                <a:gd name="T66" fmla="*/ 138 w 146"/>
                <a:gd name="T67" fmla="*/ 309 h 338"/>
                <a:gd name="T68" fmla="*/ 138 w 146"/>
                <a:gd name="T69" fmla="*/ 331 h 338"/>
                <a:gd name="T70" fmla="*/ 143 w 146"/>
                <a:gd name="T71" fmla="*/ 335 h 338"/>
                <a:gd name="T72" fmla="*/ 138 w 146"/>
                <a:gd name="T73" fmla="*/ 331 h 338"/>
                <a:gd name="T74" fmla="*/ 138 w 146"/>
                <a:gd name="T75" fmla="*/ 337 h 338"/>
                <a:gd name="T76" fmla="*/ 143 w 146"/>
                <a:gd name="T77" fmla="*/ 335 h 338"/>
                <a:gd name="T78" fmla="*/ 140 w 146"/>
                <a:gd name="T79" fmla="*/ 328 h 338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46"/>
                <a:gd name="T121" fmla="*/ 0 h 338"/>
                <a:gd name="T122" fmla="*/ 146 w 146"/>
                <a:gd name="T123" fmla="*/ 338 h 338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46" h="338">
                  <a:moveTo>
                    <a:pt x="140" y="328"/>
                  </a:moveTo>
                  <a:lnTo>
                    <a:pt x="145" y="331"/>
                  </a:lnTo>
                  <a:lnTo>
                    <a:pt x="145" y="309"/>
                  </a:lnTo>
                  <a:lnTo>
                    <a:pt x="143" y="287"/>
                  </a:lnTo>
                  <a:lnTo>
                    <a:pt x="140" y="263"/>
                  </a:lnTo>
                  <a:lnTo>
                    <a:pt x="136" y="241"/>
                  </a:lnTo>
                  <a:lnTo>
                    <a:pt x="132" y="218"/>
                  </a:lnTo>
                  <a:lnTo>
                    <a:pt x="126" y="196"/>
                  </a:lnTo>
                  <a:lnTo>
                    <a:pt x="118" y="173"/>
                  </a:lnTo>
                  <a:lnTo>
                    <a:pt x="109" y="151"/>
                  </a:lnTo>
                  <a:lnTo>
                    <a:pt x="100" y="130"/>
                  </a:lnTo>
                  <a:lnTo>
                    <a:pt x="89" y="109"/>
                  </a:lnTo>
                  <a:lnTo>
                    <a:pt x="78" y="88"/>
                  </a:lnTo>
                  <a:lnTo>
                    <a:pt x="64" y="69"/>
                  </a:lnTo>
                  <a:lnTo>
                    <a:pt x="51" y="50"/>
                  </a:lnTo>
                  <a:lnTo>
                    <a:pt x="36" y="32"/>
                  </a:lnTo>
                  <a:lnTo>
                    <a:pt x="20" y="16"/>
                  </a:lnTo>
                  <a:lnTo>
                    <a:pt x="4" y="0"/>
                  </a:lnTo>
                  <a:lnTo>
                    <a:pt x="0" y="5"/>
                  </a:lnTo>
                  <a:lnTo>
                    <a:pt x="16" y="21"/>
                  </a:lnTo>
                  <a:lnTo>
                    <a:pt x="31" y="36"/>
                  </a:lnTo>
                  <a:lnTo>
                    <a:pt x="46" y="54"/>
                  </a:lnTo>
                  <a:lnTo>
                    <a:pt x="60" y="73"/>
                  </a:lnTo>
                  <a:lnTo>
                    <a:pt x="72" y="91"/>
                  </a:lnTo>
                  <a:lnTo>
                    <a:pt x="84" y="112"/>
                  </a:lnTo>
                  <a:lnTo>
                    <a:pt x="94" y="133"/>
                  </a:lnTo>
                  <a:lnTo>
                    <a:pt x="104" y="154"/>
                  </a:lnTo>
                  <a:lnTo>
                    <a:pt x="111" y="175"/>
                  </a:lnTo>
                  <a:lnTo>
                    <a:pt x="119" y="197"/>
                  </a:lnTo>
                  <a:lnTo>
                    <a:pt x="126" y="219"/>
                  </a:lnTo>
                  <a:lnTo>
                    <a:pt x="131" y="242"/>
                  </a:lnTo>
                  <a:lnTo>
                    <a:pt x="134" y="264"/>
                  </a:lnTo>
                  <a:lnTo>
                    <a:pt x="137" y="287"/>
                  </a:lnTo>
                  <a:lnTo>
                    <a:pt x="138" y="309"/>
                  </a:lnTo>
                  <a:lnTo>
                    <a:pt x="138" y="331"/>
                  </a:lnTo>
                  <a:lnTo>
                    <a:pt x="143" y="335"/>
                  </a:lnTo>
                  <a:lnTo>
                    <a:pt x="138" y="331"/>
                  </a:lnTo>
                  <a:lnTo>
                    <a:pt x="138" y="337"/>
                  </a:lnTo>
                  <a:lnTo>
                    <a:pt x="143" y="335"/>
                  </a:lnTo>
                  <a:lnTo>
                    <a:pt x="140" y="328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69" name="Freeform 51"/>
            <p:cNvSpPr>
              <a:spLocks/>
            </p:cNvSpPr>
            <p:nvPr/>
          </p:nvSpPr>
          <p:spPr bwMode="auto">
            <a:xfrm>
              <a:off x="2352" y="3805"/>
              <a:ext cx="794" cy="174"/>
            </a:xfrm>
            <a:custGeom>
              <a:avLst/>
              <a:gdLst>
                <a:gd name="T0" fmla="*/ 784 w 794"/>
                <a:gd name="T1" fmla="*/ 0 h 174"/>
                <a:gd name="T2" fmla="*/ 735 w 794"/>
                <a:gd name="T3" fmla="*/ 2 h 174"/>
                <a:gd name="T4" fmla="*/ 686 w 794"/>
                <a:gd name="T5" fmla="*/ 5 h 174"/>
                <a:gd name="T6" fmla="*/ 636 w 794"/>
                <a:gd name="T7" fmla="*/ 10 h 174"/>
                <a:gd name="T8" fmla="*/ 586 w 794"/>
                <a:gd name="T9" fmla="*/ 14 h 174"/>
                <a:gd name="T10" fmla="*/ 534 w 794"/>
                <a:gd name="T11" fmla="*/ 19 h 174"/>
                <a:gd name="T12" fmla="*/ 483 w 794"/>
                <a:gd name="T13" fmla="*/ 27 h 174"/>
                <a:gd name="T14" fmla="*/ 431 w 794"/>
                <a:gd name="T15" fmla="*/ 35 h 174"/>
                <a:gd name="T16" fmla="*/ 380 w 794"/>
                <a:gd name="T17" fmla="*/ 43 h 174"/>
                <a:gd name="T18" fmla="*/ 330 w 794"/>
                <a:gd name="T19" fmla="*/ 54 h 174"/>
                <a:gd name="T20" fmla="*/ 279 w 794"/>
                <a:gd name="T21" fmla="*/ 66 h 174"/>
                <a:gd name="T22" fmla="*/ 230 w 794"/>
                <a:gd name="T23" fmla="*/ 78 h 174"/>
                <a:gd name="T24" fmla="*/ 181 w 794"/>
                <a:gd name="T25" fmla="*/ 93 h 174"/>
                <a:gd name="T26" fmla="*/ 134 w 794"/>
                <a:gd name="T27" fmla="*/ 109 h 174"/>
                <a:gd name="T28" fmla="*/ 87 w 794"/>
                <a:gd name="T29" fmla="*/ 127 h 174"/>
                <a:gd name="T30" fmla="*/ 43 w 794"/>
                <a:gd name="T31" fmla="*/ 146 h 174"/>
                <a:gd name="T32" fmla="*/ 0 w 794"/>
                <a:gd name="T33" fmla="*/ 166 h 174"/>
                <a:gd name="T34" fmla="*/ 24 w 794"/>
                <a:gd name="T35" fmla="*/ 161 h 174"/>
                <a:gd name="T36" fmla="*/ 67 w 794"/>
                <a:gd name="T37" fmla="*/ 142 h 174"/>
                <a:gd name="T38" fmla="*/ 112 w 794"/>
                <a:gd name="T39" fmla="*/ 124 h 174"/>
                <a:gd name="T40" fmla="*/ 159 w 794"/>
                <a:gd name="T41" fmla="*/ 107 h 174"/>
                <a:gd name="T42" fmla="*/ 207 w 794"/>
                <a:gd name="T43" fmla="*/ 92 h 174"/>
                <a:gd name="T44" fmla="*/ 255 w 794"/>
                <a:gd name="T45" fmla="*/ 78 h 174"/>
                <a:gd name="T46" fmla="*/ 306 w 794"/>
                <a:gd name="T47" fmla="*/ 66 h 174"/>
                <a:gd name="T48" fmla="*/ 355 w 794"/>
                <a:gd name="T49" fmla="*/ 55 h 174"/>
                <a:gd name="T50" fmla="*/ 407 w 794"/>
                <a:gd name="T51" fmla="*/ 44 h 174"/>
                <a:gd name="T52" fmla="*/ 458 w 794"/>
                <a:gd name="T53" fmla="*/ 37 h 174"/>
                <a:gd name="T54" fmla="*/ 508 w 794"/>
                <a:gd name="T55" fmla="*/ 29 h 174"/>
                <a:gd name="T56" fmla="*/ 560 w 794"/>
                <a:gd name="T57" fmla="*/ 23 h 174"/>
                <a:gd name="T58" fmla="*/ 610 w 794"/>
                <a:gd name="T59" fmla="*/ 17 h 174"/>
                <a:gd name="T60" fmla="*/ 661 w 794"/>
                <a:gd name="T61" fmla="*/ 14 h 174"/>
                <a:gd name="T62" fmla="*/ 711 w 794"/>
                <a:gd name="T63" fmla="*/ 10 h 174"/>
                <a:gd name="T64" fmla="*/ 760 w 794"/>
                <a:gd name="T65" fmla="*/ 7 h 174"/>
                <a:gd name="T66" fmla="*/ 786 w 794"/>
                <a:gd name="T67" fmla="*/ 0 h 174"/>
                <a:gd name="T68" fmla="*/ 793 w 794"/>
                <a:gd name="T69" fmla="*/ 6 h 174"/>
                <a:gd name="T70" fmla="*/ 782 w 794"/>
                <a:gd name="T71" fmla="*/ 6 h 17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794"/>
                <a:gd name="T109" fmla="*/ 0 h 174"/>
                <a:gd name="T110" fmla="*/ 794 w 794"/>
                <a:gd name="T111" fmla="*/ 174 h 174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794" h="174">
                  <a:moveTo>
                    <a:pt x="782" y="6"/>
                  </a:moveTo>
                  <a:lnTo>
                    <a:pt x="784" y="0"/>
                  </a:lnTo>
                  <a:lnTo>
                    <a:pt x="760" y="1"/>
                  </a:lnTo>
                  <a:lnTo>
                    <a:pt x="735" y="2"/>
                  </a:lnTo>
                  <a:lnTo>
                    <a:pt x="711" y="4"/>
                  </a:lnTo>
                  <a:lnTo>
                    <a:pt x="686" y="5"/>
                  </a:lnTo>
                  <a:lnTo>
                    <a:pt x="661" y="7"/>
                  </a:lnTo>
                  <a:lnTo>
                    <a:pt x="636" y="10"/>
                  </a:lnTo>
                  <a:lnTo>
                    <a:pt x="610" y="12"/>
                  </a:lnTo>
                  <a:lnTo>
                    <a:pt x="586" y="14"/>
                  </a:lnTo>
                  <a:lnTo>
                    <a:pt x="560" y="17"/>
                  </a:lnTo>
                  <a:lnTo>
                    <a:pt x="534" y="19"/>
                  </a:lnTo>
                  <a:lnTo>
                    <a:pt x="508" y="23"/>
                  </a:lnTo>
                  <a:lnTo>
                    <a:pt x="483" y="27"/>
                  </a:lnTo>
                  <a:lnTo>
                    <a:pt x="457" y="30"/>
                  </a:lnTo>
                  <a:lnTo>
                    <a:pt x="431" y="35"/>
                  </a:lnTo>
                  <a:lnTo>
                    <a:pt x="406" y="39"/>
                  </a:lnTo>
                  <a:lnTo>
                    <a:pt x="380" y="43"/>
                  </a:lnTo>
                  <a:lnTo>
                    <a:pt x="354" y="48"/>
                  </a:lnTo>
                  <a:lnTo>
                    <a:pt x="330" y="54"/>
                  </a:lnTo>
                  <a:lnTo>
                    <a:pt x="304" y="59"/>
                  </a:lnTo>
                  <a:lnTo>
                    <a:pt x="279" y="66"/>
                  </a:lnTo>
                  <a:lnTo>
                    <a:pt x="254" y="72"/>
                  </a:lnTo>
                  <a:lnTo>
                    <a:pt x="230" y="78"/>
                  </a:lnTo>
                  <a:lnTo>
                    <a:pt x="204" y="86"/>
                  </a:lnTo>
                  <a:lnTo>
                    <a:pt x="181" y="93"/>
                  </a:lnTo>
                  <a:lnTo>
                    <a:pt x="157" y="101"/>
                  </a:lnTo>
                  <a:lnTo>
                    <a:pt x="134" y="109"/>
                  </a:lnTo>
                  <a:lnTo>
                    <a:pt x="110" y="117"/>
                  </a:lnTo>
                  <a:lnTo>
                    <a:pt x="87" y="127"/>
                  </a:lnTo>
                  <a:lnTo>
                    <a:pt x="66" y="136"/>
                  </a:lnTo>
                  <a:lnTo>
                    <a:pt x="43" y="146"/>
                  </a:lnTo>
                  <a:lnTo>
                    <a:pt x="21" y="156"/>
                  </a:lnTo>
                  <a:lnTo>
                    <a:pt x="0" y="166"/>
                  </a:lnTo>
                  <a:lnTo>
                    <a:pt x="3" y="173"/>
                  </a:lnTo>
                  <a:lnTo>
                    <a:pt x="24" y="161"/>
                  </a:lnTo>
                  <a:lnTo>
                    <a:pt x="45" y="152"/>
                  </a:lnTo>
                  <a:lnTo>
                    <a:pt x="67" y="142"/>
                  </a:lnTo>
                  <a:lnTo>
                    <a:pt x="89" y="132"/>
                  </a:lnTo>
                  <a:lnTo>
                    <a:pt x="112" y="124"/>
                  </a:lnTo>
                  <a:lnTo>
                    <a:pt x="136" y="115"/>
                  </a:lnTo>
                  <a:lnTo>
                    <a:pt x="159" y="107"/>
                  </a:lnTo>
                  <a:lnTo>
                    <a:pt x="183" y="100"/>
                  </a:lnTo>
                  <a:lnTo>
                    <a:pt x="207" y="92"/>
                  </a:lnTo>
                  <a:lnTo>
                    <a:pt x="231" y="85"/>
                  </a:lnTo>
                  <a:lnTo>
                    <a:pt x="255" y="78"/>
                  </a:lnTo>
                  <a:lnTo>
                    <a:pt x="280" y="72"/>
                  </a:lnTo>
                  <a:lnTo>
                    <a:pt x="306" y="66"/>
                  </a:lnTo>
                  <a:lnTo>
                    <a:pt x="330" y="60"/>
                  </a:lnTo>
                  <a:lnTo>
                    <a:pt x="355" y="55"/>
                  </a:lnTo>
                  <a:lnTo>
                    <a:pt x="381" y="49"/>
                  </a:lnTo>
                  <a:lnTo>
                    <a:pt x="407" y="44"/>
                  </a:lnTo>
                  <a:lnTo>
                    <a:pt x="432" y="41"/>
                  </a:lnTo>
                  <a:lnTo>
                    <a:pt x="458" y="37"/>
                  </a:lnTo>
                  <a:lnTo>
                    <a:pt x="483" y="33"/>
                  </a:lnTo>
                  <a:lnTo>
                    <a:pt x="508" y="29"/>
                  </a:lnTo>
                  <a:lnTo>
                    <a:pt x="534" y="26"/>
                  </a:lnTo>
                  <a:lnTo>
                    <a:pt x="560" y="23"/>
                  </a:lnTo>
                  <a:lnTo>
                    <a:pt x="586" y="20"/>
                  </a:lnTo>
                  <a:lnTo>
                    <a:pt x="610" y="17"/>
                  </a:lnTo>
                  <a:lnTo>
                    <a:pt x="636" y="15"/>
                  </a:lnTo>
                  <a:lnTo>
                    <a:pt x="661" y="14"/>
                  </a:lnTo>
                  <a:lnTo>
                    <a:pt x="686" y="12"/>
                  </a:lnTo>
                  <a:lnTo>
                    <a:pt x="711" y="10"/>
                  </a:lnTo>
                  <a:lnTo>
                    <a:pt x="735" y="8"/>
                  </a:lnTo>
                  <a:lnTo>
                    <a:pt x="760" y="7"/>
                  </a:lnTo>
                  <a:lnTo>
                    <a:pt x="784" y="6"/>
                  </a:lnTo>
                  <a:lnTo>
                    <a:pt x="786" y="0"/>
                  </a:lnTo>
                  <a:lnTo>
                    <a:pt x="784" y="6"/>
                  </a:lnTo>
                  <a:lnTo>
                    <a:pt x="793" y="6"/>
                  </a:lnTo>
                  <a:lnTo>
                    <a:pt x="786" y="0"/>
                  </a:lnTo>
                  <a:lnTo>
                    <a:pt x="782" y="6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70" name="Freeform 52"/>
            <p:cNvSpPr>
              <a:spLocks/>
            </p:cNvSpPr>
            <p:nvPr/>
          </p:nvSpPr>
          <p:spPr bwMode="auto">
            <a:xfrm>
              <a:off x="2932" y="3483"/>
              <a:ext cx="207" cy="323"/>
            </a:xfrm>
            <a:custGeom>
              <a:avLst/>
              <a:gdLst>
                <a:gd name="T0" fmla="*/ 5 w 207"/>
                <a:gd name="T1" fmla="*/ 8 h 323"/>
                <a:gd name="T2" fmla="*/ 0 w 207"/>
                <a:gd name="T3" fmla="*/ 5 h 323"/>
                <a:gd name="T4" fmla="*/ 11 w 207"/>
                <a:gd name="T5" fmla="*/ 41 h 323"/>
                <a:gd name="T6" fmla="*/ 20 w 207"/>
                <a:gd name="T7" fmla="*/ 74 h 323"/>
                <a:gd name="T8" fmla="*/ 32 w 207"/>
                <a:gd name="T9" fmla="*/ 103 h 323"/>
                <a:gd name="T10" fmla="*/ 44 w 207"/>
                <a:gd name="T11" fmla="*/ 131 h 323"/>
                <a:gd name="T12" fmla="*/ 56 w 207"/>
                <a:gd name="T13" fmla="*/ 156 h 323"/>
                <a:gd name="T14" fmla="*/ 70 w 207"/>
                <a:gd name="T15" fmla="*/ 179 h 323"/>
                <a:gd name="T16" fmla="*/ 84 w 207"/>
                <a:gd name="T17" fmla="*/ 199 h 323"/>
                <a:gd name="T18" fmla="*/ 97 w 207"/>
                <a:gd name="T19" fmla="*/ 218 h 323"/>
                <a:gd name="T20" fmla="*/ 111 w 207"/>
                <a:gd name="T21" fmla="*/ 236 h 323"/>
                <a:gd name="T22" fmla="*/ 124 w 207"/>
                <a:gd name="T23" fmla="*/ 251 h 323"/>
                <a:gd name="T24" fmla="*/ 139 w 207"/>
                <a:gd name="T25" fmla="*/ 266 h 323"/>
                <a:gd name="T26" fmla="*/ 153 w 207"/>
                <a:gd name="T27" fmla="*/ 279 h 323"/>
                <a:gd name="T28" fmla="*/ 165 w 207"/>
                <a:gd name="T29" fmla="*/ 291 h 323"/>
                <a:gd name="T30" fmla="*/ 178 w 207"/>
                <a:gd name="T31" fmla="*/ 301 h 323"/>
                <a:gd name="T32" fmla="*/ 190 w 207"/>
                <a:gd name="T33" fmla="*/ 312 h 323"/>
                <a:gd name="T34" fmla="*/ 202 w 207"/>
                <a:gd name="T35" fmla="*/ 322 h 323"/>
                <a:gd name="T36" fmla="*/ 206 w 207"/>
                <a:gd name="T37" fmla="*/ 316 h 323"/>
                <a:gd name="T38" fmla="*/ 194 w 207"/>
                <a:gd name="T39" fmla="*/ 307 h 323"/>
                <a:gd name="T40" fmla="*/ 182 w 207"/>
                <a:gd name="T41" fmla="*/ 296 h 323"/>
                <a:gd name="T42" fmla="*/ 169 w 207"/>
                <a:gd name="T43" fmla="*/ 286 h 323"/>
                <a:gd name="T44" fmla="*/ 156 w 207"/>
                <a:gd name="T45" fmla="*/ 274 h 323"/>
                <a:gd name="T46" fmla="*/ 143 w 207"/>
                <a:gd name="T47" fmla="*/ 261 h 323"/>
                <a:gd name="T48" fmla="*/ 129 w 207"/>
                <a:gd name="T49" fmla="*/ 247 h 323"/>
                <a:gd name="T50" fmla="*/ 116 w 207"/>
                <a:gd name="T51" fmla="*/ 232 h 323"/>
                <a:gd name="T52" fmla="*/ 102 w 207"/>
                <a:gd name="T53" fmla="*/ 214 h 323"/>
                <a:gd name="T54" fmla="*/ 88 w 207"/>
                <a:gd name="T55" fmla="*/ 196 h 323"/>
                <a:gd name="T56" fmla="*/ 76 w 207"/>
                <a:gd name="T57" fmla="*/ 176 h 323"/>
                <a:gd name="T58" fmla="*/ 63 w 207"/>
                <a:gd name="T59" fmla="*/ 153 h 323"/>
                <a:gd name="T60" fmla="*/ 51 w 207"/>
                <a:gd name="T61" fmla="*/ 128 h 323"/>
                <a:gd name="T62" fmla="*/ 39 w 207"/>
                <a:gd name="T63" fmla="*/ 101 h 323"/>
                <a:gd name="T64" fmla="*/ 27 w 207"/>
                <a:gd name="T65" fmla="*/ 72 h 323"/>
                <a:gd name="T66" fmla="*/ 17 w 207"/>
                <a:gd name="T67" fmla="*/ 38 h 323"/>
                <a:gd name="T68" fmla="*/ 7 w 207"/>
                <a:gd name="T69" fmla="*/ 4 h 323"/>
                <a:gd name="T70" fmla="*/ 3 w 207"/>
                <a:gd name="T71" fmla="*/ 1 h 323"/>
                <a:gd name="T72" fmla="*/ 7 w 207"/>
                <a:gd name="T73" fmla="*/ 4 h 323"/>
                <a:gd name="T74" fmla="*/ 6 w 207"/>
                <a:gd name="T75" fmla="*/ 0 h 323"/>
                <a:gd name="T76" fmla="*/ 3 w 207"/>
                <a:gd name="T77" fmla="*/ 1 h 323"/>
                <a:gd name="T78" fmla="*/ 5 w 207"/>
                <a:gd name="T79" fmla="*/ 8 h 323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07"/>
                <a:gd name="T121" fmla="*/ 0 h 323"/>
                <a:gd name="T122" fmla="*/ 207 w 207"/>
                <a:gd name="T123" fmla="*/ 323 h 323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07" h="323">
                  <a:moveTo>
                    <a:pt x="5" y="8"/>
                  </a:moveTo>
                  <a:lnTo>
                    <a:pt x="0" y="5"/>
                  </a:lnTo>
                  <a:lnTo>
                    <a:pt x="11" y="41"/>
                  </a:lnTo>
                  <a:lnTo>
                    <a:pt x="20" y="74"/>
                  </a:lnTo>
                  <a:lnTo>
                    <a:pt x="32" y="103"/>
                  </a:lnTo>
                  <a:lnTo>
                    <a:pt x="44" y="131"/>
                  </a:lnTo>
                  <a:lnTo>
                    <a:pt x="56" y="156"/>
                  </a:lnTo>
                  <a:lnTo>
                    <a:pt x="70" y="179"/>
                  </a:lnTo>
                  <a:lnTo>
                    <a:pt x="84" y="199"/>
                  </a:lnTo>
                  <a:lnTo>
                    <a:pt x="97" y="218"/>
                  </a:lnTo>
                  <a:lnTo>
                    <a:pt x="111" y="236"/>
                  </a:lnTo>
                  <a:lnTo>
                    <a:pt x="124" y="251"/>
                  </a:lnTo>
                  <a:lnTo>
                    <a:pt x="139" y="266"/>
                  </a:lnTo>
                  <a:lnTo>
                    <a:pt x="153" y="279"/>
                  </a:lnTo>
                  <a:lnTo>
                    <a:pt x="165" y="291"/>
                  </a:lnTo>
                  <a:lnTo>
                    <a:pt x="178" y="301"/>
                  </a:lnTo>
                  <a:lnTo>
                    <a:pt x="190" y="312"/>
                  </a:lnTo>
                  <a:lnTo>
                    <a:pt x="202" y="322"/>
                  </a:lnTo>
                  <a:lnTo>
                    <a:pt x="206" y="316"/>
                  </a:lnTo>
                  <a:lnTo>
                    <a:pt x="194" y="307"/>
                  </a:lnTo>
                  <a:lnTo>
                    <a:pt x="182" y="296"/>
                  </a:lnTo>
                  <a:lnTo>
                    <a:pt x="169" y="286"/>
                  </a:lnTo>
                  <a:lnTo>
                    <a:pt x="156" y="274"/>
                  </a:lnTo>
                  <a:lnTo>
                    <a:pt x="143" y="261"/>
                  </a:lnTo>
                  <a:lnTo>
                    <a:pt x="129" y="247"/>
                  </a:lnTo>
                  <a:lnTo>
                    <a:pt x="116" y="232"/>
                  </a:lnTo>
                  <a:lnTo>
                    <a:pt x="102" y="214"/>
                  </a:lnTo>
                  <a:lnTo>
                    <a:pt x="88" y="196"/>
                  </a:lnTo>
                  <a:lnTo>
                    <a:pt x="76" y="176"/>
                  </a:lnTo>
                  <a:lnTo>
                    <a:pt x="63" y="153"/>
                  </a:lnTo>
                  <a:lnTo>
                    <a:pt x="51" y="128"/>
                  </a:lnTo>
                  <a:lnTo>
                    <a:pt x="39" y="101"/>
                  </a:lnTo>
                  <a:lnTo>
                    <a:pt x="27" y="72"/>
                  </a:lnTo>
                  <a:lnTo>
                    <a:pt x="17" y="38"/>
                  </a:lnTo>
                  <a:lnTo>
                    <a:pt x="7" y="4"/>
                  </a:lnTo>
                  <a:lnTo>
                    <a:pt x="3" y="1"/>
                  </a:lnTo>
                  <a:lnTo>
                    <a:pt x="7" y="4"/>
                  </a:lnTo>
                  <a:lnTo>
                    <a:pt x="6" y="0"/>
                  </a:lnTo>
                  <a:lnTo>
                    <a:pt x="3" y="1"/>
                  </a:lnTo>
                  <a:lnTo>
                    <a:pt x="5" y="8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71" name="Freeform 53"/>
            <p:cNvSpPr>
              <a:spLocks/>
            </p:cNvSpPr>
            <p:nvPr/>
          </p:nvSpPr>
          <p:spPr bwMode="auto">
            <a:xfrm>
              <a:off x="2331" y="3670"/>
              <a:ext cx="173" cy="221"/>
            </a:xfrm>
            <a:custGeom>
              <a:avLst/>
              <a:gdLst>
                <a:gd name="T0" fmla="*/ 142 w 173"/>
                <a:gd name="T1" fmla="*/ 213 h 221"/>
                <a:gd name="T2" fmla="*/ 154 w 173"/>
                <a:gd name="T3" fmla="*/ 203 h 221"/>
                <a:gd name="T4" fmla="*/ 163 w 173"/>
                <a:gd name="T5" fmla="*/ 190 h 221"/>
                <a:gd name="T6" fmla="*/ 169 w 173"/>
                <a:gd name="T7" fmla="*/ 174 h 221"/>
                <a:gd name="T8" fmla="*/ 172 w 173"/>
                <a:gd name="T9" fmla="*/ 155 h 221"/>
                <a:gd name="T10" fmla="*/ 172 w 173"/>
                <a:gd name="T11" fmla="*/ 135 h 221"/>
                <a:gd name="T12" fmla="*/ 168 w 173"/>
                <a:gd name="T13" fmla="*/ 114 h 221"/>
                <a:gd name="T14" fmla="*/ 161 w 173"/>
                <a:gd name="T15" fmla="*/ 92 h 221"/>
                <a:gd name="T16" fmla="*/ 152 w 173"/>
                <a:gd name="T17" fmla="*/ 71 h 221"/>
                <a:gd name="T18" fmla="*/ 146 w 173"/>
                <a:gd name="T19" fmla="*/ 60 h 221"/>
                <a:gd name="T20" fmla="*/ 139 w 173"/>
                <a:gd name="T21" fmla="*/ 52 h 221"/>
                <a:gd name="T22" fmla="*/ 132 w 173"/>
                <a:gd name="T23" fmla="*/ 42 h 221"/>
                <a:gd name="T24" fmla="*/ 125 w 173"/>
                <a:gd name="T25" fmla="*/ 34 h 221"/>
                <a:gd name="T26" fmla="*/ 117 w 173"/>
                <a:gd name="T27" fmla="*/ 26 h 221"/>
                <a:gd name="T28" fmla="*/ 109 w 173"/>
                <a:gd name="T29" fmla="*/ 20 h 221"/>
                <a:gd name="T30" fmla="*/ 101 w 173"/>
                <a:gd name="T31" fmla="*/ 15 h 221"/>
                <a:gd name="T32" fmla="*/ 93 w 173"/>
                <a:gd name="T33" fmla="*/ 10 h 221"/>
                <a:gd name="T34" fmla="*/ 85 w 173"/>
                <a:gd name="T35" fmla="*/ 6 h 221"/>
                <a:gd name="T36" fmla="*/ 76 w 173"/>
                <a:gd name="T37" fmla="*/ 3 h 221"/>
                <a:gd name="T38" fmla="*/ 69 w 173"/>
                <a:gd name="T39" fmla="*/ 1 h 221"/>
                <a:gd name="T40" fmla="*/ 61 w 173"/>
                <a:gd name="T41" fmla="*/ 0 h 221"/>
                <a:gd name="T42" fmla="*/ 53 w 173"/>
                <a:gd name="T43" fmla="*/ 1 h 221"/>
                <a:gd name="T44" fmla="*/ 45 w 173"/>
                <a:gd name="T45" fmla="*/ 2 h 221"/>
                <a:gd name="T46" fmla="*/ 38 w 173"/>
                <a:gd name="T47" fmla="*/ 4 h 221"/>
                <a:gd name="T48" fmla="*/ 31 w 173"/>
                <a:gd name="T49" fmla="*/ 8 h 221"/>
                <a:gd name="T50" fmla="*/ 18 w 173"/>
                <a:gd name="T51" fmla="*/ 18 h 221"/>
                <a:gd name="T52" fmla="*/ 10 w 173"/>
                <a:gd name="T53" fmla="*/ 31 h 221"/>
                <a:gd name="T54" fmla="*/ 3 w 173"/>
                <a:gd name="T55" fmla="*/ 47 h 221"/>
                <a:gd name="T56" fmla="*/ 0 w 173"/>
                <a:gd name="T57" fmla="*/ 65 h 221"/>
                <a:gd name="T58" fmla="*/ 0 w 173"/>
                <a:gd name="T59" fmla="*/ 86 h 221"/>
                <a:gd name="T60" fmla="*/ 4 w 173"/>
                <a:gd name="T61" fmla="*/ 106 h 221"/>
                <a:gd name="T62" fmla="*/ 11 w 173"/>
                <a:gd name="T63" fmla="*/ 128 h 221"/>
                <a:gd name="T64" fmla="*/ 20 w 173"/>
                <a:gd name="T65" fmla="*/ 150 h 221"/>
                <a:gd name="T66" fmla="*/ 27 w 173"/>
                <a:gd name="T67" fmla="*/ 160 h 221"/>
                <a:gd name="T68" fmla="*/ 33 w 173"/>
                <a:gd name="T69" fmla="*/ 169 h 221"/>
                <a:gd name="T70" fmla="*/ 41 w 173"/>
                <a:gd name="T71" fmla="*/ 178 h 221"/>
                <a:gd name="T72" fmla="*/ 47 w 173"/>
                <a:gd name="T73" fmla="*/ 187 h 221"/>
                <a:gd name="T74" fmla="*/ 55 w 173"/>
                <a:gd name="T75" fmla="*/ 194 h 221"/>
                <a:gd name="T76" fmla="*/ 63 w 173"/>
                <a:gd name="T77" fmla="*/ 201 h 221"/>
                <a:gd name="T78" fmla="*/ 72 w 173"/>
                <a:gd name="T79" fmla="*/ 205 h 221"/>
                <a:gd name="T80" fmla="*/ 79 w 173"/>
                <a:gd name="T81" fmla="*/ 211 h 221"/>
                <a:gd name="T82" fmla="*/ 88 w 173"/>
                <a:gd name="T83" fmla="*/ 214 h 221"/>
                <a:gd name="T84" fmla="*/ 96 w 173"/>
                <a:gd name="T85" fmla="*/ 218 h 221"/>
                <a:gd name="T86" fmla="*/ 104 w 173"/>
                <a:gd name="T87" fmla="*/ 219 h 221"/>
                <a:gd name="T88" fmla="*/ 112 w 173"/>
                <a:gd name="T89" fmla="*/ 220 h 221"/>
                <a:gd name="T90" fmla="*/ 120 w 173"/>
                <a:gd name="T91" fmla="*/ 220 h 221"/>
                <a:gd name="T92" fmla="*/ 128 w 173"/>
                <a:gd name="T93" fmla="*/ 219 h 221"/>
                <a:gd name="T94" fmla="*/ 135 w 173"/>
                <a:gd name="T95" fmla="*/ 217 h 221"/>
                <a:gd name="T96" fmla="*/ 142 w 173"/>
                <a:gd name="T97" fmla="*/ 213 h 22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3"/>
                <a:gd name="T148" fmla="*/ 0 h 221"/>
                <a:gd name="T149" fmla="*/ 173 w 173"/>
                <a:gd name="T150" fmla="*/ 221 h 221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3" h="221">
                  <a:moveTo>
                    <a:pt x="142" y="213"/>
                  </a:moveTo>
                  <a:lnTo>
                    <a:pt x="154" y="203"/>
                  </a:lnTo>
                  <a:lnTo>
                    <a:pt x="163" y="190"/>
                  </a:lnTo>
                  <a:lnTo>
                    <a:pt x="169" y="174"/>
                  </a:lnTo>
                  <a:lnTo>
                    <a:pt x="172" y="155"/>
                  </a:lnTo>
                  <a:lnTo>
                    <a:pt x="172" y="135"/>
                  </a:lnTo>
                  <a:lnTo>
                    <a:pt x="168" y="114"/>
                  </a:lnTo>
                  <a:lnTo>
                    <a:pt x="161" y="92"/>
                  </a:lnTo>
                  <a:lnTo>
                    <a:pt x="152" y="71"/>
                  </a:lnTo>
                  <a:lnTo>
                    <a:pt x="146" y="60"/>
                  </a:lnTo>
                  <a:lnTo>
                    <a:pt x="139" y="52"/>
                  </a:lnTo>
                  <a:lnTo>
                    <a:pt x="132" y="42"/>
                  </a:lnTo>
                  <a:lnTo>
                    <a:pt x="125" y="34"/>
                  </a:lnTo>
                  <a:lnTo>
                    <a:pt x="117" y="26"/>
                  </a:lnTo>
                  <a:lnTo>
                    <a:pt x="109" y="20"/>
                  </a:lnTo>
                  <a:lnTo>
                    <a:pt x="101" y="15"/>
                  </a:lnTo>
                  <a:lnTo>
                    <a:pt x="93" y="10"/>
                  </a:lnTo>
                  <a:lnTo>
                    <a:pt x="85" y="6"/>
                  </a:lnTo>
                  <a:lnTo>
                    <a:pt x="76" y="3"/>
                  </a:lnTo>
                  <a:lnTo>
                    <a:pt x="69" y="1"/>
                  </a:lnTo>
                  <a:lnTo>
                    <a:pt x="61" y="0"/>
                  </a:lnTo>
                  <a:lnTo>
                    <a:pt x="53" y="1"/>
                  </a:lnTo>
                  <a:lnTo>
                    <a:pt x="45" y="2"/>
                  </a:lnTo>
                  <a:lnTo>
                    <a:pt x="38" y="4"/>
                  </a:lnTo>
                  <a:lnTo>
                    <a:pt x="31" y="8"/>
                  </a:lnTo>
                  <a:lnTo>
                    <a:pt x="18" y="18"/>
                  </a:lnTo>
                  <a:lnTo>
                    <a:pt x="10" y="31"/>
                  </a:lnTo>
                  <a:lnTo>
                    <a:pt x="3" y="47"/>
                  </a:lnTo>
                  <a:lnTo>
                    <a:pt x="0" y="65"/>
                  </a:lnTo>
                  <a:lnTo>
                    <a:pt x="0" y="86"/>
                  </a:lnTo>
                  <a:lnTo>
                    <a:pt x="4" y="106"/>
                  </a:lnTo>
                  <a:lnTo>
                    <a:pt x="11" y="128"/>
                  </a:lnTo>
                  <a:lnTo>
                    <a:pt x="20" y="150"/>
                  </a:lnTo>
                  <a:lnTo>
                    <a:pt x="27" y="160"/>
                  </a:lnTo>
                  <a:lnTo>
                    <a:pt x="33" y="169"/>
                  </a:lnTo>
                  <a:lnTo>
                    <a:pt x="41" y="178"/>
                  </a:lnTo>
                  <a:lnTo>
                    <a:pt x="47" y="187"/>
                  </a:lnTo>
                  <a:lnTo>
                    <a:pt x="55" y="194"/>
                  </a:lnTo>
                  <a:lnTo>
                    <a:pt x="63" y="201"/>
                  </a:lnTo>
                  <a:lnTo>
                    <a:pt x="72" y="205"/>
                  </a:lnTo>
                  <a:lnTo>
                    <a:pt x="79" y="211"/>
                  </a:lnTo>
                  <a:lnTo>
                    <a:pt x="88" y="214"/>
                  </a:lnTo>
                  <a:lnTo>
                    <a:pt x="96" y="218"/>
                  </a:lnTo>
                  <a:lnTo>
                    <a:pt x="104" y="219"/>
                  </a:lnTo>
                  <a:lnTo>
                    <a:pt x="112" y="220"/>
                  </a:lnTo>
                  <a:lnTo>
                    <a:pt x="120" y="220"/>
                  </a:lnTo>
                  <a:lnTo>
                    <a:pt x="128" y="219"/>
                  </a:lnTo>
                  <a:lnTo>
                    <a:pt x="135" y="217"/>
                  </a:lnTo>
                  <a:lnTo>
                    <a:pt x="142" y="213"/>
                  </a:lnTo>
                </a:path>
              </a:pathLst>
            </a:custGeom>
            <a:solidFill>
              <a:srgbClr val="FFFFFF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72" name="Freeform 54"/>
            <p:cNvSpPr>
              <a:spLocks/>
            </p:cNvSpPr>
            <p:nvPr/>
          </p:nvSpPr>
          <p:spPr bwMode="auto">
            <a:xfrm>
              <a:off x="2477" y="3741"/>
              <a:ext cx="30" cy="146"/>
            </a:xfrm>
            <a:custGeom>
              <a:avLst/>
              <a:gdLst>
                <a:gd name="T0" fmla="*/ 7 w 30"/>
                <a:gd name="T1" fmla="*/ 3 h 146"/>
                <a:gd name="T2" fmla="*/ 7 w 30"/>
                <a:gd name="T3" fmla="*/ 3 h 146"/>
                <a:gd name="T4" fmla="*/ 15 w 30"/>
                <a:gd name="T5" fmla="*/ 24 h 146"/>
                <a:gd name="T6" fmla="*/ 21 w 30"/>
                <a:gd name="T7" fmla="*/ 45 h 146"/>
                <a:gd name="T8" fmla="*/ 24 w 30"/>
                <a:gd name="T9" fmla="*/ 65 h 146"/>
                <a:gd name="T10" fmla="*/ 24 w 30"/>
                <a:gd name="T11" fmla="*/ 85 h 146"/>
                <a:gd name="T12" fmla="*/ 22 w 30"/>
                <a:gd name="T13" fmla="*/ 103 h 146"/>
                <a:gd name="T14" fmla="*/ 17 w 30"/>
                <a:gd name="T15" fmla="*/ 118 h 146"/>
                <a:gd name="T16" fmla="*/ 9 w 30"/>
                <a:gd name="T17" fmla="*/ 131 h 146"/>
                <a:gd name="T18" fmla="*/ 0 w 30"/>
                <a:gd name="T19" fmla="*/ 139 h 146"/>
                <a:gd name="T20" fmla="*/ 2 w 30"/>
                <a:gd name="T21" fmla="*/ 145 h 146"/>
                <a:gd name="T22" fmla="*/ 13 w 30"/>
                <a:gd name="T23" fmla="*/ 134 h 146"/>
                <a:gd name="T24" fmla="*/ 22 w 30"/>
                <a:gd name="T25" fmla="*/ 121 h 146"/>
                <a:gd name="T26" fmla="*/ 27 w 30"/>
                <a:gd name="T27" fmla="*/ 104 h 146"/>
                <a:gd name="T28" fmla="*/ 29 w 30"/>
                <a:gd name="T29" fmla="*/ 85 h 146"/>
                <a:gd name="T30" fmla="*/ 29 w 30"/>
                <a:gd name="T31" fmla="*/ 65 h 146"/>
                <a:gd name="T32" fmla="*/ 27 w 30"/>
                <a:gd name="T33" fmla="*/ 44 h 146"/>
                <a:gd name="T34" fmla="*/ 21 w 30"/>
                <a:gd name="T35" fmla="*/ 22 h 146"/>
                <a:gd name="T36" fmla="*/ 12 w 30"/>
                <a:gd name="T37" fmla="*/ 0 h 146"/>
                <a:gd name="T38" fmla="*/ 7 w 30"/>
                <a:gd name="T39" fmla="*/ 3 h 14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30"/>
                <a:gd name="T61" fmla="*/ 0 h 146"/>
                <a:gd name="T62" fmla="*/ 30 w 30"/>
                <a:gd name="T63" fmla="*/ 146 h 14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30" h="146">
                  <a:moveTo>
                    <a:pt x="7" y="3"/>
                  </a:moveTo>
                  <a:lnTo>
                    <a:pt x="7" y="3"/>
                  </a:lnTo>
                  <a:lnTo>
                    <a:pt x="15" y="24"/>
                  </a:lnTo>
                  <a:lnTo>
                    <a:pt x="21" y="45"/>
                  </a:lnTo>
                  <a:lnTo>
                    <a:pt x="24" y="65"/>
                  </a:lnTo>
                  <a:lnTo>
                    <a:pt x="24" y="85"/>
                  </a:lnTo>
                  <a:lnTo>
                    <a:pt x="22" y="103"/>
                  </a:lnTo>
                  <a:lnTo>
                    <a:pt x="17" y="118"/>
                  </a:lnTo>
                  <a:lnTo>
                    <a:pt x="9" y="131"/>
                  </a:lnTo>
                  <a:lnTo>
                    <a:pt x="0" y="139"/>
                  </a:lnTo>
                  <a:lnTo>
                    <a:pt x="2" y="145"/>
                  </a:lnTo>
                  <a:lnTo>
                    <a:pt x="13" y="134"/>
                  </a:lnTo>
                  <a:lnTo>
                    <a:pt x="22" y="121"/>
                  </a:lnTo>
                  <a:lnTo>
                    <a:pt x="27" y="104"/>
                  </a:lnTo>
                  <a:lnTo>
                    <a:pt x="29" y="85"/>
                  </a:lnTo>
                  <a:lnTo>
                    <a:pt x="29" y="65"/>
                  </a:lnTo>
                  <a:lnTo>
                    <a:pt x="27" y="44"/>
                  </a:lnTo>
                  <a:lnTo>
                    <a:pt x="21" y="22"/>
                  </a:lnTo>
                  <a:lnTo>
                    <a:pt x="12" y="0"/>
                  </a:lnTo>
                  <a:lnTo>
                    <a:pt x="7" y="3"/>
                  </a:lnTo>
                </a:path>
              </a:pathLst>
            </a:custGeom>
            <a:solidFill>
              <a:srgbClr val="99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73" name="Freeform 55"/>
            <p:cNvSpPr>
              <a:spLocks/>
            </p:cNvSpPr>
            <p:nvPr/>
          </p:nvSpPr>
          <p:spPr bwMode="auto">
            <a:xfrm>
              <a:off x="2361" y="3666"/>
              <a:ext cx="125" cy="73"/>
            </a:xfrm>
            <a:custGeom>
              <a:avLst/>
              <a:gdLst>
                <a:gd name="T0" fmla="*/ 3 w 125"/>
                <a:gd name="T1" fmla="*/ 13 h 73"/>
                <a:gd name="T2" fmla="*/ 3 w 125"/>
                <a:gd name="T3" fmla="*/ 14 h 73"/>
                <a:gd name="T4" fmla="*/ 10 w 125"/>
                <a:gd name="T5" fmla="*/ 10 h 73"/>
                <a:gd name="T6" fmla="*/ 16 w 125"/>
                <a:gd name="T7" fmla="*/ 8 h 73"/>
                <a:gd name="T8" fmla="*/ 24 w 125"/>
                <a:gd name="T9" fmla="*/ 7 h 73"/>
                <a:gd name="T10" fmla="*/ 31 w 125"/>
                <a:gd name="T11" fmla="*/ 7 h 73"/>
                <a:gd name="T12" fmla="*/ 38 w 125"/>
                <a:gd name="T13" fmla="*/ 7 h 73"/>
                <a:gd name="T14" fmla="*/ 47 w 125"/>
                <a:gd name="T15" fmla="*/ 10 h 73"/>
                <a:gd name="T16" fmla="*/ 54 w 125"/>
                <a:gd name="T17" fmla="*/ 12 h 73"/>
                <a:gd name="T18" fmla="*/ 62 w 125"/>
                <a:gd name="T19" fmla="*/ 16 h 73"/>
                <a:gd name="T20" fmla="*/ 70 w 125"/>
                <a:gd name="T21" fmla="*/ 20 h 73"/>
                <a:gd name="T22" fmla="*/ 77 w 125"/>
                <a:gd name="T23" fmla="*/ 26 h 73"/>
                <a:gd name="T24" fmla="*/ 85 w 125"/>
                <a:gd name="T25" fmla="*/ 31 h 73"/>
                <a:gd name="T26" fmla="*/ 93 w 125"/>
                <a:gd name="T27" fmla="*/ 38 h 73"/>
                <a:gd name="T28" fmla="*/ 99 w 125"/>
                <a:gd name="T29" fmla="*/ 46 h 73"/>
                <a:gd name="T30" fmla="*/ 107 w 125"/>
                <a:gd name="T31" fmla="*/ 54 h 73"/>
                <a:gd name="T32" fmla="*/ 113 w 125"/>
                <a:gd name="T33" fmla="*/ 63 h 73"/>
                <a:gd name="T34" fmla="*/ 118 w 125"/>
                <a:gd name="T35" fmla="*/ 72 h 73"/>
                <a:gd name="T36" fmla="*/ 124 w 125"/>
                <a:gd name="T37" fmla="*/ 69 h 73"/>
                <a:gd name="T38" fmla="*/ 118 w 125"/>
                <a:gd name="T39" fmla="*/ 60 h 73"/>
                <a:gd name="T40" fmla="*/ 112 w 125"/>
                <a:gd name="T41" fmla="*/ 50 h 73"/>
                <a:gd name="T42" fmla="*/ 105 w 125"/>
                <a:gd name="T43" fmla="*/ 42 h 73"/>
                <a:gd name="T44" fmla="*/ 97 w 125"/>
                <a:gd name="T45" fmla="*/ 34 h 73"/>
                <a:gd name="T46" fmla="*/ 90 w 125"/>
                <a:gd name="T47" fmla="*/ 27 h 73"/>
                <a:gd name="T48" fmla="*/ 82 w 125"/>
                <a:gd name="T49" fmla="*/ 20 h 73"/>
                <a:gd name="T50" fmla="*/ 72 w 125"/>
                <a:gd name="T51" fmla="*/ 15 h 73"/>
                <a:gd name="T52" fmla="*/ 65 w 125"/>
                <a:gd name="T53" fmla="*/ 10 h 73"/>
                <a:gd name="T54" fmla="*/ 56 w 125"/>
                <a:gd name="T55" fmla="*/ 6 h 73"/>
                <a:gd name="T56" fmla="*/ 48 w 125"/>
                <a:gd name="T57" fmla="*/ 4 h 73"/>
                <a:gd name="T58" fmla="*/ 39 w 125"/>
                <a:gd name="T59" fmla="*/ 2 h 73"/>
                <a:gd name="T60" fmla="*/ 31 w 125"/>
                <a:gd name="T61" fmla="*/ 0 h 73"/>
                <a:gd name="T62" fmla="*/ 24 w 125"/>
                <a:gd name="T63" fmla="*/ 1 h 73"/>
                <a:gd name="T64" fmla="*/ 15 w 125"/>
                <a:gd name="T65" fmla="*/ 2 h 73"/>
                <a:gd name="T66" fmla="*/ 8 w 125"/>
                <a:gd name="T67" fmla="*/ 5 h 73"/>
                <a:gd name="T68" fmla="*/ 0 w 125"/>
                <a:gd name="T69" fmla="*/ 7 h 73"/>
                <a:gd name="T70" fmla="*/ 0 w 125"/>
                <a:gd name="T71" fmla="*/ 8 h 73"/>
                <a:gd name="T72" fmla="*/ 3 w 125"/>
                <a:gd name="T73" fmla="*/ 13 h 73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25"/>
                <a:gd name="T112" fmla="*/ 0 h 73"/>
                <a:gd name="T113" fmla="*/ 125 w 125"/>
                <a:gd name="T114" fmla="*/ 73 h 73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25" h="73">
                  <a:moveTo>
                    <a:pt x="3" y="13"/>
                  </a:moveTo>
                  <a:lnTo>
                    <a:pt x="3" y="14"/>
                  </a:lnTo>
                  <a:lnTo>
                    <a:pt x="10" y="10"/>
                  </a:lnTo>
                  <a:lnTo>
                    <a:pt x="16" y="8"/>
                  </a:lnTo>
                  <a:lnTo>
                    <a:pt x="24" y="7"/>
                  </a:lnTo>
                  <a:lnTo>
                    <a:pt x="31" y="7"/>
                  </a:lnTo>
                  <a:lnTo>
                    <a:pt x="38" y="7"/>
                  </a:lnTo>
                  <a:lnTo>
                    <a:pt x="47" y="10"/>
                  </a:lnTo>
                  <a:lnTo>
                    <a:pt x="54" y="12"/>
                  </a:lnTo>
                  <a:lnTo>
                    <a:pt x="62" y="16"/>
                  </a:lnTo>
                  <a:lnTo>
                    <a:pt x="70" y="20"/>
                  </a:lnTo>
                  <a:lnTo>
                    <a:pt x="77" y="26"/>
                  </a:lnTo>
                  <a:lnTo>
                    <a:pt x="85" y="31"/>
                  </a:lnTo>
                  <a:lnTo>
                    <a:pt x="93" y="38"/>
                  </a:lnTo>
                  <a:lnTo>
                    <a:pt x="99" y="46"/>
                  </a:lnTo>
                  <a:lnTo>
                    <a:pt x="107" y="54"/>
                  </a:lnTo>
                  <a:lnTo>
                    <a:pt x="113" y="63"/>
                  </a:lnTo>
                  <a:lnTo>
                    <a:pt x="118" y="72"/>
                  </a:lnTo>
                  <a:lnTo>
                    <a:pt x="124" y="69"/>
                  </a:lnTo>
                  <a:lnTo>
                    <a:pt x="118" y="60"/>
                  </a:lnTo>
                  <a:lnTo>
                    <a:pt x="112" y="50"/>
                  </a:lnTo>
                  <a:lnTo>
                    <a:pt x="105" y="42"/>
                  </a:lnTo>
                  <a:lnTo>
                    <a:pt x="97" y="34"/>
                  </a:lnTo>
                  <a:lnTo>
                    <a:pt x="90" y="27"/>
                  </a:lnTo>
                  <a:lnTo>
                    <a:pt x="82" y="20"/>
                  </a:lnTo>
                  <a:lnTo>
                    <a:pt x="72" y="15"/>
                  </a:lnTo>
                  <a:lnTo>
                    <a:pt x="65" y="10"/>
                  </a:lnTo>
                  <a:lnTo>
                    <a:pt x="56" y="6"/>
                  </a:lnTo>
                  <a:lnTo>
                    <a:pt x="48" y="4"/>
                  </a:lnTo>
                  <a:lnTo>
                    <a:pt x="39" y="2"/>
                  </a:lnTo>
                  <a:lnTo>
                    <a:pt x="31" y="0"/>
                  </a:lnTo>
                  <a:lnTo>
                    <a:pt x="24" y="1"/>
                  </a:lnTo>
                  <a:lnTo>
                    <a:pt x="15" y="2"/>
                  </a:lnTo>
                  <a:lnTo>
                    <a:pt x="8" y="5"/>
                  </a:lnTo>
                  <a:lnTo>
                    <a:pt x="0" y="7"/>
                  </a:lnTo>
                  <a:lnTo>
                    <a:pt x="0" y="8"/>
                  </a:lnTo>
                  <a:lnTo>
                    <a:pt x="3" y="13"/>
                  </a:lnTo>
                </a:path>
              </a:pathLst>
            </a:custGeom>
            <a:solidFill>
              <a:srgbClr val="99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74" name="Freeform 56"/>
            <p:cNvSpPr>
              <a:spLocks/>
            </p:cNvSpPr>
            <p:nvPr/>
          </p:nvSpPr>
          <p:spPr bwMode="auto">
            <a:xfrm>
              <a:off x="2328" y="3675"/>
              <a:ext cx="31" cy="145"/>
            </a:xfrm>
            <a:custGeom>
              <a:avLst/>
              <a:gdLst>
                <a:gd name="T0" fmla="*/ 23 w 31"/>
                <a:gd name="T1" fmla="*/ 141 h 145"/>
                <a:gd name="T2" fmla="*/ 23 w 31"/>
                <a:gd name="T3" fmla="*/ 141 h 145"/>
                <a:gd name="T4" fmla="*/ 14 w 31"/>
                <a:gd name="T5" fmla="*/ 121 h 145"/>
                <a:gd name="T6" fmla="*/ 8 w 31"/>
                <a:gd name="T7" fmla="*/ 100 h 145"/>
                <a:gd name="T8" fmla="*/ 6 w 31"/>
                <a:gd name="T9" fmla="*/ 80 h 145"/>
                <a:gd name="T10" fmla="*/ 6 w 31"/>
                <a:gd name="T11" fmla="*/ 60 h 145"/>
                <a:gd name="T12" fmla="*/ 8 w 31"/>
                <a:gd name="T13" fmla="*/ 42 h 145"/>
                <a:gd name="T14" fmla="*/ 13 w 31"/>
                <a:gd name="T15" fmla="*/ 27 h 145"/>
                <a:gd name="T16" fmla="*/ 21 w 31"/>
                <a:gd name="T17" fmla="*/ 14 h 145"/>
                <a:gd name="T18" fmla="*/ 30 w 31"/>
                <a:gd name="T19" fmla="*/ 5 h 145"/>
                <a:gd name="T20" fmla="*/ 28 w 31"/>
                <a:gd name="T21" fmla="*/ 0 h 145"/>
                <a:gd name="T22" fmla="*/ 17 w 31"/>
                <a:gd name="T23" fmla="*/ 11 h 145"/>
                <a:gd name="T24" fmla="*/ 8 w 31"/>
                <a:gd name="T25" fmla="*/ 24 h 145"/>
                <a:gd name="T26" fmla="*/ 3 w 31"/>
                <a:gd name="T27" fmla="*/ 41 h 145"/>
                <a:gd name="T28" fmla="*/ 0 w 31"/>
                <a:gd name="T29" fmla="*/ 60 h 145"/>
                <a:gd name="T30" fmla="*/ 0 w 31"/>
                <a:gd name="T31" fmla="*/ 80 h 145"/>
                <a:gd name="T32" fmla="*/ 3 w 31"/>
                <a:gd name="T33" fmla="*/ 101 h 145"/>
                <a:gd name="T34" fmla="*/ 9 w 31"/>
                <a:gd name="T35" fmla="*/ 123 h 145"/>
                <a:gd name="T36" fmla="*/ 18 w 31"/>
                <a:gd name="T37" fmla="*/ 144 h 145"/>
                <a:gd name="T38" fmla="*/ 23 w 31"/>
                <a:gd name="T39" fmla="*/ 141 h 145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31"/>
                <a:gd name="T61" fmla="*/ 0 h 145"/>
                <a:gd name="T62" fmla="*/ 31 w 31"/>
                <a:gd name="T63" fmla="*/ 145 h 145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31" h="145">
                  <a:moveTo>
                    <a:pt x="23" y="141"/>
                  </a:moveTo>
                  <a:lnTo>
                    <a:pt x="23" y="141"/>
                  </a:lnTo>
                  <a:lnTo>
                    <a:pt x="14" y="121"/>
                  </a:lnTo>
                  <a:lnTo>
                    <a:pt x="8" y="100"/>
                  </a:lnTo>
                  <a:lnTo>
                    <a:pt x="6" y="80"/>
                  </a:lnTo>
                  <a:lnTo>
                    <a:pt x="6" y="60"/>
                  </a:lnTo>
                  <a:lnTo>
                    <a:pt x="8" y="42"/>
                  </a:lnTo>
                  <a:lnTo>
                    <a:pt x="13" y="27"/>
                  </a:lnTo>
                  <a:lnTo>
                    <a:pt x="21" y="14"/>
                  </a:lnTo>
                  <a:lnTo>
                    <a:pt x="30" y="5"/>
                  </a:lnTo>
                  <a:lnTo>
                    <a:pt x="28" y="0"/>
                  </a:lnTo>
                  <a:lnTo>
                    <a:pt x="17" y="11"/>
                  </a:lnTo>
                  <a:lnTo>
                    <a:pt x="8" y="24"/>
                  </a:lnTo>
                  <a:lnTo>
                    <a:pt x="3" y="41"/>
                  </a:lnTo>
                  <a:lnTo>
                    <a:pt x="0" y="60"/>
                  </a:lnTo>
                  <a:lnTo>
                    <a:pt x="0" y="80"/>
                  </a:lnTo>
                  <a:lnTo>
                    <a:pt x="3" y="101"/>
                  </a:lnTo>
                  <a:lnTo>
                    <a:pt x="9" y="123"/>
                  </a:lnTo>
                  <a:lnTo>
                    <a:pt x="18" y="144"/>
                  </a:lnTo>
                  <a:lnTo>
                    <a:pt x="23" y="141"/>
                  </a:lnTo>
                </a:path>
              </a:pathLst>
            </a:custGeom>
            <a:solidFill>
              <a:srgbClr val="99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75" name="Freeform 57"/>
            <p:cNvSpPr>
              <a:spLocks/>
            </p:cNvSpPr>
            <p:nvPr/>
          </p:nvSpPr>
          <p:spPr bwMode="auto">
            <a:xfrm>
              <a:off x="2349" y="3822"/>
              <a:ext cx="126" cy="73"/>
            </a:xfrm>
            <a:custGeom>
              <a:avLst/>
              <a:gdLst>
                <a:gd name="T0" fmla="*/ 122 w 126"/>
                <a:gd name="T1" fmla="*/ 59 h 73"/>
                <a:gd name="T2" fmla="*/ 122 w 126"/>
                <a:gd name="T3" fmla="*/ 59 h 73"/>
                <a:gd name="T4" fmla="*/ 115 w 126"/>
                <a:gd name="T5" fmla="*/ 62 h 73"/>
                <a:gd name="T6" fmla="*/ 109 w 126"/>
                <a:gd name="T7" fmla="*/ 65 h 73"/>
                <a:gd name="T8" fmla="*/ 101 w 126"/>
                <a:gd name="T9" fmla="*/ 66 h 73"/>
                <a:gd name="T10" fmla="*/ 94 w 126"/>
                <a:gd name="T11" fmla="*/ 66 h 73"/>
                <a:gd name="T12" fmla="*/ 87 w 126"/>
                <a:gd name="T13" fmla="*/ 65 h 73"/>
                <a:gd name="T14" fmla="*/ 78 w 126"/>
                <a:gd name="T15" fmla="*/ 63 h 73"/>
                <a:gd name="T16" fmla="*/ 71 w 126"/>
                <a:gd name="T17" fmla="*/ 60 h 73"/>
                <a:gd name="T18" fmla="*/ 63 w 126"/>
                <a:gd name="T19" fmla="*/ 57 h 73"/>
                <a:gd name="T20" fmla="*/ 54 w 126"/>
                <a:gd name="T21" fmla="*/ 53 h 73"/>
                <a:gd name="T22" fmla="*/ 47 w 126"/>
                <a:gd name="T23" fmla="*/ 47 h 73"/>
                <a:gd name="T24" fmla="*/ 39 w 126"/>
                <a:gd name="T25" fmla="*/ 41 h 73"/>
                <a:gd name="T26" fmla="*/ 32 w 126"/>
                <a:gd name="T27" fmla="*/ 34 h 73"/>
                <a:gd name="T28" fmla="*/ 25 w 126"/>
                <a:gd name="T29" fmla="*/ 27 h 73"/>
                <a:gd name="T30" fmla="*/ 18 w 126"/>
                <a:gd name="T31" fmla="*/ 18 h 73"/>
                <a:gd name="T32" fmla="*/ 11 w 126"/>
                <a:gd name="T33" fmla="*/ 10 h 73"/>
                <a:gd name="T34" fmla="*/ 7 w 126"/>
                <a:gd name="T35" fmla="*/ 0 h 73"/>
                <a:gd name="T36" fmla="*/ 0 w 126"/>
                <a:gd name="T37" fmla="*/ 3 h 73"/>
                <a:gd name="T38" fmla="*/ 7 w 126"/>
                <a:gd name="T39" fmla="*/ 13 h 73"/>
                <a:gd name="T40" fmla="*/ 13 w 126"/>
                <a:gd name="T41" fmla="*/ 22 h 73"/>
                <a:gd name="T42" fmla="*/ 20 w 126"/>
                <a:gd name="T43" fmla="*/ 30 h 73"/>
                <a:gd name="T44" fmla="*/ 28 w 126"/>
                <a:gd name="T45" fmla="*/ 39 h 73"/>
                <a:gd name="T46" fmla="*/ 35 w 126"/>
                <a:gd name="T47" fmla="*/ 46 h 73"/>
                <a:gd name="T48" fmla="*/ 43 w 126"/>
                <a:gd name="T49" fmla="*/ 53 h 73"/>
                <a:gd name="T50" fmla="*/ 52 w 126"/>
                <a:gd name="T51" fmla="*/ 57 h 73"/>
                <a:gd name="T52" fmla="*/ 60 w 126"/>
                <a:gd name="T53" fmla="*/ 63 h 73"/>
                <a:gd name="T54" fmla="*/ 69 w 126"/>
                <a:gd name="T55" fmla="*/ 66 h 73"/>
                <a:gd name="T56" fmla="*/ 77 w 126"/>
                <a:gd name="T57" fmla="*/ 69 h 73"/>
                <a:gd name="T58" fmla="*/ 86 w 126"/>
                <a:gd name="T59" fmla="*/ 70 h 73"/>
                <a:gd name="T60" fmla="*/ 94 w 126"/>
                <a:gd name="T61" fmla="*/ 72 h 73"/>
                <a:gd name="T62" fmla="*/ 101 w 126"/>
                <a:gd name="T63" fmla="*/ 72 h 73"/>
                <a:gd name="T64" fmla="*/ 110 w 126"/>
                <a:gd name="T65" fmla="*/ 70 h 73"/>
                <a:gd name="T66" fmla="*/ 117 w 126"/>
                <a:gd name="T67" fmla="*/ 68 h 73"/>
                <a:gd name="T68" fmla="*/ 125 w 126"/>
                <a:gd name="T69" fmla="*/ 65 h 73"/>
                <a:gd name="T70" fmla="*/ 122 w 126"/>
                <a:gd name="T71" fmla="*/ 59 h 7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26"/>
                <a:gd name="T109" fmla="*/ 0 h 73"/>
                <a:gd name="T110" fmla="*/ 126 w 126"/>
                <a:gd name="T111" fmla="*/ 73 h 7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26" h="73">
                  <a:moveTo>
                    <a:pt x="122" y="59"/>
                  </a:moveTo>
                  <a:lnTo>
                    <a:pt x="122" y="59"/>
                  </a:lnTo>
                  <a:lnTo>
                    <a:pt x="115" y="62"/>
                  </a:lnTo>
                  <a:lnTo>
                    <a:pt x="109" y="65"/>
                  </a:lnTo>
                  <a:lnTo>
                    <a:pt x="101" y="66"/>
                  </a:lnTo>
                  <a:lnTo>
                    <a:pt x="94" y="66"/>
                  </a:lnTo>
                  <a:lnTo>
                    <a:pt x="87" y="65"/>
                  </a:lnTo>
                  <a:lnTo>
                    <a:pt x="78" y="63"/>
                  </a:lnTo>
                  <a:lnTo>
                    <a:pt x="71" y="60"/>
                  </a:lnTo>
                  <a:lnTo>
                    <a:pt x="63" y="57"/>
                  </a:lnTo>
                  <a:lnTo>
                    <a:pt x="54" y="53"/>
                  </a:lnTo>
                  <a:lnTo>
                    <a:pt x="47" y="47"/>
                  </a:lnTo>
                  <a:lnTo>
                    <a:pt x="39" y="41"/>
                  </a:lnTo>
                  <a:lnTo>
                    <a:pt x="32" y="34"/>
                  </a:lnTo>
                  <a:lnTo>
                    <a:pt x="25" y="27"/>
                  </a:lnTo>
                  <a:lnTo>
                    <a:pt x="18" y="18"/>
                  </a:lnTo>
                  <a:lnTo>
                    <a:pt x="11" y="10"/>
                  </a:lnTo>
                  <a:lnTo>
                    <a:pt x="7" y="0"/>
                  </a:lnTo>
                  <a:lnTo>
                    <a:pt x="0" y="3"/>
                  </a:lnTo>
                  <a:lnTo>
                    <a:pt x="7" y="13"/>
                  </a:lnTo>
                  <a:lnTo>
                    <a:pt x="13" y="22"/>
                  </a:lnTo>
                  <a:lnTo>
                    <a:pt x="20" y="30"/>
                  </a:lnTo>
                  <a:lnTo>
                    <a:pt x="28" y="39"/>
                  </a:lnTo>
                  <a:lnTo>
                    <a:pt x="35" y="46"/>
                  </a:lnTo>
                  <a:lnTo>
                    <a:pt x="43" y="53"/>
                  </a:lnTo>
                  <a:lnTo>
                    <a:pt x="52" y="57"/>
                  </a:lnTo>
                  <a:lnTo>
                    <a:pt x="60" y="63"/>
                  </a:lnTo>
                  <a:lnTo>
                    <a:pt x="69" y="66"/>
                  </a:lnTo>
                  <a:lnTo>
                    <a:pt x="77" y="69"/>
                  </a:lnTo>
                  <a:lnTo>
                    <a:pt x="86" y="70"/>
                  </a:lnTo>
                  <a:lnTo>
                    <a:pt x="94" y="72"/>
                  </a:lnTo>
                  <a:lnTo>
                    <a:pt x="101" y="72"/>
                  </a:lnTo>
                  <a:lnTo>
                    <a:pt x="110" y="70"/>
                  </a:lnTo>
                  <a:lnTo>
                    <a:pt x="117" y="68"/>
                  </a:lnTo>
                  <a:lnTo>
                    <a:pt x="125" y="65"/>
                  </a:lnTo>
                  <a:lnTo>
                    <a:pt x="122" y="59"/>
                  </a:lnTo>
                </a:path>
              </a:pathLst>
            </a:custGeom>
            <a:solidFill>
              <a:srgbClr val="99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76" name="Freeform 58"/>
            <p:cNvSpPr>
              <a:spLocks/>
            </p:cNvSpPr>
            <p:nvPr/>
          </p:nvSpPr>
          <p:spPr bwMode="auto">
            <a:xfrm>
              <a:off x="2787" y="3559"/>
              <a:ext cx="190" cy="223"/>
            </a:xfrm>
            <a:custGeom>
              <a:avLst/>
              <a:gdLst>
                <a:gd name="T0" fmla="*/ 148 w 190"/>
                <a:gd name="T1" fmla="*/ 217 h 223"/>
                <a:gd name="T2" fmla="*/ 163 w 190"/>
                <a:gd name="T3" fmla="*/ 208 h 223"/>
                <a:gd name="T4" fmla="*/ 174 w 190"/>
                <a:gd name="T5" fmla="*/ 196 h 223"/>
                <a:gd name="T6" fmla="*/ 182 w 190"/>
                <a:gd name="T7" fmla="*/ 180 h 223"/>
                <a:gd name="T8" fmla="*/ 187 w 190"/>
                <a:gd name="T9" fmla="*/ 163 h 223"/>
                <a:gd name="T10" fmla="*/ 189 w 190"/>
                <a:gd name="T11" fmla="*/ 142 h 223"/>
                <a:gd name="T12" fmla="*/ 187 w 190"/>
                <a:gd name="T13" fmla="*/ 122 h 223"/>
                <a:gd name="T14" fmla="*/ 181 w 190"/>
                <a:gd name="T15" fmla="*/ 100 h 223"/>
                <a:gd name="T16" fmla="*/ 172 w 190"/>
                <a:gd name="T17" fmla="*/ 78 h 223"/>
                <a:gd name="T18" fmla="*/ 166 w 190"/>
                <a:gd name="T19" fmla="*/ 67 h 223"/>
                <a:gd name="T20" fmla="*/ 159 w 190"/>
                <a:gd name="T21" fmla="*/ 57 h 223"/>
                <a:gd name="T22" fmla="*/ 152 w 190"/>
                <a:gd name="T23" fmla="*/ 48 h 223"/>
                <a:gd name="T24" fmla="*/ 145 w 190"/>
                <a:gd name="T25" fmla="*/ 39 h 223"/>
                <a:gd name="T26" fmla="*/ 137 w 190"/>
                <a:gd name="T27" fmla="*/ 31 h 223"/>
                <a:gd name="T28" fmla="*/ 129 w 190"/>
                <a:gd name="T29" fmla="*/ 24 h 223"/>
                <a:gd name="T30" fmla="*/ 120 w 190"/>
                <a:gd name="T31" fmla="*/ 19 h 223"/>
                <a:gd name="T32" fmla="*/ 111 w 190"/>
                <a:gd name="T33" fmla="*/ 13 h 223"/>
                <a:gd name="T34" fmla="*/ 103 w 190"/>
                <a:gd name="T35" fmla="*/ 8 h 223"/>
                <a:gd name="T36" fmla="*/ 93 w 190"/>
                <a:gd name="T37" fmla="*/ 5 h 223"/>
                <a:gd name="T38" fmla="*/ 84 w 190"/>
                <a:gd name="T39" fmla="*/ 3 h 223"/>
                <a:gd name="T40" fmla="*/ 76 w 190"/>
                <a:gd name="T41" fmla="*/ 1 h 223"/>
                <a:gd name="T42" fmla="*/ 66 w 190"/>
                <a:gd name="T43" fmla="*/ 0 h 223"/>
                <a:gd name="T44" fmla="*/ 57 w 190"/>
                <a:gd name="T45" fmla="*/ 1 h 223"/>
                <a:gd name="T46" fmla="*/ 49 w 190"/>
                <a:gd name="T47" fmla="*/ 3 h 223"/>
                <a:gd name="T48" fmla="*/ 41 w 190"/>
                <a:gd name="T49" fmla="*/ 6 h 223"/>
                <a:gd name="T50" fmla="*/ 26 w 190"/>
                <a:gd name="T51" fmla="*/ 15 h 223"/>
                <a:gd name="T52" fmla="*/ 15 w 190"/>
                <a:gd name="T53" fmla="*/ 27 h 223"/>
                <a:gd name="T54" fmla="*/ 7 w 190"/>
                <a:gd name="T55" fmla="*/ 43 h 223"/>
                <a:gd name="T56" fmla="*/ 2 w 190"/>
                <a:gd name="T57" fmla="*/ 60 h 223"/>
                <a:gd name="T58" fmla="*/ 0 w 190"/>
                <a:gd name="T59" fmla="*/ 80 h 223"/>
                <a:gd name="T60" fmla="*/ 3 w 190"/>
                <a:gd name="T61" fmla="*/ 101 h 223"/>
                <a:gd name="T62" fmla="*/ 8 w 190"/>
                <a:gd name="T63" fmla="*/ 123 h 223"/>
                <a:gd name="T64" fmla="*/ 17 w 190"/>
                <a:gd name="T65" fmla="*/ 145 h 223"/>
                <a:gd name="T66" fmla="*/ 22 w 190"/>
                <a:gd name="T67" fmla="*/ 156 h 223"/>
                <a:gd name="T68" fmla="*/ 29 w 190"/>
                <a:gd name="T69" fmla="*/ 166 h 223"/>
                <a:gd name="T70" fmla="*/ 37 w 190"/>
                <a:gd name="T71" fmla="*/ 175 h 223"/>
                <a:gd name="T72" fmla="*/ 44 w 190"/>
                <a:gd name="T73" fmla="*/ 183 h 223"/>
                <a:gd name="T74" fmla="*/ 52 w 190"/>
                <a:gd name="T75" fmla="*/ 192 h 223"/>
                <a:gd name="T76" fmla="*/ 61 w 190"/>
                <a:gd name="T77" fmla="*/ 199 h 223"/>
                <a:gd name="T78" fmla="*/ 70 w 190"/>
                <a:gd name="T79" fmla="*/ 204 h 223"/>
                <a:gd name="T80" fmla="*/ 79 w 190"/>
                <a:gd name="T81" fmla="*/ 209 h 223"/>
                <a:gd name="T82" fmla="*/ 87 w 190"/>
                <a:gd name="T83" fmla="*/ 214 h 223"/>
                <a:gd name="T84" fmla="*/ 96 w 190"/>
                <a:gd name="T85" fmla="*/ 218 h 223"/>
                <a:gd name="T86" fmla="*/ 106 w 190"/>
                <a:gd name="T87" fmla="*/ 220 h 223"/>
                <a:gd name="T88" fmla="*/ 114 w 190"/>
                <a:gd name="T89" fmla="*/ 222 h 223"/>
                <a:gd name="T90" fmla="*/ 123 w 190"/>
                <a:gd name="T91" fmla="*/ 222 h 223"/>
                <a:gd name="T92" fmla="*/ 132 w 190"/>
                <a:gd name="T93" fmla="*/ 222 h 223"/>
                <a:gd name="T94" fmla="*/ 141 w 190"/>
                <a:gd name="T95" fmla="*/ 220 h 223"/>
                <a:gd name="T96" fmla="*/ 148 w 190"/>
                <a:gd name="T97" fmla="*/ 217 h 22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90"/>
                <a:gd name="T148" fmla="*/ 0 h 223"/>
                <a:gd name="T149" fmla="*/ 190 w 190"/>
                <a:gd name="T150" fmla="*/ 223 h 223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90" h="223">
                  <a:moveTo>
                    <a:pt x="148" y="217"/>
                  </a:moveTo>
                  <a:lnTo>
                    <a:pt x="163" y="208"/>
                  </a:lnTo>
                  <a:lnTo>
                    <a:pt x="174" y="196"/>
                  </a:lnTo>
                  <a:lnTo>
                    <a:pt x="182" y="180"/>
                  </a:lnTo>
                  <a:lnTo>
                    <a:pt x="187" y="163"/>
                  </a:lnTo>
                  <a:lnTo>
                    <a:pt x="189" y="142"/>
                  </a:lnTo>
                  <a:lnTo>
                    <a:pt x="187" y="122"/>
                  </a:lnTo>
                  <a:lnTo>
                    <a:pt x="181" y="100"/>
                  </a:lnTo>
                  <a:lnTo>
                    <a:pt x="172" y="78"/>
                  </a:lnTo>
                  <a:lnTo>
                    <a:pt x="166" y="67"/>
                  </a:lnTo>
                  <a:lnTo>
                    <a:pt x="159" y="57"/>
                  </a:lnTo>
                  <a:lnTo>
                    <a:pt x="152" y="48"/>
                  </a:lnTo>
                  <a:lnTo>
                    <a:pt x="145" y="39"/>
                  </a:lnTo>
                  <a:lnTo>
                    <a:pt x="137" y="31"/>
                  </a:lnTo>
                  <a:lnTo>
                    <a:pt x="129" y="24"/>
                  </a:lnTo>
                  <a:lnTo>
                    <a:pt x="120" y="19"/>
                  </a:lnTo>
                  <a:lnTo>
                    <a:pt x="111" y="13"/>
                  </a:lnTo>
                  <a:lnTo>
                    <a:pt x="103" y="8"/>
                  </a:lnTo>
                  <a:lnTo>
                    <a:pt x="93" y="5"/>
                  </a:lnTo>
                  <a:lnTo>
                    <a:pt x="84" y="3"/>
                  </a:lnTo>
                  <a:lnTo>
                    <a:pt x="76" y="1"/>
                  </a:lnTo>
                  <a:lnTo>
                    <a:pt x="66" y="0"/>
                  </a:lnTo>
                  <a:lnTo>
                    <a:pt x="57" y="1"/>
                  </a:lnTo>
                  <a:lnTo>
                    <a:pt x="49" y="3"/>
                  </a:lnTo>
                  <a:lnTo>
                    <a:pt x="41" y="6"/>
                  </a:lnTo>
                  <a:lnTo>
                    <a:pt x="26" y="15"/>
                  </a:lnTo>
                  <a:lnTo>
                    <a:pt x="15" y="27"/>
                  </a:lnTo>
                  <a:lnTo>
                    <a:pt x="7" y="43"/>
                  </a:lnTo>
                  <a:lnTo>
                    <a:pt x="2" y="60"/>
                  </a:lnTo>
                  <a:lnTo>
                    <a:pt x="0" y="80"/>
                  </a:lnTo>
                  <a:lnTo>
                    <a:pt x="3" y="101"/>
                  </a:lnTo>
                  <a:lnTo>
                    <a:pt x="8" y="123"/>
                  </a:lnTo>
                  <a:lnTo>
                    <a:pt x="17" y="145"/>
                  </a:lnTo>
                  <a:lnTo>
                    <a:pt x="22" y="156"/>
                  </a:lnTo>
                  <a:lnTo>
                    <a:pt x="29" y="166"/>
                  </a:lnTo>
                  <a:lnTo>
                    <a:pt x="37" y="175"/>
                  </a:lnTo>
                  <a:lnTo>
                    <a:pt x="44" y="183"/>
                  </a:lnTo>
                  <a:lnTo>
                    <a:pt x="52" y="192"/>
                  </a:lnTo>
                  <a:lnTo>
                    <a:pt x="61" y="199"/>
                  </a:lnTo>
                  <a:lnTo>
                    <a:pt x="70" y="204"/>
                  </a:lnTo>
                  <a:lnTo>
                    <a:pt x="79" y="209"/>
                  </a:lnTo>
                  <a:lnTo>
                    <a:pt x="87" y="214"/>
                  </a:lnTo>
                  <a:lnTo>
                    <a:pt x="96" y="218"/>
                  </a:lnTo>
                  <a:lnTo>
                    <a:pt x="106" y="220"/>
                  </a:lnTo>
                  <a:lnTo>
                    <a:pt x="114" y="222"/>
                  </a:lnTo>
                  <a:lnTo>
                    <a:pt x="123" y="222"/>
                  </a:lnTo>
                  <a:lnTo>
                    <a:pt x="132" y="222"/>
                  </a:lnTo>
                  <a:lnTo>
                    <a:pt x="141" y="220"/>
                  </a:lnTo>
                  <a:lnTo>
                    <a:pt x="148" y="217"/>
                  </a:lnTo>
                </a:path>
              </a:pathLst>
            </a:custGeom>
            <a:solidFill>
              <a:srgbClr val="FFFFFF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77" name="Freeform 59"/>
            <p:cNvSpPr>
              <a:spLocks/>
            </p:cNvSpPr>
            <p:nvPr/>
          </p:nvSpPr>
          <p:spPr bwMode="auto">
            <a:xfrm>
              <a:off x="2939" y="3637"/>
              <a:ext cx="41" cy="143"/>
            </a:xfrm>
            <a:custGeom>
              <a:avLst/>
              <a:gdLst>
                <a:gd name="T0" fmla="*/ 19 w 41"/>
                <a:gd name="T1" fmla="*/ 3 h 143"/>
                <a:gd name="T2" fmla="*/ 19 w 41"/>
                <a:gd name="T3" fmla="*/ 3 h 143"/>
                <a:gd name="T4" fmla="*/ 27 w 41"/>
                <a:gd name="T5" fmla="*/ 25 h 143"/>
                <a:gd name="T6" fmla="*/ 32 w 41"/>
                <a:gd name="T7" fmla="*/ 46 h 143"/>
                <a:gd name="T8" fmla="*/ 34 w 41"/>
                <a:gd name="T9" fmla="*/ 65 h 143"/>
                <a:gd name="T10" fmla="*/ 33 w 41"/>
                <a:gd name="T11" fmla="*/ 84 h 143"/>
                <a:gd name="T12" fmla="*/ 29 w 41"/>
                <a:gd name="T13" fmla="*/ 102 h 143"/>
                <a:gd name="T14" fmla="*/ 22 w 41"/>
                <a:gd name="T15" fmla="*/ 116 h 143"/>
                <a:gd name="T16" fmla="*/ 12 w 41"/>
                <a:gd name="T17" fmla="*/ 128 h 143"/>
                <a:gd name="T18" fmla="*/ 0 w 41"/>
                <a:gd name="T19" fmla="*/ 136 h 143"/>
                <a:gd name="T20" fmla="*/ 3 w 41"/>
                <a:gd name="T21" fmla="*/ 142 h 143"/>
                <a:gd name="T22" fmla="*/ 17 w 41"/>
                <a:gd name="T23" fmla="*/ 132 h 143"/>
                <a:gd name="T24" fmla="*/ 26 w 41"/>
                <a:gd name="T25" fmla="*/ 120 h 143"/>
                <a:gd name="T26" fmla="*/ 34 w 41"/>
                <a:gd name="T27" fmla="*/ 105 h 143"/>
                <a:gd name="T28" fmla="*/ 38 w 41"/>
                <a:gd name="T29" fmla="*/ 85 h 143"/>
                <a:gd name="T30" fmla="*/ 40 w 41"/>
                <a:gd name="T31" fmla="*/ 65 h 143"/>
                <a:gd name="T32" fmla="*/ 38 w 41"/>
                <a:gd name="T33" fmla="*/ 44 h 143"/>
                <a:gd name="T34" fmla="*/ 33 w 41"/>
                <a:gd name="T35" fmla="*/ 22 h 143"/>
                <a:gd name="T36" fmla="*/ 24 w 41"/>
                <a:gd name="T37" fmla="*/ 0 h 143"/>
                <a:gd name="T38" fmla="*/ 19 w 41"/>
                <a:gd name="T39" fmla="*/ 3 h 143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41"/>
                <a:gd name="T61" fmla="*/ 0 h 143"/>
                <a:gd name="T62" fmla="*/ 41 w 41"/>
                <a:gd name="T63" fmla="*/ 143 h 143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41" h="143">
                  <a:moveTo>
                    <a:pt x="19" y="3"/>
                  </a:moveTo>
                  <a:lnTo>
                    <a:pt x="19" y="3"/>
                  </a:lnTo>
                  <a:lnTo>
                    <a:pt x="27" y="25"/>
                  </a:lnTo>
                  <a:lnTo>
                    <a:pt x="32" y="46"/>
                  </a:lnTo>
                  <a:lnTo>
                    <a:pt x="34" y="65"/>
                  </a:lnTo>
                  <a:lnTo>
                    <a:pt x="33" y="84"/>
                  </a:lnTo>
                  <a:lnTo>
                    <a:pt x="29" y="102"/>
                  </a:lnTo>
                  <a:lnTo>
                    <a:pt x="22" y="116"/>
                  </a:lnTo>
                  <a:lnTo>
                    <a:pt x="12" y="128"/>
                  </a:lnTo>
                  <a:lnTo>
                    <a:pt x="0" y="136"/>
                  </a:lnTo>
                  <a:lnTo>
                    <a:pt x="3" y="142"/>
                  </a:lnTo>
                  <a:lnTo>
                    <a:pt x="17" y="132"/>
                  </a:lnTo>
                  <a:lnTo>
                    <a:pt x="26" y="120"/>
                  </a:lnTo>
                  <a:lnTo>
                    <a:pt x="34" y="105"/>
                  </a:lnTo>
                  <a:lnTo>
                    <a:pt x="38" y="85"/>
                  </a:lnTo>
                  <a:lnTo>
                    <a:pt x="40" y="65"/>
                  </a:lnTo>
                  <a:lnTo>
                    <a:pt x="38" y="44"/>
                  </a:lnTo>
                  <a:lnTo>
                    <a:pt x="33" y="22"/>
                  </a:lnTo>
                  <a:lnTo>
                    <a:pt x="24" y="0"/>
                  </a:lnTo>
                  <a:lnTo>
                    <a:pt x="19" y="3"/>
                  </a:lnTo>
                </a:path>
              </a:pathLst>
            </a:custGeom>
            <a:solidFill>
              <a:srgbClr val="99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78" name="Freeform 60"/>
            <p:cNvSpPr>
              <a:spLocks/>
            </p:cNvSpPr>
            <p:nvPr/>
          </p:nvSpPr>
          <p:spPr bwMode="auto">
            <a:xfrm>
              <a:off x="2828" y="3556"/>
              <a:ext cx="134" cy="79"/>
            </a:xfrm>
            <a:custGeom>
              <a:avLst/>
              <a:gdLst>
                <a:gd name="T0" fmla="*/ 2 w 134"/>
                <a:gd name="T1" fmla="*/ 11 h 79"/>
                <a:gd name="T2" fmla="*/ 2 w 134"/>
                <a:gd name="T3" fmla="*/ 11 h 79"/>
                <a:gd name="T4" fmla="*/ 10 w 134"/>
                <a:gd name="T5" fmla="*/ 8 h 79"/>
                <a:gd name="T6" fmla="*/ 17 w 134"/>
                <a:gd name="T7" fmla="*/ 7 h 79"/>
                <a:gd name="T8" fmla="*/ 26 w 134"/>
                <a:gd name="T9" fmla="*/ 7 h 79"/>
                <a:gd name="T10" fmla="*/ 35 w 134"/>
                <a:gd name="T11" fmla="*/ 7 h 79"/>
                <a:gd name="T12" fmla="*/ 44 w 134"/>
                <a:gd name="T13" fmla="*/ 8 h 79"/>
                <a:gd name="T14" fmla="*/ 52 w 134"/>
                <a:gd name="T15" fmla="*/ 10 h 79"/>
                <a:gd name="T16" fmla="*/ 61 w 134"/>
                <a:gd name="T17" fmla="*/ 14 h 79"/>
                <a:gd name="T18" fmla="*/ 69 w 134"/>
                <a:gd name="T19" fmla="*/ 18 h 79"/>
                <a:gd name="T20" fmla="*/ 78 w 134"/>
                <a:gd name="T21" fmla="*/ 22 h 79"/>
                <a:gd name="T22" fmla="*/ 86 w 134"/>
                <a:gd name="T23" fmla="*/ 29 h 79"/>
                <a:gd name="T24" fmla="*/ 94 w 134"/>
                <a:gd name="T25" fmla="*/ 35 h 79"/>
                <a:gd name="T26" fmla="*/ 101 w 134"/>
                <a:gd name="T27" fmla="*/ 43 h 79"/>
                <a:gd name="T28" fmla="*/ 109 w 134"/>
                <a:gd name="T29" fmla="*/ 50 h 79"/>
                <a:gd name="T30" fmla="*/ 116 w 134"/>
                <a:gd name="T31" fmla="*/ 59 h 79"/>
                <a:gd name="T32" fmla="*/ 122 w 134"/>
                <a:gd name="T33" fmla="*/ 68 h 79"/>
                <a:gd name="T34" fmla="*/ 127 w 134"/>
                <a:gd name="T35" fmla="*/ 78 h 79"/>
                <a:gd name="T36" fmla="*/ 133 w 134"/>
                <a:gd name="T37" fmla="*/ 75 h 79"/>
                <a:gd name="T38" fmla="*/ 127 w 134"/>
                <a:gd name="T39" fmla="*/ 65 h 79"/>
                <a:gd name="T40" fmla="*/ 121 w 134"/>
                <a:gd name="T41" fmla="*/ 56 h 79"/>
                <a:gd name="T42" fmla="*/ 114 w 134"/>
                <a:gd name="T43" fmla="*/ 46 h 79"/>
                <a:gd name="T44" fmla="*/ 106 w 134"/>
                <a:gd name="T45" fmla="*/ 38 h 79"/>
                <a:gd name="T46" fmla="*/ 98 w 134"/>
                <a:gd name="T47" fmla="*/ 31 h 79"/>
                <a:gd name="T48" fmla="*/ 90 w 134"/>
                <a:gd name="T49" fmla="*/ 23 h 79"/>
                <a:gd name="T50" fmla="*/ 81 w 134"/>
                <a:gd name="T51" fmla="*/ 18 h 79"/>
                <a:gd name="T52" fmla="*/ 73 w 134"/>
                <a:gd name="T53" fmla="*/ 12 h 79"/>
                <a:gd name="T54" fmla="*/ 63 w 134"/>
                <a:gd name="T55" fmla="*/ 7 h 79"/>
                <a:gd name="T56" fmla="*/ 54 w 134"/>
                <a:gd name="T57" fmla="*/ 5 h 79"/>
                <a:gd name="T58" fmla="*/ 45 w 134"/>
                <a:gd name="T59" fmla="*/ 2 h 79"/>
                <a:gd name="T60" fmla="*/ 35 w 134"/>
                <a:gd name="T61" fmla="*/ 1 h 79"/>
                <a:gd name="T62" fmla="*/ 26 w 134"/>
                <a:gd name="T63" fmla="*/ 0 h 79"/>
                <a:gd name="T64" fmla="*/ 17 w 134"/>
                <a:gd name="T65" fmla="*/ 1 h 79"/>
                <a:gd name="T66" fmla="*/ 9 w 134"/>
                <a:gd name="T67" fmla="*/ 2 h 79"/>
                <a:gd name="T68" fmla="*/ 0 w 134"/>
                <a:gd name="T69" fmla="*/ 6 h 79"/>
                <a:gd name="T70" fmla="*/ 2 w 134"/>
                <a:gd name="T71" fmla="*/ 11 h 79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34"/>
                <a:gd name="T109" fmla="*/ 0 h 79"/>
                <a:gd name="T110" fmla="*/ 134 w 134"/>
                <a:gd name="T111" fmla="*/ 79 h 79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34" h="79">
                  <a:moveTo>
                    <a:pt x="2" y="11"/>
                  </a:moveTo>
                  <a:lnTo>
                    <a:pt x="2" y="11"/>
                  </a:lnTo>
                  <a:lnTo>
                    <a:pt x="10" y="8"/>
                  </a:lnTo>
                  <a:lnTo>
                    <a:pt x="17" y="7"/>
                  </a:lnTo>
                  <a:lnTo>
                    <a:pt x="26" y="7"/>
                  </a:lnTo>
                  <a:lnTo>
                    <a:pt x="35" y="7"/>
                  </a:lnTo>
                  <a:lnTo>
                    <a:pt x="44" y="8"/>
                  </a:lnTo>
                  <a:lnTo>
                    <a:pt x="52" y="10"/>
                  </a:lnTo>
                  <a:lnTo>
                    <a:pt x="61" y="14"/>
                  </a:lnTo>
                  <a:lnTo>
                    <a:pt x="69" y="18"/>
                  </a:lnTo>
                  <a:lnTo>
                    <a:pt x="78" y="22"/>
                  </a:lnTo>
                  <a:lnTo>
                    <a:pt x="86" y="29"/>
                  </a:lnTo>
                  <a:lnTo>
                    <a:pt x="94" y="35"/>
                  </a:lnTo>
                  <a:lnTo>
                    <a:pt x="101" y="43"/>
                  </a:lnTo>
                  <a:lnTo>
                    <a:pt x="109" y="50"/>
                  </a:lnTo>
                  <a:lnTo>
                    <a:pt x="116" y="59"/>
                  </a:lnTo>
                  <a:lnTo>
                    <a:pt x="122" y="68"/>
                  </a:lnTo>
                  <a:lnTo>
                    <a:pt x="127" y="78"/>
                  </a:lnTo>
                  <a:lnTo>
                    <a:pt x="133" y="75"/>
                  </a:lnTo>
                  <a:lnTo>
                    <a:pt x="127" y="65"/>
                  </a:lnTo>
                  <a:lnTo>
                    <a:pt x="121" y="56"/>
                  </a:lnTo>
                  <a:lnTo>
                    <a:pt x="114" y="46"/>
                  </a:lnTo>
                  <a:lnTo>
                    <a:pt x="106" y="38"/>
                  </a:lnTo>
                  <a:lnTo>
                    <a:pt x="98" y="31"/>
                  </a:lnTo>
                  <a:lnTo>
                    <a:pt x="90" y="23"/>
                  </a:lnTo>
                  <a:lnTo>
                    <a:pt x="81" y="18"/>
                  </a:lnTo>
                  <a:lnTo>
                    <a:pt x="73" y="12"/>
                  </a:lnTo>
                  <a:lnTo>
                    <a:pt x="63" y="7"/>
                  </a:lnTo>
                  <a:lnTo>
                    <a:pt x="54" y="5"/>
                  </a:lnTo>
                  <a:lnTo>
                    <a:pt x="45" y="2"/>
                  </a:lnTo>
                  <a:lnTo>
                    <a:pt x="35" y="1"/>
                  </a:lnTo>
                  <a:lnTo>
                    <a:pt x="26" y="0"/>
                  </a:lnTo>
                  <a:lnTo>
                    <a:pt x="17" y="1"/>
                  </a:lnTo>
                  <a:lnTo>
                    <a:pt x="9" y="2"/>
                  </a:lnTo>
                  <a:lnTo>
                    <a:pt x="0" y="6"/>
                  </a:lnTo>
                  <a:lnTo>
                    <a:pt x="2" y="11"/>
                  </a:lnTo>
                </a:path>
              </a:pathLst>
            </a:custGeom>
            <a:solidFill>
              <a:srgbClr val="99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79" name="Freeform 61"/>
            <p:cNvSpPr>
              <a:spLocks/>
            </p:cNvSpPr>
            <p:nvPr/>
          </p:nvSpPr>
          <p:spPr bwMode="auto">
            <a:xfrm>
              <a:off x="2784" y="3562"/>
              <a:ext cx="41" cy="142"/>
            </a:xfrm>
            <a:custGeom>
              <a:avLst/>
              <a:gdLst>
                <a:gd name="T0" fmla="*/ 21 w 41"/>
                <a:gd name="T1" fmla="*/ 138 h 142"/>
                <a:gd name="T2" fmla="*/ 21 w 41"/>
                <a:gd name="T3" fmla="*/ 138 h 142"/>
                <a:gd name="T4" fmla="*/ 12 w 41"/>
                <a:gd name="T5" fmla="*/ 117 h 142"/>
                <a:gd name="T6" fmla="*/ 8 w 41"/>
                <a:gd name="T7" fmla="*/ 96 h 142"/>
                <a:gd name="T8" fmla="*/ 6 w 41"/>
                <a:gd name="T9" fmla="*/ 76 h 142"/>
                <a:gd name="T10" fmla="*/ 7 w 41"/>
                <a:gd name="T11" fmla="*/ 57 h 142"/>
                <a:gd name="T12" fmla="*/ 11 w 41"/>
                <a:gd name="T13" fmla="*/ 40 h 142"/>
                <a:gd name="T14" fmla="*/ 18 w 41"/>
                <a:gd name="T15" fmla="*/ 26 h 142"/>
                <a:gd name="T16" fmla="*/ 28 w 41"/>
                <a:gd name="T17" fmla="*/ 13 h 142"/>
                <a:gd name="T18" fmla="*/ 40 w 41"/>
                <a:gd name="T19" fmla="*/ 6 h 142"/>
                <a:gd name="T20" fmla="*/ 38 w 41"/>
                <a:gd name="T21" fmla="*/ 0 h 142"/>
                <a:gd name="T22" fmla="*/ 24 w 41"/>
                <a:gd name="T23" fmla="*/ 9 h 142"/>
                <a:gd name="T24" fmla="*/ 14 w 41"/>
                <a:gd name="T25" fmla="*/ 22 h 142"/>
                <a:gd name="T26" fmla="*/ 6 w 41"/>
                <a:gd name="T27" fmla="*/ 38 h 142"/>
                <a:gd name="T28" fmla="*/ 2 w 41"/>
                <a:gd name="T29" fmla="*/ 56 h 142"/>
                <a:gd name="T30" fmla="*/ 0 w 41"/>
                <a:gd name="T31" fmla="*/ 76 h 142"/>
                <a:gd name="T32" fmla="*/ 2 w 41"/>
                <a:gd name="T33" fmla="*/ 97 h 142"/>
                <a:gd name="T34" fmla="*/ 7 w 41"/>
                <a:gd name="T35" fmla="*/ 119 h 142"/>
                <a:gd name="T36" fmla="*/ 15 w 41"/>
                <a:gd name="T37" fmla="*/ 141 h 142"/>
                <a:gd name="T38" fmla="*/ 21 w 41"/>
                <a:gd name="T39" fmla="*/ 138 h 142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41"/>
                <a:gd name="T61" fmla="*/ 0 h 142"/>
                <a:gd name="T62" fmla="*/ 41 w 41"/>
                <a:gd name="T63" fmla="*/ 142 h 142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41" h="142">
                  <a:moveTo>
                    <a:pt x="21" y="138"/>
                  </a:moveTo>
                  <a:lnTo>
                    <a:pt x="21" y="138"/>
                  </a:lnTo>
                  <a:lnTo>
                    <a:pt x="12" y="117"/>
                  </a:lnTo>
                  <a:lnTo>
                    <a:pt x="8" y="96"/>
                  </a:lnTo>
                  <a:lnTo>
                    <a:pt x="6" y="76"/>
                  </a:lnTo>
                  <a:lnTo>
                    <a:pt x="7" y="57"/>
                  </a:lnTo>
                  <a:lnTo>
                    <a:pt x="11" y="40"/>
                  </a:lnTo>
                  <a:lnTo>
                    <a:pt x="18" y="26"/>
                  </a:lnTo>
                  <a:lnTo>
                    <a:pt x="28" y="13"/>
                  </a:lnTo>
                  <a:lnTo>
                    <a:pt x="40" y="6"/>
                  </a:lnTo>
                  <a:lnTo>
                    <a:pt x="38" y="0"/>
                  </a:lnTo>
                  <a:lnTo>
                    <a:pt x="24" y="9"/>
                  </a:lnTo>
                  <a:lnTo>
                    <a:pt x="14" y="22"/>
                  </a:lnTo>
                  <a:lnTo>
                    <a:pt x="6" y="38"/>
                  </a:lnTo>
                  <a:lnTo>
                    <a:pt x="2" y="56"/>
                  </a:lnTo>
                  <a:lnTo>
                    <a:pt x="0" y="76"/>
                  </a:lnTo>
                  <a:lnTo>
                    <a:pt x="2" y="97"/>
                  </a:lnTo>
                  <a:lnTo>
                    <a:pt x="7" y="119"/>
                  </a:lnTo>
                  <a:lnTo>
                    <a:pt x="15" y="141"/>
                  </a:lnTo>
                  <a:lnTo>
                    <a:pt x="21" y="138"/>
                  </a:lnTo>
                </a:path>
              </a:pathLst>
            </a:custGeom>
            <a:solidFill>
              <a:srgbClr val="99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80" name="Freeform 62"/>
            <p:cNvSpPr>
              <a:spLocks/>
            </p:cNvSpPr>
            <p:nvPr/>
          </p:nvSpPr>
          <p:spPr bwMode="auto">
            <a:xfrm>
              <a:off x="2801" y="3706"/>
              <a:ext cx="136" cy="80"/>
            </a:xfrm>
            <a:custGeom>
              <a:avLst/>
              <a:gdLst>
                <a:gd name="T0" fmla="*/ 132 w 136"/>
                <a:gd name="T1" fmla="*/ 68 h 80"/>
                <a:gd name="T2" fmla="*/ 132 w 136"/>
                <a:gd name="T3" fmla="*/ 68 h 80"/>
                <a:gd name="T4" fmla="*/ 124 w 136"/>
                <a:gd name="T5" fmla="*/ 71 h 80"/>
                <a:gd name="T6" fmla="*/ 117 w 136"/>
                <a:gd name="T7" fmla="*/ 72 h 80"/>
                <a:gd name="T8" fmla="*/ 108 w 136"/>
                <a:gd name="T9" fmla="*/ 72 h 80"/>
                <a:gd name="T10" fmla="*/ 100 w 136"/>
                <a:gd name="T11" fmla="*/ 72 h 80"/>
                <a:gd name="T12" fmla="*/ 91 w 136"/>
                <a:gd name="T13" fmla="*/ 71 h 80"/>
                <a:gd name="T14" fmla="*/ 82 w 136"/>
                <a:gd name="T15" fmla="*/ 69 h 80"/>
                <a:gd name="T16" fmla="*/ 74 w 136"/>
                <a:gd name="T17" fmla="*/ 65 h 80"/>
                <a:gd name="T18" fmla="*/ 65 w 136"/>
                <a:gd name="T19" fmla="*/ 60 h 80"/>
                <a:gd name="T20" fmla="*/ 56 w 136"/>
                <a:gd name="T21" fmla="*/ 56 h 80"/>
                <a:gd name="T22" fmla="*/ 49 w 136"/>
                <a:gd name="T23" fmla="*/ 50 h 80"/>
                <a:gd name="T24" fmla="*/ 40 w 136"/>
                <a:gd name="T25" fmla="*/ 44 h 80"/>
                <a:gd name="T26" fmla="*/ 33 w 136"/>
                <a:gd name="T27" fmla="*/ 36 h 80"/>
                <a:gd name="T28" fmla="*/ 26 w 136"/>
                <a:gd name="T29" fmla="*/ 28 h 80"/>
                <a:gd name="T30" fmla="*/ 18 w 136"/>
                <a:gd name="T31" fmla="*/ 20 h 80"/>
                <a:gd name="T32" fmla="*/ 11 w 136"/>
                <a:gd name="T33" fmla="*/ 10 h 80"/>
                <a:gd name="T34" fmla="*/ 7 w 136"/>
                <a:gd name="T35" fmla="*/ 0 h 80"/>
                <a:gd name="T36" fmla="*/ 0 w 136"/>
                <a:gd name="T37" fmla="*/ 3 h 80"/>
                <a:gd name="T38" fmla="*/ 7 w 136"/>
                <a:gd name="T39" fmla="*/ 13 h 80"/>
                <a:gd name="T40" fmla="*/ 13 w 136"/>
                <a:gd name="T41" fmla="*/ 23 h 80"/>
                <a:gd name="T42" fmla="*/ 20 w 136"/>
                <a:gd name="T43" fmla="*/ 33 h 80"/>
                <a:gd name="T44" fmla="*/ 28 w 136"/>
                <a:gd name="T45" fmla="*/ 40 h 80"/>
                <a:gd name="T46" fmla="*/ 36 w 136"/>
                <a:gd name="T47" fmla="*/ 48 h 80"/>
                <a:gd name="T48" fmla="*/ 44 w 136"/>
                <a:gd name="T49" fmla="*/ 55 h 80"/>
                <a:gd name="T50" fmla="*/ 54 w 136"/>
                <a:gd name="T51" fmla="*/ 61 h 80"/>
                <a:gd name="T52" fmla="*/ 62 w 136"/>
                <a:gd name="T53" fmla="*/ 67 h 80"/>
                <a:gd name="T54" fmla="*/ 72 w 136"/>
                <a:gd name="T55" fmla="*/ 71 h 80"/>
                <a:gd name="T56" fmla="*/ 80 w 136"/>
                <a:gd name="T57" fmla="*/ 74 h 80"/>
                <a:gd name="T58" fmla="*/ 90 w 136"/>
                <a:gd name="T59" fmla="*/ 76 h 80"/>
                <a:gd name="T60" fmla="*/ 100 w 136"/>
                <a:gd name="T61" fmla="*/ 78 h 80"/>
                <a:gd name="T62" fmla="*/ 108 w 136"/>
                <a:gd name="T63" fmla="*/ 79 h 80"/>
                <a:gd name="T64" fmla="*/ 117 w 136"/>
                <a:gd name="T65" fmla="*/ 78 h 80"/>
                <a:gd name="T66" fmla="*/ 125 w 136"/>
                <a:gd name="T67" fmla="*/ 76 h 80"/>
                <a:gd name="T68" fmla="*/ 135 w 136"/>
                <a:gd name="T69" fmla="*/ 73 h 80"/>
                <a:gd name="T70" fmla="*/ 132 w 136"/>
                <a:gd name="T71" fmla="*/ 68 h 8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36"/>
                <a:gd name="T109" fmla="*/ 0 h 80"/>
                <a:gd name="T110" fmla="*/ 136 w 136"/>
                <a:gd name="T111" fmla="*/ 80 h 8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36" h="80">
                  <a:moveTo>
                    <a:pt x="132" y="68"/>
                  </a:moveTo>
                  <a:lnTo>
                    <a:pt x="132" y="68"/>
                  </a:lnTo>
                  <a:lnTo>
                    <a:pt x="124" y="71"/>
                  </a:lnTo>
                  <a:lnTo>
                    <a:pt x="117" y="72"/>
                  </a:lnTo>
                  <a:lnTo>
                    <a:pt x="108" y="72"/>
                  </a:lnTo>
                  <a:lnTo>
                    <a:pt x="100" y="72"/>
                  </a:lnTo>
                  <a:lnTo>
                    <a:pt x="91" y="71"/>
                  </a:lnTo>
                  <a:lnTo>
                    <a:pt x="82" y="69"/>
                  </a:lnTo>
                  <a:lnTo>
                    <a:pt x="74" y="65"/>
                  </a:lnTo>
                  <a:lnTo>
                    <a:pt x="65" y="60"/>
                  </a:lnTo>
                  <a:lnTo>
                    <a:pt x="56" y="56"/>
                  </a:lnTo>
                  <a:lnTo>
                    <a:pt x="49" y="50"/>
                  </a:lnTo>
                  <a:lnTo>
                    <a:pt x="40" y="44"/>
                  </a:lnTo>
                  <a:lnTo>
                    <a:pt x="33" y="36"/>
                  </a:lnTo>
                  <a:lnTo>
                    <a:pt x="26" y="28"/>
                  </a:lnTo>
                  <a:lnTo>
                    <a:pt x="18" y="20"/>
                  </a:lnTo>
                  <a:lnTo>
                    <a:pt x="11" y="10"/>
                  </a:lnTo>
                  <a:lnTo>
                    <a:pt x="7" y="0"/>
                  </a:lnTo>
                  <a:lnTo>
                    <a:pt x="0" y="3"/>
                  </a:lnTo>
                  <a:lnTo>
                    <a:pt x="7" y="13"/>
                  </a:lnTo>
                  <a:lnTo>
                    <a:pt x="13" y="23"/>
                  </a:lnTo>
                  <a:lnTo>
                    <a:pt x="20" y="33"/>
                  </a:lnTo>
                  <a:lnTo>
                    <a:pt x="28" y="40"/>
                  </a:lnTo>
                  <a:lnTo>
                    <a:pt x="36" y="48"/>
                  </a:lnTo>
                  <a:lnTo>
                    <a:pt x="44" y="55"/>
                  </a:lnTo>
                  <a:lnTo>
                    <a:pt x="54" y="61"/>
                  </a:lnTo>
                  <a:lnTo>
                    <a:pt x="62" y="67"/>
                  </a:lnTo>
                  <a:lnTo>
                    <a:pt x="72" y="71"/>
                  </a:lnTo>
                  <a:lnTo>
                    <a:pt x="80" y="74"/>
                  </a:lnTo>
                  <a:lnTo>
                    <a:pt x="90" y="76"/>
                  </a:lnTo>
                  <a:lnTo>
                    <a:pt x="100" y="78"/>
                  </a:lnTo>
                  <a:lnTo>
                    <a:pt x="108" y="79"/>
                  </a:lnTo>
                  <a:lnTo>
                    <a:pt x="117" y="78"/>
                  </a:lnTo>
                  <a:lnTo>
                    <a:pt x="125" y="76"/>
                  </a:lnTo>
                  <a:lnTo>
                    <a:pt x="135" y="73"/>
                  </a:lnTo>
                  <a:lnTo>
                    <a:pt x="132" y="68"/>
                  </a:lnTo>
                </a:path>
              </a:pathLst>
            </a:custGeom>
            <a:solidFill>
              <a:srgbClr val="99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81" name="Freeform 63"/>
            <p:cNvSpPr>
              <a:spLocks/>
            </p:cNvSpPr>
            <p:nvPr/>
          </p:nvSpPr>
          <p:spPr bwMode="auto">
            <a:xfrm>
              <a:off x="2041" y="3990"/>
              <a:ext cx="168" cy="106"/>
            </a:xfrm>
            <a:custGeom>
              <a:avLst/>
              <a:gdLst>
                <a:gd name="T0" fmla="*/ 0 w 168"/>
                <a:gd name="T1" fmla="*/ 64 h 106"/>
                <a:gd name="T2" fmla="*/ 1 w 168"/>
                <a:gd name="T3" fmla="*/ 72 h 106"/>
                <a:gd name="T4" fmla="*/ 5 w 168"/>
                <a:gd name="T5" fmla="*/ 79 h 106"/>
                <a:gd name="T6" fmla="*/ 12 w 168"/>
                <a:gd name="T7" fmla="*/ 85 h 106"/>
                <a:gd name="T8" fmla="*/ 21 w 168"/>
                <a:gd name="T9" fmla="*/ 92 h 106"/>
                <a:gd name="T10" fmla="*/ 33 w 168"/>
                <a:gd name="T11" fmla="*/ 96 h 106"/>
                <a:gd name="T12" fmla="*/ 47 w 168"/>
                <a:gd name="T13" fmla="*/ 100 h 106"/>
                <a:gd name="T14" fmla="*/ 63 w 168"/>
                <a:gd name="T15" fmla="*/ 103 h 106"/>
                <a:gd name="T16" fmla="*/ 79 w 168"/>
                <a:gd name="T17" fmla="*/ 105 h 106"/>
                <a:gd name="T18" fmla="*/ 88 w 168"/>
                <a:gd name="T19" fmla="*/ 105 h 106"/>
                <a:gd name="T20" fmla="*/ 96 w 168"/>
                <a:gd name="T21" fmla="*/ 105 h 106"/>
                <a:gd name="T22" fmla="*/ 103 w 168"/>
                <a:gd name="T23" fmla="*/ 104 h 106"/>
                <a:gd name="T24" fmla="*/ 111 w 168"/>
                <a:gd name="T25" fmla="*/ 103 h 106"/>
                <a:gd name="T26" fmla="*/ 120 w 168"/>
                <a:gd name="T27" fmla="*/ 102 h 106"/>
                <a:gd name="T28" fmla="*/ 126 w 168"/>
                <a:gd name="T29" fmla="*/ 100 h 106"/>
                <a:gd name="T30" fmla="*/ 132 w 168"/>
                <a:gd name="T31" fmla="*/ 98 h 106"/>
                <a:gd name="T32" fmla="*/ 139 w 168"/>
                <a:gd name="T33" fmla="*/ 96 h 106"/>
                <a:gd name="T34" fmla="*/ 145 w 168"/>
                <a:gd name="T35" fmla="*/ 94 h 106"/>
                <a:gd name="T36" fmla="*/ 150 w 168"/>
                <a:gd name="T37" fmla="*/ 92 h 106"/>
                <a:gd name="T38" fmla="*/ 154 w 168"/>
                <a:gd name="T39" fmla="*/ 89 h 106"/>
                <a:gd name="T40" fmla="*/ 158 w 168"/>
                <a:gd name="T41" fmla="*/ 86 h 106"/>
                <a:gd name="T42" fmla="*/ 161 w 168"/>
                <a:gd name="T43" fmla="*/ 82 h 106"/>
                <a:gd name="T44" fmla="*/ 164 w 168"/>
                <a:gd name="T45" fmla="*/ 79 h 106"/>
                <a:gd name="T46" fmla="*/ 166 w 168"/>
                <a:gd name="T47" fmla="*/ 76 h 106"/>
                <a:gd name="T48" fmla="*/ 167 w 168"/>
                <a:gd name="T49" fmla="*/ 72 h 106"/>
                <a:gd name="T50" fmla="*/ 166 w 168"/>
                <a:gd name="T51" fmla="*/ 40 h 106"/>
                <a:gd name="T52" fmla="*/ 166 w 168"/>
                <a:gd name="T53" fmla="*/ 32 h 106"/>
                <a:gd name="T54" fmla="*/ 161 w 168"/>
                <a:gd name="T55" fmla="*/ 26 h 106"/>
                <a:gd name="T56" fmla="*/ 154 w 168"/>
                <a:gd name="T57" fmla="*/ 19 h 106"/>
                <a:gd name="T58" fmla="*/ 145 w 168"/>
                <a:gd name="T59" fmla="*/ 13 h 106"/>
                <a:gd name="T60" fmla="*/ 134 w 168"/>
                <a:gd name="T61" fmla="*/ 9 h 106"/>
                <a:gd name="T62" fmla="*/ 120 w 168"/>
                <a:gd name="T63" fmla="*/ 4 h 106"/>
                <a:gd name="T64" fmla="*/ 104 w 168"/>
                <a:gd name="T65" fmla="*/ 2 h 106"/>
                <a:gd name="T66" fmla="*/ 88 w 168"/>
                <a:gd name="T67" fmla="*/ 0 h 106"/>
                <a:gd name="T68" fmla="*/ 79 w 168"/>
                <a:gd name="T69" fmla="*/ 0 h 106"/>
                <a:gd name="T70" fmla="*/ 70 w 168"/>
                <a:gd name="T71" fmla="*/ 0 h 106"/>
                <a:gd name="T72" fmla="*/ 63 w 168"/>
                <a:gd name="T73" fmla="*/ 0 h 106"/>
                <a:gd name="T74" fmla="*/ 55 w 168"/>
                <a:gd name="T75" fmla="*/ 2 h 106"/>
                <a:gd name="T76" fmla="*/ 47 w 168"/>
                <a:gd name="T77" fmla="*/ 3 h 106"/>
                <a:gd name="T78" fmla="*/ 41 w 168"/>
                <a:gd name="T79" fmla="*/ 4 h 106"/>
                <a:gd name="T80" fmla="*/ 34 w 168"/>
                <a:gd name="T81" fmla="*/ 6 h 106"/>
                <a:gd name="T82" fmla="*/ 28 w 168"/>
                <a:gd name="T83" fmla="*/ 9 h 106"/>
                <a:gd name="T84" fmla="*/ 21 w 168"/>
                <a:gd name="T85" fmla="*/ 10 h 106"/>
                <a:gd name="T86" fmla="*/ 17 w 168"/>
                <a:gd name="T87" fmla="*/ 13 h 106"/>
                <a:gd name="T88" fmla="*/ 13 w 168"/>
                <a:gd name="T89" fmla="*/ 16 h 106"/>
                <a:gd name="T90" fmla="*/ 8 w 168"/>
                <a:gd name="T91" fmla="*/ 19 h 106"/>
                <a:gd name="T92" fmla="*/ 5 w 168"/>
                <a:gd name="T93" fmla="*/ 22 h 106"/>
                <a:gd name="T94" fmla="*/ 3 w 168"/>
                <a:gd name="T95" fmla="*/ 26 h 106"/>
                <a:gd name="T96" fmla="*/ 1 w 168"/>
                <a:gd name="T97" fmla="*/ 28 h 106"/>
                <a:gd name="T98" fmla="*/ 0 w 168"/>
                <a:gd name="T99" fmla="*/ 32 h 106"/>
                <a:gd name="T100" fmla="*/ 0 w 168"/>
                <a:gd name="T101" fmla="*/ 64 h 10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68"/>
                <a:gd name="T154" fmla="*/ 0 h 106"/>
                <a:gd name="T155" fmla="*/ 168 w 168"/>
                <a:gd name="T156" fmla="*/ 106 h 10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68" h="106">
                  <a:moveTo>
                    <a:pt x="0" y="64"/>
                  </a:moveTo>
                  <a:lnTo>
                    <a:pt x="1" y="72"/>
                  </a:lnTo>
                  <a:lnTo>
                    <a:pt x="5" y="79"/>
                  </a:lnTo>
                  <a:lnTo>
                    <a:pt x="12" y="85"/>
                  </a:lnTo>
                  <a:lnTo>
                    <a:pt x="21" y="92"/>
                  </a:lnTo>
                  <a:lnTo>
                    <a:pt x="33" y="96"/>
                  </a:lnTo>
                  <a:lnTo>
                    <a:pt x="47" y="100"/>
                  </a:lnTo>
                  <a:lnTo>
                    <a:pt x="63" y="103"/>
                  </a:lnTo>
                  <a:lnTo>
                    <a:pt x="79" y="105"/>
                  </a:lnTo>
                  <a:lnTo>
                    <a:pt x="88" y="105"/>
                  </a:lnTo>
                  <a:lnTo>
                    <a:pt x="96" y="105"/>
                  </a:lnTo>
                  <a:lnTo>
                    <a:pt x="103" y="104"/>
                  </a:lnTo>
                  <a:lnTo>
                    <a:pt x="111" y="103"/>
                  </a:lnTo>
                  <a:lnTo>
                    <a:pt x="120" y="102"/>
                  </a:lnTo>
                  <a:lnTo>
                    <a:pt x="126" y="100"/>
                  </a:lnTo>
                  <a:lnTo>
                    <a:pt x="132" y="98"/>
                  </a:lnTo>
                  <a:lnTo>
                    <a:pt x="139" y="96"/>
                  </a:lnTo>
                  <a:lnTo>
                    <a:pt x="145" y="94"/>
                  </a:lnTo>
                  <a:lnTo>
                    <a:pt x="150" y="92"/>
                  </a:lnTo>
                  <a:lnTo>
                    <a:pt x="154" y="89"/>
                  </a:lnTo>
                  <a:lnTo>
                    <a:pt x="158" y="86"/>
                  </a:lnTo>
                  <a:lnTo>
                    <a:pt x="161" y="82"/>
                  </a:lnTo>
                  <a:lnTo>
                    <a:pt x="164" y="79"/>
                  </a:lnTo>
                  <a:lnTo>
                    <a:pt x="166" y="76"/>
                  </a:lnTo>
                  <a:lnTo>
                    <a:pt x="167" y="72"/>
                  </a:lnTo>
                  <a:lnTo>
                    <a:pt x="166" y="40"/>
                  </a:lnTo>
                  <a:lnTo>
                    <a:pt x="166" y="32"/>
                  </a:lnTo>
                  <a:lnTo>
                    <a:pt x="161" y="26"/>
                  </a:lnTo>
                  <a:lnTo>
                    <a:pt x="154" y="19"/>
                  </a:lnTo>
                  <a:lnTo>
                    <a:pt x="145" y="13"/>
                  </a:lnTo>
                  <a:lnTo>
                    <a:pt x="134" y="9"/>
                  </a:lnTo>
                  <a:lnTo>
                    <a:pt x="120" y="4"/>
                  </a:lnTo>
                  <a:lnTo>
                    <a:pt x="104" y="2"/>
                  </a:lnTo>
                  <a:lnTo>
                    <a:pt x="88" y="0"/>
                  </a:lnTo>
                  <a:lnTo>
                    <a:pt x="79" y="0"/>
                  </a:lnTo>
                  <a:lnTo>
                    <a:pt x="70" y="0"/>
                  </a:lnTo>
                  <a:lnTo>
                    <a:pt x="63" y="0"/>
                  </a:lnTo>
                  <a:lnTo>
                    <a:pt x="55" y="2"/>
                  </a:lnTo>
                  <a:lnTo>
                    <a:pt x="47" y="3"/>
                  </a:lnTo>
                  <a:lnTo>
                    <a:pt x="41" y="4"/>
                  </a:lnTo>
                  <a:lnTo>
                    <a:pt x="34" y="6"/>
                  </a:lnTo>
                  <a:lnTo>
                    <a:pt x="28" y="9"/>
                  </a:lnTo>
                  <a:lnTo>
                    <a:pt x="21" y="10"/>
                  </a:lnTo>
                  <a:lnTo>
                    <a:pt x="17" y="13"/>
                  </a:lnTo>
                  <a:lnTo>
                    <a:pt x="13" y="16"/>
                  </a:lnTo>
                  <a:lnTo>
                    <a:pt x="8" y="19"/>
                  </a:lnTo>
                  <a:lnTo>
                    <a:pt x="5" y="22"/>
                  </a:lnTo>
                  <a:lnTo>
                    <a:pt x="3" y="26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0" y="64"/>
                  </a:lnTo>
                </a:path>
              </a:pathLst>
            </a:custGeom>
            <a:solidFill>
              <a:srgbClr val="FFB2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82" name="Freeform 64"/>
            <p:cNvSpPr>
              <a:spLocks/>
            </p:cNvSpPr>
            <p:nvPr/>
          </p:nvSpPr>
          <p:spPr bwMode="auto">
            <a:xfrm>
              <a:off x="2038" y="4058"/>
              <a:ext cx="80" cy="41"/>
            </a:xfrm>
            <a:custGeom>
              <a:avLst/>
              <a:gdLst>
                <a:gd name="T0" fmla="*/ 79 w 80"/>
                <a:gd name="T1" fmla="*/ 34 h 41"/>
                <a:gd name="T2" fmla="*/ 79 w 80"/>
                <a:gd name="T3" fmla="*/ 34 h 41"/>
                <a:gd name="T4" fmla="*/ 63 w 80"/>
                <a:gd name="T5" fmla="*/ 33 h 41"/>
                <a:gd name="T6" fmla="*/ 48 w 80"/>
                <a:gd name="T7" fmla="*/ 30 h 41"/>
                <a:gd name="T8" fmla="*/ 35 w 80"/>
                <a:gd name="T9" fmla="*/ 27 h 41"/>
                <a:gd name="T10" fmla="*/ 25 w 80"/>
                <a:gd name="T11" fmla="*/ 23 h 41"/>
                <a:gd name="T12" fmla="*/ 16 w 80"/>
                <a:gd name="T13" fmla="*/ 17 h 41"/>
                <a:gd name="T14" fmla="*/ 10 w 80"/>
                <a:gd name="T15" fmla="*/ 11 h 41"/>
                <a:gd name="T16" fmla="*/ 7 w 80"/>
                <a:gd name="T17" fmla="*/ 6 h 41"/>
                <a:gd name="T18" fmla="*/ 7 w 80"/>
                <a:gd name="T19" fmla="*/ 0 h 41"/>
                <a:gd name="T20" fmla="*/ 0 w 80"/>
                <a:gd name="T21" fmla="*/ 0 h 41"/>
                <a:gd name="T22" fmla="*/ 1 w 80"/>
                <a:gd name="T23" fmla="*/ 8 h 41"/>
                <a:gd name="T24" fmla="*/ 6 w 80"/>
                <a:gd name="T25" fmla="*/ 16 h 41"/>
                <a:gd name="T26" fmla="*/ 12 w 80"/>
                <a:gd name="T27" fmla="*/ 22 h 41"/>
                <a:gd name="T28" fmla="*/ 22 w 80"/>
                <a:gd name="T29" fmla="*/ 28 h 41"/>
                <a:gd name="T30" fmla="*/ 33 w 80"/>
                <a:gd name="T31" fmla="*/ 32 h 41"/>
                <a:gd name="T32" fmla="*/ 47 w 80"/>
                <a:gd name="T33" fmla="*/ 36 h 41"/>
                <a:gd name="T34" fmla="*/ 63 w 80"/>
                <a:gd name="T35" fmla="*/ 38 h 41"/>
                <a:gd name="T36" fmla="*/ 79 w 80"/>
                <a:gd name="T37" fmla="*/ 40 h 41"/>
                <a:gd name="T38" fmla="*/ 79 w 80"/>
                <a:gd name="T39" fmla="*/ 34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41"/>
                <a:gd name="T62" fmla="*/ 80 w 80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41">
                  <a:moveTo>
                    <a:pt x="79" y="34"/>
                  </a:moveTo>
                  <a:lnTo>
                    <a:pt x="79" y="34"/>
                  </a:lnTo>
                  <a:lnTo>
                    <a:pt x="63" y="33"/>
                  </a:lnTo>
                  <a:lnTo>
                    <a:pt x="48" y="30"/>
                  </a:lnTo>
                  <a:lnTo>
                    <a:pt x="35" y="27"/>
                  </a:lnTo>
                  <a:lnTo>
                    <a:pt x="25" y="23"/>
                  </a:lnTo>
                  <a:lnTo>
                    <a:pt x="16" y="17"/>
                  </a:lnTo>
                  <a:lnTo>
                    <a:pt x="10" y="11"/>
                  </a:lnTo>
                  <a:lnTo>
                    <a:pt x="7" y="6"/>
                  </a:lnTo>
                  <a:lnTo>
                    <a:pt x="7" y="0"/>
                  </a:lnTo>
                  <a:lnTo>
                    <a:pt x="0" y="0"/>
                  </a:lnTo>
                  <a:lnTo>
                    <a:pt x="1" y="8"/>
                  </a:lnTo>
                  <a:lnTo>
                    <a:pt x="6" y="16"/>
                  </a:lnTo>
                  <a:lnTo>
                    <a:pt x="12" y="22"/>
                  </a:lnTo>
                  <a:lnTo>
                    <a:pt x="22" y="28"/>
                  </a:lnTo>
                  <a:lnTo>
                    <a:pt x="33" y="32"/>
                  </a:lnTo>
                  <a:lnTo>
                    <a:pt x="47" y="36"/>
                  </a:lnTo>
                  <a:lnTo>
                    <a:pt x="63" y="38"/>
                  </a:lnTo>
                  <a:lnTo>
                    <a:pt x="79" y="40"/>
                  </a:lnTo>
                  <a:lnTo>
                    <a:pt x="79" y="34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83" name="Freeform 65"/>
            <p:cNvSpPr>
              <a:spLocks/>
            </p:cNvSpPr>
            <p:nvPr/>
          </p:nvSpPr>
          <p:spPr bwMode="auto">
            <a:xfrm>
              <a:off x="2123" y="4066"/>
              <a:ext cx="89" cy="33"/>
            </a:xfrm>
            <a:custGeom>
              <a:avLst/>
              <a:gdLst>
                <a:gd name="T0" fmla="*/ 82 w 89"/>
                <a:gd name="T1" fmla="*/ 0 h 33"/>
                <a:gd name="T2" fmla="*/ 82 w 89"/>
                <a:gd name="T3" fmla="*/ 0 h 33"/>
                <a:gd name="T4" fmla="*/ 81 w 89"/>
                <a:gd name="T5" fmla="*/ 3 h 33"/>
                <a:gd name="T6" fmla="*/ 80 w 89"/>
                <a:gd name="T7" fmla="*/ 5 h 33"/>
                <a:gd name="T8" fmla="*/ 78 w 89"/>
                <a:gd name="T9" fmla="*/ 8 h 33"/>
                <a:gd name="T10" fmla="*/ 75 w 89"/>
                <a:gd name="T11" fmla="*/ 10 h 33"/>
                <a:gd name="T12" fmla="*/ 71 w 89"/>
                <a:gd name="T13" fmla="*/ 13 h 33"/>
                <a:gd name="T14" fmla="*/ 66 w 89"/>
                <a:gd name="T15" fmla="*/ 15 h 33"/>
                <a:gd name="T16" fmla="*/ 63 w 89"/>
                <a:gd name="T17" fmla="*/ 17 h 33"/>
                <a:gd name="T18" fmla="*/ 57 w 89"/>
                <a:gd name="T19" fmla="*/ 19 h 33"/>
                <a:gd name="T20" fmla="*/ 51 w 89"/>
                <a:gd name="T21" fmla="*/ 21 h 33"/>
                <a:gd name="T22" fmla="*/ 45 w 89"/>
                <a:gd name="T23" fmla="*/ 23 h 33"/>
                <a:gd name="T24" fmla="*/ 38 w 89"/>
                <a:gd name="T25" fmla="*/ 24 h 33"/>
                <a:gd name="T26" fmla="*/ 31 w 89"/>
                <a:gd name="T27" fmla="*/ 25 h 33"/>
                <a:gd name="T28" fmla="*/ 23 w 89"/>
                <a:gd name="T29" fmla="*/ 26 h 33"/>
                <a:gd name="T30" fmla="*/ 16 w 89"/>
                <a:gd name="T31" fmla="*/ 26 h 33"/>
                <a:gd name="T32" fmla="*/ 8 w 89"/>
                <a:gd name="T33" fmla="*/ 26 h 33"/>
                <a:gd name="T34" fmla="*/ 0 w 89"/>
                <a:gd name="T35" fmla="*/ 26 h 33"/>
                <a:gd name="T36" fmla="*/ 0 w 89"/>
                <a:gd name="T37" fmla="*/ 32 h 33"/>
                <a:gd name="T38" fmla="*/ 8 w 89"/>
                <a:gd name="T39" fmla="*/ 32 h 33"/>
                <a:gd name="T40" fmla="*/ 16 w 89"/>
                <a:gd name="T41" fmla="*/ 32 h 33"/>
                <a:gd name="T42" fmla="*/ 23 w 89"/>
                <a:gd name="T43" fmla="*/ 31 h 33"/>
                <a:gd name="T44" fmla="*/ 31 w 89"/>
                <a:gd name="T45" fmla="*/ 30 h 33"/>
                <a:gd name="T46" fmla="*/ 39 w 89"/>
                <a:gd name="T47" fmla="*/ 29 h 33"/>
                <a:gd name="T48" fmla="*/ 47 w 89"/>
                <a:gd name="T49" fmla="*/ 29 h 33"/>
                <a:gd name="T50" fmla="*/ 53 w 89"/>
                <a:gd name="T51" fmla="*/ 26 h 33"/>
                <a:gd name="T52" fmla="*/ 59 w 89"/>
                <a:gd name="T53" fmla="*/ 24 h 33"/>
                <a:gd name="T54" fmla="*/ 66 w 89"/>
                <a:gd name="T55" fmla="*/ 23 h 33"/>
                <a:gd name="T56" fmla="*/ 70 w 89"/>
                <a:gd name="T57" fmla="*/ 20 h 33"/>
                <a:gd name="T58" fmla="*/ 75 w 89"/>
                <a:gd name="T59" fmla="*/ 18 h 33"/>
                <a:gd name="T60" fmla="*/ 79 w 89"/>
                <a:gd name="T61" fmla="*/ 15 h 33"/>
                <a:gd name="T62" fmla="*/ 82 w 89"/>
                <a:gd name="T63" fmla="*/ 11 h 33"/>
                <a:gd name="T64" fmla="*/ 85 w 89"/>
                <a:gd name="T65" fmla="*/ 8 h 33"/>
                <a:gd name="T66" fmla="*/ 87 w 89"/>
                <a:gd name="T67" fmla="*/ 4 h 33"/>
                <a:gd name="T68" fmla="*/ 88 w 89"/>
                <a:gd name="T69" fmla="*/ 0 h 33"/>
                <a:gd name="T70" fmla="*/ 82 w 89"/>
                <a:gd name="T71" fmla="*/ 0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82" y="0"/>
                  </a:moveTo>
                  <a:lnTo>
                    <a:pt x="82" y="0"/>
                  </a:lnTo>
                  <a:lnTo>
                    <a:pt x="81" y="3"/>
                  </a:lnTo>
                  <a:lnTo>
                    <a:pt x="80" y="5"/>
                  </a:lnTo>
                  <a:lnTo>
                    <a:pt x="78" y="8"/>
                  </a:lnTo>
                  <a:lnTo>
                    <a:pt x="75" y="10"/>
                  </a:lnTo>
                  <a:lnTo>
                    <a:pt x="71" y="13"/>
                  </a:lnTo>
                  <a:lnTo>
                    <a:pt x="66" y="15"/>
                  </a:lnTo>
                  <a:lnTo>
                    <a:pt x="63" y="17"/>
                  </a:lnTo>
                  <a:lnTo>
                    <a:pt x="57" y="19"/>
                  </a:lnTo>
                  <a:lnTo>
                    <a:pt x="51" y="21"/>
                  </a:lnTo>
                  <a:lnTo>
                    <a:pt x="45" y="23"/>
                  </a:lnTo>
                  <a:lnTo>
                    <a:pt x="38" y="24"/>
                  </a:lnTo>
                  <a:lnTo>
                    <a:pt x="31" y="25"/>
                  </a:lnTo>
                  <a:lnTo>
                    <a:pt x="23" y="26"/>
                  </a:lnTo>
                  <a:lnTo>
                    <a:pt x="16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8" y="32"/>
                  </a:lnTo>
                  <a:lnTo>
                    <a:pt x="16" y="32"/>
                  </a:lnTo>
                  <a:lnTo>
                    <a:pt x="23" y="31"/>
                  </a:lnTo>
                  <a:lnTo>
                    <a:pt x="31" y="30"/>
                  </a:lnTo>
                  <a:lnTo>
                    <a:pt x="39" y="29"/>
                  </a:lnTo>
                  <a:lnTo>
                    <a:pt x="47" y="29"/>
                  </a:lnTo>
                  <a:lnTo>
                    <a:pt x="53" y="26"/>
                  </a:lnTo>
                  <a:lnTo>
                    <a:pt x="59" y="24"/>
                  </a:lnTo>
                  <a:lnTo>
                    <a:pt x="66" y="23"/>
                  </a:lnTo>
                  <a:lnTo>
                    <a:pt x="70" y="20"/>
                  </a:lnTo>
                  <a:lnTo>
                    <a:pt x="75" y="18"/>
                  </a:lnTo>
                  <a:lnTo>
                    <a:pt x="79" y="15"/>
                  </a:lnTo>
                  <a:lnTo>
                    <a:pt x="82" y="11"/>
                  </a:lnTo>
                  <a:lnTo>
                    <a:pt x="85" y="8"/>
                  </a:lnTo>
                  <a:lnTo>
                    <a:pt x="87" y="4"/>
                  </a:lnTo>
                  <a:lnTo>
                    <a:pt x="88" y="0"/>
                  </a:lnTo>
                  <a:lnTo>
                    <a:pt x="82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84" name="Freeform 66"/>
            <p:cNvSpPr>
              <a:spLocks/>
            </p:cNvSpPr>
            <p:nvPr/>
          </p:nvSpPr>
          <p:spPr bwMode="auto">
            <a:xfrm>
              <a:off x="2210" y="4032"/>
              <a:ext cx="2" cy="29"/>
            </a:xfrm>
            <a:custGeom>
              <a:avLst/>
              <a:gdLst>
                <a:gd name="T0" fmla="*/ 0 w 2"/>
                <a:gd name="T1" fmla="*/ 0 h 29"/>
                <a:gd name="T2" fmla="*/ 0 w 2"/>
                <a:gd name="T3" fmla="*/ 0 h 29"/>
                <a:gd name="T4" fmla="*/ 0 w 2"/>
                <a:gd name="T5" fmla="*/ 28 h 29"/>
                <a:gd name="T6" fmla="*/ 1 w 2"/>
                <a:gd name="T7" fmla="*/ 28 h 29"/>
                <a:gd name="T8" fmla="*/ 1 w 2"/>
                <a:gd name="T9" fmla="*/ 0 h 29"/>
                <a:gd name="T10" fmla="*/ 0 w 2"/>
                <a:gd name="T11" fmla="*/ 0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"/>
                <a:gd name="T19" fmla="*/ 0 h 29"/>
                <a:gd name="T20" fmla="*/ 2 w 2"/>
                <a:gd name="T21" fmla="*/ 29 h 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" h="29">
                  <a:moveTo>
                    <a:pt x="0" y="0"/>
                  </a:moveTo>
                  <a:lnTo>
                    <a:pt x="0" y="0"/>
                  </a:lnTo>
                  <a:lnTo>
                    <a:pt x="0" y="28"/>
                  </a:lnTo>
                  <a:lnTo>
                    <a:pt x="1" y="28"/>
                  </a:lnTo>
                  <a:lnTo>
                    <a:pt x="1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85" name="Freeform 67"/>
            <p:cNvSpPr>
              <a:spLocks/>
            </p:cNvSpPr>
            <p:nvPr/>
          </p:nvSpPr>
          <p:spPr bwMode="auto">
            <a:xfrm>
              <a:off x="2132" y="3987"/>
              <a:ext cx="79" cy="40"/>
            </a:xfrm>
            <a:custGeom>
              <a:avLst/>
              <a:gdLst>
                <a:gd name="T0" fmla="*/ 0 w 79"/>
                <a:gd name="T1" fmla="*/ 5 h 40"/>
                <a:gd name="T2" fmla="*/ 0 w 79"/>
                <a:gd name="T3" fmla="*/ 5 h 40"/>
                <a:gd name="T4" fmla="*/ 16 w 79"/>
                <a:gd name="T5" fmla="*/ 7 h 40"/>
                <a:gd name="T6" fmla="*/ 31 w 79"/>
                <a:gd name="T7" fmla="*/ 9 h 40"/>
                <a:gd name="T8" fmla="*/ 43 w 79"/>
                <a:gd name="T9" fmla="*/ 13 h 40"/>
                <a:gd name="T10" fmla="*/ 54 w 79"/>
                <a:gd name="T11" fmla="*/ 17 h 40"/>
                <a:gd name="T12" fmla="*/ 62 w 79"/>
                <a:gd name="T13" fmla="*/ 22 h 40"/>
                <a:gd name="T14" fmla="*/ 69 w 79"/>
                <a:gd name="T15" fmla="*/ 28 h 40"/>
                <a:gd name="T16" fmla="*/ 72 w 79"/>
                <a:gd name="T17" fmla="*/ 33 h 40"/>
                <a:gd name="T18" fmla="*/ 72 w 79"/>
                <a:gd name="T19" fmla="*/ 39 h 40"/>
                <a:gd name="T20" fmla="*/ 78 w 79"/>
                <a:gd name="T21" fmla="*/ 39 h 40"/>
                <a:gd name="T22" fmla="*/ 78 w 79"/>
                <a:gd name="T23" fmla="*/ 31 h 40"/>
                <a:gd name="T24" fmla="*/ 73 w 79"/>
                <a:gd name="T25" fmla="*/ 24 h 40"/>
                <a:gd name="T26" fmla="*/ 67 w 79"/>
                <a:gd name="T27" fmla="*/ 17 h 40"/>
                <a:gd name="T28" fmla="*/ 57 w 79"/>
                <a:gd name="T29" fmla="*/ 12 h 40"/>
                <a:gd name="T30" fmla="*/ 46 w 79"/>
                <a:gd name="T31" fmla="*/ 7 h 40"/>
                <a:gd name="T32" fmla="*/ 32 w 79"/>
                <a:gd name="T33" fmla="*/ 3 h 40"/>
                <a:gd name="T34" fmla="*/ 16 w 79"/>
                <a:gd name="T35" fmla="*/ 1 h 40"/>
                <a:gd name="T36" fmla="*/ 0 w 79"/>
                <a:gd name="T37" fmla="*/ 0 h 40"/>
                <a:gd name="T38" fmla="*/ 0 w 79"/>
                <a:gd name="T39" fmla="*/ 5 h 4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0"/>
                <a:gd name="T62" fmla="*/ 79 w 79"/>
                <a:gd name="T63" fmla="*/ 40 h 4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0">
                  <a:moveTo>
                    <a:pt x="0" y="5"/>
                  </a:moveTo>
                  <a:lnTo>
                    <a:pt x="0" y="5"/>
                  </a:lnTo>
                  <a:lnTo>
                    <a:pt x="16" y="7"/>
                  </a:lnTo>
                  <a:lnTo>
                    <a:pt x="31" y="9"/>
                  </a:lnTo>
                  <a:lnTo>
                    <a:pt x="43" y="13"/>
                  </a:lnTo>
                  <a:lnTo>
                    <a:pt x="54" y="17"/>
                  </a:lnTo>
                  <a:lnTo>
                    <a:pt x="62" y="22"/>
                  </a:lnTo>
                  <a:lnTo>
                    <a:pt x="69" y="28"/>
                  </a:lnTo>
                  <a:lnTo>
                    <a:pt x="72" y="33"/>
                  </a:lnTo>
                  <a:lnTo>
                    <a:pt x="72" y="39"/>
                  </a:lnTo>
                  <a:lnTo>
                    <a:pt x="78" y="39"/>
                  </a:lnTo>
                  <a:lnTo>
                    <a:pt x="78" y="31"/>
                  </a:lnTo>
                  <a:lnTo>
                    <a:pt x="73" y="24"/>
                  </a:lnTo>
                  <a:lnTo>
                    <a:pt x="67" y="17"/>
                  </a:lnTo>
                  <a:lnTo>
                    <a:pt x="57" y="12"/>
                  </a:lnTo>
                  <a:lnTo>
                    <a:pt x="46" y="7"/>
                  </a:lnTo>
                  <a:lnTo>
                    <a:pt x="32" y="3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86" name="Freeform 68"/>
            <p:cNvSpPr>
              <a:spLocks/>
            </p:cNvSpPr>
            <p:nvPr/>
          </p:nvSpPr>
          <p:spPr bwMode="auto">
            <a:xfrm>
              <a:off x="2038" y="3986"/>
              <a:ext cx="89" cy="33"/>
            </a:xfrm>
            <a:custGeom>
              <a:avLst/>
              <a:gdLst>
                <a:gd name="T0" fmla="*/ 6 w 89"/>
                <a:gd name="T1" fmla="*/ 32 h 33"/>
                <a:gd name="T2" fmla="*/ 6 w 89"/>
                <a:gd name="T3" fmla="*/ 32 h 33"/>
                <a:gd name="T4" fmla="*/ 7 w 89"/>
                <a:gd name="T5" fmla="*/ 30 h 33"/>
                <a:gd name="T6" fmla="*/ 8 w 89"/>
                <a:gd name="T7" fmla="*/ 27 h 33"/>
                <a:gd name="T8" fmla="*/ 10 w 89"/>
                <a:gd name="T9" fmla="*/ 24 h 33"/>
                <a:gd name="T10" fmla="*/ 13 w 89"/>
                <a:gd name="T11" fmla="*/ 22 h 33"/>
                <a:gd name="T12" fmla="*/ 16 w 89"/>
                <a:gd name="T13" fmla="*/ 19 h 33"/>
                <a:gd name="T14" fmla="*/ 21 w 89"/>
                <a:gd name="T15" fmla="*/ 18 h 33"/>
                <a:gd name="T16" fmla="*/ 25 w 89"/>
                <a:gd name="T17" fmla="*/ 15 h 33"/>
                <a:gd name="T18" fmla="*/ 31 w 89"/>
                <a:gd name="T19" fmla="*/ 13 h 33"/>
                <a:gd name="T20" fmla="*/ 37 w 89"/>
                <a:gd name="T21" fmla="*/ 12 h 33"/>
                <a:gd name="T22" fmla="*/ 42 w 89"/>
                <a:gd name="T23" fmla="*/ 9 h 33"/>
                <a:gd name="T24" fmla="*/ 50 w 89"/>
                <a:gd name="T25" fmla="*/ 8 h 33"/>
                <a:gd name="T26" fmla="*/ 56 w 89"/>
                <a:gd name="T27" fmla="*/ 8 h 33"/>
                <a:gd name="T28" fmla="*/ 64 w 89"/>
                <a:gd name="T29" fmla="*/ 7 h 33"/>
                <a:gd name="T30" fmla="*/ 71 w 89"/>
                <a:gd name="T31" fmla="*/ 7 h 33"/>
                <a:gd name="T32" fmla="*/ 80 w 89"/>
                <a:gd name="T33" fmla="*/ 7 h 33"/>
                <a:gd name="T34" fmla="*/ 88 w 89"/>
                <a:gd name="T35" fmla="*/ 6 h 33"/>
                <a:gd name="T36" fmla="*/ 88 w 89"/>
                <a:gd name="T37" fmla="*/ 1 h 33"/>
                <a:gd name="T38" fmla="*/ 80 w 89"/>
                <a:gd name="T39" fmla="*/ 0 h 33"/>
                <a:gd name="T40" fmla="*/ 71 w 89"/>
                <a:gd name="T41" fmla="*/ 0 h 33"/>
                <a:gd name="T42" fmla="*/ 64 w 89"/>
                <a:gd name="T43" fmla="*/ 1 h 33"/>
                <a:gd name="T44" fmla="*/ 56 w 89"/>
                <a:gd name="T45" fmla="*/ 2 h 33"/>
                <a:gd name="T46" fmla="*/ 49 w 89"/>
                <a:gd name="T47" fmla="*/ 3 h 33"/>
                <a:gd name="T48" fmla="*/ 41 w 89"/>
                <a:gd name="T49" fmla="*/ 4 h 33"/>
                <a:gd name="T50" fmla="*/ 35 w 89"/>
                <a:gd name="T51" fmla="*/ 6 h 33"/>
                <a:gd name="T52" fmla="*/ 29 w 89"/>
                <a:gd name="T53" fmla="*/ 8 h 33"/>
                <a:gd name="T54" fmla="*/ 22 w 89"/>
                <a:gd name="T55" fmla="*/ 9 h 33"/>
                <a:gd name="T56" fmla="*/ 18 w 89"/>
                <a:gd name="T57" fmla="*/ 13 h 33"/>
                <a:gd name="T58" fmla="*/ 13 w 89"/>
                <a:gd name="T59" fmla="*/ 15 h 33"/>
                <a:gd name="T60" fmla="*/ 8 w 89"/>
                <a:gd name="T61" fmla="*/ 18 h 33"/>
                <a:gd name="T62" fmla="*/ 6 w 89"/>
                <a:gd name="T63" fmla="*/ 21 h 33"/>
                <a:gd name="T64" fmla="*/ 2 w 89"/>
                <a:gd name="T65" fmla="*/ 24 h 33"/>
                <a:gd name="T66" fmla="*/ 1 w 89"/>
                <a:gd name="T67" fmla="*/ 28 h 33"/>
                <a:gd name="T68" fmla="*/ 0 w 89"/>
                <a:gd name="T69" fmla="*/ 32 h 33"/>
                <a:gd name="T70" fmla="*/ 6 w 89"/>
                <a:gd name="T71" fmla="*/ 32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6" y="32"/>
                  </a:moveTo>
                  <a:lnTo>
                    <a:pt x="6" y="32"/>
                  </a:lnTo>
                  <a:lnTo>
                    <a:pt x="7" y="30"/>
                  </a:lnTo>
                  <a:lnTo>
                    <a:pt x="8" y="27"/>
                  </a:lnTo>
                  <a:lnTo>
                    <a:pt x="10" y="24"/>
                  </a:lnTo>
                  <a:lnTo>
                    <a:pt x="13" y="22"/>
                  </a:lnTo>
                  <a:lnTo>
                    <a:pt x="16" y="19"/>
                  </a:lnTo>
                  <a:lnTo>
                    <a:pt x="21" y="18"/>
                  </a:lnTo>
                  <a:lnTo>
                    <a:pt x="25" y="15"/>
                  </a:lnTo>
                  <a:lnTo>
                    <a:pt x="31" y="13"/>
                  </a:lnTo>
                  <a:lnTo>
                    <a:pt x="37" y="12"/>
                  </a:lnTo>
                  <a:lnTo>
                    <a:pt x="42" y="9"/>
                  </a:lnTo>
                  <a:lnTo>
                    <a:pt x="50" y="8"/>
                  </a:lnTo>
                  <a:lnTo>
                    <a:pt x="56" y="8"/>
                  </a:lnTo>
                  <a:lnTo>
                    <a:pt x="64" y="7"/>
                  </a:lnTo>
                  <a:lnTo>
                    <a:pt x="71" y="7"/>
                  </a:lnTo>
                  <a:lnTo>
                    <a:pt x="80" y="7"/>
                  </a:lnTo>
                  <a:lnTo>
                    <a:pt x="88" y="6"/>
                  </a:lnTo>
                  <a:lnTo>
                    <a:pt x="88" y="1"/>
                  </a:lnTo>
                  <a:lnTo>
                    <a:pt x="80" y="0"/>
                  </a:lnTo>
                  <a:lnTo>
                    <a:pt x="71" y="0"/>
                  </a:lnTo>
                  <a:lnTo>
                    <a:pt x="64" y="1"/>
                  </a:lnTo>
                  <a:lnTo>
                    <a:pt x="56" y="2"/>
                  </a:lnTo>
                  <a:lnTo>
                    <a:pt x="49" y="3"/>
                  </a:lnTo>
                  <a:lnTo>
                    <a:pt x="41" y="4"/>
                  </a:lnTo>
                  <a:lnTo>
                    <a:pt x="35" y="6"/>
                  </a:lnTo>
                  <a:lnTo>
                    <a:pt x="29" y="8"/>
                  </a:lnTo>
                  <a:lnTo>
                    <a:pt x="22" y="9"/>
                  </a:lnTo>
                  <a:lnTo>
                    <a:pt x="18" y="13"/>
                  </a:lnTo>
                  <a:lnTo>
                    <a:pt x="13" y="15"/>
                  </a:lnTo>
                  <a:lnTo>
                    <a:pt x="8" y="18"/>
                  </a:lnTo>
                  <a:lnTo>
                    <a:pt x="6" y="21"/>
                  </a:lnTo>
                  <a:lnTo>
                    <a:pt x="2" y="24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6" y="3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87" name="Freeform 69"/>
            <p:cNvSpPr>
              <a:spLocks/>
            </p:cNvSpPr>
            <p:nvPr/>
          </p:nvSpPr>
          <p:spPr bwMode="auto">
            <a:xfrm>
              <a:off x="2038" y="4024"/>
              <a:ext cx="2" cy="29"/>
            </a:xfrm>
            <a:custGeom>
              <a:avLst/>
              <a:gdLst>
                <a:gd name="T0" fmla="*/ 1 w 2"/>
                <a:gd name="T1" fmla="*/ 28 h 29"/>
                <a:gd name="T2" fmla="*/ 1 w 2"/>
                <a:gd name="T3" fmla="*/ 28 h 29"/>
                <a:gd name="T4" fmla="*/ 1 w 2"/>
                <a:gd name="T5" fmla="*/ 0 h 29"/>
                <a:gd name="T6" fmla="*/ 0 w 2"/>
                <a:gd name="T7" fmla="*/ 0 h 29"/>
                <a:gd name="T8" fmla="*/ 0 w 2"/>
                <a:gd name="T9" fmla="*/ 28 h 29"/>
                <a:gd name="T10" fmla="*/ 1 w 2"/>
                <a:gd name="T11" fmla="*/ 28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"/>
                <a:gd name="T19" fmla="*/ 0 h 29"/>
                <a:gd name="T20" fmla="*/ 2 w 2"/>
                <a:gd name="T21" fmla="*/ 29 h 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" h="29">
                  <a:moveTo>
                    <a:pt x="1" y="28"/>
                  </a:moveTo>
                  <a:lnTo>
                    <a:pt x="1" y="28"/>
                  </a:lnTo>
                  <a:lnTo>
                    <a:pt x="1" y="0"/>
                  </a:lnTo>
                  <a:lnTo>
                    <a:pt x="0" y="0"/>
                  </a:lnTo>
                  <a:lnTo>
                    <a:pt x="0" y="28"/>
                  </a:lnTo>
                  <a:lnTo>
                    <a:pt x="1" y="28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88" name="Freeform 70"/>
            <p:cNvSpPr>
              <a:spLocks/>
            </p:cNvSpPr>
            <p:nvPr/>
          </p:nvSpPr>
          <p:spPr bwMode="auto">
            <a:xfrm>
              <a:off x="2041" y="3990"/>
              <a:ext cx="167" cy="71"/>
            </a:xfrm>
            <a:custGeom>
              <a:avLst/>
              <a:gdLst>
                <a:gd name="T0" fmla="*/ 166 w 167"/>
                <a:gd name="T1" fmla="*/ 39 h 71"/>
                <a:gd name="T2" fmla="*/ 165 w 167"/>
                <a:gd name="T3" fmla="*/ 42 h 71"/>
                <a:gd name="T4" fmla="*/ 164 w 167"/>
                <a:gd name="T5" fmla="*/ 46 h 71"/>
                <a:gd name="T6" fmla="*/ 161 w 167"/>
                <a:gd name="T7" fmla="*/ 49 h 71"/>
                <a:gd name="T8" fmla="*/ 158 w 167"/>
                <a:gd name="T9" fmla="*/ 53 h 71"/>
                <a:gd name="T10" fmla="*/ 153 w 167"/>
                <a:gd name="T11" fmla="*/ 55 h 71"/>
                <a:gd name="T12" fmla="*/ 150 w 167"/>
                <a:gd name="T13" fmla="*/ 58 h 71"/>
                <a:gd name="T14" fmla="*/ 145 w 167"/>
                <a:gd name="T15" fmla="*/ 61 h 71"/>
                <a:gd name="T16" fmla="*/ 139 w 167"/>
                <a:gd name="T17" fmla="*/ 63 h 71"/>
                <a:gd name="T18" fmla="*/ 132 w 167"/>
                <a:gd name="T19" fmla="*/ 64 h 71"/>
                <a:gd name="T20" fmla="*/ 125 w 167"/>
                <a:gd name="T21" fmla="*/ 66 h 71"/>
                <a:gd name="T22" fmla="*/ 119 w 167"/>
                <a:gd name="T23" fmla="*/ 68 h 71"/>
                <a:gd name="T24" fmla="*/ 111 w 167"/>
                <a:gd name="T25" fmla="*/ 69 h 71"/>
                <a:gd name="T26" fmla="*/ 103 w 167"/>
                <a:gd name="T27" fmla="*/ 70 h 71"/>
                <a:gd name="T28" fmla="*/ 96 w 167"/>
                <a:gd name="T29" fmla="*/ 70 h 71"/>
                <a:gd name="T30" fmla="*/ 87 w 167"/>
                <a:gd name="T31" fmla="*/ 70 h 71"/>
                <a:gd name="T32" fmla="*/ 78 w 167"/>
                <a:gd name="T33" fmla="*/ 70 h 71"/>
                <a:gd name="T34" fmla="*/ 62 w 167"/>
                <a:gd name="T35" fmla="*/ 69 h 71"/>
                <a:gd name="T36" fmla="*/ 46 w 167"/>
                <a:gd name="T37" fmla="*/ 66 h 71"/>
                <a:gd name="T38" fmla="*/ 33 w 167"/>
                <a:gd name="T39" fmla="*/ 63 h 71"/>
                <a:gd name="T40" fmla="*/ 21 w 167"/>
                <a:gd name="T41" fmla="*/ 58 h 71"/>
                <a:gd name="T42" fmla="*/ 12 w 167"/>
                <a:gd name="T43" fmla="*/ 53 h 71"/>
                <a:gd name="T44" fmla="*/ 5 w 167"/>
                <a:gd name="T45" fmla="*/ 46 h 71"/>
                <a:gd name="T46" fmla="*/ 0 w 167"/>
                <a:gd name="T47" fmla="*/ 39 h 71"/>
                <a:gd name="T48" fmla="*/ 0 w 167"/>
                <a:gd name="T49" fmla="*/ 31 h 71"/>
                <a:gd name="T50" fmla="*/ 1 w 167"/>
                <a:gd name="T51" fmla="*/ 28 h 71"/>
                <a:gd name="T52" fmla="*/ 3 w 167"/>
                <a:gd name="T53" fmla="*/ 25 h 71"/>
                <a:gd name="T54" fmla="*/ 5 w 167"/>
                <a:gd name="T55" fmla="*/ 21 h 71"/>
                <a:gd name="T56" fmla="*/ 8 w 167"/>
                <a:gd name="T57" fmla="*/ 18 h 71"/>
                <a:gd name="T58" fmla="*/ 13 w 167"/>
                <a:gd name="T59" fmla="*/ 16 h 71"/>
                <a:gd name="T60" fmla="*/ 17 w 167"/>
                <a:gd name="T61" fmla="*/ 13 h 71"/>
                <a:gd name="T62" fmla="*/ 21 w 167"/>
                <a:gd name="T63" fmla="*/ 10 h 71"/>
                <a:gd name="T64" fmla="*/ 28 w 167"/>
                <a:gd name="T65" fmla="*/ 8 h 71"/>
                <a:gd name="T66" fmla="*/ 34 w 167"/>
                <a:gd name="T67" fmla="*/ 6 h 71"/>
                <a:gd name="T68" fmla="*/ 41 w 167"/>
                <a:gd name="T69" fmla="*/ 4 h 71"/>
                <a:gd name="T70" fmla="*/ 47 w 167"/>
                <a:gd name="T71" fmla="*/ 3 h 71"/>
                <a:gd name="T72" fmla="*/ 55 w 167"/>
                <a:gd name="T73" fmla="*/ 2 h 71"/>
                <a:gd name="T74" fmla="*/ 63 w 167"/>
                <a:gd name="T75" fmla="*/ 0 h 71"/>
                <a:gd name="T76" fmla="*/ 70 w 167"/>
                <a:gd name="T77" fmla="*/ 0 h 71"/>
                <a:gd name="T78" fmla="*/ 79 w 167"/>
                <a:gd name="T79" fmla="*/ 0 h 71"/>
                <a:gd name="T80" fmla="*/ 88 w 167"/>
                <a:gd name="T81" fmla="*/ 0 h 71"/>
                <a:gd name="T82" fmla="*/ 104 w 167"/>
                <a:gd name="T83" fmla="*/ 2 h 71"/>
                <a:gd name="T84" fmla="*/ 120 w 167"/>
                <a:gd name="T85" fmla="*/ 4 h 71"/>
                <a:gd name="T86" fmla="*/ 134 w 167"/>
                <a:gd name="T87" fmla="*/ 8 h 71"/>
                <a:gd name="T88" fmla="*/ 145 w 167"/>
                <a:gd name="T89" fmla="*/ 13 h 71"/>
                <a:gd name="T90" fmla="*/ 154 w 167"/>
                <a:gd name="T91" fmla="*/ 18 h 71"/>
                <a:gd name="T92" fmla="*/ 161 w 167"/>
                <a:gd name="T93" fmla="*/ 25 h 71"/>
                <a:gd name="T94" fmla="*/ 166 w 167"/>
                <a:gd name="T95" fmla="*/ 31 h 71"/>
                <a:gd name="T96" fmla="*/ 166 w 167"/>
                <a:gd name="T97" fmla="*/ 39 h 7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67"/>
                <a:gd name="T148" fmla="*/ 0 h 71"/>
                <a:gd name="T149" fmla="*/ 167 w 167"/>
                <a:gd name="T150" fmla="*/ 71 h 71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67" h="71">
                  <a:moveTo>
                    <a:pt x="166" y="39"/>
                  </a:moveTo>
                  <a:lnTo>
                    <a:pt x="165" y="42"/>
                  </a:lnTo>
                  <a:lnTo>
                    <a:pt x="164" y="46"/>
                  </a:lnTo>
                  <a:lnTo>
                    <a:pt x="161" y="49"/>
                  </a:lnTo>
                  <a:lnTo>
                    <a:pt x="158" y="53"/>
                  </a:lnTo>
                  <a:lnTo>
                    <a:pt x="153" y="55"/>
                  </a:lnTo>
                  <a:lnTo>
                    <a:pt x="150" y="58"/>
                  </a:lnTo>
                  <a:lnTo>
                    <a:pt x="145" y="61"/>
                  </a:lnTo>
                  <a:lnTo>
                    <a:pt x="139" y="63"/>
                  </a:lnTo>
                  <a:lnTo>
                    <a:pt x="132" y="64"/>
                  </a:lnTo>
                  <a:lnTo>
                    <a:pt x="125" y="66"/>
                  </a:lnTo>
                  <a:lnTo>
                    <a:pt x="119" y="68"/>
                  </a:lnTo>
                  <a:lnTo>
                    <a:pt x="111" y="69"/>
                  </a:lnTo>
                  <a:lnTo>
                    <a:pt x="103" y="70"/>
                  </a:lnTo>
                  <a:lnTo>
                    <a:pt x="96" y="70"/>
                  </a:lnTo>
                  <a:lnTo>
                    <a:pt x="87" y="70"/>
                  </a:lnTo>
                  <a:lnTo>
                    <a:pt x="78" y="70"/>
                  </a:lnTo>
                  <a:lnTo>
                    <a:pt x="62" y="69"/>
                  </a:lnTo>
                  <a:lnTo>
                    <a:pt x="46" y="66"/>
                  </a:lnTo>
                  <a:lnTo>
                    <a:pt x="33" y="63"/>
                  </a:lnTo>
                  <a:lnTo>
                    <a:pt x="21" y="58"/>
                  </a:lnTo>
                  <a:lnTo>
                    <a:pt x="12" y="53"/>
                  </a:lnTo>
                  <a:lnTo>
                    <a:pt x="5" y="46"/>
                  </a:lnTo>
                  <a:lnTo>
                    <a:pt x="0" y="39"/>
                  </a:lnTo>
                  <a:lnTo>
                    <a:pt x="0" y="31"/>
                  </a:lnTo>
                  <a:lnTo>
                    <a:pt x="1" y="28"/>
                  </a:lnTo>
                  <a:lnTo>
                    <a:pt x="3" y="25"/>
                  </a:lnTo>
                  <a:lnTo>
                    <a:pt x="5" y="21"/>
                  </a:lnTo>
                  <a:lnTo>
                    <a:pt x="8" y="18"/>
                  </a:lnTo>
                  <a:lnTo>
                    <a:pt x="13" y="16"/>
                  </a:lnTo>
                  <a:lnTo>
                    <a:pt x="17" y="13"/>
                  </a:lnTo>
                  <a:lnTo>
                    <a:pt x="21" y="10"/>
                  </a:lnTo>
                  <a:lnTo>
                    <a:pt x="28" y="8"/>
                  </a:lnTo>
                  <a:lnTo>
                    <a:pt x="34" y="6"/>
                  </a:lnTo>
                  <a:lnTo>
                    <a:pt x="41" y="4"/>
                  </a:lnTo>
                  <a:lnTo>
                    <a:pt x="47" y="3"/>
                  </a:lnTo>
                  <a:lnTo>
                    <a:pt x="55" y="2"/>
                  </a:lnTo>
                  <a:lnTo>
                    <a:pt x="63" y="0"/>
                  </a:lnTo>
                  <a:lnTo>
                    <a:pt x="70" y="0"/>
                  </a:lnTo>
                  <a:lnTo>
                    <a:pt x="79" y="0"/>
                  </a:lnTo>
                  <a:lnTo>
                    <a:pt x="88" y="0"/>
                  </a:lnTo>
                  <a:lnTo>
                    <a:pt x="104" y="2"/>
                  </a:lnTo>
                  <a:lnTo>
                    <a:pt x="120" y="4"/>
                  </a:lnTo>
                  <a:lnTo>
                    <a:pt x="134" y="8"/>
                  </a:lnTo>
                  <a:lnTo>
                    <a:pt x="145" y="13"/>
                  </a:lnTo>
                  <a:lnTo>
                    <a:pt x="154" y="18"/>
                  </a:lnTo>
                  <a:lnTo>
                    <a:pt x="161" y="25"/>
                  </a:lnTo>
                  <a:lnTo>
                    <a:pt x="166" y="31"/>
                  </a:lnTo>
                  <a:lnTo>
                    <a:pt x="166" y="39"/>
                  </a:lnTo>
                </a:path>
              </a:pathLst>
            </a:custGeom>
            <a:solidFill>
              <a:srgbClr val="FFFF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89" name="Freeform 71"/>
            <p:cNvSpPr>
              <a:spLocks/>
            </p:cNvSpPr>
            <p:nvPr/>
          </p:nvSpPr>
          <p:spPr bwMode="auto">
            <a:xfrm>
              <a:off x="2122" y="4032"/>
              <a:ext cx="89" cy="33"/>
            </a:xfrm>
            <a:custGeom>
              <a:avLst/>
              <a:gdLst>
                <a:gd name="T0" fmla="*/ 0 w 89"/>
                <a:gd name="T1" fmla="*/ 32 h 33"/>
                <a:gd name="T2" fmla="*/ 0 w 89"/>
                <a:gd name="T3" fmla="*/ 32 h 33"/>
                <a:gd name="T4" fmla="*/ 8 w 89"/>
                <a:gd name="T5" fmla="*/ 32 h 33"/>
                <a:gd name="T6" fmla="*/ 17 w 89"/>
                <a:gd name="T7" fmla="*/ 32 h 33"/>
                <a:gd name="T8" fmla="*/ 24 w 89"/>
                <a:gd name="T9" fmla="*/ 31 h 33"/>
                <a:gd name="T10" fmla="*/ 32 w 89"/>
                <a:gd name="T11" fmla="*/ 30 h 33"/>
                <a:gd name="T12" fmla="*/ 40 w 89"/>
                <a:gd name="T13" fmla="*/ 29 h 33"/>
                <a:gd name="T14" fmla="*/ 47 w 89"/>
                <a:gd name="T15" fmla="*/ 28 h 33"/>
                <a:gd name="T16" fmla="*/ 53 w 89"/>
                <a:gd name="T17" fmla="*/ 26 h 33"/>
                <a:gd name="T18" fmla="*/ 60 w 89"/>
                <a:gd name="T19" fmla="*/ 24 h 33"/>
                <a:gd name="T20" fmla="*/ 66 w 89"/>
                <a:gd name="T21" fmla="*/ 23 h 33"/>
                <a:gd name="T22" fmla="*/ 70 w 89"/>
                <a:gd name="T23" fmla="*/ 19 h 33"/>
                <a:gd name="T24" fmla="*/ 75 w 89"/>
                <a:gd name="T25" fmla="*/ 18 h 33"/>
                <a:gd name="T26" fmla="*/ 80 w 89"/>
                <a:gd name="T27" fmla="*/ 14 h 33"/>
                <a:gd name="T28" fmla="*/ 83 w 89"/>
                <a:gd name="T29" fmla="*/ 12 h 33"/>
                <a:gd name="T30" fmla="*/ 86 w 89"/>
                <a:gd name="T31" fmla="*/ 8 h 33"/>
                <a:gd name="T32" fmla="*/ 87 w 89"/>
                <a:gd name="T33" fmla="*/ 4 h 33"/>
                <a:gd name="T34" fmla="*/ 88 w 89"/>
                <a:gd name="T35" fmla="*/ 0 h 33"/>
                <a:gd name="T36" fmla="*/ 82 w 89"/>
                <a:gd name="T37" fmla="*/ 0 h 33"/>
                <a:gd name="T38" fmla="*/ 81 w 89"/>
                <a:gd name="T39" fmla="*/ 3 h 33"/>
                <a:gd name="T40" fmla="*/ 80 w 89"/>
                <a:gd name="T41" fmla="*/ 5 h 33"/>
                <a:gd name="T42" fmla="*/ 78 w 89"/>
                <a:gd name="T43" fmla="*/ 8 h 33"/>
                <a:gd name="T44" fmla="*/ 76 w 89"/>
                <a:gd name="T45" fmla="*/ 10 h 33"/>
                <a:gd name="T46" fmla="*/ 72 w 89"/>
                <a:gd name="T47" fmla="*/ 13 h 33"/>
                <a:gd name="T48" fmla="*/ 67 w 89"/>
                <a:gd name="T49" fmla="*/ 15 h 33"/>
                <a:gd name="T50" fmla="*/ 63 w 89"/>
                <a:gd name="T51" fmla="*/ 18 h 33"/>
                <a:gd name="T52" fmla="*/ 58 w 89"/>
                <a:gd name="T53" fmla="*/ 19 h 33"/>
                <a:gd name="T54" fmla="*/ 51 w 89"/>
                <a:gd name="T55" fmla="*/ 21 h 33"/>
                <a:gd name="T56" fmla="*/ 46 w 89"/>
                <a:gd name="T57" fmla="*/ 23 h 33"/>
                <a:gd name="T58" fmla="*/ 38 w 89"/>
                <a:gd name="T59" fmla="*/ 24 h 33"/>
                <a:gd name="T60" fmla="*/ 32 w 89"/>
                <a:gd name="T61" fmla="*/ 25 h 33"/>
                <a:gd name="T62" fmla="*/ 24 w 89"/>
                <a:gd name="T63" fmla="*/ 26 h 33"/>
                <a:gd name="T64" fmla="*/ 17 w 89"/>
                <a:gd name="T65" fmla="*/ 26 h 33"/>
                <a:gd name="T66" fmla="*/ 8 w 89"/>
                <a:gd name="T67" fmla="*/ 26 h 33"/>
                <a:gd name="T68" fmla="*/ 0 w 89"/>
                <a:gd name="T69" fmla="*/ 26 h 33"/>
                <a:gd name="T70" fmla="*/ 0 w 89"/>
                <a:gd name="T71" fmla="*/ 32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0" y="32"/>
                  </a:moveTo>
                  <a:lnTo>
                    <a:pt x="0" y="32"/>
                  </a:lnTo>
                  <a:lnTo>
                    <a:pt x="8" y="32"/>
                  </a:lnTo>
                  <a:lnTo>
                    <a:pt x="17" y="32"/>
                  </a:lnTo>
                  <a:lnTo>
                    <a:pt x="24" y="31"/>
                  </a:lnTo>
                  <a:lnTo>
                    <a:pt x="32" y="30"/>
                  </a:lnTo>
                  <a:lnTo>
                    <a:pt x="40" y="29"/>
                  </a:lnTo>
                  <a:lnTo>
                    <a:pt x="47" y="28"/>
                  </a:lnTo>
                  <a:lnTo>
                    <a:pt x="53" y="26"/>
                  </a:lnTo>
                  <a:lnTo>
                    <a:pt x="60" y="24"/>
                  </a:lnTo>
                  <a:lnTo>
                    <a:pt x="66" y="23"/>
                  </a:lnTo>
                  <a:lnTo>
                    <a:pt x="70" y="19"/>
                  </a:lnTo>
                  <a:lnTo>
                    <a:pt x="75" y="18"/>
                  </a:lnTo>
                  <a:lnTo>
                    <a:pt x="80" y="14"/>
                  </a:lnTo>
                  <a:lnTo>
                    <a:pt x="83" y="12"/>
                  </a:lnTo>
                  <a:lnTo>
                    <a:pt x="86" y="8"/>
                  </a:lnTo>
                  <a:lnTo>
                    <a:pt x="87" y="4"/>
                  </a:lnTo>
                  <a:lnTo>
                    <a:pt x="88" y="0"/>
                  </a:lnTo>
                  <a:lnTo>
                    <a:pt x="82" y="0"/>
                  </a:lnTo>
                  <a:lnTo>
                    <a:pt x="81" y="3"/>
                  </a:lnTo>
                  <a:lnTo>
                    <a:pt x="80" y="5"/>
                  </a:lnTo>
                  <a:lnTo>
                    <a:pt x="78" y="8"/>
                  </a:lnTo>
                  <a:lnTo>
                    <a:pt x="76" y="10"/>
                  </a:lnTo>
                  <a:lnTo>
                    <a:pt x="72" y="13"/>
                  </a:lnTo>
                  <a:lnTo>
                    <a:pt x="67" y="15"/>
                  </a:lnTo>
                  <a:lnTo>
                    <a:pt x="63" y="18"/>
                  </a:lnTo>
                  <a:lnTo>
                    <a:pt x="58" y="19"/>
                  </a:lnTo>
                  <a:lnTo>
                    <a:pt x="51" y="21"/>
                  </a:lnTo>
                  <a:lnTo>
                    <a:pt x="46" y="23"/>
                  </a:lnTo>
                  <a:lnTo>
                    <a:pt x="38" y="24"/>
                  </a:lnTo>
                  <a:lnTo>
                    <a:pt x="32" y="25"/>
                  </a:lnTo>
                  <a:lnTo>
                    <a:pt x="24" y="26"/>
                  </a:lnTo>
                  <a:lnTo>
                    <a:pt x="17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90" name="Freeform 72"/>
            <p:cNvSpPr>
              <a:spLocks/>
            </p:cNvSpPr>
            <p:nvPr/>
          </p:nvSpPr>
          <p:spPr bwMode="auto">
            <a:xfrm>
              <a:off x="2038" y="4024"/>
              <a:ext cx="79" cy="41"/>
            </a:xfrm>
            <a:custGeom>
              <a:avLst/>
              <a:gdLst>
                <a:gd name="T0" fmla="*/ 0 w 79"/>
                <a:gd name="T1" fmla="*/ 0 h 41"/>
                <a:gd name="T2" fmla="*/ 0 w 79"/>
                <a:gd name="T3" fmla="*/ 0 h 41"/>
                <a:gd name="T4" fmla="*/ 0 w 79"/>
                <a:gd name="T5" fmla="*/ 8 h 41"/>
                <a:gd name="T6" fmla="*/ 5 w 79"/>
                <a:gd name="T7" fmla="*/ 16 h 41"/>
                <a:gd name="T8" fmla="*/ 12 w 79"/>
                <a:gd name="T9" fmla="*/ 22 h 41"/>
                <a:gd name="T10" fmla="*/ 21 w 79"/>
                <a:gd name="T11" fmla="*/ 28 h 41"/>
                <a:gd name="T12" fmla="*/ 33 w 79"/>
                <a:gd name="T13" fmla="*/ 32 h 41"/>
                <a:gd name="T14" fmla="*/ 47 w 79"/>
                <a:gd name="T15" fmla="*/ 36 h 41"/>
                <a:gd name="T16" fmla="*/ 62 w 79"/>
                <a:gd name="T17" fmla="*/ 38 h 41"/>
                <a:gd name="T18" fmla="*/ 78 w 79"/>
                <a:gd name="T19" fmla="*/ 40 h 41"/>
                <a:gd name="T20" fmla="*/ 78 w 79"/>
                <a:gd name="T21" fmla="*/ 34 h 41"/>
                <a:gd name="T22" fmla="*/ 62 w 79"/>
                <a:gd name="T23" fmla="*/ 33 h 41"/>
                <a:gd name="T24" fmla="*/ 48 w 79"/>
                <a:gd name="T25" fmla="*/ 30 h 41"/>
                <a:gd name="T26" fmla="*/ 35 w 79"/>
                <a:gd name="T27" fmla="*/ 27 h 41"/>
                <a:gd name="T28" fmla="*/ 24 w 79"/>
                <a:gd name="T29" fmla="*/ 22 h 41"/>
                <a:gd name="T30" fmla="*/ 16 w 79"/>
                <a:gd name="T31" fmla="*/ 17 h 41"/>
                <a:gd name="T32" fmla="*/ 9 w 79"/>
                <a:gd name="T33" fmla="*/ 12 h 41"/>
                <a:gd name="T34" fmla="*/ 7 w 79"/>
                <a:gd name="T35" fmla="*/ 6 h 41"/>
                <a:gd name="T36" fmla="*/ 6 w 79"/>
                <a:gd name="T37" fmla="*/ 0 h 41"/>
                <a:gd name="T38" fmla="*/ 0 w 79"/>
                <a:gd name="T39" fmla="*/ 0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1"/>
                <a:gd name="T62" fmla="*/ 79 w 79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1">
                  <a:moveTo>
                    <a:pt x="0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5" y="16"/>
                  </a:lnTo>
                  <a:lnTo>
                    <a:pt x="12" y="22"/>
                  </a:lnTo>
                  <a:lnTo>
                    <a:pt x="21" y="28"/>
                  </a:lnTo>
                  <a:lnTo>
                    <a:pt x="33" y="32"/>
                  </a:lnTo>
                  <a:lnTo>
                    <a:pt x="47" y="36"/>
                  </a:lnTo>
                  <a:lnTo>
                    <a:pt x="62" y="38"/>
                  </a:lnTo>
                  <a:lnTo>
                    <a:pt x="78" y="40"/>
                  </a:lnTo>
                  <a:lnTo>
                    <a:pt x="78" y="34"/>
                  </a:lnTo>
                  <a:lnTo>
                    <a:pt x="62" y="33"/>
                  </a:lnTo>
                  <a:lnTo>
                    <a:pt x="48" y="30"/>
                  </a:lnTo>
                  <a:lnTo>
                    <a:pt x="35" y="27"/>
                  </a:lnTo>
                  <a:lnTo>
                    <a:pt x="24" y="22"/>
                  </a:lnTo>
                  <a:lnTo>
                    <a:pt x="16" y="17"/>
                  </a:lnTo>
                  <a:lnTo>
                    <a:pt x="9" y="12"/>
                  </a:lnTo>
                  <a:lnTo>
                    <a:pt x="7" y="6"/>
                  </a:lnTo>
                  <a:lnTo>
                    <a:pt x="6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91" name="Freeform 73"/>
            <p:cNvSpPr>
              <a:spLocks/>
            </p:cNvSpPr>
            <p:nvPr/>
          </p:nvSpPr>
          <p:spPr bwMode="auto">
            <a:xfrm>
              <a:off x="2038" y="3986"/>
              <a:ext cx="89" cy="33"/>
            </a:xfrm>
            <a:custGeom>
              <a:avLst/>
              <a:gdLst>
                <a:gd name="T0" fmla="*/ 88 w 89"/>
                <a:gd name="T1" fmla="*/ 1 h 33"/>
                <a:gd name="T2" fmla="*/ 88 w 89"/>
                <a:gd name="T3" fmla="*/ 1 h 33"/>
                <a:gd name="T4" fmla="*/ 80 w 89"/>
                <a:gd name="T5" fmla="*/ 0 h 33"/>
                <a:gd name="T6" fmla="*/ 71 w 89"/>
                <a:gd name="T7" fmla="*/ 0 h 33"/>
                <a:gd name="T8" fmla="*/ 64 w 89"/>
                <a:gd name="T9" fmla="*/ 1 h 33"/>
                <a:gd name="T10" fmla="*/ 56 w 89"/>
                <a:gd name="T11" fmla="*/ 2 h 33"/>
                <a:gd name="T12" fmla="*/ 49 w 89"/>
                <a:gd name="T13" fmla="*/ 3 h 33"/>
                <a:gd name="T14" fmla="*/ 41 w 89"/>
                <a:gd name="T15" fmla="*/ 4 h 33"/>
                <a:gd name="T16" fmla="*/ 35 w 89"/>
                <a:gd name="T17" fmla="*/ 6 h 33"/>
                <a:gd name="T18" fmla="*/ 29 w 89"/>
                <a:gd name="T19" fmla="*/ 8 h 33"/>
                <a:gd name="T20" fmla="*/ 22 w 89"/>
                <a:gd name="T21" fmla="*/ 9 h 33"/>
                <a:gd name="T22" fmla="*/ 18 w 89"/>
                <a:gd name="T23" fmla="*/ 13 h 33"/>
                <a:gd name="T24" fmla="*/ 13 w 89"/>
                <a:gd name="T25" fmla="*/ 15 h 33"/>
                <a:gd name="T26" fmla="*/ 8 w 89"/>
                <a:gd name="T27" fmla="*/ 18 h 33"/>
                <a:gd name="T28" fmla="*/ 6 w 89"/>
                <a:gd name="T29" fmla="*/ 21 h 33"/>
                <a:gd name="T30" fmla="*/ 2 w 89"/>
                <a:gd name="T31" fmla="*/ 24 h 33"/>
                <a:gd name="T32" fmla="*/ 1 w 89"/>
                <a:gd name="T33" fmla="*/ 28 h 33"/>
                <a:gd name="T34" fmla="*/ 0 w 89"/>
                <a:gd name="T35" fmla="*/ 32 h 33"/>
                <a:gd name="T36" fmla="*/ 6 w 89"/>
                <a:gd name="T37" fmla="*/ 32 h 33"/>
                <a:gd name="T38" fmla="*/ 7 w 89"/>
                <a:gd name="T39" fmla="*/ 30 h 33"/>
                <a:gd name="T40" fmla="*/ 8 w 89"/>
                <a:gd name="T41" fmla="*/ 27 h 33"/>
                <a:gd name="T42" fmla="*/ 10 w 89"/>
                <a:gd name="T43" fmla="*/ 24 h 33"/>
                <a:gd name="T44" fmla="*/ 13 w 89"/>
                <a:gd name="T45" fmla="*/ 22 h 33"/>
                <a:gd name="T46" fmla="*/ 16 w 89"/>
                <a:gd name="T47" fmla="*/ 19 h 33"/>
                <a:gd name="T48" fmla="*/ 21 w 89"/>
                <a:gd name="T49" fmla="*/ 18 h 33"/>
                <a:gd name="T50" fmla="*/ 25 w 89"/>
                <a:gd name="T51" fmla="*/ 15 h 33"/>
                <a:gd name="T52" fmla="*/ 31 w 89"/>
                <a:gd name="T53" fmla="*/ 13 h 33"/>
                <a:gd name="T54" fmla="*/ 37 w 89"/>
                <a:gd name="T55" fmla="*/ 12 h 33"/>
                <a:gd name="T56" fmla="*/ 42 w 89"/>
                <a:gd name="T57" fmla="*/ 9 h 33"/>
                <a:gd name="T58" fmla="*/ 50 w 89"/>
                <a:gd name="T59" fmla="*/ 8 h 33"/>
                <a:gd name="T60" fmla="*/ 56 w 89"/>
                <a:gd name="T61" fmla="*/ 8 h 33"/>
                <a:gd name="T62" fmla="*/ 64 w 89"/>
                <a:gd name="T63" fmla="*/ 7 h 33"/>
                <a:gd name="T64" fmla="*/ 71 w 89"/>
                <a:gd name="T65" fmla="*/ 7 h 33"/>
                <a:gd name="T66" fmla="*/ 80 w 89"/>
                <a:gd name="T67" fmla="*/ 7 h 33"/>
                <a:gd name="T68" fmla="*/ 88 w 89"/>
                <a:gd name="T69" fmla="*/ 6 h 33"/>
                <a:gd name="T70" fmla="*/ 88 w 89"/>
                <a:gd name="T71" fmla="*/ 1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88" y="1"/>
                  </a:moveTo>
                  <a:lnTo>
                    <a:pt x="88" y="1"/>
                  </a:lnTo>
                  <a:lnTo>
                    <a:pt x="80" y="0"/>
                  </a:lnTo>
                  <a:lnTo>
                    <a:pt x="71" y="0"/>
                  </a:lnTo>
                  <a:lnTo>
                    <a:pt x="64" y="1"/>
                  </a:lnTo>
                  <a:lnTo>
                    <a:pt x="56" y="2"/>
                  </a:lnTo>
                  <a:lnTo>
                    <a:pt x="49" y="3"/>
                  </a:lnTo>
                  <a:lnTo>
                    <a:pt x="41" y="4"/>
                  </a:lnTo>
                  <a:lnTo>
                    <a:pt x="35" y="6"/>
                  </a:lnTo>
                  <a:lnTo>
                    <a:pt x="29" y="8"/>
                  </a:lnTo>
                  <a:lnTo>
                    <a:pt x="22" y="9"/>
                  </a:lnTo>
                  <a:lnTo>
                    <a:pt x="18" y="13"/>
                  </a:lnTo>
                  <a:lnTo>
                    <a:pt x="13" y="15"/>
                  </a:lnTo>
                  <a:lnTo>
                    <a:pt x="8" y="18"/>
                  </a:lnTo>
                  <a:lnTo>
                    <a:pt x="6" y="21"/>
                  </a:lnTo>
                  <a:lnTo>
                    <a:pt x="2" y="24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6" y="32"/>
                  </a:lnTo>
                  <a:lnTo>
                    <a:pt x="7" y="30"/>
                  </a:lnTo>
                  <a:lnTo>
                    <a:pt x="8" y="27"/>
                  </a:lnTo>
                  <a:lnTo>
                    <a:pt x="10" y="24"/>
                  </a:lnTo>
                  <a:lnTo>
                    <a:pt x="13" y="22"/>
                  </a:lnTo>
                  <a:lnTo>
                    <a:pt x="16" y="19"/>
                  </a:lnTo>
                  <a:lnTo>
                    <a:pt x="21" y="18"/>
                  </a:lnTo>
                  <a:lnTo>
                    <a:pt x="25" y="15"/>
                  </a:lnTo>
                  <a:lnTo>
                    <a:pt x="31" y="13"/>
                  </a:lnTo>
                  <a:lnTo>
                    <a:pt x="37" y="12"/>
                  </a:lnTo>
                  <a:lnTo>
                    <a:pt x="42" y="9"/>
                  </a:lnTo>
                  <a:lnTo>
                    <a:pt x="50" y="8"/>
                  </a:lnTo>
                  <a:lnTo>
                    <a:pt x="56" y="8"/>
                  </a:lnTo>
                  <a:lnTo>
                    <a:pt x="64" y="7"/>
                  </a:lnTo>
                  <a:lnTo>
                    <a:pt x="71" y="7"/>
                  </a:lnTo>
                  <a:lnTo>
                    <a:pt x="80" y="7"/>
                  </a:lnTo>
                  <a:lnTo>
                    <a:pt x="88" y="6"/>
                  </a:lnTo>
                  <a:lnTo>
                    <a:pt x="88" y="1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92" name="Freeform 74"/>
            <p:cNvSpPr>
              <a:spLocks/>
            </p:cNvSpPr>
            <p:nvPr/>
          </p:nvSpPr>
          <p:spPr bwMode="auto">
            <a:xfrm>
              <a:off x="2132" y="3987"/>
              <a:ext cx="79" cy="40"/>
            </a:xfrm>
            <a:custGeom>
              <a:avLst/>
              <a:gdLst>
                <a:gd name="T0" fmla="*/ 78 w 79"/>
                <a:gd name="T1" fmla="*/ 39 h 40"/>
                <a:gd name="T2" fmla="*/ 78 w 79"/>
                <a:gd name="T3" fmla="*/ 39 h 40"/>
                <a:gd name="T4" fmla="*/ 78 w 79"/>
                <a:gd name="T5" fmla="*/ 31 h 40"/>
                <a:gd name="T6" fmla="*/ 73 w 79"/>
                <a:gd name="T7" fmla="*/ 24 h 40"/>
                <a:gd name="T8" fmla="*/ 67 w 79"/>
                <a:gd name="T9" fmla="*/ 17 h 40"/>
                <a:gd name="T10" fmla="*/ 57 w 79"/>
                <a:gd name="T11" fmla="*/ 12 h 40"/>
                <a:gd name="T12" fmla="*/ 46 w 79"/>
                <a:gd name="T13" fmla="*/ 7 h 40"/>
                <a:gd name="T14" fmla="*/ 32 w 79"/>
                <a:gd name="T15" fmla="*/ 3 h 40"/>
                <a:gd name="T16" fmla="*/ 16 w 79"/>
                <a:gd name="T17" fmla="*/ 1 h 40"/>
                <a:gd name="T18" fmla="*/ 0 w 79"/>
                <a:gd name="T19" fmla="*/ 0 h 40"/>
                <a:gd name="T20" fmla="*/ 0 w 79"/>
                <a:gd name="T21" fmla="*/ 5 h 40"/>
                <a:gd name="T22" fmla="*/ 16 w 79"/>
                <a:gd name="T23" fmla="*/ 7 h 40"/>
                <a:gd name="T24" fmla="*/ 31 w 79"/>
                <a:gd name="T25" fmla="*/ 9 h 40"/>
                <a:gd name="T26" fmla="*/ 43 w 79"/>
                <a:gd name="T27" fmla="*/ 13 h 40"/>
                <a:gd name="T28" fmla="*/ 54 w 79"/>
                <a:gd name="T29" fmla="*/ 17 h 40"/>
                <a:gd name="T30" fmla="*/ 62 w 79"/>
                <a:gd name="T31" fmla="*/ 22 h 40"/>
                <a:gd name="T32" fmla="*/ 69 w 79"/>
                <a:gd name="T33" fmla="*/ 28 h 40"/>
                <a:gd name="T34" fmla="*/ 72 w 79"/>
                <a:gd name="T35" fmla="*/ 33 h 40"/>
                <a:gd name="T36" fmla="*/ 72 w 79"/>
                <a:gd name="T37" fmla="*/ 39 h 40"/>
                <a:gd name="T38" fmla="*/ 78 w 79"/>
                <a:gd name="T39" fmla="*/ 39 h 4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0"/>
                <a:gd name="T62" fmla="*/ 79 w 79"/>
                <a:gd name="T63" fmla="*/ 40 h 4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0">
                  <a:moveTo>
                    <a:pt x="78" y="39"/>
                  </a:moveTo>
                  <a:lnTo>
                    <a:pt x="78" y="39"/>
                  </a:lnTo>
                  <a:lnTo>
                    <a:pt x="78" y="31"/>
                  </a:lnTo>
                  <a:lnTo>
                    <a:pt x="73" y="24"/>
                  </a:lnTo>
                  <a:lnTo>
                    <a:pt x="67" y="17"/>
                  </a:lnTo>
                  <a:lnTo>
                    <a:pt x="57" y="12"/>
                  </a:lnTo>
                  <a:lnTo>
                    <a:pt x="46" y="7"/>
                  </a:lnTo>
                  <a:lnTo>
                    <a:pt x="32" y="3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  <a:lnTo>
                    <a:pt x="16" y="7"/>
                  </a:lnTo>
                  <a:lnTo>
                    <a:pt x="31" y="9"/>
                  </a:lnTo>
                  <a:lnTo>
                    <a:pt x="43" y="13"/>
                  </a:lnTo>
                  <a:lnTo>
                    <a:pt x="54" y="17"/>
                  </a:lnTo>
                  <a:lnTo>
                    <a:pt x="62" y="22"/>
                  </a:lnTo>
                  <a:lnTo>
                    <a:pt x="69" y="28"/>
                  </a:lnTo>
                  <a:lnTo>
                    <a:pt x="72" y="33"/>
                  </a:lnTo>
                  <a:lnTo>
                    <a:pt x="72" y="39"/>
                  </a:lnTo>
                  <a:lnTo>
                    <a:pt x="78" y="39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93" name="Freeform 75"/>
            <p:cNvSpPr>
              <a:spLocks/>
            </p:cNvSpPr>
            <p:nvPr/>
          </p:nvSpPr>
          <p:spPr bwMode="auto">
            <a:xfrm>
              <a:off x="2168" y="3973"/>
              <a:ext cx="169" cy="153"/>
            </a:xfrm>
            <a:custGeom>
              <a:avLst/>
              <a:gdLst>
                <a:gd name="T0" fmla="*/ 0 w 169"/>
                <a:gd name="T1" fmla="*/ 84 h 153"/>
                <a:gd name="T2" fmla="*/ 0 w 169"/>
                <a:gd name="T3" fmla="*/ 96 h 153"/>
                <a:gd name="T4" fmla="*/ 5 w 169"/>
                <a:gd name="T5" fmla="*/ 108 h 153"/>
                <a:gd name="T6" fmla="*/ 12 w 169"/>
                <a:gd name="T7" fmla="*/ 119 h 153"/>
                <a:gd name="T8" fmla="*/ 21 w 169"/>
                <a:gd name="T9" fmla="*/ 129 h 153"/>
                <a:gd name="T10" fmla="*/ 32 w 169"/>
                <a:gd name="T11" fmla="*/ 138 h 153"/>
                <a:gd name="T12" fmla="*/ 46 w 169"/>
                <a:gd name="T13" fmla="*/ 144 h 153"/>
                <a:gd name="T14" fmla="*/ 62 w 169"/>
                <a:gd name="T15" fmla="*/ 149 h 153"/>
                <a:gd name="T16" fmla="*/ 78 w 169"/>
                <a:gd name="T17" fmla="*/ 152 h 153"/>
                <a:gd name="T18" fmla="*/ 87 w 169"/>
                <a:gd name="T19" fmla="*/ 152 h 153"/>
                <a:gd name="T20" fmla="*/ 96 w 169"/>
                <a:gd name="T21" fmla="*/ 152 h 153"/>
                <a:gd name="T22" fmla="*/ 103 w 169"/>
                <a:gd name="T23" fmla="*/ 151 h 153"/>
                <a:gd name="T24" fmla="*/ 111 w 169"/>
                <a:gd name="T25" fmla="*/ 149 h 153"/>
                <a:gd name="T26" fmla="*/ 119 w 169"/>
                <a:gd name="T27" fmla="*/ 147 h 153"/>
                <a:gd name="T28" fmla="*/ 126 w 169"/>
                <a:gd name="T29" fmla="*/ 144 h 153"/>
                <a:gd name="T30" fmla="*/ 132 w 169"/>
                <a:gd name="T31" fmla="*/ 141 h 153"/>
                <a:gd name="T32" fmla="*/ 139 w 169"/>
                <a:gd name="T33" fmla="*/ 138 h 153"/>
                <a:gd name="T34" fmla="*/ 145 w 169"/>
                <a:gd name="T35" fmla="*/ 134 h 153"/>
                <a:gd name="T36" fmla="*/ 149 w 169"/>
                <a:gd name="T37" fmla="*/ 130 h 153"/>
                <a:gd name="T38" fmla="*/ 154 w 169"/>
                <a:gd name="T39" fmla="*/ 125 h 153"/>
                <a:gd name="T40" fmla="*/ 157 w 169"/>
                <a:gd name="T41" fmla="*/ 119 h 153"/>
                <a:gd name="T42" fmla="*/ 161 w 169"/>
                <a:gd name="T43" fmla="*/ 114 h 153"/>
                <a:gd name="T44" fmla="*/ 163 w 169"/>
                <a:gd name="T45" fmla="*/ 109 h 153"/>
                <a:gd name="T46" fmla="*/ 165 w 169"/>
                <a:gd name="T47" fmla="*/ 102 h 153"/>
                <a:gd name="T48" fmla="*/ 166 w 169"/>
                <a:gd name="T49" fmla="*/ 96 h 153"/>
                <a:gd name="T50" fmla="*/ 168 w 169"/>
                <a:gd name="T51" fmla="*/ 67 h 153"/>
                <a:gd name="T52" fmla="*/ 168 w 169"/>
                <a:gd name="T53" fmla="*/ 56 h 153"/>
                <a:gd name="T54" fmla="*/ 163 w 169"/>
                <a:gd name="T55" fmla="*/ 43 h 153"/>
                <a:gd name="T56" fmla="*/ 156 w 169"/>
                <a:gd name="T57" fmla="*/ 33 h 153"/>
                <a:gd name="T58" fmla="*/ 147 w 169"/>
                <a:gd name="T59" fmla="*/ 22 h 153"/>
                <a:gd name="T60" fmla="*/ 135 w 169"/>
                <a:gd name="T61" fmla="*/ 14 h 153"/>
                <a:gd name="T62" fmla="*/ 122 w 169"/>
                <a:gd name="T63" fmla="*/ 8 h 153"/>
                <a:gd name="T64" fmla="*/ 106 w 169"/>
                <a:gd name="T65" fmla="*/ 3 h 153"/>
                <a:gd name="T66" fmla="*/ 90 w 169"/>
                <a:gd name="T67" fmla="*/ 0 h 153"/>
                <a:gd name="T68" fmla="*/ 81 w 169"/>
                <a:gd name="T69" fmla="*/ 0 h 153"/>
                <a:gd name="T70" fmla="*/ 72 w 169"/>
                <a:gd name="T71" fmla="*/ 0 h 153"/>
                <a:gd name="T72" fmla="*/ 65 w 169"/>
                <a:gd name="T73" fmla="*/ 1 h 153"/>
                <a:gd name="T74" fmla="*/ 57 w 169"/>
                <a:gd name="T75" fmla="*/ 3 h 153"/>
                <a:gd name="T76" fmla="*/ 49 w 169"/>
                <a:gd name="T77" fmla="*/ 5 h 153"/>
                <a:gd name="T78" fmla="*/ 42 w 169"/>
                <a:gd name="T79" fmla="*/ 7 h 153"/>
                <a:gd name="T80" fmla="*/ 36 w 169"/>
                <a:gd name="T81" fmla="*/ 11 h 153"/>
                <a:gd name="T82" fmla="*/ 30 w 169"/>
                <a:gd name="T83" fmla="*/ 13 h 153"/>
                <a:gd name="T84" fmla="*/ 23 w 169"/>
                <a:gd name="T85" fmla="*/ 18 h 153"/>
                <a:gd name="T86" fmla="*/ 19 w 169"/>
                <a:gd name="T87" fmla="*/ 22 h 153"/>
                <a:gd name="T88" fmla="*/ 14 w 169"/>
                <a:gd name="T89" fmla="*/ 27 h 153"/>
                <a:gd name="T90" fmla="*/ 10 w 169"/>
                <a:gd name="T91" fmla="*/ 32 h 153"/>
                <a:gd name="T92" fmla="*/ 7 w 169"/>
                <a:gd name="T93" fmla="*/ 38 h 153"/>
                <a:gd name="T94" fmla="*/ 5 w 169"/>
                <a:gd name="T95" fmla="*/ 43 h 153"/>
                <a:gd name="T96" fmla="*/ 3 w 169"/>
                <a:gd name="T97" fmla="*/ 49 h 153"/>
                <a:gd name="T98" fmla="*/ 2 w 169"/>
                <a:gd name="T99" fmla="*/ 56 h 153"/>
                <a:gd name="T100" fmla="*/ 0 w 169"/>
                <a:gd name="T101" fmla="*/ 84 h 153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69"/>
                <a:gd name="T154" fmla="*/ 0 h 153"/>
                <a:gd name="T155" fmla="*/ 169 w 169"/>
                <a:gd name="T156" fmla="*/ 153 h 153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69" h="153">
                  <a:moveTo>
                    <a:pt x="0" y="84"/>
                  </a:moveTo>
                  <a:lnTo>
                    <a:pt x="0" y="96"/>
                  </a:lnTo>
                  <a:lnTo>
                    <a:pt x="5" y="108"/>
                  </a:lnTo>
                  <a:lnTo>
                    <a:pt x="12" y="119"/>
                  </a:lnTo>
                  <a:lnTo>
                    <a:pt x="21" y="129"/>
                  </a:lnTo>
                  <a:lnTo>
                    <a:pt x="32" y="138"/>
                  </a:lnTo>
                  <a:lnTo>
                    <a:pt x="46" y="144"/>
                  </a:lnTo>
                  <a:lnTo>
                    <a:pt x="62" y="149"/>
                  </a:lnTo>
                  <a:lnTo>
                    <a:pt x="78" y="152"/>
                  </a:lnTo>
                  <a:lnTo>
                    <a:pt x="87" y="152"/>
                  </a:lnTo>
                  <a:lnTo>
                    <a:pt x="96" y="152"/>
                  </a:lnTo>
                  <a:lnTo>
                    <a:pt x="103" y="151"/>
                  </a:lnTo>
                  <a:lnTo>
                    <a:pt x="111" y="149"/>
                  </a:lnTo>
                  <a:lnTo>
                    <a:pt x="119" y="147"/>
                  </a:lnTo>
                  <a:lnTo>
                    <a:pt x="126" y="144"/>
                  </a:lnTo>
                  <a:lnTo>
                    <a:pt x="132" y="141"/>
                  </a:lnTo>
                  <a:lnTo>
                    <a:pt x="139" y="138"/>
                  </a:lnTo>
                  <a:lnTo>
                    <a:pt x="145" y="134"/>
                  </a:lnTo>
                  <a:lnTo>
                    <a:pt x="149" y="130"/>
                  </a:lnTo>
                  <a:lnTo>
                    <a:pt x="154" y="125"/>
                  </a:lnTo>
                  <a:lnTo>
                    <a:pt x="157" y="119"/>
                  </a:lnTo>
                  <a:lnTo>
                    <a:pt x="161" y="114"/>
                  </a:lnTo>
                  <a:lnTo>
                    <a:pt x="163" y="109"/>
                  </a:lnTo>
                  <a:lnTo>
                    <a:pt x="165" y="102"/>
                  </a:lnTo>
                  <a:lnTo>
                    <a:pt x="166" y="96"/>
                  </a:lnTo>
                  <a:lnTo>
                    <a:pt x="168" y="67"/>
                  </a:lnTo>
                  <a:lnTo>
                    <a:pt x="168" y="56"/>
                  </a:lnTo>
                  <a:lnTo>
                    <a:pt x="163" y="43"/>
                  </a:lnTo>
                  <a:lnTo>
                    <a:pt x="156" y="33"/>
                  </a:lnTo>
                  <a:lnTo>
                    <a:pt x="147" y="22"/>
                  </a:lnTo>
                  <a:lnTo>
                    <a:pt x="135" y="14"/>
                  </a:lnTo>
                  <a:lnTo>
                    <a:pt x="122" y="8"/>
                  </a:lnTo>
                  <a:lnTo>
                    <a:pt x="106" y="3"/>
                  </a:lnTo>
                  <a:lnTo>
                    <a:pt x="90" y="0"/>
                  </a:lnTo>
                  <a:lnTo>
                    <a:pt x="81" y="0"/>
                  </a:lnTo>
                  <a:lnTo>
                    <a:pt x="72" y="0"/>
                  </a:lnTo>
                  <a:lnTo>
                    <a:pt x="65" y="1"/>
                  </a:lnTo>
                  <a:lnTo>
                    <a:pt x="57" y="3"/>
                  </a:lnTo>
                  <a:lnTo>
                    <a:pt x="49" y="5"/>
                  </a:lnTo>
                  <a:lnTo>
                    <a:pt x="42" y="7"/>
                  </a:lnTo>
                  <a:lnTo>
                    <a:pt x="36" y="11"/>
                  </a:lnTo>
                  <a:lnTo>
                    <a:pt x="30" y="13"/>
                  </a:lnTo>
                  <a:lnTo>
                    <a:pt x="23" y="18"/>
                  </a:lnTo>
                  <a:lnTo>
                    <a:pt x="19" y="22"/>
                  </a:lnTo>
                  <a:lnTo>
                    <a:pt x="14" y="27"/>
                  </a:lnTo>
                  <a:lnTo>
                    <a:pt x="10" y="32"/>
                  </a:lnTo>
                  <a:lnTo>
                    <a:pt x="7" y="38"/>
                  </a:lnTo>
                  <a:lnTo>
                    <a:pt x="5" y="43"/>
                  </a:lnTo>
                  <a:lnTo>
                    <a:pt x="3" y="49"/>
                  </a:lnTo>
                  <a:lnTo>
                    <a:pt x="2" y="56"/>
                  </a:lnTo>
                  <a:lnTo>
                    <a:pt x="0" y="84"/>
                  </a:lnTo>
                </a:path>
              </a:pathLst>
            </a:custGeom>
            <a:solidFill>
              <a:srgbClr val="FFB2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94" name="Freeform 76"/>
            <p:cNvSpPr>
              <a:spLocks/>
            </p:cNvSpPr>
            <p:nvPr/>
          </p:nvSpPr>
          <p:spPr bwMode="auto">
            <a:xfrm>
              <a:off x="2165" y="4060"/>
              <a:ext cx="79" cy="69"/>
            </a:xfrm>
            <a:custGeom>
              <a:avLst/>
              <a:gdLst>
                <a:gd name="T0" fmla="*/ 78 w 79"/>
                <a:gd name="T1" fmla="*/ 62 h 69"/>
                <a:gd name="T2" fmla="*/ 78 w 79"/>
                <a:gd name="T3" fmla="*/ 62 h 69"/>
                <a:gd name="T4" fmla="*/ 62 w 79"/>
                <a:gd name="T5" fmla="*/ 60 h 69"/>
                <a:gd name="T6" fmla="*/ 48 w 79"/>
                <a:gd name="T7" fmla="*/ 55 h 69"/>
                <a:gd name="T8" fmla="*/ 35 w 79"/>
                <a:gd name="T9" fmla="*/ 50 h 69"/>
                <a:gd name="T10" fmla="*/ 25 w 79"/>
                <a:gd name="T11" fmla="*/ 40 h 69"/>
                <a:gd name="T12" fmla="*/ 16 w 79"/>
                <a:gd name="T13" fmla="*/ 32 h 69"/>
                <a:gd name="T14" fmla="*/ 10 w 79"/>
                <a:gd name="T15" fmla="*/ 22 h 69"/>
                <a:gd name="T16" fmla="*/ 6 w 79"/>
                <a:gd name="T17" fmla="*/ 11 h 69"/>
                <a:gd name="T18" fmla="*/ 6 w 79"/>
                <a:gd name="T19" fmla="*/ 0 h 69"/>
                <a:gd name="T20" fmla="*/ 0 w 79"/>
                <a:gd name="T21" fmla="*/ 0 h 69"/>
                <a:gd name="T22" fmla="*/ 0 w 79"/>
                <a:gd name="T23" fmla="*/ 12 h 69"/>
                <a:gd name="T24" fmla="*/ 4 w 79"/>
                <a:gd name="T25" fmla="*/ 24 h 69"/>
                <a:gd name="T26" fmla="*/ 11 w 79"/>
                <a:gd name="T27" fmla="*/ 36 h 69"/>
                <a:gd name="T28" fmla="*/ 21 w 79"/>
                <a:gd name="T29" fmla="*/ 46 h 69"/>
                <a:gd name="T30" fmla="*/ 33 w 79"/>
                <a:gd name="T31" fmla="*/ 54 h 69"/>
                <a:gd name="T32" fmla="*/ 46 w 79"/>
                <a:gd name="T33" fmla="*/ 61 h 69"/>
                <a:gd name="T34" fmla="*/ 61 w 79"/>
                <a:gd name="T35" fmla="*/ 65 h 69"/>
                <a:gd name="T36" fmla="*/ 78 w 79"/>
                <a:gd name="T37" fmla="*/ 68 h 69"/>
                <a:gd name="T38" fmla="*/ 78 w 79"/>
                <a:gd name="T39" fmla="*/ 62 h 69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69"/>
                <a:gd name="T62" fmla="*/ 79 w 79"/>
                <a:gd name="T63" fmla="*/ 69 h 69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69">
                  <a:moveTo>
                    <a:pt x="78" y="62"/>
                  </a:moveTo>
                  <a:lnTo>
                    <a:pt x="78" y="62"/>
                  </a:lnTo>
                  <a:lnTo>
                    <a:pt x="62" y="60"/>
                  </a:lnTo>
                  <a:lnTo>
                    <a:pt x="48" y="55"/>
                  </a:lnTo>
                  <a:lnTo>
                    <a:pt x="35" y="50"/>
                  </a:lnTo>
                  <a:lnTo>
                    <a:pt x="25" y="40"/>
                  </a:lnTo>
                  <a:lnTo>
                    <a:pt x="16" y="32"/>
                  </a:lnTo>
                  <a:lnTo>
                    <a:pt x="10" y="22"/>
                  </a:lnTo>
                  <a:lnTo>
                    <a:pt x="6" y="11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4" y="24"/>
                  </a:lnTo>
                  <a:lnTo>
                    <a:pt x="11" y="36"/>
                  </a:lnTo>
                  <a:lnTo>
                    <a:pt x="21" y="46"/>
                  </a:lnTo>
                  <a:lnTo>
                    <a:pt x="33" y="54"/>
                  </a:lnTo>
                  <a:lnTo>
                    <a:pt x="46" y="61"/>
                  </a:lnTo>
                  <a:lnTo>
                    <a:pt x="61" y="65"/>
                  </a:lnTo>
                  <a:lnTo>
                    <a:pt x="78" y="68"/>
                  </a:lnTo>
                  <a:lnTo>
                    <a:pt x="78" y="6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95" name="Freeform 77"/>
            <p:cNvSpPr>
              <a:spLocks/>
            </p:cNvSpPr>
            <p:nvPr/>
          </p:nvSpPr>
          <p:spPr bwMode="auto">
            <a:xfrm>
              <a:off x="2249" y="4073"/>
              <a:ext cx="89" cy="57"/>
            </a:xfrm>
            <a:custGeom>
              <a:avLst/>
              <a:gdLst>
                <a:gd name="T0" fmla="*/ 82 w 89"/>
                <a:gd name="T1" fmla="*/ 0 h 57"/>
                <a:gd name="T2" fmla="*/ 82 w 89"/>
                <a:gd name="T3" fmla="*/ 0 h 57"/>
                <a:gd name="T4" fmla="*/ 81 w 89"/>
                <a:gd name="T5" fmla="*/ 5 h 57"/>
                <a:gd name="T6" fmla="*/ 80 w 89"/>
                <a:gd name="T7" fmla="*/ 11 h 57"/>
                <a:gd name="T8" fmla="*/ 77 w 89"/>
                <a:gd name="T9" fmla="*/ 15 h 57"/>
                <a:gd name="T10" fmla="*/ 75 w 89"/>
                <a:gd name="T11" fmla="*/ 21 h 57"/>
                <a:gd name="T12" fmla="*/ 71 w 89"/>
                <a:gd name="T13" fmla="*/ 25 h 57"/>
                <a:gd name="T14" fmla="*/ 66 w 89"/>
                <a:gd name="T15" fmla="*/ 30 h 57"/>
                <a:gd name="T16" fmla="*/ 62 w 89"/>
                <a:gd name="T17" fmla="*/ 33 h 57"/>
                <a:gd name="T18" fmla="*/ 57 w 89"/>
                <a:gd name="T19" fmla="*/ 36 h 57"/>
                <a:gd name="T20" fmla="*/ 51 w 89"/>
                <a:gd name="T21" fmla="*/ 40 h 57"/>
                <a:gd name="T22" fmla="*/ 45 w 89"/>
                <a:gd name="T23" fmla="*/ 42 h 57"/>
                <a:gd name="T24" fmla="*/ 38 w 89"/>
                <a:gd name="T25" fmla="*/ 45 h 57"/>
                <a:gd name="T26" fmla="*/ 31 w 89"/>
                <a:gd name="T27" fmla="*/ 47 h 57"/>
                <a:gd name="T28" fmla="*/ 23 w 89"/>
                <a:gd name="T29" fmla="*/ 48 h 57"/>
                <a:gd name="T30" fmla="*/ 17 w 89"/>
                <a:gd name="T31" fmla="*/ 49 h 57"/>
                <a:gd name="T32" fmla="*/ 8 w 89"/>
                <a:gd name="T33" fmla="*/ 49 h 57"/>
                <a:gd name="T34" fmla="*/ 0 w 89"/>
                <a:gd name="T35" fmla="*/ 49 h 57"/>
                <a:gd name="T36" fmla="*/ 0 w 89"/>
                <a:gd name="T37" fmla="*/ 55 h 57"/>
                <a:gd name="T38" fmla="*/ 8 w 89"/>
                <a:gd name="T39" fmla="*/ 56 h 57"/>
                <a:gd name="T40" fmla="*/ 17 w 89"/>
                <a:gd name="T41" fmla="*/ 55 h 57"/>
                <a:gd name="T42" fmla="*/ 24 w 89"/>
                <a:gd name="T43" fmla="*/ 54 h 57"/>
                <a:gd name="T44" fmla="*/ 32 w 89"/>
                <a:gd name="T45" fmla="*/ 52 h 57"/>
                <a:gd name="T46" fmla="*/ 40 w 89"/>
                <a:gd name="T47" fmla="*/ 51 h 57"/>
                <a:gd name="T48" fmla="*/ 47 w 89"/>
                <a:gd name="T49" fmla="*/ 48 h 57"/>
                <a:gd name="T50" fmla="*/ 53 w 89"/>
                <a:gd name="T51" fmla="*/ 45 h 57"/>
                <a:gd name="T52" fmla="*/ 60 w 89"/>
                <a:gd name="T53" fmla="*/ 42 h 57"/>
                <a:gd name="T54" fmla="*/ 66 w 89"/>
                <a:gd name="T55" fmla="*/ 38 h 57"/>
                <a:gd name="T56" fmla="*/ 71 w 89"/>
                <a:gd name="T57" fmla="*/ 33 h 57"/>
                <a:gd name="T58" fmla="*/ 76 w 89"/>
                <a:gd name="T59" fmla="*/ 29 h 57"/>
                <a:gd name="T60" fmla="*/ 80 w 89"/>
                <a:gd name="T61" fmla="*/ 23 h 57"/>
                <a:gd name="T62" fmla="*/ 83 w 89"/>
                <a:gd name="T63" fmla="*/ 18 h 57"/>
                <a:gd name="T64" fmla="*/ 86 w 89"/>
                <a:gd name="T65" fmla="*/ 13 h 57"/>
                <a:gd name="T66" fmla="*/ 87 w 89"/>
                <a:gd name="T67" fmla="*/ 6 h 57"/>
                <a:gd name="T68" fmla="*/ 88 w 89"/>
                <a:gd name="T69" fmla="*/ 0 h 57"/>
                <a:gd name="T70" fmla="*/ 82 w 89"/>
                <a:gd name="T71" fmla="*/ 0 h 5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57"/>
                <a:gd name="T110" fmla="*/ 89 w 89"/>
                <a:gd name="T111" fmla="*/ 57 h 5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57">
                  <a:moveTo>
                    <a:pt x="82" y="0"/>
                  </a:moveTo>
                  <a:lnTo>
                    <a:pt x="82" y="0"/>
                  </a:lnTo>
                  <a:lnTo>
                    <a:pt x="81" y="5"/>
                  </a:lnTo>
                  <a:lnTo>
                    <a:pt x="80" y="11"/>
                  </a:lnTo>
                  <a:lnTo>
                    <a:pt x="77" y="15"/>
                  </a:lnTo>
                  <a:lnTo>
                    <a:pt x="75" y="21"/>
                  </a:lnTo>
                  <a:lnTo>
                    <a:pt x="71" y="25"/>
                  </a:lnTo>
                  <a:lnTo>
                    <a:pt x="66" y="30"/>
                  </a:lnTo>
                  <a:lnTo>
                    <a:pt x="62" y="33"/>
                  </a:lnTo>
                  <a:lnTo>
                    <a:pt x="57" y="36"/>
                  </a:lnTo>
                  <a:lnTo>
                    <a:pt x="51" y="40"/>
                  </a:lnTo>
                  <a:lnTo>
                    <a:pt x="45" y="42"/>
                  </a:lnTo>
                  <a:lnTo>
                    <a:pt x="38" y="45"/>
                  </a:lnTo>
                  <a:lnTo>
                    <a:pt x="31" y="47"/>
                  </a:lnTo>
                  <a:lnTo>
                    <a:pt x="23" y="48"/>
                  </a:lnTo>
                  <a:lnTo>
                    <a:pt x="17" y="49"/>
                  </a:lnTo>
                  <a:lnTo>
                    <a:pt x="8" y="49"/>
                  </a:lnTo>
                  <a:lnTo>
                    <a:pt x="0" y="49"/>
                  </a:lnTo>
                  <a:lnTo>
                    <a:pt x="0" y="55"/>
                  </a:lnTo>
                  <a:lnTo>
                    <a:pt x="8" y="56"/>
                  </a:lnTo>
                  <a:lnTo>
                    <a:pt x="17" y="55"/>
                  </a:lnTo>
                  <a:lnTo>
                    <a:pt x="24" y="54"/>
                  </a:lnTo>
                  <a:lnTo>
                    <a:pt x="32" y="52"/>
                  </a:lnTo>
                  <a:lnTo>
                    <a:pt x="40" y="51"/>
                  </a:lnTo>
                  <a:lnTo>
                    <a:pt x="47" y="48"/>
                  </a:lnTo>
                  <a:lnTo>
                    <a:pt x="53" y="45"/>
                  </a:lnTo>
                  <a:lnTo>
                    <a:pt x="60" y="42"/>
                  </a:lnTo>
                  <a:lnTo>
                    <a:pt x="66" y="38"/>
                  </a:lnTo>
                  <a:lnTo>
                    <a:pt x="71" y="33"/>
                  </a:lnTo>
                  <a:lnTo>
                    <a:pt x="76" y="29"/>
                  </a:lnTo>
                  <a:lnTo>
                    <a:pt x="80" y="23"/>
                  </a:lnTo>
                  <a:lnTo>
                    <a:pt x="83" y="18"/>
                  </a:lnTo>
                  <a:lnTo>
                    <a:pt x="86" y="13"/>
                  </a:lnTo>
                  <a:lnTo>
                    <a:pt x="87" y="6"/>
                  </a:lnTo>
                  <a:lnTo>
                    <a:pt x="88" y="0"/>
                  </a:lnTo>
                  <a:lnTo>
                    <a:pt x="82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96" name="Freeform 78"/>
            <p:cNvSpPr>
              <a:spLocks/>
            </p:cNvSpPr>
            <p:nvPr/>
          </p:nvSpPr>
          <p:spPr bwMode="auto">
            <a:xfrm>
              <a:off x="2337" y="4043"/>
              <a:ext cx="3" cy="25"/>
            </a:xfrm>
            <a:custGeom>
              <a:avLst/>
              <a:gdLst>
                <a:gd name="T0" fmla="*/ 1 w 3"/>
                <a:gd name="T1" fmla="*/ 0 h 25"/>
                <a:gd name="T2" fmla="*/ 1 w 3"/>
                <a:gd name="T3" fmla="*/ 0 h 25"/>
                <a:gd name="T4" fmla="*/ 0 w 3"/>
                <a:gd name="T5" fmla="*/ 24 h 25"/>
                <a:gd name="T6" fmla="*/ 2 w 3"/>
                <a:gd name="T7" fmla="*/ 24 h 25"/>
                <a:gd name="T8" fmla="*/ 2 w 3"/>
                <a:gd name="T9" fmla="*/ 0 h 25"/>
                <a:gd name="T10" fmla="*/ 1 w 3"/>
                <a:gd name="T11" fmla="*/ 0 h 2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"/>
                <a:gd name="T19" fmla="*/ 0 h 25"/>
                <a:gd name="T20" fmla="*/ 3 w 3"/>
                <a:gd name="T21" fmla="*/ 25 h 2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" h="25">
                  <a:moveTo>
                    <a:pt x="1" y="0"/>
                  </a:moveTo>
                  <a:lnTo>
                    <a:pt x="1" y="0"/>
                  </a:lnTo>
                  <a:lnTo>
                    <a:pt x="0" y="24"/>
                  </a:lnTo>
                  <a:lnTo>
                    <a:pt x="2" y="24"/>
                  </a:lnTo>
                  <a:lnTo>
                    <a:pt x="2" y="0"/>
                  </a:lnTo>
                  <a:lnTo>
                    <a:pt x="1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97" name="Freeform 79"/>
            <p:cNvSpPr>
              <a:spLocks/>
            </p:cNvSpPr>
            <p:nvPr/>
          </p:nvSpPr>
          <p:spPr bwMode="auto">
            <a:xfrm>
              <a:off x="2261" y="3970"/>
              <a:ext cx="79" cy="68"/>
            </a:xfrm>
            <a:custGeom>
              <a:avLst/>
              <a:gdLst>
                <a:gd name="T0" fmla="*/ 0 w 79"/>
                <a:gd name="T1" fmla="*/ 6 h 68"/>
                <a:gd name="T2" fmla="*/ 0 w 79"/>
                <a:gd name="T3" fmla="*/ 6 h 68"/>
                <a:gd name="T4" fmla="*/ 15 w 79"/>
                <a:gd name="T5" fmla="*/ 8 h 68"/>
                <a:gd name="T6" fmla="*/ 30 w 79"/>
                <a:gd name="T7" fmla="*/ 13 h 68"/>
                <a:gd name="T8" fmla="*/ 43 w 79"/>
                <a:gd name="T9" fmla="*/ 19 h 68"/>
                <a:gd name="T10" fmla="*/ 53 w 79"/>
                <a:gd name="T11" fmla="*/ 27 h 68"/>
                <a:gd name="T12" fmla="*/ 62 w 79"/>
                <a:gd name="T13" fmla="*/ 36 h 68"/>
                <a:gd name="T14" fmla="*/ 68 w 79"/>
                <a:gd name="T15" fmla="*/ 45 h 68"/>
                <a:gd name="T16" fmla="*/ 72 w 79"/>
                <a:gd name="T17" fmla="*/ 56 h 68"/>
                <a:gd name="T18" fmla="*/ 72 w 79"/>
                <a:gd name="T19" fmla="*/ 67 h 68"/>
                <a:gd name="T20" fmla="*/ 78 w 79"/>
                <a:gd name="T21" fmla="*/ 67 h 68"/>
                <a:gd name="T22" fmla="*/ 78 w 79"/>
                <a:gd name="T23" fmla="*/ 55 h 68"/>
                <a:gd name="T24" fmla="*/ 74 w 79"/>
                <a:gd name="T25" fmla="*/ 43 h 68"/>
                <a:gd name="T26" fmla="*/ 67 w 79"/>
                <a:gd name="T27" fmla="*/ 31 h 68"/>
                <a:gd name="T28" fmla="*/ 57 w 79"/>
                <a:gd name="T29" fmla="*/ 22 h 68"/>
                <a:gd name="T30" fmla="*/ 46 w 79"/>
                <a:gd name="T31" fmla="*/ 14 h 68"/>
                <a:gd name="T32" fmla="*/ 32 w 79"/>
                <a:gd name="T33" fmla="*/ 7 h 68"/>
                <a:gd name="T34" fmla="*/ 17 w 79"/>
                <a:gd name="T35" fmla="*/ 3 h 68"/>
                <a:gd name="T36" fmla="*/ 0 w 79"/>
                <a:gd name="T37" fmla="*/ 0 h 68"/>
                <a:gd name="T38" fmla="*/ 0 w 79"/>
                <a:gd name="T39" fmla="*/ 6 h 6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68"/>
                <a:gd name="T62" fmla="*/ 79 w 79"/>
                <a:gd name="T63" fmla="*/ 68 h 68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68">
                  <a:moveTo>
                    <a:pt x="0" y="6"/>
                  </a:moveTo>
                  <a:lnTo>
                    <a:pt x="0" y="6"/>
                  </a:lnTo>
                  <a:lnTo>
                    <a:pt x="15" y="8"/>
                  </a:lnTo>
                  <a:lnTo>
                    <a:pt x="30" y="13"/>
                  </a:lnTo>
                  <a:lnTo>
                    <a:pt x="43" y="19"/>
                  </a:lnTo>
                  <a:lnTo>
                    <a:pt x="53" y="27"/>
                  </a:lnTo>
                  <a:lnTo>
                    <a:pt x="62" y="36"/>
                  </a:lnTo>
                  <a:lnTo>
                    <a:pt x="68" y="45"/>
                  </a:lnTo>
                  <a:lnTo>
                    <a:pt x="72" y="56"/>
                  </a:lnTo>
                  <a:lnTo>
                    <a:pt x="72" y="67"/>
                  </a:lnTo>
                  <a:lnTo>
                    <a:pt x="78" y="67"/>
                  </a:lnTo>
                  <a:lnTo>
                    <a:pt x="78" y="55"/>
                  </a:lnTo>
                  <a:lnTo>
                    <a:pt x="74" y="43"/>
                  </a:lnTo>
                  <a:lnTo>
                    <a:pt x="67" y="31"/>
                  </a:lnTo>
                  <a:lnTo>
                    <a:pt x="57" y="22"/>
                  </a:lnTo>
                  <a:lnTo>
                    <a:pt x="46" y="14"/>
                  </a:lnTo>
                  <a:lnTo>
                    <a:pt x="32" y="7"/>
                  </a:lnTo>
                  <a:lnTo>
                    <a:pt x="17" y="3"/>
                  </a:lnTo>
                  <a:lnTo>
                    <a:pt x="0" y="0"/>
                  </a:lnTo>
                  <a:lnTo>
                    <a:pt x="0" y="6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98" name="Freeform 80"/>
            <p:cNvSpPr>
              <a:spLocks/>
            </p:cNvSpPr>
            <p:nvPr/>
          </p:nvSpPr>
          <p:spPr bwMode="auto">
            <a:xfrm>
              <a:off x="2167" y="3969"/>
              <a:ext cx="89" cy="57"/>
            </a:xfrm>
            <a:custGeom>
              <a:avLst/>
              <a:gdLst>
                <a:gd name="T0" fmla="*/ 6 w 89"/>
                <a:gd name="T1" fmla="*/ 56 h 57"/>
                <a:gd name="T2" fmla="*/ 6 w 89"/>
                <a:gd name="T3" fmla="*/ 56 h 57"/>
                <a:gd name="T4" fmla="*/ 7 w 89"/>
                <a:gd name="T5" fmla="*/ 51 h 57"/>
                <a:gd name="T6" fmla="*/ 8 w 89"/>
                <a:gd name="T7" fmla="*/ 45 h 57"/>
                <a:gd name="T8" fmla="*/ 10 w 89"/>
                <a:gd name="T9" fmla="*/ 41 h 57"/>
                <a:gd name="T10" fmla="*/ 13 w 89"/>
                <a:gd name="T11" fmla="*/ 35 h 57"/>
                <a:gd name="T12" fmla="*/ 17 w 89"/>
                <a:gd name="T13" fmla="*/ 31 h 57"/>
                <a:gd name="T14" fmla="*/ 22 w 89"/>
                <a:gd name="T15" fmla="*/ 26 h 57"/>
                <a:gd name="T16" fmla="*/ 25 w 89"/>
                <a:gd name="T17" fmla="*/ 23 h 57"/>
                <a:gd name="T18" fmla="*/ 31 w 89"/>
                <a:gd name="T19" fmla="*/ 19 h 57"/>
                <a:gd name="T20" fmla="*/ 37 w 89"/>
                <a:gd name="T21" fmla="*/ 16 h 57"/>
                <a:gd name="T22" fmla="*/ 43 w 89"/>
                <a:gd name="T23" fmla="*/ 14 h 57"/>
                <a:gd name="T24" fmla="*/ 50 w 89"/>
                <a:gd name="T25" fmla="*/ 11 h 57"/>
                <a:gd name="T26" fmla="*/ 57 w 89"/>
                <a:gd name="T27" fmla="*/ 9 h 57"/>
                <a:gd name="T28" fmla="*/ 64 w 89"/>
                <a:gd name="T29" fmla="*/ 8 h 57"/>
                <a:gd name="T30" fmla="*/ 71 w 89"/>
                <a:gd name="T31" fmla="*/ 7 h 57"/>
                <a:gd name="T32" fmla="*/ 80 w 89"/>
                <a:gd name="T33" fmla="*/ 7 h 57"/>
                <a:gd name="T34" fmla="*/ 88 w 89"/>
                <a:gd name="T35" fmla="*/ 7 h 57"/>
                <a:gd name="T36" fmla="*/ 88 w 89"/>
                <a:gd name="T37" fmla="*/ 1 h 57"/>
                <a:gd name="T38" fmla="*/ 80 w 89"/>
                <a:gd name="T39" fmla="*/ 0 h 57"/>
                <a:gd name="T40" fmla="*/ 71 w 89"/>
                <a:gd name="T41" fmla="*/ 1 h 57"/>
                <a:gd name="T42" fmla="*/ 64 w 89"/>
                <a:gd name="T43" fmla="*/ 2 h 57"/>
                <a:gd name="T44" fmla="*/ 56 w 89"/>
                <a:gd name="T45" fmla="*/ 3 h 57"/>
                <a:gd name="T46" fmla="*/ 48 w 89"/>
                <a:gd name="T47" fmla="*/ 5 h 57"/>
                <a:gd name="T48" fmla="*/ 41 w 89"/>
                <a:gd name="T49" fmla="*/ 7 h 57"/>
                <a:gd name="T50" fmla="*/ 35 w 89"/>
                <a:gd name="T51" fmla="*/ 10 h 57"/>
                <a:gd name="T52" fmla="*/ 28 w 89"/>
                <a:gd name="T53" fmla="*/ 14 h 57"/>
                <a:gd name="T54" fmla="*/ 22 w 89"/>
                <a:gd name="T55" fmla="*/ 18 h 57"/>
                <a:gd name="T56" fmla="*/ 17 w 89"/>
                <a:gd name="T57" fmla="*/ 23 h 57"/>
                <a:gd name="T58" fmla="*/ 12 w 89"/>
                <a:gd name="T59" fmla="*/ 27 h 57"/>
                <a:gd name="T60" fmla="*/ 8 w 89"/>
                <a:gd name="T61" fmla="*/ 32 h 57"/>
                <a:gd name="T62" fmla="*/ 5 w 89"/>
                <a:gd name="T63" fmla="*/ 37 h 57"/>
                <a:gd name="T64" fmla="*/ 2 w 89"/>
                <a:gd name="T65" fmla="*/ 43 h 57"/>
                <a:gd name="T66" fmla="*/ 1 w 89"/>
                <a:gd name="T67" fmla="*/ 50 h 57"/>
                <a:gd name="T68" fmla="*/ 0 w 89"/>
                <a:gd name="T69" fmla="*/ 56 h 57"/>
                <a:gd name="T70" fmla="*/ 6 w 89"/>
                <a:gd name="T71" fmla="*/ 56 h 5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57"/>
                <a:gd name="T110" fmla="*/ 89 w 89"/>
                <a:gd name="T111" fmla="*/ 57 h 5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57">
                  <a:moveTo>
                    <a:pt x="6" y="56"/>
                  </a:moveTo>
                  <a:lnTo>
                    <a:pt x="6" y="56"/>
                  </a:lnTo>
                  <a:lnTo>
                    <a:pt x="7" y="51"/>
                  </a:lnTo>
                  <a:lnTo>
                    <a:pt x="8" y="45"/>
                  </a:lnTo>
                  <a:lnTo>
                    <a:pt x="10" y="41"/>
                  </a:lnTo>
                  <a:lnTo>
                    <a:pt x="13" y="35"/>
                  </a:lnTo>
                  <a:lnTo>
                    <a:pt x="17" y="31"/>
                  </a:lnTo>
                  <a:lnTo>
                    <a:pt x="22" y="26"/>
                  </a:lnTo>
                  <a:lnTo>
                    <a:pt x="25" y="23"/>
                  </a:lnTo>
                  <a:lnTo>
                    <a:pt x="31" y="19"/>
                  </a:lnTo>
                  <a:lnTo>
                    <a:pt x="37" y="16"/>
                  </a:lnTo>
                  <a:lnTo>
                    <a:pt x="43" y="14"/>
                  </a:lnTo>
                  <a:lnTo>
                    <a:pt x="50" y="11"/>
                  </a:lnTo>
                  <a:lnTo>
                    <a:pt x="57" y="9"/>
                  </a:lnTo>
                  <a:lnTo>
                    <a:pt x="64" y="8"/>
                  </a:lnTo>
                  <a:lnTo>
                    <a:pt x="71" y="7"/>
                  </a:lnTo>
                  <a:lnTo>
                    <a:pt x="80" y="7"/>
                  </a:lnTo>
                  <a:lnTo>
                    <a:pt x="88" y="7"/>
                  </a:lnTo>
                  <a:lnTo>
                    <a:pt x="88" y="1"/>
                  </a:lnTo>
                  <a:lnTo>
                    <a:pt x="80" y="0"/>
                  </a:lnTo>
                  <a:lnTo>
                    <a:pt x="71" y="1"/>
                  </a:lnTo>
                  <a:lnTo>
                    <a:pt x="64" y="2"/>
                  </a:lnTo>
                  <a:lnTo>
                    <a:pt x="56" y="3"/>
                  </a:lnTo>
                  <a:lnTo>
                    <a:pt x="48" y="5"/>
                  </a:lnTo>
                  <a:lnTo>
                    <a:pt x="41" y="7"/>
                  </a:lnTo>
                  <a:lnTo>
                    <a:pt x="35" y="10"/>
                  </a:lnTo>
                  <a:lnTo>
                    <a:pt x="28" y="14"/>
                  </a:lnTo>
                  <a:lnTo>
                    <a:pt x="22" y="18"/>
                  </a:lnTo>
                  <a:lnTo>
                    <a:pt x="17" y="23"/>
                  </a:lnTo>
                  <a:lnTo>
                    <a:pt x="12" y="27"/>
                  </a:lnTo>
                  <a:lnTo>
                    <a:pt x="8" y="32"/>
                  </a:lnTo>
                  <a:lnTo>
                    <a:pt x="5" y="37"/>
                  </a:lnTo>
                  <a:lnTo>
                    <a:pt x="2" y="43"/>
                  </a:lnTo>
                  <a:lnTo>
                    <a:pt x="1" y="50"/>
                  </a:lnTo>
                  <a:lnTo>
                    <a:pt x="0" y="56"/>
                  </a:lnTo>
                  <a:lnTo>
                    <a:pt x="6" y="56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99" name="Freeform 81"/>
            <p:cNvSpPr>
              <a:spLocks/>
            </p:cNvSpPr>
            <p:nvPr/>
          </p:nvSpPr>
          <p:spPr bwMode="auto">
            <a:xfrm>
              <a:off x="2165" y="4031"/>
              <a:ext cx="3" cy="24"/>
            </a:xfrm>
            <a:custGeom>
              <a:avLst/>
              <a:gdLst>
                <a:gd name="T0" fmla="*/ 2 w 3"/>
                <a:gd name="T1" fmla="*/ 23 h 24"/>
                <a:gd name="T2" fmla="*/ 2 w 3"/>
                <a:gd name="T3" fmla="*/ 23 h 24"/>
                <a:gd name="T4" fmla="*/ 2 w 3"/>
                <a:gd name="T5" fmla="*/ 0 h 24"/>
                <a:gd name="T6" fmla="*/ 1 w 3"/>
                <a:gd name="T7" fmla="*/ 0 h 24"/>
                <a:gd name="T8" fmla="*/ 0 w 3"/>
                <a:gd name="T9" fmla="*/ 23 h 24"/>
                <a:gd name="T10" fmla="*/ 2 w 3"/>
                <a:gd name="T11" fmla="*/ 23 h 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"/>
                <a:gd name="T19" fmla="*/ 0 h 24"/>
                <a:gd name="T20" fmla="*/ 3 w 3"/>
                <a:gd name="T21" fmla="*/ 24 h 2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" h="24">
                  <a:moveTo>
                    <a:pt x="2" y="23"/>
                  </a:moveTo>
                  <a:lnTo>
                    <a:pt x="2" y="23"/>
                  </a:lnTo>
                  <a:lnTo>
                    <a:pt x="2" y="0"/>
                  </a:lnTo>
                  <a:lnTo>
                    <a:pt x="1" y="0"/>
                  </a:lnTo>
                  <a:lnTo>
                    <a:pt x="0" y="23"/>
                  </a:lnTo>
                  <a:lnTo>
                    <a:pt x="2" y="23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00" name="Freeform 82"/>
            <p:cNvSpPr>
              <a:spLocks/>
            </p:cNvSpPr>
            <p:nvPr/>
          </p:nvSpPr>
          <p:spPr bwMode="auto">
            <a:xfrm>
              <a:off x="2170" y="3973"/>
              <a:ext cx="167" cy="124"/>
            </a:xfrm>
            <a:custGeom>
              <a:avLst/>
              <a:gdLst>
                <a:gd name="T0" fmla="*/ 166 w 167"/>
                <a:gd name="T1" fmla="*/ 67 h 124"/>
                <a:gd name="T2" fmla="*/ 165 w 167"/>
                <a:gd name="T3" fmla="*/ 73 h 124"/>
                <a:gd name="T4" fmla="*/ 164 w 167"/>
                <a:gd name="T5" fmla="*/ 79 h 124"/>
                <a:gd name="T6" fmla="*/ 161 w 167"/>
                <a:gd name="T7" fmla="*/ 85 h 124"/>
                <a:gd name="T8" fmla="*/ 158 w 167"/>
                <a:gd name="T9" fmla="*/ 91 h 124"/>
                <a:gd name="T10" fmla="*/ 153 w 167"/>
                <a:gd name="T11" fmla="*/ 95 h 124"/>
                <a:gd name="T12" fmla="*/ 150 w 167"/>
                <a:gd name="T13" fmla="*/ 100 h 124"/>
                <a:gd name="T14" fmla="*/ 145 w 167"/>
                <a:gd name="T15" fmla="*/ 105 h 124"/>
                <a:gd name="T16" fmla="*/ 139 w 167"/>
                <a:gd name="T17" fmla="*/ 109 h 124"/>
                <a:gd name="T18" fmla="*/ 132 w 167"/>
                <a:gd name="T19" fmla="*/ 113 h 124"/>
                <a:gd name="T20" fmla="*/ 125 w 167"/>
                <a:gd name="T21" fmla="*/ 115 h 124"/>
                <a:gd name="T22" fmla="*/ 119 w 167"/>
                <a:gd name="T23" fmla="*/ 117 h 124"/>
                <a:gd name="T24" fmla="*/ 111 w 167"/>
                <a:gd name="T25" fmla="*/ 120 h 124"/>
                <a:gd name="T26" fmla="*/ 103 w 167"/>
                <a:gd name="T27" fmla="*/ 121 h 124"/>
                <a:gd name="T28" fmla="*/ 96 w 167"/>
                <a:gd name="T29" fmla="*/ 122 h 124"/>
                <a:gd name="T30" fmla="*/ 87 w 167"/>
                <a:gd name="T31" fmla="*/ 123 h 124"/>
                <a:gd name="T32" fmla="*/ 78 w 167"/>
                <a:gd name="T33" fmla="*/ 122 h 124"/>
                <a:gd name="T34" fmla="*/ 62 w 167"/>
                <a:gd name="T35" fmla="*/ 120 h 124"/>
                <a:gd name="T36" fmla="*/ 46 w 167"/>
                <a:gd name="T37" fmla="*/ 115 h 124"/>
                <a:gd name="T38" fmla="*/ 33 w 167"/>
                <a:gd name="T39" fmla="*/ 109 h 124"/>
                <a:gd name="T40" fmla="*/ 21 w 167"/>
                <a:gd name="T41" fmla="*/ 100 h 124"/>
                <a:gd name="T42" fmla="*/ 12 w 167"/>
                <a:gd name="T43" fmla="*/ 91 h 124"/>
                <a:gd name="T44" fmla="*/ 5 w 167"/>
                <a:gd name="T45" fmla="*/ 79 h 124"/>
                <a:gd name="T46" fmla="*/ 0 w 167"/>
                <a:gd name="T47" fmla="*/ 67 h 124"/>
                <a:gd name="T48" fmla="*/ 0 w 167"/>
                <a:gd name="T49" fmla="*/ 55 h 124"/>
                <a:gd name="T50" fmla="*/ 1 w 167"/>
                <a:gd name="T51" fmla="*/ 49 h 124"/>
                <a:gd name="T52" fmla="*/ 3 w 167"/>
                <a:gd name="T53" fmla="*/ 43 h 124"/>
                <a:gd name="T54" fmla="*/ 5 w 167"/>
                <a:gd name="T55" fmla="*/ 37 h 124"/>
                <a:gd name="T56" fmla="*/ 8 w 167"/>
                <a:gd name="T57" fmla="*/ 31 h 124"/>
                <a:gd name="T58" fmla="*/ 13 w 167"/>
                <a:gd name="T59" fmla="*/ 27 h 124"/>
                <a:gd name="T60" fmla="*/ 17 w 167"/>
                <a:gd name="T61" fmla="*/ 22 h 124"/>
                <a:gd name="T62" fmla="*/ 21 w 167"/>
                <a:gd name="T63" fmla="*/ 18 h 124"/>
                <a:gd name="T64" fmla="*/ 28 w 167"/>
                <a:gd name="T65" fmla="*/ 13 h 124"/>
                <a:gd name="T66" fmla="*/ 34 w 167"/>
                <a:gd name="T67" fmla="*/ 10 h 124"/>
                <a:gd name="T68" fmla="*/ 41 w 167"/>
                <a:gd name="T69" fmla="*/ 7 h 124"/>
                <a:gd name="T70" fmla="*/ 47 w 167"/>
                <a:gd name="T71" fmla="*/ 5 h 124"/>
                <a:gd name="T72" fmla="*/ 55 w 167"/>
                <a:gd name="T73" fmla="*/ 3 h 124"/>
                <a:gd name="T74" fmla="*/ 63 w 167"/>
                <a:gd name="T75" fmla="*/ 1 h 124"/>
                <a:gd name="T76" fmla="*/ 70 w 167"/>
                <a:gd name="T77" fmla="*/ 0 h 124"/>
                <a:gd name="T78" fmla="*/ 79 w 167"/>
                <a:gd name="T79" fmla="*/ 0 h 124"/>
                <a:gd name="T80" fmla="*/ 88 w 167"/>
                <a:gd name="T81" fmla="*/ 0 h 124"/>
                <a:gd name="T82" fmla="*/ 104 w 167"/>
                <a:gd name="T83" fmla="*/ 3 h 124"/>
                <a:gd name="T84" fmla="*/ 120 w 167"/>
                <a:gd name="T85" fmla="*/ 8 h 124"/>
                <a:gd name="T86" fmla="*/ 133 w 167"/>
                <a:gd name="T87" fmla="*/ 14 h 124"/>
                <a:gd name="T88" fmla="*/ 145 w 167"/>
                <a:gd name="T89" fmla="*/ 22 h 124"/>
                <a:gd name="T90" fmla="*/ 154 w 167"/>
                <a:gd name="T91" fmla="*/ 32 h 124"/>
                <a:gd name="T92" fmla="*/ 161 w 167"/>
                <a:gd name="T93" fmla="*/ 43 h 124"/>
                <a:gd name="T94" fmla="*/ 166 w 167"/>
                <a:gd name="T95" fmla="*/ 55 h 124"/>
                <a:gd name="T96" fmla="*/ 166 w 167"/>
                <a:gd name="T97" fmla="*/ 67 h 12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67"/>
                <a:gd name="T148" fmla="*/ 0 h 124"/>
                <a:gd name="T149" fmla="*/ 167 w 167"/>
                <a:gd name="T150" fmla="*/ 124 h 124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67" h="124">
                  <a:moveTo>
                    <a:pt x="166" y="67"/>
                  </a:moveTo>
                  <a:lnTo>
                    <a:pt x="165" y="73"/>
                  </a:lnTo>
                  <a:lnTo>
                    <a:pt x="164" y="79"/>
                  </a:lnTo>
                  <a:lnTo>
                    <a:pt x="161" y="85"/>
                  </a:lnTo>
                  <a:lnTo>
                    <a:pt x="158" y="91"/>
                  </a:lnTo>
                  <a:lnTo>
                    <a:pt x="153" y="95"/>
                  </a:lnTo>
                  <a:lnTo>
                    <a:pt x="150" y="100"/>
                  </a:lnTo>
                  <a:lnTo>
                    <a:pt x="145" y="105"/>
                  </a:lnTo>
                  <a:lnTo>
                    <a:pt x="139" y="109"/>
                  </a:lnTo>
                  <a:lnTo>
                    <a:pt x="132" y="113"/>
                  </a:lnTo>
                  <a:lnTo>
                    <a:pt x="125" y="115"/>
                  </a:lnTo>
                  <a:lnTo>
                    <a:pt x="119" y="117"/>
                  </a:lnTo>
                  <a:lnTo>
                    <a:pt x="111" y="120"/>
                  </a:lnTo>
                  <a:lnTo>
                    <a:pt x="103" y="121"/>
                  </a:lnTo>
                  <a:lnTo>
                    <a:pt x="96" y="122"/>
                  </a:lnTo>
                  <a:lnTo>
                    <a:pt x="87" y="123"/>
                  </a:lnTo>
                  <a:lnTo>
                    <a:pt x="78" y="122"/>
                  </a:lnTo>
                  <a:lnTo>
                    <a:pt x="62" y="120"/>
                  </a:lnTo>
                  <a:lnTo>
                    <a:pt x="46" y="115"/>
                  </a:lnTo>
                  <a:lnTo>
                    <a:pt x="33" y="109"/>
                  </a:lnTo>
                  <a:lnTo>
                    <a:pt x="21" y="100"/>
                  </a:lnTo>
                  <a:lnTo>
                    <a:pt x="12" y="91"/>
                  </a:lnTo>
                  <a:lnTo>
                    <a:pt x="5" y="79"/>
                  </a:lnTo>
                  <a:lnTo>
                    <a:pt x="0" y="67"/>
                  </a:lnTo>
                  <a:lnTo>
                    <a:pt x="0" y="55"/>
                  </a:lnTo>
                  <a:lnTo>
                    <a:pt x="1" y="49"/>
                  </a:lnTo>
                  <a:lnTo>
                    <a:pt x="3" y="43"/>
                  </a:lnTo>
                  <a:lnTo>
                    <a:pt x="5" y="37"/>
                  </a:lnTo>
                  <a:lnTo>
                    <a:pt x="8" y="31"/>
                  </a:lnTo>
                  <a:lnTo>
                    <a:pt x="13" y="27"/>
                  </a:lnTo>
                  <a:lnTo>
                    <a:pt x="17" y="22"/>
                  </a:lnTo>
                  <a:lnTo>
                    <a:pt x="21" y="18"/>
                  </a:lnTo>
                  <a:lnTo>
                    <a:pt x="28" y="13"/>
                  </a:lnTo>
                  <a:lnTo>
                    <a:pt x="34" y="10"/>
                  </a:lnTo>
                  <a:lnTo>
                    <a:pt x="41" y="7"/>
                  </a:lnTo>
                  <a:lnTo>
                    <a:pt x="47" y="5"/>
                  </a:lnTo>
                  <a:lnTo>
                    <a:pt x="55" y="3"/>
                  </a:lnTo>
                  <a:lnTo>
                    <a:pt x="63" y="1"/>
                  </a:lnTo>
                  <a:lnTo>
                    <a:pt x="70" y="0"/>
                  </a:lnTo>
                  <a:lnTo>
                    <a:pt x="79" y="0"/>
                  </a:lnTo>
                  <a:lnTo>
                    <a:pt x="88" y="0"/>
                  </a:lnTo>
                  <a:lnTo>
                    <a:pt x="104" y="3"/>
                  </a:lnTo>
                  <a:lnTo>
                    <a:pt x="120" y="8"/>
                  </a:lnTo>
                  <a:lnTo>
                    <a:pt x="133" y="14"/>
                  </a:lnTo>
                  <a:lnTo>
                    <a:pt x="145" y="22"/>
                  </a:lnTo>
                  <a:lnTo>
                    <a:pt x="154" y="32"/>
                  </a:lnTo>
                  <a:lnTo>
                    <a:pt x="161" y="43"/>
                  </a:lnTo>
                  <a:lnTo>
                    <a:pt x="166" y="55"/>
                  </a:lnTo>
                  <a:lnTo>
                    <a:pt x="166" y="67"/>
                  </a:lnTo>
                </a:path>
              </a:pathLst>
            </a:custGeom>
            <a:solidFill>
              <a:srgbClr val="FFFF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01" name="Freeform 83"/>
            <p:cNvSpPr>
              <a:spLocks/>
            </p:cNvSpPr>
            <p:nvPr/>
          </p:nvSpPr>
          <p:spPr bwMode="auto">
            <a:xfrm>
              <a:off x="2251" y="4043"/>
              <a:ext cx="89" cy="58"/>
            </a:xfrm>
            <a:custGeom>
              <a:avLst/>
              <a:gdLst>
                <a:gd name="T0" fmla="*/ 0 w 89"/>
                <a:gd name="T1" fmla="*/ 55 h 58"/>
                <a:gd name="T2" fmla="*/ 0 w 89"/>
                <a:gd name="T3" fmla="*/ 55 h 58"/>
                <a:gd name="T4" fmla="*/ 8 w 89"/>
                <a:gd name="T5" fmla="*/ 57 h 58"/>
                <a:gd name="T6" fmla="*/ 17 w 89"/>
                <a:gd name="T7" fmla="*/ 55 h 58"/>
                <a:gd name="T8" fmla="*/ 24 w 89"/>
                <a:gd name="T9" fmla="*/ 54 h 58"/>
                <a:gd name="T10" fmla="*/ 32 w 89"/>
                <a:gd name="T11" fmla="*/ 53 h 58"/>
                <a:gd name="T12" fmla="*/ 40 w 89"/>
                <a:gd name="T13" fmla="*/ 52 h 58"/>
                <a:gd name="T14" fmla="*/ 48 w 89"/>
                <a:gd name="T15" fmla="*/ 49 h 58"/>
                <a:gd name="T16" fmla="*/ 53 w 89"/>
                <a:gd name="T17" fmla="*/ 46 h 58"/>
                <a:gd name="T18" fmla="*/ 60 w 89"/>
                <a:gd name="T19" fmla="*/ 42 h 58"/>
                <a:gd name="T20" fmla="*/ 66 w 89"/>
                <a:gd name="T21" fmla="*/ 38 h 58"/>
                <a:gd name="T22" fmla="*/ 71 w 89"/>
                <a:gd name="T23" fmla="*/ 34 h 58"/>
                <a:gd name="T24" fmla="*/ 76 w 89"/>
                <a:gd name="T25" fmla="*/ 30 h 58"/>
                <a:gd name="T26" fmla="*/ 80 w 89"/>
                <a:gd name="T27" fmla="*/ 24 h 58"/>
                <a:gd name="T28" fmla="*/ 83 w 89"/>
                <a:gd name="T29" fmla="*/ 19 h 58"/>
                <a:gd name="T30" fmla="*/ 86 w 89"/>
                <a:gd name="T31" fmla="*/ 13 h 58"/>
                <a:gd name="T32" fmla="*/ 87 w 89"/>
                <a:gd name="T33" fmla="*/ 6 h 58"/>
                <a:gd name="T34" fmla="*/ 88 w 89"/>
                <a:gd name="T35" fmla="*/ 0 h 58"/>
                <a:gd name="T36" fmla="*/ 82 w 89"/>
                <a:gd name="T37" fmla="*/ 0 h 58"/>
                <a:gd name="T38" fmla="*/ 81 w 89"/>
                <a:gd name="T39" fmla="*/ 5 h 58"/>
                <a:gd name="T40" fmla="*/ 80 w 89"/>
                <a:gd name="T41" fmla="*/ 11 h 58"/>
                <a:gd name="T42" fmla="*/ 78 w 89"/>
                <a:gd name="T43" fmla="*/ 16 h 58"/>
                <a:gd name="T44" fmla="*/ 75 w 89"/>
                <a:gd name="T45" fmla="*/ 21 h 58"/>
                <a:gd name="T46" fmla="*/ 71 w 89"/>
                <a:gd name="T47" fmla="*/ 25 h 58"/>
                <a:gd name="T48" fmla="*/ 66 w 89"/>
                <a:gd name="T49" fmla="*/ 30 h 58"/>
                <a:gd name="T50" fmla="*/ 63 w 89"/>
                <a:gd name="T51" fmla="*/ 33 h 58"/>
                <a:gd name="T52" fmla="*/ 57 w 89"/>
                <a:gd name="T53" fmla="*/ 37 h 58"/>
                <a:gd name="T54" fmla="*/ 51 w 89"/>
                <a:gd name="T55" fmla="*/ 40 h 58"/>
                <a:gd name="T56" fmla="*/ 45 w 89"/>
                <a:gd name="T57" fmla="*/ 43 h 58"/>
                <a:gd name="T58" fmla="*/ 38 w 89"/>
                <a:gd name="T59" fmla="*/ 45 h 58"/>
                <a:gd name="T60" fmla="*/ 31 w 89"/>
                <a:gd name="T61" fmla="*/ 47 h 58"/>
                <a:gd name="T62" fmla="*/ 23 w 89"/>
                <a:gd name="T63" fmla="*/ 49 h 58"/>
                <a:gd name="T64" fmla="*/ 17 w 89"/>
                <a:gd name="T65" fmla="*/ 50 h 58"/>
                <a:gd name="T66" fmla="*/ 8 w 89"/>
                <a:gd name="T67" fmla="*/ 50 h 58"/>
                <a:gd name="T68" fmla="*/ 0 w 89"/>
                <a:gd name="T69" fmla="*/ 50 h 58"/>
                <a:gd name="T70" fmla="*/ 0 w 89"/>
                <a:gd name="T71" fmla="*/ 55 h 58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58"/>
                <a:gd name="T110" fmla="*/ 89 w 89"/>
                <a:gd name="T111" fmla="*/ 58 h 58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58">
                  <a:moveTo>
                    <a:pt x="0" y="55"/>
                  </a:moveTo>
                  <a:lnTo>
                    <a:pt x="0" y="55"/>
                  </a:lnTo>
                  <a:lnTo>
                    <a:pt x="8" y="57"/>
                  </a:lnTo>
                  <a:lnTo>
                    <a:pt x="17" y="55"/>
                  </a:lnTo>
                  <a:lnTo>
                    <a:pt x="24" y="54"/>
                  </a:lnTo>
                  <a:lnTo>
                    <a:pt x="32" y="53"/>
                  </a:lnTo>
                  <a:lnTo>
                    <a:pt x="40" y="52"/>
                  </a:lnTo>
                  <a:lnTo>
                    <a:pt x="48" y="49"/>
                  </a:lnTo>
                  <a:lnTo>
                    <a:pt x="53" y="46"/>
                  </a:lnTo>
                  <a:lnTo>
                    <a:pt x="60" y="42"/>
                  </a:lnTo>
                  <a:lnTo>
                    <a:pt x="66" y="38"/>
                  </a:lnTo>
                  <a:lnTo>
                    <a:pt x="71" y="34"/>
                  </a:lnTo>
                  <a:lnTo>
                    <a:pt x="76" y="30"/>
                  </a:lnTo>
                  <a:lnTo>
                    <a:pt x="80" y="24"/>
                  </a:lnTo>
                  <a:lnTo>
                    <a:pt x="83" y="19"/>
                  </a:lnTo>
                  <a:lnTo>
                    <a:pt x="86" y="13"/>
                  </a:lnTo>
                  <a:lnTo>
                    <a:pt x="87" y="6"/>
                  </a:lnTo>
                  <a:lnTo>
                    <a:pt x="88" y="0"/>
                  </a:lnTo>
                  <a:lnTo>
                    <a:pt x="82" y="0"/>
                  </a:lnTo>
                  <a:lnTo>
                    <a:pt x="81" y="5"/>
                  </a:lnTo>
                  <a:lnTo>
                    <a:pt x="80" y="11"/>
                  </a:lnTo>
                  <a:lnTo>
                    <a:pt x="78" y="16"/>
                  </a:lnTo>
                  <a:lnTo>
                    <a:pt x="75" y="21"/>
                  </a:lnTo>
                  <a:lnTo>
                    <a:pt x="71" y="25"/>
                  </a:lnTo>
                  <a:lnTo>
                    <a:pt x="66" y="30"/>
                  </a:lnTo>
                  <a:lnTo>
                    <a:pt x="63" y="33"/>
                  </a:lnTo>
                  <a:lnTo>
                    <a:pt x="57" y="37"/>
                  </a:lnTo>
                  <a:lnTo>
                    <a:pt x="51" y="40"/>
                  </a:lnTo>
                  <a:lnTo>
                    <a:pt x="45" y="43"/>
                  </a:lnTo>
                  <a:lnTo>
                    <a:pt x="38" y="45"/>
                  </a:lnTo>
                  <a:lnTo>
                    <a:pt x="31" y="47"/>
                  </a:lnTo>
                  <a:lnTo>
                    <a:pt x="23" y="49"/>
                  </a:lnTo>
                  <a:lnTo>
                    <a:pt x="17" y="50"/>
                  </a:lnTo>
                  <a:lnTo>
                    <a:pt x="8" y="50"/>
                  </a:lnTo>
                  <a:lnTo>
                    <a:pt x="0" y="50"/>
                  </a:lnTo>
                  <a:lnTo>
                    <a:pt x="0" y="55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02" name="Freeform 84"/>
            <p:cNvSpPr>
              <a:spLocks/>
            </p:cNvSpPr>
            <p:nvPr/>
          </p:nvSpPr>
          <p:spPr bwMode="auto">
            <a:xfrm>
              <a:off x="2167" y="4031"/>
              <a:ext cx="79" cy="68"/>
            </a:xfrm>
            <a:custGeom>
              <a:avLst/>
              <a:gdLst>
                <a:gd name="T0" fmla="*/ 0 w 79"/>
                <a:gd name="T1" fmla="*/ 0 h 68"/>
                <a:gd name="T2" fmla="*/ 0 w 79"/>
                <a:gd name="T3" fmla="*/ 0 h 68"/>
                <a:gd name="T4" fmla="*/ 0 w 79"/>
                <a:gd name="T5" fmla="*/ 12 h 68"/>
                <a:gd name="T6" fmla="*/ 4 w 79"/>
                <a:gd name="T7" fmla="*/ 24 h 68"/>
                <a:gd name="T8" fmla="*/ 11 w 79"/>
                <a:gd name="T9" fmla="*/ 36 h 68"/>
                <a:gd name="T10" fmla="*/ 21 w 79"/>
                <a:gd name="T11" fmla="*/ 45 h 68"/>
                <a:gd name="T12" fmla="*/ 33 w 79"/>
                <a:gd name="T13" fmla="*/ 53 h 68"/>
                <a:gd name="T14" fmla="*/ 46 w 79"/>
                <a:gd name="T15" fmla="*/ 61 h 68"/>
                <a:gd name="T16" fmla="*/ 62 w 79"/>
                <a:gd name="T17" fmla="*/ 65 h 68"/>
                <a:gd name="T18" fmla="*/ 78 w 79"/>
                <a:gd name="T19" fmla="*/ 67 h 68"/>
                <a:gd name="T20" fmla="*/ 78 w 79"/>
                <a:gd name="T21" fmla="*/ 61 h 68"/>
                <a:gd name="T22" fmla="*/ 63 w 79"/>
                <a:gd name="T23" fmla="*/ 59 h 68"/>
                <a:gd name="T24" fmla="*/ 48 w 79"/>
                <a:gd name="T25" fmla="*/ 55 h 68"/>
                <a:gd name="T26" fmla="*/ 35 w 79"/>
                <a:gd name="T27" fmla="*/ 49 h 68"/>
                <a:gd name="T28" fmla="*/ 25 w 79"/>
                <a:gd name="T29" fmla="*/ 40 h 68"/>
                <a:gd name="T30" fmla="*/ 16 w 79"/>
                <a:gd name="T31" fmla="*/ 31 h 68"/>
                <a:gd name="T32" fmla="*/ 10 w 79"/>
                <a:gd name="T33" fmla="*/ 22 h 68"/>
                <a:gd name="T34" fmla="*/ 7 w 79"/>
                <a:gd name="T35" fmla="*/ 11 h 68"/>
                <a:gd name="T36" fmla="*/ 6 w 79"/>
                <a:gd name="T37" fmla="*/ 0 h 68"/>
                <a:gd name="T38" fmla="*/ 0 w 79"/>
                <a:gd name="T39" fmla="*/ 0 h 6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68"/>
                <a:gd name="T62" fmla="*/ 79 w 79"/>
                <a:gd name="T63" fmla="*/ 68 h 68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68">
                  <a:moveTo>
                    <a:pt x="0" y="0"/>
                  </a:moveTo>
                  <a:lnTo>
                    <a:pt x="0" y="0"/>
                  </a:lnTo>
                  <a:lnTo>
                    <a:pt x="0" y="12"/>
                  </a:lnTo>
                  <a:lnTo>
                    <a:pt x="4" y="24"/>
                  </a:lnTo>
                  <a:lnTo>
                    <a:pt x="11" y="36"/>
                  </a:lnTo>
                  <a:lnTo>
                    <a:pt x="21" y="45"/>
                  </a:lnTo>
                  <a:lnTo>
                    <a:pt x="33" y="53"/>
                  </a:lnTo>
                  <a:lnTo>
                    <a:pt x="46" y="61"/>
                  </a:lnTo>
                  <a:lnTo>
                    <a:pt x="62" y="65"/>
                  </a:lnTo>
                  <a:lnTo>
                    <a:pt x="78" y="67"/>
                  </a:lnTo>
                  <a:lnTo>
                    <a:pt x="78" y="61"/>
                  </a:lnTo>
                  <a:lnTo>
                    <a:pt x="63" y="59"/>
                  </a:lnTo>
                  <a:lnTo>
                    <a:pt x="48" y="55"/>
                  </a:lnTo>
                  <a:lnTo>
                    <a:pt x="35" y="49"/>
                  </a:lnTo>
                  <a:lnTo>
                    <a:pt x="25" y="40"/>
                  </a:lnTo>
                  <a:lnTo>
                    <a:pt x="16" y="31"/>
                  </a:lnTo>
                  <a:lnTo>
                    <a:pt x="10" y="22"/>
                  </a:lnTo>
                  <a:lnTo>
                    <a:pt x="7" y="11"/>
                  </a:lnTo>
                  <a:lnTo>
                    <a:pt x="6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03" name="Freeform 85"/>
            <p:cNvSpPr>
              <a:spLocks/>
            </p:cNvSpPr>
            <p:nvPr/>
          </p:nvSpPr>
          <p:spPr bwMode="auto">
            <a:xfrm>
              <a:off x="2167" y="3969"/>
              <a:ext cx="89" cy="57"/>
            </a:xfrm>
            <a:custGeom>
              <a:avLst/>
              <a:gdLst>
                <a:gd name="T0" fmla="*/ 88 w 89"/>
                <a:gd name="T1" fmla="*/ 1 h 57"/>
                <a:gd name="T2" fmla="*/ 88 w 89"/>
                <a:gd name="T3" fmla="*/ 1 h 57"/>
                <a:gd name="T4" fmla="*/ 80 w 89"/>
                <a:gd name="T5" fmla="*/ 0 h 57"/>
                <a:gd name="T6" fmla="*/ 71 w 89"/>
                <a:gd name="T7" fmla="*/ 1 h 57"/>
                <a:gd name="T8" fmla="*/ 64 w 89"/>
                <a:gd name="T9" fmla="*/ 2 h 57"/>
                <a:gd name="T10" fmla="*/ 56 w 89"/>
                <a:gd name="T11" fmla="*/ 3 h 57"/>
                <a:gd name="T12" fmla="*/ 48 w 89"/>
                <a:gd name="T13" fmla="*/ 5 h 57"/>
                <a:gd name="T14" fmla="*/ 41 w 89"/>
                <a:gd name="T15" fmla="*/ 7 h 57"/>
                <a:gd name="T16" fmla="*/ 35 w 89"/>
                <a:gd name="T17" fmla="*/ 10 h 57"/>
                <a:gd name="T18" fmla="*/ 28 w 89"/>
                <a:gd name="T19" fmla="*/ 14 h 57"/>
                <a:gd name="T20" fmla="*/ 22 w 89"/>
                <a:gd name="T21" fmla="*/ 18 h 57"/>
                <a:gd name="T22" fmla="*/ 17 w 89"/>
                <a:gd name="T23" fmla="*/ 23 h 57"/>
                <a:gd name="T24" fmla="*/ 12 w 89"/>
                <a:gd name="T25" fmla="*/ 27 h 57"/>
                <a:gd name="T26" fmla="*/ 8 w 89"/>
                <a:gd name="T27" fmla="*/ 32 h 57"/>
                <a:gd name="T28" fmla="*/ 5 w 89"/>
                <a:gd name="T29" fmla="*/ 37 h 57"/>
                <a:gd name="T30" fmla="*/ 2 w 89"/>
                <a:gd name="T31" fmla="*/ 43 h 57"/>
                <a:gd name="T32" fmla="*/ 1 w 89"/>
                <a:gd name="T33" fmla="*/ 50 h 57"/>
                <a:gd name="T34" fmla="*/ 0 w 89"/>
                <a:gd name="T35" fmla="*/ 56 h 57"/>
                <a:gd name="T36" fmla="*/ 6 w 89"/>
                <a:gd name="T37" fmla="*/ 56 h 57"/>
                <a:gd name="T38" fmla="*/ 7 w 89"/>
                <a:gd name="T39" fmla="*/ 51 h 57"/>
                <a:gd name="T40" fmla="*/ 8 w 89"/>
                <a:gd name="T41" fmla="*/ 45 h 57"/>
                <a:gd name="T42" fmla="*/ 10 w 89"/>
                <a:gd name="T43" fmla="*/ 41 h 57"/>
                <a:gd name="T44" fmla="*/ 13 w 89"/>
                <a:gd name="T45" fmla="*/ 35 h 57"/>
                <a:gd name="T46" fmla="*/ 17 w 89"/>
                <a:gd name="T47" fmla="*/ 31 h 57"/>
                <a:gd name="T48" fmla="*/ 22 w 89"/>
                <a:gd name="T49" fmla="*/ 26 h 57"/>
                <a:gd name="T50" fmla="*/ 25 w 89"/>
                <a:gd name="T51" fmla="*/ 23 h 57"/>
                <a:gd name="T52" fmla="*/ 31 w 89"/>
                <a:gd name="T53" fmla="*/ 19 h 57"/>
                <a:gd name="T54" fmla="*/ 37 w 89"/>
                <a:gd name="T55" fmla="*/ 16 h 57"/>
                <a:gd name="T56" fmla="*/ 43 w 89"/>
                <a:gd name="T57" fmla="*/ 14 h 57"/>
                <a:gd name="T58" fmla="*/ 50 w 89"/>
                <a:gd name="T59" fmla="*/ 11 h 57"/>
                <a:gd name="T60" fmla="*/ 57 w 89"/>
                <a:gd name="T61" fmla="*/ 9 h 57"/>
                <a:gd name="T62" fmla="*/ 64 w 89"/>
                <a:gd name="T63" fmla="*/ 8 h 57"/>
                <a:gd name="T64" fmla="*/ 71 w 89"/>
                <a:gd name="T65" fmla="*/ 7 h 57"/>
                <a:gd name="T66" fmla="*/ 80 w 89"/>
                <a:gd name="T67" fmla="*/ 7 h 57"/>
                <a:gd name="T68" fmla="*/ 88 w 89"/>
                <a:gd name="T69" fmla="*/ 7 h 57"/>
                <a:gd name="T70" fmla="*/ 88 w 89"/>
                <a:gd name="T71" fmla="*/ 1 h 5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57"/>
                <a:gd name="T110" fmla="*/ 89 w 89"/>
                <a:gd name="T111" fmla="*/ 57 h 5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57">
                  <a:moveTo>
                    <a:pt x="88" y="1"/>
                  </a:moveTo>
                  <a:lnTo>
                    <a:pt x="88" y="1"/>
                  </a:lnTo>
                  <a:lnTo>
                    <a:pt x="80" y="0"/>
                  </a:lnTo>
                  <a:lnTo>
                    <a:pt x="71" y="1"/>
                  </a:lnTo>
                  <a:lnTo>
                    <a:pt x="64" y="2"/>
                  </a:lnTo>
                  <a:lnTo>
                    <a:pt x="56" y="3"/>
                  </a:lnTo>
                  <a:lnTo>
                    <a:pt x="48" y="5"/>
                  </a:lnTo>
                  <a:lnTo>
                    <a:pt x="41" y="7"/>
                  </a:lnTo>
                  <a:lnTo>
                    <a:pt x="35" y="10"/>
                  </a:lnTo>
                  <a:lnTo>
                    <a:pt x="28" y="14"/>
                  </a:lnTo>
                  <a:lnTo>
                    <a:pt x="22" y="18"/>
                  </a:lnTo>
                  <a:lnTo>
                    <a:pt x="17" y="23"/>
                  </a:lnTo>
                  <a:lnTo>
                    <a:pt x="12" y="27"/>
                  </a:lnTo>
                  <a:lnTo>
                    <a:pt x="8" y="32"/>
                  </a:lnTo>
                  <a:lnTo>
                    <a:pt x="5" y="37"/>
                  </a:lnTo>
                  <a:lnTo>
                    <a:pt x="2" y="43"/>
                  </a:lnTo>
                  <a:lnTo>
                    <a:pt x="1" y="50"/>
                  </a:lnTo>
                  <a:lnTo>
                    <a:pt x="0" y="56"/>
                  </a:lnTo>
                  <a:lnTo>
                    <a:pt x="6" y="56"/>
                  </a:lnTo>
                  <a:lnTo>
                    <a:pt x="7" y="51"/>
                  </a:lnTo>
                  <a:lnTo>
                    <a:pt x="8" y="45"/>
                  </a:lnTo>
                  <a:lnTo>
                    <a:pt x="10" y="41"/>
                  </a:lnTo>
                  <a:lnTo>
                    <a:pt x="13" y="35"/>
                  </a:lnTo>
                  <a:lnTo>
                    <a:pt x="17" y="31"/>
                  </a:lnTo>
                  <a:lnTo>
                    <a:pt x="22" y="26"/>
                  </a:lnTo>
                  <a:lnTo>
                    <a:pt x="25" y="23"/>
                  </a:lnTo>
                  <a:lnTo>
                    <a:pt x="31" y="19"/>
                  </a:lnTo>
                  <a:lnTo>
                    <a:pt x="37" y="16"/>
                  </a:lnTo>
                  <a:lnTo>
                    <a:pt x="43" y="14"/>
                  </a:lnTo>
                  <a:lnTo>
                    <a:pt x="50" y="11"/>
                  </a:lnTo>
                  <a:lnTo>
                    <a:pt x="57" y="9"/>
                  </a:lnTo>
                  <a:lnTo>
                    <a:pt x="64" y="8"/>
                  </a:lnTo>
                  <a:lnTo>
                    <a:pt x="71" y="7"/>
                  </a:lnTo>
                  <a:lnTo>
                    <a:pt x="80" y="7"/>
                  </a:lnTo>
                  <a:lnTo>
                    <a:pt x="88" y="7"/>
                  </a:lnTo>
                  <a:lnTo>
                    <a:pt x="88" y="1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04" name="Freeform 86"/>
            <p:cNvSpPr>
              <a:spLocks/>
            </p:cNvSpPr>
            <p:nvPr/>
          </p:nvSpPr>
          <p:spPr bwMode="auto">
            <a:xfrm>
              <a:off x="2261" y="3970"/>
              <a:ext cx="79" cy="68"/>
            </a:xfrm>
            <a:custGeom>
              <a:avLst/>
              <a:gdLst>
                <a:gd name="T0" fmla="*/ 78 w 79"/>
                <a:gd name="T1" fmla="*/ 67 h 68"/>
                <a:gd name="T2" fmla="*/ 78 w 79"/>
                <a:gd name="T3" fmla="*/ 67 h 68"/>
                <a:gd name="T4" fmla="*/ 78 w 79"/>
                <a:gd name="T5" fmla="*/ 55 h 68"/>
                <a:gd name="T6" fmla="*/ 74 w 79"/>
                <a:gd name="T7" fmla="*/ 43 h 68"/>
                <a:gd name="T8" fmla="*/ 67 w 79"/>
                <a:gd name="T9" fmla="*/ 31 h 68"/>
                <a:gd name="T10" fmla="*/ 57 w 79"/>
                <a:gd name="T11" fmla="*/ 22 h 68"/>
                <a:gd name="T12" fmla="*/ 46 w 79"/>
                <a:gd name="T13" fmla="*/ 14 h 68"/>
                <a:gd name="T14" fmla="*/ 32 w 79"/>
                <a:gd name="T15" fmla="*/ 7 h 68"/>
                <a:gd name="T16" fmla="*/ 17 w 79"/>
                <a:gd name="T17" fmla="*/ 3 h 68"/>
                <a:gd name="T18" fmla="*/ 0 w 79"/>
                <a:gd name="T19" fmla="*/ 0 h 68"/>
                <a:gd name="T20" fmla="*/ 0 w 79"/>
                <a:gd name="T21" fmla="*/ 6 h 68"/>
                <a:gd name="T22" fmla="*/ 15 w 79"/>
                <a:gd name="T23" fmla="*/ 8 h 68"/>
                <a:gd name="T24" fmla="*/ 30 w 79"/>
                <a:gd name="T25" fmla="*/ 13 h 68"/>
                <a:gd name="T26" fmla="*/ 43 w 79"/>
                <a:gd name="T27" fmla="*/ 19 h 68"/>
                <a:gd name="T28" fmla="*/ 53 w 79"/>
                <a:gd name="T29" fmla="*/ 27 h 68"/>
                <a:gd name="T30" fmla="*/ 62 w 79"/>
                <a:gd name="T31" fmla="*/ 36 h 68"/>
                <a:gd name="T32" fmla="*/ 68 w 79"/>
                <a:gd name="T33" fmla="*/ 45 h 68"/>
                <a:gd name="T34" fmla="*/ 72 w 79"/>
                <a:gd name="T35" fmla="*/ 56 h 68"/>
                <a:gd name="T36" fmla="*/ 72 w 79"/>
                <a:gd name="T37" fmla="*/ 67 h 68"/>
                <a:gd name="T38" fmla="*/ 78 w 79"/>
                <a:gd name="T39" fmla="*/ 67 h 6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68"/>
                <a:gd name="T62" fmla="*/ 79 w 79"/>
                <a:gd name="T63" fmla="*/ 68 h 68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68">
                  <a:moveTo>
                    <a:pt x="78" y="67"/>
                  </a:moveTo>
                  <a:lnTo>
                    <a:pt x="78" y="67"/>
                  </a:lnTo>
                  <a:lnTo>
                    <a:pt x="78" y="55"/>
                  </a:lnTo>
                  <a:lnTo>
                    <a:pt x="74" y="43"/>
                  </a:lnTo>
                  <a:lnTo>
                    <a:pt x="67" y="31"/>
                  </a:lnTo>
                  <a:lnTo>
                    <a:pt x="57" y="22"/>
                  </a:lnTo>
                  <a:lnTo>
                    <a:pt x="46" y="14"/>
                  </a:lnTo>
                  <a:lnTo>
                    <a:pt x="32" y="7"/>
                  </a:lnTo>
                  <a:lnTo>
                    <a:pt x="17" y="3"/>
                  </a:lnTo>
                  <a:lnTo>
                    <a:pt x="0" y="0"/>
                  </a:lnTo>
                  <a:lnTo>
                    <a:pt x="0" y="6"/>
                  </a:lnTo>
                  <a:lnTo>
                    <a:pt x="15" y="8"/>
                  </a:lnTo>
                  <a:lnTo>
                    <a:pt x="30" y="13"/>
                  </a:lnTo>
                  <a:lnTo>
                    <a:pt x="43" y="19"/>
                  </a:lnTo>
                  <a:lnTo>
                    <a:pt x="53" y="27"/>
                  </a:lnTo>
                  <a:lnTo>
                    <a:pt x="62" y="36"/>
                  </a:lnTo>
                  <a:lnTo>
                    <a:pt x="68" y="45"/>
                  </a:lnTo>
                  <a:lnTo>
                    <a:pt x="72" y="56"/>
                  </a:lnTo>
                  <a:lnTo>
                    <a:pt x="72" y="67"/>
                  </a:lnTo>
                  <a:lnTo>
                    <a:pt x="78" y="67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05" name="Freeform 87"/>
            <p:cNvSpPr>
              <a:spLocks/>
            </p:cNvSpPr>
            <p:nvPr/>
          </p:nvSpPr>
          <p:spPr bwMode="auto">
            <a:xfrm>
              <a:off x="2322" y="4071"/>
              <a:ext cx="168" cy="105"/>
            </a:xfrm>
            <a:custGeom>
              <a:avLst/>
              <a:gdLst>
                <a:gd name="T0" fmla="*/ 0 w 168"/>
                <a:gd name="T1" fmla="*/ 64 h 105"/>
                <a:gd name="T2" fmla="*/ 1 w 168"/>
                <a:gd name="T3" fmla="*/ 72 h 105"/>
                <a:gd name="T4" fmla="*/ 5 w 168"/>
                <a:gd name="T5" fmla="*/ 78 h 105"/>
                <a:gd name="T6" fmla="*/ 12 w 168"/>
                <a:gd name="T7" fmla="*/ 85 h 105"/>
                <a:gd name="T8" fmla="*/ 21 w 168"/>
                <a:gd name="T9" fmla="*/ 92 h 105"/>
                <a:gd name="T10" fmla="*/ 33 w 168"/>
                <a:gd name="T11" fmla="*/ 96 h 105"/>
                <a:gd name="T12" fmla="*/ 47 w 168"/>
                <a:gd name="T13" fmla="*/ 100 h 105"/>
                <a:gd name="T14" fmla="*/ 63 w 168"/>
                <a:gd name="T15" fmla="*/ 103 h 105"/>
                <a:gd name="T16" fmla="*/ 79 w 168"/>
                <a:gd name="T17" fmla="*/ 104 h 105"/>
                <a:gd name="T18" fmla="*/ 88 w 168"/>
                <a:gd name="T19" fmla="*/ 104 h 105"/>
                <a:gd name="T20" fmla="*/ 96 w 168"/>
                <a:gd name="T21" fmla="*/ 104 h 105"/>
                <a:gd name="T22" fmla="*/ 103 w 168"/>
                <a:gd name="T23" fmla="*/ 104 h 105"/>
                <a:gd name="T24" fmla="*/ 111 w 168"/>
                <a:gd name="T25" fmla="*/ 103 h 105"/>
                <a:gd name="T26" fmla="*/ 119 w 168"/>
                <a:gd name="T27" fmla="*/ 102 h 105"/>
                <a:gd name="T28" fmla="*/ 126 w 168"/>
                <a:gd name="T29" fmla="*/ 100 h 105"/>
                <a:gd name="T30" fmla="*/ 132 w 168"/>
                <a:gd name="T31" fmla="*/ 98 h 105"/>
                <a:gd name="T32" fmla="*/ 139 w 168"/>
                <a:gd name="T33" fmla="*/ 96 h 105"/>
                <a:gd name="T34" fmla="*/ 145 w 168"/>
                <a:gd name="T35" fmla="*/ 94 h 105"/>
                <a:gd name="T36" fmla="*/ 150 w 168"/>
                <a:gd name="T37" fmla="*/ 92 h 105"/>
                <a:gd name="T38" fmla="*/ 154 w 168"/>
                <a:gd name="T39" fmla="*/ 89 h 105"/>
                <a:gd name="T40" fmla="*/ 158 w 168"/>
                <a:gd name="T41" fmla="*/ 86 h 105"/>
                <a:gd name="T42" fmla="*/ 161 w 168"/>
                <a:gd name="T43" fmla="*/ 82 h 105"/>
                <a:gd name="T44" fmla="*/ 164 w 168"/>
                <a:gd name="T45" fmla="*/ 78 h 105"/>
                <a:gd name="T46" fmla="*/ 166 w 168"/>
                <a:gd name="T47" fmla="*/ 75 h 105"/>
                <a:gd name="T48" fmla="*/ 167 w 168"/>
                <a:gd name="T49" fmla="*/ 72 h 105"/>
                <a:gd name="T50" fmla="*/ 166 w 168"/>
                <a:gd name="T51" fmla="*/ 40 h 105"/>
                <a:gd name="T52" fmla="*/ 166 w 168"/>
                <a:gd name="T53" fmla="*/ 32 h 105"/>
                <a:gd name="T54" fmla="*/ 161 w 168"/>
                <a:gd name="T55" fmla="*/ 25 h 105"/>
                <a:gd name="T56" fmla="*/ 154 w 168"/>
                <a:gd name="T57" fmla="*/ 19 h 105"/>
                <a:gd name="T58" fmla="*/ 145 w 168"/>
                <a:gd name="T59" fmla="*/ 13 h 105"/>
                <a:gd name="T60" fmla="*/ 133 w 168"/>
                <a:gd name="T61" fmla="*/ 8 h 105"/>
                <a:gd name="T62" fmla="*/ 120 w 168"/>
                <a:gd name="T63" fmla="*/ 4 h 105"/>
                <a:gd name="T64" fmla="*/ 104 w 168"/>
                <a:gd name="T65" fmla="*/ 1 h 105"/>
                <a:gd name="T66" fmla="*/ 88 w 168"/>
                <a:gd name="T67" fmla="*/ 0 h 105"/>
                <a:gd name="T68" fmla="*/ 79 w 168"/>
                <a:gd name="T69" fmla="*/ 0 h 105"/>
                <a:gd name="T70" fmla="*/ 70 w 168"/>
                <a:gd name="T71" fmla="*/ 0 h 105"/>
                <a:gd name="T72" fmla="*/ 63 w 168"/>
                <a:gd name="T73" fmla="*/ 0 h 105"/>
                <a:gd name="T74" fmla="*/ 55 w 168"/>
                <a:gd name="T75" fmla="*/ 1 h 105"/>
                <a:gd name="T76" fmla="*/ 47 w 168"/>
                <a:gd name="T77" fmla="*/ 2 h 105"/>
                <a:gd name="T78" fmla="*/ 41 w 168"/>
                <a:gd name="T79" fmla="*/ 4 h 105"/>
                <a:gd name="T80" fmla="*/ 34 w 168"/>
                <a:gd name="T81" fmla="*/ 6 h 105"/>
                <a:gd name="T82" fmla="*/ 28 w 168"/>
                <a:gd name="T83" fmla="*/ 8 h 105"/>
                <a:gd name="T84" fmla="*/ 21 w 168"/>
                <a:gd name="T85" fmla="*/ 9 h 105"/>
                <a:gd name="T86" fmla="*/ 17 w 168"/>
                <a:gd name="T87" fmla="*/ 13 h 105"/>
                <a:gd name="T88" fmla="*/ 13 w 168"/>
                <a:gd name="T89" fmla="*/ 15 h 105"/>
                <a:gd name="T90" fmla="*/ 8 w 168"/>
                <a:gd name="T91" fmla="*/ 19 h 105"/>
                <a:gd name="T92" fmla="*/ 5 w 168"/>
                <a:gd name="T93" fmla="*/ 22 h 105"/>
                <a:gd name="T94" fmla="*/ 3 w 168"/>
                <a:gd name="T95" fmla="*/ 25 h 105"/>
                <a:gd name="T96" fmla="*/ 1 w 168"/>
                <a:gd name="T97" fmla="*/ 28 h 105"/>
                <a:gd name="T98" fmla="*/ 0 w 168"/>
                <a:gd name="T99" fmla="*/ 32 h 105"/>
                <a:gd name="T100" fmla="*/ 0 w 168"/>
                <a:gd name="T101" fmla="*/ 64 h 105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68"/>
                <a:gd name="T154" fmla="*/ 0 h 105"/>
                <a:gd name="T155" fmla="*/ 168 w 168"/>
                <a:gd name="T156" fmla="*/ 105 h 105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68" h="105">
                  <a:moveTo>
                    <a:pt x="0" y="64"/>
                  </a:moveTo>
                  <a:lnTo>
                    <a:pt x="1" y="72"/>
                  </a:lnTo>
                  <a:lnTo>
                    <a:pt x="5" y="78"/>
                  </a:lnTo>
                  <a:lnTo>
                    <a:pt x="12" y="85"/>
                  </a:lnTo>
                  <a:lnTo>
                    <a:pt x="21" y="92"/>
                  </a:lnTo>
                  <a:lnTo>
                    <a:pt x="33" y="96"/>
                  </a:lnTo>
                  <a:lnTo>
                    <a:pt x="47" y="100"/>
                  </a:lnTo>
                  <a:lnTo>
                    <a:pt x="63" y="103"/>
                  </a:lnTo>
                  <a:lnTo>
                    <a:pt x="79" y="104"/>
                  </a:lnTo>
                  <a:lnTo>
                    <a:pt x="88" y="104"/>
                  </a:lnTo>
                  <a:lnTo>
                    <a:pt x="96" y="104"/>
                  </a:lnTo>
                  <a:lnTo>
                    <a:pt x="103" y="104"/>
                  </a:lnTo>
                  <a:lnTo>
                    <a:pt x="111" y="103"/>
                  </a:lnTo>
                  <a:lnTo>
                    <a:pt x="119" y="102"/>
                  </a:lnTo>
                  <a:lnTo>
                    <a:pt x="126" y="100"/>
                  </a:lnTo>
                  <a:lnTo>
                    <a:pt x="132" y="98"/>
                  </a:lnTo>
                  <a:lnTo>
                    <a:pt x="139" y="96"/>
                  </a:lnTo>
                  <a:lnTo>
                    <a:pt x="145" y="94"/>
                  </a:lnTo>
                  <a:lnTo>
                    <a:pt x="150" y="92"/>
                  </a:lnTo>
                  <a:lnTo>
                    <a:pt x="154" y="89"/>
                  </a:lnTo>
                  <a:lnTo>
                    <a:pt x="158" y="86"/>
                  </a:lnTo>
                  <a:lnTo>
                    <a:pt x="161" y="82"/>
                  </a:lnTo>
                  <a:lnTo>
                    <a:pt x="164" y="78"/>
                  </a:lnTo>
                  <a:lnTo>
                    <a:pt x="166" y="75"/>
                  </a:lnTo>
                  <a:lnTo>
                    <a:pt x="167" y="72"/>
                  </a:lnTo>
                  <a:lnTo>
                    <a:pt x="166" y="40"/>
                  </a:lnTo>
                  <a:lnTo>
                    <a:pt x="166" y="32"/>
                  </a:lnTo>
                  <a:lnTo>
                    <a:pt x="161" y="25"/>
                  </a:lnTo>
                  <a:lnTo>
                    <a:pt x="154" y="19"/>
                  </a:lnTo>
                  <a:lnTo>
                    <a:pt x="145" y="13"/>
                  </a:lnTo>
                  <a:lnTo>
                    <a:pt x="133" y="8"/>
                  </a:lnTo>
                  <a:lnTo>
                    <a:pt x="120" y="4"/>
                  </a:lnTo>
                  <a:lnTo>
                    <a:pt x="104" y="1"/>
                  </a:lnTo>
                  <a:lnTo>
                    <a:pt x="88" y="0"/>
                  </a:lnTo>
                  <a:lnTo>
                    <a:pt x="79" y="0"/>
                  </a:lnTo>
                  <a:lnTo>
                    <a:pt x="70" y="0"/>
                  </a:lnTo>
                  <a:lnTo>
                    <a:pt x="63" y="0"/>
                  </a:lnTo>
                  <a:lnTo>
                    <a:pt x="55" y="1"/>
                  </a:lnTo>
                  <a:lnTo>
                    <a:pt x="47" y="2"/>
                  </a:lnTo>
                  <a:lnTo>
                    <a:pt x="41" y="4"/>
                  </a:lnTo>
                  <a:lnTo>
                    <a:pt x="34" y="6"/>
                  </a:lnTo>
                  <a:lnTo>
                    <a:pt x="28" y="8"/>
                  </a:lnTo>
                  <a:lnTo>
                    <a:pt x="21" y="9"/>
                  </a:lnTo>
                  <a:lnTo>
                    <a:pt x="17" y="13"/>
                  </a:lnTo>
                  <a:lnTo>
                    <a:pt x="13" y="15"/>
                  </a:lnTo>
                  <a:lnTo>
                    <a:pt x="8" y="19"/>
                  </a:lnTo>
                  <a:lnTo>
                    <a:pt x="5" y="22"/>
                  </a:lnTo>
                  <a:lnTo>
                    <a:pt x="3" y="25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0" y="64"/>
                  </a:lnTo>
                </a:path>
              </a:pathLst>
            </a:custGeom>
            <a:solidFill>
              <a:srgbClr val="FFB2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06" name="Freeform 88"/>
            <p:cNvSpPr>
              <a:spLocks/>
            </p:cNvSpPr>
            <p:nvPr/>
          </p:nvSpPr>
          <p:spPr bwMode="auto">
            <a:xfrm>
              <a:off x="2319" y="4139"/>
              <a:ext cx="80" cy="41"/>
            </a:xfrm>
            <a:custGeom>
              <a:avLst/>
              <a:gdLst>
                <a:gd name="T0" fmla="*/ 79 w 80"/>
                <a:gd name="T1" fmla="*/ 34 h 41"/>
                <a:gd name="T2" fmla="*/ 79 w 80"/>
                <a:gd name="T3" fmla="*/ 34 h 41"/>
                <a:gd name="T4" fmla="*/ 63 w 80"/>
                <a:gd name="T5" fmla="*/ 33 h 41"/>
                <a:gd name="T6" fmla="*/ 48 w 80"/>
                <a:gd name="T7" fmla="*/ 30 h 41"/>
                <a:gd name="T8" fmla="*/ 35 w 80"/>
                <a:gd name="T9" fmla="*/ 27 h 41"/>
                <a:gd name="T10" fmla="*/ 25 w 80"/>
                <a:gd name="T11" fmla="*/ 22 h 41"/>
                <a:gd name="T12" fmla="*/ 16 w 80"/>
                <a:gd name="T13" fmla="*/ 17 h 41"/>
                <a:gd name="T14" fmla="*/ 10 w 80"/>
                <a:gd name="T15" fmla="*/ 11 h 41"/>
                <a:gd name="T16" fmla="*/ 7 w 80"/>
                <a:gd name="T17" fmla="*/ 6 h 41"/>
                <a:gd name="T18" fmla="*/ 7 w 80"/>
                <a:gd name="T19" fmla="*/ 0 h 41"/>
                <a:gd name="T20" fmla="*/ 0 w 80"/>
                <a:gd name="T21" fmla="*/ 0 h 41"/>
                <a:gd name="T22" fmla="*/ 1 w 80"/>
                <a:gd name="T23" fmla="*/ 8 h 41"/>
                <a:gd name="T24" fmla="*/ 6 w 80"/>
                <a:gd name="T25" fmla="*/ 15 h 41"/>
                <a:gd name="T26" fmla="*/ 12 w 80"/>
                <a:gd name="T27" fmla="*/ 22 h 41"/>
                <a:gd name="T28" fmla="*/ 22 w 80"/>
                <a:gd name="T29" fmla="*/ 28 h 41"/>
                <a:gd name="T30" fmla="*/ 33 w 80"/>
                <a:gd name="T31" fmla="*/ 32 h 41"/>
                <a:gd name="T32" fmla="*/ 47 w 80"/>
                <a:gd name="T33" fmla="*/ 36 h 41"/>
                <a:gd name="T34" fmla="*/ 63 w 80"/>
                <a:gd name="T35" fmla="*/ 38 h 41"/>
                <a:gd name="T36" fmla="*/ 79 w 80"/>
                <a:gd name="T37" fmla="*/ 40 h 41"/>
                <a:gd name="T38" fmla="*/ 79 w 80"/>
                <a:gd name="T39" fmla="*/ 34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41"/>
                <a:gd name="T62" fmla="*/ 80 w 80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41">
                  <a:moveTo>
                    <a:pt x="79" y="34"/>
                  </a:moveTo>
                  <a:lnTo>
                    <a:pt x="79" y="34"/>
                  </a:lnTo>
                  <a:lnTo>
                    <a:pt x="63" y="33"/>
                  </a:lnTo>
                  <a:lnTo>
                    <a:pt x="48" y="30"/>
                  </a:lnTo>
                  <a:lnTo>
                    <a:pt x="35" y="27"/>
                  </a:lnTo>
                  <a:lnTo>
                    <a:pt x="25" y="22"/>
                  </a:lnTo>
                  <a:lnTo>
                    <a:pt x="16" y="17"/>
                  </a:lnTo>
                  <a:lnTo>
                    <a:pt x="10" y="11"/>
                  </a:lnTo>
                  <a:lnTo>
                    <a:pt x="7" y="6"/>
                  </a:lnTo>
                  <a:lnTo>
                    <a:pt x="7" y="0"/>
                  </a:lnTo>
                  <a:lnTo>
                    <a:pt x="0" y="0"/>
                  </a:lnTo>
                  <a:lnTo>
                    <a:pt x="1" y="8"/>
                  </a:lnTo>
                  <a:lnTo>
                    <a:pt x="6" y="15"/>
                  </a:lnTo>
                  <a:lnTo>
                    <a:pt x="12" y="22"/>
                  </a:lnTo>
                  <a:lnTo>
                    <a:pt x="22" y="28"/>
                  </a:lnTo>
                  <a:lnTo>
                    <a:pt x="33" y="32"/>
                  </a:lnTo>
                  <a:lnTo>
                    <a:pt x="47" y="36"/>
                  </a:lnTo>
                  <a:lnTo>
                    <a:pt x="63" y="38"/>
                  </a:lnTo>
                  <a:lnTo>
                    <a:pt x="79" y="40"/>
                  </a:lnTo>
                  <a:lnTo>
                    <a:pt x="79" y="34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07" name="Freeform 89"/>
            <p:cNvSpPr>
              <a:spLocks/>
            </p:cNvSpPr>
            <p:nvPr/>
          </p:nvSpPr>
          <p:spPr bwMode="auto">
            <a:xfrm>
              <a:off x="2404" y="4147"/>
              <a:ext cx="89" cy="33"/>
            </a:xfrm>
            <a:custGeom>
              <a:avLst/>
              <a:gdLst>
                <a:gd name="T0" fmla="*/ 81 w 89"/>
                <a:gd name="T1" fmla="*/ 0 h 33"/>
                <a:gd name="T2" fmla="*/ 81 w 89"/>
                <a:gd name="T3" fmla="*/ 0 h 33"/>
                <a:gd name="T4" fmla="*/ 81 w 89"/>
                <a:gd name="T5" fmla="*/ 2 h 33"/>
                <a:gd name="T6" fmla="*/ 80 w 89"/>
                <a:gd name="T7" fmla="*/ 5 h 33"/>
                <a:gd name="T8" fmla="*/ 78 w 89"/>
                <a:gd name="T9" fmla="*/ 8 h 33"/>
                <a:gd name="T10" fmla="*/ 75 w 89"/>
                <a:gd name="T11" fmla="*/ 10 h 33"/>
                <a:gd name="T12" fmla="*/ 71 w 89"/>
                <a:gd name="T13" fmla="*/ 13 h 33"/>
                <a:gd name="T14" fmla="*/ 66 w 89"/>
                <a:gd name="T15" fmla="*/ 14 h 33"/>
                <a:gd name="T16" fmla="*/ 63 w 89"/>
                <a:gd name="T17" fmla="*/ 17 h 33"/>
                <a:gd name="T18" fmla="*/ 57 w 89"/>
                <a:gd name="T19" fmla="*/ 19 h 33"/>
                <a:gd name="T20" fmla="*/ 51 w 89"/>
                <a:gd name="T21" fmla="*/ 21 h 33"/>
                <a:gd name="T22" fmla="*/ 45 w 89"/>
                <a:gd name="T23" fmla="*/ 23 h 33"/>
                <a:gd name="T24" fmla="*/ 38 w 89"/>
                <a:gd name="T25" fmla="*/ 24 h 33"/>
                <a:gd name="T26" fmla="*/ 31 w 89"/>
                <a:gd name="T27" fmla="*/ 25 h 33"/>
                <a:gd name="T28" fmla="*/ 23 w 89"/>
                <a:gd name="T29" fmla="*/ 26 h 33"/>
                <a:gd name="T30" fmla="*/ 16 w 89"/>
                <a:gd name="T31" fmla="*/ 26 h 33"/>
                <a:gd name="T32" fmla="*/ 8 w 89"/>
                <a:gd name="T33" fmla="*/ 26 h 33"/>
                <a:gd name="T34" fmla="*/ 0 w 89"/>
                <a:gd name="T35" fmla="*/ 26 h 33"/>
                <a:gd name="T36" fmla="*/ 0 w 89"/>
                <a:gd name="T37" fmla="*/ 32 h 33"/>
                <a:gd name="T38" fmla="*/ 8 w 89"/>
                <a:gd name="T39" fmla="*/ 32 h 33"/>
                <a:gd name="T40" fmla="*/ 16 w 89"/>
                <a:gd name="T41" fmla="*/ 32 h 33"/>
                <a:gd name="T42" fmla="*/ 23 w 89"/>
                <a:gd name="T43" fmla="*/ 31 h 33"/>
                <a:gd name="T44" fmla="*/ 31 w 89"/>
                <a:gd name="T45" fmla="*/ 30 h 33"/>
                <a:gd name="T46" fmla="*/ 39 w 89"/>
                <a:gd name="T47" fmla="*/ 29 h 33"/>
                <a:gd name="T48" fmla="*/ 47 w 89"/>
                <a:gd name="T49" fmla="*/ 28 h 33"/>
                <a:gd name="T50" fmla="*/ 52 w 89"/>
                <a:gd name="T51" fmla="*/ 26 h 33"/>
                <a:gd name="T52" fmla="*/ 59 w 89"/>
                <a:gd name="T53" fmla="*/ 24 h 33"/>
                <a:gd name="T54" fmla="*/ 66 w 89"/>
                <a:gd name="T55" fmla="*/ 22 h 33"/>
                <a:gd name="T56" fmla="*/ 70 w 89"/>
                <a:gd name="T57" fmla="*/ 20 h 33"/>
                <a:gd name="T58" fmla="*/ 74 w 89"/>
                <a:gd name="T59" fmla="*/ 18 h 33"/>
                <a:gd name="T60" fmla="*/ 79 w 89"/>
                <a:gd name="T61" fmla="*/ 14 h 33"/>
                <a:gd name="T62" fmla="*/ 82 w 89"/>
                <a:gd name="T63" fmla="*/ 11 h 33"/>
                <a:gd name="T64" fmla="*/ 85 w 89"/>
                <a:gd name="T65" fmla="*/ 8 h 33"/>
                <a:gd name="T66" fmla="*/ 87 w 89"/>
                <a:gd name="T67" fmla="*/ 4 h 33"/>
                <a:gd name="T68" fmla="*/ 88 w 89"/>
                <a:gd name="T69" fmla="*/ 0 h 33"/>
                <a:gd name="T70" fmla="*/ 81 w 89"/>
                <a:gd name="T71" fmla="*/ 0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81" y="0"/>
                  </a:moveTo>
                  <a:lnTo>
                    <a:pt x="81" y="0"/>
                  </a:lnTo>
                  <a:lnTo>
                    <a:pt x="81" y="2"/>
                  </a:lnTo>
                  <a:lnTo>
                    <a:pt x="80" y="5"/>
                  </a:lnTo>
                  <a:lnTo>
                    <a:pt x="78" y="8"/>
                  </a:lnTo>
                  <a:lnTo>
                    <a:pt x="75" y="10"/>
                  </a:lnTo>
                  <a:lnTo>
                    <a:pt x="71" y="13"/>
                  </a:lnTo>
                  <a:lnTo>
                    <a:pt x="66" y="14"/>
                  </a:lnTo>
                  <a:lnTo>
                    <a:pt x="63" y="17"/>
                  </a:lnTo>
                  <a:lnTo>
                    <a:pt x="57" y="19"/>
                  </a:lnTo>
                  <a:lnTo>
                    <a:pt x="51" y="21"/>
                  </a:lnTo>
                  <a:lnTo>
                    <a:pt x="45" y="23"/>
                  </a:lnTo>
                  <a:lnTo>
                    <a:pt x="38" y="24"/>
                  </a:lnTo>
                  <a:lnTo>
                    <a:pt x="31" y="25"/>
                  </a:lnTo>
                  <a:lnTo>
                    <a:pt x="23" y="26"/>
                  </a:lnTo>
                  <a:lnTo>
                    <a:pt x="16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8" y="32"/>
                  </a:lnTo>
                  <a:lnTo>
                    <a:pt x="16" y="32"/>
                  </a:lnTo>
                  <a:lnTo>
                    <a:pt x="23" y="31"/>
                  </a:lnTo>
                  <a:lnTo>
                    <a:pt x="31" y="30"/>
                  </a:lnTo>
                  <a:lnTo>
                    <a:pt x="39" y="29"/>
                  </a:lnTo>
                  <a:lnTo>
                    <a:pt x="47" y="28"/>
                  </a:lnTo>
                  <a:lnTo>
                    <a:pt x="52" y="26"/>
                  </a:lnTo>
                  <a:lnTo>
                    <a:pt x="59" y="24"/>
                  </a:lnTo>
                  <a:lnTo>
                    <a:pt x="66" y="22"/>
                  </a:lnTo>
                  <a:lnTo>
                    <a:pt x="70" y="20"/>
                  </a:lnTo>
                  <a:lnTo>
                    <a:pt x="74" y="18"/>
                  </a:lnTo>
                  <a:lnTo>
                    <a:pt x="79" y="14"/>
                  </a:lnTo>
                  <a:lnTo>
                    <a:pt x="82" y="11"/>
                  </a:lnTo>
                  <a:lnTo>
                    <a:pt x="85" y="8"/>
                  </a:lnTo>
                  <a:lnTo>
                    <a:pt x="87" y="4"/>
                  </a:lnTo>
                  <a:lnTo>
                    <a:pt x="88" y="0"/>
                  </a:lnTo>
                  <a:lnTo>
                    <a:pt x="81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08" name="Freeform 90"/>
            <p:cNvSpPr>
              <a:spLocks/>
            </p:cNvSpPr>
            <p:nvPr/>
          </p:nvSpPr>
          <p:spPr bwMode="auto">
            <a:xfrm>
              <a:off x="2491" y="4113"/>
              <a:ext cx="2" cy="29"/>
            </a:xfrm>
            <a:custGeom>
              <a:avLst/>
              <a:gdLst>
                <a:gd name="T0" fmla="*/ 0 w 2"/>
                <a:gd name="T1" fmla="*/ 0 h 29"/>
                <a:gd name="T2" fmla="*/ 0 w 2"/>
                <a:gd name="T3" fmla="*/ 0 h 29"/>
                <a:gd name="T4" fmla="*/ 0 w 2"/>
                <a:gd name="T5" fmla="*/ 28 h 29"/>
                <a:gd name="T6" fmla="*/ 1 w 2"/>
                <a:gd name="T7" fmla="*/ 28 h 29"/>
                <a:gd name="T8" fmla="*/ 1 w 2"/>
                <a:gd name="T9" fmla="*/ 0 h 29"/>
                <a:gd name="T10" fmla="*/ 0 w 2"/>
                <a:gd name="T11" fmla="*/ 0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"/>
                <a:gd name="T19" fmla="*/ 0 h 29"/>
                <a:gd name="T20" fmla="*/ 2 w 2"/>
                <a:gd name="T21" fmla="*/ 29 h 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" h="29">
                  <a:moveTo>
                    <a:pt x="0" y="0"/>
                  </a:moveTo>
                  <a:lnTo>
                    <a:pt x="0" y="0"/>
                  </a:lnTo>
                  <a:lnTo>
                    <a:pt x="0" y="28"/>
                  </a:lnTo>
                  <a:lnTo>
                    <a:pt x="1" y="28"/>
                  </a:lnTo>
                  <a:lnTo>
                    <a:pt x="1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09" name="Freeform 91"/>
            <p:cNvSpPr>
              <a:spLocks/>
            </p:cNvSpPr>
            <p:nvPr/>
          </p:nvSpPr>
          <p:spPr bwMode="auto">
            <a:xfrm>
              <a:off x="2413" y="4068"/>
              <a:ext cx="79" cy="40"/>
            </a:xfrm>
            <a:custGeom>
              <a:avLst/>
              <a:gdLst>
                <a:gd name="T0" fmla="*/ 0 w 79"/>
                <a:gd name="T1" fmla="*/ 5 h 40"/>
                <a:gd name="T2" fmla="*/ 0 w 79"/>
                <a:gd name="T3" fmla="*/ 5 h 40"/>
                <a:gd name="T4" fmla="*/ 16 w 79"/>
                <a:gd name="T5" fmla="*/ 7 h 40"/>
                <a:gd name="T6" fmla="*/ 30 w 79"/>
                <a:gd name="T7" fmla="*/ 9 h 40"/>
                <a:gd name="T8" fmla="*/ 43 w 79"/>
                <a:gd name="T9" fmla="*/ 13 h 40"/>
                <a:gd name="T10" fmla="*/ 54 w 79"/>
                <a:gd name="T11" fmla="*/ 17 h 40"/>
                <a:gd name="T12" fmla="*/ 62 w 79"/>
                <a:gd name="T13" fmla="*/ 22 h 40"/>
                <a:gd name="T14" fmla="*/ 69 w 79"/>
                <a:gd name="T15" fmla="*/ 28 h 40"/>
                <a:gd name="T16" fmla="*/ 72 w 79"/>
                <a:gd name="T17" fmla="*/ 33 h 40"/>
                <a:gd name="T18" fmla="*/ 72 w 79"/>
                <a:gd name="T19" fmla="*/ 39 h 40"/>
                <a:gd name="T20" fmla="*/ 78 w 79"/>
                <a:gd name="T21" fmla="*/ 39 h 40"/>
                <a:gd name="T22" fmla="*/ 78 w 79"/>
                <a:gd name="T23" fmla="*/ 31 h 40"/>
                <a:gd name="T24" fmla="*/ 73 w 79"/>
                <a:gd name="T25" fmla="*/ 23 h 40"/>
                <a:gd name="T26" fmla="*/ 67 w 79"/>
                <a:gd name="T27" fmla="*/ 17 h 40"/>
                <a:gd name="T28" fmla="*/ 57 w 79"/>
                <a:gd name="T29" fmla="*/ 11 h 40"/>
                <a:gd name="T30" fmla="*/ 46 w 79"/>
                <a:gd name="T31" fmla="*/ 7 h 40"/>
                <a:gd name="T32" fmla="*/ 32 w 79"/>
                <a:gd name="T33" fmla="*/ 3 h 40"/>
                <a:gd name="T34" fmla="*/ 16 w 79"/>
                <a:gd name="T35" fmla="*/ 1 h 40"/>
                <a:gd name="T36" fmla="*/ 0 w 79"/>
                <a:gd name="T37" fmla="*/ 0 h 40"/>
                <a:gd name="T38" fmla="*/ 0 w 79"/>
                <a:gd name="T39" fmla="*/ 5 h 4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0"/>
                <a:gd name="T62" fmla="*/ 79 w 79"/>
                <a:gd name="T63" fmla="*/ 40 h 4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0">
                  <a:moveTo>
                    <a:pt x="0" y="5"/>
                  </a:moveTo>
                  <a:lnTo>
                    <a:pt x="0" y="5"/>
                  </a:lnTo>
                  <a:lnTo>
                    <a:pt x="16" y="7"/>
                  </a:lnTo>
                  <a:lnTo>
                    <a:pt x="30" y="9"/>
                  </a:lnTo>
                  <a:lnTo>
                    <a:pt x="43" y="13"/>
                  </a:lnTo>
                  <a:lnTo>
                    <a:pt x="54" y="17"/>
                  </a:lnTo>
                  <a:lnTo>
                    <a:pt x="62" y="22"/>
                  </a:lnTo>
                  <a:lnTo>
                    <a:pt x="69" y="28"/>
                  </a:lnTo>
                  <a:lnTo>
                    <a:pt x="72" y="33"/>
                  </a:lnTo>
                  <a:lnTo>
                    <a:pt x="72" y="39"/>
                  </a:lnTo>
                  <a:lnTo>
                    <a:pt x="78" y="39"/>
                  </a:lnTo>
                  <a:lnTo>
                    <a:pt x="78" y="31"/>
                  </a:lnTo>
                  <a:lnTo>
                    <a:pt x="73" y="23"/>
                  </a:lnTo>
                  <a:lnTo>
                    <a:pt x="67" y="17"/>
                  </a:lnTo>
                  <a:lnTo>
                    <a:pt x="57" y="11"/>
                  </a:lnTo>
                  <a:lnTo>
                    <a:pt x="46" y="7"/>
                  </a:lnTo>
                  <a:lnTo>
                    <a:pt x="32" y="3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10" name="Freeform 92"/>
            <p:cNvSpPr>
              <a:spLocks/>
            </p:cNvSpPr>
            <p:nvPr/>
          </p:nvSpPr>
          <p:spPr bwMode="auto">
            <a:xfrm>
              <a:off x="2319" y="4067"/>
              <a:ext cx="89" cy="33"/>
            </a:xfrm>
            <a:custGeom>
              <a:avLst/>
              <a:gdLst>
                <a:gd name="T0" fmla="*/ 6 w 89"/>
                <a:gd name="T1" fmla="*/ 32 h 33"/>
                <a:gd name="T2" fmla="*/ 6 w 89"/>
                <a:gd name="T3" fmla="*/ 32 h 33"/>
                <a:gd name="T4" fmla="*/ 7 w 89"/>
                <a:gd name="T5" fmla="*/ 29 h 33"/>
                <a:gd name="T6" fmla="*/ 8 w 89"/>
                <a:gd name="T7" fmla="*/ 27 h 33"/>
                <a:gd name="T8" fmla="*/ 10 w 89"/>
                <a:gd name="T9" fmla="*/ 24 h 33"/>
                <a:gd name="T10" fmla="*/ 13 w 89"/>
                <a:gd name="T11" fmla="*/ 22 h 33"/>
                <a:gd name="T12" fmla="*/ 16 w 89"/>
                <a:gd name="T13" fmla="*/ 19 h 33"/>
                <a:gd name="T14" fmla="*/ 21 w 89"/>
                <a:gd name="T15" fmla="*/ 17 h 33"/>
                <a:gd name="T16" fmla="*/ 25 w 89"/>
                <a:gd name="T17" fmla="*/ 15 h 33"/>
                <a:gd name="T18" fmla="*/ 31 w 89"/>
                <a:gd name="T19" fmla="*/ 13 h 33"/>
                <a:gd name="T20" fmla="*/ 37 w 89"/>
                <a:gd name="T21" fmla="*/ 11 h 33"/>
                <a:gd name="T22" fmla="*/ 42 w 89"/>
                <a:gd name="T23" fmla="*/ 9 h 33"/>
                <a:gd name="T24" fmla="*/ 50 w 89"/>
                <a:gd name="T25" fmla="*/ 8 h 33"/>
                <a:gd name="T26" fmla="*/ 56 w 89"/>
                <a:gd name="T27" fmla="*/ 8 h 33"/>
                <a:gd name="T28" fmla="*/ 64 w 89"/>
                <a:gd name="T29" fmla="*/ 6 h 33"/>
                <a:gd name="T30" fmla="*/ 71 w 89"/>
                <a:gd name="T31" fmla="*/ 6 h 33"/>
                <a:gd name="T32" fmla="*/ 80 w 89"/>
                <a:gd name="T33" fmla="*/ 6 h 33"/>
                <a:gd name="T34" fmla="*/ 88 w 89"/>
                <a:gd name="T35" fmla="*/ 6 h 33"/>
                <a:gd name="T36" fmla="*/ 88 w 89"/>
                <a:gd name="T37" fmla="*/ 1 h 33"/>
                <a:gd name="T38" fmla="*/ 80 w 89"/>
                <a:gd name="T39" fmla="*/ 0 h 33"/>
                <a:gd name="T40" fmla="*/ 71 w 89"/>
                <a:gd name="T41" fmla="*/ 0 h 33"/>
                <a:gd name="T42" fmla="*/ 64 w 89"/>
                <a:gd name="T43" fmla="*/ 1 h 33"/>
                <a:gd name="T44" fmla="*/ 56 w 89"/>
                <a:gd name="T45" fmla="*/ 2 h 33"/>
                <a:gd name="T46" fmla="*/ 49 w 89"/>
                <a:gd name="T47" fmla="*/ 3 h 33"/>
                <a:gd name="T48" fmla="*/ 41 w 89"/>
                <a:gd name="T49" fmla="*/ 4 h 33"/>
                <a:gd name="T50" fmla="*/ 35 w 89"/>
                <a:gd name="T51" fmla="*/ 6 h 33"/>
                <a:gd name="T52" fmla="*/ 29 w 89"/>
                <a:gd name="T53" fmla="*/ 8 h 33"/>
                <a:gd name="T54" fmla="*/ 22 w 89"/>
                <a:gd name="T55" fmla="*/ 9 h 33"/>
                <a:gd name="T56" fmla="*/ 18 w 89"/>
                <a:gd name="T57" fmla="*/ 13 h 33"/>
                <a:gd name="T58" fmla="*/ 13 w 89"/>
                <a:gd name="T59" fmla="*/ 15 h 33"/>
                <a:gd name="T60" fmla="*/ 8 w 89"/>
                <a:gd name="T61" fmla="*/ 18 h 33"/>
                <a:gd name="T62" fmla="*/ 6 w 89"/>
                <a:gd name="T63" fmla="*/ 21 h 33"/>
                <a:gd name="T64" fmla="*/ 2 w 89"/>
                <a:gd name="T65" fmla="*/ 24 h 33"/>
                <a:gd name="T66" fmla="*/ 1 w 89"/>
                <a:gd name="T67" fmla="*/ 28 h 33"/>
                <a:gd name="T68" fmla="*/ 0 w 89"/>
                <a:gd name="T69" fmla="*/ 32 h 33"/>
                <a:gd name="T70" fmla="*/ 6 w 89"/>
                <a:gd name="T71" fmla="*/ 32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6" y="32"/>
                  </a:moveTo>
                  <a:lnTo>
                    <a:pt x="6" y="32"/>
                  </a:lnTo>
                  <a:lnTo>
                    <a:pt x="7" y="29"/>
                  </a:lnTo>
                  <a:lnTo>
                    <a:pt x="8" y="27"/>
                  </a:lnTo>
                  <a:lnTo>
                    <a:pt x="10" y="24"/>
                  </a:lnTo>
                  <a:lnTo>
                    <a:pt x="13" y="22"/>
                  </a:lnTo>
                  <a:lnTo>
                    <a:pt x="16" y="19"/>
                  </a:lnTo>
                  <a:lnTo>
                    <a:pt x="21" y="17"/>
                  </a:lnTo>
                  <a:lnTo>
                    <a:pt x="25" y="15"/>
                  </a:lnTo>
                  <a:lnTo>
                    <a:pt x="31" y="13"/>
                  </a:lnTo>
                  <a:lnTo>
                    <a:pt x="37" y="11"/>
                  </a:lnTo>
                  <a:lnTo>
                    <a:pt x="42" y="9"/>
                  </a:lnTo>
                  <a:lnTo>
                    <a:pt x="50" y="8"/>
                  </a:lnTo>
                  <a:lnTo>
                    <a:pt x="56" y="8"/>
                  </a:lnTo>
                  <a:lnTo>
                    <a:pt x="64" y="6"/>
                  </a:lnTo>
                  <a:lnTo>
                    <a:pt x="71" y="6"/>
                  </a:lnTo>
                  <a:lnTo>
                    <a:pt x="80" y="6"/>
                  </a:lnTo>
                  <a:lnTo>
                    <a:pt x="88" y="6"/>
                  </a:lnTo>
                  <a:lnTo>
                    <a:pt x="88" y="1"/>
                  </a:lnTo>
                  <a:lnTo>
                    <a:pt x="80" y="0"/>
                  </a:lnTo>
                  <a:lnTo>
                    <a:pt x="71" y="0"/>
                  </a:lnTo>
                  <a:lnTo>
                    <a:pt x="64" y="1"/>
                  </a:lnTo>
                  <a:lnTo>
                    <a:pt x="56" y="2"/>
                  </a:lnTo>
                  <a:lnTo>
                    <a:pt x="49" y="3"/>
                  </a:lnTo>
                  <a:lnTo>
                    <a:pt x="41" y="4"/>
                  </a:lnTo>
                  <a:lnTo>
                    <a:pt x="35" y="6"/>
                  </a:lnTo>
                  <a:lnTo>
                    <a:pt x="29" y="8"/>
                  </a:lnTo>
                  <a:lnTo>
                    <a:pt x="22" y="9"/>
                  </a:lnTo>
                  <a:lnTo>
                    <a:pt x="18" y="13"/>
                  </a:lnTo>
                  <a:lnTo>
                    <a:pt x="13" y="15"/>
                  </a:lnTo>
                  <a:lnTo>
                    <a:pt x="8" y="18"/>
                  </a:lnTo>
                  <a:lnTo>
                    <a:pt x="6" y="21"/>
                  </a:lnTo>
                  <a:lnTo>
                    <a:pt x="2" y="24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6" y="3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11" name="Freeform 93"/>
            <p:cNvSpPr>
              <a:spLocks/>
            </p:cNvSpPr>
            <p:nvPr/>
          </p:nvSpPr>
          <p:spPr bwMode="auto">
            <a:xfrm>
              <a:off x="2319" y="4105"/>
              <a:ext cx="2" cy="29"/>
            </a:xfrm>
            <a:custGeom>
              <a:avLst/>
              <a:gdLst>
                <a:gd name="T0" fmla="*/ 1 w 2"/>
                <a:gd name="T1" fmla="*/ 28 h 29"/>
                <a:gd name="T2" fmla="*/ 1 w 2"/>
                <a:gd name="T3" fmla="*/ 28 h 29"/>
                <a:gd name="T4" fmla="*/ 1 w 2"/>
                <a:gd name="T5" fmla="*/ 0 h 29"/>
                <a:gd name="T6" fmla="*/ 0 w 2"/>
                <a:gd name="T7" fmla="*/ 0 h 29"/>
                <a:gd name="T8" fmla="*/ 0 w 2"/>
                <a:gd name="T9" fmla="*/ 28 h 29"/>
                <a:gd name="T10" fmla="*/ 1 w 2"/>
                <a:gd name="T11" fmla="*/ 28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"/>
                <a:gd name="T19" fmla="*/ 0 h 29"/>
                <a:gd name="T20" fmla="*/ 2 w 2"/>
                <a:gd name="T21" fmla="*/ 29 h 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" h="29">
                  <a:moveTo>
                    <a:pt x="1" y="28"/>
                  </a:moveTo>
                  <a:lnTo>
                    <a:pt x="1" y="28"/>
                  </a:lnTo>
                  <a:lnTo>
                    <a:pt x="1" y="0"/>
                  </a:lnTo>
                  <a:lnTo>
                    <a:pt x="0" y="0"/>
                  </a:lnTo>
                  <a:lnTo>
                    <a:pt x="0" y="28"/>
                  </a:lnTo>
                  <a:lnTo>
                    <a:pt x="1" y="28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12" name="Freeform 94"/>
            <p:cNvSpPr>
              <a:spLocks/>
            </p:cNvSpPr>
            <p:nvPr/>
          </p:nvSpPr>
          <p:spPr bwMode="auto">
            <a:xfrm>
              <a:off x="2322" y="4071"/>
              <a:ext cx="167" cy="71"/>
            </a:xfrm>
            <a:custGeom>
              <a:avLst/>
              <a:gdLst>
                <a:gd name="T0" fmla="*/ 166 w 167"/>
                <a:gd name="T1" fmla="*/ 39 h 71"/>
                <a:gd name="T2" fmla="*/ 165 w 167"/>
                <a:gd name="T3" fmla="*/ 42 h 71"/>
                <a:gd name="T4" fmla="*/ 163 w 167"/>
                <a:gd name="T5" fmla="*/ 45 h 71"/>
                <a:gd name="T6" fmla="*/ 161 w 167"/>
                <a:gd name="T7" fmla="*/ 49 h 71"/>
                <a:gd name="T8" fmla="*/ 158 w 167"/>
                <a:gd name="T9" fmla="*/ 52 h 71"/>
                <a:gd name="T10" fmla="*/ 153 w 167"/>
                <a:gd name="T11" fmla="*/ 55 h 71"/>
                <a:gd name="T12" fmla="*/ 150 w 167"/>
                <a:gd name="T13" fmla="*/ 57 h 71"/>
                <a:gd name="T14" fmla="*/ 145 w 167"/>
                <a:gd name="T15" fmla="*/ 61 h 71"/>
                <a:gd name="T16" fmla="*/ 139 w 167"/>
                <a:gd name="T17" fmla="*/ 63 h 71"/>
                <a:gd name="T18" fmla="*/ 132 w 167"/>
                <a:gd name="T19" fmla="*/ 64 h 71"/>
                <a:gd name="T20" fmla="*/ 125 w 167"/>
                <a:gd name="T21" fmla="*/ 66 h 71"/>
                <a:gd name="T22" fmla="*/ 119 w 167"/>
                <a:gd name="T23" fmla="*/ 68 h 71"/>
                <a:gd name="T24" fmla="*/ 111 w 167"/>
                <a:gd name="T25" fmla="*/ 69 h 71"/>
                <a:gd name="T26" fmla="*/ 103 w 167"/>
                <a:gd name="T27" fmla="*/ 70 h 71"/>
                <a:gd name="T28" fmla="*/ 96 w 167"/>
                <a:gd name="T29" fmla="*/ 70 h 71"/>
                <a:gd name="T30" fmla="*/ 87 w 167"/>
                <a:gd name="T31" fmla="*/ 70 h 71"/>
                <a:gd name="T32" fmla="*/ 78 w 167"/>
                <a:gd name="T33" fmla="*/ 70 h 71"/>
                <a:gd name="T34" fmla="*/ 62 w 167"/>
                <a:gd name="T35" fmla="*/ 69 h 71"/>
                <a:gd name="T36" fmla="*/ 46 w 167"/>
                <a:gd name="T37" fmla="*/ 66 h 71"/>
                <a:gd name="T38" fmla="*/ 33 w 167"/>
                <a:gd name="T39" fmla="*/ 63 h 71"/>
                <a:gd name="T40" fmla="*/ 21 w 167"/>
                <a:gd name="T41" fmla="*/ 57 h 71"/>
                <a:gd name="T42" fmla="*/ 12 w 167"/>
                <a:gd name="T43" fmla="*/ 52 h 71"/>
                <a:gd name="T44" fmla="*/ 5 w 167"/>
                <a:gd name="T45" fmla="*/ 45 h 71"/>
                <a:gd name="T46" fmla="*/ 0 w 167"/>
                <a:gd name="T47" fmla="*/ 39 h 71"/>
                <a:gd name="T48" fmla="*/ 0 w 167"/>
                <a:gd name="T49" fmla="*/ 31 h 71"/>
                <a:gd name="T50" fmla="*/ 1 w 167"/>
                <a:gd name="T51" fmla="*/ 28 h 71"/>
                <a:gd name="T52" fmla="*/ 3 w 167"/>
                <a:gd name="T53" fmla="*/ 24 h 71"/>
                <a:gd name="T54" fmla="*/ 5 w 167"/>
                <a:gd name="T55" fmla="*/ 21 h 71"/>
                <a:gd name="T56" fmla="*/ 8 w 167"/>
                <a:gd name="T57" fmla="*/ 18 h 71"/>
                <a:gd name="T58" fmla="*/ 13 w 167"/>
                <a:gd name="T59" fmla="*/ 15 h 71"/>
                <a:gd name="T60" fmla="*/ 17 w 167"/>
                <a:gd name="T61" fmla="*/ 13 h 71"/>
                <a:gd name="T62" fmla="*/ 21 w 167"/>
                <a:gd name="T63" fmla="*/ 9 h 71"/>
                <a:gd name="T64" fmla="*/ 28 w 167"/>
                <a:gd name="T65" fmla="*/ 7 h 71"/>
                <a:gd name="T66" fmla="*/ 34 w 167"/>
                <a:gd name="T67" fmla="*/ 6 h 71"/>
                <a:gd name="T68" fmla="*/ 41 w 167"/>
                <a:gd name="T69" fmla="*/ 4 h 71"/>
                <a:gd name="T70" fmla="*/ 47 w 167"/>
                <a:gd name="T71" fmla="*/ 2 h 71"/>
                <a:gd name="T72" fmla="*/ 55 w 167"/>
                <a:gd name="T73" fmla="*/ 1 h 71"/>
                <a:gd name="T74" fmla="*/ 63 w 167"/>
                <a:gd name="T75" fmla="*/ 0 h 71"/>
                <a:gd name="T76" fmla="*/ 70 w 167"/>
                <a:gd name="T77" fmla="*/ 0 h 71"/>
                <a:gd name="T78" fmla="*/ 79 w 167"/>
                <a:gd name="T79" fmla="*/ 0 h 71"/>
                <a:gd name="T80" fmla="*/ 88 w 167"/>
                <a:gd name="T81" fmla="*/ 0 h 71"/>
                <a:gd name="T82" fmla="*/ 104 w 167"/>
                <a:gd name="T83" fmla="*/ 1 h 71"/>
                <a:gd name="T84" fmla="*/ 120 w 167"/>
                <a:gd name="T85" fmla="*/ 4 h 71"/>
                <a:gd name="T86" fmla="*/ 133 w 167"/>
                <a:gd name="T87" fmla="*/ 7 h 71"/>
                <a:gd name="T88" fmla="*/ 145 w 167"/>
                <a:gd name="T89" fmla="*/ 13 h 71"/>
                <a:gd name="T90" fmla="*/ 154 w 167"/>
                <a:gd name="T91" fmla="*/ 18 h 71"/>
                <a:gd name="T92" fmla="*/ 161 w 167"/>
                <a:gd name="T93" fmla="*/ 24 h 71"/>
                <a:gd name="T94" fmla="*/ 166 w 167"/>
                <a:gd name="T95" fmla="*/ 31 h 71"/>
                <a:gd name="T96" fmla="*/ 166 w 167"/>
                <a:gd name="T97" fmla="*/ 39 h 7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67"/>
                <a:gd name="T148" fmla="*/ 0 h 71"/>
                <a:gd name="T149" fmla="*/ 167 w 167"/>
                <a:gd name="T150" fmla="*/ 71 h 71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67" h="71">
                  <a:moveTo>
                    <a:pt x="166" y="39"/>
                  </a:moveTo>
                  <a:lnTo>
                    <a:pt x="165" y="42"/>
                  </a:lnTo>
                  <a:lnTo>
                    <a:pt x="163" y="45"/>
                  </a:lnTo>
                  <a:lnTo>
                    <a:pt x="161" y="49"/>
                  </a:lnTo>
                  <a:lnTo>
                    <a:pt x="158" y="52"/>
                  </a:lnTo>
                  <a:lnTo>
                    <a:pt x="153" y="55"/>
                  </a:lnTo>
                  <a:lnTo>
                    <a:pt x="150" y="57"/>
                  </a:lnTo>
                  <a:lnTo>
                    <a:pt x="145" y="61"/>
                  </a:lnTo>
                  <a:lnTo>
                    <a:pt x="139" y="63"/>
                  </a:lnTo>
                  <a:lnTo>
                    <a:pt x="132" y="64"/>
                  </a:lnTo>
                  <a:lnTo>
                    <a:pt x="125" y="66"/>
                  </a:lnTo>
                  <a:lnTo>
                    <a:pt x="119" y="68"/>
                  </a:lnTo>
                  <a:lnTo>
                    <a:pt x="111" y="69"/>
                  </a:lnTo>
                  <a:lnTo>
                    <a:pt x="103" y="70"/>
                  </a:lnTo>
                  <a:lnTo>
                    <a:pt x="96" y="70"/>
                  </a:lnTo>
                  <a:lnTo>
                    <a:pt x="87" y="70"/>
                  </a:lnTo>
                  <a:lnTo>
                    <a:pt x="78" y="70"/>
                  </a:lnTo>
                  <a:lnTo>
                    <a:pt x="62" y="69"/>
                  </a:lnTo>
                  <a:lnTo>
                    <a:pt x="46" y="66"/>
                  </a:lnTo>
                  <a:lnTo>
                    <a:pt x="33" y="63"/>
                  </a:lnTo>
                  <a:lnTo>
                    <a:pt x="21" y="57"/>
                  </a:lnTo>
                  <a:lnTo>
                    <a:pt x="12" y="52"/>
                  </a:lnTo>
                  <a:lnTo>
                    <a:pt x="5" y="45"/>
                  </a:lnTo>
                  <a:lnTo>
                    <a:pt x="0" y="39"/>
                  </a:lnTo>
                  <a:lnTo>
                    <a:pt x="0" y="31"/>
                  </a:lnTo>
                  <a:lnTo>
                    <a:pt x="1" y="28"/>
                  </a:lnTo>
                  <a:lnTo>
                    <a:pt x="3" y="24"/>
                  </a:lnTo>
                  <a:lnTo>
                    <a:pt x="5" y="21"/>
                  </a:lnTo>
                  <a:lnTo>
                    <a:pt x="8" y="18"/>
                  </a:lnTo>
                  <a:lnTo>
                    <a:pt x="13" y="15"/>
                  </a:lnTo>
                  <a:lnTo>
                    <a:pt x="17" y="13"/>
                  </a:lnTo>
                  <a:lnTo>
                    <a:pt x="21" y="9"/>
                  </a:lnTo>
                  <a:lnTo>
                    <a:pt x="28" y="7"/>
                  </a:lnTo>
                  <a:lnTo>
                    <a:pt x="34" y="6"/>
                  </a:lnTo>
                  <a:lnTo>
                    <a:pt x="41" y="4"/>
                  </a:lnTo>
                  <a:lnTo>
                    <a:pt x="47" y="2"/>
                  </a:lnTo>
                  <a:lnTo>
                    <a:pt x="55" y="1"/>
                  </a:lnTo>
                  <a:lnTo>
                    <a:pt x="63" y="0"/>
                  </a:lnTo>
                  <a:lnTo>
                    <a:pt x="70" y="0"/>
                  </a:lnTo>
                  <a:lnTo>
                    <a:pt x="79" y="0"/>
                  </a:lnTo>
                  <a:lnTo>
                    <a:pt x="88" y="0"/>
                  </a:lnTo>
                  <a:lnTo>
                    <a:pt x="104" y="1"/>
                  </a:lnTo>
                  <a:lnTo>
                    <a:pt x="120" y="4"/>
                  </a:lnTo>
                  <a:lnTo>
                    <a:pt x="133" y="7"/>
                  </a:lnTo>
                  <a:lnTo>
                    <a:pt x="145" y="13"/>
                  </a:lnTo>
                  <a:lnTo>
                    <a:pt x="154" y="18"/>
                  </a:lnTo>
                  <a:lnTo>
                    <a:pt x="161" y="24"/>
                  </a:lnTo>
                  <a:lnTo>
                    <a:pt x="166" y="31"/>
                  </a:lnTo>
                  <a:lnTo>
                    <a:pt x="166" y="39"/>
                  </a:lnTo>
                </a:path>
              </a:pathLst>
            </a:custGeom>
            <a:solidFill>
              <a:srgbClr val="FFFF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13" name="Freeform 95"/>
            <p:cNvSpPr>
              <a:spLocks/>
            </p:cNvSpPr>
            <p:nvPr/>
          </p:nvSpPr>
          <p:spPr bwMode="auto">
            <a:xfrm>
              <a:off x="2403" y="4113"/>
              <a:ext cx="89" cy="33"/>
            </a:xfrm>
            <a:custGeom>
              <a:avLst/>
              <a:gdLst>
                <a:gd name="T0" fmla="*/ 0 w 89"/>
                <a:gd name="T1" fmla="*/ 31 h 33"/>
                <a:gd name="T2" fmla="*/ 0 w 89"/>
                <a:gd name="T3" fmla="*/ 31 h 33"/>
                <a:gd name="T4" fmla="*/ 8 w 89"/>
                <a:gd name="T5" fmla="*/ 32 h 33"/>
                <a:gd name="T6" fmla="*/ 17 w 89"/>
                <a:gd name="T7" fmla="*/ 32 h 33"/>
                <a:gd name="T8" fmla="*/ 24 w 89"/>
                <a:gd name="T9" fmla="*/ 31 h 33"/>
                <a:gd name="T10" fmla="*/ 32 w 89"/>
                <a:gd name="T11" fmla="*/ 30 h 33"/>
                <a:gd name="T12" fmla="*/ 39 w 89"/>
                <a:gd name="T13" fmla="*/ 29 h 33"/>
                <a:gd name="T14" fmla="*/ 47 w 89"/>
                <a:gd name="T15" fmla="*/ 28 h 33"/>
                <a:gd name="T16" fmla="*/ 53 w 89"/>
                <a:gd name="T17" fmla="*/ 26 h 33"/>
                <a:gd name="T18" fmla="*/ 60 w 89"/>
                <a:gd name="T19" fmla="*/ 24 h 33"/>
                <a:gd name="T20" fmla="*/ 66 w 89"/>
                <a:gd name="T21" fmla="*/ 23 h 33"/>
                <a:gd name="T22" fmla="*/ 70 w 89"/>
                <a:gd name="T23" fmla="*/ 19 h 33"/>
                <a:gd name="T24" fmla="*/ 75 w 89"/>
                <a:gd name="T25" fmla="*/ 17 h 33"/>
                <a:gd name="T26" fmla="*/ 80 w 89"/>
                <a:gd name="T27" fmla="*/ 14 h 33"/>
                <a:gd name="T28" fmla="*/ 82 w 89"/>
                <a:gd name="T29" fmla="*/ 11 h 33"/>
                <a:gd name="T30" fmla="*/ 86 w 89"/>
                <a:gd name="T31" fmla="*/ 8 h 33"/>
                <a:gd name="T32" fmla="*/ 87 w 89"/>
                <a:gd name="T33" fmla="*/ 4 h 33"/>
                <a:gd name="T34" fmla="*/ 88 w 89"/>
                <a:gd name="T35" fmla="*/ 0 h 33"/>
                <a:gd name="T36" fmla="*/ 82 w 89"/>
                <a:gd name="T37" fmla="*/ 0 h 33"/>
                <a:gd name="T38" fmla="*/ 81 w 89"/>
                <a:gd name="T39" fmla="*/ 3 h 33"/>
                <a:gd name="T40" fmla="*/ 80 w 89"/>
                <a:gd name="T41" fmla="*/ 5 h 33"/>
                <a:gd name="T42" fmla="*/ 78 w 89"/>
                <a:gd name="T43" fmla="*/ 8 h 33"/>
                <a:gd name="T44" fmla="*/ 75 w 89"/>
                <a:gd name="T45" fmla="*/ 10 h 33"/>
                <a:gd name="T46" fmla="*/ 72 w 89"/>
                <a:gd name="T47" fmla="*/ 13 h 33"/>
                <a:gd name="T48" fmla="*/ 67 w 89"/>
                <a:gd name="T49" fmla="*/ 15 h 33"/>
                <a:gd name="T50" fmla="*/ 63 w 89"/>
                <a:gd name="T51" fmla="*/ 17 h 33"/>
                <a:gd name="T52" fmla="*/ 58 w 89"/>
                <a:gd name="T53" fmla="*/ 19 h 33"/>
                <a:gd name="T54" fmla="*/ 51 w 89"/>
                <a:gd name="T55" fmla="*/ 21 h 33"/>
                <a:gd name="T56" fmla="*/ 46 w 89"/>
                <a:gd name="T57" fmla="*/ 23 h 33"/>
                <a:gd name="T58" fmla="*/ 38 w 89"/>
                <a:gd name="T59" fmla="*/ 24 h 33"/>
                <a:gd name="T60" fmla="*/ 32 w 89"/>
                <a:gd name="T61" fmla="*/ 24 h 33"/>
                <a:gd name="T62" fmla="*/ 24 w 89"/>
                <a:gd name="T63" fmla="*/ 25 h 33"/>
                <a:gd name="T64" fmla="*/ 17 w 89"/>
                <a:gd name="T65" fmla="*/ 25 h 33"/>
                <a:gd name="T66" fmla="*/ 8 w 89"/>
                <a:gd name="T67" fmla="*/ 25 h 33"/>
                <a:gd name="T68" fmla="*/ 0 w 89"/>
                <a:gd name="T69" fmla="*/ 26 h 33"/>
                <a:gd name="T70" fmla="*/ 0 w 89"/>
                <a:gd name="T71" fmla="*/ 31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0" y="31"/>
                  </a:moveTo>
                  <a:lnTo>
                    <a:pt x="0" y="31"/>
                  </a:lnTo>
                  <a:lnTo>
                    <a:pt x="8" y="32"/>
                  </a:lnTo>
                  <a:lnTo>
                    <a:pt x="17" y="32"/>
                  </a:lnTo>
                  <a:lnTo>
                    <a:pt x="24" y="31"/>
                  </a:lnTo>
                  <a:lnTo>
                    <a:pt x="32" y="30"/>
                  </a:lnTo>
                  <a:lnTo>
                    <a:pt x="39" y="29"/>
                  </a:lnTo>
                  <a:lnTo>
                    <a:pt x="47" y="28"/>
                  </a:lnTo>
                  <a:lnTo>
                    <a:pt x="53" y="26"/>
                  </a:lnTo>
                  <a:lnTo>
                    <a:pt x="60" y="24"/>
                  </a:lnTo>
                  <a:lnTo>
                    <a:pt x="66" y="23"/>
                  </a:lnTo>
                  <a:lnTo>
                    <a:pt x="70" y="19"/>
                  </a:lnTo>
                  <a:lnTo>
                    <a:pt x="75" y="17"/>
                  </a:lnTo>
                  <a:lnTo>
                    <a:pt x="80" y="14"/>
                  </a:lnTo>
                  <a:lnTo>
                    <a:pt x="82" y="11"/>
                  </a:lnTo>
                  <a:lnTo>
                    <a:pt x="86" y="8"/>
                  </a:lnTo>
                  <a:lnTo>
                    <a:pt x="87" y="4"/>
                  </a:lnTo>
                  <a:lnTo>
                    <a:pt x="88" y="0"/>
                  </a:lnTo>
                  <a:lnTo>
                    <a:pt x="82" y="0"/>
                  </a:lnTo>
                  <a:lnTo>
                    <a:pt x="81" y="3"/>
                  </a:lnTo>
                  <a:lnTo>
                    <a:pt x="80" y="5"/>
                  </a:lnTo>
                  <a:lnTo>
                    <a:pt x="78" y="8"/>
                  </a:lnTo>
                  <a:lnTo>
                    <a:pt x="75" y="10"/>
                  </a:lnTo>
                  <a:lnTo>
                    <a:pt x="72" y="13"/>
                  </a:lnTo>
                  <a:lnTo>
                    <a:pt x="67" y="15"/>
                  </a:lnTo>
                  <a:lnTo>
                    <a:pt x="63" y="17"/>
                  </a:lnTo>
                  <a:lnTo>
                    <a:pt x="58" y="19"/>
                  </a:lnTo>
                  <a:lnTo>
                    <a:pt x="51" y="21"/>
                  </a:lnTo>
                  <a:lnTo>
                    <a:pt x="46" y="23"/>
                  </a:lnTo>
                  <a:lnTo>
                    <a:pt x="38" y="24"/>
                  </a:lnTo>
                  <a:lnTo>
                    <a:pt x="32" y="24"/>
                  </a:lnTo>
                  <a:lnTo>
                    <a:pt x="24" y="25"/>
                  </a:lnTo>
                  <a:lnTo>
                    <a:pt x="17" y="25"/>
                  </a:lnTo>
                  <a:lnTo>
                    <a:pt x="8" y="25"/>
                  </a:lnTo>
                  <a:lnTo>
                    <a:pt x="0" y="26"/>
                  </a:lnTo>
                  <a:lnTo>
                    <a:pt x="0" y="31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14" name="Freeform 96"/>
            <p:cNvSpPr>
              <a:spLocks/>
            </p:cNvSpPr>
            <p:nvPr/>
          </p:nvSpPr>
          <p:spPr bwMode="auto">
            <a:xfrm>
              <a:off x="2319" y="4105"/>
              <a:ext cx="79" cy="40"/>
            </a:xfrm>
            <a:custGeom>
              <a:avLst/>
              <a:gdLst>
                <a:gd name="T0" fmla="*/ 0 w 79"/>
                <a:gd name="T1" fmla="*/ 0 h 40"/>
                <a:gd name="T2" fmla="*/ 0 w 79"/>
                <a:gd name="T3" fmla="*/ 0 h 40"/>
                <a:gd name="T4" fmla="*/ 0 w 79"/>
                <a:gd name="T5" fmla="*/ 8 h 40"/>
                <a:gd name="T6" fmla="*/ 5 w 79"/>
                <a:gd name="T7" fmla="*/ 16 h 40"/>
                <a:gd name="T8" fmla="*/ 11 w 79"/>
                <a:gd name="T9" fmla="*/ 22 h 40"/>
                <a:gd name="T10" fmla="*/ 21 w 79"/>
                <a:gd name="T11" fmla="*/ 28 h 40"/>
                <a:gd name="T12" fmla="*/ 33 w 79"/>
                <a:gd name="T13" fmla="*/ 32 h 40"/>
                <a:gd name="T14" fmla="*/ 46 w 79"/>
                <a:gd name="T15" fmla="*/ 36 h 40"/>
                <a:gd name="T16" fmla="*/ 62 w 79"/>
                <a:gd name="T17" fmla="*/ 38 h 40"/>
                <a:gd name="T18" fmla="*/ 78 w 79"/>
                <a:gd name="T19" fmla="*/ 39 h 40"/>
                <a:gd name="T20" fmla="*/ 78 w 79"/>
                <a:gd name="T21" fmla="*/ 34 h 40"/>
                <a:gd name="T22" fmla="*/ 62 w 79"/>
                <a:gd name="T23" fmla="*/ 32 h 40"/>
                <a:gd name="T24" fmla="*/ 48 w 79"/>
                <a:gd name="T25" fmla="*/ 30 h 40"/>
                <a:gd name="T26" fmla="*/ 35 w 79"/>
                <a:gd name="T27" fmla="*/ 26 h 40"/>
                <a:gd name="T28" fmla="*/ 24 w 79"/>
                <a:gd name="T29" fmla="*/ 22 h 40"/>
                <a:gd name="T30" fmla="*/ 16 w 79"/>
                <a:gd name="T31" fmla="*/ 17 h 40"/>
                <a:gd name="T32" fmla="*/ 9 w 79"/>
                <a:gd name="T33" fmla="*/ 11 h 40"/>
                <a:gd name="T34" fmla="*/ 7 w 79"/>
                <a:gd name="T35" fmla="*/ 6 h 40"/>
                <a:gd name="T36" fmla="*/ 6 w 79"/>
                <a:gd name="T37" fmla="*/ 0 h 40"/>
                <a:gd name="T38" fmla="*/ 0 w 79"/>
                <a:gd name="T39" fmla="*/ 0 h 4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0"/>
                <a:gd name="T62" fmla="*/ 79 w 79"/>
                <a:gd name="T63" fmla="*/ 40 h 4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0">
                  <a:moveTo>
                    <a:pt x="0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5" y="16"/>
                  </a:lnTo>
                  <a:lnTo>
                    <a:pt x="11" y="22"/>
                  </a:lnTo>
                  <a:lnTo>
                    <a:pt x="21" y="28"/>
                  </a:lnTo>
                  <a:lnTo>
                    <a:pt x="33" y="32"/>
                  </a:lnTo>
                  <a:lnTo>
                    <a:pt x="46" y="36"/>
                  </a:lnTo>
                  <a:lnTo>
                    <a:pt x="62" y="38"/>
                  </a:lnTo>
                  <a:lnTo>
                    <a:pt x="78" y="39"/>
                  </a:lnTo>
                  <a:lnTo>
                    <a:pt x="78" y="34"/>
                  </a:lnTo>
                  <a:lnTo>
                    <a:pt x="62" y="32"/>
                  </a:lnTo>
                  <a:lnTo>
                    <a:pt x="48" y="30"/>
                  </a:lnTo>
                  <a:lnTo>
                    <a:pt x="35" y="26"/>
                  </a:lnTo>
                  <a:lnTo>
                    <a:pt x="24" y="22"/>
                  </a:lnTo>
                  <a:lnTo>
                    <a:pt x="16" y="17"/>
                  </a:lnTo>
                  <a:lnTo>
                    <a:pt x="9" y="11"/>
                  </a:lnTo>
                  <a:lnTo>
                    <a:pt x="7" y="6"/>
                  </a:lnTo>
                  <a:lnTo>
                    <a:pt x="6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15" name="Freeform 97"/>
            <p:cNvSpPr>
              <a:spLocks/>
            </p:cNvSpPr>
            <p:nvPr/>
          </p:nvSpPr>
          <p:spPr bwMode="auto">
            <a:xfrm>
              <a:off x="2319" y="4067"/>
              <a:ext cx="89" cy="33"/>
            </a:xfrm>
            <a:custGeom>
              <a:avLst/>
              <a:gdLst>
                <a:gd name="T0" fmla="*/ 88 w 89"/>
                <a:gd name="T1" fmla="*/ 1 h 33"/>
                <a:gd name="T2" fmla="*/ 88 w 89"/>
                <a:gd name="T3" fmla="*/ 1 h 33"/>
                <a:gd name="T4" fmla="*/ 80 w 89"/>
                <a:gd name="T5" fmla="*/ 0 h 33"/>
                <a:gd name="T6" fmla="*/ 71 w 89"/>
                <a:gd name="T7" fmla="*/ 0 h 33"/>
                <a:gd name="T8" fmla="*/ 64 w 89"/>
                <a:gd name="T9" fmla="*/ 1 h 33"/>
                <a:gd name="T10" fmla="*/ 56 w 89"/>
                <a:gd name="T11" fmla="*/ 2 h 33"/>
                <a:gd name="T12" fmla="*/ 49 w 89"/>
                <a:gd name="T13" fmla="*/ 3 h 33"/>
                <a:gd name="T14" fmla="*/ 41 w 89"/>
                <a:gd name="T15" fmla="*/ 4 h 33"/>
                <a:gd name="T16" fmla="*/ 35 w 89"/>
                <a:gd name="T17" fmla="*/ 6 h 33"/>
                <a:gd name="T18" fmla="*/ 29 w 89"/>
                <a:gd name="T19" fmla="*/ 8 h 33"/>
                <a:gd name="T20" fmla="*/ 22 w 89"/>
                <a:gd name="T21" fmla="*/ 9 h 33"/>
                <a:gd name="T22" fmla="*/ 18 w 89"/>
                <a:gd name="T23" fmla="*/ 13 h 33"/>
                <a:gd name="T24" fmla="*/ 13 w 89"/>
                <a:gd name="T25" fmla="*/ 15 h 33"/>
                <a:gd name="T26" fmla="*/ 8 w 89"/>
                <a:gd name="T27" fmla="*/ 18 h 33"/>
                <a:gd name="T28" fmla="*/ 6 w 89"/>
                <a:gd name="T29" fmla="*/ 21 h 33"/>
                <a:gd name="T30" fmla="*/ 2 w 89"/>
                <a:gd name="T31" fmla="*/ 24 h 33"/>
                <a:gd name="T32" fmla="*/ 1 w 89"/>
                <a:gd name="T33" fmla="*/ 28 h 33"/>
                <a:gd name="T34" fmla="*/ 0 w 89"/>
                <a:gd name="T35" fmla="*/ 32 h 33"/>
                <a:gd name="T36" fmla="*/ 6 w 89"/>
                <a:gd name="T37" fmla="*/ 32 h 33"/>
                <a:gd name="T38" fmla="*/ 7 w 89"/>
                <a:gd name="T39" fmla="*/ 29 h 33"/>
                <a:gd name="T40" fmla="*/ 8 w 89"/>
                <a:gd name="T41" fmla="*/ 27 h 33"/>
                <a:gd name="T42" fmla="*/ 10 w 89"/>
                <a:gd name="T43" fmla="*/ 24 h 33"/>
                <a:gd name="T44" fmla="*/ 13 w 89"/>
                <a:gd name="T45" fmla="*/ 22 h 33"/>
                <a:gd name="T46" fmla="*/ 16 w 89"/>
                <a:gd name="T47" fmla="*/ 19 h 33"/>
                <a:gd name="T48" fmla="*/ 21 w 89"/>
                <a:gd name="T49" fmla="*/ 17 h 33"/>
                <a:gd name="T50" fmla="*/ 25 w 89"/>
                <a:gd name="T51" fmla="*/ 15 h 33"/>
                <a:gd name="T52" fmla="*/ 31 w 89"/>
                <a:gd name="T53" fmla="*/ 13 h 33"/>
                <a:gd name="T54" fmla="*/ 37 w 89"/>
                <a:gd name="T55" fmla="*/ 11 h 33"/>
                <a:gd name="T56" fmla="*/ 42 w 89"/>
                <a:gd name="T57" fmla="*/ 9 h 33"/>
                <a:gd name="T58" fmla="*/ 50 w 89"/>
                <a:gd name="T59" fmla="*/ 8 h 33"/>
                <a:gd name="T60" fmla="*/ 56 w 89"/>
                <a:gd name="T61" fmla="*/ 8 h 33"/>
                <a:gd name="T62" fmla="*/ 64 w 89"/>
                <a:gd name="T63" fmla="*/ 6 h 33"/>
                <a:gd name="T64" fmla="*/ 71 w 89"/>
                <a:gd name="T65" fmla="*/ 6 h 33"/>
                <a:gd name="T66" fmla="*/ 80 w 89"/>
                <a:gd name="T67" fmla="*/ 6 h 33"/>
                <a:gd name="T68" fmla="*/ 88 w 89"/>
                <a:gd name="T69" fmla="*/ 6 h 33"/>
                <a:gd name="T70" fmla="*/ 88 w 89"/>
                <a:gd name="T71" fmla="*/ 1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88" y="1"/>
                  </a:moveTo>
                  <a:lnTo>
                    <a:pt x="88" y="1"/>
                  </a:lnTo>
                  <a:lnTo>
                    <a:pt x="80" y="0"/>
                  </a:lnTo>
                  <a:lnTo>
                    <a:pt x="71" y="0"/>
                  </a:lnTo>
                  <a:lnTo>
                    <a:pt x="64" y="1"/>
                  </a:lnTo>
                  <a:lnTo>
                    <a:pt x="56" y="2"/>
                  </a:lnTo>
                  <a:lnTo>
                    <a:pt x="49" y="3"/>
                  </a:lnTo>
                  <a:lnTo>
                    <a:pt x="41" y="4"/>
                  </a:lnTo>
                  <a:lnTo>
                    <a:pt x="35" y="6"/>
                  </a:lnTo>
                  <a:lnTo>
                    <a:pt x="29" y="8"/>
                  </a:lnTo>
                  <a:lnTo>
                    <a:pt x="22" y="9"/>
                  </a:lnTo>
                  <a:lnTo>
                    <a:pt x="18" y="13"/>
                  </a:lnTo>
                  <a:lnTo>
                    <a:pt x="13" y="15"/>
                  </a:lnTo>
                  <a:lnTo>
                    <a:pt x="8" y="18"/>
                  </a:lnTo>
                  <a:lnTo>
                    <a:pt x="6" y="21"/>
                  </a:lnTo>
                  <a:lnTo>
                    <a:pt x="2" y="24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6" y="32"/>
                  </a:lnTo>
                  <a:lnTo>
                    <a:pt x="7" y="29"/>
                  </a:lnTo>
                  <a:lnTo>
                    <a:pt x="8" y="27"/>
                  </a:lnTo>
                  <a:lnTo>
                    <a:pt x="10" y="24"/>
                  </a:lnTo>
                  <a:lnTo>
                    <a:pt x="13" y="22"/>
                  </a:lnTo>
                  <a:lnTo>
                    <a:pt x="16" y="19"/>
                  </a:lnTo>
                  <a:lnTo>
                    <a:pt x="21" y="17"/>
                  </a:lnTo>
                  <a:lnTo>
                    <a:pt x="25" y="15"/>
                  </a:lnTo>
                  <a:lnTo>
                    <a:pt x="31" y="13"/>
                  </a:lnTo>
                  <a:lnTo>
                    <a:pt x="37" y="11"/>
                  </a:lnTo>
                  <a:lnTo>
                    <a:pt x="42" y="9"/>
                  </a:lnTo>
                  <a:lnTo>
                    <a:pt x="50" y="8"/>
                  </a:lnTo>
                  <a:lnTo>
                    <a:pt x="56" y="8"/>
                  </a:lnTo>
                  <a:lnTo>
                    <a:pt x="64" y="6"/>
                  </a:lnTo>
                  <a:lnTo>
                    <a:pt x="71" y="6"/>
                  </a:lnTo>
                  <a:lnTo>
                    <a:pt x="80" y="6"/>
                  </a:lnTo>
                  <a:lnTo>
                    <a:pt x="88" y="6"/>
                  </a:lnTo>
                  <a:lnTo>
                    <a:pt x="88" y="1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16" name="Freeform 98"/>
            <p:cNvSpPr>
              <a:spLocks/>
            </p:cNvSpPr>
            <p:nvPr/>
          </p:nvSpPr>
          <p:spPr bwMode="auto">
            <a:xfrm>
              <a:off x="2413" y="4068"/>
              <a:ext cx="79" cy="40"/>
            </a:xfrm>
            <a:custGeom>
              <a:avLst/>
              <a:gdLst>
                <a:gd name="T0" fmla="*/ 78 w 79"/>
                <a:gd name="T1" fmla="*/ 39 h 40"/>
                <a:gd name="T2" fmla="*/ 78 w 79"/>
                <a:gd name="T3" fmla="*/ 39 h 40"/>
                <a:gd name="T4" fmla="*/ 78 w 79"/>
                <a:gd name="T5" fmla="*/ 31 h 40"/>
                <a:gd name="T6" fmla="*/ 73 w 79"/>
                <a:gd name="T7" fmla="*/ 23 h 40"/>
                <a:gd name="T8" fmla="*/ 67 w 79"/>
                <a:gd name="T9" fmla="*/ 17 h 40"/>
                <a:gd name="T10" fmla="*/ 57 w 79"/>
                <a:gd name="T11" fmla="*/ 11 h 40"/>
                <a:gd name="T12" fmla="*/ 46 w 79"/>
                <a:gd name="T13" fmla="*/ 7 h 40"/>
                <a:gd name="T14" fmla="*/ 32 w 79"/>
                <a:gd name="T15" fmla="*/ 3 h 40"/>
                <a:gd name="T16" fmla="*/ 16 w 79"/>
                <a:gd name="T17" fmla="*/ 1 h 40"/>
                <a:gd name="T18" fmla="*/ 0 w 79"/>
                <a:gd name="T19" fmla="*/ 0 h 40"/>
                <a:gd name="T20" fmla="*/ 0 w 79"/>
                <a:gd name="T21" fmla="*/ 5 h 40"/>
                <a:gd name="T22" fmla="*/ 16 w 79"/>
                <a:gd name="T23" fmla="*/ 7 h 40"/>
                <a:gd name="T24" fmla="*/ 30 w 79"/>
                <a:gd name="T25" fmla="*/ 9 h 40"/>
                <a:gd name="T26" fmla="*/ 43 w 79"/>
                <a:gd name="T27" fmla="*/ 13 h 40"/>
                <a:gd name="T28" fmla="*/ 54 w 79"/>
                <a:gd name="T29" fmla="*/ 17 h 40"/>
                <a:gd name="T30" fmla="*/ 62 w 79"/>
                <a:gd name="T31" fmla="*/ 22 h 40"/>
                <a:gd name="T32" fmla="*/ 69 w 79"/>
                <a:gd name="T33" fmla="*/ 28 h 40"/>
                <a:gd name="T34" fmla="*/ 72 w 79"/>
                <a:gd name="T35" fmla="*/ 33 h 40"/>
                <a:gd name="T36" fmla="*/ 72 w 79"/>
                <a:gd name="T37" fmla="*/ 39 h 40"/>
                <a:gd name="T38" fmla="*/ 78 w 79"/>
                <a:gd name="T39" fmla="*/ 39 h 4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0"/>
                <a:gd name="T62" fmla="*/ 79 w 79"/>
                <a:gd name="T63" fmla="*/ 40 h 4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0">
                  <a:moveTo>
                    <a:pt x="78" y="39"/>
                  </a:moveTo>
                  <a:lnTo>
                    <a:pt x="78" y="39"/>
                  </a:lnTo>
                  <a:lnTo>
                    <a:pt x="78" y="31"/>
                  </a:lnTo>
                  <a:lnTo>
                    <a:pt x="73" y="23"/>
                  </a:lnTo>
                  <a:lnTo>
                    <a:pt x="67" y="17"/>
                  </a:lnTo>
                  <a:lnTo>
                    <a:pt x="57" y="11"/>
                  </a:lnTo>
                  <a:lnTo>
                    <a:pt x="46" y="7"/>
                  </a:lnTo>
                  <a:lnTo>
                    <a:pt x="32" y="3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  <a:lnTo>
                    <a:pt x="16" y="7"/>
                  </a:lnTo>
                  <a:lnTo>
                    <a:pt x="30" y="9"/>
                  </a:lnTo>
                  <a:lnTo>
                    <a:pt x="43" y="13"/>
                  </a:lnTo>
                  <a:lnTo>
                    <a:pt x="54" y="17"/>
                  </a:lnTo>
                  <a:lnTo>
                    <a:pt x="62" y="22"/>
                  </a:lnTo>
                  <a:lnTo>
                    <a:pt x="69" y="28"/>
                  </a:lnTo>
                  <a:lnTo>
                    <a:pt x="72" y="33"/>
                  </a:lnTo>
                  <a:lnTo>
                    <a:pt x="72" y="39"/>
                  </a:lnTo>
                  <a:lnTo>
                    <a:pt x="78" y="39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17" name="Freeform 99"/>
            <p:cNvSpPr>
              <a:spLocks/>
            </p:cNvSpPr>
            <p:nvPr/>
          </p:nvSpPr>
          <p:spPr bwMode="auto">
            <a:xfrm>
              <a:off x="1905" y="3996"/>
              <a:ext cx="169" cy="154"/>
            </a:xfrm>
            <a:custGeom>
              <a:avLst/>
              <a:gdLst>
                <a:gd name="T0" fmla="*/ 0 w 169"/>
                <a:gd name="T1" fmla="*/ 85 h 154"/>
                <a:gd name="T2" fmla="*/ 1 w 169"/>
                <a:gd name="T3" fmla="*/ 97 h 154"/>
                <a:gd name="T4" fmla="*/ 5 w 169"/>
                <a:gd name="T5" fmla="*/ 109 h 154"/>
                <a:gd name="T6" fmla="*/ 12 w 169"/>
                <a:gd name="T7" fmla="*/ 120 h 154"/>
                <a:gd name="T8" fmla="*/ 21 w 169"/>
                <a:gd name="T9" fmla="*/ 130 h 154"/>
                <a:gd name="T10" fmla="*/ 33 w 169"/>
                <a:gd name="T11" fmla="*/ 139 h 154"/>
                <a:gd name="T12" fmla="*/ 46 w 169"/>
                <a:gd name="T13" fmla="*/ 145 h 154"/>
                <a:gd name="T14" fmla="*/ 62 w 169"/>
                <a:gd name="T15" fmla="*/ 150 h 154"/>
                <a:gd name="T16" fmla="*/ 78 w 169"/>
                <a:gd name="T17" fmla="*/ 153 h 154"/>
                <a:gd name="T18" fmla="*/ 87 w 169"/>
                <a:gd name="T19" fmla="*/ 153 h 154"/>
                <a:gd name="T20" fmla="*/ 96 w 169"/>
                <a:gd name="T21" fmla="*/ 153 h 154"/>
                <a:gd name="T22" fmla="*/ 103 w 169"/>
                <a:gd name="T23" fmla="*/ 152 h 154"/>
                <a:gd name="T24" fmla="*/ 111 w 169"/>
                <a:gd name="T25" fmla="*/ 150 h 154"/>
                <a:gd name="T26" fmla="*/ 119 w 169"/>
                <a:gd name="T27" fmla="*/ 148 h 154"/>
                <a:gd name="T28" fmla="*/ 126 w 169"/>
                <a:gd name="T29" fmla="*/ 145 h 154"/>
                <a:gd name="T30" fmla="*/ 132 w 169"/>
                <a:gd name="T31" fmla="*/ 142 h 154"/>
                <a:gd name="T32" fmla="*/ 139 w 169"/>
                <a:gd name="T33" fmla="*/ 139 h 154"/>
                <a:gd name="T34" fmla="*/ 145 w 169"/>
                <a:gd name="T35" fmla="*/ 135 h 154"/>
                <a:gd name="T36" fmla="*/ 150 w 169"/>
                <a:gd name="T37" fmla="*/ 131 h 154"/>
                <a:gd name="T38" fmla="*/ 154 w 169"/>
                <a:gd name="T39" fmla="*/ 126 h 154"/>
                <a:gd name="T40" fmla="*/ 158 w 169"/>
                <a:gd name="T41" fmla="*/ 121 h 154"/>
                <a:gd name="T42" fmla="*/ 161 w 169"/>
                <a:gd name="T43" fmla="*/ 115 h 154"/>
                <a:gd name="T44" fmla="*/ 164 w 169"/>
                <a:gd name="T45" fmla="*/ 110 h 154"/>
                <a:gd name="T46" fmla="*/ 165 w 169"/>
                <a:gd name="T47" fmla="*/ 103 h 154"/>
                <a:gd name="T48" fmla="*/ 166 w 169"/>
                <a:gd name="T49" fmla="*/ 97 h 154"/>
                <a:gd name="T50" fmla="*/ 168 w 169"/>
                <a:gd name="T51" fmla="*/ 69 h 154"/>
                <a:gd name="T52" fmla="*/ 168 w 169"/>
                <a:gd name="T53" fmla="*/ 57 h 154"/>
                <a:gd name="T54" fmla="*/ 164 w 169"/>
                <a:gd name="T55" fmla="*/ 44 h 154"/>
                <a:gd name="T56" fmla="*/ 157 w 169"/>
                <a:gd name="T57" fmla="*/ 34 h 154"/>
                <a:gd name="T58" fmla="*/ 147 w 169"/>
                <a:gd name="T59" fmla="*/ 23 h 154"/>
                <a:gd name="T60" fmla="*/ 136 w 169"/>
                <a:gd name="T61" fmla="*/ 14 h 154"/>
                <a:gd name="T62" fmla="*/ 122 w 169"/>
                <a:gd name="T63" fmla="*/ 8 h 154"/>
                <a:gd name="T64" fmla="*/ 106 w 169"/>
                <a:gd name="T65" fmla="*/ 4 h 154"/>
                <a:gd name="T66" fmla="*/ 90 w 169"/>
                <a:gd name="T67" fmla="*/ 1 h 154"/>
                <a:gd name="T68" fmla="*/ 81 w 169"/>
                <a:gd name="T69" fmla="*/ 0 h 154"/>
                <a:gd name="T70" fmla="*/ 72 w 169"/>
                <a:gd name="T71" fmla="*/ 1 h 154"/>
                <a:gd name="T72" fmla="*/ 65 w 169"/>
                <a:gd name="T73" fmla="*/ 2 h 154"/>
                <a:gd name="T74" fmla="*/ 57 w 169"/>
                <a:gd name="T75" fmla="*/ 4 h 154"/>
                <a:gd name="T76" fmla="*/ 49 w 169"/>
                <a:gd name="T77" fmla="*/ 6 h 154"/>
                <a:gd name="T78" fmla="*/ 42 w 169"/>
                <a:gd name="T79" fmla="*/ 8 h 154"/>
                <a:gd name="T80" fmla="*/ 36 w 169"/>
                <a:gd name="T81" fmla="*/ 12 h 154"/>
                <a:gd name="T82" fmla="*/ 30 w 169"/>
                <a:gd name="T83" fmla="*/ 14 h 154"/>
                <a:gd name="T84" fmla="*/ 24 w 169"/>
                <a:gd name="T85" fmla="*/ 19 h 154"/>
                <a:gd name="T86" fmla="*/ 19 w 169"/>
                <a:gd name="T87" fmla="*/ 23 h 154"/>
                <a:gd name="T88" fmla="*/ 14 w 169"/>
                <a:gd name="T89" fmla="*/ 28 h 154"/>
                <a:gd name="T90" fmla="*/ 11 w 169"/>
                <a:gd name="T91" fmla="*/ 33 h 154"/>
                <a:gd name="T92" fmla="*/ 7 w 169"/>
                <a:gd name="T93" fmla="*/ 38 h 154"/>
                <a:gd name="T94" fmla="*/ 5 w 169"/>
                <a:gd name="T95" fmla="*/ 44 h 154"/>
                <a:gd name="T96" fmla="*/ 3 w 169"/>
                <a:gd name="T97" fmla="*/ 50 h 154"/>
                <a:gd name="T98" fmla="*/ 2 w 169"/>
                <a:gd name="T99" fmla="*/ 57 h 154"/>
                <a:gd name="T100" fmla="*/ 0 w 169"/>
                <a:gd name="T101" fmla="*/ 85 h 154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69"/>
                <a:gd name="T154" fmla="*/ 0 h 154"/>
                <a:gd name="T155" fmla="*/ 169 w 169"/>
                <a:gd name="T156" fmla="*/ 154 h 154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69" h="154">
                  <a:moveTo>
                    <a:pt x="0" y="85"/>
                  </a:moveTo>
                  <a:lnTo>
                    <a:pt x="1" y="97"/>
                  </a:lnTo>
                  <a:lnTo>
                    <a:pt x="5" y="109"/>
                  </a:lnTo>
                  <a:lnTo>
                    <a:pt x="12" y="120"/>
                  </a:lnTo>
                  <a:lnTo>
                    <a:pt x="21" y="130"/>
                  </a:lnTo>
                  <a:lnTo>
                    <a:pt x="33" y="139"/>
                  </a:lnTo>
                  <a:lnTo>
                    <a:pt x="46" y="145"/>
                  </a:lnTo>
                  <a:lnTo>
                    <a:pt x="62" y="150"/>
                  </a:lnTo>
                  <a:lnTo>
                    <a:pt x="78" y="153"/>
                  </a:lnTo>
                  <a:lnTo>
                    <a:pt x="87" y="153"/>
                  </a:lnTo>
                  <a:lnTo>
                    <a:pt x="96" y="153"/>
                  </a:lnTo>
                  <a:lnTo>
                    <a:pt x="103" y="152"/>
                  </a:lnTo>
                  <a:lnTo>
                    <a:pt x="111" y="150"/>
                  </a:lnTo>
                  <a:lnTo>
                    <a:pt x="119" y="148"/>
                  </a:lnTo>
                  <a:lnTo>
                    <a:pt x="126" y="145"/>
                  </a:lnTo>
                  <a:lnTo>
                    <a:pt x="132" y="142"/>
                  </a:lnTo>
                  <a:lnTo>
                    <a:pt x="139" y="139"/>
                  </a:lnTo>
                  <a:lnTo>
                    <a:pt x="145" y="135"/>
                  </a:lnTo>
                  <a:lnTo>
                    <a:pt x="150" y="131"/>
                  </a:lnTo>
                  <a:lnTo>
                    <a:pt x="154" y="126"/>
                  </a:lnTo>
                  <a:lnTo>
                    <a:pt x="158" y="121"/>
                  </a:lnTo>
                  <a:lnTo>
                    <a:pt x="161" y="115"/>
                  </a:lnTo>
                  <a:lnTo>
                    <a:pt x="164" y="110"/>
                  </a:lnTo>
                  <a:lnTo>
                    <a:pt x="165" y="103"/>
                  </a:lnTo>
                  <a:lnTo>
                    <a:pt x="166" y="97"/>
                  </a:lnTo>
                  <a:lnTo>
                    <a:pt x="168" y="69"/>
                  </a:lnTo>
                  <a:lnTo>
                    <a:pt x="168" y="57"/>
                  </a:lnTo>
                  <a:lnTo>
                    <a:pt x="164" y="44"/>
                  </a:lnTo>
                  <a:lnTo>
                    <a:pt x="157" y="34"/>
                  </a:lnTo>
                  <a:lnTo>
                    <a:pt x="147" y="23"/>
                  </a:lnTo>
                  <a:lnTo>
                    <a:pt x="136" y="14"/>
                  </a:lnTo>
                  <a:lnTo>
                    <a:pt x="122" y="8"/>
                  </a:lnTo>
                  <a:lnTo>
                    <a:pt x="106" y="4"/>
                  </a:lnTo>
                  <a:lnTo>
                    <a:pt x="90" y="1"/>
                  </a:lnTo>
                  <a:lnTo>
                    <a:pt x="81" y="0"/>
                  </a:lnTo>
                  <a:lnTo>
                    <a:pt x="72" y="1"/>
                  </a:lnTo>
                  <a:lnTo>
                    <a:pt x="65" y="2"/>
                  </a:lnTo>
                  <a:lnTo>
                    <a:pt x="57" y="4"/>
                  </a:lnTo>
                  <a:lnTo>
                    <a:pt x="49" y="6"/>
                  </a:lnTo>
                  <a:lnTo>
                    <a:pt x="42" y="8"/>
                  </a:lnTo>
                  <a:lnTo>
                    <a:pt x="36" y="12"/>
                  </a:lnTo>
                  <a:lnTo>
                    <a:pt x="30" y="14"/>
                  </a:lnTo>
                  <a:lnTo>
                    <a:pt x="24" y="19"/>
                  </a:lnTo>
                  <a:lnTo>
                    <a:pt x="19" y="23"/>
                  </a:lnTo>
                  <a:lnTo>
                    <a:pt x="14" y="28"/>
                  </a:lnTo>
                  <a:lnTo>
                    <a:pt x="11" y="33"/>
                  </a:lnTo>
                  <a:lnTo>
                    <a:pt x="7" y="38"/>
                  </a:lnTo>
                  <a:lnTo>
                    <a:pt x="5" y="44"/>
                  </a:lnTo>
                  <a:lnTo>
                    <a:pt x="3" y="50"/>
                  </a:lnTo>
                  <a:lnTo>
                    <a:pt x="2" y="57"/>
                  </a:lnTo>
                  <a:lnTo>
                    <a:pt x="0" y="85"/>
                  </a:lnTo>
                </a:path>
              </a:pathLst>
            </a:custGeom>
            <a:solidFill>
              <a:srgbClr val="FFB2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18" name="Freeform 100"/>
            <p:cNvSpPr>
              <a:spLocks/>
            </p:cNvSpPr>
            <p:nvPr/>
          </p:nvSpPr>
          <p:spPr bwMode="auto">
            <a:xfrm>
              <a:off x="1902" y="4084"/>
              <a:ext cx="79" cy="69"/>
            </a:xfrm>
            <a:custGeom>
              <a:avLst/>
              <a:gdLst>
                <a:gd name="T0" fmla="*/ 78 w 79"/>
                <a:gd name="T1" fmla="*/ 62 h 69"/>
                <a:gd name="T2" fmla="*/ 78 w 79"/>
                <a:gd name="T3" fmla="*/ 62 h 69"/>
                <a:gd name="T4" fmla="*/ 63 w 79"/>
                <a:gd name="T5" fmla="*/ 60 h 69"/>
                <a:gd name="T6" fmla="*/ 48 w 79"/>
                <a:gd name="T7" fmla="*/ 55 h 69"/>
                <a:gd name="T8" fmla="*/ 35 w 79"/>
                <a:gd name="T9" fmla="*/ 50 h 69"/>
                <a:gd name="T10" fmla="*/ 25 w 79"/>
                <a:gd name="T11" fmla="*/ 41 h 69"/>
                <a:gd name="T12" fmla="*/ 16 w 79"/>
                <a:gd name="T13" fmla="*/ 32 h 69"/>
                <a:gd name="T14" fmla="*/ 10 w 79"/>
                <a:gd name="T15" fmla="*/ 22 h 69"/>
                <a:gd name="T16" fmla="*/ 7 w 79"/>
                <a:gd name="T17" fmla="*/ 11 h 69"/>
                <a:gd name="T18" fmla="*/ 6 w 79"/>
                <a:gd name="T19" fmla="*/ 0 h 69"/>
                <a:gd name="T20" fmla="*/ 0 w 79"/>
                <a:gd name="T21" fmla="*/ 0 h 69"/>
                <a:gd name="T22" fmla="*/ 0 w 79"/>
                <a:gd name="T23" fmla="*/ 12 h 69"/>
                <a:gd name="T24" fmla="*/ 5 w 79"/>
                <a:gd name="T25" fmla="*/ 24 h 69"/>
                <a:gd name="T26" fmla="*/ 11 w 79"/>
                <a:gd name="T27" fmla="*/ 36 h 69"/>
                <a:gd name="T28" fmla="*/ 21 w 79"/>
                <a:gd name="T29" fmla="*/ 46 h 69"/>
                <a:gd name="T30" fmla="*/ 33 w 79"/>
                <a:gd name="T31" fmla="*/ 54 h 69"/>
                <a:gd name="T32" fmla="*/ 46 w 79"/>
                <a:gd name="T33" fmla="*/ 61 h 69"/>
                <a:gd name="T34" fmla="*/ 62 w 79"/>
                <a:gd name="T35" fmla="*/ 65 h 69"/>
                <a:gd name="T36" fmla="*/ 78 w 79"/>
                <a:gd name="T37" fmla="*/ 68 h 69"/>
                <a:gd name="T38" fmla="*/ 78 w 79"/>
                <a:gd name="T39" fmla="*/ 62 h 69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69"/>
                <a:gd name="T62" fmla="*/ 79 w 79"/>
                <a:gd name="T63" fmla="*/ 69 h 69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69">
                  <a:moveTo>
                    <a:pt x="78" y="62"/>
                  </a:moveTo>
                  <a:lnTo>
                    <a:pt x="78" y="62"/>
                  </a:lnTo>
                  <a:lnTo>
                    <a:pt x="63" y="60"/>
                  </a:lnTo>
                  <a:lnTo>
                    <a:pt x="48" y="55"/>
                  </a:lnTo>
                  <a:lnTo>
                    <a:pt x="35" y="50"/>
                  </a:lnTo>
                  <a:lnTo>
                    <a:pt x="25" y="41"/>
                  </a:lnTo>
                  <a:lnTo>
                    <a:pt x="16" y="32"/>
                  </a:lnTo>
                  <a:lnTo>
                    <a:pt x="10" y="22"/>
                  </a:lnTo>
                  <a:lnTo>
                    <a:pt x="7" y="11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5" y="24"/>
                  </a:lnTo>
                  <a:lnTo>
                    <a:pt x="11" y="36"/>
                  </a:lnTo>
                  <a:lnTo>
                    <a:pt x="21" y="46"/>
                  </a:lnTo>
                  <a:lnTo>
                    <a:pt x="33" y="54"/>
                  </a:lnTo>
                  <a:lnTo>
                    <a:pt x="46" y="61"/>
                  </a:lnTo>
                  <a:lnTo>
                    <a:pt x="62" y="65"/>
                  </a:lnTo>
                  <a:lnTo>
                    <a:pt x="78" y="68"/>
                  </a:lnTo>
                  <a:lnTo>
                    <a:pt x="78" y="6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19" name="Freeform 101"/>
            <p:cNvSpPr>
              <a:spLocks/>
            </p:cNvSpPr>
            <p:nvPr/>
          </p:nvSpPr>
          <p:spPr bwMode="auto">
            <a:xfrm>
              <a:off x="1986" y="4097"/>
              <a:ext cx="90" cy="57"/>
            </a:xfrm>
            <a:custGeom>
              <a:avLst/>
              <a:gdLst>
                <a:gd name="T0" fmla="*/ 82 w 90"/>
                <a:gd name="T1" fmla="*/ 0 h 57"/>
                <a:gd name="T2" fmla="*/ 82 w 90"/>
                <a:gd name="T3" fmla="*/ 0 h 57"/>
                <a:gd name="T4" fmla="*/ 82 w 90"/>
                <a:gd name="T5" fmla="*/ 5 h 57"/>
                <a:gd name="T6" fmla="*/ 80 w 90"/>
                <a:gd name="T7" fmla="*/ 11 h 57"/>
                <a:gd name="T8" fmla="*/ 78 w 90"/>
                <a:gd name="T9" fmla="*/ 15 h 57"/>
                <a:gd name="T10" fmla="*/ 75 w 90"/>
                <a:gd name="T11" fmla="*/ 21 h 57"/>
                <a:gd name="T12" fmla="*/ 71 w 90"/>
                <a:gd name="T13" fmla="*/ 25 h 57"/>
                <a:gd name="T14" fmla="*/ 67 w 90"/>
                <a:gd name="T15" fmla="*/ 29 h 57"/>
                <a:gd name="T16" fmla="*/ 63 w 90"/>
                <a:gd name="T17" fmla="*/ 33 h 57"/>
                <a:gd name="T18" fmla="*/ 57 w 90"/>
                <a:gd name="T19" fmla="*/ 37 h 57"/>
                <a:gd name="T20" fmla="*/ 51 w 90"/>
                <a:gd name="T21" fmla="*/ 40 h 57"/>
                <a:gd name="T22" fmla="*/ 45 w 90"/>
                <a:gd name="T23" fmla="*/ 42 h 57"/>
                <a:gd name="T24" fmla="*/ 38 w 90"/>
                <a:gd name="T25" fmla="*/ 45 h 57"/>
                <a:gd name="T26" fmla="*/ 31 w 90"/>
                <a:gd name="T27" fmla="*/ 47 h 57"/>
                <a:gd name="T28" fmla="*/ 23 w 90"/>
                <a:gd name="T29" fmla="*/ 48 h 57"/>
                <a:gd name="T30" fmla="*/ 17 w 90"/>
                <a:gd name="T31" fmla="*/ 50 h 57"/>
                <a:gd name="T32" fmla="*/ 8 w 90"/>
                <a:gd name="T33" fmla="*/ 50 h 57"/>
                <a:gd name="T34" fmla="*/ 0 w 90"/>
                <a:gd name="T35" fmla="*/ 50 h 57"/>
                <a:gd name="T36" fmla="*/ 0 w 90"/>
                <a:gd name="T37" fmla="*/ 55 h 57"/>
                <a:gd name="T38" fmla="*/ 8 w 90"/>
                <a:gd name="T39" fmla="*/ 56 h 57"/>
                <a:gd name="T40" fmla="*/ 17 w 90"/>
                <a:gd name="T41" fmla="*/ 55 h 57"/>
                <a:gd name="T42" fmla="*/ 25 w 90"/>
                <a:gd name="T43" fmla="*/ 54 h 57"/>
                <a:gd name="T44" fmla="*/ 33 w 90"/>
                <a:gd name="T45" fmla="*/ 52 h 57"/>
                <a:gd name="T46" fmla="*/ 40 w 90"/>
                <a:gd name="T47" fmla="*/ 51 h 57"/>
                <a:gd name="T48" fmla="*/ 48 w 90"/>
                <a:gd name="T49" fmla="*/ 48 h 57"/>
                <a:gd name="T50" fmla="*/ 54 w 90"/>
                <a:gd name="T51" fmla="*/ 45 h 57"/>
                <a:gd name="T52" fmla="*/ 61 w 90"/>
                <a:gd name="T53" fmla="*/ 42 h 57"/>
                <a:gd name="T54" fmla="*/ 67 w 90"/>
                <a:gd name="T55" fmla="*/ 38 h 57"/>
                <a:gd name="T56" fmla="*/ 71 w 90"/>
                <a:gd name="T57" fmla="*/ 33 h 57"/>
                <a:gd name="T58" fmla="*/ 76 w 90"/>
                <a:gd name="T59" fmla="*/ 29 h 57"/>
                <a:gd name="T60" fmla="*/ 80 w 90"/>
                <a:gd name="T61" fmla="*/ 23 h 57"/>
                <a:gd name="T62" fmla="*/ 83 w 90"/>
                <a:gd name="T63" fmla="*/ 18 h 57"/>
                <a:gd name="T64" fmla="*/ 86 w 90"/>
                <a:gd name="T65" fmla="*/ 13 h 57"/>
                <a:gd name="T66" fmla="*/ 87 w 90"/>
                <a:gd name="T67" fmla="*/ 6 h 57"/>
                <a:gd name="T68" fmla="*/ 89 w 90"/>
                <a:gd name="T69" fmla="*/ 0 h 57"/>
                <a:gd name="T70" fmla="*/ 82 w 90"/>
                <a:gd name="T71" fmla="*/ 0 h 5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"/>
                <a:gd name="T109" fmla="*/ 0 h 57"/>
                <a:gd name="T110" fmla="*/ 90 w 90"/>
                <a:gd name="T111" fmla="*/ 57 h 5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" h="57">
                  <a:moveTo>
                    <a:pt x="82" y="0"/>
                  </a:moveTo>
                  <a:lnTo>
                    <a:pt x="82" y="0"/>
                  </a:lnTo>
                  <a:lnTo>
                    <a:pt x="82" y="5"/>
                  </a:lnTo>
                  <a:lnTo>
                    <a:pt x="80" y="11"/>
                  </a:lnTo>
                  <a:lnTo>
                    <a:pt x="78" y="15"/>
                  </a:lnTo>
                  <a:lnTo>
                    <a:pt x="75" y="21"/>
                  </a:lnTo>
                  <a:lnTo>
                    <a:pt x="71" y="25"/>
                  </a:lnTo>
                  <a:lnTo>
                    <a:pt x="67" y="29"/>
                  </a:lnTo>
                  <a:lnTo>
                    <a:pt x="63" y="33"/>
                  </a:lnTo>
                  <a:lnTo>
                    <a:pt x="57" y="37"/>
                  </a:lnTo>
                  <a:lnTo>
                    <a:pt x="51" y="40"/>
                  </a:lnTo>
                  <a:lnTo>
                    <a:pt x="45" y="42"/>
                  </a:lnTo>
                  <a:lnTo>
                    <a:pt x="38" y="45"/>
                  </a:lnTo>
                  <a:lnTo>
                    <a:pt x="31" y="47"/>
                  </a:lnTo>
                  <a:lnTo>
                    <a:pt x="23" y="48"/>
                  </a:lnTo>
                  <a:lnTo>
                    <a:pt x="17" y="50"/>
                  </a:lnTo>
                  <a:lnTo>
                    <a:pt x="8" y="50"/>
                  </a:lnTo>
                  <a:lnTo>
                    <a:pt x="0" y="50"/>
                  </a:lnTo>
                  <a:lnTo>
                    <a:pt x="0" y="55"/>
                  </a:lnTo>
                  <a:lnTo>
                    <a:pt x="8" y="56"/>
                  </a:lnTo>
                  <a:lnTo>
                    <a:pt x="17" y="55"/>
                  </a:lnTo>
                  <a:lnTo>
                    <a:pt x="25" y="54"/>
                  </a:lnTo>
                  <a:lnTo>
                    <a:pt x="33" y="52"/>
                  </a:lnTo>
                  <a:lnTo>
                    <a:pt x="40" y="51"/>
                  </a:lnTo>
                  <a:lnTo>
                    <a:pt x="48" y="48"/>
                  </a:lnTo>
                  <a:lnTo>
                    <a:pt x="54" y="45"/>
                  </a:lnTo>
                  <a:lnTo>
                    <a:pt x="61" y="42"/>
                  </a:lnTo>
                  <a:lnTo>
                    <a:pt x="67" y="38"/>
                  </a:lnTo>
                  <a:lnTo>
                    <a:pt x="71" y="33"/>
                  </a:lnTo>
                  <a:lnTo>
                    <a:pt x="76" y="29"/>
                  </a:lnTo>
                  <a:lnTo>
                    <a:pt x="80" y="23"/>
                  </a:lnTo>
                  <a:lnTo>
                    <a:pt x="83" y="18"/>
                  </a:lnTo>
                  <a:lnTo>
                    <a:pt x="86" y="13"/>
                  </a:lnTo>
                  <a:lnTo>
                    <a:pt x="87" y="6"/>
                  </a:lnTo>
                  <a:lnTo>
                    <a:pt x="89" y="0"/>
                  </a:lnTo>
                  <a:lnTo>
                    <a:pt x="82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20" name="Freeform 102"/>
            <p:cNvSpPr>
              <a:spLocks/>
            </p:cNvSpPr>
            <p:nvPr/>
          </p:nvSpPr>
          <p:spPr bwMode="auto">
            <a:xfrm>
              <a:off x="2074" y="4068"/>
              <a:ext cx="4" cy="24"/>
            </a:xfrm>
            <a:custGeom>
              <a:avLst/>
              <a:gdLst>
                <a:gd name="T0" fmla="*/ 1 w 4"/>
                <a:gd name="T1" fmla="*/ 0 h 24"/>
                <a:gd name="T2" fmla="*/ 1 w 4"/>
                <a:gd name="T3" fmla="*/ 0 h 24"/>
                <a:gd name="T4" fmla="*/ 0 w 4"/>
                <a:gd name="T5" fmla="*/ 23 h 24"/>
                <a:gd name="T6" fmla="*/ 2 w 4"/>
                <a:gd name="T7" fmla="*/ 23 h 24"/>
                <a:gd name="T8" fmla="*/ 3 w 4"/>
                <a:gd name="T9" fmla="*/ 0 h 24"/>
                <a:gd name="T10" fmla="*/ 1 w 4"/>
                <a:gd name="T11" fmla="*/ 0 h 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"/>
                <a:gd name="T19" fmla="*/ 0 h 24"/>
                <a:gd name="T20" fmla="*/ 4 w 4"/>
                <a:gd name="T21" fmla="*/ 24 h 2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" h="24">
                  <a:moveTo>
                    <a:pt x="1" y="0"/>
                  </a:moveTo>
                  <a:lnTo>
                    <a:pt x="1" y="0"/>
                  </a:lnTo>
                  <a:lnTo>
                    <a:pt x="0" y="23"/>
                  </a:lnTo>
                  <a:lnTo>
                    <a:pt x="2" y="23"/>
                  </a:lnTo>
                  <a:lnTo>
                    <a:pt x="3" y="0"/>
                  </a:lnTo>
                  <a:lnTo>
                    <a:pt x="1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21" name="Freeform 103"/>
            <p:cNvSpPr>
              <a:spLocks/>
            </p:cNvSpPr>
            <p:nvPr/>
          </p:nvSpPr>
          <p:spPr bwMode="auto">
            <a:xfrm>
              <a:off x="1998" y="3994"/>
              <a:ext cx="80" cy="69"/>
            </a:xfrm>
            <a:custGeom>
              <a:avLst/>
              <a:gdLst>
                <a:gd name="T0" fmla="*/ 0 w 80"/>
                <a:gd name="T1" fmla="*/ 6 h 69"/>
                <a:gd name="T2" fmla="*/ 0 w 80"/>
                <a:gd name="T3" fmla="*/ 6 h 69"/>
                <a:gd name="T4" fmla="*/ 16 w 80"/>
                <a:gd name="T5" fmla="*/ 8 h 69"/>
                <a:gd name="T6" fmla="*/ 30 w 80"/>
                <a:gd name="T7" fmla="*/ 13 h 69"/>
                <a:gd name="T8" fmla="*/ 43 w 80"/>
                <a:gd name="T9" fmla="*/ 18 h 69"/>
                <a:gd name="T10" fmla="*/ 53 w 80"/>
                <a:gd name="T11" fmla="*/ 27 h 69"/>
                <a:gd name="T12" fmla="*/ 62 w 80"/>
                <a:gd name="T13" fmla="*/ 36 h 69"/>
                <a:gd name="T14" fmla="*/ 68 w 80"/>
                <a:gd name="T15" fmla="*/ 45 h 69"/>
                <a:gd name="T16" fmla="*/ 72 w 80"/>
                <a:gd name="T17" fmla="*/ 56 h 69"/>
                <a:gd name="T18" fmla="*/ 72 w 80"/>
                <a:gd name="T19" fmla="*/ 68 h 69"/>
                <a:gd name="T20" fmla="*/ 79 w 80"/>
                <a:gd name="T21" fmla="*/ 68 h 69"/>
                <a:gd name="T22" fmla="*/ 78 w 80"/>
                <a:gd name="T23" fmla="*/ 55 h 69"/>
                <a:gd name="T24" fmla="*/ 74 w 80"/>
                <a:gd name="T25" fmla="*/ 43 h 69"/>
                <a:gd name="T26" fmla="*/ 67 w 80"/>
                <a:gd name="T27" fmla="*/ 31 h 69"/>
                <a:gd name="T28" fmla="*/ 58 w 80"/>
                <a:gd name="T29" fmla="*/ 22 h 69"/>
                <a:gd name="T30" fmla="*/ 46 w 80"/>
                <a:gd name="T31" fmla="*/ 14 h 69"/>
                <a:gd name="T32" fmla="*/ 32 w 80"/>
                <a:gd name="T33" fmla="*/ 6 h 69"/>
                <a:gd name="T34" fmla="*/ 17 w 80"/>
                <a:gd name="T35" fmla="*/ 2 h 69"/>
                <a:gd name="T36" fmla="*/ 0 w 80"/>
                <a:gd name="T37" fmla="*/ 0 h 69"/>
                <a:gd name="T38" fmla="*/ 0 w 80"/>
                <a:gd name="T39" fmla="*/ 6 h 69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69"/>
                <a:gd name="T62" fmla="*/ 80 w 80"/>
                <a:gd name="T63" fmla="*/ 69 h 69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69">
                  <a:moveTo>
                    <a:pt x="0" y="6"/>
                  </a:moveTo>
                  <a:lnTo>
                    <a:pt x="0" y="6"/>
                  </a:lnTo>
                  <a:lnTo>
                    <a:pt x="16" y="8"/>
                  </a:lnTo>
                  <a:lnTo>
                    <a:pt x="30" y="13"/>
                  </a:lnTo>
                  <a:lnTo>
                    <a:pt x="43" y="18"/>
                  </a:lnTo>
                  <a:lnTo>
                    <a:pt x="53" y="27"/>
                  </a:lnTo>
                  <a:lnTo>
                    <a:pt x="62" y="36"/>
                  </a:lnTo>
                  <a:lnTo>
                    <a:pt x="68" y="45"/>
                  </a:lnTo>
                  <a:lnTo>
                    <a:pt x="72" y="56"/>
                  </a:lnTo>
                  <a:lnTo>
                    <a:pt x="72" y="68"/>
                  </a:lnTo>
                  <a:lnTo>
                    <a:pt x="79" y="68"/>
                  </a:lnTo>
                  <a:lnTo>
                    <a:pt x="78" y="55"/>
                  </a:lnTo>
                  <a:lnTo>
                    <a:pt x="74" y="43"/>
                  </a:lnTo>
                  <a:lnTo>
                    <a:pt x="67" y="31"/>
                  </a:lnTo>
                  <a:lnTo>
                    <a:pt x="58" y="22"/>
                  </a:lnTo>
                  <a:lnTo>
                    <a:pt x="46" y="14"/>
                  </a:lnTo>
                  <a:lnTo>
                    <a:pt x="32" y="6"/>
                  </a:lnTo>
                  <a:lnTo>
                    <a:pt x="17" y="2"/>
                  </a:lnTo>
                  <a:lnTo>
                    <a:pt x="0" y="0"/>
                  </a:lnTo>
                  <a:lnTo>
                    <a:pt x="0" y="6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22" name="Freeform 104"/>
            <p:cNvSpPr>
              <a:spLocks/>
            </p:cNvSpPr>
            <p:nvPr/>
          </p:nvSpPr>
          <p:spPr bwMode="auto">
            <a:xfrm>
              <a:off x="1904" y="3993"/>
              <a:ext cx="89" cy="57"/>
            </a:xfrm>
            <a:custGeom>
              <a:avLst/>
              <a:gdLst>
                <a:gd name="T0" fmla="*/ 6 w 89"/>
                <a:gd name="T1" fmla="*/ 56 h 57"/>
                <a:gd name="T2" fmla="*/ 6 w 89"/>
                <a:gd name="T3" fmla="*/ 56 h 57"/>
                <a:gd name="T4" fmla="*/ 7 w 89"/>
                <a:gd name="T5" fmla="*/ 51 h 57"/>
                <a:gd name="T6" fmla="*/ 8 w 89"/>
                <a:gd name="T7" fmla="*/ 45 h 57"/>
                <a:gd name="T8" fmla="*/ 11 w 89"/>
                <a:gd name="T9" fmla="*/ 41 h 57"/>
                <a:gd name="T10" fmla="*/ 13 w 89"/>
                <a:gd name="T11" fmla="*/ 35 h 57"/>
                <a:gd name="T12" fmla="*/ 18 w 89"/>
                <a:gd name="T13" fmla="*/ 31 h 57"/>
                <a:gd name="T14" fmla="*/ 22 w 89"/>
                <a:gd name="T15" fmla="*/ 27 h 57"/>
                <a:gd name="T16" fmla="*/ 26 w 89"/>
                <a:gd name="T17" fmla="*/ 23 h 57"/>
                <a:gd name="T18" fmla="*/ 32 w 89"/>
                <a:gd name="T19" fmla="*/ 19 h 57"/>
                <a:gd name="T20" fmla="*/ 37 w 89"/>
                <a:gd name="T21" fmla="*/ 16 h 57"/>
                <a:gd name="T22" fmla="*/ 43 w 89"/>
                <a:gd name="T23" fmla="*/ 14 h 57"/>
                <a:gd name="T24" fmla="*/ 50 w 89"/>
                <a:gd name="T25" fmla="*/ 11 h 57"/>
                <a:gd name="T26" fmla="*/ 57 w 89"/>
                <a:gd name="T27" fmla="*/ 9 h 57"/>
                <a:gd name="T28" fmla="*/ 65 w 89"/>
                <a:gd name="T29" fmla="*/ 7 h 57"/>
                <a:gd name="T30" fmla="*/ 71 w 89"/>
                <a:gd name="T31" fmla="*/ 6 h 57"/>
                <a:gd name="T32" fmla="*/ 80 w 89"/>
                <a:gd name="T33" fmla="*/ 6 h 57"/>
                <a:gd name="T34" fmla="*/ 88 w 89"/>
                <a:gd name="T35" fmla="*/ 6 h 57"/>
                <a:gd name="T36" fmla="*/ 88 w 89"/>
                <a:gd name="T37" fmla="*/ 1 h 57"/>
                <a:gd name="T38" fmla="*/ 80 w 89"/>
                <a:gd name="T39" fmla="*/ 0 h 57"/>
                <a:gd name="T40" fmla="*/ 71 w 89"/>
                <a:gd name="T41" fmla="*/ 1 h 57"/>
                <a:gd name="T42" fmla="*/ 64 w 89"/>
                <a:gd name="T43" fmla="*/ 2 h 57"/>
                <a:gd name="T44" fmla="*/ 56 w 89"/>
                <a:gd name="T45" fmla="*/ 3 h 57"/>
                <a:gd name="T46" fmla="*/ 48 w 89"/>
                <a:gd name="T47" fmla="*/ 5 h 57"/>
                <a:gd name="T48" fmla="*/ 41 w 89"/>
                <a:gd name="T49" fmla="*/ 7 h 57"/>
                <a:gd name="T50" fmla="*/ 35 w 89"/>
                <a:gd name="T51" fmla="*/ 10 h 57"/>
                <a:gd name="T52" fmla="*/ 28 w 89"/>
                <a:gd name="T53" fmla="*/ 14 h 57"/>
                <a:gd name="T54" fmla="*/ 22 w 89"/>
                <a:gd name="T55" fmla="*/ 18 h 57"/>
                <a:gd name="T56" fmla="*/ 18 w 89"/>
                <a:gd name="T57" fmla="*/ 22 h 57"/>
                <a:gd name="T58" fmla="*/ 12 w 89"/>
                <a:gd name="T59" fmla="*/ 27 h 57"/>
                <a:gd name="T60" fmla="*/ 8 w 89"/>
                <a:gd name="T61" fmla="*/ 32 h 57"/>
                <a:gd name="T62" fmla="*/ 5 w 89"/>
                <a:gd name="T63" fmla="*/ 37 h 57"/>
                <a:gd name="T64" fmla="*/ 3 w 89"/>
                <a:gd name="T65" fmla="*/ 43 h 57"/>
                <a:gd name="T66" fmla="*/ 1 w 89"/>
                <a:gd name="T67" fmla="*/ 50 h 57"/>
                <a:gd name="T68" fmla="*/ 0 w 89"/>
                <a:gd name="T69" fmla="*/ 56 h 57"/>
                <a:gd name="T70" fmla="*/ 6 w 89"/>
                <a:gd name="T71" fmla="*/ 56 h 5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57"/>
                <a:gd name="T110" fmla="*/ 89 w 89"/>
                <a:gd name="T111" fmla="*/ 57 h 5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57">
                  <a:moveTo>
                    <a:pt x="6" y="56"/>
                  </a:moveTo>
                  <a:lnTo>
                    <a:pt x="6" y="56"/>
                  </a:lnTo>
                  <a:lnTo>
                    <a:pt x="7" y="51"/>
                  </a:lnTo>
                  <a:lnTo>
                    <a:pt x="8" y="45"/>
                  </a:lnTo>
                  <a:lnTo>
                    <a:pt x="11" y="41"/>
                  </a:lnTo>
                  <a:lnTo>
                    <a:pt x="13" y="35"/>
                  </a:lnTo>
                  <a:lnTo>
                    <a:pt x="18" y="31"/>
                  </a:lnTo>
                  <a:lnTo>
                    <a:pt x="22" y="27"/>
                  </a:lnTo>
                  <a:lnTo>
                    <a:pt x="26" y="23"/>
                  </a:lnTo>
                  <a:lnTo>
                    <a:pt x="32" y="19"/>
                  </a:lnTo>
                  <a:lnTo>
                    <a:pt x="37" y="16"/>
                  </a:lnTo>
                  <a:lnTo>
                    <a:pt x="43" y="14"/>
                  </a:lnTo>
                  <a:lnTo>
                    <a:pt x="50" y="11"/>
                  </a:lnTo>
                  <a:lnTo>
                    <a:pt x="57" y="9"/>
                  </a:lnTo>
                  <a:lnTo>
                    <a:pt x="65" y="7"/>
                  </a:lnTo>
                  <a:lnTo>
                    <a:pt x="71" y="6"/>
                  </a:lnTo>
                  <a:lnTo>
                    <a:pt x="80" y="6"/>
                  </a:lnTo>
                  <a:lnTo>
                    <a:pt x="88" y="6"/>
                  </a:lnTo>
                  <a:lnTo>
                    <a:pt x="88" y="1"/>
                  </a:lnTo>
                  <a:lnTo>
                    <a:pt x="80" y="0"/>
                  </a:lnTo>
                  <a:lnTo>
                    <a:pt x="71" y="1"/>
                  </a:lnTo>
                  <a:lnTo>
                    <a:pt x="64" y="2"/>
                  </a:lnTo>
                  <a:lnTo>
                    <a:pt x="56" y="3"/>
                  </a:lnTo>
                  <a:lnTo>
                    <a:pt x="48" y="5"/>
                  </a:lnTo>
                  <a:lnTo>
                    <a:pt x="41" y="7"/>
                  </a:lnTo>
                  <a:lnTo>
                    <a:pt x="35" y="10"/>
                  </a:lnTo>
                  <a:lnTo>
                    <a:pt x="28" y="14"/>
                  </a:lnTo>
                  <a:lnTo>
                    <a:pt x="22" y="18"/>
                  </a:lnTo>
                  <a:lnTo>
                    <a:pt x="18" y="22"/>
                  </a:lnTo>
                  <a:lnTo>
                    <a:pt x="12" y="27"/>
                  </a:lnTo>
                  <a:lnTo>
                    <a:pt x="8" y="32"/>
                  </a:lnTo>
                  <a:lnTo>
                    <a:pt x="5" y="37"/>
                  </a:lnTo>
                  <a:lnTo>
                    <a:pt x="3" y="43"/>
                  </a:lnTo>
                  <a:lnTo>
                    <a:pt x="1" y="50"/>
                  </a:lnTo>
                  <a:lnTo>
                    <a:pt x="0" y="56"/>
                  </a:lnTo>
                  <a:lnTo>
                    <a:pt x="6" y="56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23" name="Freeform 105"/>
            <p:cNvSpPr>
              <a:spLocks/>
            </p:cNvSpPr>
            <p:nvPr/>
          </p:nvSpPr>
          <p:spPr bwMode="auto">
            <a:xfrm>
              <a:off x="1902" y="4055"/>
              <a:ext cx="3" cy="24"/>
            </a:xfrm>
            <a:custGeom>
              <a:avLst/>
              <a:gdLst>
                <a:gd name="T0" fmla="*/ 2 w 3"/>
                <a:gd name="T1" fmla="*/ 23 h 24"/>
                <a:gd name="T2" fmla="*/ 2 w 3"/>
                <a:gd name="T3" fmla="*/ 23 h 24"/>
                <a:gd name="T4" fmla="*/ 2 w 3"/>
                <a:gd name="T5" fmla="*/ 0 h 24"/>
                <a:gd name="T6" fmla="*/ 1 w 3"/>
                <a:gd name="T7" fmla="*/ 0 h 24"/>
                <a:gd name="T8" fmla="*/ 0 w 3"/>
                <a:gd name="T9" fmla="*/ 23 h 24"/>
                <a:gd name="T10" fmla="*/ 2 w 3"/>
                <a:gd name="T11" fmla="*/ 23 h 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"/>
                <a:gd name="T19" fmla="*/ 0 h 24"/>
                <a:gd name="T20" fmla="*/ 3 w 3"/>
                <a:gd name="T21" fmla="*/ 24 h 2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" h="24">
                  <a:moveTo>
                    <a:pt x="2" y="23"/>
                  </a:moveTo>
                  <a:lnTo>
                    <a:pt x="2" y="23"/>
                  </a:lnTo>
                  <a:lnTo>
                    <a:pt x="2" y="0"/>
                  </a:lnTo>
                  <a:lnTo>
                    <a:pt x="1" y="0"/>
                  </a:lnTo>
                  <a:lnTo>
                    <a:pt x="0" y="23"/>
                  </a:lnTo>
                  <a:lnTo>
                    <a:pt x="2" y="23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24" name="Freeform 106"/>
            <p:cNvSpPr>
              <a:spLocks/>
            </p:cNvSpPr>
            <p:nvPr/>
          </p:nvSpPr>
          <p:spPr bwMode="auto">
            <a:xfrm>
              <a:off x="1907" y="3996"/>
              <a:ext cx="167" cy="124"/>
            </a:xfrm>
            <a:custGeom>
              <a:avLst/>
              <a:gdLst>
                <a:gd name="T0" fmla="*/ 166 w 167"/>
                <a:gd name="T1" fmla="*/ 69 h 124"/>
                <a:gd name="T2" fmla="*/ 165 w 167"/>
                <a:gd name="T3" fmla="*/ 74 h 124"/>
                <a:gd name="T4" fmla="*/ 164 w 167"/>
                <a:gd name="T5" fmla="*/ 80 h 124"/>
                <a:gd name="T6" fmla="*/ 161 w 167"/>
                <a:gd name="T7" fmla="*/ 86 h 124"/>
                <a:gd name="T8" fmla="*/ 158 w 167"/>
                <a:gd name="T9" fmla="*/ 92 h 124"/>
                <a:gd name="T10" fmla="*/ 154 w 167"/>
                <a:gd name="T11" fmla="*/ 96 h 124"/>
                <a:gd name="T12" fmla="*/ 150 w 167"/>
                <a:gd name="T13" fmla="*/ 101 h 124"/>
                <a:gd name="T14" fmla="*/ 145 w 167"/>
                <a:gd name="T15" fmla="*/ 106 h 124"/>
                <a:gd name="T16" fmla="*/ 139 w 167"/>
                <a:gd name="T17" fmla="*/ 110 h 124"/>
                <a:gd name="T18" fmla="*/ 133 w 167"/>
                <a:gd name="T19" fmla="*/ 113 h 124"/>
                <a:gd name="T20" fmla="*/ 126 w 167"/>
                <a:gd name="T21" fmla="*/ 116 h 124"/>
                <a:gd name="T22" fmla="*/ 119 w 167"/>
                <a:gd name="T23" fmla="*/ 118 h 124"/>
                <a:gd name="T24" fmla="*/ 112 w 167"/>
                <a:gd name="T25" fmla="*/ 121 h 124"/>
                <a:gd name="T26" fmla="*/ 104 w 167"/>
                <a:gd name="T27" fmla="*/ 122 h 124"/>
                <a:gd name="T28" fmla="*/ 96 w 167"/>
                <a:gd name="T29" fmla="*/ 123 h 124"/>
                <a:gd name="T30" fmla="*/ 88 w 167"/>
                <a:gd name="T31" fmla="*/ 123 h 124"/>
                <a:gd name="T32" fmla="*/ 79 w 167"/>
                <a:gd name="T33" fmla="*/ 123 h 124"/>
                <a:gd name="T34" fmla="*/ 63 w 167"/>
                <a:gd name="T35" fmla="*/ 120 h 124"/>
                <a:gd name="T36" fmla="*/ 47 w 167"/>
                <a:gd name="T37" fmla="*/ 115 h 124"/>
                <a:gd name="T38" fmla="*/ 33 w 167"/>
                <a:gd name="T39" fmla="*/ 109 h 124"/>
                <a:gd name="T40" fmla="*/ 21 w 167"/>
                <a:gd name="T41" fmla="*/ 101 h 124"/>
                <a:gd name="T42" fmla="*/ 12 w 167"/>
                <a:gd name="T43" fmla="*/ 92 h 124"/>
                <a:gd name="T44" fmla="*/ 5 w 167"/>
                <a:gd name="T45" fmla="*/ 80 h 124"/>
                <a:gd name="T46" fmla="*/ 1 w 167"/>
                <a:gd name="T47" fmla="*/ 69 h 124"/>
                <a:gd name="T48" fmla="*/ 0 w 167"/>
                <a:gd name="T49" fmla="*/ 56 h 124"/>
                <a:gd name="T50" fmla="*/ 1 w 167"/>
                <a:gd name="T51" fmla="*/ 50 h 124"/>
                <a:gd name="T52" fmla="*/ 3 w 167"/>
                <a:gd name="T53" fmla="*/ 44 h 124"/>
                <a:gd name="T54" fmla="*/ 5 w 167"/>
                <a:gd name="T55" fmla="*/ 38 h 124"/>
                <a:gd name="T56" fmla="*/ 9 w 167"/>
                <a:gd name="T57" fmla="*/ 32 h 124"/>
                <a:gd name="T58" fmla="*/ 13 w 167"/>
                <a:gd name="T59" fmla="*/ 28 h 124"/>
                <a:gd name="T60" fmla="*/ 17 w 167"/>
                <a:gd name="T61" fmla="*/ 23 h 124"/>
                <a:gd name="T62" fmla="*/ 22 w 167"/>
                <a:gd name="T63" fmla="*/ 19 h 124"/>
                <a:gd name="T64" fmla="*/ 28 w 167"/>
                <a:gd name="T65" fmla="*/ 14 h 124"/>
                <a:gd name="T66" fmla="*/ 34 w 167"/>
                <a:gd name="T67" fmla="*/ 11 h 124"/>
                <a:gd name="T68" fmla="*/ 41 w 167"/>
                <a:gd name="T69" fmla="*/ 8 h 124"/>
                <a:gd name="T70" fmla="*/ 47 w 167"/>
                <a:gd name="T71" fmla="*/ 6 h 124"/>
                <a:gd name="T72" fmla="*/ 55 w 167"/>
                <a:gd name="T73" fmla="*/ 4 h 124"/>
                <a:gd name="T74" fmla="*/ 63 w 167"/>
                <a:gd name="T75" fmla="*/ 2 h 124"/>
                <a:gd name="T76" fmla="*/ 70 w 167"/>
                <a:gd name="T77" fmla="*/ 1 h 124"/>
                <a:gd name="T78" fmla="*/ 79 w 167"/>
                <a:gd name="T79" fmla="*/ 0 h 124"/>
                <a:gd name="T80" fmla="*/ 88 w 167"/>
                <a:gd name="T81" fmla="*/ 1 h 124"/>
                <a:gd name="T82" fmla="*/ 104 w 167"/>
                <a:gd name="T83" fmla="*/ 4 h 124"/>
                <a:gd name="T84" fmla="*/ 120 w 167"/>
                <a:gd name="T85" fmla="*/ 8 h 124"/>
                <a:gd name="T86" fmla="*/ 134 w 167"/>
                <a:gd name="T87" fmla="*/ 14 h 124"/>
                <a:gd name="T88" fmla="*/ 145 w 167"/>
                <a:gd name="T89" fmla="*/ 23 h 124"/>
                <a:gd name="T90" fmla="*/ 155 w 167"/>
                <a:gd name="T91" fmla="*/ 33 h 124"/>
                <a:gd name="T92" fmla="*/ 162 w 167"/>
                <a:gd name="T93" fmla="*/ 44 h 124"/>
                <a:gd name="T94" fmla="*/ 166 w 167"/>
                <a:gd name="T95" fmla="*/ 56 h 124"/>
                <a:gd name="T96" fmla="*/ 166 w 167"/>
                <a:gd name="T97" fmla="*/ 69 h 12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67"/>
                <a:gd name="T148" fmla="*/ 0 h 124"/>
                <a:gd name="T149" fmla="*/ 167 w 167"/>
                <a:gd name="T150" fmla="*/ 124 h 124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67" h="124">
                  <a:moveTo>
                    <a:pt x="166" y="69"/>
                  </a:moveTo>
                  <a:lnTo>
                    <a:pt x="165" y="74"/>
                  </a:lnTo>
                  <a:lnTo>
                    <a:pt x="164" y="80"/>
                  </a:lnTo>
                  <a:lnTo>
                    <a:pt x="161" y="86"/>
                  </a:lnTo>
                  <a:lnTo>
                    <a:pt x="158" y="92"/>
                  </a:lnTo>
                  <a:lnTo>
                    <a:pt x="154" y="96"/>
                  </a:lnTo>
                  <a:lnTo>
                    <a:pt x="150" y="101"/>
                  </a:lnTo>
                  <a:lnTo>
                    <a:pt x="145" y="106"/>
                  </a:lnTo>
                  <a:lnTo>
                    <a:pt x="139" y="110"/>
                  </a:lnTo>
                  <a:lnTo>
                    <a:pt x="133" y="113"/>
                  </a:lnTo>
                  <a:lnTo>
                    <a:pt x="126" y="116"/>
                  </a:lnTo>
                  <a:lnTo>
                    <a:pt x="119" y="118"/>
                  </a:lnTo>
                  <a:lnTo>
                    <a:pt x="112" y="121"/>
                  </a:lnTo>
                  <a:lnTo>
                    <a:pt x="104" y="122"/>
                  </a:lnTo>
                  <a:lnTo>
                    <a:pt x="96" y="123"/>
                  </a:lnTo>
                  <a:lnTo>
                    <a:pt x="88" y="123"/>
                  </a:lnTo>
                  <a:lnTo>
                    <a:pt x="79" y="123"/>
                  </a:lnTo>
                  <a:lnTo>
                    <a:pt x="63" y="120"/>
                  </a:lnTo>
                  <a:lnTo>
                    <a:pt x="47" y="115"/>
                  </a:lnTo>
                  <a:lnTo>
                    <a:pt x="33" y="109"/>
                  </a:lnTo>
                  <a:lnTo>
                    <a:pt x="21" y="101"/>
                  </a:lnTo>
                  <a:lnTo>
                    <a:pt x="12" y="92"/>
                  </a:lnTo>
                  <a:lnTo>
                    <a:pt x="5" y="80"/>
                  </a:lnTo>
                  <a:lnTo>
                    <a:pt x="1" y="69"/>
                  </a:lnTo>
                  <a:lnTo>
                    <a:pt x="0" y="56"/>
                  </a:lnTo>
                  <a:lnTo>
                    <a:pt x="1" y="50"/>
                  </a:lnTo>
                  <a:lnTo>
                    <a:pt x="3" y="44"/>
                  </a:lnTo>
                  <a:lnTo>
                    <a:pt x="5" y="38"/>
                  </a:lnTo>
                  <a:lnTo>
                    <a:pt x="9" y="32"/>
                  </a:lnTo>
                  <a:lnTo>
                    <a:pt x="13" y="28"/>
                  </a:lnTo>
                  <a:lnTo>
                    <a:pt x="17" y="23"/>
                  </a:lnTo>
                  <a:lnTo>
                    <a:pt x="22" y="19"/>
                  </a:lnTo>
                  <a:lnTo>
                    <a:pt x="28" y="14"/>
                  </a:lnTo>
                  <a:lnTo>
                    <a:pt x="34" y="11"/>
                  </a:lnTo>
                  <a:lnTo>
                    <a:pt x="41" y="8"/>
                  </a:lnTo>
                  <a:lnTo>
                    <a:pt x="47" y="6"/>
                  </a:lnTo>
                  <a:lnTo>
                    <a:pt x="55" y="4"/>
                  </a:lnTo>
                  <a:lnTo>
                    <a:pt x="63" y="2"/>
                  </a:lnTo>
                  <a:lnTo>
                    <a:pt x="70" y="1"/>
                  </a:lnTo>
                  <a:lnTo>
                    <a:pt x="79" y="0"/>
                  </a:lnTo>
                  <a:lnTo>
                    <a:pt x="88" y="1"/>
                  </a:lnTo>
                  <a:lnTo>
                    <a:pt x="104" y="4"/>
                  </a:lnTo>
                  <a:lnTo>
                    <a:pt x="120" y="8"/>
                  </a:lnTo>
                  <a:lnTo>
                    <a:pt x="134" y="14"/>
                  </a:lnTo>
                  <a:lnTo>
                    <a:pt x="145" y="23"/>
                  </a:lnTo>
                  <a:lnTo>
                    <a:pt x="155" y="33"/>
                  </a:lnTo>
                  <a:lnTo>
                    <a:pt x="162" y="44"/>
                  </a:lnTo>
                  <a:lnTo>
                    <a:pt x="166" y="56"/>
                  </a:lnTo>
                  <a:lnTo>
                    <a:pt x="166" y="69"/>
                  </a:lnTo>
                </a:path>
              </a:pathLst>
            </a:custGeom>
            <a:solidFill>
              <a:srgbClr val="FFFF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25" name="Freeform 107"/>
            <p:cNvSpPr>
              <a:spLocks/>
            </p:cNvSpPr>
            <p:nvPr/>
          </p:nvSpPr>
          <p:spPr bwMode="auto">
            <a:xfrm>
              <a:off x="1989" y="4068"/>
              <a:ext cx="89" cy="56"/>
            </a:xfrm>
            <a:custGeom>
              <a:avLst/>
              <a:gdLst>
                <a:gd name="T0" fmla="*/ 0 w 89"/>
                <a:gd name="T1" fmla="*/ 54 h 56"/>
                <a:gd name="T2" fmla="*/ 0 w 89"/>
                <a:gd name="T3" fmla="*/ 54 h 56"/>
                <a:gd name="T4" fmla="*/ 8 w 89"/>
                <a:gd name="T5" fmla="*/ 55 h 56"/>
                <a:gd name="T6" fmla="*/ 16 w 89"/>
                <a:gd name="T7" fmla="*/ 54 h 56"/>
                <a:gd name="T8" fmla="*/ 24 w 89"/>
                <a:gd name="T9" fmla="*/ 53 h 56"/>
                <a:gd name="T10" fmla="*/ 32 w 89"/>
                <a:gd name="T11" fmla="*/ 52 h 56"/>
                <a:gd name="T12" fmla="*/ 39 w 89"/>
                <a:gd name="T13" fmla="*/ 50 h 56"/>
                <a:gd name="T14" fmla="*/ 47 w 89"/>
                <a:gd name="T15" fmla="*/ 48 h 56"/>
                <a:gd name="T16" fmla="*/ 53 w 89"/>
                <a:gd name="T17" fmla="*/ 45 h 56"/>
                <a:gd name="T18" fmla="*/ 60 w 89"/>
                <a:gd name="T19" fmla="*/ 41 h 56"/>
                <a:gd name="T20" fmla="*/ 66 w 89"/>
                <a:gd name="T21" fmla="*/ 37 h 56"/>
                <a:gd name="T22" fmla="*/ 70 w 89"/>
                <a:gd name="T23" fmla="*/ 32 h 56"/>
                <a:gd name="T24" fmla="*/ 75 w 89"/>
                <a:gd name="T25" fmla="*/ 28 h 56"/>
                <a:gd name="T26" fmla="*/ 80 w 89"/>
                <a:gd name="T27" fmla="*/ 23 h 56"/>
                <a:gd name="T28" fmla="*/ 82 w 89"/>
                <a:gd name="T29" fmla="*/ 18 h 56"/>
                <a:gd name="T30" fmla="*/ 85 w 89"/>
                <a:gd name="T31" fmla="*/ 12 h 56"/>
                <a:gd name="T32" fmla="*/ 87 w 89"/>
                <a:gd name="T33" fmla="*/ 5 h 56"/>
                <a:gd name="T34" fmla="*/ 88 w 89"/>
                <a:gd name="T35" fmla="*/ 0 h 56"/>
                <a:gd name="T36" fmla="*/ 81 w 89"/>
                <a:gd name="T37" fmla="*/ 0 h 56"/>
                <a:gd name="T38" fmla="*/ 81 w 89"/>
                <a:gd name="T39" fmla="*/ 5 h 56"/>
                <a:gd name="T40" fmla="*/ 80 w 89"/>
                <a:gd name="T41" fmla="*/ 10 h 56"/>
                <a:gd name="T42" fmla="*/ 77 w 89"/>
                <a:gd name="T43" fmla="*/ 15 h 56"/>
                <a:gd name="T44" fmla="*/ 74 w 89"/>
                <a:gd name="T45" fmla="*/ 21 h 56"/>
                <a:gd name="T46" fmla="*/ 70 w 89"/>
                <a:gd name="T47" fmla="*/ 24 h 56"/>
                <a:gd name="T48" fmla="*/ 66 w 89"/>
                <a:gd name="T49" fmla="*/ 29 h 56"/>
                <a:gd name="T50" fmla="*/ 62 w 89"/>
                <a:gd name="T51" fmla="*/ 32 h 56"/>
                <a:gd name="T52" fmla="*/ 56 w 89"/>
                <a:gd name="T53" fmla="*/ 36 h 56"/>
                <a:gd name="T54" fmla="*/ 51 w 89"/>
                <a:gd name="T55" fmla="*/ 39 h 56"/>
                <a:gd name="T56" fmla="*/ 45 w 89"/>
                <a:gd name="T57" fmla="*/ 42 h 56"/>
                <a:gd name="T58" fmla="*/ 37 w 89"/>
                <a:gd name="T59" fmla="*/ 44 h 56"/>
                <a:gd name="T60" fmla="*/ 31 w 89"/>
                <a:gd name="T61" fmla="*/ 46 h 56"/>
                <a:gd name="T62" fmla="*/ 24 w 89"/>
                <a:gd name="T63" fmla="*/ 47 h 56"/>
                <a:gd name="T64" fmla="*/ 16 w 89"/>
                <a:gd name="T65" fmla="*/ 49 h 56"/>
                <a:gd name="T66" fmla="*/ 8 w 89"/>
                <a:gd name="T67" fmla="*/ 49 h 56"/>
                <a:gd name="T68" fmla="*/ 0 w 89"/>
                <a:gd name="T69" fmla="*/ 49 h 56"/>
                <a:gd name="T70" fmla="*/ 0 w 89"/>
                <a:gd name="T71" fmla="*/ 54 h 5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56"/>
                <a:gd name="T110" fmla="*/ 89 w 89"/>
                <a:gd name="T111" fmla="*/ 56 h 5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56">
                  <a:moveTo>
                    <a:pt x="0" y="54"/>
                  </a:moveTo>
                  <a:lnTo>
                    <a:pt x="0" y="54"/>
                  </a:lnTo>
                  <a:lnTo>
                    <a:pt x="8" y="55"/>
                  </a:lnTo>
                  <a:lnTo>
                    <a:pt x="16" y="54"/>
                  </a:lnTo>
                  <a:lnTo>
                    <a:pt x="24" y="53"/>
                  </a:lnTo>
                  <a:lnTo>
                    <a:pt x="32" y="52"/>
                  </a:lnTo>
                  <a:lnTo>
                    <a:pt x="39" y="50"/>
                  </a:lnTo>
                  <a:lnTo>
                    <a:pt x="47" y="48"/>
                  </a:lnTo>
                  <a:lnTo>
                    <a:pt x="53" y="45"/>
                  </a:lnTo>
                  <a:lnTo>
                    <a:pt x="60" y="41"/>
                  </a:lnTo>
                  <a:lnTo>
                    <a:pt x="66" y="37"/>
                  </a:lnTo>
                  <a:lnTo>
                    <a:pt x="70" y="32"/>
                  </a:lnTo>
                  <a:lnTo>
                    <a:pt x="75" y="28"/>
                  </a:lnTo>
                  <a:lnTo>
                    <a:pt x="80" y="23"/>
                  </a:lnTo>
                  <a:lnTo>
                    <a:pt x="82" y="18"/>
                  </a:lnTo>
                  <a:lnTo>
                    <a:pt x="85" y="12"/>
                  </a:lnTo>
                  <a:lnTo>
                    <a:pt x="87" y="5"/>
                  </a:lnTo>
                  <a:lnTo>
                    <a:pt x="88" y="0"/>
                  </a:lnTo>
                  <a:lnTo>
                    <a:pt x="81" y="0"/>
                  </a:lnTo>
                  <a:lnTo>
                    <a:pt x="81" y="5"/>
                  </a:lnTo>
                  <a:lnTo>
                    <a:pt x="80" y="10"/>
                  </a:lnTo>
                  <a:lnTo>
                    <a:pt x="77" y="15"/>
                  </a:lnTo>
                  <a:lnTo>
                    <a:pt x="74" y="21"/>
                  </a:lnTo>
                  <a:lnTo>
                    <a:pt x="70" y="24"/>
                  </a:lnTo>
                  <a:lnTo>
                    <a:pt x="66" y="29"/>
                  </a:lnTo>
                  <a:lnTo>
                    <a:pt x="62" y="32"/>
                  </a:lnTo>
                  <a:lnTo>
                    <a:pt x="56" y="36"/>
                  </a:lnTo>
                  <a:lnTo>
                    <a:pt x="51" y="39"/>
                  </a:lnTo>
                  <a:lnTo>
                    <a:pt x="45" y="42"/>
                  </a:lnTo>
                  <a:lnTo>
                    <a:pt x="37" y="44"/>
                  </a:lnTo>
                  <a:lnTo>
                    <a:pt x="31" y="46"/>
                  </a:lnTo>
                  <a:lnTo>
                    <a:pt x="24" y="47"/>
                  </a:lnTo>
                  <a:lnTo>
                    <a:pt x="16" y="49"/>
                  </a:lnTo>
                  <a:lnTo>
                    <a:pt x="8" y="49"/>
                  </a:lnTo>
                  <a:lnTo>
                    <a:pt x="0" y="49"/>
                  </a:lnTo>
                  <a:lnTo>
                    <a:pt x="0" y="54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26" name="Freeform 108"/>
            <p:cNvSpPr>
              <a:spLocks/>
            </p:cNvSpPr>
            <p:nvPr/>
          </p:nvSpPr>
          <p:spPr bwMode="auto">
            <a:xfrm>
              <a:off x="1904" y="4055"/>
              <a:ext cx="80" cy="68"/>
            </a:xfrm>
            <a:custGeom>
              <a:avLst/>
              <a:gdLst>
                <a:gd name="T0" fmla="*/ 0 w 80"/>
                <a:gd name="T1" fmla="*/ 0 h 68"/>
                <a:gd name="T2" fmla="*/ 0 w 80"/>
                <a:gd name="T3" fmla="*/ 0 h 68"/>
                <a:gd name="T4" fmla="*/ 0 w 80"/>
                <a:gd name="T5" fmla="*/ 12 h 68"/>
                <a:gd name="T6" fmla="*/ 5 w 80"/>
                <a:gd name="T7" fmla="*/ 24 h 68"/>
                <a:gd name="T8" fmla="*/ 12 w 80"/>
                <a:gd name="T9" fmla="*/ 36 h 68"/>
                <a:gd name="T10" fmla="*/ 21 w 80"/>
                <a:gd name="T11" fmla="*/ 45 h 68"/>
                <a:gd name="T12" fmla="*/ 33 w 80"/>
                <a:gd name="T13" fmla="*/ 54 h 68"/>
                <a:gd name="T14" fmla="*/ 47 w 80"/>
                <a:gd name="T15" fmla="*/ 60 h 68"/>
                <a:gd name="T16" fmla="*/ 62 w 80"/>
                <a:gd name="T17" fmla="*/ 64 h 68"/>
                <a:gd name="T18" fmla="*/ 79 w 80"/>
                <a:gd name="T19" fmla="*/ 67 h 68"/>
                <a:gd name="T20" fmla="*/ 79 w 80"/>
                <a:gd name="T21" fmla="*/ 61 h 68"/>
                <a:gd name="T22" fmla="*/ 63 w 80"/>
                <a:gd name="T23" fmla="*/ 59 h 68"/>
                <a:gd name="T24" fmla="*/ 49 w 80"/>
                <a:gd name="T25" fmla="*/ 54 h 68"/>
                <a:gd name="T26" fmla="*/ 36 w 80"/>
                <a:gd name="T27" fmla="*/ 48 h 68"/>
                <a:gd name="T28" fmla="*/ 25 w 80"/>
                <a:gd name="T29" fmla="*/ 40 h 68"/>
                <a:gd name="T30" fmla="*/ 17 w 80"/>
                <a:gd name="T31" fmla="*/ 31 h 68"/>
                <a:gd name="T32" fmla="*/ 10 w 80"/>
                <a:gd name="T33" fmla="*/ 21 h 68"/>
                <a:gd name="T34" fmla="*/ 7 w 80"/>
                <a:gd name="T35" fmla="*/ 11 h 68"/>
                <a:gd name="T36" fmla="*/ 6 w 80"/>
                <a:gd name="T37" fmla="*/ 0 h 68"/>
                <a:gd name="T38" fmla="*/ 0 w 80"/>
                <a:gd name="T39" fmla="*/ 0 h 6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68"/>
                <a:gd name="T62" fmla="*/ 80 w 80"/>
                <a:gd name="T63" fmla="*/ 68 h 68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68">
                  <a:moveTo>
                    <a:pt x="0" y="0"/>
                  </a:moveTo>
                  <a:lnTo>
                    <a:pt x="0" y="0"/>
                  </a:lnTo>
                  <a:lnTo>
                    <a:pt x="0" y="12"/>
                  </a:lnTo>
                  <a:lnTo>
                    <a:pt x="5" y="24"/>
                  </a:lnTo>
                  <a:lnTo>
                    <a:pt x="12" y="36"/>
                  </a:lnTo>
                  <a:lnTo>
                    <a:pt x="21" y="45"/>
                  </a:lnTo>
                  <a:lnTo>
                    <a:pt x="33" y="54"/>
                  </a:lnTo>
                  <a:lnTo>
                    <a:pt x="47" y="60"/>
                  </a:lnTo>
                  <a:lnTo>
                    <a:pt x="62" y="64"/>
                  </a:lnTo>
                  <a:lnTo>
                    <a:pt x="79" y="67"/>
                  </a:lnTo>
                  <a:lnTo>
                    <a:pt x="79" y="61"/>
                  </a:lnTo>
                  <a:lnTo>
                    <a:pt x="63" y="59"/>
                  </a:lnTo>
                  <a:lnTo>
                    <a:pt x="49" y="54"/>
                  </a:lnTo>
                  <a:lnTo>
                    <a:pt x="36" y="48"/>
                  </a:lnTo>
                  <a:lnTo>
                    <a:pt x="25" y="40"/>
                  </a:lnTo>
                  <a:lnTo>
                    <a:pt x="17" y="31"/>
                  </a:lnTo>
                  <a:lnTo>
                    <a:pt x="10" y="21"/>
                  </a:lnTo>
                  <a:lnTo>
                    <a:pt x="7" y="11"/>
                  </a:lnTo>
                  <a:lnTo>
                    <a:pt x="6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27" name="Freeform 109"/>
            <p:cNvSpPr>
              <a:spLocks/>
            </p:cNvSpPr>
            <p:nvPr/>
          </p:nvSpPr>
          <p:spPr bwMode="auto">
            <a:xfrm>
              <a:off x="1904" y="3993"/>
              <a:ext cx="89" cy="57"/>
            </a:xfrm>
            <a:custGeom>
              <a:avLst/>
              <a:gdLst>
                <a:gd name="T0" fmla="*/ 88 w 89"/>
                <a:gd name="T1" fmla="*/ 1 h 57"/>
                <a:gd name="T2" fmla="*/ 88 w 89"/>
                <a:gd name="T3" fmla="*/ 1 h 57"/>
                <a:gd name="T4" fmla="*/ 80 w 89"/>
                <a:gd name="T5" fmla="*/ 0 h 57"/>
                <a:gd name="T6" fmla="*/ 71 w 89"/>
                <a:gd name="T7" fmla="*/ 1 h 57"/>
                <a:gd name="T8" fmla="*/ 64 w 89"/>
                <a:gd name="T9" fmla="*/ 2 h 57"/>
                <a:gd name="T10" fmla="*/ 56 w 89"/>
                <a:gd name="T11" fmla="*/ 3 h 57"/>
                <a:gd name="T12" fmla="*/ 48 w 89"/>
                <a:gd name="T13" fmla="*/ 5 h 57"/>
                <a:gd name="T14" fmla="*/ 41 w 89"/>
                <a:gd name="T15" fmla="*/ 7 h 57"/>
                <a:gd name="T16" fmla="*/ 35 w 89"/>
                <a:gd name="T17" fmla="*/ 10 h 57"/>
                <a:gd name="T18" fmla="*/ 28 w 89"/>
                <a:gd name="T19" fmla="*/ 14 h 57"/>
                <a:gd name="T20" fmla="*/ 22 w 89"/>
                <a:gd name="T21" fmla="*/ 18 h 57"/>
                <a:gd name="T22" fmla="*/ 18 w 89"/>
                <a:gd name="T23" fmla="*/ 22 h 57"/>
                <a:gd name="T24" fmla="*/ 12 w 89"/>
                <a:gd name="T25" fmla="*/ 27 h 57"/>
                <a:gd name="T26" fmla="*/ 8 w 89"/>
                <a:gd name="T27" fmla="*/ 32 h 57"/>
                <a:gd name="T28" fmla="*/ 5 w 89"/>
                <a:gd name="T29" fmla="*/ 37 h 57"/>
                <a:gd name="T30" fmla="*/ 3 w 89"/>
                <a:gd name="T31" fmla="*/ 43 h 57"/>
                <a:gd name="T32" fmla="*/ 1 w 89"/>
                <a:gd name="T33" fmla="*/ 50 h 57"/>
                <a:gd name="T34" fmla="*/ 0 w 89"/>
                <a:gd name="T35" fmla="*/ 56 h 57"/>
                <a:gd name="T36" fmla="*/ 6 w 89"/>
                <a:gd name="T37" fmla="*/ 56 h 57"/>
                <a:gd name="T38" fmla="*/ 7 w 89"/>
                <a:gd name="T39" fmla="*/ 51 h 57"/>
                <a:gd name="T40" fmla="*/ 8 w 89"/>
                <a:gd name="T41" fmla="*/ 45 h 57"/>
                <a:gd name="T42" fmla="*/ 11 w 89"/>
                <a:gd name="T43" fmla="*/ 41 h 57"/>
                <a:gd name="T44" fmla="*/ 13 w 89"/>
                <a:gd name="T45" fmla="*/ 35 h 57"/>
                <a:gd name="T46" fmla="*/ 18 w 89"/>
                <a:gd name="T47" fmla="*/ 31 h 57"/>
                <a:gd name="T48" fmla="*/ 22 w 89"/>
                <a:gd name="T49" fmla="*/ 27 h 57"/>
                <a:gd name="T50" fmla="*/ 26 w 89"/>
                <a:gd name="T51" fmla="*/ 23 h 57"/>
                <a:gd name="T52" fmla="*/ 32 w 89"/>
                <a:gd name="T53" fmla="*/ 19 h 57"/>
                <a:gd name="T54" fmla="*/ 37 w 89"/>
                <a:gd name="T55" fmla="*/ 16 h 57"/>
                <a:gd name="T56" fmla="*/ 43 w 89"/>
                <a:gd name="T57" fmla="*/ 14 h 57"/>
                <a:gd name="T58" fmla="*/ 50 w 89"/>
                <a:gd name="T59" fmla="*/ 11 h 57"/>
                <a:gd name="T60" fmla="*/ 57 w 89"/>
                <a:gd name="T61" fmla="*/ 9 h 57"/>
                <a:gd name="T62" fmla="*/ 65 w 89"/>
                <a:gd name="T63" fmla="*/ 7 h 57"/>
                <a:gd name="T64" fmla="*/ 71 w 89"/>
                <a:gd name="T65" fmla="*/ 6 h 57"/>
                <a:gd name="T66" fmla="*/ 80 w 89"/>
                <a:gd name="T67" fmla="*/ 6 h 57"/>
                <a:gd name="T68" fmla="*/ 88 w 89"/>
                <a:gd name="T69" fmla="*/ 6 h 57"/>
                <a:gd name="T70" fmla="*/ 88 w 89"/>
                <a:gd name="T71" fmla="*/ 1 h 5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57"/>
                <a:gd name="T110" fmla="*/ 89 w 89"/>
                <a:gd name="T111" fmla="*/ 57 h 5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57">
                  <a:moveTo>
                    <a:pt x="88" y="1"/>
                  </a:moveTo>
                  <a:lnTo>
                    <a:pt x="88" y="1"/>
                  </a:lnTo>
                  <a:lnTo>
                    <a:pt x="80" y="0"/>
                  </a:lnTo>
                  <a:lnTo>
                    <a:pt x="71" y="1"/>
                  </a:lnTo>
                  <a:lnTo>
                    <a:pt x="64" y="2"/>
                  </a:lnTo>
                  <a:lnTo>
                    <a:pt x="56" y="3"/>
                  </a:lnTo>
                  <a:lnTo>
                    <a:pt x="48" y="5"/>
                  </a:lnTo>
                  <a:lnTo>
                    <a:pt x="41" y="7"/>
                  </a:lnTo>
                  <a:lnTo>
                    <a:pt x="35" y="10"/>
                  </a:lnTo>
                  <a:lnTo>
                    <a:pt x="28" y="14"/>
                  </a:lnTo>
                  <a:lnTo>
                    <a:pt x="22" y="18"/>
                  </a:lnTo>
                  <a:lnTo>
                    <a:pt x="18" y="22"/>
                  </a:lnTo>
                  <a:lnTo>
                    <a:pt x="12" y="27"/>
                  </a:lnTo>
                  <a:lnTo>
                    <a:pt x="8" y="32"/>
                  </a:lnTo>
                  <a:lnTo>
                    <a:pt x="5" y="37"/>
                  </a:lnTo>
                  <a:lnTo>
                    <a:pt x="3" y="43"/>
                  </a:lnTo>
                  <a:lnTo>
                    <a:pt x="1" y="50"/>
                  </a:lnTo>
                  <a:lnTo>
                    <a:pt x="0" y="56"/>
                  </a:lnTo>
                  <a:lnTo>
                    <a:pt x="6" y="56"/>
                  </a:lnTo>
                  <a:lnTo>
                    <a:pt x="7" y="51"/>
                  </a:lnTo>
                  <a:lnTo>
                    <a:pt x="8" y="45"/>
                  </a:lnTo>
                  <a:lnTo>
                    <a:pt x="11" y="41"/>
                  </a:lnTo>
                  <a:lnTo>
                    <a:pt x="13" y="35"/>
                  </a:lnTo>
                  <a:lnTo>
                    <a:pt x="18" y="31"/>
                  </a:lnTo>
                  <a:lnTo>
                    <a:pt x="22" y="27"/>
                  </a:lnTo>
                  <a:lnTo>
                    <a:pt x="26" y="23"/>
                  </a:lnTo>
                  <a:lnTo>
                    <a:pt x="32" y="19"/>
                  </a:lnTo>
                  <a:lnTo>
                    <a:pt x="37" y="16"/>
                  </a:lnTo>
                  <a:lnTo>
                    <a:pt x="43" y="14"/>
                  </a:lnTo>
                  <a:lnTo>
                    <a:pt x="50" y="11"/>
                  </a:lnTo>
                  <a:lnTo>
                    <a:pt x="57" y="9"/>
                  </a:lnTo>
                  <a:lnTo>
                    <a:pt x="65" y="7"/>
                  </a:lnTo>
                  <a:lnTo>
                    <a:pt x="71" y="6"/>
                  </a:lnTo>
                  <a:lnTo>
                    <a:pt x="80" y="6"/>
                  </a:lnTo>
                  <a:lnTo>
                    <a:pt x="88" y="6"/>
                  </a:lnTo>
                  <a:lnTo>
                    <a:pt x="88" y="1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28" name="Freeform 110"/>
            <p:cNvSpPr>
              <a:spLocks/>
            </p:cNvSpPr>
            <p:nvPr/>
          </p:nvSpPr>
          <p:spPr bwMode="auto">
            <a:xfrm>
              <a:off x="1998" y="3994"/>
              <a:ext cx="80" cy="69"/>
            </a:xfrm>
            <a:custGeom>
              <a:avLst/>
              <a:gdLst>
                <a:gd name="T0" fmla="*/ 79 w 80"/>
                <a:gd name="T1" fmla="*/ 68 h 69"/>
                <a:gd name="T2" fmla="*/ 79 w 80"/>
                <a:gd name="T3" fmla="*/ 68 h 69"/>
                <a:gd name="T4" fmla="*/ 78 w 80"/>
                <a:gd name="T5" fmla="*/ 55 h 69"/>
                <a:gd name="T6" fmla="*/ 74 w 80"/>
                <a:gd name="T7" fmla="*/ 43 h 69"/>
                <a:gd name="T8" fmla="*/ 67 w 80"/>
                <a:gd name="T9" fmla="*/ 31 h 69"/>
                <a:gd name="T10" fmla="*/ 58 w 80"/>
                <a:gd name="T11" fmla="*/ 22 h 69"/>
                <a:gd name="T12" fmla="*/ 46 w 80"/>
                <a:gd name="T13" fmla="*/ 14 h 69"/>
                <a:gd name="T14" fmla="*/ 32 w 80"/>
                <a:gd name="T15" fmla="*/ 6 h 69"/>
                <a:gd name="T16" fmla="*/ 17 w 80"/>
                <a:gd name="T17" fmla="*/ 2 h 69"/>
                <a:gd name="T18" fmla="*/ 0 w 80"/>
                <a:gd name="T19" fmla="*/ 0 h 69"/>
                <a:gd name="T20" fmla="*/ 0 w 80"/>
                <a:gd name="T21" fmla="*/ 6 h 69"/>
                <a:gd name="T22" fmla="*/ 16 w 80"/>
                <a:gd name="T23" fmla="*/ 8 h 69"/>
                <a:gd name="T24" fmla="*/ 30 w 80"/>
                <a:gd name="T25" fmla="*/ 13 h 69"/>
                <a:gd name="T26" fmla="*/ 43 w 80"/>
                <a:gd name="T27" fmla="*/ 18 h 69"/>
                <a:gd name="T28" fmla="*/ 53 w 80"/>
                <a:gd name="T29" fmla="*/ 27 h 69"/>
                <a:gd name="T30" fmla="*/ 62 w 80"/>
                <a:gd name="T31" fmla="*/ 36 h 69"/>
                <a:gd name="T32" fmla="*/ 68 w 80"/>
                <a:gd name="T33" fmla="*/ 45 h 69"/>
                <a:gd name="T34" fmla="*/ 72 w 80"/>
                <a:gd name="T35" fmla="*/ 56 h 69"/>
                <a:gd name="T36" fmla="*/ 72 w 80"/>
                <a:gd name="T37" fmla="*/ 68 h 69"/>
                <a:gd name="T38" fmla="*/ 79 w 80"/>
                <a:gd name="T39" fmla="*/ 68 h 69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69"/>
                <a:gd name="T62" fmla="*/ 80 w 80"/>
                <a:gd name="T63" fmla="*/ 69 h 69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69">
                  <a:moveTo>
                    <a:pt x="79" y="68"/>
                  </a:moveTo>
                  <a:lnTo>
                    <a:pt x="79" y="68"/>
                  </a:lnTo>
                  <a:lnTo>
                    <a:pt x="78" y="55"/>
                  </a:lnTo>
                  <a:lnTo>
                    <a:pt x="74" y="43"/>
                  </a:lnTo>
                  <a:lnTo>
                    <a:pt x="67" y="31"/>
                  </a:lnTo>
                  <a:lnTo>
                    <a:pt x="58" y="22"/>
                  </a:lnTo>
                  <a:lnTo>
                    <a:pt x="46" y="14"/>
                  </a:lnTo>
                  <a:lnTo>
                    <a:pt x="32" y="6"/>
                  </a:lnTo>
                  <a:lnTo>
                    <a:pt x="17" y="2"/>
                  </a:lnTo>
                  <a:lnTo>
                    <a:pt x="0" y="0"/>
                  </a:lnTo>
                  <a:lnTo>
                    <a:pt x="0" y="6"/>
                  </a:lnTo>
                  <a:lnTo>
                    <a:pt x="16" y="8"/>
                  </a:lnTo>
                  <a:lnTo>
                    <a:pt x="30" y="13"/>
                  </a:lnTo>
                  <a:lnTo>
                    <a:pt x="43" y="18"/>
                  </a:lnTo>
                  <a:lnTo>
                    <a:pt x="53" y="27"/>
                  </a:lnTo>
                  <a:lnTo>
                    <a:pt x="62" y="36"/>
                  </a:lnTo>
                  <a:lnTo>
                    <a:pt x="68" y="45"/>
                  </a:lnTo>
                  <a:lnTo>
                    <a:pt x="72" y="56"/>
                  </a:lnTo>
                  <a:lnTo>
                    <a:pt x="72" y="68"/>
                  </a:lnTo>
                  <a:lnTo>
                    <a:pt x="79" y="68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29" name="Freeform 111"/>
            <p:cNvSpPr>
              <a:spLocks/>
            </p:cNvSpPr>
            <p:nvPr/>
          </p:nvSpPr>
          <p:spPr bwMode="auto">
            <a:xfrm>
              <a:off x="2059" y="4094"/>
              <a:ext cx="168" cy="106"/>
            </a:xfrm>
            <a:custGeom>
              <a:avLst/>
              <a:gdLst>
                <a:gd name="T0" fmla="*/ 1 w 168"/>
                <a:gd name="T1" fmla="*/ 65 h 106"/>
                <a:gd name="T2" fmla="*/ 2 w 168"/>
                <a:gd name="T3" fmla="*/ 73 h 106"/>
                <a:gd name="T4" fmla="*/ 6 w 168"/>
                <a:gd name="T5" fmla="*/ 79 h 106"/>
                <a:gd name="T6" fmla="*/ 13 w 168"/>
                <a:gd name="T7" fmla="*/ 86 h 106"/>
                <a:gd name="T8" fmla="*/ 22 w 168"/>
                <a:gd name="T9" fmla="*/ 92 h 106"/>
                <a:gd name="T10" fmla="*/ 34 w 168"/>
                <a:gd name="T11" fmla="*/ 96 h 106"/>
                <a:gd name="T12" fmla="*/ 47 w 168"/>
                <a:gd name="T13" fmla="*/ 101 h 106"/>
                <a:gd name="T14" fmla="*/ 63 w 168"/>
                <a:gd name="T15" fmla="*/ 103 h 106"/>
                <a:gd name="T16" fmla="*/ 80 w 168"/>
                <a:gd name="T17" fmla="*/ 105 h 106"/>
                <a:gd name="T18" fmla="*/ 89 w 168"/>
                <a:gd name="T19" fmla="*/ 105 h 106"/>
                <a:gd name="T20" fmla="*/ 97 w 168"/>
                <a:gd name="T21" fmla="*/ 105 h 106"/>
                <a:gd name="T22" fmla="*/ 104 w 168"/>
                <a:gd name="T23" fmla="*/ 104 h 106"/>
                <a:gd name="T24" fmla="*/ 112 w 168"/>
                <a:gd name="T25" fmla="*/ 103 h 106"/>
                <a:gd name="T26" fmla="*/ 120 w 168"/>
                <a:gd name="T27" fmla="*/ 102 h 106"/>
                <a:gd name="T28" fmla="*/ 127 w 168"/>
                <a:gd name="T29" fmla="*/ 101 h 106"/>
                <a:gd name="T30" fmla="*/ 133 w 168"/>
                <a:gd name="T31" fmla="*/ 99 h 106"/>
                <a:gd name="T32" fmla="*/ 140 w 168"/>
                <a:gd name="T33" fmla="*/ 96 h 106"/>
                <a:gd name="T34" fmla="*/ 146 w 168"/>
                <a:gd name="T35" fmla="*/ 95 h 106"/>
                <a:gd name="T36" fmla="*/ 151 w 168"/>
                <a:gd name="T37" fmla="*/ 92 h 106"/>
                <a:gd name="T38" fmla="*/ 155 w 168"/>
                <a:gd name="T39" fmla="*/ 89 h 106"/>
                <a:gd name="T40" fmla="*/ 159 w 168"/>
                <a:gd name="T41" fmla="*/ 86 h 106"/>
                <a:gd name="T42" fmla="*/ 162 w 168"/>
                <a:gd name="T43" fmla="*/ 83 h 106"/>
                <a:gd name="T44" fmla="*/ 165 w 168"/>
                <a:gd name="T45" fmla="*/ 79 h 106"/>
                <a:gd name="T46" fmla="*/ 166 w 168"/>
                <a:gd name="T47" fmla="*/ 77 h 106"/>
                <a:gd name="T48" fmla="*/ 167 w 168"/>
                <a:gd name="T49" fmla="*/ 73 h 106"/>
                <a:gd name="T50" fmla="*/ 166 w 168"/>
                <a:gd name="T51" fmla="*/ 41 h 106"/>
                <a:gd name="T52" fmla="*/ 166 w 168"/>
                <a:gd name="T53" fmla="*/ 33 h 106"/>
                <a:gd name="T54" fmla="*/ 162 w 168"/>
                <a:gd name="T55" fmla="*/ 26 h 106"/>
                <a:gd name="T56" fmla="*/ 155 w 168"/>
                <a:gd name="T57" fmla="*/ 19 h 106"/>
                <a:gd name="T58" fmla="*/ 145 w 168"/>
                <a:gd name="T59" fmla="*/ 13 h 106"/>
                <a:gd name="T60" fmla="*/ 134 w 168"/>
                <a:gd name="T61" fmla="*/ 9 h 106"/>
                <a:gd name="T62" fmla="*/ 120 w 168"/>
                <a:gd name="T63" fmla="*/ 5 h 106"/>
                <a:gd name="T64" fmla="*/ 104 w 168"/>
                <a:gd name="T65" fmla="*/ 2 h 106"/>
                <a:gd name="T66" fmla="*/ 88 w 168"/>
                <a:gd name="T67" fmla="*/ 0 h 106"/>
                <a:gd name="T68" fmla="*/ 79 w 168"/>
                <a:gd name="T69" fmla="*/ 0 h 106"/>
                <a:gd name="T70" fmla="*/ 70 w 168"/>
                <a:gd name="T71" fmla="*/ 0 h 106"/>
                <a:gd name="T72" fmla="*/ 63 w 168"/>
                <a:gd name="T73" fmla="*/ 1 h 106"/>
                <a:gd name="T74" fmla="*/ 55 w 168"/>
                <a:gd name="T75" fmla="*/ 2 h 106"/>
                <a:gd name="T76" fmla="*/ 47 w 168"/>
                <a:gd name="T77" fmla="*/ 3 h 106"/>
                <a:gd name="T78" fmla="*/ 41 w 168"/>
                <a:gd name="T79" fmla="*/ 5 h 106"/>
                <a:gd name="T80" fmla="*/ 34 w 168"/>
                <a:gd name="T81" fmla="*/ 7 h 106"/>
                <a:gd name="T82" fmla="*/ 28 w 168"/>
                <a:gd name="T83" fmla="*/ 9 h 106"/>
                <a:gd name="T84" fmla="*/ 22 w 168"/>
                <a:gd name="T85" fmla="*/ 11 h 106"/>
                <a:gd name="T86" fmla="*/ 17 w 168"/>
                <a:gd name="T87" fmla="*/ 13 h 106"/>
                <a:gd name="T88" fmla="*/ 13 w 168"/>
                <a:gd name="T89" fmla="*/ 16 h 106"/>
                <a:gd name="T90" fmla="*/ 9 w 168"/>
                <a:gd name="T91" fmla="*/ 19 h 106"/>
                <a:gd name="T92" fmla="*/ 5 w 168"/>
                <a:gd name="T93" fmla="*/ 23 h 106"/>
                <a:gd name="T94" fmla="*/ 3 w 168"/>
                <a:gd name="T95" fmla="*/ 26 h 106"/>
                <a:gd name="T96" fmla="*/ 1 w 168"/>
                <a:gd name="T97" fmla="*/ 29 h 106"/>
                <a:gd name="T98" fmla="*/ 0 w 168"/>
                <a:gd name="T99" fmla="*/ 33 h 106"/>
                <a:gd name="T100" fmla="*/ 1 w 168"/>
                <a:gd name="T101" fmla="*/ 65 h 10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68"/>
                <a:gd name="T154" fmla="*/ 0 h 106"/>
                <a:gd name="T155" fmla="*/ 168 w 168"/>
                <a:gd name="T156" fmla="*/ 106 h 10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68" h="106">
                  <a:moveTo>
                    <a:pt x="1" y="65"/>
                  </a:moveTo>
                  <a:lnTo>
                    <a:pt x="2" y="73"/>
                  </a:lnTo>
                  <a:lnTo>
                    <a:pt x="6" y="79"/>
                  </a:lnTo>
                  <a:lnTo>
                    <a:pt x="13" y="86"/>
                  </a:lnTo>
                  <a:lnTo>
                    <a:pt x="22" y="92"/>
                  </a:lnTo>
                  <a:lnTo>
                    <a:pt x="34" y="96"/>
                  </a:lnTo>
                  <a:lnTo>
                    <a:pt x="47" y="101"/>
                  </a:lnTo>
                  <a:lnTo>
                    <a:pt x="63" y="103"/>
                  </a:lnTo>
                  <a:lnTo>
                    <a:pt x="80" y="105"/>
                  </a:lnTo>
                  <a:lnTo>
                    <a:pt x="89" y="105"/>
                  </a:lnTo>
                  <a:lnTo>
                    <a:pt x="97" y="105"/>
                  </a:lnTo>
                  <a:lnTo>
                    <a:pt x="104" y="104"/>
                  </a:lnTo>
                  <a:lnTo>
                    <a:pt x="112" y="103"/>
                  </a:lnTo>
                  <a:lnTo>
                    <a:pt x="120" y="102"/>
                  </a:lnTo>
                  <a:lnTo>
                    <a:pt x="127" y="101"/>
                  </a:lnTo>
                  <a:lnTo>
                    <a:pt x="133" y="99"/>
                  </a:lnTo>
                  <a:lnTo>
                    <a:pt x="140" y="96"/>
                  </a:lnTo>
                  <a:lnTo>
                    <a:pt x="146" y="95"/>
                  </a:lnTo>
                  <a:lnTo>
                    <a:pt x="151" y="92"/>
                  </a:lnTo>
                  <a:lnTo>
                    <a:pt x="155" y="89"/>
                  </a:lnTo>
                  <a:lnTo>
                    <a:pt x="159" y="86"/>
                  </a:lnTo>
                  <a:lnTo>
                    <a:pt x="162" y="83"/>
                  </a:lnTo>
                  <a:lnTo>
                    <a:pt x="165" y="79"/>
                  </a:lnTo>
                  <a:lnTo>
                    <a:pt x="166" y="77"/>
                  </a:lnTo>
                  <a:lnTo>
                    <a:pt x="167" y="73"/>
                  </a:lnTo>
                  <a:lnTo>
                    <a:pt x="166" y="41"/>
                  </a:lnTo>
                  <a:lnTo>
                    <a:pt x="166" y="33"/>
                  </a:lnTo>
                  <a:lnTo>
                    <a:pt x="162" y="26"/>
                  </a:lnTo>
                  <a:lnTo>
                    <a:pt x="155" y="19"/>
                  </a:lnTo>
                  <a:lnTo>
                    <a:pt x="145" y="13"/>
                  </a:lnTo>
                  <a:lnTo>
                    <a:pt x="134" y="9"/>
                  </a:lnTo>
                  <a:lnTo>
                    <a:pt x="120" y="5"/>
                  </a:lnTo>
                  <a:lnTo>
                    <a:pt x="104" y="2"/>
                  </a:lnTo>
                  <a:lnTo>
                    <a:pt x="88" y="0"/>
                  </a:lnTo>
                  <a:lnTo>
                    <a:pt x="79" y="0"/>
                  </a:lnTo>
                  <a:lnTo>
                    <a:pt x="70" y="0"/>
                  </a:lnTo>
                  <a:lnTo>
                    <a:pt x="63" y="1"/>
                  </a:lnTo>
                  <a:lnTo>
                    <a:pt x="55" y="2"/>
                  </a:lnTo>
                  <a:lnTo>
                    <a:pt x="47" y="3"/>
                  </a:lnTo>
                  <a:lnTo>
                    <a:pt x="41" y="5"/>
                  </a:lnTo>
                  <a:lnTo>
                    <a:pt x="34" y="7"/>
                  </a:lnTo>
                  <a:lnTo>
                    <a:pt x="28" y="9"/>
                  </a:lnTo>
                  <a:lnTo>
                    <a:pt x="22" y="11"/>
                  </a:lnTo>
                  <a:lnTo>
                    <a:pt x="17" y="13"/>
                  </a:lnTo>
                  <a:lnTo>
                    <a:pt x="13" y="16"/>
                  </a:lnTo>
                  <a:lnTo>
                    <a:pt x="9" y="19"/>
                  </a:lnTo>
                  <a:lnTo>
                    <a:pt x="5" y="23"/>
                  </a:lnTo>
                  <a:lnTo>
                    <a:pt x="3" y="26"/>
                  </a:lnTo>
                  <a:lnTo>
                    <a:pt x="1" y="29"/>
                  </a:lnTo>
                  <a:lnTo>
                    <a:pt x="0" y="33"/>
                  </a:lnTo>
                  <a:lnTo>
                    <a:pt x="1" y="65"/>
                  </a:lnTo>
                </a:path>
              </a:pathLst>
            </a:custGeom>
            <a:solidFill>
              <a:srgbClr val="FFB2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30" name="Freeform 112"/>
            <p:cNvSpPr>
              <a:spLocks/>
            </p:cNvSpPr>
            <p:nvPr/>
          </p:nvSpPr>
          <p:spPr bwMode="auto">
            <a:xfrm>
              <a:off x="2057" y="4163"/>
              <a:ext cx="80" cy="40"/>
            </a:xfrm>
            <a:custGeom>
              <a:avLst/>
              <a:gdLst>
                <a:gd name="T0" fmla="*/ 79 w 80"/>
                <a:gd name="T1" fmla="*/ 34 h 40"/>
                <a:gd name="T2" fmla="*/ 79 w 80"/>
                <a:gd name="T3" fmla="*/ 34 h 40"/>
                <a:gd name="T4" fmla="*/ 62 w 80"/>
                <a:gd name="T5" fmla="*/ 32 h 40"/>
                <a:gd name="T6" fmla="*/ 48 w 80"/>
                <a:gd name="T7" fmla="*/ 30 h 40"/>
                <a:gd name="T8" fmla="*/ 35 w 80"/>
                <a:gd name="T9" fmla="*/ 26 h 40"/>
                <a:gd name="T10" fmla="*/ 25 w 80"/>
                <a:gd name="T11" fmla="*/ 22 h 40"/>
                <a:gd name="T12" fmla="*/ 16 w 80"/>
                <a:gd name="T13" fmla="*/ 17 h 40"/>
                <a:gd name="T14" fmla="*/ 10 w 80"/>
                <a:gd name="T15" fmla="*/ 11 h 40"/>
                <a:gd name="T16" fmla="*/ 7 w 80"/>
                <a:gd name="T17" fmla="*/ 6 h 40"/>
                <a:gd name="T18" fmla="*/ 6 w 80"/>
                <a:gd name="T19" fmla="*/ 0 h 40"/>
                <a:gd name="T20" fmla="*/ 0 w 80"/>
                <a:gd name="T21" fmla="*/ 0 h 40"/>
                <a:gd name="T22" fmla="*/ 0 w 80"/>
                <a:gd name="T23" fmla="*/ 8 h 40"/>
                <a:gd name="T24" fmla="*/ 5 w 80"/>
                <a:gd name="T25" fmla="*/ 15 h 40"/>
                <a:gd name="T26" fmla="*/ 12 w 80"/>
                <a:gd name="T27" fmla="*/ 22 h 40"/>
                <a:gd name="T28" fmla="*/ 22 w 80"/>
                <a:gd name="T29" fmla="*/ 27 h 40"/>
                <a:gd name="T30" fmla="*/ 33 w 80"/>
                <a:gd name="T31" fmla="*/ 32 h 40"/>
                <a:gd name="T32" fmla="*/ 47 w 80"/>
                <a:gd name="T33" fmla="*/ 36 h 40"/>
                <a:gd name="T34" fmla="*/ 62 w 80"/>
                <a:gd name="T35" fmla="*/ 38 h 40"/>
                <a:gd name="T36" fmla="*/ 79 w 80"/>
                <a:gd name="T37" fmla="*/ 39 h 40"/>
                <a:gd name="T38" fmla="*/ 79 w 80"/>
                <a:gd name="T39" fmla="*/ 34 h 4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40"/>
                <a:gd name="T62" fmla="*/ 80 w 80"/>
                <a:gd name="T63" fmla="*/ 40 h 4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40">
                  <a:moveTo>
                    <a:pt x="79" y="34"/>
                  </a:moveTo>
                  <a:lnTo>
                    <a:pt x="79" y="34"/>
                  </a:lnTo>
                  <a:lnTo>
                    <a:pt x="62" y="32"/>
                  </a:lnTo>
                  <a:lnTo>
                    <a:pt x="48" y="30"/>
                  </a:lnTo>
                  <a:lnTo>
                    <a:pt x="35" y="26"/>
                  </a:lnTo>
                  <a:lnTo>
                    <a:pt x="25" y="22"/>
                  </a:lnTo>
                  <a:lnTo>
                    <a:pt x="16" y="17"/>
                  </a:lnTo>
                  <a:lnTo>
                    <a:pt x="10" y="11"/>
                  </a:lnTo>
                  <a:lnTo>
                    <a:pt x="7" y="6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8"/>
                  </a:lnTo>
                  <a:lnTo>
                    <a:pt x="5" y="15"/>
                  </a:lnTo>
                  <a:lnTo>
                    <a:pt x="12" y="22"/>
                  </a:lnTo>
                  <a:lnTo>
                    <a:pt x="22" y="27"/>
                  </a:lnTo>
                  <a:lnTo>
                    <a:pt x="33" y="32"/>
                  </a:lnTo>
                  <a:lnTo>
                    <a:pt x="47" y="36"/>
                  </a:lnTo>
                  <a:lnTo>
                    <a:pt x="62" y="38"/>
                  </a:lnTo>
                  <a:lnTo>
                    <a:pt x="79" y="39"/>
                  </a:lnTo>
                  <a:lnTo>
                    <a:pt x="79" y="34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31" name="Freeform 113"/>
            <p:cNvSpPr>
              <a:spLocks/>
            </p:cNvSpPr>
            <p:nvPr/>
          </p:nvSpPr>
          <p:spPr bwMode="auto">
            <a:xfrm>
              <a:off x="2142" y="4171"/>
              <a:ext cx="89" cy="33"/>
            </a:xfrm>
            <a:custGeom>
              <a:avLst/>
              <a:gdLst>
                <a:gd name="T0" fmla="*/ 81 w 89"/>
                <a:gd name="T1" fmla="*/ 0 h 33"/>
                <a:gd name="T2" fmla="*/ 81 w 89"/>
                <a:gd name="T3" fmla="*/ 0 h 33"/>
                <a:gd name="T4" fmla="*/ 81 w 89"/>
                <a:gd name="T5" fmla="*/ 2 h 33"/>
                <a:gd name="T6" fmla="*/ 80 w 89"/>
                <a:gd name="T7" fmla="*/ 5 h 33"/>
                <a:gd name="T8" fmla="*/ 77 w 89"/>
                <a:gd name="T9" fmla="*/ 8 h 33"/>
                <a:gd name="T10" fmla="*/ 75 w 89"/>
                <a:gd name="T11" fmla="*/ 10 h 33"/>
                <a:gd name="T12" fmla="*/ 71 w 89"/>
                <a:gd name="T13" fmla="*/ 13 h 33"/>
                <a:gd name="T14" fmla="*/ 66 w 89"/>
                <a:gd name="T15" fmla="*/ 14 h 33"/>
                <a:gd name="T16" fmla="*/ 62 w 89"/>
                <a:gd name="T17" fmla="*/ 17 h 33"/>
                <a:gd name="T18" fmla="*/ 57 w 89"/>
                <a:gd name="T19" fmla="*/ 19 h 33"/>
                <a:gd name="T20" fmla="*/ 51 w 89"/>
                <a:gd name="T21" fmla="*/ 20 h 33"/>
                <a:gd name="T22" fmla="*/ 45 w 89"/>
                <a:gd name="T23" fmla="*/ 23 h 33"/>
                <a:gd name="T24" fmla="*/ 38 w 89"/>
                <a:gd name="T25" fmla="*/ 24 h 33"/>
                <a:gd name="T26" fmla="*/ 31 w 89"/>
                <a:gd name="T27" fmla="*/ 24 h 33"/>
                <a:gd name="T28" fmla="*/ 23 w 89"/>
                <a:gd name="T29" fmla="*/ 25 h 33"/>
                <a:gd name="T30" fmla="*/ 16 w 89"/>
                <a:gd name="T31" fmla="*/ 25 h 33"/>
                <a:gd name="T32" fmla="*/ 8 w 89"/>
                <a:gd name="T33" fmla="*/ 25 h 33"/>
                <a:gd name="T34" fmla="*/ 0 w 89"/>
                <a:gd name="T35" fmla="*/ 26 h 33"/>
                <a:gd name="T36" fmla="*/ 0 w 89"/>
                <a:gd name="T37" fmla="*/ 31 h 33"/>
                <a:gd name="T38" fmla="*/ 8 w 89"/>
                <a:gd name="T39" fmla="*/ 32 h 33"/>
                <a:gd name="T40" fmla="*/ 16 w 89"/>
                <a:gd name="T41" fmla="*/ 32 h 33"/>
                <a:gd name="T42" fmla="*/ 23 w 89"/>
                <a:gd name="T43" fmla="*/ 31 h 33"/>
                <a:gd name="T44" fmla="*/ 31 w 89"/>
                <a:gd name="T45" fmla="*/ 30 h 33"/>
                <a:gd name="T46" fmla="*/ 39 w 89"/>
                <a:gd name="T47" fmla="*/ 29 h 33"/>
                <a:gd name="T48" fmla="*/ 46 w 89"/>
                <a:gd name="T49" fmla="*/ 28 h 33"/>
                <a:gd name="T50" fmla="*/ 52 w 89"/>
                <a:gd name="T51" fmla="*/ 26 h 33"/>
                <a:gd name="T52" fmla="*/ 59 w 89"/>
                <a:gd name="T53" fmla="*/ 24 h 33"/>
                <a:gd name="T54" fmla="*/ 66 w 89"/>
                <a:gd name="T55" fmla="*/ 23 h 33"/>
                <a:gd name="T56" fmla="*/ 69 w 89"/>
                <a:gd name="T57" fmla="*/ 19 h 33"/>
                <a:gd name="T58" fmla="*/ 74 w 89"/>
                <a:gd name="T59" fmla="*/ 17 h 33"/>
                <a:gd name="T60" fmla="*/ 79 w 89"/>
                <a:gd name="T61" fmla="*/ 14 h 33"/>
                <a:gd name="T62" fmla="*/ 82 w 89"/>
                <a:gd name="T63" fmla="*/ 11 h 33"/>
                <a:gd name="T64" fmla="*/ 85 w 89"/>
                <a:gd name="T65" fmla="*/ 8 h 33"/>
                <a:gd name="T66" fmla="*/ 87 w 89"/>
                <a:gd name="T67" fmla="*/ 4 h 33"/>
                <a:gd name="T68" fmla="*/ 88 w 89"/>
                <a:gd name="T69" fmla="*/ 0 h 33"/>
                <a:gd name="T70" fmla="*/ 81 w 89"/>
                <a:gd name="T71" fmla="*/ 0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81" y="0"/>
                  </a:moveTo>
                  <a:lnTo>
                    <a:pt x="81" y="0"/>
                  </a:lnTo>
                  <a:lnTo>
                    <a:pt x="81" y="2"/>
                  </a:lnTo>
                  <a:lnTo>
                    <a:pt x="80" y="5"/>
                  </a:lnTo>
                  <a:lnTo>
                    <a:pt x="77" y="8"/>
                  </a:lnTo>
                  <a:lnTo>
                    <a:pt x="75" y="10"/>
                  </a:lnTo>
                  <a:lnTo>
                    <a:pt x="71" y="13"/>
                  </a:lnTo>
                  <a:lnTo>
                    <a:pt x="66" y="14"/>
                  </a:lnTo>
                  <a:lnTo>
                    <a:pt x="62" y="17"/>
                  </a:lnTo>
                  <a:lnTo>
                    <a:pt x="57" y="19"/>
                  </a:lnTo>
                  <a:lnTo>
                    <a:pt x="51" y="20"/>
                  </a:lnTo>
                  <a:lnTo>
                    <a:pt x="45" y="23"/>
                  </a:lnTo>
                  <a:lnTo>
                    <a:pt x="38" y="24"/>
                  </a:lnTo>
                  <a:lnTo>
                    <a:pt x="31" y="24"/>
                  </a:lnTo>
                  <a:lnTo>
                    <a:pt x="23" y="25"/>
                  </a:lnTo>
                  <a:lnTo>
                    <a:pt x="16" y="25"/>
                  </a:lnTo>
                  <a:lnTo>
                    <a:pt x="8" y="25"/>
                  </a:lnTo>
                  <a:lnTo>
                    <a:pt x="0" y="26"/>
                  </a:lnTo>
                  <a:lnTo>
                    <a:pt x="0" y="31"/>
                  </a:lnTo>
                  <a:lnTo>
                    <a:pt x="8" y="32"/>
                  </a:lnTo>
                  <a:lnTo>
                    <a:pt x="16" y="32"/>
                  </a:lnTo>
                  <a:lnTo>
                    <a:pt x="23" y="31"/>
                  </a:lnTo>
                  <a:lnTo>
                    <a:pt x="31" y="30"/>
                  </a:lnTo>
                  <a:lnTo>
                    <a:pt x="39" y="29"/>
                  </a:lnTo>
                  <a:lnTo>
                    <a:pt x="46" y="28"/>
                  </a:lnTo>
                  <a:lnTo>
                    <a:pt x="52" y="26"/>
                  </a:lnTo>
                  <a:lnTo>
                    <a:pt x="59" y="24"/>
                  </a:lnTo>
                  <a:lnTo>
                    <a:pt x="66" y="23"/>
                  </a:lnTo>
                  <a:lnTo>
                    <a:pt x="69" y="19"/>
                  </a:lnTo>
                  <a:lnTo>
                    <a:pt x="74" y="17"/>
                  </a:lnTo>
                  <a:lnTo>
                    <a:pt x="79" y="14"/>
                  </a:lnTo>
                  <a:lnTo>
                    <a:pt x="82" y="11"/>
                  </a:lnTo>
                  <a:lnTo>
                    <a:pt x="85" y="8"/>
                  </a:lnTo>
                  <a:lnTo>
                    <a:pt x="87" y="4"/>
                  </a:lnTo>
                  <a:lnTo>
                    <a:pt x="88" y="0"/>
                  </a:lnTo>
                  <a:lnTo>
                    <a:pt x="81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32" name="Freeform 114"/>
            <p:cNvSpPr>
              <a:spLocks/>
            </p:cNvSpPr>
            <p:nvPr/>
          </p:nvSpPr>
          <p:spPr bwMode="auto">
            <a:xfrm>
              <a:off x="2228" y="4137"/>
              <a:ext cx="3" cy="29"/>
            </a:xfrm>
            <a:custGeom>
              <a:avLst/>
              <a:gdLst>
                <a:gd name="T0" fmla="*/ 0 w 3"/>
                <a:gd name="T1" fmla="*/ 0 h 29"/>
                <a:gd name="T2" fmla="*/ 0 w 3"/>
                <a:gd name="T3" fmla="*/ 0 h 29"/>
                <a:gd name="T4" fmla="*/ 0 w 3"/>
                <a:gd name="T5" fmla="*/ 28 h 29"/>
                <a:gd name="T6" fmla="*/ 2 w 3"/>
                <a:gd name="T7" fmla="*/ 28 h 29"/>
                <a:gd name="T8" fmla="*/ 2 w 3"/>
                <a:gd name="T9" fmla="*/ 0 h 29"/>
                <a:gd name="T10" fmla="*/ 0 w 3"/>
                <a:gd name="T11" fmla="*/ 0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"/>
                <a:gd name="T19" fmla="*/ 0 h 29"/>
                <a:gd name="T20" fmla="*/ 3 w 3"/>
                <a:gd name="T21" fmla="*/ 29 h 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" h="29">
                  <a:moveTo>
                    <a:pt x="0" y="0"/>
                  </a:moveTo>
                  <a:lnTo>
                    <a:pt x="0" y="0"/>
                  </a:lnTo>
                  <a:lnTo>
                    <a:pt x="0" y="28"/>
                  </a:lnTo>
                  <a:lnTo>
                    <a:pt x="2" y="28"/>
                  </a:lnTo>
                  <a:lnTo>
                    <a:pt x="2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33" name="Freeform 115"/>
            <p:cNvSpPr>
              <a:spLocks/>
            </p:cNvSpPr>
            <p:nvPr/>
          </p:nvSpPr>
          <p:spPr bwMode="auto">
            <a:xfrm>
              <a:off x="2150" y="4091"/>
              <a:ext cx="80" cy="41"/>
            </a:xfrm>
            <a:custGeom>
              <a:avLst/>
              <a:gdLst>
                <a:gd name="T0" fmla="*/ 0 w 80"/>
                <a:gd name="T1" fmla="*/ 5 h 41"/>
                <a:gd name="T2" fmla="*/ 0 w 80"/>
                <a:gd name="T3" fmla="*/ 5 h 41"/>
                <a:gd name="T4" fmla="*/ 16 w 80"/>
                <a:gd name="T5" fmla="*/ 7 h 41"/>
                <a:gd name="T6" fmla="*/ 31 w 80"/>
                <a:gd name="T7" fmla="*/ 10 h 41"/>
                <a:gd name="T8" fmla="*/ 44 w 80"/>
                <a:gd name="T9" fmla="*/ 13 h 41"/>
                <a:gd name="T10" fmla="*/ 54 w 80"/>
                <a:gd name="T11" fmla="*/ 17 h 41"/>
                <a:gd name="T12" fmla="*/ 62 w 80"/>
                <a:gd name="T13" fmla="*/ 23 h 41"/>
                <a:gd name="T14" fmla="*/ 69 w 80"/>
                <a:gd name="T15" fmla="*/ 28 h 41"/>
                <a:gd name="T16" fmla="*/ 72 w 80"/>
                <a:gd name="T17" fmla="*/ 34 h 41"/>
                <a:gd name="T18" fmla="*/ 72 w 80"/>
                <a:gd name="T19" fmla="*/ 40 h 41"/>
                <a:gd name="T20" fmla="*/ 79 w 80"/>
                <a:gd name="T21" fmla="*/ 40 h 41"/>
                <a:gd name="T22" fmla="*/ 78 w 80"/>
                <a:gd name="T23" fmla="*/ 31 h 41"/>
                <a:gd name="T24" fmla="*/ 73 w 80"/>
                <a:gd name="T25" fmla="*/ 24 h 41"/>
                <a:gd name="T26" fmla="*/ 67 w 80"/>
                <a:gd name="T27" fmla="*/ 17 h 41"/>
                <a:gd name="T28" fmla="*/ 57 w 80"/>
                <a:gd name="T29" fmla="*/ 12 h 41"/>
                <a:gd name="T30" fmla="*/ 46 w 80"/>
                <a:gd name="T31" fmla="*/ 8 h 41"/>
                <a:gd name="T32" fmla="*/ 32 w 80"/>
                <a:gd name="T33" fmla="*/ 3 h 41"/>
                <a:gd name="T34" fmla="*/ 16 w 80"/>
                <a:gd name="T35" fmla="*/ 2 h 41"/>
                <a:gd name="T36" fmla="*/ 0 w 80"/>
                <a:gd name="T37" fmla="*/ 0 h 41"/>
                <a:gd name="T38" fmla="*/ 0 w 80"/>
                <a:gd name="T39" fmla="*/ 5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41"/>
                <a:gd name="T62" fmla="*/ 80 w 80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41">
                  <a:moveTo>
                    <a:pt x="0" y="5"/>
                  </a:moveTo>
                  <a:lnTo>
                    <a:pt x="0" y="5"/>
                  </a:lnTo>
                  <a:lnTo>
                    <a:pt x="16" y="7"/>
                  </a:lnTo>
                  <a:lnTo>
                    <a:pt x="31" y="10"/>
                  </a:lnTo>
                  <a:lnTo>
                    <a:pt x="44" y="13"/>
                  </a:lnTo>
                  <a:lnTo>
                    <a:pt x="54" y="17"/>
                  </a:lnTo>
                  <a:lnTo>
                    <a:pt x="62" y="23"/>
                  </a:lnTo>
                  <a:lnTo>
                    <a:pt x="69" y="28"/>
                  </a:lnTo>
                  <a:lnTo>
                    <a:pt x="72" y="34"/>
                  </a:lnTo>
                  <a:lnTo>
                    <a:pt x="72" y="40"/>
                  </a:lnTo>
                  <a:lnTo>
                    <a:pt x="79" y="40"/>
                  </a:lnTo>
                  <a:lnTo>
                    <a:pt x="78" y="31"/>
                  </a:lnTo>
                  <a:lnTo>
                    <a:pt x="73" y="24"/>
                  </a:lnTo>
                  <a:lnTo>
                    <a:pt x="67" y="17"/>
                  </a:lnTo>
                  <a:lnTo>
                    <a:pt x="57" y="12"/>
                  </a:lnTo>
                  <a:lnTo>
                    <a:pt x="46" y="8"/>
                  </a:lnTo>
                  <a:lnTo>
                    <a:pt x="32" y="3"/>
                  </a:lnTo>
                  <a:lnTo>
                    <a:pt x="16" y="2"/>
                  </a:lnTo>
                  <a:lnTo>
                    <a:pt x="0" y="0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34" name="Freeform 116"/>
            <p:cNvSpPr>
              <a:spLocks/>
            </p:cNvSpPr>
            <p:nvPr/>
          </p:nvSpPr>
          <p:spPr bwMode="auto">
            <a:xfrm>
              <a:off x="2056" y="4091"/>
              <a:ext cx="89" cy="33"/>
            </a:xfrm>
            <a:custGeom>
              <a:avLst/>
              <a:gdLst>
                <a:gd name="T0" fmla="*/ 6 w 89"/>
                <a:gd name="T1" fmla="*/ 32 h 33"/>
                <a:gd name="T2" fmla="*/ 6 w 89"/>
                <a:gd name="T3" fmla="*/ 32 h 33"/>
                <a:gd name="T4" fmla="*/ 7 w 89"/>
                <a:gd name="T5" fmla="*/ 29 h 33"/>
                <a:gd name="T6" fmla="*/ 8 w 89"/>
                <a:gd name="T7" fmla="*/ 27 h 33"/>
                <a:gd name="T8" fmla="*/ 10 w 89"/>
                <a:gd name="T9" fmla="*/ 24 h 33"/>
                <a:gd name="T10" fmla="*/ 13 w 89"/>
                <a:gd name="T11" fmla="*/ 22 h 33"/>
                <a:gd name="T12" fmla="*/ 17 w 89"/>
                <a:gd name="T13" fmla="*/ 19 h 33"/>
                <a:gd name="T14" fmla="*/ 21 w 89"/>
                <a:gd name="T15" fmla="*/ 17 h 33"/>
                <a:gd name="T16" fmla="*/ 25 w 89"/>
                <a:gd name="T17" fmla="*/ 15 h 33"/>
                <a:gd name="T18" fmla="*/ 31 w 89"/>
                <a:gd name="T19" fmla="*/ 13 h 33"/>
                <a:gd name="T20" fmla="*/ 37 w 89"/>
                <a:gd name="T21" fmla="*/ 11 h 33"/>
                <a:gd name="T22" fmla="*/ 42 w 89"/>
                <a:gd name="T23" fmla="*/ 9 h 33"/>
                <a:gd name="T24" fmla="*/ 50 w 89"/>
                <a:gd name="T25" fmla="*/ 8 h 33"/>
                <a:gd name="T26" fmla="*/ 56 w 89"/>
                <a:gd name="T27" fmla="*/ 7 h 33"/>
                <a:gd name="T28" fmla="*/ 64 w 89"/>
                <a:gd name="T29" fmla="*/ 6 h 33"/>
                <a:gd name="T30" fmla="*/ 71 w 89"/>
                <a:gd name="T31" fmla="*/ 6 h 33"/>
                <a:gd name="T32" fmla="*/ 80 w 89"/>
                <a:gd name="T33" fmla="*/ 6 h 33"/>
                <a:gd name="T34" fmla="*/ 88 w 89"/>
                <a:gd name="T35" fmla="*/ 5 h 33"/>
                <a:gd name="T36" fmla="*/ 88 w 89"/>
                <a:gd name="T37" fmla="*/ 0 h 33"/>
                <a:gd name="T38" fmla="*/ 80 w 89"/>
                <a:gd name="T39" fmla="*/ 0 h 33"/>
                <a:gd name="T40" fmla="*/ 71 w 89"/>
                <a:gd name="T41" fmla="*/ 0 h 33"/>
                <a:gd name="T42" fmla="*/ 64 w 89"/>
                <a:gd name="T43" fmla="*/ 1 h 33"/>
                <a:gd name="T44" fmla="*/ 56 w 89"/>
                <a:gd name="T45" fmla="*/ 2 h 33"/>
                <a:gd name="T46" fmla="*/ 49 w 89"/>
                <a:gd name="T47" fmla="*/ 3 h 33"/>
                <a:gd name="T48" fmla="*/ 41 w 89"/>
                <a:gd name="T49" fmla="*/ 3 h 33"/>
                <a:gd name="T50" fmla="*/ 35 w 89"/>
                <a:gd name="T51" fmla="*/ 5 h 33"/>
                <a:gd name="T52" fmla="*/ 29 w 89"/>
                <a:gd name="T53" fmla="*/ 8 h 33"/>
                <a:gd name="T54" fmla="*/ 22 w 89"/>
                <a:gd name="T55" fmla="*/ 9 h 33"/>
                <a:gd name="T56" fmla="*/ 18 w 89"/>
                <a:gd name="T57" fmla="*/ 12 h 33"/>
                <a:gd name="T58" fmla="*/ 13 w 89"/>
                <a:gd name="T59" fmla="*/ 14 h 33"/>
                <a:gd name="T60" fmla="*/ 9 w 89"/>
                <a:gd name="T61" fmla="*/ 17 h 33"/>
                <a:gd name="T62" fmla="*/ 6 w 89"/>
                <a:gd name="T63" fmla="*/ 21 h 33"/>
                <a:gd name="T64" fmla="*/ 3 w 89"/>
                <a:gd name="T65" fmla="*/ 24 h 33"/>
                <a:gd name="T66" fmla="*/ 1 w 89"/>
                <a:gd name="T67" fmla="*/ 28 h 33"/>
                <a:gd name="T68" fmla="*/ 0 w 89"/>
                <a:gd name="T69" fmla="*/ 32 h 33"/>
                <a:gd name="T70" fmla="*/ 6 w 89"/>
                <a:gd name="T71" fmla="*/ 32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6" y="32"/>
                  </a:moveTo>
                  <a:lnTo>
                    <a:pt x="6" y="32"/>
                  </a:lnTo>
                  <a:lnTo>
                    <a:pt x="7" y="29"/>
                  </a:lnTo>
                  <a:lnTo>
                    <a:pt x="8" y="27"/>
                  </a:lnTo>
                  <a:lnTo>
                    <a:pt x="10" y="24"/>
                  </a:lnTo>
                  <a:lnTo>
                    <a:pt x="13" y="22"/>
                  </a:lnTo>
                  <a:lnTo>
                    <a:pt x="17" y="19"/>
                  </a:lnTo>
                  <a:lnTo>
                    <a:pt x="21" y="17"/>
                  </a:lnTo>
                  <a:lnTo>
                    <a:pt x="25" y="15"/>
                  </a:lnTo>
                  <a:lnTo>
                    <a:pt x="31" y="13"/>
                  </a:lnTo>
                  <a:lnTo>
                    <a:pt x="37" y="11"/>
                  </a:lnTo>
                  <a:lnTo>
                    <a:pt x="42" y="9"/>
                  </a:lnTo>
                  <a:lnTo>
                    <a:pt x="50" y="8"/>
                  </a:lnTo>
                  <a:lnTo>
                    <a:pt x="56" y="7"/>
                  </a:lnTo>
                  <a:lnTo>
                    <a:pt x="64" y="6"/>
                  </a:lnTo>
                  <a:lnTo>
                    <a:pt x="71" y="6"/>
                  </a:lnTo>
                  <a:lnTo>
                    <a:pt x="80" y="6"/>
                  </a:lnTo>
                  <a:lnTo>
                    <a:pt x="88" y="5"/>
                  </a:lnTo>
                  <a:lnTo>
                    <a:pt x="88" y="0"/>
                  </a:lnTo>
                  <a:lnTo>
                    <a:pt x="80" y="0"/>
                  </a:lnTo>
                  <a:lnTo>
                    <a:pt x="71" y="0"/>
                  </a:lnTo>
                  <a:lnTo>
                    <a:pt x="64" y="1"/>
                  </a:lnTo>
                  <a:lnTo>
                    <a:pt x="56" y="2"/>
                  </a:lnTo>
                  <a:lnTo>
                    <a:pt x="49" y="3"/>
                  </a:lnTo>
                  <a:lnTo>
                    <a:pt x="41" y="3"/>
                  </a:lnTo>
                  <a:lnTo>
                    <a:pt x="35" y="5"/>
                  </a:lnTo>
                  <a:lnTo>
                    <a:pt x="29" y="8"/>
                  </a:lnTo>
                  <a:lnTo>
                    <a:pt x="22" y="9"/>
                  </a:lnTo>
                  <a:lnTo>
                    <a:pt x="18" y="12"/>
                  </a:lnTo>
                  <a:lnTo>
                    <a:pt x="13" y="14"/>
                  </a:lnTo>
                  <a:lnTo>
                    <a:pt x="9" y="17"/>
                  </a:lnTo>
                  <a:lnTo>
                    <a:pt x="6" y="21"/>
                  </a:lnTo>
                  <a:lnTo>
                    <a:pt x="3" y="24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6" y="3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35" name="Freeform 117"/>
            <p:cNvSpPr>
              <a:spLocks/>
            </p:cNvSpPr>
            <p:nvPr/>
          </p:nvSpPr>
          <p:spPr bwMode="auto">
            <a:xfrm>
              <a:off x="2056" y="4129"/>
              <a:ext cx="2" cy="29"/>
            </a:xfrm>
            <a:custGeom>
              <a:avLst/>
              <a:gdLst>
                <a:gd name="T0" fmla="*/ 1 w 2"/>
                <a:gd name="T1" fmla="*/ 28 h 29"/>
                <a:gd name="T2" fmla="*/ 1 w 2"/>
                <a:gd name="T3" fmla="*/ 28 h 29"/>
                <a:gd name="T4" fmla="*/ 1 w 2"/>
                <a:gd name="T5" fmla="*/ 0 h 29"/>
                <a:gd name="T6" fmla="*/ 0 w 2"/>
                <a:gd name="T7" fmla="*/ 0 h 29"/>
                <a:gd name="T8" fmla="*/ 0 w 2"/>
                <a:gd name="T9" fmla="*/ 28 h 29"/>
                <a:gd name="T10" fmla="*/ 1 w 2"/>
                <a:gd name="T11" fmla="*/ 28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"/>
                <a:gd name="T19" fmla="*/ 0 h 29"/>
                <a:gd name="T20" fmla="*/ 2 w 2"/>
                <a:gd name="T21" fmla="*/ 29 h 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" h="29">
                  <a:moveTo>
                    <a:pt x="1" y="28"/>
                  </a:moveTo>
                  <a:lnTo>
                    <a:pt x="1" y="28"/>
                  </a:lnTo>
                  <a:lnTo>
                    <a:pt x="1" y="0"/>
                  </a:lnTo>
                  <a:lnTo>
                    <a:pt x="0" y="0"/>
                  </a:lnTo>
                  <a:lnTo>
                    <a:pt x="0" y="28"/>
                  </a:lnTo>
                  <a:lnTo>
                    <a:pt x="1" y="28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36" name="Freeform 118"/>
            <p:cNvSpPr>
              <a:spLocks/>
            </p:cNvSpPr>
            <p:nvPr/>
          </p:nvSpPr>
          <p:spPr bwMode="auto">
            <a:xfrm>
              <a:off x="2059" y="4094"/>
              <a:ext cx="167" cy="72"/>
            </a:xfrm>
            <a:custGeom>
              <a:avLst/>
              <a:gdLst>
                <a:gd name="T0" fmla="*/ 166 w 167"/>
                <a:gd name="T1" fmla="*/ 40 h 72"/>
                <a:gd name="T2" fmla="*/ 165 w 167"/>
                <a:gd name="T3" fmla="*/ 42 h 72"/>
                <a:gd name="T4" fmla="*/ 164 w 167"/>
                <a:gd name="T5" fmla="*/ 46 h 72"/>
                <a:gd name="T6" fmla="*/ 161 w 167"/>
                <a:gd name="T7" fmla="*/ 50 h 72"/>
                <a:gd name="T8" fmla="*/ 158 w 167"/>
                <a:gd name="T9" fmla="*/ 53 h 72"/>
                <a:gd name="T10" fmla="*/ 154 w 167"/>
                <a:gd name="T11" fmla="*/ 56 h 72"/>
                <a:gd name="T12" fmla="*/ 150 w 167"/>
                <a:gd name="T13" fmla="*/ 58 h 72"/>
                <a:gd name="T14" fmla="*/ 145 w 167"/>
                <a:gd name="T15" fmla="*/ 61 h 72"/>
                <a:gd name="T16" fmla="*/ 139 w 167"/>
                <a:gd name="T17" fmla="*/ 64 h 72"/>
                <a:gd name="T18" fmla="*/ 133 w 167"/>
                <a:gd name="T19" fmla="*/ 65 h 72"/>
                <a:gd name="T20" fmla="*/ 126 w 167"/>
                <a:gd name="T21" fmla="*/ 67 h 72"/>
                <a:gd name="T22" fmla="*/ 119 w 167"/>
                <a:gd name="T23" fmla="*/ 69 h 72"/>
                <a:gd name="T24" fmla="*/ 112 w 167"/>
                <a:gd name="T25" fmla="*/ 70 h 72"/>
                <a:gd name="T26" fmla="*/ 104 w 167"/>
                <a:gd name="T27" fmla="*/ 71 h 72"/>
                <a:gd name="T28" fmla="*/ 96 w 167"/>
                <a:gd name="T29" fmla="*/ 71 h 72"/>
                <a:gd name="T30" fmla="*/ 88 w 167"/>
                <a:gd name="T31" fmla="*/ 71 h 72"/>
                <a:gd name="T32" fmla="*/ 79 w 167"/>
                <a:gd name="T33" fmla="*/ 71 h 72"/>
                <a:gd name="T34" fmla="*/ 63 w 167"/>
                <a:gd name="T35" fmla="*/ 70 h 72"/>
                <a:gd name="T36" fmla="*/ 47 w 167"/>
                <a:gd name="T37" fmla="*/ 66 h 72"/>
                <a:gd name="T38" fmla="*/ 33 w 167"/>
                <a:gd name="T39" fmla="*/ 64 h 72"/>
                <a:gd name="T40" fmla="*/ 22 w 167"/>
                <a:gd name="T41" fmla="*/ 58 h 72"/>
                <a:gd name="T42" fmla="*/ 12 w 167"/>
                <a:gd name="T43" fmla="*/ 53 h 72"/>
                <a:gd name="T44" fmla="*/ 5 w 167"/>
                <a:gd name="T45" fmla="*/ 46 h 72"/>
                <a:gd name="T46" fmla="*/ 1 w 167"/>
                <a:gd name="T47" fmla="*/ 40 h 72"/>
                <a:gd name="T48" fmla="*/ 0 w 167"/>
                <a:gd name="T49" fmla="*/ 32 h 72"/>
                <a:gd name="T50" fmla="*/ 1 w 167"/>
                <a:gd name="T51" fmla="*/ 29 h 72"/>
                <a:gd name="T52" fmla="*/ 3 w 167"/>
                <a:gd name="T53" fmla="*/ 26 h 72"/>
                <a:gd name="T54" fmla="*/ 5 w 167"/>
                <a:gd name="T55" fmla="*/ 22 h 72"/>
                <a:gd name="T56" fmla="*/ 9 w 167"/>
                <a:gd name="T57" fmla="*/ 18 h 72"/>
                <a:gd name="T58" fmla="*/ 13 w 167"/>
                <a:gd name="T59" fmla="*/ 16 h 72"/>
                <a:gd name="T60" fmla="*/ 17 w 167"/>
                <a:gd name="T61" fmla="*/ 13 h 72"/>
                <a:gd name="T62" fmla="*/ 22 w 167"/>
                <a:gd name="T63" fmla="*/ 11 h 72"/>
                <a:gd name="T64" fmla="*/ 28 w 167"/>
                <a:gd name="T65" fmla="*/ 8 h 72"/>
                <a:gd name="T66" fmla="*/ 34 w 167"/>
                <a:gd name="T67" fmla="*/ 6 h 72"/>
                <a:gd name="T68" fmla="*/ 41 w 167"/>
                <a:gd name="T69" fmla="*/ 5 h 72"/>
                <a:gd name="T70" fmla="*/ 47 w 167"/>
                <a:gd name="T71" fmla="*/ 3 h 72"/>
                <a:gd name="T72" fmla="*/ 55 w 167"/>
                <a:gd name="T73" fmla="*/ 2 h 72"/>
                <a:gd name="T74" fmla="*/ 63 w 167"/>
                <a:gd name="T75" fmla="*/ 1 h 72"/>
                <a:gd name="T76" fmla="*/ 70 w 167"/>
                <a:gd name="T77" fmla="*/ 0 h 72"/>
                <a:gd name="T78" fmla="*/ 79 w 167"/>
                <a:gd name="T79" fmla="*/ 0 h 72"/>
                <a:gd name="T80" fmla="*/ 88 w 167"/>
                <a:gd name="T81" fmla="*/ 0 h 72"/>
                <a:gd name="T82" fmla="*/ 104 w 167"/>
                <a:gd name="T83" fmla="*/ 2 h 72"/>
                <a:gd name="T84" fmla="*/ 120 w 167"/>
                <a:gd name="T85" fmla="*/ 5 h 72"/>
                <a:gd name="T86" fmla="*/ 134 w 167"/>
                <a:gd name="T87" fmla="*/ 8 h 72"/>
                <a:gd name="T88" fmla="*/ 145 w 167"/>
                <a:gd name="T89" fmla="*/ 13 h 72"/>
                <a:gd name="T90" fmla="*/ 155 w 167"/>
                <a:gd name="T91" fmla="*/ 18 h 72"/>
                <a:gd name="T92" fmla="*/ 162 w 167"/>
                <a:gd name="T93" fmla="*/ 25 h 72"/>
                <a:gd name="T94" fmla="*/ 166 w 167"/>
                <a:gd name="T95" fmla="*/ 32 h 72"/>
                <a:gd name="T96" fmla="*/ 166 w 167"/>
                <a:gd name="T97" fmla="*/ 40 h 7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67"/>
                <a:gd name="T148" fmla="*/ 0 h 72"/>
                <a:gd name="T149" fmla="*/ 167 w 167"/>
                <a:gd name="T150" fmla="*/ 72 h 72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67" h="72">
                  <a:moveTo>
                    <a:pt x="166" y="40"/>
                  </a:moveTo>
                  <a:lnTo>
                    <a:pt x="165" y="42"/>
                  </a:lnTo>
                  <a:lnTo>
                    <a:pt x="164" y="46"/>
                  </a:lnTo>
                  <a:lnTo>
                    <a:pt x="161" y="50"/>
                  </a:lnTo>
                  <a:lnTo>
                    <a:pt x="158" y="53"/>
                  </a:lnTo>
                  <a:lnTo>
                    <a:pt x="154" y="56"/>
                  </a:lnTo>
                  <a:lnTo>
                    <a:pt x="150" y="58"/>
                  </a:lnTo>
                  <a:lnTo>
                    <a:pt x="145" y="61"/>
                  </a:lnTo>
                  <a:lnTo>
                    <a:pt x="139" y="64"/>
                  </a:lnTo>
                  <a:lnTo>
                    <a:pt x="133" y="65"/>
                  </a:lnTo>
                  <a:lnTo>
                    <a:pt x="126" y="67"/>
                  </a:lnTo>
                  <a:lnTo>
                    <a:pt x="119" y="69"/>
                  </a:lnTo>
                  <a:lnTo>
                    <a:pt x="112" y="70"/>
                  </a:lnTo>
                  <a:lnTo>
                    <a:pt x="104" y="71"/>
                  </a:lnTo>
                  <a:lnTo>
                    <a:pt x="96" y="71"/>
                  </a:lnTo>
                  <a:lnTo>
                    <a:pt x="88" y="71"/>
                  </a:lnTo>
                  <a:lnTo>
                    <a:pt x="79" y="71"/>
                  </a:lnTo>
                  <a:lnTo>
                    <a:pt x="63" y="70"/>
                  </a:lnTo>
                  <a:lnTo>
                    <a:pt x="47" y="66"/>
                  </a:lnTo>
                  <a:lnTo>
                    <a:pt x="33" y="64"/>
                  </a:lnTo>
                  <a:lnTo>
                    <a:pt x="22" y="58"/>
                  </a:lnTo>
                  <a:lnTo>
                    <a:pt x="12" y="53"/>
                  </a:lnTo>
                  <a:lnTo>
                    <a:pt x="5" y="46"/>
                  </a:lnTo>
                  <a:lnTo>
                    <a:pt x="1" y="40"/>
                  </a:lnTo>
                  <a:lnTo>
                    <a:pt x="0" y="32"/>
                  </a:lnTo>
                  <a:lnTo>
                    <a:pt x="1" y="29"/>
                  </a:lnTo>
                  <a:lnTo>
                    <a:pt x="3" y="26"/>
                  </a:lnTo>
                  <a:lnTo>
                    <a:pt x="5" y="22"/>
                  </a:lnTo>
                  <a:lnTo>
                    <a:pt x="9" y="18"/>
                  </a:lnTo>
                  <a:lnTo>
                    <a:pt x="13" y="16"/>
                  </a:lnTo>
                  <a:lnTo>
                    <a:pt x="17" y="13"/>
                  </a:lnTo>
                  <a:lnTo>
                    <a:pt x="22" y="11"/>
                  </a:lnTo>
                  <a:lnTo>
                    <a:pt x="28" y="8"/>
                  </a:lnTo>
                  <a:lnTo>
                    <a:pt x="34" y="6"/>
                  </a:lnTo>
                  <a:lnTo>
                    <a:pt x="41" y="5"/>
                  </a:lnTo>
                  <a:lnTo>
                    <a:pt x="47" y="3"/>
                  </a:lnTo>
                  <a:lnTo>
                    <a:pt x="55" y="2"/>
                  </a:lnTo>
                  <a:lnTo>
                    <a:pt x="63" y="1"/>
                  </a:lnTo>
                  <a:lnTo>
                    <a:pt x="70" y="0"/>
                  </a:lnTo>
                  <a:lnTo>
                    <a:pt x="79" y="0"/>
                  </a:lnTo>
                  <a:lnTo>
                    <a:pt x="88" y="0"/>
                  </a:lnTo>
                  <a:lnTo>
                    <a:pt x="104" y="2"/>
                  </a:lnTo>
                  <a:lnTo>
                    <a:pt x="120" y="5"/>
                  </a:lnTo>
                  <a:lnTo>
                    <a:pt x="134" y="8"/>
                  </a:lnTo>
                  <a:lnTo>
                    <a:pt x="145" y="13"/>
                  </a:lnTo>
                  <a:lnTo>
                    <a:pt x="155" y="18"/>
                  </a:lnTo>
                  <a:lnTo>
                    <a:pt x="162" y="25"/>
                  </a:lnTo>
                  <a:lnTo>
                    <a:pt x="166" y="32"/>
                  </a:lnTo>
                  <a:lnTo>
                    <a:pt x="166" y="40"/>
                  </a:lnTo>
                </a:path>
              </a:pathLst>
            </a:custGeom>
            <a:solidFill>
              <a:srgbClr val="FFFF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37" name="Freeform 119"/>
            <p:cNvSpPr>
              <a:spLocks/>
            </p:cNvSpPr>
            <p:nvPr/>
          </p:nvSpPr>
          <p:spPr bwMode="auto">
            <a:xfrm>
              <a:off x="2141" y="4137"/>
              <a:ext cx="89" cy="33"/>
            </a:xfrm>
            <a:custGeom>
              <a:avLst/>
              <a:gdLst>
                <a:gd name="T0" fmla="*/ 0 w 89"/>
                <a:gd name="T1" fmla="*/ 32 h 33"/>
                <a:gd name="T2" fmla="*/ 0 w 89"/>
                <a:gd name="T3" fmla="*/ 32 h 33"/>
                <a:gd name="T4" fmla="*/ 8 w 89"/>
                <a:gd name="T5" fmla="*/ 32 h 33"/>
                <a:gd name="T6" fmla="*/ 16 w 89"/>
                <a:gd name="T7" fmla="*/ 32 h 33"/>
                <a:gd name="T8" fmla="*/ 24 w 89"/>
                <a:gd name="T9" fmla="*/ 31 h 33"/>
                <a:gd name="T10" fmla="*/ 32 w 89"/>
                <a:gd name="T11" fmla="*/ 30 h 33"/>
                <a:gd name="T12" fmla="*/ 39 w 89"/>
                <a:gd name="T13" fmla="*/ 29 h 33"/>
                <a:gd name="T14" fmla="*/ 46 w 89"/>
                <a:gd name="T15" fmla="*/ 28 h 33"/>
                <a:gd name="T16" fmla="*/ 53 w 89"/>
                <a:gd name="T17" fmla="*/ 26 h 33"/>
                <a:gd name="T18" fmla="*/ 59 w 89"/>
                <a:gd name="T19" fmla="*/ 24 h 33"/>
                <a:gd name="T20" fmla="*/ 66 w 89"/>
                <a:gd name="T21" fmla="*/ 22 h 33"/>
                <a:gd name="T22" fmla="*/ 70 w 89"/>
                <a:gd name="T23" fmla="*/ 20 h 33"/>
                <a:gd name="T24" fmla="*/ 75 w 89"/>
                <a:gd name="T25" fmla="*/ 17 h 33"/>
                <a:gd name="T26" fmla="*/ 79 w 89"/>
                <a:gd name="T27" fmla="*/ 14 h 33"/>
                <a:gd name="T28" fmla="*/ 82 w 89"/>
                <a:gd name="T29" fmla="*/ 11 h 33"/>
                <a:gd name="T30" fmla="*/ 85 w 89"/>
                <a:gd name="T31" fmla="*/ 8 h 33"/>
                <a:gd name="T32" fmla="*/ 87 w 89"/>
                <a:gd name="T33" fmla="*/ 3 h 33"/>
                <a:gd name="T34" fmla="*/ 88 w 89"/>
                <a:gd name="T35" fmla="*/ 0 h 33"/>
                <a:gd name="T36" fmla="*/ 81 w 89"/>
                <a:gd name="T37" fmla="*/ 0 h 33"/>
                <a:gd name="T38" fmla="*/ 81 w 89"/>
                <a:gd name="T39" fmla="*/ 2 h 33"/>
                <a:gd name="T40" fmla="*/ 80 w 89"/>
                <a:gd name="T41" fmla="*/ 4 h 33"/>
                <a:gd name="T42" fmla="*/ 77 w 89"/>
                <a:gd name="T43" fmla="*/ 8 h 33"/>
                <a:gd name="T44" fmla="*/ 75 w 89"/>
                <a:gd name="T45" fmla="*/ 10 h 33"/>
                <a:gd name="T46" fmla="*/ 71 w 89"/>
                <a:gd name="T47" fmla="*/ 13 h 33"/>
                <a:gd name="T48" fmla="*/ 67 w 89"/>
                <a:gd name="T49" fmla="*/ 14 h 33"/>
                <a:gd name="T50" fmla="*/ 62 w 89"/>
                <a:gd name="T51" fmla="*/ 17 h 33"/>
                <a:gd name="T52" fmla="*/ 57 w 89"/>
                <a:gd name="T53" fmla="*/ 19 h 33"/>
                <a:gd name="T54" fmla="*/ 51 w 89"/>
                <a:gd name="T55" fmla="*/ 21 h 33"/>
                <a:gd name="T56" fmla="*/ 45 w 89"/>
                <a:gd name="T57" fmla="*/ 23 h 33"/>
                <a:gd name="T58" fmla="*/ 38 w 89"/>
                <a:gd name="T59" fmla="*/ 24 h 33"/>
                <a:gd name="T60" fmla="*/ 32 w 89"/>
                <a:gd name="T61" fmla="*/ 24 h 33"/>
                <a:gd name="T62" fmla="*/ 24 w 89"/>
                <a:gd name="T63" fmla="*/ 26 h 33"/>
                <a:gd name="T64" fmla="*/ 16 w 89"/>
                <a:gd name="T65" fmla="*/ 26 h 33"/>
                <a:gd name="T66" fmla="*/ 8 w 89"/>
                <a:gd name="T67" fmla="*/ 26 h 33"/>
                <a:gd name="T68" fmla="*/ 0 w 89"/>
                <a:gd name="T69" fmla="*/ 26 h 33"/>
                <a:gd name="T70" fmla="*/ 0 w 89"/>
                <a:gd name="T71" fmla="*/ 32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0" y="32"/>
                  </a:moveTo>
                  <a:lnTo>
                    <a:pt x="0" y="32"/>
                  </a:lnTo>
                  <a:lnTo>
                    <a:pt x="8" y="32"/>
                  </a:lnTo>
                  <a:lnTo>
                    <a:pt x="16" y="32"/>
                  </a:lnTo>
                  <a:lnTo>
                    <a:pt x="24" y="31"/>
                  </a:lnTo>
                  <a:lnTo>
                    <a:pt x="32" y="30"/>
                  </a:lnTo>
                  <a:lnTo>
                    <a:pt x="39" y="29"/>
                  </a:lnTo>
                  <a:lnTo>
                    <a:pt x="46" y="28"/>
                  </a:lnTo>
                  <a:lnTo>
                    <a:pt x="53" y="26"/>
                  </a:lnTo>
                  <a:lnTo>
                    <a:pt x="59" y="24"/>
                  </a:lnTo>
                  <a:lnTo>
                    <a:pt x="66" y="22"/>
                  </a:lnTo>
                  <a:lnTo>
                    <a:pt x="70" y="20"/>
                  </a:lnTo>
                  <a:lnTo>
                    <a:pt x="75" y="17"/>
                  </a:lnTo>
                  <a:lnTo>
                    <a:pt x="79" y="14"/>
                  </a:lnTo>
                  <a:lnTo>
                    <a:pt x="82" y="11"/>
                  </a:lnTo>
                  <a:lnTo>
                    <a:pt x="85" y="8"/>
                  </a:lnTo>
                  <a:lnTo>
                    <a:pt x="87" y="3"/>
                  </a:lnTo>
                  <a:lnTo>
                    <a:pt x="88" y="0"/>
                  </a:lnTo>
                  <a:lnTo>
                    <a:pt x="81" y="0"/>
                  </a:lnTo>
                  <a:lnTo>
                    <a:pt x="81" y="2"/>
                  </a:lnTo>
                  <a:lnTo>
                    <a:pt x="80" y="4"/>
                  </a:lnTo>
                  <a:lnTo>
                    <a:pt x="77" y="8"/>
                  </a:lnTo>
                  <a:lnTo>
                    <a:pt x="75" y="10"/>
                  </a:lnTo>
                  <a:lnTo>
                    <a:pt x="71" y="13"/>
                  </a:lnTo>
                  <a:lnTo>
                    <a:pt x="67" y="14"/>
                  </a:lnTo>
                  <a:lnTo>
                    <a:pt x="62" y="17"/>
                  </a:lnTo>
                  <a:lnTo>
                    <a:pt x="57" y="19"/>
                  </a:lnTo>
                  <a:lnTo>
                    <a:pt x="51" y="21"/>
                  </a:lnTo>
                  <a:lnTo>
                    <a:pt x="45" y="23"/>
                  </a:lnTo>
                  <a:lnTo>
                    <a:pt x="38" y="24"/>
                  </a:lnTo>
                  <a:lnTo>
                    <a:pt x="32" y="24"/>
                  </a:lnTo>
                  <a:lnTo>
                    <a:pt x="24" y="26"/>
                  </a:lnTo>
                  <a:lnTo>
                    <a:pt x="16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38" name="Freeform 120"/>
            <p:cNvSpPr>
              <a:spLocks/>
            </p:cNvSpPr>
            <p:nvPr/>
          </p:nvSpPr>
          <p:spPr bwMode="auto">
            <a:xfrm>
              <a:off x="2056" y="4129"/>
              <a:ext cx="80" cy="41"/>
            </a:xfrm>
            <a:custGeom>
              <a:avLst/>
              <a:gdLst>
                <a:gd name="T0" fmla="*/ 0 w 80"/>
                <a:gd name="T1" fmla="*/ 0 h 41"/>
                <a:gd name="T2" fmla="*/ 0 w 80"/>
                <a:gd name="T3" fmla="*/ 0 h 41"/>
                <a:gd name="T4" fmla="*/ 1 w 80"/>
                <a:gd name="T5" fmla="*/ 8 h 41"/>
                <a:gd name="T6" fmla="*/ 6 w 80"/>
                <a:gd name="T7" fmla="*/ 15 h 41"/>
                <a:gd name="T8" fmla="*/ 12 w 80"/>
                <a:gd name="T9" fmla="*/ 22 h 41"/>
                <a:gd name="T10" fmla="*/ 22 w 80"/>
                <a:gd name="T11" fmla="*/ 28 h 41"/>
                <a:gd name="T12" fmla="*/ 33 w 80"/>
                <a:gd name="T13" fmla="*/ 32 h 41"/>
                <a:gd name="T14" fmla="*/ 47 w 80"/>
                <a:gd name="T15" fmla="*/ 36 h 41"/>
                <a:gd name="T16" fmla="*/ 63 w 80"/>
                <a:gd name="T17" fmla="*/ 38 h 41"/>
                <a:gd name="T18" fmla="*/ 79 w 80"/>
                <a:gd name="T19" fmla="*/ 40 h 41"/>
                <a:gd name="T20" fmla="*/ 79 w 80"/>
                <a:gd name="T21" fmla="*/ 34 h 41"/>
                <a:gd name="T22" fmla="*/ 63 w 80"/>
                <a:gd name="T23" fmla="*/ 32 h 41"/>
                <a:gd name="T24" fmla="*/ 48 w 80"/>
                <a:gd name="T25" fmla="*/ 30 h 41"/>
                <a:gd name="T26" fmla="*/ 35 w 80"/>
                <a:gd name="T27" fmla="*/ 27 h 41"/>
                <a:gd name="T28" fmla="*/ 25 w 80"/>
                <a:gd name="T29" fmla="*/ 22 h 41"/>
                <a:gd name="T30" fmla="*/ 17 w 80"/>
                <a:gd name="T31" fmla="*/ 17 h 41"/>
                <a:gd name="T32" fmla="*/ 10 w 80"/>
                <a:gd name="T33" fmla="*/ 11 h 41"/>
                <a:gd name="T34" fmla="*/ 7 w 80"/>
                <a:gd name="T35" fmla="*/ 5 h 41"/>
                <a:gd name="T36" fmla="*/ 6 w 80"/>
                <a:gd name="T37" fmla="*/ 0 h 41"/>
                <a:gd name="T38" fmla="*/ 0 w 80"/>
                <a:gd name="T39" fmla="*/ 0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41"/>
                <a:gd name="T62" fmla="*/ 80 w 80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41">
                  <a:moveTo>
                    <a:pt x="0" y="0"/>
                  </a:moveTo>
                  <a:lnTo>
                    <a:pt x="0" y="0"/>
                  </a:lnTo>
                  <a:lnTo>
                    <a:pt x="1" y="8"/>
                  </a:lnTo>
                  <a:lnTo>
                    <a:pt x="6" y="15"/>
                  </a:lnTo>
                  <a:lnTo>
                    <a:pt x="12" y="22"/>
                  </a:lnTo>
                  <a:lnTo>
                    <a:pt x="22" y="28"/>
                  </a:lnTo>
                  <a:lnTo>
                    <a:pt x="33" y="32"/>
                  </a:lnTo>
                  <a:lnTo>
                    <a:pt x="47" y="36"/>
                  </a:lnTo>
                  <a:lnTo>
                    <a:pt x="63" y="38"/>
                  </a:lnTo>
                  <a:lnTo>
                    <a:pt x="79" y="40"/>
                  </a:lnTo>
                  <a:lnTo>
                    <a:pt x="79" y="34"/>
                  </a:lnTo>
                  <a:lnTo>
                    <a:pt x="63" y="32"/>
                  </a:lnTo>
                  <a:lnTo>
                    <a:pt x="48" y="30"/>
                  </a:lnTo>
                  <a:lnTo>
                    <a:pt x="35" y="27"/>
                  </a:lnTo>
                  <a:lnTo>
                    <a:pt x="25" y="22"/>
                  </a:lnTo>
                  <a:lnTo>
                    <a:pt x="17" y="17"/>
                  </a:lnTo>
                  <a:lnTo>
                    <a:pt x="10" y="11"/>
                  </a:lnTo>
                  <a:lnTo>
                    <a:pt x="7" y="5"/>
                  </a:lnTo>
                  <a:lnTo>
                    <a:pt x="6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39" name="Freeform 121"/>
            <p:cNvSpPr>
              <a:spLocks/>
            </p:cNvSpPr>
            <p:nvPr/>
          </p:nvSpPr>
          <p:spPr bwMode="auto">
            <a:xfrm>
              <a:off x="2056" y="4091"/>
              <a:ext cx="89" cy="33"/>
            </a:xfrm>
            <a:custGeom>
              <a:avLst/>
              <a:gdLst>
                <a:gd name="T0" fmla="*/ 88 w 89"/>
                <a:gd name="T1" fmla="*/ 0 h 33"/>
                <a:gd name="T2" fmla="*/ 88 w 89"/>
                <a:gd name="T3" fmla="*/ 0 h 33"/>
                <a:gd name="T4" fmla="*/ 80 w 89"/>
                <a:gd name="T5" fmla="*/ 0 h 33"/>
                <a:gd name="T6" fmla="*/ 71 w 89"/>
                <a:gd name="T7" fmla="*/ 0 h 33"/>
                <a:gd name="T8" fmla="*/ 64 w 89"/>
                <a:gd name="T9" fmla="*/ 1 h 33"/>
                <a:gd name="T10" fmla="*/ 56 w 89"/>
                <a:gd name="T11" fmla="*/ 2 h 33"/>
                <a:gd name="T12" fmla="*/ 49 w 89"/>
                <a:gd name="T13" fmla="*/ 3 h 33"/>
                <a:gd name="T14" fmla="*/ 41 w 89"/>
                <a:gd name="T15" fmla="*/ 3 h 33"/>
                <a:gd name="T16" fmla="*/ 35 w 89"/>
                <a:gd name="T17" fmla="*/ 5 h 33"/>
                <a:gd name="T18" fmla="*/ 29 w 89"/>
                <a:gd name="T19" fmla="*/ 8 h 33"/>
                <a:gd name="T20" fmla="*/ 22 w 89"/>
                <a:gd name="T21" fmla="*/ 9 h 33"/>
                <a:gd name="T22" fmla="*/ 18 w 89"/>
                <a:gd name="T23" fmla="*/ 12 h 33"/>
                <a:gd name="T24" fmla="*/ 13 w 89"/>
                <a:gd name="T25" fmla="*/ 14 h 33"/>
                <a:gd name="T26" fmla="*/ 9 w 89"/>
                <a:gd name="T27" fmla="*/ 17 h 33"/>
                <a:gd name="T28" fmla="*/ 6 w 89"/>
                <a:gd name="T29" fmla="*/ 21 h 33"/>
                <a:gd name="T30" fmla="*/ 3 w 89"/>
                <a:gd name="T31" fmla="*/ 24 h 33"/>
                <a:gd name="T32" fmla="*/ 1 w 89"/>
                <a:gd name="T33" fmla="*/ 28 h 33"/>
                <a:gd name="T34" fmla="*/ 0 w 89"/>
                <a:gd name="T35" fmla="*/ 32 h 33"/>
                <a:gd name="T36" fmla="*/ 6 w 89"/>
                <a:gd name="T37" fmla="*/ 32 h 33"/>
                <a:gd name="T38" fmla="*/ 7 w 89"/>
                <a:gd name="T39" fmla="*/ 29 h 33"/>
                <a:gd name="T40" fmla="*/ 8 w 89"/>
                <a:gd name="T41" fmla="*/ 27 h 33"/>
                <a:gd name="T42" fmla="*/ 10 w 89"/>
                <a:gd name="T43" fmla="*/ 24 h 33"/>
                <a:gd name="T44" fmla="*/ 13 w 89"/>
                <a:gd name="T45" fmla="*/ 22 h 33"/>
                <a:gd name="T46" fmla="*/ 17 w 89"/>
                <a:gd name="T47" fmla="*/ 19 h 33"/>
                <a:gd name="T48" fmla="*/ 21 w 89"/>
                <a:gd name="T49" fmla="*/ 17 h 33"/>
                <a:gd name="T50" fmla="*/ 25 w 89"/>
                <a:gd name="T51" fmla="*/ 15 h 33"/>
                <a:gd name="T52" fmla="*/ 31 w 89"/>
                <a:gd name="T53" fmla="*/ 13 h 33"/>
                <a:gd name="T54" fmla="*/ 37 w 89"/>
                <a:gd name="T55" fmla="*/ 11 h 33"/>
                <a:gd name="T56" fmla="*/ 42 w 89"/>
                <a:gd name="T57" fmla="*/ 9 h 33"/>
                <a:gd name="T58" fmla="*/ 50 w 89"/>
                <a:gd name="T59" fmla="*/ 8 h 33"/>
                <a:gd name="T60" fmla="*/ 56 w 89"/>
                <a:gd name="T61" fmla="*/ 7 h 33"/>
                <a:gd name="T62" fmla="*/ 64 w 89"/>
                <a:gd name="T63" fmla="*/ 6 h 33"/>
                <a:gd name="T64" fmla="*/ 71 w 89"/>
                <a:gd name="T65" fmla="*/ 6 h 33"/>
                <a:gd name="T66" fmla="*/ 80 w 89"/>
                <a:gd name="T67" fmla="*/ 6 h 33"/>
                <a:gd name="T68" fmla="*/ 88 w 89"/>
                <a:gd name="T69" fmla="*/ 5 h 33"/>
                <a:gd name="T70" fmla="*/ 88 w 89"/>
                <a:gd name="T71" fmla="*/ 0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88" y="0"/>
                  </a:moveTo>
                  <a:lnTo>
                    <a:pt x="88" y="0"/>
                  </a:lnTo>
                  <a:lnTo>
                    <a:pt x="80" y="0"/>
                  </a:lnTo>
                  <a:lnTo>
                    <a:pt x="71" y="0"/>
                  </a:lnTo>
                  <a:lnTo>
                    <a:pt x="64" y="1"/>
                  </a:lnTo>
                  <a:lnTo>
                    <a:pt x="56" y="2"/>
                  </a:lnTo>
                  <a:lnTo>
                    <a:pt x="49" y="3"/>
                  </a:lnTo>
                  <a:lnTo>
                    <a:pt x="41" y="3"/>
                  </a:lnTo>
                  <a:lnTo>
                    <a:pt x="35" y="5"/>
                  </a:lnTo>
                  <a:lnTo>
                    <a:pt x="29" y="8"/>
                  </a:lnTo>
                  <a:lnTo>
                    <a:pt x="22" y="9"/>
                  </a:lnTo>
                  <a:lnTo>
                    <a:pt x="18" y="12"/>
                  </a:lnTo>
                  <a:lnTo>
                    <a:pt x="13" y="14"/>
                  </a:lnTo>
                  <a:lnTo>
                    <a:pt x="9" y="17"/>
                  </a:lnTo>
                  <a:lnTo>
                    <a:pt x="6" y="21"/>
                  </a:lnTo>
                  <a:lnTo>
                    <a:pt x="3" y="24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6" y="32"/>
                  </a:lnTo>
                  <a:lnTo>
                    <a:pt x="7" y="29"/>
                  </a:lnTo>
                  <a:lnTo>
                    <a:pt x="8" y="27"/>
                  </a:lnTo>
                  <a:lnTo>
                    <a:pt x="10" y="24"/>
                  </a:lnTo>
                  <a:lnTo>
                    <a:pt x="13" y="22"/>
                  </a:lnTo>
                  <a:lnTo>
                    <a:pt x="17" y="19"/>
                  </a:lnTo>
                  <a:lnTo>
                    <a:pt x="21" y="17"/>
                  </a:lnTo>
                  <a:lnTo>
                    <a:pt x="25" y="15"/>
                  </a:lnTo>
                  <a:lnTo>
                    <a:pt x="31" y="13"/>
                  </a:lnTo>
                  <a:lnTo>
                    <a:pt x="37" y="11"/>
                  </a:lnTo>
                  <a:lnTo>
                    <a:pt x="42" y="9"/>
                  </a:lnTo>
                  <a:lnTo>
                    <a:pt x="50" y="8"/>
                  </a:lnTo>
                  <a:lnTo>
                    <a:pt x="56" y="7"/>
                  </a:lnTo>
                  <a:lnTo>
                    <a:pt x="64" y="6"/>
                  </a:lnTo>
                  <a:lnTo>
                    <a:pt x="71" y="6"/>
                  </a:lnTo>
                  <a:lnTo>
                    <a:pt x="80" y="6"/>
                  </a:lnTo>
                  <a:lnTo>
                    <a:pt x="88" y="5"/>
                  </a:lnTo>
                  <a:lnTo>
                    <a:pt x="88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40" name="Freeform 122"/>
            <p:cNvSpPr>
              <a:spLocks/>
            </p:cNvSpPr>
            <p:nvPr/>
          </p:nvSpPr>
          <p:spPr bwMode="auto">
            <a:xfrm>
              <a:off x="2150" y="4091"/>
              <a:ext cx="80" cy="41"/>
            </a:xfrm>
            <a:custGeom>
              <a:avLst/>
              <a:gdLst>
                <a:gd name="T0" fmla="*/ 79 w 80"/>
                <a:gd name="T1" fmla="*/ 40 h 41"/>
                <a:gd name="T2" fmla="*/ 79 w 80"/>
                <a:gd name="T3" fmla="*/ 40 h 41"/>
                <a:gd name="T4" fmla="*/ 78 w 80"/>
                <a:gd name="T5" fmla="*/ 31 h 41"/>
                <a:gd name="T6" fmla="*/ 73 w 80"/>
                <a:gd name="T7" fmla="*/ 24 h 41"/>
                <a:gd name="T8" fmla="*/ 67 w 80"/>
                <a:gd name="T9" fmla="*/ 17 h 41"/>
                <a:gd name="T10" fmla="*/ 57 w 80"/>
                <a:gd name="T11" fmla="*/ 12 h 41"/>
                <a:gd name="T12" fmla="*/ 46 w 80"/>
                <a:gd name="T13" fmla="*/ 8 h 41"/>
                <a:gd name="T14" fmla="*/ 32 w 80"/>
                <a:gd name="T15" fmla="*/ 3 h 41"/>
                <a:gd name="T16" fmla="*/ 16 w 80"/>
                <a:gd name="T17" fmla="*/ 2 h 41"/>
                <a:gd name="T18" fmla="*/ 0 w 80"/>
                <a:gd name="T19" fmla="*/ 0 h 41"/>
                <a:gd name="T20" fmla="*/ 0 w 80"/>
                <a:gd name="T21" fmla="*/ 5 h 41"/>
                <a:gd name="T22" fmla="*/ 16 w 80"/>
                <a:gd name="T23" fmla="*/ 7 h 41"/>
                <a:gd name="T24" fmla="*/ 31 w 80"/>
                <a:gd name="T25" fmla="*/ 10 h 41"/>
                <a:gd name="T26" fmla="*/ 44 w 80"/>
                <a:gd name="T27" fmla="*/ 13 h 41"/>
                <a:gd name="T28" fmla="*/ 54 w 80"/>
                <a:gd name="T29" fmla="*/ 17 h 41"/>
                <a:gd name="T30" fmla="*/ 62 w 80"/>
                <a:gd name="T31" fmla="*/ 23 h 41"/>
                <a:gd name="T32" fmla="*/ 69 w 80"/>
                <a:gd name="T33" fmla="*/ 28 h 41"/>
                <a:gd name="T34" fmla="*/ 72 w 80"/>
                <a:gd name="T35" fmla="*/ 34 h 41"/>
                <a:gd name="T36" fmla="*/ 72 w 80"/>
                <a:gd name="T37" fmla="*/ 40 h 41"/>
                <a:gd name="T38" fmla="*/ 79 w 80"/>
                <a:gd name="T39" fmla="*/ 40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41"/>
                <a:gd name="T62" fmla="*/ 80 w 80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41">
                  <a:moveTo>
                    <a:pt x="79" y="40"/>
                  </a:moveTo>
                  <a:lnTo>
                    <a:pt x="79" y="40"/>
                  </a:lnTo>
                  <a:lnTo>
                    <a:pt x="78" y="31"/>
                  </a:lnTo>
                  <a:lnTo>
                    <a:pt x="73" y="24"/>
                  </a:lnTo>
                  <a:lnTo>
                    <a:pt x="67" y="17"/>
                  </a:lnTo>
                  <a:lnTo>
                    <a:pt x="57" y="12"/>
                  </a:lnTo>
                  <a:lnTo>
                    <a:pt x="46" y="8"/>
                  </a:lnTo>
                  <a:lnTo>
                    <a:pt x="32" y="3"/>
                  </a:lnTo>
                  <a:lnTo>
                    <a:pt x="16" y="2"/>
                  </a:lnTo>
                  <a:lnTo>
                    <a:pt x="0" y="0"/>
                  </a:lnTo>
                  <a:lnTo>
                    <a:pt x="0" y="5"/>
                  </a:lnTo>
                  <a:lnTo>
                    <a:pt x="16" y="7"/>
                  </a:lnTo>
                  <a:lnTo>
                    <a:pt x="31" y="10"/>
                  </a:lnTo>
                  <a:lnTo>
                    <a:pt x="44" y="13"/>
                  </a:lnTo>
                  <a:lnTo>
                    <a:pt x="54" y="17"/>
                  </a:lnTo>
                  <a:lnTo>
                    <a:pt x="62" y="23"/>
                  </a:lnTo>
                  <a:lnTo>
                    <a:pt x="69" y="28"/>
                  </a:lnTo>
                  <a:lnTo>
                    <a:pt x="72" y="34"/>
                  </a:lnTo>
                  <a:lnTo>
                    <a:pt x="72" y="40"/>
                  </a:lnTo>
                  <a:lnTo>
                    <a:pt x="79" y="4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41" name="Freeform 123"/>
            <p:cNvSpPr>
              <a:spLocks/>
            </p:cNvSpPr>
            <p:nvPr/>
          </p:nvSpPr>
          <p:spPr bwMode="auto">
            <a:xfrm>
              <a:off x="2017" y="3829"/>
              <a:ext cx="168" cy="106"/>
            </a:xfrm>
            <a:custGeom>
              <a:avLst/>
              <a:gdLst>
                <a:gd name="T0" fmla="*/ 1 w 168"/>
                <a:gd name="T1" fmla="*/ 64 h 106"/>
                <a:gd name="T2" fmla="*/ 1 w 168"/>
                <a:gd name="T3" fmla="*/ 72 h 106"/>
                <a:gd name="T4" fmla="*/ 6 w 168"/>
                <a:gd name="T5" fmla="*/ 79 h 106"/>
                <a:gd name="T6" fmla="*/ 13 w 168"/>
                <a:gd name="T7" fmla="*/ 86 h 106"/>
                <a:gd name="T8" fmla="*/ 22 w 168"/>
                <a:gd name="T9" fmla="*/ 92 h 106"/>
                <a:gd name="T10" fmla="*/ 34 w 168"/>
                <a:gd name="T11" fmla="*/ 96 h 106"/>
                <a:gd name="T12" fmla="*/ 47 w 168"/>
                <a:gd name="T13" fmla="*/ 100 h 106"/>
                <a:gd name="T14" fmla="*/ 63 w 168"/>
                <a:gd name="T15" fmla="*/ 103 h 106"/>
                <a:gd name="T16" fmla="*/ 79 w 168"/>
                <a:gd name="T17" fmla="*/ 105 h 106"/>
                <a:gd name="T18" fmla="*/ 88 w 168"/>
                <a:gd name="T19" fmla="*/ 105 h 106"/>
                <a:gd name="T20" fmla="*/ 97 w 168"/>
                <a:gd name="T21" fmla="*/ 105 h 106"/>
                <a:gd name="T22" fmla="*/ 104 w 168"/>
                <a:gd name="T23" fmla="*/ 104 h 106"/>
                <a:gd name="T24" fmla="*/ 112 w 168"/>
                <a:gd name="T25" fmla="*/ 103 h 106"/>
                <a:gd name="T26" fmla="*/ 120 w 168"/>
                <a:gd name="T27" fmla="*/ 102 h 106"/>
                <a:gd name="T28" fmla="*/ 126 w 168"/>
                <a:gd name="T29" fmla="*/ 100 h 106"/>
                <a:gd name="T30" fmla="*/ 133 w 168"/>
                <a:gd name="T31" fmla="*/ 98 h 106"/>
                <a:gd name="T32" fmla="*/ 140 w 168"/>
                <a:gd name="T33" fmla="*/ 96 h 106"/>
                <a:gd name="T34" fmla="*/ 146 w 168"/>
                <a:gd name="T35" fmla="*/ 94 h 106"/>
                <a:gd name="T36" fmla="*/ 151 w 168"/>
                <a:gd name="T37" fmla="*/ 92 h 106"/>
                <a:gd name="T38" fmla="*/ 154 w 168"/>
                <a:gd name="T39" fmla="*/ 89 h 106"/>
                <a:gd name="T40" fmla="*/ 159 w 168"/>
                <a:gd name="T41" fmla="*/ 86 h 106"/>
                <a:gd name="T42" fmla="*/ 162 w 168"/>
                <a:gd name="T43" fmla="*/ 82 h 106"/>
                <a:gd name="T44" fmla="*/ 165 w 168"/>
                <a:gd name="T45" fmla="*/ 79 h 106"/>
                <a:gd name="T46" fmla="*/ 166 w 168"/>
                <a:gd name="T47" fmla="*/ 76 h 106"/>
                <a:gd name="T48" fmla="*/ 167 w 168"/>
                <a:gd name="T49" fmla="*/ 72 h 106"/>
                <a:gd name="T50" fmla="*/ 166 w 168"/>
                <a:gd name="T51" fmla="*/ 40 h 106"/>
                <a:gd name="T52" fmla="*/ 166 w 168"/>
                <a:gd name="T53" fmla="*/ 32 h 106"/>
                <a:gd name="T54" fmla="*/ 161 w 168"/>
                <a:gd name="T55" fmla="*/ 26 h 106"/>
                <a:gd name="T56" fmla="*/ 154 w 168"/>
                <a:gd name="T57" fmla="*/ 19 h 106"/>
                <a:gd name="T58" fmla="*/ 145 w 168"/>
                <a:gd name="T59" fmla="*/ 13 h 106"/>
                <a:gd name="T60" fmla="*/ 133 w 168"/>
                <a:gd name="T61" fmla="*/ 9 h 106"/>
                <a:gd name="T62" fmla="*/ 120 w 168"/>
                <a:gd name="T63" fmla="*/ 4 h 106"/>
                <a:gd name="T64" fmla="*/ 104 w 168"/>
                <a:gd name="T65" fmla="*/ 2 h 106"/>
                <a:gd name="T66" fmla="*/ 88 w 168"/>
                <a:gd name="T67" fmla="*/ 0 h 106"/>
                <a:gd name="T68" fmla="*/ 79 w 168"/>
                <a:gd name="T69" fmla="*/ 0 h 106"/>
                <a:gd name="T70" fmla="*/ 70 w 168"/>
                <a:gd name="T71" fmla="*/ 0 h 106"/>
                <a:gd name="T72" fmla="*/ 63 w 168"/>
                <a:gd name="T73" fmla="*/ 0 h 106"/>
                <a:gd name="T74" fmla="*/ 55 w 168"/>
                <a:gd name="T75" fmla="*/ 2 h 106"/>
                <a:gd name="T76" fmla="*/ 47 w 168"/>
                <a:gd name="T77" fmla="*/ 3 h 106"/>
                <a:gd name="T78" fmla="*/ 41 w 168"/>
                <a:gd name="T79" fmla="*/ 4 h 106"/>
                <a:gd name="T80" fmla="*/ 34 w 168"/>
                <a:gd name="T81" fmla="*/ 6 h 106"/>
                <a:gd name="T82" fmla="*/ 28 w 168"/>
                <a:gd name="T83" fmla="*/ 9 h 106"/>
                <a:gd name="T84" fmla="*/ 21 w 168"/>
                <a:gd name="T85" fmla="*/ 10 h 106"/>
                <a:gd name="T86" fmla="*/ 16 w 168"/>
                <a:gd name="T87" fmla="*/ 13 h 106"/>
                <a:gd name="T88" fmla="*/ 13 w 168"/>
                <a:gd name="T89" fmla="*/ 16 h 106"/>
                <a:gd name="T90" fmla="*/ 8 w 168"/>
                <a:gd name="T91" fmla="*/ 19 h 106"/>
                <a:gd name="T92" fmla="*/ 5 w 168"/>
                <a:gd name="T93" fmla="*/ 22 h 106"/>
                <a:gd name="T94" fmla="*/ 2 w 168"/>
                <a:gd name="T95" fmla="*/ 26 h 106"/>
                <a:gd name="T96" fmla="*/ 1 w 168"/>
                <a:gd name="T97" fmla="*/ 28 h 106"/>
                <a:gd name="T98" fmla="*/ 0 w 168"/>
                <a:gd name="T99" fmla="*/ 32 h 106"/>
                <a:gd name="T100" fmla="*/ 1 w 168"/>
                <a:gd name="T101" fmla="*/ 64 h 10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68"/>
                <a:gd name="T154" fmla="*/ 0 h 106"/>
                <a:gd name="T155" fmla="*/ 168 w 168"/>
                <a:gd name="T156" fmla="*/ 106 h 10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68" h="106">
                  <a:moveTo>
                    <a:pt x="1" y="64"/>
                  </a:moveTo>
                  <a:lnTo>
                    <a:pt x="1" y="72"/>
                  </a:lnTo>
                  <a:lnTo>
                    <a:pt x="6" y="79"/>
                  </a:lnTo>
                  <a:lnTo>
                    <a:pt x="13" y="86"/>
                  </a:lnTo>
                  <a:lnTo>
                    <a:pt x="22" y="92"/>
                  </a:lnTo>
                  <a:lnTo>
                    <a:pt x="34" y="96"/>
                  </a:lnTo>
                  <a:lnTo>
                    <a:pt x="47" y="100"/>
                  </a:lnTo>
                  <a:lnTo>
                    <a:pt x="63" y="103"/>
                  </a:lnTo>
                  <a:lnTo>
                    <a:pt x="79" y="105"/>
                  </a:lnTo>
                  <a:lnTo>
                    <a:pt x="88" y="105"/>
                  </a:lnTo>
                  <a:lnTo>
                    <a:pt x="97" y="105"/>
                  </a:lnTo>
                  <a:lnTo>
                    <a:pt x="104" y="104"/>
                  </a:lnTo>
                  <a:lnTo>
                    <a:pt x="112" y="103"/>
                  </a:lnTo>
                  <a:lnTo>
                    <a:pt x="120" y="102"/>
                  </a:lnTo>
                  <a:lnTo>
                    <a:pt x="126" y="100"/>
                  </a:lnTo>
                  <a:lnTo>
                    <a:pt x="133" y="98"/>
                  </a:lnTo>
                  <a:lnTo>
                    <a:pt x="140" y="96"/>
                  </a:lnTo>
                  <a:lnTo>
                    <a:pt x="146" y="94"/>
                  </a:lnTo>
                  <a:lnTo>
                    <a:pt x="151" y="92"/>
                  </a:lnTo>
                  <a:lnTo>
                    <a:pt x="154" y="89"/>
                  </a:lnTo>
                  <a:lnTo>
                    <a:pt x="159" y="86"/>
                  </a:lnTo>
                  <a:lnTo>
                    <a:pt x="162" y="82"/>
                  </a:lnTo>
                  <a:lnTo>
                    <a:pt x="165" y="79"/>
                  </a:lnTo>
                  <a:lnTo>
                    <a:pt x="166" y="76"/>
                  </a:lnTo>
                  <a:lnTo>
                    <a:pt x="167" y="72"/>
                  </a:lnTo>
                  <a:lnTo>
                    <a:pt x="166" y="40"/>
                  </a:lnTo>
                  <a:lnTo>
                    <a:pt x="166" y="32"/>
                  </a:lnTo>
                  <a:lnTo>
                    <a:pt x="161" y="26"/>
                  </a:lnTo>
                  <a:lnTo>
                    <a:pt x="154" y="19"/>
                  </a:lnTo>
                  <a:lnTo>
                    <a:pt x="145" y="13"/>
                  </a:lnTo>
                  <a:lnTo>
                    <a:pt x="133" y="9"/>
                  </a:lnTo>
                  <a:lnTo>
                    <a:pt x="120" y="4"/>
                  </a:lnTo>
                  <a:lnTo>
                    <a:pt x="104" y="2"/>
                  </a:lnTo>
                  <a:lnTo>
                    <a:pt x="88" y="0"/>
                  </a:lnTo>
                  <a:lnTo>
                    <a:pt x="79" y="0"/>
                  </a:lnTo>
                  <a:lnTo>
                    <a:pt x="70" y="0"/>
                  </a:lnTo>
                  <a:lnTo>
                    <a:pt x="63" y="0"/>
                  </a:lnTo>
                  <a:lnTo>
                    <a:pt x="55" y="2"/>
                  </a:lnTo>
                  <a:lnTo>
                    <a:pt x="47" y="3"/>
                  </a:lnTo>
                  <a:lnTo>
                    <a:pt x="41" y="4"/>
                  </a:lnTo>
                  <a:lnTo>
                    <a:pt x="34" y="6"/>
                  </a:lnTo>
                  <a:lnTo>
                    <a:pt x="28" y="9"/>
                  </a:lnTo>
                  <a:lnTo>
                    <a:pt x="21" y="10"/>
                  </a:lnTo>
                  <a:lnTo>
                    <a:pt x="16" y="13"/>
                  </a:lnTo>
                  <a:lnTo>
                    <a:pt x="13" y="16"/>
                  </a:lnTo>
                  <a:lnTo>
                    <a:pt x="8" y="19"/>
                  </a:lnTo>
                  <a:lnTo>
                    <a:pt x="5" y="22"/>
                  </a:lnTo>
                  <a:lnTo>
                    <a:pt x="2" y="26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1" y="64"/>
                  </a:lnTo>
                </a:path>
              </a:pathLst>
            </a:custGeom>
            <a:solidFill>
              <a:srgbClr val="FFB2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42" name="Freeform 124"/>
            <p:cNvSpPr>
              <a:spLocks/>
            </p:cNvSpPr>
            <p:nvPr/>
          </p:nvSpPr>
          <p:spPr bwMode="auto">
            <a:xfrm>
              <a:off x="2015" y="3897"/>
              <a:ext cx="79" cy="41"/>
            </a:xfrm>
            <a:custGeom>
              <a:avLst/>
              <a:gdLst>
                <a:gd name="T0" fmla="*/ 78 w 79"/>
                <a:gd name="T1" fmla="*/ 34 h 41"/>
                <a:gd name="T2" fmla="*/ 78 w 79"/>
                <a:gd name="T3" fmla="*/ 34 h 41"/>
                <a:gd name="T4" fmla="*/ 62 w 79"/>
                <a:gd name="T5" fmla="*/ 33 h 41"/>
                <a:gd name="T6" fmla="*/ 48 w 79"/>
                <a:gd name="T7" fmla="*/ 30 h 41"/>
                <a:gd name="T8" fmla="*/ 35 w 79"/>
                <a:gd name="T9" fmla="*/ 27 h 41"/>
                <a:gd name="T10" fmla="*/ 24 w 79"/>
                <a:gd name="T11" fmla="*/ 23 h 41"/>
                <a:gd name="T12" fmla="*/ 16 w 79"/>
                <a:gd name="T13" fmla="*/ 17 h 41"/>
                <a:gd name="T14" fmla="*/ 9 w 79"/>
                <a:gd name="T15" fmla="*/ 12 h 41"/>
                <a:gd name="T16" fmla="*/ 7 w 79"/>
                <a:gd name="T17" fmla="*/ 6 h 41"/>
                <a:gd name="T18" fmla="*/ 6 w 79"/>
                <a:gd name="T19" fmla="*/ 0 h 41"/>
                <a:gd name="T20" fmla="*/ 0 w 79"/>
                <a:gd name="T21" fmla="*/ 0 h 41"/>
                <a:gd name="T22" fmla="*/ 0 w 79"/>
                <a:gd name="T23" fmla="*/ 9 h 41"/>
                <a:gd name="T24" fmla="*/ 5 w 79"/>
                <a:gd name="T25" fmla="*/ 16 h 41"/>
                <a:gd name="T26" fmla="*/ 12 w 79"/>
                <a:gd name="T27" fmla="*/ 23 h 41"/>
                <a:gd name="T28" fmla="*/ 21 w 79"/>
                <a:gd name="T29" fmla="*/ 28 h 41"/>
                <a:gd name="T30" fmla="*/ 33 w 79"/>
                <a:gd name="T31" fmla="*/ 32 h 41"/>
                <a:gd name="T32" fmla="*/ 47 w 79"/>
                <a:gd name="T33" fmla="*/ 37 h 41"/>
                <a:gd name="T34" fmla="*/ 62 w 79"/>
                <a:gd name="T35" fmla="*/ 38 h 41"/>
                <a:gd name="T36" fmla="*/ 78 w 79"/>
                <a:gd name="T37" fmla="*/ 40 h 41"/>
                <a:gd name="T38" fmla="*/ 78 w 79"/>
                <a:gd name="T39" fmla="*/ 34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1"/>
                <a:gd name="T62" fmla="*/ 79 w 79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1">
                  <a:moveTo>
                    <a:pt x="78" y="34"/>
                  </a:moveTo>
                  <a:lnTo>
                    <a:pt x="78" y="34"/>
                  </a:lnTo>
                  <a:lnTo>
                    <a:pt x="62" y="33"/>
                  </a:lnTo>
                  <a:lnTo>
                    <a:pt x="48" y="30"/>
                  </a:lnTo>
                  <a:lnTo>
                    <a:pt x="35" y="27"/>
                  </a:lnTo>
                  <a:lnTo>
                    <a:pt x="24" y="23"/>
                  </a:lnTo>
                  <a:lnTo>
                    <a:pt x="16" y="17"/>
                  </a:lnTo>
                  <a:lnTo>
                    <a:pt x="9" y="12"/>
                  </a:lnTo>
                  <a:lnTo>
                    <a:pt x="7" y="6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9"/>
                  </a:lnTo>
                  <a:lnTo>
                    <a:pt x="5" y="16"/>
                  </a:lnTo>
                  <a:lnTo>
                    <a:pt x="12" y="23"/>
                  </a:lnTo>
                  <a:lnTo>
                    <a:pt x="21" y="28"/>
                  </a:lnTo>
                  <a:lnTo>
                    <a:pt x="33" y="32"/>
                  </a:lnTo>
                  <a:lnTo>
                    <a:pt x="47" y="37"/>
                  </a:lnTo>
                  <a:lnTo>
                    <a:pt x="62" y="38"/>
                  </a:lnTo>
                  <a:lnTo>
                    <a:pt x="78" y="40"/>
                  </a:lnTo>
                  <a:lnTo>
                    <a:pt x="78" y="34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43" name="Freeform 125"/>
            <p:cNvSpPr>
              <a:spLocks/>
            </p:cNvSpPr>
            <p:nvPr/>
          </p:nvSpPr>
          <p:spPr bwMode="auto">
            <a:xfrm>
              <a:off x="2099" y="3905"/>
              <a:ext cx="89" cy="33"/>
            </a:xfrm>
            <a:custGeom>
              <a:avLst/>
              <a:gdLst>
                <a:gd name="T0" fmla="*/ 82 w 89"/>
                <a:gd name="T1" fmla="*/ 0 h 33"/>
                <a:gd name="T2" fmla="*/ 82 w 89"/>
                <a:gd name="T3" fmla="*/ 0 h 33"/>
                <a:gd name="T4" fmla="*/ 81 w 89"/>
                <a:gd name="T5" fmla="*/ 3 h 33"/>
                <a:gd name="T6" fmla="*/ 80 w 89"/>
                <a:gd name="T7" fmla="*/ 5 h 33"/>
                <a:gd name="T8" fmla="*/ 78 w 89"/>
                <a:gd name="T9" fmla="*/ 8 h 33"/>
                <a:gd name="T10" fmla="*/ 76 w 89"/>
                <a:gd name="T11" fmla="*/ 10 h 33"/>
                <a:gd name="T12" fmla="*/ 72 w 89"/>
                <a:gd name="T13" fmla="*/ 13 h 33"/>
                <a:gd name="T14" fmla="*/ 67 w 89"/>
                <a:gd name="T15" fmla="*/ 15 h 33"/>
                <a:gd name="T16" fmla="*/ 63 w 89"/>
                <a:gd name="T17" fmla="*/ 17 h 33"/>
                <a:gd name="T18" fmla="*/ 58 w 89"/>
                <a:gd name="T19" fmla="*/ 19 h 33"/>
                <a:gd name="T20" fmla="*/ 51 w 89"/>
                <a:gd name="T21" fmla="*/ 21 h 33"/>
                <a:gd name="T22" fmla="*/ 46 w 89"/>
                <a:gd name="T23" fmla="*/ 23 h 33"/>
                <a:gd name="T24" fmla="*/ 38 w 89"/>
                <a:gd name="T25" fmla="*/ 24 h 33"/>
                <a:gd name="T26" fmla="*/ 32 w 89"/>
                <a:gd name="T27" fmla="*/ 25 h 33"/>
                <a:gd name="T28" fmla="*/ 24 w 89"/>
                <a:gd name="T29" fmla="*/ 26 h 33"/>
                <a:gd name="T30" fmla="*/ 17 w 89"/>
                <a:gd name="T31" fmla="*/ 26 h 33"/>
                <a:gd name="T32" fmla="*/ 8 w 89"/>
                <a:gd name="T33" fmla="*/ 26 h 33"/>
                <a:gd name="T34" fmla="*/ 0 w 89"/>
                <a:gd name="T35" fmla="*/ 26 h 33"/>
                <a:gd name="T36" fmla="*/ 0 w 89"/>
                <a:gd name="T37" fmla="*/ 32 h 33"/>
                <a:gd name="T38" fmla="*/ 8 w 89"/>
                <a:gd name="T39" fmla="*/ 32 h 33"/>
                <a:gd name="T40" fmla="*/ 17 w 89"/>
                <a:gd name="T41" fmla="*/ 32 h 33"/>
                <a:gd name="T42" fmla="*/ 24 w 89"/>
                <a:gd name="T43" fmla="*/ 31 h 33"/>
                <a:gd name="T44" fmla="*/ 32 w 89"/>
                <a:gd name="T45" fmla="*/ 30 h 33"/>
                <a:gd name="T46" fmla="*/ 40 w 89"/>
                <a:gd name="T47" fmla="*/ 29 h 33"/>
                <a:gd name="T48" fmla="*/ 47 w 89"/>
                <a:gd name="T49" fmla="*/ 29 h 33"/>
                <a:gd name="T50" fmla="*/ 53 w 89"/>
                <a:gd name="T51" fmla="*/ 26 h 33"/>
                <a:gd name="T52" fmla="*/ 60 w 89"/>
                <a:gd name="T53" fmla="*/ 24 h 33"/>
                <a:gd name="T54" fmla="*/ 66 w 89"/>
                <a:gd name="T55" fmla="*/ 23 h 33"/>
                <a:gd name="T56" fmla="*/ 70 w 89"/>
                <a:gd name="T57" fmla="*/ 20 h 33"/>
                <a:gd name="T58" fmla="*/ 75 w 89"/>
                <a:gd name="T59" fmla="*/ 18 h 33"/>
                <a:gd name="T60" fmla="*/ 80 w 89"/>
                <a:gd name="T61" fmla="*/ 15 h 33"/>
                <a:gd name="T62" fmla="*/ 83 w 89"/>
                <a:gd name="T63" fmla="*/ 11 h 33"/>
                <a:gd name="T64" fmla="*/ 86 w 89"/>
                <a:gd name="T65" fmla="*/ 8 h 33"/>
                <a:gd name="T66" fmla="*/ 87 w 89"/>
                <a:gd name="T67" fmla="*/ 4 h 33"/>
                <a:gd name="T68" fmla="*/ 88 w 89"/>
                <a:gd name="T69" fmla="*/ 0 h 33"/>
                <a:gd name="T70" fmla="*/ 82 w 89"/>
                <a:gd name="T71" fmla="*/ 0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82" y="0"/>
                  </a:moveTo>
                  <a:lnTo>
                    <a:pt x="82" y="0"/>
                  </a:lnTo>
                  <a:lnTo>
                    <a:pt x="81" y="3"/>
                  </a:lnTo>
                  <a:lnTo>
                    <a:pt x="80" y="5"/>
                  </a:lnTo>
                  <a:lnTo>
                    <a:pt x="78" y="8"/>
                  </a:lnTo>
                  <a:lnTo>
                    <a:pt x="76" y="10"/>
                  </a:lnTo>
                  <a:lnTo>
                    <a:pt x="72" y="13"/>
                  </a:lnTo>
                  <a:lnTo>
                    <a:pt x="67" y="15"/>
                  </a:lnTo>
                  <a:lnTo>
                    <a:pt x="63" y="17"/>
                  </a:lnTo>
                  <a:lnTo>
                    <a:pt x="58" y="19"/>
                  </a:lnTo>
                  <a:lnTo>
                    <a:pt x="51" y="21"/>
                  </a:lnTo>
                  <a:lnTo>
                    <a:pt x="46" y="23"/>
                  </a:lnTo>
                  <a:lnTo>
                    <a:pt x="38" y="24"/>
                  </a:lnTo>
                  <a:lnTo>
                    <a:pt x="32" y="25"/>
                  </a:lnTo>
                  <a:lnTo>
                    <a:pt x="24" y="26"/>
                  </a:lnTo>
                  <a:lnTo>
                    <a:pt x="17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8" y="32"/>
                  </a:lnTo>
                  <a:lnTo>
                    <a:pt x="17" y="32"/>
                  </a:lnTo>
                  <a:lnTo>
                    <a:pt x="24" y="31"/>
                  </a:lnTo>
                  <a:lnTo>
                    <a:pt x="32" y="30"/>
                  </a:lnTo>
                  <a:lnTo>
                    <a:pt x="40" y="29"/>
                  </a:lnTo>
                  <a:lnTo>
                    <a:pt x="47" y="29"/>
                  </a:lnTo>
                  <a:lnTo>
                    <a:pt x="53" y="26"/>
                  </a:lnTo>
                  <a:lnTo>
                    <a:pt x="60" y="24"/>
                  </a:lnTo>
                  <a:lnTo>
                    <a:pt x="66" y="23"/>
                  </a:lnTo>
                  <a:lnTo>
                    <a:pt x="70" y="20"/>
                  </a:lnTo>
                  <a:lnTo>
                    <a:pt x="75" y="18"/>
                  </a:lnTo>
                  <a:lnTo>
                    <a:pt x="80" y="15"/>
                  </a:lnTo>
                  <a:lnTo>
                    <a:pt x="83" y="11"/>
                  </a:lnTo>
                  <a:lnTo>
                    <a:pt x="86" y="8"/>
                  </a:lnTo>
                  <a:lnTo>
                    <a:pt x="87" y="4"/>
                  </a:lnTo>
                  <a:lnTo>
                    <a:pt x="88" y="0"/>
                  </a:lnTo>
                  <a:lnTo>
                    <a:pt x="82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44" name="Freeform 126"/>
            <p:cNvSpPr>
              <a:spLocks/>
            </p:cNvSpPr>
            <p:nvPr/>
          </p:nvSpPr>
          <p:spPr bwMode="auto">
            <a:xfrm>
              <a:off x="2186" y="3871"/>
              <a:ext cx="2" cy="29"/>
            </a:xfrm>
            <a:custGeom>
              <a:avLst/>
              <a:gdLst>
                <a:gd name="T0" fmla="*/ 0 w 2"/>
                <a:gd name="T1" fmla="*/ 0 h 29"/>
                <a:gd name="T2" fmla="*/ 0 w 2"/>
                <a:gd name="T3" fmla="*/ 0 h 29"/>
                <a:gd name="T4" fmla="*/ 0 w 2"/>
                <a:gd name="T5" fmla="*/ 28 h 29"/>
                <a:gd name="T6" fmla="*/ 1 w 2"/>
                <a:gd name="T7" fmla="*/ 28 h 29"/>
                <a:gd name="T8" fmla="*/ 1 w 2"/>
                <a:gd name="T9" fmla="*/ 0 h 29"/>
                <a:gd name="T10" fmla="*/ 0 w 2"/>
                <a:gd name="T11" fmla="*/ 0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"/>
                <a:gd name="T19" fmla="*/ 0 h 29"/>
                <a:gd name="T20" fmla="*/ 2 w 2"/>
                <a:gd name="T21" fmla="*/ 29 h 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" h="29">
                  <a:moveTo>
                    <a:pt x="0" y="0"/>
                  </a:moveTo>
                  <a:lnTo>
                    <a:pt x="0" y="0"/>
                  </a:lnTo>
                  <a:lnTo>
                    <a:pt x="0" y="28"/>
                  </a:lnTo>
                  <a:lnTo>
                    <a:pt x="1" y="28"/>
                  </a:lnTo>
                  <a:lnTo>
                    <a:pt x="1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45" name="Freeform 127"/>
            <p:cNvSpPr>
              <a:spLocks/>
            </p:cNvSpPr>
            <p:nvPr/>
          </p:nvSpPr>
          <p:spPr bwMode="auto">
            <a:xfrm>
              <a:off x="2108" y="3826"/>
              <a:ext cx="79" cy="40"/>
            </a:xfrm>
            <a:custGeom>
              <a:avLst/>
              <a:gdLst>
                <a:gd name="T0" fmla="*/ 0 w 79"/>
                <a:gd name="T1" fmla="*/ 5 h 40"/>
                <a:gd name="T2" fmla="*/ 0 w 79"/>
                <a:gd name="T3" fmla="*/ 5 h 40"/>
                <a:gd name="T4" fmla="*/ 16 w 79"/>
                <a:gd name="T5" fmla="*/ 7 h 40"/>
                <a:gd name="T6" fmla="*/ 30 w 79"/>
                <a:gd name="T7" fmla="*/ 9 h 40"/>
                <a:gd name="T8" fmla="*/ 43 w 79"/>
                <a:gd name="T9" fmla="*/ 13 h 40"/>
                <a:gd name="T10" fmla="*/ 54 w 79"/>
                <a:gd name="T11" fmla="*/ 17 h 40"/>
                <a:gd name="T12" fmla="*/ 62 w 79"/>
                <a:gd name="T13" fmla="*/ 22 h 40"/>
                <a:gd name="T14" fmla="*/ 69 w 79"/>
                <a:gd name="T15" fmla="*/ 28 h 40"/>
                <a:gd name="T16" fmla="*/ 72 w 79"/>
                <a:gd name="T17" fmla="*/ 33 h 40"/>
                <a:gd name="T18" fmla="*/ 72 w 79"/>
                <a:gd name="T19" fmla="*/ 39 h 40"/>
                <a:gd name="T20" fmla="*/ 78 w 79"/>
                <a:gd name="T21" fmla="*/ 39 h 40"/>
                <a:gd name="T22" fmla="*/ 78 w 79"/>
                <a:gd name="T23" fmla="*/ 31 h 40"/>
                <a:gd name="T24" fmla="*/ 73 w 79"/>
                <a:gd name="T25" fmla="*/ 24 h 40"/>
                <a:gd name="T26" fmla="*/ 67 w 79"/>
                <a:gd name="T27" fmla="*/ 17 h 40"/>
                <a:gd name="T28" fmla="*/ 57 w 79"/>
                <a:gd name="T29" fmla="*/ 12 h 40"/>
                <a:gd name="T30" fmla="*/ 45 w 79"/>
                <a:gd name="T31" fmla="*/ 7 h 40"/>
                <a:gd name="T32" fmla="*/ 32 w 79"/>
                <a:gd name="T33" fmla="*/ 3 h 40"/>
                <a:gd name="T34" fmla="*/ 16 w 79"/>
                <a:gd name="T35" fmla="*/ 1 h 40"/>
                <a:gd name="T36" fmla="*/ 0 w 79"/>
                <a:gd name="T37" fmla="*/ 0 h 40"/>
                <a:gd name="T38" fmla="*/ 0 w 79"/>
                <a:gd name="T39" fmla="*/ 5 h 4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0"/>
                <a:gd name="T62" fmla="*/ 79 w 79"/>
                <a:gd name="T63" fmla="*/ 40 h 4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0">
                  <a:moveTo>
                    <a:pt x="0" y="5"/>
                  </a:moveTo>
                  <a:lnTo>
                    <a:pt x="0" y="5"/>
                  </a:lnTo>
                  <a:lnTo>
                    <a:pt x="16" y="7"/>
                  </a:lnTo>
                  <a:lnTo>
                    <a:pt x="30" y="9"/>
                  </a:lnTo>
                  <a:lnTo>
                    <a:pt x="43" y="13"/>
                  </a:lnTo>
                  <a:lnTo>
                    <a:pt x="54" y="17"/>
                  </a:lnTo>
                  <a:lnTo>
                    <a:pt x="62" y="22"/>
                  </a:lnTo>
                  <a:lnTo>
                    <a:pt x="69" y="28"/>
                  </a:lnTo>
                  <a:lnTo>
                    <a:pt x="72" y="33"/>
                  </a:lnTo>
                  <a:lnTo>
                    <a:pt x="72" y="39"/>
                  </a:lnTo>
                  <a:lnTo>
                    <a:pt x="78" y="39"/>
                  </a:lnTo>
                  <a:lnTo>
                    <a:pt x="78" y="31"/>
                  </a:lnTo>
                  <a:lnTo>
                    <a:pt x="73" y="24"/>
                  </a:lnTo>
                  <a:lnTo>
                    <a:pt x="67" y="17"/>
                  </a:lnTo>
                  <a:lnTo>
                    <a:pt x="57" y="12"/>
                  </a:lnTo>
                  <a:lnTo>
                    <a:pt x="45" y="7"/>
                  </a:lnTo>
                  <a:lnTo>
                    <a:pt x="32" y="3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46" name="Freeform 128"/>
            <p:cNvSpPr>
              <a:spLocks/>
            </p:cNvSpPr>
            <p:nvPr/>
          </p:nvSpPr>
          <p:spPr bwMode="auto">
            <a:xfrm>
              <a:off x="2014" y="3825"/>
              <a:ext cx="89" cy="33"/>
            </a:xfrm>
            <a:custGeom>
              <a:avLst/>
              <a:gdLst>
                <a:gd name="T0" fmla="*/ 6 w 89"/>
                <a:gd name="T1" fmla="*/ 32 h 33"/>
                <a:gd name="T2" fmla="*/ 6 w 89"/>
                <a:gd name="T3" fmla="*/ 32 h 33"/>
                <a:gd name="T4" fmla="*/ 7 w 89"/>
                <a:gd name="T5" fmla="*/ 30 h 33"/>
                <a:gd name="T6" fmla="*/ 8 w 89"/>
                <a:gd name="T7" fmla="*/ 27 h 33"/>
                <a:gd name="T8" fmla="*/ 10 w 89"/>
                <a:gd name="T9" fmla="*/ 24 h 33"/>
                <a:gd name="T10" fmla="*/ 13 w 89"/>
                <a:gd name="T11" fmla="*/ 22 h 33"/>
                <a:gd name="T12" fmla="*/ 16 w 89"/>
                <a:gd name="T13" fmla="*/ 19 h 33"/>
                <a:gd name="T14" fmla="*/ 21 w 89"/>
                <a:gd name="T15" fmla="*/ 18 h 33"/>
                <a:gd name="T16" fmla="*/ 25 w 89"/>
                <a:gd name="T17" fmla="*/ 15 h 33"/>
                <a:gd name="T18" fmla="*/ 31 w 89"/>
                <a:gd name="T19" fmla="*/ 13 h 33"/>
                <a:gd name="T20" fmla="*/ 37 w 89"/>
                <a:gd name="T21" fmla="*/ 12 h 33"/>
                <a:gd name="T22" fmla="*/ 42 w 89"/>
                <a:gd name="T23" fmla="*/ 9 h 33"/>
                <a:gd name="T24" fmla="*/ 50 w 89"/>
                <a:gd name="T25" fmla="*/ 8 h 33"/>
                <a:gd name="T26" fmla="*/ 56 w 89"/>
                <a:gd name="T27" fmla="*/ 8 h 33"/>
                <a:gd name="T28" fmla="*/ 64 w 89"/>
                <a:gd name="T29" fmla="*/ 7 h 33"/>
                <a:gd name="T30" fmla="*/ 71 w 89"/>
                <a:gd name="T31" fmla="*/ 7 h 33"/>
                <a:gd name="T32" fmla="*/ 80 w 89"/>
                <a:gd name="T33" fmla="*/ 7 h 33"/>
                <a:gd name="T34" fmla="*/ 88 w 89"/>
                <a:gd name="T35" fmla="*/ 6 h 33"/>
                <a:gd name="T36" fmla="*/ 88 w 89"/>
                <a:gd name="T37" fmla="*/ 1 h 33"/>
                <a:gd name="T38" fmla="*/ 80 w 89"/>
                <a:gd name="T39" fmla="*/ 0 h 33"/>
                <a:gd name="T40" fmla="*/ 71 w 89"/>
                <a:gd name="T41" fmla="*/ 0 h 33"/>
                <a:gd name="T42" fmla="*/ 64 w 89"/>
                <a:gd name="T43" fmla="*/ 1 h 33"/>
                <a:gd name="T44" fmla="*/ 56 w 89"/>
                <a:gd name="T45" fmla="*/ 2 h 33"/>
                <a:gd name="T46" fmla="*/ 49 w 89"/>
                <a:gd name="T47" fmla="*/ 3 h 33"/>
                <a:gd name="T48" fmla="*/ 41 w 89"/>
                <a:gd name="T49" fmla="*/ 4 h 33"/>
                <a:gd name="T50" fmla="*/ 35 w 89"/>
                <a:gd name="T51" fmla="*/ 6 h 33"/>
                <a:gd name="T52" fmla="*/ 29 w 89"/>
                <a:gd name="T53" fmla="*/ 8 h 33"/>
                <a:gd name="T54" fmla="*/ 22 w 89"/>
                <a:gd name="T55" fmla="*/ 9 h 33"/>
                <a:gd name="T56" fmla="*/ 18 w 89"/>
                <a:gd name="T57" fmla="*/ 13 h 33"/>
                <a:gd name="T58" fmla="*/ 13 w 89"/>
                <a:gd name="T59" fmla="*/ 15 h 33"/>
                <a:gd name="T60" fmla="*/ 8 w 89"/>
                <a:gd name="T61" fmla="*/ 18 h 33"/>
                <a:gd name="T62" fmla="*/ 5 w 89"/>
                <a:gd name="T63" fmla="*/ 21 h 33"/>
                <a:gd name="T64" fmla="*/ 2 w 89"/>
                <a:gd name="T65" fmla="*/ 24 h 33"/>
                <a:gd name="T66" fmla="*/ 1 w 89"/>
                <a:gd name="T67" fmla="*/ 28 h 33"/>
                <a:gd name="T68" fmla="*/ 0 w 89"/>
                <a:gd name="T69" fmla="*/ 32 h 33"/>
                <a:gd name="T70" fmla="*/ 6 w 89"/>
                <a:gd name="T71" fmla="*/ 32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6" y="32"/>
                  </a:moveTo>
                  <a:lnTo>
                    <a:pt x="6" y="32"/>
                  </a:lnTo>
                  <a:lnTo>
                    <a:pt x="7" y="30"/>
                  </a:lnTo>
                  <a:lnTo>
                    <a:pt x="8" y="27"/>
                  </a:lnTo>
                  <a:lnTo>
                    <a:pt x="10" y="24"/>
                  </a:lnTo>
                  <a:lnTo>
                    <a:pt x="13" y="22"/>
                  </a:lnTo>
                  <a:lnTo>
                    <a:pt x="16" y="19"/>
                  </a:lnTo>
                  <a:lnTo>
                    <a:pt x="21" y="18"/>
                  </a:lnTo>
                  <a:lnTo>
                    <a:pt x="25" y="15"/>
                  </a:lnTo>
                  <a:lnTo>
                    <a:pt x="31" y="13"/>
                  </a:lnTo>
                  <a:lnTo>
                    <a:pt x="37" y="12"/>
                  </a:lnTo>
                  <a:lnTo>
                    <a:pt x="42" y="9"/>
                  </a:lnTo>
                  <a:lnTo>
                    <a:pt x="50" y="8"/>
                  </a:lnTo>
                  <a:lnTo>
                    <a:pt x="56" y="8"/>
                  </a:lnTo>
                  <a:lnTo>
                    <a:pt x="64" y="7"/>
                  </a:lnTo>
                  <a:lnTo>
                    <a:pt x="71" y="7"/>
                  </a:lnTo>
                  <a:lnTo>
                    <a:pt x="80" y="7"/>
                  </a:lnTo>
                  <a:lnTo>
                    <a:pt x="88" y="6"/>
                  </a:lnTo>
                  <a:lnTo>
                    <a:pt x="88" y="1"/>
                  </a:lnTo>
                  <a:lnTo>
                    <a:pt x="80" y="0"/>
                  </a:lnTo>
                  <a:lnTo>
                    <a:pt x="71" y="0"/>
                  </a:lnTo>
                  <a:lnTo>
                    <a:pt x="64" y="1"/>
                  </a:lnTo>
                  <a:lnTo>
                    <a:pt x="56" y="2"/>
                  </a:lnTo>
                  <a:lnTo>
                    <a:pt x="49" y="3"/>
                  </a:lnTo>
                  <a:lnTo>
                    <a:pt x="41" y="4"/>
                  </a:lnTo>
                  <a:lnTo>
                    <a:pt x="35" y="6"/>
                  </a:lnTo>
                  <a:lnTo>
                    <a:pt x="29" y="8"/>
                  </a:lnTo>
                  <a:lnTo>
                    <a:pt x="22" y="9"/>
                  </a:lnTo>
                  <a:lnTo>
                    <a:pt x="18" y="13"/>
                  </a:lnTo>
                  <a:lnTo>
                    <a:pt x="13" y="15"/>
                  </a:lnTo>
                  <a:lnTo>
                    <a:pt x="8" y="18"/>
                  </a:lnTo>
                  <a:lnTo>
                    <a:pt x="5" y="21"/>
                  </a:lnTo>
                  <a:lnTo>
                    <a:pt x="2" y="24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6" y="3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47" name="Freeform 129"/>
            <p:cNvSpPr>
              <a:spLocks/>
            </p:cNvSpPr>
            <p:nvPr/>
          </p:nvSpPr>
          <p:spPr bwMode="auto">
            <a:xfrm>
              <a:off x="2014" y="3863"/>
              <a:ext cx="2" cy="29"/>
            </a:xfrm>
            <a:custGeom>
              <a:avLst/>
              <a:gdLst>
                <a:gd name="T0" fmla="*/ 1 w 2"/>
                <a:gd name="T1" fmla="*/ 28 h 29"/>
                <a:gd name="T2" fmla="*/ 1 w 2"/>
                <a:gd name="T3" fmla="*/ 28 h 29"/>
                <a:gd name="T4" fmla="*/ 1 w 2"/>
                <a:gd name="T5" fmla="*/ 0 h 29"/>
                <a:gd name="T6" fmla="*/ 0 w 2"/>
                <a:gd name="T7" fmla="*/ 0 h 29"/>
                <a:gd name="T8" fmla="*/ 0 w 2"/>
                <a:gd name="T9" fmla="*/ 28 h 29"/>
                <a:gd name="T10" fmla="*/ 1 w 2"/>
                <a:gd name="T11" fmla="*/ 28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"/>
                <a:gd name="T19" fmla="*/ 0 h 29"/>
                <a:gd name="T20" fmla="*/ 2 w 2"/>
                <a:gd name="T21" fmla="*/ 29 h 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" h="29">
                  <a:moveTo>
                    <a:pt x="1" y="28"/>
                  </a:moveTo>
                  <a:lnTo>
                    <a:pt x="1" y="28"/>
                  </a:lnTo>
                  <a:lnTo>
                    <a:pt x="1" y="0"/>
                  </a:lnTo>
                  <a:lnTo>
                    <a:pt x="0" y="0"/>
                  </a:lnTo>
                  <a:lnTo>
                    <a:pt x="0" y="28"/>
                  </a:lnTo>
                  <a:lnTo>
                    <a:pt x="1" y="28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48" name="Freeform 130"/>
            <p:cNvSpPr>
              <a:spLocks/>
            </p:cNvSpPr>
            <p:nvPr/>
          </p:nvSpPr>
          <p:spPr bwMode="auto">
            <a:xfrm>
              <a:off x="2017" y="3829"/>
              <a:ext cx="167" cy="71"/>
            </a:xfrm>
            <a:custGeom>
              <a:avLst/>
              <a:gdLst>
                <a:gd name="T0" fmla="*/ 166 w 167"/>
                <a:gd name="T1" fmla="*/ 39 h 71"/>
                <a:gd name="T2" fmla="*/ 165 w 167"/>
                <a:gd name="T3" fmla="*/ 42 h 71"/>
                <a:gd name="T4" fmla="*/ 163 w 167"/>
                <a:gd name="T5" fmla="*/ 46 h 71"/>
                <a:gd name="T6" fmla="*/ 161 w 167"/>
                <a:gd name="T7" fmla="*/ 49 h 71"/>
                <a:gd name="T8" fmla="*/ 158 w 167"/>
                <a:gd name="T9" fmla="*/ 53 h 71"/>
                <a:gd name="T10" fmla="*/ 153 w 167"/>
                <a:gd name="T11" fmla="*/ 55 h 71"/>
                <a:gd name="T12" fmla="*/ 149 w 167"/>
                <a:gd name="T13" fmla="*/ 58 h 71"/>
                <a:gd name="T14" fmla="*/ 145 w 167"/>
                <a:gd name="T15" fmla="*/ 61 h 71"/>
                <a:gd name="T16" fmla="*/ 139 w 167"/>
                <a:gd name="T17" fmla="*/ 63 h 71"/>
                <a:gd name="T18" fmla="*/ 132 w 167"/>
                <a:gd name="T19" fmla="*/ 64 h 71"/>
                <a:gd name="T20" fmla="*/ 125 w 167"/>
                <a:gd name="T21" fmla="*/ 66 h 71"/>
                <a:gd name="T22" fmla="*/ 119 w 167"/>
                <a:gd name="T23" fmla="*/ 68 h 71"/>
                <a:gd name="T24" fmla="*/ 111 w 167"/>
                <a:gd name="T25" fmla="*/ 69 h 71"/>
                <a:gd name="T26" fmla="*/ 103 w 167"/>
                <a:gd name="T27" fmla="*/ 70 h 71"/>
                <a:gd name="T28" fmla="*/ 96 w 167"/>
                <a:gd name="T29" fmla="*/ 70 h 71"/>
                <a:gd name="T30" fmla="*/ 87 w 167"/>
                <a:gd name="T31" fmla="*/ 70 h 71"/>
                <a:gd name="T32" fmla="*/ 78 w 167"/>
                <a:gd name="T33" fmla="*/ 70 h 71"/>
                <a:gd name="T34" fmla="*/ 62 w 167"/>
                <a:gd name="T35" fmla="*/ 69 h 71"/>
                <a:gd name="T36" fmla="*/ 46 w 167"/>
                <a:gd name="T37" fmla="*/ 66 h 71"/>
                <a:gd name="T38" fmla="*/ 33 w 167"/>
                <a:gd name="T39" fmla="*/ 63 h 71"/>
                <a:gd name="T40" fmla="*/ 21 w 167"/>
                <a:gd name="T41" fmla="*/ 58 h 71"/>
                <a:gd name="T42" fmla="*/ 12 w 167"/>
                <a:gd name="T43" fmla="*/ 53 h 71"/>
                <a:gd name="T44" fmla="*/ 5 w 167"/>
                <a:gd name="T45" fmla="*/ 46 h 71"/>
                <a:gd name="T46" fmla="*/ 0 w 167"/>
                <a:gd name="T47" fmla="*/ 39 h 71"/>
                <a:gd name="T48" fmla="*/ 0 w 167"/>
                <a:gd name="T49" fmla="*/ 31 h 71"/>
                <a:gd name="T50" fmla="*/ 1 w 167"/>
                <a:gd name="T51" fmla="*/ 28 h 71"/>
                <a:gd name="T52" fmla="*/ 2 w 167"/>
                <a:gd name="T53" fmla="*/ 25 h 71"/>
                <a:gd name="T54" fmla="*/ 5 w 167"/>
                <a:gd name="T55" fmla="*/ 21 h 71"/>
                <a:gd name="T56" fmla="*/ 8 w 167"/>
                <a:gd name="T57" fmla="*/ 18 h 71"/>
                <a:gd name="T58" fmla="*/ 13 w 167"/>
                <a:gd name="T59" fmla="*/ 16 h 71"/>
                <a:gd name="T60" fmla="*/ 16 w 167"/>
                <a:gd name="T61" fmla="*/ 13 h 71"/>
                <a:gd name="T62" fmla="*/ 21 w 167"/>
                <a:gd name="T63" fmla="*/ 10 h 71"/>
                <a:gd name="T64" fmla="*/ 28 w 167"/>
                <a:gd name="T65" fmla="*/ 8 h 71"/>
                <a:gd name="T66" fmla="*/ 34 w 167"/>
                <a:gd name="T67" fmla="*/ 6 h 71"/>
                <a:gd name="T68" fmla="*/ 41 w 167"/>
                <a:gd name="T69" fmla="*/ 4 h 71"/>
                <a:gd name="T70" fmla="*/ 47 w 167"/>
                <a:gd name="T71" fmla="*/ 3 h 71"/>
                <a:gd name="T72" fmla="*/ 55 w 167"/>
                <a:gd name="T73" fmla="*/ 2 h 71"/>
                <a:gd name="T74" fmla="*/ 63 w 167"/>
                <a:gd name="T75" fmla="*/ 0 h 71"/>
                <a:gd name="T76" fmla="*/ 70 w 167"/>
                <a:gd name="T77" fmla="*/ 0 h 71"/>
                <a:gd name="T78" fmla="*/ 79 w 167"/>
                <a:gd name="T79" fmla="*/ 0 h 71"/>
                <a:gd name="T80" fmla="*/ 88 w 167"/>
                <a:gd name="T81" fmla="*/ 0 h 71"/>
                <a:gd name="T82" fmla="*/ 104 w 167"/>
                <a:gd name="T83" fmla="*/ 2 h 71"/>
                <a:gd name="T84" fmla="*/ 120 w 167"/>
                <a:gd name="T85" fmla="*/ 4 h 71"/>
                <a:gd name="T86" fmla="*/ 133 w 167"/>
                <a:gd name="T87" fmla="*/ 8 h 71"/>
                <a:gd name="T88" fmla="*/ 145 w 167"/>
                <a:gd name="T89" fmla="*/ 13 h 71"/>
                <a:gd name="T90" fmla="*/ 154 w 167"/>
                <a:gd name="T91" fmla="*/ 18 h 71"/>
                <a:gd name="T92" fmla="*/ 161 w 167"/>
                <a:gd name="T93" fmla="*/ 25 h 71"/>
                <a:gd name="T94" fmla="*/ 166 w 167"/>
                <a:gd name="T95" fmla="*/ 31 h 71"/>
                <a:gd name="T96" fmla="*/ 166 w 167"/>
                <a:gd name="T97" fmla="*/ 39 h 7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67"/>
                <a:gd name="T148" fmla="*/ 0 h 71"/>
                <a:gd name="T149" fmla="*/ 167 w 167"/>
                <a:gd name="T150" fmla="*/ 71 h 71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67" h="71">
                  <a:moveTo>
                    <a:pt x="166" y="39"/>
                  </a:moveTo>
                  <a:lnTo>
                    <a:pt x="165" y="42"/>
                  </a:lnTo>
                  <a:lnTo>
                    <a:pt x="163" y="46"/>
                  </a:lnTo>
                  <a:lnTo>
                    <a:pt x="161" y="49"/>
                  </a:lnTo>
                  <a:lnTo>
                    <a:pt x="158" y="53"/>
                  </a:lnTo>
                  <a:lnTo>
                    <a:pt x="153" y="55"/>
                  </a:lnTo>
                  <a:lnTo>
                    <a:pt x="149" y="58"/>
                  </a:lnTo>
                  <a:lnTo>
                    <a:pt x="145" y="61"/>
                  </a:lnTo>
                  <a:lnTo>
                    <a:pt x="139" y="63"/>
                  </a:lnTo>
                  <a:lnTo>
                    <a:pt x="132" y="64"/>
                  </a:lnTo>
                  <a:lnTo>
                    <a:pt x="125" y="66"/>
                  </a:lnTo>
                  <a:lnTo>
                    <a:pt x="119" y="68"/>
                  </a:lnTo>
                  <a:lnTo>
                    <a:pt x="111" y="69"/>
                  </a:lnTo>
                  <a:lnTo>
                    <a:pt x="103" y="70"/>
                  </a:lnTo>
                  <a:lnTo>
                    <a:pt x="96" y="70"/>
                  </a:lnTo>
                  <a:lnTo>
                    <a:pt x="87" y="70"/>
                  </a:lnTo>
                  <a:lnTo>
                    <a:pt x="78" y="70"/>
                  </a:lnTo>
                  <a:lnTo>
                    <a:pt x="62" y="69"/>
                  </a:lnTo>
                  <a:lnTo>
                    <a:pt x="46" y="66"/>
                  </a:lnTo>
                  <a:lnTo>
                    <a:pt x="33" y="63"/>
                  </a:lnTo>
                  <a:lnTo>
                    <a:pt x="21" y="58"/>
                  </a:lnTo>
                  <a:lnTo>
                    <a:pt x="12" y="53"/>
                  </a:lnTo>
                  <a:lnTo>
                    <a:pt x="5" y="46"/>
                  </a:lnTo>
                  <a:lnTo>
                    <a:pt x="0" y="39"/>
                  </a:lnTo>
                  <a:lnTo>
                    <a:pt x="0" y="31"/>
                  </a:lnTo>
                  <a:lnTo>
                    <a:pt x="1" y="28"/>
                  </a:lnTo>
                  <a:lnTo>
                    <a:pt x="2" y="25"/>
                  </a:lnTo>
                  <a:lnTo>
                    <a:pt x="5" y="21"/>
                  </a:lnTo>
                  <a:lnTo>
                    <a:pt x="8" y="18"/>
                  </a:lnTo>
                  <a:lnTo>
                    <a:pt x="13" y="16"/>
                  </a:lnTo>
                  <a:lnTo>
                    <a:pt x="16" y="13"/>
                  </a:lnTo>
                  <a:lnTo>
                    <a:pt x="21" y="10"/>
                  </a:lnTo>
                  <a:lnTo>
                    <a:pt x="28" y="8"/>
                  </a:lnTo>
                  <a:lnTo>
                    <a:pt x="34" y="6"/>
                  </a:lnTo>
                  <a:lnTo>
                    <a:pt x="41" y="4"/>
                  </a:lnTo>
                  <a:lnTo>
                    <a:pt x="47" y="3"/>
                  </a:lnTo>
                  <a:lnTo>
                    <a:pt x="55" y="2"/>
                  </a:lnTo>
                  <a:lnTo>
                    <a:pt x="63" y="0"/>
                  </a:lnTo>
                  <a:lnTo>
                    <a:pt x="70" y="0"/>
                  </a:lnTo>
                  <a:lnTo>
                    <a:pt x="79" y="0"/>
                  </a:lnTo>
                  <a:lnTo>
                    <a:pt x="88" y="0"/>
                  </a:lnTo>
                  <a:lnTo>
                    <a:pt x="104" y="2"/>
                  </a:lnTo>
                  <a:lnTo>
                    <a:pt x="120" y="4"/>
                  </a:lnTo>
                  <a:lnTo>
                    <a:pt x="133" y="8"/>
                  </a:lnTo>
                  <a:lnTo>
                    <a:pt x="145" y="13"/>
                  </a:lnTo>
                  <a:lnTo>
                    <a:pt x="154" y="18"/>
                  </a:lnTo>
                  <a:lnTo>
                    <a:pt x="161" y="25"/>
                  </a:lnTo>
                  <a:lnTo>
                    <a:pt x="166" y="31"/>
                  </a:lnTo>
                  <a:lnTo>
                    <a:pt x="166" y="39"/>
                  </a:lnTo>
                </a:path>
              </a:pathLst>
            </a:custGeom>
            <a:solidFill>
              <a:srgbClr val="FFFF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49" name="Freeform 131"/>
            <p:cNvSpPr>
              <a:spLocks/>
            </p:cNvSpPr>
            <p:nvPr/>
          </p:nvSpPr>
          <p:spPr bwMode="auto">
            <a:xfrm>
              <a:off x="2098" y="3871"/>
              <a:ext cx="89" cy="33"/>
            </a:xfrm>
            <a:custGeom>
              <a:avLst/>
              <a:gdLst>
                <a:gd name="T0" fmla="*/ 0 w 89"/>
                <a:gd name="T1" fmla="*/ 32 h 33"/>
                <a:gd name="T2" fmla="*/ 0 w 89"/>
                <a:gd name="T3" fmla="*/ 32 h 33"/>
                <a:gd name="T4" fmla="*/ 8 w 89"/>
                <a:gd name="T5" fmla="*/ 32 h 33"/>
                <a:gd name="T6" fmla="*/ 17 w 89"/>
                <a:gd name="T7" fmla="*/ 32 h 33"/>
                <a:gd name="T8" fmla="*/ 24 w 89"/>
                <a:gd name="T9" fmla="*/ 31 h 33"/>
                <a:gd name="T10" fmla="*/ 32 w 89"/>
                <a:gd name="T11" fmla="*/ 30 h 33"/>
                <a:gd name="T12" fmla="*/ 39 w 89"/>
                <a:gd name="T13" fmla="*/ 29 h 33"/>
                <a:gd name="T14" fmla="*/ 47 w 89"/>
                <a:gd name="T15" fmla="*/ 28 h 33"/>
                <a:gd name="T16" fmla="*/ 53 w 89"/>
                <a:gd name="T17" fmla="*/ 26 h 33"/>
                <a:gd name="T18" fmla="*/ 60 w 89"/>
                <a:gd name="T19" fmla="*/ 24 h 33"/>
                <a:gd name="T20" fmla="*/ 66 w 89"/>
                <a:gd name="T21" fmla="*/ 23 h 33"/>
                <a:gd name="T22" fmla="*/ 70 w 89"/>
                <a:gd name="T23" fmla="*/ 19 h 33"/>
                <a:gd name="T24" fmla="*/ 75 w 89"/>
                <a:gd name="T25" fmla="*/ 18 h 33"/>
                <a:gd name="T26" fmla="*/ 80 w 89"/>
                <a:gd name="T27" fmla="*/ 14 h 33"/>
                <a:gd name="T28" fmla="*/ 82 w 89"/>
                <a:gd name="T29" fmla="*/ 12 h 33"/>
                <a:gd name="T30" fmla="*/ 86 w 89"/>
                <a:gd name="T31" fmla="*/ 8 h 33"/>
                <a:gd name="T32" fmla="*/ 87 w 89"/>
                <a:gd name="T33" fmla="*/ 4 h 33"/>
                <a:gd name="T34" fmla="*/ 88 w 89"/>
                <a:gd name="T35" fmla="*/ 0 h 33"/>
                <a:gd name="T36" fmla="*/ 82 w 89"/>
                <a:gd name="T37" fmla="*/ 0 h 33"/>
                <a:gd name="T38" fmla="*/ 81 w 89"/>
                <a:gd name="T39" fmla="*/ 3 h 33"/>
                <a:gd name="T40" fmla="*/ 80 w 89"/>
                <a:gd name="T41" fmla="*/ 5 h 33"/>
                <a:gd name="T42" fmla="*/ 78 w 89"/>
                <a:gd name="T43" fmla="*/ 8 h 33"/>
                <a:gd name="T44" fmla="*/ 75 w 89"/>
                <a:gd name="T45" fmla="*/ 10 h 33"/>
                <a:gd name="T46" fmla="*/ 72 w 89"/>
                <a:gd name="T47" fmla="*/ 13 h 33"/>
                <a:gd name="T48" fmla="*/ 67 w 89"/>
                <a:gd name="T49" fmla="*/ 15 h 33"/>
                <a:gd name="T50" fmla="*/ 63 w 89"/>
                <a:gd name="T51" fmla="*/ 18 h 33"/>
                <a:gd name="T52" fmla="*/ 58 w 89"/>
                <a:gd name="T53" fmla="*/ 19 h 33"/>
                <a:gd name="T54" fmla="*/ 51 w 89"/>
                <a:gd name="T55" fmla="*/ 21 h 33"/>
                <a:gd name="T56" fmla="*/ 46 w 89"/>
                <a:gd name="T57" fmla="*/ 23 h 33"/>
                <a:gd name="T58" fmla="*/ 38 w 89"/>
                <a:gd name="T59" fmla="*/ 24 h 33"/>
                <a:gd name="T60" fmla="*/ 32 w 89"/>
                <a:gd name="T61" fmla="*/ 25 h 33"/>
                <a:gd name="T62" fmla="*/ 24 w 89"/>
                <a:gd name="T63" fmla="*/ 26 h 33"/>
                <a:gd name="T64" fmla="*/ 17 w 89"/>
                <a:gd name="T65" fmla="*/ 26 h 33"/>
                <a:gd name="T66" fmla="*/ 8 w 89"/>
                <a:gd name="T67" fmla="*/ 26 h 33"/>
                <a:gd name="T68" fmla="*/ 0 w 89"/>
                <a:gd name="T69" fmla="*/ 26 h 33"/>
                <a:gd name="T70" fmla="*/ 0 w 89"/>
                <a:gd name="T71" fmla="*/ 32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0" y="32"/>
                  </a:moveTo>
                  <a:lnTo>
                    <a:pt x="0" y="32"/>
                  </a:lnTo>
                  <a:lnTo>
                    <a:pt x="8" y="32"/>
                  </a:lnTo>
                  <a:lnTo>
                    <a:pt x="17" y="32"/>
                  </a:lnTo>
                  <a:lnTo>
                    <a:pt x="24" y="31"/>
                  </a:lnTo>
                  <a:lnTo>
                    <a:pt x="32" y="30"/>
                  </a:lnTo>
                  <a:lnTo>
                    <a:pt x="39" y="29"/>
                  </a:lnTo>
                  <a:lnTo>
                    <a:pt x="47" y="28"/>
                  </a:lnTo>
                  <a:lnTo>
                    <a:pt x="53" y="26"/>
                  </a:lnTo>
                  <a:lnTo>
                    <a:pt x="60" y="24"/>
                  </a:lnTo>
                  <a:lnTo>
                    <a:pt x="66" y="23"/>
                  </a:lnTo>
                  <a:lnTo>
                    <a:pt x="70" y="19"/>
                  </a:lnTo>
                  <a:lnTo>
                    <a:pt x="75" y="18"/>
                  </a:lnTo>
                  <a:lnTo>
                    <a:pt x="80" y="14"/>
                  </a:lnTo>
                  <a:lnTo>
                    <a:pt x="82" y="12"/>
                  </a:lnTo>
                  <a:lnTo>
                    <a:pt x="86" y="8"/>
                  </a:lnTo>
                  <a:lnTo>
                    <a:pt x="87" y="4"/>
                  </a:lnTo>
                  <a:lnTo>
                    <a:pt x="88" y="0"/>
                  </a:lnTo>
                  <a:lnTo>
                    <a:pt x="82" y="0"/>
                  </a:lnTo>
                  <a:lnTo>
                    <a:pt x="81" y="3"/>
                  </a:lnTo>
                  <a:lnTo>
                    <a:pt x="80" y="5"/>
                  </a:lnTo>
                  <a:lnTo>
                    <a:pt x="78" y="8"/>
                  </a:lnTo>
                  <a:lnTo>
                    <a:pt x="75" y="10"/>
                  </a:lnTo>
                  <a:lnTo>
                    <a:pt x="72" y="13"/>
                  </a:lnTo>
                  <a:lnTo>
                    <a:pt x="67" y="15"/>
                  </a:lnTo>
                  <a:lnTo>
                    <a:pt x="63" y="18"/>
                  </a:lnTo>
                  <a:lnTo>
                    <a:pt x="58" y="19"/>
                  </a:lnTo>
                  <a:lnTo>
                    <a:pt x="51" y="21"/>
                  </a:lnTo>
                  <a:lnTo>
                    <a:pt x="46" y="23"/>
                  </a:lnTo>
                  <a:lnTo>
                    <a:pt x="38" y="24"/>
                  </a:lnTo>
                  <a:lnTo>
                    <a:pt x="32" y="25"/>
                  </a:lnTo>
                  <a:lnTo>
                    <a:pt x="24" y="26"/>
                  </a:lnTo>
                  <a:lnTo>
                    <a:pt x="17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50" name="Freeform 132"/>
            <p:cNvSpPr>
              <a:spLocks/>
            </p:cNvSpPr>
            <p:nvPr/>
          </p:nvSpPr>
          <p:spPr bwMode="auto">
            <a:xfrm>
              <a:off x="2014" y="3863"/>
              <a:ext cx="79" cy="41"/>
            </a:xfrm>
            <a:custGeom>
              <a:avLst/>
              <a:gdLst>
                <a:gd name="T0" fmla="*/ 0 w 79"/>
                <a:gd name="T1" fmla="*/ 0 h 41"/>
                <a:gd name="T2" fmla="*/ 0 w 79"/>
                <a:gd name="T3" fmla="*/ 0 h 41"/>
                <a:gd name="T4" fmla="*/ 0 w 79"/>
                <a:gd name="T5" fmla="*/ 8 h 41"/>
                <a:gd name="T6" fmla="*/ 5 w 79"/>
                <a:gd name="T7" fmla="*/ 16 h 41"/>
                <a:gd name="T8" fmla="*/ 11 w 79"/>
                <a:gd name="T9" fmla="*/ 22 h 41"/>
                <a:gd name="T10" fmla="*/ 21 w 79"/>
                <a:gd name="T11" fmla="*/ 28 h 41"/>
                <a:gd name="T12" fmla="*/ 33 w 79"/>
                <a:gd name="T13" fmla="*/ 32 h 41"/>
                <a:gd name="T14" fmla="*/ 46 w 79"/>
                <a:gd name="T15" fmla="*/ 36 h 41"/>
                <a:gd name="T16" fmla="*/ 62 w 79"/>
                <a:gd name="T17" fmla="*/ 38 h 41"/>
                <a:gd name="T18" fmla="*/ 78 w 79"/>
                <a:gd name="T19" fmla="*/ 40 h 41"/>
                <a:gd name="T20" fmla="*/ 78 w 79"/>
                <a:gd name="T21" fmla="*/ 34 h 41"/>
                <a:gd name="T22" fmla="*/ 62 w 79"/>
                <a:gd name="T23" fmla="*/ 33 h 41"/>
                <a:gd name="T24" fmla="*/ 48 w 79"/>
                <a:gd name="T25" fmla="*/ 30 h 41"/>
                <a:gd name="T26" fmla="*/ 35 w 79"/>
                <a:gd name="T27" fmla="*/ 27 h 41"/>
                <a:gd name="T28" fmla="*/ 24 w 79"/>
                <a:gd name="T29" fmla="*/ 22 h 41"/>
                <a:gd name="T30" fmla="*/ 16 w 79"/>
                <a:gd name="T31" fmla="*/ 17 h 41"/>
                <a:gd name="T32" fmla="*/ 9 w 79"/>
                <a:gd name="T33" fmla="*/ 12 h 41"/>
                <a:gd name="T34" fmla="*/ 7 w 79"/>
                <a:gd name="T35" fmla="*/ 6 h 41"/>
                <a:gd name="T36" fmla="*/ 6 w 79"/>
                <a:gd name="T37" fmla="*/ 0 h 41"/>
                <a:gd name="T38" fmla="*/ 0 w 79"/>
                <a:gd name="T39" fmla="*/ 0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1"/>
                <a:gd name="T62" fmla="*/ 79 w 79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1">
                  <a:moveTo>
                    <a:pt x="0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5" y="16"/>
                  </a:lnTo>
                  <a:lnTo>
                    <a:pt x="11" y="22"/>
                  </a:lnTo>
                  <a:lnTo>
                    <a:pt x="21" y="28"/>
                  </a:lnTo>
                  <a:lnTo>
                    <a:pt x="33" y="32"/>
                  </a:lnTo>
                  <a:lnTo>
                    <a:pt x="46" y="36"/>
                  </a:lnTo>
                  <a:lnTo>
                    <a:pt x="62" y="38"/>
                  </a:lnTo>
                  <a:lnTo>
                    <a:pt x="78" y="40"/>
                  </a:lnTo>
                  <a:lnTo>
                    <a:pt x="78" y="34"/>
                  </a:lnTo>
                  <a:lnTo>
                    <a:pt x="62" y="33"/>
                  </a:lnTo>
                  <a:lnTo>
                    <a:pt x="48" y="30"/>
                  </a:lnTo>
                  <a:lnTo>
                    <a:pt x="35" y="27"/>
                  </a:lnTo>
                  <a:lnTo>
                    <a:pt x="24" y="22"/>
                  </a:lnTo>
                  <a:lnTo>
                    <a:pt x="16" y="17"/>
                  </a:lnTo>
                  <a:lnTo>
                    <a:pt x="9" y="12"/>
                  </a:lnTo>
                  <a:lnTo>
                    <a:pt x="7" y="6"/>
                  </a:lnTo>
                  <a:lnTo>
                    <a:pt x="6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51" name="Freeform 133"/>
            <p:cNvSpPr>
              <a:spLocks/>
            </p:cNvSpPr>
            <p:nvPr/>
          </p:nvSpPr>
          <p:spPr bwMode="auto">
            <a:xfrm>
              <a:off x="2014" y="3825"/>
              <a:ext cx="89" cy="33"/>
            </a:xfrm>
            <a:custGeom>
              <a:avLst/>
              <a:gdLst>
                <a:gd name="T0" fmla="*/ 88 w 89"/>
                <a:gd name="T1" fmla="*/ 1 h 33"/>
                <a:gd name="T2" fmla="*/ 88 w 89"/>
                <a:gd name="T3" fmla="*/ 1 h 33"/>
                <a:gd name="T4" fmla="*/ 80 w 89"/>
                <a:gd name="T5" fmla="*/ 0 h 33"/>
                <a:gd name="T6" fmla="*/ 71 w 89"/>
                <a:gd name="T7" fmla="*/ 0 h 33"/>
                <a:gd name="T8" fmla="*/ 64 w 89"/>
                <a:gd name="T9" fmla="*/ 1 h 33"/>
                <a:gd name="T10" fmla="*/ 56 w 89"/>
                <a:gd name="T11" fmla="*/ 2 h 33"/>
                <a:gd name="T12" fmla="*/ 49 w 89"/>
                <a:gd name="T13" fmla="*/ 3 h 33"/>
                <a:gd name="T14" fmla="*/ 41 w 89"/>
                <a:gd name="T15" fmla="*/ 4 h 33"/>
                <a:gd name="T16" fmla="*/ 35 w 89"/>
                <a:gd name="T17" fmla="*/ 6 h 33"/>
                <a:gd name="T18" fmla="*/ 29 w 89"/>
                <a:gd name="T19" fmla="*/ 8 h 33"/>
                <a:gd name="T20" fmla="*/ 22 w 89"/>
                <a:gd name="T21" fmla="*/ 9 h 33"/>
                <a:gd name="T22" fmla="*/ 18 w 89"/>
                <a:gd name="T23" fmla="*/ 13 h 33"/>
                <a:gd name="T24" fmla="*/ 13 w 89"/>
                <a:gd name="T25" fmla="*/ 15 h 33"/>
                <a:gd name="T26" fmla="*/ 8 w 89"/>
                <a:gd name="T27" fmla="*/ 18 h 33"/>
                <a:gd name="T28" fmla="*/ 5 w 89"/>
                <a:gd name="T29" fmla="*/ 21 h 33"/>
                <a:gd name="T30" fmla="*/ 2 w 89"/>
                <a:gd name="T31" fmla="*/ 24 h 33"/>
                <a:gd name="T32" fmla="*/ 1 w 89"/>
                <a:gd name="T33" fmla="*/ 28 h 33"/>
                <a:gd name="T34" fmla="*/ 0 w 89"/>
                <a:gd name="T35" fmla="*/ 32 h 33"/>
                <a:gd name="T36" fmla="*/ 6 w 89"/>
                <a:gd name="T37" fmla="*/ 32 h 33"/>
                <a:gd name="T38" fmla="*/ 7 w 89"/>
                <a:gd name="T39" fmla="*/ 30 h 33"/>
                <a:gd name="T40" fmla="*/ 8 w 89"/>
                <a:gd name="T41" fmla="*/ 27 h 33"/>
                <a:gd name="T42" fmla="*/ 10 w 89"/>
                <a:gd name="T43" fmla="*/ 24 h 33"/>
                <a:gd name="T44" fmla="*/ 13 w 89"/>
                <a:gd name="T45" fmla="*/ 22 h 33"/>
                <a:gd name="T46" fmla="*/ 16 w 89"/>
                <a:gd name="T47" fmla="*/ 19 h 33"/>
                <a:gd name="T48" fmla="*/ 21 w 89"/>
                <a:gd name="T49" fmla="*/ 18 h 33"/>
                <a:gd name="T50" fmla="*/ 25 w 89"/>
                <a:gd name="T51" fmla="*/ 15 h 33"/>
                <a:gd name="T52" fmla="*/ 31 w 89"/>
                <a:gd name="T53" fmla="*/ 13 h 33"/>
                <a:gd name="T54" fmla="*/ 37 w 89"/>
                <a:gd name="T55" fmla="*/ 12 h 33"/>
                <a:gd name="T56" fmla="*/ 42 w 89"/>
                <a:gd name="T57" fmla="*/ 9 h 33"/>
                <a:gd name="T58" fmla="*/ 50 w 89"/>
                <a:gd name="T59" fmla="*/ 8 h 33"/>
                <a:gd name="T60" fmla="*/ 56 w 89"/>
                <a:gd name="T61" fmla="*/ 8 h 33"/>
                <a:gd name="T62" fmla="*/ 64 w 89"/>
                <a:gd name="T63" fmla="*/ 7 h 33"/>
                <a:gd name="T64" fmla="*/ 71 w 89"/>
                <a:gd name="T65" fmla="*/ 7 h 33"/>
                <a:gd name="T66" fmla="*/ 80 w 89"/>
                <a:gd name="T67" fmla="*/ 7 h 33"/>
                <a:gd name="T68" fmla="*/ 88 w 89"/>
                <a:gd name="T69" fmla="*/ 6 h 33"/>
                <a:gd name="T70" fmla="*/ 88 w 89"/>
                <a:gd name="T71" fmla="*/ 1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88" y="1"/>
                  </a:moveTo>
                  <a:lnTo>
                    <a:pt x="88" y="1"/>
                  </a:lnTo>
                  <a:lnTo>
                    <a:pt x="80" y="0"/>
                  </a:lnTo>
                  <a:lnTo>
                    <a:pt x="71" y="0"/>
                  </a:lnTo>
                  <a:lnTo>
                    <a:pt x="64" y="1"/>
                  </a:lnTo>
                  <a:lnTo>
                    <a:pt x="56" y="2"/>
                  </a:lnTo>
                  <a:lnTo>
                    <a:pt x="49" y="3"/>
                  </a:lnTo>
                  <a:lnTo>
                    <a:pt x="41" y="4"/>
                  </a:lnTo>
                  <a:lnTo>
                    <a:pt x="35" y="6"/>
                  </a:lnTo>
                  <a:lnTo>
                    <a:pt x="29" y="8"/>
                  </a:lnTo>
                  <a:lnTo>
                    <a:pt x="22" y="9"/>
                  </a:lnTo>
                  <a:lnTo>
                    <a:pt x="18" y="13"/>
                  </a:lnTo>
                  <a:lnTo>
                    <a:pt x="13" y="15"/>
                  </a:lnTo>
                  <a:lnTo>
                    <a:pt x="8" y="18"/>
                  </a:lnTo>
                  <a:lnTo>
                    <a:pt x="5" y="21"/>
                  </a:lnTo>
                  <a:lnTo>
                    <a:pt x="2" y="24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6" y="32"/>
                  </a:lnTo>
                  <a:lnTo>
                    <a:pt x="7" y="30"/>
                  </a:lnTo>
                  <a:lnTo>
                    <a:pt x="8" y="27"/>
                  </a:lnTo>
                  <a:lnTo>
                    <a:pt x="10" y="24"/>
                  </a:lnTo>
                  <a:lnTo>
                    <a:pt x="13" y="22"/>
                  </a:lnTo>
                  <a:lnTo>
                    <a:pt x="16" y="19"/>
                  </a:lnTo>
                  <a:lnTo>
                    <a:pt x="21" y="18"/>
                  </a:lnTo>
                  <a:lnTo>
                    <a:pt x="25" y="15"/>
                  </a:lnTo>
                  <a:lnTo>
                    <a:pt x="31" y="13"/>
                  </a:lnTo>
                  <a:lnTo>
                    <a:pt x="37" y="12"/>
                  </a:lnTo>
                  <a:lnTo>
                    <a:pt x="42" y="9"/>
                  </a:lnTo>
                  <a:lnTo>
                    <a:pt x="50" y="8"/>
                  </a:lnTo>
                  <a:lnTo>
                    <a:pt x="56" y="8"/>
                  </a:lnTo>
                  <a:lnTo>
                    <a:pt x="64" y="7"/>
                  </a:lnTo>
                  <a:lnTo>
                    <a:pt x="71" y="7"/>
                  </a:lnTo>
                  <a:lnTo>
                    <a:pt x="80" y="7"/>
                  </a:lnTo>
                  <a:lnTo>
                    <a:pt x="88" y="6"/>
                  </a:lnTo>
                  <a:lnTo>
                    <a:pt x="88" y="1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52" name="Freeform 134"/>
            <p:cNvSpPr>
              <a:spLocks/>
            </p:cNvSpPr>
            <p:nvPr/>
          </p:nvSpPr>
          <p:spPr bwMode="auto">
            <a:xfrm>
              <a:off x="2108" y="3826"/>
              <a:ext cx="79" cy="40"/>
            </a:xfrm>
            <a:custGeom>
              <a:avLst/>
              <a:gdLst>
                <a:gd name="T0" fmla="*/ 78 w 79"/>
                <a:gd name="T1" fmla="*/ 39 h 40"/>
                <a:gd name="T2" fmla="*/ 78 w 79"/>
                <a:gd name="T3" fmla="*/ 39 h 40"/>
                <a:gd name="T4" fmla="*/ 78 w 79"/>
                <a:gd name="T5" fmla="*/ 31 h 40"/>
                <a:gd name="T6" fmla="*/ 73 w 79"/>
                <a:gd name="T7" fmla="*/ 24 h 40"/>
                <a:gd name="T8" fmla="*/ 67 w 79"/>
                <a:gd name="T9" fmla="*/ 17 h 40"/>
                <a:gd name="T10" fmla="*/ 57 w 79"/>
                <a:gd name="T11" fmla="*/ 12 h 40"/>
                <a:gd name="T12" fmla="*/ 45 w 79"/>
                <a:gd name="T13" fmla="*/ 7 h 40"/>
                <a:gd name="T14" fmla="*/ 32 w 79"/>
                <a:gd name="T15" fmla="*/ 3 h 40"/>
                <a:gd name="T16" fmla="*/ 16 w 79"/>
                <a:gd name="T17" fmla="*/ 1 h 40"/>
                <a:gd name="T18" fmla="*/ 0 w 79"/>
                <a:gd name="T19" fmla="*/ 0 h 40"/>
                <a:gd name="T20" fmla="*/ 0 w 79"/>
                <a:gd name="T21" fmla="*/ 5 h 40"/>
                <a:gd name="T22" fmla="*/ 16 w 79"/>
                <a:gd name="T23" fmla="*/ 7 h 40"/>
                <a:gd name="T24" fmla="*/ 30 w 79"/>
                <a:gd name="T25" fmla="*/ 9 h 40"/>
                <a:gd name="T26" fmla="*/ 43 w 79"/>
                <a:gd name="T27" fmla="*/ 13 h 40"/>
                <a:gd name="T28" fmla="*/ 54 w 79"/>
                <a:gd name="T29" fmla="*/ 17 h 40"/>
                <a:gd name="T30" fmla="*/ 62 w 79"/>
                <a:gd name="T31" fmla="*/ 22 h 40"/>
                <a:gd name="T32" fmla="*/ 69 w 79"/>
                <a:gd name="T33" fmla="*/ 28 h 40"/>
                <a:gd name="T34" fmla="*/ 72 w 79"/>
                <a:gd name="T35" fmla="*/ 33 h 40"/>
                <a:gd name="T36" fmla="*/ 72 w 79"/>
                <a:gd name="T37" fmla="*/ 39 h 40"/>
                <a:gd name="T38" fmla="*/ 78 w 79"/>
                <a:gd name="T39" fmla="*/ 39 h 4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0"/>
                <a:gd name="T62" fmla="*/ 79 w 79"/>
                <a:gd name="T63" fmla="*/ 40 h 4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0">
                  <a:moveTo>
                    <a:pt x="78" y="39"/>
                  </a:moveTo>
                  <a:lnTo>
                    <a:pt x="78" y="39"/>
                  </a:lnTo>
                  <a:lnTo>
                    <a:pt x="78" y="31"/>
                  </a:lnTo>
                  <a:lnTo>
                    <a:pt x="73" y="24"/>
                  </a:lnTo>
                  <a:lnTo>
                    <a:pt x="67" y="17"/>
                  </a:lnTo>
                  <a:lnTo>
                    <a:pt x="57" y="12"/>
                  </a:lnTo>
                  <a:lnTo>
                    <a:pt x="45" y="7"/>
                  </a:lnTo>
                  <a:lnTo>
                    <a:pt x="32" y="3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  <a:lnTo>
                    <a:pt x="16" y="7"/>
                  </a:lnTo>
                  <a:lnTo>
                    <a:pt x="30" y="9"/>
                  </a:lnTo>
                  <a:lnTo>
                    <a:pt x="43" y="13"/>
                  </a:lnTo>
                  <a:lnTo>
                    <a:pt x="54" y="17"/>
                  </a:lnTo>
                  <a:lnTo>
                    <a:pt x="62" y="22"/>
                  </a:lnTo>
                  <a:lnTo>
                    <a:pt x="69" y="28"/>
                  </a:lnTo>
                  <a:lnTo>
                    <a:pt x="72" y="33"/>
                  </a:lnTo>
                  <a:lnTo>
                    <a:pt x="72" y="39"/>
                  </a:lnTo>
                  <a:lnTo>
                    <a:pt x="78" y="39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53" name="Freeform 135"/>
            <p:cNvSpPr>
              <a:spLocks/>
            </p:cNvSpPr>
            <p:nvPr/>
          </p:nvSpPr>
          <p:spPr bwMode="auto">
            <a:xfrm>
              <a:off x="2144" y="3812"/>
              <a:ext cx="169" cy="153"/>
            </a:xfrm>
            <a:custGeom>
              <a:avLst/>
              <a:gdLst>
                <a:gd name="T0" fmla="*/ 0 w 169"/>
                <a:gd name="T1" fmla="*/ 85 h 153"/>
                <a:gd name="T2" fmla="*/ 0 w 169"/>
                <a:gd name="T3" fmla="*/ 96 h 153"/>
                <a:gd name="T4" fmla="*/ 4 w 169"/>
                <a:gd name="T5" fmla="*/ 109 h 153"/>
                <a:gd name="T6" fmla="*/ 11 w 169"/>
                <a:gd name="T7" fmla="*/ 119 h 153"/>
                <a:gd name="T8" fmla="*/ 21 w 169"/>
                <a:gd name="T9" fmla="*/ 130 h 153"/>
                <a:gd name="T10" fmla="*/ 32 w 169"/>
                <a:gd name="T11" fmla="*/ 138 h 153"/>
                <a:gd name="T12" fmla="*/ 46 w 169"/>
                <a:gd name="T13" fmla="*/ 144 h 153"/>
                <a:gd name="T14" fmla="*/ 62 w 169"/>
                <a:gd name="T15" fmla="*/ 149 h 153"/>
                <a:gd name="T16" fmla="*/ 78 w 169"/>
                <a:gd name="T17" fmla="*/ 152 h 153"/>
                <a:gd name="T18" fmla="*/ 87 w 169"/>
                <a:gd name="T19" fmla="*/ 152 h 153"/>
                <a:gd name="T20" fmla="*/ 96 w 169"/>
                <a:gd name="T21" fmla="*/ 152 h 153"/>
                <a:gd name="T22" fmla="*/ 103 w 169"/>
                <a:gd name="T23" fmla="*/ 151 h 153"/>
                <a:gd name="T24" fmla="*/ 111 w 169"/>
                <a:gd name="T25" fmla="*/ 149 h 153"/>
                <a:gd name="T26" fmla="*/ 119 w 169"/>
                <a:gd name="T27" fmla="*/ 147 h 153"/>
                <a:gd name="T28" fmla="*/ 126 w 169"/>
                <a:gd name="T29" fmla="*/ 145 h 153"/>
                <a:gd name="T30" fmla="*/ 132 w 169"/>
                <a:gd name="T31" fmla="*/ 141 h 153"/>
                <a:gd name="T32" fmla="*/ 139 w 169"/>
                <a:gd name="T33" fmla="*/ 139 h 153"/>
                <a:gd name="T34" fmla="*/ 144 w 169"/>
                <a:gd name="T35" fmla="*/ 134 h 153"/>
                <a:gd name="T36" fmla="*/ 149 w 169"/>
                <a:gd name="T37" fmla="*/ 130 h 153"/>
                <a:gd name="T38" fmla="*/ 154 w 169"/>
                <a:gd name="T39" fmla="*/ 125 h 153"/>
                <a:gd name="T40" fmla="*/ 157 w 169"/>
                <a:gd name="T41" fmla="*/ 119 h 153"/>
                <a:gd name="T42" fmla="*/ 161 w 169"/>
                <a:gd name="T43" fmla="*/ 114 h 153"/>
                <a:gd name="T44" fmla="*/ 163 w 169"/>
                <a:gd name="T45" fmla="*/ 109 h 153"/>
                <a:gd name="T46" fmla="*/ 165 w 169"/>
                <a:gd name="T47" fmla="*/ 102 h 153"/>
                <a:gd name="T48" fmla="*/ 166 w 169"/>
                <a:gd name="T49" fmla="*/ 96 h 153"/>
                <a:gd name="T50" fmla="*/ 168 w 169"/>
                <a:gd name="T51" fmla="*/ 67 h 153"/>
                <a:gd name="T52" fmla="*/ 168 w 169"/>
                <a:gd name="T53" fmla="*/ 56 h 153"/>
                <a:gd name="T54" fmla="*/ 163 w 169"/>
                <a:gd name="T55" fmla="*/ 43 h 153"/>
                <a:gd name="T56" fmla="*/ 156 w 169"/>
                <a:gd name="T57" fmla="*/ 33 h 153"/>
                <a:gd name="T58" fmla="*/ 147 w 169"/>
                <a:gd name="T59" fmla="*/ 22 h 153"/>
                <a:gd name="T60" fmla="*/ 135 w 169"/>
                <a:gd name="T61" fmla="*/ 14 h 153"/>
                <a:gd name="T62" fmla="*/ 122 w 169"/>
                <a:gd name="T63" fmla="*/ 8 h 153"/>
                <a:gd name="T64" fmla="*/ 106 w 169"/>
                <a:gd name="T65" fmla="*/ 3 h 153"/>
                <a:gd name="T66" fmla="*/ 90 w 169"/>
                <a:gd name="T67" fmla="*/ 0 h 153"/>
                <a:gd name="T68" fmla="*/ 81 w 169"/>
                <a:gd name="T69" fmla="*/ 0 h 153"/>
                <a:gd name="T70" fmla="*/ 72 w 169"/>
                <a:gd name="T71" fmla="*/ 0 h 153"/>
                <a:gd name="T72" fmla="*/ 65 w 169"/>
                <a:gd name="T73" fmla="*/ 1 h 153"/>
                <a:gd name="T74" fmla="*/ 57 w 169"/>
                <a:gd name="T75" fmla="*/ 3 h 153"/>
                <a:gd name="T76" fmla="*/ 49 w 169"/>
                <a:gd name="T77" fmla="*/ 5 h 153"/>
                <a:gd name="T78" fmla="*/ 42 w 169"/>
                <a:gd name="T79" fmla="*/ 7 h 153"/>
                <a:gd name="T80" fmla="*/ 36 w 169"/>
                <a:gd name="T81" fmla="*/ 11 h 153"/>
                <a:gd name="T82" fmla="*/ 30 w 169"/>
                <a:gd name="T83" fmla="*/ 13 h 153"/>
                <a:gd name="T84" fmla="*/ 23 w 169"/>
                <a:gd name="T85" fmla="*/ 18 h 153"/>
                <a:gd name="T86" fmla="*/ 18 w 169"/>
                <a:gd name="T87" fmla="*/ 22 h 153"/>
                <a:gd name="T88" fmla="*/ 14 w 169"/>
                <a:gd name="T89" fmla="*/ 27 h 153"/>
                <a:gd name="T90" fmla="*/ 10 w 169"/>
                <a:gd name="T91" fmla="*/ 32 h 153"/>
                <a:gd name="T92" fmla="*/ 7 w 169"/>
                <a:gd name="T93" fmla="*/ 38 h 153"/>
                <a:gd name="T94" fmla="*/ 4 w 169"/>
                <a:gd name="T95" fmla="*/ 43 h 153"/>
                <a:gd name="T96" fmla="*/ 3 w 169"/>
                <a:gd name="T97" fmla="*/ 49 h 153"/>
                <a:gd name="T98" fmla="*/ 2 w 169"/>
                <a:gd name="T99" fmla="*/ 56 h 153"/>
                <a:gd name="T100" fmla="*/ 0 w 169"/>
                <a:gd name="T101" fmla="*/ 85 h 153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69"/>
                <a:gd name="T154" fmla="*/ 0 h 153"/>
                <a:gd name="T155" fmla="*/ 169 w 169"/>
                <a:gd name="T156" fmla="*/ 153 h 153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69" h="153">
                  <a:moveTo>
                    <a:pt x="0" y="85"/>
                  </a:moveTo>
                  <a:lnTo>
                    <a:pt x="0" y="96"/>
                  </a:lnTo>
                  <a:lnTo>
                    <a:pt x="4" y="109"/>
                  </a:lnTo>
                  <a:lnTo>
                    <a:pt x="11" y="119"/>
                  </a:lnTo>
                  <a:lnTo>
                    <a:pt x="21" y="130"/>
                  </a:lnTo>
                  <a:lnTo>
                    <a:pt x="32" y="138"/>
                  </a:lnTo>
                  <a:lnTo>
                    <a:pt x="46" y="144"/>
                  </a:lnTo>
                  <a:lnTo>
                    <a:pt x="62" y="149"/>
                  </a:lnTo>
                  <a:lnTo>
                    <a:pt x="78" y="152"/>
                  </a:lnTo>
                  <a:lnTo>
                    <a:pt x="87" y="152"/>
                  </a:lnTo>
                  <a:lnTo>
                    <a:pt x="96" y="152"/>
                  </a:lnTo>
                  <a:lnTo>
                    <a:pt x="103" y="151"/>
                  </a:lnTo>
                  <a:lnTo>
                    <a:pt x="111" y="149"/>
                  </a:lnTo>
                  <a:lnTo>
                    <a:pt x="119" y="147"/>
                  </a:lnTo>
                  <a:lnTo>
                    <a:pt x="126" y="145"/>
                  </a:lnTo>
                  <a:lnTo>
                    <a:pt x="132" y="141"/>
                  </a:lnTo>
                  <a:lnTo>
                    <a:pt x="139" y="139"/>
                  </a:lnTo>
                  <a:lnTo>
                    <a:pt x="144" y="134"/>
                  </a:lnTo>
                  <a:lnTo>
                    <a:pt x="149" y="130"/>
                  </a:lnTo>
                  <a:lnTo>
                    <a:pt x="154" y="125"/>
                  </a:lnTo>
                  <a:lnTo>
                    <a:pt x="157" y="119"/>
                  </a:lnTo>
                  <a:lnTo>
                    <a:pt x="161" y="114"/>
                  </a:lnTo>
                  <a:lnTo>
                    <a:pt x="163" y="109"/>
                  </a:lnTo>
                  <a:lnTo>
                    <a:pt x="165" y="102"/>
                  </a:lnTo>
                  <a:lnTo>
                    <a:pt x="166" y="96"/>
                  </a:lnTo>
                  <a:lnTo>
                    <a:pt x="168" y="67"/>
                  </a:lnTo>
                  <a:lnTo>
                    <a:pt x="168" y="56"/>
                  </a:lnTo>
                  <a:lnTo>
                    <a:pt x="163" y="43"/>
                  </a:lnTo>
                  <a:lnTo>
                    <a:pt x="156" y="33"/>
                  </a:lnTo>
                  <a:lnTo>
                    <a:pt x="147" y="22"/>
                  </a:lnTo>
                  <a:lnTo>
                    <a:pt x="135" y="14"/>
                  </a:lnTo>
                  <a:lnTo>
                    <a:pt x="122" y="8"/>
                  </a:lnTo>
                  <a:lnTo>
                    <a:pt x="106" y="3"/>
                  </a:lnTo>
                  <a:lnTo>
                    <a:pt x="90" y="0"/>
                  </a:lnTo>
                  <a:lnTo>
                    <a:pt x="81" y="0"/>
                  </a:lnTo>
                  <a:lnTo>
                    <a:pt x="72" y="0"/>
                  </a:lnTo>
                  <a:lnTo>
                    <a:pt x="65" y="1"/>
                  </a:lnTo>
                  <a:lnTo>
                    <a:pt x="57" y="3"/>
                  </a:lnTo>
                  <a:lnTo>
                    <a:pt x="49" y="5"/>
                  </a:lnTo>
                  <a:lnTo>
                    <a:pt x="42" y="7"/>
                  </a:lnTo>
                  <a:lnTo>
                    <a:pt x="36" y="11"/>
                  </a:lnTo>
                  <a:lnTo>
                    <a:pt x="30" y="13"/>
                  </a:lnTo>
                  <a:lnTo>
                    <a:pt x="23" y="18"/>
                  </a:lnTo>
                  <a:lnTo>
                    <a:pt x="18" y="22"/>
                  </a:lnTo>
                  <a:lnTo>
                    <a:pt x="14" y="27"/>
                  </a:lnTo>
                  <a:lnTo>
                    <a:pt x="10" y="32"/>
                  </a:lnTo>
                  <a:lnTo>
                    <a:pt x="7" y="38"/>
                  </a:lnTo>
                  <a:lnTo>
                    <a:pt x="4" y="43"/>
                  </a:lnTo>
                  <a:lnTo>
                    <a:pt x="3" y="49"/>
                  </a:lnTo>
                  <a:lnTo>
                    <a:pt x="2" y="56"/>
                  </a:lnTo>
                  <a:lnTo>
                    <a:pt x="0" y="85"/>
                  </a:lnTo>
                </a:path>
              </a:pathLst>
            </a:custGeom>
            <a:solidFill>
              <a:srgbClr val="FFB2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54" name="Freeform 136"/>
            <p:cNvSpPr>
              <a:spLocks/>
            </p:cNvSpPr>
            <p:nvPr/>
          </p:nvSpPr>
          <p:spPr bwMode="auto">
            <a:xfrm>
              <a:off x="2140" y="3900"/>
              <a:ext cx="80" cy="68"/>
            </a:xfrm>
            <a:custGeom>
              <a:avLst/>
              <a:gdLst>
                <a:gd name="T0" fmla="*/ 79 w 80"/>
                <a:gd name="T1" fmla="*/ 61 h 68"/>
                <a:gd name="T2" fmla="*/ 79 w 80"/>
                <a:gd name="T3" fmla="*/ 61 h 68"/>
                <a:gd name="T4" fmla="*/ 63 w 80"/>
                <a:gd name="T5" fmla="*/ 59 h 68"/>
                <a:gd name="T6" fmla="*/ 49 w 80"/>
                <a:gd name="T7" fmla="*/ 54 h 68"/>
                <a:gd name="T8" fmla="*/ 36 w 80"/>
                <a:gd name="T9" fmla="*/ 48 h 68"/>
                <a:gd name="T10" fmla="*/ 26 w 80"/>
                <a:gd name="T11" fmla="*/ 40 h 68"/>
                <a:gd name="T12" fmla="*/ 17 w 80"/>
                <a:gd name="T13" fmla="*/ 31 h 68"/>
                <a:gd name="T14" fmla="*/ 11 w 80"/>
                <a:gd name="T15" fmla="*/ 22 h 68"/>
                <a:gd name="T16" fmla="*/ 7 w 80"/>
                <a:gd name="T17" fmla="*/ 11 h 68"/>
                <a:gd name="T18" fmla="*/ 7 w 80"/>
                <a:gd name="T19" fmla="*/ 0 h 68"/>
                <a:gd name="T20" fmla="*/ 0 w 80"/>
                <a:gd name="T21" fmla="*/ 0 h 68"/>
                <a:gd name="T22" fmla="*/ 1 w 80"/>
                <a:gd name="T23" fmla="*/ 12 h 68"/>
                <a:gd name="T24" fmla="*/ 5 w 80"/>
                <a:gd name="T25" fmla="*/ 24 h 68"/>
                <a:gd name="T26" fmla="*/ 12 w 80"/>
                <a:gd name="T27" fmla="*/ 36 h 68"/>
                <a:gd name="T28" fmla="*/ 21 w 80"/>
                <a:gd name="T29" fmla="*/ 45 h 68"/>
                <a:gd name="T30" fmla="*/ 33 w 80"/>
                <a:gd name="T31" fmla="*/ 53 h 68"/>
                <a:gd name="T32" fmla="*/ 47 w 80"/>
                <a:gd name="T33" fmla="*/ 60 h 68"/>
                <a:gd name="T34" fmla="*/ 62 w 80"/>
                <a:gd name="T35" fmla="*/ 64 h 68"/>
                <a:gd name="T36" fmla="*/ 79 w 80"/>
                <a:gd name="T37" fmla="*/ 67 h 68"/>
                <a:gd name="T38" fmla="*/ 79 w 80"/>
                <a:gd name="T39" fmla="*/ 61 h 6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68"/>
                <a:gd name="T62" fmla="*/ 80 w 80"/>
                <a:gd name="T63" fmla="*/ 68 h 68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68">
                  <a:moveTo>
                    <a:pt x="79" y="61"/>
                  </a:moveTo>
                  <a:lnTo>
                    <a:pt x="79" y="61"/>
                  </a:lnTo>
                  <a:lnTo>
                    <a:pt x="63" y="59"/>
                  </a:lnTo>
                  <a:lnTo>
                    <a:pt x="49" y="54"/>
                  </a:lnTo>
                  <a:lnTo>
                    <a:pt x="36" y="48"/>
                  </a:lnTo>
                  <a:lnTo>
                    <a:pt x="26" y="40"/>
                  </a:lnTo>
                  <a:lnTo>
                    <a:pt x="17" y="31"/>
                  </a:lnTo>
                  <a:lnTo>
                    <a:pt x="11" y="22"/>
                  </a:lnTo>
                  <a:lnTo>
                    <a:pt x="7" y="11"/>
                  </a:lnTo>
                  <a:lnTo>
                    <a:pt x="7" y="0"/>
                  </a:lnTo>
                  <a:lnTo>
                    <a:pt x="0" y="0"/>
                  </a:lnTo>
                  <a:lnTo>
                    <a:pt x="1" y="12"/>
                  </a:lnTo>
                  <a:lnTo>
                    <a:pt x="5" y="24"/>
                  </a:lnTo>
                  <a:lnTo>
                    <a:pt x="12" y="36"/>
                  </a:lnTo>
                  <a:lnTo>
                    <a:pt x="21" y="45"/>
                  </a:lnTo>
                  <a:lnTo>
                    <a:pt x="33" y="53"/>
                  </a:lnTo>
                  <a:lnTo>
                    <a:pt x="47" y="60"/>
                  </a:lnTo>
                  <a:lnTo>
                    <a:pt x="62" y="64"/>
                  </a:lnTo>
                  <a:lnTo>
                    <a:pt x="79" y="67"/>
                  </a:lnTo>
                  <a:lnTo>
                    <a:pt x="79" y="61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55" name="Freeform 137"/>
            <p:cNvSpPr>
              <a:spLocks/>
            </p:cNvSpPr>
            <p:nvPr/>
          </p:nvSpPr>
          <p:spPr bwMode="auto">
            <a:xfrm>
              <a:off x="2225" y="3912"/>
              <a:ext cx="89" cy="57"/>
            </a:xfrm>
            <a:custGeom>
              <a:avLst/>
              <a:gdLst>
                <a:gd name="T0" fmla="*/ 82 w 89"/>
                <a:gd name="T1" fmla="*/ 0 h 57"/>
                <a:gd name="T2" fmla="*/ 82 w 89"/>
                <a:gd name="T3" fmla="*/ 0 h 57"/>
                <a:gd name="T4" fmla="*/ 81 w 89"/>
                <a:gd name="T5" fmla="*/ 5 h 57"/>
                <a:gd name="T6" fmla="*/ 80 w 89"/>
                <a:gd name="T7" fmla="*/ 11 h 57"/>
                <a:gd name="T8" fmla="*/ 77 w 89"/>
                <a:gd name="T9" fmla="*/ 15 h 57"/>
                <a:gd name="T10" fmla="*/ 75 w 89"/>
                <a:gd name="T11" fmla="*/ 21 h 57"/>
                <a:gd name="T12" fmla="*/ 70 w 89"/>
                <a:gd name="T13" fmla="*/ 25 h 57"/>
                <a:gd name="T14" fmla="*/ 66 w 89"/>
                <a:gd name="T15" fmla="*/ 29 h 57"/>
                <a:gd name="T16" fmla="*/ 62 w 89"/>
                <a:gd name="T17" fmla="*/ 33 h 57"/>
                <a:gd name="T18" fmla="*/ 57 w 89"/>
                <a:gd name="T19" fmla="*/ 37 h 57"/>
                <a:gd name="T20" fmla="*/ 51 w 89"/>
                <a:gd name="T21" fmla="*/ 40 h 57"/>
                <a:gd name="T22" fmla="*/ 45 w 89"/>
                <a:gd name="T23" fmla="*/ 42 h 57"/>
                <a:gd name="T24" fmla="*/ 38 w 89"/>
                <a:gd name="T25" fmla="*/ 45 h 57"/>
                <a:gd name="T26" fmla="*/ 31 w 89"/>
                <a:gd name="T27" fmla="*/ 47 h 57"/>
                <a:gd name="T28" fmla="*/ 23 w 89"/>
                <a:gd name="T29" fmla="*/ 48 h 57"/>
                <a:gd name="T30" fmla="*/ 17 w 89"/>
                <a:gd name="T31" fmla="*/ 49 h 57"/>
                <a:gd name="T32" fmla="*/ 8 w 89"/>
                <a:gd name="T33" fmla="*/ 49 h 57"/>
                <a:gd name="T34" fmla="*/ 0 w 89"/>
                <a:gd name="T35" fmla="*/ 49 h 57"/>
                <a:gd name="T36" fmla="*/ 0 w 89"/>
                <a:gd name="T37" fmla="*/ 55 h 57"/>
                <a:gd name="T38" fmla="*/ 8 w 89"/>
                <a:gd name="T39" fmla="*/ 56 h 57"/>
                <a:gd name="T40" fmla="*/ 17 w 89"/>
                <a:gd name="T41" fmla="*/ 55 h 57"/>
                <a:gd name="T42" fmla="*/ 24 w 89"/>
                <a:gd name="T43" fmla="*/ 54 h 57"/>
                <a:gd name="T44" fmla="*/ 32 w 89"/>
                <a:gd name="T45" fmla="*/ 52 h 57"/>
                <a:gd name="T46" fmla="*/ 39 w 89"/>
                <a:gd name="T47" fmla="*/ 51 h 57"/>
                <a:gd name="T48" fmla="*/ 47 w 89"/>
                <a:gd name="T49" fmla="*/ 49 h 57"/>
                <a:gd name="T50" fmla="*/ 53 w 89"/>
                <a:gd name="T51" fmla="*/ 46 h 57"/>
                <a:gd name="T52" fmla="*/ 60 w 89"/>
                <a:gd name="T53" fmla="*/ 42 h 57"/>
                <a:gd name="T54" fmla="*/ 66 w 89"/>
                <a:gd name="T55" fmla="*/ 38 h 57"/>
                <a:gd name="T56" fmla="*/ 70 w 89"/>
                <a:gd name="T57" fmla="*/ 33 h 57"/>
                <a:gd name="T58" fmla="*/ 76 w 89"/>
                <a:gd name="T59" fmla="*/ 29 h 57"/>
                <a:gd name="T60" fmla="*/ 80 w 89"/>
                <a:gd name="T61" fmla="*/ 23 h 57"/>
                <a:gd name="T62" fmla="*/ 83 w 89"/>
                <a:gd name="T63" fmla="*/ 18 h 57"/>
                <a:gd name="T64" fmla="*/ 86 w 89"/>
                <a:gd name="T65" fmla="*/ 13 h 57"/>
                <a:gd name="T66" fmla="*/ 87 w 89"/>
                <a:gd name="T67" fmla="*/ 6 h 57"/>
                <a:gd name="T68" fmla="*/ 88 w 89"/>
                <a:gd name="T69" fmla="*/ 0 h 57"/>
                <a:gd name="T70" fmla="*/ 82 w 89"/>
                <a:gd name="T71" fmla="*/ 0 h 5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57"/>
                <a:gd name="T110" fmla="*/ 89 w 89"/>
                <a:gd name="T111" fmla="*/ 57 h 5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57">
                  <a:moveTo>
                    <a:pt x="82" y="0"/>
                  </a:moveTo>
                  <a:lnTo>
                    <a:pt x="82" y="0"/>
                  </a:lnTo>
                  <a:lnTo>
                    <a:pt x="81" y="5"/>
                  </a:lnTo>
                  <a:lnTo>
                    <a:pt x="80" y="11"/>
                  </a:lnTo>
                  <a:lnTo>
                    <a:pt x="77" y="15"/>
                  </a:lnTo>
                  <a:lnTo>
                    <a:pt x="75" y="21"/>
                  </a:lnTo>
                  <a:lnTo>
                    <a:pt x="70" y="25"/>
                  </a:lnTo>
                  <a:lnTo>
                    <a:pt x="66" y="29"/>
                  </a:lnTo>
                  <a:lnTo>
                    <a:pt x="62" y="33"/>
                  </a:lnTo>
                  <a:lnTo>
                    <a:pt x="57" y="37"/>
                  </a:lnTo>
                  <a:lnTo>
                    <a:pt x="51" y="40"/>
                  </a:lnTo>
                  <a:lnTo>
                    <a:pt x="45" y="42"/>
                  </a:lnTo>
                  <a:lnTo>
                    <a:pt x="38" y="45"/>
                  </a:lnTo>
                  <a:lnTo>
                    <a:pt x="31" y="47"/>
                  </a:lnTo>
                  <a:lnTo>
                    <a:pt x="23" y="48"/>
                  </a:lnTo>
                  <a:lnTo>
                    <a:pt x="17" y="49"/>
                  </a:lnTo>
                  <a:lnTo>
                    <a:pt x="8" y="49"/>
                  </a:lnTo>
                  <a:lnTo>
                    <a:pt x="0" y="49"/>
                  </a:lnTo>
                  <a:lnTo>
                    <a:pt x="0" y="55"/>
                  </a:lnTo>
                  <a:lnTo>
                    <a:pt x="8" y="56"/>
                  </a:lnTo>
                  <a:lnTo>
                    <a:pt x="17" y="55"/>
                  </a:lnTo>
                  <a:lnTo>
                    <a:pt x="24" y="54"/>
                  </a:lnTo>
                  <a:lnTo>
                    <a:pt x="32" y="52"/>
                  </a:lnTo>
                  <a:lnTo>
                    <a:pt x="39" y="51"/>
                  </a:lnTo>
                  <a:lnTo>
                    <a:pt x="47" y="49"/>
                  </a:lnTo>
                  <a:lnTo>
                    <a:pt x="53" y="46"/>
                  </a:lnTo>
                  <a:lnTo>
                    <a:pt x="60" y="42"/>
                  </a:lnTo>
                  <a:lnTo>
                    <a:pt x="66" y="38"/>
                  </a:lnTo>
                  <a:lnTo>
                    <a:pt x="70" y="33"/>
                  </a:lnTo>
                  <a:lnTo>
                    <a:pt x="76" y="29"/>
                  </a:lnTo>
                  <a:lnTo>
                    <a:pt x="80" y="23"/>
                  </a:lnTo>
                  <a:lnTo>
                    <a:pt x="83" y="18"/>
                  </a:lnTo>
                  <a:lnTo>
                    <a:pt x="86" y="13"/>
                  </a:lnTo>
                  <a:lnTo>
                    <a:pt x="87" y="6"/>
                  </a:lnTo>
                  <a:lnTo>
                    <a:pt x="88" y="0"/>
                  </a:lnTo>
                  <a:lnTo>
                    <a:pt x="82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56" name="Freeform 138"/>
            <p:cNvSpPr>
              <a:spLocks/>
            </p:cNvSpPr>
            <p:nvPr/>
          </p:nvSpPr>
          <p:spPr bwMode="auto">
            <a:xfrm>
              <a:off x="2313" y="3882"/>
              <a:ext cx="3" cy="25"/>
            </a:xfrm>
            <a:custGeom>
              <a:avLst/>
              <a:gdLst>
                <a:gd name="T0" fmla="*/ 1 w 3"/>
                <a:gd name="T1" fmla="*/ 0 h 25"/>
                <a:gd name="T2" fmla="*/ 1 w 3"/>
                <a:gd name="T3" fmla="*/ 0 h 25"/>
                <a:gd name="T4" fmla="*/ 0 w 3"/>
                <a:gd name="T5" fmla="*/ 24 h 25"/>
                <a:gd name="T6" fmla="*/ 2 w 3"/>
                <a:gd name="T7" fmla="*/ 24 h 25"/>
                <a:gd name="T8" fmla="*/ 2 w 3"/>
                <a:gd name="T9" fmla="*/ 0 h 25"/>
                <a:gd name="T10" fmla="*/ 1 w 3"/>
                <a:gd name="T11" fmla="*/ 0 h 2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"/>
                <a:gd name="T19" fmla="*/ 0 h 25"/>
                <a:gd name="T20" fmla="*/ 3 w 3"/>
                <a:gd name="T21" fmla="*/ 25 h 2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" h="25">
                  <a:moveTo>
                    <a:pt x="1" y="0"/>
                  </a:moveTo>
                  <a:lnTo>
                    <a:pt x="1" y="0"/>
                  </a:lnTo>
                  <a:lnTo>
                    <a:pt x="0" y="24"/>
                  </a:lnTo>
                  <a:lnTo>
                    <a:pt x="2" y="24"/>
                  </a:lnTo>
                  <a:lnTo>
                    <a:pt x="2" y="0"/>
                  </a:lnTo>
                  <a:lnTo>
                    <a:pt x="1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57" name="Freeform 139"/>
            <p:cNvSpPr>
              <a:spLocks/>
            </p:cNvSpPr>
            <p:nvPr/>
          </p:nvSpPr>
          <p:spPr bwMode="auto">
            <a:xfrm>
              <a:off x="2237" y="3809"/>
              <a:ext cx="79" cy="68"/>
            </a:xfrm>
            <a:custGeom>
              <a:avLst/>
              <a:gdLst>
                <a:gd name="T0" fmla="*/ 0 w 79"/>
                <a:gd name="T1" fmla="*/ 6 h 68"/>
                <a:gd name="T2" fmla="*/ 0 w 79"/>
                <a:gd name="T3" fmla="*/ 6 h 68"/>
                <a:gd name="T4" fmla="*/ 15 w 79"/>
                <a:gd name="T5" fmla="*/ 8 h 68"/>
                <a:gd name="T6" fmla="*/ 30 w 79"/>
                <a:gd name="T7" fmla="*/ 13 h 68"/>
                <a:gd name="T8" fmla="*/ 43 w 79"/>
                <a:gd name="T9" fmla="*/ 19 h 68"/>
                <a:gd name="T10" fmla="*/ 53 w 79"/>
                <a:gd name="T11" fmla="*/ 27 h 68"/>
                <a:gd name="T12" fmla="*/ 62 w 79"/>
                <a:gd name="T13" fmla="*/ 36 h 68"/>
                <a:gd name="T14" fmla="*/ 68 w 79"/>
                <a:gd name="T15" fmla="*/ 45 h 68"/>
                <a:gd name="T16" fmla="*/ 72 w 79"/>
                <a:gd name="T17" fmla="*/ 56 h 68"/>
                <a:gd name="T18" fmla="*/ 72 w 79"/>
                <a:gd name="T19" fmla="*/ 67 h 68"/>
                <a:gd name="T20" fmla="*/ 78 w 79"/>
                <a:gd name="T21" fmla="*/ 67 h 68"/>
                <a:gd name="T22" fmla="*/ 78 w 79"/>
                <a:gd name="T23" fmla="*/ 55 h 68"/>
                <a:gd name="T24" fmla="*/ 74 w 79"/>
                <a:gd name="T25" fmla="*/ 43 h 68"/>
                <a:gd name="T26" fmla="*/ 67 w 79"/>
                <a:gd name="T27" fmla="*/ 31 h 68"/>
                <a:gd name="T28" fmla="*/ 57 w 79"/>
                <a:gd name="T29" fmla="*/ 22 h 68"/>
                <a:gd name="T30" fmla="*/ 46 w 79"/>
                <a:gd name="T31" fmla="*/ 14 h 68"/>
                <a:gd name="T32" fmla="*/ 32 w 79"/>
                <a:gd name="T33" fmla="*/ 7 h 68"/>
                <a:gd name="T34" fmla="*/ 16 w 79"/>
                <a:gd name="T35" fmla="*/ 3 h 68"/>
                <a:gd name="T36" fmla="*/ 0 w 79"/>
                <a:gd name="T37" fmla="*/ 0 h 68"/>
                <a:gd name="T38" fmla="*/ 0 w 79"/>
                <a:gd name="T39" fmla="*/ 6 h 6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68"/>
                <a:gd name="T62" fmla="*/ 79 w 79"/>
                <a:gd name="T63" fmla="*/ 68 h 68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68">
                  <a:moveTo>
                    <a:pt x="0" y="6"/>
                  </a:moveTo>
                  <a:lnTo>
                    <a:pt x="0" y="6"/>
                  </a:lnTo>
                  <a:lnTo>
                    <a:pt x="15" y="8"/>
                  </a:lnTo>
                  <a:lnTo>
                    <a:pt x="30" y="13"/>
                  </a:lnTo>
                  <a:lnTo>
                    <a:pt x="43" y="19"/>
                  </a:lnTo>
                  <a:lnTo>
                    <a:pt x="53" y="27"/>
                  </a:lnTo>
                  <a:lnTo>
                    <a:pt x="62" y="36"/>
                  </a:lnTo>
                  <a:lnTo>
                    <a:pt x="68" y="45"/>
                  </a:lnTo>
                  <a:lnTo>
                    <a:pt x="72" y="56"/>
                  </a:lnTo>
                  <a:lnTo>
                    <a:pt x="72" y="67"/>
                  </a:lnTo>
                  <a:lnTo>
                    <a:pt x="78" y="67"/>
                  </a:lnTo>
                  <a:lnTo>
                    <a:pt x="78" y="55"/>
                  </a:lnTo>
                  <a:lnTo>
                    <a:pt x="74" y="43"/>
                  </a:lnTo>
                  <a:lnTo>
                    <a:pt x="67" y="31"/>
                  </a:lnTo>
                  <a:lnTo>
                    <a:pt x="57" y="22"/>
                  </a:lnTo>
                  <a:lnTo>
                    <a:pt x="46" y="14"/>
                  </a:lnTo>
                  <a:lnTo>
                    <a:pt x="32" y="7"/>
                  </a:lnTo>
                  <a:lnTo>
                    <a:pt x="16" y="3"/>
                  </a:lnTo>
                  <a:lnTo>
                    <a:pt x="0" y="0"/>
                  </a:lnTo>
                  <a:lnTo>
                    <a:pt x="0" y="6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58" name="Freeform 140"/>
            <p:cNvSpPr>
              <a:spLocks/>
            </p:cNvSpPr>
            <p:nvPr/>
          </p:nvSpPr>
          <p:spPr bwMode="auto">
            <a:xfrm>
              <a:off x="2143" y="3808"/>
              <a:ext cx="89" cy="57"/>
            </a:xfrm>
            <a:custGeom>
              <a:avLst/>
              <a:gdLst>
                <a:gd name="T0" fmla="*/ 6 w 89"/>
                <a:gd name="T1" fmla="*/ 56 h 57"/>
                <a:gd name="T2" fmla="*/ 6 w 89"/>
                <a:gd name="T3" fmla="*/ 56 h 57"/>
                <a:gd name="T4" fmla="*/ 7 w 89"/>
                <a:gd name="T5" fmla="*/ 51 h 57"/>
                <a:gd name="T6" fmla="*/ 8 w 89"/>
                <a:gd name="T7" fmla="*/ 45 h 57"/>
                <a:gd name="T8" fmla="*/ 10 w 89"/>
                <a:gd name="T9" fmla="*/ 40 h 57"/>
                <a:gd name="T10" fmla="*/ 13 w 89"/>
                <a:gd name="T11" fmla="*/ 35 h 57"/>
                <a:gd name="T12" fmla="*/ 17 w 89"/>
                <a:gd name="T13" fmla="*/ 31 h 57"/>
                <a:gd name="T14" fmla="*/ 22 w 89"/>
                <a:gd name="T15" fmla="*/ 26 h 57"/>
                <a:gd name="T16" fmla="*/ 25 w 89"/>
                <a:gd name="T17" fmla="*/ 23 h 57"/>
                <a:gd name="T18" fmla="*/ 31 w 89"/>
                <a:gd name="T19" fmla="*/ 19 h 57"/>
                <a:gd name="T20" fmla="*/ 37 w 89"/>
                <a:gd name="T21" fmla="*/ 16 h 57"/>
                <a:gd name="T22" fmla="*/ 43 w 89"/>
                <a:gd name="T23" fmla="*/ 14 h 57"/>
                <a:gd name="T24" fmla="*/ 50 w 89"/>
                <a:gd name="T25" fmla="*/ 11 h 57"/>
                <a:gd name="T26" fmla="*/ 57 w 89"/>
                <a:gd name="T27" fmla="*/ 9 h 57"/>
                <a:gd name="T28" fmla="*/ 64 w 89"/>
                <a:gd name="T29" fmla="*/ 8 h 57"/>
                <a:gd name="T30" fmla="*/ 71 w 89"/>
                <a:gd name="T31" fmla="*/ 7 h 57"/>
                <a:gd name="T32" fmla="*/ 80 w 89"/>
                <a:gd name="T33" fmla="*/ 7 h 57"/>
                <a:gd name="T34" fmla="*/ 88 w 89"/>
                <a:gd name="T35" fmla="*/ 7 h 57"/>
                <a:gd name="T36" fmla="*/ 88 w 89"/>
                <a:gd name="T37" fmla="*/ 1 h 57"/>
                <a:gd name="T38" fmla="*/ 80 w 89"/>
                <a:gd name="T39" fmla="*/ 0 h 57"/>
                <a:gd name="T40" fmla="*/ 71 w 89"/>
                <a:gd name="T41" fmla="*/ 1 h 57"/>
                <a:gd name="T42" fmla="*/ 64 w 89"/>
                <a:gd name="T43" fmla="*/ 2 h 57"/>
                <a:gd name="T44" fmla="*/ 56 w 89"/>
                <a:gd name="T45" fmla="*/ 3 h 57"/>
                <a:gd name="T46" fmla="*/ 48 w 89"/>
                <a:gd name="T47" fmla="*/ 5 h 57"/>
                <a:gd name="T48" fmla="*/ 40 w 89"/>
                <a:gd name="T49" fmla="*/ 7 h 57"/>
                <a:gd name="T50" fmla="*/ 35 w 89"/>
                <a:gd name="T51" fmla="*/ 10 h 57"/>
                <a:gd name="T52" fmla="*/ 28 w 89"/>
                <a:gd name="T53" fmla="*/ 14 h 57"/>
                <a:gd name="T54" fmla="*/ 22 w 89"/>
                <a:gd name="T55" fmla="*/ 18 h 57"/>
                <a:gd name="T56" fmla="*/ 17 w 89"/>
                <a:gd name="T57" fmla="*/ 23 h 57"/>
                <a:gd name="T58" fmla="*/ 12 w 89"/>
                <a:gd name="T59" fmla="*/ 27 h 57"/>
                <a:gd name="T60" fmla="*/ 8 w 89"/>
                <a:gd name="T61" fmla="*/ 32 h 57"/>
                <a:gd name="T62" fmla="*/ 5 w 89"/>
                <a:gd name="T63" fmla="*/ 37 h 57"/>
                <a:gd name="T64" fmla="*/ 2 w 89"/>
                <a:gd name="T65" fmla="*/ 43 h 57"/>
                <a:gd name="T66" fmla="*/ 1 w 89"/>
                <a:gd name="T67" fmla="*/ 50 h 57"/>
                <a:gd name="T68" fmla="*/ 0 w 89"/>
                <a:gd name="T69" fmla="*/ 56 h 57"/>
                <a:gd name="T70" fmla="*/ 6 w 89"/>
                <a:gd name="T71" fmla="*/ 56 h 5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57"/>
                <a:gd name="T110" fmla="*/ 89 w 89"/>
                <a:gd name="T111" fmla="*/ 57 h 5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57">
                  <a:moveTo>
                    <a:pt x="6" y="56"/>
                  </a:moveTo>
                  <a:lnTo>
                    <a:pt x="6" y="56"/>
                  </a:lnTo>
                  <a:lnTo>
                    <a:pt x="7" y="51"/>
                  </a:lnTo>
                  <a:lnTo>
                    <a:pt x="8" y="45"/>
                  </a:lnTo>
                  <a:lnTo>
                    <a:pt x="10" y="40"/>
                  </a:lnTo>
                  <a:lnTo>
                    <a:pt x="13" y="35"/>
                  </a:lnTo>
                  <a:lnTo>
                    <a:pt x="17" y="31"/>
                  </a:lnTo>
                  <a:lnTo>
                    <a:pt x="22" y="26"/>
                  </a:lnTo>
                  <a:lnTo>
                    <a:pt x="25" y="23"/>
                  </a:lnTo>
                  <a:lnTo>
                    <a:pt x="31" y="19"/>
                  </a:lnTo>
                  <a:lnTo>
                    <a:pt x="37" y="16"/>
                  </a:lnTo>
                  <a:lnTo>
                    <a:pt x="43" y="14"/>
                  </a:lnTo>
                  <a:lnTo>
                    <a:pt x="50" y="11"/>
                  </a:lnTo>
                  <a:lnTo>
                    <a:pt x="57" y="9"/>
                  </a:lnTo>
                  <a:lnTo>
                    <a:pt x="64" y="8"/>
                  </a:lnTo>
                  <a:lnTo>
                    <a:pt x="71" y="7"/>
                  </a:lnTo>
                  <a:lnTo>
                    <a:pt x="80" y="7"/>
                  </a:lnTo>
                  <a:lnTo>
                    <a:pt x="88" y="7"/>
                  </a:lnTo>
                  <a:lnTo>
                    <a:pt x="88" y="1"/>
                  </a:lnTo>
                  <a:lnTo>
                    <a:pt x="80" y="0"/>
                  </a:lnTo>
                  <a:lnTo>
                    <a:pt x="71" y="1"/>
                  </a:lnTo>
                  <a:lnTo>
                    <a:pt x="64" y="2"/>
                  </a:lnTo>
                  <a:lnTo>
                    <a:pt x="56" y="3"/>
                  </a:lnTo>
                  <a:lnTo>
                    <a:pt x="48" y="5"/>
                  </a:lnTo>
                  <a:lnTo>
                    <a:pt x="40" y="7"/>
                  </a:lnTo>
                  <a:lnTo>
                    <a:pt x="35" y="10"/>
                  </a:lnTo>
                  <a:lnTo>
                    <a:pt x="28" y="14"/>
                  </a:lnTo>
                  <a:lnTo>
                    <a:pt x="22" y="18"/>
                  </a:lnTo>
                  <a:lnTo>
                    <a:pt x="17" y="23"/>
                  </a:lnTo>
                  <a:lnTo>
                    <a:pt x="12" y="27"/>
                  </a:lnTo>
                  <a:lnTo>
                    <a:pt x="8" y="32"/>
                  </a:lnTo>
                  <a:lnTo>
                    <a:pt x="5" y="37"/>
                  </a:lnTo>
                  <a:lnTo>
                    <a:pt x="2" y="43"/>
                  </a:lnTo>
                  <a:lnTo>
                    <a:pt x="1" y="50"/>
                  </a:lnTo>
                  <a:lnTo>
                    <a:pt x="0" y="56"/>
                  </a:lnTo>
                  <a:lnTo>
                    <a:pt x="6" y="56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59" name="Freeform 141"/>
            <p:cNvSpPr>
              <a:spLocks/>
            </p:cNvSpPr>
            <p:nvPr/>
          </p:nvSpPr>
          <p:spPr bwMode="auto">
            <a:xfrm>
              <a:off x="2140" y="3870"/>
              <a:ext cx="4" cy="25"/>
            </a:xfrm>
            <a:custGeom>
              <a:avLst/>
              <a:gdLst>
                <a:gd name="T0" fmla="*/ 2 w 4"/>
                <a:gd name="T1" fmla="*/ 24 h 25"/>
                <a:gd name="T2" fmla="*/ 2 w 4"/>
                <a:gd name="T3" fmla="*/ 24 h 25"/>
                <a:gd name="T4" fmla="*/ 3 w 4"/>
                <a:gd name="T5" fmla="*/ 0 h 25"/>
                <a:gd name="T6" fmla="*/ 1 w 4"/>
                <a:gd name="T7" fmla="*/ 0 h 25"/>
                <a:gd name="T8" fmla="*/ 0 w 4"/>
                <a:gd name="T9" fmla="*/ 24 h 25"/>
                <a:gd name="T10" fmla="*/ 2 w 4"/>
                <a:gd name="T11" fmla="*/ 24 h 2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"/>
                <a:gd name="T19" fmla="*/ 0 h 25"/>
                <a:gd name="T20" fmla="*/ 4 w 4"/>
                <a:gd name="T21" fmla="*/ 25 h 2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" h="25">
                  <a:moveTo>
                    <a:pt x="2" y="24"/>
                  </a:moveTo>
                  <a:lnTo>
                    <a:pt x="2" y="24"/>
                  </a:lnTo>
                  <a:lnTo>
                    <a:pt x="3" y="0"/>
                  </a:lnTo>
                  <a:lnTo>
                    <a:pt x="1" y="0"/>
                  </a:lnTo>
                  <a:lnTo>
                    <a:pt x="0" y="24"/>
                  </a:lnTo>
                  <a:lnTo>
                    <a:pt x="2" y="24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60" name="Freeform 142"/>
            <p:cNvSpPr>
              <a:spLocks/>
            </p:cNvSpPr>
            <p:nvPr/>
          </p:nvSpPr>
          <p:spPr bwMode="auto">
            <a:xfrm>
              <a:off x="2146" y="3812"/>
              <a:ext cx="167" cy="124"/>
            </a:xfrm>
            <a:custGeom>
              <a:avLst/>
              <a:gdLst>
                <a:gd name="T0" fmla="*/ 166 w 167"/>
                <a:gd name="T1" fmla="*/ 67 h 124"/>
                <a:gd name="T2" fmla="*/ 165 w 167"/>
                <a:gd name="T3" fmla="*/ 73 h 124"/>
                <a:gd name="T4" fmla="*/ 163 w 167"/>
                <a:gd name="T5" fmla="*/ 79 h 124"/>
                <a:gd name="T6" fmla="*/ 161 w 167"/>
                <a:gd name="T7" fmla="*/ 85 h 124"/>
                <a:gd name="T8" fmla="*/ 158 w 167"/>
                <a:gd name="T9" fmla="*/ 91 h 124"/>
                <a:gd name="T10" fmla="*/ 153 w 167"/>
                <a:gd name="T11" fmla="*/ 95 h 124"/>
                <a:gd name="T12" fmla="*/ 149 w 167"/>
                <a:gd name="T13" fmla="*/ 100 h 124"/>
                <a:gd name="T14" fmla="*/ 145 w 167"/>
                <a:gd name="T15" fmla="*/ 105 h 124"/>
                <a:gd name="T16" fmla="*/ 139 w 167"/>
                <a:gd name="T17" fmla="*/ 109 h 124"/>
                <a:gd name="T18" fmla="*/ 132 w 167"/>
                <a:gd name="T19" fmla="*/ 113 h 124"/>
                <a:gd name="T20" fmla="*/ 125 w 167"/>
                <a:gd name="T21" fmla="*/ 115 h 124"/>
                <a:gd name="T22" fmla="*/ 119 w 167"/>
                <a:gd name="T23" fmla="*/ 117 h 124"/>
                <a:gd name="T24" fmla="*/ 111 w 167"/>
                <a:gd name="T25" fmla="*/ 120 h 124"/>
                <a:gd name="T26" fmla="*/ 103 w 167"/>
                <a:gd name="T27" fmla="*/ 121 h 124"/>
                <a:gd name="T28" fmla="*/ 96 w 167"/>
                <a:gd name="T29" fmla="*/ 122 h 124"/>
                <a:gd name="T30" fmla="*/ 87 w 167"/>
                <a:gd name="T31" fmla="*/ 123 h 124"/>
                <a:gd name="T32" fmla="*/ 78 w 167"/>
                <a:gd name="T33" fmla="*/ 122 h 124"/>
                <a:gd name="T34" fmla="*/ 62 w 167"/>
                <a:gd name="T35" fmla="*/ 120 h 124"/>
                <a:gd name="T36" fmla="*/ 46 w 167"/>
                <a:gd name="T37" fmla="*/ 115 h 124"/>
                <a:gd name="T38" fmla="*/ 33 w 167"/>
                <a:gd name="T39" fmla="*/ 109 h 124"/>
                <a:gd name="T40" fmla="*/ 21 w 167"/>
                <a:gd name="T41" fmla="*/ 100 h 124"/>
                <a:gd name="T42" fmla="*/ 12 w 167"/>
                <a:gd name="T43" fmla="*/ 91 h 124"/>
                <a:gd name="T44" fmla="*/ 5 w 167"/>
                <a:gd name="T45" fmla="*/ 79 h 124"/>
                <a:gd name="T46" fmla="*/ 0 w 167"/>
                <a:gd name="T47" fmla="*/ 67 h 124"/>
                <a:gd name="T48" fmla="*/ 0 w 167"/>
                <a:gd name="T49" fmla="*/ 55 h 124"/>
                <a:gd name="T50" fmla="*/ 1 w 167"/>
                <a:gd name="T51" fmla="*/ 49 h 124"/>
                <a:gd name="T52" fmla="*/ 2 w 167"/>
                <a:gd name="T53" fmla="*/ 43 h 124"/>
                <a:gd name="T54" fmla="*/ 5 w 167"/>
                <a:gd name="T55" fmla="*/ 37 h 124"/>
                <a:gd name="T56" fmla="*/ 8 w 167"/>
                <a:gd name="T57" fmla="*/ 31 h 124"/>
                <a:gd name="T58" fmla="*/ 13 w 167"/>
                <a:gd name="T59" fmla="*/ 27 h 124"/>
                <a:gd name="T60" fmla="*/ 16 w 167"/>
                <a:gd name="T61" fmla="*/ 22 h 124"/>
                <a:gd name="T62" fmla="*/ 21 w 167"/>
                <a:gd name="T63" fmla="*/ 18 h 124"/>
                <a:gd name="T64" fmla="*/ 28 w 167"/>
                <a:gd name="T65" fmla="*/ 13 h 124"/>
                <a:gd name="T66" fmla="*/ 34 w 167"/>
                <a:gd name="T67" fmla="*/ 10 h 124"/>
                <a:gd name="T68" fmla="*/ 41 w 167"/>
                <a:gd name="T69" fmla="*/ 7 h 124"/>
                <a:gd name="T70" fmla="*/ 47 w 167"/>
                <a:gd name="T71" fmla="*/ 5 h 124"/>
                <a:gd name="T72" fmla="*/ 55 w 167"/>
                <a:gd name="T73" fmla="*/ 3 h 124"/>
                <a:gd name="T74" fmla="*/ 63 w 167"/>
                <a:gd name="T75" fmla="*/ 1 h 124"/>
                <a:gd name="T76" fmla="*/ 70 w 167"/>
                <a:gd name="T77" fmla="*/ 0 h 124"/>
                <a:gd name="T78" fmla="*/ 79 w 167"/>
                <a:gd name="T79" fmla="*/ 0 h 124"/>
                <a:gd name="T80" fmla="*/ 88 w 167"/>
                <a:gd name="T81" fmla="*/ 0 h 124"/>
                <a:gd name="T82" fmla="*/ 104 w 167"/>
                <a:gd name="T83" fmla="*/ 3 h 124"/>
                <a:gd name="T84" fmla="*/ 120 w 167"/>
                <a:gd name="T85" fmla="*/ 8 h 124"/>
                <a:gd name="T86" fmla="*/ 133 w 167"/>
                <a:gd name="T87" fmla="*/ 14 h 124"/>
                <a:gd name="T88" fmla="*/ 145 w 167"/>
                <a:gd name="T89" fmla="*/ 22 h 124"/>
                <a:gd name="T90" fmla="*/ 154 w 167"/>
                <a:gd name="T91" fmla="*/ 32 h 124"/>
                <a:gd name="T92" fmla="*/ 161 w 167"/>
                <a:gd name="T93" fmla="*/ 43 h 124"/>
                <a:gd name="T94" fmla="*/ 166 w 167"/>
                <a:gd name="T95" fmla="*/ 55 h 124"/>
                <a:gd name="T96" fmla="*/ 166 w 167"/>
                <a:gd name="T97" fmla="*/ 67 h 12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67"/>
                <a:gd name="T148" fmla="*/ 0 h 124"/>
                <a:gd name="T149" fmla="*/ 167 w 167"/>
                <a:gd name="T150" fmla="*/ 124 h 124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67" h="124">
                  <a:moveTo>
                    <a:pt x="166" y="67"/>
                  </a:moveTo>
                  <a:lnTo>
                    <a:pt x="165" y="73"/>
                  </a:lnTo>
                  <a:lnTo>
                    <a:pt x="163" y="79"/>
                  </a:lnTo>
                  <a:lnTo>
                    <a:pt x="161" y="85"/>
                  </a:lnTo>
                  <a:lnTo>
                    <a:pt x="158" y="91"/>
                  </a:lnTo>
                  <a:lnTo>
                    <a:pt x="153" y="95"/>
                  </a:lnTo>
                  <a:lnTo>
                    <a:pt x="149" y="100"/>
                  </a:lnTo>
                  <a:lnTo>
                    <a:pt x="145" y="105"/>
                  </a:lnTo>
                  <a:lnTo>
                    <a:pt x="139" y="109"/>
                  </a:lnTo>
                  <a:lnTo>
                    <a:pt x="132" y="113"/>
                  </a:lnTo>
                  <a:lnTo>
                    <a:pt x="125" y="115"/>
                  </a:lnTo>
                  <a:lnTo>
                    <a:pt x="119" y="117"/>
                  </a:lnTo>
                  <a:lnTo>
                    <a:pt x="111" y="120"/>
                  </a:lnTo>
                  <a:lnTo>
                    <a:pt x="103" y="121"/>
                  </a:lnTo>
                  <a:lnTo>
                    <a:pt x="96" y="122"/>
                  </a:lnTo>
                  <a:lnTo>
                    <a:pt x="87" y="123"/>
                  </a:lnTo>
                  <a:lnTo>
                    <a:pt x="78" y="122"/>
                  </a:lnTo>
                  <a:lnTo>
                    <a:pt x="62" y="120"/>
                  </a:lnTo>
                  <a:lnTo>
                    <a:pt x="46" y="115"/>
                  </a:lnTo>
                  <a:lnTo>
                    <a:pt x="33" y="109"/>
                  </a:lnTo>
                  <a:lnTo>
                    <a:pt x="21" y="100"/>
                  </a:lnTo>
                  <a:lnTo>
                    <a:pt x="12" y="91"/>
                  </a:lnTo>
                  <a:lnTo>
                    <a:pt x="5" y="79"/>
                  </a:lnTo>
                  <a:lnTo>
                    <a:pt x="0" y="67"/>
                  </a:lnTo>
                  <a:lnTo>
                    <a:pt x="0" y="55"/>
                  </a:lnTo>
                  <a:lnTo>
                    <a:pt x="1" y="49"/>
                  </a:lnTo>
                  <a:lnTo>
                    <a:pt x="2" y="43"/>
                  </a:lnTo>
                  <a:lnTo>
                    <a:pt x="5" y="37"/>
                  </a:lnTo>
                  <a:lnTo>
                    <a:pt x="8" y="31"/>
                  </a:lnTo>
                  <a:lnTo>
                    <a:pt x="13" y="27"/>
                  </a:lnTo>
                  <a:lnTo>
                    <a:pt x="16" y="22"/>
                  </a:lnTo>
                  <a:lnTo>
                    <a:pt x="21" y="18"/>
                  </a:lnTo>
                  <a:lnTo>
                    <a:pt x="28" y="13"/>
                  </a:lnTo>
                  <a:lnTo>
                    <a:pt x="34" y="10"/>
                  </a:lnTo>
                  <a:lnTo>
                    <a:pt x="41" y="7"/>
                  </a:lnTo>
                  <a:lnTo>
                    <a:pt x="47" y="5"/>
                  </a:lnTo>
                  <a:lnTo>
                    <a:pt x="55" y="3"/>
                  </a:lnTo>
                  <a:lnTo>
                    <a:pt x="63" y="1"/>
                  </a:lnTo>
                  <a:lnTo>
                    <a:pt x="70" y="0"/>
                  </a:lnTo>
                  <a:lnTo>
                    <a:pt x="79" y="0"/>
                  </a:lnTo>
                  <a:lnTo>
                    <a:pt x="88" y="0"/>
                  </a:lnTo>
                  <a:lnTo>
                    <a:pt x="104" y="3"/>
                  </a:lnTo>
                  <a:lnTo>
                    <a:pt x="120" y="8"/>
                  </a:lnTo>
                  <a:lnTo>
                    <a:pt x="133" y="14"/>
                  </a:lnTo>
                  <a:lnTo>
                    <a:pt x="145" y="22"/>
                  </a:lnTo>
                  <a:lnTo>
                    <a:pt x="154" y="32"/>
                  </a:lnTo>
                  <a:lnTo>
                    <a:pt x="161" y="43"/>
                  </a:lnTo>
                  <a:lnTo>
                    <a:pt x="166" y="55"/>
                  </a:lnTo>
                  <a:lnTo>
                    <a:pt x="166" y="67"/>
                  </a:lnTo>
                </a:path>
              </a:pathLst>
            </a:custGeom>
            <a:solidFill>
              <a:srgbClr val="FFFF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61" name="Freeform 143"/>
            <p:cNvSpPr>
              <a:spLocks/>
            </p:cNvSpPr>
            <p:nvPr/>
          </p:nvSpPr>
          <p:spPr bwMode="auto">
            <a:xfrm>
              <a:off x="2227" y="3882"/>
              <a:ext cx="89" cy="57"/>
            </a:xfrm>
            <a:custGeom>
              <a:avLst/>
              <a:gdLst>
                <a:gd name="T0" fmla="*/ 0 w 89"/>
                <a:gd name="T1" fmla="*/ 55 h 57"/>
                <a:gd name="T2" fmla="*/ 0 w 89"/>
                <a:gd name="T3" fmla="*/ 55 h 57"/>
                <a:gd name="T4" fmla="*/ 8 w 89"/>
                <a:gd name="T5" fmla="*/ 56 h 57"/>
                <a:gd name="T6" fmla="*/ 17 w 89"/>
                <a:gd name="T7" fmla="*/ 55 h 57"/>
                <a:gd name="T8" fmla="*/ 24 w 89"/>
                <a:gd name="T9" fmla="*/ 54 h 57"/>
                <a:gd name="T10" fmla="*/ 32 w 89"/>
                <a:gd name="T11" fmla="*/ 53 h 57"/>
                <a:gd name="T12" fmla="*/ 40 w 89"/>
                <a:gd name="T13" fmla="*/ 51 h 57"/>
                <a:gd name="T14" fmla="*/ 47 w 89"/>
                <a:gd name="T15" fmla="*/ 49 h 57"/>
                <a:gd name="T16" fmla="*/ 53 w 89"/>
                <a:gd name="T17" fmla="*/ 46 h 57"/>
                <a:gd name="T18" fmla="*/ 60 w 89"/>
                <a:gd name="T19" fmla="*/ 42 h 57"/>
                <a:gd name="T20" fmla="*/ 66 w 89"/>
                <a:gd name="T21" fmla="*/ 39 h 57"/>
                <a:gd name="T22" fmla="*/ 71 w 89"/>
                <a:gd name="T23" fmla="*/ 33 h 57"/>
                <a:gd name="T24" fmla="*/ 76 w 89"/>
                <a:gd name="T25" fmla="*/ 30 h 57"/>
                <a:gd name="T26" fmla="*/ 80 w 89"/>
                <a:gd name="T27" fmla="*/ 24 h 57"/>
                <a:gd name="T28" fmla="*/ 83 w 89"/>
                <a:gd name="T29" fmla="*/ 19 h 57"/>
                <a:gd name="T30" fmla="*/ 86 w 89"/>
                <a:gd name="T31" fmla="*/ 13 h 57"/>
                <a:gd name="T32" fmla="*/ 87 w 89"/>
                <a:gd name="T33" fmla="*/ 6 h 57"/>
                <a:gd name="T34" fmla="*/ 88 w 89"/>
                <a:gd name="T35" fmla="*/ 0 h 57"/>
                <a:gd name="T36" fmla="*/ 82 w 89"/>
                <a:gd name="T37" fmla="*/ 0 h 57"/>
                <a:gd name="T38" fmla="*/ 81 w 89"/>
                <a:gd name="T39" fmla="*/ 5 h 57"/>
                <a:gd name="T40" fmla="*/ 80 w 89"/>
                <a:gd name="T41" fmla="*/ 11 h 57"/>
                <a:gd name="T42" fmla="*/ 78 w 89"/>
                <a:gd name="T43" fmla="*/ 16 h 57"/>
                <a:gd name="T44" fmla="*/ 75 w 89"/>
                <a:gd name="T45" fmla="*/ 21 h 57"/>
                <a:gd name="T46" fmla="*/ 71 w 89"/>
                <a:gd name="T47" fmla="*/ 25 h 57"/>
                <a:gd name="T48" fmla="*/ 66 w 89"/>
                <a:gd name="T49" fmla="*/ 30 h 57"/>
                <a:gd name="T50" fmla="*/ 62 w 89"/>
                <a:gd name="T51" fmla="*/ 33 h 57"/>
                <a:gd name="T52" fmla="*/ 57 w 89"/>
                <a:gd name="T53" fmla="*/ 37 h 57"/>
                <a:gd name="T54" fmla="*/ 51 w 89"/>
                <a:gd name="T55" fmla="*/ 40 h 57"/>
                <a:gd name="T56" fmla="*/ 45 w 89"/>
                <a:gd name="T57" fmla="*/ 43 h 57"/>
                <a:gd name="T58" fmla="*/ 38 w 89"/>
                <a:gd name="T59" fmla="*/ 45 h 57"/>
                <a:gd name="T60" fmla="*/ 31 w 89"/>
                <a:gd name="T61" fmla="*/ 47 h 57"/>
                <a:gd name="T62" fmla="*/ 23 w 89"/>
                <a:gd name="T63" fmla="*/ 49 h 57"/>
                <a:gd name="T64" fmla="*/ 17 w 89"/>
                <a:gd name="T65" fmla="*/ 50 h 57"/>
                <a:gd name="T66" fmla="*/ 8 w 89"/>
                <a:gd name="T67" fmla="*/ 50 h 57"/>
                <a:gd name="T68" fmla="*/ 0 w 89"/>
                <a:gd name="T69" fmla="*/ 50 h 57"/>
                <a:gd name="T70" fmla="*/ 0 w 89"/>
                <a:gd name="T71" fmla="*/ 55 h 5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57"/>
                <a:gd name="T110" fmla="*/ 89 w 89"/>
                <a:gd name="T111" fmla="*/ 57 h 5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57">
                  <a:moveTo>
                    <a:pt x="0" y="55"/>
                  </a:moveTo>
                  <a:lnTo>
                    <a:pt x="0" y="55"/>
                  </a:lnTo>
                  <a:lnTo>
                    <a:pt x="8" y="56"/>
                  </a:lnTo>
                  <a:lnTo>
                    <a:pt x="17" y="55"/>
                  </a:lnTo>
                  <a:lnTo>
                    <a:pt x="24" y="54"/>
                  </a:lnTo>
                  <a:lnTo>
                    <a:pt x="32" y="53"/>
                  </a:lnTo>
                  <a:lnTo>
                    <a:pt x="40" y="51"/>
                  </a:lnTo>
                  <a:lnTo>
                    <a:pt x="47" y="49"/>
                  </a:lnTo>
                  <a:lnTo>
                    <a:pt x="53" y="46"/>
                  </a:lnTo>
                  <a:lnTo>
                    <a:pt x="60" y="42"/>
                  </a:lnTo>
                  <a:lnTo>
                    <a:pt x="66" y="39"/>
                  </a:lnTo>
                  <a:lnTo>
                    <a:pt x="71" y="33"/>
                  </a:lnTo>
                  <a:lnTo>
                    <a:pt x="76" y="30"/>
                  </a:lnTo>
                  <a:lnTo>
                    <a:pt x="80" y="24"/>
                  </a:lnTo>
                  <a:lnTo>
                    <a:pt x="83" y="19"/>
                  </a:lnTo>
                  <a:lnTo>
                    <a:pt x="86" y="13"/>
                  </a:lnTo>
                  <a:lnTo>
                    <a:pt x="87" y="6"/>
                  </a:lnTo>
                  <a:lnTo>
                    <a:pt x="88" y="0"/>
                  </a:lnTo>
                  <a:lnTo>
                    <a:pt x="82" y="0"/>
                  </a:lnTo>
                  <a:lnTo>
                    <a:pt x="81" y="5"/>
                  </a:lnTo>
                  <a:lnTo>
                    <a:pt x="80" y="11"/>
                  </a:lnTo>
                  <a:lnTo>
                    <a:pt x="78" y="16"/>
                  </a:lnTo>
                  <a:lnTo>
                    <a:pt x="75" y="21"/>
                  </a:lnTo>
                  <a:lnTo>
                    <a:pt x="71" y="25"/>
                  </a:lnTo>
                  <a:lnTo>
                    <a:pt x="66" y="30"/>
                  </a:lnTo>
                  <a:lnTo>
                    <a:pt x="62" y="33"/>
                  </a:lnTo>
                  <a:lnTo>
                    <a:pt x="57" y="37"/>
                  </a:lnTo>
                  <a:lnTo>
                    <a:pt x="51" y="40"/>
                  </a:lnTo>
                  <a:lnTo>
                    <a:pt x="45" y="43"/>
                  </a:lnTo>
                  <a:lnTo>
                    <a:pt x="38" y="45"/>
                  </a:lnTo>
                  <a:lnTo>
                    <a:pt x="31" y="47"/>
                  </a:lnTo>
                  <a:lnTo>
                    <a:pt x="23" y="49"/>
                  </a:lnTo>
                  <a:lnTo>
                    <a:pt x="17" y="50"/>
                  </a:lnTo>
                  <a:lnTo>
                    <a:pt x="8" y="50"/>
                  </a:lnTo>
                  <a:lnTo>
                    <a:pt x="0" y="50"/>
                  </a:lnTo>
                  <a:lnTo>
                    <a:pt x="0" y="55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62" name="Freeform 144"/>
            <p:cNvSpPr>
              <a:spLocks/>
            </p:cNvSpPr>
            <p:nvPr/>
          </p:nvSpPr>
          <p:spPr bwMode="auto">
            <a:xfrm>
              <a:off x="2143" y="3870"/>
              <a:ext cx="79" cy="68"/>
            </a:xfrm>
            <a:custGeom>
              <a:avLst/>
              <a:gdLst>
                <a:gd name="T0" fmla="*/ 0 w 79"/>
                <a:gd name="T1" fmla="*/ 0 h 68"/>
                <a:gd name="T2" fmla="*/ 0 w 79"/>
                <a:gd name="T3" fmla="*/ 0 h 68"/>
                <a:gd name="T4" fmla="*/ 0 w 79"/>
                <a:gd name="T5" fmla="*/ 12 h 68"/>
                <a:gd name="T6" fmla="*/ 4 w 79"/>
                <a:gd name="T7" fmla="*/ 24 h 68"/>
                <a:gd name="T8" fmla="*/ 11 w 79"/>
                <a:gd name="T9" fmla="*/ 36 h 68"/>
                <a:gd name="T10" fmla="*/ 21 w 79"/>
                <a:gd name="T11" fmla="*/ 45 h 68"/>
                <a:gd name="T12" fmla="*/ 33 w 79"/>
                <a:gd name="T13" fmla="*/ 53 h 68"/>
                <a:gd name="T14" fmla="*/ 46 w 79"/>
                <a:gd name="T15" fmla="*/ 61 h 68"/>
                <a:gd name="T16" fmla="*/ 61 w 79"/>
                <a:gd name="T17" fmla="*/ 65 h 68"/>
                <a:gd name="T18" fmla="*/ 78 w 79"/>
                <a:gd name="T19" fmla="*/ 67 h 68"/>
                <a:gd name="T20" fmla="*/ 78 w 79"/>
                <a:gd name="T21" fmla="*/ 61 h 68"/>
                <a:gd name="T22" fmla="*/ 63 w 79"/>
                <a:gd name="T23" fmla="*/ 59 h 68"/>
                <a:gd name="T24" fmla="*/ 48 w 79"/>
                <a:gd name="T25" fmla="*/ 55 h 68"/>
                <a:gd name="T26" fmla="*/ 35 w 79"/>
                <a:gd name="T27" fmla="*/ 49 h 68"/>
                <a:gd name="T28" fmla="*/ 25 w 79"/>
                <a:gd name="T29" fmla="*/ 40 h 68"/>
                <a:gd name="T30" fmla="*/ 16 w 79"/>
                <a:gd name="T31" fmla="*/ 31 h 68"/>
                <a:gd name="T32" fmla="*/ 10 w 79"/>
                <a:gd name="T33" fmla="*/ 22 h 68"/>
                <a:gd name="T34" fmla="*/ 7 w 79"/>
                <a:gd name="T35" fmla="*/ 11 h 68"/>
                <a:gd name="T36" fmla="*/ 6 w 79"/>
                <a:gd name="T37" fmla="*/ 0 h 68"/>
                <a:gd name="T38" fmla="*/ 0 w 79"/>
                <a:gd name="T39" fmla="*/ 0 h 6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68"/>
                <a:gd name="T62" fmla="*/ 79 w 79"/>
                <a:gd name="T63" fmla="*/ 68 h 68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68">
                  <a:moveTo>
                    <a:pt x="0" y="0"/>
                  </a:moveTo>
                  <a:lnTo>
                    <a:pt x="0" y="0"/>
                  </a:lnTo>
                  <a:lnTo>
                    <a:pt x="0" y="12"/>
                  </a:lnTo>
                  <a:lnTo>
                    <a:pt x="4" y="24"/>
                  </a:lnTo>
                  <a:lnTo>
                    <a:pt x="11" y="36"/>
                  </a:lnTo>
                  <a:lnTo>
                    <a:pt x="21" y="45"/>
                  </a:lnTo>
                  <a:lnTo>
                    <a:pt x="33" y="53"/>
                  </a:lnTo>
                  <a:lnTo>
                    <a:pt x="46" y="61"/>
                  </a:lnTo>
                  <a:lnTo>
                    <a:pt x="61" y="65"/>
                  </a:lnTo>
                  <a:lnTo>
                    <a:pt x="78" y="67"/>
                  </a:lnTo>
                  <a:lnTo>
                    <a:pt x="78" y="61"/>
                  </a:lnTo>
                  <a:lnTo>
                    <a:pt x="63" y="59"/>
                  </a:lnTo>
                  <a:lnTo>
                    <a:pt x="48" y="55"/>
                  </a:lnTo>
                  <a:lnTo>
                    <a:pt x="35" y="49"/>
                  </a:lnTo>
                  <a:lnTo>
                    <a:pt x="25" y="40"/>
                  </a:lnTo>
                  <a:lnTo>
                    <a:pt x="16" y="31"/>
                  </a:lnTo>
                  <a:lnTo>
                    <a:pt x="10" y="22"/>
                  </a:lnTo>
                  <a:lnTo>
                    <a:pt x="7" y="11"/>
                  </a:lnTo>
                  <a:lnTo>
                    <a:pt x="6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63" name="Freeform 145"/>
            <p:cNvSpPr>
              <a:spLocks/>
            </p:cNvSpPr>
            <p:nvPr/>
          </p:nvSpPr>
          <p:spPr bwMode="auto">
            <a:xfrm>
              <a:off x="2143" y="3808"/>
              <a:ext cx="89" cy="57"/>
            </a:xfrm>
            <a:custGeom>
              <a:avLst/>
              <a:gdLst>
                <a:gd name="T0" fmla="*/ 88 w 89"/>
                <a:gd name="T1" fmla="*/ 1 h 57"/>
                <a:gd name="T2" fmla="*/ 88 w 89"/>
                <a:gd name="T3" fmla="*/ 1 h 57"/>
                <a:gd name="T4" fmla="*/ 80 w 89"/>
                <a:gd name="T5" fmla="*/ 0 h 57"/>
                <a:gd name="T6" fmla="*/ 71 w 89"/>
                <a:gd name="T7" fmla="*/ 1 h 57"/>
                <a:gd name="T8" fmla="*/ 64 w 89"/>
                <a:gd name="T9" fmla="*/ 2 h 57"/>
                <a:gd name="T10" fmla="*/ 56 w 89"/>
                <a:gd name="T11" fmla="*/ 3 h 57"/>
                <a:gd name="T12" fmla="*/ 48 w 89"/>
                <a:gd name="T13" fmla="*/ 5 h 57"/>
                <a:gd name="T14" fmla="*/ 40 w 89"/>
                <a:gd name="T15" fmla="*/ 7 h 57"/>
                <a:gd name="T16" fmla="*/ 35 w 89"/>
                <a:gd name="T17" fmla="*/ 10 h 57"/>
                <a:gd name="T18" fmla="*/ 28 w 89"/>
                <a:gd name="T19" fmla="*/ 14 h 57"/>
                <a:gd name="T20" fmla="*/ 22 w 89"/>
                <a:gd name="T21" fmla="*/ 18 h 57"/>
                <a:gd name="T22" fmla="*/ 17 w 89"/>
                <a:gd name="T23" fmla="*/ 23 h 57"/>
                <a:gd name="T24" fmla="*/ 12 w 89"/>
                <a:gd name="T25" fmla="*/ 27 h 57"/>
                <a:gd name="T26" fmla="*/ 8 w 89"/>
                <a:gd name="T27" fmla="*/ 32 h 57"/>
                <a:gd name="T28" fmla="*/ 5 w 89"/>
                <a:gd name="T29" fmla="*/ 37 h 57"/>
                <a:gd name="T30" fmla="*/ 2 w 89"/>
                <a:gd name="T31" fmla="*/ 43 h 57"/>
                <a:gd name="T32" fmla="*/ 1 w 89"/>
                <a:gd name="T33" fmla="*/ 50 h 57"/>
                <a:gd name="T34" fmla="*/ 0 w 89"/>
                <a:gd name="T35" fmla="*/ 56 h 57"/>
                <a:gd name="T36" fmla="*/ 6 w 89"/>
                <a:gd name="T37" fmla="*/ 56 h 57"/>
                <a:gd name="T38" fmla="*/ 7 w 89"/>
                <a:gd name="T39" fmla="*/ 51 h 57"/>
                <a:gd name="T40" fmla="*/ 8 w 89"/>
                <a:gd name="T41" fmla="*/ 45 h 57"/>
                <a:gd name="T42" fmla="*/ 10 w 89"/>
                <a:gd name="T43" fmla="*/ 40 h 57"/>
                <a:gd name="T44" fmla="*/ 13 w 89"/>
                <a:gd name="T45" fmla="*/ 35 h 57"/>
                <a:gd name="T46" fmla="*/ 17 w 89"/>
                <a:gd name="T47" fmla="*/ 31 h 57"/>
                <a:gd name="T48" fmla="*/ 22 w 89"/>
                <a:gd name="T49" fmla="*/ 26 h 57"/>
                <a:gd name="T50" fmla="*/ 25 w 89"/>
                <a:gd name="T51" fmla="*/ 23 h 57"/>
                <a:gd name="T52" fmla="*/ 31 w 89"/>
                <a:gd name="T53" fmla="*/ 19 h 57"/>
                <a:gd name="T54" fmla="*/ 37 w 89"/>
                <a:gd name="T55" fmla="*/ 16 h 57"/>
                <a:gd name="T56" fmla="*/ 43 w 89"/>
                <a:gd name="T57" fmla="*/ 14 h 57"/>
                <a:gd name="T58" fmla="*/ 50 w 89"/>
                <a:gd name="T59" fmla="*/ 11 h 57"/>
                <a:gd name="T60" fmla="*/ 57 w 89"/>
                <a:gd name="T61" fmla="*/ 9 h 57"/>
                <a:gd name="T62" fmla="*/ 64 w 89"/>
                <a:gd name="T63" fmla="*/ 8 h 57"/>
                <a:gd name="T64" fmla="*/ 71 w 89"/>
                <a:gd name="T65" fmla="*/ 7 h 57"/>
                <a:gd name="T66" fmla="*/ 80 w 89"/>
                <a:gd name="T67" fmla="*/ 7 h 57"/>
                <a:gd name="T68" fmla="*/ 88 w 89"/>
                <a:gd name="T69" fmla="*/ 7 h 57"/>
                <a:gd name="T70" fmla="*/ 88 w 89"/>
                <a:gd name="T71" fmla="*/ 1 h 5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57"/>
                <a:gd name="T110" fmla="*/ 89 w 89"/>
                <a:gd name="T111" fmla="*/ 57 h 5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57">
                  <a:moveTo>
                    <a:pt x="88" y="1"/>
                  </a:moveTo>
                  <a:lnTo>
                    <a:pt x="88" y="1"/>
                  </a:lnTo>
                  <a:lnTo>
                    <a:pt x="80" y="0"/>
                  </a:lnTo>
                  <a:lnTo>
                    <a:pt x="71" y="1"/>
                  </a:lnTo>
                  <a:lnTo>
                    <a:pt x="64" y="2"/>
                  </a:lnTo>
                  <a:lnTo>
                    <a:pt x="56" y="3"/>
                  </a:lnTo>
                  <a:lnTo>
                    <a:pt x="48" y="5"/>
                  </a:lnTo>
                  <a:lnTo>
                    <a:pt x="40" y="7"/>
                  </a:lnTo>
                  <a:lnTo>
                    <a:pt x="35" y="10"/>
                  </a:lnTo>
                  <a:lnTo>
                    <a:pt x="28" y="14"/>
                  </a:lnTo>
                  <a:lnTo>
                    <a:pt x="22" y="18"/>
                  </a:lnTo>
                  <a:lnTo>
                    <a:pt x="17" y="23"/>
                  </a:lnTo>
                  <a:lnTo>
                    <a:pt x="12" y="27"/>
                  </a:lnTo>
                  <a:lnTo>
                    <a:pt x="8" y="32"/>
                  </a:lnTo>
                  <a:lnTo>
                    <a:pt x="5" y="37"/>
                  </a:lnTo>
                  <a:lnTo>
                    <a:pt x="2" y="43"/>
                  </a:lnTo>
                  <a:lnTo>
                    <a:pt x="1" y="50"/>
                  </a:lnTo>
                  <a:lnTo>
                    <a:pt x="0" y="56"/>
                  </a:lnTo>
                  <a:lnTo>
                    <a:pt x="6" y="56"/>
                  </a:lnTo>
                  <a:lnTo>
                    <a:pt x="7" y="51"/>
                  </a:lnTo>
                  <a:lnTo>
                    <a:pt x="8" y="45"/>
                  </a:lnTo>
                  <a:lnTo>
                    <a:pt x="10" y="40"/>
                  </a:lnTo>
                  <a:lnTo>
                    <a:pt x="13" y="35"/>
                  </a:lnTo>
                  <a:lnTo>
                    <a:pt x="17" y="31"/>
                  </a:lnTo>
                  <a:lnTo>
                    <a:pt x="22" y="26"/>
                  </a:lnTo>
                  <a:lnTo>
                    <a:pt x="25" y="23"/>
                  </a:lnTo>
                  <a:lnTo>
                    <a:pt x="31" y="19"/>
                  </a:lnTo>
                  <a:lnTo>
                    <a:pt x="37" y="16"/>
                  </a:lnTo>
                  <a:lnTo>
                    <a:pt x="43" y="14"/>
                  </a:lnTo>
                  <a:lnTo>
                    <a:pt x="50" y="11"/>
                  </a:lnTo>
                  <a:lnTo>
                    <a:pt x="57" y="9"/>
                  </a:lnTo>
                  <a:lnTo>
                    <a:pt x="64" y="8"/>
                  </a:lnTo>
                  <a:lnTo>
                    <a:pt x="71" y="7"/>
                  </a:lnTo>
                  <a:lnTo>
                    <a:pt x="80" y="7"/>
                  </a:lnTo>
                  <a:lnTo>
                    <a:pt x="88" y="7"/>
                  </a:lnTo>
                  <a:lnTo>
                    <a:pt x="88" y="1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64" name="Freeform 146"/>
            <p:cNvSpPr>
              <a:spLocks/>
            </p:cNvSpPr>
            <p:nvPr/>
          </p:nvSpPr>
          <p:spPr bwMode="auto">
            <a:xfrm>
              <a:off x="2237" y="3809"/>
              <a:ext cx="79" cy="68"/>
            </a:xfrm>
            <a:custGeom>
              <a:avLst/>
              <a:gdLst>
                <a:gd name="T0" fmla="*/ 78 w 79"/>
                <a:gd name="T1" fmla="*/ 67 h 68"/>
                <a:gd name="T2" fmla="*/ 78 w 79"/>
                <a:gd name="T3" fmla="*/ 67 h 68"/>
                <a:gd name="T4" fmla="*/ 78 w 79"/>
                <a:gd name="T5" fmla="*/ 55 h 68"/>
                <a:gd name="T6" fmla="*/ 74 w 79"/>
                <a:gd name="T7" fmla="*/ 43 h 68"/>
                <a:gd name="T8" fmla="*/ 67 w 79"/>
                <a:gd name="T9" fmla="*/ 31 h 68"/>
                <a:gd name="T10" fmla="*/ 57 w 79"/>
                <a:gd name="T11" fmla="*/ 22 h 68"/>
                <a:gd name="T12" fmla="*/ 46 w 79"/>
                <a:gd name="T13" fmla="*/ 14 h 68"/>
                <a:gd name="T14" fmla="*/ 32 w 79"/>
                <a:gd name="T15" fmla="*/ 7 h 68"/>
                <a:gd name="T16" fmla="*/ 16 w 79"/>
                <a:gd name="T17" fmla="*/ 3 h 68"/>
                <a:gd name="T18" fmla="*/ 0 w 79"/>
                <a:gd name="T19" fmla="*/ 0 h 68"/>
                <a:gd name="T20" fmla="*/ 0 w 79"/>
                <a:gd name="T21" fmla="*/ 6 h 68"/>
                <a:gd name="T22" fmla="*/ 15 w 79"/>
                <a:gd name="T23" fmla="*/ 8 h 68"/>
                <a:gd name="T24" fmla="*/ 30 w 79"/>
                <a:gd name="T25" fmla="*/ 13 h 68"/>
                <a:gd name="T26" fmla="*/ 43 w 79"/>
                <a:gd name="T27" fmla="*/ 19 h 68"/>
                <a:gd name="T28" fmla="*/ 53 w 79"/>
                <a:gd name="T29" fmla="*/ 27 h 68"/>
                <a:gd name="T30" fmla="*/ 62 w 79"/>
                <a:gd name="T31" fmla="*/ 36 h 68"/>
                <a:gd name="T32" fmla="*/ 68 w 79"/>
                <a:gd name="T33" fmla="*/ 45 h 68"/>
                <a:gd name="T34" fmla="*/ 72 w 79"/>
                <a:gd name="T35" fmla="*/ 56 h 68"/>
                <a:gd name="T36" fmla="*/ 72 w 79"/>
                <a:gd name="T37" fmla="*/ 67 h 68"/>
                <a:gd name="T38" fmla="*/ 78 w 79"/>
                <a:gd name="T39" fmla="*/ 67 h 6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68"/>
                <a:gd name="T62" fmla="*/ 79 w 79"/>
                <a:gd name="T63" fmla="*/ 68 h 68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68">
                  <a:moveTo>
                    <a:pt x="78" y="67"/>
                  </a:moveTo>
                  <a:lnTo>
                    <a:pt x="78" y="67"/>
                  </a:lnTo>
                  <a:lnTo>
                    <a:pt x="78" y="55"/>
                  </a:lnTo>
                  <a:lnTo>
                    <a:pt x="74" y="43"/>
                  </a:lnTo>
                  <a:lnTo>
                    <a:pt x="67" y="31"/>
                  </a:lnTo>
                  <a:lnTo>
                    <a:pt x="57" y="22"/>
                  </a:lnTo>
                  <a:lnTo>
                    <a:pt x="46" y="14"/>
                  </a:lnTo>
                  <a:lnTo>
                    <a:pt x="32" y="7"/>
                  </a:lnTo>
                  <a:lnTo>
                    <a:pt x="16" y="3"/>
                  </a:lnTo>
                  <a:lnTo>
                    <a:pt x="0" y="0"/>
                  </a:lnTo>
                  <a:lnTo>
                    <a:pt x="0" y="6"/>
                  </a:lnTo>
                  <a:lnTo>
                    <a:pt x="15" y="8"/>
                  </a:lnTo>
                  <a:lnTo>
                    <a:pt x="30" y="13"/>
                  </a:lnTo>
                  <a:lnTo>
                    <a:pt x="43" y="19"/>
                  </a:lnTo>
                  <a:lnTo>
                    <a:pt x="53" y="27"/>
                  </a:lnTo>
                  <a:lnTo>
                    <a:pt x="62" y="36"/>
                  </a:lnTo>
                  <a:lnTo>
                    <a:pt x="68" y="45"/>
                  </a:lnTo>
                  <a:lnTo>
                    <a:pt x="72" y="56"/>
                  </a:lnTo>
                  <a:lnTo>
                    <a:pt x="72" y="67"/>
                  </a:lnTo>
                  <a:lnTo>
                    <a:pt x="78" y="67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65" name="Freeform 147"/>
            <p:cNvSpPr>
              <a:spLocks/>
            </p:cNvSpPr>
            <p:nvPr/>
          </p:nvSpPr>
          <p:spPr bwMode="auto">
            <a:xfrm>
              <a:off x="2036" y="3933"/>
              <a:ext cx="167" cy="106"/>
            </a:xfrm>
            <a:custGeom>
              <a:avLst/>
              <a:gdLst>
                <a:gd name="T0" fmla="*/ 0 w 167"/>
                <a:gd name="T1" fmla="*/ 65 h 106"/>
                <a:gd name="T2" fmla="*/ 1 w 167"/>
                <a:gd name="T3" fmla="*/ 73 h 106"/>
                <a:gd name="T4" fmla="*/ 5 w 167"/>
                <a:gd name="T5" fmla="*/ 79 h 106"/>
                <a:gd name="T6" fmla="*/ 12 w 167"/>
                <a:gd name="T7" fmla="*/ 86 h 106"/>
                <a:gd name="T8" fmla="*/ 21 w 167"/>
                <a:gd name="T9" fmla="*/ 92 h 106"/>
                <a:gd name="T10" fmla="*/ 33 w 167"/>
                <a:gd name="T11" fmla="*/ 96 h 106"/>
                <a:gd name="T12" fmla="*/ 46 w 167"/>
                <a:gd name="T13" fmla="*/ 101 h 106"/>
                <a:gd name="T14" fmla="*/ 62 w 167"/>
                <a:gd name="T15" fmla="*/ 103 h 106"/>
                <a:gd name="T16" fmla="*/ 78 w 167"/>
                <a:gd name="T17" fmla="*/ 105 h 106"/>
                <a:gd name="T18" fmla="*/ 88 w 167"/>
                <a:gd name="T19" fmla="*/ 105 h 106"/>
                <a:gd name="T20" fmla="*/ 96 w 167"/>
                <a:gd name="T21" fmla="*/ 105 h 106"/>
                <a:gd name="T22" fmla="*/ 103 w 167"/>
                <a:gd name="T23" fmla="*/ 104 h 106"/>
                <a:gd name="T24" fmla="*/ 111 w 167"/>
                <a:gd name="T25" fmla="*/ 103 h 106"/>
                <a:gd name="T26" fmla="*/ 119 w 167"/>
                <a:gd name="T27" fmla="*/ 102 h 106"/>
                <a:gd name="T28" fmla="*/ 126 w 167"/>
                <a:gd name="T29" fmla="*/ 101 h 106"/>
                <a:gd name="T30" fmla="*/ 132 w 167"/>
                <a:gd name="T31" fmla="*/ 99 h 106"/>
                <a:gd name="T32" fmla="*/ 139 w 167"/>
                <a:gd name="T33" fmla="*/ 96 h 106"/>
                <a:gd name="T34" fmla="*/ 145 w 167"/>
                <a:gd name="T35" fmla="*/ 95 h 106"/>
                <a:gd name="T36" fmla="*/ 150 w 167"/>
                <a:gd name="T37" fmla="*/ 93 h 106"/>
                <a:gd name="T38" fmla="*/ 154 w 167"/>
                <a:gd name="T39" fmla="*/ 89 h 106"/>
                <a:gd name="T40" fmla="*/ 158 w 167"/>
                <a:gd name="T41" fmla="*/ 86 h 106"/>
                <a:gd name="T42" fmla="*/ 161 w 167"/>
                <a:gd name="T43" fmla="*/ 83 h 106"/>
                <a:gd name="T44" fmla="*/ 164 w 167"/>
                <a:gd name="T45" fmla="*/ 79 h 106"/>
                <a:gd name="T46" fmla="*/ 165 w 167"/>
                <a:gd name="T47" fmla="*/ 77 h 106"/>
                <a:gd name="T48" fmla="*/ 166 w 167"/>
                <a:gd name="T49" fmla="*/ 73 h 106"/>
                <a:gd name="T50" fmla="*/ 166 w 167"/>
                <a:gd name="T51" fmla="*/ 41 h 106"/>
                <a:gd name="T52" fmla="*/ 165 w 167"/>
                <a:gd name="T53" fmla="*/ 33 h 106"/>
                <a:gd name="T54" fmla="*/ 161 w 167"/>
                <a:gd name="T55" fmla="*/ 26 h 106"/>
                <a:gd name="T56" fmla="*/ 154 w 167"/>
                <a:gd name="T57" fmla="*/ 20 h 106"/>
                <a:gd name="T58" fmla="*/ 145 w 167"/>
                <a:gd name="T59" fmla="*/ 13 h 106"/>
                <a:gd name="T60" fmla="*/ 133 w 167"/>
                <a:gd name="T61" fmla="*/ 9 h 106"/>
                <a:gd name="T62" fmla="*/ 120 w 167"/>
                <a:gd name="T63" fmla="*/ 5 h 106"/>
                <a:gd name="T64" fmla="*/ 104 w 167"/>
                <a:gd name="T65" fmla="*/ 2 h 106"/>
                <a:gd name="T66" fmla="*/ 88 w 167"/>
                <a:gd name="T67" fmla="*/ 0 h 106"/>
                <a:gd name="T68" fmla="*/ 78 w 167"/>
                <a:gd name="T69" fmla="*/ 0 h 106"/>
                <a:gd name="T70" fmla="*/ 70 w 167"/>
                <a:gd name="T71" fmla="*/ 0 h 106"/>
                <a:gd name="T72" fmla="*/ 63 w 167"/>
                <a:gd name="T73" fmla="*/ 1 h 106"/>
                <a:gd name="T74" fmla="*/ 55 w 167"/>
                <a:gd name="T75" fmla="*/ 2 h 106"/>
                <a:gd name="T76" fmla="*/ 47 w 167"/>
                <a:gd name="T77" fmla="*/ 3 h 106"/>
                <a:gd name="T78" fmla="*/ 40 w 167"/>
                <a:gd name="T79" fmla="*/ 5 h 106"/>
                <a:gd name="T80" fmla="*/ 34 w 167"/>
                <a:gd name="T81" fmla="*/ 7 h 106"/>
                <a:gd name="T82" fmla="*/ 27 w 167"/>
                <a:gd name="T83" fmla="*/ 9 h 106"/>
                <a:gd name="T84" fmla="*/ 21 w 167"/>
                <a:gd name="T85" fmla="*/ 10 h 106"/>
                <a:gd name="T86" fmla="*/ 16 w 167"/>
                <a:gd name="T87" fmla="*/ 13 h 106"/>
                <a:gd name="T88" fmla="*/ 12 w 167"/>
                <a:gd name="T89" fmla="*/ 16 h 106"/>
                <a:gd name="T90" fmla="*/ 8 w 167"/>
                <a:gd name="T91" fmla="*/ 19 h 106"/>
                <a:gd name="T92" fmla="*/ 5 w 167"/>
                <a:gd name="T93" fmla="*/ 23 h 106"/>
                <a:gd name="T94" fmla="*/ 2 w 167"/>
                <a:gd name="T95" fmla="*/ 26 h 106"/>
                <a:gd name="T96" fmla="*/ 1 w 167"/>
                <a:gd name="T97" fmla="*/ 29 h 106"/>
                <a:gd name="T98" fmla="*/ 0 w 167"/>
                <a:gd name="T99" fmla="*/ 33 h 106"/>
                <a:gd name="T100" fmla="*/ 0 w 167"/>
                <a:gd name="T101" fmla="*/ 65 h 10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67"/>
                <a:gd name="T154" fmla="*/ 0 h 106"/>
                <a:gd name="T155" fmla="*/ 167 w 167"/>
                <a:gd name="T156" fmla="*/ 106 h 10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67" h="106">
                  <a:moveTo>
                    <a:pt x="0" y="65"/>
                  </a:moveTo>
                  <a:lnTo>
                    <a:pt x="1" y="73"/>
                  </a:lnTo>
                  <a:lnTo>
                    <a:pt x="5" y="79"/>
                  </a:lnTo>
                  <a:lnTo>
                    <a:pt x="12" y="86"/>
                  </a:lnTo>
                  <a:lnTo>
                    <a:pt x="21" y="92"/>
                  </a:lnTo>
                  <a:lnTo>
                    <a:pt x="33" y="96"/>
                  </a:lnTo>
                  <a:lnTo>
                    <a:pt x="46" y="101"/>
                  </a:lnTo>
                  <a:lnTo>
                    <a:pt x="62" y="103"/>
                  </a:lnTo>
                  <a:lnTo>
                    <a:pt x="78" y="105"/>
                  </a:lnTo>
                  <a:lnTo>
                    <a:pt x="88" y="105"/>
                  </a:lnTo>
                  <a:lnTo>
                    <a:pt x="96" y="105"/>
                  </a:lnTo>
                  <a:lnTo>
                    <a:pt x="103" y="104"/>
                  </a:lnTo>
                  <a:lnTo>
                    <a:pt x="111" y="103"/>
                  </a:lnTo>
                  <a:lnTo>
                    <a:pt x="119" y="102"/>
                  </a:lnTo>
                  <a:lnTo>
                    <a:pt x="126" y="101"/>
                  </a:lnTo>
                  <a:lnTo>
                    <a:pt x="132" y="99"/>
                  </a:lnTo>
                  <a:lnTo>
                    <a:pt x="139" y="96"/>
                  </a:lnTo>
                  <a:lnTo>
                    <a:pt x="145" y="95"/>
                  </a:lnTo>
                  <a:lnTo>
                    <a:pt x="150" y="93"/>
                  </a:lnTo>
                  <a:lnTo>
                    <a:pt x="154" y="89"/>
                  </a:lnTo>
                  <a:lnTo>
                    <a:pt x="158" y="86"/>
                  </a:lnTo>
                  <a:lnTo>
                    <a:pt x="161" y="83"/>
                  </a:lnTo>
                  <a:lnTo>
                    <a:pt x="164" y="79"/>
                  </a:lnTo>
                  <a:lnTo>
                    <a:pt x="165" y="77"/>
                  </a:lnTo>
                  <a:lnTo>
                    <a:pt x="166" y="73"/>
                  </a:lnTo>
                  <a:lnTo>
                    <a:pt x="166" y="41"/>
                  </a:lnTo>
                  <a:lnTo>
                    <a:pt x="165" y="33"/>
                  </a:lnTo>
                  <a:lnTo>
                    <a:pt x="161" y="26"/>
                  </a:lnTo>
                  <a:lnTo>
                    <a:pt x="154" y="20"/>
                  </a:lnTo>
                  <a:lnTo>
                    <a:pt x="145" y="13"/>
                  </a:lnTo>
                  <a:lnTo>
                    <a:pt x="133" y="9"/>
                  </a:lnTo>
                  <a:lnTo>
                    <a:pt x="120" y="5"/>
                  </a:lnTo>
                  <a:lnTo>
                    <a:pt x="104" y="2"/>
                  </a:lnTo>
                  <a:lnTo>
                    <a:pt x="88" y="0"/>
                  </a:lnTo>
                  <a:lnTo>
                    <a:pt x="78" y="0"/>
                  </a:lnTo>
                  <a:lnTo>
                    <a:pt x="70" y="0"/>
                  </a:lnTo>
                  <a:lnTo>
                    <a:pt x="63" y="1"/>
                  </a:lnTo>
                  <a:lnTo>
                    <a:pt x="55" y="2"/>
                  </a:lnTo>
                  <a:lnTo>
                    <a:pt x="47" y="3"/>
                  </a:lnTo>
                  <a:lnTo>
                    <a:pt x="40" y="5"/>
                  </a:lnTo>
                  <a:lnTo>
                    <a:pt x="34" y="7"/>
                  </a:lnTo>
                  <a:lnTo>
                    <a:pt x="27" y="9"/>
                  </a:lnTo>
                  <a:lnTo>
                    <a:pt x="21" y="10"/>
                  </a:lnTo>
                  <a:lnTo>
                    <a:pt x="16" y="13"/>
                  </a:lnTo>
                  <a:lnTo>
                    <a:pt x="12" y="16"/>
                  </a:lnTo>
                  <a:lnTo>
                    <a:pt x="8" y="19"/>
                  </a:lnTo>
                  <a:lnTo>
                    <a:pt x="5" y="23"/>
                  </a:lnTo>
                  <a:lnTo>
                    <a:pt x="2" y="26"/>
                  </a:lnTo>
                  <a:lnTo>
                    <a:pt x="1" y="29"/>
                  </a:lnTo>
                  <a:lnTo>
                    <a:pt x="0" y="33"/>
                  </a:lnTo>
                  <a:lnTo>
                    <a:pt x="0" y="65"/>
                  </a:lnTo>
                </a:path>
              </a:pathLst>
            </a:custGeom>
            <a:solidFill>
              <a:srgbClr val="FFB2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66" name="Freeform 148"/>
            <p:cNvSpPr>
              <a:spLocks/>
            </p:cNvSpPr>
            <p:nvPr/>
          </p:nvSpPr>
          <p:spPr bwMode="auto">
            <a:xfrm>
              <a:off x="2033" y="4002"/>
              <a:ext cx="79" cy="40"/>
            </a:xfrm>
            <a:custGeom>
              <a:avLst/>
              <a:gdLst>
                <a:gd name="T0" fmla="*/ 78 w 79"/>
                <a:gd name="T1" fmla="*/ 34 h 40"/>
                <a:gd name="T2" fmla="*/ 78 w 79"/>
                <a:gd name="T3" fmla="*/ 34 h 40"/>
                <a:gd name="T4" fmla="*/ 62 w 79"/>
                <a:gd name="T5" fmla="*/ 32 h 40"/>
                <a:gd name="T6" fmla="*/ 48 w 79"/>
                <a:gd name="T7" fmla="*/ 30 h 40"/>
                <a:gd name="T8" fmla="*/ 35 w 79"/>
                <a:gd name="T9" fmla="*/ 26 h 40"/>
                <a:gd name="T10" fmla="*/ 25 w 79"/>
                <a:gd name="T11" fmla="*/ 22 h 40"/>
                <a:gd name="T12" fmla="*/ 16 w 79"/>
                <a:gd name="T13" fmla="*/ 17 h 40"/>
                <a:gd name="T14" fmla="*/ 10 w 79"/>
                <a:gd name="T15" fmla="*/ 11 h 40"/>
                <a:gd name="T16" fmla="*/ 7 w 79"/>
                <a:gd name="T17" fmla="*/ 6 h 40"/>
                <a:gd name="T18" fmla="*/ 6 w 79"/>
                <a:gd name="T19" fmla="*/ 0 h 40"/>
                <a:gd name="T20" fmla="*/ 0 w 79"/>
                <a:gd name="T21" fmla="*/ 0 h 40"/>
                <a:gd name="T22" fmla="*/ 0 w 79"/>
                <a:gd name="T23" fmla="*/ 8 h 40"/>
                <a:gd name="T24" fmla="*/ 5 w 79"/>
                <a:gd name="T25" fmla="*/ 15 h 40"/>
                <a:gd name="T26" fmla="*/ 12 w 79"/>
                <a:gd name="T27" fmla="*/ 22 h 40"/>
                <a:gd name="T28" fmla="*/ 21 w 79"/>
                <a:gd name="T29" fmla="*/ 27 h 40"/>
                <a:gd name="T30" fmla="*/ 33 w 79"/>
                <a:gd name="T31" fmla="*/ 32 h 40"/>
                <a:gd name="T32" fmla="*/ 47 w 79"/>
                <a:gd name="T33" fmla="*/ 36 h 40"/>
                <a:gd name="T34" fmla="*/ 62 w 79"/>
                <a:gd name="T35" fmla="*/ 38 h 40"/>
                <a:gd name="T36" fmla="*/ 78 w 79"/>
                <a:gd name="T37" fmla="*/ 39 h 40"/>
                <a:gd name="T38" fmla="*/ 78 w 79"/>
                <a:gd name="T39" fmla="*/ 34 h 4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0"/>
                <a:gd name="T62" fmla="*/ 79 w 79"/>
                <a:gd name="T63" fmla="*/ 40 h 4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0">
                  <a:moveTo>
                    <a:pt x="78" y="34"/>
                  </a:moveTo>
                  <a:lnTo>
                    <a:pt x="78" y="34"/>
                  </a:lnTo>
                  <a:lnTo>
                    <a:pt x="62" y="32"/>
                  </a:lnTo>
                  <a:lnTo>
                    <a:pt x="48" y="30"/>
                  </a:lnTo>
                  <a:lnTo>
                    <a:pt x="35" y="26"/>
                  </a:lnTo>
                  <a:lnTo>
                    <a:pt x="25" y="22"/>
                  </a:lnTo>
                  <a:lnTo>
                    <a:pt x="16" y="17"/>
                  </a:lnTo>
                  <a:lnTo>
                    <a:pt x="10" y="11"/>
                  </a:lnTo>
                  <a:lnTo>
                    <a:pt x="7" y="6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8"/>
                  </a:lnTo>
                  <a:lnTo>
                    <a:pt x="5" y="15"/>
                  </a:lnTo>
                  <a:lnTo>
                    <a:pt x="12" y="22"/>
                  </a:lnTo>
                  <a:lnTo>
                    <a:pt x="21" y="27"/>
                  </a:lnTo>
                  <a:lnTo>
                    <a:pt x="33" y="32"/>
                  </a:lnTo>
                  <a:lnTo>
                    <a:pt x="47" y="36"/>
                  </a:lnTo>
                  <a:lnTo>
                    <a:pt x="62" y="38"/>
                  </a:lnTo>
                  <a:lnTo>
                    <a:pt x="78" y="39"/>
                  </a:lnTo>
                  <a:lnTo>
                    <a:pt x="78" y="34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67" name="Freeform 149"/>
            <p:cNvSpPr>
              <a:spLocks/>
            </p:cNvSpPr>
            <p:nvPr/>
          </p:nvSpPr>
          <p:spPr bwMode="auto">
            <a:xfrm>
              <a:off x="2117" y="4010"/>
              <a:ext cx="90" cy="33"/>
            </a:xfrm>
            <a:custGeom>
              <a:avLst/>
              <a:gdLst>
                <a:gd name="T0" fmla="*/ 82 w 90"/>
                <a:gd name="T1" fmla="*/ 0 h 33"/>
                <a:gd name="T2" fmla="*/ 82 w 90"/>
                <a:gd name="T3" fmla="*/ 0 h 33"/>
                <a:gd name="T4" fmla="*/ 82 w 90"/>
                <a:gd name="T5" fmla="*/ 2 h 33"/>
                <a:gd name="T6" fmla="*/ 81 w 90"/>
                <a:gd name="T7" fmla="*/ 5 h 33"/>
                <a:gd name="T8" fmla="*/ 78 w 90"/>
                <a:gd name="T9" fmla="*/ 8 h 33"/>
                <a:gd name="T10" fmla="*/ 76 w 90"/>
                <a:gd name="T11" fmla="*/ 10 h 33"/>
                <a:gd name="T12" fmla="*/ 71 w 90"/>
                <a:gd name="T13" fmla="*/ 13 h 33"/>
                <a:gd name="T14" fmla="*/ 67 w 90"/>
                <a:gd name="T15" fmla="*/ 15 h 33"/>
                <a:gd name="T16" fmla="*/ 64 w 90"/>
                <a:gd name="T17" fmla="*/ 17 h 33"/>
                <a:gd name="T18" fmla="*/ 58 w 90"/>
                <a:gd name="T19" fmla="*/ 19 h 33"/>
                <a:gd name="T20" fmla="*/ 52 w 90"/>
                <a:gd name="T21" fmla="*/ 21 h 33"/>
                <a:gd name="T22" fmla="*/ 46 w 90"/>
                <a:gd name="T23" fmla="*/ 23 h 33"/>
                <a:gd name="T24" fmla="*/ 39 w 90"/>
                <a:gd name="T25" fmla="*/ 24 h 33"/>
                <a:gd name="T26" fmla="*/ 32 w 90"/>
                <a:gd name="T27" fmla="*/ 24 h 33"/>
                <a:gd name="T28" fmla="*/ 24 w 90"/>
                <a:gd name="T29" fmla="*/ 25 h 33"/>
                <a:gd name="T30" fmla="*/ 17 w 90"/>
                <a:gd name="T31" fmla="*/ 25 h 33"/>
                <a:gd name="T32" fmla="*/ 9 w 90"/>
                <a:gd name="T33" fmla="*/ 25 h 33"/>
                <a:gd name="T34" fmla="*/ 0 w 90"/>
                <a:gd name="T35" fmla="*/ 26 h 33"/>
                <a:gd name="T36" fmla="*/ 0 w 90"/>
                <a:gd name="T37" fmla="*/ 31 h 33"/>
                <a:gd name="T38" fmla="*/ 9 w 90"/>
                <a:gd name="T39" fmla="*/ 32 h 33"/>
                <a:gd name="T40" fmla="*/ 17 w 90"/>
                <a:gd name="T41" fmla="*/ 32 h 33"/>
                <a:gd name="T42" fmla="*/ 24 w 90"/>
                <a:gd name="T43" fmla="*/ 31 h 33"/>
                <a:gd name="T44" fmla="*/ 32 w 90"/>
                <a:gd name="T45" fmla="*/ 30 h 33"/>
                <a:gd name="T46" fmla="*/ 40 w 90"/>
                <a:gd name="T47" fmla="*/ 29 h 33"/>
                <a:gd name="T48" fmla="*/ 47 w 90"/>
                <a:gd name="T49" fmla="*/ 28 h 33"/>
                <a:gd name="T50" fmla="*/ 53 w 90"/>
                <a:gd name="T51" fmla="*/ 26 h 33"/>
                <a:gd name="T52" fmla="*/ 60 w 90"/>
                <a:gd name="T53" fmla="*/ 24 h 33"/>
                <a:gd name="T54" fmla="*/ 66 w 90"/>
                <a:gd name="T55" fmla="*/ 23 h 33"/>
                <a:gd name="T56" fmla="*/ 70 w 90"/>
                <a:gd name="T57" fmla="*/ 19 h 33"/>
                <a:gd name="T58" fmla="*/ 76 w 90"/>
                <a:gd name="T59" fmla="*/ 17 h 33"/>
                <a:gd name="T60" fmla="*/ 80 w 90"/>
                <a:gd name="T61" fmla="*/ 14 h 33"/>
                <a:gd name="T62" fmla="*/ 83 w 90"/>
                <a:gd name="T63" fmla="*/ 11 h 33"/>
                <a:gd name="T64" fmla="*/ 86 w 90"/>
                <a:gd name="T65" fmla="*/ 8 h 33"/>
                <a:gd name="T66" fmla="*/ 88 w 90"/>
                <a:gd name="T67" fmla="*/ 4 h 33"/>
                <a:gd name="T68" fmla="*/ 89 w 90"/>
                <a:gd name="T69" fmla="*/ 0 h 33"/>
                <a:gd name="T70" fmla="*/ 82 w 90"/>
                <a:gd name="T71" fmla="*/ 0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"/>
                <a:gd name="T109" fmla="*/ 0 h 33"/>
                <a:gd name="T110" fmla="*/ 90 w 90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" h="33">
                  <a:moveTo>
                    <a:pt x="82" y="0"/>
                  </a:moveTo>
                  <a:lnTo>
                    <a:pt x="82" y="0"/>
                  </a:lnTo>
                  <a:lnTo>
                    <a:pt x="82" y="2"/>
                  </a:lnTo>
                  <a:lnTo>
                    <a:pt x="81" y="5"/>
                  </a:lnTo>
                  <a:lnTo>
                    <a:pt x="78" y="8"/>
                  </a:lnTo>
                  <a:lnTo>
                    <a:pt x="76" y="10"/>
                  </a:lnTo>
                  <a:lnTo>
                    <a:pt x="71" y="13"/>
                  </a:lnTo>
                  <a:lnTo>
                    <a:pt x="67" y="15"/>
                  </a:lnTo>
                  <a:lnTo>
                    <a:pt x="64" y="17"/>
                  </a:lnTo>
                  <a:lnTo>
                    <a:pt x="58" y="19"/>
                  </a:lnTo>
                  <a:lnTo>
                    <a:pt x="52" y="21"/>
                  </a:lnTo>
                  <a:lnTo>
                    <a:pt x="46" y="23"/>
                  </a:lnTo>
                  <a:lnTo>
                    <a:pt x="39" y="24"/>
                  </a:lnTo>
                  <a:lnTo>
                    <a:pt x="32" y="24"/>
                  </a:lnTo>
                  <a:lnTo>
                    <a:pt x="24" y="25"/>
                  </a:lnTo>
                  <a:lnTo>
                    <a:pt x="17" y="25"/>
                  </a:lnTo>
                  <a:lnTo>
                    <a:pt x="9" y="25"/>
                  </a:lnTo>
                  <a:lnTo>
                    <a:pt x="0" y="26"/>
                  </a:lnTo>
                  <a:lnTo>
                    <a:pt x="0" y="31"/>
                  </a:lnTo>
                  <a:lnTo>
                    <a:pt x="9" y="32"/>
                  </a:lnTo>
                  <a:lnTo>
                    <a:pt x="17" y="32"/>
                  </a:lnTo>
                  <a:lnTo>
                    <a:pt x="24" y="31"/>
                  </a:lnTo>
                  <a:lnTo>
                    <a:pt x="32" y="30"/>
                  </a:lnTo>
                  <a:lnTo>
                    <a:pt x="40" y="29"/>
                  </a:lnTo>
                  <a:lnTo>
                    <a:pt x="47" y="28"/>
                  </a:lnTo>
                  <a:lnTo>
                    <a:pt x="53" y="26"/>
                  </a:lnTo>
                  <a:lnTo>
                    <a:pt x="60" y="24"/>
                  </a:lnTo>
                  <a:lnTo>
                    <a:pt x="66" y="23"/>
                  </a:lnTo>
                  <a:lnTo>
                    <a:pt x="70" y="19"/>
                  </a:lnTo>
                  <a:lnTo>
                    <a:pt x="76" y="17"/>
                  </a:lnTo>
                  <a:lnTo>
                    <a:pt x="80" y="14"/>
                  </a:lnTo>
                  <a:lnTo>
                    <a:pt x="83" y="11"/>
                  </a:lnTo>
                  <a:lnTo>
                    <a:pt x="86" y="8"/>
                  </a:lnTo>
                  <a:lnTo>
                    <a:pt x="88" y="4"/>
                  </a:lnTo>
                  <a:lnTo>
                    <a:pt x="89" y="0"/>
                  </a:lnTo>
                  <a:lnTo>
                    <a:pt x="82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68" name="Freeform 150"/>
            <p:cNvSpPr>
              <a:spLocks/>
            </p:cNvSpPr>
            <p:nvPr/>
          </p:nvSpPr>
          <p:spPr bwMode="auto">
            <a:xfrm>
              <a:off x="2205" y="3976"/>
              <a:ext cx="2" cy="29"/>
            </a:xfrm>
            <a:custGeom>
              <a:avLst/>
              <a:gdLst>
                <a:gd name="T0" fmla="*/ 0 w 2"/>
                <a:gd name="T1" fmla="*/ 0 h 29"/>
                <a:gd name="T2" fmla="*/ 0 w 2"/>
                <a:gd name="T3" fmla="*/ 0 h 29"/>
                <a:gd name="T4" fmla="*/ 0 w 2"/>
                <a:gd name="T5" fmla="*/ 28 h 29"/>
                <a:gd name="T6" fmla="*/ 1 w 2"/>
                <a:gd name="T7" fmla="*/ 28 h 29"/>
                <a:gd name="T8" fmla="*/ 1 w 2"/>
                <a:gd name="T9" fmla="*/ 0 h 29"/>
                <a:gd name="T10" fmla="*/ 0 w 2"/>
                <a:gd name="T11" fmla="*/ 0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"/>
                <a:gd name="T19" fmla="*/ 0 h 29"/>
                <a:gd name="T20" fmla="*/ 2 w 2"/>
                <a:gd name="T21" fmla="*/ 29 h 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" h="29">
                  <a:moveTo>
                    <a:pt x="0" y="0"/>
                  </a:moveTo>
                  <a:lnTo>
                    <a:pt x="0" y="0"/>
                  </a:lnTo>
                  <a:lnTo>
                    <a:pt x="0" y="28"/>
                  </a:lnTo>
                  <a:lnTo>
                    <a:pt x="1" y="28"/>
                  </a:lnTo>
                  <a:lnTo>
                    <a:pt x="1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69" name="Freeform 151"/>
            <p:cNvSpPr>
              <a:spLocks/>
            </p:cNvSpPr>
            <p:nvPr/>
          </p:nvSpPr>
          <p:spPr bwMode="auto">
            <a:xfrm>
              <a:off x="2127" y="3930"/>
              <a:ext cx="79" cy="41"/>
            </a:xfrm>
            <a:custGeom>
              <a:avLst/>
              <a:gdLst>
                <a:gd name="T0" fmla="*/ 0 w 79"/>
                <a:gd name="T1" fmla="*/ 5 h 41"/>
                <a:gd name="T2" fmla="*/ 0 w 79"/>
                <a:gd name="T3" fmla="*/ 5 h 41"/>
                <a:gd name="T4" fmla="*/ 16 w 79"/>
                <a:gd name="T5" fmla="*/ 7 h 41"/>
                <a:gd name="T6" fmla="*/ 30 w 79"/>
                <a:gd name="T7" fmla="*/ 10 h 41"/>
                <a:gd name="T8" fmla="*/ 43 w 79"/>
                <a:gd name="T9" fmla="*/ 13 h 41"/>
                <a:gd name="T10" fmla="*/ 53 w 79"/>
                <a:gd name="T11" fmla="*/ 17 h 41"/>
                <a:gd name="T12" fmla="*/ 62 w 79"/>
                <a:gd name="T13" fmla="*/ 23 h 41"/>
                <a:gd name="T14" fmla="*/ 68 w 79"/>
                <a:gd name="T15" fmla="*/ 29 h 41"/>
                <a:gd name="T16" fmla="*/ 72 w 79"/>
                <a:gd name="T17" fmla="*/ 34 h 41"/>
                <a:gd name="T18" fmla="*/ 72 w 79"/>
                <a:gd name="T19" fmla="*/ 40 h 41"/>
                <a:gd name="T20" fmla="*/ 78 w 79"/>
                <a:gd name="T21" fmla="*/ 40 h 41"/>
                <a:gd name="T22" fmla="*/ 78 w 79"/>
                <a:gd name="T23" fmla="*/ 32 h 41"/>
                <a:gd name="T24" fmla="*/ 73 w 79"/>
                <a:gd name="T25" fmla="*/ 24 h 41"/>
                <a:gd name="T26" fmla="*/ 66 w 79"/>
                <a:gd name="T27" fmla="*/ 18 h 41"/>
                <a:gd name="T28" fmla="*/ 57 w 79"/>
                <a:gd name="T29" fmla="*/ 12 h 41"/>
                <a:gd name="T30" fmla="*/ 45 w 79"/>
                <a:gd name="T31" fmla="*/ 8 h 41"/>
                <a:gd name="T32" fmla="*/ 31 w 79"/>
                <a:gd name="T33" fmla="*/ 4 h 41"/>
                <a:gd name="T34" fmla="*/ 16 w 79"/>
                <a:gd name="T35" fmla="*/ 2 h 41"/>
                <a:gd name="T36" fmla="*/ 0 w 79"/>
                <a:gd name="T37" fmla="*/ 0 h 41"/>
                <a:gd name="T38" fmla="*/ 0 w 79"/>
                <a:gd name="T39" fmla="*/ 5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1"/>
                <a:gd name="T62" fmla="*/ 79 w 79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1">
                  <a:moveTo>
                    <a:pt x="0" y="5"/>
                  </a:moveTo>
                  <a:lnTo>
                    <a:pt x="0" y="5"/>
                  </a:lnTo>
                  <a:lnTo>
                    <a:pt x="16" y="7"/>
                  </a:lnTo>
                  <a:lnTo>
                    <a:pt x="30" y="10"/>
                  </a:lnTo>
                  <a:lnTo>
                    <a:pt x="43" y="13"/>
                  </a:lnTo>
                  <a:lnTo>
                    <a:pt x="53" y="17"/>
                  </a:lnTo>
                  <a:lnTo>
                    <a:pt x="62" y="23"/>
                  </a:lnTo>
                  <a:lnTo>
                    <a:pt x="68" y="29"/>
                  </a:lnTo>
                  <a:lnTo>
                    <a:pt x="72" y="34"/>
                  </a:lnTo>
                  <a:lnTo>
                    <a:pt x="72" y="40"/>
                  </a:lnTo>
                  <a:lnTo>
                    <a:pt x="78" y="40"/>
                  </a:lnTo>
                  <a:lnTo>
                    <a:pt x="78" y="32"/>
                  </a:lnTo>
                  <a:lnTo>
                    <a:pt x="73" y="24"/>
                  </a:lnTo>
                  <a:lnTo>
                    <a:pt x="66" y="18"/>
                  </a:lnTo>
                  <a:lnTo>
                    <a:pt x="57" y="12"/>
                  </a:lnTo>
                  <a:lnTo>
                    <a:pt x="45" y="8"/>
                  </a:lnTo>
                  <a:lnTo>
                    <a:pt x="31" y="4"/>
                  </a:lnTo>
                  <a:lnTo>
                    <a:pt x="16" y="2"/>
                  </a:lnTo>
                  <a:lnTo>
                    <a:pt x="0" y="0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70" name="Freeform 152"/>
            <p:cNvSpPr>
              <a:spLocks/>
            </p:cNvSpPr>
            <p:nvPr/>
          </p:nvSpPr>
          <p:spPr bwMode="auto">
            <a:xfrm>
              <a:off x="2032" y="3930"/>
              <a:ext cx="90" cy="33"/>
            </a:xfrm>
            <a:custGeom>
              <a:avLst/>
              <a:gdLst>
                <a:gd name="T0" fmla="*/ 7 w 90"/>
                <a:gd name="T1" fmla="*/ 32 h 33"/>
                <a:gd name="T2" fmla="*/ 7 w 90"/>
                <a:gd name="T3" fmla="*/ 32 h 33"/>
                <a:gd name="T4" fmla="*/ 7 w 90"/>
                <a:gd name="T5" fmla="*/ 29 h 33"/>
                <a:gd name="T6" fmla="*/ 8 w 90"/>
                <a:gd name="T7" fmla="*/ 27 h 33"/>
                <a:gd name="T8" fmla="*/ 11 w 90"/>
                <a:gd name="T9" fmla="*/ 24 h 33"/>
                <a:gd name="T10" fmla="*/ 13 w 90"/>
                <a:gd name="T11" fmla="*/ 22 h 33"/>
                <a:gd name="T12" fmla="*/ 17 w 90"/>
                <a:gd name="T13" fmla="*/ 19 h 33"/>
                <a:gd name="T14" fmla="*/ 22 w 90"/>
                <a:gd name="T15" fmla="*/ 17 h 33"/>
                <a:gd name="T16" fmla="*/ 26 w 90"/>
                <a:gd name="T17" fmla="*/ 15 h 33"/>
                <a:gd name="T18" fmla="*/ 32 w 90"/>
                <a:gd name="T19" fmla="*/ 13 h 33"/>
                <a:gd name="T20" fmla="*/ 37 w 90"/>
                <a:gd name="T21" fmla="*/ 11 h 33"/>
                <a:gd name="T22" fmla="*/ 43 w 90"/>
                <a:gd name="T23" fmla="*/ 9 h 33"/>
                <a:gd name="T24" fmla="*/ 50 w 90"/>
                <a:gd name="T25" fmla="*/ 8 h 33"/>
                <a:gd name="T26" fmla="*/ 57 w 90"/>
                <a:gd name="T27" fmla="*/ 7 h 33"/>
                <a:gd name="T28" fmla="*/ 65 w 90"/>
                <a:gd name="T29" fmla="*/ 6 h 33"/>
                <a:gd name="T30" fmla="*/ 72 w 90"/>
                <a:gd name="T31" fmla="*/ 6 h 33"/>
                <a:gd name="T32" fmla="*/ 80 w 90"/>
                <a:gd name="T33" fmla="*/ 6 h 33"/>
                <a:gd name="T34" fmla="*/ 89 w 90"/>
                <a:gd name="T35" fmla="*/ 5 h 33"/>
                <a:gd name="T36" fmla="*/ 89 w 90"/>
                <a:gd name="T37" fmla="*/ 0 h 33"/>
                <a:gd name="T38" fmla="*/ 80 w 90"/>
                <a:gd name="T39" fmla="*/ 0 h 33"/>
                <a:gd name="T40" fmla="*/ 72 w 90"/>
                <a:gd name="T41" fmla="*/ 0 h 33"/>
                <a:gd name="T42" fmla="*/ 65 w 90"/>
                <a:gd name="T43" fmla="*/ 1 h 33"/>
                <a:gd name="T44" fmla="*/ 57 w 90"/>
                <a:gd name="T45" fmla="*/ 2 h 33"/>
                <a:gd name="T46" fmla="*/ 49 w 90"/>
                <a:gd name="T47" fmla="*/ 3 h 33"/>
                <a:gd name="T48" fmla="*/ 42 w 90"/>
                <a:gd name="T49" fmla="*/ 3 h 33"/>
                <a:gd name="T50" fmla="*/ 36 w 90"/>
                <a:gd name="T51" fmla="*/ 5 h 33"/>
                <a:gd name="T52" fmla="*/ 29 w 90"/>
                <a:gd name="T53" fmla="*/ 8 h 33"/>
                <a:gd name="T54" fmla="*/ 22 w 90"/>
                <a:gd name="T55" fmla="*/ 9 h 33"/>
                <a:gd name="T56" fmla="*/ 19 w 90"/>
                <a:gd name="T57" fmla="*/ 12 h 33"/>
                <a:gd name="T58" fmla="*/ 14 w 90"/>
                <a:gd name="T59" fmla="*/ 14 h 33"/>
                <a:gd name="T60" fmla="*/ 9 w 90"/>
                <a:gd name="T61" fmla="*/ 17 h 33"/>
                <a:gd name="T62" fmla="*/ 6 w 90"/>
                <a:gd name="T63" fmla="*/ 21 h 33"/>
                <a:gd name="T64" fmla="*/ 3 w 90"/>
                <a:gd name="T65" fmla="*/ 24 h 33"/>
                <a:gd name="T66" fmla="*/ 1 w 90"/>
                <a:gd name="T67" fmla="*/ 28 h 33"/>
                <a:gd name="T68" fmla="*/ 0 w 90"/>
                <a:gd name="T69" fmla="*/ 32 h 33"/>
                <a:gd name="T70" fmla="*/ 7 w 90"/>
                <a:gd name="T71" fmla="*/ 32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"/>
                <a:gd name="T109" fmla="*/ 0 h 33"/>
                <a:gd name="T110" fmla="*/ 90 w 90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" h="33">
                  <a:moveTo>
                    <a:pt x="7" y="32"/>
                  </a:moveTo>
                  <a:lnTo>
                    <a:pt x="7" y="32"/>
                  </a:lnTo>
                  <a:lnTo>
                    <a:pt x="7" y="29"/>
                  </a:lnTo>
                  <a:lnTo>
                    <a:pt x="8" y="27"/>
                  </a:lnTo>
                  <a:lnTo>
                    <a:pt x="11" y="24"/>
                  </a:lnTo>
                  <a:lnTo>
                    <a:pt x="13" y="22"/>
                  </a:lnTo>
                  <a:lnTo>
                    <a:pt x="17" y="19"/>
                  </a:lnTo>
                  <a:lnTo>
                    <a:pt x="22" y="17"/>
                  </a:lnTo>
                  <a:lnTo>
                    <a:pt x="26" y="15"/>
                  </a:lnTo>
                  <a:lnTo>
                    <a:pt x="32" y="13"/>
                  </a:lnTo>
                  <a:lnTo>
                    <a:pt x="37" y="11"/>
                  </a:lnTo>
                  <a:lnTo>
                    <a:pt x="43" y="9"/>
                  </a:lnTo>
                  <a:lnTo>
                    <a:pt x="50" y="8"/>
                  </a:lnTo>
                  <a:lnTo>
                    <a:pt x="57" y="7"/>
                  </a:lnTo>
                  <a:lnTo>
                    <a:pt x="65" y="6"/>
                  </a:lnTo>
                  <a:lnTo>
                    <a:pt x="72" y="6"/>
                  </a:lnTo>
                  <a:lnTo>
                    <a:pt x="80" y="6"/>
                  </a:lnTo>
                  <a:lnTo>
                    <a:pt x="89" y="5"/>
                  </a:lnTo>
                  <a:lnTo>
                    <a:pt x="89" y="0"/>
                  </a:lnTo>
                  <a:lnTo>
                    <a:pt x="80" y="0"/>
                  </a:lnTo>
                  <a:lnTo>
                    <a:pt x="72" y="0"/>
                  </a:lnTo>
                  <a:lnTo>
                    <a:pt x="65" y="1"/>
                  </a:lnTo>
                  <a:lnTo>
                    <a:pt x="57" y="2"/>
                  </a:lnTo>
                  <a:lnTo>
                    <a:pt x="49" y="3"/>
                  </a:lnTo>
                  <a:lnTo>
                    <a:pt x="42" y="3"/>
                  </a:lnTo>
                  <a:lnTo>
                    <a:pt x="36" y="5"/>
                  </a:lnTo>
                  <a:lnTo>
                    <a:pt x="29" y="8"/>
                  </a:lnTo>
                  <a:lnTo>
                    <a:pt x="22" y="9"/>
                  </a:lnTo>
                  <a:lnTo>
                    <a:pt x="19" y="12"/>
                  </a:lnTo>
                  <a:lnTo>
                    <a:pt x="14" y="14"/>
                  </a:lnTo>
                  <a:lnTo>
                    <a:pt x="9" y="17"/>
                  </a:lnTo>
                  <a:lnTo>
                    <a:pt x="6" y="21"/>
                  </a:lnTo>
                  <a:lnTo>
                    <a:pt x="3" y="24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7" y="3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71" name="Freeform 153"/>
            <p:cNvSpPr>
              <a:spLocks/>
            </p:cNvSpPr>
            <p:nvPr/>
          </p:nvSpPr>
          <p:spPr bwMode="auto">
            <a:xfrm>
              <a:off x="2032" y="3968"/>
              <a:ext cx="2" cy="29"/>
            </a:xfrm>
            <a:custGeom>
              <a:avLst/>
              <a:gdLst>
                <a:gd name="T0" fmla="*/ 1 w 2"/>
                <a:gd name="T1" fmla="*/ 28 h 29"/>
                <a:gd name="T2" fmla="*/ 1 w 2"/>
                <a:gd name="T3" fmla="*/ 28 h 29"/>
                <a:gd name="T4" fmla="*/ 1 w 2"/>
                <a:gd name="T5" fmla="*/ 0 h 29"/>
                <a:gd name="T6" fmla="*/ 0 w 2"/>
                <a:gd name="T7" fmla="*/ 0 h 29"/>
                <a:gd name="T8" fmla="*/ 0 w 2"/>
                <a:gd name="T9" fmla="*/ 28 h 29"/>
                <a:gd name="T10" fmla="*/ 1 w 2"/>
                <a:gd name="T11" fmla="*/ 28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"/>
                <a:gd name="T19" fmla="*/ 0 h 29"/>
                <a:gd name="T20" fmla="*/ 2 w 2"/>
                <a:gd name="T21" fmla="*/ 29 h 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" h="29">
                  <a:moveTo>
                    <a:pt x="1" y="28"/>
                  </a:moveTo>
                  <a:lnTo>
                    <a:pt x="1" y="28"/>
                  </a:lnTo>
                  <a:lnTo>
                    <a:pt x="1" y="0"/>
                  </a:lnTo>
                  <a:lnTo>
                    <a:pt x="0" y="0"/>
                  </a:lnTo>
                  <a:lnTo>
                    <a:pt x="0" y="28"/>
                  </a:lnTo>
                  <a:lnTo>
                    <a:pt x="1" y="28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72" name="Freeform 154"/>
            <p:cNvSpPr>
              <a:spLocks/>
            </p:cNvSpPr>
            <p:nvPr/>
          </p:nvSpPr>
          <p:spPr bwMode="auto">
            <a:xfrm>
              <a:off x="2036" y="3933"/>
              <a:ext cx="167" cy="72"/>
            </a:xfrm>
            <a:custGeom>
              <a:avLst/>
              <a:gdLst>
                <a:gd name="T0" fmla="*/ 166 w 167"/>
                <a:gd name="T1" fmla="*/ 40 h 72"/>
                <a:gd name="T2" fmla="*/ 165 w 167"/>
                <a:gd name="T3" fmla="*/ 42 h 72"/>
                <a:gd name="T4" fmla="*/ 163 w 167"/>
                <a:gd name="T5" fmla="*/ 46 h 72"/>
                <a:gd name="T6" fmla="*/ 161 w 167"/>
                <a:gd name="T7" fmla="*/ 50 h 72"/>
                <a:gd name="T8" fmla="*/ 157 w 167"/>
                <a:gd name="T9" fmla="*/ 53 h 72"/>
                <a:gd name="T10" fmla="*/ 153 w 167"/>
                <a:gd name="T11" fmla="*/ 56 h 72"/>
                <a:gd name="T12" fmla="*/ 149 w 167"/>
                <a:gd name="T13" fmla="*/ 58 h 72"/>
                <a:gd name="T14" fmla="*/ 144 w 167"/>
                <a:gd name="T15" fmla="*/ 61 h 72"/>
                <a:gd name="T16" fmla="*/ 139 w 167"/>
                <a:gd name="T17" fmla="*/ 64 h 72"/>
                <a:gd name="T18" fmla="*/ 132 w 167"/>
                <a:gd name="T19" fmla="*/ 65 h 72"/>
                <a:gd name="T20" fmla="*/ 125 w 167"/>
                <a:gd name="T21" fmla="*/ 67 h 72"/>
                <a:gd name="T22" fmla="*/ 119 w 167"/>
                <a:gd name="T23" fmla="*/ 69 h 72"/>
                <a:gd name="T24" fmla="*/ 111 w 167"/>
                <a:gd name="T25" fmla="*/ 70 h 72"/>
                <a:gd name="T26" fmla="*/ 103 w 167"/>
                <a:gd name="T27" fmla="*/ 71 h 72"/>
                <a:gd name="T28" fmla="*/ 96 w 167"/>
                <a:gd name="T29" fmla="*/ 71 h 72"/>
                <a:gd name="T30" fmla="*/ 87 w 167"/>
                <a:gd name="T31" fmla="*/ 71 h 72"/>
                <a:gd name="T32" fmla="*/ 78 w 167"/>
                <a:gd name="T33" fmla="*/ 71 h 72"/>
                <a:gd name="T34" fmla="*/ 62 w 167"/>
                <a:gd name="T35" fmla="*/ 70 h 72"/>
                <a:gd name="T36" fmla="*/ 46 w 167"/>
                <a:gd name="T37" fmla="*/ 66 h 72"/>
                <a:gd name="T38" fmla="*/ 32 w 167"/>
                <a:gd name="T39" fmla="*/ 64 h 72"/>
                <a:gd name="T40" fmla="*/ 20 w 167"/>
                <a:gd name="T41" fmla="*/ 58 h 72"/>
                <a:gd name="T42" fmla="*/ 11 w 167"/>
                <a:gd name="T43" fmla="*/ 53 h 72"/>
                <a:gd name="T44" fmla="*/ 4 w 167"/>
                <a:gd name="T45" fmla="*/ 46 h 72"/>
                <a:gd name="T46" fmla="*/ 0 w 167"/>
                <a:gd name="T47" fmla="*/ 40 h 72"/>
                <a:gd name="T48" fmla="*/ 0 w 167"/>
                <a:gd name="T49" fmla="*/ 32 h 72"/>
                <a:gd name="T50" fmla="*/ 1 w 167"/>
                <a:gd name="T51" fmla="*/ 29 h 72"/>
                <a:gd name="T52" fmla="*/ 2 w 167"/>
                <a:gd name="T53" fmla="*/ 26 h 72"/>
                <a:gd name="T54" fmla="*/ 5 w 167"/>
                <a:gd name="T55" fmla="*/ 22 h 72"/>
                <a:gd name="T56" fmla="*/ 8 w 167"/>
                <a:gd name="T57" fmla="*/ 18 h 72"/>
                <a:gd name="T58" fmla="*/ 12 w 167"/>
                <a:gd name="T59" fmla="*/ 16 h 72"/>
                <a:gd name="T60" fmla="*/ 16 w 167"/>
                <a:gd name="T61" fmla="*/ 13 h 72"/>
                <a:gd name="T62" fmla="*/ 21 w 167"/>
                <a:gd name="T63" fmla="*/ 10 h 72"/>
                <a:gd name="T64" fmla="*/ 27 w 167"/>
                <a:gd name="T65" fmla="*/ 8 h 72"/>
                <a:gd name="T66" fmla="*/ 34 w 167"/>
                <a:gd name="T67" fmla="*/ 6 h 72"/>
                <a:gd name="T68" fmla="*/ 40 w 167"/>
                <a:gd name="T69" fmla="*/ 5 h 72"/>
                <a:gd name="T70" fmla="*/ 47 w 167"/>
                <a:gd name="T71" fmla="*/ 3 h 72"/>
                <a:gd name="T72" fmla="*/ 55 w 167"/>
                <a:gd name="T73" fmla="*/ 2 h 72"/>
                <a:gd name="T74" fmla="*/ 63 w 167"/>
                <a:gd name="T75" fmla="*/ 1 h 72"/>
                <a:gd name="T76" fmla="*/ 70 w 167"/>
                <a:gd name="T77" fmla="*/ 0 h 72"/>
                <a:gd name="T78" fmla="*/ 78 w 167"/>
                <a:gd name="T79" fmla="*/ 0 h 72"/>
                <a:gd name="T80" fmla="*/ 88 w 167"/>
                <a:gd name="T81" fmla="*/ 0 h 72"/>
                <a:gd name="T82" fmla="*/ 104 w 167"/>
                <a:gd name="T83" fmla="*/ 2 h 72"/>
                <a:gd name="T84" fmla="*/ 120 w 167"/>
                <a:gd name="T85" fmla="*/ 5 h 72"/>
                <a:gd name="T86" fmla="*/ 133 w 167"/>
                <a:gd name="T87" fmla="*/ 8 h 72"/>
                <a:gd name="T88" fmla="*/ 145 w 167"/>
                <a:gd name="T89" fmla="*/ 13 h 72"/>
                <a:gd name="T90" fmla="*/ 154 w 167"/>
                <a:gd name="T91" fmla="*/ 19 h 72"/>
                <a:gd name="T92" fmla="*/ 161 w 167"/>
                <a:gd name="T93" fmla="*/ 26 h 72"/>
                <a:gd name="T94" fmla="*/ 165 w 167"/>
                <a:gd name="T95" fmla="*/ 32 h 72"/>
                <a:gd name="T96" fmla="*/ 166 w 167"/>
                <a:gd name="T97" fmla="*/ 40 h 7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67"/>
                <a:gd name="T148" fmla="*/ 0 h 72"/>
                <a:gd name="T149" fmla="*/ 167 w 167"/>
                <a:gd name="T150" fmla="*/ 72 h 72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67" h="72">
                  <a:moveTo>
                    <a:pt x="166" y="40"/>
                  </a:moveTo>
                  <a:lnTo>
                    <a:pt x="165" y="42"/>
                  </a:lnTo>
                  <a:lnTo>
                    <a:pt x="163" y="46"/>
                  </a:lnTo>
                  <a:lnTo>
                    <a:pt x="161" y="50"/>
                  </a:lnTo>
                  <a:lnTo>
                    <a:pt x="157" y="53"/>
                  </a:lnTo>
                  <a:lnTo>
                    <a:pt x="153" y="56"/>
                  </a:lnTo>
                  <a:lnTo>
                    <a:pt x="149" y="58"/>
                  </a:lnTo>
                  <a:lnTo>
                    <a:pt x="144" y="61"/>
                  </a:lnTo>
                  <a:lnTo>
                    <a:pt x="139" y="64"/>
                  </a:lnTo>
                  <a:lnTo>
                    <a:pt x="132" y="65"/>
                  </a:lnTo>
                  <a:lnTo>
                    <a:pt x="125" y="67"/>
                  </a:lnTo>
                  <a:lnTo>
                    <a:pt x="119" y="69"/>
                  </a:lnTo>
                  <a:lnTo>
                    <a:pt x="111" y="70"/>
                  </a:lnTo>
                  <a:lnTo>
                    <a:pt x="103" y="71"/>
                  </a:lnTo>
                  <a:lnTo>
                    <a:pt x="96" y="71"/>
                  </a:lnTo>
                  <a:lnTo>
                    <a:pt x="87" y="71"/>
                  </a:lnTo>
                  <a:lnTo>
                    <a:pt x="78" y="71"/>
                  </a:lnTo>
                  <a:lnTo>
                    <a:pt x="62" y="70"/>
                  </a:lnTo>
                  <a:lnTo>
                    <a:pt x="46" y="66"/>
                  </a:lnTo>
                  <a:lnTo>
                    <a:pt x="32" y="64"/>
                  </a:lnTo>
                  <a:lnTo>
                    <a:pt x="20" y="58"/>
                  </a:lnTo>
                  <a:lnTo>
                    <a:pt x="11" y="53"/>
                  </a:lnTo>
                  <a:lnTo>
                    <a:pt x="4" y="46"/>
                  </a:lnTo>
                  <a:lnTo>
                    <a:pt x="0" y="40"/>
                  </a:lnTo>
                  <a:lnTo>
                    <a:pt x="0" y="32"/>
                  </a:lnTo>
                  <a:lnTo>
                    <a:pt x="1" y="29"/>
                  </a:lnTo>
                  <a:lnTo>
                    <a:pt x="2" y="26"/>
                  </a:lnTo>
                  <a:lnTo>
                    <a:pt x="5" y="22"/>
                  </a:lnTo>
                  <a:lnTo>
                    <a:pt x="8" y="18"/>
                  </a:lnTo>
                  <a:lnTo>
                    <a:pt x="12" y="16"/>
                  </a:lnTo>
                  <a:lnTo>
                    <a:pt x="16" y="13"/>
                  </a:lnTo>
                  <a:lnTo>
                    <a:pt x="21" y="10"/>
                  </a:lnTo>
                  <a:lnTo>
                    <a:pt x="27" y="8"/>
                  </a:lnTo>
                  <a:lnTo>
                    <a:pt x="34" y="6"/>
                  </a:lnTo>
                  <a:lnTo>
                    <a:pt x="40" y="5"/>
                  </a:lnTo>
                  <a:lnTo>
                    <a:pt x="47" y="3"/>
                  </a:lnTo>
                  <a:lnTo>
                    <a:pt x="55" y="2"/>
                  </a:lnTo>
                  <a:lnTo>
                    <a:pt x="63" y="1"/>
                  </a:lnTo>
                  <a:lnTo>
                    <a:pt x="70" y="0"/>
                  </a:lnTo>
                  <a:lnTo>
                    <a:pt x="78" y="0"/>
                  </a:lnTo>
                  <a:lnTo>
                    <a:pt x="88" y="0"/>
                  </a:lnTo>
                  <a:lnTo>
                    <a:pt x="104" y="2"/>
                  </a:lnTo>
                  <a:lnTo>
                    <a:pt x="120" y="5"/>
                  </a:lnTo>
                  <a:lnTo>
                    <a:pt x="133" y="8"/>
                  </a:lnTo>
                  <a:lnTo>
                    <a:pt x="145" y="13"/>
                  </a:lnTo>
                  <a:lnTo>
                    <a:pt x="154" y="19"/>
                  </a:lnTo>
                  <a:lnTo>
                    <a:pt x="161" y="26"/>
                  </a:lnTo>
                  <a:lnTo>
                    <a:pt x="165" y="32"/>
                  </a:lnTo>
                  <a:lnTo>
                    <a:pt x="166" y="40"/>
                  </a:lnTo>
                </a:path>
              </a:pathLst>
            </a:custGeom>
            <a:solidFill>
              <a:srgbClr val="FFFF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73" name="Freeform 155"/>
            <p:cNvSpPr>
              <a:spLocks/>
            </p:cNvSpPr>
            <p:nvPr/>
          </p:nvSpPr>
          <p:spPr bwMode="auto">
            <a:xfrm>
              <a:off x="2117" y="3976"/>
              <a:ext cx="89" cy="33"/>
            </a:xfrm>
            <a:custGeom>
              <a:avLst/>
              <a:gdLst>
                <a:gd name="T0" fmla="*/ 0 w 89"/>
                <a:gd name="T1" fmla="*/ 32 h 33"/>
                <a:gd name="T2" fmla="*/ 0 w 89"/>
                <a:gd name="T3" fmla="*/ 32 h 33"/>
                <a:gd name="T4" fmla="*/ 8 w 89"/>
                <a:gd name="T5" fmla="*/ 32 h 33"/>
                <a:gd name="T6" fmla="*/ 17 w 89"/>
                <a:gd name="T7" fmla="*/ 32 h 33"/>
                <a:gd name="T8" fmla="*/ 24 w 89"/>
                <a:gd name="T9" fmla="*/ 31 h 33"/>
                <a:gd name="T10" fmla="*/ 32 w 89"/>
                <a:gd name="T11" fmla="*/ 30 h 33"/>
                <a:gd name="T12" fmla="*/ 39 w 89"/>
                <a:gd name="T13" fmla="*/ 29 h 33"/>
                <a:gd name="T14" fmla="*/ 47 w 89"/>
                <a:gd name="T15" fmla="*/ 28 h 33"/>
                <a:gd name="T16" fmla="*/ 53 w 89"/>
                <a:gd name="T17" fmla="*/ 26 h 33"/>
                <a:gd name="T18" fmla="*/ 60 w 89"/>
                <a:gd name="T19" fmla="*/ 24 h 33"/>
                <a:gd name="T20" fmla="*/ 66 w 89"/>
                <a:gd name="T21" fmla="*/ 22 h 33"/>
                <a:gd name="T22" fmla="*/ 70 w 89"/>
                <a:gd name="T23" fmla="*/ 20 h 33"/>
                <a:gd name="T24" fmla="*/ 75 w 89"/>
                <a:gd name="T25" fmla="*/ 17 h 33"/>
                <a:gd name="T26" fmla="*/ 79 w 89"/>
                <a:gd name="T27" fmla="*/ 14 h 33"/>
                <a:gd name="T28" fmla="*/ 82 w 89"/>
                <a:gd name="T29" fmla="*/ 11 h 33"/>
                <a:gd name="T30" fmla="*/ 85 w 89"/>
                <a:gd name="T31" fmla="*/ 8 h 33"/>
                <a:gd name="T32" fmla="*/ 87 w 89"/>
                <a:gd name="T33" fmla="*/ 3 h 33"/>
                <a:gd name="T34" fmla="*/ 88 w 89"/>
                <a:gd name="T35" fmla="*/ 0 h 33"/>
                <a:gd name="T36" fmla="*/ 82 w 89"/>
                <a:gd name="T37" fmla="*/ 0 h 33"/>
                <a:gd name="T38" fmla="*/ 81 w 89"/>
                <a:gd name="T39" fmla="*/ 2 h 33"/>
                <a:gd name="T40" fmla="*/ 80 w 89"/>
                <a:gd name="T41" fmla="*/ 4 h 33"/>
                <a:gd name="T42" fmla="*/ 78 w 89"/>
                <a:gd name="T43" fmla="*/ 8 h 33"/>
                <a:gd name="T44" fmla="*/ 75 w 89"/>
                <a:gd name="T45" fmla="*/ 10 h 33"/>
                <a:gd name="T46" fmla="*/ 71 w 89"/>
                <a:gd name="T47" fmla="*/ 13 h 33"/>
                <a:gd name="T48" fmla="*/ 67 w 89"/>
                <a:gd name="T49" fmla="*/ 14 h 33"/>
                <a:gd name="T50" fmla="*/ 63 w 89"/>
                <a:gd name="T51" fmla="*/ 17 h 33"/>
                <a:gd name="T52" fmla="*/ 57 w 89"/>
                <a:gd name="T53" fmla="*/ 19 h 33"/>
                <a:gd name="T54" fmla="*/ 51 w 89"/>
                <a:gd name="T55" fmla="*/ 21 h 33"/>
                <a:gd name="T56" fmla="*/ 46 w 89"/>
                <a:gd name="T57" fmla="*/ 23 h 33"/>
                <a:gd name="T58" fmla="*/ 38 w 89"/>
                <a:gd name="T59" fmla="*/ 24 h 33"/>
                <a:gd name="T60" fmla="*/ 32 w 89"/>
                <a:gd name="T61" fmla="*/ 24 h 33"/>
                <a:gd name="T62" fmla="*/ 24 w 89"/>
                <a:gd name="T63" fmla="*/ 26 h 33"/>
                <a:gd name="T64" fmla="*/ 17 w 89"/>
                <a:gd name="T65" fmla="*/ 26 h 33"/>
                <a:gd name="T66" fmla="*/ 8 w 89"/>
                <a:gd name="T67" fmla="*/ 26 h 33"/>
                <a:gd name="T68" fmla="*/ 0 w 89"/>
                <a:gd name="T69" fmla="*/ 26 h 33"/>
                <a:gd name="T70" fmla="*/ 0 w 89"/>
                <a:gd name="T71" fmla="*/ 32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0" y="32"/>
                  </a:moveTo>
                  <a:lnTo>
                    <a:pt x="0" y="32"/>
                  </a:lnTo>
                  <a:lnTo>
                    <a:pt x="8" y="32"/>
                  </a:lnTo>
                  <a:lnTo>
                    <a:pt x="17" y="32"/>
                  </a:lnTo>
                  <a:lnTo>
                    <a:pt x="24" y="31"/>
                  </a:lnTo>
                  <a:lnTo>
                    <a:pt x="32" y="30"/>
                  </a:lnTo>
                  <a:lnTo>
                    <a:pt x="39" y="29"/>
                  </a:lnTo>
                  <a:lnTo>
                    <a:pt x="47" y="28"/>
                  </a:lnTo>
                  <a:lnTo>
                    <a:pt x="53" y="26"/>
                  </a:lnTo>
                  <a:lnTo>
                    <a:pt x="60" y="24"/>
                  </a:lnTo>
                  <a:lnTo>
                    <a:pt x="66" y="22"/>
                  </a:lnTo>
                  <a:lnTo>
                    <a:pt x="70" y="20"/>
                  </a:lnTo>
                  <a:lnTo>
                    <a:pt x="75" y="17"/>
                  </a:lnTo>
                  <a:lnTo>
                    <a:pt x="79" y="14"/>
                  </a:lnTo>
                  <a:lnTo>
                    <a:pt x="82" y="11"/>
                  </a:lnTo>
                  <a:lnTo>
                    <a:pt x="85" y="8"/>
                  </a:lnTo>
                  <a:lnTo>
                    <a:pt x="87" y="3"/>
                  </a:lnTo>
                  <a:lnTo>
                    <a:pt x="88" y="0"/>
                  </a:lnTo>
                  <a:lnTo>
                    <a:pt x="82" y="0"/>
                  </a:lnTo>
                  <a:lnTo>
                    <a:pt x="81" y="2"/>
                  </a:lnTo>
                  <a:lnTo>
                    <a:pt x="80" y="4"/>
                  </a:lnTo>
                  <a:lnTo>
                    <a:pt x="78" y="8"/>
                  </a:lnTo>
                  <a:lnTo>
                    <a:pt x="75" y="10"/>
                  </a:lnTo>
                  <a:lnTo>
                    <a:pt x="71" y="13"/>
                  </a:lnTo>
                  <a:lnTo>
                    <a:pt x="67" y="14"/>
                  </a:lnTo>
                  <a:lnTo>
                    <a:pt x="63" y="17"/>
                  </a:lnTo>
                  <a:lnTo>
                    <a:pt x="57" y="19"/>
                  </a:lnTo>
                  <a:lnTo>
                    <a:pt x="51" y="21"/>
                  </a:lnTo>
                  <a:lnTo>
                    <a:pt x="46" y="23"/>
                  </a:lnTo>
                  <a:lnTo>
                    <a:pt x="38" y="24"/>
                  </a:lnTo>
                  <a:lnTo>
                    <a:pt x="32" y="24"/>
                  </a:lnTo>
                  <a:lnTo>
                    <a:pt x="24" y="26"/>
                  </a:lnTo>
                  <a:lnTo>
                    <a:pt x="17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74" name="Freeform 156"/>
            <p:cNvSpPr>
              <a:spLocks/>
            </p:cNvSpPr>
            <p:nvPr/>
          </p:nvSpPr>
          <p:spPr bwMode="auto">
            <a:xfrm>
              <a:off x="2032" y="3968"/>
              <a:ext cx="80" cy="41"/>
            </a:xfrm>
            <a:custGeom>
              <a:avLst/>
              <a:gdLst>
                <a:gd name="T0" fmla="*/ 0 w 80"/>
                <a:gd name="T1" fmla="*/ 0 h 41"/>
                <a:gd name="T2" fmla="*/ 0 w 80"/>
                <a:gd name="T3" fmla="*/ 0 h 41"/>
                <a:gd name="T4" fmla="*/ 1 w 80"/>
                <a:gd name="T5" fmla="*/ 8 h 41"/>
                <a:gd name="T6" fmla="*/ 6 w 80"/>
                <a:gd name="T7" fmla="*/ 15 h 41"/>
                <a:gd name="T8" fmla="*/ 12 w 80"/>
                <a:gd name="T9" fmla="*/ 22 h 41"/>
                <a:gd name="T10" fmla="*/ 22 w 80"/>
                <a:gd name="T11" fmla="*/ 28 h 41"/>
                <a:gd name="T12" fmla="*/ 33 w 80"/>
                <a:gd name="T13" fmla="*/ 32 h 41"/>
                <a:gd name="T14" fmla="*/ 47 w 80"/>
                <a:gd name="T15" fmla="*/ 36 h 41"/>
                <a:gd name="T16" fmla="*/ 63 w 80"/>
                <a:gd name="T17" fmla="*/ 38 h 41"/>
                <a:gd name="T18" fmla="*/ 79 w 80"/>
                <a:gd name="T19" fmla="*/ 40 h 41"/>
                <a:gd name="T20" fmla="*/ 79 w 80"/>
                <a:gd name="T21" fmla="*/ 34 h 41"/>
                <a:gd name="T22" fmla="*/ 63 w 80"/>
                <a:gd name="T23" fmla="*/ 32 h 41"/>
                <a:gd name="T24" fmla="*/ 48 w 80"/>
                <a:gd name="T25" fmla="*/ 30 h 41"/>
                <a:gd name="T26" fmla="*/ 35 w 80"/>
                <a:gd name="T27" fmla="*/ 27 h 41"/>
                <a:gd name="T28" fmla="*/ 25 w 80"/>
                <a:gd name="T29" fmla="*/ 22 h 41"/>
                <a:gd name="T30" fmla="*/ 16 w 80"/>
                <a:gd name="T31" fmla="*/ 17 h 41"/>
                <a:gd name="T32" fmla="*/ 10 w 80"/>
                <a:gd name="T33" fmla="*/ 11 h 41"/>
                <a:gd name="T34" fmla="*/ 7 w 80"/>
                <a:gd name="T35" fmla="*/ 5 h 41"/>
                <a:gd name="T36" fmla="*/ 7 w 80"/>
                <a:gd name="T37" fmla="*/ 0 h 41"/>
                <a:gd name="T38" fmla="*/ 0 w 80"/>
                <a:gd name="T39" fmla="*/ 0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41"/>
                <a:gd name="T62" fmla="*/ 80 w 80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41">
                  <a:moveTo>
                    <a:pt x="0" y="0"/>
                  </a:moveTo>
                  <a:lnTo>
                    <a:pt x="0" y="0"/>
                  </a:lnTo>
                  <a:lnTo>
                    <a:pt x="1" y="8"/>
                  </a:lnTo>
                  <a:lnTo>
                    <a:pt x="6" y="15"/>
                  </a:lnTo>
                  <a:lnTo>
                    <a:pt x="12" y="22"/>
                  </a:lnTo>
                  <a:lnTo>
                    <a:pt x="22" y="28"/>
                  </a:lnTo>
                  <a:lnTo>
                    <a:pt x="33" y="32"/>
                  </a:lnTo>
                  <a:lnTo>
                    <a:pt x="47" y="36"/>
                  </a:lnTo>
                  <a:lnTo>
                    <a:pt x="63" y="38"/>
                  </a:lnTo>
                  <a:lnTo>
                    <a:pt x="79" y="40"/>
                  </a:lnTo>
                  <a:lnTo>
                    <a:pt x="79" y="34"/>
                  </a:lnTo>
                  <a:lnTo>
                    <a:pt x="63" y="32"/>
                  </a:lnTo>
                  <a:lnTo>
                    <a:pt x="48" y="30"/>
                  </a:lnTo>
                  <a:lnTo>
                    <a:pt x="35" y="27"/>
                  </a:lnTo>
                  <a:lnTo>
                    <a:pt x="25" y="22"/>
                  </a:lnTo>
                  <a:lnTo>
                    <a:pt x="16" y="17"/>
                  </a:lnTo>
                  <a:lnTo>
                    <a:pt x="10" y="11"/>
                  </a:lnTo>
                  <a:lnTo>
                    <a:pt x="7" y="5"/>
                  </a:lnTo>
                  <a:lnTo>
                    <a:pt x="7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75" name="Freeform 157"/>
            <p:cNvSpPr>
              <a:spLocks/>
            </p:cNvSpPr>
            <p:nvPr/>
          </p:nvSpPr>
          <p:spPr bwMode="auto">
            <a:xfrm>
              <a:off x="2032" y="3930"/>
              <a:ext cx="90" cy="33"/>
            </a:xfrm>
            <a:custGeom>
              <a:avLst/>
              <a:gdLst>
                <a:gd name="T0" fmla="*/ 89 w 90"/>
                <a:gd name="T1" fmla="*/ 0 h 33"/>
                <a:gd name="T2" fmla="*/ 89 w 90"/>
                <a:gd name="T3" fmla="*/ 0 h 33"/>
                <a:gd name="T4" fmla="*/ 80 w 90"/>
                <a:gd name="T5" fmla="*/ 0 h 33"/>
                <a:gd name="T6" fmla="*/ 72 w 90"/>
                <a:gd name="T7" fmla="*/ 0 h 33"/>
                <a:gd name="T8" fmla="*/ 65 w 90"/>
                <a:gd name="T9" fmla="*/ 1 h 33"/>
                <a:gd name="T10" fmla="*/ 57 w 90"/>
                <a:gd name="T11" fmla="*/ 2 h 33"/>
                <a:gd name="T12" fmla="*/ 49 w 90"/>
                <a:gd name="T13" fmla="*/ 3 h 33"/>
                <a:gd name="T14" fmla="*/ 42 w 90"/>
                <a:gd name="T15" fmla="*/ 3 h 33"/>
                <a:gd name="T16" fmla="*/ 36 w 90"/>
                <a:gd name="T17" fmla="*/ 5 h 33"/>
                <a:gd name="T18" fmla="*/ 29 w 90"/>
                <a:gd name="T19" fmla="*/ 8 h 33"/>
                <a:gd name="T20" fmla="*/ 22 w 90"/>
                <a:gd name="T21" fmla="*/ 9 h 33"/>
                <a:gd name="T22" fmla="*/ 19 w 90"/>
                <a:gd name="T23" fmla="*/ 12 h 33"/>
                <a:gd name="T24" fmla="*/ 14 w 90"/>
                <a:gd name="T25" fmla="*/ 14 h 33"/>
                <a:gd name="T26" fmla="*/ 9 w 90"/>
                <a:gd name="T27" fmla="*/ 17 h 33"/>
                <a:gd name="T28" fmla="*/ 6 w 90"/>
                <a:gd name="T29" fmla="*/ 21 h 33"/>
                <a:gd name="T30" fmla="*/ 3 w 90"/>
                <a:gd name="T31" fmla="*/ 24 h 33"/>
                <a:gd name="T32" fmla="*/ 1 w 90"/>
                <a:gd name="T33" fmla="*/ 28 h 33"/>
                <a:gd name="T34" fmla="*/ 0 w 90"/>
                <a:gd name="T35" fmla="*/ 32 h 33"/>
                <a:gd name="T36" fmla="*/ 7 w 90"/>
                <a:gd name="T37" fmla="*/ 32 h 33"/>
                <a:gd name="T38" fmla="*/ 7 w 90"/>
                <a:gd name="T39" fmla="*/ 29 h 33"/>
                <a:gd name="T40" fmla="*/ 8 w 90"/>
                <a:gd name="T41" fmla="*/ 27 h 33"/>
                <a:gd name="T42" fmla="*/ 11 w 90"/>
                <a:gd name="T43" fmla="*/ 24 h 33"/>
                <a:gd name="T44" fmla="*/ 13 w 90"/>
                <a:gd name="T45" fmla="*/ 22 h 33"/>
                <a:gd name="T46" fmla="*/ 17 w 90"/>
                <a:gd name="T47" fmla="*/ 19 h 33"/>
                <a:gd name="T48" fmla="*/ 22 w 90"/>
                <a:gd name="T49" fmla="*/ 17 h 33"/>
                <a:gd name="T50" fmla="*/ 26 w 90"/>
                <a:gd name="T51" fmla="*/ 15 h 33"/>
                <a:gd name="T52" fmla="*/ 32 w 90"/>
                <a:gd name="T53" fmla="*/ 13 h 33"/>
                <a:gd name="T54" fmla="*/ 37 w 90"/>
                <a:gd name="T55" fmla="*/ 11 h 33"/>
                <a:gd name="T56" fmla="*/ 43 w 90"/>
                <a:gd name="T57" fmla="*/ 9 h 33"/>
                <a:gd name="T58" fmla="*/ 50 w 90"/>
                <a:gd name="T59" fmla="*/ 8 h 33"/>
                <a:gd name="T60" fmla="*/ 57 w 90"/>
                <a:gd name="T61" fmla="*/ 7 h 33"/>
                <a:gd name="T62" fmla="*/ 65 w 90"/>
                <a:gd name="T63" fmla="*/ 6 h 33"/>
                <a:gd name="T64" fmla="*/ 72 w 90"/>
                <a:gd name="T65" fmla="*/ 6 h 33"/>
                <a:gd name="T66" fmla="*/ 80 w 90"/>
                <a:gd name="T67" fmla="*/ 6 h 33"/>
                <a:gd name="T68" fmla="*/ 89 w 90"/>
                <a:gd name="T69" fmla="*/ 5 h 33"/>
                <a:gd name="T70" fmla="*/ 89 w 90"/>
                <a:gd name="T71" fmla="*/ 0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"/>
                <a:gd name="T109" fmla="*/ 0 h 33"/>
                <a:gd name="T110" fmla="*/ 90 w 90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" h="33">
                  <a:moveTo>
                    <a:pt x="89" y="0"/>
                  </a:moveTo>
                  <a:lnTo>
                    <a:pt x="89" y="0"/>
                  </a:lnTo>
                  <a:lnTo>
                    <a:pt x="80" y="0"/>
                  </a:lnTo>
                  <a:lnTo>
                    <a:pt x="72" y="0"/>
                  </a:lnTo>
                  <a:lnTo>
                    <a:pt x="65" y="1"/>
                  </a:lnTo>
                  <a:lnTo>
                    <a:pt x="57" y="2"/>
                  </a:lnTo>
                  <a:lnTo>
                    <a:pt x="49" y="3"/>
                  </a:lnTo>
                  <a:lnTo>
                    <a:pt x="42" y="3"/>
                  </a:lnTo>
                  <a:lnTo>
                    <a:pt x="36" y="5"/>
                  </a:lnTo>
                  <a:lnTo>
                    <a:pt x="29" y="8"/>
                  </a:lnTo>
                  <a:lnTo>
                    <a:pt x="22" y="9"/>
                  </a:lnTo>
                  <a:lnTo>
                    <a:pt x="19" y="12"/>
                  </a:lnTo>
                  <a:lnTo>
                    <a:pt x="14" y="14"/>
                  </a:lnTo>
                  <a:lnTo>
                    <a:pt x="9" y="17"/>
                  </a:lnTo>
                  <a:lnTo>
                    <a:pt x="6" y="21"/>
                  </a:lnTo>
                  <a:lnTo>
                    <a:pt x="3" y="24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7" y="32"/>
                  </a:lnTo>
                  <a:lnTo>
                    <a:pt x="7" y="29"/>
                  </a:lnTo>
                  <a:lnTo>
                    <a:pt x="8" y="27"/>
                  </a:lnTo>
                  <a:lnTo>
                    <a:pt x="11" y="24"/>
                  </a:lnTo>
                  <a:lnTo>
                    <a:pt x="13" y="22"/>
                  </a:lnTo>
                  <a:lnTo>
                    <a:pt x="17" y="19"/>
                  </a:lnTo>
                  <a:lnTo>
                    <a:pt x="22" y="17"/>
                  </a:lnTo>
                  <a:lnTo>
                    <a:pt x="26" y="15"/>
                  </a:lnTo>
                  <a:lnTo>
                    <a:pt x="32" y="13"/>
                  </a:lnTo>
                  <a:lnTo>
                    <a:pt x="37" y="11"/>
                  </a:lnTo>
                  <a:lnTo>
                    <a:pt x="43" y="9"/>
                  </a:lnTo>
                  <a:lnTo>
                    <a:pt x="50" y="8"/>
                  </a:lnTo>
                  <a:lnTo>
                    <a:pt x="57" y="7"/>
                  </a:lnTo>
                  <a:lnTo>
                    <a:pt x="65" y="6"/>
                  </a:lnTo>
                  <a:lnTo>
                    <a:pt x="72" y="6"/>
                  </a:lnTo>
                  <a:lnTo>
                    <a:pt x="80" y="6"/>
                  </a:lnTo>
                  <a:lnTo>
                    <a:pt x="89" y="5"/>
                  </a:lnTo>
                  <a:lnTo>
                    <a:pt x="89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76" name="Freeform 158"/>
            <p:cNvSpPr>
              <a:spLocks/>
            </p:cNvSpPr>
            <p:nvPr/>
          </p:nvSpPr>
          <p:spPr bwMode="auto">
            <a:xfrm>
              <a:off x="2127" y="3930"/>
              <a:ext cx="79" cy="41"/>
            </a:xfrm>
            <a:custGeom>
              <a:avLst/>
              <a:gdLst>
                <a:gd name="T0" fmla="*/ 78 w 79"/>
                <a:gd name="T1" fmla="*/ 40 h 41"/>
                <a:gd name="T2" fmla="*/ 78 w 79"/>
                <a:gd name="T3" fmla="*/ 40 h 41"/>
                <a:gd name="T4" fmla="*/ 78 w 79"/>
                <a:gd name="T5" fmla="*/ 32 h 41"/>
                <a:gd name="T6" fmla="*/ 73 w 79"/>
                <a:gd name="T7" fmla="*/ 24 h 41"/>
                <a:gd name="T8" fmla="*/ 66 w 79"/>
                <a:gd name="T9" fmla="*/ 18 h 41"/>
                <a:gd name="T10" fmla="*/ 57 w 79"/>
                <a:gd name="T11" fmla="*/ 12 h 41"/>
                <a:gd name="T12" fmla="*/ 45 w 79"/>
                <a:gd name="T13" fmla="*/ 8 h 41"/>
                <a:gd name="T14" fmla="*/ 31 w 79"/>
                <a:gd name="T15" fmla="*/ 4 h 41"/>
                <a:gd name="T16" fmla="*/ 16 w 79"/>
                <a:gd name="T17" fmla="*/ 2 h 41"/>
                <a:gd name="T18" fmla="*/ 0 w 79"/>
                <a:gd name="T19" fmla="*/ 0 h 41"/>
                <a:gd name="T20" fmla="*/ 0 w 79"/>
                <a:gd name="T21" fmla="*/ 5 h 41"/>
                <a:gd name="T22" fmla="*/ 16 w 79"/>
                <a:gd name="T23" fmla="*/ 7 h 41"/>
                <a:gd name="T24" fmla="*/ 30 w 79"/>
                <a:gd name="T25" fmla="*/ 10 h 41"/>
                <a:gd name="T26" fmla="*/ 43 w 79"/>
                <a:gd name="T27" fmla="*/ 13 h 41"/>
                <a:gd name="T28" fmla="*/ 53 w 79"/>
                <a:gd name="T29" fmla="*/ 17 h 41"/>
                <a:gd name="T30" fmla="*/ 62 w 79"/>
                <a:gd name="T31" fmla="*/ 23 h 41"/>
                <a:gd name="T32" fmla="*/ 68 w 79"/>
                <a:gd name="T33" fmla="*/ 29 h 41"/>
                <a:gd name="T34" fmla="*/ 72 w 79"/>
                <a:gd name="T35" fmla="*/ 34 h 41"/>
                <a:gd name="T36" fmla="*/ 72 w 79"/>
                <a:gd name="T37" fmla="*/ 40 h 41"/>
                <a:gd name="T38" fmla="*/ 78 w 79"/>
                <a:gd name="T39" fmla="*/ 40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1"/>
                <a:gd name="T62" fmla="*/ 79 w 79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1">
                  <a:moveTo>
                    <a:pt x="78" y="40"/>
                  </a:moveTo>
                  <a:lnTo>
                    <a:pt x="78" y="40"/>
                  </a:lnTo>
                  <a:lnTo>
                    <a:pt x="78" y="32"/>
                  </a:lnTo>
                  <a:lnTo>
                    <a:pt x="73" y="24"/>
                  </a:lnTo>
                  <a:lnTo>
                    <a:pt x="66" y="18"/>
                  </a:lnTo>
                  <a:lnTo>
                    <a:pt x="57" y="12"/>
                  </a:lnTo>
                  <a:lnTo>
                    <a:pt x="45" y="8"/>
                  </a:lnTo>
                  <a:lnTo>
                    <a:pt x="31" y="4"/>
                  </a:lnTo>
                  <a:lnTo>
                    <a:pt x="16" y="2"/>
                  </a:lnTo>
                  <a:lnTo>
                    <a:pt x="0" y="0"/>
                  </a:lnTo>
                  <a:lnTo>
                    <a:pt x="0" y="5"/>
                  </a:lnTo>
                  <a:lnTo>
                    <a:pt x="16" y="7"/>
                  </a:lnTo>
                  <a:lnTo>
                    <a:pt x="30" y="10"/>
                  </a:lnTo>
                  <a:lnTo>
                    <a:pt x="43" y="13"/>
                  </a:lnTo>
                  <a:lnTo>
                    <a:pt x="53" y="17"/>
                  </a:lnTo>
                  <a:lnTo>
                    <a:pt x="62" y="23"/>
                  </a:lnTo>
                  <a:lnTo>
                    <a:pt x="68" y="29"/>
                  </a:lnTo>
                  <a:lnTo>
                    <a:pt x="72" y="34"/>
                  </a:lnTo>
                  <a:lnTo>
                    <a:pt x="72" y="40"/>
                  </a:lnTo>
                  <a:lnTo>
                    <a:pt x="78" y="4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77" name="Freeform 159"/>
            <p:cNvSpPr>
              <a:spLocks/>
            </p:cNvSpPr>
            <p:nvPr/>
          </p:nvSpPr>
          <p:spPr bwMode="auto">
            <a:xfrm>
              <a:off x="2578" y="4025"/>
              <a:ext cx="168" cy="107"/>
            </a:xfrm>
            <a:custGeom>
              <a:avLst/>
              <a:gdLst>
                <a:gd name="T0" fmla="*/ 0 w 168"/>
                <a:gd name="T1" fmla="*/ 65 h 107"/>
                <a:gd name="T2" fmla="*/ 1 w 168"/>
                <a:gd name="T3" fmla="*/ 73 h 107"/>
                <a:gd name="T4" fmla="*/ 5 w 168"/>
                <a:gd name="T5" fmla="*/ 80 h 107"/>
                <a:gd name="T6" fmla="*/ 12 w 168"/>
                <a:gd name="T7" fmla="*/ 86 h 107"/>
                <a:gd name="T8" fmla="*/ 21 w 168"/>
                <a:gd name="T9" fmla="*/ 93 h 107"/>
                <a:gd name="T10" fmla="*/ 33 w 168"/>
                <a:gd name="T11" fmla="*/ 97 h 107"/>
                <a:gd name="T12" fmla="*/ 46 w 168"/>
                <a:gd name="T13" fmla="*/ 101 h 107"/>
                <a:gd name="T14" fmla="*/ 62 w 168"/>
                <a:gd name="T15" fmla="*/ 104 h 107"/>
                <a:gd name="T16" fmla="*/ 79 w 168"/>
                <a:gd name="T17" fmla="*/ 106 h 107"/>
                <a:gd name="T18" fmla="*/ 88 w 168"/>
                <a:gd name="T19" fmla="*/ 106 h 107"/>
                <a:gd name="T20" fmla="*/ 96 w 168"/>
                <a:gd name="T21" fmla="*/ 106 h 107"/>
                <a:gd name="T22" fmla="*/ 103 w 168"/>
                <a:gd name="T23" fmla="*/ 105 h 107"/>
                <a:gd name="T24" fmla="*/ 111 w 168"/>
                <a:gd name="T25" fmla="*/ 104 h 107"/>
                <a:gd name="T26" fmla="*/ 119 w 168"/>
                <a:gd name="T27" fmla="*/ 103 h 107"/>
                <a:gd name="T28" fmla="*/ 126 w 168"/>
                <a:gd name="T29" fmla="*/ 101 h 107"/>
                <a:gd name="T30" fmla="*/ 132 w 168"/>
                <a:gd name="T31" fmla="*/ 99 h 107"/>
                <a:gd name="T32" fmla="*/ 139 w 168"/>
                <a:gd name="T33" fmla="*/ 97 h 107"/>
                <a:gd name="T34" fmla="*/ 145 w 168"/>
                <a:gd name="T35" fmla="*/ 95 h 107"/>
                <a:gd name="T36" fmla="*/ 150 w 168"/>
                <a:gd name="T37" fmla="*/ 93 h 107"/>
                <a:gd name="T38" fmla="*/ 154 w 168"/>
                <a:gd name="T39" fmla="*/ 90 h 107"/>
                <a:gd name="T40" fmla="*/ 158 w 168"/>
                <a:gd name="T41" fmla="*/ 87 h 107"/>
                <a:gd name="T42" fmla="*/ 161 w 168"/>
                <a:gd name="T43" fmla="*/ 83 h 107"/>
                <a:gd name="T44" fmla="*/ 164 w 168"/>
                <a:gd name="T45" fmla="*/ 80 h 107"/>
                <a:gd name="T46" fmla="*/ 165 w 168"/>
                <a:gd name="T47" fmla="*/ 77 h 107"/>
                <a:gd name="T48" fmla="*/ 167 w 168"/>
                <a:gd name="T49" fmla="*/ 73 h 107"/>
                <a:gd name="T50" fmla="*/ 166 w 168"/>
                <a:gd name="T51" fmla="*/ 41 h 107"/>
                <a:gd name="T52" fmla="*/ 165 w 168"/>
                <a:gd name="T53" fmla="*/ 33 h 107"/>
                <a:gd name="T54" fmla="*/ 161 w 168"/>
                <a:gd name="T55" fmla="*/ 27 h 107"/>
                <a:gd name="T56" fmla="*/ 154 w 168"/>
                <a:gd name="T57" fmla="*/ 20 h 107"/>
                <a:gd name="T58" fmla="*/ 145 w 168"/>
                <a:gd name="T59" fmla="*/ 13 h 107"/>
                <a:gd name="T60" fmla="*/ 133 w 168"/>
                <a:gd name="T61" fmla="*/ 9 h 107"/>
                <a:gd name="T62" fmla="*/ 120 w 168"/>
                <a:gd name="T63" fmla="*/ 5 h 107"/>
                <a:gd name="T64" fmla="*/ 104 w 168"/>
                <a:gd name="T65" fmla="*/ 2 h 107"/>
                <a:gd name="T66" fmla="*/ 88 w 168"/>
                <a:gd name="T67" fmla="*/ 0 h 107"/>
                <a:gd name="T68" fmla="*/ 79 w 168"/>
                <a:gd name="T69" fmla="*/ 0 h 107"/>
                <a:gd name="T70" fmla="*/ 70 w 168"/>
                <a:gd name="T71" fmla="*/ 0 h 107"/>
                <a:gd name="T72" fmla="*/ 63 w 168"/>
                <a:gd name="T73" fmla="*/ 1 h 107"/>
                <a:gd name="T74" fmla="*/ 55 w 168"/>
                <a:gd name="T75" fmla="*/ 2 h 107"/>
                <a:gd name="T76" fmla="*/ 47 w 168"/>
                <a:gd name="T77" fmla="*/ 3 h 107"/>
                <a:gd name="T78" fmla="*/ 40 w 168"/>
                <a:gd name="T79" fmla="*/ 5 h 107"/>
                <a:gd name="T80" fmla="*/ 34 w 168"/>
                <a:gd name="T81" fmla="*/ 7 h 107"/>
                <a:gd name="T82" fmla="*/ 28 w 168"/>
                <a:gd name="T83" fmla="*/ 9 h 107"/>
                <a:gd name="T84" fmla="*/ 21 w 168"/>
                <a:gd name="T85" fmla="*/ 11 h 107"/>
                <a:gd name="T86" fmla="*/ 16 w 168"/>
                <a:gd name="T87" fmla="*/ 13 h 107"/>
                <a:gd name="T88" fmla="*/ 12 w 168"/>
                <a:gd name="T89" fmla="*/ 16 h 107"/>
                <a:gd name="T90" fmla="*/ 8 w 168"/>
                <a:gd name="T91" fmla="*/ 19 h 107"/>
                <a:gd name="T92" fmla="*/ 5 w 168"/>
                <a:gd name="T93" fmla="*/ 23 h 107"/>
                <a:gd name="T94" fmla="*/ 2 w 168"/>
                <a:gd name="T95" fmla="*/ 27 h 107"/>
                <a:gd name="T96" fmla="*/ 1 w 168"/>
                <a:gd name="T97" fmla="*/ 29 h 107"/>
                <a:gd name="T98" fmla="*/ 0 w 168"/>
                <a:gd name="T99" fmla="*/ 33 h 107"/>
                <a:gd name="T100" fmla="*/ 0 w 168"/>
                <a:gd name="T101" fmla="*/ 65 h 107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68"/>
                <a:gd name="T154" fmla="*/ 0 h 107"/>
                <a:gd name="T155" fmla="*/ 168 w 168"/>
                <a:gd name="T156" fmla="*/ 107 h 107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68" h="107">
                  <a:moveTo>
                    <a:pt x="0" y="65"/>
                  </a:moveTo>
                  <a:lnTo>
                    <a:pt x="1" y="73"/>
                  </a:lnTo>
                  <a:lnTo>
                    <a:pt x="5" y="80"/>
                  </a:lnTo>
                  <a:lnTo>
                    <a:pt x="12" y="86"/>
                  </a:lnTo>
                  <a:lnTo>
                    <a:pt x="21" y="93"/>
                  </a:lnTo>
                  <a:lnTo>
                    <a:pt x="33" y="97"/>
                  </a:lnTo>
                  <a:lnTo>
                    <a:pt x="46" y="101"/>
                  </a:lnTo>
                  <a:lnTo>
                    <a:pt x="62" y="104"/>
                  </a:lnTo>
                  <a:lnTo>
                    <a:pt x="79" y="106"/>
                  </a:lnTo>
                  <a:lnTo>
                    <a:pt x="88" y="106"/>
                  </a:lnTo>
                  <a:lnTo>
                    <a:pt x="96" y="106"/>
                  </a:lnTo>
                  <a:lnTo>
                    <a:pt x="103" y="105"/>
                  </a:lnTo>
                  <a:lnTo>
                    <a:pt x="111" y="104"/>
                  </a:lnTo>
                  <a:lnTo>
                    <a:pt x="119" y="103"/>
                  </a:lnTo>
                  <a:lnTo>
                    <a:pt x="126" y="101"/>
                  </a:lnTo>
                  <a:lnTo>
                    <a:pt x="132" y="99"/>
                  </a:lnTo>
                  <a:lnTo>
                    <a:pt x="139" y="97"/>
                  </a:lnTo>
                  <a:lnTo>
                    <a:pt x="145" y="95"/>
                  </a:lnTo>
                  <a:lnTo>
                    <a:pt x="150" y="93"/>
                  </a:lnTo>
                  <a:lnTo>
                    <a:pt x="154" y="90"/>
                  </a:lnTo>
                  <a:lnTo>
                    <a:pt x="158" y="87"/>
                  </a:lnTo>
                  <a:lnTo>
                    <a:pt x="161" y="83"/>
                  </a:lnTo>
                  <a:lnTo>
                    <a:pt x="164" y="80"/>
                  </a:lnTo>
                  <a:lnTo>
                    <a:pt x="165" y="77"/>
                  </a:lnTo>
                  <a:lnTo>
                    <a:pt x="167" y="73"/>
                  </a:lnTo>
                  <a:lnTo>
                    <a:pt x="166" y="41"/>
                  </a:lnTo>
                  <a:lnTo>
                    <a:pt x="165" y="33"/>
                  </a:lnTo>
                  <a:lnTo>
                    <a:pt x="161" y="27"/>
                  </a:lnTo>
                  <a:lnTo>
                    <a:pt x="154" y="20"/>
                  </a:lnTo>
                  <a:lnTo>
                    <a:pt x="145" y="13"/>
                  </a:lnTo>
                  <a:lnTo>
                    <a:pt x="133" y="9"/>
                  </a:lnTo>
                  <a:lnTo>
                    <a:pt x="120" y="5"/>
                  </a:lnTo>
                  <a:lnTo>
                    <a:pt x="104" y="2"/>
                  </a:lnTo>
                  <a:lnTo>
                    <a:pt x="88" y="0"/>
                  </a:lnTo>
                  <a:lnTo>
                    <a:pt x="79" y="0"/>
                  </a:lnTo>
                  <a:lnTo>
                    <a:pt x="70" y="0"/>
                  </a:lnTo>
                  <a:lnTo>
                    <a:pt x="63" y="1"/>
                  </a:lnTo>
                  <a:lnTo>
                    <a:pt x="55" y="2"/>
                  </a:lnTo>
                  <a:lnTo>
                    <a:pt x="47" y="3"/>
                  </a:lnTo>
                  <a:lnTo>
                    <a:pt x="40" y="5"/>
                  </a:lnTo>
                  <a:lnTo>
                    <a:pt x="34" y="7"/>
                  </a:lnTo>
                  <a:lnTo>
                    <a:pt x="28" y="9"/>
                  </a:lnTo>
                  <a:lnTo>
                    <a:pt x="21" y="11"/>
                  </a:lnTo>
                  <a:lnTo>
                    <a:pt x="16" y="13"/>
                  </a:lnTo>
                  <a:lnTo>
                    <a:pt x="12" y="16"/>
                  </a:lnTo>
                  <a:lnTo>
                    <a:pt x="8" y="19"/>
                  </a:lnTo>
                  <a:lnTo>
                    <a:pt x="5" y="23"/>
                  </a:lnTo>
                  <a:lnTo>
                    <a:pt x="2" y="27"/>
                  </a:lnTo>
                  <a:lnTo>
                    <a:pt x="1" y="29"/>
                  </a:lnTo>
                  <a:lnTo>
                    <a:pt x="0" y="33"/>
                  </a:lnTo>
                  <a:lnTo>
                    <a:pt x="0" y="65"/>
                  </a:lnTo>
                </a:path>
              </a:pathLst>
            </a:custGeom>
            <a:solidFill>
              <a:srgbClr val="FFB2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78" name="Freeform 160"/>
            <p:cNvSpPr>
              <a:spLocks/>
            </p:cNvSpPr>
            <p:nvPr/>
          </p:nvSpPr>
          <p:spPr bwMode="auto">
            <a:xfrm>
              <a:off x="2575" y="4094"/>
              <a:ext cx="80" cy="41"/>
            </a:xfrm>
            <a:custGeom>
              <a:avLst/>
              <a:gdLst>
                <a:gd name="T0" fmla="*/ 79 w 80"/>
                <a:gd name="T1" fmla="*/ 34 h 41"/>
                <a:gd name="T2" fmla="*/ 79 w 80"/>
                <a:gd name="T3" fmla="*/ 34 h 41"/>
                <a:gd name="T4" fmla="*/ 62 w 80"/>
                <a:gd name="T5" fmla="*/ 33 h 41"/>
                <a:gd name="T6" fmla="*/ 48 w 80"/>
                <a:gd name="T7" fmla="*/ 30 h 41"/>
                <a:gd name="T8" fmla="*/ 35 w 80"/>
                <a:gd name="T9" fmla="*/ 27 h 41"/>
                <a:gd name="T10" fmla="*/ 25 w 80"/>
                <a:gd name="T11" fmla="*/ 22 h 41"/>
                <a:gd name="T12" fmla="*/ 16 w 80"/>
                <a:gd name="T13" fmla="*/ 17 h 41"/>
                <a:gd name="T14" fmla="*/ 10 w 80"/>
                <a:gd name="T15" fmla="*/ 11 h 41"/>
                <a:gd name="T16" fmla="*/ 7 w 80"/>
                <a:gd name="T17" fmla="*/ 6 h 41"/>
                <a:gd name="T18" fmla="*/ 6 w 80"/>
                <a:gd name="T19" fmla="*/ 0 h 41"/>
                <a:gd name="T20" fmla="*/ 0 w 80"/>
                <a:gd name="T21" fmla="*/ 0 h 41"/>
                <a:gd name="T22" fmla="*/ 1 w 80"/>
                <a:gd name="T23" fmla="*/ 8 h 41"/>
                <a:gd name="T24" fmla="*/ 5 w 80"/>
                <a:gd name="T25" fmla="*/ 15 h 41"/>
                <a:gd name="T26" fmla="*/ 12 w 80"/>
                <a:gd name="T27" fmla="*/ 22 h 41"/>
                <a:gd name="T28" fmla="*/ 22 w 80"/>
                <a:gd name="T29" fmla="*/ 28 h 41"/>
                <a:gd name="T30" fmla="*/ 33 w 80"/>
                <a:gd name="T31" fmla="*/ 32 h 41"/>
                <a:gd name="T32" fmla="*/ 47 w 80"/>
                <a:gd name="T33" fmla="*/ 36 h 41"/>
                <a:gd name="T34" fmla="*/ 62 w 80"/>
                <a:gd name="T35" fmla="*/ 38 h 41"/>
                <a:gd name="T36" fmla="*/ 79 w 80"/>
                <a:gd name="T37" fmla="*/ 40 h 41"/>
                <a:gd name="T38" fmla="*/ 79 w 80"/>
                <a:gd name="T39" fmla="*/ 34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41"/>
                <a:gd name="T62" fmla="*/ 80 w 80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41">
                  <a:moveTo>
                    <a:pt x="79" y="34"/>
                  </a:moveTo>
                  <a:lnTo>
                    <a:pt x="79" y="34"/>
                  </a:lnTo>
                  <a:lnTo>
                    <a:pt x="62" y="33"/>
                  </a:lnTo>
                  <a:lnTo>
                    <a:pt x="48" y="30"/>
                  </a:lnTo>
                  <a:lnTo>
                    <a:pt x="35" y="27"/>
                  </a:lnTo>
                  <a:lnTo>
                    <a:pt x="25" y="22"/>
                  </a:lnTo>
                  <a:lnTo>
                    <a:pt x="16" y="17"/>
                  </a:lnTo>
                  <a:lnTo>
                    <a:pt x="10" y="11"/>
                  </a:lnTo>
                  <a:lnTo>
                    <a:pt x="7" y="6"/>
                  </a:lnTo>
                  <a:lnTo>
                    <a:pt x="6" y="0"/>
                  </a:lnTo>
                  <a:lnTo>
                    <a:pt x="0" y="0"/>
                  </a:lnTo>
                  <a:lnTo>
                    <a:pt x="1" y="8"/>
                  </a:lnTo>
                  <a:lnTo>
                    <a:pt x="5" y="15"/>
                  </a:lnTo>
                  <a:lnTo>
                    <a:pt x="12" y="22"/>
                  </a:lnTo>
                  <a:lnTo>
                    <a:pt x="22" y="28"/>
                  </a:lnTo>
                  <a:lnTo>
                    <a:pt x="33" y="32"/>
                  </a:lnTo>
                  <a:lnTo>
                    <a:pt x="47" y="36"/>
                  </a:lnTo>
                  <a:lnTo>
                    <a:pt x="62" y="38"/>
                  </a:lnTo>
                  <a:lnTo>
                    <a:pt x="79" y="40"/>
                  </a:lnTo>
                  <a:lnTo>
                    <a:pt x="79" y="34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79" name="Freeform 161"/>
            <p:cNvSpPr>
              <a:spLocks/>
            </p:cNvSpPr>
            <p:nvPr/>
          </p:nvSpPr>
          <p:spPr bwMode="auto">
            <a:xfrm>
              <a:off x="2660" y="4102"/>
              <a:ext cx="89" cy="33"/>
            </a:xfrm>
            <a:custGeom>
              <a:avLst/>
              <a:gdLst>
                <a:gd name="T0" fmla="*/ 81 w 89"/>
                <a:gd name="T1" fmla="*/ 0 h 33"/>
                <a:gd name="T2" fmla="*/ 81 w 89"/>
                <a:gd name="T3" fmla="*/ 0 h 33"/>
                <a:gd name="T4" fmla="*/ 81 w 89"/>
                <a:gd name="T5" fmla="*/ 2 h 33"/>
                <a:gd name="T6" fmla="*/ 80 w 89"/>
                <a:gd name="T7" fmla="*/ 5 h 33"/>
                <a:gd name="T8" fmla="*/ 77 w 89"/>
                <a:gd name="T9" fmla="*/ 8 h 33"/>
                <a:gd name="T10" fmla="*/ 75 w 89"/>
                <a:gd name="T11" fmla="*/ 10 h 33"/>
                <a:gd name="T12" fmla="*/ 71 w 89"/>
                <a:gd name="T13" fmla="*/ 13 h 33"/>
                <a:gd name="T14" fmla="*/ 66 w 89"/>
                <a:gd name="T15" fmla="*/ 14 h 33"/>
                <a:gd name="T16" fmla="*/ 62 w 89"/>
                <a:gd name="T17" fmla="*/ 17 h 33"/>
                <a:gd name="T18" fmla="*/ 57 w 89"/>
                <a:gd name="T19" fmla="*/ 19 h 33"/>
                <a:gd name="T20" fmla="*/ 51 w 89"/>
                <a:gd name="T21" fmla="*/ 21 h 33"/>
                <a:gd name="T22" fmla="*/ 45 w 89"/>
                <a:gd name="T23" fmla="*/ 23 h 33"/>
                <a:gd name="T24" fmla="*/ 38 w 89"/>
                <a:gd name="T25" fmla="*/ 24 h 33"/>
                <a:gd name="T26" fmla="*/ 31 w 89"/>
                <a:gd name="T27" fmla="*/ 25 h 33"/>
                <a:gd name="T28" fmla="*/ 23 w 89"/>
                <a:gd name="T29" fmla="*/ 26 h 33"/>
                <a:gd name="T30" fmla="*/ 16 w 89"/>
                <a:gd name="T31" fmla="*/ 26 h 33"/>
                <a:gd name="T32" fmla="*/ 8 w 89"/>
                <a:gd name="T33" fmla="*/ 26 h 33"/>
                <a:gd name="T34" fmla="*/ 0 w 89"/>
                <a:gd name="T35" fmla="*/ 26 h 33"/>
                <a:gd name="T36" fmla="*/ 0 w 89"/>
                <a:gd name="T37" fmla="*/ 32 h 33"/>
                <a:gd name="T38" fmla="*/ 8 w 89"/>
                <a:gd name="T39" fmla="*/ 32 h 33"/>
                <a:gd name="T40" fmla="*/ 16 w 89"/>
                <a:gd name="T41" fmla="*/ 32 h 33"/>
                <a:gd name="T42" fmla="*/ 23 w 89"/>
                <a:gd name="T43" fmla="*/ 31 h 33"/>
                <a:gd name="T44" fmla="*/ 31 w 89"/>
                <a:gd name="T45" fmla="*/ 30 h 33"/>
                <a:gd name="T46" fmla="*/ 39 w 89"/>
                <a:gd name="T47" fmla="*/ 29 h 33"/>
                <a:gd name="T48" fmla="*/ 46 w 89"/>
                <a:gd name="T49" fmla="*/ 28 h 33"/>
                <a:gd name="T50" fmla="*/ 52 w 89"/>
                <a:gd name="T51" fmla="*/ 26 h 33"/>
                <a:gd name="T52" fmla="*/ 59 w 89"/>
                <a:gd name="T53" fmla="*/ 24 h 33"/>
                <a:gd name="T54" fmla="*/ 66 w 89"/>
                <a:gd name="T55" fmla="*/ 23 h 33"/>
                <a:gd name="T56" fmla="*/ 69 w 89"/>
                <a:gd name="T57" fmla="*/ 20 h 33"/>
                <a:gd name="T58" fmla="*/ 74 w 89"/>
                <a:gd name="T59" fmla="*/ 18 h 33"/>
                <a:gd name="T60" fmla="*/ 79 w 89"/>
                <a:gd name="T61" fmla="*/ 14 h 33"/>
                <a:gd name="T62" fmla="*/ 82 w 89"/>
                <a:gd name="T63" fmla="*/ 11 h 33"/>
                <a:gd name="T64" fmla="*/ 85 w 89"/>
                <a:gd name="T65" fmla="*/ 8 h 33"/>
                <a:gd name="T66" fmla="*/ 87 w 89"/>
                <a:gd name="T67" fmla="*/ 4 h 33"/>
                <a:gd name="T68" fmla="*/ 88 w 89"/>
                <a:gd name="T69" fmla="*/ 0 h 33"/>
                <a:gd name="T70" fmla="*/ 81 w 89"/>
                <a:gd name="T71" fmla="*/ 0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81" y="0"/>
                  </a:moveTo>
                  <a:lnTo>
                    <a:pt x="81" y="0"/>
                  </a:lnTo>
                  <a:lnTo>
                    <a:pt x="81" y="2"/>
                  </a:lnTo>
                  <a:lnTo>
                    <a:pt x="80" y="5"/>
                  </a:lnTo>
                  <a:lnTo>
                    <a:pt x="77" y="8"/>
                  </a:lnTo>
                  <a:lnTo>
                    <a:pt x="75" y="10"/>
                  </a:lnTo>
                  <a:lnTo>
                    <a:pt x="71" y="13"/>
                  </a:lnTo>
                  <a:lnTo>
                    <a:pt x="66" y="14"/>
                  </a:lnTo>
                  <a:lnTo>
                    <a:pt x="62" y="17"/>
                  </a:lnTo>
                  <a:lnTo>
                    <a:pt x="57" y="19"/>
                  </a:lnTo>
                  <a:lnTo>
                    <a:pt x="51" y="21"/>
                  </a:lnTo>
                  <a:lnTo>
                    <a:pt x="45" y="23"/>
                  </a:lnTo>
                  <a:lnTo>
                    <a:pt x="38" y="24"/>
                  </a:lnTo>
                  <a:lnTo>
                    <a:pt x="31" y="25"/>
                  </a:lnTo>
                  <a:lnTo>
                    <a:pt x="23" y="26"/>
                  </a:lnTo>
                  <a:lnTo>
                    <a:pt x="16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8" y="32"/>
                  </a:lnTo>
                  <a:lnTo>
                    <a:pt x="16" y="32"/>
                  </a:lnTo>
                  <a:lnTo>
                    <a:pt x="23" y="31"/>
                  </a:lnTo>
                  <a:lnTo>
                    <a:pt x="31" y="30"/>
                  </a:lnTo>
                  <a:lnTo>
                    <a:pt x="39" y="29"/>
                  </a:lnTo>
                  <a:lnTo>
                    <a:pt x="46" y="28"/>
                  </a:lnTo>
                  <a:lnTo>
                    <a:pt x="52" y="26"/>
                  </a:lnTo>
                  <a:lnTo>
                    <a:pt x="59" y="24"/>
                  </a:lnTo>
                  <a:lnTo>
                    <a:pt x="66" y="23"/>
                  </a:lnTo>
                  <a:lnTo>
                    <a:pt x="69" y="20"/>
                  </a:lnTo>
                  <a:lnTo>
                    <a:pt x="74" y="18"/>
                  </a:lnTo>
                  <a:lnTo>
                    <a:pt x="79" y="14"/>
                  </a:lnTo>
                  <a:lnTo>
                    <a:pt x="82" y="11"/>
                  </a:lnTo>
                  <a:lnTo>
                    <a:pt x="85" y="8"/>
                  </a:lnTo>
                  <a:lnTo>
                    <a:pt x="87" y="4"/>
                  </a:lnTo>
                  <a:lnTo>
                    <a:pt x="88" y="0"/>
                  </a:lnTo>
                  <a:lnTo>
                    <a:pt x="81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80" name="Freeform 162"/>
            <p:cNvSpPr>
              <a:spLocks/>
            </p:cNvSpPr>
            <p:nvPr/>
          </p:nvSpPr>
          <p:spPr bwMode="auto">
            <a:xfrm>
              <a:off x="2747" y="4068"/>
              <a:ext cx="2" cy="29"/>
            </a:xfrm>
            <a:custGeom>
              <a:avLst/>
              <a:gdLst>
                <a:gd name="T0" fmla="*/ 0 w 2"/>
                <a:gd name="T1" fmla="*/ 0 h 29"/>
                <a:gd name="T2" fmla="*/ 0 w 2"/>
                <a:gd name="T3" fmla="*/ 0 h 29"/>
                <a:gd name="T4" fmla="*/ 0 w 2"/>
                <a:gd name="T5" fmla="*/ 28 h 29"/>
                <a:gd name="T6" fmla="*/ 1 w 2"/>
                <a:gd name="T7" fmla="*/ 28 h 29"/>
                <a:gd name="T8" fmla="*/ 1 w 2"/>
                <a:gd name="T9" fmla="*/ 0 h 29"/>
                <a:gd name="T10" fmla="*/ 0 w 2"/>
                <a:gd name="T11" fmla="*/ 0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"/>
                <a:gd name="T19" fmla="*/ 0 h 29"/>
                <a:gd name="T20" fmla="*/ 2 w 2"/>
                <a:gd name="T21" fmla="*/ 29 h 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" h="29">
                  <a:moveTo>
                    <a:pt x="0" y="0"/>
                  </a:moveTo>
                  <a:lnTo>
                    <a:pt x="0" y="0"/>
                  </a:lnTo>
                  <a:lnTo>
                    <a:pt x="0" y="28"/>
                  </a:lnTo>
                  <a:lnTo>
                    <a:pt x="1" y="28"/>
                  </a:lnTo>
                  <a:lnTo>
                    <a:pt x="1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81" name="Freeform 163"/>
            <p:cNvSpPr>
              <a:spLocks/>
            </p:cNvSpPr>
            <p:nvPr/>
          </p:nvSpPr>
          <p:spPr bwMode="auto">
            <a:xfrm>
              <a:off x="2669" y="4022"/>
              <a:ext cx="79" cy="41"/>
            </a:xfrm>
            <a:custGeom>
              <a:avLst/>
              <a:gdLst>
                <a:gd name="T0" fmla="*/ 0 w 79"/>
                <a:gd name="T1" fmla="*/ 5 h 41"/>
                <a:gd name="T2" fmla="*/ 0 w 79"/>
                <a:gd name="T3" fmla="*/ 5 h 41"/>
                <a:gd name="T4" fmla="*/ 16 w 79"/>
                <a:gd name="T5" fmla="*/ 7 h 41"/>
                <a:gd name="T6" fmla="*/ 30 w 79"/>
                <a:gd name="T7" fmla="*/ 10 h 41"/>
                <a:gd name="T8" fmla="*/ 43 w 79"/>
                <a:gd name="T9" fmla="*/ 13 h 41"/>
                <a:gd name="T10" fmla="*/ 53 w 79"/>
                <a:gd name="T11" fmla="*/ 17 h 41"/>
                <a:gd name="T12" fmla="*/ 62 w 79"/>
                <a:gd name="T13" fmla="*/ 23 h 41"/>
                <a:gd name="T14" fmla="*/ 68 w 79"/>
                <a:gd name="T15" fmla="*/ 29 h 41"/>
                <a:gd name="T16" fmla="*/ 72 w 79"/>
                <a:gd name="T17" fmla="*/ 34 h 41"/>
                <a:gd name="T18" fmla="*/ 72 w 79"/>
                <a:gd name="T19" fmla="*/ 40 h 41"/>
                <a:gd name="T20" fmla="*/ 78 w 79"/>
                <a:gd name="T21" fmla="*/ 40 h 41"/>
                <a:gd name="T22" fmla="*/ 78 w 79"/>
                <a:gd name="T23" fmla="*/ 32 h 41"/>
                <a:gd name="T24" fmla="*/ 73 w 79"/>
                <a:gd name="T25" fmla="*/ 24 h 41"/>
                <a:gd name="T26" fmla="*/ 66 w 79"/>
                <a:gd name="T27" fmla="*/ 18 h 41"/>
                <a:gd name="T28" fmla="*/ 57 w 79"/>
                <a:gd name="T29" fmla="*/ 12 h 41"/>
                <a:gd name="T30" fmla="*/ 45 w 79"/>
                <a:gd name="T31" fmla="*/ 8 h 41"/>
                <a:gd name="T32" fmla="*/ 31 w 79"/>
                <a:gd name="T33" fmla="*/ 4 h 41"/>
                <a:gd name="T34" fmla="*/ 16 w 79"/>
                <a:gd name="T35" fmla="*/ 2 h 41"/>
                <a:gd name="T36" fmla="*/ 0 w 79"/>
                <a:gd name="T37" fmla="*/ 0 h 41"/>
                <a:gd name="T38" fmla="*/ 0 w 79"/>
                <a:gd name="T39" fmla="*/ 5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1"/>
                <a:gd name="T62" fmla="*/ 79 w 79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1">
                  <a:moveTo>
                    <a:pt x="0" y="5"/>
                  </a:moveTo>
                  <a:lnTo>
                    <a:pt x="0" y="5"/>
                  </a:lnTo>
                  <a:lnTo>
                    <a:pt x="16" y="7"/>
                  </a:lnTo>
                  <a:lnTo>
                    <a:pt x="30" y="10"/>
                  </a:lnTo>
                  <a:lnTo>
                    <a:pt x="43" y="13"/>
                  </a:lnTo>
                  <a:lnTo>
                    <a:pt x="53" y="17"/>
                  </a:lnTo>
                  <a:lnTo>
                    <a:pt x="62" y="23"/>
                  </a:lnTo>
                  <a:lnTo>
                    <a:pt x="68" y="29"/>
                  </a:lnTo>
                  <a:lnTo>
                    <a:pt x="72" y="34"/>
                  </a:lnTo>
                  <a:lnTo>
                    <a:pt x="72" y="40"/>
                  </a:lnTo>
                  <a:lnTo>
                    <a:pt x="78" y="40"/>
                  </a:lnTo>
                  <a:lnTo>
                    <a:pt x="78" y="32"/>
                  </a:lnTo>
                  <a:lnTo>
                    <a:pt x="73" y="24"/>
                  </a:lnTo>
                  <a:lnTo>
                    <a:pt x="66" y="18"/>
                  </a:lnTo>
                  <a:lnTo>
                    <a:pt x="57" y="12"/>
                  </a:lnTo>
                  <a:lnTo>
                    <a:pt x="45" y="8"/>
                  </a:lnTo>
                  <a:lnTo>
                    <a:pt x="31" y="4"/>
                  </a:lnTo>
                  <a:lnTo>
                    <a:pt x="16" y="2"/>
                  </a:lnTo>
                  <a:lnTo>
                    <a:pt x="0" y="0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82" name="Freeform 164"/>
            <p:cNvSpPr>
              <a:spLocks/>
            </p:cNvSpPr>
            <p:nvPr/>
          </p:nvSpPr>
          <p:spPr bwMode="auto">
            <a:xfrm>
              <a:off x="2574" y="4022"/>
              <a:ext cx="90" cy="33"/>
            </a:xfrm>
            <a:custGeom>
              <a:avLst/>
              <a:gdLst>
                <a:gd name="T0" fmla="*/ 7 w 90"/>
                <a:gd name="T1" fmla="*/ 32 h 33"/>
                <a:gd name="T2" fmla="*/ 7 w 90"/>
                <a:gd name="T3" fmla="*/ 32 h 33"/>
                <a:gd name="T4" fmla="*/ 7 w 90"/>
                <a:gd name="T5" fmla="*/ 29 h 33"/>
                <a:gd name="T6" fmla="*/ 9 w 90"/>
                <a:gd name="T7" fmla="*/ 27 h 33"/>
                <a:gd name="T8" fmla="*/ 11 w 90"/>
                <a:gd name="T9" fmla="*/ 24 h 33"/>
                <a:gd name="T10" fmla="*/ 13 w 90"/>
                <a:gd name="T11" fmla="*/ 22 h 33"/>
                <a:gd name="T12" fmla="*/ 17 w 90"/>
                <a:gd name="T13" fmla="*/ 19 h 33"/>
                <a:gd name="T14" fmla="*/ 22 w 90"/>
                <a:gd name="T15" fmla="*/ 17 h 33"/>
                <a:gd name="T16" fmla="*/ 26 w 90"/>
                <a:gd name="T17" fmla="*/ 15 h 33"/>
                <a:gd name="T18" fmla="*/ 32 w 90"/>
                <a:gd name="T19" fmla="*/ 13 h 33"/>
                <a:gd name="T20" fmla="*/ 37 w 90"/>
                <a:gd name="T21" fmla="*/ 11 h 33"/>
                <a:gd name="T22" fmla="*/ 43 w 90"/>
                <a:gd name="T23" fmla="*/ 9 h 33"/>
                <a:gd name="T24" fmla="*/ 50 w 90"/>
                <a:gd name="T25" fmla="*/ 8 h 33"/>
                <a:gd name="T26" fmla="*/ 57 w 90"/>
                <a:gd name="T27" fmla="*/ 7 h 33"/>
                <a:gd name="T28" fmla="*/ 65 w 90"/>
                <a:gd name="T29" fmla="*/ 6 h 33"/>
                <a:gd name="T30" fmla="*/ 72 w 90"/>
                <a:gd name="T31" fmla="*/ 6 h 33"/>
                <a:gd name="T32" fmla="*/ 81 w 90"/>
                <a:gd name="T33" fmla="*/ 6 h 33"/>
                <a:gd name="T34" fmla="*/ 89 w 90"/>
                <a:gd name="T35" fmla="*/ 5 h 33"/>
                <a:gd name="T36" fmla="*/ 89 w 90"/>
                <a:gd name="T37" fmla="*/ 0 h 33"/>
                <a:gd name="T38" fmla="*/ 81 w 90"/>
                <a:gd name="T39" fmla="*/ 0 h 33"/>
                <a:gd name="T40" fmla="*/ 72 w 90"/>
                <a:gd name="T41" fmla="*/ 0 h 33"/>
                <a:gd name="T42" fmla="*/ 65 w 90"/>
                <a:gd name="T43" fmla="*/ 1 h 33"/>
                <a:gd name="T44" fmla="*/ 57 w 90"/>
                <a:gd name="T45" fmla="*/ 2 h 33"/>
                <a:gd name="T46" fmla="*/ 49 w 90"/>
                <a:gd name="T47" fmla="*/ 3 h 33"/>
                <a:gd name="T48" fmla="*/ 42 w 90"/>
                <a:gd name="T49" fmla="*/ 3 h 33"/>
                <a:gd name="T50" fmla="*/ 36 w 90"/>
                <a:gd name="T51" fmla="*/ 5 h 33"/>
                <a:gd name="T52" fmla="*/ 29 w 90"/>
                <a:gd name="T53" fmla="*/ 8 h 33"/>
                <a:gd name="T54" fmla="*/ 23 w 90"/>
                <a:gd name="T55" fmla="*/ 9 h 33"/>
                <a:gd name="T56" fmla="*/ 19 w 90"/>
                <a:gd name="T57" fmla="*/ 12 h 33"/>
                <a:gd name="T58" fmla="*/ 14 w 90"/>
                <a:gd name="T59" fmla="*/ 14 h 33"/>
                <a:gd name="T60" fmla="*/ 9 w 90"/>
                <a:gd name="T61" fmla="*/ 17 h 33"/>
                <a:gd name="T62" fmla="*/ 6 w 90"/>
                <a:gd name="T63" fmla="*/ 21 h 33"/>
                <a:gd name="T64" fmla="*/ 3 w 90"/>
                <a:gd name="T65" fmla="*/ 24 h 33"/>
                <a:gd name="T66" fmla="*/ 2 w 90"/>
                <a:gd name="T67" fmla="*/ 28 h 33"/>
                <a:gd name="T68" fmla="*/ 0 w 90"/>
                <a:gd name="T69" fmla="*/ 32 h 33"/>
                <a:gd name="T70" fmla="*/ 7 w 90"/>
                <a:gd name="T71" fmla="*/ 32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"/>
                <a:gd name="T109" fmla="*/ 0 h 33"/>
                <a:gd name="T110" fmla="*/ 90 w 90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" h="33">
                  <a:moveTo>
                    <a:pt x="7" y="32"/>
                  </a:moveTo>
                  <a:lnTo>
                    <a:pt x="7" y="32"/>
                  </a:lnTo>
                  <a:lnTo>
                    <a:pt x="7" y="29"/>
                  </a:lnTo>
                  <a:lnTo>
                    <a:pt x="9" y="27"/>
                  </a:lnTo>
                  <a:lnTo>
                    <a:pt x="11" y="24"/>
                  </a:lnTo>
                  <a:lnTo>
                    <a:pt x="13" y="22"/>
                  </a:lnTo>
                  <a:lnTo>
                    <a:pt x="17" y="19"/>
                  </a:lnTo>
                  <a:lnTo>
                    <a:pt x="22" y="17"/>
                  </a:lnTo>
                  <a:lnTo>
                    <a:pt x="26" y="15"/>
                  </a:lnTo>
                  <a:lnTo>
                    <a:pt x="32" y="13"/>
                  </a:lnTo>
                  <a:lnTo>
                    <a:pt x="37" y="11"/>
                  </a:lnTo>
                  <a:lnTo>
                    <a:pt x="43" y="9"/>
                  </a:lnTo>
                  <a:lnTo>
                    <a:pt x="50" y="8"/>
                  </a:lnTo>
                  <a:lnTo>
                    <a:pt x="57" y="7"/>
                  </a:lnTo>
                  <a:lnTo>
                    <a:pt x="65" y="6"/>
                  </a:lnTo>
                  <a:lnTo>
                    <a:pt x="72" y="6"/>
                  </a:lnTo>
                  <a:lnTo>
                    <a:pt x="81" y="6"/>
                  </a:lnTo>
                  <a:lnTo>
                    <a:pt x="89" y="5"/>
                  </a:lnTo>
                  <a:lnTo>
                    <a:pt x="89" y="0"/>
                  </a:lnTo>
                  <a:lnTo>
                    <a:pt x="81" y="0"/>
                  </a:lnTo>
                  <a:lnTo>
                    <a:pt x="72" y="0"/>
                  </a:lnTo>
                  <a:lnTo>
                    <a:pt x="65" y="1"/>
                  </a:lnTo>
                  <a:lnTo>
                    <a:pt x="57" y="2"/>
                  </a:lnTo>
                  <a:lnTo>
                    <a:pt x="49" y="3"/>
                  </a:lnTo>
                  <a:lnTo>
                    <a:pt x="42" y="3"/>
                  </a:lnTo>
                  <a:lnTo>
                    <a:pt x="36" y="5"/>
                  </a:lnTo>
                  <a:lnTo>
                    <a:pt x="29" y="8"/>
                  </a:lnTo>
                  <a:lnTo>
                    <a:pt x="23" y="9"/>
                  </a:lnTo>
                  <a:lnTo>
                    <a:pt x="19" y="12"/>
                  </a:lnTo>
                  <a:lnTo>
                    <a:pt x="14" y="14"/>
                  </a:lnTo>
                  <a:lnTo>
                    <a:pt x="9" y="17"/>
                  </a:lnTo>
                  <a:lnTo>
                    <a:pt x="6" y="21"/>
                  </a:lnTo>
                  <a:lnTo>
                    <a:pt x="3" y="24"/>
                  </a:lnTo>
                  <a:lnTo>
                    <a:pt x="2" y="28"/>
                  </a:lnTo>
                  <a:lnTo>
                    <a:pt x="0" y="32"/>
                  </a:lnTo>
                  <a:lnTo>
                    <a:pt x="7" y="3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83" name="Freeform 165"/>
            <p:cNvSpPr>
              <a:spLocks/>
            </p:cNvSpPr>
            <p:nvPr/>
          </p:nvSpPr>
          <p:spPr bwMode="auto">
            <a:xfrm>
              <a:off x="2574" y="4060"/>
              <a:ext cx="2" cy="29"/>
            </a:xfrm>
            <a:custGeom>
              <a:avLst/>
              <a:gdLst>
                <a:gd name="T0" fmla="*/ 1 w 2"/>
                <a:gd name="T1" fmla="*/ 28 h 29"/>
                <a:gd name="T2" fmla="*/ 1 w 2"/>
                <a:gd name="T3" fmla="*/ 28 h 29"/>
                <a:gd name="T4" fmla="*/ 1 w 2"/>
                <a:gd name="T5" fmla="*/ 0 h 29"/>
                <a:gd name="T6" fmla="*/ 0 w 2"/>
                <a:gd name="T7" fmla="*/ 0 h 29"/>
                <a:gd name="T8" fmla="*/ 0 w 2"/>
                <a:gd name="T9" fmla="*/ 28 h 29"/>
                <a:gd name="T10" fmla="*/ 1 w 2"/>
                <a:gd name="T11" fmla="*/ 28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"/>
                <a:gd name="T19" fmla="*/ 0 h 29"/>
                <a:gd name="T20" fmla="*/ 2 w 2"/>
                <a:gd name="T21" fmla="*/ 29 h 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" h="29">
                  <a:moveTo>
                    <a:pt x="1" y="28"/>
                  </a:moveTo>
                  <a:lnTo>
                    <a:pt x="1" y="28"/>
                  </a:lnTo>
                  <a:lnTo>
                    <a:pt x="1" y="0"/>
                  </a:lnTo>
                  <a:lnTo>
                    <a:pt x="0" y="0"/>
                  </a:lnTo>
                  <a:lnTo>
                    <a:pt x="0" y="28"/>
                  </a:lnTo>
                  <a:lnTo>
                    <a:pt x="1" y="28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84" name="Freeform 166"/>
            <p:cNvSpPr>
              <a:spLocks/>
            </p:cNvSpPr>
            <p:nvPr/>
          </p:nvSpPr>
          <p:spPr bwMode="auto">
            <a:xfrm>
              <a:off x="2578" y="4025"/>
              <a:ext cx="167" cy="72"/>
            </a:xfrm>
            <a:custGeom>
              <a:avLst/>
              <a:gdLst>
                <a:gd name="T0" fmla="*/ 166 w 167"/>
                <a:gd name="T1" fmla="*/ 40 h 72"/>
                <a:gd name="T2" fmla="*/ 165 w 167"/>
                <a:gd name="T3" fmla="*/ 42 h 72"/>
                <a:gd name="T4" fmla="*/ 163 w 167"/>
                <a:gd name="T5" fmla="*/ 46 h 72"/>
                <a:gd name="T6" fmla="*/ 161 w 167"/>
                <a:gd name="T7" fmla="*/ 50 h 72"/>
                <a:gd name="T8" fmla="*/ 157 w 167"/>
                <a:gd name="T9" fmla="*/ 53 h 72"/>
                <a:gd name="T10" fmla="*/ 153 w 167"/>
                <a:gd name="T11" fmla="*/ 56 h 72"/>
                <a:gd name="T12" fmla="*/ 149 w 167"/>
                <a:gd name="T13" fmla="*/ 58 h 72"/>
                <a:gd name="T14" fmla="*/ 144 w 167"/>
                <a:gd name="T15" fmla="*/ 61 h 72"/>
                <a:gd name="T16" fmla="*/ 139 w 167"/>
                <a:gd name="T17" fmla="*/ 64 h 72"/>
                <a:gd name="T18" fmla="*/ 132 w 167"/>
                <a:gd name="T19" fmla="*/ 65 h 72"/>
                <a:gd name="T20" fmla="*/ 125 w 167"/>
                <a:gd name="T21" fmla="*/ 67 h 72"/>
                <a:gd name="T22" fmla="*/ 119 w 167"/>
                <a:gd name="T23" fmla="*/ 69 h 72"/>
                <a:gd name="T24" fmla="*/ 111 w 167"/>
                <a:gd name="T25" fmla="*/ 70 h 72"/>
                <a:gd name="T26" fmla="*/ 103 w 167"/>
                <a:gd name="T27" fmla="*/ 71 h 72"/>
                <a:gd name="T28" fmla="*/ 96 w 167"/>
                <a:gd name="T29" fmla="*/ 71 h 72"/>
                <a:gd name="T30" fmla="*/ 87 w 167"/>
                <a:gd name="T31" fmla="*/ 71 h 72"/>
                <a:gd name="T32" fmla="*/ 78 w 167"/>
                <a:gd name="T33" fmla="*/ 71 h 72"/>
                <a:gd name="T34" fmla="*/ 62 w 167"/>
                <a:gd name="T35" fmla="*/ 70 h 72"/>
                <a:gd name="T36" fmla="*/ 46 w 167"/>
                <a:gd name="T37" fmla="*/ 67 h 72"/>
                <a:gd name="T38" fmla="*/ 32 w 167"/>
                <a:gd name="T39" fmla="*/ 64 h 72"/>
                <a:gd name="T40" fmla="*/ 21 w 167"/>
                <a:gd name="T41" fmla="*/ 58 h 72"/>
                <a:gd name="T42" fmla="*/ 11 w 167"/>
                <a:gd name="T43" fmla="*/ 53 h 72"/>
                <a:gd name="T44" fmla="*/ 4 w 167"/>
                <a:gd name="T45" fmla="*/ 47 h 72"/>
                <a:gd name="T46" fmla="*/ 0 w 167"/>
                <a:gd name="T47" fmla="*/ 40 h 72"/>
                <a:gd name="T48" fmla="*/ 0 w 167"/>
                <a:gd name="T49" fmla="*/ 32 h 72"/>
                <a:gd name="T50" fmla="*/ 1 w 167"/>
                <a:gd name="T51" fmla="*/ 29 h 72"/>
                <a:gd name="T52" fmla="*/ 2 w 167"/>
                <a:gd name="T53" fmla="*/ 26 h 72"/>
                <a:gd name="T54" fmla="*/ 5 w 167"/>
                <a:gd name="T55" fmla="*/ 22 h 72"/>
                <a:gd name="T56" fmla="*/ 8 w 167"/>
                <a:gd name="T57" fmla="*/ 18 h 72"/>
                <a:gd name="T58" fmla="*/ 12 w 167"/>
                <a:gd name="T59" fmla="*/ 16 h 72"/>
                <a:gd name="T60" fmla="*/ 16 w 167"/>
                <a:gd name="T61" fmla="*/ 13 h 72"/>
                <a:gd name="T62" fmla="*/ 21 w 167"/>
                <a:gd name="T63" fmla="*/ 11 h 72"/>
                <a:gd name="T64" fmla="*/ 28 w 167"/>
                <a:gd name="T65" fmla="*/ 8 h 72"/>
                <a:gd name="T66" fmla="*/ 34 w 167"/>
                <a:gd name="T67" fmla="*/ 6 h 72"/>
                <a:gd name="T68" fmla="*/ 40 w 167"/>
                <a:gd name="T69" fmla="*/ 5 h 72"/>
                <a:gd name="T70" fmla="*/ 47 w 167"/>
                <a:gd name="T71" fmla="*/ 3 h 72"/>
                <a:gd name="T72" fmla="*/ 55 w 167"/>
                <a:gd name="T73" fmla="*/ 2 h 72"/>
                <a:gd name="T74" fmla="*/ 63 w 167"/>
                <a:gd name="T75" fmla="*/ 1 h 72"/>
                <a:gd name="T76" fmla="*/ 70 w 167"/>
                <a:gd name="T77" fmla="*/ 0 h 72"/>
                <a:gd name="T78" fmla="*/ 79 w 167"/>
                <a:gd name="T79" fmla="*/ 0 h 72"/>
                <a:gd name="T80" fmla="*/ 88 w 167"/>
                <a:gd name="T81" fmla="*/ 0 h 72"/>
                <a:gd name="T82" fmla="*/ 104 w 167"/>
                <a:gd name="T83" fmla="*/ 2 h 72"/>
                <a:gd name="T84" fmla="*/ 120 w 167"/>
                <a:gd name="T85" fmla="*/ 5 h 72"/>
                <a:gd name="T86" fmla="*/ 133 w 167"/>
                <a:gd name="T87" fmla="*/ 8 h 72"/>
                <a:gd name="T88" fmla="*/ 145 w 167"/>
                <a:gd name="T89" fmla="*/ 13 h 72"/>
                <a:gd name="T90" fmla="*/ 154 w 167"/>
                <a:gd name="T91" fmla="*/ 19 h 72"/>
                <a:gd name="T92" fmla="*/ 161 w 167"/>
                <a:gd name="T93" fmla="*/ 26 h 72"/>
                <a:gd name="T94" fmla="*/ 165 w 167"/>
                <a:gd name="T95" fmla="*/ 32 h 72"/>
                <a:gd name="T96" fmla="*/ 166 w 167"/>
                <a:gd name="T97" fmla="*/ 40 h 7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67"/>
                <a:gd name="T148" fmla="*/ 0 h 72"/>
                <a:gd name="T149" fmla="*/ 167 w 167"/>
                <a:gd name="T150" fmla="*/ 72 h 72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67" h="72">
                  <a:moveTo>
                    <a:pt x="166" y="40"/>
                  </a:moveTo>
                  <a:lnTo>
                    <a:pt x="165" y="42"/>
                  </a:lnTo>
                  <a:lnTo>
                    <a:pt x="163" y="46"/>
                  </a:lnTo>
                  <a:lnTo>
                    <a:pt x="161" y="50"/>
                  </a:lnTo>
                  <a:lnTo>
                    <a:pt x="157" y="53"/>
                  </a:lnTo>
                  <a:lnTo>
                    <a:pt x="153" y="56"/>
                  </a:lnTo>
                  <a:lnTo>
                    <a:pt x="149" y="58"/>
                  </a:lnTo>
                  <a:lnTo>
                    <a:pt x="144" y="61"/>
                  </a:lnTo>
                  <a:lnTo>
                    <a:pt x="139" y="64"/>
                  </a:lnTo>
                  <a:lnTo>
                    <a:pt x="132" y="65"/>
                  </a:lnTo>
                  <a:lnTo>
                    <a:pt x="125" y="67"/>
                  </a:lnTo>
                  <a:lnTo>
                    <a:pt x="119" y="69"/>
                  </a:lnTo>
                  <a:lnTo>
                    <a:pt x="111" y="70"/>
                  </a:lnTo>
                  <a:lnTo>
                    <a:pt x="103" y="71"/>
                  </a:lnTo>
                  <a:lnTo>
                    <a:pt x="96" y="71"/>
                  </a:lnTo>
                  <a:lnTo>
                    <a:pt x="87" y="71"/>
                  </a:lnTo>
                  <a:lnTo>
                    <a:pt x="78" y="71"/>
                  </a:lnTo>
                  <a:lnTo>
                    <a:pt x="62" y="70"/>
                  </a:lnTo>
                  <a:lnTo>
                    <a:pt x="46" y="67"/>
                  </a:lnTo>
                  <a:lnTo>
                    <a:pt x="32" y="64"/>
                  </a:lnTo>
                  <a:lnTo>
                    <a:pt x="21" y="58"/>
                  </a:lnTo>
                  <a:lnTo>
                    <a:pt x="11" y="53"/>
                  </a:lnTo>
                  <a:lnTo>
                    <a:pt x="4" y="47"/>
                  </a:lnTo>
                  <a:lnTo>
                    <a:pt x="0" y="40"/>
                  </a:lnTo>
                  <a:lnTo>
                    <a:pt x="0" y="32"/>
                  </a:lnTo>
                  <a:lnTo>
                    <a:pt x="1" y="29"/>
                  </a:lnTo>
                  <a:lnTo>
                    <a:pt x="2" y="26"/>
                  </a:lnTo>
                  <a:lnTo>
                    <a:pt x="5" y="22"/>
                  </a:lnTo>
                  <a:lnTo>
                    <a:pt x="8" y="18"/>
                  </a:lnTo>
                  <a:lnTo>
                    <a:pt x="12" y="16"/>
                  </a:lnTo>
                  <a:lnTo>
                    <a:pt x="16" y="13"/>
                  </a:lnTo>
                  <a:lnTo>
                    <a:pt x="21" y="11"/>
                  </a:lnTo>
                  <a:lnTo>
                    <a:pt x="28" y="8"/>
                  </a:lnTo>
                  <a:lnTo>
                    <a:pt x="34" y="6"/>
                  </a:lnTo>
                  <a:lnTo>
                    <a:pt x="40" y="5"/>
                  </a:lnTo>
                  <a:lnTo>
                    <a:pt x="47" y="3"/>
                  </a:lnTo>
                  <a:lnTo>
                    <a:pt x="55" y="2"/>
                  </a:lnTo>
                  <a:lnTo>
                    <a:pt x="63" y="1"/>
                  </a:lnTo>
                  <a:lnTo>
                    <a:pt x="70" y="0"/>
                  </a:lnTo>
                  <a:lnTo>
                    <a:pt x="79" y="0"/>
                  </a:lnTo>
                  <a:lnTo>
                    <a:pt x="88" y="0"/>
                  </a:lnTo>
                  <a:lnTo>
                    <a:pt x="104" y="2"/>
                  </a:lnTo>
                  <a:lnTo>
                    <a:pt x="120" y="5"/>
                  </a:lnTo>
                  <a:lnTo>
                    <a:pt x="133" y="8"/>
                  </a:lnTo>
                  <a:lnTo>
                    <a:pt x="145" y="13"/>
                  </a:lnTo>
                  <a:lnTo>
                    <a:pt x="154" y="19"/>
                  </a:lnTo>
                  <a:lnTo>
                    <a:pt x="161" y="26"/>
                  </a:lnTo>
                  <a:lnTo>
                    <a:pt x="165" y="32"/>
                  </a:lnTo>
                  <a:lnTo>
                    <a:pt x="166" y="40"/>
                  </a:lnTo>
                </a:path>
              </a:pathLst>
            </a:custGeom>
            <a:solidFill>
              <a:srgbClr val="FFFF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85" name="Freeform 167"/>
            <p:cNvSpPr>
              <a:spLocks/>
            </p:cNvSpPr>
            <p:nvPr/>
          </p:nvSpPr>
          <p:spPr bwMode="auto">
            <a:xfrm>
              <a:off x="2659" y="4068"/>
              <a:ext cx="89" cy="33"/>
            </a:xfrm>
            <a:custGeom>
              <a:avLst/>
              <a:gdLst>
                <a:gd name="T0" fmla="*/ 0 w 89"/>
                <a:gd name="T1" fmla="*/ 32 h 33"/>
                <a:gd name="T2" fmla="*/ 0 w 89"/>
                <a:gd name="T3" fmla="*/ 32 h 33"/>
                <a:gd name="T4" fmla="*/ 8 w 89"/>
                <a:gd name="T5" fmla="*/ 32 h 33"/>
                <a:gd name="T6" fmla="*/ 17 w 89"/>
                <a:gd name="T7" fmla="*/ 32 h 33"/>
                <a:gd name="T8" fmla="*/ 24 w 89"/>
                <a:gd name="T9" fmla="*/ 31 h 33"/>
                <a:gd name="T10" fmla="*/ 32 w 89"/>
                <a:gd name="T11" fmla="*/ 30 h 33"/>
                <a:gd name="T12" fmla="*/ 39 w 89"/>
                <a:gd name="T13" fmla="*/ 29 h 33"/>
                <a:gd name="T14" fmla="*/ 47 w 89"/>
                <a:gd name="T15" fmla="*/ 28 h 33"/>
                <a:gd name="T16" fmla="*/ 53 w 89"/>
                <a:gd name="T17" fmla="*/ 26 h 33"/>
                <a:gd name="T18" fmla="*/ 60 w 89"/>
                <a:gd name="T19" fmla="*/ 24 h 33"/>
                <a:gd name="T20" fmla="*/ 66 w 89"/>
                <a:gd name="T21" fmla="*/ 22 h 33"/>
                <a:gd name="T22" fmla="*/ 70 w 89"/>
                <a:gd name="T23" fmla="*/ 20 h 33"/>
                <a:gd name="T24" fmla="*/ 75 w 89"/>
                <a:gd name="T25" fmla="*/ 17 h 33"/>
                <a:gd name="T26" fmla="*/ 80 w 89"/>
                <a:gd name="T27" fmla="*/ 14 h 33"/>
                <a:gd name="T28" fmla="*/ 82 w 89"/>
                <a:gd name="T29" fmla="*/ 11 h 33"/>
                <a:gd name="T30" fmla="*/ 86 w 89"/>
                <a:gd name="T31" fmla="*/ 8 h 33"/>
                <a:gd name="T32" fmla="*/ 87 w 89"/>
                <a:gd name="T33" fmla="*/ 3 h 33"/>
                <a:gd name="T34" fmla="*/ 88 w 89"/>
                <a:gd name="T35" fmla="*/ 0 h 33"/>
                <a:gd name="T36" fmla="*/ 82 w 89"/>
                <a:gd name="T37" fmla="*/ 0 h 33"/>
                <a:gd name="T38" fmla="*/ 81 w 89"/>
                <a:gd name="T39" fmla="*/ 2 h 33"/>
                <a:gd name="T40" fmla="*/ 80 w 89"/>
                <a:gd name="T41" fmla="*/ 4 h 33"/>
                <a:gd name="T42" fmla="*/ 78 w 89"/>
                <a:gd name="T43" fmla="*/ 8 h 33"/>
                <a:gd name="T44" fmla="*/ 75 w 89"/>
                <a:gd name="T45" fmla="*/ 10 h 33"/>
                <a:gd name="T46" fmla="*/ 72 w 89"/>
                <a:gd name="T47" fmla="*/ 13 h 33"/>
                <a:gd name="T48" fmla="*/ 67 w 89"/>
                <a:gd name="T49" fmla="*/ 14 h 33"/>
                <a:gd name="T50" fmla="*/ 63 w 89"/>
                <a:gd name="T51" fmla="*/ 17 h 33"/>
                <a:gd name="T52" fmla="*/ 58 w 89"/>
                <a:gd name="T53" fmla="*/ 19 h 33"/>
                <a:gd name="T54" fmla="*/ 51 w 89"/>
                <a:gd name="T55" fmla="*/ 21 h 33"/>
                <a:gd name="T56" fmla="*/ 46 w 89"/>
                <a:gd name="T57" fmla="*/ 23 h 33"/>
                <a:gd name="T58" fmla="*/ 38 w 89"/>
                <a:gd name="T59" fmla="*/ 24 h 33"/>
                <a:gd name="T60" fmla="*/ 32 w 89"/>
                <a:gd name="T61" fmla="*/ 24 h 33"/>
                <a:gd name="T62" fmla="*/ 24 w 89"/>
                <a:gd name="T63" fmla="*/ 26 h 33"/>
                <a:gd name="T64" fmla="*/ 17 w 89"/>
                <a:gd name="T65" fmla="*/ 26 h 33"/>
                <a:gd name="T66" fmla="*/ 8 w 89"/>
                <a:gd name="T67" fmla="*/ 26 h 33"/>
                <a:gd name="T68" fmla="*/ 0 w 89"/>
                <a:gd name="T69" fmla="*/ 26 h 33"/>
                <a:gd name="T70" fmla="*/ 0 w 89"/>
                <a:gd name="T71" fmla="*/ 32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0" y="32"/>
                  </a:moveTo>
                  <a:lnTo>
                    <a:pt x="0" y="32"/>
                  </a:lnTo>
                  <a:lnTo>
                    <a:pt x="8" y="32"/>
                  </a:lnTo>
                  <a:lnTo>
                    <a:pt x="17" y="32"/>
                  </a:lnTo>
                  <a:lnTo>
                    <a:pt x="24" y="31"/>
                  </a:lnTo>
                  <a:lnTo>
                    <a:pt x="32" y="30"/>
                  </a:lnTo>
                  <a:lnTo>
                    <a:pt x="39" y="29"/>
                  </a:lnTo>
                  <a:lnTo>
                    <a:pt x="47" y="28"/>
                  </a:lnTo>
                  <a:lnTo>
                    <a:pt x="53" y="26"/>
                  </a:lnTo>
                  <a:lnTo>
                    <a:pt x="60" y="24"/>
                  </a:lnTo>
                  <a:lnTo>
                    <a:pt x="66" y="22"/>
                  </a:lnTo>
                  <a:lnTo>
                    <a:pt x="70" y="20"/>
                  </a:lnTo>
                  <a:lnTo>
                    <a:pt x="75" y="17"/>
                  </a:lnTo>
                  <a:lnTo>
                    <a:pt x="80" y="14"/>
                  </a:lnTo>
                  <a:lnTo>
                    <a:pt x="82" y="11"/>
                  </a:lnTo>
                  <a:lnTo>
                    <a:pt x="86" y="8"/>
                  </a:lnTo>
                  <a:lnTo>
                    <a:pt x="87" y="3"/>
                  </a:lnTo>
                  <a:lnTo>
                    <a:pt x="88" y="0"/>
                  </a:lnTo>
                  <a:lnTo>
                    <a:pt x="82" y="0"/>
                  </a:lnTo>
                  <a:lnTo>
                    <a:pt x="81" y="2"/>
                  </a:lnTo>
                  <a:lnTo>
                    <a:pt x="80" y="4"/>
                  </a:lnTo>
                  <a:lnTo>
                    <a:pt x="78" y="8"/>
                  </a:lnTo>
                  <a:lnTo>
                    <a:pt x="75" y="10"/>
                  </a:lnTo>
                  <a:lnTo>
                    <a:pt x="72" y="13"/>
                  </a:lnTo>
                  <a:lnTo>
                    <a:pt x="67" y="14"/>
                  </a:lnTo>
                  <a:lnTo>
                    <a:pt x="63" y="17"/>
                  </a:lnTo>
                  <a:lnTo>
                    <a:pt x="58" y="19"/>
                  </a:lnTo>
                  <a:lnTo>
                    <a:pt x="51" y="21"/>
                  </a:lnTo>
                  <a:lnTo>
                    <a:pt x="46" y="23"/>
                  </a:lnTo>
                  <a:lnTo>
                    <a:pt x="38" y="24"/>
                  </a:lnTo>
                  <a:lnTo>
                    <a:pt x="32" y="24"/>
                  </a:lnTo>
                  <a:lnTo>
                    <a:pt x="24" y="26"/>
                  </a:lnTo>
                  <a:lnTo>
                    <a:pt x="17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86" name="Freeform 168"/>
            <p:cNvSpPr>
              <a:spLocks/>
            </p:cNvSpPr>
            <p:nvPr/>
          </p:nvSpPr>
          <p:spPr bwMode="auto">
            <a:xfrm>
              <a:off x="2574" y="4060"/>
              <a:ext cx="80" cy="41"/>
            </a:xfrm>
            <a:custGeom>
              <a:avLst/>
              <a:gdLst>
                <a:gd name="T0" fmla="*/ 0 w 80"/>
                <a:gd name="T1" fmla="*/ 0 h 41"/>
                <a:gd name="T2" fmla="*/ 0 w 80"/>
                <a:gd name="T3" fmla="*/ 0 h 41"/>
                <a:gd name="T4" fmla="*/ 1 w 80"/>
                <a:gd name="T5" fmla="*/ 8 h 41"/>
                <a:gd name="T6" fmla="*/ 6 w 80"/>
                <a:gd name="T7" fmla="*/ 16 h 41"/>
                <a:gd name="T8" fmla="*/ 12 w 80"/>
                <a:gd name="T9" fmla="*/ 22 h 41"/>
                <a:gd name="T10" fmla="*/ 22 w 80"/>
                <a:gd name="T11" fmla="*/ 28 h 41"/>
                <a:gd name="T12" fmla="*/ 33 w 80"/>
                <a:gd name="T13" fmla="*/ 32 h 41"/>
                <a:gd name="T14" fmla="*/ 47 w 80"/>
                <a:gd name="T15" fmla="*/ 36 h 41"/>
                <a:gd name="T16" fmla="*/ 63 w 80"/>
                <a:gd name="T17" fmla="*/ 38 h 41"/>
                <a:gd name="T18" fmla="*/ 79 w 80"/>
                <a:gd name="T19" fmla="*/ 40 h 41"/>
                <a:gd name="T20" fmla="*/ 79 w 80"/>
                <a:gd name="T21" fmla="*/ 34 h 41"/>
                <a:gd name="T22" fmla="*/ 63 w 80"/>
                <a:gd name="T23" fmla="*/ 32 h 41"/>
                <a:gd name="T24" fmla="*/ 48 w 80"/>
                <a:gd name="T25" fmla="*/ 30 h 41"/>
                <a:gd name="T26" fmla="*/ 35 w 80"/>
                <a:gd name="T27" fmla="*/ 27 h 41"/>
                <a:gd name="T28" fmla="*/ 25 w 80"/>
                <a:gd name="T29" fmla="*/ 22 h 41"/>
                <a:gd name="T30" fmla="*/ 17 w 80"/>
                <a:gd name="T31" fmla="*/ 17 h 41"/>
                <a:gd name="T32" fmla="*/ 10 w 80"/>
                <a:gd name="T33" fmla="*/ 11 h 41"/>
                <a:gd name="T34" fmla="*/ 7 w 80"/>
                <a:gd name="T35" fmla="*/ 6 h 41"/>
                <a:gd name="T36" fmla="*/ 7 w 80"/>
                <a:gd name="T37" fmla="*/ 0 h 41"/>
                <a:gd name="T38" fmla="*/ 0 w 80"/>
                <a:gd name="T39" fmla="*/ 0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41"/>
                <a:gd name="T62" fmla="*/ 80 w 80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41">
                  <a:moveTo>
                    <a:pt x="0" y="0"/>
                  </a:moveTo>
                  <a:lnTo>
                    <a:pt x="0" y="0"/>
                  </a:lnTo>
                  <a:lnTo>
                    <a:pt x="1" y="8"/>
                  </a:lnTo>
                  <a:lnTo>
                    <a:pt x="6" y="16"/>
                  </a:lnTo>
                  <a:lnTo>
                    <a:pt x="12" y="22"/>
                  </a:lnTo>
                  <a:lnTo>
                    <a:pt x="22" y="28"/>
                  </a:lnTo>
                  <a:lnTo>
                    <a:pt x="33" y="32"/>
                  </a:lnTo>
                  <a:lnTo>
                    <a:pt x="47" y="36"/>
                  </a:lnTo>
                  <a:lnTo>
                    <a:pt x="63" y="38"/>
                  </a:lnTo>
                  <a:lnTo>
                    <a:pt x="79" y="40"/>
                  </a:lnTo>
                  <a:lnTo>
                    <a:pt x="79" y="34"/>
                  </a:lnTo>
                  <a:lnTo>
                    <a:pt x="63" y="32"/>
                  </a:lnTo>
                  <a:lnTo>
                    <a:pt x="48" y="30"/>
                  </a:lnTo>
                  <a:lnTo>
                    <a:pt x="35" y="27"/>
                  </a:lnTo>
                  <a:lnTo>
                    <a:pt x="25" y="22"/>
                  </a:lnTo>
                  <a:lnTo>
                    <a:pt x="17" y="17"/>
                  </a:lnTo>
                  <a:lnTo>
                    <a:pt x="10" y="11"/>
                  </a:lnTo>
                  <a:lnTo>
                    <a:pt x="7" y="6"/>
                  </a:lnTo>
                  <a:lnTo>
                    <a:pt x="7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87" name="Freeform 169"/>
            <p:cNvSpPr>
              <a:spLocks/>
            </p:cNvSpPr>
            <p:nvPr/>
          </p:nvSpPr>
          <p:spPr bwMode="auto">
            <a:xfrm>
              <a:off x="2574" y="4022"/>
              <a:ext cx="90" cy="33"/>
            </a:xfrm>
            <a:custGeom>
              <a:avLst/>
              <a:gdLst>
                <a:gd name="T0" fmla="*/ 89 w 90"/>
                <a:gd name="T1" fmla="*/ 0 h 33"/>
                <a:gd name="T2" fmla="*/ 89 w 90"/>
                <a:gd name="T3" fmla="*/ 0 h 33"/>
                <a:gd name="T4" fmla="*/ 81 w 90"/>
                <a:gd name="T5" fmla="*/ 0 h 33"/>
                <a:gd name="T6" fmla="*/ 72 w 90"/>
                <a:gd name="T7" fmla="*/ 0 h 33"/>
                <a:gd name="T8" fmla="*/ 65 w 90"/>
                <a:gd name="T9" fmla="*/ 1 h 33"/>
                <a:gd name="T10" fmla="*/ 57 w 90"/>
                <a:gd name="T11" fmla="*/ 2 h 33"/>
                <a:gd name="T12" fmla="*/ 49 w 90"/>
                <a:gd name="T13" fmla="*/ 3 h 33"/>
                <a:gd name="T14" fmla="*/ 42 w 90"/>
                <a:gd name="T15" fmla="*/ 3 h 33"/>
                <a:gd name="T16" fmla="*/ 36 w 90"/>
                <a:gd name="T17" fmla="*/ 5 h 33"/>
                <a:gd name="T18" fmla="*/ 29 w 90"/>
                <a:gd name="T19" fmla="*/ 8 h 33"/>
                <a:gd name="T20" fmla="*/ 23 w 90"/>
                <a:gd name="T21" fmla="*/ 9 h 33"/>
                <a:gd name="T22" fmla="*/ 19 w 90"/>
                <a:gd name="T23" fmla="*/ 12 h 33"/>
                <a:gd name="T24" fmla="*/ 14 w 90"/>
                <a:gd name="T25" fmla="*/ 14 h 33"/>
                <a:gd name="T26" fmla="*/ 9 w 90"/>
                <a:gd name="T27" fmla="*/ 17 h 33"/>
                <a:gd name="T28" fmla="*/ 6 w 90"/>
                <a:gd name="T29" fmla="*/ 21 h 33"/>
                <a:gd name="T30" fmla="*/ 3 w 90"/>
                <a:gd name="T31" fmla="*/ 24 h 33"/>
                <a:gd name="T32" fmla="*/ 2 w 90"/>
                <a:gd name="T33" fmla="*/ 28 h 33"/>
                <a:gd name="T34" fmla="*/ 0 w 90"/>
                <a:gd name="T35" fmla="*/ 32 h 33"/>
                <a:gd name="T36" fmla="*/ 7 w 90"/>
                <a:gd name="T37" fmla="*/ 32 h 33"/>
                <a:gd name="T38" fmla="*/ 7 w 90"/>
                <a:gd name="T39" fmla="*/ 29 h 33"/>
                <a:gd name="T40" fmla="*/ 9 w 90"/>
                <a:gd name="T41" fmla="*/ 27 h 33"/>
                <a:gd name="T42" fmla="*/ 11 w 90"/>
                <a:gd name="T43" fmla="*/ 24 h 33"/>
                <a:gd name="T44" fmla="*/ 13 w 90"/>
                <a:gd name="T45" fmla="*/ 22 h 33"/>
                <a:gd name="T46" fmla="*/ 17 w 90"/>
                <a:gd name="T47" fmla="*/ 19 h 33"/>
                <a:gd name="T48" fmla="*/ 22 w 90"/>
                <a:gd name="T49" fmla="*/ 17 h 33"/>
                <a:gd name="T50" fmla="*/ 26 w 90"/>
                <a:gd name="T51" fmla="*/ 15 h 33"/>
                <a:gd name="T52" fmla="*/ 32 w 90"/>
                <a:gd name="T53" fmla="*/ 13 h 33"/>
                <a:gd name="T54" fmla="*/ 37 w 90"/>
                <a:gd name="T55" fmla="*/ 11 h 33"/>
                <a:gd name="T56" fmla="*/ 43 w 90"/>
                <a:gd name="T57" fmla="*/ 9 h 33"/>
                <a:gd name="T58" fmla="*/ 50 w 90"/>
                <a:gd name="T59" fmla="*/ 8 h 33"/>
                <a:gd name="T60" fmla="*/ 57 w 90"/>
                <a:gd name="T61" fmla="*/ 7 h 33"/>
                <a:gd name="T62" fmla="*/ 65 w 90"/>
                <a:gd name="T63" fmla="*/ 6 h 33"/>
                <a:gd name="T64" fmla="*/ 72 w 90"/>
                <a:gd name="T65" fmla="*/ 6 h 33"/>
                <a:gd name="T66" fmla="*/ 81 w 90"/>
                <a:gd name="T67" fmla="*/ 6 h 33"/>
                <a:gd name="T68" fmla="*/ 89 w 90"/>
                <a:gd name="T69" fmla="*/ 5 h 33"/>
                <a:gd name="T70" fmla="*/ 89 w 90"/>
                <a:gd name="T71" fmla="*/ 0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"/>
                <a:gd name="T109" fmla="*/ 0 h 33"/>
                <a:gd name="T110" fmla="*/ 90 w 90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" h="33">
                  <a:moveTo>
                    <a:pt x="89" y="0"/>
                  </a:moveTo>
                  <a:lnTo>
                    <a:pt x="89" y="0"/>
                  </a:lnTo>
                  <a:lnTo>
                    <a:pt x="81" y="0"/>
                  </a:lnTo>
                  <a:lnTo>
                    <a:pt x="72" y="0"/>
                  </a:lnTo>
                  <a:lnTo>
                    <a:pt x="65" y="1"/>
                  </a:lnTo>
                  <a:lnTo>
                    <a:pt x="57" y="2"/>
                  </a:lnTo>
                  <a:lnTo>
                    <a:pt x="49" y="3"/>
                  </a:lnTo>
                  <a:lnTo>
                    <a:pt x="42" y="3"/>
                  </a:lnTo>
                  <a:lnTo>
                    <a:pt x="36" y="5"/>
                  </a:lnTo>
                  <a:lnTo>
                    <a:pt x="29" y="8"/>
                  </a:lnTo>
                  <a:lnTo>
                    <a:pt x="23" y="9"/>
                  </a:lnTo>
                  <a:lnTo>
                    <a:pt x="19" y="12"/>
                  </a:lnTo>
                  <a:lnTo>
                    <a:pt x="14" y="14"/>
                  </a:lnTo>
                  <a:lnTo>
                    <a:pt x="9" y="17"/>
                  </a:lnTo>
                  <a:lnTo>
                    <a:pt x="6" y="21"/>
                  </a:lnTo>
                  <a:lnTo>
                    <a:pt x="3" y="24"/>
                  </a:lnTo>
                  <a:lnTo>
                    <a:pt x="2" y="28"/>
                  </a:lnTo>
                  <a:lnTo>
                    <a:pt x="0" y="32"/>
                  </a:lnTo>
                  <a:lnTo>
                    <a:pt x="7" y="32"/>
                  </a:lnTo>
                  <a:lnTo>
                    <a:pt x="7" y="29"/>
                  </a:lnTo>
                  <a:lnTo>
                    <a:pt x="9" y="27"/>
                  </a:lnTo>
                  <a:lnTo>
                    <a:pt x="11" y="24"/>
                  </a:lnTo>
                  <a:lnTo>
                    <a:pt x="13" y="22"/>
                  </a:lnTo>
                  <a:lnTo>
                    <a:pt x="17" y="19"/>
                  </a:lnTo>
                  <a:lnTo>
                    <a:pt x="22" y="17"/>
                  </a:lnTo>
                  <a:lnTo>
                    <a:pt x="26" y="15"/>
                  </a:lnTo>
                  <a:lnTo>
                    <a:pt x="32" y="13"/>
                  </a:lnTo>
                  <a:lnTo>
                    <a:pt x="37" y="11"/>
                  </a:lnTo>
                  <a:lnTo>
                    <a:pt x="43" y="9"/>
                  </a:lnTo>
                  <a:lnTo>
                    <a:pt x="50" y="8"/>
                  </a:lnTo>
                  <a:lnTo>
                    <a:pt x="57" y="7"/>
                  </a:lnTo>
                  <a:lnTo>
                    <a:pt x="65" y="6"/>
                  </a:lnTo>
                  <a:lnTo>
                    <a:pt x="72" y="6"/>
                  </a:lnTo>
                  <a:lnTo>
                    <a:pt x="81" y="6"/>
                  </a:lnTo>
                  <a:lnTo>
                    <a:pt x="89" y="5"/>
                  </a:lnTo>
                  <a:lnTo>
                    <a:pt x="89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88" name="Freeform 170"/>
            <p:cNvSpPr>
              <a:spLocks/>
            </p:cNvSpPr>
            <p:nvPr/>
          </p:nvSpPr>
          <p:spPr bwMode="auto">
            <a:xfrm>
              <a:off x="2669" y="4022"/>
              <a:ext cx="79" cy="41"/>
            </a:xfrm>
            <a:custGeom>
              <a:avLst/>
              <a:gdLst>
                <a:gd name="T0" fmla="*/ 78 w 79"/>
                <a:gd name="T1" fmla="*/ 40 h 41"/>
                <a:gd name="T2" fmla="*/ 78 w 79"/>
                <a:gd name="T3" fmla="*/ 40 h 41"/>
                <a:gd name="T4" fmla="*/ 78 w 79"/>
                <a:gd name="T5" fmla="*/ 32 h 41"/>
                <a:gd name="T6" fmla="*/ 73 w 79"/>
                <a:gd name="T7" fmla="*/ 24 h 41"/>
                <a:gd name="T8" fmla="*/ 66 w 79"/>
                <a:gd name="T9" fmla="*/ 18 h 41"/>
                <a:gd name="T10" fmla="*/ 57 w 79"/>
                <a:gd name="T11" fmla="*/ 12 h 41"/>
                <a:gd name="T12" fmla="*/ 45 w 79"/>
                <a:gd name="T13" fmla="*/ 8 h 41"/>
                <a:gd name="T14" fmla="*/ 31 w 79"/>
                <a:gd name="T15" fmla="*/ 4 h 41"/>
                <a:gd name="T16" fmla="*/ 16 w 79"/>
                <a:gd name="T17" fmla="*/ 2 h 41"/>
                <a:gd name="T18" fmla="*/ 0 w 79"/>
                <a:gd name="T19" fmla="*/ 0 h 41"/>
                <a:gd name="T20" fmla="*/ 0 w 79"/>
                <a:gd name="T21" fmla="*/ 5 h 41"/>
                <a:gd name="T22" fmla="*/ 16 w 79"/>
                <a:gd name="T23" fmla="*/ 7 h 41"/>
                <a:gd name="T24" fmla="*/ 30 w 79"/>
                <a:gd name="T25" fmla="*/ 10 h 41"/>
                <a:gd name="T26" fmla="*/ 43 w 79"/>
                <a:gd name="T27" fmla="*/ 13 h 41"/>
                <a:gd name="T28" fmla="*/ 53 w 79"/>
                <a:gd name="T29" fmla="*/ 17 h 41"/>
                <a:gd name="T30" fmla="*/ 62 w 79"/>
                <a:gd name="T31" fmla="*/ 23 h 41"/>
                <a:gd name="T32" fmla="*/ 68 w 79"/>
                <a:gd name="T33" fmla="*/ 29 h 41"/>
                <a:gd name="T34" fmla="*/ 72 w 79"/>
                <a:gd name="T35" fmla="*/ 34 h 41"/>
                <a:gd name="T36" fmla="*/ 72 w 79"/>
                <a:gd name="T37" fmla="*/ 40 h 41"/>
                <a:gd name="T38" fmla="*/ 78 w 79"/>
                <a:gd name="T39" fmla="*/ 40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1"/>
                <a:gd name="T62" fmla="*/ 79 w 79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1">
                  <a:moveTo>
                    <a:pt x="78" y="40"/>
                  </a:moveTo>
                  <a:lnTo>
                    <a:pt x="78" y="40"/>
                  </a:lnTo>
                  <a:lnTo>
                    <a:pt x="78" y="32"/>
                  </a:lnTo>
                  <a:lnTo>
                    <a:pt x="73" y="24"/>
                  </a:lnTo>
                  <a:lnTo>
                    <a:pt x="66" y="18"/>
                  </a:lnTo>
                  <a:lnTo>
                    <a:pt x="57" y="12"/>
                  </a:lnTo>
                  <a:lnTo>
                    <a:pt x="45" y="8"/>
                  </a:lnTo>
                  <a:lnTo>
                    <a:pt x="31" y="4"/>
                  </a:lnTo>
                  <a:lnTo>
                    <a:pt x="16" y="2"/>
                  </a:lnTo>
                  <a:lnTo>
                    <a:pt x="0" y="0"/>
                  </a:lnTo>
                  <a:lnTo>
                    <a:pt x="0" y="5"/>
                  </a:lnTo>
                  <a:lnTo>
                    <a:pt x="16" y="7"/>
                  </a:lnTo>
                  <a:lnTo>
                    <a:pt x="30" y="10"/>
                  </a:lnTo>
                  <a:lnTo>
                    <a:pt x="43" y="13"/>
                  </a:lnTo>
                  <a:lnTo>
                    <a:pt x="53" y="17"/>
                  </a:lnTo>
                  <a:lnTo>
                    <a:pt x="62" y="23"/>
                  </a:lnTo>
                  <a:lnTo>
                    <a:pt x="68" y="29"/>
                  </a:lnTo>
                  <a:lnTo>
                    <a:pt x="72" y="34"/>
                  </a:lnTo>
                  <a:lnTo>
                    <a:pt x="72" y="40"/>
                  </a:lnTo>
                  <a:lnTo>
                    <a:pt x="78" y="4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89" name="Freeform 171"/>
            <p:cNvSpPr>
              <a:spLocks/>
            </p:cNvSpPr>
            <p:nvPr/>
          </p:nvSpPr>
          <p:spPr bwMode="auto">
            <a:xfrm>
              <a:off x="2704" y="4008"/>
              <a:ext cx="170" cy="154"/>
            </a:xfrm>
            <a:custGeom>
              <a:avLst/>
              <a:gdLst>
                <a:gd name="T0" fmla="*/ 0 w 170"/>
                <a:gd name="T1" fmla="*/ 85 h 154"/>
                <a:gd name="T2" fmla="*/ 1 w 170"/>
                <a:gd name="T3" fmla="*/ 97 h 154"/>
                <a:gd name="T4" fmla="*/ 5 w 170"/>
                <a:gd name="T5" fmla="*/ 109 h 154"/>
                <a:gd name="T6" fmla="*/ 12 w 170"/>
                <a:gd name="T7" fmla="*/ 120 h 154"/>
                <a:gd name="T8" fmla="*/ 21 w 170"/>
                <a:gd name="T9" fmla="*/ 130 h 154"/>
                <a:gd name="T10" fmla="*/ 33 w 170"/>
                <a:gd name="T11" fmla="*/ 139 h 154"/>
                <a:gd name="T12" fmla="*/ 47 w 170"/>
                <a:gd name="T13" fmla="*/ 145 h 154"/>
                <a:gd name="T14" fmla="*/ 63 w 170"/>
                <a:gd name="T15" fmla="*/ 150 h 154"/>
                <a:gd name="T16" fmla="*/ 79 w 170"/>
                <a:gd name="T17" fmla="*/ 152 h 154"/>
                <a:gd name="T18" fmla="*/ 88 w 170"/>
                <a:gd name="T19" fmla="*/ 153 h 154"/>
                <a:gd name="T20" fmla="*/ 96 w 170"/>
                <a:gd name="T21" fmla="*/ 152 h 154"/>
                <a:gd name="T22" fmla="*/ 104 w 170"/>
                <a:gd name="T23" fmla="*/ 151 h 154"/>
                <a:gd name="T24" fmla="*/ 112 w 170"/>
                <a:gd name="T25" fmla="*/ 150 h 154"/>
                <a:gd name="T26" fmla="*/ 120 w 170"/>
                <a:gd name="T27" fmla="*/ 148 h 154"/>
                <a:gd name="T28" fmla="*/ 127 w 170"/>
                <a:gd name="T29" fmla="*/ 145 h 154"/>
                <a:gd name="T30" fmla="*/ 132 w 170"/>
                <a:gd name="T31" fmla="*/ 142 h 154"/>
                <a:gd name="T32" fmla="*/ 139 w 170"/>
                <a:gd name="T33" fmla="*/ 139 h 154"/>
                <a:gd name="T34" fmla="*/ 145 w 170"/>
                <a:gd name="T35" fmla="*/ 135 h 154"/>
                <a:gd name="T36" fmla="*/ 150 w 170"/>
                <a:gd name="T37" fmla="*/ 130 h 154"/>
                <a:gd name="T38" fmla="*/ 155 w 170"/>
                <a:gd name="T39" fmla="*/ 126 h 154"/>
                <a:gd name="T40" fmla="*/ 158 w 170"/>
                <a:gd name="T41" fmla="*/ 120 h 154"/>
                <a:gd name="T42" fmla="*/ 161 w 170"/>
                <a:gd name="T43" fmla="*/ 115 h 154"/>
                <a:gd name="T44" fmla="*/ 164 w 170"/>
                <a:gd name="T45" fmla="*/ 110 h 154"/>
                <a:gd name="T46" fmla="*/ 166 w 170"/>
                <a:gd name="T47" fmla="*/ 103 h 154"/>
                <a:gd name="T48" fmla="*/ 167 w 170"/>
                <a:gd name="T49" fmla="*/ 97 h 154"/>
                <a:gd name="T50" fmla="*/ 169 w 170"/>
                <a:gd name="T51" fmla="*/ 68 h 154"/>
                <a:gd name="T52" fmla="*/ 168 w 170"/>
                <a:gd name="T53" fmla="*/ 56 h 154"/>
                <a:gd name="T54" fmla="*/ 164 w 170"/>
                <a:gd name="T55" fmla="*/ 44 h 154"/>
                <a:gd name="T56" fmla="*/ 157 w 170"/>
                <a:gd name="T57" fmla="*/ 33 h 154"/>
                <a:gd name="T58" fmla="*/ 148 w 170"/>
                <a:gd name="T59" fmla="*/ 23 h 154"/>
                <a:gd name="T60" fmla="*/ 136 w 170"/>
                <a:gd name="T61" fmla="*/ 14 h 154"/>
                <a:gd name="T62" fmla="*/ 123 w 170"/>
                <a:gd name="T63" fmla="*/ 8 h 154"/>
                <a:gd name="T64" fmla="*/ 107 w 170"/>
                <a:gd name="T65" fmla="*/ 3 h 154"/>
                <a:gd name="T66" fmla="*/ 91 w 170"/>
                <a:gd name="T67" fmla="*/ 1 h 154"/>
                <a:gd name="T68" fmla="*/ 82 w 170"/>
                <a:gd name="T69" fmla="*/ 0 h 154"/>
                <a:gd name="T70" fmla="*/ 73 w 170"/>
                <a:gd name="T71" fmla="*/ 1 h 154"/>
                <a:gd name="T72" fmla="*/ 66 w 170"/>
                <a:gd name="T73" fmla="*/ 2 h 154"/>
                <a:gd name="T74" fmla="*/ 58 w 170"/>
                <a:gd name="T75" fmla="*/ 3 h 154"/>
                <a:gd name="T76" fmla="*/ 50 w 170"/>
                <a:gd name="T77" fmla="*/ 6 h 154"/>
                <a:gd name="T78" fmla="*/ 42 w 170"/>
                <a:gd name="T79" fmla="*/ 8 h 154"/>
                <a:gd name="T80" fmla="*/ 37 w 170"/>
                <a:gd name="T81" fmla="*/ 11 h 154"/>
                <a:gd name="T82" fmla="*/ 31 w 170"/>
                <a:gd name="T83" fmla="*/ 14 h 154"/>
                <a:gd name="T84" fmla="*/ 24 w 170"/>
                <a:gd name="T85" fmla="*/ 18 h 154"/>
                <a:gd name="T86" fmla="*/ 19 w 170"/>
                <a:gd name="T87" fmla="*/ 23 h 154"/>
                <a:gd name="T88" fmla="*/ 14 w 170"/>
                <a:gd name="T89" fmla="*/ 28 h 154"/>
                <a:gd name="T90" fmla="*/ 11 w 170"/>
                <a:gd name="T91" fmla="*/ 33 h 154"/>
                <a:gd name="T92" fmla="*/ 8 w 170"/>
                <a:gd name="T93" fmla="*/ 38 h 154"/>
                <a:gd name="T94" fmla="*/ 5 w 170"/>
                <a:gd name="T95" fmla="*/ 44 h 154"/>
                <a:gd name="T96" fmla="*/ 4 w 170"/>
                <a:gd name="T97" fmla="*/ 50 h 154"/>
                <a:gd name="T98" fmla="*/ 3 w 170"/>
                <a:gd name="T99" fmla="*/ 56 h 154"/>
                <a:gd name="T100" fmla="*/ 0 w 170"/>
                <a:gd name="T101" fmla="*/ 85 h 154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0"/>
                <a:gd name="T154" fmla="*/ 0 h 154"/>
                <a:gd name="T155" fmla="*/ 170 w 170"/>
                <a:gd name="T156" fmla="*/ 154 h 154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0" h="154">
                  <a:moveTo>
                    <a:pt x="0" y="85"/>
                  </a:moveTo>
                  <a:lnTo>
                    <a:pt x="1" y="97"/>
                  </a:lnTo>
                  <a:lnTo>
                    <a:pt x="5" y="109"/>
                  </a:lnTo>
                  <a:lnTo>
                    <a:pt x="12" y="120"/>
                  </a:lnTo>
                  <a:lnTo>
                    <a:pt x="21" y="130"/>
                  </a:lnTo>
                  <a:lnTo>
                    <a:pt x="33" y="139"/>
                  </a:lnTo>
                  <a:lnTo>
                    <a:pt x="47" y="145"/>
                  </a:lnTo>
                  <a:lnTo>
                    <a:pt x="63" y="150"/>
                  </a:lnTo>
                  <a:lnTo>
                    <a:pt x="79" y="152"/>
                  </a:lnTo>
                  <a:lnTo>
                    <a:pt x="88" y="153"/>
                  </a:lnTo>
                  <a:lnTo>
                    <a:pt x="96" y="152"/>
                  </a:lnTo>
                  <a:lnTo>
                    <a:pt x="104" y="151"/>
                  </a:lnTo>
                  <a:lnTo>
                    <a:pt x="112" y="150"/>
                  </a:lnTo>
                  <a:lnTo>
                    <a:pt x="120" y="148"/>
                  </a:lnTo>
                  <a:lnTo>
                    <a:pt x="127" y="145"/>
                  </a:lnTo>
                  <a:lnTo>
                    <a:pt x="132" y="142"/>
                  </a:lnTo>
                  <a:lnTo>
                    <a:pt x="139" y="139"/>
                  </a:lnTo>
                  <a:lnTo>
                    <a:pt x="145" y="135"/>
                  </a:lnTo>
                  <a:lnTo>
                    <a:pt x="150" y="130"/>
                  </a:lnTo>
                  <a:lnTo>
                    <a:pt x="155" y="126"/>
                  </a:lnTo>
                  <a:lnTo>
                    <a:pt x="158" y="120"/>
                  </a:lnTo>
                  <a:lnTo>
                    <a:pt x="161" y="115"/>
                  </a:lnTo>
                  <a:lnTo>
                    <a:pt x="164" y="110"/>
                  </a:lnTo>
                  <a:lnTo>
                    <a:pt x="166" y="103"/>
                  </a:lnTo>
                  <a:lnTo>
                    <a:pt x="167" y="97"/>
                  </a:lnTo>
                  <a:lnTo>
                    <a:pt x="169" y="68"/>
                  </a:lnTo>
                  <a:lnTo>
                    <a:pt x="168" y="56"/>
                  </a:lnTo>
                  <a:lnTo>
                    <a:pt x="164" y="44"/>
                  </a:lnTo>
                  <a:lnTo>
                    <a:pt x="157" y="33"/>
                  </a:lnTo>
                  <a:lnTo>
                    <a:pt x="148" y="23"/>
                  </a:lnTo>
                  <a:lnTo>
                    <a:pt x="136" y="14"/>
                  </a:lnTo>
                  <a:lnTo>
                    <a:pt x="123" y="8"/>
                  </a:lnTo>
                  <a:lnTo>
                    <a:pt x="107" y="3"/>
                  </a:lnTo>
                  <a:lnTo>
                    <a:pt x="91" y="1"/>
                  </a:lnTo>
                  <a:lnTo>
                    <a:pt x="82" y="0"/>
                  </a:lnTo>
                  <a:lnTo>
                    <a:pt x="73" y="1"/>
                  </a:lnTo>
                  <a:lnTo>
                    <a:pt x="66" y="2"/>
                  </a:lnTo>
                  <a:lnTo>
                    <a:pt x="58" y="3"/>
                  </a:lnTo>
                  <a:lnTo>
                    <a:pt x="50" y="6"/>
                  </a:lnTo>
                  <a:lnTo>
                    <a:pt x="42" y="8"/>
                  </a:lnTo>
                  <a:lnTo>
                    <a:pt x="37" y="11"/>
                  </a:lnTo>
                  <a:lnTo>
                    <a:pt x="31" y="14"/>
                  </a:lnTo>
                  <a:lnTo>
                    <a:pt x="24" y="18"/>
                  </a:lnTo>
                  <a:lnTo>
                    <a:pt x="19" y="23"/>
                  </a:lnTo>
                  <a:lnTo>
                    <a:pt x="14" y="28"/>
                  </a:lnTo>
                  <a:lnTo>
                    <a:pt x="11" y="33"/>
                  </a:lnTo>
                  <a:lnTo>
                    <a:pt x="8" y="38"/>
                  </a:lnTo>
                  <a:lnTo>
                    <a:pt x="5" y="44"/>
                  </a:lnTo>
                  <a:lnTo>
                    <a:pt x="4" y="50"/>
                  </a:lnTo>
                  <a:lnTo>
                    <a:pt x="3" y="56"/>
                  </a:lnTo>
                  <a:lnTo>
                    <a:pt x="0" y="85"/>
                  </a:lnTo>
                </a:path>
              </a:pathLst>
            </a:custGeom>
            <a:solidFill>
              <a:srgbClr val="FFB2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90" name="Freeform 172"/>
            <p:cNvSpPr>
              <a:spLocks/>
            </p:cNvSpPr>
            <p:nvPr/>
          </p:nvSpPr>
          <p:spPr bwMode="auto">
            <a:xfrm>
              <a:off x="2701" y="4096"/>
              <a:ext cx="80" cy="69"/>
            </a:xfrm>
            <a:custGeom>
              <a:avLst/>
              <a:gdLst>
                <a:gd name="T0" fmla="*/ 79 w 80"/>
                <a:gd name="T1" fmla="*/ 62 h 69"/>
                <a:gd name="T2" fmla="*/ 79 w 80"/>
                <a:gd name="T3" fmla="*/ 62 h 69"/>
                <a:gd name="T4" fmla="*/ 63 w 80"/>
                <a:gd name="T5" fmla="*/ 60 h 69"/>
                <a:gd name="T6" fmla="*/ 49 w 80"/>
                <a:gd name="T7" fmla="*/ 55 h 69"/>
                <a:gd name="T8" fmla="*/ 36 w 80"/>
                <a:gd name="T9" fmla="*/ 49 h 69"/>
                <a:gd name="T10" fmla="*/ 26 w 80"/>
                <a:gd name="T11" fmla="*/ 40 h 69"/>
                <a:gd name="T12" fmla="*/ 17 w 80"/>
                <a:gd name="T13" fmla="*/ 32 h 69"/>
                <a:gd name="T14" fmla="*/ 11 w 80"/>
                <a:gd name="T15" fmla="*/ 22 h 69"/>
                <a:gd name="T16" fmla="*/ 7 w 80"/>
                <a:gd name="T17" fmla="*/ 11 h 69"/>
                <a:gd name="T18" fmla="*/ 7 w 80"/>
                <a:gd name="T19" fmla="*/ 0 h 69"/>
                <a:gd name="T20" fmla="*/ 0 w 80"/>
                <a:gd name="T21" fmla="*/ 0 h 69"/>
                <a:gd name="T22" fmla="*/ 1 w 80"/>
                <a:gd name="T23" fmla="*/ 12 h 69"/>
                <a:gd name="T24" fmla="*/ 5 w 80"/>
                <a:gd name="T25" fmla="*/ 24 h 69"/>
                <a:gd name="T26" fmla="*/ 12 w 80"/>
                <a:gd name="T27" fmla="*/ 36 h 69"/>
                <a:gd name="T28" fmla="*/ 21 w 80"/>
                <a:gd name="T29" fmla="*/ 46 h 69"/>
                <a:gd name="T30" fmla="*/ 33 w 80"/>
                <a:gd name="T31" fmla="*/ 54 h 69"/>
                <a:gd name="T32" fmla="*/ 47 w 80"/>
                <a:gd name="T33" fmla="*/ 61 h 69"/>
                <a:gd name="T34" fmla="*/ 62 w 80"/>
                <a:gd name="T35" fmla="*/ 65 h 69"/>
                <a:gd name="T36" fmla="*/ 79 w 80"/>
                <a:gd name="T37" fmla="*/ 68 h 69"/>
                <a:gd name="T38" fmla="*/ 79 w 80"/>
                <a:gd name="T39" fmla="*/ 62 h 69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69"/>
                <a:gd name="T62" fmla="*/ 80 w 80"/>
                <a:gd name="T63" fmla="*/ 69 h 69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69">
                  <a:moveTo>
                    <a:pt x="79" y="62"/>
                  </a:moveTo>
                  <a:lnTo>
                    <a:pt x="79" y="62"/>
                  </a:lnTo>
                  <a:lnTo>
                    <a:pt x="63" y="60"/>
                  </a:lnTo>
                  <a:lnTo>
                    <a:pt x="49" y="55"/>
                  </a:lnTo>
                  <a:lnTo>
                    <a:pt x="36" y="49"/>
                  </a:lnTo>
                  <a:lnTo>
                    <a:pt x="26" y="40"/>
                  </a:lnTo>
                  <a:lnTo>
                    <a:pt x="17" y="32"/>
                  </a:lnTo>
                  <a:lnTo>
                    <a:pt x="11" y="22"/>
                  </a:lnTo>
                  <a:lnTo>
                    <a:pt x="7" y="11"/>
                  </a:lnTo>
                  <a:lnTo>
                    <a:pt x="7" y="0"/>
                  </a:lnTo>
                  <a:lnTo>
                    <a:pt x="0" y="0"/>
                  </a:lnTo>
                  <a:lnTo>
                    <a:pt x="1" y="12"/>
                  </a:lnTo>
                  <a:lnTo>
                    <a:pt x="5" y="24"/>
                  </a:lnTo>
                  <a:lnTo>
                    <a:pt x="12" y="36"/>
                  </a:lnTo>
                  <a:lnTo>
                    <a:pt x="21" y="46"/>
                  </a:lnTo>
                  <a:lnTo>
                    <a:pt x="33" y="54"/>
                  </a:lnTo>
                  <a:lnTo>
                    <a:pt x="47" y="61"/>
                  </a:lnTo>
                  <a:lnTo>
                    <a:pt x="62" y="65"/>
                  </a:lnTo>
                  <a:lnTo>
                    <a:pt x="79" y="68"/>
                  </a:lnTo>
                  <a:lnTo>
                    <a:pt x="79" y="6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91" name="Freeform 173"/>
            <p:cNvSpPr>
              <a:spLocks/>
            </p:cNvSpPr>
            <p:nvPr/>
          </p:nvSpPr>
          <p:spPr bwMode="auto">
            <a:xfrm>
              <a:off x="2786" y="4109"/>
              <a:ext cx="89" cy="57"/>
            </a:xfrm>
            <a:custGeom>
              <a:avLst/>
              <a:gdLst>
                <a:gd name="T0" fmla="*/ 82 w 89"/>
                <a:gd name="T1" fmla="*/ 0 h 57"/>
                <a:gd name="T2" fmla="*/ 82 w 89"/>
                <a:gd name="T3" fmla="*/ 0 h 57"/>
                <a:gd name="T4" fmla="*/ 81 w 89"/>
                <a:gd name="T5" fmla="*/ 5 h 57"/>
                <a:gd name="T6" fmla="*/ 80 w 89"/>
                <a:gd name="T7" fmla="*/ 10 h 57"/>
                <a:gd name="T8" fmla="*/ 77 w 89"/>
                <a:gd name="T9" fmla="*/ 15 h 57"/>
                <a:gd name="T10" fmla="*/ 75 w 89"/>
                <a:gd name="T11" fmla="*/ 21 h 57"/>
                <a:gd name="T12" fmla="*/ 70 w 89"/>
                <a:gd name="T13" fmla="*/ 25 h 57"/>
                <a:gd name="T14" fmla="*/ 66 w 89"/>
                <a:gd name="T15" fmla="*/ 29 h 57"/>
                <a:gd name="T16" fmla="*/ 62 w 89"/>
                <a:gd name="T17" fmla="*/ 33 h 57"/>
                <a:gd name="T18" fmla="*/ 57 w 89"/>
                <a:gd name="T19" fmla="*/ 36 h 57"/>
                <a:gd name="T20" fmla="*/ 51 w 89"/>
                <a:gd name="T21" fmla="*/ 40 h 57"/>
                <a:gd name="T22" fmla="*/ 45 w 89"/>
                <a:gd name="T23" fmla="*/ 42 h 57"/>
                <a:gd name="T24" fmla="*/ 37 w 89"/>
                <a:gd name="T25" fmla="*/ 44 h 57"/>
                <a:gd name="T26" fmla="*/ 31 w 89"/>
                <a:gd name="T27" fmla="*/ 47 h 57"/>
                <a:gd name="T28" fmla="*/ 23 w 89"/>
                <a:gd name="T29" fmla="*/ 48 h 57"/>
                <a:gd name="T30" fmla="*/ 16 w 89"/>
                <a:gd name="T31" fmla="*/ 49 h 57"/>
                <a:gd name="T32" fmla="*/ 8 w 89"/>
                <a:gd name="T33" fmla="*/ 49 h 57"/>
                <a:gd name="T34" fmla="*/ 0 w 89"/>
                <a:gd name="T35" fmla="*/ 49 h 57"/>
                <a:gd name="T36" fmla="*/ 0 w 89"/>
                <a:gd name="T37" fmla="*/ 55 h 57"/>
                <a:gd name="T38" fmla="*/ 8 w 89"/>
                <a:gd name="T39" fmla="*/ 56 h 57"/>
                <a:gd name="T40" fmla="*/ 16 w 89"/>
                <a:gd name="T41" fmla="*/ 55 h 57"/>
                <a:gd name="T42" fmla="*/ 24 w 89"/>
                <a:gd name="T43" fmla="*/ 54 h 57"/>
                <a:gd name="T44" fmla="*/ 32 w 89"/>
                <a:gd name="T45" fmla="*/ 52 h 57"/>
                <a:gd name="T46" fmla="*/ 40 w 89"/>
                <a:gd name="T47" fmla="*/ 51 h 57"/>
                <a:gd name="T48" fmla="*/ 47 w 89"/>
                <a:gd name="T49" fmla="*/ 48 h 57"/>
                <a:gd name="T50" fmla="*/ 53 w 89"/>
                <a:gd name="T51" fmla="*/ 45 h 57"/>
                <a:gd name="T52" fmla="*/ 60 w 89"/>
                <a:gd name="T53" fmla="*/ 42 h 57"/>
                <a:gd name="T54" fmla="*/ 66 w 89"/>
                <a:gd name="T55" fmla="*/ 37 h 57"/>
                <a:gd name="T56" fmla="*/ 70 w 89"/>
                <a:gd name="T57" fmla="*/ 33 h 57"/>
                <a:gd name="T58" fmla="*/ 76 w 89"/>
                <a:gd name="T59" fmla="*/ 29 h 57"/>
                <a:gd name="T60" fmla="*/ 80 w 89"/>
                <a:gd name="T61" fmla="*/ 23 h 57"/>
                <a:gd name="T62" fmla="*/ 83 w 89"/>
                <a:gd name="T63" fmla="*/ 18 h 57"/>
                <a:gd name="T64" fmla="*/ 85 w 89"/>
                <a:gd name="T65" fmla="*/ 13 h 57"/>
                <a:gd name="T66" fmla="*/ 87 w 89"/>
                <a:gd name="T67" fmla="*/ 6 h 57"/>
                <a:gd name="T68" fmla="*/ 88 w 89"/>
                <a:gd name="T69" fmla="*/ 0 h 57"/>
                <a:gd name="T70" fmla="*/ 82 w 89"/>
                <a:gd name="T71" fmla="*/ 0 h 5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57"/>
                <a:gd name="T110" fmla="*/ 89 w 89"/>
                <a:gd name="T111" fmla="*/ 57 h 5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57">
                  <a:moveTo>
                    <a:pt x="82" y="0"/>
                  </a:moveTo>
                  <a:lnTo>
                    <a:pt x="82" y="0"/>
                  </a:lnTo>
                  <a:lnTo>
                    <a:pt x="81" y="5"/>
                  </a:lnTo>
                  <a:lnTo>
                    <a:pt x="80" y="10"/>
                  </a:lnTo>
                  <a:lnTo>
                    <a:pt x="77" y="15"/>
                  </a:lnTo>
                  <a:lnTo>
                    <a:pt x="75" y="21"/>
                  </a:lnTo>
                  <a:lnTo>
                    <a:pt x="70" y="25"/>
                  </a:lnTo>
                  <a:lnTo>
                    <a:pt x="66" y="29"/>
                  </a:lnTo>
                  <a:lnTo>
                    <a:pt x="62" y="33"/>
                  </a:lnTo>
                  <a:lnTo>
                    <a:pt x="57" y="36"/>
                  </a:lnTo>
                  <a:lnTo>
                    <a:pt x="51" y="40"/>
                  </a:lnTo>
                  <a:lnTo>
                    <a:pt x="45" y="42"/>
                  </a:lnTo>
                  <a:lnTo>
                    <a:pt x="37" y="44"/>
                  </a:lnTo>
                  <a:lnTo>
                    <a:pt x="31" y="47"/>
                  </a:lnTo>
                  <a:lnTo>
                    <a:pt x="23" y="48"/>
                  </a:lnTo>
                  <a:lnTo>
                    <a:pt x="16" y="49"/>
                  </a:lnTo>
                  <a:lnTo>
                    <a:pt x="8" y="49"/>
                  </a:lnTo>
                  <a:lnTo>
                    <a:pt x="0" y="49"/>
                  </a:lnTo>
                  <a:lnTo>
                    <a:pt x="0" y="55"/>
                  </a:lnTo>
                  <a:lnTo>
                    <a:pt x="8" y="56"/>
                  </a:lnTo>
                  <a:lnTo>
                    <a:pt x="16" y="55"/>
                  </a:lnTo>
                  <a:lnTo>
                    <a:pt x="24" y="54"/>
                  </a:lnTo>
                  <a:lnTo>
                    <a:pt x="32" y="52"/>
                  </a:lnTo>
                  <a:lnTo>
                    <a:pt x="40" y="51"/>
                  </a:lnTo>
                  <a:lnTo>
                    <a:pt x="47" y="48"/>
                  </a:lnTo>
                  <a:lnTo>
                    <a:pt x="53" y="45"/>
                  </a:lnTo>
                  <a:lnTo>
                    <a:pt x="60" y="42"/>
                  </a:lnTo>
                  <a:lnTo>
                    <a:pt x="66" y="37"/>
                  </a:lnTo>
                  <a:lnTo>
                    <a:pt x="70" y="33"/>
                  </a:lnTo>
                  <a:lnTo>
                    <a:pt x="76" y="29"/>
                  </a:lnTo>
                  <a:lnTo>
                    <a:pt x="80" y="23"/>
                  </a:lnTo>
                  <a:lnTo>
                    <a:pt x="83" y="18"/>
                  </a:lnTo>
                  <a:lnTo>
                    <a:pt x="85" y="13"/>
                  </a:lnTo>
                  <a:lnTo>
                    <a:pt x="87" y="6"/>
                  </a:lnTo>
                  <a:lnTo>
                    <a:pt x="88" y="0"/>
                  </a:lnTo>
                  <a:lnTo>
                    <a:pt x="82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92" name="Freeform 174"/>
            <p:cNvSpPr>
              <a:spLocks/>
            </p:cNvSpPr>
            <p:nvPr/>
          </p:nvSpPr>
          <p:spPr bwMode="auto">
            <a:xfrm>
              <a:off x="2874" y="4079"/>
              <a:ext cx="3" cy="25"/>
            </a:xfrm>
            <a:custGeom>
              <a:avLst/>
              <a:gdLst>
                <a:gd name="T0" fmla="*/ 1 w 3"/>
                <a:gd name="T1" fmla="*/ 0 h 25"/>
                <a:gd name="T2" fmla="*/ 1 w 3"/>
                <a:gd name="T3" fmla="*/ 0 h 25"/>
                <a:gd name="T4" fmla="*/ 0 w 3"/>
                <a:gd name="T5" fmla="*/ 24 h 25"/>
                <a:gd name="T6" fmla="*/ 2 w 3"/>
                <a:gd name="T7" fmla="*/ 24 h 25"/>
                <a:gd name="T8" fmla="*/ 2 w 3"/>
                <a:gd name="T9" fmla="*/ 0 h 25"/>
                <a:gd name="T10" fmla="*/ 1 w 3"/>
                <a:gd name="T11" fmla="*/ 0 h 2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"/>
                <a:gd name="T19" fmla="*/ 0 h 25"/>
                <a:gd name="T20" fmla="*/ 3 w 3"/>
                <a:gd name="T21" fmla="*/ 25 h 2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" h="25">
                  <a:moveTo>
                    <a:pt x="1" y="0"/>
                  </a:moveTo>
                  <a:lnTo>
                    <a:pt x="1" y="0"/>
                  </a:lnTo>
                  <a:lnTo>
                    <a:pt x="0" y="24"/>
                  </a:lnTo>
                  <a:lnTo>
                    <a:pt x="2" y="24"/>
                  </a:lnTo>
                  <a:lnTo>
                    <a:pt x="2" y="0"/>
                  </a:lnTo>
                  <a:lnTo>
                    <a:pt x="1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93" name="Freeform 175"/>
            <p:cNvSpPr>
              <a:spLocks/>
            </p:cNvSpPr>
            <p:nvPr/>
          </p:nvSpPr>
          <p:spPr bwMode="auto">
            <a:xfrm>
              <a:off x="2798" y="4005"/>
              <a:ext cx="79" cy="69"/>
            </a:xfrm>
            <a:custGeom>
              <a:avLst/>
              <a:gdLst>
                <a:gd name="T0" fmla="*/ 0 w 79"/>
                <a:gd name="T1" fmla="*/ 6 h 69"/>
                <a:gd name="T2" fmla="*/ 0 w 79"/>
                <a:gd name="T3" fmla="*/ 6 h 69"/>
                <a:gd name="T4" fmla="*/ 15 w 79"/>
                <a:gd name="T5" fmla="*/ 9 h 69"/>
                <a:gd name="T6" fmla="*/ 30 w 79"/>
                <a:gd name="T7" fmla="*/ 13 h 69"/>
                <a:gd name="T8" fmla="*/ 43 w 79"/>
                <a:gd name="T9" fmla="*/ 19 h 69"/>
                <a:gd name="T10" fmla="*/ 53 w 79"/>
                <a:gd name="T11" fmla="*/ 28 h 69"/>
                <a:gd name="T12" fmla="*/ 61 w 79"/>
                <a:gd name="T13" fmla="*/ 37 h 69"/>
                <a:gd name="T14" fmla="*/ 68 w 79"/>
                <a:gd name="T15" fmla="*/ 46 h 69"/>
                <a:gd name="T16" fmla="*/ 72 w 79"/>
                <a:gd name="T17" fmla="*/ 57 h 69"/>
                <a:gd name="T18" fmla="*/ 72 w 79"/>
                <a:gd name="T19" fmla="*/ 68 h 69"/>
                <a:gd name="T20" fmla="*/ 78 w 79"/>
                <a:gd name="T21" fmla="*/ 68 h 69"/>
                <a:gd name="T22" fmla="*/ 78 w 79"/>
                <a:gd name="T23" fmla="*/ 56 h 69"/>
                <a:gd name="T24" fmla="*/ 73 w 79"/>
                <a:gd name="T25" fmla="*/ 44 h 69"/>
                <a:gd name="T26" fmla="*/ 67 w 79"/>
                <a:gd name="T27" fmla="*/ 32 h 69"/>
                <a:gd name="T28" fmla="*/ 57 w 79"/>
                <a:gd name="T29" fmla="*/ 23 h 69"/>
                <a:gd name="T30" fmla="*/ 46 w 79"/>
                <a:gd name="T31" fmla="*/ 14 h 69"/>
                <a:gd name="T32" fmla="*/ 32 w 79"/>
                <a:gd name="T33" fmla="*/ 7 h 69"/>
                <a:gd name="T34" fmla="*/ 16 w 79"/>
                <a:gd name="T35" fmla="*/ 3 h 69"/>
                <a:gd name="T36" fmla="*/ 0 w 79"/>
                <a:gd name="T37" fmla="*/ 0 h 69"/>
                <a:gd name="T38" fmla="*/ 0 w 79"/>
                <a:gd name="T39" fmla="*/ 6 h 69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69"/>
                <a:gd name="T62" fmla="*/ 79 w 79"/>
                <a:gd name="T63" fmla="*/ 69 h 69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69">
                  <a:moveTo>
                    <a:pt x="0" y="6"/>
                  </a:moveTo>
                  <a:lnTo>
                    <a:pt x="0" y="6"/>
                  </a:lnTo>
                  <a:lnTo>
                    <a:pt x="15" y="9"/>
                  </a:lnTo>
                  <a:lnTo>
                    <a:pt x="30" y="13"/>
                  </a:lnTo>
                  <a:lnTo>
                    <a:pt x="43" y="19"/>
                  </a:lnTo>
                  <a:lnTo>
                    <a:pt x="53" y="28"/>
                  </a:lnTo>
                  <a:lnTo>
                    <a:pt x="61" y="37"/>
                  </a:lnTo>
                  <a:lnTo>
                    <a:pt x="68" y="46"/>
                  </a:lnTo>
                  <a:lnTo>
                    <a:pt x="72" y="57"/>
                  </a:lnTo>
                  <a:lnTo>
                    <a:pt x="72" y="68"/>
                  </a:lnTo>
                  <a:lnTo>
                    <a:pt x="78" y="68"/>
                  </a:lnTo>
                  <a:lnTo>
                    <a:pt x="78" y="56"/>
                  </a:lnTo>
                  <a:lnTo>
                    <a:pt x="73" y="44"/>
                  </a:lnTo>
                  <a:lnTo>
                    <a:pt x="67" y="32"/>
                  </a:lnTo>
                  <a:lnTo>
                    <a:pt x="57" y="23"/>
                  </a:lnTo>
                  <a:lnTo>
                    <a:pt x="46" y="14"/>
                  </a:lnTo>
                  <a:lnTo>
                    <a:pt x="32" y="7"/>
                  </a:lnTo>
                  <a:lnTo>
                    <a:pt x="16" y="3"/>
                  </a:lnTo>
                  <a:lnTo>
                    <a:pt x="0" y="0"/>
                  </a:lnTo>
                  <a:lnTo>
                    <a:pt x="0" y="6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94" name="Freeform 176"/>
            <p:cNvSpPr>
              <a:spLocks/>
            </p:cNvSpPr>
            <p:nvPr/>
          </p:nvSpPr>
          <p:spPr bwMode="auto">
            <a:xfrm>
              <a:off x="2703" y="4004"/>
              <a:ext cx="90" cy="57"/>
            </a:xfrm>
            <a:custGeom>
              <a:avLst/>
              <a:gdLst>
                <a:gd name="T0" fmla="*/ 7 w 90"/>
                <a:gd name="T1" fmla="*/ 56 h 57"/>
                <a:gd name="T2" fmla="*/ 7 w 90"/>
                <a:gd name="T3" fmla="*/ 56 h 57"/>
                <a:gd name="T4" fmla="*/ 7 w 90"/>
                <a:gd name="T5" fmla="*/ 51 h 57"/>
                <a:gd name="T6" fmla="*/ 9 w 90"/>
                <a:gd name="T7" fmla="*/ 46 h 57"/>
                <a:gd name="T8" fmla="*/ 11 w 90"/>
                <a:gd name="T9" fmla="*/ 41 h 57"/>
                <a:gd name="T10" fmla="*/ 14 w 90"/>
                <a:gd name="T11" fmla="*/ 35 h 57"/>
                <a:gd name="T12" fmla="*/ 18 w 90"/>
                <a:gd name="T13" fmla="*/ 32 h 57"/>
                <a:gd name="T14" fmla="*/ 22 w 90"/>
                <a:gd name="T15" fmla="*/ 27 h 57"/>
                <a:gd name="T16" fmla="*/ 26 w 90"/>
                <a:gd name="T17" fmla="*/ 23 h 57"/>
                <a:gd name="T18" fmla="*/ 32 w 90"/>
                <a:gd name="T19" fmla="*/ 20 h 57"/>
                <a:gd name="T20" fmla="*/ 38 w 90"/>
                <a:gd name="T21" fmla="*/ 17 h 57"/>
                <a:gd name="T22" fmla="*/ 43 w 90"/>
                <a:gd name="T23" fmla="*/ 14 h 57"/>
                <a:gd name="T24" fmla="*/ 51 w 90"/>
                <a:gd name="T25" fmla="*/ 12 h 57"/>
                <a:gd name="T26" fmla="*/ 57 w 90"/>
                <a:gd name="T27" fmla="*/ 10 h 57"/>
                <a:gd name="T28" fmla="*/ 65 w 90"/>
                <a:gd name="T29" fmla="*/ 8 h 57"/>
                <a:gd name="T30" fmla="*/ 72 w 90"/>
                <a:gd name="T31" fmla="*/ 7 h 57"/>
                <a:gd name="T32" fmla="*/ 81 w 90"/>
                <a:gd name="T33" fmla="*/ 7 h 57"/>
                <a:gd name="T34" fmla="*/ 89 w 90"/>
                <a:gd name="T35" fmla="*/ 7 h 57"/>
                <a:gd name="T36" fmla="*/ 89 w 90"/>
                <a:gd name="T37" fmla="*/ 1 h 57"/>
                <a:gd name="T38" fmla="*/ 81 w 90"/>
                <a:gd name="T39" fmla="*/ 0 h 57"/>
                <a:gd name="T40" fmla="*/ 72 w 90"/>
                <a:gd name="T41" fmla="*/ 1 h 57"/>
                <a:gd name="T42" fmla="*/ 64 w 90"/>
                <a:gd name="T43" fmla="*/ 3 h 57"/>
                <a:gd name="T44" fmla="*/ 56 w 90"/>
                <a:gd name="T45" fmla="*/ 4 h 57"/>
                <a:gd name="T46" fmla="*/ 49 w 90"/>
                <a:gd name="T47" fmla="*/ 5 h 57"/>
                <a:gd name="T48" fmla="*/ 41 w 90"/>
                <a:gd name="T49" fmla="*/ 8 h 57"/>
                <a:gd name="T50" fmla="*/ 35 w 90"/>
                <a:gd name="T51" fmla="*/ 11 h 57"/>
                <a:gd name="T52" fmla="*/ 29 w 90"/>
                <a:gd name="T53" fmla="*/ 14 h 57"/>
                <a:gd name="T54" fmla="*/ 22 w 90"/>
                <a:gd name="T55" fmla="*/ 19 h 57"/>
                <a:gd name="T56" fmla="*/ 18 w 90"/>
                <a:gd name="T57" fmla="*/ 23 h 57"/>
                <a:gd name="T58" fmla="*/ 13 w 90"/>
                <a:gd name="T59" fmla="*/ 27 h 57"/>
                <a:gd name="T60" fmla="*/ 9 w 90"/>
                <a:gd name="T61" fmla="*/ 33 h 57"/>
                <a:gd name="T62" fmla="*/ 6 w 90"/>
                <a:gd name="T63" fmla="*/ 38 h 57"/>
                <a:gd name="T64" fmla="*/ 3 w 90"/>
                <a:gd name="T65" fmla="*/ 44 h 57"/>
                <a:gd name="T66" fmla="*/ 1 w 90"/>
                <a:gd name="T67" fmla="*/ 51 h 57"/>
                <a:gd name="T68" fmla="*/ 0 w 90"/>
                <a:gd name="T69" fmla="*/ 56 h 57"/>
                <a:gd name="T70" fmla="*/ 7 w 90"/>
                <a:gd name="T71" fmla="*/ 56 h 5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"/>
                <a:gd name="T109" fmla="*/ 0 h 57"/>
                <a:gd name="T110" fmla="*/ 90 w 90"/>
                <a:gd name="T111" fmla="*/ 57 h 5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" h="57">
                  <a:moveTo>
                    <a:pt x="7" y="56"/>
                  </a:moveTo>
                  <a:lnTo>
                    <a:pt x="7" y="56"/>
                  </a:lnTo>
                  <a:lnTo>
                    <a:pt x="7" y="51"/>
                  </a:lnTo>
                  <a:lnTo>
                    <a:pt x="9" y="46"/>
                  </a:lnTo>
                  <a:lnTo>
                    <a:pt x="11" y="41"/>
                  </a:lnTo>
                  <a:lnTo>
                    <a:pt x="14" y="35"/>
                  </a:lnTo>
                  <a:lnTo>
                    <a:pt x="18" y="32"/>
                  </a:lnTo>
                  <a:lnTo>
                    <a:pt x="22" y="27"/>
                  </a:lnTo>
                  <a:lnTo>
                    <a:pt x="26" y="23"/>
                  </a:lnTo>
                  <a:lnTo>
                    <a:pt x="32" y="20"/>
                  </a:lnTo>
                  <a:lnTo>
                    <a:pt x="38" y="17"/>
                  </a:lnTo>
                  <a:lnTo>
                    <a:pt x="43" y="14"/>
                  </a:lnTo>
                  <a:lnTo>
                    <a:pt x="51" y="12"/>
                  </a:lnTo>
                  <a:lnTo>
                    <a:pt x="57" y="10"/>
                  </a:lnTo>
                  <a:lnTo>
                    <a:pt x="65" y="8"/>
                  </a:lnTo>
                  <a:lnTo>
                    <a:pt x="72" y="7"/>
                  </a:lnTo>
                  <a:lnTo>
                    <a:pt x="81" y="7"/>
                  </a:lnTo>
                  <a:lnTo>
                    <a:pt x="89" y="7"/>
                  </a:lnTo>
                  <a:lnTo>
                    <a:pt x="89" y="1"/>
                  </a:lnTo>
                  <a:lnTo>
                    <a:pt x="81" y="0"/>
                  </a:lnTo>
                  <a:lnTo>
                    <a:pt x="72" y="1"/>
                  </a:lnTo>
                  <a:lnTo>
                    <a:pt x="64" y="3"/>
                  </a:lnTo>
                  <a:lnTo>
                    <a:pt x="56" y="4"/>
                  </a:lnTo>
                  <a:lnTo>
                    <a:pt x="49" y="5"/>
                  </a:lnTo>
                  <a:lnTo>
                    <a:pt x="41" y="8"/>
                  </a:lnTo>
                  <a:lnTo>
                    <a:pt x="35" y="11"/>
                  </a:lnTo>
                  <a:lnTo>
                    <a:pt x="29" y="14"/>
                  </a:lnTo>
                  <a:lnTo>
                    <a:pt x="22" y="19"/>
                  </a:lnTo>
                  <a:lnTo>
                    <a:pt x="18" y="23"/>
                  </a:lnTo>
                  <a:lnTo>
                    <a:pt x="13" y="27"/>
                  </a:lnTo>
                  <a:lnTo>
                    <a:pt x="9" y="33"/>
                  </a:lnTo>
                  <a:lnTo>
                    <a:pt x="6" y="38"/>
                  </a:lnTo>
                  <a:lnTo>
                    <a:pt x="3" y="44"/>
                  </a:lnTo>
                  <a:lnTo>
                    <a:pt x="1" y="51"/>
                  </a:lnTo>
                  <a:lnTo>
                    <a:pt x="0" y="56"/>
                  </a:lnTo>
                  <a:lnTo>
                    <a:pt x="7" y="56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95" name="Freeform 177"/>
            <p:cNvSpPr>
              <a:spLocks/>
            </p:cNvSpPr>
            <p:nvPr/>
          </p:nvSpPr>
          <p:spPr bwMode="auto">
            <a:xfrm>
              <a:off x="2701" y="4066"/>
              <a:ext cx="4" cy="25"/>
            </a:xfrm>
            <a:custGeom>
              <a:avLst/>
              <a:gdLst>
                <a:gd name="T0" fmla="*/ 2 w 4"/>
                <a:gd name="T1" fmla="*/ 24 h 25"/>
                <a:gd name="T2" fmla="*/ 2 w 4"/>
                <a:gd name="T3" fmla="*/ 24 h 25"/>
                <a:gd name="T4" fmla="*/ 3 w 4"/>
                <a:gd name="T5" fmla="*/ 0 h 25"/>
                <a:gd name="T6" fmla="*/ 1 w 4"/>
                <a:gd name="T7" fmla="*/ 0 h 25"/>
                <a:gd name="T8" fmla="*/ 0 w 4"/>
                <a:gd name="T9" fmla="*/ 24 h 25"/>
                <a:gd name="T10" fmla="*/ 2 w 4"/>
                <a:gd name="T11" fmla="*/ 24 h 2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"/>
                <a:gd name="T19" fmla="*/ 0 h 25"/>
                <a:gd name="T20" fmla="*/ 4 w 4"/>
                <a:gd name="T21" fmla="*/ 25 h 2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" h="25">
                  <a:moveTo>
                    <a:pt x="2" y="24"/>
                  </a:moveTo>
                  <a:lnTo>
                    <a:pt x="2" y="24"/>
                  </a:lnTo>
                  <a:lnTo>
                    <a:pt x="3" y="0"/>
                  </a:lnTo>
                  <a:lnTo>
                    <a:pt x="1" y="0"/>
                  </a:lnTo>
                  <a:lnTo>
                    <a:pt x="0" y="24"/>
                  </a:lnTo>
                  <a:lnTo>
                    <a:pt x="2" y="24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96" name="Freeform 178"/>
            <p:cNvSpPr>
              <a:spLocks/>
            </p:cNvSpPr>
            <p:nvPr/>
          </p:nvSpPr>
          <p:spPr bwMode="auto">
            <a:xfrm>
              <a:off x="2707" y="4008"/>
              <a:ext cx="167" cy="125"/>
            </a:xfrm>
            <a:custGeom>
              <a:avLst/>
              <a:gdLst>
                <a:gd name="T0" fmla="*/ 166 w 167"/>
                <a:gd name="T1" fmla="*/ 68 h 125"/>
                <a:gd name="T2" fmla="*/ 165 w 167"/>
                <a:gd name="T3" fmla="*/ 74 h 125"/>
                <a:gd name="T4" fmla="*/ 163 w 167"/>
                <a:gd name="T5" fmla="*/ 80 h 125"/>
                <a:gd name="T6" fmla="*/ 161 w 167"/>
                <a:gd name="T7" fmla="*/ 86 h 125"/>
                <a:gd name="T8" fmla="*/ 157 w 167"/>
                <a:gd name="T9" fmla="*/ 92 h 125"/>
                <a:gd name="T10" fmla="*/ 153 w 167"/>
                <a:gd name="T11" fmla="*/ 96 h 125"/>
                <a:gd name="T12" fmla="*/ 149 w 167"/>
                <a:gd name="T13" fmla="*/ 101 h 125"/>
                <a:gd name="T14" fmla="*/ 144 w 167"/>
                <a:gd name="T15" fmla="*/ 105 h 125"/>
                <a:gd name="T16" fmla="*/ 139 w 167"/>
                <a:gd name="T17" fmla="*/ 110 h 125"/>
                <a:gd name="T18" fmla="*/ 132 w 167"/>
                <a:gd name="T19" fmla="*/ 113 h 125"/>
                <a:gd name="T20" fmla="*/ 125 w 167"/>
                <a:gd name="T21" fmla="*/ 116 h 125"/>
                <a:gd name="T22" fmla="*/ 119 w 167"/>
                <a:gd name="T23" fmla="*/ 118 h 125"/>
                <a:gd name="T24" fmla="*/ 111 w 167"/>
                <a:gd name="T25" fmla="*/ 120 h 125"/>
                <a:gd name="T26" fmla="*/ 103 w 167"/>
                <a:gd name="T27" fmla="*/ 122 h 125"/>
                <a:gd name="T28" fmla="*/ 96 w 167"/>
                <a:gd name="T29" fmla="*/ 123 h 125"/>
                <a:gd name="T30" fmla="*/ 87 w 167"/>
                <a:gd name="T31" fmla="*/ 124 h 125"/>
                <a:gd name="T32" fmla="*/ 78 w 167"/>
                <a:gd name="T33" fmla="*/ 123 h 125"/>
                <a:gd name="T34" fmla="*/ 62 w 167"/>
                <a:gd name="T35" fmla="*/ 120 h 125"/>
                <a:gd name="T36" fmla="*/ 46 w 167"/>
                <a:gd name="T37" fmla="*/ 116 h 125"/>
                <a:gd name="T38" fmla="*/ 32 w 167"/>
                <a:gd name="T39" fmla="*/ 110 h 125"/>
                <a:gd name="T40" fmla="*/ 21 w 167"/>
                <a:gd name="T41" fmla="*/ 101 h 125"/>
                <a:gd name="T42" fmla="*/ 11 w 167"/>
                <a:gd name="T43" fmla="*/ 91 h 125"/>
                <a:gd name="T44" fmla="*/ 4 w 167"/>
                <a:gd name="T45" fmla="*/ 80 h 125"/>
                <a:gd name="T46" fmla="*/ 0 w 167"/>
                <a:gd name="T47" fmla="*/ 68 h 125"/>
                <a:gd name="T48" fmla="*/ 0 w 167"/>
                <a:gd name="T49" fmla="*/ 55 h 125"/>
                <a:gd name="T50" fmla="*/ 1 w 167"/>
                <a:gd name="T51" fmla="*/ 50 h 125"/>
                <a:gd name="T52" fmla="*/ 2 w 167"/>
                <a:gd name="T53" fmla="*/ 44 h 125"/>
                <a:gd name="T54" fmla="*/ 5 w 167"/>
                <a:gd name="T55" fmla="*/ 38 h 125"/>
                <a:gd name="T56" fmla="*/ 8 w 167"/>
                <a:gd name="T57" fmla="*/ 32 h 125"/>
                <a:gd name="T58" fmla="*/ 12 w 167"/>
                <a:gd name="T59" fmla="*/ 28 h 125"/>
                <a:gd name="T60" fmla="*/ 16 w 167"/>
                <a:gd name="T61" fmla="*/ 23 h 125"/>
                <a:gd name="T62" fmla="*/ 21 w 167"/>
                <a:gd name="T63" fmla="*/ 18 h 125"/>
                <a:gd name="T64" fmla="*/ 28 w 167"/>
                <a:gd name="T65" fmla="*/ 14 h 125"/>
                <a:gd name="T66" fmla="*/ 34 w 167"/>
                <a:gd name="T67" fmla="*/ 10 h 125"/>
                <a:gd name="T68" fmla="*/ 40 w 167"/>
                <a:gd name="T69" fmla="*/ 8 h 125"/>
                <a:gd name="T70" fmla="*/ 47 w 167"/>
                <a:gd name="T71" fmla="*/ 6 h 125"/>
                <a:gd name="T72" fmla="*/ 55 w 167"/>
                <a:gd name="T73" fmla="*/ 3 h 125"/>
                <a:gd name="T74" fmla="*/ 63 w 167"/>
                <a:gd name="T75" fmla="*/ 2 h 125"/>
                <a:gd name="T76" fmla="*/ 70 w 167"/>
                <a:gd name="T77" fmla="*/ 1 h 125"/>
                <a:gd name="T78" fmla="*/ 79 w 167"/>
                <a:gd name="T79" fmla="*/ 0 h 125"/>
                <a:gd name="T80" fmla="*/ 88 w 167"/>
                <a:gd name="T81" fmla="*/ 1 h 125"/>
                <a:gd name="T82" fmla="*/ 104 w 167"/>
                <a:gd name="T83" fmla="*/ 3 h 125"/>
                <a:gd name="T84" fmla="*/ 120 w 167"/>
                <a:gd name="T85" fmla="*/ 8 h 125"/>
                <a:gd name="T86" fmla="*/ 133 w 167"/>
                <a:gd name="T87" fmla="*/ 14 h 125"/>
                <a:gd name="T88" fmla="*/ 145 w 167"/>
                <a:gd name="T89" fmla="*/ 23 h 125"/>
                <a:gd name="T90" fmla="*/ 154 w 167"/>
                <a:gd name="T91" fmla="*/ 32 h 125"/>
                <a:gd name="T92" fmla="*/ 161 w 167"/>
                <a:gd name="T93" fmla="*/ 44 h 125"/>
                <a:gd name="T94" fmla="*/ 165 w 167"/>
                <a:gd name="T95" fmla="*/ 55 h 125"/>
                <a:gd name="T96" fmla="*/ 166 w 167"/>
                <a:gd name="T97" fmla="*/ 68 h 125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67"/>
                <a:gd name="T148" fmla="*/ 0 h 125"/>
                <a:gd name="T149" fmla="*/ 167 w 167"/>
                <a:gd name="T150" fmla="*/ 125 h 125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67" h="125">
                  <a:moveTo>
                    <a:pt x="166" y="68"/>
                  </a:moveTo>
                  <a:lnTo>
                    <a:pt x="165" y="74"/>
                  </a:lnTo>
                  <a:lnTo>
                    <a:pt x="163" y="80"/>
                  </a:lnTo>
                  <a:lnTo>
                    <a:pt x="161" y="86"/>
                  </a:lnTo>
                  <a:lnTo>
                    <a:pt x="157" y="92"/>
                  </a:lnTo>
                  <a:lnTo>
                    <a:pt x="153" y="96"/>
                  </a:lnTo>
                  <a:lnTo>
                    <a:pt x="149" y="101"/>
                  </a:lnTo>
                  <a:lnTo>
                    <a:pt x="144" y="105"/>
                  </a:lnTo>
                  <a:lnTo>
                    <a:pt x="139" y="110"/>
                  </a:lnTo>
                  <a:lnTo>
                    <a:pt x="132" y="113"/>
                  </a:lnTo>
                  <a:lnTo>
                    <a:pt x="125" y="116"/>
                  </a:lnTo>
                  <a:lnTo>
                    <a:pt x="119" y="118"/>
                  </a:lnTo>
                  <a:lnTo>
                    <a:pt x="111" y="120"/>
                  </a:lnTo>
                  <a:lnTo>
                    <a:pt x="103" y="122"/>
                  </a:lnTo>
                  <a:lnTo>
                    <a:pt x="96" y="123"/>
                  </a:lnTo>
                  <a:lnTo>
                    <a:pt x="87" y="124"/>
                  </a:lnTo>
                  <a:lnTo>
                    <a:pt x="78" y="123"/>
                  </a:lnTo>
                  <a:lnTo>
                    <a:pt x="62" y="120"/>
                  </a:lnTo>
                  <a:lnTo>
                    <a:pt x="46" y="116"/>
                  </a:lnTo>
                  <a:lnTo>
                    <a:pt x="32" y="110"/>
                  </a:lnTo>
                  <a:lnTo>
                    <a:pt x="21" y="101"/>
                  </a:lnTo>
                  <a:lnTo>
                    <a:pt x="11" y="91"/>
                  </a:lnTo>
                  <a:lnTo>
                    <a:pt x="4" y="80"/>
                  </a:lnTo>
                  <a:lnTo>
                    <a:pt x="0" y="68"/>
                  </a:lnTo>
                  <a:lnTo>
                    <a:pt x="0" y="55"/>
                  </a:lnTo>
                  <a:lnTo>
                    <a:pt x="1" y="50"/>
                  </a:lnTo>
                  <a:lnTo>
                    <a:pt x="2" y="44"/>
                  </a:lnTo>
                  <a:lnTo>
                    <a:pt x="5" y="38"/>
                  </a:lnTo>
                  <a:lnTo>
                    <a:pt x="8" y="32"/>
                  </a:lnTo>
                  <a:lnTo>
                    <a:pt x="12" y="28"/>
                  </a:lnTo>
                  <a:lnTo>
                    <a:pt x="16" y="23"/>
                  </a:lnTo>
                  <a:lnTo>
                    <a:pt x="21" y="18"/>
                  </a:lnTo>
                  <a:lnTo>
                    <a:pt x="28" y="14"/>
                  </a:lnTo>
                  <a:lnTo>
                    <a:pt x="34" y="10"/>
                  </a:lnTo>
                  <a:lnTo>
                    <a:pt x="40" y="8"/>
                  </a:lnTo>
                  <a:lnTo>
                    <a:pt x="47" y="6"/>
                  </a:lnTo>
                  <a:lnTo>
                    <a:pt x="55" y="3"/>
                  </a:lnTo>
                  <a:lnTo>
                    <a:pt x="63" y="2"/>
                  </a:lnTo>
                  <a:lnTo>
                    <a:pt x="70" y="1"/>
                  </a:lnTo>
                  <a:lnTo>
                    <a:pt x="79" y="0"/>
                  </a:lnTo>
                  <a:lnTo>
                    <a:pt x="88" y="1"/>
                  </a:lnTo>
                  <a:lnTo>
                    <a:pt x="104" y="3"/>
                  </a:lnTo>
                  <a:lnTo>
                    <a:pt x="120" y="8"/>
                  </a:lnTo>
                  <a:lnTo>
                    <a:pt x="133" y="14"/>
                  </a:lnTo>
                  <a:lnTo>
                    <a:pt x="145" y="23"/>
                  </a:lnTo>
                  <a:lnTo>
                    <a:pt x="154" y="32"/>
                  </a:lnTo>
                  <a:lnTo>
                    <a:pt x="161" y="44"/>
                  </a:lnTo>
                  <a:lnTo>
                    <a:pt x="165" y="55"/>
                  </a:lnTo>
                  <a:lnTo>
                    <a:pt x="166" y="68"/>
                  </a:lnTo>
                </a:path>
              </a:pathLst>
            </a:custGeom>
            <a:solidFill>
              <a:srgbClr val="FFFF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97" name="Freeform 179"/>
            <p:cNvSpPr>
              <a:spLocks/>
            </p:cNvSpPr>
            <p:nvPr/>
          </p:nvSpPr>
          <p:spPr bwMode="auto">
            <a:xfrm>
              <a:off x="2788" y="4079"/>
              <a:ext cx="89" cy="57"/>
            </a:xfrm>
            <a:custGeom>
              <a:avLst/>
              <a:gdLst>
                <a:gd name="T0" fmla="*/ 0 w 89"/>
                <a:gd name="T1" fmla="*/ 55 h 57"/>
                <a:gd name="T2" fmla="*/ 0 w 89"/>
                <a:gd name="T3" fmla="*/ 55 h 57"/>
                <a:gd name="T4" fmla="*/ 8 w 89"/>
                <a:gd name="T5" fmla="*/ 56 h 57"/>
                <a:gd name="T6" fmla="*/ 17 w 89"/>
                <a:gd name="T7" fmla="*/ 55 h 57"/>
                <a:gd name="T8" fmla="*/ 24 w 89"/>
                <a:gd name="T9" fmla="*/ 54 h 57"/>
                <a:gd name="T10" fmla="*/ 32 w 89"/>
                <a:gd name="T11" fmla="*/ 53 h 57"/>
                <a:gd name="T12" fmla="*/ 40 w 89"/>
                <a:gd name="T13" fmla="*/ 51 h 57"/>
                <a:gd name="T14" fmla="*/ 47 w 89"/>
                <a:gd name="T15" fmla="*/ 49 h 57"/>
                <a:gd name="T16" fmla="*/ 53 w 89"/>
                <a:gd name="T17" fmla="*/ 46 h 57"/>
                <a:gd name="T18" fmla="*/ 60 w 89"/>
                <a:gd name="T19" fmla="*/ 42 h 57"/>
                <a:gd name="T20" fmla="*/ 66 w 89"/>
                <a:gd name="T21" fmla="*/ 38 h 57"/>
                <a:gd name="T22" fmla="*/ 70 w 89"/>
                <a:gd name="T23" fmla="*/ 34 h 57"/>
                <a:gd name="T24" fmla="*/ 76 w 89"/>
                <a:gd name="T25" fmla="*/ 29 h 57"/>
                <a:gd name="T26" fmla="*/ 80 w 89"/>
                <a:gd name="T27" fmla="*/ 24 h 57"/>
                <a:gd name="T28" fmla="*/ 83 w 89"/>
                <a:gd name="T29" fmla="*/ 19 h 57"/>
                <a:gd name="T30" fmla="*/ 85 w 89"/>
                <a:gd name="T31" fmla="*/ 13 h 57"/>
                <a:gd name="T32" fmla="*/ 87 w 89"/>
                <a:gd name="T33" fmla="*/ 6 h 57"/>
                <a:gd name="T34" fmla="*/ 88 w 89"/>
                <a:gd name="T35" fmla="*/ 0 h 57"/>
                <a:gd name="T36" fmla="*/ 82 w 89"/>
                <a:gd name="T37" fmla="*/ 0 h 57"/>
                <a:gd name="T38" fmla="*/ 81 w 89"/>
                <a:gd name="T39" fmla="*/ 5 h 57"/>
                <a:gd name="T40" fmla="*/ 80 w 89"/>
                <a:gd name="T41" fmla="*/ 11 h 57"/>
                <a:gd name="T42" fmla="*/ 77 w 89"/>
                <a:gd name="T43" fmla="*/ 15 h 57"/>
                <a:gd name="T44" fmla="*/ 75 w 89"/>
                <a:gd name="T45" fmla="*/ 21 h 57"/>
                <a:gd name="T46" fmla="*/ 70 w 89"/>
                <a:gd name="T47" fmla="*/ 25 h 57"/>
                <a:gd name="T48" fmla="*/ 66 w 89"/>
                <a:gd name="T49" fmla="*/ 29 h 57"/>
                <a:gd name="T50" fmla="*/ 62 w 89"/>
                <a:gd name="T51" fmla="*/ 33 h 57"/>
                <a:gd name="T52" fmla="*/ 57 w 89"/>
                <a:gd name="T53" fmla="*/ 37 h 57"/>
                <a:gd name="T54" fmla="*/ 51 w 89"/>
                <a:gd name="T55" fmla="*/ 40 h 57"/>
                <a:gd name="T56" fmla="*/ 45 w 89"/>
                <a:gd name="T57" fmla="*/ 42 h 57"/>
                <a:gd name="T58" fmla="*/ 38 w 89"/>
                <a:gd name="T59" fmla="*/ 45 h 57"/>
                <a:gd name="T60" fmla="*/ 31 w 89"/>
                <a:gd name="T61" fmla="*/ 47 h 57"/>
                <a:gd name="T62" fmla="*/ 23 w 89"/>
                <a:gd name="T63" fmla="*/ 49 h 57"/>
                <a:gd name="T64" fmla="*/ 17 w 89"/>
                <a:gd name="T65" fmla="*/ 50 h 57"/>
                <a:gd name="T66" fmla="*/ 8 w 89"/>
                <a:gd name="T67" fmla="*/ 50 h 57"/>
                <a:gd name="T68" fmla="*/ 0 w 89"/>
                <a:gd name="T69" fmla="*/ 50 h 57"/>
                <a:gd name="T70" fmla="*/ 0 w 89"/>
                <a:gd name="T71" fmla="*/ 55 h 5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57"/>
                <a:gd name="T110" fmla="*/ 89 w 89"/>
                <a:gd name="T111" fmla="*/ 57 h 5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57">
                  <a:moveTo>
                    <a:pt x="0" y="55"/>
                  </a:moveTo>
                  <a:lnTo>
                    <a:pt x="0" y="55"/>
                  </a:lnTo>
                  <a:lnTo>
                    <a:pt x="8" y="56"/>
                  </a:lnTo>
                  <a:lnTo>
                    <a:pt x="17" y="55"/>
                  </a:lnTo>
                  <a:lnTo>
                    <a:pt x="24" y="54"/>
                  </a:lnTo>
                  <a:lnTo>
                    <a:pt x="32" y="53"/>
                  </a:lnTo>
                  <a:lnTo>
                    <a:pt x="40" y="51"/>
                  </a:lnTo>
                  <a:lnTo>
                    <a:pt x="47" y="49"/>
                  </a:lnTo>
                  <a:lnTo>
                    <a:pt x="53" y="46"/>
                  </a:lnTo>
                  <a:lnTo>
                    <a:pt x="60" y="42"/>
                  </a:lnTo>
                  <a:lnTo>
                    <a:pt x="66" y="38"/>
                  </a:lnTo>
                  <a:lnTo>
                    <a:pt x="70" y="34"/>
                  </a:lnTo>
                  <a:lnTo>
                    <a:pt x="76" y="29"/>
                  </a:lnTo>
                  <a:lnTo>
                    <a:pt x="80" y="24"/>
                  </a:lnTo>
                  <a:lnTo>
                    <a:pt x="83" y="19"/>
                  </a:lnTo>
                  <a:lnTo>
                    <a:pt x="85" y="13"/>
                  </a:lnTo>
                  <a:lnTo>
                    <a:pt x="87" y="6"/>
                  </a:lnTo>
                  <a:lnTo>
                    <a:pt x="88" y="0"/>
                  </a:lnTo>
                  <a:lnTo>
                    <a:pt x="82" y="0"/>
                  </a:lnTo>
                  <a:lnTo>
                    <a:pt x="81" y="5"/>
                  </a:lnTo>
                  <a:lnTo>
                    <a:pt x="80" y="11"/>
                  </a:lnTo>
                  <a:lnTo>
                    <a:pt x="77" y="15"/>
                  </a:lnTo>
                  <a:lnTo>
                    <a:pt x="75" y="21"/>
                  </a:lnTo>
                  <a:lnTo>
                    <a:pt x="70" y="25"/>
                  </a:lnTo>
                  <a:lnTo>
                    <a:pt x="66" y="29"/>
                  </a:lnTo>
                  <a:lnTo>
                    <a:pt x="62" y="33"/>
                  </a:lnTo>
                  <a:lnTo>
                    <a:pt x="57" y="37"/>
                  </a:lnTo>
                  <a:lnTo>
                    <a:pt x="51" y="40"/>
                  </a:lnTo>
                  <a:lnTo>
                    <a:pt x="45" y="42"/>
                  </a:lnTo>
                  <a:lnTo>
                    <a:pt x="38" y="45"/>
                  </a:lnTo>
                  <a:lnTo>
                    <a:pt x="31" y="47"/>
                  </a:lnTo>
                  <a:lnTo>
                    <a:pt x="23" y="49"/>
                  </a:lnTo>
                  <a:lnTo>
                    <a:pt x="17" y="50"/>
                  </a:lnTo>
                  <a:lnTo>
                    <a:pt x="8" y="50"/>
                  </a:lnTo>
                  <a:lnTo>
                    <a:pt x="0" y="50"/>
                  </a:lnTo>
                  <a:lnTo>
                    <a:pt x="0" y="55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98" name="Freeform 180"/>
            <p:cNvSpPr>
              <a:spLocks/>
            </p:cNvSpPr>
            <p:nvPr/>
          </p:nvSpPr>
          <p:spPr bwMode="auto">
            <a:xfrm>
              <a:off x="2703" y="4066"/>
              <a:ext cx="80" cy="69"/>
            </a:xfrm>
            <a:custGeom>
              <a:avLst/>
              <a:gdLst>
                <a:gd name="T0" fmla="*/ 0 w 80"/>
                <a:gd name="T1" fmla="*/ 0 h 69"/>
                <a:gd name="T2" fmla="*/ 0 w 80"/>
                <a:gd name="T3" fmla="*/ 0 h 69"/>
                <a:gd name="T4" fmla="*/ 1 w 80"/>
                <a:gd name="T5" fmla="*/ 13 h 69"/>
                <a:gd name="T6" fmla="*/ 5 w 80"/>
                <a:gd name="T7" fmla="*/ 25 h 69"/>
                <a:gd name="T8" fmla="*/ 12 w 80"/>
                <a:gd name="T9" fmla="*/ 37 h 69"/>
                <a:gd name="T10" fmla="*/ 21 w 80"/>
                <a:gd name="T11" fmla="*/ 46 h 69"/>
                <a:gd name="T12" fmla="*/ 33 w 80"/>
                <a:gd name="T13" fmla="*/ 54 h 69"/>
                <a:gd name="T14" fmla="*/ 47 w 80"/>
                <a:gd name="T15" fmla="*/ 62 h 69"/>
                <a:gd name="T16" fmla="*/ 62 w 80"/>
                <a:gd name="T17" fmla="*/ 66 h 69"/>
                <a:gd name="T18" fmla="*/ 79 w 80"/>
                <a:gd name="T19" fmla="*/ 68 h 69"/>
                <a:gd name="T20" fmla="*/ 79 w 80"/>
                <a:gd name="T21" fmla="*/ 62 h 69"/>
                <a:gd name="T22" fmla="*/ 63 w 80"/>
                <a:gd name="T23" fmla="*/ 60 h 69"/>
                <a:gd name="T24" fmla="*/ 49 w 80"/>
                <a:gd name="T25" fmla="*/ 55 h 69"/>
                <a:gd name="T26" fmla="*/ 36 w 80"/>
                <a:gd name="T27" fmla="*/ 50 h 69"/>
                <a:gd name="T28" fmla="*/ 26 w 80"/>
                <a:gd name="T29" fmla="*/ 41 h 69"/>
                <a:gd name="T30" fmla="*/ 17 w 80"/>
                <a:gd name="T31" fmla="*/ 32 h 69"/>
                <a:gd name="T32" fmla="*/ 11 w 80"/>
                <a:gd name="T33" fmla="*/ 23 h 69"/>
                <a:gd name="T34" fmla="*/ 7 w 80"/>
                <a:gd name="T35" fmla="*/ 12 h 69"/>
                <a:gd name="T36" fmla="*/ 7 w 80"/>
                <a:gd name="T37" fmla="*/ 0 h 69"/>
                <a:gd name="T38" fmla="*/ 0 w 80"/>
                <a:gd name="T39" fmla="*/ 0 h 69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69"/>
                <a:gd name="T62" fmla="*/ 80 w 80"/>
                <a:gd name="T63" fmla="*/ 69 h 69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69">
                  <a:moveTo>
                    <a:pt x="0" y="0"/>
                  </a:moveTo>
                  <a:lnTo>
                    <a:pt x="0" y="0"/>
                  </a:lnTo>
                  <a:lnTo>
                    <a:pt x="1" y="13"/>
                  </a:lnTo>
                  <a:lnTo>
                    <a:pt x="5" y="25"/>
                  </a:lnTo>
                  <a:lnTo>
                    <a:pt x="12" y="37"/>
                  </a:lnTo>
                  <a:lnTo>
                    <a:pt x="21" y="46"/>
                  </a:lnTo>
                  <a:lnTo>
                    <a:pt x="33" y="54"/>
                  </a:lnTo>
                  <a:lnTo>
                    <a:pt x="47" y="62"/>
                  </a:lnTo>
                  <a:lnTo>
                    <a:pt x="62" y="66"/>
                  </a:lnTo>
                  <a:lnTo>
                    <a:pt x="79" y="68"/>
                  </a:lnTo>
                  <a:lnTo>
                    <a:pt x="79" y="62"/>
                  </a:lnTo>
                  <a:lnTo>
                    <a:pt x="63" y="60"/>
                  </a:lnTo>
                  <a:lnTo>
                    <a:pt x="49" y="55"/>
                  </a:lnTo>
                  <a:lnTo>
                    <a:pt x="36" y="50"/>
                  </a:lnTo>
                  <a:lnTo>
                    <a:pt x="26" y="41"/>
                  </a:lnTo>
                  <a:lnTo>
                    <a:pt x="17" y="32"/>
                  </a:lnTo>
                  <a:lnTo>
                    <a:pt x="11" y="23"/>
                  </a:lnTo>
                  <a:lnTo>
                    <a:pt x="7" y="12"/>
                  </a:lnTo>
                  <a:lnTo>
                    <a:pt x="7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399" name="Freeform 181"/>
            <p:cNvSpPr>
              <a:spLocks/>
            </p:cNvSpPr>
            <p:nvPr/>
          </p:nvSpPr>
          <p:spPr bwMode="auto">
            <a:xfrm>
              <a:off x="2703" y="4004"/>
              <a:ext cx="90" cy="57"/>
            </a:xfrm>
            <a:custGeom>
              <a:avLst/>
              <a:gdLst>
                <a:gd name="T0" fmla="*/ 89 w 90"/>
                <a:gd name="T1" fmla="*/ 1 h 57"/>
                <a:gd name="T2" fmla="*/ 89 w 90"/>
                <a:gd name="T3" fmla="*/ 1 h 57"/>
                <a:gd name="T4" fmla="*/ 81 w 90"/>
                <a:gd name="T5" fmla="*/ 0 h 57"/>
                <a:gd name="T6" fmla="*/ 72 w 90"/>
                <a:gd name="T7" fmla="*/ 1 h 57"/>
                <a:gd name="T8" fmla="*/ 64 w 90"/>
                <a:gd name="T9" fmla="*/ 3 h 57"/>
                <a:gd name="T10" fmla="*/ 56 w 90"/>
                <a:gd name="T11" fmla="*/ 4 h 57"/>
                <a:gd name="T12" fmla="*/ 49 w 90"/>
                <a:gd name="T13" fmla="*/ 5 h 57"/>
                <a:gd name="T14" fmla="*/ 41 w 90"/>
                <a:gd name="T15" fmla="*/ 8 h 57"/>
                <a:gd name="T16" fmla="*/ 35 w 90"/>
                <a:gd name="T17" fmla="*/ 11 h 57"/>
                <a:gd name="T18" fmla="*/ 29 w 90"/>
                <a:gd name="T19" fmla="*/ 14 h 57"/>
                <a:gd name="T20" fmla="*/ 22 w 90"/>
                <a:gd name="T21" fmla="*/ 19 h 57"/>
                <a:gd name="T22" fmla="*/ 18 w 90"/>
                <a:gd name="T23" fmla="*/ 23 h 57"/>
                <a:gd name="T24" fmla="*/ 13 w 90"/>
                <a:gd name="T25" fmla="*/ 27 h 57"/>
                <a:gd name="T26" fmla="*/ 9 w 90"/>
                <a:gd name="T27" fmla="*/ 33 h 57"/>
                <a:gd name="T28" fmla="*/ 6 w 90"/>
                <a:gd name="T29" fmla="*/ 38 h 57"/>
                <a:gd name="T30" fmla="*/ 3 w 90"/>
                <a:gd name="T31" fmla="*/ 44 h 57"/>
                <a:gd name="T32" fmla="*/ 1 w 90"/>
                <a:gd name="T33" fmla="*/ 51 h 57"/>
                <a:gd name="T34" fmla="*/ 0 w 90"/>
                <a:gd name="T35" fmla="*/ 56 h 57"/>
                <a:gd name="T36" fmla="*/ 7 w 90"/>
                <a:gd name="T37" fmla="*/ 56 h 57"/>
                <a:gd name="T38" fmla="*/ 7 w 90"/>
                <a:gd name="T39" fmla="*/ 51 h 57"/>
                <a:gd name="T40" fmla="*/ 9 w 90"/>
                <a:gd name="T41" fmla="*/ 46 h 57"/>
                <a:gd name="T42" fmla="*/ 11 w 90"/>
                <a:gd name="T43" fmla="*/ 41 h 57"/>
                <a:gd name="T44" fmla="*/ 14 w 90"/>
                <a:gd name="T45" fmla="*/ 35 h 57"/>
                <a:gd name="T46" fmla="*/ 18 w 90"/>
                <a:gd name="T47" fmla="*/ 32 h 57"/>
                <a:gd name="T48" fmla="*/ 22 w 90"/>
                <a:gd name="T49" fmla="*/ 27 h 57"/>
                <a:gd name="T50" fmla="*/ 26 w 90"/>
                <a:gd name="T51" fmla="*/ 23 h 57"/>
                <a:gd name="T52" fmla="*/ 32 w 90"/>
                <a:gd name="T53" fmla="*/ 20 h 57"/>
                <a:gd name="T54" fmla="*/ 38 w 90"/>
                <a:gd name="T55" fmla="*/ 17 h 57"/>
                <a:gd name="T56" fmla="*/ 43 w 90"/>
                <a:gd name="T57" fmla="*/ 14 h 57"/>
                <a:gd name="T58" fmla="*/ 51 w 90"/>
                <a:gd name="T59" fmla="*/ 12 h 57"/>
                <a:gd name="T60" fmla="*/ 57 w 90"/>
                <a:gd name="T61" fmla="*/ 10 h 57"/>
                <a:gd name="T62" fmla="*/ 65 w 90"/>
                <a:gd name="T63" fmla="*/ 8 h 57"/>
                <a:gd name="T64" fmla="*/ 72 w 90"/>
                <a:gd name="T65" fmla="*/ 7 h 57"/>
                <a:gd name="T66" fmla="*/ 81 w 90"/>
                <a:gd name="T67" fmla="*/ 7 h 57"/>
                <a:gd name="T68" fmla="*/ 89 w 90"/>
                <a:gd name="T69" fmla="*/ 7 h 57"/>
                <a:gd name="T70" fmla="*/ 89 w 90"/>
                <a:gd name="T71" fmla="*/ 1 h 5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"/>
                <a:gd name="T109" fmla="*/ 0 h 57"/>
                <a:gd name="T110" fmla="*/ 90 w 90"/>
                <a:gd name="T111" fmla="*/ 57 h 5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" h="57">
                  <a:moveTo>
                    <a:pt x="89" y="1"/>
                  </a:moveTo>
                  <a:lnTo>
                    <a:pt x="89" y="1"/>
                  </a:lnTo>
                  <a:lnTo>
                    <a:pt x="81" y="0"/>
                  </a:lnTo>
                  <a:lnTo>
                    <a:pt x="72" y="1"/>
                  </a:lnTo>
                  <a:lnTo>
                    <a:pt x="64" y="3"/>
                  </a:lnTo>
                  <a:lnTo>
                    <a:pt x="56" y="4"/>
                  </a:lnTo>
                  <a:lnTo>
                    <a:pt x="49" y="5"/>
                  </a:lnTo>
                  <a:lnTo>
                    <a:pt x="41" y="8"/>
                  </a:lnTo>
                  <a:lnTo>
                    <a:pt x="35" y="11"/>
                  </a:lnTo>
                  <a:lnTo>
                    <a:pt x="29" y="14"/>
                  </a:lnTo>
                  <a:lnTo>
                    <a:pt x="22" y="19"/>
                  </a:lnTo>
                  <a:lnTo>
                    <a:pt x="18" y="23"/>
                  </a:lnTo>
                  <a:lnTo>
                    <a:pt x="13" y="27"/>
                  </a:lnTo>
                  <a:lnTo>
                    <a:pt x="9" y="33"/>
                  </a:lnTo>
                  <a:lnTo>
                    <a:pt x="6" y="38"/>
                  </a:lnTo>
                  <a:lnTo>
                    <a:pt x="3" y="44"/>
                  </a:lnTo>
                  <a:lnTo>
                    <a:pt x="1" y="51"/>
                  </a:lnTo>
                  <a:lnTo>
                    <a:pt x="0" y="56"/>
                  </a:lnTo>
                  <a:lnTo>
                    <a:pt x="7" y="56"/>
                  </a:lnTo>
                  <a:lnTo>
                    <a:pt x="7" y="51"/>
                  </a:lnTo>
                  <a:lnTo>
                    <a:pt x="9" y="46"/>
                  </a:lnTo>
                  <a:lnTo>
                    <a:pt x="11" y="41"/>
                  </a:lnTo>
                  <a:lnTo>
                    <a:pt x="14" y="35"/>
                  </a:lnTo>
                  <a:lnTo>
                    <a:pt x="18" y="32"/>
                  </a:lnTo>
                  <a:lnTo>
                    <a:pt x="22" y="27"/>
                  </a:lnTo>
                  <a:lnTo>
                    <a:pt x="26" y="23"/>
                  </a:lnTo>
                  <a:lnTo>
                    <a:pt x="32" y="20"/>
                  </a:lnTo>
                  <a:lnTo>
                    <a:pt x="38" y="17"/>
                  </a:lnTo>
                  <a:lnTo>
                    <a:pt x="43" y="14"/>
                  </a:lnTo>
                  <a:lnTo>
                    <a:pt x="51" y="12"/>
                  </a:lnTo>
                  <a:lnTo>
                    <a:pt x="57" y="10"/>
                  </a:lnTo>
                  <a:lnTo>
                    <a:pt x="65" y="8"/>
                  </a:lnTo>
                  <a:lnTo>
                    <a:pt x="72" y="7"/>
                  </a:lnTo>
                  <a:lnTo>
                    <a:pt x="81" y="7"/>
                  </a:lnTo>
                  <a:lnTo>
                    <a:pt x="89" y="7"/>
                  </a:lnTo>
                  <a:lnTo>
                    <a:pt x="89" y="1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00" name="Freeform 182"/>
            <p:cNvSpPr>
              <a:spLocks/>
            </p:cNvSpPr>
            <p:nvPr/>
          </p:nvSpPr>
          <p:spPr bwMode="auto">
            <a:xfrm>
              <a:off x="2798" y="4005"/>
              <a:ext cx="79" cy="69"/>
            </a:xfrm>
            <a:custGeom>
              <a:avLst/>
              <a:gdLst>
                <a:gd name="T0" fmla="*/ 78 w 79"/>
                <a:gd name="T1" fmla="*/ 68 h 69"/>
                <a:gd name="T2" fmla="*/ 78 w 79"/>
                <a:gd name="T3" fmla="*/ 68 h 69"/>
                <a:gd name="T4" fmla="*/ 78 w 79"/>
                <a:gd name="T5" fmla="*/ 56 h 69"/>
                <a:gd name="T6" fmla="*/ 73 w 79"/>
                <a:gd name="T7" fmla="*/ 44 h 69"/>
                <a:gd name="T8" fmla="*/ 67 w 79"/>
                <a:gd name="T9" fmla="*/ 32 h 69"/>
                <a:gd name="T10" fmla="*/ 57 w 79"/>
                <a:gd name="T11" fmla="*/ 23 h 69"/>
                <a:gd name="T12" fmla="*/ 46 w 79"/>
                <a:gd name="T13" fmla="*/ 14 h 69"/>
                <a:gd name="T14" fmla="*/ 32 w 79"/>
                <a:gd name="T15" fmla="*/ 7 h 69"/>
                <a:gd name="T16" fmla="*/ 16 w 79"/>
                <a:gd name="T17" fmla="*/ 3 h 69"/>
                <a:gd name="T18" fmla="*/ 0 w 79"/>
                <a:gd name="T19" fmla="*/ 0 h 69"/>
                <a:gd name="T20" fmla="*/ 0 w 79"/>
                <a:gd name="T21" fmla="*/ 6 h 69"/>
                <a:gd name="T22" fmla="*/ 15 w 79"/>
                <a:gd name="T23" fmla="*/ 9 h 69"/>
                <a:gd name="T24" fmla="*/ 30 w 79"/>
                <a:gd name="T25" fmla="*/ 13 h 69"/>
                <a:gd name="T26" fmla="*/ 43 w 79"/>
                <a:gd name="T27" fmla="*/ 19 h 69"/>
                <a:gd name="T28" fmla="*/ 53 w 79"/>
                <a:gd name="T29" fmla="*/ 28 h 69"/>
                <a:gd name="T30" fmla="*/ 61 w 79"/>
                <a:gd name="T31" fmla="*/ 37 h 69"/>
                <a:gd name="T32" fmla="*/ 68 w 79"/>
                <a:gd name="T33" fmla="*/ 46 h 69"/>
                <a:gd name="T34" fmla="*/ 72 w 79"/>
                <a:gd name="T35" fmla="*/ 57 h 69"/>
                <a:gd name="T36" fmla="*/ 72 w 79"/>
                <a:gd name="T37" fmla="*/ 68 h 69"/>
                <a:gd name="T38" fmla="*/ 78 w 79"/>
                <a:gd name="T39" fmla="*/ 68 h 69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69"/>
                <a:gd name="T62" fmla="*/ 79 w 79"/>
                <a:gd name="T63" fmla="*/ 69 h 69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69">
                  <a:moveTo>
                    <a:pt x="78" y="68"/>
                  </a:moveTo>
                  <a:lnTo>
                    <a:pt x="78" y="68"/>
                  </a:lnTo>
                  <a:lnTo>
                    <a:pt x="78" y="56"/>
                  </a:lnTo>
                  <a:lnTo>
                    <a:pt x="73" y="44"/>
                  </a:lnTo>
                  <a:lnTo>
                    <a:pt x="67" y="32"/>
                  </a:lnTo>
                  <a:lnTo>
                    <a:pt x="57" y="23"/>
                  </a:lnTo>
                  <a:lnTo>
                    <a:pt x="46" y="14"/>
                  </a:lnTo>
                  <a:lnTo>
                    <a:pt x="32" y="7"/>
                  </a:lnTo>
                  <a:lnTo>
                    <a:pt x="16" y="3"/>
                  </a:lnTo>
                  <a:lnTo>
                    <a:pt x="0" y="0"/>
                  </a:lnTo>
                  <a:lnTo>
                    <a:pt x="0" y="6"/>
                  </a:lnTo>
                  <a:lnTo>
                    <a:pt x="15" y="9"/>
                  </a:lnTo>
                  <a:lnTo>
                    <a:pt x="30" y="13"/>
                  </a:lnTo>
                  <a:lnTo>
                    <a:pt x="43" y="19"/>
                  </a:lnTo>
                  <a:lnTo>
                    <a:pt x="53" y="28"/>
                  </a:lnTo>
                  <a:lnTo>
                    <a:pt x="61" y="37"/>
                  </a:lnTo>
                  <a:lnTo>
                    <a:pt x="68" y="46"/>
                  </a:lnTo>
                  <a:lnTo>
                    <a:pt x="72" y="57"/>
                  </a:lnTo>
                  <a:lnTo>
                    <a:pt x="72" y="68"/>
                  </a:lnTo>
                  <a:lnTo>
                    <a:pt x="78" y="68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01" name="Freeform 183"/>
            <p:cNvSpPr>
              <a:spLocks/>
            </p:cNvSpPr>
            <p:nvPr/>
          </p:nvSpPr>
          <p:spPr bwMode="auto">
            <a:xfrm>
              <a:off x="2859" y="4106"/>
              <a:ext cx="167" cy="106"/>
            </a:xfrm>
            <a:custGeom>
              <a:avLst/>
              <a:gdLst>
                <a:gd name="T0" fmla="*/ 0 w 167"/>
                <a:gd name="T1" fmla="*/ 65 h 106"/>
                <a:gd name="T2" fmla="*/ 1 w 167"/>
                <a:gd name="T3" fmla="*/ 73 h 106"/>
                <a:gd name="T4" fmla="*/ 5 w 167"/>
                <a:gd name="T5" fmla="*/ 79 h 106"/>
                <a:gd name="T6" fmla="*/ 12 w 167"/>
                <a:gd name="T7" fmla="*/ 86 h 106"/>
                <a:gd name="T8" fmla="*/ 21 w 167"/>
                <a:gd name="T9" fmla="*/ 92 h 106"/>
                <a:gd name="T10" fmla="*/ 33 w 167"/>
                <a:gd name="T11" fmla="*/ 97 h 106"/>
                <a:gd name="T12" fmla="*/ 46 w 167"/>
                <a:gd name="T13" fmla="*/ 100 h 106"/>
                <a:gd name="T14" fmla="*/ 62 w 167"/>
                <a:gd name="T15" fmla="*/ 104 h 106"/>
                <a:gd name="T16" fmla="*/ 78 w 167"/>
                <a:gd name="T17" fmla="*/ 105 h 106"/>
                <a:gd name="T18" fmla="*/ 87 w 167"/>
                <a:gd name="T19" fmla="*/ 105 h 106"/>
                <a:gd name="T20" fmla="*/ 96 w 167"/>
                <a:gd name="T21" fmla="*/ 105 h 106"/>
                <a:gd name="T22" fmla="*/ 103 w 167"/>
                <a:gd name="T23" fmla="*/ 105 h 106"/>
                <a:gd name="T24" fmla="*/ 111 w 167"/>
                <a:gd name="T25" fmla="*/ 104 h 106"/>
                <a:gd name="T26" fmla="*/ 119 w 167"/>
                <a:gd name="T27" fmla="*/ 103 h 106"/>
                <a:gd name="T28" fmla="*/ 125 w 167"/>
                <a:gd name="T29" fmla="*/ 101 h 106"/>
                <a:gd name="T30" fmla="*/ 132 w 167"/>
                <a:gd name="T31" fmla="*/ 99 h 106"/>
                <a:gd name="T32" fmla="*/ 139 w 167"/>
                <a:gd name="T33" fmla="*/ 97 h 106"/>
                <a:gd name="T34" fmla="*/ 144 w 167"/>
                <a:gd name="T35" fmla="*/ 95 h 106"/>
                <a:gd name="T36" fmla="*/ 150 w 167"/>
                <a:gd name="T37" fmla="*/ 92 h 106"/>
                <a:gd name="T38" fmla="*/ 153 w 167"/>
                <a:gd name="T39" fmla="*/ 90 h 106"/>
                <a:gd name="T40" fmla="*/ 157 w 167"/>
                <a:gd name="T41" fmla="*/ 87 h 106"/>
                <a:gd name="T42" fmla="*/ 161 w 167"/>
                <a:gd name="T43" fmla="*/ 83 h 106"/>
                <a:gd name="T44" fmla="*/ 163 w 167"/>
                <a:gd name="T45" fmla="*/ 79 h 106"/>
                <a:gd name="T46" fmla="*/ 165 w 167"/>
                <a:gd name="T47" fmla="*/ 76 h 106"/>
                <a:gd name="T48" fmla="*/ 166 w 167"/>
                <a:gd name="T49" fmla="*/ 73 h 106"/>
                <a:gd name="T50" fmla="*/ 165 w 167"/>
                <a:gd name="T51" fmla="*/ 40 h 106"/>
                <a:gd name="T52" fmla="*/ 165 w 167"/>
                <a:gd name="T53" fmla="*/ 33 h 106"/>
                <a:gd name="T54" fmla="*/ 161 w 167"/>
                <a:gd name="T55" fmla="*/ 26 h 106"/>
                <a:gd name="T56" fmla="*/ 154 w 167"/>
                <a:gd name="T57" fmla="*/ 19 h 106"/>
                <a:gd name="T58" fmla="*/ 144 w 167"/>
                <a:gd name="T59" fmla="*/ 13 h 106"/>
                <a:gd name="T60" fmla="*/ 133 w 167"/>
                <a:gd name="T61" fmla="*/ 9 h 106"/>
                <a:gd name="T62" fmla="*/ 119 w 167"/>
                <a:gd name="T63" fmla="*/ 5 h 106"/>
                <a:gd name="T64" fmla="*/ 103 w 167"/>
                <a:gd name="T65" fmla="*/ 2 h 106"/>
                <a:gd name="T66" fmla="*/ 87 w 167"/>
                <a:gd name="T67" fmla="*/ 0 h 106"/>
                <a:gd name="T68" fmla="*/ 78 w 167"/>
                <a:gd name="T69" fmla="*/ 0 h 106"/>
                <a:gd name="T70" fmla="*/ 70 w 167"/>
                <a:gd name="T71" fmla="*/ 0 h 106"/>
                <a:gd name="T72" fmla="*/ 62 w 167"/>
                <a:gd name="T73" fmla="*/ 1 h 106"/>
                <a:gd name="T74" fmla="*/ 54 w 167"/>
                <a:gd name="T75" fmla="*/ 2 h 106"/>
                <a:gd name="T76" fmla="*/ 47 w 167"/>
                <a:gd name="T77" fmla="*/ 3 h 106"/>
                <a:gd name="T78" fmla="*/ 40 w 167"/>
                <a:gd name="T79" fmla="*/ 4 h 106"/>
                <a:gd name="T80" fmla="*/ 33 w 167"/>
                <a:gd name="T81" fmla="*/ 6 h 106"/>
                <a:gd name="T82" fmla="*/ 27 w 167"/>
                <a:gd name="T83" fmla="*/ 9 h 106"/>
                <a:gd name="T84" fmla="*/ 21 w 167"/>
                <a:gd name="T85" fmla="*/ 10 h 106"/>
                <a:gd name="T86" fmla="*/ 16 w 167"/>
                <a:gd name="T87" fmla="*/ 13 h 106"/>
                <a:gd name="T88" fmla="*/ 12 w 167"/>
                <a:gd name="T89" fmla="*/ 16 h 106"/>
                <a:gd name="T90" fmla="*/ 8 w 167"/>
                <a:gd name="T91" fmla="*/ 19 h 106"/>
                <a:gd name="T92" fmla="*/ 5 w 167"/>
                <a:gd name="T93" fmla="*/ 23 h 106"/>
                <a:gd name="T94" fmla="*/ 2 w 167"/>
                <a:gd name="T95" fmla="*/ 26 h 106"/>
                <a:gd name="T96" fmla="*/ 1 w 167"/>
                <a:gd name="T97" fmla="*/ 29 h 106"/>
                <a:gd name="T98" fmla="*/ 0 w 167"/>
                <a:gd name="T99" fmla="*/ 33 h 106"/>
                <a:gd name="T100" fmla="*/ 0 w 167"/>
                <a:gd name="T101" fmla="*/ 65 h 10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67"/>
                <a:gd name="T154" fmla="*/ 0 h 106"/>
                <a:gd name="T155" fmla="*/ 167 w 167"/>
                <a:gd name="T156" fmla="*/ 106 h 10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67" h="106">
                  <a:moveTo>
                    <a:pt x="0" y="65"/>
                  </a:moveTo>
                  <a:lnTo>
                    <a:pt x="1" y="73"/>
                  </a:lnTo>
                  <a:lnTo>
                    <a:pt x="5" y="79"/>
                  </a:lnTo>
                  <a:lnTo>
                    <a:pt x="12" y="86"/>
                  </a:lnTo>
                  <a:lnTo>
                    <a:pt x="21" y="92"/>
                  </a:lnTo>
                  <a:lnTo>
                    <a:pt x="33" y="97"/>
                  </a:lnTo>
                  <a:lnTo>
                    <a:pt x="46" y="100"/>
                  </a:lnTo>
                  <a:lnTo>
                    <a:pt x="62" y="104"/>
                  </a:lnTo>
                  <a:lnTo>
                    <a:pt x="78" y="105"/>
                  </a:lnTo>
                  <a:lnTo>
                    <a:pt x="87" y="105"/>
                  </a:lnTo>
                  <a:lnTo>
                    <a:pt x="96" y="105"/>
                  </a:lnTo>
                  <a:lnTo>
                    <a:pt x="103" y="105"/>
                  </a:lnTo>
                  <a:lnTo>
                    <a:pt x="111" y="104"/>
                  </a:lnTo>
                  <a:lnTo>
                    <a:pt x="119" y="103"/>
                  </a:lnTo>
                  <a:lnTo>
                    <a:pt x="125" y="101"/>
                  </a:lnTo>
                  <a:lnTo>
                    <a:pt x="132" y="99"/>
                  </a:lnTo>
                  <a:lnTo>
                    <a:pt x="139" y="97"/>
                  </a:lnTo>
                  <a:lnTo>
                    <a:pt x="144" y="95"/>
                  </a:lnTo>
                  <a:lnTo>
                    <a:pt x="150" y="92"/>
                  </a:lnTo>
                  <a:lnTo>
                    <a:pt x="153" y="90"/>
                  </a:lnTo>
                  <a:lnTo>
                    <a:pt x="157" y="87"/>
                  </a:lnTo>
                  <a:lnTo>
                    <a:pt x="161" y="83"/>
                  </a:lnTo>
                  <a:lnTo>
                    <a:pt x="163" y="79"/>
                  </a:lnTo>
                  <a:lnTo>
                    <a:pt x="165" y="76"/>
                  </a:lnTo>
                  <a:lnTo>
                    <a:pt x="166" y="73"/>
                  </a:lnTo>
                  <a:lnTo>
                    <a:pt x="165" y="40"/>
                  </a:lnTo>
                  <a:lnTo>
                    <a:pt x="165" y="33"/>
                  </a:lnTo>
                  <a:lnTo>
                    <a:pt x="161" y="26"/>
                  </a:lnTo>
                  <a:lnTo>
                    <a:pt x="154" y="19"/>
                  </a:lnTo>
                  <a:lnTo>
                    <a:pt x="144" y="13"/>
                  </a:lnTo>
                  <a:lnTo>
                    <a:pt x="133" y="9"/>
                  </a:lnTo>
                  <a:lnTo>
                    <a:pt x="119" y="5"/>
                  </a:lnTo>
                  <a:lnTo>
                    <a:pt x="103" y="2"/>
                  </a:lnTo>
                  <a:lnTo>
                    <a:pt x="87" y="0"/>
                  </a:lnTo>
                  <a:lnTo>
                    <a:pt x="78" y="0"/>
                  </a:lnTo>
                  <a:lnTo>
                    <a:pt x="70" y="0"/>
                  </a:lnTo>
                  <a:lnTo>
                    <a:pt x="62" y="1"/>
                  </a:lnTo>
                  <a:lnTo>
                    <a:pt x="54" y="2"/>
                  </a:lnTo>
                  <a:lnTo>
                    <a:pt x="47" y="3"/>
                  </a:lnTo>
                  <a:lnTo>
                    <a:pt x="40" y="4"/>
                  </a:lnTo>
                  <a:lnTo>
                    <a:pt x="33" y="6"/>
                  </a:lnTo>
                  <a:lnTo>
                    <a:pt x="27" y="9"/>
                  </a:lnTo>
                  <a:lnTo>
                    <a:pt x="21" y="10"/>
                  </a:lnTo>
                  <a:lnTo>
                    <a:pt x="16" y="13"/>
                  </a:lnTo>
                  <a:lnTo>
                    <a:pt x="12" y="16"/>
                  </a:lnTo>
                  <a:lnTo>
                    <a:pt x="8" y="19"/>
                  </a:lnTo>
                  <a:lnTo>
                    <a:pt x="5" y="23"/>
                  </a:lnTo>
                  <a:lnTo>
                    <a:pt x="2" y="26"/>
                  </a:lnTo>
                  <a:lnTo>
                    <a:pt x="1" y="29"/>
                  </a:lnTo>
                  <a:lnTo>
                    <a:pt x="0" y="33"/>
                  </a:lnTo>
                  <a:lnTo>
                    <a:pt x="0" y="65"/>
                  </a:lnTo>
                </a:path>
              </a:pathLst>
            </a:custGeom>
            <a:solidFill>
              <a:srgbClr val="FFB2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02" name="Freeform 184"/>
            <p:cNvSpPr>
              <a:spLocks/>
            </p:cNvSpPr>
            <p:nvPr/>
          </p:nvSpPr>
          <p:spPr bwMode="auto">
            <a:xfrm>
              <a:off x="2856" y="4175"/>
              <a:ext cx="79" cy="41"/>
            </a:xfrm>
            <a:custGeom>
              <a:avLst/>
              <a:gdLst>
                <a:gd name="T0" fmla="*/ 78 w 79"/>
                <a:gd name="T1" fmla="*/ 34 h 41"/>
                <a:gd name="T2" fmla="*/ 78 w 79"/>
                <a:gd name="T3" fmla="*/ 34 h 41"/>
                <a:gd name="T4" fmla="*/ 62 w 79"/>
                <a:gd name="T5" fmla="*/ 32 h 41"/>
                <a:gd name="T6" fmla="*/ 48 w 79"/>
                <a:gd name="T7" fmla="*/ 30 h 41"/>
                <a:gd name="T8" fmla="*/ 35 w 79"/>
                <a:gd name="T9" fmla="*/ 27 h 41"/>
                <a:gd name="T10" fmla="*/ 25 w 79"/>
                <a:gd name="T11" fmla="*/ 22 h 41"/>
                <a:gd name="T12" fmla="*/ 16 w 79"/>
                <a:gd name="T13" fmla="*/ 17 h 41"/>
                <a:gd name="T14" fmla="*/ 10 w 79"/>
                <a:gd name="T15" fmla="*/ 11 h 41"/>
                <a:gd name="T16" fmla="*/ 7 w 79"/>
                <a:gd name="T17" fmla="*/ 5 h 41"/>
                <a:gd name="T18" fmla="*/ 6 w 79"/>
                <a:gd name="T19" fmla="*/ 0 h 41"/>
                <a:gd name="T20" fmla="*/ 0 w 79"/>
                <a:gd name="T21" fmla="*/ 0 h 41"/>
                <a:gd name="T22" fmla="*/ 0 w 79"/>
                <a:gd name="T23" fmla="*/ 8 h 41"/>
                <a:gd name="T24" fmla="*/ 5 w 79"/>
                <a:gd name="T25" fmla="*/ 15 h 41"/>
                <a:gd name="T26" fmla="*/ 12 w 79"/>
                <a:gd name="T27" fmla="*/ 22 h 41"/>
                <a:gd name="T28" fmla="*/ 21 w 79"/>
                <a:gd name="T29" fmla="*/ 28 h 41"/>
                <a:gd name="T30" fmla="*/ 33 w 79"/>
                <a:gd name="T31" fmla="*/ 32 h 41"/>
                <a:gd name="T32" fmla="*/ 47 w 79"/>
                <a:gd name="T33" fmla="*/ 36 h 41"/>
                <a:gd name="T34" fmla="*/ 62 w 79"/>
                <a:gd name="T35" fmla="*/ 38 h 41"/>
                <a:gd name="T36" fmla="*/ 78 w 79"/>
                <a:gd name="T37" fmla="*/ 40 h 41"/>
                <a:gd name="T38" fmla="*/ 78 w 79"/>
                <a:gd name="T39" fmla="*/ 34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1"/>
                <a:gd name="T62" fmla="*/ 79 w 79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1">
                  <a:moveTo>
                    <a:pt x="78" y="34"/>
                  </a:moveTo>
                  <a:lnTo>
                    <a:pt x="78" y="34"/>
                  </a:lnTo>
                  <a:lnTo>
                    <a:pt x="62" y="32"/>
                  </a:lnTo>
                  <a:lnTo>
                    <a:pt x="48" y="30"/>
                  </a:lnTo>
                  <a:lnTo>
                    <a:pt x="35" y="27"/>
                  </a:lnTo>
                  <a:lnTo>
                    <a:pt x="25" y="22"/>
                  </a:lnTo>
                  <a:lnTo>
                    <a:pt x="16" y="17"/>
                  </a:lnTo>
                  <a:lnTo>
                    <a:pt x="10" y="11"/>
                  </a:lnTo>
                  <a:lnTo>
                    <a:pt x="7" y="5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8"/>
                  </a:lnTo>
                  <a:lnTo>
                    <a:pt x="5" y="15"/>
                  </a:lnTo>
                  <a:lnTo>
                    <a:pt x="12" y="22"/>
                  </a:lnTo>
                  <a:lnTo>
                    <a:pt x="21" y="28"/>
                  </a:lnTo>
                  <a:lnTo>
                    <a:pt x="33" y="32"/>
                  </a:lnTo>
                  <a:lnTo>
                    <a:pt x="47" y="36"/>
                  </a:lnTo>
                  <a:lnTo>
                    <a:pt x="62" y="38"/>
                  </a:lnTo>
                  <a:lnTo>
                    <a:pt x="78" y="40"/>
                  </a:lnTo>
                  <a:lnTo>
                    <a:pt x="78" y="34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03" name="Freeform 185"/>
            <p:cNvSpPr>
              <a:spLocks/>
            </p:cNvSpPr>
            <p:nvPr/>
          </p:nvSpPr>
          <p:spPr bwMode="auto">
            <a:xfrm>
              <a:off x="2940" y="4183"/>
              <a:ext cx="89" cy="33"/>
            </a:xfrm>
            <a:custGeom>
              <a:avLst/>
              <a:gdLst>
                <a:gd name="T0" fmla="*/ 82 w 89"/>
                <a:gd name="T1" fmla="*/ 0 h 33"/>
                <a:gd name="T2" fmla="*/ 82 w 89"/>
                <a:gd name="T3" fmla="*/ 0 h 33"/>
                <a:gd name="T4" fmla="*/ 81 w 89"/>
                <a:gd name="T5" fmla="*/ 2 h 33"/>
                <a:gd name="T6" fmla="*/ 80 w 89"/>
                <a:gd name="T7" fmla="*/ 4 h 33"/>
                <a:gd name="T8" fmla="*/ 78 w 89"/>
                <a:gd name="T9" fmla="*/ 8 h 33"/>
                <a:gd name="T10" fmla="*/ 75 w 89"/>
                <a:gd name="T11" fmla="*/ 10 h 33"/>
                <a:gd name="T12" fmla="*/ 71 w 89"/>
                <a:gd name="T13" fmla="*/ 13 h 33"/>
                <a:gd name="T14" fmla="*/ 67 w 89"/>
                <a:gd name="T15" fmla="*/ 14 h 33"/>
                <a:gd name="T16" fmla="*/ 63 w 89"/>
                <a:gd name="T17" fmla="*/ 17 h 33"/>
                <a:gd name="T18" fmla="*/ 57 w 89"/>
                <a:gd name="T19" fmla="*/ 19 h 33"/>
                <a:gd name="T20" fmla="*/ 51 w 89"/>
                <a:gd name="T21" fmla="*/ 21 h 33"/>
                <a:gd name="T22" fmla="*/ 46 w 89"/>
                <a:gd name="T23" fmla="*/ 23 h 33"/>
                <a:gd name="T24" fmla="*/ 38 w 89"/>
                <a:gd name="T25" fmla="*/ 24 h 33"/>
                <a:gd name="T26" fmla="*/ 32 w 89"/>
                <a:gd name="T27" fmla="*/ 24 h 33"/>
                <a:gd name="T28" fmla="*/ 24 w 89"/>
                <a:gd name="T29" fmla="*/ 26 h 33"/>
                <a:gd name="T30" fmla="*/ 17 w 89"/>
                <a:gd name="T31" fmla="*/ 26 h 33"/>
                <a:gd name="T32" fmla="*/ 8 w 89"/>
                <a:gd name="T33" fmla="*/ 26 h 33"/>
                <a:gd name="T34" fmla="*/ 0 w 89"/>
                <a:gd name="T35" fmla="*/ 26 h 33"/>
                <a:gd name="T36" fmla="*/ 0 w 89"/>
                <a:gd name="T37" fmla="*/ 32 h 33"/>
                <a:gd name="T38" fmla="*/ 8 w 89"/>
                <a:gd name="T39" fmla="*/ 32 h 33"/>
                <a:gd name="T40" fmla="*/ 17 w 89"/>
                <a:gd name="T41" fmla="*/ 32 h 33"/>
                <a:gd name="T42" fmla="*/ 24 w 89"/>
                <a:gd name="T43" fmla="*/ 31 h 33"/>
                <a:gd name="T44" fmla="*/ 32 w 89"/>
                <a:gd name="T45" fmla="*/ 30 h 33"/>
                <a:gd name="T46" fmla="*/ 39 w 89"/>
                <a:gd name="T47" fmla="*/ 29 h 33"/>
                <a:gd name="T48" fmla="*/ 47 w 89"/>
                <a:gd name="T49" fmla="*/ 28 h 33"/>
                <a:gd name="T50" fmla="*/ 53 w 89"/>
                <a:gd name="T51" fmla="*/ 26 h 33"/>
                <a:gd name="T52" fmla="*/ 60 w 89"/>
                <a:gd name="T53" fmla="*/ 24 h 33"/>
                <a:gd name="T54" fmla="*/ 66 w 89"/>
                <a:gd name="T55" fmla="*/ 22 h 33"/>
                <a:gd name="T56" fmla="*/ 70 w 89"/>
                <a:gd name="T57" fmla="*/ 20 h 33"/>
                <a:gd name="T58" fmla="*/ 75 w 89"/>
                <a:gd name="T59" fmla="*/ 17 h 33"/>
                <a:gd name="T60" fmla="*/ 80 w 89"/>
                <a:gd name="T61" fmla="*/ 14 h 33"/>
                <a:gd name="T62" fmla="*/ 82 w 89"/>
                <a:gd name="T63" fmla="*/ 11 h 33"/>
                <a:gd name="T64" fmla="*/ 85 w 89"/>
                <a:gd name="T65" fmla="*/ 8 h 33"/>
                <a:gd name="T66" fmla="*/ 87 w 89"/>
                <a:gd name="T67" fmla="*/ 3 h 33"/>
                <a:gd name="T68" fmla="*/ 88 w 89"/>
                <a:gd name="T69" fmla="*/ 0 h 33"/>
                <a:gd name="T70" fmla="*/ 82 w 89"/>
                <a:gd name="T71" fmla="*/ 0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82" y="0"/>
                  </a:moveTo>
                  <a:lnTo>
                    <a:pt x="82" y="0"/>
                  </a:lnTo>
                  <a:lnTo>
                    <a:pt x="81" y="2"/>
                  </a:lnTo>
                  <a:lnTo>
                    <a:pt x="80" y="4"/>
                  </a:lnTo>
                  <a:lnTo>
                    <a:pt x="78" y="8"/>
                  </a:lnTo>
                  <a:lnTo>
                    <a:pt x="75" y="10"/>
                  </a:lnTo>
                  <a:lnTo>
                    <a:pt x="71" y="13"/>
                  </a:lnTo>
                  <a:lnTo>
                    <a:pt x="67" y="14"/>
                  </a:lnTo>
                  <a:lnTo>
                    <a:pt x="63" y="17"/>
                  </a:lnTo>
                  <a:lnTo>
                    <a:pt x="57" y="19"/>
                  </a:lnTo>
                  <a:lnTo>
                    <a:pt x="51" y="21"/>
                  </a:lnTo>
                  <a:lnTo>
                    <a:pt x="46" y="23"/>
                  </a:lnTo>
                  <a:lnTo>
                    <a:pt x="38" y="24"/>
                  </a:lnTo>
                  <a:lnTo>
                    <a:pt x="32" y="24"/>
                  </a:lnTo>
                  <a:lnTo>
                    <a:pt x="24" y="26"/>
                  </a:lnTo>
                  <a:lnTo>
                    <a:pt x="17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8" y="32"/>
                  </a:lnTo>
                  <a:lnTo>
                    <a:pt x="17" y="32"/>
                  </a:lnTo>
                  <a:lnTo>
                    <a:pt x="24" y="31"/>
                  </a:lnTo>
                  <a:lnTo>
                    <a:pt x="32" y="30"/>
                  </a:lnTo>
                  <a:lnTo>
                    <a:pt x="39" y="29"/>
                  </a:lnTo>
                  <a:lnTo>
                    <a:pt x="47" y="28"/>
                  </a:lnTo>
                  <a:lnTo>
                    <a:pt x="53" y="26"/>
                  </a:lnTo>
                  <a:lnTo>
                    <a:pt x="60" y="24"/>
                  </a:lnTo>
                  <a:lnTo>
                    <a:pt x="66" y="22"/>
                  </a:lnTo>
                  <a:lnTo>
                    <a:pt x="70" y="20"/>
                  </a:lnTo>
                  <a:lnTo>
                    <a:pt x="75" y="17"/>
                  </a:lnTo>
                  <a:lnTo>
                    <a:pt x="80" y="14"/>
                  </a:lnTo>
                  <a:lnTo>
                    <a:pt x="82" y="11"/>
                  </a:lnTo>
                  <a:lnTo>
                    <a:pt x="85" y="8"/>
                  </a:lnTo>
                  <a:lnTo>
                    <a:pt x="87" y="3"/>
                  </a:lnTo>
                  <a:lnTo>
                    <a:pt x="88" y="0"/>
                  </a:lnTo>
                  <a:lnTo>
                    <a:pt x="82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04" name="Freeform 186"/>
            <p:cNvSpPr>
              <a:spLocks/>
            </p:cNvSpPr>
            <p:nvPr/>
          </p:nvSpPr>
          <p:spPr bwMode="auto">
            <a:xfrm>
              <a:off x="3027" y="4148"/>
              <a:ext cx="2" cy="30"/>
            </a:xfrm>
            <a:custGeom>
              <a:avLst/>
              <a:gdLst>
                <a:gd name="T0" fmla="*/ 0 w 2"/>
                <a:gd name="T1" fmla="*/ 0 h 30"/>
                <a:gd name="T2" fmla="*/ 0 w 2"/>
                <a:gd name="T3" fmla="*/ 0 h 30"/>
                <a:gd name="T4" fmla="*/ 0 w 2"/>
                <a:gd name="T5" fmla="*/ 29 h 30"/>
                <a:gd name="T6" fmla="*/ 1 w 2"/>
                <a:gd name="T7" fmla="*/ 29 h 30"/>
                <a:gd name="T8" fmla="*/ 1 w 2"/>
                <a:gd name="T9" fmla="*/ 0 h 30"/>
                <a:gd name="T10" fmla="*/ 0 w 2"/>
                <a:gd name="T11" fmla="*/ 0 h 3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"/>
                <a:gd name="T19" fmla="*/ 0 h 30"/>
                <a:gd name="T20" fmla="*/ 2 w 2"/>
                <a:gd name="T21" fmla="*/ 30 h 3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" h="30">
                  <a:moveTo>
                    <a:pt x="0" y="0"/>
                  </a:moveTo>
                  <a:lnTo>
                    <a:pt x="0" y="0"/>
                  </a:lnTo>
                  <a:lnTo>
                    <a:pt x="0" y="29"/>
                  </a:lnTo>
                  <a:lnTo>
                    <a:pt x="1" y="29"/>
                  </a:lnTo>
                  <a:lnTo>
                    <a:pt x="1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05" name="Freeform 187"/>
            <p:cNvSpPr>
              <a:spLocks/>
            </p:cNvSpPr>
            <p:nvPr/>
          </p:nvSpPr>
          <p:spPr bwMode="auto">
            <a:xfrm>
              <a:off x="2949" y="4103"/>
              <a:ext cx="80" cy="40"/>
            </a:xfrm>
            <a:custGeom>
              <a:avLst/>
              <a:gdLst>
                <a:gd name="T0" fmla="*/ 0 w 80"/>
                <a:gd name="T1" fmla="*/ 5 h 40"/>
                <a:gd name="T2" fmla="*/ 0 w 80"/>
                <a:gd name="T3" fmla="*/ 5 h 40"/>
                <a:gd name="T4" fmla="*/ 16 w 80"/>
                <a:gd name="T5" fmla="*/ 7 h 40"/>
                <a:gd name="T6" fmla="*/ 31 w 80"/>
                <a:gd name="T7" fmla="*/ 10 h 40"/>
                <a:gd name="T8" fmla="*/ 44 w 80"/>
                <a:gd name="T9" fmla="*/ 13 h 40"/>
                <a:gd name="T10" fmla="*/ 54 w 80"/>
                <a:gd name="T11" fmla="*/ 17 h 40"/>
                <a:gd name="T12" fmla="*/ 62 w 80"/>
                <a:gd name="T13" fmla="*/ 23 h 40"/>
                <a:gd name="T14" fmla="*/ 69 w 80"/>
                <a:gd name="T15" fmla="*/ 28 h 40"/>
                <a:gd name="T16" fmla="*/ 72 w 80"/>
                <a:gd name="T17" fmla="*/ 34 h 40"/>
                <a:gd name="T18" fmla="*/ 72 w 80"/>
                <a:gd name="T19" fmla="*/ 39 h 40"/>
                <a:gd name="T20" fmla="*/ 79 w 80"/>
                <a:gd name="T21" fmla="*/ 39 h 40"/>
                <a:gd name="T22" fmla="*/ 78 w 80"/>
                <a:gd name="T23" fmla="*/ 32 h 40"/>
                <a:gd name="T24" fmla="*/ 73 w 80"/>
                <a:gd name="T25" fmla="*/ 24 h 40"/>
                <a:gd name="T26" fmla="*/ 67 w 80"/>
                <a:gd name="T27" fmla="*/ 18 h 40"/>
                <a:gd name="T28" fmla="*/ 57 w 80"/>
                <a:gd name="T29" fmla="*/ 12 h 40"/>
                <a:gd name="T30" fmla="*/ 46 w 80"/>
                <a:gd name="T31" fmla="*/ 7 h 40"/>
                <a:gd name="T32" fmla="*/ 32 w 80"/>
                <a:gd name="T33" fmla="*/ 4 h 40"/>
                <a:gd name="T34" fmla="*/ 16 w 80"/>
                <a:gd name="T35" fmla="*/ 1 h 40"/>
                <a:gd name="T36" fmla="*/ 0 w 80"/>
                <a:gd name="T37" fmla="*/ 0 h 40"/>
                <a:gd name="T38" fmla="*/ 0 w 80"/>
                <a:gd name="T39" fmla="*/ 5 h 4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40"/>
                <a:gd name="T62" fmla="*/ 80 w 80"/>
                <a:gd name="T63" fmla="*/ 40 h 4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40">
                  <a:moveTo>
                    <a:pt x="0" y="5"/>
                  </a:moveTo>
                  <a:lnTo>
                    <a:pt x="0" y="5"/>
                  </a:lnTo>
                  <a:lnTo>
                    <a:pt x="16" y="7"/>
                  </a:lnTo>
                  <a:lnTo>
                    <a:pt x="31" y="10"/>
                  </a:lnTo>
                  <a:lnTo>
                    <a:pt x="44" y="13"/>
                  </a:lnTo>
                  <a:lnTo>
                    <a:pt x="54" y="17"/>
                  </a:lnTo>
                  <a:lnTo>
                    <a:pt x="62" y="23"/>
                  </a:lnTo>
                  <a:lnTo>
                    <a:pt x="69" y="28"/>
                  </a:lnTo>
                  <a:lnTo>
                    <a:pt x="72" y="34"/>
                  </a:lnTo>
                  <a:lnTo>
                    <a:pt x="72" y="39"/>
                  </a:lnTo>
                  <a:lnTo>
                    <a:pt x="79" y="39"/>
                  </a:lnTo>
                  <a:lnTo>
                    <a:pt x="78" y="32"/>
                  </a:lnTo>
                  <a:lnTo>
                    <a:pt x="73" y="24"/>
                  </a:lnTo>
                  <a:lnTo>
                    <a:pt x="67" y="18"/>
                  </a:lnTo>
                  <a:lnTo>
                    <a:pt x="57" y="12"/>
                  </a:lnTo>
                  <a:lnTo>
                    <a:pt x="46" y="7"/>
                  </a:lnTo>
                  <a:lnTo>
                    <a:pt x="32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06" name="Freeform 188"/>
            <p:cNvSpPr>
              <a:spLocks/>
            </p:cNvSpPr>
            <p:nvPr/>
          </p:nvSpPr>
          <p:spPr bwMode="auto">
            <a:xfrm>
              <a:off x="2855" y="4102"/>
              <a:ext cx="89" cy="34"/>
            </a:xfrm>
            <a:custGeom>
              <a:avLst/>
              <a:gdLst>
                <a:gd name="T0" fmla="*/ 7 w 89"/>
                <a:gd name="T1" fmla="*/ 33 h 34"/>
                <a:gd name="T2" fmla="*/ 7 w 89"/>
                <a:gd name="T3" fmla="*/ 33 h 34"/>
                <a:gd name="T4" fmla="*/ 7 w 89"/>
                <a:gd name="T5" fmla="*/ 30 h 34"/>
                <a:gd name="T6" fmla="*/ 8 w 89"/>
                <a:gd name="T7" fmla="*/ 28 h 34"/>
                <a:gd name="T8" fmla="*/ 11 w 89"/>
                <a:gd name="T9" fmla="*/ 25 h 34"/>
                <a:gd name="T10" fmla="*/ 13 w 89"/>
                <a:gd name="T11" fmla="*/ 23 h 34"/>
                <a:gd name="T12" fmla="*/ 17 w 89"/>
                <a:gd name="T13" fmla="*/ 19 h 34"/>
                <a:gd name="T14" fmla="*/ 21 w 89"/>
                <a:gd name="T15" fmla="*/ 18 h 34"/>
                <a:gd name="T16" fmla="*/ 26 w 89"/>
                <a:gd name="T17" fmla="*/ 15 h 34"/>
                <a:gd name="T18" fmla="*/ 31 w 89"/>
                <a:gd name="T19" fmla="*/ 14 h 34"/>
                <a:gd name="T20" fmla="*/ 37 w 89"/>
                <a:gd name="T21" fmla="*/ 12 h 34"/>
                <a:gd name="T22" fmla="*/ 43 w 89"/>
                <a:gd name="T23" fmla="*/ 10 h 34"/>
                <a:gd name="T24" fmla="*/ 50 w 89"/>
                <a:gd name="T25" fmla="*/ 8 h 34"/>
                <a:gd name="T26" fmla="*/ 56 w 89"/>
                <a:gd name="T27" fmla="*/ 8 h 34"/>
                <a:gd name="T28" fmla="*/ 64 w 89"/>
                <a:gd name="T29" fmla="*/ 7 h 34"/>
                <a:gd name="T30" fmla="*/ 72 w 89"/>
                <a:gd name="T31" fmla="*/ 7 h 34"/>
                <a:gd name="T32" fmla="*/ 80 w 89"/>
                <a:gd name="T33" fmla="*/ 7 h 34"/>
                <a:gd name="T34" fmla="*/ 88 w 89"/>
                <a:gd name="T35" fmla="*/ 6 h 34"/>
                <a:gd name="T36" fmla="*/ 88 w 89"/>
                <a:gd name="T37" fmla="*/ 1 h 34"/>
                <a:gd name="T38" fmla="*/ 80 w 89"/>
                <a:gd name="T39" fmla="*/ 0 h 34"/>
                <a:gd name="T40" fmla="*/ 72 w 89"/>
                <a:gd name="T41" fmla="*/ 0 h 34"/>
                <a:gd name="T42" fmla="*/ 64 w 89"/>
                <a:gd name="T43" fmla="*/ 1 h 34"/>
                <a:gd name="T44" fmla="*/ 56 w 89"/>
                <a:gd name="T45" fmla="*/ 2 h 34"/>
                <a:gd name="T46" fmla="*/ 49 w 89"/>
                <a:gd name="T47" fmla="*/ 3 h 34"/>
                <a:gd name="T48" fmla="*/ 42 w 89"/>
                <a:gd name="T49" fmla="*/ 4 h 34"/>
                <a:gd name="T50" fmla="*/ 35 w 89"/>
                <a:gd name="T51" fmla="*/ 6 h 34"/>
                <a:gd name="T52" fmla="*/ 29 w 89"/>
                <a:gd name="T53" fmla="*/ 8 h 34"/>
                <a:gd name="T54" fmla="*/ 22 w 89"/>
                <a:gd name="T55" fmla="*/ 10 h 34"/>
                <a:gd name="T56" fmla="*/ 18 w 89"/>
                <a:gd name="T57" fmla="*/ 13 h 34"/>
                <a:gd name="T58" fmla="*/ 14 w 89"/>
                <a:gd name="T59" fmla="*/ 15 h 34"/>
                <a:gd name="T60" fmla="*/ 9 w 89"/>
                <a:gd name="T61" fmla="*/ 18 h 34"/>
                <a:gd name="T62" fmla="*/ 6 w 89"/>
                <a:gd name="T63" fmla="*/ 21 h 34"/>
                <a:gd name="T64" fmla="*/ 3 w 89"/>
                <a:gd name="T65" fmla="*/ 25 h 34"/>
                <a:gd name="T66" fmla="*/ 1 w 89"/>
                <a:gd name="T67" fmla="*/ 29 h 34"/>
                <a:gd name="T68" fmla="*/ 0 w 89"/>
                <a:gd name="T69" fmla="*/ 33 h 34"/>
                <a:gd name="T70" fmla="*/ 7 w 89"/>
                <a:gd name="T71" fmla="*/ 33 h 3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4"/>
                <a:gd name="T110" fmla="*/ 89 w 89"/>
                <a:gd name="T111" fmla="*/ 34 h 34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4">
                  <a:moveTo>
                    <a:pt x="7" y="33"/>
                  </a:moveTo>
                  <a:lnTo>
                    <a:pt x="7" y="33"/>
                  </a:lnTo>
                  <a:lnTo>
                    <a:pt x="7" y="30"/>
                  </a:lnTo>
                  <a:lnTo>
                    <a:pt x="8" y="28"/>
                  </a:lnTo>
                  <a:lnTo>
                    <a:pt x="11" y="25"/>
                  </a:lnTo>
                  <a:lnTo>
                    <a:pt x="13" y="23"/>
                  </a:lnTo>
                  <a:lnTo>
                    <a:pt x="17" y="19"/>
                  </a:lnTo>
                  <a:lnTo>
                    <a:pt x="21" y="18"/>
                  </a:lnTo>
                  <a:lnTo>
                    <a:pt x="26" y="15"/>
                  </a:lnTo>
                  <a:lnTo>
                    <a:pt x="31" y="14"/>
                  </a:lnTo>
                  <a:lnTo>
                    <a:pt x="37" y="12"/>
                  </a:lnTo>
                  <a:lnTo>
                    <a:pt x="43" y="10"/>
                  </a:lnTo>
                  <a:lnTo>
                    <a:pt x="50" y="8"/>
                  </a:lnTo>
                  <a:lnTo>
                    <a:pt x="56" y="8"/>
                  </a:lnTo>
                  <a:lnTo>
                    <a:pt x="64" y="7"/>
                  </a:lnTo>
                  <a:lnTo>
                    <a:pt x="72" y="7"/>
                  </a:lnTo>
                  <a:lnTo>
                    <a:pt x="80" y="7"/>
                  </a:lnTo>
                  <a:lnTo>
                    <a:pt x="88" y="6"/>
                  </a:lnTo>
                  <a:lnTo>
                    <a:pt x="88" y="1"/>
                  </a:lnTo>
                  <a:lnTo>
                    <a:pt x="80" y="0"/>
                  </a:lnTo>
                  <a:lnTo>
                    <a:pt x="72" y="0"/>
                  </a:lnTo>
                  <a:lnTo>
                    <a:pt x="64" y="1"/>
                  </a:lnTo>
                  <a:lnTo>
                    <a:pt x="56" y="2"/>
                  </a:lnTo>
                  <a:lnTo>
                    <a:pt x="49" y="3"/>
                  </a:lnTo>
                  <a:lnTo>
                    <a:pt x="42" y="4"/>
                  </a:lnTo>
                  <a:lnTo>
                    <a:pt x="35" y="6"/>
                  </a:lnTo>
                  <a:lnTo>
                    <a:pt x="29" y="8"/>
                  </a:lnTo>
                  <a:lnTo>
                    <a:pt x="22" y="10"/>
                  </a:lnTo>
                  <a:lnTo>
                    <a:pt x="18" y="13"/>
                  </a:lnTo>
                  <a:lnTo>
                    <a:pt x="14" y="15"/>
                  </a:lnTo>
                  <a:lnTo>
                    <a:pt x="9" y="18"/>
                  </a:lnTo>
                  <a:lnTo>
                    <a:pt x="6" y="21"/>
                  </a:lnTo>
                  <a:lnTo>
                    <a:pt x="3" y="25"/>
                  </a:lnTo>
                  <a:lnTo>
                    <a:pt x="1" y="29"/>
                  </a:lnTo>
                  <a:lnTo>
                    <a:pt x="0" y="33"/>
                  </a:lnTo>
                  <a:lnTo>
                    <a:pt x="7" y="33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07" name="Freeform 189"/>
            <p:cNvSpPr>
              <a:spLocks/>
            </p:cNvSpPr>
            <p:nvPr/>
          </p:nvSpPr>
          <p:spPr bwMode="auto">
            <a:xfrm>
              <a:off x="2855" y="4141"/>
              <a:ext cx="2" cy="29"/>
            </a:xfrm>
            <a:custGeom>
              <a:avLst/>
              <a:gdLst>
                <a:gd name="T0" fmla="*/ 1 w 2"/>
                <a:gd name="T1" fmla="*/ 28 h 29"/>
                <a:gd name="T2" fmla="*/ 1 w 2"/>
                <a:gd name="T3" fmla="*/ 28 h 29"/>
                <a:gd name="T4" fmla="*/ 1 w 2"/>
                <a:gd name="T5" fmla="*/ 0 h 29"/>
                <a:gd name="T6" fmla="*/ 0 w 2"/>
                <a:gd name="T7" fmla="*/ 0 h 29"/>
                <a:gd name="T8" fmla="*/ 0 w 2"/>
                <a:gd name="T9" fmla="*/ 28 h 29"/>
                <a:gd name="T10" fmla="*/ 1 w 2"/>
                <a:gd name="T11" fmla="*/ 28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"/>
                <a:gd name="T19" fmla="*/ 0 h 29"/>
                <a:gd name="T20" fmla="*/ 2 w 2"/>
                <a:gd name="T21" fmla="*/ 29 h 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" h="29">
                  <a:moveTo>
                    <a:pt x="1" y="28"/>
                  </a:moveTo>
                  <a:lnTo>
                    <a:pt x="1" y="28"/>
                  </a:lnTo>
                  <a:lnTo>
                    <a:pt x="1" y="0"/>
                  </a:lnTo>
                  <a:lnTo>
                    <a:pt x="0" y="0"/>
                  </a:lnTo>
                  <a:lnTo>
                    <a:pt x="0" y="28"/>
                  </a:lnTo>
                  <a:lnTo>
                    <a:pt x="1" y="28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08" name="Freeform 190"/>
            <p:cNvSpPr>
              <a:spLocks/>
            </p:cNvSpPr>
            <p:nvPr/>
          </p:nvSpPr>
          <p:spPr bwMode="auto">
            <a:xfrm>
              <a:off x="2859" y="4106"/>
              <a:ext cx="166" cy="72"/>
            </a:xfrm>
            <a:custGeom>
              <a:avLst/>
              <a:gdLst>
                <a:gd name="T0" fmla="*/ 165 w 166"/>
                <a:gd name="T1" fmla="*/ 39 h 72"/>
                <a:gd name="T2" fmla="*/ 164 w 166"/>
                <a:gd name="T3" fmla="*/ 42 h 72"/>
                <a:gd name="T4" fmla="*/ 163 w 166"/>
                <a:gd name="T5" fmla="*/ 46 h 72"/>
                <a:gd name="T6" fmla="*/ 160 w 166"/>
                <a:gd name="T7" fmla="*/ 50 h 72"/>
                <a:gd name="T8" fmla="*/ 157 w 166"/>
                <a:gd name="T9" fmla="*/ 53 h 72"/>
                <a:gd name="T10" fmla="*/ 153 w 166"/>
                <a:gd name="T11" fmla="*/ 55 h 72"/>
                <a:gd name="T12" fmla="*/ 149 w 166"/>
                <a:gd name="T13" fmla="*/ 58 h 72"/>
                <a:gd name="T14" fmla="*/ 144 w 166"/>
                <a:gd name="T15" fmla="*/ 61 h 72"/>
                <a:gd name="T16" fmla="*/ 138 w 166"/>
                <a:gd name="T17" fmla="*/ 64 h 72"/>
                <a:gd name="T18" fmla="*/ 132 w 166"/>
                <a:gd name="T19" fmla="*/ 65 h 72"/>
                <a:gd name="T20" fmla="*/ 125 w 166"/>
                <a:gd name="T21" fmla="*/ 67 h 72"/>
                <a:gd name="T22" fmla="*/ 118 w 166"/>
                <a:gd name="T23" fmla="*/ 68 h 72"/>
                <a:gd name="T24" fmla="*/ 111 w 166"/>
                <a:gd name="T25" fmla="*/ 69 h 72"/>
                <a:gd name="T26" fmla="*/ 103 w 166"/>
                <a:gd name="T27" fmla="*/ 71 h 72"/>
                <a:gd name="T28" fmla="*/ 95 w 166"/>
                <a:gd name="T29" fmla="*/ 71 h 72"/>
                <a:gd name="T30" fmla="*/ 87 w 166"/>
                <a:gd name="T31" fmla="*/ 71 h 72"/>
                <a:gd name="T32" fmla="*/ 78 w 166"/>
                <a:gd name="T33" fmla="*/ 71 h 72"/>
                <a:gd name="T34" fmla="*/ 62 w 166"/>
                <a:gd name="T35" fmla="*/ 69 h 72"/>
                <a:gd name="T36" fmla="*/ 46 w 166"/>
                <a:gd name="T37" fmla="*/ 67 h 72"/>
                <a:gd name="T38" fmla="*/ 32 w 166"/>
                <a:gd name="T39" fmla="*/ 64 h 72"/>
                <a:gd name="T40" fmla="*/ 21 w 166"/>
                <a:gd name="T41" fmla="*/ 58 h 72"/>
                <a:gd name="T42" fmla="*/ 11 w 166"/>
                <a:gd name="T43" fmla="*/ 53 h 72"/>
                <a:gd name="T44" fmla="*/ 4 w 166"/>
                <a:gd name="T45" fmla="*/ 46 h 72"/>
                <a:gd name="T46" fmla="*/ 0 w 166"/>
                <a:gd name="T47" fmla="*/ 40 h 72"/>
                <a:gd name="T48" fmla="*/ 0 w 166"/>
                <a:gd name="T49" fmla="*/ 32 h 72"/>
                <a:gd name="T50" fmla="*/ 1 w 166"/>
                <a:gd name="T51" fmla="*/ 29 h 72"/>
                <a:gd name="T52" fmla="*/ 2 w 166"/>
                <a:gd name="T53" fmla="*/ 25 h 72"/>
                <a:gd name="T54" fmla="*/ 5 w 166"/>
                <a:gd name="T55" fmla="*/ 22 h 72"/>
                <a:gd name="T56" fmla="*/ 8 w 166"/>
                <a:gd name="T57" fmla="*/ 18 h 72"/>
                <a:gd name="T58" fmla="*/ 12 w 166"/>
                <a:gd name="T59" fmla="*/ 16 h 72"/>
                <a:gd name="T60" fmla="*/ 16 w 166"/>
                <a:gd name="T61" fmla="*/ 13 h 72"/>
                <a:gd name="T62" fmla="*/ 21 w 166"/>
                <a:gd name="T63" fmla="*/ 10 h 72"/>
                <a:gd name="T64" fmla="*/ 27 w 166"/>
                <a:gd name="T65" fmla="*/ 8 h 72"/>
                <a:gd name="T66" fmla="*/ 33 w 166"/>
                <a:gd name="T67" fmla="*/ 6 h 72"/>
                <a:gd name="T68" fmla="*/ 40 w 166"/>
                <a:gd name="T69" fmla="*/ 4 h 72"/>
                <a:gd name="T70" fmla="*/ 47 w 166"/>
                <a:gd name="T71" fmla="*/ 3 h 72"/>
                <a:gd name="T72" fmla="*/ 54 w 166"/>
                <a:gd name="T73" fmla="*/ 2 h 72"/>
                <a:gd name="T74" fmla="*/ 62 w 166"/>
                <a:gd name="T75" fmla="*/ 1 h 72"/>
                <a:gd name="T76" fmla="*/ 70 w 166"/>
                <a:gd name="T77" fmla="*/ 0 h 72"/>
                <a:gd name="T78" fmla="*/ 78 w 166"/>
                <a:gd name="T79" fmla="*/ 0 h 72"/>
                <a:gd name="T80" fmla="*/ 87 w 166"/>
                <a:gd name="T81" fmla="*/ 0 h 72"/>
                <a:gd name="T82" fmla="*/ 103 w 166"/>
                <a:gd name="T83" fmla="*/ 2 h 72"/>
                <a:gd name="T84" fmla="*/ 119 w 166"/>
                <a:gd name="T85" fmla="*/ 5 h 72"/>
                <a:gd name="T86" fmla="*/ 133 w 166"/>
                <a:gd name="T87" fmla="*/ 8 h 72"/>
                <a:gd name="T88" fmla="*/ 144 w 166"/>
                <a:gd name="T89" fmla="*/ 13 h 72"/>
                <a:gd name="T90" fmla="*/ 154 w 166"/>
                <a:gd name="T91" fmla="*/ 18 h 72"/>
                <a:gd name="T92" fmla="*/ 161 w 166"/>
                <a:gd name="T93" fmla="*/ 25 h 72"/>
                <a:gd name="T94" fmla="*/ 165 w 166"/>
                <a:gd name="T95" fmla="*/ 32 h 72"/>
                <a:gd name="T96" fmla="*/ 165 w 166"/>
                <a:gd name="T97" fmla="*/ 39 h 7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66"/>
                <a:gd name="T148" fmla="*/ 0 h 72"/>
                <a:gd name="T149" fmla="*/ 166 w 166"/>
                <a:gd name="T150" fmla="*/ 72 h 72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66" h="72">
                  <a:moveTo>
                    <a:pt x="165" y="39"/>
                  </a:moveTo>
                  <a:lnTo>
                    <a:pt x="164" y="42"/>
                  </a:lnTo>
                  <a:lnTo>
                    <a:pt x="163" y="46"/>
                  </a:lnTo>
                  <a:lnTo>
                    <a:pt x="160" y="50"/>
                  </a:lnTo>
                  <a:lnTo>
                    <a:pt x="157" y="53"/>
                  </a:lnTo>
                  <a:lnTo>
                    <a:pt x="153" y="55"/>
                  </a:lnTo>
                  <a:lnTo>
                    <a:pt x="149" y="58"/>
                  </a:lnTo>
                  <a:lnTo>
                    <a:pt x="144" y="61"/>
                  </a:lnTo>
                  <a:lnTo>
                    <a:pt x="138" y="64"/>
                  </a:lnTo>
                  <a:lnTo>
                    <a:pt x="132" y="65"/>
                  </a:lnTo>
                  <a:lnTo>
                    <a:pt x="125" y="67"/>
                  </a:lnTo>
                  <a:lnTo>
                    <a:pt x="118" y="68"/>
                  </a:lnTo>
                  <a:lnTo>
                    <a:pt x="111" y="69"/>
                  </a:lnTo>
                  <a:lnTo>
                    <a:pt x="103" y="71"/>
                  </a:lnTo>
                  <a:lnTo>
                    <a:pt x="95" y="71"/>
                  </a:lnTo>
                  <a:lnTo>
                    <a:pt x="87" y="71"/>
                  </a:lnTo>
                  <a:lnTo>
                    <a:pt x="78" y="71"/>
                  </a:lnTo>
                  <a:lnTo>
                    <a:pt x="62" y="69"/>
                  </a:lnTo>
                  <a:lnTo>
                    <a:pt x="46" y="67"/>
                  </a:lnTo>
                  <a:lnTo>
                    <a:pt x="32" y="64"/>
                  </a:lnTo>
                  <a:lnTo>
                    <a:pt x="21" y="58"/>
                  </a:lnTo>
                  <a:lnTo>
                    <a:pt x="11" y="53"/>
                  </a:lnTo>
                  <a:lnTo>
                    <a:pt x="4" y="46"/>
                  </a:lnTo>
                  <a:lnTo>
                    <a:pt x="0" y="40"/>
                  </a:lnTo>
                  <a:lnTo>
                    <a:pt x="0" y="32"/>
                  </a:lnTo>
                  <a:lnTo>
                    <a:pt x="1" y="29"/>
                  </a:lnTo>
                  <a:lnTo>
                    <a:pt x="2" y="25"/>
                  </a:lnTo>
                  <a:lnTo>
                    <a:pt x="5" y="22"/>
                  </a:lnTo>
                  <a:lnTo>
                    <a:pt x="8" y="18"/>
                  </a:lnTo>
                  <a:lnTo>
                    <a:pt x="12" y="16"/>
                  </a:lnTo>
                  <a:lnTo>
                    <a:pt x="16" y="13"/>
                  </a:lnTo>
                  <a:lnTo>
                    <a:pt x="21" y="10"/>
                  </a:lnTo>
                  <a:lnTo>
                    <a:pt x="27" y="8"/>
                  </a:lnTo>
                  <a:lnTo>
                    <a:pt x="33" y="6"/>
                  </a:lnTo>
                  <a:lnTo>
                    <a:pt x="40" y="4"/>
                  </a:lnTo>
                  <a:lnTo>
                    <a:pt x="47" y="3"/>
                  </a:lnTo>
                  <a:lnTo>
                    <a:pt x="54" y="2"/>
                  </a:lnTo>
                  <a:lnTo>
                    <a:pt x="62" y="1"/>
                  </a:lnTo>
                  <a:lnTo>
                    <a:pt x="70" y="0"/>
                  </a:lnTo>
                  <a:lnTo>
                    <a:pt x="78" y="0"/>
                  </a:lnTo>
                  <a:lnTo>
                    <a:pt x="87" y="0"/>
                  </a:lnTo>
                  <a:lnTo>
                    <a:pt x="103" y="2"/>
                  </a:lnTo>
                  <a:lnTo>
                    <a:pt x="119" y="5"/>
                  </a:lnTo>
                  <a:lnTo>
                    <a:pt x="133" y="8"/>
                  </a:lnTo>
                  <a:lnTo>
                    <a:pt x="144" y="13"/>
                  </a:lnTo>
                  <a:lnTo>
                    <a:pt x="154" y="18"/>
                  </a:lnTo>
                  <a:lnTo>
                    <a:pt x="161" y="25"/>
                  </a:lnTo>
                  <a:lnTo>
                    <a:pt x="165" y="32"/>
                  </a:lnTo>
                  <a:lnTo>
                    <a:pt x="165" y="39"/>
                  </a:lnTo>
                </a:path>
              </a:pathLst>
            </a:custGeom>
            <a:solidFill>
              <a:srgbClr val="FFFF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09" name="Freeform 191"/>
            <p:cNvSpPr>
              <a:spLocks/>
            </p:cNvSpPr>
            <p:nvPr/>
          </p:nvSpPr>
          <p:spPr bwMode="auto">
            <a:xfrm>
              <a:off x="2940" y="4148"/>
              <a:ext cx="89" cy="34"/>
            </a:xfrm>
            <a:custGeom>
              <a:avLst/>
              <a:gdLst>
                <a:gd name="T0" fmla="*/ 0 w 89"/>
                <a:gd name="T1" fmla="*/ 32 h 34"/>
                <a:gd name="T2" fmla="*/ 0 w 89"/>
                <a:gd name="T3" fmla="*/ 32 h 34"/>
                <a:gd name="T4" fmla="*/ 8 w 89"/>
                <a:gd name="T5" fmla="*/ 33 h 34"/>
                <a:gd name="T6" fmla="*/ 16 w 89"/>
                <a:gd name="T7" fmla="*/ 33 h 34"/>
                <a:gd name="T8" fmla="*/ 24 w 89"/>
                <a:gd name="T9" fmla="*/ 32 h 34"/>
                <a:gd name="T10" fmla="*/ 32 w 89"/>
                <a:gd name="T11" fmla="*/ 31 h 34"/>
                <a:gd name="T12" fmla="*/ 39 w 89"/>
                <a:gd name="T13" fmla="*/ 30 h 34"/>
                <a:gd name="T14" fmla="*/ 46 w 89"/>
                <a:gd name="T15" fmla="*/ 29 h 34"/>
                <a:gd name="T16" fmla="*/ 53 w 89"/>
                <a:gd name="T17" fmla="*/ 27 h 34"/>
                <a:gd name="T18" fmla="*/ 59 w 89"/>
                <a:gd name="T19" fmla="*/ 25 h 34"/>
                <a:gd name="T20" fmla="*/ 66 w 89"/>
                <a:gd name="T21" fmla="*/ 23 h 34"/>
                <a:gd name="T22" fmla="*/ 70 w 89"/>
                <a:gd name="T23" fmla="*/ 20 h 34"/>
                <a:gd name="T24" fmla="*/ 74 w 89"/>
                <a:gd name="T25" fmla="*/ 18 h 34"/>
                <a:gd name="T26" fmla="*/ 79 w 89"/>
                <a:gd name="T27" fmla="*/ 15 h 34"/>
                <a:gd name="T28" fmla="*/ 82 w 89"/>
                <a:gd name="T29" fmla="*/ 12 h 34"/>
                <a:gd name="T30" fmla="*/ 85 w 89"/>
                <a:gd name="T31" fmla="*/ 8 h 34"/>
                <a:gd name="T32" fmla="*/ 87 w 89"/>
                <a:gd name="T33" fmla="*/ 4 h 34"/>
                <a:gd name="T34" fmla="*/ 88 w 89"/>
                <a:gd name="T35" fmla="*/ 0 h 34"/>
                <a:gd name="T36" fmla="*/ 81 w 89"/>
                <a:gd name="T37" fmla="*/ 0 h 34"/>
                <a:gd name="T38" fmla="*/ 81 w 89"/>
                <a:gd name="T39" fmla="*/ 3 h 34"/>
                <a:gd name="T40" fmla="*/ 80 w 89"/>
                <a:gd name="T41" fmla="*/ 5 h 34"/>
                <a:gd name="T42" fmla="*/ 77 w 89"/>
                <a:gd name="T43" fmla="*/ 8 h 34"/>
                <a:gd name="T44" fmla="*/ 75 w 89"/>
                <a:gd name="T45" fmla="*/ 11 h 34"/>
                <a:gd name="T46" fmla="*/ 71 w 89"/>
                <a:gd name="T47" fmla="*/ 14 h 34"/>
                <a:gd name="T48" fmla="*/ 67 w 89"/>
                <a:gd name="T49" fmla="*/ 15 h 34"/>
                <a:gd name="T50" fmla="*/ 62 w 89"/>
                <a:gd name="T51" fmla="*/ 18 h 34"/>
                <a:gd name="T52" fmla="*/ 57 w 89"/>
                <a:gd name="T53" fmla="*/ 19 h 34"/>
                <a:gd name="T54" fmla="*/ 51 w 89"/>
                <a:gd name="T55" fmla="*/ 21 h 34"/>
                <a:gd name="T56" fmla="*/ 45 w 89"/>
                <a:gd name="T57" fmla="*/ 24 h 34"/>
                <a:gd name="T58" fmla="*/ 38 w 89"/>
                <a:gd name="T59" fmla="*/ 25 h 34"/>
                <a:gd name="T60" fmla="*/ 32 w 89"/>
                <a:gd name="T61" fmla="*/ 25 h 34"/>
                <a:gd name="T62" fmla="*/ 24 w 89"/>
                <a:gd name="T63" fmla="*/ 26 h 34"/>
                <a:gd name="T64" fmla="*/ 16 w 89"/>
                <a:gd name="T65" fmla="*/ 26 h 34"/>
                <a:gd name="T66" fmla="*/ 8 w 89"/>
                <a:gd name="T67" fmla="*/ 26 h 34"/>
                <a:gd name="T68" fmla="*/ 0 w 89"/>
                <a:gd name="T69" fmla="*/ 27 h 34"/>
                <a:gd name="T70" fmla="*/ 0 w 89"/>
                <a:gd name="T71" fmla="*/ 32 h 3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4"/>
                <a:gd name="T110" fmla="*/ 89 w 89"/>
                <a:gd name="T111" fmla="*/ 34 h 34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4">
                  <a:moveTo>
                    <a:pt x="0" y="32"/>
                  </a:moveTo>
                  <a:lnTo>
                    <a:pt x="0" y="32"/>
                  </a:lnTo>
                  <a:lnTo>
                    <a:pt x="8" y="33"/>
                  </a:lnTo>
                  <a:lnTo>
                    <a:pt x="16" y="33"/>
                  </a:lnTo>
                  <a:lnTo>
                    <a:pt x="24" y="32"/>
                  </a:lnTo>
                  <a:lnTo>
                    <a:pt x="32" y="31"/>
                  </a:lnTo>
                  <a:lnTo>
                    <a:pt x="39" y="30"/>
                  </a:lnTo>
                  <a:lnTo>
                    <a:pt x="46" y="29"/>
                  </a:lnTo>
                  <a:lnTo>
                    <a:pt x="53" y="27"/>
                  </a:lnTo>
                  <a:lnTo>
                    <a:pt x="59" y="25"/>
                  </a:lnTo>
                  <a:lnTo>
                    <a:pt x="66" y="23"/>
                  </a:lnTo>
                  <a:lnTo>
                    <a:pt x="70" y="20"/>
                  </a:lnTo>
                  <a:lnTo>
                    <a:pt x="74" y="18"/>
                  </a:lnTo>
                  <a:lnTo>
                    <a:pt x="79" y="15"/>
                  </a:lnTo>
                  <a:lnTo>
                    <a:pt x="82" y="12"/>
                  </a:lnTo>
                  <a:lnTo>
                    <a:pt x="85" y="8"/>
                  </a:lnTo>
                  <a:lnTo>
                    <a:pt x="87" y="4"/>
                  </a:lnTo>
                  <a:lnTo>
                    <a:pt x="88" y="0"/>
                  </a:lnTo>
                  <a:lnTo>
                    <a:pt x="81" y="0"/>
                  </a:lnTo>
                  <a:lnTo>
                    <a:pt x="81" y="3"/>
                  </a:lnTo>
                  <a:lnTo>
                    <a:pt x="80" y="5"/>
                  </a:lnTo>
                  <a:lnTo>
                    <a:pt x="77" y="8"/>
                  </a:lnTo>
                  <a:lnTo>
                    <a:pt x="75" y="11"/>
                  </a:lnTo>
                  <a:lnTo>
                    <a:pt x="71" y="14"/>
                  </a:lnTo>
                  <a:lnTo>
                    <a:pt x="67" y="15"/>
                  </a:lnTo>
                  <a:lnTo>
                    <a:pt x="62" y="18"/>
                  </a:lnTo>
                  <a:lnTo>
                    <a:pt x="57" y="19"/>
                  </a:lnTo>
                  <a:lnTo>
                    <a:pt x="51" y="21"/>
                  </a:lnTo>
                  <a:lnTo>
                    <a:pt x="45" y="24"/>
                  </a:lnTo>
                  <a:lnTo>
                    <a:pt x="38" y="25"/>
                  </a:lnTo>
                  <a:lnTo>
                    <a:pt x="32" y="25"/>
                  </a:lnTo>
                  <a:lnTo>
                    <a:pt x="24" y="26"/>
                  </a:lnTo>
                  <a:lnTo>
                    <a:pt x="16" y="26"/>
                  </a:lnTo>
                  <a:lnTo>
                    <a:pt x="8" y="26"/>
                  </a:lnTo>
                  <a:lnTo>
                    <a:pt x="0" y="27"/>
                  </a:lnTo>
                  <a:lnTo>
                    <a:pt x="0" y="3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10" name="Freeform 192"/>
            <p:cNvSpPr>
              <a:spLocks/>
            </p:cNvSpPr>
            <p:nvPr/>
          </p:nvSpPr>
          <p:spPr bwMode="auto">
            <a:xfrm>
              <a:off x="2855" y="4141"/>
              <a:ext cx="80" cy="40"/>
            </a:xfrm>
            <a:custGeom>
              <a:avLst/>
              <a:gdLst>
                <a:gd name="T0" fmla="*/ 0 w 80"/>
                <a:gd name="T1" fmla="*/ 0 h 40"/>
                <a:gd name="T2" fmla="*/ 0 w 80"/>
                <a:gd name="T3" fmla="*/ 0 h 40"/>
                <a:gd name="T4" fmla="*/ 1 w 80"/>
                <a:gd name="T5" fmla="*/ 8 h 40"/>
                <a:gd name="T6" fmla="*/ 6 w 80"/>
                <a:gd name="T7" fmla="*/ 15 h 40"/>
                <a:gd name="T8" fmla="*/ 12 w 80"/>
                <a:gd name="T9" fmla="*/ 22 h 40"/>
                <a:gd name="T10" fmla="*/ 22 w 80"/>
                <a:gd name="T11" fmla="*/ 27 h 40"/>
                <a:gd name="T12" fmla="*/ 33 w 80"/>
                <a:gd name="T13" fmla="*/ 32 h 40"/>
                <a:gd name="T14" fmla="*/ 47 w 80"/>
                <a:gd name="T15" fmla="*/ 36 h 40"/>
                <a:gd name="T16" fmla="*/ 63 w 80"/>
                <a:gd name="T17" fmla="*/ 38 h 40"/>
                <a:gd name="T18" fmla="*/ 79 w 80"/>
                <a:gd name="T19" fmla="*/ 39 h 40"/>
                <a:gd name="T20" fmla="*/ 79 w 80"/>
                <a:gd name="T21" fmla="*/ 34 h 40"/>
                <a:gd name="T22" fmla="*/ 63 w 80"/>
                <a:gd name="T23" fmla="*/ 32 h 40"/>
                <a:gd name="T24" fmla="*/ 48 w 80"/>
                <a:gd name="T25" fmla="*/ 30 h 40"/>
                <a:gd name="T26" fmla="*/ 35 w 80"/>
                <a:gd name="T27" fmla="*/ 26 h 40"/>
                <a:gd name="T28" fmla="*/ 25 w 80"/>
                <a:gd name="T29" fmla="*/ 22 h 40"/>
                <a:gd name="T30" fmla="*/ 17 w 80"/>
                <a:gd name="T31" fmla="*/ 17 h 40"/>
                <a:gd name="T32" fmla="*/ 10 w 80"/>
                <a:gd name="T33" fmla="*/ 11 h 40"/>
                <a:gd name="T34" fmla="*/ 7 w 80"/>
                <a:gd name="T35" fmla="*/ 6 h 40"/>
                <a:gd name="T36" fmla="*/ 7 w 80"/>
                <a:gd name="T37" fmla="*/ 0 h 40"/>
                <a:gd name="T38" fmla="*/ 0 w 80"/>
                <a:gd name="T39" fmla="*/ 0 h 4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40"/>
                <a:gd name="T62" fmla="*/ 80 w 80"/>
                <a:gd name="T63" fmla="*/ 40 h 4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40">
                  <a:moveTo>
                    <a:pt x="0" y="0"/>
                  </a:moveTo>
                  <a:lnTo>
                    <a:pt x="0" y="0"/>
                  </a:lnTo>
                  <a:lnTo>
                    <a:pt x="1" y="8"/>
                  </a:lnTo>
                  <a:lnTo>
                    <a:pt x="6" y="15"/>
                  </a:lnTo>
                  <a:lnTo>
                    <a:pt x="12" y="22"/>
                  </a:lnTo>
                  <a:lnTo>
                    <a:pt x="22" y="27"/>
                  </a:lnTo>
                  <a:lnTo>
                    <a:pt x="33" y="32"/>
                  </a:lnTo>
                  <a:lnTo>
                    <a:pt x="47" y="36"/>
                  </a:lnTo>
                  <a:lnTo>
                    <a:pt x="63" y="38"/>
                  </a:lnTo>
                  <a:lnTo>
                    <a:pt x="79" y="39"/>
                  </a:lnTo>
                  <a:lnTo>
                    <a:pt x="79" y="34"/>
                  </a:lnTo>
                  <a:lnTo>
                    <a:pt x="63" y="32"/>
                  </a:lnTo>
                  <a:lnTo>
                    <a:pt x="48" y="30"/>
                  </a:lnTo>
                  <a:lnTo>
                    <a:pt x="35" y="26"/>
                  </a:lnTo>
                  <a:lnTo>
                    <a:pt x="25" y="22"/>
                  </a:lnTo>
                  <a:lnTo>
                    <a:pt x="17" y="17"/>
                  </a:lnTo>
                  <a:lnTo>
                    <a:pt x="10" y="11"/>
                  </a:lnTo>
                  <a:lnTo>
                    <a:pt x="7" y="6"/>
                  </a:lnTo>
                  <a:lnTo>
                    <a:pt x="7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11" name="Freeform 193"/>
            <p:cNvSpPr>
              <a:spLocks/>
            </p:cNvSpPr>
            <p:nvPr/>
          </p:nvSpPr>
          <p:spPr bwMode="auto">
            <a:xfrm>
              <a:off x="2855" y="4102"/>
              <a:ext cx="89" cy="34"/>
            </a:xfrm>
            <a:custGeom>
              <a:avLst/>
              <a:gdLst>
                <a:gd name="T0" fmla="*/ 88 w 89"/>
                <a:gd name="T1" fmla="*/ 1 h 34"/>
                <a:gd name="T2" fmla="*/ 88 w 89"/>
                <a:gd name="T3" fmla="*/ 1 h 34"/>
                <a:gd name="T4" fmla="*/ 80 w 89"/>
                <a:gd name="T5" fmla="*/ 0 h 34"/>
                <a:gd name="T6" fmla="*/ 72 w 89"/>
                <a:gd name="T7" fmla="*/ 0 h 34"/>
                <a:gd name="T8" fmla="*/ 64 w 89"/>
                <a:gd name="T9" fmla="*/ 1 h 34"/>
                <a:gd name="T10" fmla="*/ 56 w 89"/>
                <a:gd name="T11" fmla="*/ 2 h 34"/>
                <a:gd name="T12" fmla="*/ 49 w 89"/>
                <a:gd name="T13" fmla="*/ 3 h 34"/>
                <a:gd name="T14" fmla="*/ 42 w 89"/>
                <a:gd name="T15" fmla="*/ 4 h 34"/>
                <a:gd name="T16" fmla="*/ 35 w 89"/>
                <a:gd name="T17" fmla="*/ 6 h 34"/>
                <a:gd name="T18" fmla="*/ 29 w 89"/>
                <a:gd name="T19" fmla="*/ 8 h 34"/>
                <a:gd name="T20" fmla="*/ 22 w 89"/>
                <a:gd name="T21" fmla="*/ 10 h 34"/>
                <a:gd name="T22" fmla="*/ 18 w 89"/>
                <a:gd name="T23" fmla="*/ 13 h 34"/>
                <a:gd name="T24" fmla="*/ 14 w 89"/>
                <a:gd name="T25" fmla="*/ 15 h 34"/>
                <a:gd name="T26" fmla="*/ 9 w 89"/>
                <a:gd name="T27" fmla="*/ 18 h 34"/>
                <a:gd name="T28" fmla="*/ 6 w 89"/>
                <a:gd name="T29" fmla="*/ 21 h 34"/>
                <a:gd name="T30" fmla="*/ 3 w 89"/>
                <a:gd name="T31" fmla="*/ 25 h 34"/>
                <a:gd name="T32" fmla="*/ 1 w 89"/>
                <a:gd name="T33" fmla="*/ 29 h 34"/>
                <a:gd name="T34" fmla="*/ 0 w 89"/>
                <a:gd name="T35" fmla="*/ 33 h 34"/>
                <a:gd name="T36" fmla="*/ 7 w 89"/>
                <a:gd name="T37" fmla="*/ 33 h 34"/>
                <a:gd name="T38" fmla="*/ 7 w 89"/>
                <a:gd name="T39" fmla="*/ 30 h 34"/>
                <a:gd name="T40" fmla="*/ 8 w 89"/>
                <a:gd name="T41" fmla="*/ 28 h 34"/>
                <a:gd name="T42" fmla="*/ 11 w 89"/>
                <a:gd name="T43" fmla="*/ 25 h 34"/>
                <a:gd name="T44" fmla="*/ 13 w 89"/>
                <a:gd name="T45" fmla="*/ 23 h 34"/>
                <a:gd name="T46" fmla="*/ 17 w 89"/>
                <a:gd name="T47" fmla="*/ 19 h 34"/>
                <a:gd name="T48" fmla="*/ 21 w 89"/>
                <a:gd name="T49" fmla="*/ 18 h 34"/>
                <a:gd name="T50" fmla="*/ 26 w 89"/>
                <a:gd name="T51" fmla="*/ 15 h 34"/>
                <a:gd name="T52" fmla="*/ 31 w 89"/>
                <a:gd name="T53" fmla="*/ 14 h 34"/>
                <a:gd name="T54" fmla="*/ 37 w 89"/>
                <a:gd name="T55" fmla="*/ 12 h 34"/>
                <a:gd name="T56" fmla="*/ 43 w 89"/>
                <a:gd name="T57" fmla="*/ 10 h 34"/>
                <a:gd name="T58" fmla="*/ 50 w 89"/>
                <a:gd name="T59" fmla="*/ 8 h 34"/>
                <a:gd name="T60" fmla="*/ 56 w 89"/>
                <a:gd name="T61" fmla="*/ 8 h 34"/>
                <a:gd name="T62" fmla="*/ 64 w 89"/>
                <a:gd name="T63" fmla="*/ 7 h 34"/>
                <a:gd name="T64" fmla="*/ 72 w 89"/>
                <a:gd name="T65" fmla="*/ 7 h 34"/>
                <a:gd name="T66" fmla="*/ 80 w 89"/>
                <a:gd name="T67" fmla="*/ 7 h 34"/>
                <a:gd name="T68" fmla="*/ 88 w 89"/>
                <a:gd name="T69" fmla="*/ 6 h 34"/>
                <a:gd name="T70" fmla="*/ 88 w 89"/>
                <a:gd name="T71" fmla="*/ 1 h 3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4"/>
                <a:gd name="T110" fmla="*/ 89 w 89"/>
                <a:gd name="T111" fmla="*/ 34 h 34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4">
                  <a:moveTo>
                    <a:pt x="88" y="1"/>
                  </a:moveTo>
                  <a:lnTo>
                    <a:pt x="88" y="1"/>
                  </a:lnTo>
                  <a:lnTo>
                    <a:pt x="80" y="0"/>
                  </a:lnTo>
                  <a:lnTo>
                    <a:pt x="72" y="0"/>
                  </a:lnTo>
                  <a:lnTo>
                    <a:pt x="64" y="1"/>
                  </a:lnTo>
                  <a:lnTo>
                    <a:pt x="56" y="2"/>
                  </a:lnTo>
                  <a:lnTo>
                    <a:pt x="49" y="3"/>
                  </a:lnTo>
                  <a:lnTo>
                    <a:pt x="42" y="4"/>
                  </a:lnTo>
                  <a:lnTo>
                    <a:pt x="35" y="6"/>
                  </a:lnTo>
                  <a:lnTo>
                    <a:pt x="29" y="8"/>
                  </a:lnTo>
                  <a:lnTo>
                    <a:pt x="22" y="10"/>
                  </a:lnTo>
                  <a:lnTo>
                    <a:pt x="18" y="13"/>
                  </a:lnTo>
                  <a:lnTo>
                    <a:pt x="14" y="15"/>
                  </a:lnTo>
                  <a:lnTo>
                    <a:pt x="9" y="18"/>
                  </a:lnTo>
                  <a:lnTo>
                    <a:pt x="6" y="21"/>
                  </a:lnTo>
                  <a:lnTo>
                    <a:pt x="3" y="25"/>
                  </a:lnTo>
                  <a:lnTo>
                    <a:pt x="1" y="29"/>
                  </a:lnTo>
                  <a:lnTo>
                    <a:pt x="0" y="33"/>
                  </a:lnTo>
                  <a:lnTo>
                    <a:pt x="7" y="33"/>
                  </a:lnTo>
                  <a:lnTo>
                    <a:pt x="7" y="30"/>
                  </a:lnTo>
                  <a:lnTo>
                    <a:pt x="8" y="28"/>
                  </a:lnTo>
                  <a:lnTo>
                    <a:pt x="11" y="25"/>
                  </a:lnTo>
                  <a:lnTo>
                    <a:pt x="13" y="23"/>
                  </a:lnTo>
                  <a:lnTo>
                    <a:pt x="17" y="19"/>
                  </a:lnTo>
                  <a:lnTo>
                    <a:pt x="21" y="18"/>
                  </a:lnTo>
                  <a:lnTo>
                    <a:pt x="26" y="15"/>
                  </a:lnTo>
                  <a:lnTo>
                    <a:pt x="31" y="14"/>
                  </a:lnTo>
                  <a:lnTo>
                    <a:pt x="37" y="12"/>
                  </a:lnTo>
                  <a:lnTo>
                    <a:pt x="43" y="10"/>
                  </a:lnTo>
                  <a:lnTo>
                    <a:pt x="50" y="8"/>
                  </a:lnTo>
                  <a:lnTo>
                    <a:pt x="56" y="8"/>
                  </a:lnTo>
                  <a:lnTo>
                    <a:pt x="64" y="7"/>
                  </a:lnTo>
                  <a:lnTo>
                    <a:pt x="72" y="7"/>
                  </a:lnTo>
                  <a:lnTo>
                    <a:pt x="80" y="7"/>
                  </a:lnTo>
                  <a:lnTo>
                    <a:pt x="88" y="6"/>
                  </a:lnTo>
                  <a:lnTo>
                    <a:pt x="88" y="1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12" name="Freeform 194"/>
            <p:cNvSpPr>
              <a:spLocks/>
            </p:cNvSpPr>
            <p:nvPr/>
          </p:nvSpPr>
          <p:spPr bwMode="auto">
            <a:xfrm>
              <a:off x="2949" y="4103"/>
              <a:ext cx="80" cy="40"/>
            </a:xfrm>
            <a:custGeom>
              <a:avLst/>
              <a:gdLst>
                <a:gd name="T0" fmla="*/ 79 w 80"/>
                <a:gd name="T1" fmla="*/ 39 h 40"/>
                <a:gd name="T2" fmla="*/ 79 w 80"/>
                <a:gd name="T3" fmla="*/ 39 h 40"/>
                <a:gd name="T4" fmla="*/ 78 w 80"/>
                <a:gd name="T5" fmla="*/ 32 h 40"/>
                <a:gd name="T6" fmla="*/ 73 w 80"/>
                <a:gd name="T7" fmla="*/ 24 h 40"/>
                <a:gd name="T8" fmla="*/ 67 w 80"/>
                <a:gd name="T9" fmla="*/ 18 h 40"/>
                <a:gd name="T10" fmla="*/ 57 w 80"/>
                <a:gd name="T11" fmla="*/ 12 h 40"/>
                <a:gd name="T12" fmla="*/ 46 w 80"/>
                <a:gd name="T13" fmla="*/ 7 h 40"/>
                <a:gd name="T14" fmla="*/ 32 w 80"/>
                <a:gd name="T15" fmla="*/ 4 h 40"/>
                <a:gd name="T16" fmla="*/ 16 w 80"/>
                <a:gd name="T17" fmla="*/ 1 h 40"/>
                <a:gd name="T18" fmla="*/ 0 w 80"/>
                <a:gd name="T19" fmla="*/ 0 h 40"/>
                <a:gd name="T20" fmla="*/ 0 w 80"/>
                <a:gd name="T21" fmla="*/ 5 h 40"/>
                <a:gd name="T22" fmla="*/ 16 w 80"/>
                <a:gd name="T23" fmla="*/ 7 h 40"/>
                <a:gd name="T24" fmla="*/ 31 w 80"/>
                <a:gd name="T25" fmla="*/ 10 h 40"/>
                <a:gd name="T26" fmla="*/ 44 w 80"/>
                <a:gd name="T27" fmla="*/ 13 h 40"/>
                <a:gd name="T28" fmla="*/ 54 w 80"/>
                <a:gd name="T29" fmla="*/ 17 h 40"/>
                <a:gd name="T30" fmla="*/ 62 w 80"/>
                <a:gd name="T31" fmla="*/ 23 h 40"/>
                <a:gd name="T32" fmla="*/ 69 w 80"/>
                <a:gd name="T33" fmla="*/ 28 h 40"/>
                <a:gd name="T34" fmla="*/ 72 w 80"/>
                <a:gd name="T35" fmla="*/ 34 h 40"/>
                <a:gd name="T36" fmla="*/ 72 w 80"/>
                <a:gd name="T37" fmla="*/ 39 h 40"/>
                <a:gd name="T38" fmla="*/ 79 w 80"/>
                <a:gd name="T39" fmla="*/ 39 h 4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40"/>
                <a:gd name="T62" fmla="*/ 80 w 80"/>
                <a:gd name="T63" fmla="*/ 40 h 4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40">
                  <a:moveTo>
                    <a:pt x="79" y="39"/>
                  </a:moveTo>
                  <a:lnTo>
                    <a:pt x="79" y="39"/>
                  </a:lnTo>
                  <a:lnTo>
                    <a:pt x="78" y="32"/>
                  </a:lnTo>
                  <a:lnTo>
                    <a:pt x="73" y="24"/>
                  </a:lnTo>
                  <a:lnTo>
                    <a:pt x="67" y="18"/>
                  </a:lnTo>
                  <a:lnTo>
                    <a:pt x="57" y="12"/>
                  </a:lnTo>
                  <a:lnTo>
                    <a:pt x="46" y="7"/>
                  </a:lnTo>
                  <a:lnTo>
                    <a:pt x="32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  <a:lnTo>
                    <a:pt x="16" y="7"/>
                  </a:lnTo>
                  <a:lnTo>
                    <a:pt x="31" y="10"/>
                  </a:lnTo>
                  <a:lnTo>
                    <a:pt x="44" y="13"/>
                  </a:lnTo>
                  <a:lnTo>
                    <a:pt x="54" y="17"/>
                  </a:lnTo>
                  <a:lnTo>
                    <a:pt x="62" y="23"/>
                  </a:lnTo>
                  <a:lnTo>
                    <a:pt x="69" y="28"/>
                  </a:lnTo>
                  <a:lnTo>
                    <a:pt x="72" y="34"/>
                  </a:lnTo>
                  <a:lnTo>
                    <a:pt x="72" y="39"/>
                  </a:lnTo>
                  <a:lnTo>
                    <a:pt x="79" y="39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13" name="Freeform 195"/>
            <p:cNvSpPr>
              <a:spLocks/>
            </p:cNvSpPr>
            <p:nvPr/>
          </p:nvSpPr>
          <p:spPr bwMode="auto">
            <a:xfrm>
              <a:off x="2315" y="4049"/>
              <a:ext cx="168" cy="106"/>
            </a:xfrm>
            <a:custGeom>
              <a:avLst/>
              <a:gdLst>
                <a:gd name="T0" fmla="*/ 1 w 168"/>
                <a:gd name="T1" fmla="*/ 65 h 106"/>
                <a:gd name="T2" fmla="*/ 2 w 168"/>
                <a:gd name="T3" fmla="*/ 73 h 106"/>
                <a:gd name="T4" fmla="*/ 6 w 168"/>
                <a:gd name="T5" fmla="*/ 79 h 106"/>
                <a:gd name="T6" fmla="*/ 13 w 168"/>
                <a:gd name="T7" fmla="*/ 86 h 106"/>
                <a:gd name="T8" fmla="*/ 22 w 168"/>
                <a:gd name="T9" fmla="*/ 92 h 106"/>
                <a:gd name="T10" fmla="*/ 34 w 168"/>
                <a:gd name="T11" fmla="*/ 97 h 106"/>
                <a:gd name="T12" fmla="*/ 47 w 168"/>
                <a:gd name="T13" fmla="*/ 101 h 106"/>
                <a:gd name="T14" fmla="*/ 63 w 168"/>
                <a:gd name="T15" fmla="*/ 103 h 106"/>
                <a:gd name="T16" fmla="*/ 79 w 168"/>
                <a:gd name="T17" fmla="*/ 105 h 106"/>
                <a:gd name="T18" fmla="*/ 88 w 168"/>
                <a:gd name="T19" fmla="*/ 105 h 106"/>
                <a:gd name="T20" fmla="*/ 97 w 168"/>
                <a:gd name="T21" fmla="*/ 105 h 106"/>
                <a:gd name="T22" fmla="*/ 104 w 168"/>
                <a:gd name="T23" fmla="*/ 105 h 106"/>
                <a:gd name="T24" fmla="*/ 112 w 168"/>
                <a:gd name="T25" fmla="*/ 103 h 106"/>
                <a:gd name="T26" fmla="*/ 120 w 168"/>
                <a:gd name="T27" fmla="*/ 102 h 106"/>
                <a:gd name="T28" fmla="*/ 127 w 168"/>
                <a:gd name="T29" fmla="*/ 101 h 106"/>
                <a:gd name="T30" fmla="*/ 133 w 168"/>
                <a:gd name="T31" fmla="*/ 99 h 106"/>
                <a:gd name="T32" fmla="*/ 140 w 168"/>
                <a:gd name="T33" fmla="*/ 97 h 106"/>
                <a:gd name="T34" fmla="*/ 146 w 168"/>
                <a:gd name="T35" fmla="*/ 95 h 106"/>
                <a:gd name="T36" fmla="*/ 151 w 168"/>
                <a:gd name="T37" fmla="*/ 92 h 106"/>
                <a:gd name="T38" fmla="*/ 154 w 168"/>
                <a:gd name="T39" fmla="*/ 89 h 106"/>
                <a:gd name="T40" fmla="*/ 159 w 168"/>
                <a:gd name="T41" fmla="*/ 86 h 106"/>
                <a:gd name="T42" fmla="*/ 162 w 168"/>
                <a:gd name="T43" fmla="*/ 83 h 106"/>
                <a:gd name="T44" fmla="*/ 165 w 168"/>
                <a:gd name="T45" fmla="*/ 79 h 106"/>
                <a:gd name="T46" fmla="*/ 166 w 168"/>
                <a:gd name="T47" fmla="*/ 77 h 106"/>
                <a:gd name="T48" fmla="*/ 167 w 168"/>
                <a:gd name="T49" fmla="*/ 73 h 106"/>
                <a:gd name="T50" fmla="*/ 166 w 168"/>
                <a:gd name="T51" fmla="*/ 41 h 106"/>
                <a:gd name="T52" fmla="*/ 166 w 168"/>
                <a:gd name="T53" fmla="*/ 33 h 106"/>
                <a:gd name="T54" fmla="*/ 161 w 168"/>
                <a:gd name="T55" fmla="*/ 26 h 106"/>
                <a:gd name="T56" fmla="*/ 154 w 168"/>
                <a:gd name="T57" fmla="*/ 19 h 106"/>
                <a:gd name="T58" fmla="*/ 145 w 168"/>
                <a:gd name="T59" fmla="*/ 13 h 106"/>
                <a:gd name="T60" fmla="*/ 134 w 168"/>
                <a:gd name="T61" fmla="*/ 9 h 106"/>
                <a:gd name="T62" fmla="*/ 120 w 168"/>
                <a:gd name="T63" fmla="*/ 5 h 106"/>
                <a:gd name="T64" fmla="*/ 104 w 168"/>
                <a:gd name="T65" fmla="*/ 2 h 106"/>
                <a:gd name="T66" fmla="*/ 88 w 168"/>
                <a:gd name="T67" fmla="*/ 0 h 106"/>
                <a:gd name="T68" fmla="*/ 79 w 168"/>
                <a:gd name="T69" fmla="*/ 0 h 106"/>
                <a:gd name="T70" fmla="*/ 70 w 168"/>
                <a:gd name="T71" fmla="*/ 0 h 106"/>
                <a:gd name="T72" fmla="*/ 63 w 168"/>
                <a:gd name="T73" fmla="*/ 1 h 106"/>
                <a:gd name="T74" fmla="*/ 55 w 168"/>
                <a:gd name="T75" fmla="*/ 2 h 106"/>
                <a:gd name="T76" fmla="*/ 47 w 168"/>
                <a:gd name="T77" fmla="*/ 3 h 106"/>
                <a:gd name="T78" fmla="*/ 41 w 168"/>
                <a:gd name="T79" fmla="*/ 5 h 106"/>
                <a:gd name="T80" fmla="*/ 34 w 168"/>
                <a:gd name="T81" fmla="*/ 7 h 106"/>
                <a:gd name="T82" fmla="*/ 28 w 168"/>
                <a:gd name="T83" fmla="*/ 9 h 106"/>
                <a:gd name="T84" fmla="*/ 21 w 168"/>
                <a:gd name="T85" fmla="*/ 11 h 106"/>
                <a:gd name="T86" fmla="*/ 17 w 168"/>
                <a:gd name="T87" fmla="*/ 13 h 106"/>
                <a:gd name="T88" fmla="*/ 13 w 168"/>
                <a:gd name="T89" fmla="*/ 16 h 106"/>
                <a:gd name="T90" fmla="*/ 8 w 168"/>
                <a:gd name="T91" fmla="*/ 19 h 106"/>
                <a:gd name="T92" fmla="*/ 5 w 168"/>
                <a:gd name="T93" fmla="*/ 23 h 106"/>
                <a:gd name="T94" fmla="*/ 3 w 168"/>
                <a:gd name="T95" fmla="*/ 26 h 106"/>
                <a:gd name="T96" fmla="*/ 1 w 168"/>
                <a:gd name="T97" fmla="*/ 29 h 106"/>
                <a:gd name="T98" fmla="*/ 0 w 168"/>
                <a:gd name="T99" fmla="*/ 33 h 106"/>
                <a:gd name="T100" fmla="*/ 1 w 168"/>
                <a:gd name="T101" fmla="*/ 65 h 10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68"/>
                <a:gd name="T154" fmla="*/ 0 h 106"/>
                <a:gd name="T155" fmla="*/ 168 w 168"/>
                <a:gd name="T156" fmla="*/ 106 h 10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68" h="106">
                  <a:moveTo>
                    <a:pt x="1" y="65"/>
                  </a:moveTo>
                  <a:lnTo>
                    <a:pt x="2" y="73"/>
                  </a:lnTo>
                  <a:lnTo>
                    <a:pt x="6" y="79"/>
                  </a:lnTo>
                  <a:lnTo>
                    <a:pt x="13" y="86"/>
                  </a:lnTo>
                  <a:lnTo>
                    <a:pt x="22" y="92"/>
                  </a:lnTo>
                  <a:lnTo>
                    <a:pt x="34" y="97"/>
                  </a:lnTo>
                  <a:lnTo>
                    <a:pt x="47" y="101"/>
                  </a:lnTo>
                  <a:lnTo>
                    <a:pt x="63" y="103"/>
                  </a:lnTo>
                  <a:lnTo>
                    <a:pt x="79" y="105"/>
                  </a:lnTo>
                  <a:lnTo>
                    <a:pt x="88" y="105"/>
                  </a:lnTo>
                  <a:lnTo>
                    <a:pt x="97" y="105"/>
                  </a:lnTo>
                  <a:lnTo>
                    <a:pt x="104" y="105"/>
                  </a:lnTo>
                  <a:lnTo>
                    <a:pt x="112" y="103"/>
                  </a:lnTo>
                  <a:lnTo>
                    <a:pt x="120" y="102"/>
                  </a:lnTo>
                  <a:lnTo>
                    <a:pt x="127" y="101"/>
                  </a:lnTo>
                  <a:lnTo>
                    <a:pt x="133" y="99"/>
                  </a:lnTo>
                  <a:lnTo>
                    <a:pt x="140" y="97"/>
                  </a:lnTo>
                  <a:lnTo>
                    <a:pt x="146" y="95"/>
                  </a:lnTo>
                  <a:lnTo>
                    <a:pt x="151" y="92"/>
                  </a:lnTo>
                  <a:lnTo>
                    <a:pt x="154" y="89"/>
                  </a:lnTo>
                  <a:lnTo>
                    <a:pt x="159" y="86"/>
                  </a:lnTo>
                  <a:lnTo>
                    <a:pt x="162" y="83"/>
                  </a:lnTo>
                  <a:lnTo>
                    <a:pt x="165" y="79"/>
                  </a:lnTo>
                  <a:lnTo>
                    <a:pt x="166" y="77"/>
                  </a:lnTo>
                  <a:lnTo>
                    <a:pt x="167" y="73"/>
                  </a:lnTo>
                  <a:lnTo>
                    <a:pt x="166" y="41"/>
                  </a:lnTo>
                  <a:lnTo>
                    <a:pt x="166" y="33"/>
                  </a:lnTo>
                  <a:lnTo>
                    <a:pt x="161" y="26"/>
                  </a:lnTo>
                  <a:lnTo>
                    <a:pt x="154" y="19"/>
                  </a:lnTo>
                  <a:lnTo>
                    <a:pt x="145" y="13"/>
                  </a:lnTo>
                  <a:lnTo>
                    <a:pt x="134" y="9"/>
                  </a:lnTo>
                  <a:lnTo>
                    <a:pt x="120" y="5"/>
                  </a:lnTo>
                  <a:lnTo>
                    <a:pt x="104" y="2"/>
                  </a:lnTo>
                  <a:lnTo>
                    <a:pt x="88" y="0"/>
                  </a:lnTo>
                  <a:lnTo>
                    <a:pt x="79" y="0"/>
                  </a:lnTo>
                  <a:lnTo>
                    <a:pt x="70" y="0"/>
                  </a:lnTo>
                  <a:lnTo>
                    <a:pt x="63" y="1"/>
                  </a:lnTo>
                  <a:lnTo>
                    <a:pt x="55" y="2"/>
                  </a:lnTo>
                  <a:lnTo>
                    <a:pt x="47" y="3"/>
                  </a:lnTo>
                  <a:lnTo>
                    <a:pt x="41" y="5"/>
                  </a:lnTo>
                  <a:lnTo>
                    <a:pt x="34" y="7"/>
                  </a:lnTo>
                  <a:lnTo>
                    <a:pt x="28" y="9"/>
                  </a:lnTo>
                  <a:lnTo>
                    <a:pt x="21" y="11"/>
                  </a:lnTo>
                  <a:lnTo>
                    <a:pt x="17" y="13"/>
                  </a:lnTo>
                  <a:lnTo>
                    <a:pt x="13" y="16"/>
                  </a:lnTo>
                  <a:lnTo>
                    <a:pt x="8" y="19"/>
                  </a:lnTo>
                  <a:lnTo>
                    <a:pt x="5" y="23"/>
                  </a:lnTo>
                  <a:lnTo>
                    <a:pt x="3" y="26"/>
                  </a:lnTo>
                  <a:lnTo>
                    <a:pt x="1" y="29"/>
                  </a:lnTo>
                  <a:lnTo>
                    <a:pt x="0" y="33"/>
                  </a:lnTo>
                  <a:lnTo>
                    <a:pt x="1" y="65"/>
                  </a:lnTo>
                </a:path>
              </a:pathLst>
            </a:custGeom>
            <a:solidFill>
              <a:srgbClr val="FFB2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14" name="Freeform 196"/>
            <p:cNvSpPr>
              <a:spLocks/>
            </p:cNvSpPr>
            <p:nvPr/>
          </p:nvSpPr>
          <p:spPr bwMode="auto">
            <a:xfrm>
              <a:off x="2313" y="4118"/>
              <a:ext cx="79" cy="40"/>
            </a:xfrm>
            <a:custGeom>
              <a:avLst/>
              <a:gdLst>
                <a:gd name="T0" fmla="*/ 78 w 79"/>
                <a:gd name="T1" fmla="*/ 34 h 40"/>
                <a:gd name="T2" fmla="*/ 78 w 79"/>
                <a:gd name="T3" fmla="*/ 34 h 40"/>
                <a:gd name="T4" fmla="*/ 62 w 79"/>
                <a:gd name="T5" fmla="*/ 32 h 40"/>
                <a:gd name="T6" fmla="*/ 48 w 79"/>
                <a:gd name="T7" fmla="*/ 30 h 40"/>
                <a:gd name="T8" fmla="*/ 35 w 79"/>
                <a:gd name="T9" fmla="*/ 26 h 40"/>
                <a:gd name="T10" fmla="*/ 25 w 79"/>
                <a:gd name="T11" fmla="*/ 22 h 40"/>
                <a:gd name="T12" fmla="*/ 16 w 79"/>
                <a:gd name="T13" fmla="*/ 17 h 40"/>
                <a:gd name="T14" fmla="*/ 9 w 79"/>
                <a:gd name="T15" fmla="*/ 11 h 40"/>
                <a:gd name="T16" fmla="*/ 7 w 79"/>
                <a:gd name="T17" fmla="*/ 6 h 40"/>
                <a:gd name="T18" fmla="*/ 6 w 79"/>
                <a:gd name="T19" fmla="*/ 0 h 40"/>
                <a:gd name="T20" fmla="*/ 0 w 79"/>
                <a:gd name="T21" fmla="*/ 0 h 40"/>
                <a:gd name="T22" fmla="*/ 0 w 79"/>
                <a:gd name="T23" fmla="*/ 8 h 40"/>
                <a:gd name="T24" fmla="*/ 5 w 79"/>
                <a:gd name="T25" fmla="*/ 15 h 40"/>
                <a:gd name="T26" fmla="*/ 12 w 79"/>
                <a:gd name="T27" fmla="*/ 22 h 40"/>
                <a:gd name="T28" fmla="*/ 21 w 79"/>
                <a:gd name="T29" fmla="*/ 27 h 40"/>
                <a:gd name="T30" fmla="*/ 33 w 79"/>
                <a:gd name="T31" fmla="*/ 32 h 40"/>
                <a:gd name="T32" fmla="*/ 47 w 79"/>
                <a:gd name="T33" fmla="*/ 36 h 40"/>
                <a:gd name="T34" fmla="*/ 62 w 79"/>
                <a:gd name="T35" fmla="*/ 38 h 40"/>
                <a:gd name="T36" fmla="*/ 78 w 79"/>
                <a:gd name="T37" fmla="*/ 39 h 40"/>
                <a:gd name="T38" fmla="*/ 78 w 79"/>
                <a:gd name="T39" fmla="*/ 34 h 4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0"/>
                <a:gd name="T62" fmla="*/ 79 w 79"/>
                <a:gd name="T63" fmla="*/ 40 h 4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0">
                  <a:moveTo>
                    <a:pt x="78" y="34"/>
                  </a:moveTo>
                  <a:lnTo>
                    <a:pt x="78" y="34"/>
                  </a:lnTo>
                  <a:lnTo>
                    <a:pt x="62" y="32"/>
                  </a:lnTo>
                  <a:lnTo>
                    <a:pt x="48" y="30"/>
                  </a:lnTo>
                  <a:lnTo>
                    <a:pt x="35" y="26"/>
                  </a:lnTo>
                  <a:lnTo>
                    <a:pt x="25" y="22"/>
                  </a:lnTo>
                  <a:lnTo>
                    <a:pt x="16" y="17"/>
                  </a:lnTo>
                  <a:lnTo>
                    <a:pt x="9" y="11"/>
                  </a:lnTo>
                  <a:lnTo>
                    <a:pt x="7" y="6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8"/>
                  </a:lnTo>
                  <a:lnTo>
                    <a:pt x="5" y="15"/>
                  </a:lnTo>
                  <a:lnTo>
                    <a:pt x="12" y="22"/>
                  </a:lnTo>
                  <a:lnTo>
                    <a:pt x="21" y="27"/>
                  </a:lnTo>
                  <a:lnTo>
                    <a:pt x="33" y="32"/>
                  </a:lnTo>
                  <a:lnTo>
                    <a:pt x="47" y="36"/>
                  </a:lnTo>
                  <a:lnTo>
                    <a:pt x="62" y="38"/>
                  </a:lnTo>
                  <a:lnTo>
                    <a:pt x="78" y="39"/>
                  </a:lnTo>
                  <a:lnTo>
                    <a:pt x="78" y="34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15" name="Freeform 197"/>
            <p:cNvSpPr>
              <a:spLocks/>
            </p:cNvSpPr>
            <p:nvPr/>
          </p:nvSpPr>
          <p:spPr bwMode="auto">
            <a:xfrm>
              <a:off x="2397" y="4126"/>
              <a:ext cx="89" cy="33"/>
            </a:xfrm>
            <a:custGeom>
              <a:avLst/>
              <a:gdLst>
                <a:gd name="T0" fmla="*/ 82 w 89"/>
                <a:gd name="T1" fmla="*/ 0 h 33"/>
                <a:gd name="T2" fmla="*/ 82 w 89"/>
                <a:gd name="T3" fmla="*/ 0 h 33"/>
                <a:gd name="T4" fmla="*/ 81 w 89"/>
                <a:gd name="T5" fmla="*/ 3 h 33"/>
                <a:gd name="T6" fmla="*/ 80 w 89"/>
                <a:gd name="T7" fmla="*/ 5 h 33"/>
                <a:gd name="T8" fmla="*/ 78 w 89"/>
                <a:gd name="T9" fmla="*/ 8 h 33"/>
                <a:gd name="T10" fmla="*/ 76 w 89"/>
                <a:gd name="T11" fmla="*/ 10 h 33"/>
                <a:gd name="T12" fmla="*/ 72 w 89"/>
                <a:gd name="T13" fmla="*/ 13 h 33"/>
                <a:gd name="T14" fmla="*/ 67 w 89"/>
                <a:gd name="T15" fmla="*/ 14 h 33"/>
                <a:gd name="T16" fmla="*/ 63 w 89"/>
                <a:gd name="T17" fmla="*/ 17 h 33"/>
                <a:gd name="T18" fmla="*/ 58 w 89"/>
                <a:gd name="T19" fmla="*/ 19 h 33"/>
                <a:gd name="T20" fmla="*/ 51 w 89"/>
                <a:gd name="T21" fmla="*/ 20 h 33"/>
                <a:gd name="T22" fmla="*/ 46 w 89"/>
                <a:gd name="T23" fmla="*/ 23 h 33"/>
                <a:gd name="T24" fmla="*/ 39 w 89"/>
                <a:gd name="T25" fmla="*/ 24 h 33"/>
                <a:gd name="T26" fmla="*/ 32 w 89"/>
                <a:gd name="T27" fmla="*/ 24 h 33"/>
                <a:gd name="T28" fmla="*/ 24 w 89"/>
                <a:gd name="T29" fmla="*/ 25 h 33"/>
                <a:gd name="T30" fmla="*/ 17 w 89"/>
                <a:gd name="T31" fmla="*/ 25 h 33"/>
                <a:gd name="T32" fmla="*/ 8 w 89"/>
                <a:gd name="T33" fmla="*/ 25 h 33"/>
                <a:gd name="T34" fmla="*/ 0 w 89"/>
                <a:gd name="T35" fmla="*/ 26 h 33"/>
                <a:gd name="T36" fmla="*/ 0 w 89"/>
                <a:gd name="T37" fmla="*/ 31 h 33"/>
                <a:gd name="T38" fmla="*/ 8 w 89"/>
                <a:gd name="T39" fmla="*/ 32 h 33"/>
                <a:gd name="T40" fmla="*/ 17 w 89"/>
                <a:gd name="T41" fmla="*/ 32 h 33"/>
                <a:gd name="T42" fmla="*/ 24 w 89"/>
                <a:gd name="T43" fmla="*/ 31 h 33"/>
                <a:gd name="T44" fmla="*/ 32 w 89"/>
                <a:gd name="T45" fmla="*/ 30 h 33"/>
                <a:gd name="T46" fmla="*/ 40 w 89"/>
                <a:gd name="T47" fmla="*/ 29 h 33"/>
                <a:gd name="T48" fmla="*/ 47 w 89"/>
                <a:gd name="T49" fmla="*/ 28 h 33"/>
                <a:gd name="T50" fmla="*/ 53 w 89"/>
                <a:gd name="T51" fmla="*/ 26 h 33"/>
                <a:gd name="T52" fmla="*/ 60 w 89"/>
                <a:gd name="T53" fmla="*/ 24 h 33"/>
                <a:gd name="T54" fmla="*/ 66 w 89"/>
                <a:gd name="T55" fmla="*/ 23 h 33"/>
                <a:gd name="T56" fmla="*/ 70 w 89"/>
                <a:gd name="T57" fmla="*/ 19 h 33"/>
                <a:gd name="T58" fmla="*/ 75 w 89"/>
                <a:gd name="T59" fmla="*/ 17 h 33"/>
                <a:gd name="T60" fmla="*/ 80 w 89"/>
                <a:gd name="T61" fmla="*/ 14 h 33"/>
                <a:gd name="T62" fmla="*/ 83 w 89"/>
                <a:gd name="T63" fmla="*/ 11 h 33"/>
                <a:gd name="T64" fmla="*/ 86 w 89"/>
                <a:gd name="T65" fmla="*/ 8 h 33"/>
                <a:gd name="T66" fmla="*/ 87 w 89"/>
                <a:gd name="T67" fmla="*/ 4 h 33"/>
                <a:gd name="T68" fmla="*/ 88 w 89"/>
                <a:gd name="T69" fmla="*/ 0 h 33"/>
                <a:gd name="T70" fmla="*/ 82 w 89"/>
                <a:gd name="T71" fmla="*/ 0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82" y="0"/>
                  </a:moveTo>
                  <a:lnTo>
                    <a:pt x="82" y="0"/>
                  </a:lnTo>
                  <a:lnTo>
                    <a:pt x="81" y="3"/>
                  </a:lnTo>
                  <a:lnTo>
                    <a:pt x="80" y="5"/>
                  </a:lnTo>
                  <a:lnTo>
                    <a:pt x="78" y="8"/>
                  </a:lnTo>
                  <a:lnTo>
                    <a:pt x="76" y="10"/>
                  </a:lnTo>
                  <a:lnTo>
                    <a:pt x="72" y="13"/>
                  </a:lnTo>
                  <a:lnTo>
                    <a:pt x="67" y="14"/>
                  </a:lnTo>
                  <a:lnTo>
                    <a:pt x="63" y="17"/>
                  </a:lnTo>
                  <a:lnTo>
                    <a:pt x="58" y="19"/>
                  </a:lnTo>
                  <a:lnTo>
                    <a:pt x="51" y="20"/>
                  </a:lnTo>
                  <a:lnTo>
                    <a:pt x="46" y="23"/>
                  </a:lnTo>
                  <a:lnTo>
                    <a:pt x="39" y="24"/>
                  </a:lnTo>
                  <a:lnTo>
                    <a:pt x="32" y="24"/>
                  </a:lnTo>
                  <a:lnTo>
                    <a:pt x="24" y="25"/>
                  </a:lnTo>
                  <a:lnTo>
                    <a:pt x="17" y="25"/>
                  </a:lnTo>
                  <a:lnTo>
                    <a:pt x="8" y="25"/>
                  </a:lnTo>
                  <a:lnTo>
                    <a:pt x="0" y="26"/>
                  </a:lnTo>
                  <a:lnTo>
                    <a:pt x="0" y="31"/>
                  </a:lnTo>
                  <a:lnTo>
                    <a:pt x="8" y="32"/>
                  </a:lnTo>
                  <a:lnTo>
                    <a:pt x="17" y="32"/>
                  </a:lnTo>
                  <a:lnTo>
                    <a:pt x="24" y="31"/>
                  </a:lnTo>
                  <a:lnTo>
                    <a:pt x="32" y="30"/>
                  </a:lnTo>
                  <a:lnTo>
                    <a:pt x="40" y="29"/>
                  </a:lnTo>
                  <a:lnTo>
                    <a:pt x="47" y="28"/>
                  </a:lnTo>
                  <a:lnTo>
                    <a:pt x="53" y="26"/>
                  </a:lnTo>
                  <a:lnTo>
                    <a:pt x="60" y="24"/>
                  </a:lnTo>
                  <a:lnTo>
                    <a:pt x="66" y="23"/>
                  </a:lnTo>
                  <a:lnTo>
                    <a:pt x="70" y="19"/>
                  </a:lnTo>
                  <a:lnTo>
                    <a:pt x="75" y="17"/>
                  </a:lnTo>
                  <a:lnTo>
                    <a:pt x="80" y="14"/>
                  </a:lnTo>
                  <a:lnTo>
                    <a:pt x="83" y="11"/>
                  </a:lnTo>
                  <a:lnTo>
                    <a:pt x="86" y="8"/>
                  </a:lnTo>
                  <a:lnTo>
                    <a:pt x="87" y="4"/>
                  </a:lnTo>
                  <a:lnTo>
                    <a:pt x="88" y="0"/>
                  </a:lnTo>
                  <a:lnTo>
                    <a:pt x="82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16" name="Freeform 198"/>
            <p:cNvSpPr>
              <a:spLocks/>
            </p:cNvSpPr>
            <p:nvPr/>
          </p:nvSpPr>
          <p:spPr bwMode="auto">
            <a:xfrm>
              <a:off x="2484" y="4092"/>
              <a:ext cx="2" cy="29"/>
            </a:xfrm>
            <a:custGeom>
              <a:avLst/>
              <a:gdLst>
                <a:gd name="T0" fmla="*/ 0 w 2"/>
                <a:gd name="T1" fmla="*/ 0 h 29"/>
                <a:gd name="T2" fmla="*/ 0 w 2"/>
                <a:gd name="T3" fmla="*/ 0 h 29"/>
                <a:gd name="T4" fmla="*/ 0 w 2"/>
                <a:gd name="T5" fmla="*/ 28 h 29"/>
                <a:gd name="T6" fmla="*/ 1 w 2"/>
                <a:gd name="T7" fmla="*/ 28 h 29"/>
                <a:gd name="T8" fmla="*/ 1 w 2"/>
                <a:gd name="T9" fmla="*/ 0 h 29"/>
                <a:gd name="T10" fmla="*/ 0 w 2"/>
                <a:gd name="T11" fmla="*/ 0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"/>
                <a:gd name="T19" fmla="*/ 0 h 29"/>
                <a:gd name="T20" fmla="*/ 2 w 2"/>
                <a:gd name="T21" fmla="*/ 29 h 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" h="29">
                  <a:moveTo>
                    <a:pt x="0" y="0"/>
                  </a:moveTo>
                  <a:lnTo>
                    <a:pt x="0" y="0"/>
                  </a:lnTo>
                  <a:lnTo>
                    <a:pt x="0" y="28"/>
                  </a:lnTo>
                  <a:lnTo>
                    <a:pt x="1" y="28"/>
                  </a:lnTo>
                  <a:lnTo>
                    <a:pt x="1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17" name="Freeform 199"/>
            <p:cNvSpPr>
              <a:spLocks/>
            </p:cNvSpPr>
            <p:nvPr/>
          </p:nvSpPr>
          <p:spPr bwMode="auto">
            <a:xfrm>
              <a:off x="2406" y="4046"/>
              <a:ext cx="79" cy="41"/>
            </a:xfrm>
            <a:custGeom>
              <a:avLst/>
              <a:gdLst>
                <a:gd name="T0" fmla="*/ 0 w 79"/>
                <a:gd name="T1" fmla="*/ 6 h 41"/>
                <a:gd name="T2" fmla="*/ 0 w 79"/>
                <a:gd name="T3" fmla="*/ 6 h 41"/>
                <a:gd name="T4" fmla="*/ 16 w 79"/>
                <a:gd name="T5" fmla="*/ 7 h 41"/>
                <a:gd name="T6" fmla="*/ 31 w 79"/>
                <a:gd name="T7" fmla="*/ 10 h 41"/>
                <a:gd name="T8" fmla="*/ 43 w 79"/>
                <a:gd name="T9" fmla="*/ 13 h 41"/>
                <a:gd name="T10" fmla="*/ 54 w 79"/>
                <a:gd name="T11" fmla="*/ 17 h 41"/>
                <a:gd name="T12" fmla="*/ 62 w 79"/>
                <a:gd name="T13" fmla="*/ 23 h 41"/>
                <a:gd name="T14" fmla="*/ 69 w 79"/>
                <a:gd name="T15" fmla="*/ 28 h 41"/>
                <a:gd name="T16" fmla="*/ 72 w 79"/>
                <a:gd name="T17" fmla="*/ 34 h 41"/>
                <a:gd name="T18" fmla="*/ 72 w 79"/>
                <a:gd name="T19" fmla="*/ 40 h 41"/>
                <a:gd name="T20" fmla="*/ 78 w 79"/>
                <a:gd name="T21" fmla="*/ 40 h 41"/>
                <a:gd name="T22" fmla="*/ 78 w 79"/>
                <a:gd name="T23" fmla="*/ 32 h 41"/>
                <a:gd name="T24" fmla="*/ 73 w 79"/>
                <a:gd name="T25" fmla="*/ 24 h 41"/>
                <a:gd name="T26" fmla="*/ 67 w 79"/>
                <a:gd name="T27" fmla="*/ 17 h 41"/>
                <a:gd name="T28" fmla="*/ 57 w 79"/>
                <a:gd name="T29" fmla="*/ 12 h 41"/>
                <a:gd name="T30" fmla="*/ 46 w 79"/>
                <a:gd name="T31" fmla="*/ 8 h 41"/>
                <a:gd name="T32" fmla="*/ 32 w 79"/>
                <a:gd name="T33" fmla="*/ 3 h 41"/>
                <a:gd name="T34" fmla="*/ 16 w 79"/>
                <a:gd name="T35" fmla="*/ 2 h 41"/>
                <a:gd name="T36" fmla="*/ 0 w 79"/>
                <a:gd name="T37" fmla="*/ 0 h 41"/>
                <a:gd name="T38" fmla="*/ 0 w 79"/>
                <a:gd name="T39" fmla="*/ 6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1"/>
                <a:gd name="T62" fmla="*/ 79 w 79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1">
                  <a:moveTo>
                    <a:pt x="0" y="6"/>
                  </a:moveTo>
                  <a:lnTo>
                    <a:pt x="0" y="6"/>
                  </a:lnTo>
                  <a:lnTo>
                    <a:pt x="16" y="7"/>
                  </a:lnTo>
                  <a:lnTo>
                    <a:pt x="31" y="10"/>
                  </a:lnTo>
                  <a:lnTo>
                    <a:pt x="43" y="13"/>
                  </a:lnTo>
                  <a:lnTo>
                    <a:pt x="54" y="17"/>
                  </a:lnTo>
                  <a:lnTo>
                    <a:pt x="62" y="23"/>
                  </a:lnTo>
                  <a:lnTo>
                    <a:pt x="69" y="28"/>
                  </a:lnTo>
                  <a:lnTo>
                    <a:pt x="72" y="34"/>
                  </a:lnTo>
                  <a:lnTo>
                    <a:pt x="72" y="40"/>
                  </a:lnTo>
                  <a:lnTo>
                    <a:pt x="78" y="40"/>
                  </a:lnTo>
                  <a:lnTo>
                    <a:pt x="78" y="32"/>
                  </a:lnTo>
                  <a:lnTo>
                    <a:pt x="73" y="24"/>
                  </a:lnTo>
                  <a:lnTo>
                    <a:pt x="67" y="17"/>
                  </a:lnTo>
                  <a:lnTo>
                    <a:pt x="57" y="12"/>
                  </a:lnTo>
                  <a:lnTo>
                    <a:pt x="46" y="8"/>
                  </a:lnTo>
                  <a:lnTo>
                    <a:pt x="32" y="3"/>
                  </a:lnTo>
                  <a:lnTo>
                    <a:pt x="16" y="2"/>
                  </a:lnTo>
                  <a:lnTo>
                    <a:pt x="0" y="0"/>
                  </a:lnTo>
                  <a:lnTo>
                    <a:pt x="0" y="6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18" name="Freeform 200"/>
            <p:cNvSpPr>
              <a:spLocks/>
            </p:cNvSpPr>
            <p:nvPr/>
          </p:nvSpPr>
          <p:spPr bwMode="auto">
            <a:xfrm>
              <a:off x="2312" y="4046"/>
              <a:ext cx="89" cy="33"/>
            </a:xfrm>
            <a:custGeom>
              <a:avLst/>
              <a:gdLst>
                <a:gd name="T0" fmla="*/ 6 w 89"/>
                <a:gd name="T1" fmla="*/ 32 h 33"/>
                <a:gd name="T2" fmla="*/ 6 w 89"/>
                <a:gd name="T3" fmla="*/ 32 h 33"/>
                <a:gd name="T4" fmla="*/ 7 w 89"/>
                <a:gd name="T5" fmla="*/ 29 h 33"/>
                <a:gd name="T6" fmla="*/ 8 w 89"/>
                <a:gd name="T7" fmla="*/ 27 h 33"/>
                <a:gd name="T8" fmla="*/ 10 w 89"/>
                <a:gd name="T9" fmla="*/ 24 h 33"/>
                <a:gd name="T10" fmla="*/ 13 w 89"/>
                <a:gd name="T11" fmla="*/ 22 h 33"/>
                <a:gd name="T12" fmla="*/ 16 w 89"/>
                <a:gd name="T13" fmla="*/ 19 h 33"/>
                <a:gd name="T14" fmla="*/ 21 w 89"/>
                <a:gd name="T15" fmla="*/ 17 h 33"/>
                <a:gd name="T16" fmla="*/ 25 w 89"/>
                <a:gd name="T17" fmla="*/ 15 h 33"/>
                <a:gd name="T18" fmla="*/ 31 w 89"/>
                <a:gd name="T19" fmla="*/ 13 h 33"/>
                <a:gd name="T20" fmla="*/ 37 w 89"/>
                <a:gd name="T21" fmla="*/ 11 h 33"/>
                <a:gd name="T22" fmla="*/ 42 w 89"/>
                <a:gd name="T23" fmla="*/ 9 h 33"/>
                <a:gd name="T24" fmla="*/ 50 w 89"/>
                <a:gd name="T25" fmla="*/ 8 h 33"/>
                <a:gd name="T26" fmla="*/ 56 w 89"/>
                <a:gd name="T27" fmla="*/ 7 h 33"/>
                <a:gd name="T28" fmla="*/ 64 w 89"/>
                <a:gd name="T29" fmla="*/ 6 h 33"/>
                <a:gd name="T30" fmla="*/ 71 w 89"/>
                <a:gd name="T31" fmla="*/ 6 h 33"/>
                <a:gd name="T32" fmla="*/ 80 w 89"/>
                <a:gd name="T33" fmla="*/ 6 h 33"/>
                <a:gd name="T34" fmla="*/ 88 w 89"/>
                <a:gd name="T35" fmla="*/ 6 h 33"/>
                <a:gd name="T36" fmla="*/ 88 w 89"/>
                <a:gd name="T37" fmla="*/ 0 h 33"/>
                <a:gd name="T38" fmla="*/ 80 w 89"/>
                <a:gd name="T39" fmla="*/ 0 h 33"/>
                <a:gd name="T40" fmla="*/ 71 w 89"/>
                <a:gd name="T41" fmla="*/ 0 h 33"/>
                <a:gd name="T42" fmla="*/ 64 w 89"/>
                <a:gd name="T43" fmla="*/ 1 h 33"/>
                <a:gd name="T44" fmla="*/ 56 w 89"/>
                <a:gd name="T45" fmla="*/ 2 h 33"/>
                <a:gd name="T46" fmla="*/ 49 w 89"/>
                <a:gd name="T47" fmla="*/ 3 h 33"/>
                <a:gd name="T48" fmla="*/ 41 w 89"/>
                <a:gd name="T49" fmla="*/ 3 h 33"/>
                <a:gd name="T50" fmla="*/ 35 w 89"/>
                <a:gd name="T51" fmla="*/ 6 h 33"/>
                <a:gd name="T52" fmla="*/ 29 w 89"/>
                <a:gd name="T53" fmla="*/ 8 h 33"/>
                <a:gd name="T54" fmla="*/ 22 w 89"/>
                <a:gd name="T55" fmla="*/ 9 h 33"/>
                <a:gd name="T56" fmla="*/ 18 w 89"/>
                <a:gd name="T57" fmla="*/ 12 h 33"/>
                <a:gd name="T58" fmla="*/ 13 w 89"/>
                <a:gd name="T59" fmla="*/ 14 h 33"/>
                <a:gd name="T60" fmla="*/ 8 w 89"/>
                <a:gd name="T61" fmla="*/ 17 h 33"/>
                <a:gd name="T62" fmla="*/ 6 w 89"/>
                <a:gd name="T63" fmla="*/ 21 h 33"/>
                <a:gd name="T64" fmla="*/ 2 w 89"/>
                <a:gd name="T65" fmla="*/ 24 h 33"/>
                <a:gd name="T66" fmla="*/ 1 w 89"/>
                <a:gd name="T67" fmla="*/ 28 h 33"/>
                <a:gd name="T68" fmla="*/ 0 w 89"/>
                <a:gd name="T69" fmla="*/ 32 h 33"/>
                <a:gd name="T70" fmla="*/ 6 w 89"/>
                <a:gd name="T71" fmla="*/ 32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6" y="32"/>
                  </a:moveTo>
                  <a:lnTo>
                    <a:pt x="6" y="32"/>
                  </a:lnTo>
                  <a:lnTo>
                    <a:pt x="7" y="29"/>
                  </a:lnTo>
                  <a:lnTo>
                    <a:pt x="8" y="27"/>
                  </a:lnTo>
                  <a:lnTo>
                    <a:pt x="10" y="24"/>
                  </a:lnTo>
                  <a:lnTo>
                    <a:pt x="13" y="22"/>
                  </a:lnTo>
                  <a:lnTo>
                    <a:pt x="16" y="19"/>
                  </a:lnTo>
                  <a:lnTo>
                    <a:pt x="21" y="17"/>
                  </a:lnTo>
                  <a:lnTo>
                    <a:pt x="25" y="15"/>
                  </a:lnTo>
                  <a:lnTo>
                    <a:pt x="31" y="13"/>
                  </a:lnTo>
                  <a:lnTo>
                    <a:pt x="37" y="11"/>
                  </a:lnTo>
                  <a:lnTo>
                    <a:pt x="42" y="9"/>
                  </a:lnTo>
                  <a:lnTo>
                    <a:pt x="50" y="8"/>
                  </a:lnTo>
                  <a:lnTo>
                    <a:pt x="56" y="7"/>
                  </a:lnTo>
                  <a:lnTo>
                    <a:pt x="64" y="6"/>
                  </a:lnTo>
                  <a:lnTo>
                    <a:pt x="71" y="6"/>
                  </a:lnTo>
                  <a:lnTo>
                    <a:pt x="80" y="6"/>
                  </a:lnTo>
                  <a:lnTo>
                    <a:pt x="88" y="6"/>
                  </a:lnTo>
                  <a:lnTo>
                    <a:pt x="88" y="0"/>
                  </a:lnTo>
                  <a:lnTo>
                    <a:pt x="80" y="0"/>
                  </a:lnTo>
                  <a:lnTo>
                    <a:pt x="71" y="0"/>
                  </a:lnTo>
                  <a:lnTo>
                    <a:pt x="64" y="1"/>
                  </a:lnTo>
                  <a:lnTo>
                    <a:pt x="56" y="2"/>
                  </a:lnTo>
                  <a:lnTo>
                    <a:pt x="49" y="3"/>
                  </a:lnTo>
                  <a:lnTo>
                    <a:pt x="41" y="3"/>
                  </a:lnTo>
                  <a:lnTo>
                    <a:pt x="35" y="6"/>
                  </a:lnTo>
                  <a:lnTo>
                    <a:pt x="29" y="8"/>
                  </a:lnTo>
                  <a:lnTo>
                    <a:pt x="22" y="9"/>
                  </a:lnTo>
                  <a:lnTo>
                    <a:pt x="18" y="12"/>
                  </a:lnTo>
                  <a:lnTo>
                    <a:pt x="13" y="14"/>
                  </a:lnTo>
                  <a:lnTo>
                    <a:pt x="8" y="17"/>
                  </a:lnTo>
                  <a:lnTo>
                    <a:pt x="6" y="21"/>
                  </a:lnTo>
                  <a:lnTo>
                    <a:pt x="2" y="24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6" y="3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19" name="Freeform 201"/>
            <p:cNvSpPr>
              <a:spLocks/>
            </p:cNvSpPr>
            <p:nvPr/>
          </p:nvSpPr>
          <p:spPr bwMode="auto">
            <a:xfrm>
              <a:off x="2312" y="4084"/>
              <a:ext cx="2" cy="29"/>
            </a:xfrm>
            <a:custGeom>
              <a:avLst/>
              <a:gdLst>
                <a:gd name="T0" fmla="*/ 1 w 2"/>
                <a:gd name="T1" fmla="*/ 28 h 29"/>
                <a:gd name="T2" fmla="*/ 1 w 2"/>
                <a:gd name="T3" fmla="*/ 28 h 29"/>
                <a:gd name="T4" fmla="*/ 1 w 2"/>
                <a:gd name="T5" fmla="*/ 0 h 29"/>
                <a:gd name="T6" fmla="*/ 0 w 2"/>
                <a:gd name="T7" fmla="*/ 0 h 29"/>
                <a:gd name="T8" fmla="*/ 0 w 2"/>
                <a:gd name="T9" fmla="*/ 28 h 29"/>
                <a:gd name="T10" fmla="*/ 1 w 2"/>
                <a:gd name="T11" fmla="*/ 28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"/>
                <a:gd name="T19" fmla="*/ 0 h 29"/>
                <a:gd name="T20" fmla="*/ 2 w 2"/>
                <a:gd name="T21" fmla="*/ 29 h 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" h="29">
                  <a:moveTo>
                    <a:pt x="1" y="28"/>
                  </a:moveTo>
                  <a:lnTo>
                    <a:pt x="1" y="28"/>
                  </a:lnTo>
                  <a:lnTo>
                    <a:pt x="1" y="0"/>
                  </a:lnTo>
                  <a:lnTo>
                    <a:pt x="0" y="0"/>
                  </a:lnTo>
                  <a:lnTo>
                    <a:pt x="0" y="28"/>
                  </a:lnTo>
                  <a:lnTo>
                    <a:pt x="1" y="28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20" name="Freeform 202"/>
            <p:cNvSpPr>
              <a:spLocks/>
            </p:cNvSpPr>
            <p:nvPr/>
          </p:nvSpPr>
          <p:spPr bwMode="auto">
            <a:xfrm>
              <a:off x="2315" y="4049"/>
              <a:ext cx="167" cy="72"/>
            </a:xfrm>
            <a:custGeom>
              <a:avLst/>
              <a:gdLst>
                <a:gd name="T0" fmla="*/ 166 w 167"/>
                <a:gd name="T1" fmla="*/ 40 h 72"/>
                <a:gd name="T2" fmla="*/ 165 w 167"/>
                <a:gd name="T3" fmla="*/ 42 h 72"/>
                <a:gd name="T4" fmla="*/ 164 w 167"/>
                <a:gd name="T5" fmla="*/ 46 h 72"/>
                <a:gd name="T6" fmla="*/ 161 w 167"/>
                <a:gd name="T7" fmla="*/ 50 h 72"/>
                <a:gd name="T8" fmla="*/ 158 w 167"/>
                <a:gd name="T9" fmla="*/ 53 h 72"/>
                <a:gd name="T10" fmla="*/ 154 w 167"/>
                <a:gd name="T11" fmla="*/ 55 h 72"/>
                <a:gd name="T12" fmla="*/ 150 w 167"/>
                <a:gd name="T13" fmla="*/ 58 h 72"/>
                <a:gd name="T14" fmla="*/ 145 w 167"/>
                <a:gd name="T15" fmla="*/ 61 h 72"/>
                <a:gd name="T16" fmla="*/ 139 w 167"/>
                <a:gd name="T17" fmla="*/ 64 h 72"/>
                <a:gd name="T18" fmla="*/ 132 w 167"/>
                <a:gd name="T19" fmla="*/ 65 h 72"/>
                <a:gd name="T20" fmla="*/ 125 w 167"/>
                <a:gd name="T21" fmla="*/ 67 h 72"/>
                <a:gd name="T22" fmla="*/ 119 w 167"/>
                <a:gd name="T23" fmla="*/ 68 h 72"/>
                <a:gd name="T24" fmla="*/ 111 w 167"/>
                <a:gd name="T25" fmla="*/ 70 h 72"/>
                <a:gd name="T26" fmla="*/ 103 w 167"/>
                <a:gd name="T27" fmla="*/ 71 h 72"/>
                <a:gd name="T28" fmla="*/ 96 w 167"/>
                <a:gd name="T29" fmla="*/ 71 h 72"/>
                <a:gd name="T30" fmla="*/ 87 w 167"/>
                <a:gd name="T31" fmla="*/ 71 h 72"/>
                <a:gd name="T32" fmla="*/ 79 w 167"/>
                <a:gd name="T33" fmla="*/ 71 h 72"/>
                <a:gd name="T34" fmla="*/ 63 w 167"/>
                <a:gd name="T35" fmla="*/ 70 h 72"/>
                <a:gd name="T36" fmla="*/ 47 w 167"/>
                <a:gd name="T37" fmla="*/ 67 h 72"/>
                <a:gd name="T38" fmla="*/ 33 w 167"/>
                <a:gd name="T39" fmla="*/ 64 h 72"/>
                <a:gd name="T40" fmla="*/ 21 w 167"/>
                <a:gd name="T41" fmla="*/ 58 h 72"/>
                <a:gd name="T42" fmla="*/ 12 w 167"/>
                <a:gd name="T43" fmla="*/ 53 h 72"/>
                <a:gd name="T44" fmla="*/ 5 w 167"/>
                <a:gd name="T45" fmla="*/ 46 h 72"/>
                <a:gd name="T46" fmla="*/ 1 w 167"/>
                <a:gd name="T47" fmla="*/ 40 h 72"/>
                <a:gd name="T48" fmla="*/ 0 w 167"/>
                <a:gd name="T49" fmla="*/ 32 h 72"/>
                <a:gd name="T50" fmla="*/ 1 w 167"/>
                <a:gd name="T51" fmla="*/ 29 h 72"/>
                <a:gd name="T52" fmla="*/ 3 w 167"/>
                <a:gd name="T53" fmla="*/ 26 h 72"/>
                <a:gd name="T54" fmla="*/ 5 w 167"/>
                <a:gd name="T55" fmla="*/ 22 h 72"/>
                <a:gd name="T56" fmla="*/ 8 w 167"/>
                <a:gd name="T57" fmla="*/ 18 h 72"/>
                <a:gd name="T58" fmla="*/ 13 w 167"/>
                <a:gd name="T59" fmla="*/ 16 h 72"/>
                <a:gd name="T60" fmla="*/ 17 w 167"/>
                <a:gd name="T61" fmla="*/ 13 h 72"/>
                <a:gd name="T62" fmla="*/ 21 w 167"/>
                <a:gd name="T63" fmla="*/ 11 h 72"/>
                <a:gd name="T64" fmla="*/ 28 w 167"/>
                <a:gd name="T65" fmla="*/ 8 h 72"/>
                <a:gd name="T66" fmla="*/ 34 w 167"/>
                <a:gd name="T67" fmla="*/ 6 h 72"/>
                <a:gd name="T68" fmla="*/ 41 w 167"/>
                <a:gd name="T69" fmla="*/ 5 h 72"/>
                <a:gd name="T70" fmla="*/ 47 w 167"/>
                <a:gd name="T71" fmla="*/ 3 h 72"/>
                <a:gd name="T72" fmla="*/ 55 w 167"/>
                <a:gd name="T73" fmla="*/ 2 h 72"/>
                <a:gd name="T74" fmla="*/ 63 w 167"/>
                <a:gd name="T75" fmla="*/ 1 h 72"/>
                <a:gd name="T76" fmla="*/ 70 w 167"/>
                <a:gd name="T77" fmla="*/ 0 h 72"/>
                <a:gd name="T78" fmla="*/ 79 w 167"/>
                <a:gd name="T79" fmla="*/ 0 h 72"/>
                <a:gd name="T80" fmla="*/ 88 w 167"/>
                <a:gd name="T81" fmla="*/ 0 h 72"/>
                <a:gd name="T82" fmla="*/ 104 w 167"/>
                <a:gd name="T83" fmla="*/ 2 h 72"/>
                <a:gd name="T84" fmla="*/ 120 w 167"/>
                <a:gd name="T85" fmla="*/ 5 h 72"/>
                <a:gd name="T86" fmla="*/ 134 w 167"/>
                <a:gd name="T87" fmla="*/ 8 h 72"/>
                <a:gd name="T88" fmla="*/ 145 w 167"/>
                <a:gd name="T89" fmla="*/ 13 h 72"/>
                <a:gd name="T90" fmla="*/ 154 w 167"/>
                <a:gd name="T91" fmla="*/ 18 h 72"/>
                <a:gd name="T92" fmla="*/ 161 w 167"/>
                <a:gd name="T93" fmla="*/ 25 h 72"/>
                <a:gd name="T94" fmla="*/ 166 w 167"/>
                <a:gd name="T95" fmla="*/ 32 h 72"/>
                <a:gd name="T96" fmla="*/ 166 w 167"/>
                <a:gd name="T97" fmla="*/ 40 h 7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67"/>
                <a:gd name="T148" fmla="*/ 0 h 72"/>
                <a:gd name="T149" fmla="*/ 167 w 167"/>
                <a:gd name="T150" fmla="*/ 72 h 72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67" h="72">
                  <a:moveTo>
                    <a:pt x="166" y="40"/>
                  </a:moveTo>
                  <a:lnTo>
                    <a:pt x="165" y="42"/>
                  </a:lnTo>
                  <a:lnTo>
                    <a:pt x="164" y="46"/>
                  </a:lnTo>
                  <a:lnTo>
                    <a:pt x="161" y="50"/>
                  </a:lnTo>
                  <a:lnTo>
                    <a:pt x="158" y="53"/>
                  </a:lnTo>
                  <a:lnTo>
                    <a:pt x="154" y="55"/>
                  </a:lnTo>
                  <a:lnTo>
                    <a:pt x="150" y="58"/>
                  </a:lnTo>
                  <a:lnTo>
                    <a:pt x="145" y="61"/>
                  </a:lnTo>
                  <a:lnTo>
                    <a:pt x="139" y="64"/>
                  </a:lnTo>
                  <a:lnTo>
                    <a:pt x="132" y="65"/>
                  </a:lnTo>
                  <a:lnTo>
                    <a:pt x="125" y="67"/>
                  </a:lnTo>
                  <a:lnTo>
                    <a:pt x="119" y="68"/>
                  </a:lnTo>
                  <a:lnTo>
                    <a:pt x="111" y="70"/>
                  </a:lnTo>
                  <a:lnTo>
                    <a:pt x="103" y="71"/>
                  </a:lnTo>
                  <a:lnTo>
                    <a:pt x="96" y="71"/>
                  </a:lnTo>
                  <a:lnTo>
                    <a:pt x="87" y="71"/>
                  </a:lnTo>
                  <a:lnTo>
                    <a:pt x="79" y="71"/>
                  </a:lnTo>
                  <a:lnTo>
                    <a:pt x="63" y="70"/>
                  </a:lnTo>
                  <a:lnTo>
                    <a:pt x="47" y="67"/>
                  </a:lnTo>
                  <a:lnTo>
                    <a:pt x="33" y="64"/>
                  </a:lnTo>
                  <a:lnTo>
                    <a:pt x="21" y="58"/>
                  </a:lnTo>
                  <a:lnTo>
                    <a:pt x="12" y="53"/>
                  </a:lnTo>
                  <a:lnTo>
                    <a:pt x="5" y="46"/>
                  </a:lnTo>
                  <a:lnTo>
                    <a:pt x="1" y="40"/>
                  </a:lnTo>
                  <a:lnTo>
                    <a:pt x="0" y="32"/>
                  </a:lnTo>
                  <a:lnTo>
                    <a:pt x="1" y="29"/>
                  </a:lnTo>
                  <a:lnTo>
                    <a:pt x="3" y="26"/>
                  </a:lnTo>
                  <a:lnTo>
                    <a:pt x="5" y="22"/>
                  </a:lnTo>
                  <a:lnTo>
                    <a:pt x="8" y="18"/>
                  </a:lnTo>
                  <a:lnTo>
                    <a:pt x="13" y="16"/>
                  </a:lnTo>
                  <a:lnTo>
                    <a:pt x="17" y="13"/>
                  </a:lnTo>
                  <a:lnTo>
                    <a:pt x="21" y="11"/>
                  </a:lnTo>
                  <a:lnTo>
                    <a:pt x="28" y="8"/>
                  </a:lnTo>
                  <a:lnTo>
                    <a:pt x="34" y="6"/>
                  </a:lnTo>
                  <a:lnTo>
                    <a:pt x="41" y="5"/>
                  </a:lnTo>
                  <a:lnTo>
                    <a:pt x="47" y="3"/>
                  </a:lnTo>
                  <a:lnTo>
                    <a:pt x="55" y="2"/>
                  </a:lnTo>
                  <a:lnTo>
                    <a:pt x="63" y="1"/>
                  </a:lnTo>
                  <a:lnTo>
                    <a:pt x="70" y="0"/>
                  </a:lnTo>
                  <a:lnTo>
                    <a:pt x="79" y="0"/>
                  </a:lnTo>
                  <a:lnTo>
                    <a:pt x="88" y="0"/>
                  </a:lnTo>
                  <a:lnTo>
                    <a:pt x="104" y="2"/>
                  </a:lnTo>
                  <a:lnTo>
                    <a:pt x="120" y="5"/>
                  </a:lnTo>
                  <a:lnTo>
                    <a:pt x="134" y="8"/>
                  </a:lnTo>
                  <a:lnTo>
                    <a:pt x="145" y="13"/>
                  </a:lnTo>
                  <a:lnTo>
                    <a:pt x="154" y="18"/>
                  </a:lnTo>
                  <a:lnTo>
                    <a:pt x="161" y="25"/>
                  </a:lnTo>
                  <a:lnTo>
                    <a:pt x="166" y="32"/>
                  </a:lnTo>
                  <a:lnTo>
                    <a:pt x="166" y="40"/>
                  </a:lnTo>
                </a:path>
              </a:pathLst>
            </a:custGeom>
            <a:solidFill>
              <a:srgbClr val="FFFF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21" name="Freeform 203"/>
            <p:cNvSpPr>
              <a:spLocks/>
            </p:cNvSpPr>
            <p:nvPr/>
          </p:nvSpPr>
          <p:spPr bwMode="auto">
            <a:xfrm>
              <a:off x="2397" y="4092"/>
              <a:ext cx="88" cy="33"/>
            </a:xfrm>
            <a:custGeom>
              <a:avLst/>
              <a:gdLst>
                <a:gd name="T0" fmla="*/ 0 w 88"/>
                <a:gd name="T1" fmla="*/ 32 h 33"/>
                <a:gd name="T2" fmla="*/ 0 w 88"/>
                <a:gd name="T3" fmla="*/ 32 h 33"/>
                <a:gd name="T4" fmla="*/ 7 w 88"/>
                <a:gd name="T5" fmla="*/ 32 h 33"/>
                <a:gd name="T6" fmla="*/ 16 w 88"/>
                <a:gd name="T7" fmla="*/ 32 h 33"/>
                <a:gd name="T8" fmla="*/ 23 w 88"/>
                <a:gd name="T9" fmla="*/ 31 h 33"/>
                <a:gd name="T10" fmla="*/ 32 w 88"/>
                <a:gd name="T11" fmla="*/ 30 h 33"/>
                <a:gd name="T12" fmla="*/ 39 w 88"/>
                <a:gd name="T13" fmla="*/ 29 h 33"/>
                <a:gd name="T14" fmla="*/ 46 w 88"/>
                <a:gd name="T15" fmla="*/ 28 h 33"/>
                <a:gd name="T16" fmla="*/ 52 w 88"/>
                <a:gd name="T17" fmla="*/ 26 h 33"/>
                <a:gd name="T18" fmla="*/ 59 w 88"/>
                <a:gd name="T19" fmla="*/ 24 h 33"/>
                <a:gd name="T20" fmla="*/ 65 w 88"/>
                <a:gd name="T21" fmla="*/ 22 h 33"/>
                <a:gd name="T22" fmla="*/ 70 w 88"/>
                <a:gd name="T23" fmla="*/ 20 h 33"/>
                <a:gd name="T24" fmla="*/ 75 w 88"/>
                <a:gd name="T25" fmla="*/ 17 h 33"/>
                <a:gd name="T26" fmla="*/ 79 w 88"/>
                <a:gd name="T27" fmla="*/ 14 h 33"/>
                <a:gd name="T28" fmla="*/ 82 w 88"/>
                <a:gd name="T29" fmla="*/ 11 h 33"/>
                <a:gd name="T30" fmla="*/ 85 w 88"/>
                <a:gd name="T31" fmla="*/ 8 h 33"/>
                <a:gd name="T32" fmla="*/ 86 w 88"/>
                <a:gd name="T33" fmla="*/ 3 h 33"/>
                <a:gd name="T34" fmla="*/ 87 w 88"/>
                <a:gd name="T35" fmla="*/ 0 h 33"/>
                <a:gd name="T36" fmla="*/ 81 w 88"/>
                <a:gd name="T37" fmla="*/ 0 h 33"/>
                <a:gd name="T38" fmla="*/ 80 w 88"/>
                <a:gd name="T39" fmla="*/ 2 h 33"/>
                <a:gd name="T40" fmla="*/ 79 w 88"/>
                <a:gd name="T41" fmla="*/ 4 h 33"/>
                <a:gd name="T42" fmla="*/ 77 w 88"/>
                <a:gd name="T43" fmla="*/ 8 h 33"/>
                <a:gd name="T44" fmla="*/ 75 w 88"/>
                <a:gd name="T45" fmla="*/ 9 h 33"/>
                <a:gd name="T46" fmla="*/ 71 w 88"/>
                <a:gd name="T47" fmla="*/ 13 h 33"/>
                <a:gd name="T48" fmla="*/ 66 w 88"/>
                <a:gd name="T49" fmla="*/ 14 h 33"/>
                <a:gd name="T50" fmla="*/ 62 w 88"/>
                <a:gd name="T51" fmla="*/ 17 h 33"/>
                <a:gd name="T52" fmla="*/ 57 w 88"/>
                <a:gd name="T53" fmla="*/ 19 h 33"/>
                <a:gd name="T54" fmla="*/ 51 w 88"/>
                <a:gd name="T55" fmla="*/ 21 h 33"/>
                <a:gd name="T56" fmla="*/ 45 w 88"/>
                <a:gd name="T57" fmla="*/ 22 h 33"/>
                <a:gd name="T58" fmla="*/ 37 w 88"/>
                <a:gd name="T59" fmla="*/ 24 h 33"/>
                <a:gd name="T60" fmla="*/ 31 w 88"/>
                <a:gd name="T61" fmla="*/ 25 h 33"/>
                <a:gd name="T62" fmla="*/ 23 w 88"/>
                <a:gd name="T63" fmla="*/ 26 h 33"/>
                <a:gd name="T64" fmla="*/ 16 w 88"/>
                <a:gd name="T65" fmla="*/ 26 h 33"/>
                <a:gd name="T66" fmla="*/ 7 w 88"/>
                <a:gd name="T67" fmla="*/ 26 h 33"/>
                <a:gd name="T68" fmla="*/ 0 w 88"/>
                <a:gd name="T69" fmla="*/ 26 h 33"/>
                <a:gd name="T70" fmla="*/ 0 w 88"/>
                <a:gd name="T71" fmla="*/ 32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8"/>
                <a:gd name="T109" fmla="*/ 0 h 33"/>
                <a:gd name="T110" fmla="*/ 88 w 88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8" h="33">
                  <a:moveTo>
                    <a:pt x="0" y="32"/>
                  </a:moveTo>
                  <a:lnTo>
                    <a:pt x="0" y="32"/>
                  </a:lnTo>
                  <a:lnTo>
                    <a:pt x="7" y="32"/>
                  </a:lnTo>
                  <a:lnTo>
                    <a:pt x="16" y="32"/>
                  </a:lnTo>
                  <a:lnTo>
                    <a:pt x="23" y="31"/>
                  </a:lnTo>
                  <a:lnTo>
                    <a:pt x="32" y="30"/>
                  </a:lnTo>
                  <a:lnTo>
                    <a:pt x="39" y="29"/>
                  </a:lnTo>
                  <a:lnTo>
                    <a:pt x="46" y="28"/>
                  </a:lnTo>
                  <a:lnTo>
                    <a:pt x="52" y="26"/>
                  </a:lnTo>
                  <a:lnTo>
                    <a:pt x="59" y="24"/>
                  </a:lnTo>
                  <a:lnTo>
                    <a:pt x="65" y="22"/>
                  </a:lnTo>
                  <a:lnTo>
                    <a:pt x="70" y="20"/>
                  </a:lnTo>
                  <a:lnTo>
                    <a:pt x="75" y="17"/>
                  </a:lnTo>
                  <a:lnTo>
                    <a:pt x="79" y="14"/>
                  </a:lnTo>
                  <a:lnTo>
                    <a:pt x="82" y="11"/>
                  </a:lnTo>
                  <a:lnTo>
                    <a:pt x="85" y="8"/>
                  </a:lnTo>
                  <a:lnTo>
                    <a:pt x="86" y="3"/>
                  </a:lnTo>
                  <a:lnTo>
                    <a:pt x="87" y="0"/>
                  </a:lnTo>
                  <a:lnTo>
                    <a:pt x="81" y="0"/>
                  </a:lnTo>
                  <a:lnTo>
                    <a:pt x="80" y="2"/>
                  </a:lnTo>
                  <a:lnTo>
                    <a:pt x="79" y="4"/>
                  </a:lnTo>
                  <a:lnTo>
                    <a:pt x="77" y="8"/>
                  </a:lnTo>
                  <a:lnTo>
                    <a:pt x="75" y="9"/>
                  </a:lnTo>
                  <a:lnTo>
                    <a:pt x="71" y="13"/>
                  </a:lnTo>
                  <a:lnTo>
                    <a:pt x="66" y="14"/>
                  </a:lnTo>
                  <a:lnTo>
                    <a:pt x="62" y="17"/>
                  </a:lnTo>
                  <a:lnTo>
                    <a:pt x="57" y="19"/>
                  </a:lnTo>
                  <a:lnTo>
                    <a:pt x="51" y="21"/>
                  </a:lnTo>
                  <a:lnTo>
                    <a:pt x="45" y="22"/>
                  </a:lnTo>
                  <a:lnTo>
                    <a:pt x="37" y="24"/>
                  </a:lnTo>
                  <a:lnTo>
                    <a:pt x="31" y="25"/>
                  </a:lnTo>
                  <a:lnTo>
                    <a:pt x="23" y="26"/>
                  </a:lnTo>
                  <a:lnTo>
                    <a:pt x="16" y="26"/>
                  </a:lnTo>
                  <a:lnTo>
                    <a:pt x="7" y="26"/>
                  </a:lnTo>
                  <a:lnTo>
                    <a:pt x="0" y="26"/>
                  </a:lnTo>
                  <a:lnTo>
                    <a:pt x="0" y="3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22" name="Freeform 204"/>
            <p:cNvSpPr>
              <a:spLocks/>
            </p:cNvSpPr>
            <p:nvPr/>
          </p:nvSpPr>
          <p:spPr bwMode="auto">
            <a:xfrm>
              <a:off x="2312" y="4084"/>
              <a:ext cx="80" cy="41"/>
            </a:xfrm>
            <a:custGeom>
              <a:avLst/>
              <a:gdLst>
                <a:gd name="T0" fmla="*/ 0 w 80"/>
                <a:gd name="T1" fmla="*/ 0 h 41"/>
                <a:gd name="T2" fmla="*/ 0 w 80"/>
                <a:gd name="T3" fmla="*/ 0 h 41"/>
                <a:gd name="T4" fmla="*/ 1 w 80"/>
                <a:gd name="T5" fmla="*/ 8 h 41"/>
                <a:gd name="T6" fmla="*/ 6 w 80"/>
                <a:gd name="T7" fmla="*/ 15 h 41"/>
                <a:gd name="T8" fmla="*/ 12 w 80"/>
                <a:gd name="T9" fmla="*/ 22 h 41"/>
                <a:gd name="T10" fmla="*/ 22 w 80"/>
                <a:gd name="T11" fmla="*/ 28 h 41"/>
                <a:gd name="T12" fmla="*/ 33 w 80"/>
                <a:gd name="T13" fmla="*/ 32 h 41"/>
                <a:gd name="T14" fmla="*/ 47 w 80"/>
                <a:gd name="T15" fmla="*/ 36 h 41"/>
                <a:gd name="T16" fmla="*/ 63 w 80"/>
                <a:gd name="T17" fmla="*/ 38 h 41"/>
                <a:gd name="T18" fmla="*/ 79 w 80"/>
                <a:gd name="T19" fmla="*/ 40 h 41"/>
                <a:gd name="T20" fmla="*/ 79 w 80"/>
                <a:gd name="T21" fmla="*/ 34 h 41"/>
                <a:gd name="T22" fmla="*/ 63 w 80"/>
                <a:gd name="T23" fmla="*/ 33 h 41"/>
                <a:gd name="T24" fmla="*/ 48 w 80"/>
                <a:gd name="T25" fmla="*/ 30 h 41"/>
                <a:gd name="T26" fmla="*/ 35 w 80"/>
                <a:gd name="T27" fmla="*/ 27 h 41"/>
                <a:gd name="T28" fmla="*/ 25 w 80"/>
                <a:gd name="T29" fmla="*/ 22 h 41"/>
                <a:gd name="T30" fmla="*/ 16 w 80"/>
                <a:gd name="T31" fmla="*/ 17 h 41"/>
                <a:gd name="T32" fmla="*/ 10 w 80"/>
                <a:gd name="T33" fmla="*/ 11 h 41"/>
                <a:gd name="T34" fmla="*/ 7 w 80"/>
                <a:gd name="T35" fmla="*/ 6 h 41"/>
                <a:gd name="T36" fmla="*/ 6 w 80"/>
                <a:gd name="T37" fmla="*/ 0 h 41"/>
                <a:gd name="T38" fmla="*/ 0 w 80"/>
                <a:gd name="T39" fmla="*/ 0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41"/>
                <a:gd name="T62" fmla="*/ 80 w 80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41">
                  <a:moveTo>
                    <a:pt x="0" y="0"/>
                  </a:moveTo>
                  <a:lnTo>
                    <a:pt x="0" y="0"/>
                  </a:lnTo>
                  <a:lnTo>
                    <a:pt x="1" y="8"/>
                  </a:lnTo>
                  <a:lnTo>
                    <a:pt x="6" y="15"/>
                  </a:lnTo>
                  <a:lnTo>
                    <a:pt x="12" y="22"/>
                  </a:lnTo>
                  <a:lnTo>
                    <a:pt x="22" y="28"/>
                  </a:lnTo>
                  <a:lnTo>
                    <a:pt x="33" y="32"/>
                  </a:lnTo>
                  <a:lnTo>
                    <a:pt x="47" y="36"/>
                  </a:lnTo>
                  <a:lnTo>
                    <a:pt x="63" y="38"/>
                  </a:lnTo>
                  <a:lnTo>
                    <a:pt x="79" y="40"/>
                  </a:lnTo>
                  <a:lnTo>
                    <a:pt x="79" y="34"/>
                  </a:lnTo>
                  <a:lnTo>
                    <a:pt x="63" y="33"/>
                  </a:lnTo>
                  <a:lnTo>
                    <a:pt x="48" y="30"/>
                  </a:lnTo>
                  <a:lnTo>
                    <a:pt x="35" y="27"/>
                  </a:lnTo>
                  <a:lnTo>
                    <a:pt x="25" y="22"/>
                  </a:lnTo>
                  <a:lnTo>
                    <a:pt x="16" y="17"/>
                  </a:lnTo>
                  <a:lnTo>
                    <a:pt x="10" y="11"/>
                  </a:lnTo>
                  <a:lnTo>
                    <a:pt x="7" y="6"/>
                  </a:lnTo>
                  <a:lnTo>
                    <a:pt x="6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23" name="Freeform 205"/>
            <p:cNvSpPr>
              <a:spLocks/>
            </p:cNvSpPr>
            <p:nvPr/>
          </p:nvSpPr>
          <p:spPr bwMode="auto">
            <a:xfrm>
              <a:off x="2312" y="4046"/>
              <a:ext cx="89" cy="33"/>
            </a:xfrm>
            <a:custGeom>
              <a:avLst/>
              <a:gdLst>
                <a:gd name="T0" fmla="*/ 88 w 89"/>
                <a:gd name="T1" fmla="*/ 0 h 33"/>
                <a:gd name="T2" fmla="*/ 88 w 89"/>
                <a:gd name="T3" fmla="*/ 0 h 33"/>
                <a:gd name="T4" fmla="*/ 80 w 89"/>
                <a:gd name="T5" fmla="*/ 0 h 33"/>
                <a:gd name="T6" fmla="*/ 71 w 89"/>
                <a:gd name="T7" fmla="*/ 0 h 33"/>
                <a:gd name="T8" fmla="*/ 64 w 89"/>
                <a:gd name="T9" fmla="*/ 1 h 33"/>
                <a:gd name="T10" fmla="*/ 56 w 89"/>
                <a:gd name="T11" fmla="*/ 2 h 33"/>
                <a:gd name="T12" fmla="*/ 49 w 89"/>
                <a:gd name="T13" fmla="*/ 3 h 33"/>
                <a:gd name="T14" fmla="*/ 41 w 89"/>
                <a:gd name="T15" fmla="*/ 3 h 33"/>
                <a:gd name="T16" fmla="*/ 35 w 89"/>
                <a:gd name="T17" fmla="*/ 6 h 33"/>
                <a:gd name="T18" fmla="*/ 29 w 89"/>
                <a:gd name="T19" fmla="*/ 8 h 33"/>
                <a:gd name="T20" fmla="*/ 22 w 89"/>
                <a:gd name="T21" fmla="*/ 9 h 33"/>
                <a:gd name="T22" fmla="*/ 18 w 89"/>
                <a:gd name="T23" fmla="*/ 12 h 33"/>
                <a:gd name="T24" fmla="*/ 13 w 89"/>
                <a:gd name="T25" fmla="*/ 14 h 33"/>
                <a:gd name="T26" fmla="*/ 8 w 89"/>
                <a:gd name="T27" fmla="*/ 17 h 33"/>
                <a:gd name="T28" fmla="*/ 6 w 89"/>
                <a:gd name="T29" fmla="*/ 21 h 33"/>
                <a:gd name="T30" fmla="*/ 2 w 89"/>
                <a:gd name="T31" fmla="*/ 24 h 33"/>
                <a:gd name="T32" fmla="*/ 1 w 89"/>
                <a:gd name="T33" fmla="*/ 28 h 33"/>
                <a:gd name="T34" fmla="*/ 0 w 89"/>
                <a:gd name="T35" fmla="*/ 32 h 33"/>
                <a:gd name="T36" fmla="*/ 6 w 89"/>
                <a:gd name="T37" fmla="*/ 32 h 33"/>
                <a:gd name="T38" fmla="*/ 7 w 89"/>
                <a:gd name="T39" fmla="*/ 29 h 33"/>
                <a:gd name="T40" fmla="*/ 8 w 89"/>
                <a:gd name="T41" fmla="*/ 27 h 33"/>
                <a:gd name="T42" fmla="*/ 10 w 89"/>
                <a:gd name="T43" fmla="*/ 24 h 33"/>
                <a:gd name="T44" fmla="*/ 13 w 89"/>
                <a:gd name="T45" fmla="*/ 22 h 33"/>
                <a:gd name="T46" fmla="*/ 16 w 89"/>
                <a:gd name="T47" fmla="*/ 19 h 33"/>
                <a:gd name="T48" fmla="*/ 21 w 89"/>
                <a:gd name="T49" fmla="*/ 17 h 33"/>
                <a:gd name="T50" fmla="*/ 25 w 89"/>
                <a:gd name="T51" fmla="*/ 15 h 33"/>
                <a:gd name="T52" fmla="*/ 31 w 89"/>
                <a:gd name="T53" fmla="*/ 13 h 33"/>
                <a:gd name="T54" fmla="*/ 37 w 89"/>
                <a:gd name="T55" fmla="*/ 11 h 33"/>
                <a:gd name="T56" fmla="*/ 42 w 89"/>
                <a:gd name="T57" fmla="*/ 9 h 33"/>
                <a:gd name="T58" fmla="*/ 50 w 89"/>
                <a:gd name="T59" fmla="*/ 8 h 33"/>
                <a:gd name="T60" fmla="*/ 56 w 89"/>
                <a:gd name="T61" fmla="*/ 7 h 33"/>
                <a:gd name="T62" fmla="*/ 64 w 89"/>
                <a:gd name="T63" fmla="*/ 6 h 33"/>
                <a:gd name="T64" fmla="*/ 71 w 89"/>
                <a:gd name="T65" fmla="*/ 6 h 33"/>
                <a:gd name="T66" fmla="*/ 80 w 89"/>
                <a:gd name="T67" fmla="*/ 6 h 33"/>
                <a:gd name="T68" fmla="*/ 88 w 89"/>
                <a:gd name="T69" fmla="*/ 6 h 33"/>
                <a:gd name="T70" fmla="*/ 88 w 89"/>
                <a:gd name="T71" fmla="*/ 0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88" y="0"/>
                  </a:moveTo>
                  <a:lnTo>
                    <a:pt x="88" y="0"/>
                  </a:lnTo>
                  <a:lnTo>
                    <a:pt x="80" y="0"/>
                  </a:lnTo>
                  <a:lnTo>
                    <a:pt x="71" y="0"/>
                  </a:lnTo>
                  <a:lnTo>
                    <a:pt x="64" y="1"/>
                  </a:lnTo>
                  <a:lnTo>
                    <a:pt x="56" y="2"/>
                  </a:lnTo>
                  <a:lnTo>
                    <a:pt x="49" y="3"/>
                  </a:lnTo>
                  <a:lnTo>
                    <a:pt x="41" y="3"/>
                  </a:lnTo>
                  <a:lnTo>
                    <a:pt x="35" y="6"/>
                  </a:lnTo>
                  <a:lnTo>
                    <a:pt x="29" y="8"/>
                  </a:lnTo>
                  <a:lnTo>
                    <a:pt x="22" y="9"/>
                  </a:lnTo>
                  <a:lnTo>
                    <a:pt x="18" y="12"/>
                  </a:lnTo>
                  <a:lnTo>
                    <a:pt x="13" y="14"/>
                  </a:lnTo>
                  <a:lnTo>
                    <a:pt x="8" y="17"/>
                  </a:lnTo>
                  <a:lnTo>
                    <a:pt x="6" y="21"/>
                  </a:lnTo>
                  <a:lnTo>
                    <a:pt x="2" y="24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6" y="32"/>
                  </a:lnTo>
                  <a:lnTo>
                    <a:pt x="7" y="29"/>
                  </a:lnTo>
                  <a:lnTo>
                    <a:pt x="8" y="27"/>
                  </a:lnTo>
                  <a:lnTo>
                    <a:pt x="10" y="24"/>
                  </a:lnTo>
                  <a:lnTo>
                    <a:pt x="13" y="22"/>
                  </a:lnTo>
                  <a:lnTo>
                    <a:pt x="16" y="19"/>
                  </a:lnTo>
                  <a:lnTo>
                    <a:pt x="21" y="17"/>
                  </a:lnTo>
                  <a:lnTo>
                    <a:pt x="25" y="15"/>
                  </a:lnTo>
                  <a:lnTo>
                    <a:pt x="31" y="13"/>
                  </a:lnTo>
                  <a:lnTo>
                    <a:pt x="37" y="11"/>
                  </a:lnTo>
                  <a:lnTo>
                    <a:pt x="42" y="9"/>
                  </a:lnTo>
                  <a:lnTo>
                    <a:pt x="50" y="8"/>
                  </a:lnTo>
                  <a:lnTo>
                    <a:pt x="56" y="7"/>
                  </a:lnTo>
                  <a:lnTo>
                    <a:pt x="64" y="6"/>
                  </a:lnTo>
                  <a:lnTo>
                    <a:pt x="71" y="6"/>
                  </a:lnTo>
                  <a:lnTo>
                    <a:pt x="80" y="6"/>
                  </a:lnTo>
                  <a:lnTo>
                    <a:pt x="88" y="6"/>
                  </a:lnTo>
                  <a:lnTo>
                    <a:pt x="88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24" name="Freeform 206"/>
            <p:cNvSpPr>
              <a:spLocks/>
            </p:cNvSpPr>
            <p:nvPr/>
          </p:nvSpPr>
          <p:spPr bwMode="auto">
            <a:xfrm>
              <a:off x="2406" y="4046"/>
              <a:ext cx="79" cy="41"/>
            </a:xfrm>
            <a:custGeom>
              <a:avLst/>
              <a:gdLst>
                <a:gd name="T0" fmla="*/ 78 w 79"/>
                <a:gd name="T1" fmla="*/ 40 h 41"/>
                <a:gd name="T2" fmla="*/ 78 w 79"/>
                <a:gd name="T3" fmla="*/ 40 h 41"/>
                <a:gd name="T4" fmla="*/ 78 w 79"/>
                <a:gd name="T5" fmla="*/ 32 h 41"/>
                <a:gd name="T6" fmla="*/ 73 w 79"/>
                <a:gd name="T7" fmla="*/ 24 h 41"/>
                <a:gd name="T8" fmla="*/ 67 w 79"/>
                <a:gd name="T9" fmla="*/ 17 h 41"/>
                <a:gd name="T10" fmla="*/ 57 w 79"/>
                <a:gd name="T11" fmla="*/ 12 h 41"/>
                <a:gd name="T12" fmla="*/ 46 w 79"/>
                <a:gd name="T13" fmla="*/ 8 h 41"/>
                <a:gd name="T14" fmla="*/ 32 w 79"/>
                <a:gd name="T15" fmla="*/ 3 h 41"/>
                <a:gd name="T16" fmla="*/ 16 w 79"/>
                <a:gd name="T17" fmla="*/ 2 h 41"/>
                <a:gd name="T18" fmla="*/ 0 w 79"/>
                <a:gd name="T19" fmla="*/ 0 h 41"/>
                <a:gd name="T20" fmla="*/ 0 w 79"/>
                <a:gd name="T21" fmla="*/ 6 h 41"/>
                <a:gd name="T22" fmla="*/ 16 w 79"/>
                <a:gd name="T23" fmla="*/ 7 h 41"/>
                <a:gd name="T24" fmla="*/ 31 w 79"/>
                <a:gd name="T25" fmla="*/ 10 h 41"/>
                <a:gd name="T26" fmla="*/ 43 w 79"/>
                <a:gd name="T27" fmla="*/ 13 h 41"/>
                <a:gd name="T28" fmla="*/ 54 w 79"/>
                <a:gd name="T29" fmla="*/ 17 h 41"/>
                <a:gd name="T30" fmla="*/ 62 w 79"/>
                <a:gd name="T31" fmla="*/ 23 h 41"/>
                <a:gd name="T32" fmla="*/ 69 w 79"/>
                <a:gd name="T33" fmla="*/ 28 h 41"/>
                <a:gd name="T34" fmla="*/ 72 w 79"/>
                <a:gd name="T35" fmla="*/ 34 h 41"/>
                <a:gd name="T36" fmla="*/ 72 w 79"/>
                <a:gd name="T37" fmla="*/ 40 h 41"/>
                <a:gd name="T38" fmla="*/ 78 w 79"/>
                <a:gd name="T39" fmla="*/ 40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1"/>
                <a:gd name="T62" fmla="*/ 79 w 79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1">
                  <a:moveTo>
                    <a:pt x="78" y="40"/>
                  </a:moveTo>
                  <a:lnTo>
                    <a:pt x="78" y="40"/>
                  </a:lnTo>
                  <a:lnTo>
                    <a:pt x="78" y="32"/>
                  </a:lnTo>
                  <a:lnTo>
                    <a:pt x="73" y="24"/>
                  </a:lnTo>
                  <a:lnTo>
                    <a:pt x="67" y="17"/>
                  </a:lnTo>
                  <a:lnTo>
                    <a:pt x="57" y="12"/>
                  </a:lnTo>
                  <a:lnTo>
                    <a:pt x="46" y="8"/>
                  </a:lnTo>
                  <a:lnTo>
                    <a:pt x="32" y="3"/>
                  </a:lnTo>
                  <a:lnTo>
                    <a:pt x="16" y="2"/>
                  </a:lnTo>
                  <a:lnTo>
                    <a:pt x="0" y="0"/>
                  </a:lnTo>
                  <a:lnTo>
                    <a:pt x="0" y="6"/>
                  </a:lnTo>
                  <a:lnTo>
                    <a:pt x="16" y="7"/>
                  </a:lnTo>
                  <a:lnTo>
                    <a:pt x="31" y="10"/>
                  </a:lnTo>
                  <a:lnTo>
                    <a:pt x="43" y="13"/>
                  </a:lnTo>
                  <a:lnTo>
                    <a:pt x="54" y="17"/>
                  </a:lnTo>
                  <a:lnTo>
                    <a:pt x="62" y="23"/>
                  </a:lnTo>
                  <a:lnTo>
                    <a:pt x="69" y="28"/>
                  </a:lnTo>
                  <a:lnTo>
                    <a:pt x="72" y="34"/>
                  </a:lnTo>
                  <a:lnTo>
                    <a:pt x="72" y="40"/>
                  </a:lnTo>
                  <a:lnTo>
                    <a:pt x="78" y="4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25" name="Freeform 207"/>
            <p:cNvSpPr>
              <a:spLocks/>
            </p:cNvSpPr>
            <p:nvPr/>
          </p:nvSpPr>
          <p:spPr bwMode="auto">
            <a:xfrm>
              <a:off x="2442" y="4032"/>
              <a:ext cx="169" cy="154"/>
            </a:xfrm>
            <a:custGeom>
              <a:avLst/>
              <a:gdLst>
                <a:gd name="T0" fmla="*/ 0 w 169"/>
                <a:gd name="T1" fmla="*/ 85 h 154"/>
                <a:gd name="T2" fmla="*/ 0 w 169"/>
                <a:gd name="T3" fmla="*/ 97 h 154"/>
                <a:gd name="T4" fmla="*/ 5 w 169"/>
                <a:gd name="T5" fmla="*/ 109 h 154"/>
                <a:gd name="T6" fmla="*/ 12 w 169"/>
                <a:gd name="T7" fmla="*/ 120 h 154"/>
                <a:gd name="T8" fmla="*/ 21 w 169"/>
                <a:gd name="T9" fmla="*/ 130 h 154"/>
                <a:gd name="T10" fmla="*/ 32 w 169"/>
                <a:gd name="T11" fmla="*/ 139 h 154"/>
                <a:gd name="T12" fmla="*/ 46 w 169"/>
                <a:gd name="T13" fmla="*/ 145 h 154"/>
                <a:gd name="T14" fmla="*/ 62 w 169"/>
                <a:gd name="T15" fmla="*/ 149 h 154"/>
                <a:gd name="T16" fmla="*/ 78 w 169"/>
                <a:gd name="T17" fmla="*/ 152 h 154"/>
                <a:gd name="T18" fmla="*/ 87 w 169"/>
                <a:gd name="T19" fmla="*/ 153 h 154"/>
                <a:gd name="T20" fmla="*/ 96 w 169"/>
                <a:gd name="T21" fmla="*/ 152 h 154"/>
                <a:gd name="T22" fmla="*/ 103 w 169"/>
                <a:gd name="T23" fmla="*/ 151 h 154"/>
                <a:gd name="T24" fmla="*/ 111 w 169"/>
                <a:gd name="T25" fmla="*/ 150 h 154"/>
                <a:gd name="T26" fmla="*/ 119 w 169"/>
                <a:gd name="T27" fmla="*/ 148 h 154"/>
                <a:gd name="T28" fmla="*/ 126 w 169"/>
                <a:gd name="T29" fmla="*/ 145 h 154"/>
                <a:gd name="T30" fmla="*/ 132 w 169"/>
                <a:gd name="T31" fmla="*/ 142 h 154"/>
                <a:gd name="T32" fmla="*/ 139 w 169"/>
                <a:gd name="T33" fmla="*/ 139 h 154"/>
                <a:gd name="T34" fmla="*/ 145 w 169"/>
                <a:gd name="T35" fmla="*/ 135 h 154"/>
                <a:gd name="T36" fmla="*/ 149 w 169"/>
                <a:gd name="T37" fmla="*/ 131 h 154"/>
                <a:gd name="T38" fmla="*/ 154 w 169"/>
                <a:gd name="T39" fmla="*/ 125 h 154"/>
                <a:gd name="T40" fmla="*/ 157 w 169"/>
                <a:gd name="T41" fmla="*/ 120 h 154"/>
                <a:gd name="T42" fmla="*/ 161 w 169"/>
                <a:gd name="T43" fmla="*/ 115 h 154"/>
                <a:gd name="T44" fmla="*/ 163 w 169"/>
                <a:gd name="T45" fmla="*/ 110 h 154"/>
                <a:gd name="T46" fmla="*/ 165 w 169"/>
                <a:gd name="T47" fmla="*/ 103 h 154"/>
                <a:gd name="T48" fmla="*/ 166 w 169"/>
                <a:gd name="T49" fmla="*/ 97 h 154"/>
                <a:gd name="T50" fmla="*/ 168 w 169"/>
                <a:gd name="T51" fmla="*/ 68 h 154"/>
                <a:gd name="T52" fmla="*/ 168 w 169"/>
                <a:gd name="T53" fmla="*/ 57 h 154"/>
                <a:gd name="T54" fmla="*/ 163 w 169"/>
                <a:gd name="T55" fmla="*/ 44 h 154"/>
                <a:gd name="T56" fmla="*/ 156 w 169"/>
                <a:gd name="T57" fmla="*/ 33 h 154"/>
                <a:gd name="T58" fmla="*/ 147 w 169"/>
                <a:gd name="T59" fmla="*/ 23 h 154"/>
                <a:gd name="T60" fmla="*/ 135 w 169"/>
                <a:gd name="T61" fmla="*/ 14 h 154"/>
                <a:gd name="T62" fmla="*/ 122 w 169"/>
                <a:gd name="T63" fmla="*/ 8 h 154"/>
                <a:gd name="T64" fmla="*/ 106 w 169"/>
                <a:gd name="T65" fmla="*/ 3 h 154"/>
                <a:gd name="T66" fmla="*/ 90 w 169"/>
                <a:gd name="T67" fmla="*/ 1 h 154"/>
                <a:gd name="T68" fmla="*/ 81 w 169"/>
                <a:gd name="T69" fmla="*/ 0 h 154"/>
                <a:gd name="T70" fmla="*/ 72 w 169"/>
                <a:gd name="T71" fmla="*/ 1 h 154"/>
                <a:gd name="T72" fmla="*/ 65 w 169"/>
                <a:gd name="T73" fmla="*/ 2 h 154"/>
                <a:gd name="T74" fmla="*/ 57 w 169"/>
                <a:gd name="T75" fmla="*/ 3 h 154"/>
                <a:gd name="T76" fmla="*/ 49 w 169"/>
                <a:gd name="T77" fmla="*/ 6 h 154"/>
                <a:gd name="T78" fmla="*/ 42 w 169"/>
                <a:gd name="T79" fmla="*/ 8 h 154"/>
                <a:gd name="T80" fmla="*/ 36 w 169"/>
                <a:gd name="T81" fmla="*/ 11 h 154"/>
                <a:gd name="T82" fmla="*/ 30 w 169"/>
                <a:gd name="T83" fmla="*/ 14 h 154"/>
                <a:gd name="T84" fmla="*/ 23 w 169"/>
                <a:gd name="T85" fmla="*/ 18 h 154"/>
                <a:gd name="T86" fmla="*/ 19 w 169"/>
                <a:gd name="T87" fmla="*/ 23 h 154"/>
                <a:gd name="T88" fmla="*/ 14 w 169"/>
                <a:gd name="T89" fmla="*/ 28 h 154"/>
                <a:gd name="T90" fmla="*/ 10 w 169"/>
                <a:gd name="T91" fmla="*/ 33 h 154"/>
                <a:gd name="T92" fmla="*/ 7 w 169"/>
                <a:gd name="T93" fmla="*/ 38 h 154"/>
                <a:gd name="T94" fmla="*/ 5 w 169"/>
                <a:gd name="T95" fmla="*/ 44 h 154"/>
                <a:gd name="T96" fmla="*/ 3 w 169"/>
                <a:gd name="T97" fmla="*/ 50 h 154"/>
                <a:gd name="T98" fmla="*/ 2 w 169"/>
                <a:gd name="T99" fmla="*/ 57 h 154"/>
                <a:gd name="T100" fmla="*/ 0 w 169"/>
                <a:gd name="T101" fmla="*/ 85 h 154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69"/>
                <a:gd name="T154" fmla="*/ 0 h 154"/>
                <a:gd name="T155" fmla="*/ 169 w 169"/>
                <a:gd name="T156" fmla="*/ 154 h 154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69" h="154">
                  <a:moveTo>
                    <a:pt x="0" y="85"/>
                  </a:moveTo>
                  <a:lnTo>
                    <a:pt x="0" y="97"/>
                  </a:lnTo>
                  <a:lnTo>
                    <a:pt x="5" y="109"/>
                  </a:lnTo>
                  <a:lnTo>
                    <a:pt x="12" y="120"/>
                  </a:lnTo>
                  <a:lnTo>
                    <a:pt x="21" y="130"/>
                  </a:lnTo>
                  <a:lnTo>
                    <a:pt x="32" y="139"/>
                  </a:lnTo>
                  <a:lnTo>
                    <a:pt x="46" y="145"/>
                  </a:lnTo>
                  <a:lnTo>
                    <a:pt x="62" y="149"/>
                  </a:lnTo>
                  <a:lnTo>
                    <a:pt x="78" y="152"/>
                  </a:lnTo>
                  <a:lnTo>
                    <a:pt x="87" y="153"/>
                  </a:lnTo>
                  <a:lnTo>
                    <a:pt x="96" y="152"/>
                  </a:lnTo>
                  <a:lnTo>
                    <a:pt x="103" y="151"/>
                  </a:lnTo>
                  <a:lnTo>
                    <a:pt x="111" y="150"/>
                  </a:lnTo>
                  <a:lnTo>
                    <a:pt x="119" y="148"/>
                  </a:lnTo>
                  <a:lnTo>
                    <a:pt x="126" y="145"/>
                  </a:lnTo>
                  <a:lnTo>
                    <a:pt x="132" y="142"/>
                  </a:lnTo>
                  <a:lnTo>
                    <a:pt x="139" y="139"/>
                  </a:lnTo>
                  <a:lnTo>
                    <a:pt x="145" y="135"/>
                  </a:lnTo>
                  <a:lnTo>
                    <a:pt x="149" y="131"/>
                  </a:lnTo>
                  <a:lnTo>
                    <a:pt x="154" y="125"/>
                  </a:lnTo>
                  <a:lnTo>
                    <a:pt x="157" y="120"/>
                  </a:lnTo>
                  <a:lnTo>
                    <a:pt x="161" y="115"/>
                  </a:lnTo>
                  <a:lnTo>
                    <a:pt x="163" y="110"/>
                  </a:lnTo>
                  <a:lnTo>
                    <a:pt x="165" y="103"/>
                  </a:lnTo>
                  <a:lnTo>
                    <a:pt x="166" y="97"/>
                  </a:lnTo>
                  <a:lnTo>
                    <a:pt x="168" y="68"/>
                  </a:lnTo>
                  <a:lnTo>
                    <a:pt x="168" y="57"/>
                  </a:lnTo>
                  <a:lnTo>
                    <a:pt x="163" y="44"/>
                  </a:lnTo>
                  <a:lnTo>
                    <a:pt x="156" y="33"/>
                  </a:lnTo>
                  <a:lnTo>
                    <a:pt x="147" y="23"/>
                  </a:lnTo>
                  <a:lnTo>
                    <a:pt x="135" y="14"/>
                  </a:lnTo>
                  <a:lnTo>
                    <a:pt x="122" y="8"/>
                  </a:lnTo>
                  <a:lnTo>
                    <a:pt x="106" y="3"/>
                  </a:lnTo>
                  <a:lnTo>
                    <a:pt x="90" y="1"/>
                  </a:lnTo>
                  <a:lnTo>
                    <a:pt x="81" y="0"/>
                  </a:lnTo>
                  <a:lnTo>
                    <a:pt x="72" y="1"/>
                  </a:lnTo>
                  <a:lnTo>
                    <a:pt x="65" y="2"/>
                  </a:lnTo>
                  <a:lnTo>
                    <a:pt x="57" y="3"/>
                  </a:lnTo>
                  <a:lnTo>
                    <a:pt x="49" y="6"/>
                  </a:lnTo>
                  <a:lnTo>
                    <a:pt x="42" y="8"/>
                  </a:lnTo>
                  <a:lnTo>
                    <a:pt x="36" y="11"/>
                  </a:lnTo>
                  <a:lnTo>
                    <a:pt x="30" y="14"/>
                  </a:lnTo>
                  <a:lnTo>
                    <a:pt x="23" y="18"/>
                  </a:lnTo>
                  <a:lnTo>
                    <a:pt x="19" y="23"/>
                  </a:lnTo>
                  <a:lnTo>
                    <a:pt x="14" y="28"/>
                  </a:lnTo>
                  <a:lnTo>
                    <a:pt x="10" y="33"/>
                  </a:lnTo>
                  <a:lnTo>
                    <a:pt x="7" y="38"/>
                  </a:lnTo>
                  <a:lnTo>
                    <a:pt x="5" y="44"/>
                  </a:lnTo>
                  <a:lnTo>
                    <a:pt x="3" y="50"/>
                  </a:lnTo>
                  <a:lnTo>
                    <a:pt x="2" y="57"/>
                  </a:lnTo>
                  <a:lnTo>
                    <a:pt x="0" y="85"/>
                  </a:lnTo>
                </a:path>
              </a:pathLst>
            </a:custGeom>
            <a:solidFill>
              <a:srgbClr val="FFB2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26" name="Freeform 208"/>
            <p:cNvSpPr>
              <a:spLocks/>
            </p:cNvSpPr>
            <p:nvPr/>
          </p:nvSpPr>
          <p:spPr bwMode="auto">
            <a:xfrm>
              <a:off x="2439" y="4120"/>
              <a:ext cx="79" cy="68"/>
            </a:xfrm>
            <a:custGeom>
              <a:avLst/>
              <a:gdLst>
                <a:gd name="T0" fmla="*/ 78 w 79"/>
                <a:gd name="T1" fmla="*/ 61 h 68"/>
                <a:gd name="T2" fmla="*/ 78 w 79"/>
                <a:gd name="T3" fmla="*/ 61 h 68"/>
                <a:gd name="T4" fmla="*/ 62 w 79"/>
                <a:gd name="T5" fmla="*/ 59 h 68"/>
                <a:gd name="T6" fmla="*/ 48 w 79"/>
                <a:gd name="T7" fmla="*/ 54 h 68"/>
                <a:gd name="T8" fmla="*/ 35 w 79"/>
                <a:gd name="T9" fmla="*/ 48 h 68"/>
                <a:gd name="T10" fmla="*/ 25 w 79"/>
                <a:gd name="T11" fmla="*/ 40 h 68"/>
                <a:gd name="T12" fmla="*/ 16 w 79"/>
                <a:gd name="T13" fmla="*/ 32 h 68"/>
                <a:gd name="T14" fmla="*/ 10 w 79"/>
                <a:gd name="T15" fmla="*/ 22 h 68"/>
                <a:gd name="T16" fmla="*/ 6 w 79"/>
                <a:gd name="T17" fmla="*/ 11 h 68"/>
                <a:gd name="T18" fmla="*/ 6 w 79"/>
                <a:gd name="T19" fmla="*/ 0 h 68"/>
                <a:gd name="T20" fmla="*/ 0 w 79"/>
                <a:gd name="T21" fmla="*/ 0 h 68"/>
                <a:gd name="T22" fmla="*/ 0 w 79"/>
                <a:gd name="T23" fmla="*/ 12 h 68"/>
                <a:gd name="T24" fmla="*/ 4 w 79"/>
                <a:gd name="T25" fmla="*/ 24 h 68"/>
                <a:gd name="T26" fmla="*/ 11 w 79"/>
                <a:gd name="T27" fmla="*/ 36 h 68"/>
                <a:gd name="T28" fmla="*/ 21 w 79"/>
                <a:gd name="T29" fmla="*/ 46 h 68"/>
                <a:gd name="T30" fmla="*/ 33 w 79"/>
                <a:gd name="T31" fmla="*/ 54 h 68"/>
                <a:gd name="T32" fmla="*/ 46 w 79"/>
                <a:gd name="T33" fmla="*/ 61 h 68"/>
                <a:gd name="T34" fmla="*/ 61 w 79"/>
                <a:gd name="T35" fmla="*/ 65 h 68"/>
                <a:gd name="T36" fmla="*/ 78 w 79"/>
                <a:gd name="T37" fmla="*/ 67 h 68"/>
                <a:gd name="T38" fmla="*/ 78 w 79"/>
                <a:gd name="T39" fmla="*/ 61 h 6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68"/>
                <a:gd name="T62" fmla="*/ 79 w 79"/>
                <a:gd name="T63" fmla="*/ 68 h 68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68">
                  <a:moveTo>
                    <a:pt x="78" y="61"/>
                  </a:moveTo>
                  <a:lnTo>
                    <a:pt x="78" y="61"/>
                  </a:lnTo>
                  <a:lnTo>
                    <a:pt x="62" y="59"/>
                  </a:lnTo>
                  <a:lnTo>
                    <a:pt x="48" y="54"/>
                  </a:lnTo>
                  <a:lnTo>
                    <a:pt x="35" y="48"/>
                  </a:lnTo>
                  <a:lnTo>
                    <a:pt x="25" y="40"/>
                  </a:lnTo>
                  <a:lnTo>
                    <a:pt x="16" y="32"/>
                  </a:lnTo>
                  <a:lnTo>
                    <a:pt x="10" y="22"/>
                  </a:lnTo>
                  <a:lnTo>
                    <a:pt x="6" y="11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4" y="24"/>
                  </a:lnTo>
                  <a:lnTo>
                    <a:pt x="11" y="36"/>
                  </a:lnTo>
                  <a:lnTo>
                    <a:pt x="21" y="46"/>
                  </a:lnTo>
                  <a:lnTo>
                    <a:pt x="33" y="54"/>
                  </a:lnTo>
                  <a:lnTo>
                    <a:pt x="46" y="61"/>
                  </a:lnTo>
                  <a:lnTo>
                    <a:pt x="61" y="65"/>
                  </a:lnTo>
                  <a:lnTo>
                    <a:pt x="78" y="67"/>
                  </a:lnTo>
                  <a:lnTo>
                    <a:pt x="78" y="61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27" name="Freeform 209"/>
            <p:cNvSpPr>
              <a:spLocks/>
            </p:cNvSpPr>
            <p:nvPr/>
          </p:nvSpPr>
          <p:spPr bwMode="auto">
            <a:xfrm>
              <a:off x="2523" y="4133"/>
              <a:ext cx="89" cy="56"/>
            </a:xfrm>
            <a:custGeom>
              <a:avLst/>
              <a:gdLst>
                <a:gd name="T0" fmla="*/ 82 w 89"/>
                <a:gd name="T1" fmla="*/ 0 h 56"/>
                <a:gd name="T2" fmla="*/ 82 w 89"/>
                <a:gd name="T3" fmla="*/ 0 h 56"/>
                <a:gd name="T4" fmla="*/ 81 w 89"/>
                <a:gd name="T5" fmla="*/ 5 h 56"/>
                <a:gd name="T6" fmla="*/ 80 w 89"/>
                <a:gd name="T7" fmla="*/ 11 h 56"/>
                <a:gd name="T8" fmla="*/ 77 w 89"/>
                <a:gd name="T9" fmla="*/ 15 h 56"/>
                <a:gd name="T10" fmla="*/ 75 w 89"/>
                <a:gd name="T11" fmla="*/ 21 h 56"/>
                <a:gd name="T12" fmla="*/ 71 w 89"/>
                <a:gd name="T13" fmla="*/ 24 h 56"/>
                <a:gd name="T14" fmla="*/ 66 w 89"/>
                <a:gd name="T15" fmla="*/ 29 h 56"/>
                <a:gd name="T16" fmla="*/ 62 w 89"/>
                <a:gd name="T17" fmla="*/ 32 h 56"/>
                <a:gd name="T18" fmla="*/ 57 w 89"/>
                <a:gd name="T19" fmla="*/ 36 h 56"/>
                <a:gd name="T20" fmla="*/ 51 w 89"/>
                <a:gd name="T21" fmla="*/ 40 h 56"/>
                <a:gd name="T22" fmla="*/ 45 w 89"/>
                <a:gd name="T23" fmla="*/ 42 h 56"/>
                <a:gd name="T24" fmla="*/ 38 w 89"/>
                <a:gd name="T25" fmla="*/ 45 h 56"/>
                <a:gd name="T26" fmla="*/ 31 w 89"/>
                <a:gd name="T27" fmla="*/ 47 h 56"/>
                <a:gd name="T28" fmla="*/ 24 w 89"/>
                <a:gd name="T29" fmla="*/ 48 h 56"/>
                <a:gd name="T30" fmla="*/ 17 w 89"/>
                <a:gd name="T31" fmla="*/ 49 h 56"/>
                <a:gd name="T32" fmla="*/ 8 w 89"/>
                <a:gd name="T33" fmla="*/ 49 h 56"/>
                <a:gd name="T34" fmla="*/ 0 w 89"/>
                <a:gd name="T35" fmla="*/ 49 h 56"/>
                <a:gd name="T36" fmla="*/ 0 w 89"/>
                <a:gd name="T37" fmla="*/ 54 h 56"/>
                <a:gd name="T38" fmla="*/ 8 w 89"/>
                <a:gd name="T39" fmla="*/ 55 h 56"/>
                <a:gd name="T40" fmla="*/ 17 w 89"/>
                <a:gd name="T41" fmla="*/ 54 h 56"/>
                <a:gd name="T42" fmla="*/ 24 w 89"/>
                <a:gd name="T43" fmla="*/ 53 h 56"/>
                <a:gd name="T44" fmla="*/ 32 w 89"/>
                <a:gd name="T45" fmla="*/ 52 h 56"/>
                <a:gd name="T46" fmla="*/ 40 w 89"/>
                <a:gd name="T47" fmla="*/ 50 h 56"/>
                <a:gd name="T48" fmla="*/ 47 w 89"/>
                <a:gd name="T49" fmla="*/ 48 h 56"/>
                <a:gd name="T50" fmla="*/ 53 w 89"/>
                <a:gd name="T51" fmla="*/ 45 h 56"/>
                <a:gd name="T52" fmla="*/ 60 w 89"/>
                <a:gd name="T53" fmla="*/ 41 h 56"/>
                <a:gd name="T54" fmla="*/ 66 w 89"/>
                <a:gd name="T55" fmla="*/ 38 h 56"/>
                <a:gd name="T56" fmla="*/ 71 w 89"/>
                <a:gd name="T57" fmla="*/ 33 h 56"/>
                <a:gd name="T58" fmla="*/ 76 w 89"/>
                <a:gd name="T59" fmla="*/ 28 h 56"/>
                <a:gd name="T60" fmla="*/ 80 w 89"/>
                <a:gd name="T61" fmla="*/ 23 h 56"/>
                <a:gd name="T62" fmla="*/ 83 w 89"/>
                <a:gd name="T63" fmla="*/ 18 h 56"/>
                <a:gd name="T64" fmla="*/ 86 w 89"/>
                <a:gd name="T65" fmla="*/ 13 h 56"/>
                <a:gd name="T66" fmla="*/ 87 w 89"/>
                <a:gd name="T67" fmla="*/ 6 h 56"/>
                <a:gd name="T68" fmla="*/ 88 w 89"/>
                <a:gd name="T69" fmla="*/ 0 h 56"/>
                <a:gd name="T70" fmla="*/ 82 w 89"/>
                <a:gd name="T71" fmla="*/ 0 h 5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56"/>
                <a:gd name="T110" fmla="*/ 89 w 89"/>
                <a:gd name="T111" fmla="*/ 56 h 5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56">
                  <a:moveTo>
                    <a:pt x="82" y="0"/>
                  </a:moveTo>
                  <a:lnTo>
                    <a:pt x="82" y="0"/>
                  </a:lnTo>
                  <a:lnTo>
                    <a:pt x="81" y="5"/>
                  </a:lnTo>
                  <a:lnTo>
                    <a:pt x="80" y="11"/>
                  </a:lnTo>
                  <a:lnTo>
                    <a:pt x="77" y="15"/>
                  </a:lnTo>
                  <a:lnTo>
                    <a:pt x="75" y="21"/>
                  </a:lnTo>
                  <a:lnTo>
                    <a:pt x="71" y="24"/>
                  </a:lnTo>
                  <a:lnTo>
                    <a:pt x="66" y="29"/>
                  </a:lnTo>
                  <a:lnTo>
                    <a:pt x="62" y="32"/>
                  </a:lnTo>
                  <a:lnTo>
                    <a:pt x="57" y="36"/>
                  </a:lnTo>
                  <a:lnTo>
                    <a:pt x="51" y="40"/>
                  </a:lnTo>
                  <a:lnTo>
                    <a:pt x="45" y="42"/>
                  </a:lnTo>
                  <a:lnTo>
                    <a:pt x="38" y="45"/>
                  </a:lnTo>
                  <a:lnTo>
                    <a:pt x="31" y="47"/>
                  </a:lnTo>
                  <a:lnTo>
                    <a:pt x="24" y="48"/>
                  </a:lnTo>
                  <a:lnTo>
                    <a:pt x="17" y="49"/>
                  </a:lnTo>
                  <a:lnTo>
                    <a:pt x="8" y="49"/>
                  </a:lnTo>
                  <a:lnTo>
                    <a:pt x="0" y="49"/>
                  </a:lnTo>
                  <a:lnTo>
                    <a:pt x="0" y="54"/>
                  </a:lnTo>
                  <a:lnTo>
                    <a:pt x="8" y="55"/>
                  </a:lnTo>
                  <a:lnTo>
                    <a:pt x="17" y="54"/>
                  </a:lnTo>
                  <a:lnTo>
                    <a:pt x="24" y="53"/>
                  </a:lnTo>
                  <a:lnTo>
                    <a:pt x="32" y="52"/>
                  </a:lnTo>
                  <a:lnTo>
                    <a:pt x="40" y="50"/>
                  </a:lnTo>
                  <a:lnTo>
                    <a:pt x="47" y="48"/>
                  </a:lnTo>
                  <a:lnTo>
                    <a:pt x="53" y="45"/>
                  </a:lnTo>
                  <a:lnTo>
                    <a:pt x="60" y="41"/>
                  </a:lnTo>
                  <a:lnTo>
                    <a:pt x="66" y="38"/>
                  </a:lnTo>
                  <a:lnTo>
                    <a:pt x="71" y="33"/>
                  </a:lnTo>
                  <a:lnTo>
                    <a:pt x="76" y="28"/>
                  </a:lnTo>
                  <a:lnTo>
                    <a:pt x="80" y="23"/>
                  </a:lnTo>
                  <a:lnTo>
                    <a:pt x="83" y="18"/>
                  </a:lnTo>
                  <a:lnTo>
                    <a:pt x="86" y="13"/>
                  </a:lnTo>
                  <a:lnTo>
                    <a:pt x="87" y="6"/>
                  </a:lnTo>
                  <a:lnTo>
                    <a:pt x="88" y="0"/>
                  </a:lnTo>
                  <a:lnTo>
                    <a:pt x="82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28" name="Freeform 210"/>
            <p:cNvSpPr>
              <a:spLocks/>
            </p:cNvSpPr>
            <p:nvPr/>
          </p:nvSpPr>
          <p:spPr bwMode="auto">
            <a:xfrm>
              <a:off x="2611" y="4103"/>
              <a:ext cx="3" cy="25"/>
            </a:xfrm>
            <a:custGeom>
              <a:avLst/>
              <a:gdLst>
                <a:gd name="T0" fmla="*/ 1 w 3"/>
                <a:gd name="T1" fmla="*/ 0 h 25"/>
                <a:gd name="T2" fmla="*/ 1 w 3"/>
                <a:gd name="T3" fmla="*/ 0 h 25"/>
                <a:gd name="T4" fmla="*/ 0 w 3"/>
                <a:gd name="T5" fmla="*/ 24 h 25"/>
                <a:gd name="T6" fmla="*/ 2 w 3"/>
                <a:gd name="T7" fmla="*/ 24 h 25"/>
                <a:gd name="T8" fmla="*/ 2 w 3"/>
                <a:gd name="T9" fmla="*/ 0 h 25"/>
                <a:gd name="T10" fmla="*/ 1 w 3"/>
                <a:gd name="T11" fmla="*/ 0 h 2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"/>
                <a:gd name="T19" fmla="*/ 0 h 25"/>
                <a:gd name="T20" fmla="*/ 3 w 3"/>
                <a:gd name="T21" fmla="*/ 25 h 2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" h="25">
                  <a:moveTo>
                    <a:pt x="1" y="0"/>
                  </a:moveTo>
                  <a:lnTo>
                    <a:pt x="1" y="0"/>
                  </a:lnTo>
                  <a:lnTo>
                    <a:pt x="0" y="24"/>
                  </a:lnTo>
                  <a:lnTo>
                    <a:pt x="2" y="24"/>
                  </a:lnTo>
                  <a:lnTo>
                    <a:pt x="2" y="0"/>
                  </a:lnTo>
                  <a:lnTo>
                    <a:pt x="1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29" name="Freeform 211"/>
            <p:cNvSpPr>
              <a:spLocks/>
            </p:cNvSpPr>
            <p:nvPr/>
          </p:nvSpPr>
          <p:spPr bwMode="auto">
            <a:xfrm>
              <a:off x="2535" y="4030"/>
              <a:ext cx="79" cy="68"/>
            </a:xfrm>
            <a:custGeom>
              <a:avLst/>
              <a:gdLst>
                <a:gd name="T0" fmla="*/ 0 w 79"/>
                <a:gd name="T1" fmla="*/ 6 h 68"/>
                <a:gd name="T2" fmla="*/ 0 w 79"/>
                <a:gd name="T3" fmla="*/ 6 h 68"/>
                <a:gd name="T4" fmla="*/ 15 w 79"/>
                <a:gd name="T5" fmla="*/ 8 h 68"/>
                <a:gd name="T6" fmla="*/ 30 w 79"/>
                <a:gd name="T7" fmla="*/ 12 h 68"/>
                <a:gd name="T8" fmla="*/ 43 w 79"/>
                <a:gd name="T9" fmla="*/ 18 h 68"/>
                <a:gd name="T10" fmla="*/ 53 w 79"/>
                <a:gd name="T11" fmla="*/ 27 h 68"/>
                <a:gd name="T12" fmla="*/ 62 w 79"/>
                <a:gd name="T13" fmla="*/ 36 h 68"/>
                <a:gd name="T14" fmla="*/ 68 w 79"/>
                <a:gd name="T15" fmla="*/ 45 h 68"/>
                <a:gd name="T16" fmla="*/ 72 w 79"/>
                <a:gd name="T17" fmla="*/ 56 h 68"/>
                <a:gd name="T18" fmla="*/ 72 w 79"/>
                <a:gd name="T19" fmla="*/ 67 h 68"/>
                <a:gd name="T20" fmla="*/ 78 w 79"/>
                <a:gd name="T21" fmla="*/ 67 h 68"/>
                <a:gd name="T22" fmla="*/ 78 w 79"/>
                <a:gd name="T23" fmla="*/ 55 h 68"/>
                <a:gd name="T24" fmla="*/ 74 w 79"/>
                <a:gd name="T25" fmla="*/ 43 h 68"/>
                <a:gd name="T26" fmla="*/ 67 w 79"/>
                <a:gd name="T27" fmla="*/ 31 h 68"/>
                <a:gd name="T28" fmla="*/ 57 w 79"/>
                <a:gd name="T29" fmla="*/ 22 h 68"/>
                <a:gd name="T30" fmla="*/ 46 w 79"/>
                <a:gd name="T31" fmla="*/ 14 h 68"/>
                <a:gd name="T32" fmla="*/ 32 w 79"/>
                <a:gd name="T33" fmla="*/ 6 h 68"/>
                <a:gd name="T34" fmla="*/ 17 w 79"/>
                <a:gd name="T35" fmla="*/ 2 h 68"/>
                <a:gd name="T36" fmla="*/ 0 w 79"/>
                <a:gd name="T37" fmla="*/ 0 h 68"/>
                <a:gd name="T38" fmla="*/ 0 w 79"/>
                <a:gd name="T39" fmla="*/ 6 h 6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68"/>
                <a:gd name="T62" fmla="*/ 79 w 79"/>
                <a:gd name="T63" fmla="*/ 68 h 68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68">
                  <a:moveTo>
                    <a:pt x="0" y="6"/>
                  </a:moveTo>
                  <a:lnTo>
                    <a:pt x="0" y="6"/>
                  </a:lnTo>
                  <a:lnTo>
                    <a:pt x="15" y="8"/>
                  </a:lnTo>
                  <a:lnTo>
                    <a:pt x="30" y="12"/>
                  </a:lnTo>
                  <a:lnTo>
                    <a:pt x="43" y="18"/>
                  </a:lnTo>
                  <a:lnTo>
                    <a:pt x="53" y="27"/>
                  </a:lnTo>
                  <a:lnTo>
                    <a:pt x="62" y="36"/>
                  </a:lnTo>
                  <a:lnTo>
                    <a:pt x="68" y="45"/>
                  </a:lnTo>
                  <a:lnTo>
                    <a:pt x="72" y="56"/>
                  </a:lnTo>
                  <a:lnTo>
                    <a:pt x="72" y="67"/>
                  </a:lnTo>
                  <a:lnTo>
                    <a:pt x="78" y="67"/>
                  </a:lnTo>
                  <a:lnTo>
                    <a:pt x="78" y="55"/>
                  </a:lnTo>
                  <a:lnTo>
                    <a:pt x="74" y="43"/>
                  </a:lnTo>
                  <a:lnTo>
                    <a:pt x="67" y="31"/>
                  </a:lnTo>
                  <a:lnTo>
                    <a:pt x="57" y="22"/>
                  </a:lnTo>
                  <a:lnTo>
                    <a:pt x="46" y="14"/>
                  </a:lnTo>
                  <a:lnTo>
                    <a:pt x="32" y="6"/>
                  </a:lnTo>
                  <a:lnTo>
                    <a:pt x="17" y="2"/>
                  </a:lnTo>
                  <a:lnTo>
                    <a:pt x="0" y="0"/>
                  </a:lnTo>
                  <a:lnTo>
                    <a:pt x="0" y="6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30" name="Freeform 212"/>
            <p:cNvSpPr>
              <a:spLocks/>
            </p:cNvSpPr>
            <p:nvPr/>
          </p:nvSpPr>
          <p:spPr bwMode="auto">
            <a:xfrm>
              <a:off x="2441" y="4028"/>
              <a:ext cx="89" cy="58"/>
            </a:xfrm>
            <a:custGeom>
              <a:avLst/>
              <a:gdLst>
                <a:gd name="T0" fmla="*/ 6 w 89"/>
                <a:gd name="T1" fmla="*/ 57 h 58"/>
                <a:gd name="T2" fmla="*/ 6 w 89"/>
                <a:gd name="T3" fmla="*/ 57 h 58"/>
                <a:gd name="T4" fmla="*/ 7 w 89"/>
                <a:gd name="T5" fmla="*/ 52 h 58"/>
                <a:gd name="T6" fmla="*/ 8 w 89"/>
                <a:gd name="T7" fmla="*/ 46 h 58"/>
                <a:gd name="T8" fmla="*/ 10 w 89"/>
                <a:gd name="T9" fmla="*/ 41 h 58"/>
                <a:gd name="T10" fmla="*/ 13 w 89"/>
                <a:gd name="T11" fmla="*/ 36 h 58"/>
                <a:gd name="T12" fmla="*/ 17 w 89"/>
                <a:gd name="T13" fmla="*/ 32 h 58"/>
                <a:gd name="T14" fmla="*/ 22 w 89"/>
                <a:gd name="T15" fmla="*/ 27 h 58"/>
                <a:gd name="T16" fmla="*/ 25 w 89"/>
                <a:gd name="T17" fmla="*/ 24 h 58"/>
                <a:gd name="T18" fmla="*/ 31 w 89"/>
                <a:gd name="T19" fmla="*/ 20 h 58"/>
                <a:gd name="T20" fmla="*/ 37 w 89"/>
                <a:gd name="T21" fmla="*/ 17 h 58"/>
                <a:gd name="T22" fmla="*/ 43 w 89"/>
                <a:gd name="T23" fmla="*/ 14 h 58"/>
                <a:gd name="T24" fmla="*/ 50 w 89"/>
                <a:gd name="T25" fmla="*/ 12 h 58"/>
                <a:gd name="T26" fmla="*/ 57 w 89"/>
                <a:gd name="T27" fmla="*/ 10 h 58"/>
                <a:gd name="T28" fmla="*/ 65 w 89"/>
                <a:gd name="T29" fmla="*/ 8 h 58"/>
                <a:gd name="T30" fmla="*/ 71 w 89"/>
                <a:gd name="T31" fmla="*/ 7 h 58"/>
                <a:gd name="T32" fmla="*/ 80 w 89"/>
                <a:gd name="T33" fmla="*/ 7 h 58"/>
                <a:gd name="T34" fmla="*/ 88 w 89"/>
                <a:gd name="T35" fmla="*/ 7 h 58"/>
                <a:gd name="T36" fmla="*/ 88 w 89"/>
                <a:gd name="T37" fmla="*/ 2 h 58"/>
                <a:gd name="T38" fmla="*/ 80 w 89"/>
                <a:gd name="T39" fmla="*/ 0 h 58"/>
                <a:gd name="T40" fmla="*/ 71 w 89"/>
                <a:gd name="T41" fmla="*/ 2 h 58"/>
                <a:gd name="T42" fmla="*/ 64 w 89"/>
                <a:gd name="T43" fmla="*/ 3 h 58"/>
                <a:gd name="T44" fmla="*/ 56 w 89"/>
                <a:gd name="T45" fmla="*/ 4 h 58"/>
                <a:gd name="T46" fmla="*/ 48 w 89"/>
                <a:gd name="T47" fmla="*/ 5 h 58"/>
                <a:gd name="T48" fmla="*/ 41 w 89"/>
                <a:gd name="T49" fmla="*/ 8 h 58"/>
                <a:gd name="T50" fmla="*/ 35 w 89"/>
                <a:gd name="T51" fmla="*/ 11 h 58"/>
                <a:gd name="T52" fmla="*/ 28 w 89"/>
                <a:gd name="T53" fmla="*/ 14 h 58"/>
                <a:gd name="T54" fmla="*/ 22 w 89"/>
                <a:gd name="T55" fmla="*/ 18 h 58"/>
                <a:gd name="T56" fmla="*/ 17 w 89"/>
                <a:gd name="T57" fmla="*/ 24 h 58"/>
                <a:gd name="T58" fmla="*/ 12 w 89"/>
                <a:gd name="T59" fmla="*/ 27 h 58"/>
                <a:gd name="T60" fmla="*/ 8 w 89"/>
                <a:gd name="T61" fmla="*/ 33 h 58"/>
                <a:gd name="T62" fmla="*/ 5 w 89"/>
                <a:gd name="T63" fmla="*/ 38 h 58"/>
                <a:gd name="T64" fmla="*/ 2 w 89"/>
                <a:gd name="T65" fmla="*/ 44 h 58"/>
                <a:gd name="T66" fmla="*/ 1 w 89"/>
                <a:gd name="T67" fmla="*/ 51 h 58"/>
                <a:gd name="T68" fmla="*/ 0 w 89"/>
                <a:gd name="T69" fmla="*/ 57 h 58"/>
                <a:gd name="T70" fmla="*/ 6 w 89"/>
                <a:gd name="T71" fmla="*/ 57 h 58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58"/>
                <a:gd name="T110" fmla="*/ 89 w 89"/>
                <a:gd name="T111" fmla="*/ 58 h 58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58">
                  <a:moveTo>
                    <a:pt x="6" y="57"/>
                  </a:moveTo>
                  <a:lnTo>
                    <a:pt x="6" y="57"/>
                  </a:lnTo>
                  <a:lnTo>
                    <a:pt x="7" y="52"/>
                  </a:lnTo>
                  <a:lnTo>
                    <a:pt x="8" y="46"/>
                  </a:lnTo>
                  <a:lnTo>
                    <a:pt x="10" y="41"/>
                  </a:lnTo>
                  <a:lnTo>
                    <a:pt x="13" y="36"/>
                  </a:lnTo>
                  <a:lnTo>
                    <a:pt x="17" y="32"/>
                  </a:lnTo>
                  <a:lnTo>
                    <a:pt x="22" y="27"/>
                  </a:lnTo>
                  <a:lnTo>
                    <a:pt x="25" y="24"/>
                  </a:lnTo>
                  <a:lnTo>
                    <a:pt x="31" y="20"/>
                  </a:lnTo>
                  <a:lnTo>
                    <a:pt x="37" y="17"/>
                  </a:lnTo>
                  <a:lnTo>
                    <a:pt x="43" y="14"/>
                  </a:lnTo>
                  <a:lnTo>
                    <a:pt x="50" y="12"/>
                  </a:lnTo>
                  <a:lnTo>
                    <a:pt x="57" y="10"/>
                  </a:lnTo>
                  <a:lnTo>
                    <a:pt x="65" y="8"/>
                  </a:lnTo>
                  <a:lnTo>
                    <a:pt x="71" y="7"/>
                  </a:lnTo>
                  <a:lnTo>
                    <a:pt x="80" y="7"/>
                  </a:lnTo>
                  <a:lnTo>
                    <a:pt x="88" y="7"/>
                  </a:lnTo>
                  <a:lnTo>
                    <a:pt x="88" y="2"/>
                  </a:lnTo>
                  <a:lnTo>
                    <a:pt x="80" y="0"/>
                  </a:lnTo>
                  <a:lnTo>
                    <a:pt x="71" y="2"/>
                  </a:lnTo>
                  <a:lnTo>
                    <a:pt x="64" y="3"/>
                  </a:lnTo>
                  <a:lnTo>
                    <a:pt x="56" y="4"/>
                  </a:lnTo>
                  <a:lnTo>
                    <a:pt x="48" y="5"/>
                  </a:lnTo>
                  <a:lnTo>
                    <a:pt x="41" y="8"/>
                  </a:lnTo>
                  <a:lnTo>
                    <a:pt x="35" y="11"/>
                  </a:lnTo>
                  <a:lnTo>
                    <a:pt x="28" y="14"/>
                  </a:lnTo>
                  <a:lnTo>
                    <a:pt x="22" y="18"/>
                  </a:lnTo>
                  <a:lnTo>
                    <a:pt x="17" y="24"/>
                  </a:lnTo>
                  <a:lnTo>
                    <a:pt x="12" y="27"/>
                  </a:lnTo>
                  <a:lnTo>
                    <a:pt x="8" y="33"/>
                  </a:lnTo>
                  <a:lnTo>
                    <a:pt x="5" y="38"/>
                  </a:lnTo>
                  <a:lnTo>
                    <a:pt x="2" y="44"/>
                  </a:lnTo>
                  <a:lnTo>
                    <a:pt x="1" y="51"/>
                  </a:lnTo>
                  <a:lnTo>
                    <a:pt x="0" y="57"/>
                  </a:lnTo>
                  <a:lnTo>
                    <a:pt x="6" y="57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31" name="Freeform 213"/>
            <p:cNvSpPr>
              <a:spLocks/>
            </p:cNvSpPr>
            <p:nvPr/>
          </p:nvSpPr>
          <p:spPr bwMode="auto">
            <a:xfrm>
              <a:off x="2439" y="4091"/>
              <a:ext cx="3" cy="24"/>
            </a:xfrm>
            <a:custGeom>
              <a:avLst/>
              <a:gdLst>
                <a:gd name="T0" fmla="*/ 2 w 3"/>
                <a:gd name="T1" fmla="*/ 23 h 24"/>
                <a:gd name="T2" fmla="*/ 2 w 3"/>
                <a:gd name="T3" fmla="*/ 23 h 24"/>
                <a:gd name="T4" fmla="*/ 2 w 3"/>
                <a:gd name="T5" fmla="*/ 0 h 24"/>
                <a:gd name="T6" fmla="*/ 1 w 3"/>
                <a:gd name="T7" fmla="*/ 0 h 24"/>
                <a:gd name="T8" fmla="*/ 0 w 3"/>
                <a:gd name="T9" fmla="*/ 23 h 24"/>
                <a:gd name="T10" fmla="*/ 2 w 3"/>
                <a:gd name="T11" fmla="*/ 23 h 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"/>
                <a:gd name="T19" fmla="*/ 0 h 24"/>
                <a:gd name="T20" fmla="*/ 3 w 3"/>
                <a:gd name="T21" fmla="*/ 24 h 2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" h="24">
                  <a:moveTo>
                    <a:pt x="2" y="23"/>
                  </a:moveTo>
                  <a:lnTo>
                    <a:pt x="2" y="23"/>
                  </a:lnTo>
                  <a:lnTo>
                    <a:pt x="2" y="0"/>
                  </a:lnTo>
                  <a:lnTo>
                    <a:pt x="1" y="0"/>
                  </a:lnTo>
                  <a:lnTo>
                    <a:pt x="0" y="23"/>
                  </a:lnTo>
                  <a:lnTo>
                    <a:pt x="2" y="23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32" name="Freeform 214"/>
            <p:cNvSpPr>
              <a:spLocks/>
            </p:cNvSpPr>
            <p:nvPr/>
          </p:nvSpPr>
          <p:spPr bwMode="auto">
            <a:xfrm>
              <a:off x="2444" y="4032"/>
              <a:ext cx="167" cy="124"/>
            </a:xfrm>
            <a:custGeom>
              <a:avLst/>
              <a:gdLst>
                <a:gd name="T0" fmla="*/ 166 w 167"/>
                <a:gd name="T1" fmla="*/ 68 h 124"/>
                <a:gd name="T2" fmla="*/ 165 w 167"/>
                <a:gd name="T3" fmla="*/ 74 h 124"/>
                <a:gd name="T4" fmla="*/ 164 w 167"/>
                <a:gd name="T5" fmla="*/ 80 h 124"/>
                <a:gd name="T6" fmla="*/ 161 w 167"/>
                <a:gd name="T7" fmla="*/ 86 h 124"/>
                <a:gd name="T8" fmla="*/ 158 w 167"/>
                <a:gd name="T9" fmla="*/ 92 h 124"/>
                <a:gd name="T10" fmla="*/ 153 w 167"/>
                <a:gd name="T11" fmla="*/ 96 h 124"/>
                <a:gd name="T12" fmla="*/ 150 w 167"/>
                <a:gd name="T13" fmla="*/ 101 h 124"/>
                <a:gd name="T14" fmla="*/ 145 w 167"/>
                <a:gd name="T15" fmla="*/ 105 h 124"/>
                <a:gd name="T16" fmla="*/ 139 w 167"/>
                <a:gd name="T17" fmla="*/ 110 h 124"/>
                <a:gd name="T18" fmla="*/ 132 w 167"/>
                <a:gd name="T19" fmla="*/ 113 h 124"/>
                <a:gd name="T20" fmla="*/ 125 w 167"/>
                <a:gd name="T21" fmla="*/ 116 h 124"/>
                <a:gd name="T22" fmla="*/ 119 w 167"/>
                <a:gd name="T23" fmla="*/ 118 h 124"/>
                <a:gd name="T24" fmla="*/ 111 w 167"/>
                <a:gd name="T25" fmla="*/ 120 h 124"/>
                <a:gd name="T26" fmla="*/ 103 w 167"/>
                <a:gd name="T27" fmla="*/ 122 h 124"/>
                <a:gd name="T28" fmla="*/ 96 w 167"/>
                <a:gd name="T29" fmla="*/ 123 h 124"/>
                <a:gd name="T30" fmla="*/ 87 w 167"/>
                <a:gd name="T31" fmla="*/ 123 h 124"/>
                <a:gd name="T32" fmla="*/ 78 w 167"/>
                <a:gd name="T33" fmla="*/ 123 h 124"/>
                <a:gd name="T34" fmla="*/ 62 w 167"/>
                <a:gd name="T35" fmla="*/ 120 h 124"/>
                <a:gd name="T36" fmla="*/ 46 w 167"/>
                <a:gd name="T37" fmla="*/ 115 h 124"/>
                <a:gd name="T38" fmla="*/ 33 w 167"/>
                <a:gd name="T39" fmla="*/ 109 h 124"/>
                <a:gd name="T40" fmla="*/ 21 w 167"/>
                <a:gd name="T41" fmla="*/ 101 h 124"/>
                <a:gd name="T42" fmla="*/ 12 w 167"/>
                <a:gd name="T43" fmla="*/ 91 h 124"/>
                <a:gd name="T44" fmla="*/ 5 w 167"/>
                <a:gd name="T45" fmla="*/ 80 h 124"/>
                <a:gd name="T46" fmla="*/ 0 w 167"/>
                <a:gd name="T47" fmla="*/ 68 h 124"/>
                <a:gd name="T48" fmla="*/ 0 w 167"/>
                <a:gd name="T49" fmla="*/ 56 h 124"/>
                <a:gd name="T50" fmla="*/ 1 w 167"/>
                <a:gd name="T51" fmla="*/ 50 h 124"/>
                <a:gd name="T52" fmla="*/ 3 w 167"/>
                <a:gd name="T53" fmla="*/ 44 h 124"/>
                <a:gd name="T54" fmla="*/ 5 w 167"/>
                <a:gd name="T55" fmla="*/ 38 h 124"/>
                <a:gd name="T56" fmla="*/ 8 w 167"/>
                <a:gd name="T57" fmla="*/ 32 h 124"/>
                <a:gd name="T58" fmla="*/ 13 w 167"/>
                <a:gd name="T59" fmla="*/ 28 h 124"/>
                <a:gd name="T60" fmla="*/ 17 w 167"/>
                <a:gd name="T61" fmla="*/ 23 h 124"/>
                <a:gd name="T62" fmla="*/ 21 w 167"/>
                <a:gd name="T63" fmla="*/ 18 h 124"/>
                <a:gd name="T64" fmla="*/ 28 w 167"/>
                <a:gd name="T65" fmla="*/ 14 h 124"/>
                <a:gd name="T66" fmla="*/ 34 w 167"/>
                <a:gd name="T67" fmla="*/ 10 h 124"/>
                <a:gd name="T68" fmla="*/ 41 w 167"/>
                <a:gd name="T69" fmla="*/ 8 h 124"/>
                <a:gd name="T70" fmla="*/ 47 w 167"/>
                <a:gd name="T71" fmla="*/ 6 h 124"/>
                <a:gd name="T72" fmla="*/ 55 w 167"/>
                <a:gd name="T73" fmla="*/ 3 h 124"/>
                <a:gd name="T74" fmla="*/ 63 w 167"/>
                <a:gd name="T75" fmla="*/ 2 h 124"/>
                <a:gd name="T76" fmla="*/ 70 w 167"/>
                <a:gd name="T77" fmla="*/ 1 h 124"/>
                <a:gd name="T78" fmla="*/ 79 w 167"/>
                <a:gd name="T79" fmla="*/ 0 h 124"/>
                <a:gd name="T80" fmla="*/ 88 w 167"/>
                <a:gd name="T81" fmla="*/ 1 h 124"/>
                <a:gd name="T82" fmla="*/ 104 w 167"/>
                <a:gd name="T83" fmla="*/ 3 h 124"/>
                <a:gd name="T84" fmla="*/ 120 w 167"/>
                <a:gd name="T85" fmla="*/ 8 h 124"/>
                <a:gd name="T86" fmla="*/ 133 w 167"/>
                <a:gd name="T87" fmla="*/ 14 h 124"/>
                <a:gd name="T88" fmla="*/ 145 w 167"/>
                <a:gd name="T89" fmla="*/ 23 h 124"/>
                <a:gd name="T90" fmla="*/ 154 w 167"/>
                <a:gd name="T91" fmla="*/ 32 h 124"/>
                <a:gd name="T92" fmla="*/ 161 w 167"/>
                <a:gd name="T93" fmla="*/ 44 h 124"/>
                <a:gd name="T94" fmla="*/ 166 w 167"/>
                <a:gd name="T95" fmla="*/ 56 h 124"/>
                <a:gd name="T96" fmla="*/ 166 w 167"/>
                <a:gd name="T97" fmla="*/ 68 h 12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67"/>
                <a:gd name="T148" fmla="*/ 0 h 124"/>
                <a:gd name="T149" fmla="*/ 167 w 167"/>
                <a:gd name="T150" fmla="*/ 124 h 124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67" h="124">
                  <a:moveTo>
                    <a:pt x="166" y="68"/>
                  </a:moveTo>
                  <a:lnTo>
                    <a:pt x="165" y="74"/>
                  </a:lnTo>
                  <a:lnTo>
                    <a:pt x="164" y="80"/>
                  </a:lnTo>
                  <a:lnTo>
                    <a:pt x="161" y="86"/>
                  </a:lnTo>
                  <a:lnTo>
                    <a:pt x="158" y="92"/>
                  </a:lnTo>
                  <a:lnTo>
                    <a:pt x="153" y="96"/>
                  </a:lnTo>
                  <a:lnTo>
                    <a:pt x="150" y="101"/>
                  </a:lnTo>
                  <a:lnTo>
                    <a:pt x="145" y="105"/>
                  </a:lnTo>
                  <a:lnTo>
                    <a:pt x="139" y="110"/>
                  </a:lnTo>
                  <a:lnTo>
                    <a:pt x="132" y="113"/>
                  </a:lnTo>
                  <a:lnTo>
                    <a:pt x="125" y="116"/>
                  </a:lnTo>
                  <a:lnTo>
                    <a:pt x="119" y="118"/>
                  </a:lnTo>
                  <a:lnTo>
                    <a:pt x="111" y="120"/>
                  </a:lnTo>
                  <a:lnTo>
                    <a:pt x="103" y="122"/>
                  </a:lnTo>
                  <a:lnTo>
                    <a:pt x="96" y="123"/>
                  </a:lnTo>
                  <a:lnTo>
                    <a:pt x="87" y="123"/>
                  </a:lnTo>
                  <a:lnTo>
                    <a:pt x="78" y="123"/>
                  </a:lnTo>
                  <a:lnTo>
                    <a:pt x="62" y="120"/>
                  </a:lnTo>
                  <a:lnTo>
                    <a:pt x="46" y="115"/>
                  </a:lnTo>
                  <a:lnTo>
                    <a:pt x="33" y="109"/>
                  </a:lnTo>
                  <a:lnTo>
                    <a:pt x="21" y="101"/>
                  </a:lnTo>
                  <a:lnTo>
                    <a:pt x="12" y="91"/>
                  </a:lnTo>
                  <a:lnTo>
                    <a:pt x="5" y="80"/>
                  </a:lnTo>
                  <a:lnTo>
                    <a:pt x="0" y="68"/>
                  </a:lnTo>
                  <a:lnTo>
                    <a:pt x="0" y="56"/>
                  </a:lnTo>
                  <a:lnTo>
                    <a:pt x="1" y="50"/>
                  </a:lnTo>
                  <a:lnTo>
                    <a:pt x="3" y="44"/>
                  </a:lnTo>
                  <a:lnTo>
                    <a:pt x="5" y="38"/>
                  </a:lnTo>
                  <a:lnTo>
                    <a:pt x="8" y="32"/>
                  </a:lnTo>
                  <a:lnTo>
                    <a:pt x="13" y="28"/>
                  </a:lnTo>
                  <a:lnTo>
                    <a:pt x="17" y="23"/>
                  </a:lnTo>
                  <a:lnTo>
                    <a:pt x="21" y="18"/>
                  </a:lnTo>
                  <a:lnTo>
                    <a:pt x="28" y="14"/>
                  </a:lnTo>
                  <a:lnTo>
                    <a:pt x="34" y="10"/>
                  </a:lnTo>
                  <a:lnTo>
                    <a:pt x="41" y="8"/>
                  </a:lnTo>
                  <a:lnTo>
                    <a:pt x="47" y="6"/>
                  </a:lnTo>
                  <a:lnTo>
                    <a:pt x="55" y="3"/>
                  </a:lnTo>
                  <a:lnTo>
                    <a:pt x="63" y="2"/>
                  </a:lnTo>
                  <a:lnTo>
                    <a:pt x="70" y="1"/>
                  </a:lnTo>
                  <a:lnTo>
                    <a:pt x="79" y="0"/>
                  </a:lnTo>
                  <a:lnTo>
                    <a:pt x="88" y="1"/>
                  </a:lnTo>
                  <a:lnTo>
                    <a:pt x="104" y="3"/>
                  </a:lnTo>
                  <a:lnTo>
                    <a:pt x="120" y="8"/>
                  </a:lnTo>
                  <a:lnTo>
                    <a:pt x="133" y="14"/>
                  </a:lnTo>
                  <a:lnTo>
                    <a:pt x="145" y="23"/>
                  </a:lnTo>
                  <a:lnTo>
                    <a:pt x="154" y="32"/>
                  </a:lnTo>
                  <a:lnTo>
                    <a:pt x="161" y="44"/>
                  </a:lnTo>
                  <a:lnTo>
                    <a:pt x="166" y="56"/>
                  </a:lnTo>
                  <a:lnTo>
                    <a:pt x="166" y="68"/>
                  </a:lnTo>
                </a:path>
              </a:pathLst>
            </a:custGeom>
            <a:solidFill>
              <a:srgbClr val="FFFF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33" name="Freeform 215"/>
            <p:cNvSpPr>
              <a:spLocks/>
            </p:cNvSpPr>
            <p:nvPr/>
          </p:nvSpPr>
          <p:spPr bwMode="auto">
            <a:xfrm>
              <a:off x="2525" y="4103"/>
              <a:ext cx="89" cy="57"/>
            </a:xfrm>
            <a:custGeom>
              <a:avLst/>
              <a:gdLst>
                <a:gd name="T0" fmla="*/ 0 w 89"/>
                <a:gd name="T1" fmla="*/ 55 h 57"/>
                <a:gd name="T2" fmla="*/ 0 w 89"/>
                <a:gd name="T3" fmla="*/ 55 h 57"/>
                <a:gd name="T4" fmla="*/ 8 w 89"/>
                <a:gd name="T5" fmla="*/ 56 h 57"/>
                <a:gd name="T6" fmla="*/ 17 w 89"/>
                <a:gd name="T7" fmla="*/ 55 h 57"/>
                <a:gd name="T8" fmla="*/ 24 w 89"/>
                <a:gd name="T9" fmla="*/ 54 h 57"/>
                <a:gd name="T10" fmla="*/ 32 w 89"/>
                <a:gd name="T11" fmla="*/ 53 h 57"/>
                <a:gd name="T12" fmla="*/ 40 w 89"/>
                <a:gd name="T13" fmla="*/ 51 h 57"/>
                <a:gd name="T14" fmla="*/ 48 w 89"/>
                <a:gd name="T15" fmla="*/ 49 h 57"/>
                <a:gd name="T16" fmla="*/ 53 w 89"/>
                <a:gd name="T17" fmla="*/ 46 h 57"/>
                <a:gd name="T18" fmla="*/ 60 w 89"/>
                <a:gd name="T19" fmla="*/ 42 h 57"/>
                <a:gd name="T20" fmla="*/ 66 w 89"/>
                <a:gd name="T21" fmla="*/ 38 h 57"/>
                <a:gd name="T22" fmla="*/ 71 w 89"/>
                <a:gd name="T23" fmla="*/ 33 h 57"/>
                <a:gd name="T24" fmla="*/ 76 w 89"/>
                <a:gd name="T25" fmla="*/ 29 h 57"/>
                <a:gd name="T26" fmla="*/ 80 w 89"/>
                <a:gd name="T27" fmla="*/ 24 h 57"/>
                <a:gd name="T28" fmla="*/ 83 w 89"/>
                <a:gd name="T29" fmla="*/ 19 h 57"/>
                <a:gd name="T30" fmla="*/ 86 w 89"/>
                <a:gd name="T31" fmla="*/ 13 h 57"/>
                <a:gd name="T32" fmla="*/ 87 w 89"/>
                <a:gd name="T33" fmla="*/ 6 h 57"/>
                <a:gd name="T34" fmla="*/ 88 w 89"/>
                <a:gd name="T35" fmla="*/ 0 h 57"/>
                <a:gd name="T36" fmla="*/ 82 w 89"/>
                <a:gd name="T37" fmla="*/ 0 h 57"/>
                <a:gd name="T38" fmla="*/ 81 w 89"/>
                <a:gd name="T39" fmla="*/ 5 h 57"/>
                <a:gd name="T40" fmla="*/ 80 w 89"/>
                <a:gd name="T41" fmla="*/ 11 h 57"/>
                <a:gd name="T42" fmla="*/ 78 w 89"/>
                <a:gd name="T43" fmla="*/ 15 h 57"/>
                <a:gd name="T44" fmla="*/ 75 w 89"/>
                <a:gd name="T45" fmla="*/ 21 h 57"/>
                <a:gd name="T46" fmla="*/ 71 w 89"/>
                <a:gd name="T47" fmla="*/ 25 h 57"/>
                <a:gd name="T48" fmla="*/ 66 w 89"/>
                <a:gd name="T49" fmla="*/ 30 h 57"/>
                <a:gd name="T50" fmla="*/ 63 w 89"/>
                <a:gd name="T51" fmla="*/ 33 h 57"/>
                <a:gd name="T52" fmla="*/ 57 w 89"/>
                <a:gd name="T53" fmla="*/ 37 h 57"/>
                <a:gd name="T54" fmla="*/ 51 w 89"/>
                <a:gd name="T55" fmla="*/ 40 h 57"/>
                <a:gd name="T56" fmla="*/ 45 w 89"/>
                <a:gd name="T57" fmla="*/ 42 h 57"/>
                <a:gd name="T58" fmla="*/ 38 w 89"/>
                <a:gd name="T59" fmla="*/ 45 h 57"/>
                <a:gd name="T60" fmla="*/ 31 w 89"/>
                <a:gd name="T61" fmla="*/ 47 h 57"/>
                <a:gd name="T62" fmla="*/ 24 w 89"/>
                <a:gd name="T63" fmla="*/ 48 h 57"/>
                <a:gd name="T64" fmla="*/ 17 w 89"/>
                <a:gd name="T65" fmla="*/ 49 h 57"/>
                <a:gd name="T66" fmla="*/ 8 w 89"/>
                <a:gd name="T67" fmla="*/ 49 h 57"/>
                <a:gd name="T68" fmla="*/ 0 w 89"/>
                <a:gd name="T69" fmla="*/ 49 h 57"/>
                <a:gd name="T70" fmla="*/ 0 w 89"/>
                <a:gd name="T71" fmla="*/ 55 h 5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57"/>
                <a:gd name="T110" fmla="*/ 89 w 89"/>
                <a:gd name="T111" fmla="*/ 57 h 5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57">
                  <a:moveTo>
                    <a:pt x="0" y="55"/>
                  </a:moveTo>
                  <a:lnTo>
                    <a:pt x="0" y="55"/>
                  </a:lnTo>
                  <a:lnTo>
                    <a:pt x="8" y="56"/>
                  </a:lnTo>
                  <a:lnTo>
                    <a:pt x="17" y="55"/>
                  </a:lnTo>
                  <a:lnTo>
                    <a:pt x="24" y="54"/>
                  </a:lnTo>
                  <a:lnTo>
                    <a:pt x="32" y="53"/>
                  </a:lnTo>
                  <a:lnTo>
                    <a:pt x="40" y="51"/>
                  </a:lnTo>
                  <a:lnTo>
                    <a:pt x="48" y="49"/>
                  </a:lnTo>
                  <a:lnTo>
                    <a:pt x="53" y="46"/>
                  </a:lnTo>
                  <a:lnTo>
                    <a:pt x="60" y="42"/>
                  </a:lnTo>
                  <a:lnTo>
                    <a:pt x="66" y="38"/>
                  </a:lnTo>
                  <a:lnTo>
                    <a:pt x="71" y="33"/>
                  </a:lnTo>
                  <a:lnTo>
                    <a:pt x="76" y="29"/>
                  </a:lnTo>
                  <a:lnTo>
                    <a:pt x="80" y="24"/>
                  </a:lnTo>
                  <a:lnTo>
                    <a:pt x="83" y="19"/>
                  </a:lnTo>
                  <a:lnTo>
                    <a:pt x="86" y="13"/>
                  </a:lnTo>
                  <a:lnTo>
                    <a:pt x="87" y="6"/>
                  </a:lnTo>
                  <a:lnTo>
                    <a:pt x="88" y="0"/>
                  </a:lnTo>
                  <a:lnTo>
                    <a:pt x="82" y="0"/>
                  </a:lnTo>
                  <a:lnTo>
                    <a:pt x="81" y="5"/>
                  </a:lnTo>
                  <a:lnTo>
                    <a:pt x="80" y="11"/>
                  </a:lnTo>
                  <a:lnTo>
                    <a:pt x="78" y="15"/>
                  </a:lnTo>
                  <a:lnTo>
                    <a:pt x="75" y="21"/>
                  </a:lnTo>
                  <a:lnTo>
                    <a:pt x="71" y="25"/>
                  </a:lnTo>
                  <a:lnTo>
                    <a:pt x="66" y="30"/>
                  </a:lnTo>
                  <a:lnTo>
                    <a:pt x="63" y="33"/>
                  </a:lnTo>
                  <a:lnTo>
                    <a:pt x="57" y="37"/>
                  </a:lnTo>
                  <a:lnTo>
                    <a:pt x="51" y="40"/>
                  </a:lnTo>
                  <a:lnTo>
                    <a:pt x="45" y="42"/>
                  </a:lnTo>
                  <a:lnTo>
                    <a:pt x="38" y="45"/>
                  </a:lnTo>
                  <a:lnTo>
                    <a:pt x="31" y="47"/>
                  </a:lnTo>
                  <a:lnTo>
                    <a:pt x="24" y="48"/>
                  </a:lnTo>
                  <a:lnTo>
                    <a:pt x="17" y="49"/>
                  </a:lnTo>
                  <a:lnTo>
                    <a:pt x="8" y="49"/>
                  </a:lnTo>
                  <a:lnTo>
                    <a:pt x="0" y="49"/>
                  </a:lnTo>
                  <a:lnTo>
                    <a:pt x="0" y="55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34" name="Freeform 216"/>
            <p:cNvSpPr>
              <a:spLocks/>
            </p:cNvSpPr>
            <p:nvPr/>
          </p:nvSpPr>
          <p:spPr bwMode="auto">
            <a:xfrm>
              <a:off x="2441" y="4091"/>
              <a:ext cx="79" cy="68"/>
            </a:xfrm>
            <a:custGeom>
              <a:avLst/>
              <a:gdLst>
                <a:gd name="T0" fmla="*/ 0 w 79"/>
                <a:gd name="T1" fmla="*/ 0 h 68"/>
                <a:gd name="T2" fmla="*/ 0 w 79"/>
                <a:gd name="T3" fmla="*/ 0 h 68"/>
                <a:gd name="T4" fmla="*/ 0 w 79"/>
                <a:gd name="T5" fmla="*/ 12 h 68"/>
                <a:gd name="T6" fmla="*/ 4 w 79"/>
                <a:gd name="T7" fmla="*/ 24 h 68"/>
                <a:gd name="T8" fmla="*/ 12 w 79"/>
                <a:gd name="T9" fmla="*/ 36 h 68"/>
                <a:gd name="T10" fmla="*/ 21 w 79"/>
                <a:gd name="T11" fmla="*/ 45 h 68"/>
                <a:gd name="T12" fmla="*/ 33 w 79"/>
                <a:gd name="T13" fmla="*/ 53 h 68"/>
                <a:gd name="T14" fmla="*/ 46 w 79"/>
                <a:gd name="T15" fmla="*/ 60 h 68"/>
                <a:gd name="T16" fmla="*/ 62 w 79"/>
                <a:gd name="T17" fmla="*/ 64 h 68"/>
                <a:gd name="T18" fmla="*/ 78 w 79"/>
                <a:gd name="T19" fmla="*/ 67 h 68"/>
                <a:gd name="T20" fmla="*/ 78 w 79"/>
                <a:gd name="T21" fmla="*/ 61 h 68"/>
                <a:gd name="T22" fmla="*/ 63 w 79"/>
                <a:gd name="T23" fmla="*/ 59 h 68"/>
                <a:gd name="T24" fmla="*/ 48 w 79"/>
                <a:gd name="T25" fmla="*/ 54 h 68"/>
                <a:gd name="T26" fmla="*/ 36 w 79"/>
                <a:gd name="T27" fmla="*/ 48 h 68"/>
                <a:gd name="T28" fmla="*/ 25 w 79"/>
                <a:gd name="T29" fmla="*/ 40 h 68"/>
                <a:gd name="T30" fmla="*/ 17 w 79"/>
                <a:gd name="T31" fmla="*/ 31 h 68"/>
                <a:gd name="T32" fmla="*/ 10 w 79"/>
                <a:gd name="T33" fmla="*/ 21 h 68"/>
                <a:gd name="T34" fmla="*/ 7 w 79"/>
                <a:gd name="T35" fmla="*/ 11 h 68"/>
                <a:gd name="T36" fmla="*/ 6 w 79"/>
                <a:gd name="T37" fmla="*/ 0 h 68"/>
                <a:gd name="T38" fmla="*/ 0 w 79"/>
                <a:gd name="T39" fmla="*/ 0 h 6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68"/>
                <a:gd name="T62" fmla="*/ 79 w 79"/>
                <a:gd name="T63" fmla="*/ 68 h 68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68">
                  <a:moveTo>
                    <a:pt x="0" y="0"/>
                  </a:moveTo>
                  <a:lnTo>
                    <a:pt x="0" y="0"/>
                  </a:lnTo>
                  <a:lnTo>
                    <a:pt x="0" y="12"/>
                  </a:lnTo>
                  <a:lnTo>
                    <a:pt x="4" y="24"/>
                  </a:lnTo>
                  <a:lnTo>
                    <a:pt x="12" y="36"/>
                  </a:lnTo>
                  <a:lnTo>
                    <a:pt x="21" y="45"/>
                  </a:lnTo>
                  <a:lnTo>
                    <a:pt x="33" y="53"/>
                  </a:lnTo>
                  <a:lnTo>
                    <a:pt x="46" y="60"/>
                  </a:lnTo>
                  <a:lnTo>
                    <a:pt x="62" y="64"/>
                  </a:lnTo>
                  <a:lnTo>
                    <a:pt x="78" y="67"/>
                  </a:lnTo>
                  <a:lnTo>
                    <a:pt x="78" y="61"/>
                  </a:lnTo>
                  <a:lnTo>
                    <a:pt x="63" y="59"/>
                  </a:lnTo>
                  <a:lnTo>
                    <a:pt x="48" y="54"/>
                  </a:lnTo>
                  <a:lnTo>
                    <a:pt x="36" y="48"/>
                  </a:lnTo>
                  <a:lnTo>
                    <a:pt x="25" y="40"/>
                  </a:lnTo>
                  <a:lnTo>
                    <a:pt x="17" y="31"/>
                  </a:lnTo>
                  <a:lnTo>
                    <a:pt x="10" y="21"/>
                  </a:lnTo>
                  <a:lnTo>
                    <a:pt x="7" y="11"/>
                  </a:lnTo>
                  <a:lnTo>
                    <a:pt x="6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35" name="Freeform 217"/>
            <p:cNvSpPr>
              <a:spLocks/>
            </p:cNvSpPr>
            <p:nvPr/>
          </p:nvSpPr>
          <p:spPr bwMode="auto">
            <a:xfrm>
              <a:off x="2441" y="4028"/>
              <a:ext cx="89" cy="58"/>
            </a:xfrm>
            <a:custGeom>
              <a:avLst/>
              <a:gdLst>
                <a:gd name="T0" fmla="*/ 88 w 89"/>
                <a:gd name="T1" fmla="*/ 2 h 58"/>
                <a:gd name="T2" fmla="*/ 88 w 89"/>
                <a:gd name="T3" fmla="*/ 2 h 58"/>
                <a:gd name="T4" fmla="*/ 80 w 89"/>
                <a:gd name="T5" fmla="*/ 0 h 58"/>
                <a:gd name="T6" fmla="*/ 71 w 89"/>
                <a:gd name="T7" fmla="*/ 2 h 58"/>
                <a:gd name="T8" fmla="*/ 64 w 89"/>
                <a:gd name="T9" fmla="*/ 3 h 58"/>
                <a:gd name="T10" fmla="*/ 56 w 89"/>
                <a:gd name="T11" fmla="*/ 4 h 58"/>
                <a:gd name="T12" fmla="*/ 48 w 89"/>
                <a:gd name="T13" fmla="*/ 5 h 58"/>
                <a:gd name="T14" fmla="*/ 41 w 89"/>
                <a:gd name="T15" fmla="*/ 8 h 58"/>
                <a:gd name="T16" fmla="*/ 35 w 89"/>
                <a:gd name="T17" fmla="*/ 11 h 58"/>
                <a:gd name="T18" fmla="*/ 28 w 89"/>
                <a:gd name="T19" fmla="*/ 14 h 58"/>
                <a:gd name="T20" fmla="*/ 22 w 89"/>
                <a:gd name="T21" fmla="*/ 18 h 58"/>
                <a:gd name="T22" fmla="*/ 17 w 89"/>
                <a:gd name="T23" fmla="*/ 24 h 58"/>
                <a:gd name="T24" fmla="*/ 12 w 89"/>
                <a:gd name="T25" fmla="*/ 27 h 58"/>
                <a:gd name="T26" fmla="*/ 8 w 89"/>
                <a:gd name="T27" fmla="*/ 33 h 58"/>
                <a:gd name="T28" fmla="*/ 5 w 89"/>
                <a:gd name="T29" fmla="*/ 38 h 58"/>
                <a:gd name="T30" fmla="*/ 2 w 89"/>
                <a:gd name="T31" fmla="*/ 44 h 58"/>
                <a:gd name="T32" fmla="*/ 1 w 89"/>
                <a:gd name="T33" fmla="*/ 51 h 58"/>
                <a:gd name="T34" fmla="*/ 0 w 89"/>
                <a:gd name="T35" fmla="*/ 57 h 58"/>
                <a:gd name="T36" fmla="*/ 6 w 89"/>
                <a:gd name="T37" fmla="*/ 57 h 58"/>
                <a:gd name="T38" fmla="*/ 7 w 89"/>
                <a:gd name="T39" fmla="*/ 52 h 58"/>
                <a:gd name="T40" fmla="*/ 8 w 89"/>
                <a:gd name="T41" fmla="*/ 46 h 58"/>
                <a:gd name="T42" fmla="*/ 10 w 89"/>
                <a:gd name="T43" fmla="*/ 41 h 58"/>
                <a:gd name="T44" fmla="*/ 13 w 89"/>
                <a:gd name="T45" fmla="*/ 36 h 58"/>
                <a:gd name="T46" fmla="*/ 17 w 89"/>
                <a:gd name="T47" fmla="*/ 32 h 58"/>
                <a:gd name="T48" fmla="*/ 22 w 89"/>
                <a:gd name="T49" fmla="*/ 27 h 58"/>
                <a:gd name="T50" fmla="*/ 25 w 89"/>
                <a:gd name="T51" fmla="*/ 24 h 58"/>
                <a:gd name="T52" fmla="*/ 31 w 89"/>
                <a:gd name="T53" fmla="*/ 20 h 58"/>
                <a:gd name="T54" fmla="*/ 37 w 89"/>
                <a:gd name="T55" fmla="*/ 17 h 58"/>
                <a:gd name="T56" fmla="*/ 43 w 89"/>
                <a:gd name="T57" fmla="*/ 14 h 58"/>
                <a:gd name="T58" fmla="*/ 50 w 89"/>
                <a:gd name="T59" fmla="*/ 12 h 58"/>
                <a:gd name="T60" fmla="*/ 57 w 89"/>
                <a:gd name="T61" fmla="*/ 10 h 58"/>
                <a:gd name="T62" fmla="*/ 65 w 89"/>
                <a:gd name="T63" fmla="*/ 8 h 58"/>
                <a:gd name="T64" fmla="*/ 71 w 89"/>
                <a:gd name="T65" fmla="*/ 7 h 58"/>
                <a:gd name="T66" fmla="*/ 80 w 89"/>
                <a:gd name="T67" fmla="*/ 7 h 58"/>
                <a:gd name="T68" fmla="*/ 88 w 89"/>
                <a:gd name="T69" fmla="*/ 7 h 58"/>
                <a:gd name="T70" fmla="*/ 88 w 89"/>
                <a:gd name="T71" fmla="*/ 2 h 58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58"/>
                <a:gd name="T110" fmla="*/ 89 w 89"/>
                <a:gd name="T111" fmla="*/ 58 h 58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58">
                  <a:moveTo>
                    <a:pt x="88" y="2"/>
                  </a:moveTo>
                  <a:lnTo>
                    <a:pt x="88" y="2"/>
                  </a:lnTo>
                  <a:lnTo>
                    <a:pt x="80" y="0"/>
                  </a:lnTo>
                  <a:lnTo>
                    <a:pt x="71" y="2"/>
                  </a:lnTo>
                  <a:lnTo>
                    <a:pt x="64" y="3"/>
                  </a:lnTo>
                  <a:lnTo>
                    <a:pt x="56" y="4"/>
                  </a:lnTo>
                  <a:lnTo>
                    <a:pt x="48" y="5"/>
                  </a:lnTo>
                  <a:lnTo>
                    <a:pt x="41" y="8"/>
                  </a:lnTo>
                  <a:lnTo>
                    <a:pt x="35" y="11"/>
                  </a:lnTo>
                  <a:lnTo>
                    <a:pt x="28" y="14"/>
                  </a:lnTo>
                  <a:lnTo>
                    <a:pt x="22" y="18"/>
                  </a:lnTo>
                  <a:lnTo>
                    <a:pt x="17" y="24"/>
                  </a:lnTo>
                  <a:lnTo>
                    <a:pt x="12" y="27"/>
                  </a:lnTo>
                  <a:lnTo>
                    <a:pt x="8" y="33"/>
                  </a:lnTo>
                  <a:lnTo>
                    <a:pt x="5" y="38"/>
                  </a:lnTo>
                  <a:lnTo>
                    <a:pt x="2" y="44"/>
                  </a:lnTo>
                  <a:lnTo>
                    <a:pt x="1" y="51"/>
                  </a:lnTo>
                  <a:lnTo>
                    <a:pt x="0" y="57"/>
                  </a:lnTo>
                  <a:lnTo>
                    <a:pt x="6" y="57"/>
                  </a:lnTo>
                  <a:lnTo>
                    <a:pt x="7" y="52"/>
                  </a:lnTo>
                  <a:lnTo>
                    <a:pt x="8" y="46"/>
                  </a:lnTo>
                  <a:lnTo>
                    <a:pt x="10" y="41"/>
                  </a:lnTo>
                  <a:lnTo>
                    <a:pt x="13" y="36"/>
                  </a:lnTo>
                  <a:lnTo>
                    <a:pt x="17" y="32"/>
                  </a:lnTo>
                  <a:lnTo>
                    <a:pt x="22" y="27"/>
                  </a:lnTo>
                  <a:lnTo>
                    <a:pt x="25" y="24"/>
                  </a:lnTo>
                  <a:lnTo>
                    <a:pt x="31" y="20"/>
                  </a:lnTo>
                  <a:lnTo>
                    <a:pt x="37" y="17"/>
                  </a:lnTo>
                  <a:lnTo>
                    <a:pt x="43" y="14"/>
                  </a:lnTo>
                  <a:lnTo>
                    <a:pt x="50" y="12"/>
                  </a:lnTo>
                  <a:lnTo>
                    <a:pt x="57" y="10"/>
                  </a:lnTo>
                  <a:lnTo>
                    <a:pt x="65" y="8"/>
                  </a:lnTo>
                  <a:lnTo>
                    <a:pt x="71" y="7"/>
                  </a:lnTo>
                  <a:lnTo>
                    <a:pt x="80" y="7"/>
                  </a:lnTo>
                  <a:lnTo>
                    <a:pt x="88" y="7"/>
                  </a:lnTo>
                  <a:lnTo>
                    <a:pt x="88" y="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36" name="Freeform 218"/>
            <p:cNvSpPr>
              <a:spLocks/>
            </p:cNvSpPr>
            <p:nvPr/>
          </p:nvSpPr>
          <p:spPr bwMode="auto">
            <a:xfrm>
              <a:off x="2535" y="4030"/>
              <a:ext cx="79" cy="68"/>
            </a:xfrm>
            <a:custGeom>
              <a:avLst/>
              <a:gdLst>
                <a:gd name="T0" fmla="*/ 78 w 79"/>
                <a:gd name="T1" fmla="*/ 67 h 68"/>
                <a:gd name="T2" fmla="*/ 78 w 79"/>
                <a:gd name="T3" fmla="*/ 67 h 68"/>
                <a:gd name="T4" fmla="*/ 78 w 79"/>
                <a:gd name="T5" fmla="*/ 55 h 68"/>
                <a:gd name="T6" fmla="*/ 74 w 79"/>
                <a:gd name="T7" fmla="*/ 43 h 68"/>
                <a:gd name="T8" fmla="*/ 67 w 79"/>
                <a:gd name="T9" fmla="*/ 31 h 68"/>
                <a:gd name="T10" fmla="*/ 57 w 79"/>
                <a:gd name="T11" fmla="*/ 22 h 68"/>
                <a:gd name="T12" fmla="*/ 46 w 79"/>
                <a:gd name="T13" fmla="*/ 14 h 68"/>
                <a:gd name="T14" fmla="*/ 32 w 79"/>
                <a:gd name="T15" fmla="*/ 6 h 68"/>
                <a:gd name="T16" fmla="*/ 17 w 79"/>
                <a:gd name="T17" fmla="*/ 2 h 68"/>
                <a:gd name="T18" fmla="*/ 0 w 79"/>
                <a:gd name="T19" fmla="*/ 0 h 68"/>
                <a:gd name="T20" fmla="*/ 0 w 79"/>
                <a:gd name="T21" fmla="*/ 6 h 68"/>
                <a:gd name="T22" fmla="*/ 15 w 79"/>
                <a:gd name="T23" fmla="*/ 8 h 68"/>
                <a:gd name="T24" fmla="*/ 30 w 79"/>
                <a:gd name="T25" fmla="*/ 12 h 68"/>
                <a:gd name="T26" fmla="*/ 43 w 79"/>
                <a:gd name="T27" fmla="*/ 18 h 68"/>
                <a:gd name="T28" fmla="*/ 53 w 79"/>
                <a:gd name="T29" fmla="*/ 27 h 68"/>
                <a:gd name="T30" fmla="*/ 62 w 79"/>
                <a:gd name="T31" fmla="*/ 36 h 68"/>
                <a:gd name="T32" fmla="*/ 68 w 79"/>
                <a:gd name="T33" fmla="*/ 45 h 68"/>
                <a:gd name="T34" fmla="*/ 72 w 79"/>
                <a:gd name="T35" fmla="*/ 56 h 68"/>
                <a:gd name="T36" fmla="*/ 72 w 79"/>
                <a:gd name="T37" fmla="*/ 67 h 68"/>
                <a:gd name="T38" fmla="*/ 78 w 79"/>
                <a:gd name="T39" fmla="*/ 67 h 6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68"/>
                <a:gd name="T62" fmla="*/ 79 w 79"/>
                <a:gd name="T63" fmla="*/ 68 h 68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68">
                  <a:moveTo>
                    <a:pt x="78" y="67"/>
                  </a:moveTo>
                  <a:lnTo>
                    <a:pt x="78" y="67"/>
                  </a:lnTo>
                  <a:lnTo>
                    <a:pt x="78" y="55"/>
                  </a:lnTo>
                  <a:lnTo>
                    <a:pt x="74" y="43"/>
                  </a:lnTo>
                  <a:lnTo>
                    <a:pt x="67" y="31"/>
                  </a:lnTo>
                  <a:lnTo>
                    <a:pt x="57" y="22"/>
                  </a:lnTo>
                  <a:lnTo>
                    <a:pt x="46" y="14"/>
                  </a:lnTo>
                  <a:lnTo>
                    <a:pt x="32" y="6"/>
                  </a:lnTo>
                  <a:lnTo>
                    <a:pt x="17" y="2"/>
                  </a:lnTo>
                  <a:lnTo>
                    <a:pt x="0" y="0"/>
                  </a:lnTo>
                  <a:lnTo>
                    <a:pt x="0" y="6"/>
                  </a:lnTo>
                  <a:lnTo>
                    <a:pt x="15" y="8"/>
                  </a:lnTo>
                  <a:lnTo>
                    <a:pt x="30" y="12"/>
                  </a:lnTo>
                  <a:lnTo>
                    <a:pt x="43" y="18"/>
                  </a:lnTo>
                  <a:lnTo>
                    <a:pt x="53" y="27"/>
                  </a:lnTo>
                  <a:lnTo>
                    <a:pt x="62" y="36"/>
                  </a:lnTo>
                  <a:lnTo>
                    <a:pt x="68" y="45"/>
                  </a:lnTo>
                  <a:lnTo>
                    <a:pt x="72" y="56"/>
                  </a:lnTo>
                  <a:lnTo>
                    <a:pt x="72" y="67"/>
                  </a:lnTo>
                  <a:lnTo>
                    <a:pt x="78" y="67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37" name="Freeform 219"/>
            <p:cNvSpPr>
              <a:spLocks/>
            </p:cNvSpPr>
            <p:nvPr/>
          </p:nvSpPr>
          <p:spPr bwMode="auto">
            <a:xfrm>
              <a:off x="2111" y="4138"/>
              <a:ext cx="168" cy="106"/>
            </a:xfrm>
            <a:custGeom>
              <a:avLst/>
              <a:gdLst>
                <a:gd name="T0" fmla="*/ 1 w 168"/>
                <a:gd name="T1" fmla="*/ 65 h 106"/>
                <a:gd name="T2" fmla="*/ 2 w 168"/>
                <a:gd name="T3" fmla="*/ 72 h 106"/>
                <a:gd name="T4" fmla="*/ 6 w 168"/>
                <a:gd name="T5" fmla="*/ 79 h 106"/>
                <a:gd name="T6" fmla="*/ 13 w 168"/>
                <a:gd name="T7" fmla="*/ 86 h 106"/>
                <a:gd name="T8" fmla="*/ 22 w 168"/>
                <a:gd name="T9" fmla="*/ 92 h 106"/>
                <a:gd name="T10" fmla="*/ 34 w 168"/>
                <a:gd name="T11" fmla="*/ 96 h 106"/>
                <a:gd name="T12" fmla="*/ 47 w 168"/>
                <a:gd name="T13" fmla="*/ 100 h 106"/>
                <a:gd name="T14" fmla="*/ 63 w 168"/>
                <a:gd name="T15" fmla="*/ 103 h 106"/>
                <a:gd name="T16" fmla="*/ 79 w 168"/>
                <a:gd name="T17" fmla="*/ 105 h 106"/>
                <a:gd name="T18" fmla="*/ 89 w 168"/>
                <a:gd name="T19" fmla="*/ 105 h 106"/>
                <a:gd name="T20" fmla="*/ 97 w 168"/>
                <a:gd name="T21" fmla="*/ 105 h 106"/>
                <a:gd name="T22" fmla="*/ 104 w 168"/>
                <a:gd name="T23" fmla="*/ 104 h 106"/>
                <a:gd name="T24" fmla="*/ 112 w 168"/>
                <a:gd name="T25" fmla="*/ 103 h 106"/>
                <a:gd name="T26" fmla="*/ 120 w 168"/>
                <a:gd name="T27" fmla="*/ 102 h 106"/>
                <a:gd name="T28" fmla="*/ 127 w 168"/>
                <a:gd name="T29" fmla="*/ 101 h 106"/>
                <a:gd name="T30" fmla="*/ 133 w 168"/>
                <a:gd name="T31" fmla="*/ 98 h 106"/>
                <a:gd name="T32" fmla="*/ 140 w 168"/>
                <a:gd name="T33" fmla="*/ 96 h 106"/>
                <a:gd name="T34" fmla="*/ 146 w 168"/>
                <a:gd name="T35" fmla="*/ 95 h 106"/>
                <a:gd name="T36" fmla="*/ 151 w 168"/>
                <a:gd name="T37" fmla="*/ 92 h 106"/>
                <a:gd name="T38" fmla="*/ 155 w 168"/>
                <a:gd name="T39" fmla="*/ 89 h 106"/>
                <a:gd name="T40" fmla="*/ 159 w 168"/>
                <a:gd name="T41" fmla="*/ 86 h 106"/>
                <a:gd name="T42" fmla="*/ 162 w 168"/>
                <a:gd name="T43" fmla="*/ 82 h 106"/>
                <a:gd name="T44" fmla="*/ 165 w 168"/>
                <a:gd name="T45" fmla="*/ 79 h 106"/>
                <a:gd name="T46" fmla="*/ 166 w 168"/>
                <a:gd name="T47" fmla="*/ 76 h 106"/>
                <a:gd name="T48" fmla="*/ 167 w 168"/>
                <a:gd name="T49" fmla="*/ 72 h 106"/>
                <a:gd name="T50" fmla="*/ 166 w 168"/>
                <a:gd name="T51" fmla="*/ 40 h 106"/>
                <a:gd name="T52" fmla="*/ 166 w 168"/>
                <a:gd name="T53" fmla="*/ 32 h 106"/>
                <a:gd name="T54" fmla="*/ 162 w 168"/>
                <a:gd name="T55" fmla="*/ 26 h 106"/>
                <a:gd name="T56" fmla="*/ 155 w 168"/>
                <a:gd name="T57" fmla="*/ 19 h 106"/>
                <a:gd name="T58" fmla="*/ 145 w 168"/>
                <a:gd name="T59" fmla="*/ 13 h 106"/>
                <a:gd name="T60" fmla="*/ 134 w 168"/>
                <a:gd name="T61" fmla="*/ 8 h 106"/>
                <a:gd name="T62" fmla="*/ 120 w 168"/>
                <a:gd name="T63" fmla="*/ 4 h 106"/>
                <a:gd name="T64" fmla="*/ 104 w 168"/>
                <a:gd name="T65" fmla="*/ 1 h 106"/>
                <a:gd name="T66" fmla="*/ 88 w 168"/>
                <a:gd name="T67" fmla="*/ 0 h 106"/>
                <a:gd name="T68" fmla="*/ 79 w 168"/>
                <a:gd name="T69" fmla="*/ 0 h 106"/>
                <a:gd name="T70" fmla="*/ 70 w 168"/>
                <a:gd name="T71" fmla="*/ 0 h 106"/>
                <a:gd name="T72" fmla="*/ 63 w 168"/>
                <a:gd name="T73" fmla="*/ 0 h 106"/>
                <a:gd name="T74" fmla="*/ 55 w 168"/>
                <a:gd name="T75" fmla="*/ 1 h 106"/>
                <a:gd name="T76" fmla="*/ 47 w 168"/>
                <a:gd name="T77" fmla="*/ 2 h 106"/>
                <a:gd name="T78" fmla="*/ 41 w 168"/>
                <a:gd name="T79" fmla="*/ 4 h 106"/>
                <a:gd name="T80" fmla="*/ 34 w 168"/>
                <a:gd name="T81" fmla="*/ 6 h 106"/>
                <a:gd name="T82" fmla="*/ 28 w 168"/>
                <a:gd name="T83" fmla="*/ 8 h 106"/>
                <a:gd name="T84" fmla="*/ 21 w 168"/>
                <a:gd name="T85" fmla="*/ 10 h 106"/>
                <a:gd name="T86" fmla="*/ 17 w 168"/>
                <a:gd name="T87" fmla="*/ 13 h 106"/>
                <a:gd name="T88" fmla="*/ 13 w 168"/>
                <a:gd name="T89" fmla="*/ 15 h 106"/>
                <a:gd name="T90" fmla="*/ 9 w 168"/>
                <a:gd name="T91" fmla="*/ 18 h 106"/>
                <a:gd name="T92" fmla="*/ 5 w 168"/>
                <a:gd name="T93" fmla="*/ 22 h 106"/>
                <a:gd name="T94" fmla="*/ 3 w 168"/>
                <a:gd name="T95" fmla="*/ 26 h 106"/>
                <a:gd name="T96" fmla="*/ 1 w 168"/>
                <a:gd name="T97" fmla="*/ 29 h 106"/>
                <a:gd name="T98" fmla="*/ 0 w 168"/>
                <a:gd name="T99" fmla="*/ 32 h 106"/>
                <a:gd name="T100" fmla="*/ 1 w 168"/>
                <a:gd name="T101" fmla="*/ 65 h 10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68"/>
                <a:gd name="T154" fmla="*/ 0 h 106"/>
                <a:gd name="T155" fmla="*/ 168 w 168"/>
                <a:gd name="T156" fmla="*/ 106 h 10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68" h="106">
                  <a:moveTo>
                    <a:pt x="1" y="65"/>
                  </a:moveTo>
                  <a:lnTo>
                    <a:pt x="2" y="72"/>
                  </a:lnTo>
                  <a:lnTo>
                    <a:pt x="6" y="79"/>
                  </a:lnTo>
                  <a:lnTo>
                    <a:pt x="13" y="86"/>
                  </a:lnTo>
                  <a:lnTo>
                    <a:pt x="22" y="92"/>
                  </a:lnTo>
                  <a:lnTo>
                    <a:pt x="34" y="96"/>
                  </a:lnTo>
                  <a:lnTo>
                    <a:pt x="47" y="100"/>
                  </a:lnTo>
                  <a:lnTo>
                    <a:pt x="63" y="103"/>
                  </a:lnTo>
                  <a:lnTo>
                    <a:pt x="79" y="105"/>
                  </a:lnTo>
                  <a:lnTo>
                    <a:pt x="89" y="105"/>
                  </a:lnTo>
                  <a:lnTo>
                    <a:pt x="97" y="105"/>
                  </a:lnTo>
                  <a:lnTo>
                    <a:pt x="104" y="104"/>
                  </a:lnTo>
                  <a:lnTo>
                    <a:pt x="112" y="103"/>
                  </a:lnTo>
                  <a:lnTo>
                    <a:pt x="120" y="102"/>
                  </a:lnTo>
                  <a:lnTo>
                    <a:pt x="127" y="101"/>
                  </a:lnTo>
                  <a:lnTo>
                    <a:pt x="133" y="98"/>
                  </a:lnTo>
                  <a:lnTo>
                    <a:pt x="140" y="96"/>
                  </a:lnTo>
                  <a:lnTo>
                    <a:pt x="146" y="95"/>
                  </a:lnTo>
                  <a:lnTo>
                    <a:pt x="151" y="92"/>
                  </a:lnTo>
                  <a:lnTo>
                    <a:pt x="155" y="89"/>
                  </a:lnTo>
                  <a:lnTo>
                    <a:pt x="159" y="86"/>
                  </a:lnTo>
                  <a:lnTo>
                    <a:pt x="162" y="82"/>
                  </a:lnTo>
                  <a:lnTo>
                    <a:pt x="165" y="79"/>
                  </a:lnTo>
                  <a:lnTo>
                    <a:pt x="166" y="76"/>
                  </a:lnTo>
                  <a:lnTo>
                    <a:pt x="167" y="72"/>
                  </a:lnTo>
                  <a:lnTo>
                    <a:pt x="166" y="40"/>
                  </a:lnTo>
                  <a:lnTo>
                    <a:pt x="166" y="32"/>
                  </a:lnTo>
                  <a:lnTo>
                    <a:pt x="162" y="26"/>
                  </a:lnTo>
                  <a:lnTo>
                    <a:pt x="155" y="19"/>
                  </a:lnTo>
                  <a:lnTo>
                    <a:pt x="145" y="13"/>
                  </a:lnTo>
                  <a:lnTo>
                    <a:pt x="134" y="8"/>
                  </a:lnTo>
                  <a:lnTo>
                    <a:pt x="120" y="4"/>
                  </a:lnTo>
                  <a:lnTo>
                    <a:pt x="104" y="1"/>
                  </a:lnTo>
                  <a:lnTo>
                    <a:pt x="88" y="0"/>
                  </a:lnTo>
                  <a:lnTo>
                    <a:pt x="79" y="0"/>
                  </a:lnTo>
                  <a:lnTo>
                    <a:pt x="70" y="0"/>
                  </a:lnTo>
                  <a:lnTo>
                    <a:pt x="63" y="0"/>
                  </a:lnTo>
                  <a:lnTo>
                    <a:pt x="55" y="1"/>
                  </a:lnTo>
                  <a:lnTo>
                    <a:pt x="47" y="2"/>
                  </a:lnTo>
                  <a:lnTo>
                    <a:pt x="41" y="4"/>
                  </a:lnTo>
                  <a:lnTo>
                    <a:pt x="34" y="6"/>
                  </a:lnTo>
                  <a:lnTo>
                    <a:pt x="28" y="8"/>
                  </a:lnTo>
                  <a:lnTo>
                    <a:pt x="21" y="10"/>
                  </a:lnTo>
                  <a:lnTo>
                    <a:pt x="17" y="13"/>
                  </a:lnTo>
                  <a:lnTo>
                    <a:pt x="13" y="15"/>
                  </a:lnTo>
                  <a:lnTo>
                    <a:pt x="9" y="18"/>
                  </a:lnTo>
                  <a:lnTo>
                    <a:pt x="5" y="22"/>
                  </a:lnTo>
                  <a:lnTo>
                    <a:pt x="3" y="26"/>
                  </a:lnTo>
                  <a:lnTo>
                    <a:pt x="1" y="29"/>
                  </a:lnTo>
                  <a:lnTo>
                    <a:pt x="0" y="32"/>
                  </a:lnTo>
                  <a:lnTo>
                    <a:pt x="1" y="65"/>
                  </a:lnTo>
                </a:path>
              </a:pathLst>
            </a:custGeom>
            <a:solidFill>
              <a:srgbClr val="FFB2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38" name="Freeform 220"/>
            <p:cNvSpPr>
              <a:spLocks/>
            </p:cNvSpPr>
            <p:nvPr/>
          </p:nvSpPr>
          <p:spPr bwMode="auto">
            <a:xfrm>
              <a:off x="2109" y="4207"/>
              <a:ext cx="79" cy="40"/>
            </a:xfrm>
            <a:custGeom>
              <a:avLst/>
              <a:gdLst>
                <a:gd name="T0" fmla="*/ 78 w 79"/>
                <a:gd name="T1" fmla="*/ 34 h 40"/>
                <a:gd name="T2" fmla="*/ 78 w 79"/>
                <a:gd name="T3" fmla="*/ 34 h 40"/>
                <a:gd name="T4" fmla="*/ 62 w 79"/>
                <a:gd name="T5" fmla="*/ 32 h 40"/>
                <a:gd name="T6" fmla="*/ 48 w 79"/>
                <a:gd name="T7" fmla="*/ 29 h 40"/>
                <a:gd name="T8" fmla="*/ 35 w 79"/>
                <a:gd name="T9" fmla="*/ 26 h 40"/>
                <a:gd name="T10" fmla="*/ 25 w 79"/>
                <a:gd name="T11" fmla="*/ 22 h 40"/>
                <a:gd name="T12" fmla="*/ 16 w 79"/>
                <a:gd name="T13" fmla="*/ 16 h 40"/>
                <a:gd name="T14" fmla="*/ 10 w 79"/>
                <a:gd name="T15" fmla="*/ 10 h 40"/>
                <a:gd name="T16" fmla="*/ 7 w 79"/>
                <a:gd name="T17" fmla="*/ 5 h 40"/>
                <a:gd name="T18" fmla="*/ 6 w 79"/>
                <a:gd name="T19" fmla="*/ 0 h 40"/>
                <a:gd name="T20" fmla="*/ 0 w 79"/>
                <a:gd name="T21" fmla="*/ 0 h 40"/>
                <a:gd name="T22" fmla="*/ 0 w 79"/>
                <a:gd name="T23" fmla="*/ 7 h 40"/>
                <a:gd name="T24" fmla="*/ 5 w 79"/>
                <a:gd name="T25" fmla="*/ 15 h 40"/>
                <a:gd name="T26" fmla="*/ 12 w 79"/>
                <a:gd name="T27" fmla="*/ 21 h 40"/>
                <a:gd name="T28" fmla="*/ 21 w 79"/>
                <a:gd name="T29" fmla="*/ 27 h 40"/>
                <a:gd name="T30" fmla="*/ 33 w 79"/>
                <a:gd name="T31" fmla="*/ 32 h 40"/>
                <a:gd name="T32" fmla="*/ 47 w 79"/>
                <a:gd name="T33" fmla="*/ 35 h 40"/>
                <a:gd name="T34" fmla="*/ 62 w 79"/>
                <a:gd name="T35" fmla="*/ 37 h 40"/>
                <a:gd name="T36" fmla="*/ 78 w 79"/>
                <a:gd name="T37" fmla="*/ 39 h 40"/>
                <a:gd name="T38" fmla="*/ 78 w 79"/>
                <a:gd name="T39" fmla="*/ 34 h 4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0"/>
                <a:gd name="T62" fmla="*/ 79 w 79"/>
                <a:gd name="T63" fmla="*/ 40 h 4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0">
                  <a:moveTo>
                    <a:pt x="78" y="34"/>
                  </a:moveTo>
                  <a:lnTo>
                    <a:pt x="78" y="34"/>
                  </a:lnTo>
                  <a:lnTo>
                    <a:pt x="62" y="32"/>
                  </a:lnTo>
                  <a:lnTo>
                    <a:pt x="48" y="29"/>
                  </a:lnTo>
                  <a:lnTo>
                    <a:pt x="35" y="26"/>
                  </a:lnTo>
                  <a:lnTo>
                    <a:pt x="25" y="22"/>
                  </a:lnTo>
                  <a:lnTo>
                    <a:pt x="16" y="16"/>
                  </a:lnTo>
                  <a:lnTo>
                    <a:pt x="10" y="10"/>
                  </a:lnTo>
                  <a:lnTo>
                    <a:pt x="7" y="5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7"/>
                  </a:lnTo>
                  <a:lnTo>
                    <a:pt x="5" y="15"/>
                  </a:lnTo>
                  <a:lnTo>
                    <a:pt x="12" y="21"/>
                  </a:lnTo>
                  <a:lnTo>
                    <a:pt x="21" y="27"/>
                  </a:lnTo>
                  <a:lnTo>
                    <a:pt x="33" y="32"/>
                  </a:lnTo>
                  <a:lnTo>
                    <a:pt x="47" y="35"/>
                  </a:lnTo>
                  <a:lnTo>
                    <a:pt x="62" y="37"/>
                  </a:lnTo>
                  <a:lnTo>
                    <a:pt x="78" y="39"/>
                  </a:lnTo>
                  <a:lnTo>
                    <a:pt x="78" y="34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39" name="Freeform 221"/>
            <p:cNvSpPr>
              <a:spLocks/>
            </p:cNvSpPr>
            <p:nvPr/>
          </p:nvSpPr>
          <p:spPr bwMode="auto">
            <a:xfrm>
              <a:off x="2193" y="4214"/>
              <a:ext cx="90" cy="34"/>
            </a:xfrm>
            <a:custGeom>
              <a:avLst/>
              <a:gdLst>
                <a:gd name="T0" fmla="*/ 82 w 90"/>
                <a:gd name="T1" fmla="*/ 0 h 34"/>
                <a:gd name="T2" fmla="*/ 82 w 90"/>
                <a:gd name="T3" fmla="*/ 0 h 34"/>
                <a:gd name="T4" fmla="*/ 82 w 90"/>
                <a:gd name="T5" fmla="*/ 3 h 34"/>
                <a:gd name="T6" fmla="*/ 81 w 90"/>
                <a:gd name="T7" fmla="*/ 5 h 34"/>
                <a:gd name="T8" fmla="*/ 78 w 90"/>
                <a:gd name="T9" fmla="*/ 8 h 34"/>
                <a:gd name="T10" fmla="*/ 76 w 90"/>
                <a:gd name="T11" fmla="*/ 10 h 34"/>
                <a:gd name="T12" fmla="*/ 72 w 90"/>
                <a:gd name="T13" fmla="*/ 14 h 34"/>
                <a:gd name="T14" fmla="*/ 67 w 90"/>
                <a:gd name="T15" fmla="*/ 15 h 34"/>
                <a:gd name="T16" fmla="*/ 63 w 90"/>
                <a:gd name="T17" fmla="*/ 17 h 34"/>
                <a:gd name="T18" fmla="*/ 58 w 90"/>
                <a:gd name="T19" fmla="*/ 19 h 34"/>
                <a:gd name="T20" fmla="*/ 52 w 90"/>
                <a:gd name="T21" fmla="*/ 21 h 34"/>
                <a:gd name="T22" fmla="*/ 46 w 90"/>
                <a:gd name="T23" fmla="*/ 23 h 34"/>
                <a:gd name="T24" fmla="*/ 39 w 90"/>
                <a:gd name="T25" fmla="*/ 25 h 34"/>
                <a:gd name="T26" fmla="*/ 32 w 90"/>
                <a:gd name="T27" fmla="*/ 25 h 34"/>
                <a:gd name="T28" fmla="*/ 24 w 90"/>
                <a:gd name="T29" fmla="*/ 26 h 34"/>
                <a:gd name="T30" fmla="*/ 17 w 90"/>
                <a:gd name="T31" fmla="*/ 26 h 34"/>
                <a:gd name="T32" fmla="*/ 9 w 90"/>
                <a:gd name="T33" fmla="*/ 26 h 34"/>
                <a:gd name="T34" fmla="*/ 0 w 90"/>
                <a:gd name="T35" fmla="*/ 27 h 34"/>
                <a:gd name="T36" fmla="*/ 0 w 90"/>
                <a:gd name="T37" fmla="*/ 32 h 34"/>
                <a:gd name="T38" fmla="*/ 9 w 90"/>
                <a:gd name="T39" fmla="*/ 33 h 34"/>
                <a:gd name="T40" fmla="*/ 17 w 90"/>
                <a:gd name="T41" fmla="*/ 33 h 34"/>
                <a:gd name="T42" fmla="*/ 24 w 90"/>
                <a:gd name="T43" fmla="*/ 32 h 34"/>
                <a:gd name="T44" fmla="*/ 32 w 90"/>
                <a:gd name="T45" fmla="*/ 30 h 34"/>
                <a:gd name="T46" fmla="*/ 40 w 90"/>
                <a:gd name="T47" fmla="*/ 30 h 34"/>
                <a:gd name="T48" fmla="*/ 47 w 90"/>
                <a:gd name="T49" fmla="*/ 29 h 34"/>
                <a:gd name="T50" fmla="*/ 53 w 90"/>
                <a:gd name="T51" fmla="*/ 27 h 34"/>
                <a:gd name="T52" fmla="*/ 60 w 90"/>
                <a:gd name="T53" fmla="*/ 25 h 34"/>
                <a:gd name="T54" fmla="*/ 67 w 90"/>
                <a:gd name="T55" fmla="*/ 23 h 34"/>
                <a:gd name="T56" fmla="*/ 70 w 90"/>
                <a:gd name="T57" fmla="*/ 20 h 34"/>
                <a:gd name="T58" fmla="*/ 75 w 90"/>
                <a:gd name="T59" fmla="*/ 18 h 34"/>
                <a:gd name="T60" fmla="*/ 80 w 90"/>
                <a:gd name="T61" fmla="*/ 15 h 34"/>
                <a:gd name="T62" fmla="*/ 83 w 90"/>
                <a:gd name="T63" fmla="*/ 11 h 34"/>
                <a:gd name="T64" fmla="*/ 86 w 90"/>
                <a:gd name="T65" fmla="*/ 8 h 34"/>
                <a:gd name="T66" fmla="*/ 88 w 90"/>
                <a:gd name="T67" fmla="*/ 4 h 34"/>
                <a:gd name="T68" fmla="*/ 89 w 90"/>
                <a:gd name="T69" fmla="*/ 0 h 34"/>
                <a:gd name="T70" fmla="*/ 82 w 90"/>
                <a:gd name="T71" fmla="*/ 0 h 3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"/>
                <a:gd name="T109" fmla="*/ 0 h 34"/>
                <a:gd name="T110" fmla="*/ 90 w 90"/>
                <a:gd name="T111" fmla="*/ 34 h 34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" h="34">
                  <a:moveTo>
                    <a:pt x="82" y="0"/>
                  </a:moveTo>
                  <a:lnTo>
                    <a:pt x="82" y="0"/>
                  </a:lnTo>
                  <a:lnTo>
                    <a:pt x="82" y="3"/>
                  </a:lnTo>
                  <a:lnTo>
                    <a:pt x="81" y="5"/>
                  </a:lnTo>
                  <a:lnTo>
                    <a:pt x="78" y="8"/>
                  </a:lnTo>
                  <a:lnTo>
                    <a:pt x="76" y="10"/>
                  </a:lnTo>
                  <a:lnTo>
                    <a:pt x="72" y="14"/>
                  </a:lnTo>
                  <a:lnTo>
                    <a:pt x="67" y="15"/>
                  </a:lnTo>
                  <a:lnTo>
                    <a:pt x="63" y="17"/>
                  </a:lnTo>
                  <a:lnTo>
                    <a:pt x="58" y="19"/>
                  </a:lnTo>
                  <a:lnTo>
                    <a:pt x="52" y="21"/>
                  </a:lnTo>
                  <a:lnTo>
                    <a:pt x="46" y="23"/>
                  </a:lnTo>
                  <a:lnTo>
                    <a:pt x="39" y="25"/>
                  </a:lnTo>
                  <a:lnTo>
                    <a:pt x="32" y="25"/>
                  </a:lnTo>
                  <a:lnTo>
                    <a:pt x="24" y="26"/>
                  </a:lnTo>
                  <a:lnTo>
                    <a:pt x="17" y="26"/>
                  </a:lnTo>
                  <a:lnTo>
                    <a:pt x="9" y="26"/>
                  </a:lnTo>
                  <a:lnTo>
                    <a:pt x="0" y="27"/>
                  </a:lnTo>
                  <a:lnTo>
                    <a:pt x="0" y="32"/>
                  </a:lnTo>
                  <a:lnTo>
                    <a:pt x="9" y="33"/>
                  </a:lnTo>
                  <a:lnTo>
                    <a:pt x="17" y="33"/>
                  </a:lnTo>
                  <a:lnTo>
                    <a:pt x="24" y="32"/>
                  </a:lnTo>
                  <a:lnTo>
                    <a:pt x="32" y="30"/>
                  </a:lnTo>
                  <a:lnTo>
                    <a:pt x="40" y="30"/>
                  </a:lnTo>
                  <a:lnTo>
                    <a:pt x="47" y="29"/>
                  </a:lnTo>
                  <a:lnTo>
                    <a:pt x="53" y="27"/>
                  </a:lnTo>
                  <a:lnTo>
                    <a:pt x="60" y="25"/>
                  </a:lnTo>
                  <a:lnTo>
                    <a:pt x="67" y="23"/>
                  </a:lnTo>
                  <a:lnTo>
                    <a:pt x="70" y="20"/>
                  </a:lnTo>
                  <a:lnTo>
                    <a:pt x="75" y="18"/>
                  </a:lnTo>
                  <a:lnTo>
                    <a:pt x="80" y="15"/>
                  </a:lnTo>
                  <a:lnTo>
                    <a:pt x="83" y="11"/>
                  </a:lnTo>
                  <a:lnTo>
                    <a:pt x="86" y="8"/>
                  </a:lnTo>
                  <a:lnTo>
                    <a:pt x="88" y="4"/>
                  </a:lnTo>
                  <a:lnTo>
                    <a:pt x="89" y="0"/>
                  </a:lnTo>
                  <a:lnTo>
                    <a:pt x="82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40" name="Freeform 222"/>
            <p:cNvSpPr>
              <a:spLocks/>
            </p:cNvSpPr>
            <p:nvPr/>
          </p:nvSpPr>
          <p:spPr bwMode="auto">
            <a:xfrm>
              <a:off x="2280" y="4180"/>
              <a:ext cx="3" cy="29"/>
            </a:xfrm>
            <a:custGeom>
              <a:avLst/>
              <a:gdLst>
                <a:gd name="T0" fmla="*/ 0 w 3"/>
                <a:gd name="T1" fmla="*/ 0 h 29"/>
                <a:gd name="T2" fmla="*/ 0 w 3"/>
                <a:gd name="T3" fmla="*/ 0 h 29"/>
                <a:gd name="T4" fmla="*/ 0 w 3"/>
                <a:gd name="T5" fmla="*/ 28 h 29"/>
                <a:gd name="T6" fmla="*/ 2 w 3"/>
                <a:gd name="T7" fmla="*/ 28 h 29"/>
                <a:gd name="T8" fmla="*/ 2 w 3"/>
                <a:gd name="T9" fmla="*/ 0 h 29"/>
                <a:gd name="T10" fmla="*/ 0 w 3"/>
                <a:gd name="T11" fmla="*/ 0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"/>
                <a:gd name="T19" fmla="*/ 0 h 29"/>
                <a:gd name="T20" fmla="*/ 3 w 3"/>
                <a:gd name="T21" fmla="*/ 29 h 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" h="29">
                  <a:moveTo>
                    <a:pt x="0" y="0"/>
                  </a:moveTo>
                  <a:lnTo>
                    <a:pt x="0" y="0"/>
                  </a:lnTo>
                  <a:lnTo>
                    <a:pt x="0" y="28"/>
                  </a:lnTo>
                  <a:lnTo>
                    <a:pt x="2" y="28"/>
                  </a:lnTo>
                  <a:lnTo>
                    <a:pt x="2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41" name="Freeform 223"/>
            <p:cNvSpPr>
              <a:spLocks/>
            </p:cNvSpPr>
            <p:nvPr/>
          </p:nvSpPr>
          <p:spPr bwMode="auto">
            <a:xfrm>
              <a:off x="2202" y="4134"/>
              <a:ext cx="80" cy="41"/>
            </a:xfrm>
            <a:custGeom>
              <a:avLst/>
              <a:gdLst>
                <a:gd name="T0" fmla="*/ 0 w 80"/>
                <a:gd name="T1" fmla="*/ 6 h 41"/>
                <a:gd name="T2" fmla="*/ 0 w 80"/>
                <a:gd name="T3" fmla="*/ 6 h 41"/>
                <a:gd name="T4" fmla="*/ 16 w 80"/>
                <a:gd name="T5" fmla="*/ 7 h 41"/>
                <a:gd name="T6" fmla="*/ 31 w 80"/>
                <a:gd name="T7" fmla="*/ 10 h 41"/>
                <a:gd name="T8" fmla="*/ 44 w 80"/>
                <a:gd name="T9" fmla="*/ 13 h 41"/>
                <a:gd name="T10" fmla="*/ 54 w 80"/>
                <a:gd name="T11" fmla="*/ 18 h 41"/>
                <a:gd name="T12" fmla="*/ 62 w 80"/>
                <a:gd name="T13" fmla="*/ 23 h 41"/>
                <a:gd name="T14" fmla="*/ 69 w 80"/>
                <a:gd name="T15" fmla="*/ 29 h 41"/>
                <a:gd name="T16" fmla="*/ 72 w 80"/>
                <a:gd name="T17" fmla="*/ 34 h 41"/>
                <a:gd name="T18" fmla="*/ 72 w 80"/>
                <a:gd name="T19" fmla="*/ 40 h 41"/>
                <a:gd name="T20" fmla="*/ 79 w 80"/>
                <a:gd name="T21" fmla="*/ 40 h 41"/>
                <a:gd name="T22" fmla="*/ 78 w 80"/>
                <a:gd name="T23" fmla="*/ 32 h 41"/>
                <a:gd name="T24" fmla="*/ 73 w 80"/>
                <a:gd name="T25" fmla="*/ 25 h 41"/>
                <a:gd name="T26" fmla="*/ 67 w 80"/>
                <a:gd name="T27" fmla="*/ 18 h 41"/>
                <a:gd name="T28" fmla="*/ 57 w 80"/>
                <a:gd name="T29" fmla="*/ 12 h 41"/>
                <a:gd name="T30" fmla="*/ 46 w 80"/>
                <a:gd name="T31" fmla="*/ 8 h 41"/>
                <a:gd name="T32" fmla="*/ 32 w 80"/>
                <a:gd name="T33" fmla="*/ 4 h 41"/>
                <a:gd name="T34" fmla="*/ 16 w 80"/>
                <a:gd name="T35" fmla="*/ 2 h 41"/>
                <a:gd name="T36" fmla="*/ 0 w 80"/>
                <a:gd name="T37" fmla="*/ 0 h 41"/>
                <a:gd name="T38" fmla="*/ 0 w 80"/>
                <a:gd name="T39" fmla="*/ 6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41"/>
                <a:gd name="T62" fmla="*/ 80 w 80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41">
                  <a:moveTo>
                    <a:pt x="0" y="6"/>
                  </a:moveTo>
                  <a:lnTo>
                    <a:pt x="0" y="6"/>
                  </a:lnTo>
                  <a:lnTo>
                    <a:pt x="16" y="7"/>
                  </a:lnTo>
                  <a:lnTo>
                    <a:pt x="31" y="10"/>
                  </a:lnTo>
                  <a:lnTo>
                    <a:pt x="44" y="13"/>
                  </a:lnTo>
                  <a:lnTo>
                    <a:pt x="54" y="18"/>
                  </a:lnTo>
                  <a:lnTo>
                    <a:pt x="62" y="23"/>
                  </a:lnTo>
                  <a:lnTo>
                    <a:pt x="69" y="29"/>
                  </a:lnTo>
                  <a:lnTo>
                    <a:pt x="72" y="34"/>
                  </a:lnTo>
                  <a:lnTo>
                    <a:pt x="72" y="40"/>
                  </a:lnTo>
                  <a:lnTo>
                    <a:pt x="79" y="40"/>
                  </a:lnTo>
                  <a:lnTo>
                    <a:pt x="78" y="32"/>
                  </a:lnTo>
                  <a:lnTo>
                    <a:pt x="73" y="25"/>
                  </a:lnTo>
                  <a:lnTo>
                    <a:pt x="67" y="18"/>
                  </a:lnTo>
                  <a:lnTo>
                    <a:pt x="57" y="12"/>
                  </a:lnTo>
                  <a:lnTo>
                    <a:pt x="46" y="8"/>
                  </a:lnTo>
                  <a:lnTo>
                    <a:pt x="32" y="4"/>
                  </a:lnTo>
                  <a:lnTo>
                    <a:pt x="16" y="2"/>
                  </a:lnTo>
                  <a:lnTo>
                    <a:pt x="0" y="0"/>
                  </a:lnTo>
                  <a:lnTo>
                    <a:pt x="0" y="6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42" name="Freeform 224"/>
            <p:cNvSpPr>
              <a:spLocks/>
            </p:cNvSpPr>
            <p:nvPr/>
          </p:nvSpPr>
          <p:spPr bwMode="auto">
            <a:xfrm>
              <a:off x="2108" y="4134"/>
              <a:ext cx="89" cy="33"/>
            </a:xfrm>
            <a:custGeom>
              <a:avLst/>
              <a:gdLst>
                <a:gd name="T0" fmla="*/ 6 w 89"/>
                <a:gd name="T1" fmla="*/ 32 h 33"/>
                <a:gd name="T2" fmla="*/ 6 w 89"/>
                <a:gd name="T3" fmla="*/ 32 h 33"/>
                <a:gd name="T4" fmla="*/ 7 w 89"/>
                <a:gd name="T5" fmla="*/ 30 h 33"/>
                <a:gd name="T6" fmla="*/ 8 w 89"/>
                <a:gd name="T7" fmla="*/ 27 h 33"/>
                <a:gd name="T8" fmla="*/ 10 w 89"/>
                <a:gd name="T9" fmla="*/ 24 h 33"/>
                <a:gd name="T10" fmla="*/ 13 w 89"/>
                <a:gd name="T11" fmla="*/ 22 h 33"/>
                <a:gd name="T12" fmla="*/ 16 w 89"/>
                <a:gd name="T13" fmla="*/ 19 h 33"/>
                <a:gd name="T14" fmla="*/ 21 w 89"/>
                <a:gd name="T15" fmla="*/ 18 h 33"/>
                <a:gd name="T16" fmla="*/ 25 w 89"/>
                <a:gd name="T17" fmla="*/ 15 h 33"/>
                <a:gd name="T18" fmla="*/ 31 w 89"/>
                <a:gd name="T19" fmla="*/ 13 h 33"/>
                <a:gd name="T20" fmla="*/ 37 w 89"/>
                <a:gd name="T21" fmla="*/ 11 h 33"/>
                <a:gd name="T22" fmla="*/ 42 w 89"/>
                <a:gd name="T23" fmla="*/ 9 h 33"/>
                <a:gd name="T24" fmla="*/ 50 w 89"/>
                <a:gd name="T25" fmla="*/ 8 h 33"/>
                <a:gd name="T26" fmla="*/ 56 w 89"/>
                <a:gd name="T27" fmla="*/ 7 h 33"/>
                <a:gd name="T28" fmla="*/ 64 w 89"/>
                <a:gd name="T29" fmla="*/ 6 h 33"/>
                <a:gd name="T30" fmla="*/ 71 w 89"/>
                <a:gd name="T31" fmla="*/ 6 h 33"/>
                <a:gd name="T32" fmla="*/ 80 w 89"/>
                <a:gd name="T33" fmla="*/ 6 h 33"/>
                <a:gd name="T34" fmla="*/ 88 w 89"/>
                <a:gd name="T35" fmla="*/ 6 h 33"/>
                <a:gd name="T36" fmla="*/ 88 w 89"/>
                <a:gd name="T37" fmla="*/ 0 h 33"/>
                <a:gd name="T38" fmla="*/ 80 w 89"/>
                <a:gd name="T39" fmla="*/ 0 h 33"/>
                <a:gd name="T40" fmla="*/ 71 w 89"/>
                <a:gd name="T41" fmla="*/ 0 h 33"/>
                <a:gd name="T42" fmla="*/ 64 w 89"/>
                <a:gd name="T43" fmla="*/ 1 h 33"/>
                <a:gd name="T44" fmla="*/ 56 w 89"/>
                <a:gd name="T45" fmla="*/ 2 h 33"/>
                <a:gd name="T46" fmla="*/ 49 w 89"/>
                <a:gd name="T47" fmla="*/ 3 h 33"/>
                <a:gd name="T48" fmla="*/ 41 w 89"/>
                <a:gd name="T49" fmla="*/ 4 h 33"/>
                <a:gd name="T50" fmla="*/ 35 w 89"/>
                <a:gd name="T51" fmla="*/ 6 h 33"/>
                <a:gd name="T52" fmla="*/ 29 w 89"/>
                <a:gd name="T53" fmla="*/ 8 h 33"/>
                <a:gd name="T54" fmla="*/ 22 w 89"/>
                <a:gd name="T55" fmla="*/ 10 h 33"/>
                <a:gd name="T56" fmla="*/ 18 w 89"/>
                <a:gd name="T57" fmla="*/ 12 h 33"/>
                <a:gd name="T58" fmla="*/ 13 w 89"/>
                <a:gd name="T59" fmla="*/ 15 h 33"/>
                <a:gd name="T60" fmla="*/ 8 w 89"/>
                <a:gd name="T61" fmla="*/ 18 h 33"/>
                <a:gd name="T62" fmla="*/ 6 w 89"/>
                <a:gd name="T63" fmla="*/ 21 h 33"/>
                <a:gd name="T64" fmla="*/ 2 w 89"/>
                <a:gd name="T65" fmla="*/ 24 h 33"/>
                <a:gd name="T66" fmla="*/ 1 w 89"/>
                <a:gd name="T67" fmla="*/ 29 h 33"/>
                <a:gd name="T68" fmla="*/ 0 w 89"/>
                <a:gd name="T69" fmla="*/ 32 h 33"/>
                <a:gd name="T70" fmla="*/ 6 w 89"/>
                <a:gd name="T71" fmla="*/ 32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6" y="32"/>
                  </a:moveTo>
                  <a:lnTo>
                    <a:pt x="6" y="32"/>
                  </a:lnTo>
                  <a:lnTo>
                    <a:pt x="7" y="30"/>
                  </a:lnTo>
                  <a:lnTo>
                    <a:pt x="8" y="27"/>
                  </a:lnTo>
                  <a:lnTo>
                    <a:pt x="10" y="24"/>
                  </a:lnTo>
                  <a:lnTo>
                    <a:pt x="13" y="22"/>
                  </a:lnTo>
                  <a:lnTo>
                    <a:pt x="16" y="19"/>
                  </a:lnTo>
                  <a:lnTo>
                    <a:pt x="21" y="18"/>
                  </a:lnTo>
                  <a:lnTo>
                    <a:pt x="25" y="15"/>
                  </a:lnTo>
                  <a:lnTo>
                    <a:pt x="31" y="13"/>
                  </a:lnTo>
                  <a:lnTo>
                    <a:pt x="37" y="11"/>
                  </a:lnTo>
                  <a:lnTo>
                    <a:pt x="42" y="9"/>
                  </a:lnTo>
                  <a:lnTo>
                    <a:pt x="50" y="8"/>
                  </a:lnTo>
                  <a:lnTo>
                    <a:pt x="56" y="7"/>
                  </a:lnTo>
                  <a:lnTo>
                    <a:pt x="64" y="6"/>
                  </a:lnTo>
                  <a:lnTo>
                    <a:pt x="71" y="6"/>
                  </a:lnTo>
                  <a:lnTo>
                    <a:pt x="80" y="6"/>
                  </a:lnTo>
                  <a:lnTo>
                    <a:pt x="88" y="6"/>
                  </a:lnTo>
                  <a:lnTo>
                    <a:pt x="88" y="0"/>
                  </a:lnTo>
                  <a:lnTo>
                    <a:pt x="80" y="0"/>
                  </a:lnTo>
                  <a:lnTo>
                    <a:pt x="71" y="0"/>
                  </a:lnTo>
                  <a:lnTo>
                    <a:pt x="64" y="1"/>
                  </a:lnTo>
                  <a:lnTo>
                    <a:pt x="56" y="2"/>
                  </a:lnTo>
                  <a:lnTo>
                    <a:pt x="49" y="3"/>
                  </a:lnTo>
                  <a:lnTo>
                    <a:pt x="41" y="4"/>
                  </a:lnTo>
                  <a:lnTo>
                    <a:pt x="35" y="6"/>
                  </a:lnTo>
                  <a:lnTo>
                    <a:pt x="29" y="8"/>
                  </a:lnTo>
                  <a:lnTo>
                    <a:pt x="22" y="10"/>
                  </a:lnTo>
                  <a:lnTo>
                    <a:pt x="18" y="12"/>
                  </a:lnTo>
                  <a:lnTo>
                    <a:pt x="13" y="15"/>
                  </a:lnTo>
                  <a:lnTo>
                    <a:pt x="8" y="18"/>
                  </a:lnTo>
                  <a:lnTo>
                    <a:pt x="6" y="21"/>
                  </a:lnTo>
                  <a:lnTo>
                    <a:pt x="2" y="24"/>
                  </a:lnTo>
                  <a:lnTo>
                    <a:pt x="1" y="29"/>
                  </a:lnTo>
                  <a:lnTo>
                    <a:pt x="0" y="32"/>
                  </a:lnTo>
                  <a:lnTo>
                    <a:pt x="6" y="3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43" name="Freeform 225"/>
            <p:cNvSpPr>
              <a:spLocks/>
            </p:cNvSpPr>
            <p:nvPr/>
          </p:nvSpPr>
          <p:spPr bwMode="auto">
            <a:xfrm>
              <a:off x="2108" y="4172"/>
              <a:ext cx="2" cy="30"/>
            </a:xfrm>
            <a:custGeom>
              <a:avLst/>
              <a:gdLst>
                <a:gd name="T0" fmla="*/ 1 w 2"/>
                <a:gd name="T1" fmla="*/ 29 h 30"/>
                <a:gd name="T2" fmla="*/ 1 w 2"/>
                <a:gd name="T3" fmla="*/ 29 h 30"/>
                <a:gd name="T4" fmla="*/ 1 w 2"/>
                <a:gd name="T5" fmla="*/ 0 h 30"/>
                <a:gd name="T6" fmla="*/ 0 w 2"/>
                <a:gd name="T7" fmla="*/ 0 h 30"/>
                <a:gd name="T8" fmla="*/ 0 w 2"/>
                <a:gd name="T9" fmla="*/ 29 h 30"/>
                <a:gd name="T10" fmla="*/ 1 w 2"/>
                <a:gd name="T11" fmla="*/ 29 h 3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"/>
                <a:gd name="T19" fmla="*/ 0 h 30"/>
                <a:gd name="T20" fmla="*/ 2 w 2"/>
                <a:gd name="T21" fmla="*/ 30 h 3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" h="30">
                  <a:moveTo>
                    <a:pt x="1" y="29"/>
                  </a:moveTo>
                  <a:lnTo>
                    <a:pt x="1" y="29"/>
                  </a:lnTo>
                  <a:lnTo>
                    <a:pt x="1" y="0"/>
                  </a:lnTo>
                  <a:lnTo>
                    <a:pt x="0" y="0"/>
                  </a:lnTo>
                  <a:lnTo>
                    <a:pt x="0" y="29"/>
                  </a:lnTo>
                  <a:lnTo>
                    <a:pt x="1" y="29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44" name="Freeform 226"/>
            <p:cNvSpPr>
              <a:spLocks/>
            </p:cNvSpPr>
            <p:nvPr/>
          </p:nvSpPr>
          <p:spPr bwMode="auto">
            <a:xfrm>
              <a:off x="2111" y="4138"/>
              <a:ext cx="167" cy="72"/>
            </a:xfrm>
            <a:custGeom>
              <a:avLst/>
              <a:gdLst>
                <a:gd name="T0" fmla="*/ 166 w 167"/>
                <a:gd name="T1" fmla="*/ 39 h 72"/>
                <a:gd name="T2" fmla="*/ 165 w 167"/>
                <a:gd name="T3" fmla="*/ 42 h 72"/>
                <a:gd name="T4" fmla="*/ 164 w 167"/>
                <a:gd name="T5" fmla="*/ 45 h 72"/>
                <a:gd name="T6" fmla="*/ 161 w 167"/>
                <a:gd name="T7" fmla="*/ 49 h 72"/>
                <a:gd name="T8" fmla="*/ 158 w 167"/>
                <a:gd name="T9" fmla="*/ 53 h 72"/>
                <a:gd name="T10" fmla="*/ 153 w 167"/>
                <a:gd name="T11" fmla="*/ 55 h 72"/>
                <a:gd name="T12" fmla="*/ 150 w 167"/>
                <a:gd name="T13" fmla="*/ 58 h 72"/>
                <a:gd name="T14" fmla="*/ 145 w 167"/>
                <a:gd name="T15" fmla="*/ 60 h 72"/>
                <a:gd name="T16" fmla="*/ 139 w 167"/>
                <a:gd name="T17" fmla="*/ 63 h 72"/>
                <a:gd name="T18" fmla="*/ 132 w 167"/>
                <a:gd name="T19" fmla="*/ 65 h 72"/>
                <a:gd name="T20" fmla="*/ 126 w 167"/>
                <a:gd name="T21" fmla="*/ 66 h 72"/>
                <a:gd name="T22" fmla="*/ 119 w 167"/>
                <a:gd name="T23" fmla="*/ 68 h 72"/>
                <a:gd name="T24" fmla="*/ 111 w 167"/>
                <a:gd name="T25" fmla="*/ 69 h 72"/>
                <a:gd name="T26" fmla="*/ 103 w 167"/>
                <a:gd name="T27" fmla="*/ 70 h 72"/>
                <a:gd name="T28" fmla="*/ 96 w 167"/>
                <a:gd name="T29" fmla="*/ 71 h 72"/>
                <a:gd name="T30" fmla="*/ 87 w 167"/>
                <a:gd name="T31" fmla="*/ 71 h 72"/>
                <a:gd name="T32" fmla="*/ 78 w 167"/>
                <a:gd name="T33" fmla="*/ 71 h 72"/>
                <a:gd name="T34" fmla="*/ 62 w 167"/>
                <a:gd name="T35" fmla="*/ 69 h 72"/>
                <a:gd name="T36" fmla="*/ 46 w 167"/>
                <a:gd name="T37" fmla="*/ 66 h 72"/>
                <a:gd name="T38" fmla="*/ 33 w 167"/>
                <a:gd name="T39" fmla="*/ 63 h 72"/>
                <a:gd name="T40" fmla="*/ 21 w 167"/>
                <a:gd name="T41" fmla="*/ 58 h 72"/>
                <a:gd name="T42" fmla="*/ 12 w 167"/>
                <a:gd name="T43" fmla="*/ 53 h 72"/>
                <a:gd name="T44" fmla="*/ 5 w 167"/>
                <a:gd name="T45" fmla="*/ 46 h 72"/>
                <a:gd name="T46" fmla="*/ 1 w 167"/>
                <a:gd name="T47" fmla="*/ 39 h 72"/>
                <a:gd name="T48" fmla="*/ 0 w 167"/>
                <a:gd name="T49" fmla="*/ 31 h 72"/>
                <a:gd name="T50" fmla="*/ 1 w 167"/>
                <a:gd name="T51" fmla="*/ 29 h 72"/>
                <a:gd name="T52" fmla="*/ 3 w 167"/>
                <a:gd name="T53" fmla="*/ 25 h 72"/>
                <a:gd name="T54" fmla="*/ 5 w 167"/>
                <a:gd name="T55" fmla="*/ 21 h 72"/>
                <a:gd name="T56" fmla="*/ 9 w 167"/>
                <a:gd name="T57" fmla="*/ 18 h 72"/>
                <a:gd name="T58" fmla="*/ 13 w 167"/>
                <a:gd name="T59" fmla="*/ 15 h 72"/>
                <a:gd name="T60" fmla="*/ 17 w 167"/>
                <a:gd name="T61" fmla="*/ 13 h 72"/>
                <a:gd name="T62" fmla="*/ 21 w 167"/>
                <a:gd name="T63" fmla="*/ 10 h 72"/>
                <a:gd name="T64" fmla="*/ 28 w 167"/>
                <a:gd name="T65" fmla="*/ 7 h 72"/>
                <a:gd name="T66" fmla="*/ 34 w 167"/>
                <a:gd name="T67" fmla="*/ 6 h 72"/>
                <a:gd name="T68" fmla="*/ 41 w 167"/>
                <a:gd name="T69" fmla="*/ 4 h 72"/>
                <a:gd name="T70" fmla="*/ 47 w 167"/>
                <a:gd name="T71" fmla="*/ 2 h 72"/>
                <a:gd name="T72" fmla="*/ 55 w 167"/>
                <a:gd name="T73" fmla="*/ 1 h 72"/>
                <a:gd name="T74" fmla="*/ 63 w 167"/>
                <a:gd name="T75" fmla="*/ 0 h 72"/>
                <a:gd name="T76" fmla="*/ 70 w 167"/>
                <a:gd name="T77" fmla="*/ 0 h 72"/>
                <a:gd name="T78" fmla="*/ 79 w 167"/>
                <a:gd name="T79" fmla="*/ 0 h 72"/>
                <a:gd name="T80" fmla="*/ 88 w 167"/>
                <a:gd name="T81" fmla="*/ 0 h 72"/>
                <a:gd name="T82" fmla="*/ 104 w 167"/>
                <a:gd name="T83" fmla="*/ 1 h 72"/>
                <a:gd name="T84" fmla="*/ 120 w 167"/>
                <a:gd name="T85" fmla="*/ 4 h 72"/>
                <a:gd name="T86" fmla="*/ 134 w 167"/>
                <a:gd name="T87" fmla="*/ 7 h 72"/>
                <a:gd name="T88" fmla="*/ 145 w 167"/>
                <a:gd name="T89" fmla="*/ 13 h 72"/>
                <a:gd name="T90" fmla="*/ 155 w 167"/>
                <a:gd name="T91" fmla="*/ 18 h 72"/>
                <a:gd name="T92" fmla="*/ 162 w 167"/>
                <a:gd name="T93" fmla="*/ 25 h 72"/>
                <a:gd name="T94" fmla="*/ 166 w 167"/>
                <a:gd name="T95" fmla="*/ 31 h 72"/>
                <a:gd name="T96" fmla="*/ 166 w 167"/>
                <a:gd name="T97" fmla="*/ 39 h 7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67"/>
                <a:gd name="T148" fmla="*/ 0 h 72"/>
                <a:gd name="T149" fmla="*/ 167 w 167"/>
                <a:gd name="T150" fmla="*/ 72 h 72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67" h="72">
                  <a:moveTo>
                    <a:pt x="166" y="39"/>
                  </a:moveTo>
                  <a:lnTo>
                    <a:pt x="165" y="42"/>
                  </a:lnTo>
                  <a:lnTo>
                    <a:pt x="164" y="45"/>
                  </a:lnTo>
                  <a:lnTo>
                    <a:pt x="161" y="49"/>
                  </a:lnTo>
                  <a:lnTo>
                    <a:pt x="158" y="53"/>
                  </a:lnTo>
                  <a:lnTo>
                    <a:pt x="153" y="55"/>
                  </a:lnTo>
                  <a:lnTo>
                    <a:pt x="150" y="58"/>
                  </a:lnTo>
                  <a:lnTo>
                    <a:pt x="145" y="60"/>
                  </a:lnTo>
                  <a:lnTo>
                    <a:pt x="139" y="63"/>
                  </a:lnTo>
                  <a:lnTo>
                    <a:pt x="132" y="65"/>
                  </a:lnTo>
                  <a:lnTo>
                    <a:pt x="126" y="66"/>
                  </a:lnTo>
                  <a:lnTo>
                    <a:pt x="119" y="68"/>
                  </a:lnTo>
                  <a:lnTo>
                    <a:pt x="111" y="69"/>
                  </a:lnTo>
                  <a:lnTo>
                    <a:pt x="103" y="70"/>
                  </a:lnTo>
                  <a:lnTo>
                    <a:pt x="96" y="71"/>
                  </a:lnTo>
                  <a:lnTo>
                    <a:pt x="87" y="71"/>
                  </a:lnTo>
                  <a:lnTo>
                    <a:pt x="78" y="71"/>
                  </a:lnTo>
                  <a:lnTo>
                    <a:pt x="62" y="69"/>
                  </a:lnTo>
                  <a:lnTo>
                    <a:pt x="46" y="66"/>
                  </a:lnTo>
                  <a:lnTo>
                    <a:pt x="33" y="63"/>
                  </a:lnTo>
                  <a:lnTo>
                    <a:pt x="21" y="58"/>
                  </a:lnTo>
                  <a:lnTo>
                    <a:pt x="12" y="53"/>
                  </a:lnTo>
                  <a:lnTo>
                    <a:pt x="5" y="46"/>
                  </a:lnTo>
                  <a:lnTo>
                    <a:pt x="1" y="39"/>
                  </a:lnTo>
                  <a:lnTo>
                    <a:pt x="0" y="31"/>
                  </a:lnTo>
                  <a:lnTo>
                    <a:pt x="1" y="29"/>
                  </a:lnTo>
                  <a:lnTo>
                    <a:pt x="3" y="25"/>
                  </a:lnTo>
                  <a:lnTo>
                    <a:pt x="5" y="21"/>
                  </a:lnTo>
                  <a:lnTo>
                    <a:pt x="9" y="18"/>
                  </a:lnTo>
                  <a:lnTo>
                    <a:pt x="13" y="15"/>
                  </a:lnTo>
                  <a:lnTo>
                    <a:pt x="17" y="13"/>
                  </a:lnTo>
                  <a:lnTo>
                    <a:pt x="21" y="10"/>
                  </a:lnTo>
                  <a:lnTo>
                    <a:pt x="28" y="7"/>
                  </a:lnTo>
                  <a:lnTo>
                    <a:pt x="34" y="6"/>
                  </a:lnTo>
                  <a:lnTo>
                    <a:pt x="41" y="4"/>
                  </a:lnTo>
                  <a:lnTo>
                    <a:pt x="47" y="2"/>
                  </a:lnTo>
                  <a:lnTo>
                    <a:pt x="55" y="1"/>
                  </a:lnTo>
                  <a:lnTo>
                    <a:pt x="63" y="0"/>
                  </a:lnTo>
                  <a:lnTo>
                    <a:pt x="70" y="0"/>
                  </a:lnTo>
                  <a:lnTo>
                    <a:pt x="79" y="0"/>
                  </a:lnTo>
                  <a:lnTo>
                    <a:pt x="88" y="0"/>
                  </a:lnTo>
                  <a:lnTo>
                    <a:pt x="104" y="1"/>
                  </a:lnTo>
                  <a:lnTo>
                    <a:pt x="120" y="4"/>
                  </a:lnTo>
                  <a:lnTo>
                    <a:pt x="134" y="7"/>
                  </a:lnTo>
                  <a:lnTo>
                    <a:pt x="145" y="13"/>
                  </a:lnTo>
                  <a:lnTo>
                    <a:pt x="155" y="18"/>
                  </a:lnTo>
                  <a:lnTo>
                    <a:pt x="162" y="25"/>
                  </a:lnTo>
                  <a:lnTo>
                    <a:pt x="166" y="31"/>
                  </a:lnTo>
                  <a:lnTo>
                    <a:pt x="166" y="39"/>
                  </a:lnTo>
                </a:path>
              </a:pathLst>
            </a:custGeom>
            <a:solidFill>
              <a:srgbClr val="FFFF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45" name="Freeform 227"/>
            <p:cNvSpPr>
              <a:spLocks/>
            </p:cNvSpPr>
            <p:nvPr/>
          </p:nvSpPr>
          <p:spPr bwMode="auto">
            <a:xfrm>
              <a:off x="2192" y="4180"/>
              <a:ext cx="90" cy="33"/>
            </a:xfrm>
            <a:custGeom>
              <a:avLst/>
              <a:gdLst>
                <a:gd name="T0" fmla="*/ 0 w 90"/>
                <a:gd name="T1" fmla="*/ 32 h 33"/>
                <a:gd name="T2" fmla="*/ 0 w 90"/>
                <a:gd name="T3" fmla="*/ 32 h 33"/>
                <a:gd name="T4" fmla="*/ 8 w 90"/>
                <a:gd name="T5" fmla="*/ 32 h 33"/>
                <a:gd name="T6" fmla="*/ 17 w 90"/>
                <a:gd name="T7" fmla="*/ 32 h 33"/>
                <a:gd name="T8" fmla="*/ 24 w 90"/>
                <a:gd name="T9" fmla="*/ 31 h 33"/>
                <a:gd name="T10" fmla="*/ 32 w 90"/>
                <a:gd name="T11" fmla="*/ 30 h 33"/>
                <a:gd name="T12" fmla="*/ 40 w 90"/>
                <a:gd name="T13" fmla="*/ 29 h 33"/>
                <a:gd name="T14" fmla="*/ 47 w 90"/>
                <a:gd name="T15" fmla="*/ 29 h 33"/>
                <a:gd name="T16" fmla="*/ 53 w 90"/>
                <a:gd name="T17" fmla="*/ 26 h 33"/>
                <a:gd name="T18" fmla="*/ 60 w 90"/>
                <a:gd name="T19" fmla="*/ 24 h 33"/>
                <a:gd name="T20" fmla="*/ 66 w 90"/>
                <a:gd name="T21" fmla="*/ 23 h 33"/>
                <a:gd name="T22" fmla="*/ 70 w 90"/>
                <a:gd name="T23" fmla="*/ 20 h 33"/>
                <a:gd name="T24" fmla="*/ 75 w 90"/>
                <a:gd name="T25" fmla="*/ 18 h 33"/>
                <a:gd name="T26" fmla="*/ 80 w 90"/>
                <a:gd name="T27" fmla="*/ 15 h 33"/>
                <a:gd name="T28" fmla="*/ 83 w 90"/>
                <a:gd name="T29" fmla="*/ 11 h 33"/>
                <a:gd name="T30" fmla="*/ 86 w 90"/>
                <a:gd name="T31" fmla="*/ 8 h 33"/>
                <a:gd name="T32" fmla="*/ 87 w 90"/>
                <a:gd name="T33" fmla="*/ 4 h 33"/>
                <a:gd name="T34" fmla="*/ 89 w 90"/>
                <a:gd name="T35" fmla="*/ 0 h 33"/>
                <a:gd name="T36" fmla="*/ 82 w 90"/>
                <a:gd name="T37" fmla="*/ 0 h 33"/>
                <a:gd name="T38" fmla="*/ 82 w 90"/>
                <a:gd name="T39" fmla="*/ 3 h 33"/>
                <a:gd name="T40" fmla="*/ 80 w 90"/>
                <a:gd name="T41" fmla="*/ 5 h 33"/>
                <a:gd name="T42" fmla="*/ 78 w 90"/>
                <a:gd name="T43" fmla="*/ 8 h 33"/>
                <a:gd name="T44" fmla="*/ 76 w 90"/>
                <a:gd name="T45" fmla="*/ 10 h 33"/>
                <a:gd name="T46" fmla="*/ 72 w 90"/>
                <a:gd name="T47" fmla="*/ 13 h 33"/>
                <a:gd name="T48" fmla="*/ 67 w 90"/>
                <a:gd name="T49" fmla="*/ 15 h 33"/>
                <a:gd name="T50" fmla="*/ 63 w 90"/>
                <a:gd name="T51" fmla="*/ 17 h 33"/>
                <a:gd name="T52" fmla="*/ 58 w 90"/>
                <a:gd name="T53" fmla="*/ 19 h 33"/>
                <a:gd name="T54" fmla="*/ 52 w 90"/>
                <a:gd name="T55" fmla="*/ 21 h 33"/>
                <a:gd name="T56" fmla="*/ 46 w 90"/>
                <a:gd name="T57" fmla="*/ 23 h 33"/>
                <a:gd name="T58" fmla="*/ 39 w 90"/>
                <a:gd name="T59" fmla="*/ 24 h 33"/>
                <a:gd name="T60" fmla="*/ 32 w 90"/>
                <a:gd name="T61" fmla="*/ 25 h 33"/>
                <a:gd name="T62" fmla="*/ 24 w 90"/>
                <a:gd name="T63" fmla="*/ 26 h 33"/>
                <a:gd name="T64" fmla="*/ 17 w 90"/>
                <a:gd name="T65" fmla="*/ 26 h 33"/>
                <a:gd name="T66" fmla="*/ 8 w 90"/>
                <a:gd name="T67" fmla="*/ 26 h 33"/>
                <a:gd name="T68" fmla="*/ 0 w 90"/>
                <a:gd name="T69" fmla="*/ 26 h 33"/>
                <a:gd name="T70" fmla="*/ 0 w 90"/>
                <a:gd name="T71" fmla="*/ 32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"/>
                <a:gd name="T109" fmla="*/ 0 h 33"/>
                <a:gd name="T110" fmla="*/ 90 w 90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" h="33">
                  <a:moveTo>
                    <a:pt x="0" y="32"/>
                  </a:moveTo>
                  <a:lnTo>
                    <a:pt x="0" y="32"/>
                  </a:lnTo>
                  <a:lnTo>
                    <a:pt x="8" y="32"/>
                  </a:lnTo>
                  <a:lnTo>
                    <a:pt x="17" y="32"/>
                  </a:lnTo>
                  <a:lnTo>
                    <a:pt x="24" y="31"/>
                  </a:lnTo>
                  <a:lnTo>
                    <a:pt x="32" y="30"/>
                  </a:lnTo>
                  <a:lnTo>
                    <a:pt x="40" y="29"/>
                  </a:lnTo>
                  <a:lnTo>
                    <a:pt x="47" y="29"/>
                  </a:lnTo>
                  <a:lnTo>
                    <a:pt x="53" y="26"/>
                  </a:lnTo>
                  <a:lnTo>
                    <a:pt x="60" y="24"/>
                  </a:lnTo>
                  <a:lnTo>
                    <a:pt x="66" y="23"/>
                  </a:lnTo>
                  <a:lnTo>
                    <a:pt x="70" y="20"/>
                  </a:lnTo>
                  <a:lnTo>
                    <a:pt x="75" y="18"/>
                  </a:lnTo>
                  <a:lnTo>
                    <a:pt x="80" y="15"/>
                  </a:lnTo>
                  <a:lnTo>
                    <a:pt x="83" y="11"/>
                  </a:lnTo>
                  <a:lnTo>
                    <a:pt x="86" y="8"/>
                  </a:lnTo>
                  <a:lnTo>
                    <a:pt x="87" y="4"/>
                  </a:lnTo>
                  <a:lnTo>
                    <a:pt x="89" y="0"/>
                  </a:lnTo>
                  <a:lnTo>
                    <a:pt x="82" y="0"/>
                  </a:lnTo>
                  <a:lnTo>
                    <a:pt x="82" y="3"/>
                  </a:lnTo>
                  <a:lnTo>
                    <a:pt x="80" y="5"/>
                  </a:lnTo>
                  <a:lnTo>
                    <a:pt x="78" y="8"/>
                  </a:lnTo>
                  <a:lnTo>
                    <a:pt x="76" y="10"/>
                  </a:lnTo>
                  <a:lnTo>
                    <a:pt x="72" y="13"/>
                  </a:lnTo>
                  <a:lnTo>
                    <a:pt x="67" y="15"/>
                  </a:lnTo>
                  <a:lnTo>
                    <a:pt x="63" y="17"/>
                  </a:lnTo>
                  <a:lnTo>
                    <a:pt x="58" y="19"/>
                  </a:lnTo>
                  <a:lnTo>
                    <a:pt x="52" y="21"/>
                  </a:lnTo>
                  <a:lnTo>
                    <a:pt x="46" y="23"/>
                  </a:lnTo>
                  <a:lnTo>
                    <a:pt x="39" y="24"/>
                  </a:lnTo>
                  <a:lnTo>
                    <a:pt x="32" y="25"/>
                  </a:lnTo>
                  <a:lnTo>
                    <a:pt x="24" y="26"/>
                  </a:lnTo>
                  <a:lnTo>
                    <a:pt x="17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46" name="Freeform 228"/>
            <p:cNvSpPr>
              <a:spLocks/>
            </p:cNvSpPr>
            <p:nvPr/>
          </p:nvSpPr>
          <p:spPr bwMode="auto">
            <a:xfrm>
              <a:off x="2108" y="4172"/>
              <a:ext cx="79" cy="41"/>
            </a:xfrm>
            <a:custGeom>
              <a:avLst/>
              <a:gdLst>
                <a:gd name="T0" fmla="*/ 0 w 79"/>
                <a:gd name="T1" fmla="*/ 0 h 41"/>
                <a:gd name="T2" fmla="*/ 0 w 79"/>
                <a:gd name="T3" fmla="*/ 0 h 41"/>
                <a:gd name="T4" fmla="*/ 0 w 79"/>
                <a:gd name="T5" fmla="*/ 8 h 41"/>
                <a:gd name="T6" fmla="*/ 5 w 79"/>
                <a:gd name="T7" fmla="*/ 16 h 41"/>
                <a:gd name="T8" fmla="*/ 12 w 79"/>
                <a:gd name="T9" fmla="*/ 23 h 41"/>
                <a:gd name="T10" fmla="*/ 21 w 79"/>
                <a:gd name="T11" fmla="*/ 28 h 41"/>
                <a:gd name="T12" fmla="*/ 33 w 79"/>
                <a:gd name="T13" fmla="*/ 32 h 41"/>
                <a:gd name="T14" fmla="*/ 47 w 79"/>
                <a:gd name="T15" fmla="*/ 37 h 41"/>
                <a:gd name="T16" fmla="*/ 62 w 79"/>
                <a:gd name="T17" fmla="*/ 38 h 41"/>
                <a:gd name="T18" fmla="*/ 78 w 79"/>
                <a:gd name="T19" fmla="*/ 40 h 41"/>
                <a:gd name="T20" fmla="*/ 78 w 79"/>
                <a:gd name="T21" fmla="*/ 34 h 41"/>
                <a:gd name="T22" fmla="*/ 62 w 79"/>
                <a:gd name="T23" fmla="*/ 33 h 41"/>
                <a:gd name="T24" fmla="*/ 48 w 79"/>
                <a:gd name="T25" fmla="*/ 30 h 41"/>
                <a:gd name="T26" fmla="*/ 35 w 79"/>
                <a:gd name="T27" fmla="*/ 27 h 41"/>
                <a:gd name="T28" fmla="*/ 25 w 79"/>
                <a:gd name="T29" fmla="*/ 23 h 41"/>
                <a:gd name="T30" fmla="*/ 16 w 79"/>
                <a:gd name="T31" fmla="*/ 17 h 41"/>
                <a:gd name="T32" fmla="*/ 9 w 79"/>
                <a:gd name="T33" fmla="*/ 12 h 41"/>
                <a:gd name="T34" fmla="*/ 7 w 79"/>
                <a:gd name="T35" fmla="*/ 6 h 41"/>
                <a:gd name="T36" fmla="*/ 6 w 79"/>
                <a:gd name="T37" fmla="*/ 0 h 41"/>
                <a:gd name="T38" fmla="*/ 0 w 79"/>
                <a:gd name="T39" fmla="*/ 0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1"/>
                <a:gd name="T62" fmla="*/ 79 w 79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1">
                  <a:moveTo>
                    <a:pt x="0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5" y="16"/>
                  </a:lnTo>
                  <a:lnTo>
                    <a:pt x="12" y="23"/>
                  </a:lnTo>
                  <a:lnTo>
                    <a:pt x="21" y="28"/>
                  </a:lnTo>
                  <a:lnTo>
                    <a:pt x="33" y="32"/>
                  </a:lnTo>
                  <a:lnTo>
                    <a:pt x="47" y="37"/>
                  </a:lnTo>
                  <a:lnTo>
                    <a:pt x="62" y="38"/>
                  </a:lnTo>
                  <a:lnTo>
                    <a:pt x="78" y="40"/>
                  </a:lnTo>
                  <a:lnTo>
                    <a:pt x="78" y="34"/>
                  </a:lnTo>
                  <a:lnTo>
                    <a:pt x="62" y="33"/>
                  </a:lnTo>
                  <a:lnTo>
                    <a:pt x="48" y="30"/>
                  </a:lnTo>
                  <a:lnTo>
                    <a:pt x="35" y="27"/>
                  </a:lnTo>
                  <a:lnTo>
                    <a:pt x="25" y="23"/>
                  </a:lnTo>
                  <a:lnTo>
                    <a:pt x="16" y="17"/>
                  </a:lnTo>
                  <a:lnTo>
                    <a:pt x="9" y="12"/>
                  </a:lnTo>
                  <a:lnTo>
                    <a:pt x="7" y="6"/>
                  </a:lnTo>
                  <a:lnTo>
                    <a:pt x="6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47" name="Freeform 229"/>
            <p:cNvSpPr>
              <a:spLocks/>
            </p:cNvSpPr>
            <p:nvPr/>
          </p:nvSpPr>
          <p:spPr bwMode="auto">
            <a:xfrm>
              <a:off x="2108" y="4134"/>
              <a:ext cx="89" cy="33"/>
            </a:xfrm>
            <a:custGeom>
              <a:avLst/>
              <a:gdLst>
                <a:gd name="T0" fmla="*/ 88 w 89"/>
                <a:gd name="T1" fmla="*/ 0 h 33"/>
                <a:gd name="T2" fmla="*/ 88 w 89"/>
                <a:gd name="T3" fmla="*/ 0 h 33"/>
                <a:gd name="T4" fmla="*/ 80 w 89"/>
                <a:gd name="T5" fmla="*/ 0 h 33"/>
                <a:gd name="T6" fmla="*/ 71 w 89"/>
                <a:gd name="T7" fmla="*/ 0 h 33"/>
                <a:gd name="T8" fmla="*/ 64 w 89"/>
                <a:gd name="T9" fmla="*/ 1 h 33"/>
                <a:gd name="T10" fmla="*/ 56 w 89"/>
                <a:gd name="T11" fmla="*/ 2 h 33"/>
                <a:gd name="T12" fmla="*/ 49 w 89"/>
                <a:gd name="T13" fmla="*/ 3 h 33"/>
                <a:gd name="T14" fmla="*/ 41 w 89"/>
                <a:gd name="T15" fmla="*/ 4 h 33"/>
                <a:gd name="T16" fmla="*/ 35 w 89"/>
                <a:gd name="T17" fmla="*/ 6 h 33"/>
                <a:gd name="T18" fmla="*/ 29 w 89"/>
                <a:gd name="T19" fmla="*/ 8 h 33"/>
                <a:gd name="T20" fmla="*/ 22 w 89"/>
                <a:gd name="T21" fmla="*/ 10 h 33"/>
                <a:gd name="T22" fmla="*/ 18 w 89"/>
                <a:gd name="T23" fmla="*/ 12 h 33"/>
                <a:gd name="T24" fmla="*/ 13 w 89"/>
                <a:gd name="T25" fmla="*/ 15 h 33"/>
                <a:gd name="T26" fmla="*/ 8 w 89"/>
                <a:gd name="T27" fmla="*/ 18 h 33"/>
                <a:gd name="T28" fmla="*/ 6 w 89"/>
                <a:gd name="T29" fmla="*/ 21 h 33"/>
                <a:gd name="T30" fmla="*/ 2 w 89"/>
                <a:gd name="T31" fmla="*/ 24 h 33"/>
                <a:gd name="T32" fmla="*/ 1 w 89"/>
                <a:gd name="T33" fmla="*/ 29 h 33"/>
                <a:gd name="T34" fmla="*/ 0 w 89"/>
                <a:gd name="T35" fmla="*/ 32 h 33"/>
                <a:gd name="T36" fmla="*/ 6 w 89"/>
                <a:gd name="T37" fmla="*/ 32 h 33"/>
                <a:gd name="T38" fmla="*/ 7 w 89"/>
                <a:gd name="T39" fmla="*/ 30 h 33"/>
                <a:gd name="T40" fmla="*/ 8 w 89"/>
                <a:gd name="T41" fmla="*/ 27 h 33"/>
                <a:gd name="T42" fmla="*/ 10 w 89"/>
                <a:gd name="T43" fmla="*/ 24 h 33"/>
                <a:gd name="T44" fmla="*/ 13 w 89"/>
                <a:gd name="T45" fmla="*/ 22 h 33"/>
                <a:gd name="T46" fmla="*/ 16 w 89"/>
                <a:gd name="T47" fmla="*/ 19 h 33"/>
                <a:gd name="T48" fmla="*/ 21 w 89"/>
                <a:gd name="T49" fmla="*/ 18 h 33"/>
                <a:gd name="T50" fmla="*/ 25 w 89"/>
                <a:gd name="T51" fmla="*/ 15 h 33"/>
                <a:gd name="T52" fmla="*/ 31 w 89"/>
                <a:gd name="T53" fmla="*/ 13 h 33"/>
                <a:gd name="T54" fmla="*/ 37 w 89"/>
                <a:gd name="T55" fmla="*/ 11 h 33"/>
                <a:gd name="T56" fmla="*/ 42 w 89"/>
                <a:gd name="T57" fmla="*/ 9 h 33"/>
                <a:gd name="T58" fmla="*/ 50 w 89"/>
                <a:gd name="T59" fmla="*/ 8 h 33"/>
                <a:gd name="T60" fmla="*/ 56 w 89"/>
                <a:gd name="T61" fmla="*/ 7 h 33"/>
                <a:gd name="T62" fmla="*/ 64 w 89"/>
                <a:gd name="T63" fmla="*/ 6 h 33"/>
                <a:gd name="T64" fmla="*/ 71 w 89"/>
                <a:gd name="T65" fmla="*/ 6 h 33"/>
                <a:gd name="T66" fmla="*/ 80 w 89"/>
                <a:gd name="T67" fmla="*/ 6 h 33"/>
                <a:gd name="T68" fmla="*/ 88 w 89"/>
                <a:gd name="T69" fmla="*/ 6 h 33"/>
                <a:gd name="T70" fmla="*/ 88 w 89"/>
                <a:gd name="T71" fmla="*/ 0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88" y="0"/>
                  </a:moveTo>
                  <a:lnTo>
                    <a:pt x="88" y="0"/>
                  </a:lnTo>
                  <a:lnTo>
                    <a:pt x="80" y="0"/>
                  </a:lnTo>
                  <a:lnTo>
                    <a:pt x="71" y="0"/>
                  </a:lnTo>
                  <a:lnTo>
                    <a:pt x="64" y="1"/>
                  </a:lnTo>
                  <a:lnTo>
                    <a:pt x="56" y="2"/>
                  </a:lnTo>
                  <a:lnTo>
                    <a:pt x="49" y="3"/>
                  </a:lnTo>
                  <a:lnTo>
                    <a:pt x="41" y="4"/>
                  </a:lnTo>
                  <a:lnTo>
                    <a:pt x="35" y="6"/>
                  </a:lnTo>
                  <a:lnTo>
                    <a:pt x="29" y="8"/>
                  </a:lnTo>
                  <a:lnTo>
                    <a:pt x="22" y="10"/>
                  </a:lnTo>
                  <a:lnTo>
                    <a:pt x="18" y="12"/>
                  </a:lnTo>
                  <a:lnTo>
                    <a:pt x="13" y="15"/>
                  </a:lnTo>
                  <a:lnTo>
                    <a:pt x="8" y="18"/>
                  </a:lnTo>
                  <a:lnTo>
                    <a:pt x="6" y="21"/>
                  </a:lnTo>
                  <a:lnTo>
                    <a:pt x="2" y="24"/>
                  </a:lnTo>
                  <a:lnTo>
                    <a:pt x="1" y="29"/>
                  </a:lnTo>
                  <a:lnTo>
                    <a:pt x="0" y="32"/>
                  </a:lnTo>
                  <a:lnTo>
                    <a:pt x="6" y="32"/>
                  </a:lnTo>
                  <a:lnTo>
                    <a:pt x="7" y="30"/>
                  </a:lnTo>
                  <a:lnTo>
                    <a:pt x="8" y="27"/>
                  </a:lnTo>
                  <a:lnTo>
                    <a:pt x="10" y="24"/>
                  </a:lnTo>
                  <a:lnTo>
                    <a:pt x="13" y="22"/>
                  </a:lnTo>
                  <a:lnTo>
                    <a:pt x="16" y="19"/>
                  </a:lnTo>
                  <a:lnTo>
                    <a:pt x="21" y="18"/>
                  </a:lnTo>
                  <a:lnTo>
                    <a:pt x="25" y="15"/>
                  </a:lnTo>
                  <a:lnTo>
                    <a:pt x="31" y="13"/>
                  </a:lnTo>
                  <a:lnTo>
                    <a:pt x="37" y="11"/>
                  </a:lnTo>
                  <a:lnTo>
                    <a:pt x="42" y="9"/>
                  </a:lnTo>
                  <a:lnTo>
                    <a:pt x="50" y="8"/>
                  </a:lnTo>
                  <a:lnTo>
                    <a:pt x="56" y="7"/>
                  </a:lnTo>
                  <a:lnTo>
                    <a:pt x="64" y="6"/>
                  </a:lnTo>
                  <a:lnTo>
                    <a:pt x="71" y="6"/>
                  </a:lnTo>
                  <a:lnTo>
                    <a:pt x="80" y="6"/>
                  </a:lnTo>
                  <a:lnTo>
                    <a:pt x="88" y="6"/>
                  </a:lnTo>
                  <a:lnTo>
                    <a:pt x="88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48" name="Freeform 230"/>
            <p:cNvSpPr>
              <a:spLocks/>
            </p:cNvSpPr>
            <p:nvPr/>
          </p:nvSpPr>
          <p:spPr bwMode="auto">
            <a:xfrm>
              <a:off x="2202" y="4134"/>
              <a:ext cx="80" cy="41"/>
            </a:xfrm>
            <a:custGeom>
              <a:avLst/>
              <a:gdLst>
                <a:gd name="T0" fmla="*/ 79 w 80"/>
                <a:gd name="T1" fmla="*/ 40 h 41"/>
                <a:gd name="T2" fmla="*/ 79 w 80"/>
                <a:gd name="T3" fmla="*/ 40 h 41"/>
                <a:gd name="T4" fmla="*/ 78 w 80"/>
                <a:gd name="T5" fmla="*/ 32 h 41"/>
                <a:gd name="T6" fmla="*/ 73 w 80"/>
                <a:gd name="T7" fmla="*/ 25 h 41"/>
                <a:gd name="T8" fmla="*/ 67 w 80"/>
                <a:gd name="T9" fmla="*/ 18 h 41"/>
                <a:gd name="T10" fmla="*/ 57 w 80"/>
                <a:gd name="T11" fmla="*/ 12 h 41"/>
                <a:gd name="T12" fmla="*/ 46 w 80"/>
                <a:gd name="T13" fmla="*/ 8 h 41"/>
                <a:gd name="T14" fmla="*/ 32 w 80"/>
                <a:gd name="T15" fmla="*/ 4 h 41"/>
                <a:gd name="T16" fmla="*/ 16 w 80"/>
                <a:gd name="T17" fmla="*/ 2 h 41"/>
                <a:gd name="T18" fmla="*/ 0 w 80"/>
                <a:gd name="T19" fmla="*/ 0 h 41"/>
                <a:gd name="T20" fmla="*/ 0 w 80"/>
                <a:gd name="T21" fmla="*/ 6 h 41"/>
                <a:gd name="T22" fmla="*/ 16 w 80"/>
                <a:gd name="T23" fmla="*/ 7 h 41"/>
                <a:gd name="T24" fmla="*/ 31 w 80"/>
                <a:gd name="T25" fmla="*/ 10 h 41"/>
                <a:gd name="T26" fmla="*/ 44 w 80"/>
                <a:gd name="T27" fmla="*/ 13 h 41"/>
                <a:gd name="T28" fmla="*/ 54 w 80"/>
                <a:gd name="T29" fmla="*/ 18 h 41"/>
                <a:gd name="T30" fmla="*/ 62 w 80"/>
                <a:gd name="T31" fmla="*/ 23 h 41"/>
                <a:gd name="T32" fmla="*/ 69 w 80"/>
                <a:gd name="T33" fmla="*/ 29 h 41"/>
                <a:gd name="T34" fmla="*/ 72 w 80"/>
                <a:gd name="T35" fmla="*/ 34 h 41"/>
                <a:gd name="T36" fmla="*/ 72 w 80"/>
                <a:gd name="T37" fmla="*/ 40 h 41"/>
                <a:gd name="T38" fmla="*/ 79 w 80"/>
                <a:gd name="T39" fmla="*/ 40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41"/>
                <a:gd name="T62" fmla="*/ 80 w 80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41">
                  <a:moveTo>
                    <a:pt x="79" y="40"/>
                  </a:moveTo>
                  <a:lnTo>
                    <a:pt x="79" y="40"/>
                  </a:lnTo>
                  <a:lnTo>
                    <a:pt x="78" y="32"/>
                  </a:lnTo>
                  <a:lnTo>
                    <a:pt x="73" y="25"/>
                  </a:lnTo>
                  <a:lnTo>
                    <a:pt x="67" y="18"/>
                  </a:lnTo>
                  <a:lnTo>
                    <a:pt x="57" y="12"/>
                  </a:lnTo>
                  <a:lnTo>
                    <a:pt x="46" y="8"/>
                  </a:lnTo>
                  <a:lnTo>
                    <a:pt x="32" y="4"/>
                  </a:lnTo>
                  <a:lnTo>
                    <a:pt x="16" y="2"/>
                  </a:lnTo>
                  <a:lnTo>
                    <a:pt x="0" y="0"/>
                  </a:lnTo>
                  <a:lnTo>
                    <a:pt x="0" y="6"/>
                  </a:lnTo>
                  <a:lnTo>
                    <a:pt x="16" y="7"/>
                  </a:lnTo>
                  <a:lnTo>
                    <a:pt x="31" y="10"/>
                  </a:lnTo>
                  <a:lnTo>
                    <a:pt x="44" y="13"/>
                  </a:lnTo>
                  <a:lnTo>
                    <a:pt x="54" y="18"/>
                  </a:lnTo>
                  <a:lnTo>
                    <a:pt x="62" y="23"/>
                  </a:lnTo>
                  <a:lnTo>
                    <a:pt x="69" y="29"/>
                  </a:lnTo>
                  <a:lnTo>
                    <a:pt x="72" y="34"/>
                  </a:lnTo>
                  <a:lnTo>
                    <a:pt x="72" y="40"/>
                  </a:lnTo>
                  <a:lnTo>
                    <a:pt x="79" y="4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49" name="Freeform 231"/>
            <p:cNvSpPr>
              <a:spLocks/>
            </p:cNvSpPr>
            <p:nvPr/>
          </p:nvSpPr>
          <p:spPr bwMode="auto">
            <a:xfrm>
              <a:off x="2596" y="4130"/>
              <a:ext cx="168" cy="106"/>
            </a:xfrm>
            <a:custGeom>
              <a:avLst/>
              <a:gdLst>
                <a:gd name="T0" fmla="*/ 1 w 168"/>
                <a:gd name="T1" fmla="*/ 65 h 106"/>
                <a:gd name="T2" fmla="*/ 1 w 168"/>
                <a:gd name="T3" fmla="*/ 73 h 106"/>
                <a:gd name="T4" fmla="*/ 6 w 168"/>
                <a:gd name="T5" fmla="*/ 79 h 106"/>
                <a:gd name="T6" fmla="*/ 13 w 168"/>
                <a:gd name="T7" fmla="*/ 86 h 106"/>
                <a:gd name="T8" fmla="*/ 22 w 168"/>
                <a:gd name="T9" fmla="*/ 92 h 106"/>
                <a:gd name="T10" fmla="*/ 34 w 168"/>
                <a:gd name="T11" fmla="*/ 96 h 106"/>
                <a:gd name="T12" fmla="*/ 47 w 168"/>
                <a:gd name="T13" fmla="*/ 101 h 106"/>
                <a:gd name="T14" fmla="*/ 63 w 168"/>
                <a:gd name="T15" fmla="*/ 103 h 106"/>
                <a:gd name="T16" fmla="*/ 79 w 168"/>
                <a:gd name="T17" fmla="*/ 105 h 106"/>
                <a:gd name="T18" fmla="*/ 88 w 168"/>
                <a:gd name="T19" fmla="*/ 105 h 106"/>
                <a:gd name="T20" fmla="*/ 97 w 168"/>
                <a:gd name="T21" fmla="*/ 105 h 106"/>
                <a:gd name="T22" fmla="*/ 104 w 168"/>
                <a:gd name="T23" fmla="*/ 104 h 106"/>
                <a:gd name="T24" fmla="*/ 112 w 168"/>
                <a:gd name="T25" fmla="*/ 103 h 106"/>
                <a:gd name="T26" fmla="*/ 120 w 168"/>
                <a:gd name="T27" fmla="*/ 102 h 106"/>
                <a:gd name="T28" fmla="*/ 126 w 168"/>
                <a:gd name="T29" fmla="*/ 101 h 106"/>
                <a:gd name="T30" fmla="*/ 133 w 168"/>
                <a:gd name="T31" fmla="*/ 98 h 106"/>
                <a:gd name="T32" fmla="*/ 140 w 168"/>
                <a:gd name="T33" fmla="*/ 96 h 106"/>
                <a:gd name="T34" fmla="*/ 146 w 168"/>
                <a:gd name="T35" fmla="*/ 95 h 106"/>
                <a:gd name="T36" fmla="*/ 151 w 168"/>
                <a:gd name="T37" fmla="*/ 92 h 106"/>
                <a:gd name="T38" fmla="*/ 154 w 168"/>
                <a:gd name="T39" fmla="*/ 89 h 106"/>
                <a:gd name="T40" fmla="*/ 159 w 168"/>
                <a:gd name="T41" fmla="*/ 86 h 106"/>
                <a:gd name="T42" fmla="*/ 162 w 168"/>
                <a:gd name="T43" fmla="*/ 83 h 106"/>
                <a:gd name="T44" fmla="*/ 165 w 168"/>
                <a:gd name="T45" fmla="*/ 79 h 106"/>
                <a:gd name="T46" fmla="*/ 166 w 168"/>
                <a:gd name="T47" fmla="*/ 76 h 106"/>
                <a:gd name="T48" fmla="*/ 167 w 168"/>
                <a:gd name="T49" fmla="*/ 73 h 106"/>
                <a:gd name="T50" fmla="*/ 166 w 168"/>
                <a:gd name="T51" fmla="*/ 40 h 106"/>
                <a:gd name="T52" fmla="*/ 166 w 168"/>
                <a:gd name="T53" fmla="*/ 32 h 106"/>
                <a:gd name="T54" fmla="*/ 161 w 168"/>
                <a:gd name="T55" fmla="*/ 26 h 106"/>
                <a:gd name="T56" fmla="*/ 154 w 168"/>
                <a:gd name="T57" fmla="*/ 19 h 106"/>
                <a:gd name="T58" fmla="*/ 145 w 168"/>
                <a:gd name="T59" fmla="*/ 13 h 106"/>
                <a:gd name="T60" fmla="*/ 133 w 168"/>
                <a:gd name="T61" fmla="*/ 9 h 106"/>
                <a:gd name="T62" fmla="*/ 120 w 168"/>
                <a:gd name="T63" fmla="*/ 4 h 106"/>
                <a:gd name="T64" fmla="*/ 104 w 168"/>
                <a:gd name="T65" fmla="*/ 2 h 106"/>
                <a:gd name="T66" fmla="*/ 88 w 168"/>
                <a:gd name="T67" fmla="*/ 0 h 106"/>
                <a:gd name="T68" fmla="*/ 79 w 168"/>
                <a:gd name="T69" fmla="*/ 0 h 106"/>
                <a:gd name="T70" fmla="*/ 70 w 168"/>
                <a:gd name="T71" fmla="*/ 0 h 106"/>
                <a:gd name="T72" fmla="*/ 63 w 168"/>
                <a:gd name="T73" fmla="*/ 1 h 106"/>
                <a:gd name="T74" fmla="*/ 55 w 168"/>
                <a:gd name="T75" fmla="*/ 2 h 106"/>
                <a:gd name="T76" fmla="*/ 47 w 168"/>
                <a:gd name="T77" fmla="*/ 3 h 106"/>
                <a:gd name="T78" fmla="*/ 41 w 168"/>
                <a:gd name="T79" fmla="*/ 4 h 106"/>
                <a:gd name="T80" fmla="*/ 34 w 168"/>
                <a:gd name="T81" fmla="*/ 7 h 106"/>
                <a:gd name="T82" fmla="*/ 28 w 168"/>
                <a:gd name="T83" fmla="*/ 9 h 106"/>
                <a:gd name="T84" fmla="*/ 21 w 168"/>
                <a:gd name="T85" fmla="*/ 10 h 106"/>
                <a:gd name="T86" fmla="*/ 17 w 168"/>
                <a:gd name="T87" fmla="*/ 13 h 106"/>
                <a:gd name="T88" fmla="*/ 13 w 168"/>
                <a:gd name="T89" fmla="*/ 16 h 106"/>
                <a:gd name="T90" fmla="*/ 8 w 168"/>
                <a:gd name="T91" fmla="*/ 19 h 106"/>
                <a:gd name="T92" fmla="*/ 5 w 168"/>
                <a:gd name="T93" fmla="*/ 23 h 106"/>
                <a:gd name="T94" fmla="*/ 3 w 168"/>
                <a:gd name="T95" fmla="*/ 26 h 106"/>
                <a:gd name="T96" fmla="*/ 1 w 168"/>
                <a:gd name="T97" fmla="*/ 29 h 106"/>
                <a:gd name="T98" fmla="*/ 0 w 168"/>
                <a:gd name="T99" fmla="*/ 33 h 106"/>
                <a:gd name="T100" fmla="*/ 1 w 168"/>
                <a:gd name="T101" fmla="*/ 65 h 10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68"/>
                <a:gd name="T154" fmla="*/ 0 h 106"/>
                <a:gd name="T155" fmla="*/ 168 w 168"/>
                <a:gd name="T156" fmla="*/ 106 h 10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68" h="106">
                  <a:moveTo>
                    <a:pt x="1" y="65"/>
                  </a:moveTo>
                  <a:lnTo>
                    <a:pt x="1" y="73"/>
                  </a:lnTo>
                  <a:lnTo>
                    <a:pt x="6" y="79"/>
                  </a:lnTo>
                  <a:lnTo>
                    <a:pt x="13" y="86"/>
                  </a:lnTo>
                  <a:lnTo>
                    <a:pt x="22" y="92"/>
                  </a:lnTo>
                  <a:lnTo>
                    <a:pt x="34" y="96"/>
                  </a:lnTo>
                  <a:lnTo>
                    <a:pt x="47" y="101"/>
                  </a:lnTo>
                  <a:lnTo>
                    <a:pt x="63" y="103"/>
                  </a:lnTo>
                  <a:lnTo>
                    <a:pt x="79" y="105"/>
                  </a:lnTo>
                  <a:lnTo>
                    <a:pt x="88" y="105"/>
                  </a:lnTo>
                  <a:lnTo>
                    <a:pt x="97" y="105"/>
                  </a:lnTo>
                  <a:lnTo>
                    <a:pt x="104" y="104"/>
                  </a:lnTo>
                  <a:lnTo>
                    <a:pt x="112" y="103"/>
                  </a:lnTo>
                  <a:lnTo>
                    <a:pt x="120" y="102"/>
                  </a:lnTo>
                  <a:lnTo>
                    <a:pt x="126" y="101"/>
                  </a:lnTo>
                  <a:lnTo>
                    <a:pt x="133" y="98"/>
                  </a:lnTo>
                  <a:lnTo>
                    <a:pt x="140" y="96"/>
                  </a:lnTo>
                  <a:lnTo>
                    <a:pt x="146" y="95"/>
                  </a:lnTo>
                  <a:lnTo>
                    <a:pt x="151" y="92"/>
                  </a:lnTo>
                  <a:lnTo>
                    <a:pt x="154" y="89"/>
                  </a:lnTo>
                  <a:lnTo>
                    <a:pt x="159" y="86"/>
                  </a:lnTo>
                  <a:lnTo>
                    <a:pt x="162" y="83"/>
                  </a:lnTo>
                  <a:lnTo>
                    <a:pt x="165" y="79"/>
                  </a:lnTo>
                  <a:lnTo>
                    <a:pt x="166" y="76"/>
                  </a:lnTo>
                  <a:lnTo>
                    <a:pt x="167" y="73"/>
                  </a:lnTo>
                  <a:lnTo>
                    <a:pt x="166" y="40"/>
                  </a:lnTo>
                  <a:lnTo>
                    <a:pt x="166" y="32"/>
                  </a:lnTo>
                  <a:lnTo>
                    <a:pt x="161" y="26"/>
                  </a:lnTo>
                  <a:lnTo>
                    <a:pt x="154" y="19"/>
                  </a:lnTo>
                  <a:lnTo>
                    <a:pt x="145" y="13"/>
                  </a:lnTo>
                  <a:lnTo>
                    <a:pt x="133" y="9"/>
                  </a:lnTo>
                  <a:lnTo>
                    <a:pt x="120" y="4"/>
                  </a:lnTo>
                  <a:lnTo>
                    <a:pt x="104" y="2"/>
                  </a:lnTo>
                  <a:lnTo>
                    <a:pt x="88" y="0"/>
                  </a:lnTo>
                  <a:lnTo>
                    <a:pt x="79" y="0"/>
                  </a:lnTo>
                  <a:lnTo>
                    <a:pt x="70" y="0"/>
                  </a:lnTo>
                  <a:lnTo>
                    <a:pt x="63" y="1"/>
                  </a:lnTo>
                  <a:lnTo>
                    <a:pt x="55" y="2"/>
                  </a:lnTo>
                  <a:lnTo>
                    <a:pt x="47" y="3"/>
                  </a:lnTo>
                  <a:lnTo>
                    <a:pt x="41" y="4"/>
                  </a:lnTo>
                  <a:lnTo>
                    <a:pt x="34" y="7"/>
                  </a:lnTo>
                  <a:lnTo>
                    <a:pt x="28" y="9"/>
                  </a:lnTo>
                  <a:lnTo>
                    <a:pt x="21" y="10"/>
                  </a:lnTo>
                  <a:lnTo>
                    <a:pt x="17" y="13"/>
                  </a:lnTo>
                  <a:lnTo>
                    <a:pt x="13" y="16"/>
                  </a:lnTo>
                  <a:lnTo>
                    <a:pt x="8" y="19"/>
                  </a:lnTo>
                  <a:lnTo>
                    <a:pt x="5" y="23"/>
                  </a:lnTo>
                  <a:lnTo>
                    <a:pt x="3" y="26"/>
                  </a:lnTo>
                  <a:lnTo>
                    <a:pt x="1" y="29"/>
                  </a:lnTo>
                  <a:lnTo>
                    <a:pt x="0" y="33"/>
                  </a:lnTo>
                  <a:lnTo>
                    <a:pt x="1" y="65"/>
                  </a:lnTo>
                </a:path>
              </a:pathLst>
            </a:custGeom>
            <a:solidFill>
              <a:srgbClr val="FFB2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50" name="Freeform 232"/>
            <p:cNvSpPr>
              <a:spLocks/>
            </p:cNvSpPr>
            <p:nvPr/>
          </p:nvSpPr>
          <p:spPr bwMode="auto">
            <a:xfrm>
              <a:off x="2594" y="4199"/>
              <a:ext cx="79" cy="40"/>
            </a:xfrm>
            <a:custGeom>
              <a:avLst/>
              <a:gdLst>
                <a:gd name="T0" fmla="*/ 78 w 79"/>
                <a:gd name="T1" fmla="*/ 34 h 40"/>
                <a:gd name="T2" fmla="*/ 78 w 79"/>
                <a:gd name="T3" fmla="*/ 34 h 40"/>
                <a:gd name="T4" fmla="*/ 62 w 79"/>
                <a:gd name="T5" fmla="*/ 32 h 40"/>
                <a:gd name="T6" fmla="*/ 48 w 79"/>
                <a:gd name="T7" fmla="*/ 29 h 40"/>
                <a:gd name="T8" fmla="*/ 35 w 79"/>
                <a:gd name="T9" fmla="*/ 26 h 40"/>
                <a:gd name="T10" fmla="*/ 24 w 79"/>
                <a:gd name="T11" fmla="*/ 22 h 40"/>
                <a:gd name="T12" fmla="*/ 16 w 79"/>
                <a:gd name="T13" fmla="*/ 16 h 40"/>
                <a:gd name="T14" fmla="*/ 9 w 79"/>
                <a:gd name="T15" fmla="*/ 11 h 40"/>
                <a:gd name="T16" fmla="*/ 7 w 79"/>
                <a:gd name="T17" fmla="*/ 6 h 40"/>
                <a:gd name="T18" fmla="*/ 6 w 79"/>
                <a:gd name="T19" fmla="*/ 0 h 40"/>
                <a:gd name="T20" fmla="*/ 0 w 79"/>
                <a:gd name="T21" fmla="*/ 0 h 40"/>
                <a:gd name="T22" fmla="*/ 0 w 79"/>
                <a:gd name="T23" fmla="*/ 8 h 40"/>
                <a:gd name="T24" fmla="*/ 5 w 79"/>
                <a:gd name="T25" fmla="*/ 15 h 40"/>
                <a:gd name="T26" fmla="*/ 12 w 79"/>
                <a:gd name="T27" fmla="*/ 22 h 40"/>
                <a:gd name="T28" fmla="*/ 21 w 79"/>
                <a:gd name="T29" fmla="*/ 27 h 40"/>
                <a:gd name="T30" fmla="*/ 33 w 79"/>
                <a:gd name="T31" fmla="*/ 31 h 40"/>
                <a:gd name="T32" fmla="*/ 47 w 79"/>
                <a:gd name="T33" fmla="*/ 36 h 40"/>
                <a:gd name="T34" fmla="*/ 62 w 79"/>
                <a:gd name="T35" fmla="*/ 37 h 40"/>
                <a:gd name="T36" fmla="*/ 78 w 79"/>
                <a:gd name="T37" fmla="*/ 39 h 40"/>
                <a:gd name="T38" fmla="*/ 78 w 79"/>
                <a:gd name="T39" fmla="*/ 34 h 4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0"/>
                <a:gd name="T62" fmla="*/ 79 w 79"/>
                <a:gd name="T63" fmla="*/ 40 h 4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0">
                  <a:moveTo>
                    <a:pt x="78" y="34"/>
                  </a:moveTo>
                  <a:lnTo>
                    <a:pt x="78" y="34"/>
                  </a:lnTo>
                  <a:lnTo>
                    <a:pt x="62" y="32"/>
                  </a:lnTo>
                  <a:lnTo>
                    <a:pt x="48" y="29"/>
                  </a:lnTo>
                  <a:lnTo>
                    <a:pt x="35" y="26"/>
                  </a:lnTo>
                  <a:lnTo>
                    <a:pt x="24" y="22"/>
                  </a:lnTo>
                  <a:lnTo>
                    <a:pt x="16" y="16"/>
                  </a:lnTo>
                  <a:lnTo>
                    <a:pt x="9" y="11"/>
                  </a:lnTo>
                  <a:lnTo>
                    <a:pt x="7" y="6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8"/>
                  </a:lnTo>
                  <a:lnTo>
                    <a:pt x="5" y="15"/>
                  </a:lnTo>
                  <a:lnTo>
                    <a:pt x="12" y="22"/>
                  </a:lnTo>
                  <a:lnTo>
                    <a:pt x="21" y="27"/>
                  </a:lnTo>
                  <a:lnTo>
                    <a:pt x="33" y="31"/>
                  </a:lnTo>
                  <a:lnTo>
                    <a:pt x="47" y="36"/>
                  </a:lnTo>
                  <a:lnTo>
                    <a:pt x="62" y="37"/>
                  </a:lnTo>
                  <a:lnTo>
                    <a:pt x="78" y="39"/>
                  </a:lnTo>
                  <a:lnTo>
                    <a:pt x="78" y="34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51" name="Freeform 233"/>
            <p:cNvSpPr>
              <a:spLocks/>
            </p:cNvSpPr>
            <p:nvPr/>
          </p:nvSpPr>
          <p:spPr bwMode="auto">
            <a:xfrm>
              <a:off x="2678" y="4207"/>
              <a:ext cx="89" cy="33"/>
            </a:xfrm>
            <a:custGeom>
              <a:avLst/>
              <a:gdLst>
                <a:gd name="T0" fmla="*/ 82 w 89"/>
                <a:gd name="T1" fmla="*/ 0 h 33"/>
                <a:gd name="T2" fmla="*/ 82 w 89"/>
                <a:gd name="T3" fmla="*/ 0 h 33"/>
                <a:gd name="T4" fmla="*/ 81 w 89"/>
                <a:gd name="T5" fmla="*/ 2 h 33"/>
                <a:gd name="T6" fmla="*/ 80 w 89"/>
                <a:gd name="T7" fmla="*/ 4 h 33"/>
                <a:gd name="T8" fmla="*/ 78 w 89"/>
                <a:gd name="T9" fmla="*/ 8 h 33"/>
                <a:gd name="T10" fmla="*/ 76 w 89"/>
                <a:gd name="T11" fmla="*/ 9 h 33"/>
                <a:gd name="T12" fmla="*/ 72 w 89"/>
                <a:gd name="T13" fmla="*/ 13 h 33"/>
                <a:gd name="T14" fmla="*/ 67 w 89"/>
                <a:gd name="T15" fmla="*/ 14 h 33"/>
                <a:gd name="T16" fmla="*/ 63 w 89"/>
                <a:gd name="T17" fmla="*/ 17 h 33"/>
                <a:gd name="T18" fmla="*/ 58 w 89"/>
                <a:gd name="T19" fmla="*/ 19 h 33"/>
                <a:gd name="T20" fmla="*/ 51 w 89"/>
                <a:gd name="T21" fmla="*/ 20 h 33"/>
                <a:gd name="T22" fmla="*/ 46 w 89"/>
                <a:gd name="T23" fmla="*/ 22 h 33"/>
                <a:gd name="T24" fmla="*/ 38 w 89"/>
                <a:gd name="T25" fmla="*/ 24 h 33"/>
                <a:gd name="T26" fmla="*/ 32 w 89"/>
                <a:gd name="T27" fmla="*/ 24 h 33"/>
                <a:gd name="T28" fmla="*/ 24 w 89"/>
                <a:gd name="T29" fmla="*/ 25 h 33"/>
                <a:gd name="T30" fmla="*/ 17 w 89"/>
                <a:gd name="T31" fmla="*/ 25 h 33"/>
                <a:gd name="T32" fmla="*/ 8 w 89"/>
                <a:gd name="T33" fmla="*/ 25 h 33"/>
                <a:gd name="T34" fmla="*/ 0 w 89"/>
                <a:gd name="T35" fmla="*/ 26 h 33"/>
                <a:gd name="T36" fmla="*/ 0 w 89"/>
                <a:gd name="T37" fmla="*/ 31 h 33"/>
                <a:gd name="T38" fmla="*/ 8 w 89"/>
                <a:gd name="T39" fmla="*/ 32 h 33"/>
                <a:gd name="T40" fmla="*/ 17 w 89"/>
                <a:gd name="T41" fmla="*/ 32 h 33"/>
                <a:gd name="T42" fmla="*/ 24 w 89"/>
                <a:gd name="T43" fmla="*/ 31 h 33"/>
                <a:gd name="T44" fmla="*/ 32 w 89"/>
                <a:gd name="T45" fmla="*/ 29 h 33"/>
                <a:gd name="T46" fmla="*/ 40 w 89"/>
                <a:gd name="T47" fmla="*/ 29 h 33"/>
                <a:gd name="T48" fmla="*/ 47 w 89"/>
                <a:gd name="T49" fmla="*/ 28 h 33"/>
                <a:gd name="T50" fmla="*/ 53 w 89"/>
                <a:gd name="T51" fmla="*/ 26 h 33"/>
                <a:gd name="T52" fmla="*/ 60 w 89"/>
                <a:gd name="T53" fmla="*/ 24 h 33"/>
                <a:gd name="T54" fmla="*/ 66 w 89"/>
                <a:gd name="T55" fmla="*/ 22 h 33"/>
                <a:gd name="T56" fmla="*/ 70 w 89"/>
                <a:gd name="T57" fmla="*/ 19 h 33"/>
                <a:gd name="T58" fmla="*/ 75 w 89"/>
                <a:gd name="T59" fmla="*/ 17 h 33"/>
                <a:gd name="T60" fmla="*/ 80 w 89"/>
                <a:gd name="T61" fmla="*/ 14 h 33"/>
                <a:gd name="T62" fmla="*/ 83 w 89"/>
                <a:gd name="T63" fmla="*/ 11 h 33"/>
                <a:gd name="T64" fmla="*/ 86 w 89"/>
                <a:gd name="T65" fmla="*/ 8 h 33"/>
                <a:gd name="T66" fmla="*/ 87 w 89"/>
                <a:gd name="T67" fmla="*/ 3 h 33"/>
                <a:gd name="T68" fmla="*/ 88 w 89"/>
                <a:gd name="T69" fmla="*/ 0 h 33"/>
                <a:gd name="T70" fmla="*/ 82 w 89"/>
                <a:gd name="T71" fmla="*/ 0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82" y="0"/>
                  </a:moveTo>
                  <a:lnTo>
                    <a:pt x="82" y="0"/>
                  </a:lnTo>
                  <a:lnTo>
                    <a:pt x="81" y="2"/>
                  </a:lnTo>
                  <a:lnTo>
                    <a:pt x="80" y="4"/>
                  </a:lnTo>
                  <a:lnTo>
                    <a:pt x="78" y="8"/>
                  </a:lnTo>
                  <a:lnTo>
                    <a:pt x="76" y="9"/>
                  </a:lnTo>
                  <a:lnTo>
                    <a:pt x="72" y="13"/>
                  </a:lnTo>
                  <a:lnTo>
                    <a:pt x="67" y="14"/>
                  </a:lnTo>
                  <a:lnTo>
                    <a:pt x="63" y="17"/>
                  </a:lnTo>
                  <a:lnTo>
                    <a:pt x="58" y="19"/>
                  </a:lnTo>
                  <a:lnTo>
                    <a:pt x="51" y="20"/>
                  </a:lnTo>
                  <a:lnTo>
                    <a:pt x="46" y="22"/>
                  </a:lnTo>
                  <a:lnTo>
                    <a:pt x="38" y="24"/>
                  </a:lnTo>
                  <a:lnTo>
                    <a:pt x="32" y="24"/>
                  </a:lnTo>
                  <a:lnTo>
                    <a:pt x="24" y="25"/>
                  </a:lnTo>
                  <a:lnTo>
                    <a:pt x="17" y="25"/>
                  </a:lnTo>
                  <a:lnTo>
                    <a:pt x="8" y="25"/>
                  </a:lnTo>
                  <a:lnTo>
                    <a:pt x="0" y="26"/>
                  </a:lnTo>
                  <a:lnTo>
                    <a:pt x="0" y="31"/>
                  </a:lnTo>
                  <a:lnTo>
                    <a:pt x="8" y="32"/>
                  </a:lnTo>
                  <a:lnTo>
                    <a:pt x="17" y="32"/>
                  </a:lnTo>
                  <a:lnTo>
                    <a:pt x="24" y="31"/>
                  </a:lnTo>
                  <a:lnTo>
                    <a:pt x="32" y="29"/>
                  </a:lnTo>
                  <a:lnTo>
                    <a:pt x="40" y="29"/>
                  </a:lnTo>
                  <a:lnTo>
                    <a:pt x="47" y="28"/>
                  </a:lnTo>
                  <a:lnTo>
                    <a:pt x="53" y="26"/>
                  </a:lnTo>
                  <a:lnTo>
                    <a:pt x="60" y="24"/>
                  </a:lnTo>
                  <a:lnTo>
                    <a:pt x="66" y="22"/>
                  </a:lnTo>
                  <a:lnTo>
                    <a:pt x="70" y="19"/>
                  </a:lnTo>
                  <a:lnTo>
                    <a:pt x="75" y="17"/>
                  </a:lnTo>
                  <a:lnTo>
                    <a:pt x="80" y="14"/>
                  </a:lnTo>
                  <a:lnTo>
                    <a:pt x="83" y="11"/>
                  </a:lnTo>
                  <a:lnTo>
                    <a:pt x="86" y="8"/>
                  </a:lnTo>
                  <a:lnTo>
                    <a:pt x="87" y="3"/>
                  </a:lnTo>
                  <a:lnTo>
                    <a:pt x="88" y="0"/>
                  </a:lnTo>
                  <a:lnTo>
                    <a:pt x="82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52" name="Freeform 234"/>
            <p:cNvSpPr>
              <a:spLocks/>
            </p:cNvSpPr>
            <p:nvPr/>
          </p:nvSpPr>
          <p:spPr bwMode="auto">
            <a:xfrm>
              <a:off x="2765" y="4172"/>
              <a:ext cx="2" cy="30"/>
            </a:xfrm>
            <a:custGeom>
              <a:avLst/>
              <a:gdLst>
                <a:gd name="T0" fmla="*/ 0 w 2"/>
                <a:gd name="T1" fmla="*/ 0 h 30"/>
                <a:gd name="T2" fmla="*/ 0 w 2"/>
                <a:gd name="T3" fmla="*/ 0 h 30"/>
                <a:gd name="T4" fmla="*/ 0 w 2"/>
                <a:gd name="T5" fmla="*/ 29 h 30"/>
                <a:gd name="T6" fmla="*/ 1 w 2"/>
                <a:gd name="T7" fmla="*/ 29 h 30"/>
                <a:gd name="T8" fmla="*/ 1 w 2"/>
                <a:gd name="T9" fmla="*/ 0 h 30"/>
                <a:gd name="T10" fmla="*/ 0 w 2"/>
                <a:gd name="T11" fmla="*/ 0 h 3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"/>
                <a:gd name="T19" fmla="*/ 0 h 30"/>
                <a:gd name="T20" fmla="*/ 2 w 2"/>
                <a:gd name="T21" fmla="*/ 30 h 3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" h="30">
                  <a:moveTo>
                    <a:pt x="0" y="0"/>
                  </a:moveTo>
                  <a:lnTo>
                    <a:pt x="0" y="0"/>
                  </a:lnTo>
                  <a:lnTo>
                    <a:pt x="0" y="29"/>
                  </a:lnTo>
                  <a:lnTo>
                    <a:pt x="1" y="29"/>
                  </a:lnTo>
                  <a:lnTo>
                    <a:pt x="1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53" name="Freeform 235"/>
            <p:cNvSpPr>
              <a:spLocks/>
            </p:cNvSpPr>
            <p:nvPr/>
          </p:nvSpPr>
          <p:spPr bwMode="auto">
            <a:xfrm>
              <a:off x="2687" y="4127"/>
              <a:ext cx="79" cy="40"/>
            </a:xfrm>
            <a:custGeom>
              <a:avLst/>
              <a:gdLst>
                <a:gd name="T0" fmla="*/ 0 w 79"/>
                <a:gd name="T1" fmla="*/ 5 h 40"/>
                <a:gd name="T2" fmla="*/ 0 w 79"/>
                <a:gd name="T3" fmla="*/ 5 h 40"/>
                <a:gd name="T4" fmla="*/ 16 w 79"/>
                <a:gd name="T5" fmla="*/ 7 h 40"/>
                <a:gd name="T6" fmla="*/ 30 w 79"/>
                <a:gd name="T7" fmla="*/ 10 h 40"/>
                <a:gd name="T8" fmla="*/ 43 w 79"/>
                <a:gd name="T9" fmla="*/ 13 h 40"/>
                <a:gd name="T10" fmla="*/ 54 w 79"/>
                <a:gd name="T11" fmla="*/ 17 h 40"/>
                <a:gd name="T12" fmla="*/ 62 w 79"/>
                <a:gd name="T13" fmla="*/ 23 h 40"/>
                <a:gd name="T14" fmla="*/ 69 w 79"/>
                <a:gd name="T15" fmla="*/ 28 h 40"/>
                <a:gd name="T16" fmla="*/ 72 w 79"/>
                <a:gd name="T17" fmla="*/ 33 h 40"/>
                <a:gd name="T18" fmla="*/ 72 w 79"/>
                <a:gd name="T19" fmla="*/ 39 h 40"/>
                <a:gd name="T20" fmla="*/ 78 w 79"/>
                <a:gd name="T21" fmla="*/ 39 h 40"/>
                <a:gd name="T22" fmla="*/ 78 w 79"/>
                <a:gd name="T23" fmla="*/ 31 h 40"/>
                <a:gd name="T24" fmla="*/ 73 w 79"/>
                <a:gd name="T25" fmla="*/ 24 h 40"/>
                <a:gd name="T26" fmla="*/ 67 w 79"/>
                <a:gd name="T27" fmla="*/ 17 h 40"/>
                <a:gd name="T28" fmla="*/ 57 w 79"/>
                <a:gd name="T29" fmla="*/ 12 h 40"/>
                <a:gd name="T30" fmla="*/ 46 w 79"/>
                <a:gd name="T31" fmla="*/ 7 h 40"/>
                <a:gd name="T32" fmla="*/ 32 w 79"/>
                <a:gd name="T33" fmla="*/ 3 h 40"/>
                <a:gd name="T34" fmla="*/ 16 w 79"/>
                <a:gd name="T35" fmla="*/ 2 h 40"/>
                <a:gd name="T36" fmla="*/ 0 w 79"/>
                <a:gd name="T37" fmla="*/ 0 h 40"/>
                <a:gd name="T38" fmla="*/ 0 w 79"/>
                <a:gd name="T39" fmla="*/ 5 h 4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0"/>
                <a:gd name="T62" fmla="*/ 79 w 79"/>
                <a:gd name="T63" fmla="*/ 40 h 4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0">
                  <a:moveTo>
                    <a:pt x="0" y="5"/>
                  </a:moveTo>
                  <a:lnTo>
                    <a:pt x="0" y="5"/>
                  </a:lnTo>
                  <a:lnTo>
                    <a:pt x="16" y="7"/>
                  </a:lnTo>
                  <a:lnTo>
                    <a:pt x="30" y="10"/>
                  </a:lnTo>
                  <a:lnTo>
                    <a:pt x="43" y="13"/>
                  </a:lnTo>
                  <a:lnTo>
                    <a:pt x="54" y="17"/>
                  </a:lnTo>
                  <a:lnTo>
                    <a:pt x="62" y="23"/>
                  </a:lnTo>
                  <a:lnTo>
                    <a:pt x="69" y="28"/>
                  </a:lnTo>
                  <a:lnTo>
                    <a:pt x="72" y="33"/>
                  </a:lnTo>
                  <a:lnTo>
                    <a:pt x="72" y="39"/>
                  </a:lnTo>
                  <a:lnTo>
                    <a:pt x="78" y="39"/>
                  </a:lnTo>
                  <a:lnTo>
                    <a:pt x="78" y="31"/>
                  </a:lnTo>
                  <a:lnTo>
                    <a:pt x="73" y="24"/>
                  </a:lnTo>
                  <a:lnTo>
                    <a:pt x="67" y="17"/>
                  </a:lnTo>
                  <a:lnTo>
                    <a:pt x="57" y="12"/>
                  </a:lnTo>
                  <a:lnTo>
                    <a:pt x="46" y="7"/>
                  </a:lnTo>
                  <a:lnTo>
                    <a:pt x="32" y="3"/>
                  </a:lnTo>
                  <a:lnTo>
                    <a:pt x="16" y="2"/>
                  </a:lnTo>
                  <a:lnTo>
                    <a:pt x="0" y="0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54" name="Freeform 236"/>
            <p:cNvSpPr>
              <a:spLocks/>
            </p:cNvSpPr>
            <p:nvPr/>
          </p:nvSpPr>
          <p:spPr bwMode="auto">
            <a:xfrm>
              <a:off x="2593" y="4126"/>
              <a:ext cx="89" cy="34"/>
            </a:xfrm>
            <a:custGeom>
              <a:avLst/>
              <a:gdLst>
                <a:gd name="T0" fmla="*/ 6 w 89"/>
                <a:gd name="T1" fmla="*/ 33 h 34"/>
                <a:gd name="T2" fmla="*/ 6 w 89"/>
                <a:gd name="T3" fmla="*/ 33 h 34"/>
                <a:gd name="T4" fmla="*/ 7 w 89"/>
                <a:gd name="T5" fmla="*/ 30 h 34"/>
                <a:gd name="T6" fmla="*/ 8 w 89"/>
                <a:gd name="T7" fmla="*/ 28 h 34"/>
                <a:gd name="T8" fmla="*/ 10 w 89"/>
                <a:gd name="T9" fmla="*/ 25 h 34"/>
                <a:gd name="T10" fmla="*/ 13 w 89"/>
                <a:gd name="T11" fmla="*/ 23 h 34"/>
                <a:gd name="T12" fmla="*/ 16 w 89"/>
                <a:gd name="T13" fmla="*/ 19 h 34"/>
                <a:gd name="T14" fmla="*/ 21 w 89"/>
                <a:gd name="T15" fmla="*/ 18 h 34"/>
                <a:gd name="T16" fmla="*/ 25 w 89"/>
                <a:gd name="T17" fmla="*/ 16 h 34"/>
                <a:gd name="T18" fmla="*/ 31 w 89"/>
                <a:gd name="T19" fmla="*/ 14 h 34"/>
                <a:gd name="T20" fmla="*/ 37 w 89"/>
                <a:gd name="T21" fmla="*/ 12 h 34"/>
                <a:gd name="T22" fmla="*/ 42 w 89"/>
                <a:gd name="T23" fmla="*/ 10 h 34"/>
                <a:gd name="T24" fmla="*/ 50 w 89"/>
                <a:gd name="T25" fmla="*/ 8 h 34"/>
                <a:gd name="T26" fmla="*/ 56 w 89"/>
                <a:gd name="T27" fmla="*/ 8 h 34"/>
                <a:gd name="T28" fmla="*/ 64 w 89"/>
                <a:gd name="T29" fmla="*/ 7 h 34"/>
                <a:gd name="T30" fmla="*/ 71 w 89"/>
                <a:gd name="T31" fmla="*/ 7 h 34"/>
                <a:gd name="T32" fmla="*/ 80 w 89"/>
                <a:gd name="T33" fmla="*/ 7 h 34"/>
                <a:gd name="T34" fmla="*/ 88 w 89"/>
                <a:gd name="T35" fmla="*/ 6 h 34"/>
                <a:gd name="T36" fmla="*/ 88 w 89"/>
                <a:gd name="T37" fmla="*/ 1 h 34"/>
                <a:gd name="T38" fmla="*/ 80 w 89"/>
                <a:gd name="T39" fmla="*/ 0 h 34"/>
                <a:gd name="T40" fmla="*/ 71 w 89"/>
                <a:gd name="T41" fmla="*/ 0 h 34"/>
                <a:gd name="T42" fmla="*/ 64 w 89"/>
                <a:gd name="T43" fmla="*/ 1 h 34"/>
                <a:gd name="T44" fmla="*/ 56 w 89"/>
                <a:gd name="T45" fmla="*/ 3 h 34"/>
                <a:gd name="T46" fmla="*/ 49 w 89"/>
                <a:gd name="T47" fmla="*/ 3 h 34"/>
                <a:gd name="T48" fmla="*/ 41 w 89"/>
                <a:gd name="T49" fmla="*/ 4 h 34"/>
                <a:gd name="T50" fmla="*/ 35 w 89"/>
                <a:gd name="T51" fmla="*/ 6 h 34"/>
                <a:gd name="T52" fmla="*/ 29 w 89"/>
                <a:gd name="T53" fmla="*/ 8 h 34"/>
                <a:gd name="T54" fmla="*/ 22 w 89"/>
                <a:gd name="T55" fmla="*/ 10 h 34"/>
                <a:gd name="T56" fmla="*/ 18 w 89"/>
                <a:gd name="T57" fmla="*/ 13 h 34"/>
                <a:gd name="T58" fmla="*/ 13 w 89"/>
                <a:gd name="T59" fmla="*/ 15 h 34"/>
                <a:gd name="T60" fmla="*/ 8 w 89"/>
                <a:gd name="T61" fmla="*/ 18 h 34"/>
                <a:gd name="T62" fmla="*/ 6 w 89"/>
                <a:gd name="T63" fmla="*/ 22 h 34"/>
                <a:gd name="T64" fmla="*/ 2 w 89"/>
                <a:gd name="T65" fmla="*/ 25 h 34"/>
                <a:gd name="T66" fmla="*/ 1 w 89"/>
                <a:gd name="T67" fmla="*/ 29 h 34"/>
                <a:gd name="T68" fmla="*/ 0 w 89"/>
                <a:gd name="T69" fmla="*/ 33 h 34"/>
                <a:gd name="T70" fmla="*/ 6 w 89"/>
                <a:gd name="T71" fmla="*/ 33 h 3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4"/>
                <a:gd name="T110" fmla="*/ 89 w 89"/>
                <a:gd name="T111" fmla="*/ 34 h 34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4">
                  <a:moveTo>
                    <a:pt x="6" y="33"/>
                  </a:moveTo>
                  <a:lnTo>
                    <a:pt x="6" y="33"/>
                  </a:lnTo>
                  <a:lnTo>
                    <a:pt x="7" y="30"/>
                  </a:lnTo>
                  <a:lnTo>
                    <a:pt x="8" y="28"/>
                  </a:lnTo>
                  <a:lnTo>
                    <a:pt x="10" y="25"/>
                  </a:lnTo>
                  <a:lnTo>
                    <a:pt x="13" y="23"/>
                  </a:lnTo>
                  <a:lnTo>
                    <a:pt x="16" y="19"/>
                  </a:lnTo>
                  <a:lnTo>
                    <a:pt x="21" y="18"/>
                  </a:lnTo>
                  <a:lnTo>
                    <a:pt x="25" y="16"/>
                  </a:lnTo>
                  <a:lnTo>
                    <a:pt x="31" y="14"/>
                  </a:lnTo>
                  <a:lnTo>
                    <a:pt x="37" y="12"/>
                  </a:lnTo>
                  <a:lnTo>
                    <a:pt x="42" y="10"/>
                  </a:lnTo>
                  <a:lnTo>
                    <a:pt x="50" y="8"/>
                  </a:lnTo>
                  <a:lnTo>
                    <a:pt x="56" y="8"/>
                  </a:lnTo>
                  <a:lnTo>
                    <a:pt x="64" y="7"/>
                  </a:lnTo>
                  <a:lnTo>
                    <a:pt x="71" y="7"/>
                  </a:lnTo>
                  <a:lnTo>
                    <a:pt x="80" y="7"/>
                  </a:lnTo>
                  <a:lnTo>
                    <a:pt x="88" y="6"/>
                  </a:lnTo>
                  <a:lnTo>
                    <a:pt x="88" y="1"/>
                  </a:lnTo>
                  <a:lnTo>
                    <a:pt x="80" y="0"/>
                  </a:lnTo>
                  <a:lnTo>
                    <a:pt x="71" y="0"/>
                  </a:lnTo>
                  <a:lnTo>
                    <a:pt x="64" y="1"/>
                  </a:lnTo>
                  <a:lnTo>
                    <a:pt x="56" y="3"/>
                  </a:lnTo>
                  <a:lnTo>
                    <a:pt x="49" y="3"/>
                  </a:lnTo>
                  <a:lnTo>
                    <a:pt x="41" y="4"/>
                  </a:lnTo>
                  <a:lnTo>
                    <a:pt x="35" y="6"/>
                  </a:lnTo>
                  <a:lnTo>
                    <a:pt x="29" y="8"/>
                  </a:lnTo>
                  <a:lnTo>
                    <a:pt x="22" y="10"/>
                  </a:lnTo>
                  <a:lnTo>
                    <a:pt x="18" y="13"/>
                  </a:lnTo>
                  <a:lnTo>
                    <a:pt x="13" y="15"/>
                  </a:lnTo>
                  <a:lnTo>
                    <a:pt x="8" y="18"/>
                  </a:lnTo>
                  <a:lnTo>
                    <a:pt x="6" y="22"/>
                  </a:lnTo>
                  <a:lnTo>
                    <a:pt x="2" y="25"/>
                  </a:lnTo>
                  <a:lnTo>
                    <a:pt x="1" y="29"/>
                  </a:lnTo>
                  <a:lnTo>
                    <a:pt x="0" y="33"/>
                  </a:lnTo>
                  <a:lnTo>
                    <a:pt x="6" y="33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55" name="Freeform 237"/>
            <p:cNvSpPr>
              <a:spLocks/>
            </p:cNvSpPr>
            <p:nvPr/>
          </p:nvSpPr>
          <p:spPr bwMode="auto">
            <a:xfrm>
              <a:off x="2593" y="4165"/>
              <a:ext cx="2" cy="29"/>
            </a:xfrm>
            <a:custGeom>
              <a:avLst/>
              <a:gdLst>
                <a:gd name="T0" fmla="*/ 1 w 2"/>
                <a:gd name="T1" fmla="*/ 28 h 29"/>
                <a:gd name="T2" fmla="*/ 1 w 2"/>
                <a:gd name="T3" fmla="*/ 28 h 29"/>
                <a:gd name="T4" fmla="*/ 1 w 2"/>
                <a:gd name="T5" fmla="*/ 0 h 29"/>
                <a:gd name="T6" fmla="*/ 0 w 2"/>
                <a:gd name="T7" fmla="*/ 0 h 29"/>
                <a:gd name="T8" fmla="*/ 0 w 2"/>
                <a:gd name="T9" fmla="*/ 28 h 29"/>
                <a:gd name="T10" fmla="*/ 1 w 2"/>
                <a:gd name="T11" fmla="*/ 28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"/>
                <a:gd name="T19" fmla="*/ 0 h 29"/>
                <a:gd name="T20" fmla="*/ 2 w 2"/>
                <a:gd name="T21" fmla="*/ 29 h 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" h="29">
                  <a:moveTo>
                    <a:pt x="1" y="28"/>
                  </a:moveTo>
                  <a:lnTo>
                    <a:pt x="1" y="28"/>
                  </a:lnTo>
                  <a:lnTo>
                    <a:pt x="1" y="0"/>
                  </a:lnTo>
                  <a:lnTo>
                    <a:pt x="0" y="0"/>
                  </a:lnTo>
                  <a:lnTo>
                    <a:pt x="0" y="28"/>
                  </a:lnTo>
                  <a:lnTo>
                    <a:pt x="1" y="28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56" name="Freeform 238"/>
            <p:cNvSpPr>
              <a:spLocks/>
            </p:cNvSpPr>
            <p:nvPr/>
          </p:nvSpPr>
          <p:spPr bwMode="auto">
            <a:xfrm>
              <a:off x="2596" y="4130"/>
              <a:ext cx="167" cy="72"/>
            </a:xfrm>
            <a:custGeom>
              <a:avLst/>
              <a:gdLst>
                <a:gd name="T0" fmla="*/ 166 w 167"/>
                <a:gd name="T1" fmla="*/ 39 h 72"/>
                <a:gd name="T2" fmla="*/ 165 w 167"/>
                <a:gd name="T3" fmla="*/ 42 h 72"/>
                <a:gd name="T4" fmla="*/ 163 w 167"/>
                <a:gd name="T5" fmla="*/ 46 h 72"/>
                <a:gd name="T6" fmla="*/ 161 w 167"/>
                <a:gd name="T7" fmla="*/ 50 h 72"/>
                <a:gd name="T8" fmla="*/ 158 w 167"/>
                <a:gd name="T9" fmla="*/ 53 h 72"/>
                <a:gd name="T10" fmla="*/ 154 w 167"/>
                <a:gd name="T11" fmla="*/ 56 h 72"/>
                <a:gd name="T12" fmla="*/ 150 w 167"/>
                <a:gd name="T13" fmla="*/ 58 h 72"/>
                <a:gd name="T14" fmla="*/ 145 w 167"/>
                <a:gd name="T15" fmla="*/ 61 h 72"/>
                <a:gd name="T16" fmla="*/ 139 w 167"/>
                <a:gd name="T17" fmla="*/ 64 h 72"/>
                <a:gd name="T18" fmla="*/ 132 w 167"/>
                <a:gd name="T19" fmla="*/ 65 h 72"/>
                <a:gd name="T20" fmla="*/ 125 w 167"/>
                <a:gd name="T21" fmla="*/ 67 h 72"/>
                <a:gd name="T22" fmla="*/ 119 w 167"/>
                <a:gd name="T23" fmla="*/ 68 h 72"/>
                <a:gd name="T24" fmla="*/ 111 w 167"/>
                <a:gd name="T25" fmla="*/ 70 h 72"/>
                <a:gd name="T26" fmla="*/ 103 w 167"/>
                <a:gd name="T27" fmla="*/ 71 h 72"/>
                <a:gd name="T28" fmla="*/ 96 w 167"/>
                <a:gd name="T29" fmla="*/ 71 h 72"/>
                <a:gd name="T30" fmla="*/ 87 w 167"/>
                <a:gd name="T31" fmla="*/ 71 h 72"/>
                <a:gd name="T32" fmla="*/ 79 w 167"/>
                <a:gd name="T33" fmla="*/ 71 h 72"/>
                <a:gd name="T34" fmla="*/ 63 w 167"/>
                <a:gd name="T35" fmla="*/ 70 h 72"/>
                <a:gd name="T36" fmla="*/ 47 w 167"/>
                <a:gd name="T37" fmla="*/ 66 h 72"/>
                <a:gd name="T38" fmla="*/ 33 w 167"/>
                <a:gd name="T39" fmla="*/ 64 h 72"/>
                <a:gd name="T40" fmla="*/ 21 w 167"/>
                <a:gd name="T41" fmla="*/ 58 h 72"/>
                <a:gd name="T42" fmla="*/ 12 w 167"/>
                <a:gd name="T43" fmla="*/ 53 h 72"/>
                <a:gd name="T44" fmla="*/ 5 w 167"/>
                <a:gd name="T45" fmla="*/ 46 h 72"/>
                <a:gd name="T46" fmla="*/ 0 w 167"/>
                <a:gd name="T47" fmla="*/ 39 h 72"/>
                <a:gd name="T48" fmla="*/ 0 w 167"/>
                <a:gd name="T49" fmla="*/ 32 h 72"/>
                <a:gd name="T50" fmla="*/ 1 w 167"/>
                <a:gd name="T51" fmla="*/ 29 h 72"/>
                <a:gd name="T52" fmla="*/ 3 w 167"/>
                <a:gd name="T53" fmla="*/ 25 h 72"/>
                <a:gd name="T54" fmla="*/ 5 w 167"/>
                <a:gd name="T55" fmla="*/ 22 h 72"/>
                <a:gd name="T56" fmla="*/ 8 w 167"/>
                <a:gd name="T57" fmla="*/ 18 h 72"/>
                <a:gd name="T58" fmla="*/ 13 w 167"/>
                <a:gd name="T59" fmla="*/ 16 h 72"/>
                <a:gd name="T60" fmla="*/ 17 w 167"/>
                <a:gd name="T61" fmla="*/ 13 h 72"/>
                <a:gd name="T62" fmla="*/ 21 w 167"/>
                <a:gd name="T63" fmla="*/ 10 h 72"/>
                <a:gd name="T64" fmla="*/ 28 w 167"/>
                <a:gd name="T65" fmla="*/ 8 h 72"/>
                <a:gd name="T66" fmla="*/ 34 w 167"/>
                <a:gd name="T67" fmla="*/ 6 h 72"/>
                <a:gd name="T68" fmla="*/ 41 w 167"/>
                <a:gd name="T69" fmla="*/ 4 h 72"/>
                <a:gd name="T70" fmla="*/ 47 w 167"/>
                <a:gd name="T71" fmla="*/ 3 h 72"/>
                <a:gd name="T72" fmla="*/ 55 w 167"/>
                <a:gd name="T73" fmla="*/ 2 h 72"/>
                <a:gd name="T74" fmla="*/ 63 w 167"/>
                <a:gd name="T75" fmla="*/ 1 h 72"/>
                <a:gd name="T76" fmla="*/ 70 w 167"/>
                <a:gd name="T77" fmla="*/ 0 h 72"/>
                <a:gd name="T78" fmla="*/ 79 w 167"/>
                <a:gd name="T79" fmla="*/ 0 h 72"/>
                <a:gd name="T80" fmla="*/ 88 w 167"/>
                <a:gd name="T81" fmla="*/ 0 h 72"/>
                <a:gd name="T82" fmla="*/ 104 w 167"/>
                <a:gd name="T83" fmla="*/ 2 h 72"/>
                <a:gd name="T84" fmla="*/ 120 w 167"/>
                <a:gd name="T85" fmla="*/ 4 h 72"/>
                <a:gd name="T86" fmla="*/ 133 w 167"/>
                <a:gd name="T87" fmla="*/ 8 h 72"/>
                <a:gd name="T88" fmla="*/ 145 w 167"/>
                <a:gd name="T89" fmla="*/ 13 h 72"/>
                <a:gd name="T90" fmla="*/ 154 w 167"/>
                <a:gd name="T91" fmla="*/ 18 h 72"/>
                <a:gd name="T92" fmla="*/ 161 w 167"/>
                <a:gd name="T93" fmla="*/ 25 h 72"/>
                <a:gd name="T94" fmla="*/ 166 w 167"/>
                <a:gd name="T95" fmla="*/ 31 h 72"/>
                <a:gd name="T96" fmla="*/ 166 w 167"/>
                <a:gd name="T97" fmla="*/ 39 h 7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67"/>
                <a:gd name="T148" fmla="*/ 0 h 72"/>
                <a:gd name="T149" fmla="*/ 167 w 167"/>
                <a:gd name="T150" fmla="*/ 72 h 72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67" h="72">
                  <a:moveTo>
                    <a:pt x="166" y="39"/>
                  </a:moveTo>
                  <a:lnTo>
                    <a:pt x="165" y="42"/>
                  </a:lnTo>
                  <a:lnTo>
                    <a:pt x="163" y="46"/>
                  </a:lnTo>
                  <a:lnTo>
                    <a:pt x="161" y="50"/>
                  </a:lnTo>
                  <a:lnTo>
                    <a:pt x="158" y="53"/>
                  </a:lnTo>
                  <a:lnTo>
                    <a:pt x="154" y="56"/>
                  </a:lnTo>
                  <a:lnTo>
                    <a:pt x="150" y="58"/>
                  </a:lnTo>
                  <a:lnTo>
                    <a:pt x="145" y="61"/>
                  </a:lnTo>
                  <a:lnTo>
                    <a:pt x="139" y="64"/>
                  </a:lnTo>
                  <a:lnTo>
                    <a:pt x="132" y="65"/>
                  </a:lnTo>
                  <a:lnTo>
                    <a:pt x="125" y="67"/>
                  </a:lnTo>
                  <a:lnTo>
                    <a:pt x="119" y="68"/>
                  </a:lnTo>
                  <a:lnTo>
                    <a:pt x="111" y="70"/>
                  </a:lnTo>
                  <a:lnTo>
                    <a:pt x="103" y="71"/>
                  </a:lnTo>
                  <a:lnTo>
                    <a:pt x="96" y="71"/>
                  </a:lnTo>
                  <a:lnTo>
                    <a:pt x="87" y="71"/>
                  </a:lnTo>
                  <a:lnTo>
                    <a:pt x="79" y="71"/>
                  </a:lnTo>
                  <a:lnTo>
                    <a:pt x="63" y="70"/>
                  </a:lnTo>
                  <a:lnTo>
                    <a:pt x="47" y="66"/>
                  </a:lnTo>
                  <a:lnTo>
                    <a:pt x="33" y="64"/>
                  </a:lnTo>
                  <a:lnTo>
                    <a:pt x="21" y="58"/>
                  </a:lnTo>
                  <a:lnTo>
                    <a:pt x="12" y="53"/>
                  </a:lnTo>
                  <a:lnTo>
                    <a:pt x="5" y="46"/>
                  </a:lnTo>
                  <a:lnTo>
                    <a:pt x="0" y="39"/>
                  </a:lnTo>
                  <a:lnTo>
                    <a:pt x="0" y="32"/>
                  </a:lnTo>
                  <a:lnTo>
                    <a:pt x="1" y="29"/>
                  </a:lnTo>
                  <a:lnTo>
                    <a:pt x="3" y="25"/>
                  </a:lnTo>
                  <a:lnTo>
                    <a:pt x="5" y="22"/>
                  </a:lnTo>
                  <a:lnTo>
                    <a:pt x="8" y="18"/>
                  </a:lnTo>
                  <a:lnTo>
                    <a:pt x="13" y="16"/>
                  </a:lnTo>
                  <a:lnTo>
                    <a:pt x="17" y="13"/>
                  </a:lnTo>
                  <a:lnTo>
                    <a:pt x="21" y="10"/>
                  </a:lnTo>
                  <a:lnTo>
                    <a:pt x="28" y="8"/>
                  </a:lnTo>
                  <a:lnTo>
                    <a:pt x="34" y="6"/>
                  </a:lnTo>
                  <a:lnTo>
                    <a:pt x="41" y="4"/>
                  </a:lnTo>
                  <a:lnTo>
                    <a:pt x="47" y="3"/>
                  </a:lnTo>
                  <a:lnTo>
                    <a:pt x="55" y="2"/>
                  </a:lnTo>
                  <a:lnTo>
                    <a:pt x="63" y="1"/>
                  </a:lnTo>
                  <a:lnTo>
                    <a:pt x="70" y="0"/>
                  </a:lnTo>
                  <a:lnTo>
                    <a:pt x="79" y="0"/>
                  </a:lnTo>
                  <a:lnTo>
                    <a:pt x="88" y="0"/>
                  </a:lnTo>
                  <a:lnTo>
                    <a:pt x="104" y="2"/>
                  </a:lnTo>
                  <a:lnTo>
                    <a:pt x="120" y="4"/>
                  </a:lnTo>
                  <a:lnTo>
                    <a:pt x="133" y="8"/>
                  </a:lnTo>
                  <a:lnTo>
                    <a:pt x="145" y="13"/>
                  </a:lnTo>
                  <a:lnTo>
                    <a:pt x="154" y="18"/>
                  </a:lnTo>
                  <a:lnTo>
                    <a:pt x="161" y="25"/>
                  </a:lnTo>
                  <a:lnTo>
                    <a:pt x="166" y="31"/>
                  </a:lnTo>
                  <a:lnTo>
                    <a:pt x="166" y="39"/>
                  </a:lnTo>
                </a:path>
              </a:pathLst>
            </a:custGeom>
            <a:solidFill>
              <a:srgbClr val="FFFF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57" name="Freeform 239"/>
            <p:cNvSpPr>
              <a:spLocks/>
            </p:cNvSpPr>
            <p:nvPr/>
          </p:nvSpPr>
          <p:spPr bwMode="auto">
            <a:xfrm>
              <a:off x="2678" y="4172"/>
              <a:ext cx="88" cy="34"/>
            </a:xfrm>
            <a:custGeom>
              <a:avLst/>
              <a:gdLst>
                <a:gd name="T0" fmla="*/ 0 w 88"/>
                <a:gd name="T1" fmla="*/ 32 h 34"/>
                <a:gd name="T2" fmla="*/ 0 w 88"/>
                <a:gd name="T3" fmla="*/ 32 h 34"/>
                <a:gd name="T4" fmla="*/ 7 w 88"/>
                <a:gd name="T5" fmla="*/ 33 h 34"/>
                <a:gd name="T6" fmla="*/ 16 w 88"/>
                <a:gd name="T7" fmla="*/ 33 h 34"/>
                <a:gd name="T8" fmla="*/ 23 w 88"/>
                <a:gd name="T9" fmla="*/ 32 h 34"/>
                <a:gd name="T10" fmla="*/ 31 w 88"/>
                <a:gd name="T11" fmla="*/ 31 h 34"/>
                <a:gd name="T12" fmla="*/ 38 w 88"/>
                <a:gd name="T13" fmla="*/ 30 h 34"/>
                <a:gd name="T14" fmla="*/ 46 w 88"/>
                <a:gd name="T15" fmla="*/ 29 h 34"/>
                <a:gd name="T16" fmla="*/ 52 w 88"/>
                <a:gd name="T17" fmla="*/ 27 h 34"/>
                <a:gd name="T18" fmla="*/ 59 w 88"/>
                <a:gd name="T19" fmla="*/ 25 h 34"/>
                <a:gd name="T20" fmla="*/ 65 w 88"/>
                <a:gd name="T21" fmla="*/ 23 h 34"/>
                <a:gd name="T22" fmla="*/ 70 w 88"/>
                <a:gd name="T23" fmla="*/ 20 h 34"/>
                <a:gd name="T24" fmla="*/ 74 w 88"/>
                <a:gd name="T25" fmla="*/ 18 h 34"/>
                <a:gd name="T26" fmla="*/ 79 w 88"/>
                <a:gd name="T27" fmla="*/ 14 h 34"/>
                <a:gd name="T28" fmla="*/ 81 w 88"/>
                <a:gd name="T29" fmla="*/ 12 h 34"/>
                <a:gd name="T30" fmla="*/ 85 w 88"/>
                <a:gd name="T31" fmla="*/ 8 h 34"/>
                <a:gd name="T32" fmla="*/ 86 w 88"/>
                <a:gd name="T33" fmla="*/ 4 h 34"/>
                <a:gd name="T34" fmla="*/ 87 w 88"/>
                <a:gd name="T35" fmla="*/ 0 h 34"/>
                <a:gd name="T36" fmla="*/ 81 w 88"/>
                <a:gd name="T37" fmla="*/ 0 h 34"/>
                <a:gd name="T38" fmla="*/ 80 w 88"/>
                <a:gd name="T39" fmla="*/ 3 h 34"/>
                <a:gd name="T40" fmla="*/ 79 w 88"/>
                <a:gd name="T41" fmla="*/ 5 h 34"/>
                <a:gd name="T42" fmla="*/ 77 w 88"/>
                <a:gd name="T43" fmla="*/ 8 h 34"/>
                <a:gd name="T44" fmla="*/ 74 w 88"/>
                <a:gd name="T45" fmla="*/ 11 h 34"/>
                <a:gd name="T46" fmla="*/ 71 w 88"/>
                <a:gd name="T47" fmla="*/ 14 h 34"/>
                <a:gd name="T48" fmla="*/ 66 w 88"/>
                <a:gd name="T49" fmla="*/ 15 h 34"/>
                <a:gd name="T50" fmla="*/ 62 w 88"/>
                <a:gd name="T51" fmla="*/ 18 h 34"/>
                <a:gd name="T52" fmla="*/ 57 w 88"/>
                <a:gd name="T53" fmla="*/ 19 h 34"/>
                <a:gd name="T54" fmla="*/ 51 w 88"/>
                <a:gd name="T55" fmla="*/ 22 h 34"/>
                <a:gd name="T56" fmla="*/ 45 w 88"/>
                <a:gd name="T57" fmla="*/ 24 h 34"/>
                <a:gd name="T58" fmla="*/ 37 w 88"/>
                <a:gd name="T59" fmla="*/ 25 h 34"/>
                <a:gd name="T60" fmla="*/ 31 w 88"/>
                <a:gd name="T61" fmla="*/ 25 h 34"/>
                <a:gd name="T62" fmla="*/ 23 w 88"/>
                <a:gd name="T63" fmla="*/ 26 h 34"/>
                <a:gd name="T64" fmla="*/ 16 w 88"/>
                <a:gd name="T65" fmla="*/ 26 h 34"/>
                <a:gd name="T66" fmla="*/ 7 w 88"/>
                <a:gd name="T67" fmla="*/ 26 h 34"/>
                <a:gd name="T68" fmla="*/ 0 w 88"/>
                <a:gd name="T69" fmla="*/ 27 h 34"/>
                <a:gd name="T70" fmla="*/ 0 w 88"/>
                <a:gd name="T71" fmla="*/ 32 h 3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8"/>
                <a:gd name="T109" fmla="*/ 0 h 34"/>
                <a:gd name="T110" fmla="*/ 88 w 88"/>
                <a:gd name="T111" fmla="*/ 34 h 34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8" h="34">
                  <a:moveTo>
                    <a:pt x="0" y="32"/>
                  </a:moveTo>
                  <a:lnTo>
                    <a:pt x="0" y="32"/>
                  </a:lnTo>
                  <a:lnTo>
                    <a:pt x="7" y="33"/>
                  </a:lnTo>
                  <a:lnTo>
                    <a:pt x="16" y="33"/>
                  </a:lnTo>
                  <a:lnTo>
                    <a:pt x="23" y="32"/>
                  </a:lnTo>
                  <a:lnTo>
                    <a:pt x="31" y="31"/>
                  </a:lnTo>
                  <a:lnTo>
                    <a:pt x="38" y="30"/>
                  </a:lnTo>
                  <a:lnTo>
                    <a:pt x="46" y="29"/>
                  </a:lnTo>
                  <a:lnTo>
                    <a:pt x="52" y="27"/>
                  </a:lnTo>
                  <a:lnTo>
                    <a:pt x="59" y="25"/>
                  </a:lnTo>
                  <a:lnTo>
                    <a:pt x="65" y="23"/>
                  </a:lnTo>
                  <a:lnTo>
                    <a:pt x="70" y="20"/>
                  </a:lnTo>
                  <a:lnTo>
                    <a:pt x="74" y="18"/>
                  </a:lnTo>
                  <a:lnTo>
                    <a:pt x="79" y="14"/>
                  </a:lnTo>
                  <a:lnTo>
                    <a:pt x="81" y="12"/>
                  </a:lnTo>
                  <a:lnTo>
                    <a:pt x="85" y="8"/>
                  </a:lnTo>
                  <a:lnTo>
                    <a:pt x="86" y="4"/>
                  </a:lnTo>
                  <a:lnTo>
                    <a:pt x="87" y="0"/>
                  </a:lnTo>
                  <a:lnTo>
                    <a:pt x="81" y="0"/>
                  </a:lnTo>
                  <a:lnTo>
                    <a:pt x="80" y="3"/>
                  </a:lnTo>
                  <a:lnTo>
                    <a:pt x="79" y="5"/>
                  </a:lnTo>
                  <a:lnTo>
                    <a:pt x="77" y="8"/>
                  </a:lnTo>
                  <a:lnTo>
                    <a:pt x="74" y="11"/>
                  </a:lnTo>
                  <a:lnTo>
                    <a:pt x="71" y="14"/>
                  </a:lnTo>
                  <a:lnTo>
                    <a:pt x="66" y="15"/>
                  </a:lnTo>
                  <a:lnTo>
                    <a:pt x="62" y="18"/>
                  </a:lnTo>
                  <a:lnTo>
                    <a:pt x="57" y="19"/>
                  </a:lnTo>
                  <a:lnTo>
                    <a:pt x="51" y="22"/>
                  </a:lnTo>
                  <a:lnTo>
                    <a:pt x="45" y="24"/>
                  </a:lnTo>
                  <a:lnTo>
                    <a:pt x="37" y="25"/>
                  </a:lnTo>
                  <a:lnTo>
                    <a:pt x="31" y="25"/>
                  </a:lnTo>
                  <a:lnTo>
                    <a:pt x="23" y="26"/>
                  </a:lnTo>
                  <a:lnTo>
                    <a:pt x="16" y="26"/>
                  </a:lnTo>
                  <a:lnTo>
                    <a:pt x="7" y="26"/>
                  </a:lnTo>
                  <a:lnTo>
                    <a:pt x="0" y="27"/>
                  </a:lnTo>
                  <a:lnTo>
                    <a:pt x="0" y="3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58" name="Freeform 240"/>
            <p:cNvSpPr>
              <a:spLocks/>
            </p:cNvSpPr>
            <p:nvPr/>
          </p:nvSpPr>
          <p:spPr bwMode="auto">
            <a:xfrm>
              <a:off x="2593" y="4165"/>
              <a:ext cx="80" cy="40"/>
            </a:xfrm>
            <a:custGeom>
              <a:avLst/>
              <a:gdLst>
                <a:gd name="T0" fmla="*/ 0 w 80"/>
                <a:gd name="T1" fmla="*/ 0 h 40"/>
                <a:gd name="T2" fmla="*/ 0 w 80"/>
                <a:gd name="T3" fmla="*/ 0 h 40"/>
                <a:gd name="T4" fmla="*/ 0 w 80"/>
                <a:gd name="T5" fmla="*/ 7 h 40"/>
                <a:gd name="T6" fmla="*/ 5 w 80"/>
                <a:gd name="T7" fmla="*/ 15 h 40"/>
                <a:gd name="T8" fmla="*/ 12 w 80"/>
                <a:gd name="T9" fmla="*/ 21 h 40"/>
                <a:gd name="T10" fmla="*/ 21 w 80"/>
                <a:gd name="T11" fmla="*/ 27 h 40"/>
                <a:gd name="T12" fmla="*/ 33 w 80"/>
                <a:gd name="T13" fmla="*/ 32 h 40"/>
                <a:gd name="T14" fmla="*/ 47 w 80"/>
                <a:gd name="T15" fmla="*/ 36 h 40"/>
                <a:gd name="T16" fmla="*/ 63 w 80"/>
                <a:gd name="T17" fmla="*/ 38 h 40"/>
                <a:gd name="T18" fmla="*/ 79 w 80"/>
                <a:gd name="T19" fmla="*/ 39 h 40"/>
                <a:gd name="T20" fmla="*/ 79 w 80"/>
                <a:gd name="T21" fmla="*/ 34 h 40"/>
                <a:gd name="T22" fmla="*/ 63 w 80"/>
                <a:gd name="T23" fmla="*/ 32 h 40"/>
                <a:gd name="T24" fmla="*/ 48 w 80"/>
                <a:gd name="T25" fmla="*/ 29 h 40"/>
                <a:gd name="T26" fmla="*/ 35 w 80"/>
                <a:gd name="T27" fmla="*/ 26 h 40"/>
                <a:gd name="T28" fmla="*/ 24 w 80"/>
                <a:gd name="T29" fmla="*/ 22 h 40"/>
                <a:gd name="T30" fmla="*/ 16 w 80"/>
                <a:gd name="T31" fmla="*/ 16 h 40"/>
                <a:gd name="T32" fmla="*/ 9 w 80"/>
                <a:gd name="T33" fmla="*/ 11 h 40"/>
                <a:gd name="T34" fmla="*/ 7 w 80"/>
                <a:gd name="T35" fmla="*/ 5 h 40"/>
                <a:gd name="T36" fmla="*/ 6 w 80"/>
                <a:gd name="T37" fmla="*/ 0 h 40"/>
                <a:gd name="T38" fmla="*/ 0 w 80"/>
                <a:gd name="T39" fmla="*/ 0 h 4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40"/>
                <a:gd name="T62" fmla="*/ 80 w 80"/>
                <a:gd name="T63" fmla="*/ 40 h 4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40">
                  <a:moveTo>
                    <a:pt x="0" y="0"/>
                  </a:moveTo>
                  <a:lnTo>
                    <a:pt x="0" y="0"/>
                  </a:lnTo>
                  <a:lnTo>
                    <a:pt x="0" y="7"/>
                  </a:lnTo>
                  <a:lnTo>
                    <a:pt x="5" y="15"/>
                  </a:lnTo>
                  <a:lnTo>
                    <a:pt x="12" y="21"/>
                  </a:lnTo>
                  <a:lnTo>
                    <a:pt x="21" y="27"/>
                  </a:lnTo>
                  <a:lnTo>
                    <a:pt x="33" y="32"/>
                  </a:lnTo>
                  <a:lnTo>
                    <a:pt x="47" y="36"/>
                  </a:lnTo>
                  <a:lnTo>
                    <a:pt x="63" y="38"/>
                  </a:lnTo>
                  <a:lnTo>
                    <a:pt x="79" y="39"/>
                  </a:lnTo>
                  <a:lnTo>
                    <a:pt x="79" y="34"/>
                  </a:lnTo>
                  <a:lnTo>
                    <a:pt x="63" y="32"/>
                  </a:lnTo>
                  <a:lnTo>
                    <a:pt x="48" y="29"/>
                  </a:lnTo>
                  <a:lnTo>
                    <a:pt x="35" y="26"/>
                  </a:lnTo>
                  <a:lnTo>
                    <a:pt x="24" y="22"/>
                  </a:lnTo>
                  <a:lnTo>
                    <a:pt x="16" y="16"/>
                  </a:lnTo>
                  <a:lnTo>
                    <a:pt x="9" y="11"/>
                  </a:lnTo>
                  <a:lnTo>
                    <a:pt x="7" y="5"/>
                  </a:lnTo>
                  <a:lnTo>
                    <a:pt x="6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59" name="Freeform 241"/>
            <p:cNvSpPr>
              <a:spLocks/>
            </p:cNvSpPr>
            <p:nvPr/>
          </p:nvSpPr>
          <p:spPr bwMode="auto">
            <a:xfrm>
              <a:off x="2593" y="4126"/>
              <a:ext cx="89" cy="34"/>
            </a:xfrm>
            <a:custGeom>
              <a:avLst/>
              <a:gdLst>
                <a:gd name="T0" fmla="*/ 88 w 89"/>
                <a:gd name="T1" fmla="*/ 1 h 34"/>
                <a:gd name="T2" fmla="*/ 88 w 89"/>
                <a:gd name="T3" fmla="*/ 1 h 34"/>
                <a:gd name="T4" fmla="*/ 80 w 89"/>
                <a:gd name="T5" fmla="*/ 0 h 34"/>
                <a:gd name="T6" fmla="*/ 71 w 89"/>
                <a:gd name="T7" fmla="*/ 0 h 34"/>
                <a:gd name="T8" fmla="*/ 64 w 89"/>
                <a:gd name="T9" fmla="*/ 1 h 34"/>
                <a:gd name="T10" fmla="*/ 56 w 89"/>
                <a:gd name="T11" fmla="*/ 3 h 34"/>
                <a:gd name="T12" fmla="*/ 49 w 89"/>
                <a:gd name="T13" fmla="*/ 3 h 34"/>
                <a:gd name="T14" fmla="*/ 41 w 89"/>
                <a:gd name="T15" fmla="*/ 4 h 34"/>
                <a:gd name="T16" fmla="*/ 35 w 89"/>
                <a:gd name="T17" fmla="*/ 6 h 34"/>
                <a:gd name="T18" fmla="*/ 29 w 89"/>
                <a:gd name="T19" fmla="*/ 8 h 34"/>
                <a:gd name="T20" fmla="*/ 22 w 89"/>
                <a:gd name="T21" fmla="*/ 10 h 34"/>
                <a:gd name="T22" fmla="*/ 18 w 89"/>
                <a:gd name="T23" fmla="*/ 13 h 34"/>
                <a:gd name="T24" fmla="*/ 13 w 89"/>
                <a:gd name="T25" fmla="*/ 15 h 34"/>
                <a:gd name="T26" fmla="*/ 8 w 89"/>
                <a:gd name="T27" fmla="*/ 18 h 34"/>
                <a:gd name="T28" fmla="*/ 6 w 89"/>
                <a:gd name="T29" fmla="*/ 22 h 34"/>
                <a:gd name="T30" fmla="*/ 2 w 89"/>
                <a:gd name="T31" fmla="*/ 25 h 34"/>
                <a:gd name="T32" fmla="*/ 1 w 89"/>
                <a:gd name="T33" fmla="*/ 29 h 34"/>
                <a:gd name="T34" fmla="*/ 0 w 89"/>
                <a:gd name="T35" fmla="*/ 33 h 34"/>
                <a:gd name="T36" fmla="*/ 6 w 89"/>
                <a:gd name="T37" fmla="*/ 33 h 34"/>
                <a:gd name="T38" fmla="*/ 7 w 89"/>
                <a:gd name="T39" fmla="*/ 30 h 34"/>
                <a:gd name="T40" fmla="*/ 8 w 89"/>
                <a:gd name="T41" fmla="*/ 28 h 34"/>
                <a:gd name="T42" fmla="*/ 10 w 89"/>
                <a:gd name="T43" fmla="*/ 25 h 34"/>
                <a:gd name="T44" fmla="*/ 13 w 89"/>
                <a:gd name="T45" fmla="*/ 23 h 34"/>
                <a:gd name="T46" fmla="*/ 16 w 89"/>
                <a:gd name="T47" fmla="*/ 19 h 34"/>
                <a:gd name="T48" fmla="*/ 21 w 89"/>
                <a:gd name="T49" fmla="*/ 18 h 34"/>
                <a:gd name="T50" fmla="*/ 25 w 89"/>
                <a:gd name="T51" fmla="*/ 16 h 34"/>
                <a:gd name="T52" fmla="*/ 31 w 89"/>
                <a:gd name="T53" fmla="*/ 14 h 34"/>
                <a:gd name="T54" fmla="*/ 37 w 89"/>
                <a:gd name="T55" fmla="*/ 12 h 34"/>
                <a:gd name="T56" fmla="*/ 42 w 89"/>
                <a:gd name="T57" fmla="*/ 10 h 34"/>
                <a:gd name="T58" fmla="*/ 50 w 89"/>
                <a:gd name="T59" fmla="*/ 8 h 34"/>
                <a:gd name="T60" fmla="*/ 56 w 89"/>
                <a:gd name="T61" fmla="*/ 8 h 34"/>
                <a:gd name="T62" fmla="*/ 64 w 89"/>
                <a:gd name="T63" fmla="*/ 7 h 34"/>
                <a:gd name="T64" fmla="*/ 71 w 89"/>
                <a:gd name="T65" fmla="*/ 7 h 34"/>
                <a:gd name="T66" fmla="*/ 80 w 89"/>
                <a:gd name="T67" fmla="*/ 7 h 34"/>
                <a:gd name="T68" fmla="*/ 88 w 89"/>
                <a:gd name="T69" fmla="*/ 6 h 34"/>
                <a:gd name="T70" fmla="*/ 88 w 89"/>
                <a:gd name="T71" fmla="*/ 1 h 3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4"/>
                <a:gd name="T110" fmla="*/ 89 w 89"/>
                <a:gd name="T111" fmla="*/ 34 h 34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4">
                  <a:moveTo>
                    <a:pt x="88" y="1"/>
                  </a:moveTo>
                  <a:lnTo>
                    <a:pt x="88" y="1"/>
                  </a:lnTo>
                  <a:lnTo>
                    <a:pt x="80" y="0"/>
                  </a:lnTo>
                  <a:lnTo>
                    <a:pt x="71" y="0"/>
                  </a:lnTo>
                  <a:lnTo>
                    <a:pt x="64" y="1"/>
                  </a:lnTo>
                  <a:lnTo>
                    <a:pt x="56" y="3"/>
                  </a:lnTo>
                  <a:lnTo>
                    <a:pt x="49" y="3"/>
                  </a:lnTo>
                  <a:lnTo>
                    <a:pt x="41" y="4"/>
                  </a:lnTo>
                  <a:lnTo>
                    <a:pt x="35" y="6"/>
                  </a:lnTo>
                  <a:lnTo>
                    <a:pt x="29" y="8"/>
                  </a:lnTo>
                  <a:lnTo>
                    <a:pt x="22" y="10"/>
                  </a:lnTo>
                  <a:lnTo>
                    <a:pt x="18" y="13"/>
                  </a:lnTo>
                  <a:lnTo>
                    <a:pt x="13" y="15"/>
                  </a:lnTo>
                  <a:lnTo>
                    <a:pt x="8" y="18"/>
                  </a:lnTo>
                  <a:lnTo>
                    <a:pt x="6" y="22"/>
                  </a:lnTo>
                  <a:lnTo>
                    <a:pt x="2" y="25"/>
                  </a:lnTo>
                  <a:lnTo>
                    <a:pt x="1" y="29"/>
                  </a:lnTo>
                  <a:lnTo>
                    <a:pt x="0" y="33"/>
                  </a:lnTo>
                  <a:lnTo>
                    <a:pt x="6" y="33"/>
                  </a:lnTo>
                  <a:lnTo>
                    <a:pt x="7" y="30"/>
                  </a:lnTo>
                  <a:lnTo>
                    <a:pt x="8" y="28"/>
                  </a:lnTo>
                  <a:lnTo>
                    <a:pt x="10" y="25"/>
                  </a:lnTo>
                  <a:lnTo>
                    <a:pt x="13" y="23"/>
                  </a:lnTo>
                  <a:lnTo>
                    <a:pt x="16" y="19"/>
                  </a:lnTo>
                  <a:lnTo>
                    <a:pt x="21" y="18"/>
                  </a:lnTo>
                  <a:lnTo>
                    <a:pt x="25" y="16"/>
                  </a:lnTo>
                  <a:lnTo>
                    <a:pt x="31" y="14"/>
                  </a:lnTo>
                  <a:lnTo>
                    <a:pt x="37" y="12"/>
                  </a:lnTo>
                  <a:lnTo>
                    <a:pt x="42" y="10"/>
                  </a:lnTo>
                  <a:lnTo>
                    <a:pt x="50" y="8"/>
                  </a:lnTo>
                  <a:lnTo>
                    <a:pt x="56" y="8"/>
                  </a:lnTo>
                  <a:lnTo>
                    <a:pt x="64" y="7"/>
                  </a:lnTo>
                  <a:lnTo>
                    <a:pt x="71" y="7"/>
                  </a:lnTo>
                  <a:lnTo>
                    <a:pt x="80" y="7"/>
                  </a:lnTo>
                  <a:lnTo>
                    <a:pt x="88" y="6"/>
                  </a:lnTo>
                  <a:lnTo>
                    <a:pt x="88" y="1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60" name="Freeform 242"/>
            <p:cNvSpPr>
              <a:spLocks/>
            </p:cNvSpPr>
            <p:nvPr/>
          </p:nvSpPr>
          <p:spPr bwMode="auto">
            <a:xfrm>
              <a:off x="2687" y="4127"/>
              <a:ext cx="79" cy="40"/>
            </a:xfrm>
            <a:custGeom>
              <a:avLst/>
              <a:gdLst>
                <a:gd name="T0" fmla="*/ 78 w 79"/>
                <a:gd name="T1" fmla="*/ 39 h 40"/>
                <a:gd name="T2" fmla="*/ 78 w 79"/>
                <a:gd name="T3" fmla="*/ 39 h 40"/>
                <a:gd name="T4" fmla="*/ 78 w 79"/>
                <a:gd name="T5" fmla="*/ 31 h 40"/>
                <a:gd name="T6" fmla="*/ 73 w 79"/>
                <a:gd name="T7" fmla="*/ 24 h 40"/>
                <a:gd name="T8" fmla="*/ 67 w 79"/>
                <a:gd name="T9" fmla="*/ 17 h 40"/>
                <a:gd name="T10" fmla="*/ 57 w 79"/>
                <a:gd name="T11" fmla="*/ 12 h 40"/>
                <a:gd name="T12" fmla="*/ 46 w 79"/>
                <a:gd name="T13" fmla="*/ 7 h 40"/>
                <a:gd name="T14" fmla="*/ 32 w 79"/>
                <a:gd name="T15" fmla="*/ 3 h 40"/>
                <a:gd name="T16" fmla="*/ 16 w 79"/>
                <a:gd name="T17" fmla="*/ 2 h 40"/>
                <a:gd name="T18" fmla="*/ 0 w 79"/>
                <a:gd name="T19" fmla="*/ 0 h 40"/>
                <a:gd name="T20" fmla="*/ 0 w 79"/>
                <a:gd name="T21" fmla="*/ 5 h 40"/>
                <a:gd name="T22" fmla="*/ 16 w 79"/>
                <a:gd name="T23" fmla="*/ 7 h 40"/>
                <a:gd name="T24" fmla="*/ 30 w 79"/>
                <a:gd name="T25" fmla="*/ 10 h 40"/>
                <a:gd name="T26" fmla="*/ 43 w 79"/>
                <a:gd name="T27" fmla="*/ 13 h 40"/>
                <a:gd name="T28" fmla="*/ 54 w 79"/>
                <a:gd name="T29" fmla="*/ 17 h 40"/>
                <a:gd name="T30" fmla="*/ 62 w 79"/>
                <a:gd name="T31" fmla="*/ 23 h 40"/>
                <a:gd name="T32" fmla="*/ 69 w 79"/>
                <a:gd name="T33" fmla="*/ 28 h 40"/>
                <a:gd name="T34" fmla="*/ 72 w 79"/>
                <a:gd name="T35" fmla="*/ 33 h 40"/>
                <a:gd name="T36" fmla="*/ 72 w 79"/>
                <a:gd name="T37" fmla="*/ 39 h 40"/>
                <a:gd name="T38" fmla="*/ 78 w 79"/>
                <a:gd name="T39" fmla="*/ 39 h 4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0"/>
                <a:gd name="T62" fmla="*/ 79 w 79"/>
                <a:gd name="T63" fmla="*/ 40 h 4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0">
                  <a:moveTo>
                    <a:pt x="78" y="39"/>
                  </a:moveTo>
                  <a:lnTo>
                    <a:pt x="78" y="39"/>
                  </a:lnTo>
                  <a:lnTo>
                    <a:pt x="78" y="31"/>
                  </a:lnTo>
                  <a:lnTo>
                    <a:pt x="73" y="24"/>
                  </a:lnTo>
                  <a:lnTo>
                    <a:pt x="67" y="17"/>
                  </a:lnTo>
                  <a:lnTo>
                    <a:pt x="57" y="12"/>
                  </a:lnTo>
                  <a:lnTo>
                    <a:pt x="46" y="7"/>
                  </a:lnTo>
                  <a:lnTo>
                    <a:pt x="32" y="3"/>
                  </a:lnTo>
                  <a:lnTo>
                    <a:pt x="16" y="2"/>
                  </a:lnTo>
                  <a:lnTo>
                    <a:pt x="0" y="0"/>
                  </a:lnTo>
                  <a:lnTo>
                    <a:pt x="0" y="5"/>
                  </a:lnTo>
                  <a:lnTo>
                    <a:pt x="16" y="7"/>
                  </a:lnTo>
                  <a:lnTo>
                    <a:pt x="30" y="10"/>
                  </a:lnTo>
                  <a:lnTo>
                    <a:pt x="43" y="13"/>
                  </a:lnTo>
                  <a:lnTo>
                    <a:pt x="54" y="17"/>
                  </a:lnTo>
                  <a:lnTo>
                    <a:pt x="62" y="23"/>
                  </a:lnTo>
                  <a:lnTo>
                    <a:pt x="69" y="28"/>
                  </a:lnTo>
                  <a:lnTo>
                    <a:pt x="72" y="33"/>
                  </a:lnTo>
                  <a:lnTo>
                    <a:pt x="72" y="39"/>
                  </a:lnTo>
                  <a:lnTo>
                    <a:pt x="78" y="39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61" name="Freeform 243"/>
            <p:cNvSpPr>
              <a:spLocks/>
            </p:cNvSpPr>
            <p:nvPr/>
          </p:nvSpPr>
          <p:spPr bwMode="auto">
            <a:xfrm>
              <a:off x="3329" y="4112"/>
              <a:ext cx="168" cy="106"/>
            </a:xfrm>
            <a:custGeom>
              <a:avLst/>
              <a:gdLst>
                <a:gd name="T0" fmla="*/ 1 w 168"/>
                <a:gd name="T1" fmla="*/ 65 h 106"/>
                <a:gd name="T2" fmla="*/ 2 w 168"/>
                <a:gd name="T3" fmla="*/ 72 h 106"/>
                <a:gd name="T4" fmla="*/ 6 w 168"/>
                <a:gd name="T5" fmla="*/ 79 h 106"/>
                <a:gd name="T6" fmla="*/ 13 w 168"/>
                <a:gd name="T7" fmla="*/ 86 h 106"/>
                <a:gd name="T8" fmla="*/ 22 w 168"/>
                <a:gd name="T9" fmla="*/ 92 h 106"/>
                <a:gd name="T10" fmla="*/ 34 w 168"/>
                <a:gd name="T11" fmla="*/ 97 h 106"/>
                <a:gd name="T12" fmla="*/ 47 w 168"/>
                <a:gd name="T13" fmla="*/ 100 h 106"/>
                <a:gd name="T14" fmla="*/ 63 w 168"/>
                <a:gd name="T15" fmla="*/ 104 h 106"/>
                <a:gd name="T16" fmla="*/ 79 w 168"/>
                <a:gd name="T17" fmla="*/ 105 h 106"/>
                <a:gd name="T18" fmla="*/ 88 w 168"/>
                <a:gd name="T19" fmla="*/ 105 h 106"/>
                <a:gd name="T20" fmla="*/ 97 w 168"/>
                <a:gd name="T21" fmla="*/ 105 h 106"/>
                <a:gd name="T22" fmla="*/ 104 w 168"/>
                <a:gd name="T23" fmla="*/ 105 h 106"/>
                <a:gd name="T24" fmla="*/ 112 w 168"/>
                <a:gd name="T25" fmla="*/ 104 h 106"/>
                <a:gd name="T26" fmla="*/ 120 w 168"/>
                <a:gd name="T27" fmla="*/ 103 h 106"/>
                <a:gd name="T28" fmla="*/ 126 w 168"/>
                <a:gd name="T29" fmla="*/ 101 h 106"/>
                <a:gd name="T30" fmla="*/ 133 w 168"/>
                <a:gd name="T31" fmla="*/ 99 h 106"/>
                <a:gd name="T32" fmla="*/ 139 w 168"/>
                <a:gd name="T33" fmla="*/ 97 h 106"/>
                <a:gd name="T34" fmla="*/ 145 w 168"/>
                <a:gd name="T35" fmla="*/ 95 h 106"/>
                <a:gd name="T36" fmla="*/ 151 w 168"/>
                <a:gd name="T37" fmla="*/ 92 h 106"/>
                <a:gd name="T38" fmla="*/ 155 w 168"/>
                <a:gd name="T39" fmla="*/ 90 h 106"/>
                <a:gd name="T40" fmla="*/ 158 w 168"/>
                <a:gd name="T41" fmla="*/ 86 h 106"/>
                <a:gd name="T42" fmla="*/ 162 w 168"/>
                <a:gd name="T43" fmla="*/ 83 h 106"/>
                <a:gd name="T44" fmla="*/ 164 w 168"/>
                <a:gd name="T45" fmla="*/ 79 h 106"/>
                <a:gd name="T46" fmla="*/ 166 w 168"/>
                <a:gd name="T47" fmla="*/ 76 h 106"/>
                <a:gd name="T48" fmla="*/ 167 w 168"/>
                <a:gd name="T49" fmla="*/ 72 h 106"/>
                <a:gd name="T50" fmla="*/ 166 w 168"/>
                <a:gd name="T51" fmla="*/ 41 h 106"/>
                <a:gd name="T52" fmla="*/ 166 w 168"/>
                <a:gd name="T53" fmla="*/ 33 h 106"/>
                <a:gd name="T54" fmla="*/ 162 w 168"/>
                <a:gd name="T55" fmla="*/ 26 h 106"/>
                <a:gd name="T56" fmla="*/ 155 w 168"/>
                <a:gd name="T57" fmla="*/ 19 h 106"/>
                <a:gd name="T58" fmla="*/ 145 w 168"/>
                <a:gd name="T59" fmla="*/ 13 h 106"/>
                <a:gd name="T60" fmla="*/ 134 w 168"/>
                <a:gd name="T61" fmla="*/ 9 h 106"/>
                <a:gd name="T62" fmla="*/ 120 w 168"/>
                <a:gd name="T63" fmla="*/ 5 h 106"/>
                <a:gd name="T64" fmla="*/ 104 w 168"/>
                <a:gd name="T65" fmla="*/ 2 h 106"/>
                <a:gd name="T66" fmla="*/ 88 w 168"/>
                <a:gd name="T67" fmla="*/ 0 h 106"/>
                <a:gd name="T68" fmla="*/ 79 w 168"/>
                <a:gd name="T69" fmla="*/ 0 h 106"/>
                <a:gd name="T70" fmla="*/ 70 w 168"/>
                <a:gd name="T71" fmla="*/ 0 h 106"/>
                <a:gd name="T72" fmla="*/ 63 w 168"/>
                <a:gd name="T73" fmla="*/ 1 h 106"/>
                <a:gd name="T74" fmla="*/ 55 w 168"/>
                <a:gd name="T75" fmla="*/ 2 h 106"/>
                <a:gd name="T76" fmla="*/ 47 w 168"/>
                <a:gd name="T77" fmla="*/ 3 h 106"/>
                <a:gd name="T78" fmla="*/ 41 w 168"/>
                <a:gd name="T79" fmla="*/ 5 h 106"/>
                <a:gd name="T80" fmla="*/ 34 w 168"/>
                <a:gd name="T81" fmla="*/ 7 h 106"/>
                <a:gd name="T82" fmla="*/ 28 w 168"/>
                <a:gd name="T83" fmla="*/ 9 h 106"/>
                <a:gd name="T84" fmla="*/ 21 w 168"/>
                <a:gd name="T85" fmla="*/ 10 h 106"/>
                <a:gd name="T86" fmla="*/ 17 w 168"/>
                <a:gd name="T87" fmla="*/ 13 h 106"/>
                <a:gd name="T88" fmla="*/ 13 w 168"/>
                <a:gd name="T89" fmla="*/ 16 h 106"/>
                <a:gd name="T90" fmla="*/ 9 w 168"/>
                <a:gd name="T91" fmla="*/ 19 h 106"/>
                <a:gd name="T92" fmla="*/ 5 w 168"/>
                <a:gd name="T93" fmla="*/ 22 h 106"/>
                <a:gd name="T94" fmla="*/ 3 w 168"/>
                <a:gd name="T95" fmla="*/ 26 h 106"/>
                <a:gd name="T96" fmla="*/ 1 w 168"/>
                <a:gd name="T97" fmla="*/ 29 h 106"/>
                <a:gd name="T98" fmla="*/ 0 w 168"/>
                <a:gd name="T99" fmla="*/ 33 h 106"/>
                <a:gd name="T100" fmla="*/ 1 w 168"/>
                <a:gd name="T101" fmla="*/ 65 h 10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68"/>
                <a:gd name="T154" fmla="*/ 0 h 106"/>
                <a:gd name="T155" fmla="*/ 168 w 168"/>
                <a:gd name="T156" fmla="*/ 106 h 10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68" h="106">
                  <a:moveTo>
                    <a:pt x="1" y="65"/>
                  </a:moveTo>
                  <a:lnTo>
                    <a:pt x="2" y="72"/>
                  </a:lnTo>
                  <a:lnTo>
                    <a:pt x="6" y="79"/>
                  </a:lnTo>
                  <a:lnTo>
                    <a:pt x="13" y="86"/>
                  </a:lnTo>
                  <a:lnTo>
                    <a:pt x="22" y="92"/>
                  </a:lnTo>
                  <a:lnTo>
                    <a:pt x="34" y="97"/>
                  </a:lnTo>
                  <a:lnTo>
                    <a:pt x="47" y="100"/>
                  </a:lnTo>
                  <a:lnTo>
                    <a:pt x="63" y="104"/>
                  </a:lnTo>
                  <a:lnTo>
                    <a:pt x="79" y="105"/>
                  </a:lnTo>
                  <a:lnTo>
                    <a:pt x="88" y="105"/>
                  </a:lnTo>
                  <a:lnTo>
                    <a:pt x="97" y="105"/>
                  </a:lnTo>
                  <a:lnTo>
                    <a:pt x="104" y="105"/>
                  </a:lnTo>
                  <a:lnTo>
                    <a:pt x="112" y="104"/>
                  </a:lnTo>
                  <a:lnTo>
                    <a:pt x="120" y="103"/>
                  </a:lnTo>
                  <a:lnTo>
                    <a:pt x="126" y="101"/>
                  </a:lnTo>
                  <a:lnTo>
                    <a:pt x="133" y="99"/>
                  </a:lnTo>
                  <a:lnTo>
                    <a:pt x="139" y="97"/>
                  </a:lnTo>
                  <a:lnTo>
                    <a:pt x="145" y="95"/>
                  </a:lnTo>
                  <a:lnTo>
                    <a:pt x="151" y="92"/>
                  </a:lnTo>
                  <a:lnTo>
                    <a:pt x="155" y="90"/>
                  </a:lnTo>
                  <a:lnTo>
                    <a:pt x="158" y="86"/>
                  </a:lnTo>
                  <a:lnTo>
                    <a:pt x="162" y="83"/>
                  </a:lnTo>
                  <a:lnTo>
                    <a:pt x="164" y="79"/>
                  </a:lnTo>
                  <a:lnTo>
                    <a:pt x="166" y="76"/>
                  </a:lnTo>
                  <a:lnTo>
                    <a:pt x="167" y="72"/>
                  </a:lnTo>
                  <a:lnTo>
                    <a:pt x="166" y="41"/>
                  </a:lnTo>
                  <a:lnTo>
                    <a:pt x="166" y="33"/>
                  </a:lnTo>
                  <a:lnTo>
                    <a:pt x="162" y="26"/>
                  </a:lnTo>
                  <a:lnTo>
                    <a:pt x="155" y="19"/>
                  </a:lnTo>
                  <a:lnTo>
                    <a:pt x="145" y="13"/>
                  </a:lnTo>
                  <a:lnTo>
                    <a:pt x="134" y="9"/>
                  </a:lnTo>
                  <a:lnTo>
                    <a:pt x="120" y="5"/>
                  </a:lnTo>
                  <a:lnTo>
                    <a:pt x="104" y="2"/>
                  </a:lnTo>
                  <a:lnTo>
                    <a:pt x="88" y="0"/>
                  </a:lnTo>
                  <a:lnTo>
                    <a:pt x="79" y="0"/>
                  </a:lnTo>
                  <a:lnTo>
                    <a:pt x="70" y="0"/>
                  </a:lnTo>
                  <a:lnTo>
                    <a:pt x="63" y="1"/>
                  </a:lnTo>
                  <a:lnTo>
                    <a:pt x="55" y="2"/>
                  </a:lnTo>
                  <a:lnTo>
                    <a:pt x="47" y="3"/>
                  </a:lnTo>
                  <a:lnTo>
                    <a:pt x="41" y="5"/>
                  </a:lnTo>
                  <a:lnTo>
                    <a:pt x="34" y="7"/>
                  </a:lnTo>
                  <a:lnTo>
                    <a:pt x="28" y="9"/>
                  </a:lnTo>
                  <a:lnTo>
                    <a:pt x="21" y="10"/>
                  </a:lnTo>
                  <a:lnTo>
                    <a:pt x="17" y="13"/>
                  </a:lnTo>
                  <a:lnTo>
                    <a:pt x="13" y="16"/>
                  </a:lnTo>
                  <a:lnTo>
                    <a:pt x="9" y="19"/>
                  </a:lnTo>
                  <a:lnTo>
                    <a:pt x="5" y="22"/>
                  </a:lnTo>
                  <a:lnTo>
                    <a:pt x="3" y="26"/>
                  </a:lnTo>
                  <a:lnTo>
                    <a:pt x="1" y="29"/>
                  </a:lnTo>
                  <a:lnTo>
                    <a:pt x="0" y="33"/>
                  </a:lnTo>
                  <a:lnTo>
                    <a:pt x="1" y="65"/>
                  </a:lnTo>
                </a:path>
              </a:pathLst>
            </a:custGeom>
            <a:solidFill>
              <a:srgbClr val="FFB2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62" name="Freeform 244"/>
            <p:cNvSpPr>
              <a:spLocks/>
            </p:cNvSpPr>
            <p:nvPr/>
          </p:nvSpPr>
          <p:spPr bwMode="auto">
            <a:xfrm>
              <a:off x="3326" y="4181"/>
              <a:ext cx="80" cy="40"/>
            </a:xfrm>
            <a:custGeom>
              <a:avLst/>
              <a:gdLst>
                <a:gd name="T0" fmla="*/ 79 w 80"/>
                <a:gd name="T1" fmla="*/ 34 h 40"/>
                <a:gd name="T2" fmla="*/ 79 w 80"/>
                <a:gd name="T3" fmla="*/ 34 h 40"/>
                <a:gd name="T4" fmla="*/ 63 w 80"/>
                <a:gd name="T5" fmla="*/ 32 h 40"/>
                <a:gd name="T6" fmla="*/ 49 w 80"/>
                <a:gd name="T7" fmla="*/ 29 h 40"/>
                <a:gd name="T8" fmla="*/ 36 w 80"/>
                <a:gd name="T9" fmla="*/ 26 h 40"/>
                <a:gd name="T10" fmla="*/ 26 w 80"/>
                <a:gd name="T11" fmla="*/ 22 h 40"/>
                <a:gd name="T12" fmla="*/ 17 w 80"/>
                <a:gd name="T13" fmla="*/ 16 h 40"/>
                <a:gd name="T14" fmla="*/ 11 w 80"/>
                <a:gd name="T15" fmla="*/ 11 h 40"/>
                <a:gd name="T16" fmla="*/ 7 w 80"/>
                <a:gd name="T17" fmla="*/ 5 h 40"/>
                <a:gd name="T18" fmla="*/ 7 w 80"/>
                <a:gd name="T19" fmla="*/ 0 h 40"/>
                <a:gd name="T20" fmla="*/ 0 w 80"/>
                <a:gd name="T21" fmla="*/ 0 h 40"/>
                <a:gd name="T22" fmla="*/ 1 w 80"/>
                <a:gd name="T23" fmla="*/ 7 h 40"/>
                <a:gd name="T24" fmla="*/ 6 w 80"/>
                <a:gd name="T25" fmla="*/ 15 h 40"/>
                <a:gd name="T26" fmla="*/ 13 w 80"/>
                <a:gd name="T27" fmla="*/ 22 h 40"/>
                <a:gd name="T28" fmla="*/ 22 w 80"/>
                <a:gd name="T29" fmla="*/ 27 h 40"/>
                <a:gd name="T30" fmla="*/ 34 w 80"/>
                <a:gd name="T31" fmla="*/ 32 h 40"/>
                <a:gd name="T32" fmla="*/ 48 w 80"/>
                <a:gd name="T33" fmla="*/ 36 h 40"/>
                <a:gd name="T34" fmla="*/ 63 w 80"/>
                <a:gd name="T35" fmla="*/ 38 h 40"/>
                <a:gd name="T36" fmla="*/ 79 w 80"/>
                <a:gd name="T37" fmla="*/ 39 h 40"/>
                <a:gd name="T38" fmla="*/ 79 w 80"/>
                <a:gd name="T39" fmla="*/ 34 h 4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40"/>
                <a:gd name="T62" fmla="*/ 80 w 80"/>
                <a:gd name="T63" fmla="*/ 40 h 4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40">
                  <a:moveTo>
                    <a:pt x="79" y="34"/>
                  </a:moveTo>
                  <a:lnTo>
                    <a:pt x="79" y="34"/>
                  </a:lnTo>
                  <a:lnTo>
                    <a:pt x="63" y="32"/>
                  </a:lnTo>
                  <a:lnTo>
                    <a:pt x="49" y="29"/>
                  </a:lnTo>
                  <a:lnTo>
                    <a:pt x="36" y="26"/>
                  </a:lnTo>
                  <a:lnTo>
                    <a:pt x="26" y="22"/>
                  </a:lnTo>
                  <a:lnTo>
                    <a:pt x="17" y="16"/>
                  </a:lnTo>
                  <a:lnTo>
                    <a:pt x="11" y="11"/>
                  </a:lnTo>
                  <a:lnTo>
                    <a:pt x="7" y="5"/>
                  </a:lnTo>
                  <a:lnTo>
                    <a:pt x="7" y="0"/>
                  </a:lnTo>
                  <a:lnTo>
                    <a:pt x="0" y="0"/>
                  </a:lnTo>
                  <a:lnTo>
                    <a:pt x="1" y="7"/>
                  </a:lnTo>
                  <a:lnTo>
                    <a:pt x="6" y="15"/>
                  </a:lnTo>
                  <a:lnTo>
                    <a:pt x="13" y="22"/>
                  </a:lnTo>
                  <a:lnTo>
                    <a:pt x="22" y="27"/>
                  </a:lnTo>
                  <a:lnTo>
                    <a:pt x="34" y="32"/>
                  </a:lnTo>
                  <a:lnTo>
                    <a:pt x="48" y="36"/>
                  </a:lnTo>
                  <a:lnTo>
                    <a:pt x="63" y="38"/>
                  </a:lnTo>
                  <a:lnTo>
                    <a:pt x="79" y="39"/>
                  </a:lnTo>
                  <a:lnTo>
                    <a:pt x="79" y="34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63" name="Freeform 245"/>
            <p:cNvSpPr>
              <a:spLocks/>
            </p:cNvSpPr>
            <p:nvPr/>
          </p:nvSpPr>
          <p:spPr bwMode="auto">
            <a:xfrm>
              <a:off x="3411" y="4188"/>
              <a:ext cx="89" cy="34"/>
            </a:xfrm>
            <a:custGeom>
              <a:avLst/>
              <a:gdLst>
                <a:gd name="T0" fmla="*/ 82 w 89"/>
                <a:gd name="T1" fmla="*/ 0 h 34"/>
                <a:gd name="T2" fmla="*/ 82 w 89"/>
                <a:gd name="T3" fmla="*/ 0 h 34"/>
                <a:gd name="T4" fmla="*/ 81 w 89"/>
                <a:gd name="T5" fmla="*/ 3 h 34"/>
                <a:gd name="T6" fmla="*/ 80 w 89"/>
                <a:gd name="T7" fmla="*/ 5 h 34"/>
                <a:gd name="T8" fmla="*/ 78 w 89"/>
                <a:gd name="T9" fmla="*/ 8 h 34"/>
                <a:gd name="T10" fmla="*/ 75 w 89"/>
                <a:gd name="T11" fmla="*/ 11 h 34"/>
                <a:gd name="T12" fmla="*/ 72 w 89"/>
                <a:gd name="T13" fmla="*/ 14 h 34"/>
                <a:gd name="T14" fmla="*/ 67 w 89"/>
                <a:gd name="T15" fmla="*/ 15 h 34"/>
                <a:gd name="T16" fmla="*/ 63 w 89"/>
                <a:gd name="T17" fmla="*/ 18 h 34"/>
                <a:gd name="T18" fmla="*/ 57 w 89"/>
                <a:gd name="T19" fmla="*/ 19 h 34"/>
                <a:gd name="T20" fmla="*/ 51 w 89"/>
                <a:gd name="T21" fmla="*/ 22 h 34"/>
                <a:gd name="T22" fmla="*/ 46 w 89"/>
                <a:gd name="T23" fmla="*/ 24 h 34"/>
                <a:gd name="T24" fmla="*/ 38 w 89"/>
                <a:gd name="T25" fmla="*/ 25 h 34"/>
                <a:gd name="T26" fmla="*/ 32 w 89"/>
                <a:gd name="T27" fmla="*/ 25 h 34"/>
                <a:gd name="T28" fmla="*/ 24 w 89"/>
                <a:gd name="T29" fmla="*/ 26 h 34"/>
                <a:gd name="T30" fmla="*/ 17 w 89"/>
                <a:gd name="T31" fmla="*/ 26 h 34"/>
                <a:gd name="T32" fmla="*/ 8 w 89"/>
                <a:gd name="T33" fmla="*/ 26 h 34"/>
                <a:gd name="T34" fmla="*/ 0 w 89"/>
                <a:gd name="T35" fmla="*/ 27 h 34"/>
                <a:gd name="T36" fmla="*/ 0 w 89"/>
                <a:gd name="T37" fmla="*/ 32 h 34"/>
                <a:gd name="T38" fmla="*/ 8 w 89"/>
                <a:gd name="T39" fmla="*/ 33 h 34"/>
                <a:gd name="T40" fmla="*/ 17 w 89"/>
                <a:gd name="T41" fmla="*/ 33 h 34"/>
                <a:gd name="T42" fmla="*/ 24 w 89"/>
                <a:gd name="T43" fmla="*/ 32 h 34"/>
                <a:gd name="T44" fmla="*/ 32 w 89"/>
                <a:gd name="T45" fmla="*/ 31 h 34"/>
                <a:gd name="T46" fmla="*/ 39 w 89"/>
                <a:gd name="T47" fmla="*/ 30 h 34"/>
                <a:gd name="T48" fmla="*/ 47 w 89"/>
                <a:gd name="T49" fmla="*/ 29 h 34"/>
                <a:gd name="T50" fmla="*/ 53 w 89"/>
                <a:gd name="T51" fmla="*/ 27 h 34"/>
                <a:gd name="T52" fmla="*/ 60 w 89"/>
                <a:gd name="T53" fmla="*/ 25 h 34"/>
                <a:gd name="T54" fmla="*/ 66 w 89"/>
                <a:gd name="T55" fmla="*/ 23 h 34"/>
                <a:gd name="T56" fmla="*/ 70 w 89"/>
                <a:gd name="T57" fmla="*/ 20 h 34"/>
                <a:gd name="T58" fmla="*/ 75 w 89"/>
                <a:gd name="T59" fmla="*/ 18 h 34"/>
                <a:gd name="T60" fmla="*/ 79 w 89"/>
                <a:gd name="T61" fmla="*/ 15 h 34"/>
                <a:gd name="T62" fmla="*/ 82 w 89"/>
                <a:gd name="T63" fmla="*/ 12 h 34"/>
                <a:gd name="T64" fmla="*/ 85 w 89"/>
                <a:gd name="T65" fmla="*/ 8 h 34"/>
                <a:gd name="T66" fmla="*/ 87 w 89"/>
                <a:gd name="T67" fmla="*/ 4 h 34"/>
                <a:gd name="T68" fmla="*/ 88 w 89"/>
                <a:gd name="T69" fmla="*/ 0 h 34"/>
                <a:gd name="T70" fmla="*/ 82 w 89"/>
                <a:gd name="T71" fmla="*/ 0 h 3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4"/>
                <a:gd name="T110" fmla="*/ 89 w 89"/>
                <a:gd name="T111" fmla="*/ 34 h 34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4">
                  <a:moveTo>
                    <a:pt x="82" y="0"/>
                  </a:moveTo>
                  <a:lnTo>
                    <a:pt x="82" y="0"/>
                  </a:lnTo>
                  <a:lnTo>
                    <a:pt x="81" y="3"/>
                  </a:lnTo>
                  <a:lnTo>
                    <a:pt x="80" y="5"/>
                  </a:lnTo>
                  <a:lnTo>
                    <a:pt x="78" y="8"/>
                  </a:lnTo>
                  <a:lnTo>
                    <a:pt x="75" y="11"/>
                  </a:lnTo>
                  <a:lnTo>
                    <a:pt x="72" y="14"/>
                  </a:lnTo>
                  <a:lnTo>
                    <a:pt x="67" y="15"/>
                  </a:lnTo>
                  <a:lnTo>
                    <a:pt x="63" y="18"/>
                  </a:lnTo>
                  <a:lnTo>
                    <a:pt x="57" y="19"/>
                  </a:lnTo>
                  <a:lnTo>
                    <a:pt x="51" y="22"/>
                  </a:lnTo>
                  <a:lnTo>
                    <a:pt x="46" y="24"/>
                  </a:lnTo>
                  <a:lnTo>
                    <a:pt x="38" y="25"/>
                  </a:lnTo>
                  <a:lnTo>
                    <a:pt x="32" y="25"/>
                  </a:lnTo>
                  <a:lnTo>
                    <a:pt x="24" y="26"/>
                  </a:lnTo>
                  <a:lnTo>
                    <a:pt x="17" y="26"/>
                  </a:lnTo>
                  <a:lnTo>
                    <a:pt x="8" y="26"/>
                  </a:lnTo>
                  <a:lnTo>
                    <a:pt x="0" y="27"/>
                  </a:lnTo>
                  <a:lnTo>
                    <a:pt x="0" y="32"/>
                  </a:lnTo>
                  <a:lnTo>
                    <a:pt x="8" y="33"/>
                  </a:lnTo>
                  <a:lnTo>
                    <a:pt x="17" y="33"/>
                  </a:lnTo>
                  <a:lnTo>
                    <a:pt x="24" y="32"/>
                  </a:lnTo>
                  <a:lnTo>
                    <a:pt x="32" y="31"/>
                  </a:lnTo>
                  <a:lnTo>
                    <a:pt x="39" y="30"/>
                  </a:lnTo>
                  <a:lnTo>
                    <a:pt x="47" y="29"/>
                  </a:lnTo>
                  <a:lnTo>
                    <a:pt x="53" y="27"/>
                  </a:lnTo>
                  <a:lnTo>
                    <a:pt x="60" y="25"/>
                  </a:lnTo>
                  <a:lnTo>
                    <a:pt x="66" y="23"/>
                  </a:lnTo>
                  <a:lnTo>
                    <a:pt x="70" y="20"/>
                  </a:lnTo>
                  <a:lnTo>
                    <a:pt x="75" y="18"/>
                  </a:lnTo>
                  <a:lnTo>
                    <a:pt x="79" y="15"/>
                  </a:lnTo>
                  <a:lnTo>
                    <a:pt x="82" y="12"/>
                  </a:lnTo>
                  <a:lnTo>
                    <a:pt x="85" y="8"/>
                  </a:lnTo>
                  <a:lnTo>
                    <a:pt x="87" y="4"/>
                  </a:lnTo>
                  <a:lnTo>
                    <a:pt x="88" y="0"/>
                  </a:lnTo>
                  <a:lnTo>
                    <a:pt x="82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64" name="Freeform 246"/>
            <p:cNvSpPr>
              <a:spLocks/>
            </p:cNvSpPr>
            <p:nvPr/>
          </p:nvSpPr>
          <p:spPr bwMode="auto">
            <a:xfrm>
              <a:off x="3498" y="4155"/>
              <a:ext cx="2" cy="28"/>
            </a:xfrm>
            <a:custGeom>
              <a:avLst/>
              <a:gdLst>
                <a:gd name="T0" fmla="*/ 0 w 2"/>
                <a:gd name="T1" fmla="*/ 0 h 28"/>
                <a:gd name="T2" fmla="*/ 0 w 2"/>
                <a:gd name="T3" fmla="*/ 0 h 28"/>
                <a:gd name="T4" fmla="*/ 0 w 2"/>
                <a:gd name="T5" fmla="*/ 27 h 28"/>
                <a:gd name="T6" fmla="*/ 1 w 2"/>
                <a:gd name="T7" fmla="*/ 27 h 28"/>
                <a:gd name="T8" fmla="*/ 1 w 2"/>
                <a:gd name="T9" fmla="*/ 0 h 28"/>
                <a:gd name="T10" fmla="*/ 0 w 2"/>
                <a:gd name="T11" fmla="*/ 0 h 2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"/>
                <a:gd name="T19" fmla="*/ 0 h 28"/>
                <a:gd name="T20" fmla="*/ 2 w 2"/>
                <a:gd name="T21" fmla="*/ 28 h 2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" h="28">
                  <a:moveTo>
                    <a:pt x="0" y="0"/>
                  </a:moveTo>
                  <a:lnTo>
                    <a:pt x="0" y="0"/>
                  </a:lnTo>
                  <a:lnTo>
                    <a:pt x="0" y="27"/>
                  </a:lnTo>
                  <a:lnTo>
                    <a:pt x="1" y="27"/>
                  </a:lnTo>
                  <a:lnTo>
                    <a:pt x="1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65" name="Freeform 247"/>
            <p:cNvSpPr>
              <a:spLocks/>
            </p:cNvSpPr>
            <p:nvPr/>
          </p:nvSpPr>
          <p:spPr bwMode="auto">
            <a:xfrm>
              <a:off x="3420" y="4109"/>
              <a:ext cx="80" cy="41"/>
            </a:xfrm>
            <a:custGeom>
              <a:avLst/>
              <a:gdLst>
                <a:gd name="T0" fmla="*/ 0 w 80"/>
                <a:gd name="T1" fmla="*/ 6 h 41"/>
                <a:gd name="T2" fmla="*/ 0 w 80"/>
                <a:gd name="T3" fmla="*/ 6 h 41"/>
                <a:gd name="T4" fmla="*/ 16 w 80"/>
                <a:gd name="T5" fmla="*/ 7 h 41"/>
                <a:gd name="T6" fmla="*/ 31 w 80"/>
                <a:gd name="T7" fmla="*/ 10 h 41"/>
                <a:gd name="T8" fmla="*/ 44 w 80"/>
                <a:gd name="T9" fmla="*/ 13 h 41"/>
                <a:gd name="T10" fmla="*/ 54 w 80"/>
                <a:gd name="T11" fmla="*/ 18 h 41"/>
                <a:gd name="T12" fmla="*/ 62 w 80"/>
                <a:gd name="T13" fmla="*/ 23 h 41"/>
                <a:gd name="T14" fmla="*/ 69 w 80"/>
                <a:gd name="T15" fmla="*/ 28 h 41"/>
                <a:gd name="T16" fmla="*/ 72 w 80"/>
                <a:gd name="T17" fmla="*/ 34 h 41"/>
                <a:gd name="T18" fmla="*/ 72 w 80"/>
                <a:gd name="T19" fmla="*/ 40 h 41"/>
                <a:gd name="T20" fmla="*/ 79 w 80"/>
                <a:gd name="T21" fmla="*/ 40 h 41"/>
                <a:gd name="T22" fmla="*/ 78 w 80"/>
                <a:gd name="T23" fmla="*/ 32 h 41"/>
                <a:gd name="T24" fmla="*/ 73 w 80"/>
                <a:gd name="T25" fmla="*/ 24 h 41"/>
                <a:gd name="T26" fmla="*/ 67 w 80"/>
                <a:gd name="T27" fmla="*/ 18 h 41"/>
                <a:gd name="T28" fmla="*/ 57 w 80"/>
                <a:gd name="T29" fmla="*/ 12 h 41"/>
                <a:gd name="T30" fmla="*/ 46 w 80"/>
                <a:gd name="T31" fmla="*/ 8 h 41"/>
                <a:gd name="T32" fmla="*/ 32 w 80"/>
                <a:gd name="T33" fmla="*/ 4 h 41"/>
                <a:gd name="T34" fmla="*/ 16 w 80"/>
                <a:gd name="T35" fmla="*/ 2 h 41"/>
                <a:gd name="T36" fmla="*/ 0 w 80"/>
                <a:gd name="T37" fmla="*/ 0 h 41"/>
                <a:gd name="T38" fmla="*/ 0 w 80"/>
                <a:gd name="T39" fmla="*/ 6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41"/>
                <a:gd name="T62" fmla="*/ 80 w 80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41">
                  <a:moveTo>
                    <a:pt x="0" y="6"/>
                  </a:moveTo>
                  <a:lnTo>
                    <a:pt x="0" y="6"/>
                  </a:lnTo>
                  <a:lnTo>
                    <a:pt x="16" y="7"/>
                  </a:lnTo>
                  <a:lnTo>
                    <a:pt x="31" y="10"/>
                  </a:lnTo>
                  <a:lnTo>
                    <a:pt x="44" y="13"/>
                  </a:lnTo>
                  <a:lnTo>
                    <a:pt x="54" y="18"/>
                  </a:lnTo>
                  <a:lnTo>
                    <a:pt x="62" y="23"/>
                  </a:lnTo>
                  <a:lnTo>
                    <a:pt x="69" y="28"/>
                  </a:lnTo>
                  <a:lnTo>
                    <a:pt x="72" y="34"/>
                  </a:lnTo>
                  <a:lnTo>
                    <a:pt x="72" y="40"/>
                  </a:lnTo>
                  <a:lnTo>
                    <a:pt x="79" y="40"/>
                  </a:lnTo>
                  <a:lnTo>
                    <a:pt x="78" y="32"/>
                  </a:lnTo>
                  <a:lnTo>
                    <a:pt x="73" y="24"/>
                  </a:lnTo>
                  <a:lnTo>
                    <a:pt x="67" y="18"/>
                  </a:lnTo>
                  <a:lnTo>
                    <a:pt x="57" y="12"/>
                  </a:lnTo>
                  <a:lnTo>
                    <a:pt x="46" y="8"/>
                  </a:lnTo>
                  <a:lnTo>
                    <a:pt x="32" y="4"/>
                  </a:lnTo>
                  <a:lnTo>
                    <a:pt x="16" y="2"/>
                  </a:lnTo>
                  <a:lnTo>
                    <a:pt x="0" y="0"/>
                  </a:lnTo>
                  <a:lnTo>
                    <a:pt x="0" y="6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66" name="Freeform 248"/>
            <p:cNvSpPr>
              <a:spLocks/>
            </p:cNvSpPr>
            <p:nvPr/>
          </p:nvSpPr>
          <p:spPr bwMode="auto">
            <a:xfrm>
              <a:off x="3326" y="4109"/>
              <a:ext cx="89" cy="33"/>
            </a:xfrm>
            <a:custGeom>
              <a:avLst/>
              <a:gdLst>
                <a:gd name="T0" fmla="*/ 6 w 89"/>
                <a:gd name="T1" fmla="*/ 32 h 33"/>
                <a:gd name="T2" fmla="*/ 6 w 89"/>
                <a:gd name="T3" fmla="*/ 32 h 33"/>
                <a:gd name="T4" fmla="*/ 7 w 89"/>
                <a:gd name="T5" fmla="*/ 29 h 33"/>
                <a:gd name="T6" fmla="*/ 8 w 89"/>
                <a:gd name="T7" fmla="*/ 27 h 33"/>
                <a:gd name="T8" fmla="*/ 10 w 89"/>
                <a:gd name="T9" fmla="*/ 24 h 33"/>
                <a:gd name="T10" fmla="*/ 13 w 89"/>
                <a:gd name="T11" fmla="*/ 22 h 33"/>
                <a:gd name="T12" fmla="*/ 16 w 89"/>
                <a:gd name="T13" fmla="*/ 19 h 33"/>
                <a:gd name="T14" fmla="*/ 21 w 89"/>
                <a:gd name="T15" fmla="*/ 17 h 33"/>
                <a:gd name="T16" fmla="*/ 25 w 89"/>
                <a:gd name="T17" fmla="*/ 14 h 33"/>
                <a:gd name="T18" fmla="*/ 31 w 89"/>
                <a:gd name="T19" fmla="*/ 13 h 33"/>
                <a:gd name="T20" fmla="*/ 37 w 89"/>
                <a:gd name="T21" fmla="*/ 11 h 33"/>
                <a:gd name="T22" fmla="*/ 42 w 89"/>
                <a:gd name="T23" fmla="*/ 9 h 33"/>
                <a:gd name="T24" fmla="*/ 50 w 89"/>
                <a:gd name="T25" fmla="*/ 8 h 33"/>
                <a:gd name="T26" fmla="*/ 56 w 89"/>
                <a:gd name="T27" fmla="*/ 7 h 33"/>
                <a:gd name="T28" fmla="*/ 64 w 89"/>
                <a:gd name="T29" fmla="*/ 6 h 33"/>
                <a:gd name="T30" fmla="*/ 71 w 89"/>
                <a:gd name="T31" fmla="*/ 6 h 33"/>
                <a:gd name="T32" fmla="*/ 80 w 89"/>
                <a:gd name="T33" fmla="*/ 6 h 33"/>
                <a:gd name="T34" fmla="*/ 88 w 89"/>
                <a:gd name="T35" fmla="*/ 6 h 33"/>
                <a:gd name="T36" fmla="*/ 88 w 89"/>
                <a:gd name="T37" fmla="*/ 0 h 33"/>
                <a:gd name="T38" fmla="*/ 80 w 89"/>
                <a:gd name="T39" fmla="*/ 0 h 33"/>
                <a:gd name="T40" fmla="*/ 71 w 89"/>
                <a:gd name="T41" fmla="*/ 0 h 33"/>
                <a:gd name="T42" fmla="*/ 64 w 89"/>
                <a:gd name="T43" fmla="*/ 1 h 33"/>
                <a:gd name="T44" fmla="*/ 56 w 89"/>
                <a:gd name="T45" fmla="*/ 2 h 33"/>
                <a:gd name="T46" fmla="*/ 49 w 89"/>
                <a:gd name="T47" fmla="*/ 3 h 33"/>
                <a:gd name="T48" fmla="*/ 41 w 89"/>
                <a:gd name="T49" fmla="*/ 4 h 33"/>
                <a:gd name="T50" fmla="*/ 35 w 89"/>
                <a:gd name="T51" fmla="*/ 6 h 33"/>
                <a:gd name="T52" fmla="*/ 29 w 89"/>
                <a:gd name="T53" fmla="*/ 8 h 33"/>
                <a:gd name="T54" fmla="*/ 22 w 89"/>
                <a:gd name="T55" fmla="*/ 9 h 33"/>
                <a:gd name="T56" fmla="*/ 18 w 89"/>
                <a:gd name="T57" fmla="*/ 13 h 33"/>
                <a:gd name="T58" fmla="*/ 13 w 89"/>
                <a:gd name="T59" fmla="*/ 14 h 33"/>
                <a:gd name="T60" fmla="*/ 8 w 89"/>
                <a:gd name="T61" fmla="*/ 18 h 33"/>
                <a:gd name="T62" fmla="*/ 6 w 89"/>
                <a:gd name="T63" fmla="*/ 20 h 33"/>
                <a:gd name="T64" fmla="*/ 2 w 89"/>
                <a:gd name="T65" fmla="*/ 24 h 33"/>
                <a:gd name="T66" fmla="*/ 1 w 89"/>
                <a:gd name="T67" fmla="*/ 28 h 33"/>
                <a:gd name="T68" fmla="*/ 0 w 89"/>
                <a:gd name="T69" fmla="*/ 32 h 33"/>
                <a:gd name="T70" fmla="*/ 6 w 89"/>
                <a:gd name="T71" fmla="*/ 32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6" y="32"/>
                  </a:moveTo>
                  <a:lnTo>
                    <a:pt x="6" y="32"/>
                  </a:lnTo>
                  <a:lnTo>
                    <a:pt x="7" y="29"/>
                  </a:lnTo>
                  <a:lnTo>
                    <a:pt x="8" y="27"/>
                  </a:lnTo>
                  <a:lnTo>
                    <a:pt x="10" y="24"/>
                  </a:lnTo>
                  <a:lnTo>
                    <a:pt x="13" y="22"/>
                  </a:lnTo>
                  <a:lnTo>
                    <a:pt x="16" y="19"/>
                  </a:lnTo>
                  <a:lnTo>
                    <a:pt x="21" y="17"/>
                  </a:lnTo>
                  <a:lnTo>
                    <a:pt x="25" y="14"/>
                  </a:lnTo>
                  <a:lnTo>
                    <a:pt x="31" y="13"/>
                  </a:lnTo>
                  <a:lnTo>
                    <a:pt x="37" y="11"/>
                  </a:lnTo>
                  <a:lnTo>
                    <a:pt x="42" y="9"/>
                  </a:lnTo>
                  <a:lnTo>
                    <a:pt x="50" y="8"/>
                  </a:lnTo>
                  <a:lnTo>
                    <a:pt x="56" y="7"/>
                  </a:lnTo>
                  <a:lnTo>
                    <a:pt x="64" y="6"/>
                  </a:lnTo>
                  <a:lnTo>
                    <a:pt x="71" y="6"/>
                  </a:lnTo>
                  <a:lnTo>
                    <a:pt x="80" y="6"/>
                  </a:lnTo>
                  <a:lnTo>
                    <a:pt x="88" y="6"/>
                  </a:lnTo>
                  <a:lnTo>
                    <a:pt x="88" y="0"/>
                  </a:lnTo>
                  <a:lnTo>
                    <a:pt x="80" y="0"/>
                  </a:lnTo>
                  <a:lnTo>
                    <a:pt x="71" y="0"/>
                  </a:lnTo>
                  <a:lnTo>
                    <a:pt x="64" y="1"/>
                  </a:lnTo>
                  <a:lnTo>
                    <a:pt x="56" y="2"/>
                  </a:lnTo>
                  <a:lnTo>
                    <a:pt x="49" y="3"/>
                  </a:lnTo>
                  <a:lnTo>
                    <a:pt x="41" y="4"/>
                  </a:lnTo>
                  <a:lnTo>
                    <a:pt x="35" y="6"/>
                  </a:lnTo>
                  <a:lnTo>
                    <a:pt x="29" y="8"/>
                  </a:lnTo>
                  <a:lnTo>
                    <a:pt x="22" y="9"/>
                  </a:lnTo>
                  <a:lnTo>
                    <a:pt x="18" y="13"/>
                  </a:lnTo>
                  <a:lnTo>
                    <a:pt x="13" y="14"/>
                  </a:lnTo>
                  <a:lnTo>
                    <a:pt x="8" y="18"/>
                  </a:lnTo>
                  <a:lnTo>
                    <a:pt x="6" y="20"/>
                  </a:lnTo>
                  <a:lnTo>
                    <a:pt x="2" y="24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6" y="3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67" name="Freeform 249"/>
            <p:cNvSpPr>
              <a:spLocks/>
            </p:cNvSpPr>
            <p:nvPr/>
          </p:nvSpPr>
          <p:spPr bwMode="auto">
            <a:xfrm>
              <a:off x="3326" y="4147"/>
              <a:ext cx="2" cy="29"/>
            </a:xfrm>
            <a:custGeom>
              <a:avLst/>
              <a:gdLst>
                <a:gd name="T0" fmla="*/ 1 w 2"/>
                <a:gd name="T1" fmla="*/ 28 h 29"/>
                <a:gd name="T2" fmla="*/ 1 w 2"/>
                <a:gd name="T3" fmla="*/ 28 h 29"/>
                <a:gd name="T4" fmla="*/ 1 w 2"/>
                <a:gd name="T5" fmla="*/ 0 h 29"/>
                <a:gd name="T6" fmla="*/ 0 w 2"/>
                <a:gd name="T7" fmla="*/ 0 h 29"/>
                <a:gd name="T8" fmla="*/ 0 w 2"/>
                <a:gd name="T9" fmla="*/ 28 h 29"/>
                <a:gd name="T10" fmla="*/ 1 w 2"/>
                <a:gd name="T11" fmla="*/ 28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"/>
                <a:gd name="T19" fmla="*/ 0 h 29"/>
                <a:gd name="T20" fmla="*/ 2 w 2"/>
                <a:gd name="T21" fmla="*/ 29 h 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" h="29">
                  <a:moveTo>
                    <a:pt x="1" y="28"/>
                  </a:moveTo>
                  <a:lnTo>
                    <a:pt x="1" y="28"/>
                  </a:lnTo>
                  <a:lnTo>
                    <a:pt x="1" y="0"/>
                  </a:lnTo>
                  <a:lnTo>
                    <a:pt x="0" y="0"/>
                  </a:lnTo>
                  <a:lnTo>
                    <a:pt x="0" y="28"/>
                  </a:lnTo>
                  <a:lnTo>
                    <a:pt x="1" y="28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68" name="Freeform 250"/>
            <p:cNvSpPr>
              <a:spLocks/>
            </p:cNvSpPr>
            <p:nvPr/>
          </p:nvSpPr>
          <p:spPr bwMode="auto">
            <a:xfrm>
              <a:off x="3329" y="4112"/>
              <a:ext cx="167" cy="72"/>
            </a:xfrm>
            <a:custGeom>
              <a:avLst/>
              <a:gdLst>
                <a:gd name="T0" fmla="*/ 166 w 167"/>
                <a:gd name="T1" fmla="*/ 40 h 72"/>
                <a:gd name="T2" fmla="*/ 165 w 167"/>
                <a:gd name="T3" fmla="*/ 42 h 72"/>
                <a:gd name="T4" fmla="*/ 164 w 167"/>
                <a:gd name="T5" fmla="*/ 46 h 72"/>
                <a:gd name="T6" fmla="*/ 161 w 167"/>
                <a:gd name="T7" fmla="*/ 50 h 72"/>
                <a:gd name="T8" fmla="*/ 158 w 167"/>
                <a:gd name="T9" fmla="*/ 53 h 72"/>
                <a:gd name="T10" fmla="*/ 153 w 167"/>
                <a:gd name="T11" fmla="*/ 55 h 72"/>
                <a:gd name="T12" fmla="*/ 150 w 167"/>
                <a:gd name="T13" fmla="*/ 58 h 72"/>
                <a:gd name="T14" fmla="*/ 145 w 167"/>
                <a:gd name="T15" fmla="*/ 61 h 72"/>
                <a:gd name="T16" fmla="*/ 139 w 167"/>
                <a:gd name="T17" fmla="*/ 63 h 72"/>
                <a:gd name="T18" fmla="*/ 132 w 167"/>
                <a:gd name="T19" fmla="*/ 65 h 72"/>
                <a:gd name="T20" fmla="*/ 126 w 167"/>
                <a:gd name="T21" fmla="*/ 67 h 72"/>
                <a:gd name="T22" fmla="*/ 119 w 167"/>
                <a:gd name="T23" fmla="*/ 68 h 72"/>
                <a:gd name="T24" fmla="*/ 111 w 167"/>
                <a:gd name="T25" fmla="*/ 69 h 72"/>
                <a:gd name="T26" fmla="*/ 103 w 167"/>
                <a:gd name="T27" fmla="*/ 70 h 72"/>
                <a:gd name="T28" fmla="*/ 96 w 167"/>
                <a:gd name="T29" fmla="*/ 71 h 72"/>
                <a:gd name="T30" fmla="*/ 87 w 167"/>
                <a:gd name="T31" fmla="*/ 71 h 72"/>
                <a:gd name="T32" fmla="*/ 78 w 167"/>
                <a:gd name="T33" fmla="*/ 71 h 72"/>
                <a:gd name="T34" fmla="*/ 62 w 167"/>
                <a:gd name="T35" fmla="*/ 69 h 72"/>
                <a:gd name="T36" fmla="*/ 46 w 167"/>
                <a:gd name="T37" fmla="*/ 67 h 72"/>
                <a:gd name="T38" fmla="*/ 33 w 167"/>
                <a:gd name="T39" fmla="*/ 63 h 72"/>
                <a:gd name="T40" fmla="*/ 21 w 167"/>
                <a:gd name="T41" fmla="*/ 58 h 72"/>
                <a:gd name="T42" fmla="*/ 12 w 167"/>
                <a:gd name="T43" fmla="*/ 53 h 72"/>
                <a:gd name="T44" fmla="*/ 5 w 167"/>
                <a:gd name="T45" fmla="*/ 46 h 72"/>
                <a:gd name="T46" fmla="*/ 1 w 167"/>
                <a:gd name="T47" fmla="*/ 40 h 72"/>
                <a:gd name="T48" fmla="*/ 0 w 167"/>
                <a:gd name="T49" fmla="*/ 32 h 72"/>
                <a:gd name="T50" fmla="*/ 1 w 167"/>
                <a:gd name="T51" fmla="*/ 29 h 72"/>
                <a:gd name="T52" fmla="*/ 3 w 167"/>
                <a:gd name="T53" fmla="*/ 25 h 72"/>
                <a:gd name="T54" fmla="*/ 5 w 167"/>
                <a:gd name="T55" fmla="*/ 21 h 72"/>
                <a:gd name="T56" fmla="*/ 9 w 167"/>
                <a:gd name="T57" fmla="*/ 18 h 72"/>
                <a:gd name="T58" fmla="*/ 13 w 167"/>
                <a:gd name="T59" fmla="*/ 16 h 72"/>
                <a:gd name="T60" fmla="*/ 17 w 167"/>
                <a:gd name="T61" fmla="*/ 13 h 72"/>
                <a:gd name="T62" fmla="*/ 21 w 167"/>
                <a:gd name="T63" fmla="*/ 10 h 72"/>
                <a:gd name="T64" fmla="*/ 28 w 167"/>
                <a:gd name="T65" fmla="*/ 8 h 72"/>
                <a:gd name="T66" fmla="*/ 34 w 167"/>
                <a:gd name="T67" fmla="*/ 6 h 72"/>
                <a:gd name="T68" fmla="*/ 41 w 167"/>
                <a:gd name="T69" fmla="*/ 5 h 72"/>
                <a:gd name="T70" fmla="*/ 47 w 167"/>
                <a:gd name="T71" fmla="*/ 3 h 72"/>
                <a:gd name="T72" fmla="*/ 55 w 167"/>
                <a:gd name="T73" fmla="*/ 2 h 72"/>
                <a:gd name="T74" fmla="*/ 63 w 167"/>
                <a:gd name="T75" fmla="*/ 1 h 72"/>
                <a:gd name="T76" fmla="*/ 70 w 167"/>
                <a:gd name="T77" fmla="*/ 0 h 72"/>
                <a:gd name="T78" fmla="*/ 79 w 167"/>
                <a:gd name="T79" fmla="*/ 0 h 72"/>
                <a:gd name="T80" fmla="*/ 88 w 167"/>
                <a:gd name="T81" fmla="*/ 0 h 72"/>
                <a:gd name="T82" fmla="*/ 104 w 167"/>
                <a:gd name="T83" fmla="*/ 2 h 72"/>
                <a:gd name="T84" fmla="*/ 120 w 167"/>
                <a:gd name="T85" fmla="*/ 5 h 72"/>
                <a:gd name="T86" fmla="*/ 134 w 167"/>
                <a:gd name="T87" fmla="*/ 8 h 72"/>
                <a:gd name="T88" fmla="*/ 145 w 167"/>
                <a:gd name="T89" fmla="*/ 13 h 72"/>
                <a:gd name="T90" fmla="*/ 155 w 167"/>
                <a:gd name="T91" fmla="*/ 18 h 72"/>
                <a:gd name="T92" fmla="*/ 162 w 167"/>
                <a:gd name="T93" fmla="*/ 25 h 72"/>
                <a:gd name="T94" fmla="*/ 166 w 167"/>
                <a:gd name="T95" fmla="*/ 32 h 72"/>
                <a:gd name="T96" fmla="*/ 166 w 167"/>
                <a:gd name="T97" fmla="*/ 40 h 7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67"/>
                <a:gd name="T148" fmla="*/ 0 h 72"/>
                <a:gd name="T149" fmla="*/ 167 w 167"/>
                <a:gd name="T150" fmla="*/ 72 h 72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67" h="72">
                  <a:moveTo>
                    <a:pt x="166" y="40"/>
                  </a:moveTo>
                  <a:lnTo>
                    <a:pt x="165" y="42"/>
                  </a:lnTo>
                  <a:lnTo>
                    <a:pt x="164" y="46"/>
                  </a:lnTo>
                  <a:lnTo>
                    <a:pt x="161" y="50"/>
                  </a:lnTo>
                  <a:lnTo>
                    <a:pt x="158" y="53"/>
                  </a:lnTo>
                  <a:lnTo>
                    <a:pt x="153" y="55"/>
                  </a:lnTo>
                  <a:lnTo>
                    <a:pt x="150" y="58"/>
                  </a:lnTo>
                  <a:lnTo>
                    <a:pt x="145" y="61"/>
                  </a:lnTo>
                  <a:lnTo>
                    <a:pt x="139" y="63"/>
                  </a:lnTo>
                  <a:lnTo>
                    <a:pt x="132" y="65"/>
                  </a:lnTo>
                  <a:lnTo>
                    <a:pt x="126" y="67"/>
                  </a:lnTo>
                  <a:lnTo>
                    <a:pt x="119" y="68"/>
                  </a:lnTo>
                  <a:lnTo>
                    <a:pt x="111" y="69"/>
                  </a:lnTo>
                  <a:lnTo>
                    <a:pt x="103" y="70"/>
                  </a:lnTo>
                  <a:lnTo>
                    <a:pt x="96" y="71"/>
                  </a:lnTo>
                  <a:lnTo>
                    <a:pt x="87" y="71"/>
                  </a:lnTo>
                  <a:lnTo>
                    <a:pt x="78" y="71"/>
                  </a:lnTo>
                  <a:lnTo>
                    <a:pt x="62" y="69"/>
                  </a:lnTo>
                  <a:lnTo>
                    <a:pt x="46" y="67"/>
                  </a:lnTo>
                  <a:lnTo>
                    <a:pt x="33" y="63"/>
                  </a:lnTo>
                  <a:lnTo>
                    <a:pt x="21" y="58"/>
                  </a:lnTo>
                  <a:lnTo>
                    <a:pt x="12" y="53"/>
                  </a:lnTo>
                  <a:lnTo>
                    <a:pt x="5" y="46"/>
                  </a:lnTo>
                  <a:lnTo>
                    <a:pt x="1" y="40"/>
                  </a:lnTo>
                  <a:lnTo>
                    <a:pt x="0" y="32"/>
                  </a:lnTo>
                  <a:lnTo>
                    <a:pt x="1" y="29"/>
                  </a:lnTo>
                  <a:lnTo>
                    <a:pt x="3" y="25"/>
                  </a:lnTo>
                  <a:lnTo>
                    <a:pt x="5" y="21"/>
                  </a:lnTo>
                  <a:lnTo>
                    <a:pt x="9" y="18"/>
                  </a:lnTo>
                  <a:lnTo>
                    <a:pt x="13" y="16"/>
                  </a:lnTo>
                  <a:lnTo>
                    <a:pt x="17" y="13"/>
                  </a:lnTo>
                  <a:lnTo>
                    <a:pt x="21" y="10"/>
                  </a:lnTo>
                  <a:lnTo>
                    <a:pt x="28" y="8"/>
                  </a:lnTo>
                  <a:lnTo>
                    <a:pt x="34" y="6"/>
                  </a:lnTo>
                  <a:lnTo>
                    <a:pt x="41" y="5"/>
                  </a:lnTo>
                  <a:lnTo>
                    <a:pt x="47" y="3"/>
                  </a:lnTo>
                  <a:lnTo>
                    <a:pt x="55" y="2"/>
                  </a:lnTo>
                  <a:lnTo>
                    <a:pt x="63" y="1"/>
                  </a:lnTo>
                  <a:lnTo>
                    <a:pt x="70" y="0"/>
                  </a:lnTo>
                  <a:lnTo>
                    <a:pt x="79" y="0"/>
                  </a:lnTo>
                  <a:lnTo>
                    <a:pt x="88" y="0"/>
                  </a:lnTo>
                  <a:lnTo>
                    <a:pt x="104" y="2"/>
                  </a:lnTo>
                  <a:lnTo>
                    <a:pt x="120" y="5"/>
                  </a:lnTo>
                  <a:lnTo>
                    <a:pt x="134" y="8"/>
                  </a:lnTo>
                  <a:lnTo>
                    <a:pt x="145" y="13"/>
                  </a:lnTo>
                  <a:lnTo>
                    <a:pt x="155" y="18"/>
                  </a:lnTo>
                  <a:lnTo>
                    <a:pt x="162" y="25"/>
                  </a:lnTo>
                  <a:lnTo>
                    <a:pt x="166" y="32"/>
                  </a:lnTo>
                  <a:lnTo>
                    <a:pt x="166" y="40"/>
                  </a:lnTo>
                </a:path>
              </a:pathLst>
            </a:custGeom>
            <a:solidFill>
              <a:srgbClr val="FFFF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69" name="Freeform 251"/>
            <p:cNvSpPr>
              <a:spLocks/>
            </p:cNvSpPr>
            <p:nvPr/>
          </p:nvSpPr>
          <p:spPr bwMode="auto">
            <a:xfrm>
              <a:off x="3410" y="4155"/>
              <a:ext cx="90" cy="33"/>
            </a:xfrm>
            <a:custGeom>
              <a:avLst/>
              <a:gdLst>
                <a:gd name="T0" fmla="*/ 0 w 90"/>
                <a:gd name="T1" fmla="*/ 31 h 33"/>
                <a:gd name="T2" fmla="*/ 0 w 90"/>
                <a:gd name="T3" fmla="*/ 31 h 33"/>
                <a:gd name="T4" fmla="*/ 8 w 90"/>
                <a:gd name="T5" fmla="*/ 32 h 33"/>
                <a:gd name="T6" fmla="*/ 17 w 90"/>
                <a:gd name="T7" fmla="*/ 32 h 33"/>
                <a:gd name="T8" fmla="*/ 24 w 90"/>
                <a:gd name="T9" fmla="*/ 31 h 33"/>
                <a:gd name="T10" fmla="*/ 32 w 90"/>
                <a:gd name="T11" fmla="*/ 30 h 33"/>
                <a:gd name="T12" fmla="*/ 40 w 90"/>
                <a:gd name="T13" fmla="*/ 29 h 33"/>
                <a:gd name="T14" fmla="*/ 47 w 90"/>
                <a:gd name="T15" fmla="*/ 28 h 33"/>
                <a:gd name="T16" fmla="*/ 53 w 90"/>
                <a:gd name="T17" fmla="*/ 26 h 33"/>
                <a:gd name="T18" fmla="*/ 60 w 90"/>
                <a:gd name="T19" fmla="*/ 24 h 33"/>
                <a:gd name="T20" fmla="*/ 66 w 90"/>
                <a:gd name="T21" fmla="*/ 22 h 33"/>
                <a:gd name="T22" fmla="*/ 70 w 90"/>
                <a:gd name="T23" fmla="*/ 19 h 33"/>
                <a:gd name="T24" fmla="*/ 75 w 90"/>
                <a:gd name="T25" fmla="*/ 17 h 33"/>
                <a:gd name="T26" fmla="*/ 80 w 90"/>
                <a:gd name="T27" fmla="*/ 14 h 33"/>
                <a:gd name="T28" fmla="*/ 83 w 90"/>
                <a:gd name="T29" fmla="*/ 11 h 33"/>
                <a:gd name="T30" fmla="*/ 86 w 90"/>
                <a:gd name="T31" fmla="*/ 8 h 33"/>
                <a:gd name="T32" fmla="*/ 87 w 90"/>
                <a:gd name="T33" fmla="*/ 4 h 33"/>
                <a:gd name="T34" fmla="*/ 89 w 90"/>
                <a:gd name="T35" fmla="*/ 0 h 33"/>
                <a:gd name="T36" fmla="*/ 82 w 90"/>
                <a:gd name="T37" fmla="*/ 0 h 33"/>
                <a:gd name="T38" fmla="*/ 82 w 90"/>
                <a:gd name="T39" fmla="*/ 2 h 33"/>
                <a:gd name="T40" fmla="*/ 80 w 90"/>
                <a:gd name="T41" fmla="*/ 5 h 33"/>
                <a:gd name="T42" fmla="*/ 78 w 90"/>
                <a:gd name="T43" fmla="*/ 8 h 33"/>
                <a:gd name="T44" fmla="*/ 76 w 90"/>
                <a:gd name="T45" fmla="*/ 9 h 33"/>
                <a:gd name="T46" fmla="*/ 72 w 90"/>
                <a:gd name="T47" fmla="*/ 13 h 33"/>
                <a:gd name="T48" fmla="*/ 67 w 90"/>
                <a:gd name="T49" fmla="*/ 14 h 33"/>
                <a:gd name="T50" fmla="*/ 63 w 90"/>
                <a:gd name="T51" fmla="*/ 17 h 33"/>
                <a:gd name="T52" fmla="*/ 58 w 90"/>
                <a:gd name="T53" fmla="*/ 19 h 33"/>
                <a:gd name="T54" fmla="*/ 52 w 90"/>
                <a:gd name="T55" fmla="*/ 20 h 33"/>
                <a:gd name="T56" fmla="*/ 46 w 90"/>
                <a:gd name="T57" fmla="*/ 22 h 33"/>
                <a:gd name="T58" fmla="*/ 39 w 90"/>
                <a:gd name="T59" fmla="*/ 24 h 33"/>
                <a:gd name="T60" fmla="*/ 32 w 90"/>
                <a:gd name="T61" fmla="*/ 24 h 33"/>
                <a:gd name="T62" fmla="*/ 24 w 90"/>
                <a:gd name="T63" fmla="*/ 25 h 33"/>
                <a:gd name="T64" fmla="*/ 17 w 90"/>
                <a:gd name="T65" fmla="*/ 25 h 33"/>
                <a:gd name="T66" fmla="*/ 8 w 90"/>
                <a:gd name="T67" fmla="*/ 25 h 33"/>
                <a:gd name="T68" fmla="*/ 0 w 90"/>
                <a:gd name="T69" fmla="*/ 26 h 33"/>
                <a:gd name="T70" fmla="*/ 0 w 90"/>
                <a:gd name="T71" fmla="*/ 31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"/>
                <a:gd name="T109" fmla="*/ 0 h 33"/>
                <a:gd name="T110" fmla="*/ 90 w 90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" h="33">
                  <a:moveTo>
                    <a:pt x="0" y="31"/>
                  </a:moveTo>
                  <a:lnTo>
                    <a:pt x="0" y="31"/>
                  </a:lnTo>
                  <a:lnTo>
                    <a:pt x="8" y="32"/>
                  </a:lnTo>
                  <a:lnTo>
                    <a:pt x="17" y="32"/>
                  </a:lnTo>
                  <a:lnTo>
                    <a:pt x="24" y="31"/>
                  </a:lnTo>
                  <a:lnTo>
                    <a:pt x="32" y="30"/>
                  </a:lnTo>
                  <a:lnTo>
                    <a:pt x="40" y="29"/>
                  </a:lnTo>
                  <a:lnTo>
                    <a:pt x="47" y="28"/>
                  </a:lnTo>
                  <a:lnTo>
                    <a:pt x="53" y="26"/>
                  </a:lnTo>
                  <a:lnTo>
                    <a:pt x="60" y="24"/>
                  </a:lnTo>
                  <a:lnTo>
                    <a:pt x="66" y="22"/>
                  </a:lnTo>
                  <a:lnTo>
                    <a:pt x="70" y="19"/>
                  </a:lnTo>
                  <a:lnTo>
                    <a:pt x="75" y="17"/>
                  </a:lnTo>
                  <a:lnTo>
                    <a:pt x="80" y="14"/>
                  </a:lnTo>
                  <a:lnTo>
                    <a:pt x="83" y="11"/>
                  </a:lnTo>
                  <a:lnTo>
                    <a:pt x="86" y="8"/>
                  </a:lnTo>
                  <a:lnTo>
                    <a:pt x="87" y="4"/>
                  </a:lnTo>
                  <a:lnTo>
                    <a:pt x="89" y="0"/>
                  </a:lnTo>
                  <a:lnTo>
                    <a:pt x="82" y="0"/>
                  </a:lnTo>
                  <a:lnTo>
                    <a:pt x="82" y="2"/>
                  </a:lnTo>
                  <a:lnTo>
                    <a:pt x="80" y="5"/>
                  </a:lnTo>
                  <a:lnTo>
                    <a:pt x="78" y="8"/>
                  </a:lnTo>
                  <a:lnTo>
                    <a:pt x="76" y="9"/>
                  </a:lnTo>
                  <a:lnTo>
                    <a:pt x="72" y="13"/>
                  </a:lnTo>
                  <a:lnTo>
                    <a:pt x="67" y="14"/>
                  </a:lnTo>
                  <a:lnTo>
                    <a:pt x="63" y="17"/>
                  </a:lnTo>
                  <a:lnTo>
                    <a:pt x="58" y="19"/>
                  </a:lnTo>
                  <a:lnTo>
                    <a:pt x="52" y="20"/>
                  </a:lnTo>
                  <a:lnTo>
                    <a:pt x="46" y="22"/>
                  </a:lnTo>
                  <a:lnTo>
                    <a:pt x="39" y="24"/>
                  </a:lnTo>
                  <a:lnTo>
                    <a:pt x="32" y="24"/>
                  </a:lnTo>
                  <a:lnTo>
                    <a:pt x="24" y="25"/>
                  </a:lnTo>
                  <a:lnTo>
                    <a:pt x="17" y="25"/>
                  </a:lnTo>
                  <a:lnTo>
                    <a:pt x="8" y="25"/>
                  </a:lnTo>
                  <a:lnTo>
                    <a:pt x="0" y="26"/>
                  </a:lnTo>
                  <a:lnTo>
                    <a:pt x="0" y="31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70" name="Freeform 252"/>
            <p:cNvSpPr>
              <a:spLocks/>
            </p:cNvSpPr>
            <p:nvPr/>
          </p:nvSpPr>
          <p:spPr bwMode="auto">
            <a:xfrm>
              <a:off x="3326" y="4147"/>
              <a:ext cx="79" cy="40"/>
            </a:xfrm>
            <a:custGeom>
              <a:avLst/>
              <a:gdLst>
                <a:gd name="T0" fmla="*/ 0 w 79"/>
                <a:gd name="T1" fmla="*/ 0 h 40"/>
                <a:gd name="T2" fmla="*/ 0 w 79"/>
                <a:gd name="T3" fmla="*/ 0 h 40"/>
                <a:gd name="T4" fmla="*/ 0 w 79"/>
                <a:gd name="T5" fmla="*/ 8 h 40"/>
                <a:gd name="T6" fmla="*/ 5 w 79"/>
                <a:gd name="T7" fmla="*/ 15 h 40"/>
                <a:gd name="T8" fmla="*/ 12 w 79"/>
                <a:gd name="T9" fmla="*/ 22 h 40"/>
                <a:gd name="T10" fmla="*/ 21 w 79"/>
                <a:gd name="T11" fmla="*/ 27 h 40"/>
                <a:gd name="T12" fmla="*/ 33 w 79"/>
                <a:gd name="T13" fmla="*/ 32 h 40"/>
                <a:gd name="T14" fmla="*/ 47 w 79"/>
                <a:gd name="T15" fmla="*/ 36 h 40"/>
                <a:gd name="T16" fmla="*/ 62 w 79"/>
                <a:gd name="T17" fmla="*/ 38 h 40"/>
                <a:gd name="T18" fmla="*/ 78 w 79"/>
                <a:gd name="T19" fmla="*/ 39 h 40"/>
                <a:gd name="T20" fmla="*/ 78 w 79"/>
                <a:gd name="T21" fmla="*/ 34 h 40"/>
                <a:gd name="T22" fmla="*/ 62 w 79"/>
                <a:gd name="T23" fmla="*/ 32 h 40"/>
                <a:gd name="T24" fmla="*/ 48 w 79"/>
                <a:gd name="T25" fmla="*/ 29 h 40"/>
                <a:gd name="T26" fmla="*/ 35 w 79"/>
                <a:gd name="T27" fmla="*/ 26 h 40"/>
                <a:gd name="T28" fmla="*/ 25 w 79"/>
                <a:gd name="T29" fmla="*/ 22 h 40"/>
                <a:gd name="T30" fmla="*/ 16 w 79"/>
                <a:gd name="T31" fmla="*/ 16 h 40"/>
                <a:gd name="T32" fmla="*/ 9 w 79"/>
                <a:gd name="T33" fmla="*/ 11 h 40"/>
                <a:gd name="T34" fmla="*/ 7 w 79"/>
                <a:gd name="T35" fmla="*/ 6 h 40"/>
                <a:gd name="T36" fmla="*/ 6 w 79"/>
                <a:gd name="T37" fmla="*/ 0 h 40"/>
                <a:gd name="T38" fmla="*/ 0 w 79"/>
                <a:gd name="T39" fmla="*/ 0 h 4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0"/>
                <a:gd name="T62" fmla="*/ 79 w 79"/>
                <a:gd name="T63" fmla="*/ 40 h 4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0">
                  <a:moveTo>
                    <a:pt x="0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5" y="15"/>
                  </a:lnTo>
                  <a:lnTo>
                    <a:pt x="12" y="22"/>
                  </a:lnTo>
                  <a:lnTo>
                    <a:pt x="21" y="27"/>
                  </a:lnTo>
                  <a:lnTo>
                    <a:pt x="33" y="32"/>
                  </a:lnTo>
                  <a:lnTo>
                    <a:pt x="47" y="36"/>
                  </a:lnTo>
                  <a:lnTo>
                    <a:pt x="62" y="38"/>
                  </a:lnTo>
                  <a:lnTo>
                    <a:pt x="78" y="39"/>
                  </a:lnTo>
                  <a:lnTo>
                    <a:pt x="78" y="34"/>
                  </a:lnTo>
                  <a:lnTo>
                    <a:pt x="62" y="32"/>
                  </a:lnTo>
                  <a:lnTo>
                    <a:pt x="48" y="29"/>
                  </a:lnTo>
                  <a:lnTo>
                    <a:pt x="35" y="26"/>
                  </a:lnTo>
                  <a:lnTo>
                    <a:pt x="25" y="22"/>
                  </a:lnTo>
                  <a:lnTo>
                    <a:pt x="16" y="16"/>
                  </a:lnTo>
                  <a:lnTo>
                    <a:pt x="9" y="11"/>
                  </a:lnTo>
                  <a:lnTo>
                    <a:pt x="7" y="6"/>
                  </a:lnTo>
                  <a:lnTo>
                    <a:pt x="6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71" name="Freeform 253"/>
            <p:cNvSpPr>
              <a:spLocks/>
            </p:cNvSpPr>
            <p:nvPr/>
          </p:nvSpPr>
          <p:spPr bwMode="auto">
            <a:xfrm>
              <a:off x="3326" y="4109"/>
              <a:ext cx="89" cy="33"/>
            </a:xfrm>
            <a:custGeom>
              <a:avLst/>
              <a:gdLst>
                <a:gd name="T0" fmla="*/ 88 w 89"/>
                <a:gd name="T1" fmla="*/ 0 h 33"/>
                <a:gd name="T2" fmla="*/ 88 w 89"/>
                <a:gd name="T3" fmla="*/ 0 h 33"/>
                <a:gd name="T4" fmla="*/ 80 w 89"/>
                <a:gd name="T5" fmla="*/ 0 h 33"/>
                <a:gd name="T6" fmla="*/ 71 w 89"/>
                <a:gd name="T7" fmla="*/ 0 h 33"/>
                <a:gd name="T8" fmla="*/ 64 w 89"/>
                <a:gd name="T9" fmla="*/ 1 h 33"/>
                <a:gd name="T10" fmla="*/ 56 w 89"/>
                <a:gd name="T11" fmla="*/ 2 h 33"/>
                <a:gd name="T12" fmla="*/ 49 w 89"/>
                <a:gd name="T13" fmla="*/ 3 h 33"/>
                <a:gd name="T14" fmla="*/ 41 w 89"/>
                <a:gd name="T15" fmla="*/ 4 h 33"/>
                <a:gd name="T16" fmla="*/ 35 w 89"/>
                <a:gd name="T17" fmla="*/ 6 h 33"/>
                <a:gd name="T18" fmla="*/ 29 w 89"/>
                <a:gd name="T19" fmla="*/ 8 h 33"/>
                <a:gd name="T20" fmla="*/ 22 w 89"/>
                <a:gd name="T21" fmla="*/ 9 h 33"/>
                <a:gd name="T22" fmla="*/ 18 w 89"/>
                <a:gd name="T23" fmla="*/ 13 h 33"/>
                <a:gd name="T24" fmla="*/ 13 w 89"/>
                <a:gd name="T25" fmla="*/ 14 h 33"/>
                <a:gd name="T26" fmla="*/ 8 w 89"/>
                <a:gd name="T27" fmla="*/ 18 h 33"/>
                <a:gd name="T28" fmla="*/ 6 w 89"/>
                <a:gd name="T29" fmla="*/ 20 h 33"/>
                <a:gd name="T30" fmla="*/ 2 w 89"/>
                <a:gd name="T31" fmla="*/ 24 h 33"/>
                <a:gd name="T32" fmla="*/ 1 w 89"/>
                <a:gd name="T33" fmla="*/ 28 h 33"/>
                <a:gd name="T34" fmla="*/ 0 w 89"/>
                <a:gd name="T35" fmla="*/ 32 h 33"/>
                <a:gd name="T36" fmla="*/ 6 w 89"/>
                <a:gd name="T37" fmla="*/ 32 h 33"/>
                <a:gd name="T38" fmla="*/ 7 w 89"/>
                <a:gd name="T39" fmla="*/ 29 h 33"/>
                <a:gd name="T40" fmla="*/ 8 w 89"/>
                <a:gd name="T41" fmla="*/ 27 h 33"/>
                <a:gd name="T42" fmla="*/ 10 w 89"/>
                <a:gd name="T43" fmla="*/ 24 h 33"/>
                <a:gd name="T44" fmla="*/ 13 w 89"/>
                <a:gd name="T45" fmla="*/ 22 h 33"/>
                <a:gd name="T46" fmla="*/ 16 w 89"/>
                <a:gd name="T47" fmla="*/ 19 h 33"/>
                <a:gd name="T48" fmla="*/ 21 w 89"/>
                <a:gd name="T49" fmla="*/ 17 h 33"/>
                <a:gd name="T50" fmla="*/ 25 w 89"/>
                <a:gd name="T51" fmla="*/ 14 h 33"/>
                <a:gd name="T52" fmla="*/ 31 w 89"/>
                <a:gd name="T53" fmla="*/ 13 h 33"/>
                <a:gd name="T54" fmla="*/ 37 w 89"/>
                <a:gd name="T55" fmla="*/ 11 h 33"/>
                <a:gd name="T56" fmla="*/ 42 w 89"/>
                <a:gd name="T57" fmla="*/ 9 h 33"/>
                <a:gd name="T58" fmla="*/ 50 w 89"/>
                <a:gd name="T59" fmla="*/ 8 h 33"/>
                <a:gd name="T60" fmla="*/ 56 w 89"/>
                <a:gd name="T61" fmla="*/ 7 h 33"/>
                <a:gd name="T62" fmla="*/ 64 w 89"/>
                <a:gd name="T63" fmla="*/ 6 h 33"/>
                <a:gd name="T64" fmla="*/ 71 w 89"/>
                <a:gd name="T65" fmla="*/ 6 h 33"/>
                <a:gd name="T66" fmla="*/ 80 w 89"/>
                <a:gd name="T67" fmla="*/ 6 h 33"/>
                <a:gd name="T68" fmla="*/ 88 w 89"/>
                <a:gd name="T69" fmla="*/ 6 h 33"/>
                <a:gd name="T70" fmla="*/ 88 w 89"/>
                <a:gd name="T71" fmla="*/ 0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88" y="0"/>
                  </a:moveTo>
                  <a:lnTo>
                    <a:pt x="88" y="0"/>
                  </a:lnTo>
                  <a:lnTo>
                    <a:pt x="80" y="0"/>
                  </a:lnTo>
                  <a:lnTo>
                    <a:pt x="71" y="0"/>
                  </a:lnTo>
                  <a:lnTo>
                    <a:pt x="64" y="1"/>
                  </a:lnTo>
                  <a:lnTo>
                    <a:pt x="56" y="2"/>
                  </a:lnTo>
                  <a:lnTo>
                    <a:pt x="49" y="3"/>
                  </a:lnTo>
                  <a:lnTo>
                    <a:pt x="41" y="4"/>
                  </a:lnTo>
                  <a:lnTo>
                    <a:pt x="35" y="6"/>
                  </a:lnTo>
                  <a:lnTo>
                    <a:pt x="29" y="8"/>
                  </a:lnTo>
                  <a:lnTo>
                    <a:pt x="22" y="9"/>
                  </a:lnTo>
                  <a:lnTo>
                    <a:pt x="18" y="13"/>
                  </a:lnTo>
                  <a:lnTo>
                    <a:pt x="13" y="14"/>
                  </a:lnTo>
                  <a:lnTo>
                    <a:pt x="8" y="18"/>
                  </a:lnTo>
                  <a:lnTo>
                    <a:pt x="6" y="20"/>
                  </a:lnTo>
                  <a:lnTo>
                    <a:pt x="2" y="24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6" y="32"/>
                  </a:lnTo>
                  <a:lnTo>
                    <a:pt x="7" y="29"/>
                  </a:lnTo>
                  <a:lnTo>
                    <a:pt x="8" y="27"/>
                  </a:lnTo>
                  <a:lnTo>
                    <a:pt x="10" y="24"/>
                  </a:lnTo>
                  <a:lnTo>
                    <a:pt x="13" y="22"/>
                  </a:lnTo>
                  <a:lnTo>
                    <a:pt x="16" y="19"/>
                  </a:lnTo>
                  <a:lnTo>
                    <a:pt x="21" y="17"/>
                  </a:lnTo>
                  <a:lnTo>
                    <a:pt x="25" y="14"/>
                  </a:lnTo>
                  <a:lnTo>
                    <a:pt x="31" y="13"/>
                  </a:lnTo>
                  <a:lnTo>
                    <a:pt x="37" y="11"/>
                  </a:lnTo>
                  <a:lnTo>
                    <a:pt x="42" y="9"/>
                  </a:lnTo>
                  <a:lnTo>
                    <a:pt x="50" y="8"/>
                  </a:lnTo>
                  <a:lnTo>
                    <a:pt x="56" y="7"/>
                  </a:lnTo>
                  <a:lnTo>
                    <a:pt x="64" y="6"/>
                  </a:lnTo>
                  <a:lnTo>
                    <a:pt x="71" y="6"/>
                  </a:lnTo>
                  <a:lnTo>
                    <a:pt x="80" y="6"/>
                  </a:lnTo>
                  <a:lnTo>
                    <a:pt x="88" y="6"/>
                  </a:lnTo>
                  <a:lnTo>
                    <a:pt x="88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72" name="Freeform 254"/>
            <p:cNvSpPr>
              <a:spLocks/>
            </p:cNvSpPr>
            <p:nvPr/>
          </p:nvSpPr>
          <p:spPr bwMode="auto">
            <a:xfrm>
              <a:off x="3420" y="4109"/>
              <a:ext cx="80" cy="41"/>
            </a:xfrm>
            <a:custGeom>
              <a:avLst/>
              <a:gdLst>
                <a:gd name="T0" fmla="*/ 79 w 80"/>
                <a:gd name="T1" fmla="*/ 40 h 41"/>
                <a:gd name="T2" fmla="*/ 79 w 80"/>
                <a:gd name="T3" fmla="*/ 40 h 41"/>
                <a:gd name="T4" fmla="*/ 78 w 80"/>
                <a:gd name="T5" fmla="*/ 32 h 41"/>
                <a:gd name="T6" fmla="*/ 73 w 80"/>
                <a:gd name="T7" fmla="*/ 24 h 41"/>
                <a:gd name="T8" fmla="*/ 67 w 80"/>
                <a:gd name="T9" fmla="*/ 18 h 41"/>
                <a:gd name="T10" fmla="*/ 57 w 80"/>
                <a:gd name="T11" fmla="*/ 12 h 41"/>
                <a:gd name="T12" fmla="*/ 46 w 80"/>
                <a:gd name="T13" fmla="*/ 8 h 41"/>
                <a:gd name="T14" fmla="*/ 32 w 80"/>
                <a:gd name="T15" fmla="*/ 4 h 41"/>
                <a:gd name="T16" fmla="*/ 16 w 80"/>
                <a:gd name="T17" fmla="*/ 2 h 41"/>
                <a:gd name="T18" fmla="*/ 0 w 80"/>
                <a:gd name="T19" fmla="*/ 0 h 41"/>
                <a:gd name="T20" fmla="*/ 0 w 80"/>
                <a:gd name="T21" fmla="*/ 6 h 41"/>
                <a:gd name="T22" fmla="*/ 16 w 80"/>
                <a:gd name="T23" fmla="*/ 7 h 41"/>
                <a:gd name="T24" fmla="*/ 31 w 80"/>
                <a:gd name="T25" fmla="*/ 10 h 41"/>
                <a:gd name="T26" fmla="*/ 44 w 80"/>
                <a:gd name="T27" fmla="*/ 13 h 41"/>
                <a:gd name="T28" fmla="*/ 54 w 80"/>
                <a:gd name="T29" fmla="*/ 18 h 41"/>
                <a:gd name="T30" fmla="*/ 62 w 80"/>
                <a:gd name="T31" fmla="*/ 23 h 41"/>
                <a:gd name="T32" fmla="*/ 69 w 80"/>
                <a:gd name="T33" fmla="*/ 28 h 41"/>
                <a:gd name="T34" fmla="*/ 72 w 80"/>
                <a:gd name="T35" fmla="*/ 34 h 41"/>
                <a:gd name="T36" fmla="*/ 72 w 80"/>
                <a:gd name="T37" fmla="*/ 40 h 41"/>
                <a:gd name="T38" fmla="*/ 79 w 80"/>
                <a:gd name="T39" fmla="*/ 40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41"/>
                <a:gd name="T62" fmla="*/ 80 w 80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41">
                  <a:moveTo>
                    <a:pt x="79" y="40"/>
                  </a:moveTo>
                  <a:lnTo>
                    <a:pt x="79" y="40"/>
                  </a:lnTo>
                  <a:lnTo>
                    <a:pt x="78" y="32"/>
                  </a:lnTo>
                  <a:lnTo>
                    <a:pt x="73" y="24"/>
                  </a:lnTo>
                  <a:lnTo>
                    <a:pt x="67" y="18"/>
                  </a:lnTo>
                  <a:lnTo>
                    <a:pt x="57" y="12"/>
                  </a:lnTo>
                  <a:lnTo>
                    <a:pt x="46" y="8"/>
                  </a:lnTo>
                  <a:lnTo>
                    <a:pt x="32" y="4"/>
                  </a:lnTo>
                  <a:lnTo>
                    <a:pt x="16" y="2"/>
                  </a:lnTo>
                  <a:lnTo>
                    <a:pt x="0" y="0"/>
                  </a:lnTo>
                  <a:lnTo>
                    <a:pt x="0" y="6"/>
                  </a:lnTo>
                  <a:lnTo>
                    <a:pt x="16" y="7"/>
                  </a:lnTo>
                  <a:lnTo>
                    <a:pt x="31" y="10"/>
                  </a:lnTo>
                  <a:lnTo>
                    <a:pt x="44" y="13"/>
                  </a:lnTo>
                  <a:lnTo>
                    <a:pt x="54" y="18"/>
                  </a:lnTo>
                  <a:lnTo>
                    <a:pt x="62" y="23"/>
                  </a:lnTo>
                  <a:lnTo>
                    <a:pt x="69" y="28"/>
                  </a:lnTo>
                  <a:lnTo>
                    <a:pt x="72" y="34"/>
                  </a:lnTo>
                  <a:lnTo>
                    <a:pt x="72" y="40"/>
                  </a:lnTo>
                  <a:lnTo>
                    <a:pt x="79" y="4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73" name="Freeform 255"/>
            <p:cNvSpPr>
              <a:spLocks/>
            </p:cNvSpPr>
            <p:nvPr/>
          </p:nvSpPr>
          <p:spPr bwMode="auto">
            <a:xfrm>
              <a:off x="2361" y="3696"/>
              <a:ext cx="112" cy="167"/>
            </a:xfrm>
            <a:custGeom>
              <a:avLst/>
              <a:gdLst>
                <a:gd name="T0" fmla="*/ 13 w 112"/>
                <a:gd name="T1" fmla="*/ 0 h 167"/>
                <a:gd name="T2" fmla="*/ 23 w 112"/>
                <a:gd name="T3" fmla="*/ 15 h 167"/>
                <a:gd name="T4" fmla="*/ 33 w 112"/>
                <a:gd name="T5" fmla="*/ 10 h 167"/>
                <a:gd name="T6" fmla="*/ 44 w 112"/>
                <a:gd name="T7" fmla="*/ 9 h 167"/>
                <a:gd name="T8" fmla="*/ 55 w 112"/>
                <a:gd name="T9" fmla="*/ 12 h 167"/>
                <a:gd name="T10" fmla="*/ 67 w 112"/>
                <a:gd name="T11" fmla="*/ 20 h 167"/>
                <a:gd name="T12" fmla="*/ 50 w 112"/>
                <a:gd name="T13" fmla="*/ 45 h 167"/>
                <a:gd name="T14" fmla="*/ 46 w 112"/>
                <a:gd name="T15" fmla="*/ 42 h 167"/>
                <a:gd name="T16" fmla="*/ 40 w 112"/>
                <a:gd name="T17" fmla="*/ 43 h 167"/>
                <a:gd name="T18" fmla="*/ 35 w 112"/>
                <a:gd name="T19" fmla="*/ 45 h 167"/>
                <a:gd name="T20" fmla="*/ 30 w 112"/>
                <a:gd name="T21" fmla="*/ 50 h 167"/>
                <a:gd name="T22" fmla="*/ 28 w 112"/>
                <a:gd name="T23" fmla="*/ 58 h 167"/>
                <a:gd name="T24" fmla="*/ 33 w 112"/>
                <a:gd name="T25" fmla="*/ 65 h 167"/>
                <a:gd name="T26" fmla="*/ 41 w 112"/>
                <a:gd name="T27" fmla="*/ 64 h 167"/>
                <a:gd name="T28" fmla="*/ 47 w 112"/>
                <a:gd name="T29" fmla="*/ 61 h 167"/>
                <a:gd name="T30" fmla="*/ 54 w 112"/>
                <a:gd name="T31" fmla="*/ 57 h 167"/>
                <a:gd name="T32" fmla="*/ 62 w 112"/>
                <a:gd name="T33" fmla="*/ 54 h 167"/>
                <a:gd name="T34" fmla="*/ 69 w 112"/>
                <a:gd name="T35" fmla="*/ 52 h 167"/>
                <a:gd name="T36" fmla="*/ 77 w 112"/>
                <a:gd name="T37" fmla="*/ 51 h 167"/>
                <a:gd name="T38" fmla="*/ 84 w 112"/>
                <a:gd name="T39" fmla="*/ 54 h 167"/>
                <a:gd name="T40" fmla="*/ 92 w 112"/>
                <a:gd name="T41" fmla="*/ 59 h 167"/>
                <a:gd name="T42" fmla="*/ 99 w 112"/>
                <a:gd name="T43" fmla="*/ 67 h 167"/>
                <a:gd name="T44" fmla="*/ 106 w 112"/>
                <a:gd name="T45" fmla="*/ 81 h 167"/>
                <a:gd name="T46" fmla="*/ 111 w 112"/>
                <a:gd name="T47" fmla="*/ 98 h 167"/>
                <a:gd name="T48" fmla="*/ 109 w 112"/>
                <a:gd name="T49" fmla="*/ 116 h 167"/>
                <a:gd name="T50" fmla="*/ 102 w 112"/>
                <a:gd name="T51" fmla="*/ 131 h 167"/>
                <a:gd name="T52" fmla="*/ 107 w 112"/>
                <a:gd name="T53" fmla="*/ 154 h 167"/>
                <a:gd name="T54" fmla="*/ 85 w 112"/>
                <a:gd name="T55" fmla="*/ 150 h 167"/>
                <a:gd name="T56" fmla="*/ 73 w 112"/>
                <a:gd name="T57" fmla="*/ 155 h 167"/>
                <a:gd name="T58" fmla="*/ 61 w 112"/>
                <a:gd name="T59" fmla="*/ 155 h 167"/>
                <a:gd name="T60" fmla="*/ 47 w 112"/>
                <a:gd name="T61" fmla="*/ 151 h 167"/>
                <a:gd name="T62" fmla="*/ 34 w 112"/>
                <a:gd name="T63" fmla="*/ 141 h 167"/>
                <a:gd name="T64" fmla="*/ 56 w 112"/>
                <a:gd name="T65" fmla="*/ 117 h 167"/>
                <a:gd name="T66" fmla="*/ 62 w 112"/>
                <a:gd name="T67" fmla="*/ 120 h 167"/>
                <a:gd name="T68" fmla="*/ 68 w 112"/>
                <a:gd name="T69" fmla="*/ 120 h 167"/>
                <a:gd name="T70" fmla="*/ 73 w 112"/>
                <a:gd name="T71" fmla="*/ 117 h 167"/>
                <a:gd name="T72" fmla="*/ 79 w 112"/>
                <a:gd name="T73" fmla="*/ 112 h 167"/>
                <a:gd name="T74" fmla="*/ 83 w 112"/>
                <a:gd name="T75" fmla="*/ 103 h 167"/>
                <a:gd name="T76" fmla="*/ 79 w 112"/>
                <a:gd name="T77" fmla="*/ 97 h 167"/>
                <a:gd name="T78" fmla="*/ 75 w 112"/>
                <a:gd name="T79" fmla="*/ 95 h 167"/>
                <a:gd name="T80" fmla="*/ 70 w 112"/>
                <a:gd name="T81" fmla="*/ 96 h 167"/>
                <a:gd name="T82" fmla="*/ 67 w 112"/>
                <a:gd name="T83" fmla="*/ 97 h 167"/>
                <a:gd name="T84" fmla="*/ 58 w 112"/>
                <a:gd name="T85" fmla="*/ 101 h 167"/>
                <a:gd name="T86" fmla="*/ 44 w 112"/>
                <a:gd name="T87" fmla="*/ 106 h 167"/>
                <a:gd name="T88" fmla="*/ 29 w 112"/>
                <a:gd name="T89" fmla="*/ 106 h 167"/>
                <a:gd name="T90" fmla="*/ 16 w 112"/>
                <a:gd name="T91" fmla="*/ 97 h 167"/>
                <a:gd name="T92" fmla="*/ 2 w 112"/>
                <a:gd name="T93" fmla="*/ 72 h 167"/>
                <a:gd name="T94" fmla="*/ 4 w 112"/>
                <a:gd name="T95" fmla="*/ 40 h 167"/>
                <a:gd name="T96" fmla="*/ 1 w 112"/>
                <a:gd name="T97" fmla="*/ 12 h 167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12"/>
                <a:gd name="T148" fmla="*/ 0 h 167"/>
                <a:gd name="T149" fmla="*/ 112 w 112"/>
                <a:gd name="T150" fmla="*/ 167 h 167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12" h="167">
                  <a:moveTo>
                    <a:pt x="1" y="12"/>
                  </a:moveTo>
                  <a:lnTo>
                    <a:pt x="13" y="0"/>
                  </a:lnTo>
                  <a:lnTo>
                    <a:pt x="22" y="15"/>
                  </a:lnTo>
                  <a:lnTo>
                    <a:pt x="23" y="15"/>
                  </a:lnTo>
                  <a:lnTo>
                    <a:pt x="28" y="13"/>
                  </a:lnTo>
                  <a:lnTo>
                    <a:pt x="33" y="10"/>
                  </a:lnTo>
                  <a:lnTo>
                    <a:pt x="39" y="9"/>
                  </a:lnTo>
                  <a:lnTo>
                    <a:pt x="44" y="9"/>
                  </a:lnTo>
                  <a:lnTo>
                    <a:pt x="49" y="10"/>
                  </a:lnTo>
                  <a:lnTo>
                    <a:pt x="55" y="12"/>
                  </a:lnTo>
                  <a:lnTo>
                    <a:pt x="61" y="15"/>
                  </a:lnTo>
                  <a:lnTo>
                    <a:pt x="67" y="20"/>
                  </a:lnTo>
                  <a:lnTo>
                    <a:pt x="53" y="47"/>
                  </a:lnTo>
                  <a:lnTo>
                    <a:pt x="50" y="45"/>
                  </a:lnTo>
                  <a:lnTo>
                    <a:pt x="47" y="43"/>
                  </a:lnTo>
                  <a:lnTo>
                    <a:pt x="46" y="42"/>
                  </a:lnTo>
                  <a:lnTo>
                    <a:pt x="43" y="42"/>
                  </a:lnTo>
                  <a:lnTo>
                    <a:pt x="40" y="43"/>
                  </a:lnTo>
                  <a:lnTo>
                    <a:pt x="38" y="44"/>
                  </a:lnTo>
                  <a:lnTo>
                    <a:pt x="35" y="45"/>
                  </a:lnTo>
                  <a:lnTo>
                    <a:pt x="33" y="47"/>
                  </a:lnTo>
                  <a:lnTo>
                    <a:pt x="30" y="50"/>
                  </a:lnTo>
                  <a:lnTo>
                    <a:pt x="28" y="53"/>
                  </a:lnTo>
                  <a:lnTo>
                    <a:pt x="28" y="58"/>
                  </a:lnTo>
                  <a:lnTo>
                    <a:pt x="29" y="62"/>
                  </a:lnTo>
                  <a:lnTo>
                    <a:pt x="33" y="65"/>
                  </a:lnTo>
                  <a:lnTo>
                    <a:pt x="37" y="66"/>
                  </a:lnTo>
                  <a:lnTo>
                    <a:pt x="41" y="64"/>
                  </a:lnTo>
                  <a:lnTo>
                    <a:pt x="44" y="62"/>
                  </a:lnTo>
                  <a:lnTo>
                    <a:pt x="47" y="61"/>
                  </a:lnTo>
                  <a:lnTo>
                    <a:pt x="50" y="59"/>
                  </a:lnTo>
                  <a:lnTo>
                    <a:pt x="54" y="57"/>
                  </a:lnTo>
                  <a:lnTo>
                    <a:pt x="58" y="55"/>
                  </a:lnTo>
                  <a:lnTo>
                    <a:pt x="62" y="54"/>
                  </a:lnTo>
                  <a:lnTo>
                    <a:pt x="65" y="52"/>
                  </a:lnTo>
                  <a:lnTo>
                    <a:pt x="69" y="52"/>
                  </a:lnTo>
                  <a:lnTo>
                    <a:pt x="72" y="51"/>
                  </a:lnTo>
                  <a:lnTo>
                    <a:pt x="77" y="51"/>
                  </a:lnTo>
                  <a:lnTo>
                    <a:pt x="81" y="52"/>
                  </a:lnTo>
                  <a:lnTo>
                    <a:pt x="84" y="54"/>
                  </a:lnTo>
                  <a:lnTo>
                    <a:pt x="89" y="57"/>
                  </a:lnTo>
                  <a:lnTo>
                    <a:pt x="92" y="59"/>
                  </a:lnTo>
                  <a:lnTo>
                    <a:pt x="96" y="63"/>
                  </a:lnTo>
                  <a:lnTo>
                    <a:pt x="99" y="67"/>
                  </a:lnTo>
                  <a:lnTo>
                    <a:pt x="102" y="71"/>
                  </a:lnTo>
                  <a:lnTo>
                    <a:pt x="106" y="81"/>
                  </a:lnTo>
                  <a:lnTo>
                    <a:pt x="110" y="90"/>
                  </a:lnTo>
                  <a:lnTo>
                    <a:pt x="111" y="98"/>
                  </a:lnTo>
                  <a:lnTo>
                    <a:pt x="111" y="108"/>
                  </a:lnTo>
                  <a:lnTo>
                    <a:pt x="109" y="116"/>
                  </a:lnTo>
                  <a:lnTo>
                    <a:pt x="106" y="124"/>
                  </a:lnTo>
                  <a:lnTo>
                    <a:pt x="102" y="131"/>
                  </a:lnTo>
                  <a:lnTo>
                    <a:pt x="98" y="138"/>
                  </a:lnTo>
                  <a:lnTo>
                    <a:pt x="107" y="154"/>
                  </a:lnTo>
                  <a:lnTo>
                    <a:pt x="96" y="166"/>
                  </a:lnTo>
                  <a:lnTo>
                    <a:pt x="85" y="150"/>
                  </a:lnTo>
                  <a:lnTo>
                    <a:pt x="79" y="153"/>
                  </a:lnTo>
                  <a:lnTo>
                    <a:pt x="73" y="155"/>
                  </a:lnTo>
                  <a:lnTo>
                    <a:pt x="67" y="156"/>
                  </a:lnTo>
                  <a:lnTo>
                    <a:pt x="61" y="155"/>
                  </a:lnTo>
                  <a:lnTo>
                    <a:pt x="54" y="154"/>
                  </a:lnTo>
                  <a:lnTo>
                    <a:pt x="47" y="151"/>
                  </a:lnTo>
                  <a:lnTo>
                    <a:pt x="41" y="147"/>
                  </a:lnTo>
                  <a:lnTo>
                    <a:pt x="34" y="141"/>
                  </a:lnTo>
                  <a:lnTo>
                    <a:pt x="53" y="113"/>
                  </a:lnTo>
                  <a:lnTo>
                    <a:pt x="56" y="117"/>
                  </a:lnTo>
                  <a:lnTo>
                    <a:pt x="59" y="118"/>
                  </a:lnTo>
                  <a:lnTo>
                    <a:pt x="62" y="120"/>
                  </a:lnTo>
                  <a:lnTo>
                    <a:pt x="65" y="120"/>
                  </a:lnTo>
                  <a:lnTo>
                    <a:pt x="68" y="120"/>
                  </a:lnTo>
                  <a:lnTo>
                    <a:pt x="70" y="119"/>
                  </a:lnTo>
                  <a:lnTo>
                    <a:pt x="73" y="117"/>
                  </a:lnTo>
                  <a:lnTo>
                    <a:pt x="76" y="115"/>
                  </a:lnTo>
                  <a:lnTo>
                    <a:pt x="79" y="112"/>
                  </a:lnTo>
                  <a:lnTo>
                    <a:pt x="82" y="108"/>
                  </a:lnTo>
                  <a:lnTo>
                    <a:pt x="83" y="103"/>
                  </a:lnTo>
                  <a:lnTo>
                    <a:pt x="81" y="98"/>
                  </a:lnTo>
                  <a:lnTo>
                    <a:pt x="79" y="97"/>
                  </a:lnTo>
                  <a:lnTo>
                    <a:pt x="77" y="96"/>
                  </a:lnTo>
                  <a:lnTo>
                    <a:pt x="75" y="95"/>
                  </a:lnTo>
                  <a:lnTo>
                    <a:pt x="73" y="95"/>
                  </a:lnTo>
                  <a:lnTo>
                    <a:pt x="70" y="96"/>
                  </a:lnTo>
                  <a:lnTo>
                    <a:pt x="68" y="97"/>
                  </a:lnTo>
                  <a:lnTo>
                    <a:pt x="67" y="97"/>
                  </a:lnTo>
                  <a:lnTo>
                    <a:pt x="65" y="97"/>
                  </a:lnTo>
                  <a:lnTo>
                    <a:pt x="58" y="101"/>
                  </a:lnTo>
                  <a:lnTo>
                    <a:pt x="51" y="104"/>
                  </a:lnTo>
                  <a:lnTo>
                    <a:pt x="44" y="106"/>
                  </a:lnTo>
                  <a:lnTo>
                    <a:pt x="37" y="108"/>
                  </a:lnTo>
                  <a:lnTo>
                    <a:pt x="29" y="106"/>
                  </a:lnTo>
                  <a:lnTo>
                    <a:pt x="23" y="103"/>
                  </a:lnTo>
                  <a:lnTo>
                    <a:pt x="16" y="97"/>
                  </a:lnTo>
                  <a:lnTo>
                    <a:pt x="9" y="89"/>
                  </a:lnTo>
                  <a:lnTo>
                    <a:pt x="2" y="72"/>
                  </a:lnTo>
                  <a:lnTo>
                    <a:pt x="0" y="56"/>
                  </a:lnTo>
                  <a:lnTo>
                    <a:pt x="4" y="40"/>
                  </a:lnTo>
                  <a:lnTo>
                    <a:pt x="10" y="27"/>
                  </a:lnTo>
                  <a:lnTo>
                    <a:pt x="1" y="1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474" name="Freeform 256"/>
            <p:cNvSpPr>
              <a:spLocks/>
            </p:cNvSpPr>
            <p:nvPr/>
          </p:nvSpPr>
          <p:spPr bwMode="auto">
            <a:xfrm>
              <a:off x="2821" y="3584"/>
              <a:ext cx="121" cy="171"/>
            </a:xfrm>
            <a:custGeom>
              <a:avLst/>
              <a:gdLst>
                <a:gd name="T0" fmla="*/ 19 w 121"/>
                <a:gd name="T1" fmla="*/ 0 h 171"/>
                <a:gd name="T2" fmla="*/ 30 w 121"/>
                <a:gd name="T3" fmla="*/ 14 h 171"/>
                <a:gd name="T4" fmla="*/ 41 w 121"/>
                <a:gd name="T5" fmla="*/ 11 h 171"/>
                <a:gd name="T6" fmla="*/ 54 w 121"/>
                <a:gd name="T7" fmla="*/ 11 h 171"/>
                <a:gd name="T8" fmla="*/ 67 w 121"/>
                <a:gd name="T9" fmla="*/ 14 h 171"/>
                <a:gd name="T10" fmla="*/ 79 w 121"/>
                <a:gd name="T11" fmla="*/ 23 h 171"/>
                <a:gd name="T12" fmla="*/ 57 w 121"/>
                <a:gd name="T13" fmla="*/ 47 h 171"/>
                <a:gd name="T14" fmla="*/ 51 w 121"/>
                <a:gd name="T15" fmla="*/ 44 h 171"/>
                <a:gd name="T16" fmla="*/ 46 w 121"/>
                <a:gd name="T17" fmla="*/ 43 h 171"/>
                <a:gd name="T18" fmla="*/ 40 w 121"/>
                <a:gd name="T19" fmla="*/ 46 h 171"/>
                <a:gd name="T20" fmla="*/ 35 w 121"/>
                <a:gd name="T21" fmla="*/ 50 h 171"/>
                <a:gd name="T22" fmla="*/ 31 w 121"/>
                <a:gd name="T23" fmla="*/ 57 h 171"/>
                <a:gd name="T24" fmla="*/ 34 w 121"/>
                <a:gd name="T25" fmla="*/ 64 h 171"/>
                <a:gd name="T26" fmla="*/ 38 w 121"/>
                <a:gd name="T27" fmla="*/ 66 h 171"/>
                <a:gd name="T28" fmla="*/ 43 w 121"/>
                <a:gd name="T29" fmla="*/ 65 h 171"/>
                <a:gd name="T30" fmla="*/ 47 w 121"/>
                <a:gd name="T31" fmla="*/ 64 h 171"/>
                <a:gd name="T32" fmla="*/ 52 w 121"/>
                <a:gd name="T33" fmla="*/ 62 h 171"/>
                <a:gd name="T34" fmla="*/ 61 w 121"/>
                <a:gd name="T35" fmla="*/ 59 h 171"/>
                <a:gd name="T36" fmla="*/ 70 w 121"/>
                <a:gd name="T37" fmla="*/ 56 h 171"/>
                <a:gd name="T38" fmla="*/ 77 w 121"/>
                <a:gd name="T39" fmla="*/ 55 h 171"/>
                <a:gd name="T40" fmla="*/ 87 w 121"/>
                <a:gd name="T41" fmla="*/ 55 h 171"/>
                <a:gd name="T42" fmla="*/ 96 w 121"/>
                <a:gd name="T43" fmla="*/ 58 h 171"/>
                <a:gd name="T44" fmla="*/ 104 w 121"/>
                <a:gd name="T45" fmla="*/ 65 h 171"/>
                <a:gd name="T46" fmla="*/ 110 w 121"/>
                <a:gd name="T47" fmla="*/ 72 h 171"/>
                <a:gd name="T48" fmla="*/ 117 w 121"/>
                <a:gd name="T49" fmla="*/ 86 h 171"/>
                <a:gd name="T50" fmla="*/ 120 w 121"/>
                <a:gd name="T51" fmla="*/ 105 h 171"/>
                <a:gd name="T52" fmla="*/ 117 w 121"/>
                <a:gd name="T53" fmla="*/ 122 h 171"/>
                <a:gd name="T54" fmla="*/ 109 w 121"/>
                <a:gd name="T55" fmla="*/ 136 h 171"/>
                <a:gd name="T56" fmla="*/ 112 w 121"/>
                <a:gd name="T57" fmla="*/ 159 h 171"/>
                <a:gd name="T58" fmla="*/ 88 w 121"/>
                <a:gd name="T59" fmla="*/ 153 h 171"/>
                <a:gd name="T60" fmla="*/ 73 w 121"/>
                <a:gd name="T61" fmla="*/ 157 h 171"/>
                <a:gd name="T62" fmla="*/ 59 w 121"/>
                <a:gd name="T63" fmla="*/ 157 h 171"/>
                <a:gd name="T64" fmla="*/ 45 w 121"/>
                <a:gd name="T65" fmla="*/ 152 h 171"/>
                <a:gd name="T66" fmla="*/ 31 w 121"/>
                <a:gd name="T67" fmla="*/ 140 h 171"/>
                <a:gd name="T68" fmla="*/ 57 w 121"/>
                <a:gd name="T69" fmla="*/ 118 h 171"/>
                <a:gd name="T70" fmla="*/ 64 w 121"/>
                <a:gd name="T71" fmla="*/ 122 h 171"/>
                <a:gd name="T72" fmla="*/ 70 w 121"/>
                <a:gd name="T73" fmla="*/ 122 h 171"/>
                <a:gd name="T74" fmla="*/ 77 w 121"/>
                <a:gd name="T75" fmla="*/ 120 h 171"/>
                <a:gd name="T76" fmla="*/ 84 w 121"/>
                <a:gd name="T77" fmla="*/ 115 h 171"/>
                <a:gd name="T78" fmla="*/ 88 w 121"/>
                <a:gd name="T79" fmla="*/ 107 h 171"/>
                <a:gd name="T80" fmla="*/ 86 w 121"/>
                <a:gd name="T81" fmla="*/ 100 h 171"/>
                <a:gd name="T82" fmla="*/ 81 w 121"/>
                <a:gd name="T83" fmla="*/ 99 h 171"/>
                <a:gd name="T84" fmla="*/ 76 w 121"/>
                <a:gd name="T85" fmla="*/ 99 h 171"/>
                <a:gd name="T86" fmla="*/ 71 w 121"/>
                <a:gd name="T87" fmla="*/ 99 h 171"/>
                <a:gd name="T88" fmla="*/ 61 w 121"/>
                <a:gd name="T89" fmla="*/ 103 h 171"/>
                <a:gd name="T90" fmla="*/ 45 w 121"/>
                <a:gd name="T91" fmla="*/ 107 h 171"/>
                <a:gd name="T92" fmla="*/ 29 w 121"/>
                <a:gd name="T93" fmla="*/ 106 h 171"/>
                <a:gd name="T94" fmla="*/ 14 w 121"/>
                <a:gd name="T95" fmla="*/ 96 h 171"/>
                <a:gd name="T96" fmla="*/ 3 w 121"/>
                <a:gd name="T97" fmla="*/ 78 h 171"/>
                <a:gd name="T98" fmla="*/ 0 w 121"/>
                <a:gd name="T99" fmla="*/ 62 h 171"/>
                <a:gd name="T100" fmla="*/ 2 w 121"/>
                <a:gd name="T101" fmla="*/ 45 h 171"/>
                <a:gd name="T102" fmla="*/ 10 w 121"/>
                <a:gd name="T103" fmla="*/ 32 h 171"/>
                <a:gd name="T104" fmla="*/ 5 w 121"/>
                <a:gd name="T105" fmla="*/ 10 h 17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21"/>
                <a:gd name="T160" fmla="*/ 0 h 171"/>
                <a:gd name="T161" fmla="*/ 121 w 121"/>
                <a:gd name="T162" fmla="*/ 171 h 171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21" h="171">
                  <a:moveTo>
                    <a:pt x="5" y="10"/>
                  </a:moveTo>
                  <a:lnTo>
                    <a:pt x="19" y="0"/>
                  </a:lnTo>
                  <a:lnTo>
                    <a:pt x="29" y="15"/>
                  </a:lnTo>
                  <a:lnTo>
                    <a:pt x="30" y="14"/>
                  </a:lnTo>
                  <a:lnTo>
                    <a:pt x="35" y="13"/>
                  </a:lnTo>
                  <a:lnTo>
                    <a:pt x="41" y="11"/>
                  </a:lnTo>
                  <a:lnTo>
                    <a:pt x="48" y="11"/>
                  </a:lnTo>
                  <a:lnTo>
                    <a:pt x="54" y="11"/>
                  </a:lnTo>
                  <a:lnTo>
                    <a:pt x="60" y="12"/>
                  </a:lnTo>
                  <a:lnTo>
                    <a:pt x="67" y="14"/>
                  </a:lnTo>
                  <a:lnTo>
                    <a:pt x="72" y="18"/>
                  </a:lnTo>
                  <a:lnTo>
                    <a:pt x="79" y="23"/>
                  </a:lnTo>
                  <a:lnTo>
                    <a:pt x="60" y="49"/>
                  </a:lnTo>
                  <a:lnTo>
                    <a:pt x="57" y="47"/>
                  </a:lnTo>
                  <a:lnTo>
                    <a:pt x="54" y="45"/>
                  </a:lnTo>
                  <a:lnTo>
                    <a:pt x="51" y="44"/>
                  </a:lnTo>
                  <a:lnTo>
                    <a:pt x="49" y="43"/>
                  </a:lnTo>
                  <a:lnTo>
                    <a:pt x="46" y="43"/>
                  </a:lnTo>
                  <a:lnTo>
                    <a:pt x="44" y="44"/>
                  </a:lnTo>
                  <a:lnTo>
                    <a:pt x="40" y="46"/>
                  </a:lnTo>
                  <a:lnTo>
                    <a:pt x="38" y="47"/>
                  </a:lnTo>
                  <a:lnTo>
                    <a:pt x="35" y="50"/>
                  </a:lnTo>
                  <a:lnTo>
                    <a:pt x="32" y="53"/>
                  </a:lnTo>
                  <a:lnTo>
                    <a:pt x="31" y="57"/>
                  </a:lnTo>
                  <a:lnTo>
                    <a:pt x="32" y="62"/>
                  </a:lnTo>
                  <a:lnTo>
                    <a:pt x="34" y="64"/>
                  </a:lnTo>
                  <a:lnTo>
                    <a:pt x="36" y="65"/>
                  </a:lnTo>
                  <a:lnTo>
                    <a:pt x="38" y="66"/>
                  </a:lnTo>
                  <a:lnTo>
                    <a:pt x="40" y="66"/>
                  </a:lnTo>
                  <a:lnTo>
                    <a:pt x="43" y="65"/>
                  </a:lnTo>
                  <a:lnTo>
                    <a:pt x="45" y="65"/>
                  </a:lnTo>
                  <a:lnTo>
                    <a:pt x="47" y="64"/>
                  </a:lnTo>
                  <a:lnTo>
                    <a:pt x="49" y="64"/>
                  </a:lnTo>
                  <a:lnTo>
                    <a:pt x="52" y="62"/>
                  </a:lnTo>
                  <a:lnTo>
                    <a:pt x="57" y="61"/>
                  </a:lnTo>
                  <a:lnTo>
                    <a:pt x="61" y="59"/>
                  </a:lnTo>
                  <a:lnTo>
                    <a:pt x="65" y="57"/>
                  </a:lnTo>
                  <a:lnTo>
                    <a:pt x="70" y="56"/>
                  </a:lnTo>
                  <a:lnTo>
                    <a:pt x="73" y="56"/>
                  </a:lnTo>
                  <a:lnTo>
                    <a:pt x="77" y="55"/>
                  </a:lnTo>
                  <a:lnTo>
                    <a:pt x="82" y="55"/>
                  </a:lnTo>
                  <a:lnTo>
                    <a:pt x="87" y="55"/>
                  </a:lnTo>
                  <a:lnTo>
                    <a:pt x="91" y="57"/>
                  </a:lnTo>
                  <a:lnTo>
                    <a:pt x="96" y="58"/>
                  </a:lnTo>
                  <a:lnTo>
                    <a:pt x="100" y="61"/>
                  </a:lnTo>
                  <a:lnTo>
                    <a:pt x="104" y="65"/>
                  </a:lnTo>
                  <a:lnTo>
                    <a:pt x="108" y="69"/>
                  </a:lnTo>
                  <a:lnTo>
                    <a:pt x="110" y="72"/>
                  </a:lnTo>
                  <a:lnTo>
                    <a:pt x="113" y="77"/>
                  </a:lnTo>
                  <a:lnTo>
                    <a:pt x="117" y="86"/>
                  </a:lnTo>
                  <a:lnTo>
                    <a:pt x="120" y="96"/>
                  </a:lnTo>
                  <a:lnTo>
                    <a:pt x="120" y="105"/>
                  </a:lnTo>
                  <a:lnTo>
                    <a:pt x="119" y="114"/>
                  </a:lnTo>
                  <a:lnTo>
                    <a:pt x="117" y="122"/>
                  </a:lnTo>
                  <a:lnTo>
                    <a:pt x="113" y="129"/>
                  </a:lnTo>
                  <a:lnTo>
                    <a:pt x="109" y="136"/>
                  </a:lnTo>
                  <a:lnTo>
                    <a:pt x="103" y="143"/>
                  </a:lnTo>
                  <a:lnTo>
                    <a:pt x="112" y="159"/>
                  </a:lnTo>
                  <a:lnTo>
                    <a:pt x="97" y="170"/>
                  </a:lnTo>
                  <a:lnTo>
                    <a:pt x="88" y="153"/>
                  </a:lnTo>
                  <a:lnTo>
                    <a:pt x="81" y="156"/>
                  </a:lnTo>
                  <a:lnTo>
                    <a:pt x="73" y="157"/>
                  </a:lnTo>
                  <a:lnTo>
                    <a:pt x="66" y="158"/>
                  </a:lnTo>
                  <a:lnTo>
                    <a:pt x="59" y="157"/>
                  </a:lnTo>
                  <a:lnTo>
                    <a:pt x="51" y="155"/>
                  </a:lnTo>
                  <a:lnTo>
                    <a:pt x="45" y="152"/>
                  </a:lnTo>
                  <a:lnTo>
                    <a:pt x="37" y="146"/>
                  </a:lnTo>
                  <a:lnTo>
                    <a:pt x="31" y="140"/>
                  </a:lnTo>
                  <a:lnTo>
                    <a:pt x="54" y="115"/>
                  </a:lnTo>
                  <a:lnTo>
                    <a:pt x="57" y="118"/>
                  </a:lnTo>
                  <a:lnTo>
                    <a:pt x="61" y="120"/>
                  </a:lnTo>
                  <a:lnTo>
                    <a:pt x="64" y="122"/>
                  </a:lnTo>
                  <a:lnTo>
                    <a:pt x="68" y="122"/>
                  </a:lnTo>
                  <a:lnTo>
                    <a:pt x="70" y="122"/>
                  </a:lnTo>
                  <a:lnTo>
                    <a:pt x="73" y="122"/>
                  </a:lnTo>
                  <a:lnTo>
                    <a:pt x="77" y="120"/>
                  </a:lnTo>
                  <a:lnTo>
                    <a:pt x="80" y="118"/>
                  </a:lnTo>
                  <a:lnTo>
                    <a:pt x="84" y="115"/>
                  </a:lnTo>
                  <a:lnTo>
                    <a:pt x="87" y="112"/>
                  </a:lnTo>
                  <a:lnTo>
                    <a:pt x="88" y="107"/>
                  </a:lnTo>
                  <a:lnTo>
                    <a:pt x="87" y="102"/>
                  </a:lnTo>
                  <a:lnTo>
                    <a:pt x="86" y="100"/>
                  </a:lnTo>
                  <a:lnTo>
                    <a:pt x="83" y="99"/>
                  </a:lnTo>
                  <a:lnTo>
                    <a:pt x="81" y="99"/>
                  </a:lnTo>
                  <a:lnTo>
                    <a:pt x="79" y="98"/>
                  </a:lnTo>
                  <a:lnTo>
                    <a:pt x="76" y="99"/>
                  </a:lnTo>
                  <a:lnTo>
                    <a:pt x="73" y="99"/>
                  </a:lnTo>
                  <a:lnTo>
                    <a:pt x="71" y="99"/>
                  </a:lnTo>
                  <a:lnTo>
                    <a:pt x="70" y="100"/>
                  </a:lnTo>
                  <a:lnTo>
                    <a:pt x="61" y="103"/>
                  </a:lnTo>
                  <a:lnTo>
                    <a:pt x="53" y="106"/>
                  </a:lnTo>
                  <a:lnTo>
                    <a:pt x="45" y="107"/>
                  </a:lnTo>
                  <a:lnTo>
                    <a:pt x="37" y="107"/>
                  </a:lnTo>
                  <a:lnTo>
                    <a:pt x="29" y="106"/>
                  </a:lnTo>
                  <a:lnTo>
                    <a:pt x="21" y="102"/>
                  </a:lnTo>
                  <a:lnTo>
                    <a:pt x="14" y="96"/>
                  </a:lnTo>
                  <a:lnTo>
                    <a:pt x="8" y="87"/>
                  </a:lnTo>
                  <a:lnTo>
                    <a:pt x="3" y="78"/>
                  </a:lnTo>
                  <a:lnTo>
                    <a:pt x="1" y="70"/>
                  </a:lnTo>
                  <a:lnTo>
                    <a:pt x="0" y="62"/>
                  </a:lnTo>
                  <a:lnTo>
                    <a:pt x="0" y="53"/>
                  </a:lnTo>
                  <a:lnTo>
                    <a:pt x="2" y="45"/>
                  </a:lnTo>
                  <a:lnTo>
                    <a:pt x="5" y="39"/>
                  </a:lnTo>
                  <a:lnTo>
                    <a:pt x="10" y="32"/>
                  </a:lnTo>
                  <a:lnTo>
                    <a:pt x="14" y="26"/>
                  </a:lnTo>
                  <a:lnTo>
                    <a:pt x="5" y="1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</p:grpSp>
      <p:grpSp>
        <p:nvGrpSpPr>
          <p:cNvPr id="3" name="Group 450"/>
          <p:cNvGrpSpPr>
            <a:grpSpLocks/>
          </p:cNvGrpSpPr>
          <p:nvPr/>
        </p:nvGrpSpPr>
        <p:grpSpPr bwMode="auto">
          <a:xfrm>
            <a:off x="5000625" y="5969000"/>
            <a:ext cx="2536825" cy="698500"/>
            <a:chOff x="3150" y="3760"/>
            <a:chExt cx="1598" cy="440"/>
          </a:xfrm>
        </p:grpSpPr>
        <p:sp>
          <p:nvSpPr>
            <p:cNvPr id="37039" name="Freeform 258"/>
            <p:cNvSpPr>
              <a:spLocks/>
            </p:cNvSpPr>
            <p:nvPr/>
          </p:nvSpPr>
          <p:spPr bwMode="auto">
            <a:xfrm>
              <a:off x="3289" y="3942"/>
              <a:ext cx="168" cy="106"/>
            </a:xfrm>
            <a:custGeom>
              <a:avLst/>
              <a:gdLst>
                <a:gd name="T0" fmla="*/ 0 w 168"/>
                <a:gd name="T1" fmla="*/ 64 h 106"/>
                <a:gd name="T2" fmla="*/ 1 w 168"/>
                <a:gd name="T3" fmla="*/ 72 h 106"/>
                <a:gd name="T4" fmla="*/ 5 w 168"/>
                <a:gd name="T5" fmla="*/ 79 h 106"/>
                <a:gd name="T6" fmla="*/ 12 w 168"/>
                <a:gd name="T7" fmla="*/ 85 h 106"/>
                <a:gd name="T8" fmla="*/ 21 w 168"/>
                <a:gd name="T9" fmla="*/ 92 h 106"/>
                <a:gd name="T10" fmla="*/ 33 w 168"/>
                <a:gd name="T11" fmla="*/ 96 h 106"/>
                <a:gd name="T12" fmla="*/ 47 w 168"/>
                <a:gd name="T13" fmla="*/ 100 h 106"/>
                <a:gd name="T14" fmla="*/ 63 w 168"/>
                <a:gd name="T15" fmla="*/ 103 h 106"/>
                <a:gd name="T16" fmla="*/ 79 w 168"/>
                <a:gd name="T17" fmla="*/ 105 h 106"/>
                <a:gd name="T18" fmla="*/ 88 w 168"/>
                <a:gd name="T19" fmla="*/ 105 h 106"/>
                <a:gd name="T20" fmla="*/ 96 w 168"/>
                <a:gd name="T21" fmla="*/ 105 h 106"/>
                <a:gd name="T22" fmla="*/ 103 w 168"/>
                <a:gd name="T23" fmla="*/ 104 h 106"/>
                <a:gd name="T24" fmla="*/ 111 w 168"/>
                <a:gd name="T25" fmla="*/ 103 h 106"/>
                <a:gd name="T26" fmla="*/ 120 w 168"/>
                <a:gd name="T27" fmla="*/ 102 h 106"/>
                <a:gd name="T28" fmla="*/ 126 w 168"/>
                <a:gd name="T29" fmla="*/ 100 h 106"/>
                <a:gd name="T30" fmla="*/ 132 w 168"/>
                <a:gd name="T31" fmla="*/ 98 h 106"/>
                <a:gd name="T32" fmla="*/ 139 w 168"/>
                <a:gd name="T33" fmla="*/ 96 h 106"/>
                <a:gd name="T34" fmla="*/ 145 w 168"/>
                <a:gd name="T35" fmla="*/ 94 h 106"/>
                <a:gd name="T36" fmla="*/ 150 w 168"/>
                <a:gd name="T37" fmla="*/ 92 h 106"/>
                <a:gd name="T38" fmla="*/ 154 w 168"/>
                <a:gd name="T39" fmla="*/ 89 h 106"/>
                <a:gd name="T40" fmla="*/ 158 w 168"/>
                <a:gd name="T41" fmla="*/ 86 h 106"/>
                <a:gd name="T42" fmla="*/ 161 w 168"/>
                <a:gd name="T43" fmla="*/ 82 h 106"/>
                <a:gd name="T44" fmla="*/ 164 w 168"/>
                <a:gd name="T45" fmla="*/ 79 h 106"/>
                <a:gd name="T46" fmla="*/ 166 w 168"/>
                <a:gd name="T47" fmla="*/ 76 h 106"/>
                <a:gd name="T48" fmla="*/ 167 w 168"/>
                <a:gd name="T49" fmla="*/ 72 h 106"/>
                <a:gd name="T50" fmla="*/ 166 w 168"/>
                <a:gd name="T51" fmla="*/ 40 h 106"/>
                <a:gd name="T52" fmla="*/ 166 w 168"/>
                <a:gd name="T53" fmla="*/ 32 h 106"/>
                <a:gd name="T54" fmla="*/ 161 w 168"/>
                <a:gd name="T55" fmla="*/ 26 h 106"/>
                <a:gd name="T56" fmla="*/ 154 w 168"/>
                <a:gd name="T57" fmla="*/ 19 h 106"/>
                <a:gd name="T58" fmla="*/ 145 w 168"/>
                <a:gd name="T59" fmla="*/ 13 h 106"/>
                <a:gd name="T60" fmla="*/ 134 w 168"/>
                <a:gd name="T61" fmla="*/ 9 h 106"/>
                <a:gd name="T62" fmla="*/ 120 w 168"/>
                <a:gd name="T63" fmla="*/ 4 h 106"/>
                <a:gd name="T64" fmla="*/ 104 w 168"/>
                <a:gd name="T65" fmla="*/ 2 h 106"/>
                <a:gd name="T66" fmla="*/ 88 w 168"/>
                <a:gd name="T67" fmla="*/ 0 h 106"/>
                <a:gd name="T68" fmla="*/ 79 w 168"/>
                <a:gd name="T69" fmla="*/ 0 h 106"/>
                <a:gd name="T70" fmla="*/ 70 w 168"/>
                <a:gd name="T71" fmla="*/ 0 h 106"/>
                <a:gd name="T72" fmla="*/ 63 w 168"/>
                <a:gd name="T73" fmla="*/ 0 h 106"/>
                <a:gd name="T74" fmla="*/ 55 w 168"/>
                <a:gd name="T75" fmla="*/ 2 h 106"/>
                <a:gd name="T76" fmla="*/ 47 w 168"/>
                <a:gd name="T77" fmla="*/ 3 h 106"/>
                <a:gd name="T78" fmla="*/ 41 w 168"/>
                <a:gd name="T79" fmla="*/ 4 h 106"/>
                <a:gd name="T80" fmla="*/ 34 w 168"/>
                <a:gd name="T81" fmla="*/ 6 h 106"/>
                <a:gd name="T82" fmla="*/ 28 w 168"/>
                <a:gd name="T83" fmla="*/ 9 h 106"/>
                <a:gd name="T84" fmla="*/ 21 w 168"/>
                <a:gd name="T85" fmla="*/ 10 h 106"/>
                <a:gd name="T86" fmla="*/ 17 w 168"/>
                <a:gd name="T87" fmla="*/ 13 h 106"/>
                <a:gd name="T88" fmla="*/ 13 w 168"/>
                <a:gd name="T89" fmla="*/ 16 h 106"/>
                <a:gd name="T90" fmla="*/ 8 w 168"/>
                <a:gd name="T91" fmla="*/ 19 h 106"/>
                <a:gd name="T92" fmla="*/ 5 w 168"/>
                <a:gd name="T93" fmla="*/ 22 h 106"/>
                <a:gd name="T94" fmla="*/ 3 w 168"/>
                <a:gd name="T95" fmla="*/ 26 h 106"/>
                <a:gd name="T96" fmla="*/ 1 w 168"/>
                <a:gd name="T97" fmla="*/ 28 h 106"/>
                <a:gd name="T98" fmla="*/ 0 w 168"/>
                <a:gd name="T99" fmla="*/ 32 h 106"/>
                <a:gd name="T100" fmla="*/ 0 w 168"/>
                <a:gd name="T101" fmla="*/ 64 h 10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68"/>
                <a:gd name="T154" fmla="*/ 0 h 106"/>
                <a:gd name="T155" fmla="*/ 168 w 168"/>
                <a:gd name="T156" fmla="*/ 106 h 10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68" h="106">
                  <a:moveTo>
                    <a:pt x="0" y="64"/>
                  </a:moveTo>
                  <a:lnTo>
                    <a:pt x="1" y="72"/>
                  </a:lnTo>
                  <a:lnTo>
                    <a:pt x="5" y="79"/>
                  </a:lnTo>
                  <a:lnTo>
                    <a:pt x="12" y="85"/>
                  </a:lnTo>
                  <a:lnTo>
                    <a:pt x="21" y="92"/>
                  </a:lnTo>
                  <a:lnTo>
                    <a:pt x="33" y="96"/>
                  </a:lnTo>
                  <a:lnTo>
                    <a:pt x="47" y="100"/>
                  </a:lnTo>
                  <a:lnTo>
                    <a:pt x="63" y="103"/>
                  </a:lnTo>
                  <a:lnTo>
                    <a:pt x="79" y="105"/>
                  </a:lnTo>
                  <a:lnTo>
                    <a:pt x="88" y="105"/>
                  </a:lnTo>
                  <a:lnTo>
                    <a:pt x="96" y="105"/>
                  </a:lnTo>
                  <a:lnTo>
                    <a:pt x="103" y="104"/>
                  </a:lnTo>
                  <a:lnTo>
                    <a:pt x="111" y="103"/>
                  </a:lnTo>
                  <a:lnTo>
                    <a:pt x="120" y="102"/>
                  </a:lnTo>
                  <a:lnTo>
                    <a:pt x="126" y="100"/>
                  </a:lnTo>
                  <a:lnTo>
                    <a:pt x="132" y="98"/>
                  </a:lnTo>
                  <a:lnTo>
                    <a:pt x="139" y="96"/>
                  </a:lnTo>
                  <a:lnTo>
                    <a:pt x="145" y="94"/>
                  </a:lnTo>
                  <a:lnTo>
                    <a:pt x="150" y="92"/>
                  </a:lnTo>
                  <a:lnTo>
                    <a:pt x="154" y="89"/>
                  </a:lnTo>
                  <a:lnTo>
                    <a:pt x="158" y="86"/>
                  </a:lnTo>
                  <a:lnTo>
                    <a:pt x="161" y="82"/>
                  </a:lnTo>
                  <a:lnTo>
                    <a:pt x="164" y="79"/>
                  </a:lnTo>
                  <a:lnTo>
                    <a:pt x="166" y="76"/>
                  </a:lnTo>
                  <a:lnTo>
                    <a:pt x="167" y="72"/>
                  </a:lnTo>
                  <a:lnTo>
                    <a:pt x="166" y="40"/>
                  </a:lnTo>
                  <a:lnTo>
                    <a:pt x="166" y="32"/>
                  </a:lnTo>
                  <a:lnTo>
                    <a:pt x="161" y="26"/>
                  </a:lnTo>
                  <a:lnTo>
                    <a:pt x="154" y="19"/>
                  </a:lnTo>
                  <a:lnTo>
                    <a:pt x="145" y="13"/>
                  </a:lnTo>
                  <a:lnTo>
                    <a:pt x="134" y="9"/>
                  </a:lnTo>
                  <a:lnTo>
                    <a:pt x="120" y="4"/>
                  </a:lnTo>
                  <a:lnTo>
                    <a:pt x="104" y="2"/>
                  </a:lnTo>
                  <a:lnTo>
                    <a:pt x="88" y="0"/>
                  </a:lnTo>
                  <a:lnTo>
                    <a:pt x="79" y="0"/>
                  </a:lnTo>
                  <a:lnTo>
                    <a:pt x="70" y="0"/>
                  </a:lnTo>
                  <a:lnTo>
                    <a:pt x="63" y="0"/>
                  </a:lnTo>
                  <a:lnTo>
                    <a:pt x="55" y="2"/>
                  </a:lnTo>
                  <a:lnTo>
                    <a:pt x="47" y="3"/>
                  </a:lnTo>
                  <a:lnTo>
                    <a:pt x="41" y="4"/>
                  </a:lnTo>
                  <a:lnTo>
                    <a:pt x="34" y="6"/>
                  </a:lnTo>
                  <a:lnTo>
                    <a:pt x="28" y="9"/>
                  </a:lnTo>
                  <a:lnTo>
                    <a:pt x="21" y="10"/>
                  </a:lnTo>
                  <a:lnTo>
                    <a:pt x="17" y="13"/>
                  </a:lnTo>
                  <a:lnTo>
                    <a:pt x="13" y="16"/>
                  </a:lnTo>
                  <a:lnTo>
                    <a:pt x="8" y="19"/>
                  </a:lnTo>
                  <a:lnTo>
                    <a:pt x="5" y="22"/>
                  </a:lnTo>
                  <a:lnTo>
                    <a:pt x="3" y="26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0" y="64"/>
                  </a:lnTo>
                </a:path>
              </a:pathLst>
            </a:custGeom>
            <a:solidFill>
              <a:srgbClr val="FFB2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40" name="Freeform 259"/>
            <p:cNvSpPr>
              <a:spLocks/>
            </p:cNvSpPr>
            <p:nvPr/>
          </p:nvSpPr>
          <p:spPr bwMode="auto">
            <a:xfrm>
              <a:off x="3286" y="4010"/>
              <a:ext cx="80" cy="41"/>
            </a:xfrm>
            <a:custGeom>
              <a:avLst/>
              <a:gdLst>
                <a:gd name="T0" fmla="*/ 79 w 80"/>
                <a:gd name="T1" fmla="*/ 34 h 41"/>
                <a:gd name="T2" fmla="*/ 79 w 80"/>
                <a:gd name="T3" fmla="*/ 34 h 41"/>
                <a:gd name="T4" fmla="*/ 63 w 80"/>
                <a:gd name="T5" fmla="*/ 33 h 41"/>
                <a:gd name="T6" fmla="*/ 48 w 80"/>
                <a:gd name="T7" fmla="*/ 30 h 41"/>
                <a:gd name="T8" fmla="*/ 35 w 80"/>
                <a:gd name="T9" fmla="*/ 27 h 41"/>
                <a:gd name="T10" fmla="*/ 25 w 80"/>
                <a:gd name="T11" fmla="*/ 23 h 41"/>
                <a:gd name="T12" fmla="*/ 16 w 80"/>
                <a:gd name="T13" fmla="*/ 17 h 41"/>
                <a:gd name="T14" fmla="*/ 10 w 80"/>
                <a:gd name="T15" fmla="*/ 11 h 41"/>
                <a:gd name="T16" fmla="*/ 7 w 80"/>
                <a:gd name="T17" fmla="*/ 6 h 41"/>
                <a:gd name="T18" fmla="*/ 7 w 80"/>
                <a:gd name="T19" fmla="*/ 0 h 41"/>
                <a:gd name="T20" fmla="*/ 0 w 80"/>
                <a:gd name="T21" fmla="*/ 0 h 41"/>
                <a:gd name="T22" fmla="*/ 1 w 80"/>
                <a:gd name="T23" fmla="*/ 8 h 41"/>
                <a:gd name="T24" fmla="*/ 6 w 80"/>
                <a:gd name="T25" fmla="*/ 16 h 41"/>
                <a:gd name="T26" fmla="*/ 12 w 80"/>
                <a:gd name="T27" fmla="*/ 22 h 41"/>
                <a:gd name="T28" fmla="*/ 22 w 80"/>
                <a:gd name="T29" fmla="*/ 28 h 41"/>
                <a:gd name="T30" fmla="*/ 33 w 80"/>
                <a:gd name="T31" fmla="*/ 32 h 41"/>
                <a:gd name="T32" fmla="*/ 47 w 80"/>
                <a:gd name="T33" fmla="*/ 36 h 41"/>
                <a:gd name="T34" fmla="*/ 63 w 80"/>
                <a:gd name="T35" fmla="*/ 38 h 41"/>
                <a:gd name="T36" fmla="*/ 79 w 80"/>
                <a:gd name="T37" fmla="*/ 40 h 41"/>
                <a:gd name="T38" fmla="*/ 79 w 80"/>
                <a:gd name="T39" fmla="*/ 34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41"/>
                <a:gd name="T62" fmla="*/ 80 w 80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41">
                  <a:moveTo>
                    <a:pt x="79" y="34"/>
                  </a:moveTo>
                  <a:lnTo>
                    <a:pt x="79" y="34"/>
                  </a:lnTo>
                  <a:lnTo>
                    <a:pt x="63" y="33"/>
                  </a:lnTo>
                  <a:lnTo>
                    <a:pt x="48" y="30"/>
                  </a:lnTo>
                  <a:lnTo>
                    <a:pt x="35" y="27"/>
                  </a:lnTo>
                  <a:lnTo>
                    <a:pt x="25" y="23"/>
                  </a:lnTo>
                  <a:lnTo>
                    <a:pt x="16" y="17"/>
                  </a:lnTo>
                  <a:lnTo>
                    <a:pt x="10" y="11"/>
                  </a:lnTo>
                  <a:lnTo>
                    <a:pt x="7" y="6"/>
                  </a:lnTo>
                  <a:lnTo>
                    <a:pt x="7" y="0"/>
                  </a:lnTo>
                  <a:lnTo>
                    <a:pt x="0" y="0"/>
                  </a:lnTo>
                  <a:lnTo>
                    <a:pt x="1" y="8"/>
                  </a:lnTo>
                  <a:lnTo>
                    <a:pt x="6" y="16"/>
                  </a:lnTo>
                  <a:lnTo>
                    <a:pt x="12" y="22"/>
                  </a:lnTo>
                  <a:lnTo>
                    <a:pt x="22" y="28"/>
                  </a:lnTo>
                  <a:lnTo>
                    <a:pt x="33" y="32"/>
                  </a:lnTo>
                  <a:lnTo>
                    <a:pt x="47" y="36"/>
                  </a:lnTo>
                  <a:lnTo>
                    <a:pt x="63" y="38"/>
                  </a:lnTo>
                  <a:lnTo>
                    <a:pt x="79" y="40"/>
                  </a:lnTo>
                  <a:lnTo>
                    <a:pt x="79" y="34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41" name="Freeform 260"/>
            <p:cNvSpPr>
              <a:spLocks/>
            </p:cNvSpPr>
            <p:nvPr/>
          </p:nvSpPr>
          <p:spPr bwMode="auto">
            <a:xfrm>
              <a:off x="3371" y="4018"/>
              <a:ext cx="89" cy="33"/>
            </a:xfrm>
            <a:custGeom>
              <a:avLst/>
              <a:gdLst>
                <a:gd name="T0" fmla="*/ 82 w 89"/>
                <a:gd name="T1" fmla="*/ 0 h 33"/>
                <a:gd name="T2" fmla="*/ 82 w 89"/>
                <a:gd name="T3" fmla="*/ 0 h 33"/>
                <a:gd name="T4" fmla="*/ 81 w 89"/>
                <a:gd name="T5" fmla="*/ 3 h 33"/>
                <a:gd name="T6" fmla="*/ 80 w 89"/>
                <a:gd name="T7" fmla="*/ 5 h 33"/>
                <a:gd name="T8" fmla="*/ 78 w 89"/>
                <a:gd name="T9" fmla="*/ 8 h 33"/>
                <a:gd name="T10" fmla="*/ 75 w 89"/>
                <a:gd name="T11" fmla="*/ 10 h 33"/>
                <a:gd name="T12" fmla="*/ 71 w 89"/>
                <a:gd name="T13" fmla="*/ 13 h 33"/>
                <a:gd name="T14" fmla="*/ 66 w 89"/>
                <a:gd name="T15" fmla="*/ 15 h 33"/>
                <a:gd name="T16" fmla="*/ 63 w 89"/>
                <a:gd name="T17" fmla="*/ 17 h 33"/>
                <a:gd name="T18" fmla="*/ 57 w 89"/>
                <a:gd name="T19" fmla="*/ 19 h 33"/>
                <a:gd name="T20" fmla="*/ 51 w 89"/>
                <a:gd name="T21" fmla="*/ 21 h 33"/>
                <a:gd name="T22" fmla="*/ 45 w 89"/>
                <a:gd name="T23" fmla="*/ 23 h 33"/>
                <a:gd name="T24" fmla="*/ 38 w 89"/>
                <a:gd name="T25" fmla="*/ 24 h 33"/>
                <a:gd name="T26" fmla="*/ 31 w 89"/>
                <a:gd name="T27" fmla="*/ 25 h 33"/>
                <a:gd name="T28" fmla="*/ 23 w 89"/>
                <a:gd name="T29" fmla="*/ 26 h 33"/>
                <a:gd name="T30" fmla="*/ 16 w 89"/>
                <a:gd name="T31" fmla="*/ 26 h 33"/>
                <a:gd name="T32" fmla="*/ 8 w 89"/>
                <a:gd name="T33" fmla="*/ 26 h 33"/>
                <a:gd name="T34" fmla="*/ 0 w 89"/>
                <a:gd name="T35" fmla="*/ 26 h 33"/>
                <a:gd name="T36" fmla="*/ 0 w 89"/>
                <a:gd name="T37" fmla="*/ 32 h 33"/>
                <a:gd name="T38" fmla="*/ 8 w 89"/>
                <a:gd name="T39" fmla="*/ 32 h 33"/>
                <a:gd name="T40" fmla="*/ 16 w 89"/>
                <a:gd name="T41" fmla="*/ 32 h 33"/>
                <a:gd name="T42" fmla="*/ 23 w 89"/>
                <a:gd name="T43" fmla="*/ 31 h 33"/>
                <a:gd name="T44" fmla="*/ 31 w 89"/>
                <a:gd name="T45" fmla="*/ 30 h 33"/>
                <a:gd name="T46" fmla="*/ 39 w 89"/>
                <a:gd name="T47" fmla="*/ 29 h 33"/>
                <a:gd name="T48" fmla="*/ 47 w 89"/>
                <a:gd name="T49" fmla="*/ 29 h 33"/>
                <a:gd name="T50" fmla="*/ 53 w 89"/>
                <a:gd name="T51" fmla="*/ 26 h 33"/>
                <a:gd name="T52" fmla="*/ 59 w 89"/>
                <a:gd name="T53" fmla="*/ 24 h 33"/>
                <a:gd name="T54" fmla="*/ 66 w 89"/>
                <a:gd name="T55" fmla="*/ 23 h 33"/>
                <a:gd name="T56" fmla="*/ 70 w 89"/>
                <a:gd name="T57" fmla="*/ 20 h 33"/>
                <a:gd name="T58" fmla="*/ 75 w 89"/>
                <a:gd name="T59" fmla="*/ 18 h 33"/>
                <a:gd name="T60" fmla="*/ 79 w 89"/>
                <a:gd name="T61" fmla="*/ 15 h 33"/>
                <a:gd name="T62" fmla="*/ 82 w 89"/>
                <a:gd name="T63" fmla="*/ 11 h 33"/>
                <a:gd name="T64" fmla="*/ 85 w 89"/>
                <a:gd name="T65" fmla="*/ 8 h 33"/>
                <a:gd name="T66" fmla="*/ 87 w 89"/>
                <a:gd name="T67" fmla="*/ 4 h 33"/>
                <a:gd name="T68" fmla="*/ 88 w 89"/>
                <a:gd name="T69" fmla="*/ 0 h 33"/>
                <a:gd name="T70" fmla="*/ 82 w 89"/>
                <a:gd name="T71" fmla="*/ 0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82" y="0"/>
                  </a:moveTo>
                  <a:lnTo>
                    <a:pt x="82" y="0"/>
                  </a:lnTo>
                  <a:lnTo>
                    <a:pt x="81" y="3"/>
                  </a:lnTo>
                  <a:lnTo>
                    <a:pt x="80" y="5"/>
                  </a:lnTo>
                  <a:lnTo>
                    <a:pt x="78" y="8"/>
                  </a:lnTo>
                  <a:lnTo>
                    <a:pt x="75" y="10"/>
                  </a:lnTo>
                  <a:lnTo>
                    <a:pt x="71" y="13"/>
                  </a:lnTo>
                  <a:lnTo>
                    <a:pt x="66" y="15"/>
                  </a:lnTo>
                  <a:lnTo>
                    <a:pt x="63" y="17"/>
                  </a:lnTo>
                  <a:lnTo>
                    <a:pt x="57" y="19"/>
                  </a:lnTo>
                  <a:lnTo>
                    <a:pt x="51" y="21"/>
                  </a:lnTo>
                  <a:lnTo>
                    <a:pt x="45" y="23"/>
                  </a:lnTo>
                  <a:lnTo>
                    <a:pt x="38" y="24"/>
                  </a:lnTo>
                  <a:lnTo>
                    <a:pt x="31" y="25"/>
                  </a:lnTo>
                  <a:lnTo>
                    <a:pt x="23" y="26"/>
                  </a:lnTo>
                  <a:lnTo>
                    <a:pt x="16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8" y="32"/>
                  </a:lnTo>
                  <a:lnTo>
                    <a:pt x="16" y="32"/>
                  </a:lnTo>
                  <a:lnTo>
                    <a:pt x="23" y="31"/>
                  </a:lnTo>
                  <a:lnTo>
                    <a:pt x="31" y="30"/>
                  </a:lnTo>
                  <a:lnTo>
                    <a:pt x="39" y="29"/>
                  </a:lnTo>
                  <a:lnTo>
                    <a:pt x="47" y="29"/>
                  </a:lnTo>
                  <a:lnTo>
                    <a:pt x="53" y="26"/>
                  </a:lnTo>
                  <a:lnTo>
                    <a:pt x="59" y="24"/>
                  </a:lnTo>
                  <a:lnTo>
                    <a:pt x="66" y="23"/>
                  </a:lnTo>
                  <a:lnTo>
                    <a:pt x="70" y="20"/>
                  </a:lnTo>
                  <a:lnTo>
                    <a:pt x="75" y="18"/>
                  </a:lnTo>
                  <a:lnTo>
                    <a:pt x="79" y="15"/>
                  </a:lnTo>
                  <a:lnTo>
                    <a:pt x="82" y="11"/>
                  </a:lnTo>
                  <a:lnTo>
                    <a:pt x="85" y="8"/>
                  </a:lnTo>
                  <a:lnTo>
                    <a:pt x="87" y="4"/>
                  </a:lnTo>
                  <a:lnTo>
                    <a:pt x="88" y="0"/>
                  </a:lnTo>
                  <a:lnTo>
                    <a:pt x="82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42" name="Freeform 261"/>
            <p:cNvSpPr>
              <a:spLocks/>
            </p:cNvSpPr>
            <p:nvPr/>
          </p:nvSpPr>
          <p:spPr bwMode="auto">
            <a:xfrm>
              <a:off x="3458" y="3984"/>
              <a:ext cx="2" cy="29"/>
            </a:xfrm>
            <a:custGeom>
              <a:avLst/>
              <a:gdLst>
                <a:gd name="T0" fmla="*/ 0 w 2"/>
                <a:gd name="T1" fmla="*/ 0 h 29"/>
                <a:gd name="T2" fmla="*/ 0 w 2"/>
                <a:gd name="T3" fmla="*/ 0 h 29"/>
                <a:gd name="T4" fmla="*/ 0 w 2"/>
                <a:gd name="T5" fmla="*/ 28 h 29"/>
                <a:gd name="T6" fmla="*/ 1 w 2"/>
                <a:gd name="T7" fmla="*/ 28 h 29"/>
                <a:gd name="T8" fmla="*/ 1 w 2"/>
                <a:gd name="T9" fmla="*/ 0 h 29"/>
                <a:gd name="T10" fmla="*/ 0 w 2"/>
                <a:gd name="T11" fmla="*/ 0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"/>
                <a:gd name="T19" fmla="*/ 0 h 29"/>
                <a:gd name="T20" fmla="*/ 2 w 2"/>
                <a:gd name="T21" fmla="*/ 29 h 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" h="29">
                  <a:moveTo>
                    <a:pt x="0" y="0"/>
                  </a:moveTo>
                  <a:lnTo>
                    <a:pt x="0" y="0"/>
                  </a:lnTo>
                  <a:lnTo>
                    <a:pt x="0" y="28"/>
                  </a:lnTo>
                  <a:lnTo>
                    <a:pt x="1" y="28"/>
                  </a:lnTo>
                  <a:lnTo>
                    <a:pt x="1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43" name="Freeform 262"/>
            <p:cNvSpPr>
              <a:spLocks/>
            </p:cNvSpPr>
            <p:nvPr/>
          </p:nvSpPr>
          <p:spPr bwMode="auto">
            <a:xfrm>
              <a:off x="3380" y="3939"/>
              <a:ext cx="79" cy="40"/>
            </a:xfrm>
            <a:custGeom>
              <a:avLst/>
              <a:gdLst>
                <a:gd name="T0" fmla="*/ 0 w 79"/>
                <a:gd name="T1" fmla="*/ 5 h 40"/>
                <a:gd name="T2" fmla="*/ 0 w 79"/>
                <a:gd name="T3" fmla="*/ 5 h 40"/>
                <a:gd name="T4" fmla="*/ 16 w 79"/>
                <a:gd name="T5" fmla="*/ 7 h 40"/>
                <a:gd name="T6" fmla="*/ 31 w 79"/>
                <a:gd name="T7" fmla="*/ 9 h 40"/>
                <a:gd name="T8" fmla="*/ 43 w 79"/>
                <a:gd name="T9" fmla="*/ 13 h 40"/>
                <a:gd name="T10" fmla="*/ 54 w 79"/>
                <a:gd name="T11" fmla="*/ 17 h 40"/>
                <a:gd name="T12" fmla="*/ 62 w 79"/>
                <a:gd name="T13" fmla="*/ 22 h 40"/>
                <a:gd name="T14" fmla="*/ 69 w 79"/>
                <a:gd name="T15" fmla="*/ 28 h 40"/>
                <a:gd name="T16" fmla="*/ 72 w 79"/>
                <a:gd name="T17" fmla="*/ 33 h 40"/>
                <a:gd name="T18" fmla="*/ 72 w 79"/>
                <a:gd name="T19" fmla="*/ 39 h 40"/>
                <a:gd name="T20" fmla="*/ 78 w 79"/>
                <a:gd name="T21" fmla="*/ 39 h 40"/>
                <a:gd name="T22" fmla="*/ 78 w 79"/>
                <a:gd name="T23" fmla="*/ 31 h 40"/>
                <a:gd name="T24" fmla="*/ 73 w 79"/>
                <a:gd name="T25" fmla="*/ 24 h 40"/>
                <a:gd name="T26" fmla="*/ 67 w 79"/>
                <a:gd name="T27" fmla="*/ 17 h 40"/>
                <a:gd name="T28" fmla="*/ 57 w 79"/>
                <a:gd name="T29" fmla="*/ 12 h 40"/>
                <a:gd name="T30" fmla="*/ 46 w 79"/>
                <a:gd name="T31" fmla="*/ 7 h 40"/>
                <a:gd name="T32" fmla="*/ 32 w 79"/>
                <a:gd name="T33" fmla="*/ 3 h 40"/>
                <a:gd name="T34" fmla="*/ 16 w 79"/>
                <a:gd name="T35" fmla="*/ 1 h 40"/>
                <a:gd name="T36" fmla="*/ 0 w 79"/>
                <a:gd name="T37" fmla="*/ 0 h 40"/>
                <a:gd name="T38" fmla="*/ 0 w 79"/>
                <a:gd name="T39" fmla="*/ 5 h 4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0"/>
                <a:gd name="T62" fmla="*/ 79 w 79"/>
                <a:gd name="T63" fmla="*/ 40 h 4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0">
                  <a:moveTo>
                    <a:pt x="0" y="5"/>
                  </a:moveTo>
                  <a:lnTo>
                    <a:pt x="0" y="5"/>
                  </a:lnTo>
                  <a:lnTo>
                    <a:pt x="16" y="7"/>
                  </a:lnTo>
                  <a:lnTo>
                    <a:pt x="31" y="9"/>
                  </a:lnTo>
                  <a:lnTo>
                    <a:pt x="43" y="13"/>
                  </a:lnTo>
                  <a:lnTo>
                    <a:pt x="54" y="17"/>
                  </a:lnTo>
                  <a:lnTo>
                    <a:pt x="62" y="22"/>
                  </a:lnTo>
                  <a:lnTo>
                    <a:pt x="69" y="28"/>
                  </a:lnTo>
                  <a:lnTo>
                    <a:pt x="72" y="33"/>
                  </a:lnTo>
                  <a:lnTo>
                    <a:pt x="72" y="39"/>
                  </a:lnTo>
                  <a:lnTo>
                    <a:pt x="78" y="39"/>
                  </a:lnTo>
                  <a:lnTo>
                    <a:pt x="78" y="31"/>
                  </a:lnTo>
                  <a:lnTo>
                    <a:pt x="73" y="24"/>
                  </a:lnTo>
                  <a:lnTo>
                    <a:pt x="67" y="17"/>
                  </a:lnTo>
                  <a:lnTo>
                    <a:pt x="57" y="12"/>
                  </a:lnTo>
                  <a:lnTo>
                    <a:pt x="46" y="7"/>
                  </a:lnTo>
                  <a:lnTo>
                    <a:pt x="32" y="3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44" name="Freeform 263"/>
            <p:cNvSpPr>
              <a:spLocks/>
            </p:cNvSpPr>
            <p:nvPr/>
          </p:nvSpPr>
          <p:spPr bwMode="auto">
            <a:xfrm>
              <a:off x="3286" y="3938"/>
              <a:ext cx="89" cy="33"/>
            </a:xfrm>
            <a:custGeom>
              <a:avLst/>
              <a:gdLst>
                <a:gd name="T0" fmla="*/ 6 w 89"/>
                <a:gd name="T1" fmla="*/ 32 h 33"/>
                <a:gd name="T2" fmla="*/ 6 w 89"/>
                <a:gd name="T3" fmla="*/ 32 h 33"/>
                <a:gd name="T4" fmla="*/ 7 w 89"/>
                <a:gd name="T5" fmla="*/ 30 h 33"/>
                <a:gd name="T6" fmla="*/ 8 w 89"/>
                <a:gd name="T7" fmla="*/ 27 h 33"/>
                <a:gd name="T8" fmla="*/ 10 w 89"/>
                <a:gd name="T9" fmla="*/ 24 h 33"/>
                <a:gd name="T10" fmla="*/ 13 w 89"/>
                <a:gd name="T11" fmla="*/ 22 h 33"/>
                <a:gd name="T12" fmla="*/ 16 w 89"/>
                <a:gd name="T13" fmla="*/ 19 h 33"/>
                <a:gd name="T14" fmla="*/ 21 w 89"/>
                <a:gd name="T15" fmla="*/ 18 h 33"/>
                <a:gd name="T16" fmla="*/ 25 w 89"/>
                <a:gd name="T17" fmla="*/ 15 h 33"/>
                <a:gd name="T18" fmla="*/ 31 w 89"/>
                <a:gd name="T19" fmla="*/ 13 h 33"/>
                <a:gd name="T20" fmla="*/ 37 w 89"/>
                <a:gd name="T21" fmla="*/ 12 h 33"/>
                <a:gd name="T22" fmla="*/ 42 w 89"/>
                <a:gd name="T23" fmla="*/ 9 h 33"/>
                <a:gd name="T24" fmla="*/ 50 w 89"/>
                <a:gd name="T25" fmla="*/ 8 h 33"/>
                <a:gd name="T26" fmla="*/ 56 w 89"/>
                <a:gd name="T27" fmla="*/ 8 h 33"/>
                <a:gd name="T28" fmla="*/ 64 w 89"/>
                <a:gd name="T29" fmla="*/ 7 h 33"/>
                <a:gd name="T30" fmla="*/ 71 w 89"/>
                <a:gd name="T31" fmla="*/ 7 h 33"/>
                <a:gd name="T32" fmla="*/ 80 w 89"/>
                <a:gd name="T33" fmla="*/ 7 h 33"/>
                <a:gd name="T34" fmla="*/ 88 w 89"/>
                <a:gd name="T35" fmla="*/ 6 h 33"/>
                <a:gd name="T36" fmla="*/ 88 w 89"/>
                <a:gd name="T37" fmla="*/ 1 h 33"/>
                <a:gd name="T38" fmla="*/ 80 w 89"/>
                <a:gd name="T39" fmla="*/ 0 h 33"/>
                <a:gd name="T40" fmla="*/ 71 w 89"/>
                <a:gd name="T41" fmla="*/ 0 h 33"/>
                <a:gd name="T42" fmla="*/ 64 w 89"/>
                <a:gd name="T43" fmla="*/ 1 h 33"/>
                <a:gd name="T44" fmla="*/ 56 w 89"/>
                <a:gd name="T45" fmla="*/ 2 h 33"/>
                <a:gd name="T46" fmla="*/ 49 w 89"/>
                <a:gd name="T47" fmla="*/ 3 h 33"/>
                <a:gd name="T48" fmla="*/ 41 w 89"/>
                <a:gd name="T49" fmla="*/ 4 h 33"/>
                <a:gd name="T50" fmla="*/ 35 w 89"/>
                <a:gd name="T51" fmla="*/ 6 h 33"/>
                <a:gd name="T52" fmla="*/ 29 w 89"/>
                <a:gd name="T53" fmla="*/ 8 h 33"/>
                <a:gd name="T54" fmla="*/ 22 w 89"/>
                <a:gd name="T55" fmla="*/ 9 h 33"/>
                <a:gd name="T56" fmla="*/ 18 w 89"/>
                <a:gd name="T57" fmla="*/ 13 h 33"/>
                <a:gd name="T58" fmla="*/ 13 w 89"/>
                <a:gd name="T59" fmla="*/ 15 h 33"/>
                <a:gd name="T60" fmla="*/ 8 w 89"/>
                <a:gd name="T61" fmla="*/ 18 h 33"/>
                <a:gd name="T62" fmla="*/ 6 w 89"/>
                <a:gd name="T63" fmla="*/ 21 h 33"/>
                <a:gd name="T64" fmla="*/ 2 w 89"/>
                <a:gd name="T65" fmla="*/ 24 h 33"/>
                <a:gd name="T66" fmla="*/ 1 w 89"/>
                <a:gd name="T67" fmla="*/ 28 h 33"/>
                <a:gd name="T68" fmla="*/ 0 w 89"/>
                <a:gd name="T69" fmla="*/ 32 h 33"/>
                <a:gd name="T70" fmla="*/ 6 w 89"/>
                <a:gd name="T71" fmla="*/ 32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6" y="32"/>
                  </a:moveTo>
                  <a:lnTo>
                    <a:pt x="6" y="32"/>
                  </a:lnTo>
                  <a:lnTo>
                    <a:pt x="7" y="30"/>
                  </a:lnTo>
                  <a:lnTo>
                    <a:pt x="8" y="27"/>
                  </a:lnTo>
                  <a:lnTo>
                    <a:pt x="10" y="24"/>
                  </a:lnTo>
                  <a:lnTo>
                    <a:pt x="13" y="22"/>
                  </a:lnTo>
                  <a:lnTo>
                    <a:pt x="16" y="19"/>
                  </a:lnTo>
                  <a:lnTo>
                    <a:pt x="21" y="18"/>
                  </a:lnTo>
                  <a:lnTo>
                    <a:pt x="25" y="15"/>
                  </a:lnTo>
                  <a:lnTo>
                    <a:pt x="31" y="13"/>
                  </a:lnTo>
                  <a:lnTo>
                    <a:pt x="37" y="12"/>
                  </a:lnTo>
                  <a:lnTo>
                    <a:pt x="42" y="9"/>
                  </a:lnTo>
                  <a:lnTo>
                    <a:pt x="50" y="8"/>
                  </a:lnTo>
                  <a:lnTo>
                    <a:pt x="56" y="8"/>
                  </a:lnTo>
                  <a:lnTo>
                    <a:pt x="64" y="7"/>
                  </a:lnTo>
                  <a:lnTo>
                    <a:pt x="71" y="7"/>
                  </a:lnTo>
                  <a:lnTo>
                    <a:pt x="80" y="7"/>
                  </a:lnTo>
                  <a:lnTo>
                    <a:pt x="88" y="6"/>
                  </a:lnTo>
                  <a:lnTo>
                    <a:pt x="88" y="1"/>
                  </a:lnTo>
                  <a:lnTo>
                    <a:pt x="80" y="0"/>
                  </a:lnTo>
                  <a:lnTo>
                    <a:pt x="71" y="0"/>
                  </a:lnTo>
                  <a:lnTo>
                    <a:pt x="64" y="1"/>
                  </a:lnTo>
                  <a:lnTo>
                    <a:pt x="56" y="2"/>
                  </a:lnTo>
                  <a:lnTo>
                    <a:pt x="49" y="3"/>
                  </a:lnTo>
                  <a:lnTo>
                    <a:pt x="41" y="4"/>
                  </a:lnTo>
                  <a:lnTo>
                    <a:pt x="35" y="6"/>
                  </a:lnTo>
                  <a:lnTo>
                    <a:pt x="29" y="8"/>
                  </a:lnTo>
                  <a:lnTo>
                    <a:pt x="22" y="9"/>
                  </a:lnTo>
                  <a:lnTo>
                    <a:pt x="18" y="13"/>
                  </a:lnTo>
                  <a:lnTo>
                    <a:pt x="13" y="15"/>
                  </a:lnTo>
                  <a:lnTo>
                    <a:pt x="8" y="18"/>
                  </a:lnTo>
                  <a:lnTo>
                    <a:pt x="6" y="21"/>
                  </a:lnTo>
                  <a:lnTo>
                    <a:pt x="2" y="24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6" y="3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45" name="Freeform 264"/>
            <p:cNvSpPr>
              <a:spLocks/>
            </p:cNvSpPr>
            <p:nvPr/>
          </p:nvSpPr>
          <p:spPr bwMode="auto">
            <a:xfrm>
              <a:off x="3286" y="3976"/>
              <a:ext cx="2" cy="29"/>
            </a:xfrm>
            <a:custGeom>
              <a:avLst/>
              <a:gdLst>
                <a:gd name="T0" fmla="*/ 1 w 2"/>
                <a:gd name="T1" fmla="*/ 28 h 29"/>
                <a:gd name="T2" fmla="*/ 1 w 2"/>
                <a:gd name="T3" fmla="*/ 28 h 29"/>
                <a:gd name="T4" fmla="*/ 1 w 2"/>
                <a:gd name="T5" fmla="*/ 0 h 29"/>
                <a:gd name="T6" fmla="*/ 0 w 2"/>
                <a:gd name="T7" fmla="*/ 0 h 29"/>
                <a:gd name="T8" fmla="*/ 0 w 2"/>
                <a:gd name="T9" fmla="*/ 28 h 29"/>
                <a:gd name="T10" fmla="*/ 1 w 2"/>
                <a:gd name="T11" fmla="*/ 28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"/>
                <a:gd name="T19" fmla="*/ 0 h 29"/>
                <a:gd name="T20" fmla="*/ 2 w 2"/>
                <a:gd name="T21" fmla="*/ 29 h 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" h="29">
                  <a:moveTo>
                    <a:pt x="1" y="28"/>
                  </a:moveTo>
                  <a:lnTo>
                    <a:pt x="1" y="28"/>
                  </a:lnTo>
                  <a:lnTo>
                    <a:pt x="1" y="0"/>
                  </a:lnTo>
                  <a:lnTo>
                    <a:pt x="0" y="0"/>
                  </a:lnTo>
                  <a:lnTo>
                    <a:pt x="0" y="28"/>
                  </a:lnTo>
                  <a:lnTo>
                    <a:pt x="1" y="28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46" name="Freeform 265"/>
            <p:cNvSpPr>
              <a:spLocks/>
            </p:cNvSpPr>
            <p:nvPr/>
          </p:nvSpPr>
          <p:spPr bwMode="auto">
            <a:xfrm>
              <a:off x="3289" y="3942"/>
              <a:ext cx="167" cy="71"/>
            </a:xfrm>
            <a:custGeom>
              <a:avLst/>
              <a:gdLst>
                <a:gd name="T0" fmla="*/ 166 w 167"/>
                <a:gd name="T1" fmla="*/ 39 h 71"/>
                <a:gd name="T2" fmla="*/ 165 w 167"/>
                <a:gd name="T3" fmla="*/ 42 h 71"/>
                <a:gd name="T4" fmla="*/ 164 w 167"/>
                <a:gd name="T5" fmla="*/ 46 h 71"/>
                <a:gd name="T6" fmla="*/ 161 w 167"/>
                <a:gd name="T7" fmla="*/ 49 h 71"/>
                <a:gd name="T8" fmla="*/ 158 w 167"/>
                <a:gd name="T9" fmla="*/ 53 h 71"/>
                <a:gd name="T10" fmla="*/ 153 w 167"/>
                <a:gd name="T11" fmla="*/ 55 h 71"/>
                <a:gd name="T12" fmla="*/ 150 w 167"/>
                <a:gd name="T13" fmla="*/ 58 h 71"/>
                <a:gd name="T14" fmla="*/ 145 w 167"/>
                <a:gd name="T15" fmla="*/ 61 h 71"/>
                <a:gd name="T16" fmla="*/ 139 w 167"/>
                <a:gd name="T17" fmla="*/ 63 h 71"/>
                <a:gd name="T18" fmla="*/ 132 w 167"/>
                <a:gd name="T19" fmla="*/ 64 h 71"/>
                <a:gd name="T20" fmla="*/ 125 w 167"/>
                <a:gd name="T21" fmla="*/ 66 h 71"/>
                <a:gd name="T22" fmla="*/ 119 w 167"/>
                <a:gd name="T23" fmla="*/ 68 h 71"/>
                <a:gd name="T24" fmla="*/ 111 w 167"/>
                <a:gd name="T25" fmla="*/ 69 h 71"/>
                <a:gd name="T26" fmla="*/ 103 w 167"/>
                <a:gd name="T27" fmla="*/ 70 h 71"/>
                <a:gd name="T28" fmla="*/ 96 w 167"/>
                <a:gd name="T29" fmla="*/ 70 h 71"/>
                <a:gd name="T30" fmla="*/ 87 w 167"/>
                <a:gd name="T31" fmla="*/ 70 h 71"/>
                <a:gd name="T32" fmla="*/ 78 w 167"/>
                <a:gd name="T33" fmla="*/ 70 h 71"/>
                <a:gd name="T34" fmla="*/ 62 w 167"/>
                <a:gd name="T35" fmla="*/ 69 h 71"/>
                <a:gd name="T36" fmla="*/ 46 w 167"/>
                <a:gd name="T37" fmla="*/ 66 h 71"/>
                <a:gd name="T38" fmla="*/ 33 w 167"/>
                <a:gd name="T39" fmla="*/ 63 h 71"/>
                <a:gd name="T40" fmla="*/ 21 w 167"/>
                <a:gd name="T41" fmla="*/ 58 h 71"/>
                <a:gd name="T42" fmla="*/ 12 w 167"/>
                <a:gd name="T43" fmla="*/ 53 h 71"/>
                <a:gd name="T44" fmla="*/ 5 w 167"/>
                <a:gd name="T45" fmla="*/ 46 h 71"/>
                <a:gd name="T46" fmla="*/ 0 w 167"/>
                <a:gd name="T47" fmla="*/ 39 h 71"/>
                <a:gd name="T48" fmla="*/ 0 w 167"/>
                <a:gd name="T49" fmla="*/ 31 h 71"/>
                <a:gd name="T50" fmla="*/ 1 w 167"/>
                <a:gd name="T51" fmla="*/ 28 h 71"/>
                <a:gd name="T52" fmla="*/ 3 w 167"/>
                <a:gd name="T53" fmla="*/ 25 h 71"/>
                <a:gd name="T54" fmla="*/ 5 w 167"/>
                <a:gd name="T55" fmla="*/ 21 h 71"/>
                <a:gd name="T56" fmla="*/ 8 w 167"/>
                <a:gd name="T57" fmla="*/ 18 h 71"/>
                <a:gd name="T58" fmla="*/ 13 w 167"/>
                <a:gd name="T59" fmla="*/ 16 h 71"/>
                <a:gd name="T60" fmla="*/ 17 w 167"/>
                <a:gd name="T61" fmla="*/ 13 h 71"/>
                <a:gd name="T62" fmla="*/ 21 w 167"/>
                <a:gd name="T63" fmla="*/ 10 h 71"/>
                <a:gd name="T64" fmla="*/ 28 w 167"/>
                <a:gd name="T65" fmla="*/ 8 h 71"/>
                <a:gd name="T66" fmla="*/ 34 w 167"/>
                <a:gd name="T67" fmla="*/ 6 h 71"/>
                <a:gd name="T68" fmla="*/ 41 w 167"/>
                <a:gd name="T69" fmla="*/ 4 h 71"/>
                <a:gd name="T70" fmla="*/ 47 w 167"/>
                <a:gd name="T71" fmla="*/ 3 h 71"/>
                <a:gd name="T72" fmla="*/ 55 w 167"/>
                <a:gd name="T73" fmla="*/ 2 h 71"/>
                <a:gd name="T74" fmla="*/ 63 w 167"/>
                <a:gd name="T75" fmla="*/ 0 h 71"/>
                <a:gd name="T76" fmla="*/ 70 w 167"/>
                <a:gd name="T77" fmla="*/ 0 h 71"/>
                <a:gd name="T78" fmla="*/ 79 w 167"/>
                <a:gd name="T79" fmla="*/ 0 h 71"/>
                <a:gd name="T80" fmla="*/ 88 w 167"/>
                <a:gd name="T81" fmla="*/ 0 h 71"/>
                <a:gd name="T82" fmla="*/ 104 w 167"/>
                <a:gd name="T83" fmla="*/ 2 h 71"/>
                <a:gd name="T84" fmla="*/ 120 w 167"/>
                <a:gd name="T85" fmla="*/ 4 h 71"/>
                <a:gd name="T86" fmla="*/ 134 w 167"/>
                <a:gd name="T87" fmla="*/ 8 h 71"/>
                <a:gd name="T88" fmla="*/ 145 w 167"/>
                <a:gd name="T89" fmla="*/ 13 h 71"/>
                <a:gd name="T90" fmla="*/ 154 w 167"/>
                <a:gd name="T91" fmla="*/ 18 h 71"/>
                <a:gd name="T92" fmla="*/ 161 w 167"/>
                <a:gd name="T93" fmla="*/ 25 h 71"/>
                <a:gd name="T94" fmla="*/ 166 w 167"/>
                <a:gd name="T95" fmla="*/ 31 h 71"/>
                <a:gd name="T96" fmla="*/ 166 w 167"/>
                <a:gd name="T97" fmla="*/ 39 h 7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67"/>
                <a:gd name="T148" fmla="*/ 0 h 71"/>
                <a:gd name="T149" fmla="*/ 167 w 167"/>
                <a:gd name="T150" fmla="*/ 71 h 71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67" h="71">
                  <a:moveTo>
                    <a:pt x="166" y="39"/>
                  </a:moveTo>
                  <a:lnTo>
                    <a:pt x="165" y="42"/>
                  </a:lnTo>
                  <a:lnTo>
                    <a:pt x="164" y="46"/>
                  </a:lnTo>
                  <a:lnTo>
                    <a:pt x="161" y="49"/>
                  </a:lnTo>
                  <a:lnTo>
                    <a:pt x="158" y="53"/>
                  </a:lnTo>
                  <a:lnTo>
                    <a:pt x="153" y="55"/>
                  </a:lnTo>
                  <a:lnTo>
                    <a:pt x="150" y="58"/>
                  </a:lnTo>
                  <a:lnTo>
                    <a:pt x="145" y="61"/>
                  </a:lnTo>
                  <a:lnTo>
                    <a:pt x="139" y="63"/>
                  </a:lnTo>
                  <a:lnTo>
                    <a:pt x="132" y="64"/>
                  </a:lnTo>
                  <a:lnTo>
                    <a:pt x="125" y="66"/>
                  </a:lnTo>
                  <a:lnTo>
                    <a:pt x="119" y="68"/>
                  </a:lnTo>
                  <a:lnTo>
                    <a:pt x="111" y="69"/>
                  </a:lnTo>
                  <a:lnTo>
                    <a:pt x="103" y="70"/>
                  </a:lnTo>
                  <a:lnTo>
                    <a:pt x="96" y="70"/>
                  </a:lnTo>
                  <a:lnTo>
                    <a:pt x="87" y="70"/>
                  </a:lnTo>
                  <a:lnTo>
                    <a:pt x="78" y="70"/>
                  </a:lnTo>
                  <a:lnTo>
                    <a:pt x="62" y="69"/>
                  </a:lnTo>
                  <a:lnTo>
                    <a:pt x="46" y="66"/>
                  </a:lnTo>
                  <a:lnTo>
                    <a:pt x="33" y="63"/>
                  </a:lnTo>
                  <a:lnTo>
                    <a:pt x="21" y="58"/>
                  </a:lnTo>
                  <a:lnTo>
                    <a:pt x="12" y="53"/>
                  </a:lnTo>
                  <a:lnTo>
                    <a:pt x="5" y="46"/>
                  </a:lnTo>
                  <a:lnTo>
                    <a:pt x="0" y="39"/>
                  </a:lnTo>
                  <a:lnTo>
                    <a:pt x="0" y="31"/>
                  </a:lnTo>
                  <a:lnTo>
                    <a:pt x="1" y="28"/>
                  </a:lnTo>
                  <a:lnTo>
                    <a:pt x="3" y="25"/>
                  </a:lnTo>
                  <a:lnTo>
                    <a:pt x="5" y="21"/>
                  </a:lnTo>
                  <a:lnTo>
                    <a:pt x="8" y="18"/>
                  </a:lnTo>
                  <a:lnTo>
                    <a:pt x="13" y="16"/>
                  </a:lnTo>
                  <a:lnTo>
                    <a:pt x="17" y="13"/>
                  </a:lnTo>
                  <a:lnTo>
                    <a:pt x="21" y="10"/>
                  </a:lnTo>
                  <a:lnTo>
                    <a:pt x="28" y="8"/>
                  </a:lnTo>
                  <a:lnTo>
                    <a:pt x="34" y="6"/>
                  </a:lnTo>
                  <a:lnTo>
                    <a:pt x="41" y="4"/>
                  </a:lnTo>
                  <a:lnTo>
                    <a:pt x="47" y="3"/>
                  </a:lnTo>
                  <a:lnTo>
                    <a:pt x="55" y="2"/>
                  </a:lnTo>
                  <a:lnTo>
                    <a:pt x="63" y="0"/>
                  </a:lnTo>
                  <a:lnTo>
                    <a:pt x="70" y="0"/>
                  </a:lnTo>
                  <a:lnTo>
                    <a:pt x="79" y="0"/>
                  </a:lnTo>
                  <a:lnTo>
                    <a:pt x="88" y="0"/>
                  </a:lnTo>
                  <a:lnTo>
                    <a:pt x="104" y="2"/>
                  </a:lnTo>
                  <a:lnTo>
                    <a:pt x="120" y="4"/>
                  </a:lnTo>
                  <a:lnTo>
                    <a:pt x="134" y="8"/>
                  </a:lnTo>
                  <a:lnTo>
                    <a:pt x="145" y="13"/>
                  </a:lnTo>
                  <a:lnTo>
                    <a:pt x="154" y="18"/>
                  </a:lnTo>
                  <a:lnTo>
                    <a:pt x="161" y="25"/>
                  </a:lnTo>
                  <a:lnTo>
                    <a:pt x="166" y="31"/>
                  </a:lnTo>
                  <a:lnTo>
                    <a:pt x="166" y="39"/>
                  </a:lnTo>
                </a:path>
              </a:pathLst>
            </a:custGeom>
            <a:solidFill>
              <a:srgbClr val="FFFF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47" name="Freeform 266"/>
            <p:cNvSpPr>
              <a:spLocks/>
            </p:cNvSpPr>
            <p:nvPr/>
          </p:nvSpPr>
          <p:spPr bwMode="auto">
            <a:xfrm>
              <a:off x="3370" y="3984"/>
              <a:ext cx="89" cy="33"/>
            </a:xfrm>
            <a:custGeom>
              <a:avLst/>
              <a:gdLst>
                <a:gd name="T0" fmla="*/ 0 w 89"/>
                <a:gd name="T1" fmla="*/ 32 h 33"/>
                <a:gd name="T2" fmla="*/ 0 w 89"/>
                <a:gd name="T3" fmla="*/ 32 h 33"/>
                <a:gd name="T4" fmla="*/ 8 w 89"/>
                <a:gd name="T5" fmla="*/ 32 h 33"/>
                <a:gd name="T6" fmla="*/ 17 w 89"/>
                <a:gd name="T7" fmla="*/ 32 h 33"/>
                <a:gd name="T8" fmla="*/ 24 w 89"/>
                <a:gd name="T9" fmla="*/ 31 h 33"/>
                <a:gd name="T10" fmla="*/ 32 w 89"/>
                <a:gd name="T11" fmla="*/ 30 h 33"/>
                <a:gd name="T12" fmla="*/ 40 w 89"/>
                <a:gd name="T13" fmla="*/ 29 h 33"/>
                <a:gd name="T14" fmla="*/ 47 w 89"/>
                <a:gd name="T15" fmla="*/ 28 h 33"/>
                <a:gd name="T16" fmla="*/ 53 w 89"/>
                <a:gd name="T17" fmla="*/ 26 h 33"/>
                <a:gd name="T18" fmla="*/ 60 w 89"/>
                <a:gd name="T19" fmla="*/ 24 h 33"/>
                <a:gd name="T20" fmla="*/ 66 w 89"/>
                <a:gd name="T21" fmla="*/ 23 h 33"/>
                <a:gd name="T22" fmla="*/ 70 w 89"/>
                <a:gd name="T23" fmla="*/ 19 h 33"/>
                <a:gd name="T24" fmla="*/ 75 w 89"/>
                <a:gd name="T25" fmla="*/ 18 h 33"/>
                <a:gd name="T26" fmla="*/ 80 w 89"/>
                <a:gd name="T27" fmla="*/ 14 h 33"/>
                <a:gd name="T28" fmla="*/ 83 w 89"/>
                <a:gd name="T29" fmla="*/ 12 h 33"/>
                <a:gd name="T30" fmla="*/ 86 w 89"/>
                <a:gd name="T31" fmla="*/ 8 h 33"/>
                <a:gd name="T32" fmla="*/ 87 w 89"/>
                <a:gd name="T33" fmla="*/ 4 h 33"/>
                <a:gd name="T34" fmla="*/ 88 w 89"/>
                <a:gd name="T35" fmla="*/ 0 h 33"/>
                <a:gd name="T36" fmla="*/ 82 w 89"/>
                <a:gd name="T37" fmla="*/ 0 h 33"/>
                <a:gd name="T38" fmla="*/ 81 w 89"/>
                <a:gd name="T39" fmla="*/ 3 h 33"/>
                <a:gd name="T40" fmla="*/ 80 w 89"/>
                <a:gd name="T41" fmla="*/ 5 h 33"/>
                <a:gd name="T42" fmla="*/ 78 w 89"/>
                <a:gd name="T43" fmla="*/ 8 h 33"/>
                <a:gd name="T44" fmla="*/ 76 w 89"/>
                <a:gd name="T45" fmla="*/ 10 h 33"/>
                <a:gd name="T46" fmla="*/ 72 w 89"/>
                <a:gd name="T47" fmla="*/ 13 h 33"/>
                <a:gd name="T48" fmla="*/ 67 w 89"/>
                <a:gd name="T49" fmla="*/ 15 h 33"/>
                <a:gd name="T50" fmla="*/ 63 w 89"/>
                <a:gd name="T51" fmla="*/ 18 h 33"/>
                <a:gd name="T52" fmla="*/ 58 w 89"/>
                <a:gd name="T53" fmla="*/ 19 h 33"/>
                <a:gd name="T54" fmla="*/ 51 w 89"/>
                <a:gd name="T55" fmla="*/ 21 h 33"/>
                <a:gd name="T56" fmla="*/ 46 w 89"/>
                <a:gd name="T57" fmla="*/ 23 h 33"/>
                <a:gd name="T58" fmla="*/ 38 w 89"/>
                <a:gd name="T59" fmla="*/ 24 h 33"/>
                <a:gd name="T60" fmla="*/ 32 w 89"/>
                <a:gd name="T61" fmla="*/ 25 h 33"/>
                <a:gd name="T62" fmla="*/ 24 w 89"/>
                <a:gd name="T63" fmla="*/ 26 h 33"/>
                <a:gd name="T64" fmla="*/ 17 w 89"/>
                <a:gd name="T65" fmla="*/ 26 h 33"/>
                <a:gd name="T66" fmla="*/ 8 w 89"/>
                <a:gd name="T67" fmla="*/ 26 h 33"/>
                <a:gd name="T68" fmla="*/ 0 w 89"/>
                <a:gd name="T69" fmla="*/ 26 h 33"/>
                <a:gd name="T70" fmla="*/ 0 w 89"/>
                <a:gd name="T71" fmla="*/ 32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0" y="32"/>
                  </a:moveTo>
                  <a:lnTo>
                    <a:pt x="0" y="32"/>
                  </a:lnTo>
                  <a:lnTo>
                    <a:pt x="8" y="32"/>
                  </a:lnTo>
                  <a:lnTo>
                    <a:pt x="17" y="32"/>
                  </a:lnTo>
                  <a:lnTo>
                    <a:pt x="24" y="31"/>
                  </a:lnTo>
                  <a:lnTo>
                    <a:pt x="32" y="30"/>
                  </a:lnTo>
                  <a:lnTo>
                    <a:pt x="40" y="29"/>
                  </a:lnTo>
                  <a:lnTo>
                    <a:pt x="47" y="28"/>
                  </a:lnTo>
                  <a:lnTo>
                    <a:pt x="53" y="26"/>
                  </a:lnTo>
                  <a:lnTo>
                    <a:pt x="60" y="24"/>
                  </a:lnTo>
                  <a:lnTo>
                    <a:pt x="66" y="23"/>
                  </a:lnTo>
                  <a:lnTo>
                    <a:pt x="70" y="19"/>
                  </a:lnTo>
                  <a:lnTo>
                    <a:pt x="75" y="18"/>
                  </a:lnTo>
                  <a:lnTo>
                    <a:pt x="80" y="14"/>
                  </a:lnTo>
                  <a:lnTo>
                    <a:pt x="83" y="12"/>
                  </a:lnTo>
                  <a:lnTo>
                    <a:pt x="86" y="8"/>
                  </a:lnTo>
                  <a:lnTo>
                    <a:pt x="87" y="4"/>
                  </a:lnTo>
                  <a:lnTo>
                    <a:pt x="88" y="0"/>
                  </a:lnTo>
                  <a:lnTo>
                    <a:pt x="82" y="0"/>
                  </a:lnTo>
                  <a:lnTo>
                    <a:pt x="81" y="3"/>
                  </a:lnTo>
                  <a:lnTo>
                    <a:pt x="80" y="5"/>
                  </a:lnTo>
                  <a:lnTo>
                    <a:pt x="78" y="8"/>
                  </a:lnTo>
                  <a:lnTo>
                    <a:pt x="76" y="10"/>
                  </a:lnTo>
                  <a:lnTo>
                    <a:pt x="72" y="13"/>
                  </a:lnTo>
                  <a:lnTo>
                    <a:pt x="67" y="15"/>
                  </a:lnTo>
                  <a:lnTo>
                    <a:pt x="63" y="18"/>
                  </a:lnTo>
                  <a:lnTo>
                    <a:pt x="58" y="19"/>
                  </a:lnTo>
                  <a:lnTo>
                    <a:pt x="51" y="21"/>
                  </a:lnTo>
                  <a:lnTo>
                    <a:pt x="46" y="23"/>
                  </a:lnTo>
                  <a:lnTo>
                    <a:pt x="38" y="24"/>
                  </a:lnTo>
                  <a:lnTo>
                    <a:pt x="32" y="25"/>
                  </a:lnTo>
                  <a:lnTo>
                    <a:pt x="24" y="26"/>
                  </a:lnTo>
                  <a:lnTo>
                    <a:pt x="17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48" name="Freeform 267"/>
            <p:cNvSpPr>
              <a:spLocks/>
            </p:cNvSpPr>
            <p:nvPr/>
          </p:nvSpPr>
          <p:spPr bwMode="auto">
            <a:xfrm>
              <a:off x="3286" y="3976"/>
              <a:ext cx="79" cy="41"/>
            </a:xfrm>
            <a:custGeom>
              <a:avLst/>
              <a:gdLst>
                <a:gd name="T0" fmla="*/ 0 w 79"/>
                <a:gd name="T1" fmla="*/ 0 h 41"/>
                <a:gd name="T2" fmla="*/ 0 w 79"/>
                <a:gd name="T3" fmla="*/ 0 h 41"/>
                <a:gd name="T4" fmla="*/ 0 w 79"/>
                <a:gd name="T5" fmla="*/ 8 h 41"/>
                <a:gd name="T6" fmla="*/ 5 w 79"/>
                <a:gd name="T7" fmla="*/ 16 h 41"/>
                <a:gd name="T8" fmla="*/ 12 w 79"/>
                <a:gd name="T9" fmla="*/ 22 h 41"/>
                <a:gd name="T10" fmla="*/ 21 w 79"/>
                <a:gd name="T11" fmla="*/ 28 h 41"/>
                <a:gd name="T12" fmla="*/ 33 w 79"/>
                <a:gd name="T13" fmla="*/ 32 h 41"/>
                <a:gd name="T14" fmla="*/ 47 w 79"/>
                <a:gd name="T15" fmla="*/ 36 h 41"/>
                <a:gd name="T16" fmla="*/ 62 w 79"/>
                <a:gd name="T17" fmla="*/ 38 h 41"/>
                <a:gd name="T18" fmla="*/ 78 w 79"/>
                <a:gd name="T19" fmla="*/ 40 h 41"/>
                <a:gd name="T20" fmla="*/ 78 w 79"/>
                <a:gd name="T21" fmla="*/ 34 h 41"/>
                <a:gd name="T22" fmla="*/ 62 w 79"/>
                <a:gd name="T23" fmla="*/ 33 h 41"/>
                <a:gd name="T24" fmla="*/ 48 w 79"/>
                <a:gd name="T25" fmla="*/ 30 h 41"/>
                <a:gd name="T26" fmla="*/ 35 w 79"/>
                <a:gd name="T27" fmla="*/ 27 h 41"/>
                <a:gd name="T28" fmla="*/ 24 w 79"/>
                <a:gd name="T29" fmla="*/ 22 h 41"/>
                <a:gd name="T30" fmla="*/ 16 w 79"/>
                <a:gd name="T31" fmla="*/ 17 h 41"/>
                <a:gd name="T32" fmla="*/ 9 w 79"/>
                <a:gd name="T33" fmla="*/ 12 h 41"/>
                <a:gd name="T34" fmla="*/ 7 w 79"/>
                <a:gd name="T35" fmla="*/ 6 h 41"/>
                <a:gd name="T36" fmla="*/ 6 w 79"/>
                <a:gd name="T37" fmla="*/ 0 h 41"/>
                <a:gd name="T38" fmla="*/ 0 w 79"/>
                <a:gd name="T39" fmla="*/ 0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1"/>
                <a:gd name="T62" fmla="*/ 79 w 79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1">
                  <a:moveTo>
                    <a:pt x="0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5" y="16"/>
                  </a:lnTo>
                  <a:lnTo>
                    <a:pt x="12" y="22"/>
                  </a:lnTo>
                  <a:lnTo>
                    <a:pt x="21" y="28"/>
                  </a:lnTo>
                  <a:lnTo>
                    <a:pt x="33" y="32"/>
                  </a:lnTo>
                  <a:lnTo>
                    <a:pt x="47" y="36"/>
                  </a:lnTo>
                  <a:lnTo>
                    <a:pt x="62" y="38"/>
                  </a:lnTo>
                  <a:lnTo>
                    <a:pt x="78" y="40"/>
                  </a:lnTo>
                  <a:lnTo>
                    <a:pt x="78" y="34"/>
                  </a:lnTo>
                  <a:lnTo>
                    <a:pt x="62" y="33"/>
                  </a:lnTo>
                  <a:lnTo>
                    <a:pt x="48" y="30"/>
                  </a:lnTo>
                  <a:lnTo>
                    <a:pt x="35" y="27"/>
                  </a:lnTo>
                  <a:lnTo>
                    <a:pt x="24" y="22"/>
                  </a:lnTo>
                  <a:lnTo>
                    <a:pt x="16" y="17"/>
                  </a:lnTo>
                  <a:lnTo>
                    <a:pt x="9" y="12"/>
                  </a:lnTo>
                  <a:lnTo>
                    <a:pt x="7" y="6"/>
                  </a:lnTo>
                  <a:lnTo>
                    <a:pt x="6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49" name="Freeform 268"/>
            <p:cNvSpPr>
              <a:spLocks/>
            </p:cNvSpPr>
            <p:nvPr/>
          </p:nvSpPr>
          <p:spPr bwMode="auto">
            <a:xfrm>
              <a:off x="3286" y="3938"/>
              <a:ext cx="89" cy="33"/>
            </a:xfrm>
            <a:custGeom>
              <a:avLst/>
              <a:gdLst>
                <a:gd name="T0" fmla="*/ 88 w 89"/>
                <a:gd name="T1" fmla="*/ 1 h 33"/>
                <a:gd name="T2" fmla="*/ 88 w 89"/>
                <a:gd name="T3" fmla="*/ 1 h 33"/>
                <a:gd name="T4" fmla="*/ 80 w 89"/>
                <a:gd name="T5" fmla="*/ 0 h 33"/>
                <a:gd name="T6" fmla="*/ 71 w 89"/>
                <a:gd name="T7" fmla="*/ 0 h 33"/>
                <a:gd name="T8" fmla="*/ 64 w 89"/>
                <a:gd name="T9" fmla="*/ 1 h 33"/>
                <a:gd name="T10" fmla="*/ 56 w 89"/>
                <a:gd name="T11" fmla="*/ 2 h 33"/>
                <a:gd name="T12" fmla="*/ 49 w 89"/>
                <a:gd name="T13" fmla="*/ 3 h 33"/>
                <a:gd name="T14" fmla="*/ 41 w 89"/>
                <a:gd name="T15" fmla="*/ 4 h 33"/>
                <a:gd name="T16" fmla="*/ 35 w 89"/>
                <a:gd name="T17" fmla="*/ 6 h 33"/>
                <a:gd name="T18" fmla="*/ 29 w 89"/>
                <a:gd name="T19" fmla="*/ 8 h 33"/>
                <a:gd name="T20" fmla="*/ 22 w 89"/>
                <a:gd name="T21" fmla="*/ 9 h 33"/>
                <a:gd name="T22" fmla="*/ 18 w 89"/>
                <a:gd name="T23" fmla="*/ 13 h 33"/>
                <a:gd name="T24" fmla="*/ 13 w 89"/>
                <a:gd name="T25" fmla="*/ 15 h 33"/>
                <a:gd name="T26" fmla="*/ 8 w 89"/>
                <a:gd name="T27" fmla="*/ 18 h 33"/>
                <a:gd name="T28" fmla="*/ 6 w 89"/>
                <a:gd name="T29" fmla="*/ 21 h 33"/>
                <a:gd name="T30" fmla="*/ 2 w 89"/>
                <a:gd name="T31" fmla="*/ 24 h 33"/>
                <a:gd name="T32" fmla="*/ 1 w 89"/>
                <a:gd name="T33" fmla="*/ 28 h 33"/>
                <a:gd name="T34" fmla="*/ 0 w 89"/>
                <a:gd name="T35" fmla="*/ 32 h 33"/>
                <a:gd name="T36" fmla="*/ 6 w 89"/>
                <a:gd name="T37" fmla="*/ 32 h 33"/>
                <a:gd name="T38" fmla="*/ 7 w 89"/>
                <a:gd name="T39" fmla="*/ 30 h 33"/>
                <a:gd name="T40" fmla="*/ 8 w 89"/>
                <a:gd name="T41" fmla="*/ 27 h 33"/>
                <a:gd name="T42" fmla="*/ 10 w 89"/>
                <a:gd name="T43" fmla="*/ 24 h 33"/>
                <a:gd name="T44" fmla="*/ 13 w 89"/>
                <a:gd name="T45" fmla="*/ 22 h 33"/>
                <a:gd name="T46" fmla="*/ 16 w 89"/>
                <a:gd name="T47" fmla="*/ 19 h 33"/>
                <a:gd name="T48" fmla="*/ 21 w 89"/>
                <a:gd name="T49" fmla="*/ 18 h 33"/>
                <a:gd name="T50" fmla="*/ 25 w 89"/>
                <a:gd name="T51" fmla="*/ 15 h 33"/>
                <a:gd name="T52" fmla="*/ 31 w 89"/>
                <a:gd name="T53" fmla="*/ 13 h 33"/>
                <a:gd name="T54" fmla="*/ 37 w 89"/>
                <a:gd name="T55" fmla="*/ 12 h 33"/>
                <a:gd name="T56" fmla="*/ 42 w 89"/>
                <a:gd name="T57" fmla="*/ 9 h 33"/>
                <a:gd name="T58" fmla="*/ 50 w 89"/>
                <a:gd name="T59" fmla="*/ 8 h 33"/>
                <a:gd name="T60" fmla="*/ 56 w 89"/>
                <a:gd name="T61" fmla="*/ 8 h 33"/>
                <a:gd name="T62" fmla="*/ 64 w 89"/>
                <a:gd name="T63" fmla="*/ 7 h 33"/>
                <a:gd name="T64" fmla="*/ 71 w 89"/>
                <a:gd name="T65" fmla="*/ 7 h 33"/>
                <a:gd name="T66" fmla="*/ 80 w 89"/>
                <a:gd name="T67" fmla="*/ 7 h 33"/>
                <a:gd name="T68" fmla="*/ 88 w 89"/>
                <a:gd name="T69" fmla="*/ 6 h 33"/>
                <a:gd name="T70" fmla="*/ 88 w 89"/>
                <a:gd name="T71" fmla="*/ 1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88" y="1"/>
                  </a:moveTo>
                  <a:lnTo>
                    <a:pt x="88" y="1"/>
                  </a:lnTo>
                  <a:lnTo>
                    <a:pt x="80" y="0"/>
                  </a:lnTo>
                  <a:lnTo>
                    <a:pt x="71" y="0"/>
                  </a:lnTo>
                  <a:lnTo>
                    <a:pt x="64" y="1"/>
                  </a:lnTo>
                  <a:lnTo>
                    <a:pt x="56" y="2"/>
                  </a:lnTo>
                  <a:lnTo>
                    <a:pt x="49" y="3"/>
                  </a:lnTo>
                  <a:lnTo>
                    <a:pt x="41" y="4"/>
                  </a:lnTo>
                  <a:lnTo>
                    <a:pt x="35" y="6"/>
                  </a:lnTo>
                  <a:lnTo>
                    <a:pt x="29" y="8"/>
                  </a:lnTo>
                  <a:lnTo>
                    <a:pt x="22" y="9"/>
                  </a:lnTo>
                  <a:lnTo>
                    <a:pt x="18" y="13"/>
                  </a:lnTo>
                  <a:lnTo>
                    <a:pt x="13" y="15"/>
                  </a:lnTo>
                  <a:lnTo>
                    <a:pt x="8" y="18"/>
                  </a:lnTo>
                  <a:lnTo>
                    <a:pt x="6" y="21"/>
                  </a:lnTo>
                  <a:lnTo>
                    <a:pt x="2" y="24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6" y="32"/>
                  </a:lnTo>
                  <a:lnTo>
                    <a:pt x="7" y="30"/>
                  </a:lnTo>
                  <a:lnTo>
                    <a:pt x="8" y="27"/>
                  </a:lnTo>
                  <a:lnTo>
                    <a:pt x="10" y="24"/>
                  </a:lnTo>
                  <a:lnTo>
                    <a:pt x="13" y="22"/>
                  </a:lnTo>
                  <a:lnTo>
                    <a:pt x="16" y="19"/>
                  </a:lnTo>
                  <a:lnTo>
                    <a:pt x="21" y="18"/>
                  </a:lnTo>
                  <a:lnTo>
                    <a:pt x="25" y="15"/>
                  </a:lnTo>
                  <a:lnTo>
                    <a:pt x="31" y="13"/>
                  </a:lnTo>
                  <a:lnTo>
                    <a:pt x="37" y="12"/>
                  </a:lnTo>
                  <a:lnTo>
                    <a:pt x="42" y="9"/>
                  </a:lnTo>
                  <a:lnTo>
                    <a:pt x="50" y="8"/>
                  </a:lnTo>
                  <a:lnTo>
                    <a:pt x="56" y="8"/>
                  </a:lnTo>
                  <a:lnTo>
                    <a:pt x="64" y="7"/>
                  </a:lnTo>
                  <a:lnTo>
                    <a:pt x="71" y="7"/>
                  </a:lnTo>
                  <a:lnTo>
                    <a:pt x="80" y="7"/>
                  </a:lnTo>
                  <a:lnTo>
                    <a:pt x="88" y="6"/>
                  </a:lnTo>
                  <a:lnTo>
                    <a:pt x="88" y="1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50" name="Freeform 269"/>
            <p:cNvSpPr>
              <a:spLocks/>
            </p:cNvSpPr>
            <p:nvPr/>
          </p:nvSpPr>
          <p:spPr bwMode="auto">
            <a:xfrm>
              <a:off x="3380" y="3939"/>
              <a:ext cx="79" cy="40"/>
            </a:xfrm>
            <a:custGeom>
              <a:avLst/>
              <a:gdLst>
                <a:gd name="T0" fmla="*/ 78 w 79"/>
                <a:gd name="T1" fmla="*/ 39 h 40"/>
                <a:gd name="T2" fmla="*/ 78 w 79"/>
                <a:gd name="T3" fmla="*/ 39 h 40"/>
                <a:gd name="T4" fmla="*/ 78 w 79"/>
                <a:gd name="T5" fmla="*/ 31 h 40"/>
                <a:gd name="T6" fmla="*/ 73 w 79"/>
                <a:gd name="T7" fmla="*/ 24 h 40"/>
                <a:gd name="T8" fmla="*/ 67 w 79"/>
                <a:gd name="T9" fmla="*/ 17 h 40"/>
                <a:gd name="T10" fmla="*/ 57 w 79"/>
                <a:gd name="T11" fmla="*/ 12 h 40"/>
                <a:gd name="T12" fmla="*/ 46 w 79"/>
                <a:gd name="T13" fmla="*/ 7 h 40"/>
                <a:gd name="T14" fmla="*/ 32 w 79"/>
                <a:gd name="T15" fmla="*/ 3 h 40"/>
                <a:gd name="T16" fmla="*/ 16 w 79"/>
                <a:gd name="T17" fmla="*/ 1 h 40"/>
                <a:gd name="T18" fmla="*/ 0 w 79"/>
                <a:gd name="T19" fmla="*/ 0 h 40"/>
                <a:gd name="T20" fmla="*/ 0 w 79"/>
                <a:gd name="T21" fmla="*/ 5 h 40"/>
                <a:gd name="T22" fmla="*/ 16 w 79"/>
                <a:gd name="T23" fmla="*/ 7 h 40"/>
                <a:gd name="T24" fmla="*/ 31 w 79"/>
                <a:gd name="T25" fmla="*/ 9 h 40"/>
                <a:gd name="T26" fmla="*/ 43 w 79"/>
                <a:gd name="T27" fmla="*/ 13 h 40"/>
                <a:gd name="T28" fmla="*/ 54 w 79"/>
                <a:gd name="T29" fmla="*/ 17 h 40"/>
                <a:gd name="T30" fmla="*/ 62 w 79"/>
                <a:gd name="T31" fmla="*/ 22 h 40"/>
                <a:gd name="T32" fmla="*/ 69 w 79"/>
                <a:gd name="T33" fmla="*/ 28 h 40"/>
                <a:gd name="T34" fmla="*/ 72 w 79"/>
                <a:gd name="T35" fmla="*/ 33 h 40"/>
                <a:gd name="T36" fmla="*/ 72 w 79"/>
                <a:gd name="T37" fmla="*/ 39 h 40"/>
                <a:gd name="T38" fmla="*/ 78 w 79"/>
                <a:gd name="T39" fmla="*/ 39 h 4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0"/>
                <a:gd name="T62" fmla="*/ 79 w 79"/>
                <a:gd name="T63" fmla="*/ 40 h 4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0">
                  <a:moveTo>
                    <a:pt x="78" y="39"/>
                  </a:moveTo>
                  <a:lnTo>
                    <a:pt x="78" y="39"/>
                  </a:lnTo>
                  <a:lnTo>
                    <a:pt x="78" y="31"/>
                  </a:lnTo>
                  <a:lnTo>
                    <a:pt x="73" y="24"/>
                  </a:lnTo>
                  <a:lnTo>
                    <a:pt x="67" y="17"/>
                  </a:lnTo>
                  <a:lnTo>
                    <a:pt x="57" y="12"/>
                  </a:lnTo>
                  <a:lnTo>
                    <a:pt x="46" y="7"/>
                  </a:lnTo>
                  <a:lnTo>
                    <a:pt x="32" y="3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  <a:lnTo>
                    <a:pt x="16" y="7"/>
                  </a:lnTo>
                  <a:lnTo>
                    <a:pt x="31" y="9"/>
                  </a:lnTo>
                  <a:lnTo>
                    <a:pt x="43" y="13"/>
                  </a:lnTo>
                  <a:lnTo>
                    <a:pt x="54" y="17"/>
                  </a:lnTo>
                  <a:lnTo>
                    <a:pt x="62" y="22"/>
                  </a:lnTo>
                  <a:lnTo>
                    <a:pt x="69" y="28"/>
                  </a:lnTo>
                  <a:lnTo>
                    <a:pt x="72" y="33"/>
                  </a:lnTo>
                  <a:lnTo>
                    <a:pt x="72" y="39"/>
                  </a:lnTo>
                  <a:lnTo>
                    <a:pt x="78" y="39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51" name="Freeform 270"/>
            <p:cNvSpPr>
              <a:spLocks/>
            </p:cNvSpPr>
            <p:nvPr/>
          </p:nvSpPr>
          <p:spPr bwMode="auto">
            <a:xfrm>
              <a:off x="3416" y="3925"/>
              <a:ext cx="169" cy="153"/>
            </a:xfrm>
            <a:custGeom>
              <a:avLst/>
              <a:gdLst>
                <a:gd name="T0" fmla="*/ 0 w 169"/>
                <a:gd name="T1" fmla="*/ 84 h 153"/>
                <a:gd name="T2" fmla="*/ 0 w 169"/>
                <a:gd name="T3" fmla="*/ 96 h 153"/>
                <a:gd name="T4" fmla="*/ 5 w 169"/>
                <a:gd name="T5" fmla="*/ 108 h 153"/>
                <a:gd name="T6" fmla="*/ 12 w 169"/>
                <a:gd name="T7" fmla="*/ 119 h 153"/>
                <a:gd name="T8" fmla="*/ 21 w 169"/>
                <a:gd name="T9" fmla="*/ 129 h 153"/>
                <a:gd name="T10" fmla="*/ 32 w 169"/>
                <a:gd name="T11" fmla="*/ 138 h 153"/>
                <a:gd name="T12" fmla="*/ 46 w 169"/>
                <a:gd name="T13" fmla="*/ 144 h 153"/>
                <a:gd name="T14" fmla="*/ 62 w 169"/>
                <a:gd name="T15" fmla="*/ 149 h 153"/>
                <a:gd name="T16" fmla="*/ 78 w 169"/>
                <a:gd name="T17" fmla="*/ 152 h 153"/>
                <a:gd name="T18" fmla="*/ 87 w 169"/>
                <a:gd name="T19" fmla="*/ 152 h 153"/>
                <a:gd name="T20" fmla="*/ 96 w 169"/>
                <a:gd name="T21" fmla="*/ 152 h 153"/>
                <a:gd name="T22" fmla="*/ 103 w 169"/>
                <a:gd name="T23" fmla="*/ 151 h 153"/>
                <a:gd name="T24" fmla="*/ 111 w 169"/>
                <a:gd name="T25" fmla="*/ 149 h 153"/>
                <a:gd name="T26" fmla="*/ 119 w 169"/>
                <a:gd name="T27" fmla="*/ 147 h 153"/>
                <a:gd name="T28" fmla="*/ 126 w 169"/>
                <a:gd name="T29" fmla="*/ 144 h 153"/>
                <a:gd name="T30" fmla="*/ 132 w 169"/>
                <a:gd name="T31" fmla="*/ 141 h 153"/>
                <a:gd name="T32" fmla="*/ 139 w 169"/>
                <a:gd name="T33" fmla="*/ 138 h 153"/>
                <a:gd name="T34" fmla="*/ 145 w 169"/>
                <a:gd name="T35" fmla="*/ 134 h 153"/>
                <a:gd name="T36" fmla="*/ 149 w 169"/>
                <a:gd name="T37" fmla="*/ 130 h 153"/>
                <a:gd name="T38" fmla="*/ 154 w 169"/>
                <a:gd name="T39" fmla="*/ 125 h 153"/>
                <a:gd name="T40" fmla="*/ 157 w 169"/>
                <a:gd name="T41" fmla="*/ 119 h 153"/>
                <a:gd name="T42" fmla="*/ 161 w 169"/>
                <a:gd name="T43" fmla="*/ 114 h 153"/>
                <a:gd name="T44" fmla="*/ 163 w 169"/>
                <a:gd name="T45" fmla="*/ 109 h 153"/>
                <a:gd name="T46" fmla="*/ 165 w 169"/>
                <a:gd name="T47" fmla="*/ 102 h 153"/>
                <a:gd name="T48" fmla="*/ 166 w 169"/>
                <a:gd name="T49" fmla="*/ 96 h 153"/>
                <a:gd name="T50" fmla="*/ 168 w 169"/>
                <a:gd name="T51" fmla="*/ 67 h 153"/>
                <a:gd name="T52" fmla="*/ 168 w 169"/>
                <a:gd name="T53" fmla="*/ 56 h 153"/>
                <a:gd name="T54" fmla="*/ 163 w 169"/>
                <a:gd name="T55" fmla="*/ 43 h 153"/>
                <a:gd name="T56" fmla="*/ 156 w 169"/>
                <a:gd name="T57" fmla="*/ 33 h 153"/>
                <a:gd name="T58" fmla="*/ 147 w 169"/>
                <a:gd name="T59" fmla="*/ 22 h 153"/>
                <a:gd name="T60" fmla="*/ 135 w 169"/>
                <a:gd name="T61" fmla="*/ 14 h 153"/>
                <a:gd name="T62" fmla="*/ 122 w 169"/>
                <a:gd name="T63" fmla="*/ 8 h 153"/>
                <a:gd name="T64" fmla="*/ 106 w 169"/>
                <a:gd name="T65" fmla="*/ 3 h 153"/>
                <a:gd name="T66" fmla="*/ 90 w 169"/>
                <a:gd name="T67" fmla="*/ 0 h 153"/>
                <a:gd name="T68" fmla="*/ 81 w 169"/>
                <a:gd name="T69" fmla="*/ 0 h 153"/>
                <a:gd name="T70" fmla="*/ 72 w 169"/>
                <a:gd name="T71" fmla="*/ 0 h 153"/>
                <a:gd name="T72" fmla="*/ 65 w 169"/>
                <a:gd name="T73" fmla="*/ 1 h 153"/>
                <a:gd name="T74" fmla="*/ 57 w 169"/>
                <a:gd name="T75" fmla="*/ 3 h 153"/>
                <a:gd name="T76" fmla="*/ 49 w 169"/>
                <a:gd name="T77" fmla="*/ 5 h 153"/>
                <a:gd name="T78" fmla="*/ 42 w 169"/>
                <a:gd name="T79" fmla="*/ 7 h 153"/>
                <a:gd name="T80" fmla="*/ 36 w 169"/>
                <a:gd name="T81" fmla="*/ 11 h 153"/>
                <a:gd name="T82" fmla="*/ 30 w 169"/>
                <a:gd name="T83" fmla="*/ 13 h 153"/>
                <a:gd name="T84" fmla="*/ 23 w 169"/>
                <a:gd name="T85" fmla="*/ 18 h 153"/>
                <a:gd name="T86" fmla="*/ 19 w 169"/>
                <a:gd name="T87" fmla="*/ 22 h 153"/>
                <a:gd name="T88" fmla="*/ 14 w 169"/>
                <a:gd name="T89" fmla="*/ 27 h 153"/>
                <a:gd name="T90" fmla="*/ 10 w 169"/>
                <a:gd name="T91" fmla="*/ 32 h 153"/>
                <a:gd name="T92" fmla="*/ 7 w 169"/>
                <a:gd name="T93" fmla="*/ 38 h 153"/>
                <a:gd name="T94" fmla="*/ 5 w 169"/>
                <a:gd name="T95" fmla="*/ 43 h 153"/>
                <a:gd name="T96" fmla="*/ 3 w 169"/>
                <a:gd name="T97" fmla="*/ 49 h 153"/>
                <a:gd name="T98" fmla="*/ 2 w 169"/>
                <a:gd name="T99" fmla="*/ 56 h 153"/>
                <a:gd name="T100" fmla="*/ 0 w 169"/>
                <a:gd name="T101" fmla="*/ 84 h 153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69"/>
                <a:gd name="T154" fmla="*/ 0 h 153"/>
                <a:gd name="T155" fmla="*/ 169 w 169"/>
                <a:gd name="T156" fmla="*/ 153 h 153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69" h="153">
                  <a:moveTo>
                    <a:pt x="0" y="84"/>
                  </a:moveTo>
                  <a:lnTo>
                    <a:pt x="0" y="96"/>
                  </a:lnTo>
                  <a:lnTo>
                    <a:pt x="5" y="108"/>
                  </a:lnTo>
                  <a:lnTo>
                    <a:pt x="12" y="119"/>
                  </a:lnTo>
                  <a:lnTo>
                    <a:pt x="21" y="129"/>
                  </a:lnTo>
                  <a:lnTo>
                    <a:pt x="32" y="138"/>
                  </a:lnTo>
                  <a:lnTo>
                    <a:pt x="46" y="144"/>
                  </a:lnTo>
                  <a:lnTo>
                    <a:pt x="62" y="149"/>
                  </a:lnTo>
                  <a:lnTo>
                    <a:pt x="78" y="152"/>
                  </a:lnTo>
                  <a:lnTo>
                    <a:pt x="87" y="152"/>
                  </a:lnTo>
                  <a:lnTo>
                    <a:pt x="96" y="152"/>
                  </a:lnTo>
                  <a:lnTo>
                    <a:pt x="103" y="151"/>
                  </a:lnTo>
                  <a:lnTo>
                    <a:pt x="111" y="149"/>
                  </a:lnTo>
                  <a:lnTo>
                    <a:pt x="119" y="147"/>
                  </a:lnTo>
                  <a:lnTo>
                    <a:pt x="126" y="144"/>
                  </a:lnTo>
                  <a:lnTo>
                    <a:pt x="132" y="141"/>
                  </a:lnTo>
                  <a:lnTo>
                    <a:pt x="139" y="138"/>
                  </a:lnTo>
                  <a:lnTo>
                    <a:pt x="145" y="134"/>
                  </a:lnTo>
                  <a:lnTo>
                    <a:pt x="149" y="130"/>
                  </a:lnTo>
                  <a:lnTo>
                    <a:pt x="154" y="125"/>
                  </a:lnTo>
                  <a:lnTo>
                    <a:pt x="157" y="119"/>
                  </a:lnTo>
                  <a:lnTo>
                    <a:pt x="161" y="114"/>
                  </a:lnTo>
                  <a:lnTo>
                    <a:pt x="163" y="109"/>
                  </a:lnTo>
                  <a:lnTo>
                    <a:pt x="165" y="102"/>
                  </a:lnTo>
                  <a:lnTo>
                    <a:pt x="166" y="96"/>
                  </a:lnTo>
                  <a:lnTo>
                    <a:pt x="168" y="67"/>
                  </a:lnTo>
                  <a:lnTo>
                    <a:pt x="168" y="56"/>
                  </a:lnTo>
                  <a:lnTo>
                    <a:pt x="163" y="43"/>
                  </a:lnTo>
                  <a:lnTo>
                    <a:pt x="156" y="33"/>
                  </a:lnTo>
                  <a:lnTo>
                    <a:pt x="147" y="22"/>
                  </a:lnTo>
                  <a:lnTo>
                    <a:pt x="135" y="14"/>
                  </a:lnTo>
                  <a:lnTo>
                    <a:pt x="122" y="8"/>
                  </a:lnTo>
                  <a:lnTo>
                    <a:pt x="106" y="3"/>
                  </a:lnTo>
                  <a:lnTo>
                    <a:pt x="90" y="0"/>
                  </a:lnTo>
                  <a:lnTo>
                    <a:pt x="81" y="0"/>
                  </a:lnTo>
                  <a:lnTo>
                    <a:pt x="72" y="0"/>
                  </a:lnTo>
                  <a:lnTo>
                    <a:pt x="65" y="1"/>
                  </a:lnTo>
                  <a:lnTo>
                    <a:pt x="57" y="3"/>
                  </a:lnTo>
                  <a:lnTo>
                    <a:pt x="49" y="5"/>
                  </a:lnTo>
                  <a:lnTo>
                    <a:pt x="42" y="7"/>
                  </a:lnTo>
                  <a:lnTo>
                    <a:pt x="36" y="11"/>
                  </a:lnTo>
                  <a:lnTo>
                    <a:pt x="30" y="13"/>
                  </a:lnTo>
                  <a:lnTo>
                    <a:pt x="23" y="18"/>
                  </a:lnTo>
                  <a:lnTo>
                    <a:pt x="19" y="22"/>
                  </a:lnTo>
                  <a:lnTo>
                    <a:pt x="14" y="27"/>
                  </a:lnTo>
                  <a:lnTo>
                    <a:pt x="10" y="32"/>
                  </a:lnTo>
                  <a:lnTo>
                    <a:pt x="7" y="38"/>
                  </a:lnTo>
                  <a:lnTo>
                    <a:pt x="5" y="43"/>
                  </a:lnTo>
                  <a:lnTo>
                    <a:pt x="3" y="49"/>
                  </a:lnTo>
                  <a:lnTo>
                    <a:pt x="2" y="56"/>
                  </a:lnTo>
                  <a:lnTo>
                    <a:pt x="0" y="84"/>
                  </a:lnTo>
                </a:path>
              </a:pathLst>
            </a:custGeom>
            <a:solidFill>
              <a:srgbClr val="FFB2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52" name="Freeform 271"/>
            <p:cNvSpPr>
              <a:spLocks/>
            </p:cNvSpPr>
            <p:nvPr/>
          </p:nvSpPr>
          <p:spPr bwMode="auto">
            <a:xfrm>
              <a:off x="3413" y="4012"/>
              <a:ext cx="79" cy="69"/>
            </a:xfrm>
            <a:custGeom>
              <a:avLst/>
              <a:gdLst>
                <a:gd name="T0" fmla="*/ 78 w 79"/>
                <a:gd name="T1" fmla="*/ 62 h 69"/>
                <a:gd name="T2" fmla="*/ 78 w 79"/>
                <a:gd name="T3" fmla="*/ 62 h 69"/>
                <a:gd name="T4" fmla="*/ 62 w 79"/>
                <a:gd name="T5" fmla="*/ 60 h 69"/>
                <a:gd name="T6" fmla="*/ 48 w 79"/>
                <a:gd name="T7" fmla="*/ 55 h 69"/>
                <a:gd name="T8" fmla="*/ 35 w 79"/>
                <a:gd name="T9" fmla="*/ 50 h 69"/>
                <a:gd name="T10" fmla="*/ 25 w 79"/>
                <a:gd name="T11" fmla="*/ 40 h 69"/>
                <a:gd name="T12" fmla="*/ 16 w 79"/>
                <a:gd name="T13" fmla="*/ 32 h 69"/>
                <a:gd name="T14" fmla="*/ 10 w 79"/>
                <a:gd name="T15" fmla="*/ 22 h 69"/>
                <a:gd name="T16" fmla="*/ 6 w 79"/>
                <a:gd name="T17" fmla="*/ 11 h 69"/>
                <a:gd name="T18" fmla="*/ 6 w 79"/>
                <a:gd name="T19" fmla="*/ 0 h 69"/>
                <a:gd name="T20" fmla="*/ 0 w 79"/>
                <a:gd name="T21" fmla="*/ 0 h 69"/>
                <a:gd name="T22" fmla="*/ 0 w 79"/>
                <a:gd name="T23" fmla="*/ 12 h 69"/>
                <a:gd name="T24" fmla="*/ 4 w 79"/>
                <a:gd name="T25" fmla="*/ 24 h 69"/>
                <a:gd name="T26" fmla="*/ 11 w 79"/>
                <a:gd name="T27" fmla="*/ 36 h 69"/>
                <a:gd name="T28" fmla="*/ 21 w 79"/>
                <a:gd name="T29" fmla="*/ 46 h 69"/>
                <a:gd name="T30" fmla="*/ 33 w 79"/>
                <a:gd name="T31" fmla="*/ 54 h 69"/>
                <a:gd name="T32" fmla="*/ 46 w 79"/>
                <a:gd name="T33" fmla="*/ 61 h 69"/>
                <a:gd name="T34" fmla="*/ 61 w 79"/>
                <a:gd name="T35" fmla="*/ 65 h 69"/>
                <a:gd name="T36" fmla="*/ 78 w 79"/>
                <a:gd name="T37" fmla="*/ 68 h 69"/>
                <a:gd name="T38" fmla="*/ 78 w 79"/>
                <a:gd name="T39" fmla="*/ 62 h 69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69"/>
                <a:gd name="T62" fmla="*/ 79 w 79"/>
                <a:gd name="T63" fmla="*/ 69 h 69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69">
                  <a:moveTo>
                    <a:pt x="78" y="62"/>
                  </a:moveTo>
                  <a:lnTo>
                    <a:pt x="78" y="62"/>
                  </a:lnTo>
                  <a:lnTo>
                    <a:pt x="62" y="60"/>
                  </a:lnTo>
                  <a:lnTo>
                    <a:pt x="48" y="55"/>
                  </a:lnTo>
                  <a:lnTo>
                    <a:pt x="35" y="50"/>
                  </a:lnTo>
                  <a:lnTo>
                    <a:pt x="25" y="40"/>
                  </a:lnTo>
                  <a:lnTo>
                    <a:pt x="16" y="32"/>
                  </a:lnTo>
                  <a:lnTo>
                    <a:pt x="10" y="22"/>
                  </a:lnTo>
                  <a:lnTo>
                    <a:pt x="6" y="11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4" y="24"/>
                  </a:lnTo>
                  <a:lnTo>
                    <a:pt x="11" y="36"/>
                  </a:lnTo>
                  <a:lnTo>
                    <a:pt x="21" y="46"/>
                  </a:lnTo>
                  <a:lnTo>
                    <a:pt x="33" y="54"/>
                  </a:lnTo>
                  <a:lnTo>
                    <a:pt x="46" y="61"/>
                  </a:lnTo>
                  <a:lnTo>
                    <a:pt x="61" y="65"/>
                  </a:lnTo>
                  <a:lnTo>
                    <a:pt x="78" y="68"/>
                  </a:lnTo>
                  <a:lnTo>
                    <a:pt x="78" y="6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53" name="Freeform 272"/>
            <p:cNvSpPr>
              <a:spLocks/>
            </p:cNvSpPr>
            <p:nvPr/>
          </p:nvSpPr>
          <p:spPr bwMode="auto">
            <a:xfrm>
              <a:off x="3497" y="4025"/>
              <a:ext cx="89" cy="57"/>
            </a:xfrm>
            <a:custGeom>
              <a:avLst/>
              <a:gdLst>
                <a:gd name="T0" fmla="*/ 82 w 89"/>
                <a:gd name="T1" fmla="*/ 0 h 57"/>
                <a:gd name="T2" fmla="*/ 82 w 89"/>
                <a:gd name="T3" fmla="*/ 0 h 57"/>
                <a:gd name="T4" fmla="*/ 81 w 89"/>
                <a:gd name="T5" fmla="*/ 5 h 57"/>
                <a:gd name="T6" fmla="*/ 80 w 89"/>
                <a:gd name="T7" fmla="*/ 11 h 57"/>
                <a:gd name="T8" fmla="*/ 77 w 89"/>
                <a:gd name="T9" fmla="*/ 15 h 57"/>
                <a:gd name="T10" fmla="*/ 75 w 89"/>
                <a:gd name="T11" fmla="*/ 21 h 57"/>
                <a:gd name="T12" fmla="*/ 71 w 89"/>
                <a:gd name="T13" fmla="*/ 25 h 57"/>
                <a:gd name="T14" fmla="*/ 66 w 89"/>
                <a:gd name="T15" fmla="*/ 30 h 57"/>
                <a:gd name="T16" fmla="*/ 62 w 89"/>
                <a:gd name="T17" fmla="*/ 33 h 57"/>
                <a:gd name="T18" fmla="*/ 57 w 89"/>
                <a:gd name="T19" fmla="*/ 36 h 57"/>
                <a:gd name="T20" fmla="*/ 51 w 89"/>
                <a:gd name="T21" fmla="*/ 40 h 57"/>
                <a:gd name="T22" fmla="*/ 45 w 89"/>
                <a:gd name="T23" fmla="*/ 42 h 57"/>
                <a:gd name="T24" fmla="*/ 38 w 89"/>
                <a:gd name="T25" fmla="*/ 45 h 57"/>
                <a:gd name="T26" fmla="*/ 31 w 89"/>
                <a:gd name="T27" fmla="*/ 47 h 57"/>
                <a:gd name="T28" fmla="*/ 23 w 89"/>
                <a:gd name="T29" fmla="*/ 48 h 57"/>
                <a:gd name="T30" fmla="*/ 17 w 89"/>
                <a:gd name="T31" fmla="*/ 49 h 57"/>
                <a:gd name="T32" fmla="*/ 8 w 89"/>
                <a:gd name="T33" fmla="*/ 49 h 57"/>
                <a:gd name="T34" fmla="*/ 0 w 89"/>
                <a:gd name="T35" fmla="*/ 49 h 57"/>
                <a:gd name="T36" fmla="*/ 0 w 89"/>
                <a:gd name="T37" fmla="*/ 55 h 57"/>
                <a:gd name="T38" fmla="*/ 8 w 89"/>
                <a:gd name="T39" fmla="*/ 56 h 57"/>
                <a:gd name="T40" fmla="*/ 17 w 89"/>
                <a:gd name="T41" fmla="*/ 55 h 57"/>
                <a:gd name="T42" fmla="*/ 24 w 89"/>
                <a:gd name="T43" fmla="*/ 54 h 57"/>
                <a:gd name="T44" fmla="*/ 32 w 89"/>
                <a:gd name="T45" fmla="*/ 52 h 57"/>
                <a:gd name="T46" fmla="*/ 40 w 89"/>
                <a:gd name="T47" fmla="*/ 51 h 57"/>
                <a:gd name="T48" fmla="*/ 47 w 89"/>
                <a:gd name="T49" fmla="*/ 48 h 57"/>
                <a:gd name="T50" fmla="*/ 53 w 89"/>
                <a:gd name="T51" fmla="*/ 45 h 57"/>
                <a:gd name="T52" fmla="*/ 60 w 89"/>
                <a:gd name="T53" fmla="*/ 42 h 57"/>
                <a:gd name="T54" fmla="*/ 66 w 89"/>
                <a:gd name="T55" fmla="*/ 38 h 57"/>
                <a:gd name="T56" fmla="*/ 71 w 89"/>
                <a:gd name="T57" fmla="*/ 33 h 57"/>
                <a:gd name="T58" fmla="*/ 76 w 89"/>
                <a:gd name="T59" fmla="*/ 29 h 57"/>
                <a:gd name="T60" fmla="*/ 80 w 89"/>
                <a:gd name="T61" fmla="*/ 23 h 57"/>
                <a:gd name="T62" fmla="*/ 83 w 89"/>
                <a:gd name="T63" fmla="*/ 18 h 57"/>
                <a:gd name="T64" fmla="*/ 86 w 89"/>
                <a:gd name="T65" fmla="*/ 13 h 57"/>
                <a:gd name="T66" fmla="*/ 87 w 89"/>
                <a:gd name="T67" fmla="*/ 6 h 57"/>
                <a:gd name="T68" fmla="*/ 88 w 89"/>
                <a:gd name="T69" fmla="*/ 0 h 57"/>
                <a:gd name="T70" fmla="*/ 82 w 89"/>
                <a:gd name="T71" fmla="*/ 0 h 5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57"/>
                <a:gd name="T110" fmla="*/ 89 w 89"/>
                <a:gd name="T111" fmla="*/ 57 h 5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57">
                  <a:moveTo>
                    <a:pt x="82" y="0"/>
                  </a:moveTo>
                  <a:lnTo>
                    <a:pt x="82" y="0"/>
                  </a:lnTo>
                  <a:lnTo>
                    <a:pt x="81" y="5"/>
                  </a:lnTo>
                  <a:lnTo>
                    <a:pt x="80" y="11"/>
                  </a:lnTo>
                  <a:lnTo>
                    <a:pt x="77" y="15"/>
                  </a:lnTo>
                  <a:lnTo>
                    <a:pt x="75" y="21"/>
                  </a:lnTo>
                  <a:lnTo>
                    <a:pt x="71" y="25"/>
                  </a:lnTo>
                  <a:lnTo>
                    <a:pt x="66" y="30"/>
                  </a:lnTo>
                  <a:lnTo>
                    <a:pt x="62" y="33"/>
                  </a:lnTo>
                  <a:lnTo>
                    <a:pt x="57" y="36"/>
                  </a:lnTo>
                  <a:lnTo>
                    <a:pt x="51" y="40"/>
                  </a:lnTo>
                  <a:lnTo>
                    <a:pt x="45" y="42"/>
                  </a:lnTo>
                  <a:lnTo>
                    <a:pt x="38" y="45"/>
                  </a:lnTo>
                  <a:lnTo>
                    <a:pt x="31" y="47"/>
                  </a:lnTo>
                  <a:lnTo>
                    <a:pt x="23" y="48"/>
                  </a:lnTo>
                  <a:lnTo>
                    <a:pt x="17" y="49"/>
                  </a:lnTo>
                  <a:lnTo>
                    <a:pt x="8" y="49"/>
                  </a:lnTo>
                  <a:lnTo>
                    <a:pt x="0" y="49"/>
                  </a:lnTo>
                  <a:lnTo>
                    <a:pt x="0" y="55"/>
                  </a:lnTo>
                  <a:lnTo>
                    <a:pt x="8" y="56"/>
                  </a:lnTo>
                  <a:lnTo>
                    <a:pt x="17" y="55"/>
                  </a:lnTo>
                  <a:lnTo>
                    <a:pt x="24" y="54"/>
                  </a:lnTo>
                  <a:lnTo>
                    <a:pt x="32" y="52"/>
                  </a:lnTo>
                  <a:lnTo>
                    <a:pt x="40" y="51"/>
                  </a:lnTo>
                  <a:lnTo>
                    <a:pt x="47" y="48"/>
                  </a:lnTo>
                  <a:lnTo>
                    <a:pt x="53" y="45"/>
                  </a:lnTo>
                  <a:lnTo>
                    <a:pt x="60" y="42"/>
                  </a:lnTo>
                  <a:lnTo>
                    <a:pt x="66" y="38"/>
                  </a:lnTo>
                  <a:lnTo>
                    <a:pt x="71" y="33"/>
                  </a:lnTo>
                  <a:lnTo>
                    <a:pt x="76" y="29"/>
                  </a:lnTo>
                  <a:lnTo>
                    <a:pt x="80" y="23"/>
                  </a:lnTo>
                  <a:lnTo>
                    <a:pt x="83" y="18"/>
                  </a:lnTo>
                  <a:lnTo>
                    <a:pt x="86" y="13"/>
                  </a:lnTo>
                  <a:lnTo>
                    <a:pt x="87" y="6"/>
                  </a:lnTo>
                  <a:lnTo>
                    <a:pt x="88" y="0"/>
                  </a:lnTo>
                  <a:lnTo>
                    <a:pt x="82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54" name="Freeform 273"/>
            <p:cNvSpPr>
              <a:spLocks/>
            </p:cNvSpPr>
            <p:nvPr/>
          </p:nvSpPr>
          <p:spPr bwMode="auto">
            <a:xfrm>
              <a:off x="3585" y="3995"/>
              <a:ext cx="3" cy="25"/>
            </a:xfrm>
            <a:custGeom>
              <a:avLst/>
              <a:gdLst>
                <a:gd name="T0" fmla="*/ 1 w 3"/>
                <a:gd name="T1" fmla="*/ 0 h 25"/>
                <a:gd name="T2" fmla="*/ 1 w 3"/>
                <a:gd name="T3" fmla="*/ 0 h 25"/>
                <a:gd name="T4" fmla="*/ 0 w 3"/>
                <a:gd name="T5" fmla="*/ 24 h 25"/>
                <a:gd name="T6" fmla="*/ 2 w 3"/>
                <a:gd name="T7" fmla="*/ 24 h 25"/>
                <a:gd name="T8" fmla="*/ 2 w 3"/>
                <a:gd name="T9" fmla="*/ 0 h 25"/>
                <a:gd name="T10" fmla="*/ 1 w 3"/>
                <a:gd name="T11" fmla="*/ 0 h 2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"/>
                <a:gd name="T19" fmla="*/ 0 h 25"/>
                <a:gd name="T20" fmla="*/ 3 w 3"/>
                <a:gd name="T21" fmla="*/ 25 h 2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" h="25">
                  <a:moveTo>
                    <a:pt x="1" y="0"/>
                  </a:moveTo>
                  <a:lnTo>
                    <a:pt x="1" y="0"/>
                  </a:lnTo>
                  <a:lnTo>
                    <a:pt x="0" y="24"/>
                  </a:lnTo>
                  <a:lnTo>
                    <a:pt x="2" y="24"/>
                  </a:lnTo>
                  <a:lnTo>
                    <a:pt x="2" y="0"/>
                  </a:lnTo>
                  <a:lnTo>
                    <a:pt x="1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55" name="Freeform 274"/>
            <p:cNvSpPr>
              <a:spLocks/>
            </p:cNvSpPr>
            <p:nvPr/>
          </p:nvSpPr>
          <p:spPr bwMode="auto">
            <a:xfrm>
              <a:off x="3509" y="3922"/>
              <a:ext cx="79" cy="68"/>
            </a:xfrm>
            <a:custGeom>
              <a:avLst/>
              <a:gdLst>
                <a:gd name="T0" fmla="*/ 0 w 79"/>
                <a:gd name="T1" fmla="*/ 6 h 68"/>
                <a:gd name="T2" fmla="*/ 0 w 79"/>
                <a:gd name="T3" fmla="*/ 6 h 68"/>
                <a:gd name="T4" fmla="*/ 15 w 79"/>
                <a:gd name="T5" fmla="*/ 8 h 68"/>
                <a:gd name="T6" fmla="*/ 30 w 79"/>
                <a:gd name="T7" fmla="*/ 13 h 68"/>
                <a:gd name="T8" fmla="*/ 43 w 79"/>
                <a:gd name="T9" fmla="*/ 19 h 68"/>
                <a:gd name="T10" fmla="*/ 53 w 79"/>
                <a:gd name="T11" fmla="*/ 27 h 68"/>
                <a:gd name="T12" fmla="*/ 62 w 79"/>
                <a:gd name="T13" fmla="*/ 36 h 68"/>
                <a:gd name="T14" fmla="*/ 68 w 79"/>
                <a:gd name="T15" fmla="*/ 45 h 68"/>
                <a:gd name="T16" fmla="*/ 72 w 79"/>
                <a:gd name="T17" fmla="*/ 56 h 68"/>
                <a:gd name="T18" fmla="*/ 72 w 79"/>
                <a:gd name="T19" fmla="*/ 67 h 68"/>
                <a:gd name="T20" fmla="*/ 78 w 79"/>
                <a:gd name="T21" fmla="*/ 67 h 68"/>
                <a:gd name="T22" fmla="*/ 78 w 79"/>
                <a:gd name="T23" fmla="*/ 55 h 68"/>
                <a:gd name="T24" fmla="*/ 74 w 79"/>
                <a:gd name="T25" fmla="*/ 43 h 68"/>
                <a:gd name="T26" fmla="*/ 67 w 79"/>
                <a:gd name="T27" fmla="*/ 31 h 68"/>
                <a:gd name="T28" fmla="*/ 57 w 79"/>
                <a:gd name="T29" fmla="*/ 22 h 68"/>
                <a:gd name="T30" fmla="*/ 46 w 79"/>
                <a:gd name="T31" fmla="*/ 14 h 68"/>
                <a:gd name="T32" fmla="*/ 32 w 79"/>
                <a:gd name="T33" fmla="*/ 7 h 68"/>
                <a:gd name="T34" fmla="*/ 17 w 79"/>
                <a:gd name="T35" fmla="*/ 3 h 68"/>
                <a:gd name="T36" fmla="*/ 0 w 79"/>
                <a:gd name="T37" fmla="*/ 0 h 68"/>
                <a:gd name="T38" fmla="*/ 0 w 79"/>
                <a:gd name="T39" fmla="*/ 6 h 6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68"/>
                <a:gd name="T62" fmla="*/ 79 w 79"/>
                <a:gd name="T63" fmla="*/ 68 h 68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68">
                  <a:moveTo>
                    <a:pt x="0" y="6"/>
                  </a:moveTo>
                  <a:lnTo>
                    <a:pt x="0" y="6"/>
                  </a:lnTo>
                  <a:lnTo>
                    <a:pt x="15" y="8"/>
                  </a:lnTo>
                  <a:lnTo>
                    <a:pt x="30" y="13"/>
                  </a:lnTo>
                  <a:lnTo>
                    <a:pt x="43" y="19"/>
                  </a:lnTo>
                  <a:lnTo>
                    <a:pt x="53" y="27"/>
                  </a:lnTo>
                  <a:lnTo>
                    <a:pt x="62" y="36"/>
                  </a:lnTo>
                  <a:lnTo>
                    <a:pt x="68" y="45"/>
                  </a:lnTo>
                  <a:lnTo>
                    <a:pt x="72" y="56"/>
                  </a:lnTo>
                  <a:lnTo>
                    <a:pt x="72" y="67"/>
                  </a:lnTo>
                  <a:lnTo>
                    <a:pt x="78" y="67"/>
                  </a:lnTo>
                  <a:lnTo>
                    <a:pt x="78" y="55"/>
                  </a:lnTo>
                  <a:lnTo>
                    <a:pt x="74" y="43"/>
                  </a:lnTo>
                  <a:lnTo>
                    <a:pt x="67" y="31"/>
                  </a:lnTo>
                  <a:lnTo>
                    <a:pt x="57" y="22"/>
                  </a:lnTo>
                  <a:lnTo>
                    <a:pt x="46" y="14"/>
                  </a:lnTo>
                  <a:lnTo>
                    <a:pt x="32" y="7"/>
                  </a:lnTo>
                  <a:lnTo>
                    <a:pt x="17" y="3"/>
                  </a:lnTo>
                  <a:lnTo>
                    <a:pt x="0" y="0"/>
                  </a:lnTo>
                  <a:lnTo>
                    <a:pt x="0" y="6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56" name="Freeform 275"/>
            <p:cNvSpPr>
              <a:spLocks/>
            </p:cNvSpPr>
            <p:nvPr/>
          </p:nvSpPr>
          <p:spPr bwMode="auto">
            <a:xfrm>
              <a:off x="3415" y="3921"/>
              <a:ext cx="89" cy="57"/>
            </a:xfrm>
            <a:custGeom>
              <a:avLst/>
              <a:gdLst>
                <a:gd name="T0" fmla="*/ 6 w 89"/>
                <a:gd name="T1" fmla="*/ 56 h 57"/>
                <a:gd name="T2" fmla="*/ 6 w 89"/>
                <a:gd name="T3" fmla="*/ 56 h 57"/>
                <a:gd name="T4" fmla="*/ 7 w 89"/>
                <a:gd name="T5" fmla="*/ 51 h 57"/>
                <a:gd name="T6" fmla="*/ 8 w 89"/>
                <a:gd name="T7" fmla="*/ 45 h 57"/>
                <a:gd name="T8" fmla="*/ 10 w 89"/>
                <a:gd name="T9" fmla="*/ 41 h 57"/>
                <a:gd name="T10" fmla="*/ 13 w 89"/>
                <a:gd name="T11" fmla="*/ 35 h 57"/>
                <a:gd name="T12" fmla="*/ 17 w 89"/>
                <a:gd name="T13" fmla="*/ 31 h 57"/>
                <a:gd name="T14" fmla="*/ 22 w 89"/>
                <a:gd name="T15" fmla="*/ 26 h 57"/>
                <a:gd name="T16" fmla="*/ 25 w 89"/>
                <a:gd name="T17" fmla="*/ 23 h 57"/>
                <a:gd name="T18" fmla="*/ 31 w 89"/>
                <a:gd name="T19" fmla="*/ 19 h 57"/>
                <a:gd name="T20" fmla="*/ 37 w 89"/>
                <a:gd name="T21" fmla="*/ 16 h 57"/>
                <a:gd name="T22" fmla="*/ 43 w 89"/>
                <a:gd name="T23" fmla="*/ 14 h 57"/>
                <a:gd name="T24" fmla="*/ 50 w 89"/>
                <a:gd name="T25" fmla="*/ 11 h 57"/>
                <a:gd name="T26" fmla="*/ 57 w 89"/>
                <a:gd name="T27" fmla="*/ 9 h 57"/>
                <a:gd name="T28" fmla="*/ 64 w 89"/>
                <a:gd name="T29" fmla="*/ 8 h 57"/>
                <a:gd name="T30" fmla="*/ 71 w 89"/>
                <a:gd name="T31" fmla="*/ 7 h 57"/>
                <a:gd name="T32" fmla="*/ 80 w 89"/>
                <a:gd name="T33" fmla="*/ 7 h 57"/>
                <a:gd name="T34" fmla="*/ 88 w 89"/>
                <a:gd name="T35" fmla="*/ 7 h 57"/>
                <a:gd name="T36" fmla="*/ 88 w 89"/>
                <a:gd name="T37" fmla="*/ 1 h 57"/>
                <a:gd name="T38" fmla="*/ 80 w 89"/>
                <a:gd name="T39" fmla="*/ 0 h 57"/>
                <a:gd name="T40" fmla="*/ 71 w 89"/>
                <a:gd name="T41" fmla="*/ 1 h 57"/>
                <a:gd name="T42" fmla="*/ 64 w 89"/>
                <a:gd name="T43" fmla="*/ 2 h 57"/>
                <a:gd name="T44" fmla="*/ 56 w 89"/>
                <a:gd name="T45" fmla="*/ 3 h 57"/>
                <a:gd name="T46" fmla="*/ 48 w 89"/>
                <a:gd name="T47" fmla="*/ 5 h 57"/>
                <a:gd name="T48" fmla="*/ 41 w 89"/>
                <a:gd name="T49" fmla="*/ 7 h 57"/>
                <a:gd name="T50" fmla="*/ 35 w 89"/>
                <a:gd name="T51" fmla="*/ 10 h 57"/>
                <a:gd name="T52" fmla="*/ 28 w 89"/>
                <a:gd name="T53" fmla="*/ 14 h 57"/>
                <a:gd name="T54" fmla="*/ 22 w 89"/>
                <a:gd name="T55" fmla="*/ 18 h 57"/>
                <a:gd name="T56" fmla="*/ 17 w 89"/>
                <a:gd name="T57" fmla="*/ 23 h 57"/>
                <a:gd name="T58" fmla="*/ 12 w 89"/>
                <a:gd name="T59" fmla="*/ 27 h 57"/>
                <a:gd name="T60" fmla="*/ 8 w 89"/>
                <a:gd name="T61" fmla="*/ 32 h 57"/>
                <a:gd name="T62" fmla="*/ 5 w 89"/>
                <a:gd name="T63" fmla="*/ 37 h 57"/>
                <a:gd name="T64" fmla="*/ 2 w 89"/>
                <a:gd name="T65" fmla="*/ 43 h 57"/>
                <a:gd name="T66" fmla="*/ 1 w 89"/>
                <a:gd name="T67" fmla="*/ 50 h 57"/>
                <a:gd name="T68" fmla="*/ 0 w 89"/>
                <a:gd name="T69" fmla="*/ 56 h 57"/>
                <a:gd name="T70" fmla="*/ 6 w 89"/>
                <a:gd name="T71" fmla="*/ 56 h 5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57"/>
                <a:gd name="T110" fmla="*/ 89 w 89"/>
                <a:gd name="T111" fmla="*/ 57 h 5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57">
                  <a:moveTo>
                    <a:pt x="6" y="56"/>
                  </a:moveTo>
                  <a:lnTo>
                    <a:pt x="6" y="56"/>
                  </a:lnTo>
                  <a:lnTo>
                    <a:pt x="7" y="51"/>
                  </a:lnTo>
                  <a:lnTo>
                    <a:pt x="8" y="45"/>
                  </a:lnTo>
                  <a:lnTo>
                    <a:pt x="10" y="41"/>
                  </a:lnTo>
                  <a:lnTo>
                    <a:pt x="13" y="35"/>
                  </a:lnTo>
                  <a:lnTo>
                    <a:pt x="17" y="31"/>
                  </a:lnTo>
                  <a:lnTo>
                    <a:pt x="22" y="26"/>
                  </a:lnTo>
                  <a:lnTo>
                    <a:pt x="25" y="23"/>
                  </a:lnTo>
                  <a:lnTo>
                    <a:pt x="31" y="19"/>
                  </a:lnTo>
                  <a:lnTo>
                    <a:pt x="37" y="16"/>
                  </a:lnTo>
                  <a:lnTo>
                    <a:pt x="43" y="14"/>
                  </a:lnTo>
                  <a:lnTo>
                    <a:pt x="50" y="11"/>
                  </a:lnTo>
                  <a:lnTo>
                    <a:pt x="57" y="9"/>
                  </a:lnTo>
                  <a:lnTo>
                    <a:pt x="64" y="8"/>
                  </a:lnTo>
                  <a:lnTo>
                    <a:pt x="71" y="7"/>
                  </a:lnTo>
                  <a:lnTo>
                    <a:pt x="80" y="7"/>
                  </a:lnTo>
                  <a:lnTo>
                    <a:pt x="88" y="7"/>
                  </a:lnTo>
                  <a:lnTo>
                    <a:pt x="88" y="1"/>
                  </a:lnTo>
                  <a:lnTo>
                    <a:pt x="80" y="0"/>
                  </a:lnTo>
                  <a:lnTo>
                    <a:pt x="71" y="1"/>
                  </a:lnTo>
                  <a:lnTo>
                    <a:pt x="64" y="2"/>
                  </a:lnTo>
                  <a:lnTo>
                    <a:pt x="56" y="3"/>
                  </a:lnTo>
                  <a:lnTo>
                    <a:pt x="48" y="5"/>
                  </a:lnTo>
                  <a:lnTo>
                    <a:pt x="41" y="7"/>
                  </a:lnTo>
                  <a:lnTo>
                    <a:pt x="35" y="10"/>
                  </a:lnTo>
                  <a:lnTo>
                    <a:pt x="28" y="14"/>
                  </a:lnTo>
                  <a:lnTo>
                    <a:pt x="22" y="18"/>
                  </a:lnTo>
                  <a:lnTo>
                    <a:pt x="17" y="23"/>
                  </a:lnTo>
                  <a:lnTo>
                    <a:pt x="12" y="27"/>
                  </a:lnTo>
                  <a:lnTo>
                    <a:pt x="8" y="32"/>
                  </a:lnTo>
                  <a:lnTo>
                    <a:pt x="5" y="37"/>
                  </a:lnTo>
                  <a:lnTo>
                    <a:pt x="2" y="43"/>
                  </a:lnTo>
                  <a:lnTo>
                    <a:pt x="1" y="50"/>
                  </a:lnTo>
                  <a:lnTo>
                    <a:pt x="0" y="56"/>
                  </a:lnTo>
                  <a:lnTo>
                    <a:pt x="6" y="56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57" name="Freeform 276"/>
            <p:cNvSpPr>
              <a:spLocks/>
            </p:cNvSpPr>
            <p:nvPr/>
          </p:nvSpPr>
          <p:spPr bwMode="auto">
            <a:xfrm>
              <a:off x="3413" y="3983"/>
              <a:ext cx="3" cy="24"/>
            </a:xfrm>
            <a:custGeom>
              <a:avLst/>
              <a:gdLst>
                <a:gd name="T0" fmla="*/ 2 w 3"/>
                <a:gd name="T1" fmla="*/ 23 h 24"/>
                <a:gd name="T2" fmla="*/ 2 w 3"/>
                <a:gd name="T3" fmla="*/ 23 h 24"/>
                <a:gd name="T4" fmla="*/ 2 w 3"/>
                <a:gd name="T5" fmla="*/ 0 h 24"/>
                <a:gd name="T6" fmla="*/ 1 w 3"/>
                <a:gd name="T7" fmla="*/ 0 h 24"/>
                <a:gd name="T8" fmla="*/ 0 w 3"/>
                <a:gd name="T9" fmla="*/ 23 h 24"/>
                <a:gd name="T10" fmla="*/ 2 w 3"/>
                <a:gd name="T11" fmla="*/ 23 h 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"/>
                <a:gd name="T19" fmla="*/ 0 h 24"/>
                <a:gd name="T20" fmla="*/ 3 w 3"/>
                <a:gd name="T21" fmla="*/ 24 h 2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" h="24">
                  <a:moveTo>
                    <a:pt x="2" y="23"/>
                  </a:moveTo>
                  <a:lnTo>
                    <a:pt x="2" y="23"/>
                  </a:lnTo>
                  <a:lnTo>
                    <a:pt x="2" y="0"/>
                  </a:lnTo>
                  <a:lnTo>
                    <a:pt x="1" y="0"/>
                  </a:lnTo>
                  <a:lnTo>
                    <a:pt x="0" y="23"/>
                  </a:lnTo>
                  <a:lnTo>
                    <a:pt x="2" y="23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58" name="Freeform 277"/>
            <p:cNvSpPr>
              <a:spLocks/>
            </p:cNvSpPr>
            <p:nvPr/>
          </p:nvSpPr>
          <p:spPr bwMode="auto">
            <a:xfrm>
              <a:off x="3418" y="3925"/>
              <a:ext cx="167" cy="124"/>
            </a:xfrm>
            <a:custGeom>
              <a:avLst/>
              <a:gdLst>
                <a:gd name="T0" fmla="*/ 166 w 167"/>
                <a:gd name="T1" fmla="*/ 67 h 124"/>
                <a:gd name="T2" fmla="*/ 165 w 167"/>
                <a:gd name="T3" fmla="*/ 73 h 124"/>
                <a:gd name="T4" fmla="*/ 164 w 167"/>
                <a:gd name="T5" fmla="*/ 79 h 124"/>
                <a:gd name="T6" fmla="*/ 161 w 167"/>
                <a:gd name="T7" fmla="*/ 85 h 124"/>
                <a:gd name="T8" fmla="*/ 158 w 167"/>
                <a:gd name="T9" fmla="*/ 91 h 124"/>
                <a:gd name="T10" fmla="*/ 153 w 167"/>
                <a:gd name="T11" fmla="*/ 95 h 124"/>
                <a:gd name="T12" fmla="*/ 150 w 167"/>
                <a:gd name="T13" fmla="*/ 100 h 124"/>
                <a:gd name="T14" fmla="*/ 145 w 167"/>
                <a:gd name="T15" fmla="*/ 105 h 124"/>
                <a:gd name="T16" fmla="*/ 139 w 167"/>
                <a:gd name="T17" fmla="*/ 109 h 124"/>
                <a:gd name="T18" fmla="*/ 132 w 167"/>
                <a:gd name="T19" fmla="*/ 113 h 124"/>
                <a:gd name="T20" fmla="*/ 125 w 167"/>
                <a:gd name="T21" fmla="*/ 115 h 124"/>
                <a:gd name="T22" fmla="*/ 119 w 167"/>
                <a:gd name="T23" fmla="*/ 117 h 124"/>
                <a:gd name="T24" fmla="*/ 111 w 167"/>
                <a:gd name="T25" fmla="*/ 120 h 124"/>
                <a:gd name="T26" fmla="*/ 103 w 167"/>
                <a:gd name="T27" fmla="*/ 121 h 124"/>
                <a:gd name="T28" fmla="*/ 96 w 167"/>
                <a:gd name="T29" fmla="*/ 122 h 124"/>
                <a:gd name="T30" fmla="*/ 87 w 167"/>
                <a:gd name="T31" fmla="*/ 123 h 124"/>
                <a:gd name="T32" fmla="*/ 78 w 167"/>
                <a:gd name="T33" fmla="*/ 122 h 124"/>
                <a:gd name="T34" fmla="*/ 62 w 167"/>
                <a:gd name="T35" fmla="*/ 120 h 124"/>
                <a:gd name="T36" fmla="*/ 46 w 167"/>
                <a:gd name="T37" fmla="*/ 115 h 124"/>
                <a:gd name="T38" fmla="*/ 33 w 167"/>
                <a:gd name="T39" fmla="*/ 109 h 124"/>
                <a:gd name="T40" fmla="*/ 21 w 167"/>
                <a:gd name="T41" fmla="*/ 100 h 124"/>
                <a:gd name="T42" fmla="*/ 12 w 167"/>
                <a:gd name="T43" fmla="*/ 91 h 124"/>
                <a:gd name="T44" fmla="*/ 5 w 167"/>
                <a:gd name="T45" fmla="*/ 79 h 124"/>
                <a:gd name="T46" fmla="*/ 0 w 167"/>
                <a:gd name="T47" fmla="*/ 67 h 124"/>
                <a:gd name="T48" fmla="*/ 0 w 167"/>
                <a:gd name="T49" fmla="*/ 55 h 124"/>
                <a:gd name="T50" fmla="*/ 1 w 167"/>
                <a:gd name="T51" fmla="*/ 49 h 124"/>
                <a:gd name="T52" fmla="*/ 3 w 167"/>
                <a:gd name="T53" fmla="*/ 43 h 124"/>
                <a:gd name="T54" fmla="*/ 5 w 167"/>
                <a:gd name="T55" fmla="*/ 37 h 124"/>
                <a:gd name="T56" fmla="*/ 8 w 167"/>
                <a:gd name="T57" fmla="*/ 31 h 124"/>
                <a:gd name="T58" fmla="*/ 13 w 167"/>
                <a:gd name="T59" fmla="*/ 27 h 124"/>
                <a:gd name="T60" fmla="*/ 17 w 167"/>
                <a:gd name="T61" fmla="*/ 22 h 124"/>
                <a:gd name="T62" fmla="*/ 21 w 167"/>
                <a:gd name="T63" fmla="*/ 18 h 124"/>
                <a:gd name="T64" fmla="*/ 28 w 167"/>
                <a:gd name="T65" fmla="*/ 13 h 124"/>
                <a:gd name="T66" fmla="*/ 34 w 167"/>
                <a:gd name="T67" fmla="*/ 10 h 124"/>
                <a:gd name="T68" fmla="*/ 41 w 167"/>
                <a:gd name="T69" fmla="*/ 7 h 124"/>
                <a:gd name="T70" fmla="*/ 47 w 167"/>
                <a:gd name="T71" fmla="*/ 5 h 124"/>
                <a:gd name="T72" fmla="*/ 55 w 167"/>
                <a:gd name="T73" fmla="*/ 3 h 124"/>
                <a:gd name="T74" fmla="*/ 63 w 167"/>
                <a:gd name="T75" fmla="*/ 1 h 124"/>
                <a:gd name="T76" fmla="*/ 70 w 167"/>
                <a:gd name="T77" fmla="*/ 0 h 124"/>
                <a:gd name="T78" fmla="*/ 79 w 167"/>
                <a:gd name="T79" fmla="*/ 0 h 124"/>
                <a:gd name="T80" fmla="*/ 88 w 167"/>
                <a:gd name="T81" fmla="*/ 0 h 124"/>
                <a:gd name="T82" fmla="*/ 104 w 167"/>
                <a:gd name="T83" fmla="*/ 3 h 124"/>
                <a:gd name="T84" fmla="*/ 120 w 167"/>
                <a:gd name="T85" fmla="*/ 8 h 124"/>
                <a:gd name="T86" fmla="*/ 133 w 167"/>
                <a:gd name="T87" fmla="*/ 14 h 124"/>
                <a:gd name="T88" fmla="*/ 145 w 167"/>
                <a:gd name="T89" fmla="*/ 22 h 124"/>
                <a:gd name="T90" fmla="*/ 154 w 167"/>
                <a:gd name="T91" fmla="*/ 32 h 124"/>
                <a:gd name="T92" fmla="*/ 161 w 167"/>
                <a:gd name="T93" fmla="*/ 43 h 124"/>
                <a:gd name="T94" fmla="*/ 166 w 167"/>
                <a:gd name="T95" fmla="*/ 55 h 124"/>
                <a:gd name="T96" fmla="*/ 166 w 167"/>
                <a:gd name="T97" fmla="*/ 67 h 12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67"/>
                <a:gd name="T148" fmla="*/ 0 h 124"/>
                <a:gd name="T149" fmla="*/ 167 w 167"/>
                <a:gd name="T150" fmla="*/ 124 h 124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67" h="124">
                  <a:moveTo>
                    <a:pt x="166" y="67"/>
                  </a:moveTo>
                  <a:lnTo>
                    <a:pt x="165" y="73"/>
                  </a:lnTo>
                  <a:lnTo>
                    <a:pt x="164" y="79"/>
                  </a:lnTo>
                  <a:lnTo>
                    <a:pt x="161" y="85"/>
                  </a:lnTo>
                  <a:lnTo>
                    <a:pt x="158" y="91"/>
                  </a:lnTo>
                  <a:lnTo>
                    <a:pt x="153" y="95"/>
                  </a:lnTo>
                  <a:lnTo>
                    <a:pt x="150" y="100"/>
                  </a:lnTo>
                  <a:lnTo>
                    <a:pt x="145" y="105"/>
                  </a:lnTo>
                  <a:lnTo>
                    <a:pt x="139" y="109"/>
                  </a:lnTo>
                  <a:lnTo>
                    <a:pt x="132" y="113"/>
                  </a:lnTo>
                  <a:lnTo>
                    <a:pt x="125" y="115"/>
                  </a:lnTo>
                  <a:lnTo>
                    <a:pt x="119" y="117"/>
                  </a:lnTo>
                  <a:lnTo>
                    <a:pt x="111" y="120"/>
                  </a:lnTo>
                  <a:lnTo>
                    <a:pt x="103" y="121"/>
                  </a:lnTo>
                  <a:lnTo>
                    <a:pt x="96" y="122"/>
                  </a:lnTo>
                  <a:lnTo>
                    <a:pt x="87" y="123"/>
                  </a:lnTo>
                  <a:lnTo>
                    <a:pt x="78" y="122"/>
                  </a:lnTo>
                  <a:lnTo>
                    <a:pt x="62" y="120"/>
                  </a:lnTo>
                  <a:lnTo>
                    <a:pt x="46" y="115"/>
                  </a:lnTo>
                  <a:lnTo>
                    <a:pt x="33" y="109"/>
                  </a:lnTo>
                  <a:lnTo>
                    <a:pt x="21" y="100"/>
                  </a:lnTo>
                  <a:lnTo>
                    <a:pt x="12" y="91"/>
                  </a:lnTo>
                  <a:lnTo>
                    <a:pt x="5" y="79"/>
                  </a:lnTo>
                  <a:lnTo>
                    <a:pt x="0" y="67"/>
                  </a:lnTo>
                  <a:lnTo>
                    <a:pt x="0" y="55"/>
                  </a:lnTo>
                  <a:lnTo>
                    <a:pt x="1" y="49"/>
                  </a:lnTo>
                  <a:lnTo>
                    <a:pt x="3" y="43"/>
                  </a:lnTo>
                  <a:lnTo>
                    <a:pt x="5" y="37"/>
                  </a:lnTo>
                  <a:lnTo>
                    <a:pt x="8" y="31"/>
                  </a:lnTo>
                  <a:lnTo>
                    <a:pt x="13" y="27"/>
                  </a:lnTo>
                  <a:lnTo>
                    <a:pt x="17" y="22"/>
                  </a:lnTo>
                  <a:lnTo>
                    <a:pt x="21" y="18"/>
                  </a:lnTo>
                  <a:lnTo>
                    <a:pt x="28" y="13"/>
                  </a:lnTo>
                  <a:lnTo>
                    <a:pt x="34" y="10"/>
                  </a:lnTo>
                  <a:lnTo>
                    <a:pt x="41" y="7"/>
                  </a:lnTo>
                  <a:lnTo>
                    <a:pt x="47" y="5"/>
                  </a:lnTo>
                  <a:lnTo>
                    <a:pt x="55" y="3"/>
                  </a:lnTo>
                  <a:lnTo>
                    <a:pt x="63" y="1"/>
                  </a:lnTo>
                  <a:lnTo>
                    <a:pt x="70" y="0"/>
                  </a:lnTo>
                  <a:lnTo>
                    <a:pt x="79" y="0"/>
                  </a:lnTo>
                  <a:lnTo>
                    <a:pt x="88" y="0"/>
                  </a:lnTo>
                  <a:lnTo>
                    <a:pt x="104" y="3"/>
                  </a:lnTo>
                  <a:lnTo>
                    <a:pt x="120" y="8"/>
                  </a:lnTo>
                  <a:lnTo>
                    <a:pt x="133" y="14"/>
                  </a:lnTo>
                  <a:lnTo>
                    <a:pt x="145" y="22"/>
                  </a:lnTo>
                  <a:lnTo>
                    <a:pt x="154" y="32"/>
                  </a:lnTo>
                  <a:lnTo>
                    <a:pt x="161" y="43"/>
                  </a:lnTo>
                  <a:lnTo>
                    <a:pt x="166" y="55"/>
                  </a:lnTo>
                  <a:lnTo>
                    <a:pt x="166" y="67"/>
                  </a:lnTo>
                </a:path>
              </a:pathLst>
            </a:custGeom>
            <a:solidFill>
              <a:srgbClr val="FFFF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59" name="Freeform 278"/>
            <p:cNvSpPr>
              <a:spLocks/>
            </p:cNvSpPr>
            <p:nvPr/>
          </p:nvSpPr>
          <p:spPr bwMode="auto">
            <a:xfrm>
              <a:off x="3499" y="3995"/>
              <a:ext cx="89" cy="58"/>
            </a:xfrm>
            <a:custGeom>
              <a:avLst/>
              <a:gdLst>
                <a:gd name="T0" fmla="*/ 0 w 89"/>
                <a:gd name="T1" fmla="*/ 55 h 58"/>
                <a:gd name="T2" fmla="*/ 0 w 89"/>
                <a:gd name="T3" fmla="*/ 55 h 58"/>
                <a:gd name="T4" fmla="*/ 8 w 89"/>
                <a:gd name="T5" fmla="*/ 57 h 58"/>
                <a:gd name="T6" fmla="*/ 17 w 89"/>
                <a:gd name="T7" fmla="*/ 55 h 58"/>
                <a:gd name="T8" fmla="*/ 24 w 89"/>
                <a:gd name="T9" fmla="*/ 54 h 58"/>
                <a:gd name="T10" fmla="*/ 32 w 89"/>
                <a:gd name="T11" fmla="*/ 53 h 58"/>
                <a:gd name="T12" fmla="*/ 40 w 89"/>
                <a:gd name="T13" fmla="*/ 52 h 58"/>
                <a:gd name="T14" fmla="*/ 48 w 89"/>
                <a:gd name="T15" fmla="*/ 49 h 58"/>
                <a:gd name="T16" fmla="*/ 53 w 89"/>
                <a:gd name="T17" fmla="*/ 46 h 58"/>
                <a:gd name="T18" fmla="*/ 60 w 89"/>
                <a:gd name="T19" fmla="*/ 42 h 58"/>
                <a:gd name="T20" fmla="*/ 66 w 89"/>
                <a:gd name="T21" fmla="*/ 38 h 58"/>
                <a:gd name="T22" fmla="*/ 71 w 89"/>
                <a:gd name="T23" fmla="*/ 34 h 58"/>
                <a:gd name="T24" fmla="*/ 76 w 89"/>
                <a:gd name="T25" fmla="*/ 30 h 58"/>
                <a:gd name="T26" fmla="*/ 80 w 89"/>
                <a:gd name="T27" fmla="*/ 24 h 58"/>
                <a:gd name="T28" fmla="*/ 83 w 89"/>
                <a:gd name="T29" fmla="*/ 19 h 58"/>
                <a:gd name="T30" fmla="*/ 86 w 89"/>
                <a:gd name="T31" fmla="*/ 13 h 58"/>
                <a:gd name="T32" fmla="*/ 87 w 89"/>
                <a:gd name="T33" fmla="*/ 6 h 58"/>
                <a:gd name="T34" fmla="*/ 88 w 89"/>
                <a:gd name="T35" fmla="*/ 0 h 58"/>
                <a:gd name="T36" fmla="*/ 82 w 89"/>
                <a:gd name="T37" fmla="*/ 0 h 58"/>
                <a:gd name="T38" fmla="*/ 81 w 89"/>
                <a:gd name="T39" fmla="*/ 5 h 58"/>
                <a:gd name="T40" fmla="*/ 80 w 89"/>
                <a:gd name="T41" fmla="*/ 11 h 58"/>
                <a:gd name="T42" fmla="*/ 78 w 89"/>
                <a:gd name="T43" fmla="*/ 16 h 58"/>
                <a:gd name="T44" fmla="*/ 75 w 89"/>
                <a:gd name="T45" fmla="*/ 21 h 58"/>
                <a:gd name="T46" fmla="*/ 71 w 89"/>
                <a:gd name="T47" fmla="*/ 25 h 58"/>
                <a:gd name="T48" fmla="*/ 66 w 89"/>
                <a:gd name="T49" fmla="*/ 30 h 58"/>
                <a:gd name="T50" fmla="*/ 63 w 89"/>
                <a:gd name="T51" fmla="*/ 33 h 58"/>
                <a:gd name="T52" fmla="*/ 57 w 89"/>
                <a:gd name="T53" fmla="*/ 37 h 58"/>
                <a:gd name="T54" fmla="*/ 51 w 89"/>
                <a:gd name="T55" fmla="*/ 40 h 58"/>
                <a:gd name="T56" fmla="*/ 45 w 89"/>
                <a:gd name="T57" fmla="*/ 43 h 58"/>
                <a:gd name="T58" fmla="*/ 38 w 89"/>
                <a:gd name="T59" fmla="*/ 45 h 58"/>
                <a:gd name="T60" fmla="*/ 31 w 89"/>
                <a:gd name="T61" fmla="*/ 47 h 58"/>
                <a:gd name="T62" fmla="*/ 23 w 89"/>
                <a:gd name="T63" fmla="*/ 49 h 58"/>
                <a:gd name="T64" fmla="*/ 17 w 89"/>
                <a:gd name="T65" fmla="*/ 50 h 58"/>
                <a:gd name="T66" fmla="*/ 8 w 89"/>
                <a:gd name="T67" fmla="*/ 50 h 58"/>
                <a:gd name="T68" fmla="*/ 0 w 89"/>
                <a:gd name="T69" fmla="*/ 50 h 58"/>
                <a:gd name="T70" fmla="*/ 0 w 89"/>
                <a:gd name="T71" fmla="*/ 55 h 58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58"/>
                <a:gd name="T110" fmla="*/ 89 w 89"/>
                <a:gd name="T111" fmla="*/ 58 h 58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58">
                  <a:moveTo>
                    <a:pt x="0" y="55"/>
                  </a:moveTo>
                  <a:lnTo>
                    <a:pt x="0" y="55"/>
                  </a:lnTo>
                  <a:lnTo>
                    <a:pt x="8" y="57"/>
                  </a:lnTo>
                  <a:lnTo>
                    <a:pt x="17" y="55"/>
                  </a:lnTo>
                  <a:lnTo>
                    <a:pt x="24" y="54"/>
                  </a:lnTo>
                  <a:lnTo>
                    <a:pt x="32" y="53"/>
                  </a:lnTo>
                  <a:lnTo>
                    <a:pt x="40" y="52"/>
                  </a:lnTo>
                  <a:lnTo>
                    <a:pt x="48" y="49"/>
                  </a:lnTo>
                  <a:lnTo>
                    <a:pt x="53" y="46"/>
                  </a:lnTo>
                  <a:lnTo>
                    <a:pt x="60" y="42"/>
                  </a:lnTo>
                  <a:lnTo>
                    <a:pt x="66" y="38"/>
                  </a:lnTo>
                  <a:lnTo>
                    <a:pt x="71" y="34"/>
                  </a:lnTo>
                  <a:lnTo>
                    <a:pt x="76" y="30"/>
                  </a:lnTo>
                  <a:lnTo>
                    <a:pt x="80" y="24"/>
                  </a:lnTo>
                  <a:lnTo>
                    <a:pt x="83" y="19"/>
                  </a:lnTo>
                  <a:lnTo>
                    <a:pt x="86" y="13"/>
                  </a:lnTo>
                  <a:lnTo>
                    <a:pt x="87" y="6"/>
                  </a:lnTo>
                  <a:lnTo>
                    <a:pt x="88" y="0"/>
                  </a:lnTo>
                  <a:lnTo>
                    <a:pt x="82" y="0"/>
                  </a:lnTo>
                  <a:lnTo>
                    <a:pt x="81" y="5"/>
                  </a:lnTo>
                  <a:lnTo>
                    <a:pt x="80" y="11"/>
                  </a:lnTo>
                  <a:lnTo>
                    <a:pt x="78" y="16"/>
                  </a:lnTo>
                  <a:lnTo>
                    <a:pt x="75" y="21"/>
                  </a:lnTo>
                  <a:lnTo>
                    <a:pt x="71" y="25"/>
                  </a:lnTo>
                  <a:lnTo>
                    <a:pt x="66" y="30"/>
                  </a:lnTo>
                  <a:lnTo>
                    <a:pt x="63" y="33"/>
                  </a:lnTo>
                  <a:lnTo>
                    <a:pt x="57" y="37"/>
                  </a:lnTo>
                  <a:lnTo>
                    <a:pt x="51" y="40"/>
                  </a:lnTo>
                  <a:lnTo>
                    <a:pt x="45" y="43"/>
                  </a:lnTo>
                  <a:lnTo>
                    <a:pt x="38" y="45"/>
                  </a:lnTo>
                  <a:lnTo>
                    <a:pt x="31" y="47"/>
                  </a:lnTo>
                  <a:lnTo>
                    <a:pt x="23" y="49"/>
                  </a:lnTo>
                  <a:lnTo>
                    <a:pt x="17" y="50"/>
                  </a:lnTo>
                  <a:lnTo>
                    <a:pt x="8" y="50"/>
                  </a:lnTo>
                  <a:lnTo>
                    <a:pt x="0" y="50"/>
                  </a:lnTo>
                  <a:lnTo>
                    <a:pt x="0" y="55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60" name="Freeform 279"/>
            <p:cNvSpPr>
              <a:spLocks/>
            </p:cNvSpPr>
            <p:nvPr/>
          </p:nvSpPr>
          <p:spPr bwMode="auto">
            <a:xfrm>
              <a:off x="3415" y="3983"/>
              <a:ext cx="79" cy="68"/>
            </a:xfrm>
            <a:custGeom>
              <a:avLst/>
              <a:gdLst>
                <a:gd name="T0" fmla="*/ 0 w 79"/>
                <a:gd name="T1" fmla="*/ 0 h 68"/>
                <a:gd name="T2" fmla="*/ 0 w 79"/>
                <a:gd name="T3" fmla="*/ 0 h 68"/>
                <a:gd name="T4" fmla="*/ 0 w 79"/>
                <a:gd name="T5" fmla="*/ 12 h 68"/>
                <a:gd name="T6" fmla="*/ 4 w 79"/>
                <a:gd name="T7" fmla="*/ 24 h 68"/>
                <a:gd name="T8" fmla="*/ 11 w 79"/>
                <a:gd name="T9" fmla="*/ 36 h 68"/>
                <a:gd name="T10" fmla="*/ 21 w 79"/>
                <a:gd name="T11" fmla="*/ 45 h 68"/>
                <a:gd name="T12" fmla="*/ 33 w 79"/>
                <a:gd name="T13" fmla="*/ 53 h 68"/>
                <a:gd name="T14" fmla="*/ 46 w 79"/>
                <a:gd name="T15" fmla="*/ 61 h 68"/>
                <a:gd name="T16" fmla="*/ 62 w 79"/>
                <a:gd name="T17" fmla="*/ 65 h 68"/>
                <a:gd name="T18" fmla="*/ 78 w 79"/>
                <a:gd name="T19" fmla="*/ 67 h 68"/>
                <a:gd name="T20" fmla="*/ 78 w 79"/>
                <a:gd name="T21" fmla="*/ 61 h 68"/>
                <a:gd name="T22" fmla="*/ 63 w 79"/>
                <a:gd name="T23" fmla="*/ 59 h 68"/>
                <a:gd name="T24" fmla="*/ 48 w 79"/>
                <a:gd name="T25" fmla="*/ 55 h 68"/>
                <a:gd name="T26" fmla="*/ 35 w 79"/>
                <a:gd name="T27" fmla="*/ 49 h 68"/>
                <a:gd name="T28" fmla="*/ 25 w 79"/>
                <a:gd name="T29" fmla="*/ 40 h 68"/>
                <a:gd name="T30" fmla="*/ 16 w 79"/>
                <a:gd name="T31" fmla="*/ 31 h 68"/>
                <a:gd name="T32" fmla="*/ 10 w 79"/>
                <a:gd name="T33" fmla="*/ 22 h 68"/>
                <a:gd name="T34" fmla="*/ 7 w 79"/>
                <a:gd name="T35" fmla="*/ 11 h 68"/>
                <a:gd name="T36" fmla="*/ 6 w 79"/>
                <a:gd name="T37" fmla="*/ 0 h 68"/>
                <a:gd name="T38" fmla="*/ 0 w 79"/>
                <a:gd name="T39" fmla="*/ 0 h 6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68"/>
                <a:gd name="T62" fmla="*/ 79 w 79"/>
                <a:gd name="T63" fmla="*/ 68 h 68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68">
                  <a:moveTo>
                    <a:pt x="0" y="0"/>
                  </a:moveTo>
                  <a:lnTo>
                    <a:pt x="0" y="0"/>
                  </a:lnTo>
                  <a:lnTo>
                    <a:pt x="0" y="12"/>
                  </a:lnTo>
                  <a:lnTo>
                    <a:pt x="4" y="24"/>
                  </a:lnTo>
                  <a:lnTo>
                    <a:pt x="11" y="36"/>
                  </a:lnTo>
                  <a:lnTo>
                    <a:pt x="21" y="45"/>
                  </a:lnTo>
                  <a:lnTo>
                    <a:pt x="33" y="53"/>
                  </a:lnTo>
                  <a:lnTo>
                    <a:pt x="46" y="61"/>
                  </a:lnTo>
                  <a:lnTo>
                    <a:pt x="62" y="65"/>
                  </a:lnTo>
                  <a:lnTo>
                    <a:pt x="78" y="67"/>
                  </a:lnTo>
                  <a:lnTo>
                    <a:pt x="78" y="61"/>
                  </a:lnTo>
                  <a:lnTo>
                    <a:pt x="63" y="59"/>
                  </a:lnTo>
                  <a:lnTo>
                    <a:pt x="48" y="55"/>
                  </a:lnTo>
                  <a:lnTo>
                    <a:pt x="35" y="49"/>
                  </a:lnTo>
                  <a:lnTo>
                    <a:pt x="25" y="40"/>
                  </a:lnTo>
                  <a:lnTo>
                    <a:pt x="16" y="31"/>
                  </a:lnTo>
                  <a:lnTo>
                    <a:pt x="10" y="22"/>
                  </a:lnTo>
                  <a:lnTo>
                    <a:pt x="7" y="11"/>
                  </a:lnTo>
                  <a:lnTo>
                    <a:pt x="6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61" name="Freeform 280"/>
            <p:cNvSpPr>
              <a:spLocks/>
            </p:cNvSpPr>
            <p:nvPr/>
          </p:nvSpPr>
          <p:spPr bwMode="auto">
            <a:xfrm>
              <a:off x="3415" y="3921"/>
              <a:ext cx="89" cy="57"/>
            </a:xfrm>
            <a:custGeom>
              <a:avLst/>
              <a:gdLst>
                <a:gd name="T0" fmla="*/ 88 w 89"/>
                <a:gd name="T1" fmla="*/ 1 h 57"/>
                <a:gd name="T2" fmla="*/ 88 w 89"/>
                <a:gd name="T3" fmla="*/ 1 h 57"/>
                <a:gd name="T4" fmla="*/ 80 w 89"/>
                <a:gd name="T5" fmla="*/ 0 h 57"/>
                <a:gd name="T6" fmla="*/ 71 w 89"/>
                <a:gd name="T7" fmla="*/ 1 h 57"/>
                <a:gd name="T8" fmla="*/ 64 w 89"/>
                <a:gd name="T9" fmla="*/ 2 h 57"/>
                <a:gd name="T10" fmla="*/ 56 w 89"/>
                <a:gd name="T11" fmla="*/ 3 h 57"/>
                <a:gd name="T12" fmla="*/ 48 w 89"/>
                <a:gd name="T13" fmla="*/ 5 h 57"/>
                <a:gd name="T14" fmla="*/ 41 w 89"/>
                <a:gd name="T15" fmla="*/ 7 h 57"/>
                <a:gd name="T16" fmla="*/ 35 w 89"/>
                <a:gd name="T17" fmla="*/ 10 h 57"/>
                <a:gd name="T18" fmla="*/ 28 w 89"/>
                <a:gd name="T19" fmla="*/ 14 h 57"/>
                <a:gd name="T20" fmla="*/ 22 w 89"/>
                <a:gd name="T21" fmla="*/ 18 h 57"/>
                <a:gd name="T22" fmla="*/ 17 w 89"/>
                <a:gd name="T23" fmla="*/ 23 h 57"/>
                <a:gd name="T24" fmla="*/ 12 w 89"/>
                <a:gd name="T25" fmla="*/ 27 h 57"/>
                <a:gd name="T26" fmla="*/ 8 w 89"/>
                <a:gd name="T27" fmla="*/ 32 h 57"/>
                <a:gd name="T28" fmla="*/ 5 w 89"/>
                <a:gd name="T29" fmla="*/ 37 h 57"/>
                <a:gd name="T30" fmla="*/ 2 w 89"/>
                <a:gd name="T31" fmla="*/ 43 h 57"/>
                <a:gd name="T32" fmla="*/ 1 w 89"/>
                <a:gd name="T33" fmla="*/ 50 h 57"/>
                <a:gd name="T34" fmla="*/ 0 w 89"/>
                <a:gd name="T35" fmla="*/ 56 h 57"/>
                <a:gd name="T36" fmla="*/ 6 w 89"/>
                <a:gd name="T37" fmla="*/ 56 h 57"/>
                <a:gd name="T38" fmla="*/ 7 w 89"/>
                <a:gd name="T39" fmla="*/ 51 h 57"/>
                <a:gd name="T40" fmla="*/ 8 w 89"/>
                <a:gd name="T41" fmla="*/ 45 h 57"/>
                <a:gd name="T42" fmla="*/ 10 w 89"/>
                <a:gd name="T43" fmla="*/ 41 h 57"/>
                <a:gd name="T44" fmla="*/ 13 w 89"/>
                <a:gd name="T45" fmla="*/ 35 h 57"/>
                <a:gd name="T46" fmla="*/ 17 w 89"/>
                <a:gd name="T47" fmla="*/ 31 h 57"/>
                <a:gd name="T48" fmla="*/ 22 w 89"/>
                <a:gd name="T49" fmla="*/ 26 h 57"/>
                <a:gd name="T50" fmla="*/ 25 w 89"/>
                <a:gd name="T51" fmla="*/ 23 h 57"/>
                <a:gd name="T52" fmla="*/ 31 w 89"/>
                <a:gd name="T53" fmla="*/ 19 h 57"/>
                <a:gd name="T54" fmla="*/ 37 w 89"/>
                <a:gd name="T55" fmla="*/ 16 h 57"/>
                <a:gd name="T56" fmla="*/ 43 w 89"/>
                <a:gd name="T57" fmla="*/ 14 h 57"/>
                <a:gd name="T58" fmla="*/ 50 w 89"/>
                <a:gd name="T59" fmla="*/ 11 h 57"/>
                <a:gd name="T60" fmla="*/ 57 w 89"/>
                <a:gd name="T61" fmla="*/ 9 h 57"/>
                <a:gd name="T62" fmla="*/ 64 w 89"/>
                <a:gd name="T63" fmla="*/ 8 h 57"/>
                <a:gd name="T64" fmla="*/ 71 w 89"/>
                <a:gd name="T65" fmla="*/ 7 h 57"/>
                <a:gd name="T66" fmla="*/ 80 w 89"/>
                <a:gd name="T67" fmla="*/ 7 h 57"/>
                <a:gd name="T68" fmla="*/ 88 w 89"/>
                <a:gd name="T69" fmla="*/ 7 h 57"/>
                <a:gd name="T70" fmla="*/ 88 w 89"/>
                <a:gd name="T71" fmla="*/ 1 h 5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57"/>
                <a:gd name="T110" fmla="*/ 89 w 89"/>
                <a:gd name="T111" fmla="*/ 57 h 5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57">
                  <a:moveTo>
                    <a:pt x="88" y="1"/>
                  </a:moveTo>
                  <a:lnTo>
                    <a:pt x="88" y="1"/>
                  </a:lnTo>
                  <a:lnTo>
                    <a:pt x="80" y="0"/>
                  </a:lnTo>
                  <a:lnTo>
                    <a:pt x="71" y="1"/>
                  </a:lnTo>
                  <a:lnTo>
                    <a:pt x="64" y="2"/>
                  </a:lnTo>
                  <a:lnTo>
                    <a:pt x="56" y="3"/>
                  </a:lnTo>
                  <a:lnTo>
                    <a:pt x="48" y="5"/>
                  </a:lnTo>
                  <a:lnTo>
                    <a:pt x="41" y="7"/>
                  </a:lnTo>
                  <a:lnTo>
                    <a:pt x="35" y="10"/>
                  </a:lnTo>
                  <a:lnTo>
                    <a:pt x="28" y="14"/>
                  </a:lnTo>
                  <a:lnTo>
                    <a:pt x="22" y="18"/>
                  </a:lnTo>
                  <a:lnTo>
                    <a:pt x="17" y="23"/>
                  </a:lnTo>
                  <a:lnTo>
                    <a:pt x="12" y="27"/>
                  </a:lnTo>
                  <a:lnTo>
                    <a:pt x="8" y="32"/>
                  </a:lnTo>
                  <a:lnTo>
                    <a:pt x="5" y="37"/>
                  </a:lnTo>
                  <a:lnTo>
                    <a:pt x="2" y="43"/>
                  </a:lnTo>
                  <a:lnTo>
                    <a:pt x="1" y="50"/>
                  </a:lnTo>
                  <a:lnTo>
                    <a:pt x="0" y="56"/>
                  </a:lnTo>
                  <a:lnTo>
                    <a:pt x="6" y="56"/>
                  </a:lnTo>
                  <a:lnTo>
                    <a:pt x="7" y="51"/>
                  </a:lnTo>
                  <a:lnTo>
                    <a:pt x="8" y="45"/>
                  </a:lnTo>
                  <a:lnTo>
                    <a:pt x="10" y="41"/>
                  </a:lnTo>
                  <a:lnTo>
                    <a:pt x="13" y="35"/>
                  </a:lnTo>
                  <a:lnTo>
                    <a:pt x="17" y="31"/>
                  </a:lnTo>
                  <a:lnTo>
                    <a:pt x="22" y="26"/>
                  </a:lnTo>
                  <a:lnTo>
                    <a:pt x="25" y="23"/>
                  </a:lnTo>
                  <a:lnTo>
                    <a:pt x="31" y="19"/>
                  </a:lnTo>
                  <a:lnTo>
                    <a:pt x="37" y="16"/>
                  </a:lnTo>
                  <a:lnTo>
                    <a:pt x="43" y="14"/>
                  </a:lnTo>
                  <a:lnTo>
                    <a:pt x="50" y="11"/>
                  </a:lnTo>
                  <a:lnTo>
                    <a:pt x="57" y="9"/>
                  </a:lnTo>
                  <a:lnTo>
                    <a:pt x="64" y="8"/>
                  </a:lnTo>
                  <a:lnTo>
                    <a:pt x="71" y="7"/>
                  </a:lnTo>
                  <a:lnTo>
                    <a:pt x="80" y="7"/>
                  </a:lnTo>
                  <a:lnTo>
                    <a:pt x="88" y="7"/>
                  </a:lnTo>
                  <a:lnTo>
                    <a:pt x="88" y="1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62" name="Freeform 281"/>
            <p:cNvSpPr>
              <a:spLocks/>
            </p:cNvSpPr>
            <p:nvPr/>
          </p:nvSpPr>
          <p:spPr bwMode="auto">
            <a:xfrm>
              <a:off x="3509" y="3922"/>
              <a:ext cx="79" cy="68"/>
            </a:xfrm>
            <a:custGeom>
              <a:avLst/>
              <a:gdLst>
                <a:gd name="T0" fmla="*/ 78 w 79"/>
                <a:gd name="T1" fmla="*/ 67 h 68"/>
                <a:gd name="T2" fmla="*/ 78 w 79"/>
                <a:gd name="T3" fmla="*/ 67 h 68"/>
                <a:gd name="T4" fmla="*/ 78 w 79"/>
                <a:gd name="T5" fmla="*/ 55 h 68"/>
                <a:gd name="T6" fmla="*/ 74 w 79"/>
                <a:gd name="T7" fmla="*/ 43 h 68"/>
                <a:gd name="T8" fmla="*/ 67 w 79"/>
                <a:gd name="T9" fmla="*/ 31 h 68"/>
                <a:gd name="T10" fmla="*/ 57 w 79"/>
                <a:gd name="T11" fmla="*/ 22 h 68"/>
                <a:gd name="T12" fmla="*/ 46 w 79"/>
                <a:gd name="T13" fmla="*/ 14 h 68"/>
                <a:gd name="T14" fmla="*/ 32 w 79"/>
                <a:gd name="T15" fmla="*/ 7 h 68"/>
                <a:gd name="T16" fmla="*/ 17 w 79"/>
                <a:gd name="T17" fmla="*/ 3 h 68"/>
                <a:gd name="T18" fmla="*/ 0 w 79"/>
                <a:gd name="T19" fmla="*/ 0 h 68"/>
                <a:gd name="T20" fmla="*/ 0 w 79"/>
                <a:gd name="T21" fmla="*/ 6 h 68"/>
                <a:gd name="T22" fmla="*/ 15 w 79"/>
                <a:gd name="T23" fmla="*/ 8 h 68"/>
                <a:gd name="T24" fmla="*/ 30 w 79"/>
                <a:gd name="T25" fmla="*/ 13 h 68"/>
                <a:gd name="T26" fmla="*/ 43 w 79"/>
                <a:gd name="T27" fmla="*/ 19 h 68"/>
                <a:gd name="T28" fmla="*/ 53 w 79"/>
                <a:gd name="T29" fmla="*/ 27 h 68"/>
                <a:gd name="T30" fmla="*/ 62 w 79"/>
                <a:gd name="T31" fmla="*/ 36 h 68"/>
                <a:gd name="T32" fmla="*/ 68 w 79"/>
                <a:gd name="T33" fmla="*/ 45 h 68"/>
                <a:gd name="T34" fmla="*/ 72 w 79"/>
                <a:gd name="T35" fmla="*/ 56 h 68"/>
                <a:gd name="T36" fmla="*/ 72 w 79"/>
                <a:gd name="T37" fmla="*/ 67 h 68"/>
                <a:gd name="T38" fmla="*/ 78 w 79"/>
                <a:gd name="T39" fmla="*/ 67 h 6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68"/>
                <a:gd name="T62" fmla="*/ 79 w 79"/>
                <a:gd name="T63" fmla="*/ 68 h 68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68">
                  <a:moveTo>
                    <a:pt x="78" y="67"/>
                  </a:moveTo>
                  <a:lnTo>
                    <a:pt x="78" y="67"/>
                  </a:lnTo>
                  <a:lnTo>
                    <a:pt x="78" y="55"/>
                  </a:lnTo>
                  <a:lnTo>
                    <a:pt x="74" y="43"/>
                  </a:lnTo>
                  <a:lnTo>
                    <a:pt x="67" y="31"/>
                  </a:lnTo>
                  <a:lnTo>
                    <a:pt x="57" y="22"/>
                  </a:lnTo>
                  <a:lnTo>
                    <a:pt x="46" y="14"/>
                  </a:lnTo>
                  <a:lnTo>
                    <a:pt x="32" y="7"/>
                  </a:lnTo>
                  <a:lnTo>
                    <a:pt x="17" y="3"/>
                  </a:lnTo>
                  <a:lnTo>
                    <a:pt x="0" y="0"/>
                  </a:lnTo>
                  <a:lnTo>
                    <a:pt x="0" y="6"/>
                  </a:lnTo>
                  <a:lnTo>
                    <a:pt x="15" y="8"/>
                  </a:lnTo>
                  <a:lnTo>
                    <a:pt x="30" y="13"/>
                  </a:lnTo>
                  <a:lnTo>
                    <a:pt x="43" y="19"/>
                  </a:lnTo>
                  <a:lnTo>
                    <a:pt x="53" y="27"/>
                  </a:lnTo>
                  <a:lnTo>
                    <a:pt x="62" y="36"/>
                  </a:lnTo>
                  <a:lnTo>
                    <a:pt x="68" y="45"/>
                  </a:lnTo>
                  <a:lnTo>
                    <a:pt x="72" y="56"/>
                  </a:lnTo>
                  <a:lnTo>
                    <a:pt x="72" y="67"/>
                  </a:lnTo>
                  <a:lnTo>
                    <a:pt x="78" y="67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63" name="Freeform 282"/>
            <p:cNvSpPr>
              <a:spLocks/>
            </p:cNvSpPr>
            <p:nvPr/>
          </p:nvSpPr>
          <p:spPr bwMode="auto">
            <a:xfrm>
              <a:off x="3570" y="4023"/>
              <a:ext cx="168" cy="105"/>
            </a:xfrm>
            <a:custGeom>
              <a:avLst/>
              <a:gdLst>
                <a:gd name="T0" fmla="*/ 0 w 168"/>
                <a:gd name="T1" fmla="*/ 64 h 105"/>
                <a:gd name="T2" fmla="*/ 1 w 168"/>
                <a:gd name="T3" fmla="*/ 72 h 105"/>
                <a:gd name="T4" fmla="*/ 5 w 168"/>
                <a:gd name="T5" fmla="*/ 78 h 105"/>
                <a:gd name="T6" fmla="*/ 12 w 168"/>
                <a:gd name="T7" fmla="*/ 85 h 105"/>
                <a:gd name="T8" fmla="*/ 21 w 168"/>
                <a:gd name="T9" fmla="*/ 92 h 105"/>
                <a:gd name="T10" fmla="*/ 33 w 168"/>
                <a:gd name="T11" fmla="*/ 96 h 105"/>
                <a:gd name="T12" fmla="*/ 47 w 168"/>
                <a:gd name="T13" fmla="*/ 100 h 105"/>
                <a:gd name="T14" fmla="*/ 63 w 168"/>
                <a:gd name="T15" fmla="*/ 103 h 105"/>
                <a:gd name="T16" fmla="*/ 79 w 168"/>
                <a:gd name="T17" fmla="*/ 104 h 105"/>
                <a:gd name="T18" fmla="*/ 88 w 168"/>
                <a:gd name="T19" fmla="*/ 104 h 105"/>
                <a:gd name="T20" fmla="*/ 96 w 168"/>
                <a:gd name="T21" fmla="*/ 104 h 105"/>
                <a:gd name="T22" fmla="*/ 103 w 168"/>
                <a:gd name="T23" fmla="*/ 104 h 105"/>
                <a:gd name="T24" fmla="*/ 111 w 168"/>
                <a:gd name="T25" fmla="*/ 103 h 105"/>
                <a:gd name="T26" fmla="*/ 119 w 168"/>
                <a:gd name="T27" fmla="*/ 102 h 105"/>
                <a:gd name="T28" fmla="*/ 126 w 168"/>
                <a:gd name="T29" fmla="*/ 100 h 105"/>
                <a:gd name="T30" fmla="*/ 132 w 168"/>
                <a:gd name="T31" fmla="*/ 98 h 105"/>
                <a:gd name="T32" fmla="*/ 139 w 168"/>
                <a:gd name="T33" fmla="*/ 96 h 105"/>
                <a:gd name="T34" fmla="*/ 145 w 168"/>
                <a:gd name="T35" fmla="*/ 94 h 105"/>
                <a:gd name="T36" fmla="*/ 150 w 168"/>
                <a:gd name="T37" fmla="*/ 92 h 105"/>
                <a:gd name="T38" fmla="*/ 154 w 168"/>
                <a:gd name="T39" fmla="*/ 89 h 105"/>
                <a:gd name="T40" fmla="*/ 158 w 168"/>
                <a:gd name="T41" fmla="*/ 86 h 105"/>
                <a:gd name="T42" fmla="*/ 161 w 168"/>
                <a:gd name="T43" fmla="*/ 82 h 105"/>
                <a:gd name="T44" fmla="*/ 164 w 168"/>
                <a:gd name="T45" fmla="*/ 78 h 105"/>
                <a:gd name="T46" fmla="*/ 166 w 168"/>
                <a:gd name="T47" fmla="*/ 75 h 105"/>
                <a:gd name="T48" fmla="*/ 167 w 168"/>
                <a:gd name="T49" fmla="*/ 72 h 105"/>
                <a:gd name="T50" fmla="*/ 166 w 168"/>
                <a:gd name="T51" fmla="*/ 40 h 105"/>
                <a:gd name="T52" fmla="*/ 166 w 168"/>
                <a:gd name="T53" fmla="*/ 32 h 105"/>
                <a:gd name="T54" fmla="*/ 161 w 168"/>
                <a:gd name="T55" fmla="*/ 25 h 105"/>
                <a:gd name="T56" fmla="*/ 154 w 168"/>
                <a:gd name="T57" fmla="*/ 19 h 105"/>
                <a:gd name="T58" fmla="*/ 145 w 168"/>
                <a:gd name="T59" fmla="*/ 13 h 105"/>
                <a:gd name="T60" fmla="*/ 133 w 168"/>
                <a:gd name="T61" fmla="*/ 8 h 105"/>
                <a:gd name="T62" fmla="*/ 120 w 168"/>
                <a:gd name="T63" fmla="*/ 4 h 105"/>
                <a:gd name="T64" fmla="*/ 104 w 168"/>
                <a:gd name="T65" fmla="*/ 1 h 105"/>
                <a:gd name="T66" fmla="*/ 88 w 168"/>
                <a:gd name="T67" fmla="*/ 0 h 105"/>
                <a:gd name="T68" fmla="*/ 79 w 168"/>
                <a:gd name="T69" fmla="*/ 0 h 105"/>
                <a:gd name="T70" fmla="*/ 70 w 168"/>
                <a:gd name="T71" fmla="*/ 0 h 105"/>
                <a:gd name="T72" fmla="*/ 63 w 168"/>
                <a:gd name="T73" fmla="*/ 0 h 105"/>
                <a:gd name="T74" fmla="*/ 55 w 168"/>
                <a:gd name="T75" fmla="*/ 1 h 105"/>
                <a:gd name="T76" fmla="*/ 47 w 168"/>
                <a:gd name="T77" fmla="*/ 2 h 105"/>
                <a:gd name="T78" fmla="*/ 41 w 168"/>
                <a:gd name="T79" fmla="*/ 4 h 105"/>
                <a:gd name="T80" fmla="*/ 34 w 168"/>
                <a:gd name="T81" fmla="*/ 6 h 105"/>
                <a:gd name="T82" fmla="*/ 28 w 168"/>
                <a:gd name="T83" fmla="*/ 8 h 105"/>
                <a:gd name="T84" fmla="*/ 21 w 168"/>
                <a:gd name="T85" fmla="*/ 9 h 105"/>
                <a:gd name="T86" fmla="*/ 17 w 168"/>
                <a:gd name="T87" fmla="*/ 13 h 105"/>
                <a:gd name="T88" fmla="*/ 13 w 168"/>
                <a:gd name="T89" fmla="*/ 15 h 105"/>
                <a:gd name="T90" fmla="*/ 8 w 168"/>
                <a:gd name="T91" fmla="*/ 19 h 105"/>
                <a:gd name="T92" fmla="*/ 5 w 168"/>
                <a:gd name="T93" fmla="*/ 22 h 105"/>
                <a:gd name="T94" fmla="*/ 3 w 168"/>
                <a:gd name="T95" fmla="*/ 25 h 105"/>
                <a:gd name="T96" fmla="*/ 1 w 168"/>
                <a:gd name="T97" fmla="*/ 28 h 105"/>
                <a:gd name="T98" fmla="*/ 0 w 168"/>
                <a:gd name="T99" fmla="*/ 32 h 105"/>
                <a:gd name="T100" fmla="*/ 0 w 168"/>
                <a:gd name="T101" fmla="*/ 64 h 105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68"/>
                <a:gd name="T154" fmla="*/ 0 h 105"/>
                <a:gd name="T155" fmla="*/ 168 w 168"/>
                <a:gd name="T156" fmla="*/ 105 h 105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68" h="105">
                  <a:moveTo>
                    <a:pt x="0" y="64"/>
                  </a:moveTo>
                  <a:lnTo>
                    <a:pt x="1" y="72"/>
                  </a:lnTo>
                  <a:lnTo>
                    <a:pt x="5" y="78"/>
                  </a:lnTo>
                  <a:lnTo>
                    <a:pt x="12" y="85"/>
                  </a:lnTo>
                  <a:lnTo>
                    <a:pt x="21" y="92"/>
                  </a:lnTo>
                  <a:lnTo>
                    <a:pt x="33" y="96"/>
                  </a:lnTo>
                  <a:lnTo>
                    <a:pt x="47" y="100"/>
                  </a:lnTo>
                  <a:lnTo>
                    <a:pt x="63" y="103"/>
                  </a:lnTo>
                  <a:lnTo>
                    <a:pt x="79" y="104"/>
                  </a:lnTo>
                  <a:lnTo>
                    <a:pt x="88" y="104"/>
                  </a:lnTo>
                  <a:lnTo>
                    <a:pt x="96" y="104"/>
                  </a:lnTo>
                  <a:lnTo>
                    <a:pt x="103" y="104"/>
                  </a:lnTo>
                  <a:lnTo>
                    <a:pt x="111" y="103"/>
                  </a:lnTo>
                  <a:lnTo>
                    <a:pt x="119" y="102"/>
                  </a:lnTo>
                  <a:lnTo>
                    <a:pt x="126" y="100"/>
                  </a:lnTo>
                  <a:lnTo>
                    <a:pt x="132" y="98"/>
                  </a:lnTo>
                  <a:lnTo>
                    <a:pt x="139" y="96"/>
                  </a:lnTo>
                  <a:lnTo>
                    <a:pt x="145" y="94"/>
                  </a:lnTo>
                  <a:lnTo>
                    <a:pt x="150" y="92"/>
                  </a:lnTo>
                  <a:lnTo>
                    <a:pt x="154" y="89"/>
                  </a:lnTo>
                  <a:lnTo>
                    <a:pt x="158" y="86"/>
                  </a:lnTo>
                  <a:lnTo>
                    <a:pt x="161" y="82"/>
                  </a:lnTo>
                  <a:lnTo>
                    <a:pt x="164" y="78"/>
                  </a:lnTo>
                  <a:lnTo>
                    <a:pt x="166" y="75"/>
                  </a:lnTo>
                  <a:lnTo>
                    <a:pt x="167" y="72"/>
                  </a:lnTo>
                  <a:lnTo>
                    <a:pt x="166" y="40"/>
                  </a:lnTo>
                  <a:lnTo>
                    <a:pt x="166" y="32"/>
                  </a:lnTo>
                  <a:lnTo>
                    <a:pt x="161" y="25"/>
                  </a:lnTo>
                  <a:lnTo>
                    <a:pt x="154" y="19"/>
                  </a:lnTo>
                  <a:lnTo>
                    <a:pt x="145" y="13"/>
                  </a:lnTo>
                  <a:lnTo>
                    <a:pt x="133" y="8"/>
                  </a:lnTo>
                  <a:lnTo>
                    <a:pt x="120" y="4"/>
                  </a:lnTo>
                  <a:lnTo>
                    <a:pt x="104" y="1"/>
                  </a:lnTo>
                  <a:lnTo>
                    <a:pt x="88" y="0"/>
                  </a:lnTo>
                  <a:lnTo>
                    <a:pt x="79" y="0"/>
                  </a:lnTo>
                  <a:lnTo>
                    <a:pt x="70" y="0"/>
                  </a:lnTo>
                  <a:lnTo>
                    <a:pt x="63" y="0"/>
                  </a:lnTo>
                  <a:lnTo>
                    <a:pt x="55" y="1"/>
                  </a:lnTo>
                  <a:lnTo>
                    <a:pt x="47" y="2"/>
                  </a:lnTo>
                  <a:lnTo>
                    <a:pt x="41" y="4"/>
                  </a:lnTo>
                  <a:lnTo>
                    <a:pt x="34" y="6"/>
                  </a:lnTo>
                  <a:lnTo>
                    <a:pt x="28" y="8"/>
                  </a:lnTo>
                  <a:lnTo>
                    <a:pt x="21" y="9"/>
                  </a:lnTo>
                  <a:lnTo>
                    <a:pt x="17" y="13"/>
                  </a:lnTo>
                  <a:lnTo>
                    <a:pt x="13" y="15"/>
                  </a:lnTo>
                  <a:lnTo>
                    <a:pt x="8" y="19"/>
                  </a:lnTo>
                  <a:lnTo>
                    <a:pt x="5" y="22"/>
                  </a:lnTo>
                  <a:lnTo>
                    <a:pt x="3" y="25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0" y="64"/>
                  </a:lnTo>
                </a:path>
              </a:pathLst>
            </a:custGeom>
            <a:solidFill>
              <a:srgbClr val="FFB2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64" name="Freeform 283"/>
            <p:cNvSpPr>
              <a:spLocks/>
            </p:cNvSpPr>
            <p:nvPr/>
          </p:nvSpPr>
          <p:spPr bwMode="auto">
            <a:xfrm>
              <a:off x="3567" y="4091"/>
              <a:ext cx="80" cy="41"/>
            </a:xfrm>
            <a:custGeom>
              <a:avLst/>
              <a:gdLst>
                <a:gd name="T0" fmla="*/ 79 w 80"/>
                <a:gd name="T1" fmla="*/ 34 h 41"/>
                <a:gd name="T2" fmla="*/ 79 w 80"/>
                <a:gd name="T3" fmla="*/ 34 h 41"/>
                <a:gd name="T4" fmla="*/ 63 w 80"/>
                <a:gd name="T5" fmla="*/ 33 h 41"/>
                <a:gd name="T6" fmla="*/ 48 w 80"/>
                <a:gd name="T7" fmla="*/ 30 h 41"/>
                <a:gd name="T8" fmla="*/ 35 w 80"/>
                <a:gd name="T9" fmla="*/ 27 h 41"/>
                <a:gd name="T10" fmla="*/ 25 w 80"/>
                <a:gd name="T11" fmla="*/ 22 h 41"/>
                <a:gd name="T12" fmla="*/ 16 w 80"/>
                <a:gd name="T13" fmla="*/ 17 h 41"/>
                <a:gd name="T14" fmla="*/ 10 w 80"/>
                <a:gd name="T15" fmla="*/ 11 h 41"/>
                <a:gd name="T16" fmla="*/ 7 w 80"/>
                <a:gd name="T17" fmla="*/ 6 h 41"/>
                <a:gd name="T18" fmla="*/ 7 w 80"/>
                <a:gd name="T19" fmla="*/ 0 h 41"/>
                <a:gd name="T20" fmla="*/ 0 w 80"/>
                <a:gd name="T21" fmla="*/ 0 h 41"/>
                <a:gd name="T22" fmla="*/ 1 w 80"/>
                <a:gd name="T23" fmla="*/ 8 h 41"/>
                <a:gd name="T24" fmla="*/ 6 w 80"/>
                <a:gd name="T25" fmla="*/ 15 h 41"/>
                <a:gd name="T26" fmla="*/ 12 w 80"/>
                <a:gd name="T27" fmla="*/ 22 h 41"/>
                <a:gd name="T28" fmla="*/ 22 w 80"/>
                <a:gd name="T29" fmla="*/ 28 h 41"/>
                <a:gd name="T30" fmla="*/ 33 w 80"/>
                <a:gd name="T31" fmla="*/ 32 h 41"/>
                <a:gd name="T32" fmla="*/ 47 w 80"/>
                <a:gd name="T33" fmla="*/ 36 h 41"/>
                <a:gd name="T34" fmla="*/ 63 w 80"/>
                <a:gd name="T35" fmla="*/ 38 h 41"/>
                <a:gd name="T36" fmla="*/ 79 w 80"/>
                <a:gd name="T37" fmla="*/ 40 h 41"/>
                <a:gd name="T38" fmla="*/ 79 w 80"/>
                <a:gd name="T39" fmla="*/ 34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41"/>
                <a:gd name="T62" fmla="*/ 80 w 80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41">
                  <a:moveTo>
                    <a:pt x="79" y="34"/>
                  </a:moveTo>
                  <a:lnTo>
                    <a:pt x="79" y="34"/>
                  </a:lnTo>
                  <a:lnTo>
                    <a:pt x="63" y="33"/>
                  </a:lnTo>
                  <a:lnTo>
                    <a:pt x="48" y="30"/>
                  </a:lnTo>
                  <a:lnTo>
                    <a:pt x="35" y="27"/>
                  </a:lnTo>
                  <a:lnTo>
                    <a:pt x="25" y="22"/>
                  </a:lnTo>
                  <a:lnTo>
                    <a:pt x="16" y="17"/>
                  </a:lnTo>
                  <a:lnTo>
                    <a:pt x="10" y="11"/>
                  </a:lnTo>
                  <a:lnTo>
                    <a:pt x="7" y="6"/>
                  </a:lnTo>
                  <a:lnTo>
                    <a:pt x="7" y="0"/>
                  </a:lnTo>
                  <a:lnTo>
                    <a:pt x="0" y="0"/>
                  </a:lnTo>
                  <a:lnTo>
                    <a:pt x="1" y="8"/>
                  </a:lnTo>
                  <a:lnTo>
                    <a:pt x="6" y="15"/>
                  </a:lnTo>
                  <a:lnTo>
                    <a:pt x="12" y="22"/>
                  </a:lnTo>
                  <a:lnTo>
                    <a:pt x="22" y="28"/>
                  </a:lnTo>
                  <a:lnTo>
                    <a:pt x="33" y="32"/>
                  </a:lnTo>
                  <a:lnTo>
                    <a:pt x="47" y="36"/>
                  </a:lnTo>
                  <a:lnTo>
                    <a:pt x="63" y="38"/>
                  </a:lnTo>
                  <a:lnTo>
                    <a:pt x="79" y="40"/>
                  </a:lnTo>
                  <a:lnTo>
                    <a:pt x="79" y="34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65" name="Freeform 284"/>
            <p:cNvSpPr>
              <a:spLocks/>
            </p:cNvSpPr>
            <p:nvPr/>
          </p:nvSpPr>
          <p:spPr bwMode="auto">
            <a:xfrm>
              <a:off x="3652" y="4099"/>
              <a:ext cx="89" cy="33"/>
            </a:xfrm>
            <a:custGeom>
              <a:avLst/>
              <a:gdLst>
                <a:gd name="T0" fmla="*/ 81 w 89"/>
                <a:gd name="T1" fmla="*/ 0 h 33"/>
                <a:gd name="T2" fmla="*/ 81 w 89"/>
                <a:gd name="T3" fmla="*/ 0 h 33"/>
                <a:gd name="T4" fmla="*/ 81 w 89"/>
                <a:gd name="T5" fmla="*/ 2 h 33"/>
                <a:gd name="T6" fmla="*/ 80 w 89"/>
                <a:gd name="T7" fmla="*/ 5 h 33"/>
                <a:gd name="T8" fmla="*/ 78 w 89"/>
                <a:gd name="T9" fmla="*/ 8 h 33"/>
                <a:gd name="T10" fmla="*/ 75 w 89"/>
                <a:gd name="T11" fmla="*/ 10 h 33"/>
                <a:gd name="T12" fmla="*/ 71 w 89"/>
                <a:gd name="T13" fmla="*/ 13 h 33"/>
                <a:gd name="T14" fmla="*/ 66 w 89"/>
                <a:gd name="T15" fmla="*/ 14 h 33"/>
                <a:gd name="T16" fmla="*/ 63 w 89"/>
                <a:gd name="T17" fmla="*/ 17 h 33"/>
                <a:gd name="T18" fmla="*/ 57 w 89"/>
                <a:gd name="T19" fmla="*/ 19 h 33"/>
                <a:gd name="T20" fmla="*/ 51 w 89"/>
                <a:gd name="T21" fmla="*/ 21 h 33"/>
                <a:gd name="T22" fmla="*/ 45 w 89"/>
                <a:gd name="T23" fmla="*/ 23 h 33"/>
                <a:gd name="T24" fmla="*/ 38 w 89"/>
                <a:gd name="T25" fmla="*/ 24 h 33"/>
                <a:gd name="T26" fmla="*/ 31 w 89"/>
                <a:gd name="T27" fmla="*/ 25 h 33"/>
                <a:gd name="T28" fmla="*/ 23 w 89"/>
                <a:gd name="T29" fmla="*/ 26 h 33"/>
                <a:gd name="T30" fmla="*/ 16 w 89"/>
                <a:gd name="T31" fmla="*/ 26 h 33"/>
                <a:gd name="T32" fmla="*/ 8 w 89"/>
                <a:gd name="T33" fmla="*/ 26 h 33"/>
                <a:gd name="T34" fmla="*/ 0 w 89"/>
                <a:gd name="T35" fmla="*/ 26 h 33"/>
                <a:gd name="T36" fmla="*/ 0 w 89"/>
                <a:gd name="T37" fmla="*/ 32 h 33"/>
                <a:gd name="T38" fmla="*/ 8 w 89"/>
                <a:gd name="T39" fmla="*/ 32 h 33"/>
                <a:gd name="T40" fmla="*/ 16 w 89"/>
                <a:gd name="T41" fmla="*/ 32 h 33"/>
                <a:gd name="T42" fmla="*/ 23 w 89"/>
                <a:gd name="T43" fmla="*/ 31 h 33"/>
                <a:gd name="T44" fmla="*/ 31 w 89"/>
                <a:gd name="T45" fmla="*/ 30 h 33"/>
                <a:gd name="T46" fmla="*/ 39 w 89"/>
                <a:gd name="T47" fmla="*/ 29 h 33"/>
                <a:gd name="T48" fmla="*/ 47 w 89"/>
                <a:gd name="T49" fmla="*/ 28 h 33"/>
                <a:gd name="T50" fmla="*/ 52 w 89"/>
                <a:gd name="T51" fmla="*/ 26 h 33"/>
                <a:gd name="T52" fmla="*/ 59 w 89"/>
                <a:gd name="T53" fmla="*/ 24 h 33"/>
                <a:gd name="T54" fmla="*/ 66 w 89"/>
                <a:gd name="T55" fmla="*/ 22 h 33"/>
                <a:gd name="T56" fmla="*/ 70 w 89"/>
                <a:gd name="T57" fmla="*/ 20 h 33"/>
                <a:gd name="T58" fmla="*/ 74 w 89"/>
                <a:gd name="T59" fmla="*/ 18 h 33"/>
                <a:gd name="T60" fmla="*/ 79 w 89"/>
                <a:gd name="T61" fmla="*/ 14 h 33"/>
                <a:gd name="T62" fmla="*/ 82 w 89"/>
                <a:gd name="T63" fmla="*/ 11 h 33"/>
                <a:gd name="T64" fmla="*/ 85 w 89"/>
                <a:gd name="T65" fmla="*/ 8 h 33"/>
                <a:gd name="T66" fmla="*/ 87 w 89"/>
                <a:gd name="T67" fmla="*/ 4 h 33"/>
                <a:gd name="T68" fmla="*/ 88 w 89"/>
                <a:gd name="T69" fmla="*/ 0 h 33"/>
                <a:gd name="T70" fmla="*/ 81 w 89"/>
                <a:gd name="T71" fmla="*/ 0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81" y="0"/>
                  </a:moveTo>
                  <a:lnTo>
                    <a:pt x="81" y="0"/>
                  </a:lnTo>
                  <a:lnTo>
                    <a:pt x="81" y="2"/>
                  </a:lnTo>
                  <a:lnTo>
                    <a:pt x="80" y="5"/>
                  </a:lnTo>
                  <a:lnTo>
                    <a:pt x="78" y="8"/>
                  </a:lnTo>
                  <a:lnTo>
                    <a:pt x="75" y="10"/>
                  </a:lnTo>
                  <a:lnTo>
                    <a:pt x="71" y="13"/>
                  </a:lnTo>
                  <a:lnTo>
                    <a:pt x="66" y="14"/>
                  </a:lnTo>
                  <a:lnTo>
                    <a:pt x="63" y="17"/>
                  </a:lnTo>
                  <a:lnTo>
                    <a:pt x="57" y="19"/>
                  </a:lnTo>
                  <a:lnTo>
                    <a:pt x="51" y="21"/>
                  </a:lnTo>
                  <a:lnTo>
                    <a:pt x="45" y="23"/>
                  </a:lnTo>
                  <a:lnTo>
                    <a:pt x="38" y="24"/>
                  </a:lnTo>
                  <a:lnTo>
                    <a:pt x="31" y="25"/>
                  </a:lnTo>
                  <a:lnTo>
                    <a:pt x="23" y="26"/>
                  </a:lnTo>
                  <a:lnTo>
                    <a:pt x="16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8" y="32"/>
                  </a:lnTo>
                  <a:lnTo>
                    <a:pt x="16" y="32"/>
                  </a:lnTo>
                  <a:lnTo>
                    <a:pt x="23" y="31"/>
                  </a:lnTo>
                  <a:lnTo>
                    <a:pt x="31" y="30"/>
                  </a:lnTo>
                  <a:lnTo>
                    <a:pt x="39" y="29"/>
                  </a:lnTo>
                  <a:lnTo>
                    <a:pt x="47" y="28"/>
                  </a:lnTo>
                  <a:lnTo>
                    <a:pt x="52" y="26"/>
                  </a:lnTo>
                  <a:lnTo>
                    <a:pt x="59" y="24"/>
                  </a:lnTo>
                  <a:lnTo>
                    <a:pt x="66" y="22"/>
                  </a:lnTo>
                  <a:lnTo>
                    <a:pt x="70" y="20"/>
                  </a:lnTo>
                  <a:lnTo>
                    <a:pt x="74" y="18"/>
                  </a:lnTo>
                  <a:lnTo>
                    <a:pt x="79" y="14"/>
                  </a:lnTo>
                  <a:lnTo>
                    <a:pt x="82" y="11"/>
                  </a:lnTo>
                  <a:lnTo>
                    <a:pt x="85" y="8"/>
                  </a:lnTo>
                  <a:lnTo>
                    <a:pt x="87" y="4"/>
                  </a:lnTo>
                  <a:lnTo>
                    <a:pt x="88" y="0"/>
                  </a:lnTo>
                  <a:lnTo>
                    <a:pt x="81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66" name="Freeform 285"/>
            <p:cNvSpPr>
              <a:spLocks/>
            </p:cNvSpPr>
            <p:nvPr/>
          </p:nvSpPr>
          <p:spPr bwMode="auto">
            <a:xfrm>
              <a:off x="3739" y="4065"/>
              <a:ext cx="2" cy="29"/>
            </a:xfrm>
            <a:custGeom>
              <a:avLst/>
              <a:gdLst>
                <a:gd name="T0" fmla="*/ 0 w 2"/>
                <a:gd name="T1" fmla="*/ 0 h 29"/>
                <a:gd name="T2" fmla="*/ 0 w 2"/>
                <a:gd name="T3" fmla="*/ 0 h 29"/>
                <a:gd name="T4" fmla="*/ 0 w 2"/>
                <a:gd name="T5" fmla="*/ 28 h 29"/>
                <a:gd name="T6" fmla="*/ 1 w 2"/>
                <a:gd name="T7" fmla="*/ 28 h 29"/>
                <a:gd name="T8" fmla="*/ 1 w 2"/>
                <a:gd name="T9" fmla="*/ 0 h 29"/>
                <a:gd name="T10" fmla="*/ 0 w 2"/>
                <a:gd name="T11" fmla="*/ 0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"/>
                <a:gd name="T19" fmla="*/ 0 h 29"/>
                <a:gd name="T20" fmla="*/ 2 w 2"/>
                <a:gd name="T21" fmla="*/ 29 h 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" h="29">
                  <a:moveTo>
                    <a:pt x="0" y="0"/>
                  </a:moveTo>
                  <a:lnTo>
                    <a:pt x="0" y="0"/>
                  </a:lnTo>
                  <a:lnTo>
                    <a:pt x="0" y="28"/>
                  </a:lnTo>
                  <a:lnTo>
                    <a:pt x="1" y="28"/>
                  </a:lnTo>
                  <a:lnTo>
                    <a:pt x="1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67" name="Freeform 286"/>
            <p:cNvSpPr>
              <a:spLocks/>
            </p:cNvSpPr>
            <p:nvPr/>
          </p:nvSpPr>
          <p:spPr bwMode="auto">
            <a:xfrm>
              <a:off x="3661" y="4020"/>
              <a:ext cx="79" cy="40"/>
            </a:xfrm>
            <a:custGeom>
              <a:avLst/>
              <a:gdLst>
                <a:gd name="T0" fmla="*/ 0 w 79"/>
                <a:gd name="T1" fmla="*/ 5 h 40"/>
                <a:gd name="T2" fmla="*/ 0 w 79"/>
                <a:gd name="T3" fmla="*/ 5 h 40"/>
                <a:gd name="T4" fmla="*/ 16 w 79"/>
                <a:gd name="T5" fmla="*/ 7 h 40"/>
                <a:gd name="T6" fmla="*/ 30 w 79"/>
                <a:gd name="T7" fmla="*/ 9 h 40"/>
                <a:gd name="T8" fmla="*/ 43 w 79"/>
                <a:gd name="T9" fmla="*/ 13 h 40"/>
                <a:gd name="T10" fmla="*/ 54 w 79"/>
                <a:gd name="T11" fmla="*/ 17 h 40"/>
                <a:gd name="T12" fmla="*/ 62 w 79"/>
                <a:gd name="T13" fmla="*/ 22 h 40"/>
                <a:gd name="T14" fmla="*/ 69 w 79"/>
                <a:gd name="T15" fmla="*/ 28 h 40"/>
                <a:gd name="T16" fmla="*/ 72 w 79"/>
                <a:gd name="T17" fmla="*/ 33 h 40"/>
                <a:gd name="T18" fmla="*/ 72 w 79"/>
                <a:gd name="T19" fmla="*/ 39 h 40"/>
                <a:gd name="T20" fmla="*/ 78 w 79"/>
                <a:gd name="T21" fmla="*/ 39 h 40"/>
                <a:gd name="T22" fmla="*/ 78 w 79"/>
                <a:gd name="T23" fmla="*/ 31 h 40"/>
                <a:gd name="T24" fmla="*/ 73 w 79"/>
                <a:gd name="T25" fmla="*/ 23 h 40"/>
                <a:gd name="T26" fmla="*/ 67 w 79"/>
                <a:gd name="T27" fmla="*/ 17 h 40"/>
                <a:gd name="T28" fmla="*/ 57 w 79"/>
                <a:gd name="T29" fmla="*/ 11 h 40"/>
                <a:gd name="T30" fmla="*/ 46 w 79"/>
                <a:gd name="T31" fmla="*/ 7 h 40"/>
                <a:gd name="T32" fmla="*/ 32 w 79"/>
                <a:gd name="T33" fmla="*/ 3 h 40"/>
                <a:gd name="T34" fmla="*/ 16 w 79"/>
                <a:gd name="T35" fmla="*/ 1 h 40"/>
                <a:gd name="T36" fmla="*/ 0 w 79"/>
                <a:gd name="T37" fmla="*/ 0 h 40"/>
                <a:gd name="T38" fmla="*/ 0 w 79"/>
                <a:gd name="T39" fmla="*/ 5 h 4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0"/>
                <a:gd name="T62" fmla="*/ 79 w 79"/>
                <a:gd name="T63" fmla="*/ 40 h 4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0">
                  <a:moveTo>
                    <a:pt x="0" y="5"/>
                  </a:moveTo>
                  <a:lnTo>
                    <a:pt x="0" y="5"/>
                  </a:lnTo>
                  <a:lnTo>
                    <a:pt x="16" y="7"/>
                  </a:lnTo>
                  <a:lnTo>
                    <a:pt x="30" y="9"/>
                  </a:lnTo>
                  <a:lnTo>
                    <a:pt x="43" y="13"/>
                  </a:lnTo>
                  <a:lnTo>
                    <a:pt x="54" y="17"/>
                  </a:lnTo>
                  <a:lnTo>
                    <a:pt x="62" y="22"/>
                  </a:lnTo>
                  <a:lnTo>
                    <a:pt x="69" y="28"/>
                  </a:lnTo>
                  <a:lnTo>
                    <a:pt x="72" y="33"/>
                  </a:lnTo>
                  <a:lnTo>
                    <a:pt x="72" y="39"/>
                  </a:lnTo>
                  <a:lnTo>
                    <a:pt x="78" y="39"/>
                  </a:lnTo>
                  <a:lnTo>
                    <a:pt x="78" y="31"/>
                  </a:lnTo>
                  <a:lnTo>
                    <a:pt x="73" y="23"/>
                  </a:lnTo>
                  <a:lnTo>
                    <a:pt x="67" y="17"/>
                  </a:lnTo>
                  <a:lnTo>
                    <a:pt x="57" y="11"/>
                  </a:lnTo>
                  <a:lnTo>
                    <a:pt x="46" y="7"/>
                  </a:lnTo>
                  <a:lnTo>
                    <a:pt x="32" y="3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68" name="Freeform 287"/>
            <p:cNvSpPr>
              <a:spLocks/>
            </p:cNvSpPr>
            <p:nvPr/>
          </p:nvSpPr>
          <p:spPr bwMode="auto">
            <a:xfrm>
              <a:off x="3567" y="4019"/>
              <a:ext cx="89" cy="33"/>
            </a:xfrm>
            <a:custGeom>
              <a:avLst/>
              <a:gdLst>
                <a:gd name="T0" fmla="*/ 6 w 89"/>
                <a:gd name="T1" fmla="*/ 32 h 33"/>
                <a:gd name="T2" fmla="*/ 6 w 89"/>
                <a:gd name="T3" fmla="*/ 32 h 33"/>
                <a:gd name="T4" fmla="*/ 7 w 89"/>
                <a:gd name="T5" fmla="*/ 29 h 33"/>
                <a:gd name="T6" fmla="*/ 8 w 89"/>
                <a:gd name="T7" fmla="*/ 27 h 33"/>
                <a:gd name="T8" fmla="*/ 10 w 89"/>
                <a:gd name="T9" fmla="*/ 24 h 33"/>
                <a:gd name="T10" fmla="*/ 13 w 89"/>
                <a:gd name="T11" fmla="*/ 22 h 33"/>
                <a:gd name="T12" fmla="*/ 16 w 89"/>
                <a:gd name="T13" fmla="*/ 19 h 33"/>
                <a:gd name="T14" fmla="*/ 21 w 89"/>
                <a:gd name="T15" fmla="*/ 17 h 33"/>
                <a:gd name="T16" fmla="*/ 25 w 89"/>
                <a:gd name="T17" fmla="*/ 15 h 33"/>
                <a:gd name="T18" fmla="*/ 31 w 89"/>
                <a:gd name="T19" fmla="*/ 13 h 33"/>
                <a:gd name="T20" fmla="*/ 37 w 89"/>
                <a:gd name="T21" fmla="*/ 11 h 33"/>
                <a:gd name="T22" fmla="*/ 42 w 89"/>
                <a:gd name="T23" fmla="*/ 9 h 33"/>
                <a:gd name="T24" fmla="*/ 50 w 89"/>
                <a:gd name="T25" fmla="*/ 8 h 33"/>
                <a:gd name="T26" fmla="*/ 56 w 89"/>
                <a:gd name="T27" fmla="*/ 8 h 33"/>
                <a:gd name="T28" fmla="*/ 64 w 89"/>
                <a:gd name="T29" fmla="*/ 6 h 33"/>
                <a:gd name="T30" fmla="*/ 71 w 89"/>
                <a:gd name="T31" fmla="*/ 6 h 33"/>
                <a:gd name="T32" fmla="*/ 80 w 89"/>
                <a:gd name="T33" fmla="*/ 6 h 33"/>
                <a:gd name="T34" fmla="*/ 88 w 89"/>
                <a:gd name="T35" fmla="*/ 6 h 33"/>
                <a:gd name="T36" fmla="*/ 88 w 89"/>
                <a:gd name="T37" fmla="*/ 1 h 33"/>
                <a:gd name="T38" fmla="*/ 80 w 89"/>
                <a:gd name="T39" fmla="*/ 0 h 33"/>
                <a:gd name="T40" fmla="*/ 71 w 89"/>
                <a:gd name="T41" fmla="*/ 0 h 33"/>
                <a:gd name="T42" fmla="*/ 64 w 89"/>
                <a:gd name="T43" fmla="*/ 1 h 33"/>
                <a:gd name="T44" fmla="*/ 56 w 89"/>
                <a:gd name="T45" fmla="*/ 2 h 33"/>
                <a:gd name="T46" fmla="*/ 49 w 89"/>
                <a:gd name="T47" fmla="*/ 3 h 33"/>
                <a:gd name="T48" fmla="*/ 41 w 89"/>
                <a:gd name="T49" fmla="*/ 4 h 33"/>
                <a:gd name="T50" fmla="*/ 35 w 89"/>
                <a:gd name="T51" fmla="*/ 6 h 33"/>
                <a:gd name="T52" fmla="*/ 29 w 89"/>
                <a:gd name="T53" fmla="*/ 8 h 33"/>
                <a:gd name="T54" fmla="*/ 22 w 89"/>
                <a:gd name="T55" fmla="*/ 9 h 33"/>
                <a:gd name="T56" fmla="*/ 18 w 89"/>
                <a:gd name="T57" fmla="*/ 13 h 33"/>
                <a:gd name="T58" fmla="*/ 13 w 89"/>
                <a:gd name="T59" fmla="*/ 15 h 33"/>
                <a:gd name="T60" fmla="*/ 8 w 89"/>
                <a:gd name="T61" fmla="*/ 18 h 33"/>
                <a:gd name="T62" fmla="*/ 6 w 89"/>
                <a:gd name="T63" fmla="*/ 21 h 33"/>
                <a:gd name="T64" fmla="*/ 2 w 89"/>
                <a:gd name="T65" fmla="*/ 24 h 33"/>
                <a:gd name="T66" fmla="*/ 1 w 89"/>
                <a:gd name="T67" fmla="*/ 28 h 33"/>
                <a:gd name="T68" fmla="*/ 0 w 89"/>
                <a:gd name="T69" fmla="*/ 32 h 33"/>
                <a:gd name="T70" fmla="*/ 6 w 89"/>
                <a:gd name="T71" fmla="*/ 32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6" y="32"/>
                  </a:moveTo>
                  <a:lnTo>
                    <a:pt x="6" y="32"/>
                  </a:lnTo>
                  <a:lnTo>
                    <a:pt x="7" y="29"/>
                  </a:lnTo>
                  <a:lnTo>
                    <a:pt x="8" y="27"/>
                  </a:lnTo>
                  <a:lnTo>
                    <a:pt x="10" y="24"/>
                  </a:lnTo>
                  <a:lnTo>
                    <a:pt x="13" y="22"/>
                  </a:lnTo>
                  <a:lnTo>
                    <a:pt x="16" y="19"/>
                  </a:lnTo>
                  <a:lnTo>
                    <a:pt x="21" y="17"/>
                  </a:lnTo>
                  <a:lnTo>
                    <a:pt x="25" y="15"/>
                  </a:lnTo>
                  <a:lnTo>
                    <a:pt x="31" y="13"/>
                  </a:lnTo>
                  <a:lnTo>
                    <a:pt x="37" y="11"/>
                  </a:lnTo>
                  <a:lnTo>
                    <a:pt x="42" y="9"/>
                  </a:lnTo>
                  <a:lnTo>
                    <a:pt x="50" y="8"/>
                  </a:lnTo>
                  <a:lnTo>
                    <a:pt x="56" y="8"/>
                  </a:lnTo>
                  <a:lnTo>
                    <a:pt x="64" y="6"/>
                  </a:lnTo>
                  <a:lnTo>
                    <a:pt x="71" y="6"/>
                  </a:lnTo>
                  <a:lnTo>
                    <a:pt x="80" y="6"/>
                  </a:lnTo>
                  <a:lnTo>
                    <a:pt x="88" y="6"/>
                  </a:lnTo>
                  <a:lnTo>
                    <a:pt x="88" y="1"/>
                  </a:lnTo>
                  <a:lnTo>
                    <a:pt x="80" y="0"/>
                  </a:lnTo>
                  <a:lnTo>
                    <a:pt x="71" y="0"/>
                  </a:lnTo>
                  <a:lnTo>
                    <a:pt x="64" y="1"/>
                  </a:lnTo>
                  <a:lnTo>
                    <a:pt x="56" y="2"/>
                  </a:lnTo>
                  <a:lnTo>
                    <a:pt x="49" y="3"/>
                  </a:lnTo>
                  <a:lnTo>
                    <a:pt x="41" y="4"/>
                  </a:lnTo>
                  <a:lnTo>
                    <a:pt x="35" y="6"/>
                  </a:lnTo>
                  <a:lnTo>
                    <a:pt x="29" y="8"/>
                  </a:lnTo>
                  <a:lnTo>
                    <a:pt x="22" y="9"/>
                  </a:lnTo>
                  <a:lnTo>
                    <a:pt x="18" y="13"/>
                  </a:lnTo>
                  <a:lnTo>
                    <a:pt x="13" y="15"/>
                  </a:lnTo>
                  <a:lnTo>
                    <a:pt x="8" y="18"/>
                  </a:lnTo>
                  <a:lnTo>
                    <a:pt x="6" y="21"/>
                  </a:lnTo>
                  <a:lnTo>
                    <a:pt x="2" y="24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6" y="3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69" name="Freeform 288"/>
            <p:cNvSpPr>
              <a:spLocks/>
            </p:cNvSpPr>
            <p:nvPr/>
          </p:nvSpPr>
          <p:spPr bwMode="auto">
            <a:xfrm>
              <a:off x="3567" y="4057"/>
              <a:ext cx="2" cy="29"/>
            </a:xfrm>
            <a:custGeom>
              <a:avLst/>
              <a:gdLst>
                <a:gd name="T0" fmla="*/ 1 w 2"/>
                <a:gd name="T1" fmla="*/ 28 h 29"/>
                <a:gd name="T2" fmla="*/ 1 w 2"/>
                <a:gd name="T3" fmla="*/ 28 h 29"/>
                <a:gd name="T4" fmla="*/ 1 w 2"/>
                <a:gd name="T5" fmla="*/ 0 h 29"/>
                <a:gd name="T6" fmla="*/ 0 w 2"/>
                <a:gd name="T7" fmla="*/ 0 h 29"/>
                <a:gd name="T8" fmla="*/ 0 w 2"/>
                <a:gd name="T9" fmla="*/ 28 h 29"/>
                <a:gd name="T10" fmla="*/ 1 w 2"/>
                <a:gd name="T11" fmla="*/ 28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"/>
                <a:gd name="T19" fmla="*/ 0 h 29"/>
                <a:gd name="T20" fmla="*/ 2 w 2"/>
                <a:gd name="T21" fmla="*/ 29 h 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" h="29">
                  <a:moveTo>
                    <a:pt x="1" y="28"/>
                  </a:moveTo>
                  <a:lnTo>
                    <a:pt x="1" y="28"/>
                  </a:lnTo>
                  <a:lnTo>
                    <a:pt x="1" y="0"/>
                  </a:lnTo>
                  <a:lnTo>
                    <a:pt x="0" y="0"/>
                  </a:lnTo>
                  <a:lnTo>
                    <a:pt x="0" y="28"/>
                  </a:lnTo>
                  <a:lnTo>
                    <a:pt x="1" y="28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70" name="Freeform 289"/>
            <p:cNvSpPr>
              <a:spLocks/>
            </p:cNvSpPr>
            <p:nvPr/>
          </p:nvSpPr>
          <p:spPr bwMode="auto">
            <a:xfrm>
              <a:off x="3570" y="4023"/>
              <a:ext cx="167" cy="71"/>
            </a:xfrm>
            <a:custGeom>
              <a:avLst/>
              <a:gdLst>
                <a:gd name="T0" fmla="*/ 166 w 167"/>
                <a:gd name="T1" fmla="*/ 39 h 71"/>
                <a:gd name="T2" fmla="*/ 165 w 167"/>
                <a:gd name="T3" fmla="*/ 42 h 71"/>
                <a:gd name="T4" fmla="*/ 163 w 167"/>
                <a:gd name="T5" fmla="*/ 45 h 71"/>
                <a:gd name="T6" fmla="*/ 161 w 167"/>
                <a:gd name="T7" fmla="*/ 49 h 71"/>
                <a:gd name="T8" fmla="*/ 158 w 167"/>
                <a:gd name="T9" fmla="*/ 52 h 71"/>
                <a:gd name="T10" fmla="*/ 153 w 167"/>
                <a:gd name="T11" fmla="*/ 55 h 71"/>
                <a:gd name="T12" fmla="*/ 150 w 167"/>
                <a:gd name="T13" fmla="*/ 57 h 71"/>
                <a:gd name="T14" fmla="*/ 145 w 167"/>
                <a:gd name="T15" fmla="*/ 61 h 71"/>
                <a:gd name="T16" fmla="*/ 139 w 167"/>
                <a:gd name="T17" fmla="*/ 63 h 71"/>
                <a:gd name="T18" fmla="*/ 132 w 167"/>
                <a:gd name="T19" fmla="*/ 64 h 71"/>
                <a:gd name="T20" fmla="*/ 125 w 167"/>
                <a:gd name="T21" fmla="*/ 66 h 71"/>
                <a:gd name="T22" fmla="*/ 119 w 167"/>
                <a:gd name="T23" fmla="*/ 68 h 71"/>
                <a:gd name="T24" fmla="*/ 111 w 167"/>
                <a:gd name="T25" fmla="*/ 69 h 71"/>
                <a:gd name="T26" fmla="*/ 103 w 167"/>
                <a:gd name="T27" fmla="*/ 70 h 71"/>
                <a:gd name="T28" fmla="*/ 96 w 167"/>
                <a:gd name="T29" fmla="*/ 70 h 71"/>
                <a:gd name="T30" fmla="*/ 87 w 167"/>
                <a:gd name="T31" fmla="*/ 70 h 71"/>
                <a:gd name="T32" fmla="*/ 78 w 167"/>
                <a:gd name="T33" fmla="*/ 70 h 71"/>
                <a:gd name="T34" fmla="*/ 62 w 167"/>
                <a:gd name="T35" fmla="*/ 69 h 71"/>
                <a:gd name="T36" fmla="*/ 46 w 167"/>
                <a:gd name="T37" fmla="*/ 66 h 71"/>
                <a:gd name="T38" fmla="*/ 33 w 167"/>
                <a:gd name="T39" fmla="*/ 63 h 71"/>
                <a:gd name="T40" fmla="*/ 21 w 167"/>
                <a:gd name="T41" fmla="*/ 57 h 71"/>
                <a:gd name="T42" fmla="*/ 12 w 167"/>
                <a:gd name="T43" fmla="*/ 52 h 71"/>
                <a:gd name="T44" fmla="*/ 5 w 167"/>
                <a:gd name="T45" fmla="*/ 45 h 71"/>
                <a:gd name="T46" fmla="*/ 0 w 167"/>
                <a:gd name="T47" fmla="*/ 39 h 71"/>
                <a:gd name="T48" fmla="*/ 0 w 167"/>
                <a:gd name="T49" fmla="*/ 31 h 71"/>
                <a:gd name="T50" fmla="*/ 1 w 167"/>
                <a:gd name="T51" fmla="*/ 28 h 71"/>
                <a:gd name="T52" fmla="*/ 3 w 167"/>
                <a:gd name="T53" fmla="*/ 24 h 71"/>
                <a:gd name="T54" fmla="*/ 5 w 167"/>
                <a:gd name="T55" fmla="*/ 21 h 71"/>
                <a:gd name="T56" fmla="*/ 8 w 167"/>
                <a:gd name="T57" fmla="*/ 18 h 71"/>
                <a:gd name="T58" fmla="*/ 13 w 167"/>
                <a:gd name="T59" fmla="*/ 15 h 71"/>
                <a:gd name="T60" fmla="*/ 17 w 167"/>
                <a:gd name="T61" fmla="*/ 13 h 71"/>
                <a:gd name="T62" fmla="*/ 21 w 167"/>
                <a:gd name="T63" fmla="*/ 9 h 71"/>
                <a:gd name="T64" fmla="*/ 28 w 167"/>
                <a:gd name="T65" fmla="*/ 7 h 71"/>
                <a:gd name="T66" fmla="*/ 34 w 167"/>
                <a:gd name="T67" fmla="*/ 6 h 71"/>
                <a:gd name="T68" fmla="*/ 41 w 167"/>
                <a:gd name="T69" fmla="*/ 4 h 71"/>
                <a:gd name="T70" fmla="*/ 47 w 167"/>
                <a:gd name="T71" fmla="*/ 2 h 71"/>
                <a:gd name="T72" fmla="*/ 55 w 167"/>
                <a:gd name="T73" fmla="*/ 1 h 71"/>
                <a:gd name="T74" fmla="*/ 63 w 167"/>
                <a:gd name="T75" fmla="*/ 0 h 71"/>
                <a:gd name="T76" fmla="*/ 70 w 167"/>
                <a:gd name="T77" fmla="*/ 0 h 71"/>
                <a:gd name="T78" fmla="*/ 79 w 167"/>
                <a:gd name="T79" fmla="*/ 0 h 71"/>
                <a:gd name="T80" fmla="*/ 88 w 167"/>
                <a:gd name="T81" fmla="*/ 0 h 71"/>
                <a:gd name="T82" fmla="*/ 104 w 167"/>
                <a:gd name="T83" fmla="*/ 1 h 71"/>
                <a:gd name="T84" fmla="*/ 120 w 167"/>
                <a:gd name="T85" fmla="*/ 4 h 71"/>
                <a:gd name="T86" fmla="*/ 133 w 167"/>
                <a:gd name="T87" fmla="*/ 7 h 71"/>
                <a:gd name="T88" fmla="*/ 145 w 167"/>
                <a:gd name="T89" fmla="*/ 13 h 71"/>
                <a:gd name="T90" fmla="*/ 154 w 167"/>
                <a:gd name="T91" fmla="*/ 18 h 71"/>
                <a:gd name="T92" fmla="*/ 161 w 167"/>
                <a:gd name="T93" fmla="*/ 24 h 71"/>
                <a:gd name="T94" fmla="*/ 166 w 167"/>
                <a:gd name="T95" fmla="*/ 31 h 71"/>
                <a:gd name="T96" fmla="*/ 166 w 167"/>
                <a:gd name="T97" fmla="*/ 39 h 7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67"/>
                <a:gd name="T148" fmla="*/ 0 h 71"/>
                <a:gd name="T149" fmla="*/ 167 w 167"/>
                <a:gd name="T150" fmla="*/ 71 h 71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67" h="71">
                  <a:moveTo>
                    <a:pt x="166" y="39"/>
                  </a:moveTo>
                  <a:lnTo>
                    <a:pt x="165" y="42"/>
                  </a:lnTo>
                  <a:lnTo>
                    <a:pt x="163" y="45"/>
                  </a:lnTo>
                  <a:lnTo>
                    <a:pt x="161" y="49"/>
                  </a:lnTo>
                  <a:lnTo>
                    <a:pt x="158" y="52"/>
                  </a:lnTo>
                  <a:lnTo>
                    <a:pt x="153" y="55"/>
                  </a:lnTo>
                  <a:lnTo>
                    <a:pt x="150" y="57"/>
                  </a:lnTo>
                  <a:lnTo>
                    <a:pt x="145" y="61"/>
                  </a:lnTo>
                  <a:lnTo>
                    <a:pt x="139" y="63"/>
                  </a:lnTo>
                  <a:lnTo>
                    <a:pt x="132" y="64"/>
                  </a:lnTo>
                  <a:lnTo>
                    <a:pt x="125" y="66"/>
                  </a:lnTo>
                  <a:lnTo>
                    <a:pt x="119" y="68"/>
                  </a:lnTo>
                  <a:lnTo>
                    <a:pt x="111" y="69"/>
                  </a:lnTo>
                  <a:lnTo>
                    <a:pt x="103" y="70"/>
                  </a:lnTo>
                  <a:lnTo>
                    <a:pt x="96" y="70"/>
                  </a:lnTo>
                  <a:lnTo>
                    <a:pt x="87" y="70"/>
                  </a:lnTo>
                  <a:lnTo>
                    <a:pt x="78" y="70"/>
                  </a:lnTo>
                  <a:lnTo>
                    <a:pt x="62" y="69"/>
                  </a:lnTo>
                  <a:lnTo>
                    <a:pt x="46" y="66"/>
                  </a:lnTo>
                  <a:lnTo>
                    <a:pt x="33" y="63"/>
                  </a:lnTo>
                  <a:lnTo>
                    <a:pt x="21" y="57"/>
                  </a:lnTo>
                  <a:lnTo>
                    <a:pt x="12" y="52"/>
                  </a:lnTo>
                  <a:lnTo>
                    <a:pt x="5" y="45"/>
                  </a:lnTo>
                  <a:lnTo>
                    <a:pt x="0" y="39"/>
                  </a:lnTo>
                  <a:lnTo>
                    <a:pt x="0" y="31"/>
                  </a:lnTo>
                  <a:lnTo>
                    <a:pt x="1" y="28"/>
                  </a:lnTo>
                  <a:lnTo>
                    <a:pt x="3" y="24"/>
                  </a:lnTo>
                  <a:lnTo>
                    <a:pt x="5" y="21"/>
                  </a:lnTo>
                  <a:lnTo>
                    <a:pt x="8" y="18"/>
                  </a:lnTo>
                  <a:lnTo>
                    <a:pt x="13" y="15"/>
                  </a:lnTo>
                  <a:lnTo>
                    <a:pt x="17" y="13"/>
                  </a:lnTo>
                  <a:lnTo>
                    <a:pt x="21" y="9"/>
                  </a:lnTo>
                  <a:lnTo>
                    <a:pt x="28" y="7"/>
                  </a:lnTo>
                  <a:lnTo>
                    <a:pt x="34" y="6"/>
                  </a:lnTo>
                  <a:lnTo>
                    <a:pt x="41" y="4"/>
                  </a:lnTo>
                  <a:lnTo>
                    <a:pt x="47" y="2"/>
                  </a:lnTo>
                  <a:lnTo>
                    <a:pt x="55" y="1"/>
                  </a:lnTo>
                  <a:lnTo>
                    <a:pt x="63" y="0"/>
                  </a:lnTo>
                  <a:lnTo>
                    <a:pt x="70" y="0"/>
                  </a:lnTo>
                  <a:lnTo>
                    <a:pt x="79" y="0"/>
                  </a:lnTo>
                  <a:lnTo>
                    <a:pt x="88" y="0"/>
                  </a:lnTo>
                  <a:lnTo>
                    <a:pt x="104" y="1"/>
                  </a:lnTo>
                  <a:lnTo>
                    <a:pt x="120" y="4"/>
                  </a:lnTo>
                  <a:lnTo>
                    <a:pt x="133" y="7"/>
                  </a:lnTo>
                  <a:lnTo>
                    <a:pt x="145" y="13"/>
                  </a:lnTo>
                  <a:lnTo>
                    <a:pt x="154" y="18"/>
                  </a:lnTo>
                  <a:lnTo>
                    <a:pt x="161" y="24"/>
                  </a:lnTo>
                  <a:lnTo>
                    <a:pt x="166" y="31"/>
                  </a:lnTo>
                  <a:lnTo>
                    <a:pt x="166" y="39"/>
                  </a:lnTo>
                </a:path>
              </a:pathLst>
            </a:custGeom>
            <a:solidFill>
              <a:srgbClr val="FFFF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71" name="Freeform 290"/>
            <p:cNvSpPr>
              <a:spLocks/>
            </p:cNvSpPr>
            <p:nvPr/>
          </p:nvSpPr>
          <p:spPr bwMode="auto">
            <a:xfrm>
              <a:off x="3651" y="4065"/>
              <a:ext cx="89" cy="33"/>
            </a:xfrm>
            <a:custGeom>
              <a:avLst/>
              <a:gdLst>
                <a:gd name="T0" fmla="*/ 0 w 89"/>
                <a:gd name="T1" fmla="*/ 31 h 33"/>
                <a:gd name="T2" fmla="*/ 0 w 89"/>
                <a:gd name="T3" fmla="*/ 31 h 33"/>
                <a:gd name="T4" fmla="*/ 8 w 89"/>
                <a:gd name="T5" fmla="*/ 32 h 33"/>
                <a:gd name="T6" fmla="*/ 17 w 89"/>
                <a:gd name="T7" fmla="*/ 32 h 33"/>
                <a:gd name="T8" fmla="*/ 24 w 89"/>
                <a:gd name="T9" fmla="*/ 31 h 33"/>
                <a:gd name="T10" fmla="*/ 32 w 89"/>
                <a:gd name="T11" fmla="*/ 30 h 33"/>
                <a:gd name="T12" fmla="*/ 39 w 89"/>
                <a:gd name="T13" fmla="*/ 29 h 33"/>
                <a:gd name="T14" fmla="*/ 47 w 89"/>
                <a:gd name="T15" fmla="*/ 28 h 33"/>
                <a:gd name="T16" fmla="*/ 53 w 89"/>
                <a:gd name="T17" fmla="*/ 26 h 33"/>
                <a:gd name="T18" fmla="*/ 60 w 89"/>
                <a:gd name="T19" fmla="*/ 24 h 33"/>
                <a:gd name="T20" fmla="*/ 66 w 89"/>
                <a:gd name="T21" fmla="*/ 23 h 33"/>
                <a:gd name="T22" fmla="*/ 70 w 89"/>
                <a:gd name="T23" fmla="*/ 19 h 33"/>
                <a:gd name="T24" fmla="*/ 75 w 89"/>
                <a:gd name="T25" fmla="*/ 17 h 33"/>
                <a:gd name="T26" fmla="*/ 80 w 89"/>
                <a:gd name="T27" fmla="*/ 14 h 33"/>
                <a:gd name="T28" fmla="*/ 82 w 89"/>
                <a:gd name="T29" fmla="*/ 11 h 33"/>
                <a:gd name="T30" fmla="*/ 86 w 89"/>
                <a:gd name="T31" fmla="*/ 8 h 33"/>
                <a:gd name="T32" fmla="*/ 87 w 89"/>
                <a:gd name="T33" fmla="*/ 4 h 33"/>
                <a:gd name="T34" fmla="*/ 88 w 89"/>
                <a:gd name="T35" fmla="*/ 0 h 33"/>
                <a:gd name="T36" fmla="*/ 82 w 89"/>
                <a:gd name="T37" fmla="*/ 0 h 33"/>
                <a:gd name="T38" fmla="*/ 81 w 89"/>
                <a:gd name="T39" fmla="*/ 3 h 33"/>
                <a:gd name="T40" fmla="*/ 80 w 89"/>
                <a:gd name="T41" fmla="*/ 5 h 33"/>
                <a:gd name="T42" fmla="*/ 78 w 89"/>
                <a:gd name="T43" fmla="*/ 8 h 33"/>
                <a:gd name="T44" fmla="*/ 75 w 89"/>
                <a:gd name="T45" fmla="*/ 10 h 33"/>
                <a:gd name="T46" fmla="*/ 72 w 89"/>
                <a:gd name="T47" fmla="*/ 13 h 33"/>
                <a:gd name="T48" fmla="*/ 67 w 89"/>
                <a:gd name="T49" fmla="*/ 15 h 33"/>
                <a:gd name="T50" fmla="*/ 63 w 89"/>
                <a:gd name="T51" fmla="*/ 17 h 33"/>
                <a:gd name="T52" fmla="*/ 58 w 89"/>
                <a:gd name="T53" fmla="*/ 19 h 33"/>
                <a:gd name="T54" fmla="*/ 51 w 89"/>
                <a:gd name="T55" fmla="*/ 21 h 33"/>
                <a:gd name="T56" fmla="*/ 46 w 89"/>
                <a:gd name="T57" fmla="*/ 23 h 33"/>
                <a:gd name="T58" fmla="*/ 38 w 89"/>
                <a:gd name="T59" fmla="*/ 24 h 33"/>
                <a:gd name="T60" fmla="*/ 32 w 89"/>
                <a:gd name="T61" fmla="*/ 24 h 33"/>
                <a:gd name="T62" fmla="*/ 24 w 89"/>
                <a:gd name="T63" fmla="*/ 25 h 33"/>
                <a:gd name="T64" fmla="*/ 17 w 89"/>
                <a:gd name="T65" fmla="*/ 25 h 33"/>
                <a:gd name="T66" fmla="*/ 8 w 89"/>
                <a:gd name="T67" fmla="*/ 25 h 33"/>
                <a:gd name="T68" fmla="*/ 0 w 89"/>
                <a:gd name="T69" fmla="*/ 26 h 33"/>
                <a:gd name="T70" fmla="*/ 0 w 89"/>
                <a:gd name="T71" fmla="*/ 31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0" y="31"/>
                  </a:moveTo>
                  <a:lnTo>
                    <a:pt x="0" y="31"/>
                  </a:lnTo>
                  <a:lnTo>
                    <a:pt x="8" y="32"/>
                  </a:lnTo>
                  <a:lnTo>
                    <a:pt x="17" y="32"/>
                  </a:lnTo>
                  <a:lnTo>
                    <a:pt x="24" y="31"/>
                  </a:lnTo>
                  <a:lnTo>
                    <a:pt x="32" y="30"/>
                  </a:lnTo>
                  <a:lnTo>
                    <a:pt x="39" y="29"/>
                  </a:lnTo>
                  <a:lnTo>
                    <a:pt x="47" y="28"/>
                  </a:lnTo>
                  <a:lnTo>
                    <a:pt x="53" y="26"/>
                  </a:lnTo>
                  <a:lnTo>
                    <a:pt x="60" y="24"/>
                  </a:lnTo>
                  <a:lnTo>
                    <a:pt x="66" y="23"/>
                  </a:lnTo>
                  <a:lnTo>
                    <a:pt x="70" y="19"/>
                  </a:lnTo>
                  <a:lnTo>
                    <a:pt x="75" y="17"/>
                  </a:lnTo>
                  <a:lnTo>
                    <a:pt x="80" y="14"/>
                  </a:lnTo>
                  <a:lnTo>
                    <a:pt x="82" y="11"/>
                  </a:lnTo>
                  <a:lnTo>
                    <a:pt x="86" y="8"/>
                  </a:lnTo>
                  <a:lnTo>
                    <a:pt x="87" y="4"/>
                  </a:lnTo>
                  <a:lnTo>
                    <a:pt x="88" y="0"/>
                  </a:lnTo>
                  <a:lnTo>
                    <a:pt x="82" y="0"/>
                  </a:lnTo>
                  <a:lnTo>
                    <a:pt x="81" y="3"/>
                  </a:lnTo>
                  <a:lnTo>
                    <a:pt x="80" y="5"/>
                  </a:lnTo>
                  <a:lnTo>
                    <a:pt x="78" y="8"/>
                  </a:lnTo>
                  <a:lnTo>
                    <a:pt x="75" y="10"/>
                  </a:lnTo>
                  <a:lnTo>
                    <a:pt x="72" y="13"/>
                  </a:lnTo>
                  <a:lnTo>
                    <a:pt x="67" y="15"/>
                  </a:lnTo>
                  <a:lnTo>
                    <a:pt x="63" y="17"/>
                  </a:lnTo>
                  <a:lnTo>
                    <a:pt x="58" y="19"/>
                  </a:lnTo>
                  <a:lnTo>
                    <a:pt x="51" y="21"/>
                  </a:lnTo>
                  <a:lnTo>
                    <a:pt x="46" y="23"/>
                  </a:lnTo>
                  <a:lnTo>
                    <a:pt x="38" y="24"/>
                  </a:lnTo>
                  <a:lnTo>
                    <a:pt x="32" y="24"/>
                  </a:lnTo>
                  <a:lnTo>
                    <a:pt x="24" y="25"/>
                  </a:lnTo>
                  <a:lnTo>
                    <a:pt x="17" y="25"/>
                  </a:lnTo>
                  <a:lnTo>
                    <a:pt x="8" y="25"/>
                  </a:lnTo>
                  <a:lnTo>
                    <a:pt x="0" y="26"/>
                  </a:lnTo>
                  <a:lnTo>
                    <a:pt x="0" y="31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72" name="Freeform 291"/>
            <p:cNvSpPr>
              <a:spLocks/>
            </p:cNvSpPr>
            <p:nvPr/>
          </p:nvSpPr>
          <p:spPr bwMode="auto">
            <a:xfrm>
              <a:off x="3567" y="4057"/>
              <a:ext cx="79" cy="40"/>
            </a:xfrm>
            <a:custGeom>
              <a:avLst/>
              <a:gdLst>
                <a:gd name="T0" fmla="*/ 0 w 79"/>
                <a:gd name="T1" fmla="*/ 0 h 40"/>
                <a:gd name="T2" fmla="*/ 0 w 79"/>
                <a:gd name="T3" fmla="*/ 0 h 40"/>
                <a:gd name="T4" fmla="*/ 0 w 79"/>
                <a:gd name="T5" fmla="*/ 8 h 40"/>
                <a:gd name="T6" fmla="*/ 5 w 79"/>
                <a:gd name="T7" fmla="*/ 16 h 40"/>
                <a:gd name="T8" fmla="*/ 11 w 79"/>
                <a:gd name="T9" fmla="*/ 22 h 40"/>
                <a:gd name="T10" fmla="*/ 21 w 79"/>
                <a:gd name="T11" fmla="*/ 28 h 40"/>
                <a:gd name="T12" fmla="*/ 33 w 79"/>
                <a:gd name="T13" fmla="*/ 32 h 40"/>
                <a:gd name="T14" fmla="*/ 46 w 79"/>
                <a:gd name="T15" fmla="*/ 36 h 40"/>
                <a:gd name="T16" fmla="*/ 62 w 79"/>
                <a:gd name="T17" fmla="*/ 38 h 40"/>
                <a:gd name="T18" fmla="*/ 78 w 79"/>
                <a:gd name="T19" fmla="*/ 39 h 40"/>
                <a:gd name="T20" fmla="*/ 78 w 79"/>
                <a:gd name="T21" fmla="*/ 34 h 40"/>
                <a:gd name="T22" fmla="*/ 62 w 79"/>
                <a:gd name="T23" fmla="*/ 32 h 40"/>
                <a:gd name="T24" fmla="*/ 48 w 79"/>
                <a:gd name="T25" fmla="*/ 30 h 40"/>
                <a:gd name="T26" fmla="*/ 35 w 79"/>
                <a:gd name="T27" fmla="*/ 26 h 40"/>
                <a:gd name="T28" fmla="*/ 24 w 79"/>
                <a:gd name="T29" fmla="*/ 22 h 40"/>
                <a:gd name="T30" fmla="*/ 16 w 79"/>
                <a:gd name="T31" fmla="*/ 17 h 40"/>
                <a:gd name="T32" fmla="*/ 9 w 79"/>
                <a:gd name="T33" fmla="*/ 11 h 40"/>
                <a:gd name="T34" fmla="*/ 7 w 79"/>
                <a:gd name="T35" fmla="*/ 6 h 40"/>
                <a:gd name="T36" fmla="*/ 6 w 79"/>
                <a:gd name="T37" fmla="*/ 0 h 40"/>
                <a:gd name="T38" fmla="*/ 0 w 79"/>
                <a:gd name="T39" fmla="*/ 0 h 4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0"/>
                <a:gd name="T62" fmla="*/ 79 w 79"/>
                <a:gd name="T63" fmla="*/ 40 h 4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0">
                  <a:moveTo>
                    <a:pt x="0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5" y="16"/>
                  </a:lnTo>
                  <a:lnTo>
                    <a:pt x="11" y="22"/>
                  </a:lnTo>
                  <a:lnTo>
                    <a:pt x="21" y="28"/>
                  </a:lnTo>
                  <a:lnTo>
                    <a:pt x="33" y="32"/>
                  </a:lnTo>
                  <a:lnTo>
                    <a:pt x="46" y="36"/>
                  </a:lnTo>
                  <a:lnTo>
                    <a:pt x="62" y="38"/>
                  </a:lnTo>
                  <a:lnTo>
                    <a:pt x="78" y="39"/>
                  </a:lnTo>
                  <a:lnTo>
                    <a:pt x="78" y="34"/>
                  </a:lnTo>
                  <a:lnTo>
                    <a:pt x="62" y="32"/>
                  </a:lnTo>
                  <a:lnTo>
                    <a:pt x="48" y="30"/>
                  </a:lnTo>
                  <a:lnTo>
                    <a:pt x="35" y="26"/>
                  </a:lnTo>
                  <a:lnTo>
                    <a:pt x="24" y="22"/>
                  </a:lnTo>
                  <a:lnTo>
                    <a:pt x="16" y="17"/>
                  </a:lnTo>
                  <a:lnTo>
                    <a:pt x="9" y="11"/>
                  </a:lnTo>
                  <a:lnTo>
                    <a:pt x="7" y="6"/>
                  </a:lnTo>
                  <a:lnTo>
                    <a:pt x="6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73" name="Freeform 292"/>
            <p:cNvSpPr>
              <a:spLocks/>
            </p:cNvSpPr>
            <p:nvPr/>
          </p:nvSpPr>
          <p:spPr bwMode="auto">
            <a:xfrm>
              <a:off x="3567" y="4019"/>
              <a:ext cx="89" cy="33"/>
            </a:xfrm>
            <a:custGeom>
              <a:avLst/>
              <a:gdLst>
                <a:gd name="T0" fmla="*/ 88 w 89"/>
                <a:gd name="T1" fmla="*/ 1 h 33"/>
                <a:gd name="T2" fmla="*/ 88 w 89"/>
                <a:gd name="T3" fmla="*/ 1 h 33"/>
                <a:gd name="T4" fmla="*/ 80 w 89"/>
                <a:gd name="T5" fmla="*/ 0 h 33"/>
                <a:gd name="T6" fmla="*/ 71 w 89"/>
                <a:gd name="T7" fmla="*/ 0 h 33"/>
                <a:gd name="T8" fmla="*/ 64 w 89"/>
                <a:gd name="T9" fmla="*/ 1 h 33"/>
                <a:gd name="T10" fmla="*/ 56 w 89"/>
                <a:gd name="T11" fmla="*/ 2 h 33"/>
                <a:gd name="T12" fmla="*/ 49 w 89"/>
                <a:gd name="T13" fmla="*/ 3 h 33"/>
                <a:gd name="T14" fmla="*/ 41 w 89"/>
                <a:gd name="T15" fmla="*/ 4 h 33"/>
                <a:gd name="T16" fmla="*/ 35 w 89"/>
                <a:gd name="T17" fmla="*/ 6 h 33"/>
                <a:gd name="T18" fmla="*/ 29 w 89"/>
                <a:gd name="T19" fmla="*/ 8 h 33"/>
                <a:gd name="T20" fmla="*/ 22 w 89"/>
                <a:gd name="T21" fmla="*/ 9 h 33"/>
                <a:gd name="T22" fmla="*/ 18 w 89"/>
                <a:gd name="T23" fmla="*/ 13 h 33"/>
                <a:gd name="T24" fmla="*/ 13 w 89"/>
                <a:gd name="T25" fmla="*/ 15 h 33"/>
                <a:gd name="T26" fmla="*/ 8 w 89"/>
                <a:gd name="T27" fmla="*/ 18 h 33"/>
                <a:gd name="T28" fmla="*/ 6 w 89"/>
                <a:gd name="T29" fmla="*/ 21 h 33"/>
                <a:gd name="T30" fmla="*/ 2 w 89"/>
                <a:gd name="T31" fmla="*/ 24 h 33"/>
                <a:gd name="T32" fmla="*/ 1 w 89"/>
                <a:gd name="T33" fmla="*/ 28 h 33"/>
                <a:gd name="T34" fmla="*/ 0 w 89"/>
                <a:gd name="T35" fmla="*/ 32 h 33"/>
                <a:gd name="T36" fmla="*/ 6 w 89"/>
                <a:gd name="T37" fmla="*/ 32 h 33"/>
                <a:gd name="T38" fmla="*/ 7 w 89"/>
                <a:gd name="T39" fmla="*/ 29 h 33"/>
                <a:gd name="T40" fmla="*/ 8 w 89"/>
                <a:gd name="T41" fmla="*/ 27 h 33"/>
                <a:gd name="T42" fmla="*/ 10 w 89"/>
                <a:gd name="T43" fmla="*/ 24 h 33"/>
                <a:gd name="T44" fmla="*/ 13 w 89"/>
                <a:gd name="T45" fmla="*/ 22 h 33"/>
                <a:gd name="T46" fmla="*/ 16 w 89"/>
                <a:gd name="T47" fmla="*/ 19 h 33"/>
                <a:gd name="T48" fmla="*/ 21 w 89"/>
                <a:gd name="T49" fmla="*/ 17 h 33"/>
                <a:gd name="T50" fmla="*/ 25 w 89"/>
                <a:gd name="T51" fmla="*/ 15 h 33"/>
                <a:gd name="T52" fmla="*/ 31 w 89"/>
                <a:gd name="T53" fmla="*/ 13 h 33"/>
                <a:gd name="T54" fmla="*/ 37 w 89"/>
                <a:gd name="T55" fmla="*/ 11 h 33"/>
                <a:gd name="T56" fmla="*/ 42 w 89"/>
                <a:gd name="T57" fmla="*/ 9 h 33"/>
                <a:gd name="T58" fmla="*/ 50 w 89"/>
                <a:gd name="T59" fmla="*/ 8 h 33"/>
                <a:gd name="T60" fmla="*/ 56 w 89"/>
                <a:gd name="T61" fmla="*/ 8 h 33"/>
                <a:gd name="T62" fmla="*/ 64 w 89"/>
                <a:gd name="T63" fmla="*/ 6 h 33"/>
                <a:gd name="T64" fmla="*/ 71 w 89"/>
                <a:gd name="T65" fmla="*/ 6 h 33"/>
                <a:gd name="T66" fmla="*/ 80 w 89"/>
                <a:gd name="T67" fmla="*/ 6 h 33"/>
                <a:gd name="T68" fmla="*/ 88 w 89"/>
                <a:gd name="T69" fmla="*/ 6 h 33"/>
                <a:gd name="T70" fmla="*/ 88 w 89"/>
                <a:gd name="T71" fmla="*/ 1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88" y="1"/>
                  </a:moveTo>
                  <a:lnTo>
                    <a:pt x="88" y="1"/>
                  </a:lnTo>
                  <a:lnTo>
                    <a:pt x="80" y="0"/>
                  </a:lnTo>
                  <a:lnTo>
                    <a:pt x="71" y="0"/>
                  </a:lnTo>
                  <a:lnTo>
                    <a:pt x="64" y="1"/>
                  </a:lnTo>
                  <a:lnTo>
                    <a:pt x="56" y="2"/>
                  </a:lnTo>
                  <a:lnTo>
                    <a:pt x="49" y="3"/>
                  </a:lnTo>
                  <a:lnTo>
                    <a:pt x="41" y="4"/>
                  </a:lnTo>
                  <a:lnTo>
                    <a:pt x="35" y="6"/>
                  </a:lnTo>
                  <a:lnTo>
                    <a:pt x="29" y="8"/>
                  </a:lnTo>
                  <a:lnTo>
                    <a:pt x="22" y="9"/>
                  </a:lnTo>
                  <a:lnTo>
                    <a:pt x="18" y="13"/>
                  </a:lnTo>
                  <a:lnTo>
                    <a:pt x="13" y="15"/>
                  </a:lnTo>
                  <a:lnTo>
                    <a:pt x="8" y="18"/>
                  </a:lnTo>
                  <a:lnTo>
                    <a:pt x="6" y="21"/>
                  </a:lnTo>
                  <a:lnTo>
                    <a:pt x="2" y="24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6" y="32"/>
                  </a:lnTo>
                  <a:lnTo>
                    <a:pt x="7" y="29"/>
                  </a:lnTo>
                  <a:lnTo>
                    <a:pt x="8" y="27"/>
                  </a:lnTo>
                  <a:lnTo>
                    <a:pt x="10" y="24"/>
                  </a:lnTo>
                  <a:lnTo>
                    <a:pt x="13" y="22"/>
                  </a:lnTo>
                  <a:lnTo>
                    <a:pt x="16" y="19"/>
                  </a:lnTo>
                  <a:lnTo>
                    <a:pt x="21" y="17"/>
                  </a:lnTo>
                  <a:lnTo>
                    <a:pt x="25" y="15"/>
                  </a:lnTo>
                  <a:lnTo>
                    <a:pt x="31" y="13"/>
                  </a:lnTo>
                  <a:lnTo>
                    <a:pt x="37" y="11"/>
                  </a:lnTo>
                  <a:lnTo>
                    <a:pt x="42" y="9"/>
                  </a:lnTo>
                  <a:lnTo>
                    <a:pt x="50" y="8"/>
                  </a:lnTo>
                  <a:lnTo>
                    <a:pt x="56" y="8"/>
                  </a:lnTo>
                  <a:lnTo>
                    <a:pt x="64" y="6"/>
                  </a:lnTo>
                  <a:lnTo>
                    <a:pt x="71" y="6"/>
                  </a:lnTo>
                  <a:lnTo>
                    <a:pt x="80" y="6"/>
                  </a:lnTo>
                  <a:lnTo>
                    <a:pt x="88" y="6"/>
                  </a:lnTo>
                  <a:lnTo>
                    <a:pt x="88" y="1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74" name="Freeform 293"/>
            <p:cNvSpPr>
              <a:spLocks/>
            </p:cNvSpPr>
            <p:nvPr/>
          </p:nvSpPr>
          <p:spPr bwMode="auto">
            <a:xfrm>
              <a:off x="3661" y="4020"/>
              <a:ext cx="79" cy="40"/>
            </a:xfrm>
            <a:custGeom>
              <a:avLst/>
              <a:gdLst>
                <a:gd name="T0" fmla="*/ 78 w 79"/>
                <a:gd name="T1" fmla="*/ 39 h 40"/>
                <a:gd name="T2" fmla="*/ 78 w 79"/>
                <a:gd name="T3" fmla="*/ 39 h 40"/>
                <a:gd name="T4" fmla="*/ 78 w 79"/>
                <a:gd name="T5" fmla="*/ 31 h 40"/>
                <a:gd name="T6" fmla="*/ 73 w 79"/>
                <a:gd name="T7" fmla="*/ 23 h 40"/>
                <a:gd name="T8" fmla="*/ 67 w 79"/>
                <a:gd name="T9" fmla="*/ 17 h 40"/>
                <a:gd name="T10" fmla="*/ 57 w 79"/>
                <a:gd name="T11" fmla="*/ 11 h 40"/>
                <a:gd name="T12" fmla="*/ 46 w 79"/>
                <a:gd name="T13" fmla="*/ 7 h 40"/>
                <a:gd name="T14" fmla="*/ 32 w 79"/>
                <a:gd name="T15" fmla="*/ 3 h 40"/>
                <a:gd name="T16" fmla="*/ 16 w 79"/>
                <a:gd name="T17" fmla="*/ 1 h 40"/>
                <a:gd name="T18" fmla="*/ 0 w 79"/>
                <a:gd name="T19" fmla="*/ 0 h 40"/>
                <a:gd name="T20" fmla="*/ 0 w 79"/>
                <a:gd name="T21" fmla="*/ 5 h 40"/>
                <a:gd name="T22" fmla="*/ 16 w 79"/>
                <a:gd name="T23" fmla="*/ 7 h 40"/>
                <a:gd name="T24" fmla="*/ 30 w 79"/>
                <a:gd name="T25" fmla="*/ 9 h 40"/>
                <a:gd name="T26" fmla="*/ 43 w 79"/>
                <a:gd name="T27" fmla="*/ 13 h 40"/>
                <a:gd name="T28" fmla="*/ 54 w 79"/>
                <a:gd name="T29" fmla="*/ 17 h 40"/>
                <a:gd name="T30" fmla="*/ 62 w 79"/>
                <a:gd name="T31" fmla="*/ 22 h 40"/>
                <a:gd name="T32" fmla="*/ 69 w 79"/>
                <a:gd name="T33" fmla="*/ 28 h 40"/>
                <a:gd name="T34" fmla="*/ 72 w 79"/>
                <a:gd name="T35" fmla="*/ 33 h 40"/>
                <a:gd name="T36" fmla="*/ 72 w 79"/>
                <a:gd name="T37" fmla="*/ 39 h 40"/>
                <a:gd name="T38" fmla="*/ 78 w 79"/>
                <a:gd name="T39" fmla="*/ 39 h 4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0"/>
                <a:gd name="T62" fmla="*/ 79 w 79"/>
                <a:gd name="T63" fmla="*/ 40 h 4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0">
                  <a:moveTo>
                    <a:pt x="78" y="39"/>
                  </a:moveTo>
                  <a:lnTo>
                    <a:pt x="78" y="39"/>
                  </a:lnTo>
                  <a:lnTo>
                    <a:pt x="78" y="31"/>
                  </a:lnTo>
                  <a:lnTo>
                    <a:pt x="73" y="23"/>
                  </a:lnTo>
                  <a:lnTo>
                    <a:pt x="67" y="17"/>
                  </a:lnTo>
                  <a:lnTo>
                    <a:pt x="57" y="11"/>
                  </a:lnTo>
                  <a:lnTo>
                    <a:pt x="46" y="7"/>
                  </a:lnTo>
                  <a:lnTo>
                    <a:pt x="32" y="3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  <a:lnTo>
                    <a:pt x="16" y="7"/>
                  </a:lnTo>
                  <a:lnTo>
                    <a:pt x="30" y="9"/>
                  </a:lnTo>
                  <a:lnTo>
                    <a:pt x="43" y="13"/>
                  </a:lnTo>
                  <a:lnTo>
                    <a:pt x="54" y="17"/>
                  </a:lnTo>
                  <a:lnTo>
                    <a:pt x="62" y="22"/>
                  </a:lnTo>
                  <a:lnTo>
                    <a:pt x="69" y="28"/>
                  </a:lnTo>
                  <a:lnTo>
                    <a:pt x="72" y="33"/>
                  </a:lnTo>
                  <a:lnTo>
                    <a:pt x="72" y="39"/>
                  </a:lnTo>
                  <a:lnTo>
                    <a:pt x="78" y="39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75" name="Freeform 294"/>
            <p:cNvSpPr>
              <a:spLocks/>
            </p:cNvSpPr>
            <p:nvPr/>
          </p:nvSpPr>
          <p:spPr bwMode="auto">
            <a:xfrm>
              <a:off x="3153" y="3948"/>
              <a:ext cx="169" cy="154"/>
            </a:xfrm>
            <a:custGeom>
              <a:avLst/>
              <a:gdLst>
                <a:gd name="T0" fmla="*/ 0 w 169"/>
                <a:gd name="T1" fmla="*/ 85 h 154"/>
                <a:gd name="T2" fmla="*/ 1 w 169"/>
                <a:gd name="T3" fmla="*/ 97 h 154"/>
                <a:gd name="T4" fmla="*/ 5 w 169"/>
                <a:gd name="T5" fmla="*/ 109 h 154"/>
                <a:gd name="T6" fmla="*/ 12 w 169"/>
                <a:gd name="T7" fmla="*/ 120 h 154"/>
                <a:gd name="T8" fmla="*/ 21 w 169"/>
                <a:gd name="T9" fmla="*/ 130 h 154"/>
                <a:gd name="T10" fmla="*/ 33 w 169"/>
                <a:gd name="T11" fmla="*/ 139 h 154"/>
                <a:gd name="T12" fmla="*/ 46 w 169"/>
                <a:gd name="T13" fmla="*/ 145 h 154"/>
                <a:gd name="T14" fmla="*/ 62 w 169"/>
                <a:gd name="T15" fmla="*/ 150 h 154"/>
                <a:gd name="T16" fmla="*/ 78 w 169"/>
                <a:gd name="T17" fmla="*/ 153 h 154"/>
                <a:gd name="T18" fmla="*/ 87 w 169"/>
                <a:gd name="T19" fmla="*/ 153 h 154"/>
                <a:gd name="T20" fmla="*/ 96 w 169"/>
                <a:gd name="T21" fmla="*/ 153 h 154"/>
                <a:gd name="T22" fmla="*/ 103 w 169"/>
                <a:gd name="T23" fmla="*/ 152 h 154"/>
                <a:gd name="T24" fmla="*/ 111 w 169"/>
                <a:gd name="T25" fmla="*/ 150 h 154"/>
                <a:gd name="T26" fmla="*/ 119 w 169"/>
                <a:gd name="T27" fmla="*/ 148 h 154"/>
                <a:gd name="T28" fmla="*/ 126 w 169"/>
                <a:gd name="T29" fmla="*/ 145 h 154"/>
                <a:gd name="T30" fmla="*/ 132 w 169"/>
                <a:gd name="T31" fmla="*/ 142 h 154"/>
                <a:gd name="T32" fmla="*/ 139 w 169"/>
                <a:gd name="T33" fmla="*/ 139 h 154"/>
                <a:gd name="T34" fmla="*/ 145 w 169"/>
                <a:gd name="T35" fmla="*/ 135 h 154"/>
                <a:gd name="T36" fmla="*/ 150 w 169"/>
                <a:gd name="T37" fmla="*/ 131 h 154"/>
                <a:gd name="T38" fmla="*/ 154 w 169"/>
                <a:gd name="T39" fmla="*/ 126 h 154"/>
                <a:gd name="T40" fmla="*/ 158 w 169"/>
                <a:gd name="T41" fmla="*/ 121 h 154"/>
                <a:gd name="T42" fmla="*/ 161 w 169"/>
                <a:gd name="T43" fmla="*/ 115 h 154"/>
                <a:gd name="T44" fmla="*/ 164 w 169"/>
                <a:gd name="T45" fmla="*/ 110 h 154"/>
                <a:gd name="T46" fmla="*/ 165 w 169"/>
                <a:gd name="T47" fmla="*/ 103 h 154"/>
                <a:gd name="T48" fmla="*/ 166 w 169"/>
                <a:gd name="T49" fmla="*/ 97 h 154"/>
                <a:gd name="T50" fmla="*/ 168 w 169"/>
                <a:gd name="T51" fmla="*/ 69 h 154"/>
                <a:gd name="T52" fmla="*/ 168 w 169"/>
                <a:gd name="T53" fmla="*/ 57 h 154"/>
                <a:gd name="T54" fmla="*/ 164 w 169"/>
                <a:gd name="T55" fmla="*/ 44 h 154"/>
                <a:gd name="T56" fmla="*/ 157 w 169"/>
                <a:gd name="T57" fmla="*/ 34 h 154"/>
                <a:gd name="T58" fmla="*/ 147 w 169"/>
                <a:gd name="T59" fmla="*/ 23 h 154"/>
                <a:gd name="T60" fmla="*/ 136 w 169"/>
                <a:gd name="T61" fmla="*/ 14 h 154"/>
                <a:gd name="T62" fmla="*/ 122 w 169"/>
                <a:gd name="T63" fmla="*/ 8 h 154"/>
                <a:gd name="T64" fmla="*/ 106 w 169"/>
                <a:gd name="T65" fmla="*/ 4 h 154"/>
                <a:gd name="T66" fmla="*/ 90 w 169"/>
                <a:gd name="T67" fmla="*/ 1 h 154"/>
                <a:gd name="T68" fmla="*/ 81 w 169"/>
                <a:gd name="T69" fmla="*/ 0 h 154"/>
                <a:gd name="T70" fmla="*/ 72 w 169"/>
                <a:gd name="T71" fmla="*/ 1 h 154"/>
                <a:gd name="T72" fmla="*/ 65 w 169"/>
                <a:gd name="T73" fmla="*/ 2 h 154"/>
                <a:gd name="T74" fmla="*/ 57 w 169"/>
                <a:gd name="T75" fmla="*/ 4 h 154"/>
                <a:gd name="T76" fmla="*/ 49 w 169"/>
                <a:gd name="T77" fmla="*/ 6 h 154"/>
                <a:gd name="T78" fmla="*/ 42 w 169"/>
                <a:gd name="T79" fmla="*/ 8 h 154"/>
                <a:gd name="T80" fmla="*/ 36 w 169"/>
                <a:gd name="T81" fmla="*/ 12 h 154"/>
                <a:gd name="T82" fmla="*/ 30 w 169"/>
                <a:gd name="T83" fmla="*/ 14 h 154"/>
                <a:gd name="T84" fmla="*/ 24 w 169"/>
                <a:gd name="T85" fmla="*/ 19 h 154"/>
                <a:gd name="T86" fmla="*/ 19 w 169"/>
                <a:gd name="T87" fmla="*/ 23 h 154"/>
                <a:gd name="T88" fmla="*/ 14 w 169"/>
                <a:gd name="T89" fmla="*/ 28 h 154"/>
                <a:gd name="T90" fmla="*/ 11 w 169"/>
                <a:gd name="T91" fmla="*/ 33 h 154"/>
                <a:gd name="T92" fmla="*/ 7 w 169"/>
                <a:gd name="T93" fmla="*/ 38 h 154"/>
                <a:gd name="T94" fmla="*/ 5 w 169"/>
                <a:gd name="T95" fmla="*/ 44 h 154"/>
                <a:gd name="T96" fmla="*/ 3 w 169"/>
                <a:gd name="T97" fmla="*/ 50 h 154"/>
                <a:gd name="T98" fmla="*/ 2 w 169"/>
                <a:gd name="T99" fmla="*/ 57 h 154"/>
                <a:gd name="T100" fmla="*/ 0 w 169"/>
                <a:gd name="T101" fmla="*/ 85 h 154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69"/>
                <a:gd name="T154" fmla="*/ 0 h 154"/>
                <a:gd name="T155" fmla="*/ 169 w 169"/>
                <a:gd name="T156" fmla="*/ 154 h 154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69" h="154">
                  <a:moveTo>
                    <a:pt x="0" y="85"/>
                  </a:moveTo>
                  <a:lnTo>
                    <a:pt x="1" y="97"/>
                  </a:lnTo>
                  <a:lnTo>
                    <a:pt x="5" y="109"/>
                  </a:lnTo>
                  <a:lnTo>
                    <a:pt x="12" y="120"/>
                  </a:lnTo>
                  <a:lnTo>
                    <a:pt x="21" y="130"/>
                  </a:lnTo>
                  <a:lnTo>
                    <a:pt x="33" y="139"/>
                  </a:lnTo>
                  <a:lnTo>
                    <a:pt x="46" y="145"/>
                  </a:lnTo>
                  <a:lnTo>
                    <a:pt x="62" y="150"/>
                  </a:lnTo>
                  <a:lnTo>
                    <a:pt x="78" y="153"/>
                  </a:lnTo>
                  <a:lnTo>
                    <a:pt x="87" y="153"/>
                  </a:lnTo>
                  <a:lnTo>
                    <a:pt x="96" y="153"/>
                  </a:lnTo>
                  <a:lnTo>
                    <a:pt x="103" y="152"/>
                  </a:lnTo>
                  <a:lnTo>
                    <a:pt x="111" y="150"/>
                  </a:lnTo>
                  <a:lnTo>
                    <a:pt x="119" y="148"/>
                  </a:lnTo>
                  <a:lnTo>
                    <a:pt x="126" y="145"/>
                  </a:lnTo>
                  <a:lnTo>
                    <a:pt x="132" y="142"/>
                  </a:lnTo>
                  <a:lnTo>
                    <a:pt x="139" y="139"/>
                  </a:lnTo>
                  <a:lnTo>
                    <a:pt x="145" y="135"/>
                  </a:lnTo>
                  <a:lnTo>
                    <a:pt x="150" y="131"/>
                  </a:lnTo>
                  <a:lnTo>
                    <a:pt x="154" y="126"/>
                  </a:lnTo>
                  <a:lnTo>
                    <a:pt x="158" y="121"/>
                  </a:lnTo>
                  <a:lnTo>
                    <a:pt x="161" y="115"/>
                  </a:lnTo>
                  <a:lnTo>
                    <a:pt x="164" y="110"/>
                  </a:lnTo>
                  <a:lnTo>
                    <a:pt x="165" y="103"/>
                  </a:lnTo>
                  <a:lnTo>
                    <a:pt x="166" y="97"/>
                  </a:lnTo>
                  <a:lnTo>
                    <a:pt x="168" y="69"/>
                  </a:lnTo>
                  <a:lnTo>
                    <a:pt x="168" y="57"/>
                  </a:lnTo>
                  <a:lnTo>
                    <a:pt x="164" y="44"/>
                  </a:lnTo>
                  <a:lnTo>
                    <a:pt x="157" y="34"/>
                  </a:lnTo>
                  <a:lnTo>
                    <a:pt x="147" y="23"/>
                  </a:lnTo>
                  <a:lnTo>
                    <a:pt x="136" y="14"/>
                  </a:lnTo>
                  <a:lnTo>
                    <a:pt x="122" y="8"/>
                  </a:lnTo>
                  <a:lnTo>
                    <a:pt x="106" y="4"/>
                  </a:lnTo>
                  <a:lnTo>
                    <a:pt x="90" y="1"/>
                  </a:lnTo>
                  <a:lnTo>
                    <a:pt x="81" y="0"/>
                  </a:lnTo>
                  <a:lnTo>
                    <a:pt x="72" y="1"/>
                  </a:lnTo>
                  <a:lnTo>
                    <a:pt x="65" y="2"/>
                  </a:lnTo>
                  <a:lnTo>
                    <a:pt x="57" y="4"/>
                  </a:lnTo>
                  <a:lnTo>
                    <a:pt x="49" y="6"/>
                  </a:lnTo>
                  <a:lnTo>
                    <a:pt x="42" y="8"/>
                  </a:lnTo>
                  <a:lnTo>
                    <a:pt x="36" y="12"/>
                  </a:lnTo>
                  <a:lnTo>
                    <a:pt x="30" y="14"/>
                  </a:lnTo>
                  <a:lnTo>
                    <a:pt x="24" y="19"/>
                  </a:lnTo>
                  <a:lnTo>
                    <a:pt x="19" y="23"/>
                  </a:lnTo>
                  <a:lnTo>
                    <a:pt x="14" y="28"/>
                  </a:lnTo>
                  <a:lnTo>
                    <a:pt x="11" y="33"/>
                  </a:lnTo>
                  <a:lnTo>
                    <a:pt x="7" y="38"/>
                  </a:lnTo>
                  <a:lnTo>
                    <a:pt x="5" y="44"/>
                  </a:lnTo>
                  <a:lnTo>
                    <a:pt x="3" y="50"/>
                  </a:lnTo>
                  <a:lnTo>
                    <a:pt x="2" y="57"/>
                  </a:lnTo>
                  <a:lnTo>
                    <a:pt x="0" y="85"/>
                  </a:lnTo>
                </a:path>
              </a:pathLst>
            </a:custGeom>
            <a:solidFill>
              <a:srgbClr val="FFB2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76" name="Freeform 295"/>
            <p:cNvSpPr>
              <a:spLocks/>
            </p:cNvSpPr>
            <p:nvPr/>
          </p:nvSpPr>
          <p:spPr bwMode="auto">
            <a:xfrm>
              <a:off x="3150" y="4036"/>
              <a:ext cx="79" cy="69"/>
            </a:xfrm>
            <a:custGeom>
              <a:avLst/>
              <a:gdLst>
                <a:gd name="T0" fmla="*/ 78 w 79"/>
                <a:gd name="T1" fmla="*/ 62 h 69"/>
                <a:gd name="T2" fmla="*/ 78 w 79"/>
                <a:gd name="T3" fmla="*/ 62 h 69"/>
                <a:gd name="T4" fmla="*/ 63 w 79"/>
                <a:gd name="T5" fmla="*/ 60 h 69"/>
                <a:gd name="T6" fmla="*/ 48 w 79"/>
                <a:gd name="T7" fmla="*/ 55 h 69"/>
                <a:gd name="T8" fmla="*/ 35 w 79"/>
                <a:gd name="T9" fmla="*/ 50 h 69"/>
                <a:gd name="T10" fmla="*/ 25 w 79"/>
                <a:gd name="T11" fmla="*/ 41 h 69"/>
                <a:gd name="T12" fmla="*/ 16 w 79"/>
                <a:gd name="T13" fmla="*/ 32 h 69"/>
                <a:gd name="T14" fmla="*/ 10 w 79"/>
                <a:gd name="T15" fmla="*/ 22 h 69"/>
                <a:gd name="T16" fmla="*/ 7 w 79"/>
                <a:gd name="T17" fmla="*/ 11 h 69"/>
                <a:gd name="T18" fmla="*/ 6 w 79"/>
                <a:gd name="T19" fmla="*/ 0 h 69"/>
                <a:gd name="T20" fmla="*/ 0 w 79"/>
                <a:gd name="T21" fmla="*/ 0 h 69"/>
                <a:gd name="T22" fmla="*/ 0 w 79"/>
                <a:gd name="T23" fmla="*/ 12 h 69"/>
                <a:gd name="T24" fmla="*/ 5 w 79"/>
                <a:gd name="T25" fmla="*/ 24 h 69"/>
                <a:gd name="T26" fmla="*/ 11 w 79"/>
                <a:gd name="T27" fmla="*/ 36 h 69"/>
                <a:gd name="T28" fmla="*/ 21 w 79"/>
                <a:gd name="T29" fmla="*/ 46 h 69"/>
                <a:gd name="T30" fmla="*/ 33 w 79"/>
                <a:gd name="T31" fmla="*/ 54 h 69"/>
                <a:gd name="T32" fmla="*/ 46 w 79"/>
                <a:gd name="T33" fmla="*/ 61 h 69"/>
                <a:gd name="T34" fmla="*/ 62 w 79"/>
                <a:gd name="T35" fmla="*/ 65 h 69"/>
                <a:gd name="T36" fmla="*/ 78 w 79"/>
                <a:gd name="T37" fmla="*/ 68 h 69"/>
                <a:gd name="T38" fmla="*/ 78 w 79"/>
                <a:gd name="T39" fmla="*/ 62 h 69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69"/>
                <a:gd name="T62" fmla="*/ 79 w 79"/>
                <a:gd name="T63" fmla="*/ 69 h 69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69">
                  <a:moveTo>
                    <a:pt x="78" y="62"/>
                  </a:moveTo>
                  <a:lnTo>
                    <a:pt x="78" y="62"/>
                  </a:lnTo>
                  <a:lnTo>
                    <a:pt x="63" y="60"/>
                  </a:lnTo>
                  <a:lnTo>
                    <a:pt x="48" y="55"/>
                  </a:lnTo>
                  <a:lnTo>
                    <a:pt x="35" y="50"/>
                  </a:lnTo>
                  <a:lnTo>
                    <a:pt x="25" y="41"/>
                  </a:lnTo>
                  <a:lnTo>
                    <a:pt x="16" y="32"/>
                  </a:lnTo>
                  <a:lnTo>
                    <a:pt x="10" y="22"/>
                  </a:lnTo>
                  <a:lnTo>
                    <a:pt x="7" y="11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5" y="24"/>
                  </a:lnTo>
                  <a:lnTo>
                    <a:pt x="11" y="36"/>
                  </a:lnTo>
                  <a:lnTo>
                    <a:pt x="21" y="46"/>
                  </a:lnTo>
                  <a:lnTo>
                    <a:pt x="33" y="54"/>
                  </a:lnTo>
                  <a:lnTo>
                    <a:pt x="46" y="61"/>
                  </a:lnTo>
                  <a:lnTo>
                    <a:pt x="62" y="65"/>
                  </a:lnTo>
                  <a:lnTo>
                    <a:pt x="78" y="68"/>
                  </a:lnTo>
                  <a:lnTo>
                    <a:pt x="78" y="6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77" name="Freeform 296"/>
            <p:cNvSpPr>
              <a:spLocks/>
            </p:cNvSpPr>
            <p:nvPr/>
          </p:nvSpPr>
          <p:spPr bwMode="auto">
            <a:xfrm>
              <a:off x="3234" y="4049"/>
              <a:ext cx="90" cy="57"/>
            </a:xfrm>
            <a:custGeom>
              <a:avLst/>
              <a:gdLst>
                <a:gd name="T0" fmla="*/ 82 w 90"/>
                <a:gd name="T1" fmla="*/ 0 h 57"/>
                <a:gd name="T2" fmla="*/ 82 w 90"/>
                <a:gd name="T3" fmla="*/ 0 h 57"/>
                <a:gd name="T4" fmla="*/ 82 w 90"/>
                <a:gd name="T5" fmla="*/ 5 h 57"/>
                <a:gd name="T6" fmla="*/ 80 w 90"/>
                <a:gd name="T7" fmla="*/ 11 h 57"/>
                <a:gd name="T8" fmla="*/ 78 w 90"/>
                <a:gd name="T9" fmla="*/ 15 h 57"/>
                <a:gd name="T10" fmla="*/ 75 w 90"/>
                <a:gd name="T11" fmla="*/ 21 h 57"/>
                <a:gd name="T12" fmla="*/ 71 w 90"/>
                <a:gd name="T13" fmla="*/ 25 h 57"/>
                <a:gd name="T14" fmla="*/ 67 w 90"/>
                <a:gd name="T15" fmla="*/ 29 h 57"/>
                <a:gd name="T16" fmla="*/ 63 w 90"/>
                <a:gd name="T17" fmla="*/ 33 h 57"/>
                <a:gd name="T18" fmla="*/ 57 w 90"/>
                <a:gd name="T19" fmla="*/ 37 h 57"/>
                <a:gd name="T20" fmla="*/ 51 w 90"/>
                <a:gd name="T21" fmla="*/ 40 h 57"/>
                <a:gd name="T22" fmla="*/ 45 w 90"/>
                <a:gd name="T23" fmla="*/ 42 h 57"/>
                <a:gd name="T24" fmla="*/ 38 w 90"/>
                <a:gd name="T25" fmla="*/ 45 h 57"/>
                <a:gd name="T26" fmla="*/ 31 w 90"/>
                <a:gd name="T27" fmla="*/ 47 h 57"/>
                <a:gd name="T28" fmla="*/ 23 w 90"/>
                <a:gd name="T29" fmla="*/ 48 h 57"/>
                <a:gd name="T30" fmla="*/ 17 w 90"/>
                <a:gd name="T31" fmla="*/ 50 h 57"/>
                <a:gd name="T32" fmla="*/ 8 w 90"/>
                <a:gd name="T33" fmla="*/ 50 h 57"/>
                <a:gd name="T34" fmla="*/ 0 w 90"/>
                <a:gd name="T35" fmla="*/ 50 h 57"/>
                <a:gd name="T36" fmla="*/ 0 w 90"/>
                <a:gd name="T37" fmla="*/ 55 h 57"/>
                <a:gd name="T38" fmla="*/ 8 w 90"/>
                <a:gd name="T39" fmla="*/ 56 h 57"/>
                <a:gd name="T40" fmla="*/ 17 w 90"/>
                <a:gd name="T41" fmla="*/ 55 h 57"/>
                <a:gd name="T42" fmla="*/ 25 w 90"/>
                <a:gd name="T43" fmla="*/ 54 h 57"/>
                <a:gd name="T44" fmla="*/ 33 w 90"/>
                <a:gd name="T45" fmla="*/ 52 h 57"/>
                <a:gd name="T46" fmla="*/ 40 w 90"/>
                <a:gd name="T47" fmla="*/ 51 h 57"/>
                <a:gd name="T48" fmla="*/ 48 w 90"/>
                <a:gd name="T49" fmla="*/ 48 h 57"/>
                <a:gd name="T50" fmla="*/ 54 w 90"/>
                <a:gd name="T51" fmla="*/ 45 h 57"/>
                <a:gd name="T52" fmla="*/ 61 w 90"/>
                <a:gd name="T53" fmla="*/ 42 h 57"/>
                <a:gd name="T54" fmla="*/ 67 w 90"/>
                <a:gd name="T55" fmla="*/ 38 h 57"/>
                <a:gd name="T56" fmla="*/ 71 w 90"/>
                <a:gd name="T57" fmla="*/ 33 h 57"/>
                <a:gd name="T58" fmla="*/ 76 w 90"/>
                <a:gd name="T59" fmla="*/ 29 h 57"/>
                <a:gd name="T60" fmla="*/ 80 w 90"/>
                <a:gd name="T61" fmla="*/ 23 h 57"/>
                <a:gd name="T62" fmla="*/ 83 w 90"/>
                <a:gd name="T63" fmla="*/ 18 h 57"/>
                <a:gd name="T64" fmla="*/ 86 w 90"/>
                <a:gd name="T65" fmla="*/ 13 h 57"/>
                <a:gd name="T66" fmla="*/ 87 w 90"/>
                <a:gd name="T67" fmla="*/ 6 h 57"/>
                <a:gd name="T68" fmla="*/ 89 w 90"/>
                <a:gd name="T69" fmla="*/ 0 h 57"/>
                <a:gd name="T70" fmla="*/ 82 w 90"/>
                <a:gd name="T71" fmla="*/ 0 h 5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"/>
                <a:gd name="T109" fmla="*/ 0 h 57"/>
                <a:gd name="T110" fmla="*/ 90 w 90"/>
                <a:gd name="T111" fmla="*/ 57 h 5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" h="57">
                  <a:moveTo>
                    <a:pt x="82" y="0"/>
                  </a:moveTo>
                  <a:lnTo>
                    <a:pt x="82" y="0"/>
                  </a:lnTo>
                  <a:lnTo>
                    <a:pt x="82" y="5"/>
                  </a:lnTo>
                  <a:lnTo>
                    <a:pt x="80" y="11"/>
                  </a:lnTo>
                  <a:lnTo>
                    <a:pt x="78" y="15"/>
                  </a:lnTo>
                  <a:lnTo>
                    <a:pt x="75" y="21"/>
                  </a:lnTo>
                  <a:lnTo>
                    <a:pt x="71" y="25"/>
                  </a:lnTo>
                  <a:lnTo>
                    <a:pt x="67" y="29"/>
                  </a:lnTo>
                  <a:lnTo>
                    <a:pt x="63" y="33"/>
                  </a:lnTo>
                  <a:lnTo>
                    <a:pt x="57" y="37"/>
                  </a:lnTo>
                  <a:lnTo>
                    <a:pt x="51" y="40"/>
                  </a:lnTo>
                  <a:lnTo>
                    <a:pt x="45" y="42"/>
                  </a:lnTo>
                  <a:lnTo>
                    <a:pt x="38" y="45"/>
                  </a:lnTo>
                  <a:lnTo>
                    <a:pt x="31" y="47"/>
                  </a:lnTo>
                  <a:lnTo>
                    <a:pt x="23" y="48"/>
                  </a:lnTo>
                  <a:lnTo>
                    <a:pt x="17" y="50"/>
                  </a:lnTo>
                  <a:lnTo>
                    <a:pt x="8" y="50"/>
                  </a:lnTo>
                  <a:lnTo>
                    <a:pt x="0" y="50"/>
                  </a:lnTo>
                  <a:lnTo>
                    <a:pt x="0" y="55"/>
                  </a:lnTo>
                  <a:lnTo>
                    <a:pt x="8" y="56"/>
                  </a:lnTo>
                  <a:lnTo>
                    <a:pt x="17" y="55"/>
                  </a:lnTo>
                  <a:lnTo>
                    <a:pt x="25" y="54"/>
                  </a:lnTo>
                  <a:lnTo>
                    <a:pt x="33" y="52"/>
                  </a:lnTo>
                  <a:lnTo>
                    <a:pt x="40" y="51"/>
                  </a:lnTo>
                  <a:lnTo>
                    <a:pt x="48" y="48"/>
                  </a:lnTo>
                  <a:lnTo>
                    <a:pt x="54" y="45"/>
                  </a:lnTo>
                  <a:lnTo>
                    <a:pt x="61" y="42"/>
                  </a:lnTo>
                  <a:lnTo>
                    <a:pt x="67" y="38"/>
                  </a:lnTo>
                  <a:lnTo>
                    <a:pt x="71" y="33"/>
                  </a:lnTo>
                  <a:lnTo>
                    <a:pt x="76" y="29"/>
                  </a:lnTo>
                  <a:lnTo>
                    <a:pt x="80" y="23"/>
                  </a:lnTo>
                  <a:lnTo>
                    <a:pt x="83" y="18"/>
                  </a:lnTo>
                  <a:lnTo>
                    <a:pt x="86" y="13"/>
                  </a:lnTo>
                  <a:lnTo>
                    <a:pt x="87" y="6"/>
                  </a:lnTo>
                  <a:lnTo>
                    <a:pt x="89" y="0"/>
                  </a:lnTo>
                  <a:lnTo>
                    <a:pt x="82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78" name="Freeform 297"/>
            <p:cNvSpPr>
              <a:spLocks/>
            </p:cNvSpPr>
            <p:nvPr/>
          </p:nvSpPr>
          <p:spPr bwMode="auto">
            <a:xfrm>
              <a:off x="3322" y="4020"/>
              <a:ext cx="4" cy="24"/>
            </a:xfrm>
            <a:custGeom>
              <a:avLst/>
              <a:gdLst>
                <a:gd name="T0" fmla="*/ 1 w 4"/>
                <a:gd name="T1" fmla="*/ 0 h 24"/>
                <a:gd name="T2" fmla="*/ 1 w 4"/>
                <a:gd name="T3" fmla="*/ 0 h 24"/>
                <a:gd name="T4" fmla="*/ 0 w 4"/>
                <a:gd name="T5" fmla="*/ 23 h 24"/>
                <a:gd name="T6" fmla="*/ 2 w 4"/>
                <a:gd name="T7" fmla="*/ 23 h 24"/>
                <a:gd name="T8" fmla="*/ 3 w 4"/>
                <a:gd name="T9" fmla="*/ 0 h 24"/>
                <a:gd name="T10" fmla="*/ 1 w 4"/>
                <a:gd name="T11" fmla="*/ 0 h 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"/>
                <a:gd name="T19" fmla="*/ 0 h 24"/>
                <a:gd name="T20" fmla="*/ 4 w 4"/>
                <a:gd name="T21" fmla="*/ 24 h 2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" h="24">
                  <a:moveTo>
                    <a:pt x="1" y="0"/>
                  </a:moveTo>
                  <a:lnTo>
                    <a:pt x="1" y="0"/>
                  </a:lnTo>
                  <a:lnTo>
                    <a:pt x="0" y="23"/>
                  </a:lnTo>
                  <a:lnTo>
                    <a:pt x="2" y="23"/>
                  </a:lnTo>
                  <a:lnTo>
                    <a:pt x="3" y="0"/>
                  </a:lnTo>
                  <a:lnTo>
                    <a:pt x="1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79" name="Freeform 298"/>
            <p:cNvSpPr>
              <a:spLocks/>
            </p:cNvSpPr>
            <p:nvPr/>
          </p:nvSpPr>
          <p:spPr bwMode="auto">
            <a:xfrm>
              <a:off x="3246" y="3946"/>
              <a:ext cx="80" cy="69"/>
            </a:xfrm>
            <a:custGeom>
              <a:avLst/>
              <a:gdLst>
                <a:gd name="T0" fmla="*/ 0 w 80"/>
                <a:gd name="T1" fmla="*/ 6 h 69"/>
                <a:gd name="T2" fmla="*/ 0 w 80"/>
                <a:gd name="T3" fmla="*/ 6 h 69"/>
                <a:gd name="T4" fmla="*/ 16 w 80"/>
                <a:gd name="T5" fmla="*/ 8 h 69"/>
                <a:gd name="T6" fmla="*/ 30 w 80"/>
                <a:gd name="T7" fmla="*/ 13 h 69"/>
                <a:gd name="T8" fmla="*/ 43 w 80"/>
                <a:gd name="T9" fmla="*/ 18 h 69"/>
                <a:gd name="T10" fmla="*/ 53 w 80"/>
                <a:gd name="T11" fmla="*/ 27 h 69"/>
                <a:gd name="T12" fmla="*/ 62 w 80"/>
                <a:gd name="T13" fmla="*/ 36 h 69"/>
                <a:gd name="T14" fmla="*/ 68 w 80"/>
                <a:gd name="T15" fmla="*/ 45 h 69"/>
                <a:gd name="T16" fmla="*/ 72 w 80"/>
                <a:gd name="T17" fmla="*/ 56 h 69"/>
                <a:gd name="T18" fmla="*/ 72 w 80"/>
                <a:gd name="T19" fmla="*/ 68 h 69"/>
                <a:gd name="T20" fmla="*/ 79 w 80"/>
                <a:gd name="T21" fmla="*/ 68 h 69"/>
                <a:gd name="T22" fmla="*/ 78 w 80"/>
                <a:gd name="T23" fmla="*/ 55 h 69"/>
                <a:gd name="T24" fmla="*/ 74 w 80"/>
                <a:gd name="T25" fmla="*/ 43 h 69"/>
                <a:gd name="T26" fmla="*/ 67 w 80"/>
                <a:gd name="T27" fmla="*/ 31 h 69"/>
                <a:gd name="T28" fmla="*/ 58 w 80"/>
                <a:gd name="T29" fmla="*/ 22 h 69"/>
                <a:gd name="T30" fmla="*/ 46 w 80"/>
                <a:gd name="T31" fmla="*/ 14 h 69"/>
                <a:gd name="T32" fmla="*/ 32 w 80"/>
                <a:gd name="T33" fmla="*/ 6 h 69"/>
                <a:gd name="T34" fmla="*/ 17 w 80"/>
                <a:gd name="T35" fmla="*/ 2 h 69"/>
                <a:gd name="T36" fmla="*/ 0 w 80"/>
                <a:gd name="T37" fmla="*/ 0 h 69"/>
                <a:gd name="T38" fmla="*/ 0 w 80"/>
                <a:gd name="T39" fmla="*/ 6 h 69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69"/>
                <a:gd name="T62" fmla="*/ 80 w 80"/>
                <a:gd name="T63" fmla="*/ 69 h 69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69">
                  <a:moveTo>
                    <a:pt x="0" y="6"/>
                  </a:moveTo>
                  <a:lnTo>
                    <a:pt x="0" y="6"/>
                  </a:lnTo>
                  <a:lnTo>
                    <a:pt x="16" y="8"/>
                  </a:lnTo>
                  <a:lnTo>
                    <a:pt x="30" y="13"/>
                  </a:lnTo>
                  <a:lnTo>
                    <a:pt x="43" y="18"/>
                  </a:lnTo>
                  <a:lnTo>
                    <a:pt x="53" y="27"/>
                  </a:lnTo>
                  <a:lnTo>
                    <a:pt x="62" y="36"/>
                  </a:lnTo>
                  <a:lnTo>
                    <a:pt x="68" y="45"/>
                  </a:lnTo>
                  <a:lnTo>
                    <a:pt x="72" y="56"/>
                  </a:lnTo>
                  <a:lnTo>
                    <a:pt x="72" y="68"/>
                  </a:lnTo>
                  <a:lnTo>
                    <a:pt x="79" y="68"/>
                  </a:lnTo>
                  <a:lnTo>
                    <a:pt x="78" y="55"/>
                  </a:lnTo>
                  <a:lnTo>
                    <a:pt x="74" y="43"/>
                  </a:lnTo>
                  <a:lnTo>
                    <a:pt x="67" y="31"/>
                  </a:lnTo>
                  <a:lnTo>
                    <a:pt x="58" y="22"/>
                  </a:lnTo>
                  <a:lnTo>
                    <a:pt x="46" y="14"/>
                  </a:lnTo>
                  <a:lnTo>
                    <a:pt x="32" y="6"/>
                  </a:lnTo>
                  <a:lnTo>
                    <a:pt x="17" y="2"/>
                  </a:lnTo>
                  <a:lnTo>
                    <a:pt x="0" y="0"/>
                  </a:lnTo>
                  <a:lnTo>
                    <a:pt x="0" y="6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80" name="Freeform 299"/>
            <p:cNvSpPr>
              <a:spLocks/>
            </p:cNvSpPr>
            <p:nvPr/>
          </p:nvSpPr>
          <p:spPr bwMode="auto">
            <a:xfrm>
              <a:off x="3152" y="3945"/>
              <a:ext cx="89" cy="57"/>
            </a:xfrm>
            <a:custGeom>
              <a:avLst/>
              <a:gdLst>
                <a:gd name="T0" fmla="*/ 6 w 89"/>
                <a:gd name="T1" fmla="*/ 56 h 57"/>
                <a:gd name="T2" fmla="*/ 6 w 89"/>
                <a:gd name="T3" fmla="*/ 56 h 57"/>
                <a:gd name="T4" fmla="*/ 7 w 89"/>
                <a:gd name="T5" fmla="*/ 51 h 57"/>
                <a:gd name="T6" fmla="*/ 8 w 89"/>
                <a:gd name="T7" fmla="*/ 45 h 57"/>
                <a:gd name="T8" fmla="*/ 11 w 89"/>
                <a:gd name="T9" fmla="*/ 41 h 57"/>
                <a:gd name="T10" fmla="*/ 13 w 89"/>
                <a:gd name="T11" fmla="*/ 35 h 57"/>
                <a:gd name="T12" fmla="*/ 18 w 89"/>
                <a:gd name="T13" fmla="*/ 31 h 57"/>
                <a:gd name="T14" fmla="*/ 22 w 89"/>
                <a:gd name="T15" fmla="*/ 27 h 57"/>
                <a:gd name="T16" fmla="*/ 26 w 89"/>
                <a:gd name="T17" fmla="*/ 23 h 57"/>
                <a:gd name="T18" fmla="*/ 32 w 89"/>
                <a:gd name="T19" fmla="*/ 19 h 57"/>
                <a:gd name="T20" fmla="*/ 37 w 89"/>
                <a:gd name="T21" fmla="*/ 16 h 57"/>
                <a:gd name="T22" fmla="*/ 43 w 89"/>
                <a:gd name="T23" fmla="*/ 14 h 57"/>
                <a:gd name="T24" fmla="*/ 50 w 89"/>
                <a:gd name="T25" fmla="*/ 11 h 57"/>
                <a:gd name="T26" fmla="*/ 57 w 89"/>
                <a:gd name="T27" fmla="*/ 9 h 57"/>
                <a:gd name="T28" fmla="*/ 65 w 89"/>
                <a:gd name="T29" fmla="*/ 7 h 57"/>
                <a:gd name="T30" fmla="*/ 71 w 89"/>
                <a:gd name="T31" fmla="*/ 6 h 57"/>
                <a:gd name="T32" fmla="*/ 80 w 89"/>
                <a:gd name="T33" fmla="*/ 6 h 57"/>
                <a:gd name="T34" fmla="*/ 88 w 89"/>
                <a:gd name="T35" fmla="*/ 6 h 57"/>
                <a:gd name="T36" fmla="*/ 88 w 89"/>
                <a:gd name="T37" fmla="*/ 1 h 57"/>
                <a:gd name="T38" fmla="*/ 80 w 89"/>
                <a:gd name="T39" fmla="*/ 0 h 57"/>
                <a:gd name="T40" fmla="*/ 71 w 89"/>
                <a:gd name="T41" fmla="*/ 1 h 57"/>
                <a:gd name="T42" fmla="*/ 64 w 89"/>
                <a:gd name="T43" fmla="*/ 2 h 57"/>
                <a:gd name="T44" fmla="*/ 56 w 89"/>
                <a:gd name="T45" fmla="*/ 3 h 57"/>
                <a:gd name="T46" fmla="*/ 48 w 89"/>
                <a:gd name="T47" fmla="*/ 5 h 57"/>
                <a:gd name="T48" fmla="*/ 41 w 89"/>
                <a:gd name="T49" fmla="*/ 7 h 57"/>
                <a:gd name="T50" fmla="*/ 35 w 89"/>
                <a:gd name="T51" fmla="*/ 10 h 57"/>
                <a:gd name="T52" fmla="*/ 28 w 89"/>
                <a:gd name="T53" fmla="*/ 14 h 57"/>
                <a:gd name="T54" fmla="*/ 22 w 89"/>
                <a:gd name="T55" fmla="*/ 18 h 57"/>
                <a:gd name="T56" fmla="*/ 18 w 89"/>
                <a:gd name="T57" fmla="*/ 22 h 57"/>
                <a:gd name="T58" fmla="*/ 12 w 89"/>
                <a:gd name="T59" fmla="*/ 27 h 57"/>
                <a:gd name="T60" fmla="*/ 8 w 89"/>
                <a:gd name="T61" fmla="*/ 32 h 57"/>
                <a:gd name="T62" fmla="*/ 5 w 89"/>
                <a:gd name="T63" fmla="*/ 37 h 57"/>
                <a:gd name="T64" fmla="*/ 3 w 89"/>
                <a:gd name="T65" fmla="*/ 43 h 57"/>
                <a:gd name="T66" fmla="*/ 1 w 89"/>
                <a:gd name="T67" fmla="*/ 50 h 57"/>
                <a:gd name="T68" fmla="*/ 0 w 89"/>
                <a:gd name="T69" fmla="*/ 56 h 57"/>
                <a:gd name="T70" fmla="*/ 6 w 89"/>
                <a:gd name="T71" fmla="*/ 56 h 5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57"/>
                <a:gd name="T110" fmla="*/ 89 w 89"/>
                <a:gd name="T111" fmla="*/ 57 h 5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57">
                  <a:moveTo>
                    <a:pt x="6" y="56"/>
                  </a:moveTo>
                  <a:lnTo>
                    <a:pt x="6" y="56"/>
                  </a:lnTo>
                  <a:lnTo>
                    <a:pt x="7" y="51"/>
                  </a:lnTo>
                  <a:lnTo>
                    <a:pt x="8" y="45"/>
                  </a:lnTo>
                  <a:lnTo>
                    <a:pt x="11" y="41"/>
                  </a:lnTo>
                  <a:lnTo>
                    <a:pt x="13" y="35"/>
                  </a:lnTo>
                  <a:lnTo>
                    <a:pt x="18" y="31"/>
                  </a:lnTo>
                  <a:lnTo>
                    <a:pt x="22" y="27"/>
                  </a:lnTo>
                  <a:lnTo>
                    <a:pt x="26" y="23"/>
                  </a:lnTo>
                  <a:lnTo>
                    <a:pt x="32" y="19"/>
                  </a:lnTo>
                  <a:lnTo>
                    <a:pt x="37" y="16"/>
                  </a:lnTo>
                  <a:lnTo>
                    <a:pt x="43" y="14"/>
                  </a:lnTo>
                  <a:lnTo>
                    <a:pt x="50" y="11"/>
                  </a:lnTo>
                  <a:lnTo>
                    <a:pt x="57" y="9"/>
                  </a:lnTo>
                  <a:lnTo>
                    <a:pt x="65" y="7"/>
                  </a:lnTo>
                  <a:lnTo>
                    <a:pt x="71" y="6"/>
                  </a:lnTo>
                  <a:lnTo>
                    <a:pt x="80" y="6"/>
                  </a:lnTo>
                  <a:lnTo>
                    <a:pt x="88" y="6"/>
                  </a:lnTo>
                  <a:lnTo>
                    <a:pt x="88" y="1"/>
                  </a:lnTo>
                  <a:lnTo>
                    <a:pt x="80" y="0"/>
                  </a:lnTo>
                  <a:lnTo>
                    <a:pt x="71" y="1"/>
                  </a:lnTo>
                  <a:lnTo>
                    <a:pt x="64" y="2"/>
                  </a:lnTo>
                  <a:lnTo>
                    <a:pt x="56" y="3"/>
                  </a:lnTo>
                  <a:lnTo>
                    <a:pt x="48" y="5"/>
                  </a:lnTo>
                  <a:lnTo>
                    <a:pt x="41" y="7"/>
                  </a:lnTo>
                  <a:lnTo>
                    <a:pt x="35" y="10"/>
                  </a:lnTo>
                  <a:lnTo>
                    <a:pt x="28" y="14"/>
                  </a:lnTo>
                  <a:lnTo>
                    <a:pt x="22" y="18"/>
                  </a:lnTo>
                  <a:lnTo>
                    <a:pt x="18" y="22"/>
                  </a:lnTo>
                  <a:lnTo>
                    <a:pt x="12" y="27"/>
                  </a:lnTo>
                  <a:lnTo>
                    <a:pt x="8" y="32"/>
                  </a:lnTo>
                  <a:lnTo>
                    <a:pt x="5" y="37"/>
                  </a:lnTo>
                  <a:lnTo>
                    <a:pt x="3" y="43"/>
                  </a:lnTo>
                  <a:lnTo>
                    <a:pt x="1" y="50"/>
                  </a:lnTo>
                  <a:lnTo>
                    <a:pt x="0" y="56"/>
                  </a:lnTo>
                  <a:lnTo>
                    <a:pt x="6" y="56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81" name="Freeform 300"/>
            <p:cNvSpPr>
              <a:spLocks/>
            </p:cNvSpPr>
            <p:nvPr/>
          </p:nvSpPr>
          <p:spPr bwMode="auto">
            <a:xfrm>
              <a:off x="3150" y="4007"/>
              <a:ext cx="3" cy="24"/>
            </a:xfrm>
            <a:custGeom>
              <a:avLst/>
              <a:gdLst>
                <a:gd name="T0" fmla="*/ 2 w 3"/>
                <a:gd name="T1" fmla="*/ 23 h 24"/>
                <a:gd name="T2" fmla="*/ 2 w 3"/>
                <a:gd name="T3" fmla="*/ 23 h 24"/>
                <a:gd name="T4" fmla="*/ 2 w 3"/>
                <a:gd name="T5" fmla="*/ 0 h 24"/>
                <a:gd name="T6" fmla="*/ 1 w 3"/>
                <a:gd name="T7" fmla="*/ 0 h 24"/>
                <a:gd name="T8" fmla="*/ 0 w 3"/>
                <a:gd name="T9" fmla="*/ 23 h 24"/>
                <a:gd name="T10" fmla="*/ 2 w 3"/>
                <a:gd name="T11" fmla="*/ 23 h 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"/>
                <a:gd name="T19" fmla="*/ 0 h 24"/>
                <a:gd name="T20" fmla="*/ 3 w 3"/>
                <a:gd name="T21" fmla="*/ 24 h 2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" h="24">
                  <a:moveTo>
                    <a:pt x="2" y="23"/>
                  </a:moveTo>
                  <a:lnTo>
                    <a:pt x="2" y="23"/>
                  </a:lnTo>
                  <a:lnTo>
                    <a:pt x="2" y="0"/>
                  </a:lnTo>
                  <a:lnTo>
                    <a:pt x="1" y="0"/>
                  </a:lnTo>
                  <a:lnTo>
                    <a:pt x="0" y="23"/>
                  </a:lnTo>
                  <a:lnTo>
                    <a:pt x="2" y="23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82" name="Freeform 301"/>
            <p:cNvSpPr>
              <a:spLocks/>
            </p:cNvSpPr>
            <p:nvPr/>
          </p:nvSpPr>
          <p:spPr bwMode="auto">
            <a:xfrm>
              <a:off x="3155" y="3948"/>
              <a:ext cx="167" cy="124"/>
            </a:xfrm>
            <a:custGeom>
              <a:avLst/>
              <a:gdLst>
                <a:gd name="T0" fmla="*/ 166 w 167"/>
                <a:gd name="T1" fmla="*/ 69 h 124"/>
                <a:gd name="T2" fmla="*/ 165 w 167"/>
                <a:gd name="T3" fmla="*/ 74 h 124"/>
                <a:gd name="T4" fmla="*/ 164 w 167"/>
                <a:gd name="T5" fmla="*/ 80 h 124"/>
                <a:gd name="T6" fmla="*/ 161 w 167"/>
                <a:gd name="T7" fmla="*/ 86 h 124"/>
                <a:gd name="T8" fmla="*/ 158 w 167"/>
                <a:gd name="T9" fmla="*/ 92 h 124"/>
                <a:gd name="T10" fmla="*/ 154 w 167"/>
                <a:gd name="T11" fmla="*/ 96 h 124"/>
                <a:gd name="T12" fmla="*/ 150 w 167"/>
                <a:gd name="T13" fmla="*/ 101 h 124"/>
                <a:gd name="T14" fmla="*/ 145 w 167"/>
                <a:gd name="T15" fmla="*/ 106 h 124"/>
                <a:gd name="T16" fmla="*/ 139 w 167"/>
                <a:gd name="T17" fmla="*/ 110 h 124"/>
                <a:gd name="T18" fmla="*/ 133 w 167"/>
                <a:gd name="T19" fmla="*/ 113 h 124"/>
                <a:gd name="T20" fmla="*/ 126 w 167"/>
                <a:gd name="T21" fmla="*/ 116 h 124"/>
                <a:gd name="T22" fmla="*/ 119 w 167"/>
                <a:gd name="T23" fmla="*/ 118 h 124"/>
                <a:gd name="T24" fmla="*/ 112 w 167"/>
                <a:gd name="T25" fmla="*/ 121 h 124"/>
                <a:gd name="T26" fmla="*/ 104 w 167"/>
                <a:gd name="T27" fmla="*/ 122 h 124"/>
                <a:gd name="T28" fmla="*/ 96 w 167"/>
                <a:gd name="T29" fmla="*/ 123 h 124"/>
                <a:gd name="T30" fmla="*/ 88 w 167"/>
                <a:gd name="T31" fmla="*/ 123 h 124"/>
                <a:gd name="T32" fmla="*/ 79 w 167"/>
                <a:gd name="T33" fmla="*/ 123 h 124"/>
                <a:gd name="T34" fmla="*/ 63 w 167"/>
                <a:gd name="T35" fmla="*/ 120 h 124"/>
                <a:gd name="T36" fmla="*/ 47 w 167"/>
                <a:gd name="T37" fmla="*/ 115 h 124"/>
                <a:gd name="T38" fmla="*/ 33 w 167"/>
                <a:gd name="T39" fmla="*/ 109 h 124"/>
                <a:gd name="T40" fmla="*/ 21 w 167"/>
                <a:gd name="T41" fmla="*/ 101 h 124"/>
                <a:gd name="T42" fmla="*/ 12 w 167"/>
                <a:gd name="T43" fmla="*/ 92 h 124"/>
                <a:gd name="T44" fmla="*/ 5 w 167"/>
                <a:gd name="T45" fmla="*/ 80 h 124"/>
                <a:gd name="T46" fmla="*/ 1 w 167"/>
                <a:gd name="T47" fmla="*/ 69 h 124"/>
                <a:gd name="T48" fmla="*/ 0 w 167"/>
                <a:gd name="T49" fmla="*/ 56 h 124"/>
                <a:gd name="T50" fmla="*/ 1 w 167"/>
                <a:gd name="T51" fmla="*/ 50 h 124"/>
                <a:gd name="T52" fmla="*/ 3 w 167"/>
                <a:gd name="T53" fmla="*/ 44 h 124"/>
                <a:gd name="T54" fmla="*/ 5 w 167"/>
                <a:gd name="T55" fmla="*/ 38 h 124"/>
                <a:gd name="T56" fmla="*/ 9 w 167"/>
                <a:gd name="T57" fmla="*/ 32 h 124"/>
                <a:gd name="T58" fmla="*/ 13 w 167"/>
                <a:gd name="T59" fmla="*/ 28 h 124"/>
                <a:gd name="T60" fmla="*/ 17 w 167"/>
                <a:gd name="T61" fmla="*/ 23 h 124"/>
                <a:gd name="T62" fmla="*/ 22 w 167"/>
                <a:gd name="T63" fmla="*/ 19 h 124"/>
                <a:gd name="T64" fmla="*/ 28 w 167"/>
                <a:gd name="T65" fmla="*/ 14 h 124"/>
                <a:gd name="T66" fmla="*/ 34 w 167"/>
                <a:gd name="T67" fmla="*/ 11 h 124"/>
                <a:gd name="T68" fmla="*/ 41 w 167"/>
                <a:gd name="T69" fmla="*/ 8 h 124"/>
                <a:gd name="T70" fmla="*/ 47 w 167"/>
                <a:gd name="T71" fmla="*/ 6 h 124"/>
                <a:gd name="T72" fmla="*/ 55 w 167"/>
                <a:gd name="T73" fmla="*/ 4 h 124"/>
                <a:gd name="T74" fmla="*/ 63 w 167"/>
                <a:gd name="T75" fmla="*/ 2 h 124"/>
                <a:gd name="T76" fmla="*/ 70 w 167"/>
                <a:gd name="T77" fmla="*/ 1 h 124"/>
                <a:gd name="T78" fmla="*/ 79 w 167"/>
                <a:gd name="T79" fmla="*/ 0 h 124"/>
                <a:gd name="T80" fmla="*/ 88 w 167"/>
                <a:gd name="T81" fmla="*/ 1 h 124"/>
                <a:gd name="T82" fmla="*/ 104 w 167"/>
                <a:gd name="T83" fmla="*/ 4 h 124"/>
                <a:gd name="T84" fmla="*/ 120 w 167"/>
                <a:gd name="T85" fmla="*/ 8 h 124"/>
                <a:gd name="T86" fmla="*/ 134 w 167"/>
                <a:gd name="T87" fmla="*/ 14 h 124"/>
                <a:gd name="T88" fmla="*/ 145 w 167"/>
                <a:gd name="T89" fmla="*/ 23 h 124"/>
                <a:gd name="T90" fmla="*/ 155 w 167"/>
                <a:gd name="T91" fmla="*/ 33 h 124"/>
                <a:gd name="T92" fmla="*/ 162 w 167"/>
                <a:gd name="T93" fmla="*/ 44 h 124"/>
                <a:gd name="T94" fmla="*/ 166 w 167"/>
                <a:gd name="T95" fmla="*/ 56 h 124"/>
                <a:gd name="T96" fmla="*/ 166 w 167"/>
                <a:gd name="T97" fmla="*/ 69 h 12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67"/>
                <a:gd name="T148" fmla="*/ 0 h 124"/>
                <a:gd name="T149" fmla="*/ 167 w 167"/>
                <a:gd name="T150" fmla="*/ 124 h 124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67" h="124">
                  <a:moveTo>
                    <a:pt x="166" y="69"/>
                  </a:moveTo>
                  <a:lnTo>
                    <a:pt x="165" y="74"/>
                  </a:lnTo>
                  <a:lnTo>
                    <a:pt x="164" y="80"/>
                  </a:lnTo>
                  <a:lnTo>
                    <a:pt x="161" y="86"/>
                  </a:lnTo>
                  <a:lnTo>
                    <a:pt x="158" y="92"/>
                  </a:lnTo>
                  <a:lnTo>
                    <a:pt x="154" y="96"/>
                  </a:lnTo>
                  <a:lnTo>
                    <a:pt x="150" y="101"/>
                  </a:lnTo>
                  <a:lnTo>
                    <a:pt x="145" y="106"/>
                  </a:lnTo>
                  <a:lnTo>
                    <a:pt x="139" y="110"/>
                  </a:lnTo>
                  <a:lnTo>
                    <a:pt x="133" y="113"/>
                  </a:lnTo>
                  <a:lnTo>
                    <a:pt x="126" y="116"/>
                  </a:lnTo>
                  <a:lnTo>
                    <a:pt x="119" y="118"/>
                  </a:lnTo>
                  <a:lnTo>
                    <a:pt x="112" y="121"/>
                  </a:lnTo>
                  <a:lnTo>
                    <a:pt x="104" y="122"/>
                  </a:lnTo>
                  <a:lnTo>
                    <a:pt x="96" y="123"/>
                  </a:lnTo>
                  <a:lnTo>
                    <a:pt x="88" y="123"/>
                  </a:lnTo>
                  <a:lnTo>
                    <a:pt x="79" y="123"/>
                  </a:lnTo>
                  <a:lnTo>
                    <a:pt x="63" y="120"/>
                  </a:lnTo>
                  <a:lnTo>
                    <a:pt x="47" y="115"/>
                  </a:lnTo>
                  <a:lnTo>
                    <a:pt x="33" y="109"/>
                  </a:lnTo>
                  <a:lnTo>
                    <a:pt x="21" y="101"/>
                  </a:lnTo>
                  <a:lnTo>
                    <a:pt x="12" y="92"/>
                  </a:lnTo>
                  <a:lnTo>
                    <a:pt x="5" y="80"/>
                  </a:lnTo>
                  <a:lnTo>
                    <a:pt x="1" y="69"/>
                  </a:lnTo>
                  <a:lnTo>
                    <a:pt x="0" y="56"/>
                  </a:lnTo>
                  <a:lnTo>
                    <a:pt x="1" y="50"/>
                  </a:lnTo>
                  <a:lnTo>
                    <a:pt x="3" y="44"/>
                  </a:lnTo>
                  <a:lnTo>
                    <a:pt x="5" y="38"/>
                  </a:lnTo>
                  <a:lnTo>
                    <a:pt x="9" y="32"/>
                  </a:lnTo>
                  <a:lnTo>
                    <a:pt x="13" y="28"/>
                  </a:lnTo>
                  <a:lnTo>
                    <a:pt x="17" y="23"/>
                  </a:lnTo>
                  <a:lnTo>
                    <a:pt x="22" y="19"/>
                  </a:lnTo>
                  <a:lnTo>
                    <a:pt x="28" y="14"/>
                  </a:lnTo>
                  <a:lnTo>
                    <a:pt x="34" y="11"/>
                  </a:lnTo>
                  <a:lnTo>
                    <a:pt x="41" y="8"/>
                  </a:lnTo>
                  <a:lnTo>
                    <a:pt x="47" y="6"/>
                  </a:lnTo>
                  <a:lnTo>
                    <a:pt x="55" y="4"/>
                  </a:lnTo>
                  <a:lnTo>
                    <a:pt x="63" y="2"/>
                  </a:lnTo>
                  <a:lnTo>
                    <a:pt x="70" y="1"/>
                  </a:lnTo>
                  <a:lnTo>
                    <a:pt x="79" y="0"/>
                  </a:lnTo>
                  <a:lnTo>
                    <a:pt x="88" y="1"/>
                  </a:lnTo>
                  <a:lnTo>
                    <a:pt x="104" y="4"/>
                  </a:lnTo>
                  <a:lnTo>
                    <a:pt x="120" y="8"/>
                  </a:lnTo>
                  <a:lnTo>
                    <a:pt x="134" y="14"/>
                  </a:lnTo>
                  <a:lnTo>
                    <a:pt x="145" y="23"/>
                  </a:lnTo>
                  <a:lnTo>
                    <a:pt x="155" y="33"/>
                  </a:lnTo>
                  <a:lnTo>
                    <a:pt x="162" y="44"/>
                  </a:lnTo>
                  <a:lnTo>
                    <a:pt x="166" y="56"/>
                  </a:lnTo>
                  <a:lnTo>
                    <a:pt x="166" y="69"/>
                  </a:lnTo>
                </a:path>
              </a:pathLst>
            </a:custGeom>
            <a:solidFill>
              <a:srgbClr val="FFFF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83" name="Freeform 302"/>
            <p:cNvSpPr>
              <a:spLocks/>
            </p:cNvSpPr>
            <p:nvPr/>
          </p:nvSpPr>
          <p:spPr bwMode="auto">
            <a:xfrm>
              <a:off x="3237" y="4020"/>
              <a:ext cx="89" cy="56"/>
            </a:xfrm>
            <a:custGeom>
              <a:avLst/>
              <a:gdLst>
                <a:gd name="T0" fmla="*/ 0 w 89"/>
                <a:gd name="T1" fmla="*/ 54 h 56"/>
                <a:gd name="T2" fmla="*/ 0 w 89"/>
                <a:gd name="T3" fmla="*/ 54 h 56"/>
                <a:gd name="T4" fmla="*/ 8 w 89"/>
                <a:gd name="T5" fmla="*/ 55 h 56"/>
                <a:gd name="T6" fmla="*/ 16 w 89"/>
                <a:gd name="T7" fmla="*/ 54 h 56"/>
                <a:gd name="T8" fmla="*/ 24 w 89"/>
                <a:gd name="T9" fmla="*/ 53 h 56"/>
                <a:gd name="T10" fmla="*/ 32 w 89"/>
                <a:gd name="T11" fmla="*/ 52 h 56"/>
                <a:gd name="T12" fmla="*/ 39 w 89"/>
                <a:gd name="T13" fmla="*/ 50 h 56"/>
                <a:gd name="T14" fmla="*/ 47 w 89"/>
                <a:gd name="T15" fmla="*/ 48 h 56"/>
                <a:gd name="T16" fmla="*/ 53 w 89"/>
                <a:gd name="T17" fmla="*/ 45 h 56"/>
                <a:gd name="T18" fmla="*/ 60 w 89"/>
                <a:gd name="T19" fmla="*/ 41 h 56"/>
                <a:gd name="T20" fmla="*/ 66 w 89"/>
                <a:gd name="T21" fmla="*/ 37 h 56"/>
                <a:gd name="T22" fmla="*/ 70 w 89"/>
                <a:gd name="T23" fmla="*/ 32 h 56"/>
                <a:gd name="T24" fmla="*/ 75 w 89"/>
                <a:gd name="T25" fmla="*/ 28 h 56"/>
                <a:gd name="T26" fmla="*/ 80 w 89"/>
                <a:gd name="T27" fmla="*/ 23 h 56"/>
                <a:gd name="T28" fmla="*/ 82 w 89"/>
                <a:gd name="T29" fmla="*/ 18 h 56"/>
                <a:gd name="T30" fmla="*/ 85 w 89"/>
                <a:gd name="T31" fmla="*/ 12 h 56"/>
                <a:gd name="T32" fmla="*/ 87 w 89"/>
                <a:gd name="T33" fmla="*/ 5 h 56"/>
                <a:gd name="T34" fmla="*/ 88 w 89"/>
                <a:gd name="T35" fmla="*/ 0 h 56"/>
                <a:gd name="T36" fmla="*/ 81 w 89"/>
                <a:gd name="T37" fmla="*/ 0 h 56"/>
                <a:gd name="T38" fmla="*/ 81 w 89"/>
                <a:gd name="T39" fmla="*/ 5 h 56"/>
                <a:gd name="T40" fmla="*/ 80 w 89"/>
                <a:gd name="T41" fmla="*/ 10 h 56"/>
                <a:gd name="T42" fmla="*/ 77 w 89"/>
                <a:gd name="T43" fmla="*/ 15 h 56"/>
                <a:gd name="T44" fmla="*/ 74 w 89"/>
                <a:gd name="T45" fmla="*/ 21 h 56"/>
                <a:gd name="T46" fmla="*/ 70 w 89"/>
                <a:gd name="T47" fmla="*/ 24 h 56"/>
                <a:gd name="T48" fmla="*/ 66 w 89"/>
                <a:gd name="T49" fmla="*/ 29 h 56"/>
                <a:gd name="T50" fmla="*/ 62 w 89"/>
                <a:gd name="T51" fmla="*/ 32 h 56"/>
                <a:gd name="T52" fmla="*/ 56 w 89"/>
                <a:gd name="T53" fmla="*/ 36 h 56"/>
                <a:gd name="T54" fmla="*/ 51 w 89"/>
                <a:gd name="T55" fmla="*/ 39 h 56"/>
                <a:gd name="T56" fmla="*/ 45 w 89"/>
                <a:gd name="T57" fmla="*/ 42 h 56"/>
                <a:gd name="T58" fmla="*/ 37 w 89"/>
                <a:gd name="T59" fmla="*/ 44 h 56"/>
                <a:gd name="T60" fmla="*/ 31 w 89"/>
                <a:gd name="T61" fmla="*/ 46 h 56"/>
                <a:gd name="T62" fmla="*/ 24 w 89"/>
                <a:gd name="T63" fmla="*/ 47 h 56"/>
                <a:gd name="T64" fmla="*/ 16 w 89"/>
                <a:gd name="T65" fmla="*/ 49 h 56"/>
                <a:gd name="T66" fmla="*/ 8 w 89"/>
                <a:gd name="T67" fmla="*/ 49 h 56"/>
                <a:gd name="T68" fmla="*/ 0 w 89"/>
                <a:gd name="T69" fmla="*/ 49 h 56"/>
                <a:gd name="T70" fmla="*/ 0 w 89"/>
                <a:gd name="T71" fmla="*/ 54 h 5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56"/>
                <a:gd name="T110" fmla="*/ 89 w 89"/>
                <a:gd name="T111" fmla="*/ 56 h 5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56">
                  <a:moveTo>
                    <a:pt x="0" y="54"/>
                  </a:moveTo>
                  <a:lnTo>
                    <a:pt x="0" y="54"/>
                  </a:lnTo>
                  <a:lnTo>
                    <a:pt x="8" y="55"/>
                  </a:lnTo>
                  <a:lnTo>
                    <a:pt x="16" y="54"/>
                  </a:lnTo>
                  <a:lnTo>
                    <a:pt x="24" y="53"/>
                  </a:lnTo>
                  <a:lnTo>
                    <a:pt x="32" y="52"/>
                  </a:lnTo>
                  <a:lnTo>
                    <a:pt x="39" y="50"/>
                  </a:lnTo>
                  <a:lnTo>
                    <a:pt x="47" y="48"/>
                  </a:lnTo>
                  <a:lnTo>
                    <a:pt x="53" y="45"/>
                  </a:lnTo>
                  <a:lnTo>
                    <a:pt x="60" y="41"/>
                  </a:lnTo>
                  <a:lnTo>
                    <a:pt x="66" y="37"/>
                  </a:lnTo>
                  <a:lnTo>
                    <a:pt x="70" y="32"/>
                  </a:lnTo>
                  <a:lnTo>
                    <a:pt x="75" y="28"/>
                  </a:lnTo>
                  <a:lnTo>
                    <a:pt x="80" y="23"/>
                  </a:lnTo>
                  <a:lnTo>
                    <a:pt x="82" y="18"/>
                  </a:lnTo>
                  <a:lnTo>
                    <a:pt x="85" y="12"/>
                  </a:lnTo>
                  <a:lnTo>
                    <a:pt x="87" y="5"/>
                  </a:lnTo>
                  <a:lnTo>
                    <a:pt x="88" y="0"/>
                  </a:lnTo>
                  <a:lnTo>
                    <a:pt x="81" y="0"/>
                  </a:lnTo>
                  <a:lnTo>
                    <a:pt x="81" y="5"/>
                  </a:lnTo>
                  <a:lnTo>
                    <a:pt x="80" y="10"/>
                  </a:lnTo>
                  <a:lnTo>
                    <a:pt x="77" y="15"/>
                  </a:lnTo>
                  <a:lnTo>
                    <a:pt x="74" y="21"/>
                  </a:lnTo>
                  <a:lnTo>
                    <a:pt x="70" y="24"/>
                  </a:lnTo>
                  <a:lnTo>
                    <a:pt x="66" y="29"/>
                  </a:lnTo>
                  <a:lnTo>
                    <a:pt x="62" y="32"/>
                  </a:lnTo>
                  <a:lnTo>
                    <a:pt x="56" y="36"/>
                  </a:lnTo>
                  <a:lnTo>
                    <a:pt x="51" y="39"/>
                  </a:lnTo>
                  <a:lnTo>
                    <a:pt x="45" y="42"/>
                  </a:lnTo>
                  <a:lnTo>
                    <a:pt x="37" y="44"/>
                  </a:lnTo>
                  <a:lnTo>
                    <a:pt x="31" y="46"/>
                  </a:lnTo>
                  <a:lnTo>
                    <a:pt x="24" y="47"/>
                  </a:lnTo>
                  <a:lnTo>
                    <a:pt x="16" y="49"/>
                  </a:lnTo>
                  <a:lnTo>
                    <a:pt x="8" y="49"/>
                  </a:lnTo>
                  <a:lnTo>
                    <a:pt x="0" y="49"/>
                  </a:lnTo>
                  <a:lnTo>
                    <a:pt x="0" y="54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84" name="Freeform 303"/>
            <p:cNvSpPr>
              <a:spLocks/>
            </p:cNvSpPr>
            <p:nvPr/>
          </p:nvSpPr>
          <p:spPr bwMode="auto">
            <a:xfrm>
              <a:off x="3152" y="4007"/>
              <a:ext cx="80" cy="68"/>
            </a:xfrm>
            <a:custGeom>
              <a:avLst/>
              <a:gdLst>
                <a:gd name="T0" fmla="*/ 0 w 80"/>
                <a:gd name="T1" fmla="*/ 0 h 68"/>
                <a:gd name="T2" fmla="*/ 0 w 80"/>
                <a:gd name="T3" fmla="*/ 0 h 68"/>
                <a:gd name="T4" fmla="*/ 0 w 80"/>
                <a:gd name="T5" fmla="*/ 12 h 68"/>
                <a:gd name="T6" fmla="*/ 5 w 80"/>
                <a:gd name="T7" fmla="*/ 24 h 68"/>
                <a:gd name="T8" fmla="*/ 12 w 80"/>
                <a:gd name="T9" fmla="*/ 36 h 68"/>
                <a:gd name="T10" fmla="*/ 21 w 80"/>
                <a:gd name="T11" fmla="*/ 45 h 68"/>
                <a:gd name="T12" fmla="*/ 33 w 80"/>
                <a:gd name="T13" fmla="*/ 54 h 68"/>
                <a:gd name="T14" fmla="*/ 47 w 80"/>
                <a:gd name="T15" fmla="*/ 60 h 68"/>
                <a:gd name="T16" fmla="*/ 62 w 80"/>
                <a:gd name="T17" fmla="*/ 64 h 68"/>
                <a:gd name="T18" fmla="*/ 79 w 80"/>
                <a:gd name="T19" fmla="*/ 67 h 68"/>
                <a:gd name="T20" fmla="*/ 79 w 80"/>
                <a:gd name="T21" fmla="*/ 61 h 68"/>
                <a:gd name="T22" fmla="*/ 63 w 80"/>
                <a:gd name="T23" fmla="*/ 59 h 68"/>
                <a:gd name="T24" fmla="*/ 49 w 80"/>
                <a:gd name="T25" fmla="*/ 54 h 68"/>
                <a:gd name="T26" fmla="*/ 36 w 80"/>
                <a:gd name="T27" fmla="*/ 48 h 68"/>
                <a:gd name="T28" fmla="*/ 25 w 80"/>
                <a:gd name="T29" fmla="*/ 40 h 68"/>
                <a:gd name="T30" fmla="*/ 17 w 80"/>
                <a:gd name="T31" fmla="*/ 31 h 68"/>
                <a:gd name="T32" fmla="*/ 10 w 80"/>
                <a:gd name="T33" fmla="*/ 21 h 68"/>
                <a:gd name="T34" fmla="*/ 7 w 80"/>
                <a:gd name="T35" fmla="*/ 11 h 68"/>
                <a:gd name="T36" fmla="*/ 6 w 80"/>
                <a:gd name="T37" fmla="*/ 0 h 68"/>
                <a:gd name="T38" fmla="*/ 0 w 80"/>
                <a:gd name="T39" fmla="*/ 0 h 6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68"/>
                <a:gd name="T62" fmla="*/ 80 w 80"/>
                <a:gd name="T63" fmla="*/ 68 h 68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68">
                  <a:moveTo>
                    <a:pt x="0" y="0"/>
                  </a:moveTo>
                  <a:lnTo>
                    <a:pt x="0" y="0"/>
                  </a:lnTo>
                  <a:lnTo>
                    <a:pt x="0" y="12"/>
                  </a:lnTo>
                  <a:lnTo>
                    <a:pt x="5" y="24"/>
                  </a:lnTo>
                  <a:lnTo>
                    <a:pt x="12" y="36"/>
                  </a:lnTo>
                  <a:lnTo>
                    <a:pt x="21" y="45"/>
                  </a:lnTo>
                  <a:lnTo>
                    <a:pt x="33" y="54"/>
                  </a:lnTo>
                  <a:lnTo>
                    <a:pt x="47" y="60"/>
                  </a:lnTo>
                  <a:lnTo>
                    <a:pt x="62" y="64"/>
                  </a:lnTo>
                  <a:lnTo>
                    <a:pt x="79" y="67"/>
                  </a:lnTo>
                  <a:lnTo>
                    <a:pt x="79" y="61"/>
                  </a:lnTo>
                  <a:lnTo>
                    <a:pt x="63" y="59"/>
                  </a:lnTo>
                  <a:lnTo>
                    <a:pt x="49" y="54"/>
                  </a:lnTo>
                  <a:lnTo>
                    <a:pt x="36" y="48"/>
                  </a:lnTo>
                  <a:lnTo>
                    <a:pt x="25" y="40"/>
                  </a:lnTo>
                  <a:lnTo>
                    <a:pt x="17" y="31"/>
                  </a:lnTo>
                  <a:lnTo>
                    <a:pt x="10" y="21"/>
                  </a:lnTo>
                  <a:lnTo>
                    <a:pt x="7" y="11"/>
                  </a:lnTo>
                  <a:lnTo>
                    <a:pt x="6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85" name="Freeform 304"/>
            <p:cNvSpPr>
              <a:spLocks/>
            </p:cNvSpPr>
            <p:nvPr/>
          </p:nvSpPr>
          <p:spPr bwMode="auto">
            <a:xfrm>
              <a:off x="3152" y="3945"/>
              <a:ext cx="89" cy="57"/>
            </a:xfrm>
            <a:custGeom>
              <a:avLst/>
              <a:gdLst>
                <a:gd name="T0" fmla="*/ 88 w 89"/>
                <a:gd name="T1" fmla="*/ 1 h 57"/>
                <a:gd name="T2" fmla="*/ 88 w 89"/>
                <a:gd name="T3" fmla="*/ 1 h 57"/>
                <a:gd name="T4" fmla="*/ 80 w 89"/>
                <a:gd name="T5" fmla="*/ 0 h 57"/>
                <a:gd name="T6" fmla="*/ 71 w 89"/>
                <a:gd name="T7" fmla="*/ 1 h 57"/>
                <a:gd name="T8" fmla="*/ 64 w 89"/>
                <a:gd name="T9" fmla="*/ 2 h 57"/>
                <a:gd name="T10" fmla="*/ 56 w 89"/>
                <a:gd name="T11" fmla="*/ 3 h 57"/>
                <a:gd name="T12" fmla="*/ 48 w 89"/>
                <a:gd name="T13" fmla="*/ 5 h 57"/>
                <a:gd name="T14" fmla="*/ 41 w 89"/>
                <a:gd name="T15" fmla="*/ 7 h 57"/>
                <a:gd name="T16" fmla="*/ 35 w 89"/>
                <a:gd name="T17" fmla="*/ 10 h 57"/>
                <a:gd name="T18" fmla="*/ 28 w 89"/>
                <a:gd name="T19" fmla="*/ 14 h 57"/>
                <a:gd name="T20" fmla="*/ 22 w 89"/>
                <a:gd name="T21" fmla="*/ 18 h 57"/>
                <a:gd name="T22" fmla="*/ 18 w 89"/>
                <a:gd name="T23" fmla="*/ 22 h 57"/>
                <a:gd name="T24" fmla="*/ 12 w 89"/>
                <a:gd name="T25" fmla="*/ 27 h 57"/>
                <a:gd name="T26" fmla="*/ 8 w 89"/>
                <a:gd name="T27" fmla="*/ 32 h 57"/>
                <a:gd name="T28" fmla="*/ 5 w 89"/>
                <a:gd name="T29" fmla="*/ 37 h 57"/>
                <a:gd name="T30" fmla="*/ 3 w 89"/>
                <a:gd name="T31" fmla="*/ 43 h 57"/>
                <a:gd name="T32" fmla="*/ 1 w 89"/>
                <a:gd name="T33" fmla="*/ 50 h 57"/>
                <a:gd name="T34" fmla="*/ 0 w 89"/>
                <a:gd name="T35" fmla="*/ 56 h 57"/>
                <a:gd name="T36" fmla="*/ 6 w 89"/>
                <a:gd name="T37" fmla="*/ 56 h 57"/>
                <a:gd name="T38" fmla="*/ 7 w 89"/>
                <a:gd name="T39" fmla="*/ 51 h 57"/>
                <a:gd name="T40" fmla="*/ 8 w 89"/>
                <a:gd name="T41" fmla="*/ 45 h 57"/>
                <a:gd name="T42" fmla="*/ 11 w 89"/>
                <a:gd name="T43" fmla="*/ 41 h 57"/>
                <a:gd name="T44" fmla="*/ 13 w 89"/>
                <a:gd name="T45" fmla="*/ 35 h 57"/>
                <a:gd name="T46" fmla="*/ 18 w 89"/>
                <a:gd name="T47" fmla="*/ 31 h 57"/>
                <a:gd name="T48" fmla="*/ 22 w 89"/>
                <a:gd name="T49" fmla="*/ 27 h 57"/>
                <a:gd name="T50" fmla="*/ 26 w 89"/>
                <a:gd name="T51" fmla="*/ 23 h 57"/>
                <a:gd name="T52" fmla="*/ 32 w 89"/>
                <a:gd name="T53" fmla="*/ 19 h 57"/>
                <a:gd name="T54" fmla="*/ 37 w 89"/>
                <a:gd name="T55" fmla="*/ 16 h 57"/>
                <a:gd name="T56" fmla="*/ 43 w 89"/>
                <a:gd name="T57" fmla="*/ 14 h 57"/>
                <a:gd name="T58" fmla="*/ 50 w 89"/>
                <a:gd name="T59" fmla="*/ 11 h 57"/>
                <a:gd name="T60" fmla="*/ 57 w 89"/>
                <a:gd name="T61" fmla="*/ 9 h 57"/>
                <a:gd name="T62" fmla="*/ 65 w 89"/>
                <a:gd name="T63" fmla="*/ 7 h 57"/>
                <a:gd name="T64" fmla="*/ 71 w 89"/>
                <a:gd name="T65" fmla="*/ 6 h 57"/>
                <a:gd name="T66" fmla="*/ 80 w 89"/>
                <a:gd name="T67" fmla="*/ 6 h 57"/>
                <a:gd name="T68" fmla="*/ 88 w 89"/>
                <a:gd name="T69" fmla="*/ 6 h 57"/>
                <a:gd name="T70" fmla="*/ 88 w 89"/>
                <a:gd name="T71" fmla="*/ 1 h 5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57"/>
                <a:gd name="T110" fmla="*/ 89 w 89"/>
                <a:gd name="T111" fmla="*/ 57 h 5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57">
                  <a:moveTo>
                    <a:pt x="88" y="1"/>
                  </a:moveTo>
                  <a:lnTo>
                    <a:pt x="88" y="1"/>
                  </a:lnTo>
                  <a:lnTo>
                    <a:pt x="80" y="0"/>
                  </a:lnTo>
                  <a:lnTo>
                    <a:pt x="71" y="1"/>
                  </a:lnTo>
                  <a:lnTo>
                    <a:pt x="64" y="2"/>
                  </a:lnTo>
                  <a:lnTo>
                    <a:pt x="56" y="3"/>
                  </a:lnTo>
                  <a:lnTo>
                    <a:pt x="48" y="5"/>
                  </a:lnTo>
                  <a:lnTo>
                    <a:pt x="41" y="7"/>
                  </a:lnTo>
                  <a:lnTo>
                    <a:pt x="35" y="10"/>
                  </a:lnTo>
                  <a:lnTo>
                    <a:pt x="28" y="14"/>
                  </a:lnTo>
                  <a:lnTo>
                    <a:pt x="22" y="18"/>
                  </a:lnTo>
                  <a:lnTo>
                    <a:pt x="18" y="22"/>
                  </a:lnTo>
                  <a:lnTo>
                    <a:pt x="12" y="27"/>
                  </a:lnTo>
                  <a:lnTo>
                    <a:pt x="8" y="32"/>
                  </a:lnTo>
                  <a:lnTo>
                    <a:pt x="5" y="37"/>
                  </a:lnTo>
                  <a:lnTo>
                    <a:pt x="3" y="43"/>
                  </a:lnTo>
                  <a:lnTo>
                    <a:pt x="1" y="50"/>
                  </a:lnTo>
                  <a:lnTo>
                    <a:pt x="0" y="56"/>
                  </a:lnTo>
                  <a:lnTo>
                    <a:pt x="6" y="56"/>
                  </a:lnTo>
                  <a:lnTo>
                    <a:pt x="7" y="51"/>
                  </a:lnTo>
                  <a:lnTo>
                    <a:pt x="8" y="45"/>
                  </a:lnTo>
                  <a:lnTo>
                    <a:pt x="11" y="41"/>
                  </a:lnTo>
                  <a:lnTo>
                    <a:pt x="13" y="35"/>
                  </a:lnTo>
                  <a:lnTo>
                    <a:pt x="18" y="31"/>
                  </a:lnTo>
                  <a:lnTo>
                    <a:pt x="22" y="27"/>
                  </a:lnTo>
                  <a:lnTo>
                    <a:pt x="26" y="23"/>
                  </a:lnTo>
                  <a:lnTo>
                    <a:pt x="32" y="19"/>
                  </a:lnTo>
                  <a:lnTo>
                    <a:pt x="37" y="16"/>
                  </a:lnTo>
                  <a:lnTo>
                    <a:pt x="43" y="14"/>
                  </a:lnTo>
                  <a:lnTo>
                    <a:pt x="50" y="11"/>
                  </a:lnTo>
                  <a:lnTo>
                    <a:pt x="57" y="9"/>
                  </a:lnTo>
                  <a:lnTo>
                    <a:pt x="65" y="7"/>
                  </a:lnTo>
                  <a:lnTo>
                    <a:pt x="71" y="6"/>
                  </a:lnTo>
                  <a:lnTo>
                    <a:pt x="80" y="6"/>
                  </a:lnTo>
                  <a:lnTo>
                    <a:pt x="88" y="6"/>
                  </a:lnTo>
                  <a:lnTo>
                    <a:pt x="88" y="1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86" name="Freeform 305"/>
            <p:cNvSpPr>
              <a:spLocks/>
            </p:cNvSpPr>
            <p:nvPr/>
          </p:nvSpPr>
          <p:spPr bwMode="auto">
            <a:xfrm>
              <a:off x="3246" y="3946"/>
              <a:ext cx="80" cy="69"/>
            </a:xfrm>
            <a:custGeom>
              <a:avLst/>
              <a:gdLst>
                <a:gd name="T0" fmla="*/ 79 w 80"/>
                <a:gd name="T1" fmla="*/ 68 h 69"/>
                <a:gd name="T2" fmla="*/ 79 w 80"/>
                <a:gd name="T3" fmla="*/ 68 h 69"/>
                <a:gd name="T4" fmla="*/ 78 w 80"/>
                <a:gd name="T5" fmla="*/ 55 h 69"/>
                <a:gd name="T6" fmla="*/ 74 w 80"/>
                <a:gd name="T7" fmla="*/ 43 h 69"/>
                <a:gd name="T8" fmla="*/ 67 w 80"/>
                <a:gd name="T9" fmla="*/ 31 h 69"/>
                <a:gd name="T10" fmla="*/ 58 w 80"/>
                <a:gd name="T11" fmla="*/ 22 h 69"/>
                <a:gd name="T12" fmla="*/ 46 w 80"/>
                <a:gd name="T13" fmla="*/ 14 h 69"/>
                <a:gd name="T14" fmla="*/ 32 w 80"/>
                <a:gd name="T15" fmla="*/ 6 h 69"/>
                <a:gd name="T16" fmla="*/ 17 w 80"/>
                <a:gd name="T17" fmla="*/ 2 h 69"/>
                <a:gd name="T18" fmla="*/ 0 w 80"/>
                <a:gd name="T19" fmla="*/ 0 h 69"/>
                <a:gd name="T20" fmla="*/ 0 w 80"/>
                <a:gd name="T21" fmla="*/ 6 h 69"/>
                <a:gd name="T22" fmla="*/ 16 w 80"/>
                <a:gd name="T23" fmla="*/ 8 h 69"/>
                <a:gd name="T24" fmla="*/ 30 w 80"/>
                <a:gd name="T25" fmla="*/ 13 h 69"/>
                <a:gd name="T26" fmla="*/ 43 w 80"/>
                <a:gd name="T27" fmla="*/ 18 h 69"/>
                <a:gd name="T28" fmla="*/ 53 w 80"/>
                <a:gd name="T29" fmla="*/ 27 h 69"/>
                <a:gd name="T30" fmla="*/ 62 w 80"/>
                <a:gd name="T31" fmla="*/ 36 h 69"/>
                <a:gd name="T32" fmla="*/ 68 w 80"/>
                <a:gd name="T33" fmla="*/ 45 h 69"/>
                <a:gd name="T34" fmla="*/ 72 w 80"/>
                <a:gd name="T35" fmla="*/ 56 h 69"/>
                <a:gd name="T36" fmla="*/ 72 w 80"/>
                <a:gd name="T37" fmla="*/ 68 h 69"/>
                <a:gd name="T38" fmla="*/ 79 w 80"/>
                <a:gd name="T39" fmla="*/ 68 h 69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69"/>
                <a:gd name="T62" fmla="*/ 80 w 80"/>
                <a:gd name="T63" fmla="*/ 69 h 69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69">
                  <a:moveTo>
                    <a:pt x="79" y="68"/>
                  </a:moveTo>
                  <a:lnTo>
                    <a:pt x="79" y="68"/>
                  </a:lnTo>
                  <a:lnTo>
                    <a:pt x="78" y="55"/>
                  </a:lnTo>
                  <a:lnTo>
                    <a:pt x="74" y="43"/>
                  </a:lnTo>
                  <a:lnTo>
                    <a:pt x="67" y="31"/>
                  </a:lnTo>
                  <a:lnTo>
                    <a:pt x="58" y="22"/>
                  </a:lnTo>
                  <a:lnTo>
                    <a:pt x="46" y="14"/>
                  </a:lnTo>
                  <a:lnTo>
                    <a:pt x="32" y="6"/>
                  </a:lnTo>
                  <a:lnTo>
                    <a:pt x="17" y="2"/>
                  </a:lnTo>
                  <a:lnTo>
                    <a:pt x="0" y="0"/>
                  </a:lnTo>
                  <a:lnTo>
                    <a:pt x="0" y="6"/>
                  </a:lnTo>
                  <a:lnTo>
                    <a:pt x="16" y="8"/>
                  </a:lnTo>
                  <a:lnTo>
                    <a:pt x="30" y="13"/>
                  </a:lnTo>
                  <a:lnTo>
                    <a:pt x="43" y="18"/>
                  </a:lnTo>
                  <a:lnTo>
                    <a:pt x="53" y="27"/>
                  </a:lnTo>
                  <a:lnTo>
                    <a:pt x="62" y="36"/>
                  </a:lnTo>
                  <a:lnTo>
                    <a:pt x="68" y="45"/>
                  </a:lnTo>
                  <a:lnTo>
                    <a:pt x="72" y="56"/>
                  </a:lnTo>
                  <a:lnTo>
                    <a:pt x="72" y="68"/>
                  </a:lnTo>
                  <a:lnTo>
                    <a:pt x="79" y="68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87" name="Freeform 306"/>
            <p:cNvSpPr>
              <a:spLocks/>
            </p:cNvSpPr>
            <p:nvPr/>
          </p:nvSpPr>
          <p:spPr bwMode="auto">
            <a:xfrm>
              <a:off x="3307" y="4046"/>
              <a:ext cx="168" cy="106"/>
            </a:xfrm>
            <a:custGeom>
              <a:avLst/>
              <a:gdLst>
                <a:gd name="T0" fmla="*/ 1 w 168"/>
                <a:gd name="T1" fmla="*/ 65 h 106"/>
                <a:gd name="T2" fmla="*/ 2 w 168"/>
                <a:gd name="T3" fmla="*/ 73 h 106"/>
                <a:gd name="T4" fmla="*/ 6 w 168"/>
                <a:gd name="T5" fmla="*/ 79 h 106"/>
                <a:gd name="T6" fmla="*/ 13 w 168"/>
                <a:gd name="T7" fmla="*/ 86 h 106"/>
                <a:gd name="T8" fmla="*/ 22 w 168"/>
                <a:gd name="T9" fmla="*/ 92 h 106"/>
                <a:gd name="T10" fmla="*/ 34 w 168"/>
                <a:gd name="T11" fmla="*/ 96 h 106"/>
                <a:gd name="T12" fmla="*/ 47 w 168"/>
                <a:gd name="T13" fmla="*/ 101 h 106"/>
                <a:gd name="T14" fmla="*/ 63 w 168"/>
                <a:gd name="T15" fmla="*/ 103 h 106"/>
                <a:gd name="T16" fmla="*/ 80 w 168"/>
                <a:gd name="T17" fmla="*/ 105 h 106"/>
                <a:gd name="T18" fmla="*/ 89 w 168"/>
                <a:gd name="T19" fmla="*/ 105 h 106"/>
                <a:gd name="T20" fmla="*/ 97 w 168"/>
                <a:gd name="T21" fmla="*/ 105 h 106"/>
                <a:gd name="T22" fmla="*/ 104 w 168"/>
                <a:gd name="T23" fmla="*/ 104 h 106"/>
                <a:gd name="T24" fmla="*/ 112 w 168"/>
                <a:gd name="T25" fmla="*/ 103 h 106"/>
                <a:gd name="T26" fmla="*/ 120 w 168"/>
                <a:gd name="T27" fmla="*/ 102 h 106"/>
                <a:gd name="T28" fmla="*/ 127 w 168"/>
                <a:gd name="T29" fmla="*/ 101 h 106"/>
                <a:gd name="T30" fmla="*/ 133 w 168"/>
                <a:gd name="T31" fmla="*/ 99 h 106"/>
                <a:gd name="T32" fmla="*/ 140 w 168"/>
                <a:gd name="T33" fmla="*/ 96 h 106"/>
                <a:gd name="T34" fmla="*/ 146 w 168"/>
                <a:gd name="T35" fmla="*/ 95 h 106"/>
                <a:gd name="T36" fmla="*/ 151 w 168"/>
                <a:gd name="T37" fmla="*/ 92 h 106"/>
                <a:gd name="T38" fmla="*/ 155 w 168"/>
                <a:gd name="T39" fmla="*/ 89 h 106"/>
                <a:gd name="T40" fmla="*/ 159 w 168"/>
                <a:gd name="T41" fmla="*/ 86 h 106"/>
                <a:gd name="T42" fmla="*/ 162 w 168"/>
                <a:gd name="T43" fmla="*/ 83 h 106"/>
                <a:gd name="T44" fmla="*/ 165 w 168"/>
                <a:gd name="T45" fmla="*/ 79 h 106"/>
                <a:gd name="T46" fmla="*/ 166 w 168"/>
                <a:gd name="T47" fmla="*/ 77 h 106"/>
                <a:gd name="T48" fmla="*/ 167 w 168"/>
                <a:gd name="T49" fmla="*/ 73 h 106"/>
                <a:gd name="T50" fmla="*/ 166 w 168"/>
                <a:gd name="T51" fmla="*/ 41 h 106"/>
                <a:gd name="T52" fmla="*/ 166 w 168"/>
                <a:gd name="T53" fmla="*/ 33 h 106"/>
                <a:gd name="T54" fmla="*/ 162 w 168"/>
                <a:gd name="T55" fmla="*/ 26 h 106"/>
                <a:gd name="T56" fmla="*/ 155 w 168"/>
                <a:gd name="T57" fmla="*/ 19 h 106"/>
                <a:gd name="T58" fmla="*/ 145 w 168"/>
                <a:gd name="T59" fmla="*/ 13 h 106"/>
                <a:gd name="T60" fmla="*/ 134 w 168"/>
                <a:gd name="T61" fmla="*/ 9 h 106"/>
                <a:gd name="T62" fmla="*/ 120 w 168"/>
                <a:gd name="T63" fmla="*/ 5 h 106"/>
                <a:gd name="T64" fmla="*/ 104 w 168"/>
                <a:gd name="T65" fmla="*/ 2 h 106"/>
                <a:gd name="T66" fmla="*/ 88 w 168"/>
                <a:gd name="T67" fmla="*/ 0 h 106"/>
                <a:gd name="T68" fmla="*/ 79 w 168"/>
                <a:gd name="T69" fmla="*/ 0 h 106"/>
                <a:gd name="T70" fmla="*/ 70 w 168"/>
                <a:gd name="T71" fmla="*/ 0 h 106"/>
                <a:gd name="T72" fmla="*/ 63 w 168"/>
                <a:gd name="T73" fmla="*/ 1 h 106"/>
                <a:gd name="T74" fmla="*/ 55 w 168"/>
                <a:gd name="T75" fmla="*/ 2 h 106"/>
                <a:gd name="T76" fmla="*/ 47 w 168"/>
                <a:gd name="T77" fmla="*/ 3 h 106"/>
                <a:gd name="T78" fmla="*/ 41 w 168"/>
                <a:gd name="T79" fmla="*/ 5 h 106"/>
                <a:gd name="T80" fmla="*/ 34 w 168"/>
                <a:gd name="T81" fmla="*/ 7 h 106"/>
                <a:gd name="T82" fmla="*/ 28 w 168"/>
                <a:gd name="T83" fmla="*/ 9 h 106"/>
                <a:gd name="T84" fmla="*/ 22 w 168"/>
                <a:gd name="T85" fmla="*/ 11 h 106"/>
                <a:gd name="T86" fmla="*/ 17 w 168"/>
                <a:gd name="T87" fmla="*/ 13 h 106"/>
                <a:gd name="T88" fmla="*/ 13 w 168"/>
                <a:gd name="T89" fmla="*/ 16 h 106"/>
                <a:gd name="T90" fmla="*/ 9 w 168"/>
                <a:gd name="T91" fmla="*/ 19 h 106"/>
                <a:gd name="T92" fmla="*/ 5 w 168"/>
                <a:gd name="T93" fmla="*/ 23 h 106"/>
                <a:gd name="T94" fmla="*/ 3 w 168"/>
                <a:gd name="T95" fmla="*/ 26 h 106"/>
                <a:gd name="T96" fmla="*/ 1 w 168"/>
                <a:gd name="T97" fmla="*/ 29 h 106"/>
                <a:gd name="T98" fmla="*/ 0 w 168"/>
                <a:gd name="T99" fmla="*/ 33 h 106"/>
                <a:gd name="T100" fmla="*/ 1 w 168"/>
                <a:gd name="T101" fmla="*/ 65 h 10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68"/>
                <a:gd name="T154" fmla="*/ 0 h 106"/>
                <a:gd name="T155" fmla="*/ 168 w 168"/>
                <a:gd name="T156" fmla="*/ 106 h 10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68" h="106">
                  <a:moveTo>
                    <a:pt x="1" y="65"/>
                  </a:moveTo>
                  <a:lnTo>
                    <a:pt x="2" y="73"/>
                  </a:lnTo>
                  <a:lnTo>
                    <a:pt x="6" y="79"/>
                  </a:lnTo>
                  <a:lnTo>
                    <a:pt x="13" y="86"/>
                  </a:lnTo>
                  <a:lnTo>
                    <a:pt x="22" y="92"/>
                  </a:lnTo>
                  <a:lnTo>
                    <a:pt x="34" y="96"/>
                  </a:lnTo>
                  <a:lnTo>
                    <a:pt x="47" y="101"/>
                  </a:lnTo>
                  <a:lnTo>
                    <a:pt x="63" y="103"/>
                  </a:lnTo>
                  <a:lnTo>
                    <a:pt x="80" y="105"/>
                  </a:lnTo>
                  <a:lnTo>
                    <a:pt x="89" y="105"/>
                  </a:lnTo>
                  <a:lnTo>
                    <a:pt x="97" y="105"/>
                  </a:lnTo>
                  <a:lnTo>
                    <a:pt x="104" y="104"/>
                  </a:lnTo>
                  <a:lnTo>
                    <a:pt x="112" y="103"/>
                  </a:lnTo>
                  <a:lnTo>
                    <a:pt x="120" y="102"/>
                  </a:lnTo>
                  <a:lnTo>
                    <a:pt x="127" y="101"/>
                  </a:lnTo>
                  <a:lnTo>
                    <a:pt x="133" y="99"/>
                  </a:lnTo>
                  <a:lnTo>
                    <a:pt x="140" y="96"/>
                  </a:lnTo>
                  <a:lnTo>
                    <a:pt x="146" y="95"/>
                  </a:lnTo>
                  <a:lnTo>
                    <a:pt x="151" y="92"/>
                  </a:lnTo>
                  <a:lnTo>
                    <a:pt x="155" y="89"/>
                  </a:lnTo>
                  <a:lnTo>
                    <a:pt x="159" y="86"/>
                  </a:lnTo>
                  <a:lnTo>
                    <a:pt x="162" y="83"/>
                  </a:lnTo>
                  <a:lnTo>
                    <a:pt x="165" y="79"/>
                  </a:lnTo>
                  <a:lnTo>
                    <a:pt x="166" y="77"/>
                  </a:lnTo>
                  <a:lnTo>
                    <a:pt x="167" y="73"/>
                  </a:lnTo>
                  <a:lnTo>
                    <a:pt x="166" y="41"/>
                  </a:lnTo>
                  <a:lnTo>
                    <a:pt x="166" y="33"/>
                  </a:lnTo>
                  <a:lnTo>
                    <a:pt x="162" y="26"/>
                  </a:lnTo>
                  <a:lnTo>
                    <a:pt x="155" y="19"/>
                  </a:lnTo>
                  <a:lnTo>
                    <a:pt x="145" y="13"/>
                  </a:lnTo>
                  <a:lnTo>
                    <a:pt x="134" y="9"/>
                  </a:lnTo>
                  <a:lnTo>
                    <a:pt x="120" y="5"/>
                  </a:lnTo>
                  <a:lnTo>
                    <a:pt x="104" y="2"/>
                  </a:lnTo>
                  <a:lnTo>
                    <a:pt x="88" y="0"/>
                  </a:lnTo>
                  <a:lnTo>
                    <a:pt x="79" y="0"/>
                  </a:lnTo>
                  <a:lnTo>
                    <a:pt x="70" y="0"/>
                  </a:lnTo>
                  <a:lnTo>
                    <a:pt x="63" y="1"/>
                  </a:lnTo>
                  <a:lnTo>
                    <a:pt x="55" y="2"/>
                  </a:lnTo>
                  <a:lnTo>
                    <a:pt x="47" y="3"/>
                  </a:lnTo>
                  <a:lnTo>
                    <a:pt x="41" y="5"/>
                  </a:lnTo>
                  <a:lnTo>
                    <a:pt x="34" y="7"/>
                  </a:lnTo>
                  <a:lnTo>
                    <a:pt x="28" y="9"/>
                  </a:lnTo>
                  <a:lnTo>
                    <a:pt x="22" y="11"/>
                  </a:lnTo>
                  <a:lnTo>
                    <a:pt x="17" y="13"/>
                  </a:lnTo>
                  <a:lnTo>
                    <a:pt x="13" y="16"/>
                  </a:lnTo>
                  <a:lnTo>
                    <a:pt x="9" y="19"/>
                  </a:lnTo>
                  <a:lnTo>
                    <a:pt x="5" y="23"/>
                  </a:lnTo>
                  <a:lnTo>
                    <a:pt x="3" y="26"/>
                  </a:lnTo>
                  <a:lnTo>
                    <a:pt x="1" y="29"/>
                  </a:lnTo>
                  <a:lnTo>
                    <a:pt x="0" y="33"/>
                  </a:lnTo>
                  <a:lnTo>
                    <a:pt x="1" y="65"/>
                  </a:lnTo>
                </a:path>
              </a:pathLst>
            </a:custGeom>
            <a:solidFill>
              <a:srgbClr val="FFB2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88" name="Freeform 307"/>
            <p:cNvSpPr>
              <a:spLocks/>
            </p:cNvSpPr>
            <p:nvPr/>
          </p:nvSpPr>
          <p:spPr bwMode="auto">
            <a:xfrm>
              <a:off x="3305" y="4115"/>
              <a:ext cx="80" cy="40"/>
            </a:xfrm>
            <a:custGeom>
              <a:avLst/>
              <a:gdLst>
                <a:gd name="T0" fmla="*/ 79 w 80"/>
                <a:gd name="T1" fmla="*/ 34 h 40"/>
                <a:gd name="T2" fmla="*/ 79 w 80"/>
                <a:gd name="T3" fmla="*/ 34 h 40"/>
                <a:gd name="T4" fmla="*/ 62 w 80"/>
                <a:gd name="T5" fmla="*/ 32 h 40"/>
                <a:gd name="T6" fmla="*/ 48 w 80"/>
                <a:gd name="T7" fmla="*/ 30 h 40"/>
                <a:gd name="T8" fmla="*/ 35 w 80"/>
                <a:gd name="T9" fmla="*/ 26 h 40"/>
                <a:gd name="T10" fmla="*/ 25 w 80"/>
                <a:gd name="T11" fmla="*/ 22 h 40"/>
                <a:gd name="T12" fmla="*/ 16 w 80"/>
                <a:gd name="T13" fmla="*/ 17 h 40"/>
                <a:gd name="T14" fmla="*/ 10 w 80"/>
                <a:gd name="T15" fmla="*/ 11 h 40"/>
                <a:gd name="T16" fmla="*/ 7 w 80"/>
                <a:gd name="T17" fmla="*/ 6 h 40"/>
                <a:gd name="T18" fmla="*/ 6 w 80"/>
                <a:gd name="T19" fmla="*/ 0 h 40"/>
                <a:gd name="T20" fmla="*/ 0 w 80"/>
                <a:gd name="T21" fmla="*/ 0 h 40"/>
                <a:gd name="T22" fmla="*/ 0 w 80"/>
                <a:gd name="T23" fmla="*/ 8 h 40"/>
                <a:gd name="T24" fmla="*/ 5 w 80"/>
                <a:gd name="T25" fmla="*/ 15 h 40"/>
                <a:gd name="T26" fmla="*/ 12 w 80"/>
                <a:gd name="T27" fmla="*/ 22 h 40"/>
                <a:gd name="T28" fmla="*/ 22 w 80"/>
                <a:gd name="T29" fmla="*/ 27 h 40"/>
                <a:gd name="T30" fmla="*/ 33 w 80"/>
                <a:gd name="T31" fmla="*/ 32 h 40"/>
                <a:gd name="T32" fmla="*/ 47 w 80"/>
                <a:gd name="T33" fmla="*/ 36 h 40"/>
                <a:gd name="T34" fmla="*/ 62 w 80"/>
                <a:gd name="T35" fmla="*/ 38 h 40"/>
                <a:gd name="T36" fmla="*/ 79 w 80"/>
                <a:gd name="T37" fmla="*/ 39 h 40"/>
                <a:gd name="T38" fmla="*/ 79 w 80"/>
                <a:gd name="T39" fmla="*/ 34 h 4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40"/>
                <a:gd name="T62" fmla="*/ 80 w 80"/>
                <a:gd name="T63" fmla="*/ 40 h 4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40">
                  <a:moveTo>
                    <a:pt x="79" y="34"/>
                  </a:moveTo>
                  <a:lnTo>
                    <a:pt x="79" y="34"/>
                  </a:lnTo>
                  <a:lnTo>
                    <a:pt x="62" y="32"/>
                  </a:lnTo>
                  <a:lnTo>
                    <a:pt x="48" y="30"/>
                  </a:lnTo>
                  <a:lnTo>
                    <a:pt x="35" y="26"/>
                  </a:lnTo>
                  <a:lnTo>
                    <a:pt x="25" y="22"/>
                  </a:lnTo>
                  <a:lnTo>
                    <a:pt x="16" y="17"/>
                  </a:lnTo>
                  <a:lnTo>
                    <a:pt x="10" y="11"/>
                  </a:lnTo>
                  <a:lnTo>
                    <a:pt x="7" y="6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8"/>
                  </a:lnTo>
                  <a:lnTo>
                    <a:pt x="5" y="15"/>
                  </a:lnTo>
                  <a:lnTo>
                    <a:pt x="12" y="22"/>
                  </a:lnTo>
                  <a:lnTo>
                    <a:pt x="22" y="27"/>
                  </a:lnTo>
                  <a:lnTo>
                    <a:pt x="33" y="32"/>
                  </a:lnTo>
                  <a:lnTo>
                    <a:pt x="47" y="36"/>
                  </a:lnTo>
                  <a:lnTo>
                    <a:pt x="62" y="38"/>
                  </a:lnTo>
                  <a:lnTo>
                    <a:pt x="79" y="39"/>
                  </a:lnTo>
                  <a:lnTo>
                    <a:pt x="79" y="34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89" name="Freeform 308"/>
            <p:cNvSpPr>
              <a:spLocks/>
            </p:cNvSpPr>
            <p:nvPr/>
          </p:nvSpPr>
          <p:spPr bwMode="auto">
            <a:xfrm>
              <a:off x="3390" y="4123"/>
              <a:ext cx="89" cy="33"/>
            </a:xfrm>
            <a:custGeom>
              <a:avLst/>
              <a:gdLst>
                <a:gd name="T0" fmla="*/ 81 w 89"/>
                <a:gd name="T1" fmla="*/ 0 h 33"/>
                <a:gd name="T2" fmla="*/ 81 w 89"/>
                <a:gd name="T3" fmla="*/ 0 h 33"/>
                <a:gd name="T4" fmla="*/ 81 w 89"/>
                <a:gd name="T5" fmla="*/ 2 h 33"/>
                <a:gd name="T6" fmla="*/ 80 w 89"/>
                <a:gd name="T7" fmla="*/ 5 h 33"/>
                <a:gd name="T8" fmla="*/ 77 w 89"/>
                <a:gd name="T9" fmla="*/ 8 h 33"/>
                <a:gd name="T10" fmla="*/ 75 w 89"/>
                <a:gd name="T11" fmla="*/ 10 h 33"/>
                <a:gd name="T12" fmla="*/ 71 w 89"/>
                <a:gd name="T13" fmla="*/ 13 h 33"/>
                <a:gd name="T14" fmla="*/ 66 w 89"/>
                <a:gd name="T15" fmla="*/ 14 h 33"/>
                <a:gd name="T16" fmla="*/ 62 w 89"/>
                <a:gd name="T17" fmla="*/ 17 h 33"/>
                <a:gd name="T18" fmla="*/ 57 w 89"/>
                <a:gd name="T19" fmla="*/ 19 h 33"/>
                <a:gd name="T20" fmla="*/ 51 w 89"/>
                <a:gd name="T21" fmla="*/ 20 h 33"/>
                <a:gd name="T22" fmla="*/ 45 w 89"/>
                <a:gd name="T23" fmla="*/ 23 h 33"/>
                <a:gd name="T24" fmla="*/ 38 w 89"/>
                <a:gd name="T25" fmla="*/ 24 h 33"/>
                <a:gd name="T26" fmla="*/ 31 w 89"/>
                <a:gd name="T27" fmla="*/ 24 h 33"/>
                <a:gd name="T28" fmla="*/ 23 w 89"/>
                <a:gd name="T29" fmla="*/ 25 h 33"/>
                <a:gd name="T30" fmla="*/ 16 w 89"/>
                <a:gd name="T31" fmla="*/ 25 h 33"/>
                <a:gd name="T32" fmla="*/ 8 w 89"/>
                <a:gd name="T33" fmla="*/ 25 h 33"/>
                <a:gd name="T34" fmla="*/ 0 w 89"/>
                <a:gd name="T35" fmla="*/ 26 h 33"/>
                <a:gd name="T36" fmla="*/ 0 w 89"/>
                <a:gd name="T37" fmla="*/ 31 h 33"/>
                <a:gd name="T38" fmla="*/ 8 w 89"/>
                <a:gd name="T39" fmla="*/ 32 h 33"/>
                <a:gd name="T40" fmla="*/ 16 w 89"/>
                <a:gd name="T41" fmla="*/ 32 h 33"/>
                <a:gd name="T42" fmla="*/ 23 w 89"/>
                <a:gd name="T43" fmla="*/ 31 h 33"/>
                <a:gd name="T44" fmla="*/ 31 w 89"/>
                <a:gd name="T45" fmla="*/ 30 h 33"/>
                <a:gd name="T46" fmla="*/ 39 w 89"/>
                <a:gd name="T47" fmla="*/ 29 h 33"/>
                <a:gd name="T48" fmla="*/ 46 w 89"/>
                <a:gd name="T49" fmla="*/ 28 h 33"/>
                <a:gd name="T50" fmla="*/ 52 w 89"/>
                <a:gd name="T51" fmla="*/ 26 h 33"/>
                <a:gd name="T52" fmla="*/ 59 w 89"/>
                <a:gd name="T53" fmla="*/ 24 h 33"/>
                <a:gd name="T54" fmla="*/ 66 w 89"/>
                <a:gd name="T55" fmla="*/ 23 h 33"/>
                <a:gd name="T56" fmla="*/ 69 w 89"/>
                <a:gd name="T57" fmla="*/ 19 h 33"/>
                <a:gd name="T58" fmla="*/ 74 w 89"/>
                <a:gd name="T59" fmla="*/ 17 h 33"/>
                <a:gd name="T60" fmla="*/ 79 w 89"/>
                <a:gd name="T61" fmla="*/ 14 h 33"/>
                <a:gd name="T62" fmla="*/ 82 w 89"/>
                <a:gd name="T63" fmla="*/ 11 h 33"/>
                <a:gd name="T64" fmla="*/ 85 w 89"/>
                <a:gd name="T65" fmla="*/ 8 h 33"/>
                <a:gd name="T66" fmla="*/ 87 w 89"/>
                <a:gd name="T67" fmla="*/ 4 h 33"/>
                <a:gd name="T68" fmla="*/ 88 w 89"/>
                <a:gd name="T69" fmla="*/ 0 h 33"/>
                <a:gd name="T70" fmla="*/ 81 w 89"/>
                <a:gd name="T71" fmla="*/ 0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81" y="0"/>
                  </a:moveTo>
                  <a:lnTo>
                    <a:pt x="81" y="0"/>
                  </a:lnTo>
                  <a:lnTo>
                    <a:pt x="81" y="2"/>
                  </a:lnTo>
                  <a:lnTo>
                    <a:pt x="80" y="5"/>
                  </a:lnTo>
                  <a:lnTo>
                    <a:pt x="77" y="8"/>
                  </a:lnTo>
                  <a:lnTo>
                    <a:pt x="75" y="10"/>
                  </a:lnTo>
                  <a:lnTo>
                    <a:pt x="71" y="13"/>
                  </a:lnTo>
                  <a:lnTo>
                    <a:pt x="66" y="14"/>
                  </a:lnTo>
                  <a:lnTo>
                    <a:pt x="62" y="17"/>
                  </a:lnTo>
                  <a:lnTo>
                    <a:pt x="57" y="19"/>
                  </a:lnTo>
                  <a:lnTo>
                    <a:pt x="51" y="20"/>
                  </a:lnTo>
                  <a:lnTo>
                    <a:pt x="45" y="23"/>
                  </a:lnTo>
                  <a:lnTo>
                    <a:pt x="38" y="24"/>
                  </a:lnTo>
                  <a:lnTo>
                    <a:pt x="31" y="24"/>
                  </a:lnTo>
                  <a:lnTo>
                    <a:pt x="23" y="25"/>
                  </a:lnTo>
                  <a:lnTo>
                    <a:pt x="16" y="25"/>
                  </a:lnTo>
                  <a:lnTo>
                    <a:pt x="8" y="25"/>
                  </a:lnTo>
                  <a:lnTo>
                    <a:pt x="0" y="26"/>
                  </a:lnTo>
                  <a:lnTo>
                    <a:pt x="0" y="31"/>
                  </a:lnTo>
                  <a:lnTo>
                    <a:pt x="8" y="32"/>
                  </a:lnTo>
                  <a:lnTo>
                    <a:pt x="16" y="32"/>
                  </a:lnTo>
                  <a:lnTo>
                    <a:pt x="23" y="31"/>
                  </a:lnTo>
                  <a:lnTo>
                    <a:pt x="31" y="30"/>
                  </a:lnTo>
                  <a:lnTo>
                    <a:pt x="39" y="29"/>
                  </a:lnTo>
                  <a:lnTo>
                    <a:pt x="46" y="28"/>
                  </a:lnTo>
                  <a:lnTo>
                    <a:pt x="52" y="26"/>
                  </a:lnTo>
                  <a:lnTo>
                    <a:pt x="59" y="24"/>
                  </a:lnTo>
                  <a:lnTo>
                    <a:pt x="66" y="23"/>
                  </a:lnTo>
                  <a:lnTo>
                    <a:pt x="69" y="19"/>
                  </a:lnTo>
                  <a:lnTo>
                    <a:pt x="74" y="17"/>
                  </a:lnTo>
                  <a:lnTo>
                    <a:pt x="79" y="14"/>
                  </a:lnTo>
                  <a:lnTo>
                    <a:pt x="82" y="11"/>
                  </a:lnTo>
                  <a:lnTo>
                    <a:pt x="85" y="8"/>
                  </a:lnTo>
                  <a:lnTo>
                    <a:pt x="87" y="4"/>
                  </a:lnTo>
                  <a:lnTo>
                    <a:pt x="88" y="0"/>
                  </a:lnTo>
                  <a:lnTo>
                    <a:pt x="81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90" name="Freeform 309"/>
            <p:cNvSpPr>
              <a:spLocks/>
            </p:cNvSpPr>
            <p:nvPr/>
          </p:nvSpPr>
          <p:spPr bwMode="auto">
            <a:xfrm>
              <a:off x="3476" y="4089"/>
              <a:ext cx="3" cy="29"/>
            </a:xfrm>
            <a:custGeom>
              <a:avLst/>
              <a:gdLst>
                <a:gd name="T0" fmla="*/ 0 w 3"/>
                <a:gd name="T1" fmla="*/ 0 h 29"/>
                <a:gd name="T2" fmla="*/ 0 w 3"/>
                <a:gd name="T3" fmla="*/ 0 h 29"/>
                <a:gd name="T4" fmla="*/ 0 w 3"/>
                <a:gd name="T5" fmla="*/ 28 h 29"/>
                <a:gd name="T6" fmla="*/ 2 w 3"/>
                <a:gd name="T7" fmla="*/ 28 h 29"/>
                <a:gd name="T8" fmla="*/ 2 w 3"/>
                <a:gd name="T9" fmla="*/ 0 h 29"/>
                <a:gd name="T10" fmla="*/ 0 w 3"/>
                <a:gd name="T11" fmla="*/ 0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"/>
                <a:gd name="T19" fmla="*/ 0 h 29"/>
                <a:gd name="T20" fmla="*/ 3 w 3"/>
                <a:gd name="T21" fmla="*/ 29 h 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" h="29">
                  <a:moveTo>
                    <a:pt x="0" y="0"/>
                  </a:moveTo>
                  <a:lnTo>
                    <a:pt x="0" y="0"/>
                  </a:lnTo>
                  <a:lnTo>
                    <a:pt x="0" y="28"/>
                  </a:lnTo>
                  <a:lnTo>
                    <a:pt x="2" y="28"/>
                  </a:lnTo>
                  <a:lnTo>
                    <a:pt x="2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91" name="Freeform 310"/>
            <p:cNvSpPr>
              <a:spLocks/>
            </p:cNvSpPr>
            <p:nvPr/>
          </p:nvSpPr>
          <p:spPr bwMode="auto">
            <a:xfrm>
              <a:off x="3398" y="4043"/>
              <a:ext cx="80" cy="41"/>
            </a:xfrm>
            <a:custGeom>
              <a:avLst/>
              <a:gdLst>
                <a:gd name="T0" fmla="*/ 0 w 80"/>
                <a:gd name="T1" fmla="*/ 5 h 41"/>
                <a:gd name="T2" fmla="*/ 0 w 80"/>
                <a:gd name="T3" fmla="*/ 5 h 41"/>
                <a:gd name="T4" fmla="*/ 16 w 80"/>
                <a:gd name="T5" fmla="*/ 7 h 41"/>
                <a:gd name="T6" fmla="*/ 31 w 80"/>
                <a:gd name="T7" fmla="*/ 10 h 41"/>
                <a:gd name="T8" fmla="*/ 44 w 80"/>
                <a:gd name="T9" fmla="*/ 13 h 41"/>
                <a:gd name="T10" fmla="*/ 54 w 80"/>
                <a:gd name="T11" fmla="*/ 17 h 41"/>
                <a:gd name="T12" fmla="*/ 62 w 80"/>
                <a:gd name="T13" fmla="*/ 23 h 41"/>
                <a:gd name="T14" fmla="*/ 69 w 80"/>
                <a:gd name="T15" fmla="*/ 28 h 41"/>
                <a:gd name="T16" fmla="*/ 72 w 80"/>
                <a:gd name="T17" fmla="*/ 34 h 41"/>
                <a:gd name="T18" fmla="*/ 72 w 80"/>
                <a:gd name="T19" fmla="*/ 40 h 41"/>
                <a:gd name="T20" fmla="*/ 79 w 80"/>
                <a:gd name="T21" fmla="*/ 40 h 41"/>
                <a:gd name="T22" fmla="*/ 78 w 80"/>
                <a:gd name="T23" fmla="*/ 31 h 41"/>
                <a:gd name="T24" fmla="*/ 73 w 80"/>
                <a:gd name="T25" fmla="*/ 24 h 41"/>
                <a:gd name="T26" fmla="*/ 67 w 80"/>
                <a:gd name="T27" fmla="*/ 17 h 41"/>
                <a:gd name="T28" fmla="*/ 57 w 80"/>
                <a:gd name="T29" fmla="*/ 12 h 41"/>
                <a:gd name="T30" fmla="*/ 46 w 80"/>
                <a:gd name="T31" fmla="*/ 8 h 41"/>
                <a:gd name="T32" fmla="*/ 32 w 80"/>
                <a:gd name="T33" fmla="*/ 3 h 41"/>
                <a:gd name="T34" fmla="*/ 16 w 80"/>
                <a:gd name="T35" fmla="*/ 2 h 41"/>
                <a:gd name="T36" fmla="*/ 0 w 80"/>
                <a:gd name="T37" fmla="*/ 0 h 41"/>
                <a:gd name="T38" fmla="*/ 0 w 80"/>
                <a:gd name="T39" fmla="*/ 5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41"/>
                <a:gd name="T62" fmla="*/ 80 w 80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41">
                  <a:moveTo>
                    <a:pt x="0" y="5"/>
                  </a:moveTo>
                  <a:lnTo>
                    <a:pt x="0" y="5"/>
                  </a:lnTo>
                  <a:lnTo>
                    <a:pt x="16" y="7"/>
                  </a:lnTo>
                  <a:lnTo>
                    <a:pt x="31" y="10"/>
                  </a:lnTo>
                  <a:lnTo>
                    <a:pt x="44" y="13"/>
                  </a:lnTo>
                  <a:lnTo>
                    <a:pt x="54" y="17"/>
                  </a:lnTo>
                  <a:lnTo>
                    <a:pt x="62" y="23"/>
                  </a:lnTo>
                  <a:lnTo>
                    <a:pt x="69" y="28"/>
                  </a:lnTo>
                  <a:lnTo>
                    <a:pt x="72" y="34"/>
                  </a:lnTo>
                  <a:lnTo>
                    <a:pt x="72" y="40"/>
                  </a:lnTo>
                  <a:lnTo>
                    <a:pt x="79" y="40"/>
                  </a:lnTo>
                  <a:lnTo>
                    <a:pt x="78" y="31"/>
                  </a:lnTo>
                  <a:lnTo>
                    <a:pt x="73" y="24"/>
                  </a:lnTo>
                  <a:lnTo>
                    <a:pt x="67" y="17"/>
                  </a:lnTo>
                  <a:lnTo>
                    <a:pt x="57" y="12"/>
                  </a:lnTo>
                  <a:lnTo>
                    <a:pt x="46" y="8"/>
                  </a:lnTo>
                  <a:lnTo>
                    <a:pt x="32" y="3"/>
                  </a:lnTo>
                  <a:lnTo>
                    <a:pt x="16" y="2"/>
                  </a:lnTo>
                  <a:lnTo>
                    <a:pt x="0" y="0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92" name="Freeform 311"/>
            <p:cNvSpPr>
              <a:spLocks/>
            </p:cNvSpPr>
            <p:nvPr/>
          </p:nvSpPr>
          <p:spPr bwMode="auto">
            <a:xfrm>
              <a:off x="3304" y="4043"/>
              <a:ext cx="89" cy="33"/>
            </a:xfrm>
            <a:custGeom>
              <a:avLst/>
              <a:gdLst>
                <a:gd name="T0" fmla="*/ 6 w 89"/>
                <a:gd name="T1" fmla="*/ 32 h 33"/>
                <a:gd name="T2" fmla="*/ 6 w 89"/>
                <a:gd name="T3" fmla="*/ 32 h 33"/>
                <a:gd name="T4" fmla="*/ 7 w 89"/>
                <a:gd name="T5" fmla="*/ 29 h 33"/>
                <a:gd name="T6" fmla="*/ 8 w 89"/>
                <a:gd name="T7" fmla="*/ 27 h 33"/>
                <a:gd name="T8" fmla="*/ 10 w 89"/>
                <a:gd name="T9" fmla="*/ 24 h 33"/>
                <a:gd name="T10" fmla="*/ 13 w 89"/>
                <a:gd name="T11" fmla="*/ 22 h 33"/>
                <a:gd name="T12" fmla="*/ 17 w 89"/>
                <a:gd name="T13" fmla="*/ 19 h 33"/>
                <a:gd name="T14" fmla="*/ 21 w 89"/>
                <a:gd name="T15" fmla="*/ 17 h 33"/>
                <a:gd name="T16" fmla="*/ 25 w 89"/>
                <a:gd name="T17" fmla="*/ 15 h 33"/>
                <a:gd name="T18" fmla="*/ 31 w 89"/>
                <a:gd name="T19" fmla="*/ 13 h 33"/>
                <a:gd name="T20" fmla="*/ 37 w 89"/>
                <a:gd name="T21" fmla="*/ 11 h 33"/>
                <a:gd name="T22" fmla="*/ 42 w 89"/>
                <a:gd name="T23" fmla="*/ 9 h 33"/>
                <a:gd name="T24" fmla="*/ 50 w 89"/>
                <a:gd name="T25" fmla="*/ 8 h 33"/>
                <a:gd name="T26" fmla="*/ 56 w 89"/>
                <a:gd name="T27" fmla="*/ 7 h 33"/>
                <a:gd name="T28" fmla="*/ 64 w 89"/>
                <a:gd name="T29" fmla="*/ 6 h 33"/>
                <a:gd name="T30" fmla="*/ 71 w 89"/>
                <a:gd name="T31" fmla="*/ 6 h 33"/>
                <a:gd name="T32" fmla="*/ 80 w 89"/>
                <a:gd name="T33" fmla="*/ 6 h 33"/>
                <a:gd name="T34" fmla="*/ 88 w 89"/>
                <a:gd name="T35" fmla="*/ 5 h 33"/>
                <a:gd name="T36" fmla="*/ 88 w 89"/>
                <a:gd name="T37" fmla="*/ 0 h 33"/>
                <a:gd name="T38" fmla="*/ 80 w 89"/>
                <a:gd name="T39" fmla="*/ 0 h 33"/>
                <a:gd name="T40" fmla="*/ 71 w 89"/>
                <a:gd name="T41" fmla="*/ 0 h 33"/>
                <a:gd name="T42" fmla="*/ 64 w 89"/>
                <a:gd name="T43" fmla="*/ 1 h 33"/>
                <a:gd name="T44" fmla="*/ 56 w 89"/>
                <a:gd name="T45" fmla="*/ 2 h 33"/>
                <a:gd name="T46" fmla="*/ 49 w 89"/>
                <a:gd name="T47" fmla="*/ 3 h 33"/>
                <a:gd name="T48" fmla="*/ 41 w 89"/>
                <a:gd name="T49" fmla="*/ 3 h 33"/>
                <a:gd name="T50" fmla="*/ 35 w 89"/>
                <a:gd name="T51" fmla="*/ 5 h 33"/>
                <a:gd name="T52" fmla="*/ 29 w 89"/>
                <a:gd name="T53" fmla="*/ 8 h 33"/>
                <a:gd name="T54" fmla="*/ 22 w 89"/>
                <a:gd name="T55" fmla="*/ 9 h 33"/>
                <a:gd name="T56" fmla="*/ 18 w 89"/>
                <a:gd name="T57" fmla="*/ 12 h 33"/>
                <a:gd name="T58" fmla="*/ 13 w 89"/>
                <a:gd name="T59" fmla="*/ 14 h 33"/>
                <a:gd name="T60" fmla="*/ 9 w 89"/>
                <a:gd name="T61" fmla="*/ 17 h 33"/>
                <a:gd name="T62" fmla="*/ 6 w 89"/>
                <a:gd name="T63" fmla="*/ 21 h 33"/>
                <a:gd name="T64" fmla="*/ 3 w 89"/>
                <a:gd name="T65" fmla="*/ 24 h 33"/>
                <a:gd name="T66" fmla="*/ 1 w 89"/>
                <a:gd name="T67" fmla="*/ 28 h 33"/>
                <a:gd name="T68" fmla="*/ 0 w 89"/>
                <a:gd name="T69" fmla="*/ 32 h 33"/>
                <a:gd name="T70" fmla="*/ 6 w 89"/>
                <a:gd name="T71" fmla="*/ 32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6" y="32"/>
                  </a:moveTo>
                  <a:lnTo>
                    <a:pt x="6" y="32"/>
                  </a:lnTo>
                  <a:lnTo>
                    <a:pt x="7" y="29"/>
                  </a:lnTo>
                  <a:lnTo>
                    <a:pt x="8" y="27"/>
                  </a:lnTo>
                  <a:lnTo>
                    <a:pt x="10" y="24"/>
                  </a:lnTo>
                  <a:lnTo>
                    <a:pt x="13" y="22"/>
                  </a:lnTo>
                  <a:lnTo>
                    <a:pt x="17" y="19"/>
                  </a:lnTo>
                  <a:lnTo>
                    <a:pt x="21" y="17"/>
                  </a:lnTo>
                  <a:lnTo>
                    <a:pt x="25" y="15"/>
                  </a:lnTo>
                  <a:lnTo>
                    <a:pt x="31" y="13"/>
                  </a:lnTo>
                  <a:lnTo>
                    <a:pt x="37" y="11"/>
                  </a:lnTo>
                  <a:lnTo>
                    <a:pt x="42" y="9"/>
                  </a:lnTo>
                  <a:lnTo>
                    <a:pt x="50" y="8"/>
                  </a:lnTo>
                  <a:lnTo>
                    <a:pt x="56" y="7"/>
                  </a:lnTo>
                  <a:lnTo>
                    <a:pt x="64" y="6"/>
                  </a:lnTo>
                  <a:lnTo>
                    <a:pt x="71" y="6"/>
                  </a:lnTo>
                  <a:lnTo>
                    <a:pt x="80" y="6"/>
                  </a:lnTo>
                  <a:lnTo>
                    <a:pt x="88" y="5"/>
                  </a:lnTo>
                  <a:lnTo>
                    <a:pt x="88" y="0"/>
                  </a:lnTo>
                  <a:lnTo>
                    <a:pt x="80" y="0"/>
                  </a:lnTo>
                  <a:lnTo>
                    <a:pt x="71" y="0"/>
                  </a:lnTo>
                  <a:lnTo>
                    <a:pt x="64" y="1"/>
                  </a:lnTo>
                  <a:lnTo>
                    <a:pt x="56" y="2"/>
                  </a:lnTo>
                  <a:lnTo>
                    <a:pt x="49" y="3"/>
                  </a:lnTo>
                  <a:lnTo>
                    <a:pt x="41" y="3"/>
                  </a:lnTo>
                  <a:lnTo>
                    <a:pt x="35" y="5"/>
                  </a:lnTo>
                  <a:lnTo>
                    <a:pt x="29" y="8"/>
                  </a:lnTo>
                  <a:lnTo>
                    <a:pt x="22" y="9"/>
                  </a:lnTo>
                  <a:lnTo>
                    <a:pt x="18" y="12"/>
                  </a:lnTo>
                  <a:lnTo>
                    <a:pt x="13" y="14"/>
                  </a:lnTo>
                  <a:lnTo>
                    <a:pt x="9" y="17"/>
                  </a:lnTo>
                  <a:lnTo>
                    <a:pt x="6" y="21"/>
                  </a:lnTo>
                  <a:lnTo>
                    <a:pt x="3" y="24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6" y="3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93" name="Freeform 312"/>
            <p:cNvSpPr>
              <a:spLocks/>
            </p:cNvSpPr>
            <p:nvPr/>
          </p:nvSpPr>
          <p:spPr bwMode="auto">
            <a:xfrm>
              <a:off x="3304" y="4081"/>
              <a:ext cx="2" cy="29"/>
            </a:xfrm>
            <a:custGeom>
              <a:avLst/>
              <a:gdLst>
                <a:gd name="T0" fmla="*/ 1 w 2"/>
                <a:gd name="T1" fmla="*/ 28 h 29"/>
                <a:gd name="T2" fmla="*/ 1 w 2"/>
                <a:gd name="T3" fmla="*/ 28 h 29"/>
                <a:gd name="T4" fmla="*/ 1 w 2"/>
                <a:gd name="T5" fmla="*/ 0 h 29"/>
                <a:gd name="T6" fmla="*/ 0 w 2"/>
                <a:gd name="T7" fmla="*/ 0 h 29"/>
                <a:gd name="T8" fmla="*/ 0 w 2"/>
                <a:gd name="T9" fmla="*/ 28 h 29"/>
                <a:gd name="T10" fmla="*/ 1 w 2"/>
                <a:gd name="T11" fmla="*/ 28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"/>
                <a:gd name="T19" fmla="*/ 0 h 29"/>
                <a:gd name="T20" fmla="*/ 2 w 2"/>
                <a:gd name="T21" fmla="*/ 29 h 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" h="29">
                  <a:moveTo>
                    <a:pt x="1" y="28"/>
                  </a:moveTo>
                  <a:lnTo>
                    <a:pt x="1" y="28"/>
                  </a:lnTo>
                  <a:lnTo>
                    <a:pt x="1" y="0"/>
                  </a:lnTo>
                  <a:lnTo>
                    <a:pt x="0" y="0"/>
                  </a:lnTo>
                  <a:lnTo>
                    <a:pt x="0" y="28"/>
                  </a:lnTo>
                  <a:lnTo>
                    <a:pt x="1" y="28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94" name="Freeform 313"/>
            <p:cNvSpPr>
              <a:spLocks/>
            </p:cNvSpPr>
            <p:nvPr/>
          </p:nvSpPr>
          <p:spPr bwMode="auto">
            <a:xfrm>
              <a:off x="3307" y="4046"/>
              <a:ext cx="167" cy="72"/>
            </a:xfrm>
            <a:custGeom>
              <a:avLst/>
              <a:gdLst>
                <a:gd name="T0" fmla="*/ 166 w 167"/>
                <a:gd name="T1" fmla="*/ 40 h 72"/>
                <a:gd name="T2" fmla="*/ 165 w 167"/>
                <a:gd name="T3" fmla="*/ 42 h 72"/>
                <a:gd name="T4" fmla="*/ 164 w 167"/>
                <a:gd name="T5" fmla="*/ 46 h 72"/>
                <a:gd name="T6" fmla="*/ 161 w 167"/>
                <a:gd name="T7" fmla="*/ 50 h 72"/>
                <a:gd name="T8" fmla="*/ 158 w 167"/>
                <a:gd name="T9" fmla="*/ 53 h 72"/>
                <a:gd name="T10" fmla="*/ 154 w 167"/>
                <a:gd name="T11" fmla="*/ 56 h 72"/>
                <a:gd name="T12" fmla="*/ 150 w 167"/>
                <a:gd name="T13" fmla="*/ 58 h 72"/>
                <a:gd name="T14" fmla="*/ 145 w 167"/>
                <a:gd name="T15" fmla="*/ 61 h 72"/>
                <a:gd name="T16" fmla="*/ 139 w 167"/>
                <a:gd name="T17" fmla="*/ 64 h 72"/>
                <a:gd name="T18" fmla="*/ 133 w 167"/>
                <a:gd name="T19" fmla="*/ 65 h 72"/>
                <a:gd name="T20" fmla="*/ 126 w 167"/>
                <a:gd name="T21" fmla="*/ 67 h 72"/>
                <a:gd name="T22" fmla="*/ 119 w 167"/>
                <a:gd name="T23" fmla="*/ 69 h 72"/>
                <a:gd name="T24" fmla="*/ 112 w 167"/>
                <a:gd name="T25" fmla="*/ 70 h 72"/>
                <a:gd name="T26" fmla="*/ 104 w 167"/>
                <a:gd name="T27" fmla="*/ 71 h 72"/>
                <a:gd name="T28" fmla="*/ 96 w 167"/>
                <a:gd name="T29" fmla="*/ 71 h 72"/>
                <a:gd name="T30" fmla="*/ 88 w 167"/>
                <a:gd name="T31" fmla="*/ 71 h 72"/>
                <a:gd name="T32" fmla="*/ 79 w 167"/>
                <a:gd name="T33" fmla="*/ 71 h 72"/>
                <a:gd name="T34" fmla="*/ 63 w 167"/>
                <a:gd name="T35" fmla="*/ 70 h 72"/>
                <a:gd name="T36" fmla="*/ 47 w 167"/>
                <a:gd name="T37" fmla="*/ 66 h 72"/>
                <a:gd name="T38" fmla="*/ 33 w 167"/>
                <a:gd name="T39" fmla="*/ 64 h 72"/>
                <a:gd name="T40" fmla="*/ 22 w 167"/>
                <a:gd name="T41" fmla="*/ 58 h 72"/>
                <a:gd name="T42" fmla="*/ 12 w 167"/>
                <a:gd name="T43" fmla="*/ 53 h 72"/>
                <a:gd name="T44" fmla="*/ 5 w 167"/>
                <a:gd name="T45" fmla="*/ 46 h 72"/>
                <a:gd name="T46" fmla="*/ 1 w 167"/>
                <a:gd name="T47" fmla="*/ 40 h 72"/>
                <a:gd name="T48" fmla="*/ 0 w 167"/>
                <a:gd name="T49" fmla="*/ 32 h 72"/>
                <a:gd name="T50" fmla="*/ 1 w 167"/>
                <a:gd name="T51" fmla="*/ 29 h 72"/>
                <a:gd name="T52" fmla="*/ 3 w 167"/>
                <a:gd name="T53" fmla="*/ 26 h 72"/>
                <a:gd name="T54" fmla="*/ 5 w 167"/>
                <a:gd name="T55" fmla="*/ 22 h 72"/>
                <a:gd name="T56" fmla="*/ 9 w 167"/>
                <a:gd name="T57" fmla="*/ 18 h 72"/>
                <a:gd name="T58" fmla="*/ 13 w 167"/>
                <a:gd name="T59" fmla="*/ 16 h 72"/>
                <a:gd name="T60" fmla="*/ 17 w 167"/>
                <a:gd name="T61" fmla="*/ 13 h 72"/>
                <a:gd name="T62" fmla="*/ 22 w 167"/>
                <a:gd name="T63" fmla="*/ 11 h 72"/>
                <a:gd name="T64" fmla="*/ 28 w 167"/>
                <a:gd name="T65" fmla="*/ 8 h 72"/>
                <a:gd name="T66" fmla="*/ 34 w 167"/>
                <a:gd name="T67" fmla="*/ 6 h 72"/>
                <a:gd name="T68" fmla="*/ 41 w 167"/>
                <a:gd name="T69" fmla="*/ 5 h 72"/>
                <a:gd name="T70" fmla="*/ 47 w 167"/>
                <a:gd name="T71" fmla="*/ 3 h 72"/>
                <a:gd name="T72" fmla="*/ 55 w 167"/>
                <a:gd name="T73" fmla="*/ 2 h 72"/>
                <a:gd name="T74" fmla="*/ 63 w 167"/>
                <a:gd name="T75" fmla="*/ 1 h 72"/>
                <a:gd name="T76" fmla="*/ 70 w 167"/>
                <a:gd name="T77" fmla="*/ 0 h 72"/>
                <a:gd name="T78" fmla="*/ 79 w 167"/>
                <a:gd name="T79" fmla="*/ 0 h 72"/>
                <a:gd name="T80" fmla="*/ 88 w 167"/>
                <a:gd name="T81" fmla="*/ 0 h 72"/>
                <a:gd name="T82" fmla="*/ 104 w 167"/>
                <a:gd name="T83" fmla="*/ 2 h 72"/>
                <a:gd name="T84" fmla="*/ 120 w 167"/>
                <a:gd name="T85" fmla="*/ 5 h 72"/>
                <a:gd name="T86" fmla="*/ 134 w 167"/>
                <a:gd name="T87" fmla="*/ 8 h 72"/>
                <a:gd name="T88" fmla="*/ 145 w 167"/>
                <a:gd name="T89" fmla="*/ 13 h 72"/>
                <a:gd name="T90" fmla="*/ 155 w 167"/>
                <a:gd name="T91" fmla="*/ 18 h 72"/>
                <a:gd name="T92" fmla="*/ 162 w 167"/>
                <a:gd name="T93" fmla="*/ 25 h 72"/>
                <a:gd name="T94" fmla="*/ 166 w 167"/>
                <a:gd name="T95" fmla="*/ 32 h 72"/>
                <a:gd name="T96" fmla="*/ 166 w 167"/>
                <a:gd name="T97" fmla="*/ 40 h 7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67"/>
                <a:gd name="T148" fmla="*/ 0 h 72"/>
                <a:gd name="T149" fmla="*/ 167 w 167"/>
                <a:gd name="T150" fmla="*/ 72 h 72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67" h="72">
                  <a:moveTo>
                    <a:pt x="166" y="40"/>
                  </a:moveTo>
                  <a:lnTo>
                    <a:pt x="165" y="42"/>
                  </a:lnTo>
                  <a:lnTo>
                    <a:pt x="164" y="46"/>
                  </a:lnTo>
                  <a:lnTo>
                    <a:pt x="161" y="50"/>
                  </a:lnTo>
                  <a:lnTo>
                    <a:pt x="158" y="53"/>
                  </a:lnTo>
                  <a:lnTo>
                    <a:pt x="154" y="56"/>
                  </a:lnTo>
                  <a:lnTo>
                    <a:pt x="150" y="58"/>
                  </a:lnTo>
                  <a:lnTo>
                    <a:pt x="145" y="61"/>
                  </a:lnTo>
                  <a:lnTo>
                    <a:pt x="139" y="64"/>
                  </a:lnTo>
                  <a:lnTo>
                    <a:pt x="133" y="65"/>
                  </a:lnTo>
                  <a:lnTo>
                    <a:pt x="126" y="67"/>
                  </a:lnTo>
                  <a:lnTo>
                    <a:pt x="119" y="69"/>
                  </a:lnTo>
                  <a:lnTo>
                    <a:pt x="112" y="70"/>
                  </a:lnTo>
                  <a:lnTo>
                    <a:pt x="104" y="71"/>
                  </a:lnTo>
                  <a:lnTo>
                    <a:pt x="96" y="71"/>
                  </a:lnTo>
                  <a:lnTo>
                    <a:pt x="88" y="71"/>
                  </a:lnTo>
                  <a:lnTo>
                    <a:pt x="79" y="71"/>
                  </a:lnTo>
                  <a:lnTo>
                    <a:pt x="63" y="70"/>
                  </a:lnTo>
                  <a:lnTo>
                    <a:pt x="47" y="66"/>
                  </a:lnTo>
                  <a:lnTo>
                    <a:pt x="33" y="64"/>
                  </a:lnTo>
                  <a:lnTo>
                    <a:pt x="22" y="58"/>
                  </a:lnTo>
                  <a:lnTo>
                    <a:pt x="12" y="53"/>
                  </a:lnTo>
                  <a:lnTo>
                    <a:pt x="5" y="46"/>
                  </a:lnTo>
                  <a:lnTo>
                    <a:pt x="1" y="40"/>
                  </a:lnTo>
                  <a:lnTo>
                    <a:pt x="0" y="32"/>
                  </a:lnTo>
                  <a:lnTo>
                    <a:pt x="1" y="29"/>
                  </a:lnTo>
                  <a:lnTo>
                    <a:pt x="3" y="26"/>
                  </a:lnTo>
                  <a:lnTo>
                    <a:pt x="5" y="22"/>
                  </a:lnTo>
                  <a:lnTo>
                    <a:pt x="9" y="18"/>
                  </a:lnTo>
                  <a:lnTo>
                    <a:pt x="13" y="16"/>
                  </a:lnTo>
                  <a:lnTo>
                    <a:pt x="17" y="13"/>
                  </a:lnTo>
                  <a:lnTo>
                    <a:pt x="22" y="11"/>
                  </a:lnTo>
                  <a:lnTo>
                    <a:pt x="28" y="8"/>
                  </a:lnTo>
                  <a:lnTo>
                    <a:pt x="34" y="6"/>
                  </a:lnTo>
                  <a:lnTo>
                    <a:pt x="41" y="5"/>
                  </a:lnTo>
                  <a:lnTo>
                    <a:pt x="47" y="3"/>
                  </a:lnTo>
                  <a:lnTo>
                    <a:pt x="55" y="2"/>
                  </a:lnTo>
                  <a:lnTo>
                    <a:pt x="63" y="1"/>
                  </a:lnTo>
                  <a:lnTo>
                    <a:pt x="70" y="0"/>
                  </a:lnTo>
                  <a:lnTo>
                    <a:pt x="79" y="0"/>
                  </a:lnTo>
                  <a:lnTo>
                    <a:pt x="88" y="0"/>
                  </a:lnTo>
                  <a:lnTo>
                    <a:pt x="104" y="2"/>
                  </a:lnTo>
                  <a:lnTo>
                    <a:pt x="120" y="5"/>
                  </a:lnTo>
                  <a:lnTo>
                    <a:pt x="134" y="8"/>
                  </a:lnTo>
                  <a:lnTo>
                    <a:pt x="145" y="13"/>
                  </a:lnTo>
                  <a:lnTo>
                    <a:pt x="155" y="18"/>
                  </a:lnTo>
                  <a:lnTo>
                    <a:pt x="162" y="25"/>
                  </a:lnTo>
                  <a:lnTo>
                    <a:pt x="166" y="32"/>
                  </a:lnTo>
                  <a:lnTo>
                    <a:pt x="166" y="40"/>
                  </a:lnTo>
                </a:path>
              </a:pathLst>
            </a:custGeom>
            <a:solidFill>
              <a:srgbClr val="FFFF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95" name="Freeform 314"/>
            <p:cNvSpPr>
              <a:spLocks/>
            </p:cNvSpPr>
            <p:nvPr/>
          </p:nvSpPr>
          <p:spPr bwMode="auto">
            <a:xfrm>
              <a:off x="3389" y="4089"/>
              <a:ext cx="89" cy="33"/>
            </a:xfrm>
            <a:custGeom>
              <a:avLst/>
              <a:gdLst>
                <a:gd name="T0" fmla="*/ 0 w 89"/>
                <a:gd name="T1" fmla="*/ 32 h 33"/>
                <a:gd name="T2" fmla="*/ 0 w 89"/>
                <a:gd name="T3" fmla="*/ 32 h 33"/>
                <a:gd name="T4" fmla="*/ 8 w 89"/>
                <a:gd name="T5" fmla="*/ 32 h 33"/>
                <a:gd name="T6" fmla="*/ 16 w 89"/>
                <a:gd name="T7" fmla="*/ 32 h 33"/>
                <a:gd name="T8" fmla="*/ 24 w 89"/>
                <a:gd name="T9" fmla="*/ 31 h 33"/>
                <a:gd name="T10" fmla="*/ 32 w 89"/>
                <a:gd name="T11" fmla="*/ 30 h 33"/>
                <a:gd name="T12" fmla="*/ 39 w 89"/>
                <a:gd name="T13" fmla="*/ 29 h 33"/>
                <a:gd name="T14" fmla="*/ 46 w 89"/>
                <a:gd name="T15" fmla="*/ 28 h 33"/>
                <a:gd name="T16" fmla="*/ 53 w 89"/>
                <a:gd name="T17" fmla="*/ 26 h 33"/>
                <a:gd name="T18" fmla="*/ 59 w 89"/>
                <a:gd name="T19" fmla="*/ 24 h 33"/>
                <a:gd name="T20" fmla="*/ 66 w 89"/>
                <a:gd name="T21" fmla="*/ 22 h 33"/>
                <a:gd name="T22" fmla="*/ 70 w 89"/>
                <a:gd name="T23" fmla="*/ 20 h 33"/>
                <a:gd name="T24" fmla="*/ 75 w 89"/>
                <a:gd name="T25" fmla="*/ 17 h 33"/>
                <a:gd name="T26" fmla="*/ 79 w 89"/>
                <a:gd name="T27" fmla="*/ 14 h 33"/>
                <a:gd name="T28" fmla="*/ 82 w 89"/>
                <a:gd name="T29" fmla="*/ 11 h 33"/>
                <a:gd name="T30" fmla="*/ 85 w 89"/>
                <a:gd name="T31" fmla="*/ 8 h 33"/>
                <a:gd name="T32" fmla="*/ 87 w 89"/>
                <a:gd name="T33" fmla="*/ 3 h 33"/>
                <a:gd name="T34" fmla="*/ 88 w 89"/>
                <a:gd name="T35" fmla="*/ 0 h 33"/>
                <a:gd name="T36" fmla="*/ 81 w 89"/>
                <a:gd name="T37" fmla="*/ 0 h 33"/>
                <a:gd name="T38" fmla="*/ 81 w 89"/>
                <a:gd name="T39" fmla="*/ 2 h 33"/>
                <a:gd name="T40" fmla="*/ 80 w 89"/>
                <a:gd name="T41" fmla="*/ 4 h 33"/>
                <a:gd name="T42" fmla="*/ 77 w 89"/>
                <a:gd name="T43" fmla="*/ 8 h 33"/>
                <a:gd name="T44" fmla="*/ 75 w 89"/>
                <a:gd name="T45" fmla="*/ 10 h 33"/>
                <a:gd name="T46" fmla="*/ 71 w 89"/>
                <a:gd name="T47" fmla="*/ 13 h 33"/>
                <a:gd name="T48" fmla="*/ 67 w 89"/>
                <a:gd name="T49" fmla="*/ 14 h 33"/>
                <a:gd name="T50" fmla="*/ 62 w 89"/>
                <a:gd name="T51" fmla="*/ 17 h 33"/>
                <a:gd name="T52" fmla="*/ 57 w 89"/>
                <a:gd name="T53" fmla="*/ 19 h 33"/>
                <a:gd name="T54" fmla="*/ 51 w 89"/>
                <a:gd name="T55" fmla="*/ 21 h 33"/>
                <a:gd name="T56" fmla="*/ 45 w 89"/>
                <a:gd name="T57" fmla="*/ 23 h 33"/>
                <a:gd name="T58" fmla="*/ 38 w 89"/>
                <a:gd name="T59" fmla="*/ 24 h 33"/>
                <a:gd name="T60" fmla="*/ 32 w 89"/>
                <a:gd name="T61" fmla="*/ 24 h 33"/>
                <a:gd name="T62" fmla="*/ 24 w 89"/>
                <a:gd name="T63" fmla="*/ 26 h 33"/>
                <a:gd name="T64" fmla="*/ 16 w 89"/>
                <a:gd name="T65" fmla="*/ 26 h 33"/>
                <a:gd name="T66" fmla="*/ 8 w 89"/>
                <a:gd name="T67" fmla="*/ 26 h 33"/>
                <a:gd name="T68" fmla="*/ 0 w 89"/>
                <a:gd name="T69" fmla="*/ 26 h 33"/>
                <a:gd name="T70" fmla="*/ 0 w 89"/>
                <a:gd name="T71" fmla="*/ 32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0" y="32"/>
                  </a:moveTo>
                  <a:lnTo>
                    <a:pt x="0" y="32"/>
                  </a:lnTo>
                  <a:lnTo>
                    <a:pt x="8" y="32"/>
                  </a:lnTo>
                  <a:lnTo>
                    <a:pt x="16" y="32"/>
                  </a:lnTo>
                  <a:lnTo>
                    <a:pt x="24" y="31"/>
                  </a:lnTo>
                  <a:lnTo>
                    <a:pt x="32" y="30"/>
                  </a:lnTo>
                  <a:lnTo>
                    <a:pt x="39" y="29"/>
                  </a:lnTo>
                  <a:lnTo>
                    <a:pt x="46" y="28"/>
                  </a:lnTo>
                  <a:lnTo>
                    <a:pt x="53" y="26"/>
                  </a:lnTo>
                  <a:lnTo>
                    <a:pt x="59" y="24"/>
                  </a:lnTo>
                  <a:lnTo>
                    <a:pt x="66" y="22"/>
                  </a:lnTo>
                  <a:lnTo>
                    <a:pt x="70" y="20"/>
                  </a:lnTo>
                  <a:lnTo>
                    <a:pt x="75" y="17"/>
                  </a:lnTo>
                  <a:lnTo>
                    <a:pt x="79" y="14"/>
                  </a:lnTo>
                  <a:lnTo>
                    <a:pt x="82" y="11"/>
                  </a:lnTo>
                  <a:lnTo>
                    <a:pt x="85" y="8"/>
                  </a:lnTo>
                  <a:lnTo>
                    <a:pt x="87" y="3"/>
                  </a:lnTo>
                  <a:lnTo>
                    <a:pt x="88" y="0"/>
                  </a:lnTo>
                  <a:lnTo>
                    <a:pt x="81" y="0"/>
                  </a:lnTo>
                  <a:lnTo>
                    <a:pt x="81" y="2"/>
                  </a:lnTo>
                  <a:lnTo>
                    <a:pt x="80" y="4"/>
                  </a:lnTo>
                  <a:lnTo>
                    <a:pt x="77" y="8"/>
                  </a:lnTo>
                  <a:lnTo>
                    <a:pt x="75" y="10"/>
                  </a:lnTo>
                  <a:lnTo>
                    <a:pt x="71" y="13"/>
                  </a:lnTo>
                  <a:lnTo>
                    <a:pt x="67" y="14"/>
                  </a:lnTo>
                  <a:lnTo>
                    <a:pt x="62" y="17"/>
                  </a:lnTo>
                  <a:lnTo>
                    <a:pt x="57" y="19"/>
                  </a:lnTo>
                  <a:lnTo>
                    <a:pt x="51" y="21"/>
                  </a:lnTo>
                  <a:lnTo>
                    <a:pt x="45" y="23"/>
                  </a:lnTo>
                  <a:lnTo>
                    <a:pt x="38" y="24"/>
                  </a:lnTo>
                  <a:lnTo>
                    <a:pt x="32" y="24"/>
                  </a:lnTo>
                  <a:lnTo>
                    <a:pt x="24" y="26"/>
                  </a:lnTo>
                  <a:lnTo>
                    <a:pt x="16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96" name="Freeform 315"/>
            <p:cNvSpPr>
              <a:spLocks/>
            </p:cNvSpPr>
            <p:nvPr/>
          </p:nvSpPr>
          <p:spPr bwMode="auto">
            <a:xfrm>
              <a:off x="3304" y="4081"/>
              <a:ext cx="80" cy="41"/>
            </a:xfrm>
            <a:custGeom>
              <a:avLst/>
              <a:gdLst>
                <a:gd name="T0" fmla="*/ 0 w 80"/>
                <a:gd name="T1" fmla="*/ 0 h 41"/>
                <a:gd name="T2" fmla="*/ 0 w 80"/>
                <a:gd name="T3" fmla="*/ 0 h 41"/>
                <a:gd name="T4" fmla="*/ 1 w 80"/>
                <a:gd name="T5" fmla="*/ 8 h 41"/>
                <a:gd name="T6" fmla="*/ 6 w 80"/>
                <a:gd name="T7" fmla="*/ 15 h 41"/>
                <a:gd name="T8" fmla="*/ 12 w 80"/>
                <a:gd name="T9" fmla="*/ 22 h 41"/>
                <a:gd name="T10" fmla="*/ 22 w 80"/>
                <a:gd name="T11" fmla="*/ 28 h 41"/>
                <a:gd name="T12" fmla="*/ 33 w 80"/>
                <a:gd name="T13" fmla="*/ 32 h 41"/>
                <a:gd name="T14" fmla="*/ 47 w 80"/>
                <a:gd name="T15" fmla="*/ 36 h 41"/>
                <a:gd name="T16" fmla="*/ 63 w 80"/>
                <a:gd name="T17" fmla="*/ 38 h 41"/>
                <a:gd name="T18" fmla="*/ 79 w 80"/>
                <a:gd name="T19" fmla="*/ 40 h 41"/>
                <a:gd name="T20" fmla="*/ 79 w 80"/>
                <a:gd name="T21" fmla="*/ 34 h 41"/>
                <a:gd name="T22" fmla="*/ 63 w 80"/>
                <a:gd name="T23" fmla="*/ 32 h 41"/>
                <a:gd name="T24" fmla="*/ 48 w 80"/>
                <a:gd name="T25" fmla="*/ 30 h 41"/>
                <a:gd name="T26" fmla="*/ 35 w 80"/>
                <a:gd name="T27" fmla="*/ 27 h 41"/>
                <a:gd name="T28" fmla="*/ 25 w 80"/>
                <a:gd name="T29" fmla="*/ 22 h 41"/>
                <a:gd name="T30" fmla="*/ 17 w 80"/>
                <a:gd name="T31" fmla="*/ 17 h 41"/>
                <a:gd name="T32" fmla="*/ 10 w 80"/>
                <a:gd name="T33" fmla="*/ 11 h 41"/>
                <a:gd name="T34" fmla="*/ 7 w 80"/>
                <a:gd name="T35" fmla="*/ 5 h 41"/>
                <a:gd name="T36" fmla="*/ 6 w 80"/>
                <a:gd name="T37" fmla="*/ 0 h 41"/>
                <a:gd name="T38" fmla="*/ 0 w 80"/>
                <a:gd name="T39" fmla="*/ 0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41"/>
                <a:gd name="T62" fmla="*/ 80 w 80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41">
                  <a:moveTo>
                    <a:pt x="0" y="0"/>
                  </a:moveTo>
                  <a:lnTo>
                    <a:pt x="0" y="0"/>
                  </a:lnTo>
                  <a:lnTo>
                    <a:pt x="1" y="8"/>
                  </a:lnTo>
                  <a:lnTo>
                    <a:pt x="6" y="15"/>
                  </a:lnTo>
                  <a:lnTo>
                    <a:pt x="12" y="22"/>
                  </a:lnTo>
                  <a:lnTo>
                    <a:pt x="22" y="28"/>
                  </a:lnTo>
                  <a:lnTo>
                    <a:pt x="33" y="32"/>
                  </a:lnTo>
                  <a:lnTo>
                    <a:pt x="47" y="36"/>
                  </a:lnTo>
                  <a:lnTo>
                    <a:pt x="63" y="38"/>
                  </a:lnTo>
                  <a:lnTo>
                    <a:pt x="79" y="40"/>
                  </a:lnTo>
                  <a:lnTo>
                    <a:pt x="79" y="34"/>
                  </a:lnTo>
                  <a:lnTo>
                    <a:pt x="63" y="32"/>
                  </a:lnTo>
                  <a:lnTo>
                    <a:pt x="48" y="30"/>
                  </a:lnTo>
                  <a:lnTo>
                    <a:pt x="35" y="27"/>
                  </a:lnTo>
                  <a:lnTo>
                    <a:pt x="25" y="22"/>
                  </a:lnTo>
                  <a:lnTo>
                    <a:pt x="17" y="17"/>
                  </a:lnTo>
                  <a:lnTo>
                    <a:pt x="10" y="11"/>
                  </a:lnTo>
                  <a:lnTo>
                    <a:pt x="7" y="5"/>
                  </a:lnTo>
                  <a:lnTo>
                    <a:pt x="6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97" name="Freeform 316"/>
            <p:cNvSpPr>
              <a:spLocks/>
            </p:cNvSpPr>
            <p:nvPr/>
          </p:nvSpPr>
          <p:spPr bwMode="auto">
            <a:xfrm>
              <a:off x="3304" y="4043"/>
              <a:ext cx="89" cy="33"/>
            </a:xfrm>
            <a:custGeom>
              <a:avLst/>
              <a:gdLst>
                <a:gd name="T0" fmla="*/ 88 w 89"/>
                <a:gd name="T1" fmla="*/ 0 h 33"/>
                <a:gd name="T2" fmla="*/ 88 w 89"/>
                <a:gd name="T3" fmla="*/ 0 h 33"/>
                <a:gd name="T4" fmla="*/ 80 w 89"/>
                <a:gd name="T5" fmla="*/ 0 h 33"/>
                <a:gd name="T6" fmla="*/ 71 w 89"/>
                <a:gd name="T7" fmla="*/ 0 h 33"/>
                <a:gd name="T8" fmla="*/ 64 w 89"/>
                <a:gd name="T9" fmla="*/ 1 h 33"/>
                <a:gd name="T10" fmla="*/ 56 w 89"/>
                <a:gd name="T11" fmla="*/ 2 h 33"/>
                <a:gd name="T12" fmla="*/ 49 w 89"/>
                <a:gd name="T13" fmla="*/ 3 h 33"/>
                <a:gd name="T14" fmla="*/ 41 w 89"/>
                <a:gd name="T15" fmla="*/ 3 h 33"/>
                <a:gd name="T16" fmla="*/ 35 w 89"/>
                <a:gd name="T17" fmla="*/ 5 h 33"/>
                <a:gd name="T18" fmla="*/ 29 w 89"/>
                <a:gd name="T19" fmla="*/ 8 h 33"/>
                <a:gd name="T20" fmla="*/ 22 w 89"/>
                <a:gd name="T21" fmla="*/ 9 h 33"/>
                <a:gd name="T22" fmla="*/ 18 w 89"/>
                <a:gd name="T23" fmla="*/ 12 h 33"/>
                <a:gd name="T24" fmla="*/ 13 w 89"/>
                <a:gd name="T25" fmla="*/ 14 h 33"/>
                <a:gd name="T26" fmla="*/ 9 w 89"/>
                <a:gd name="T27" fmla="*/ 17 h 33"/>
                <a:gd name="T28" fmla="*/ 6 w 89"/>
                <a:gd name="T29" fmla="*/ 21 h 33"/>
                <a:gd name="T30" fmla="*/ 3 w 89"/>
                <a:gd name="T31" fmla="*/ 24 h 33"/>
                <a:gd name="T32" fmla="*/ 1 w 89"/>
                <a:gd name="T33" fmla="*/ 28 h 33"/>
                <a:gd name="T34" fmla="*/ 0 w 89"/>
                <a:gd name="T35" fmla="*/ 32 h 33"/>
                <a:gd name="T36" fmla="*/ 6 w 89"/>
                <a:gd name="T37" fmla="*/ 32 h 33"/>
                <a:gd name="T38" fmla="*/ 7 w 89"/>
                <a:gd name="T39" fmla="*/ 29 h 33"/>
                <a:gd name="T40" fmla="*/ 8 w 89"/>
                <a:gd name="T41" fmla="*/ 27 h 33"/>
                <a:gd name="T42" fmla="*/ 10 w 89"/>
                <a:gd name="T43" fmla="*/ 24 h 33"/>
                <a:gd name="T44" fmla="*/ 13 w 89"/>
                <a:gd name="T45" fmla="*/ 22 h 33"/>
                <a:gd name="T46" fmla="*/ 17 w 89"/>
                <a:gd name="T47" fmla="*/ 19 h 33"/>
                <a:gd name="T48" fmla="*/ 21 w 89"/>
                <a:gd name="T49" fmla="*/ 17 h 33"/>
                <a:gd name="T50" fmla="*/ 25 w 89"/>
                <a:gd name="T51" fmla="*/ 15 h 33"/>
                <a:gd name="T52" fmla="*/ 31 w 89"/>
                <a:gd name="T53" fmla="*/ 13 h 33"/>
                <a:gd name="T54" fmla="*/ 37 w 89"/>
                <a:gd name="T55" fmla="*/ 11 h 33"/>
                <a:gd name="T56" fmla="*/ 42 w 89"/>
                <a:gd name="T57" fmla="*/ 9 h 33"/>
                <a:gd name="T58" fmla="*/ 50 w 89"/>
                <a:gd name="T59" fmla="*/ 8 h 33"/>
                <a:gd name="T60" fmla="*/ 56 w 89"/>
                <a:gd name="T61" fmla="*/ 7 h 33"/>
                <a:gd name="T62" fmla="*/ 64 w 89"/>
                <a:gd name="T63" fmla="*/ 6 h 33"/>
                <a:gd name="T64" fmla="*/ 71 w 89"/>
                <a:gd name="T65" fmla="*/ 6 h 33"/>
                <a:gd name="T66" fmla="*/ 80 w 89"/>
                <a:gd name="T67" fmla="*/ 6 h 33"/>
                <a:gd name="T68" fmla="*/ 88 w 89"/>
                <a:gd name="T69" fmla="*/ 5 h 33"/>
                <a:gd name="T70" fmla="*/ 88 w 89"/>
                <a:gd name="T71" fmla="*/ 0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88" y="0"/>
                  </a:moveTo>
                  <a:lnTo>
                    <a:pt x="88" y="0"/>
                  </a:lnTo>
                  <a:lnTo>
                    <a:pt x="80" y="0"/>
                  </a:lnTo>
                  <a:lnTo>
                    <a:pt x="71" y="0"/>
                  </a:lnTo>
                  <a:lnTo>
                    <a:pt x="64" y="1"/>
                  </a:lnTo>
                  <a:lnTo>
                    <a:pt x="56" y="2"/>
                  </a:lnTo>
                  <a:lnTo>
                    <a:pt x="49" y="3"/>
                  </a:lnTo>
                  <a:lnTo>
                    <a:pt x="41" y="3"/>
                  </a:lnTo>
                  <a:lnTo>
                    <a:pt x="35" y="5"/>
                  </a:lnTo>
                  <a:lnTo>
                    <a:pt x="29" y="8"/>
                  </a:lnTo>
                  <a:lnTo>
                    <a:pt x="22" y="9"/>
                  </a:lnTo>
                  <a:lnTo>
                    <a:pt x="18" y="12"/>
                  </a:lnTo>
                  <a:lnTo>
                    <a:pt x="13" y="14"/>
                  </a:lnTo>
                  <a:lnTo>
                    <a:pt x="9" y="17"/>
                  </a:lnTo>
                  <a:lnTo>
                    <a:pt x="6" y="21"/>
                  </a:lnTo>
                  <a:lnTo>
                    <a:pt x="3" y="24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6" y="32"/>
                  </a:lnTo>
                  <a:lnTo>
                    <a:pt x="7" y="29"/>
                  </a:lnTo>
                  <a:lnTo>
                    <a:pt x="8" y="27"/>
                  </a:lnTo>
                  <a:lnTo>
                    <a:pt x="10" y="24"/>
                  </a:lnTo>
                  <a:lnTo>
                    <a:pt x="13" y="22"/>
                  </a:lnTo>
                  <a:lnTo>
                    <a:pt x="17" y="19"/>
                  </a:lnTo>
                  <a:lnTo>
                    <a:pt x="21" y="17"/>
                  </a:lnTo>
                  <a:lnTo>
                    <a:pt x="25" y="15"/>
                  </a:lnTo>
                  <a:lnTo>
                    <a:pt x="31" y="13"/>
                  </a:lnTo>
                  <a:lnTo>
                    <a:pt x="37" y="11"/>
                  </a:lnTo>
                  <a:lnTo>
                    <a:pt x="42" y="9"/>
                  </a:lnTo>
                  <a:lnTo>
                    <a:pt x="50" y="8"/>
                  </a:lnTo>
                  <a:lnTo>
                    <a:pt x="56" y="7"/>
                  </a:lnTo>
                  <a:lnTo>
                    <a:pt x="64" y="6"/>
                  </a:lnTo>
                  <a:lnTo>
                    <a:pt x="71" y="6"/>
                  </a:lnTo>
                  <a:lnTo>
                    <a:pt x="80" y="6"/>
                  </a:lnTo>
                  <a:lnTo>
                    <a:pt x="88" y="5"/>
                  </a:lnTo>
                  <a:lnTo>
                    <a:pt x="88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98" name="Freeform 317"/>
            <p:cNvSpPr>
              <a:spLocks/>
            </p:cNvSpPr>
            <p:nvPr/>
          </p:nvSpPr>
          <p:spPr bwMode="auto">
            <a:xfrm>
              <a:off x="3398" y="4043"/>
              <a:ext cx="80" cy="41"/>
            </a:xfrm>
            <a:custGeom>
              <a:avLst/>
              <a:gdLst>
                <a:gd name="T0" fmla="*/ 79 w 80"/>
                <a:gd name="T1" fmla="*/ 40 h 41"/>
                <a:gd name="T2" fmla="*/ 79 w 80"/>
                <a:gd name="T3" fmla="*/ 40 h 41"/>
                <a:gd name="T4" fmla="*/ 78 w 80"/>
                <a:gd name="T5" fmla="*/ 31 h 41"/>
                <a:gd name="T6" fmla="*/ 73 w 80"/>
                <a:gd name="T7" fmla="*/ 24 h 41"/>
                <a:gd name="T8" fmla="*/ 67 w 80"/>
                <a:gd name="T9" fmla="*/ 17 h 41"/>
                <a:gd name="T10" fmla="*/ 57 w 80"/>
                <a:gd name="T11" fmla="*/ 12 h 41"/>
                <a:gd name="T12" fmla="*/ 46 w 80"/>
                <a:gd name="T13" fmla="*/ 8 h 41"/>
                <a:gd name="T14" fmla="*/ 32 w 80"/>
                <a:gd name="T15" fmla="*/ 3 h 41"/>
                <a:gd name="T16" fmla="*/ 16 w 80"/>
                <a:gd name="T17" fmla="*/ 2 h 41"/>
                <a:gd name="T18" fmla="*/ 0 w 80"/>
                <a:gd name="T19" fmla="*/ 0 h 41"/>
                <a:gd name="T20" fmla="*/ 0 w 80"/>
                <a:gd name="T21" fmla="*/ 5 h 41"/>
                <a:gd name="T22" fmla="*/ 16 w 80"/>
                <a:gd name="T23" fmla="*/ 7 h 41"/>
                <a:gd name="T24" fmla="*/ 31 w 80"/>
                <a:gd name="T25" fmla="*/ 10 h 41"/>
                <a:gd name="T26" fmla="*/ 44 w 80"/>
                <a:gd name="T27" fmla="*/ 13 h 41"/>
                <a:gd name="T28" fmla="*/ 54 w 80"/>
                <a:gd name="T29" fmla="*/ 17 h 41"/>
                <a:gd name="T30" fmla="*/ 62 w 80"/>
                <a:gd name="T31" fmla="*/ 23 h 41"/>
                <a:gd name="T32" fmla="*/ 69 w 80"/>
                <a:gd name="T33" fmla="*/ 28 h 41"/>
                <a:gd name="T34" fmla="*/ 72 w 80"/>
                <a:gd name="T35" fmla="*/ 34 h 41"/>
                <a:gd name="T36" fmla="*/ 72 w 80"/>
                <a:gd name="T37" fmla="*/ 40 h 41"/>
                <a:gd name="T38" fmla="*/ 79 w 80"/>
                <a:gd name="T39" fmla="*/ 40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41"/>
                <a:gd name="T62" fmla="*/ 80 w 80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41">
                  <a:moveTo>
                    <a:pt x="79" y="40"/>
                  </a:moveTo>
                  <a:lnTo>
                    <a:pt x="79" y="40"/>
                  </a:lnTo>
                  <a:lnTo>
                    <a:pt x="78" y="31"/>
                  </a:lnTo>
                  <a:lnTo>
                    <a:pt x="73" y="24"/>
                  </a:lnTo>
                  <a:lnTo>
                    <a:pt x="67" y="17"/>
                  </a:lnTo>
                  <a:lnTo>
                    <a:pt x="57" y="12"/>
                  </a:lnTo>
                  <a:lnTo>
                    <a:pt x="46" y="8"/>
                  </a:lnTo>
                  <a:lnTo>
                    <a:pt x="32" y="3"/>
                  </a:lnTo>
                  <a:lnTo>
                    <a:pt x="16" y="2"/>
                  </a:lnTo>
                  <a:lnTo>
                    <a:pt x="0" y="0"/>
                  </a:lnTo>
                  <a:lnTo>
                    <a:pt x="0" y="5"/>
                  </a:lnTo>
                  <a:lnTo>
                    <a:pt x="16" y="7"/>
                  </a:lnTo>
                  <a:lnTo>
                    <a:pt x="31" y="10"/>
                  </a:lnTo>
                  <a:lnTo>
                    <a:pt x="44" y="13"/>
                  </a:lnTo>
                  <a:lnTo>
                    <a:pt x="54" y="17"/>
                  </a:lnTo>
                  <a:lnTo>
                    <a:pt x="62" y="23"/>
                  </a:lnTo>
                  <a:lnTo>
                    <a:pt x="69" y="28"/>
                  </a:lnTo>
                  <a:lnTo>
                    <a:pt x="72" y="34"/>
                  </a:lnTo>
                  <a:lnTo>
                    <a:pt x="72" y="40"/>
                  </a:lnTo>
                  <a:lnTo>
                    <a:pt x="79" y="4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99" name="Freeform 318"/>
            <p:cNvSpPr>
              <a:spLocks/>
            </p:cNvSpPr>
            <p:nvPr/>
          </p:nvSpPr>
          <p:spPr bwMode="auto">
            <a:xfrm>
              <a:off x="3265" y="3781"/>
              <a:ext cx="168" cy="106"/>
            </a:xfrm>
            <a:custGeom>
              <a:avLst/>
              <a:gdLst>
                <a:gd name="T0" fmla="*/ 1 w 168"/>
                <a:gd name="T1" fmla="*/ 64 h 106"/>
                <a:gd name="T2" fmla="*/ 1 w 168"/>
                <a:gd name="T3" fmla="*/ 72 h 106"/>
                <a:gd name="T4" fmla="*/ 6 w 168"/>
                <a:gd name="T5" fmla="*/ 79 h 106"/>
                <a:gd name="T6" fmla="*/ 13 w 168"/>
                <a:gd name="T7" fmla="*/ 86 h 106"/>
                <a:gd name="T8" fmla="*/ 22 w 168"/>
                <a:gd name="T9" fmla="*/ 92 h 106"/>
                <a:gd name="T10" fmla="*/ 34 w 168"/>
                <a:gd name="T11" fmla="*/ 96 h 106"/>
                <a:gd name="T12" fmla="*/ 47 w 168"/>
                <a:gd name="T13" fmla="*/ 100 h 106"/>
                <a:gd name="T14" fmla="*/ 63 w 168"/>
                <a:gd name="T15" fmla="*/ 103 h 106"/>
                <a:gd name="T16" fmla="*/ 79 w 168"/>
                <a:gd name="T17" fmla="*/ 105 h 106"/>
                <a:gd name="T18" fmla="*/ 88 w 168"/>
                <a:gd name="T19" fmla="*/ 105 h 106"/>
                <a:gd name="T20" fmla="*/ 97 w 168"/>
                <a:gd name="T21" fmla="*/ 105 h 106"/>
                <a:gd name="T22" fmla="*/ 104 w 168"/>
                <a:gd name="T23" fmla="*/ 104 h 106"/>
                <a:gd name="T24" fmla="*/ 112 w 168"/>
                <a:gd name="T25" fmla="*/ 103 h 106"/>
                <a:gd name="T26" fmla="*/ 120 w 168"/>
                <a:gd name="T27" fmla="*/ 102 h 106"/>
                <a:gd name="T28" fmla="*/ 126 w 168"/>
                <a:gd name="T29" fmla="*/ 100 h 106"/>
                <a:gd name="T30" fmla="*/ 133 w 168"/>
                <a:gd name="T31" fmla="*/ 98 h 106"/>
                <a:gd name="T32" fmla="*/ 140 w 168"/>
                <a:gd name="T33" fmla="*/ 96 h 106"/>
                <a:gd name="T34" fmla="*/ 146 w 168"/>
                <a:gd name="T35" fmla="*/ 94 h 106"/>
                <a:gd name="T36" fmla="*/ 151 w 168"/>
                <a:gd name="T37" fmla="*/ 92 h 106"/>
                <a:gd name="T38" fmla="*/ 154 w 168"/>
                <a:gd name="T39" fmla="*/ 89 h 106"/>
                <a:gd name="T40" fmla="*/ 159 w 168"/>
                <a:gd name="T41" fmla="*/ 86 h 106"/>
                <a:gd name="T42" fmla="*/ 162 w 168"/>
                <a:gd name="T43" fmla="*/ 82 h 106"/>
                <a:gd name="T44" fmla="*/ 165 w 168"/>
                <a:gd name="T45" fmla="*/ 79 h 106"/>
                <a:gd name="T46" fmla="*/ 166 w 168"/>
                <a:gd name="T47" fmla="*/ 76 h 106"/>
                <a:gd name="T48" fmla="*/ 167 w 168"/>
                <a:gd name="T49" fmla="*/ 72 h 106"/>
                <a:gd name="T50" fmla="*/ 166 w 168"/>
                <a:gd name="T51" fmla="*/ 40 h 106"/>
                <a:gd name="T52" fmla="*/ 166 w 168"/>
                <a:gd name="T53" fmla="*/ 32 h 106"/>
                <a:gd name="T54" fmla="*/ 161 w 168"/>
                <a:gd name="T55" fmla="*/ 26 h 106"/>
                <a:gd name="T56" fmla="*/ 154 w 168"/>
                <a:gd name="T57" fmla="*/ 19 h 106"/>
                <a:gd name="T58" fmla="*/ 145 w 168"/>
                <a:gd name="T59" fmla="*/ 13 h 106"/>
                <a:gd name="T60" fmla="*/ 133 w 168"/>
                <a:gd name="T61" fmla="*/ 9 h 106"/>
                <a:gd name="T62" fmla="*/ 120 w 168"/>
                <a:gd name="T63" fmla="*/ 4 h 106"/>
                <a:gd name="T64" fmla="*/ 104 w 168"/>
                <a:gd name="T65" fmla="*/ 2 h 106"/>
                <a:gd name="T66" fmla="*/ 88 w 168"/>
                <a:gd name="T67" fmla="*/ 0 h 106"/>
                <a:gd name="T68" fmla="*/ 79 w 168"/>
                <a:gd name="T69" fmla="*/ 0 h 106"/>
                <a:gd name="T70" fmla="*/ 70 w 168"/>
                <a:gd name="T71" fmla="*/ 0 h 106"/>
                <a:gd name="T72" fmla="*/ 63 w 168"/>
                <a:gd name="T73" fmla="*/ 0 h 106"/>
                <a:gd name="T74" fmla="*/ 55 w 168"/>
                <a:gd name="T75" fmla="*/ 2 h 106"/>
                <a:gd name="T76" fmla="*/ 47 w 168"/>
                <a:gd name="T77" fmla="*/ 3 h 106"/>
                <a:gd name="T78" fmla="*/ 41 w 168"/>
                <a:gd name="T79" fmla="*/ 4 h 106"/>
                <a:gd name="T80" fmla="*/ 34 w 168"/>
                <a:gd name="T81" fmla="*/ 6 h 106"/>
                <a:gd name="T82" fmla="*/ 28 w 168"/>
                <a:gd name="T83" fmla="*/ 9 h 106"/>
                <a:gd name="T84" fmla="*/ 21 w 168"/>
                <a:gd name="T85" fmla="*/ 10 h 106"/>
                <a:gd name="T86" fmla="*/ 16 w 168"/>
                <a:gd name="T87" fmla="*/ 13 h 106"/>
                <a:gd name="T88" fmla="*/ 13 w 168"/>
                <a:gd name="T89" fmla="*/ 16 h 106"/>
                <a:gd name="T90" fmla="*/ 8 w 168"/>
                <a:gd name="T91" fmla="*/ 19 h 106"/>
                <a:gd name="T92" fmla="*/ 5 w 168"/>
                <a:gd name="T93" fmla="*/ 22 h 106"/>
                <a:gd name="T94" fmla="*/ 2 w 168"/>
                <a:gd name="T95" fmla="*/ 26 h 106"/>
                <a:gd name="T96" fmla="*/ 1 w 168"/>
                <a:gd name="T97" fmla="*/ 28 h 106"/>
                <a:gd name="T98" fmla="*/ 0 w 168"/>
                <a:gd name="T99" fmla="*/ 32 h 106"/>
                <a:gd name="T100" fmla="*/ 1 w 168"/>
                <a:gd name="T101" fmla="*/ 64 h 10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68"/>
                <a:gd name="T154" fmla="*/ 0 h 106"/>
                <a:gd name="T155" fmla="*/ 168 w 168"/>
                <a:gd name="T156" fmla="*/ 106 h 10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68" h="106">
                  <a:moveTo>
                    <a:pt x="1" y="64"/>
                  </a:moveTo>
                  <a:lnTo>
                    <a:pt x="1" y="72"/>
                  </a:lnTo>
                  <a:lnTo>
                    <a:pt x="6" y="79"/>
                  </a:lnTo>
                  <a:lnTo>
                    <a:pt x="13" y="86"/>
                  </a:lnTo>
                  <a:lnTo>
                    <a:pt x="22" y="92"/>
                  </a:lnTo>
                  <a:lnTo>
                    <a:pt x="34" y="96"/>
                  </a:lnTo>
                  <a:lnTo>
                    <a:pt x="47" y="100"/>
                  </a:lnTo>
                  <a:lnTo>
                    <a:pt x="63" y="103"/>
                  </a:lnTo>
                  <a:lnTo>
                    <a:pt x="79" y="105"/>
                  </a:lnTo>
                  <a:lnTo>
                    <a:pt x="88" y="105"/>
                  </a:lnTo>
                  <a:lnTo>
                    <a:pt x="97" y="105"/>
                  </a:lnTo>
                  <a:lnTo>
                    <a:pt x="104" y="104"/>
                  </a:lnTo>
                  <a:lnTo>
                    <a:pt x="112" y="103"/>
                  </a:lnTo>
                  <a:lnTo>
                    <a:pt x="120" y="102"/>
                  </a:lnTo>
                  <a:lnTo>
                    <a:pt x="126" y="100"/>
                  </a:lnTo>
                  <a:lnTo>
                    <a:pt x="133" y="98"/>
                  </a:lnTo>
                  <a:lnTo>
                    <a:pt x="140" y="96"/>
                  </a:lnTo>
                  <a:lnTo>
                    <a:pt x="146" y="94"/>
                  </a:lnTo>
                  <a:lnTo>
                    <a:pt x="151" y="92"/>
                  </a:lnTo>
                  <a:lnTo>
                    <a:pt x="154" y="89"/>
                  </a:lnTo>
                  <a:lnTo>
                    <a:pt x="159" y="86"/>
                  </a:lnTo>
                  <a:lnTo>
                    <a:pt x="162" y="82"/>
                  </a:lnTo>
                  <a:lnTo>
                    <a:pt x="165" y="79"/>
                  </a:lnTo>
                  <a:lnTo>
                    <a:pt x="166" y="76"/>
                  </a:lnTo>
                  <a:lnTo>
                    <a:pt x="167" y="72"/>
                  </a:lnTo>
                  <a:lnTo>
                    <a:pt x="166" y="40"/>
                  </a:lnTo>
                  <a:lnTo>
                    <a:pt x="166" y="32"/>
                  </a:lnTo>
                  <a:lnTo>
                    <a:pt x="161" y="26"/>
                  </a:lnTo>
                  <a:lnTo>
                    <a:pt x="154" y="19"/>
                  </a:lnTo>
                  <a:lnTo>
                    <a:pt x="145" y="13"/>
                  </a:lnTo>
                  <a:lnTo>
                    <a:pt x="133" y="9"/>
                  </a:lnTo>
                  <a:lnTo>
                    <a:pt x="120" y="4"/>
                  </a:lnTo>
                  <a:lnTo>
                    <a:pt x="104" y="2"/>
                  </a:lnTo>
                  <a:lnTo>
                    <a:pt x="88" y="0"/>
                  </a:lnTo>
                  <a:lnTo>
                    <a:pt x="79" y="0"/>
                  </a:lnTo>
                  <a:lnTo>
                    <a:pt x="70" y="0"/>
                  </a:lnTo>
                  <a:lnTo>
                    <a:pt x="63" y="0"/>
                  </a:lnTo>
                  <a:lnTo>
                    <a:pt x="55" y="2"/>
                  </a:lnTo>
                  <a:lnTo>
                    <a:pt x="47" y="3"/>
                  </a:lnTo>
                  <a:lnTo>
                    <a:pt x="41" y="4"/>
                  </a:lnTo>
                  <a:lnTo>
                    <a:pt x="34" y="6"/>
                  </a:lnTo>
                  <a:lnTo>
                    <a:pt x="28" y="9"/>
                  </a:lnTo>
                  <a:lnTo>
                    <a:pt x="21" y="10"/>
                  </a:lnTo>
                  <a:lnTo>
                    <a:pt x="16" y="13"/>
                  </a:lnTo>
                  <a:lnTo>
                    <a:pt x="13" y="16"/>
                  </a:lnTo>
                  <a:lnTo>
                    <a:pt x="8" y="19"/>
                  </a:lnTo>
                  <a:lnTo>
                    <a:pt x="5" y="22"/>
                  </a:lnTo>
                  <a:lnTo>
                    <a:pt x="2" y="26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1" y="64"/>
                  </a:lnTo>
                </a:path>
              </a:pathLst>
            </a:custGeom>
            <a:solidFill>
              <a:srgbClr val="FFB2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00" name="Freeform 319"/>
            <p:cNvSpPr>
              <a:spLocks/>
            </p:cNvSpPr>
            <p:nvPr/>
          </p:nvSpPr>
          <p:spPr bwMode="auto">
            <a:xfrm>
              <a:off x="3263" y="3849"/>
              <a:ext cx="79" cy="41"/>
            </a:xfrm>
            <a:custGeom>
              <a:avLst/>
              <a:gdLst>
                <a:gd name="T0" fmla="*/ 78 w 79"/>
                <a:gd name="T1" fmla="*/ 34 h 41"/>
                <a:gd name="T2" fmla="*/ 78 w 79"/>
                <a:gd name="T3" fmla="*/ 34 h 41"/>
                <a:gd name="T4" fmla="*/ 62 w 79"/>
                <a:gd name="T5" fmla="*/ 33 h 41"/>
                <a:gd name="T6" fmla="*/ 48 w 79"/>
                <a:gd name="T7" fmla="*/ 30 h 41"/>
                <a:gd name="T8" fmla="*/ 35 w 79"/>
                <a:gd name="T9" fmla="*/ 27 h 41"/>
                <a:gd name="T10" fmla="*/ 24 w 79"/>
                <a:gd name="T11" fmla="*/ 23 h 41"/>
                <a:gd name="T12" fmla="*/ 16 w 79"/>
                <a:gd name="T13" fmla="*/ 17 h 41"/>
                <a:gd name="T14" fmla="*/ 9 w 79"/>
                <a:gd name="T15" fmla="*/ 12 h 41"/>
                <a:gd name="T16" fmla="*/ 7 w 79"/>
                <a:gd name="T17" fmla="*/ 6 h 41"/>
                <a:gd name="T18" fmla="*/ 6 w 79"/>
                <a:gd name="T19" fmla="*/ 0 h 41"/>
                <a:gd name="T20" fmla="*/ 0 w 79"/>
                <a:gd name="T21" fmla="*/ 0 h 41"/>
                <a:gd name="T22" fmla="*/ 0 w 79"/>
                <a:gd name="T23" fmla="*/ 9 h 41"/>
                <a:gd name="T24" fmla="*/ 5 w 79"/>
                <a:gd name="T25" fmla="*/ 16 h 41"/>
                <a:gd name="T26" fmla="*/ 12 w 79"/>
                <a:gd name="T27" fmla="*/ 23 h 41"/>
                <a:gd name="T28" fmla="*/ 21 w 79"/>
                <a:gd name="T29" fmla="*/ 28 h 41"/>
                <a:gd name="T30" fmla="*/ 33 w 79"/>
                <a:gd name="T31" fmla="*/ 32 h 41"/>
                <a:gd name="T32" fmla="*/ 47 w 79"/>
                <a:gd name="T33" fmla="*/ 37 h 41"/>
                <a:gd name="T34" fmla="*/ 62 w 79"/>
                <a:gd name="T35" fmla="*/ 38 h 41"/>
                <a:gd name="T36" fmla="*/ 78 w 79"/>
                <a:gd name="T37" fmla="*/ 40 h 41"/>
                <a:gd name="T38" fmla="*/ 78 w 79"/>
                <a:gd name="T39" fmla="*/ 34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1"/>
                <a:gd name="T62" fmla="*/ 79 w 79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1">
                  <a:moveTo>
                    <a:pt x="78" y="34"/>
                  </a:moveTo>
                  <a:lnTo>
                    <a:pt x="78" y="34"/>
                  </a:lnTo>
                  <a:lnTo>
                    <a:pt x="62" y="33"/>
                  </a:lnTo>
                  <a:lnTo>
                    <a:pt x="48" y="30"/>
                  </a:lnTo>
                  <a:lnTo>
                    <a:pt x="35" y="27"/>
                  </a:lnTo>
                  <a:lnTo>
                    <a:pt x="24" y="23"/>
                  </a:lnTo>
                  <a:lnTo>
                    <a:pt x="16" y="17"/>
                  </a:lnTo>
                  <a:lnTo>
                    <a:pt x="9" y="12"/>
                  </a:lnTo>
                  <a:lnTo>
                    <a:pt x="7" y="6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9"/>
                  </a:lnTo>
                  <a:lnTo>
                    <a:pt x="5" y="16"/>
                  </a:lnTo>
                  <a:lnTo>
                    <a:pt x="12" y="23"/>
                  </a:lnTo>
                  <a:lnTo>
                    <a:pt x="21" y="28"/>
                  </a:lnTo>
                  <a:lnTo>
                    <a:pt x="33" y="32"/>
                  </a:lnTo>
                  <a:lnTo>
                    <a:pt x="47" y="37"/>
                  </a:lnTo>
                  <a:lnTo>
                    <a:pt x="62" y="38"/>
                  </a:lnTo>
                  <a:lnTo>
                    <a:pt x="78" y="40"/>
                  </a:lnTo>
                  <a:lnTo>
                    <a:pt x="78" y="34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01" name="Freeform 320"/>
            <p:cNvSpPr>
              <a:spLocks/>
            </p:cNvSpPr>
            <p:nvPr/>
          </p:nvSpPr>
          <p:spPr bwMode="auto">
            <a:xfrm>
              <a:off x="3347" y="3857"/>
              <a:ext cx="89" cy="33"/>
            </a:xfrm>
            <a:custGeom>
              <a:avLst/>
              <a:gdLst>
                <a:gd name="T0" fmla="*/ 82 w 89"/>
                <a:gd name="T1" fmla="*/ 0 h 33"/>
                <a:gd name="T2" fmla="*/ 82 w 89"/>
                <a:gd name="T3" fmla="*/ 0 h 33"/>
                <a:gd name="T4" fmla="*/ 81 w 89"/>
                <a:gd name="T5" fmla="*/ 3 h 33"/>
                <a:gd name="T6" fmla="*/ 80 w 89"/>
                <a:gd name="T7" fmla="*/ 5 h 33"/>
                <a:gd name="T8" fmla="*/ 78 w 89"/>
                <a:gd name="T9" fmla="*/ 8 h 33"/>
                <a:gd name="T10" fmla="*/ 76 w 89"/>
                <a:gd name="T11" fmla="*/ 10 h 33"/>
                <a:gd name="T12" fmla="*/ 72 w 89"/>
                <a:gd name="T13" fmla="*/ 13 h 33"/>
                <a:gd name="T14" fmla="*/ 67 w 89"/>
                <a:gd name="T15" fmla="*/ 15 h 33"/>
                <a:gd name="T16" fmla="*/ 63 w 89"/>
                <a:gd name="T17" fmla="*/ 17 h 33"/>
                <a:gd name="T18" fmla="*/ 58 w 89"/>
                <a:gd name="T19" fmla="*/ 19 h 33"/>
                <a:gd name="T20" fmla="*/ 51 w 89"/>
                <a:gd name="T21" fmla="*/ 21 h 33"/>
                <a:gd name="T22" fmla="*/ 46 w 89"/>
                <a:gd name="T23" fmla="*/ 23 h 33"/>
                <a:gd name="T24" fmla="*/ 38 w 89"/>
                <a:gd name="T25" fmla="*/ 24 h 33"/>
                <a:gd name="T26" fmla="*/ 32 w 89"/>
                <a:gd name="T27" fmla="*/ 25 h 33"/>
                <a:gd name="T28" fmla="*/ 24 w 89"/>
                <a:gd name="T29" fmla="*/ 26 h 33"/>
                <a:gd name="T30" fmla="*/ 17 w 89"/>
                <a:gd name="T31" fmla="*/ 26 h 33"/>
                <a:gd name="T32" fmla="*/ 8 w 89"/>
                <a:gd name="T33" fmla="*/ 26 h 33"/>
                <a:gd name="T34" fmla="*/ 0 w 89"/>
                <a:gd name="T35" fmla="*/ 26 h 33"/>
                <a:gd name="T36" fmla="*/ 0 w 89"/>
                <a:gd name="T37" fmla="*/ 32 h 33"/>
                <a:gd name="T38" fmla="*/ 8 w 89"/>
                <a:gd name="T39" fmla="*/ 32 h 33"/>
                <a:gd name="T40" fmla="*/ 17 w 89"/>
                <a:gd name="T41" fmla="*/ 32 h 33"/>
                <a:gd name="T42" fmla="*/ 24 w 89"/>
                <a:gd name="T43" fmla="*/ 31 h 33"/>
                <a:gd name="T44" fmla="*/ 32 w 89"/>
                <a:gd name="T45" fmla="*/ 30 h 33"/>
                <a:gd name="T46" fmla="*/ 40 w 89"/>
                <a:gd name="T47" fmla="*/ 29 h 33"/>
                <a:gd name="T48" fmla="*/ 47 w 89"/>
                <a:gd name="T49" fmla="*/ 29 h 33"/>
                <a:gd name="T50" fmla="*/ 53 w 89"/>
                <a:gd name="T51" fmla="*/ 26 h 33"/>
                <a:gd name="T52" fmla="*/ 60 w 89"/>
                <a:gd name="T53" fmla="*/ 24 h 33"/>
                <a:gd name="T54" fmla="*/ 66 w 89"/>
                <a:gd name="T55" fmla="*/ 23 h 33"/>
                <a:gd name="T56" fmla="*/ 70 w 89"/>
                <a:gd name="T57" fmla="*/ 20 h 33"/>
                <a:gd name="T58" fmla="*/ 75 w 89"/>
                <a:gd name="T59" fmla="*/ 18 h 33"/>
                <a:gd name="T60" fmla="*/ 80 w 89"/>
                <a:gd name="T61" fmla="*/ 15 h 33"/>
                <a:gd name="T62" fmla="*/ 83 w 89"/>
                <a:gd name="T63" fmla="*/ 11 h 33"/>
                <a:gd name="T64" fmla="*/ 86 w 89"/>
                <a:gd name="T65" fmla="*/ 8 h 33"/>
                <a:gd name="T66" fmla="*/ 87 w 89"/>
                <a:gd name="T67" fmla="*/ 4 h 33"/>
                <a:gd name="T68" fmla="*/ 88 w 89"/>
                <a:gd name="T69" fmla="*/ 0 h 33"/>
                <a:gd name="T70" fmla="*/ 82 w 89"/>
                <a:gd name="T71" fmla="*/ 0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82" y="0"/>
                  </a:moveTo>
                  <a:lnTo>
                    <a:pt x="82" y="0"/>
                  </a:lnTo>
                  <a:lnTo>
                    <a:pt x="81" y="3"/>
                  </a:lnTo>
                  <a:lnTo>
                    <a:pt x="80" y="5"/>
                  </a:lnTo>
                  <a:lnTo>
                    <a:pt x="78" y="8"/>
                  </a:lnTo>
                  <a:lnTo>
                    <a:pt x="76" y="10"/>
                  </a:lnTo>
                  <a:lnTo>
                    <a:pt x="72" y="13"/>
                  </a:lnTo>
                  <a:lnTo>
                    <a:pt x="67" y="15"/>
                  </a:lnTo>
                  <a:lnTo>
                    <a:pt x="63" y="17"/>
                  </a:lnTo>
                  <a:lnTo>
                    <a:pt x="58" y="19"/>
                  </a:lnTo>
                  <a:lnTo>
                    <a:pt x="51" y="21"/>
                  </a:lnTo>
                  <a:lnTo>
                    <a:pt x="46" y="23"/>
                  </a:lnTo>
                  <a:lnTo>
                    <a:pt x="38" y="24"/>
                  </a:lnTo>
                  <a:lnTo>
                    <a:pt x="32" y="25"/>
                  </a:lnTo>
                  <a:lnTo>
                    <a:pt x="24" y="26"/>
                  </a:lnTo>
                  <a:lnTo>
                    <a:pt x="17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8" y="32"/>
                  </a:lnTo>
                  <a:lnTo>
                    <a:pt x="17" y="32"/>
                  </a:lnTo>
                  <a:lnTo>
                    <a:pt x="24" y="31"/>
                  </a:lnTo>
                  <a:lnTo>
                    <a:pt x="32" y="30"/>
                  </a:lnTo>
                  <a:lnTo>
                    <a:pt x="40" y="29"/>
                  </a:lnTo>
                  <a:lnTo>
                    <a:pt x="47" y="29"/>
                  </a:lnTo>
                  <a:lnTo>
                    <a:pt x="53" y="26"/>
                  </a:lnTo>
                  <a:lnTo>
                    <a:pt x="60" y="24"/>
                  </a:lnTo>
                  <a:lnTo>
                    <a:pt x="66" y="23"/>
                  </a:lnTo>
                  <a:lnTo>
                    <a:pt x="70" y="20"/>
                  </a:lnTo>
                  <a:lnTo>
                    <a:pt x="75" y="18"/>
                  </a:lnTo>
                  <a:lnTo>
                    <a:pt x="80" y="15"/>
                  </a:lnTo>
                  <a:lnTo>
                    <a:pt x="83" y="11"/>
                  </a:lnTo>
                  <a:lnTo>
                    <a:pt x="86" y="8"/>
                  </a:lnTo>
                  <a:lnTo>
                    <a:pt x="87" y="4"/>
                  </a:lnTo>
                  <a:lnTo>
                    <a:pt x="88" y="0"/>
                  </a:lnTo>
                  <a:lnTo>
                    <a:pt x="82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02" name="Freeform 321"/>
            <p:cNvSpPr>
              <a:spLocks/>
            </p:cNvSpPr>
            <p:nvPr/>
          </p:nvSpPr>
          <p:spPr bwMode="auto">
            <a:xfrm>
              <a:off x="3434" y="3823"/>
              <a:ext cx="2" cy="29"/>
            </a:xfrm>
            <a:custGeom>
              <a:avLst/>
              <a:gdLst>
                <a:gd name="T0" fmla="*/ 0 w 2"/>
                <a:gd name="T1" fmla="*/ 0 h 29"/>
                <a:gd name="T2" fmla="*/ 0 w 2"/>
                <a:gd name="T3" fmla="*/ 0 h 29"/>
                <a:gd name="T4" fmla="*/ 0 w 2"/>
                <a:gd name="T5" fmla="*/ 28 h 29"/>
                <a:gd name="T6" fmla="*/ 1 w 2"/>
                <a:gd name="T7" fmla="*/ 28 h 29"/>
                <a:gd name="T8" fmla="*/ 1 w 2"/>
                <a:gd name="T9" fmla="*/ 0 h 29"/>
                <a:gd name="T10" fmla="*/ 0 w 2"/>
                <a:gd name="T11" fmla="*/ 0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"/>
                <a:gd name="T19" fmla="*/ 0 h 29"/>
                <a:gd name="T20" fmla="*/ 2 w 2"/>
                <a:gd name="T21" fmla="*/ 29 h 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" h="29">
                  <a:moveTo>
                    <a:pt x="0" y="0"/>
                  </a:moveTo>
                  <a:lnTo>
                    <a:pt x="0" y="0"/>
                  </a:lnTo>
                  <a:lnTo>
                    <a:pt x="0" y="28"/>
                  </a:lnTo>
                  <a:lnTo>
                    <a:pt x="1" y="28"/>
                  </a:lnTo>
                  <a:lnTo>
                    <a:pt x="1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03" name="Freeform 322"/>
            <p:cNvSpPr>
              <a:spLocks/>
            </p:cNvSpPr>
            <p:nvPr/>
          </p:nvSpPr>
          <p:spPr bwMode="auto">
            <a:xfrm>
              <a:off x="3356" y="3778"/>
              <a:ext cx="79" cy="40"/>
            </a:xfrm>
            <a:custGeom>
              <a:avLst/>
              <a:gdLst>
                <a:gd name="T0" fmla="*/ 0 w 79"/>
                <a:gd name="T1" fmla="*/ 5 h 40"/>
                <a:gd name="T2" fmla="*/ 0 w 79"/>
                <a:gd name="T3" fmla="*/ 5 h 40"/>
                <a:gd name="T4" fmla="*/ 16 w 79"/>
                <a:gd name="T5" fmla="*/ 7 h 40"/>
                <a:gd name="T6" fmla="*/ 30 w 79"/>
                <a:gd name="T7" fmla="*/ 9 h 40"/>
                <a:gd name="T8" fmla="*/ 43 w 79"/>
                <a:gd name="T9" fmla="*/ 13 h 40"/>
                <a:gd name="T10" fmla="*/ 54 w 79"/>
                <a:gd name="T11" fmla="*/ 17 h 40"/>
                <a:gd name="T12" fmla="*/ 62 w 79"/>
                <a:gd name="T13" fmla="*/ 22 h 40"/>
                <a:gd name="T14" fmla="*/ 69 w 79"/>
                <a:gd name="T15" fmla="*/ 28 h 40"/>
                <a:gd name="T16" fmla="*/ 72 w 79"/>
                <a:gd name="T17" fmla="*/ 33 h 40"/>
                <a:gd name="T18" fmla="*/ 72 w 79"/>
                <a:gd name="T19" fmla="*/ 39 h 40"/>
                <a:gd name="T20" fmla="*/ 78 w 79"/>
                <a:gd name="T21" fmla="*/ 39 h 40"/>
                <a:gd name="T22" fmla="*/ 78 w 79"/>
                <a:gd name="T23" fmla="*/ 31 h 40"/>
                <a:gd name="T24" fmla="*/ 73 w 79"/>
                <a:gd name="T25" fmla="*/ 24 h 40"/>
                <a:gd name="T26" fmla="*/ 67 w 79"/>
                <a:gd name="T27" fmla="*/ 17 h 40"/>
                <a:gd name="T28" fmla="*/ 57 w 79"/>
                <a:gd name="T29" fmla="*/ 12 h 40"/>
                <a:gd name="T30" fmla="*/ 45 w 79"/>
                <a:gd name="T31" fmla="*/ 7 h 40"/>
                <a:gd name="T32" fmla="*/ 32 w 79"/>
                <a:gd name="T33" fmla="*/ 3 h 40"/>
                <a:gd name="T34" fmla="*/ 16 w 79"/>
                <a:gd name="T35" fmla="*/ 1 h 40"/>
                <a:gd name="T36" fmla="*/ 0 w 79"/>
                <a:gd name="T37" fmla="*/ 0 h 40"/>
                <a:gd name="T38" fmla="*/ 0 w 79"/>
                <a:gd name="T39" fmla="*/ 5 h 4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0"/>
                <a:gd name="T62" fmla="*/ 79 w 79"/>
                <a:gd name="T63" fmla="*/ 40 h 4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0">
                  <a:moveTo>
                    <a:pt x="0" y="5"/>
                  </a:moveTo>
                  <a:lnTo>
                    <a:pt x="0" y="5"/>
                  </a:lnTo>
                  <a:lnTo>
                    <a:pt x="16" y="7"/>
                  </a:lnTo>
                  <a:lnTo>
                    <a:pt x="30" y="9"/>
                  </a:lnTo>
                  <a:lnTo>
                    <a:pt x="43" y="13"/>
                  </a:lnTo>
                  <a:lnTo>
                    <a:pt x="54" y="17"/>
                  </a:lnTo>
                  <a:lnTo>
                    <a:pt x="62" y="22"/>
                  </a:lnTo>
                  <a:lnTo>
                    <a:pt x="69" y="28"/>
                  </a:lnTo>
                  <a:lnTo>
                    <a:pt x="72" y="33"/>
                  </a:lnTo>
                  <a:lnTo>
                    <a:pt x="72" y="39"/>
                  </a:lnTo>
                  <a:lnTo>
                    <a:pt x="78" y="39"/>
                  </a:lnTo>
                  <a:lnTo>
                    <a:pt x="78" y="31"/>
                  </a:lnTo>
                  <a:lnTo>
                    <a:pt x="73" y="24"/>
                  </a:lnTo>
                  <a:lnTo>
                    <a:pt x="67" y="17"/>
                  </a:lnTo>
                  <a:lnTo>
                    <a:pt x="57" y="12"/>
                  </a:lnTo>
                  <a:lnTo>
                    <a:pt x="45" y="7"/>
                  </a:lnTo>
                  <a:lnTo>
                    <a:pt x="32" y="3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04" name="Freeform 323"/>
            <p:cNvSpPr>
              <a:spLocks/>
            </p:cNvSpPr>
            <p:nvPr/>
          </p:nvSpPr>
          <p:spPr bwMode="auto">
            <a:xfrm>
              <a:off x="3262" y="3777"/>
              <a:ext cx="89" cy="33"/>
            </a:xfrm>
            <a:custGeom>
              <a:avLst/>
              <a:gdLst>
                <a:gd name="T0" fmla="*/ 6 w 89"/>
                <a:gd name="T1" fmla="*/ 32 h 33"/>
                <a:gd name="T2" fmla="*/ 6 w 89"/>
                <a:gd name="T3" fmla="*/ 32 h 33"/>
                <a:gd name="T4" fmla="*/ 7 w 89"/>
                <a:gd name="T5" fmla="*/ 30 h 33"/>
                <a:gd name="T6" fmla="*/ 8 w 89"/>
                <a:gd name="T7" fmla="*/ 27 h 33"/>
                <a:gd name="T8" fmla="*/ 10 w 89"/>
                <a:gd name="T9" fmla="*/ 24 h 33"/>
                <a:gd name="T10" fmla="*/ 13 w 89"/>
                <a:gd name="T11" fmla="*/ 22 h 33"/>
                <a:gd name="T12" fmla="*/ 16 w 89"/>
                <a:gd name="T13" fmla="*/ 19 h 33"/>
                <a:gd name="T14" fmla="*/ 21 w 89"/>
                <a:gd name="T15" fmla="*/ 18 h 33"/>
                <a:gd name="T16" fmla="*/ 25 w 89"/>
                <a:gd name="T17" fmla="*/ 15 h 33"/>
                <a:gd name="T18" fmla="*/ 31 w 89"/>
                <a:gd name="T19" fmla="*/ 13 h 33"/>
                <a:gd name="T20" fmla="*/ 37 w 89"/>
                <a:gd name="T21" fmla="*/ 12 h 33"/>
                <a:gd name="T22" fmla="*/ 42 w 89"/>
                <a:gd name="T23" fmla="*/ 9 h 33"/>
                <a:gd name="T24" fmla="*/ 50 w 89"/>
                <a:gd name="T25" fmla="*/ 8 h 33"/>
                <a:gd name="T26" fmla="*/ 56 w 89"/>
                <a:gd name="T27" fmla="*/ 8 h 33"/>
                <a:gd name="T28" fmla="*/ 64 w 89"/>
                <a:gd name="T29" fmla="*/ 7 h 33"/>
                <a:gd name="T30" fmla="*/ 71 w 89"/>
                <a:gd name="T31" fmla="*/ 7 h 33"/>
                <a:gd name="T32" fmla="*/ 80 w 89"/>
                <a:gd name="T33" fmla="*/ 7 h 33"/>
                <a:gd name="T34" fmla="*/ 88 w 89"/>
                <a:gd name="T35" fmla="*/ 6 h 33"/>
                <a:gd name="T36" fmla="*/ 88 w 89"/>
                <a:gd name="T37" fmla="*/ 1 h 33"/>
                <a:gd name="T38" fmla="*/ 80 w 89"/>
                <a:gd name="T39" fmla="*/ 0 h 33"/>
                <a:gd name="T40" fmla="*/ 71 w 89"/>
                <a:gd name="T41" fmla="*/ 0 h 33"/>
                <a:gd name="T42" fmla="*/ 64 w 89"/>
                <a:gd name="T43" fmla="*/ 1 h 33"/>
                <a:gd name="T44" fmla="*/ 56 w 89"/>
                <a:gd name="T45" fmla="*/ 2 h 33"/>
                <a:gd name="T46" fmla="*/ 49 w 89"/>
                <a:gd name="T47" fmla="*/ 3 h 33"/>
                <a:gd name="T48" fmla="*/ 41 w 89"/>
                <a:gd name="T49" fmla="*/ 4 h 33"/>
                <a:gd name="T50" fmla="*/ 35 w 89"/>
                <a:gd name="T51" fmla="*/ 6 h 33"/>
                <a:gd name="T52" fmla="*/ 29 w 89"/>
                <a:gd name="T53" fmla="*/ 8 h 33"/>
                <a:gd name="T54" fmla="*/ 22 w 89"/>
                <a:gd name="T55" fmla="*/ 9 h 33"/>
                <a:gd name="T56" fmla="*/ 18 w 89"/>
                <a:gd name="T57" fmla="*/ 13 h 33"/>
                <a:gd name="T58" fmla="*/ 13 w 89"/>
                <a:gd name="T59" fmla="*/ 15 h 33"/>
                <a:gd name="T60" fmla="*/ 8 w 89"/>
                <a:gd name="T61" fmla="*/ 18 h 33"/>
                <a:gd name="T62" fmla="*/ 5 w 89"/>
                <a:gd name="T63" fmla="*/ 21 h 33"/>
                <a:gd name="T64" fmla="*/ 2 w 89"/>
                <a:gd name="T65" fmla="*/ 24 h 33"/>
                <a:gd name="T66" fmla="*/ 1 w 89"/>
                <a:gd name="T67" fmla="*/ 28 h 33"/>
                <a:gd name="T68" fmla="*/ 0 w 89"/>
                <a:gd name="T69" fmla="*/ 32 h 33"/>
                <a:gd name="T70" fmla="*/ 6 w 89"/>
                <a:gd name="T71" fmla="*/ 32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6" y="32"/>
                  </a:moveTo>
                  <a:lnTo>
                    <a:pt x="6" y="32"/>
                  </a:lnTo>
                  <a:lnTo>
                    <a:pt x="7" y="30"/>
                  </a:lnTo>
                  <a:lnTo>
                    <a:pt x="8" y="27"/>
                  </a:lnTo>
                  <a:lnTo>
                    <a:pt x="10" y="24"/>
                  </a:lnTo>
                  <a:lnTo>
                    <a:pt x="13" y="22"/>
                  </a:lnTo>
                  <a:lnTo>
                    <a:pt x="16" y="19"/>
                  </a:lnTo>
                  <a:lnTo>
                    <a:pt x="21" y="18"/>
                  </a:lnTo>
                  <a:lnTo>
                    <a:pt x="25" y="15"/>
                  </a:lnTo>
                  <a:lnTo>
                    <a:pt x="31" y="13"/>
                  </a:lnTo>
                  <a:lnTo>
                    <a:pt x="37" y="12"/>
                  </a:lnTo>
                  <a:lnTo>
                    <a:pt x="42" y="9"/>
                  </a:lnTo>
                  <a:lnTo>
                    <a:pt x="50" y="8"/>
                  </a:lnTo>
                  <a:lnTo>
                    <a:pt x="56" y="8"/>
                  </a:lnTo>
                  <a:lnTo>
                    <a:pt x="64" y="7"/>
                  </a:lnTo>
                  <a:lnTo>
                    <a:pt x="71" y="7"/>
                  </a:lnTo>
                  <a:lnTo>
                    <a:pt x="80" y="7"/>
                  </a:lnTo>
                  <a:lnTo>
                    <a:pt x="88" y="6"/>
                  </a:lnTo>
                  <a:lnTo>
                    <a:pt x="88" y="1"/>
                  </a:lnTo>
                  <a:lnTo>
                    <a:pt x="80" y="0"/>
                  </a:lnTo>
                  <a:lnTo>
                    <a:pt x="71" y="0"/>
                  </a:lnTo>
                  <a:lnTo>
                    <a:pt x="64" y="1"/>
                  </a:lnTo>
                  <a:lnTo>
                    <a:pt x="56" y="2"/>
                  </a:lnTo>
                  <a:lnTo>
                    <a:pt x="49" y="3"/>
                  </a:lnTo>
                  <a:lnTo>
                    <a:pt x="41" y="4"/>
                  </a:lnTo>
                  <a:lnTo>
                    <a:pt x="35" y="6"/>
                  </a:lnTo>
                  <a:lnTo>
                    <a:pt x="29" y="8"/>
                  </a:lnTo>
                  <a:lnTo>
                    <a:pt x="22" y="9"/>
                  </a:lnTo>
                  <a:lnTo>
                    <a:pt x="18" y="13"/>
                  </a:lnTo>
                  <a:lnTo>
                    <a:pt x="13" y="15"/>
                  </a:lnTo>
                  <a:lnTo>
                    <a:pt x="8" y="18"/>
                  </a:lnTo>
                  <a:lnTo>
                    <a:pt x="5" y="21"/>
                  </a:lnTo>
                  <a:lnTo>
                    <a:pt x="2" y="24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6" y="3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05" name="Freeform 324"/>
            <p:cNvSpPr>
              <a:spLocks/>
            </p:cNvSpPr>
            <p:nvPr/>
          </p:nvSpPr>
          <p:spPr bwMode="auto">
            <a:xfrm>
              <a:off x="3262" y="3815"/>
              <a:ext cx="2" cy="29"/>
            </a:xfrm>
            <a:custGeom>
              <a:avLst/>
              <a:gdLst>
                <a:gd name="T0" fmla="*/ 1 w 2"/>
                <a:gd name="T1" fmla="*/ 28 h 29"/>
                <a:gd name="T2" fmla="*/ 1 w 2"/>
                <a:gd name="T3" fmla="*/ 28 h 29"/>
                <a:gd name="T4" fmla="*/ 1 w 2"/>
                <a:gd name="T5" fmla="*/ 0 h 29"/>
                <a:gd name="T6" fmla="*/ 0 w 2"/>
                <a:gd name="T7" fmla="*/ 0 h 29"/>
                <a:gd name="T8" fmla="*/ 0 w 2"/>
                <a:gd name="T9" fmla="*/ 28 h 29"/>
                <a:gd name="T10" fmla="*/ 1 w 2"/>
                <a:gd name="T11" fmla="*/ 28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"/>
                <a:gd name="T19" fmla="*/ 0 h 29"/>
                <a:gd name="T20" fmla="*/ 2 w 2"/>
                <a:gd name="T21" fmla="*/ 29 h 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" h="29">
                  <a:moveTo>
                    <a:pt x="1" y="28"/>
                  </a:moveTo>
                  <a:lnTo>
                    <a:pt x="1" y="28"/>
                  </a:lnTo>
                  <a:lnTo>
                    <a:pt x="1" y="0"/>
                  </a:lnTo>
                  <a:lnTo>
                    <a:pt x="0" y="0"/>
                  </a:lnTo>
                  <a:lnTo>
                    <a:pt x="0" y="28"/>
                  </a:lnTo>
                  <a:lnTo>
                    <a:pt x="1" y="28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06" name="Freeform 325"/>
            <p:cNvSpPr>
              <a:spLocks/>
            </p:cNvSpPr>
            <p:nvPr/>
          </p:nvSpPr>
          <p:spPr bwMode="auto">
            <a:xfrm>
              <a:off x="3265" y="3781"/>
              <a:ext cx="167" cy="71"/>
            </a:xfrm>
            <a:custGeom>
              <a:avLst/>
              <a:gdLst>
                <a:gd name="T0" fmla="*/ 166 w 167"/>
                <a:gd name="T1" fmla="*/ 39 h 71"/>
                <a:gd name="T2" fmla="*/ 165 w 167"/>
                <a:gd name="T3" fmla="*/ 42 h 71"/>
                <a:gd name="T4" fmla="*/ 163 w 167"/>
                <a:gd name="T5" fmla="*/ 46 h 71"/>
                <a:gd name="T6" fmla="*/ 161 w 167"/>
                <a:gd name="T7" fmla="*/ 49 h 71"/>
                <a:gd name="T8" fmla="*/ 158 w 167"/>
                <a:gd name="T9" fmla="*/ 53 h 71"/>
                <a:gd name="T10" fmla="*/ 153 w 167"/>
                <a:gd name="T11" fmla="*/ 55 h 71"/>
                <a:gd name="T12" fmla="*/ 149 w 167"/>
                <a:gd name="T13" fmla="*/ 58 h 71"/>
                <a:gd name="T14" fmla="*/ 145 w 167"/>
                <a:gd name="T15" fmla="*/ 61 h 71"/>
                <a:gd name="T16" fmla="*/ 139 w 167"/>
                <a:gd name="T17" fmla="*/ 63 h 71"/>
                <a:gd name="T18" fmla="*/ 132 w 167"/>
                <a:gd name="T19" fmla="*/ 64 h 71"/>
                <a:gd name="T20" fmla="*/ 125 w 167"/>
                <a:gd name="T21" fmla="*/ 66 h 71"/>
                <a:gd name="T22" fmla="*/ 119 w 167"/>
                <a:gd name="T23" fmla="*/ 68 h 71"/>
                <a:gd name="T24" fmla="*/ 111 w 167"/>
                <a:gd name="T25" fmla="*/ 69 h 71"/>
                <a:gd name="T26" fmla="*/ 103 w 167"/>
                <a:gd name="T27" fmla="*/ 70 h 71"/>
                <a:gd name="T28" fmla="*/ 96 w 167"/>
                <a:gd name="T29" fmla="*/ 70 h 71"/>
                <a:gd name="T30" fmla="*/ 87 w 167"/>
                <a:gd name="T31" fmla="*/ 70 h 71"/>
                <a:gd name="T32" fmla="*/ 78 w 167"/>
                <a:gd name="T33" fmla="*/ 70 h 71"/>
                <a:gd name="T34" fmla="*/ 62 w 167"/>
                <a:gd name="T35" fmla="*/ 69 h 71"/>
                <a:gd name="T36" fmla="*/ 46 w 167"/>
                <a:gd name="T37" fmla="*/ 66 h 71"/>
                <a:gd name="T38" fmla="*/ 33 w 167"/>
                <a:gd name="T39" fmla="*/ 63 h 71"/>
                <a:gd name="T40" fmla="*/ 21 w 167"/>
                <a:gd name="T41" fmla="*/ 58 h 71"/>
                <a:gd name="T42" fmla="*/ 12 w 167"/>
                <a:gd name="T43" fmla="*/ 53 h 71"/>
                <a:gd name="T44" fmla="*/ 5 w 167"/>
                <a:gd name="T45" fmla="*/ 46 h 71"/>
                <a:gd name="T46" fmla="*/ 0 w 167"/>
                <a:gd name="T47" fmla="*/ 39 h 71"/>
                <a:gd name="T48" fmla="*/ 0 w 167"/>
                <a:gd name="T49" fmla="*/ 31 h 71"/>
                <a:gd name="T50" fmla="*/ 1 w 167"/>
                <a:gd name="T51" fmla="*/ 28 h 71"/>
                <a:gd name="T52" fmla="*/ 2 w 167"/>
                <a:gd name="T53" fmla="*/ 25 h 71"/>
                <a:gd name="T54" fmla="*/ 5 w 167"/>
                <a:gd name="T55" fmla="*/ 21 h 71"/>
                <a:gd name="T56" fmla="*/ 8 w 167"/>
                <a:gd name="T57" fmla="*/ 18 h 71"/>
                <a:gd name="T58" fmla="*/ 13 w 167"/>
                <a:gd name="T59" fmla="*/ 16 h 71"/>
                <a:gd name="T60" fmla="*/ 16 w 167"/>
                <a:gd name="T61" fmla="*/ 13 h 71"/>
                <a:gd name="T62" fmla="*/ 21 w 167"/>
                <a:gd name="T63" fmla="*/ 10 h 71"/>
                <a:gd name="T64" fmla="*/ 28 w 167"/>
                <a:gd name="T65" fmla="*/ 8 h 71"/>
                <a:gd name="T66" fmla="*/ 34 w 167"/>
                <a:gd name="T67" fmla="*/ 6 h 71"/>
                <a:gd name="T68" fmla="*/ 41 w 167"/>
                <a:gd name="T69" fmla="*/ 4 h 71"/>
                <a:gd name="T70" fmla="*/ 47 w 167"/>
                <a:gd name="T71" fmla="*/ 3 h 71"/>
                <a:gd name="T72" fmla="*/ 55 w 167"/>
                <a:gd name="T73" fmla="*/ 2 h 71"/>
                <a:gd name="T74" fmla="*/ 63 w 167"/>
                <a:gd name="T75" fmla="*/ 0 h 71"/>
                <a:gd name="T76" fmla="*/ 70 w 167"/>
                <a:gd name="T77" fmla="*/ 0 h 71"/>
                <a:gd name="T78" fmla="*/ 79 w 167"/>
                <a:gd name="T79" fmla="*/ 0 h 71"/>
                <a:gd name="T80" fmla="*/ 88 w 167"/>
                <a:gd name="T81" fmla="*/ 0 h 71"/>
                <a:gd name="T82" fmla="*/ 104 w 167"/>
                <a:gd name="T83" fmla="*/ 2 h 71"/>
                <a:gd name="T84" fmla="*/ 120 w 167"/>
                <a:gd name="T85" fmla="*/ 4 h 71"/>
                <a:gd name="T86" fmla="*/ 133 w 167"/>
                <a:gd name="T87" fmla="*/ 8 h 71"/>
                <a:gd name="T88" fmla="*/ 145 w 167"/>
                <a:gd name="T89" fmla="*/ 13 h 71"/>
                <a:gd name="T90" fmla="*/ 154 w 167"/>
                <a:gd name="T91" fmla="*/ 18 h 71"/>
                <a:gd name="T92" fmla="*/ 161 w 167"/>
                <a:gd name="T93" fmla="*/ 25 h 71"/>
                <a:gd name="T94" fmla="*/ 166 w 167"/>
                <a:gd name="T95" fmla="*/ 31 h 71"/>
                <a:gd name="T96" fmla="*/ 166 w 167"/>
                <a:gd name="T97" fmla="*/ 39 h 7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67"/>
                <a:gd name="T148" fmla="*/ 0 h 71"/>
                <a:gd name="T149" fmla="*/ 167 w 167"/>
                <a:gd name="T150" fmla="*/ 71 h 71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67" h="71">
                  <a:moveTo>
                    <a:pt x="166" y="39"/>
                  </a:moveTo>
                  <a:lnTo>
                    <a:pt x="165" y="42"/>
                  </a:lnTo>
                  <a:lnTo>
                    <a:pt x="163" y="46"/>
                  </a:lnTo>
                  <a:lnTo>
                    <a:pt x="161" y="49"/>
                  </a:lnTo>
                  <a:lnTo>
                    <a:pt x="158" y="53"/>
                  </a:lnTo>
                  <a:lnTo>
                    <a:pt x="153" y="55"/>
                  </a:lnTo>
                  <a:lnTo>
                    <a:pt x="149" y="58"/>
                  </a:lnTo>
                  <a:lnTo>
                    <a:pt x="145" y="61"/>
                  </a:lnTo>
                  <a:lnTo>
                    <a:pt x="139" y="63"/>
                  </a:lnTo>
                  <a:lnTo>
                    <a:pt x="132" y="64"/>
                  </a:lnTo>
                  <a:lnTo>
                    <a:pt x="125" y="66"/>
                  </a:lnTo>
                  <a:lnTo>
                    <a:pt x="119" y="68"/>
                  </a:lnTo>
                  <a:lnTo>
                    <a:pt x="111" y="69"/>
                  </a:lnTo>
                  <a:lnTo>
                    <a:pt x="103" y="70"/>
                  </a:lnTo>
                  <a:lnTo>
                    <a:pt x="96" y="70"/>
                  </a:lnTo>
                  <a:lnTo>
                    <a:pt x="87" y="70"/>
                  </a:lnTo>
                  <a:lnTo>
                    <a:pt x="78" y="70"/>
                  </a:lnTo>
                  <a:lnTo>
                    <a:pt x="62" y="69"/>
                  </a:lnTo>
                  <a:lnTo>
                    <a:pt x="46" y="66"/>
                  </a:lnTo>
                  <a:lnTo>
                    <a:pt x="33" y="63"/>
                  </a:lnTo>
                  <a:lnTo>
                    <a:pt x="21" y="58"/>
                  </a:lnTo>
                  <a:lnTo>
                    <a:pt x="12" y="53"/>
                  </a:lnTo>
                  <a:lnTo>
                    <a:pt x="5" y="46"/>
                  </a:lnTo>
                  <a:lnTo>
                    <a:pt x="0" y="39"/>
                  </a:lnTo>
                  <a:lnTo>
                    <a:pt x="0" y="31"/>
                  </a:lnTo>
                  <a:lnTo>
                    <a:pt x="1" y="28"/>
                  </a:lnTo>
                  <a:lnTo>
                    <a:pt x="2" y="25"/>
                  </a:lnTo>
                  <a:lnTo>
                    <a:pt x="5" y="21"/>
                  </a:lnTo>
                  <a:lnTo>
                    <a:pt x="8" y="18"/>
                  </a:lnTo>
                  <a:lnTo>
                    <a:pt x="13" y="16"/>
                  </a:lnTo>
                  <a:lnTo>
                    <a:pt x="16" y="13"/>
                  </a:lnTo>
                  <a:lnTo>
                    <a:pt x="21" y="10"/>
                  </a:lnTo>
                  <a:lnTo>
                    <a:pt x="28" y="8"/>
                  </a:lnTo>
                  <a:lnTo>
                    <a:pt x="34" y="6"/>
                  </a:lnTo>
                  <a:lnTo>
                    <a:pt x="41" y="4"/>
                  </a:lnTo>
                  <a:lnTo>
                    <a:pt x="47" y="3"/>
                  </a:lnTo>
                  <a:lnTo>
                    <a:pt x="55" y="2"/>
                  </a:lnTo>
                  <a:lnTo>
                    <a:pt x="63" y="0"/>
                  </a:lnTo>
                  <a:lnTo>
                    <a:pt x="70" y="0"/>
                  </a:lnTo>
                  <a:lnTo>
                    <a:pt x="79" y="0"/>
                  </a:lnTo>
                  <a:lnTo>
                    <a:pt x="88" y="0"/>
                  </a:lnTo>
                  <a:lnTo>
                    <a:pt x="104" y="2"/>
                  </a:lnTo>
                  <a:lnTo>
                    <a:pt x="120" y="4"/>
                  </a:lnTo>
                  <a:lnTo>
                    <a:pt x="133" y="8"/>
                  </a:lnTo>
                  <a:lnTo>
                    <a:pt x="145" y="13"/>
                  </a:lnTo>
                  <a:lnTo>
                    <a:pt x="154" y="18"/>
                  </a:lnTo>
                  <a:lnTo>
                    <a:pt x="161" y="25"/>
                  </a:lnTo>
                  <a:lnTo>
                    <a:pt x="166" y="31"/>
                  </a:lnTo>
                  <a:lnTo>
                    <a:pt x="166" y="39"/>
                  </a:lnTo>
                </a:path>
              </a:pathLst>
            </a:custGeom>
            <a:solidFill>
              <a:srgbClr val="FFFF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07" name="Freeform 326"/>
            <p:cNvSpPr>
              <a:spLocks/>
            </p:cNvSpPr>
            <p:nvPr/>
          </p:nvSpPr>
          <p:spPr bwMode="auto">
            <a:xfrm>
              <a:off x="3346" y="3823"/>
              <a:ext cx="89" cy="33"/>
            </a:xfrm>
            <a:custGeom>
              <a:avLst/>
              <a:gdLst>
                <a:gd name="T0" fmla="*/ 0 w 89"/>
                <a:gd name="T1" fmla="*/ 32 h 33"/>
                <a:gd name="T2" fmla="*/ 0 w 89"/>
                <a:gd name="T3" fmla="*/ 32 h 33"/>
                <a:gd name="T4" fmla="*/ 8 w 89"/>
                <a:gd name="T5" fmla="*/ 32 h 33"/>
                <a:gd name="T6" fmla="*/ 17 w 89"/>
                <a:gd name="T7" fmla="*/ 32 h 33"/>
                <a:gd name="T8" fmla="*/ 24 w 89"/>
                <a:gd name="T9" fmla="*/ 31 h 33"/>
                <a:gd name="T10" fmla="*/ 32 w 89"/>
                <a:gd name="T11" fmla="*/ 30 h 33"/>
                <a:gd name="T12" fmla="*/ 39 w 89"/>
                <a:gd name="T13" fmla="*/ 29 h 33"/>
                <a:gd name="T14" fmla="*/ 47 w 89"/>
                <a:gd name="T15" fmla="*/ 28 h 33"/>
                <a:gd name="T16" fmla="*/ 53 w 89"/>
                <a:gd name="T17" fmla="*/ 26 h 33"/>
                <a:gd name="T18" fmla="*/ 60 w 89"/>
                <a:gd name="T19" fmla="*/ 24 h 33"/>
                <a:gd name="T20" fmla="*/ 66 w 89"/>
                <a:gd name="T21" fmla="*/ 23 h 33"/>
                <a:gd name="T22" fmla="*/ 70 w 89"/>
                <a:gd name="T23" fmla="*/ 19 h 33"/>
                <a:gd name="T24" fmla="*/ 75 w 89"/>
                <a:gd name="T25" fmla="*/ 18 h 33"/>
                <a:gd name="T26" fmla="*/ 80 w 89"/>
                <a:gd name="T27" fmla="*/ 14 h 33"/>
                <a:gd name="T28" fmla="*/ 82 w 89"/>
                <a:gd name="T29" fmla="*/ 12 h 33"/>
                <a:gd name="T30" fmla="*/ 86 w 89"/>
                <a:gd name="T31" fmla="*/ 8 h 33"/>
                <a:gd name="T32" fmla="*/ 87 w 89"/>
                <a:gd name="T33" fmla="*/ 4 h 33"/>
                <a:gd name="T34" fmla="*/ 88 w 89"/>
                <a:gd name="T35" fmla="*/ 0 h 33"/>
                <a:gd name="T36" fmla="*/ 82 w 89"/>
                <a:gd name="T37" fmla="*/ 0 h 33"/>
                <a:gd name="T38" fmla="*/ 81 w 89"/>
                <a:gd name="T39" fmla="*/ 3 h 33"/>
                <a:gd name="T40" fmla="*/ 80 w 89"/>
                <a:gd name="T41" fmla="*/ 5 h 33"/>
                <a:gd name="T42" fmla="*/ 78 w 89"/>
                <a:gd name="T43" fmla="*/ 8 h 33"/>
                <a:gd name="T44" fmla="*/ 75 w 89"/>
                <a:gd name="T45" fmla="*/ 10 h 33"/>
                <a:gd name="T46" fmla="*/ 72 w 89"/>
                <a:gd name="T47" fmla="*/ 13 h 33"/>
                <a:gd name="T48" fmla="*/ 67 w 89"/>
                <a:gd name="T49" fmla="*/ 15 h 33"/>
                <a:gd name="T50" fmla="*/ 63 w 89"/>
                <a:gd name="T51" fmla="*/ 18 h 33"/>
                <a:gd name="T52" fmla="*/ 58 w 89"/>
                <a:gd name="T53" fmla="*/ 19 h 33"/>
                <a:gd name="T54" fmla="*/ 51 w 89"/>
                <a:gd name="T55" fmla="*/ 21 h 33"/>
                <a:gd name="T56" fmla="*/ 46 w 89"/>
                <a:gd name="T57" fmla="*/ 23 h 33"/>
                <a:gd name="T58" fmla="*/ 38 w 89"/>
                <a:gd name="T59" fmla="*/ 24 h 33"/>
                <a:gd name="T60" fmla="*/ 32 w 89"/>
                <a:gd name="T61" fmla="*/ 25 h 33"/>
                <a:gd name="T62" fmla="*/ 24 w 89"/>
                <a:gd name="T63" fmla="*/ 26 h 33"/>
                <a:gd name="T64" fmla="*/ 17 w 89"/>
                <a:gd name="T65" fmla="*/ 26 h 33"/>
                <a:gd name="T66" fmla="*/ 8 w 89"/>
                <a:gd name="T67" fmla="*/ 26 h 33"/>
                <a:gd name="T68" fmla="*/ 0 w 89"/>
                <a:gd name="T69" fmla="*/ 26 h 33"/>
                <a:gd name="T70" fmla="*/ 0 w 89"/>
                <a:gd name="T71" fmla="*/ 32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0" y="32"/>
                  </a:moveTo>
                  <a:lnTo>
                    <a:pt x="0" y="32"/>
                  </a:lnTo>
                  <a:lnTo>
                    <a:pt x="8" y="32"/>
                  </a:lnTo>
                  <a:lnTo>
                    <a:pt x="17" y="32"/>
                  </a:lnTo>
                  <a:lnTo>
                    <a:pt x="24" y="31"/>
                  </a:lnTo>
                  <a:lnTo>
                    <a:pt x="32" y="30"/>
                  </a:lnTo>
                  <a:lnTo>
                    <a:pt x="39" y="29"/>
                  </a:lnTo>
                  <a:lnTo>
                    <a:pt x="47" y="28"/>
                  </a:lnTo>
                  <a:lnTo>
                    <a:pt x="53" y="26"/>
                  </a:lnTo>
                  <a:lnTo>
                    <a:pt x="60" y="24"/>
                  </a:lnTo>
                  <a:lnTo>
                    <a:pt x="66" y="23"/>
                  </a:lnTo>
                  <a:lnTo>
                    <a:pt x="70" y="19"/>
                  </a:lnTo>
                  <a:lnTo>
                    <a:pt x="75" y="18"/>
                  </a:lnTo>
                  <a:lnTo>
                    <a:pt x="80" y="14"/>
                  </a:lnTo>
                  <a:lnTo>
                    <a:pt x="82" y="12"/>
                  </a:lnTo>
                  <a:lnTo>
                    <a:pt x="86" y="8"/>
                  </a:lnTo>
                  <a:lnTo>
                    <a:pt x="87" y="4"/>
                  </a:lnTo>
                  <a:lnTo>
                    <a:pt x="88" y="0"/>
                  </a:lnTo>
                  <a:lnTo>
                    <a:pt x="82" y="0"/>
                  </a:lnTo>
                  <a:lnTo>
                    <a:pt x="81" y="3"/>
                  </a:lnTo>
                  <a:lnTo>
                    <a:pt x="80" y="5"/>
                  </a:lnTo>
                  <a:lnTo>
                    <a:pt x="78" y="8"/>
                  </a:lnTo>
                  <a:lnTo>
                    <a:pt x="75" y="10"/>
                  </a:lnTo>
                  <a:lnTo>
                    <a:pt x="72" y="13"/>
                  </a:lnTo>
                  <a:lnTo>
                    <a:pt x="67" y="15"/>
                  </a:lnTo>
                  <a:lnTo>
                    <a:pt x="63" y="18"/>
                  </a:lnTo>
                  <a:lnTo>
                    <a:pt x="58" y="19"/>
                  </a:lnTo>
                  <a:lnTo>
                    <a:pt x="51" y="21"/>
                  </a:lnTo>
                  <a:lnTo>
                    <a:pt x="46" y="23"/>
                  </a:lnTo>
                  <a:lnTo>
                    <a:pt x="38" y="24"/>
                  </a:lnTo>
                  <a:lnTo>
                    <a:pt x="32" y="25"/>
                  </a:lnTo>
                  <a:lnTo>
                    <a:pt x="24" y="26"/>
                  </a:lnTo>
                  <a:lnTo>
                    <a:pt x="17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08" name="Freeform 327"/>
            <p:cNvSpPr>
              <a:spLocks/>
            </p:cNvSpPr>
            <p:nvPr/>
          </p:nvSpPr>
          <p:spPr bwMode="auto">
            <a:xfrm>
              <a:off x="3262" y="3815"/>
              <a:ext cx="79" cy="41"/>
            </a:xfrm>
            <a:custGeom>
              <a:avLst/>
              <a:gdLst>
                <a:gd name="T0" fmla="*/ 0 w 79"/>
                <a:gd name="T1" fmla="*/ 0 h 41"/>
                <a:gd name="T2" fmla="*/ 0 w 79"/>
                <a:gd name="T3" fmla="*/ 0 h 41"/>
                <a:gd name="T4" fmla="*/ 0 w 79"/>
                <a:gd name="T5" fmla="*/ 8 h 41"/>
                <a:gd name="T6" fmla="*/ 5 w 79"/>
                <a:gd name="T7" fmla="*/ 16 h 41"/>
                <a:gd name="T8" fmla="*/ 11 w 79"/>
                <a:gd name="T9" fmla="*/ 22 h 41"/>
                <a:gd name="T10" fmla="*/ 21 w 79"/>
                <a:gd name="T11" fmla="*/ 28 h 41"/>
                <a:gd name="T12" fmla="*/ 33 w 79"/>
                <a:gd name="T13" fmla="*/ 32 h 41"/>
                <a:gd name="T14" fmla="*/ 46 w 79"/>
                <a:gd name="T15" fmla="*/ 36 h 41"/>
                <a:gd name="T16" fmla="*/ 62 w 79"/>
                <a:gd name="T17" fmla="*/ 38 h 41"/>
                <a:gd name="T18" fmla="*/ 78 w 79"/>
                <a:gd name="T19" fmla="*/ 40 h 41"/>
                <a:gd name="T20" fmla="*/ 78 w 79"/>
                <a:gd name="T21" fmla="*/ 34 h 41"/>
                <a:gd name="T22" fmla="*/ 62 w 79"/>
                <a:gd name="T23" fmla="*/ 33 h 41"/>
                <a:gd name="T24" fmla="*/ 48 w 79"/>
                <a:gd name="T25" fmla="*/ 30 h 41"/>
                <a:gd name="T26" fmla="*/ 35 w 79"/>
                <a:gd name="T27" fmla="*/ 27 h 41"/>
                <a:gd name="T28" fmla="*/ 24 w 79"/>
                <a:gd name="T29" fmla="*/ 22 h 41"/>
                <a:gd name="T30" fmla="*/ 16 w 79"/>
                <a:gd name="T31" fmla="*/ 17 h 41"/>
                <a:gd name="T32" fmla="*/ 9 w 79"/>
                <a:gd name="T33" fmla="*/ 12 h 41"/>
                <a:gd name="T34" fmla="*/ 7 w 79"/>
                <a:gd name="T35" fmla="*/ 6 h 41"/>
                <a:gd name="T36" fmla="*/ 6 w 79"/>
                <a:gd name="T37" fmla="*/ 0 h 41"/>
                <a:gd name="T38" fmla="*/ 0 w 79"/>
                <a:gd name="T39" fmla="*/ 0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1"/>
                <a:gd name="T62" fmla="*/ 79 w 79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1">
                  <a:moveTo>
                    <a:pt x="0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5" y="16"/>
                  </a:lnTo>
                  <a:lnTo>
                    <a:pt x="11" y="22"/>
                  </a:lnTo>
                  <a:lnTo>
                    <a:pt x="21" y="28"/>
                  </a:lnTo>
                  <a:lnTo>
                    <a:pt x="33" y="32"/>
                  </a:lnTo>
                  <a:lnTo>
                    <a:pt x="46" y="36"/>
                  </a:lnTo>
                  <a:lnTo>
                    <a:pt x="62" y="38"/>
                  </a:lnTo>
                  <a:lnTo>
                    <a:pt x="78" y="40"/>
                  </a:lnTo>
                  <a:lnTo>
                    <a:pt x="78" y="34"/>
                  </a:lnTo>
                  <a:lnTo>
                    <a:pt x="62" y="33"/>
                  </a:lnTo>
                  <a:lnTo>
                    <a:pt x="48" y="30"/>
                  </a:lnTo>
                  <a:lnTo>
                    <a:pt x="35" y="27"/>
                  </a:lnTo>
                  <a:lnTo>
                    <a:pt x="24" y="22"/>
                  </a:lnTo>
                  <a:lnTo>
                    <a:pt x="16" y="17"/>
                  </a:lnTo>
                  <a:lnTo>
                    <a:pt x="9" y="12"/>
                  </a:lnTo>
                  <a:lnTo>
                    <a:pt x="7" y="6"/>
                  </a:lnTo>
                  <a:lnTo>
                    <a:pt x="6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09" name="Freeform 328"/>
            <p:cNvSpPr>
              <a:spLocks/>
            </p:cNvSpPr>
            <p:nvPr/>
          </p:nvSpPr>
          <p:spPr bwMode="auto">
            <a:xfrm>
              <a:off x="3262" y="3777"/>
              <a:ext cx="89" cy="33"/>
            </a:xfrm>
            <a:custGeom>
              <a:avLst/>
              <a:gdLst>
                <a:gd name="T0" fmla="*/ 88 w 89"/>
                <a:gd name="T1" fmla="*/ 1 h 33"/>
                <a:gd name="T2" fmla="*/ 88 w 89"/>
                <a:gd name="T3" fmla="*/ 1 h 33"/>
                <a:gd name="T4" fmla="*/ 80 w 89"/>
                <a:gd name="T5" fmla="*/ 0 h 33"/>
                <a:gd name="T6" fmla="*/ 71 w 89"/>
                <a:gd name="T7" fmla="*/ 0 h 33"/>
                <a:gd name="T8" fmla="*/ 64 w 89"/>
                <a:gd name="T9" fmla="*/ 1 h 33"/>
                <a:gd name="T10" fmla="*/ 56 w 89"/>
                <a:gd name="T11" fmla="*/ 2 h 33"/>
                <a:gd name="T12" fmla="*/ 49 w 89"/>
                <a:gd name="T13" fmla="*/ 3 h 33"/>
                <a:gd name="T14" fmla="*/ 41 w 89"/>
                <a:gd name="T15" fmla="*/ 4 h 33"/>
                <a:gd name="T16" fmla="*/ 35 w 89"/>
                <a:gd name="T17" fmla="*/ 6 h 33"/>
                <a:gd name="T18" fmla="*/ 29 w 89"/>
                <a:gd name="T19" fmla="*/ 8 h 33"/>
                <a:gd name="T20" fmla="*/ 22 w 89"/>
                <a:gd name="T21" fmla="*/ 9 h 33"/>
                <a:gd name="T22" fmla="*/ 18 w 89"/>
                <a:gd name="T23" fmla="*/ 13 h 33"/>
                <a:gd name="T24" fmla="*/ 13 w 89"/>
                <a:gd name="T25" fmla="*/ 15 h 33"/>
                <a:gd name="T26" fmla="*/ 8 w 89"/>
                <a:gd name="T27" fmla="*/ 18 h 33"/>
                <a:gd name="T28" fmla="*/ 5 w 89"/>
                <a:gd name="T29" fmla="*/ 21 h 33"/>
                <a:gd name="T30" fmla="*/ 2 w 89"/>
                <a:gd name="T31" fmla="*/ 24 h 33"/>
                <a:gd name="T32" fmla="*/ 1 w 89"/>
                <a:gd name="T33" fmla="*/ 28 h 33"/>
                <a:gd name="T34" fmla="*/ 0 w 89"/>
                <a:gd name="T35" fmla="*/ 32 h 33"/>
                <a:gd name="T36" fmla="*/ 6 w 89"/>
                <a:gd name="T37" fmla="*/ 32 h 33"/>
                <a:gd name="T38" fmla="*/ 7 w 89"/>
                <a:gd name="T39" fmla="*/ 30 h 33"/>
                <a:gd name="T40" fmla="*/ 8 w 89"/>
                <a:gd name="T41" fmla="*/ 27 h 33"/>
                <a:gd name="T42" fmla="*/ 10 w 89"/>
                <a:gd name="T43" fmla="*/ 24 h 33"/>
                <a:gd name="T44" fmla="*/ 13 w 89"/>
                <a:gd name="T45" fmla="*/ 22 h 33"/>
                <a:gd name="T46" fmla="*/ 16 w 89"/>
                <a:gd name="T47" fmla="*/ 19 h 33"/>
                <a:gd name="T48" fmla="*/ 21 w 89"/>
                <a:gd name="T49" fmla="*/ 18 h 33"/>
                <a:gd name="T50" fmla="*/ 25 w 89"/>
                <a:gd name="T51" fmla="*/ 15 h 33"/>
                <a:gd name="T52" fmla="*/ 31 w 89"/>
                <a:gd name="T53" fmla="*/ 13 h 33"/>
                <a:gd name="T54" fmla="*/ 37 w 89"/>
                <a:gd name="T55" fmla="*/ 12 h 33"/>
                <a:gd name="T56" fmla="*/ 42 w 89"/>
                <a:gd name="T57" fmla="*/ 9 h 33"/>
                <a:gd name="T58" fmla="*/ 50 w 89"/>
                <a:gd name="T59" fmla="*/ 8 h 33"/>
                <a:gd name="T60" fmla="*/ 56 w 89"/>
                <a:gd name="T61" fmla="*/ 8 h 33"/>
                <a:gd name="T62" fmla="*/ 64 w 89"/>
                <a:gd name="T63" fmla="*/ 7 h 33"/>
                <a:gd name="T64" fmla="*/ 71 w 89"/>
                <a:gd name="T65" fmla="*/ 7 h 33"/>
                <a:gd name="T66" fmla="*/ 80 w 89"/>
                <a:gd name="T67" fmla="*/ 7 h 33"/>
                <a:gd name="T68" fmla="*/ 88 w 89"/>
                <a:gd name="T69" fmla="*/ 6 h 33"/>
                <a:gd name="T70" fmla="*/ 88 w 89"/>
                <a:gd name="T71" fmla="*/ 1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88" y="1"/>
                  </a:moveTo>
                  <a:lnTo>
                    <a:pt x="88" y="1"/>
                  </a:lnTo>
                  <a:lnTo>
                    <a:pt x="80" y="0"/>
                  </a:lnTo>
                  <a:lnTo>
                    <a:pt x="71" y="0"/>
                  </a:lnTo>
                  <a:lnTo>
                    <a:pt x="64" y="1"/>
                  </a:lnTo>
                  <a:lnTo>
                    <a:pt x="56" y="2"/>
                  </a:lnTo>
                  <a:lnTo>
                    <a:pt x="49" y="3"/>
                  </a:lnTo>
                  <a:lnTo>
                    <a:pt x="41" y="4"/>
                  </a:lnTo>
                  <a:lnTo>
                    <a:pt x="35" y="6"/>
                  </a:lnTo>
                  <a:lnTo>
                    <a:pt x="29" y="8"/>
                  </a:lnTo>
                  <a:lnTo>
                    <a:pt x="22" y="9"/>
                  </a:lnTo>
                  <a:lnTo>
                    <a:pt x="18" y="13"/>
                  </a:lnTo>
                  <a:lnTo>
                    <a:pt x="13" y="15"/>
                  </a:lnTo>
                  <a:lnTo>
                    <a:pt x="8" y="18"/>
                  </a:lnTo>
                  <a:lnTo>
                    <a:pt x="5" y="21"/>
                  </a:lnTo>
                  <a:lnTo>
                    <a:pt x="2" y="24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6" y="32"/>
                  </a:lnTo>
                  <a:lnTo>
                    <a:pt x="7" y="30"/>
                  </a:lnTo>
                  <a:lnTo>
                    <a:pt x="8" y="27"/>
                  </a:lnTo>
                  <a:lnTo>
                    <a:pt x="10" y="24"/>
                  </a:lnTo>
                  <a:lnTo>
                    <a:pt x="13" y="22"/>
                  </a:lnTo>
                  <a:lnTo>
                    <a:pt x="16" y="19"/>
                  </a:lnTo>
                  <a:lnTo>
                    <a:pt x="21" y="18"/>
                  </a:lnTo>
                  <a:lnTo>
                    <a:pt x="25" y="15"/>
                  </a:lnTo>
                  <a:lnTo>
                    <a:pt x="31" y="13"/>
                  </a:lnTo>
                  <a:lnTo>
                    <a:pt x="37" y="12"/>
                  </a:lnTo>
                  <a:lnTo>
                    <a:pt x="42" y="9"/>
                  </a:lnTo>
                  <a:lnTo>
                    <a:pt x="50" y="8"/>
                  </a:lnTo>
                  <a:lnTo>
                    <a:pt x="56" y="8"/>
                  </a:lnTo>
                  <a:lnTo>
                    <a:pt x="64" y="7"/>
                  </a:lnTo>
                  <a:lnTo>
                    <a:pt x="71" y="7"/>
                  </a:lnTo>
                  <a:lnTo>
                    <a:pt x="80" y="7"/>
                  </a:lnTo>
                  <a:lnTo>
                    <a:pt x="88" y="6"/>
                  </a:lnTo>
                  <a:lnTo>
                    <a:pt x="88" y="1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10" name="Freeform 329"/>
            <p:cNvSpPr>
              <a:spLocks/>
            </p:cNvSpPr>
            <p:nvPr/>
          </p:nvSpPr>
          <p:spPr bwMode="auto">
            <a:xfrm>
              <a:off x="3356" y="3778"/>
              <a:ext cx="79" cy="40"/>
            </a:xfrm>
            <a:custGeom>
              <a:avLst/>
              <a:gdLst>
                <a:gd name="T0" fmla="*/ 78 w 79"/>
                <a:gd name="T1" fmla="*/ 39 h 40"/>
                <a:gd name="T2" fmla="*/ 78 w 79"/>
                <a:gd name="T3" fmla="*/ 39 h 40"/>
                <a:gd name="T4" fmla="*/ 78 w 79"/>
                <a:gd name="T5" fmla="*/ 31 h 40"/>
                <a:gd name="T6" fmla="*/ 73 w 79"/>
                <a:gd name="T7" fmla="*/ 24 h 40"/>
                <a:gd name="T8" fmla="*/ 67 w 79"/>
                <a:gd name="T9" fmla="*/ 17 h 40"/>
                <a:gd name="T10" fmla="*/ 57 w 79"/>
                <a:gd name="T11" fmla="*/ 12 h 40"/>
                <a:gd name="T12" fmla="*/ 45 w 79"/>
                <a:gd name="T13" fmla="*/ 7 h 40"/>
                <a:gd name="T14" fmla="*/ 32 w 79"/>
                <a:gd name="T15" fmla="*/ 3 h 40"/>
                <a:gd name="T16" fmla="*/ 16 w 79"/>
                <a:gd name="T17" fmla="*/ 1 h 40"/>
                <a:gd name="T18" fmla="*/ 0 w 79"/>
                <a:gd name="T19" fmla="*/ 0 h 40"/>
                <a:gd name="T20" fmla="*/ 0 w 79"/>
                <a:gd name="T21" fmla="*/ 5 h 40"/>
                <a:gd name="T22" fmla="*/ 16 w 79"/>
                <a:gd name="T23" fmla="*/ 7 h 40"/>
                <a:gd name="T24" fmla="*/ 30 w 79"/>
                <a:gd name="T25" fmla="*/ 9 h 40"/>
                <a:gd name="T26" fmla="*/ 43 w 79"/>
                <a:gd name="T27" fmla="*/ 13 h 40"/>
                <a:gd name="T28" fmla="*/ 54 w 79"/>
                <a:gd name="T29" fmla="*/ 17 h 40"/>
                <a:gd name="T30" fmla="*/ 62 w 79"/>
                <a:gd name="T31" fmla="*/ 22 h 40"/>
                <a:gd name="T32" fmla="*/ 69 w 79"/>
                <a:gd name="T33" fmla="*/ 28 h 40"/>
                <a:gd name="T34" fmla="*/ 72 w 79"/>
                <a:gd name="T35" fmla="*/ 33 h 40"/>
                <a:gd name="T36" fmla="*/ 72 w 79"/>
                <a:gd name="T37" fmla="*/ 39 h 40"/>
                <a:gd name="T38" fmla="*/ 78 w 79"/>
                <a:gd name="T39" fmla="*/ 39 h 4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0"/>
                <a:gd name="T62" fmla="*/ 79 w 79"/>
                <a:gd name="T63" fmla="*/ 40 h 4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0">
                  <a:moveTo>
                    <a:pt x="78" y="39"/>
                  </a:moveTo>
                  <a:lnTo>
                    <a:pt x="78" y="39"/>
                  </a:lnTo>
                  <a:lnTo>
                    <a:pt x="78" y="31"/>
                  </a:lnTo>
                  <a:lnTo>
                    <a:pt x="73" y="24"/>
                  </a:lnTo>
                  <a:lnTo>
                    <a:pt x="67" y="17"/>
                  </a:lnTo>
                  <a:lnTo>
                    <a:pt x="57" y="12"/>
                  </a:lnTo>
                  <a:lnTo>
                    <a:pt x="45" y="7"/>
                  </a:lnTo>
                  <a:lnTo>
                    <a:pt x="32" y="3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  <a:lnTo>
                    <a:pt x="16" y="7"/>
                  </a:lnTo>
                  <a:lnTo>
                    <a:pt x="30" y="9"/>
                  </a:lnTo>
                  <a:lnTo>
                    <a:pt x="43" y="13"/>
                  </a:lnTo>
                  <a:lnTo>
                    <a:pt x="54" y="17"/>
                  </a:lnTo>
                  <a:lnTo>
                    <a:pt x="62" y="22"/>
                  </a:lnTo>
                  <a:lnTo>
                    <a:pt x="69" y="28"/>
                  </a:lnTo>
                  <a:lnTo>
                    <a:pt x="72" y="33"/>
                  </a:lnTo>
                  <a:lnTo>
                    <a:pt x="72" y="39"/>
                  </a:lnTo>
                  <a:lnTo>
                    <a:pt x="78" y="39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11" name="Freeform 330"/>
            <p:cNvSpPr>
              <a:spLocks/>
            </p:cNvSpPr>
            <p:nvPr/>
          </p:nvSpPr>
          <p:spPr bwMode="auto">
            <a:xfrm>
              <a:off x="3392" y="3764"/>
              <a:ext cx="169" cy="153"/>
            </a:xfrm>
            <a:custGeom>
              <a:avLst/>
              <a:gdLst>
                <a:gd name="T0" fmla="*/ 0 w 169"/>
                <a:gd name="T1" fmla="*/ 85 h 153"/>
                <a:gd name="T2" fmla="*/ 0 w 169"/>
                <a:gd name="T3" fmla="*/ 96 h 153"/>
                <a:gd name="T4" fmla="*/ 4 w 169"/>
                <a:gd name="T5" fmla="*/ 109 h 153"/>
                <a:gd name="T6" fmla="*/ 11 w 169"/>
                <a:gd name="T7" fmla="*/ 119 h 153"/>
                <a:gd name="T8" fmla="*/ 21 w 169"/>
                <a:gd name="T9" fmla="*/ 130 h 153"/>
                <a:gd name="T10" fmla="*/ 32 w 169"/>
                <a:gd name="T11" fmla="*/ 138 h 153"/>
                <a:gd name="T12" fmla="*/ 46 w 169"/>
                <a:gd name="T13" fmla="*/ 144 h 153"/>
                <a:gd name="T14" fmla="*/ 62 w 169"/>
                <a:gd name="T15" fmla="*/ 149 h 153"/>
                <a:gd name="T16" fmla="*/ 78 w 169"/>
                <a:gd name="T17" fmla="*/ 152 h 153"/>
                <a:gd name="T18" fmla="*/ 87 w 169"/>
                <a:gd name="T19" fmla="*/ 152 h 153"/>
                <a:gd name="T20" fmla="*/ 96 w 169"/>
                <a:gd name="T21" fmla="*/ 152 h 153"/>
                <a:gd name="T22" fmla="*/ 103 w 169"/>
                <a:gd name="T23" fmla="*/ 151 h 153"/>
                <a:gd name="T24" fmla="*/ 111 w 169"/>
                <a:gd name="T25" fmla="*/ 149 h 153"/>
                <a:gd name="T26" fmla="*/ 119 w 169"/>
                <a:gd name="T27" fmla="*/ 147 h 153"/>
                <a:gd name="T28" fmla="*/ 126 w 169"/>
                <a:gd name="T29" fmla="*/ 145 h 153"/>
                <a:gd name="T30" fmla="*/ 132 w 169"/>
                <a:gd name="T31" fmla="*/ 141 h 153"/>
                <a:gd name="T32" fmla="*/ 139 w 169"/>
                <a:gd name="T33" fmla="*/ 139 h 153"/>
                <a:gd name="T34" fmla="*/ 144 w 169"/>
                <a:gd name="T35" fmla="*/ 134 h 153"/>
                <a:gd name="T36" fmla="*/ 149 w 169"/>
                <a:gd name="T37" fmla="*/ 130 h 153"/>
                <a:gd name="T38" fmla="*/ 154 w 169"/>
                <a:gd name="T39" fmla="*/ 125 h 153"/>
                <a:gd name="T40" fmla="*/ 157 w 169"/>
                <a:gd name="T41" fmla="*/ 119 h 153"/>
                <a:gd name="T42" fmla="*/ 161 w 169"/>
                <a:gd name="T43" fmla="*/ 114 h 153"/>
                <a:gd name="T44" fmla="*/ 163 w 169"/>
                <a:gd name="T45" fmla="*/ 109 h 153"/>
                <a:gd name="T46" fmla="*/ 165 w 169"/>
                <a:gd name="T47" fmla="*/ 102 h 153"/>
                <a:gd name="T48" fmla="*/ 166 w 169"/>
                <a:gd name="T49" fmla="*/ 96 h 153"/>
                <a:gd name="T50" fmla="*/ 168 w 169"/>
                <a:gd name="T51" fmla="*/ 67 h 153"/>
                <a:gd name="T52" fmla="*/ 168 w 169"/>
                <a:gd name="T53" fmla="*/ 56 h 153"/>
                <a:gd name="T54" fmla="*/ 163 w 169"/>
                <a:gd name="T55" fmla="*/ 43 h 153"/>
                <a:gd name="T56" fmla="*/ 156 w 169"/>
                <a:gd name="T57" fmla="*/ 33 h 153"/>
                <a:gd name="T58" fmla="*/ 147 w 169"/>
                <a:gd name="T59" fmla="*/ 22 h 153"/>
                <a:gd name="T60" fmla="*/ 135 w 169"/>
                <a:gd name="T61" fmla="*/ 14 h 153"/>
                <a:gd name="T62" fmla="*/ 122 w 169"/>
                <a:gd name="T63" fmla="*/ 8 h 153"/>
                <a:gd name="T64" fmla="*/ 106 w 169"/>
                <a:gd name="T65" fmla="*/ 3 h 153"/>
                <a:gd name="T66" fmla="*/ 90 w 169"/>
                <a:gd name="T67" fmla="*/ 0 h 153"/>
                <a:gd name="T68" fmla="*/ 81 w 169"/>
                <a:gd name="T69" fmla="*/ 0 h 153"/>
                <a:gd name="T70" fmla="*/ 72 w 169"/>
                <a:gd name="T71" fmla="*/ 0 h 153"/>
                <a:gd name="T72" fmla="*/ 65 w 169"/>
                <a:gd name="T73" fmla="*/ 1 h 153"/>
                <a:gd name="T74" fmla="*/ 57 w 169"/>
                <a:gd name="T75" fmla="*/ 3 h 153"/>
                <a:gd name="T76" fmla="*/ 49 w 169"/>
                <a:gd name="T77" fmla="*/ 5 h 153"/>
                <a:gd name="T78" fmla="*/ 42 w 169"/>
                <a:gd name="T79" fmla="*/ 7 h 153"/>
                <a:gd name="T80" fmla="*/ 36 w 169"/>
                <a:gd name="T81" fmla="*/ 11 h 153"/>
                <a:gd name="T82" fmla="*/ 30 w 169"/>
                <a:gd name="T83" fmla="*/ 13 h 153"/>
                <a:gd name="T84" fmla="*/ 23 w 169"/>
                <a:gd name="T85" fmla="*/ 18 h 153"/>
                <a:gd name="T86" fmla="*/ 18 w 169"/>
                <a:gd name="T87" fmla="*/ 22 h 153"/>
                <a:gd name="T88" fmla="*/ 14 w 169"/>
                <a:gd name="T89" fmla="*/ 27 h 153"/>
                <a:gd name="T90" fmla="*/ 10 w 169"/>
                <a:gd name="T91" fmla="*/ 32 h 153"/>
                <a:gd name="T92" fmla="*/ 7 w 169"/>
                <a:gd name="T93" fmla="*/ 38 h 153"/>
                <a:gd name="T94" fmla="*/ 4 w 169"/>
                <a:gd name="T95" fmla="*/ 43 h 153"/>
                <a:gd name="T96" fmla="*/ 3 w 169"/>
                <a:gd name="T97" fmla="*/ 49 h 153"/>
                <a:gd name="T98" fmla="*/ 2 w 169"/>
                <a:gd name="T99" fmla="*/ 56 h 153"/>
                <a:gd name="T100" fmla="*/ 0 w 169"/>
                <a:gd name="T101" fmla="*/ 85 h 153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69"/>
                <a:gd name="T154" fmla="*/ 0 h 153"/>
                <a:gd name="T155" fmla="*/ 169 w 169"/>
                <a:gd name="T156" fmla="*/ 153 h 153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69" h="153">
                  <a:moveTo>
                    <a:pt x="0" y="85"/>
                  </a:moveTo>
                  <a:lnTo>
                    <a:pt x="0" y="96"/>
                  </a:lnTo>
                  <a:lnTo>
                    <a:pt x="4" y="109"/>
                  </a:lnTo>
                  <a:lnTo>
                    <a:pt x="11" y="119"/>
                  </a:lnTo>
                  <a:lnTo>
                    <a:pt x="21" y="130"/>
                  </a:lnTo>
                  <a:lnTo>
                    <a:pt x="32" y="138"/>
                  </a:lnTo>
                  <a:lnTo>
                    <a:pt x="46" y="144"/>
                  </a:lnTo>
                  <a:lnTo>
                    <a:pt x="62" y="149"/>
                  </a:lnTo>
                  <a:lnTo>
                    <a:pt x="78" y="152"/>
                  </a:lnTo>
                  <a:lnTo>
                    <a:pt x="87" y="152"/>
                  </a:lnTo>
                  <a:lnTo>
                    <a:pt x="96" y="152"/>
                  </a:lnTo>
                  <a:lnTo>
                    <a:pt x="103" y="151"/>
                  </a:lnTo>
                  <a:lnTo>
                    <a:pt x="111" y="149"/>
                  </a:lnTo>
                  <a:lnTo>
                    <a:pt x="119" y="147"/>
                  </a:lnTo>
                  <a:lnTo>
                    <a:pt x="126" y="145"/>
                  </a:lnTo>
                  <a:lnTo>
                    <a:pt x="132" y="141"/>
                  </a:lnTo>
                  <a:lnTo>
                    <a:pt x="139" y="139"/>
                  </a:lnTo>
                  <a:lnTo>
                    <a:pt x="144" y="134"/>
                  </a:lnTo>
                  <a:lnTo>
                    <a:pt x="149" y="130"/>
                  </a:lnTo>
                  <a:lnTo>
                    <a:pt x="154" y="125"/>
                  </a:lnTo>
                  <a:lnTo>
                    <a:pt x="157" y="119"/>
                  </a:lnTo>
                  <a:lnTo>
                    <a:pt x="161" y="114"/>
                  </a:lnTo>
                  <a:lnTo>
                    <a:pt x="163" y="109"/>
                  </a:lnTo>
                  <a:lnTo>
                    <a:pt x="165" y="102"/>
                  </a:lnTo>
                  <a:lnTo>
                    <a:pt x="166" y="96"/>
                  </a:lnTo>
                  <a:lnTo>
                    <a:pt x="168" y="67"/>
                  </a:lnTo>
                  <a:lnTo>
                    <a:pt x="168" y="56"/>
                  </a:lnTo>
                  <a:lnTo>
                    <a:pt x="163" y="43"/>
                  </a:lnTo>
                  <a:lnTo>
                    <a:pt x="156" y="33"/>
                  </a:lnTo>
                  <a:lnTo>
                    <a:pt x="147" y="22"/>
                  </a:lnTo>
                  <a:lnTo>
                    <a:pt x="135" y="14"/>
                  </a:lnTo>
                  <a:lnTo>
                    <a:pt x="122" y="8"/>
                  </a:lnTo>
                  <a:lnTo>
                    <a:pt x="106" y="3"/>
                  </a:lnTo>
                  <a:lnTo>
                    <a:pt x="90" y="0"/>
                  </a:lnTo>
                  <a:lnTo>
                    <a:pt x="81" y="0"/>
                  </a:lnTo>
                  <a:lnTo>
                    <a:pt x="72" y="0"/>
                  </a:lnTo>
                  <a:lnTo>
                    <a:pt x="65" y="1"/>
                  </a:lnTo>
                  <a:lnTo>
                    <a:pt x="57" y="3"/>
                  </a:lnTo>
                  <a:lnTo>
                    <a:pt x="49" y="5"/>
                  </a:lnTo>
                  <a:lnTo>
                    <a:pt x="42" y="7"/>
                  </a:lnTo>
                  <a:lnTo>
                    <a:pt x="36" y="11"/>
                  </a:lnTo>
                  <a:lnTo>
                    <a:pt x="30" y="13"/>
                  </a:lnTo>
                  <a:lnTo>
                    <a:pt x="23" y="18"/>
                  </a:lnTo>
                  <a:lnTo>
                    <a:pt x="18" y="22"/>
                  </a:lnTo>
                  <a:lnTo>
                    <a:pt x="14" y="27"/>
                  </a:lnTo>
                  <a:lnTo>
                    <a:pt x="10" y="32"/>
                  </a:lnTo>
                  <a:lnTo>
                    <a:pt x="7" y="38"/>
                  </a:lnTo>
                  <a:lnTo>
                    <a:pt x="4" y="43"/>
                  </a:lnTo>
                  <a:lnTo>
                    <a:pt x="3" y="49"/>
                  </a:lnTo>
                  <a:lnTo>
                    <a:pt x="2" y="56"/>
                  </a:lnTo>
                  <a:lnTo>
                    <a:pt x="0" y="85"/>
                  </a:lnTo>
                </a:path>
              </a:pathLst>
            </a:custGeom>
            <a:solidFill>
              <a:srgbClr val="FFB2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12" name="Freeform 331"/>
            <p:cNvSpPr>
              <a:spLocks/>
            </p:cNvSpPr>
            <p:nvPr/>
          </p:nvSpPr>
          <p:spPr bwMode="auto">
            <a:xfrm>
              <a:off x="3388" y="3852"/>
              <a:ext cx="80" cy="68"/>
            </a:xfrm>
            <a:custGeom>
              <a:avLst/>
              <a:gdLst>
                <a:gd name="T0" fmla="*/ 79 w 80"/>
                <a:gd name="T1" fmla="*/ 61 h 68"/>
                <a:gd name="T2" fmla="*/ 79 w 80"/>
                <a:gd name="T3" fmla="*/ 61 h 68"/>
                <a:gd name="T4" fmla="*/ 63 w 80"/>
                <a:gd name="T5" fmla="*/ 59 h 68"/>
                <a:gd name="T6" fmla="*/ 49 w 80"/>
                <a:gd name="T7" fmla="*/ 54 h 68"/>
                <a:gd name="T8" fmla="*/ 36 w 80"/>
                <a:gd name="T9" fmla="*/ 48 h 68"/>
                <a:gd name="T10" fmla="*/ 26 w 80"/>
                <a:gd name="T11" fmla="*/ 40 h 68"/>
                <a:gd name="T12" fmla="*/ 17 w 80"/>
                <a:gd name="T13" fmla="*/ 31 h 68"/>
                <a:gd name="T14" fmla="*/ 11 w 80"/>
                <a:gd name="T15" fmla="*/ 22 h 68"/>
                <a:gd name="T16" fmla="*/ 7 w 80"/>
                <a:gd name="T17" fmla="*/ 11 h 68"/>
                <a:gd name="T18" fmla="*/ 7 w 80"/>
                <a:gd name="T19" fmla="*/ 0 h 68"/>
                <a:gd name="T20" fmla="*/ 0 w 80"/>
                <a:gd name="T21" fmla="*/ 0 h 68"/>
                <a:gd name="T22" fmla="*/ 1 w 80"/>
                <a:gd name="T23" fmla="*/ 12 h 68"/>
                <a:gd name="T24" fmla="*/ 5 w 80"/>
                <a:gd name="T25" fmla="*/ 24 h 68"/>
                <a:gd name="T26" fmla="*/ 12 w 80"/>
                <a:gd name="T27" fmla="*/ 36 h 68"/>
                <a:gd name="T28" fmla="*/ 21 w 80"/>
                <a:gd name="T29" fmla="*/ 45 h 68"/>
                <a:gd name="T30" fmla="*/ 33 w 80"/>
                <a:gd name="T31" fmla="*/ 53 h 68"/>
                <a:gd name="T32" fmla="*/ 47 w 80"/>
                <a:gd name="T33" fmla="*/ 60 h 68"/>
                <a:gd name="T34" fmla="*/ 62 w 80"/>
                <a:gd name="T35" fmla="*/ 64 h 68"/>
                <a:gd name="T36" fmla="*/ 79 w 80"/>
                <a:gd name="T37" fmla="*/ 67 h 68"/>
                <a:gd name="T38" fmla="*/ 79 w 80"/>
                <a:gd name="T39" fmla="*/ 61 h 6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68"/>
                <a:gd name="T62" fmla="*/ 80 w 80"/>
                <a:gd name="T63" fmla="*/ 68 h 68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68">
                  <a:moveTo>
                    <a:pt x="79" y="61"/>
                  </a:moveTo>
                  <a:lnTo>
                    <a:pt x="79" y="61"/>
                  </a:lnTo>
                  <a:lnTo>
                    <a:pt x="63" y="59"/>
                  </a:lnTo>
                  <a:lnTo>
                    <a:pt x="49" y="54"/>
                  </a:lnTo>
                  <a:lnTo>
                    <a:pt x="36" y="48"/>
                  </a:lnTo>
                  <a:lnTo>
                    <a:pt x="26" y="40"/>
                  </a:lnTo>
                  <a:lnTo>
                    <a:pt x="17" y="31"/>
                  </a:lnTo>
                  <a:lnTo>
                    <a:pt x="11" y="22"/>
                  </a:lnTo>
                  <a:lnTo>
                    <a:pt x="7" y="11"/>
                  </a:lnTo>
                  <a:lnTo>
                    <a:pt x="7" y="0"/>
                  </a:lnTo>
                  <a:lnTo>
                    <a:pt x="0" y="0"/>
                  </a:lnTo>
                  <a:lnTo>
                    <a:pt x="1" y="12"/>
                  </a:lnTo>
                  <a:lnTo>
                    <a:pt x="5" y="24"/>
                  </a:lnTo>
                  <a:lnTo>
                    <a:pt x="12" y="36"/>
                  </a:lnTo>
                  <a:lnTo>
                    <a:pt x="21" y="45"/>
                  </a:lnTo>
                  <a:lnTo>
                    <a:pt x="33" y="53"/>
                  </a:lnTo>
                  <a:lnTo>
                    <a:pt x="47" y="60"/>
                  </a:lnTo>
                  <a:lnTo>
                    <a:pt x="62" y="64"/>
                  </a:lnTo>
                  <a:lnTo>
                    <a:pt x="79" y="67"/>
                  </a:lnTo>
                  <a:lnTo>
                    <a:pt x="79" y="61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13" name="Freeform 332"/>
            <p:cNvSpPr>
              <a:spLocks/>
            </p:cNvSpPr>
            <p:nvPr/>
          </p:nvSpPr>
          <p:spPr bwMode="auto">
            <a:xfrm>
              <a:off x="3473" y="3864"/>
              <a:ext cx="89" cy="57"/>
            </a:xfrm>
            <a:custGeom>
              <a:avLst/>
              <a:gdLst>
                <a:gd name="T0" fmla="*/ 82 w 89"/>
                <a:gd name="T1" fmla="*/ 0 h 57"/>
                <a:gd name="T2" fmla="*/ 82 w 89"/>
                <a:gd name="T3" fmla="*/ 0 h 57"/>
                <a:gd name="T4" fmla="*/ 81 w 89"/>
                <a:gd name="T5" fmla="*/ 5 h 57"/>
                <a:gd name="T6" fmla="*/ 80 w 89"/>
                <a:gd name="T7" fmla="*/ 11 h 57"/>
                <a:gd name="T8" fmla="*/ 77 w 89"/>
                <a:gd name="T9" fmla="*/ 15 h 57"/>
                <a:gd name="T10" fmla="*/ 75 w 89"/>
                <a:gd name="T11" fmla="*/ 21 h 57"/>
                <a:gd name="T12" fmla="*/ 70 w 89"/>
                <a:gd name="T13" fmla="*/ 25 h 57"/>
                <a:gd name="T14" fmla="*/ 66 w 89"/>
                <a:gd name="T15" fmla="*/ 29 h 57"/>
                <a:gd name="T16" fmla="*/ 62 w 89"/>
                <a:gd name="T17" fmla="*/ 33 h 57"/>
                <a:gd name="T18" fmla="*/ 57 w 89"/>
                <a:gd name="T19" fmla="*/ 37 h 57"/>
                <a:gd name="T20" fmla="*/ 51 w 89"/>
                <a:gd name="T21" fmla="*/ 40 h 57"/>
                <a:gd name="T22" fmla="*/ 45 w 89"/>
                <a:gd name="T23" fmla="*/ 42 h 57"/>
                <a:gd name="T24" fmla="*/ 38 w 89"/>
                <a:gd name="T25" fmla="*/ 45 h 57"/>
                <a:gd name="T26" fmla="*/ 31 w 89"/>
                <a:gd name="T27" fmla="*/ 47 h 57"/>
                <a:gd name="T28" fmla="*/ 23 w 89"/>
                <a:gd name="T29" fmla="*/ 48 h 57"/>
                <a:gd name="T30" fmla="*/ 17 w 89"/>
                <a:gd name="T31" fmla="*/ 49 h 57"/>
                <a:gd name="T32" fmla="*/ 8 w 89"/>
                <a:gd name="T33" fmla="*/ 49 h 57"/>
                <a:gd name="T34" fmla="*/ 0 w 89"/>
                <a:gd name="T35" fmla="*/ 49 h 57"/>
                <a:gd name="T36" fmla="*/ 0 w 89"/>
                <a:gd name="T37" fmla="*/ 55 h 57"/>
                <a:gd name="T38" fmla="*/ 8 w 89"/>
                <a:gd name="T39" fmla="*/ 56 h 57"/>
                <a:gd name="T40" fmla="*/ 17 w 89"/>
                <a:gd name="T41" fmla="*/ 55 h 57"/>
                <a:gd name="T42" fmla="*/ 24 w 89"/>
                <a:gd name="T43" fmla="*/ 54 h 57"/>
                <a:gd name="T44" fmla="*/ 32 w 89"/>
                <a:gd name="T45" fmla="*/ 52 h 57"/>
                <a:gd name="T46" fmla="*/ 39 w 89"/>
                <a:gd name="T47" fmla="*/ 51 h 57"/>
                <a:gd name="T48" fmla="*/ 47 w 89"/>
                <a:gd name="T49" fmla="*/ 49 h 57"/>
                <a:gd name="T50" fmla="*/ 53 w 89"/>
                <a:gd name="T51" fmla="*/ 46 h 57"/>
                <a:gd name="T52" fmla="*/ 60 w 89"/>
                <a:gd name="T53" fmla="*/ 42 h 57"/>
                <a:gd name="T54" fmla="*/ 66 w 89"/>
                <a:gd name="T55" fmla="*/ 38 h 57"/>
                <a:gd name="T56" fmla="*/ 70 w 89"/>
                <a:gd name="T57" fmla="*/ 33 h 57"/>
                <a:gd name="T58" fmla="*/ 76 w 89"/>
                <a:gd name="T59" fmla="*/ 29 h 57"/>
                <a:gd name="T60" fmla="*/ 80 w 89"/>
                <a:gd name="T61" fmla="*/ 23 h 57"/>
                <a:gd name="T62" fmla="*/ 83 w 89"/>
                <a:gd name="T63" fmla="*/ 18 h 57"/>
                <a:gd name="T64" fmla="*/ 86 w 89"/>
                <a:gd name="T65" fmla="*/ 13 h 57"/>
                <a:gd name="T66" fmla="*/ 87 w 89"/>
                <a:gd name="T67" fmla="*/ 6 h 57"/>
                <a:gd name="T68" fmla="*/ 88 w 89"/>
                <a:gd name="T69" fmla="*/ 0 h 57"/>
                <a:gd name="T70" fmla="*/ 82 w 89"/>
                <a:gd name="T71" fmla="*/ 0 h 5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57"/>
                <a:gd name="T110" fmla="*/ 89 w 89"/>
                <a:gd name="T111" fmla="*/ 57 h 5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57">
                  <a:moveTo>
                    <a:pt x="82" y="0"/>
                  </a:moveTo>
                  <a:lnTo>
                    <a:pt x="82" y="0"/>
                  </a:lnTo>
                  <a:lnTo>
                    <a:pt x="81" y="5"/>
                  </a:lnTo>
                  <a:lnTo>
                    <a:pt x="80" y="11"/>
                  </a:lnTo>
                  <a:lnTo>
                    <a:pt x="77" y="15"/>
                  </a:lnTo>
                  <a:lnTo>
                    <a:pt x="75" y="21"/>
                  </a:lnTo>
                  <a:lnTo>
                    <a:pt x="70" y="25"/>
                  </a:lnTo>
                  <a:lnTo>
                    <a:pt x="66" y="29"/>
                  </a:lnTo>
                  <a:lnTo>
                    <a:pt x="62" y="33"/>
                  </a:lnTo>
                  <a:lnTo>
                    <a:pt x="57" y="37"/>
                  </a:lnTo>
                  <a:lnTo>
                    <a:pt x="51" y="40"/>
                  </a:lnTo>
                  <a:lnTo>
                    <a:pt x="45" y="42"/>
                  </a:lnTo>
                  <a:lnTo>
                    <a:pt x="38" y="45"/>
                  </a:lnTo>
                  <a:lnTo>
                    <a:pt x="31" y="47"/>
                  </a:lnTo>
                  <a:lnTo>
                    <a:pt x="23" y="48"/>
                  </a:lnTo>
                  <a:lnTo>
                    <a:pt x="17" y="49"/>
                  </a:lnTo>
                  <a:lnTo>
                    <a:pt x="8" y="49"/>
                  </a:lnTo>
                  <a:lnTo>
                    <a:pt x="0" y="49"/>
                  </a:lnTo>
                  <a:lnTo>
                    <a:pt x="0" y="55"/>
                  </a:lnTo>
                  <a:lnTo>
                    <a:pt x="8" y="56"/>
                  </a:lnTo>
                  <a:lnTo>
                    <a:pt x="17" y="55"/>
                  </a:lnTo>
                  <a:lnTo>
                    <a:pt x="24" y="54"/>
                  </a:lnTo>
                  <a:lnTo>
                    <a:pt x="32" y="52"/>
                  </a:lnTo>
                  <a:lnTo>
                    <a:pt x="39" y="51"/>
                  </a:lnTo>
                  <a:lnTo>
                    <a:pt x="47" y="49"/>
                  </a:lnTo>
                  <a:lnTo>
                    <a:pt x="53" y="46"/>
                  </a:lnTo>
                  <a:lnTo>
                    <a:pt x="60" y="42"/>
                  </a:lnTo>
                  <a:lnTo>
                    <a:pt x="66" y="38"/>
                  </a:lnTo>
                  <a:lnTo>
                    <a:pt x="70" y="33"/>
                  </a:lnTo>
                  <a:lnTo>
                    <a:pt x="76" y="29"/>
                  </a:lnTo>
                  <a:lnTo>
                    <a:pt x="80" y="23"/>
                  </a:lnTo>
                  <a:lnTo>
                    <a:pt x="83" y="18"/>
                  </a:lnTo>
                  <a:lnTo>
                    <a:pt x="86" y="13"/>
                  </a:lnTo>
                  <a:lnTo>
                    <a:pt x="87" y="6"/>
                  </a:lnTo>
                  <a:lnTo>
                    <a:pt x="88" y="0"/>
                  </a:lnTo>
                  <a:lnTo>
                    <a:pt x="82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14" name="Freeform 333"/>
            <p:cNvSpPr>
              <a:spLocks/>
            </p:cNvSpPr>
            <p:nvPr/>
          </p:nvSpPr>
          <p:spPr bwMode="auto">
            <a:xfrm>
              <a:off x="3561" y="3834"/>
              <a:ext cx="3" cy="25"/>
            </a:xfrm>
            <a:custGeom>
              <a:avLst/>
              <a:gdLst>
                <a:gd name="T0" fmla="*/ 1 w 3"/>
                <a:gd name="T1" fmla="*/ 0 h 25"/>
                <a:gd name="T2" fmla="*/ 1 w 3"/>
                <a:gd name="T3" fmla="*/ 0 h 25"/>
                <a:gd name="T4" fmla="*/ 0 w 3"/>
                <a:gd name="T5" fmla="*/ 24 h 25"/>
                <a:gd name="T6" fmla="*/ 2 w 3"/>
                <a:gd name="T7" fmla="*/ 24 h 25"/>
                <a:gd name="T8" fmla="*/ 2 w 3"/>
                <a:gd name="T9" fmla="*/ 0 h 25"/>
                <a:gd name="T10" fmla="*/ 1 w 3"/>
                <a:gd name="T11" fmla="*/ 0 h 2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"/>
                <a:gd name="T19" fmla="*/ 0 h 25"/>
                <a:gd name="T20" fmla="*/ 3 w 3"/>
                <a:gd name="T21" fmla="*/ 25 h 2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" h="25">
                  <a:moveTo>
                    <a:pt x="1" y="0"/>
                  </a:moveTo>
                  <a:lnTo>
                    <a:pt x="1" y="0"/>
                  </a:lnTo>
                  <a:lnTo>
                    <a:pt x="0" y="24"/>
                  </a:lnTo>
                  <a:lnTo>
                    <a:pt x="2" y="24"/>
                  </a:lnTo>
                  <a:lnTo>
                    <a:pt x="2" y="0"/>
                  </a:lnTo>
                  <a:lnTo>
                    <a:pt x="1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15" name="Freeform 334"/>
            <p:cNvSpPr>
              <a:spLocks/>
            </p:cNvSpPr>
            <p:nvPr/>
          </p:nvSpPr>
          <p:spPr bwMode="auto">
            <a:xfrm>
              <a:off x="3485" y="3761"/>
              <a:ext cx="79" cy="68"/>
            </a:xfrm>
            <a:custGeom>
              <a:avLst/>
              <a:gdLst>
                <a:gd name="T0" fmla="*/ 0 w 79"/>
                <a:gd name="T1" fmla="*/ 6 h 68"/>
                <a:gd name="T2" fmla="*/ 0 w 79"/>
                <a:gd name="T3" fmla="*/ 6 h 68"/>
                <a:gd name="T4" fmla="*/ 15 w 79"/>
                <a:gd name="T5" fmla="*/ 8 h 68"/>
                <a:gd name="T6" fmla="*/ 30 w 79"/>
                <a:gd name="T7" fmla="*/ 13 h 68"/>
                <a:gd name="T8" fmla="*/ 43 w 79"/>
                <a:gd name="T9" fmla="*/ 19 h 68"/>
                <a:gd name="T10" fmla="*/ 53 w 79"/>
                <a:gd name="T11" fmla="*/ 27 h 68"/>
                <a:gd name="T12" fmla="*/ 62 w 79"/>
                <a:gd name="T13" fmla="*/ 36 h 68"/>
                <a:gd name="T14" fmla="*/ 68 w 79"/>
                <a:gd name="T15" fmla="*/ 45 h 68"/>
                <a:gd name="T16" fmla="*/ 72 w 79"/>
                <a:gd name="T17" fmla="*/ 56 h 68"/>
                <a:gd name="T18" fmla="*/ 72 w 79"/>
                <a:gd name="T19" fmla="*/ 67 h 68"/>
                <a:gd name="T20" fmla="*/ 78 w 79"/>
                <a:gd name="T21" fmla="*/ 67 h 68"/>
                <a:gd name="T22" fmla="*/ 78 w 79"/>
                <a:gd name="T23" fmla="*/ 55 h 68"/>
                <a:gd name="T24" fmla="*/ 74 w 79"/>
                <a:gd name="T25" fmla="*/ 43 h 68"/>
                <a:gd name="T26" fmla="*/ 67 w 79"/>
                <a:gd name="T27" fmla="*/ 31 h 68"/>
                <a:gd name="T28" fmla="*/ 57 w 79"/>
                <a:gd name="T29" fmla="*/ 22 h 68"/>
                <a:gd name="T30" fmla="*/ 46 w 79"/>
                <a:gd name="T31" fmla="*/ 14 h 68"/>
                <a:gd name="T32" fmla="*/ 32 w 79"/>
                <a:gd name="T33" fmla="*/ 7 h 68"/>
                <a:gd name="T34" fmla="*/ 16 w 79"/>
                <a:gd name="T35" fmla="*/ 3 h 68"/>
                <a:gd name="T36" fmla="*/ 0 w 79"/>
                <a:gd name="T37" fmla="*/ 0 h 68"/>
                <a:gd name="T38" fmla="*/ 0 w 79"/>
                <a:gd name="T39" fmla="*/ 6 h 6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68"/>
                <a:gd name="T62" fmla="*/ 79 w 79"/>
                <a:gd name="T63" fmla="*/ 68 h 68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68">
                  <a:moveTo>
                    <a:pt x="0" y="6"/>
                  </a:moveTo>
                  <a:lnTo>
                    <a:pt x="0" y="6"/>
                  </a:lnTo>
                  <a:lnTo>
                    <a:pt x="15" y="8"/>
                  </a:lnTo>
                  <a:lnTo>
                    <a:pt x="30" y="13"/>
                  </a:lnTo>
                  <a:lnTo>
                    <a:pt x="43" y="19"/>
                  </a:lnTo>
                  <a:lnTo>
                    <a:pt x="53" y="27"/>
                  </a:lnTo>
                  <a:lnTo>
                    <a:pt x="62" y="36"/>
                  </a:lnTo>
                  <a:lnTo>
                    <a:pt x="68" y="45"/>
                  </a:lnTo>
                  <a:lnTo>
                    <a:pt x="72" y="56"/>
                  </a:lnTo>
                  <a:lnTo>
                    <a:pt x="72" y="67"/>
                  </a:lnTo>
                  <a:lnTo>
                    <a:pt x="78" y="67"/>
                  </a:lnTo>
                  <a:lnTo>
                    <a:pt x="78" y="55"/>
                  </a:lnTo>
                  <a:lnTo>
                    <a:pt x="74" y="43"/>
                  </a:lnTo>
                  <a:lnTo>
                    <a:pt x="67" y="31"/>
                  </a:lnTo>
                  <a:lnTo>
                    <a:pt x="57" y="22"/>
                  </a:lnTo>
                  <a:lnTo>
                    <a:pt x="46" y="14"/>
                  </a:lnTo>
                  <a:lnTo>
                    <a:pt x="32" y="7"/>
                  </a:lnTo>
                  <a:lnTo>
                    <a:pt x="16" y="3"/>
                  </a:lnTo>
                  <a:lnTo>
                    <a:pt x="0" y="0"/>
                  </a:lnTo>
                  <a:lnTo>
                    <a:pt x="0" y="6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16" name="Freeform 335"/>
            <p:cNvSpPr>
              <a:spLocks/>
            </p:cNvSpPr>
            <p:nvPr/>
          </p:nvSpPr>
          <p:spPr bwMode="auto">
            <a:xfrm>
              <a:off x="3391" y="3760"/>
              <a:ext cx="89" cy="57"/>
            </a:xfrm>
            <a:custGeom>
              <a:avLst/>
              <a:gdLst>
                <a:gd name="T0" fmla="*/ 6 w 89"/>
                <a:gd name="T1" fmla="*/ 56 h 57"/>
                <a:gd name="T2" fmla="*/ 6 w 89"/>
                <a:gd name="T3" fmla="*/ 56 h 57"/>
                <a:gd name="T4" fmla="*/ 7 w 89"/>
                <a:gd name="T5" fmla="*/ 51 h 57"/>
                <a:gd name="T6" fmla="*/ 8 w 89"/>
                <a:gd name="T7" fmla="*/ 45 h 57"/>
                <a:gd name="T8" fmla="*/ 10 w 89"/>
                <a:gd name="T9" fmla="*/ 40 h 57"/>
                <a:gd name="T10" fmla="*/ 13 w 89"/>
                <a:gd name="T11" fmla="*/ 35 h 57"/>
                <a:gd name="T12" fmla="*/ 17 w 89"/>
                <a:gd name="T13" fmla="*/ 31 h 57"/>
                <a:gd name="T14" fmla="*/ 22 w 89"/>
                <a:gd name="T15" fmla="*/ 26 h 57"/>
                <a:gd name="T16" fmla="*/ 25 w 89"/>
                <a:gd name="T17" fmla="*/ 23 h 57"/>
                <a:gd name="T18" fmla="*/ 31 w 89"/>
                <a:gd name="T19" fmla="*/ 19 h 57"/>
                <a:gd name="T20" fmla="*/ 37 w 89"/>
                <a:gd name="T21" fmla="*/ 16 h 57"/>
                <a:gd name="T22" fmla="*/ 43 w 89"/>
                <a:gd name="T23" fmla="*/ 14 h 57"/>
                <a:gd name="T24" fmla="*/ 50 w 89"/>
                <a:gd name="T25" fmla="*/ 11 h 57"/>
                <a:gd name="T26" fmla="*/ 57 w 89"/>
                <a:gd name="T27" fmla="*/ 9 h 57"/>
                <a:gd name="T28" fmla="*/ 64 w 89"/>
                <a:gd name="T29" fmla="*/ 8 h 57"/>
                <a:gd name="T30" fmla="*/ 71 w 89"/>
                <a:gd name="T31" fmla="*/ 7 h 57"/>
                <a:gd name="T32" fmla="*/ 80 w 89"/>
                <a:gd name="T33" fmla="*/ 7 h 57"/>
                <a:gd name="T34" fmla="*/ 88 w 89"/>
                <a:gd name="T35" fmla="*/ 7 h 57"/>
                <a:gd name="T36" fmla="*/ 88 w 89"/>
                <a:gd name="T37" fmla="*/ 1 h 57"/>
                <a:gd name="T38" fmla="*/ 80 w 89"/>
                <a:gd name="T39" fmla="*/ 0 h 57"/>
                <a:gd name="T40" fmla="*/ 71 w 89"/>
                <a:gd name="T41" fmla="*/ 1 h 57"/>
                <a:gd name="T42" fmla="*/ 64 w 89"/>
                <a:gd name="T43" fmla="*/ 2 h 57"/>
                <a:gd name="T44" fmla="*/ 56 w 89"/>
                <a:gd name="T45" fmla="*/ 3 h 57"/>
                <a:gd name="T46" fmla="*/ 48 w 89"/>
                <a:gd name="T47" fmla="*/ 5 h 57"/>
                <a:gd name="T48" fmla="*/ 40 w 89"/>
                <a:gd name="T49" fmla="*/ 7 h 57"/>
                <a:gd name="T50" fmla="*/ 35 w 89"/>
                <a:gd name="T51" fmla="*/ 10 h 57"/>
                <a:gd name="T52" fmla="*/ 28 w 89"/>
                <a:gd name="T53" fmla="*/ 14 h 57"/>
                <a:gd name="T54" fmla="*/ 22 w 89"/>
                <a:gd name="T55" fmla="*/ 18 h 57"/>
                <a:gd name="T56" fmla="*/ 17 w 89"/>
                <a:gd name="T57" fmla="*/ 23 h 57"/>
                <a:gd name="T58" fmla="*/ 12 w 89"/>
                <a:gd name="T59" fmla="*/ 27 h 57"/>
                <a:gd name="T60" fmla="*/ 8 w 89"/>
                <a:gd name="T61" fmla="*/ 32 h 57"/>
                <a:gd name="T62" fmla="*/ 5 w 89"/>
                <a:gd name="T63" fmla="*/ 37 h 57"/>
                <a:gd name="T64" fmla="*/ 2 w 89"/>
                <a:gd name="T65" fmla="*/ 43 h 57"/>
                <a:gd name="T66" fmla="*/ 1 w 89"/>
                <a:gd name="T67" fmla="*/ 50 h 57"/>
                <a:gd name="T68" fmla="*/ 0 w 89"/>
                <a:gd name="T69" fmla="*/ 56 h 57"/>
                <a:gd name="T70" fmla="*/ 6 w 89"/>
                <a:gd name="T71" fmla="*/ 56 h 5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57"/>
                <a:gd name="T110" fmla="*/ 89 w 89"/>
                <a:gd name="T111" fmla="*/ 57 h 5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57">
                  <a:moveTo>
                    <a:pt x="6" y="56"/>
                  </a:moveTo>
                  <a:lnTo>
                    <a:pt x="6" y="56"/>
                  </a:lnTo>
                  <a:lnTo>
                    <a:pt x="7" y="51"/>
                  </a:lnTo>
                  <a:lnTo>
                    <a:pt x="8" y="45"/>
                  </a:lnTo>
                  <a:lnTo>
                    <a:pt x="10" y="40"/>
                  </a:lnTo>
                  <a:lnTo>
                    <a:pt x="13" y="35"/>
                  </a:lnTo>
                  <a:lnTo>
                    <a:pt x="17" y="31"/>
                  </a:lnTo>
                  <a:lnTo>
                    <a:pt x="22" y="26"/>
                  </a:lnTo>
                  <a:lnTo>
                    <a:pt x="25" y="23"/>
                  </a:lnTo>
                  <a:lnTo>
                    <a:pt x="31" y="19"/>
                  </a:lnTo>
                  <a:lnTo>
                    <a:pt x="37" y="16"/>
                  </a:lnTo>
                  <a:lnTo>
                    <a:pt x="43" y="14"/>
                  </a:lnTo>
                  <a:lnTo>
                    <a:pt x="50" y="11"/>
                  </a:lnTo>
                  <a:lnTo>
                    <a:pt x="57" y="9"/>
                  </a:lnTo>
                  <a:lnTo>
                    <a:pt x="64" y="8"/>
                  </a:lnTo>
                  <a:lnTo>
                    <a:pt x="71" y="7"/>
                  </a:lnTo>
                  <a:lnTo>
                    <a:pt x="80" y="7"/>
                  </a:lnTo>
                  <a:lnTo>
                    <a:pt x="88" y="7"/>
                  </a:lnTo>
                  <a:lnTo>
                    <a:pt x="88" y="1"/>
                  </a:lnTo>
                  <a:lnTo>
                    <a:pt x="80" y="0"/>
                  </a:lnTo>
                  <a:lnTo>
                    <a:pt x="71" y="1"/>
                  </a:lnTo>
                  <a:lnTo>
                    <a:pt x="64" y="2"/>
                  </a:lnTo>
                  <a:lnTo>
                    <a:pt x="56" y="3"/>
                  </a:lnTo>
                  <a:lnTo>
                    <a:pt x="48" y="5"/>
                  </a:lnTo>
                  <a:lnTo>
                    <a:pt x="40" y="7"/>
                  </a:lnTo>
                  <a:lnTo>
                    <a:pt x="35" y="10"/>
                  </a:lnTo>
                  <a:lnTo>
                    <a:pt x="28" y="14"/>
                  </a:lnTo>
                  <a:lnTo>
                    <a:pt x="22" y="18"/>
                  </a:lnTo>
                  <a:lnTo>
                    <a:pt x="17" y="23"/>
                  </a:lnTo>
                  <a:lnTo>
                    <a:pt x="12" y="27"/>
                  </a:lnTo>
                  <a:lnTo>
                    <a:pt x="8" y="32"/>
                  </a:lnTo>
                  <a:lnTo>
                    <a:pt x="5" y="37"/>
                  </a:lnTo>
                  <a:lnTo>
                    <a:pt x="2" y="43"/>
                  </a:lnTo>
                  <a:lnTo>
                    <a:pt x="1" y="50"/>
                  </a:lnTo>
                  <a:lnTo>
                    <a:pt x="0" y="56"/>
                  </a:lnTo>
                  <a:lnTo>
                    <a:pt x="6" y="56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17" name="Freeform 336"/>
            <p:cNvSpPr>
              <a:spLocks/>
            </p:cNvSpPr>
            <p:nvPr/>
          </p:nvSpPr>
          <p:spPr bwMode="auto">
            <a:xfrm>
              <a:off x="3388" y="3822"/>
              <a:ext cx="4" cy="25"/>
            </a:xfrm>
            <a:custGeom>
              <a:avLst/>
              <a:gdLst>
                <a:gd name="T0" fmla="*/ 2 w 4"/>
                <a:gd name="T1" fmla="*/ 24 h 25"/>
                <a:gd name="T2" fmla="*/ 2 w 4"/>
                <a:gd name="T3" fmla="*/ 24 h 25"/>
                <a:gd name="T4" fmla="*/ 3 w 4"/>
                <a:gd name="T5" fmla="*/ 0 h 25"/>
                <a:gd name="T6" fmla="*/ 1 w 4"/>
                <a:gd name="T7" fmla="*/ 0 h 25"/>
                <a:gd name="T8" fmla="*/ 0 w 4"/>
                <a:gd name="T9" fmla="*/ 24 h 25"/>
                <a:gd name="T10" fmla="*/ 2 w 4"/>
                <a:gd name="T11" fmla="*/ 24 h 2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"/>
                <a:gd name="T19" fmla="*/ 0 h 25"/>
                <a:gd name="T20" fmla="*/ 4 w 4"/>
                <a:gd name="T21" fmla="*/ 25 h 2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" h="25">
                  <a:moveTo>
                    <a:pt x="2" y="24"/>
                  </a:moveTo>
                  <a:lnTo>
                    <a:pt x="2" y="24"/>
                  </a:lnTo>
                  <a:lnTo>
                    <a:pt x="3" y="0"/>
                  </a:lnTo>
                  <a:lnTo>
                    <a:pt x="1" y="0"/>
                  </a:lnTo>
                  <a:lnTo>
                    <a:pt x="0" y="24"/>
                  </a:lnTo>
                  <a:lnTo>
                    <a:pt x="2" y="24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18" name="Freeform 337"/>
            <p:cNvSpPr>
              <a:spLocks/>
            </p:cNvSpPr>
            <p:nvPr/>
          </p:nvSpPr>
          <p:spPr bwMode="auto">
            <a:xfrm>
              <a:off x="3394" y="3764"/>
              <a:ext cx="167" cy="124"/>
            </a:xfrm>
            <a:custGeom>
              <a:avLst/>
              <a:gdLst>
                <a:gd name="T0" fmla="*/ 166 w 167"/>
                <a:gd name="T1" fmla="*/ 67 h 124"/>
                <a:gd name="T2" fmla="*/ 165 w 167"/>
                <a:gd name="T3" fmla="*/ 73 h 124"/>
                <a:gd name="T4" fmla="*/ 163 w 167"/>
                <a:gd name="T5" fmla="*/ 79 h 124"/>
                <a:gd name="T6" fmla="*/ 161 w 167"/>
                <a:gd name="T7" fmla="*/ 85 h 124"/>
                <a:gd name="T8" fmla="*/ 158 w 167"/>
                <a:gd name="T9" fmla="*/ 91 h 124"/>
                <a:gd name="T10" fmla="*/ 153 w 167"/>
                <a:gd name="T11" fmla="*/ 95 h 124"/>
                <a:gd name="T12" fmla="*/ 149 w 167"/>
                <a:gd name="T13" fmla="*/ 100 h 124"/>
                <a:gd name="T14" fmla="*/ 145 w 167"/>
                <a:gd name="T15" fmla="*/ 105 h 124"/>
                <a:gd name="T16" fmla="*/ 139 w 167"/>
                <a:gd name="T17" fmla="*/ 109 h 124"/>
                <a:gd name="T18" fmla="*/ 132 w 167"/>
                <a:gd name="T19" fmla="*/ 113 h 124"/>
                <a:gd name="T20" fmla="*/ 125 w 167"/>
                <a:gd name="T21" fmla="*/ 115 h 124"/>
                <a:gd name="T22" fmla="*/ 119 w 167"/>
                <a:gd name="T23" fmla="*/ 117 h 124"/>
                <a:gd name="T24" fmla="*/ 111 w 167"/>
                <a:gd name="T25" fmla="*/ 120 h 124"/>
                <a:gd name="T26" fmla="*/ 103 w 167"/>
                <a:gd name="T27" fmla="*/ 121 h 124"/>
                <a:gd name="T28" fmla="*/ 96 w 167"/>
                <a:gd name="T29" fmla="*/ 122 h 124"/>
                <a:gd name="T30" fmla="*/ 87 w 167"/>
                <a:gd name="T31" fmla="*/ 123 h 124"/>
                <a:gd name="T32" fmla="*/ 78 w 167"/>
                <a:gd name="T33" fmla="*/ 122 h 124"/>
                <a:gd name="T34" fmla="*/ 62 w 167"/>
                <a:gd name="T35" fmla="*/ 120 h 124"/>
                <a:gd name="T36" fmla="*/ 46 w 167"/>
                <a:gd name="T37" fmla="*/ 115 h 124"/>
                <a:gd name="T38" fmla="*/ 33 w 167"/>
                <a:gd name="T39" fmla="*/ 109 h 124"/>
                <a:gd name="T40" fmla="*/ 21 w 167"/>
                <a:gd name="T41" fmla="*/ 100 h 124"/>
                <a:gd name="T42" fmla="*/ 12 w 167"/>
                <a:gd name="T43" fmla="*/ 91 h 124"/>
                <a:gd name="T44" fmla="*/ 5 w 167"/>
                <a:gd name="T45" fmla="*/ 79 h 124"/>
                <a:gd name="T46" fmla="*/ 0 w 167"/>
                <a:gd name="T47" fmla="*/ 67 h 124"/>
                <a:gd name="T48" fmla="*/ 0 w 167"/>
                <a:gd name="T49" fmla="*/ 55 h 124"/>
                <a:gd name="T50" fmla="*/ 1 w 167"/>
                <a:gd name="T51" fmla="*/ 49 h 124"/>
                <a:gd name="T52" fmla="*/ 2 w 167"/>
                <a:gd name="T53" fmla="*/ 43 h 124"/>
                <a:gd name="T54" fmla="*/ 5 w 167"/>
                <a:gd name="T55" fmla="*/ 37 h 124"/>
                <a:gd name="T56" fmla="*/ 8 w 167"/>
                <a:gd name="T57" fmla="*/ 31 h 124"/>
                <a:gd name="T58" fmla="*/ 13 w 167"/>
                <a:gd name="T59" fmla="*/ 27 h 124"/>
                <a:gd name="T60" fmla="*/ 16 w 167"/>
                <a:gd name="T61" fmla="*/ 22 h 124"/>
                <a:gd name="T62" fmla="*/ 21 w 167"/>
                <a:gd name="T63" fmla="*/ 18 h 124"/>
                <a:gd name="T64" fmla="*/ 28 w 167"/>
                <a:gd name="T65" fmla="*/ 13 h 124"/>
                <a:gd name="T66" fmla="*/ 34 w 167"/>
                <a:gd name="T67" fmla="*/ 10 h 124"/>
                <a:gd name="T68" fmla="*/ 41 w 167"/>
                <a:gd name="T69" fmla="*/ 7 h 124"/>
                <a:gd name="T70" fmla="*/ 47 w 167"/>
                <a:gd name="T71" fmla="*/ 5 h 124"/>
                <a:gd name="T72" fmla="*/ 55 w 167"/>
                <a:gd name="T73" fmla="*/ 3 h 124"/>
                <a:gd name="T74" fmla="*/ 63 w 167"/>
                <a:gd name="T75" fmla="*/ 1 h 124"/>
                <a:gd name="T76" fmla="*/ 70 w 167"/>
                <a:gd name="T77" fmla="*/ 0 h 124"/>
                <a:gd name="T78" fmla="*/ 79 w 167"/>
                <a:gd name="T79" fmla="*/ 0 h 124"/>
                <a:gd name="T80" fmla="*/ 88 w 167"/>
                <a:gd name="T81" fmla="*/ 0 h 124"/>
                <a:gd name="T82" fmla="*/ 104 w 167"/>
                <a:gd name="T83" fmla="*/ 3 h 124"/>
                <a:gd name="T84" fmla="*/ 120 w 167"/>
                <a:gd name="T85" fmla="*/ 8 h 124"/>
                <a:gd name="T86" fmla="*/ 133 w 167"/>
                <a:gd name="T87" fmla="*/ 14 h 124"/>
                <a:gd name="T88" fmla="*/ 145 w 167"/>
                <a:gd name="T89" fmla="*/ 22 h 124"/>
                <a:gd name="T90" fmla="*/ 154 w 167"/>
                <a:gd name="T91" fmla="*/ 32 h 124"/>
                <a:gd name="T92" fmla="*/ 161 w 167"/>
                <a:gd name="T93" fmla="*/ 43 h 124"/>
                <a:gd name="T94" fmla="*/ 166 w 167"/>
                <a:gd name="T95" fmla="*/ 55 h 124"/>
                <a:gd name="T96" fmla="*/ 166 w 167"/>
                <a:gd name="T97" fmla="*/ 67 h 12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67"/>
                <a:gd name="T148" fmla="*/ 0 h 124"/>
                <a:gd name="T149" fmla="*/ 167 w 167"/>
                <a:gd name="T150" fmla="*/ 124 h 124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67" h="124">
                  <a:moveTo>
                    <a:pt x="166" y="67"/>
                  </a:moveTo>
                  <a:lnTo>
                    <a:pt x="165" y="73"/>
                  </a:lnTo>
                  <a:lnTo>
                    <a:pt x="163" y="79"/>
                  </a:lnTo>
                  <a:lnTo>
                    <a:pt x="161" y="85"/>
                  </a:lnTo>
                  <a:lnTo>
                    <a:pt x="158" y="91"/>
                  </a:lnTo>
                  <a:lnTo>
                    <a:pt x="153" y="95"/>
                  </a:lnTo>
                  <a:lnTo>
                    <a:pt x="149" y="100"/>
                  </a:lnTo>
                  <a:lnTo>
                    <a:pt x="145" y="105"/>
                  </a:lnTo>
                  <a:lnTo>
                    <a:pt x="139" y="109"/>
                  </a:lnTo>
                  <a:lnTo>
                    <a:pt x="132" y="113"/>
                  </a:lnTo>
                  <a:lnTo>
                    <a:pt x="125" y="115"/>
                  </a:lnTo>
                  <a:lnTo>
                    <a:pt x="119" y="117"/>
                  </a:lnTo>
                  <a:lnTo>
                    <a:pt x="111" y="120"/>
                  </a:lnTo>
                  <a:lnTo>
                    <a:pt x="103" y="121"/>
                  </a:lnTo>
                  <a:lnTo>
                    <a:pt x="96" y="122"/>
                  </a:lnTo>
                  <a:lnTo>
                    <a:pt x="87" y="123"/>
                  </a:lnTo>
                  <a:lnTo>
                    <a:pt x="78" y="122"/>
                  </a:lnTo>
                  <a:lnTo>
                    <a:pt x="62" y="120"/>
                  </a:lnTo>
                  <a:lnTo>
                    <a:pt x="46" y="115"/>
                  </a:lnTo>
                  <a:lnTo>
                    <a:pt x="33" y="109"/>
                  </a:lnTo>
                  <a:lnTo>
                    <a:pt x="21" y="100"/>
                  </a:lnTo>
                  <a:lnTo>
                    <a:pt x="12" y="91"/>
                  </a:lnTo>
                  <a:lnTo>
                    <a:pt x="5" y="79"/>
                  </a:lnTo>
                  <a:lnTo>
                    <a:pt x="0" y="67"/>
                  </a:lnTo>
                  <a:lnTo>
                    <a:pt x="0" y="55"/>
                  </a:lnTo>
                  <a:lnTo>
                    <a:pt x="1" y="49"/>
                  </a:lnTo>
                  <a:lnTo>
                    <a:pt x="2" y="43"/>
                  </a:lnTo>
                  <a:lnTo>
                    <a:pt x="5" y="37"/>
                  </a:lnTo>
                  <a:lnTo>
                    <a:pt x="8" y="31"/>
                  </a:lnTo>
                  <a:lnTo>
                    <a:pt x="13" y="27"/>
                  </a:lnTo>
                  <a:lnTo>
                    <a:pt x="16" y="22"/>
                  </a:lnTo>
                  <a:lnTo>
                    <a:pt x="21" y="18"/>
                  </a:lnTo>
                  <a:lnTo>
                    <a:pt x="28" y="13"/>
                  </a:lnTo>
                  <a:lnTo>
                    <a:pt x="34" y="10"/>
                  </a:lnTo>
                  <a:lnTo>
                    <a:pt x="41" y="7"/>
                  </a:lnTo>
                  <a:lnTo>
                    <a:pt x="47" y="5"/>
                  </a:lnTo>
                  <a:lnTo>
                    <a:pt x="55" y="3"/>
                  </a:lnTo>
                  <a:lnTo>
                    <a:pt x="63" y="1"/>
                  </a:lnTo>
                  <a:lnTo>
                    <a:pt x="70" y="0"/>
                  </a:lnTo>
                  <a:lnTo>
                    <a:pt x="79" y="0"/>
                  </a:lnTo>
                  <a:lnTo>
                    <a:pt x="88" y="0"/>
                  </a:lnTo>
                  <a:lnTo>
                    <a:pt x="104" y="3"/>
                  </a:lnTo>
                  <a:lnTo>
                    <a:pt x="120" y="8"/>
                  </a:lnTo>
                  <a:lnTo>
                    <a:pt x="133" y="14"/>
                  </a:lnTo>
                  <a:lnTo>
                    <a:pt x="145" y="22"/>
                  </a:lnTo>
                  <a:lnTo>
                    <a:pt x="154" y="32"/>
                  </a:lnTo>
                  <a:lnTo>
                    <a:pt x="161" y="43"/>
                  </a:lnTo>
                  <a:lnTo>
                    <a:pt x="166" y="55"/>
                  </a:lnTo>
                  <a:lnTo>
                    <a:pt x="166" y="67"/>
                  </a:lnTo>
                </a:path>
              </a:pathLst>
            </a:custGeom>
            <a:solidFill>
              <a:srgbClr val="FFFF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19" name="Freeform 338"/>
            <p:cNvSpPr>
              <a:spLocks/>
            </p:cNvSpPr>
            <p:nvPr/>
          </p:nvSpPr>
          <p:spPr bwMode="auto">
            <a:xfrm>
              <a:off x="3475" y="3834"/>
              <a:ext cx="89" cy="57"/>
            </a:xfrm>
            <a:custGeom>
              <a:avLst/>
              <a:gdLst>
                <a:gd name="T0" fmla="*/ 0 w 89"/>
                <a:gd name="T1" fmla="*/ 55 h 57"/>
                <a:gd name="T2" fmla="*/ 0 w 89"/>
                <a:gd name="T3" fmla="*/ 55 h 57"/>
                <a:gd name="T4" fmla="*/ 8 w 89"/>
                <a:gd name="T5" fmla="*/ 56 h 57"/>
                <a:gd name="T6" fmla="*/ 17 w 89"/>
                <a:gd name="T7" fmla="*/ 55 h 57"/>
                <a:gd name="T8" fmla="*/ 24 w 89"/>
                <a:gd name="T9" fmla="*/ 54 h 57"/>
                <a:gd name="T10" fmla="*/ 32 w 89"/>
                <a:gd name="T11" fmla="*/ 53 h 57"/>
                <a:gd name="T12" fmla="*/ 40 w 89"/>
                <a:gd name="T13" fmla="*/ 51 h 57"/>
                <a:gd name="T14" fmla="*/ 47 w 89"/>
                <a:gd name="T15" fmla="*/ 49 h 57"/>
                <a:gd name="T16" fmla="*/ 53 w 89"/>
                <a:gd name="T17" fmla="*/ 46 h 57"/>
                <a:gd name="T18" fmla="*/ 60 w 89"/>
                <a:gd name="T19" fmla="*/ 42 h 57"/>
                <a:gd name="T20" fmla="*/ 66 w 89"/>
                <a:gd name="T21" fmla="*/ 39 h 57"/>
                <a:gd name="T22" fmla="*/ 71 w 89"/>
                <a:gd name="T23" fmla="*/ 33 h 57"/>
                <a:gd name="T24" fmla="*/ 76 w 89"/>
                <a:gd name="T25" fmla="*/ 30 h 57"/>
                <a:gd name="T26" fmla="*/ 80 w 89"/>
                <a:gd name="T27" fmla="*/ 24 h 57"/>
                <a:gd name="T28" fmla="*/ 83 w 89"/>
                <a:gd name="T29" fmla="*/ 19 h 57"/>
                <a:gd name="T30" fmla="*/ 86 w 89"/>
                <a:gd name="T31" fmla="*/ 13 h 57"/>
                <a:gd name="T32" fmla="*/ 87 w 89"/>
                <a:gd name="T33" fmla="*/ 6 h 57"/>
                <a:gd name="T34" fmla="*/ 88 w 89"/>
                <a:gd name="T35" fmla="*/ 0 h 57"/>
                <a:gd name="T36" fmla="*/ 82 w 89"/>
                <a:gd name="T37" fmla="*/ 0 h 57"/>
                <a:gd name="T38" fmla="*/ 81 w 89"/>
                <a:gd name="T39" fmla="*/ 5 h 57"/>
                <a:gd name="T40" fmla="*/ 80 w 89"/>
                <a:gd name="T41" fmla="*/ 11 h 57"/>
                <a:gd name="T42" fmla="*/ 78 w 89"/>
                <a:gd name="T43" fmla="*/ 16 h 57"/>
                <a:gd name="T44" fmla="*/ 75 w 89"/>
                <a:gd name="T45" fmla="*/ 21 h 57"/>
                <a:gd name="T46" fmla="*/ 71 w 89"/>
                <a:gd name="T47" fmla="*/ 25 h 57"/>
                <a:gd name="T48" fmla="*/ 66 w 89"/>
                <a:gd name="T49" fmla="*/ 30 h 57"/>
                <a:gd name="T50" fmla="*/ 62 w 89"/>
                <a:gd name="T51" fmla="*/ 33 h 57"/>
                <a:gd name="T52" fmla="*/ 57 w 89"/>
                <a:gd name="T53" fmla="*/ 37 h 57"/>
                <a:gd name="T54" fmla="*/ 51 w 89"/>
                <a:gd name="T55" fmla="*/ 40 h 57"/>
                <a:gd name="T56" fmla="*/ 45 w 89"/>
                <a:gd name="T57" fmla="*/ 43 h 57"/>
                <a:gd name="T58" fmla="*/ 38 w 89"/>
                <a:gd name="T59" fmla="*/ 45 h 57"/>
                <a:gd name="T60" fmla="*/ 31 w 89"/>
                <a:gd name="T61" fmla="*/ 47 h 57"/>
                <a:gd name="T62" fmla="*/ 23 w 89"/>
                <a:gd name="T63" fmla="*/ 49 h 57"/>
                <a:gd name="T64" fmla="*/ 17 w 89"/>
                <a:gd name="T65" fmla="*/ 50 h 57"/>
                <a:gd name="T66" fmla="*/ 8 w 89"/>
                <a:gd name="T67" fmla="*/ 50 h 57"/>
                <a:gd name="T68" fmla="*/ 0 w 89"/>
                <a:gd name="T69" fmla="*/ 50 h 57"/>
                <a:gd name="T70" fmla="*/ 0 w 89"/>
                <a:gd name="T71" fmla="*/ 55 h 5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57"/>
                <a:gd name="T110" fmla="*/ 89 w 89"/>
                <a:gd name="T111" fmla="*/ 57 h 5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57">
                  <a:moveTo>
                    <a:pt x="0" y="55"/>
                  </a:moveTo>
                  <a:lnTo>
                    <a:pt x="0" y="55"/>
                  </a:lnTo>
                  <a:lnTo>
                    <a:pt x="8" y="56"/>
                  </a:lnTo>
                  <a:lnTo>
                    <a:pt x="17" y="55"/>
                  </a:lnTo>
                  <a:lnTo>
                    <a:pt x="24" y="54"/>
                  </a:lnTo>
                  <a:lnTo>
                    <a:pt x="32" y="53"/>
                  </a:lnTo>
                  <a:lnTo>
                    <a:pt x="40" y="51"/>
                  </a:lnTo>
                  <a:lnTo>
                    <a:pt x="47" y="49"/>
                  </a:lnTo>
                  <a:lnTo>
                    <a:pt x="53" y="46"/>
                  </a:lnTo>
                  <a:lnTo>
                    <a:pt x="60" y="42"/>
                  </a:lnTo>
                  <a:lnTo>
                    <a:pt x="66" y="39"/>
                  </a:lnTo>
                  <a:lnTo>
                    <a:pt x="71" y="33"/>
                  </a:lnTo>
                  <a:lnTo>
                    <a:pt x="76" y="30"/>
                  </a:lnTo>
                  <a:lnTo>
                    <a:pt x="80" y="24"/>
                  </a:lnTo>
                  <a:lnTo>
                    <a:pt x="83" y="19"/>
                  </a:lnTo>
                  <a:lnTo>
                    <a:pt x="86" y="13"/>
                  </a:lnTo>
                  <a:lnTo>
                    <a:pt x="87" y="6"/>
                  </a:lnTo>
                  <a:lnTo>
                    <a:pt x="88" y="0"/>
                  </a:lnTo>
                  <a:lnTo>
                    <a:pt x="82" y="0"/>
                  </a:lnTo>
                  <a:lnTo>
                    <a:pt x="81" y="5"/>
                  </a:lnTo>
                  <a:lnTo>
                    <a:pt x="80" y="11"/>
                  </a:lnTo>
                  <a:lnTo>
                    <a:pt x="78" y="16"/>
                  </a:lnTo>
                  <a:lnTo>
                    <a:pt x="75" y="21"/>
                  </a:lnTo>
                  <a:lnTo>
                    <a:pt x="71" y="25"/>
                  </a:lnTo>
                  <a:lnTo>
                    <a:pt x="66" y="30"/>
                  </a:lnTo>
                  <a:lnTo>
                    <a:pt x="62" y="33"/>
                  </a:lnTo>
                  <a:lnTo>
                    <a:pt x="57" y="37"/>
                  </a:lnTo>
                  <a:lnTo>
                    <a:pt x="51" y="40"/>
                  </a:lnTo>
                  <a:lnTo>
                    <a:pt x="45" y="43"/>
                  </a:lnTo>
                  <a:lnTo>
                    <a:pt x="38" y="45"/>
                  </a:lnTo>
                  <a:lnTo>
                    <a:pt x="31" y="47"/>
                  </a:lnTo>
                  <a:lnTo>
                    <a:pt x="23" y="49"/>
                  </a:lnTo>
                  <a:lnTo>
                    <a:pt x="17" y="50"/>
                  </a:lnTo>
                  <a:lnTo>
                    <a:pt x="8" y="50"/>
                  </a:lnTo>
                  <a:lnTo>
                    <a:pt x="0" y="50"/>
                  </a:lnTo>
                  <a:lnTo>
                    <a:pt x="0" y="55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20" name="Freeform 339"/>
            <p:cNvSpPr>
              <a:spLocks/>
            </p:cNvSpPr>
            <p:nvPr/>
          </p:nvSpPr>
          <p:spPr bwMode="auto">
            <a:xfrm>
              <a:off x="3391" y="3822"/>
              <a:ext cx="79" cy="68"/>
            </a:xfrm>
            <a:custGeom>
              <a:avLst/>
              <a:gdLst>
                <a:gd name="T0" fmla="*/ 0 w 79"/>
                <a:gd name="T1" fmla="*/ 0 h 68"/>
                <a:gd name="T2" fmla="*/ 0 w 79"/>
                <a:gd name="T3" fmla="*/ 0 h 68"/>
                <a:gd name="T4" fmla="*/ 0 w 79"/>
                <a:gd name="T5" fmla="*/ 12 h 68"/>
                <a:gd name="T6" fmla="*/ 4 w 79"/>
                <a:gd name="T7" fmla="*/ 24 h 68"/>
                <a:gd name="T8" fmla="*/ 11 w 79"/>
                <a:gd name="T9" fmla="*/ 36 h 68"/>
                <a:gd name="T10" fmla="*/ 21 w 79"/>
                <a:gd name="T11" fmla="*/ 45 h 68"/>
                <a:gd name="T12" fmla="*/ 33 w 79"/>
                <a:gd name="T13" fmla="*/ 53 h 68"/>
                <a:gd name="T14" fmla="*/ 46 w 79"/>
                <a:gd name="T15" fmla="*/ 61 h 68"/>
                <a:gd name="T16" fmla="*/ 61 w 79"/>
                <a:gd name="T17" fmla="*/ 65 h 68"/>
                <a:gd name="T18" fmla="*/ 78 w 79"/>
                <a:gd name="T19" fmla="*/ 67 h 68"/>
                <a:gd name="T20" fmla="*/ 78 w 79"/>
                <a:gd name="T21" fmla="*/ 61 h 68"/>
                <a:gd name="T22" fmla="*/ 63 w 79"/>
                <a:gd name="T23" fmla="*/ 59 h 68"/>
                <a:gd name="T24" fmla="*/ 48 w 79"/>
                <a:gd name="T25" fmla="*/ 55 h 68"/>
                <a:gd name="T26" fmla="*/ 35 w 79"/>
                <a:gd name="T27" fmla="*/ 49 h 68"/>
                <a:gd name="T28" fmla="*/ 25 w 79"/>
                <a:gd name="T29" fmla="*/ 40 h 68"/>
                <a:gd name="T30" fmla="*/ 16 w 79"/>
                <a:gd name="T31" fmla="*/ 31 h 68"/>
                <a:gd name="T32" fmla="*/ 10 w 79"/>
                <a:gd name="T33" fmla="*/ 22 h 68"/>
                <a:gd name="T34" fmla="*/ 7 w 79"/>
                <a:gd name="T35" fmla="*/ 11 h 68"/>
                <a:gd name="T36" fmla="*/ 6 w 79"/>
                <a:gd name="T37" fmla="*/ 0 h 68"/>
                <a:gd name="T38" fmla="*/ 0 w 79"/>
                <a:gd name="T39" fmla="*/ 0 h 6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68"/>
                <a:gd name="T62" fmla="*/ 79 w 79"/>
                <a:gd name="T63" fmla="*/ 68 h 68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68">
                  <a:moveTo>
                    <a:pt x="0" y="0"/>
                  </a:moveTo>
                  <a:lnTo>
                    <a:pt x="0" y="0"/>
                  </a:lnTo>
                  <a:lnTo>
                    <a:pt x="0" y="12"/>
                  </a:lnTo>
                  <a:lnTo>
                    <a:pt x="4" y="24"/>
                  </a:lnTo>
                  <a:lnTo>
                    <a:pt x="11" y="36"/>
                  </a:lnTo>
                  <a:lnTo>
                    <a:pt x="21" y="45"/>
                  </a:lnTo>
                  <a:lnTo>
                    <a:pt x="33" y="53"/>
                  </a:lnTo>
                  <a:lnTo>
                    <a:pt x="46" y="61"/>
                  </a:lnTo>
                  <a:lnTo>
                    <a:pt x="61" y="65"/>
                  </a:lnTo>
                  <a:lnTo>
                    <a:pt x="78" y="67"/>
                  </a:lnTo>
                  <a:lnTo>
                    <a:pt x="78" y="61"/>
                  </a:lnTo>
                  <a:lnTo>
                    <a:pt x="63" y="59"/>
                  </a:lnTo>
                  <a:lnTo>
                    <a:pt x="48" y="55"/>
                  </a:lnTo>
                  <a:lnTo>
                    <a:pt x="35" y="49"/>
                  </a:lnTo>
                  <a:lnTo>
                    <a:pt x="25" y="40"/>
                  </a:lnTo>
                  <a:lnTo>
                    <a:pt x="16" y="31"/>
                  </a:lnTo>
                  <a:lnTo>
                    <a:pt x="10" y="22"/>
                  </a:lnTo>
                  <a:lnTo>
                    <a:pt x="7" y="11"/>
                  </a:lnTo>
                  <a:lnTo>
                    <a:pt x="6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21" name="Freeform 340"/>
            <p:cNvSpPr>
              <a:spLocks/>
            </p:cNvSpPr>
            <p:nvPr/>
          </p:nvSpPr>
          <p:spPr bwMode="auto">
            <a:xfrm>
              <a:off x="3391" y="3760"/>
              <a:ext cx="89" cy="57"/>
            </a:xfrm>
            <a:custGeom>
              <a:avLst/>
              <a:gdLst>
                <a:gd name="T0" fmla="*/ 88 w 89"/>
                <a:gd name="T1" fmla="*/ 1 h 57"/>
                <a:gd name="T2" fmla="*/ 88 w 89"/>
                <a:gd name="T3" fmla="*/ 1 h 57"/>
                <a:gd name="T4" fmla="*/ 80 w 89"/>
                <a:gd name="T5" fmla="*/ 0 h 57"/>
                <a:gd name="T6" fmla="*/ 71 w 89"/>
                <a:gd name="T7" fmla="*/ 1 h 57"/>
                <a:gd name="T8" fmla="*/ 64 w 89"/>
                <a:gd name="T9" fmla="*/ 2 h 57"/>
                <a:gd name="T10" fmla="*/ 56 w 89"/>
                <a:gd name="T11" fmla="*/ 3 h 57"/>
                <a:gd name="T12" fmla="*/ 48 w 89"/>
                <a:gd name="T13" fmla="*/ 5 h 57"/>
                <a:gd name="T14" fmla="*/ 40 w 89"/>
                <a:gd name="T15" fmla="*/ 7 h 57"/>
                <a:gd name="T16" fmla="*/ 35 w 89"/>
                <a:gd name="T17" fmla="*/ 10 h 57"/>
                <a:gd name="T18" fmla="*/ 28 w 89"/>
                <a:gd name="T19" fmla="*/ 14 h 57"/>
                <a:gd name="T20" fmla="*/ 22 w 89"/>
                <a:gd name="T21" fmla="*/ 18 h 57"/>
                <a:gd name="T22" fmla="*/ 17 w 89"/>
                <a:gd name="T23" fmla="*/ 23 h 57"/>
                <a:gd name="T24" fmla="*/ 12 w 89"/>
                <a:gd name="T25" fmla="*/ 27 h 57"/>
                <a:gd name="T26" fmla="*/ 8 w 89"/>
                <a:gd name="T27" fmla="*/ 32 h 57"/>
                <a:gd name="T28" fmla="*/ 5 w 89"/>
                <a:gd name="T29" fmla="*/ 37 h 57"/>
                <a:gd name="T30" fmla="*/ 2 w 89"/>
                <a:gd name="T31" fmla="*/ 43 h 57"/>
                <a:gd name="T32" fmla="*/ 1 w 89"/>
                <a:gd name="T33" fmla="*/ 50 h 57"/>
                <a:gd name="T34" fmla="*/ 0 w 89"/>
                <a:gd name="T35" fmla="*/ 56 h 57"/>
                <a:gd name="T36" fmla="*/ 6 w 89"/>
                <a:gd name="T37" fmla="*/ 56 h 57"/>
                <a:gd name="T38" fmla="*/ 7 w 89"/>
                <a:gd name="T39" fmla="*/ 51 h 57"/>
                <a:gd name="T40" fmla="*/ 8 w 89"/>
                <a:gd name="T41" fmla="*/ 45 h 57"/>
                <a:gd name="T42" fmla="*/ 10 w 89"/>
                <a:gd name="T43" fmla="*/ 40 h 57"/>
                <a:gd name="T44" fmla="*/ 13 w 89"/>
                <a:gd name="T45" fmla="*/ 35 h 57"/>
                <a:gd name="T46" fmla="*/ 17 w 89"/>
                <a:gd name="T47" fmla="*/ 31 h 57"/>
                <a:gd name="T48" fmla="*/ 22 w 89"/>
                <a:gd name="T49" fmla="*/ 26 h 57"/>
                <a:gd name="T50" fmla="*/ 25 w 89"/>
                <a:gd name="T51" fmla="*/ 23 h 57"/>
                <a:gd name="T52" fmla="*/ 31 w 89"/>
                <a:gd name="T53" fmla="*/ 19 h 57"/>
                <a:gd name="T54" fmla="*/ 37 w 89"/>
                <a:gd name="T55" fmla="*/ 16 h 57"/>
                <a:gd name="T56" fmla="*/ 43 w 89"/>
                <a:gd name="T57" fmla="*/ 14 h 57"/>
                <a:gd name="T58" fmla="*/ 50 w 89"/>
                <a:gd name="T59" fmla="*/ 11 h 57"/>
                <a:gd name="T60" fmla="*/ 57 w 89"/>
                <a:gd name="T61" fmla="*/ 9 h 57"/>
                <a:gd name="T62" fmla="*/ 64 w 89"/>
                <a:gd name="T63" fmla="*/ 8 h 57"/>
                <a:gd name="T64" fmla="*/ 71 w 89"/>
                <a:gd name="T65" fmla="*/ 7 h 57"/>
                <a:gd name="T66" fmla="*/ 80 w 89"/>
                <a:gd name="T67" fmla="*/ 7 h 57"/>
                <a:gd name="T68" fmla="*/ 88 w 89"/>
                <a:gd name="T69" fmla="*/ 7 h 57"/>
                <a:gd name="T70" fmla="*/ 88 w 89"/>
                <a:gd name="T71" fmla="*/ 1 h 5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57"/>
                <a:gd name="T110" fmla="*/ 89 w 89"/>
                <a:gd name="T111" fmla="*/ 57 h 5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57">
                  <a:moveTo>
                    <a:pt x="88" y="1"/>
                  </a:moveTo>
                  <a:lnTo>
                    <a:pt x="88" y="1"/>
                  </a:lnTo>
                  <a:lnTo>
                    <a:pt x="80" y="0"/>
                  </a:lnTo>
                  <a:lnTo>
                    <a:pt x="71" y="1"/>
                  </a:lnTo>
                  <a:lnTo>
                    <a:pt x="64" y="2"/>
                  </a:lnTo>
                  <a:lnTo>
                    <a:pt x="56" y="3"/>
                  </a:lnTo>
                  <a:lnTo>
                    <a:pt x="48" y="5"/>
                  </a:lnTo>
                  <a:lnTo>
                    <a:pt x="40" y="7"/>
                  </a:lnTo>
                  <a:lnTo>
                    <a:pt x="35" y="10"/>
                  </a:lnTo>
                  <a:lnTo>
                    <a:pt x="28" y="14"/>
                  </a:lnTo>
                  <a:lnTo>
                    <a:pt x="22" y="18"/>
                  </a:lnTo>
                  <a:lnTo>
                    <a:pt x="17" y="23"/>
                  </a:lnTo>
                  <a:lnTo>
                    <a:pt x="12" y="27"/>
                  </a:lnTo>
                  <a:lnTo>
                    <a:pt x="8" y="32"/>
                  </a:lnTo>
                  <a:lnTo>
                    <a:pt x="5" y="37"/>
                  </a:lnTo>
                  <a:lnTo>
                    <a:pt x="2" y="43"/>
                  </a:lnTo>
                  <a:lnTo>
                    <a:pt x="1" y="50"/>
                  </a:lnTo>
                  <a:lnTo>
                    <a:pt x="0" y="56"/>
                  </a:lnTo>
                  <a:lnTo>
                    <a:pt x="6" y="56"/>
                  </a:lnTo>
                  <a:lnTo>
                    <a:pt x="7" y="51"/>
                  </a:lnTo>
                  <a:lnTo>
                    <a:pt x="8" y="45"/>
                  </a:lnTo>
                  <a:lnTo>
                    <a:pt x="10" y="40"/>
                  </a:lnTo>
                  <a:lnTo>
                    <a:pt x="13" y="35"/>
                  </a:lnTo>
                  <a:lnTo>
                    <a:pt x="17" y="31"/>
                  </a:lnTo>
                  <a:lnTo>
                    <a:pt x="22" y="26"/>
                  </a:lnTo>
                  <a:lnTo>
                    <a:pt x="25" y="23"/>
                  </a:lnTo>
                  <a:lnTo>
                    <a:pt x="31" y="19"/>
                  </a:lnTo>
                  <a:lnTo>
                    <a:pt x="37" y="16"/>
                  </a:lnTo>
                  <a:lnTo>
                    <a:pt x="43" y="14"/>
                  </a:lnTo>
                  <a:lnTo>
                    <a:pt x="50" y="11"/>
                  </a:lnTo>
                  <a:lnTo>
                    <a:pt x="57" y="9"/>
                  </a:lnTo>
                  <a:lnTo>
                    <a:pt x="64" y="8"/>
                  </a:lnTo>
                  <a:lnTo>
                    <a:pt x="71" y="7"/>
                  </a:lnTo>
                  <a:lnTo>
                    <a:pt x="80" y="7"/>
                  </a:lnTo>
                  <a:lnTo>
                    <a:pt x="88" y="7"/>
                  </a:lnTo>
                  <a:lnTo>
                    <a:pt x="88" y="1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22" name="Freeform 341"/>
            <p:cNvSpPr>
              <a:spLocks/>
            </p:cNvSpPr>
            <p:nvPr/>
          </p:nvSpPr>
          <p:spPr bwMode="auto">
            <a:xfrm>
              <a:off x="3485" y="3761"/>
              <a:ext cx="79" cy="68"/>
            </a:xfrm>
            <a:custGeom>
              <a:avLst/>
              <a:gdLst>
                <a:gd name="T0" fmla="*/ 78 w 79"/>
                <a:gd name="T1" fmla="*/ 67 h 68"/>
                <a:gd name="T2" fmla="*/ 78 w 79"/>
                <a:gd name="T3" fmla="*/ 67 h 68"/>
                <a:gd name="T4" fmla="*/ 78 w 79"/>
                <a:gd name="T5" fmla="*/ 55 h 68"/>
                <a:gd name="T6" fmla="*/ 74 w 79"/>
                <a:gd name="T7" fmla="*/ 43 h 68"/>
                <a:gd name="T8" fmla="*/ 67 w 79"/>
                <a:gd name="T9" fmla="*/ 31 h 68"/>
                <a:gd name="T10" fmla="*/ 57 w 79"/>
                <a:gd name="T11" fmla="*/ 22 h 68"/>
                <a:gd name="T12" fmla="*/ 46 w 79"/>
                <a:gd name="T13" fmla="*/ 14 h 68"/>
                <a:gd name="T14" fmla="*/ 32 w 79"/>
                <a:gd name="T15" fmla="*/ 7 h 68"/>
                <a:gd name="T16" fmla="*/ 16 w 79"/>
                <a:gd name="T17" fmla="*/ 3 h 68"/>
                <a:gd name="T18" fmla="*/ 0 w 79"/>
                <a:gd name="T19" fmla="*/ 0 h 68"/>
                <a:gd name="T20" fmla="*/ 0 w 79"/>
                <a:gd name="T21" fmla="*/ 6 h 68"/>
                <a:gd name="T22" fmla="*/ 15 w 79"/>
                <a:gd name="T23" fmla="*/ 8 h 68"/>
                <a:gd name="T24" fmla="*/ 30 w 79"/>
                <a:gd name="T25" fmla="*/ 13 h 68"/>
                <a:gd name="T26" fmla="*/ 43 w 79"/>
                <a:gd name="T27" fmla="*/ 19 h 68"/>
                <a:gd name="T28" fmla="*/ 53 w 79"/>
                <a:gd name="T29" fmla="*/ 27 h 68"/>
                <a:gd name="T30" fmla="*/ 62 w 79"/>
                <a:gd name="T31" fmla="*/ 36 h 68"/>
                <a:gd name="T32" fmla="*/ 68 w 79"/>
                <a:gd name="T33" fmla="*/ 45 h 68"/>
                <a:gd name="T34" fmla="*/ 72 w 79"/>
                <a:gd name="T35" fmla="*/ 56 h 68"/>
                <a:gd name="T36" fmla="*/ 72 w 79"/>
                <a:gd name="T37" fmla="*/ 67 h 68"/>
                <a:gd name="T38" fmla="*/ 78 w 79"/>
                <a:gd name="T39" fmla="*/ 67 h 6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68"/>
                <a:gd name="T62" fmla="*/ 79 w 79"/>
                <a:gd name="T63" fmla="*/ 68 h 68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68">
                  <a:moveTo>
                    <a:pt x="78" y="67"/>
                  </a:moveTo>
                  <a:lnTo>
                    <a:pt x="78" y="67"/>
                  </a:lnTo>
                  <a:lnTo>
                    <a:pt x="78" y="55"/>
                  </a:lnTo>
                  <a:lnTo>
                    <a:pt x="74" y="43"/>
                  </a:lnTo>
                  <a:lnTo>
                    <a:pt x="67" y="31"/>
                  </a:lnTo>
                  <a:lnTo>
                    <a:pt x="57" y="22"/>
                  </a:lnTo>
                  <a:lnTo>
                    <a:pt x="46" y="14"/>
                  </a:lnTo>
                  <a:lnTo>
                    <a:pt x="32" y="7"/>
                  </a:lnTo>
                  <a:lnTo>
                    <a:pt x="16" y="3"/>
                  </a:lnTo>
                  <a:lnTo>
                    <a:pt x="0" y="0"/>
                  </a:lnTo>
                  <a:lnTo>
                    <a:pt x="0" y="6"/>
                  </a:lnTo>
                  <a:lnTo>
                    <a:pt x="15" y="8"/>
                  </a:lnTo>
                  <a:lnTo>
                    <a:pt x="30" y="13"/>
                  </a:lnTo>
                  <a:lnTo>
                    <a:pt x="43" y="19"/>
                  </a:lnTo>
                  <a:lnTo>
                    <a:pt x="53" y="27"/>
                  </a:lnTo>
                  <a:lnTo>
                    <a:pt x="62" y="36"/>
                  </a:lnTo>
                  <a:lnTo>
                    <a:pt x="68" y="45"/>
                  </a:lnTo>
                  <a:lnTo>
                    <a:pt x="72" y="56"/>
                  </a:lnTo>
                  <a:lnTo>
                    <a:pt x="72" y="67"/>
                  </a:lnTo>
                  <a:lnTo>
                    <a:pt x="78" y="67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23" name="Freeform 342"/>
            <p:cNvSpPr>
              <a:spLocks/>
            </p:cNvSpPr>
            <p:nvPr/>
          </p:nvSpPr>
          <p:spPr bwMode="auto">
            <a:xfrm>
              <a:off x="3284" y="3885"/>
              <a:ext cx="167" cy="106"/>
            </a:xfrm>
            <a:custGeom>
              <a:avLst/>
              <a:gdLst>
                <a:gd name="T0" fmla="*/ 0 w 167"/>
                <a:gd name="T1" fmla="*/ 65 h 106"/>
                <a:gd name="T2" fmla="*/ 1 w 167"/>
                <a:gd name="T3" fmla="*/ 73 h 106"/>
                <a:gd name="T4" fmla="*/ 5 w 167"/>
                <a:gd name="T5" fmla="*/ 79 h 106"/>
                <a:gd name="T6" fmla="*/ 12 w 167"/>
                <a:gd name="T7" fmla="*/ 86 h 106"/>
                <a:gd name="T8" fmla="*/ 21 w 167"/>
                <a:gd name="T9" fmla="*/ 92 h 106"/>
                <a:gd name="T10" fmla="*/ 33 w 167"/>
                <a:gd name="T11" fmla="*/ 96 h 106"/>
                <a:gd name="T12" fmla="*/ 46 w 167"/>
                <a:gd name="T13" fmla="*/ 101 h 106"/>
                <a:gd name="T14" fmla="*/ 62 w 167"/>
                <a:gd name="T15" fmla="*/ 103 h 106"/>
                <a:gd name="T16" fmla="*/ 78 w 167"/>
                <a:gd name="T17" fmla="*/ 105 h 106"/>
                <a:gd name="T18" fmla="*/ 88 w 167"/>
                <a:gd name="T19" fmla="*/ 105 h 106"/>
                <a:gd name="T20" fmla="*/ 96 w 167"/>
                <a:gd name="T21" fmla="*/ 105 h 106"/>
                <a:gd name="T22" fmla="*/ 103 w 167"/>
                <a:gd name="T23" fmla="*/ 104 h 106"/>
                <a:gd name="T24" fmla="*/ 111 w 167"/>
                <a:gd name="T25" fmla="*/ 103 h 106"/>
                <a:gd name="T26" fmla="*/ 119 w 167"/>
                <a:gd name="T27" fmla="*/ 102 h 106"/>
                <a:gd name="T28" fmla="*/ 126 w 167"/>
                <a:gd name="T29" fmla="*/ 101 h 106"/>
                <a:gd name="T30" fmla="*/ 132 w 167"/>
                <a:gd name="T31" fmla="*/ 99 h 106"/>
                <a:gd name="T32" fmla="*/ 139 w 167"/>
                <a:gd name="T33" fmla="*/ 96 h 106"/>
                <a:gd name="T34" fmla="*/ 145 w 167"/>
                <a:gd name="T35" fmla="*/ 95 h 106"/>
                <a:gd name="T36" fmla="*/ 150 w 167"/>
                <a:gd name="T37" fmla="*/ 93 h 106"/>
                <a:gd name="T38" fmla="*/ 154 w 167"/>
                <a:gd name="T39" fmla="*/ 89 h 106"/>
                <a:gd name="T40" fmla="*/ 158 w 167"/>
                <a:gd name="T41" fmla="*/ 86 h 106"/>
                <a:gd name="T42" fmla="*/ 161 w 167"/>
                <a:gd name="T43" fmla="*/ 83 h 106"/>
                <a:gd name="T44" fmla="*/ 164 w 167"/>
                <a:gd name="T45" fmla="*/ 79 h 106"/>
                <a:gd name="T46" fmla="*/ 165 w 167"/>
                <a:gd name="T47" fmla="*/ 77 h 106"/>
                <a:gd name="T48" fmla="*/ 166 w 167"/>
                <a:gd name="T49" fmla="*/ 73 h 106"/>
                <a:gd name="T50" fmla="*/ 166 w 167"/>
                <a:gd name="T51" fmla="*/ 41 h 106"/>
                <a:gd name="T52" fmla="*/ 165 w 167"/>
                <a:gd name="T53" fmla="*/ 33 h 106"/>
                <a:gd name="T54" fmla="*/ 161 w 167"/>
                <a:gd name="T55" fmla="*/ 26 h 106"/>
                <a:gd name="T56" fmla="*/ 154 w 167"/>
                <a:gd name="T57" fmla="*/ 20 h 106"/>
                <a:gd name="T58" fmla="*/ 145 w 167"/>
                <a:gd name="T59" fmla="*/ 13 h 106"/>
                <a:gd name="T60" fmla="*/ 133 w 167"/>
                <a:gd name="T61" fmla="*/ 9 h 106"/>
                <a:gd name="T62" fmla="*/ 120 w 167"/>
                <a:gd name="T63" fmla="*/ 5 h 106"/>
                <a:gd name="T64" fmla="*/ 104 w 167"/>
                <a:gd name="T65" fmla="*/ 2 h 106"/>
                <a:gd name="T66" fmla="*/ 88 w 167"/>
                <a:gd name="T67" fmla="*/ 0 h 106"/>
                <a:gd name="T68" fmla="*/ 78 w 167"/>
                <a:gd name="T69" fmla="*/ 0 h 106"/>
                <a:gd name="T70" fmla="*/ 70 w 167"/>
                <a:gd name="T71" fmla="*/ 0 h 106"/>
                <a:gd name="T72" fmla="*/ 63 w 167"/>
                <a:gd name="T73" fmla="*/ 1 h 106"/>
                <a:gd name="T74" fmla="*/ 55 w 167"/>
                <a:gd name="T75" fmla="*/ 2 h 106"/>
                <a:gd name="T76" fmla="*/ 47 w 167"/>
                <a:gd name="T77" fmla="*/ 3 h 106"/>
                <a:gd name="T78" fmla="*/ 40 w 167"/>
                <a:gd name="T79" fmla="*/ 5 h 106"/>
                <a:gd name="T80" fmla="*/ 34 w 167"/>
                <a:gd name="T81" fmla="*/ 7 h 106"/>
                <a:gd name="T82" fmla="*/ 27 w 167"/>
                <a:gd name="T83" fmla="*/ 9 h 106"/>
                <a:gd name="T84" fmla="*/ 21 w 167"/>
                <a:gd name="T85" fmla="*/ 10 h 106"/>
                <a:gd name="T86" fmla="*/ 16 w 167"/>
                <a:gd name="T87" fmla="*/ 13 h 106"/>
                <a:gd name="T88" fmla="*/ 12 w 167"/>
                <a:gd name="T89" fmla="*/ 16 h 106"/>
                <a:gd name="T90" fmla="*/ 8 w 167"/>
                <a:gd name="T91" fmla="*/ 19 h 106"/>
                <a:gd name="T92" fmla="*/ 5 w 167"/>
                <a:gd name="T93" fmla="*/ 23 h 106"/>
                <a:gd name="T94" fmla="*/ 2 w 167"/>
                <a:gd name="T95" fmla="*/ 26 h 106"/>
                <a:gd name="T96" fmla="*/ 1 w 167"/>
                <a:gd name="T97" fmla="*/ 29 h 106"/>
                <a:gd name="T98" fmla="*/ 0 w 167"/>
                <a:gd name="T99" fmla="*/ 33 h 106"/>
                <a:gd name="T100" fmla="*/ 0 w 167"/>
                <a:gd name="T101" fmla="*/ 65 h 10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67"/>
                <a:gd name="T154" fmla="*/ 0 h 106"/>
                <a:gd name="T155" fmla="*/ 167 w 167"/>
                <a:gd name="T156" fmla="*/ 106 h 10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67" h="106">
                  <a:moveTo>
                    <a:pt x="0" y="65"/>
                  </a:moveTo>
                  <a:lnTo>
                    <a:pt x="1" y="73"/>
                  </a:lnTo>
                  <a:lnTo>
                    <a:pt x="5" y="79"/>
                  </a:lnTo>
                  <a:lnTo>
                    <a:pt x="12" y="86"/>
                  </a:lnTo>
                  <a:lnTo>
                    <a:pt x="21" y="92"/>
                  </a:lnTo>
                  <a:lnTo>
                    <a:pt x="33" y="96"/>
                  </a:lnTo>
                  <a:lnTo>
                    <a:pt x="46" y="101"/>
                  </a:lnTo>
                  <a:lnTo>
                    <a:pt x="62" y="103"/>
                  </a:lnTo>
                  <a:lnTo>
                    <a:pt x="78" y="105"/>
                  </a:lnTo>
                  <a:lnTo>
                    <a:pt x="88" y="105"/>
                  </a:lnTo>
                  <a:lnTo>
                    <a:pt x="96" y="105"/>
                  </a:lnTo>
                  <a:lnTo>
                    <a:pt x="103" y="104"/>
                  </a:lnTo>
                  <a:lnTo>
                    <a:pt x="111" y="103"/>
                  </a:lnTo>
                  <a:lnTo>
                    <a:pt x="119" y="102"/>
                  </a:lnTo>
                  <a:lnTo>
                    <a:pt x="126" y="101"/>
                  </a:lnTo>
                  <a:lnTo>
                    <a:pt x="132" y="99"/>
                  </a:lnTo>
                  <a:lnTo>
                    <a:pt x="139" y="96"/>
                  </a:lnTo>
                  <a:lnTo>
                    <a:pt x="145" y="95"/>
                  </a:lnTo>
                  <a:lnTo>
                    <a:pt x="150" y="93"/>
                  </a:lnTo>
                  <a:lnTo>
                    <a:pt x="154" y="89"/>
                  </a:lnTo>
                  <a:lnTo>
                    <a:pt x="158" y="86"/>
                  </a:lnTo>
                  <a:lnTo>
                    <a:pt x="161" y="83"/>
                  </a:lnTo>
                  <a:lnTo>
                    <a:pt x="164" y="79"/>
                  </a:lnTo>
                  <a:lnTo>
                    <a:pt x="165" y="77"/>
                  </a:lnTo>
                  <a:lnTo>
                    <a:pt x="166" y="73"/>
                  </a:lnTo>
                  <a:lnTo>
                    <a:pt x="166" y="41"/>
                  </a:lnTo>
                  <a:lnTo>
                    <a:pt x="165" y="33"/>
                  </a:lnTo>
                  <a:lnTo>
                    <a:pt x="161" y="26"/>
                  </a:lnTo>
                  <a:lnTo>
                    <a:pt x="154" y="20"/>
                  </a:lnTo>
                  <a:lnTo>
                    <a:pt x="145" y="13"/>
                  </a:lnTo>
                  <a:lnTo>
                    <a:pt x="133" y="9"/>
                  </a:lnTo>
                  <a:lnTo>
                    <a:pt x="120" y="5"/>
                  </a:lnTo>
                  <a:lnTo>
                    <a:pt x="104" y="2"/>
                  </a:lnTo>
                  <a:lnTo>
                    <a:pt x="88" y="0"/>
                  </a:lnTo>
                  <a:lnTo>
                    <a:pt x="78" y="0"/>
                  </a:lnTo>
                  <a:lnTo>
                    <a:pt x="70" y="0"/>
                  </a:lnTo>
                  <a:lnTo>
                    <a:pt x="63" y="1"/>
                  </a:lnTo>
                  <a:lnTo>
                    <a:pt x="55" y="2"/>
                  </a:lnTo>
                  <a:lnTo>
                    <a:pt x="47" y="3"/>
                  </a:lnTo>
                  <a:lnTo>
                    <a:pt x="40" y="5"/>
                  </a:lnTo>
                  <a:lnTo>
                    <a:pt x="34" y="7"/>
                  </a:lnTo>
                  <a:lnTo>
                    <a:pt x="27" y="9"/>
                  </a:lnTo>
                  <a:lnTo>
                    <a:pt x="21" y="10"/>
                  </a:lnTo>
                  <a:lnTo>
                    <a:pt x="16" y="13"/>
                  </a:lnTo>
                  <a:lnTo>
                    <a:pt x="12" y="16"/>
                  </a:lnTo>
                  <a:lnTo>
                    <a:pt x="8" y="19"/>
                  </a:lnTo>
                  <a:lnTo>
                    <a:pt x="5" y="23"/>
                  </a:lnTo>
                  <a:lnTo>
                    <a:pt x="2" y="26"/>
                  </a:lnTo>
                  <a:lnTo>
                    <a:pt x="1" y="29"/>
                  </a:lnTo>
                  <a:lnTo>
                    <a:pt x="0" y="33"/>
                  </a:lnTo>
                  <a:lnTo>
                    <a:pt x="0" y="65"/>
                  </a:lnTo>
                </a:path>
              </a:pathLst>
            </a:custGeom>
            <a:solidFill>
              <a:srgbClr val="FFB2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24" name="Freeform 343"/>
            <p:cNvSpPr>
              <a:spLocks/>
            </p:cNvSpPr>
            <p:nvPr/>
          </p:nvSpPr>
          <p:spPr bwMode="auto">
            <a:xfrm>
              <a:off x="3281" y="3954"/>
              <a:ext cx="79" cy="40"/>
            </a:xfrm>
            <a:custGeom>
              <a:avLst/>
              <a:gdLst>
                <a:gd name="T0" fmla="*/ 78 w 79"/>
                <a:gd name="T1" fmla="*/ 34 h 40"/>
                <a:gd name="T2" fmla="*/ 78 w 79"/>
                <a:gd name="T3" fmla="*/ 34 h 40"/>
                <a:gd name="T4" fmla="*/ 62 w 79"/>
                <a:gd name="T5" fmla="*/ 32 h 40"/>
                <a:gd name="T6" fmla="*/ 48 w 79"/>
                <a:gd name="T7" fmla="*/ 30 h 40"/>
                <a:gd name="T8" fmla="*/ 35 w 79"/>
                <a:gd name="T9" fmla="*/ 26 h 40"/>
                <a:gd name="T10" fmla="*/ 25 w 79"/>
                <a:gd name="T11" fmla="*/ 22 h 40"/>
                <a:gd name="T12" fmla="*/ 16 w 79"/>
                <a:gd name="T13" fmla="*/ 17 h 40"/>
                <a:gd name="T14" fmla="*/ 10 w 79"/>
                <a:gd name="T15" fmla="*/ 11 h 40"/>
                <a:gd name="T16" fmla="*/ 7 w 79"/>
                <a:gd name="T17" fmla="*/ 6 h 40"/>
                <a:gd name="T18" fmla="*/ 6 w 79"/>
                <a:gd name="T19" fmla="*/ 0 h 40"/>
                <a:gd name="T20" fmla="*/ 0 w 79"/>
                <a:gd name="T21" fmla="*/ 0 h 40"/>
                <a:gd name="T22" fmla="*/ 0 w 79"/>
                <a:gd name="T23" fmla="*/ 8 h 40"/>
                <a:gd name="T24" fmla="*/ 5 w 79"/>
                <a:gd name="T25" fmla="*/ 15 h 40"/>
                <a:gd name="T26" fmla="*/ 12 w 79"/>
                <a:gd name="T27" fmla="*/ 22 h 40"/>
                <a:gd name="T28" fmla="*/ 21 w 79"/>
                <a:gd name="T29" fmla="*/ 27 h 40"/>
                <a:gd name="T30" fmla="*/ 33 w 79"/>
                <a:gd name="T31" fmla="*/ 32 h 40"/>
                <a:gd name="T32" fmla="*/ 47 w 79"/>
                <a:gd name="T33" fmla="*/ 36 h 40"/>
                <a:gd name="T34" fmla="*/ 62 w 79"/>
                <a:gd name="T35" fmla="*/ 38 h 40"/>
                <a:gd name="T36" fmla="*/ 78 w 79"/>
                <a:gd name="T37" fmla="*/ 39 h 40"/>
                <a:gd name="T38" fmla="*/ 78 w 79"/>
                <a:gd name="T39" fmla="*/ 34 h 4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0"/>
                <a:gd name="T62" fmla="*/ 79 w 79"/>
                <a:gd name="T63" fmla="*/ 40 h 4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0">
                  <a:moveTo>
                    <a:pt x="78" y="34"/>
                  </a:moveTo>
                  <a:lnTo>
                    <a:pt x="78" y="34"/>
                  </a:lnTo>
                  <a:lnTo>
                    <a:pt x="62" y="32"/>
                  </a:lnTo>
                  <a:lnTo>
                    <a:pt x="48" y="30"/>
                  </a:lnTo>
                  <a:lnTo>
                    <a:pt x="35" y="26"/>
                  </a:lnTo>
                  <a:lnTo>
                    <a:pt x="25" y="22"/>
                  </a:lnTo>
                  <a:lnTo>
                    <a:pt x="16" y="17"/>
                  </a:lnTo>
                  <a:lnTo>
                    <a:pt x="10" y="11"/>
                  </a:lnTo>
                  <a:lnTo>
                    <a:pt x="7" y="6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8"/>
                  </a:lnTo>
                  <a:lnTo>
                    <a:pt x="5" y="15"/>
                  </a:lnTo>
                  <a:lnTo>
                    <a:pt x="12" y="22"/>
                  </a:lnTo>
                  <a:lnTo>
                    <a:pt x="21" y="27"/>
                  </a:lnTo>
                  <a:lnTo>
                    <a:pt x="33" y="32"/>
                  </a:lnTo>
                  <a:lnTo>
                    <a:pt x="47" y="36"/>
                  </a:lnTo>
                  <a:lnTo>
                    <a:pt x="62" y="38"/>
                  </a:lnTo>
                  <a:lnTo>
                    <a:pt x="78" y="39"/>
                  </a:lnTo>
                  <a:lnTo>
                    <a:pt x="78" y="34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25" name="Freeform 344"/>
            <p:cNvSpPr>
              <a:spLocks/>
            </p:cNvSpPr>
            <p:nvPr/>
          </p:nvSpPr>
          <p:spPr bwMode="auto">
            <a:xfrm>
              <a:off x="3365" y="3962"/>
              <a:ext cx="90" cy="33"/>
            </a:xfrm>
            <a:custGeom>
              <a:avLst/>
              <a:gdLst>
                <a:gd name="T0" fmla="*/ 82 w 90"/>
                <a:gd name="T1" fmla="*/ 0 h 33"/>
                <a:gd name="T2" fmla="*/ 82 w 90"/>
                <a:gd name="T3" fmla="*/ 0 h 33"/>
                <a:gd name="T4" fmla="*/ 82 w 90"/>
                <a:gd name="T5" fmla="*/ 2 h 33"/>
                <a:gd name="T6" fmla="*/ 81 w 90"/>
                <a:gd name="T7" fmla="*/ 5 h 33"/>
                <a:gd name="T8" fmla="*/ 78 w 90"/>
                <a:gd name="T9" fmla="*/ 8 h 33"/>
                <a:gd name="T10" fmla="*/ 76 w 90"/>
                <a:gd name="T11" fmla="*/ 10 h 33"/>
                <a:gd name="T12" fmla="*/ 71 w 90"/>
                <a:gd name="T13" fmla="*/ 13 h 33"/>
                <a:gd name="T14" fmla="*/ 67 w 90"/>
                <a:gd name="T15" fmla="*/ 15 h 33"/>
                <a:gd name="T16" fmla="*/ 64 w 90"/>
                <a:gd name="T17" fmla="*/ 17 h 33"/>
                <a:gd name="T18" fmla="*/ 58 w 90"/>
                <a:gd name="T19" fmla="*/ 19 h 33"/>
                <a:gd name="T20" fmla="*/ 52 w 90"/>
                <a:gd name="T21" fmla="*/ 21 h 33"/>
                <a:gd name="T22" fmla="*/ 46 w 90"/>
                <a:gd name="T23" fmla="*/ 23 h 33"/>
                <a:gd name="T24" fmla="*/ 39 w 90"/>
                <a:gd name="T25" fmla="*/ 24 h 33"/>
                <a:gd name="T26" fmla="*/ 32 w 90"/>
                <a:gd name="T27" fmla="*/ 24 h 33"/>
                <a:gd name="T28" fmla="*/ 24 w 90"/>
                <a:gd name="T29" fmla="*/ 25 h 33"/>
                <a:gd name="T30" fmla="*/ 17 w 90"/>
                <a:gd name="T31" fmla="*/ 25 h 33"/>
                <a:gd name="T32" fmla="*/ 9 w 90"/>
                <a:gd name="T33" fmla="*/ 25 h 33"/>
                <a:gd name="T34" fmla="*/ 0 w 90"/>
                <a:gd name="T35" fmla="*/ 26 h 33"/>
                <a:gd name="T36" fmla="*/ 0 w 90"/>
                <a:gd name="T37" fmla="*/ 31 h 33"/>
                <a:gd name="T38" fmla="*/ 9 w 90"/>
                <a:gd name="T39" fmla="*/ 32 h 33"/>
                <a:gd name="T40" fmla="*/ 17 w 90"/>
                <a:gd name="T41" fmla="*/ 32 h 33"/>
                <a:gd name="T42" fmla="*/ 24 w 90"/>
                <a:gd name="T43" fmla="*/ 31 h 33"/>
                <a:gd name="T44" fmla="*/ 32 w 90"/>
                <a:gd name="T45" fmla="*/ 30 h 33"/>
                <a:gd name="T46" fmla="*/ 40 w 90"/>
                <a:gd name="T47" fmla="*/ 29 h 33"/>
                <a:gd name="T48" fmla="*/ 47 w 90"/>
                <a:gd name="T49" fmla="*/ 28 h 33"/>
                <a:gd name="T50" fmla="*/ 53 w 90"/>
                <a:gd name="T51" fmla="*/ 26 h 33"/>
                <a:gd name="T52" fmla="*/ 60 w 90"/>
                <a:gd name="T53" fmla="*/ 24 h 33"/>
                <a:gd name="T54" fmla="*/ 66 w 90"/>
                <a:gd name="T55" fmla="*/ 23 h 33"/>
                <a:gd name="T56" fmla="*/ 70 w 90"/>
                <a:gd name="T57" fmla="*/ 19 h 33"/>
                <a:gd name="T58" fmla="*/ 76 w 90"/>
                <a:gd name="T59" fmla="*/ 17 h 33"/>
                <a:gd name="T60" fmla="*/ 80 w 90"/>
                <a:gd name="T61" fmla="*/ 14 h 33"/>
                <a:gd name="T62" fmla="*/ 83 w 90"/>
                <a:gd name="T63" fmla="*/ 11 h 33"/>
                <a:gd name="T64" fmla="*/ 86 w 90"/>
                <a:gd name="T65" fmla="*/ 8 h 33"/>
                <a:gd name="T66" fmla="*/ 88 w 90"/>
                <a:gd name="T67" fmla="*/ 4 h 33"/>
                <a:gd name="T68" fmla="*/ 89 w 90"/>
                <a:gd name="T69" fmla="*/ 0 h 33"/>
                <a:gd name="T70" fmla="*/ 82 w 90"/>
                <a:gd name="T71" fmla="*/ 0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"/>
                <a:gd name="T109" fmla="*/ 0 h 33"/>
                <a:gd name="T110" fmla="*/ 90 w 90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" h="33">
                  <a:moveTo>
                    <a:pt x="82" y="0"/>
                  </a:moveTo>
                  <a:lnTo>
                    <a:pt x="82" y="0"/>
                  </a:lnTo>
                  <a:lnTo>
                    <a:pt x="82" y="2"/>
                  </a:lnTo>
                  <a:lnTo>
                    <a:pt x="81" y="5"/>
                  </a:lnTo>
                  <a:lnTo>
                    <a:pt x="78" y="8"/>
                  </a:lnTo>
                  <a:lnTo>
                    <a:pt x="76" y="10"/>
                  </a:lnTo>
                  <a:lnTo>
                    <a:pt x="71" y="13"/>
                  </a:lnTo>
                  <a:lnTo>
                    <a:pt x="67" y="15"/>
                  </a:lnTo>
                  <a:lnTo>
                    <a:pt x="64" y="17"/>
                  </a:lnTo>
                  <a:lnTo>
                    <a:pt x="58" y="19"/>
                  </a:lnTo>
                  <a:lnTo>
                    <a:pt x="52" y="21"/>
                  </a:lnTo>
                  <a:lnTo>
                    <a:pt x="46" y="23"/>
                  </a:lnTo>
                  <a:lnTo>
                    <a:pt x="39" y="24"/>
                  </a:lnTo>
                  <a:lnTo>
                    <a:pt x="32" y="24"/>
                  </a:lnTo>
                  <a:lnTo>
                    <a:pt x="24" y="25"/>
                  </a:lnTo>
                  <a:lnTo>
                    <a:pt x="17" y="25"/>
                  </a:lnTo>
                  <a:lnTo>
                    <a:pt x="9" y="25"/>
                  </a:lnTo>
                  <a:lnTo>
                    <a:pt x="0" y="26"/>
                  </a:lnTo>
                  <a:lnTo>
                    <a:pt x="0" y="31"/>
                  </a:lnTo>
                  <a:lnTo>
                    <a:pt x="9" y="32"/>
                  </a:lnTo>
                  <a:lnTo>
                    <a:pt x="17" y="32"/>
                  </a:lnTo>
                  <a:lnTo>
                    <a:pt x="24" y="31"/>
                  </a:lnTo>
                  <a:lnTo>
                    <a:pt x="32" y="30"/>
                  </a:lnTo>
                  <a:lnTo>
                    <a:pt x="40" y="29"/>
                  </a:lnTo>
                  <a:lnTo>
                    <a:pt x="47" y="28"/>
                  </a:lnTo>
                  <a:lnTo>
                    <a:pt x="53" y="26"/>
                  </a:lnTo>
                  <a:lnTo>
                    <a:pt x="60" y="24"/>
                  </a:lnTo>
                  <a:lnTo>
                    <a:pt x="66" y="23"/>
                  </a:lnTo>
                  <a:lnTo>
                    <a:pt x="70" y="19"/>
                  </a:lnTo>
                  <a:lnTo>
                    <a:pt x="76" y="17"/>
                  </a:lnTo>
                  <a:lnTo>
                    <a:pt x="80" y="14"/>
                  </a:lnTo>
                  <a:lnTo>
                    <a:pt x="83" y="11"/>
                  </a:lnTo>
                  <a:lnTo>
                    <a:pt x="86" y="8"/>
                  </a:lnTo>
                  <a:lnTo>
                    <a:pt x="88" y="4"/>
                  </a:lnTo>
                  <a:lnTo>
                    <a:pt x="89" y="0"/>
                  </a:lnTo>
                  <a:lnTo>
                    <a:pt x="82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26" name="Freeform 345"/>
            <p:cNvSpPr>
              <a:spLocks/>
            </p:cNvSpPr>
            <p:nvPr/>
          </p:nvSpPr>
          <p:spPr bwMode="auto">
            <a:xfrm>
              <a:off x="3453" y="3928"/>
              <a:ext cx="2" cy="29"/>
            </a:xfrm>
            <a:custGeom>
              <a:avLst/>
              <a:gdLst>
                <a:gd name="T0" fmla="*/ 0 w 2"/>
                <a:gd name="T1" fmla="*/ 0 h 29"/>
                <a:gd name="T2" fmla="*/ 0 w 2"/>
                <a:gd name="T3" fmla="*/ 0 h 29"/>
                <a:gd name="T4" fmla="*/ 0 w 2"/>
                <a:gd name="T5" fmla="*/ 28 h 29"/>
                <a:gd name="T6" fmla="*/ 1 w 2"/>
                <a:gd name="T7" fmla="*/ 28 h 29"/>
                <a:gd name="T8" fmla="*/ 1 w 2"/>
                <a:gd name="T9" fmla="*/ 0 h 29"/>
                <a:gd name="T10" fmla="*/ 0 w 2"/>
                <a:gd name="T11" fmla="*/ 0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"/>
                <a:gd name="T19" fmla="*/ 0 h 29"/>
                <a:gd name="T20" fmla="*/ 2 w 2"/>
                <a:gd name="T21" fmla="*/ 29 h 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" h="29">
                  <a:moveTo>
                    <a:pt x="0" y="0"/>
                  </a:moveTo>
                  <a:lnTo>
                    <a:pt x="0" y="0"/>
                  </a:lnTo>
                  <a:lnTo>
                    <a:pt x="0" y="28"/>
                  </a:lnTo>
                  <a:lnTo>
                    <a:pt x="1" y="28"/>
                  </a:lnTo>
                  <a:lnTo>
                    <a:pt x="1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27" name="Freeform 346"/>
            <p:cNvSpPr>
              <a:spLocks/>
            </p:cNvSpPr>
            <p:nvPr/>
          </p:nvSpPr>
          <p:spPr bwMode="auto">
            <a:xfrm>
              <a:off x="3375" y="3882"/>
              <a:ext cx="79" cy="41"/>
            </a:xfrm>
            <a:custGeom>
              <a:avLst/>
              <a:gdLst>
                <a:gd name="T0" fmla="*/ 0 w 79"/>
                <a:gd name="T1" fmla="*/ 5 h 41"/>
                <a:gd name="T2" fmla="*/ 0 w 79"/>
                <a:gd name="T3" fmla="*/ 5 h 41"/>
                <a:gd name="T4" fmla="*/ 16 w 79"/>
                <a:gd name="T5" fmla="*/ 7 h 41"/>
                <a:gd name="T6" fmla="*/ 30 w 79"/>
                <a:gd name="T7" fmla="*/ 10 h 41"/>
                <a:gd name="T8" fmla="*/ 43 w 79"/>
                <a:gd name="T9" fmla="*/ 13 h 41"/>
                <a:gd name="T10" fmla="*/ 53 w 79"/>
                <a:gd name="T11" fmla="*/ 17 h 41"/>
                <a:gd name="T12" fmla="*/ 62 w 79"/>
                <a:gd name="T13" fmla="*/ 23 h 41"/>
                <a:gd name="T14" fmla="*/ 68 w 79"/>
                <a:gd name="T15" fmla="*/ 29 h 41"/>
                <a:gd name="T16" fmla="*/ 72 w 79"/>
                <a:gd name="T17" fmla="*/ 34 h 41"/>
                <a:gd name="T18" fmla="*/ 72 w 79"/>
                <a:gd name="T19" fmla="*/ 40 h 41"/>
                <a:gd name="T20" fmla="*/ 78 w 79"/>
                <a:gd name="T21" fmla="*/ 40 h 41"/>
                <a:gd name="T22" fmla="*/ 78 w 79"/>
                <a:gd name="T23" fmla="*/ 32 h 41"/>
                <a:gd name="T24" fmla="*/ 73 w 79"/>
                <a:gd name="T25" fmla="*/ 24 h 41"/>
                <a:gd name="T26" fmla="*/ 66 w 79"/>
                <a:gd name="T27" fmla="*/ 18 h 41"/>
                <a:gd name="T28" fmla="*/ 57 w 79"/>
                <a:gd name="T29" fmla="*/ 12 h 41"/>
                <a:gd name="T30" fmla="*/ 45 w 79"/>
                <a:gd name="T31" fmla="*/ 8 h 41"/>
                <a:gd name="T32" fmla="*/ 31 w 79"/>
                <a:gd name="T33" fmla="*/ 4 h 41"/>
                <a:gd name="T34" fmla="*/ 16 w 79"/>
                <a:gd name="T35" fmla="*/ 2 h 41"/>
                <a:gd name="T36" fmla="*/ 0 w 79"/>
                <a:gd name="T37" fmla="*/ 0 h 41"/>
                <a:gd name="T38" fmla="*/ 0 w 79"/>
                <a:gd name="T39" fmla="*/ 5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1"/>
                <a:gd name="T62" fmla="*/ 79 w 79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1">
                  <a:moveTo>
                    <a:pt x="0" y="5"/>
                  </a:moveTo>
                  <a:lnTo>
                    <a:pt x="0" y="5"/>
                  </a:lnTo>
                  <a:lnTo>
                    <a:pt x="16" y="7"/>
                  </a:lnTo>
                  <a:lnTo>
                    <a:pt x="30" y="10"/>
                  </a:lnTo>
                  <a:lnTo>
                    <a:pt x="43" y="13"/>
                  </a:lnTo>
                  <a:lnTo>
                    <a:pt x="53" y="17"/>
                  </a:lnTo>
                  <a:lnTo>
                    <a:pt x="62" y="23"/>
                  </a:lnTo>
                  <a:lnTo>
                    <a:pt x="68" y="29"/>
                  </a:lnTo>
                  <a:lnTo>
                    <a:pt x="72" y="34"/>
                  </a:lnTo>
                  <a:lnTo>
                    <a:pt x="72" y="40"/>
                  </a:lnTo>
                  <a:lnTo>
                    <a:pt x="78" y="40"/>
                  </a:lnTo>
                  <a:lnTo>
                    <a:pt x="78" y="32"/>
                  </a:lnTo>
                  <a:lnTo>
                    <a:pt x="73" y="24"/>
                  </a:lnTo>
                  <a:lnTo>
                    <a:pt x="66" y="18"/>
                  </a:lnTo>
                  <a:lnTo>
                    <a:pt x="57" y="12"/>
                  </a:lnTo>
                  <a:lnTo>
                    <a:pt x="45" y="8"/>
                  </a:lnTo>
                  <a:lnTo>
                    <a:pt x="31" y="4"/>
                  </a:lnTo>
                  <a:lnTo>
                    <a:pt x="16" y="2"/>
                  </a:lnTo>
                  <a:lnTo>
                    <a:pt x="0" y="0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28" name="Freeform 347"/>
            <p:cNvSpPr>
              <a:spLocks/>
            </p:cNvSpPr>
            <p:nvPr/>
          </p:nvSpPr>
          <p:spPr bwMode="auto">
            <a:xfrm>
              <a:off x="3280" y="3882"/>
              <a:ext cx="90" cy="33"/>
            </a:xfrm>
            <a:custGeom>
              <a:avLst/>
              <a:gdLst>
                <a:gd name="T0" fmla="*/ 7 w 90"/>
                <a:gd name="T1" fmla="*/ 32 h 33"/>
                <a:gd name="T2" fmla="*/ 7 w 90"/>
                <a:gd name="T3" fmla="*/ 32 h 33"/>
                <a:gd name="T4" fmla="*/ 7 w 90"/>
                <a:gd name="T5" fmla="*/ 29 h 33"/>
                <a:gd name="T6" fmla="*/ 8 w 90"/>
                <a:gd name="T7" fmla="*/ 27 h 33"/>
                <a:gd name="T8" fmla="*/ 11 w 90"/>
                <a:gd name="T9" fmla="*/ 24 h 33"/>
                <a:gd name="T10" fmla="*/ 13 w 90"/>
                <a:gd name="T11" fmla="*/ 22 h 33"/>
                <a:gd name="T12" fmla="*/ 17 w 90"/>
                <a:gd name="T13" fmla="*/ 19 h 33"/>
                <a:gd name="T14" fmla="*/ 22 w 90"/>
                <a:gd name="T15" fmla="*/ 17 h 33"/>
                <a:gd name="T16" fmla="*/ 26 w 90"/>
                <a:gd name="T17" fmla="*/ 15 h 33"/>
                <a:gd name="T18" fmla="*/ 32 w 90"/>
                <a:gd name="T19" fmla="*/ 13 h 33"/>
                <a:gd name="T20" fmla="*/ 37 w 90"/>
                <a:gd name="T21" fmla="*/ 11 h 33"/>
                <a:gd name="T22" fmla="*/ 43 w 90"/>
                <a:gd name="T23" fmla="*/ 9 h 33"/>
                <a:gd name="T24" fmla="*/ 50 w 90"/>
                <a:gd name="T25" fmla="*/ 8 h 33"/>
                <a:gd name="T26" fmla="*/ 57 w 90"/>
                <a:gd name="T27" fmla="*/ 7 h 33"/>
                <a:gd name="T28" fmla="*/ 65 w 90"/>
                <a:gd name="T29" fmla="*/ 6 h 33"/>
                <a:gd name="T30" fmla="*/ 72 w 90"/>
                <a:gd name="T31" fmla="*/ 6 h 33"/>
                <a:gd name="T32" fmla="*/ 80 w 90"/>
                <a:gd name="T33" fmla="*/ 6 h 33"/>
                <a:gd name="T34" fmla="*/ 89 w 90"/>
                <a:gd name="T35" fmla="*/ 5 h 33"/>
                <a:gd name="T36" fmla="*/ 89 w 90"/>
                <a:gd name="T37" fmla="*/ 0 h 33"/>
                <a:gd name="T38" fmla="*/ 80 w 90"/>
                <a:gd name="T39" fmla="*/ 0 h 33"/>
                <a:gd name="T40" fmla="*/ 72 w 90"/>
                <a:gd name="T41" fmla="*/ 0 h 33"/>
                <a:gd name="T42" fmla="*/ 65 w 90"/>
                <a:gd name="T43" fmla="*/ 1 h 33"/>
                <a:gd name="T44" fmla="*/ 57 w 90"/>
                <a:gd name="T45" fmla="*/ 2 h 33"/>
                <a:gd name="T46" fmla="*/ 49 w 90"/>
                <a:gd name="T47" fmla="*/ 3 h 33"/>
                <a:gd name="T48" fmla="*/ 42 w 90"/>
                <a:gd name="T49" fmla="*/ 3 h 33"/>
                <a:gd name="T50" fmla="*/ 36 w 90"/>
                <a:gd name="T51" fmla="*/ 5 h 33"/>
                <a:gd name="T52" fmla="*/ 29 w 90"/>
                <a:gd name="T53" fmla="*/ 8 h 33"/>
                <a:gd name="T54" fmla="*/ 22 w 90"/>
                <a:gd name="T55" fmla="*/ 9 h 33"/>
                <a:gd name="T56" fmla="*/ 19 w 90"/>
                <a:gd name="T57" fmla="*/ 12 h 33"/>
                <a:gd name="T58" fmla="*/ 14 w 90"/>
                <a:gd name="T59" fmla="*/ 14 h 33"/>
                <a:gd name="T60" fmla="*/ 9 w 90"/>
                <a:gd name="T61" fmla="*/ 17 h 33"/>
                <a:gd name="T62" fmla="*/ 6 w 90"/>
                <a:gd name="T63" fmla="*/ 21 h 33"/>
                <a:gd name="T64" fmla="*/ 3 w 90"/>
                <a:gd name="T65" fmla="*/ 24 h 33"/>
                <a:gd name="T66" fmla="*/ 1 w 90"/>
                <a:gd name="T67" fmla="*/ 28 h 33"/>
                <a:gd name="T68" fmla="*/ 0 w 90"/>
                <a:gd name="T69" fmla="*/ 32 h 33"/>
                <a:gd name="T70" fmla="*/ 7 w 90"/>
                <a:gd name="T71" fmla="*/ 32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"/>
                <a:gd name="T109" fmla="*/ 0 h 33"/>
                <a:gd name="T110" fmla="*/ 90 w 90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" h="33">
                  <a:moveTo>
                    <a:pt x="7" y="32"/>
                  </a:moveTo>
                  <a:lnTo>
                    <a:pt x="7" y="32"/>
                  </a:lnTo>
                  <a:lnTo>
                    <a:pt x="7" y="29"/>
                  </a:lnTo>
                  <a:lnTo>
                    <a:pt x="8" y="27"/>
                  </a:lnTo>
                  <a:lnTo>
                    <a:pt x="11" y="24"/>
                  </a:lnTo>
                  <a:lnTo>
                    <a:pt x="13" y="22"/>
                  </a:lnTo>
                  <a:lnTo>
                    <a:pt x="17" y="19"/>
                  </a:lnTo>
                  <a:lnTo>
                    <a:pt x="22" y="17"/>
                  </a:lnTo>
                  <a:lnTo>
                    <a:pt x="26" y="15"/>
                  </a:lnTo>
                  <a:lnTo>
                    <a:pt x="32" y="13"/>
                  </a:lnTo>
                  <a:lnTo>
                    <a:pt x="37" y="11"/>
                  </a:lnTo>
                  <a:lnTo>
                    <a:pt x="43" y="9"/>
                  </a:lnTo>
                  <a:lnTo>
                    <a:pt x="50" y="8"/>
                  </a:lnTo>
                  <a:lnTo>
                    <a:pt x="57" y="7"/>
                  </a:lnTo>
                  <a:lnTo>
                    <a:pt x="65" y="6"/>
                  </a:lnTo>
                  <a:lnTo>
                    <a:pt x="72" y="6"/>
                  </a:lnTo>
                  <a:lnTo>
                    <a:pt x="80" y="6"/>
                  </a:lnTo>
                  <a:lnTo>
                    <a:pt x="89" y="5"/>
                  </a:lnTo>
                  <a:lnTo>
                    <a:pt x="89" y="0"/>
                  </a:lnTo>
                  <a:lnTo>
                    <a:pt x="80" y="0"/>
                  </a:lnTo>
                  <a:lnTo>
                    <a:pt x="72" y="0"/>
                  </a:lnTo>
                  <a:lnTo>
                    <a:pt x="65" y="1"/>
                  </a:lnTo>
                  <a:lnTo>
                    <a:pt x="57" y="2"/>
                  </a:lnTo>
                  <a:lnTo>
                    <a:pt x="49" y="3"/>
                  </a:lnTo>
                  <a:lnTo>
                    <a:pt x="42" y="3"/>
                  </a:lnTo>
                  <a:lnTo>
                    <a:pt x="36" y="5"/>
                  </a:lnTo>
                  <a:lnTo>
                    <a:pt x="29" y="8"/>
                  </a:lnTo>
                  <a:lnTo>
                    <a:pt x="22" y="9"/>
                  </a:lnTo>
                  <a:lnTo>
                    <a:pt x="19" y="12"/>
                  </a:lnTo>
                  <a:lnTo>
                    <a:pt x="14" y="14"/>
                  </a:lnTo>
                  <a:lnTo>
                    <a:pt x="9" y="17"/>
                  </a:lnTo>
                  <a:lnTo>
                    <a:pt x="6" y="21"/>
                  </a:lnTo>
                  <a:lnTo>
                    <a:pt x="3" y="24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7" y="3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29" name="Freeform 348"/>
            <p:cNvSpPr>
              <a:spLocks/>
            </p:cNvSpPr>
            <p:nvPr/>
          </p:nvSpPr>
          <p:spPr bwMode="auto">
            <a:xfrm>
              <a:off x="3280" y="3920"/>
              <a:ext cx="2" cy="29"/>
            </a:xfrm>
            <a:custGeom>
              <a:avLst/>
              <a:gdLst>
                <a:gd name="T0" fmla="*/ 1 w 2"/>
                <a:gd name="T1" fmla="*/ 28 h 29"/>
                <a:gd name="T2" fmla="*/ 1 w 2"/>
                <a:gd name="T3" fmla="*/ 28 h 29"/>
                <a:gd name="T4" fmla="*/ 1 w 2"/>
                <a:gd name="T5" fmla="*/ 0 h 29"/>
                <a:gd name="T6" fmla="*/ 0 w 2"/>
                <a:gd name="T7" fmla="*/ 0 h 29"/>
                <a:gd name="T8" fmla="*/ 0 w 2"/>
                <a:gd name="T9" fmla="*/ 28 h 29"/>
                <a:gd name="T10" fmla="*/ 1 w 2"/>
                <a:gd name="T11" fmla="*/ 28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"/>
                <a:gd name="T19" fmla="*/ 0 h 29"/>
                <a:gd name="T20" fmla="*/ 2 w 2"/>
                <a:gd name="T21" fmla="*/ 29 h 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" h="29">
                  <a:moveTo>
                    <a:pt x="1" y="28"/>
                  </a:moveTo>
                  <a:lnTo>
                    <a:pt x="1" y="28"/>
                  </a:lnTo>
                  <a:lnTo>
                    <a:pt x="1" y="0"/>
                  </a:lnTo>
                  <a:lnTo>
                    <a:pt x="0" y="0"/>
                  </a:lnTo>
                  <a:lnTo>
                    <a:pt x="0" y="28"/>
                  </a:lnTo>
                  <a:lnTo>
                    <a:pt x="1" y="28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30" name="Freeform 349"/>
            <p:cNvSpPr>
              <a:spLocks/>
            </p:cNvSpPr>
            <p:nvPr/>
          </p:nvSpPr>
          <p:spPr bwMode="auto">
            <a:xfrm>
              <a:off x="3284" y="3885"/>
              <a:ext cx="167" cy="72"/>
            </a:xfrm>
            <a:custGeom>
              <a:avLst/>
              <a:gdLst>
                <a:gd name="T0" fmla="*/ 166 w 167"/>
                <a:gd name="T1" fmla="*/ 40 h 72"/>
                <a:gd name="T2" fmla="*/ 165 w 167"/>
                <a:gd name="T3" fmla="*/ 42 h 72"/>
                <a:gd name="T4" fmla="*/ 163 w 167"/>
                <a:gd name="T5" fmla="*/ 46 h 72"/>
                <a:gd name="T6" fmla="*/ 161 w 167"/>
                <a:gd name="T7" fmla="*/ 50 h 72"/>
                <a:gd name="T8" fmla="*/ 157 w 167"/>
                <a:gd name="T9" fmla="*/ 53 h 72"/>
                <a:gd name="T10" fmla="*/ 153 w 167"/>
                <a:gd name="T11" fmla="*/ 56 h 72"/>
                <a:gd name="T12" fmla="*/ 149 w 167"/>
                <a:gd name="T13" fmla="*/ 58 h 72"/>
                <a:gd name="T14" fmla="*/ 144 w 167"/>
                <a:gd name="T15" fmla="*/ 61 h 72"/>
                <a:gd name="T16" fmla="*/ 139 w 167"/>
                <a:gd name="T17" fmla="*/ 64 h 72"/>
                <a:gd name="T18" fmla="*/ 132 w 167"/>
                <a:gd name="T19" fmla="*/ 65 h 72"/>
                <a:gd name="T20" fmla="*/ 125 w 167"/>
                <a:gd name="T21" fmla="*/ 67 h 72"/>
                <a:gd name="T22" fmla="*/ 119 w 167"/>
                <a:gd name="T23" fmla="*/ 69 h 72"/>
                <a:gd name="T24" fmla="*/ 111 w 167"/>
                <a:gd name="T25" fmla="*/ 70 h 72"/>
                <a:gd name="T26" fmla="*/ 103 w 167"/>
                <a:gd name="T27" fmla="*/ 71 h 72"/>
                <a:gd name="T28" fmla="*/ 96 w 167"/>
                <a:gd name="T29" fmla="*/ 71 h 72"/>
                <a:gd name="T30" fmla="*/ 87 w 167"/>
                <a:gd name="T31" fmla="*/ 71 h 72"/>
                <a:gd name="T32" fmla="*/ 78 w 167"/>
                <a:gd name="T33" fmla="*/ 71 h 72"/>
                <a:gd name="T34" fmla="*/ 62 w 167"/>
                <a:gd name="T35" fmla="*/ 70 h 72"/>
                <a:gd name="T36" fmla="*/ 46 w 167"/>
                <a:gd name="T37" fmla="*/ 66 h 72"/>
                <a:gd name="T38" fmla="*/ 32 w 167"/>
                <a:gd name="T39" fmla="*/ 64 h 72"/>
                <a:gd name="T40" fmla="*/ 20 w 167"/>
                <a:gd name="T41" fmla="*/ 58 h 72"/>
                <a:gd name="T42" fmla="*/ 11 w 167"/>
                <a:gd name="T43" fmla="*/ 53 h 72"/>
                <a:gd name="T44" fmla="*/ 4 w 167"/>
                <a:gd name="T45" fmla="*/ 46 h 72"/>
                <a:gd name="T46" fmla="*/ 0 w 167"/>
                <a:gd name="T47" fmla="*/ 40 h 72"/>
                <a:gd name="T48" fmla="*/ 0 w 167"/>
                <a:gd name="T49" fmla="*/ 32 h 72"/>
                <a:gd name="T50" fmla="*/ 1 w 167"/>
                <a:gd name="T51" fmla="*/ 29 h 72"/>
                <a:gd name="T52" fmla="*/ 2 w 167"/>
                <a:gd name="T53" fmla="*/ 26 h 72"/>
                <a:gd name="T54" fmla="*/ 5 w 167"/>
                <a:gd name="T55" fmla="*/ 22 h 72"/>
                <a:gd name="T56" fmla="*/ 8 w 167"/>
                <a:gd name="T57" fmla="*/ 18 h 72"/>
                <a:gd name="T58" fmla="*/ 12 w 167"/>
                <a:gd name="T59" fmla="*/ 16 h 72"/>
                <a:gd name="T60" fmla="*/ 16 w 167"/>
                <a:gd name="T61" fmla="*/ 13 h 72"/>
                <a:gd name="T62" fmla="*/ 21 w 167"/>
                <a:gd name="T63" fmla="*/ 10 h 72"/>
                <a:gd name="T64" fmla="*/ 27 w 167"/>
                <a:gd name="T65" fmla="*/ 8 h 72"/>
                <a:gd name="T66" fmla="*/ 34 w 167"/>
                <a:gd name="T67" fmla="*/ 6 h 72"/>
                <a:gd name="T68" fmla="*/ 40 w 167"/>
                <a:gd name="T69" fmla="*/ 5 h 72"/>
                <a:gd name="T70" fmla="*/ 47 w 167"/>
                <a:gd name="T71" fmla="*/ 3 h 72"/>
                <a:gd name="T72" fmla="*/ 55 w 167"/>
                <a:gd name="T73" fmla="*/ 2 h 72"/>
                <a:gd name="T74" fmla="*/ 63 w 167"/>
                <a:gd name="T75" fmla="*/ 1 h 72"/>
                <a:gd name="T76" fmla="*/ 70 w 167"/>
                <a:gd name="T77" fmla="*/ 0 h 72"/>
                <a:gd name="T78" fmla="*/ 78 w 167"/>
                <a:gd name="T79" fmla="*/ 0 h 72"/>
                <a:gd name="T80" fmla="*/ 88 w 167"/>
                <a:gd name="T81" fmla="*/ 0 h 72"/>
                <a:gd name="T82" fmla="*/ 104 w 167"/>
                <a:gd name="T83" fmla="*/ 2 h 72"/>
                <a:gd name="T84" fmla="*/ 120 w 167"/>
                <a:gd name="T85" fmla="*/ 5 h 72"/>
                <a:gd name="T86" fmla="*/ 133 w 167"/>
                <a:gd name="T87" fmla="*/ 8 h 72"/>
                <a:gd name="T88" fmla="*/ 145 w 167"/>
                <a:gd name="T89" fmla="*/ 13 h 72"/>
                <a:gd name="T90" fmla="*/ 154 w 167"/>
                <a:gd name="T91" fmla="*/ 19 h 72"/>
                <a:gd name="T92" fmla="*/ 161 w 167"/>
                <a:gd name="T93" fmla="*/ 26 h 72"/>
                <a:gd name="T94" fmla="*/ 165 w 167"/>
                <a:gd name="T95" fmla="*/ 32 h 72"/>
                <a:gd name="T96" fmla="*/ 166 w 167"/>
                <a:gd name="T97" fmla="*/ 40 h 7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67"/>
                <a:gd name="T148" fmla="*/ 0 h 72"/>
                <a:gd name="T149" fmla="*/ 167 w 167"/>
                <a:gd name="T150" fmla="*/ 72 h 72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67" h="72">
                  <a:moveTo>
                    <a:pt x="166" y="40"/>
                  </a:moveTo>
                  <a:lnTo>
                    <a:pt x="165" y="42"/>
                  </a:lnTo>
                  <a:lnTo>
                    <a:pt x="163" y="46"/>
                  </a:lnTo>
                  <a:lnTo>
                    <a:pt x="161" y="50"/>
                  </a:lnTo>
                  <a:lnTo>
                    <a:pt x="157" y="53"/>
                  </a:lnTo>
                  <a:lnTo>
                    <a:pt x="153" y="56"/>
                  </a:lnTo>
                  <a:lnTo>
                    <a:pt x="149" y="58"/>
                  </a:lnTo>
                  <a:lnTo>
                    <a:pt x="144" y="61"/>
                  </a:lnTo>
                  <a:lnTo>
                    <a:pt x="139" y="64"/>
                  </a:lnTo>
                  <a:lnTo>
                    <a:pt x="132" y="65"/>
                  </a:lnTo>
                  <a:lnTo>
                    <a:pt x="125" y="67"/>
                  </a:lnTo>
                  <a:lnTo>
                    <a:pt x="119" y="69"/>
                  </a:lnTo>
                  <a:lnTo>
                    <a:pt x="111" y="70"/>
                  </a:lnTo>
                  <a:lnTo>
                    <a:pt x="103" y="71"/>
                  </a:lnTo>
                  <a:lnTo>
                    <a:pt x="96" y="71"/>
                  </a:lnTo>
                  <a:lnTo>
                    <a:pt x="87" y="71"/>
                  </a:lnTo>
                  <a:lnTo>
                    <a:pt x="78" y="71"/>
                  </a:lnTo>
                  <a:lnTo>
                    <a:pt x="62" y="70"/>
                  </a:lnTo>
                  <a:lnTo>
                    <a:pt x="46" y="66"/>
                  </a:lnTo>
                  <a:lnTo>
                    <a:pt x="32" y="64"/>
                  </a:lnTo>
                  <a:lnTo>
                    <a:pt x="20" y="58"/>
                  </a:lnTo>
                  <a:lnTo>
                    <a:pt x="11" y="53"/>
                  </a:lnTo>
                  <a:lnTo>
                    <a:pt x="4" y="46"/>
                  </a:lnTo>
                  <a:lnTo>
                    <a:pt x="0" y="40"/>
                  </a:lnTo>
                  <a:lnTo>
                    <a:pt x="0" y="32"/>
                  </a:lnTo>
                  <a:lnTo>
                    <a:pt x="1" y="29"/>
                  </a:lnTo>
                  <a:lnTo>
                    <a:pt x="2" y="26"/>
                  </a:lnTo>
                  <a:lnTo>
                    <a:pt x="5" y="22"/>
                  </a:lnTo>
                  <a:lnTo>
                    <a:pt x="8" y="18"/>
                  </a:lnTo>
                  <a:lnTo>
                    <a:pt x="12" y="16"/>
                  </a:lnTo>
                  <a:lnTo>
                    <a:pt x="16" y="13"/>
                  </a:lnTo>
                  <a:lnTo>
                    <a:pt x="21" y="10"/>
                  </a:lnTo>
                  <a:lnTo>
                    <a:pt x="27" y="8"/>
                  </a:lnTo>
                  <a:lnTo>
                    <a:pt x="34" y="6"/>
                  </a:lnTo>
                  <a:lnTo>
                    <a:pt x="40" y="5"/>
                  </a:lnTo>
                  <a:lnTo>
                    <a:pt x="47" y="3"/>
                  </a:lnTo>
                  <a:lnTo>
                    <a:pt x="55" y="2"/>
                  </a:lnTo>
                  <a:lnTo>
                    <a:pt x="63" y="1"/>
                  </a:lnTo>
                  <a:lnTo>
                    <a:pt x="70" y="0"/>
                  </a:lnTo>
                  <a:lnTo>
                    <a:pt x="78" y="0"/>
                  </a:lnTo>
                  <a:lnTo>
                    <a:pt x="88" y="0"/>
                  </a:lnTo>
                  <a:lnTo>
                    <a:pt x="104" y="2"/>
                  </a:lnTo>
                  <a:lnTo>
                    <a:pt x="120" y="5"/>
                  </a:lnTo>
                  <a:lnTo>
                    <a:pt x="133" y="8"/>
                  </a:lnTo>
                  <a:lnTo>
                    <a:pt x="145" y="13"/>
                  </a:lnTo>
                  <a:lnTo>
                    <a:pt x="154" y="19"/>
                  </a:lnTo>
                  <a:lnTo>
                    <a:pt x="161" y="26"/>
                  </a:lnTo>
                  <a:lnTo>
                    <a:pt x="165" y="32"/>
                  </a:lnTo>
                  <a:lnTo>
                    <a:pt x="166" y="40"/>
                  </a:lnTo>
                </a:path>
              </a:pathLst>
            </a:custGeom>
            <a:solidFill>
              <a:srgbClr val="FFFF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31" name="Freeform 350"/>
            <p:cNvSpPr>
              <a:spLocks/>
            </p:cNvSpPr>
            <p:nvPr/>
          </p:nvSpPr>
          <p:spPr bwMode="auto">
            <a:xfrm>
              <a:off x="3365" y="3928"/>
              <a:ext cx="89" cy="33"/>
            </a:xfrm>
            <a:custGeom>
              <a:avLst/>
              <a:gdLst>
                <a:gd name="T0" fmla="*/ 0 w 89"/>
                <a:gd name="T1" fmla="*/ 32 h 33"/>
                <a:gd name="T2" fmla="*/ 0 w 89"/>
                <a:gd name="T3" fmla="*/ 32 h 33"/>
                <a:gd name="T4" fmla="*/ 8 w 89"/>
                <a:gd name="T5" fmla="*/ 32 h 33"/>
                <a:gd name="T6" fmla="*/ 17 w 89"/>
                <a:gd name="T7" fmla="*/ 32 h 33"/>
                <a:gd name="T8" fmla="*/ 24 w 89"/>
                <a:gd name="T9" fmla="*/ 31 h 33"/>
                <a:gd name="T10" fmla="*/ 32 w 89"/>
                <a:gd name="T11" fmla="*/ 30 h 33"/>
                <a:gd name="T12" fmla="*/ 39 w 89"/>
                <a:gd name="T13" fmla="*/ 29 h 33"/>
                <a:gd name="T14" fmla="*/ 47 w 89"/>
                <a:gd name="T15" fmla="*/ 28 h 33"/>
                <a:gd name="T16" fmla="*/ 53 w 89"/>
                <a:gd name="T17" fmla="*/ 26 h 33"/>
                <a:gd name="T18" fmla="*/ 60 w 89"/>
                <a:gd name="T19" fmla="*/ 24 h 33"/>
                <a:gd name="T20" fmla="*/ 66 w 89"/>
                <a:gd name="T21" fmla="*/ 22 h 33"/>
                <a:gd name="T22" fmla="*/ 70 w 89"/>
                <a:gd name="T23" fmla="*/ 20 h 33"/>
                <a:gd name="T24" fmla="*/ 75 w 89"/>
                <a:gd name="T25" fmla="*/ 17 h 33"/>
                <a:gd name="T26" fmla="*/ 79 w 89"/>
                <a:gd name="T27" fmla="*/ 14 h 33"/>
                <a:gd name="T28" fmla="*/ 82 w 89"/>
                <a:gd name="T29" fmla="*/ 11 h 33"/>
                <a:gd name="T30" fmla="*/ 85 w 89"/>
                <a:gd name="T31" fmla="*/ 8 h 33"/>
                <a:gd name="T32" fmla="*/ 87 w 89"/>
                <a:gd name="T33" fmla="*/ 3 h 33"/>
                <a:gd name="T34" fmla="*/ 88 w 89"/>
                <a:gd name="T35" fmla="*/ 0 h 33"/>
                <a:gd name="T36" fmla="*/ 82 w 89"/>
                <a:gd name="T37" fmla="*/ 0 h 33"/>
                <a:gd name="T38" fmla="*/ 81 w 89"/>
                <a:gd name="T39" fmla="*/ 2 h 33"/>
                <a:gd name="T40" fmla="*/ 80 w 89"/>
                <a:gd name="T41" fmla="*/ 4 h 33"/>
                <a:gd name="T42" fmla="*/ 78 w 89"/>
                <a:gd name="T43" fmla="*/ 8 h 33"/>
                <a:gd name="T44" fmla="*/ 75 w 89"/>
                <a:gd name="T45" fmla="*/ 10 h 33"/>
                <a:gd name="T46" fmla="*/ 71 w 89"/>
                <a:gd name="T47" fmla="*/ 13 h 33"/>
                <a:gd name="T48" fmla="*/ 67 w 89"/>
                <a:gd name="T49" fmla="*/ 14 h 33"/>
                <a:gd name="T50" fmla="*/ 63 w 89"/>
                <a:gd name="T51" fmla="*/ 17 h 33"/>
                <a:gd name="T52" fmla="*/ 57 w 89"/>
                <a:gd name="T53" fmla="*/ 19 h 33"/>
                <a:gd name="T54" fmla="*/ 51 w 89"/>
                <a:gd name="T55" fmla="*/ 21 h 33"/>
                <a:gd name="T56" fmla="*/ 46 w 89"/>
                <a:gd name="T57" fmla="*/ 23 h 33"/>
                <a:gd name="T58" fmla="*/ 38 w 89"/>
                <a:gd name="T59" fmla="*/ 24 h 33"/>
                <a:gd name="T60" fmla="*/ 32 w 89"/>
                <a:gd name="T61" fmla="*/ 24 h 33"/>
                <a:gd name="T62" fmla="*/ 24 w 89"/>
                <a:gd name="T63" fmla="*/ 26 h 33"/>
                <a:gd name="T64" fmla="*/ 17 w 89"/>
                <a:gd name="T65" fmla="*/ 26 h 33"/>
                <a:gd name="T66" fmla="*/ 8 w 89"/>
                <a:gd name="T67" fmla="*/ 26 h 33"/>
                <a:gd name="T68" fmla="*/ 0 w 89"/>
                <a:gd name="T69" fmla="*/ 26 h 33"/>
                <a:gd name="T70" fmla="*/ 0 w 89"/>
                <a:gd name="T71" fmla="*/ 32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0" y="32"/>
                  </a:moveTo>
                  <a:lnTo>
                    <a:pt x="0" y="32"/>
                  </a:lnTo>
                  <a:lnTo>
                    <a:pt x="8" y="32"/>
                  </a:lnTo>
                  <a:lnTo>
                    <a:pt x="17" y="32"/>
                  </a:lnTo>
                  <a:lnTo>
                    <a:pt x="24" y="31"/>
                  </a:lnTo>
                  <a:lnTo>
                    <a:pt x="32" y="30"/>
                  </a:lnTo>
                  <a:lnTo>
                    <a:pt x="39" y="29"/>
                  </a:lnTo>
                  <a:lnTo>
                    <a:pt x="47" y="28"/>
                  </a:lnTo>
                  <a:lnTo>
                    <a:pt x="53" y="26"/>
                  </a:lnTo>
                  <a:lnTo>
                    <a:pt x="60" y="24"/>
                  </a:lnTo>
                  <a:lnTo>
                    <a:pt x="66" y="22"/>
                  </a:lnTo>
                  <a:lnTo>
                    <a:pt x="70" y="20"/>
                  </a:lnTo>
                  <a:lnTo>
                    <a:pt x="75" y="17"/>
                  </a:lnTo>
                  <a:lnTo>
                    <a:pt x="79" y="14"/>
                  </a:lnTo>
                  <a:lnTo>
                    <a:pt x="82" y="11"/>
                  </a:lnTo>
                  <a:lnTo>
                    <a:pt x="85" y="8"/>
                  </a:lnTo>
                  <a:lnTo>
                    <a:pt x="87" y="3"/>
                  </a:lnTo>
                  <a:lnTo>
                    <a:pt x="88" y="0"/>
                  </a:lnTo>
                  <a:lnTo>
                    <a:pt x="82" y="0"/>
                  </a:lnTo>
                  <a:lnTo>
                    <a:pt x="81" y="2"/>
                  </a:lnTo>
                  <a:lnTo>
                    <a:pt x="80" y="4"/>
                  </a:lnTo>
                  <a:lnTo>
                    <a:pt x="78" y="8"/>
                  </a:lnTo>
                  <a:lnTo>
                    <a:pt x="75" y="10"/>
                  </a:lnTo>
                  <a:lnTo>
                    <a:pt x="71" y="13"/>
                  </a:lnTo>
                  <a:lnTo>
                    <a:pt x="67" y="14"/>
                  </a:lnTo>
                  <a:lnTo>
                    <a:pt x="63" y="17"/>
                  </a:lnTo>
                  <a:lnTo>
                    <a:pt x="57" y="19"/>
                  </a:lnTo>
                  <a:lnTo>
                    <a:pt x="51" y="21"/>
                  </a:lnTo>
                  <a:lnTo>
                    <a:pt x="46" y="23"/>
                  </a:lnTo>
                  <a:lnTo>
                    <a:pt x="38" y="24"/>
                  </a:lnTo>
                  <a:lnTo>
                    <a:pt x="32" y="24"/>
                  </a:lnTo>
                  <a:lnTo>
                    <a:pt x="24" y="26"/>
                  </a:lnTo>
                  <a:lnTo>
                    <a:pt x="17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32" name="Freeform 351"/>
            <p:cNvSpPr>
              <a:spLocks/>
            </p:cNvSpPr>
            <p:nvPr/>
          </p:nvSpPr>
          <p:spPr bwMode="auto">
            <a:xfrm>
              <a:off x="3280" y="3920"/>
              <a:ext cx="80" cy="41"/>
            </a:xfrm>
            <a:custGeom>
              <a:avLst/>
              <a:gdLst>
                <a:gd name="T0" fmla="*/ 0 w 80"/>
                <a:gd name="T1" fmla="*/ 0 h 41"/>
                <a:gd name="T2" fmla="*/ 0 w 80"/>
                <a:gd name="T3" fmla="*/ 0 h 41"/>
                <a:gd name="T4" fmla="*/ 1 w 80"/>
                <a:gd name="T5" fmla="*/ 8 h 41"/>
                <a:gd name="T6" fmla="*/ 6 w 80"/>
                <a:gd name="T7" fmla="*/ 15 h 41"/>
                <a:gd name="T8" fmla="*/ 12 w 80"/>
                <a:gd name="T9" fmla="*/ 22 h 41"/>
                <a:gd name="T10" fmla="*/ 22 w 80"/>
                <a:gd name="T11" fmla="*/ 28 h 41"/>
                <a:gd name="T12" fmla="*/ 33 w 80"/>
                <a:gd name="T13" fmla="*/ 32 h 41"/>
                <a:gd name="T14" fmla="*/ 47 w 80"/>
                <a:gd name="T15" fmla="*/ 36 h 41"/>
                <a:gd name="T16" fmla="*/ 63 w 80"/>
                <a:gd name="T17" fmla="*/ 38 h 41"/>
                <a:gd name="T18" fmla="*/ 79 w 80"/>
                <a:gd name="T19" fmla="*/ 40 h 41"/>
                <a:gd name="T20" fmla="*/ 79 w 80"/>
                <a:gd name="T21" fmla="*/ 34 h 41"/>
                <a:gd name="T22" fmla="*/ 63 w 80"/>
                <a:gd name="T23" fmla="*/ 32 h 41"/>
                <a:gd name="T24" fmla="*/ 48 w 80"/>
                <a:gd name="T25" fmla="*/ 30 h 41"/>
                <a:gd name="T26" fmla="*/ 35 w 80"/>
                <a:gd name="T27" fmla="*/ 27 h 41"/>
                <a:gd name="T28" fmla="*/ 25 w 80"/>
                <a:gd name="T29" fmla="*/ 22 h 41"/>
                <a:gd name="T30" fmla="*/ 16 w 80"/>
                <a:gd name="T31" fmla="*/ 17 h 41"/>
                <a:gd name="T32" fmla="*/ 10 w 80"/>
                <a:gd name="T33" fmla="*/ 11 h 41"/>
                <a:gd name="T34" fmla="*/ 7 w 80"/>
                <a:gd name="T35" fmla="*/ 5 h 41"/>
                <a:gd name="T36" fmla="*/ 7 w 80"/>
                <a:gd name="T37" fmla="*/ 0 h 41"/>
                <a:gd name="T38" fmla="*/ 0 w 80"/>
                <a:gd name="T39" fmla="*/ 0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41"/>
                <a:gd name="T62" fmla="*/ 80 w 80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41">
                  <a:moveTo>
                    <a:pt x="0" y="0"/>
                  </a:moveTo>
                  <a:lnTo>
                    <a:pt x="0" y="0"/>
                  </a:lnTo>
                  <a:lnTo>
                    <a:pt x="1" y="8"/>
                  </a:lnTo>
                  <a:lnTo>
                    <a:pt x="6" y="15"/>
                  </a:lnTo>
                  <a:lnTo>
                    <a:pt x="12" y="22"/>
                  </a:lnTo>
                  <a:lnTo>
                    <a:pt x="22" y="28"/>
                  </a:lnTo>
                  <a:lnTo>
                    <a:pt x="33" y="32"/>
                  </a:lnTo>
                  <a:lnTo>
                    <a:pt x="47" y="36"/>
                  </a:lnTo>
                  <a:lnTo>
                    <a:pt x="63" y="38"/>
                  </a:lnTo>
                  <a:lnTo>
                    <a:pt x="79" y="40"/>
                  </a:lnTo>
                  <a:lnTo>
                    <a:pt x="79" y="34"/>
                  </a:lnTo>
                  <a:lnTo>
                    <a:pt x="63" y="32"/>
                  </a:lnTo>
                  <a:lnTo>
                    <a:pt x="48" y="30"/>
                  </a:lnTo>
                  <a:lnTo>
                    <a:pt x="35" y="27"/>
                  </a:lnTo>
                  <a:lnTo>
                    <a:pt x="25" y="22"/>
                  </a:lnTo>
                  <a:lnTo>
                    <a:pt x="16" y="17"/>
                  </a:lnTo>
                  <a:lnTo>
                    <a:pt x="10" y="11"/>
                  </a:lnTo>
                  <a:lnTo>
                    <a:pt x="7" y="5"/>
                  </a:lnTo>
                  <a:lnTo>
                    <a:pt x="7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33" name="Freeform 352"/>
            <p:cNvSpPr>
              <a:spLocks/>
            </p:cNvSpPr>
            <p:nvPr/>
          </p:nvSpPr>
          <p:spPr bwMode="auto">
            <a:xfrm>
              <a:off x="3280" y="3882"/>
              <a:ext cx="90" cy="33"/>
            </a:xfrm>
            <a:custGeom>
              <a:avLst/>
              <a:gdLst>
                <a:gd name="T0" fmla="*/ 89 w 90"/>
                <a:gd name="T1" fmla="*/ 0 h 33"/>
                <a:gd name="T2" fmla="*/ 89 w 90"/>
                <a:gd name="T3" fmla="*/ 0 h 33"/>
                <a:gd name="T4" fmla="*/ 80 w 90"/>
                <a:gd name="T5" fmla="*/ 0 h 33"/>
                <a:gd name="T6" fmla="*/ 72 w 90"/>
                <a:gd name="T7" fmla="*/ 0 h 33"/>
                <a:gd name="T8" fmla="*/ 65 w 90"/>
                <a:gd name="T9" fmla="*/ 1 h 33"/>
                <a:gd name="T10" fmla="*/ 57 w 90"/>
                <a:gd name="T11" fmla="*/ 2 h 33"/>
                <a:gd name="T12" fmla="*/ 49 w 90"/>
                <a:gd name="T13" fmla="*/ 3 h 33"/>
                <a:gd name="T14" fmla="*/ 42 w 90"/>
                <a:gd name="T15" fmla="*/ 3 h 33"/>
                <a:gd name="T16" fmla="*/ 36 w 90"/>
                <a:gd name="T17" fmla="*/ 5 h 33"/>
                <a:gd name="T18" fmla="*/ 29 w 90"/>
                <a:gd name="T19" fmla="*/ 8 h 33"/>
                <a:gd name="T20" fmla="*/ 22 w 90"/>
                <a:gd name="T21" fmla="*/ 9 h 33"/>
                <a:gd name="T22" fmla="*/ 19 w 90"/>
                <a:gd name="T23" fmla="*/ 12 h 33"/>
                <a:gd name="T24" fmla="*/ 14 w 90"/>
                <a:gd name="T25" fmla="*/ 14 h 33"/>
                <a:gd name="T26" fmla="*/ 9 w 90"/>
                <a:gd name="T27" fmla="*/ 17 h 33"/>
                <a:gd name="T28" fmla="*/ 6 w 90"/>
                <a:gd name="T29" fmla="*/ 21 h 33"/>
                <a:gd name="T30" fmla="*/ 3 w 90"/>
                <a:gd name="T31" fmla="*/ 24 h 33"/>
                <a:gd name="T32" fmla="*/ 1 w 90"/>
                <a:gd name="T33" fmla="*/ 28 h 33"/>
                <a:gd name="T34" fmla="*/ 0 w 90"/>
                <a:gd name="T35" fmla="*/ 32 h 33"/>
                <a:gd name="T36" fmla="*/ 7 w 90"/>
                <a:gd name="T37" fmla="*/ 32 h 33"/>
                <a:gd name="T38" fmla="*/ 7 w 90"/>
                <a:gd name="T39" fmla="*/ 29 h 33"/>
                <a:gd name="T40" fmla="*/ 8 w 90"/>
                <a:gd name="T41" fmla="*/ 27 h 33"/>
                <a:gd name="T42" fmla="*/ 11 w 90"/>
                <a:gd name="T43" fmla="*/ 24 h 33"/>
                <a:gd name="T44" fmla="*/ 13 w 90"/>
                <a:gd name="T45" fmla="*/ 22 h 33"/>
                <a:gd name="T46" fmla="*/ 17 w 90"/>
                <a:gd name="T47" fmla="*/ 19 h 33"/>
                <a:gd name="T48" fmla="*/ 22 w 90"/>
                <a:gd name="T49" fmla="*/ 17 h 33"/>
                <a:gd name="T50" fmla="*/ 26 w 90"/>
                <a:gd name="T51" fmla="*/ 15 h 33"/>
                <a:gd name="T52" fmla="*/ 32 w 90"/>
                <a:gd name="T53" fmla="*/ 13 h 33"/>
                <a:gd name="T54" fmla="*/ 37 w 90"/>
                <a:gd name="T55" fmla="*/ 11 h 33"/>
                <a:gd name="T56" fmla="*/ 43 w 90"/>
                <a:gd name="T57" fmla="*/ 9 h 33"/>
                <a:gd name="T58" fmla="*/ 50 w 90"/>
                <a:gd name="T59" fmla="*/ 8 h 33"/>
                <a:gd name="T60" fmla="*/ 57 w 90"/>
                <a:gd name="T61" fmla="*/ 7 h 33"/>
                <a:gd name="T62" fmla="*/ 65 w 90"/>
                <a:gd name="T63" fmla="*/ 6 h 33"/>
                <a:gd name="T64" fmla="*/ 72 w 90"/>
                <a:gd name="T65" fmla="*/ 6 h 33"/>
                <a:gd name="T66" fmla="*/ 80 w 90"/>
                <a:gd name="T67" fmla="*/ 6 h 33"/>
                <a:gd name="T68" fmla="*/ 89 w 90"/>
                <a:gd name="T69" fmla="*/ 5 h 33"/>
                <a:gd name="T70" fmla="*/ 89 w 90"/>
                <a:gd name="T71" fmla="*/ 0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"/>
                <a:gd name="T109" fmla="*/ 0 h 33"/>
                <a:gd name="T110" fmla="*/ 90 w 90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" h="33">
                  <a:moveTo>
                    <a:pt x="89" y="0"/>
                  </a:moveTo>
                  <a:lnTo>
                    <a:pt x="89" y="0"/>
                  </a:lnTo>
                  <a:lnTo>
                    <a:pt x="80" y="0"/>
                  </a:lnTo>
                  <a:lnTo>
                    <a:pt x="72" y="0"/>
                  </a:lnTo>
                  <a:lnTo>
                    <a:pt x="65" y="1"/>
                  </a:lnTo>
                  <a:lnTo>
                    <a:pt x="57" y="2"/>
                  </a:lnTo>
                  <a:lnTo>
                    <a:pt x="49" y="3"/>
                  </a:lnTo>
                  <a:lnTo>
                    <a:pt x="42" y="3"/>
                  </a:lnTo>
                  <a:lnTo>
                    <a:pt x="36" y="5"/>
                  </a:lnTo>
                  <a:lnTo>
                    <a:pt x="29" y="8"/>
                  </a:lnTo>
                  <a:lnTo>
                    <a:pt x="22" y="9"/>
                  </a:lnTo>
                  <a:lnTo>
                    <a:pt x="19" y="12"/>
                  </a:lnTo>
                  <a:lnTo>
                    <a:pt x="14" y="14"/>
                  </a:lnTo>
                  <a:lnTo>
                    <a:pt x="9" y="17"/>
                  </a:lnTo>
                  <a:lnTo>
                    <a:pt x="6" y="21"/>
                  </a:lnTo>
                  <a:lnTo>
                    <a:pt x="3" y="24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7" y="32"/>
                  </a:lnTo>
                  <a:lnTo>
                    <a:pt x="7" y="29"/>
                  </a:lnTo>
                  <a:lnTo>
                    <a:pt x="8" y="27"/>
                  </a:lnTo>
                  <a:lnTo>
                    <a:pt x="11" y="24"/>
                  </a:lnTo>
                  <a:lnTo>
                    <a:pt x="13" y="22"/>
                  </a:lnTo>
                  <a:lnTo>
                    <a:pt x="17" y="19"/>
                  </a:lnTo>
                  <a:lnTo>
                    <a:pt x="22" y="17"/>
                  </a:lnTo>
                  <a:lnTo>
                    <a:pt x="26" y="15"/>
                  </a:lnTo>
                  <a:lnTo>
                    <a:pt x="32" y="13"/>
                  </a:lnTo>
                  <a:lnTo>
                    <a:pt x="37" y="11"/>
                  </a:lnTo>
                  <a:lnTo>
                    <a:pt x="43" y="9"/>
                  </a:lnTo>
                  <a:lnTo>
                    <a:pt x="50" y="8"/>
                  </a:lnTo>
                  <a:lnTo>
                    <a:pt x="57" y="7"/>
                  </a:lnTo>
                  <a:lnTo>
                    <a:pt x="65" y="6"/>
                  </a:lnTo>
                  <a:lnTo>
                    <a:pt x="72" y="6"/>
                  </a:lnTo>
                  <a:lnTo>
                    <a:pt x="80" y="6"/>
                  </a:lnTo>
                  <a:lnTo>
                    <a:pt x="89" y="5"/>
                  </a:lnTo>
                  <a:lnTo>
                    <a:pt x="89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34" name="Freeform 353"/>
            <p:cNvSpPr>
              <a:spLocks/>
            </p:cNvSpPr>
            <p:nvPr/>
          </p:nvSpPr>
          <p:spPr bwMode="auto">
            <a:xfrm>
              <a:off x="3375" y="3882"/>
              <a:ext cx="79" cy="41"/>
            </a:xfrm>
            <a:custGeom>
              <a:avLst/>
              <a:gdLst>
                <a:gd name="T0" fmla="*/ 78 w 79"/>
                <a:gd name="T1" fmla="*/ 40 h 41"/>
                <a:gd name="T2" fmla="*/ 78 w 79"/>
                <a:gd name="T3" fmla="*/ 40 h 41"/>
                <a:gd name="T4" fmla="*/ 78 w 79"/>
                <a:gd name="T5" fmla="*/ 32 h 41"/>
                <a:gd name="T6" fmla="*/ 73 w 79"/>
                <a:gd name="T7" fmla="*/ 24 h 41"/>
                <a:gd name="T8" fmla="*/ 66 w 79"/>
                <a:gd name="T9" fmla="*/ 18 h 41"/>
                <a:gd name="T10" fmla="*/ 57 w 79"/>
                <a:gd name="T11" fmla="*/ 12 h 41"/>
                <a:gd name="T12" fmla="*/ 45 w 79"/>
                <a:gd name="T13" fmla="*/ 8 h 41"/>
                <a:gd name="T14" fmla="*/ 31 w 79"/>
                <a:gd name="T15" fmla="*/ 4 h 41"/>
                <a:gd name="T16" fmla="*/ 16 w 79"/>
                <a:gd name="T17" fmla="*/ 2 h 41"/>
                <a:gd name="T18" fmla="*/ 0 w 79"/>
                <a:gd name="T19" fmla="*/ 0 h 41"/>
                <a:gd name="T20" fmla="*/ 0 w 79"/>
                <a:gd name="T21" fmla="*/ 5 h 41"/>
                <a:gd name="T22" fmla="*/ 16 w 79"/>
                <a:gd name="T23" fmla="*/ 7 h 41"/>
                <a:gd name="T24" fmla="*/ 30 w 79"/>
                <a:gd name="T25" fmla="*/ 10 h 41"/>
                <a:gd name="T26" fmla="*/ 43 w 79"/>
                <a:gd name="T27" fmla="*/ 13 h 41"/>
                <a:gd name="T28" fmla="*/ 53 w 79"/>
                <a:gd name="T29" fmla="*/ 17 h 41"/>
                <a:gd name="T30" fmla="*/ 62 w 79"/>
                <a:gd name="T31" fmla="*/ 23 h 41"/>
                <a:gd name="T32" fmla="*/ 68 w 79"/>
                <a:gd name="T33" fmla="*/ 29 h 41"/>
                <a:gd name="T34" fmla="*/ 72 w 79"/>
                <a:gd name="T35" fmla="*/ 34 h 41"/>
                <a:gd name="T36" fmla="*/ 72 w 79"/>
                <a:gd name="T37" fmla="*/ 40 h 41"/>
                <a:gd name="T38" fmla="*/ 78 w 79"/>
                <a:gd name="T39" fmla="*/ 40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1"/>
                <a:gd name="T62" fmla="*/ 79 w 79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1">
                  <a:moveTo>
                    <a:pt x="78" y="40"/>
                  </a:moveTo>
                  <a:lnTo>
                    <a:pt x="78" y="40"/>
                  </a:lnTo>
                  <a:lnTo>
                    <a:pt x="78" y="32"/>
                  </a:lnTo>
                  <a:lnTo>
                    <a:pt x="73" y="24"/>
                  </a:lnTo>
                  <a:lnTo>
                    <a:pt x="66" y="18"/>
                  </a:lnTo>
                  <a:lnTo>
                    <a:pt x="57" y="12"/>
                  </a:lnTo>
                  <a:lnTo>
                    <a:pt x="45" y="8"/>
                  </a:lnTo>
                  <a:lnTo>
                    <a:pt x="31" y="4"/>
                  </a:lnTo>
                  <a:lnTo>
                    <a:pt x="16" y="2"/>
                  </a:lnTo>
                  <a:lnTo>
                    <a:pt x="0" y="0"/>
                  </a:lnTo>
                  <a:lnTo>
                    <a:pt x="0" y="5"/>
                  </a:lnTo>
                  <a:lnTo>
                    <a:pt x="16" y="7"/>
                  </a:lnTo>
                  <a:lnTo>
                    <a:pt x="30" y="10"/>
                  </a:lnTo>
                  <a:lnTo>
                    <a:pt x="43" y="13"/>
                  </a:lnTo>
                  <a:lnTo>
                    <a:pt x="53" y="17"/>
                  </a:lnTo>
                  <a:lnTo>
                    <a:pt x="62" y="23"/>
                  </a:lnTo>
                  <a:lnTo>
                    <a:pt x="68" y="29"/>
                  </a:lnTo>
                  <a:lnTo>
                    <a:pt x="72" y="34"/>
                  </a:lnTo>
                  <a:lnTo>
                    <a:pt x="72" y="40"/>
                  </a:lnTo>
                  <a:lnTo>
                    <a:pt x="78" y="4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35" name="Freeform 354"/>
            <p:cNvSpPr>
              <a:spLocks/>
            </p:cNvSpPr>
            <p:nvPr/>
          </p:nvSpPr>
          <p:spPr bwMode="auto">
            <a:xfrm>
              <a:off x="3826" y="3977"/>
              <a:ext cx="168" cy="107"/>
            </a:xfrm>
            <a:custGeom>
              <a:avLst/>
              <a:gdLst>
                <a:gd name="T0" fmla="*/ 0 w 168"/>
                <a:gd name="T1" fmla="*/ 65 h 107"/>
                <a:gd name="T2" fmla="*/ 1 w 168"/>
                <a:gd name="T3" fmla="*/ 73 h 107"/>
                <a:gd name="T4" fmla="*/ 5 w 168"/>
                <a:gd name="T5" fmla="*/ 80 h 107"/>
                <a:gd name="T6" fmla="*/ 12 w 168"/>
                <a:gd name="T7" fmla="*/ 86 h 107"/>
                <a:gd name="T8" fmla="*/ 21 w 168"/>
                <a:gd name="T9" fmla="*/ 93 h 107"/>
                <a:gd name="T10" fmla="*/ 33 w 168"/>
                <a:gd name="T11" fmla="*/ 97 h 107"/>
                <a:gd name="T12" fmla="*/ 46 w 168"/>
                <a:gd name="T13" fmla="*/ 101 h 107"/>
                <a:gd name="T14" fmla="*/ 62 w 168"/>
                <a:gd name="T15" fmla="*/ 104 h 107"/>
                <a:gd name="T16" fmla="*/ 79 w 168"/>
                <a:gd name="T17" fmla="*/ 106 h 107"/>
                <a:gd name="T18" fmla="*/ 88 w 168"/>
                <a:gd name="T19" fmla="*/ 106 h 107"/>
                <a:gd name="T20" fmla="*/ 96 w 168"/>
                <a:gd name="T21" fmla="*/ 106 h 107"/>
                <a:gd name="T22" fmla="*/ 103 w 168"/>
                <a:gd name="T23" fmla="*/ 105 h 107"/>
                <a:gd name="T24" fmla="*/ 111 w 168"/>
                <a:gd name="T25" fmla="*/ 104 h 107"/>
                <a:gd name="T26" fmla="*/ 119 w 168"/>
                <a:gd name="T27" fmla="*/ 103 h 107"/>
                <a:gd name="T28" fmla="*/ 126 w 168"/>
                <a:gd name="T29" fmla="*/ 101 h 107"/>
                <a:gd name="T30" fmla="*/ 132 w 168"/>
                <a:gd name="T31" fmla="*/ 99 h 107"/>
                <a:gd name="T32" fmla="*/ 139 w 168"/>
                <a:gd name="T33" fmla="*/ 97 h 107"/>
                <a:gd name="T34" fmla="*/ 145 w 168"/>
                <a:gd name="T35" fmla="*/ 95 h 107"/>
                <a:gd name="T36" fmla="*/ 150 w 168"/>
                <a:gd name="T37" fmla="*/ 93 h 107"/>
                <a:gd name="T38" fmla="*/ 154 w 168"/>
                <a:gd name="T39" fmla="*/ 90 h 107"/>
                <a:gd name="T40" fmla="*/ 158 w 168"/>
                <a:gd name="T41" fmla="*/ 87 h 107"/>
                <a:gd name="T42" fmla="*/ 161 w 168"/>
                <a:gd name="T43" fmla="*/ 83 h 107"/>
                <a:gd name="T44" fmla="*/ 164 w 168"/>
                <a:gd name="T45" fmla="*/ 80 h 107"/>
                <a:gd name="T46" fmla="*/ 165 w 168"/>
                <a:gd name="T47" fmla="*/ 77 h 107"/>
                <a:gd name="T48" fmla="*/ 167 w 168"/>
                <a:gd name="T49" fmla="*/ 73 h 107"/>
                <a:gd name="T50" fmla="*/ 166 w 168"/>
                <a:gd name="T51" fmla="*/ 41 h 107"/>
                <a:gd name="T52" fmla="*/ 165 w 168"/>
                <a:gd name="T53" fmla="*/ 33 h 107"/>
                <a:gd name="T54" fmla="*/ 161 w 168"/>
                <a:gd name="T55" fmla="*/ 27 h 107"/>
                <a:gd name="T56" fmla="*/ 154 w 168"/>
                <a:gd name="T57" fmla="*/ 20 h 107"/>
                <a:gd name="T58" fmla="*/ 145 w 168"/>
                <a:gd name="T59" fmla="*/ 13 h 107"/>
                <a:gd name="T60" fmla="*/ 133 w 168"/>
                <a:gd name="T61" fmla="*/ 9 h 107"/>
                <a:gd name="T62" fmla="*/ 120 w 168"/>
                <a:gd name="T63" fmla="*/ 5 h 107"/>
                <a:gd name="T64" fmla="*/ 104 w 168"/>
                <a:gd name="T65" fmla="*/ 2 h 107"/>
                <a:gd name="T66" fmla="*/ 88 w 168"/>
                <a:gd name="T67" fmla="*/ 0 h 107"/>
                <a:gd name="T68" fmla="*/ 79 w 168"/>
                <a:gd name="T69" fmla="*/ 0 h 107"/>
                <a:gd name="T70" fmla="*/ 70 w 168"/>
                <a:gd name="T71" fmla="*/ 0 h 107"/>
                <a:gd name="T72" fmla="*/ 63 w 168"/>
                <a:gd name="T73" fmla="*/ 1 h 107"/>
                <a:gd name="T74" fmla="*/ 55 w 168"/>
                <a:gd name="T75" fmla="*/ 2 h 107"/>
                <a:gd name="T76" fmla="*/ 47 w 168"/>
                <a:gd name="T77" fmla="*/ 3 h 107"/>
                <a:gd name="T78" fmla="*/ 40 w 168"/>
                <a:gd name="T79" fmla="*/ 5 h 107"/>
                <a:gd name="T80" fmla="*/ 34 w 168"/>
                <a:gd name="T81" fmla="*/ 7 h 107"/>
                <a:gd name="T82" fmla="*/ 28 w 168"/>
                <a:gd name="T83" fmla="*/ 9 h 107"/>
                <a:gd name="T84" fmla="*/ 21 w 168"/>
                <a:gd name="T85" fmla="*/ 11 h 107"/>
                <a:gd name="T86" fmla="*/ 16 w 168"/>
                <a:gd name="T87" fmla="*/ 13 h 107"/>
                <a:gd name="T88" fmla="*/ 12 w 168"/>
                <a:gd name="T89" fmla="*/ 16 h 107"/>
                <a:gd name="T90" fmla="*/ 8 w 168"/>
                <a:gd name="T91" fmla="*/ 19 h 107"/>
                <a:gd name="T92" fmla="*/ 5 w 168"/>
                <a:gd name="T93" fmla="*/ 23 h 107"/>
                <a:gd name="T94" fmla="*/ 2 w 168"/>
                <a:gd name="T95" fmla="*/ 27 h 107"/>
                <a:gd name="T96" fmla="*/ 1 w 168"/>
                <a:gd name="T97" fmla="*/ 29 h 107"/>
                <a:gd name="T98" fmla="*/ 0 w 168"/>
                <a:gd name="T99" fmla="*/ 33 h 107"/>
                <a:gd name="T100" fmla="*/ 0 w 168"/>
                <a:gd name="T101" fmla="*/ 65 h 107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68"/>
                <a:gd name="T154" fmla="*/ 0 h 107"/>
                <a:gd name="T155" fmla="*/ 168 w 168"/>
                <a:gd name="T156" fmla="*/ 107 h 107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68" h="107">
                  <a:moveTo>
                    <a:pt x="0" y="65"/>
                  </a:moveTo>
                  <a:lnTo>
                    <a:pt x="1" y="73"/>
                  </a:lnTo>
                  <a:lnTo>
                    <a:pt x="5" y="80"/>
                  </a:lnTo>
                  <a:lnTo>
                    <a:pt x="12" y="86"/>
                  </a:lnTo>
                  <a:lnTo>
                    <a:pt x="21" y="93"/>
                  </a:lnTo>
                  <a:lnTo>
                    <a:pt x="33" y="97"/>
                  </a:lnTo>
                  <a:lnTo>
                    <a:pt x="46" y="101"/>
                  </a:lnTo>
                  <a:lnTo>
                    <a:pt x="62" y="104"/>
                  </a:lnTo>
                  <a:lnTo>
                    <a:pt x="79" y="106"/>
                  </a:lnTo>
                  <a:lnTo>
                    <a:pt x="88" y="106"/>
                  </a:lnTo>
                  <a:lnTo>
                    <a:pt x="96" y="106"/>
                  </a:lnTo>
                  <a:lnTo>
                    <a:pt x="103" y="105"/>
                  </a:lnTo>
                  <a:lnTo>
                    <a:pt x="111" y="104"/>
                  </a:lnTo>
                  <a:lnTo>
                    <a:pt x="119" y="103"/>
                  </a:lnTo>
                  <a:lnTo>
                    <a:pt x="126" y="101"/>
                  </a:lnTo>
                  <a:lnTo>
                    <a:pt x="132" y="99"/>
                  </a:lnTo>
                  <a:lnTo>
                    <a:pt x="139" y="97"/>
                  </a:lnTo>
                  <a:lnTo>
                    <a:pt x="145" y="95"/>
                  </a:lnTo>
                  <a:lnTo>
                    <a:pt x="150" y="93"/>
                  </a:lnTo>
                  <a:lnTo>
                    <a:pt x="154" y="90"/>
                  </a:lnTo>
                  <a:lnTo>
                    <a:pt x="158" y="87"/>
                  </a:lnTo>
                  <a:lnTo>
                    <a:pt x="161" y="83"/>
                  </a:lnTo>
                  <a:lnTo>
                    <a:pt x="164" y="80"/>
                  </a:lnTo>
                  <a:lnTo>
                    <a:pt x="165" y="77"/>
                  </a:lnTo>
                  <a:lnTo>
                    <a:pt x="167" y="73"/>
                  </a:lnTo>
                  <a:lnTo>
                    <a:pt x="166" y="41"/>
                  </a:lnTo>
                  <a:lnTo>
                    <a:pt x="165" y="33"/>
                  </a:lnTo>
                  <a:lnTo>
                    <a:pt x="161" y="27"/>
                  </a:lnTo>
                  <a:lnTo>
                    <a:pt x="154" y="20"/>
                  </a:lnTo>
                  <a:lnTo>
                    <a:pt x="145" y="13"/>
                  </a:lnTo>
                  <a:lnTo>
                    <a:pt x="133" y="9"/>
                  </a:lnTo>
                  <a:lnTo>
                    <a:pt x="120" y="5"/>
                  </a:lnTo>
                  <a:lnTo>
                    <a:pt x="104" y="2"/>
                  </a:lnTo>
                  <a:lnTo>
                    <a:pt x="88" y="0"/>
                  </a:lnTo>
                  <a:lnTo>
                    <a:pt x="79" y="0"/>
                  </a:lnTo>
                  <a:lnTo>
                    <a:pt x="70" y="0"/>
                  </a:lnTo>
                  <a:lnTo>
                    <a:pt x="63" y="1"/>
                  </a:lnTo>
                  <a:lnTo>
                    <a:pt x="55" y="2"/>
                  </a:lnTo>
                  <a:lnTo>
                    <a:pt x="47" y="3"/>
                  </a:lnTo>
                  <a:lnTo>
                    <a:pt x="40" y="5"/>
                  </a:lnTo>
                  <a:lnTo>
                    <a:pt x="34" y="7"/>
                  </a:lnTo>
                  <a:lnTo>
                    <a:pt x="28" y="9"/>
                  </a:lnTo>
                  <a:lnTo>
                    <a:pt x="21" y="11"/>
                  </a:lnTo>
                  <a:lnTo>
                    <a:pt x="16" y="13"/>
                  </a:lnTo>
                  <a:lnTo>
                    <a:pt x="12" y="16"/>
                  </a:lnTo>
                  <a:lnTo>
                    <a:pt x="8" y="19"/>
                  </a:lnTo>
                  <a:lnTo>
                    <a:pt x="5" y="23"/>
                  </a:lnTo>
                  <a:lnTo>
                    <a:pt x="2" y="27"/>
                  </a:lnTo>
                  <a:lnTo>
                    <a:pt x="1" y="29"/>
                  </a:lnTo>
                  <a:lnTo>
                    <a:pt x="0" y="33"/>
                  </a:lnTo>
                  <a:lnTo>
                    <a:pt x="0" y="65"/>
                  </a:lnTo>
                </a:path>
              </a:pathLst>
            </a:custGeom>
            <a:solidFill>
              <a:srgbClr val="FFB2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36" name="Freeform 355"/>
            <p:cNvSpPr>
              <a:spLocks/>
            </p:cNvSpPr>
            <p:nvPr/>
          </p:nvSpPr>
          <p:spPr bwMode="auto">
            <a:xfrm>
              <a:off x="3823" y="4046"/>
              <a:ext cx="80" cy="41"/>
            </a:xfrm>
            <a:custGeom>
              <a:avLst/>
              <a:gdLst>
                <a:gd name="T0" fmla="*/ 79 w 80"/>
                <a:gd name="T1" fmla="*/ 34 h 41"/>
                <a:gd name="T2" fmla="*/ 79 w 80"/>
                <a:gd name="T3" fmla="*/ 34 h 41"/>
                <a:gd name="T4" fmla="*/ 62 w 80"/>
                <a:gd name="T5" fmla="*/ 33 h 41"/>
                <a:gd name="T6" fmla="*/ 48 w 80"/>
                <a:gd name="T7" fmla="*/ 30 h 41"/>
                <a:gd name="T8" fmla="*/ 35 w 80"/>
                <a:gd name="T9" fmla="*/ 27 h 41"/>
                <a:gd name="T10" fmla="*/ 25 w 80"/>
                <a:gd name="T11" fmla="*/ 22 h 41"/>
                <a:gd name="T12" fmla="*/ 16 w 80"/>
                <a:gd name="T13" fmla="*/ 17 h 41"/>
                <a:gd name="T14" fmla="*/ 10 w 80"/>
                <a:gd name="T15" fmla="*/ 11 h 41"/>
                <a:gd name="T16" fmla="*/ 7 w 80"/>
                <a:gd name="T17" fmla="*/ 6 h 41"/>
                <a:gd name="T18" fmla="*/ 6 w 80"/>
                <a:gd name="T19" fmla="*/ 0 h 41"/>
                <a:gd name="T20" fmla="*/ 0 w 80"/>
                <a:gd name="T21" fmla="*/ 0 h 41"/>
                <a:gd name="T22" fmla="*/ 1 w 80"/>
                <a:gd name="T23" fmla="*/ 8 h 41"/>
                <a:gd name="T24" fmla="*/ 5 w 80"/>
                <a:gd name="T25" fmla="*/ 15 h 41"/>
                <a:gd name="T26" fmla="*/ 12 w 80"/>
                <a:gd name="T27" fmla="*/ 22 h 41"/>
                <a:gd name="T28" fmla="*/ 22 w 80"/>
                <a:gd name="T29" fmla="*/ 28 h 41"/>
                <a:gd name="T30" fmla="*/ 33 w 80"/>
                <a:gd name="T31" fmla="*/ 32 h 41"/>
                <a:gd name="T32" fmla="*/ 47 w 80"/>
                <a:gd name="T33" fmla="*/ 36 h 41"/>
                <a:gd name="T34" fmla="*/ 62 w 80"/>
                <a:gd name="T35" fmla="*/ 38 h 41"/>
                <a:gd name="T36" fmla="*/ 79 w 80"/>
                <a:gd name="T37" fmla="*/ 40 h 41"/>
                <a:gd name="T38" fmla="*/ 79 w 80"/>
                <a:gd name="T39" fmla="*/ 34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41"/>
                <a:gd name="T62" fmla="*/ 80 w 80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41">
                  <a:moveTo>
                    <a:pt x="79" y="34"/>
                  </a:moveTo>
                  <a:lnTo>
                    <a:pt x="79" y="34"/>
                  </a:lnTo>
                  <a:lnTo>
                    <a:pt x="62" y="33"/>
                  </a:lnTo>
                  <a:lnTo>
                    <a:pt x="48" y="30"/>
                  </a:lnTo>
                  <a:lnTo>
                    <a:pt x="35" y="27"/>
                  </a:lnTo>
                  <a:lnTo>
                    <a:pt x="25" y="22"/>
                  </a:lnTo>
                  <a:lnTo>
                    <a:pt x="16" y="17"/>
                  </a:lnTo>
                  <a:lnTo>
                    <a:pt x="10" y="11"/>
                  </a:lnTo>
                  <a:lnTo>
                    <a:pt x="7" y="6"/>
                  </a:lnTo>
                  <a:lnTo>
                    <a:pt x="6" y="0"/>
                  </a:lnTo>
                  <a:lnTo>
                    <a:pt x="0" y="0"/>
                  </a:lnTo>
                  <a:lnTo>
                    <a:pt x="1" y="8"/>
                  </a:lnTo>
                  <a:lnTo>
                    <a:pt x="5" y="15"/>
                  </a:lnTo>
                  <a:lnTo>
                    <a:pt x="12" y="22"/>
                  </a:lnTo>
                  <a:lnTo>
                    <a:pt x="22" y="28"/>
                  </a:lnTo>
                  <a:lnTo>
                    <a:pt x="33" y="32"/>
                  </a:lnTo>
                  <a:lnTo>
                    <a:pt x="47" y="36"/>
                  </a:lnTo>
                  <a:lnTo>
                    <a:pt x="62" y="38"/>
                  </a:lnTo>
                  <a:lnTo>
                    <a:pt x="79" y="40"/>
                  </a:lnTo>
                  <a:lnTo>
                    <a:pt x="79" y="34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37" name="Freeform 356"/>
            <p:cNvSpPr>
              <a:spLocks/>
            </p:cNvSpPr>
            <p:nvPr/>
          </p:nvSpPr>
          <p:spPr bwMode="auto">
            <a:xfrm>
              <a:off x="3908" y="4054"/>
              <a:ext cx="89" cy="33"/>
            </a:xfrm>
            <a:custGeom>
              <a:avLst/>
              <a:gdLst>
                <a:gd name="T0" fmla="*/ 81 w 89"/>
                <a:gd name="T1" fmla="*/ 0 h 33"/>
                <a:gd name="T2" fmla="*/ 81 w 89"/>
                <a:gd name="T3" fmla="*/ 0 h 33"/>
                <a:gd name="T4" fmla="*/ 81 w 89"/>
                <a:gd name="T5" fmla="*/ 2 h 33"/>
                <a:gd name="T6" fmla="*/ 80 w 89"/>
                <a:gd name="T7" fmla="*/ 5 h 33"/>
                <a:gd name="T8" fmla="*/ 77 w 89"/>
                <a:gd name="T9" fmla="*/ 8 h 33"/>
                <a:gd name="T10" fmla="*/ 75 w 89"/>
                <a:gd name="T11" fmla="*/ 10 h 33"/>
                <a:gd name="T12" fmla="*/ 71 w 89"/>
                <a:gd name="T13" fmla="*/ 13 h 33"/>
                <a:gd name="T14" fmla="*/ 66 w 89"/>
                <a:gd name="T15" fmla="*/ 14 h 33"/>
                <a:gd name="T16" fmla="*/ 62 w 89"/>
                <a:gd name="T17" fmla="*/ 17 h 33"/>
                <a:gd name="T18" fmla="*/ 57 w 89"/>
                <a:gd name="T19" fmla="*/ 19 h 33"/>
                <a:gd name="T20" fmla="*/ 51 w 89"/>
                <a:gd name="T21" fmla="*/ 21 h 33"/>
                <a:gd name="T22" fmla="*/ 45 w 89"/>
                <a:gd name="T23" fmla="*/ 23 h 33"/>
                <a:gd name="T24" fmla="*/ 38 w 89"/>
                <a:gd name="T25" fmla="*/ 24 h 33"/>
                <a:gd name="T26" fmla="*/ 31 w 89"/>
                <a:gd name="T27" fmla="*/ 25 h 33"/>
                <a:gd name="T28" fmla="*/ 23 w 89"/>
                <a:gd name="T29" fmla="*/ 26 h 33"/>
                <a:gd name="T30" fmla="*/ 16 w 89"/>
                <a:gd name="T31" fmla="*/ 26 h 33"/>
                <a:gd name="T32" fmla="*/ 8 w 89"/>
                <a:gd name="T33" fmla="*/ 26 h 33"/>
                <a:gd name="T34" fmla="*/ 0 w 89"/>
                <a:gd name="T35" fmla="*/ 26 h 33"/>
                <a:gd name="T36" fmla="*/ 0 w 89"/>
                <a:gd name="T37" fmla="*/ 32 h 33"/>
                <a:gd name="T38" fmla="*/ 8 w 89"/>
                <a:gd name="T39" fmla="*/ 32 h 33"/>
                <a:gd name="T40" fmla="*/ 16 w 89"/>
                <a:gd name="T41" fmla="*/ 32 h 33"/>
                <a:gd name="T42" fmla="*/ 23 w 89"/>
                <a:gd name="T43" fmla="*/ 31 h 33"/>
                <a:gd name="T44" fmla="*/ 31 w 89"/>
                <a:gd name="T45" fmla="*/ 30 h 33"/>
                <a:gd name="T46" fmla="*/ 39 w 89"/>
                <a:gd name="T47" fmla="*/ 29 h 33"/>
                <a:gd name="T48" fmla="*/ 46 w 89"/>
                <a:gd name="T49" fmla="*/ 28 h 33"/>
                <a:gd name="T50" fmla="*/ 52 w 89"/>
                <a:gd name="T51" fmla="*/ 26 h 33"/>
                <a:gd name="T52" fmla="*/ 59 w 89"/>
                <a:gd name="T53" fmla="*/ 24 h 33"/>
                <a:gd name="T54" fmla="*/ 66 w 89"/>
                <a:gd name="T55" fmla="*/ 23 h 33"/>
                <a:gd name="T56" fmla="*/ 69 w 89"/>
                <a:gd name="T57" fmla="*/ 20 h 33"/>
                <a:gd name="T58" fmla="*/ 74 w 89"/>
                <a:gd name="T59" fmla="*/ 18 h 33"/>
                <a:gd name="T60" fmla="*/ 79 w 89"/>
                <a:gd name="T61" fmla="*/ 14 h 33"/>
                <a:gd name="T62" fmla="*/ 82 w 89"/>
                <a:gd name="T63" fmla="*/ 11 h 33"/>
                <a:gd name="T64" fmla="*/ 85 w 89"/>
                <a:gd name="T65" fmla="*/ 8 h 33"/>
                <a:gd name="T66" fmla="*/ 87 w 89"/>
                <a:gd name="T67" fmla="*/ 4 h 33"/>
                <a:gd name="T68" fmla="*/ 88 w 89"/>
                <a:gd name="T69" fmla="*/ 0 h 33"/>
                <a:gd name="T70" fmla="*/ 81 w 89"/>
                <a:gd name="T71" fmla="*/ 0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81" y="0"/>
                  </a:moveTo>
                  <a:lnTo>
                    <a:pt x="81" y="0"/>
                  </a:lnTo>
                  <a:lnTo>
                    <a:pt x="81" y="2"/>
                  </a:lnTo>
                  <a:lnTo>
                    <a:pt x="80" y="5"/>
                  </a:lnTo>
                  <a:lnTo>
                    <a:pt x="77" y="8"/>
                  </a:lnTo>
                  <a:lnTo>
                    <a:pt x="75" y="10"/>
                  </a:lnTo>
                  <a:lnTo>
                    <a:pt x="71" y="13"/>
                  </a:lnTo>
                  <a:lnTo>
                    <a:pt x="66" y="14"/>
                  </a:lnTo>
                  <a:lnTo>
                    <a:pt x="62" y="17"/>
                  </a:lnTo>
                  <a:lnTo>
                    <a:pt x="57" y="19"/>
                  </a:lnTo>
                  <a:lnTo>
                    <a:pt x="51" y="21"/>
                  </a:lnTo>
                  <a:lnTo>
                    <a:pt x="45" y="23"/>
                  </a:lnTo>
                  <a:lnTo>
                    <a:pt x="38" y="24"/>
                  </a:lnTo>
                  <a:lnTo>
                    <a:pt x="31" y="25"/>
                  </a:lnTo>
                  <a:lnTo>
                    <a:pt x="23" y="26"/>
                  </a:lnTo>
                  <a:lnTo>
                    <a:pt x="16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8" y="32"/>
                  </a:lnTo>
                  <a:lnTo>
                    <a:pt x="16" y="32"/>
                  </a:lnTo>
                  <a:lnTo>
                    <a:pt x="23" y="31"/>
                  </a:lnTo>
                  <a:lnTo>
                    <a:pt x="31" y="30"/>
                  </a:lnTo>
                  <a:lnTo>
                    <a:pt x="39" y="29"/>
                  </a:lnTo>
                  <a:lnTo>
                    <a:pt x="46" y="28"/>
                  </a:lnTo>
                  <a:lnTo>
                    <a:pt x="52" y="26"/>
                  </a:lnTo>
                  <a:lnTo>
                    <a:pt x="59" y="24"/>
                  </a:lnTo>
                  <a:lnTo>
                    <a:pt x="66" y="23"/>
                  </a:lnTo>
                  <a:lnTo>
                    <a:pt x="69" y="20"/>
                  </a:lnTo>
                  <a:lnTo>
                    <a:pt x="74" y="18"/>
                  </a:lnTo>
                  <a:lnTo>
                    <a:pt x="79" y="14"/>
                  </a:lnTo>
                  <a:lnTo>
                    <a:pt x="82" y="11"/>
                  </a:lnTo>
                  <a:lnTo>
                    <a:pt x="85" y="8"/>
                  </a:lnTo>
                  <a:lnTo>
                    <a:pt x="87" y="4"/>
                  </a:lnTo>
                  <a:lnTo>
                    <a:pt x="88" y="0"/>
                  </a:lnTo>
                  <a:lnTo>
                    <a:pt x="81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38" name="Freeform 357"/>
            <p:cNvSpPr>
              <a:spLocks/>
            </p:cNvSpPr>
            <p:nvPr/>
          </p:nvSpPr>
          <p:spPr bwMode="auto">
            <a:xfrm>
              <a:off x="3995" y="4020"/>
              <a:ext cx="2" cy="29"/>
            </a:xfrm>
            <a:custGeom>
              <a:avLst/>
              <a:gdLst>
                <a:gd name="T0" fmla="*/ 0 w 2"/>
                <a:gd name="T1" fmla="*/ 0 h 29"/>
                <a:gd name="T2" fmla="*/ 0 w 2"/>
                <a:gd name="T3" fmla="*/ 0 h 29"/>
                <a:gd name="T4" fmla="*/ 0 w 2"/>
                <a:gd name="T5" fmla="*/ 28 h 29"/>
                <a:gd name="T6" fmla="*/ 1 w 2"/>
                <a:gd name="T7" fmla="*/ 28 h 29"/>
                <a:gd name="T8" fmla="*/ 1 w 2"/>
                <a:gd name="T9" fmla="*/ 0 h 29"/>
                <a:gd name="T10" fmla="*/ 0 w 2"/>
                <a:gd name="T11" fmla="*/ 0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"/>
                <a:gd name="T19" fmla="*/ 0 h 29"/>
                <a:gd name="T20" fmla="*/ 2 w 2"/>
                <a:gd name="T21" fmla="*/ 29 h 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" h="29">
                  <a:moveTo>
                    <a:pt x="0" y="0"/>
                  </a:moveTo>
                  <a:lnTo>
                    <a:pt x="0" y="0"/>
                  </a:lnTo>
                  <a:lnTo>
                    <a:pt x="0" y="28"/>
                  </a:lnTo>
                  <a:lnTo>
                    <a:pt x="1" y="28"/>
                  </a:lnTo>
                  <a:lnTo>
                    <a:pt x="1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39" name="Freeform 358"/>
            <p:cNvSpPr>
              <a:spLocks/>
            </p:cNvSpPr>
            <p:nvPr/>
          </p:nvSpPr>
          <p:spPr bwMode="auto">
            <a:xfrm>
              <a:off x="3917" y="3974"/>
              <a:ext cx="79" cy="41"/>
            </a:xfrm>
            <a:custGeom>
              <a:avLst/>
              <a:gdLst>
                <a:gd name="T0" fmla="*/ 0 w 79"/>
                <a:gd name="T1" fmla="*/ 5 h 41"/>
                <a:gd name="T2" fmla="*/ 0 w 79"/>
                <a:gd name="T3" fmla="*/ 5 h 41"/>
                <a:gd name="T4" fmla="*/ 16 w 79"/>
                <a:gd name="T5" fmla="*/ 7 h 41"/>
                <a:gd name="T6" fmla="*/ 30 w 79"/>
                <a:gd name="T7" fmla="*/ 10 h 41"/>
                <a:gd name="T8" fmla="*/ 43 w 79"/>
                <a:gd name="T9" fmla="*/ 13 h 41"/>
                <a:gd name="T10" fmla="*/ 53 w 79"/>
                <a:gd name="T11" fmla="*/ 17 h 41"/>
                <a:gd name="T12" fmla="*/ 62 w 79"/>
                <a:gd name="T13" fmla="*/ 23 h 41"/>
                <a:gd name="T14" fmla="*/ 68 w 79"/>
                <a:gd name="T15" fmla="*/ 29 h 41"/>
                <a:gd name="T16" fmla="*/ 72 w 79"/>
                <a:gd name="T17" fmla="*/ 34 h 41"/>
                <a:gd name="T18" fmla="*/ 72 w 79"/>
                <a:gd name="T19" fmla="*/ 40 h 41"/>
                <a:gd name="T20" fmla="*/ 78 w 79"/>
                <a:gd name="T21" fmla="*/ 40 h 41"/>
                <a:gd name="T22" fmla="*/ 78 w 79"/>
                <a:gd name="T23" fmla="*/ 32 h 41"/>
                <a:gd name="T24" fmla="*/ 73 w 79"/>
                <a:gd name="T25" fmla="*/ 24 h 41"/>
                <a:gd name="T26" fmla="*/ 66 w 79"/>
                <a:gd name="T27" fmla="*/ 18 h 41"/>
                <a:gd name="T28" fmla="*/ 57 w 79"/>
                <a:gd name="T29" fmla="*/ 12 h 41"/>
                <a:gd name="T30" fmla="*/ 45 w 79"/>
                <a:gd name="T31" fmla="*/ 8 h 41"/>
                <a:gd name="T32" fmla="*/ 31 w 79"/>
                <a:gd name="T33" fmla="*/ 4 h 41"/>
                <a:gd name="T34" fmla="*/ 16 w 79"/>
                <a:gd name="T35" fmla="*/ 2 h 41"/>
                <a:gd name="T36" fmla="*/ 0 w 79"/>
                <a:gd name="T37" fmla="*/ 0 h 41"/>
                <a:gd name="T38" fmla="*/ 0 w 79"/>
                <a:gd name="T39" fmla="*/ 5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1"/>
                <a:gd name="T62" fmla="*/ 79 w 79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1">
                  <a:moveTo>
                    <a:pt x="0" y="5"/>
                  </a:moveTo>
                  <a:lnTo>
                    <a:pt x="0" y="5"/>
                  </a:lnTo>
                  <a:lnTo>
                    <a:pt x="16" y="7"/>
                  </a:lnTo>
                  <a:lnTo>
                    <a:pt x="30" y="10"/>
                  </a:lnTo>
                  <a:lnTo>
                    <a:pt x="43" y="13"/>
                  </a:lnTo>
                  <a:lnTo>
                    <a:pt x="53" y="17"/>
                  </a:lnTo>
                  <a:lnTo>
                    <a:pt x="62" y="23"/>
                  </a:lnTo>
                  <a:lnTo>
                    <a:pt x="68" y="29"/>
                  </a:lnTo>
                  <a:lnTo>
                    <a:pt x="72" y="34"/>
                  </a:lnTo>
                  <a:lnTo>
                    <a:pt x="72" y="40"/>
                  </a:lnTo>
                  <a:lnTo>
                    <a:pt x="78" y="40"/>
                  </a:lnTo>
                  <a:lnTo>
                    <a:pt x="78" y="32"/>
                  </a:lnTo>
                  <a:lnTo>
                    <a:pt x="73" y="24"/>
                  </a:lnTo>
                  <a:lnTo>
                    <a:pt x="66" y="18"/>
                  </a:lnTo>
                  <a:lnTo>
                    <a:pt x="57" y="12"/>
                  </a:lnTo>
                  <a:lnTo>
                    <a:pt x="45" y="8"/>
                  </a:lnTo>
                  <a:lnTo>
                    <a:pt x="31" y="4"/>
                  </a:lnTo>
                  <a:lnTo>
                    <a:pt x="16" y="2"/>
                  </a:lnTo>
                  <a:lnTo>
                    <a:pt x="0" y="0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40" name="Freeform 359"/>
            <p:cNvSpPr>
              <a:spLocks/>
            </p:cNvSpPr>
            <p:nvPr/>
          </p:nvSpPr>
          <p:spPr bwMode="auto">
            <a:xfrm>
              <a:off x="3822" y="3974"/>
              <a:ext cx="90" cy="33"/>
            </a:xfrm>
            <a:custGeom>
              <a:avLst/>
              <a:gdLst>
                <a:gd name="T0" fmla="*/ 7 w 90"/>
                <a:gd name="T1" fmla="*/ 32 h 33"/>
                <a:gd name="T2" fmla="*/ 7 w 90"/>
                <a:gd name="T3" fmla="*/ 32 h 33"/>
                <a:gd name="T4" fmla="*/ 7 w 90"/>
                <a:gd name="T5" fmla="*/ 29 h 33"/>
                <a:gd name="T6" fmla="*/ 9 w 90"/>
                <a:gd name="T7" fmla="*/ 27 h 33"/>
                <a:gd name="T8" fmla="*/ 11 w 90"/>
                <a:gd name="T9" fmla="*/ 24 h 33"/>
                <a:gd name="T10" fmla="*/ 13 w 90"/>
                <a:gd name="T11" fmla="*/ 22 h 33"/>
                <a:gd name="T12" fmla="*/ 17 w 90"/>
                <a:gd name="T13" fmla="*/ 19 h 33"/>
                <a:gd name="T14" fmla="*/ 22 w 90"/>
                <a:gd name="T15" fmla="*/ 17 h 33"/>
                <a:gd name="T16" fmla="*/ 26 w 90"/>
                <a:gd name="T17" fmla="*/ 15 h 33"/>
                <a:gd name="T18" fmla="*/ 32 w 90"/>
                <a:gd name="T19" fmla="*/ 13 h 33"/>
                <a:gd name="T20" fmla="*/ 37 w 90"/>
                <a:gd name="T21" fmla="*/ 11 h 33"/>
                <a:gd name="T22" fmla="*/ 43 w 90"/>
                <a:gd name="T23" fmla="*/ 9 h 33"/>
                <a:gd name="T24" fmla="*/ 50 w 90"/>
                <a:gd name="T25" fmla="*/ 8 h 33"/>
                <a:gd name="T26" fmla="*/ 57 w 90"/>
                <a:gd name="T27" fmla="*/ 7 h 33"/>
                <a:gd name="T28" fmla="*/ 65 w 90"/>
                <a:gd name="T29" fmla="*/ 6 h 33"/>
                <a:gd name="T30" fmla="*/ 72 w 90"/>
                <a:gd name="T31" fmla="*/ 6 h 33"/>
                <a:gd name="T32" fmla="*/ 81 w 90"/>
                <a:gd name="T33" fmla="*/ 6 h 33"/>
                <a:gd name="T34" fmla="*/ 89 w 90"/>
                <a:gd name="T35" fmla="*/ 5 h 33"/>
                <a:gd name="T36" fmla="*/ 89 w 90"/>
                <a:gd name="T37" fmla="*/ 0 h 33"/>
                <a:gd name="T38" fmla="*/ 81 w 90"/>
                <a:gd name="T39" fmla="*/ 0 h 33"/>
                <a:gd name="T40" fmla="*/ 72 w 90"/>
                <a:gd name="T41" fmla="*/ 0 h 33"/>
                <a:gd name="T42" fmla="*/ 65 w 90"/>
                <a:gd name="T43" fmla="*/ 1 h 33"/>
                <a:gd name="T44" fmla="*/ 57 w 90"/>
                <a:gd name="T45" fmla="*/ 2 h 33"/>
                <a:gd name="T46" fmla="*/ 49 w 90"/>
                <a:gd name="T47" fmla="*/ 3 h 33"/>
                <a:gd name="T48" fmla="*/ 42 w 90"/>
                <a:gd name="T49" fmla="*/ 3 h 33"/>
                <a:gd name="T50" fmla="*/ 36 w 90"/>
                <a:gd name="T51" fmla="*/ 5 h 33"/>
                <a:gd name="T52" fmla="*/ 29 w 90"/>
                <a:gd name="T53" fmla="*/ 8 h 33"/>
                <a:gd name="T54" fmla="*/ 23 w 90"/>
                <a:gd name="T55" fmla="*/ 9 h 33"/>
                <a:gd name="T56" fmla="*/ 19 w 90"/>
                <a:gd name="T57" fmla="*/ 12 h 33"/>
                <a:gd name="T58" fmla="*/ 14 w 90"/>
                <a:gd name="T59" fmla="*/ 14 h 33"/>
                <a:gd name="T60" fmla="*/ 9 w 90"/>
                <a:gd name="T61" fmla="*/ 17 h 33"/>
                <a:gd name="T62" fmla="*/ 6 w 90"/>
                <a:gd name="T63" fmla="*/ 21 h 33"/>
                <a:gd name="T64" fmla="*/ 3 w 90"/>
                <a:gd name="T65" fmla="*/ 24 h 33"/>
                <a:gd name="T66" fmla="*/ 2 w 90"/>
                <a:gd name="T67" fmla="*/ 28 h 33"/>
                <a:gd name="T68" fmla="*/ 0 w 90"/>
                <a:gd name="T69" fmla="*/ 32 h 33"/>
                <a:gd name="T70" fmla="*/ 7 w 90"/>
                <a:gd name="T71" fmla="*/ 32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"/>
                <a:gd name="T109" fmla="*/ 0 h 33"/>
                <a:gd name="T110" fmla="*/ 90 w 90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" h="33">
                  <a:moveTo>
                    <a:pt x="7" y="32"/>
                  </a:moveTo>
                  <a:lnTo>
                    <a:pt x="7" y="32"/>
                  </a:lnTo>
                  <a:lnTo>
                    <a:pt x="7" y="29"/>
                  </a:lnTo>
                  <a:lnTo>
                    <a:pt x="9" y="27"/>
                  </a:lnTo>
                  <a:lnTo>
                    <a:pt x="11" y="24"/>
                  </a:lnTo>
                  <a:lnTo>
                    <a:pt x="13" y="22"/>
                  </a:lnTo>
                  <a:lnTo>
                    <a:pt x="17" y="19"/>
                  </a:lnTo>
                  <a:lnTo>
                    <a:pt x="22" y="17"/>
                  </a:lnTo>
                  <a:lnTo>
                    <a:pt x="26" y="15"/>
                  </a:lnTo>
                  <a:lnTo>
                    <a:pt x="32" y="13"/>
                  </a:lnTo>
                  <a:lnTo>
                    <a:pt x="37" y="11"/>
                  </a:lnTo>
                  <a:lnTo>
                    <a:pt x="43" y="9"/>
                  </a:lnTo>
                  <a:lnTo>
                    <a:pt x="50" y="8"/>
                  </a:lnTo>
                  <a:lnTo>
                    <a:pt x="57" y="7"/>
                  </a:lnTo>
                  <a:lnTo>
                    <a:pt x="65" y="6"/>
                  </a:lnTo>
                  <a:lnTo>
                    <a:pt x="72" y="6"/>
                  </a:lnTo>
                  <a:lnTo>
                    <a:pt x="81" y="6"/>
                  </a:lnTo>
                  <a:lnTo>
                    <a:pt x="89" y="5"/>
                  </a:lnTo>
                  <a:lnTo>
                    <a:pt x="89" y="0"/>
                  </a:lnTo>
                  <a:lnTo>
                    <a:pt x="81" y="0"/>
                  </a:lnTo>
                  <a:lnTo>
                    <a:pt x="72" y="0"/>
                  </a:lnTo>
                  <a:lnTo>
                    <a:pt x="65" y="1"/>
                  </a:lnTo>
                  <a:lnTo>
                    <a:pt x="57" y="2"/>
                  </a:lnTo>
                  <a:lnTo>
                    <a:pt x="49" y="3"/>
                  </a:lnTo>
                  <a:lnTo>
                    <a:pt x="42" y="3"/>
                  </a:lnTo>
                  <a:lnTo>
                    <a:pt x="36" y="5"/>
                  </a:lnTo>
                  <a:lnTo>
                    <a:pt x="29" y="8"/>
                  </a:lnTo>
                  <a:lnTo>
                    <a:pt x="23" y="9"/>
                  </a:lnTo>
                  <a:lnTo>
                    <a:pt x="19" y="12"/>
                  </a:lnTo>
                  <a:lnTo>
                    <a:pt x="14" y="14"/>
                  </a:lnTo>
                  <a:lnTo>
                    <a:pt x="9" y="17"/>
                  </a:lnTo>
                  <a:lnTo>
                    <a:pt x="6" y="21"/>
                  </a:lnTo>
                  <a:lnTo>
                    <a:pt x="3" y="24"/>
                  </a:lnTo>
                  <a:lnTo>
                    <a:pt x="2" y="28"/>
                  </a:lnTo>
                  <a:lnTo>
                    <a:pt x="0" y="32"/>
                  </a:lnTo>
                  <a:lnTo>
                    <a:pt x="7" y="3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41" name="Freeform 360"/>
            <p:cNvSpPr>
              <a:spLocks/>
            </p:cNvSpPr>
            <p:nvPr/>
          </p:nvSpPr>
          <p:spPr bwMode="auto">
            <a:xfrm>
              <a:off x="3822" y="4012"/>
              <a:ext cx="2" cy="29"/>
            </a:xfrm>
            <a:custGeom>
              <a:avLst/>
              <a:gdLst>
                <a:gd name="T0" fmla="*/ 1 w 2"/>
                <a:gd name="T1" fmla="*/ 28 h 29"/>
                <a:gd name="T2" fmla="*/ 1 w 2"/>
                <a:gd name="T3" fmla="*/ 28 h 29"/>
                <a:gd name="T4" fmla="*/ 1 w 2"/>
                <a:gd name="T5" fmla="*/ 0 h 29"/>
                <a:gd name="T6" fmla="*/ 0 w 2"/>
                <a:gd name="T7" fmla="*/ 0 h 29"/>
                <a:gd name="T8" fmla="*/ 0 w 2"/>
                <a:gd name="T9" fmla="*/ 28 h 29"/>
                <a:gd name="T10" fmla="*/ 1 w 2"/>
                <a:gd name="T11" fmla="*/ 28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"/>
                <a:gd name="T19" fmla="*/ 0 h 29"/>
                <a:gd name="T20" fmla="*/ 2 w 2"/>
                <a:gd name="T21" fmla="*/ 29 h 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" h="29">
                  <a:moveTo>
                    <a:pt x="1" y="28"/>
                  </a:moveTo>
                  <a:lnTo>
                    <a:pt x="1" y="28"/>
                  </a:lnTo>
                  <a:lnTo>
                    <a:pt x="1" y="0"/>
                  </a:lnTo>
                  <a:lnTo>
                    <a:pt x="0" y="0"/>
                  </a:lnTo>
                  <a:lnTo>
                    <a:pt x="0" y="28"/>
                  </a:lnTo>
                  <a:lnTo>
                    <a:pt x="1" y="28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42" name="Freeform 361"/>
            <p:cNvSpPr>
              <a:spLocks/>
            </p:cNvSpPr>
            <p:nvPr/>
          </p:nvSpPr>
          <p:spPr bwMode="auto">
            <a:xfrm>
              <a:off x="3826" y="3977"/>
              <a:ext cx="167" cy="72"/>
            </a:xfrm>
            <a:custGeom>
              <a:avLst/>
              <a:gdLst>
                <a:gd name="T0" fmla="*/ 166 w 167"/>
                <a:gd name="T1" fmla="*/ 40 h 72"/>
                <a:gd name="T2" fmla="*/ 165 w 167"/>
                <a:gd name="T3" fmla="*/ 42 h 72"/>
                <a:gd name="T4" fmla="*/ 163 w 167"/>
                <a:gd name="T5" fmla="*/ 46 h 72"/>
                <a:gd name="T6" fmla="*/ 161 w 167"/>
                <a:gd name="T7" fmla="*/ 50 h 72"/>
                <a:gd name="T8" fmla="*/ 157 w 167"/>
                <a:gd name="T9" fmla="*/ 53 h 72"/>
                <a:gd name="T10" fmla="*/ 153 w 167"/>
                <a:gd name="T11" fmla="*/ 56 h 72"/>
                <a:gd name="T12" fmla="*/ 149 w 167"/>
                <a:gd name="T13" fmla="*/ 58 h 72"/>
                <a:gd name="T14" fmla="*/ 144 w 167"/>
                <a:gd name="T15" fmla="*/ 61 h 72"/>
                <a:gd name="T16" fmla="*/ 139 w 167"/>
                <a:gd name="T17" fmla="*/ 64 h 72"/>
                <a:gd name="T18" fmla="*/ 132 w 167"/>
                <a:gd name="T19" fmla="*/ 65 h 72"/>
                <a:gd name="T20" fmla="*/ 125 w 167"/>
                <a:gd name="T21" fmla="*/ 67 h 72"/>
                <a:gd name="T22" fmla="*/ 119 w 167"/>
                <a:gd name="T23" fmla="*/ 69 h 72"/>
                <a:gd name="T24" fmla="*/ 111 w 167"/>
                <a:gd name="T25" fmla="*/ 70 h 72"/>
                <a:gd name="T26" fmla="*/ 103 w 167"/>
                <a:gd name="T27" fmla="*/ 71 h 72"/>
                <a:gd name="T28" fmla="*/ 96 w 167"/>
                <a:gd name="T29" fmla="*/ 71 h 72"/>
                <a:gd name="T30" fmla="*/ 87 w 167"/>
                <a:gd name="T31" fmla="*/ 71 h 72"/>
                <a:gd name="T32" fmla="*/ 78 w 167"/>
                <a:gd name="T33" fmla="*/ 71 h 72"/>
                <a:gd name="T34" fmla="*/ 62 w 167"/>
                <a:gd name="T35" fmla="*/ 70 h 72"/>
                <a:gd name="T36" fmla="*/ 46 w 167"/>
                <a:gd name="T37" fmla="*/ 67 h 72"/>
                <a:gd name="T38" fmla="*/ 32 w 167"/>
                <a:gd name="T39" fmla="*/ 64 h 72"/>
                <a:gd name="T40" fmla="*/ 21 w 167"/>
                <a:gd name="T41" fmla="*/ 58 h 72"/>
                <a:gd name="T42" fmla="*/ 11 w 167"/>
                <a:gd name="T43" fmla="*/ 53 h 72"/>
                <a:gd name="T44" fmla="*/ 4 w 167"/>
                <a:gd name="T45" fmla="*/ 47 h 72"/>
                <a:gd name="T46" fmla="*/ 0 w 167"/>
                <a:gd name="T47" fmla="*/ 40 h 72"/>
                <a:gd name="T48" fmla="*/ 0 w 167"/>
                <a:gd name="T49" fmla="*/ 32 h 72"/>
                <a:gd name="T50" fmla="*/ 1 w 167"/>
                <a:gd name="T51" fmla="*/ 29 h 72"/>
                <a:gd name="T52" fmla="*/ 2 w 167"/>
                <a:gd name="T53" fmla="*/ 26 h 72"/>
                <a:gd name="T54" fmla="*/ 5 w 167"/>
                <a:gd name="T55" fmla="*/ 22 h 72"/>
                <a:gd name="T56" fmla="*/ 8 w 167"/>
                <a:gd name="T57" fmla="*/ 18 h 72"/>
                <a:gd name="T58" fmla="*/ 12 w 167"/>
                <a:gd name="T59" fmla="*/ 16 h 72"/>
                <a:gd name="T60" fmla="*/ 16 w 167"/>
                <a:gd name="T61" fmla="*/ 13 h 72"/>
                <a:gd name="T62" fmla="*/ 21 w 167"/>
                <a:gd name="T63" fmla="*/ 11 h 72"/>
                <a:gd name="T64" fmla="*/ 28 w 167"/>
                <a:gd name="T65" fmla="*/ 8 h 72"/>
                <a:gd name="T66" fmla="*/ 34 w 167"/>
                <a:gd name="T67" fmla="*/ 6 h 72"/>
                <a:gd name="T68" fmla="*/ 40 w 167"/>
                <a:gd name="T69" fmla="*/ 5 h 72"/>
                <a:gd name="T70" fmla="*/ 47 w 167"/>
                <a:gd name="T71" fmla="*/ 3 h 72"/>
                <a:gd name="T72" fmla="*/ 55 w 167"/>
                <a:gd name="T73" fmla="*/ 2 h 72"/>
                <a:gd name="T74" fmla="*/ 63 w 167"/>
                <a:gd name="T75" fmla="*/ 1 h 72"/>
                <a:gd name="T76" fmla="*/ 70 w 167"/>
                <a:gd name="T77" fmla="*/ 0 h 72"/>
                <a:gd name="T78" fmla="*/ 79 w 167"/>
                <a:gd name="T79" fmla="*/ 0 h 72"/>
                <a:gd name="T80" fmla="*/ 88 w 167"/>
                <a:gd name="T81" fmla="*/ 0 h 72"/>
                <a:gd name="T82" fmla="*/ 104 w 167"/>
                <a:gd name="T83" fmla="*/ 2 h 72"/>
                <a:gd name="T84" fmla="*/ 120 w 167"/>
                <a:gd name="T85" fmla="*/ 5 h 72"/>
                <a:gd name="T86" fmla="*/ 133 w 167"/>
                <a:gd name="T87" fmla="*/ 8 h 72"/>
                <a:gd name="T88" fmla="*/ 145 w 167"/>
                <a:gd name="T89" fmla="*/ 13 h 72"/>
                <a:gd name="T90" fmla="*/ 154 w 167"/>
                <a:gd name="T91" fmla="*/ 19 h 72"/>
                <a:gd name="T92" fmla="*/ 161 w 167"/>
                <a:gd name="T93" fmla="*/ 26 h 72"/>
                <a:gd name="T94" fmla="*/ 165 w 167"/>
                <a:gd name="T95" fmla="*/ 32 h 72"/>
                <a:gd name="T96" fmla="*/ 166 w 167"/>
                <a:gd name="T97" fmla="*/ 40 h 7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67"/>
                <a:gd name="T148" fmla="*/ 0 h 72"/>
                <a:gd name="T149" fmla="*/ 167 w 167"/>
                <a:gd name="T150" fmla="*/ 72 h 72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67" h="72">
                  <a:moveTo>
                    <a:pt x="166" y="40"/>
                  </a:moveTo>
                  <a:lnTo>
                    <a:pt x="165" y="42"/>
                  </a:lnTo>
                  <a:lnTo>
                    <a:pt x="163" y="46"/>
                  </a:lnTo>
                  <a:lnTo>
                    <a:pt x="161" y="50"/>
                  </a:lnTo>
                  <a:lnTo>
                    <a:pt x="157" y="53"/>
                  </a:lnTo>
                  <a:lnTo>
                    <a:pt x="153" y="56"/>
                  </a:lnTo>
                  <a:lnTo>
                    <a:pt x="149" y="58"/>
                  </a:lnTo>
                  <a:lnTo>
                    <a:pt x="144" y="61"/>
                  </a:lnTo>
                  <a:lnTo>
                    <a:pt x="139" y="64"/>
                  </a:lnTo>
                  <a:lnTo>
                    <a:pt x="132" y="65"/>
                  </a:lnTo>
                  <a:lnTo>
                    <a:pt x="125" y="67"/>
                  </a:lnTo>
                  <a:lnTo>
                    <a:pt x="119" y="69"/>
                  </a:lnTo>
                  <a:lnTo>
                    <a:pt x="111" y="70"/>
                  </a:lnTo>
                  <a:lnTo>
                    <a:pt x="103" y="71"/>
                  </a:lnTo>
                  <a:lnTo>
                    <a:pt x="96" y="71"/>
                  </a:lnTo>
                  <a:lnTo>
                    <a:pt x="87" y="71"/>
                  </a:lnTo>
                  <a:lnTo>
                    <a:pt x="78" y="71"/>
                  </a:lnTo>
                  <a:lnTo>
                    <a:pt x="62" y="70"/>
                  </a:lnTo>
                  <a:lnTo>
                    <a:pt x="46" y="67"/>
                  </a:lnTo>
                  <a:lnTo>
                    <a:pt x="32" y="64"/>
                  </a:lnTo>
                  <a:lnTo>
                    <a:pt x="21" y="58"/>
                  </a:lnTo>
                  <a:lnTo>
                    <a:pt x="11" y="53"/>
                  </a:lnTo>
                  <a:lnTo>
                    <a:pt x="4" y="47"/>
                  </a:lnTo>
                  <a:lnTo>
                    <a:pt x="0" y="40"/>
                  </a:lnTo>
                  <a:lnTo>
                    <a:pt x="0" y="32"/>
                  </a:lnTo>
                  <a:lnTo>
                    <a:pt x="1" y="29"/>
                  </a:lnTo>
                  <a:lnTo>
                    <a:pt x="2" y="26"/>
                  </a:lnTo>
                  <a:lnTo>
                    <a:pt x="5" y="22"/>
                  </a:lnTo>
                  <a:lnTo>
                    <a:pt x="8" y="18"/>
                  </a:lnTo>
                  <a:lnTo>
                    <a:pt x="12" y="16"/>
                  </a:lnTo>
                  <a:lnTo>
                    <a:pt x="16" y="13"/>
                  </a:lnTo>
                  <a:lnTo>
                    <a:pt x="21" y="11"/>
                  </a:lnTo>
                  <a:lnTo>
                    <a:pt x="28" y="8"/>
                  </a:lnTo>
                  <a:lnTo>
                    <a:pt x="34" y="6"/>
                  </a:lnTo>
                  <a:lnTo>
                    <a:pt x="40" y="5"/>
                  </a:lnTo>
                  <a:lnTo>
                    <a:pt x="47" y="3"/>
                  </a:lnTo>
                  <a:lnTo>
                    <a:pt x="55" y="2"/>
                  </a:lnTo>
                  <a:lnTo>
                    <a:pt x="63" y="1"/>
                  </a:lnTo>
                  <a:lnTo>
                    <a:pt x="70" y="0"/>
                  </a:lnTo>
                  <a:lnTo>
                    <a:pt x="79" y="0"/>
                  </a:lnTo>
                  <a:lnTo>
                    <a:pt x="88" y="0"/>
                  </a:lnTo>
                  <a:lnTo>
                    <a:pt x="104" y="2"/>
                  </a:lnTo>
                  <a:lnTo>
                    <a:pt x="120" y="5"/>
                  </a:lnTo>
                  <a:lnTo>
                    <a:pt x="133" y="8"/>
                  </a:lnTo>
                  <a:lnTo>
                    <a:pt x="145" y="13"/>
                  </a:lnTo>
                  <a:lnTo>
                    <a:pt x="154" y="19"/>
                  </a:lnTo>
                  <a:lnTo>
                    <a:pt x="161" y="26"/>
                  </a:lnTo>
                  <a:lnTo>
                    <a:pt x="165" y="32"/>
                  </a:lnTo>
                  <a:lnTo>
                    <a:pt x="166" y="40"/>
                  </a:lnTo>
                </a:path>
              </a:pathLst>
            </a:custGeom>
            <a:solidFill>
              <a:srgbClr val="FFFF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43" name="Freeform 362"/>
            <p:cNvSpPr>
              <a:spLocks/>
            </p:cNvSpPr>
            <p:nvPr/>
          </p:nvSpPr>
          <p:spPr bwMode="auto">
            <a:xfrm>
              <a:off x="3907" y="4020"/>
              <a:ext cx="89" cy="33"/>
            </a:xfrm>
            <a:custGeom>
              <a:avLst/>
              <a:gdLst>
                <a:gd name="T0" fmla="*/ 0 w 89"/>
                <a:gd name="T1" fmla="*/ 32 h 33"/>
                <a:gd name="T2" fmla="*/ 0 w 89"/>
                <a:gd name="T3" fmla="*/ 32 h 33"/>
                <a:gd name="T4" fmla="*/ 8 w 89"/>
                <a:gd name="T5" fmla="*/ 32 h 33"/>
                <a:gd name="T6" fmla="*/ 17 w 89"/>
                <a:gd name="T7" fmla="*/ 32 h 33"/>
                <a:gd name="T8" fmla="*/ 24 w 89"/>
                <a:gd name="T9" fmla="*/ 31 h 33"/>
                <a:gd name="T10" fmla="*/ 32 w 89"/>
                <a:gd name="T11" fmla="*/ 30 h 33"/>
                <a:gd name="T12" fmla="*/ 39 w 89"/>
                <a:gd name="T13" fmla="*/ 29 h 33"/>
                <a:gd name="T14" fmla="*/ 47 w 89"/>
                <a:gd name="T15" fmla="*/ 28 h 33"/>
                <a:gd name="T16" fmla="*/ 53 w 89"/>
                <a:gd name="T17" fmla="*/ 26 h 33"/>
                <a:gd name="T18" fmla="*/ 60 w 89"/>
                <a:gd name="T19" fmla="*/ 24 h 33"/>
                <a:gd name="T20" fmla="*/ 66 w 89"/>
                <a:gd name="T21" fmla="*/ 22 h 33"/>
                <a:gd name="T22" fmla="*/ 70 w 89"/>
                <a:gd name="T23" fmla="*/ 20 h 33"/>
                <a:gd name="T24" fmla="*/ 75 w 89"/>
                <a:gd name="T25" fmla="*/ 17 h 33"/>
                <a:gd name="T26" fmla="*/ 80 w 89"/>
                <a:gd name="T27" fmla="*/ 14 h 33"/>
                <a:gd name="T28" fmla="*/ 82 w 89"/>
                <a:gd name="T29" fmla="*/ 11 h 33"/>
                <a:gd name="T30" fmla="*/ 86 w 89"/>
                <a:gd name="T31" fmla="*/ 8 h 33"/>
                <a:gd name="T32" fmla="*/ 87 w 89"/>
                <a:gd name="T33" fmla="*/ 3 h 33"/>
                <a:gd name="T34" fmla="*/ 88 w 89"/>
                <a:gd name="T35" fmla="*/ 0 h 33"/>
                <a:gd name="T36" fmla="*/ 82 w 89"/>
                <a:gd name="T37" fmla="*/ 0 h 33"/>
                <a:gd name="T38" fmla="*/ 81 w 89"/>
                <a:gd name="T39" fmla="*/ 2 h 33"/>
                <a:gd name="T40" fmla="*/ 80 w 89"/>
                <a:gd name="T41" fmla="*/ 4 h 33"/>
                <a:gd name="T42" fmla="*/ 78 w 89"/>
                <a:gd name="T43" fmla="*/ 8 h 33"/>
                <a:gd name="T44" fmla="*/ 75 w 89"/>
                <a:gd name="T45" fmla="*/ 10 h 33"/>
                <a:gd name="T46" fmla="*/ 72 w 89"/>
                <a:gd name="T47" fmla="*/ 13 h 33"/>
                <a:gd name="T48" fmla="*/ 67 w 89"/>
                <a:gd name="T49" fmla="*/ 14 h 33"/>
                <a:gd name="T50" fmla="*/ 63 w 89"/>
                <a:gd name="T51" fmla="*/ 17 h 33"/>
                <a:gd name="T52" fmla="*/ 58 w 89"/>
                <a:gd name="T53" fmla="*/ 19 h 33"/>
                <a:gd name="T54" fmla="*/ 51 w 89"/>
                <a:gd name="T55" fmla="*/ 21 h 33"/>
                <a:gd name="T56" fmla="*/ 46 w 89"/>
                <a:gd name="T57" fmla="*/ 23 h 33"/>
                <a:gd name="T58" fmla="*/ 38 w 89"/>
                <a:gd name="T59" fmla="*/ 24 h 33"/>
                <a:gd name="T60" fmla="*/ 32 w 89"/>
                <a:gd name="T61" fmla="*/ 24 h 33"/>
                <a:gd name="T62" fmla="*/ 24 w 89"/>
                <a:gd name="T63" fmla="*/ 26 h 33"/>
                <a:gd name="T64" fmla="*/ 17 w 89"/>
                <a:gd name="T65" fmla="*/ 26 h 33"/>
                <a:gd name="T66" fmla="*/ 8 w 89"/>
                <a:gd name="T67" fmla="*/ 26 h 33"/>
                <a:gd name="T68" fmla="*/ 0 w 89"/>
                <a:gd name="T69" fmla="*/ 26 h 33"/>
                <a:gd name="T70" fmla="*/ 0 w 89"/>
                <a:gd name="T71" fmla="*/ 32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0" y="32"/>
                  </a:moveTo>
                  <a:lnTo>
                    <a:pt x="0" y="32"/>
                  </a:lnTo>
                  <a:lnTo>
                    <a:pt x="8" y="32"/>
                  </a:lnTo>
                  <a:lnTo>
                    <a:pt x="17" y="32"/>
                  </a:lnTo>
                  <a:lnTo>
                    <a:pt x="24" y="31"/>
                  </a:lnTo>
                  <a:lnTo>
                    <a:pt x="32" y="30"/>
                  </a:lnTo>
                  <a:lnTo>
                    <a:pt x="39" y="29"/>
                  </a:lnTo>
                  <a:lnTo>
                    <a:pt x="47" y="28"/>
                  </a:lnTo>
                  <a:lnTo>
                    <a:pt x="53" y="26"/>
                  </a:lnTo>
                  <a:lnTo>
                    <a:pt x="60" y="24"/>
                  </a:lnTo>
                  <a:lnTo>
                    <a:pt x="66" y="22"/>
                  </a:lnTo>
                  <a:lnTo>
                    <a:pt x="70" y="20"/>
                  </a:lnTo>
                  <a:lnTo>
                    <a:pt x="75" y="17"/>
                  </a:lnTo>
                  <a:lnTo>
                    <a:pt x="80" y="14"/>
                  </a:lnTo>
                  <a:lnTo>
                    <a:pt x="82" y="11"/>
                  </a:lnTo>
                  <a:lnTo>
                    <a:pt x="86" y="8"/>
                  </a:lnTo>
                  <a:lnTo>
                    <a:pt x="87" y="3"/>
                  </a:lnTo>
                  <a:lnTo>
                    <a:pt x="88" y="0"/>
                  </a:lnTo>
                  <a:lnTo>
                    <a:pt x="82" y="0"/>
                  </a:lnTo>
                  <a:lnTo>
                    <a:pt x="81" y="2"/>
                  </a:lnTo>
                  <a:lnTo>
                    <a:pt x="80" y="4"/>
                  </a:lnTo>
                  <a:lnTo>
                    <a:pt x="78" y="8"/>
                  </a:lnTo>
                  <a:lnTo>
                    <a:pt x="75" y="10"/>
                  </a:lnTo>
                  <a:lnTo>
                    <a:pt x="72" y="13"/>
                  </a:lnTo>
                  <a:lnTo>
                    <a:pt x="67" y="14"/>
                  </a:lnTo>
                  <a:lnTo>
                    <a:pt x="63" y="17"/>
                  </a:lnTo>
                  <a:lnTo>
                    <a:pt x="58" y="19"/>
                  </a:lnTo>
                  <a:lnTo>
                    <a:pt x="51" y="21"/>
                  </a:lnTo>
                  <a:lnTo>
                    <a:pt x="46" y="23"/>
                  </a:lnTo>
                  <a:lnTo>
                    <a:pt x="38" y="24"/>
                  </a:lnTo>
                  <a:lnTo>
                    <a:pt x="32" y="24"/>
                  </a:lnTo>
                  <a:lnTo>
                    <a:pt x="24" y="26"/>
                  </a:lnTo>
                  <a:lnTo>
                    <a:pt x="17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44" name="Freeform 363"/>
            <p:cNvSpPr>
              <a:spLocks/>
            </p:cNvSpPr>
            <p:nvPr/>
          </p:nvSpPr>
          <p:spPr bwMode="auto">
            <a:xfrm>
              <a:off x="3822" y="4012"/>
              <a:ext cx="80" cy="41"/>
            </a:xfrm>
            <a:custGeom>
              <a:avLst/>
              <a:gdLst>
                <a:gd name="T0" fmla="*/ 0 w 80"/>
                <a:gd name="T1" fmla="*/ 0 h 41"/>
                <a:gd name="T2" fmla="*/ 0 w 80"/>
                <a:gd name="T3" fmla="*/ 0 h 41"/>
                <a:gd name="T4" fmla="*/ 1 w 80"/>
                <a:gd name="T5" fmla="*/ 8 h 41"/>
                <a:gd name="T6" fmla="*/ 6 w 80"/>
                <a:gd name="T7" fmla="*/ 16 h 41"/>
                <a:gd name="T8" fmla="*/ 12 w 80"/>
                <a:gd name="T9" fmla="*/ 22 h 41"/>
                <a:gd name="T10" fmla="*/ 22 w 80"/>
                <a:gd name="T11" fmla="*/ 28 h 41"/>
                <a:gd name="T12" fmla="*/ 33 w 80"/>
                <a:gd name="T13" fmla="*/ 32 h 41"/>
                <a:gd name="T14" fmla="*/ 47 w 80"/>
                <a:gd name="T15" fmla="*/ 36 h 41"/>
                <a:gd name="T16" fmla="*/ 63 w 80"/>
                <a:gd name="T17" fmla="*/ 38 h 41"/>
                <a:gd name="T18" fmla="*/ 79 w 80"/>
                <a:gd name="T19" fmla="*/ 40 h 41"/>
                <a:gd name="T20" fmla="*/ 79 w 80"/>
                <a:gd name="T21" fmla="*/ 34 h 41"/>
                <a:gd name="T22" fmla="*/ 63 w 80"/>
                <a:gd name="T23" fmla="*/ 32 h 41"/>
                <a:gd name="T24" fmla="*/ 48 w 80"/>
                <a:gd name="T25" fmla="*/ 30 h 41"/>
                <a:gd name="T26" fmla="*/ 35 w 80"/>
                <a:gd name="T27" fmla="*/ 27 h 41"/>
                <a:gd name="T28" fmla="*/ 25 w 80"/>
                <a:gd name="T29" fmla="*/ 22 h 41"/>
                <a:gd name="T30" fmla="*/ 17 w 80"/>
                <a:gd name="T31" fmla="*/ 17 h 41"/>
                <a:gd name="T32" fmla="*/ 10 w 80"/>
                <a:gd name="T33" fmla="*/ 11 h 41"/>
                <a:gd name="T34" fmla="*/ 7 w 80"/>
                <a:gd name="T35" fmla="*/ 6 h 41"/>
                <a:gd name="T36" fmla="*/ 7 w 80"/>
                <a:gd name="T37" fmla="*/ 0 h 41"/>
                <a:gd name="T38" fmla="*/ 0 w 80"/>
                <a:gd name="T39" fmla="*/ 0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41"/>
                <a:gd name="T62" fmla="*/ 80 w 80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41">
                  <a:moveTo>
                    <a:pt x="0" y="0"/>
                  </a:moveTo>
                  <a:lnTo>
                    <a:pt x="0" y="0"/>
                  </a:lnTo>
                  <a:lnTo>
                    <a:pt x="1" y="8"/>
                  </a:lnTo>
                  <a:lnTo>
                    <a:pt x="6" y="16"/>
                  </a:lnTo>
                  <a:lnTo>
                    <a:pt x="12" y="22"/>
                  </a:lnTo>
                  <a:lnTo>
                    <a:pt x="22" y="28"/>
                  </a:lnTo>
                  <a:lnTo>
                    <a:pt x="33" y="32"/>
                  </a:lnTo>
                  <a:lnTo>
                    <a:pt x="47" y="36"/>
                  </a:lnTo>
                  <a:lnTo>
                    <a:pt x="63" y="38"/>
                  </a:lnTo>
                  <a:lnTo>
                    <a:pt x="79" y="40"/>
                  </a:lnTo>
                  <a:lnTo>
                    <a:pt x="79" y="34"/>
                  </a:lnTo>
                  <a:lnTo>
                    <a:pt x="63" y="32"/>
                  </a:lnTo>
                  <a:lnTo>
                    <a:pt x="48" y="30"/>
                  </a:lnTo>
                  <a:lnTo>
                    <a:pt x="35" y="27"/>
                  </a:lnTo>
                  <a:lnTo>
                    <a:pt x="25" y="22"/>
                  </a:lnTo>
                  <a:lnTo>
                    <a:pt x="17" y="17"/>
                  </a:lnTo>
                  <a:lnTo>
                    <a:pt x="10" y="11"/>
                  </a:lnTo>
                  <a:lnTo>
                    <a:pt x="7" y="6"/>
                  </a:lnTo>
                  <a:lnTo>
                    <a:pt x="7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45" name="Freeform 364"/>
            <p:cNvSpPr>
              <a:spLocks/>
            </p:cNvSpPr>
            <p:nvPr/>
          </p:nvSpPr>
          <p:spPr bwMode="auto">
            <a:xfrm>
              <a:off x="3822" y="3974"/>
              <a:ext cx="90" cy="33"/>
            </a:xfrm>
            <a:custGeom>
              <a:avLst/>
              <a:gdLst>
                <a:gd name="T0" fmla="*/ 89 w 90"/>
                <a:gd name="T1" fmla="*/ 0 h 33"/>
                <a:gd name="T2" fmla="*/ 89 w 90"/>
                <a:gd name="T3" fmla="*/ 0 h 33"/>
                <a:gd name="T4" fmla="*/ 81 w 90"/>
                <a:gd name="T5" fmla="*/ 0 h 33"/>
                <a:gd name="T6" fmla="*/ 72 w 90"/>
                <a:gd name="T7" fmla="*/ 0 h 33"/>
                <a:gd name="T8" fmla="*/ 65 w 90"/>
                <a:gd name="T9" fmla="*/ 1 h 33"/>
                <a:gd name="T10" fmla="*/ 57 w 90"/>
                <a:gd name="T11" fmla="*/ 2 h 33"/>
                <a:gd name="T12" fmla="*/ 49 w 90"/>
                <a:gd name="T13" fmla="*/ 3 h 33"/>
                <a:gd name="T14" fmla="*/ 42 w 90"/>
                <a:gd name="T15" fmla="*/ 3 h 33"/>
                <a:gd name="T16" fmla="*/ 36 w 90"/>
                <a:gd name="T17" fmla="*/ 5 h 33"/>
                <a:gd name="T18" fmla="*/ 29 w 90"/>
                <a:gd name="T19" fmla="*/ 8 h 33"/>
                <a:gd name="T20" fmla="*/ 23 w 90"/>
                <a:gd name="T21" fmla="*/ 9 h 33"/>
                <a:gd name="T22" fmla="*/ 19 w 90"/>
                <a:gd name="T23" fmla="*/ 12 h 33"/>
                <a:gd name="T24" fmla="*/ 14 w 90"/>
                <a:gd name="T25" fmla="*/ 14 h 33"/>
                <a:gd name="T26" fmla="*/ 9 w 90"/>
                <a:gd name="T27" fmla="*/ 17 h 33"/>
                <a:gd name="T28" fmla="*/ 6 w 90"/>
                <a:gd name="T29" fmla="*/ 21 h 33"/>
                <a:gd name="T30" fmla="*/ 3 w 90"/>
                <a:gd name="T31" fmla="*/ 24 h 33"/>
                <a:gd name="T32" fmla="*/ 2 w 90"/>
                <a:gd name="T33" fmla="*/ 28 h 33"/>
                <a:gd name="T34" fmla="*/ 0 w 90"/>
                <a:gd name="T35" fmla="*/ 32 h 33"/>
                <a:gd name="T36" fmla="*/ 7 w 90"/>
                <a:gd name="T37" fmla="*/ 32 h 33"/>
                <a:gd name="T38" fmla="*/ 7 w 90"/>
                <a:gd name="T39" fmla="*/ 29 h 33"/>
                <a:gd name="T40" fmla="*/ 9 w 90"/>
                <a:gd name="T41" fmla="*/ 27 h 33"/>
                <a:gd name="T42" fmla="*/ 11 w 90"/>
                <a:gd name="T43" fmla="*/ 24 h 33"/>
                <a:gd name="T44" fmla="*/ 13 w 90"/>
                <a:gd name="T45" fmla="*/ 22 h 33"/>
                <a:gd name="T46" fmla="*/ 17 w 90"/>
                <a:gd name="T47" fmla="*/ 19 h 33"/>
                <a:gd name="T48" fmla="*/ 22 w 90"/>
                <a:gd name="T49" fmla="*/ 17 h 33"/>
                <a:gd name="T50" fmla="*/ 26 w 90"/>
                <a:gd name="T51" fmla="*/ 15 h 33"/>
                <a:gd name="T52" fmla="*/ 32 w 90"/>
                <a:gd name="T53" fmla="*/ 13 h 33"/>
                <a:gd name="T54" fmla="*/ 37 w 90"/>
                <a:gd name="T55" fmla="*/ 11 h 33"/>
                <a:gd name="T56" fmla="*/ 43 w 90"/>
                <a:gd name="T57" fmla="*/ 9 h 33"/>
                <a:gd name="T58" fmla="*/ 50 w 90"/>
                <a:gd name="T59" fmla="*/ 8 h 33"/>
                <a:gd name="T60" fmla="*/ 57 w 90"/>
                <a:gd name="T61" fmla="*/ 7 h 33"/>
                <a:gd name="T62" fmla="*/ 65 w 90"/>
                <a:gd name="T63" fmla="*/ 6 h 33"/>
                <a:gd name="T64" fmla="*/ 72 w 90"/>
                <a:gd name="T65" fmla="*/ 6 h 33"/>
                <a:gd name="T66" fmla="*/ 81 w 90"/>
                <a:gd name="T67" fmla="*/ 6 h 33"/>
                <a:gd name="T68" fmla="*/ 89 w 90"/>
                <a:gd name="T69" fmla="*/ 5 h 33"/>
                <a:gd name="T70" fmla="*/ 89 w 90"/>
                <a:gd name="T71" fmla="*/ 0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"/>
                <a:gd name="T109" fmla="*/ 0 h 33"/>
                <a:gd name="T110" fmla="*/ 90 w 90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" h="33">
                  <a:moveTo>
                    <a:pt x="89" y="0"/>
                  </a:moveTo>
                  <a:lnTo>
                    <a:pt x="89" y="0"/>
                  </a:lnTo>
                  <a:lnTo>
                    <a:pt x="81" y="0"/>
                  </a:lnTo>
                  <a:lnTo>
                    <a:pt x="72" y="0"/>
                  </a:lnTo>
                  <a:lnTo>
                    <a:pt x="65" y="1"/>
                  </a:lnTo>
                  <a:lnTo>
                    <a:pt x="57" y="2"/>
                  </a:lnTo>
                  <a:lnTo>
                    <a:pt x="49" y="3"/>
                  </a:lnTo>
                  <a:lnTo>
                    <a:pt x="42" y="3"/>
                  </a:lnTo>
                  <a:lnTo>
                    <a:pt x="36" y="5"/>
                  </a:lnTo>
                  <a:lnTo>
                    <a:pt x="29" y="8"/>
                  </a:lnTo>
                  <a:lnTo>
                    <a:pt x="23" y="9"/>
                  </a:lnTo>
                  <a:lnTo>
                    <a:pt x="19" y="12"/>
                  </a:lnTo>
                  <a:lnTo>
                    <a:pt x="14" y="14"/>
                  </a:lnTo>
                  <a:lnTo>
                    <a:pt x="9" y="17"/>
                  </a:lnTo>
                  <a:lnTo>
                    <a:pt x="6" y="21"/>
                  </a:lnTo>
                  <a:lnTo>
                    <a:pt x="3" y="24"/>
                  </a:lnTo>
                  <a:lnTo>
                    <a:pt x="2" y="28"/>
                  </a:lnTo>
                  <a:lnTo>
                    <a:pt x="0" y="32"/>
                  </a:lnTo>
                  <a:lnTo>
                    <a:pt x="7" y="32"/>
                  </a:lnTo>
                  <a:lnTo>
                    <a:pt x="7" y="29"/>
                  </a:lnTo>
                  <a:lnTo>
                    <a:pt x="9" y="27"/>
                  </a:lnTo>
                  <a:lnTo>
                    <a:pt x="11" y="24"/>
                  </a:lnTo>
                  <a:lnTo>
                    <a:pt x="13" y="22"/>
                  </a:lnTo>
                  <a:lnTo>
                    <a:pt x="17" y="19"/>
                  </a:lnTo>
                  <a:lnTo>
                    <a:pt x="22" y="17"/>
                  </a:lnTo>
                  <a:lnTo>
                    <a:pt x="26" y="15"/>
                  </a:lnTo>
                  <a:lnTo>
                    <a:pt x="32" y="13"/>
                  </a:lnTo>
                  <a:lnTo>
                    <a:pt x="37" y="11"/>
                  </a:lnTo>
                  <a:lnTo>
                    <a:pt x="43" y="9"/>
                  </a:lnTo>
                  <a:lnTo>
                    <a:pt x="50" y="8"/>
                  </a:lnTo>
                  <a:lnTo>
                    <a:pt x="57" y="7"/>
                  </a:lnTo>
                  <a:lnTo>
                    <a:pt x="65" y="6"/>
                  </a:lnTo>
                  <a:lnTo>
                    <a:pt x="72" y="6"/>
                  </a:lnTo>
                  <a:lnTo>
                    <a:pt x="81" y="6"/>
                  </a:lnTo>
                  <a:lnTo>
                    <a:pt x="89" y="5"/>
                  </a:lnTo>
                  <a:lnTo>
                    <a:pt x="89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46" name="Freeform 365"/>
            <p:cNvSpPr>
              <a:spLocks/>
            </p:cNvSpPr>
            <p:nvPr/>
          </p:nvSpPr>
          <p:spPr bwMode="auto">
            <a:xfrm>
              <a:off x="3917" y="3974"/>
              <a:ext cx="79" cy="41"/>
            </a:xfrm>
            <a:custGeom>
              <a:avLst/>
              <a:gdLst>
                <a:gd name="T0" fmla="*/ 78 w 79"/>
                <a:gd name="T1" fmla="*/ 40 h 41"/>
                <a:gd name="T2" fmla="*/ 78 w 79"/>
                <a:gd name="T3" fmla="*/ 40 h 41"/>
                <a:gd name="T4" fmla="*/ 78 w 79"/>
                <a:gd name="T5" fmla="*/ 32 h 41"/>
                <a:gd name="T6" fmla="*/ 73 w 79"/>
                <a:gd name="T7" fmla="*/ 24 h 41"/>
                <a:gd name="T8" fmla="*/ 66 w 79"/>
                <a:gd name="T9" fmla="*/ 18 h 41"/>
                <a:gd name="T10" fmla="*/ 57 w 79"/>
                <a:gd name="T11" fmla="*/ 12 h 41"/>
                <a:gd name="T12" fmla="*/ 45 w 79"/>
                <a:gd name="T13" fmla="*/ 8 h 41"/>
                <a:gd name="T14" fmla="*/ 31 w 79"/>
                <a:gd name="T15" fmla="*/ 4 h 41"/>
                <a:gd name="T16" fmla="*/ 16 w 79"/>
                <a:gd name="T17" fmla="*/ 2 h 41"/>
                <a:gd name="T18" fmla="*/ 0 w 79"/>
                <a:gd name="T19" fmla="*/ 0 h 41"/>
                <a:gd name="T20" fmla="*/ 0 w 79"/>
                <a:gd name="T21" fmla="*/ 5 h 41"/>
                <a:gd name="T22" fmla="*/ 16 w 79"/>
                <a:gd name="T23" fmla="*/ 7 h 41"/>
                <a:gd name="T24" fmla="*/ 30 w 79"/>
                <a:gd name="T25" fmla="*/ 10 h 41"/>
                <a:gd name="T26" fmla="*/ 43 w 79"/>
                <a:gd name="T27" fmla="*/ 13 h 41"/>
                <a:gd name="T28" fmla="*/ 53 w 79"/>
                <a:gd name="T29" fmla="*/ 17 h 41"/>
                <a:gd name="T30" fmla="*/ 62 w 79"/>
                <a:gd name="T31" fmla="*/ 23 h 41"/>
                <a:gd name="T32" fmla="*/ 68 w 79"/>
                <a:gd name="T33" fmla="*/ 29 h 41"/>
                <a:gd name="T34" fmla="*/ 72 w 79"/>
                <a:gd name="T35" fmla="*/ 34 h 41"/>
                <a:gd name="T36" fmla="*/ 72 w 79"/>
                <a:gd name="T37" fmla="*/ 40 h 41"/>
                <a:gd name="T38" fmla="*/ 78 w 79"/>
                <a:gd name="T39" fmla="*/ 40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1"/>
                <a:gd name="T62" fmla="*/ 79 w 79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1">
                  <a:moveTo>
                    <a:pt x="78" y="40"/>
                  </a:moveTo>
                  <a:lnTo>
                    <a:pt x="78" y="40"/>
                  </a:lnTo>
                  <a:lnTo>
                    <a:pt x="78" y="32"/>
                  </a:lnTo>
                  <a:lnTo>
                    <a:pt x="73" y="24"/>
                  </a:lnTo>
                  <a:lnTo>
                    <a:pt x="66" y="18"/>
                  </a:lnTo>
                  <a:lnTo>
                    <a:pt x="57" y="12"/>
                  </a:lnTo>
                  <a:lnTo>
                    <a:pt x="45" y="8"/>
                  </a:lnTo>
                  <a:lnTo>
                    <a:pt x="31" y="4"/>
                  </a:lnTo>
                  <a:lnTo>
                    <a:pt x="16" y="2"/>
                  </a:lnTo>
                  <a:lnTo>
                    <a:pt x="0" y="0"/>
                  </a:lnTo>
                  <a:lnTo>
                    <a:pt x="0" y="5"/>
                  </a:lnTo>
                  <a:lnTo>
                    <a:pt x="16" y="7"/>
                  </a:lnTo>
                  <a:lnTo>
                    <a:pt x="30" y="10"/>
                  </a:lnTo>
                  <a:lnTo>
                    <a:pt x="43" y="13"/>
                  </a:lnTo>
                  <a:lnTo>
                    <a:pt x="53" y="17"/>
                  </a:lnTo>
                  <a:lnTo>
                    <a:pt x="62" y="23"/>
                  </a:lnTo>
                  <a:lnTo>
                    <a:pt x="68" y="29"/>
                  </a:lnTo>
                  <a:lnTo>
                    <a:pt x="72" y="34"/>
                  </a:lnTo>
                  <a:lnTo>
                    <a:pt x="72" y="40"/>
                  </a:lnTo>
                  <a:lnTo>
                    <a:pt x="78" y="4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47" name="Freeform 366"/>
            <p:cNvSpPr>
              <a:spLocks/>
            </p:cNvSpPr>
            <p:nvPr/>
          </p:nvSpPr>
          <p:spPr bwMode="auto">
            <a:xfrm>
              <a:off x="3952" y="3960"/>
              <a:ext cx="170" cy="154"/>
            </a:xfrm>
            <a:custGeom>
              <a:avLst/>
              <a:gdLst>
                <a:gd name="T0" fmla="*/ 0 w 170"/>
                <a:gd name="T1" fmla="*/ 85 h 154"/>
                <a:gd name="T2" fmla="*/ 1 w 170"/>
                <a:gd name="T3" fmla="*/ 97 h 154"/>
                <a:gd name="T4" fmla="*/ 5 w 170"/>
                <a:gd name="T5" fmla="*/ 109 h 154"/>
                <a:gd name="T6" fmla="*/ 12 w 170"/>
                <a:gd name="T7" fmla="*/ 120 h 154"/>
                <a:gd name="T8" fmla="*/ 21 w 170"/>
                <a:gd name="T9" fmla="*/ 130 h 154"/>
                <a:gd name="T10" fmla="*/ 33 w 170"/>
                <a:gd name="T11" fmla="*/ 139 h 154"/>
                <a:gd name="T12" fmla="*/ 47 w 170"/>
                <a:gd name="T13" fmla="*/ 145 h 154"/>
                <a:gd name="T14" fmla="*/ 63 w 170"/>
                <a:gd name="T15" fmla="*/ 150 h 154"/>
                <a:gd name="T16" fmla="*/ 79 w 170"/>
                <a:gd name="T17" fmla="*/ 152 h 154"/>
                <a:gd name="T18" fmla="*/ 88 w 170"/>
                <a:gd name="T19" fmla="*/ 153 h 154"/>
                <a:gd name="T20" fmla="*/ 96 w 170"/>
                <a:gd name="T21" fmla="*/ 152 h 154"/>
                <a:gd name="T22" fmla="*/ 104 w 170"/>
                <a:gd name="T23" fmla="*/ 151 h 154"/>
                <a:gd name="T24" fmla="*/ 112 w 170"/>
                <a:gd name="T25" fmla="*/ 150 h 154"/>
                <a:gd name="T26" fmla="*/ 120 w 170"/>
                <a:gd name="T27" fmla="*/ 148 h 154"/>
                <a:gd name="T28" fmla="*/ 127 w 170"/>
                <a:gd name="T29" fmla="*/ 145 h 154"/>
                <a:gd name="T30" fmla="*/ 132 w 170"/>
                <a:gd name="T31" fmla="*/ 142 h 154"/>
                <a:gd name="T32" fmla="*/ 139 w 170"/>
                <a:gd name="T33" fmla="*/ 139 h 154"/>
                <a:gd name="T34" fmla="*/ 145 w 170"/>
                <a:gd name="T35" fmla="*/ 135 h 154"/>
                <a:gd name="T36" fmla="*/ 150 w 170"/>
                <a:gd name="T37" fmla="*/ 130 h 154"/>
                <a:gd name="T38" fmla="*/ 155 w 170"/>
                <a:gd name="T39" fmla="*/ 126 h 154"/>
                <a:gd name="T40" fmla="*/ 158 w 170"/>
                <a:gd name="T41" fmla="*/ 120 h 154"/>
                <a:gd name="T42" fmla="*/ 161 w 170"/>
                <a:gd name="T43" fmla="*/ 115 h 154"/>
                <a:gd name="T44" fmla="*/ 164 w 170"/>
                <a:gd name="T45" fmla="*/ 110 h 154"/>
                <a:gd name="T46" fmla="*/ 166 w 170"/>
                <a:gd name="T47" fmla="*/ 103 h 154"/>
                <a:gd name="T48" fmla="*/ 167 w 170"/>
                <a:gd name="T49" fmla="*/ 97 h 154"/>
                <a:gd name="T50" fmla="*/ 169 w 170"/>
                <a:gd name="T51" fmla="*/ 68 h 154"/>
                <a:gd name="T52" fmla="*/ 168 w 170"/>
                <a:gd name="T53" fmla="*/ 56 h 154"/>
                <a:gd name="T54" fmla="*/ 164 w 170"/>
                <a:gd name="T55" fmla="*/ 44 h 154"/>
                <a:gd name="T56" fmla="*/ 157 w 170"/>
                <a:gd name="T57" fmla="*/ 33 h 154"/>
                <a:gd name="T58" fmla="*/ 148 w 170"/>
                <a:gd name="T59" fmla="*/ 23 h 154"/>
                <a:gd name="T60" fmla="*/ 136 w 170"/>
                <a:gd name="T61" fmla="*/ 14 h 154"/>
                <a:gd name="T62" fmla="*/ 123 w 170"/>
                <a:gd name="T63" fmla="*/ 8 h 154"/>
                <a:gd name="T64" fmla="*/ 107 w 170"/>
                <a:gd name="T65" fmla="*/ 3 h 154"/>
                <a:gd name="T66" fmla="*/ 91 w 170"/>
                <a:gd name="T67" fmla="*/ 1 h 154"/>
                <a:gd name="T68" fmla="*/ 82 w 170"/>
                <a:gd name="T69" fmla="*/ 0 h 154"/>
                <a:gd name="T70" fmla="*/ 73 w 170"/>
                <a:gd name="T71" fmla="*/ 1 h 154"/>
                <a:gd name="T72" fmla="*/ 66 w 170"/>
                <a:gd name="T73" fmla="*/ 2 h 154"/>
                <a:gd name="T74" fmla="*/ 58 w 170"/>
                <a:gd name="T75" fmla="*/ 3 h 154"/>
                <a:gd name="T76" fmla="*/ 50 w 170"/>
                <a:gd name="T77" fmla="*/ 6 h 154"/>
                <a:gd name="T78" fmla="*/ 42 w 170"/>
                <a:gd name="T79" fmla="*/ 8 h 154"/>
                <a:gd name="T80" fmla="*/ 37 w 170"/>
                <a:gd name="T81" fmla="*/ 11 h 154"/>
                <a:gd name="T82" fmla="*/ 31 w 170"/>
                <a:gd name="T83" fmla="*/ 14 h 154"/>
                <a:gd name="T84" fmla="*/ 24 w 170"/>
                <a:gd name="T85" fmla="*/ 18 h 154"/>
                <a:gd name="T86" fmla="*/ 19 w 170"/>
                <a:gd name="T87" fmla="*/ 23 h 154"/>
                <a:gd name="T88" fmla="*/ 14 w 170"/>
                <a:gd name="T89" fmla="*/ 28 h 154"/>
                <a:gd name="T90" fmla="*/ 11 w 170"/>
                <a:gd name="T91" fmla="*/ 33 h 154"/>
                <a:gd name="T92" fmla="*/ 8 w 170"/>
                <a:gd name="T93" fmla="*/ 38 h 154"/>
                <a:gd name="T94" fmla="*/ 5 w 170"/>
                <a:gd name="T95" fmla="*/ 44 h 154"/>
                <a:gd name="T96" fmla="*/ 4 w 170"/>
                <a:gd name="T97" fmla="*/ 50 h 154"/>
                <a:gd name="T98" fmla="*/ 3 w 170"/>
                <a:gd name="T99" fmla="*/ 56 h 154"/>
                <a:gd name="T100" fmla="*/ 0 w 170"/>
                <a:gd name="T101" fmla="*/ 85 h 154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0"/>
                <a:gd name="T154" fmla="*/ 0 h 154"/>
                <a:gd name="T155" fmla="*/ 170 w 170"/>
                <a:gd name="T156" fmla="*/ 154 h 154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0" h="154">
                  <a:moveTo>
                    <a:pt x="0" y="85"/>
                  </a:moveTo>
                  <a:lnTo>
                    <a:pt x="1" y="97"/>
                  </a:lnTo>
                  <a:lnTo>
                    <a:pt x="5" y="109"/>
                  </a:lnTo>
                  <a:lnTo>
                    <a:pt x="12" y="120"/>
                  </a:lnTo>
                  <a:lnTo>
                    <a:pt x="21" y="130"/>
                  </a:lnTo>
                  <a:lnTo>
                    <a:pt x="33" y="139"/>
                  </a:lnTo>
                  <a:lnTo>
                    <a:pt x="47" y="145"/>
                  </a:lnTo>
                  <a:lnTo>
                    <a:pt x="63" y="150"/>
                  </a:lnTo>
                  <a:lnTo>
                    <a:pt x="79" y="152"/>
                  </a:lnTo>
                  <a:lnTo>
                    <a:pt x="88" y="153"/>
                  </a:lnTo>
                  <a:lnTo>
                    <a:pt x="96" y="152"/>
                  </a:lnTo>
                  <a:lnTo>
                    <a:pt x="104" y="151"/>
                  </a:lnTo>
                  <a:lnTo>
                    <a:pt x="112" y="150"/>
                  </a:lnTo>
                  <a:lnTo>
                    <a:pt x="120" y="148"/>
                  </a:lnTo>
                  <a:lnTo>
                    <a:pt x="127" y="145"/>
                  </a:lnTo>
                  <a:lnTo>
                    <a:pt x="132" y="142"/>
                  </a:lnTo>
                  <a:lnTo>
                    <a:pt x="139" y="139"/>
                  </a:lnTo>
                  <a:lnTo>
                    <a:pt x="145" y="135"/>
                  </a:lnTo>
                  <a:lnTo>
                    <a:pt x="150" y="130"/>
                  </a:lnTo>
                  <a:lnTo>
                    <a:pt x="155" y="126"/>
                  </a:lnTo>
                  <a:lnTo>
                    <a:pt x="158" y="120"/>
                  </a:lnTo>
                  <a:lnTo>
                    <a:pt x="161" y="115"/>
                  </a:lnTo>
                  <a:lnTo>
                    <a:pt x="164" y="110"/>
                  </a:lnTo>
                  <a:lnTo>
                    <a:pt x="166" y="103"/>
                  </a:lnTo>
                  <a:lnTo>
                    <a:pt x="167" y="97"/>
                  </a:lnTo>
                  <a:lnTo>
                    <a:pt x="169" y="68"/>
                  </a:lnTo>
                  <a:lnTo>
                    <a:pt x="168" y="56"/>
                  </a:lnTo>
                  <a:lnTo>
                    <a:pt x="164" y="44"/>
                  </a:lnTo>
                  <a:lnTo>
                    <a:pt x="157" y="33"/>
                  </a:lnTo>
                  <a:lnTo>
                    <a:pt x="148" y="23"/>
                  </a:lnTo>
                  <a:lnTo>
                    <a:pt x="136" y="14"/>
                  </a:lnTo>
                  <a:lnTo>
                    <a:pt x="123" y="8"/>
                  </a:lnTo>
                  <a:lnTo>
                    <a:pt x="107" y="3"/>
                  </a:lnTo>
                  <a:lnTo>
                    <a:pt x="91" y="1"/>
                  </a:lnTo>
                  <a:lnTo>
                    <a:pt x="82" y="0"/>
                  </a:lnTo>
                  <a:lnTo>
                    <a:pt x="73" y="1"/>
                  </a:lnTo>
                  <a:lnTo>
                    <a:pt x="66" y="2"/>
                  </a:lnTo>
                  <a:lnTo>
                    <a:pt x="58" y="3"/>
                  </a:lnTo>
                  <a:lnTo>
                    <a:pt x="50" y="6"/>
                  </a:lnTo>
                  <a:lnTo>
                    <a:pt x="42" y="8"/>
                  </a:lnTo>
                  <a:lnTo>
                    <a:pt x="37" y="11"/>
                  </a:lnTo>
                  <a:lnTo>
                    <a:pt x="31" y="14"/>
                  </a:lnTo>
                  <a:lnTo>
                    <a:pt x="24" y="18"/>
                  </a:lnTo>
                  <a:lnTo>
                    <a:pt x="19" y="23"/>
                  </a:lnTo>
                  <a:lnTo>
                    <a:pt x="14" y="28"/>
                  </a:lnTo>
                  <a:lnTo>
                    <a:pt x="11" y="33"/>
                  </a:lnTo>
                  <a:lnTo>
                    <a:pt x="8" y="38"/>
                  </a:lnTo>
                  <a:lnTo>
                    <a:pt x="5" y="44"/>
                  </a:lnTo>
                  <a:lnTo>
                    <a:pt x="4" y="50"/>
                  </a:lnTo>
                  <a:lnTo>
                    <a:pt x="3" y="56"/>
                  </a:lnTo>
                  <a:lnTo>
                    <a:pt x="0" y="85"/>
                  </a:lnTo>
                </a:path>
              </a:pathLst>
            </a:custGeom>
            <a:solidFill>
              <a:srgbClr val="FFB2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48" name="Freeform 367"/>
            <p:cNvSpPr>
              <a:spLocks/>
            </p:cNvSpPr>
            <p:nvPr/>
          </p:nvSpPr>
          <p:spPr bwMode="auto">
            <a:xfrm>
              <a:off x="3949" y="4048"/>
              <a:ext cx="80" cy="69"/>
            </a:xfrm>
            <a:custGeom>
              <a:avLst/>
              <a:gdLst>
                <a:gd name="T0" fmla="*/ 79 w 80"/>
                <a:gd name="T1" fmla="*/ 62 h 69"/>
                <a:gd name="T2" fmla="*/ 79 w 80"/>
                <a:gd name="T3" fmla="*/ 62 h 69"/>
                <a:gd name="T4" fmla="*/ 63 w 80"/>
                <a:gd name="T5" fmla="*/ 60 h 69"/>
                <a:gd name="T6" fmla="*/ 49 w 80"/>
                <a:gd name="T7" fmla="*/ 55 h 69"/>
                <a:gd name="T8" fmla="*/ 36 w 80"/>
                <a:gd name="T9" fmla="*/ 49 h 69"/>
                <a:gd name="T10" fmla="*/ 26 w 80"/>
                <a:gd name="T11" fmla="*/ 40 h 69"/>
                <a:gd name="T12" fmla="*/ 17 w 80"/>
                <a:gd name="T13" fmla="*/ 32 h 69"/>
                <a:gd name="T14" fmla="*/ 11 w 80"/>
                <a:gd name="T15" fmla="*/ 22 h 69"/>
                <a:gd name="T16" fmla="*/ 7 w 80"/>
                <a:gd name="T17" fmla="*/ 11 h 69"/>
                <a:gd name="T18" fmla="*/ 7 w 80"/>
                <a:gd name="T19" fmla="*/ 0 h 69"/>
                <a:gd name="T20" fmla="*/ 0 w 80"/>
                <a:gd name="T21" fmla="*/ 0 h 69"/>
                <a:gd name="T22" fmla="*/ 1 w 80"/>
                <a:gd name="T23" fmla="*/ 12 h 69"/>
                <a:gd name="T24" fmla="*/ 5 w 80"/>
                <a:gd name="T25" fmla="*/ 24 h 69"/>
                <a:gd name="T26" fmla="*/ 12 w 80"/>
                <a:gd name="T27" fmla="*/ 36 h 69"/>
                <a:gd name="T28" fmla="*/ 21 w 80"/>
                <a:gd name="T29" fmla="*/ 46 h 69"/>
                <a:gd name="T30" fmla="*/ 33 w 80"/>
                <a:gd name="T31" fmla="*/ 54 h 69"/>
                <a:gd name="T32" fmla="*/ 47 w 80"/>
                <a:gd name="T33" fmla="*/ 61 h 69"/>
                <a:gd name="T34" fmla="*/ 62 w 80"/>
                <a:gd name="T35" fmla="*/ 65 h 69"/>
                <a:gd name="T36" fmla="*/ 79 w 80"/>
                <a:gd name="T37" fmla="*/ 68 h 69"/>
                <a:gd name="T38" fmla="*/ 79 w 80"/>
                <a:gd name="T39" fmla="*/ 62 h 69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69"/>
                <a:gd name="T62" fmla="*/ 80 w 80"/>
                <a:gd name="T63" fmla="*/ 69 h 69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69">
                  <a:moveTo>
                    <a:pt x="79" y="62"/>
                  </a:moveTo>
                  <a:lnTo>
                    <a:pt x="79" y="62"/>
                  </a:lnTo>
                  <a:lnTo>
                    <a:pt x="63" y="60"/>
                  </a:lnTo>
                  <a:lnTo>
                    <a:pt x="49" y="55"/>
                  </a:lnTo>
                  <a:lnTo>
                    <a:pt x="36" y="49"/>
                  </a:lnTo>
                  <a:lnTo>
                    <a:pt x="26" y="40"/>
                  </a:lnTo>
                  <a:lnTo>
                    <a:pt x="17" y="32"/>
                  </a:lnTo>
                  <a:lnTo>
                    <a:pt x="11" y="22"/>
                  </a:lnTo>
                  <a:lnTo>
                    <a:pt x="7" y="11"/>
                  </a:lnTo>
                  <a:lnTo>
                    <a:pt x="7" y="0"/>
                  </a:lnTo>
                  <a:lnTo>
                    <a:pt x="0" y="0"/>
                  </a:lnTo>
                  <a:lnTo>
                    <a:pt x="1" y="12"/>
                  </a:lnTo>
                  <a:lnTo>
                    <a:pt x="5" y="24"/>
                  </a:lnTo>
                  <a:lnTo>
                    <a:pt x="12" y="36"/>
                  </a:lnTo>
                  <a:lnTo>
                    <a:pt x="21" y="46"/>
                  </a:lnTo>
                  <a:lnTo>
                    <a:pt x="33" y="54"/>
                  </a:lnTo>
                  <a:lnTo>
                    <a:pt x="47" y="61"/>
                  </a:lnTo>
                  <a:lnTo>
                    <a:pt x="62" y="65"/>
                  </a:lnTo>
                  <a:lnTo>
                    <a:pt x="79" y="68"/>
                  </a:lnTo>
                  <a:lnTo>
                    <a:pt x="79" y="6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49" name="Freeform 368"/>
            <p:cNvSpPr>
              <a:spLocks/>
            </p:cNvSpPr>
            <p:nvPr/>
          </p:nvSpPr>
          <p:spPr bwMode="auto">
            <a:xfrm>
              <a:off x="4034" y="4061"/>
              <a:ext cx="89" cy="57"/>
            </a:xfrm>
            <a:custGeom>
              <a:avLst/>
              <a:gdLst>
                <a:gd name="T0" fmla="*/ 82 w 89"/>
                <a:gd name="T1" fmla="*/ 0 h 57"/>
                <a:gd name="T2" fmla="*/ 82 w 89"/>
                <a:gd name="T3" fmla="*/ 0 h 57"/>
                <a:gd name="T4" fmla="*/ 81 w 89"/>
                <a:gd name="T5" fmla="*/ 5 h 57"/>
                <a:gd name="T6" fmla="*/ 80 w 89"/>
                <a:gd name="T7" fmla="*/ 10 h 57"/>
                <a:gd name="T8" fmla="*/ 77 w 89"/>
                <a:gd name="T9" fmla="*/ 15 h 57"/>
                <a:gd name="T10" fmla="*/ 75 w 89"/>
                <a:gd name="T11" fmla="*/ 21 h 57"/>
                <a:gd name="T12" fmla="*/ 70 w 89"/>
                <a:gd name="T13" fmla="*/ 25 h 57"/>
                <a:gd name="T14" fmla="*/ 66 w 89"/>
                <a:gd name="T15" fmla="*/ 29 h 57"/>
                <a:gd name="T16" fmla="*/ 62 w 89"/>
                <a:gd name="T17" fmla="*/ 33 h 57"/>
                <a:gd name="T18" fmla="*/ 57 w 89"/>
                <a:gd name="T19" fmla="*/ 36 h 57"/>
                <a:gd name="T20" fmla="*/ 51 w 89"/>
                <a:gd name="T21" fmla="*/ 40 h 57"/>
                <a:gd name="T22" fmla="*/ 45 w 89"/>
                <a:gd name="T23" fmla="*/ 42 h 57"/>
                <a:gd name="T24" fmla="*/ 37 w 89"/>
                <a:gd name="T25" fmla="*/ 44 h 57"/>
                <a:gd name="T26" fmla="*/ 31 w 89"/>
                <a:gd name="T27" fmla="*/ 47 h 57"/>
                <a:gd name="T28" fmla="*/ 23 w 89"/>
                <a:gd name="T29" fmla="*/ 48 h 57"/>
                <a:gd name="T30" fmla="*/ 16 w 89"/>
                <a:gd name="T31" fmla="*/ 49 h 57"/>
                <a:gd name="T32" fmla="*/ 8 w 89"/>
                <a:gd name="T33" fmla="*/ 49 h 57"/>
                <a:gd name="T34" fmla="*/ 0 w 89"/>
                <a:gd name="T35" fmla="*/ 49 h 57"/>
                <a:gd name="T36" fmla="*/ 0 w 89"/>
                <a:gd name="T37" fmla="*/ 55 h 57"/>
                <a:gd name="T38" fmla="*/ 8 w 89"/>
                <a:gd name="T39" fmla="*/ 56 h 57"/>
                <a:gd name="T40" fmla="*/ 16 w 89"/>
                <a:gd name="T41" fmla="*/ 55 h 57"/>
                <a:gd name="T42" fmla="*/ 24 w 89"/>
                <a:gd name="T43" fmla="*/ 54 h 57"/>
                <a:gd name="T44" fmla="*/ 32 w 89"/>
                <a:gd name="T45" fmla="*/ 52 h 57"/>
                <a:gd name="T46" fmla="*/ 40 w 89"/>
                <a:gd name="T47" fmla="*/ 51 h 57"/>
                <a:gd name="T48" fmla="*/ 47 w 89"/>
                <a:gd name="T49" fmla="*/ 48 h 57"/>
                <a:gd name="T50" fmla="*/ 53 w 89"/>
                <a:gd name="T51" fmla="*/ 45 h 57"/>
                <a:gd name="T52" fmla="*/ 60 w 89"/>
                <a:gd name="T53" fmla="*/ 42 h 57"/>
                <a:gd name="T54" fmla="*/ 66 w 89"/>
                <a:gd name="T55" fmla="*/ 37 h 57"/>
                <a:gd name="T56" fmla="*/ 70 w 89"/>
                <a:gd name="T57" fmla="*/ 33 h 57"/>
                <a:gd name="T58" fmla="*/ 76 w 89"/>
                <a:gd name="T59" fmla="*/ 29 h 57"/>
                <a:gd name="T60" fmla="*/ 80 w 89"/>
                <a:gd name="T61" fmla="*/ 23 h 57"/>
                <a:gd name="T62" fmla="*/ 83 w 89"/>
                <a:gd name="T63" fmla="*/ 18 h 57"/>
                <a:gd name="T64" fmla="*/ 85 w 89"/>
                <a:gd name="T65" fmla="*/ 13 h 57"/>
                <a:gd name="T66" fmla="*/ 87 w 89"/>
                <a:gd name="T67" fmla="*/ 6 h 57"/>
                <a:gd name="T68" fmla="*/ 88 w 89"/>
                <a:gd name="T69" fmla="*/ 0 h 57"/>
                <a:gd name="T70" fmla="*/ 82 w 89"/>
                <a:gd name="T71" fmla="*/ 0 h 5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57"/>
                <a:gd name="T110" fmla="*/ 89 w 89"/>
                <a:gd name="T111" fmla="*/ 57 h 5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57">
                  <a:moveTo>
                    <a:pt x="82" y="0"/>
                  </a:moveTo>
                  <a:lnTo>
                    <a:pt x="82" y="0"/>
                  </a:lnTo>
                  <a:lnTo>
                    <a:pt x="81" y="5"/>
                  </a:lnTo>
                  <a:lnTo>
                    <a:pt x="80" y="10"/>
                  </a:lnTo>
                  <a:lnTo>
                    <a:pt x="77" y="15"/>
                  </a:lnTo>
                  <a:lnTo>
                    <a:pt x="75" y="21"/>
                  </a:lnTo>
                  <a:lnTo>
                    <a:pt x="70" y="25"/>
                  </a:lnTo>
                  <a:lnTo>
                    <a:pt x="66" y="29"/>
                  </a:lnTo>
                  <a:lnTo>
                    <a:pt x="62" y="33"/>
                  </a:lnTo>
                  <a:lnTo>
                    <a:pt x="57" y="36"/>
                  </a:lnTo>
                  <a:lnTo>
                    <a:pt x="51" y="40"/>
                  </a:lnTo>
                  <a:lnTo>
                    <a:pt x="45" y="42"/>
                  </a:lnTo>
                  <a:lnTo>
                    <a:pt x="37" y="44"/>
                  </a:lnTo>
                  <a:lnTo>
                    <a:pt x="31" y="47"/>
                  </a:lnTo>
                  <a:lnTo>
                    <a:pt x="23" y="48"/>
                  </a:lnTo>
                  <a:lnTo>
                    <a:pt x="16" y="49"/>
                  </a:lnTo>
                  <a:lnTo>
                    <a:pt x="8" y="49"/>
                  </a:lnTo>
                  <a:lnTo>
                    <a:pt x="0" y="49"/>
                  </a:lnTo>
                  <a:lnTo>
                    <a:pt x="0" y="55"/>
                  </a:lnTo>
                  <a:lnTo>
                    <a:pt x="8" y="56"/>
                  </a:lnTo>
                  <a:lnTo>
                    <a:pt x="16" y="55"/>
                  </a:lnTo>
                  <a:lnTo>
                    <a:pt x="24" y="54"/>
                  </a:lnTo>
                  <a:lnTo>
                    <a:pt x="32" y="52"/>
                  </a:lnTo>
                  <a:lnTo>
                    <a:pt x="40" y="51"/>
                  </a:lnTo>
                  <a:lnTo>
                    <a:pt x="47" y="48"/>
                  </a:lnTo>
                  <a:lnTo>
                    <a:pt x="53" y="45"/>
                  </a:lnTo>
                  <a:lnTo>
                    <a:pt x="60" y="42"/>
                  </a:lnTo>
                  <a:lnTo>
                    <a:pt x="66" y="37"/>
                  </a:lnTo>
                  <a:lnTo>
                    <a:pt x="70" y="33"/>
                  </a:lnTo>
                  <a:lnTo>
                    <a:pt x="76" y="29"/>
                  </a:lnTo>
                  <a:lnTo>
                    <a:pt x="80" y="23"/>
                  </a:lnTo>
                  <a:lnTo>
                    <a:pt x="83" y="18"/>
                  </a:lnTo>
                  <a:lnTo>
                    <a:pt x="85" y="13"/>
                  </a:lnTo>
                  <a:lnTo>
                    <a:pt x="87" y="6"/>
                  </a:lnTo>
                  <a:lnTo>
                    <a:pt x="88" y="0"/>
                  </a:lnTo>
                  <a:lnTo>
                    <a:pt x="82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50" name="Freeform 369"/>
            <p:cNvSpPr>
              <a:spLocks/>
            </p:cNvSpPr>
            <p:nvPr/>
          </p:nvSpPr>
          <p:spPr bwMode="auto">
            <a:xfrm>
              <a:off x="4122" y="4031"/>
              <a:ext cx="3" cy="25"/>
            </a:xfrm>
            <a:custGeom>
              <a:avLst/>
              <a:gdLst>
                <a:gd name="T0" fmla="*/ 1 w 3"/>
                <a:gd name="T1" fmla="*/ 0 h 25"/>
                <a:gd name="T2" fmla="*/ 1 w 3"/>
                <a:gd name="T3" fmla="*/ 0 h 25"/>
                <a:gd name="T4" fmla="*/ 0 w 3"/>
                <a:gd name="T5" fmla="*/ 24 h 25"/>
                <a:gd name="T6" fmla="*/ 2 w 3"/>
                <a:gd name="T7" fmla="*/ 24 h 25"/>
                <a:gd name="T8" fmla="*/ 2 w 3"/>
                <a:gd name="T9" fmla="*/ 0 h 25"/>
                <a:gd name="T10" fmla="*/ 1 w 3"/>
                <a:gd name="T11" fmla="*/ 0 h 2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"/>
                <a:gd name="T19" fmla="*/ 0 h 25"/>
                <a:gd name="T20" fmla="*/ 3 w 3"/>
                <a:gd name="T21" fmla="*/ 25 h 2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" h="25">
                  <a:moveTo>
                    <a:pt x="1" y="0"/>
                  </a:moveTo>
                  <a:lnTo>
                    <a:pt x="1" y="0"/>
                  </a:lnTo>
                  <a:lnTo>
                    <a:pt x="0" y="24"/>
                  </a:lnTo>
                  <a:lnTo>
                    <a:pt x="2" y="24"/>
                  </a:lnTo>
                  <a:lnTo>
                    <a:pt x="2" y="0"/>
                  </a:lnTo>
                  <a:lnTo>
                    <a:pt x="1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51" name="Freeform 370"/>
            <p:cNvSpPr>
              <a:spLocks/>
            </p:cNvSpPr>
            <p:nvPr/>
          </p:nvSpPr>
          <p:spPr bwMode="auto">
            <a:xfrm>
              <a:off x="4046" y="3957"/>
              <a:ext cx="79" cy="69"/>
            </a:xfrm>
            <a:custGeom>
              <a:avLst/>
              <a:gdLst>
                <a:gd name="T0" fmla="*/ 0 w 79"/>
                <a:gd name="T1" fmla="*/ 6 h 69"/>
                <a:gd name="T2" fmla="*/ 0 w 79"/>
                <a:gd name="T3" fmla="*/ 6 h 69"/>
                <a:gd name="T4" fmla="*/ 15 w 79"/>
                <a:gd name="T5" fmla="*/ 9 h 69"/>
                <a:gd name="T6" fmla="*/ 30 w 79"/>
                <a:gd name="T7" fmla="*/ 13 h 69"/>
                <a:gd name="T8" fmla="*/ 43 w 79"/>
                <a:gd name="T9" fmla="*/ 19 h 69"/>
                <a:gd name="T10" fmla="*/ 53 w 79"/>
                <a:gd name="T11" fmla="*/ 28 h 69"/>
                <a:gd name="T12" fmla="*/ 61 w 79"/>
                <a:gd name="T13" fmla="*/ 37 h 69"/>
                <a:gd name="T14" fmla="*/ 68 w 79"/>
                <a:gd name="T15" fmla="*/ 46 h 69"/>
                <a:gd name="T16" fmla="*/ 72 w 79"/>
                <a:gd name="T17" fmla="*/ 57 h 69"/>
                <a:gd name="T18" fmla="*/ 72 w 79"/>
                <a:gd name="T19" fmla="*/ 68 h 69"/>
                <a:gd name="T20" fmla="*/ 78 w 79"/>
                <a:gd name="T21" fmla="*/ 68 h 69"/>
                <a:gd name="T22" fmla="*/ 78 w 79"/>
                <a:gd name="T23" fmla="*/ 56 h 69"/>
                <a:gd name="T24" fmla="*/ 73 w 79"/>
                <a:gd name="T25" fmla="*/ 44 h 69"/>
                <a:gd name="T26" fmla="*/ 67 w 79"/>
                <a:gd name="T27" fmla="*/ 32 h 69"/>
                <a:gd name="T28" fmla="*/ 57 w 79"/>
                <a:gd name="T29" fmla="*/ 23 h 69"/>
                <a:gd name="T30" fmla="*/ 46 w 79"/>
                <a:gd name="T31" fmla="*/ 14 h 69"/>
                <a:gd name="T32" fmla="*/ 32 w 79"/>
                <a:gd name="T33" fmla="*/ 7 h 69"/>
                <a:gd name="T34" fmla="*/ 16 w 79"/>
                <a:gd name="T35" fmla="*/ 3 h 69"/>
                <a:gd name="T36" fmla="*/ 0 w 79"/>
                <a:gd name="T37" fmla="*/ 0 h 69"/>
                <a:gd name="T38" fmla="*/ 0 w 79"/>
                <a:gd name="T39" fmla="*/ 6 h 69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69"/>
                <a:gd name="T62" fmla="*/ 79 w 79"/>
                <a:gd name="T63" fmla="*/ 69 h 69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69">
                  <a:moveTo>
                    <a:pt x="0" y="6"/>
                  </a:moveTo>
                  <a:lnTo>
                    <a:pt x="0" y="6"/>
                  </a:lnTo>
                  <a:lnTo>
                    <a:pt x="15" y="9"/>
                  </a:lnTo>
                  <a:lnTo>
                    <a:pt x="30" y="13"/>
                  </a:lnTo>
                  <a:lnTo>
                    <a:pt x="43" y="19"/>
                  </a:lnTo>
                  <a:lnTo>
                    <a:pt x="53" y="28"/>
                  </a:lnTo>
                  <a:lnTo>
                    <a:pt x="61" y="37"/>
                  </a:lnTo>
                  <a:lnTo>
                    <a:pt x="68" y="46"/>
                  </a:lnTo>
                  <a:lnTo>
                    <a:pt x="72" y="57"/>
                  </a:lnTo>
                  <a:lnTo>
                    <a:pt x="72" y="68"/>
                  </a:lnTo>
                  <a:lnTo>
                    <a:pt x="78" y="68"/>
                  </a:lnTo>
                  <a:lnTo>
                    <a:pt x="78" y="56"/>
                  </a:lnTo>
                  <a:lnTo>
                    <a:pt x="73" y="44"/>
                  </a:lnTo>
                  <a:lnTo>
                    <a:pt x="67" y="32"/>
                  </a:lnTo>
                  <a:lnTo>
                    <a:pt x="57" y="23"/>
                  </a:lnTo>
                  <a:lnTo>
                    <a:pt x="46" y="14"/>
                  </a:lnTo>
                  <a:lnTo>
                    <a:pt x="32" y="7"/>
                  </a:lnTo>
                  <a:lnTo>
                    <a:pt x="16" y="3"/>
                  </a:lnTo>
                  <a:lnTo>
                    <a:pt x="0" y="0"/>
                  </a:lnTo>
                  <a:lnTo>
                    <a:pt x="0" y="6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52" name="Freeform 371"/>
            <p:cNvSpPr>
              <a:spLocks/>
            </p:cNvSpPr>
            <p:nvPr/>
          </p:nvSpPr>
          <p:spPr bwMode="auto">
            <a:xfrm>
              <a:off x="3951" y="3956"/>
              <a:ext cx="90" cy="57"/>
            </a:xfrm>
            <a:custGeom>
              <a:avLst/>
              <a:gdLst>
                <a:gd name="T0" fmla="*/ 7 w 90"/>
                <a:gd name="T1" fmla="*/ 56 h 57"/>
                <a:gd name="T2" fmla="*/ 7 w 90"/>
                <a:gd name="T3" fmla="*/ 56 h 57"/>
                <a:gd name="T4" fmla="*/ 7 w 90"/>
                <a:gd name="T5" fmla="*/ 51 h 57"/>
                <a:gd name="T6" fmla="*/ 9 w 90"/>
                <a:gd name="T7" fmla="*/ 46 h 57"/>
                <a:gd name="T8" fmla="*/ 11 w 90"/>
                <a:gd name="T9" fmla="*/ 41 h 57"/>
                <a:gd name="T10" fmla="*/ 14 w 90"/>
                <a:gd name="T11" fmla="*/ 35 h 57"/>
                <a:gd name="T12" fmla="*/ 18 w 90"/>
                <a:gd name="T13" fmla="*/ 32 h 57"/>
                <a:gd name="T14" fmla="*/ 22 w 90"/>
                <a:gd name="T15" fmla="*/ 27 h 57"/>
                <a:gd name="T16" fmla="*/ 26 w 90"/>
                <a:gd name="T17" fmla="*/ 23 h 57"/>
                <a:gd name="T18" fmla="*/ 32 w 90"/>
                <a:gd name="T19" fmla="*/ 20 h 57"/>
                <a:gd name="T20" fmla="*/ 38 w 90"/>
                <a:gd name="T21" fmla="*/ 17 h 57"/>
                <a:gd name="T22" fmla="*/ 43 w 90"/>
                <a:gd name="T23" fmla="*/ 14 h 57"/>
                <a:gd name="T24" fmla="*/ 51 w 90"/>
                <a:gd name="T25" fmla="*/ 12 h 57"/>
                <a:gd name="T26" fmla="*/ 57 w 90"/>
                <a:gd name="T27" fmla="*/ 10 h 57"/>
                <a:gd name="T28" fmla="*/ 65 w 90"/>
                <a:gd name="T29" fmla="*/ 8 h 57"/>
                <a:gd name="T30" fmla="*/ 72 w 90"/>
                <a:gd name="T31" fmla="*/ 7 h 57"/>
                <a:gd name="T32" fmla="*/ 81 w 90"/>
                <a:gd name="T33" fmla="*/ 7 h 57"/>
                <a:gd name="T34" fmla="*/ 89 w 90"/>
                <a:gd name="T35" fmla="*/ 7 h 57"/>
                <a:gd name="T36" fmla="*/ 89 w 90"/>
                <a:gd name="T37" fmla="*/ 1 h 57"/>
                <a:gd name="T38" fmla="*/ 81 w 90"/>
                <a:gd name="T39" fmla="*/ 0 h 57"/>
                <a:gd name="T40" fmla="*/ 72 w 90"/>
                <a:gd name="T41" fmla="*/ 1 h 57"/>
                <a:gd name="T42" fmla="*/ 64 w 90"/>
                <a:gd name="T43" fmla="*/ 3 h 57"/>
                <a:gd name="T44" fmla="*/ 56 w 90"/>
                <a:gd name="T45" fmla="*/ 4 h 57"/>
                <a:gd name="T46" fmla="*/ 49 w 90"/>
                <a:gd name="T47" fmla="*/ 5 h 57"/>
                <a:gd name="T48" fmla="*/ 41 w 90"/>
                <a:gd name="T49" fmla="*/ 8 h 57"/>
                <a:gd name="T50" fmla="*/ 35 w 90"/>
                <a:gd name="T51" fmla="*/ 11 h 57"/>
                <a:gd name="T52" fmla="*/ 29 w 90"/>
                <a:gd name="T53" fmla="*/ 14 h 57"/>
                <a:gd name="T54" fmla="*/ 22 w 90"/>
                <a:gd name="T55" fmla="*/ 19 h 57"/>
                <a:gd name="T56" fmla="*/ 18 w 90"/>
                <a:gd name="T57" fmla="*/ 23 h 57"/>
                <a:gd name="T58" fmla="*/ 13 w 90"/>
                <a:gd name="T59" fmla="*/ 27 h 57"/>
                <a:gd name="T60" fmla="*/ 9 w 90"/>
                <a:gd name="T61" fmla="*/ 33 h 57"/>
                <a:gd name="T62" fmla="*/ 6 w 90"/>
                <a:gd name="T63" fmla="*/ 38 h 57"/>
                <a:gd name="T64" fmla="*/ 3 w 90"/>
                <a:gd name="T65" fmla="*/ 44 h 57"/>
                <a:gd name="T66" fmla="*/ 1 w 90"/>
                <a:gd name="T67" fmla="*/ 51 h 57"/>
                <a:gd name="T68" fmla="*/ 0 w 90"/>
                <a:gd name="T69" fmla="*/ 56 h 57"/>
                <a:gd name="T70" fmla="*/ 7 w 90"/>
                <a:gd name="T71" fmla="*/ 56 h 5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"/>
                <a:gd name="T109" fmla="*/ 0 h 57"/>
                <a:gd name="T110" fmla="*/ 90 w 90"/>
                <a:gd name="T111" fmla="*/ 57 h 5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" h="57">
                  <a:moveTo>
                    <a:pt x="7" y="56"/>
                  </a:moveTo>
                  <a:lnTo>
                    <a:pt x="7" y="56"/>
                  </a:lnTo>
                  <a:lnTo>
                    <a:pt x="7" y="51"/>
                  </a:lnTo>
                  <a:lnTo>
                    <a:pt x="9" y="46"/>
                  </a:lnTo>
                  <a:lnTo>
                    <a:pt x="11" y="41"/>
                  </a:lnTo>
                  <a:lnTo>
                    <a:pt x="14" y="35"/>
                  </a:lnTo>
                  <a:lnTo>
                    <a:pt x="18" y="32"/>
                  </a:lnTo>
                  <a:lnTo>
                    <a:pt x="22" y="27"/>
                  </a:lnTo>
                  <a:lnTo>
                    <a:pt x="26" y="23"/>
                  </a:lnTo>
                  <a:lnTo>
                    <a:pt x="32" y="20"/>
                  </a:lnTo>
                  <a:lnTo>
                    <a:pt x="38" y="17"/>
                  </a:lnTo>
                  <a:lnTo>
                    <a:pt x="43" y="14"/>
                  </a:lnTo>
                  <a:lnTo>
                    <a:pt x="51" y="12"/>
                  </a:lnTo>
                  <a:lnTo>
                    <a:pt x="57" y="10"/>
                  </a:lnTo>
                  <a:lnTo>
                    <a:pt x="65" y="8"/>
                  </a:lnTo>
                  <a:lnTo>
                    <a:pt x="72" y="7"/>
                  </a:lnTo>
                  <a:lnTo>
                    <a:pt x="81" y="7"/>
                  </a:lnTo>
                  <a:lnTo>
                    <a:pt x="89" y="7"/>
                  </a:lnTo>
                  <a:lnTo>
                    <a:pt x="89" y="1"/>
                  </a:lnTo>
                  <a:lnTo>
                    <a:pt x="81" y="0"/>
                  </a:lnTo>
                  <a:lnTo>
                    <a:pt x="72" y="1"/>
                  </a:lnTo>
                  <a:lnTo>
                    <a:pt x="64" y="3"/>
                  </a:lnTo>
                  <a:lnTo>
                    <a:pt x="56" y="4"/>
                  </a:lnTo>
                  <a:lnTo>
                    <a:pt x="49" y="5"/>
                  </a:lnTo>
                  <a:lnTo>
                    <a:pt x="41" y="8"/>
                  </a:lnTo>
                  <a:lnTo>
                    <a:pt x="35" y="11"/>
                  </a:lnTo>
                  <a:lnTo>
                    <a:pt x="29" y="14"/>
                  </a:lnTo>
                  <a:lnTo>
                    <a:pt x="22" y="19"/>
                  </a:lnTo>
                  <a:lnTo>
                    <a:pt x="18" y="23"/>
                  </a:lnTo>
                  <a:lnTo>
                    <a:pt x="13" y="27"/>
                  </a:lnTo>
                  <a:lnTo>
                    <a:pt x="9" y="33"/>
                  </a:lnTo>
                  <a:lnTo>
                    <a:pt x="6" y="38"/>
                  </a:lnTo>
                  <a:lnTo>
                    <a:pt x="3" y="44"/>
                  </a:lnTo>
                  <a:lnTo>
                    <a:pt x="1" y="51"/>
                  </a:lnTo>
                  <a:lnTo>
                    <a:pt x="0" y="56"/>
                  </a:lnTo>
                  <a:lnTo>
                    <a:pt x="7" y="56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53" name="Freeform 372"/>
            <p:cNvSpPr>
              <a:spLocks/>
            </p:cNvSpPr>
            <p:nvPr/>
          </p:nvSpPr>
          <p:spPr bwMode="auto">
            <a:xfrm>
              <a:off x="3949" y="4018"/>
              <a:ext cx="4" cy="25"/>
            </a:xfrm>
            <a:custGeom>
              <a:avLst/>
              <a:gdLst>
                <a:gd name="T0" fmla="*/ 2 w 4"/>
                <a:gd name="T1" fmla="*/ 24 h 25"/>
                <a:gd name="T2" fmla="*/ 2 w 4"/>
                <a:gd name="T3" fmla="*/ 24 h 25"/>
                <a:gd name="T4" fmla="*/ 3 w 4"/>
                <a:gd name="T5" fmla="*/ 0 h 25"/>
                <a:gd name="T6" fmla="*/ 1 w 4"/>
                <a:gd name="T7" fmla="*/ 0 h 25"/>
                <a:gd name="T8" fmla="*/ 0 w 4"/>
                <a:gd name="T9" fmla="*/ 24 h 25"/>
                <a:gd name="T10" fmla="*/ 2 w 4"/>
                <a:gd name="T11" fmla="*/ 24 h 2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"/>
                <a:gd name="T19" fmla="*/ 0 h 25"/>
                <a:gd name="T20" fmla="*/ 4 w 4"/>
                <a:gd name="T21" fmla="*/ 25 h 2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" h="25">
                  <a:moveTo>
                    <a:pt x="2" y="24"/>
                  </a:moveTo>
                  <a:lnTo>
                    <a:pt x="2" y="24"/>
                  </a:lnTo>
                  <a:lnTo>
                    <a:pt x="3" y="0"/>
                  </a:lnTo>
                  <a:lnTo>
                    <a:pt x="1" y="0"/>
                  </a:lnTo>
                  <a:lnTo>
                    <a:pt x="0" y="24"/>
                  </a:lnTo>
                  <a:lnTo>
                    <a:pt x="2" y="24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54" name="Freeform 373"/>
            <p:cNvSpPr>
              <a:spLocks/>
            </p:cNvSpPr>
            <p:nvPr/>
          </p:nvSpPr>
          <p:spPr bwMode="auto">
            <a:xfrm>
              <a:off x="3955" y="3960"/>
              <a:ext cx="167" cy="125"/>
            </a:xfrm>
            <a:custGeom>
              <a:avLst/>
              <a:gdLst>
                <a:gd name="T0" fmla="*/ 166 w 167"/>
                <a:gd name="T1" fmla="*/ 68 h 125"/>
                <a:gd name="T2" fmla="*/ 165 w 167"/>
                <a:gd name="T3" fmla="*/ 74 h 125"/>
                <a:gd name="T4" fmla="*/ 163 w 167"/>
                <a:gd name="T5" fmla="*/ 80 h 125"/>
                <a:gd name="T6" fmla="*/ 161 w 167"/>
                <a:gd name="T7" fmla="*/ 86 h 125"/>
                <a:gd name="T8" fmla="*/ 157 w 167"/>
                <a:gd name="T9" fmla="*/ 92 h 125"/>
                <a:gd name="T10" fmla="*/ 153 w 167"/>
                <a:gd name="T11" fmla="*/ 96 h 125"/>
                <a:gd name="T12" fmla="*/ 149 w 167"/>
                <a:gd name="T13" fmla="*/ 101 h 125"/>
                <a:gd name="T14" fmla="*/ 144 w 167"/>
                <a:gd name="T15" fmla="*/ 105 h 125"/>
                <a:gd name="T16" fmla="*/ 139 w 167"/>
                <a:gd name="T17" fmla="*/ 110 h 125"/>
                <a:gd name="T18" fmla="*/ 132 w 167"/>
                <a:gd name="T19" fmla="*/ 113 h 125"/>
                <a:gd name="T20" fmla="*/ 125 w 167"/>
                <a:gd name="T21" fmla="*/ 116 h 125"/>
                <a:gd name="T22" fmla="*/ 119 w 167"/>
                <a:gd name="T23" fmla="*/ 118 h 125"/>
                <a:gd name="T24" fmla="*/ 111 w 167"/>
                <a:gd name="T25" fmla="*/ 120 h 125"/>
                <a:gd name="T26" fmla="*/ 103 w 167"/>
                <a:gd name="T27" fmla="*/ 122 h 125"/>
                <a:gd name="T28" fmla="*/ 96 w 167"/>
                <a:gd name="T29" fmla="*/ 123 h 125"/>
                <a:gd name="T30" fmla="*/ 87 w 167"/>
                <a:gd name="T31" fmla="*/ 124 h 125"/>
                <a:gd name="T32" fmla="*/ 78 w 167"/>
                <a:gd name="T33" fmla="*/ 123 h 125"/>
                <a:gd name="T34" fmla="*/ 62 w 167"/>
                <a:gd name="T35" fmla="*/ 120 h 125"/>
                <a:gd name="T36" fmla="*/ 46 w 167"/>
                <a:gd name="T37" fmla="*/ 116 h 125"/>
                <a:gd name="T38" fmla="*/ 32 w 167"/>
                <a:gd name="T39" fmla="*/ 110 h 125"/>
                <a:gd name="T40" fmla="*/ 21 w 167"/>
                <a:gd name="T41" fmla="*/ 101 h 125"/>
                <a:gd name="T42" fmla="*/ 11 w 167"/>
                <a:gd name="T43" fmla="*/ 91 h 125"/>
                <a:gd name="T44" fmla="*/ 4 w 167"/>
                <a:gd name="T45" fmla="*/ 80 h 125"/>
                <a:gd name="T46" fmla="*/ 0 w 167"/>
                <a:gd name="T47" fmla="*/ 68 h 125"/>
                <a:gd name="T48" fmla="*/ 0 w 167"/>
                <a:gd name="T49" fmla="*/ 55 h 125"/>
                <a:gd name="T50" fmla="*/ 1 w 167"/>
                <a:gd name="T51" fmla="*/ 50 h 125"/>
                <a:gd name="T52" fmla="*/ 2 w 167"/>
                <a:gd name="T53" fmla="*/ 44 h 125"/>
                <a:gd name="T54" fmla="*/ 5 w 167"/>
                <a:gd name="T55" fmla="*/ 38 h 125"/>
                <a:gd name="T56" fmla="*/ 8 w 167"/>
                <a:gd name="T57" fmla="*/ 32 h 125"/>
                <a:gd name="T58" fmla="*/ 12 w 167"/>
                <a:gd name="T59" fmla="*/ 28 h 125"/>
                <a:gd name="T60" fmla="*/ 16 w 167"/>
                <a:gd name="T61" fmla="*/ 23 h 125"/>
                <a:gd name="T62" fmla="*/ 21 w 167"/>
                <a:gd name="T63" fmla="*/ 18 h 125"/>
                <a:gd name="T64" fmla="*/ 28 w 167"/>
                <a:gd name="T65" fmla="*/ 14 h 125"/>
                <a:gd name="T66" fmla="*/ 34 w 167"/>
                <a:gd name="T67" fmla="*/ 10 h 125"/>
                <a:gd name="T68" fmla="*/ 40 w 167"/>
                <a:gd name="T69" fmla="*/ 8 h 125"/>
                <a:gd name="T70" fmla="*/ 47 w 167"/>
                <a:gd name="T71" fmla="*/ 6 h 125"/>
                <a:gd name="T72" fmla="*/ 55 w 167"/>
                <a:gd name="T73" fmla="*/ 3 h 125"/>
                <a:gd name="T74" fmla="*/ 63 w 167"/>
                <a:gd name="T75" fmla="*/ 2 h 125"/>
                <a:gd name="T76" fmla="*/ 70 w 167"/>
                <a:gd name="T77" fmla="*/ 1 h 125"/>
                <a:gd name="T78" fmla="*/ 79 w 167"/>
                <a:gd name="T79" fmla="*/ 0 h 125"/>
                <a:gd name="T80" fmla="*/ 88 w 167"/>
                <a:gd name="T81" fmla="*/ 1 h 125"/>
                <a:gd name="T82" fmla="*/ 104 w 167"/>
                <a:gd name="T83" fmla="*/ 3 h 125"/>
                <a:gd name="T84" fmla="*/ 120 w 167"/>
                <a:gd name="T85" fmla="*/ 8 h 125"/>
                <a:gd name="T86" fmla="*/ 133 w 167"/>
                <a:gd name="T87" fmla="*/ 14 h 125"/>
                <a:gd name="T88" fmla="*/ 145 w 167"/>
                <a:gd name="T89" fmla="*/ 23 h 125"/>
                <a:gd name="T90" fmla="*/ 154 w 167"/>
                <a:gd name="T91" fmla="*/ 32 h 125"/>
                <a:gd name="T92" fmla="*/ 161 w 167"/>
                <a:gd name="T93" fmla="*/ 44 h 125"/>
                <a:gd name="T94" fmla="*/ 165 w 167"/>
                <a:gd name="T95" fmla="*/ 55 h 125"/>
                <a:gd name="T96" fmla="*/ 166 w 167"/>
                <a:gd name="T97" fmla="*/ 68 h 125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67"/>
                <a:gd name="T148" fmla="*/ 0 h 125"/>
                <a:gd name="T149" fmla="*/ 167 w 167"/>
                <a:gd name="T150" fmla="*/ 125 h 125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67" h="125">
                  <a:moveTo>
                    <a:pt x="166" y="68"/>
                  </a:moveTo>
                  <a:lnTo>
                    <a:pt x="165" y="74"/>
                  </a:lnTo>
                  <a:lnTo>
                    <a:pt x="163" y="80"/>
                  </a:lnTo>
                  <a:lnTo>
                    <a:pt x="161" y="86"/>
                  </a:lnTo>
                  <a:lnTo>
                    <a:pt x="157" y="92"/>
                  </a:lnTo>
                  <a:lnTo>
                    <a:pt x="153" y="96"/>
                  </a:lnTo>
                  <a:lnTo>
                    <a:pt x="149" y="101"/>
                  </a:lnTo>
                  <a:lnTo>
                    <a:pt x="144" y="105"/>
                  </a:lnTo>
                  <a:lnTo>
                    <a:pt x="139" y="110"/>
                  </a:lnTo>
                  <a:lnTo>
                    <a:pt x="132" y="113"/>
                  </a:lnTo>
                  <a:lnTo>
                    <a:pt x="125" y="116"/>
                  </a:lnTo>
                  <a:lnTo>
                    <a:pt x="119" y="118"/>
                  </a:lnTo>
                  <a:lnTo>
                    <a:pt x="111" y="120"/>
                  </a:lnTo>
                  <a:lnTo>
                    <a:pt x="103" y="122"/>
                  </a:lnTo>
                  <a:lnTo>
                    <a:pt x="96" y="123"/>
                  </a:lnTo>
                  <a:lnTo>
                    <a:pt x="87" y="124"/>
                  </a:lnTo>
                  <a:lnTo>
                    <a:pt x="78" y="123"/>
                  </a:lnTo>
                  <a:lnTo>
                    <a:pt x="62" y="120"/>
                  </a:lnTo>
                  <a:lnTo>
                    <a:pt x="46" y="116"/>
                  </a:lnTo>
                  <a:lnTo>
                    <a:pt x="32" y="110"/>
                  </a:lnTo>
                  <a:lnTo>
                    <a:pt x="21" y="101"/>
                  </a:lnTo>
                  <a:lnTo>
                    <a:pt x="11" y="91"/>
                  </a:lnTo>
                  <a:lnTo>
                    <a:pt x="4" y="80"/>
                  </a:lnTo>
                  <a:lnTo>
                    <a:pt x="0" y="68"/>
                  </a:lnTo>
                  <a:lnTo>
                    <a:pt x="0" y="55"/>
                  </a:lnTo>
                  <a:lnTo>
                    <a:pt x="1" y="50"/>
                  </a:lnTo>
                  <a:lnTo>
                    <a:pt x="2" y="44"/>
                  </a:lnTo>
                  <a:lnTo>
                    <a:pt x="5" y="38"/>
                  </a:lnTo>
                  <a:lnTo>
                    <a:pt x="8" y="32"/>
                  </a:lnTo>
                  <a:lnTo>
                    <a:pt x="12" y="28"/>
                  </a:lnTo>
                  <a:lnTo>
                    <a:pt x="16" y="23"/>
                  </a:lnTo>
                  <a:lnTo>
                    <a:pt x="21" y="18"/>
                  </a:lnTo>
                  <a:lnTo>
                    <a:pt x="28" y="14"/>
                  </a:lnTo>
                  <a:lnTo>
                    <a:pt x="34" y="10"/>
                  </a:lnTo>
                  <a:lnTo>
                    <a:pt x="40" y="8"/>
                  </a:lnTo>
                  <a:lnTo>
                    <a:pt x="47" y="6"/>
                  </a:lnTo>
                  <a:lnTo>
                    <a:pt x="55" y="3"/>
                  </a:lnTo>
                  <a:lnTo>
                    <a:pt x="63" y="2"/>
                  </a:lnTo>
                  <a:lnTo>
                    <a:pt x="70" y="1"/>
                  </a:lnTo>
                  <a:lnTo>
                    <a:pt x="79" y="0"/>
                  </a:lnTo>
                  <a:lnTo>
                    <a:pt x="88" y="1"/>
                  </a:lnTo>
                  <a:lnTo>
                    <a:pt x="104" y="3"/>
                  </a:lnTo>
                  <a:lnTo>
                    <a:pt x="120" y="8"/>
                  </a:lnTo>
                  <a:lnTo>
                    <a:pt x="133" y="14"/>
                  </a:lnTo>
                  <a:lnTo>
                    <a:pt x="145" y="23"/>
                  </a:lnTo>
                  <a:lnTo>
                    <a:pt x="154" y="32"/>
                  </a:lnTo>
                  <a:lnTo>
                    <a:pt x="161" y="44"/>
                  </a:lnTo>
                  <a:lnTo>
                    <a:pt x="165" y="55"/>
                  </a:lnTo>
                  <a:lnTo>
                    <a:pt x="166" y="68"/>
                  </a:lnTo>
                </a:path>
              </a:pathLst>
            </a:custGeom>
            <a:solidFill>
              <a:srgbClr val="FFFF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55" name="Freeform 374"/>
            <p:cNvSpPr>
              <a:spLocks/>
            </p:cNvSpPr>
            <p:nvPr/>
          </p:nvSpPr>
          <p:spPr bwMode="auto">
            <a:xfrm>
              <a:off x="4036" y="4031"/>
              <a:ext cx="89" cy="57"/>
            </a:xfrm>
            <a:custGeom>
              <a:avLst/>
              <a:gdLst>
                <a:gd name="T0" fmla="*/ 0 w 89"/>
                <a:gd name="T1" fmla="*/ 55 h 57"/>
                <a:gd name="T2" fmla="*/ 0 w 89"/>
                <a:gd name="T3" fmla="*/ 55 h 57"/>
                <a:gd name="T4" fmla="*/ 8 w 89"/>
                <a:gd name="T5" fmla="*/ 56 h 57"/>
                <a:gd name="T6" fmla="*/ 17 w 89"/>
                <a:gd name="T7" fmla="*/ 55 h 57"/>
                <a:gd name="T8" fmla="*/ 24 w 89"/>
                <a:gd name="T9" fmla="*/ 54 h 57"/>
                <a:gd name="T10" fmla="*/ 32 w 89"/>
                <a:gd name="T11" fmla="*/ 53 h 57"/>
                <a:gd name="T12" fmla="*/ 40 w 89"/>
                <a:gd name="T13" fmla="*/ 51 h 57"/>
                <a:gd name="T14" fmla="*/ 47 w 89"/>
                <a:gd name="T15" fmla="*/ 49 h 57"/>
                <a:gd name="T16" fmla="*/ 53 w 89"/>
                <a:gd name="T17" fmla="*/ 46 h 57"/>
                <a:gd name="T18" fmla="*/ 60 w 89"/>
                <a:gd name="T19" fmla="*/ 42 h 57"/>
                <a:gd name="T20" fmla="*/ 66 w 89"/>
                <a:gd name="T21" fmla="*/ 38 h 57"/>
                <a:gd name="T22" fmla="*/ 70 w 89"/>
                <a:gd name="T23" fmla="*/ 34 h 57"/>
                <a:gd name="T24" fmla="*/ 76 w 89"/>
                <a:gd name="T25" fmla="*/ 29 h 57"/>
                <a:gd name="T26" fmla="*/ 80 w 89"/>
                <a:gd name="T27" fmla="*/ 24 h 57"/>
                <a:gd name="T28" fmla="*/ 83 w 89"/>
                <a:gd name="T29" fmla="*/ 19 h 57"/>
                <a:gd name="T30" fmla="*/ 85 w 89"/>
                <a:gd name="T31" fmla="*/ 13 h 57"/>
                <a:gd name="T32" fmla="*/ 87 w 89"/>
                <a:gd name="T33" fmla="*/ 6 h 57"/>
                <a:gd name="T34" fmla="*/ 88 w 89"/>
                <a:gd name="T35" fmla="*/ 0 h 57"/>
                <a:gd name="T36" fmla="*/ 82 w 89"/>
                <a:gd name="T37" fmla="*/ 0 h 57"/>
                <a:gd name="T38" fmla="*/ 81 w 89"/>
                <a:gd name="T39" fmla="*/ 5 h 57"/>
                <a:gd name="T40" fmla="*/ 80 w 89"/>
                <a:gd name="T41" fmla="*/ 11 h 57"/>
                <a:gd name="T42" fmla="*/ 77 w 89"/>
                <a:gd name="T43" fmla="*/ 15 h 57"/>
                <a:gd name="T44" fmla="*/ 75 w 89"/>
                <a:gd name="T45" fmla="*/ 21 h 57"/>
                <a:gd name="T46" fmla="*/ 70 w 89"/>
                <a:gd name="T47" fmla="*/ 25 h 57"/>
                <a:gd name="T48" fmla="*/ 66 w 89"/>
                <a:gd name="T49" fmla="*/ 29 h 57"/>
                <a:gd name="T50" fmla="*/ 62 w 89"/>
                <a:gd name="T51" fmla="*/ 33 h 57"/>
                <a:gd name="T52" fmla="*/ 57 w 89"/>
                <a:gd name="T53" fmla="*/ 37 h 57"/>
                <a:gd name="T54" fmla="*/ 51 w 89"/>
                <a:gd name="T55" fmla="*/ 40 h 57"/>
                <a:gd name="T56" fmla="*/ 45 w 89"/>
                <a:gd name="T57" fmla="*/ 42 h 57"/>
                <a:gd name="T58" fmla="*/ 38 w 89"/>
                <a:gd name="T59" fmla="*/ 45 h 57"/>
                <a:gd name="T60" fmla="*/ 31 w 89"/>
                <a:gd name="T61" fmla="*/ 47 h 57"/>
                <a:gd name="T62" fmla="*/ 23 w 89"/>
                <a:gd name="T63" fmla="*/ 49 h 57"/>
                <a:gd name="T64" fmla="*/ 17 w 89"/>
                <a:gd name="T65" fmla="*/ 50 h 57"/>
                <a:gd name="T66" fmla="*/ 8 w 89"/>
                <a:gd name="T67" fmla="*/ 50 h 57"/>
                <a:gd name="T68" fmla="*/ 0 w 89"/>
                <a:gd name="T69" fmla="*/ 50 h 57"/>
                <a:gd name="T70" fmla="*/ 0 w 89"/>
                <a:gd name="T71" fmla="*/ 55 h 5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57"/>
                <a:gd name="T110" fmla="*/ 89 w 89"/>
                <a:gd name="T111" fmla="*/ 57 h 5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57">
                  <a:moveTo>
                    <a:pt x="0" y="55"/>
                  </a:moveTo>
                  <a:lnTo>
                    <a:pt x="0" y="55"/>
                  </a:lnTo>
                  <a:lnTo>
                    <a:pt x="8" y="56"/>
                  </a:lnTo>
                  <a:lnTo>
                    <a:pt x="17" y="55"/>
                  </a:lnTo>
                  <a:lnTo>
                    <a:pt x="24" y="54"/>
                  </a:lnTo>
                  <a:lnTo>
                    <a:pt x="32" y="53"/>
                  </a:lnTo>
                  <a:lnTo>
                    <a:pt x="40" y="51"/>
                  </a:lnTo>
                  <a:lnTo>
                    <a:pt x="47" y="49"/>
                  </a:lnTo>
                  <a:lnTo>
                    <a:pt x="53" y="46"/>
                  </a:lnTo>
                  <a:lnTo>
                    <a:pt x="60" y="42"/>
                  </a:lnTo>
                  <a:lnTo>
                    <a:pt x="66" y="38"/>
                  </a:lnTo>
                  <a:lnTo>
                    <a:pt x="70" y="34"/>
                  </a:lnTo>
                  <a:lnTo>
                    <a:pt x="76" y="29"/>
                  </a:lnTo>
                  <a:lnTo>
                    <a:pt x="80" y="24"/>
                  </a:lnTo>
                  <a:lnTo>
                    <a:pt x="83" y="19"/>
                  </a:lnTo>
                  <a:lnTo>
                    <a:pt x="85" y="13"/>
                  </a:lnTo>
                  <a:lnTo>
                    <a:pt x="87" y="6"/>
                  </a:lnTo>
                  <a:lnTo>
                    <a:pt x="88" y="0"/>
                  </a:lnTo>
                  <a:lnTo>
                    <a:pt x="82" y="0"/>
                  </a:lnTo>
                  <a:lnTo>
                    <a:pt x="81" y="5"/>
                  </a:lnTo>
                  <a:lnTo>
                    <a:pt x="80" y="11"/>
                  </a:lnTo>
                  <a:lnTo>
                    <a:pt x="77" y="15"/>
                  </a:lnTo>
                  <a:lnTo>
                    <a:pt x="75" y="21"/>
                  </a:lnTo>
                  <a:lnTo>
                    <a:pt x="70" y="25"/>
                  </a:lnTo>
                  <a:lnTo>
                    <a:pt x="66" y="29"/>
                  </a:lnTo>
                  <a:lnTo>
                    <a:pt x="62" y="33"/>
                  </a:lnTo>
                  <a:lnTo>
                    <a:pt x="57" y="37"/>
                  </a:lnTo>
                  <a:lnTo>
                    <a:pt x="51" y="40"/>
                  </a:lnTo>
                  <a:lnTo>
                    <a:pt x="45" y="42"/>
                  </a:lnTo>
                  <a:lnTo>
                    <a:pt x="38" y="45"/>
                  </a:lnTo>
                  <a:lnTo>
                    <a:pt x="31" y="47"/>
                  </a:lnTo>
                  <a:lnTo>
                    <a:pt x="23" y="49"/>
                  </a:lnTo>
                  <a:lnTo>
                    <a:pt x="17" y="50"/>
                  </a:lnTo>
                  <a:lnTo>
                    <a:pt x="8" y="50"/>
                  </a:lnTo>
                  <a:lnTo>
                    <a:pt x="0" y="50"/>
                  </a:lnTo>
                  <a:lnTo>
                    <a:pt x="0" y="55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56" name="Freeform 375"/>
            <p:cNvSpPr>
              <a:spLocks/>
            </p:cNvSpPr>
            <p:nvPr/>
          </p:nvSpPr>
          <p:spPr bwMode="auto">
            <a:xfrm>
              <a:off x="3951" y="4018"/>
              <a:ext cx="80" cy="69"/>
            </a:xfrm>
            <a:custGeom>
              <a:avLst/>
              <a:gdLst>
                <a:gd name="T0" fmla="*/ 0 w 80"/>
                <a:gd name="T1" fmla="*/ 0 h 69"/>
                <a:gd name="T2" fmla="*/ 0 w 80"/>
                <a:gd name="T3" fmla="*/ 0 h 69"/>
                <a:gd name="T4" fmla="*/ 1 w 80"/>
                <a:gd name="T5" fmla="*/ 13 h 69"/>
                <a:gd name="T6" fmla="*/ 5 w 80"/>
                <a:gd name="T7" fmla="*/ 25 h 69"/>
                <a:gd name="T8" fmla="*/ 12 w 80"/>
                <a:gd name="T9" fmla="*/ 37 h 69"/>
                <a:gd name="T10" fmla="*/ 21 w 80"/>
                <a:gd name="T11" fmla="*/ 46 h 69"/>
                <a:gd name="T12" fmla="*/ 33 w 80"/>
                <a:gd name="T13" fmla="*/ 54 h 69"/>
                <a:gd name="T14" fmla="*/ 47 w 80"/>
                <a:gd name="T15" fmla="*/ 62 h 69"/>
                <a:gd name="T16" fmla="*/ 62 w 80"/>
                <a:gd name="T17" fmla="*/ 66 h 69"/>
                <a:gd name="T18" fmla="*/ 79 w 80"/>
                <a:gd name="T19" fmla="*/ 68 h 69"/>
                <a:gd name="T20" fmla="*/ 79 w 80"/>
                <a:gd name="T21" fmla="*/ 62 h 69"/>
                <a:gd name="T22" fmla="*/ 63 w 80"/>
                <a:gd name="T23" fmla="*/ 60 h 69"/>
                <a:gd name="T24" fmla="*/ 49 w 80"/>
                <a:gd name="T25" fmla="*/ 55 h 69"/>
                <a:gd name="T26" fmla="*/ 36 w 80"/>
                <a:gd name="T27" fmla="*/ 50 h 69"/>
                <a:gd name="T28" fmla="*/ 26 w 80"/>
                <a:gd name="T29" fmla="*/ 41 h 69"/>
                <a:gd name="T30" fmla="*/ 17 w 80"/>
                <a:gd name="T31" fmla="*/ 32 h 69"/>
                <a:gd name="T32" fmla="*/ 11 w 80"/>
                <a:gd name="T33" fmla="*/ 23 h 69"/>
                <a:gd name="T34" fmla="*/ 7 w 80"/>
                <a:gd name="T35" fmla="*/ 12 h 69"/>
                <a:gd name="T36" fmla="*/ 7 w 80"/>
                <a:gd name="T37" fmla="*/ 0 h 69"/>
                <a:gd name="T38" fmla="*/ 0 w 80"/>
                <a:gd name="T39" fmla="*/ 0 h 69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69"/>
                <a:gd name="T62" fmla="*/ 80 w 80"/>
                <a:gd name="T63" fmla="*/ 69 h 69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69">
                  <a:moveTo>
                    <a:pt x="0" y="0"/>
                  </a:moveTo>
                  <a:lnTo>
                    <a:pt x="0" y="0"/>
                  </a:lnTo>
                  <a:lnTo>
                    <a:pt x="1" y="13"/>
                  </a:lnTo>
                  <a:lnTo>
                    <a:pt x="5" y="25"/>
                  </a:lnTo>
                  <a:lnTo>
                    <a:pt x="12" y="37"/>
                  </a:lnTo>
                  <a:lnTo>
                    <a:pt x="21" y="46"/>
                  </a:lnTo>
                  <a:lnTo>
                    <a:pt x="33" y="54"/>
                  </a:lnTo>
                  <a:lnTo>
                    <a:pt x="47" y="62"/>
                  </a:lnTo>
                  <a:lnTo>
                    <a:pt x="62" y="66"/>
                  </a:lnTo>
                  <a:lnTo>
                    <a:pt x="79" y="68"/>
                  </a:lnTo>
                  <a:lnTo>
                    <a:pt x="79" y="62"/>
                  </a:lnTo>
                  <a:lnTo>
                    <a:pt x="63" y="60"/>
                  </a:lnTo>
                  <a:lnTo>
                    <a:pt x="49" y="55"/>
                  </a:lnTo>
                  <a:lnTo>
                    <a:pt x="36" y="50"/>
                  </a:lnTo>
                  <a:lnTo>
                    <a:pt x="26" y="41"/>
                  </a:lnTo>
                  <a:lnTo>
                    <a:pt x="17" y="32"/>
                  </a:lnTo>
                  <a:lnTo>
                    <a:pt x="11" y="23"/>
                  </a:lnTo>
                  <a:lnTo>
                    <a:pt x="7" y="12"/>
                  </a:lnTo>
                  <a:lnTo>
                    <a:pt x="7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57" name="Freeform 376"/>
            <p:cNvSpPr>
              <a:spLocks/>
            </p:cNvSpPr>
            <p:nvPr/>
          </p:nvSpPr>
          <p:spPr bwMode="auto">
            <a:xfrm>
              <a:off x="3951" y="3956"/>
              <a:ext cx="90" cy="57"/>
            </a:xfrm>
            <a:custGeom>
              <a:avLst/>
              <a:gdLst>
                <a:gd name="T0" fmla="*/ 89 w 90"/>
                <a:gd name="T1" fmla="*/ 1 h 57"/>
                <a:gd name="T2" fmla="*/ 89 w 90"/>
                <a:gd name="T3" fmla="*/ 1 h 57"/>
                <a:gd name="T4" fmla="*/ 81 w 90"/>
                <a:gd name="T5" fmla="*/ 0 h 57"/>
                <a:gd name="T6" fmla="*/ 72 w 90"/>
                <a:gd name="T7" fmla="*/ 1 h 57"/>
                <a:gd name="T8" fmla="*/ 64 w 90"/>
                <a:gd name="T9" fmla="*/ 3 h 57"/>
                <a:gd name="T10" fmla="*/ 56 w 90"/>
                <a:gd name="T11" fmla="*/ 4 h 57"/>
                <a:gd name="T12" fmla="*/ 49 w 90"/>
                <a:gd name="T13" fmla="*/ 5 h 57"/>
                <a:gd name="T14" fmla="*/ 41 w 90"/>
                <a:gd name="T15" fmla="*/ 8 h 57"/>
                <a:gd name="T16" fmla="*/ 35 w 90"/>
                <a:gd name="T17" fmla="*/ 11 h 57"/>
                <a:gd name="T18" fmla="*/ 29 w 90"/>
                <a:gd name="T19" fmla="*/ 14 h 57"/>
                <a:gd name="T20" fmla="*/ 22 w 90"/>
                <a:gd name="T21" fmla="*/ 19 h 57"/>
                <a:gd name="T22" fmla="*/ 18 w 90"/>
                <a:gd name="T23" fmla="*/ 23 h 57"/>
                <a:gd name="T24" fmla="*/ 13 w 90"/>
                <a:gd name="T25" fmla="*/ 27 h 57"/>
                <a:gd name="T26" fmla="*/ 9 w 90"/>
                <a:gd name="T27" fmla="*/ 33 h 57"/>
                <a:gd name="T28" fmla="*/ 6 w 90"/>
                <a:gd name="T29" fmla="*/ 38 h 57"/>
                <a:gd name="T30" fmla="*/ 3 w 90"/>
                <a:gd name="T31" fmla="*/ 44 h 57"/>
                <a:gd name="T32" fmla="*/ 1 w 90"/>
                <a:gd name="T33" fmla="*/ 51 h 57"/>
                <a:gd name="T34" fmla="*/ 0 w 90"/>
                <a:gd name="T35" fmla="*/ 56 h 57"/>
                <a:gd name="T36" fmla="*/ 7 w 90"/>
                <a:gd name="T37" fmla="*/ 56 h 57"/>
                <a:gd name="T38" fmla="*/ 7 w 90"/>
                <a:gd name="T39" fmla="*/ 51 h 57"/>
                <a:gd name="T40" fmla="*/ 9 w 90"/>
                <a:gd name="T41" fmla="*/ 46 h 57"/>
                <a:gd name="T42" fmla="*/ 11 w 90"/>
                <a:gd name="T43" fmla="*/ 41 h 57"/>
                <a:gd name="T44" fmla="*/ 14 w 90"/>
                <a:gd name="T45" fmla="*/ 35 h 57"/>
                <a:gd name="T46" fmla="*/ 18 w 90"/>
                <a:gd name="T47" fmla="*/ 32 h 57"/>
                <a:gd name="T48" fmla="*/ 22 w 90"/>
                <a:gd name="T49" fmla="*/ 27 h 57"/>
                <a:gd name="T50" fmla="*/ 26 w 90"/>
                <a:gd name="T51" fmla="*/ 23 h 57"/>
                <a:gd name="T52" fmla="*/ 32 w 90"/>
                <a:gd name="T53" fmla="*/ 20 h 57"/>
                <a:gd name="T54" fmla="*/ 38 w 90"/>
                <a:gd name="T55" fmla="*/ 17 h 57"/>
                <a:gd name="T56" fmla="*/ 43 w 90"/>
                <a:gd name="T57" fmla="*/ 14 h 57"/>
                <a:gd name="T58" fmla="*/ 51 w 90"/>
                <a:gd name="T59" fmla="*/ 12 h 57"/>
                <a:gd name="T60" fmla="*/ 57 w 90"/>
                <a:gd name="T61" fmla="*/ 10 h 57"/>
                <a:gd name="T62" fmla="*/ 65 w 90"/>
                <a:gd name="T63" fmla="*/ 8 h 57"/>
                <a:gd name="T64" fmla="*/ 72 w 90"/>
                <a:gd name="T65" fmla="*/ 7 h 57"/>
                <a:gd name="T66" fmla="*/ 81 w 90"/>
                <a:gd name="T67" fmla="*/ 7 h 57"/>
                <a:gd name="T68" fmla="*/ 89 w 90"/>
                <a:gd name="T69" fmla="*/ 7 h 57"/>
                <a:gd name="T70" fmla="*/ 89 w 90"/>
                <a:gd name="T71" fmla="*/ 1 h 5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"/>
                <a:gd name="T109" fmla="*/ 0 h 57"/>
                <a:gd name="T110" fmla="*/ 90 w 90"/>
                <a:gd name="T111" fmla="*/ 57 h 5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" h="57">
                  <a:moveTo>
                    <a:pt x="89" y="1"/>
                  </a:moveTo>
                  <a:lnTo>
                    <a:pt x="89" y="1"/>
                  </a:lnTo>
                  <a:lnTo>
                    <a:pt x="81" y="0"/>
                  </a:lnTo>
                  <a:lnTo>
                    <a:pt x="72" y="1"/>
                  </a:lnTo>
                  <a:lnTo>
                    <a:pt x="64" y="3"/>
                  </a:lnTo>
                  <a:lnTo>
                    <a:pt x="56" y="4"/>
                  </a:lnTo>
                  <a:lnTo>
                    <a:pt x="49" y="5"/>
                  </a:lnTo>
                  <a:lnTo>
                    <a:pt x="41" y="8"/>
                  </a:lnTo>
                  <a:lnTo>
                    <a:pt x="35" y="11"/>
                  </a:lnTo>
                  <a:lnTo>
                    <a:pt x="29" y="14"/>
                  </a:lnTo>
                  <a:lnTo>
                    <a:pt x="22" y="19"/>
                  </a:lnTo>
                  <a:lnTo>
                    <a:pt x="18" y="23"/>
                  </a:lnTo>
                  <a:lnTo>
                    <a:pt x="13" y="27"/>
                  </a:lnTo>
                  <a:lnTo>
                    <a:pt x="9" y="33"/>
                  </a:lnTo>
                  <a:lnTo>
                    <a:pt x="6" y="38"/>
                  </a:lnTo>
                  <a:lnTo>
                    <a:pt x="3" y="44"/>
                  </a:lnTo>
                  <a:lnTo>
                    <a:pt x="1" y="51"/>
                  </a:lnTo>
                  <a:lnTo>
                    <a:pt x="0" y="56"/>
                  </a:lnTo>
                  <a:lnTo>
                    <a:pt x="7" y="56"/>
                  </a:lnTo>
                  <a:lnTo>
                    <a:pt x="7" y="51"/>
                  </a:lnTo>
                  <a:lnTo>
                    <a:pt x="9" y="46"/>
                  </a:lnTo>
                  <a:lnTo>
                    <a:pt x="11" y="41"/>
                  </a:lnTo>
                  <a:lnTo>
                    <a:pt x="14" y="35"/>
                  </a:lnTo>
                  <a:lnTo>
                    <a:pt x="18" y="32"/>
                  </a:lnTo>
                  <a:lnTo>
                    <a:pt x="22" y="27"/>
                  </a:lnTo>
                  <a:lnTo>
                    <a:pt x="26" y="23"/>
                  </a:lnTo>
                  <a:lnTo>
                    <a:pt x="32" y="20"/>
                  </a:lnTo>
                  <a:lnTo>
                    <a:pt x="38" y="17"/>
                  </a:lnTo>
                  <a:lnTo>
                    <a:pt x="43" y="14"/>
                  </a:lnTo>
                  <a:lnTo>
                    <a:pt x="51" y="12"/>
                  </a:lnTo>
                  <a:lnTo>
                    <a:pt x="57" y="10"/>
                  </a:lnTo>
                  <a:lnTo>
                    <a:pt x="65" y="8"/>
                  </a:lnTo>
                  <a:lnTo>
                    <a:pt x="72" y="7"/>
                  </a:lnTo>
                  <a:lnTo>
                    <a:pt x="81" y="7"/>
                  </a:lnTo>
                  <a:lnTo>
                    <a:pt x="89" y="7"/>
                  </a:lnTo>
                  <a:lnTo>
                    <a:pt x="89" y="1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58" name="Freeform 377"/>
            <p:cNvSpPr>
              <a:spLocks/>
            </p:cNvSpPr>
            <p:nvPr/>
          </p:nvSpPr>
          <p:spPr bwMode="auto">
            <a:xfrm>
              <a:off x="4046" y="3957"/>
              <a:ext cx="79" cy="69"/>
            </a:xfrm>
            <a:custGeom>
              <a:avLst/>
              <a:gdLst>
                <a:gd name="T0" fmla="*/ 78 w 79"/>
                <a:gd name="T1" fmla="*/ 68 h 69"/>
                <a:gd name="T2" fmla="*/ 78 w 79"/>
                <a:gd name="T3" fmla="*/ 68 h 69"/>
                <a:gd name="T4" fmla="*/ 78 w 79"/>
                <a:gd name="T5" fmla="*/ 56 h 69"/>
                <a:gd name="T6" fmla="*/ 73 w 79"/>
                <a:gd name="T7" fmla="*/ 44 h 69"/>
                <a:gd name="T8" fmla="*/ 67 w 79"/>
                <a:gd name="T9" fmla="*/ 32 h 69"/>
                <a:gd name="T10" fmla="*/ 57 w 79"/>
                <a:gd name="T11" fmla="*/ 23 h 69"/>
                <a:gd name="T12" fmla="*/ 46 w 79"/>
                <a:gd name="T13" fmla="*/ 14 h 69"/>
                <a:gd name="T14" fmla="*/ 32 w 79"/>
                <a:gd name="T15" fmla="*/ 7 h 69"/>
                <a:gd name="T16" fmla="*/ 16 w 79"/>
                <a:gd name="T17" fmla="*/ 3 h 69"/>
                <a:gd name="T18" fmla="*/ 0 w 79"/>
                <a:gd name="T19" fmla="*/ 0 h 69"/>
                <a:gd name="T20" fmla="*/ 0 w 79"/>
                <a:gd name="T21" fmla="*/ 6 h 69"/>
                <a:gd name="T22" fmla="*/ 15 w 79"/>
                <a:gd name="T23" fmla="*/ 9 h 69"/>
                <a:gd name="T24" fmla="*/ 30 w 79"/>
                <a:gd name="T25" fmla="*/ 13 h 69"/>
                <a:gd name="T26" fmla="*/ 43 w 79"/>
                <a:gd name="T27" fmla="*/ 19 h 69"/>
                <a:gd name="T28" fmla="*/ 53 w 79"/>
                <a:gd name="T29" fmla="*/ 28 h 69"/>
                <a:gd name="T30" fmla="*/ 61 w 79"/>
                <a:gd name="T31" fmla="*/ 37 h 69"/>
                <a:gd name="T32" fmla="*/ 68 w 79"/>
                <a:gd name="T33" fmla="*/ 46 h 69"/>
                <a:gd name="T34" fmla="*/ 72 w 79"/>
                <a:gd name="T35" fmla="*/ 57 h 69"/>
                <a:gd name="T36" fmla="*/ 72 w 79"/>
                <a:gd name="T37" fmla="*/ 68 h 69"/>
                <a:gd name="T38" fmla="*/ 78 w 79"/>
                <a:gd name="T39" fmla="*/ 68 h 69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69"/>
                <a:gd name="T62" fmla="*/ 79 w 79"/>
                <a:gd name="T63" fmla="*/ 69 h 69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69">
                  <a:moveTo>
                    <a:pt x="78" y="68"/>
                  </a:moveTo>
                  <a:lnTo>
                    <a:pt x="78" y="68"/>
                  </a:lnTo>
                  <a:lnTo>
                    <a:pt x="78" y="56"/>
                  </a:lnTo>
                  <a:lnTo>
                    <a:pt x="73" y="44"/>
                  </a:lnTo>
                  <a:lnTo>
                    <a:pt x="67" y="32"/>
                  </a:lnTo>
                  <a:lnTo>
                    <a:pt x="57" y="23"/>
                  </a:lnTo>
                  <a:lnTo>
                    <a:pt x="46" y="14"/>
                  </a:lnTo>
                  <a:lnTo>
                    <a:pt x="32" y="7"/>
                  </a:lnTo>
                  <a:lnTo>
                    <a:pt x="16" y="3"/>
                  </a:lnTo>
                  <a:lnTo>
                    <a:pt x="0" y="0"/>
                  </a:lnTo>
                  <a:lnTo>
                    <a:pt x="0" y="6"/>
                  </a:lnTo>
                  <a:lnTo>
                    <a:pt x="15" y="9"/>
                  </a:lnTo>
                  <a:lnTo>
                    <a:pt x="30" y="13"/>
                  </a:lnTo>
                  <a:lnTo>
                    <a:pt x="43" y="19"/>
                  </a:lnTo>
                  <a:lnTo>
                    <a:pt x="53" y="28"/>
                  </a:lnTo>
                  <a:lnTo>
                    <a:pt x="61" y="37"/>
                  </a:lnTo>
                  <a:lnTo>
                    <a:pt x="68" y="46"/>
                  </a:lnTo>
                  <a:lnTo>
                    <a:pt x="72" y="57"/>
                  </a:lnTo>
                  <a:lnTo>
                    <a:pt x="72" y="68"/>
                  </a:lnTo>
                  <a:lnTo>
                    <a:pt x="78" y="68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59" name="Freeform 378"/>
            <p:cNvSpPr>
              <a:spLocks/>
            </p:cNvSpPr>
            <p:nvPr/>
          </p:nvSpPr>
          <p:spPr bwMode="auto">
            <a:xfrm>
              <a:off x="4107" y="4058"/>
              <a:ext cx="167" cy="106"/>
            </a:xfrm>
            <a:custGeom>
              <a:avLst/>
              <a:gdLst>
                <a:gd name="T0" fmla="*/ 0 w 167"/>
                <a:gd name="T1" fmla="*/ 65 h 106"/>
                <a:gd name="T2" fmla="*/ 1 w 167"/>
                <a:gd name="T3" fmla="*/ 73 h 106"/>
                <a:gd name="T4" fmla="*/ 5 w 167"/>
                <a:gd name="T5" fmla="*/ 79 h 106"/>
                <a:gd name="T6" fmla="*/ 12 w 167"/>
                <a:gd name="T7" fmla="*/ 86 h 106"/>
                <a:gd name="T8" fmla="*/ 21 w 167"/>
                <a:gd name="T9" fmla="*/ 92 h 106"/>
                <a:gd name="T10" fmla="*/ 33 w 167"/>
                <a:gd name="T11" fmla="*/ 97 h 106"/>
                <a:gd name="T12" fmla="*/ 46 w 167"/>
                <a:gd name="T13" fmla="*/ 100 h 106"/>
                <a:gd name="T14" fmla="*/ 62 w 167"/>
                <a:gd name="T15" fmla="*/ 104 h 106"/>
                <a:gd name="T16" fmla="*/ 78 w 167"/>
                <a:gd name="T17" fmla="*/ 105 h 106"/>
                <a:gd name="T18" fmla="*/ 87 w 167"/>
                <a:gd name="T19" fmla="*/ 105 h 106"/>
                <a:gd name="T20" fmla="*/ 96 w 167"/>
                <a:gd name="T21" fmla="*/ 105 h 106"/>
                <a:gd name="T22" fmla="*/ 103 w 167"/>
                <a:gd name="T23" fmla="*/ 105 h 106"/>
                <a:gd name="T24" fmla="*/ 111 w 167"/>
                <a:gd name="T25" fmla="*/ 104 h 106"/>
                <a:gd name="T26" fmla="*/ 119 w 167"/>
                <a:gd name="T27" fmla="*/ 103 h 106"/>
                <a:gd name="T28" fmla="*/ 125 w 167"/>
                <a:gd name="T29" fmla="*/ 101 h 106"/>
                <a:gd name="T30" fmla="*/ 132 w 167"/>
                <a:gd name="T31" fmla="*/ 99 h 106"/>
                <a:gd name="T32" fmla="*/ 139 w 167"/>
                <a:gd name="T33" fmla="*/ 97 h 106"/>
                <a:gd name="T34" fmla="*/ 144 w 167"/>
                <a:gd name="T35" fmla="*/ 95 h 106"/>
                <a:gd name="T36" fmla="*/ 150 w 167"/>
                <a:gd name="T37" fmla="*/ 92 h 106"/>
                <a:gd name="T38" fmla="*/ 153 w 167"/>
                <a:gd name="T39" fmla="*/ 90 h 106"/>
                <a:gd name="T40" fmla="*/ 157 w 167"/>
                <a:gd name="T41" fmla="*/ 87 h 106"/>
                <a:gd name="T42" fmla="*/ 161 w 167"/>
                <a:gd name="T43" fmla="*/ 83 h 106"/>
                <a:gd name="T44" fmla="*/ 163 w 167"/>
                <a:gd name="T45" fmla="*/ 79 h 106"/>
                <a:gd name="T46" fmla="*/ 165 w 167"/>
                <a:gd name="T47" fmla="*/ 76 h 106"/>
                <a:gd name="T48" fmla="*/ 166 w 167"/>
                <a:gd name="T49" fmla="*/ 73 h 106"/>
                <a:gd name="T50" fmla="*/ 165 w 167"/>
                <a:gd name="T51" fmla="*/ 40 h 106"/>
                <a:gd name="T52" fmla="*/ 165 w 167"/>
                <a:gd name="T53" fmla="*/ 33 h 106"/>
                <a:gd name="T54" fmla="*/ 161 w 167"/>
                <a:gd name="T55" fmla="*/ 26 h 106"/>
                <a:gd name="T56" fmla="*/ 154 w 167"/>
                <a:gd name="T57" fmla="*/ 19 h 106"/>
                <a:gd name="T58" fmla="*/ 144 w 167"/>
                <a:gd name="T59" fmla="*/ 13 h 106"/>
                <a:gd name="T60" fmla="*/ 133 w 167"/>
                <a:gd name="T61" fmla="*/ 9 h 106"/>
                <a:gd name="T62" fmla="*/ 119 w 167"/>
                <a:gd name="T63" fmla="*/ 5 h 106"/>
                <a:gd name="T64" fmla="*/ 103 w 167"/>
                <a:gd name="T65" fmla="*/ 2 h 106"/>
                <a:gd name="T66" fmla="*/ 87 w 167"/>
                <a:gd name="T67" fmla="*/ 0 h 106"/>
                <a:gd name="T68" fmla="*/ 78 w 167"/>
                <a:gd name="T69" fmla="*/ 0 h 106"/>
                <a:gd name="T70" fmla="*/ 70 w 167"/>
                <a:gd name="T71" fmla="*/ 0 h 106"/>
                <a:gd name="T72" fmla="*/ 62 w 167"/>
                <a:gd name="T73" fmla="*/ 1 h 106"/>
                <a:gd name="T74" fmla="*/ 54 w 167"/>
                <a:gd name="T75" fmla="*/ 2 h 106"/>
                <a:gd name="T76" fmla="*/ 47 w 167"/>
                <a:gd name="T77" fmla="*/ 3 h 106"/>
                <a:gd name="T78" fmla="*/ 40 w 167"/>
                <a:gd name="T79" fmla="*/ 4 h 106"/>
                <a:gd name="T80" fmla="*/ 33 w 167"/>
                <a:gd name="T81" fmla="*/ 6 h 106"/>
                <a:gd name="T82" fmla="*/ 27 w 167"/>
                <a:gd name="T83" fmla="*/ 9 h 106"/>
                <a:gd name="T84" fmla="*/ 21 w 167"/>
                <a:gd name="T85" fmla="*/ 10 h 106"/>
                <a:gd name="T86" fmla="*/ 16 w 167"/>
                <a:gd name="T87" fmla="*/ 13 h 106"/>
                <a:gd name="T88" fmla="*/ 12 w 167"/>
                <a:gd name="T89" fmla="*/ 16 h 106"/>
                <a:gd name="T90" fmla="*/ 8 w 167"/>
                <a:gd name="T91" fmla="*/ 19 h 106"/>
                <a:gd name="T92" fmla="*/ 5 w 167"/>
                <a:gd name="T93" fmla="*/ 23 h 106"/>
                <a:gd name="T94" fmla="*/ 2 w 167"/>
                <a:gd name="T95" fmla="*/ 26 h 106"/>
                <a:gd name="T96" fmla="*/ 1 w 167"/>
                <a:gd name="T97" fmla="*/ 29 h 106"/>
                <a:gd name="T98" fmla="*/ 0 w 167"/>
                <a:gd name="T99" fmla="*/ 33 h 106"/>
                <a:gd name="T100" fmla="*/ 0 w 167"/>
                <a:gd name="T101" fmla="*/ 65 h 10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67"/>
                <a:gd name="T154" fmla="*/ 0 h 106"/>
                <a:gd name="T155" fmla="*/ 167 w 167"/>
                <a:gd name="T156" fmla="*/ 106 h 10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67" h="106">
                  <a:moveTo>
                    <a:pt x="0" y="65"/>
                  </a:moveTo>
                  <a:lnTo>
                    <a:pt x="1" y="73"/>
                  </a:lnTo>
                  <a:lnTo>
                    <a:pt x="5" y="79"/>
                  </a:lnTo>
                  <a:lnTo>
                    <a:pt x="12" y="86"/>
                  </a:lnTo>
                  <a:lnTo>
                    <a:pt x="21" y="92"/>
                  </a:lnTo>
                  <a:lnTo>
                    <a:pt x="33" y="97"/>
                  </a:lnTo>
                  <a:lnTo>
                    <a:pt x="46" y="100"/>
                  </a:lnTo>
                  <a:lnTo>
                    <a:pt x="62" y="104"/>
                  </a:lnTo>
                  <a:lnTo>
                    <a:pt x="78" y="105"/>
                  </a:lnTo>
                  <a:lnTo>
                    <a:pt x="87" y="105"/>
                  </a:lnTo>
                  <a:lnTo>
                    <a:pt x="96" y="105"/>
                  </a:lnTo>
                  <a:lnTo>
                    <a:pt x="103" y="105"/>
                  </a:lnTo>
                  <a:lnTo>
                    <a:pt x="111" y="104"/>
                  </a:lnTo>
                  <a:lnTo>
                    <a:pt x="119" y="103"/>
                  </a:lnTo>
                  <a:lnTo>
                    <a:pt x="125" y="101"/>
                  </a:lnTo>
                  <a:lnTo>
                    <a:pt x="132" y="99"/>
                  </a:lnTo>
                  <a:lnTo>
                    <a:pt x="139" y="97"/>
                  </a:lnTo>
                  <a:lnTo>
                    <a:pt x="144" y="95"/>
                  </a:lnTo>
                  <a:lnTo>
                    <a:pt x="150" y="92"/>
                  </a:lnTo>
                  <a:lnTo>
                    <a:pt x="153" y="90"/>
                  </a:lnTo>
                  <a:lnTo>
                    <a:pt x="157" y="87"/>
                  </a:lnTo>
                  <a:lnTo>
                    <a:pt x="161" y="83"/>
                  </a:lnTo>
                  <a:lnTo>
                    <a:pt x="163" y="79"/>
                  </a:lnTo>
                  <a:lnTo>
                    <a:pt x="165" y="76"/>
                  </a:lnTo>
                  <a:lnTo>
                    <a:pt x="166" y="73"/>
                  </a:lnTo>
                  <a:lnTo>
                    <a:pt x="165" y="40"/>
                  </a:lnTo>
                  <a:lnTo>
                    <a:pt x="165" y="33"/>
                  </a:lnTo>
                  <a:lnTo>
                    <a:pt x="161" y="26"/>
                  </a:lnTo>
                  <a:lnTo>
                    <a:pt x="154" y="19"/>
                  </a:lnTo>
                  <a:lnTo>
                    <a:pt x="144" y="13"/>
                  </a:lnTo>
                  <a:lnTo>
                    <a:pt x="133" y="9"/>
                  </a:lnTo>
                  <a:lnTo>
                    <a:pt x="119" y="5"/>
                  </a:lnTo>
                  <a:lnTo>
                    <a:pt x="103" y="2"/>
                  </a:lnTo>
                  <a:lnTo>
                    <a:pt x="87" y="0"/>
                  </a:lnTo>
                  <a:lnTo>
                    <a:pt x="78" y="0"/>
                  </a:lnTo>
                  <a:lnTo>
                    <a:pt x="70" y="0"/>
                  </a:lnTo>
                  <a:lnTo>
                    <a:pt x="62" y="1"/>
                  </a:lnTo>
                  <a:lnTo>
                    <a:pt x="54" y="2"/>
                  </a:lnTo>
                  <a:lnTo>
                    <a:pt x="47" y="3"/>
                  </a:lnTo>
                  <a:lnTo>
                    <a:pt x="40" y="4"/>
                  </a:lnTo>
                  <a:lnTo>
                    <a:pt x="33" y="6"/>
                  </a:lnTo>
                  <a:lnTo>
                    <a:pt x="27" y="9"/>
                  </a:lnTo>
                  <a:lnTo>
                    <a:pt x="21" y="10"/>
                  </a:lnTo>
                  <a:lnTo>
                    <a:pt x="16" y="13"/>
                  </a:lnTo>
                  <a:lnTo>
                    <a:pt x="12" y="16"/>
                  </a:lnTo>
                  <a:lnTo>
                    <a:pt x="8" y="19"/>
                  </a:lnTo>
                  <a:lnTo>
                    <a:pt x="5" y="23"/>
                  </a:lnTo>
                  <a:lnTo>
                    <a:pt x="2" y="26"/>
                  </a:lnTo>
                  <a:lnTo>
                    <a:pt x="1" y="29"/>
                  </a:lnTo>
                  <a:lnTo>
                    <a:pt x="0" y="33"/>
                  </a:lnTo>
                  <a:lnTo>
                    <a:pt x="0" y="65"/>
                  </a:lnTo>
                </a:path>
              </a:pathLst>
            </a:custGeom>
            <a:solidFill>
              <a:srgbClr val="FFB2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60" name="Freeform 379"/>
            <p:cNvSpPr>
              <a:spLocks/>
            </p:cNvSpPr>
            <p:nvPr/>
          </p:nvSpPr>
          <p:spPr bwMode="auto">
            <a:xfrm>
              <a:off x="4104" y="4127"/>
              <a:ext cx="79" cy="41"/>
            </a:xfrm>
            <a:custGeom>
              <a:avLst/>
              <a:gdLst>
                <a:gd name="T0" fmla="*/ 78 w 79"/>
                <a:gd name="T1" fmla="*/ 34 h 41"/>
                <a:gd name="T2" fmla="*/ 78 w 79"/>
                <a:gd name="T3" fmla="*/ 34 h 41"/>
                <a:gd name="T4" fmla="*/ 62 w 79"/>
                <a:gd name="T5" fmla="*/ 32 h 41"/>
                <a:gd name="T6" fmla="*/ 48 w 79"/>
                <a:gd name="T7" fmla="*/ 30 h 41"/>
                <a:gd name="T8" fmla="*/ 35 w 79"/>
                <a:gd name="T9" fmla="*/ 27 h 41"/>
                <a:gd name="T10" fmla="*/ 25 w 79"/>
                <a:gd name="T11" fmla="*/ 22 h 41"/>
                <a:gd name="T12" fmla="*/ 16 w 79"/>
                <a:gd name="T13" fmla="*/ 17 h 41"/>
                <a:gd name="T14" fmla="*/ 10 w 79"/>
                <a:gd name="T15" fmla="*/ 11 h 41"/>
                <a:gd name="T16" fmla="*/ 7 w 79"/>
                <a:gd name="T17" fmla="*/ 5 h 41"/>
                <a:gd name="T18" fmla="*/ 6 w 79"/>
                <a:gd name="T19" fmla="*/ 0 h 41"/>
                <a:gd name="T20" fmla="*/ 0 w 79"/>
                <a:gd name="T21" fmla="*/ 0 h 41"/>
                <a:gd name="T22" fmla="*/ 0 w 79"/>
                <a:gd name="T23" fmla="*/ 8 h 41"/>
                <a:gd name="T24" fmla="*/ 5 w 79"/>
                <a:gd name="T25" fmla="*/ 15 h 41"/>
                <a:gd name="T26" fmla="*/ 12 w 79"/>
                <a:gd name="T27" fmla="*/ 22 h 41"/>
                <a:gd name="T28" fmla="*/ 21 w 79"/>
                <a:gd name="T29" fmla="*/ 28 h 41"/>
                <a:gd name="T30" fmla="*/ 33 w 79"/>
                <a:gd name="T31" fmla="*/ 32 h 41"/>
                <a:gd name="T32" fmla="*/ 47 w 79"/>
                <a:gd name="T33" fmla="*/ 36 h 41"/>
                <a:gd name="T34" fmla="*/ 62 w 79"/>
                <a:gd name="T35" fmla="*/ 38 h 41"/>
                <a:gd name="T36" fmla="*/ 78 w 79"/>
                <a:gd name="T37" fmla="*/ 40 h 41"/>
                <a:gd name="T38" fmla="*/ 78 w 79"/>
                <a:gd name="T39" fmla="*/ 34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1"/>
                <a:gd name="T62" fmla="*/ 79 w 79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1">
                  <a:moveTo>
                    <a:pt x="78" y="34"/>
                  </a:moveTo>
                  <a:lnTo>
                    <a:pt x="78" y="34"/>
                  </a:lnTo>
                  <a:lnTo>
                    <a:pt x="62" y="32"/>
                  </a:lnTo>
                  <a:lnTo>
                    <a:pt x="48" y="30"/>
                  </a:lnTo>
                  <a:lnTo>
                    <a:pt x="35" y="27"/>
                  </a:lnTo>
                  <a:lnTo>
                    <a:pt x="25" y="22"/>
                  </a:lnTo>
                  <a:lnTo>
                    <a:pt x="16" y="17"/>
                  </a:lnTo>
                  <a:lnTo>
                    <a:pt x="10" y="11"/>
                  </a:lnTo>
                  <a:lnTo>
                    <a:pt x="7" y="5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8"/>
                  </a:lnTo>
                  <a:lnTo>
                    <a:pt x="5" y="15"/>
                  </a:lnTo>
                  <a:lnTo>
                    <a:pt x="12" y="22"/>
                  </a:lnTo>
                  <a:lnTo>
                    <a:pt x="21" y="28"/>
                  </a:lnTo>
                  <a:lnTo>
                    <a:pt x="33" y="32"/>
                  </a:lnTo>
                  <a:lnTo>
                    <a:pt x="47" y="36"/>
                  </a:lnTo>
                  <a:lnTo>
                    <a:pt x="62" y="38"/>
                  </a:lnTo>
                  <a:lnTo>
                    <a:pt x="78" y="40"/>
                  </a:lnTo>
                  <a:lnTo>
                    <a:pt x="78" y="34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61" name="Freeform 380"/>
            <p:cNvSpPr>
              <a:spLocks/>
            </p:cNvSpPr>
            <p:nvPr/>
          </p:nvSpPr>
          <p:spPr bwMode="auto">
            <a:xfrm>
              <a:off x="4188" y="4135"/>
              <a:ext cx="89" cy="33"/>
            </a:xfrm>
            <a:custGeom>
              <a:avLst/>
              <a:gdLst>
                <a:gd name="T0" fmla="*/ 82 w 89"/>
                <a:gd name="T1" fmla="*/ 0 h 33"/>
                <a:gd name="T2" fmla="*/ 82 w 89"/>
                <a:gd name="T3" fmla="*/ 0 h 33"/>
                <a:gd name="T4" fmla="*/ 81 w 89"/>
                <a:gd name="T5" fmla="*/ 2 h 33"/>
                <a:gd name="T6" fmla="*/ 80 w 89"/>
                <a:gd name="T7" fmla="*/ 4 h 33"/>
                <a:gd name="T8" fmla="*/ 78 w 89"/>
                <a:gd name="T9" fmla="*/ 8 h 33"/>
                <a:gd name="T10" fmla="*/ 75 w 89"/>
                <a:gd name="T11" fmla="*/ 10 h 33"/>
                <a:gd name="T12" fmla="*/ 71 w 89"/>
                <a:gd name="T13" fmla="*/ 13 h 33"/>
                <a:gd name="T14" fmla="*/ 67 w 89"/>
                <a:gd name="T15" fmla="*/ 14 h 33"/>
                <a:gd name="T16" fmla="*/ 63 w 89"/>
                <a:gd name="T17" fmla="*/ 17 h 33"/>
                <a:gd name="T18" fmla="*/ 57 w 89"/>
                <a:gd name="T19" fmla="*/ 19 h 33"/>
                <a:gd name="T20" fmla="*/ 51 w 89"/>
                <a:gd name="T21" fmla="*/ 21 h 33"/>
                <a:gd name="T22" fmla="*/ 46 w 89"/>
                <a:gd name="T23" fmla="*/ 23 h 33"/>
                <a:gd name="T24" fmla="*/ 38 w 89"/>
                <a:gd name="T25" fmla="*/ 24 h 33"/>
                <a:gd name="T26" fmla="*/ 32 w 89"/>
                <a:gd name="T27" fmla="*/ 24 h 33"/>
                <a:gd name="T28" fmla="*/ 24 w 89"/>
                <a:gd name="T29" fmla="*/ 26 h 33"/>
                <a:gd name="T30" fmla="*/ 17 w 89"/>
                <a:gd name="T31" fmla="*/ 26 h 33"/>
                <a:gd name="T32" fmla="*/ 8 w 89"/>
                <a:gd name="T33" fmla="*/ 26 h 33"/>
                <a:gd name="T34" fmla="*/ 0 w 89"/>
                <a:gd name="T35" fmla="*/ 26 h 33"/>
                <a:gd name="T36" fmla="*/ 0 w 89"/>
                <a:gd name="T37" fmla="*/ 32 h 33"/>
                <a:gd name="T38" fmla="*/ 8 w 89"/>
                <a:gd name="T39" fmla="*/ 32 h 33"/>
                <a:gd name="T40" fmla="*/ 17 w 89"/>
                <a:gd name="T41" fmla="*/ 32 h 33"/>
                <a:gd name="T42" fmla="*/ 24 w 89"/>
                <a:gd name="T43" fmla="*/ 31 h 33"/>
                <a:gd name="T44" fmla="*/ 32 w 89"/>
                <a:gd name="T45" fmla="*/ 30 h 33"/>
                <a:gd name="T46" fmla="*/ 39 w 89"/>
                <a:gd name="T47" fmla="*/ 29 h 33"/>
                <a:gd name="T48" fmla="*/ 47 w 89"/>
                <a:gd name="T49" fmla="*/ 28 h 33"/>
                <a:gd name="T50" fmla="*/ 53 w 89"/>
                <a:gd name="T51" fmla="*/ 26 h 33"/>
                <a:gd name="T52" fmla="*/ 60 w 89"/>
                <a:gd name="T53" fmla="*/ 24 h 33"/>
                <a:gd name="T54" fmla="*/ 66 w 89"/>
                <a:gd name="T55" fmla="*/ 22 h 33"/>
                <a:gd name="T56" fmla="*/ 70 w 89"/>
                <a:gd name="T57" fmla="*/ 20 h 33"/>
                <a:gd name="T58" fmla="*/ 75 w 89"/>
                <a:gd name="T59" fmla="*/ 17 h 33"/>
                <a:gd name="T60" fmla="*/ 80 w 89"/>
                <a:gd name="T61" fmla="*/ 14 h 33"/>
                <a:gd name="T62" fmla="*/ 82 w 89"/>
                <a:gd name="T63" fmla="*/ 11 h 33"/>
                <a:gd name="T64" fmla="*/ 85 w 89"/>
                <a:gd name="T65" fmla="*/ 8 h 33"/>
                <a:gd name="T66" fmla="*/ 87 w 89"/>
                <a:gd name="T67" fmla="*/ 3 h 33"/>
                <a:gd name="T68" fmla="*/ 88 w 89"/>
                <a:gd name="T69" fmla="*/ 0 h 33"/>
                <a:gd name="T70" fmla="*/ 82 w 89"/>
                <a:gd name="T71" fmla="*/ 0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82" y="0"/>
                  </a:moveTo>
                  <a:lnTo>
                    <a:pt x="82" y="0"/>
                  </a:lnTo>
                  <a:lnTo>
                    <a:pt x="81" y="2"/>
                  </a:lnTo>
                  <a:lnTo>
                    <a:pt x="80" y="4"/>
                  </a:lnTo>
                  <a:lnTo>
                    <a:pt x="78" y="8"/>
                  </a:lnTo>
                  <a:lnTo>
                    <a:pt x="75" y="10"/>
                  </a:lnTo>
                  <a:lnTo>
                    <a:pt x="71" y="13"/>
                  </a:lnTo>
                  <a:lnTo>
                    <a:pt x="67" y="14"/>
                  </a:lnTo>
                  <a:lnTo>
                    <a:pt x="63" y="17"/>
                  </a:lnTo>
                  <a:lnTo>
                    <a:pt x="57" y="19"/>
                  </a:lnTo>
                  <a:lnTo>
                    <a:pt x="51" y="21"/>
                  </a:lnTo>
                  <a:lnTo>
                    <a:pt x="46" y="23"/>
                  </a:lnTo>
                  <a:lnTo>
                    <a:pt x="38" y="24"/>
                  </a:lnTo>
                  <a:lnTo>
                    <a:pt x="32" y="24"/>
                  </a:lnTo>
                  <a:lnTo>
                    <a:pt x="24" y="26"/>
                  </a:lnTo>
                  <a:lnTo>
                    <a:pt x="17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8" y="32"/>
                  </a:lnTo>
                  <a:lnTo>
                    <a:pt x="17" y="32"/>
                  </a:lnTo>
                  <a:lnTo>
                    <a:pt x="24" y="31"/>
                  </a:lnTo>
                  <a:lnTo>
                    <a:pt x="32" y="30"/>
                  </a:lnTo>
                  <a:lnTo>
                    <a:pt x="39" y="29"/>
                  </a:lnTo>
                  <a:lnTo>
                    <a:pt x="47" y="28"/>
                  </a:lnTo>
                  <a:lnTo>
                    <a:pt x="53" y="26"/>
                  </a:lnTo>
                  <a:lnTo>
                    <a:pt x="60" y="24"/>
                  </a:lnTo>
                  <a:lnTo>
                    <a:pt x="66" y="22"/>
                  </a:lnTo>
                  <a:lnTo>
                    <a:pt x="70" y="20"/>
                  </a:lnTo>
                  <a:lnTo>
                    <a:pt x="75" y="17"/>
                  </a:lnTo>
                  <a:lnTo>
                    <a:pt x="80" y="14"/>
                  </a:lnTo>
                  <a:lnTo>
                    <a:pt x="82" y="11"/>
                  </a:lnTo>
                  <a:lnTo>
                    <a:pt x="85" y="8"/>
                  </a:lnTo>
                  <a:lnTo>
                    <a:pt x="87" y="3"/>
                  </a:lnTo>
                  <a:lnTo>
                    <a:pt x="88" y="0"/>
                  </a:lnTo>
                  <a:lnTo>
                    <a:pt x="82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62" name="Freeform 381"/>
            <p:cNvSpPr>
              <a:spLocks/>
            </p:cNvSpPr>
            <p:nvPr/>
          </p:nvSpPr>
          <p:spPr bwMode="auto">
            <a:xfrm>
              <a:off x="4275" y="4100"/>
              <a:ext cx="2" cy="30"/>
            </a:xfrm>
            <a:custGeom>
              <a:avLst/>
              <a:gdLst>
                <a:gd name="T0" fmla="*/ 0 w 2"/>
                <a:gd name="T1" fmla="*/ 0 h 30"/>
                <a:gd name="T2" fmla="*/ 0 w 2"/>
                <a:gd name="T3" fmla="*/ 0 h 30"/>
                <a:gd name="T4" fmla="*/ 0 w 2"/>
                <a:gd name="T5" fmla="*/ 29 h 30"/>
                <a:gd name="T6" fmla="*/ 1 w 2"/>
                <a:gd name="T7" fmla="*/ 29 h 30"/>
                <a:gd name="T8" fmla="*/ 1 w 2"/>
                <a:gd name="T9" fmla="*/ 0 h 30"/>
                <a:gd name="T10" fmla="*/ 0 w 2"/>
                <a:gd name="T11" fmla="*/ 0 h 3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"/>
                <a:gd name="T19" fmla="*/ 0 h 30"/>
                <a:gd name="T20" fmla="*/ 2 w 2"/>
                <a:gd name="T21" fmla="*/ 30 h 3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" h="30">
                  <a:moveTo>
                    <a:pt x="0" y="0"/>
                  </a:moveTo>
                  <a:lnTo>
                    <a:pt x="0" y="0"/>
                  </a:lnTo>
                  <a:lnTo>
                    <a:pt x="0" y="29"/>
                  </a:lnTo>
                  <a:lnTo>
                    <a:pt x="1" y="29"/>
                  </a:lnTo>
                  <a:lnTo>
                    <a:pt x="1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63" name="Freeform 382"/>
            <p:cNvSpPr>
              <a:spLocks/>
            </p:cNvSpPr>
            <p:nvPr/>
          </p:nvSpPr>
          <p:spPr bwMode="auto">
            <a:xfrm>
              <a:off x="4197" y="4055"/>
              <a:ext cx="80" cy="40"/>
            </a:xfrm>
            <a:custGeom>
              <a:avLst/>
              <a:gdLst>
                <a:gd name="T0" fmla="*/ 0 w 80"/>
                <a:gd name="T1" fmla="*/ 5 h 40"/>
                <a:gd name="T2" fmla="*/ 0 w 80"/>
                <a:gd name="T3" fmla="*/ 5 h 40"/>
                <a:gd name="T4" fmla="*/ 16 w 80"/>
                <a:gd name="T5" fmla="*/ 7 h 40"/>
                <a:gd name="T6" fmla="*/ 31 w 80"/>
                <a:gd name="T7" fmla="*/ 10 h 40"/>
                <a:gd name="T8" fmla="*/ 44 w 80"/>
                <a:gd name="T9" fmla="*/ 13 h 40"/>
                <a:gd name="T10" fmla="*/ 54 w 80"/>
                <a:gd name="T11" fmla="*/ 17 h 40"/>
                <a:gd name="T12" fmla="*/ 62 w 80"/>
                <a:gd name="T13" fmla="*/ 23 h 40"/>
                <a:gd name="T14" fmla="*/ 69 w 80"/>
                <a:gd name="T15" fmla="*/ 28 h 40"/>
                <a:gd name="T16" fmla="*/ 72 w 80"/>
                <a:gd name="T17" fmla="*/ 34 h 40"/>
                <a:gd name="T18" fmla="*/ 72 w 80"/>
                <a:gd name="T19" fmla="*/ 39 h 40"/>
                <a:gd name="T20" fmla="*/ 79 w 80"/>
                <a:gd name="T21" fmla="*/ 39 h 40"/>
                <a:gd name="T22" fmla="*/ 78 w 80"/>
                <a:gd name="T23" fmla="*/ 32 h 40"/>
                <a:gd name="T24" fmla="*/ 73 w 80"/>
                <a:gd name="T25" fmla="*/ 24 h 40"/>
                <a:gd name="T26" fmla="*/ 67 w 80"/>
                <a:gd name="T27" fmla="*/ 18 h 40"/>
                <a:gd name="T28" fmla="*/ 57 w 80"/>
                <a:gd name="T29" fmla="*/ 12 h 40"/>
                <a:gd name="T30" fmla="*/ 46 w 80"/>
                <a:gd name="T31" fmla="*/ 7 h 40"/>
                <a:gd name="T32" fmla="*/ 32 w 80"/>
                <a:gd name="T33" fmla="*/ 4 h 40"/>
                <a:gd name="T34" fmla="*/ 16 w 80"/>
                <a:gd name="T35" fmla="*/ 1 h 40"/>
                <a:gd name="T36" fmla="*/ 0 w 80"/>
                <a:gd name="T37" fmla="*/ 0 h 40"/>
                <a:gd name="T38" fmla="*/ 0 w 80"/>
                <a:gd name="T39" fmla="*/ 5 h 4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40"/>
                <a:gd name="T62" fmla="*/ 80 w 80"/>
                <a:gd name="T63" fmla="*/ 40 h 4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40">
                  <a:moveTo>
                    <a:pt x="0" y="5"/>
                  </a:moveTo>
                  <a:lnTo>
                    <a:pt x="0" y="5"/>
                  </a:lnTo>
                  <a:lnTo>
                    <a:pt x="16" y="7"/>
                  </a:lnTo>
                  <a:lnTo>
                    <a:pt x="31" y="10"/>
                  </a:lnTo>
                  <a:lnTo>
                    <a:pt x="44" y="13"/>
                  </a:lnTo>
                  <a:lnTo>
                    <a:pt x="54" y="17"/>
                  </a:lnTo>
                  <a:lnTo>
                    <a:pt x="62" y="23"/>
                  </a:lnTo>
                  <a:lnTo>
                    <a:pt x="69" y="28"/>
                  </a:lnTo>
                  <a:lnTo>
                    <a:pt x="72" y="34"/>
                  </a:lnTo>
                  <a:lnTo>
                    <a:pt x="72" y="39"/>
                  </a:lnTo>
                  <a:lnTo>
                    <a:pt x="79" y="39"/>
                  </a:lnTo>
                  <a:lnTo>
                    <a:pt x="78" y="32"/>
                  </a:lnTo>
                  <a:lnTo>
                    <a:pt x="73" y="24"/>
                  </a:lnTo>
                  <a:lnTo>
                    <a:pt x="67" y="18"/>
                  </a:lnTo>
                  <a:lnTo>
                    <a:pt x="57" y="12"/>
                  </a:lnTo>
                  <a:lnTo>
                    <a:pt x="46" y="7"/>
                  </a:lnTo>
                  <a:lnTo>
                    <a:pt x="32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64" name="Freeform 383"/>
            <p:cNvSpPr>
              <a:spLocks/>
            </p:cNvSpPr>
            <p:nvPr/>
          </p:nvSpPr>
          <p:spPr bwMode="auto">
            <a:xfrm>
              <a:off x="4103" y="4054"/>
              <a:ext cx="89" cy="34"/>
            </a:xfrm>
            <a:custGeom>
              <a:avLst/>
              <a:gdLst>
                <a:gd name="T0" fmla="*/ 7 w 89"/>
                <a:gd name="T1" fmla="*/ 33 h 34"/>
                <a:gd name="T2" fmla="*/ 7 w 89"/>
                <a:gd name="T3" fmla="*/ 33 h 34"/>
                <a:gd name="T4" fmla="*/ 7 w 89"/>
                <a:gd name="T5" fmla="*/ 30 h 34"/>
                <a:gd name="T6" fmla="*/ 8 w 89"/>
                <a:gd name="T7" fmla="*/ 28 h 34"/>
                <a:gd name="T8" fmla="*/ 11 w 89"/>
                <a:gd name="T9" fmla="*/ 25 h 34"/>
                <a:gd name="T10" fmla="*/ 13 w 89"/>
                <a:gd name="T11" fmla="*/ 23 h 34"/>
                <a:gd name="T12" fmla="*/ 17 w 89"/>
                <a:gd name="T13" fmla="*/ 19 h 34"/>
                <a:gd name="T14" fmla="*/ 21 w 89"/>
                <a:gd name="T15" fmla="*/ 18 h 34"/>
                <a:gd name="T16" fmla="*/ 26 w 89"/>
                <a:gd name="T17" fmla="*/ 15 h 34"/>
                <a:gd name="T18" fmla="*/ 31 w 89"/>
                <a:gd name="T19" fmla="*/ 14 h 34"/>
                <a:gd name="T20" fmla="*/ 37 w 89"/>
                <a:gd name="T21" fmla="*/ 12 h 34"/>
                <a:gd name="T22" fmla="*/ 43 w 89"/>
                <a:gd name="T23" fmla="*/ 10 h 34"/>
                <a:gd name="T24" fmla="*/ 50 w 89"/>
                <a:gd name="T25" fmla="*/ 8 h 34"/>
                <a:gd name="T26" fmla="*/ 56 w 89"/>
                <a:gd name="T27" fmla="*/ 8 h 34"/>
                <a:gd name="T28" fmla="*/ 64 w 89"/>
                <a:gd name="T29" fmla="*/ 7 h 34"/>
                <a:gd name="T30" fmla="*/ 72 w 89"/>
                <a:gd name="T31" fmla="*/ 7 h 34"/>
                <a:gd name="T32" fmla="*/ 80 w 89"/>
                <a:gd name="T33" fmla="*/ 7 h 34"/>
                <a:gd name="T34" fmla="*/ 88 w 89"/>
                <a:gd name="T35" fmla="*/ 6 h 34"/>
                <a:gd name="T36" fmla="*/ 88 w 89"/>
                <a:gd name="T37" fmla="*/ 1 h 34"/>
                <a:gd name="T38" fmla="*/ 80 w 89"/>
                <a:gd name="T39" fmla="*/ 0 h 34"/>
                <a:gd name="T40" fmla="*/ 72 w 89"/>
                <a:gd name="T41" fmla="*/ 0 h 34"/>
                <a:gd name="T42" fmla="*/ 64 w 89"/>
                <a:gd name="T43" fmla="*/ 1 h 34"/>
                <a:gd name="T44" fmla="*/ 56 w 89"/>
                <a:gd name="T45" fmla="*/ 2 h 34"/>
                <a:gd name="T46" fmla="*/ 49 w 89"/>
                <a:gd name="T47" fmla="*/ 3 h 34"/>
                <a:gd name="T48" fmla="*/ 42 w 89"/>
                <a:gd name="T49" fmla="*/ 4 h 34"/>
                <a:gd name="T50" fmla="*/ 35 w 89"/>
                <a:gd name="T51" fmla="*/ 6 h 34"/>
                <a:gd name="T52" fmla="*/ 29 w 89"/>
                <a:gd name="T53" fmla="*/ 8 h 34"/>
                <a:gd name="T54" fmla="*/ 22 w 89"/>
                <a:gd name="T55" fmla="*/ 10 h 34"/>
                <a:gd name="T56" fmla="*/ 18 w 89"/>
                <a:gd name="T57" fmla="*/ 13 h 34"/>
                <a:gd name="T58" fmla="*/ 14 w 89"/>
                <a:gd name="T59" fmla="*/ 15 h 34"/>
                <a:gd name="T60" fmla="*/ 9 w 89"/>
                <a:gd name="T61" fmla="*/ 18 h 34"/>
                <a:gd name="T62" fmla="*/ 6 w 89"/>
                <a:gd name="T63" fmla="*/ 21 h 34"/>
                <a:gd name="T64" fmla="*/ 3 w 89"/>
                <a:gd name="T65" fmla="*/ 25 h 34"/>
                <a:gd name="T66" fmla="*/ 1 w 89"/>
                <a:gd name="T67" fmla="*/ 29 h 34"/>
                <a:gd name="T68" fmla="*/ 0 w 89"/>
                <a:gd name="T69" fmla="*/ 33 h 34"/>
                <a:gd name="T70" fmla="*/ 7 w 89"/>
                <a:gd name="T71" fmla="*/ 33 h 3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4"/>
                <a:gd name="T110" fmla="*/ 89 w 89"/>
                <a:gd name="T111" fmla="*/ 34 h 34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4">
                  <a:moveTo>
                    <a:pt x="7" y="33"/>
                  </a:moveTo>
                  <a:lnTo>
                    <a:pt x="7" y="33"/>
                  </a:lnTo>
                  <a:lnTo>
                    <a:pt x="7" y="30"/>
                  </a:lnTo>
                  <a:lnTo>
                    <a:pt x="8" y="28"/>
                  </a:lnTo>
                  <a:lnTo>
                    <a:pt x="11" y="25"/>
                  </a:lnTo>
                  <a:lnTo>
                    <a:pt x="13" y="23"/>
                  </a:lnTo>
                  <a:lnTo>
                    <a:pt x="17" y="19"/>
                  </a:lnTo>
                  <a:lnTo>
                    <a:pt x="21" y="18"/>
                  </a:lnTo>
                  <a:lnTo>
                    <a:pt x="26" y="15"/>
                  </a:lnTo>
                  <a:lnTo>
                    <a:pt x="31" y="14"/>
                  </a:lnTo>
                  <a:lnTo>
                    <a:pt x="37" y="12"/>
                  </a:lnTo>
                  <a:lnTo>
                    <a:pt x="43" y="10"/>
                  </a:lnTo>
                  <a:lnTo>
                    <a:pt x="50" y="8"/>
                  </a:lnTo>
                  <a:lnTo>
                    <a:pt x="56" y="8"/>
                  </a:lnTo>
                  <a:lnTo>
                    <a:pt x="64" y="7"/>
                  </a:lnTo>
                  <a:lnTo>
                    <a:pt x="72" y="7"/>
                  </a:lnTo>
                  <a:lnTo>
                    <a:pt x="80" y="7"/>
                  </a:lnTo>
                  <a:lnTo>
                    <a:pt x="88" y="6"/>
                  </a:lnTo>
                  <a:lnTo>
                    <a:pt x="88" y="1"/>
                  </a:lnTo>
                  <a:lnTo>
                    <a:pt x="80" y="0"/>
                  </a:lnTo>
                  <a:lnTo>
                    <a:pt x="72" y="0"/>
                  </a:lnTo>
                  <a:lnTo>
                    <a:pt x="64" y="1"/>
                  </a:lnTo>
                  <a:lnTo>
                    <a:pt x="56" y="2"/>
                  </a:lnTo>
                  <a:lnTo>
                    <a:pt x="49" y="3"/>
                  </a:lnTo>
                  <a:lnTo>
                    <a:pt x="42" y="4"/>
                  </a:lnTo>
                  <a:lnTo>
                    <a:pt x="35" y="6"/>
                  </a:lnTo>
                  <a:lnTo>
                    <a:pt x="29" y="8"/>
                  </a:lnTo>
                  <a:lnTo>
                    <a:pt x="22" y="10"/>
                  </a:lnTo>
                  <a:lnTo>
                    <a:pt x="18" y="13"/>
                  </a:lnTo>
                  <a:lnTo>
                    <a:pt x="14" y="15"/>
                  </a:lnTo>
                  <a:lnTo>
                    <a:pt x="9" y="18"/>
                  </a:lnTo>
                  <a:lnTo>
                    <a:pt x="6" y="21"/>
                  </a:lnTo>
                  <a:lnTo>
                    <a:pt x="3" y="25"/>
                  </a:lnTo>
                  <a:lnTo>
                    <a:pt x="1" y="29"/>
                  </a:lnTo>
                  <a:lnTo>
                    <a:pt x="0" y="33"/>
                  </a:lnTo>
                  <a:lnTo>
                    <a:pt x="7" y="33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65" name="Freeform 384"/>
            <p:cNvSpPr>
              <a:spLocks/>
            </p:cNvSpPr>
            <p:nvPr/>
          </p:nvSpPr>
          <p:spPr bwMode="auto">
            <a:xfrm>
              <a:off x="4103" y="4093"/>
              <a:ext cx="2" cy="29"/>
            </a:xfrm>
            <a:custGeom>
              <a:avLst/>
              <a:gdLst>
                <a:gd name="T0" fmla="*/ 1 w 2"/>
                <a:gd name="T1" fmla="*/ 28 h 29"/>
                <a:gd name="T2" fmla="*/ 1 w 2"/>
                <a:gd name="T3" fmla="*/ 28 h 29"/>
                <a:gd name="T4" fmla="*/ 1 w 2"/>
                <a:gd name="T5" fmla="*/ 0 h 29"/>
                <a:gd name="T6" fmla="*/ 0 w 2"/>
                <a:gd name="T7" fmla="*/ 0 h 29"/>
                <a:gd name="T8" fmla="*/ 0 w 2"/>
                <a:gd name="T9" fmla="*/ 28 h 29"/>
                <a:gd name="T10" fmla="*/ 1 w 2"/>
                <a:gd name="T11" fmla="*/ 28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"/>
                <a:gd name="T19" fmla="*/ 0 h 29"/>
                <a:gd name="T20" fmla="*/ 2 w 2"/>
                <a:gd name="T21" fmla="*/ 29 h 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" h="29">
                  <a:moveTo>
                    <a:pt x="1" y="28"/>
                  </a:moveTo>
                  <a:lnTo>
                    <a:pt x="1" y="28"/>
                  </a:lnTo>
                  <a:lnTo>
                    <a:pt x="1" y="0"/>
                  </a:lnTo>
                  <a:lnTo>
                    <a:pt x="0" y="0"/>
                  </a:lnTo>
                  <a:lnTo>
                    <a:pt x="0" y="28"/>
                  </a:lnTo>
                  <a:lnTo>
                    <a:pt x="1" y="28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66" name="Freeform 385"/>
            <p:cNvSpPr>
              <a:spLocks/>
            </p:cNvSpPr>
            <p:nvPr/>
          </p:nvSpPr>
          <p:spPr bwMode="auto">
            <a:xfrm>
              <a:off x="4107" y="4058"/>
              <a:ext cx="166" cy="72"/>
            </a:xfrm>
            <a:custGeom>
              <a:avLst/>
              <a:gdLst>
                <a:gd name="T0" fmla="*/ 165 w 166"/>
                <a:gd name="T1" fmla="*/ 39 h 72"/>
                <a:gd name="T2" fmla="*/ 164 w 166"/>
                <a:gd name="T3" fmla="*/ 42 h 72"/>
                <a:gd name="T4" fmla="*/ 163 w 166"/>
                <a:gd name="T5" fmla="*/ 46 h 72"/>
                <a:gd name="T6" fmla="*/ 160 w 166"/>
                <a:gd name="T7" fmla="*/ 50 h 72"/>
                <a:gd name="T8" fmla="*/ 157 w 166"/>
                <a:gd name="T9" fmla="*/ 53 h 72"/>
                <a:gd name="T10" fmla="*/ 153 w 166"/>
                <a:gd name="T11" fmla="*/ 55 h 72"/>
                <a:gd name="T12" fmla="*/ 149 w 166"/>
                <a:gd name="T13" fmla="*/ 58 h 72"/>
                <a:gd name="T14" fmla="*/ 144 w 166"/>
                <a:gd name="T15" fmla="*/ 61 h 72"/>
                <a:gd name="T16" fmla="*/ 138 w 166"/>
                <a:gd name="T17" fmla="*/ 64 h 72"/>
                <a:gd name="T18" fmla="*/ 132 w 166"/>
                <a:gd name="T19" fmla="*/ 65 h 72"/>
                <a:gd name="T20" fmla="*/ 125 w 166"/>
                <a:gd name="T21" fmla="*/ 67 h 72"/>
                <a:gd name="T22" fmla="*/ 118 w 166"/>
                <a:gd name="T23" fmla="*/ 68 h 72"/>
                <a:gd name="T24" fmla="*/ 111 w 166"/>
                <a:gd name="T25" fmla="*/ 69 h 72"/>
                <a:gd name="T26" fmla="*/ 103 w 166"/>
                <a:gd name="T27" fmla="*/ 71 h 72"/>
                <a:gd name="T28" fmla="*/ 95 w 166"/>
                <a:gd name="T29" fmla="*/ 71 h 72"/>
                <a:gd name="T30" fmla="*/ 87 w 166"/>
                <a:gd name="T31" fmla="*/ 71 h 72"/>
                <a:gd name="T32" fmla="*/ 78 w 166"/>
                <a:gd name="T33" fmla="*/ 71 h 72"/>
                <a:gd name="T34" fmla="*/ 62 w 166"/>
                <a:gd name="T35" fmla="*/ 69 h 72"/>
                <a:gd name="T36" fmla="*/ 46 w 166"/>
                <a:gd name="T37" fmla="*/ 67 h 72"/>
                <a:gd name="T38" fmla="*/ 32 w 166"/>
                <a:gd name="T39" fmla="*/ 64 h 72"/>
                <a:gd name="T40" fmla="*/ 21 w 166"/>
                <a:gd name="T41" fmla="*/ 58 h 72"/>
                <a:gd name="T42" fmla="*/ 11 w 166"/>
                <a:gd name="T43" fmla="*/ 53 h 72"/>
                <a:gd name="T44" fmla="*/ 4 w 166"/>
                <a:gd name="T45" fmla="*/ 46 h 72"/>
                <a:gd name="T46" fmla="*/ 0 w 166"/>
                <a:gd name="T47" fmla="*/ 40 h 72"/>
                <a:gd name="T48" fmla="*/ 0 w 166"/>
                <a:gd name="T49" fmla="*/ 32 h 72"/>
                <a:gd name="T50" fmla="*/ 1 w 166"/>
                <a:gd name="T51" fmla="*/ 29 h 72"/>
                <a:gd name="T52" fmla="*/ 2 w 166"/>
                <a:gd name="T53" fmla="*/ 25 h 72"/>
                <a:gd name="T54" fmla="*/ 5 w 166"/>
                <a:gd name="T55" fmla="*/ 22 h 72"/>
                <a:gd name="T56" fmla="*/ 8 w 166"/>
                <a:gd name="T57" fmla="*/ 18 h 72"/>
                <a:gd name="T58" fmla="*/ 12 w 166"/>
                <a:gd name="T59" fmla="*/ 16 h 72"/>
                <a:gd name="T60" fmla="*/ 16 w 166"/>
                <a:gd name="T61" fmla="*/ 13 h 72"/>
                <a:gd name="T62" fmla="*/ 21 w 166"/>
                <a:gd name="T63" fmla="*/ 10 h 72"/>
                <a:gd name="T64" fmla="*/ 27 w 166"/>
                <a:gd name="T65" fmla="*/ 8 h 72"/>
                <a:gd name="T66" fmla="*/ 33 w 166"/>
                <a:gd name="T67" fmla="*/ 6 h 72"/>
                <a:gd name="T68" fmla="*/ 40 w 166"/>
                <a:gd name="T69" fmla="*/ 4 h 72"/>
                <a:gd name="T70" fmla="*/ 47 w 166"/>
                <a:gd name="T71" fmla="*/ 3 h 72"/>
                <a:gd name="T72" fmla="*/ 54 w 166"/>
                <a:gd name="T73" fmla="*/ 2 h 72"/>
                <a:gd name="T74" fmla="*/ 62 w 166"/>
                <a:gd name="T75" fmla="*/ 1 h 72"/>
                <a:gd name="T76" fmla="*/ 70 w 166"/>
                <a:gd name="T77" fmla="*/ 0 h 72"/>
                <a:gd name="T78" fmla="*/ 78 w 166"/>
                <a:gd name="T79" fmla="*/ 0 h 72"/>
                <a:gd name="T80" fmla="*/ 87 w 166"/>
                <a:gd name="T81" fmla="*/ 0 h 72"/>
                <a:gd name="T82" fmla="*/ 103 w 166"/>
                <a:gd name="T83" fmla="*/ 2 h 72"/>
                <a:gd name="T84" fmla="*/ 119 w 166"/>
                <a:gd name="T85" fmla="*/ 5 h 72"/>
                <a:gd name="T86" fmla="*/ 133 w 166"/>
                <a:gd name="T87" fmla="*/ 8 h 72"/>
                <a:gd name="T88" fmla="*/ 144 w 166"/>
                <a:gd name="T89" fmla="*/ 13 h 72"/>
                <a:gd name="T90" fmla="*/ 154 w 166"/>
                <a:gd name="T91" fmla="*/ 18 h 72"/>
                <a:gd name="T92" fmla="*/ 161 w 166"/>
                <a:gd name="T93" fmla="*/ 25 h 72"/>
                <a:gd name="T94" fmla="*/ 165 w 166"/>
                <a:gd name="T95" fmla="*/ 32 h 72"/>
                <a:gd name="T96" fmla="*/ 165 w 166"/>
                <a:gd name="T97" fmla="*/ 39 h 7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66"/>
                <a:gd name="T148" fmla="*/ 0 h 72"/>
                <a:gd name="T149" fmla="*/ 166 w 166"/>
                <a:gd name="T150" fmla="*/ 72 h 72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66" h="72">
                  <a:moveTo>
                    <a:pt x="165" y="39"/>
                  </a:moveTo>
                  <a:lnTo>
                    <a:pt x="164" y="42"/>
                  </a:lnTo>
                  <a:lnTo>
                    <a:pt x="163" y="46"/>
                  </a:lnTo>
                  <a:lnTo>
                    <a:pt x="160" y="50"/>
                  </a:lnTo>
                  <a:lnTo>
                    <a:pt x="157" y="53"/>
                  </a:lnTo>
                  <a:lnTo>
                    <a:pt x="153" y="55"/>
                  </a:lnTo>
                  <a:lnTo>
                    <a:pt x="149" y="58"/>
                  </a:lnTo>
                  <a:lnTo>
                    <a:pt x="144" y="61"/>
                  </a:lnTo>
                  <a:lnTo>
                    <a:pt x="138" y="64"/>
                  </a:lnTo>
                  <a:lnTo>
                    <a:pt x="132" y="65"/>
                  </a:lnTo>
                  <a:lnTo>
                    <a:pt x="125" y="67"/>
                  </a:lnTo>
                  <a:lnTo>
                    <a:pt x="118" y="68"/>
                  </a:lnTo>
                  <a:lnTo>
                    <a:pt x="111" y="69"/>
                  </a:lnTo>
                  <a:lnTo>
                    <a:pt x="103" y="71"/>
                  </a:lnTo>
                  <a:lnTo>
                    <a:pt x="95" y="71"/>
                  </a:lnTo>
                  <a:lnTo>
                    <a:pt x="87" y="71"/>
                  </a:lnTo>
                  <a:lnTo>
                    <a:pt x="78" y="71"/>
                  </a:lnTo>
                  <a:lnTo>
                    <a:pt x="62" y="69"/>
                  </a:lnTo>
                  <a:lnTo>
                    <a:pt x="46" y="67"/>
                  </a:lnTo>
                  <a:lnTo>
                    <a:pt x="32" y="64"/>
                  </a:lnTo>
                  <a:lnTo>
                    <a:pt x="21" y="58"/>
                  </a:lnTo>
                  <a:lnTo>
                    <a:pt x="11" y="53"/>
                  </a:lnTo>
                  <a:lnTo>
                    <a:pt x="4" y="46"/>
                  </a:lnTo>
                  <a:lnTo>
                    <a:pt x="0" y="40"/>
                  </a:lnTo>
                  <a:lnTo>
                    <a:pt x="0" y="32"/>
                  </a:lnTo>
                  <a:lnTo>
                    <a:pt x="1" y="29"/>
                  </a:lnTo>
                  <a:lnTo>
                    <a:pt x="2" y="25"/>
                  </a:lnTo>
                  <a:lnTo>
                    <a:pt x="5" y="22"/>
                  </a:lnTo>
                  <a:lnTo>
                    <a:pt x="8" y="18"/>
                  </a:lnTo>
                  <a:lnTo>
                    <a:pt x="12" y="16"/>
                  </a:lnTo>
                  <a:lnTo>
                    <a:pt x="16" y="13"/>
                  </a:lnTo>
                  <a:lnTo>
                    <a:pt x="21" y="10"/>
                  </a:lnTo>
                  <a:lnTo>
                    <a:pt x="27" y="8"/>
                  </a:lnTo>
                  <a:lnTo>
                    <a:pt x="33" y="6"/>
                  </a:lnTo>
                  <a:lnTo>
                    <a:pt x="40" y="4"/>
                  </a:lnTo>
                  <a:lnTo>
                    <a:pt x="47" y="3"/>
                  </a:lnTo>
                  <a:lnTo>
                    <a:pt x="54" y="2"/>
                  </a:lnTo>
                  <a:lnTo>
                    <a:pt x="62" y="1"/>
                  </a:lnTo>
                  <a:lnTo>
                    <a:pt x="70" y="0"/>
                  </a:lnTo>
                  <a:lnTo>
                    <a:pt x="78" y="0"/>
                  </a:lnTo>
                  <a:lnTo>
                    <a:pt x="87" y="0"/>
                  </a:lnTo>
                  <a:lnTo>
                    <a:pt x="103" y="2"/>
                  </a:lnTo>
                  <a:lnTo>
                    <a:pt x="119" y="5"/>
                  </a:lnTo>
                  <a:lnTo>
                    <a:pt x="133" y="8"/>
                  </a:lnTo>
                  <a:lnTo>
                    <a:pt x="144" y="13"/>
                  </a:lnTo>
                  <a:lnTo>
                    <a:pt x="154" y="18"/>
                  </a:lnTo>
                  <a:lnTo>
                    <a:pt x="161" y="25"/>
                  </a:lnTo>
                  <a:lnTo>
                    <a:pt x="165" y="32"/>
                  </a:lnTo>
                  <a:lnTo>
                    <a:pt x="165" y="39"/>
                  </a:lnTo>
                </a:path>
              </a:pathLst>
            </a:custGeom>
            <a:solidFill>
              <a:srgbClr val="FFFF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67" name="Freeform 386"/>
            <p:cNvSpPr>
              <a:spLocks/>
            </p:cNvSpPr>
            <p:nvPr/>
          </p:nvSpPr>
          <p:spPr bwMode="auto">
            <a:xfrm>
              <a:off x="4188" y="4100"/>
              <a:ext cx="89" cy="34"/>
            </a:xfrm>
            <a:custGeom>
              <a:avLst/>
              <a:gdLst>
                <a:gd name="T0" fmla="*/ 0 w 89"/>
                <a:gd name="T1" fmla="*/ 32 h 34"/>
                <a:gd name="T2" fmla="*/ 0 w 89"/>
                <a:gd name="T3" fmla="*/ 32 h 34"/>
                <a:gd name="T4" fmla="*/ 8 w 89"/>
                <a:gd name="T5" fmla="*/ 33 h 34"/>
                <a:gd name="T6" fmla="*/ 16 w 89"/>
                <a:gd name="T7" fmla="*/ 33 h 34"/>
                <a:gd name="T8" fmla="*/ 24 w 89"/>
                <a:gd name="T9" fmla="*/ 32 h 34"/>
                <a:gd name="T10" fmla="*/ 32 w 89"/>
                <a:gd name="T11" fmla="*/ 31 h 34"/>
                <a:gd name="T12" fmla="*/ 39 w 89"/>
                <a:gd name="T13" fmla="*/ 30 h 34"/>
                <a:gd name="T14" fmla="*/ 46 w 89"/>
                <a:gd name="T15" fmla="*/ 29 h 34"/>
                <a:gd name="T16" fmla="*/ 53 w 89"/>
                <a:gd name="T17" fmla="*/ 27 h 34"/>
                <a:gd name="T18" fmla="*/ 59 w 89"/>
                <a:gd name="T19" fmla="*/ 25 h 34"/>
                <a:gd name="T20" fmla="*/ 66 w 89"/>
                <a:gd name="T21" fmla="*/ 23 h 34"/>
                <a:gd name="T22" fmla="*/ 70 w 89"/>
                <a:gd name="T23" fmla="*/ 20 h 34"/>
                <a:gd name="T24" fmla="*/ 74 w 89"/>
                <a:gd name="T25" fmla="*/ 18 h 34"/>
                <a:gd name="T26" fmla="*/ 79 w 89"/>
                <a:gd name="T27" fmla="*/ 15 h 34"/>
                <a:gd name="T28" fmla="*/ 82 w 89"/>
                <a:gd name="T29" fmla="*/ 12 h 34"/>
                <a:gd name="T30" fmla="*/ 85 w 89"/>
                <a:gd name="T31" fmla="*/ 8 h 34"/>
                <a:gd name="T32" fmla="*/ 87 w 89"/>
                <a:gd name="T33" fmla="*/ 4 h 34"/>
                <a:gd name="T34" fmla="*/ 88 w 89"/>
                <a:gd name="T35" fmla="*/ 0 h 34"/>
                <a:gd name="T36" fmla="*/ 81 w 89"/>
                <a:gd name="T37" fmla="*/ 0 h 34"/>
                <a:gd name="T38" fmla="*/ 81 w 89"/>
                <a:gd name="T39" fmla="*/ 3 h 34"/>
                <a:gd name="T40" fmla="*/ 80 w 89"/>
                <a:gd name="T41" fmla="*/ 5 h 34"/>
                <a:gd name="T42" fmla="*/ 77 w 89"/>
                <a:gd name="T43" fmla="*/ 8 h 34"/>
                <a:gd name="T44" fmla="*/ 75 w 89"/>
                <a:gd name="T45" fmla="*/ 11 h 34"/>
                <a:gd name="T46" fmla="*/ 71 w 89"/>
                <a:gd name="T47" fmla="*/ 14 h 34"/>
                <a:gd name="T48" fmla="*/ 67 w 89"/>
                <a:gd name="T49" fmla="*/ 15 h 34"/>
                <a:gd name="T50" fmla="*/ 62 w 89"/>
                <a:gd name="T51" fmla="*/ 18 h 34"/>
                <a:gd name="T52" fmla="*/ 57 w 89"/>
                <a:gd name="T53" fmla="*/ 19 h 34"/>
                <a:gd name="T54" fmla="*/ 51 w 89"/>
                <a:gd name="T55" fmla="*/ 21 h 34"/>
                <a:gd name="T56" fmla="*/ 45 w 89"/>
                <a:gd name="T57" fmla="*/ 24 h 34"/>
                <a:gd name="T58" fmla="*/ 38 w 89"/>
                <a:gd name="T59" fmla="*/ 25 h 34"/>
                <a:gd name="T60" fmla="*/ 32 w 89"/>
                <a:gd name="T61" fmla="*/ 25 h 34"/>
                <a:gd name="T62" fmla="*/ 24 w 89"/>
                <a:gd name="T63" fmla="*/ 26 h 34"/>
                <a:gd name="T64" fmla="*/ 16 w 89"/>
                <a:gd name="T65" fmla="*/ 26 h 34"/>
                <a:gd name="T66" fmla="*/ 8 w 89"/>
                <a:gd name="T67" fmla="*/ 26 h 34"/>
                <a:gd name="T68" fmla="*/ 0 w 89"/>
                <a:gd name="T69" fmla="*/ 27 h 34"/>
                <a:gd name="T70" fmla="*/ 0 w 89"/>
                <a:gd name="T71" fmla="*/ 32 h 3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4"/>
                <a:gd name="T110" fmla="*/ 89 w 89"/>
                <a:gd name="T111" fmla="*/ 34 h 34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4">
                  <a:moveTo>
                    <a:pt x="0" y="32"/>
                  </a:moveTo>
                  <a:lnTo>
                    <a:pt x="0" y="32"/>
                  </a:lnTo>
                  <a:lnTo>
                    <a:pt x="8" y="33"/>
                  </a:lnTo>
                  <a:lnTo>
                    <a:pt x="16" y="33"/>
                  </a:lnTo>
                  <a:lnTo>
                    <a:pt x="24" y="32"/>
                  </a:lnTo>
                  <a:lnTo>
                    <a:pt x="32" y="31"/>
                  </a:lnTo>
                  <a:lnTo>
                    <a:pt x="39" y="30"/>
                  </a:lnTo>
                  <a:lnTo>
                    <a:pt x="46" y="29"/>
                  </a:lnTo>
                  <a:lnTo>
                    <a:pt x="53" y="27"/>
                  </a:lnTo>
                  <a:lnTo>
                    <a:pt x="59" y="25"/>
                  </a:lnTo>
                  <a:lnTo>
                    <a:pt x="66" y="23"/>
                  </a:lnTo>
                  <a:lnTo>
                    <a:pt x="70" y="20"/>
                  </a:lnTo>
                  <a:lnTo>
                    <a:pt x="74" y="18"/>
                  </a:lnTo>
                  <a:lnTo>
                    <a:pt x="79" y="15"/>
                  </a:lnTo>
                  <a:lnTo>
                    <a:pt x="82" y="12"/>
                  </a:lnTo>
                  <a:lnTo>
                    <a:pt x="85" y="8"/>
                  </a:lnTo>
                  <a:lnTo>
                    <a:pt x="87" y="4"/>
                  </a:lnTo>
                  <a:lnTo>
                    <a:pt x="88" y="0"/>
                  </a:lnTo>
                  <a:lnTo>
                    <a:pt x="81" y="0"/>
                  </a:lnTo>
                  <a:lnTo>
                    <a:pt x="81" y="3"/>
                  </a:lnTo>
                  <a:lnTo>
                    <a:pt x="80" y="5"/>
                  </a:lnTo>
                  <a:lnTo>
                    <a:pt x="77" y="8"/>
                  </a:lnTo>
                  <a:lnTo>
                    <a:pt x="75" y="11"/>
                  </a:lnTo>
                  <a:lnTo>
                    <a:pt x="71" y="14"/>
                  </a:lnTo>
                  <a:lnTo>
                    <a:pt x="67" y="15"/>
                  </a:lnTo>
                  <a:lnTo>
                    <a:pt x="62" y="18"/>
                  </a:lnTo>
                  <a:lnTo>
                    <a:pt x="57" y="19"/>
                  </a:lnTo>
                  <a:lnTo>
                    <a:pt x="51" y="21"/>
                  </a:lnTo>
                  <a:lnTo>
                    <a:pt x="45" y="24"/>
                  </a:lnTo>
                  <a:lnTo>
                    <a:pt x="38" y="25"/>
                  </a:lnTo>
                  <a:lnTo>
                    <a:pt x="32" y="25"/>
                  </a:lnTo>
                  <a:lnTo>
                    <a:pt x="24" y="26"/>
                  </a:lnTo>
                  <a:lnTo>
                    <a:pt x="16" y="26"/>
                  </a:lnTo>
                  <a:lnTo>
                    <a:pt x="8" y="26"/>
                  </a:lnTo>
                  <a:lnTo>
                    <a:pt x="0" y="27"/>
                  </a:lnTo>
                  <a:lnTo>
                    <a:pt x="0" y="3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68" name="Freeform 387"/>
            <p:cNvSpPr>
              <a:spLocks/>
            </p:cNvSpPr>
            <p:nvPr/>
          </p:nvSpPr>
          <p:spPr bwMode="auto">
            <a:xfrm>
              <a:off x="4103" y="4093"/>
              <a:ext cx="80" cy="40"/>
            </a:xfrm>
            <a:custGeom>
              <a:avLst/>
              <a:gdLst>
                <a:gd name="T0" fmla="*/ 0 w 80"/>
                <a:gd name="T1" fmla="*/ 0 h 40"/>
                <a:gd name="T2" fmla="*/ 0 w 80"/>
                <a:gd name="T3" fmla="*/ 0 h 40"/>
                <a:gd name="T4" fmla="*/ 1 w 80"/>
                <a:gd name="T5" fmla="*/ 8 h 40"/>
                <a:gd name="T6" fmla="*/ 6 w 80"/>
                <a:gd name="T7" fmla="*/ 15 h 40"/>
                <a:gd name="T8" fmla="*/ 12 w 80"/>
                <a:gd name="T9" fmla="*/ 22 h 40"/>
                <a:gd name="T10" fmla="*/ 22 w 80"/>
                <a:gd name="T11" fmla="*/ 27 h 40"/>
                <a:gd name="T12" fmla="*/ 33 w 80"/>
                <a:gd name="T13" fmla="*/ 32 h 40"/>
                <a:gd name="T14" fmla="*/ 47 w 80"/>
                <a:gd name="T15" fmla="*/ 36 h 40"/>
                <a:gd name="T16" fmla="*/ 63 w 80"/>
                <a:gd name="T17" fmla="*/ 38 h 40"/>
                <a:gd name="T18" fmla="*/ 79 w 80"/>
                <a:gd name="T19" fmla="*/ 39 h 40"/>
                <a:gd name="T20" fmla="*/ 79 w 80"/>
                <a:gd name="T21" fmla="*/ 34 h 40"/>
                <a:gd name="T22" fmla="*/ 63 w 80"/>
                <a:gd name="T23" fmla="*/ 32 h 40"/>
                <a:gd name="T24" fmla="*/ 48 w 80"/>
                <a:gd name="T25" fmla="*/ 30 h 40"/>
                <a:gd name="T26" fmla="*/ 35 w 80"/>
                <a:gd name="T27" fmla="*/ 26 h 40"/>
                <a:gd name="T28" fmla="*/ 25 w 80"/>
                <a:gd name="T29" fmla="*/ 22 h 40"/>
                <a:gd name="T30" fmla="*/ 17 w 80"/>
                <a:gd name="T31" fmla="*/ 17 h 40"/>
                <a:gd name="T32" fmla="*/ 10 w 80"/>
                <a:gd name="T33" fmla="*/ 11 h 40"/>
                <a:gd name="T34" fmla="*/ 7 w 80"/>
                <a:gd name="T35" fmla="*/ 6 h 40"/>
                <a:gd name="T36" fmla="*/ 7 w 80"/>
                <a:gd name="T37" fmla="*/ 0 h 40"/>
                <a:gd name="T38" fmla="*/ 0 w 80"/>
                <a:gd name="T39" fmla="*/ 0 h 4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40"/>
                <a:gd name="T62" fmla="*/ 80 w 80"/>
                <a:gd name="T63" fmla="*/ 40 h 4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40">
                  <a:moveTo>
                    <a:pt x="0" y="0"/>
                  </a:moveTo>
                  <a:lnTo>
                    <a:pt x="0" y="0"/>
                  </a:lnTo>
                  <a:lnTo>
                    <a:pt x="1" y="8"/>
                  </a:lnTo>
                  <a:lnTo>
                    <a:pt x="6" y="15"/>
                  </a:lnTo>
                  <a:lnTo>
                    <a:pt x="12" y="22"/>
                  </a:lnTo>
                  <a:lnTo>
                    <a:pt x="22" y="27"/>
                  </a:lnTo>
                  <a:lnTo>
                    <a:pt x="33" y="32"/>
                  </a:lnTo>
                  <a:lnTo>
                    <a:pt x="47" y="36"/>
                  </a:lnTo>
                  <a:lnTo>
                    <a:pt x="63" y="38"/>
                  </a:lnTo>
                  <a:lnTo>
                    <a:pt x="79" y="39"/>
                  </a:lnTo>
                  <a:lnTo>
                    <a:pt x="79" y="34"/>
                  </a:lnTo>
                  <a:lnTo>
                    <a:pt x="63" y="32"/>
                  </a:lnTo>
                  <a:lnTo>
                    <a:pt x="48" y="30"/>
                  </a:lnTo>
                  <a:lnTo>
                    <a:pt x="35" y="26"/>
                  </a:lnTo>
                  <a:lnTo>
                    <a:pt x="25" y="22"/>
                  </a:lnTo>
                  <a:lnTo>
                    <a:pt x="17" y="17"/>
                  </a:lnTo>
                  <a:lnTo>
                    <a:pt x="10" y="11"/>
                  </a:lnTo>
                  <a:lnTo>
                    <a:pt x="7" y="6"/>
                  </a:lnTo>
                  <a:lnTo>
                    <a:pt x="7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69" name="Freeform 388"/>
            <p:cNvSpPr>
              <a:spLocks/>
            </p:cNvSpPr>
            <p:nvPr/>
          </p:nvSpPr>
          <p:spPr bwMode="auto">
            <a:xfrm>
              <a:off x="4103" y="4054"/>
              <a:ext cx="89" cy="34"/>
            </a:xfrm>
            <a:custGeom>
              <a:avLst/>
              <a:gdLst>
                <a:gd name="T0" fmla="*/ 88 w 89"/>
                <a:gd name="T1" fmla="*/ 1 h 34"/>
                <a:gd name="T2" fmla="*/ 88 w 89"/>
                <a:gd name="T3" fmla="*/ 1 h 34"/>
                <a:gd name="T4" fmla="*/ 80 w 89"/>
                <a:gd name="T5" fmla="*/ 0 h 34"/>
                <a:gd name="T6" fmla="*/ 72 w 89"/>
                <a:gd name="T7" fmla="*/ 0 h 34"/>
                <a:gd name="T8" fmla="*/ 64 w 89"/>
                <a:gd name="T9" fmla="*/ 1 h 34"/>
                <a:gd name="T10" fmla="*/ 56 w 89"/>
                <a:gd name="T11" fmla="*/ 2 h 34"/>
                <a:gd name="T12" fmla="*/ 49 w 89"/>
                <a:gd name="T13" fmla="*/ 3 h 34"/>
                <a:gd name="T14" fmla="*/ 42 w 89"/>
                <a:gd name="T15" fmla="*/ 4 h 34"/>
                <a:gd name="T16" fmla="*/ 35 w 89"/>
                <a:gd name="T17" fmla="*/ 6 h 34"/>
                <a:gd name="T18" fmla="*/ 29 w 89"/>
                <a:gd name="T19" fmla="*/ 8 h 34"/>
                <a:gd name="T20" fmla="*/ 22 w 89"/>
                <a:gd name="T21" fmla="*/ 10 h 34"/>
                <a:gd name="T22" fmla="*/ 18 w 89"/>
                <a:gd name="T23" fmla="*/ 13 h 34"/>
                <a:gd name="T24" fmla="*/ 14 w 89"/>
                <a:gd name="T25" fmla="*/ 15 h 34"/>
                <a:gd name="T26" fmla="*/ 9 w 89"/>
                <a:gd name="T27" fmla="*/ 18 h 34"/>
                <a:gd name="T28" fmla="*/ 6 w 89"/>
                <a:gd name="T29" fmla="*/ 21 h 34"/>
                <a:gd name="T30" fmla="*/ 3 w 89"/>
                <a:gd name="T31" fmla="*/ 25 h 34"/>
                <a:gd name="T32" fmla="*/ 1 w 89"/>
                <a:gd name="T33" fmla="*/ 29 h 34"/>
                <a:gd name="T34" fmla="*/ 0 w 89"/>
                <a:gd name="T35" fmla="*/ 33 h 34"/>
                <a:gd name="T36" fmla="*/ 7 w 89"/>
                <a:gd name="T37" fmla="*/ 33 h 34"/>
                <a:gd name="T38" fmla="*/ 7 w 89"/>
                <a:gd name="T39" fmla="*/ 30 h 34"/>
                <a:gd name="T40" fmla="*/ 8 w 89"/>
                <a:gd name="T41" fmla="*/ 28 h 34"/>
                <a:gd name="T42" fmla="*/ 11 w 89"/>
                <a:gd name="T43" fmla="*/ 25 h 34"/>
                <a:gd name="T44" fmla="*/ 13 w 89"/>
                <a:gd name="T45" fmla="*/ 23 h 34"/>
                <a:gd name="T46" fmla="*/ 17 w 89"/>
                <a:gd name="T47" fmla="*/ 19 h 34"/>
                <a:gd name="T48" fmla="*/ 21 w 89"/>
                <a:gd name="T49" fmla="*/ 18 h 34"/>
                <a:gd name="T50" fmla="*/ 26 w 89"/>
                <a:gd name="T51" fmla="*/ 15 h 34"/>
                <a:gd name="T52" fmla="*/ 31 w 89"/>
                <a:gd name="T53" fmla="*/ 14 h 34"/>
                <a:gd name="T54" fmla="*/ 37 w 89"/>
                <a:gd name="T55" fmla="*/ 12 h 34"/>
                <a:gd name="T56" fmla="*/ 43 w 89"/>
                <a:gd name="T57" fmla="*/ 10 h 34"/>
                <a:gd name="T58" fmla="*/ 50 w 89"/>
                <a:gd name="T59" fmla="*/ 8 h 34"/>
                <a:gd name="T60" fmla="*/ 56 w 89"/>
                <a:gd name="T61" fmla="*/ 8 h 34"/>
                <a:gd name="T62" fmla="*/ 64 w 89"/>
                <a:gd name="T63" fmla="*/ 7 h 34"/>
                <a:gd name="T64" fmla="*/ 72 w 89"/>
                <a:gd name="T65" fmla="*/ 7 h 34"/>
                <a:gd name="T66" fmla="*/ 80 w 89"/>
                <a:gd name="T67" fmla="*/ 7 h 34"/>
                <a:gd name="T68" fmla="*/ 88 w 89"/>
                <a:gd name="T69" fmla="*/ 6 h 34"/>
                <a:gd name="T70" fmla="*/ 88 w 89"/>
                <a:gd name="T71" fmla="*/ 1 h 3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4"/>
                <a:gd name="T110" fmla="*/ 89 w 89"/>
                <a:gd name="T111" fmla="*/ 34 h 34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4">
                  <a:moveTo>
                    <a:pt x="88" y="1"/>
                  </a:moveTo>
                  <a:lnTo>
                    <a:pt x="88" y="1"/>
                  </a:lnTo>
                  <a:lnTo>
                    <a:pt x="80" y="0"/>
                  </a:lnTo>
                  <a:lnTo>
                    <a:pt x="72" y="0"/>
                  </a:lnTo>
                  <a:lnTo>
                    <a:pt x="64" y="1"/>
                  </a:lnTo>
                  <a:lnTo>
                    <a:pt x="56" y="2"/>
                  </a:lnTo>
                  <a:lnTo>
                    <a:pt x="49" y="3"/>
                  </a:lnTo>
                  <a:lnTo>
                    <a:pt x="42" y="4"/>
                  </a:lnTo>
                  <a:lnTo>
                    <a:pt x="35" y="6"/>
                  </a:lnTo>
                  <a:lnTo>
                    <a:pt x="29" y="8"/>
                  </a:lnTo>
                  <a:lnTo>
                    <a:pt x="22" y="10"/>
                  </a:lnTo>
                  <a:lnTo>
                    <a:pt x="18" y="13"/>
                  </a:lnTo>
                  <a:lnTo>
                    <a:pt x="14" y="15"/>
                  </a:lnTo>
                  <a:lnTo>
                    <a:pt x="9" y="18"/>
                  </a:lnTo>
                  <a:lnTo>
                    <a:pt x="6" y="21"/>
                  </a:lnTo>
                  <a:lnTo>
                    <a:pt x="3" y="25"/>
                  </a:lnTo>
                  <a:lnTo>
                    <a:pt x="1" y="29"/>
                  </a:lnTo>
                  <a:lnTo>
                    <a:pt x="0" y="33"/>
                  </a:lnTo>
                  <a:lnTo>
                    <a:pt x="7" y="33"/>
                  </a:lnTo>
                  <a:lnTo>
                    <a:pt x="7" y="30"/>
                  </a:lnTo>
                  <a:lnTo>
                    <a:pt x="8" y="28"/>
                  </a:lnTo>
                  <a:lnTo>
                    <a:pt x="11" y="25"/>
                  </a:lnTo>
                  <a:lnTo>
                    <a:pt x="13" y="23"/>
                  </a:lnTo>
                  <a:lnTo>
                    <a:pt x="17" y="19"/>
                  </a:lnTo>
                  <a:lnTo>
                    <a:pt x="21" y="18"/>
                  </a:lnTo>
                  <a:lnTo>
                    <a:pt x="26" y="15"/>
                  </a:lnTo>
                  <a:lnTo>
                    <a:pt x="31" y="14"/>
                  </a:lnTo>
                  <a:lnTo>
                    <a:pt x="37" y="12"/>
                  </a:lnTo>
                  <a:lnTo>
                    <a:pt x="43" y="10"/>
                  </a:lnTo>
                  <a:lnTo>
                    <a:pt x="50" y="8"/>
                  </a:lnTo>
                  <a:lnTo>
                    <a:pt x="56" y="8"/>
                  </a:lnTo>
                  <a:lnTo>
                    <a:pt x="64" y="7"/>
                  </a:lnTo>
                  <a:lnTo>
                    <a:pt x="72" y="7"/>
                  </a:lnTo>
                  <a:lnTo>
                    <a:pt x="80" y="7"/>
                  </a:lnTo>
                  <a:lnTo>
                    <a:pt x="88" y="6"/>
                  </a:lnTo>
                  <a:lnTo>
                    <a:pt x="88" y="1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70" name="Freeform 389"/>
            <p:cNvSpPr>
              <a:spLocks/>
            </p:cNvSpPr>
            <p:nvPr/>
          </p:nvSpPr>
          <p:spPr bwMode="auto">
            <a:xfrm>
              <a:off x="4197" y="4055"/>
              <a:ext cx="80" cy="40"/>
            </a:xfrm>
            <a:custGeom>
              <a:avLst/>
              <a:gdLst>
                <a:gd name="T0" fmla="*/ 79 w 80"/>
                <a:gd name="T1" fmla="*/ 39 h 40"/>
                <a:gd name="T2" fmla="*/ 79 w 80"/>
                <a:gd name="T3" fmla="*/ 39 h 40"/>
                <a:gd name="T4" fmla="*/ 78 w 80"/>
                <a:gd name="T5" fmla="*/ 32 h 40"/>
                <a:gd name="T6" fmla="*/ 73 w 80"/>
                <a:gd name="T7" fmla="*/ 24 h 40"/>
                <a:gd name="T8" fmla="*/ 67 w 80"/>
                <a:gd name="T9" fmla="*/ 18 h 40"/>
                <a:gd name="T10" fmla="*/ 57 w 80"/>
                <a:gd name="T11" fmla="*/ 12 h 40"/>
                <a:gd name="T12" fmla="*/ 46 w 80"/>
                <a:gd name="T13" fmla="*/ 7 h 40"/>
                <a:gd name="T14" fmla="*/ 32 w 80"/>
                <a:gd name="T15" fmla="*/ 4 h 40"/>
                <a:gd name="T16" fmla="*/ 16 w 80"/>
                <a:gd name="T17" fmla="*/ 1 h 40"/>
                <a:gd name="T18" fmla="*/ 0 w 80"/>
                <a:gd name="T19" fmla="*/ 0 h 40"/>
                <a:gd name="T20" fmla="*/ 0 w 80"/>
                <a:gd name="T21" fmla="*/ 5 h 40"/>
                <a:gd name="T22" fmla="*/ 16 w 80"/>
                <a:gd name="T23" fmla="*/ 7 h 40"/>
                <a:gd name="T24" fmla="*/ 31 w 80"/>
                <a:gd name="T25" fmla="*/ 10 h 40"/>
                <a:gd name="T26" fmla="*/ 44 w 80"/>
                <a:gd name="T27" fmla="*/ 13 h 40"/>
                <a:gd name="T28" fmla="*/ 54 w 80"/>
                <a:gd name="T29" fmla="*/ 17 h 40"/>
                <a:gd name="T30" fmla="*/ 62 w 80"/>
                <a:gd name="T31" fmla="*/ 23 h 40"/>
                <a:gd name="T32" fmla="*/ 69 w 80"/>
                <a:gd name="T33" fmla="*/ 28 h 40"/>
                <a:gd name="T34" fmla="*/ 72 w 80"/>
                <a:gd name="T35" fmla="*/ 34 h 40"/>
                <a:gd name="T36" fmla="*/ 72 w 80"/>
                <a:gd name="T37" fmla="*/ 39 h 40"/>
                <a:gd name="T38" fmla="*/ 79 w 80"/>
                <a:gd name="T39" fmla="*/ 39 h 4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40"/>
                <a:gd name="T62" fmla="*/ 80 w 80"/>
                <a:gd name="T63" fmla="*/ 40 h 4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40">
                  <a:moveTo>
                    <a:pt x="79" y="39"/>
                  </a:moveTo>
                  <a:lnTo>
                    <a:pt x="79" y="39"/>
                  </a:lnTo>
                  <a:lnTo>
                    <a:pt x="78" y="32"/>
                  </a:lnTo>
                  <a:lnTo>
                    <a:pt x="73" y="24"/>
                  </a:lnTo>
                  <a:lnTo>
                    <a:pt x="67" y="18"/>
                  </a:lnTo>
                  <a:lnTo>
                    <a:pt x="57" y="12"/>
                  </a:lnTo>
                  <a:lnTo>
                    <a:pt x="46" y="7"/>
                  </a:lnTo>
                  <a:lnTo>
                    <a:pt x="32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  <a:lnTo>
                    <a:pt x="16" y="7"/>
                  </a:lnTo>
                  <a:lnTo>
                    <a:pt x="31" y="10"/>
                  </a:lnTo>
                  <a:lnTo>
                    <a:pt x="44" y="13"/>
                  </a:lnTo>
                  <a:lnTo>
                    <a:pt x="54" y="17"/>
                  </a:lnTo>
                  <a:lnTo>
                    <a:pt x="62" y="23"/>
                  </a:lnTo>
                  <a:lnTo>
                    <a:pt x="69" y="28"/>
                  </a:lnTo>
                  <a:lnTo>
                    <a:pt x="72" y="34"/>
                  </a:lnTo>
                  <a:lnTo>
                    <a:pt x="72" y="39"/>
                  </a:lnTo>
                  <a:lnTo>
                    <a:pt x="79" y="39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71" name="Freeform 390"/>
            <p:cNvSpPr>
              <a:spLocks/>
            </p:cNvSpPr>
            <p:nvPr/>
          </p:nvSpPr>
          <p:spPr bwMode="auto">
            <a:xfrm>
              <a:off x="3563" y="4001"/>
              <a:ext cx="168" cy="106"/>
            </a:xfrm>
            <a:custGeom>
              <a:avLst/>
              <a:gdLst>
                <a:gd name="T0" fmla="*/ 1 w 168"/>
                <a:gd name="T1" fmla="*/ 65 h 106"/>
                <a:gd name="T2" fmla="*/ 2 w 168"/>
                <a:gd name="T3" fmla="*/ 73 h 106"/>
                <a:gd name="T4" fmla="*/ 6 w 168"/>
                <a:gd name="T5" fmla="*/ 79 h 106"/>
                <a:gd name="T6" fmla="*/ 13 w 168"/>
                <a:gd name="T7" fmla="*/ 86 h 106"/>
                <a:gd name="T8" fmla="*/ 22 w 168"/>
                <a:gd name="T9" fmla="*/ 92 h 106"/>
                <a:gd name="T10" fmla="*/ 34 w 168"/>
                <a:gd name="T11" fmla="*/ 97 h 106"/>
                <a:gd name="T12" fmla="*/ 47 w 168"/>
                <a:gd name="T13" fmla="*/ 101 h 106"/>
                <a:gd name="T14" fmla="*/ 63 w 168"/>
                <a:gd name="T15" fmla="*/ 103 h 106"/>
                <a:gd name="T16" fmla="*/ 79 w 168"/>
                <a:gd name="T17" fmla="*/ 105 h 106"/>
                <a:gd name="T18" fmla="*/ 88 w 168"/>
                <a:gd name="T19" fmla="*/ 105 h 106"/>
                <a:gd name="T20" fmla="*/ 97 w 168"/>
                <a:gd name="T21" fmla="*/ 105 h 106"/>
                <a:gd name="T22" fmla="*/ 104 w 168"/>
                <a:gd name="T23" fmla="*/ 105 h 106"/>
                <a:gd name="T24" fmla="*/ 112 w 168"/>
                <a:gd name="T25" fmla="*/ 103 h 106"/>
                <a:gd name="T26" fmla="*/ 120 w 168"/>
                <a:gd name="T27" fmla="*/ 102 h 106"/>
                <a:gd name="T28" fmla="*/ 127 w 168"/>
                <a:gd name="T29" fmla="*/ 101 h 106"/>
                <a:gd name="T30" fmla="*/ 133 w 168"/>
                <a:gd name="T31" fmla="*/ 99 h 106"/>
                <a:gd name="T32" fmla="*/ 140 w 168"/>
                <a:gd name="T33" fmla="*/ 97 h 106"/>
                <a:gd name="T34" fmla="*/ 146 w 168"/>
                <a:gd name="T35" fmla="*/ 95 h 106"/>
                <a:gd name="T36" fmla="*/ 151 w 168"/>
                <a:gd name="T37" fmla="*/ 92 h 106"/>
                <a:gd name="T38" fmla="*/ 154 w 168"/>
                <a:gd name="T39" fmla="*/ 89 h 106"/>
                <a:gd name="T40" fmla="*/ 159 w 168"/>
                <a:gd name="T41" fmla="*/ 86 h 106"/>
                <a:gd name="T42" fmla="*/ 162 w 168"/>
                <a:gd name="T43" fmla="*/ 83 h 106"/>
                <a:gd name="T44" fmla="*/ 165 w 168"/>
                <a:gd name="T45" fmla="*/ 79 h 106"/>
                <a:gd name="T46" fmla="*/ 166 w 168"/>
                <a:gd name="T47" fmla="*/ 77 h 106"/>
                <a:gd name="T48" fmla="*/ 167 w 168"/>
                <a:gd name="T49" fmla="*/ 73 h 106"/>
                <a:gd name="T50" fmla="*/ 166 w 168"/>
                <a:gd name="T51" fmla="*/ 41 h 106"/>
                <a:gd name="T52" fmla="*/ 166 w 168"/>
                <a:gd name="T53" fmla="*/ 33 h 106"/>
                <a:gd name="T54" fmla="*/ 161 w 168"/>
                <a:gd name="T55" fmla="*/ 26 h 106"/>
                <a:gd name="T56" fmla="*/ 154 w 168"/>
                <a:gd name="T57" fmla="*/ 19 h 106"/>
                <a:gd name="T58" fmla="*/ 145 w 168"/>
                <a:gd name="T59" fmla="*/ 13 h 106"/>
                <a:gd name="T60" fmla="*/ 134 w 168"/>
                <a:gd name="T61" fmla="*/ 9 h 106"/>
                <a:gd name="T62" fmla="*/ 120 w 168"/>
                <a:gd name="T63" fmla="*/ 5 h 106"/>
                <a:gd name="T64" fmla="*/ 104 w 168"/>
                <a:gd name="T65" fmla="*/ 2 h 106"/>
                <a:gd name="T66" fmla="*/ 88 w 168"/>
                <a:gd name="T67" fmla="*/ 0 h 106"/>
                <a:gd name="T68" fmla="*/ 79 w 168"/>
                <a:gd name="T69" fmla="*/ 0 h 106"/>
                <a:gd name="T70" fmla="*/ 70 w 168"/>
                <a:gd name="T71" fmla="*/ 0 h 106"/>
                <a:gd name="T72" fmla="*/ 63 w 168"/>
                <a:gd name="T73" fmla="*/ 1 h 106"/>
                <a:gd name="T74" fmla="*/ 55 w 168"/>
                <a:gd name="T75" fmla="*/ 2 h 106"/>
                <a:gd name="T76" fmla="*/ 47 w 168"/>
                <a:gd name="T77" fmla="*/ 3 h 106"/>
                <a:gd name="T78" fmla="*/ 41 w 168"/>
                <a:gd name="T79" fmla="*/ 5 h 106"/>
                <a:gd name="T80" fmla="*/ 34 w 168"/>
                <a:gd name="T81" fmla="*/ 7 h 106"/>
                <a:gd name="T82" fmla="*/ 28 w 168"/>
                <a:gd name="T83" fmla="*/ 9 h 106"/>
                <a:gd name="T84" fmla="*/ 21 w 168"/>
                <a:gd name="T85" fmla="*/ 11 h 106"/>
                <a:gd name="T86" fmla="*/ 17 w 168"/>
                <a:gd name="T87" fmla="*/ 13 h 106"/>
                <a:gd name="T88" fmla="*/ 13 w 168"/>
                <a:gd name="T89" fmla="*/ 16 h 106"/>
                <a:gd name="T90" fmla="*/ 8 w 168"/>
                <a:gd name="T91" fmla="*/ 19 h 106"/>
                <a:gd name="T92" fmla="*/ 5 w 168"/>
                <a:gd name="T93" fmla="*/ 23 h 106"/>
                <a:gd name="T94" fmla="*/ 3 w 168"/>
                <a:gd name="T95" fmla="*/ 26 h 106"/>
                <a:gd name="T96" fmla="*/ 1 w 168"/>
                <a:gd name="T97" fmla="*/ 29 h 106"/>
                <a:gd name="T98" fmla="*/ 0 w 168"/>
                <a:gd name="T99" fmla="*/ 33 h 106"/>
                <a:gd name="T100" fmla="*/ 1 w 168"/>
                <a:gd name="T101" fmla="*/ 65 h 10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68"/>
                <a:gd name="T154" fmla="*/ 0 h 106"/>
                <a:gd name="T155" fmla="*/ 168 w 168"/>
                <a:gd name="T156" fmla="*/ 106 h 10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68" h="106">
                  <a:moveTo>
                    <a:pt x="1" y="65"/>
                  </a:moveTo>
                  <a:lnTo>
                    <a:pt x="2" y="73"/>
                  </a:lnTo>
                  <a:lnTo>
                    <a:pt x="6" y="79"/>
                  </a:lnTo>
                  <a:lnTo>
                    <a:pt x="13" y="86"/>
                  </a:lnTo>
                  <a:lnTo>
                    <a:pt x="22" y="92"/>
                  </a:lnTo>
                  <a:lnTo>
                    <a:pt x="34" y="97"/>
                  </a:lnTo>
                  <a:lnTo>
                    <a:pt x="47" y="101"/>
                  </a:lnTo>
                  <a:lnTo>
                    <a:pt x="63" y="103"/>
                  </a:lnTo>
                  <a:lnTo>
                    <a:pt x="79" y="105"/>
                  </a:lnTo>
                  <a:lnTo>
                    <a:pt x="88" y="105"/>
                  </a:lnTo>
                  <a:lnTo>
                    <a:pt x="97" y="105"/>
                  </a:lnTo>
                  <a:lnTo>
                    <a:pt x="104" y="105"/>
                  </a:lnTo>
                  <a:lnTo>
                    <a:pt x="112" y="103"/>
                  </a:lnTo>
                  <a:lnTo>
                    <a:pt x="120" y="102"/>
                  </a:lnTo>
                  <a:lnTo>
                    <a:pt x="127" y="101"/>
                  </a:lnTo>
                  <a:lnTo>
                    <a:pt x="133" y="99"/>
                  </a:lnTo>
                  <a:lnTo>
                    <a:pt x="140" y="97"/>
                  </a:lnTo>
                  <a:lnTo>
                    <a:pt x="146" y="95"/>
                  </a:lnTo>
                  <a:lnTo>
                    <a:pt x="151" y="92"/>
                  </a:lnTo>
                  <a:lnTo>
                    <a:pt x="154" y="89"/>
                  </a:lnTo>
                  <a:lnTo>
                    <a:pt x="159" y="86"/>
                  </a:lnTo>
                  <a:lnTo>
                    <a:pt x="162" y="83"/>
                  </a:lnTo>
                  <a:lnTo>
                    <a:pt x="165" y="79"/>
                  </a:lnTo>
                  <a:lnTo>
                    <a:pt x="166" y="77"/>
                  </a:lnTo>
                  <a:lnTo>
                    <a:pt x="167" y="73"/>
                  </a:lnTo>
                  <a:lnTo>
                    <a:pt x="166" y="41"/>
                  </a:lnTo>
                  <a:lnTo>
                    <a:pt x="166" y="33"/>
                  </a:lnTo>
                  <a:lnTo>
                    <a:pt x="161" y="26"/>
                  </a:lnTo>
                  <a:lnTo>
                    <a:pt x="154" y="19"/>
                  </a:lnTo>
                  <a:lnTo>
                    <a:pt x="145" y="13"/>
                  </a:lnTo>
                  <a:lnTo>
                    <a:pt x="134" y="9"/>
                  </a:lnTo>
                  <a:lnTo>
                    <a:pt x="120" y="5"/>
                  </a:lnTo>
                  <a:lnTo>
                    <a:pt x="104" y="2"/>
                  </a:lnTo>
                  <a:lnTo>
                    <a:pt x="88" y="0"/>
                  </a:lnTo>
                  <a:lnTo>
                    <a:pt x="79" y="0"/>
                  </a:lnTo>
                  <a:lnTo>
                    <a:pt x="70" y="0"/>
                  </a:lnTo>
                  <a:lnTo>
                    <a:pt x="63" y="1"/>
                  </a:lnTo>
                  <a:lnTo>
                    <a:pt x="55" y="2"/>
                  </a:lnTo>
                  <a:lnTo>
                    <a:pt x="47" y="3"/>
                  </a:lnTo>
                  <a:lnTo>
                    <a:pt x="41" y="5"/>
                  </a:lnTo>
                  <a:lnTo>
                    <a:pt x="34" y="7"/>
                  </a:lnTo>
                  <a:lnTo>
                    <a:pt x="28" y="9"/>
                  </a:lnTo>
                  <a:lnTo>
                    <a:pt x="21" y="11"/>
                  </a:lnTo>
                  <a:lnTo>
                    <a:pt x="17" y="13"/>
                  </a:lnTo>
                  <a:lnTo>
                    <a:pt x="13" y="16"/>
                  </a:lnTo>
                  <a:lnTo>
                    <a:pt x="8" y="19"/>
                  </a:lnTo>
                  <a:lnTo>
                    <a:pt x="5" y="23"/>
                  </a:lnTo>
                  <a:lnTo>
                    <a:pt x="3" y="26"/>
                  </a:lnTo>
                  <a:lnTo>
                    <a:pt x="1" y="29"/>
                  </a:lnTo>
                  <a:lnTo>
                    <a:pt x="0" y="33"/>
                  </a:lnTo>
                  <a:lnTo>
                    <a:pt x="1" y="65"/>
                  </a:lnTo>
                </a:path>
              </a:pathLst>
            </a:custGeom>
            <a:solidFill>
              <a:srgbClr val="FFB2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72" name="Freeform 391"/>
            <p:cNvSpPr>
              <a:spLocks/>
            </p:cNvSpPr>
            <p:nvPr/>
          </p:nvSpPr>
          <p:spPr bwMode="auto">
            <a:xfrm>
              <a:off x="3561" y="4070"/>
              <a:ext cx="79" cy="40"/>
            </a:xfrm>
            <a:custGeom>
              <a:avLst/>
              <a:gdLst>
                <a:gd name="T0" fmla="*/ 78 w 79"/>
                <a:gd name="T1" fmla="*/ 34 h 40"/>
                <a:gd name="T2" fmla="*/ 78 w 79"/>
                <a:gd name="T3" fmla="*/ 34 h 40"/>
                <a:gd name="T4" fmla="*/ 62 w 79"/>
                <a:gd name="T5" fmla="*/ 32 h 40"/>
                <a:gd name="T6" fmla="*/ 48 w 79"/>
                <a:gd name="T7" fmla="*/ 30 h 40"/>
                <a:gd name="T8" fmla="*/ 35 w 79"/>
                <a:gd name="T9" fmla="*/ 26 h 40"/>
                <a:gd name="T10" fmla="*/ 25 w 79"/>
                <a:gd name="T11" fmla="*/ 22 h 40"/>
                <a:gd name="T12" fmla="*/ 16 w 79"/>
                <a:gd name="T13" fmla="*/ 17 h 40"/>
                <a:gd name="T14" fmla="*/ 9 w 79"/>
                <a:gd name="T15" fmla="*/ 11 h 40"/>
                <a:gd name="T16" fmla="*/ 7 w 79"/>
                <a:gd name="T17" fmla="*/ 6 h 40"/>
                <a:gd name="T18" fmla="*/ 6 w 79"/>
                <a:gd name="T19" fmla="*/ 0 h 40"/>
                <a:gd name="T20" fmla="*/ 0 w 79"/>
                <a:gd name="T21" fmla="*/ 0 h 40"/>
                <a:gd name="T22" fmla="*/ 0 w 79"/>
                <a:gd name="T23" fmla="*/ 8 h 40"/>
                <a:gd name="T24" fmla="*/ 5 w 79"/>
                <a:gd name="T25" fmla="*/ 15 h 40"/>
                <a:gd name="T26" fmla="*/ 12 w 79"/>
                <a:gd name="T27" fmla="*/ 22 h 40"/>
                <a:gd name="T28" fmla="*/ 21 w 79"/>
                <a:gd name="T29" fmla="*/ 27 h 40"/>
                <a:gd name="T30" fmla="*/ 33 w 79"/>
                <a:gd name="T31" fmla="*/ 32 h 40"/>
                <a:gd name="T32" fmla="*/ 47 w 79"/>
                <a:gd name="T33" fmla="*/ 36 h 40"/>
                <a:gd name="T34" fmla="*/ 62 w 79"/>
                <a:gd name="T35" fmla="*/ 38 h 40"/>
                <a:gd name="T36" fmla="*/ 78 w 79"/>
                <a:gd name="T37" fmla="*/ 39 h 40"/>
                <a:gd name="T38" fmla="*/ 78 w 79"/>
                <a:gd name="T39" fmla="*/ 34 h 4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0"/>
                <a:gd name="T62" fmla="*/ 79 w 79"/>
                <a:gd name="T63" fmla="*/ 40 h 4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0">
                  <a:moveTo>
                    <a:pt x="78" y="34"/>
                  </a:moveTo>
                  <a:lnTo>
                    <a:pt x="78" y="34"/>
                  </a:lnTo>
                  <a:lnTo>
                    <a:pt x="62" y="32"/>
                  </a:lnTo>
                  <a:lnTo>
                    <a:pt x="48" y="30"/>
                  </a:lnTo>
                  <a:lnTo>
                    <a:pt x="35" y="26"/>
                  </a:lnTo>
                  <a:lnTo>
                    <a:pt x="25" y="22"/>
                  </a:lnTo>
                  <a:lnTo>
                    <a:pt x="16" y="17"/>
                  </a:lnTo>
                  <a:lnTo>
                    <a:pt x="9" y="11"/>
                  </a:lnTo>
                  <a:lnTo>
                    <a:pt x="7" y="6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8"/>
                  </a:lnTo>
                  <a:lnTo>
                    <a:pt x="5" y="15"/>
                  </a:lnTo>
                  <a:lnTo>
                    <a:pt x="12" y="22"/>
                  </a:lnTo>
                  <a:lnTo>
                    <a:pt x="21" y="27"/>
                  </a:lnTo>
                  <a:lnTo>
                    <a:pt x="33" y="32"/>
                  </a:lnTo>
                  <a:lnTo>
                    <a:pt x="47" y="36"/>
                  </a:lnTo>
                  <a:lnTo>
                    <a:pt x="62" y="38"/>
                  </a:lnTo>
                  <a:lnTo>
                    <a:pt x="78" y="39"/>
                  </a:lnTo>
                  <a:lnTo>
                    <a:pt x="78" y="34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73" name="Freeform 392"/>
            <p:cNvSpPr>
              <a:spLocks/>
            </p:cNvSpPr>
            <p:nvPr/>
          </p:nvSpPr>
          <p:spPr bwMode="auto">
            <a:xfrm>
              <a:off x="3645" y="4078"/>
              <a:ext cx="89" cy="33"/>
            </a:xfrm>
            <a:custGeom>
              <a:avLst/>
              <a:gdLst>
                <a:gd name="T0" fmla="*/ 82 w 89"/>
                <a:gd name="T1" fmla="*/ 0 h 33"/>
                <a:gd name="T2" fmla="*/ 82 w 89"/>
                <a:gd name="T3" fmla="*/ 0 h 33"/>
                <a:gd name="T4" fmla="*/ 81 w 89"/>
                <a:gd name="T5" fmla="*/ 3 h 33"/>
                <a:gd name="T6" fmla="*/ 80 w 89"/>
                <a:gd name="T7" fmla="*/ 5 h 33"/>
                <a:gd name="T8" fmla="*/ 78 w 89"/>
                <a:gd name="T9" fmla="*/ 8 h 33"/>
                <a:gd name="T10" fmla="*/ 76 w 89"/>
                <a:gd name="T11" fmla="*/ 10 h 33"/>
                <a:gd name="T12" fmla="*/ 72 w 89"/>
                <a:gd name="T13" fmla="*/ 13 h 33"/>
                <a:gd name="T14" fmla="*/ 67 w 89"/>
                <a:gd name="T15" fmla="*/ 14 h 33"/>
                <a:gd name="T16" fmla="*/ 63 w 89"/>
                <a:gd name="T17" fmla="*/ 17 h 33"/>
                <a:gd name="T18" fmla="*/ 58 w 89"/>
                <a:gd name="T19" fmla="*/ 19 h 33"/>
                <a:gd name="T20" fmla="*/ 51 w 89"/>
                <a:gd name="T21" fmla="*/ 20 h 33"/>
                <a:gd name="T22" fmla="*/ 46 w 89"/>
                <a:gd name="T23" fmla="*/ 23 h 33"/>
                <a:gd name="T24" fmla="*/ 39 w 89"/>
                <a:gd name="T25" fmla="*/ 24 h 33"/>
                <a:gd name="T26" fmla="*/ 32 w 89"/>
                <a:gd name="T27" fmla="*/ 24 h 33"/>
                <a:gd name="T28" fmla="*/ 24 w 89"/>
                <a:gd name="T29" fmla="*/ 25 h 33"/>
                <a:gd name="T30" fmla="*/ 17 w 89"/>
                <a:gd name="T31" fmla="*/ 25 h 33"/>
                <a:gd name="T32" fmla="*/ 8 w 89"/>
                <a:gd name="T33" fmla="*/ 25 h 33"/>
                <a:gd name="T34" fmla="*/ 0 w 89"/>
                <a:gd name="T35" fmla="*/ 26 h 33"/>
                <a:gd name="T36" fmla="*/ 0 w 89"/>
                <a:gd name="T37" fmla="*/ 31 h 33"/>
                <a:gd name="T38" fmla="*/ 8 w 89"/>
                <a:gd name="T39" fmla="*/ 32 h 33"/>
                <a:gd name="T40" fmla="*/ 17 w 89"/>
                <a:gd name="T41" fmla="*/ 32 h 33"/>
                <a:gd name="T42" fmla="*/ 24 w 89"/>
                <a:gd name="T43" fmla="*/ 31 h 33"/>
                <a:gd name="T44" fmla="*/ 32 w 89"/>
                <a:gd name="T45" fmla="*/ 30 h 33"/>
                <a:gd name="T46" fmla="*/ 40 w 89"/>
                <a:gd name="T47" fmla="*/ 29 h 33"/>
                <a:gd name="T48" fmla="*/ 47 w 89"/>
                <a:gd name="T49" fmla="*/ 28 h 33"/>
                <a:gd name="T50" fmla="*/ 53 w 89"/>
                <a:gd name="T51" fmla="*/ 26 h 33"/>
                <a:gd name="T52" fmla="*/ 60 w 89"/>
                <a:gd name="T53" fmla="*/ 24 h 33"/>
                <a:gd name="T54" fmla="*/ 66 w 89"/>
                <a:gd name="T55" fmla="*/ 23 h 33"/>
                <a:gd name="T56" fmla="*/ 70 w 89"/>
                <a:gd name="T57" fmla="*/ 19 h 33"/>
                <a:gd name="T58" fmla="*/ 75 w 89"/>
                <a:gd name="T59" fmla="*/ 17 h 33"/>
                <a:gd name="T60" fmla="*/ 80 w 89"/>
                <a:gd name="T61" fmla="*/ 14 h 33"/>
                <a:gd name="T62" fmla="*/ 83 w 89"/>
                <a:gd name="T63" fmla="*/ 11 h 33"/>
                <a:gd name="T64" fmla="*/ 86 w 89"/>
                <a:gd name="T65" fmla="*/ 8 h 33"/>
                <a:gd name="T66" fmla="*/ 87 w 89"/>
                <a:gd name="T67" fmla="*/ 4 h 33"/>
                <a:gd name="T68" fmla="*/ 88 w 89"/>
                <a:gd name="T69" fmla="*/ 0 h 33"/>
                <a:gd name="T70" fmla="*/ 82 w 89"/>
                <a:gd name="T71" fmla="*/ 0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82" y="0"/>
                  </a:moveTo>
                  <a:lnTo>
                    <a:pt x="82" y="0"/>
                  </a:lnTo>
                  <a:lnTo>
                    <a:pt x="81" y="3"/>
                  </a:lnTo>
                  <a:lnTo>
                    <a:pt x="80" y="5"/>
                  </a:lnTo>
                  <a:lnTo>
                    <a:pt x="78" y="8"/>
                  </a:lnTo>
                  <a:lnTo>
                    <a:pt x="76" y="10"/>
                  </a:lnTo>
                  <a:lnTo>
                    <a:pt x="72" y="13"/>
                  </a:lnTo>
                  <a:lnTo>
                    <a:pt x="67" y="14"/>
                  </a:lnTo>
                  <a:lnTo>
                    <a:pt x="63" y="17"/>
                  </a:lnTo>
                  <a:lnTo>
                    <a:pt x="58" y="19"/>
                  </a:lnTo>
                  <a:lnTo>
                    <a:pt x="51" y="20"/>
                  </a:lnTo>
                  <a:lnTo>
                    <a:pt x="46" y="23"/>
                  </a:lnTo>
                  <a:lnTo>
                    <a:pt x="39" y="24"/>
                  </a:lnTo>
                  <a:lnTo>
                    <a:pt x="32" y="24"/>
                  </a:lnTo>
                  <a:lnTo>
                    <a:pt x="24" y="25"/>
                  </a:lnTo>
                  <a:lnTo>
                    <a:pt x="17" y="25"/>
                  </a:lnTo>
                  <a:lnTo>
                    <a:pt x="8" y="25"/>
                  </a:lnTo>
                  <a:lnTo>
                    <a:pt x="0" y="26"/>
                  </a:lnTo>
                  <a:lnTo>
                    <a:pt x="0" y="31"/>
                  </a:lnTo>
                  <a:lnTo>
                    <a:pt x="8" y="32"/>
                  </a:lnTo>
                  <a:lnTo>
                    <a:pt x="17" y="32"/>
                  </a:lnTo>
                  <a:lnTo>
                    <a:pt x="24" y="31"/>
                  </a:lnTo>
                  <a:lnTo>
                    <a:pt x="32" y="30"/>
                  </a:lnTo>
                  <a:lnTo>
                    <a:pt x="40" y="29"/>
                  </a:lnTo>
                  <a:lnTo>
                    <a:pt x="47" y="28"/>
                  </a:lnTo>
                  <a:lnTo>
                    <a:pt x="53" y="26"/>
                  </a:lnTo>
                  <a:lnTo>
                    <a:pt x="60" y="24"/>
                  </a:lnTo>
                  <a:lnTo>
                    <a:pt x="66" y="23"/>
                  </a:lnTo>
                  <a:lnTo>
                    <a:pt x="70" y="19"/>
                  </a:lnTo>
                  <a:lnTo>
                    <a:pt x="75" y="17"/>
                  </a:lnTo>
                  <a:lnTo>
                    <a:pt x="80" y="14"/>
                  </a:lnTo>
                  <a:lnTo>
                    <a:pt x="83" y="11"/>
                  </a:lnTo>
                  <a:lnTo>
                    <a:pt x="86" y="8"/>
                  </a:lnTo>
                  <a:lnTo>
                    <a:pt x="87" y="4"/>
                  </a:lnTo>
                  <a:lnTo>
                    <a:pt x="88" y="0"/>
                  </a:lnTo>
                  <a:lnTo>
                    <a:pt x="82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74" name="Freeform 393"/>
            <p:cNvSpPr>
              <a:spLocks/>
            </p:cNvSpPr>
            <p:nvPr/>
          </p:nvSpPr>
          <p:spPr bwMode="auto">
            <a:xfrm>
              <a:off x="3732" y="4044"/>
              <a:ext cx="2" cy="29"/>
            </a:xfrm>
            <a:custGeom>
              <a:avLst/>
              <a:gdLst>
                <a:gd name="T0" fmla="*/ 0 w 2"/>
                <a:gd name="T1" fmla="*/ 0 h 29"/>
                <a:gd name="T2" fmla="*/ 0 w 2"/>
                <a:gd name="T3" fmla="*/ 0 h 29"/>
                <a:gd name="T4" fmla="*/ 0 w 2"/>
                <a:gd name="T5" fmla="*/ 28 h 29"/>
                <a:gd name="T6" fmla="*/ 1 w 2"/>
                <a:gd name="T7" fmla="*/ 28 h 29"/>
                <a:gd name="T8" fmla="*/ 1 w 2"/>
                <a:gd name="T9" fmla="*/ 0 h 29"/>
                <a:gd name="T10" fmla="*/ 0 w 2"/>
                <a:gd name="T11" fmla="*/ 0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"/>
                <a:gd name="T19" fmla="*/ 0 h 29"/>
                <a:gd name="T20" fmla="*/ 2 w 2"/>
                <a:gd name="T21" fmla="*/ 29 h 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" h="29">
                  <a:moveTo>
                    <a:pt x="0" y="0"/>
                  </a:moveTo>
                  <a:lnTo>
                    <a:pt x="0" y="0"/>
                  </a:lnTo>
                  <a:lnTo>
                    <a:pt x="0" y="28"/>
                  </a:lnTo>
                  <a:lnTo>
                    <a:pt x="1" y="28"/>
                  </a:lnTo>
                  <a:lnTo>
                    <a:pt x="1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75" name="Freeform 394"/>
            <p:cNvSpPr>
              <a:spLocks/>
            </p:cNvSpPr>
            <p:nvPr/>
          </p:nvSpPr>
          <p:spPr bwMode="auto">
            <a:xfrm>
              <a:off x="3654" y="3998"/>
              <a:ext cx="79" cy="41"/>
            </a:xfrm>
            <a:custGeom>
              <a:avLst/>
              <a:gdLst>
                <a:gd name="T0" fmla="*/ 0 w 79"/>
                <a:gd name="T1" fmla="*/ 6 h 41"/>
                <a:gd name="T2" fmla="*/ 0 w 79"/>
                <a:gd name="T3" fmla="*/ 6 h 41"/>
                <a:gd name="T4" fmla="*/ 16 w 79"/>
                <a:gd name="T5" fmla="*/ 7 h 41"/>
                <a:gd name="T6" fmla="*/ 31 w 79"/>
                <a:gd name="T7" fmla="*/ 10 h 41"/>
                <a:gd name="T8" fmla="*/ 43 w 79"/>
                <a:gd name="T9" fmla="*/ 13 h 41"/>
                <a:gd name="T10" fmla="*/ 54 w 79"/>
                <a:gd name="T11" fmla="*/ 17 h 41"/>
                <a:gd name="T12" fmla="*/ 62 w 79"/>
                <a:gd name="T13" fmla="*/ 23 h 41"/>
                <a:gd name="T14" fmla="*/ 69 w 79"/>
                <a:gd name="T15" fmla="*/ 28 h 41"/>
                <a:gd name="T16" fmla="*/ 72 w 79"/>
                <a:gd name="T17" fmla="*/ 34 h 41"/>
                <a:gd name="T18" fmla="*/ 72 w 79"/>
                <a:gd name="T19" fmla="*/ 40 h 41"/>
                <a:gd name="T20" fmla="*/ 78 w 79"/>
                <a:gd name="T21" fmla="*/ 40 h 41"/>
                <a:gd name="T22" fmla="*/ 78 w 79"/>
                <a:gd name="T23" fmla="*/ 32 h 41"/>
                <a:gd name="T24" fmla="*/ 73 w 79"/>
                <a:gd name="T25" fmla="*/ 24 h 41"/>
                <a:gd name="T26" fmla="*/ 67 w 79"/>
                <a:gd name="T27" fmla="*/ 17 h 41"/>
                <a:gd name="T28" fmla="*/ 57 w 79"/>
                <a:gd name="T29" fmla="*/ 12 h 41"/>
                <a:gd name="T30" fmla="*/ 46 w 79"/>
                <a:gd name="T31" fmla="*/ 8 h 41"/>
                <a:gd name="T32" fmla="*/ 32 w 79"/>
                <a:gd name="T33" fmla="*/ 3 h 41"/>
                <a:gd name="T34" fmla="*/ 16 w 79"/>
                <a:gd name="T35" fmla="*/ 2 h 41"/>
                <a:gd name="T36" fmla="*/ 0 w 79"/>
                <a:gd name="T37" fmla="*/ 0 h 41"/>
                <a:gd name="T38" fmla="*/ 0 w 79"/>
                <a:gd name="T39" fmla="*/ 6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1"/>
                <a:gd name="T62" fmla="*/ 79 w 79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1">
                  <a:moveTo>
                    <a:pt x="0" y="6"/>
                  </a:moveTo>
                  <a:lnTo>
                    <a:pt x="0" y="6"/>
                  </a:lnTo>
                  <a:lnTo>
                    <a:pt x="16" y="7"/>
                  </a:lnTo>
                  <a:lnTo>
                    <a:pt x="31" y="10"/>
                  </a:lnTo>
                  <a:lnTo>
                    <a:pt x="43" y="13"/>
                  </a:lnTo>
                  <a:lnTo>
                    <a:pt x="54" y="17"/>
                  </a:lnTo>
                  <a:lnTo>
                    <a:pt x="62" y="23"/>
                  </a:lnTo>
                  <a:lnTo>
                    <a:pt x="69" y="28"/>
                  </a:lnTo>
                  <a:lnTo>
                    <a:pt x="72" y="34"/>
                  </a:lnTo>
                  <a:lnTo>
                    <a:pt x="72" y="40"/>
                  </a:lnTo>
                  <a:lnTo>
                    <a:pt x="78" y="40"/>
                  </a:lnTo>
                  <a:lnTo>
                    <a:pt x="78" y="32"/>
                  </a:lnTo>
                  <a:lnTo>
                    <a:pt x="73" y="24"/>
                  </a:lnTo>
                  <a:lnTo>
                    <a:pt x="67" y="17"/>
                  </a:lnTo>
                  <a:lnTo>
                    <a:pt x="57" y="12"/>
                  </a:lnTo>
                  <a:lnTo>
                    <a:pt x="46" y="8"/>
                  </a:lnTo>
                  <a:lnTo>
                    <a:pt x="32" y="3"/>
                  </a:lnTo>
                  <a:lnTo>
                    <a:pt x="16" y="2"/>
                  </a:lnTo>
                  <a:lnTo>
                    <a:pt x="0" y="0"/>
                  </a:lnTo>
                  <a:lnTo>
                    <a:pt x="0" y="6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76" name="Freeform 395"/>
            <p:cNvSpPr>
              <a:spLocks/>
            </p:cNvSpPr>
            <p:nvPr/>
          </p:nvSpPr>
          <p:spPr bwMode="auto">
            <a:xfrm>
              <a:off x="3560" y="3998"/>
              <a:ext cx="89" cy="33"/>
            </a:xfrm>
            <a:custGeom>
              <a:avLst/>
              <a:gdLst>
                <a:gd name="T0" fmla="*/ 6 w 89"/>
                <a:gd name="T1" fmla="*/ 32 h 33"/>
                <a:gd name="T2" fmla="*/ 6 w 89"/>
                <a:gd name="T3" fmla="*/ 32 h 33"/>
                <a:gd name="T4" fmla="*/ 7 w 89"/>
                <a:gd name="T5" fmla="*/ 29 h 33"/>
                <a:gd name="T6" fmla="*/ 8 w 89"/>
                <a:gd name="T7" fmla="*/ 27 h 33"/>
                <a:gd name="T8" fmla="*/ 10 w 89"/>
                <a:gd name="T9" fmla="*/ 24 h 33"/>
                <a:gd name="T10" fmla="*/ 13 w 89"/>
                <a:gd name="T11" fmla="*/ 22 h 33"/>
                <a:gd name="T12" fmla="*/ 16 w 89"/>
                <a:gd name="T13" fmla="*/ 19 h 33"/>
                <a:gd name="T14" fmla="*/ 21 w 89"/>
                <a:gd name="T15" fmla="*/ 17 h 33"/>
                <a:gd name="T16" fmla="*/ 25 w 89"/>
                <a:gd name="T17" fmla="*/ 15 h 33"/>
                <a:gd name="T18" fmla="*/ 31 w 89"/>
                <a:gd name="T19" fmla="*/ 13 h 33"/>
                <a:gd name="T20" fmla="*/ 37 w 89"/>
                <a:gd name="T21" fmla="*/ 11 h 33"/>
                <a:gd name="T22" fmla="*/ 42 w 89"/>
                <a:gd name="T23" fmla="*/ 9 h 33"/>
                <a:gd name="T24" fmla="*/ 50 w 89"/>
                <a:gd name="T25" fmla="*/ 8 h 33"/>
                <a:gd name="T26" fmla="*/ 56 w 89"/>
                <a:gd name="T27" fmla="*/ 7 h 33"/>
                <a:gd name="T28" fmla="*/ 64 w 89"/>
                <a:gd name="T29" fmla="*/ 6 h 33"/>
                <a:gd name="T30" fmla="*/ 71 w 89"/>
                <a:gd name="T31" fmla="*/ 6 h 33"/>
                <a:gd name="T32" fmla="*/ 80 w 89"/>
                <a:gd name="T33" fmla="*/ 6 h 33"/>
                <a:gd name="T34" fmla="*/ 88 w 89"/>
                <a:gd name="T35" fmla="*/ 6 h 33"/>
                <a:gd name="T36" fmla="*/ 88 w 89"/>
                <a:gd name="T37" fmla="*/ 0 h 33"/>
                <a:gd name="T38" fmla="*/ 80 w 89"/>
                <a:gd name="T39" fmla="*/ 0 h 33"/>
                <a:gd name="T40" fmla="*/ 71 w 89"/>
                <a:gd name="T41" fmla="*/ 0 h 33"/>
                <a:gd name="T42" fmla="*/ 64 w 89"/>
                <a:gd name="T43" fmla="*/ 1 h 33"/>
                <a:gd name="T44" fmla="*/ 56 w 89"/>
                <a:gd name="T45" fmla="*/ 2 h 33"/>
                <a:gd name="T46" fmla="*/ 49 w 89"/>
                <a:gd name="T47" fmla="*/ 3 h 33"/>
                <a:gd name="T48" fmla="*/ 41 w 89"/>
                <a:gd name="T49" fmla="*/ 3 h 33"/>
                <a:gd name="T50" fmla="*/ 35 w 89"/>
                <a:gd name="T51" fmla="*/ 6 h 33"/>
                <a:gd name="T52" fmla="*/ 29 w 89"/>
                <a:gd name="T53" fmla="*/ 8 h 33"/>
                <a:gd name="T54" fmla="*/ 22 w 89"/>
                <a:gd name="T55" fmla="*/ 9 h 33"/>
                <a:gd name="T56" fmla="*/ 18 w 89"/>
                <a:gd name="T57" fmla="*/ 12 h 33"/>
                <a:gd name="T58" fmla="*/ 13 w 89"/>
                <a:gd name="T59" fmla="*/ 14 h 33"/>
                <a:gd name="T60" fmla="*/ 8 w 89"/>
                <a:gd name="T61" fmla="*/ 17 h 33"/>
                <a:gd name="T62" fmla="*/ 6 w 89"/>
                <a:gd name="T63" fmla="*/ 21 h 33"/>
                <a:gd name="T64" fmla="*/ 2 w 89"/>
                <a:gd name="T65" fmla="*/ 24 h 33"/>
                <a:gd name="T66" fmla="*/ 1 w 89"/>
                <a:gd name="T67" fmla="*/ 28 h 33"/>
                <a:gd name="T68" fmla="*/ 0 w 89"/>
                <a:gd name="T69" fmla="*/ 32 h 33"/>
                <a:gd name="T70" fmla="*/ 6 w 89"/>
                <a:gd name="T71" fmla="*/ 32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6" y="32"/>
                  </a:moveTo>
                  <a:lnTo>
                    <a:pt x="6" y="32"/>
                  </a:lnTo>
                  <a:lnTo>
                    <a:pt x="7" y="29"/>
                  </a:lnTo>
                  <a:lnTo>
                    <a:pt x="8" y="27"/>
                  </a:lnTo>
                  <a:lnTo>
                    <a:pt x="10" y="24"/>
                  </a:lnTo>
                  <a:lnTo>
                    <a:pt x="13" y="22"/>
                  </a:lnTo>
                  <a:lnTo>
                    <a:pt x="16" y="19"/>
                  </a:lnTo>
                  <a:lnTo>
                    <a:pt x="21" y="17"/>
                  </a:lnTo>
                  <a:lnTo>
                    <a:pt x="25" y="15"/>
                  </a:lnTo>
                  <a:lnTo>
                    <a:pt x="31" y="13"/>
                  </a:lnTo>
                  <a:lnTo>
                    <a:pt x="37" y="11"/>
                  </a:lnTo>
                  <a:lnTo>
                    <a:pt x="42" y="9"/>
                  </a:lnTo>
                  <a:lnTo>
                    <a:pt x="50" y="8"/>
                  </a:lnTo>
                  <a:lnTo>
                    <a:pt x="56" y="7"/>
                  </a:lnTo>
                  <a:lnTo>
                    <a:pt x="64" y="6"/>
                  </a:lnTo>
                  <a:lnTo>
                    <a:pt x="71" y="6"/>
                  </a:lnTo>
                  <a:lnTo>
                    <a:pt x="80" y="6"/>
                  </a:lnTo>
                  <a:lnTo>
                    <a:pt x="88" y="6"/>
                  </a:lnTo>
                  <a:lnTo>
                    <a:pt x="88" y="0"/>
                  </a:lnTo>
                  <a:lnTo>
                    <a:pt x="80" y="0"/>
                  </a:lnTo>
                  <a:lnTo>
                    <a:pt x="71" y="0"/>
                  </a:lnTo>
                  <a:lnTo>
                    <a:pt x="64" y="1"/>
                  </a:lnTo>
                  <a:lnTo>
                    <a:pt x="56" y="2"/>
                  </a:lnTo>
                  <a:lnTo>
                    <a:pt x="49" y="3"/>
                  </a:lnTo>
                  <a:lnTo>
                    <a:pt x="41" y="3"/>
                  </a:lnTo>
                  <a:lnTo>
                    <a:pt x="35" y="6"/>
                  </a:lnTo>
                  <a:lnTo>
                    <a:pt x="29" y="8"/>
                  </a:lnTo>
                  <a:lnTo>
                    <a:pt x="22" y="9"/>
                  </a:lnTo>
                  <a:lnTo>
                    <a:pt x="18" y="12"/>
                  </a:lnTo>
                  <a:lnTo>
                    <a:pt x="13" y="14"/>
                  </a:lnTo>
                  <a:lnTo>
                    <a:pt x="8" y="17"/>
                  </a:lnTo>
                  <a:lnTo>
                    <a:pt x="6" y="21"/>
                  </a:lnTo>
                  <a:lnTo>
                    <a:pt x="2" y="24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6" y="3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77" name="Freeform 396"/>
            <p:cNvSpPr>
              <a:spLocks/>
            </p:cNvSpPr>
            <p:nvPr/>
          </p:nvSpPr>
          <p:spPr bwMode="auto">
            <a:xfrm>
              <a:off x="3560" y="4036"/>
              <a:ext cx="2" cy="29"/>
            </a:xfrm>
            <a:custGeom>
              <a:avLst/>
              <a:gdLst>
                <a:gd name="T0" fmla="*/ 1 w 2"/>
                <a:gd name="T1" fmla="*/ 28 h 29"/>
                <a:gd name="T2" fmla="*/ 1 w 2"/>
                <a:gd name="T3" fmla="*/ 28 h 29"/>
                <a:gd name="T4" fmla="*/ 1 w 2"/>
                <a:gd name="T5" fmla="*/ 0 h 29"/>
                <a:gd name="T6" fmla="*/ 0 w 2"/>
                <a:gd name="T7" fmla="*/ 0 h 29"/>
                <a:gd name="T8" fmla="*/ 0 w 2"/>
                <a:gd name="T9" fmla="*/ 28 h 29"/>
                <a:gd name="T10" fmla="*/ 1 w 2"/>
                <a:gd name="T11" fmla="*/ 28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"/>
                <a:gd name="T19" fmla="*/ 0 h 29"/>
                <a:gd name="T20" fmla="*/ 2 w 2"/>
                <a:gd name="T21" fmla="*/ 29 h 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" h="29">
                  <a:moveTo>
                    <a:pt x="1" y="28"/>
                  </a:moveTo>
                  <a:lnTo>
                    <a:pt x="1" y="28"/>
                  </a:lnTo>
                  <a:lnTo>
                    <a:pt x="1" y="0"/>
                  </a:lnTo>
                  <a:lnTo>
                    <a:pt x="0" y="0"/>
                  </a:lnTo>
                  <a:lnTo>
                    <a:pt x="0" y="28"/>
                  </a:lnTo>
                  <a:lnTo>
                    <a:pt x="1" y="28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78" name="Freeform 397"/>
            <p:cNvSpPr>
              <a:spLocks/>
            </p:cNvSpPr>
            <p:nvPr/>
          </p:nvSpPr>
          <p:spPr bwMode="auto">
            <a:xfrm>
              <a:off x="3563" y="4001"/>
              <a:ext cx="167" cy="72"/>
            </a:xfrm>
            <a:custGeom>
              <a:avLst/>
              <a:gdLst>
                <a:gd name="T0" fmla="*/ 166 w 167"/>
                <a:gd name="T1" fmla="*/ 40 h 72"/>
                <a:gd name="T2" fmla="*/ 165 w 167"/>
                <a:gd name="T3" fmla="*/ 42 h 72"/>
                <a:gd name="T4" fmla="*/ 164 w 167"/>
                <a:gd name="T5" fmla="*/ 46 h 72"/>
                <a:gd name="T6" fmla="*/ 161 w 167"/>
                <a:gd name="T7" fmla="*/ 50 h 72"/>
                <a:gd name="T8" fmla="*/ 158 w 167"/>
                <a:gd name="T9" fmla="*/ 53 h 72"/>
                <a:gd name="T10" fmla="*/ 154 w 167"/>
                <a:gd name="T11" fmla="*/ 55 h 72"/>
                <a:gd name="T12" fmla="*/ 150 w 167"/>
                <a:gd name="T13" fmla="*/ 58 h 72"/>
                <a:gd name="T14" fmla="*/ 145 w 167"/>
                <a:gd name="T15" fmla="*/ 61 h 72"/>
                <a:gd name="T16" fmla="*/ 139 w 167"/>
                <a:gd name="T17" fmla="*/ 64 h 72"/>
                <a:gd name="T18" fmla="*/ 132 w 167"/>
                <a:gd name="T19" fmla="*/ 65 h 72"/>
                <a:gd name="T20" fmla="*/ 125 w 167"/>
                <a:gd name="T21" fmla="*/ 67 h 72"/>
                <a:gd name="T22" fmla="*/ 119 w 167"/>
                <a:gd name="T23" fmla="*/ 68 h 72"/>
                <a:gd name="T24" fmla="*/ 111 w 167"/>
                <a:gd name="T25" fmla="*/ 70 h 72"/>
                <a:gd name="T26" fmla="*/ 103 w 167"/>
                <a:gd name="T27" fmla="*/ 71 h 72"/>
                <a:gd name="T28" fmla="*/ 96 w 167"/>
                <a:gd name="T29" fmla="*/ 71 h 72"/>
                <a:gd name="T30" fmla="*/ 87 w 167"/>
                <a:gd name="T31" fmla="*/ 71 h 72"/>
                <a:gd name="T32" fmla="*/ 79 w 167"/>
                <a:gd name="T33" fmla="*/ 71 h 72"/>
                <a:gd name="T34" fmla="*/ 63 w 167"/>
                <a:gd name="T35" fmla="*/ 70 h 72"/>
                <a:gd name="T36" fmla="*/ 47 w 167"/>
                <a:gd name="T37" fmla="*/ 67 h 72"/>
                <a:gd name="T38" fmla="*/ 33 w 167"/>
                <a:gd name="T39" fmla="*/ 64 h 72"/>
                <a:gd name="T40" fmla="*/ 21 w 167"/>
                <a:gd name="T41" fmla="*/ 58 h 72"/>
                <a:gd name="T42" fmla="*/ 12 w 167"/>
                <a:gd name="T43" fmla="*/ 53 h 72"/>
                <a:gd name="T44" fmla="*/ 5 w 167"/>
                <a:gd name="T45" fmla="*/ 46 h 72"/>
                <a:gd name="T46" fmla="*/ 1 w 167"/>
                <a:gd name="T47" fmla="*/ 40 h 72"/>
                <a:gd name="T48" fmla="*/ 0 w 167"/>
                <a:gd name="T49" fmla="*/ 32 h 72"/>
                <a:gd name="T50" fmla="*/ 1 w 167"/>
                <a:gd name="T51" fmla="*/ 29 h 72"/>
                <a:gd name="T52" fmla="*/ 3 w 167"/>
                <a:gd name="T53" fmla="*/ 26 h 72"/>
                <a:gd name="T54" fmla="*/ 5 w 167"/>
                <a:gd name="T55" fmla="*/ 22 h 72"/>
                <a:gd name="T56" fmla="*/ 8 w 167"/>
                <a:gd name="T57" fmla="*/ 18 h 72"/>
                <a:gd name="T58" fmla="*/ 13 w 167"/>
                <a:gd name="T59" fmla="*/ 16 h 72"/>
                <a:gd name="T60" fmla="*/ 17 w 167"/>
                <a:gd name="T61" fmla="*/ 13 h 72"/>
                <a:gd name="T62" fmla="*/ 21 w 167"/>
                <a:gd name="T63" fmla="*/ 11 h 72"/>
                <a:gd name="T64" fmla="*/ 28 w 167"/>
                <a:gd name="T65" fmla="*/ 8 h 72"/>
                <a:gd name="T66" fmla="*/ 34 w 167"/>
                <a:gd name="T67" fmla="*/ 6 h 72"/>
                <a:gd name="T68" fmla="*/ 41 w 167"/>
                <a:gd name="T69" fmla="*/ 5 h 72"/>
                <a:gd name="T70" fmla="*/ 47 w 167"/>
                <a:gd name="T71" fmla="*/ 3 h 72"/>
                <a:gd name="T72" fmla="*/ 55 w 167"/>
                <a:gd name="T73" fmla="*/ 2 h 72"/>
                <a:gd name="T74" fmla="*/ 63 w 167"/>
                <a:gd name="T75" fmla="*/ 1 h 72"/>
                <a:gd name="T76" fmla="*/ 70 w 167"/>
                <a:gd name="T77" fmla="*/ 0 h 72"/>
                <a:gd name="T78" fmla="*/ 79 w 167"/>
                <a:gd name="T79" fmla="*/ 0 h 72"/>
                <a:gd name="T80" fmla="*/ 88 w 167"/>
                <a:gd name="T81" fmla="*/ 0 h 72"/>
                <a:gd name="T82" fmla="*/ 104 w 167"/>
                <a:gd name="T83" fmla="*/ 2 h 72"/>
                <a:gd name="T84" fmla="*/ 120 w 167"/>
                <a:gd name="T85" fmla="*/ 5 h 72"/>
                <a:gd name="T86" fmla="*/ 134 w 167"/>
                <a:gd name="T87" fmla="*/ 8 h 72"/>
                <a:gd name="T88" fmla="*/ 145 w 167"/>
                <a:gd name="T89" fmla="*/ 13 h 72"/>
                <a:gd name="T90" fmla="*/ 154 w 167"/>
                <a:gd name="T91" fmla="*/ 18 h 72"/>
                <a:gd name="T92" fmla="*/ 161 w 167"/>
                <a:gd name="T93" fmla="*/ 25 h 72"/>
                <a:gd name="T94" fmla="*/ 166 w 167"/>
                <a:gd name="T95" fmla="*/ 32 h 72"/>
                <a:gd name="T96" fmla="*/ 166 w 167"/>
                <a:gd name="T97" fmla="*/ 40 h 7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67"/>
                <a:gd name="T148" fmla="*/ 0 h 72"/>
                <a:gd name="T149" fmla="*/ 167 w 167"/>
                <a:gd name="T150" fmla="*/ 72 h 72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67" h="72">
                  <a:moveTo>
                    <a:pt x="166" y="40"/>
                  </a:moveTo>
                  <a:lnTo>
                    <a:pt x="165" y="42"/>
                  </a:lnTo>
                  <a:lnTo>
                    <a:pt x="164" y="46"/>
                  </a:lnTo>
                  <a:lnTo>
                    <a:pt x="161" y="50"/>
                  </a:lnTo>
                  <a:lnTo>
                    <a:pt x="158" y="53"/>
                  </a:lnTo>
                  <a:lnTo>
                    <a:pt x="154" y="55"/>
                  </a:lnTo>
                  <a:lnTo>
                    <a:pt x="150" y="58"/>
                  </a:lnTo>
                  <a:lnTo>
                    <a:pt x="145" y="61"/>
                  </a:lnTo>
                  <a:lnTo>
                    <a:pt x="139" y="64"/>
                  </a:lnTo>
                  <a:lnTo>
                    <a:pt x="132" y="65"/>
                  </a:lnTo>
                  <a:lnTo>
                    <a:pt x="125" y="67"/>
                  </a:lnTo>
                  <a:lnTo>
                    <a:pt x="119" y="68"/>
                  </a:lnTo>
                  <a:lnTo>
                    <a:pt x="111" y="70"/>
                  </a:lnTo>
                  <a:lnTo>
                    <a:pt x="103" y="71"/>
                  </a:lnTo>
                  <a:lnTo>
                    <a:pt x="96" y="71"/>
                  </a:lnTo>
                  <a:lnTo>
                    <a:pt x="87" y="71"/>
                  </a:lnTo>
                  <a:lnTo>
                    <a:pt x="79" y="71"/>
                  </a:lnTo>
                  <a:lnTo>
                    <a:pt x="63" y="70"/>
                  </a:lnTo>
                  <a:lnTo>
                    <a:pt x="47" y="67"/>
                  </a:lnTo>
                  <a:lnTo>
                    <a:pt x="33" y="64"/>
                  </a:lnTo>
                  <a:lnTo>
                    <a:pt x="21" y="58"/>
                  </a:lnTo>
                  <a:lnTo>
                    <a:pt x="12" y="53"/>
                  </a:lnTo>
                  <a:lnTo>
                    <a:pt x="5" y="46"/>
                  </a:lnTo>
                  <a:lnTo>
                    <a:pt x="1" y="40"/>
                  </a:lnTo>
                  <a:lnTo>
                    <a:pt x="0" y="32"/>
                  </a:lnTo>
                  <a:lnTo>
                    <a:pt x="1" y="29"/>
                  </a:lnTo>
                  <a:lnTo>
                    <a:pt x="3" y="26"/>
                  </a:lnTo>
                  <a:lnTo>
                    <a:pt x="5" y="22"/>
                  </a:lnTo>
                  <a:lnTo>
                    <a:pt x="8" y="18"/>
                  </a:lnTo>
                  <a:lnTo>
                    <a:pt x="13" y="16"/>
                  </a:lnTo>
                  <a:lnTo>
                    <a:pt x="17" y="13"/>
                  </a:lnTo>
                  <a:lnTo>
                    <a:pt x="21" y="11"/>
                  </a:lnTo>
                  <a:lnTo>
                    <a:pt x="28" y="8"/>
                  </a:lnTo>
                  <a:lnTo>
                    <a:pt x="34" y="6"/>
                  </a:lnTo>
                  <a:lnTo>
                    <a:pt x="41" y="5"/>
                  </a:lnTo>
                  <a:lnTo>
                    <a:pt x="47" y="3"/>
                  </a:lnTo>
                  <a:lnTo>
                    <a:pt x="55" y="2"/>
                  </a:lnTo>
                  <a:lnTo>
                    <a:pt x="63" y="1"/>
                  </a:lnTo>
                  <a:lnTo>
                    <a:pt x="70" y="0"/>
                  </a:lnTo>
                  <a:lnTo>
                    <a:pt x="79" y="0"/>
                  </a:lnTo>
                  <a:lnTo>
                    <a:pt x="88" y="0"/>
                  </a:lnTo>
                  <a:lnTo>
                    <a:pt x="104" y="2"/>
                  </a:lnTo>
                  <a:lnTo>
                    <a:pt x="120" y="5"/>
                  </a:lnTo>
                  <a:lnTo>
                    <a:pt x="134" y="8"/>
                  </a:lnTo>
                  <a:lnTo>
                    <a:pt x="145" y="13"/>
                  </a:lnTo>
                  <a:lnTo>
                    <a:pt x="154" y="18"/>
                  </a:lnTo>
                  <a:lnTo>
                    <a:pt x="161" y="25"/>
                  </a:lnTo>
                  <a:lnTo>
                    <a:pt x="166" y="32"/>
                  </a:lnTo>
                  <a:lnTo>
                    <a:pt x="166" y="40"/>
                  </a:lnTo>
                </a:path>
              </a:pathLst>
            </a:custGeom>
            <a:solidFill>
              <a:srgbClr val="FFFF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79" name="Freeform 398"/>
            <p:cNvSpPr>
              <a:spLocks/>
            </p:cNvSpPr>
            <p:nvPr/>
          </p:nvSpPr>
          <p:spPr bwMode="auto">
            <a:xfrm>
              <a:off x="3645" y="4044"/>
              <a:ext cx="88" cy="33"/>
            </a:xfrm>
            <a:custGeom>
              <a:avLst/>
              <a:gdLst>
                <a:gd name="T0" fmla="*/ 0 w 88"/>
                <a:gd name="T1" fmla="*/ 32 h 33"/>
                <a:gd name="T2" fmla="*/ 0 w 88"/>
                <a:gd name="T3" fmla="*/ 32 h 33"/>
                <a:gd name="T4" fmla="*/ 7 w 88"/>
                <a:gd name="T5" fmla="*/ 32 h 33"/>
                <a:gd name="T6" fmla="*/ 16 w 88"/>
                <a:gd name="T7" fmla="*/ 32 h 33"/>
                <a:gd name="T8" fmla="*/ 23 w 88"/>
                <a:gd name="T9" fmla="*/ 31 h 33"/>
                <a:gd name="T10" fmla="*/ 32 w 88"/>
                <a:gd name="T11" fmla="*/ 30 h 33"/>
                <a:gd name="T12" fmla="*/ 39 w 88"/>
                <a:gd name="T13" fmla="*/ 29 h 33"/>
                <a:gd name="T14" fmla="*/ 46 w 88"/>
                <a:gd name="T15" fmla="*/ 28 h 33"/>
                <a:gd name="T16" fmla="*/ 52 w 88"/>
                <a:gd name="T17" fmla="*/ 26 h 33"/>
                <a:gd name="T18" fmla="*/ 59 w 88"/>
                <a:gd name="T19" fmla="*/ 24 h 33"/>
                <a:gd name="T20" fmla="*/ 65 w 88"/>
                <a:gd name="T21" fmla="*/ 22 h 33"/>
                <a:gd name="T22" fmla="*/ 70 w 88"/>
                <a:gd name="T23" fmla="*/ 20 h 33"/>
                <a:gd name="T24" fmla="*/ 75 w 88"/>
                <a:gd name="T25" fmla="*/ 17 h 33"/>
                <a:gd name="T26" fmla="*/ 79 w 88"/>
                <a:gd name="T27" fmla="*/ 14 h 33"/>
                <a:gd name="T28" fmla="*/ 82 w 88"/>
                <a:gd name="T29" fmla="*/ 11 h 33"/>
                <a:gd name="T30" fmla="*/ 85 w 88"/>
                <a:gd name="T31" fmla="*/ 8 h 33"/>
                <a:gd name="T32" fmla="*/ 86 w 88"/>
                <a:gd name="T33" fmla="*/ 3 h 33"/>
                <a:gd name="T34" fmla="*/ 87 w 88"/>
                <a:gd name="T35" fmla="*/ 0 h 33"/>
                <a:gd name="T36" fmla="*/ 81 w 88"/>
                <a:gd name="T37" fmla="*/ 0 h 33"/>
                <a:gd name="T38" fmla="*/ 80 w 88"/>
                <a:gd name="T39" fmla="*/ 2 h 33"/>
                <a:gd name="T40" fmla="*/ 79 w 88"/>
                <a:gd name="T41" fmla="*/ 4 h 33"/>
                <a:gd name="T42" fmla="*/ 77 w 88"/>
                <a:gd name="T43" fmla="*/ 8 h 33"/>
                <a:gd name="T44" fmla="*/ 75 w 88"/>
                <a:gd name="T45" fmla="*/ 9 h 33"/>
                <a:gd name="T46" fmla="*/ 71 w 88"/>
                <a:gd name="T47" fmla="*/ 13 h 33"/>
                <a:gd name="T48" fmla="*/ 66 w 88"/>
                <a:gd name="T49" fmla="*/ 14 h 33"/>
                <a:gd name="T50" fmla="*/ 62 w 88"/>
                <a:gd name="T51" fmla="*/ 17 h 33"/>
                <a:gd name="T52" fmla="*/ 57 w 88"/>
                <a:gd name="T53" fmla="*/ 19 h 33"/>
                <a:gd name="T54" fmla="*/ 51 w 88"/>
                <a:gd name="T55" fmla="*/ 21 h 33"/>
                <a:gd name="T56" fmla="*/ 45 w 88"/>
                <a:gd name="T57" fmla="*/ 22 h 33"/>
                <a:gd name="T58" fmla="*/ 37 w 88"/>
                <a:gd name="T59" fmla="*/ 24 h 33"/>
                <a:gd name="T60" fmla="*/ 31 w 88"/>
                <a:gd name="T61" fmla="*/ 25 h 33"/>
                <a:gd name="T62" fmla="*/ 23 w 88"/>
                <a:gd name="T63" fmla="*/ 26 h 33"/>
                <a:gd name="T64" fmla="*/ 16 w 88"/>
                <a:gd name="T65" fmla="*/ 26 h 33"/>
                <a:gd name="T66" fmla="*/ 7 w 88"/>
                <a:gd name="T67" fmla="*/ 26 h 33"/>
                <a:gd name="T68" fmla="*/ 0 w 88"/>
                <a:gd name="T69" fmla="*/ 26 h 33"/>
                <a:gd name="T70" fmla="*/ 0 w 88"/>
                <a:gd name="T71" fmla="*/ 32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8"/>
                <a:gd name="T109" fmla="*/ 0 h 33"/>
                <a:gd name="T110" fmla="*/ 88 w 88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8" h="33">
                  <a:moveTo>
                    <a:pt x="0" y="32"/>
                  </a:moveTo>
                  <a:lnTo>
                    <a:pt x="0" y="32"/>
                  </a:lnTo>
                  <a:lnTo>
                    <a:pt x="7" y="32"/>
                  </a:lnTo>
                  <a:lnTo>
                    <a:pt x="16" y="32"/>
                  </a:lnTo>
                  <a:lnTo>
                    <a:pt x="23" y="31"/>
                  </a:lnTo>
                  <a:lnTo>
                    <a:pt x="32" y="30"/>
                  </a:lnTo>
                  <a:lnTo>
                    <a:pt x="39" y="29"/>
                  </a:lnTo>
                  <a:lnTo>
                    <a:pt x="46" y="28"/>
                  </a:lnTo>
                  <a:lnTo>
                    <a:pt x="52" y="26"/>
                  </a:lnTo>
                  <a:lnTo>
                    <a:pt x="59" y="24"/>
                  </a:lnTo>
                  <a:lnTo>
                    <a:pt x="65" y="22"/>
                  </a:lnTo>
                  <a:lnTo>
                    <a:pt x="70" y="20"/>
                  </a:lnTo>
                  <a:lnTo>
                    <a:pt x="75" y="17"/>
                  </a:lnTo>
                  <a:lnTo>
                    <a:pt x="79" y="14"/>
                  </a:lnTo>
                  <a:lnTo>
                    <a:pt x="82" y="11"/>
                  </a:lnTo>
                  <a:lnTo>
                    <a:pt x="85" y="8"/>
                  </a:lnTo>
                  <a:lnTo>
                    <a:pt x="86" y="3"/>
                  </a:lnTo>
                  <a:lnTo>
                    <a:pt x="87" y="0"/>
                  </a:lnTo>
                  <a:lnTo>
                    <a:pt x="81" y="0"/>
                  </a:lnTo>
                  <a:lnTo>
                    <a:pt x="80" y="2"/>
                  </a:lnTo>
                  <a:lnTo>
                    <a:pt x="79" y="4"/>
                  </a:lnTo>
                  <a:lnTo>
                    <a:pt x="77" y="8"/>
                  </a:lnTo>
                  <a:lnTo>
                    <a:pt x="75" y="9"/>
                  </a:lnTo>
                  <a:lnTo>
                    <a:pt x="71" y="13"/>
                  </a:lnTo>
                  <a:lnTo>
                    <a:pt x="66" y="14"/>
                  </a:lnTo>
                  <a:lnTo>
                    <a:pt x="62" y="17"/>
                  </a:lnTo>
                  <a:lnTo>
                    <a:pt x="57" y="19"/>
                  </a:lnTo>
                  <a:lnTo>
                    <a:pt x="51" y="21"/>
                  </a:lnTo>
                  <a:lnTo>
                    <a:pt x="45" y="22"/>
                  </a:lnTo>
                  <a:lnTo>
                    <a:pt x="37" y="24"/>
                  </a:lnTo>
                  <a:lnTo>
                    <a:pt x="31" y="25"/>
                  </a:lnTo>
                  <a:lnTo>
                    <a:pt x="23" y="26"/>
                  </a:lnTo>
                  <a:lnTo>
                    <a:pt x="16" y="26"/>
                  </a:lnTo>
                  <a:lnTo>
                    <a:pt x="7" y="26"/>
                  </a:lnTo>
                  <a:lnTo>
                    <a:pt x="0" y="26"/>
                  </a:lnTo>
                  <a:lnTo>
                    <a:pt x="0" y="3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80" name="Freeform 399"/>
            <p:cNvSpPr>
              <a:spLocks/>
            </p:cNvSpPr>
            <p:nvPr/>
          </p:nvSpPr>
          <p:spPr bwMode="auto">
            <a:xfrm>
              <a:off x="3560" y="4036"/>
              <a:ext cx="80" cy="41"/>
            </a:xfrm>
            <a:custGeom>
              <a:avLst/>
              <a:gdLst>
                <a:gd name="T0" fmla="*/ 0 w 80"/>
                <a:gd name="T1" fmla="*/ 0 h 41"/>
                <a:gd name="T2" fmla="*/ 0 w 80"/>
                <a:gd name="T3" fmla="*/ 0 h 41"/>
                <a:gd name="T4" fmla="*/ 1 w 80"/>
                <a:gd name="T5" fmla="*/ 8 h 41"/>
                <a:gd name="T6" fmla="*/ 6 w 80"/>
                <a:gd name="T7" fmla="*/ 15 h 41"/>
                <a:gd name="T8" fmla="*/ 12 w 80"/>
                <a:gd name="T9" fmla="*/ 22 h 41"/>
                <a:gd name="T10" fmla="*/ 22 w 80"/>
                <a:gd name="T11" fmla="*/ 28 h 41"/>
                <a:gd name="T12" fmla="*/ 33 w 80"/>
                <a:gd name="T13" fmla="*/ 32 h 41"/>
                <a:gd name="T14" fmla="*/ 47 w 80"/>
                <a:gd name="T15" fmla="*/ 36 h 41"/>
                <a:gd name="T16" fmla="*/ 63 w 80"/>
                <a:gd name="T17" fmla="*/ 38 h 41"/>
                <a:gd name="T18" fmla="*/ 79 w 80"/>
                <a:gd name="T19" fmla="*/ 40 h 41"/>
                <a:gd name="T20" fmla="*/ 79 w 80"/>
                <a:gd name="T21" fmla="*/ 34 h 41"/>
                <a:gd name="T22" fmla="*/ 63 w 80"/>
                <a:gd name="T23" fmla="*/ 33 h 41"/>
                <a:gd name="T24" fmla="*/ 48 w 80"/>
                <a:gd name="T25" fmla="*/ 30 h 41"/>
                <a:gd name="T26" fmla="*/ 35 w 80"/>
                <a:gd name="T27" fmla="*/ 27 h 41"/>
                <a:gd name="T28" fmla="*/ 25 w 80"/>
                <a:gd name="T29" fmla="*/ 22 h 41"/>
                <a:gd name="T30" fmla="*/ 16 w 80"/>
                <a:gd name="T31" fmla="*/ 17 h 41"/>
                <a:gd name="T32" fmla="*/ 10 w 80"/>
                <a:gd name="T33" fmla="*/ 11 h 41"/>
                <a:gd name="T34" fmla="*/ 7 w 80"/>
                <a:gd name="T35" fmla="*/ 6 h 41"/>
                <a:gd name="T36" fmla="*/ 6 w 80"/>
                <a:gd name="T37" fmla="*/ 0 h 41"/>
                <a:gd name="T38" fmla="*/ 0 w 80"/>
                <a:gd name="T39" fmla="*/ 0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41"/>
                <a:gd name="T62" fmla="*/ 80 w 80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41">
                  <a:moveTo>
                    <a:pt x="0" y="0"/>
                  </a:moveTo>
                  <a:lnTo>
                    <a:pt x="0" y="0"/>
                  </a:lnTo>
                  <a:lnTo>
                    <a:pt x="1" y="8"/>
                  </a:lnTo>
                  <a:lnTo>
                    <a:pt x="6" y="15"/>
                  </a:lnTo>
                  <a:lnTo>
                    <a:pt x="12" y="22"/>
                  </a:lnTo>
                  <a:lnTo>
                    <a:pt x="22" y="28"/>
                  </a:lnTo>
                  <a:lnTo>
                    <a:pt x="33" y="32"/>
                  </a:lnTo>
                  <a:lnTo>
                    <a:pt x="47" y="36"/>
                  </a:lnTo>
                  <a:lnTo>
                    <a:pt x="63" y="38"/>
                  </a:lnTo>
                  <a:lnTo>
                    <a:pt x="79" y="40"/>
                  </a:lnTo>
                  <a:lnTo>
                    <a:pt x="79" y="34"/>
                  </a:lnTo>
                  <a:lnTo>
                    <a:pt x="63" y="33"/>
                  </a:lnTo>
                  <a:lnTo>
                    <a:pt x="48" y="30"/>
                  </a:lnTo>
                  <a:lnTo>
                    <a:pt x="35" y="27"/>
                  </a:lnTo>
                  <a:lnTo>
                    <a:pt x="25" y="22"/>
                  </a:lnTo>
                  <a:lnTo>
                    <a:pt x="16" y="17"/>
                  </a:lnTo>
                  <a:lnTo>
                    <a:pt x="10" y="11"/>
                  </a:lnTo>
                  <a:lnTo>
                    <a:pt x="7" y="6"/>
                  </a:lnTo>
                  <a:lnTo>
                    <a:pt x="6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81" name="Freeform 400"/>
            <p:cNvSpPr>
              <a:spLocks/>
            </p:cNvSpPr>
            <p:nvPr/>
          </p:nvSpPr>
          <p:spPr bwMode="auto">
            <a:xfrm>
              <a:off x="3560" y="3998"/>
              <a:ext cx="89" cy="33"/>
            </a:xfrm>
            <a:custGeom>
              <a:avLst/>
              <a:gdLst>
                <a:gd name="T0" fmla="*/ 88 w 89"/>
                <a:gd name="T1" fmla="*/ 0 h 33"/>
                <a:gd name="T2" fmla="*/ 88 w 89"/>
                <a:gd name="T3" fmla="*/ 0 h 33"/>
                <a:gd name="T4" fmla="*/ 80 w 89"/>
                <a:gd name="T5" fmla="*/ 0 h 33"/>
                <a:gd name="T6" fmla="*/ 71 w 89"/>
                <a:gd name="T7" fmla="*/ 0 h 33"/>
                <a:gd name="T8" fmla="*/ 64 w 89"/>
                <a:gd name="T9" fmla="*/ 1 h 33"/>
                <a:gd name="T10" fmla="*/ 56 w 89"/>
                <a:gd name="T11" fmla="*/ 2 h 33"/>
                <a:gd name="T12" fmla="*/ 49 w 89"/>
                <a:gd name="T13" fmla="*/ 3 h 33"/>
                <a:gd name="T14" fmla="*/ 41 w 89"/>
                <a:gd name="T15" fmla="*/ 3 h 33"/>
                <a:gd name="T16" fmla="*/ 35 w 89"/>
                <a:gd name="T17" fmla="*/ 6 h 33"/>
                <a:gd name="T18" fmla="*/ 29 w 89"/>
                <a:gd name="T19" fmla="*/ 8 h 33"/>
                <a:gd name="T20" fmla="*/ 22 w 89"/>
                <a:gd name="T21" fmla="*/ 9 h 33"/>
                <a:gd name="T22" fmla="*/ 18 w 89"/>
                <a:gd name="T23" fmla="*/ 12 h 33"/>
                <a:gd name="T24" fmla="*/ 13 w 89"/>
                <a:gd name="T25" fmla="*/ 14 h 33"/>
                <a:gd name="T26" fmla="*/ 8 w 89"/>
                <a:gd name="T27" fmla="*/ 17 h 33"/>
                <a:gd name="T28" fmla="*/ 6 w 89"/>
                <a:gd name="T29" fmla="*/ 21 h 33"/>
                <a:gd name="T30" fmla="*/ 2 w 89"/>
                <a:gd name="T31" fmla="*/ 24 h 33"/>
                <a:gd name="T32" fmla="*/ 1 w 89"/>
                <a:gd name="T33" fmla="*/ 28 h 33"/>
                <a:gd name="T34" fmla="*/ 0 w 89"/>
                <a:gd name="T35" fmla="*/ 32 h 33"/>
                <a:gd name="T36" fmla="*/ 6 w 89"/>
                <a:gd name="T37" fmla="*/ 32 h 33"/>
                <a:gd name="T38" fmla="*/ 7 w 89"/>
                <a:gd name="T39" fmla="*/ 29 h 33"/>
                <a:gd name="T40" fmla="*/ 8 w 89"/>
                <a:gd name="T41" fmla="*/ 27 h 33"/>
                <a:gd name="T42" fmla="*/ 10 w 89"/>
                <a:gd name="T43" fmla="*/ 24 h 33"/>
                <a:gd name="T44" fmla="*/ 13 w 89"/>
                <a:gd name="T45" fmla="*/ 22 h 33"/>
                <a:gd name="T46" fmla="*/ 16 w 89"/>
                <a:gd name="T47" fmla="*/ 19 h 33"/>
                <a:gd name="T48" fmla="*/ 21 w 89"/>
                <a:gd name="T49" fmla="*/ 17 h 33"/>
                <a:gd name="T50" fmla="*/ 25 w 89"/>
                <a:gd name="T51" fmla="*/ 15 h 33"/>
                <a:gd name="T52" fmla="*/ 31 w 89"/>
                <a:gd name="T53" fmla="*/ 13 h 33"/>
                <a:gd name="T54" fmla="*/ 37 w 89"/>
                <a:gd name="T55" fmla="*/ 11 h 33"/>
                <a:gd name="T56" fmla="*/ 42 w 89"/>
                <a:gd name="T57" fmla="*/ 9 h 33"/>
                <a:gd name="T58" fmla="*/ 50 w 89"/>
                <a:gd name="T59" fmla="*/ 8 h 33"/>
                <a:gd name="T60" fmla="*/ 56 w 89"/>
                <a:gd name="T61" fmla="*/ 7 h 33"/>
                <a:gd name="T62" fmla="*/ 64 w 89"/>
                <a:gd name="T63" fmla="*/ 6 h 33"/>
                <a:gd name="T64" fmla="*/ 71 w 89"/>
                <a:gd name="T65" fmla="*/ 6 h 33"/>
                <a:gd name="T66" fmla="*/ 80 w 89"/>
                <a:gd name="T67" fmla="*/ 6 h 33"/>
                <a:gd name="T68" fmla="*/ 88 w 89"/>
                <a:gd name="T69" fmla="*/ 6 h 33"/>
                <a:gd name="T70" fmla="*/ 88 w 89"/>
                <a:gd name="T71" fmla="*/ 0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88" y="0"/>
                  </a:moveTo>
                  <a:lnTo>
                    <a:pt x="88" y="0"/>
                  </a:lnTo>
                  <a:lnTo>
                    <a:pt x="80" y="0"/>
                  </a:lnTo>
                  <a:lnTo>
                    <a:pt x="71" y="0"/>
                  </a:lnTo>
                  <a:lnTo>
                    <a:pt x="64" y="1"/>
                  </a:lnTo>
                  <a:lnTo>
                    <a:pt x="56" y="2"/>
                  </a:lnTo>
                  <a:lnTo>
                    <a:pt x="49" y="3"/>
                  </a:lnTo>
                  <a:lnTo>
                    <a:pt x="41" y="3"/>
                  </a:lnTo>
                  <a:lnTo>
                    <a:pt x="35" y="6"/>
                  </a:lnTo>
                  <a:lnTo>
                    <a:pt x="29" y="8"/>
                  </a:lnTo>
                  <a:lnTo>
                    <a:pt x="22" y="9"/>
                  </a:lnTo>
                  <a:lnTo>
                    <a:pt x="18" y="12"/>
                  </a:lnTo>
                  <a:lnTo>
                    <a:pt x="13" y="14"/>
                  </a:lnTo>
                  <a:lnTo>
                    <a:pt x="8" y="17"/>
                  </a:lnTo>
                  <a:lnTo>
                    <a:pt x="6" y="21"/>
                  </a:lnTo>
                  <a:lnTo>
                    <a:pt x="2" y="24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6" y="32"/>
                  </a:lnTo>
                  <a:lnTo>
                    <a:pt x="7" y="29"/>
                  </a:lnTo>
                  <a:lnTo>
                    <a:pt x="8" y="27"/>
                  </a:lnTo>
                  <a:lnTo>
                    <a:pt x="10" y="24"/>
                  </a:lnTo>
                  <a:lnTo>
                    <a:pt x="13" y="22"/>
                  </a:lnTo>
                  <a:lnTo>
                    <a:pt x="16" y="19"/>
                  </a:lnTo>
                  <a:lnTo>
                    <a:pt x="21" y="17"/>
                  </a:lnTo>
                  <a:lnTo>
                    <a:pt x="25" y="15"/>
                  </a:lnTo>
                  <a:lnTo>
                    <a:pt x="31" y="13"/>
                  </a:lnTo>
                  <a:lnTo>
                    <a:pt x="37" y="11"/>
                  </a:lnTo>
                  <a:lnTo>
                    <a:pt x="42" y="9"/>
                  </a:lnTo>
                  <a:lnTo>
                    <a:pt x="50" y="8"/>
                  </a:lnTo>
                  <a:lnTo>
                    <a:pt x="56" y="7"/>
                  </a:lnTo>
                  <a:lnTo>
                    <a:pt x="64" y="6"/>
                  </a:lnTo>
                  <a:lnTo>
                    <a:pt x="71" y="6"/>
                  </a:lnTo>
                  <a:lnTo>
                    <a:pt x="80" y="6"/>
                  </a:lnTo>
                  <a:lnTo>
                    <a:pt x="88" y="6"/>
                  </a:lnTo>
                  <a:lnTo>
                    <a:pt x="88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82" name="Freeform 401"/>
            <p:cNvSpPr>
              <a:spLocks/>
            </p:cNvSpPr>
            <p:nvPr/>
          </p:nvSpPr>
          <p:spPr bwMode="auto">
            <a:xfrm>
              <a:off x="3654" y="3998"/>
              <a:ext cx="79" cy="41"/>
            </a:xfrm>
            <a:custGeom>
              <a:avLst/>
              <a:gdLst>
                <a:gd name="T0" fmla="*/ 78 w 79"/>
                <a:gd name="T1" fmla="*/ 40 h 41"/>
                <a:gd name="T2" fmla="*/ 78 w 79"/>
                <a:gd name="T3" fmla="*/ 40 h 41"/>
                <a:gd name="T4" fmla="*/ 78 w 79"/>
                <a:gd name="T5" fmla="*/ 32 h 41"/>
                <a:gd name="T6" fmla="*/ 73 w 79"/>
                <a:gd name="T7" fmla="*/ 24 h 41"/>
                <a:gd name="T8" fmla="*/ 67 w 79"/>
                <a:gd name="T9" fmla="*/ 17 h 41"/>
                <a:gd name="T10" fmla="*/ 57 w 79"/>
                <a:gd name="T11" fmla="*/ 12 h 41"/>
                <a:gd name="T12" fmla="*/ 46 w 79"/>
                <a:gd name="T13" fmla="*/ 8 h 41"/>
                <a:gd name="T14" fmla="*/ 32 w 79"/>
                <a:gd name="T15" fmla="*/ 3 h 41"/>
                <a:gd name="T16" fmla="*/ 16 w 79"/>
                <a:gd name="T17" fmla="*/ 2 h 41"/>
                <a:gd name="T18" fmla="*/ 0 w 79"/>
                <a:gd name="T19" fmla="*/ 0 h 41"/>
                <a:gd name="T20" fmla="*/ 0 w 79"/>
                <a:gd name="T21" fmla="*/ 6 h 41"/>
                <a:gd name="T22" fmla="*/ 16 w 79"/>
                <a:gd name="T23" fmla="*/ 7 h 41"/>
                <a:gd name="T24" fmla="*/ 31 w 79"/>
                <a:gd name="T25" fmla="*/ 10 h 41"/>
                <a:gd name="T26" fmla="*/ 43 w 79"/>
                <a:gd name="T27" fmla="*/ 13 h 41"/>
                <a:gd name="T28" fmla="*/ 54 w 79"/>
                <a:gd name="T29" fmla="*/ 17 h 41"/>
                <a:gd name="T30" fmla="*/ 62 w 79"/>
                <a:gd name="T31" fmla="*/ 23 h 41"/>
                <a:gd name="T32" fmla="*/ 69 w 79"/>
                <a:gd name="T33" fmla="*/ 28 h 41"/>
                <a:gd name="T34" fmla="*/ 72 w 79"/>
                <a:gd name="T35" fmla="*/ 34 h 41"/>
                <a:gd name="T36" fmla="*/ 72 w 79"/>
                <a:gd name="T37" fmla="*/ 40 h 41"/>
                <a:gd name="T38" fmla="*/ 78 w 79"/>
                <a:gd name="T39" fmla="*/ 40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1"/>
                <a:gd name="T62" fmla="*/ 79 w 79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1">
                  <a:moveTo>
                    <a:pt x="78" y="40"/>
                  </a:moveTo>
                  <a:lnTo>
                    <a:pt x="78" y="40"/>
                  </a:lnTo>
                  <a:lnTo>
                    <a:pt x="78" y="32"/>
                  </a:lnTo>
                  <a:lnTo>
                    <a:pt x="73" y="24"/>
                  </a:lnTo>
                  <a:lnTo>
                    <a:pt x="67" y="17"/>
                  </a:lnTo>
                  <a:lnTo>
                    <a:pt x="57" y="12"/>
                  </a:lnTo>
                  <a:lnTo>
                    <a:pt x="46" y="8"/>
                  </a:lnTo>
                  <a:lnTo>
                    <a:pt x="32" y="3"/>
                  </a:lnTo>
                  <a:lnTo>
                    <a:pt x="16" y="2"/>
                  </a:lnTo>
                  <a:lnTo>
                    <a:pt x="0" y="0"/>
                  </a:lnTo>
                  <a:lnTo>
                    <a:pt x="0" y="6"/>
                  </a:lnTo>
                  <a:lnTo>
                    <a:pt x="16" y="7"/>
                  </a:lnTo>
                  <a:lnTo>
                    <a:pt x="31" y="10"/>
                  </a:lnTo>
                  <a:lnTo>
                    <a:pt x="43" y="13"/>
                  </a:lnTo>
                  <a:lnTo>
                    <a:pt x="54" y="17"/>
                  </a:lnTo>
                  <a:lnTo>
                    <a:pt x="62" y="23"/>
                  </a:lnTo>
                  <a:lnTo>
                    <a:pt x="69" y="28"/>
                  </a:lnTo>
                  <a:lnTo>
                    <a:pt x="72" y="34"/>
                  </a:lnTo>
                  <a:lnTo>
                    <a:pt x="72" y="40"/>
                  </a:lnTo>
                  <a:lnTo>
                    <a:pt x="78" y="4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83" name="Freeform 402"/>
            <p:cNvSpPr>
              <a:spLocks/>
            </p:cNvSpPr>
            <p:nvPr/>
          </p:nvSpPr>
          <p:spPr bwMode="auto">
            <a:xfrm>
              <a:off x="3690" y="3984"/>
              <a:ext cx="169" cy="154"/>
            </a:xfrm>
            <a:custGeom>
              <a:avLst/>
              <a:gdLst>
                <a:gd name="T0" fmla="*/ 0 w 169"/>
                <a:gd name="T1" fmla="*/ 85 h 154"/>
                <a:gd name="T2" fmla="*/ 0 w 169"/>
                <a:gd name="T3" fmla="*/ 97 h 154"/>
                <a:gd name="T4" fmla="*/ 5 w 169"/>
                <a:gd name="T5" fmla="*/ 109 h 154"/>
                <a:gd name="T6" fmla="*/ 12 w 169"/>
                <a:gd name="T7" fmla="*/ 120 h 154"/>
                <a:gd name="T8" fmla="*/ 21 w 169"/>
                <a:gd name="T9" fmla="*/ 130 h 154"/>
                <a:gd name="T10" fmla="*/ 32 w 169"/>
                <a:gd name="T11" fmla="*/ 139 h 154"/>
                <a:gd name="T12" fmla="*/ 46 w 169"/>
                <a:gd name="T13" fmla="*/ 145 h 154"/>
                <a:gd name="T14" fmla="*/ 62 w 169"/>
                <a:gd name="T15" fmla="*/ 149 h 154"/>
                <a:gd name="T16" fmla="*/ 78 w 169"/>
                <a:gd name="T17" fmla="*/ 152 h 154"/>
                <a:gd name="T18" fmla="*/ 87 w 169"/>
                <a:gd name="T19" fmla="*/ 153 h 154"/>
                <a:gd name="T20" fmla="*/ 96 w 169"/>
                <a:gd name="T21" fmla="*/ 152 h 154"/>
                <a:gd name="T22" fmla="*/ 103 w 169"/>
                <a:gd name="T23" fmla="*/ 151 h 154"/>
                <a:gd name="T24" fmla="*/ 111 w 169"/>
                <a:gd name="T25" fmla="*/ 150 h 154"/>
                <a:gd name="T26" fmla="*/ 119 w 169"/>
                <a:gd name="T27" fmla="*/ 148 h 154"/>
                <a:gd name="T28" fmla="*/ 126 w 169"/>
                <a:gd name="T29" fmla="*/ 145 h 154"/>
                <a:gd name="T30" fmla="*/ 132 w 169"/>
                <a:gd name="T31" fmla="*/ 142 h 154"/>
                <a:gd name="T32" fmla="*/ 139 w 169"/>
                <a:gd name="T33" fmla="*/ 139 h 154"/>
                <a:gd name="T34" fmla="*/ 145 w 169"/>
                <a:gd name="T35" fmla="*/ 135 h 154"/>
                <a:gd name="T36" fmla="*/ 149 w 169"/>
                <a:gd name="T37" fmla="*/ 131 h 154"/>
                <a:gd name="T38" fmla="*/ 154 w 169"/>
                <a:gd name="T39" fmla="*/ 125 h 154"/>
                <a:gd name="T40" fmla="*/ 157 w 169"/>
                <a:gd name="T41" fmla="*/ 120 h 154"/>
                <a:gd name="T42" fmla="*/ 161 w 169"/>
                <a:gd name="T43" fmla="*/ 115 h 154"/>
                <a:gd name="T44" fmla="*/ 163 w 169"/>
                <a:gd name="T45" fmla="*/ 110 h 154"/>
                <a:gd name="T46" fmla="*/ 165 w 169"/>
                <a:gd name="T47" fmla="*/ 103 h 154"/>
                <a:gd name="T48" fmla="*/ 166 w 169"/>
                <a:gd name="T49" fmla="*/ 97 h 154"/>
                <a:gd name="T50" fmla="*/ 168 w 169"/>
                <a:gd name="T51" fmla="*/ 68 h 154"/>
                <a:gd name="T52" fmla="*/ 168 w 169"/>
                <a:gd name="T53" fmla="*/ 57 h 154"/>
                <a:gd name="T54" fmla="*/ 163 w 169"/>
                <a:gd name="T55" fmla="*/ 44 h 154"/>
                <a:gd name="T56" fmla="*/ 156 w 169"/>
                <a:gd name="T57" fmla="*/ 33 h 154"/>
                <a:gd name="T58" fmla="*/ 147 w 169"/>
                <a:gd name="T59" fmla="*/ 23 h 154"/>
                <a:gd name="T60" fmla="*/ 135 w 169"/>
                <a:gd name="T61" fmla="*/ 14 h 154"/>
                <a:gd name="T62" fmla="*/ 122 w 169"/>
                <a:gd name="T63" fmla="*/ 8 h 154"/>
                <a:gd name="T64" fmla="*/ 106 w 169"/>
                <a:gd name="T65" fmla="*/ 3 h 154"/>
                <a:gd name="T66" fmla="*/ 90 w 169"/>
                <a:gd name="T67" fmla="*/ 1 h 154"/>
                <a:gd name="T68" fmla="*/ 81 w 169"/>
                <a:gd name="T69" fmla="*/ 0 h 154"/>
                <a:gd name="T70" fmla="*/ 72 w 169"/>
                <a:gd name="T71" fmla="*/ 1 h 154"/>
                <a:gd name="T72" fmla="*/ 65 w 169"/>
                <a:gd name="T73" fmla="*/ 2 h 154"/>
                <a:gd name="T74" fmla="*/ 57 w 169"/>
                <a:gd name="T75" fmla="*/ 3 h 154"/>
                <a:gd name="T76" fmla="*/ 49 w 169"/>
                <a:gd name="T77" fmla="*/ 6 h 154"/>
                <a:gd name="T78" fmla="*/ 42 w 169"/>
                <a:gd name="T79" fmla="*/ 8 h 154"/>
                <a:gd name="T80" fmla="*/ 36 w 169"/>
                <a:gd name="T81" fmla="*/ 11 h 154"/>
                <a:gd name="T82" fmla="*/ 30 w 169"/>
                <a:gd name="T83" fmla="*/ 14 h 154"/>
                <a:gd name="T84" fmla="*/ 23 w 169"/>
                <a:gd name="T85" fmla="*/ 18 h 154"/>
                <a:gd name="T86" fmla="*/ 19 w 169"/>
                <a:gd name="T87" fmla="*/ 23 h 154"/>
                <a:gd name="T88" fmla="*/ 14 w 169"/>
                <a:gd name="T89" fmla="*/ 28 h 154"/>
                <a:gd name="T90" fmla="*/ 10 w 169"/>
                <a:gd name="T91" fmla="*/ 33 h 154"/>
                <a:gd name="T92" fmla="*/ 7 w 169"/>
                <a:gd name="T93" fmla="*/ 38 h 154"/>
                <a:gd name="T94" fmla="*/ 5 w 169"/>
                <a:gd name="T95" fmla="*/ 44 h 154"/>
                <a:gd name="T96" fmla="*/ 3 w 169"/>
                <a:gd name="T97" fmla="*/ 50 h 154"/>
                <a:gd name="T98" fmla="*/ 2 w 169"/>
                <a:gd name="T99" fmla="*/ 57 h 154"/>
                <a:gd name="T100" fmla="*/ 0 w 169"/>
                <a:gd name="T101" fmla="*/ 85 h 154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69"/>
                <a:gd name="T154" fmla="*/ 0 h 154"/>
                <a:gd name="T155" fmla="*/ 169 w 169"/>
                <a:gd name="T156" fmla="*/ 154 h 154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69" h="154">
                  <a:moveTo>
                    <a:pt x="0" y="85"/>
                  </a:moveTo>
                  <a:lnTo>
                    <a:pt x="0" y="97"/>
                  </a:lnTo>
                  <a:lnTo>
                    <a:pt x="5" y="109"/>
                  </a:lnTo>
                  <a:lnTo>
                    <a:pt x="12" y="120"/>
                  </a:lnTo>
                  <a:lnTo>
                    <a:pt x="21" y="130"/>
                  </a:lnTo>
                  <a:lnTo>
                    <a:pt x="32" y="139"/>
                  </a:lnTo>
                  <a:lnTo>
                    <a:pt x="46" y="145"/>
                  </a:lnTo>
                  <a:lnTo>
                    <a:pt x="62" y="149"/>
                  </a:lnTo>
                  <a:lnTo>
                    <a:pt x="78" y="152"/>
                  </a:lnTo>
                  <a:lnTo>
                    <a:pt x="87" y="153"/>
                  </a:lnTo>
                  <a:lnTo>
                    <a:pt x="96" y="152"/>
                  </a:lnTo>
                  <a:lnTo>
                    <a:pt x="103" y="151"/>
                  </a:lnTo>
                  <a:lnTo>
                    <a:pt x="111" y="150"/>
                  </a:lnTo>
                  <a:lnTo>
                    <a:pt x="119" y="148"/>
                  </a:lnTo>
                  <a:lnTo>
                    <a:pt x="126" y="145"/>
                  </a:lnTo>
                  <a:lnTo>
                    <a:pt x="132" y="142"/>
                  </a:lnTo>
                  <a:lnTo>
                    <a:pt x="139" y="139"/>
                  </a:lnTo>
                  <a:lnTo>
                    <a:pt x="145" y="135"/>
                  </a:lnTo>
                  <a:lnTo>
                    <a:pt x="149" y="131"/>
                  </a:lnTo>
                  <a:lnTo>
                    <a:pt x="154" y="125"/>
                  </a:lnTo>
                  <a:lnTo>
                    <a:pt x="157" y="120"/>
                  </a:lnTo>
                  <a:lnTo>
                    <a:pt x="161" y="115"/>
                  </a:lnTo>
                  <a:lnTo>
                    <a:pt x="163" y="110"/>
                  </a:lnTo>
                  <a:lnTo>
                    <a:pt x="165" y="103"/>
                  </a:lnTo>
                  <a:lnTo>
                    <a:pt x="166" y="97"/>
                  </a:lnTo>
                  <a:lnTo>
                    <a:pt x="168" y="68"/>
                  </a:lnTo>
                  <a:lnTo>
                    <a:pt x="168" y="57"/>
                  </a:lnTo>
                  <a:lnTo>
                    <a:pt x="163" y="44"/>
                  </a:lnTo>
                  <a:lnTo>
                    <a:pt x="156" y="33"/>
                  </a:lnTo>
                  <a:lnTo>
                    <a:pt x="147" y="23"/>
                  </a:lnTo>
                  <a:lnTo>
                    <a:pt x="135" y="14"/>
                  </a:lnTo>
                  <a:lnTo>
                    <a:pt x="122" y="8"/>
                  </a:lnTo>
                  <a:lnTo>
                    <a:pt x="106" y="3"/>
                  </a:lnTo>
                  <a:lnTo>
                    <a:pt x="90" y="1"/>
                  </a:lnTo>
                  <a:lnTo>
                    <a:pt x="81" y="0"/>
                  </a:lnTo>
                  <a:lnTo>
                    <a:pt x="72" y="1"/>
                  </a:lnTo>
                  <a:lnTo>
                    <a:pt x="65" y="2"/>
                  </a:lnTo>
                  <a:lnTo>
                    <a:pt x="57" y="3"/>
                  </a:lnTo>
                  <a:lnTo>
                    <a:pt x="49" y="6"/>
                  </a:lnTo>
                  <a:lnTo>
                    <a:pt x="42" y="8"/>
                  </a:lnTo>
                  <a:lnTo>
                    <a:pt x="36" y="11"/>
                  </a:lnTo>
                  <a:lnTo>
                    <a:pt x="30" y="14"/>
                  </a:lnTo>
                  <a:lnTo>
                    <a:pt x="23" y="18"/>
                  </a:lnTo>
                  <a:lnTo>
                    <a:pt x="19" y="23"/>
                  </a:lnTo>
                  <a:lnTo>
                    <a:pt x="14" y="28"/>
                  </a:lnTo>
                  <a:lnTo>
                    <a:pt x="10" y="33"/>
                  </a:lnTo>
                  <a:lnTo>
                    <a:pt x="7" y="38"/>
                  </a:lnTo>
                  <a:lnTo>
                    <a:pt x="5" y="44"/>
                  </a:lnTo>
                  <a:lnTo>
                    <a:pt x="3" y="50"/>
                  </a:lnTo>
                  <a:lnTo>
                    <a:pt x="2" y="57"/>
                  </a:lnTo>
                  <a:lnTo>
                    <a:pt x="0" y="85"/>
                  </a:lnTo>
                </a:path>
              </a:pathLst>
            </a:custGeom>
            <a:solidFill>
              <a:srgbClr val="FFB2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84" name="Freeform 403"/>
            <p:cNvSpPr>
              <a:spLocks/>
            </p:cNvSpPr>
            <p:nvPr/>
          </p:nvSpPr>
          <p:spPr bwMode="auto">
            <a:xfrm>
              <a:off x="3687" y="4072"/>
              <a:ext cx="79" cy="68"/>
            </a:xfrm>
            <a:custGeom>
              <a:avLst/>
              <a:gdLst>
                <a:gd name="T0" fmla="*/ 78 w 79"/>
                <a:gd name="T1" fmla="*/ 61 h 68"/>
                <a:gd name="T2" fmla="*/ 78 w 79"/>
                <a:gd name="T3" fmla="*/ 61 h 68"/>
                <a:gd name="T4" fmla="*/ 62 w 79"/>
                <a:gd name="T5" fmla="*/ 59 h 68"/>
                <a:gd name="T6" fmla="*/ 48 w 79"/>
                <a:gd name="T7" fmla="*/ 54 h 68"/>
                <a:gd name="T8" fmla="*/ 35 w 79"/>
                <a:gd name="T9" fmla="*/ 48 h 68"/>
                <a:gd name="T10" fmla="*/ 25 w 79"/>
                <a:gd name="T11" fmla="*/ 40 h 68"/>
                <a:gd name="T12" fmla="*/ 16 w 79"/>
                <a:gd name="T13" fmla="*/ 32 h 68"/>
                <a:gd name="T14" fmla="*/ 10 w 79"/>
                <a:gd name="T15" fmla="*/ 22 h 68"/>
                <a:gd name="T16" fmla="*/ 6 w 79"/>
                <a:gd name="T17" fmla="*/ 11 h 68"/>
                <a:gd name="T18" fmla="*/ 6 w 79"/>
                <a:gd name="T19" fmla="*/ 0 h 68"/>
                <a:gd name="T20" fmla="*/ 0 w 79"/>
                <a:gd name="T21" fmla="*/ 0 h 68"/>
                <a:gd name="T22" fmla="*/ 0 w 79"/>
                <a:gd name="T23" fmla="*/ 12 h 68"/>
                <a:gd name="T24" fmla="*/ 4 w 79"/>
                <a:gd name="T25" fmla="*/ 24 h 68"/>
                <a:gd name="T26" fmla="*/ 11 w 79"/>
                <a:gd name="T27" fmla="*/ 36 h 68"/>
                <a:gd name="T28" fmla="*/ 21 w 79"/>
                <a:gd name="T29" fmla="*/ 46 h 68"/>
                <a:gd name="T30" fmla="*/ 33 w 79"/>
                <a:gd name="T31" fmla="*/ 54 h 68"/>
                <a:gd name="T32" fmla="*/ 46 w 79"/>
                <a:gd name="T33" fmla="*/ 61 h 68"/>
                <a:gd name="T34" fmla="*/ 61 w 79"/>
                <a:gd name="T35" fmla="*/ 65 h 68"/>
                <a:gd name="T36" fmla="*/ 78 w 79"/>
                <a:gd name="T37" fmla="*/ 67 h 68"/>
                <a:gd name="T38" fmla="*/ 78 w 79"/>
                <a:gd name="T39" fmla="*/ 61 h 6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68"/>
                <a:gd name="T62" fmla="*/ 79 w 79"/>
                <a:gd name="T63" fmla="*/ 68 h 68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68">
                  <a:moveTo>
                    <a:pt x="78" y="61"/>
                  </a:moveTo>
                  <a:lnTo>
                    <a:pt x="78" y="61"/>
                  </a:lnTo>
                  <a:lnTo>
                    <a:pt x="62" y="59"/>
                  </a:lnTo>
                  <a:lnTo>
                    <a:pt x="48" y="54"/>
                  </a:lnTo>
                  <a:lnTo>
                    <a:pt x="35" y="48"/>
                  </a:lnTo>
                  <a:lnTo>
                    <a:pt x="25" y="40"/>
                  </a:lnTo>
                  <a:lnTo>
                    <a:pt x="16" y="32"/>
                  </a:lnTo>
                  <a:lnTo>
                    <a:pt x="10" y="22"/>
                  </a:lnTo>
                  <a:lnTo>
                    <a:pt x="6" y="11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4" y="24"/>
                  </a:lnTo>
                  <a:lnTo>
                    <a:pt x="11" y="36"/>
                  </a:lnTo>
                  <a:lnTo>
                    <a:pt x="21" y="46"/>
                  </a:lnTo>
                  <a:lnTo>
                    <a:pt x="33" y="54"/>
                  </a:lnTo>
                  <a:lnTo>
                    <a:pt x="46" y="61"/>
                  </a:lnTo>
                  <a:lnTo>
                    <a:pt x="61" y="65"/>
                  </a:lnTo>
                  <a:lnTo>
                    <a:pt x="78" y="67"/>
                  </a:lnTo>
                  <a:lnTo>
                    <a:pt x="78" y="61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85" name="Freeform 404"/>
            <p:cNvSpPr>
              <a:spLocks/>
            </p:cNvSpPr>
            <p:nvPr/>
          </p:nvSpPr>
          <p:spPr bwMode="auto">
            <a:xfrm>
              <a:off x="3771" y="4085"/>
              <a:ext cx="89" cy="56"/>
            </a:xfrm>
            <a:custGeom>
              <a:avLst/>
              <a:gdLst>
                <a:gd name="T0" fmla="*/ 82 w 89"/>
                <a:gd name="T1" fmla="*/ 0 h 56"/>
                <a:gd name="T2" fmla="*/ 82 w 89"/>
                <a:gd name="T3" fmla="*/ 0 h 56"/>
                <a:gd name="T4" fmla="*/ 81 w 89"/>
                <a:gd name="T5" fmla="*/ 5 h 56"/>
                <a:gd name="T6" fmla="*/ 80 w 89"/>
                <a:gd name="T7" fmla="*/ 11 h 56"/>
                <a:gd name="T8" fmla="*/ 77 w 89"/>
                <a:gd name="T9" fmla="*/ 15 h 56"/>
                <a:gd name="T10" fmla="*/ 75 w 89"/>
                <a:gd name="T11" fmla="*/ 21 h 56"/>
                <a:gd name="T12" fmla="*/ 71 w 89"/>
                <a:gd name="T13" fmla="*/ 24 h 56"/>
                <a:gd name="T14" fmla="*/ 66 w 89"/>
                <a:gd name="T15" fmla="*/ 29 h 56"/>
                <a:gd name="T16" fmla="*/ 62 w 89"/>
                <a:gd name="T17" fmla="*/ 32 h 56"/>
                <a:gd name="T18" fmla="*/ 57 w 89"/>
                <a:gd name="T19" fmla="*/ 36 h 56"/>
                <a:gd name="T20" fmla="*/ 51 w 89"/>
                <a:gd name="T21" fmla="*/ 40 h 56"/>
                <a:gd name="T22" fmla="*/ 45 w 89"/>
                <a:gd name="T23" fmla="*/ 42 h 56"/>
                <a:gd name="T24" fmla="*/ 38 w 89"/>
                <a:gd name="T25" fmla="*/ 45 h 56"/>
                <a:gd name="T26" fmla="*/ 31 w 89"/>
                <a:gd name="T27" fmla="*/ 47 h 56"/>
                <a:gd name="T28" fmla="*/ 24 w 89"/>
                <a:gd name="T29" fmla="*/ 48 h 56"/>
                <a:gd name="T30" fmla="*/ 17 w 89"/>
                <a:gd name="T31" fmla="*/ 49 h 56"/>
                <a:gd name="T32" fmla="*/ 8 w 89"/>
                <a:gd name="T33" fmla="*/ 49 h 56"/>
                <a:gd name="T34" fmla="*/ 0 w 89"/>
                <a:gd name="T35" fmla="*/ 49 h 56"/>
                <a:gd name="T36" fmla="*/ 0 w 89"/>
                <a:gd name="T37" fmla="*/ 54 h 56"/>
                <a:gd name="T38" fmla="*/ 8 w 89"/>
                <a:gd name="T39" fmla="*/ 55 h 56"/>
                <a:gd name="T40" fmla="*/ 17 w 89"/>
                <a:gd name="T41" fmla="*/ 54 h 56"/>
                <a:gd name="T42" fmla="*/ 24 w 89"/>
                <a:gd name="T43" fmla="*/ 53 h 56"/>
                <a:gd name="T44" fmla="*/ 32 w 89"/>
                <a:gd name="T45" fmla="*/ 52 h 56"/>
                <a:gd name="T46" fmla="*/ 40 w 89"/>
                <a:gd name="T47" fmla="*/ 50 h 56"/>
                <a:gd name="T48" fmla="*/ 47 w 89"/>
                <a:gd name="T49" fmla="*/ 48 h 56"/>
                <a:gd name="T50" fmla="*/ 53 w 89"/>
                <a:gd name="T51" fmla="*/ 45 h 56"/>
                <a:gd name="T52" fmla="*/ 60 w 89"/>
                <a:gd name="T53" fmla="*/ 41 h 56"/>
                <a:gd name="T54" fmla="*/ 66 w 89"/>
                <a:gd name="T55" fmla="*/ 38 h 56"/>
                <a:gd name="T56" fmla="*/ 71 w 89"/>
                <a:gd name="T57" fmla="*/ 33 h 56"/>
                <a:gd name="T58" fmla="*/ 76 w 89"/>
                <a:gd name="T59" fmla="*/ 28 h 56"/>
                <a:gd name="T60" fmla="*/ 80 w 89"/>
                <a:gd name="T61" fmla="*/ 23 h 56"/>
                <a:gd name="T62" fmla="*/ 83 w 89"/>
                <a:gd name="T63" fmla="*/ 18 h 56"/>
                <a:gd name="T64" fmla="*/ 86 w 89"/>
                <a:gd name="T65" fmla="*/ 13 h 56"/>
                <a:gd name="T66" fmla="*/ 87 w 89"/>
                <a:gd name="T67" fmla="*/ 6 h 56"/>
                <a:gd name="T68" fmla="*/ 88 w 89"/>
                <a:gd name="T69" fmla="*/ 0 h 56"/>
                <a:gd name="T70" fmla="*/ 82 w 89"/>
                <a:gd name="T71" fmla="*/ 0 h 5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56"/>
                <a:gd name="T110" fmla="*/ 89 w 89"/>
                <a:gd name="T111" fmla="*/ 56 h 5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56">
                  <a:moveTo>
                    <a:pt x="82" y="0"/>
                  </a:moveTo>
                  <a:lnTo>
                    <a:pt x="82" y="0"/>
                  </a:lnTo>
                  <a:lnTo>
                    <a:pt x="81" y="5"/>
                  </a:lnTo>
                  <a:lnTo>
                    <a:pt x="80" y="11"/>
                  </a:lnTo>
                  <a:lnTo>
                    <a:pt x="77" y="15"/>
                  </a:lnTo>
                  <a:lnTo>
                    <a:pt x="75" y="21"/>
                  </a:lnTo>
                  <a:lnTo>
                    <a:pt x="71" y="24"/>
                  </a:lnTo>
                  <a:lnTo>
                    <a:pt x="66" y="29"/>
                  </a:lnTo>
                  <a:lnTo>
                    <a:pt x="62" y="32"/>
                  </a:lnTo>
                  <a:lnTo>
                    <a:pt x="57" y="36"/>
                  </a:lnTo>
                  <a:lnTo>
                    <a:pt x="51" y="40"/>
                  </a:lnTo>
                  <a:lnTo>
                    <a:pt x="45" y="42"/>
                  </a:lnTo>
                  <a:lnTo>
                    <a:pt x="38" y="45"/>
                  </a:lnTo>
                  <a:lnTo>
                    <a:pt x="31" y="47"/>
                  </a:lnTo>
                  <a:lnTo>
                    <a:pt x="24" y="48"/>
                  </a:lnTo>
                  <a:lnTo>
                    <a:pt x="17" y="49"/>
                  </a:lnTo>
                  <a:lnTo>
                    <a:pt x="8" y="49"/>
                  </a:lnTo>
                  <a:lnTo>
                    <a:pt x="0" y="49"/>
                  </a:lnTo>
                  <a:lnTo>
                    <a:pt x="0" y="54"/>
                  </a:lnTo>
                  <a:lnTo>
                    <a:pt x="8" y="55"/>
                  </a:lnTo>
                  <a:lnTo>
                    <a:pt x="17" y="54"/>
                  </a:lnTo>
                  <a:lnTo>
                    <a:pt x="24" y="53"/>
                  </a:lnTo>
                  <a:lnTo>
                    <a:pt x="32" y="52"/>
                  </a:lnTo>
                  <a:lnTo>
                    <a:pt x="40" y="50"/>
                  </a:lnTo>
                  <a:lnTo>
                    <a:pt x="47" y="48"/>
                  </a:lnTo>
                  <a:lnTo>
                    <a:pt x="53" y="45"/>
                  </a:lnTo>
                  <a:lnTo>
                    <a:pt x="60" y="41"/>
                  </a:lnTo>
                  <a:lnTo>
                    <a:pt x="66" y="38"/>
                  </a:lnTo>
                  <a:lnTo>
                    <a:pt x="71" y="33"/>
                  </a:lnTo>
                  <a:lnTo>
                    <a:pt x="76" y="28"/>
                  </a:lnTo>
                  <a:lnTo>
                    <a:pt x="80" y="23"/>
                  </a:lnTo>
                  <a:lnTo>
                    <a:pt x="83" y="18"/>
                  </a:lnTo>
                  <a:lnTo>
                    <a:pt x="86" y="13"/>
                  </a:lnTo>
                  <a:lnTo>
                    <a:pt x="87" y="6"/>
                  </a:lnTo>
                  <a:lnTo>
                    <a:pt x="88" y="0"/>
                  </a:lnTo>
                  <a:lnTo>
                    <a:pt x="82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86" name="Freeform 405"/>
            <p:cNvSpPr>
              <a:spLocks/>
            </p:cNvSpPr>
            <p:nvPr/>
          </p:nvSpPr>
          <p:spPr bwMode="auto">
            <a:xfrm>
              <a:off x="3859" y="4055"/>
              <a:ext cx="3" cy="25"/>
            </a:xfrm>
            <a:custGeom>
              <a:avLst/>
              <a:gdLst>
                <a:gd name="T0" fmla="*/ 1 w 3"/>
                <a:gd name="T1" fmla="*/ 0 h 25"/>
                <a:gd name="T2" fmla="*/ 1 w 3"/>
                <a:gd name="T3" fmla="*/ 0 h 25"/>
                <a:gd name="T4" fmla="*/ 0 w 3"/>
                <a:gd name="T5" fmla="*/ 24 h 25"/>
                <a:gd name="T6" fmla="*/ 2 w 3"/>
                <a:gd name="T7" fmla="*/ 24 h 25"/>
                <a:gd name="T8" fmla="*/ 2 w 3"/>
                <a:gd name="T9" fmla="*/ 0 h 25"/>
                <a:gd name="T10" fmla="*/ 1 w 3"/>
                <a:gd name="T11" fmla="*/ 0 h 2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"/>
                <a:gd name="T19" fmla="*/ 0 h 25"/>
                <a:gd name="T20" fmla="*/ 3 w 3"/>
                <a:gd name="T21" fmla="*/ 25 h 2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" h="25">
                  <a:moveTo>
                    <a:pt x="1" y="0"/>
                  </a:moveTo>
                  <a:lnTo>
                    <a:pt x="1" y="0"/>
                  </a:lnTo>
                  <a:lnTo>
                    <a:pt x="0" y="24"/>
                  </a:lnTo>
                  <a:lnTo>
                    <a:pt x="2" y="24"/>
                  </a:lnTo>
                  <a:lnTo>
                    <a:pt x="2" y="0"/>
                  </a:lnTo>
                  <a:lnTo>
                    <a:pt x="1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87" name="Freeform 406"/>
            <p:cNvSpPr>
              <a:spLocks/>
            </p:cNvSpPr>
            <p:nvPr/>
          </p:nvSpPr>
          <p:spPr bwMode="auto">
            <a:xfrm>
              <a:off x="3783" y="3982"/>
              <a:ext cx="79" cy="68"/>
            </a:xfrm>
            <a:custGeom>
              <a:avLst/>
              <a:gdLst>
                <a:gd name="T0" fmla="*/ 0 w 79"/>
                <a:gd name="T1" fmla="*/ 6 h 68"/>
                <a:gd name="T2" fmla="*/ 0 w 79"/>
                <a:gd name="T3" fmla="*/ 6 h 68"/>
                <a:gd name="T4" fmla="*/ 15 w 79"/>
                <a:gd name="T5" fmla="*/ 8 h 68"/>
                <a:gd name="T6" fmla="*/ 30 w 79"/>
                <a:gd name="T7" fmla="*/ 12 h 68"/>
                <a:gd name="T8" fmla="*/ 43 w 79"/>
                <a:gd name="T9" fmla="*/ 18 h 68"/>
                <a:gd name="T10" fmla="*/ 53 w 79"/>
                <a:gd name="T11" fmla="*/ 27 h 68"/>
                <a:gd name="T12" fmla="*/ 62 w 79"/>
                <a:gd name="T13" fmla="*/ 36 h 68"/>
                <a:gd name="T14" fmla="*/ 68 w 79"/>
                <a:gd name="T15" fmla="*/ 45 h 68"/>
                <a:gd name="T16" fmla="*/ 72 w 79"/>
                <a:gd name="T17" fmla="*/ 56 h 68"/>
                <a:gd name="T18" fmla="*/ 72 w 79"/>
                <a:gd name="T19" fmla="*/ 67 h 68"/>
                <a:gd name="T20" fmla="*/ 78 w 79"/>
                <a:gd name="T21" fmla="*/ 67 h 68"/>
                <a:gd name="T22" fmla="*/ 78 w 79"/>
                <a:gd name="T23" fmla="*/ 55 h 68"/>
                <a:gd name="T24" fmla="*/ 74 w 79"/>
                <a:gd name="T25" fmla="*/ 43 h 68"/>
                <a:gd name="T26" fmla="*/ 67 w 79"/>
                <a:gd name="T27" fmla="*/ 31 h 68"/>
                <a:gd name="T28" fmla="*/ 57 w 79"/>
                <a:gd name="T29" fmla="*/ 22 h 68"/>
                <a:gd name="T30" fmla="*/ 46 w 79"/>
                <a:gd name="T31" fmla="*/ 14 h 68"/>
                <a:gd name="T32" fmla="*/ 32 w 79"/>
                <a:gd name="T33" fmla="*/ 6 h 68"/>
                <a:gd name="T34" fmla="*/ 17 w 79"/>
                <a:gd name="T35" fmla="*/ 2 h 68"/>
                <a:gd name="T36" fmla="*/ 0 w 79"/>
                <a:gd name="T37" fmla="*/ 0 h 68"/>
                <a:gd name="T38" fmla="*/ 0 w 79"/>
                <a:gd name="T39" fmla="*/ 6 h 6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68"/>
                <a:gd name="T62" fmla="*/ 79 w 79"/>
                <a:gd name="T63" fmla="*/ 68 h 68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68">
                  <a:moveTo>
                    <a:pt x="0" y="6"/>
                  </a:moveTo>
                  <a:lnTo>
                    <a:pt x="0" y="6"/>
                  </a:lnTo>
                  <a:lnTo>
                    <a:pt x="15" y="8"/>
                  </a:lnTo>
                  <a:lnTo>
                    <a:pt x="30" y="12"/>
                  </a:lnTo>
                  <a:lnTo>
                    <a:pt x="43" y="18"/>
                  </a:lnTo>
                  <a:lnTo>
                    <a:pt x="53" y="27"/>
                  </a:lnTo>
                  <a:lnTo>
                    <a:pt x="62" y="36"/>
                  </a:lnTo>
                  <a:lnTo>
                    <a:pt x="68" y="45"/>
                  </a:lnTo>
                  <a:lnTo>
                    <a:pt x="72" y="56"/>
                  </a:lnTo>
                  <a:lnTo>
                    <a:pt x="72" y="67"/>
                  </a:lnTo>
                  <a:lnTo>
                    <a:pt x="78" y="67"/>
                  </a:lnTo>
                  <a:lnTo>
                    <a:pt x="78" y="55"/>
                  </a:lnTo>
                  <a:lnTo>
                    <a:pt x="74" y="43"/>
                  </a:lnTo>
                  <a:lnTo>
                    <a:pt x="67" y="31"/>
                  </a:lnTo>
                  <a:lnTo>
                    <a:pt x="57" y="22"/>
                  </a:lnTo>
                  <a:lnTo>
                    <a:pt x="46" y="14"/>
                  </a:lnTo>
                  <a:lnTo>
                    <a:pt x="32" y="6"/>
                  </a:lnTo>
                  <a:lnTo>
                    <a:pt x="17" y="2"/>
                  </a:lnTo>
                  <a:lnTo>
                    <a:pt x="0" y="0"/>
                  </a:lnTo>
                  <a:lnTo>
                    <a:pt x="0" y="6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88" name="Freeform 407"/>
            <p:cNvSpPr>
              <a:spLocks/>
            </p:cNvSpPr>
            <p:nvPr/>
          </p:nvSpPr>
          <p:spPr bwMode="auto">
            <a:xfrm>
              <a:off x="3689" y="3980"/>
              <a:ext cx="89" cy="58"/>
            </a:xfrm>
            <a:custGeom>
              <a:avLst/>
              <a:gdLst>
                <a:gd name="T0" fmla="*/ 6 w 89"/>
                <a:gd name="T1" fmla="*/ 57 h 58"/>
                <a:gd name="T2" fmla="*/ 6 w 89"/>
                <a:gd name="T3" fmla="*/ 57 h 58"/>
                <a:gd name="T4" fmla="*/ 7 w 89"/>
                <a:gd name="T5" fmla="*/ 52 h 58"/>
                <a:gd name="T6" fmla="*/ 8 w 89"/>
                <a:gd name="T7" fmla="*/ 46 h 58"/>
                <a:gd name="T8" fmla="*/ 10 w 89"/>
                <a:gd name="T9" fmla="*/ 41 h 58"/>
                <a:gd name="T10" fmla="*/ 13 w 89"/>
                <a:gd name="T11" fmla="*/ 36 h 58"/>
                <a:gd name="T12" fmla="*/ 17 w 89"/>
                <a:gd name="T13" fmla="*/ 32 h 58"/>
                <a:gd name="T14" fmla="*/ 22 w 89"/>
                <a:gd name="T15" fmla="*/ 27 h 58"/>
                <a:gd name="T16" fmla="*/ 25 w 89"/>
                <a:gd name="T17" fmla="*/ 24 h 58"/>
                <a:gd name="T18" fmla="*/ 31 w 89"/>
                <a:gd name="T19" fmla="*/ 20 h 58"/>
                <a:gd name="T20" fmla="*/ 37 w 89"/>
                <a:gd name="T21" fmla="*/ 17 h 58"/>
                <a:gd name="T22" fmla="*/ 43 w 89"/>
                <a:gd name="T23" fmla="*/ 14 h 58"/>
                <a:gd name="T24" fmla="*/ 50 w 89"/>
                <a:gd name="T25" fmla="*/ 12 h 58"/>
                <a:gd name="T26" fmla="*/ 57 w 89"/>
                <a:gd name="T27" fmla="*/ 10 h 58"/>
                <a:gd name="T28" fmla="*/ 65 w 89"/>
                <a:gd name="T29" fmla="*/ 8 h 58"/>
                <a:gd name="T30" fmla="*/ 71 w 89"/>
                <a:gd name="T31" fmla="*/ 7 h 58"/>
                <a:gd name="T32" fmla="*/ 80 w 89"/>
                <a:gd name="T33" fmla="*/ 7 h 58"/>
                <a:gd name="T34" fmla="*/ 88 w 89"/>
                <a:gd name="T35" fmla="*/ 7 h 58"/>
                <a:gd name="T36" fmla="*/ 88 w 89"/>
                <a:gd name="T37" fmla="*/ 2 h 58"/>
                <a:gd name="T38" fmla="*/ 80 w 89"/>
                <a:gd name="T39" fmla="*/ 0 h 58"/>
                <a:gd name="T40" fmla="*/ 71 w 89"/>
                <a:gd name="T41" fmla="*/ 2 h 58"/>
                <a:gd name="T42" fmla="*/ 64 w 89"/>
                <a:gd name="T43" fmla="*/ 3 h 58"/>
                <a:gd name="T44" fmla="*/ 56 w 89"/>
                <a:gd name="T45" fmla="*/ 4 h 58"/>
                <a:gd name="T46" fmla="*/ 48 w 89"/>
                <a:gd name="T47" fmla="*/ 5 h 58"/>
                <a:gd name="T48" fmla="*/ 41 w 89"/>
                <a:gd name="T49" fmla="*/ 8 h 58"/>
                <a:gd name="T50" fmla="*/ 35 w 89"/>
                <a:gd name="T51" fmla="*/ 11 h 58"/>
                <a:gd name="T52" fmla="*/ 28 w 89"/>
                <a:gd name="T53" fmla="*/ 14 h 58"/>
                <a:gd name="T54" fmla="*/ 22 w 89"/>
                <a:gd name="T55" fmla="*/ 18 h 58"/>
                <a:gd name="T56" fmla="*/ 17 w 89"/>
                <a:gd name="T57" fmla="*/ 24 h 58"/>
                <a:gd name="T58" fmla="*/ 12 w 89"/>
                <a:gd name="T59" fmla="*/ 27 h 58"/>
                <a:gd name="T60" fmla="*/ 8 w 89"/>
                <a:gd name="T61" fmla="*/ 33 h 58"/>
                <a:gd name="T62" fmla="*/ 5 w 89"/>
                <a:gd name="T63" fmla="*/ 38 h 58"/>
                <a:gd name="T64" fmla="*/ 2 w 89"/>
                <a:gd name="T65" fmla="*/ 44 h 58"/>
                <a:gd name="T66" fmla="*/ 1 w 89"/>
                <a:gd name="T67" fmla="*/ 51 h 58"/>
                <a:gd name="T68" fmla="*/ 0 w 89"/>
                <a:gd name="T69" fmla="*/ 57 h 58"/>
                <a:gd name="T70" fmla="*/ 6 w 89"/>
                <a:gd name="T71" fmla="*/ 57 h 58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58"/>
                <a:gd name="T110" fmla="*/ 89 w 89"/>
                <a:gd name="T111" fmla="*/ 58 h 58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58">
                  <a:moveTo>
                    <a:pt x="6" y="57"/>
                  </a:moveTo>
                  <a:lnTo>
                    <a:pt x="6" y="57"/>
                  </a:lnTo>
                  <a:lnTo>
                    <a:pt x="7" y="52"/>
                  </a:lnTo>
                  <a:lnTo>
                    <a:pt x="8" y="46"/>
                  </a:lnTo>
                  <a:lnTo>
                    <a:pt x="10" y="41"/>
                  </a:lnTo>
                  <a:lnTo>
                    <a:pt x="13" y="36"/>
                  </a:lnTo>
                  <a:lnTo>
                    <a:pt x="17" y="32"/>
                  </a:lnTo>
                  <a:lnTo>
                    <a:pt x="22" y="27"/>
                  </a:lnTo>
                  <a:lnTo>
                    <a:pt x="25" y="24"/>
                  </a:lnTo>
                  <a:lnTo>
                    <a:pt x="31" y="20"/>
                  </a:lnTo>
                  <a:lnTo>
                    <a:pt x="37" y="17"/>
                  </a:lnTo>
                  <a:lnTo>
                    <a:pt x="43" y="14"/>
                  </a:lnTo>
                  <a:lnTo>
                    <a:pt x="50" y="12"/>
                  </a:lnTo>
                  <a:lnTo>
                    <a:pt x="57" y="10"/>
                  </a:lnTo>
                  <a:lnTo>
                    <a:pt x="65" y="8"/>
                  </a:lnTo>
                  <a:lnTo>
                    <a:pt x="71" y="7"/>
                  </a:lnTo>
                  <a:lnTo>
                    <a:pt x="80" y="7"/>
                  </a:lnTo>
                  <a:lnTo>
                    <a:pt x="88" y="7"/>
                  </a:lnTo>
                  <a:lnTo>
                    <a:pt x="88" y="2"/>
                  </a:lnTo>
                  <a:lnTo>
                    <a:pt x="80" y="0"/>
                  </a:lnTo>
                  <a:lnTo>
                    <a:pt x="71" y="2"/>
                  </a:lnTo>
                  <a:lnTo>
                    <a:pt x="64" y="3"/>
                  </a:lnTo>
                  <a:lnTo>
                    <a:pt x="56" y="4"/>
                  </a:lnTo>
                  <a:lnTo>
                    <a:pt x="48" y="5"/>
                  </a:lnTo>
                  <a:lnTo>
                    <a:pt x="41" y="8"/>
                  </a:lnTo>
                  <a:lnTo>
                    <a:pt x="35" y="11"/>
                  </a:lnTo>
                  <a:lnTo>
                    <a:pt x="28" y="14"/>
                  </a:lnTo>
                  <a:lnTo>
                    <a:pt x="22" y="18"/>
                  </a:lnTo>
                  <a:lnTo>
                    <a:pt x="17" y="24"/>
                  </a:lnTo>
                  <a:lnTo>
                    <a:pt x="12" y="27"/>
                  </a:lnTo>
                  <a:lnTo>
                    <a:pt x="8" y="33"/>
                  </a:lnTo>
                  <a:lnTo>
                    <a:pt x="5" y="38"/>
                  </a:lnTo>
                  <a:lnTo>
                    <a:pt x="2" y="44"/>
                  </a:lnTo>
                  <a:lnTo>
                    <a:pt x="1" y="51"/>
                  </a:lnTo>
                  <a:lnTo>
                    <a:pt x="0" y="57"/>
                  </a:lnTo>
                  <a:lnTo>
                    <a:pt x="6" y="57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89" name="Freeform 408"/>
            <p:cNvSpPr>
              <a:spLocks/>
            </p:cNvSpPr>
            <p:nvPr/>
          </p:nvSpPr>
          <p:spPr bwMode="auto">
            <a:xfrm>
              <a:off x="3687" y="4043"/>
              <a:ext cx="3" cy="24"/>
            </a:xfrm>
            <a:custGeom>
              <a:avLst/>
              <a:gdLst>
                <a:gd name="T0" fmla="*/ 2 w 3"/>
                <a:gd name="T1" fmla="*/ 23 h 24"/>
                <a:gd name="T2" fmla="*/ 2 w 3"/>
                <a:gd name="T3" fmla="*/ 23 h 24"/>
                <a:gd name="T4" fmla="*/ 2 w 3"/>
                <a:gd name="T5" fmla="*/ 0 h 24"/>
                <a:gd name="T6" fmla="*/ 1 w 3"/>
                <a:gd name="T7" fmla="*/ 0 h 24"/>
                <a:gd name="T8" fmla="*/ 0 w 3"/>
                <a:gd name="T9" fmla="*/ 23 h 24"/>
                <a:gd name="T10" fmla="*/ 2 w 3"/>
                <a:gd name="T11" fmla="*/ 23 h 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"/>
                <a:gd name="T19" fmla="*/ 0 h 24"/>
                <a:gd name="T20" fmla="*/ 3 w 3"/>
                <a:gd name="T21" fmla="*/ 24 h 2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" h="24">
                  <a:moveTo>
                    <a:pt x="2" y="23"/>
                  </a:moveTo>
                  <a:lnTo>
                    <a:pt x="2" y="23"/>
                  </a:lnTo>
                  <a:lnTo>
                    <a:pt x="2" y="0"/>
                  </a:lnTo>
                  <a:lnTo>
                    <a:pt x="1" y="0"/>
                  </a:lnTo>
                  <a:lnTo>
                    <a:pt x="0" y="23"/>
                  </a:lnTo>
                  <a:lnTo>
                    <a:pt x="2" y="23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90" name="Freeform 409"/>
            <p:cNvSpPr>
              <a:spLocks/>
            </p:cNvSpPr>
            <p:nvPr/>
          </p:nvSpPr>
          <p:spPr bwMode="auto">
            <a:xfrm>
              <a:off x="3692" y="3984"/>
              <a:ext cx="167" cy="124"/>
            </a:xfrm>
            <a:custGeom>
              <a:avLst/>
              <a:gdLst>
                <a:gd name="T0" fmla="*/ 166 w 167"/>
                <a:gd name="T1" fmla="*/ 68 h 124"/>
                <a:gd name="T2" fmla="*/ 165 w 167"/>
                <a:gd name="T3" fmla="*/ 74 h 124"/>
                <a:gd name="T4" fmla="*/ 164 w 167"/>
                <a:gd name="T5" fmla="*/ 80 h 124"/>
                <a:gd name="T6" fmla="*/ 161 w 167"/>
                <a:gd name="T7" fmla="*/ 86 h 124"/>
                <a:gd name="T8" fmla="*/ 158 w 167"/>
                <a:gd name="T9" fmla="*/ 92 h 124"/>
                <a:gd name="T10" fmla="*/ 153 w 167"/>
                <a:gd name="T11" fmla="*/ 96 h 124"/>
                <a:gd name="T12" fmla="*/ 150 w 167"/>
                <a:gd name="T13" fmla="*/ 101 h 124"/>
                <a:gd name="T14" fmla="*/ 145 w 167"/>
                <a:gd name="T15" fmla="*/ 105 h 124"/>
                <a:gd name="T16" fmla="*/ 139 w 167"/>
                <a:gd name="T17" fmla="*/ 110 h 124"/>
                <a:gd name="T18" fmla="*/ 132 w 167"/>
                <a:gd name="T19" fmla="*/ 113 h 124"/>
                <a:gd name="T20" fmla="*/ 125 w 167"/>
                <a:gd name="T21" fmla="*/ 116 h 124"/>
                <a:gd name="T22" fmla="*/ 119 w 167"/>
                <a:gd name="T23" fmla="*/ 118 h 124"/>
                <a:gd name="T24" fmla="*/ 111 w 167"/>
                <a:gd name="T25" fmla="*/ 120 h 124"/>
                <a:gd name="T26" fmla="*/ 103 w 167"/>
                <a:gd name="T27" fmla="*/ 122 h 124"/>
                <a:gd name="T28" fmla="*/ 96 w 167"/>
                <a:gd name="T29" fmla="*/ 123 h 124"/>
                <a:gd name="T30" fmla="*/ 87 w 167"/>
                <a:gd name="T31" fmla="*/ 123 h 124"/>
                <a:gd name="T32" fmla="*/ 78 w 167"/>
                <a:gd name="T33" fmla="*/ 123 h 124"/>
                <a:gd name="T34" fmla="*/ 62 w 167"/>
                <a:gd name="T35" fmla="*/ 120 h 124"/>
                <a:gd name="T36" fmla="*/ 46 w 167"/>
                <a:gd name="T37" fmla="*/ 115 h 124"/>
                <a:gd name="T38" fmla="*/ 33 w 167"/>
                <a:gd name="T39" fmla="*/ 109 h 124"/>
                <a:gd name="T40" fmla="*/ 21 w 167"/>
                <a:gd name="T41" fmla="*/ 101 h 124"/>
                <a:gd name="T42" fmla="*/ 12 w 167"/>
                <a:gd name="T43" fmla="*/ 91 h 124"/>
                <a:gd name="T44" fmla="*/ 5 w 167"/>
                <a:gd name="T45" fmla="*/ 80 h 124"/>
                <a:gd name="T46" fmla="*/ 0 w 167"/>
                <a:gd name="T47" fmla="*/ 68 h 124"/>
                <a:gd name="T48" fmla="*/ 0 w 167"/>
                <a:gd name="T49" fmla="*/ 56 h 124"/>
                <a:gd name="T50" fmla="*/ 1 w 167"/>
                <a:gd name="T51" fmla="*/ 50 h 124"/>
                <a:gd name="T52" fmla="*/ 3 w 167"/>
                <a:gd name="T53" fmla="*/ 44 h 124"/>
                <a:gd name="T54" fmla="*/ 5 w 167"/>
                <a:gd name="T55" fmla="*/ 38 h 124"/>
                <a:gd name="T56" fmla="*/ 8 w 167"/>
                <a:gd name="T57" fmla="*/ 32 h 124"/>
                <a:gd name="T58" fmla="*/ 13 w 167"/>
                <a:gd name="T59" fmla="*/ 28 h 124"/>
                <a:gd name="T60" fmla="*/ 17 w 167"/>
                <a:gd name="T61" fmla="*/ 23 h 124"/>
                <a:gd name="T62" fmla="*/ 21 w 167"/>
                <a:gd name="T63" fmla="*/ 18 h 124"/>
                <a:gd name="T64" fmla="*/ 28 w 167"/>
                <a:gd name="T65" fmla="*/ 14 h 124"/>
                <a:gd name="T66" fmla="*/ 34 w 167"/>
                <a:gd name="T67" fmla="*/ 10 h 124"/>
                <a:gd name="T68" fmla="*/ 41 w 167"/>
                <a:gd name="T69" fmla="*/ 8 h 124"/>
                <a:gd name="T70" fmla="*/ 47 w 167"/>
                <a:gd name="T71" fmla="*/ 6 h 124"/>
                <a:gd name="T72" fmla="*/ 55 w 167"/>
                <a:gd name="T73" fmla="*/ 3 h 124"/>
                <a:gd name="T74" fmla="*/ 63 w 167"/>
                <a:gd name="T75" fmla="*/ 2 h 124"/>
                <a:gd name="T76" fmla="*/ 70 w 167"/>
                <a:gd name="T77" fmla="*/ 1 h 124"/>
                <a:gd name="T78" fmla="*/ 79 w 167"/>
                <a:gd name="T79" fmla="*/ 0 h 124"/>
                <a:gd name="T80" fmla="*/ 88 w 167"/>
                <a:gd name="T81" fmla="*/ 1 h 124"/>
                <a:gd name="T82" fmla="*/ 104 w 167"/>
                <a:gd name="T83" fmla="*/ 3 h 124"/>
                <a:gd name="T84" fmla="*/ 120 w 167"/>
                <a:gd name="T85" fmla="*/ 8 h 124"/>
                <a:gd name="T86" fmla="*/ 133 w 167"/>
                <a:gd name="T87" fmla="*/ 14 h 124"/>
                <a:gd name="T88" fmla="*/ 145 w 167"/>
                <a:gd name="T89" fmla="*/ 23 h 124"/>
                <a:gd name="T90" fmla="*/ 154 w 167"/>
                <a:gd name="T91" fmla="*/ 32 h 124"/>
                <a:gd name="T92" fmla="*/ 161 w 167"/>
                <a:gd name="T93" fmla="*/ 44 h 124"/>
                <a:gd name="T94" fmla="*/ 166 w 167"/>
                <a:gd name="T95" fmla="*/ 56 h 124"/>
                <a:gd name="T96" fmla="*/ 166 w 167"/>
                <a:gd name="T97" fmla="*/ 68 h 12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67"/>
                <a:gd name="T148" fmla="*/ 0 h 124"/>
                <a:gd name="T149" fmla="*/ 167 w 167"/>
                <a:gd name="T150" fmla="*/ 124 h 124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67" h="124">
                  <a:moveTo>
                    <a:pt x="166" y="68"/>
                  </a:moveTo>
                  <a:lnTo>
                    <a:pt x="165" y="74"/>
                  </a:lnTo>
                  <a:lnTo>
                    <a:pt x="164" y="80"/>
                  </a:lnTo>
                  <a:lnTo>
                    <a:pt x="161" y="86"/>
                  </a:lnTo>
                  <a:lnTo>
                    <a:pt x="158" y="92"/>
                  </a:lnTo>
                  <a:lnTo>
                    <a:pt x="153" y="96"/>
                  </a:lnTo>
                  <a:lnTo>
                    <a:pt x="150" y="101"/>
                  </a:lnTo>
                  <a:lnTo>
                    <a:pt x="145" y="105"/>
                  </a:lnTo>
                  <a:lnTo>
                    <a:pt x="139" y="110"/>
                  </a:lnTo>
                  <a:lnTo>
                    <a:pt x="132" y="113"/>
                  </a:lnTo>
                  <a:lnTo>
                    <a:pt x="125" y="116"/>
                  </a:lnTo>
                  <a:lnTo>
                    <a:pt x="119" y="118"/>
                  </a:lnTo>
                  <a:lnTo>
                    <a:pt x="111" y="120"/>
                  </a:lnTo>
                  <a:lnTo>
                    <a:pt x="103" y="122"/>
                  </a:lnTo>
                  <a:lnTo>
                    <a:pt x="96" y="123"/>
                  </a:lnTo>
                  <a:lnTo>
                    <a:pt x="87" y="123"/>
                  </a:lnTo>
                  <a:lnTo>
                    <a:pt x="78" y="123"/>
                  </a:lnTo>
                  <a:lnTo>
                    <a:pt x="62" y="120"/>
                  </a:lnTo>
                  <a:lnTo>
                    <a:pt x="46" y="115"/>
                  </a:lnTo>
                  <a:lnTo>
                    <a:pt x="33" y="109"/>
                  </a:lnTo>
                  <a:lnTo>
                    <a:pt x="21" y="101"/>
                  </a:lnTo>
                  <a:lnTo>
                    <a:pt x="12" y="91"/>
                  </a:lnTo>
                  <a:lnTo>
                    <a:pt x="5" y="80"/>
                  </a:lnTo>
                  <a:lnTo>
                    <a:pt x="0" y="68"/>
                  </a:lnTo>
                  <a:lnTo>
                    <a:pt x="0" y="56"/>
                  </a:lnTo>
                  <a:lnTo>
                    <a:pt x="1" y="50"/>
                  </a:lnTo>
                  <a:lnTo>
                    <a:pt x="3" y="44"/>
                  </a:lnTo>
                  <a:lnTo>
                    <a:pt x="5" y="38"/>
                  </a:lnTo>
                  <a:lnTo>
                    <a:pt x="8" y="32"/>
                  </a:lnTo>
                  <a:lnTo>
                    <a:pt x="13" y="28"/>
                  </a:lnTo>
                  <a:lnTo>
                    <a:pt x="17" y="23"/>
                  </a:lnTo>
                  <a:lnTo>
                    <a:pt x="21" y="18"/>
                  </a:lnTo>
                  <a:lnTo>
                    <a:pt x="28" y="14"/>
                  </a:lnTo>
                  <a:lnTo>
                    <a:pt x="34" y="10"/>
                  </a:lnTo>
                  <a:lnTo>
                    <a:pt x="41" y="8"/>
                  </a:lnTo>
                  <a:lnTo>
                    <a:pt x="47" y="6"/>
                  </a:lnTo>
                  <a:lnTo>
                    <a:pt x="55" y="3"/>
                  </a:lnTo>
                  <a:lnTo>
                    <a:pt x="63" y="2"/>
                  </a:lnTo>
                  <a:lnTo>
                    <a:pt x="70" y="1"/>
                  </a:lnTo>
                  <a:lnTo>
                    <a:pt x="79" y="0"/>
                  </a:lnTo>
                  <a:lnTo>
                    <a:pt x="88" y="1"/>
                  </a:lnTo>
                  <a:lnTo>
                    <a:pt x="104" y="3"/>
                  </a:lnTo>
                  <a:lnTo>
                    <a:pt x="120" y="8"/>
                  </a:lnTo>
                  <a:lnTo>
                    <a:pt x="133" y="14"/>
                  </a:lnTo>
                  <a:lnTo>
                    <a:pt x="145" y="23"/>
                  </a:lnTo>
                  <a:lnTo>
                    <a:pt x="154" y="32"/>
                  </a:lnTo>
                  <a:lnTo>
                    <a:pt x="161" y="44"/>
                  </a:lnTo>
                  <a:lnTo>
                    <a:pt x="166" y="56"/>
                  </a:lnTo>
                  <a:lnTo>
                    <a:pt x="166" y="68"/>
                  </a:lnTo>
                </a:path>
              </a:pathLst>
            </a:custGeom>
            <a:solidFill>
              <a:srgbClr val="FFFF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91" name="Freeform 410"/>
            <p:cNvSpPr>
              <a:spLocks/>
            </p:cNvSpPr>
            <p:nvPr/>
          </p:nvSpPr>
          <p:spPr bwMode="auto">
            <a:xfrm>
              <a:off x="3773" y="4055"/>
              <a:ext cx="89" cy="57"/>
            </a:xfrm>
            <a:custGeom>
              <a:avLst/>
              <a:gdLst>
                <a:gd name="T0" fmla="*/ 0 w 89"/>
                <a:gd name="T1" fmla="*/ 55 h 57"/>
                <a:gd name="T2" fmla="*/ 0 w 89"/>
                <a:gd name="T3" fmla="*/ 55 h 57"/>
                <a:gd name="T4" fmla="*/ 8 w 89"/>
                <a:gd name="T5" fmla="*/ 56 h 57"/>
                <a:gd name="T6" fmla="*/ 17 w 89"/>
                <a:gd name="T7" fmla="*/ 55 h 57"/>
                <a:gd name="T8" fmla="*/ 24 w 89"/>
                <a:gd name="T9" fmla="*/ 54 h 57"/>
                <a:gd name="T10" fmla="*/ 32 w 89"/>
                <a:gd name="T11" fmla="*/ 53 h 57"/>
                <a:gd name="T12" fmla="*/ 40 w 89"/>
                <a:gd name="T13" fmla="*/ 51 h 57"/>
                <a:gd name="T14" fmla="*/ 48 w 89"/>
                <a:gd name="T15" fmla="*/ 49 h 57"/>
                <a:gd name="T16" fmla="*/ 53 w 89"/>
                <a:gd name="T17" fmla="*/ 46 h 57"/>
                <a:gd name="T18" fmla="*/ 60 w 89"/>
                <a:gd name="T19" fmla="*/ 42 h 57"/>
                <a:gd name="T20" fmla="*/ 66 w 89"/>
                <a:gd name="T21" fmla="*/ 38 h 57"/>
                <a:gd name="T22" fmla="*/ 71 w 89"/>
                <a:gd name="T23" fmla="*/ 33 h 57"/>
                <a:gd name="T24" fmla="*/ 76 w 89"/>
                <a:gd name="T25" fmla="*/ 29 h 57"/>
                <a:gd name="T26" fmla="*/ 80 w 89"/>
                <a:gd name="T27" fmla="*/ 24 h 57"/>
                <a:gd name="T28" fmla="*/ 83 w 89"/>
                <a:gd name="T29" fmla="*/ 19 h 57"/>
                <a:gd name="T30" fmla="*/ 86 w 89"/>
                <a:gd name="T31" fmla="*/ 13 h 57"/>
                <a:gd name="T32" fmla="*/ 87 w 89"/>
                <a:gd name="T33" fmla="*/ 6 h 57"/>
                <a:gd name="T34" fmla="*/ 88 w 89"/>
                <a:gd name="T35" fmla="*/ 0 h 57"/>
                <a:gd name="T36" fmla="*/ 82 w 89"/>
                <a:gd name="T37" fmla="*/ 0 h 57"/>
                <a:gd name="T38" fmla="*/ 81 w 89"/>
                <a:gd name="T39" fmla="*/ 5 h 57"/>
                <a:gd name="T40" fmla="*/ 80 w 89"/>
                <a:gd name="T41" fmla="*/ 11 h 57"/>
                <a:gd name="T42" fmla="*/ 78 w 89"/>
                <a:gd name="T43" fmla="*/ 15 h 57"/>
                <a:gd name="T44" fmla="*/ 75 w 89"/>
                <a:gd name="T45" fmla="*/ 21 h 57"/>
                <a:gd name="T46" fmla="*/ 71 w 89"/>
                <a:gd name="T47" fmla="*/ 25 h 57"/>
                <a:gd name="T48" fmla="*/ 66 w 89"/>
                <a:gd name="T49" fmla="*/ 30 h 57"/>
                <a:gd name="T50" fmla="*/ 63 w 89"/>
                <a:gd name="T51" fmla="*/ 33 h 57"/>
                <a:gd name="T52" fmla="*/ 57 w 89"/>
                <a:gd name="T53" fmla="*/ 37 h 57"/>
                <a:gd name="T54" fmla="*/ 51 w 89"/>
                <a:gd name="T55" fmla="*/ 40 h 57"/>
                <a:gd name="T56" fmla="*/ 45 w 89"/>
                <a:gd name="T57" fmla="*/ 42 h 57"/>
                <a:gd name="T58" fmla="*/ 38 w 89"/>
                <a:gd name="T59" fmla="*/ 45 h 57"/>
                <a:gd name="T60" fmla="*/ 31 w 89"/>
                <a:gd name="T61" fmla="*/ 47 h 57"/>
                <a:gd name="T62" fmla="*/ 24 w 89"/>
                <a:gd name="T63" fmla="*/ 48 h 57"/>
                <a:gd name="T64" fmla="*/ 17 w 89"/>
                <a:gd name="T65" fmla="*/ 49 h 57"/>
                <a:gd name="T66" fmla="*/ 8 w 89"/>
                <a:gd name="T67" fmla="*/ 49 h 57"/>
                <a:gd name="T68" fmla="*/ 0 w 89"/>
                <a:gd name="T69" fmla="*/ 49 h 57"/>
                <a:gd name="T70" fmla="*/ 0 w 89"/>
                <a:gd name="T71" fmla="*/ 55 h 5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57"/>
                <a:gd name="T110" fmla="*/ 89 w 89"/>
                <a:gd name="T111" fmla="*/ 57 h 5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57">
                  <a:moveTo>
                    <a:pt x="0" y="55"/>
                  </a:moveTo>
                  <a:lnTo>
                    <a:pt x="0" y="55"/>
                  </a:lnTo>
                  <a:lnTo>
                    <a:pt x="8" y="56"/>
                  </a:lnTo>
                  <a:lnTo>
                    <a:pt x="17" y="55"/>
                  </a:lnTo>
                  <a:lnTo>
                    <a:pt x="24" y="54"/>
                  </a:lnTo>
                  <a:lnTo>
                    <a:pt x="32" y="53"/>
                  </a:lnTo>
                  <a:lnTo>
                    <a:pt x="40" y="51"/>
                  </a:lnTo>
                  <a:lnTo>
                    <a:pt x="48" y="49"/>
                  </a:lnTo>
                  <a:lnTo>
                    <a:pt x="53" y="46"/>
                  </a:lnTo>
                  <a:lnTo>
                    <a:pt x="60" y="42"/>
                  </a:lnTo>
                  <a:lnTo>
                    <a:pt x="66" y="38"/>
                  </a:lnTo>
                  <a:lnTo>
                    <a:pt x="71" y="33"/>
                  </a:lnTo>
                  <a:lnTo>
                    <a:pt x="76" y="29"/>
                  </a:lnTo>
                  <a:lnTo>
                    <a:pt x="80" y="24"/>
                  </a:lnTo>
                  <a:lnTo>
                    <a:pt x="83" y="19"/>
                  </a:lnTo>
                  <a:lnTo>
                    <a:pt x="86" y="13"/>
                  </a:lnTo>
                  <a:lnTo>
                    <a:pt x="87" y="6"/>
                  </a:lnTo>
                  <a:lnTo>
                    <a:pt x="88" y="0"/>
                  </a:lnTo>
                  <a:lnTo>
                    <a:pt x="82" y="0"/>
                  </a:lnTo>
                  <a:lnTo>
                    <a:pt x="81" y="5"/>
                  </a:lnTo>
                  <a:lnTo>
                    <a:pt x="80" y="11"/>
                  </a:lnTo>
                  <a:lnTo>
                    <a:pt x="78" y="15"/>
                  </a:lnTo>
                  <a:lnTo>
                    <a:pt x="75" y="21"/>
                  </a:lnTo>
                  <a:lnTo>
                    <a:pt x="71" y="25"/>
                  </a:lnTo>
                  <a:lnTo>
                    <a:pt x="66" y="30"/>
                  </a:lnTo>
                  <a:lnTo>
                    <a:pt x="63" y="33"/>
                  </a:lnTo>
                  <a:lnTo>
                    <a:pt x="57" y="37"/>
                  </a:lnTo>
                  <a:lnTo>
                    <a:pt x="51" y="40"/>
                  </a:lnTo>
                  <a:lnTo>
                    <a:pt x="45" y="42"/>
                  </a:lnTo>
                  <a:lnTo>
                    <a:pt x="38" y="45"/>
                  </a:lnTo>
                  <a:lnTo>
                    <a:pt x="31" y="47"/>
                  </a:lnTo>
                  <a:lnTo>
                    <a:pt x="24" y="48"/>
                  </a:lnTo>
                  <a:lnTo>
                    <a:pt x="17" y="49"/>
                  </a:lnTo>
                  <a:lnTo>
                    <a:pt x="8" y="49"/>
                  </a:lnTo>
                  <a:lnTo>
                    <a:pt x="0" y="49"/>
                  </a:lnTo>
                  <a:lnTo>
                    <a:pt x="0" y="55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92" name="Freeform 411"/>
            <p:cNvSpPr>
              <a:spLocks/>
            </p:cNvSpPr>
            <p:nvPr/>
          </p:nvSpPr>
          <p:spPr bwMode="auto">
            <a:xfrm>
              <a:off x="3689" y="4043"/>
              <a:ext cx="79" cy="68"/>
            </a:xfrm>
            <a:custGeom>
              <a:avLst/>
              <a:gdLst>
                <a:gd name="T0" fmla="*/ 0 w 79"/>
                <a:gd name="T1" fmla="*/ 0 h 68"/>
                <a:gd name="T2" fmla="*/ 0 w 79"/>
                <a:gd name="T3" fmla="*/ 0 h 68"/>
                <a:gd name="T4" fmla="*/ 0 w 79"/>
                <a:gd name="T5" fmla="*/ 12 h 68"/>
                <a:gd name="T6" fmla="*/ 4 w 79"/>
                <a:gd name="T7" fmla="*/ 24 h 68"/>
                <a:gd name="T8" fmla="*/ 12 w 79"/>
                <a:gd name="T9" fmla="*/ 36 h 68"/>
                <a:gd name="T10" fmla="*/ 21 w 79"/>
                <a:gd name="T11" fmla="*/ 45 h 68"/>
                <a:gd name="T12" fmla="*/ 33 w 79"/>
                <a:gd name="T13" fmla="*/ 53 h 68"/>
                <a:gd name="T14" fmla="*/ 46 w 79"/>
                <a:gd name="T15" fmla="*/ 60 h 68"/>
                <a:gd name="T16" fmla="*/ 62 w 79"/>
                <a:gd name="T17" fmla="*/ 64 h 68"/>
                <a:gd name="T18" fmla="*/ 78 w 79"/>
                <a:gd name="T19" fmla="*/ 67 h 68"/>
                <a:gd name="T20" fmla="*/ 78 w 79"/>
                <a:gd name="T21" fmla="*/ 61 h 68"/>
                <a:gd name="T22" fmla="*/ 63 w 79"/>
                <a:gd name="T23" fmla="*/ 59 h 68"/>
                <a:gd name="T24" fmla="*/ 48 w 79"/>
                <a:gd name="T25" fmla="*/ 54 h 68"/>
                <a:gd name="T26" fmla="*/ 36 w 79"/>
                <a:gd name="T27" fmla="*/ 48 h 68"/>
                <a:gd name="T28" fmla="*/ 25 w 79"/>
                <a:gd name="T29" fmla="*/ 40 h 68"/>
                <a:gd name="T30" fmla="*/ 17 w 79"/>
                <a:gd name="T31" fmla="*/ 31 h 68"/>
                <a:gd name="T32" fmla="*/ 10 w 79"/>
                <a:gd name="T33" fmla="*/ 21 h 68"/>
                <a:gd name="T34" fmla="*/ 7 w 79"/>
                <a:gd name="T35" fmla="*/ 11 h 68"/>
                <a:gd name="T36" fmla="*/ 6 w 79"/>
                <a:gd name="T37" fmla="*/ 0 h 68"/>
                <a:gd name="T38" fmla="*/ 0 w 79"/>
                <a:gd name="T39" fmla="*/ 0 h 6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68"/>
                <a:gd name="T62" fmla="*/ 79 w 79"/>
                <a:gd name="T63" fmla="*/ 68 h 68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68">
                  <a:moveTo>
                    <a:pt x="0" y="0"/>
                  </a:moveTo>
                  <a:lnTo>
                    <a:pt x="0" y="0"/>
                  </a:lnTo>
                  <a:lnTo>
                    <a:pt x="0" y="12"/>
                  </a:lnTo>
                  <a:lnTo>
                    <a:pt x="4" y="24"/>
                  </a:lnTo>
                  <a:lnTo>
                    <a:pt x="12" y="36"/>
                  </a:lnTo>
                  <a:lnTo>
                    <a:pt x="21" y="45"/>
                  </a:lnTo>
                  <a:lnTo>
                    <a:pt x="33" y="53"/>
                  </a:lnTo>
                  <a:lnTo>
                    <a:pt x="46" y="60"/>
                  </a:lnTo>
                  <a:lnTo>
                    <a:pt x="62" y="64"/>
                  </a:lnTo>
                  <a:lnTo>
                    <a:pt x="78" y="67"/>
                  </a:lnTo>
                  <a:lnTo>
                    <a:pt x="78" y="61"/>
                  </a:lnTo>
                  <a:lnTo>
                    <a:pt x="63" y="59"/>
                  </a:lnTo>
                  <a:lnTo>
                    <a:pt x="48" y="54"/>
                  </a:lnTo>
                  <a:lnTo>
                    <a:pt x="36" y="48"/>
                  </a:lnTo>
                  <a:lnTo>
                    <a:pt x="25" y="40"/>
                  </a:lnTo>
                  <a:lnTo>
                    <a:pt x="17" y="31"/>
                  </a:lnTo>
                  <a:lnTo>
                    <a:pt x="10" y="21"/>
                  </a:lnTo>
                  <a:lnTo>
                    <a:pt x="7" y="11"/>
                  </a:lnTo>
                  <a:lnTo>
                    <a:pt x="6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93" name="Freeform 412"/>
            <p:cNvSpPr>
              <a:spLocks/>
            </p:cNvSpPr>
            <p:nvPr/>
          </p:nvSpPr>
          <p:spPr bwMode="auto">
            <a:xfrm>
              <a:off x="3689" y="3980"/>
              <a:ext cx="89" cy="58"/>
            </a:xfrm>
            <a:custGeom>
              <a:avLst/>
              <a:gdLst>
                <a:gd name="T0" fmla="*/ 88 w 89"/>
                <a:gd name="T1" fmla="*/ 2 h 58"/>
                <a:gd name="T2" fmla="*/ 88 w 89"/>
                <a:gd name="T3" fmla="*/ 2 h 58"/>
                <a:gd name="T4" fmla="*/ 80 w 89"/>
                <a:gd name="T5" fmla="*/ 0 h 58"/>
                <a:gd name="T6" fmla="*/ 71 w 89"/>
                <a:gd name="T7" fmla="*/ 2 h 58"/>
                <a:gd name="T8" fmla="*/ 64 w 89"/>
                <a:gd name="T9" fmla="*/ 3 h 58"/>
                <a:gd name="T10" fmla="*/ 56 w 89"/>
                <a:gd name="T11" fmla="*/ 4 h 58"/>
                <a:gd name="T12" fmla="*/ 48 w 89"/>
                <a:gd name="T13" fmla="*/ 5 h 58"/>
                <a:gd name="T14" fmla="*/ 41 w 89"/>
                <a:gd name="T15" fmla="*/ 8 h 58"/>
                <a:gd name="T16" fmla="*/ 35 w 89"/>
                <a:gd name="T17" fmla="*/ 11 h 58"/>
                <a:gd name="T18" fmla="*/ 28 w 89"/>
                <a:gd name="T19" fmla="*/ 14 h 58"/>
                <a:gd name="T20" fmla="*/ 22 w 89"/>
                <a:gd name="T21" fmla="*/ 18 h 58"/>
                <a:gd name="T22" fmla="*/ 17 w 89"/>
                <a:gd name="T23" fmla="*/ 24 h 58"/>
                <a:gd name="T24" fmla="*/ 12 w 89"/>
                <a:gd name="T25" fmla="*/ 27 h 58"/>
                <a:gd name="T26" fmla="*/ 8 w 89"/>
                <a:gd name="T27" fmla="*/ 33 h 58"/>
                <a:gd name="T28" fmla="*/ 5 w 89"/>
                <a:gd name="T29" fmla="*/ 38 h 58"/>
                <a:gd name="T30" fmla="*/ 2 w 89"/>
                <a:gd name="T31" fmla="*/ 44 h 58"/>
                <a:gd name="T32" fmla="*/ 1 w 89"/>
                <a:gd name="T33" fmla="*/ 51 h 58"/>
                <a:gd name="T34" fmla="*/ 0 w 89"/>
                <a:gd name="T35" fmla="*/ 57 h 58"/>
                <a:gd name="T36" fmla="*/ 6 w 89"/>
                <a:gd name="T37" fmla="*/ 57 h 58"/>
                <a:gd name="T38" fmla="*/ 7 w 89"/>
                <a:gd name="T39" fmla="*/ 52 h 58"/>
                <a:gd name="T40" fmla="*/ 8 w 89"/>
                <a:gd name="T41" fmla="*/ 46 h 58"/>
                <a:gd name="T42" fmla="*/ 10 w 89"/>
                <a:gd name="T43" fmla="*/ 41 h 58"/>
                <a:gd name="T44" fmla="*/ 13 w 89"/>
                <a:gd name="T45" fmla="*/ 36 h 58"/>
                <a:gd name="T46" fmla="*/ 17 w 89"/>
                <a:gd name="T47" fmla="*/ 32 h 58"/>
                <a:gd name="T48" fmla="*/ 22 w 89"/>
                <a:gd name="T49" fmla="*/ 27 h 58"/>
                <a:gd name="T50" fmla="*/ 25 w 89"/>
                <a:gd name="T51" fmla="*/ 24 h 58"/>
                <a:gd name="T52" fmla="*/ 31 w 89"/>
                <a:gd name="T53" fmla="*/ 20 h 58"/>
                <a:gd name="T54" fmla="*/ 37 w 89"/>
                <a:gd name="T55" fmla="*/ 17 h 58"/>
                <a:gd name="T56" fmla="*/ 43 w 89"/>
                <a:gd name="T57" fmla="*/ 14 h 58"/>
                <a:gd name="T58" fmla="*/ 50 w 89"/>
                <a:gd name="T59" fmla="*/ 12 h 58"/>
                <a:gd name="T60" fmla="*/ 57 w 89"/>
                <a:gd name="T61" fmla="*/ 10 h 58"/>
                <a:gd name="T62" fmla="*/ 65 w 89"/>
                <a:gd name="T63" fmla="*/ 8 h 58"/>
                <a:gd name="T64" fmla="*/ 71 w 89"/>
                <a:gd name="T65" fmla="*/ 7 h 58"/>
                <a:gd name="T66" fmla="*/ 80 w 89"/>
                <a:gd name="T67" fmla="*/ 7 h 58"/>
                <a:gd name="T68" fmla="*/ 88 w 89"/>
                <a:gd name="T69" fmla="*/ 7 h 58"/>
                <a:gd name="T70" fmla="*/ 88 w 89"/>
                <a:gd name="T71" fmla="*/ 2 h 58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58"/>
                <a:gd name="T110" fmla="*/ 89 w 89"/>
                <a:gd name="T111" fmla="*/ 58 h 58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58">
                  <a:moveTo>
                    <a:pt x="88" y="2"/>
                  </a:moveTo>
                  <a:lnTo>
                    <a:pt x="88" y="2"/>
                  </a:lnTo>
                  <a:lnTo>
                    <a:pt x="80" y="0"/>
                  </a:lnTo>
                  <a:lnTo>
                    <a:pt x="71" y="2"/>
                  </a:lnTo>
                  <a:lnTo>
                    <a:pt x="64" y="3"/>
                  </a:lnTo>
                  <a:lnTo>
                    <a:pt x="56" y="4"/>
                  </a:lnTo>
                  <a:lnTo>
                    <a:pt x="48" y="5"/>
                  </a:lnTo>
                  <a:lnTo>
                    <a:pt x="41" y="8"/>
                  </a:lnTo>
                  <a:lnTo>
                    <a:pt x="35" y="11"/>
                  </a:lnTo>
                  <a:lnTo>
                    <a:pt x="28" y="14"/>
                  </a:lnTo>
                  <a:lnTo>
                    <a:pt x="22" y="18"/>
                  </a:lnTo>
                  <a:lnTo>
                    <a:pt x="17" y="24"/>
                  </a:lnTo>
                  <a:lnTo>
                    <a:pt x="12" y="27"/>
                  </a:lnTo>
                  <a:lnTo>
                    <a:pt x="8" y="33"/>
                  </a:lnTo>
                  <a:lnTo>
                    <a:pt x="5" y="38"/>
                  </a:lnTo>
                  <a:lnTo>
                    <a:pt x="2" y="44"/>
                  </a:lnTo>
                  <a:lnTo>
                    <a:pt x="1" y="51"/>
                  </a:lnTo>
                  <a:lnTo>
                    <a:pt x="0" y="57"/>
                  </a:lnTo>
                  <a:lnTo>
                    <a:pt x="6" y="57"/>
                  </a:lnTo>
                  <a:lnTo>
                    <a:pt x="7" y="52"/>
                  </a:lnTo>
                  <a:lnTo>
                    <a:pt x="8" y="46"/>
                  </a:lnTo>
                  <a:lnTo>
                    <a:pt x="10" y="41"/>
                  </a:lnTo>
                  <a:lnTo>
                    <a:pt x="13" y="36"/>
                  </a:lnTo>
                  <a:lnTo>
                    <a:pt x="17" y="32"/>
                  </a:lnTo>
                  <a:lnTo>
                    <a:pt x="22" y="27"/>
                  </a:lnTo>
                  <a:lnTo>
                    <a:pt x="25" y="24"/>
                  </a:lnTo>
                  <a:lnTo>
                    <a:pt x="31" y="20"/>
                  </a:lnTo>
                  <a:lnTo>
                    <a:pt x="37" y="17"/>
                  </a:lnTo>
                  <a:lnTo>
                    <a:pt x="43" y="14"/>
                  </a:lnTo>
                  <a:lnTo>
                    <a:pt x="50" y="12"/>
                  </a:lnTo>
                  <a:lnTo>
                    <a:pt x="57" y="10"/>
                  </a:lnTo>
                  <a:lnTo>
                    <a:pt x="65" y="8"/>
                  </a:lnTo>
                  <a:lnTo>
                    <a:pt x="71" y="7"/>
                  </a:lnTo>
                  <a:lnTo>
                    <a:pt x="80" y="7"/>
                  </a:lnTo>
                  <a:lnTo>
                    <a:pt x="88" y="7"/>
                  </a:lnTo>
                  <a:lnTo>
                    <a:pt x="88" y="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94" name="Freeform 413"/>
            <p:cNvSpPr>
              <a:spLocks/>
            </p:cNvSpPr>
            <p:nvPr/>
          </p:nvSpPr>
          <p:spPr bwMode="auto">
            <a:xfrm>
              <a:off x="3783" y="3982"/>
              <a:ext cx="79" cy="68"/>
            </a:xfrm>
            <a:custGeom>
              <a:avLst/>
              <a:gdLst>
                <a:gd name="T0" fmla="*/ 78 w 79"/>
                <a:gd name="T1" fmla="*/ 67 h 68"/>
                <a:gd name="T2" fmla="*/ 78 w 79"/>
                <a:gd name="T3" fmla="*/ 67 h 68"/>
                <a:gd name="T4" fmla="*/ 78 w 79"/>
                <a:gd name="T5" fmla="*/ 55 h 68"/>
                <a:gd name="T6" fmla="*/ 74 w 79"/>
                <a:gd name="T7" fmla="*/ 43 h 68"/>
                <a:gd name="T8" fmla="*/ 67 w 79"/>
                <a:gd name="T9" fmla="*/ 31 h 68"/>
                <a:gd name="T10" fmla="*/ 57 w 79"/>
                <a:gd name="T11" fmla="*/ 22 h 68"/>
                <a:gd name="T12" fmla="*/ 46 w 79"/>
                <a:gd name="T13" fmla="*/ 14 h 68"/>
                <a:gd name="T14" fmla="*/ 32 w 79"/>
                <a:gd name="T15" fmla="*/ 6 h 68"/>
                <a:gd name="T16" fmla="*/ 17 w 79"/>
                <a:gd name="T17" fmla="*/ 2 h 68"/>
                <a:gd name="T18" fmla="*/ 0 w 79"/>
                <a:gd name="T19" fmla="*/ 0 h 68"/>
                <a:gd name="T20" fmla="*/ 0 w 79"/>
                <a:gd name="T21" fmla="*/ 6 h 68"/>
                <a:gd name="T22" fmla="*/ 15 w 79"/>
                <a:gd name="T23" fmla="*/ 8 h 68"/>
                <a:gd name="T24" fmla="*/ 30 w 79"/>
                <a:gd name="T25" fmla="*/ 12 h 68"/>
                <a:gd name="T26" fmla="*/ 43 w 79"/>
                <a:gd name="T27" fmla="*/ 18 h 68"/>
                <a:gd name="T28" fmla="*/ 53 w 79"/>
                <a:gd name="T29" fmla="*/ 27 h 68"/>
                <a:gd name="T30" fmla="*/ 62 w 79"/>
                <a:gd name="T31" fmla="*/ 36 h 68"/>
                <a:gd name="T32" fmla="*/ 68 w 79"/>
                <a:gd name="T33" fmla="*/ 45 h 68"/>
                <a:gd name="T34" fmla="*/ 72 w 79"/>
                <a:gd name="T35" fmla="*/ 56 h 68"/>
                <a:gd name="T36" fmla="*/ 72 w 79"/>
                <a:gd name="T37" fmla="*/ 67 h 68"/>
                <a:gd name="T38" fmla="*/ 78 w 79"/>
                <a:gd name="T39" fmla="*/ 67 h 6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68"/>
                <a:gd name="T62" fmla="*/ 79 w 79"/>
                <a:gd name="T63" fmla="*/ 68 h 68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68">
                  <a:moveTo>
                    <a:pt x="78" y="67"/>
                  </a:moveTo>
                  <a:lnTo>
                    <a:pt x="78" y="67"/>
                  </a:lnTo>
                  <a:lnTo>
                    <a:pt x="78" y="55"/>
                  </a:lnTo>
                  <a:lnTo>
                    <a:pt x="74" y="43"/>
                  </a:lnTo>
                  <a:lnTo>
                    <a:pt x="67" y="31"/>
                  </a:lnTo>
                  <a:lnTo>
                    <a:pt x="57" y="22"/>
                  </a:lnTo>
                  <a:lnTo>
                    <a:pt x="46" y="14"/>
                  </a:lnTo>
                  <a:lnTo>
                    <a:pt x="32" y="6"/>
                  </a:lnTo>
                  <a:lnTo>
                    <a:pt x="17" y="2"/>
                  </a:lnTo>
                  <a:lnTo>
                    <a:pt x="0" y="0"/>
                  </a:lnTo>
                  <a:lnTo>
                    <a:pt x="0" y="6"/>
                  </a:lnTo>
                  <a:lnTo>
                    <a:pt x="15" y="8"/>
                  </a:lnTo>
                  <a:lnTo>
                    <a:pt x="30" y="12"/>
                  </a:lnTo>
                  <a:lnTo>
                    <a:pt x="43" y="18"/>
                  </a:lnTo>
                  <a:lnTo>
                    <a:pt x="53" y="27"/>
                  </a:lnTo>
                  <a:lnTo>
                    <a:pt x="62" y="36"/>
                  </a:lnTo>
                  <a:lnTo>
                    <a:pt x="68" y="45"/>
                  </a:lnTo>
                  <a:lnTo>
                    <a:pt x="72" y="56"/>
                  </a:lnTo>
                  <a:lnTo>
                    <a:pt x="72" y="67"/>
                  </a:lnTo>
                  <a:lnTo>
                    <a:pt x="78" y="67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95" name="Freeform 414"/>
            <p:cNvSpPr>
              <a:spLocks/>
            </p:cNvSpPr>
            <p:nvPr/>
          </p:nvSpPr>
          <p:spPr bwMode="auto">
            <a:xfrm>
              <a:off x="3359" y="4090"/>
              <a:ext cx="168" cy="106"/>
            </a:xfrm>
            <a:custGeom>
              <a:avLst/>
              <a:gdLst>
                <a:gd name="T0" fmla="*/ 1 w 168"/>
                <a:gd name="T1" fmla="*/ 65 h 106"/>
                <a:gd name="T2" fmla="*/ 2 w 168"/>
                <a:gd name="T3" fmla="*/ 72 h 106"/>
                <a:gd name="T4" fmla="*/ 6 w 168"/>
                <a:gd name="T5" fmla="*/ 79 h 106"/>
                <a:gd name="T6" fmla="*/ 13 w 168"/>
                <a:gd name="T7" fmla="*/ 86 h 106"/>
                <a:gd name="T8" fmla="*/ 22 w 168"/>
                <a:gd name="T9" fmla="*/ 92 h 106"/>
                <a:gd name="T10" fmla="*/ 34 w 168"/>
                <a:gd name="T11" fmla="*/ 96 h 106"/>
                <a:gd name="T12" fmla="*/ 47 w 168"/>
                <a:gd name="T13" fmla="*/ 100 h 106"/>
                <a:gd name="T14" fmla="*/ 63 w 168"/>
                <a:gd name="T15" fmla="*/ 103 h 106"/>
                <a:gd name="T16" fmla="*/ 79 w 168"/>
                <a:gd name="T17" fmla="*/ 105 h 106"/>
                <a:gd name="T18" fmla="*/ 89 w 168"/>
                <a:gd name="T19" fmla="*/ 105 h 106"/>
                <a:gd name="T20" fmla="*/ 97 w 168"/>
                <a:gd name="T21" fmla="*/ 105 h 106"/>
                <a:gd name="T22" fmla="*/ 104 w 168"/>
                <a:gd name="T23" fmla="*/ 104 h 106"/>
                <a:gd name="T24" fmla="*/ 112 w 168"/>
                <a:gd name="T25" fmla="*/ 103 h 106"/>
                <a:gd name="T26" fmla="*/ 120 w 168"/>
                <a:gd name="T27" fmla="*/ 102 h 106"/>
                <a:gd name="T28" fmla="*/ 127 w 168"/>
                <a:gd name="T29" fmla="*/ 101 h 106"/>
                <a:gd name="T30" fmla="*/ 133 w 168"/>
                <a:gd name="T31" fmla="*/ 98 h 106"/>
                <a:gd name="T32" fmla="*/ 140 w 168"/>
                <a:gd name="T33" fmla="*/ 96 h 106"/>
                <a:gd name="T34" fmla="*/ 146 w 168"/>
                <a:gd name="T35" fmla="*/ 95 h 106"/>
                <a:gd name="T36" fmla="*/ 151 w 168"/>
                <a:gd name="T37" fmla="*/ 92 h 106"/>
                <a:gd name="T38" fmla="*/ 155 w 168"/>
                <a:gd name="T39" fmla="*/ 89 h 106"/>
                <a:gd name="T40" fmla="*/ 159 w 168"/>
                <a:gd name="T41" fmla="*/ 86 h 106"/>
                <a:gd name="T42" fmla="*/ 162 w 168"/>
                <a:gd name="T43" fmla="*/ 82 h 106"/>
                <a:gd name="T44" fmla="*/ 165 w 168"/>
                <a:gd name="T45" fmla="*/ 79 h 106"/>
                <a:gd name="T46" fmla="*/ 166 w 168"/>
                <a:gd name="T47" fmla="*/ 76 h 106"/>
                <a:gd name="T48" fmla="*/ 167 w 168"/>
                <a:gd name="T49" fmla="*/ 72 h 106"/>
                <a:gd name="T50" fmla="*/ 166 w 168"/>
                <a:gd name="T51" fmla="*/ 40 h 106"/>
                <a:gd name="T52" fmla="*/ 166 w 168"/>
                <a:gd name="T53" fmla="*/ 32 h 106"/>
                <a:gd name="T54" fmla="*/ 162 w 168"/>
                <a:gd name="T55" fmla="*/ 26 h 106"/>
                <a:gd name="T56" fmla="*/ 155 w 168"/>
                <a:gd name="T57" fmla="*/ 19 h 106"/>
                <a:gd name="T58" fmla="*/ 145 w 168"/>
                <a:gd name="T59" fmla="*/ 13 h 106"/>
                <a:gd name="T60" fmla="*/ 134 w 168"/>
                <a:gd name="T61" fmla="*/ 8 h 106"/>
                <a:gd name="T62" fmla="*/ 120 w 168"/>
                <a:gd name="T63" fmla="*/ 4 h 106"/>
                <a:gd name="T64" fmla="*/ 104 w 168"/>
                <a:gd name="T65" fmla="*/ 1 h 106"/>
                <a:gd name="T66" fmla="*/ 88 w 168"/>
                <a:gd name="T67" fmla="*/ 0 h 106"/>
                <a:gd name="T68" fmla="*/ 79 w 168"/>
                <a:gd name="T69" fmla="*/ 0 h 106"/>
                <a:gd name="T70" fmla="*/ 70 w 168"/>
                <a:gd name="T71" fmla="*/ 0 h 106"/>
                <a:gd name="T72" fmla="*/ 63 w 168"/>
                <a:gd name="T73" fmla="*/ 0 h 106"/>
                <a:gd name="T74" fmla="*/ 55 w 168"/>
                <a:gd name="T75" fmla="*/ 1 h 106"/>
                <a:gd name="T76" fmla="*/ 47 w 168"/>
                <a:gd name="T77" fmla="*/ 2 h 106"/>
                <a:gd name="T78" fmla="*/ 41 w 168"/>
                <a:gd name="T79" fmla="*/ 4 h 106"/>
                <a:gd name="T80" fmla="*/ 34 w 168"/>
                <a:gd name="T81" fmla="*/ 6 h 106"/>
                <a:gd name="T82" fmla="*/ 28 w 168"/>
                <a:gd name="T83" fmla="*/ 8 h 106"/>
                <a:gd name="T84" fmla="*/ 21 w 168"/>
                <a:gd name="T85" fmla="*/ 10 h 106"/>
                <a:gd name="T86" fmla="*/ 17 w 168"/>
                <a:gd name="T87" fmla="*/ 13 h 106"/>
                <a:gd name="T88" fmla="*/ 13 w 168"/>
                <a:gd name="T89" fmla="*/ 15 h 106"/>
                <a:gd name="T90" fmla="*/ 9 w 168"/>
                <a:gd name="T91" fmla="*/ 18 h 106"/>
                <a:gd name="T92" fmla="*/ 5 w 168"/>
                <a:gd name="T93" fmla="*/ 22 h 106"/>
                <a:gd name="T94" fmla="*/ 3 w 168"/>
                <a:gd name="T95" fmla="*/ 26 h 106"/>
                <a:gd name="T96" fmla="*/ 1 w 168"/>
                <a:gd name="T97" fmla="*/ 29 h 106"/>
                <a:gd name="T98" fmla="*/ 0 w 168"/>
                <a:gd name="T99" fmla="*/ 32 h 106"/>
                <a:gd name="T100" fmla="*/ 1 w 168"/>
                <a:gd name="T101" fmla="*/ 65 h 10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68"/>
                <a:gd name="T154" fmla="*/ 0 h 106"/>
                <a:gd name="T155" fmla="*/ 168 w 168"/>
                <a:gd name="T156" fmla="*/ 106 h 10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68" h="106">
                  <a:moveTo>
                    <a:pt x="1" y="65"/>
                  </a:moveTo>
                  <a:lnTo>
                    <a:pt x="2" y="72"/>
                  </a:lnTo>
                  <a:lnTo>
                    <a:pt x="6" y="79"/>
                  </a:lnTo>
                  <a:lnTo>
                    <a:pt x="13" y="86"/>
                  </a:lnTo>
                  <a:lnTo>
                    <a:pt x="22" y="92"/>
                  </a:lnTo>
                  <a:lnTo>
                    <a:pt x="34" y="96"/>
                  </a:lnTo>
                  <a:lnTo>
                    <a:pt x="47" y="100"/>
                  </a:lnTo>
                  <a:lnTo>
                    <a:pt x="63" y="103"/>
                  </a:lnTo>
                  <a:lnTo>
                    <a:pt x="79" y="105"/>
                  </a:lnTo>
                  <a:lnTo>
                    <a:pt x="89" y="105"/>
                  </a:lnTo>
                  <a:lnTo>
                    <a:pt x="97" y="105"/>
                  </a:lnTo>
                  <a:lnTo>
                    <a:pt x="104" y="104"/>
                  </a:lnTo>
                  <a:lnTo>
                    <a:pt x="112" y="103"/>
                  </a:lnTo>
                  <a:lnTo>
                    <a:pt x="120" y="102"/>
                  </a:lnTo>
                  <a:lnTo>
                    <a:pt x="127" y="101"/>
                  </a:lnTo>
                  <a:lnTo>
                    <a:pt x="133" y="98"/>
                  </a:lnTo>
                  <a:lnTo>
                    <a:pt x="140" y="96"/>
                  </a:lnTo>
                  <a:lnTo>
                    <a:pt x="146" y="95"/>
                  </a:lnTo>
                  <a:lnTo>
                    <a:pt x="151" y="92"/>
                  </a:lnTo>
                  <a:lnTo>
                    <a:pt x="155" y="89"/>
                  </a:lnTo>
                  <a:lnTo>
                    <a:pt x="159" y="86"/>
                  </a:lnTo>
                  <a:lnTo>
                    <a:pt x="162" y="82"/>
                  </a:lnTo>
                  <a:lnTo>
                    <a:pt x="165" y="79"/>
                  </a:lnTo>
                  <a:lnTo>
                    <a:pt x="166" y="76"/>
                  </a:lnTo>
                  <a:lnTo>
                    <a:pt x="167" y="72"/>
                  </a:lnTo>
                  <a:lnTo>
                    <a:pt x="166" y="40"/>
                  </a:lnTo>
                  <a:lnTo>
                    <a:pt x="166" y="32"/>
                  </a:lnTo>
                  <a:lnTo>
                    <a:pt x="162" y="26"/>
                  </a:lnTo>
                  <a:lnTo>
                    <a:pt x="155" y="19"/>
                  </a:lnTo>
                  <a:lnTo>
                    <a:pt x="145" y="13"/>
                  </a:lnTo>
                  <a:lnTo>
                    <a:pt x="134" y="8"/>
                  </a:lnTo>
                  <a:lnTo>
                    <a:pt x="120" y="4"/>
                  </a:lnTo>
                  <a:lnTo>
                    <a:pt x="104" y="1"/>
                  </a:lnTo>
                  <a:lnTo>
                    <a:pt x="88" y="0"/>
                  </a:lnTo>
                  <a:lnTo>
                    <a:pt x="79" y="0"/>
                  </a:lnTo>
                  <a:lnTo>
                    <a:pt x="70" y="0"/>
                  </a:lnTo>
                  <a:lnTo>
                    <a:pt x="63" y="0"/>
                  </a:lnTo>
                  <a:lnTo>
                    <a:pt x="55" y="1"/>
                  </a:lnTo>
                  <a:lnTo>
                    <a:pt x="47" y="2"/>
                  </a:lnTo>
                  <a:lnTo>
                    <a:pt x="41" y="4"/>
                  </a:lnTo>
                  <a:lnTo>
                    <a:pt x="34" y="6"/>
                  </a:lnTo>
                  <a:lnTo>
                    <a:pt x="28" y="8"/>
                  </a:lnTo>
                  <a:lnTo>
                    <a:pt x="21" y="10"/>
                  </a:lnTo>
                  <a:lnTo>
                    <a:pt x="17" y="13"/>
                  </a:lnTo>
                  <a:lnTo>
                    <a:pt x="13" y="15"/>
                  </a:lnTo>
                  <a:lnTo>
                    <a:pt x="9" y="18"/>
                  </a:lnTo>
                  <a:lnTo>
                    <a:pt x="5" y="22"/>
                  </a:lnTo>
                  <a:lnTo>
                    <a:pt x="3" y="26"/>
                  </a:lnTo>
                  <a:lnTo>
                    <a:pt x="1" y="29"/>
                  </a:lnTo>
                  <a:lnTo>
                    <a:pt x="0" y="32"/>
                  </a:lnTo>
                  <a:lnTo>
                    <a:pt x="1" y="65"/>
                  </a:lnTo>
                </a:path>
              </a:pathLst>
            </a:custGeom>
            <a:solidFill>
              <a:srgbClr val="FFB2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96" name="Freeform 415"/>
            <p:cNvSpPr>
              <a:spLocks/>
            </p:cNvSpPr>
            <p:nvPr/>
          </p:nvSpPr>
          <p:spPr bwMode="auto">
            <a:xfrm>
              <a:off x="3357" y="4159"/>
              <a:ext cx="79" cy="40"/>
            </a:xfrm>
            <a:custGeom>
              <a:avLst/>
              <a:gdLst>
                <a:gd name="T0" fmla="*/ 78 w 79"/>
                <a:gd name="T1" fmla="*/ 34 h 40"/>
                <a:gd name="T2" fmla="*/ 78 w 79"/>
                <a:gd name="T3" fmla="*/ 34 h 40"/>
                <a:gd name="T4" fmla="*/ 62 w 79"/>
                <a:gd name="T5" fmla="*/ 32 h 40"/>
                <a:gd name="T6" fmla="*/ 48 w 79"/>
                <a:gd name="T7" fmla="*/ 29 h 40"/>
                <a:gd name="T8" fmla="*/ 35 w 79"/>
                <a:gd name="T9" fmla="*/ 26 h 40"/>
                <a:gd name="T10" fmla="*/ 25 w 79"/>
                <a:gd name="T11" fmla="*/ 22 h 40"/>
                <a:gd name="T12" fmla="*/ 16 w 79"/>
                <a:gd name="T13" fmla="*/ 16 h 40"/>
                <a:gd name="T14" fmla="*/ 10 w 79"/>
                <a:gd name="T15" fmla="*/ 10 h 40"/>
                <a:gd name="T16" fmla="*/ 7 w 79"/>
                <a:gd name="T17" fmla="*/ 5 h 40"/>
                <a:gd name="T18" fmla="*/ 6 w 79"/>
                <a:gd name="T19" fmla="*/ 0 h 40"/>
                <a:gd name="T20" fmla="*/ 0 w 79"/>
                <a:gd name="T21" fmla="*/ 0 h 40"/>
                <a:gd name="T22" fmla="*/ 0 w 79"/>
                <a:gd name="T23" fmla="*/ 7 h 40"/>
                <a:gd name="T24" fmla="*/ 5 w 79"/>
                <a:gd name="T25" fmla="*/ 15 h 40"/>
                <a:gd name="T26" fmla="*/ 12 w 79"/>
                <a:gd name="T27" fmla="*/ 21 h 40"/>
                <a:gd name="T28" fmla="*/ 21 w 79"/>
                <a:gd name="T29" fmla="*/ 27 h 40"/>
                <a:gd name="T30" fmla="*/ 33 w 79"/>
                <a:gd name="T31" fmla="*/ 32 h 40"/>
                <a:gd name="T32" fmla="*/ 47 w 79"/>
                <a:gd name="T33" fmla="*/ 35 h 40"/>
                <a:gd name="T34" fmla="*/ 62 w 79"/>
                <a:gd name="T35" fmla="*/ 37 h 40"/>
                <a:gd name="T36" fmla="*/ 78 w 79"/>
                <a:gd name="T37" fmla="*/ 39 h 40"/>
                <a:gd name="T38" fmla="*/ 78 w 79"/>
                <a:gd name="T39" fmla="*/ 34 h 4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0"/>
                <a:gd name="T62" fmla="*/ 79 w 79"/>
                <a:gd name="T63" fmla="*/ 40 h 4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0">
                  <a:moveTo>
                    <a:pt x="78" y="34"/>
                  </a:moveTo>
                  <a:lnTo>
                    <a:pt x="78" y="34"/>
                  </a:lnTo>
                  <a:lnTo>
                    <a:pt x="62" y="32"/>
                  </a:lnTo>
                  <a:lnTo>
                    <a:pt x="48" y="29"/>
                  </a:lnTo>
                  <a:lnTo>
                    <a:pt x="35" y="26"/>
                  </a:lnTo>
                  <a:lnTo>
                    <a:pt x="25" y="22"/>
                  </a:lnTo>
                  <a:lnTo>
                    <a:pt x="16" y="16"/>
                  </a:lnTo>
                  <a:lnTo>
                    <a:pt x="10" y="10"/>
                  </a:lnTo>
                  <a:lnTo>
                    <a:pt x="7" y="5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7"/>
                  </a:lnTo>
                  <a:lnTo>
                    <a:pt x="5" y="15"/>
                  </a:lnTo>
                  <a:lnTo>
                    <a:pt x="12" y="21"/>
                  </a:lnTo>
                  <a:lnTo>
                    <a:pt x="21" y="27"/>
                  </a:lnTo>
                  <a:lnTo>
                    <a:pt x="33" y="32"/>
                  </a:lnTo>
                  <a:lnTo>
                    <a:pt x="47" y="35"/>
                  </a:lnTo>
                  <a:lnTo>
                    <a:pt x="62" y="37"/>
                  </a:lnTo>
                  <a:lnTo>
                    <a:pt x="78" y="39"/>
                  </a:lnTo>
                  <a:lnTo>
                    <a:pt x="78" y="34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97" name="Freeform 416"/>
            <p:cNvSpPr>
              <a:spLocks/>
            </p:cNvSpPr>
            <p:nvPr/>
          </p:nvSpPr>
          <p:spPr bwMode="auto">
            <a:xfrm>
              <a:off x="3441" y="4166"/>
              <a:ext cx="90" cy="34"/>
            </a:xfrm>
            <a:custGeom>
              <a:avLst/>
              <a:gdLst>
                <a:gd name="T0" fmla="*/ 82 w 90"/>
                <a:gd name="T1" fmla="*/ 0 h 34"/>
                <a:gd name="T2" fmla="*/ 82 w 90"/>
                <a:gd name="T3" fmla="*/ 0 h 34"/>
                <a:gd name="T4" fmla="*/ 82 w 90"/>
                <a:gd name="T5" fmla="*/ 3 h 34"/>
                <a:gd name="T6" fmla="*/ 81 w 90"/>
                <a:gd name="T7" fmla="*/ 5 h 34"/>
                <a:gd name="T8" fmla="*/ 78 w 90"/>
                <a:gd name="T9" fmla="*/ 8 h 34"/>
                <a:gd name="T10" fmla="*/ 76 w 90"/>
                <a:gd name="T11" fmla="*/ 10 h 34"/>
                <a:gd name="T12" fmla="*/ 72 w 90"/>
                <a:gd name="T13" fmla="*/ 14 h 34"/>
                <a:gd name="T14" fmla="*/ 67 w 90"/>
                <a:gd name="T15" fmla="*/ 15 h 34"/>
                <a:gd name="T16" fmla="*/ 63 w 90"/>
                <a:gd name="T17" fmla="*/ 17 h 34"/>
                <a:gd name="T18" fmla="*/ 58 w 90"/>
                <a:gd name="T19" fmla="*/ 19 h 34"/>
                <a:gd name="T20" fmla="*/ 52 w 90"/>
                <a:gd name="T21" fmla="*/ 21 h 34"/>
                <a:gd name="T22" fmla="*/ 46 w 90"/>
                <a:gd name="T23" fmla="*/ 23 h 34"/>
                <a:gd name="T24" fmla="*/ 39 w 90"/>
                <a:gd name="T25" fmla="*/ 25 h 34"/>
                <a:gd name="T26" fmla="*/ 32 w 90"/>
                <a:gd name="T27" fmla="*/ 25 h 34"/>
                <a:gd name="T28" fmla="*/ 24 w 90"/>
                <a:gd name="T29" fmla="*/ 26 h 34"/>
                <a:gd name="T30" fmla="*/ 17 w 90"/>
                <a:gd name="T31" fmla="*/ 26 h 34"/>
                <a:gd name="T32" fmla="*/ 9 w 90"/>
                <a:gd name="T33" fmla="*/ 26 h 34"/>
                <a:gd name="T34" fmla="*/ 0 w 90"/>
                <a:gd name="T35" fmla="*/ 27 h 34"/>
                <a:gd name="T36" fmla="*/ 0 w 90"/>
                <a:gd name="T37" fmla="*/ 32 h 34"/>
                <a:gd name="T38" fmla="*/ 9 w 90"/>
                <a:gd name="T39" fmla="*/ 33 h 34"/>
                <a:gd name="T40" fmla="*/ 17 w 90"/>
                <a:gd name="T41" fmla="*/ 33 h 34"/>
                <a:gd name="T42" fmla="*/ 24 w 90"/>
                <a:gd name="T43" fmla="*/ 32 h 34"/>
                <a:gd name="T44" fmla="*/ 32 w 90"/>
                <a:gd name="T45" fmla="*/ 30 h 34"/>
                <a:gd name="T46" fmla="*/ 40 w 90"/>
                <a:gd name="T47" fmla="*/ 30 h 34"/>
                <a:gd name="T48" fmla="*/ 47 w 90"/>
                <a:gd name="T49" fmla="*/ 29 h 34"/>
                <a:gd name="T50" fmla="*/ 53 w 90"/>
                <a:gd name="T51" fmla="*/ 27 h 34"/>
                <a:gd name="T52" fmla="*/ 60 w 90"/>
                <a:gd name="T53" fmla="*/ 25 h 34"/>
                <a:gd name="T54" fmla="*/ 67 w 90"/>
                <a:gd name="T55" fmla="*/ 23 h 34"/>
                <a:gd name="T56" fmla="*/ 70 w 90"/>
                <a:gd name="T57" fmla="*/ 20 h 34"/>
                <a:gd name="T58" fmla="*/ 75 w 90"/>
                <a:gd name="T59" fmla="*/ 18 h 34"/>
                <a:gd name="T60" fmla="*/ 80 w 90"/>
                <a:gd name="T61" fmla="*/ 15 h 34"/>
                <a:gd name="T62" fmla="*/ 83 w 90"/>
                <a:gd name="T63" fmla="*/ 11 h 34"/>
                <a:gd name="T64" fmla="*/ 86 w 90"/>
                <a:gd name="T65" fmla="*/ 8 h 34"/>
                <a:gd name="T66" fmla="*/ 88 w 90"/>
                <a:gd name="T67" fmla="*/ 4 h 34"/>
                <a:gd name="T68" fmla="*/ 89 w 90"/>
                <a:gd name="T69" fmla="*/ 0 h 34"/>
                <a:gd name="T70" fmla="*/ 82 w 90"/>
                <a:gd name="T71" fmla="*/ 0 h 3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"/>
                <a:gd name="T109" fmla="*/ 0 h 34"/>
                <a:gd name="T110" fmla="*/ 90 w 90"/>
                <a:gd name="T111" fmla="*/ 34 h 34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" h="34">
                  <a:moveTo>
                    <a:pt x="82" y="0"/>
                  </a:moveTo>
                  <a:lnTo>
                    <a:pt x="82" y="0"/>
                  </a:lnTo>
                  <a:lnTo>
                    <a:pt x="82" y="3"/>
                  </a:lnTo>
                  <a:lnTo>
                    <a:pt x="81" y="5"/>
                  </a:lnTo>
                  <a:lnTo>
                    <a:pt x="78" y="8"/>
                  </a:lnTo>
                  <a:lnTo>
                    <a:pt x="76" y="10"/>
                  </a:lnTo>
                  <a:lnTo>
                    <a:pt x="72" y="14"/>
                  </a:lnTo>
                  <a:lnTo>
                    <a:pt x="67" y="15"/>
                  </a:lnTo>
                  <a:lnTo>
                    <a:pt x="63" y="17"/>
                  </a:lnTo>
                  <a:lnTo>
                    <a:pt x="58" y="19"/>
                  </a:lnTo>
                  <a:lnTo>
                    <a:pt x="52" y="21"/>
                  </a:lnTo>
                  <a:lnTo>
                    <a:pt x="46" y="23"/>
                  </a:lnTo>
                  <a:lnTo>
                    <a:pt x="39" y="25"/>
                  </a:lnTo>
                  <a:lnTo>
                    <a:pt x="32" y="25"/>
                  </a:lnTo>
                  <a:lnTo>
                    <a:pt x="24" y="26"/>
                  </a:lnTo>
                  <a:lnTo>
                    <a:pt x="17" y="26"/>
                  </a:lnTo>
                  <a:lnTo>
                    <a:pt x="9" y="26"/>
                  </a:lnTo>
                  <a:lnTo>
                    <a:pt x="0" y="27"/>
                  </a:lnTo>
                  <a:lnTo>
                    <a:pt x="0" y="32"/>
                  </a:lnTo>
                  <a:lnTo>
                    <a:pt x="9" y="33"/>
                  </a:lnTo>
                  <a:lnTo>
                    <a:pt x="17" y="33"/>
                  </a:lnTo>
                  <a:lnTo>
                    <a:pt x="24" y="32"/>
                  </a:lnTo>
                  <a:lnTo>
                    <a:pt x="32" y="30"/>
                  </a:lnTo>
                  <a:lnTo>
                    <a:pt x="40" y="30"/>
                  </a:lnTo>
                  <a:lnTo>
                    <a:pt x="47" y="29"/>
                  </a:lnTo>
                  <a:lnTo>
                    <a:pt x="53" y="27"/>
                  </a:lnTo>
                  <a:lnTo>
                    <a:pt x="60" y="25"/>
                  </a:lnTo>
                  <a:lnTo>
                    <a:pt x="67" y="23"/>
                  </a:lnTo>
                  <a:lnTo>
                    <a:pt x="70" y="20"/>
                  </a:lnTo>
                  <a:lnTo>
                    <a:pt x="75" y="18"/>
                  </a:lnTo>
                  <a:lnTo>
                    <a:pt x="80" y="15"/>
                  </a:lnTo>
                  <a:lnTo>
                    <a:pt x="83" y="11"/>
                  </a:lnTo>
                  <a:lnTo>
                    <a:pt x="86" y="8"/>
                  </a:lnTo>
                  <a:lnTo>
                    <a:pt x="88" y="4"/>
                  </a:lnTo>
                  <a:lnTo>
                    <a:pt x="89" y="0"/>
                  </a:lnTo>
                  <a:lnTo>
                    <a:pt x="82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98" name="Freeform 417"/>
            <p:cNvSpPr>
              <a:spLocks/>
            </p:cNvSpPr>
            <p:nvPr/>
          </p:nvSpPr>
          <p:spPr bwMode="auto">
            <a:xfrm>
              <a:off x="3528" y="4132"/>
              <a:ext cx="3" cy="29"/>
            </a:xfrm>
            <a:custGeom>
              <a:avLst/>
              <a:gdLst>
                <a:gd name="T0" fmla="*/ 0 w 3"/>
                <a:gd name="T1" fmla="*/ 0 h 29"/>
                <a:gd name="T2" fmla="*/ 0 w 3"/>
                <a:gd name="T3" fmla="*/ 0 h 29"/>
                <a:gd name="T4" fmla="*/ 0 w 3"/>
                <a:gd name="T5" fmla="*/ 28 h 29"/>
                <a:gd name="T6" fmla="*/ 2 w 3"/>
                <a:gd name="T7" fmla="*/ 28 h 29"/>
                <a:gd name="T8" fmla="*/ 2 w 3"/>
                <a:gd name="T9" fmla="*/ 0 h 29"/>
                <a:gd name="T10" fmla="*/ 0 w 3"/>
                <a:gd name="T11" fmla="*/ 0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"/>
                <a:gd name="T19" fmla="*/ 0 h 29"/>
                <a:gd name="T20" fmla="*/ 3 w 3"/>
                <a:gd name="T21" fmla="*/ 29 h 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" h="29">
                  <a:moveTo>
                    <a:pt x="0" y="0"/>
                  </a:moveTo>
                  <a:lnTo>
                    <a:pt x="0" y="0"/>
                  </a:lnTo>
                  <a:lnTo>
                    <a:pt x="0" y="28"/>
                  </a:lnTo>
                  <a:lnTo>
                    <a:pt x="2" y="28"/>
                  </a:lnTo>
                  <a:lnTo>
                    <a:pt x="2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199" name="Freeform 418"/>
            <p:cNvSpPr>
              <a:spLocks/>
            </p:cNvSpPr>
            <p:nvPr/>
          </p:nvSpPr>
          <p:spPr bwMode="auto">
            <a:xfrm>
              <a:off x="3450" y="4086"/>
              <a:ext cx="80" cy="41"/>
            </a:xfrm>
            <a:custGeom>
              <a:avLst/>
              <a:gdLst>
                <a:gd name="T0" fmla="*/ 0 w 80"/>
                <a:gd name="T1" fmla="*/ 6 h 41"/>
                <a:gd name="T2" fmla="*/ 0 w 80"/>
                <a:gd name="T3" fmla="*/ 6 h 41"/>
                <a:gd name="T4" fmla="*/ 16 w 80"/>
                <a:gd name="T5" fmla="*/ 7 h 41"/>
                <a:gd name="T6" fmla="*/ 31 w 80"/>
                <a:gd name="T7" fmla="*/ 10 h 41"/>
                <a:gd name="T8" fmla="*/ 44 w 80"/>
                <a:gd name="T9" fmla="*/ 13 h 41"/>
                <a:gd name="T10" fmla="*/ 54 w 80"/>
                <a:gd name="T11" fmla="*/ 18 h 41"/>
                <a:gd name="T12" fmla="*/ 62 w 80"/>
                <a:gd name="T13" fmla="*/ 23 h 41"/>
                <a:gd name="T14" fmla="*/ 69 w 80"/>
                <a:gd name="T15" fmla="*/ 29 h 41"/>
                <a:gd name="T16" fmla="*/ 72 w 80"/>
                <a:gd name="T17" fmla="*/ 34 h 41"/>
                <a:gd name="T18" fmla="*/ 72 w 80"/>
                <a:gd name="T19" fmla="*/ 40 h 41"/>
                <a:gd name="T20" fmla="*/ 79 w 80"/>
                <a:gd name="T21" fmla="*/ 40 h 41"/>
                <a:gd name="T22" fmla="*/ 78 w 80"/>
                <a:gd name="T23" fmla="*/ 32 h 41"/>
                <a:gd name="T24" fmla="*/ 73 w 80"/>
                <a:gd name="T25" fmla="*/ 25 h 41"/>
                <a:gd name="T26" fmla="*/ 67 w 80"/>
                <a:gd name="T27" fmla="*/ 18 h 41"/>
                <a:gd name="T28" fmla="*/ 57 w 80"/>
                <a:gd name="T29" fmla="*/ 12 h 41"/>
                <a:gd name="T30" fmla="*/ 46 w 80"/>
                <a:gd name="T31" fmla="*/ 8 h 41"/>
                <a:gd name="T32" fmla="*/ 32 w 80"/>
                <a:gd name="T33" fmla="*/ 4 h 41"/>
                <a:gd name="T34" fmla="*/ 16 w 80"/>
                <a:gd name="T35" fmla="*/ 2 h 41"/>
                <a:gd name="T36" fmla="*/ 0 w 80"/>
                <a:gd name="T37" fmla="*/ 0 h 41"/>
                <a:gd name="T38" fmla="*/ 0 w 80"/>
                <a:gd name="T39" fmla="*/ 6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41"/>
                <a:gd name="T62" fmla="*/ 80 w 80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41">
                  <a:moveTo>
                    <a:pt x="0" y="6"/>
                  </a:moveTo>
                  <a:lnTo>
                    <a:pt x="0" y="6"/>
                  </a:lnTo>
                  <a:lnTo>
                    <a:pt x="16" y="7"/>
                  </a:lnTo>
                  <a:lnTo>
                    <a:pt x="31" y="10"/>
                  </a:lnTo>
                  <a:lnTo>
                    <a:pt x="44" y="13"/>
                  </a:lnTo>
                  <a:lnTo>
                    <a:pt x="54" y="18"/>
                  </a:lnTo>
                  <a:lnTo>
                    <a:pt x="62" y="23"/>
                  </a:lnTo>
                  <a:lnTo>
                    <a:pt x="69" y="29"/>
                  </a:lnTo>
                  <a:lnTo>
                    <a:pt x="72" y="34"/>
                  </a:lnTo>
                  <a:lnTo>
                    <a:pt x="72" y="40"/>
                  </a:lnTo>
                  <a:lnTo>
                    <a:pt x="79" y="40"/>
                  </a:lnTo>
                  <a:lnTo>
                    <a:pt x="78" y="32"/>
                  </a:lnTo>
                  <a:lnTo>
                    <a:pt x="73" y="25"/>
                  </a:lnTo>
                  <a:lnTo>
                    <a:pt x="67" y="18"/>
                  </a:lnTo>
                  <a:lnTo>
                    <a:pt x="57" y="12"/>
                  </a:lnTo>
                  <a:lnTo>
                    <a:pt x="46" y="8"/>
                  </a:lnTo>
                  <a:lnTo>
                    <a:pt x="32" y="4"/>
                  </a:lnTo>
                  <a:lnTo>
                    <a:pt x="16" y="2"/>
                  </a:lnTo>
                  <a:lnTo>
                    <a:pt x="0" y="0"/>
                  </a:lnTo>
                  <a:lnTo>
                    <a:pt x="0" y="6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00" name="Freeform 419"/>
            <p:cNvSpPr>
              <a:spLocks/>
            </p:cNvSpPr>
            <p:nvPr/>
          </p:nvSpPr>
          <p:spPr bwMode="auto">
            <a:xfrm>
              <a:off x="3356" y="4086"/>
              <a:ext cx="89" cy="33"/>
            </a:xfrm>
            <a:custGeom>
              <a:avLst/>
              <a:gdLst>
                <a:gd name="T0" fmla="*/ 6 w 89"/>
                <a:gd name="T1" fmla="*/ 32 h 33"/>
                <a:gd name="T2" fmla="*/ 6 w 89"/>
                <a:gd name="T3" fmla="*/ 32 h 33"/>
                <a:gd name="T4" fmla="*/ 7 w 89"/>
                <a:gd name="T5" fmla="*/ 30 h 33"/>
                <a:gd name="T6" fmla="*/ 8 w 89"/>
                <a:gd name="T7" fmla="*/ 27 h 33"/>
                <a:gd name="T8" fmla="*/ 10 w 89"/>
                <a:gd name="T9" fmla="*/ 24 h 33"/>
                <a:gd name="T10" fmla="*/ 13 w 89"/>
                <a:gd name="T11" fmla="*/ 22 h 33"/>
                <a:gd name="T12" fmla="*/ 16 w 89"/>
                <a:gd name="T13" fmla="*/ 19 h 33"/>
                <a:gd name="T14" fmla="*/ 21 w 89"/>
                <a:gd name="T15" fmla="*/ 18 h 33"/>
                <a:gd name="T16" fmla="*/ 25 w 89"/>
                <a:gd name="T17" fmla="*/ 15 h 33"/>
                <a:gd name="T18" fmla="*/ 31 w 89"/>
                <a:gd name="T19" fmla="*/ 13 h 33"/>
                <a:gd name="T20" fmla="*/ 37 w 89"/>
                <a:gd name="T21" fmla="*/ 11 h 33"/>
                <a:gd name="T22" fmla="*/ 42 w 89"/>
                <a:gd name="T23" fmla="*/ 9 h 33"/>
                <a:gd name="T24" fmla="*/ 50 w 89"/>
                <a:gd name="T25" fmla="*/ 8 h 33"/>
                <a:gd name="T26" fmla="*/ 56 w 89"/>
                <a:gd name="T27" fmla="*/ 7 h 33"/>
                <a:gd name="T28" fmla="*/ 64 w 89"/>
                <a:gd name="T29" fmla="*/ 6 h 33"/>
                <a:gd name="T30" fmla="*/ 71 w 89"/>
                <a:gd name="T31" fmla="*/ 6 h 33"/>
                <a:gd name="T32" fmla="*/ 80 w 89"/>
                <a:gd name="T33" fmla="*/ 6 h 33"/>
                <a:gd name="T34" fmla="*/ 88 w 89"/>
                <a:gd name="T35" fmla="*/ 6 h 33"/>
                <a:gd name="T36" fmla="*/ 88 w 89"/>
                <a:gd name="T37" fmla="*/ 0 h 33"/>
                <a:gd name="T38" fmla="*/ 80 w 89"/>
                <a:gd name="T39" fmla="*/ 0 h 33"/>
                <a:gd name="T40" fmla="*/ 71 w 89"/>
                <a:gd name="T41" fmla="*/ 0 h 33"/>
                <a:gd name="T42" fmla="*/ 64 w 89"/>
                <a:gd name="T43" fmla="*/ 1 h 33"/>
                <a:gd name="T44" fmla="*/ 56 w 89"/>
                <a:gd name="T45" fmla="*/ 2 h 33"/>
                <a:gd name="T46" fmla="*/ 49 w 89"/>
                <a:gd name="T47" fmla="*/ 3 h 33"/>
                <a:gd name="T48" fmla="*/ 41 w 89"/>
                <a:gd name="T49" fmla="*/ 4 h 33"/>
                <a:gd name="T50" fmla="*/ 35 w 89"/>
                <a:gd name="T51" fmla="*/ 6 h 33"/>
                <a:gd name="T52" fmla="*/ 29 w 89"/>
                <a:gd name="T53" fmla="*/ 8 h 33"/>
                <a:gd name="T54" fmla="*/ 22 w 89"/>
                <a:gd name="T55" fmla="*/ 10 h 33"/>
                <a:gd name="T56" fmla="*/ 18 w 89"/>
                <a:gd name="T57" fmla="*/ 12 h 33"/>
                <a:gd name="T58" fmla="*/ 13 w 89"/>
                <a:gd name="T59" fmla="*/ 15 h 33"/>
                <a:gd name="T60" fmla="*/ 8 w 89"/>
                <a:gd name="T61" fmla="*/ 18 h 33"/>
                <a:gd name="T62" fmla="*/ 6 w 89"/>
                <a:gd name="T63" fmla="*/ 21 h 33"/>
                <a:gd name="T64" fmla="*/ 2 w 89"/>
                <a:gd name="T65" fmla="*/ 24 h 33"/>
                <a:gd name="T66" fmla="*/ 1 w 89"/>
                <a:gd name="T67" fmla="*/ 29 h 33"/>
                <a:gd name="T68" fmla="*/ 0 w 89"/>
                <a:gd name="T69" fmla="*/ 32 h 33"/>
                <a:gd name="T70" fmla="*/ 6 w 89"/>
                <a:gd name="T71" fmla="*/ 32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6" y="32"/>
                  </a:moveTo>
                  <a:lnTo>
                    <a:pt x="6" y="32"/>
                  </a:lnTo>
                  <a:lnTo>
                    <a:pt x="7" y="30"/>
                  </a:lnTo>
                  <a:lnTo>
                    <a:pt x="8" y="27"/>
                  </a:lnTo>
                  <a:lnTo>
                    <a:pt x="10" y="24"/>
                  </a:lnTo>
                  <a:lnTo>
                    <a:pt x="13" y="22"/>
                  </a:lnTo>
                  <a:lnTo>
                    <a:pt x="16" y="19"/>
                  </a:lnTo>
                  <a:lnTo>
                    <a:pt x="21" y="18"/>
                  </a:lnTo>
                  <a:lnTo>
                    <a:pt x="25" y="15"/>
                  </a:lnTo>
                  <a:lnTo>
                    <a:pt x="31" y="13"/>
                  </a:lnTo>
                  <a:lnTo>
                    <a:pt x="37" y="11"/>
                  </a:lnTo>
                  <a:lnTo>
                    <a:pt x="42" y="9"/>
                  </a:lnTo>
                  <a:lnTo>
                    <a:pt x="50" y="8"/>
                  </a:lnTo>
                  <a:lnTo>
                    <a:pt x="56" y="7"/>
                  </a:lnTo>
                  <a:lnTo>
                    <a:pt x="64" y="6"/>
                  </a:lnTo>
                  <a:lnTo>
                    <a:pt x="71" y="6"/>
                  </a:lnTo>
                  <a:lnTo>
                    <a:pt x="80" y="6"/>
                  </a:lnTo>
                  <a:lnTo>
                    <a:pt x="88" y="6"/>
                  </a:lnTo>
                  <a:lnTo>
                    <a:pt x="88" y="0"/>
                  </a:lnTo>
                  <a:lnTo>
                    <a:pt x="80" y="0"/>
                  </a:lnTo>
                  <a:lnTo>
                    <a:pt x="71" y="0"/>
                  </a:lnTo>
                  <a:lnTo>
                    <a:pt x="64" y="1"/>
                  </a:lnTo>
                  <a:lnTo>
                    <a:pt x="56" y="2"/>
                  </a:lnTo>
                  <a:lnTo>
                    <a:pt x="49" y="3"/>
                  </a:lnTo>
                  <a:lnTo>
                    <a:pt x="41" y="4"/>
                  </a:lnTo>
                  <a:lnTo>
                    <a:pt x="35" y="6"/>
                  </a:lnTo>
                  <a:lnTo>
                    <a:pt x="29" y="8"/>
                  </a:lnTo>
                  <a:lnTo>
                    <a:pt x="22" y="10"/>
                  </a:lnTo>
                  <a:lnTo>
                    <a:pt x="18" y="12"/>
                  </a:lnTo>
                  <a:lnTo>
                    <a:pt x="13" y="15"/>
                  </a:lnTo>
                  <a:lnTo>
                    <a:pt x="8" y="18"/>
                  </a:lnTo>
                  <a:lnTo>
                    <a:pt x="6" y="21"/>
                  </a:lnTo>
                  <a:lnTo>
                    <a:pt x="2" y="24"/>
                  </a:lnTo>
                  <a:lnTo>
                    <a:pt x="1" y="29"/>
                  </a:lnTo>
                  <a:lnTo>
                    <a:pt x="0" y="32"/>
                  </a:lnTo>
                  <a:lnTo>
                    <a:pt x="6" y="3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01" name="Freeform 420"/>
            <p:cNvSpPr>
              <a:spLocks/>
            </p:cNvSpPr>
            <p:nvPr/>
          </p:nvSpPr>
          <p:spPr bwMode="auto">
            <a:xfrm>
              <a:off x="3356" y="4124"/>
              <a:ext cx="2" cy="30"/>
            </a:xfrm>
            <a:custGeom>
              <a:avLst/>
              <a:gdLst>
                <a:gd name="T0" fmla="*/ 1 w 2"/>
                <a:gd name="T1" fmla="*/ 29 h 30"/>
                <a:gd name="T2" fmla="*/ 1 w 2"/>
                <a:gd name="T3" fmla="*/ 29 h 30"/>
                <a:gd name="T4" fmla="*/ 1 w 2"/>
                <a:gd name="T5" fmla="*/ 0 h 30"/>
                <a:gd name="T6" fmla="*/ 0 w 2"/>
                <a:gd name="T7" fmla="*/ 0 h 30"/>
                <a:gd name="T8" fmla="*/ 0 w 2"/>
                <a:gd name="T9" fmla="*/ 29 h 30"/>
                <a:gd name="T10" fmla="*/ 1 w 2"/>
                <a:gd name="T11" fmla="*/ 29 h 3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"/>
                <a:gd name="T19" fmla="*/ 0 h 30"/>
                <a:gd name="T20" fmla="*/ 2 w 2"/>
                <a:gd name="T21" fmla="*/ 30 h 3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" h="30">
                  <a:moveTo>
                    <a:pt x="1" y="29"/>
                  </a:moveTo>
                  <a:lnTo>
                    <a:pt x="1" y="29"/>
                  </a:lnTo>
                  <a:lnTo>
                    <a:pt x="1" y="0"/>
                  </a:lnTo>
                  <a:lnTo>
                    <a:pt x="0" y="0"/>
                  </a:lnTo>
                  <a:lnTo>
                    <a:pt x="0" y="29"/>
                  </a:lnTo>
                  <a:lnTo>
                    <a:pt x="1" y="29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02" name="Freeform 421"/>
            <p:cNvSpPr>
              <a:spLocks/>
            </p:cNvSpPr>
            <p:nvPr/>
          </p:nvSpPr>
          <p:spPr bwMode="auto">
            <a:xfrm>
              <a:off x="3359" y="4090"/>
              <a:ext cx="167" cy="72"/>
            </a:xfrm>
            <a:custGeom>
              <a:avLst/>
              <a:gdLst>
                <a:gd name="T0" fmla="*/ 166 w 167"/>
                <a:gd name="T1" fmla="*/ 39 h 72"/>
                <a:gd name="T2" fmla="*/ 165 w 167"/>
                <a:gd name="T3" fmla="*/ 42 h 72"/>
                <a:gd name="T4" fmla="*/ 164 w 167"/>
                <a:gd name="T5" fmla="*/ 45 h 72"/>
                <a:gd name="T6" fmla="*/ 161 w 167"/>
                <a:gd name="T7" fmla="*/ 49 h 72"/>
                <a:gd name="T8" fmla="*/ 158 w 167"/>
                <a:gd name="T9" fmla="*/ 53 h 72"/>
                <a:gd name="T10" fmla="*/ 153 w 167"/>
                <a:gd name="T11" fmla="*/ 55 h 72"/>
                <a:gd name="T12" fmla="*/ 150 w 167"/>
                <a:gd name="T13" fmla="*/ 58 h 72"/>
                <a:gd name="T14" fmla="*/ 145 w 167"/>
                <a:gd name="T15" fmla="*/ 60 h 72"/>
                <a:gd name="T16" fmla="*/ 139 w 167"/>
                <a:gd name="T17" fmla="*/ 63 h 72"/>
                <a:gd name="T18" fmla="*/ 132 w 167"/>
                <a:gd name="T19" fmla="*/ 65 h 72"/>
                <a:gd name="T20" fmla="*/ 126 w 167"/>
                <a:gd name="T21" fmla="*/ 66 h 72"/>
                <a:gd name="T22" fmla="*/ 119 w 167"/>
                <a:gd name="T23" fmla="*/ 68 h 72"/>
                <a:gd name="T24" fmla="*/ 111 w 167"/>
                <a:gd name="T25" fmla="*/ 69 h 72"/>
                <a:gd name="T26" fmla="*/ 103 w 167"/>
                <a:gd name="T27" fmla="*/ 70 h 72"/>
                <a:gd name="T28" fmla="*/ 96 w 167"/>
                <a:gd name="T29" fmla="*/ 71 h 72"/>
                <a:gd name="T30" fmla="*/ 87 w 167"/>
                <a:gd name="T31" fmla="*/ 71 h 72"/>
                <a:gd name="T32" fmla="*/ 78 w 167"/>
                <a:gd name="T33" fmla="*/ 71 h 72"/>
                <a:gd name="T34" fmla="*/ 62 w 167"/>
                <a:gd name="T35" fmla="*/ 69 h 72"/>
                <a:gd name="T36" fmla="*/ 46 w 167"/>
                <a:gd name="T37" fmla="*/ 66 h 72"/>
                <a:gd name="T38" fmla="*/ 33 w 167"/>
                <a:gd name="T39" fmla="*/ 63 h 72"/>
                <a:gd name="T40" fmla="*/ 21 w 167"/>
                <a:gd name="T41" fmla="*/ 58 h 72"/>
                <a:gd name="T42" fmla="*/ 12 w 167"/>
                <a:gd name="T43" fmla="*/ 53 h 72"/>
                <a:gd name="T44" fmla="*/ 5 w 167"/>
                <a:gd name="T45" fmla="*/ 46 h 72"/>
                <a:gd name="T46" fmla="*/ 1 w 167"/>
                <a:gd name="T47" fmla="*/ 39 h 72"/>
                <a:gd name="T48" fmla="*/ 0 w 167"/>
                <a:gd name="T49" fmla="*/ 31 h 72"/>
                <a:gd name="T50" fmla="*/ 1 w 167"/>
                <a:gd name="T51" fmla="*/ 29 h 72"/>
                <a:gd name="T52" fmla="*/ 3 w 167"/>
                <a:gd name="T53" fmla="*/ 25 h 72"/>
                <a:gd name="T54" fmla="*/ 5 w 167"/>
                <a:gd name="T55" fmla="*/ 21 h 72"/>
                <a:gd name="T56" fmla="*/ 9 w 167"/>
                <a:gd name="T57" fmla="*/ 18 h 72"/>
                <a:gd name="T58" fmla="*/ 13 w 167"/>
                <a:gd name="T59" fmla="*/ 15 h 72"/>
                <a:gd name="T60" fmla="*/ 17 w 167"/>
                <a:gd name="T61" fmla="*/ 13 h 72"/>
                <a:gd name="T62" fmla="*/ 21 w 167"/>
                <a:gd name="T63" fmla="*/ 10 h 72"/>
                <a:gd name="T64" fmla="*/ 28 w 167"/>
                <a:gd name="T65" fmla="*/ 7 h 72"/>
                <a:gd name="T66" fmla="*/ 34 w 167"/>
                <a:gd name="T67" fmla="*/ 6 h 72"/>
                <a:gd name="T68" fmla="*/ 41 w 167"/>
                <a:gd name="T69" fmla="*/ 4 h 72"/>
                <a:gd name="T70" fmla="*/ 47 w 167"/>
                <a:gd name="T71" fmla="*/ 2 h 72"/>
                <a:gd name="T72" fmla="*/ 55 w 167"/>
                <a:gd name="T73" fmla="*/ 1 h 72"/>
                <a:gd name="T74" fmla="*/ 63 w 167"/>
                <a:gd name="T75" fmla="*/ 0 h 72"/>
                <a:gd name="T76" fmla="*/ 70 w 167"/>
                <a:gd name="T77" fmla="*/ 0 h 72"/>
                <a:gd name="T78" fmla="*/ 79 w 167"/>
                <a:gd name="T79" fmla="*/ 0 h 72"/>
                <a:gd name="T80" fmla="*/ 88 w 167"/>
                <a:gd name="T81" fmla="*/ 0 h 72"/>
                <a:gd name="T82" fmla="*/ 104 w 167"/>
                <a:gd name="T83" fmla="*/ 1 h 72"/>
                <a:gd name="T84" fmla="*/ 120 w 167"/>
                <a:gd name="T85" fmla="*/ 4 h 72"/>
                <a:gd name="T86" fmla="*/ 134 w 167"/>
                <a:gd name="T87" fmla="*/ 7 h 72"/>
                <a:gd name="T88" fmla="*/ 145 w 167"/>
                <a:gd name="T89" fmla="*/ 13 h 72"/>
                <a:gd name="T90" fmla="*/ 155 w 167"/>
                <a:gd name="T91" fmla="*/ 18 h 72"/>
                <a:gd name="T92" fmla="*/ 162 w 167"/>
                <a:gd name="T93" fmla="*/ 25 h 72"/>
                <a:gd name="T94" fmla="*/ 166 w 167"/>
                <a:gd name="T95" fmla="*/ 31 h 72"/>
                <a:gd name="T96" fmla="*/ 166 w 167"/>
                <a:gd name="T97" fmla="*/ 39 h 7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67"/>
                <a:gd name="T148" fmla="*/ 0 h 72"/>
                <a:gd name="T149" fmla="*/ 167 w 167"/>
                <a:gd name="T150" fmla="*/ 72 h 72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67" h="72">
                  <a:moveTo>
                    <a:pt x="166" y="39"/>
                  </a:moveTo>
                  <a:lnTo>
                    <a:pt x="165" y="42"/>
                  </a:lnTo>
                  <a:lnTo>
                    <a:pt x="164" y="45"/>
                  </a:lnTo>
                  <a:lnTo>
                    <a:pt x="161" y="49"/>
                  </a:lnTo>
                  <a:lnTo>
                    <a:pt x="158" y="53"/>
                  </a:lnTo>
                  <a:lnTo>
                    <a:pt x="153" y="55"/>
                  </a:lnTo>
                  <a:lnTo>
                    <a:pt x="150" y="58"/>
                  </a:lnTo>
                  <a:lnTo>
                    <a:pt x="145" y="60"/>
                  </a:lnTo>
                  <a:lnTo>
                    <a:pt x="139" y="63"/>
                  </a:lnTo>
                  <a:lnTo>
                    <a:pt x="132" y="65"/>
                  </a:lnTo>
                  <a:lnTo>
                    <a:pt x="126" y="66"/>
                  </a:lnTo>
                  <a:lnTo>
                    <a:pt x="119" y="68"/>
                  </a:lnTo>
                  <a:lnTo>
                    <a:pt x="111" y="69"/>
                  </a:lnTo>
                  <a:lnTo>
                    <a:pt x="103" y="70"/>
                  </a:lnTo>
                  <a:lnTo>
                    <a:pt x="96" y="71"/>
                  </a:lnTo>
                  <a:lnTo>
                    <a:pt x="87" y="71"/>
                  </a:lnTo>
                  <a:lnTo>
                    <a:pt x="78" y="71"/>
                  </a:lnTo>
                  <a:lnTo>
                    <a:pt x="62" y="69"/>
                  </a:lnTo>
                  <a:lnTo>
                    <a:pt x="46" y="66"/>
                  </a:lnTo>
                  <a:lnTo>
                    <a:pt x="33" y="63"/>
                  </a:lnTo>
                  <a:lnTo>
                    <a:pt x="21" y="58"/>
                  </a:lnTo>
                  <a:lnTo>
                    <a:pt x="12" y="53"/>
                  </a:lnTo>
                  <a:lnTo>
                    <a:pt x="5" y="46"/>
                  </a:lnTo>
                  <a:lnTo>
                    <a:pt x="1" y="39"/>
                  </a:lnTo>
                  <a:lnTo>
                    <a:pt x="0" y="31"/>
                  </a:lnTo>
                  <a:lnTo>
                    <a:pt x="1" y="29"/>
                  </a:lnTo>
                  <a:lnTo>
                    <a:pt x="3" y="25"/>
                  </a:lnTo>
                  <a:lnTo>
                    <a:pt x="5" y="21"/>
                  </a:lnTo>
                  <a:lnTo>
                    <a:pt x="9" y="18"/>
                  </a:lnTo>
                  <a:lnTo>
                    <a:pt x="13" y="15"/>
                  </a:lnTo>
                  <a:lnTo>
                    <a:pt x="17" y="13"/>
                  </a:lnTo>
                  <a:lnTo>
                    <a:pt x="21" y="10"/>
                  </a:lnTo>
                  <a:lnTo>
                    <a:pt x="28" y="7"/>
                  </a:lnTo>
                  <a:lnTo>
                    <a:pt x="34" y="6"/>
                  </a:lnTo>
                  <a:lnTo>
                    <a:pt x="41" y="4"/>
                  </a:lnTo>
                  <a:lnTo>
                    <a:pt x="47" y="2"/>
                  </a:lnTo>
                  <a:lnTo>
                    <a:pt x="55" y="1"/>
                  </a:lnTo>
                  <a:lnTo>
                    <a:pt x="63" y="0"/>
                  </a:lnTo>
                  <a:lnTo>
                    <a:pt x="70" y="0"/>
                  </a:lnTo>
                  <a:lnTo>
                    <a:pt x="79" y="0"/>
                  </a:lnTo>
                  <a:lnTo>
                    <a:pt x="88" y="0"/>
                  </a:lnTo>
                  <a:lnTo>
                    <a:pt x="104" y="1"/>
                  </a:lnTo>
                  <a:lnTo>
                    <a:pt x="120" y="4"/>
                  </a:lnTo>
                  <a:lnTo>
                    <a:pt x="134" y="7"/>
                  </a:lnTo>
                  <a:lnTo>
                    <a:pt x="145" y="13"/>
                  </a:lnTo>
                  <a:lnTo>
                    <a:pt x="155" y="18"/>
                  </a:lnTo>
                  <a:lnTo>
                    <a:pt x="162" y="25"/>
                  </a:lnTo>
                  <a:lnTo>
                    <a:pt x="166" y="31"/>
                  </a:lnTo>
                  <a:lnTo>
                    <a:pt x="166" y="39"/>
                  </a:lnTo>
                </a:path>
              </a:pathLst>
            </a:custGeom>
            <a:solidFill>
              <a:srgbClr val="FFFF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03" name="Freeform 422"/>
            <p:cNvSpPr>
              <a:spLocks/>
            </p:cNvSpPr>
            <p:nvPr/>
          </p:nvSpPr>
          <p:spPr bwMode="auto">
            <a:xfrm>
              <a:off x="3440" y="4132"/>
              <a:ext cx="90" cy="33"/>
            </a:xfrm>
            <a:custGeom>
              <a:avLst/>
              <a:gdLst>
                <a:gd name="T0" fmla="*/ 0 w 90"/>
                <a:gd name="T1" fmla="*/ 32 h 33"/>
                <a:gd name="T2" fmla="*/ 0 w 90"/>
                <a:gd name="T3" fmla="*/ 32 h 33"/>
                <a:gd name="T4" fmla="*/ 8 w 90"/>
                <a:gd name="T5" fmla="*/ 32 h 33"/>
                <a:gd name="T6" fmla="*/ 17 w 90"/>
                <a:gd name="T7" fmla="*/ 32 h 33"/>
                <a:gd name="T8" fmla="*/ 24 w 90"/>
                <a:gd name="T9" fmla="*/ 31 h 33"/>
                <a:gd name="T10" fmla="*/ 32 w 90"/>
                <a:gd name="T11" fmla="*/ 30 h 33"/>
                <a:gd name="T12" fmla="*/ 40 w 90"/>
                <a:gd name="T13" fmla="*/ 29 h 33"/>
                <a:gd name="T14" fmla="*/ 47 w 90"/>
                <a:gd name="T15" fmla="*/ 29 h 33"/>
                <a:gd name="T16" fmla="*/ 53 w 90"/>
                <a:gd name="T17" fmla="*/ 26 h 33"/>
                <a:gd name="T18" fmla="*/ 60 w 90"/>
                <a:gd name="T19" fmla="*/ 24 h 33"/>
                <a:gd name="T20" fmla="*/ 66 w 90"/>
                <a:gd name="T21" fmla="*/ 23 h 33"/>
                <a:gd name="T22" fmla="*/ 70 w 90"/>
                <a:gd name="T23" fmla="*/ 20 h 33"/>
                <a:gd name="T24" fmla="*/ 75 w 90"/>
                <a:gd name="T25" fmla="*/ 18 h 33"/>
                <a:gd name="T26" fmla="*/ 80 w 90"/>
                <a:gd name="T27" fmla="*/ 15 h 33"/>
                <a:gd name="T28" fmla="*/ 83 w 90"/>
                <a:gd name="T29" fmla="*/ 11 h 33"/>
                <a:gd name="T30" fmla="*/ 86 w 90"/>
                <a:gd name="T31" fmla="*/ 8 h 33"/>
                <a:gd name="T32" fmla="*/ 87 w 90"/>
                <a:gd name="T33" fmla="*/ 4 h 33"/>
                <a:gd name="T34" fmla="*/ 89 w 90"/>
                <a:gd name="T35" fmla="*/ 0 h 33"/>
                <a:gd name="T36" fmla="*/ 82 w 90"/>
                <a:gd name="T37" fmla="*/ 0 h 33"/>
                <a:gd name="T38" fmla="*/ 82 w 90"/>
                <a:gd name="T39" fmla="*/ 3 h 33"/>
                <a:gd name="T40" fmla="*/ 80 w 90"/>
                <a:gd name="T41" fmla="*/ 5 h 33"/>
                <a:gd name="T42" fmla="*/ 78 w 90"/>
                <a:gd name="T43" fmla="*/ 8 h 33"/>
                <a:gd name="T44" fmla="*/ 76 w 90"/>
                <a:gd name="T45" fmla="*/ 10 h 33"/>
                <a:gd name="T46" fmla="*/ 72 w 90"/>
                <a:gd name="T47" fmla="*/ 13 h 33"/>
                <a:gd name="T48" fmla="*/ 67 w 90"/>
                <a:gd name="T49" fmla="*/ 15 h 33"/>
                <a:gd name="T50" fmla="*/ 63 w 90"/>
                <a:gd name="T51" fmla="*/ 17 h 33"/>
                <a:gd name="T52" fmla="*/ 58 w 90"/>
                <a:gd name="T53" fmla="*/ 19 h 33"/>
                <a:gd name="T54" fmla="*/ 52 w 90"/>
                <a:gd name="T55" fmla="*/ 21 h 33"/>
                <a:gd name="T56" fmla="*/ 46 w 90"/>
                <a:gd name="T57" fmla="*/ 23 h 33"/>
                <a:gd name="T58" fmla="*/ 39 w 90"/>
                <a:gd name="T59" fmla="*/ 24 h 33"/>
                <a:gd name="T60" fmla="*/ 32 w 90"/>
                <a:gd name="T61" fmla="*/ 25 h 33"/>
                <a:gd name="T62" fmla="*/ 24 w 90"/>
                <a:gd name="T63" fmla="*/ 26 h 33"/>
                <a:gd name="T64" fmla="*/ 17 w 90"/>
                <a:gd name="T65" fmla="*/ 26 h 33"/>
                <a:gd name="T66" fmla="*/ 8 w 90"/>
                <a:gd name="T67" fmla="*/ 26 h 33"/>
                <a:gd name="T68" fmla="*/ 0 w 90"/>
                <a:gd name="T69" fmla="*/ 26 h 33"/>
                <a:gd name="T70" fmla="*/ 0 w 90"/>
                <a:gd name="T71" fmla="*/ 32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"/>
                <a:gd name="T109" fmla="*/ 0 h 33"/>
                <a:gd name="T110" fmla="*/ 90 w 90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" h="33">
                  <a:moveTo>
                    <a:pt x="0" y="32"/>
                  </a:moveTo>
                  <a:lnTo>
                    <a:pt x="0" y="32"/>
                  </a:lnTo>
                  <a:lnTo>
                    <a:pt x="8" y="32"/>
                  </a:lnTo>
                  <a:lnTo>
                    <a:pt x="17" y="32"/>
                  </a:lnTo>
                  <a:lnTo>
                    <a:pt x="24" y="31"/>
                  </a:lnTo>
                  <a:lnTo>
                    <a:pt x="32" y="30"/>
                  </a:lnTo>
                  <a:lnTo>
                    <a:pt x="40" y="29"/>
                  </a:lnTo>
                  <a:lnTo>
                    <a:pt x="47" y="29"/>
                  </a:lnTo>
                  <a:lnTo>
                    <a:pt x="53" y="26"/>
                  </a:lnTo>
                  <a:lnTo>
                    <a:pt x="60" y="24"/>
                  </a:lnTo>
                  <a:lnTo>
                    <a:pt x="66" y="23"/>
                  </a:lnTo>
                  <a:lnTo>
                    <a:pt x="70" y="20"/>
                  </a:lnTo>
                  <a:lnTo>
                    <a:pt x="75" y="18"/>
                  </a:lnTo>
                  <a:lnTo>
                    <a:pt x="80" y="15"/>
                  </a:lnTo>
                  <a:lnTo>
                    <a:pt x="83" y="11"/>
                  </a:lnTo>
                  <a:lnTo>
                    <a:pt x="86" y="8"/>
                  </a:lnTo>
                  <a:lnTo>
                    <a:pt x="87" y="4"/>
                  </a:lnTo>
                  <a:lnTo>
                    <a:pt x="89" y="0"/>
                  </a:lnTo>
                  <a:lnTo>
                    <a:pt x="82" y="0"/>
                  </a:lnTo>
                  <a:lnTo>
                    <a:pt x="82" y="3"/>
                  </a:lnTo>
                  <a:lnTo>
                    <a:pt x="80" y="5"/>
                  </a:lnTo>
                  <a:lnTo>
                    <a:pt x="78" y="8"/>
                  </a:lnTo>
                  <a:lnTo>
                    <a:pt x="76" y="10"/>
                  </a:lnTo>
                  <a:lnTo>
                    <a:pt x="72" y="13"/>
                  </a:lnTo>
                  <a:lnTo>
                    <a:pt x="67" y="15"/>
                  </a:lnTo>
                  <a:lnTo>
                    <a:pt x="63" y="17"/>
                  </a:lnTo>
                  <a:lnTo>
                    <a:pt x="58" y="19"/>
                  </a:lnTo>
                  <a:lnTo>
                    <a:pt x="52" y="21"/>
                  </a:lnTo>
                  <a:lnTo>
                    <a:pt x="46" y="23"/>
                  </a:lnTo>
                  <a:lnTo>
                    <a:pt x="39" y="24"/>
                  </a:lnTo>
                  <a:lnTo>
                    <a:pt x="32" y="25"/>
                  </a:lnTo>
                  <a:lnTo>
                    <a:pt x="24" y="26"/>
                  </a:lnTo>
                  <a:lnTo>
                    <a:pt x="17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04" name="Freeform 423"/>
            <p:cNvSpPr>
              <a:spLocks/>
            </p:cNvSpPr>
            <p:nvPr/>
          </p:nvSpPr>
          <p:spPr bwMode="auto">
            <a:xfrm>
              <a:off x="3356" y="4124"/>
              <a:ext cx="79" cy="41"/>
            </a:xfrm>
            <a:custGeom>
              <a:avLst/>
              <a:gdLst>
                <a:gd name="T0" fmla="*/ 0 w 79"/>
                <a:gd name="T1" fmla="*/ 0 h 41"/>
                <a:gd name="T2" fmla="*/ 0 w 79"/>
                <a:gd name="T3" fmla="*/ 0 h 41"/>
                <a:gd name="T4" fmla="*/ 0 w 79"/>
                <a:gd name="T5" fmla="*/ 8 h 41"/>
                <a:gd name="T6" fmla="*/ 5 w 79"/>
                <a:gd name="T7" fmla="*/ 16 h 41"/>
                <a:gd name="T8" fmla="*/ 12 w 79"/>
                <a:gd name="T9" fmla="*/ 23 h 41"/>
                <a:gd name="T10" fmla="*/ 21 w 79"/>
                <a:gd name="T11" fmla="*/ 28 h 41"/>
                <a:gd name="T12" fmla="*/ 33 w 79"/>
                <a:gd name="T13" fmla="*/ 32 h 41"/>
                <a:gd name="T14" fmla="*/ 47 w 79"/>
                <a:gd name="T15" fmla="*/ 37 h 41"/>
                <a:gd name="T16" fmla="*/ 62 w 79"/>
                <a:gd name="T17" fmla="*/ 38 h 41"/>
                <a:gd name="T18" fmla="*/ 78 w 79"/>
                <a:gd name="T19" fmla="*/ 40 h 41"/>
                <a:gd name="T20" fmla="*/ 78 w 79"/>
                <a:gd name="T21" fmla="*/ 34 h 41"/>
                <a:gd name="T22" fmla="*/ 62 w 79"/>
                <a:gd name="T23" fmla="*/ 33 h 41"/>
                <a:gd name="T24" fmla="*/ 48 w 79"/>
                <a:gd name="T25" fmla="*/ 30 h 41"/>
                <a:gd name="T26" fmla="*/ 35 w 79"/>
                <a:gd name="T27" fmla="*/ 27 h 41"/>
                <a:gd name="T28" fmla="*/ 25 w 79"/>
                <a:gd name="T29" fmla="*/ 23 h 41"/>
                <a:gd name="T30" fmla="*/ 16 w 79"/>
                <a:gd name="T31" fmla="*/ 17 h 41"/>
                <a:gd name="T32" fmla="*/ 9 w 79"/>
                <a:gd name="T33" fmla="*/ 12 h 41"/>
                <a:gd name="T34" fmla="*/ 7 w 79"/>
                <a:gd name="T35" fmla="*/ 6 h 41"/>
                <a:gd name="T36" fmla="*/ 6 w 79"/>
                <a:gd name="T37" fmla="*/ 0 h 41"/>
                <a:gd name="T38" fmla="*/ 0 w 79"/>
                <a:gd name="T39" fmla="*/ 0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1"/>
                <a:gd name="T62" fmla="*/ 79 w 79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1">
                  <a:moveTo>
                    <a:pt x="0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5" y="16"/>
                  </a:lnTo>
                  <a:lnTo>
                    <a:pt x="12" y="23"/>
                  </a:lnTo>
                  <a:lnTo>
                    <a:pt x="21" y="28"/>
                  </a:lnTo>
                  <a:lnTo>
                    <a:pt x="33" y="32"/>
                  </a:lnTo>
                  <a:lnTo>
                    <a:pt x="47" y="37"/>
                  </a:lnTo>
                  <a:lnTo>
                    <a:pt x="62" y="38"/>
                  </a:lnTo>
                  <a:lnTo>
                    <a:pt x="78" y="40"/>
                  </a:lnTo>
                  <a:lnTo>
                    <a:pt x="78" y="34"/>
                  </a:lnTo>
                  <a:lnTo>
                    <a:pt x="62" y="33"/>
                  </a:lnTo>
                  <a:lnTo>
                    <a:pt x="48" y="30"/>
                  </a:lnTo>
                  <a:lnTo>
                    <a:pt x="35" y="27"/>
                  </a:lnTo>
                  <a:lnTo>
                    <a:pt x="25" y="23"/>
                  </a:lnTo>
                  <a:lnTo>
                    <a:pt x="16" y="17"/>
                  </a:lnTo>
                  <a:lnTo>
                    <a:pt x="9" y="12"/>
                  </a:lnTo>
                  <a:lnTo>
                    <a:pt x="7" y="6"/>
                  </a:lnTo>
                  <a:lnTo>
                    <a:pt x="6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05" name="Freeform 424"/>
            <p:cNvSpPr>
              <a:spLocks/>
            </p:cNvSpPr>
            <p:nvPr/>
          </p:nvSpPr>
          <p:spPr bwMode="auto">
            <a:xfrm>
              <a:off x="3356" y="4086"/>
              <a:ext cx="89" cy="33"/>
            </a:xfrm>
            <a:custGeom>
              <a:avLst/>
              <a:gdLst>
                <a:gd name="T0" fmla="*/ 88 w 89"/>
                <a:gd name="T1" fmla="*/ 0 h 33"/>
                <a:gd name="T2" fmla="*/ 88 w 89"/>
                <a:gd name="T3" fmla="*/ 0 h 33"/>
                <a:gd name="T4" fmla="*/ 80 w 89"/>
                <a:gd name="T5" fmla="*/ 0 h 33"/>
                <a:gd name="T6" fmla="*/ 71 w 89"/>
                <a:gd name="T7" fmla="*/ 0 h 33"/>
                <a:gd name="T8" fmla="*/ 64 w 89"/>
                <a:gd name="T9" fmla="*/ 1 h 33"/>
                <a:gd name="T10" fmla="*/ 56 w 89"/>
                <a:gd name="T11" fmla="*/ 2 h 33"/>
                <a:gd name="T12" fmla="*/ 49 w 89"/>
                <a:gd name="T13" fmla="*/ 3 h 33"/>
                <a:gd name="T14" fmla="*/ 41 w 89"/>
                <a:gd name="T15" fmla="*/ 4 h 33"/>
                <a:gd name="T16" fmla="*/ 35 w 89"/>
                <a:gd name="T17" fmla="*/ 6 h 33"/>
                <a:gd name="T18" fmla="*/ 29 w 89"/>
                <a:gd name="T19" fmla="*/ 8 h 33"/>
                <a:gd name="T20" fmla="*/ 22 w 89"/>
                <a:gd name="T21" fmla="*/ 10 h 33"/>
                <a:gd name="T22" fmla="*/ 18 w 89"/>
                <a:gd name="T23" fmla="*/ 12 h 33"/>
                <a:gd name="T24" fmla="*/ 13 w 89"/>
                <a:gd name="T25" fmla="*/ 15 h 33"/>
                <a:gd name="T26" fmla="*/ 8 w 89"/>
                <a:gd name="T27" fmla="*/ 18 h 33"/>
                <a:gd name="T28" fmla="*/ 6 w 89"/>
                <a:gd name="T29" fmla="*/ 21 h 33"/>
                <a:gd name="T30" fmla="*/ 2 w 89"/>
                <a:gd name="T31" fmla="*/ 24 h 33"/>
                <a:gd name="T32" fmla="*/ 1 w 89"/>
                <a:gd name="T33" fmla="*/ 29 h 33"/>
                <a:gd name="T34" fmla="*/ 0 w 89"/>
                <a:gd name="T35" fmla="*/ 32 h 33"/>
                <a:gd name="T36" fmla="*/ 6 w 89"/>
                <a:gd name="T37" fmla="*/ 32 h 33"/>
                <a:gd name="T38" fmla="*/ 7 w 89"/>
                <a:gd name="T39" fmla="*/ 30 h 33"/>
                <a:gd name="T40" fmla="*/ 8 w 89"/>
                <a:gd name="T41" fmla="*/ 27 h 33"/>
                <a:gd name="T42" fmla="*/ 10 w 89"/>
                <a:gd name="T43" fmla="*/ 24 h 33"/>
                <a:gd name="T44" fmla="*/ 13 w 89"/>
                <a:gd name="T45" fmla="*/ 22 h 33"/>
                <a:gd name="T46" fmla="*/ 16 w 89"/>
                <a:gd name="T47" fmla="*/ 19 h 33"/>
                <a:gd name="T48" fmla="*/ 21 w 89"/>
                <a:gd name="T49" fmla="*/ 18 h 33"/>
                <a:gd name="T50" fmla="*/ 25 w 89"/>
                <a:gd name="T51" fmla="*/ 15 h 33"/>
                <a:gd name="T52" fmla="*/ 31 w 89"/>
                <a:gd name="T53" fmla="*/ 13 h 33"/>
                <a:gd name="T54" fmla="*/ 37 w 89"/>
                <a:gd name="T55" fmla="*/ 11 h 33"/>
                <a:gd name="T56" fmla="*/ 42 w 89"/>
                <a:gd name="T57" fmla="*/ 9 h 33"/>
                <a:gd name="T58" fmla="*/ 50 w 89"/>
                <a:gd name="T59" fmla="*/ 8 h 33"/>
                <a:gd name="T60" fmla="*/ 56 w 89"/>
                <a:gd name="T61" fmla="*/ 7 h 33"/>
                <a:gd name="T62" fmla="*/ 64 w 89"/>
                <a:gd name="T63" fmla="*/ 6 h 33"/>
                <a:gd name="T64" fmla="*/ 71 w 89"/>
                <a:gd name="T65" fmla="*/ 6 h 33"/>
                <a:gd name="T66" fmla="*/ 80 w 89"/>
                <a:gd name="T67" fmla="*/ 6 h 33"/>
                <a:gd name="T68" fmla="*/ 88 w 89"/>
                <a:gd name="T69" fmla="*/ 6 h 33"/>
                <a:gd name="T70" fmla="*/ 88 w 89"/>
                <a:gd name="T71" fmla="*/ 0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88" y="0"/>
                  </a:moveTo>
                  <a:lnTo>
                    <a:pt x="88" y="0"/>
                  </a:lnTo>
                  <a:lnTo>
                    <a:pt x="80" y="0"/>
                  </a:lnTo>
                  <a:lnTo>
                    <a:pt x="71" y="0"/>
                  </a:lnTo>
                  <a:lnTo>
                    <a:pt x="64" y="1"/>
                  </a:lnTo>
                  <a:lnTo>
                    <a:pt x="56" y="2"/>
                  </a:lnTo>
                  <a:lnTo>
                    <a:pt x="49" y="3"/>
                  </a:lnTo>
                  <a:lnTo>
                    <a:pt x="41" y="4"/>
                  </a:lnTo>
                  <a:lnTo>
                    <a:pt x="35" y="6"/>
                  </a:lnTo>
                  <a:lnTo>
                    <a:pt x="29" y="8"/>
                  </a:lnTo>
                  <a:lnTo>
                    <a:pt x="22" y="10"/>
                  </a:lnTo>
                  <a:lnTo>
                    <a:pt x="18" y="12"/>
                  </a:lnTo>
                  <a:lnTo>
                    <a:pt x="13" y="15"/>
                  </a:lnTo>
                  <a:lnTo>
                    <a:pt x="8" y="18"/>
                  </a:lnTo>
                  <a:lnTo>
                    <a:pt x="6" y="21"/>
                  </a:lnTo>
                  <a:lnTo>
                    <a:pt x="2" y="24"/>
                  </a:lnTo>
                  <a:lnTo>
                    <a:pt x="1" y="29"/>
                  </a:lnTo>
                  <a:lnTo>
                    <a:pt x="0" y="32"/>
                  </a:lnTo>
                  <a:lnTo>
                    <a:pt x="6" y="32"/>
                  </a:lnTo>
                  <a:lnTo>
                    <a:pt x="7" y="30"/>
                  </a:lnTo>
                  <a:lnTo>
                    <a:pt x="8" y="27"/>
                  </a:lnTo>
                  <a:lnTo>
                    <a:pt x="10" y="24"/>
                  </a:lnTo>
                  <a:lnTo>
                    <a:pt x="13" y="22"/>
                  </a:lnTo>
                  <a:lnTo>
                    <a:pt x="16" y="19"/>
                  </a:lnTo>
                  <a:lnTo>
                    <a:pt x="21" y="18"/>
                  </a:lnTo>
                  <a:lnTo>
                    <a:pt x="25" y="15"/>
                  </a:lnTo>
                  <a:lnTo>
                    <a:pt x="31" y="13"/>
                  </a:lnTo>
                  <a:lnTo>
                    <a:pt x="37" y="11"/>
                  </a:lnTo>
                  <a:lnTo>
                    <a:pt x="42" y="9"/>
                  </a:lnTo>
                  <a:lnTo>
                    <a:pt x="50" y="8"/>
                  </a:lnTo>
                  <a:lnTo>
                    <a:pt x="56" y="7"/>
                  </a:lnTo>
                  <a:lnTo>
                    <a:pt x="64" y="6"/>
                  </a:lnTo>
                  <a:lnTo>
                    <a:pt x="71" y="6"/>
                  </a:lnTo>
                  <a:lnTo>
                    <a:pt x="80" y="6"/>
                  </a:lnTo>
                  <a:lnTo>
                    <a:pt x="88" y="6"/>
                  </a:lnTo>
                  <a:lnTo>
                    <a:pt x="88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06" name="Freeform 425"/>
            <p:cNvSpPr>
              <a:spLocks/>
            </p:cNvSpPr>
            <p:nvPr/>
          </p:nvSpPr>
          <p:spPr bwMode="auto">
            <a:xfrm>
              <a:off x="3450" y="4086"/>
              <a:ext cx="80" cy="41"/>
            </a:xfrm>
            <a:custGeom>
              <a:avLst/>
              <a:gdLst>
                <a:gd name="T0" fmla="*/ 79 w 80"/>
                <a:gd name="T1" fmla="*/ 40 h 41"/>
                <a:gd name="T2" fmla="*/ 79 w 80"/>
                <a:gd name="T3" fmla="*/ 40 h 41"/>
                <a:gd name="T4" fmla="*/ 78 w 80"/>
                <a:gd name="T5" fmla="*/ 32 h 41"/>
                <a:gd name="T6" fmla="*/ 73 w 80"/>
                <a:gd name="T7" fmla="*/ 25 h 41"/>
                <a:gd name="T8" fmla="*/ 67 w 80"/>
                <a:gd name="T9" fmla="*/ 18 h 41"/>
                <a:gd name="T10" fmla="*/ 57 w 80"/>
                <a:gd name="T11" fmla="*/ 12 h 41"/>
                <a:gd name="T12" fmla="*/ 46 w 80"/>
                <a:gd name="T13" fmla="*/ 8 h 41"/>
                <a:gd name="T14" fmla="*/ 32 w 80"/>
                <a:gd name="T15" fmla="*/ 4 h 41"/>
                <a:gd name="T16" fmla="*/ 16 w 80"/>
                <a:gd name="T17" fmla="*/ 2 h 41"/>
                <a:gd name="T18" fmla="*/ 0 w 80"/>
                <a:gd name="T19" fmla="*/ 0 h 41"/>
                <a:gd name="T20" fmla="*/ 0 w 80"/>
                <a:gd name="T21" fmla="*/ 6 h 41"/>
                <a:gd name="T22" fmla="*/ 16 w 80"/>
                <a:gd name="T23" fmla="*/ 7 h 41"/>
                <a:gd name="T24" fmla="*/ 31 w 80"/>
                <a:gd name="T25" fmla="*/ 10 h 41"/>
                <a:gd name="T26" fmla="*/ 44 w 80"/>
                <a:gd name="T27" fmla="*/ 13 h 41"/>
                <a:gd name="T28" fmla="*/ 54 w 80"/>
                <a:gd name="T29" fmla="*/ 18 h 41"/>
                <a:gd name="T30" fmla="*/ 62 w 80"/>
                <a:gd name="T31" fmla="*/ 23 h 41"/>
                <a:gd name="T32" fmla="*/ 69 w 80"/>
                <a:gd name="T33" fmla="*/ 29 h 41"/>
                <a:gd name="T34" fmla="*/ 72 w 80"/>
                <a:gd name="T35" fmla="*/ 34 h 41"/>
                <a:gd name="T36" fmla="*/ 72 w 80"/>
                <a:gd name="T37" fmla="*/ 40 h 41"/>
                <a:gd name="T38" fmla="*/ 79 w 80"/>
                <a:gd name="T39" fmla="*/ 40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41"/>
                <a:gd name="T62" fmla="*/ 80 w 80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41">
                  <a:moveTo>
                    <a:pt x="79" y="40"/>
                  </a:moveTo>
                  <a:lnTo>
                    <a:pt x="79" y="40"/>
                  </a:lnTo>
                  <a:lnTo>
                    <a:pt x="78" y="32"/>
                  </a:lnTo>
                  <a:lnTo>
                    <a:pt x="73" y="25"/>
                  </a:lnTo>
                  <a:lnTo>
                    <a:pt x="67" y="18"/>
                  </a:lnTo>
                  <a:lnTo>
                    <a:pt x="57" y="12"/>
                  </a:lnTo>
                  <a:lnTo>
                    <a:pt x="46" y="8"/>
                  </a:lnTo>
                  <a:lnTo>
                    <a:pt x="32" y="4"/>
                  </a:lnTo>
                  <a:lnTo>
                    <a:pt x="16" y="2"/>
                  </a:lnTo>
                  <a:lnTo>
                    <a:pt x="0" y="0"/>
                  </a:lnTo>
                  <a:lnTo>
                    <a:pt x="0" y="6"/>
                  </a:lnTo>
                  <a:lnTo>
                    <a:pt x="16" y="7"/>
                  </a:lnTo>
                  <a:lnTo>
                    <a:pt x="31" y="10"/>
                  </a:lnTo>
                  <a:lnTo>
                    <a:pt x="44" y="13"/>
                  </a:lnTo>
                  <a:lnTo>
                    <a:pt x="54" y="18"/>
                  </a:lnTo>
                  <a:lnTo>
                    <a:pt x="62" y="23"/>
                  </a:lnTo>
                  <a:lnTo>
                    <a:pt x="69" y="29"/>
                  </a:lnTo>
                  <a:lnTo>
                    <a:pt x="72" y="34"/>
                  </a:lnTo>
                  <a:lnTo>
                    <a:pt x="72" y="40"/>
                  </a:lnTo>
                  <a:lnTo>
                    <a:pt x="79" y="4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07" name="Freeform 426"/>
            <p:cNvSpPr>
              <a:spLocks/>
            </p:cNvSpPr>
            <p:nvPr/>
          </p:nvSpPr>
          <p:spPr bwMode="auto">
            <a:xfrm>
              <a:off x="3844" y="4082"/>
              <a:ext cx="168" cy="106"/>
            </a:xfrm>
            <a:custGeom>
              <a:avLst/>
              <a:gdLst>
                <a:gd name="T0" fmla="*/ 1 w 168"/>
                <a:gd name="T1" fmla="*/ 65 h 106"/>
                <a:gd name="T2" fmla="*/ 1 w 168"/>
                <a:gd name="T3" fmla="*/ 73 h 106"/>
                <a:gd name="T4" fmla="*/ 6 w 168"/>
                <a:gd name="T5" fmla="*/ 79 h 106"/>
                <a:gd name="T6" fmla="*/ 13 w 168"/>
                <a:gd name="T7" fmla="*/ 86 h 106"/>
                <a:gd name="T8" fmla="*/ 22 w 168"/>
                <a:gd name="T9" fmla="*/ 92 h 106"/>
                <a:gd name="T10" fmla="*/ 34 w 168"/>
                <a:gd name="T11" fmla="*/ 96 h 106"/>
                <a:gd name="T12" fmla="*/ 47 w 168"/>
                <a:gd name="T13" fmla="*/ 101 h 106"/>
                <a:gd name="T14" fmla="*/ 63 w 168"/>
                <a:gd name="T15" fmla="*/ 103 h 106"/>
                <a:gd name="T16" fmla="*/ 79 w 168"/>
                <a:gd name="T17" fmla="*/ 105 h 106"/>
                <a:gd name="T18" fmla="*/ 88 w 168"/>
                <a:gd name="T19" fmla="*/ 105 h 106"/>
                <a:gd name="T20" fmla="*/ 97 w 168"/>
                <a:gd name="T21" fmla="*/ 105 h 106"/>
                <a:gd name="T22" fmla="*/ 104 w 168"/>
                <a:gd name="T23" fmla="*/ 104 h 106"/>
                <a:gd name="T24" fmla="*/ 112 w 168"/>
                <a:gd name="T25" fmla="*/ 103 h 106"/>
                <a:gd name="T26" fmla="*/ 120 w 168"/>
                <a:gd name="T27" fmla="*/ 102 h 106"/>
                <a:gd name="T28" fmla="*/ 126 w 168"/>
                <a:gd name="T29" fmla="*/ 101 h 106"/>
                <a:gd name="T30" fmla="*/ 133 w 168"/>
                <a:gd name="T31" fmla="*/ 98 h 106"/>
                <a:gd name="T32" fmla="*/ 140 w 168"/>
                <a:gd name="T33" fmla="*/ 96 h 106"/>
                <a:gd name="T34" fmla="*/ 146 w 168"/>
                <a:gd name="T35" fmla="*/ 95 h 106"/>
                <a:gd name="T36" fmla="*/ 151 w 168"/>
                <a:gd name="T37" fmla="*/ 92 h 106"/>
                <a:gd name="T38" fmla="*/ 154 w 168"/>
                <a:gd name="T39" fmla="*/ 89 h 106"/>
                <a:gd name="T40" fmla="*/ 159 w 168"/>
                <a:gd name="T41" fmla="*/ 86 h 106"/>
                <a:gd name="T42" fmla="*/ 162 w 168"/>
                <a:gd name="T43" fmla="*/ 83 h 106"/>
                <a:gd name="T44" fmla="*/ 165 w 168"/>
                <a:gd name="T45" fmla="*/ 79 h 106"/>
                <a:gd name="T46" fmla="*/ 166 w 168"/>
                <a:gd name="T47" fmla="*/ 76 h 106"/>
                <a:gd name="T48" fmla="*/ 167 w 168"/>
                <a:gd name="T49" fmla="*/ 73 h 106"/>
                <a:gd name="T50" fmla="*/ 166 w 168"/>
                <a:gd name="T51" fmla="*/ 40 h 106"/>
                <a:gd name="T52" fmla="*/ 166 w 168"/>
                <a:gd name="T53" fmla="*/ 32 h 106"/>
                <a:gd name="T54" fmla="*/ 161 w 168"/>
                <a:gd name="T55" fmla="*/ 26 h 106"/>
                <a:gd name="T56" fmla="*/ 154 w 168"/>
                <a:gd name="T57" fmla="*/ 19 h 106"/>
                <a:gd name="T58" fmla="*/ 145 w 168"/>
                <a:gd name="T59" fmla="*/ 13 h 106"/>
                <a:gd name="T60" fmla="*/ 133 w 168"/>
                <a:gd name="T61" fmla="*/ 9 h 106"/>
                <a:gd name="T62" fmla="*/ 120 w 168"/>
                <a:gd name="T63" fmla="*/ 4 h 106"/>
                <a:gd name="T64" fmla="*/ 104 w 168"/>
                <a:gd name="T65" fmla="*/ 2 h 106"/>
                <a:gd name="T66" fmla="*/ 88 w 168"/>
                <a:gd name="T67" fmla="*/ 0 h 106"/>
                <a:gd name="T68" fmla="*/ 79 w 168"/>
                <a:gd name="T69" fmla="*/ 0 h 106"/>
                <a:gd name="T70" fmla="*/ 70 w 168"/>
                <a:gd name="T71" fmla="*/ 0 h 106"/>
                <a:gd name="T72" fmla="*/ 63 w 168"/>
                <a:gd name="T73" fmla="*/ 1 h 106"/>
                <a:gd name="T74" fmla="*/ 55 w 168"/>
                <a:gd name="T75" fmla="*/ 2 h 106"/>
                <a:gd name="T76" fmla="*/ 47 w 168"/>
                <a:gd name="T77" fmla="*/ 3 h 106"/>
                <a:gd name="T78" fmla="*/ 41 w 168"/>
                <a:gd name="T79" fmla="*/ 4 h 106"/>
                <a:gd name="T80" fmla="*/ 34 w 168"/>
                <a:gd name="T81" fmla="*/ 7 h 106"/>
                <a:gd name="T82" fmla="*/ 28 w 168"/>
                <a:gd name="T83" fmla="*/ 9 h 106"/>
                <a:gd name="T84" fmla="*/ 21 w 168"/>
                <a:gd name="T85" fmla="*/ 10 h 106"/>
                <a:gd name="T86" fmla="*/ 17 w 168"/>
                <a:gd name="T87" fmla="*/ 13 h 106"/>
                <a:gd name="T88" fmla="*/ 13 w 168"/>
                <a:gd name="T89" fmla="*/ 16 h 106"/>
                <a:gd name="T90" fmla="*/ 8 w 168"/>
                <a:gd name="T91" fmla="*/ 19 h 106"/>
                <a:gd name="T92" fmla="*/ 5 w 168"/>
                <a:gd name="T93" fmla="*/ 23 h 106"/>
                <a:gd name="T94" fmla="*/ 3 w 168"/>
                <a:gd name="T95" fmla="*/ 26 h 106"/>
                <a:gd name="T96" fmla="*/ 1 w 168"/>
                <a:gd name="T97" fmla="*/ 29 h 106"/>
                <a:gd name="T98" fmla="*/ 0 w 168"/>
                <a:gd name="T99" fmla="*/ 33 h 106"/>
                <a:gd name="T100" fmla="*/ 1 w 168"/>
                <a:gd name="T101" fmla="*/ 65 h 10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68"/>
                <a:gd name="T154" fmla="*/ 0 h 106"/>
                <a:gd name="T155" fmla="*/ 168 w 168"/>
                <a:gd name="T156" fmla="*/ 106 h 10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68" h="106">
                  <a:moveTo>
                    <a:pt x="1" y="65"/>
                  </a:moveTo>
                  <a:lnTo>
                    <a:pt x="1" y="73"/>
                  </a:lnTo>
                  <a:lnTo>
                    <a:pt x="6" y="79"/>
                  </a:lnTo>
                  <a:lnTo>
                    <a:pt x="13" y="86"/>
                  </a:lnTo>
                  <a:lnTo>
                    <a:pt x="22" y="92"/>
                  </a:lnTo>
                  <a:lnTo>
                    <a:pt x="34" y="96"/>
                  </a:lnTo>
                  <a:lnTo>
                    <a:pt x="47" y="101"/>
                  </a:lnTo>
                  <a:lnTo>
                    <a:pt x="63" y="103"/>
                  </a:lnTo>
                  <a:lnTo>
                    <a:pt x="79" y="105"/>
                  </a:lnTo>
                  <a:lnTo>
                    <a:pt x="88" y="105"/>
                  </a:lnTo>
                  <a:lnTo>
                    <a:pt x="97" y="105"/>
                  </a:lnTo>
                  <a:lnTo>
                    <a:pt x="104" y="104"/>
                  </a:lnTo>
                  <a:lnTo>
                    <a:pt x="112" y="103"/>
                  </a:lnTo>
                  <a:lnTo>
                    <a:pt x="120" y="102"/>
                  </a:lnTo>
                  <a:lnTo>
                    <a:pt x="126" y="101"/>
                  </a:lnTo>
                  <a:lnTo>
                    <a:pt x="133" y="98"/>
                  </a:lnTo>
                  <a:lnTo>
                    <a:pt x="140" y="96"/>
                  </a:lnTo>
                  <a:lnTo>
                    <a:pt x="146" y="95"/>
                  </a:lnTo>
                  <a:lnTo>
                    <a:pt x="151" y="92"/>
                  </a:lnTo>
                  <a:lnTo>
                    <a:pt x="154" y="89"/>
                  </a:lnTo>
                  <a:lnTo>
                    <a:pt x="159" y="86"/>
                  </a:lnTo>
                  <a:lnTo>
                    <a:pt x="162" y="83"/>
                  </a:lnTo>
                  <a:lnTo>
                    <a:pt x="165" y="79"/>
                  </a:lnTo>
                  <a:lnTo>
                    <a:pt x="166" y="76"/>
                  </a:lnTo>
                  <a:lnTo>
                    <a:pt x="167" y="73"/>
                  </a:lnTo>
                  <a:lnTo>
                    <a:pt x="166" y="40"/>
                  </a:lnTo>
                  <a:lnTo>
                    <a:pt x="166" y="32"/>
                  </a:lnTo>
                  <a:lnTo>
                    <a:pt x="161" y="26"/>
                  </a:lnTo>
                  <a:lnTo>
                    <a:pt x="154" y="19"/>
                  </a:lnTo>
                  <a:lnTo>
                    <a:pt x="145" y="13"/>
                  </a:lnTo>
                  <a:lnTo>
                    <a:pt x="133" y="9"/>
                  </a:lnTo>
                  <a:lnTo>
                    <a:pt x="120" y="4"/>
                  </a:lnTo>
                  <a:lnTo>
                    <a:pt x="104" y="2"/>
                  </a:lnTo>
                  <a:lnTo>
                    <a:pt x="88" y="0"/>
                  </a:lnTo>
                  <a:lnTo>
                    <a:pt x="79" y="0"/>
                  </a:lnTo>
                  <a:lnTo>
                    <a:pt x="70" y="0"/>
                  </a:lnTo>
                  <a:lnTo>
                    <a:pt x="63" y="1"/>
                  </a:lnTo>
                  <a:lnTo>
                    <a:pt x="55" y="2"/>
                  </a:lnTo>
                  <a:lnTo>
                    <a:pt x="47" y="3"/>
                  </a:lnTo>
                  <a:lnTo>
                    <a:pt x="41" y="4"/>
                  </a:lnTo>
                  <a:lnTo>
                    <a:pt x="34" y="7"/>
                  </a:lnTo>
                  <a:lnTo>
                    <a:pt x="28" y="9"/>
                  </a:lnTo>
                  <a:lnTo>
                    <a:pt x="21" y="10"/>
                  </a:lnTo>
                  <a:lnTo>
                    <a:pt x="17" y="13"/>
                  </a:lnTo>
                  <a:lnTo>
                    <a:pt x="13" y="16"/>
                  </a:lnTo>
                  <a:lnTo>
                    <a:pt x="8" y="19"/>
                  </a:lnTo>
                  <a:lnTo>
                    <a:pt x="5" y="23"/>
                  </a:lnTo>
                  <a:lnTo>
                    <a:pt x="3" y="26"/>
                  </a:lnTo>
                  <a:lnTo>
                    <a:pt x="1" y="29"/>
                  </a:lnTo>
                  <a:lnTo>
                    <a:pt x="0" y="33"/>
                  </a:lnTo>
                  <a:lnTo>
                    <a:pt x="1" y="65"/>
                  </a:lnTo>
                </a:path>
              </a:pathLst>
            </a:custGeom>
            <a:solidFill>
              <a:srgbClr val="FFB2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08" name="Freeform 427"/>
            <p:cNvSpPr>
              <a:spLocks/>
            </p:cNvSpPr>
            <p:nvPr/>
          </p:nvSpPr>
          <p:spPr bwMode="auto">
            <a:xfrm>
              <a:off x="3842" y="4151"/>
              <a:ext cx="79" cy="40"/>
            </a:xfrm>
            <a:custGeom>
              <a:avLst/>
              <a:gdLst>
                <a:gd name="T0" fmla="*/ 78 w 79"/>
                <a:gd name="T1" fmla="*/ 34 h 40"/>
                <a:gd name="T2" fmla="*/ 78 w 79"/>
                <a:gd name="T3" fmla="*/ 34 h 40"/>
                <a:gd name="T4" fmla="*/ 62 w 79"/>
                <a:gd name="T5" fmla="*/ 32 h 40"/>
                <a:gd name="T6" fmla="*/ 48 w 79"/>
                <a:gd name="T7" fmla="*/ 29 h 40"/>
                <a:gd name="T8" fmla="*/ 35 w 79"/>
                <a:gd name="T9" fmla="*/ 26 h 40"/>
                <a:gd name="T10" fmla="*/ 24 w 79"/>
                <a:gd name="T11" fmla="*/ 22 h 40"/>
                <a:gd name="T12" fmla="*/ 16 w 79"/>
                <a:gd name="T13" fmla="*/ 16 h 40"/>
                <a:gd name="T14" fmla="*/ 9 w 79"/>
                <a:gd name="T15" fmla="*/ 11 h 40"/>
                <a:gd name="T16" fmla="*/ 7 w 79"/>
                <a:gd name="T17" fmla="*/ 6 h 40"/>
                <a:gd name="T18" fmla="*/ 6 w 79"/>
                <a:gd name="T19" fmla="*/ 0 h 40"/>
                <a:gd name="T20" fmla="*/ 0 w 79"/>
                <a:gd name="T21" fmla="*/ 0 h 40"/>
                <a:gd name="T22" fmla="*/ 0 w 79"/>
                <a:gd name="T23" fmla="*/ 8 h 40"/>
                <a:gd name="T24" fmla="*/ 5 w 79"/>
                <a:gd name="T25" fmla="*/ 15 h 40"/>
                <a:gd name="T26" fmla="*/ 12 w 79"/>
                <a:gd name="T27" fmla="*/ 22 h 40"/>
                <a:gd name="T28" fmla="*/ 21 w 79"/>
                <a:gd name="T29" fmla="*/ 27 h 40"/>
                <a:gd name="T30" fmla="*/ 33 w 79"/>
                <a:gd name="T31" fmla="*/ 31 h 40"/>
                <a:gd name="T32" fmla="*/ 47 w 79"/>
                <a:gd name="T33" fmla="*/ 36 h 40"/>
                <a:gd name="T34" fmla="*/ 62 w 79"/>
                <a:gd name="T35" fmla="*/ 37 h 40"/>
                <a:gd name="T36" fmla="*/ 78 w 79"/>
                <a:gd name="T37" fmla="*/ 39 h 40"/>
                <a:gd name="T38" fmla="*/ 78 w 79"/>
                <a:gd name="T39" fmla="*/ 34 h 4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0"/>
                <a:gd name="T62" fmla="*/ 79 w 79"/>
                <a:gd name="T63" fmla="*/ 40 h 4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0">
                  <a:moveTo>
                    <a:pt x="78" y="34"/>
                  </a:moveTo>
                  <a:lnTo>
                    <a:pt x="78" y="34"/>
                  </a:lnTo>
                  <a:lnTo>
                    <a:pt x="62" y="32"/>
                  </a:lnTo>
                  <a:lnTo>
                    <a:pt x="48" y="29"/>
                  </a:lnTo>
                  <a:lnTo>
                    <a:pt x="35" y="26"/>
                  </a:lnTo>
                  <a:lnTo>
                    <a:pt x="24" y="22"/>
                  </a:lnTo>
                  <a:lnTo>
                    <a:pt x="16" y="16"/>
                  </a:lnTo>
                  <a:lnTo>
                    <a:pt x="9" y="11"/>
                  </a:lnTo>
                  <a:lnTo>
                    <a:pt x="7" y="6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8"/>
                  </a:lnTo>
                  <a:lnTo>
                    <a:pt x="5" y="15"/>
                  </a:lnTo>
                  <a:lnTo>
                    <a:pt x="12" y="22"/>
                  </a:lnTo>
                  <a:lnTo>
                    <a:pt x="21" y="27"/>
                  </a:lnTo>
                  <a:lnTo>
                    <a:pt x="33" y="31"/>
                  </a:lnTo>
                  <a:lnTo>
                    <a:pt x="47" y="36"/>
                  </a:lnTo>
                  <a:lnTo>
                    <a:pt x="62" y="37"/>
                  </a:lnTo>
                  <a:lnTo>
                    <a:pt x="78" y="39"/>
                  </a:lnTo>
                  <a:lnTo>
                    <a:pt x="78" y="34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09" name="Freeform 428"/>
            <p:cNvSpPr>
              <a:spLocks/>
            </p:cNvSpPr>
            <p:nvPr/>
          </p:nvSpPr>
          <p:spPr bwMode="auto">
            <a:xfrm>
              <a:off x="3926" y="4159"/>
              <a:ext cx="89" cy="33"/>
            </a:xfrm>
            <a:custGeom>
              <a:avLst/>
              <a:gdLst>
                <a:gd name="T0" fmla="*/ 82 w 89"/>
                <a:gd name="T1" fmla="*/ 0 h 33"/>
                <a:gd name="T2" fmla="*/ 82 w 89"/>
                <a:gd name="T3" fmla="*/ 0 h 33"/>
                <a:gd name="T4" fmla="*/ 81 w 89"/>
                <a:gd name="T5" fmla="*/ 2 h 33"/>
                <a:gd name="T6" fmla="*/ 80 w 89"/>
                <a:gd name="T7" fmla="*/ 4 h 33"/>
                <a:gd name="T8" fmla="*/ 78 w 89"/>
                <a:gd name="T9" fmla="*/ 8 h 33"/>
                <a:gd name="T10" fmla="*/ 76 w 89"/>
                <a:gd name="T11" fmla="*/ 9 h 33"/>
                <a:gd name="T12" fmla="*/ 72 w 89"/>
                <a:gd name="T13" fmla="*/ 13 h 33"/>
                <a:gd name="T14" fmla="*/ 67 w 89"/>
                <a:gd name="T15" fmla="*/ 14 h 33"/>
                <a:gd name="T16" fmla="*/ 63 w 89"/>
                <a:gd name="T17" fmla="*/ 17 h 33"/>
                <a:gd name="T18" fmla="*/ 58 w 89"/>
                <a:gd name="T19" fmla="*/ 19 h 33"/>
                <a:gd name="T20" fmla="*/ 51 w 89"/>
                <a:gd name="T21" fmla="*/ 20 h 33"/>
                <a:gd name="T22" fmla="*/ 46 w 89"/>
                <a:gd name="T23" fmla="*/ 22 h 33"/>
                <a:gd name="T24" fmla="*/ 38 w 89"/>
                <a:gd name="T25" fmla="*/ 24 h 33"/>
                <a:gd name="T26" fmla="*/ 32 w 89"/>
                <a:gd name="T27" fmla="*/ 24 h 33"/>
                <a:gd name="T28" fmla="*/ 24 w 89"/>
                <a:gd name="T29" fmla="*/ 25 h 33"/>
                <a:gd name="T30" fmla="*/ 17 w 89"/>
                <a:gd name="T31" fmla="*/ 25 h 33"/>
                <a:gd name="T32" fmla="*/ 8 w 89"/>
                <a:gd name="T33" fmla="*/ 25 h 33"/>
                <a:gd name="T34" fmla="*/ 0 w 89"/>
                <a:gd name="T35" fmla="*/ 26 h 33"/>
                <a:gd name="T36" fmla="*/ 0 w 89"/>
                <a:gd name="T37" fmla="*/ 31 h 33"/>
                <a:gd name="T38" fmla="*/ 8 w 89"/>
                <a:gd name="T39" fmla="*/ 32 h 33"/>
                <a:gd name="T40" fmla="*/ 17 w 89"/>
                <a:gd name="T41" fmla="*/ 32 h 33"/>
                <a:gd name="T42" fmla="*/ 24 w 89"/>
                <a:gd name="T43" fmla="*/ 31 h 33"/>
                <a:gd name="T44" fmla="*/ 32 w 89"/>
                <a:gd name="T45" fmla="*/ 29 h 33"/>
                <a:gd name="T46" fmla="*/ 40 w 89"/>
                <a:gd name="T47" fmla="*/ 29 h 33"/>
                <a:gd name="T48" fmla="*/ 47 w 89"/>
                <a:gd name="T49" fmla="*/ 28 h 33"/>
                <a:gd name="T50" fmla="*/ 53 w 89"/>
                <a:gd name="T51" fmla="*/ 26 h 33"/>
                <a:gd name="T52" fmla="*/ 60 w 89"/>
                <a:gd name="T53" fmla="*/ 24 h 33"/>
                <a:gd name="T54" fmla="*/ 66 w 89"/>
                <a:gd name="T55" fmla="*/ 22 h 33"/>
                <a:gd name="T56" fmla="*/ 70 w 89"/>
                <a:gd name="T57" fmla="*/ 19 h 33"/>
                <a:gd name="T58" fmla="*/ 75 w 89"/>
                <a:gd name="T59" fmla="*/ 17 h 33"/>
                <a:gd name="T60" fmla="*/ 80 w 89"/>
                <a:gd name="T61" fmla="*/ 14 h 33"/>
                <a:gd name="T62" fmla="*/ 83 w 89"/>
                <a:gd name="T63" fmla="*/ 11 h 33"/>
                <a:gd name="T64" fmla="*/ 86 w 89"/>
                <a:gd name="T65" fmla="*/ 8 h 33"/>
                <a:gd name="T66" fmla="*/ 87 w 89"/>
                <a:gd name="T67" fmla="*/ 3 h 33"/>
                <a:gd name="T68" fmla="*/ 88 w 89"/>
                <a:gd name="T69" fmla="*/ 0 h 33"/>
                <a:gd name="T70" fmla="*/ 82 w 89"/>
                <a:gd name="T71" fmla="*/ 0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82" y="0"/>
                  </a:moveTo>
                  <a:lnTo>
                    <a:pt x="82" y="0"/>
                  </a:lnTo>
                  <a:lnTo>
                    <a:pt x="81" y="2"/>
                  </a:lnTo>
                  <a:lnTo>
                    <a:pt x="80" y="4"/>
                  </a:lnTo>
                  <a:lnTo>
                    <a:pt x="78" y="8"/>
                  </a:lnTo>
                  <a:lnTo>
                    <a:pt x="76" y="9"/>
                  </a:lnTo>
                  <a:lnTo>
                    <a:pt x="72" y="13"/>
                  </a:lnTo>
                  <a:lnTo>
                    <a:pt x="67" y="14"/>
                  </a:lnTo>
                  <a:lnTo>
                    <a:pt x="63" y="17"/>
                  </a:lnTo>
                  <a:lnTo>
                    <a:pt x="58" y="19"/>
                  </a:lnTo>
                  <a:lnTo>
                    <a:pt x="51" y="20"/>
                  </a:lnTo>
                  <a:lnTo>
                    <a:pt x="46" y="22"/>
                  </a:lnTo>
                  <a:lnTo>
                    <a:pt x="38" y="24"/>
                  </a:lnTo>
                  <a:lnTo>
                    <a:pt x="32" y="24"/>
                  </a:lnTo>
                  <a:lnTo>
                    <a:pt x="24" y="25"/>
                  </a:lnTo>
                  <a:lnTo>
                    <a:pt x="17" y="25"/>
                  </a:lnTo>
                  <a:lnTo>
                    <a:pt x="8" y="25"/>
                  </a:lnTo>
                  <a:lnTo>
                    <a:pt x="0" y="26"/>
                  </a:lnTo>
                  <a:lnTo>
                    <a:pt x="0" y="31"/>
                  </a:lnTo>
                  <a:lnTo>
                    <a:pt x="8" y="32"/>
                  </a:lnTo>
                  <a:lnTo>
                    <a:pt x="17" y="32"/>
                  </a:lnTo>
                  <a:lnTo>
                    <a:pt x="24" y="31"/>
                  </a:lnTo>
                  <a:lnTo>
                    <a:pt x="32" y="29"/>
                  </a:lnTo>
                  <a:lnTo>
                    <a:pt x="40" y="29"/>
                  </a:lnTo>
                  <a:lnTo>
                    <a:pt x="47" y="28"/>
                  </a:lnTo>
                  <a:lnTo>
                    <a:pt x="53" y="26"/>
                  </a:lnTo>
                  <a:lnTo>
                    <a:pt x="60" y="24"/>
                  </a:lnTo>
                  <a:lnTo>
                    <a:pt x="66" y="22"/>
                  </a:lnTo>
                  <a:lnTo>
                    <a:pt x="70" y="19"/>
                  </a:lnTo>
                  <a:lnTo>
                    <a:pt x="75" y="17"/>
                  </a:lnTo>
                  <a:lnTo>
                    <a:pt x="80" y="14"/>
                  </a:lnTo>
                  <a:lnTo>
                    <a:pt x="83" y="11"/>
                  </a:lnTo>
                  <a:lnTo>
                    <a:pt x="86" y="8"/>
                  </a:lnTo>
                  <a:lnTo>
                    <a:pt x="87" y="3"/>
                  </a:lnTo>
                  <a:lnTo>
                    <a:pt x="88" y="0"/>
                  </a:lnTo>
                  <a:lnTo>
                    <a:pt x="82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10" name="Freeform 429"/>
            <p:cNvSpPr>
              <a:spLocks/>
            </p:cNvSpPr>
            <p:nvPr/>
          </p:nvSpPr>
          <p:spPr bwMode="auto">
            <a:xfrm>
              <a:off x="4013" y="4124"/>
              <a:ext cx="2" cy="30"/>
            </a:xfrm>
            <a:custGeom>
              <a:avLst/>
              <a:gdLst>
                <a:gd name="T0" fmla="*/ 0 w 2"/>
                <a:gd name="T1" fmla="*/ 0 h 30"/>
                <a:gd name="T2" fmla="*/ 0 w 2"/>
                <a:gd name="T3" fmla="*/ 0 h 30"/>
                <a:gd name="T4" fmla="*/ 0 w 2"/>
                <a:gd name="T5" fmla="*/ 29 h 30"/>
                <a:gd name="T6" fmla="*/ 1 w 2"/>
                <a:gd name="T7" fmla="*/ 29 h 30"/>
                <a:gd name="T8" fmla="*/ 1 w 2"/>
                <a:gd name="T9" fmla="*/ 0 h 30"/>
                <a:gd name="T10" fmla="*/ 0 w 2"/>
                <a:gd name="T11" fmla="*/ 0 h 3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"/>
                <a:gd name="T19" fmla="*/ 0 h 30"/>
                <a:gd name="T20" fmla="*/ 2 w 2"/>
                <a:gd name="T21" fmla="*/ 30 h 3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" h="30">
                  <a:moveTo>
                    <a:pt x="0" y="0"/>
                  </a:moveTo>
                  <a:lnTo>
                    <a:pt x="0" y="0"/>
                  </a:lnTo>
                  <a:lnTo>
                    <a:pt x="0" y="29"/>
                  </a:lnTo>
                  <a:lnTo>
                    <a:pt x="1" y="29"/>
                  </a:lnTo>
                  <a:lnTo>
                    <a:pt x="1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11" name="Freeform 430"/>
            <p:cNvSpPr>
              <a:spLocks/>
            </p:cNvSpPr>
            <p:nvPr/>
          </p:nvSpPr>
          <p:spPr bwMode="auto">
            <a:xfrm>
              <a:off x="3935" y="4079"/>
              <a:ext cx="79" cy="40"/>
            </a:xfrm>
            <a:custGeom>
              <a:avLst/>
              <a:gdLst>
                <a:gd name="T0" fmla="*/ 0 w 79"/>
                <a:gd name="T1" fmla="*/ 5 h 40"/>
                <a:gd name="T2" fmla="*/ 0 w 79"/>
                <a:gd name="T3" fmla="*/ 5 h 40"/>
                <a:gd name="T4" fmla="*/ 16 w 79"/>
                <a:gd name="T5" fmla="*/ 7 h 40"/>
                <a:gd name="T6" fmla="*/ 30 w 79"/>
                <a:gd name="T7" fmla="*/ 10 h 40"/>
                <a:gd name="T8" fmla="*/ 43 w 79"/>
                <a:gd name="T9" fmla="*/ 13 h 40"/>
                <a:gd name="T10" fmla="*/ 54 w 79"/>
                <a:gd name="T11" fmla="*/ 17 h 40"/>
                <a:gd name="T12" fmla="*/ 62 w 79"/>
                <a:gd name="T13" fmla="*/ 23 h 40"/>
                <a:gd name="T14" fmla="*/ 69 w 79"/>
                <a:gd name="T15" fmla="*/ 28 h 40"/>
                <a:gd name="T16" fmla="*/ 72 w 79"/>
                <a:gd name="T17" fmla="*/ 33 h 40"/>
                <a:gd name="T18" fmla="*/ 72 w 79"/>
                <a:gd name="T19" fmla="*/ 39 h 40"/>
                <a:gd name="T20" fmla="*/ 78 w 79"/>
                <a:gd name="T21" fmla="*/ 39 h 40"/>
                <a:gd name="T22" fmla="*/ 78 w 79"/>
                <a:gd name="T23" fmla="*/ 31 h 40"/>
                <a:gd name="T24" fmla="*/ 73 w 79"/>
                <a:gd name="T25" fmla="*/ 24 h 40"/>
                <a:gd name="T26" fmla="*/ 67 w 79"/>
                <a:gd name="T27" fmla="*/ 17 h 40"/>
                <a:gd name="T28" fmla="*/ 57 w 79"/>
                <a:gd name="T29" fmla="*/ 12 h 40"/>
                <a:gd name="T30" fmla="*/ 46 w 79"/>
                <a:gd name="T31" fmla="*/ 7 h 40"/>
                <a:gd name="T32" fmla="*/ 32 w 79"/>
                <a:gd name="T33" fmla="*/ 3 h 40"/>
                <a:gd name="T34" fmla="*/ 16 w 79"/>
                <a:gd name="T35" fmla="*/ 2 h 40"/>
                <a:gd name="T36" fmla="*/ 0 w 79"/>
                <a:gd name="T37" fmla="*/ 0 h 40"/>
                <a:gd name="T38" fmla="*/ 0 w 79"/>
                <a:gd name="T39" fmla="*/ 5 h 4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0"/>
                <a:gd name="T62" fmla="*/ 79 w 79"/>
                <a:gd name="T63" fmla="*/ 40 h 4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0">
                  <a:moveTo>
                    <a:pt x="0" y="5"/>
                  </a:moveTo>
                  <a:lnTo>
                    <a:pt x="0" y="5"/>
                  </a:lnTo>
                  <a:lnTo>
                    <a:pt x="16" y="7"/>
                  </a:lnTo>
                  <a:lnTo>
                    <a:pt x="30" y="10"/>
                  </a:lnTo>
                  <a:lnTo>
                    <a:pt x="43" y="13"/>
                  </a:lnTo>
                  <a:lnTo>
                    <a:pt x="54" y="17"/>
                  </a:lnTo>
                  <a:lnTo>
                    <a:pt x="62" y="23"/>
                  </a:lnTo>
                  <a:lnTo>
                    <a:pt x="69" y="28"/>
                  </a:lnTo>
                  <a:lnTo>
                    <a:pt x="72" y="33"/>
                  </a:lnTo>
                  <a:lnTo>
                    <a:pt x="72" y="39"/>
                  </a:lnTo>
                  <a:lnTo>
                    <a:pt x="78" y="39"/>
                  </a:lnTo>
                  <a:lnTo>
                    <a:pt x="78" y="31"/>
                  </a:lnTo>
                  <a:lnTo>
                    <a:pt x="73" y="24"/>
                  </a:lnTo>
                  <a:lnTo>
                    <a:pt x="67" y="17"/>
                  </a:lnTo>
                  <a:lnTo>
                    <a:pt x="57" y="12"/>
                  </a:lnTo>
                  <a:lnTo>
                    <a:pt x="46" y="7"/>
                  </a:lnTo>
                  <a:lnTo>
                    <a:pt x="32" y="3"/>
                  </a:lnTo>
                  <a:lnTo>
                    <a:pt x="16" y="2"/>
                  </a:lnTo>
                  <a:lnTo>
                    <a:pt x="0" y="0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12" name="Freeform 431"/>
            <p:cNvSpPr>
              <a:spLocks/>
            </p:cNvSpPr>
            <p:nvPr/>
          </p:nvSpPr>
          <p:spPr bwMode="auto">
            <a:xfrm>
              <a:off x="3841" y="4078"/>
              <a:ext cx="89" cy="34"/>
            </a:xfrm>
            <a:custGeom>
              <a:avLst/>
              <a:gdLst>
                <a:gd name="T0" fmla="*/ 6 w 89"/>
                <a:gd name="T1" fmla="*/ 33 h 34"/>
                <a:gd name="T2" fmla="*/ 6 w 89"/>
                <a:gd name="T3" fmla="*/ 33 h 34"/>
                <a:gd name="T4" fmla="*/ 7 w 89"/>
                <a:gd name="T5" fmla="*/ 30 h 34"/>
                <a:gd name="T6" fmla="*/ 8 w 89"/>
                <a:gd name="T7" fmla="*/ 28 h 34"/>
                <a:gd name="T8" fmla="*/ 10 w 89"/>
                <a:gd name="T9" fmla="*/ 25 h 34"/>
                <a:gd name="T10" fmla="*/ 13 w 89"/>
                <a:gd name="T11" fmla="*/ 23 h 34"/>
                <a:gd name="T12" fmla="*/ 16 w 89"/>
                <a:gd name="T13" fmla="*/ 19 h 34"/>
                <a:gd name="T14" fmla="*/ 21 w 89"/>
                <a:gd name="T15" fmla="*/ 18 h 34"/>
                <a:gd name="T16" fmla="*/ 25 w 89"/>
                <a:gd name="T17" fmla="*/ 16 h 34"/>
                <a:gd name="T18" fmla="*/ 31 w 89"/>
                <a:gd name="T19" fmla="*/ 14 h 34"/>
                <a:gd name="T20" fmla="*/ 37 w 89"/>
                <a:gd name="T21" fmla="*/ 12 h 34"/>
                <a:gd name="T22" fmla="*/ 42 w 89"/>
                <a:gd name="T23" fmla="*/ 10 h 34"/>
                <a:gd name="T24" fmla="*/ 50 w 89"/>
                <a:gd name="T25" fmla="*/ 8 h 34"/>
                <a:gd name="T26" fmla="*/ 56 w 89"/>
                <a:gd name="T27" fmla="*/ 8 h 34"/>
                <a:gd name="T28" fmla="*/ 64 w 89"/>
                <a:gd name="T29" fmla="*/ 7 h 34"/>
                <a:gd name="T30" fmla="*/ 71 w 89"/>
                <a:gd name="T31" fmla="*/ 7 h 34"/>
                <a:gd name="T32" fmla="*/ 80 w 89"/>
                <a:gd name="T33" fmla="*/ 7 h 34"/>
                <a:gd name="T34" fmla="*/ 88 w 89"/>
                <a:gd name="T35" fmla="*/ 6 h 34"/>
                <a:gd name="T36" fmla="*/ 88 w 89"/>
                <a:gd name="T37" fmla="*/ 1 h 34"/>
                <a:gd name="T38" fmla="*/ 80 w 89"/>
                <a:gd name="T39" fmla="*/ 0 h 34"/>
                <a:gd name="T40" fmla="*/ 71 w 89"/>
                <a:gd name="T41" fmla="*/ 0 h 34"/>
                <a:gd name="T42" fmla="*/ 64 w 89"/>
                <a:gd name="T43" fmla="*/ 1 h 34"/>
                <a:gd name="T44" fmla="*/ 56 w 89"/>
                <a:gd name="T45" fmla="*/ 3 h 34"/>
                <a:gd name="T46" fmla="*/ 49 w 89"/>
                <a:gd name="T47" fmla="*/ 3 h 34"/>
                <a:gd name="T48" fmla="*/ 41 w 89"/>
                <a:gd name="T49" fmla="*/ 4 h 34"/>
                <a:gd name="T50" fmla="*/ 35 w 89"/>
                <a:gd name="T51" fmla="*/ 6 h 34"/>
                <a:gd name="T52" fmla="*/ 29 w 89"/>
                <a:gd name="T53" fmla="*/ 8 h 34"/>
                <a:gd name="T54" fmla="*/ 22 w 89"/>
                <a:gd name="T55" fmla="*/ 10 h 34"/>
                <a:gd name="T56" fmla="*/ 18 w 89"/>
                <a:gd name="T57" fmla="*/ 13 h 34"/>
                <a:gd name="T58" fmla="*/ 13 w 89"/>
                <a:gd name="T59" fmla="*/ 15 h 34"/>
                <a:gd name="T60" fmla="*/ 8 w 89"/>
                <a:gd name="T61" fmla="*/ 18 h 34"/>
                <a:gd name="T62" fmla="*/ 6 w 89"/>
                <a:gd name="T63" fmla="*/ 22 h 34"/>
                <a:gd name="T64" fmla="*/ 2 w 89"/>
                <a:gd name="T65" fmla="*/ 25 h 34"/>
                <a:gd name="T66" fmla="*/ 1 w 89"/>
                <a:gd name="T67" fmla="*/ 29 h 34"/>
                <a:gd name="T68" fmla="*/ 0 w 89"/>
                <a:gd name="T69" fmla="*/ 33 h 34"/>
                <a:gd name="T70" fmla="*/ 6 w 89"/>
                <a:gd name="T71" fmla="*/ 33 h 3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4"/>
                <a:gd name="T110" fmla="*/ 89 w 89"/>
                <a:gd name="T111" fmla="*/ 34 h 34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4">
                  <a:moveTo>
                    <a:pt x="6" y="33"/>
                  </a:moveTo>
                  <a:lnTo>
                    <a:pt x="6" y="33"/>
                  </a:lnTo>
                  <a:lnTo>
                    <a:pt x="7" y="30"/>
                  </a:lnTo>
                  <a:lnTo>
                    <a:pt x="8" y="28"/>
                  </a:lnTo>
                  <a:lnTo>
                    <a:pt x="10" y="25"/>
                  </a:lnTo>
                  <a:lnTo>
                    <a:pt x="13" y="23"/>
                  </a:lnTo>
                  <a:lnTo>
                    <a:pt x="16" y="19"/>
                  </a:lnTo>
                  <a:lnTo>
                    <a:pt x="21" y="18"/>
                  </a:lnTo>
                  <a:lnTo>
                    <a:pt x="25" y="16"/>
                  </a:lnTo>
                  <a:lnTo>
                    <a:pt x="31" y="14"/>
                  </a:lnTo>
                  <a:lnTo>
                    <a:pt x="37" y="12"/>
                  </a:lnTo>
                  <a:lnTo>
                    <a:pt x="42" y="10"/>
                  </a:lnTo>
                  <a:lnTo>
                    <a:pt x="50" y="8"/>
                  </a:lnTo>
                  <a:lnTo>
                    <a:pt x="56" y="8"/>
                  </a:lnTo>
                  <a:lnTo>
                    <a:pt x="64" y="7"/>
                  </a:lnTo>
                  <a:lnTo>
                    <a:pt x="71" y="7"/>
                  </a:lnTo>
                  <a:lnTo>
                    <a:pt x="80" y="7"/>
                  </a:lnTo>
                  <a:lnTo>
                    <a:pt x="88" y="6"/>
                  </a:lnTo>
                  <a:lnTo>
                    <a:pt x="88" y="1"/>
                  </a:lnTo>
                  <a:lnTo>
                    <a:pt x="80" y="0"/>
                  </a:lnTo>
                  <a:lnTo>
                    <a:pt x="71" y="0"/>
                  </a:lnTo>
                  <a:lnTo>
                    <a:pt x="64" y="1"/>
                  </a:lnTo>
                  <a:lnTo>
                    <a:pt x="56" y="3"/>
                  </a:lnTo>
                  <a:lnTo>
                    <a:pt x="49" y="3"/>
                  </a:lnTo>
                  <a:lnTo>
                    <a:pt x="41" y="4"/>
                  </a:lnTo>
                  <a:lnTo>
                    <a:pt x="35" y="6"/>
                  </a:lnTo>
                  <a:lnTo>
                    <a:pt x="29" y="8"/>
                  </a:lnTo>
                  <a:lnTo>
                    <a:pt x="22" y="10"/>
                  </a:lnTo>
                  <a:lnTo>
                    <a:pt x="18" y="13"/>
                  </a:lnTo>
                  <a:lnTo>
                    <a:pt x="13" y="15"/>
                  </a:lnTo>
                  <a:lnTo>
                    <a:pt x="8" y="18"/>
                  </a:lnTo>
                  <a:lnTo>
                    <a:pt x="6" y="22"/>
                  </a:lnTo>
                  <a:lnTo>
                    <a:pt x="2" y="25"/>
                  </a:lnTo>
                  <a:lnTo>
                    <a:pt x="1" y="29"/>
                  </a:lnTo>
                  <a:lnTo>
                    <a:pt x="0" y="33"/>
                  </a:lnTo>
                  <a:lnTo>
                    <a:pt x="6" y="33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13" name="Freeform 432"/>
            <p:cNvSpPr>
              <a:spLocks/>
            </p:cNvSpPr>
            <p:nvPr/>
          </p:nvSpPr>
          <p:spPr bwMode="auto">
            <a:xfrm>
              <a:off x="3841" y="4117"/>
              <a:ext cx="2" cy="29"/>
            </a:xfrm>
            <a:custGeom>
              <a:avLst/>
              <a:gdLst>
                <a:gd name="T0" fmla="*/ 1 w 2"/>
                <a:gd name="T1" fmla="*/ 28 h 29"/>
                <a:gd name="T2" fmla="*/ 1 w 2"/>
                <a:gd name="T3" fmla="*/ 28 h 29"/>
                <a:gd name="T4" fmla="*/ 1 w 2"/>
                <a:gd name="T5" fmla="*/ 0 h 29"/>
                <a:gd name="T6" fmla="*/ 0 w 2"/>
                <a:gd name="T7" fmla="*/ 0 h 29"/>
                <a:gd name="T8" fmla="*/ 0 w 2"/>
                <a:gd name="T9" fmla="*/ 28 h 29"/>
                <a:gd name="T10" fmla="*/ 1 w 2"/>
                <a:gd name="T11" fmla="*/ 28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"/>
                <a:gd name="T19" fmla="*/ 0 h 29"/>
                <a:gd name="T20" fmla="*/ 2 w 2"/>
                <a:gd name="T21" fmla="*/ 29 h 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" h="29">
                  <a:moveTo>
                    <a:pt x="1" y="28"/>
                  </a:moveTo>
                  <a:lnTo>
                    <a:pt x="1" y="28"/>
                  </a:lnTo>
                  <a:lnTo>
                    <a:pt x="1" y="0"/>
                  </a:lnTo>
                  <a:lnTo>
                    <a:pt x="0" y="0"/>
                  </a:lnTo>
                  <a:lnTo>
                    <a:pt x="0" y="28"/>
                  </a:lnTo>
                  <a:lnTo>
                    <a:pt x="1" y="28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14" name="Freeform 433"/>
            <p:cNvSpPr>
              <a:spLocks/>
            </p:cNvSpPr>
            <p:nvPr/>
          </p:nvSpPr>
          <p:spPr bwMode="auto">
            <a:xfrm>
              <a:off x="3844" y="4082"/>
              <a:ext cx="167" cy="72"/>
            </a:xfrm>
            <a:custGeom>
              <a:avLst/>
              <a:gdLst>
                <a:gd name="T0" fmla="*/ 166 w 167"/>
                <a:gd name="T1" fmla="*/ 39 h 72"/>
                <a:gd name="T2" fmla="*/ 165 w 167"/>
                <a:gd name="T3" fmla="*/ 42 h 72"/>
                <a:gd name="T4" fmla="*/ 163 w 167"/>
                <a:gd name="T5" fmla="*/ 46 h 72"/>
                <a:gd name="T6" fmla="*/ 161 w 167"/>
                <a:gd name="T7" fmla="*/ 50 h 72"/>
                <a:gd name="T8" fmla="*/ 158 w 167"/>
                <a:gd name="T9" fmla="*/ 53 h 72"/>
                <a:gd name="T10" fmla="*/ 154 w 167"/>
                <a:gd name="T11" fmla="*/ 56 h 72"/>
                <a:gd name="T12" fmla="*/ 150 w 167"/>
                <a:gd name="T13" fmla="*/ 58 h 72"/>
                <a:gd name="T14" fmla="*/ 145 w 167"/>
                <a:gd name="T15" fmla="*/ 61 h 72"/>
                <a:gd name="T16" fmla="*/ 139 w 167"/>
                <a:gd name="T17" fmla="*/ 64 h 72"/>
                <a:gd name="T18" fmla="*/ 132 w 167"/>
                <a:gd name="T19" fmla="*/ 65 h 72"/>
                <a:gd name="T20" fmla="*/ 125 w 167"/>
                <a:gd name="T21" fmla="*/ 67 h 72"/>
                <a:gd name="T22" fmla="*/ 119 w 167"/>
                <a:gd name="T23" fmla="*/ 68 h 72"/>
                <a:gd name="T24" fmla="*/ 111 w 167"/>
                <a:gd name="T25" fmla="*/ 70 h 72"/>
                <a:gd name="T26" fmla="*/ 103 w 167"/>
                <a:gd name="T27" fmla="*/ 71 h 72"/>
                <a:gd name="T28" fmla="*/ 96 w 167"/>
                <a:gd name="T29" fmla="*/ 71 h 72"/>
                <a:gd name="T30" fmla="*/ 87 w 167"/>
                <a:gd name="T31" fmla="*/ 71 h 72"/>
                <a:gd name="T32" fmla="*/ 79 w 167"/>
                <a:gd name="T33" fmla="*/ 71 h 72"/>
                <a:gd name="T34" fmla="*/ 63 w 167"/>
                <a:gd name="T35" fmla="*/ 70 h 72"/>
                <a:gd name="T36" fmla="*/ 47 w 167"/>
                <a:gd name="T37" fmla="*/ 66 h 72"/>
                <a:gd name="T38" fmla="*/ 33 w 167"/>
                <a:gd name="T39" fmla="*/ 64 h 72"/>
                <a:gd name="T40" fmla="*/ 21 w 167"/>
                <a:gd name="T41" fmla="*/ 58 h 72"/>
                <a:gd name="T42" fmla="*/ 12 w 167"/>
                <a:gd name="T43" fmla="*/ 53 h 72"/>
                <a:gd name="T44" fmla="*/ 5 w 167"/>
                <a:gd name="T45" fmla="*/ 46 h 72"/>
                <a:gd name="T46" fmla="*/ 0 w 167"/>
                <a:gd name="T47" fmla="*/ 39 h 72"/>
                <a:gd name="T48" fmla="*/ 0 w 167"/>
                <a:gd name="T49" fmla="*/ 32 h 72"/>
                <a:gd name="T50" fmla="*/ 1 w 167"/>
                <a:gd name="T51" fmla="*/ 29 h 72"/>
                <a:gd name="T52" fmla="*/ 3 w 167"/>
                <a:gd name="T53" fmla="*/ 25 h 72"/>
                <a:gd name="T54" fmla="*/ 5 w 167"/>
                <a:gd name="T55" fmla="*/ 22 h 72"/>
                <a:gd name="T56" fmla="*/ 8 w 167"/>
                <a:gd name="T57" fmla="*/ 18 h 72"/>
                <a:gd name="T58" fmla="*/ 13 w 167"/>
                <a:gd name="T59" fmla="*/ 16 h 72"/>
                <a:gd name="T60" fmla="*/ 17 w 167"/>
                <a:gd name="T61" fmla="*/ 13 h 72"/>
                <a:gd name="T62" fmla="*/ 21 w 167"/>
                <a:gd name="T63" fmla="*/ 10 h 72"/>
                <a:gd name="T64" fmla="*/ 28 w 167"/>
                <a:gd name="T65" fmla="*/ 8 h 72"/>
                <a:gd name="T66" fmla="*/ 34 w 167"/>
                <a:gd name="T67" fmla="*/ 6 h 72"/>
                <a:gd name="T68" fmla="*/ 41 w 167"/>
                <a:gd name="T69" fmla="*/ 4 h 72"/>
                <a:gd name="T70" fmla="*/ 47 w 167"/>
                <a:gd name="T71" fmla="*/ 3 h 72"/>
                <a:gd name="T72" fmla="*/ 55 w 167"/>
                <a:gd name="T73" fmla="*/ 2 h 72"/>
                <a:gd name="T74" fmla="*/ 63 w 167"/>
                <a:gd name="T75" fmla="*/ 1 h 72"/>
                <a:gd name="T76" fmla="*/ 70 w 167"/>
                <a:gd name="T77" fmla="*/ 0 h 72"/>
                <a:gd name="T78" fmla="*/ 79 w 167"/>
                <a:gd name="T79" fmla="*/ 0 h 72"/>
                <a:gd name="T80" fmla="*/ 88 w 167"/>
                <a:gd name="T81" fmla="*/ 0 h 72"/>
                <a:gd name="T82" fmla="*/ 104 w 167"/>
                <a:gd name="T83" fmla="*/ 2 h 72"/>
                <a:gd name="T84" fmla="*/ 120 w 167"/>
                <a:gd name="T85" fmla="*/ 4 h 72"/>
                <a:gd name="T86" fmla="*/ 133 w 167"/>
                <a:gd name="T87" fmla="*/ 8 h 72"/>
                <a:gd name="T88" fmla="*/ 145 w 167"/>
                <a:gd name="T89" fmla="*/ 13 h 72"/>
                <a:gd name="T90" fmla="*/ 154 w 167"/>
                <a:gd name="T91" fmla="*/ 18 h 72"/>
                <a:gd name="T92" fmla="*/ 161 w 167"/>
                <a:gd name="T93" fmla="*/ 25 h 72"/>
                <a:gd name="T94" fmla="*/ 166 w 167"/>
                <a:gd name="T95" fmla="*/ 31 h 72"/>
                <a:gd name="T96" fmla="*/ 166 w 167"/>
                <a:gd name="T97" fmla="*/ 39 h 7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67"/>
                <a:gd name="T148" fmla="*/ 0 h 72"/>
                <a:gd name="T149" fmla="*/ 167 w 167"/>
                <a:gd name="T150" fmla="*/ 72 h 72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67" h="72">
                  <a:moveTo>
                    <a:pt x="166" y="39"/>
                  </a:moveTo>
                  <a:lnTo>
                    <a:pt x="165" y="42"/>
                  </a:lnTo>
                  <a:lnTo>
                    <a:pt x="163" y="46"/>
                  </a:lnTo>
                  <a:lnTo>
                    <a:pt x="161" y="50"/>
                  </a:lnTo>
                  <a:lnTo>
                    <a:pt x="158" y="53"/>
                  </a:lnTo>
                  <a:lnTo>
                    <a:pt x="154" y="56"/>
                  </a:lnTo>
                  <a:lnTo>
                    <a:pt x="150" y="58"/>
                  </a:lnTo>
                  <a:lnTo>
                    <a:pt x="145" y="61"/>
                  </a:lnTo>
                  <a:lnTo>
                    <a:pt x="139" y="64"/>
                  </a:lnTo>
                  <a:lnTo>
                    <a:pt x="132" y="65"/>
                  </a:lnTo>
                  <a:lnTo>
                    <a:pt x="125" y="67"/>
                  </a:lnTo>
                  <a:lnTo>
                    <a:pt x="119" y="68"/>
                  </a:lnTo>
                  <a:lnTo>
                    <a:pt x="111" y="70"/>
                  </a:lnTo>
                  <a:lnTo>
                    <a:pt x="103" y="71"/>
                  </a:lnTo>
                  <a:lnTo>
                    <a:pt x="96" y="71"/>
                  </a:lnTo>
                  <a:lnTo>
                    <a:pt x="87" y="71"/>
                  </a:lnTo>
                  <a:lnTo>
                    <a:pt x="79" y="71"/>
                  </a:lnTo>
                  <a:lnTo>
                    <a:pt x="63" y="70"/>
                  </a:lnTo>
                  <a:lnTo>
                    <a:pt x="47" y="66"/>
                  </a:lnTo>
                  <a:lnTo>
                    <a:pt x="33" y="64"/>
                  </a:lnTo>
                  <a:lnTo>
                    <a:pt x="21" y="58"/>
                  </a:lnTo>
                  <a:lnTo>
                    <a:pt x="12" y="53"/>
                  </a:lnTo>
                  <a:lnTo>
                    <a:pt x="5" y="46"/>
                  </a:lnTo>
                  <a:lnTo>
                    <a:pt x="0" y="39"/>
                  </a:lnTo>
                  <a:lnTo>
                    <a:pt x="0" y="32"/>
                  </a:lnTo>
                  <a:lnTo>
                    <a:pt x="1" y="29"/>
                  </a:lnTo>
                  <a:lnTo>
                    <a:pt x="3" y="25"/>
                  </a:lnTo>
                  <a:lnTo>
                    <a:pt x="5" y="22"/>
                  </a:lnTo>
                  <a:lnTo>
                    <a:pt x="8" y="18"/>
                  </a:lnTo>
                  <a:lnTo>
                    <a:pt x="13" y="16"/>
                  </a:lnTo>
                  <a:lnTo>
                    <a:pt x="17" y="13"/>
                  </a:lnTo>
                  <a:lnTo>
                    <a:pt x="21" y="10"/>
                  </a:lnTo>
                  <a:lnTo>
                    <a:pt x="28" y="8"/>
                  </a:lnTo>
                  <a:lnTo>
                    <a:pt x="34" y="6"/>
                  </a:lnTo>
                  <a:lnTo>
                    <a:pt x="41" y="4"/>
                  </a:lnTo>
                  <a:lnTo>
                    <a:pt x="47" y="3"/>
                  </a:lnTo>
                  <a:lnTo>
                    <a:pt x="55" y="2"/>
                  </a:lnTo>
                  <a:lnTo>
                    <a:pt x="63" y="1"/>
                  </a:lnTo>
                  <a:lnTo>
                    <a:pt x="70" y="0"/>
                  </a:lnTo>
                  <a:lnTo>
                    <a:pt x="79" y="0"/>
                  </a:lnTo>
                  <a:lnTo>
                    <a:pt x="88" y="0"/>
                  </a:lnTo>
                  <a:lnTo>
                    <a:pt x="104" y="2"/>
                  </a:lnTo>
                  <a:lnTo>
                    <a:pt x="120" y="4"/>
                  </a:lnTo>
                  <a:lnTo>
                    <a:pt x="133" y="8"/>
                  </a:lnTo>
                  <a:lnTo>
                    <a:pt x="145" y="13"/>
                  </a:lnTo>
                  <a:lnTo>
                    <a:pt x="154" y="18"/>
                  </a:lnTo>
                  <a:lnTo>
                    <a:pt x="161" y="25"/>
                  </a:lnTo>
                  <a:lnTo>
                    <a:pt x="166" y="31"/>
                  </a:lnTo>
                  <a:lnTo>
                    <a:pt x="166" y="39"/>
                  </a:lnTo>
                </a:path>
              </a:pathLst>
            </a:custGeom>
            <a:solidFill>
              <a:srgbClr val="FFFF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15" name="Freeform 434"/>
            <p:cNvSpPr>
              <a:spLocks/>
            </p:cNvSpPr>
            <p:nvPr/>
          </p:nvSpPr>
          <p:spPr bwMode="auto">
            <a:xfrm>
              <a:off x="3926" y="4124"/>
              <a:ext cx="88" cy="34"/>
            </a:xfrm>
            <a:custGeom>
              <a:avLst/>
              <a:gdLst>
                <a:gd name="T0" fmla="*/ 0 w 88"/>
                <a:gd name="T1" fmla="*/ 32 h 34"/>
                <a:gd name="T2" fmla="*/ 0 w 88"/>
                <a:gd name="T3" fmla="*/ 32 h 34"/>
                <a:gd name="T4" fmla="*/ 7 w 88"/>
                <a:gd name="T5" fmla="*/ 33 h 34"/>
                <a:gd name="T6" fmla="*/ 16 w 88"/>
                <a:gd name="T7" fmla="*/ 33 h 34"/>
                <a:gd name="T8" fmla="*/ 23 w 88"/>
                <a:gd name="T9" fmla="*/ 32 h 34"/>
                <a:gd name="T10" fmla="*/ 31 w 88"/>
                <a:gd name="T11" fmla="*/ 31 h 34"/>
                <a:gd name="T12" fmla="*/ 38 w 88"/>
                <a:gd name="T13" fmla="*/ 30 h 34"/>
                <a:gd name="T14" fmla="*/ 46 w 88"/>
                <a:gd name="T15" fmla="*/ 29 h 34"/>
                <a:gd name="T16" fmla="*/ 52 w 88"/>
                <a:gd name="T17" fmla="*/ 27 h 34"/>
                <a:gd name="T18" fmla="*/ 59 w 88"/>
                <a:gd name="T19" fmla="*/ 25 h 34"/>
                <a:gd name="T20" fmla="*/ 65 w 88"/>
                <a:gd name="T21" fmla="*/ 23 h 34"/>
                <a:gd name="T22" fmla="*/ 70 w 88"/>
                <a:gd name="T23" fmla="*/ 20 h 34"/>
                <a:gd name="T24" fmla="*/ 74 w 88"/>
                <a:gd name="T25" fmla="*/ 18 h 34"/>
                <a:gd name="T26" fmla="*/ 79 w 88"/>
                <a:gd name="T27" fmla="*/ 14 h 34"/>
                <a:gd name="T28" fmla="*/ 81 w 88"/>
                <a:gd name="T29" fmla="*/ 12 h 34"/>
                <a:gd name="T30" fmla="*/ 85 w 88"/>
                <a:gd name="T31" fmla="*/ 8 h 34"/>
                <a:gd name="T32" fmla="*/ 86 w 88"/>
                <a:gd name="T33" fmla="*/ 4 h 34"/>
                <a:gd name="T34" fmla="*/ 87 w 88"/>
                <a:gd name="T35" fmla="*/ 0 h 34"/>
                <a:gd name="T36" fmla="*/ 81 w 88"/>
                <a:gd name="T37" fmla="*/ 0 h 34"/>
                <a:gd name="T38" fmla="*/ 80 w 88"/>
                <a:gd name="T39" fmla="*/ 3 h 34"/>
                <a:gd name="T40" fmla="*/ 79 w 88"/>
                <a:gd name="T41" fmla="*/ 5 h 34"/>
                <a:gd name="T42" fmla="*/ 77 w 88"/>
                <a:gd name="T43" fmla="*/ 8 h 34"/>
                <a:gd name="T44" fmla="*/ 74 w 88"/>
                <a:gd name="T45" fmla="*/ 11 h 34"/>
                <a:gd name="T46" fmla="*/ 71 w 88"/>
                <a:gd name="T47" fmla="*/ 14 h 34"/>
                <a:gd name="T48" fmla="*/ 66 w 88"/>
                <a:gd name="T49" fmla="*/ 15 h 34"/>
                <a:gd name="T50" fmla="*/ 62 w 88"/>
                <a:gd name="T51" fmla="*/ 18 h 34"/>
                <a:gd name="T52" fmla="*/ 57 w 88"/>
                <a:gd name="T53" fmla="*/ 19 h 34"/>
                <a:gd name="T54" fmla="*/ 51 w 88"/>
                <a:gd name="T55" fmla="*/ 22 h 34"/>
                <a:gd name="T56" fmla="*/ 45 w 88"/>
                <a:gd name="T57" fmla="*/ 24 h 34"/>
                <a:gd name="T58" fmla="*/ 37 w 88"/>
                <a:gd name="T59" fmla="*/ 25 h 34"/>
                <a:gd name="T60" fmla="*/ 31 w 88"/>
                <a:gd name="T61" fmla="*/ 25 h 34"/>
                <a:gd name="T62" fmla="*/ 23 w 88"/>
                <a:gd name="T63" fmla="*/ 26 h 34"/>
                <a:gd name="T64" fmla="*/ 16 w 88"/>
                <a:gd name="T65" fmla="*/ 26 h 34"/>
                <a:gd name="T66" fmla="*/ 7 w 88"/>
                <a:gd name="T67" fmla="*/ 26 h 34"/>
                <a:gd name="T68" fmla="*/ 0 w 88"/>
                <a:gd name="T69" fmla="*/ 27 h 34"/>
                <a:gd name="T70" fmla="*/ 0 w 88"/>
                <a:gd name="T71" fmla="*/ 32 h 3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8"/>
                <a:gd name="T109" fmla="*/ 0 h 34"/>
                <a:gd name="T110" fmla="*/ 88 w 88"/>
                <a:gd name="T111" fmla="*/ 34 h 34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8" h="34">
                  <a:moveTo>
                    <a:pt x="0" y="32"/>
                  </a:moveTo>
                  <a:lnTo>
                    <a:pt x="0" y="32"/>
                  </a:lnTo>
                  <a:lnTo>
                    <a:pt x="7" y="33"/>
                  </a:lnTo>
                  <a:lnTo>
                    <a:pt x="16" y="33"/>
                  </a:lnTo>
                  <a:lnTo>
                    <a:pt x="23" y="32"/>
                  </a:lnTo>
                  <a:lnTo>
                    <a:pt x="31" y="31"/>
                  </a:lnTo>
                  <a:lnTo>
                    <a:pt x="38" y="30"/>
                  </a:lnTo>
                  <a:lnTo>
                    <a:pt x="46" y="29"/>
                  </a:lnTo>
                  <a:lnTo>
                    <a:pt x="52" y="27"/>
                  </a:lnTo>
                  <a:lnTo>
                    <a:pt x="59" y="25"/>
                  </a:lnTo>
                  <a:lnTo>
                    <a:pt x="65" y="23"/>
                  </a:lnTo>
                  <a:lnTo>
                    <a:pt x="70" y="20"/>
                  </a:lnTo>
                  <a:lnTo>
                    <a:pt x="74" y="18"/>
                  </a:lnTo>
                  <a:lnTo>
                    <a:pt x="79" y="14"/>
                  </a:lnTo>
                  <a:lnTo>
                    <a:pt x="81" y="12"/>
                  </a:lnTo>
                  <a:lnTo>
                    <a:pt x="85" y="8"/>
                  </a:lnTo>
                  <a:lnTo>
                    <a:pt x="86" y="4"/>
                  </a:lnTo>
                  <a:lnTo>
                    <a:pt x="87" y="0"/>
                  </a:lnTo>
                  <a:lnTo>
                    <a:pt x="81" y="0"/>
                  </a:lnTo>
                  <a:lnTo>
                    <a:pt x="80" y="3"/>
                  </a:lnTo>
                  <a:lnTo>
                    <a:pt x="79" y="5"/>
                  </a:lnTo>
                  <a:lnTo>
                    <a:pt x="77" y="8"/>
                  </a:lnTo>
                  <a:lnTo>
                    <a:pt x="74" y="11"/>
                  </a:lnTo>
                  <a:lnTo>
                    <a:pt x="71" y="14"/>
                  </a:lnTo>
                  <a:lnTo>
                    <a:pt x="66" y="15"/>
                  </a:lnTo>
                  <a:lnTo>
                    <a:pt x="62" y="18"/>
                  </a:lnTo>
                  <a:lnTo>
                    <a:pt x="57" y="19"/>
                  </a:lnTo>
                  <a:lnTo>
                    <a:pt x="51" y="22"/>
                  </a:lnTo>
                  <a:lnTo>
                    <a:pt x="45" y="24"/>
                  </a:lnTo>
                  <a:lnTo>
                    <a:pt x="37" y="25"/>
                  </a:lnTo>
                  <a:lnTo>
                    <a:pt x="31" y="25"/>
                  </a:lnTo>
                  <a:lnTo>
                    <a:pt x="23" y="26"/>
                  </a:lnTo>
                  <a:lnTo>
                    <a:pt x="16" y="26"/>
                  </a:lnTo>
                  <a:lnTo>
                    <a:pt x="7" y="26"/>
                  </a:lnTo>
                  <a:lnTo>
                    <a:pt x="0" y="27"/>
                  </a:lnTo>
                  <a:lnTo>
                    <a:pt x="0" y="3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16" name="Freeform 435"/>
            <p:cNvSpPr>
              <a:spLocks/>
            </p:cNvSpPr>
            <p:nvPr/>
          </p:nvSpPr>
          <p:spPr bwMode="auto">
            <a:xfrm>
              <a:off x="3841" y="4117"/>
              <a:ext cx="80" cy="40"/>
            </a:xfrm>
            <a:custGeom>
              <a:avLst/>
              <a:gdLst>
                <a:gd name="T0" fmla="*/ 0 w 80"/>
                <a:gd name="T1" fmla="*/ 0 h 40"/>
                <a:gd name="T2" fmla="*/ 0 w 80"/>
                <a:gd name="T3" fmla="*/ 0 h 40"/>
                <a:gd name="T4" fmla="*/ 0 w 80"/>
                <a:gd name="T5" fmla="*/ 7 h 40"/>
                <a:gd name="T6" fmla="*/ 5 w 80"/>
                <a:gd name="T7" fmla="*/ 15 h 40"/>
                <a:gd name="T8" fmla="*/ 12 w 80"/>
                <a:gd name="T9" fmla="*/ 21 h 40"/>
                <a:gd name="T10" fmla="*/ 21 w 80"/>
                <a:gd name="T11" fmla="*/ 27 h 40"/>
                <a:gd name="T12" fmla="*/ 33 w 80"/>
                <a:gd name="T13" fmla="*/ 32 h 40"/>
                <a:gd name="T14" fmla="*/ 47 w 80"/>
                <a:gd name="T15" fmla="*/ 36 h 40"/>
                <a:gd name="T16" fmla="*/ 63 w 80"/>
                <a:gd name="T17" fmla="*/ 38 h 40"/>
                <a:gd name="T18" fmla="*/ 79 w 80"/>
                <a:gd name="T19" fmla="*/ 39 h 40"/>
                <a:gd name="T20" fmla="*/ 79 w 80"/>
                <a:gd name="T21" fmla="*/ 34 h 40"/>
                <a:gd name="T22" fmla="*/ 63 w 80"/>
                <a:gd name="T23" fmla="*/ 32 h 40"/>
                <a:gd name="T24" fmla="*/ 48 w 80"/>
                <a:gd name="T25" fmla="*/ 29 h 40"/>
                <a:gd name="T26" fmla="*/ 35 w 80"/>
                <a:gd name="T27" fmla="*/ 26 h 40"/>
                <a:gd name="T28" fmla="*/ 24 w 80"/>
                <a:gd name="T29" fmla="*/ 22 h 40"/>
                <a:gd name="T30" fmla="*/ 16 w 80"/>
                <a:gd name="T31" fmla="*/ 16 h 40"/>
                <a:gd name="T32" fmla="*/ 9 w 80"/>
                <a:gd name="T33" fmla="*/ 11 h 40"/>
                <a:gd name="T34" fmla="*/ 7 w 80"/>
                <a:gd name="T35" fmla="*/ 5 h 40"/>
                <a:gd name="T36" fmla="*/ 6 w 80"/>
                <a:gd name="T37" fmla="*/ 0 h 40"/>
                <a:gd name="T38" fmla="*/ 0 w 80"/>
                <a:gd name="T39" fmla="*/ 0 h 4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40"/>
                <a:gd name="T62" fmla="*/ 80 w 80"/>
                <a:gd name="T63" fmla="*/ 40 h 4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40">
                  <a:moveTo>
                    <a:pt x="0" y="0"/>
                  </a:moveTo>
                  <a:lnTo>
                    <a:pt x="0" y="0"/>
                  </a:lnTo>
                  <a:lnTo>
                    <a:pt x="0" y="7"/>
                  </a:lnTo>
                  <a:lnTo>
                    <a:pt x="5" y="15"/>
                  </a:lnTo>
                  <a:lnTo>
                    <a:pt x="12" y="21"/>
                  </a:lnTo>
                  <a:lnTo>
                    <a:pt x="21" y="27"/>
                  </a:lnTo>
                  <a:lnTo>
                    <a:pt x="33" y="32"/>
                  </a:lnTo>
                  <a:lnTo>
                    <a:pt x="47" y="36"/>
                  </a:lnTo>
                  <a:lnTo>
                    <a:pt x="63" y="38"/>
                  </a:lnTo>
                  <a:lnTo>
                    <a:pt x="79" y="39"/>
                  </a:lnTo>
                  <a:lnTo>
                    <a:pt x="79" y="34"/>
                  </a:lnTo>
                  <a:lnTo>
                    <a:pt x="63" y="32"/>
                  </a:lnTo>
                  <a:lnTo>
                    <a:pt x="48" y="29"/>
                  </a:lnTo>
                  <a:lnTo>
                    <a:pt x="35" y="26"/>
                  </a:lnTo>
                  <a:lnTo>
                    <a:pt x="24" y="22"/>
                  </a:lnTo>
                  <a:lnTo>
                    <a:pt x="16" y="16"/>
                  </a:lnTo>
                  <a:lnTo>
                    <a:pt x="9" y="11"/>
                  </a:lnTo>
                  <a:lnTo>
                    <a:pt x="7" y="5"/>
                  </a:lnTo>
                  <a:lnTo>
                    <a:pt x="6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17" name="Freeform 436"/>
            <p:cNvSpPr>
              <a:spLocks/>
            </p:cNvSpPr>
            <p:nvPr/>
          </p:nvSpPr>
          <p:spPr bwMode="auto">
            <a:xfrm>
              <a:off x="3841" y="4078"/>
              <a:ext cx="89" cy="34"/>
            </a:xfrm>
            <a:custGeom>
              <a:avLst/>
              <a:gdLst>
                <a:gd name="T0" fmla="*/ 88 w 89"/>
                <a:gd name="T1" fmla="*/ 1 h 34"/>
                <a:gd name="T2" fmla="*/ 88 w 89"/>
                <a:gd name="T3" fmla="*/ 1 h 34"/>
                <a:gd name="T4" fmla="*/ 80 w 89"/>
                <a:gd name="T5" fmla="*/ 0 h 34"/>
                <a:gd name="T6" fmla="*/ 71 w 89"/>
                <a:gd name="T7" fmla="*/ 0 h 34"/>
                <a:gd name="T8" fmla="*/ 64 w 89"/>
                <a:gd name="T9" fmla="*/ 1 h 34"/>
                <a:gd name="T10" fmla="*/ 56 w 89"/>
                <a:gd name="T11" fmla="*/ 3 h 34"/>
                <a:gd name="T12" fmla="*/ 49 w 89"/>
                <a:gd name="T13" fmla="*/ 3 h 34"/>
                <a:gd name="T14" fmla="*/ 41 w 89"/>
                <a:gd name="T15" fmla="*/ 4 h 34"/>
                <a:gd name="T16" fmla="*/ 35 w 89"/>
                <a:gd name="T17" fmla="*/ 6 h 34"/>
                <a:gd name="T18" fmla="*/ 29 w 89"/>
                <a:gd name="T19" fmla="*/ 8 h 34"/>
                <a:gd name="T20" fmla="*/ 22 w 89"/>
                <a:gd name="T21" fmla="*/ 10 h 34"/>
                <a:gd name="T22" fmla="*/ 18 w 89"/>
                <a:gd name="T23" fmla="*/ 13 h 34"/>
                <a:gd name="T24" fmla="*/ 13 w 89"/>
                <a:gd name="T25" fmla="*/ 15 h 34"/>
                <a:gd name="T26" fmla="*/ 8 w 89"/>
                <a:gd name="T27" fmla="*/ 18 h 34"/>
                <a:gd name="T28" fmla="*/ 6 w 89"/>
                <a:gd name="T29" fmla="*/ 22 h 34"/>
                <a:gd name="T30" fmla="*/ 2 w 89"/>
                <a:gd name="T31" fmla="*/ 25 h 34"/>
                <a:gd name="T32" fmla="*/ 1 w 89"/>
                <a:gd name="T33" fmla="*/ 29 h 34"/>
                <a:gd name="T34" fmla="*/ 0 w 89"/>
                <a:gd name="T35" fmla="*/ 33 h 34"/>
                <a:gd name="T36" fmla="*/ 6 w 89"/>
                <a:gd name="T37" fmla="*/ 33 h 34"/>
                <a:gd name="T38" fmla="*/ 7 w 89"/>
                <a:gd name="T39" fmla="*/ 30 h 34"/>
                <a:gd name="T40" fmla="*/ 8 w 89"/>
                <a:gd name="T41" fmla="*/ 28 h 34"/>
                <a:gd name="T42" fmla="*/ 10 w 89"/>
                <a:gd name="T43" fmla="*/ 25 h 34"/>
                <a:gd name="T44" fmla="*/ 13 w 89"/>
                <a:gd name="T45" fmla="*/ 23 h 34"/>
                <a:gd name="T46" fmla="*/ 16 w 89"/>
                <a:gd name="T47" fmla="*/ 19 h 34"/>
                <a:gd name="T48" fmla="*/ 21 w 89"/>
                <a:gd name="T49" fmla="*/ 18 h 34"/>
                <a:gd name="T50" fmla="*/ 25 w 89"/>
                <a:gd name="T51" fmla="*/ 16 h 34"/>
                <a:gd name="T52" fmla="*/ 31 w 89"/>
                <a:gd name="T53" fmla="*/ 14 h 34"/>
                <a:gd name="T54" fmla="*/ 37 w 89"/>
                <a:gd name="T55" fmla="*/ 12 h 34"/>
                <a:gd name="T56" fmla="*/ 42 w 89"/>
                <a:gd name="T57" fmla="*/ 10 h 34"/>
                <a:gd name="T58" fmla="*/ 50 w 89"/>
                <a:gd name="T59" fmla="*/ 8 h 34"/>
                <a:gd name="T60" fmla="*/ 56 w 89"/>
                <a:gd name="T61" fmla="*/ 8 h 34"/>
                <a:gd name="T62" fmla="*/ 64 w 89"/>
                <a:gd name="T63" fmla="*/ 7 h 34"/>
                <a:gd name="T64" fmla="*/ 71 w 89"/>
                <a:gd name="T65" fmla="*/ 7 h 34"/>
                <a:gd name="T66" fmla="*/ 80 w 89"/>
                <a:gd name="T67" fmla="*/ 7 h 34"/>
                <a:gd name="T68" fmla="*/ 88 w 89"/>
                <a:gd name="T69" fmla="*/ 6 h 34"/>
                <a:gd name="T70" fmla="*/ 88 w 89"/>
                <a:gd name="T71" fmla="*/ 1 h 3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4"/>
                <a:gd name="T110" fmla="*/ 89 w 89"/>
                <a:gd name="T111" fmla="*/ 34 h 34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4">
                  <a:moveTo>
                    <a:pt x="88" y="1"/>
                  </a:moveTo>
                  <a:lnTo>
                    <a:pt x="88" y="1"/>
                  </a:lnTo>
                  <a:lnTo>
                    <a:pt x="80" y="0"/>
                  </a:lnTo>
                  <a:lnTo>
                    <a:pt x="71" y="0"/>
                  </a:lnTo>
                  <a:lnTo>
                    <a:pt x="64" y="1"/>
                  </a:lnTo>
                  <a:lnTo>
                    <a:pt x="56" y="3"/>
                  </a:lnTo>
                  <a:lnTo>
                    <a:pt x="49" y="3"/>
                  </a:lnTo>
                  <a:lnTo>
                    <a:pt x="41" y="4"/>
                  </a:lnTo>
                  <a:lnTo>
                    <a:pt x="35" y="6"/>
                  </a:lnTo>
                  <a:lnTo>
                    <a:pt x="29" y="8"/>
                  </a:lnTo>
                  <a:lnTo>
                    <a:pt x="22" y="10"/>
                  </a:lnTo>
                  <a:lnTo>
                    <a:pt x="18" y="13"/>
                  </a:lnTo>
                  <a:lnTo>
                    <a:pt x="13" y="15"/>
                  </a:lnTo>
                  <a:lnTo>
                    <a:pt x="8" y="18"/>
                  </a:lnTo>
                  <a:lnTo>
                    <a:pt x="6" y="22"/>
                  </a:lnTo>
                  <a:lnTo>
                    <a:pt x="2" y="25"/>
                  </a:lnTo>
                  <a:lnTo>
                    <a:pt x="1" y="29"/>
                  </a:lnTo>
                  <a:lnTo>
                    <a:pt x="0" y="33"/>
                  </a:lnTo>
                  <a:lnTo>
                    <a:pt x="6" y="33"/>
                  </a:lnTo>
                  <a:lnTo>
                    <a:pt x="7" y="30"/>
                  </a:lnTo>
                  <a:lnTo>
                    <a:pt x="8" y="28"/>
                  </a:lnTo>
                  <a:lnTo>
                    <a:pt x="10" y="25"/>
                  </a:lnTo>
                  <a:lnTo>
                    <a:pt x="13" y="23"/>
                  </a:lnTo>
                  <a:lnTo>
                    <a:pt x="16" y="19"/>
                  </a:lnTo>
                  <a:lnTo>
                    <a:pt x="21" y="18"/>
                  </a:lnTo>
                  <a:lnTo>
                    <a:pt x="25" y="16"/>
                  </a:lnTo>
                  <a:lnTo>
                    <a:pt x="31" y="14"/>
                  </a:lnTo>
                  <a:lnTo>
                    <a:pt x="37" y="12"/>
                  </a:lnTo>
                  <a:lnTo>
                    <a:pt x="42" y="10"/>
                  </a:lnTo>
                  <a:lnTo>
                    <a:pt x="50" y="8"/>
                  </a:lnTo>
                  <a:lnTo>
                    <a:pt x="56" y="8"/>
                  </a:lnTo>
                  <a:lnTo>
                    <a:pt x="64" y="7"/>
                  </a:lnTo>
                  <a:lnTo>
                    <a:pt x="71" y="7"/>
                  </a:lnTo>
                  <a:lnTo>
                    <a:pt x="80" y="7"/>
                  </a:lnTo>
                  <a:lnTo>
                    <a:pt x="88" y="6"/>
                  </a:lnTo>
                  <a:lnTo>
                    <a:pt x="88" y="1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18" name="Freeform 437"/>
            <p:cNvSpPr>
              <a:spLocks/>
            </p:cNvSpPr>
            <p:nvPr/>
          </p:nvSpPr>
          <p:spPr bwMode="auto">
            <a:xfrm>
              <a:off x="3935" y="4079"/>
              <a:ext cx="79" cy="40"/>
            </a:xfrm>
            <a:custGeom>
              <a:avLst/>
              <a:gdLst>
                <a:gd name="T0" fmla="*/ 78 w 79"/>
                <a:gd name="T1" fmla="*/ 39 h 40"/>
                <a:gd name="T2" fmla="*/ 78 w 79"/>
                <a:gd name="T3" fmla="*/ 39 h 40"/>
                <a:gd name="T4" fmla="*/ 78 w 79"/>
                <a:gd name="T5" fmla="*/ 31 h 40"/>
                <a:gd name="T6" fmla="*/ 73 w 79"/>
                <a:gd name="T7" fmla="*/ 24 h 40"/>
                <a:gd name="T8" fmla="*/ 67 w 79"/>
                <a:gd name="T9" fmla="*/ 17 h 40"/>
                <a:gd name="T10" fmla="*/ 57 w 79"/>
                <a:gd name="T11" fmla="*/ 12 h 40"/>
                <a:gd name="T12" fmla="*/ 46 w 79"/>
                <a:gd name="T13" fmla="*/ 7 h 40"/>
                <a:gd name="T14" fmla="*/ 32 w 79"/>
                <a:gd name="T15" fmla="*/ 3 h 40"/>
                <a:gd name="T16" fmla="*/ 16 w 79"/>
                <a:gd name="T17" fmla="*/ 2 h 40"/>
                <a:gd name="T18" fmla="*/ 0 w 79"/>
                <a:gd name="T19" fmla="*/ 0 h 40"/>
                <a:gd name="T20" fmla="*/ 0 w 79"/>
                <a:gd name="T21" fmla="*/ 5 h 40"/>
                <a:gd name="T22" fmla="*/ 16 w 79"/>
                <a:gd name="T23" fmla="*/ 7 h 40"/>
                <a:gd name="T24" fmla="*/ 30 w 79"/>
                <a:gd name="T25" fmla="*/ 10 h 40"/>
                <a:gd name="T26" fmla="*/ 43 w 79"/>
                <a:gd name="T27" fmla="*/ 13 h 40"/>
                <a:gd name="T28" fmla="*/ 54 w 79"/>
                <a:gd name="T29" fmla="*/ 17 h 40"/>
                <a:gd name="T30" fmla="*/ 62 w 79"/>
                <a:gd name="T31" fmla="*/ 23 h 40"/>
                <a:gd name="T32" fmla="*/ 69 w 79"/>
                <a:gd name="T33" fmla="*/ 28 h 40"/>
                <a:gd name="T34" fmla="*/ 72 w 79"/>
                <a:gd name="T35" fmla="*/ 33 h 40"/>
                <a:gd name="T36" fmla="*/ 72 w 79"/>
                <a:gd name="T37" fmla="*/ 39 h 40"/>
                <a:gd name="T38" fmla="*/ 78 w 79"/>
                <a:gd name="T39" fmla="*/ 39 h 4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0"/>
                <a:gd name="T62" fmla="*/ 79 w 79"/>
                <a:gd name="T63" fmla="*/ 40 h 4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0">
                  <a:moveTo>
                    <a:pt x="78" y="39"/>
                  </a:moveTo>
                  <a:lnTo>
                    <a:pt x="78" y="39"/>
                  </a:lnTo>
                  <a:lnTo>
                    <a:pt x="78" y="31"/>
                  </a:lnTo>
                  <a:lnTo>
                    <a:pt x="73" y="24"/>
                  </a:lnTo>
                  <a:lnTo>
                    <a:pt x="67" y="17"/>
                  </a:lnTo>
                  <a:lnTo>
                    <a:pt x="57" y="12"/>
                  </a:lnTo>
                  <a:lnTo>
                    <a:pt x="46" y="7"/>
                  </a:lnTo>
                  <a:lnTo>
                    <a:pt x="32" y="3"/>
                  </a:lnTo>
                  <a:lnTo>
                    <a:pt x="16" y="2"/>
                  </a:lnTo>
                  <a:lnTo>
                    <a:pt x="0" y="0"/>
                  </a:lnTo>
                  <a:lnTo>
                    <a:pt x="0" y="5"/>
                  </a:lnTo>
                  <a:lnTo>
                    <a:pt x="16" y="7"/>
                  </a:lnTo>
                  <a:lnTo>
                    <a:pt x="30" y="10"/>
                  </a:lnTo>
                  <a:lnTo>
                    <a:pt x="43" y="13"/>
                  </a:lnTo>
                  <a:lnTo>
                    <a:pt x="54" y="17"/>
                  </a:lnTo>
                  <a:lnTo>
                    <a:pt x="62" y="23"/>
                  </a:lnTo>
                  <a:lnTo>
                    <a:pt x="69" y="28"/>
                  </a:lnTo>
                  <a:lnTo>
                    <a:pt x="72" y="33"/>
                  </a:lnTo>
                  <a:lnTo>
                    <a:pt x="72" y="39"/>
                  </a:lnTo>
                  <a:lnTo>
                    <a:pt x="78" y="39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19" name="Freeform 438"/>
            <p:cNvSpPr>
              <a:spLocks/>
            </p:cNvSpPr>
            <p:nvPr/>
          </p:nvSpPr>
          <p:spPr bwMode="auto">
            <a:xfrm>
              <a:off x="4577" y="4064"/>
              <a:ext cx="168" cy="106"/>
            </a:xfrm>
            <a:custGeom>
              <a:avLst/>
              <a:gdLst>
                <a:gd name="T0" fmla="*/ 1 w 168"/>
                <a:gd name="T1" fmla="*/ 65 h 106"/>
                <a:gd name="T2" fmla="*/ 2 w 168"/>
                <a:gd name="T3" fmla="*/ 72 h 106"/>
                <a:gd name="T4" fmla="*/ 6 w 168"/>
                <a:gd name="T5" fmla="*/ 79 h 106"/>
                <a:gd name="T6" fmla="*/ 13 w 168"/>
                <a:gd name="T7" fmla="*/ 86 h 106"/>
                <a:gd name="T8" fmla="*/ 22 w 168"/>
                <a:gd name="T9" fmla="*/ 92 h 106"/>
                <a:gd name="T10" fmla="*/ 34 w 168"/>
                <a:gd name="T11" fmla="*/ 97 h 106"/>
                <a:gd name="T12" fmla="*/ 47 w 168"/>
                <a:gd name="T13" fmla="*/ 100 h 106"/>
                <a:gd name="T14" fmla="*/ 63 w 168"/>
                <a:gd name="T15" fmla="*/ 104 h 106"/>
                <a:gd name="T16" fmla="*/ 79 w 168"/>
                <a:gd name="T17" fmla="*/ 105 h 106"/>
                <a:gd name="T18" fmla="*/ 88 w 168"/>
                <a:gd name="T19" fmla="*/ 105 h 106"/>
                <a:gd name="T20" fmla="*/ 97 w 168"/>
                <a:gd name="T21" fmla="*/ 105 h 106"/>
                <a:gd name="T22" fmla="*/ 104 w 168"/>
                <a:gd name="T23" fmla="*/ 105 h 106"/>
                <a:gd name="T24" fmla="*/ 112 w 168"/>
                <a:gd name="T25" fmla="*/ 104 h 106"/>
                <a:gd name="T26" fmla="*/ 120 w 168"/>
                <a:gd name="T27" fmla="*/ 103 h 106"/>
                <a:gd name="T28" fmla="*/ 126 w 168"/>
                <a:gd name="T29" fmla="*/ 101 h 106"/>
                <a:gd name="T30" fmla="*/ 133 w 168"/>
                <a:gd name="T31" fmla="*/ 99 h 106"/>
                <a:gd name="T32" fmla="*/ 139 w 168"/>
                <a:gd name="T33" fmla="*/ 97 h 106"/>
                <a:gd name="T34" fmla="*/ 145 w 168"/>
                <a:gd name="T35" fmla="*/ 95 h 106"/>
                <a:gd name="T36" fmla="*/ 151 w 168"/>
                <a:gd name="T37" fmla="*/ 92 h 106"/>
                <a:gd name="T38" fmla="*/ 155 w 168"/>
                <a:gd name="T39" fmla="*/ 90 h 106"/>
                <a:gd name="T40" fmla="*/ 158 w 168"/>
                <a:gd name="T41" fmla="*/ 86 h 106"/>
                <a:gd name="T42" fmla="*/ 162 w 168"/>
                <a:gd name="T43" fmla="*/ 83 h 106"/>
                <a:gd name="T44" fmla="*/ 164 w 168"/>
                <a:gd name="T45" fmla="*/ 79 h 106"/>
                <a:gd name="T46" fmla="*/ 166 w 168"/>
                <a:gd name="T47" fmla="*/ 76 h 106"/>
                <a:gd name="T48" fmla="*/ 167 w 168"/>
                <a:gd name="T49" fmla="*/ 72 h 106"/>
                <a:gd name="T50" fmla="*/ 166 w 168"/>
                <a:gd name="T51" fmla="*/ 41 h 106"/>
                <a:gd name="T52" fmla="*/ 166 w 168"/>
                <a:gd name="T53" fmla="*/ 33 h 106"/>
                <a:gd name="T54" fmla="*/ 162 w 168"/>
                <a:gd name="T55" fmla="*/ 26 h 106"/>
                <a:gd name="T56" fmla="*/ 155 w 168"/>
                <a:gd name="T57" fmla="*/ 19 h 106"/>
                <a:gd name="T58" fmla="*/ 145 w 168"/>
                <a:gd name="T59" fmla="*/ 13 h 106"/>
                <a:gd name="T60" fmla="*/ 134 w 168"/>
                <a:gd name="T61" fmla="*/ 9 h 106"/>
                <a:gd name="T62" fmla="*/ 120 w 168"/>
                <a:gd name="T63" fmla="*/ 5 h 106"/>
                <a:gd name="T64" fmla="*/ 104 w 168"/>
                <a:gd name="T65" fmla="*/ 2 h 106"/>
                <a:gd name="T66" fmla="*/ 88 w 168"/>
                <a:gd name="T67" fmla="*/ 0 h 106"/>
                <a:gd name="T68" fmla="*/ 79 w 168"/>
                <a:gd name="T69" fmla="*/ 0 h 106"/>
                <a:gd name="T70" fmla="*/ 70 w 168"/>
                <a:gd name="T71" fmla="*/ 0 h 106"/>
                <a:gd name="T72" fmla="*/ 63 w 168"/>
                <a:gd name="T73" fmla="*/ 1 h 106"/>
                <a:gd name="T74" fmla="*/ 55 w 168"/>
                <a:gd name="T75" fmla="*/ 2 h 106"/>
                <a:gd name="T76" fmla="*/ 47 w 168"/>
                <a:gd name="T77" fmla="*/ 3 h 106"/>
                <a:gd name="T78" fmla="*/ 41 w 168"/>
                <a:gd name="T79" fmla="*/ 5 h 106"/>
                <a:gd name="T80" fmla="*/ 34 w 168"/>
                <a:gd name="T81" fmla="*/ 7 h 106"/>
                <a:gd name="T82" fmla="*/ 28 w 168"/>
                <a:gd name="T83" fmla="*/ 9 h 106"/>
                <a:gd name="T84" fmla="*/ 21 w 168"/>
                <a:gd name="T85" fmla="*/ 10 h 106"/>
                <a:gd name="T86" fmla="*/ 17 w 168"/>
                <a:gd name="T87" fmla="*/ 13 h 106"/>
                <a:gd name="T88" fmla="*/ 13 w 168"/>
                <a:gd name="T89" fmla="*/ 16 h 106"/>
                <a:gd name="T90" fmla="*/ 9 w 168"/>
                <a:gd name="T91" fmla="*/ 19 h 106"/>
                <a:gd name="T92" fmla="*/ 5 w 168"/>
                <a:gd name="T93" fmla="*/ 22 h 106"/>
                <a:gd name="T94" fmla="*/ 3 w 168"/>
                <a:gd name="T95" fmla="*/ 26 h 106"/>
                <a:gd name="T96" fmla="*/ 1 w 168"/>
                <a:gd name="T97" fmla="*/ 29 h 106"/>
                <a:gd name="T98" fmla="*/ 0 w 168"/>
                <a:gd name="T99" fmla="*/ 33 h 106"/>
                <a:gd name="T100" fmla="*/ 1 w 168"/>
                <a:gd name="T101" fmla="*/ 65 h 10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68"/>
                <a:gd name="T154" fmla="*/ 0 h 106"/>
                <a:gd name="T155" fmla="*/ 168 w 168"/>
                <a:gd name="T156" fmla="*/ 106 h 10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68" h="106">
                  <a:moveTo>
                    <a:pt x="1" y="65"/>
                  </a:moveTo>
                  <a:lnTo>
                    <a:pt x="2" y="72"/>
                  </a:lnTo>
                  <a:lnTo>
                    <a:pt x="6" y="79"/>
                  </a:lnTo>
                  <a:lnTo>
                    <a:pt x="13" y="86"/>
                  </a:lnTo>
                  <a:lnTo>
                    <a:pt x="22" y="92"/>
                  </a:lnTo>
                  <a:lnTo>
                    <a:pt x="34" y="97"/>
                  </a:lnTo>
                  <a:lnTo>
                    <a:pt x="47" y="100"/>
                  </a:lnTo>
                  <a:lnTo>
                    <a:pt x="63" y="104"/>
                  </a:lnTo>
                  <a:lnTo>
                    <a:pt x="79" y="105"/>
                  </a:lnTo>
                  <a:lnTo>
                    <a:pt x="88" y="105"/>
                  </a:lnTo>
                  <a:lnTo>
                    <a:pt x="97" y="105"/>
                  </a:lnTo>
                  <a:lnTo>
                    <a:pt x="104" y="105"/>
                  </a:lnTo>
                  <a:lnTo>
                    <a:pt x="112" y="104"/>
                  </a:lnTo>
                  <a:lnTo>
                    <a:pt x="120" y="103"/>
                  </a:lnTo>
                  <a:lnTo>
                    <a:pt x="126" y="101"/>
                  </a:lnTo>
                  <a:lnTo>
                    <a:pt x="133" y="99"/>
                  </a:lnTo>
                  <a:lnTo>
                    <a:pt x="139" y="97"/>
                  </a:lnTo>
                  <a:lnTo>
                    <a:pt x="145" y="95"/>
                  </a:lnTo>
                  <a:lnTo>
                    <a:pt x="151" y="92"/>
                  </a:lnTo>
                  <a:lnTo>
                    <a:pt x="155" y="90"/>
                  </a:lnTo>
                  <a:lnTo>
                    <a:pt x="158" y="86"/>
                  </a:lnTo>
                  <a:lnTo>
                    <a:pt x="162" y="83"/>
                  </a:lnTo>
                  <a:lnTo>
                    <a:pt x="164" y="79"/>
                  </a:lnTo>
                  <a:lnTo>
                    <a:pt x="166" y="76"/>
                  </a:lnTo>
                  <a:lnTo>
                    <a:pt x="167" y="72"/>
                  </a:lnTo>
                  <a:lnTo>
                    <a:pt x="166" y="41"/>
                  </a:lnTo>
                  <a:lnTo>
                    <a:pt x="166" y="33"/>
                  </a:lnTo>
                  <a:lnTo>
                    <a:pt x="162" y="26"/>
                  </a:lnTo>
                  <a:lnTo>
                    <a:pt x="155" y="19"/>
                  </a:lnTo>
                  <a:lnTo>
                    <a:pt x="145" y="13"/>
                  </a:lnTo>
                  <a:lnTo>
                    <a:pt x="134" y="9"/>
                  </a:lnTo>
                  <a:lnTo>
                    <a:pt x="120" y="5"/>
                  </a:lnTo>
                  <a:lnTo>
                    <a:pt x="104" y="2"/>
                  </a:lnTo>
                  <a:lnTo>
                    <a:pt x="88" y="0"/>
                  </a:lnTo>
                  <a:lnTo>
                    <a:pt x="79" y="0"/>
                  </a:lnTo>
                  <a:lnTo>
                    <a:pt x="70" y="0"/>
                  </a:lnTo>
                  <a:lnTo>
                    <a:pt x="63" y="1"/>
                  </a:lnTo>
                  <a:lnTo>
                    <a:pt x="55" y="2"/>
                  </a:lnTo>
                  <a:lnTo>
                    <a:pt x="47" y="3"/>
                  </a:lnTo>
                  <a:lnTo>
                    <a:pt x="41" y="5"/>
                  </a:lnTo>
                  <a:lnTo>
                    <a:pt x="34" y="7"/>
                  </a:lnTo>
                  <a:lnTo>
                    <a:pt x="28" y="9"/>
                  </a:lnTo>
                  <a:lnTo>
                    <a:pt x="21" y="10"/>
                  </a:lnTo>
                  <a:lnTo>
                    <a:pt x="17" y="13"/>
                  </a:lnTo>
                  <a:lnTo>
                    <a:pt x="13" y="16"/>
                  </a:lnTo>
                  <a:lnTo>
                    <a:pt x="9" y="19"/>
                  </a:lnTo>
                  <a:lnTo>
                    <a:pt x="5" y="22"/>
                  </a:lnTo>
                  <a:lnTo>
                    <a:pt x="3" y="26"/>
                  </a:lnTo>
                  <a:lnTo>
                    <a:pt x="1" y="29"/>
                  </a:lnTo>
                  <a:lnTo>
                    <a:pt x="0" y="33"/>
                  </a:lnTo>
                  <a:lnTo>
                    <a:pt x="1" y="65"/>
                  </a:lnTo>
                </a:path>
              </a:pathLst>
            </a:custGeom>
            <a:solidFill>
              <a:srgbClr val="FFB2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20" name="Freeform 439"/>
            <p:cNvSpPr>
              <a:spLocks/>
            </p:cNvSpPr>
            <p:nvPr/>
          </p:nvSpPr>
          <p:spPr bwMode="auto">
            <a:xfrm>
              <a:off x="4574" y="4133"/>
              <a:ext cx="80" cy="40"/>
            </a:xfrm>
            <a:custGeom>
              <a:avLst/>
              <a:gdLst>
                <a:gd name="T0" fmla="*/ 79 w 80"/>
                <a:gd name="T1" fmla="*/ 34 h 40"/>
                <a:gd name="T2" fmla="*/ 79 w 80"/>
                <a:gd name="T3" fmla="*/ 34 h 40"/>
                <a:gd name="T4" fmla="*/ 63 w 80"/>
                <a:gd name="T5" fmla="*/ 32 h 40"/>
                <a:gd name="T6" fmla="*/ 49 w 80"/>
                <a:gd name="T7" fmla="*/ 29 h 40"/>
                <a:gd name="T8" fmla="*/ 36 w 80"/>
                <a:gd name="T9" fmla="*/ 26 h 40"/>
                <a:gd name="T10" fmla="*/ 26 w 80"/>
                <a:gd name="T11" fmla="*/ 22 h 40"/>
                <a:gd name="T12" fmla="*/ 17 w 80"/>
                <a:gd name="T13" fmla="*/ 16 h 40"/>
                <a:gd name="T14" fmla="*/ 11 w 80"/>
                <a:gd name="T15" fmla="*/ 11 h 40"/>
                <a:gd name="T16" fmla="*/ 7 w 80"/>
                <a:gd name="T17" fmla="*/ 5 h 40"/>
                <a:gd name="T18" fmla="*/ 7 w 80"/>
                <a:gd name="T19" fmla="*/ 0 h 40"/>
                <a:gd name="T20" fmla="*/ 0 w 80"/>
                <a:gd name="T21" fmla="*/ 0 h 40"/>
                <a:gd name="T22" fmla="*/ 1 w 80"/>
                <a:gd name="T23" fmla="*/ 7 h 40"/>
                <a:gd name="T24" fmla="*/ 6 w 80"/>
                <a:gd name="T25" fmla="*/ 15 h 40"/>
                <a:gd name="T26" fmla="*/ 13 w 80"/>
                <a:gd name="T27" fmla="*/ 22 h 40"/>
                <a:gd name="T28" fmla="*/ 22 w 80"/>
                <a:gd name="T29" fmla="*/ 27 h 40"/>
                <a:gd name="T30" fmla="*/ 34 w 80"/>
                <a:gd name="T31" fmla="*/ 32 h 40"/>
                <a:gd name="T32" fmla="*/ 48 w 80"/>
                <a:gd name="T33" fmla="*/ 36 h 40"/>
                <a:gd name="T34" fmla="*/ 63 w 80"/>
                <a:gd name="T35" fmla="*/ 38 h 40"/>
                <a:gd name="T36" fmla="*/ 79 w 80"/>
                <a:gd name="T37" fmla="*/ 39 h 40"/>
                <a:gd name="T38" fmla="*/ 79 w 80"/>
                <a:gd name="T39" fmla="*/ 34 h 4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40"/>
                <a:gd name="T62" fmla="*/ 80 w 80"/>
                <a:gd name="T63" fmla="*/ 40 h 4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40">
                  <a:moveTo>
                    <a:pt x="79" y="34"/>
                  </a:moveTo>
                  <a:lnTo>
                    <a:pt x="79" y="34"/>
                  </a:lnTo>
                  <a:lnTo>
                    <a:pt x="63" y="32"/>
                  </a:lnTo>
                  <a:lnTo>
                    <a:pt x="49" y="29"/>
                  </a:lnTo>
                  <a:lnTo>
                    <a:pt x="36" y="26"/>
                  </a:lnTo>
                  <a:lnTo>
                    <a:pt x="26" y="22"/>
                  </a:lnTo>
                  <a:lnTo>
                    <a:pt x="17" y="16"/>
                  </a:lnTo>
                  <a:lnTo>
                    <a:pt x="11" y="11"/>
                  </a:lnTo>
                  <a:lnTo>
                    <a:pt x="7" y="5"/>
                  </a:lnTo>
                  <a:lnTo>
                    <a:pt x="7" y="0"/>
                  </a:lnTo>
                  <a:lnTo>
                    <a:pt x="0" y="0"/>
                  </a:lnTo>
                  <a:lnTo>
                    <a:pt x="1" y="7"/>
                  </a:lnTo>
                  <a:lnTo>
                    <a:pt x="6" y="15"/>
                  </a:lnTo>
                  <a:lnTo>
                    <a:pt x="13" y="22"/>
                  </a:lnTo>
                  <a:lnTo>
                    <a:pt x="22" y="27"/>
                  </a:lnTo>
                  <a:lnTo>
                    <a:pt x="34" y="32"/>
                  </a:lnTo>
                  <a:lnTo>
                    <a:pt x="48" y="36"/>
                  </a:lnTo>
                  <a:lnTo>
                    <a:pt x="63" y="38"/>
                  </a:lnTo>
                  <a:lnTo>
                    <a:pt x="79" y="39"/>
                  </a:lnTo>
                  <a:lnTo>
                    <a:pt x="79" y="34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21" name="Freeform 440"/>
            <p:cNvSpPr>
              <a:spLocks/>
            </p:cNvSpPr>
            <p:nvPr/>
          </p:nvSpPr>
          <p:spPr bwMode="auto">
            <a:xfrm>
              <a:off x="4659" y="4140"/>
              <a:ext cx="89" cy="34"/>
            </a:xfrm>
            <a:custGeom>
              <a:avLst/>
              <a:gdLst>
                <a:gd name="T0" fmla="*/ 82 w 89"/>
                <a:gd name="T1" fmla="*/ 0 h 34"/>
                <a:gd name="T2" fmla="*/ 82 w 89"/>
                <a:gd name="T3" fmla="*/ 0 h 34"/>
                <a:gd name="T4" fmla="*/ 81 w 89"/>
                <a:gd name="T5" fmla="*/ 3 h 34"/>
                <a:gd name="T6" fmla="*/ 80 w 89"/>
                <a:gd name="T7" fmla="*/ 5 h 34"/>
                <a:gd name="T8" fmla="*/ 78 w 89"/>
                <a:gd name="T9" fmla="*/ 8 h 34"/>
                <a:gd name="T10" fmla="*/ 75 w 89"/>
                <a:gd name="T11" fmla="*/ 11 h 34"/>
                <a:gd name="T12" fmla="*/ 72 w 89"/>
                <a:gd name="T13" fmla="*/ 14 h 34"/>
                <a:gd name="T14" fmla="*/ 67 w 89"/>
                <a:gd name="T15" fmla="*/ 15 h 34"/>
                <a:gd name="T16" fmla="*/ 63 w 89"/>
                <a:gd name="T17" fmla="*/ 18 h 34"/>
                <a:gd name="T18" fmla="*/ 57 w 89"/>
                <a:gd name="T19" fmla="*/ 19 h 34"/>
                <a:gd name="T20" fmla="*/ 51 w 89"/>
                <a:gd name="T21" fmla="*/ 22 h 34"/>
                <a:gd name="T22" fmla="*/ 46 w 89"/>
                <a:gd name="T23" fmla="*/ 24 h 34"/>
                <a:gd name="T24" fmla="*/ 38 w 89"/>
                <a:gd name="T25" fmla="*/ 25 h 34"/>
                <a:gd name="T26" fmla="*/ 32 w 89"/>
                <a:gd name="T27" fmla="*/ 25 h 34"/>
                <a:gd name="T28" fmla="*/ 24 w 89"/>
                <a:gd name="T29" fmla="*/ 26 h 34"/>
                <a:gd name="T30" fmla="*/ 17 w 89"/>
                <a:gd name="T31" fmla="*/ 26 h 34"/>
                <a:gd name="T32" fmla="*/ 8 w 89"/>
                <a:gd name="T33" fmla="*/ 26 h 34"/>
                <a:gd name="T34" fmla="*/ 0 w 89"/>
                <a:gd name="T35" fmla="*/ 27 h 34"/>
                <a:gd name="T36" fmla="*/ 0 w 89"/>
                <a:gd name="T37" fmla="*/ 32 h 34"/>
                <a:gd name="T38" fmla="*/ 8 w 89"/>
                <a:gd name="T39" fmla="*/ 33 h 34"/>
                <a:gd name="T40" fmla="*/ 17 w 89"/>
                <a:gd name="T41" fmla="*/ 33 h 34"/>
                <a:gd name="T42" fmla="*/ 24 w 89"/>
                <a:gd name="T43" fmla="*/ 32 h 34"/>
                <a:gd name="T44" fmla="*/ 32 w 89"/>
                <a:gd name="T45" fmla="*/ 31 h 34"/>
                <a:gd name="T46" fmla="*/ 39 w 89"/>
                <a:gd name="T47" fmla="*/ 30 h 34"/>
                <a:gd name="T48" fmla="*/ 47 w 89"/>
                <a:gd name="T49" fmla="*/ 29 h 34"/>
                <a:gd name="T50" fmla="*/ 53 w 89"/>
                <a:gd name="T51" fmla="*/ 27 h 34"/>
                <a:gd name="T52" fmla="*/ 60 w 89"/>
                <a:gd name="T53" fmla="*/ 25 h 34"/>
                <a:gd name="T54" fmla="*/ 66 w 89"/>
                <a:gd name="T55" fmla="*/ 23 h 34"/>
                <a:gd name="T56" fmla="*/ 70 w 89"/>
                <a:gd name="T57" fmla="*/ 20 h 34"/>
                <a:gd name="T58" fmla="*/ 75 w 89"/>
                <a:gd name="T59" fmla="*/ 18 h 34"/>
                <a:gd name="T60" fmla="*/ 79 w 89"/>
                <a:gd name="T61" fmla="*/ 15 h 34"/>
                <a:gd name="T62" fmla="*/ 82 w 89"/>
                <a:gd name="T63" fmla="*/ 12 h 34"/>
                <a:gd name="T64" fmla="*/ 85 w 89"/>
                <a:gd name="T65" fmla="*/ 8 h 34"/>
                <a:gd name="T66" fmla="*/ 87 w 89"/>
                <a:gd name="T67" fmla="*/ 4 h 34"/>
                <a:gd name="T68" fmla="*/ 88 w 89"/>
                <a:gd name="T69" fmla="*/ 0 h 34"/>
                <a:gd name="T70" fmla="*/ 82 w 89"/>
                <a:gd name="T71" fmla="*/ 0 h 3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4"/>
                <a:gd name="T110" fmla="*/ 89 w 89"/>
                <a:gd name="T111" fmla="*/ 34 h 34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4">
                  <a:moveTo>
                    <a:pt x="82" y="0"/>
                  </a:moveTo>
                  <a:lnTo>
                    <a:pt x="82" y="0"/>
                  </a:lnTo>
                  <a:lnTo>
                    <a:pt x="81" y="3"/>
                  </a:lnTo>
                  <a:lnTo>
                    <a:pt x="80" y="5"/>
                  </a:lnTo>
                  <a:lnTo>
                    <a:pt x="78" y="8"/>
                  </a:lnTo>
                  <a:lnTo>
                    <a:pt x="75" y="11"/>
                  </a:lnTo>
                  <a:lnTo>
                    <a:pt x="72" y="14"/>
                  </a:lnTo>
                  <a:lnTo>
                    <a:pt x="67" y="15"/>
                  </a:lnTo>
                  <a:lnTo>
                    <a:pt x="63" y="18"/>
                  </a:lnTo>
                  <a:lnTo>
                    <a:pt x="57" y="19"/>
                  </a:lnTo>
                  <a:lnTo>
                    <a:pt x="51" y="22"/>
                  </a:lnTo>
                  <a:lnTo>
                    <a:pt x="46" y="24"/>
                  </a:lnTo>
                  <a:lnTo>
                    <a:pt x="38" y="25"/>
                  </a:lnTo>
                  <a:lnTo>
                    <a:pt x="32" y="25"/>
                  </a:lnTo>
                  <a:lnTo>
                    <a:pt x="24" y="26"/>
                  </a:lnTo>
                  <a:lnTo>
                    <a:pt x="17" y="26"/>
                  </a:lnTo>
                  <a:lnTo>
                    <a:pt x="8" y="26"/>
                  </a:lnTo>
                  <a:lnTo>
                    <a:pt x="0" y="27"/>
                  </a:lnTo>
                  <a:lnTo>
                    <a:pt x="0" y="32"/>
                  </a:lnTo>
                  <a:lnTo>
                    <a:pt x="8" y="33"/>
                  </a:lnTo>
                  <a:lnTo>
                    <a:pt x="17" y="33"/>
                  </a:lnTo>
                  <a:lnTo>
                    <a:pt x="24" y="32"/>
                  </a:lnTo>
                  <a:lnTo>
                    <a:pt x="32" y="31"/>
                  </a:lnTo>
                  <a:lnTo>
                    <a:pt x="39" y="30"/>
                  </a:lnTo>
                  <a:lnTo>
                    <a:pt x="47" y="29"/>
                  </a:lnTo>
                  <a:lnTo>
                    <a:pt x="53" y="27"/>
                  </a:lnTo>
                  <a:lnTo>
                    <a:pt x="60" y="25"/>
                  </a:lnTo>
                  <a:lnTo>
                    <a:pt x="66" y="23"/>
                  </a:lnTo>
                  <a:lnTo>
                    <a:pt x="70" y="20"/>
                  </a:lnTo>
                  <a:lnTo>
                    <a:pt x="75" y="18"/>
                  </a:lnTo>
                  <a:lnTo>
                    <a:pt x="79" y="15"/>
                  </a:lnTo>
                  <a:lnTo>
                    <a:pt x="82" y="12"/>
                  </a:lnTo>
                  <a:lnTo>
                    <a:pt x="85" y="8"/>
                  </a:lnTo>
                  <a:lnTo>
                    <a:pt x="87" y="4"/>
                  </a:lnTo>
                  <a:lnTo>
                    <a:pt x="88" y="0"/>
                  </a:lnTo>
                  <a:lnTo>
                    <a:pt x="82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22" name="Freeform 441"/>
            <p:cNvSpPr>
              <a:spLocks/>
            </p:cNvSpPr>
            <p:nvPr/>
          </p:nvSpPr>
          <p:spPr bwMode="auto">
            <a:xfrm>
              <a:off x="4746" y="4107"/>
              <a:ext cx="2" cy="28"/>
            </a:xfrm>
            <a:custGeom>
              <a:avLst/>
              <a:gdLst>
                <a:gd name="T0" fmla="*/ 0 w 2"/>
                <a:gd name="T1" fmla="*/ 0 h 28"/>
                <a:gd name="T2" fmla="*/ 0 w 2"/>
                <a:gd name="T3" fmla="*/ 0 h 28"/>
                <a:gd name="T4" fmla="*/ 0 w 2"/>
                <a:gd name="T5" fmla="*/ 27 h 28"/>
                <a:gd name="T6" fmla="*/ 1 w 2"/>
                <a:gd name="T7" fmla="*/ 27 h 28"/>
                <a:gd name="T8" fmla="*/ 1 w 2"/>
                <a:gd name="T9" fmla="*/ 0 h 28"/>
                <a:gd name="T10" fmla="*/ 0 w 2"/>
                <a:gd name="T11" fmla="*/ 0 h 2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"/>
                <a:gd name="T19" fmla="*/ 0 h 28"/>
                <a:gd name="T20" fmla="*/ 2 w 2"/>
                <a:gd name="T21" fmla="*/ 28 h 2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" h="28">
                  <a:moveTo>
                    <a:pt x="0" y="0"/>
                  </a:moveTo>
                  <a:lnTo>
                    <a:pt x="0" y="0"/>
                  </a:lnTo>
                  <a:lnTo>
                    <a:pt x="0" y="27"/>
                  </a:lnTo>
                  <a:lnTo>
                    <a:pt x="1" y="27"/>
                  </a:lnTo>
                  <a:lnTo>
                    <a:pt x="1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23" name="Freeform 442"/>
            <p:cNvSpPr>
              <a:spLocks/>
            </p:cNvSpPr>
            <p:nvPr/>
          </p:nvSpPr>
          <p:spPr bwMode="auto">
            <a:xfrm>
              <a:off x="4668" y="4061"/>
              <a:ext cx="80" cy="41"/>
            </a:xfrm>
            <a:custGeom>
              <a:avLst/>
              <a:gdLst>
                <a:gd name="T0" fmla="*/ 0 w 80"/>
                <a:gd name="T1" fmla="*/ 6 h 41"/>
                <a:gd name="T2" fmla="*/ 0 w 80"/>
                <a:gd name="T3" fmla="*/ 6 h 41"/>
                <a:gd name="T4" fmla="*/ 16 w 80"/>
                <a:gd name="T5" fmla="*/ 7 h 41"/>
                <a:gd name="T6" fmla="*/ 31 w 80"/>
                <a:gd name="T7" fmla="*/ 10 h 41"/>
                <a:gd name="T8" fmla="*/ 44 w 80"/>
                <a:gd name="T9" fmla="*/ 13 h 41"/>
                <a:gd name="T10" fmla="*/ 54 w 80"/>
                <a:gd name="T11" fmla="*/ 18 h 41"/>
                <a:gd name="T12" fmla="*/ 62 w 80"/>
                <a:gd name="T13" fmla="*/ 23 h 41"/>
                <a:gd name="T14" fmla="*/ 69 w 80"/>
                <a:gd name="T15" fmla="*/ 28 h 41"/>
                <a:gd name="T16" fmla="*/ 72 w 80"/>
                <a:gd name="T17" fmla="*/ 34 h 41"/>
                <a:gd name="T18" fmla="*/ 72 w 80"/>
                <a:gd name="T19" fmla="*/ 40 h 41"/>
                <a:gd name="T20" fmla="*/ 79 w 80"/>
                <a:gd name="T21" fmla="*/ 40 h 41"/>
                <a:gd name="T22" fmla="*/ 78 w 80"/>
                <a:gd name="T23" fmla="*/ 32 h 41"/>
                <a:gd name="T24" fmla="*/ 73 w 80"/>
                <a:gd name="T25" fmla="*/ 24 h 41"/>
                <a:gd name="T26" fmla="*/ 67 w 80"/>
                <a:gd name="T27" fmla="*/ 18 h 41"/>
                <a:gd name="T28" fmla="*/ 57 w 80"/>
                <a:gd name="T29" fmla="*/ 12 h 41"/>
                <a:gd name="T30" fmla="*/ 46 w 80"/>
                <a:gd name="T31" fmla="*/ 8 h 41"/>
                <a:gd name="T32" fmla="*/ 32 w 80"/>
                <a:gd name="T33" fmla="*/ 4 h 41"/>
                <a:gd name="T34" fmla="*/ 16 w 80"/>
                <a:gd name="T35" fmla="*/ 2 h 41"/>
                <a:gd name="T36" fmla="*/ 0 w 80"/>
                <a:gd name="T37" fmla="*/ 0 h 41"/>
                <a:gd name="T38" fmla="*/ 0 w 80"/>
                <a:gd name="T39" fmla="*/ 6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41"/>
                <a:gd name="T62" fmla="*/ 80 w 80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41">
                  <a:moveTo>
                    <a:pt x="0" y="6"/>
                  </a:moveTo>
                  <a:lnTo>
                    <a:pt x="0" y="6"/>
                  </a:lnTo>
                  <a:lnTo>
                    <a:pt x="16" y="7"/>
                  </a:lnTo>
                  <a:lnTo>
                    <a:pt x="31" y="10"/>
                  </a:lnTo>
                  <a:lnTo>
                    <a:pt x="44" y="13"/>
                  </a:lnTo>
                  <a:lnTo>
                    <a:pt x="54" y="18"/>
                  </a:lnTo>
                  <a:lnTo>
                    <a:pt x="62" y="23"/>
                  </a:lnTo>
                  <a:lnTo>
                    <a:pt x="69" y="28"/>
                  </a:lnTo>
                  <a:lnTo>
                    <a:pt x="72" y="34"/>
                  </a:lnTo>
                  <a:lnTo>
                    <a:pt x="72" y="40"/>
                  </a:lnTo>
                  <a:lnTo>
                    <a:pt x="79" y="40"/>
                  </a:lnTo>
                  <a:lnTo>
                    <a:pt x="78" y="32"/>
                  </a:lnTo>
                  <a:lnTo>
                    <a:pt x="73" y="24"/>
                  </a:lnTo>
                  <a:lnTo>
                    <a:pt x="67" y="18"/>
                  </a:lnTo>
                  <a:lnTo>
                    <a:pt x="57" y="12"/>
                  </a:lnTo>
                  <a:lnTo>
                    <a:pt x="46" y="8"/>
                  </a:lnTo>
                  <a:lnTo>
                    <a:pt x="32" y="4"/>
                  </a:lnTo>
                  <a:lnTo>
                    <a:pt x="16" y="2"/>
                  </a:lnTo>
                  <a:lnTo>
                    <a:pt x="0" y="0"/>
                  </a:lnTo>
                  <a:lnTo>
                    <a:pt x="0" y="6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24" name="Freeform 443"/>
            <p:cNvSpPr>
              <a:spLocks/>
            </p:cNvSpPr>
            <p:nvPr/>
          </p:nvSpPr>
          <p:spPr bwMode="auto">
            <a:xfrm>
              <a:off x="4574" y="4061"/>
              <a:ext cx="89" cy="33"/>
            </a:xfrm>
            <a:custGeom>
              <a:avLst/>
              <a:gdLst>
                <a:gd name="T0" fmla="*/ 6 w 89"/>
                <a:gd name="T1" fmla="*/ 32 h 33"/>
                <a:gd name="T2" fmla="*/ 6 w 89"/>
                <a:gd name="T3" fmla="*/ 32 h 33"/>
                <a:gd name="T4" fmla="*/ 7 w 89"/>
                <a:gd name="T5" fmla="*/ 29 h 33"/>
                <a:gd name="T6" fmla="*/ 8 w 89"/>
                <a:gd name="T7" fmla="*/ 27 h 33"/>
                <a:gd name="T8" fmla="*/ 10 w 89"/>
                <a:gd name="T9" fmla="*/ 24 h 33"/>
                <a:gd name="T10" fmla="*/ 13 w 89"/>
                <a:gd name="T11" fmla="*/ 22 h 33"/>
                <a:gd name="T12" fmla="*/ 16 w 89"/>
                <a:gd name="T13" fmla="*/ 19 h 33"/>
                <a:gd name="T14" fmla="*/ 21 w 89"/>
                <a:gd name="T15" fmla="*/ 17 h 33"/>
                <a:gd name="T16" fmla="*/ 25 w 89"/>
                <a:gd name="T17" fmla="*/ 14 h 33"/>
                <a:gd name="T18" fmla="*/ 31 w 89"/>
                <a:gd name="T19" fmla="*/ 13 h 33"/>
                <a:gd name="T20" fmla="*/ 37 w 89"/>
                <a:gd name="T21" fmla="*/ 11 h 33"/>
                <a:gd name="T22" fmla="*/ 42 w 89"/>
                <a:gd name="T23" fmla="*/ 9 h 33"/>
                <a:gd name="T24" fmla="*/ 50 w 89"/>
                <a:gd name="T25" fmla="*/ 8 h 33"/>
                <a:gd name="T26" fmla="*/ 56 w 89"/>
                <a:gd name="T27" fmla="*/ 7 h 33"/>
                <a:gd name="T28" fmla="*/ 64 w 89"/>
                <a:gd name="T29" fmla="*/ 6 h 33"/>
                <a:gd name="T30" fmla="*/ 71 w 89"/>
                <a:gd name="T31" fmla="*/ 6 h 33"/>
                <a:gd name="T32" fmla="*/ 80 w 89"/>
                <a:gd name="T33" fmla="*/ 6 h 33"/>
                <a:gd name="T34" fmla="*/ 88 w 89"/>
                <a:gd name="T35" fmla="*/ 6 h 33"/>
                <a:gd name="T36" fmla="*/ 88 w 89"/>
                <a:gd name="T37" fmla="*/ 0 h 33"/>
                <a:gd name="T38" fmla="*/ 80 w 89"/>
                <a:gd name="T39" fmla="*/ 0 h 33"/>
                <a:gd name="T40" fmla="*/ 71 w 89"/>
                <a:gd name="T41" fmla="*/ 0 h 33"/>
                <a:gd name="T42" fmla="*/ 64 w 89"/>
                <a:gd name="T43" fmla="*/ 1 h 33"/>
                <a:gd name="T44" fmla="*/ 56 w 89"/>
                <a:gd name="T45" fmla="*/ 2 h 33"/>
                <a:gd name="T46" fmla="*/ 49 w 89"/>
                <a:gd name="T47" fmla="*/ 3 h 33"/>
                <a:gd name="T48" fmla="*/ 41 w 89"/>
                <a:gd name="T49" fmla="*/ 4 h 33"/>
                <a:gd name="T50" fmla="*/ 35 w 89"/>
                <a:gd name="T51" fmla="*/ 6 h 33"/>
                <a:gd name="T52" fmla="*/ 29 w 89"/>
                <a:gd name="T53" fmla="*/ 8 h 33"/>
                <a:gd name="T54" fmla="*/ 22 w 89"/>
                <a:gd name="T55" fmla="*/ 9 h 33"/>
                <a:gd name="T56" fmla="*/ 18 w 89"/>
                <a:gd name="T57" fmla="*/ 13 h 33"/>
                <a:gd name="T58" fmla="*/ 13 w 89"/>
                <a:gd name="T59" fmla="*/ 14 h 33"/>
                <a:gd name="T60" fmla="*/ 8 w 89"/>
                <a:gd name="T61" fmla="*/ 18 h 33"/>
                <a:gd name="T62" fmla="*/ 6 w 89"/>
                <a:gd name="T63" fmla="*/ 20 h 33"/>
                <a:gd name="T64" fmla="*/ 2 w 89"/>
                <a:gd name="T65" fmla="*/ 24 h 33"/>
                <a:gd name="T66" fmla="*/ 1 w 89"/>
                <a:gd name="T67" fmla="*/ 28 h 33"/>
                <a:gd name="T68" fmla="*/ 0 w 89"/>
                <a:gd name="T69" fmla="*/ 32 h 33"/>
                <a:gd name="T70" fmla="*/ 6 w 89"/>
                <a:gd name="T71" fmla="*/ 32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6" y="32"/>
                  </a:moveTo>
                  <a:lnTo>
                    <a:pt x="6" y="32"/>
                  </a:lnTo>
                  <a:lnTo>
                    <a:pt x="7" y="29"/>
                  </a:lnTo>
                  <a:lnTo>
                    <a:pt x="8" y="27"/>
                  </a:lnTo>
                  <a:lnTo>
                    <a:pt x="10" y="24"/>
                  </a:lnTo>
                  <a:lnTo>
                    <a:pt x="13" y="22"/>
                  </a:lnTo>
                  <a:lnTo>
                    <a:pt x="16" y="19"/>
                  </a:lnTo>
                  <a:lnTo>
                    <a:pt x="21" y="17"/>
                  </a:lnTo>
                  <a:lnTo>
                    <a:pt x="25" y="14"/>
                  </a:lnTo>
                  <a:lnTo>
                    <a:pt x="31" y="13"/>
                  </a:lnTo>
                  <a:lnTo>
                    <a:pt x="37" y="11"/>
                  </a:lnTo>
                  <a:lnTo>
                    <a:pt x="42" y="9"/>
                  </a:lnTo>
                  <a:lnTo>
                    <a:pt x="50" y="8"/>
                  </a:lnTo>
                  <a:lnTo>
                    <a:pt x="56" y="7"/>
                  </a:lnTo>
                  <a:lnTo>
                    <a:pt x="64" y="6"/>
                  </a:lnTo>
                  <a:lnTo>
                    <a:pt x="71" y="6"/>
                  </a:lnTo>
                  <a:lnTo>
                    <a:pt x="80" y="6"/>
                  </a:lnTo>
                  <a:lnTo>
                    <a:pt x="88" y="6"/>
                  </a:lnTo>
                  <a:lnTo>
                    <a:pt x="88" y="0"/>
                  </a:lnTo>
                  <a:lnTo>
                    <a:pt x="80" y="0"/>
                  </a:lnTo>
                  <a:lnTo>
                    <a:pt x="71" y="0"/>
                  </a:lnTo>
                  <a:lnTo>
                    <a:pt x="64" y="1"/>
                  </a:lnTo>
                  <a:lnTo>
                    <a:pt x="56" y="2"/>
                  </a:lnTo>
                  <a:lnTo>
                    <a:pt x="49" y="3"/>
                  </a:lnTo>
                  <a:lnTo>
                    <a:pt x="41" y="4"/>
                  </a:lnTo>
                  <a:lnTo>
                    <a:pt x="35" y="6"/>
                  </a:lnTo>
                  <a:lnTo>
                    <a:pt x="29" y="8"/>
                  </a:lnTo>
                  <a:lnTo>
                    <a:pt x="22" y="9"/>
                  </a:lnTo>
                  <a:lnTo>
                    <a:pt x="18" y="13"/>
                  </a:lnTo>
                  <a:lnTo>
                    <a:pt x="13" y="14"/>
                  </a:lnTo>
                  <a:lnTo>
                    <a:pt x="8" y="18"/>
                  </a:lnTo>
                  <a:lnTo>
                    <a:pt x="6" y="20"/>
                  </a:lnTo>
                  <a:lnTo>
                    <a:pt x="2" y="24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6" y="3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25" name="Freeform 444"/>
            <p:cNvSpPr>
              <a:spLocks/>
            </p:cNvSpPr>
            <p:nvPr/>
          </p:nvSpPr>
          <p:spPr bwMode="auto">
            <a:xfrm>
              <a:off x="4574" y="4099"/>
              <a:ext cx="2" cy="29"/>
            </a:xfrm>
            <a:custGeom>
              <a:avLst/>
              <a:gdLst>
                <a:gd name="T0" fmla="*/ 1 w 2"/>
                <a:gd name="T1" fmla="*/ 28 h 29"/>
                <a:gd name="T2" fmla="*/ 1 w 2"/>
                <a:gd name="T3" fmla="*/ 28 h 29"/>
                <a:gd name="T4" fmla="*/ 1 w 2"/>
                <a:gd name="T5" fmla="*/ 0 h 29"/>
                <a:gd name="T6" fmla="*/ 0 w 2"/>
                <a:gd name="T7" fmla="*/ 0 h 29"/>
                <a:gd name="T8" fmla="*/ 0 w 2"/>
                <a:gd name="T9" fmla="*/ 28 h 29"/>
                <a:gd name="T10" fmla="*/ 1 w 2"/>
                <a:gd name="T11" fmla="*/ 28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"/>
                <a:gd name="T19" fmla="*/ 0 h 29"/>
                <a:gd name="T20" fmla="*/ 2 w 2"/>
                <a:gd name="T21" fmla="*/ 29 h 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" h="29">
                  <a:moveTo>
                    <a:pt x="1" y="28"/>
                  </a:moveTo>
                  <a:lnTo>
                    <a:pt x="1" y="28"/>
                  </a:lnTo>
                  <a:lnTo>
                    <a:pt x="1" y="0"/>
                  </a:lnTo>
                  <a:lnTo>
                    <a:pt x="0" y="0"/>
                  </a:lnTo>
                  <a:lnTo>
                    <a:pt x="0" y="28"/>
                  </a:lnTo>
                  <a:lnTo>
                    <a:pt x="1" y="28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26" name="Freeform 445"/>
            <p:cNvSpPr>
              <a:spLocks/>
            </p:cNvSpPr>
            <p:nvPr/>
          </p:nvSpPr>
          <p:spPr bwMode="auto">
            <a:xfrm>
              <a:off x="4577" y="4064"/>
              <a:ext cx="167" cy="72"/>
            </a:xfrm>
            <a:custGeom>
              <a:avLst/>
              <a:gdLst>
                <a:gd name="T0" fmla="*/ 166 w 167"/>
                <a:gd name="T1" fmla="*/ 40 h 72"/>
                <a:gd name="T2" fmla="*/ 165 w 167"/>
                <a:gd name="T3" fmla="*/ 42 h 72"/>
                <a:gd name="T4" fmla="*/ 164 w 167"/>
                <a:gd name="T5" fmla="*/ 46 h 72"/>
                <a:gd name="T6" fmla="*/ 161 w 167"/>
                <a:gd name="T7" fmla="*/ 50 h 72"/>
                <a:gd name="T8" fmla="*/ 158 w 167"/>
                <a:gd name="T9" fmla="*/ 53 h 72"/>
                <a:gd name="T10" fmla="*/ 153 w 167"/>
                <a:gd name="T11" fmla="*/ 55 h 72"/>
                <a:gd name="T12" fmla="*/ 150 w 167"/>
                <a:gd name="T13" fmla="*/ 58 h 72"/>
                <a:gd name="T14" fmla="*/ 145 w 167"/>
                <a:gd name="T15" fmla="*/ 61 h 72"/>
                <a:gd name="T16" fmla="*/ 139 w 167"/>
                <a:gd name="T17" fmla="*/ 63 h 72"/>
                <a:gd name="T18" fmla="*/ 132 w 167"/>
                <a:gd name="T19" fmla="*/ 65 h 72"/>
                <a:gd name="T20" fmla="*/ 126 w 167"/>
                <a:gd name="T21" fmla="*/ 67 h 72"/>
                <a:gd name="T22" fmla="*/ 119 w 167"/>
                <a:gd name="T23" fmla="*/ 68 h 72"/>
                <a:gd name="T24" fmla="*/ 111 w 167"/>
                <a:gd name="T25" fmla="*/ 69 h 72"/>
                <a:gd name="T26" fmla="*/ 103 w 167"/>
                <a:gd name="T27" fmla="*/ 70 h 72"/>
                <a:gd name="T28" fmla="*/ 96 w 167"/>
                <a:gd name="T29" fmla="*/ 71 h 72"/>
                <a:gd name="T30" fmla="*/ 87 w 167"/>
                <a:gd name="T31" fmla="*/ 71 h 72"/>
                <a:gd name="T32" fmla="*/ 78 w 167"/>
                <a:gd name="T33" fmla="*/ 71 h 72"/>
                <a:gd name="T34" fmla="*/ 62 w 167"/>
                <a:gd name="T35" fmla="*/ 69 h 72"/>
                <a:gd name="T36" fmla="*/ 46 w 167"/>
                <a:gd name="T37" fmla="*/ 67 h 72"/>
                <a:gd name="T38" fmla="*/ 33 w 167"/>
                <a:gd name="T39" fmla="*/ 63 h 72"/>
                <a:gd name="T40" fmla="*/ 21 w 167"/>
                <a:gd name="T41" fmla="*/ 58 h 72"/>
                <a:gd name="T42" fmla="*/ 12 w 167"/>
                <a:gd name="T43" fmla="*/ 53 h 72"/>
                <a:gd name="T44" fmla="*/ 5 w 167"/>
                <a:gd name="T45" fmla="*/ 46 h 72"/>
                <a:gd name="T46" fmla="*/ 1 w 167"/>
                <a:gd name="T47" fmla="*/ 40 h 72"/>
                <a:gd name="T48" fmla="*/ 0 w 167"/>
                <a:gd name="T49" fmla="*/ 32 h 72"/>
                <a:gd name="T50" fmla="*/ 1 w 167"/>
                <a:gd name="T51" fmla="*/ 29 h 72"/>
                <a:gd name="T52" fmla="*/ 3 w 167"/>
                <a:gd name="T53" fmla="*/ 25 h 72"/>
                <a:gd name="T54" fmla="*/ 5 w 167"/>
                <a:gd name="T55" fmla="*/ 21 h 72"/>
                <a:gd name="T56" fmla="*/ 9 w 167"/>
                <a:gd name="T57" fmla="*/ 18 h 72"/>
                <a:gd name="T58" fmla="*/ 13 w 167"/>
                <a:gd name="T59" fmla="*/ 16 h 72"/>
                <a:gd name="T60" fmla="*/ 17 w 167"/>
                <a:gd name="T61" fmla="*/ 13 h 72"/>
                <a:gd name="T62" fmla="*/ 21 w 167"/>
                <a:gd name="T63" fmla="*/ 10 h 72"/>
                <a:gd name="T64" fmla="*/ 28 w 167"/>
                <a:gd name="T65" fmla="*/ 8 h 72"/>
                <a:gd name="T66" fmla="*/ 34 w 167"/>
                <a:gd name="T67" fmla="*/ 6 h 72"/>
                <a:gd name="T68" fmla="*/ 41 w 167"/>
                <a:gd name="T69" fmla="*/ 5 h 72"/>
                <a:gd name="T70" fmla="*/ 47 w 167"/>
                <a:gd name="T71" fmla="*/ 3 h 72"/>
                <a:gd name="T72" fmla="*/ 55 w 167"/>
                <a:gd name="T73" fmla="*/ 2 h 72"/>
                <a:gd name="T74" fmla="*/ 63 w 167"/>
                <a:gd name="T75" fmla="*/ 1 h 72"/>
                <a:gd name="T76" fmla="*/ 70 w 167"/>
                <a:gd name="T77" fmla="*/ 0 h 72"/>
                <a:gd name="T78" fmla="*/ 79 w 167"/>
                <a:gd name="T79" fmla="*/ 0 h 72"/>
                <a:gd name="T80" fmla="*/ 88 w 167"/>
                <a:gd name="T81" fmla="*/ 0 h 72"/>
                <a:gd name="T82" fmla="*/ 104 w 167"/>
                <a:gd name="T83" fmla="*/ 2 h 72"/>
                <a:gd name="T84" fmla="*/ 120 w 167"/>
                <a:gd name="T85" fmla="*/ 5 h 72"/>
                <a:gd name="T86" fmla="*/ 134 w 167"/>
                <a:gd name="T87" fmla="*/ 8 h 72"/>
                <a:gd name="T88" fmla="*/ 145 w 167"/>
                <a:gd name="T89" fmla="*/ 13 h 72"/>
                <a:gd name="T90" fmla="*/ 155 w 167"/>
                <a:gd name="T91" fmla="*/ 18 h 72"/>
                <a:gd name="T92" fmla="*/ 162 w 167"/>
                <a:gd name="T93" fmla="*/ 25 h 72"/>
                <a:gd name="T94" fmla="*/ 166 w 167"/>
                <a:gd name="T95" fmla="*/ 32 h 72"/>
                <a:gd name="T96" fmla="*/ 166 w 167"/>
                <a:gd name="T97" fmla="*/ 40 h 7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67"/>
                <a:gd name="T148" fmla="*/ 0 h 72"/>
                <a:gd name="T149" fmla="*/ 167 w 167"/>
                <a:gd name="T150" fmla="*/ 72 h 72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67" h="72">
                  <a:moveTo>
                    <a:pt x="166" y="40"/>
                  </a:moveTo>
                  <a:lnTo>
                    <a:pt x="165" y="42"/>
                  </a:lnTo>
                  <a:lnTo>
                    <a:pt x="164" y="46"/>
                  </a:lnTo>
                  <a:lnTo>
                    <a:pt x="161" y="50"/>
                  </a:lnTo>
                  <a:lnTo>
                    <a:pt x="158" y="53"/>
                  </a:lnTo>
                  <a:lnTo>
                    <a:pt x="153" y="55"/>
                  </a:lnTo>
                  <a:lnTo>
                    <a:pt x="150" y="58"/>
                  </a:lnTo>
                  <a:lnTo>
                    <a:pt x="145" y="61"/>
                  </a:lnTo>
                  <a:lnTo>
                    <a:pt x="139" y="63"/>
                  </a:lnTo>
                  <a:lnTo>
                    <a:pt x="132" y="65"/>
                  </a:lnTo>
                  <a:lnTo>
                    <a:pt x="126" y="67"/>
                  </a:lnTo>
                  <a:lnTo>
                    <a:pt x="119" y="68"/>
                  </a:lnTo>
                  <a:lnTo>
                    <a:pt x="111" y="69"/>
                  </a:lnTo>
                  <a:lnTo>
                    <a:pt x="103" y="70"/>
                  </a:lnTo>
                  <a:lnTo>
                    <a:pt x="96" y="71"/>
                  </a:lnTo>
                  <a:lnTo>
                    <a:pt x="87" y="71"/>
                  </a:lnTo>
                  <a:lnTo>
                    <a:pt x="78" y="71"/>
                  </a:lnTo>
                  <a:lnTo>
                    <a:pt x="62" y="69"/>
                  </a:lnTo>
                  <a:lnTo>
                    <a:pt x="46" y="67"/>
                  </a:lnTo>
                  <a:lnTo>
                    <a:pt x="33" y="63"/>
                  </a:lnTo>
                  <a:lnTo>
                    <a:pt x="21" y="58"/>
                  </a:lnTo>
                  <a:lnTo>
                    <a:pt x="12" y="53"/>
                  </a:lnTo>
                  <a:lnTo>
                    <a:pt x="5" y="46"/>
                  </a:lnTo>
                  <a:lnTo>
                    <a:pt x="1" y="40"/>
                  </a:lnTo>
                  <a:lnTo>
                    <a:pt x="0" y="32"/>
                  </a:lnTo>
                  <a:lnTo>
                    <a:pt x="1" y="29"/>
                  </a:lnTo>
                  <a:lnTo>
                    <a:pt x="3" y="25"/>
                  </a:lnTo>
                  <a:lnTo>
                    <a:pt x="5" y="21"/>
                  </a:lnTo>
                  <a:lnTo>
                    <a:pt x="9" y="18"/>
                  </a:lnTo>
                  <a:lnTo>
                    <a:pt x="13" y="16"/>
                  </a:lnTo>
                  <a:lnTo>
                    <a:pt x="17" y="13"/>
                  </a:lnTo>
                  <a:lnTo>
                    <a:pt x="21" y="10"/>
                  </a:lnTo>
                  <a:lnTo>
                    <a:pt x="28" y="8"/>
                  </a:lnTo>
                  <a:lnTo>
                    <a:pt x="34" y="6"/>
                  </a:lnTo>
                  <a:lnTo>
                    <a:pt x="41" y="5"/>
                  </a:lnTo>
                  <a:lnTo>
                    <a:pt x="47" y="3"/>
                  </a:lnTo>
                  <a:lnTo>
                    <a:pt x="55" y="2"/>
                  </a:lnTo>
                  <a:lnTo>
                    <a:pt x="63" y="1"/>
                  </a:lnTo>
                  <a:lnTo>
                    <a:pt x="70" y="0"/>
                  </a:lnTo>
                  <a:lnTo>
                    <a:pt x="79" y="0"/>
                  </a:lnTo>
                  <a:lnTo>
                    <a:pt x="88" y="0"/>
                  </a:lnTo>
                  <a:lnTo>
                    <a:pt x="104" y="2"/>
                  </a:lnTo>
                  <a:lnTo>
                    <a:pt x="120" y="5"/>
                  </a:lnTo>
                  <a:lnTo>
                    <a:pt x="134" y="8"/>
                  </a:lnTo>
                  <a:lnTo>
                    <a:pt x="145" y="13"/>
                  </a:lnTo>
                  <a:lnTo>
                    <a:pt x="155" y="18"/>
                  </a:lnTo>
                  <a:lnTo>
                    <a:pt x="162" y="25"/>
                  </a:lnTo>
                  <a:lnTo>
                    <a:pt x="166" y="32"/>
                  </a:lnTo>
                  <a:lnTo>
                    <a:pt x="166" y="40"/>
                  </a:lnTo>
                </a:path>
              </a:pathLst>
            </a:custGeom>
            <a:solidFill>
              <a:srgbClr val="FFFF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27" name="Freeform 446"/>
            <p:cNvSpPr>
              <a:spLocks/>
            </p:cNvSpPr>
            <p:nvPr/>
          </p:nvSpPr>
          <p:spPr bwMode="auto">
            <a:xfrm>
              <a:off x="4658" y="4107"/>
              <a:ext cx="90" cy="33"/>
            </a:xfrm>
            <a:custGeom>
              <a:avLst/>
              <a:gdLst>
                <a:gd name="T0" fmla="*/ 0 w 90"/>
                <a:gd name="T1" fmla="*/ 31 h 33"/>
                <a:gd name="T2" fmla="*/ 0 w 90"/>
                <a:gd name="T3" fmla="*/ 31 h 33"/>
                <a:gd name="T4" fmla="*/ 8 w 90"/>
                <a:gd name="T5" fmla="*/ 32 h 33"/>
                <a:gd name="T6" fmla="*/ 17 w 90"/>
                <a:gd name="T7" fmla="*/ 32 h 33"/>
                <a:gd name="T8" fmla="*/ 24 w 90"/>
                <a:gd name="T9" fmla="*/ 31 h 33"/>
                <a:gd name="T10" fmla="*/ 32 w 90"/>
                <a:gd name="T11" fmla="*/ 30 h 33"/>
                <a:gd name="T12" fmla="*/ 40 w 90"/>
                <a:gd name="T13" fmla="*/ 29 h 33"/>
                <a:gd name="T14" fmla="*/ 47 w 90"/>
                <a:gd name="T15" fmla="*/ 28 h 33"/>
                <a:gd name="T16" fmla="*/ 53 w 90"/>
                <a:gd name="T17" fmla="*/ 26 h 33"/>
                <a:gd name="T18" fmla="*/ 60 w 90"/>
                <a:gd name="T19" fmla="*/ 24 h 33"/>
                <a:gd name="T20" fmla="*/ 66 w 90"/>
                <a:gd name="T21" fmla="*/ 22 h 33"/>
                <a:gd name="T22" fmla="*/ 70 w 90"/>
                <a:gd name="T23" fmla="*/ 19 h 33"/>
                <a:gd name="T24" fmla="*/ 75 w 90"/>
                <a:gd name="T25" fmla="*/ 17 h 33"/>
                <a:gd name="T26" fmla="*/ 80 w 90"/>
                <a:gd name="T27" fmla="*/ 14 h 33"/>
                <a:gd name="T28" fmla="*/ 83 w 90"/>
                <a:gd name="T29" fmla="*/ 11 h 33"/>
                <a:gd name="T30" fmla="*/ 86 w 90"/>
                <a:gd name="T31" fmla="*/ 8 h 33"/>
                <a:gd name="T32" fmla="*/ 87 w 90"/>
                <a:gd name="T33" fmla="*/ 4 h 33"/>
                <a:gd name="T34" fmla="*/ 89 w 90"/>
                <a:gd name="T35" fmla="*/ 0 h 33"/>
                <a:gd name="T36" fmla="*/ 82 w 90"/>
                <a:gd name="T37" fmla="*/ 0 h 33"/>
                <a:gd name="T38" fmla="*/ 82 w 90"/>
                <a:gd name="T39" fmla="*/ 2 h 33"/>
                <a:gd name="T40" fmla="*/ 80 w 90"/>
                <a:gd name="T41" fmla="*/ 5 h 33"/>
                <a:gd name="T42" fmla="*/ 78 w 90"/>
                <a:gd name="T43" fmla="*/ 8 h 33"/>
                <a:gd name="T44" fmla="*/ 76 w 90"/>
                <a:gd name="T45" fmla="*/ 9 h 33"/>
                <a:gd name="T46" fmla="*/ 72 w 90"/>
                <a:gd name="T47" fmla="*/ 13 h 33"/>
                <a:gd name="T48" fmla="*/ 67 w 90"/>
                <a:gd name="T49" fmla="*/ 14 h 33"/>
                <a:gd name="T50" fmla="*/ 63 w 90"/>
                <a:gd name="T51" fmla="*/ 17 h 33"/>
                <a:gd name="T52" fmla="*/ 58 w 90"/>
                <a:gd name="T53" fmla="*/ 19 h 33"/>
                <a:gd name="T54" fmla="*/ 52 w 90"/>
                <a:gd name="T55" fmla="*/ 20 h 33"/>
                <a:gd name="T56" fmla="*/ 46 w 90"/>
                <a:gd name="T57" fmla="*/ 22 h 33"/>
                <a:gd name="T58" fmla="*/ 39 w 90"/>
                <a:gd name="T59" fmla="*/ 24 h 33"/>
                <a:gd name="T60" fmla="*/ 32 w 90"/>
                <a:gd name="T61" fmla="*/ 24 h 33"/>
                <a:gd name="T62" fmla="*/ 24 w 90"/>
                <a:gd name="T63" fmla="*/ 25 h 33"/>
                <a:gd name="T64" fmla="*/ 17 w 90"/>
                <a:gd name="T65" fmla="*/ 25 h 33"/>
                <a:gd name="T66" fmla="*/ 8 w 90"/>
                <a:gd name="T67" fmla="*/ 25 h 33"/>
                <a:gd name="T68" fmla="*/ 0 w 90"/>
                <a:gd name="T69" fmla="*/ 26 h 33"/>
                <a:gd name="T70" fmla="*/ 0 w 90"/>
                <a:gd name="T71" fmla="*/ 31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"/>
                <a:gd name="T109" fmla="*/ 0 h 33"/>
                <a:gd name="T110" fmla="*/ 90 w 90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" h="33">
                  <a:moveTo>
                    <a:pt x="0" y="31"/>
                  </a:moveTo>
                  <a:lnTo>
                    <a:pt x="0" y="31"/>
                  </a:lnTo>
                  <a:lnTo>
                    <a:pt x="8" y="32"/>
                  </a:lnTo>
                  <a:lnTo>
                    <a:pt x="17" y="32"/>
                  </a:lnTo>
                  <a:lnTo>
                    <a:pt x="24" y="31"/>
                  </a:lnTo>
                  <a:lnTo>
                    <a:pt x="32" y="30"/>
                  </a:lnTo>
                  <a:lnTo>
                    <a:pt x="40" y="29"/>
                  </a:lnTo>
                  <a:lnTo>
                    <a:pt x="47" y="28"/>
                  </a:lnTo>
                  <a:lnTo>
                    <a:pt x="53" y="26"/>
                  </a:lnTo>
                  <a:lnTo>
                    <a:pt x="60" y="24"/>
                  </a:lnTo>
                  <a:lnTo>
                    <a:pt x="66" y="22"/>
                  </a:lnTo>
                  <a:lnTo>
                    <a:pt x="70" y="19"/>
                  </a:lnTo>
                  <a:lnTo>
                    <a:pt x="75" y="17"/>
                  </a:lnTo>
                  <a:lnTo>
                    <a:pt x="80" y="14"/>
                  </a:lnTo>
                  <a:lnTo>
                    <a:pt x="83" y="11"/>
                  </a:lnTo>
                  <a:lnTo>
                    <a:pt x="86" y="8"/>
                  </a:lnTo>
                  <a:lnTo>
                    <a:pt x="87" y="4"/>
                  </a:lnTo>
                  <a:lnTo>
                    <a:pt x="89" y="0"/>
                  </a:lnTo>
                  <a:lnTo>
                    <a:pt x="82" y="0"/>
                  </a:lnTo>
                  <a:lnTo>
                    <a:pt x="82" y="2"/>
                  </a:lnTo>
                  <a:lnTo>
                    <a:pt x="80" y="5"/>
                  </a:lnTo>
                  <a:lnTo>
                    <a:pt x="78" y="8"/>
                  </a:lnTo>
                  <a:lnTo>
                    <a:pt x="76" y="9"/>
                  </a:lnTo>
                  <a:lnTo>
                    <a:pt x="72" y="13"/>
                  </a:lnTo>
                  <a:lnTo>
                    <a:pt x="67" y="14"/>
                  </a:lnTo>
                  <a:lnTo>
                    <a:pt x="63" y="17"/>
                  </a:lnTo>
                  <a:lnTo>
                    <a:pt x="58" y="19"/>
                  </a:lnTo>
                  <a:lnTo>
                    <a:pt x="52" y="20"/>
                  </a:lnTo>
                  <a:lnTo>
                    <a:pt x="46" y="22"/>
                  </a:lnTo>
                  <a:lnTo>
                    <a:pt x="39" y="24"/>
                  </a:lnTo>
                  <a:lnTo>
                    <a:pt x="32" y="24"/>
                  </a:lnTo>
                  <a:lnTo>
                    <a:pt x="24" y="25"/>
                  </a:lnTo>
                  <a:lnTo>
                    <a:pt x="17" y="25"/>
                  </a:lnTo>
                  <a:lnTo>
                    <a:pt x="8" y="25"/>
                  </a:lnTo>
                  <a:lnTo>
                    <a:pt x="0" y="26"/>
                  </a:lnTo>
                  <a:lnTo>
                    <a:pt x="0" y="31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28" name="Freeform 447"/>
            <p:cNvSpPr>
              <a:spLocks/>
            </p:cNvSpPr>
            <p:nvPr/>
          </p:nvSpPr>
          <p:spPr bwMode="auto">
            <a:xfrm>
              <a:off x="4574" y="4099"/>
              <a:ext cx="79" cy="40"/>
            </a:xfrm>
            <a:custGeom>
              <a:avLst/>
              <a:gdLst>
                <a:gd name="T0" fmla="*/ 0 w 79"/>
                <a:gd name="T1" fmla="*/ 0 h 40"/>
                <a:gd name="T2" fmla="*/ 0 w 79"/>
                <a:gd name="T3" fmla="*/ 0 h 40"/>
                <a:gd name="T4" fmla="*/ 0 w 79"/>
                <a:gd name="T5" fmla="*/ 8 h 40"/>
                <a:gd name="T6" fmla="*/ 5 w 79"/>
                <a:gd name="T7" fmla="*/ 15 h 40"/>
                <a:gd name="T8" fmla="*/ 12 w 79"/>
                <a:gd name="T9" fmla="*/ 22 h 40"/>
                <a:gd name="T10" fmla="*/ 21 w 79"/>
                <a:gd name="T11" fmla="*/ 27 h 40"/>
                <a:gd name="T12" fmla="*/ 33 w 79"/>
                <a:gd name="T13" fmla="*/ 32 h 40"/>
                <a:gd name="T14" fmla="*/ 47 w 79"/>
                <a:gd name="T15" fmla="*/ 36 h 40"/>
                <a:gd name="T16" fmla="*/ 62 w 79"/>
                <a:gd name="T17" fmla="*/ 38 h 40"/>
                <a:gd name="T18" fmla="*/ 78 w 79"/>
                <a:gd name="T19" fmla="*/ 39 h 40"/>
                <a:gd name="T20" fmla="*/ 78 w 79"/>
                <a:gd name="T21" fmla="*/ 34 h 40"/>
                <a:gd name="T22" fmla="*/ 62 w 79"/>
                <a:gd name="T23" fmla="*/ 32 h 40"/>
                <a:gd name="T24" fmla="*/ 48 w 79"/>
                <a:gd name="T25" fmla="*/ 29 h 40"/>
                <a:gd name="T26" fmla="*/ 35 w 79"/>
                <a:gd name="T27" fmla="*/ 26 h 40"/>
                <a:gd name="T28" fmla="*/ 25 w 79"/>
                <a:gd name="T29" fmla="*/ 22 h 40"/>
                <a:gd name="T30" fmla="*/ 16 w 79"/>
                <a:gd name="T31" fmla="*/ 16 h 40"/>
                <a:gd name="T32" fmla="*/ 9 w 79"/>
                <a:gd name="T33" fmla="*/ 11 h 40"/>
                <a:gd name="T34" fmla="*/ 7 w 79"/>
                <a:gd name="T35" fmla="*/ 6 h 40"/>
                <a:gd name="T36" fmla="*/ 6 w 79"/>
                <a:gd name="T37" fmla="*/ 0 h 40"/>
                <a:gd name="T38" fmla="*/ 0 w 79"/>
                <a:gd name="T39" fmla="*/ 0 h 4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0"/>
                <a:gd name="T62" fmla="*/ 79 w 79"/>
                <a:gd name="T63" fmla="*/ 40 h 4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0">
                  <a:moveTo>
                    <a:pt x="0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5" y="15"/>
                  </a:lnTo>
                  <a:lnTo>
                    <a:pt x="12" y="22"/>
                  </a:lnTo>
                  <a:lnTo>
                    <a:pt x="21" y="27"/>
                  </a:lnTo>
                  <a:lnTo>
                    <a:pt x="33" y="32"/>
                  </a:lnTo>
                  <a:lnTo>
                    <a:pt x="47" y="36"/>
                  </a:lnTo>
                  <a:lnTo>
                    <a:pt x="62" y="38"/>
                  </a:lnTo>
                  <a:lnTo>
                    <a:pt x="78" y="39"/>
                  </a:lnTo>
                  <a:lnTo>
                    <a:pt x="78" y="34"/>
                  </a:lnTo>
                  <a:lnTo>
                    <a:pt x="62" y="32"/>
                  </a:lnTo>
                  <a:lnTo>
                    <a:pt x="48" y="29"/>
                  </a:lnTo>
                  <a:lnTo>
                    <a:pt x="35" y="26"/>
                  </a:lnTo>
                  <a:lnTo>
                    <a:pt x="25" y="22"/>
                  </a:lnTo>
                  <a:lnTo>
                    <a:pt x="16" y="16"/>
                  </a:lnTo>
                  <a:lnTo>
                    <a:pt x="9" y="11"/>
                  </a:lnTo>
                  <a:lnTo>
                    <a:pt x="7" y="6"/>
                  </a:lnTo>
                  <a:lnTo>
                    <a:pt x="6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29" name="Freeform 448"/>
            <p:cNvSpPr>
              <a:spLocks/>
            </p:cNvSpPr>
            <p:nvPr/>
          </p:nvSpPr>
          <p:spPr bwMode="auto">
            <a:xfrm>
              <a:off x="4574" y="4061"/>
              <a:ext cx="89" cy="33"/>
            </a:xfrm>
            <a:custGeom>
              <a:avLst/>
              <a:gdLst>
                <a:gd name="T0" fmla="*/ 88 w 89"/>
                <a:gd name="T1" fmla="*/ 0 h 33"/>
                <a:gd name="T2" fmla="*/ 88 w 89"/>
                <a:gd name="T3" fmla="*/ 0 h 33"/>
                <a:gd name="T4" fmla="*/ 80 w 89"/>
                <a:gd name="T5" fmla="*/ 0 h 33"/>
                <a:gd name="T6" fmla="*/ 71 w 89"/>
                <a:gd name="T7" fmla="*/ 0 h 33"/>
                <a:gd name="T8" fmla="*/ 64 w 89"/>
                <a:gd name="T9" fmla="*/ 1 h 33"/>
                <a:gd name="T10" fmla="*/ 56 w 89"/>
                <a:gd name="T11" fmla="*/ 2 h 33"/>
                <a:gd name="T12" fmla="*/ 49 w 89"/>
                <a:gd name="T13" fmla="*/ 3 h 33"/>
                <a:gd name="T14" fmla="*/ 41 w 89"/>
                <a:gd name="T15" fmla="*/ 4 h 33"/>
                <a:gd name="T16" fmla="*/ 35 w 89"/>
                <a:gd name="T17" fmla="*/ 6 h 33"/>
                <a:gd name="T18" fmla="*/ 29 w 89"/>
                <a:gd name="T19" fmla="*/ 8 h 33"/>
                <a:gd name="T20" fmla="*/ 22 w 89"/>
                <a:gd name="T21" fmla="*/ 9 h 33"/>
                <a:gd name="T22" fmla="*/ 18 w 89"/>
                <a:gd name="T23" fmla="*/ 13 h 33"/>
                <a:gd name="T24" fmla="*/ 13 w 89"/>
                <a:gd name="T25" fmla="*/ 14 h 33"/>
                <a:gd name="T26" fmla="*/ 8 w 89"/>
                <a:gd name="T27" fmla="*/ 18 h 33"/>
                <a:gd name="T28" fmla="*/ 6 w 89"/>
                <a:gd name="T29" fmla="*/ 20 h 33"/>
                <a:gd name="T30" fmla="*/ 2 w 89"/>
                <a:gd name="T31" fmla="*/ 24 h 33"/>
                <a:gd name="T32" fmla="*/ 1 w 89"/>
                <a:gd name="T33" fmla="*/ 28 h 33"/>
                <a:gd name="T34" fmla="*/ 0 w 89"/>
                <a:gd name="T35" fmla="*/ 32 h 33"/>
                <a:gd name="T36" fmla="*/ 6 w 89"/>
                <a:gd name="T37" fmla="*/ 32 h 33"/>
                <a:gd name="T38" fmla="*/ 7 w 89"/>
                <a:gd name="T39" fmla="*/ 29 h 33"/>
                <a:gd name="T40" fmla="*/ 8 w 89"/>
                <a:gd name="T41" fmla="*/ 27 h 33"/>
                <a:gd name="T42" fmla="*/ 10 w 89"/>
                <a:gd name="T43" fmla="*/ 24 h 33"/>
                <a:gd name="T44" fmla="*/ 13 w 89"/>
                <a:gd name="T45" fmla="*/ 22 h 33"/>
                <a:gd name="T46" fmla="*/ 16 w 89"/>
                <a:gd name="T47" fmla="*/ 19 h 33"/>
                <a:gd name="T48" fmla="*/ 21 w 89"/>
                <a:gd name="T49" fmla="*/ 17 h 33"/>
                <a:gd name="T50" fmla="*/ 25 w 89"/>
                <a:gd name="T51" fmla="*/ 14 h 33"/>
                <a:gd name="T52" fmla="*/ 31 w 89"/>
                <a:gd name="T53" fmla="*/ 13 h 33"/>
                <a:gd name="T54" fmla="*/ 37 w 89"/>
                <a:gd name="T55" fmla="*/ 11 h 33"/>
                <a:gd name="T56" fmla="*/ 42 w 89"/>
                <a:gd name="T57" fmla="*/ 9 h 33"/>
                <a:gd name="T58" fmla="*/ 50 w 89"/>
                <a:gd name="T59" fmla="*/ 8 h 33"/>
                <a:gd name="T60" fmla="*/ 56 w 89"/>
                <a:gd name="T61" fmla="*/ 7 h 33"/>
                <a:gd name="T62" fmla="*/ 64 w 89"/>
                <a:gd name="T63" fmla="*/ 6 h 33"/>
                <a:gd name="T64" fmla="*/ 71 w 89"/>
                <a:gd name="T65" fmla="*/ 6 h 33"/>
                <a:gd name="T66" fmla="*/ 80 w 89"/>
                <a:gd name="T67" fmla="*/ 6 h 33"/>
                <a:gd name="T68" fmla="*/ 88 w 89"/>
                <a:gd name="T69" fmla="*/ 6 h 33"/>
                <a:gd name="T70" fmla="*/ 88 w 89"/>
                <a:gd name="T71" fmla="*/ 0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88" y="0"/>
                  </a:moveTo>
                  <a:lnTo>
                    <a:pt x="88" y="0"/>
                  </a:lnTo>
                  <a:lnTo>
                    <a:pt x="80" y="0"/>
                  </a:lnTo>
                  <a:lnTo>
                    <a:pt x="71" y="0"/>
                  </a:lnTo>
                  <a:lnTo>
                    <a:pt x="64" y="1"/>
                  </a:lnTo>
                  <a:lnTo>
                    <a:pt x="56" y="2"/>
                  </a:lnTo>
                  <a:lnTo>
                    <a:pt x="49" y="3"/>
                  </a:lnTo>
                  <a:lnTo>
                    <a:pt x="41" y="4"/>
                  </a:lnTo>
                  <a:lnTo>
                    <a:pt x="35" y="6"/>
                  </a:lnTo>
                  <a:lnTo>
                    <a:pt x="29" y="8"/>
                  </a:lnTo>
                  <a:lnTo>
                    <a:pt x="22" y="9"/>
                  </a:lnTo>
                  <a:lnTo>
                    <a:pt x="18" y="13"/>
                  </a:lnTo>
                  <a:lnTo>
                    <a:pt x="13" y="14"/>
                  </a:lnTo>
                  <a:lnTo>
                    <a:pt x="8" y="18"/>
                  </a:lnTo>
                  <a:lnTo>
                    <a:pt x="6" y="20"/>
                  </a:lnTo>
                  <a:lnTo>
                    <a:pt x="2" y="24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6" y="32"/>
                  </a:lnTo>
                  <a:lnTo>
                    <a:pt x="7" y="29"/>
                  </a:lnTo>
                  <a:lnTo>
                    <a:pt x="8" y="27"/>
                  </a:lnTo>
                  <a:lnTo>
                    <a:pt x="10" y="24"/>
                  </a:lnTo>
                  <a:lnTo>
                    <a:pt x="13" y="22"/>
                  </a:lnTo>
                  <a:lnTo>
                    <a:pt x="16" y="19"/>
                  </a:lnTo>
                  <a:lnTo>
                    <a:pt x="21" y="17"/>
                  </a:lnTo>
                  <a:lnTo>
                    <a:pt x="25" y="14"/>
                  </a:lnTo>
                  <a:lnTo>
                    <a:pt x="31" y="13"/>
                  </a:lnTo>
                  <a:lnTo>
                    <a:pt x="37" y="11"/>
                  </a:lnTo>
                  <a:lnTo>
                    <a:pt x="42" y="9"/>
                  </a:lnTo>
                  <a:lnTo>
                    <a:pt x="50" y="8"/>
                  </a:lnTo>
                  <a:lnTo>
                    <a:pt x="56" y="7"/>
                  </a:lnTo>
                  <a:lnTo>
                    <a:pt x="64" y="6"/>
                  </a:lnTo>
                  <a:lnTo>
                    <a:pt x="71" y="6"/>
                  </a:lnTo>
                  <a:lnTo>
                    <a:pt x="80" y="6"/>
                  </a:lnTo>
                  <a:lnTo>
                    <a:pt x="88" y="6"/>
                  </a:lnTo>
                  <a:lnTo>
                    <a:pt x="88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230" name="Freeform 449"/>
            <p:cNvSpPr>
              <a:spLocks/>
            </p:cNvSpPr>
            <p:nvPr/>
          </p:nvSpPr>
          <p:spPr bwMode="auto">
            <a:xfrm>
              <a:off x="4668" y="4061"/>
              <a:ext cx="80" cy="41"/>
            </a:xfrm>
            <a:custGeom>
              <a:avLst/>
              <a:gdLst>
                <a:gd name="T0" fmla="*/ 79 w 80"/>
                <a:gd name="T1" fmla="*/ 40 h 41"/>
                <a:gd name="T2" fmla="*/ 79 w 80"/>
                <a:gd name="T3" fmla="*/ 40 h 41"/>
                <a:gd name="T4" fmla="*/ 78 w 80"/>
                <a:gd name="T5" fmla="*/ 32 h 41"/>
                <a:gd name="T6" fmla="*/ 73 w 80"/>
                <a:gd name="T7" fmla="*/ 24 h 41"/>
                <a:gd name="T8" fmla="*/ 67 w 80"/>
                <a:gd name="T9" fmla="*/ 18 h 41"/>
                <a:gd name="T10" fmla="*/ 57 w 80"/>
                <a:gd name="T11" fmla="*/ 12 h 41"/>
                <a:gd name="T12" fmla="*/ 46 w 80"/>
                <a:gd name="T13" fmla="*/ 8 h 41"/>
                <a:gd name="T14" fmla="*/ 32 w 80"/>
                <a:gd name="T15" fmla="*/ 4 h 41"/>
                <a:gd name="T16" fmla="*/ 16 w 80"/>
                <a:gd name="T17" fmla="*/ 2 h 41"/>
                <a:gd name="T18" fmla="*/ 0 w 80"/>
                <a:gd name="T19" fmla="*/ 0 h 41"/>
                <a:gd name="T20" fmla="*/ 0 w 80"/>
                <a:gd name="T21" fmla="*/ 6 h 41"/>
                <a:gd name="T22" fmla="*/ 16 w 80"/>
                <a:gd name="T23" fmla="*/ 7 h 41"/>
                <a:gd name="T24" fmla="*/ 31 w 80"/>
                <a:gd name="T25" fmla="*/ 10 h 41"/>
                <a:gd name="T26" fmla="*/ 44 w 80"/>
                <a:gd name="T27" fmla="*/ 13 h 41"/>
                <a:gd name="T28" fmla="*/ 54 w 80"/>
                <a:gd name="T29" fmla="*/ 18 h 41"/>
                <a:gd name="T30" fmla="*/ 62 w 80"/>
                <a:gd name="T31" fmla="*/ 23 h 41"/>
                <a:gd name="T32" fmla="*/ 69 w 80"/>
                <a:gd name="T33" fmla="*/ 28 h 41"/>
                <a:gd name="T34" fmla="*/ 72 w 80"/>
                <a:gd name="T35" fmla="*/ 34 h 41"/>
                <a:gd name="T36" fmla="*/ 72 w 80"/>
                <a:gd name="T37" fmla="*/ 40 h 41"/>
                <a:gd name="T38" fmla="*/ 79 w 80"/>
                <a:gd name="T39" fmla="*/ 40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41"/>
                <a:gd name="T62" fmla="*/ 80 w 80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41">
                  <a:moveTo>
                    <a:pt x="79" y="40"/>
                  </a:moveTo>
                  <a:lnTo>
                    <a:pt x="79" y="40"/>
                  </a:lnTo>
                  <a:lnTo>
                    <a:pt x="78" y="32"/>
                  </a:lnTo>
                  <a:lnTo>
                    <a:pt x="73" y="24"/>
                  </a:lnTo>
                  <a:lnTo>
                    <a:pt x="67" y="18"/>
                  </a:lnTo>
                  <a:lnTo>
                    <a:pt x="57" y="12"/>
                  </a:lnTo>
                  <a:lnTo>
                    <a:pt x="46" y="8"/>
                  </a:lnTo>
                  <a:lnTo>
                    <a:pt x="32" y="4"/>
                  </a:lnTo>
                  <a:lnTo>
                    <a:pt x="16" y="2"/>
                  </a:lnTo>
                  <a:lnTo>
                    <a:pt x="0" y="0"/>
                  </a:lnTo>
                  <a:lnTo>
                    <a:pt x="0" y="6"/>
                  </a:lnTo>
                  <a:lnTo>
                    <a:pt x="16" y="7"/>
                  </a:lnTo>
                  <a:lnTo>
                    <a:pt x="31" y="10"/>
                  </a:lnTo>
                  <a:lnTo>
                    <a:pt x="44" y="13"/>
                  </a:lnTo>
                  <a:lnTo>
                    <a:pt x="54" y="18"/>
                  </a:lnTo>
                  <a:lnTo>
                    <a:pt x="62" y="23"/>
                  </a:lnTo>
                  <a:lnTo>
                    <a:pt x="69" y="28"/>
                  </a:lnTo>
                  <a:lnTo>
                    <a:pt x="72" y="34"/>
                  </a:lnTo>
                  <a:lnTo>
                    <a:pt x="72" y="40"/>
                  </a:lnTo>
                  <a:lnTo>
                    <a:pt x="79" y="4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</p:grpSp>
      <p:grpSp>
        <p:nvGrpSpPr>
          <p:cNvPr id="4" name="Group 619"/>
          <p:cNvGrpSpPr>
            <a:grpSpLocks/>
          </p:cNvGrpSpPr>
          <p:nvPr/>
        </p:nvGrpSpPr>
        <p:grpSpPr bwMode="auto">
          <a:xfrm>
            <a:off x="1343025" y="6275388"/>
            <a:ext cx="2536825" cy="544512"/>
            <a:chOff x="846" y="3953"/>
            <a:chExt cx="1598" cy="343"/>
          </a:xfrm>
        </p:grpSpPr>
        <p:sp>
          <p:nvSpPr>
            <p:cNvPr id="36871" name="Freeform 451"/>
            <p:cNvSpPr>
              <a:spLocks/>
            </p:cNvSpPr>
            <p:nvPr/>
          </p:nvSpPr>
          <p:spPr bwMode="auto">
            <a:xfrm>
              <a:off x="985" y="4038"/>
              <a:ext cx="168" cy="106"/>
            </a:xfrm>
            <a:custGeom>
              <a:avLst/>
              <a:gdLst>
                <a:gd name="T0" fmla="*/ 0 w 168"/>
                <a:gd name="T1" fmla="*/ 64 h 106"/>
                <a:gd name="T2" fmla="*/ 1 w 168"/>
                <a:gd name="T3" fmla="*/ 72 h 106"/>
                <a:gd name="T4" fmla="*/ 5 w 168"/>
                <a:gd name="T5" fmla="*/ 79 h 106"/>
                <a:gd name="T6" fmla="*/ 12 w 168"/>
                <a:gd name="T7" fmla="*/ 85 h 106"/>
                <a:gd name="T8" fmla="*/ 21 w 168"/>
                <a:gd name="T9" fmla="*/ 92 h 106"/>
                <a:gd name="T10" fmla="*/ 33 w 168"/>
                <a:gd name="T11" fmla="*/ 96 h 106"/>
                <a:gd name="T12" fmla="*/ 47 w 168"/>
                <a:gd name="T13" fmla="*/ 100 h 106"/>
                <a:gd name="T14" fmla="*/ 63 w 168"/>
                <a:gd name="T15" fmla="*/ 103 h 106"/>
                <a:gd name="T16" fmla="*/ 79 w 168"/>
                <a:gd name="T17" fmla="*/ 105 h 106"/>
                <a:gd name="T18" fmla="*/ 88 w 168"/>
                <a:gd name="T19" fmla="*/ 105 h 106"/>
                <a:gd name="T20" fmla="*/ 96 w 168"/>
                <a:gd name="T21" fmla="*/ 105 h 106"/>
                <a:gd name="T22" fmla="*/ 103 w 168"/>
                <a:gd name="T23" fmla="*/ 104 h 106"/>
                <a:gd name="T24" fmla="*/ 111 w 168"/>
                <a:gd name="T25" fmla="*/ 103 h 106"/>
                <a:gd name="T26" fmla="*/ 120 w 168"/>
                <a:gd name="T27" fmla="*/ 102 h 106"/>
                <a:gd name="T28" fmla="*/ 126 w 168"/>
                <a:gd name="T29" fmla="*/ 100 h 106"/>
                <a:gd name="T30" fmla="*/ 132 w 168"/>
                <a:gd name="T31" fmla="*/ 98 h 106"/>
                <a:gd name="T32" fmla="*/ 139 w 168"/>
                <a:gd name="T33" fmla="*/ 96 h 106"/>
                <a:gd name="T34" fmla="*/ 145 w 168"/>
                <a:gd name="T35" fmla="*/ 94 h 106"/>
                <a:gd name="T36" fmla="*/ 150 w 168"/>
                <a:gd name="T37" fmla="*/ 92 h 106"/>
                <a:gd name="T38" fmla="*/ 154 w 168"/>
                <a:gd name="T39" fmla="*/ 89 h 106"/>
                <a:gd name="T40" fmla="*/ 158 w 168"/>
                <a:gd name="T41" fmla="*/ 86 h 106"/>
                <a:gd name="T42" fmla="*/ 161 w 168"/>
                <a:gd name="T43" fmla="*/ 82 h 106"/>
                <a:gd name="T44" fmla="*/ 164 w 168"/>
                <a:gd name="T45" fmla="*/ 79 h 106"/>
                <a:gd name="T46" fmla="*/ 166 w 168"/>
                <a:gd name="T47" fmla="*/ 76 h 106"/>
                <a:gd name="T48" fmla="*/ 167 w 168"/>
                <a:gd name="T49" fmla="*/ 72 h 106"/>
                <a:gd name="T50" fmla="*/ 166 w 168"/>
                <a:gd name="T51" fmla="*/ 40 h 106"/>
                <a:gd name="T52" fmla="*/ 166 w 168"/>
                <a:gd name="T53" fmla="*/ 32 h 106"/>
                <a:gd name="T54" fmla="*/ 161 w 168"/>
                <a:gd name="T55" fmla="*/ 26 h 106"/>
                <a:gd name="T56" fmla="*/ 154 w 168"/>
                <a:gd name="T57" fmla="*/ 19 h 106"/>
                <a:gd name="T58" fmla="*/ 145 w 168"/>
                <a:gd name="T59" fmla="*/ 13 h 106"/>
                <a:gd name="T60" fmla="*/ 134 w 168"/>
                <a:gd name="T61" fmla="*/ 9 h 106"/>
                <a:gd name="T62" fmla="*/ 120 w 168"/>
                <a:gd name="T63" fmla="*/ 4 h 106"/>
                <a:gd name="T64" fmla="*/ 104 w 168"/>
                <a:gd name="T65" fmla="*/ 2 h 106"/>
                <a:gd name="T66" fmla="*/ 88 w 168"/>
                <a:gd name="T67" fmla="*/ 0 h 106"/>
                <a:gd name="T68" fmla="*/ 79 w 168"/>
                <a:gd name="T69" fmla="*/ 0 h 106"/>
                <a:gd name="T70" fmla="*/ 70 w 168"/>
                <a:gd name="T71" fmla="*/ 0 h 106"/>
                <a:gd name="T72" fmla="*/ 63 w 168"/>
                <a:gd name="T73" fmla="*/ 0 h 106"/>
                <a:gd name="T74" fmla="*/ 55 w 168"/>
                <a:gd name="T75" fmla="*/ 2 h 106"/>
                <a:gd name="T76" fmla="*/ 47 w 168"/>
                <a:gd name="T77" fmla="*/ 3 h 106"/>
                <a:gd name="T78" fmla="*/ 41 w 168"/>
                <a:gd name="T79" fmla="*/ 4 h 106"/>
                <a:gd name="T80" fmla="*/ 34 w 168"/>
                <a:gd name="T81" fmla="*/ 6 h 106"/>
                <a:gd name="T82" fmla="*/ 28 w 168"/>
                <a:gd name="T83" fmla="*/ 9 h 106"/>
                <a:gd name="T84" fmla="*/ 21 w 168"/>
                <a:gd name="T85" fmla="*/ 10 h 106"/>
                <a:gd name="T86" fmla="*/ 17 w 168"/>
                <a:gd name="T87" fmla="*/ 13 h 106"/>
                <a:gd name="T88" fmla="*/ 13 w 168"/>
                <a:gd name="T89" fmla="*/ 16 h 106"/>
                <a:gd name="T90" fmla="*/ 8 w 168"/>
                <a:gd name="T91" fmla="*/ 19 h 106"/>
                <a:gd name="T92" fmla="*/ 5 w 168"/>
                <a:gd name="T93" fmla="*/ 22 h 106"/>
                <a:gd name="T94" fmla="*/ 3 w 168"/>
                <a:gd name="T95" fmla="*/ 26 h 106"/>
                <a:gd name="T96" fmla="*/ 1 w 168"/>
                <a:gd name="T97" fmla="*/ 28 h 106"/>
                <a:gd name="T98" fmla="*/ 0 w 168"/>
                <a:gd name="T99" fmla="*/ 32 h 106"/>
                <a:gd name="T100" fmla="*/ 0 w 168"/>
                <a:gd name="T101" fmla="*/ 64 h 10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68"/>
                <a:gd name="T154" fmla="*/ 0 h 106"/>
                <a:gd name="T155" fmla="*/ 168 w 168"/>
                <a:gd name="T156" fmla="*/ 106 h 10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68" h="106">
                  <a:moveTo>
                    <a:pt x="0" y="64"/>
                  </a:moveTo>
                  <a:lnTo>
                    <a:pt x="1" y="72"/>
                  </a:lnTo>
                  <a:lnTo>
                    <a:pt x="5" y="79"/>
                  </a:lnTo>
                  <a:lnTo>
                    <a:pt x="12" y="85"/>
                  </a:lnTo>
                  <a:lnTo>
                    <a:pt x="21" y="92"/>
                  </a:lnTo>
                  <a:lnTo>
                    <a:pt x="33" y="96"/>
                  </a:lnTo>
                  <a:lnTo>
                    <a:pt x="47" y="100"/>
                  </a:lnTo>
                  <a:lnTo>
                    <a:pt x="63" y="103"/>
                  </a:lnTo>
                  <a:lnTo>
                    <a:pt x="79" y="105"/>
                  </a:lnTo>
                  <a:lnTo>
                    <a:pt x="88" y="105"/>
                  </a:lnTo>
                  <a:lnTo>
                    <a:pt x="96" y="105"/>
                  </a:lnTo>
                  <a:lnTo>
                    <a:pt x="103" y="104"/>
                  </a:lnTo>
                  <a:lnTo>
                    <a:pt x="111" y="103"/>
                  </a:lnTo>
                  <a:lnTo>
                    <a:pt x="120" y="102"/>
                  </a:lnTo>
                  <a:lnTo>
                    <a:pt x="126" y="100"/>
                  </a:lnTo>
                  <a:lnTo>
                    <a:pt x="132" y="98"/>
                  </a:lnTo>
                  <a:lnTo>
                    <a:pt x="139" y="96"/>
                  </a:lnTo>
                  <a:lnTo>
                    <a:pt x="145" y="94"/>
                  </a:lnTo>
                  <a:lnTo>
                    <a:pt x="150" y="92"/>
                  </a:lnTo>
                  <a:lnTo>
                    <a:pt x="154" y="89"/>
                  </a:lnTo>
                  <a:lnTo>
                    <a:pt x="158" y="86"/>
                  </a:lnTo>
                  <a:lnTo>
                    <a:pt x="161" y="82"/>
                  </a:lnTo>
                  <a:lnTo>
                    <a:pt x="164" y="79"/>
                  </a:lnTo>
                  <a:lnTo>
                    <a:pt x="166" y="76"/>
                  </a:lnTo>
                  <a:lnTo>
                    <a:pt x="167" y="72"/>
                  </a:lnTo>
                  <a:lnTo>
                    <a:pt x="166" y="40"/>
                  </a:lnTo>
                  <a:lnTo>
                    <a:pt x="166" y="32"/>
                  </a:lnTo>
                  <a:lnTo>
                    <a:pt x="161" y="26"/>
                  </a:lnTo>
                  <a:lnTo>
                    <a:pt x="154" y="19"/>
                  </a:lnTo>
                  <a:lnTo>
                    <a:pt x="145" y="13"/>
                  </a:lnTo>
                  <a:lnTo>
                    <a:pt x="134" y="9"/>
                  </a:lnTo>
                  <a:lnTo>
                    <a:pt x="120" y="4"/>
                  </a:lnTo>
                  <a:lnTo>
                    <a:pt x="104" y="2"/>
                  </a:lnTo>
                  <a:lnTo>
                    <a:pt x="88" y="0"/>
                  </a:lnTo>
                  <a:lnTo>
                    <a:pt x="79" y="0"/>
                  </a:lnTo>
                  <a:lnTo>
                    <a:pt x="70" y="0"/>
                  </a:lnTo>
                  <a:lnTo>
                    <a:pt x="63" y="0"/>
                  </a:lnTo>
                  <a:lnTo>
                    <a:pt x="55" y="2"/>
                  </a:lnTo>
                  <a:lnTo>
                    <a:pt x="47" y="3"/>
                  </a:lnTo>
                  <a:lnTo>
                    <a:pt x="41" y="4"/>
                  </a:lnTo>
                  <a:lnTo>
                    <a:pt x="34" y="6"/>
                  </a:lnTo>
                  <a:lnTo>
                    <a:pt x="28" y="9"/>
                  </a:lnTo>
                  <a:lnTo>
                    <a:pt x="21" y="10"/>
                  </a:lnTo>
                  <a:lnTo>
                    <a:pt x="17" y="13"/>
                  </a:lnTo>
                  <a:lnTo>
                    <a:pt x="13" y="16"/>
                  </a:lnTo>
                  <a:lnTo>
                    <a:pt x="8" y="19"/>
                  </a:lnTo>
                  <a:lnTo>
                    <a:pt x="5" y="22"/>
                  </a:lnTo>
                  <a:lnTo>
                    <a:pt x="3" y="26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0" y="64"/>
                  </a:lnTo>
                </a:path>
              </a:pathLst>
            </a:custGeom>
            <a:solidFill>
              <a:srgbClr val="FFB2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872" name="Freeform 452"/>
            <p:cNvSpPr>
              <a:spLocks/>
            </p:cNvSpPr>
            <p:nvPr/>
          </p:nvSpPr>
          <p:spPr bwMode="auto">
            <a:xfrm>
              <a:off x="982" y="4106"/>
              <a:ext cx="80" cy="41"/>
            </a:xfrm>
            <a:custGeom>
              <a:avLst/>
              <a:gdLst>
                <a:gd name="T0" fmla="*/ 79 w 80"/>
                <a:gd name="T1" fmla="*/ 34 h 41"/>
                <a:gd name="T2" fmla="*/ 79 w 80"/>
                <a:gd name="T3" fmla="*/ 34 h 41"/>
                <a:gd name="T4" fmla="*/ 63 w 80"/>
                <a:gd name="T5" fmla="*/ 33 h 41"/>
                <a:gd name="T6" fmla="*/ 48 w 80"/>
                <a:gd name="T7" fmla="*/ 30 h 41"/>
                <a:gd name="T8" fmla="*/ 35 w 80"/>
                <a:gd name="T9" fmla="*/ 27 h 41"/>
                <a:gd name="T10" fmla="*/ 25 w 80"/>
                <a:gd name="T11" fmla="*/ 23 h 41"/>
                <a:gd name="T12" fmla="*/ 16 w 80"/>
                <a:gd name="T13" fmla="*/ 17 h 41"/>
                <a:gd name="T14" fmla="*/ 10 w 80"/>
                <a:gd name="T15" fmla="*/ 11 h 41"/>
                <a:gd name="T16" fmla="*/ 7 w 80"/>
                <a:gd name="T17" fmla="*/ 6 h 41"/>
                <a:gd name="T18" fmla="*/ 7 w 80"/>
                <a:gd name="T19" fmla="*/ 0 h 41"/>
                <a:gd name="T20" fmla="*/ 0 w 80"/>
                <a:gd name="T21" fmla="*/ 0 h 41"/>
                <a:gd name="T22" fmla="*/ 1 w 80"/>
                <a:gd name="T23" fmla="*/ 8 h 41"/>
                <a:gd name="T24" fmla="*/ 6 w 80"/>
                <a:gd name="T25" fmla="*/ 16 h 41"/>
                <a:gd name="T26" fmla="*/ 12 w 80"/>
                <a:gd name="T27" fmla="*/ 22 h 41"/>
                <a:gd name="T28" fmla="*/ 22 w 80"/>
                <a:gd name="T29" fmla="*/ 28 h 41"/>
                <a:gd name="T30" fmla="*/ 33 w 80"/>
                <a:gd name="T31" fmla="*/ 32 h 41"/>
                <a:gd name="T32" fmla="*/ 47 w 80"/>
                <a:gd name="T33" fmla="*/ 36 h 41"/>
                <a:gd name="T34" fmla="*/ 63 w 80"/>
                <a:gd name="T35" fmla="*/ 38 h 41"/>
                <a:gd name="T36" fmla="*/ 79 w 80"/>
                <a:gd name="T37" fmla="*/ 40 h 41"/>
                <a:gd name="T38" fmla="*/ 79 w 80"/>
                <a:gd name="T39" fmla="*/ 34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41"/>
                <a:gd name="T62" fmla="*/ 80 w 80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41">
                  <a:moveTo>
                    <a:pt x="79" y="34"/>
                  </a:moveTo>
                  <a:lnTo>
                    <a:pt x="79" y="34"/>
                  </a:lnTo>
                  <a:lnTo>
                    <a:pt x="63" y="33"/>
                  </a:lnTo>
                  <a:lnTo>
                    <a:pt x="48" y="30"/>
                  </a:lnTo>
                  <a:lnTo>
                    <a:pt x="35" y="27"/>
                  </a:lnTo>
                  <a:lnTo>
                    <a:pt x="25" y="23"/>
                  </a:lnTo>
                  <a:lnTo>
                    <a:pt x="16" y="17"/>
                  </a:lnTo>
                  <a:lnTo>
                    <a:pt x="10" y="11"/>
                  </a:lnTo>
                  <a:lnTo>
                    <a:pt x="7" y="6"/>
                  </a:lnTo>
                  <a:lnTo>
                    <a:pt x="7" y="0"/>
                  </a:lnTo>
                  <a:lnTo>
                    <a:pt x="0" y="0"/>
                  </a:lnTo>
                  <a:lnTo>
                    <a:pt x="1" y="8"/>
                  </a:lnTo>
                  <a:lnTo>
                    <a:pt x="6" y="16"/>
                  </a:lnTo>
                  <a:lnTo>
                    <a:pt x="12" y="22"/>
                  </a:lnTo>
                  <a:lnTo>
                    <a:pt x="22" y="28"/>
                  </a:lnTo>
                  <a:lnTo>
                    <a:pt x="33" y="32"/>
                  </a:lnTo>
                  <a:lnTo>
                    <a:pt x="47" y="36"/>
                  </a:lnTo>
                  <a:lnTo>
                    <a:pt x="63" y="38"/>
                  </a:lnTo>
                  <a:lnTo>
                    <a:pt x="79" y="40"/>
                  </a:lnTo>
                  <a:lnTo>
                    <a:pt x="79" y="34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873" name="Freeform 453"/>
            <p:cNvSpPr>
              <a:spLocks/>
            </p:cNvSpPr>
            <p:nvPr/>
          </p:nvSpPr>
          <p:spPr bwMode="auto">
            <a:xfrm>
              <a:off x="1067" y="4114"/>
              <a:ext cx="89" cy="33"/>
            </a:xfrm>
            <a:custGeom>
              <a:avLst/>
              <a:gdLst>
                <a:gd name="T0" fmla="*/ 82 w 89"/>
                <a:gd name="T1" fmla="*/ 0 h 33"/>
                <a:gd name="T2" fmla="*/ 82 w 89"/>
                <a:gd name="T3" fmla="*/ 0 h 33"/>
                <a:gd name="T4" fmla="*/ 81 w 89"/>
                <a:gd name="T5" fmla="*/ 3 h 33"/>
                <a:gd name="T6" fmla="*/ 80 w 89"/>
                <a:gd name="T7" fmla="*/ 5 h 33"/>
                <a:gd name="T8" fmla="*/ 78 w 89"/>
                <a:gd name="T9" fmla="*/ 8 h 33"/>
                <a:gd name="T10" fmla="*/ 75 w 89"/>
                <a:gd name="T11" fmla="*/ 10 h 33"/>
                <a:gd name="T12" fmla="*/ 71 w 89"/>
                <a:gd name="T13" fmla="*/ 13 h 33"/>
                <a:gd name="T14" fmla="*/ 66 w 89"/>
                <a:gd name="T15" fmla="*/ 15 h 33"/>
                <a:gd name="T16" fmla="*/ 63 w 89"/>
                <a:gd name="T17" fmla="*/ 17 h 33"/>
                <a:gd name="T18" fmla="*/ 57 w 89"/>
                <a:gd name="T19" fmla="*/ 19 h 33"/>
                <a:gd name="T20" fmla="*/ 51 w 89"/>
                <a:gd name="T21" fmla="*/ 21 h 33"/>
                <a:gd name="T22" fmla="*/ 45 w 89"/>
                <a:gd name="T23" fmla="*/ 23 h 33"/>
                <a:gd name="T24" fmla="*/ 38 w 89"/>
                <a:gd name="T25" fmla="*/ 24 h 33"/>
                <a:gd name="T26" fmla="*/ 31 w 89"/>
                <a:gd name="T27" fmla="*/ 25 h 33"/>
                <a:gd name="T28" fmla="*/ 23 w 89"/>
                <a:gd name="T29" fmla="*/ 26 h 33"/>
                <a:gd name="T30" fmla="*/ 16 w 89"/>
                <a:gd name="T31" fmla="*/ 26 h 33"/>
                <a:gd name="T32" fmla="*/ 8 w 89"/>
                <a:gd name="T33" fmla="*/ 26 h 33"/>
                <a:gd name="T34" fmla="*/ 0 w 89"/>
                <a:gd name="T35" fmla="*/ 26 h 33"/>
                <a:gd name="T36" fmla="*/ 0 w 89"/>
                <a:gd name="T37" fmla="*/ 32 h 33"/>
                <a:gd name="T38" fmla="*/ 8 w 89"/>
                <a:gd name="T39" fmla="*/ 32 h 33"/>
                <a:gd name="T40" fmla="*/ 16 w 89"/>
                <a:gd name="T41" fmla="*/ 32 h 33"/>
                <a:gd name="T42" fmla="*/ 23 w 89"/>
                <a:gd name="T43" fmla="*/ 31 h 33"/>
                <a:gd name="T44" fmla="*/ 31 w 89"/>
                <a:gd name="T45" fmla="*/ 30 h 33"/>
                <a:gd name="T46" fmla="*/ 39 w 89"/>
                <a:gd name="T47" fmla="*/ 29 h 33"/>
                <a:gd name="T48" fmla="*/ 47 w 89"/>
                <a:gd name="T49" fmla="*/ 29 h 33"/>
                <a:gd name="T50" fmla="*/ 53 w 89"/>
                <a:gd name="T51" fmla="*/ 26 h 33"/>
                <a:gd name="T52" fmla="*/ 59 w 89"/>
                <a:gd name="T53" fmla="*/ 24 h 33"/>
                <a:gd name="T54" fmla="*/ 66 w 89"/>
                <a:gd name="T55" fmla="*/ 23 h 33"/>
                <a:gd name="T56" fmla="*/ 70 w 89"/>
                <a:gd name="T57" fmla="*/ 20 h 33"/>
                <a:gd name="T58" fmla="*/ 75 w 89"/>
                <a:gd name="T59" fmla="*/ 18 h 33"/>
                <a:gd name="T60" fmla="*/ 79 w 89"/>
                <a:gd name="T61" fmla="*/ 15 h 33"/>
                <a:gd name="T62" fmla="*/ 82 w 89"/>
                <a:gd name="T63" fmla="*/ 11 h 33"/>
                <a:gd name="T64" fmla="*/ 85 w 89"/>
                <a:gd name="T65" fmla="*/ 8 h 33"/>
                <a:gd name="T66" fmla="*/ 87 w 89"/>
                <a:gd name="T67" fmla="*/ 4 h 33"/>
                <a:gd name="T68" fmla="*/ 88 w 89"/>
                <a:gd name="T69" fmla="*/ 0 h 33"/>
                <a:gd name="T70" fmla="*/ 82 w 89"/>
                <a:gd name="T71" fmla="*/ 0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82" y="0"/>
                  </a:moveTo>
                  <a:lnTo>
                    <a:pt x="82" y="0"/>
                  </a:lnTo>
                  <a:lnTo>
                    <a:pt x="81" y="3"/>
                  </a:lnTo>
                  <a:lnTo>
                    <a:pt x="80" y="5"/>
                  </a:lnTo>
                  <a:lnTo>
                    <a:pt x="78" y="8"/>
                  </a:lnTo>
                  <a:lnTo>
                    <a:pt x="75" y="10"/>
                  </a:lnTo>
                  <a:lnTo>
                    <a:pt x="71" y="13"/>
                  </a:lnTo>
                  <a:lnTo>
                    <a:pt x="66" y="15"/>
                  </a:lnTo>
                  <a:lnTo>
                    <a:pt x="63" y="17"/>
                  </a:lnTo>
                  <a:lnTo>
                    <a:pt x="57" y="19"/>
                  </a:lnTo>
                  <a:lnTo>
                    <a:pt x="51" y="21"/>
                  </a:lnTo>
                  <a:lnTo>
                    <a:pt x="45" y="23"/>
                  </a:lnTo>
                  <a:lnTo>
                    <a:pt x="38" y="24"/>
                  </a:lnTo>
                  <a:lnTo>
                    <a:pt x="31" y="25"/>
                  </a:lnTo>
                  <a:lnTo>
                    <a:pt x="23" y="26"/>
                  </a:lnTo>
                  <a:lnTo>
                    <a:pt x="16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8" y="32"/>
                  </a:lnTo>
                  <a:lnTo>
                    <a:pt x="16" y="32"/>
                  </a:lnTo>
                  <a:lnTo>
                    <a:pt x="23" y="31"/>
                  </a:lnTo>
                  <a:lnTo>
                    <a:pt x="31" y="30"/>
                  </a:lnTo>
                  <a:lnTo>
                    <a:pt x="39" y="29"/>
                  </a:lnTo>
                  <a:lnTo>
                    <a:pt x="47" y="29"/>
                  </a:lnTo>
                  <a:lnTo>
                    <a:pt x="53" y="26"/>
                  </a:lnTo>
                  <a:lnTo>
                    <a:pt x="59" y="24"/>
                  </a:lnTo>
                  <a:lnTo>
                    <a:pt x="66" y="23"/>
                  </a:lnTo>
                  <a:lnTo>
                    <a:pt x="70" y="20"/>
                  </a:lnTo>
                  <a:lnTo>
                    <a:pt x="75" y="18"/>
                  </a:lnTo>
                  <a:lnTo>
                    <a:pt x="79" y="15"/>
                  </a:lnTo>
                  <a:lnTo>
                    <a:pt x="82" y="11"/>
                  </a:lnTo>
                  <a:lnTo>
                    <a:pt x="85" y="8"/>
                  </a:lnTo>
                  <a:lnTo>
                    <a:pt x="87" y="4"/>
                  </a:lnTo>
                  <a:lnTo>
                    <a:pt x="88" y="0"/>
                  </a:lnTo>
                  <a:lnTo>
                    <a:pt x="82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874" name="Freeform 454"/>
            <p:cNvSpPr>
              <a:spLocks/>
            </p:cNvSpPr>
            <p:nvPr/>
          </p:nvSpPr>
          <p:spPr bwMode="auto">
            <a:xfrm>
              <a:off x="1154" y="4080"/>
              <a:ext cx="2" cy="29"/>
            </a:xfrm>
            <a:custGeom>
              <a:avLst/>
              <a:gdLst>
                <a:gd name="T0" fmla="*/ 0 w 2"/>
                <a:gd name="T1" fmla="*/ 0 h 29"/>
                <a:gd name="T2" fmla="*/ 0 w 2"/>
                <a:gd name="T3" fmla="*/ 0 h 29"/>
                <a:gd name="T4" fmla="*/ 0 w 2"/>
                <a:gd name="T5" fmla="*/ 28 h 29"/>
                <a:gd name="T6" fmla="*/ 1 w 2"/>
                <a:gd name="T7" fmla="*/ 28 h 29"/>
                <a:gd name="T8" fmla="*/ 1 w 2"/>
                <a:gd name="T9" fmla="*/ 0 h 29"/>
                <a:gd name="T10" fmla="*/ 0 w 2"/>
                <a:gd name="T11" fmla="*/ 0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"/>
                <a:gd name="T19" fmla="*/ 0 h 29"/>
                <a:gd name="T20" fmla="*/ 2 w 2"/>
                <a:gd name="T21" fmla="*/ 29 h 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" h="29">
                  <a:moveTo>
                    <a:pt x="0" y="0"/>
                  </a:moveTo>
                  <a:lnTo>
                    <a:pt x="0" y="0"/>
                  </a:lnTo>
                  <a:lnTo>
                    <a:pt x="0" y="28"/>
                  </a:lnTo>
                  <a:lnTo>
                    <a:pt x="1" y="28"/>
                  </a:lnTo>
                  <a:lnTo>
                    <a:pt x="1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875" name="Freeform 455"/>
            <p:cNvSpPr>
              <a:spLocks/>
            </p:cNvSpPr>
            <p:nvPr/>
          </p:nvSpPr>
          <p:spPr bwMode="auto">
            <a:xfrm>
              <a:off x="1076" y="4035"/>
              <a:ext cx="79" cy="40"/>
            </a:xfrm>
            <a:custGeom>
              <a:avLst/>
              <a:gdLst>
                <a:gd name="T0" fmla="*/ 0 w 79"/>
                <a:gd name="T1" fmla="*/ 5 h 40"/>
                <a:gd name="T2" fmla="*/ 0 w 79"/>
                <a:gd name="T3" fmla="*/ 5 h 40"/>
                <a:gd name="T4" fmla="*/ 16 w 79"/>
                <a:gd name="T5" fmla="*/ 7 h 40"/>
                <a:gd name="T6" fmla="*/ 31 w 79"/>
                <a:gd name="T7" fmla="*/ 9 h 40"/>
                <a:gd name="T8" fmla="*/ 43 w 79"/>
                <a:gd name="T9" fmla="*/ 13 h 40"/>
                <a:gd name="T10" fmla="*/ 54 w 79"/>
                <a:gd name="T11" fmla="*/ 17 h 40"/>
                <a:gd name="T12" fmla="*/ 62 w 79"/>
                <a:gd name="T13" fmla="*/ 22 h 40"/>
                <a:gd name="T14" fmla="*/ 69 w 79"/>
                <a:gd name="T15" fmla="*/ 28 h 40"/>
                <a:gd name="T16" fmla="*/ 72 w 79"/>
                <a:gd name="T17" fmla="*/ 33 h 40"/>
                <a:gd name="T18" fmla="*/ 72 w 79"/>
                <a:gd name="T19" fmla="*/ 39 h 40"/>
                <a:gd name="T20" fmla="*/ 78 w 79"/>
                <a:gd name="T21" fmla="*/ 39 h 40"/>
                <a:gd name="T22" fmla="*/ 78 w 79"/>
                <a:gd name="T23" fmla="*/ 31 h 40"/>
                <a:gd name="T24" fmla="*/ 73 w 79"/>
                <a:gd name="T25" fmla="*/ 24 h 40"/>
                <a:gd name="T26" fmla="*/ 67 w 79"/>
                <a:gd name="T27" fmla="*/ 17 h 40"/>
                <a:gd name="T28" fmla="*/ 57 w 79"/>
                <a:gd name="T29" fmla="*/ 12 h 40"/>
                <a:gd name="T30" fmla="*/ 46 w 79"/>
                <a:gd name="T31" fmla="*/ 7 h 40"/>
                <a:gd name="T32" fmla="*/ 32 w 79"/>
                <a:gd name="T33" fmla="*/ 3 h 40"/>
                <a:gd name="T34" fmla="*/ 16 w 79"/>
                <a:gd name="T35" fmla="*/ 1 h 40"/>
                <a:gd name="T36" fmla="*/ 0 w 79"/>
                <a:gd name="T37" fmla="*/ 0 h 40"/>
                <a:gd name="T38" fmla="*/ 0 w 79"/>
                <a:gd name="T39" fmla="*/ 5 h 4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0"/>
                <a:gd name="T62" fmla="*/ 79 w 79"/>
                <a:gd name="T63" fmla="*/ 40 h 4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0">
                  <a:moveTo>
                    <a:pt x="0" y="5"/>
                  </a:moveTo>
                  <a:lnTo>
                    <a:pt x="0" y="5"/>
                  </a:lnTo>
                  <a:lnTo>
                    <a:pt x="16" y="7"/>
                  </a:lnTo>
                  <a:lnTo>
                    <a:pt x="31" y="9"/>
                  </a:lnTo>
                  <a:lnTo>
                    <a:pt x="43" y="13"/>
                  </a:lnTo>
                  <a:lnTo>
                    <a:pt x="54" y="17"/>
                  </a:lnTo>
                  <a:lnTo>
                    <a:pt x="62" y="22"/>
                  </a:lnTo>
                  <a:lnTo>
                    <a:pt x="69" y="28"/>
                  </a:lnTo>
                  <a:lnTo>
                    <a:pt x="72" y="33"/>
                  </a:lnTo>
                  <a:lnTo>
                    <a:pt x="72" y="39"/>
                  </a:lnTo>
                  <a:lnTo>
                    <a:pt x="78" y="39"/>
                  </a:lnTo>
                  <a:lnTo>
                    <a:pt x="78" y="31"/>
                  </a:lnTo>
                  <a:lnTo>
                    <a:pt x="73" y="24"/>
                  </a:lnTo>
                  <a:lnTo>
                    <a:pt x="67" y="17"/>
                  </a:lnTo>
                  <a:lnTo>
                    <a:pt x="57" y="12"/>
                  </a:lnTo>
                  <a:lnTo>
                    <a:pt x="46" y="7"/>
                  </a:lnTo>
                  <a:lnTo>
                    <a:pt x="32" y="3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876" name="Freeform 456"/>
            <p:cNvSpPr>
              <a:spLocks/>
            </p:cNvSpPr>
            <p:nvPr/>
          </p:nvSpPr>
          <p:spPr bwMode="auto">
            <a:xfrm>
              <a:off x="982" y="4034"/>
              <a:ext cx="89" cy="33"/>
            </a:xfrm>
            <a:custGeom>
              <a:avLst/>
              <a:gdLst>
                <a:gd name="T0" fmla="*/ 6 w 89"/>
                <a:gd name="T1" fmla="*/ 32 h 33"/>
                <a:gd name="T2" fmla="*/ 6 w 89"/>
                <a:gd name="T3" fmla="*/ 32 h 33"/>
                <a:gd name="T4" fmla="*/ 7 w 89"/>
                <a:gd name="T5" fmla="*/ 30 h 33"/>
                <a:gd name="T6" fmla="*/ 8 w 89"/>
                <a:gd name="T7" fmla="*/ 27 h 33"/>
                <a:gd name="T8" fmla="*/ 10 w 89"/>
                <a:gd name="T9" fmla="*/ 24 h 33"/>
                <a:gd name="T10" fmla="*/ 13 w 89"/>
                <a:gd name="T11" fmla="*/ 22 h 33"/>
                <a:gd name="T12" fmla="*/ 16 w 89"/>
                <a:gd name="T13" fmla="*/ 19 h 33"/>
                <a:gd name="T14" fmla="*/ 21 w 89"/>
                <a:gd name="T15" fmla="*/ 18 h 33"/>
                <a:gd name="T16" fmla="*/ 25 w 89"/>
                <a:gd name="T17" fmla="*/ 15 h 33"/>
                <a:gd name="T18" fmla="*/ 31 w 89"/>
                <a:gd name="T19" fmla="*/ 13 h 33"/>
                <a:gd name="T20" fmla="*/ 37 w 89"/>
                <a:gd name="T21" fmla="*/ 12 h 33"/>
                <a:gd name="T22" fmla="*/ 42 w 89"/>
                <a:gd name="T23" fmla="*/ 9 h 33"/>
                <a:gd name="T24" fmla="*/ 50 w 89"/>
                <a:gd name="T25" fmla="*/ 8 h 33"/>
                <a:gd name="T26" fmla="*/ 56 w 89"/>
                <a:gd name="T27" fmla="*/ 8 h 33"/>
                <a:gd name="T28" fmla="*/ 64 w 89"/>
                <a:gd name="T29" fmla="*/ 7 h 33"/>
                <a:gd name="T30" fmla="*/ 71 w 89"/>
                <a:gd name="T31" fmla="*/ 7 h 33"/>
                <a:gd name="T32" fmla="*/ 80 w 89"/>
                <a:gd name="T33" fmla="*/ 7 h 33"/>
                <a:gd name="T34" fmla="*/ 88 w 89"/>
                <a:gd name="T35" fmla="*/ 6 h 33"/>
                <a:gd name="T36" fmla="*/ 88 w 89"/>
                <a:gd name="T37" fmla="*/ 1 h 33"/>
                <a:gd name="T38" fmla="*/ 80 w 89"/>
                <a:gd name="T39" fmla="*/ 0 h 33"/>
                <a:gd name="T40" fmla="*/ 71 w 89"/>
                <a:gd name="T41" fmla="*/ 0 h 33"/>
                <a:gd name="T42" fmla="*/ 64 w 89"/>
                <a:gd name="T43" fmla="*/ 1 h 33"/>
                <a:gd name="T44" fmla="*/ 56 w 89"/>
                <a:gd name="T45" fmla="*/ 2 h 33"/>
                <a:gd name="T46" fmla="*/ 49 w 89"/>
                <a:gd name="T47" fmla="*/ 3 h 33"/>
                <a:gd name="T48" fmla="*/ 41 w 89"/>
                <a:gd name="T49" fmla="*/ 4 h 33"/>
                <a:gd name="T50" fmla="*/ 35 w 89"/>
                <a:gd name="T51" fmla="*/ 6 h 33"/>
                <a:gd name="T52" fmla="*/ 29 w 89"/>
                <a:gd name="T53" fmla="*/ 8 h 33"/>
                <a:gd name="T54" fmla="*/ 22 w 89"/>
                <a:gd name="T55" fmla="*/ 9 h 33"/>
                <a:gd name="T56" fmla="*/ 18 w 89"/>
                <a:gd name="T57" fmla="*/ 13 h 33"/>
                <a:gd name="T58" fmla="*/ 13 w 89"/>
                <a:gd name="T59" fmla="*/ 15 h 33"/>
                <a:gd name="T60" fmla="*/ 8 w 89"/>
                <a:gd name="T61" fmla="*/ 18 h 33"/>
                <a:gd name="T62" fmla="*/ 6 w 89"/>
                <a:gd name="T63" fmla="*/ 21 h 33"/>
                <a:gd name="T64" fmla="*/ 2 w 89"/>
                <a:gd name="T65" fmla="*/ 24 h 33"/>
                <a:gd name="T66" fmla="*/ 1 w 89"/>
                <a:gd name="T67" fmla="*/ 28 h 33"/>
                <a:gd name="T68" fmla="*/ 0 w 89"/>
                <a:gd name="T69" fmla="*/ 32 h 33"/>
                <a:gd name="T70" fmla="*/ 6 w 89"/>
                <a:gd name="T71" fmla="*/ 32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6" y="32"/>
                  </a:moveTo>
                  <a:lnTo>
                    <a:pt x="6" y="32"/>
                  </a:lnTo>
                  <a:lnTo>
                    <a:pt x="7" y="30"/>
                  </a:lnTo>
                  <a:lnTo>
                    <a:pt x="8" y="27"/>
                  </a:lnTo>
                  <a:lnTo>
                    <a:pt x="10" y="24"/>
                  </a:lnTo>
                  <a:lnTo>
                    <a:pt x="13" y="22"/>
                  </a:lnTo>
                  <a:lnTo>
                    <a:pt x="16" y="19"/>
                  </a:lnTo>
                  <a:lnTo>
                    <a:pt x="21" y="18"/>
                  </a:lnTo>
                  <a:lnTo>
                    <a:pt x="25" y="15"/>
                  </a:lnTo>
                  <a:lnTo>
                    <a:pt x="31" y="13"/>
                  </a:lnTo>
                  <a:lnTo>
                    <a:pt x="37" y="12"/>
                  </a:lnTo>
                  <a:lnTo>
                    <a:pt x="42" y="9"/>
                  </a:lnTo>
                  <a:lnTo>
                    <a:pt x="50" y="8"/>
                  </a:lnTo>
                  <a:lnTo>
                    <a:pt x="56" y="8"/>
                  </a:lnTo>
                  <a:lnTo>
                    <a:pt x="64" y="7"/>
                  </a:lnTo>
                  <a:lnTo>
                    <a:pt x="71" y="7"/>
                  </a:lnTo>
                  <a:lnTo>
                    <a:pt x="80" y="7"/>
                  </a:lnTo>
                  <a:lnTo>
                    <a:pt x="88" y="6"/>
                  </a:lnTo>
                  <a:lnTo>
                    <a:pt x="88" y="1"/>
                  </a:lnTo>
                  <a:lnTo>
                    <a:pt x="80" y="0"/>
                  </a:lnTo>
                  <a:lnTo>
                    <a:pt x="71" y="0"/>
                  </a:lnTo>
                  <a:lnTo>
                    <a:pt x="64" y="1"/>
                  </a:lnTo>
                  <a:lnTo>
                    <a:pt x="56" y="2"/>
                  </a:lnTo>
                  <a:lnTo>
                    <a:pt x="49" y="3"/>
                  </a:lnTo>
                  <a:lnTo>
                    <a:pt x="41" y="4"/>
                  </a:lnTo>
                  <a:lnTo>
                    <a:pt x="35" y="6"/>
                  </a:lnTo>
                  <a:lnTo>
                    <a:pt x="29" y="8"/>
                  </a:lnTo>
                  <a:lnTo>
                    <a:pt x="22" y="9"/>
                  </a:lnTo>
                  <a:lnTo>
                    <a:pt x="18" y="13"/>
                  </a:lnTo>
                  <a:lnTo>
                    <a:pt x="13" y="15"/>
                  </a:lnTo>
                  <a:lnTo>
                    <a:pt x="8" y="18"/>
                  </a:lnTo>
                  <a:lnTo>
                    <a:pt x="6" y="21"/>
                  </a:lnTo>
                  <a:lnTo>
                    <a:pt x="2" y="24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6" y="3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877" name="Freeform 457"/>
            <p:cNvSpPr>
              <a:spLocks/>
            </p:cNvSpPr>
            <p:nvPr/>
          </p:nvSpPr>
          <p:spPr bwMode="auto">
            <a:xfrm>
              <a:off x="982" y="4072"/>
              <a:ext cx="2" cy="29"/>
            </a:xfrm>
            <a:custGeom>
              <a:avLst/>
              <a:gdLst>
                <a:gd name="T0" fmla="*/ 1 w 2"/>
                <a:gd name="T1" fmla="*/ 28 h 29"/>
                <a:gd name="T2" fmla="*/ 1 w 2"/>
                <a:gd name="T3" fmla="*/ 28 h 29"/>
                <a:gd name="T4" fmla="*/ 1 w 2"/>
                <a:gd name="T5" fmla="*/ 0 h 29"/>
                <a:gd name="T6" fmla="*/ 0 w 2"/>
                <a:gd name="T7" fmla="*/ 0 h 29"/>
                <a:gd name="T8" fmla="*/ 0 w 2"/>
                <a:gd name="T9" fmla="*/ 28 h 29"/>
                <a:gd name="T10" fmla="*/ 1 w 2"/>
                <a:gd name="T11" fmla="*/ 28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"/>
                <a:gd name="T19" fmla="*/ 0 h 29"/>
                <a:gd name="T20" fmla="*/ 2 w 2"/>
                <a:gd name="T21" fmla="*/ 29 h 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" h="29">
                  <a:moveTo>
                    <a:pt x="1" y="28"/>
                  </a:moveTo>
                  <a:lnTo>
                    <a:pt x="1" y="28"/>
                  </a:lnTo>
                  <a:lnTo>
                    <a:pt x="1" y="0"/>
                  </a:lnTo>
                  <a:lnTo>
                    <a:pt x="0" y="0"/>
                  </a:lnTo>
                  <a:lnTo>
                    <a:pt x="0" y="28"/>
                  </a:lnTo>
                  <a:lnTo>
                    <a:pt x="1" y="28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878" name="Freeform 458"/>
            <p:cNvSpPr>
              <a:spLocks/>
            </p:cNvSpPr>
            <p:nvPr/>
          </p:nvSpPr>
          <p:spPr bwMode="auto">
            <a:xfrm>
              <a:off x="985" y="4038"/>
              <a:ext cx="167" cy="71"/>
            </a:xfrm>
            <a:custGeom>
              <a:avLst/>
              <a:gdLst>
                <a:gd name="T0" fmla="*/ 166 w 167"/>
                <a:gd name="T1" fmla="*/ 39 h 71"/>
                <a:gd name="T2" fmla="*/ 165 w 167"/>
                <a:gd name="T3" fmla="*/ 42 h 71"/>
                <a:gd name="T4" fmla="*/ 164 w 167"/>
                <a:gd name="T5" fmla="*/ 46 h 71"/>
                <a:gd name="T6" fmla="*/ 161 w 167"/>
                <a:gd name="T7" fmla="*/ 49 h 71"/>
                <a:gd name="T8" fmla="*/ 158 w 167"/>
                <a:gd name="T9" fmla="*/ 53 h 71"/>
                <a:gd name="T10" fmla="*/ 153 w 167"/>
                <a:gd name="T11" fmla="*/ 55 h 71"/>
                <a:gd name="T12" fmla="*/ 150 w 167"/>
                <a:gd name="T13" fmla="*/ 58 h 71"/>
                <a:gd name="T14" fmla="*/ 145 w 167"/>
                <a:gd name="T15" fmla="*/ 61 h 71"/>
                <a:gd name="T16" fmla="*/ 139 w 167"/>
                <a:gd name="T17" fmla="*/ 63 h 71"/>
                <a:gd name="T18" fmla="*/ 132 w 167"/>
                <a:gd name="T19" fmla="*/ 64 h 71"/>
                <a:gd name="T20" fmla="*/ 125 w 167"/>
                <a:gd name="T21" fmla="*/ 66 h 71"/>
                <a:gd name="T22" fmla="*/ 119 w 167"/>
                <a:gd name="T23" fmla="*/ 68 h 71"/>
                <a:gd name="T24" fmla="*/ 111 w 167"/>
                <a:gd name="T25" fmla="*/ 69 h 71"/>
                <a:gd name="T26" fmla="*/ 103 w 167"/>
                <a:gd name="T27" fmla="*/ 70 h 71"/>
                <a:gd name="T28" fmla="*/ 96 w 167"/>
                <a:gd name="T29" fmla="*/ 70 h 71"/>
                <a:gd name="T30" fmla="*/ 87 w 167"/>
                <a:gd name="T31" fmla="*/ 70 h 71"/>
                <a:gd name="T32" fmla="*/ 78 w 167"/>
                <a:gd name="T33" fmla="*/ 70 h 71"/>
                <a:gd name="T34" fmla="*/ 62 w 167"/>
                <a:gd name="T35" fmla="*/ 69 h 71"/>
                <a:gd name="T36" fmla="*/ 46 w 167"/>
                <a:gd name="T37" fmla="*/ 66 h 71"/>
                <a:gd name="T38" fmla="*/ 33 w 167"/>
                <a:gd name="T39" fmla="*/ 63 h 71"/>
                <a:gd name="T40" fmla="*/ 21 w 167"/>
                <a:gd name="T41" fmla="*/ 58 h 71"/>
                <a:gd name="T42" fmla="*/ 12 w 167"/>
                <a:gd name="T43" fmla="*/ 53 h 71"/>
                <a:gd name="T44" fmla="*/ 5 w 167"/>
                <a:gd name="T45" fmla="*/ 46 h 71"/>
                <a:gd name="T46" fmla="*/ 0 w 167"/>
                <a:gd name="T47" fmla="*/ 39 h 71"/>
                <a:gd name="T48" fmla="*/ 0 w 167"/>
                <a:gd name="T49" fmla="*/ 31 h 71"/>
                <a:gd name="T50" fmla="*/ 1 w 167"/>
                <a:gd name="T51" fmla="*/ 28 h 71"/>
                <a:gd name="T52" fmla="*/ 3 w 167"/>
                <a:gd name="T53" fmla="*/ 25 h 71"/>
                <a:gd name="T54" fmla="*/ 5 w 167"/>
                <a:gd name="T55" fmla="*/ 21 h 71"/>
                <a:gd name="T56" fmla="*/ 8 w 167"/>
                <a:gd name="T57" fmla="*/ 18 h 71"/>
                <a:gd name="T58" fmla="*/ 13 w 167"/>
                <a:gd name="T59" fmla="*/ 16 h 71"/>
                <a:gd name="T60" fmla="*/ 17 w 167"/>
                <a:gd name="T61" fmla="*/ 13 h 71"/>
                <a:gd name="T62" fmla="*/ 21 w 167"/>
                <a:gd name="T63" fmla="*/ 10 h 71"/>
                <a:gd name="T64" fmla="*/ 28 w 167"/>
                <a:gd name="T65" fmla="*/ 8 h 71"/>
                <a:gd name="T66" fmla="*/ 34 w 167"/>
                <a:gd name="T67" fmla="*/ 6 h 71"/>
                <a:gd name="T68" fmla="*/ 41 w 167"/>
                <a:gd name="T69" fmla="*/ 4 h 71"/>
                <a:gd name="T70" fmla="*/ 47 w 167"/>
                <a:gd name="T71" fmla="*/ 3 h 71"/>
                <a:gd name="T72" fmla="*/ 55 w 167"/>
                <a:gd name="T73" fmla="*/ 2 h 71"/>
                <a:gd name="T74" fmla="*/ 63 w 167"/>
                <a:gd name="T75" fmla="*/ 0 h 71"/>
                <a:gd name="T76" fmla="*/ 70 w 167"/>
                <a:gd name="T77" fmla="*/ 0 h 71"/>
                <a:gd name="T78" fmla="*/ 79 w 167"/>
                <a:gd name="T79" fmla="*/ 0 h 71"/>
                <a:gd name="T80" fmla="*/ 88 w 167"/>
                <a:gd name="T81" fmla="*/ 0 h 71"/>
                <a:gd name="T82" fmla="*/ 104 w 167"/>
                <a:gd name="T83" fmla="*/ 2 h 71"/>
                <a:gd name="T84" fmla="*/ 120 w 167"/>
                <a:gd name="T85" fmla="*/ 4 h 71"/>
                <a:gd name="T86" fmla="*/ 134 w 167"/>
                <a:gd name="T87" fmla="*/ 8 h 71"/>
                <a:gd name="T88" fmla="*/ 145 w 167"/>
                <a:gd name="T89" fmla="*/ 13 h 71"/>
                <a:gd name="T90" fmla="*/ 154 w 167"/>
                <a:gd name="T91" fmla="*/ 18 h 71"/>
                <a:gd name="T92" fmla="*/ 161 w 167"/>
                <a:gd name="T93" fmla="*/ 25 h 71"/>
                <a:gd name="T94" fmla="*/ 166 w 167"/>
                <a:gd name="T95" fmla="*/ 31 h 71"/>
                <a:gd name="T96" fmla="*/ 166 w 167"/>
                <a:gd name="T97" fmla="*/ 39 h 7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67"/>
                <a:gd name="T148" fmla="*/ 0 h 71"/>
                <a:gd name="T149" fmla="*/ 167 w 167"/>
                <a:gd name="T150" fmla="*/ 71 h 71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67" h="71">
                  <a:moveTo>
                    <a:pt x="166" y="39"/>
                  </a:moveTo>
                  <a:lnTo>
                    <a:pt x="165" y="42"/>
                  </a:lnTo>
                  <a:lnTo>
                    <a:pt x="164" y="46"/>
                  </a:lnTo>
                  <a:lnTo>
                    <a:pt x="161" y="49"/>
                  </a:lnTo>
                  <a:lnTo>
                    <a:pt x="158" y="53"/>
                  </a:lnTo>
                  <a:lnTo>
                    <a:pt x="153" y="55"/>
                  </a:lnTo>
                  <a:lnTo>
                    <a:pt x="150" y="58"/>
                  </a:lnTo>
                  <a:lnTo>
                    <a:pt x="145" y="61"/>
                  </a:lnTo>
                  <a:lnTo>
                    <a:pt x="139" y="63"/>
                  </a:lnTo>
                  <a:lnTo>
                    <a:pt x="132" y="64"/>
                  </a:lnTo>
                  <a:lnTo>
                    <a:pt x="125" y="66"/>
                  </a:lnTo>
                  <a:lnTo>
                    <a:pt x="119" y="68"/>
                  </a:lnTo>
                  <a:lnTo>
                    <a:pt x="111" y="69"/>
                  </a:lnTo>
                  <a:lnTo>
                    <a:pt x="103" y="70"/>
                  </a:lnTo>
                  <a:lnTo>
                    <a:pt x="96" y="70"/>
                  </a:lnTo>
                  <a:lnTo>
                    <a:pt x="87" y="70"/>
                  </a:lnTo>
                  <a:lnTo>
                    <a:pt x="78" y="70"/>
                  </a:lnTo>
                  <a:lnTo>
                    <a:pt x="62" y="69"/>
                  </a:lnTo>
                  <a:lnTo>
                    <a:pt x="46" y="66"/>
                  </a:lnTo>
                  <a:lnTo>
                    <a:pt x="33" y="63"/>
                  </a:lnTo>
                  <a:lnTo>
                    <a:pt x="21" y="58"/>
                  </a:lnTo>
                  <a:lnTo>
                    <a:pt x="12" y="53"/>
                  </a:lnTo>
                  <a:lnTo>
                    <a:pt x="5" y="46"/>
                  </a:lnTo>
                  <a:lnTo>
                    <a:pt x="0" y="39"/>
                  </a:lnTo>
                  <a:lnTo>
                    <a:pt x="0" y="31"/>
                  </a:lnTo>
                  <a:lnTo>
                    <a:pt x="1" y="28"/>
                  </a:lnTo>
                  <a:lnTo>
                    <a:pt x="3" y="25"/>
                  </a:lnTo>
                  <a:lnTo>
                    <a:pt x="5" y="21"/>
                  </a:lnTo>
                  <a:lnTo>
                    <a:pt x="8" y="18"/>
                  </a:lnTo>
                  <a:lnTo>
                    <a:pt x="13" y="16"/>
                  </a:lnTo>
                  <a:lnTo>
                    <a:pt x="17" y="13"/>
                  </a:lnTo>
                  <a:lnTo>
                    <a:pt x="21" y="10"/>
                  </a:lnTo>
                  <a:lnTo>
                    <a:pt x="28" y="8"/>
                  </a:lnTo>
                  <a:lnTo>
                    <a:pt x="34" y="6"/>
                  </a:lnTo>
                  <a:lnTo>
                    <a:pt x="41" y="4"/>
                  </a:lnTo>
                  <a:lnTo>
                    <a:pt x="47" y="3"/>
                  </a:lnTo>
                  <a:lnTo>
                    <a:pt x="55" y="2"/>
                  </a:lnTo>
                  <a:lnTo>
                    <a:pt x="63" y="0"/>
                  </a:lnTo>
                  <a:lnTo>
                    <a:pt x="70" y="0"/>
                  </a:lnTo>
                  <a:lnTo>
                    <a:pt x="79" y="0"/>
                  </a:lnTo>
                  <a:lnTo>
                    <a:pt x="88" y="0"/>
                  </a:lnTo>
                  <a:lnTo>
                    <a:pt x="104" y="2"/>
                  </a:lnTo>
                  <a:lnTo>
                    <a:pt x="120" y="4"/>
                  </a:lnTo>
                  <a:lnTo>
                    <a:pt x="134" y="8"/>
                  </a:lnTo>
                  <a:lnTo>
                    <a:pt x="145" y="13"/>
                  </a:lnTo>
                  <a:lnTo>
                    <a:pt x="154" y="18"/>
                  </a:lnTo>
                  <a:lnTo>
                    <a:pt x="161" y="25"/>
                  </a:lnTo>
                  <a:lnTo>
                    <a:pt x="166" y="31"/>
                  </a:lnTo>
                  <a:lnTo>
                    <a:pt x="166" y="39"/>
                  </a:lnTo>
                </a:path>
              </a:pathLst>
            </a:custGeom>
            <a:solidFill>
              <a:srgbClr val="FFFF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879" name="Freeform 459"/>
            <p:cNvSpPr>
              <a:spLocks/>
            </p:cNvSpPr>
            <p:nvPr/>
          </p:nvSpPr>
          <p:spPr bwMode="auto">
            <a:xfrm>
              <a:off x="1066" y="4080"/>
              <a:ext cx="89" cy="33"/>
            </a:xfrm>
            <a:custGeom>
              <a:avLst/>
              <a:gdLst>
                <a:gd name="T0" fmla="*/ 0 w 89"/>
                <a:gd name="T1" fmla="*/ 32 h 33"/>
                <a:gd name="T2" fmla="*/ 0 w 89"/>
                <a:gd name="T3" fmla="*/ 32 h 33"/>
                <a:gd name="T4" fmla="*/ 8 w 89"/>
                <a:gd name="T5" fmla="*/ 32 h 33"/>
                <a:gd name="T6" fmla="*/ 17 w 89"/>
                <a:gd name="T7" fmla="*/ 32 h 33"/>
                <a:gd name="T8" fmla="*/ 24 w 89"/>
                <a:gd name="T9" fmla="*/ 31 h 33"/>
                <a:gd name="T10" fmla="*/ 32 w 89"/>
                <a:gd name="T11" fmla="*/ 30 h 33"/>
                <a:gd name="T12" fmla="*/ 40 w 89"/>
                <a:gd name="T13" fmla="*/ 29 h 33"/>
                <a:gd name="T14" fmla="*/ 47 w 89"/>
                <a:gd name="T15" fmla="*/ 28 h 33"/>
                <a:gd name="T16" fmla="*/ 53 w 89"/>
                <a:gd name="T17" fmla="*/ 26 h 33"/>
                <a:gd name="T18" fmla="*/ 60 w 89"/>
                <a:gd name="T19" fmla="*/ 24 h 33"/>
                <a:gd name="T20" fmla="*/ 66 w 89"/>
                <a:gd name="T21" fmla="*/ 23 h 33"/>
                <a:gd name="T22" fmla="*/ 70 w 89"/>
                <a:gd name="T23" fmla="*/ 19 h 33"/>
                <a:gd name="T24" fmla="*/ 75 w 89"/>
                <a:gd name="T25" fmla="*/ 18 h 33"/>
                <a:gd name="T26" fmla="*/ 80 w 89"/>
                <a:gd name="T27" fmla="*/ 14 h 33"/>
                <a:gd name="T28" fmla="*/ 83 w 89"/>
                <a:gd name="T29" fmla="*/ 12 h 33"/>
                <a:gd name="T30" fmla="*/ 86 w 89"/>
                <a:gd name="T31" fmla="*/ 8 h 33"/>
                <a:gd name="T32" fmla="*/ 87 w 89"/>
                <a:gd name="T33" fmla="*/ 4 h 33"/>
                <a:gd name="T34" fmla="*/ 88 w 89"/>
                <a:gd name="T35" fmla="*/ 0 h 33"/>
                <a:gd name="T36" fmla="*/ 82 w 89"/>
                <a:gd name="T37" fmla="*/ 0 h 33"/>
                <a:gd name="T38" fmla="*/ 81 w 89"/>
                <a:gd name="T39" fmla="*/ 3 h 33"/>
                <a:gd name="T40" fmla="*/ 80 w 89"/>
                <a:gd name="T41" fmla="*/ 5 h 33"/>
                <a:gd name="T42" fmla="*/ 78 w 89"/>
                <a:gd name="T43" fmla="*/ 8 h 33"/>
                <a:gd name="T44" fmla="*/ 76 w 89"/>
                <a:gd name="T45" fmla="*/ 10 h 33"/>
                <a:gd name="T46" fmla="*/ 72 w 89"/>
                <a:gd name="T47" fmla="*/ 13 h 33"/>
                <a:gd name="T48" fmla="*/ 67 w 89"/>
                <a:gd name="T49" fmla="*/ 15 h 33"/>
                <a:gd name="T50" fmla="*/ 63 w 89"/>
                <a:gd name="T51" fmla="*/ 18 h 33"/>
                <a:gd name="T52" fmla="*/ 58 w 89"/>
                <a:gd name="T53" fmla="*/ 19 h 33"/>
                <a:gd name="T54" fmla="*/ 51 w 89"/>
                <a:gd name="T55" fmla="*/ 21 h 33"/>
                <a:gd name="T56" fmla="*/ 46 w 89"/>
                <a:gd name="T57" fmla="*/ 23 h 33"/>
                <a:gd name="T58" fmla="*/ 38 w 89"/>
                <a:gd name="T59" fmla="*/ 24 h 33"/>
                <a:gd name="T60" fmla="*/ 32 w 89"/>
                <a:gd name="T61" fmla="*/ 25 h 33"/>
                <a:gd name="T62" fmla="*/ 24 w 89"/>
                <a:gd name="T63" fmla="*/ 26 h 33"/>
                <a:gd name="T64" fmla="*/ 17 w 89"/>
                <a:gd name="T65" fmla="*/ 26 h 33"/>
                <a:gd name="T66" fmla="*/ 8 w 89"/>
                <a:gd name="T67" fmla="*/ 26 h 33"/>
                <a:gd name="T68" fmla="*/ 0 w 89"/>
                <a:gd name="T69" fmla="*/ 26 h 33"/>
                <a:gd name="T70" fmla="*/ 0 w 89"/>
                <a:gd name="T71" fmla="*/ 32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0" y="32"/>
                  </a:moveTo>
                  <a:lnTo>
                    <a:pt x="0" y="32"/>
                  </a:lnTo>
                  <a:lnTo>
                    <a:pt x="8" y="32"/>
                  </a:lnTo>
                  <a:lnTo>
                    <a:pt x="17" y="32"/>
                  </a:lnTo>
                  <a:lnTo>
                    <a:pt x="24" y="31"/>
                  </a:lnTo>
                  <a:lnTo>
                    <a:pt x="32" y="30"/>
                  </a:lnTo>
                  <a:lnTo>
                    <a:pt x="40" y="29"/>
                  </a:lnTo>
                  <a:lnTo>
                    <a:pt x="47" y="28"/>
                  </a:lnTo>
                  <a:lnTo>
                    <a:pt x="53" y="26"/>
                  </a:lnTo>
                  <a:lnTo>
                    <a:pt x="60" y="24"/>
                  </a:lnTo>
                  <a:lnTo>
                    <a:pt x="66" y="23"/>
                  </a:lnTo>
                  <a:lnTo>
                    <a:pt x="70" y="19"/>
                  </a:lnTo>
                  <a:lnTo>
                    <a:pt x="75" y="18"/>
                  </a:lnTo>
                  <a:lnTo>
                    <a:pt x="80" y="14"/>
                  </a:lnTo>
                  <a:lnTo>
                    <a:pt x="83" y="12"/>
                  </a:lnTo>
                  <a:lnTo>
                    <a:pt x="86" y="8"/>
                  </a:lnTo>
                  <a:lnTo>
                    <a:pt x="87" y="4"/>
                  </a:lnTo>
                  <a:lnTo>
                    <a:pt x="88" y="0"/>
                  </a:lnTo>
                  <a:lnTo>
                    <a:pt x="82" y="0"/>
                  </a:lnTo>
                  <a:lnTo>
                    <a:pt x="81" y="3"/>
                  </a:lnTo>
                  <a:lnTo>
                    <a:pt x="80" y="5"/>
                  </a:lnTo>
                  <a:lnTo>
                    <a:pt x="78" y="8"/>
                  </a:lnTo>
                  <a:lnTo>
                    <a:pt x="76" y="10"/>
                  </a:lnTo>
                  <a:lnTo>
                    <a:pt x="72" y="13"/>
                  </a:lnTo>
                  <a:lnTo>
                    <a:pt x="67" y="15"/>
                  </a:lnTo>
                  <a:lnTo>
                    <a:pt x="63" y="18"/>
                  </a:lnTo>
                  <a:lnTo>
                    <a:pt x="58" y="19"/>
                  </a:lnTo>
                  <a:lnTo>
                    <a:pt x="51" y="21"/>
                  </a:lnTo>
                  <a:lnTo>
                    <a:pt x="46" y="23"/>
                  </a:lnTo>
                  <a:lnTo>
                    <a:pt x="38" y="24"/>
                  </a:lnTo>
                  <a:lnTo>
                    <a:pt x="32" y="25"/>
                  </a:lnTo>
                  <a:lnTo>
                    <a:pt x="24" y="26"/>
                  </a:lnTo>
                  <a:lnTo>
                    <a:pt x="17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880" name="Freeform 460"/>
            <p:cNvSpPr>
              <a:spLocks/>
            </p:cNvSpPr>
            <p:nvPr/>
          </p:nvSpPr>
          <p:spPr bwMode="auto">
            <a:xfrm>
              <a:off x="982" y="4072"/>
              <a:ext cx="79" cy="41"/>
            </a:xfrm>
            <a:custGeom>
              <a:avLst/>
              <a:gdLst>
                <a:gd name="T0" fmla="*/ 0 w 79"/>
                <a:gd name="T1" fmla="*/ 0 h 41"/>
                <a:gd name="T2" fmla="*/ 0 w 79"/>
                <a:gd name="T3" fmla="*/ 0 h 41"/>
                <a:gd name="T4" fmla="*/ 0 w 79"/>
                <a:gd name="T5" fmla="*/ 8 h 41"/>
                <a:gd name="T6" fmla="*/ 5 w 79"/>
                <a:gd name="T7" fmla="*/ 16 h 41"/>
                <a:gd name="T8" fmla="*/ 12 w 79"/>
                <a:gd name="T9" fmla="*/ 22 h 41"/>
                <a:gd name="T10" fmla="*/ 21 w 79"/>
                <a:gd name="T11" fmla="*/ 28 h 41"/>
                <a:gd name="T12" fmla="*/ 33 w 79"/>
                <a:gd name="T13" fmla="*/ 32 h 41"/>
                <a:gd name="T14" fmla="*/ 47 w 79"/>
                <a:gd name="T15" fmla="*/ 36 h 41"/>
                <a:gd name="T16" fmla="*/ 62 w 79"/>
                <a:gd name="T17" fmla="*/ 38 h 41"/>
                <a:gd name="T18" fmla="*/ 78 w 79"/>
                <a:gd name="T19" fmla="*/ 40 h 41"/>
                <a:gd name="T20" fmla="*/ 78 w 79"/>
                <a:gd name="T21" fmla="*/ 34 h 41"/>
                <a:gd name="T22" fmla="*/ 62 w 79"/>
                <a:gd name="T23" fmla="*/ 33 h 41"/>
                <a:gd name="T24" fmla="*/ 48 w 79"/>
                <a:gd name="T25" fmla="*/ 30 h 41"/>
                <a:gd name="T26" fmla="*/ 35 w 79"/>
                <a:gd name="T27" fmla="*/ 27 h 41"/>
                <a:gd name="T28" fmla="*/ 24 w 79"/>
                <a:gd name="T29" fmla="*/ 22 h 41"/>
                <a:gd name="T30" fmla="*/ 16 w 79"/>
                <a:gd name="T31" fmla="*/ 17 h 41"/>
                <a:gd name="T32" fmla="*/ 9 w 79"/>
                <a:gd name="T33" fmla="*/ 12 h 41"/>
                <a:gd name="T34" fmla="*/ 7 w 79"/>
                <a:gd name="T35" fmla="*/ 6 h 41"/>
                <a:gd name="T36" fmla="*/ 6 w 79"/>
                <a:gd name="T37" fmla="*/ 0 h 41"/>
                <a:gd name="T38" fmla="*/ 0 w 79"/>
                <a:gd name="T39" fmla="*/ 0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1"/>
                <a:gd name="T62" fmla="*/ 79 w 79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1">
                  <a:moveTo>
                    <a:pt x="0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5" y="16"/>
                  </a:lnTo>
                  <a:lnTo>
                    <a:pt x="12" y="22"/>
                  </a:lnTo>
                  <a:lnTo>
                    <a:pt x="21" y="28"/>
                  </a:lnTo>
                  <a:lnTo>
                    <a:pt x="33" y="32"/>
                  </a:lnTo>
                  <a:lnTo>
                    <a:pt x="47" y="36"/>
                  </a:lnTo>
                  <a:lnTo>
                    <a:pt x="62" y="38"/>
                  </a:lnTo>
                  <a:lnTo>
                    <a:pt x="78" y="40"/>
                  </a:lnTo>
                  <a:lnTo>
                    <a:pt x="78" y="34"/>
                  </a:lnTo>
                  <a:lnTo>
                    <a:pt x="62" y="33"/>
                  </a:lnTo>
                  <a:lnTo>
                    <a:pt x="48" y="30"/>
                  </a:lnTo>
                  <a:lnTo>
                    <a:pt x="35" y="27"/>
                  </a:lnTo>
                  <a:lnTo>
                    <a:pt x="24" y="22"/>
                  </a:lnTo>
                  <a:lnTo>
                    <a:pt x="16" y="17"/>
                  </a:lnTo>
                  <a:lnTo>
                    <a:pt x="9" y="12"/>
                  </a:lnTo>
                  <a:lnTo>
                    <a:pt x="7" y="6"/>
                  </a:lnTo>
                  <a:lnTo>
                    <a:pt x="6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881" name="Freeform 461"/>
            <p:cNvSpPr>
              <a:spLocks/>
            </p:cNvSpPr>
            <p:nvPr/>
          </p:nvSpPr>
          <p:spPr bwMode="auto">
            <a:xfrm>
              <a:off x="982" y="4034"/>
              <a:ext cx="89" cy="33"/>
            </a:xfrm>
            <a:custGeom>
              <a:avLst/>
              <a:gdLst>
                <a:gd name="T0" fmla="*/ 88 w 89"/>
                <a:gd name="T1" fmla="*/ 1 h 33"/>
                <a:gd name="T2" fmla="*/ 88 w 89"/>
                <a:gd name="T3" fmla="*/ 1 h 33"/>
                <a:gd name="T4" fmla="*/ 80 w 89"/>
                <a:gd name="T5" fmla="*/ 0 h 33"/>
                <a:gd name="T6" fmla="*/ 71 w 89"/>
                <a:gd name="T7" fmla="*/ 0 h 33"/>
                <a:gd name="T8" fmla="*/ 64 w 89"/>
                <a:gd name="T9" fmla="*/ 1 h 33"/>
                <a:gd name="T10" fmla="*/ 56 w 89"/>
                <a:gd name="T11" fmla="*/ 2 h 33"/>
                <a:gd name="T12" fmla="*/ 49 w 89"/>
                <a:gd name="T13" fmla="*/ 3 h 33"/>
                <a:gd name="T14" fmla="*/ 41 w 89"/>
                <a:gd name="T15" fmla="*/ 4 h 33"/>
                <a:gd name="T16" fmla="*/ 35 w 89"/>
                <a:gd name="T17" fmla="*/ 6 h 33"/>
                <a:gd name="T18" fmla="*/ 29 w 89"/>
                <a:gd name="T19" fmla="*/ 8 h 33"/>
                <a:gd name="T20" fmla="*/ 22 w 89"/>
                <a:gd name="T21" fmla="*/ 9 h 33"/>
                <a:gd name="T22" fmla="*/ 18 w 89"/>
                <a:gd name="T23" fmla="*/ 13 h 33"/>
                <a:gd name="T24" fmla="*/ 13 w 89"/>
                <a:gd name="T25" fmla="*/ 15 h 33"/>
                <a:gd name="T26" fmla="*/ 8 w 89"/>
                <a:gd name="T27" fmla="*/ 18 h 33"/>
                <a:gd name="T28" fmla="*/ 6 w 89"/>
                <a:gd name="T29" fmla="*/ 21 h 33"/>
                <a:gd name="T30" fmla="*/ 2 w 89"/>
                <a:gd name="T31" fmla="*/ 24 h 33"/>
                <a:gd name="T32" fmla="*/ 1 w 89"/>
                <a:gd name="T33" fmla="*/ 28 h 33"/>
                <a:gd name="T34" fmla="*/ 0 w 89"/>
                <a:gd name="T35" fmla="*/ 32 h 33"/>
                <a:gd name="T36" fmla="*/ 6 w 89"/>
                <a:gd name="T37" fmla="*/ 32 h 33"/>
                <a:gd name="T38" fmla="*/ 7 w 89"/>
                <a:gd name="T39" fmla="*/ 30 h 33"/>
                <a:gd name="T40" fmla="*/ 8 w 89"/>
                <a:gd name="T41" fmla="*/ 27 h 33"/>
                <a:gd name="T42" fmla="*/ 10 w 89"/>
                <a:gd name="T43" fmla="*/ 24 h 33"/>
                <a:gd name="T44" fmla="*/ 13 w 89"/>
                <a:gd name="T45" fmla="*/ 22 h 33"/>
                <a:gd name="T46" fmla="*/ 16 w 89"/>
                <a:gd name="T47" fmla="*/ 19 h 33"/>
                <a:gd name="T48" fmla="*/ 21 w 89"/>
                <a:gd name="T49" fmla="*/ 18 h 33"/>
                <a:gd name="T50" fmla="*/ 25 w 89"/>
                <a:gd name="T51" fmla="*/ 15 h 33"/>
                <a:gd name="T52" fmla="*/ 31 w 89"/>
                <a:gd name="T53" fmla="*/ 13 h 33"/>
                <a:gd name="T54" fmla="*/ 37 w 89"/>
                <a:gd name="T55" fmla="*/ 12 h 33"/>
                <a:gd name="T56" fmla="*/ 42 w 89"/>
                <a:gd name="T57" fmla="*/ 9 h 33"/>
                <a:gd name="T58" fmla="*/ 50 w 89"/>
                <a:gd name="T59" fmla="*/ 8 h 33"/>
                <a:gd name="T60" fmla="*/ 56 w 89"/>
                <a:gd name="T61" fmla="*/ 8 h 33"/>
                <a:gd name="T62" fmla="*/ 64 w 89"/>
                <a:gd name="T63" fmla="*/ 7 h 33"/>
                <a:gd name="T64" fmla="*/ 71 w 89"/>
                <a:gd name="T65" fmla="*/ 7 h 33"/>
                <a:gd name="T66" fmla="*/ 80 w 89"/>
                <a:gd name="T67" fmla="*/ 7 h 33"/>
                <a:gd name="T68" fmla="*/ 88 w 89"/>
                <a:gd name="T69" fmla="*/ 6 h 33"/>
                <a:gd name="T70" fmla="*/ 88 w 89"/>
                <a:gd name="T71" fmla="*/ 1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88" y="1"/>
                  </a:moveTo>
                  <a:lnTo>
                    <a:pt x="88" y="1"/>
                  </a:lnTo>
                  <a:lnTo>
                    <a:pt x="80" y="0"/>
                  </a:lnTo>
                  <a:lnTo>
                    <a:pt x="71" y="0"/>
                  </a:lnTo>
                  <a:lnTo>
                    <a:pt x="64" y="1"/>
                  </a:lnTo>
                  <a:lnTo>
                    <a:pt x="56" y="2"/>
                  </a:lnTo>
                  <a:lnTo>
                    <a:pt x="49" y="3"/>
                  </a:lnTo>
                  <a:lnTo>
                    <a:pt x="41" y="4"/>
                  </a:lnTo>
                  <a:lnTo>
                    <a:pt x="35" y="6"/>
                  </a:lnTo>
                  <a:lnTo>
                    <a:pt x="29" y="8"/>
                  </a:lnTo>
                  <a:lnTo>
                    <a:pt x="22" y="9"/>
                  </a:lnTo>
                  <a:lnTo>
                    <a:pt x="18" y="13"/>
                  </a:lnTo>
                  <a:lnTo>
                    <a:pt x="13" y="15"/>
                  </a:lnTo>
                  <a:lnTo>
                    <a:pt x="8" y="18"/>
                  </a:lnTo>
                  <a:lnTo>
                    <a:pt x="6" y="21"/>
                  </a:lnTo>
                  <a:lnTo>
                    <a:pt x="2" y="24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6" y="32"/>
                  </a:lnTo>
                  <a:lnTo>
                    <a:pt x="7" y="30"/>
                  </a:lnTo>
                  <a:lnTo>
                    <a:pt x="8" y="27"/>
                  </a:lnTo>
                  <a:lnTo>
                    <a:pt x="10" y="24"/>
                  </a:lnTo>
                  <a:lnTo>
                    <a:pt x="13" y="22"/>
                  </a:lnTo>
                  <a:lnTo>
                    <a:pt x="16" y="19"/>
                  </a:lnTo>
                  <a:lnTo>
                    <a:pt x="21" y="18"/>
                  </a:lnTo>
                  <a:lnTo>
                    <a:pt x="25" y="15"/>
                  </a:lnTo>
                  <a:lnTo>
                    <a:pt x="31" y="13"/>
                  </a:lnTo>
                  <a:lnTo>
                    <a:pt x="37" y="12"/>
                  </a:lnTo>
                  <a:lnTo>
                    <a:pt x="42" y="9"/>
                  </a:lnTo>
                  <a:lnTo>
                    <a:pt x="50" y="8"/>
                  </a:lnTo>
                  <a:lnTo>
                    <a:pt x="56" y="8"/>
                  </a:lnTo>
                  <a:lnTo>
                    <a:pt x="64" y="7"/>
                  </a:lnTo>
                  <a:lnTo>
                    <a:pt x="71" y="7"/>
                  </a:lnTo>
                  <a:lnTo>
                    <a:pt x="80" y="7"/>
                  </a:lnTo>
                  <a:lnTo>
                    <a:pt x="88" y="6"/>
                  </a:lnTo>
                  <a:lnTo>
                    <a:pt x="88" y="1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882" name="Freeform 462"/>
            <p:cNvSpPr>
              <a:spLocks/>
            </p:cNvSpPr>
            <p:nvPr/>
          </p:nvSpPr>
          <p:spPr bwMode="auto">
            <a:xfrm>
              <a:off x="1076" y="4035"/>
              <a:ext cx="79" cy="40"/>
            </a:xfrm>
            <a:custGeom>
              <a:avLst/>
              <a:gdLst>
                <a:gd name="T0" fmla="*/ 78 w 79"/>
                <a:gd name="T1" fmla="*/ 39 h 40"/>
                <a:gd name="T2" fmla="*/ 78 w 79"/>
                <a:gd name="T3" fmla="*/ 39 h 40"/>
                <a:gd name="T4" fmla="*/ 78 w 79"/>
                <a:gd name="T5" fmla="*/ 31 h 40"/>
                <a:gd name="T6" fmla="*/ 73 w 79"/>
                <a:gd name="T7" fmla="*/ 24 h 40"/>
                <a:gd name="T8" fmla="*/ 67 w 79"/>
                <a:gd name="T9" fmla="*/ 17 h 40"/>
                <a:gd name="T10" fmla="*/ 57 w 79"/>
                <a:gd name="T11" fmla="*/ 12 h 40"/>
                <a:gd name="T12" fmla="*/ 46 w 79"/>
                <a:gd name="T13" fmla="*/ 7 h 40"/>
                <a:gd name="T14" fmla="*/ 32 w 79"/>
                <a:gd name="T15" fmla="*/ 3 h 40"/>
                <a:gd name="T16" fmla="*/ 16 w 79"/>
                <a:gd name="T17" fmla="*/ 1 h 40"/>
                <a:gd name="T18" fmla="*/ 0 w 79"/>
                <a:gd name="T19" fmla="*/ 0 h 40"/>
                <a:gd name="T20" fmla="*/ 0 w 79"/>
                <a:gd name="T21" fmla="*/ 5 h 40"/>
                <a:gd name="T22" fmla="*/ 16 w 79"/>
                <a:gd name="T23" fmla="*/ 7 h 40"/>
                <a:gd name="T24" fmla="*/ 31 w 79"/>
                <a:gd name="T25" fmla="*/ 9 h 40"/>
                <a:gd name="T26" fmla="*/ 43 w 79"/>
                <a:gd name="T27" fmla="*/ 13 h 40"/>
                <a:gd name="T28" fmla="*/ 54 w 79"/>
                <a:gd name="T29" fmla="*/ 17 h 40"/>
                <a:gd name="T30" fmla="*/ 62 w 79"/>
                <a:gd name="T31" fmla="*/ 22 h 40"/>
                <a:gd name="T32" fmla="*/ 69 w 79"/>
                <a:gd name="T33" fmla="*/ 28 h 40"/>
                <a:gd name="T34" fmla="*/ 72 w 79"/>
                <a:gd name="T35" fmla="*/ 33 h 40"/>
                <a:gd name="T36" fmla="*/ 72 w 79"/>
                <a:gd name="T37" fmla="*/ 39 h 40"/>
                <a:gd name="T38" fmla="*/ 78 w 79"/>
                <a:gd name="T39" fmla="*/ 39 h 4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0"/>
                <a:gd name="T62" fmla="*/ 79 w 79"/>
                <a:gd name="T63" fmla="*/ 40 h 4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0">
                  <a:moveTo>
                    <a:pt x="78" y="39"/>
                  </a:moveTo>
                  <a:lnTo>
                    <a:pt x="78" y="39"/>
                  </a:lnTo>
                  <a:lnTo>
                    <a:pt x="78" y="31"/>
                  </a:lnTo>
                  <a:lnTo>
                    <a:pt x="73" y="24"/>
                  </a:lnTo>
                  <a:lnTo>
                    <a:pt x="67" y="17"/>
                  </a:lnTo>
                  <a:lnTo>
                    <a:pt x="57" y="12"/>
                  </a:lnTo>
                  <a:lnTo>
                    <a:pt x="46" y="7"/>
                  </a:lnTo>
                  <a:lnTo>
                    <a:pt x="32" y="3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  <a:lnTo>
                    <a:pt x="16" y="7"/>
                  </a:lnTo>
                  <a:lnTo>
                    <a:pt x="31" y="9"/>
                  </a:lnTo>
                  <a:lnTo>
                    <a:pt x="43" y="13"/>
                  </a:lnTo>
                  <a:lnTo>
                    <a:pt x="54" y="17"/>
                  </a:lnTo>
                  <a:lnTo>
                    <a:pt x="62" y="22"/>
                  </a:lnTo>
                  <a:lnTo>
                    <a:pt x="69" y="28"/>
                  </a:lnTo>
                  <a:lnTo>
                    <a:pt x="72" y="33"/>
                  </a:lnTo>
                  <a:lnTo>
                    <a:pt x="72" y="39"/>
                  </a:lnTo>
                  <a:lnTo>
                    <a:pt x="78" y="39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883" name="Freeform 463"/>
            <p:cNvSpPr>
              <a:spLocks/>
            </p:cNvSpPr>
            <p:nvPr/>
          </p:nvSpPr>
          <p:spPr bwMode="auto">
            <a:xfrm>
              <a:off x="1112" y="4021"/>
              <a:ext cx="169" cy="153"/>
            </a:xfrm>
            <a:custGeom>
              <a:avLst/>
              <a:gdLst>
                <a:gd name="T0" fmla="*/ 0 w 169"/>
                <a:gd name="T1" fmla="*/ 84 h 153"/>
                <a:gd name="T2" fmla="*/ 0 w 169"/>
                <a:gd name="T3" fmla="*/ 96 h 153"/>
                <a:gd name="T4" fmla="*/ 5 w 169"/>
                <a:gd name="T5" fmla="*/ 108 h 153"/>
                <a:gd name="T6" fmla="*/ 12 w 169"/>
                <a:gd name="T7" fmla="*/ 119 h 153"/>
                <a:gd name="T8" fmla="*/ 21 w 169"/>
                <a:gd name="T9" fmla="*/ 129 h 153"/>
                <a:gd name="T10" fmla="*/ 32 w 169"/>
                <a:gd name="T11" fmla="*/ 138 h 153"/>
                <a:gd name="T12" fmla="*/ 46 w 169"/>
                <a:gd name="T13" fmla="*/ 144 h 153"/>
                <a:gd name="T14" fmla="*/ 62 w 169"/>
                <a:gd name="T15" fmla="*/ 149 h 153"/>
                <a:gd name="T16" fmla="*/ 78 w 169"/>
                <a:gd name="T17" fmla="*/ 152 h 153"/>
                <a:gd name="T18" fmla="*/ 87 w 169"/>
                <a:gd name="T19" fmla="*/ 152 h 153"/>
                <a:gd name="T20" fmla="*/ 96 w 169"/>
                <a:gd name="T21" fmla="*/ 152 h 153"/>
                <a:gd name="T22" fmla="*/ 103 w 169"/>
                <a:gd name="T23" fmla="*/ 151 h 153"/>
                <a:gd name="T24" fmla="*/ 111 w 169"/>
                <a:gd name="T25" fmla="*/ 149 h 153"/>
                <a:gd name="T26" fmla="*/ 119 w 169"/>
                <a:gd name="T27" fmla="*/ 147 h 153"/>
                <a:gd name="T28" fmla="*/ 126 w 169"/>
                <a:gd name="T29" fmla="*/ 144 h 153"/>
                <a:gd name="T30" fmla="*/ 132 w 169"/>
                <a:gd name="T31" fmla="*/ 141 h 153"/>
                <a:gd name="T32" fmla="*/ 139 w 169"/>
                <a:gd name="T33" fmla="*/ 138 h 153"/>
                <a:gd name="T34" fmla="*/ 145 w 169"/>
                <a:gd name="T35" fmla="*/ 134 h 153"/>
                <a:gd name="T36" fmla="*/ 149 w 169"/>
                <a:gd name="T37" fmla="*/ 130 h 153"/>
                <a:gd name="T38" fmla="*/ 154 w 169"/>
                <a:gd name="T39" fmla="*/ 125 h 153"/>
                <a:gd name="T40" fmla="*/ 157 w 169"/>
                <a:gd name="T41" fmla="*/ 119 h 153"/>
                <a:gd name="T42" fmla="*/ 161 w 169"/>
                <a:gd name="T43" fmla="*/ 114 h 153"/>
                <a:gd name="T44" fmla="*/ 163 w 169"/>
                <a:gd name="T45" fmla="*/ 109 h 153"/>
                <a:gd name="T46" fmla="*/ 165 w 169"/>
                <a:gd name="T47" fmla="*/ 102 h 153"/>
                <a:gd name="T48" fmla="*/ 166 w 169"/>
                <a:gd name="T49" fmla="*/ 96 h 153"/>
                <a:gd name="T50" fmla="*/ 168 w 169"/>
                <a:gd name="T51" fmla="*/ 67 h 153"/>
                <a:gd name="T52" fmla="*/ 168 w 169"/>
                <a:gd name="T53" fmla="*/ 56 h 153"/>
                <a:gd name="T54" fmla="*/ 163 w 169"/>
                <a:gd name="T55" fmla="*/ 43 h 153"/>
                <a:gd name="T56" fmla="*/ 156 w 169"/>
                <a:gd name="T57" fmla="*/ 33 h 153"/>
                <a:gd name="T58" fmla="*/ 147 w 169"/>
                <a:gd name="T59" fmla="*/ 22 h 153"/>
                <a:gd name="T60" fmla="*/ 135 w 169"/>
                <a:gd name="T61" fmla="*/ 14 h 153"/>
                <a:gd name="T62" fmla="*/ 122 w 169"/>
                <a:gd name="T63" fmla="*/ 8 h 153"/>
                <a:gd name="T64" fmla="*/ 106 w 169"/>
                <a:gd name="T65" fmla="*/ 3 h 153"/>
                <a:gd name="T66" fmla="*/ 90 w 169"/>
                <a:gd name="T67" fmla="*/ 0 h 153"/>
                <a:gd name="T68" fmla="*/ 81 w 169"/>
                <a:gd name="T69" fmla="*/ 0 h 153"/>
                <a:gd name="T70" fmla="*/ 72 w 169"/>
                <a:gd name="T71" fmla="*/ 0 h 153"/>
                <a:gd name="T72" fmla="*/ 65 w 169"/>
                <a:gd name="T73" fmla="*/ 1 h 153"/>
                <a:gd name="T74" fmla="*/ 57 w 169"/>
                <a:gd name="T75" fmla="*/ 3 h 153"/>
                <a:gd name="T76" fmla="*/ 49 w 169"/>
                <a:gd name="T77" fmla="*/ 5 h 153"/>
                <a:gd name="T78" fmla="*/ 42 w 169"/>
                <a:gd name="T79" fmla="*/ 7 h 153"/>
                <a:gd name="T80" fmla="*/ 36 w 169"/>
                <a:gd name="T81" fmla="*/ 11 h 153"/>
                <a:gd name="T82" fmla="*/ 30 w 169"/>
                <a:gd name="T83" fmla="*/ 13 h 153"/>
                <a:gd name="T84" fmla="*/ 23 w 169"/>
                <a:gd name="T85" fmla="*/ 18 h 153"/>
                <a:gd name="T86" fmla="*/ 19 w 169"/>
                <a:gd name="T87" fmla="*/ 22 h 153"/>
                <a:gd name="T88" fmla="*/ 14 w 169"/>
                <a:gd name="T89" fmla="*/ 27 h 153"/>
                <a:gd name="T90" fmla="*/ 10 w 169"/>
                <a:gd name="T91" fmla="*/ 32 h 153"/>
                <a:gd name="T92" fmla="*/ 7 w 169"/>
                <a:gd name="T93" fmla="*/ 38 h 153"/>
                <a:gd name="T94" fmla="*/ 5 w 169"/>
                <a:gd name="T95" fmla="*/ 43 h 153"/>
                <a:gd name="T96" fmla="*/ 3 w 169"/>
                <a:gd name="T97" fmla="*/ 49 h 153"/>
                <a:gd name="T98" fmla="*/ 2 w 169"/>
                <a:gd name="T99" fmla="*/ 56 h 153"/>
                <a:gd name="T100" fmla="*/ 0 w 169"/>
                <a:gd name="T101" fmla="*/ 84 h 153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69"/>
                <a:gd name="T154" fmla="*/ 0 h 153"/>
                <a:gd name="T155" fmla="*/ 169 w 169"/>
                <a:gd name="T156" fmla="*/ 153 h 153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69" h="153">
                  <a:moveTo>
                    <a:pt x="0" y="84"/>
                  </a:moveTo>
                  <a:lnTo>
                    <a:pt x="0" y="96"/>
                  </a:lnTo>
                  <a:lnTo>
                    <a:pt x="5" y="108"/>
                  </a:lnTo>
                  <a:lnTo>
                    <a:pt x="12" y="119"/>
                  </a:lnTo>
                  <a:lnTo>
                    <a:pt x="21" y="129"/>
                  </a:lnTo>
                  <a:lnTo>
                    <a:pt x="32" y="138"/>
                  </a:lnTo>
                  <a:lnTo>
                    <a:pt x="46" y="144"/>
                  </a:lnTo>
                  <a:lnTo>
                    <a:pt x="62" y="149"/>
                  </a:lnTo>
                  <a:lnTo>
                    <a:pt x="78" y="152"/>
                  </a:lnTo>
                  <a:lnTo>
                    <a:pt x="87" y="152"/>
                  </a:lnTo>
                  <a:lnTo>
                    <a:pt x="96" y="152"/>
                  </a:lnTo>
                  <a:lnTo>
                    <a:pt x="103" y="151"/>
                  </a:lnTo>
                  <a:lnTo>
                    <a:pt x="111" y="149"/>
                  </a:lnTo>
                  <a:lnTo>
                    <a:pt x="119" y="147"/>
                  </a:lnTo>
                  <a:lnTo>
                    <a:pt x="126" y="144"/>
                  </a:lnTo>
                  <a:lnTo>
                    <a:pt x="132" y="141"/>
                  </a:lnTo>
                  <a:lnTo>
                    <a:pt x="139" y="138"/>
                  </a:lnTo>
                  <a:lnTo>
                    <a:pt x="145" y="134"/>
                  </a:lnTo>
                  <a:lnTo>
                    <a:pt x="149" y="130"/>
                  </a:lnTo>
                  <a:lnTo>
                    <a:pt x="154" y="125"/>
                  </a:lnTo>
                  <a:lnTo>
                    <a:pt x="157" y="119"/>
                  </a:lnTo>
                  <a:lnTo>
                    <a:pt x="161" y="114"/>
                  </a:lnTo>
                  <a:lnTo>
                    <a:pt x="163" y="109"/>
                  </a:lnTo>
                  <a:lnTo>
                    <a:pt x="165" y="102"/>
                  </a:lnTo>
                  <a:lnTo>
                    <a:pt x="166" y="96"/>
                  </a:lnTo>
                  <a:lnTo>
                    <a:pt x="168" y="67"/>
                  </a:lnTo>
                  <a:lnTo>
                    <a:pt x="168" y="56"/>
                  </a:lnTo>
                  <a:lnTo>
                    <a:pt x="163" y="43"/>
                  </a:lnTo>
                  <a:lnTo>
                    <a:pt x="156" y="33"/>
                  </a:lnTo>
                  <a:lnTo>
                    <a:pt x="147" y="22"/>
                  </a:lnTo>
                  <a:lnTo>
                    <a:pt x="135" y="14"/>
                  </a:lnTo>
                  <a:lnTo>
                    <a:pt x="122" y="8"/>
                  </a:lnTo>
                  <a:lnTo>
                    <a:pt x="106" y="3"/>
                  </a:lnTo>
                  <a:lnTo>
                    <a:pt x="90" y="0"/>
                  </a:lnTo>
                  <a:lnTo>
                    <a:pt x="81" y="0"/>
                  </a:lnTo>
                  <a:lnTo>
                    <a:pt x="72" y="0"/>
                  </a:lnTo>
                  <a:lnTo>
                    <a:pt x="65" y="1"/>
                  </a:lnTo>
                  <a:lnTo>
                    <a:pt x="57" y="3"/>
                  </a:lnTo>
                  <a:lnTo>
                    <a:pt x="49" y="5"/>
                  </a:lnTo>
                  <a:lnTo>
                    <a:pt x="42" y="7"/>
                  </a:lnTo>
                  <a:lnTo>
                    <a:pt x="36" y="11"/>
                  </a:lnTo>
                  <a:lnTo>
                    <a:pt x="30" y="13"/>
                  </a:lnTo>
                  <a:lnTo>
                    <a:pt x="23" y="18"/>
                  </a:lnTo>
                  <a:lnTo>
                    <a:pt x="19" y="22"/>
                  </a:lnTo>
                  <a:lnTo>
                    <a:pt x="14" y="27"/>
                  </a:lnTo>
                  <a:lnTo>
                    <a:pt x="10" y="32"/>
                  </a:lnTo>
                  <a:lnTo>
                    <a:pt x="7" y="38"/>
                  </a:lnTo>
                  <a:lnTo>
                    <a:pt x="5" y="43"/>
                  </a:lnTo>
                  <a:lnTo>
                    <a:pt x="3" y="49"/>
                  </a:lnTo>
                  <a:lnTo>
                    <a:pt x="2" y="56"/>
                  </a:lnTo>
                  <a:lnTo>
                    <a:pt x="0" y="84"/>
                  </a:lnTo>
                </a:path>
              </a:pathLst>
            </a:custGeom>
            <a:solidFill>
              <a:srgbClr val="FFB2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884" name="Freeform 464"/>
            <p:cNvSpPr>
              <a:spLocks/>
            </p:cNvSpPr>
            <p:nvPr/>
          </p:nvSpPr>
          <p:spPr bwMode="auto">
            <a:xfrm>
              <a:off x="1109" y="4108"/>
              <a:ext cx="79" cy="69"/>
            </a:xfrm>
            <a:custGeom>
              <a:avLst/>
              <a:gdLst>
                <a:gd name="T0" fmla="*/ 78 w 79"/>
                <a:gd name="T1" fmla="*/ 62 h 69"/>
                <a:gd name="T2" fmla="*/ 78 w 79"/>
                <a:gd name="T3" fmla="*/ 62 h 69"/>
                <a:gd name="T4" fmla="*/ 62 w 79"/>
                <a:gd name="T5" fmla="*/ 60 h 69"/>
                <a:gd name="T6" fmla="*/ 48 w 79"/>
                <a:gd name="T7" fmla="*/ 55 h 69"/>
                <a:gd name="T8" fmla="*/ 35 w 79"/>
                <a:gd name="T9" fmla="*/ 50 h 69"/>
                <a:gd name="T10" fmla="*/ 25 w 79"/>
                <a:gd name="T11" fmla="*/ 40 h 69"/>
                <a:gd name="T12" fmla="*/ 16 w 79"/>
                <a:gd name="T13" fmla="*/ 32 h 69"/>
                <a:gd name="T14" fmla="*/ 10 w 79"/>
                <a:gd name="T15" fmla="*/ 22 h 69"/>
                <a:gd name="T16" fmla="*/ 6 w 79"/>
                <a:gd name="T17" fmla="*/ 11 h 69"/>
                <a:gd name="T18" fmla="*/ 6 w 79"/>
                <a:gd name="T19" fmla="*/ 0 h 69"/>
                <a:gd name="T20" fmla="*/ 0 w 79"/>
                <a:gd name="T21" fmla="*/ 0 h 69"/>
                <a:gd name="T22" fmla="*/ 0 w 79"/>
                <a:gd name="T23" fmla="*/ 12 h 69"/>
                <a:gd name="T24" fmla="*/ 4 w 79"/>
                <a:gd name="T25" fmla="*/ 24 h 69"/>
                <a:gd name="T26" fmla="*/ 11 w 79"/>
                <a:gd name="T27" fmla="*/ 36 h 69"/>
                <a:gd name="T28" fmla="*/ 21 w 79"/>
                <a:gd name="T29" fmla="*/ 46 h 69"/>
                <a:gd name="T30" fmla="*/ 33 w 79"/>
                <a:gd name="T31" fmla="*/ 54 h 69"/>
                <a:gd name="T32" fmla="*/ 46 w 79"/>
                <a:gd name="T33" fmla="*/ 61 h 69"/>
                <a:gd name="T34" fmla="*/ 61 w 79"/>
                <a:gd name="T35" fmla="*/ 65 h 69"/>
                <a:gd name="T36" fmla="*/ 78 w 79"/>
                <a:gd name="T37" fmla="*/ 68 h 69"/>
                <a:gd name="T38" fmla="*/ 78 w 79"/>
                <a:gd name="T39" fmla="*/ 62 h 69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69"/>
                <a:gd name="T62" fmla="*/ 79 w 79"/>
                <a:gd name="T63" fmla="*/ 69 h 69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69">
                  <a:moveTo>
                    <a:pt x="78" y="62"/>
                  </a:moveTo>
                  <a:lnTo>
                    <a:pt x="78" y="62"/>
                  </a:lnTo>
                  <a:lnTo>
                    <a:pt x="62" y="60"/>
                  </a:lnTo>
                  <a:lnTo>
                    <a:pt x="48" y="55"/>
                  </a:lnTo>
                  <a:lnTo>
                    <a:pt x="35" y="50"/>
                  </a:lnTo>
                  <a:lnTo>
                    <a:pt x="25" y="40"/>
                  </a:lnTo>
                  <a:lnTo>
                    <a:pt x="16" y="32"/>
                  </a:lnTo>
                  <a:lnTo>
                    <a:pt x="10" y="22"/>
                  </a:lnTo>
                  <a:lnTo>
                    <a:pt x="6" y="11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4" y="24"/>
                  </a:lnTo>
                  <a:lnTo>
                    <a:pt x="11" y="36"/>
                  </a:lnTo>
                  <a:lnTo>
                    <a:pt x="21" y="46"/>
                  </a:lnTo>
                  <a:lnTo>
                    <a:pt x="33" y="54"/>
                  </a:lnTo>
                  <a:lnTo>
                    <a:pt x="46" y="61"/>
                  </a:lnTo>
                  <a:lnTo>
                    <a:pt x="61" y="65"/>
                  </a:lnTo>
                  <a:lnTo>
                    <a:pt x="78" y="68"/>
                  </a:lnTo>
                  <a:lnTo>
                    <a:pt x="78" y="6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885" name="Freeform 465"/>
            <p:cNvSpPr>
              <a:spLocks/>
            </p:cNvSpPr>
            <p:nvPr/>
          </p:nvSpPr>
          <p:spPr bwMode="auto">
            <a:xfrm>
              <a:off x="1193" y="4121"/>
              <a:ext cx="89" cy="57"/>
            </a:xfrm>
            <a:custGeom>
              <a:avLst/>
              <a:gdLst>
                <a:gd name="T0" fmla="*/ 82 w 89"/>
                <a:gd name="T1" fmla="*/ 0 h 57"/>
                <a:gd name="T2" fmla="*/ 82 w 89"/>
                <a:gd name="T3" fmla="*/ 0 h 57"/>
                <a:gd name="T4" fmla="*/ 81 w 89"/>
                <a:gd name="T5" fmla="*/ 5 h 57"/>
                <a:gd name="T6" fmla="*/ 80 w 89"/>
                <a:gd name="T7" fmla="*/ 11 h 57"/>
                <a:gd name="T8" fmla="*/ 77 w 89"/>
                <a:gd name="T9" fmla="*/ 15 h 57"/>
                <a:gd name="T10" fmla="*/ 75 w 89"/>
                <a:gd name="T11" fmla="*/ 21 h 57"/>
                <a:gd name="T12" fmla="*/ 71 w 89"/>
                <a:gd name="T13" fmla="*/ 25 h 57"/>
                <a:gd name="T14" fmla="*/ 66 w 89"/>
                <a:gd name="T15" fmla="*/ 30 h 57"/>
                <a:gd name="T16" fmla="*/ 62 w 89"/>
                <a:gd name="T17" fmla="*/ 33 h 57"/>
                <a:gd name="T18" fmla="*/ 57 w 89"/>
                <a:gd name="T19" fmla="*/ 36 h 57"/>
                <a:gd name="T20" fmla="*/ 51 w 89"/>
                <a:gd name="T21" fmla="*/ 40 h 57"/>
                <a:gd name="T22" fmla="*/ 45 w 89"/>
                <a:gd name="T23" fmla="*/ 42 h 57"/>
                <a:gd name="T24" fmla="*/ 38 w 89"/>
                <a:gd name="T25" fmla="*/ 45 h 57"/>
                <a:gd name="T26" fmla="*/ 31 w 89"/>
                <a:gd name="T27" fmla="*/ 47 h 57"/>
                <a:gd name="T28" fmla="*/ 23 w 89"/>
                <a:gd name="T29" fmla="*/ 48 h 57"/>
                <a:gd name="T30" fmla="*/ 17 w 89"/>
                <a:gd name="T31" fmla="*/ 49 h 57"/>
                <a:gd name="T32" fmla="*/ 8 w 89"/>
                <a:gd name="T33" fmla="*/ 49 h 57"/>
                <a:gd name="T34" fmla="*/ 0 w 89"/>
                <a:gd name="T35" fmla="*/ 49 h 57"/>
                <a:gd name="T36" fmla="*/ 0 w 89"/>
                <a:gd name="T37" fmla="*/ 55 h 57"/>
                <a:gd name="T38" fmla="*/ 8 w 89"/>
                <a:gd name="T39" fmla="*/ 56 h 57"/>
                <a:gd name="T40" fmla="*/ 17 w 89"/>
                <a:gd name="T41" fmla="*/ 55 h 57"/>
                <a:gd name="T42" fmla="*/ 24 w 89"/>
                <a:gd name="T43" fmla="*/ 54 h 57"/>
                <a:gd name="T44" fmla="*/ 32 w 89"/>
                <a:gd name="T45" fmla="*/ 52 h 57"/>
                <a:gd name="T46" fmla="*/ 40 w 89"/>
                <a:gd name="T47" fmla="*/ 51 h 57"/>
                <a:gd name="T48" fmla="*/ 47 w 89"/>
                <a:gd name="T49" fmla="*/ 48 h 57"/>
                <a:gd name="T50" fmla="*/ 53 w 89"/>
                <a:gd name="T51" fmla="*/ 45 h 57"/>
                <a:gd name="T52" fmla="*/ 60 w 89"/>
                <a:gd name="T53" fmla="*/ 42 h 57"/>
                <a:gd name="T54" fmla="*/ 66 w 89"/>
                <a:gd name="T55" fmla="*/ 38 h 57"/>
                <a:gd name="T56" fmla="*/ 71 w 89"/>
                <a:gd name="T57" fmla="*/ 33 h 57"/>
                <a:gd name="T58" fmla="*/ 76 w 89"/>
                <a:gd name="T59" fmla="*/ 29 h 57"/>
                <a:gd name="T60" fmla="*/ 80 w 89"/>
                <a:gd name="T61" fmla="*/ 23 h 57"/>
                <a:gd name="T62" fmla="*/ 83 w 89"/>
                <a:gd name="T63" fmla="*/ 18 h 57"/>
                <a:gd name="T64" fmla="*/ 86 w 89"/>
                <a:gd name="T65" fmla="*/ 13 h 57"/>
                <a:gd name="T66" fmla="*/ 87 w 89"/>
                <a:gd name="T67" fmla="*/ 6 h 57"/>
                <a:gd name="T68" fmla="*/ 88 w 89"/>
                <a:gd name="T69" fmla="*/ 0 h 57"/>
                <a:gd name="T70" fmla="*/ 82 w 89"/>
                <a:gd name="T71" fmla="*/ 0 h 5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57"/>
                <a:gd name="T110" fmla="*/ 89 w 89"/>
                <a:gd name="T111" fmla="*/ 57 h 5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57">
                  <a:moveTo>
                    <a:pt x="82" y="0"/>
                  </a:moveTo>
                  <a:lnTo>
                    <a:pt x="82" y="0"/>
                  </a:lnTo>
                  <a:lnTo>
                    <a:pt x="81" y="5"/>
                  </a:lnTo>
                  <a:lnTo>
                    <a:pt x="80" y="11"/>
                  </a:lnTo>
                  <a:lnTo>
                    <a:pt x="77" y="15"/>
                  </a:lnTo>
                  <a:lnTo>
                    <a:pt x="75" y="21"/>
                  </a:lnTo>
                  <a:lnTo>
                    <a:pt x="71" y="25"/>
                  </a:lnTo>
                  <a:lnTo>
                    <a:pt x="66" y="30"/>
                  </a:lnTo>
                  <a:lnTo>
                    <a:pt x="62" y="33"/>
                  </a:lnTo>
                  <a:lnTo>
                    <a:pt x="57" y="36"/>
                  </a:lnTo>
                  <a:lnTo>
                    <a:pt x="51" y="40"/>
                  </a:lnTo>
                  <a:lnTo>
                    <a:pt x="45" y="42"/>
                  </a:lnTo>
                  <a:lnTo>
                    <a:pt x="38" y="45"/>
                  </a:lnTo>
                  <a:lnTo>
                    <a:pt x="31" y="47"/>
                  </a:lnTo>
                  <a:lnTo>
                    <a:pt x="23" y="48"/>
                  </a:lnTo>
                  <a:lnTo>
                    <a:pt x="17" y="49"/>
                  </a:lnTo>
                  <a:lnTo>
                    <a:pt x="8" y="49"/>
                  </a:lnTo>
                  <a:lnTo>
                    <a:pt x="0" y="49"/>
                  </a:lnTo>
                  <a:lnTo>
                    <a:pt x="0" y="55"/>
                  </a:lnTo>
                  <a:lnTo>
                    <a:pt x="8" y="56"/>
                  </a:lnTo>
                  <a:lnTo>
                    <a:pt x="17" y="55"/>
                  </a:lnTo>
                  <a:lnTo>
                    <a:pt x="24" y="54"/>
                  </a:lnTo>
                  <a:lnTo>
                    <a:pt x="32" y="52"/>
                  </a:lnTo>
                  <a:lnTo>
                    <a:pt x="40" y="51"/>
                  </a:lnTo>
                  <a:lnTo>
                    <a:pt x="47" y="48"/>
                  </a:lnTo>
                  <a:lnTo>
                    <a:pt x="53" y="45"/>
                  </a:lnTo>
                  <a:lnTo>
                    <a:pt x="60" y="42"/>
                  </a:lnTo>
                  <a:lnTo>
                    <a:pt x="66" y="38"/>
                  </a:lnTo>
                  <a:lnTo>
                    <a:pt x="71" y="33"/>
                  </a:lnTo>
                  <a:lnTo>
                    <a:pt x="76" y="29"/>
                  </a:lnTo>
                  <a:lnTo>
                    <a:pt x="80" y="23"/>
                  </a:lnTo>
                  <a:lnTo>
                    <a:pt x="83" y="18"/>
                  </a:lnTo>
                  <a:lnTo>
                    <a:pt x="86" y="13"/>
                  </a:lnTo>
                  <a:lnTo>
                    <a:pt x="87" y="6"/>
                  </a:lnTo>
                  <a:lnTo>
                    <a:pt x="88" y="0"/>
                  </a:lnTo>
                  <a:lnTo>
                    <a:pt x="82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886" name="Freeform 466"/>
            <p:cNvSpPr>
              <a:spLocks/>
            </p:cNvSpPr>
            <p:nvPr/>
          </p:nvSpPr>
          <p:spPr bwMode="auto">
            <a:xfrm>
              <a:off x="1281" y="4091"/>
              <a:ext cx="3" cy="25"/>
            </a:xfrm>
            <a:custGeom>
              <a:avLst/>
              <a:gdLst>
                <a:gd name="T0" fmla="*/ 1 w 3"/>
                <a:gd name="T1" fmla="*/ 0 h 25"/>
                <a:gd name="T2" fmla="*/ 1 w 3"/>
                <a:gd name="T3" fmla="*/ 0 h 25"/>
                <a:gd name="T4" fmla="*/ 0 w 3"/>
                <a:gd name="T5" fmla="*/ 24 h 25"/>
                <a:gd name="T6" fmla="*/ 2 w 3"/>
                <a:gd name="T7" fmla="*/ 24 h 25"/>
                <a:gd name="T8" fmla="*/ 2 w 3"/>
                <a:gd name="T9" fmla="*/ 0 h 25"/>
                <a:gd name="T10" fmla="*/ 1 w 3"/>
                <a:gd name="T11" fmla="*/ 0 h 2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"/>
                <a:gd name="T19" fmla="*/ 0 h 25"/>
                <a:gd name="T20" fmla="*/ 3 w 3"/>
                <a:gd name="T21" fmla="*/ 25 h 2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" h="25">
                  <a:moveTo>
                    <a:pt x="1" y="0"/>
                  </a:moveTo>
                  <a:lnTo>
                    <a:pt x="1" y="0"/>
                  </a:lnTo>
                  <a:lnTo>
                    <a:pt x="0" y="24"/>
                  </a:lnTo>
                  <a:lnTo>
                    <a:pt x="2" y="24"/>
                  </a:lnTo>
                  <a:lnTo>
                    <a:pt x="2" y="0"/>
                  </a:lnTo>
                  <a:lnTo>
                    <a:pt x="1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887" name="Freeform 467"/>
            <p:cNvSpPr>
              <a:spLocks/>
            </p:cNvSpPr>
            <p:nvPr/>
          </p:nvSpPr>
          <p:spPr bwMode="auto">
            <a:xfrm>
              <a:off x="1205" y="4018"/>
              <a:ext cx="79" cy="68"/>
            </a:xfrm>
            <a:custGeom>
              <a:avLst/>
              <a:gdLst>
                <a:gd name="T0" fmla="*/ 0 w 79"/>
                <a:gd name="T1" fmla="*/ 6 h 68"/>
                <a:gd name="T2" fmla="*/ 0 w 79"/>
                <a:gd name="T3" fmla="*/ 6 h 68"/>
                <a:gd name="T4" fmla="*/ 15 w 79"/>
                <a:gd name="T5" fmla="*/ 8 h 68"/>
                <a:gd name="T6" fmla="*/ 30 w 79"/>
                <a:gd name="T7" fmla="*/ 13 h 68"/>
                <a:gd name="T8" fmla="*/ 43 w 79"/>
                <a:gd name="T9" fmla="*/ 19 h 68"/>
                <a:gd name="T10" fmla="*/ 53 w 79"/>
                <a:gd name="T11" fmla="*/ 27 h 68"/>
                <a:gd name="T12" fmla="*/ 62 w 79"/>
                <a:gd name="T13" fmla="*/ 36 h 68"/>
                <a:gd name="T14" fmla="*/ 68 w 79"/>
                <a:gd name="T15" fmla="*/ 45 h 68"/>
                <a:gd name="T16" fmla="*/ 72 w 79"/>
                <a:gd name="T17" fmla="*/ 56 h 68"/>
                <a:gd name="T18" fmla="*/ 72 w 79"/>
                <a:gd name="T19" fmla="*/ 67 h 68"/>
                <a:gd name="T20" fmla="*/ 78 w 79"/>
                <a:gd name="T21" fmla="*/ 67 h 68"/>
                <a:gd name="T22" fmla="*/ 78 w 79"/>
                <a:gd name="T23" fmla="*/ 55 h 68"/>
                <a:gd name="T24" fmla="*/ 74 w 79"/>
                <a:gd name="T25" fmla="*/ 43 h 68"/>
                <a:gd name="T26" fmla="*/ 67 w 79"/>
                <a:gd name="T27" fmla="*/ 31 h 68"/>
                <a:gd name="T28" fmla="*/ 57 w 79"/>
                <a:gd name="T29" fmla="*/ 22 h 68"/>
                <a:gd name="T30" fmla="*/ 46 w 79"/>
                <a:gd name="T31" fmla="*/ 14 h 68"/>
                <a:gd name="T32" fmla="*/ 32 w 79"/>
                <a:gd name="T33" fmla="*/ 7 h 68"/>
                <a:gd name="T34" fmla="*/ 17 w 79"/>
                <a:gd name="T35" fmla="*/ 3 h 68"/>
                <a:gd name="T36" fmla="*/ 0 w 79"/>
                <a:gd name="T37" fmla="*/ 0 h 68"/>
                <a:gd name="T38" fmla="*/ 0 w 79"/>
                <a:gd name="T39" fmla="*/ 6 h 6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68"/>
                <a:gd name="T62" fmla="*/ 79 w 79"/>
                <a:gd name="T63" fmla="*/ 68 h 68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68">
                  <a:moveTo>
                    <a:pt x="0" y="6"/>
                  </a:moveTo>
                  <a:lnTo>
                    <a:pt x="0" y="6"/>
                  </a:lnTo>
                  <a:lnTo>
                    <a:pt x="15" y="8"/>
                  </a:lnTo>
                  <a:lnTo>
                    <a:pt x="30" y="13"/>
                  </a:lnTo>
                  <a:lnTo>
                    <a:pt x="43" y="19"/>
                  </a:lnTo>
                  <a:lnTo>
                    <a:pt x="53" y="27"/>
                  </a:lnTo>
                  <a:lnTo>
                    <a:pt x="62" y="36"/>
                  </a:lnTo>
                  <a:lnTo>
                    <a:pt x="68" y="45"/>
                  </a:lnTo>
                  <a:lnTo>
                    <a:pt x="72" y="56"/>
                  </a:lnTo>
                  <a:lnTo>
                    <a:pt x="72" y="67"/>
                  </a:lnTo>
                  <a:lnTo>
                    <a:pt x="78" y="67"/>
                  </a:lnTo>
                  <a:lnTo>
                    <a:pt x="78" y="55"/>
                  </a:lnTo>
                  <a:lnTo>
                    <a:pt x="74" y="43"/>
                  </a:lnTo>
                  <a:lnTo>
                    <a:pt x="67" y="31"/>
                  </a:lnTo>
                  <a:lnTo>
                    <a:pt x="57" y="22"/>
                  </a:lnTo>
                  <a:lnTo>
                    <a:pt x="46" y="14"/>
                  </a:lnTo>
                  <a:lnTo>
                    <a:pt x="32" y="7"/>
                  </a:lnTo>
                  <a:lnTo>
                    <a:pt x="17" y="3"/>
                  </a:lnTo>
                  <a:lnTo>
                    <a:pt x="0" y="0"/>
                  </a:lnTo>
                  <a:lnTo>
                    <a:pt x="0" y="6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888" name="Freeform 468"/>
            <p:cNvSpPr>
              <a:spLocks/>
            </p:cNvSpPr>
            <p:nvPr/>
          </p:nvSpPr>
          <p:spPr bwMode="auto">
            <a:xfrm>
              <a:off x="1111" y="4017"/>
              <a:ext cx="89" cy="57"/>
            </a:xfrm>
            <a:custGeom>
              <a:avLst/>
              <a:gdLst>
                <a:gd name="T0" fmla="*/ 6 w 89"/>
                <a:gd name="T1" fmla="*/ 56 h 57"/>
                <a:gd name="T2" fmla="*/ 6 w 89"/>
                <a:gd name="T3" fmla="*/ 56 h 57"/>
                <a:gd name="T4" fmla="*/ 7 w 89"/>
                <a:gd name="T5" fmla="*/ 51 h 57"/>
                <a:gd name="T6" fmla="*/ 8 w 89"/>
                <a:gd name="T7" fmla="*/ 45 h 57"/>
                <a:gd name="T8" fmla="*/ 10 w 89"/>
                <a:gd name="T9" fmla="*/ 41 h 57"/>
                <a:gd name="T10" fmla="*/ 13 w 89"/>
                <a:gd name="T11" fmla="*/ 35 h 57"/>
                <a:gd name="T12" fmla="*/ 17 w 89"/>
                <a:gd name="T13" fmla="*/ 31 h 57"/>
                <a:gd name="T14" fmla="*/ 22 w 89"/>
                <a:gd name="T15" fmla="*/ 26 h 57"/>
                <a:gd name="T16" fmla="*/ 25 w 89"/>
                <a:gd name="T17" fmla="*/ 23 h 57"/>
                <a:gd name="T18" fmla="*/ 31 w 89"/>
                <a:gd name="T19" fmla="*/ 19 h 57"/>
                <a:gd name="T20" fmla="*/ 37 w 89"/>
                <a:gd name="T21" fmla="*/ 16 h 57"/>
                <a:gd name="T22" fmla="*/ 43 w 89"/>
                <a:gd name="T23" fmla="*/ 14 h 57"/>
                <a:gd name="T24" fmla="*/ 50 w 89"/>
                <a:gd name="T25" fmla="*/ 11 h 57"/>
                <a:gd name="T26" fmla="*/ 57 w 89"/>
                <a:gd name="T27" fmla="*/ 9 h 57"/>
                <a:gd name="T28" fmla="*/ 64 w 89"/>
                <a:gd name="T29" fmla="*/ 8 h 57"/>
                <a:gd name="T30" fmla="*/ 71 w 89"/>
                <a:gd name="T31" fmla="*/ 7 h 57"/>
                <a:gd name="T32" fmla="*/ 80 w 89"/>
                <a:gd name="T33" fmla="*/ 7 h 57"/>
                <a:gd name="T34" fmla="*/ 88 w 89"/>
                <a:gd name="T35" fmla="*/ 7 h 57"/>
                <a:gd name="T36" fmla="*/ 88 w 89"/>
                <a:gd name="T37" fmla="*/ 1 h 57"/>
                <a:gd name="T38" fmla="*/ 80 w 89"/>
                <a:gd name="T39" fmla="*/ 0 h 57"/>
                <a:gd name="T40" fmla="*/ 71 w 89"/>
                <a:gd name="T41" fmla="*/ 1 h 57"/>
                <a:gd name="T42" fmla="*/ 64 w 89"/>
                <a:gd name="T43" fmla="*/ 2 h 57"/>
                <a:gd name="T44" fmla="*/ 56 w 89"/>
                <a:gd name="T45" fmla="*/ 3 h 57"/>
                <a:gd name="T46" fmla="*/ 48 w 89"/>
                <a:gd name="T47" fmla="*/ 5 h 57"/>
                <a:gd name="T48" fmla="*/ 41 w 89"/>
                <a:gd name="T49" fmla="*/ 7 h 57"/>
                <a:gd name="T50" fmla="*/ 35 w 89"/>
                <a:gd name="T51" fmla="*/ 10 h 57"/>
                <a:gd name="T52" fmla="*/ 28 w 89"/>
                <a:gd name="T53" fmla="*/ 14 h 57"/>
                <a:gd name="T54" fmla="*/ 22 w 89"/>
                <a:gd name="T55" fmla="*/ 18 h 57"/>
                <a:gd name="T56" fmla="*/ 17 w 89"/>
                <a:gd name="T57" fmla="*/ 23 h 57"/>
                <a:gd name="T58" fmla="*/ 12 w 89"/>
                <a:gd name="T59" fmla="*/ 27 h 57"/>
                <a:gd name="T60" fmla="*/ 8 w 89"/>
                <a:gd name="T61" fmla="*/ 32 h 57"/>
                <a:gd name="T62" fmla="*/ 5 w 89"/>
                <a:gd name="T63" fmla="*/ 37 h 57"/>
                <a:gd name="T64" fmla="*/ 2 w 89"/>
                <a:gd name="T65" fmla="*/ 43 h 57"/>
                <a:gd name="T66" fmla="*/ 1 w 89"/>
                <a:gd name="T67" fmla="*/ 50 h 57"/>
                <a:gd name="T68" fmla="*/ 0 w 89"/>
                <a:gd name="T69" fmla="*/ 56 h 57"/>
                <a:gd name="T70" fmla="*/ 6 w 89"/>
                <a:gd name="T71" fmla="*/ 56 h 5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57"/>
                <a:gd name="T110" fmla="*/ 89 w 89"/>
                <a:gd name="T111" fmla="*/ 57 h 5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57">
                  <a:moveTo>
                    <a:pt x="6" y="56"/>
                  </a:moveTo>
                  <a:lnTo>
                    <a:pt x="6" y="56"/>
                  </a:lnTo>
                  <a:lnTo>
                    <a:pt x="7" y="51"/>
                  </a:lnTo>
                  <a:lnTo>
                    <a:pt x="8" y="45"/>
                  </a:lnTo>
                  <a:lnTo>
                    <a:pt x="10" y="41"/>
                  </a:lnTo>
                  <a:lnTo>
                    <a:pt x="13" y="35"/>
                  </a:lnTo>
                  <a:lnTo>
                    <a:pt x="17" y="31"/>
                  </a:lnTo>
                  <a:lnTo>
                    <a:pt x="22" y="26"/>
                  </a:lnTo>
                  <a:lnTo>
                    <a:pt x="25" y="23"/>
                  </a:lnTo>
                  <a:lnTo>
                    <a:pt x="31" y="19"/>
                  </a:lnTo>
                  <a:lnTo>
                    <a:pt x="37" y="16"/>
                  </a:lnTo>
                  <a:lnTo>
                    <a:pt x="43" y="14"/>
                  </a:lnTo>
                  <a:lnTo>
                    <a:pt x="50" y="11"/>
                  </a:lnTo>
                  <a:lnTo>
                    <a:pt x="57" y="9"/>
                  </a:lnTo>
                  <a:lnTo>
                    <a:pt x="64" y="8"/>
                  </a:lnTo>
                  <a:lnTo>
                    <a:pt x="71" y="7"/>
                  </a:lnTo>
                  <a:lnTo>
                    <a:pt x="80" y="7"/>
                  </a:lnTo>
                  <a:lnTo>
                    <a:pt x="88" y="7"/>
                  </a:lnTo>
                  <a:lnTo>
                    <a:pt x="88" y="1"/>
                  </a:lnTo>
                  <a:lnTo>
                    <a:pt x="80" y="0"/>
                  </a:lnTo>
                  <a:lnTo>
                    <a:pt x="71" y="1"/>
                  </a:lnTo>
                  <a:lnTo>
                    <a:pt x="64" y="2"/>
                  </a:lnTo>
                  <a:lnTo>
                    <a:pt x="56" y="3"/>
                  </a:lnTo>
                  <a:lnTo>
                    <a:pt x="48" y="5"/>
                  </a:lnTo>
                  <a:lnTo>
                    <a:pt x="41" y="7"/>
                  </a:lnTo>
                  <a:lnTo>
                    <a:pt x="35" y="10"/>
                  </a:lnTo>
                  <a:lnTo>
                    <a:pt x="28" y="14"/>
                  </a:lnTo>
                  <a:lnTo>
                    <a:pt x="22" y="18"/>
                  </a:lnTo>
                  <a:lnTo>
                    <a:pt x="17" y="23"/>
                  </a:lnTo>
                  <a:lnTo>
                    <a:pt x="12" y="27"/>
                  </a:lnTo>
                  <a:lnTo>
                    <a:pt x="8" y="32"/>
                  </a:lnTo>
                  <a:lnTo>
                    <a:pt x="5" y="37"/>
                  </a:lnTo>
                  <a:lnTo>
                    <a:pt x="2" y="43"/>
                  </a:lnTo>
                  <a:lnTo>
                    <a:pt x="1" y="50"/>
                  </a:lnTo>
                  <a:lnTo>
                    <a:pt x="0" y="56"/>
                  </a:lnTo>
                  <a:lnTo>
                    <a:pt x="6" y="56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889" name="Freeform 469"/>
            <p:cNvSpPr>
              <a:spLocks/>
            </p:cNvSpPr>
            <p:nvPr/>
          </p:nvSpPr>
          <p:spPr bwMode="auto">
            <a:xfrm>
              <a:off x="1109" y="4079"/>
              <a:ext cx="3" cy="24"/>
            </a:xfrm>
            <a:custGeom>
              <a:avLst/>
              <a:gdLst>
                <a:gd name="T0" fmla="*/ 2 w 3"/>
                <a:gd name="T1" fmla="*/ 23 h 24"/>
                <a:gd name="T2" fmla="*/ 2 w 3"/>
                <a:gd name="T3" fmla="*/ 23 h 24"/>
                <a:gd name="T4" fmla="*/ 2 w 3"/>
                <a:gd name="T5" fmla="*/ 0 h 24"/>
                <a:gd name="T6" fmla="*/ 1 w 3"/>
                <a:gd name="T7" fmla="*/ 0 h 24"/>
                <a:gd name="T8" fmla="*/ 0 w 3"/>
                <a:gd name="T9" fmla="*/ 23 h 24"/>
                <a:gd name="T10" fmla="*/ 2 w 3"/>
                <a:gd name="T11" fmla="*/ 23 h 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"/>
                <a:gd name="T19" fmla="*/ 0 h 24"/>
                <a:gd name="T20" fmla="*/ 3 w 3"/>
                <a:gd name="T21" fmla="*/ 24 h 2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" h="24">
                  <a:moveTo>
                    <a:pt x="2" y="23"/>
                  </a:moveTo>
                  <a:lnTo>
                    <a:pt x="2" y="23"/>
                  </a:lnTo>
                  <a:lnTo>
                    <a:pt x="2" y="0"/>
                  </a:lnTo>
                  <a:lnTo>
                    <a:pt x="1" y="0"/>
                  </a:lnTo>
                  <a:lnTo>
                    <a:pt x="0" y="23"/>
                  </a:lnTo>
                  <a:lnTo>
                    <a:pt x="2" y="23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890" name="Freeform 470"/>
            <p:cNvSpPr>
              <a:spLocks/>
            </p:cNvSpPr>
            <p:nvPr/>
          </p:nvSpPr>
          <p:spPr bwMode="auto">
            <a:xfrm>
              <a:off x="1114" y="4021"/>
              <a:ext cx="167" cy="124"/>
            </a:xfrm>
            <a:custGeom>
              <a:avLst/>
              <a:gdLst>
                <a:gd name="T0" fmla="*/ 166 w 167"/>
                <a:gd name="T1" fmla="*/ 67 h 124"/>
                <a:gd name="T2" fmla="*/ 165 w 167"/>
                <a:gd name="T3" fmla="*/ 73 h 124"/>
                <a:gd name="T4" fmla="*/ 164 w 167"/>
                <a:gd name="T5" fmla="*/ 79 h 124"/>
                <a:gd name="T6" fmla="*/ 161 w 167"/>
                <a:gd name="T7" fmla="*/ 85 h 124"/>
                <a:gd name="T8" fmla="*/ 158 w 167"/>
                <a:gd name="T9" fmla="*/ 91 h 124"/>
                <a:gd name="T10" fmla="*/ 153 w 167"/>
                <a:gd name="T11" fmla="*/ 95 h 124"/>
                <a:gd name="T12" fmla="*/ 150 w 167"/>
                <a:gd name="T13" fmla="*/ 100 h 124"/>
                <a:gd name="T14" fmla="*/ 145 w 167"/>
                <a:gd name="T15" fmla="*/ 105 h 124"/>
                <a:gd name="T16" fmla="*/ 139 w 167"/>
                <a:gd name="T17" fmla="*/ 109 h 124"/>
                <a:gd name="T18" fmla="*/ 132 w 167"/>
                <a:gd name="T19" fmla="*/ 113 h 124"/>
                <a:gd name="T20" fmla="*/ 125 w 167"/>
                <a:gd name="T21" fmla="*/ 115 h 124"/>
                <a:gd name="T22" fmla="*/ 119 w 167"/>
                <a:gd name="T23" fmla="*/ 117 h 124"/>
                <a:gd name="T24" fmla="*/ 111 w 167"/>
                <a:gd name="T25" fmla="*/ 120 h 124"/>
                <a:gd name="T26" fmla="*/ 103 w 167"/>
                <a:gd name="T27" fmla="*/ 121 h 124"/>
                <a:gd name="T28" fmla="*/ 96 w 167"/>
                <a:gd name="T29" fmla="*/ 122 h 124"/>
                <a:gd name="T30" fmla="*/ 87 w 167"/>
                <a:gd name="T31" fmla="*/ 123 h 124"/>
                <a:gd name="T32" fmla="*/ 78 w 167"/>
                <a:gd name="T33" fmla="*/ 122 h 124"/>
                <a:gd name="T34" fmla="*/ 62 w 167"/>
                <a:gd name="T35" fmla="*/ 120 h 124"/>
                <a:gd name="T36" fmla="*/ 46 w 167"/>
                <a:gd name="T37" fmla="*/ 115 h 124"/>
                <a:gd name="T38" fmla="*/ 33 w 167"/>
                <a:gd name="T39" fmla="*/ 109 h 124"/>
                <a:gd name="T40" fmla="*/ 21 w 167"/>
                <a:gd name="T41" fmla="*/ 100 h 124"/>
                <a:gd name="T42" fmla="*/ 12 w 167"/>
                <a:gd name="T43" fmla="*/ 91 h 124"/>
                <a:gd name="T44" fmla="*/ 5 w 167"/>
                <a:gd name="T45" fmla="*/ 79 h 124"/>
                <a:gd name="T46" fmla="*/ 0 w 167"/>
                <a:gd name="T47" fmla="*/ 67 h 124"/>
                <a:gd name="T48" fmla="*/ 0 w 167"/>
                <a:gd name="T49" fmla="*/ 55 h 124"/>
                <a:gd name="T50" fmla="*/ 1 w 167"/>
                <a:gd name="T51" fmla="*/ 49 h 124"/>
                <a:gd name="T52" fmla="*/ 3 w 167"/>
                <a:gd name="T53" fmla="*/ 43 h 124"/>
                <a:gd name="T54" fmla="*/ 5 w 167"/>
                <a:gd name="T55" fmla="*/ 37 h 124"/>
                <a:gd name="T56" fmla="*/ 8 w 167"/>
                <a:gd name="T57" fmla="*/ 31 h 124"/>
                <a:gd name="T58" fmla="*/ 13 w 167"/>
                <a:gd name="T59" fmla="*/ 27 h 124"/>
                <a:gd name="T60" fmla="*/ 17 w 167"/>
                <a:gd name="T61" fmla="*/ 22 h 124"/>
                <a:gd name="T62" fmla="*/ 21 w 167"/>
                <a:gd name="T63" fmla="*/ 18 h 124"/>
                <a:gd name="T64" fmla="*/ 28 w 167"/>
                <a:gd name="T65" fmla="*/ 13 h 124"/>
                <a:gd name="T66" fmla="*/ 34 w 167"/>
                <a:gd name="T67" fmla="*/ 10 h 124"/>
                <a:gd name="T68" fmla="*/ 41 w 167"/>
                <a:gd name="T69" fmla="*/ 7 h 124"/>
                <a:gd name="T70" fmla="*/ 47 w 167"/>
                <a:gd name="T71" fmla="*/ 5 h 124"/>
                <a:gd name="T72" fmla="*/ 55 w 167"/>
                <a:gd name="T73" fmla="*/ 3 h 124"/>
                <a:gd name="T74" fmla="*/ 63 w 167"/>
                <a:gd name="T75" fmla="*/ 1 h 124"/>
                <a:gd name="T76" fmla="*/ 70 w 167"/>
                <a:gd name="T77" fmla="*/ 0 h 124"/>
                <a:gd name="T78" fmla="*/ 79 w 167"/>
                <a:gd name="T79" fmla="*/ 0 h 124"/>
                <a:gd name="T80" fmla="*/ 88 w 167"/>
                <a:gd name="T81" fmla="*/ 0 h 124"/>
                <a:gd name="T82" fmla="*/ 104 w 167"/>
                <a:gd name="T83" fmla="*/ 3 h 124"/>
                <a:gd name="T84" fmla="*/ 120 w 167"/>
                <a:gd name="T85" fmla="*/ 8 h 124"/>
                <a:gd name="T86" fmla="*/ 133 w 167"/>
                <a:gd name="T87" fmla="*/ 14 h 124"/>
                <a:gd name="T88" fmla="*/ 145 w 167"/>
                <a:gd name="T89" fmla="*/ 22 h 124"/>
                <a:gd name="T90" fmla="*/ 154 w 167"/>
                <a:gd name="T91" fmla="*/ 32 h 124"/>
                <a:gd name="T92" fmla="*/ 161 w 167"/>
                <a:gd name="T93" fmla="*/ 43 h 124"/>
                <a:gd name="T94" fmla="*/ 166 w 167"/>
                <a:gd name="T95" fmla="*/ 55 h 124"/>
                <a:gd name="T96" fmla="*/ 166 w 167"/>
                <a:gd name="T97" fmla="*/ 67 h 12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67"/>
                <a:gd name="T148" fmla="*/ 0 h 124"/>
                <a:gd name="T149" fmla="*/ 167 w 167"/>
                <a:gd name="T150" fmla="*/ 124 h 124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67" h="124">
                  <a:moveTo>
                    <a:pt x="166" y="67"/>
                  </a:moveTo>
                  <a:lnTo>
                    <a:pt x="165" y="73"/>
                  </a:lnTo>
                  <a:lnTo>
                    <a:pt x="164" y="79"/>
                  </a:lnTo>
                  <a:lnTo>
                    <a:pt x="161" y="85"/>
                  </a:lnTo>
                  <a:lnTo>
                    <a:pt x="158" y="91"/>
                  </a:lnTo>
                  <a:lnTo>
                    <a:pt x="153" y="95"/>
                  </a:lnTo>
                  <a:lnTo>
                    <a:pt x="150" y="100"/>
                  </a:lnTo>
                  <a:lnTo>
                    <a:pt x="145" y="105"/>
                  </a:lnTo>
                  <a:lnTo>
                    <a:pt x="139" y="109"/>
                  </a:lnTo>
                  <a:lnTo>
                    <a:pt x="132" y="113"/>
                  </a:lnTo>
                  <a:lnTo>
                    <a:pt x="125" y="115"/>
                  </a:lnTo>
                  <a:lnTo>
                    <a:pt x="119" y="117"/>
                  </a:lnTo>
                  <a:lnTo>
                    <a:pt x="111" y="120"/>
                  </a:lnTo>
                  <a:lnTo>
                    <a:pt x="103" y="121"/>
                  </a:lnTo>
                  <a:lnTo>
                    <a:pt x="96" y="122"/>
                  </a:lnTo>
                  <a:lnTo>
                    <a:pt x="87" y="123"/>
                  </a:lnTo>
                  <a:lnTo>
                    <a:pt x="78" y="122"/>
                  </a:lnTo>
                  <a:lnTo>
                    <a:pt x="62" y="120"/>
                  </a:lnTo>
                  <a:lnTo>
                    <a:pt x="46" y="115"/>
                  </a:lnTo>
                  <a:lnTo>
                    <a:pt x="33" y="109"/>
                  </a:lnTo>
                  <a:lnTo>
                    <a:pt x="21" y="100"/>
                  </a:lnTo>
                  <a:lnTo>
                    <a:pt x="12" y="91"/>
                  </a:lnTo>
                  <a:lnTo>
                    <a:pt x="5" y="79"/>
                  </a:lnTo>
                  <a:lnTo>
                    <a:pt x="0" y="67"/>
                  </a:lnTo>
                  <a:lnTo>
                    <a:pt x="0" y="55"/>
                  </a:lnTo>
                  <a:lnTo>
                    <a:pt x="1" y="49"/>
                  </a:lnTo>
                  <a:lnTo>
                    <a:pt x="3" y="43"/>
                  </a:lnTo>
                  <a:lnTo>
                    <a:pt x="5" y="37"/>
                  </a:lnTo>
                  <a:lnTo>
                    <a:pt x="8" y="31"/>
                  </a:lnTo>
                  <a:lnTo>
                    <a:pt x="13" y="27"/>
                  </a:lnTo>
                  <a:lnTo>
                    <a:pt x="17" y="22"/>
                  </a:lnTo>
                  <a:lnTo>
                    <a:pt x="21" y="18"/>
                  </a:lnTo>
                  <a:lnTo>
                    <a:pt x="28" y="13"/>
                  </a:lnTo>
                  <a:lnTo>
                    <a:pt x="34" y="10"/>
                  </a:lnTo>
                  <a:lnTo>
                    <a:pt x="41" y="7"/>
                  </a:lnTo>
                  <a:lnTo>
                    <a:pt x="47" y="5"/>
                  </a:lnTo>
                  <a:lnTo>
                    <a:pt x="55" y="3"/>
                  </a:lnTo>
                  <a:lnTo>
                    <a:pt x="63" y="1"/>
                  </a:lnTo>
                  <a:lnTo>
                    <a:pt x="70" y="0"/>
                  </a:lnTo>
                  <a:lnTo>
                    <a:pt x="79" y="0"/>
                  </a:lnTo>
                  <a:lnTo>
                    <a:pt x="88" y="0"/>
                  </a:lnTo>
                  <a:lnTo>
                    <a:pt x="104" y="3"/>
                  </a:lnTo>
                  <a:lnTo>
                    <a:pt x="120" y="8"/>
                  </a:lnTo>
                  <a:lnTo>
                    <a:pt x="133" y="14"/>
                  </a:lnTo>
                  <a:lnTo>
                    <a:pt x="145" y="22"/>
                  </a:lnTo>
                  <a:lnTo>
                    <a:pt x="154" y="32"/>
                  </a:lnTo>
                  <a:lnTo>
                    <a:pt x="161" y="43"/>
                  </a:lnTo>
                  <a:lnTo>
                    <a:pt x="166" y="55"/>
                  </a:lnTo>
                  <a:lnTo>
                    <a:pt x="166" y="67"/>
                  </a:lnTo>
                </a:path>
              </a:pathLst>
            </a:custGeom>
            <a:solidFill>
              <a:srgbClr val="FFFF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891" name="Freeform 471"/>
            <p:cNvSpPr>
              <a:spLocks/>
            </p:cNvSpPr>
            <p:nvPr/>
          </p:nvSpPr>
          <p:spPr bwMode="auto">
            <a:xfrm>
              <a:off x="1195" y="4091"/>
              <a:ext cx="89" cy="58"/>
            </a:xfrm>
            <a:custGeom>
              <a:avLst/>
              <a:gdLst>
                <a:gd name="T0" fmla="*/ 0 w 89"/>
                <a:gd name="T1" fmla="*/ 55 h 58"/>
                <a:gd name="T2" fmla="*/ 0 w 89"/>
                <a:gd name="T3" fmla="*/ 55 h 58"/>
                <a:gd name="T4" fmla="*/ 8 w 89"/>
                <a:gd name="T5" fmla="*/ 57 h 58"/>
                <a:gd name="T6" fmla="*/ 17 w 89"/>
                <a:gd name="T7" fmla="*/ 55 h 58"/>
                <a:gd name="T8" fmla="*/ 24 w 89"/>
                <a:gd name="T9" fmla="*/ 54 h 58"/>
                <a:gd name="T10" fmla="*/ 32 w 89"/>
                <a:gd name="T11" fmla="*/ 53 h 58"/>
                <a:gd name="T12" fmla="*/ 40 w 89"/>
                <a:gd name="T13" fmla="*/ 52 h 58"/>
                <a:gd name="T14" fmla="*/ 48 w 89"/>
                <a:gd name="T15" fmla="*/ 49 h 58"/>
                <a:gd name="T16" fmla="*/ 53 w 89"/>
                <a:gd name="T17" fmla="*/ 46 h 58"/>
                <a:gd name="T18" fmla="*/ 60 w 89"/>
                <a:gd name="T19" fmla="*/ 42 h 58"/>
                <a:gd name="T20" fmla="*/ 66 w 89"/>
                <a:gd name="T21" fmla="*/ 38 h 58"/>
                <a:gd name="T22" fmla="*/ 71 w 89"/>
                <a:gd name="T23" fmla="*/ 34 h 58"/>
                <a:gd name="T24" fmla="*/ 76 w 89"/>
                <a:gd name="T25" fmla="*/ 30 h 58"/>
                <a:gd name="T26" fmla="*/ 80 w 89"/>
                <a:gd name="T27" fmla="*/ 24 h 58"/>
                <a:gd name="T28" fmla="*/ 83 w 89"/>
                <a:gd name="T29" fmla="*/ 19 h 58"/>
                <a:gd name="T30" fmla="*/ 86 w 89"/>
                <a:gd name="T31" fmla="*/ 13 h 58"/>
                <a:gd name="T32" fmla="*/ 87 w 89"/>
                <a:gd name="T33" fmla="*/ 6 h 58"/>
                <a:gd name="T34" fmla="*/ 88 w 89"/>
                <a:gd name="T35" fmla="*/ 0 h 58"/>
                <a:gd name="T36" fmla="*/ 82 w 89"/>
                <a:gd name="T37" fmla="*/ 0 h 58"/>
                <a:gd name="T38" fmla="*/ 81 w 89"/>
                <a:gd name="T39" fmla="*/ 5 h 58"/>
                <a:gd name="T40" fmla="*/ 80 w 89"/>
                <a:gd name="T41" fmla="*/ 11 h 58"/>
                <a:gd name="T42" fmla="*/ 78 w 89"/>
                <a:gd name="T43" fmla="*/ 16 h 58"/>
                <a:gd name="T44" fmla="*/ 75 w 89"/>
                <a:gd name="T45" fmla="*/ 21 h 58"/>
                <a:gd name="T46" fmla="*/ 71 w 89"/>
                <a:gd name="T47" fmla="*/ 25 h 58"/>
                <a:gd name="T48" fmla="*/ 66 w 89"/>
                <a:gd name="T49" fmla="*/ 30 h 58"/>
                <a:gd name="T50" fmla="*/ 63 w 89"/>
                <a:gd name="T51" fmla="*/ 33 h 58"/>
                <a:gd name="T52" fmla="*/ 57 w 89"/>
                <a:gd name="T53" fmla="*/ 37 h 58"/>
                <a:gd name="T54" fmla="*/ 51 w 89"/>
                <a:gd name="T55" fmla="*/ 40 h 58"/>
                <a:gd name="T56" fmla="*/ 45 w 89"/>
                <a:gd name="T57" fmla="*/ 43 h 58"/>
                <a:gd name="T58" fmla="*/ 38 w 89"/>
                <a:gd name="T59" fmla="*/ 45 h 58"/>
                <a:gd name="T60" fmla="*/ 31 w 89"/>
                <a:gd name="T61" fmla="*/ 47 h 58"/>
                <a:gd name="T62" fmla="*/ 23 w 89"/>
                <a:gd name="T63" fmla="*/ 49 h 58"/>
                <a:gd name="T64" fmla="*/ 17 w 89"/>
                <a:gd name="T65" fmla="*/ 50 h 58"/>
                <a:gd name="T66" fmla="*/ 8 w 89"/>
                <a:gd name="T67" fmla="*/ 50 h 58"/>
                <a:gd name="T68" fmla="*/ 0 w 89"/>
                <a:gd name="T69" fmla="*/ 50 h 58"/>
                <a:gd name="T70" fmla="*/ 0 w 89"/>
                <a:gd name="T71" fmla="*/ 55 h 58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58"/>
                <a:gd name="T110" fmla="*/ 89 w 89"/>
                <a:gd name="T111" fmla="*/ 58 h 58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58">
                  <a:moveTo>
                    <a:pt x="0" y="55"/>
                  </a:moveTo>
                  <a:lnTo>
                    <a:pt x="0" y="55"/>
                  </a:lnTo>
                  <a:lnTo>
                    <a:pt x="8" y="57"/>
                  </a:lnTo>
                  <a:lnTo>
                    <a:pt x="17" y="55"/>
                  </a:lnTo>
                  <a:lnTo>
                    <a:pt x="24" y="54"/>
                  </a:lnTo>
                  <a:lnTo>
                    <a:pt x="32" y="53"/>
                  </a:lnTo>
                  <a:lnTo>
                    <a:pt x="40" y="52"/>
                  </a:lnTo>
                  <a:lnTo>
                    <a:pt x="48" y="49"/>
                  </a:lnTo>
                  <a:lnTo>
                    <a:pt x="53" y="46"/>
                  </a:lnTo>
                  <a:lnTo>
                    <a:pt x="60" y="42"/>
                  </a:lnTo>
                  <a:lnTo>
                    <a:pt x="66" y="38"/>
                  </a:lnTo>
                  <a:lnTo>
                    <a:pt x="71" y="34"/>
                  </a:lnTo>
                  <a:lnTo>
                    <a:pt x="76" y="30"/>
                  </a:lnTo>
                  <a:lnTo>
                    <a:pt x="80" y="24"/>
                  </a:lnTo>
                  <a:lnTo>
                    <a:pt x="83" y="19"/>
                  </a:lnTo>
                  <a:lnTo>
                    <a:pt x="86" y="13"/>
                  </a:lnTo>
                  <a:lnTo>
                    <a:pt x="87" y="6"/>
                  </a:lnTo>
                  <a:lnTo>
                    <a:pt x="88" y="0"/>
                  </a:lnTo>
                  <a:lnTo>
                    <a:pt x="82" y="0"/>
                  </a:lnTo>
                  <a:lnTo>
                    <a:pt x="81" y="5"/>
                  </a:lnTo>
                  <a:lnTo>
                    <a:pt x="80" y="11"/>
                  </a:lnTo>
                  <a:lnTo>
                    <a:pt x="78" y="16"/>
                  </a:lnTo>
                  <a:lnTo>
                    <a:pt x="75" y="21"/>
                  </a:lnTo>
                  <a:lnTo>
                    <a:pt x="71" y="25"/>
                  </a:lnTo>
                  <a:lnTo>
                    <a:pt x="66" y="30"/>
                  </a:lnTo>
                  <a:lnTo>
                    <a:pt x="63" y="33"/>
                  </a:lnTo>
                  <a:lnTo>
                    <a:pt x="57" y="37"/>
                  </a:lnTo>
                  <a:lnTo>
                    <a:pt x="51" y="40"/>
                  </a:lnTo>
                  <a:lnTo>
                    <a:pt x="45" y="43"/>
                  </a:lnTo>
                  <a:lnTo>
                    <a:pt x="38" y="45"/>
                  </a:lnTo>
                  <a:lnTo>
                    <a:pt x="31" y="47"/>
                  </a:lnTo>
                  <a:lnTo>
                    <a:pt x="23" y="49"/>
                  </a:lnTo>
                  <a:lnTo>
                    <a:pt x="17" y="50"/>
                  </a:lnTo>
                  <a:lnTo>
                    <a:pt x="8" y="50"/>
                  </a:lnTo>
                  <a:lnTo>
                    <a:pt x="0" y="50"/>
                  </a:lnTo>
                  <a:lnTo>
                    <a:pt x="0" y="55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892" name="Freeform 472"/>
            <p:cNvSpPr>
              <a:spLocks/>
            </p:cNvSpPr>
            <p:nvPr/>
          </p:nvSpPr>
          <p:spPr bwMode="auto">
            <a:xfrm>
              <a:off x="1111" y="4079"/>
              <a:ext cx="79" cy="68"/>
            </a:xfrm>
            <a:custGeom>
              <a:avLst/>
              <a:gdLst>
                <a:gd name="T0" fmla="*/ 0 w 79"/>
                <a:gd name="T1" fmla="*/ 0 h 68"/>
                <a:gd name="T2" fmla="*/ 0 w 79"/>
                <a:gd name="T3" fmla="*/ 0 h 68"/>
                <a:gd name="T4" fmla="*/ 0 w 79"/>
                <a:gd name="T5" fmla="*/ 12 h 68"/>
                <a:gd name="T6" fmla="*/ 4 w 79"/>
                <a:gd name="T7" fmla="*/ 24 h 68"/>
                <a:gd name="T8" fmla="*/ 11 w 79"/>
                <a:gd name="T9" fmla="*/ 36 h 68"/>
                <a:gd name="T10" fmla="*/ 21 w 79"/>
                <a:gd name="T11" fmla="*/ 45 h 68"/>
                <a:gd name="T12" fmla="*/ 33 w 79"/>
                <a:gd name="T13" fmla="*/ 53 h 68"/>
                <a:gd name="T14" fmla="*/ 46 w 79"/>
                <a:gd name="T15" fmla="*/ 61 h 68"/>
                <a:gd name="T16" fmla="*/ 62 w 79"/>
                <a:gd name="T17" fmla="*/ 65 h 68"/>
                <a:gd name="T18" fmla="*/ 78 w 79"/>
                <a:gd name="T19" fmla="*/ 67 h 68"/>
                <a:gd name="T20" fmla="*/ 78 w 79"/>
                <a:gd name="T21" fmla="*/ 61 h 68"/>
                <a:gd name="T22" fmla="*/ 63 w 79"/>
                <a:gd name="T23" fmla="*/ 59 h 68"/>
                <a:gd name="T24" fmla="*/ 48 w 79"/>
                <a:gd name="T25" fmla="*/ 55 h 68"/>
                <a:gd name="T26" fmla="*/ 35 w 79"/>
                <a:gd name="T27" fmla="*/ 49 h 68"/>
                <a:gd name="T28" fmla="*/ 25 w 79"/>
                <a:gd name="T29" fmla="*/ 40 h 68"/>
                <a:gd name="T30" fmla="*/ 16 w 79"/>
                <a:gd name="T31" fmla="*/ 31 h 68"/>
                <a:gd name="T32" fmla="*/ 10 w 79"/>
                <a:gd name="T33" fmla="*/ 22 h 68"/>
                <a:gd name="T34" fmla="*/ 7 w 79"/>
                <a:gd name="T35" fmla="*/ 11 h 68"/>
                <a:gd name="T36" fmla="*/ 6 w 79"/>
                <a:gd name="T37" fmla="*/ 0 h 68"/>
                <a:gd name="T38" fmla="*/ 0 w 79"/>
                <a:gd name="T39" fmla="*/ 0 h 6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68"/>
                <a:gd name="T62" fmla="*/ 79 w 79"/>
                <a:gd name="T63" fmla="*/ 68 h 68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68">
                  <a:moveTo>
                    <a:pt x="0" y="0"/>
                  </a:moveTo>
                  <a:lnTo>
                    <a:pt x="0" y="0"/>
                  </a:lnTo>
                  <a:lnTo>
                    <a:pt x="0" y="12"/>
                  </a:lnTo>
                  <a:lnTo>
                    <a:pt x="4" y="24"/>
                  </a:lnTo>
                  <a:lnTo>
                    <a:pt x="11" y="36"/>
                  </a:lnTo>
                  <a:lnTo>
                    <a:pt x="21" y="45"/>
                  </a:lnTo>
                  <a:lnTo>
                    <a:pt x="33" y="53"/>
                  </a:lnTo>
                  <a:lnTo>
                    <a:pt x="46" y="61"/>
                  </a:lnTo>
                  <a:lnTo>
                    <a:pt x="62" y="65"/>
                  </a:lnTo>
                  <a:lnTo>
                    <a:pt x="78" y="67"/>
                  </a:lnTo>
                  <a:lnTo>
                    <a:pt x="78" y="61"/>
                  </a:lnTo>
                  <a:lnTo>
                    <a:pt x="63" y="59"/>
                  </a:lnTo>
                  <a:lnTo>
                    <a:pt x="48" y="55"/>
                  </a:lnTo>
                  <a:lnTo>
                    <a:pt x="35" y="49"/>
                  </a:lnTo>
                  <a:lnTo>
                    <a:pt x="25" y="40"/>
                  </a:lnTo>
                  <a:lnTo>
                    <a:pt x="16" y="31"/>
                  </a:lnTo>
                  <a:lnTo>
                    <a:pt x="10" y="22"/>
                  </a:lnTo>
                  <a:lnTo>
                    <a:pt x="7" y="11"/>
                  </a:lnTo>
                  <a:lnTo>
                    <a:pt x="6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893" name="Freeform 473"/>
            <p:cNvSpPr>
              <a:spLocks/>
            </p:cNvSpPr>
            <p:nvPr/>
          </p:nvSpPr>
          <p:spPr bwMode="auto">
            <a:xfrm>
              <a:off x="1111" y="4017"/>
              <a:ext cx="89" cy="57"/>
            </a:xfrm>
            <a:custGeom>
              <a:avLst/>
              <a:gdLst>
                <a:gd name="T0" fmla="*/ 88 w 89"/>
                <a:gd name="T1" fmla="*/ 1 h 57"/>
                <a:gd name="T2" fmla="*/ 88 w 89"/>
                <a:gd name="T3" fmla="*/ 1 h 57"/>
                <a:gd name="T4" fmla="*/ 80 w 89"/>
                <a:gd name="T5" fmla="*/ 0 h 57"/>
                <a:gd name="T6" fmla="*/ 71 w 89"/>
                <a:gd name="T7" fmla="*/ 1 h 57"/>
                <a:gd name="T8" fmla="*/ 64 w 89"/>
                <a:gd name="T9" fmla="*/ 2 h 57"/>
                <a:gd name="T10" fmla="*/ 56 w 89"/>
                <a:gd name="T11" fmla="*/ 3 h 57"/>
                <a:gd name="T12" fmla="*/ 48 w 89"/>
                <a:gd name="T13" fmla="*/ 5 h 57"/>
                <a:gd name="T14" fmla="*/ 41 w 89"/>
                <a:gd name="T15" fmla="*/ 7 h 57"/>
                <a:gd name="T16" fmla="*/ 35 w 89"/>
                <a:gd name="T17" fmla="*/ 10 h 57"/>
                <a:gd name="T18" fmla="*/ 28 w 89"/>
                <a:gd name="T19" fmla="*/ 14 h 57"/>
                <a:gd name="T20" fmla="*/ 22 w 89"/>
                <a:gd name="T21" fmla="*/ 18 h 57"/>
                <a:gd name="T22" fmla="*/ 17 w 89"/>
                <a:gd name="T23" fmla="*/ 23 h 57"/>
                <a:gd name="T24" fmla="*/ 12 w 89"/>
                <a:gd name="T25" fmla="*/ 27 h 57"/>
                <a:gd name="T26" fmla="*/ 8 w 89"/>
                <a:gd name="T27" fmla="*/ 32 h 57"/>
                <a:gd name="T28" fmla="*/ 5 w 89"/>
                <a:gd name="T29" fmla="*/ 37 h 57"/>
                <a:gd name="T30" fmla="*/ 2 w 89"/>
                <a:gd name="T31" fmla="*/ 43 h 57"/>
                <a:gd name="T32" fmla="*/ 1 w 89"/>
                <a:gd name="T33" fmla="*/ 50 h 57"/>
                <a:gd name="T34" fmla="*/ 0 w 89"/>
                <a:gd name="T35" fmla="*/ 56 h 57"/>
                <a:gd name="T36" fmla="*/ 6 w 89"/>
                <a:gd name="T37" fmla="*/ 56 h 57"/>
                <a:gd name="T38" fmla="*/ 7 w 89"/>
                <a:gd name="T39" fmla="*/ 51 h 57"/>
                <a:gd name="T40" fmla="*/ 8 w 89"/>
                <a:gd name="T41" fmla="*/ 45 h 57"/>
                <a:gd name="T42" fmla="*/ 10 w 89"/>
                <a:gd name="T43" fmla="*/ 41 h 57"/>
                <a:gd name="T44" fmla="*/ 13 w 89"/>
                <a:gd name="T45" fmla="*/ 35 h 57"/>
                <a:gd name="T46" fmla="*/ 17 w 89"/>
                <a:gd name="T47" fmla="*/ 31 h 57"/>
                <a:gd name="T48" fmla="*/ 22 w 89"/>
                <a:gd name="T49" fmla="*/ 26 h 57"/>
                <a:gd name="T50" fmla="*/ 25 w 89"/>
                <a:gd name="T51" fmla="*/ 23 h 57"/>
                <a:gd name="T52" fmla="*/ 31 w 89"/>
                <a:gd name="T53" fmla="*/ 19 h 57"/>
                <a:gd name="T54" fmla="*/ 37 w 89"/>
                <a:gd name="T55" fmla="*/ 16 h 57"/>
                <a:gd name="T56" fmla="*/ 43 w 89"/>
                <a:gd name="T57" fmla="*/ 14 h 57"/>
                <a:gd name="T58" fmla="*/ 50 w 89"/>
                <a:gd name="T59" fmla="*/ 11 h 57"/>
                <a:gd name="T60" fmla="*/ 57 w 89"/>
                <a:gd name="T61" fmla="*/ 9 h 57"/>
                <a:gd name="T62" fmla="*/ 64 w 89"/>
                <a:gd name="T63" fmla="*/ 8 h 57"/>
                <a:gd name="T64" fmla="*/ 71 w 89"/>
                <a:gd name="T65" fmla="*/ 7 h 57"/>
                <a:gd name="T66" fmla="*/ 80 w 89"/>
                <a:gd name="T67" fmla="*/ 7 h 57"/>
                <a:gd name="T68" fmla="*/ 88 w 89"/>
                <a:gd name="T69" fmla="*/ 7 h 57"/>
                <a:gd name="T70" fmla="*/ 88 w 89"/>
                <a:gd name="T71" fmla="*/ 1 h 5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57"/>
                <a:gd name="T110" fmla="*/ 89 w 89"/>
                <a:gd name="T111" fmla="*/ 57 h 5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57">
                  <a:moveTo>
                    <a:pt x="88" y="1"/>
                  </a:moveTo>
                  <a:lnTo>
                    <a:pt x="88" y="1"/>
                  </a:lnTo>
                  <a:lnTo>
                    <a:pt x="80" y="0"/>
                  </a:lnTo>
                  <a:lnTo>
                    <a:pt x="71" y="1"/>
                  </a:lnTo>
                  <a:lnTo>
                    <a:pt x="64" y="2"/>
                  </a:lnTo>
                  <a:lnTo>
                    <a:pt x="56" y="3"/>
                  </a:lnTo>
                  <a:lnTo>
                    <a:pt x="48" y="5"/>
                  </a:lnTo>
                  <a:lnTo>
                    <a:pt x="41" y="7"/>
                  </a:lnTo>
                  <a:lnTo>
                    <a:pt x="35" y="10"/>
                  </a:lnTo>
                  <a:lnTo>
                    <a:pt x="28" y="14"/>
                  </a:lnTo>
                  <a:lnTo>
                    <a:pt x="22" y="18"/>
                  </a:lnTo>
                  <a:lnTo>
                    <a:pt x="17" y="23"/>
                  </a:lnTo>
                  <a:lnTo>
                    <a:pt x="12" y="27"/>
                  </a:lnTo>
                  <a:lnTo>
                    <a:pt x="8" y="32"/>
                  </a:lnTo>
                  <a:lnTo>
                    <a:pt x="5" y="37"/>
                  </a:lnTo>
                  <a:lnTo>
                    <a:pt x="2" y="43"/>
                  </a:lnTo>
                  <a:lnTo>
                    <a:pt x="1" y="50"/>
                  </a:lnTo>
                  <a:lnTo>
                    <a:pt x="0" y="56"/>
                  </a:lnTo>
                  <a:lnTo>
                    <a:pt x="6" y="56"/>
                  </a:lnTo>
                  <a:lnTo>
                    <a:pt x="7" y="51"/>
                  </a:lnTo>
                  <a:lnTo>
                    <a:pt x="8" y="45"/>
                  </a:lnTo>
                  <a:lnTo>
                    <a:pt x="10" y="41"/>
                  </a:lnTo>
                  <a:lnTo>
                    <a:pt x="13" y="35"/>
                  </a:lnTo>
                  <a:lnTo>
                    <a:pt x="17" y="31"/>
                  </a:lnTo>
                  <a:lnTo>
                    <a:pt x="22" y="26"/>
                  </a:lnTo>
                  <a:lnTo>
                    <a:pt x="25" y="23"/>
                  </a:lnTo>
                  <a:lnTo>
                    <a:pt x="31" y="19"/>
                  </a:lnTo>
                  <a:lnTo>
                    <a:pt x="37" y="16"/>
                  </a:lnTo>
                  <a:lnTo>
                    <a:pt x="43" y="14"/>
                  </a:lnTo>
                  <a:lnTo>
                    <a:pt x="50" y="11"/>
                  </a:lnTo>
                  <a:lnTo>
                    <a:pt x="57" y="9"/>
                  </a:lnTo>
                  <a:lnTo>
                    <a:pt x="64" y="8"/>
                  </a:lnTo>
                  <a:lnTo>
                    <a:pt x="71" y="7"/>
                  </a:lnTo>
                  <a:lnTo>
                    <a:pt x="80" y="7"/>
                  </a:lnTo>
                  <a:lnTo>
                    <a:pt x="88" y="7"/>
                  </a:lnTo>
                  <a:lnTo>
                    <a:pt x="88" y="1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894" name="Freeform 474"/>
            <p:cNvSpPr>
              <a:spLocks/>
            </p:cNvSpPr>
            <p:nvPr/>
          </p:nvSpPr>
          <p:spPr bwMode="auto">
            <a:xfrm>
              <a:off x="1205" y="4018"/>
              <a:ext cx="79" cy="68"/>
            </a:xfrm>
            <a:custGeom>
              <a:avLst/>
              <a:gdLst>
                <a:gd name="T0" fmla="*/ 78 w 79"/>
                <a:gd name="T1" fmla="*/ 67 h 68"/>
                <a:gd name="T2" fmla="*/ 78 w 79"/>
                <a:gd name="T3" fmla="*/ 67 h 68"/>
                <a:gd name="T4" fmla="*/ 78 w 79"/>
                <a:gd name="T5" fmla="*/ 55 h 68"/>
                <a:gd name="T6" fmla="*/ 74 w 79"/>
                <a:gd name="T7" fmla="*/ 43 h 68"/>
                <a:gd name="T8" fmla="*/ 67 w 79"/>
                <a:gd name="T9" fmla="*/ 31 h 68"/>
                <a:gd name="T10" fmla="*/ 57 w 79"/>
                <a:gd name="T11" fmla="*/ 22 h 68"/>
                <a:gd name="T12" fmla="*/ 46 w 79"/>
                <a:gd name="T13" fmla="*/ 14 h 68"/>
                <a:gd name="T14" fmla="*/ 32 w 79"/>
                <a:gd name="T15" fmla="*/ 7 h 68"/>
                <a:gd name="T16" fmla="*/ 17 w 79"/>
                <a:gd name="T17" fmla="*/ 3 h 68"/>
                <a:gd name="T18" fmla="*/ 0 w 79"/>
                <a:gd name="T19" fmla="*/ 0 h 68"/>
                <a:gd name="T20" fmla="*/ 0 w 79"/>
                <a:gd name="T21" fmla="*/ 6 h 68"/>
                <a:gd name="T22" fmla="*/ 15 w 79"/>
                <a:gd name="T23" fmla="*/ 8 h 68"/>
                <a:gd name="T24" fmla="*/ 30 w 79"/>
                <a:gd name="T25" fmla="*/ 13 h 68"/>
                <a:gd name="T26" fmla="*/ 43 w 79"/>
                <a:gd name="T27" fmla="*/ 19 h 68"/>
                <a:gd name="T28" fmla="*/ 53 w 79"/>
                <a:gd name="T29" fmla="*/ 27 h 68"/>
                <a:gd name="T30" fmla="*/ 62 w 79"/>
                <a:gd name="T31" fmla="*/ 36 h 68"/>
                <a:gd name="T32" fmla="*/ 68 w 79"/>
                <a:gd name="T33" fmla="*/ 45 h 68"/>
                <a:gd name="T34" fmla="*/ 72 w 79"/>
                <a:gd name="T35" fmla="*/ 56 h 68"/>
                <a:gd name="T36" fmla="*/ 72 w 79"/>
                <a:gd name="T37" fmla="*/ 67 h 68"/>
                <a:gd name="T38" fmla="*/ 78 w 79"/>
                <a:gd name="T39" fmla="*/ 67 h 6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68"/>
                <a:gd name="T62" fmla="*/ 79 w 79"/>
                <a:gd name="T63" fmla="*/ 68 h 68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68">
                  <a:moveTo>
                    <a:pt x="78" y="67"/>
                  </a:moveTo>
                  <a:lnTo>
                    <a:pt x="78" y="67"/>
                  </a:lnTo>
                  <a:lnTo>
                    <a:pt x="78" y="55"/>
                  </a:lnTo>
                  <a:lnTo>
                    <a:pt x="74" y="43"/>
                  </a:lnTo>
                  <a:lnTo>
                    <a:pt x="67" y="31"/>
                  </a:lnTo>
                  <a:lnTo>
                    <a:pt x="57" y="22"/>
                  </a:lnTo>
                  <a:lnTo>
                    <a:pt x="46" y="14"/>
                  </a:lnTo>
                  <a:lnTo>
                    <a:pt x="32" y="7"/>
                  </a:lnTo>
                  <a:lnTo>
                    <a:pt x="17" y="3"/>
                  </a:lnTo>
                  <a:lnTo>
                    <a:pt x="0" y="0"/>
                  </a:lnTo>
                  <a:lnTo>
                    <a:pt x="0" y="6"/>
                  </a:lnTo>
                  <a:lnTo>
                    <a:pt x="15" y="8"/>
                  </a:lnTo>
                  <a:lnTo>
                    <a:pt x="30" y="13"/>
                  </a:lnTo>
                  <a:lnTo>
                    <a:pt x="43" y="19"/>
                  </a:lnTo>
                  <a:lnTo>
                    <a:pt x="53" y="27"/>
                  </a:lnTo>
                  <a:lnTo>
                    <a:pt x="62" y="36"/>
                  </a:lnTo>
                  <a:lnTo>
                    <a:pt x="68" y="45"/>
                  </a:lnTo>
                  <a:lnTo>
                    <a:pt x="72" y="56"/>
                  </a:lnTo>
                  <a:lnTo>
                    <a:pt x="72" y="67"/>
                  </a:lnTo>
                  <a:lnTo>
                    <a:pt x="78" y="67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895" name="Freeform 475"/>
            <p:cNvSpPr>
              <a:spLocks/>
            </p:cNvSpPr>
            <p:nvPr/>
          </p:nvSpPr>
          <p:spPr bwMode="auto">
            <a:xfrm>
              <a:off x="1266" y="4119"/>
              <a:ext cx="168" cy="105"/>
            </a:xfrm>
            <a:custGeom>
              <a:avLst/>
              <a:gdLst>
                <a:gd name="T0" fmla="*/ 0 w 168"/>
                <a:gd name="T1" fmla="*/ 64 h 105"/>
                <a:gd name="T2" fmla="*/ 1 w 168"/>
                <a:gd name="T3" fmla="*/ 72 h 105"/>
                <a:gd name="T4" fmla="*/ 5 w 168"/>
                <a:gd name="T5" fmla="*/ 78 h 105"/>
                <a:gd name="T6" fmla="*/ 12 w 168"/>
                <a:gd name="T7" fmla="*/ 85 h 105"/>
                <a:gd name="T8" fmla="*/ 21 w 168"/>
                <a:gd name="T9" fmla="*/ 92 h 105"/>
                <a:gd name="T10" fmla="*/ 33 w 168"/>
                <a:gd name="T11" fmla="*/ 96 h 105"/>
                <a:gd name="T12" fmla="*/ 47 w 168"/>
                <a:gd name="T13" fmla="*/ 100 h 105"/>
                <a:gd name="T14" fmla="*/ 63 w 168"/>
                <a:gd name="T15" fmla="*/ 103 h 105"/>
                <a:gd name="T16" fmla="*/ 79 w 168"/>
                <a:gd name="T17" fmla="*/ 104 h 105"/>
                <a:gd name="T18" fmla="*/ 88 w 168"/>
                <a:gd name="T19" fmla="*/ 104 h 105"/>
                <a:gd name="T20" fmla="*/ 96 w 168"/>
                <a:gd name="T21" fmla="*/ 104 h 105"/>
                <a:gd name="T22" fmla="*/ 103 w 168"/>
                <a:gd name="T23" fmla="*/ 104 h 105"/>
                <a:gd name="T24" fmla="*/ 111 w 168"/>
                <a:gd name="T25" fmla="*/ 103 h 105"/>
                <a:gd name="T26" fmla="*/ 119 w 168"/>
                <a:gd name="T27" fmla="*/ 102 h 105"/>
                <a:gd name="T28" fmla="*/ 126 w 168"/>
                <a:gd name="T29" fmla="*/ 100 h 105"/>
                <a:gd name="T30" fmla="*/ 132 w 168"/>
                <a:gd name="T31" fmla="*/ 98 h 105"/>
                <a:gd name="T32" fmla="*/ 139 w 168"/>
                <a:gd name="T33" fmla="*/ 96 h 105"/>
                <a:gd name="T34" fmla="*/ 145 w 168"/>
                <a:gd name="T35" fmla="*/ 94 h 105"/>
                <a:gd name="T36" fmla="*/ 150 w 168"/>
                <a:gd name="T37" fmla="*/ 92 h 105"/>
                <a:gd name="T38" fmla="*/ 154 w 168"/>
                <a:gd name="T39" fmla="*/ 89 h 105"/>
                <a:gd name="T40" fmla="*/ 158 w 168"/>
                <a:gd name="T41" fmla="*/ 86 h 105"/>
                <a:gd name="T42" fmla="*/ 161 w 168"/>
                <a:gd name="T43" fmla="*/ 82 h 105"/>
                <a:gd name="T44" fmla="*/ 164 w 168"/>
                <a:gd name="T45" fmla="*/ 78 h 105"/>
                <a:gd name="T46" fmla="*/ 166 w 168"/>
                <a:gd name="T47" fmla="*/ 75 h 105"/>
                <a:gd name="T48" fmla="*/ 167 w 168"/>
                <a:gd name="T49" fmla="*/ 72 h 105"/>
                <a:gd name="T50" fmla="*/ 166 w 168"/>
                <a:gd name="T51" fmla="*/ 40 h 105"/>
                <a:gd name="T52" fmla="*/ 166 w 168"/>
                <a:gd name="T53" fmla="*/ 32 h 105"/>
                <a:gd name="T54" fmla="*/ 161 w 168"/>
                <a:gd name="T55" fmla="*/ 25 h 105"/>
                <a:gd name="T56" fmla="*/ 154 w 168"/>
                <a:gd name="T57" fmla="*/ 19 h 105"/>
                <a:gd name="T58" fmla="*/ 145 w 168"/>
                <a:gd name="T59" fmla="*/ 13 h 105"/>
                <a:gd name="T60" fmla="*/ 133 w 168"/>
                <a:gd name="T61" fmla="*/ 8 h 105"/>
                <a:gd name="T62" fmla="*/ 120 w 168"/>
                <a:gd name="T63" fmla="*/ 4 h 105"/>
                <a:gd name="T64" fmla="*/ 104 w 168"/>
                <a:gd name="T65" fmla="*/ 1 h 105"/>
                <a:gd name="T66" fmla="*/ 88 w 168"/>
                <a:gd name="T67" fmla="*/ 0 h 105"/>
                <a:gd name="T68" fmla="*/ 79 w 168"/>
                <a:gd name="T69" fmla="*/ 0 h 105"/>
                <a:gd name="T70" fmla="*/ 70 w 168"/>
                <a:gd name="T71" fmla="*/ 0 h 105"/>
                <a:gd name="T72" fmla="*/ 63 w 168"/>
                <a:gd name="T73" fmla="*/ 0 h 105"/>
                <a:gd name="T74" fmla="*/ 55 w 168"/>
                <a:gd name="T75" fmla="*/ 1 h 105"/>
                <a:gd name="T76" fmla="*/ 47 w 168"/>
                <a:gd name="T77" fmla="*/ 2 h 105"/>
                <a:gd name="T78" fmla="*/ 41 w 168"/>
                <a:gd name="T79" fmla="*/ 4 h 105"/>
                <a:gd name="T80" fmla="*/ 34 w 168"/>
                <a:gd name="T81" fmla="*/ 6 h 105"/>
                <a:gd name="T82" fmla="*/ 28 w 168"/>
                <a:gd name="T83" fmla="*/ 8 h 105"/>
                <a:gd name="T84" fmla="*/ 21 w 168"/>
                <a:gd name="T85" fmla="*/ 9 h 105"/>
                <a:gd name="T86" fmla="*/ 17 w 168"/>
                <a:gd name="T87" fmla="*/ 13 h 105"/>
                <a:gd name="T88" fmla="*/ 13 w 168"/>
                <a:gd name="T89" fmla="*/ 15 h 105"/>
                <a:gd name="T90" fmla="*/ 8 w 168"/>
                <a:gd name="T91" fmla="*/ 19 h 105"/>
                <a:gd name="T92" fmla="*/ 5 w 168"/>
                <a:gd name="T93" fmla="*/ 22 h 105"/>
                <a:gd name="T94" fmla="*/ 3 w 168"/>
                <a:gd name="T95" fmla="*/ 25 h 105"/>
                <a:gd name="T96" fmla="*/ 1 w 168"/>
                <a:gd name="T97" fmla="*/ 28 h 105"/>
                <a:gd name="T98" fmla="*/ 0 w 168"/>
                <a:gd name="T99" fmla="*/ 32 h 105"/>
                <a:gd name="T100" fmla="*/ 0 w 168"/>
                <a:gd name="T101" fmla="*/ 64 h 105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68"/>
                <a:gd name="T154" fmla="*/ 0 h 105"/>
                <a:gd name="T155" fmla="*/ 168 w 168"/>
                <a:gd name="T156" fmla="*/ 105 h 105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68" h="105">
                  <a:moveTo>
                    <a:pt x="0" y="64"/>
                  </a:moveTo>
                  <a:lnTo>
                    <a:pt x="1" y="72"/>
                  </a:lnTo>
                  <a:lnTo>
                    <a:pt x="5" y="78"/>
                  </a:lnTo>
                  <a:lnTo>
                    <a:pt x="12" y="85"/>
                  </a:lnTo>
                  <a:lnTo>
                    <a:pt x="21" y="92"/>
                  </a:lnTo>
                  <a:lnTo>
                    <a:pt x="33" y="96"/>
                  </a:lnTo>
                  <a:lnTo>
                    <a:pt x="47" y="100"/>
                  </a:lnTo>
                  <a:lnTo>
                    <a:pt x="63" y="103"/>
                  </a:lnTo>
                  <a:lnTo>
                    <a:pt x="79" y="104"/>
                  </a:lnTo>
                  <a:lnTo>
                    <a:pt x="88" y="104"/>
                  </a:lnTo>
                  <a:lnTo>
                    <a:pt x="96" y="104"/>
                  </a:lnTo>
                  <a:lnTo>
                    <a:pt x="103" y="104"/>
                  </a:lnTo>
                  <a:lnTo>
                    <a:pt x="111" y="103"/>
                  </a:lnTo>
                  <a:lnTo>
                    <a:pt x="119" y="102"/>
                  </a:lnTo>
                  <a:lnTo>
                    <a:pt x="126" y="100"/>
                  </a:lnTo>
                  <a:lnTo>
                    <a:pt x="132" y="98"/>
                  </a:lnTo>
                  <a:lnTo>
                    <a:pt x="139" y="96"/>
                  </a:lnTo>
                  <a:lnTo>
                    <a:pt x="145" y="94"/>
                  </a:lnTo>
                  <a:lnTo>
                    <a:pt x="150" y="92"/>
                  </a:lnTo>
                  <a:lnTo>
                    <a:pt x="154" y="89"/>
                  </a:lnTo>
                  <a:lnTo>
                    <a:pt x="158" y="86"/>
                  </a:lnTo>
                  <a:lnTo>
                    <a:pt x="161" y="82"/>
                  </a:lnTo>
                  <a:lnTo>
                    <a:pt x="164" y="78"/>
                  </a:lnTo>
                  <a:lnTo>
                    <a:pt x="166" y="75"/>
                  </a:lnTo>
                  <a:lnTo>
                    <a:pt x="167" y="72"/>
                  </a:lnTo>
                  <a:lnTo>
                    <a:pt x="166" y="40"/>
                  </a:lnTo>
                  <a:lnTo>
                    <a:pt x="166" y="32"/>
                  </a:lnTo>
                  <a:lnTo>
                    <a:pt x="161" y="25"/>
                  </a:lnTo>
                  <a:lnTo>
                    <a:pt x="154" y="19"/>
                  </a:lnTo>
                  <a:lnTo>
                    <a:pt x="145" y="13"/>
                  </a:lnTo>
                  <a:lnTo>
                    <a:pt x="133" y="8"/>
                  </a:lnTo>
                  <a:lnTo>
                    <a:pt x="120" y="4"/>
                  </a:lnTo>
                  <a:lnTo>
                    <a:pt x="104" y="1"/>
                  </a:lnTo>
                  <a:lnTo>
                    <a:pt x="88" y="0"/>
                  </a:lnTo>
                  <a:lnTo>
                    <a:pt x="79" y="0"/>
                  </a:lnTo>
                  <a:lnTo>
                    <a:pt x="70" y="0"/>
                  </a:lnTo>
                  <a:lnTo>
                    <a:pt x="63" y="0"/>
                  </a:lnTo>
                  <a:lnTo>
                    <a:pt x="55" y="1"/>
                  </a:lnTo>
                  <a:lnTo>
                    <a:pt x="47" y="2"/>
                  </a:lnTo>
                  <a:lnTo>
                    <a:pt x="41" y="4"/>
                  </a:lnTo>
                  <a:lnTo>
                    <a:pt x="34" y="6"/>
                  </a:lnTo>
                  <a:lnTo>
                    <a:pt x="28" y="8"/>
                  </a:lnTo>
                  <a:lnTo>
                    <a:pt x="21" y="9"/>
                  </a:lnTo>
                  <a:lnTo>
                    <a:pt x="17" y="13"/>
                  </a:lnTo>
                  <a:lnTo>
                    <a:pt x="13" y="15"/>
                  </a:lnTo>
                  <a:lnTo>
                    <a:pt x="8" y="19"/>
                  </a:lnTo>
                  <a:lnTo>
                    <a:pt x="5" y="22"/>
                  </a:lnTo>
                  <a:lnTo>
                    <a:pt x="3" y="25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0" y="64"/>
                  </a:lnTo>
                </a:path>
              </a:pathLst>
            </a:custGeom>
            <a:solidFill>
              <a:srgbClr val="FFB2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896" name="Freeform 476"/>
            <p:cNvSpPr>
              <a:spLocks/>
            </p:cNvSpPr>
            <p:nvPr/>
          </p:nvSpPr>
          <p:spPr bwMode="auto">
            <a:xfrm>
              <a:off x="1263" y="4187"/>
              <a:ext cx="80" cy="41"/>
            </a:xfrm>
            <a:custGeom>
              <a:avLst/>
              <a:gdLst>
                <a:gd name="T0" fmla="*/ 79 w 80"/>
                <a:gd name="T1" fmla="*/ 34 h 41"/>
                <a:gd name="T2" fmla="*/ 79 w 80"/>
                <a:gd name="T3" fmla="*/ 34 h 41"/>
                <a:gd name="T4" fmla="*/ 63 w 80"/>
                <a:gd name="T5" fmla="*/ 33 h 41"/>
                <a:gd name="T6" fmla="*/ 48 w 80"/>
                <a:gd name="T7" fmla="*/ 30 h 41"/>
                <a:gd name="T8" fmla="*/ 35 w 80"/>
                <a:gd name="T9" fmla="*/ 27 h 41"/>
                <a:gd name="T10" fmla="*/ 25 w 80"/>
                <a:gd name="T11" fmla="*/ 22 h 41"/>
                <a:gd name="T12" fmla="*/ 16 w 80"/>
                <a:gd name="T13" fmla="*/ 17 h 41"/>
                <a:gd name="T14" fmla="*/ 10 w 80"/>
                <a:gd name="T15" fmla="*/ 11 h 41"/>
                <a:gd name="T16" fmla="*/ 7 w 80"/>
                <a:gd name="T17" fmla="*/ 6 h 41"/>
                <a:gd name="T18" fmla="*/ 7 w 80"/>
                <a:gd name="T19" fmla="*/ 0 h 41"/>
                <a:gd name="T20" fmla="*/ 0 w 80"/>
                <a:gd name="T21" fmla="*/ 0 h 41"/>
                <a:gd name="T22" fmla="*/ 1 w 80"/>
                <a:gd name="T23" fmla="*/ 8 h 41"/>
                <a:gd name="T24" fmla="*/ 6 w 80"/>
                <a:gd name="T25" fmla="*/ 15 h 41"/>
                <a:gd name="T26" fmla="*/ 12 w 80"/>
                <a:gd name="T27" fmla="*/ 22 h 41"/>
                <a:gd name="T28" fmla="*/ 22 w 80"/>
                <a:gd name="T29" fmla="*/ 28 h 41"/>
                <a:gd name="T30" fmla="*/ 33 w 80"/>
                <a:gd name="T31" fmla="*/ 32 h 41"/>
                <a:gd name="T32" fmla="*/ 47 w 80"/>
                <a:gd name="T33" fmla="*/ 36 h 41"/>
                <a:gd name="T34" fmla="*/ 63 w 80"/>
                <a:gd name="T35" fmla="*/ 38 h 41"/>
                <a:gd name="T36" fmla="*/ 79 w 80"/>
                <a:gd name="T37" fmla="*/ 40 h 41"/>
                <a:gd name="T38" fmla="*/ 79 w 80"/>
                <a:gd name="T39" fmla="*/ 34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41"/>
                <a:gd name="T62" fmla="*/ 80 w 80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41">
                  <a:moveTo>
                    <a:pt x="79" y="34"/>
                  </a:moveTo>
                  <a:lnTo>
                    <a:pt x="79" y="34"/>
                  </a:lnTo>
                  <a:lnTo>
                    <a:pt x="63" y="33"/>
                  </a:lnTo>
                  <a:lnTo>
                    <a:pt x="48" y="30"/>
                  </a:lnTo>
                  <a:lnTo>
                    <a:pt x="35" y="27"/>
                  </a:lnTo>
                  <a:lnTo>
                    <a:pt x="25" y="22"/>
                  </a:lnTo>
                  <a:lnTo>
                    <a:pt x="16" y="17"/>
                  </a:lnTo>
                  <a:lnTo>
                    <a:pt x="10" y="11"/>
                  </a:lnTo>
                  <a:lnTo>
                    <a:pt x="7" y="6"/>
                  </a:lnTo>
                  <a:lnTo>
                    <a:pt x="7" y="0"/>
                  </a:lnTo>
                  <a:lnTo>
                    <a:pt x="0" y="0"/>
                  </a:lnTo>
                  <a:lnTo>
                    <a:pt x="1" y="8"/>
                  </a:lnTo>
                  <a:lnTo>
                    <a:pt x="6" y="15"/>
                  </a:lnTo>
                  <a:lnTo>
                    <a:pt x="12" y="22"/>
                  </a:lnTo>
                  <a:lnTo>
                    <a:pt x="22" y="28"/>
                  </a:lnTo>
                  <a:lnTo>
                    <a:pt x="33" y="32"/>
                  </a:lnTo>
                  <a:lnTo>
                    <a:pt x="47" y="36"/>
                  </a:lnTo>
                  <a:lnTo>
                    <a:pt x="63" y="38"/>
                  </a:lnTo>
                  <a:lnTo>
                    <a:pt x="79" y="40"/>
                  </a:lnTo>
                  <a:lnTo>
                    <a:pt x="79" y="34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897" name="Freeform 477"/>
            <p:cNvSpPr>
              <a:spLocks/>
            </p:cNvSpPr>
            <p:nvPr/>
          </p:nvSpPr>
          <p:spPr bwMode="auto">
            <a:xfrm>
              <a:off x="1348" y="4195"/>
              <a:ext cx="89" cy="33"/>
            </a:xfrm>
            <a:custGeom>
              <a:avLst/>
              <a:gdLst>
                <a:gd name="T0" fmla="*/ 81 w 89"/>
                <a:gd name="T1" fmla="*/ 0 h 33"/>
                <a:gd name="T2" fmla="*/ 81 w 89"/>
                <a:gd name="T3" fmla="*/ 0 h 33"/>
                <a:gd name="T4" fmla="*/ 81 w 89"/>
                <a:gd name="T5" fmla="*/ 2 h 33"/>
                <a:gd name="T6" fmla="*/ 80 w 89"/>
                <a:gd name="T7" fmla="*/ 5 h 33"/>
                <a:gd name="T8" fmla="*/ 78 w 89"/>
                <a:gd name="T9" fmla="*/ 8 h 33"/>
                <a:gd name="T10" fmla="*/ 75 w 89"/>
                <a:gd name="T11" fmla="*/ 10 h 33"/>
                <a:gd name="T12" fmla="*/ 71 w 89"/>
                <a:gd name="T13" fmla="*/ 13 h 33"/>
                <a:gd name="T14" fmla="*/ 66 w 89"/>
                <a:gd name="T15" fmla="*/ 14 h 33"/>
                <a:gd name="T16" fmla="*/ 63 w 89"/>
                <a:gd name="T17" fmla="*/ 17 h 33"/>
                <a:gd name="T18" fmla="*/ 57 w 89"/>
                <a:gd name="T19" fmla="*/ 19 h 33"/>
                <a:gd name="T20" fmla="*/ 51 w 89"/>
                <a:gd name="T21" fmla="*/ 21 h 33"/>
                <a:gd name="T22" fmla="*/ 45 w 89"/>
                <a:gd name="T23" fmla="*/ 23 h 33"/>
                <a:gd name="T24" fmla="*/ 38 w 89"/>
                <a:gd name="T25" fmla="*/ 24 h 33"/>
                <a:gd name="T26" fmla="*/ 31 w 89"/>
                <a:gd name="T27" fmla="*/ 25 h 33"/>
                <a:gd name="T28" fmla="*/ 23 w 89"/>
                <a:gd name="T29" fmla="*/ 26 h 33"/>
                <a:gd name="T30" fmla="*/ 16 w 89"/>
                <a:gd name="T31" fmla="*/ 26 h 33"/>
                <a:gd name="T32" fmla="*/ 8 w 89"/>
                <a:gd name="T33" fmla="*/ 26 h 33"/>
                <a:gd name="T34" fmla="*/ 0 w 89"/>
                <a:gd name="T35" fmla="*/ 26 h 33"/>
                <a:gd name="T36" fmla="*/ 0 w 89"/>
                <a:gd name="T37" fmla="*/ 32 h 33"/>
                <a:gd name="T38" fmla="*/ 8 w 89"/>
                <a:gd name="T39" fmla="*/ 32 h 33"/>
                <a:gd name="T40" fmla="*/ 16 w 89"/>
                <a:gd name="T41" fmla="*/ 32 h 33"/>
                <a:gd name="T42" fmla="*/ 23 w 89"/>
                <a:gd name="T43" fmla="*/ 31 h 33"/>
                <a:gd name="T44" fmla="*/ 31 w 89"/>
                <a:gd name="T45" fmla="*/ 30 h 33"/>
                <a:gd name="T46" fmla="*/ 39 w 89"/>
                <a:gd name="T47" fmla="*/ 29 h 33"/>
                <a:gd name="T48" fmla="*/ 47 w 89"/>
                <a:gd name="T49" fmla="*/ 28 h 33"/>
                <a:gd name="T50" fmla="*/ 52 w 89"/>
                <a:gd name="T51" fmla="*/ 26 h 33"/>
                <a:gd name="T52" fmla="*/ 59 w 89"/>
                <a:gd name="T53" fmla="*/ 24 h 33"/>
                <a:gd name="T54" fmla="*/ 66 w 89"/>
                <a:gd name="T55" fmla="*/ 22 h 33"/>
                <a:gd name="T56" fmla="*/ 70 w 89"/>
                <a:gd name="T57" fmla="*/ 20 h 33"/>
                <a:gd name="T58" fmla="*/ 74 w 89"/>
                <a:gd name="T59" fmla="*/ 18 h 33"/>
                <a:gd name="T60" fmla="*/ 79 w 89"/>
                <a:gd name="T61" fmla="*/ 14 h 33"/>
                <a:gd name="T62" fmla="*/ 82 w 89"/>
                <a:gd name="T63" fmla="*/ 11 h 33"/>
                <a:gd name="T64" fmla="*/ 85 w 89"/>
                <a:gd name="T65" fmla="*/ 8 h 33"/>
                <a:gd name="T66" fmla="*/ 87 w 89"/>
                <a:gd name="T67" fmla="*/ 4 h 33"/>
                <a:gd name="T68" fmla="*/ 88 w 89"/>
                <a:gd name="T69" fmla="*/ 0 h 33"/>
                <a:gd name="T70" fmla="*/ 81 w 89"/>
                <a:gd name="T71" fmla="*/ 0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81" y="0"/>
                  </a:moveTo>
                  <a:lnTo>
                    <a:pt x="81" y="0"/>
                  </a:lnTo>
                  <a:lnTo>
                    <a:pt x="81" y="2"/>
                  </a:lnTo>
                  <a:lnTo>
                    <a:pt x="80" y="5"/>
                  </a:lnTo>
                  <a:lnTo>
                    <a:pt x="78" y="8"/>
                  </a:lnTo>
                  <a:lnTo>
                    <a:pt x="75" y="10"/>
                  </a:lnTo>
                  <a:lnTo>
                    <a:pt x="71" y="13"/>
                  </a:lnTo>
                  <a:lnTo>
                    <a:pt x="66" y="14"/>
                  </a:lnTo>
                  <a:lnTo>
                    <a:pt x="63" y="17"/>
                  </a:lnTo>
                  <a:lnTo>
                    <a:pt x="57" y="19"/>
                  </a:lnTo>
                  <a:lnTo>
                    <a:pt x="51" y="21"/>
                  </a:lnTo>
                  <a:lnTo>
                    <a:pt x="45" y="23"/>
                  </a:lnTo>
                  <a:lnTo>
                    <a:pt x="38" y="24"/>
                  </a:lnTo>
                  <a:lnTo>
                    <a:pt x="31" y="25"/>
                  </a:lnTo>
                  <a:lnTo>
                    <a:pt x="23" y="26"/>
                  </a:lnTo>
                  <a:lnTo>
                    <a:pt x="16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8" y="32"/>
                  </a:lnTo>
                  <a:lnTo>
                    <a:pt x="16" y="32"/>
                  </a:lnTo>
                  <a:lnTo>
                    <a:pt x="23" y="31"/>
                  </a:lnTo>
                  <a:lnTo>
                    <a:pt x="31" y="30"/>
                  </a:lnTo>
                  <a:lnTo>
                    <a:pt x="39" y="29"/>
                  </a:lnTo>
                  <a:lnTo>
                    <a:pt x="47" y="28"/>
                  </a:lnTo>
                  <a:lnTo>
                    <a:pt x="52" y="26"/>
                  </a:lnTo>
                  <a:lnTo>
                    <a:pt x="59" y="24"/>
                  </a:lnTo>
                  <a:lnTo>
                    <a:pt x="66" y="22"/>
                  </a:lnTo>
                  <a:lnTo>
                    <a:pt x="70" y="20"/>
                  </a:lnTo>
                  <a:lnTo>
                    <a:pt x="74" y="18"/>
                  </a:lnTo>
                  <a:lnTo>
                    <a:pt x="79" y="14"/>
                  </a:lnTo>
                  <a:lnTo>
                    <a:pt x="82" y="11"/>
                  </a:lnTo>
                  <a:lnTo>
                    <a:pt x="85" y="8"/>
                  </a:lnTo>
                  <a:lnTo>
                    <a:pt x="87" y="4"/>
                  </a:lnTo>
                  <a:lnTo>
                    <a:pt x="88" y="0"/>
                  </a:lnTo>
                  <a:lnTo>
                    <a:pt x="81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898" name="Freeform 478"/>
            <p:cNvSpPr>
              <a:spLocks/>
            </p:cNvSpPr>
            <p:nvPr/>
          </p:nvSpPr>
          <p:spPr bwMode="auto">
            <a:xfrm>
              <a:off x="1435" y="4161"/>
              <a:ext cx="2" cy="29"/>
            </a:xfrm>
            <a:custGeom>
              <a:avLst/>
              <a:gdLst>
                <a:gd name="T0" fmla="*/ 0 w 2"/>
                <a:gd name="T1" fmla="*/ 0 h 29"/>
                <a:gd name="T2" fmla="*/ 0 w 2"/>
                <a:gd name="T3" fmla="*/ 0 h 29"/>
                <a:gd name="T4" fmla="*/ 0 w 2"/>
                <a:gd name="T5" fmla="*/ 28 h 29"/>
                <a:gd name="T6" fmla="*/ 1 w 2"/>
                <a:gd name="T7" fmla="*/ 28 h 29"/>
                <a:gd name="T8" fmla="*/ 1 w 2"/>
                <a:gd name="T9" fmla="*/ 0 h 29"/>
                <a:gd name="T10" fmla="*/ 0 w 2"/>
                <a:gd name="T11" fmla="*/ 0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"/>
                <a:gd name="T19" fmla="*/ 0 h 29"/>
                <a:gd name="T20" fmla="*/ 2 w 2"/>
                <a:gd name="T21" fmla="*/ 29 h 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" h="29">
                  <a:moveTo>
                    <a:pt x="0" y="0"/>
                  </a:moveTo>
                  <a:lnTo>
                    <a:pt x="0" y="0"/>
                  </a:lnTo>
                  <a:lnTo>
                    <a:pt x="0" y="28"/>
                  </a:lnTo>
                  <a:lnTo>
                    <a:pt x="1" y="28"/>
                  </a:lnTo>
                  <a:lnTo>
                    <a:pt x="1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899" name="Freeform 479"/>
            <p:cNvSpPr>
              <a:spLocks/>
            </p:cNvSpPr>
            <p:nvPr/>
          </p:nvSpPr>
          <p:spPr bwMode="auto">
            <a:xfrm>
              <a:off x="1357" y="4116"/>
              <a:ext cx="79" cy="40"/>
            </a:xfrm>
            <a:custGeom>
              <a:avLst/>
              <a:gdLst>
                <a:gd name="T0" fmla="*/ 0 w 79"/>
                <a:gd name="T1" fmla="*/ 5 h 40"/>
                <a:gd name="T2" fmla="*/ 0 w 79"/>
                <a:gd name="T3" fmla="*/ 5 h 40"/>
                <a:gd name="T4" fmla="*/ 16 w 79"/>
                <a:gd name="T5" fmla="*/ 7 h 40"/>
                <a:gd name="T6" fmla="*/ 30 w 79"/>
                <a:gd name="T7" fmla="*/ 9 h 40"/>
                <a:gd name="T8" fmla="*/ 43 w 79"/>
                <a:gd name="T9" fmla="*/ 13 h 40"/>
                <a:gd name="T10" fmla="*/ 54 w 79"/>
                <a:gd name="T11" fmla="*/ 17 h 40"/>
                <a:gd name="T12" fmla="*/ 62 w 79"/>
                <a:gd name="T13" fmla="*/ 22 h 40"/>
                <a:gd name="T14" fmla="*/ 69 w 79"/>
                <a:gd name="T15" fmla="*/ 28 h 40"/>
                <a:gd name="T16" fmla="*/ 72 w 79"/>
                <a:gd name="T17" fmla="*/ 33 h 40"/>
                <a:gd name="T18" fmla="*/ 72 w 79"/>
                <a:gd name="T19" fmla="*/ 39 h 40"/>
                <a:gd name="T20" fmla="*/ 78 w 79"/>
                <a:gd name="T21" fmla="*/ 39 h 40"/>
                <a:gd name="T22" fmla="*/ 78 w 79"/>
                <a:gd name="T23" fmla="*/ 31 h 40"/>
                <a:gd name="T24" fmla="*/ 73 w 79"/>
                <a:gd name="T25" fmla="*/ 23 h 40"/>
                <a:gd name="T26" fmla="*/ 67 w 79"/>
                <a:gd name="T27" fmla="*/ 17 h 40"/>
                <a:gd name="T28" fmla="*/ 57 w 79"/>
                <a:gd name="T29" fmla="*/ 11 h 40"/>
                <a:gd name="T30" fmla="*/ 46 w 79"/>
                <a:gd name="T31" fmla="*/ 7 h 40"/>
                <a:gd name="T32" fmla="*/ 32 w 79"/>
                <a:gd name="T33" fmla="*/ 3 h 40"/>
                <a:gd name="T34" fmla="*/ 16 w 79"/>
                <a:gd name="T35" fmla="*/ 1 h 40"/>
                <a:gd name="T36" fmla="*/ 0 w 79"/>
                <a:gd name="T37" fmla="*/ 0 h 40"/>
                <a:gd name="T38" fmla="*/ 0 w 79"/>
                <a:gd name="T39" fmla="*/ 5 h 4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0"/>
                <a:gd name="T62" fmla="*/ 79 w 79"/>
                <a:gd name="T63" fmla="*/ 40 h 4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0">
                  <a:moveTo>
                    <a:pt x="0" y="5"/>
                  </a:moveTo>
                  <a:lnTo>
                    <a:pt x="0" y="5"/>
                  </a:lnTo>
                  <a:lnTo>
                    <a:pt x="16" y="7"/>
                  </a:lnTo>
                  <a:lnTo>
                    <a:pt x="30" y="9"/>
                  </a:lnTo>
                  <a:lnTo>
                    <a:pt x="43" y="13"/>
                  </a:lnTo>
                  <a:lnTo>
                    <a:pt x="54" y="17"/>
                  </a:lnTo>
                  <a:lnTo>
                    <a:pt x="62" y="22"/>
                  </a:lnTo>
                  <a:lnTo>
                    <a:pt x="69" y="28"/>
                  </a:lnTo>
                  <a:lnTo>
                    <a:pt x="72" y="33"/>
                  </a:lnTo>
                  <a:lnTo>
                    <a:pt x="72" y="39"/>
                  </a:lnTo>
                  <a:lnTo>
                    <a:pt x="78" y="39"/>
                  </a:lnTo>
                  <a:lnTo>
                    <a:pt x="78" y="31"/>
                  </a:lnTo>
                  <a:lnTo>
                    <a:pt x="73" y="23"/>
                  </a:lnTo>
                  <a:lnTo>
                    <a:pt x="67" y="17"/>
                  </a:lnTo>
                  <a:lnTo>
                    <a:pt x="57" y="11"/>
                  </a:lnTo>
                  <a:lnTo>
                    <a:pt x="46" y="7"/>
                  </a:lnTo>
                  <a:lnTo>
                    <a:pt x="32" y="3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00" name="Freeform 480"/>
            <p:cNvSpPr>
              <a:spLocks/>
            </p:cNvSpPr>
            <p:nvPr/>
          </p:nvSpPr>
          <p:spPr bwMode="auto">
            <a:xfrm>
              <a:off x="1263" y="4115"/>
              <a:ext cx="89" cy="33"/>
            </a:xfrm>
            <a:custGeom>
              <a:avLst/>
              <a:gdLst>
                <a:gd name="T0" fmla="*/ 6 w 89"/>
                <a:gd name="T1" fmla="*/ 32 h 33"/>
                <a:gd name="T2" fmla="*/ 6 w 89"/>
                <a:gd name="T3" fmla="*/ 32 h 33"/>
                <a:gd name="T4" fmla="*/ 7 w 89"/>
                <a:gd name="T5" fmla="*/ 29 h 33"/>
                <a:gd name="T6" fmla="*/ 8 w 89"/>
                <a:gd name="T7" fmla="*/ 27 h 33"/>
                <a:gd name="T8" fmla="*/ 10 w 89"/>
                <a:gd name="T9" fmla="*/ 24 h 33"/>
                <a:gd name="T10" fmla="*/ 13 w 89"/>
                <a:gd name="T11" fmla="*/ 22 h 33"/>
                <a:gd name="T12" fmla="*/ 16 w 89"/>
                <a:gd name="T13" fmla="*/ 19 h 33"/>
                <a:gd name="T14" fmla="*/ 21 w 89"/>
                <a:gd name="T15" fmla="*/ 17 h 33"/>
                <a:gd name="T16" fmla="*/ 25 w 89"/>
                <a:gd name="T17" fmla="*/ 15 h 33"/>
                <a:gd name="T18" fmla="*/ 31 w 89"/>
                <a:gd name="T19" fmla="*/ 13 h 33"/>
                <a:gd name="T20" fmla="*/ 37 w 89"/>
                <a:gd name="T21" fmla="*/ 11 h 33"/>
                <a:gd name="T22" fmla="*/ 42 w 89"/>
                <a:gd name="T23" fmla="*/ 9 h 33"/>
                <a:gd name="T24" fmla="*/ 50 w 89"/>
                <a:gd name="T25" fmla="*/ 8 h 33"/>
                <a:gd name="T26" fmla="*/ 56 w 89"/>
                <a:gd name="T27" fmla="*/ 8 h 33"/>
                <a:gd name="T28" fmla="*/ 64 w 89"/>
                <a:gd name="T29" fmla="*/ 6 h 33"/>
                <a:gd name="T30" fmla="*/ 71 w 89"/>
                <a:gd name="T31" fmla="*/ 6 h 33"/>
                <a:gd name="T32" fmla="*/ 80 w 89"/>
                <a:gd name="T33" fmla="*/ 6 h 33"/>
                <a:gd name="T34" fmla="*/ 88 w 89"/>
                <a:gd name="T35" fmla="*/ 6 h 33"/>
                <a:gd name="T36" fmla="*/ 88 w 89"/>
                <a:gd name="T37" fmla="*/ 1 h 33"/>
                <a:gd name="T38" fmla="*/ 80 w 89"/>
                <a:gd name="T39" fmla="*/ 0 h 33"/>
                <a:gd name="T40" fmla="*/ 71 w 89"/>
                <a:gd name="T41" fmla="*/ 0 h 33"/>
                <a:gd name="T42" fmla="*/ 64 w 89"/>
                <a:gd name="T43" fmla="*/ 1 h 33"/>
                <a:gd name="T44" fmla="*/ 56 w 89"/>
                <a:gd name="T45" fmla="*/ 2 h 33"/>
                <a:gd name="T46" fmla="*/ 49 w 89"/>
                <a:gd name="T47" fmla="*/ 3 h 33"/>
                <a:gd name="T48" fmla="*/ 41 w 89"/>
                <a:gd name="T49" fmla="*/ 4 h 33"/>
                <a:gd name="T50" fmla="*/ 35 w 89"/>
                <a:gd name="T51" fmla="*/ 6 h 33"/>
                <a:gd name="T52" fmla="*/ 29 w 89"/>
                <a:gd name="T53" fmla="*/ 8 h 33"/>
                <a:gd name="T54" fmla="*/ 22 w 89"/>
                <a:gd name="T55" fmla="*/ 9 h 33"/>
                <a:gd name="T56" fmla="*/ 18 w 89"/>
                <a:gd name="T57" fmla="*/ 13 h 33"/>
                <a:gd name="T58" fmla="*/ 13 w 89"/>
                <a:gd name="T59" fmla="*/ 15 h 33"/>
                <a:gd name="T60" fmla="*/ 8 w 89"/>
                <a:gd name="T61" fmla="*/ 18 h 33"/>
                <a:gd name="T62" fmla="*/ 6 w 89"/>
                <a:gd name="T63" fmla="*/ 21 h 33"/>
                <a:gd name="T64" fmla="*/ 2 w 89"/>
                <a:gd name="T65" fmla="*/ 24 h 33"/>
                <a:gd name="T66" fmla="*/ 1 w 89"/>
                <a:gd name="T67" fmla="*/ 28 h 33"/>
                <a:gd name="T68" fmla="*/ 0 w 89"/>
                <a:gd name="T69" fmla="*/ 32 h 33"/>
                <a:gd name="T70" fmla="*/ 6 w 89"/>
                <a:gd name="T71" fmla="*/ 32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6" y="32"/>
                  </a:moveTo>
                  <a:lnTo>
                    <a:pt x="6" y="32"/>
                  </a:lnTo>
                  <a:lnTo>
                    <a:pt x="7" y="29"/>
                  </a:lnTo>
                  <a:lnTo>
                    <a:pt x="8" y="27"/>
                  </a:lnTo>
                  <a:lnTo>
                    <a:pt x="10" y="24"/>
                  </a:lnTo>
                  <a:lnTo>
                    <a:pt x="13" y="22"/>
                  </a:lnTo>
                  <a:lnTo>
                    <a:pt x="16" y="19"/>
                  </a:lnTo>
                  <a:lnTo>
                    <a:pt x="21" y="17"/>
                  </a:lnTo>
                  <a:lnTo>
                    <a:pt x="25" y="15"/>
                  </a:lnTo>
                  <a:lnTo>
                    <a:pt x="31" y="13"/>
                  </a:lnTo>
                  <a:lnTo>
                    <a:pt x="37" y="11"/>
                  </a:lnTo>
                  <a:lnTo>
                    <a:pt x="42" y="9"/>
                  </a:lnTo>
                  <a:lnTo>
                    <a:pt x="50" y="8"/>
                  </a:lnTo>
                  <a:lnTo>
                    <a:pt x="56" y="8"/>
                  </a:lnTo>
                  <a:lnTo>
                    <a:pt x="64" y="6"/>
                  </a:lnTo>
                  <a:lnTo>
                    <a:pt x="71" y="6"/>
                  </a:lnTo>
                  <a:lnTo>
                    <a:pt x="80" y="6"/>
                  </a:lnTo>
                  <a:lnTo>
                    <a:pt x="88" y="6"/>
                  </a:lnTo>
                  <a:lnTo>
                    <a:pt x="88" y="1"/>
                  </a:lnTo>
                  <a:lnTo>
                    <a:pt x="80" y="0"/>
                  </a:lnTo>
                  <a:lnTo>
                    <a:pt x="71" y="0"/>
                  </a:lnTo>
                  <a:lnTo>
                    <a:pt x="64" y="1"/>
                  </a:lnTo>
                  <a:lnTo>
                    <a:pt x="56" y="2"/>
                  </a:lnTo>
                  <a:lnTo>
                    <a:pt x="49" y="3"/>
                  </a:lnTo>
                  <a:lnTo>
                    <a:pt x="41" y="4"/>
                  </a:lnTo>
                  <a:lnTo>
                    <a:pt x="35" y="6"/>
                  </a:lnTo>
                  <a:lnTo>
                    <a:pt x="29" y="8"/>
                  </a:lnTo>
                  <a:lnTo>
                    <a:pt x="22" y="9"/>
                  </a:lnTo>
                  <a:lnTo>
                    <a:pt x="18" y="13"/>
                  </a:lnTo>
                  <a:lnTo>
                    <a:pt x="13" y="15"/>
                  </a:lnTo>
                  <a:lnTo>
                    <a:pt x="8" y="18"/>
                  </a:lnTo>
                  <a:lnTo>
                    <a:pt x="6" y="21"/>
                  </a:lnTo>
                  <a:lnTo>
                    <a:pt x="2" y="24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6" y="3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01" name="Freeform 481"/>
            <p:cNvSpPr>
              <a:spLocks/>
            </p:cNvSpPr>
            <p:nvPr/>
          </p:nvSpPr>
          <p:spPr bwMode="auto">
            <a:xfrm>
              <a:off x="1263" y="4153"/>
              <a:ext cx="2" cy="29"/>
            </a:xfrm>
            <a:custGeom>
              <a:avLst/>
              <a:gdLst>
                <a:gd name="T0" fmla="*/ 1 w 2"/>
                <a:gd name="T1" fmla="*/ 28 h 29"/>
                <a:gd name="T2" fmla="*/ 1 w 2"/>
                <a:gd name="T3" fmla="*/ 28 h 29"/>
                <a:gd name="T4" fmla="*/ 1 w 2"/>
                <a:gd name="T5" fmla="*/ 0 h 29"/>
                <a:gd name="T6" fmla="*/ 0 w 2"/>
                <a:gd name="T7" fmla="*/ 0 h 29"/>
                <a:gd name="T8" fmla="*/ 0 w 2"/>
                <a:gd name="T9" fmla="*/ 28 h 29"/>
                <a:gd name="T10" fmla="*/ 1 w 2"/>
                <a:gd name="T11" fmla="*/ 28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"/>
                <a:gd name="T19" fmla="*/ 0 h 29"/>
                <a:gd name="T20" fmla="*/ 2 w 2"/>
                <a:gd name="T21" fmla="*/ 29 h 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" h="29">
                  <a:moveTo>
                    <a:pt x="1" y="28"/>
                  </a:moveTo>
                  <a:lnTo>
                    <a:pt x="1" y="28"/>
                  </a:lnTo>
                  <a:lnTo>
                    <a:pt x="1" y="0"/>
                  </a:lnTo>
                  <a:lnTo>
                    <a:pt x="0" y="0"/>
                  </a:lnTo>
                  <a:lnTo>
                    <a:pt x="0" y="28"/>
                  </a:lnTo>
                  <a:lnTo>
                    <a:pt x="1" y="28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02" name="Freeform 482"/>
            <p:cNvSpPr>
              <a:spLocks/>
            </p:cNvSpPr>
            <p:nvPr/>
          </p:nvSpPr>
          <p:spPr bwMode="auto">
            <a:xfrm>
              <a:off x="1266" y="4119"/>
              <a:ext cx="167" cy="71"/>
            </a:xfrm>
            <a:custGeom>
              <a:avLst/>
              <a:gdLst>
                <a:gd name="T0" fmla="*/ 166 w 167"/>
                <a:gd name="T1" fmla="*/ 39 h 71"/>
                <a:gd name="T2" fmla="*/ 165 w 167"/>
                <a:gd name="T3" fmla="*/ 42 h 71"/>
                <a:gd name="T4" fmla="*/ 163 w 167"/>
                <a:gd name="T5" fmla="*/ 45 h 71"/>
                <a:gd name="T6" fmla="*/ 161 w 167"/>
                <a:gd name="T7" fmla="*/ 49 h 71"/>
                <a:gd name="T8" fmla="*/ 158 w 167"/>
                <a:gd name="T9" fmla="*/ 52 h 71"/>
                <a:gd name="T10" fmla="*/ 153 w 167"/>
                <a:gd name="T11" fmla="*/ 55 h 71"/>
                <a:gd name="T12" fmla="*/ 150 w 167"/>
                <a:gd name="T13" fmla="*/ 57 h 71"/>
                <a:gd name="T14" fmla="*/ 145 w 167"/>
                <a:gd name="T15" fmla="*/ 61 h 71"/>
                <a:gd name="T16" fmla="*/ 139 w 167"/>
                <a:gd name="T17" fmla="*/ 63 h 71"/>
                <a:gd name="T18" fmla="*/ 132 w 167"/>
                <a:gd name="T19" fmla="*/ 64 h 71"/>
                <a:gd name="T20" fmla="*/ 125 w 167"/>
                <a:gd name="T21" fmla="*/ 66 h 71"/>
                <a:gd name="T22" fmla="*/ 119 w 167"/>
                <a:gd name="T23" fmla="*/ 68 h 71"/>
                <a:gd name="T24" fmla="*/ 111 w 167"/>
                <a:gd name="T25" fmla="*/ 69 h 71"/>
                <a:gd name="T26" fmla="*/ 103 w 167"/>
                <a:gd name="T27" fmla="*/ 70 h 71"/>
                <a:gd name="T28" fmla="*/ 96 w 167"/>
                <a:gd name="T29" fmla="*/ 70 h 71"/>
                <a:gd name="T30" fmla="*/ 87 w 167"/>
                <a:gd name="T31" fmla="*/ 70 h 71"/>
                <a:gd name="T32" fmla="*/ 78 w 167"/>
                <a:gd name="T33" fmla="*/ 70 h 71"/>
                <a:gd name="T34" fmla="*/ 62 w 167"/>
                <a:gd name="T35" fmla="*/ 69 h 71"/>
                <a:gd name="T36" fmla="*/ 46 w 167"/>
                <a:gd name="T37" fmla="*/ 66 h 71"/>
                <a:gd name="T38" fmla="*/ 33 w 167"/>
                <a:gd name="T39" fmla="*/ 63 h 71"/>
                <a:gd name="T40" fmla="*/ 21 w 167"/>
                <a:gd name="T41" fmla="*/ 57 h 71"/>
                <a:gd name="T42" fmla="*/ 12 w 167"/>
                <a:gd name="T43" fmla="*/ 52 h 71"/>
                <a:gd name="T44" fmla="*/ 5 w 167"/>
                <a:gd name="T45" fmla="*/ 45 h 71"/>
                <a:gd name="T46" fmla="*/ 0 w 167"/>
                <a:gd name="T47" fmla="*/ 39 h 71"/>
                <a:gd name="T48" fmla="*/ 0 w 167"/>
                <a:gd name="T49" fmla="*/ 31 h 71"/>
                <a:gd name="T50" fmla="*/ 1 w 167"/>
                <a:gd name="T51" fmla="*/ 28 h 71"/>
                <a:gd name="T52" fmla="*/ 3 w 167"/>
                <a:gd name="T53" fmla="*/ 24 h 71"/>
                <a:gd name="T54" fmla="*/ 5 w 167"/>
                <a:gd name="T55" fmla="*/ 21 h 71"/>
                <a:gd name="T56" fmla="*/ 8 w 167"/>
                <a:gd name="T57" fmla="*/ 18 h 71"/>
                <a:gd name="T58" fmla="*/ 13 w 167"/>
                <a:gd name="T59" fmla="*/ 15 h 71"/>
                <a:gd name="T60" fmla="*/ 17 w 167"/>
                <a:gd name="T61" fmla="*/ 13 h 71"/>
                <a:gd name="T62" fmla="*/ 21 w 167"/>
                <a:gd name="T63" fmla="*/ 9 h 71"/>
                <a:gd name="T64" fmla="*/ 28 w 167"/>
                <a:gd name="T65" fmla="*/ 7 h 71"/>
                <a:gd name="T66" fmla="*/ 34 w 167"/>
                <a:gd name="T67" fmla="*/ 6 h 71"/>
                <a:gd name="T68" fmla="*/ 41 w 167"/>
                <a:gd name="T69" fmla="*/ 4 h 71"/>
                <a:gd name="T70" fmla="*/ 47 w 167"/>
                <a:gd name="T71" fmla="*/ 2 h 71"/>
                <a:gd name="T72" fmla="*/ 55 w 167"/>
                <a:gd name="T73" fmla="*/ 1 h 71"/>
                <a:gd name="T74" fmla="*/ 63 w 167"/>
                <a:gd name="T75" fmla="*/ 0 h 71"/>
                <a:gd name="T76" fmla="*/ 70 w 167"/>
                <a:gd name="T77" fmla="*/ 0 h 71"/>
                <a:gd name="T78" fmla="*/ 79 w 167"/>
                <a:gd name="T79" fmla="*/ 0 h 71"/>
                <a:gd name="T80" fmla="*/ 88 w 167"/>
                <a:gd name="T81" fmla="*/ 0 h 71"/>
                <a:gd name="T82" fmla="*/ 104 w 167"/>
                <a:gd name="T83" fmla="*/ 1 h 71"/>
                <a:gd name="T84" fmla="*/ 120 w 167"/>
                <a:gd name="T85" fmla="*/ 4 h 71"/>
                <a:gd name="T86" fmla="*/ 133 w 167"/>
                <a:gd name="T87" fmla="*/ 7 h 71"/>
                <a:gd name="T88" fmla="*/ 145 w 167"/>
                <a:gd name="T89" fmla="*/ 13 h 71"/>
                <a:gd name="T90" fmla="*/ 154 w 167"/>
                <a:gd name="T91" fmla="*/ 18 h 71"/>
                <a:gd name="T92" fmla="*/ 161 w 167"/>
                <a:gd name="T93" fmla="*/ 24 h 71"/>
                <a:gd name="T94" fmla="*/ 166 w 167"/>
                <a:gd name="T95" fmla="*/ 31 h 71"/>
                <a:gd name="T96" fmla="*/ 166 w 167"/>
                <a:gd name="T97" fmla="*/ 39 h 7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67"/>
                <a:gd name="T148" fmla="*/ 0 h 71"/>
                <a:gd name="T149" fmla="*/ 167 w 167"/>
                <a:gd name="T150" fmla="*/ 71 h 71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67" h="71">
                  <a:moveTo>
                    <a:pt x="166" y="39"/>
                  </a:moveTo>
                  <a:lnTo>
                    <a:pt x="165" y="42"/>
                  </a:lnTo>
                  <a:lnTo>
                    <a:pt x="163" y="45"/>
                  </a:lnTo>
                  <a:lnTo>
                    <a:pt x="161" y="49"/>
                  </a:lnTo>
                  <a:lnTo>
                    <a:pt x="158" y="52"/>
                  </a:lnTo>
                  <a:lnTo>
                    <a:pt x="153" y="55"/>
                  </a:lnTo>
                  <a:lnTo>
                    <a:pt x="150" y="57"/>
                  </a:lnTo>
                  <a:lnTo>
                    <a:pt x="145" y="61"/>
                  </a:lnTo>
                  <a:lnTo>
                    <a:pt x="139" y="63"/>
                  </a:lnTo>
                  <a:lnTo>
                    <a:pt x="132" y="64"/>
                  </a:lnTo>
                  <a:lnTo>
                    <a:pt x="125" y="66"/>
                  </a:lnTo>
                  <a:lnTo>
                    <a:pt x="119" y="68"/>
                  </a:lnTo>
                  <a:lnTo>
                    <a:pt x="111" y="69"/>
                  </a:lnTo>
                  <a:lnTo>
                    <a:pt x="103" y="70"/>
                  </a:lnTo>
                  <a:lnTo>
                    <a:pt x="96" y="70"/>
                  </a:lnTo>
                  <a:lnTo>
                    <a:pt x="87" y="70"/>
                  </a:lnTo>
                  <a:lnTo>
                    <a:pt x="78" y="70"/>
                  </a:lnTo>
                  <a:lnTo>
                    <a:pt x="62" y="69"/>
                  </a:lnTo>
                  <a:lnTo>
                    <a:pt x="46" y="66"/>
                  </a:lnTo>
                  <a:lnTo>
                    <a:pt x="33" y="63"/>
                  </a:lnTo>
                  <a:lnTo>
                    <a:pt x="21" y="57"/>
                  </a:lnTo>
                  <a:lnTo>
                    <a:pt x="12" y="52"/>
                  </a:lnTo>
                  <a:lnTo>
                    <a:pt x="5" y="45"/>
                  </a:lnTo>
                  <a:lnTo>
                    <a:pt x="0" y="39"/>
                  </a:lnTo>
                  <a:lnTo>
                    <a:pt x="0" y="31"/>
                  </a:lnTo>
                  <a:lnTo>
                    <a:pt x="1" y="28"/>
                  </a:lnTo>
                  <a:lnTo>
                    <a:pt x="3" y="24"/>
                  </a:lnTo>
                  <a:lnTo>
                    <a:pt x="5" y="21"/>
                  </a:lnTo>
                  <a:lnTo>
                    <a:pt x="8" y="18"/>
                  </a:lnTo>
                  <a:lnTo>
                    <a:pt x="13" y="15"/>
                  </a:lnTo>
                  <a:lnTo>
                    <a:pt x="17" y="13"/>
                  </a:lnTo>
                  <a:lnTo>
                    <a:pt x="21" y="9"/>
                  </a:lnTo>
                  <a:lnTo>
                    <a:pt x="28" y="7"/>
                  </a:lnTo>
                  <a:lnTo>
                    <a:pt x="34" y="6"/>
                  </a:lnTo>
                  <a:lnTo>
                    <a:pt x="41" y="4"/>
                  </a:lnTo>
                  <a:lnTo>
                    <a:pt x="47" y="2"/>
                  </a:lnTo>
                  <a:lnTo>
                    <a:pt x="55" y="1"/>
                  </a:lnTo>
                  <a:lnTo>
                    <a:pt x="63" y="0"/>
                  </a:lnTo>
                  <a:lnTo>
                    <a:pt x="70" y="0"/>
                  </a:lnTo>
                  <a:lnTo>
                    <a:pt x="79" y="0"/>
                  </a:lnTo>
                  <a:lnTo>
                    <a:pt x="88" y="0"/>
                  </a:lnTo>
                  <a:lnTo>
                    <a:pt x="104" y="1"/>
                  </a:lnTo>
                  <a:lnTo>
                    <a:pt x="120" y="4"/>
                  </a:lnTo>
                  <a:lnTo>
                    <a:pt x="133" y="7"/>
                  </a:lnTo>
                  <a:lnTo>
                    <a:pt x="145" y="13"/>
                  </a:lnTo>
                  <a:lnTo>
                    <a:pt x="154" y="18"/>
                  </a:lnTo>
                  <a:lnTo>
                    <a:pt x="161" y="24"/>
                  </a:lnTo>
                  <a:lnTo>
                    <a:pt x="166" y="31"/>
                  </a:lnTo>
                  <a:lnTo>
                    <a:pt x="166" y="39"/>
                  </a:lnTo>
                </a:path>
              </a:pathLst>
            </a:custGeom>
            <a:solidFill>
              <a:srgbClr val="FFFF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03" name="Freeform 483"/>
            <p:cNvSpPr>
              <a:spLocks/>
            </p:cNvSpPr>
            <p:nvPr/>
          </p:nvSpPr>
          <p:spPr bwMode="auto">
            <a:xfrm>
              <a:off x="1347" y="4161"/>
              <a:ext cx="89" cy="33"/>
            </a:xfrm>
            <a:custGeom>
              <a:avLst/>
              <a:gdLst>
                <a:gd name="T0" fmla="*/ 0 w 89"/>
                <a:gd name="T1" fmla="*/ 31 h 33"/>
                <a:gd name="T2" fmla="*/ 0 w 89"/>
                <a:gd name="T3" fmla="*/ 31 h 33"/>
                <a:gd name="T4" fmla="*/ 8 w 89"/>
                <a:gd name="T5" fmla="*/ 32 h 33"/>
                <a:gd name="T6" fmla="*/ 17 w 89"/>
                <a:gd name="T7" fmla="*/ 32 h 33"/>
                <a:gd name="T8" fmla="*/ 24 w 89"/>
                <a:gd name="T9" fmla="*/ 31 h 33"/>
                <a:gd name="T10" fmla="*/ 32 w 89"/>
                <a:gd name="T11" fmla="*/ 30 h 33"/>
                <a:gd name="T12" fmla="*/ 39 w 89"/>
                <a:gd name="T13" fmla="*/ 29 h 33"/>
                <a:gd name="T14" fmla="*/ 47 w 89"/>
                <a:gd name="T15" fmla="*/ 28 h 33"/>
                <a:gd name="T16" fmla="*/ 53 w 89"/>
                <a:gd name="T17" fmla="*/ 26 h 33"/>
                <a:gd name="T18" fmla="*/ 60 w 89"/>
                <a:gd name="T19" fmla="*/ 24 h 33"/>
                <a:gd name="T20" fmla="*/ 66 w 89"/>
                <a:gd name="T21" fmla="*/ 23 h 33"/>
                <a:gd name="T22" fmla="*/ 70 w 89"/>
                <a:gd name="T23" fmla="*/ 19 h 33"/>
                <a:gd name="T24" fmla="*/ 75 w 89"/>
                <a:gd name="T25" fmla="*/ 17 h 33"/>
                <a:gd name="T26" fmla="*/ 80 w 89"/>
                <a:gd name="T27" fmla="*/ 14 h 33"/>
                <a:gd name="T28" fmla="*/ 82 w 89"/>
                <a:gd name="T29" fmla="*/ 11 h 33"/>
                <a:gd name="T30" fmla="*/ 86 w 89"/>
                <a:gd name="T31" fmla="*/ 8 h 33"/>
                <a:gd name="T32" fmla="*/ 87 w 89"/>
                <a:gd name="T33" fmla="*/ 4 h 33"/>
                <a:gd name="T34" fmla="*/ 88 w 89"/>
                <a:gd name="T35" fmla="*/ 0 h 33"/>
                <a:gd name="T36" fmla="*/ 82 w 89"/>
                <a:gd name="T37" fmla="*/ 0 h 33"/>
                <a:gd name="T38" fmla="*/ 81 w 89"/>
                <a:gd name="T39" fmla="*/ 3 h 33"/>
                <a:gd name="T40" fmla="*/ 80 w 89"/>
                <a:gd name="T41" fmla="*/ 5 h 33"/>
                <a:gd name="T42" fmla="*/ 78 w 89"/>
                <a:gd name="T43" fmla="*/ 8 h 33"/>
                <a:gd name="T44" fmla="*/ 75 w 89"/>
                <a:gd name="T45" fmla="*/ 10 h 33"/>
                <a:gd name="T46" fmla="*/ 72 w 89"/>
                <a:gd name="T47" fmla="*/ 13 h 33"/>
                <a:gd name="T48" fmla="*/ 67 w 89"/>
                <a:gd name="T49" fmla="*/ 15 h 33"/>
                <a:gd name="T50" fmla="*/ 63 w 89"/>
                <a:gd name="T51" fmla="*/ 17 h 33"/>
                <a:gd name="T52" fmla="*/ 58 w 89"/>
                <a:gd name="T53" fmla="*/ 19 h 33"/>
                <a:gd name="T54" fmla="*/ 51 w 89"/>
                <a:gd name="T55" fmla="*/ 21 h 33"/>
                <a:gd name="T56" fmla="*/ 46 w 89"/>
                <a:gd name="T57" fmla="*/ 23 h 33"/>
                <a:gd name="T58" fmla="*/ 38 w 89"/>
                <a:gd name="T59" fmla="*/ 24 h 33"/>
                <a:gd name="T60" fmla="*/ 32 w 89"/>
                <a:gd name="T61" fmla="*/ 24 h 33"/>
                <a:gd name="T62" fmla="*/ 24 w 89"/>
                <a:gd name="T63" fmla="*/ 25 h 33"/>
                <a:gd name="T64" fmla="*/ 17 w 89"/>
                <a:gd name="T65" fmla="*/ 25 h 33"/>
                <a:gd name="T66" fmla="*/ 8 w 89"/>
                <a:gd name="T67" fmla="*/ 25 h 33"/>
                <a:gd name="T68" fmla="*/ 0 w 89"/>
                <a:gd name="T69" fmla="*/ 26 h 33"/>
                <a:gd name="T70" fmla="*/ 0 w 89"/>
                <a:gd name="T71" fmla="*/ 31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0" y="31"/>
                  </a:moveTo>
                  <a:lnTo>
                    <a:pt x="0" y="31"/>
                  </a:lnTo>
                  <a:lnTo>
                    <a:pt x="8" y="32"/>
                  </a:lnTo>
                  <a:lnTo>
                    <a:pt x="17" y="32"/>
                  </a:lnTo>
                  <a:lnTo>
                    <a:pt x="24" y="31"/>
                  </a:lnTo>
                  <a:lnTo>
                    <a:pt x="32" y="30"/>
                  </a:lnTo>
                  <a:lnTo>
                    <a:pt x="39" y="29"/>
                  </a:lnTo>
                  <a:lnTo>
                    <a:pt x="47" y="28"/>
                  </a:lnTo>
                  <a:lnTo>
                    <a:pt x="53" y="26"/>
                  </a:lnTo>
                  <a:lnTo>
                    <a:pt x="60" y="24"/>
                  </a:lnTo>
                  <a:lnTo>
                    <a:pt x="66" y="23"/>
                  </a:lnTo>
                  <a:lnTo>
                    <a:pt x="70" y="19"/>
                  </a:lnTo>
                  <a:lnTo>
                    <a:pt x="75" y="17"/>
                  </a:lnTo>
                  <a:lnTo>
                    <a:pt x="80" y="14"/>
                  </a:lnTo>
                  <a:lnTo>
                    <a:pt x="82" y="11"/>
                  </a:lnTo>
                  <a:lnTo>
                    <a:pt x="86" y="8"/>
                  </a:lnTo>
                  <a:lnTo>
                    <a:pt x="87" y="4"/>
                  </a:lnTo>
                  <a:lnTo>
                    <a:pt x="88" y="0"/>
                  </a:lnTo>
                  <a:lnTo>
                    <a:pt x="82" y="0"/>
                  </a:lnTo>
                  <a:lnTo>
                    <a:pt x="81" y="3"/>
                  </a:lnTo>
                  <a:lnTo>
                    <a:pt x="80" y="5"/>
                  </a:lnTo>
                  <a:lnTo>
                    <a:pt x="78" y="8"/>
                  </a:lnTo>
                  <a:lnTo>
                    <a:pt x="75" y="10"/>
                  </a:lnTo>
                  <a:lnTo>
                    <a:pt x="72" y="13"/>
                  </a:lnTo>
                  <a:lnTo>
                    <a:pt x="67" y="15"/>
                  </a:lnTo>
                  <a:lnTo>
                    <a:pt x="63" y="17"/>
                  </a:lnTo>
                  <a:lnTo>
                    <a:pt x="58" y="19"/>
                  </a:lnTo>
                  <a:lnTo>
                    <a:pt x="51" y="21"/>
                  </a:lnTo>
                  <a:lnTo>
                    <a:pt x="46" y="23"/>
                  </a:lnTo>
                  <a:lnTo>
                    <a:pt x="38" y="24"/>
                  </a:lnTo>
                  <a:lnTo>
                    <a:pt x="32" y="24"/>
                  </a:lnTo>
                  <a:lnTo>
                    <a:pt x="24" y="25"/>
                  </a:lnTo>
                  <a:lnTo>
                    <a:pt x="17" y="25"/>
                  </a:lnTo>
                  <a:lnTo>
                    <a:pt x="8" y="25"/>
                  </a:lnTo>
                  <a:lnTo>
                    <a:pt x="0" y="26"/>
                  </a:lnTo>
                  <a:lnTo>
                    <a:pt x="0" y="31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04" name="Freeform 484"/>
            <p:cNvSpPr>
              <a:spLocks/>
            </p:cNvSpPr>
            <p:nvPr/>
          </p:nvSpPr>
          <p:spPr bwMode="auto">
            <a:xfrm>
              <a:off x="1263" y="4153"/>
              <a:ext cx="79" cy="40"/>
            </a:xfrm>
            <a:custGeom>
              <a:avLst/>
              <a:gdLst>
                <a:gd name="T0" fmla="*/ 0 w 79"/>
                <a:gd name="T1" fmla="*/ 0 h 40"/>
                <a:gd name="T2" fmla="*/ 0 w 79"/>
                <a:gd name="T3" fmla="*/ 0 h 40"/>
                <a:gd name="T4" fmla="*/ 0 w 79"/>
                <a:gd name="T5" fmla="*/ 8 h 40"/>
                <a:gd name="T6" fmla="*/ 5 w 79"/>
                <a:gd name="T7" fmla="*/ 16 h 40"/>
                <a:gd name="T8" fmla="*/ 11 w 79"/>
                <a:gd name="T9" fmla="*/ 22 h 40"/>
                <a:gd name="T10" fmla="*/ 21 w 79"/>
                <a:gd name="T11" fmla="*/ 28 h 40"/>
                <a:gd name="T12" fmla="*/ 33 w 79"/>
                <a:gd name="T13" fmla="*/ 32 h 40"/>
                <a:gd name="T14" fmla="*/ 46 w 79"/>
                <a:gd name="T15" fmla="*/ 36 h 40"/>
                <a:gd name="T16" fmla="*/ 62 w 79"/>
                <a:gd name="T17" fmla="*/ 38 h 40"/>
                <a:gd name="T18" fmla="*/ 78 w 79"/>
                <a:gd name="T19" fmla="*/ 39 h 40"/>
                <a:gd name="T20" fmla="*/ 78 w 79"/>
                <a:gd name="T21" fmla="*/ 34 h 40"/>
                <a:gd name="T22" fmla="*/ 62 w 79"/>
                <a:gd name="T23" fmla="*/ 32 h 40"/>
                <a:gd name="T24" fmla="*/ 48 w 79"/>
                <a:gd name="T25" fmla="*/ 30 h 40"/>
                <a:gd name="T26" fmla="*/ 35 w 79"/>
                <a:gd name="T27" fmla="*/ 26 h 40"/>
                <a:gd name="T28" fmla="*/ 24 w 79"/>
                <a:gd name="T29" fmla="*/ 22 h 40"/>
                <a:gd name="T30" fmla="*/ 16 w 79"/>
                <a:gd name="T31" fmla="*/ 17 h 40"/>
                <a:gd name="T32" fmla="*/ 9 w 79"/>
                <a:gd name="T33" fmla="*/ 11 h 40"/>
                <a:gd name="T34" fmla="*/ 7 w 79"/>
                <a:gd name="T35" fmla="*/ 6 h 40"/>
                <a:gd name="T36" fmla="*/ 6 w 79"/>
                <a:gd name="T37" fmla="*/ 0 h 40"/>
                <a:gd name="T38" fmla="*/ 0 w 79"/>
                <a:gd name="T39" fmla="*/ 0 h 4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0"/>
                <a:gd name="T62" fmla="*/ 79 w 79"/>
                <a:gd name="T63" fmla="*/ 40 h 4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0">
                  <a:moveTo>
                    <a:pt x="0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5" y="16"/>
                  </a:lnTo>
                  <a:lnTo>
                    <a:pt x="11" y="22"/>
                  </a:lnTo>
                  <a:lnTo>
                    <a:pt x="21" y="28"/>
                  </a:lnTo>
                  <a:lnTo>
                    <a:pt x="33" y="32"/>
                  </a:lnTo>
                  <a:lnTo>
                    <a:pt x="46" y="36"/>
                  </a:lnTo>
                  <a:lnTo>
                    <a:pt x="62" y="38"/>
                  </a:lnTo>
                  <a:lnTo>
                    <a:pt x="78" y="39"/>
                  </a:lnTo>
                  <a:lnTo>
                    <a:pt x="78" y="34"/>
                  </a:lnTo>
                  <a:lnTo>
                    <a:pt x="62" y="32"/>
                  </a:lnTo>
                  <a:lnTo>
                    <a:pt x="48" y="30"/>
                  </a:lnTo>
                  <a:lnTo>
                    <a:pt x="35" y="26"/>
                  </a:lnTo>
                  <a:lnTo>
                    <a:pt x="24" y="22"/>
                  </a:lnTo>
                  <a:lnTo>
                    <a:pt x="16" y="17"/>
                  </a:lnTo>
                  <a:lnTo>
                    <a:pt x="9" y="11"/>
                  </a:lnTo>
                  <a:lnTo>
                    <a:pt x="7" y="6"/>
                  </a:lnTo>
                  <a:lnTo>
                    <a:pt x="6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05" name="Freeform 485"/>
            <p:cNvSpPr>
              <a:spLocks/>
            </p:cNvSpPr>
            <p:nvPr/>
          </p:nvSpPr>
          <p:spPr bwMode="auto">
            <a:xfrm>
              <a:off x="1263" y="4115"/>
              <a:ext cx="89" cy="33"/>
            </a:xfrm>
            <a:custGeom>
              <a:avLst/>
              <a:gdLst>
                <a:gd name="T0" fmla="*/ 88 w 89"/>
                <a:gd name="T1" fmla="*/ 1 h 33"/>
                <a:gd name="T2" fmla="*/ 88 w 89"/>
                <a:gd name="T3" fmla="*/ 1 h 33"/>
                <a:gd name="T4" fmla="*/ 80 w 89"/>
                <a:gd name="T5" fmla="*/ 0 h 33"/>
                <a:gd name="T6" fmla="*/ 71 w 89"/>
                <a:gd name="T7" fmla="*/ 0 h 33"/>
                <a:gd name="T8" fmla="*/ 64 w 89"/>
                <a:gd name="T9" fmla="*/ 1 h 33"/>
                <a:gd name="T10" fmla="*/ 56 w 89"/>
                <a:gd name="T11" fmla="*/ 2 h 33"/>
                <a:gd name="T12" fmla="*/ 49 w 89"/>
                <a:gd name="T13" fmla="*/ 3 h 33"/>
                <a:gd name="T14" fmla="*/ 41 w 89"/>
                <a:gd name="T15" fmla="*/ 4 h 33"/>
                <a:gd name="T16" fmla="*/ 35 w 89"/>
                <a:gd name="T17" fmla="*/ 6 h 33"/>
                <a:gd name="T18" fmla="*/ 29 w 89"/>
                <a:gd name="T19" fmla="*/ 8 h 33"/>
                <a:gd name="T20" fmla="*/ 22 w 89"/>
                <a:gd name="T21" fmla="*/ 9 h 33"/>
                <a:gd name="T22" fmla="*/ 18 w 89"/>
                <a:gd name="T23" fmla="*/ 13 h 33"/>
                <a:gd name="T24" fmla="*/ 13 w 89"/>
                <a:gd name="T25" fmla="*/ 15 h 33"/>
                <a:gd name="T26" fmla="*/ 8 w 89"/>
                <a:gd name="T27" fmla="*/ 18 h 33"/>
                <a:gd name="T28" fmla="*/ 6 w 89"/>
                <a:gd name="T29" fmla="*/ 21 h 33"/>
                <a:gd name="T30" fmla="*/ 2 w 89"/>
                <a:gd name="T31" fmla="*/ 24 h 33"/>
                <a:gd name="T32" fmla="*/ 1 w 89"/>
                <a:gd name="T33" fmla="*/ 28 h 33"/>
                <a:gd name="T34" fmla="*/ 0 w 89"/>
                <a:gd name="T35" fmla="*/ 32 h 33"/>
                <a:gd name="T36" fmla="*/ 6 w 89"/>
                <a:gd name="T37" fmla="*/ 32 h 33"/>
                <a:gd name="T38" fmla="*/ 7 w 89"/>
                <a:gd name="T39" fmla="*/ 29 h 33"/>
                <a:gd name="T40" fmla="*/ 8 w 89"/>
                <a:gd name="T41" fmla="*/ 27 h 33"/>
                <a:gd name="T42" fmla="*/ 10 w 89"/>
                <a:gd name="T43" fmla="*/ 24 h 33"/>
                <a:gd name="T44" fmla="*/ 13 w 89"/>
                <a:gd name="T45" fmla="*/ 22 h 33"/>
                <a:gd name="T46" fmla="*/ 16 w 89"/>
                <a:gd name="T47" fmla="*/ 19 h 33"/>
                <a:gd name="T48" fmla="*/ 21 w 89"/>
                <a:gd name="T49" fmla="*/ 17 h 33"/>
                <a:gd name="T50" fmla="*/ 25 w 89"/>
                <a:gd name="T51" fmla="*/ 15 h 33"/>
                <a:gd name="T52" fmla="*/ 31 w 89"/>
                <a:gd name="T53" fmla="*/ 13 h 33"/>
                <a:gd name="T54" fmla="*/ 37 w 89"/>
                <a:gd name="T55" fmla="*/ 11 h 33"/>
                <a:gd name="T56" fmla="*/ 42 w 89"/>
                <a:gd name="T57" fmla="*/ 9 h 33"/>
                <a:gd name="T58" fmla="*/ 50 w 89"/>
                <a:gd name="T59" fmla="*/ 8 h 33"/>
                <a:gd name="T60" fmla="*/ 56 w 89"/>
                <a:gd name="T61" fmla="*/ 8 h 33"/>
                <a:gd name="T62" fmla="*/ 64 w 89"/>
                <a:gd name="T63" fmla="*/ 6 h 33"/>
                <a:gd name="T64" fmla="*/ 71 w 89"/>
                <a:gd name="T65" fmla="*/ 6 h 33"/>
                <a:gd name="T66" fmla="*/ 80 w 89"/>
                <a:gd name="T67" fmla="*/ 6 h 33"/>
                <a:gd name="T68" fmla="*/ 88 w 89"/>
                <a:gd name="T69" fmla="*/ 6 h 33"/>
                <a:gd name="T70" fmla="*/ 88 w 89"/>
                <a:gd name="T71" fmla="*/ 1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88" y="1"/>
                  </a:moveTo>
                  <a:lnTo>
                    <a:pt x="88" y="1"/>
                  </a:lnTo>
                  <a:lnTo>
                    <a:pt x="80" y="0"/>
                  </a:lnTo>
                  <a:lnTo>
                    <a:pt x="71" y="0"/>
                  </a:lnTo>
                  <a:lnTo>
                    <a:pt x="64" y="1"/>
                  </a:lnTo>
                  <a:lnTo>
                    <a:pt x="56" y="2"/>
                  </a:lnTo>
                  <a:lnTo>
                    <a:pt x="49" y="3"/>
                  </a:lnTo>
                  <a:lnTo>
                    <a:pt x="41" y="4"/>
                  </a:lnTo>
                  <a:lnTo>
                    <a:pt x="35" y="6"/>
                  </a:lnTo>
                  <a:lnTo>
                    <a:pt x="29" y="8"/>
                  </a:lnTo>
                  <a:lnTo>
                    <a:pt x="22" y="9"/>
                  </a:lnTo>
                  <a:lnTo>
                    <a:pt x="18" y="13"/>
                  </a:lnTo>
                  <a:lnTo>
                    <a:pt x="13" y="15"/>
                  </a:lnTo>
                  <a:lnTo>
                    <a:pt x="8" y="18"/>
                  </a:lnTo>
                  <a:lnTo>
                    <a:pt x="6" y="21"/>
                  </a:lnTo>
                  <a:lnTo>
                    <a:pt x="2" y="24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6" y="32"/>
                  </a:lnTo>
                  <a:lnTo>
                    <a:pt x="7" y="29"/>
                  </a:lnTo>
                  <a:lnTo>
                    <a:pt x="8" y="27"/>
                  </a:lnTo>
                  <a:lnTo>
                    <a:pt x="10" y="24"/>
                  </a:lnTo>
                  <a:lnTo>
                    <a:pt x="13" y="22"/>
                  </a:lnTo>
                  <a:lnTo>
                    <a:pt x="16" y="19"/>
                  </a:lnTo>
                  <a:lnTo>
                    <a:pt x="21" y="17"/>
                  </a:lnTo>
                  <a:lnTo>
                    <a:pt x="25" y="15"/>
                  </a:lnTo>
                  <a:lnTo>
                    <a:pt x="31" y="13"/>
                  </a:lnTo>
                  <a:lnTo>
                    <a:pt x="37" y="11"/>
                  </a:lnTo>
                  <a:lnTo>
                    <a:pt x="42" y="9"/>
                  </a:lnTo>
                  <a:lnTo>
                    <a:pt x="50" y="8"/>
                  </a:lnTo>
                  <a:lnTo>
                    <a:pt x="56" y="8"/>
                  </a:lnTo>
                  <a:lnTo>
                    <a:pt x="64" y="6"/>
                  </a:lnTo>
                  <a:lnTo>
                    <a:pt x="71" y="6"/>
                  </a:lnTo>
                  <a:lnTo>
                    <a:pt x="80" y="6"/>
                  </a:lnTo>
                  <a:lnTo>
                    <a:pt x="88" y="6"/>
                  </a:lnTo>
                  <a:lnTo>
                    <a:pt x="88" y="1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06" name="Freeform 486"/>
            <p:cNvSpPr>
              <a:spLocks/>
            </p:cNvSpPr>
            <p:nvPr/>
          </p:nvSpPr>
          <p:spPr bwMode="auto">
            <a:xfrm>
              <a:off x="1357" y="4116"/>
              <a:ext cx="79" cy="40"/>
            </a:xfrm>
            <a:custGeom>
              <a:avLst/>
              <a:gdLst>
                <a:gd name="T0" fmla="*/ 78 w 79"/>
                <a:gd name="T1" fmla="*/ 39 h 40"/>
                <a:gd name="T2" fmla="*/ 78 w 79"/>
                <a:gd name="T3" fmla="*/ 39 h 40"/>
                <a:gd name="T4" fmla="*/ 78 w 79"/>
                <a:gd name="T5" fmla="*/ 31 h 40"/>
                <a:gd name="T6" fmla="*/ 73 w 79"/>
                <a:gd name="T7" fmla="*/ 23 h 40"/>
                <a:gd name="T8" fmla="*/ 67 w 79"/>
                <a:gd name="T9" fmla="*/ 17 h 40"/>
                <a:gd name="T10" fmla="*/ 57 w 79"/>
                <a:gd name="T11" fmla="*/ 11 h 40"/>
                <a:gd name="T12" fmla="*/ 46 w 79"/>
                <a:gd name="T13" fmla="*/ 7 h 40"/>
                <a:gd name="T14" fmla="*/ 32 w 79"/>
                <a:gd name="T15" fmla="*/ 3 h 40"/>
                <a:gd name="T16" fmla="*/ 16 w 79"/>
                <a:gd name="T17" fmla="*/ 1 h 40"/>
                <a:gd name="T18" fmla="*/ 0 w 79"/>
                <a:gd name="T19" fmla="*/ 0 h 40"/>
                <a:gd name="T20" fmla="*/ 0 w 79"/>
                <a:gd name="T21" fmla="*/ 5 h 40"/>
                <a:gd name="T22" fmla="*/ 16 w 79"/>
                <a:gd name="T23" fmla="*/ 7 h 40"/>
                <a:gd name="T24" fmla="*/ 30 w 79"/>
                <a:gd name="T25" fmla="*/ 9 h 40"/>
                <a:gd name="T26" fmla="*/ 43 w 79"/>
                <a:gd name="T27" fmla="*/ 13 h 40"/>
                <a:gd name="T28" fmla="*/ 54 w 79"/>
                <a:gd name="T29" fmla="*/ 17 h 40"/>
                <a:gd name="T30" fmla="*/ 62 w 79"/>
                <a:gd name="T31" fmla="*/ 22 h 40"/>
                <a:gd name="T32" fmla="*/ 69 w 79"/>
                <a:gd name="T33" fmla="*/ 28 h 40"/>
                <a:gd name="T34" fmla="*/ 72 w 79"/>
                <a:gd name="T35" fmla="*/ 33 h 40"/>
                <a:gd name="T36" fmla="*/ 72 w 79"/>
                <a:gd name="T37" fmla="*/ 39 h 40"/>
                <a:gd name="T38" fmla="*/ 78 w 79"/>
                <a:gd name="T39" fmla="*/ 39 h 4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0"/>
                <a:gd name="T62" fmla="*/ 79 w 79"/>
                <a:gd name="T63" fmla="*/ 40 h 4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0">
                  <a:moveTo>
                    <a:pt x="78" y="39"/>
                  </a:moveTo>
                  <a:lnTo>
                    <a:pt x="78" y="39"/>
                  </a:lnTo>
                  <a:lnTo>
                    <a:pt x="78" y="31"/>
                  </a:lnTo>
                  <a:lnTo>
                    <a:pt x="73" y="23"/>
                  </a:lnTo>
                  <a:lnTo>
                    <a:pt x="67" y="17"/>
                  </a:lnTo>
                  <a:lnTo>
                    <a:pt x="57" y="11"/>
                  </a:lnTo>
                  <a:lnTo>
                    <a:pt x="46" y="7"/>
                  </a:lnTo>
                  <a:lnTo>
                    <a:pt x="32" y="3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  <a:lnTo>
                    <a:pt x="16" y="7"/>
                  </a:lnTo>
                  <a:lnTo>
                    <a:pt x="30" y="9"/>
                  </a:lnTo>
                  <a:lnTo>
                    <a:pt x="43" y="13"/>
                  </a:lnTo>
                  <a:lnTo>
                    <a:pt x="54" y="17"/>
                  </a:lnTo>
                  <a:lnTo>
                    <a:pt x="62" y="22"/>
                  </a:lnTo>
                  <a:lnTo>
                    <a:pt x="69" y="28"/>
                  </a:lnTo>
                  <a:lnTo>
                    <a:pt x="72" y="33"/>
                  </a:lnTo>
                  <a:lnTo>
                    <a:pt x="72" y="39"/>
                  </a:lnTo>
                  <a:lnTo>
                    <a:pt x="78" y="39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07" name="Freeform 487"/>
            <p:cNvSpPr>
              <a:spLocks/>
            </p:cNvSpPr>
            <p:nvPr/>
          </p:nvSpPr>
          <p:spPr bwMode="auto">
            <a:xfrm>
              <a:off x="849" y="4044"/>
              <a:ext cx="169" cy="154"/>
            </a:xfrm>
            <a:custGeom>
              <a:avLst/>
              <a:gdLst>
                <a:gd name="T0" fmla="*/ 0 w 169"/>
                <a:gd name="T1" fmla="*/ 85 h 154"/>
                <a:gd name="T2" fmla="*/ 1 w 169"/>
                <a:gd name="T3" fmla="*/ 97 h 154"/>
                <a:gd name="T4" fmla="*/ 5 w 169"/>
                <a:gd name="T5" fmla="*/ 109 h 154"/>
                <a:gd name="T6" fmla="*/ 12 w 169"/>
                <a:gd name="T7" fmla="*/ 120 h 154"/>
                <a:gd name="T8" fmla="*/ 21 w 169"/>
                <a:gd name="T9" fmla="*/ 130 h 154"/>
                <a:gd name="T10" fmla="*/ 33 w 169"/>
                <a:gd name="T11" fmla="*/ 139 h 154"/>
                <a:gd name="T12" fmla="*/ 46 w 169"/>
                <a:gd name="T13" fmla="*/ 145 h 154"/>
                <a:gd name="T14" fmla="*/ 62 w 169"/>
                <a:gd name="T15" fmla="*/ 150 h 154"/>
                <a:gd name="T16" fmla="*/ 78 w 169"/>
                <a:gd name="T17" fmla="*/ 153 h 154"/>
                <a:gd name="T18" fmla="*/ 87 w 169"/>
                <a:gd name="T19" fmla="*/ 153 h 154"/>
                <a:gd name="T20" fmla="*/ 96 w 169"/>
                <a:gd name="T21" fmla="*/ 153 h 154"/>
                <a:gd name="T22" fmla="*/ 103 w 169"/>
                <a:gd name="T23" fmla="*/ 152 h 154"/>
                <a:gd name="T24" fmla="*/ 111 w 169"/>
                <a:gd name="T25" fmla="*/ 150 h 154"/>
                <a:gd name="T26" fmla="*/ 119 w 169"/>
                <a:gd name="T27" fmla="*/ 148 h 154"/>
                <a:gd name="T28" fmla="*/ 126 w 169"/>
                <a:gd name="T29" fmla="*/ 145 h 154"/>
                <a:gd name="T30" fmla="*/ 132 w 169"/>
                <a:gd name="T31" fmla="*/ 142 h 154"/>
                <a:gd name="T32" fmla="*/ 139 w 169"/>
                <a:gd name="T33" fmla="*/ 139 h 154"/>
                <a:gd name="T34" fmla="*/ 145 w 169"/>
                <a:gd name="T35" fmla="*/ 135 h 154"/>
                <a:gd name="T36" fmla="*/ 150 w 169"/>
                <a:gd name="T37" fmla="*/ 131 h 154"/>
                <a:gd name="T38" fmla="*/ 154 w 169"/>
                <a:gd name="T39" fmla="*/ 126 h 154"/>
                <a:gd name="T40" fmla="*/ 158 w 169"/>
                <a:gd name="T41" fmla="*/ 121 h 154"/>
                <a:gd name="T42" fmla="*/ 161 w 169"/>
                <a:gd name="T43" fmla="*/ 115 h 154"/>
                <a:gd name="T44" fmla="*/ 164 w 169"/>
                <a:gd name="T45" fmla="*/ 110 h 154"/>
                <a:gd name="T46" fmla="*/ 165 w 169"/>
                <a:gd name="T47" fmla="*/ 103 h 154"/>
                <a:gd name="T48" fmla="*/ 166 w 169"/>
                <a:gd name="T49" fmla="*/ 97 h 154"/>
                <a:gd name="T50" fmla="*/ 168 w 169"/>
                <a:gd name="T51" fmla="*/ 69 h 154"/>
                <a:gd name="T52" fmla="*/ 168 w 169"/>
                <a:gd name="T53" fmla="*/ 57 h 154"/>
                <a:gd name="T54" fmla="*/ 164 w 169"/>
                <a:gd name="T55" fmla="*/ 44 h 154"/>
                <a:gd name="T56" fmla="*/ 157 w 169"/>
                <a:gd name="T57" fmla="*/ 34 h 154"/>
                <a:gd name="T58" fmla="*/ 147 w 169"/>
                <a:gd name="T59" fmla="*/ 23 h 154"/>
                <a:gd name="T60" fmla="*/ 136 w 169"/>
                <a:gd name="T61" fmla="*/ 14 h 154"/>
                <a:gd name="T62" fmla="*/ 122 w 169"/>
                <a:gd name="T63" fmla="*/ 8 h 154"/>
                <a:gd name="T64" fmla="*/ 106 w 169"/>
                <a:gd name="T65" fmla="*/ 4 h 154"/>
                <a:gd name="T66" fmla="*/ 90 w 169"/>
                <a:gd name="T67" fmla="*/ 1 h 154"/>
                <a:gd name="T68" fmla="*/ 81 w 169"/>
                <a:gd name="T69" fmla="*/ 0 h 154"/>
                <a:gd name="T70" fmla="*/ 72 w 169"/>
                <a:gd name="T71" fmla="*/ 1 h 154"/>
                <a:gd name="T72" fmla="*/ 65 w 169"/>
                <a:gd name="T73" fmla="*/ 2 h 154"/>
                <a:gd name="T74" fmla="*/ 57 w 169"/>
                <a:gd name="T75" fmla="*/ 4 h 154"/>
                <a:gd name="T76" fmla="*/ 49 w 169"/>
                <a:gd name="T77" fmla="*/ 6 h 154"/>
                <a:gd name="T78" fmla="*/ 42 w 169"/>
                <a:gd name="T79" fmla="*/ 8 h 154"/>
                <a:gd name="T80" fmla="*/ 36 w 169"/>
                <a:gd name="T81" fmla="*/ 12 h 154"/>
                <a:gd name="T82" fmla="*/ 30 w 169"/>
                <a:gd name="T83" fmla="*/ 14 h 154"/>
                <a:gd name="T84" fmla="*/ 24 w 169"/>
                <a:gd name="T85" fmla="*/ 19 h 154"/>
                <a:gd name="T86" fmla="*/ 19 w 169"/>
                <a:gd name="T87" fmla="*/ 23 h 154"/>
                <a:gd name="T88" fmla="*/ 14 w 169"/>
                <a:gd name="T89" fmla="*/ 28 h 154"/>
                <a:gd name="T90" fmla="*/ 11 w 169"/>
                <a:gd name="T91" fmla="*/ 33 h 154"/>
                <a:gd name="T92" fmla="*/ 7 w 169"/>
                <a:gd name="T93" fmla="*/ 38 h 154"/>
                <a:gd name="T94" fmla="*/ 5 w 169"/>
                <a:gd name="T95" fmla="*/ 44 h 154"/>
                <a:gd name="T96" fmla="*/ 3 w 169"/>
                <a:gd name="T97" fmla="*/ 50 h 154"/>
                <a:gd name="T98" fmla="*/ 2 w 169"/>
                <a:gd name="T99" fmla="*/ 57 h 154"/>
                <a:gd name="T100" fmla="*/ 0 w 169"/>
                <a:gd name="T101" fmla="*/ 85 h 154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69"/>
                <a:gd name="T154" fmla="*/ 0 h 154"/>
                <a:gd name="T155" fmla="*/ 169 w 169"/>
                <a:gd name="T156" fmla="*/ 154 h 154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69" h="154">
                  <a:moveTo>
                    <a:pt x="0" y="85"/>
                  </a:moveTo>
                  <a:lnTo>
                    <a:pt x="1" y="97"/>
                  </a:lnTo>
                  <a:lnTo>
                    <a:pt x="5" y="109"/>
                  </a:lnTo>
                  <a:lnTo>
                    <a:pt x="12" y="120"/>
                  </a:lnTo>
                  <a:lnTo>
                    <a:pt x="21" y="130"/>
                  </a:lnTo>
                  <a:lnTo>
                    <a:pt x="33" y="139"/>
                  </a:lnTo>
                  <a:lnTo>
                    <a:pt x="46" y="145"/>
                  </a:lnTo>
                  <a:lnTo>
                    <a:pt x="62" y="150"/>
                  </a:lnTo>
                  <a:lnTo>
                    <a:pt x="78" y="153"/>
                  </a:lnTo>
                  <a:lnTo>
                    <a:pt x="87" y="153"/>
                  </a:lnTo>
                  <a:lnTo>
                    <a:pt x="96" y="153"/>
                  </a:lnTo>
                  <a:lnTo>
                    <a:pt x="103" y="152"/>
                  </a:lnTo>
                  <a:lnTo>
                    <a:pt x="111" y="150"/>
                  </a:lnTo>
                  <a:lnTo>
                    <a:pt x="119" y="148"/>
                  </a:lnTo>
                  <a:lnTo>
                    <a:pt x="126" y="145"/>
                  </a:lnTo>
                  <a:lnTo>
                    <a:pt x="132" y="142"/>
                  </a:lnTo>
                  <a:lnTo>
                    <a:pt x="139" y="139"/>
                  </a:lnTo>
                  <a:lnTo>
                    <a:pt x="145" y="135"/>
                  </a:lnTo>
                  <a:lnTo>
                    <a:pt x="150" y="131"/>
                  </a:lnTo>
                  <a:lnTo>
                    <a:pt x="154" y="126"/>
                  </a:lnTo>
                  <a:lnTo>
                    <a:pt x="158" y="121"/>
                  </a:lnTo>
                  <a:lnTo>
                    <a:pt x="161" y="115"/>
                  </a:lnTo>
                  <a:lnTo>
                    <a:pt x="164" y="110"/>
                  </a:lnTo>
                  <a:lnTo>
                    <a:pt x="165" y="103"/>
                  </a:lnTo>
                  <a:lnTo>
                    <a:pt x="166" y="97"/>
                  </a:lnTo>
                  <a:lnTo>
                    <a:pt x="168" y="69"/>
                  </a:lnTo>
                  <a:lnTo>
                    <a:pt x="168" y="57"/>
                  </a:lnTo>
                  <a:lnTo>
                    <a:pt x="164" y="44"/>
                  </a:lnTo>
                  <a:lnTo>
                    <a:pt x="157" y="34"/>
                  </a:lnTo>
                  <a:lnTo>
                    <a:pt x="147" y="23"/>
                  </a:lnTo>
                  <a:lnTo>
                    <a:pt x="136" y="14"/>
                  </a:lnTo>
                  <a:lnTo>
                    <a:pt x="122" y="8"/>
                  </a:lnTo>
                  <a:lnTo>
                    <a:pt x="106" y="4"/>
                  </a:lnTo>
                  <a:lnTo>
                    <a:pt x="90" y="1"/>
                  </a:lnTo>
                  <a:lnTo>
                    <a:pt x="81" y="0"/>
                  </a:lnTo>
                  <a:lnTo>
                    <a:pt x="72" y="1"/>
                  </a:lnTo>
                  <a:lnTo>
                    <a:pt x="65" y="2"/>
                  </a:lnTo>
                  <a:lnTo>
                    <a:pt x="57" y="4"/>
                  </a:lnTo>
                  <a:lnTo>
                    <a:pt x="49" y="6"/>
                  </a:lnTo>
                  <a:lnTo>
                    <a:pt x="42" y="8"/>
                  </a:lnTo>
                  <a:lnTo>
                    <a:pt x="36" y="12"/>
                  </a:lnTo>
                  <a:lnTo>
                    <a:pt x="30" y="14"/>
                  </a:lnTo>
                  <a:lnTo>
                    <a:pt x="24" y="19"/>
                  </a:lnTo>
                  <a:lnTo>
                    <a:pt x="19" y="23"/>
                  </a:lnTo>
                  <a:lnTo>
                    <a:pt x="14" y="28"/>
                  </a:lnTo>
                  <a:lnTo>
                    <a:pt x="11" y="33"/>
                  </a:lnTo>
                  <a:lnTo>
                    <a:pt x="7" y="38"/>
                  </a:lnTo>
                  <a:lnTo>
                    <a:pt x="5" y="44"/>
                  </a:lnTo>
                  <a:lnTo>
                    <a:pt x="3" y="50"/>
                  </a:lnTo>
                  <a:lnTo>
                    <a:pt x="2" y="57"/>
                  </a:lnTo>
                  <a:lnTo>
                    <a:pt x="0" y="85"/>
                  </a:lnTo>
                </a:path>
              </a:pathLst>
            </a:custGeom>
            <a:solidFill>
              <a:srgbClr val="FFB2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08" name="Freeform 488"/>
            <p:cNvSpPr>
              <a:spLocks/>
            </p:cNvSpPr>
            <p:nvPr/>
          </p:nvSpPr>
          <p:spPr bwMode="auto">
            <a:xfrm>
              <a:off x="846" y="4132"/>
              <a:ext cx="79" cy="69"/>
            </a:xfrm>
            <a:custGeom>
              <a:avLst/>
              <a:gdLst>
                <a:gd name="T0" fmla="*/ 78 w 79"/>
                <a:gd name="T1" fmla="*/ 62 h 69"/>
                <a:gd name="T2" fmla="*/ 78 w 79"/>
                <a:gd name="T3" fmla="*/ 62 h 69"/>
                <a:gd name="T4" fmla="*/ 63 w 79"/>
                <a:gd name="T5" fmla="*/ 60 h 69"/>
                <a:gd name="T6" fmla="*/ 48 w 79"/>
                <a:gd name="T7" fmla="*/ 55 h 69"/>
                <a:gd name="T8" fmla="*/ 35 w 79"/>
                <a:gd name="T9" fmla="*/ 50 h 69"/>
                <a:gd name="T10" fmla="*/ 25 w 79"/>
                <a:gd name="T11" fmla="*/ 41 h 69"/>
                <a:gd name="T12" fmla="*/ 16 w 79"/>
                <a:gd name="T13" fmla="*/ 32 h 69"/>
                <a:gd name="T14" fmla="*/ 10 w 79"/>
                <a:gd name="T15" fmla="*/ 22 h 69"/>
                <a:gd name="T16" fmla="*/ 7 w 79"/>
                <a:gd name="T17" fmla="*/ 11 h 69"/>
                <a:gd name="T18" fmla="*/ 6 w 79"/>
                <a:gd name="T19" fmla="*/ 0 h 69"/>
                <a:gd name="T20" fmla="*/ 0 w 79"/>
                <a:gd name="T21" fmla="*/ 0 h 69"/>
                <a:gd name="T22" fmla="*/ 0 w 79"/>
                <a:gd name="T23" fmla="*/ 12 h 69"/>
                <a:gd name="T24" fmla="*/ 5 w 79"/>
                <a:gd name="T25" fmla="*/ 24 h 69"/>
                <a:gd name="T26" fmla="*/ 11 w 79"/>
                <a:gd name="T27" fmla="*/ 36 h 69"/>
                <a:gd name="T28" fmla="*/ 21 w 79"/>
                <a:gd name="T29" fmla="*/ 46 h 69"/>
                <a:gd name="T30" fmla="*/ 33 w 79"/>
                <a:gd name="T31" fmla="*/ 54 h 69"/>
                <a:gd name="T32" fmla="*/ 46 w 79"/>
                <a:gd name="T33" fmla="*/ 61 h 69"/>
                <a:gd name="T34" fmla="*/ 62 w 79"/>
                <a:gd name="T35" fmla="*/ 65 h 69"/>
                <a:gd name="T36" fmla="*/ 78 w 79"/>
                <a:gd name="T37" fmla="*/ 68 h 69"/>
                <a:gd name="T38" fmla="*/ 78 w 79"/>
                <a:gd name="T39" fmla="*/ 62 h 69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69"/>
                <a:gd name="T62" fmla="*/ 79 w 79"/>
                <a:gd name="T63" fmla="*/ 69 h 69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69">
                  <a:moveTo>
                    <a:pt x="78" y="62"/>
                  </a:moveTo>
                  <a:lnTo>
                    <a:pt x="78" y="62"/>
                  </a:lnTo>
                  <a:lnTo>
                    <a:pt x="63" y="60"/>
                  </a:lnTo>
                  <a:lnTo>
                    <a:pt x="48" y="55"/>
                  </a:lnTo>
                  <a:lnTo>
                    <a:pt x="35" y="50"/>
                  </a:lnTo>
                  <a:lnTo>
                    <a:pt x="25" y="41"/>
                  </a:lnTo>
                  <a:lnTo>
                    <a:pt x="16" y="32"/>
                  </a:lnTo>
                  <a:lnTo>
                    <a:pt x="10" y="22"/>
                  </a:lnTo>
                  <a:lnTo>
                    <a:pt x="7" y="11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5" y="24"/>
                  </a:lnTo>
                  <a:lnTo>
                    <a:pt x="11" y="36"/>
                  </a:lnTo>
                  <a:lnTo>
                    <a:pt x="21" y="46"/>
                  </a:lnTo>
                  <a:lnTo>
                    <a:pt x="33" y="54"/>
                  </a:lnTo>
                  <a:lnTo>
                    <a:pt x="46" y="61"/>
                  </a:lnTo>
                  <a:lnTo>
                    <a:pt x="62" y="65"/>
                  </a:lnTo>
                  <a:lnTo>
                    <a:pt x="78" y="68"/>
                  </a:lnTo>
                  <a:lnTo>
                    <a:pt x="78" y="6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09" name="Freeform 489"/>
            <p:cNvSpPr>
              <a:spLocks/>
            </p:cNvSpPr>
            <p:nvPr/>
          </p:nvSpPr>
          <p:spPr bwMode="auto">
            <a:xfrm>
              <a:off x="930" y="4145"/>
              <a:ext cx="90" cy="57"/>
            </a:xfrm>
            <a:custGeom>
              <a:avLst/>
              <a:gdLst>
                <a:gd name="T0" fmla="*/ 82 w 90"/>
                <a:gd name="T1" fmla="*/ 0 h 57"/>
                <a:gd name="T2" fmla="*/ 82 w 90"/>
                <a:gd name="T3" fmla="*/ 0 h 57"/>
                <a:gd name="T4" fmla="*/ 82 w 90"/>
                <a:gd name="T5" fmla="*/ 5 h 57"/>
                <a:gd name="T6" fmla="*/ 80 w 90"/>
                <a:gd name="T7" fmla="*/ 11 h 57"/>
                <a:gd name="T8" fmla="*/ 78 w 90"/>
                <a:gd name="T9" fmla="*/ 15 h 57"/>
                <a:gd name="T10" fmla="*/ 75 w 90"/>
                <a:gd name="T11" fmla="*/ 21 h 57"/>
                <a:gd name="T12" fmla="*/ 71 w 90"/>
                <a:gd name="T13" fmla="*/ 25 h 57"/>
                <a:gd name="T14" fmla="*/ 67 w 90"/>
                <a:gd name="T15" fmla="*/ 29 h 57"/>
                <a:gd name="T16" fmla="*/ 63 w 90"/>
                <a:gd name="T17" fmla="*/ 33 h 57"/>
                <a:gd name="T18" fmla="*/ 57 w 90"/>
                <a:gd name="T19" fmla="*/ 37 h 57"/>
                <a:gd name="T20" fmla="*/ 51 w 90"/>
                <a:gd name="T21" fmla="*/ 40 h 57"/>
                <a:gd name="T22" fmla="*/ 45 w 90"/>
                <a:gd name="T23" fmla="*/ 42 h 57"/>
                <a:gd name="T24" fmla="*/ 38 w 90"/>
                <a:gd name="T25" fmla="*/ 45 h 57"/>
                <a:gd name="T26" fmla="*/ 31 w 90"/>
                <a:gd name="T27" fmla="*/ 47 h 57"/>
                <a:gd name="T28" fmla="*/ 23 w 90"/>
                <a:gd name="T29" fmla="*/ 48 h 57"/>
                <a:gd name="T30" fmla="*/ 17 w 90"/>
                <a:gd name="T31" fmla="*/ 50 h 57"/>
                <a:gd name="T32" fmla="*/ 8 w 90"/>
                <a:gd name="T33" fmla="*/ 50 h 57"/>
                <a:gd name="T34" fmla="*/ 0 w 90"/>
                <a:gd name="T35" fmla="*/ 50 h 57"/>
                <a:gd name="T36" fmla="*/ 0 w 90"/>
                <a:gd name="T37" fmla="*/ 55 h 57"/>
                <a:gd name="T38" fmla="*/ 8 w 90"/>
                <a:gd name="T39" fmla="*/ 56 h 57"/>
                <a:gd name="T40" fmla="*/ 17 w 90"/>
                <a:gd name="T41" fmla="*/ 55 h 57"/>
                <a:gd name="T42" fmla="*/ 25 w 90"/>
                <a:gd name="T43" fmla="*/ 54 h 57"/>
                <a:gd name="T44" fmla="*/ 33 w 90"/>
                <a:gd name="T45" fmla="*/ 52 h 57"/>
                <a:gd name="T46" fmla="*/ 40 w 90"/>
                <a:gd name="T47" fmla="*/ 51 h 57"/>
                <a:gd name="T48" fmla="*/ 48 w 90"/>
                <a:gd name="T49" fmla="*/ 48 h 57"/>
                <a:gd name="T50" fmla="*/ 54 w 90"/>
                <a:gd name="T51" fmla="*/ 45 h 57"/>
                <a:gd name="T52" fmla="*/ 61 w 90"/>
                <a:gd name="T53" fmla="*/ 42 h 57"/>
                <a:gd name="T54" fmla="*/ 67 w 90"/>
                <a:gd name="T55" fmla="*/ 38 h 57"/>
                <a:gd name="T56" fmla="*/ 71 w 90"/>
                <a:gd name="T57" fmla="*/ 33 h 57"/>
                <a:gd name="T58" fmla="*/ 76 w 90"/>
                <a:gd name="T59" fmla="*/ 29 h 57"/>
                <a:gd name="T60" fmla="*/ 80 w 90"/>
                <a:gd name="T61" fmla="*/ 23 h 57"/>
                <a:gd name="T62" fmla="*/ 83 w 90"/>
                <a:gd name="T63" fmla="*/ 18 h 57"/>
                <a:gd name="T64" fmla="*/ 86 w 90"/>
                <a:gd name="T65" fmla="*/ 13 h 57"/>
                <a:gd name="T66" fmla="*/ 87 w 90"/>
                <a:gd name="T67" fmla="*/ 6 h 57"/>
                <a:gd name="T68" fmla="*/ 89 w 90"/>
                <a:gd name="T69" fmla="*/ 0 h 57"/>
                <a:gd name="T70" fmla="*/ 82 w 90"/>
                <a:gd name="T71" fmla="*/ 0 h 5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"/>
                <a:gd name="T109" fmla="*/ 0 h 57"/>
                <a:gd name="T110" fmla="*/ 90 w 90"/>
                <a:gd name="T111" fmla="*/ 57 h 5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" h="57">
                  <a:moveTo>
                    <a:pt x="82" y="0"/>
                  </a:moveTo>
                  <a:lnTo>
                    <a:pt x="82" y="0"/>
                  </a:lnTo>
                  <a:lnTo>
                    <a:pt x="82" y="5"/>
                  </a:lnTo>
                  <a:lnTo>
                    <a:pt x="80" y="11"/>
                  </a:lnTo>
                  <a:lnTo>
                    <a:pt x="78" y="15"/>
                  </a:lnTo>
                  <a:lnTo>
                    <a:pt x="75" y="21"/>
                  </a:lnTo>
                  <a:lnTo>
                    <a:pt x="71" y="25"/>
                  </a:lnTo>
                  <a:lnTo>
                    <a:pt x="67" y="29"/>
                  </a:lnTo>
                  <a:lnTo>
                    <a:pt x="63" y="33"/>
                  </a:lnTo>
                  <a:lnTo>
                    <a:pt x="57" y="37"/>
                  </a:lnTo>
                  <a:lnTo>
                    <a:pt x="51" y="40"/>
                  </a:lnTo>
                  <a:lnTo>
                    <a:pt x="45" y="42"/>
                  </a:lnTo>
                  <a:lnTo>
                    <a:pt x="38" y="45"/>
                  </a:lnTo>
                  <a:lnTo>
                    <a:pt x="31" y="47"/>
                  </a:lnTo>
                  <a:lnTo>
                    <a:pt x="23" y="48"/>
                  </a:lnTo>
                  <a:lnTo>
                    <a:pt x="17" y="50"/>
                  </a:lnTo>
                  <a:lnTo>
                    <a:pt x="8" y="50"/>
                  </a:lnTo>
                  <a:lnTo>
                    <a:pt x="0" y="50"/>
                  </a:lnTo>
                  <a:lnTo>
                    <a:pt x="0" y="55"/>
                  </a:lnTo>
                  <a:lnTo>
                    <a:pt x="8" y="56"/>
                  </a:lnTo>
                  <a:lnTo>
                    <a:pt x="17" y="55"/>
                  </a:lnTo>
                  <a:lnTo>
                    <a:pt x="25" y="54"/>
                  </a:lnTo>
                  <a:lnTo>
                    <a:pt x="33" y="52"/>
                  </a:lnTo>
                  <a:lnTo>
                    <a:pt x="40" y="51"/>
                  </a:lnTo>
                  <a:lnTo>
                    <a:pt x="48" y="48"/>
                  </a:lnTo>
                  <a:lnTo>
                    <a:pt x="54" y="45"/>
                  </a:lnTo>
                  <a:lnTo>
                    <a:pt x="61" y="42"/>
                  </a:lnTo>
                  <a:lnTo>
                    <a:pt x="67" y="38"/>
                  </a:lnTo>
                  <a:lnTo>
                    <a:pt x="71" y="33"/>
                  </a:lnTo>
                  <a:lnTo>
                    <a:pt x="76" y="29"/>
                  </a:lnTo>
                  <a:lnTo>
                    <a:pt x="80" y="23"/>
                  </a:lnTo>
                  <a:lnTo>
                    <a:pt x="83" y="18"/>
                  </a:lnTo>
                  <a:lnTo>
                    <a:pt x="86" y="13"/>
                  </a:lnTo>
                  <a:lnTo>
                    <a:pt x="87" y="6"/>
                  </a:lnTo>
                  <a:lnTo>
                    <a:pt x="89" y="0"/>
                  </a:lnTo>
                  <a:lnTo>
                    <a:pt x="82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10" name="Freeform 490"/>
            <p:cNvSpPr>
              <a:spLocks/>
            </p:cNvSpPr>
            <p:nvPr/>
          </p:nvSpPr>
          <p:spPr bwMode="auto">
            <a:xfrm>
              <a:off x="1018" y="4116"/>
              <a:ext cx="4" cy="24"/>
            </a:xfrm>
            <a:custGeom>
              <a:avLst/>
              <a:gdLst>
                <a:gd name="T0" fmla="*/ 1 w 4"/>
                <a:gd name="T1" fmla="*/ 0 h 24"/>
                <a:gd name="T2" fmla="*/ 1 w 4"/>
                <a:gd name="T3" fmla="*/ 0 h 24"/>
                <a:gd name="T4" fmla="*/ 0 w 4"/>
                <a:gd name="T5" fmla="*/ 23 h 24"/>
                <a:gd name="T6" fmla="*/ 2 w 4"/>
                <a:gd name="T7" fmla="*/ 23 h 24"/>
                <a:gd name="T8" fmla="*/ 3 w 4"/>
                <a:gd name="T9" fmla="*/ 0 h 24"/>
                <a:gd name="T10" fmla="*/ 1 w 4"/>
                <a:gd name="T11" fmla="*/ 0 h 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"/>
                <a:gd name="T19" fmla="*/ 0 h 24"/>
                <a:gd name="T20" fmla="*/ 4 w 4"/>
                <a:gd name="T21" fmla="*/ 24 h 2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" h="24">
                  <a:moveTo>
                    <a:pt x="1" y="0"/>
                  </a:moveTo>
                  <a:lnTo>
                    <a:pt x="1" y="0"/>
                  </a:lnTo>
                  <a:lnTo>
                    <a:pt x="0" y="23"/>
                  </a:lnTo>
                  <a:lnTo>
                    <a:pt x="2" y="23"/>
                  </a:lnTo>
                  <a:lnTo>
                    <a:pt x="3" y="0"/>
                  </a:lnTo>
                  <a:lnTo>
                    <a:pt x="1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11" name="Freeform 491"/>
            <p:cNvSpPr>
              <a:spLocks/>
            </p:cNvSpPr>
            <p:nvPr/>
          </p:nvSpPr>
          <p:spPr bwMode="auto">
            <a:xfrm>
              <a:off x="942" y="4042"/>
              <a:ext cx="80" cy="69"/>
            </a:xfrm>
            <a:custGeom>
              <a:avLst/>
              <a:gdLst>
                <a:gd name="T0" fmla="*/ 0 w 80"/>
                <a:gd name="T1" fmla="*/ 6 h 69"/>
                <a:gd name="T2" fmla="*/ 0 w 80"/>
                <a:gd name="T3" fmla="*/ 6 h 69"/>
                <a:gd name="T4" fmla="*/ 16 w 80"/>
                <a:gd name="T5" fmla="*/ 8 h 69"/>
                <a:gd name="T6" fmla="*/ 30 w 80"/>
                <a:gd name="T7" fmla="*/ 13 h 69"/>
                <a:gd name="T8" fmla="*/ 43 w 80"/>
                <a:gd name="T9" fmla="*/ 18 h 69"/>
                <a:gd name="T10" fmla="*/ 53 w 80"/>
                <a:gd name="T11" fmla="*/ 27 h 69"/>
                <a:gd name="T12" fmla="*/ 62 w 80"/>
                <a:gd name="T13" fmla="*/ 36 h 69"/>
                <a:gd name="T14" fmla="*/ 68 w 80"/>
                <a:gd name="T15" fmla="*/ 45 h 69"/>
                <a:gd name="T16" fmla="*/ 72 w 80"/>
                <a:gd name="T17" fmla="*/ 56 h 69"/>
                <a:gd name="T18" fmla="*/ 72 w 80"/>
                <a:gd name="T19" fmla="*/ 68 h 69"/>
                <a:gd name="T20" fmla="*/ 79 w 80"/>
                <a:gd name="T21" fmla="*/ 68 h 69"/>
                <a:gd name="T22" fmla="*/ 78 w 80"/>
                <a:gd name="T23" fmla="*/ 55 h 69"/>
                <a:gd name="T24" fmla="*/ 74 w 80"/>
                <a:gd name="T25" fmla="*/ 43 h 69"/>
                <a:gd name="T26" fmla="*/ 67 w 80"/>
                <a:gd name="T27" fmla="*/ 31 h 69"/>
                <a:gd name="T28" fmla="*/ 58 w 80"/>
                <a:gd name="T29" fmla="*/ 22 h 69"/>
                <a:gd name="T30" fmla="*/ 46 w 80"/>
                <a:gd name="T31" fmla="*/ 14 h 69"/>
                <a:gd name="T32" fmla="*/ 32 w 80"/>
                <a:gd name="T33" fmla="*/ 6 h 69"/>
                <a:gd name="T34" fmla="*/ 17 w 80"/>
                <a:gd name="T35" fmla="*/ 2 h 69"/>
                <a:gd name="T36" fmla="*/ 0 w 80"/>
                <a:gd name="T37" fmla="*/ 0 h 69"/>
                <a:gd name="T38" fmla="*/ 0 w 80"/>
                <a:gd name="T39" fmla="*/ 6 h 69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69"/>
                <a:gd name="T62" fmla="*/ 80 w 80"/>
                <a:gd name="T63" fmla="*/ 69 h 69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69">
                  <a:moveTo>
                    <a:pt x="0" y="6"/>
                  </a:moveTo>
                  <a:lnTo>
                    <a:pt x="0" y="6"/>
                  </a:lnTo>
                  <a:lnTo>
                    <a:pt x="16" y="8"/>
                  </a:lnTo>
                  <a:lnTo>
                    <a:pt x="30" y="13"/>
                  </a:lnTo>
                  <a:lnTo>
                    <a:pt x="43" y="18"/>
                  </a:lnTo>
                  <a:lnTo>
                    <a:pt x="53" y="27"/>
                  </a:lnTo>
                  <a:lnTo>
                    <a:pt x="62" y="36"/>
                  </a:lnTo>
                  <a:lnTo>
                    <a:pt x="68" y="45"/>
                  </a:lnTo>
                  <a:lnTo>
                    <a:pt x="72" y="56"/>
                  </a:lnTo>
                  <a:lnTo>
                    <a:pt x="72" y="68"/>
                  </a:lnTo>
                  <a:lnTo>
                    <a:pt x="79" y="68"/>
                  </a:lnTo>
                  <a:lnTo>
                    <a:pt x="78" y="55"/>
                  </a:lnTo>
                  <a:lnTo>
                    <a:pt x="74" y="43"/>
                  </a:lnTo>
                  <a:lnTo>
                    <a:pt x="67" y="31"/>
                  </a:lnTo>
                  <a:lnTo>
                    <a:pt x="58" y="22"/>
                  </a:lnTo>
                  <a:lnTo>
                    <a:pt x="46" y="14"/>
                  </a:lnTo>
                  <a:lnTo>
                    <a:pt x="32" y="6"/>
                  </a:lnTo>
                  <a:lnTo>
                    <a:pt x="17" y="2"/>
                  </a:lnTo>
                  <a:lnTo>
                    <a:pt x="0" y="0"/>
                  </a:lnTo>
                  <a:lnTo>
                    <a:pt x="0" y="6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12" name="Freeform 492"/>
            <p:cNvSpPr>
              <a:spLocks/>
            </p:cNvSpPr>
            <p:nvPr/>
          </p:nvSpPr>
          <p:spPr bwMode="auto">
            <a:xfrm>
              <a:off x="848" y="4041"/>
              <a:ext cx="89" cy="57"/>
            </a:xfrm>
            <a:custGeom>
              <a:avLst/>
              <a:gdLst>
                <a:gd name="T0" fmla="*/ 6 w 89"/>
                <a:gd name="T1" fmla="*/ 56 h 57"/>
                <a:gd name="T2" fmla="*/ 6 w 89"/>
                <a:gd name="T3" fmla="*/ 56 h 57"/>
                <a:gd name="T4" fmla="*/ 7 w 89"/>
                <a:gd name="T5" fmla="*/ 51 h 57"/>
                <a:gd name="T6" fmla="*/ 8 w 89"/>
                <a:gd name="T7" fmla="*/ 45 h 57"/>
                <a:gd name="T8" fmla="*/ 11 w 89"/>
                <a:gd name="T9" fmla="*/ 41 h 57"/>
                <a:gd name="T10" fmla="*/ 13 w 89"/>
                <a:gd name="T11" fmla="*/ 35 h 57"/>
                <a:gd name="T12" fmla="*/ 18 w 89"/>
                <a:gd name="T13" fmla="*/ 31 h 57"/>
                <a:gd name="T14" fmla="*/ 22 w 89"/>
                <a:gd name="T15" fmla="*/ 27 h 57"/>
                <a:gd name="T16" fmla="*/ 26 w 89"/>
                <a:gd name="T17" fmla="*/ 23 h 57"/>
                <a:gd name="T18" fmla="*/ 32 w 89"/>
                <a:gd name="T19" fmla="*/ 19 h 57"/>
                <a:gd name="T20" fmla="*/ 37 w 89"/>
                <a:gd name="T21" fmla="*/ 16 h 57"/>
                <a:gd name="T22" fmla="*/ 43 w 89"/>
                <a:gd name="T23" fmla="*/ 14 h 57"/>
                <a:gd name="T24" fmla="*/ 50 w 89"/>
                <a:gd name="T25" fmla="*/ 11 h 57"/>
                <a:gd name="T26" fmla="*/ 57 w 89"/>
                <a:gd name="T27" fmla="*/ 9 h 57"/>
                <a:gd name="T28" fmla="*/ 65 w 89"/>
                <a:gd name="T29" fmla="*/ 7 h 57"/>
                <a:gd name="T30" fmla="*/ 71 w 89"/>
                <a:gd name="T31" fmla="*/ 6 h 57"/>
                <a:gd name="T32" fmla="*/ 80 w 89"/>
                <a:gd name="T33" fmla="*/ 6 h 57"/>
                <a:gd name="T34" fmla="*/ 88 w 89"/>
                <a:gd name="T35" fmla="*/ 6 h 57"/>
                <a:gd name="T36" fmla="*/ 88 w 89"/>
                <a:gd name="T37" fmla="*/ 1 h 57"/>
                <a:gd name="T38" fmla="*/ 80 w 89"/>
                <a:gd name="T39" fmla="*/ 0 h 57"/>
                <a:gd name="T40" fmla="*/ 71 w 89"/>
                <a:gd name="T41" fmla="*/ 1 h 57"/>
                <a:gd name="T42" fmla="*/ 64 w 89"/>
                <a:gd name="T43" fmla="*/ 2 h 57"/>
                <a:gd name="T44" fmla="*/ 56 w 89"/>
                <a:gd name="T45" fmla="*/ 3 h 57"/>
                <a:gd name="T46" fmla="*/ 48 w 89"/>
                <a:gd name="T47" fmla="*/ 5 h 57"/>
                <a:gd name="T48" fmla="*/ 41 w 89"/>
                <a:gd name="T49" fmla="*/ 7 h 57"/>
                <a:gd name="T50" fmla="*/ 35 w 89"/>
                <a:gd name="T51" fmla="*/ 10 h 57"/>
                <a:gd name="T52" fmla="*/ 28 w 89"/>
                <a:gd name="T53" fmla="*/ 14 h 57"/>
                <a:gd name="T54" fmla="*/ 22 w 89"/>
                <a:gd name="T55" fmla="*/ 18 h 57"/>
                <a:gd name="T56" fmla="*/ 18 w 89"/>
                <a:gd name="T57" fmla="*/ 22 h 57"/>
                <a:gd name="T58" fmla="*/ 12 w 89"/>
                <a:gd name="T59" fmla="*/ 27 h 57"/>
                <a:gd name="T60" fmla="*/ 8 w 89"/>
                <a:gd name="T61" fmla="*/ 32 h 57"/>
                <a:gd name="T62" fmla="*/ 5 w 89"/>
                <a:gd name="T63" fmla="*/ 37 h 57"/>
                <a:gd name="T64" fmla="*/ 3 w 89"/>
                <a:gd name="T65" fmla="*/ 43 h 57"/>
                <a:gd name="T66" fmla="*/ 1 w 89"/>
                <a:gd name="T67" fmla="*/ 50 h 57"/>
                <a:gd name="T68" fmla="*/ 0 w 89"/>
                <a:gd name="T69" fmla="*/ 56 h 57"/>
                <a:gd name="T70" fmla="*/ 6 w 89"/>
                <a:gd name="T71" fmla="*/ 56 h 5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57"/>
                <a:gd name="T110" fmla="*/ 89 w 89"/>
                <a:gd name="T111" fmla="*/ 57 h 5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57">
                  <a:moveTo>
                    <a:pt x="6" y="56"/>
                  </a:moveTo>
                  <a:lnTo>
                    <a:pt x="6" y="56"/>
                  </a:lnTo>
                  <a:lnTo>
                    <a:pt x="7" y="51"/>
                  </a:lnTo>
                  <a:lnTo>
                    <a:pt x="8" y="45"/>
                  </a:lnTo>
                  <a:lnTo>
                    <a:pt x="11" y="41"/>
                  </a:lnTo>
                  <a:lnTo>
                    <a:pt x="13" y="35"/>
                  </a:lnTo>
                  <a:lnTo>
                    <a:pt x="18" y="31"/>
                  </a:lnTo>
                  <a:lnTo>
                    <a:pt x="22" y="27"/>
                  </a:lnTo>
                  <a:lnTo>
                    <a:pt x="26" y="23"/>
                  </a:lnTo>
                  <a:lnTo>
                    <a:pt x="32" y="19"/>
                  </a:lnTo>
                  <a:lnTo>
                    <a:pt x="37" y="16"/>
                  </a:lnTo>
                  <a:lnTo>
                    <a:pt x="43" y="14"/>
                  </a:lnTo>
                  <a:lnTo>
                    <a:pt x="50" y="11"/>
                  </a:lnTo>
                  <a:lnTo>
                    <a:pt x="57" y="9"/>
                  </a:lnTo>
                  <a:lnTo>
                    <a:pt x="65" y="7"/>
                  </a:lnTo>
                  <a:lnTo>
                    <a:pt x="71" y="6"/>
                  </a:lnTo>
                  <a:lnTo>
                    <a:pt x="80" y="6"/>
                  </a:lnTo>
                  <a:lnTo>
                    <a:pt x="88" y="6"/>
                  </a:lnTo>
                  <a:lnTo>
                    <a:pt x="88" y="1"/>
                  </a:lnTo>
                  <a:lnTo>
                    <a:pt x="80" y="0"/>
                  </a:lnTo>
                  <a:lnTo>
                    <a:pt x="71" y="1"/>
                  </a:lnTo>
                  <a:lnTo>
                    <a:pt x="64" y="2"/>
                  </a:lnTo>
                  <a:lnTo>
                    <a:pt x="56" y="3"/>
                  </a:lnTo>
                  <a:lnTo>
                    <a:pt x="48" y="5"/>
                  </a:lnTo>
                  <a:lnTo>
                    <a:pt x="41" y="7"/>
                  </a:lnTo>
                  <a:lnTo>
                    <a:pt x="35" y="10"/>
                  </a:lnTo>
                  <a:lnTo>
                    <a:pt x="28" y="14"/>
                  </a:lnTo>
                  <a:lnTo>
                    <a:pt x="22" y="18"/>
                  </a:lnTo>
                  <a:lnTo>
                    <a:pt x="18" y="22"/>
                  </a:lnTo>
                  <a:lnTo>
                    <a:pt x="12" y="27"/>
                  </a:lnTo>
                  <a:lnTo>
                    <a:pt x="8" y="32"/>
                  </a:lnTo>
                  <a:lnTo>
                    <a:pt x="5" y="37"/>
                  </a:lnTo>
                  <a:lnTo>
                    <a:pt x="3" y="43"/>
                  </a:lnTo>
                  <a:lnTo>
                    <a:pt x="1" y="50"/>
                  </a:lnTo>
                  <a:lnTo>
                    <a:pt x="0" y="56"/>
                  </a:lnTo>
                  <a:lnTo>
                    <a:pt x="6" y="56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13" name="Freeform 493"/>
            <p:cNvSpPr>
              <a:spLocks/>
            </p:cNvSpPr>
            <p:nvPr/>
          </p:nvSpPr>
          <p:spPr bwMode="auto">
            <a:xfrm>
              <a:off x="846" y="4103"/>
              <a:ext cx="3" cy="24"/>
            </a:xfrm>
            <a:custGeom>
              <a:avLst/>
              <a:gdLst>
                <a:gd name="T0" fmla="*/ 2 w 3"/>
                <a:gd name="T1" fmla="*/ 23 h 24"/>
                <a:gd name="T2" fmla="*/ 2 w 3"/>
                <a:gd name="T3" fmla="*/ 23 h 24"/>
                <a:gd name="T4" fmla="*/ 2 w 3"/>
                <a:gd name="T5" fmla="*/ 0 h 24"/>
                <a:gd name="T6" fmla="*/ 1 w 3"/>
                <a:gd name="T7" fmla="*/ 0 h 24"/>
                <a:gd name="T8" fmla="*/ 0 w 3"/>
                <a:gd name="T9" fmla="*/ 23 h 24"/>
                <a:gd name="T10" fmla="*/ 2 w 3"/>
                <a:gd name="T11" fmla="*/ 23 h 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"/>
                <a:gd name="T19" fmla="*/ 0 h 24"/>
                <a:gd name="T20" fmla="*/ 3 w 3"/>
                <a:gd name="T21" fmla="*/ 24 h 2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" h="24">
                  <a:moveTo>
                    <a:pt x="2" y="23"/>
                  </a:moveTo>
                  <a:lnTo>
                    <a:pt x="2" y="23"/>
                  </a:lnTo>
                  <a:lnTo>
                    <a:pt x="2" y="0"/>
                  </a:lnTo>
                  <a:lnTo>
                    <a:pt x="1" y="0"/>
                  </a:lnTo>
                  <a:lnTo>
                    <a:pt x="0" y="23"/>
                  </a:lnTo>
                  <a:lnTo>
                    <a:pt x="2" y="23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14" name="Freeform 494"/>
            <p:cNvSpPr>
              <a:spLocks/>
            </p:cNvSpPr>
            <p:nvPr/>
          </p:nvSpPr>
          <p:spPr bwMode="auto">
            <a:xfrm>
              <a:off x="851" y="4044"/>
              <a:ext cx="167" cy="124"/>
            </a:xfrm>
            <a:custGeom>
              <a:avLst/>
              <a:gdLst>
                <a:gd name="T0" fmla="*/ 166 w 167"/>
                <a:gd name="T1" fmla="*/ 69 h 124"/>
                <a:gd name="T2" fmla="*/ 165 w 167"/>
                <a:gd name="T3" fmla="*/ 74 h 124"/>
                <a:gd name="T4" fmla="*/ 164 w 167"/>
                <a:gd name="T5" fmla="*/ 80 h 124"/>
                <a:gd name="T6" fmla="*/ 161 w 167"/>
                <a:gd name="T7" fmla="*/ 86 h 124"/>
                <a:gd name="T8" fmla="*/ 158 w 167"/>
                <a:gd name="T9" fmla="*/ 92 h 124"/>
                <a:gd name="T10" fmla="*/ 154 w 167"/>
                <a:gd name="T11" fmla="*/ 96 h 124"/>
                <a:gd name="T12" fmla="*/ 150 w 167"/>
                <a:gd name="T13" fmla="*/ 101 h 124"/>
                <a:gd name="T14" fmla="*/ 145 w 167"/>
                <a:gd name="T15" fmla="*/ 106 h 124"/>
                <a:gd name="T16" fmla="*/ 139 w 167"/>
                <a:gd name="T17" fmla="*/ 110 h 124"/>
                <a:gd name="T18" fmla="*/ 133 w 167"/>
                <a:gd name="T19" fmla="*/ 113 h 124"/>
                <a:gd name="T20" fmla="*/ 126 w 167"/>
                <a:gd name="T21" fmla="*/ 116 h 124"/>
                <a:gd name="T22" fmla="*/ 119 w 167"/>
                <a:gd name="T23" fmla="*/ 118 h 124"/>
                <a:gd name="T24" fmla="*/ 112 w 167"/>
                <a:gd name="T25" fmla="*/ 121 h 124"/>
                <a:gd name="T26" fmla="*/ 104 w 167"/>
                <a:gd name="T27" fmla="*/ 122 h 124"/>
                <a:gd name="T28" fmla="*/ 96 w 167"/>
                <a:gd name="T29" fmla="*/ 123 h 124"/>
                <a:gd name="T30" fmla="*/ 88 w 167"/>
                <a:gd name="T31" fmla="*/ 123 h 124"/>
                <a:gd name="T32" fmla="*/ 79 w 167"/>
                <a:gd name="T33" fmla="*/ 123 h 124"/>
                <a:gd name="T34" fmla="*/ 63 w 167"/>
                <a:gd name="T35" fmla="*/ 120 h 124"/>
                <a:gd name="T36" fmla="*/ 47 w 167"/>
                <a:gd name="T37" fmla="*/ 115 h 124"/>
                <a:gd name="T38" fmla="*/ 33 w 167"/>
                <a:gd name="T39" fmla="*/ 109 h 124"/>
                <a:gd name="T40" fmla="*/ 21 w 167"/>
                <a:gd name="T41" fmla="*/ 101 h 124"/>
                <a:gd name="T42" fmla="*/ 12 w 167"/>
                <a:gd name="T43" fmla="*/ 92 h 124"/>
                <a:gd name="T44" fmla="*/ 5 w 167"/>
                <a:gd name="T45" fmla="*/ 80 h 124"/>
                <a:gd name="T46" fmla="*/ 1 w 167"/>
                <a:gd name="T47" fmla="*/ 69 h 124"/>
                <a:gd name="T48" fmla="*/ 0 w 167"/>
                <a:gd name="T49" fmla="*/ 56 h 124"/>
                <a:gd name="T50" fmla="*/ 1 w 167"/>
                <a:gd name="T51" fmla="*/ 50 h 124"/>
                <a:gd name="T52" fmla="*/ 3 w 167"/>
                <a:gd name="T53" fmla="*/ 44 h 124"/>
                <a:gd name="T54" fmla="*/ 5 w 167"/>
                <a:gd name="T55" fmla="*/ 38 h 124"/>
                <a:gd name="T56" fmla="*/ 9 w 167"/>
                <a:gd name="T57" fmla="*/ 32 h 124"/>
                <a:gd name="T58" fmla="*/ 13 w 167"/>
                <a:gd name="T59" fmla="*/ 28 h 124"/>
                <a:gd name="T60" fmla="*/ 17 w 167"/>
                <a:gd name="T61" fmla="*/ 23 h 124"/>
                <a:gd name="T62" fmla="*/ 22 w 167"/>
                <a:gd name="T63" fmla="*/ 19 h 124"/>
                <a:gd name="T64" fmla="*/ 28 w 167"/>
                <a:gd name="T65" fmla="*/ 14 h 124"/>
                <a:gd name="T66" fmla="*/ 34 w 167"/>
                <a:gd name="T67" fmla="*/ 11 h 124"/>
                <a:gd name="T68" fmla="*/ 41 w 167"/>
                <a:gd name="T69" fmla="*/ 8 h 124"/>
                <a:gd name="T70" fmla="*/ 47 w 167"/>
                <a:gd name="T71" fmla="*/ 6 h 124"/>
                <a:gd name="T72" fmla="*/ 55 w 167"/>
                <a:gd name="T73" fmla="*/ 4 h 124"/>
                <a:gd name="T74" fmla="*/ 63 w 167"/>
                <a:gd name="T75" fmla="*/ 2 h 124"/>
                <a:gd name="T76" fmla="*/ 70 w 167"/>
                <a:gd name="T77" fmla="*/ 1 h 124"/>
                <a:gd name="T78" fmla="*/ 79 w 167"/>
                <a:gd name="T79" fmla="*/ 0 h 124"/>
                <a:gd name="T80" fmla="*/ 88 w 167"/>
                <a:gd name="T81" fmla="*/ 1 h 124"/>
                <a:gd name="T82" fmla="*/ 104 w 167"/>
                <a:gd name="T83" fmla="*/ 4 h 124"/>
                <a:gd name="T84" fmla="*/ 120 w 167"/>
                <a:gd name="T85" fmla="*/ 8 h 124"/>
                <a:gd name="T86" fmla="*/ 134 w 167"/>
                <a:gd name="T87" fmla="*/ 14 h 124"/>
                <a:gd name="T88" fmla="*/ 145 w 167"/>
                <a:gd name="T89" fmla="*/ 23 h 124"/>
                <a:gd name="T90" fmla="*/ 155 w 167"/>
                <a:gd name="T91" fmla="*/ 33 h 124"/>
                <a:gd name="T92" fmla="*/ 162 w 167"/>
                <a:gd name="T93" fmla="*/ 44 h 124"/>
                <a:gd name="T94" fmla="*/ 166 w 167"/>
                <a:gd name="T95" fmla="*/ 56 h 124"/>
                <a:gd name="T96" fmla="*/ 166 w 167"/>
                <a:gd name="T97" fmla="*/ 69 h 12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67"/>
                <a:gd name="T148" fmla="*/ 0 h 124"/>
                <a:gd name="T149" fmla="*/ 167 w 167"/>
                <a:gd name="T150" fmla="*/ 124 h 124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67" h="124">
                  <a:moveTo>
                    <a:pt x="166" y="69"/>
                  </a:moveTo>
                  <a:lnTo>
                    <a:pt x="165" y="74"/>
                  </a:lnTo>
                  <a:lnTo>
                    <a:pt x="164" y="80"/>
                  </a:lnTo>
                  <a:lnTo>
                    <a:pt x="161" y="86"/>
                  </a:lnTo>
                  <a:lnTo>
                    <a:pt x="158" y="92"/>
                  </a:lnTo>
                  <a:lnTo>
                    <a:pt x="154" y="96"/>
                  </a:lnTo>
                  <a:lnTo>
                    <a:pt x="150" y="101"/>
                  </a:lnTo>
                  <a:lnTo>
                    <a:pt x="145" y="106"/>
                  </a:lnTo>
                  <a:lnTo>
                    <a:pt x="139" y="110"/>
                  </a:lnTo>
                  <a:lnTo>
                    <a:pt x="133" y="113"/>
                  </a:lnTo>
                  <a:lnTo>
                    <a:pt x="126" y="116"/>
                  </a:lnTo>
                  <a:lnTo>
                    <a:pt x="119" y="118"/>
                  </a:lnTo>
                  <a:lnTo>
                    <a:pt x="112" y="121"/>
                  </a:lnTo>
                  <a:lnTo>
                    <a:pt x="104" y="122"/>
                  </a:lnTo>
                  <a:lnTo>
                    <a:pt x="96" y="123"/>
                  </a:lnTo>
                  <a:lnTo>
                    <a:pt x="88" y="123"/>
                  </a:lnTo>
                  <a:lnTo>
                    <a:pt x="79" y="123"/>
                  </a:lnTo>
                  <a:lnTo>
                    <a:pt x="63" y="120"/>
                  </a:lnTo>
                  <a:lnTo>
                    <a:pt x="47" y="115"/>
                  </a:lnTo>
                  <a:lnTo>
                    <a:pt x="33" y="109"/>
                  </a:lnTo>
                  <a:lnTo>
                    <a:pt x="21" y="101"/>
                  </a:lnTo>
                  <a:lnTo>
                    <a:pt x="12" y="92"/>
                  </a:lnTo>
                  <a:lnTo>
                    <a:pt x="5" y="80"/>
                  </a:lnTo>
                  <a:lnTo>
                    <a:pt x="1" y="69"/>
                  </a:lnTo>
                  <a:lnTo>
                    <a:pt x="0" y="56"/>
                  </a:lnTo>
                  <a:lnTo>
                    <a:pt x="1" y="50"/>
                  </a:lnTo>
                  <a:lnTo>
                    <a:pt x="3" y="44"/>
                  </a:lnTo>
                  <a:lnTo>
                    <a:pt x="5" y="38"/>
                  </a:lnTo>
                  <a:lnTo>
                    <a:pt x="9" y="32"/>
                  </a:lnTo>
                  <a:lnTo>
                    <a:pt x="13" y="28"/>
                  </a:lnTo>
                  <a:lnTo>
                    <a:pt x="17" y="23"/>
                  </a:lnTo>
                  <a:lnTo>
                    <a:pt x="22" y="19"/>
                  </a:lnTo>
                  <a:lnTo>
                    <a:pt x="28" y="14"/>
                  </a:lnTo>
                  <a:lnTo>
                    <a:pt x="34" y="11"/>
                  </a:lnTo>
                  <a:lnTo>
                    <a:pt x="41" y="8"/>
                  </a:lnTo>
                  <a:lnTo>
                    <a:pt x="47" y="6"/>
                  </a:lnTo>
                  <a:lnTo>
                    <a:pt x="55" y="4"/>
                  </a:lnTo>
                  <a:lnTo>
                    <a:pt x="63" y="2"/>
                  </a:lnTo>
                  <a:lnTo>
                    <a:pt x="70" y="1"/>
                  </a:lnTo>
                  <a:lnTo>
                    <a:pt x="79" y="0"/>
                  </a:lnTo>
                  <a:lnTo>
                    <a:pt x="88" y="1"/>
                  </a:lnTo>
                  <a:lnTo>
                    <a:pt x="104" y="4"/>
                  </a:lnTo>
                  <a:lnTo>
                    <a:pt x="120" y="8"/>
                  </a:lnTo>
                  <a:lnTo>
                    <a:pt x="134" y="14"/>
                  </a:lnTo>
                  <a:lnTo>
                    <a:pt x="145" y="23"/>
                  </a:lnTo>
                  <a:lnTo>
                    <a:pt x="155" y="33"/>
                  </a:lnTo>
                  <a:lnTo>
                    <a:pt x="162" y="44"/>
                  </a:lnTo>
                  <a:lnTo>
                    <a:pt x="166" y="56"/>
                  </a:lnTo>
                  <a:lnTo>
                    <a:pt x="166" y="69"/>
                  </a:lnTo>
                </a:path>
              </a:pathLst>
            </a:custGeom>
            <a:solidFill>
              <a:srgbClr val="FFFF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15" name="Freeform 495"/>
            <p:cNvSpPr>
              <a:spLocks/>
            </p:cNvSpPr>
            <p:nvPr/>
          </p:nvSpPr>
          <p:spPr bwMode="auto">
            <a:xfrm>
              <a:off x="933" y="4116"/>
              <a:ext cx="89" cy="56"/>
            </a:xfrm>
            <a:custGeom>
              <a:avLst/>
              <a:gdLst>
                <a:gd name="T0" fmla="*/ 0 w 89"/>
                <a:gd name="T1" fmla="*/ 54 h 56"/>
                <a:gd name="T2" fmla="*/ 0 w 89"/>
                <a:gd name="T3" fmla="*/ 54 h 56"/>
                <a:gd name="T4" fmla="*/ 8 w 89"/>
                <a:gd name="T5" fmla="*/ 55 h 56"/>
                <a:gd name="T6" fmla="*/ 16 w 89"/>
                <a:gd name="T7" fmla="*/ 54 h 56"/>
                <a:gd name="T8" fmla="*/ 24 w 89"/>
                <a:gd name="T9" fmla="*/ 53 h 56"/>
                <a:gd name="T10" fmla="*/ 32 w 89"/>
                <a:gd name="T11" fmla="*/ 52 h 56"/>
                <a:gd name="T12" fmla="*/ 39 w 89"/>
                <a:gd name="T13" fmla="*/ 50 h 56"/>
                <a:gd name="T14" fmla="*/ 47 w 89"/>
                <a:gd name="T15" fmla="*/ 48 h 56"/>
                <a:gd name="T16" fmla="*/ 53 w 89"/>
                <a:gd name="T17" fmla="*/ 45 h 56"/>
                <a:gd name="T18" fmla="*/ 60 w 89"/>
                <a:gd name="T19" fmla="*/ 41 h 56"/>
                <a:gd name="T20" fmla="*/ 66 w 89"/>
                <a:gd name="T21" fmla="*/ 37 h 56"/>
                <a:gd name="T22" fmla="*/ 70 w 89"/>
                <a:gd name="T23" fmla="*/ 32 h 56"/>
                <a:gd name="T24" fmla="*/ 75 w 89"/>
                <a:gd name="T25" fmla="*/ 28 h 56"/>
                <a:gd name="T26" fmla="*/ 80 w 89"/>
                <a:gd name="T27" fmla="*/ 23 h 56"/>
                <a:gd name="T28" fmla="*/ 82 w 89"/>
                <a:gd name="T29" fmla="*/ 18 h 56"/>
                <a:gd name="T30" fmla="*/ 85 w 89"/>
                <a:gd name="T31" fmla="*/ 12 h 56"/>
                <a:gd name="T32" fmla="*/ 87 w 89"/>
                <a:gd name="T33" fmla="*/ 5 h 56"/>
                <a:gd name="T34" fmla="*/ 88 w 89"/>
                <a:gd name="T35" fmla="*/ 0 h 56"/>
                <a:gd name="T36" fmla="*/ 81 w 89"/>
                <a:gd name="T37" fmla="*/ 0 h 56"/>
                <a:gd name="T38" fmla="*/ 81 w 89"/>
                <a:gd name="T39" fmla="*/ 5 h 56"/>
                <a:gd name="T40" fmla="*/ 80 w 89"/>
                <a:gd name="T41" fmla="*/ 10 h 56"/>
                <a:gd name="T42" fmla="*/ 77 w 89"/>
                <a:gd name="T43" fmla="*/ 15 h 56"/>
                <a:gd name="T44" fmla="*/ 74 w 89"/>
                <a:gd name="T45" fmla="*/ 21 h 56"/>
                <a:gd name="T46" fmla="*/ 70 w 89"/>
                <a:gd name="T47" fmla="*/ 24 h 56"/>
                <a:gd name="T48" fmla="*/ 66 w 89"/>
                <a:gd name="T49" fmla="*/ 29 h 56"/>
                <a:gd name="T50" fmla="*/ 62 w 89"/>
                <a:gd name="T51" fmla="*/ 32 h 56"/>
                <a:gd name="T52" fmla="*/ 56 w 89"/>
                <a:gd name="T53" fmla="*/ 36 h 56"/>
                <a:gd name="T54" fmla="*/ 51 w 89"/>
                <a:gd name="T55" fmla="*/ 39 h 56"/>
                <a:gd name="T56" fmla="*/ 45 w 89"/>
                <a:gd name="T57" fmla="*/ 42 h 56"/>
                <a:gd name="T58" fmla="*/ 37 w 89"/>
                <a:gd name="T59" fmla="*/ 44 h 56"/>
                <a:gd name="T60" fmla="*/ 31 w 89"/>
                <a:gd name="T61" fmla="*/ 46 h 56"/>
                <a:gd name="T62" fmla="*/ 24 w 89"/>
                <a:gd name="T63" fmla="*/ 47 h 56"/>
                <a:gd name="T64" fmla="*/ 16 w 89"/>
                <a:gd name="T65" fmla="*/ 49 h 56"/>
                <a:gd name="T66" fmla="*/ 8 w 89"/>
                <a:gd name="T67" fmla="*/ 49 h 56"/>
                <a:gd name="T68" fmla="*/ 0 w 89"/>
                <a:gd name="T69" fmla="*/ 49 h 56"/>
                <a:gd name="T70" fmla="*/ 0 w 89"/>
                <a:gd name="T71" fmla="*/ 54 h 5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56"/>
                <a:gd name="T110" fmla="*/ 89 w 89"/>
                <a:gd name="T111" fmla="*/ 56 h 5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56">
                  <a:moveTo>
                    <a:pt x="0" y="54"/>
                  </a:moveTo>
                  <a:lnTo>
                    <a:pt x="0" y="54"/>
                  </a:lnTo>
                  <a:lnTo>
                    <a:pt x="8" y="55"/>
                  </a:lnTo>
                  <a:lnTo>
                    <a:pt x="16" y="54"/>
                  </a:lnTo>
                  <a:lnTo>
                    <a:pt x="24" y="53"/>
                  </a:lnTo>
                  <a:lnTo>
                    <a:pt x="32" y="52"/>
                  </a:lnTo>
                  <a:lnTo>
                    <a:pt x="39" y="50"/>
                  </a:lnTo>
                  <a:lnTo>
                    <a:pt x="47" y="48"/>
                  </a:lnTo>
                  <a:lnTo>
                    <a:pt x="53" y="45"/>
                  </a:lnTo>
                  <a:lnTo>
                    <a:pt x="60" y="41"/>
                  </a:lnTo>
                  <a:lnTo>
                    <a:pt x="66" y="37"/>
                  </a:lnTo>
                  <a:lnTo>
                    <a:pt x="70" y="32"/>
                  </a:lnTo>
                  <a:lnTo>
                    <a:pt x="75" y="28"/>
                  </a:lnTo>
                  <a:lnTo>
                    <a:pt x="80" y="23"/>
                  </a:lnTo>
                  <a:lnTo>
                    <a:pt x="82" y="18"/>
                  </a:lnTo>
                  <a:lnTo>
                    <a:pt x="85" y="12"/>
                  </a:lnTo>
                  <a:lnTo>
                    <a:pt x="87" y="5"/>
                  </a:lnTo>
                  <a:lnTo>
                    <a:pt x="88" y="0"/>
                  </a:lnTo>
                  <a:lnTo>
                    <a:pt x="81" y="0"/>
                  </a:lnTo>
                  <a:lnTo>
                    <a:pt x="81" y="5"/>
                  </a:lnTo>
                  <a:lnTo>
                    <a:pt x="80" y="10"/>
                  </a:lnTo>
                  <a:lnTo>
                    <a:pt x="77" y="15"/>
                  </a:lnTo>
                  <a:lnTo>
                    <a:pt x="74" y="21"/>
                  </a:lnTo>
                  <a:lnTo>
                    <a:pt x="70" y="24"/>
                  </a:lnTo>
                  <a:lnTo>
                    <a:pt x="66" y="29"/>
                  </a:lnTo>
                  <a:lnTo>
                    <a:pt x="62" y="32"/>
                  </a:lnTo>
                  <a:lnTo>
                    <a:pt x="56" y="36"/>
                  </a:lnTo>
                  <a:lnTo>
                    <a:pt x="51" y="39"/>
                  </a:lnTo>
                  <a:lnTo>
                    <a:pt x="45" y="42"/>
                  </a:lnTo>
                  <a:lnTo>
                    <a:pt x="37" y="44"/>
                  </a:lnTo>
                  <a:lnTo>
                    <a:pt x="31" y="46"/>
                  </a:lnTo>
                  <a:lnTo>
                    <a:pt x="24" y="47"/>
                  </a:lnTo>
                  <a:lnTo>
                    <a:pt x="16" y="49"/>
                  </a:lnTo>
                  <a:lnTo>
                    <a:pt x="8" y="49"/>
                  </a:lnTo>
                  <a:lnTo>
                    <a:pt x="0" y="49"/>
                  </a:lnTo>
                  <a:lnTo>
                    <a:pt x="0" y="54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16" name="Freeform 496"/>
            <p:cNvSpPr>
              <a:spLocks/>
            </p:cNvSpPr>
            <p:nvPr/>
          </p:nvSpPr>
          <p:spPr bwMode="auto">
            <a:xfrm>
              <a:off x="848" y="4103"/>
              <a:ext cx="80" cy="68"/>
            </a:xfrm>
            <a:custGeom>
              <a:avLst/>
              <a:gdLst>
                <a:gd name="T0" fmla="*/ 0 w 80"/>
                <a:gd name="T1" fmla="*/ 0 h 68"/>
                <a:gd name="T2" fmla="*/ 0 w 80"/>
                <a:gd name="T3" fmla="*/ 0 h 68"/>
                <a:gd name="T4" fmla="*/ 0 w 80"/>
                <a:gd name="T5" fmla="*/ 12 h 68"/>
                <a:gd name="T6" fmla="*/ 5 w 80"/>
                <a:gd name="T7" fmla="*/ 24 h 68"/>
                <a:gd name="T8" fmla="*/ 12 w 80"/>
                <a:gd name="T9" fmla="*/ 36 h 68"/>
                <a:gd name="T10" fmla="*/ 21 w 80"/>
                <a:gd name="T11" fmla="*/ 45 h 68"/>
                <a:gd name="T12" fmla="*/ 33 w 80"/>
                <a:gd name="T13" fmla="*/ 54 h 68"/>
                <a:gd name="T14" fmla="*/ 47 w 80"/>
                <a:gd name="T15" fmla="*/ 60 h 68"/>
                <a:gd name="T16" fmla="*/ 62 w 80"/>
                <a:gd name="T17" fmla="*/ 64 h 68"/>
                <a:gd name="T18" fmla="*/ 79 w 80"/>
                <a:gd name="T19" fmla="*/ 67 h 68"/>
                <a:gd name="T20" fmla="*/ 79 w 80"/>
                <a:gd name="T21" fmla="*/ 61 h 68"/>
                <a:gd name="T22" fmla="*/ 63 w 80"/>
                <a:gd name="T23" fmla="*/ 59 h 68"/>
                <a:gd name="T24" fmla="*/ 49 w 80"/>
                <a:gd name="T25" fmla="*/ 54 h 68"/>
                <a:gd name="T26" fmla="*/ 36 w 80"/>
                <a:gd name="T27" fmla="*/ 48 h 68"/>
                <a:gd name="T28" fmla="*/ 25 w 80"/>
                <a:gd name="T29" fmla="*/ 40 h 68"/>
                <a:gd name="T30" fmla="*/ 17 w 80"/>
                <a:gd name="T31" fmla="*/ 31 h 68"/>
                <a:gd name="T32" fmla="*/ 10 w 80"/>
                <a:gd name="T33" fmla="*/ 21 h 68"/>
                <a:gd name="T34" fmla="*/ 7 w 80"/>
                <a:gd name="T35" fmla="*/ 11 h 68"/>
                <a:gd name="T36" fmla="*/ 6 w 80"/>
                <a:gd name="T37" fmla="*/ 0 h 68"/>
                <a:gd name="T38" fmla="*/ 0 w 80"/>
                <a:gd name="T39" fmla="*/ 0 h 6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68"/>
                <a:gd name="T62" fmla="*/ 80 w 80"/>
                <a:gd name="T63" fmla="*/ 68 h 68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68">
                  <a:moveTo>
                    <a:pt x="0" y="0"/>
                  </a:moveTo>
                  <a:lnTo>
                    <a:pt x="0" y="0"/>
                  </a:lnTo>
                  <a:lnTo>
                    <a:pt x="0" y="12"/>
                  </a:lnTo>
                  <a:lnTo>
                    <a:pt x="5" y="24"/>
                  </a:lnTo>
                  <a:lnTo>
                    <a:pt x="12" y="36"/>
                  </a:lnTo>
                  <a:lnTo>
                    <a:pt x="21" y="45"/>
                  </a:lnTo>
                  <a:lnTo>
                    <a:pt x="33" y="54"/>
                  </a:lnTo>
                  <a:lnTo>
                    <a:pt x="47" y="60"/>
                  </a:lnTo>
                  <a:lnTo>
                    <a:pt x="62" y="64"/>
                  </a:lnTo>
                  <a:lnTo>
                    <a:pt x="79" y="67"/>
                  </a:lnTo>
                  <a:lnTo>
                    <a:pt x="79" y="61"/>
                  </a:lnTo>
                  <a:lnTo>
                    <a:pt x="63" y="59"/>
                  </a:lnTo>
                  <a:lnTo>
                    <a:pt x="49" y="54"/>
                  </a:lnTo>
                  <a:lnTo>
                    <a:pt x="36" y="48"/>
                  </a:lnTo>
                  <a:lnTo>
                    <a:pt x="25" y="40"/>
                  </a:lnTo>
                  <a:lnTo>
                    <a:pt x="17" y="31"/>
                  </a:lnTo>
                  <a:lnTo>
                    <a:pt x="10" y="21"/>
                  </a:lnTo>
                  <a:lnTo>
                    <a:pt x="7" y="11"/>
                  </a:lnTo>
                  <a:lnTo>
                    <a:pt x="6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17" name="Freeform 497"/>
            <p:cNvSpPr>
              <a:spLocks/>
            </p:cNvSpPr>
            <p:nvPr/>
          </p:nvSpPr>
          <p:spPr bwMode="auto">
            <a:xfrm>
              <a:off x="848" y="4041"/>
              <a:ext cx="89" cy="57"/>
            </a:xfrm>
            <a:custGeom>
              <a:avLst/>
              <a:gdLst>
                <a:gd name="T0" fmla="*/ 88 w 89"/>
                <a:gd name="T1" fmla="*/ 1 h 57"/>
                <a:gd name="T2" fmla="*/ 88 w 89"/>
                <a:gd name="T3" fmla="*/ 1 h 57"/>
                <a:gd name="T4" fmla="*/ 80 w 89"/>
                <a:gd name="T5" fmla="*/ 0 h 57"/>
                <a:gd name="T6" fmla="*/ 71 w 89"/>
                <a:gd name="T7" fmla="*/ 1 h 57"/>
                <a:gd name="T8" fmla="*/ 64 w 89"/>
                <a:gd name="T9" fmla="*/ 2 h 57"/>
                <a:gd name="T10" fmla="*/ 56 w 89"/>
                <a:gd name="T11" fmla="*/ 3 h 57"/>
                <a:gd name="T12" fmla="*/ 48 w 89"/>
                <a:gd name="T13" fmla="*/ 5 h 57"/>
                <a:gd name="T14" fmla="*/ 41 w 89"/>
                <a:gd name="T15" fmla="*/ 7 h 57"/>
                <a:gd name="T16" fmla="*/ 35 w 89"/>
                <a:gd name="T17" fmla="*/ 10 h 57"/>
                <a:gd name="T18" fmla="*/ 28 w 89"/>
                <a:gd name="T19" fmla="*/ 14 h 57"/>
                <a:gd name="T20" fmla="*/ 22 w 89"/>
                <a:gd name="T21" fmla="*/ 18 h 57"/>
                <a:gd name="T22" fmla="*/ 18 w 89"/>
                <a:gd name="T23" fmla="*/ 22 h 57"/>
                <a:gd name="T24" fmla="*/ 12 w 89"/>
                <a:gd name="T25" fmla="*/ 27 h 57"/>
                <a:gd name="T26" fmla="*/ 8 w 89"/>
                <a:gd name="T27" fmla="*/ 32 h 57"/>
                <a:gd name="T28" fmla="*/ 5 w 89"/>
                <a:gd name="T29" fmla="*/ 37 h 57"/>
                <a:gd name="T30" fmla="*/ 3 w 89"/>
                <a:gd name="T31" fmla="*/ 43 h 57"/>
                <a:gd name="T32" fmla="*/ 1 w 89"/>
                <a:gd name="T33" fmla="*/ 50 h 57"/>
                <a:gd name="T34" fmla="*/ 0 w 89"/>
                <a:gd name="T35" fmla="*/ 56 h 57"/>
                <a:gd name="T36" fmla="*/ 6 w 89"/>
                <a:gd name="T37" fmla="*/ 56 h 57"/>
                <a:gd name="T38" fmla="*/ 7 w 89"/>
                <a:gd name="T39" fmla="*/ 51 h 57"/>
                <a:gd name="T40" fmla="*/ 8 w 89"/>
                <a:gd name="T41" fmla="*/ 45 h 57"/>
                <a:gd name="T42" fmla="*/ 11 w 89"/>
                <a:gd name="T43" fmla="*/ 41 h 57"/>
                <a:gd name="T44" fmla="*/ 13 w 89"/>
                <a:gd name="T45" fmla="*/ 35 h 57"/>
                <a:gd name="T46" fmla="*/ 18 w 89"/>
                <a:gd name="T47" fmla="*/ 31 h 57"/>
                <a:gd name="T48" fmla="*/ 22 w 89"/>
                <a:gd name="T49" fmla="*/ 27 h 57"/>
                <a:gd name="T50" fmla="*/ 26 w 89"/>
                <a:gd name="T51" fmla="*/ 23 h 57"/>
                <a:gd name="T52" fmla="*/ 32 w 89"/>
                <a:gd name="T53" fmla="*/ 19 h 57"/>
                <a:gd name="T54" fmla="*/ 37 w 89"/>
                <a:gd name="T55" fmla="*/ 16 h 57"/>
                <a:gd name="T56" fmla="*/ 43 w 89"/>
                <a:gd name="T57" fmla="*/ 14 h 57"/>
                <a:gd name="T58" fmla="*/ 50 w 89"/>
                <a:gd name="T59" fmla="*/ 11 h 57"/>
                <a:gd name="T60" fmla="*/ 57 w 89"/>
                <a:gd name="T61" fmla="*/ 9 h 57"/>
                <a:gd name="T62" fmla="*/ 65 w 89"/>
                <a:gd name="T63" fmla="*/ 7 h 57"/>
                <a:gd name="T64" fmla="*/ 71 w 89"/>
                <a:gd name="T65" fmla="*/ 6 h 57"/>
                <a:gd name="T66" fmla="*/ 80 w 89"/>
                <a:gd name="T67" fmla="*/ 6 h 57"/>
                <a:gd name="T68" fmla="*/ 88 w 89"/>
                <a:gd name="T69" fmla="*/ 6 h 57"/>
                <a:gd name="T70" fmla="*/ 88 w 89"/>
                <a:gd name="T71" fmla="*/ 1 h 5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57"/>
                <a:gd name="T110" fmla="*/ 89 w 89"/>
                <a:gd name="T111" fmla="*/ 57 h 5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57">
                  <a:moveTo>
                    <a:pt x="88" y="1"/>
                  </a:moveTo>
                  <a:lnTo>
                    <a:pt x="88" y="1"/>
                  </a:lnTo>
                  <a:lnTo>
                    <a:pt x="80" y="0"/>
                  </a:lnTo>
                  <a:lnTo>
                    <a:pt x="71" y="1"/>
                  </a:lnTo>
                  <a:lnTo>
                    <a:pt x="64" y="2"/>
                  </a:lnTo>
                  <a:lnTo>
                    <a:pt x="56" y="3"/>
                  </a:lnTo>
                  <a:lnTo>
                    <a:pt x="48" y="5"/>
                  </a:lnTo>
                  <a:lnTo>
                    <a:pt x="41" y="7"/>
                  </a:lnTo>
                  <a:lnTo>
                    <a:pt x="35" y="10"/>
                  </a:lnTo>
                  <a:lnTo>
                    <a:pt x="28" y="14"/>
                  </a:lnTo>
                  <a:lnTo>
                    <a:pt x="22" y="18"/>
                  </a:lnTo>
                  <a:lnTo>
                    <a:pt x="18" y="22"/>
                  </a:lnTo>
                  <a:lnTo>
                    <a:pt x="12" y="27"/>
                  </a:lnTo>
                  <a:lnTo>
                    <a:pt x="8" y="32"/>
                  </a:lnTo>
                  <a:lnTo>
                    <a:pt x="5" y="37"/>
                  </a:lnTo>
                  <a:lnTo>
                    <a:pt x="3" y="43"/>
                  </a:lnTo>
                  <a:lnTo>
                    <a:pt x="1" y="50"/>
                  </a:lnTo>
                  <a:lnTo>
                    <a:pt x="0" y="56"/>
                  </a:lnTo>
                  <a:lnTo>
                    <a:pt x="6" y="56"/>
                  </a:lnTo>
                  <a:lnTo>
                    <a:pt x="7" y="51"/>
                  </a:lnTo>
                  <a:lnTo>
                    <a:pt x="8" y="45"/>
                  </a:lnTo>
                  <a:lnTo>
                    <a:pt x="11" y="41"/>
                  </a:lnTo>
                  <a:lnTo>
                    <a:pt x="13" y="35"/>
                  </a:lnTo>
                  <a:lnTo>
                    <a:pt x="18" y="31"/>
                  </a:lnTo>
                  <a:lnTo>
                    <a:pt x="22" y="27"/>
                  </a:lnTo>
                  <a:lnTo>
                    <a:pt x="26" y="23"/>
                  </a:lnTo>
                  <a:lnTo>
                    <a:pt x="32" y="19"/>
                  </a:lnTo>
                  <a:lnTo>
                    <a:pt x="37" y="16"/>
                  </a:lnTo>
                  <a:lnTo>
                    <a:pt x="43" y="14"/>
                  </a:lnTo>
                  <a:lnTo>
                    <a:pt x="50" y="11"/>
                  </a:lnTo>
                  <a:lnTo>
                    <a:pt x="57" y="9"/>
                  </a:lnTo>
                  <a:lnTo>
                    <a:pt x="65" y="7"/>
                  </a:lnTo>
                  <a:lnTo>
                    <a:pt x="71" y="6"/>
                  </a:lnTo>
                  <a:lnTo>
                    <a:pt x="80" y="6"/>
                  </a:lnTo>
                  <a:lnTo>
                    <a:pt x="88" y="6"/>
                  </a:lnTo>
                  <a:lnTo>
                    <a:pt x="88" y="1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18" name="Freeform 498"/>
            <p:cNvSpPr>
              <a:spLocks/>
            </p:cNvSpPr>
            <p:nvPr/>
          </p:nvSpPr>
          <p:spPr bwMode="auto">
            <a:xfrm>
              <a:off x="942" y="4042"/>
              <a:ext cx="80" cy="69"/>
            </a:xfrm>
            <a:custGeom>
              <a:avLst/>
              <a:gdLst>
                <a:gd name="T0" fmla="*/ 79 w 80"/>
                <a:gd name="T1" fmla="*/ 68 h 69"/>
                <a:gd name="T2" fmla="*/ 79 w 80"/>
                <a:gd name="T3" fmla="*/ 68 h 69"/>
                <a:gd name="T4" fmla="*/ 78 w 80"/>
                <a:gd name="T5" fmla="*/ 55 h 69"/>
                <a:gd name="T6" fmla="*/ 74 w 80"/>
                <a:gd name="T7" fmla="*/ 43 h 69"/>
                <a:gd name="T8" fmla="*/ 67 w 80"/>
                <a:gd name="T9" fmla="*/ 31 h 69"/>
                <a:gd name="T10" fmla="*/ 58 w 80"/>
                <a:gd name="T11" fmla="*/ 22 h 69"/>
                <a:gd name="T12" fmla="*/ 46 w 80"/>
                <a:gd name="T13" fmla="*/ 14 h 69"/>
                <a:gd name="T14" fmla="*/ 32 w 80"/>
                <a:gd name="T15" fmla="*/ 6 h 69"/>
                <a:gd name="T16" fmla="*/ 17 w 80"/>
                <a:gd name="T17" fmla="*/ 2 h 69"/>
                <a:gd name="T18" fmla="*/ 0 w 80"/>
                <a:gd name="T19" fmla="*/ 0 h 69"/>
                <a:gd name="T20" fmla="*/ 0 w 80"/>
                <a:gd name="T21" fmla="*/ 6 h 69"/>
                <a:gd name="T22" fmla="*/ 16 w 80"/>
                <a:gd name="T23" fmla="*/ 8 h 69"/>
                <a:gd name="T24" fmla="*/ 30 w 80"/>
                <a:gd name="T25" fmla="*/ 13 h 69"/>
                <a:gd name="T26" fmla="*/ 43 w 80"/>
                <a:gd name="T27" fmla="*/ 18 h 69"/>
                <a:gd name="T28" fmla="*/ 53 w 80"/>
                <a:gd name="T29" fmla="*/ 27 h 69"/>
                <a:gd name="T30" fmla="*/ 62 w 80"/>
                <a:gd name="T31" fmla="*/ 36 h 69"/>
                <a:gd name="T32" fmla="*/ 68 w 80"/>
                <a:gd name="T33" fmla="*/ 45 h 69"/>
                <a:gd name="T34" fmla="*/ 72 w 80"/>
                <a:gd name="T35" fmla="*/ 56 h 69"/>
                <a:gd name="T36" fmla="*/ 72 w 80"/>
                <a:gd name="T37" fmla="*/ 68 h 69"/>
                <a:gd name="T38" fmla="*/ 79 w 80"/>
                <a:gd name="T39" fmla="*/ 68 h 69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69"/>
                <a:gd name="T62" fmla="*/ 80 w 80"/>
                <a:gd name="T63" fmla="*/ 69 h 69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69">
                  <a:moveTo>
                    <a:pt x="79" y="68"/>
                  </a:moveTo>
                  <a:lnTo>
                    <a:pt x="79" y="68"/>
                  </a:lnTo>
                  <a:lnTo>
                    <a:pt x="78" y="55"/>
                  </a:lnTo>
                  <a:lnTo>
                    <a:pt x="74" y="43"/>
                  </a:lnTo>
                  <a:lnTo>
                    <a:pt x="67" y="31"/>
                  </a:lnTo>
                  <a:lnTo>
                    <a:pt x="58" y="22"/>
                  </a:lnTo>
                  <a:lnTo>
                    <a:pt x="46" y="14"/>
                  </a:lnTo>
                  <a:lnTo>
                    <a:pt x="32" y="6"/>
                  </a:lnTo>
                  <a:lnTo>
                    <a:pt x="17" y="2"/>
                  </a:lnTo>
                  <a:lnTo>
                    <a:pt x="0" y="0"/>
                  </a:lnTo>
                  <a:lnTo>
                    <a:pt x="0" y="6"/>
                  </a:lnTo>
                  <a:lnTo>
                    <a:pt x="16" y="8"/>
                  </a:lnTo>
                  <a:lnTo>
                    <a:pt x="30" y="13"/>
                  </a:lnTo>
                  <a:lnTo>
                    <a:pt x="43" y="18"/>
                  </a:lnTo>
                  <a:lnTo>
                    <a:pt x="53" y="27"/>
                  </a:lnTo>
                  <a:lnTo>
                    <a:pt x="62" y="36"/>
                  </a:lnTo>
                  <a:lnTo>
                    <a:pt x="68" y="45"/>
                  </a:lnTo>
                  <a:lnTo>
                    <a:pt x="72" y="56"/>
                  </a:lnTo>
                  <a:lnTo>
                    <a:pt x="72" y="68"/>
                  </a:lnTo>
                  <a:lnTo>
                    <a:pt x="79" y="68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19" name="Freeform 499"/>
            <p:cNvSpPr>
              <a:spLocks/>
            </p:cNvSpPr>
            <p:nvPr/>
          </p:nvSpPr>
          <p:spPr bwMode="auto">
            <a:xfrm>
              <a:off x="1003" y="4142"/>
              <a:ext cx="168" cy="106"/>
            </a:xfrm>
            <a:custGeom>
              <a:avLst/>
              <a:gdLst>
                <a:gd name="T0" fmla="*/ 1 w 168"/>
                <a:gd name="T1" fmla="*/ 65 h 106"/>
                <a:gd name="T2" fmla="*/ 2 w 168"/>
                <a:gd name="T3" fmla="*/ 73 h 106"/>
                <a:gd name="T4" fmla="*/ 6 w 168"/>
                <a:gd name="T5" fmla="*/ 79 h 106"/>
                <a:gd name="T6" fmla="*/ 13 w 168"/>
                <a:gd name="T7" fmla="*/ 86 h 106"/>
                <a:gd name="T8" fmla="*/ 22 w 168"/>
                <a:gd name="T9" fmla="*/ 92 h 106"/>
                <a:gd name="T10" fmla="*/ 34 w 168"/>
                <a:gd name="T11" fmla="*/ 96 h 106"/>
                <a:gd name="T12" fmla="*/ 47 w 168"/>
                <a:gd name="T13" fmla="*/ 101 h 106"/>
                <a:gd name="T14" fmla="*/ 63 w 168"/>
                <a:gd name="T15" fmla="*/ 103 h 106"/>
                <a:gd name="T16" fmla="*/ 80 w 168"/>
                <a:gd name="T17" fmla="*/ 105 h 106"/>
                <a:gd name="T18" fmla="*/ 89 w 168"/>
                <a:gd name="T19" fmla="*/ 105 h 106"/>
                <a:gd name="T20" fmla="*/ 97 w 168"/>
                <a:gd name="T21" fmla="*/ 105 h 106"/>
                <a:gd name="T22" fmla="*/ 104 w 168"/>
                <a:gd name="T23" fmla="*/ 104 h 106"/>
                <a:gd name="T24" fmla="*/ 112 w 168"/>
                <a:gd name="T25" fmla="*/ 103 h 106"/>
                <a:gd name="T26" fmla="*/ 120 w 168"/>
                <a:gd name="T27" fmla="*/ 102 h 106"/>
                <a:gd name="T28" fmla="*/ 127 w 168"/>
                <a:gd name="T29" fmla="*/ 101 h 106"/>
                <a:gd name="T30" fmla="*/ 133 w 168"/>
                <a:gd name="T31" fmla="*/ 99 h 106"/>
                <a:gd name="T32" fmla="*/ 140 w 168"/>
                <a:gd name="T33" fmla="*/ 96 h 106"/>
                <a:gd name="T34" fmla="*/ 146 w 168"/>
                <a:gd name="T35" fmla="*/ 95 h 106"/>
                <a:gd name="T36" fmla="*/ 151 w 168"/>
                <a:gd name="T37" fmla="*/ 92 h 106"/>
                <a:gd name="T38" fmla="*/ 155 w 168"/>
                <a:gd name="T39" fmla="*/ 89 h 106"/>
                <a:gd name="T40" fmla="*/ 159 w 168"/>
                <a:gd name="T41" fmla="*/ 86 h 106"/>
                <a:gd name="T42" fmla="*/ 162 w 168"/>
                <a:gd name="T43" fmla="*/ 83 h 106"/>
                <a:gd name="T44" fmla="*/ 165 w 168"/>
                <a:gd name="T45" fmla="*/ 79 h 106"/>
                <a:gd name="T46" fmla="*/ 166 w 168"/>
                <a:gd name="T47" fmla="*/ 77 h 106"/>
                <a:gd name="T48" fmla="*/ 167 w 168"/>
                <a:gd name="T49" fmla="*/ 73 h 106"/>
                <a:gd name="T50" fmla="*/ 166 w 168"/>
                <a:gd name="T51" fmla="*/ 41 h 106"/>
                <a:gd name="T52" fmla="*/ 166 w 168"/>
                <a:gd name="T53" fmla="*/ 33 h 106"/>
                <a:gd name="T54" fmla="*/ 162 w 168"/>
                <a:gd name="T55" fmla="*/ 26 h 106"/>
                <a:gd name="T56" fmla="*/ 155 w 168"/>
                <a:gd name="T57" fmla="*/ 19 h 106"/>
                <a:gd name="T58" fmla="*/ 145 w 168"/>
                <a:gd name="T59" fmla="*/ 13 h 106"/>
                <a:gd name="T60" fmla="*/ 134 w 168"/>
                <a:gd name="T61" fmla="*/ 9 h 106"/>
                <a:gd name="T62" fmla="*/ 120 w 168"/>
                <a:gd name="T63" fmla="*/ 5 h 106"/>
                <a:gd name="T64" fmla="*/ 104 w 168"/>
                <a:gd name="T65" fmla="*/ 2 h 106"/>
                <a:gd name="T66" fmla="*/ 88 w 168"/>
                <a:gd name="T67" fmla="*/ 0 h 106"/>
                <a:gd name="T68" fmla="*/ 79 w 168"/>
                <a:gd name="T69" fmla="*/ 0 h 106"/>
                <a:gd name="T70" fmla="*/ 70 w 168"/>
                <a:gd name="T71" fmla="*/ 0 h 106"/>
                <a:gd name="T72" fmla="*/ 63 w 168"/>
                <a:gd name="T73" fmla="*/ 1 h 106"/>
                <a:gd name="T74" fmla="*/ 55 w 168"/>
                <a:gd name="T75" fmla="*/ 2 h 106"/>
                <a:gd name="T76" fmla="*/ 47 w 168"/>
                <a:gd name="T77" fmla="*/ 3 h 106"/>
                <a:gd name="T78" fmla="*/ 41 w 168"/>
                <a:gd name="T79" fmla="*/ 5 h 106"/>
                <a:gd name="T80" fmla="*/ 34 w 168"/>
                <a:gd name="T81" fmla="*/ 7 h 106"/>
                <a:gd name="T82" fmla="*/ 28 w 168"/>
                <a:gd name="T83" fmla="*/ 9 h 106"/>
                <a:gd name="T84" fmla="*/ 22 w 168"/>
                <a:gd name="T85" fmla="*/ 11 h 106"/>
                <a:gd name="T86" fmla="*/ 17 w 168"/>
                <a:gd name="T87" fmla="*/ 13 h 106"/>
                <a:gd name="T88" fmla="*/ 13 w 168"/>
                <a:gd name="T89" fmla="*/ 16 h 106"/>
                <a:gd name="T90" fmla="*/ 9 w 168"/>
                <a:gd name="T91" fmla="*/ 19 h 106"/>
                <a:gd name="T92" fmla="*/ 5 w 168"/>
                <a:gd name="T93" fmla="*/ 23 h 106"/>
                <a:gd name="T94" fmla="*/ 3 w 168"/>
                <a:gd name="T95" fmla="*/ 26 h 106"/>
                <a:gd name="T96" fmla="*/ 1 w 168"/>
                <a:gd name="T97" fmla="*/ 29 h 106"/>
                <a:gd name="T98" fmla="*/ 0 w 168"/>
                <a:gd name="T99" fmla="*/ 33 h 106"/>
                <a:gd name="T100" fmla="*/ 1 w 168"/>
                <a:gd name="T101" fmla="*/ 65 h 10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68"/>
                <a:gd name="T154" fmla="*/ 0 h 106"/>
                <a:gd name="T155" fmla="*/ 168 w 168"/>
                <a:gd name="T156" fmla="*/ 106 h 10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68" h="106">
                  <a:moveTo>
                    <a:pt x="1" y="65"/>
                  </a:moveTo>
                  <a:lnTo>
                    <a:pt x="2" y="73"/>
                  </a:lnTo>
                  <a:lnTo>
                    <a:pt x="6" y="79"/>
                  </a:lnTo>
                  <a:lnTo>
                    <a:pt x="13" y="86"/>
                  </a:lnTo>
                  <a:lnTo>
                    <a:pt x="22" y="92"/>
                  </a:lnTo>
                  <a:lnTo>
                    <a:pt x="34" y="96"/>
                  </a:lnTo>
                  <a:lnTo>
                    <a:pt x="47" y="101"/>
                  </a:lnTo>
                  <a:lnTo>
                    <a:pt x="63" y="103"/>
                  </a:lnTo>
                  <a:lnTo>
                    <a:pt x="80" y="105"/>
                  </a:lnTo>
                  <a:lnTo>
                    <a:pt x="89" y="105"/>
                  </a:lnTo>
                  <a:lnTo>
                    <a:pt x="97" y="105"/>
                  </a:lnTo>
                  <a:lnTo>
                    <a:pt x="104" y="104"/>
                  </a:lnTo>
                  <a:lnTo>
                    <a:pt x="112" y="103"/>
                  </a:lnTo>
                  <a:lnTo>
                    <a:pt x="120" y="102"/>
                  </a:lnTo>
                  <a:lnTo>
                    <a:pt x="127" y="101"/>
                  </a:lnTo>
                  <a:lnTo>
                    <a:pt x="133" y="99"/>
                  </a:lnTo>
                  <a:lnTo>
                    <a:pt x="140" y="96"/>
                  </a:lnTo>
                  <a:lnTo>
                    <a:pt x="146" y="95"/>
                  </a:lnTo>
                  <a:lnTo>
                    <a:pt x="151" y="92"/>
                  </a:lnTo>
                  <a:lnTo>
                    <a:pt x="155" y="89"/>
                  </a:lnTo>
                  <a:lnTo>
                    <a:pt x="159" y="86"/>
                  </a:lnTo>
                  <a:lnTo>
                    <a:pt x="162" y="83"/>
                  </a:lnTo>
                  <a:lnTo>
                    <a:pt x="165" y="79"/>
                  </a:lnTo>
                  <a:lnTo>
                    <a:pt x="166" y="77"/>
                  </a:lnTo>
                  <a:lnTo>
                    <a:pt x="167" y="73"/>
                  </a:lnTo>
                  <a:lnTo>
                    <a:pt x="166" y="41"/>
                  </a:lnTo>
                  <a:lnTo>
                    <a:pt x="166" y="33"/>
                  </a:lnTo>
                  <a:lnTo>
                    <a:pt x="162" y="26"/>
                  </a:lnTo>
                  <a:lnTo>
                    <a:pt x="155" y="19"/>
                  </a:lnTo>
                  <a:lnTo>
                    <a:pt x="145" y="13"/>
                  </a:lnTo>
                  <a:lnTo>
                    <a:pt x="134" y="9"/>
                  </a:lnTo>
                  <a:lnTo>
                    <a:pt x="120" y="5"/>
                  </a:lnTo>
                  <a:lnTo>
                    <a:pt x="104" y="2"/>
                  </a:lnTo>
                  <a:lnTo>
                    <a:pt x="88" y="0"/>
                  </a:lnTo>
                  <a:lnTo>
                    <a:pt x="79" y="0"/>
                  </a:lnTo>
                  <a:lnTo>
                    <a:pt x="70" y="0"/>
                  </a:lnTo>
                  <a:lnTo>
                    <a:pt x="63" y="1"/>
                  </a:lnTo>
                  <a:lnTo>
                    <a:pt x="55" y="2"/>
                  </a:lnTo>
                  <a:lnTo>
                    <a:pt x="47" y="3"/>
                  </a:lnTo>
                  <a:lnTo>
                    <a:pt x="41" y="5"/>
                  </a:lnTo>
                  <a:lnTo>
                    <a:pt x="34" y="7"/>
                  </a:lnTo>
                  <a:lnTo>
                    <a:pt x="28" y="9"/>
                  </a:lnTo>
                  <a:lnTo>
                    <a:pt x="22" y="11"/>
                  </a:lnTo>
                  <a:lnTo>
                    <a:pt x="17" y="13"/>
                  </a:lnTo>
                  <a:lnTo>
                    <a:pt x="13" y="16"/>
                  </a:lnTo>
                  <a:lnTo>
                    <a:pt x="9" y="19"/>
                  </a:lnTo>
                  <a:lnTo>
                    <a:pt x="5" y="23"/>
                  </a:lnTo>
                  <a:lnTo>
                    <a:pt x="3" y="26"/>
                  </a:lnTo>
                  <a:lnTo>
                    <a:pt x="1" y="29"/>
                  </a:lnTo>
                  <a:lnTo>
                    <a:pt x="0" y="33"/>
                  </a:lnTo>
                  <a:lnTo>
                    <a:pt x="1" y="65"/>
                  </a:lnTo>
                </a:path>
              </a:pathLst>
            </a:custGeom>
            <a:solidFill>
              <a:srgbClr val="FFB2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20" name="Freeform 500"/>
            <p:cNvSpPr>
              <a:spLocks/>
            </p:cNvSpPr>
            <p:nvPr/>
          </p:nvSpPr>
          <p:spPr bwMode="auto">
            <a:xfrm>
              <a:off x="1001" y="4211"/>
              <a:ext cx="80" cy="40"/>
            </a:xfrm>
            <a:custGeom>
              <a:avLst/>
              <a:gdLst>
                <a:gd name="T0" fmla="*/ 79 w 80"/>
                <a:gd name="T1" fmla="*/ 34 h 40"/>
                <a:gd name="T2" fmla="*/ 79 w 80"/>
                <a:gd name="T3" fmla="*/ 34 h 40"/>
                <a:gd name="T4" fmla="*/ 62 w 80"/>
                <a:gd name="T5" fmla="*/ 32 h 40"/>
                <a:gd name="T6" fmla="*/ 48 w 80"/>
                <a:gd name="T7" fmla="*/ 30 h 40"/>
                <a:gd name="T8" fmla="*/ 35 w 80"/>
                <a:gd name="T9" fmla="*/ 26 h 40"/>
                <a:gd name="T10" fmla="*/ 25 w 80"/>
                <a:gd name="T11" fmla="*/ 22 h 40"/>
                <a:gd name="T12" fmla="*/ 16 w 80"/>
                <a:gd name="T13" fmla="*/ 17 h 40"/>
                <a:gd name="T14" fmla="*/ 10 w 80"/>
                <a:gd name="T15" fmla="*/ 11 h 40"/>
                <a:gd name="T16" fmla="*/ 7 w 80"/>
                <a:gd name="T17" fmla="*/ 6 h 40"/>
                <a:gd name="T18" fmla="*/ 6 w 80"/>
                <a:gd name="T19" fmla="*/ 0 h 40"/>
                <a:gd name="T20" fmla="*/ 0 w 80"/>
                <a:gd name="T21" fmla="*/ 0 h 40"/>
                <a:gd name="T22" fmla="*/ 0 w 80"/>
                <a:gd name="T23" fmla="*/ 8 h 40"/>
                <a:gd name="T24" fmla="*/ 5 w 80"/>
                <a:gd name="T25" fmla="*/ 15 h 40"/>
                <a:gd name="T26" fmla="*/ 12 w 80"/>
                <a:gd name="T27" fmla="*/ 22 h 40"/>
                <a:gd name="T28" fmla="*/ 22 w 80"/>
                <a:gd name="T29" fmla="*/ 27 h 40"/>
                <a:gd name="T30" fmla="*/ 33 w 80"/>
                <a:gd name="T31" fmla="*/ 32 h 40"/>
                <a:gd name="T32" fmla="*/ 47 w 80"/>
                <a:gd name="T33" fmla="*/ 36 h 40"/>
                <a:gd name="T34" fmla="*/ 62 w 80"/>
                <a:gd name="T35" fmla="*/ 38 h 40"/>
                <a:gd name="T36" fmla="*/ 79 w 80"/>
                <a:gd name="T37" fmla="*/ 39 h 40"/>
                <a:gd name="T38" fmla="*/ 79 w 80"/>
                <a:gd name="T39" fmla="*/ 34 h 4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40"/>
                <a:gd name="T62" fmla="*/ 80 w 80"/>
                <a:gd name="T63" fmla="*/ 40 h 4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40">
                  <a:moveTo>
                    <a:pt x="79" y="34"/>
                  </a:moveTo>
                  <a:lnTo>
                    <a:pt x="79" y="34"/>
                  </a:lnTo>
                  <a:lnTo>
                    <a:pt x="62" y="32"/>
                  </a:lnTo>
                  <a:lnTo>
                    <a:pt x="48" y="30"/>
                  </a:lnTo>
                  <a:lnTo>
                    <a:pt x="35" y="26"/>
                  </a:lnTo>
                  <a:lnTo>
                    <a:pt x="25" y="22"/>
                  </a:lnTo>
                  <a:lnTo>
                    <a:pt x="16" y="17"/>
                  </a:lnTo>
                  <a:lnTo>
                    <a:pt x="10" y="11"/>
                  </a:lnTo>
                  <a:lnTo>
                    <a:pt x="7" y="6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8"/>
                  </a:lnTo>
                  <a:lnTo>
                    <a:pt x="5" y="15"/>
                  </a:lnTo>
                  <a:lnTo>
                    <a:pt x="12" y="22"/>
                  </a:lnTo>
                  <a:lnTo>
                    <a:pt x="22" y="27"/>
                  </a:lnTo>
                  <a:lnTo>
                    <a:pt x="33" y="32"/>
                  </a:lnTo>
                  <a:lnTo>
                    <a:pt x="47" y="36"/>
                  </a:lnTo>
                  <a:lnTo>
                    <a:pt x="62" y="38"/>
                  </a:lnTo>
                  <a:lnTo>
                    <a:pt x="79" y="39"/>
                  </a:lnTo>
                  <a:lnTo>
                    <a:pt x="79" y="34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21" name="Freeform 501"/>
            <p:cNvSpPr>
              <a:spLocks/>
            </p:cNvSpPr>
            <p:nvPr/>
          </p:nvSpPr>
          <p:spPr bwMode="auto">
            <a:xfrm>
              <a:off x="1086" y="4219"/>
              <a:ext cx="89" cy="33"/>
            </a:xfrm>
            <a:custGeom>
              <a:avLst/>
              <a:gdLst>
                <a:gd name="T0" fmla="*/ 81 w 89"/>
                <a:gd name="T1" fmla="*/ 0 h 33"/>
                <a:gd name="T2" fmla="*/ 81 w 89"/>
                <a:gd name="T3" fmla="*/ 0 h 33"/>
                <a:gd name="T4" fmla="*/ 81 w 89"/>
                <a:gd name="T5" fmla="*/ 2 h 33"/>
                <a:gd name="T6" fmla="*/ 80 w 89"/>
                <a:gd name="T7" fmla="*/ 5 h 33"/>
                <a:gd name="T8" fmla="*/ 77 w 89"/>
                <a:gd name="T9" fmla="*/ 8 h 33"/>
                <a:gd name="T10" fmla="*/ 75 w 89"/>
                <a:gd name="T11" fmla="*/ 10 h 33"/>
                <a:gd name="T12" fmla="*/ 71 w 89"/>
                <a:gd name="T13" fmla="*/ 13 h 33"/>
                <a:gd name="T14" fmla="*/ 66 w 89"/>
                <a:gd name="T15" fmla="*/ 14 h 33"/>
                <a:gd name="T16" fmla="*/ 62 w 89"/>
                <a:gd name="T17" fmla="*/ 17 h 33"/>
                <a:gd name="T18" fmla="*/ 57 w 89"/>
                <a:gd name="T19" fmla="*/ 19 h 33"/>
                <a:gd name="T20" fmla="*/ 51 w 89"/>
                <a:gd name="T21" fmla="*/ 20 h 33"/>
                <a:gd name="T22" fmla="*/ 45 w 89"/>
                <a:gd name="T23" fmla="*/ 23 h 33"/>
                <a:gd name="T24" fmla="*/ 38 w 89"/>
                <a:gd name="T25" fmla="*/ 24 h 33"/>
                <a:gd name="T26" fmla="*/ 31 w 89"/>
                <a:gd name="T27" fmla="*/ 24 h 33"/>
                <a:gd name="T28" fmla="*/ 23 w 89"/>
                <a:gd name="T29" fmla="*/ 25 h 33"/>
                <a:gd name="T30" fmla="*/ 16 w 89"/>
                <a:gd name="T31" fmla="*/ 25 h 33"/>
                <a:gd name="T32" fmla="*/ 8 w 89"/>
                <a:gd name="T33" fmla="*/ 25 h 33"/>
                <a:gd name="T34" fmla="*/ 0 w 89"/>
                <a:gd name="T35" fmla="*/ 26 h 33"/>
                <a:gd name="T36" fmla="*/ 0 w 89"/>
                <a:gd name="T37" fmla="*/ 31 h 33"/>
                <a:gd name="T38" fmla="*/ 8 w 89"/>
                <a:gd name="T39" fmla="*/ 32 h 33"/>
                <a:gd name="T40" fmla="*/ 16 w 89"/>
                <a:gd name="T41" fmla="*/ 32 h 33"/>
                <a:gd name="T42" fmla="*/ 23 w 89"/>
                <a:gd name="T43" fmla="*/ 31 h 33"/>
                <a:gd name="T44" fmla="*/ 31 w 89"/>
                <a:gd name="T45" fmla="*/ 30 h 33"/>
                <a:gd name="T46" fmla="*/ 39 w 89"/>
                <a:gd name="T47" fmla="*/ 29 h 33"/>
                <a:gd name="T48" fmla="*/ 46 w 89"/>
                <a:gd name="T49" fmla="*/ 28 h 33"/>
                <a:gd name="T50" fmla="*/ 52 w 89"/>
                <a:gd name="T51" fmla="*/ 26 h 33"/>
                <a:gd name="T52" fmla="*/ 59 w 89"/>
                <a:gd name="T53" fmla="*/ 24 h 33"/>
                <a:gd name="T54" fmla="*/ 66 w 89"/>
                <a:gd name="T55" fmla="*/ 23 h 33"/>
                <a:gd name="T56" fmla="*/ 69 w 89"/>
                <a:gd name="T57" fmla="*/ 19 h 33"/>
                <a:gd name="T58" fmla="*/ 74 w 89"/>
                <a:gd name="T59" fmla="*/ 17 h 33"/>
                <a:gd name="T60" fmla="*/ 79 w 89"/>
                <a:gd name="T61" fmla="*/ 14 h 33"/>
                <a:gd name="T62" fmla="*/ 82 w 89"/>
                <a:gd name="T63" fmla="*/ 11 h 33"/>
                <a:gd name="T64" fmla="*/ 85 w 89"/>
                <a:gd name="T65" fmla="*/ 8 h 33"/>
                <a:gd name="T66" fmla="*/ 87 w 89"/>
                <a:gd name="T67" fmla="*/ 4 h 33"/>
                <a:gd name="T68" fmla="*/ 88 w 89"/>
                <a:gd name="T69" fmla="*/ 0 h 33"/>
                <a:gd name="T70" fmla="*/ 81 w 89"/>
                <a:gd name="T71" fmla="*/ 0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81" y="0"/>
                  </a:moveTo>
                  <a:lnTo>
                    <a:pt x="81" y="0"/>
                  </a:lnTo>
                  <a:lnTo>
                    <a:pt x="81" y="2"/>
                  </a:lnTo>
                  <a:lnTo>
                    <a:pt x="80" y="5"/>
                  </a:lnTo>
                  <a:lnTo>
                    <a:pt x="77" y="8"/>
                  </a:lnTo>
                  <a:lnTo>
                    <a:pt x="75" y="10"/>
                  </a:lnTo>
                  <a:lnTo>
                    <a:pt x="71" y="13"/>
                  </a:lnTo>
                  <a:lnTo>
                    <a:pt x="66" y="14"/>
                  </a:lnTo>
                  <a:lnTo>
                    <a:pt x="62" y="17"/>
                  </a:lnTo>
                  <a:lnTo>
                    <a:pt x="57" y="19"/>
                  </a:lnTo>
                  <a:lnTo>
                    <a:pt x="51" y="20"/>
                  </a:lnTo>
                  <a:lnTo>
                    <a:pt x="45" y="23"/>
                  </a:lnTo>
                  <a:lnTo>
                    <a:pt x="38" y="24"/>
                  </a:lnTo>
                  <a:lnTo>
                    <a:pt x="31" y="24"/>
                  </a:lnTo>
                  <a:lnTo>
                    <a:pt x="23" y="25"/>
                  </a:lnTo>
                  <a:lnTo>
                    <a:pt x="16" y="25"/>
                  </a:lnTo>
                  <a:lnTo>
                    <a:pt x="8" y="25"/>
                  </a:lnTo>
                  <a:lnTo>
                    <a:pt x="0" y="26"/>
                  </a:lnTo>
                  <a:lnTo>
                    <a:pt x="0" y="31"/>
                  </a:lnTo>
                  <a:lnTo>
                    <a:pt x="8" y="32"/>
                  </a:lnTo>
                  <a:lnTo>
                    <a:pt x="16" y="32"/>
                  </a:lnTo>
                  <a:lnTo>
                    <a:pt x="23" y="31"/>
                  </a:lnTo>
                  <a:lnTo>
                    <a:pt x="31" y="30"/>
                  </a:lnTo>
                  <a:lnTo>
                    <a:pt x="39" y="29"/>
                  </a:lnTo>
                  <a:lnTo>
                    <a:pt x="46" y="28"/>
                  </a:lnTo>
                  <a:lnTo>
                    <a:pt x="52" y="26"/>
                  </a:lnTo>
                  <a:lnTo>
                    <a:pt x="59" y="24"/>
                  </a:lnTo>
                  <a:lnTo>
                    <a:pt x="66" y="23"/>
                  </a:lnTo>
                  <a:lnTo>
                    <a:pt x="69" y="19"/>
                  </a:lnTo>
                  <a:lnTo>
                    <a:pt x="74" y="17"/>
                  </a:lnTo>
                  <a:lnTo>
                    <a:pt x="79" y="14"/>
                  </a:lnTo>
                  <a:lnTo>
                    <a:pt x="82" y="11"/>
                  </a:lnTo>
                  <a:lnTo>
                    <a:pt x="85" y="8"/>
                  </a:lnTo>
                  <a:lnTo>
                    <a:pt x="87" y="4"/>
                  </a:lnTo>
                  <a:lnTo>
                    <a:pt x="88" y="0"/>
                  </a:lnTo>
                  <a:lnTo>
                    <a:pt x="81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22" name="Freeform 502"/>
            <p:cNvSpPr>
              <a:spLocks/>
            </p:cNvSpPr>
            <p:nvPr/>
          </p:nvSpPr>
          <p:spPr bwMode="auto">
            <a:xfrm>
              <a:off x="1172" y="4185"/>
              <a:ext cx="3" cy="29"/>
            </a:xfrm>
            <a:custGeom>
              <a:avLst/>
              <a:gdLst>
                <a:gd name="T0" fmla="*/ 0 w 3"/>
                <a:gd name="T1" fmla="*/ 0 h 29"/>
                <a:gd name="T2" fmla="*/ 0 w 3"/>
                <a:gd name="T3" fmla="*/ 0 h 29"/>
                <a:gd name="T4" fmla="*/ 0 w 3"/>
                <a:gd name="T5" fmla="*/ 28 h 29"/>
                <a:gd name="T6" fmla="*/ 2 w 3"/>
                <a:gd name="T7" fmla="*/ 28 h 29"/>
                <a:gd name="T8" fmla="*/ 2 w 3"/>
                <a:gd name="T9" fmla="*/ 0 h 29"/>
                <a:gd name="T10" fmla="*/ 0 w 3"/>
                <a:gd name="T11" fmla="*/ 0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"/>
                <a:gd name="T19" fmla="*/ 0 h 29"/>
                <a:gd name="T20" fmla="*/ 3 w 3"/>
                <a:gd name="T21" fmla="*/ 29 h 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" h="29">
                  <a:moveTo>
                    <a:pt x="0" y="0"/>
                  </a:moveTo>
                  <a:lnTo>
                    <a:pt x="0" y="0"/>
                  </a:lnTo>
                  <a:lnTo>
                    <a:pt x="0" y="28"/>
                  </a:lnTo>
                  <a:lnTo>
                    <a:pt x="2" y="28"/>
                  </a:lnTo>
                  <a:lnTo>
                    <a:pt x="2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23" name="Freeform 503"/>
            <p:cNvSpPr>
              <a:spLocks/>
            </p:cNvSpPr>
            <p:nvPr/>
          </p:nvSpPr>
          <p:spPr bwMode="auto">
            <a:xfrm>
              <a:off x="1094" y="4139"/>
              <a:ext cx="80" cy="41"/>
            </a:xfrm>
            <a:custGeom>
              <a:avLst/>
              <a:gdLst>
                <a:gd name="T0" fmla="*/ 0 w 80"/>
                <a:gd name="T1" fmla="*/ 5 h 41"/>
                <a:gd name="T2" fmla="*/ 0 w 80"/>
                <a:gd name="T3" fmla="*/ 5 h 41"/>
                <a:gd name="T4" fmla="*/ 16 w 80"/>
                <a:gd name="T5" fmla="*/ 7 h 41"/>
                <a:gd name="T6" fmla="*/ 31 w 80"/>
                <a:gd name="T7" fmla="*/ 10 h 41"/>
                <a:gd name="T8" fmla="*/ 44 w 80"/>
                <a:gd name="T9" fmla="*/ 13 h 41"/>
                <a:gd name="T10" fmla="*/ 54 w 80"/>
                <a:gd name="T11" fmla="*/ 17 h 41"/>
                <a:gd name="T12" fmla="*/ 62 w 80"/>
                <a:gd name="T13" fmla="*/ 23 h 41"/>
                <a:gd name="T14" fmla="*/ 69 w 80"/>
                <a:gd name="T15" fmla="*/ 28 h 41"/>
                <a:gd name="T16" fmla="*/ 72 w 80"/>
                <a:gd name="T17" fmla="*/ 34 h 41"/>
                <a:gd name="T18" fmla="*/ 72 w 80"/>
                <a:gd name="T19" fmla="*/ 40 h 41"/>
                <a:gd name="T20" fmla="*/ 79 w 80"/>
                <a:gd name="T21" fmla="*/ 40 h 41"/>
                <a:gd name="T22" fmla="*/ 78 w 80"/>
                <a:gd name="T23" fmla="*/ 31 h 41"/>
                <a:gd name="T24" fmla="*/ 73 w 80"/>
                <a:gd name="T25" fmla="*/ 24 h 41"/>
                <a:gd name="T26" fmla="*/ 67 w 80"/>
                <a:gd name="T27" fmla="*/ 17 h 41"/>
                <a:gd name="T28" fmla="*/ 57 w 80"/>
                <a:gd name="T29" fmla="*/ 12 h 41"/>
                <a:gd name="T30" fmla="*/ 46 w 80"/>
                <a:gd name="T31" fmla="*/ 8 h 41"/>
                <a:gd name="T32" fmla="*/ 32 w 80"/>
                <a:gd name="T33" fmla="*/ 3 h 41"/>
                <a:gd name="T34" fmla="*/ 16 w 80"/>
                <a:gd name="T35" fmla="*/ 2 h 41"/>
                <a:gd name="T36" fmla="*/ 0 w 80"/>
                <a:gd name="T37" fmla="*/ 0 h 41"/>
                <a:gd name="T38" fmla="*/ 0 w 80"/>
                <a:gd name="T39" fmla="*/ 5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41"/>
                <a:gd name="T62" fmla="*/ 80 w 80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41">
                  <a:moveTo>
                    <a:pt x="0" y="5"/>
                  </a:moveTo>
                  <a:lnTo>
                    <a:pt x="0" y="5"/>
                  </a:lnTo>
                  <a:lnTo>
                    <a:pt x="16" y="7"/>
                  </a:lnTo>
                  <a:lnTo>
                    <a:pt x="31" y="10"/>
                  </a:lnTo>
                  <a:lnTo>
                    <a:pt x="44" y="13"/>
                  </a:lnTo>
                  <a:lnTo>
                    <a:pt x="54" y="17"/>
                  </a:lnTo>
                  <a:lnTo>
                    <a:pt x="62" y="23"/>
                  </a:lnTo>
                  <a:lnTo>
                    <a:pt x="69" y="28"/>
                  </a:lnTo>
                  <a:lnTo>
                    <a:pt x="72" y="34"/>
                  </a:lnTo>
                  <a:lnTo>
                    <a:pt x="72" y="40"/>
                  </a:lnTo>
                  <a:lnTo>
                    <a:pt x="79" y="40"/>
                  </a:lnTo>
                  <a:lnTo>
                    <a:pt x="78" y="31"/>
                  </a:lnTo>
                  <a:lnTo>
                    <a:pt x="73" y="24"/>
                  </a:lnTo>
                  <a:lnTo>
                    <a:pt x="67" y="17"/>
                  </a:lnTo>
                  <a:lnTo>
                    <a:pt x="57" y="12"/>
                  </a:lnTo>
                  <a:lnTo>
                    <a:pt x="46" y="8"/>
                  </a:lnTo>
                  <a:lnTo>
                    <a:pt x="32" y="3"/>
                  </a:lnTo>
                  <a:lnTo>
                    <a:pt x="16" y="2"/>
                  </a:lnTo>
                  <a:lnTo>
                    <a:pt x="0" y="0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24" name="Freeform 504"/>
            <p:cNvSpPr>
              <a:spLocks/>
            </p:cNvSpPr>
            <p:nvPr/>
          </p:nvSpPr>
          <p:spPr bwMode="auto">
            <a:xfrm>
              <a:off x="1000" y="4139"/>
              <a:ext cx="89" cy="33"/>
            </a:xfrm>
            <a:custGeom>
              <a:avLst/>
              <a:gdLst>
                <a:gd name="T0" fmla="*/ 6 w 89"/>
                <a:gd name="T1" fmla="*/ 32 h 33"/>
                <a:gd name="T2" fmla="*/ 6 w 89"/>
                <a:gd name="T3" fmla="*/ 32 h 33"/>
                <a:gd name="T4" fmla="*/ 7 w 89"/>
                <a:gd name="T5" fmla="*/ 29 h 33"/>
                <a:gd name="T6" fmla="*/ 8 w 89"/>
                <a:gd name="T7" fmla="*/ 27 h 33"/>
                <a:gd name="T8" fmla="*/ 10 w 89"/>
                <a:gd name="T9" fmla="*/ 24 h 33"/>
                <a:gd name="T10" fmla="*/ 13 w 89"/>
                <a:gd name="T11" fmla="*/ 22 h 33"/>
                <a:gd name="T12" fmla="*/ 17 w 89"/>
                <a:gd name="T13" fmla="*/ 19 h 33"/>
                <a:gd name="T14" fmla="*/ 21 w 89"/>
                <a:gd name="T15" fmla="*/ 17 h 33"/>
                <a:gd name="T16" fmla="*/ 25 w 89"/>
                <a:gd name="T17" fmla="*/ 15 h 33"/>
                <a:gd name="T18" fmla="*/ 31 w 89"/>
                <a:gd name="T19" fmla="*/ 13 h 33"/>
                <a:gd name="T20" fmla="*/ 37 w 89"/>
                <a:gd name="T21" fmla="*/ 11 h 33"/>
                <a:gd name="T22" fmla="*/ 42 w 89"/>
                <a:gd name="T23" fmla="*/ 9 h 33"/>
                <a:gd name="T24" fmla="*/ 50 w 89"/>
                <a:gd name="T25" fmla="*/ 8 h 33"/>
                <a:gd name="T26" fmla="*/ 56 w 89"/>
                <a:gd name="T27" fmla="*/ 7 h 33"/>
                <a:gd name="T28" fmla="*/ 64 w 89"/>
                <a:gd name="T29" fmla="*/ 6 h 33"/>
                <a:gd name="T30" fmla="*/ 71 w 89"/>
                <a:gd name="T31" fmla="*/ 6 h 33"/>
                <a:gd name="T32" fmla="*/ 80 w 89"/>
                <a:gd name="T33" fmla="*/ 6 h 33"/>
                <a:gd name="T34" fmla="*/ 88 w 89"/>
                <a:gd name="T35" fmla="*/ 5 h 33"/>
                <a:gd name="T36" fmla="*/ 88 w 89"/>
                <a:gd name="T37" fmla="*/ 0 h 33"/>
                <a:gd name="T38" fmla="*/ 80 w 89"/>
                <a:gd name="T39" fmla="*/ 0 h 33"/>
                <a:gd name="T40" fmla="*/ 71 w 89"/>
                <a:gd name="T41" fmla="*/ 0 h 33"/>
                <a:gd name="T42" fmla="*/ 64 w 89"/>
                <a:gd name="T43" fmla="*/ 1 h 33"/>
                <a:gd name="T44" fmla="*/ 56 w 89"/>
                <a:gd name="T45" fmla="*/ 2 h 33"/>
                <a:gd name="T46" fmla="*/ 49 w 89"/>
                <a:gd name="T47" fmla="*/ 3 h 33"/>
                <a:gd name="T48" fmla="*/ 41 w 89"/>
                <a:gd name="T49" fmla="*/ 3 h 33"/>
                <a:gd name="T50" fmla="*/ 35 w 89"/>
                <a:gd name="T51" fmla="*/ 5 h 33"/>
                <a:gd name="T52" fmla="*/ 29 w 89"/>
                <a:gd name="T53" fmla="*/ 8 h 33"/>
                <a:gd name="T54" fmla="*/ 22 w 89"/>
                <a:gd name="T55" fmla="*/ 9 h 33"/>
                <a:gd name="T56" fmla="*/ 18 w 89"/>
                <a:gd name="T57" fmla="*/ 12 h 33"/>
                <a:gd name="T58" fmla="*/ 13 w 89"/>
                <a:gd name="T59" fmla="*/ 14 h 33"/>
                <a:gd name="T60" fmla="*/ 9 w 89"/>
                <a:gd name="T61" fmla="*/ 17 h 33"/>
                <a:gd name="T62" fmla="*/ 6 w 89"/>
                <a:gd name="T63" fmla="*/ 21 h 33"/>
                <a:gd name="T64" fmla="*/ 3 w 89"/>
                <a:gd name="T65" fmla="*/ 24 h 33"/>
                <a:gd name="T66" fmla="*/ 1 w 89"/>
                <a:gd name="T67" fmla="*/ 28 h 33"/>
                <a:gd name="T68" fmla="*/ 0 w 89"/>
                <a:gd name="T69" fmla="*/ 32 h 33"/>
                <a:gd name="T70" fmla="*/ 6 w 89"/>
                <a:gd name="T71" fmla="*/ 32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6" y="32"/>
                  </a:moveTo>
                  <a:lnTo>
                    <a:pt x="6" y="32"/>
                  </a:lnTo>
                  <a:lnTo>
                    <a:pt x="7" y="29"/>
                  </a:lnTo>
                  <a:lnTo>
                    <a:pt x="8" y="27"/>
                  </a:lnTo>
                  <a:lnTo>
                    <a:pt x="10" y="24"/>
                  </a:lnTo>
                  <a:lnTo>
                    <a:pt x="13" y="22"/>
                  </a:lnTo>
                  <a:lnTo>
                    <a:pt x="17" y="19"/>
                  </a:lnTo>
                  <a:lnTo>
                    <a:pt x="21" y="17"/>
                  </a:lnTo>
                  <a:lnTo>
                    <a:pt x="25" y="15"/>
                  </a:lnTo>
                  <a:lnTo>
                    <a:pt x="31" y="13"/>
                  </a:lnTo>
                  <a:lnTo>
                    <a:pt x="37" y="11"/>
                  </a:lnTo>
                  <a:lnTo>
                    <a:pt x="42" y="9"/>
                  </a:lnTo>
                  <a:lnTo>
                    <a:pt x="50" y="8"/>
                  </a:lnTo>
                  <a:lnTo>
                    <a:pt x="56" y="7"/>
                  </a:lnTo>
                  <a:lnTo>
                    <a:pt x="64" y="6"/>
                  </a:lnTo>
                  <a:lnTo>
                    <a:pt x="71" y="6"/>
                  </a:lnTo>
                  <a:lnTo>
                    <a:pt x="80" y="6"/>
                  </a:lnTo>
                  <a:lnTo>
                    <a:pt x="88" y="5"/>
                  </a:lnTo>
                  <a:lnTo>
                    <a:pt x="88" y="0"/>
                  </a:lnTo>
                  <a:lnTo>
                    <a:pt x="80" y="0"/>
                  </a:lnTo>
                  <a:lnTo>
                    <a:pt x="71" y="0"/>
                  </a:lnTo>
                  <a:lnTo>
                    <a:pt x="64" y="1"/>
                  </a:lnTo>
                  <a:lnTo>
                    <a:pt x="56" y="2"/>
                  </a:lnTo>
                  <a:lnTo>
                    <a:pt x="49" y="3"/>
                  </a:lnTo>
                  <a:lnTo>
                    <a:pt x="41" y="3"/>
                  </a:lnTo>
                  <a:lnTo>
                    <a:pt x="35" y="5"/>
                  </a:lnTo>
                  <a:lnTo>
                    <a:pt x="29" y="8"/>
                  </a:lnTo>
                  <a:lnTo>
                    <a:pt x="22" y="9"/>
                  </a:lnTo>
                  <a:lnTo>
                    <a:pt x="18" y="12"/>
                  </a:lnTo>
                  <a:lnTo>
                    <a:pt x="13" y="14"/>
                  </a:lnTo>
                  <a:lnTo>
                    <a:pt x="9" y="17"/>
                  </a:lnTo>
                  <a:lnTo>
                    <a:pt x="6" y="21"/>
                  </a:lnTo>
                  <a:lnTo>
                    <a:pt x="3" y="24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6" y="3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25" name="Freeform 505"/>
            <p:cNvSpPr>
              <a:spLocks/>
            </p:cNvSpPr>
            <p:nvPr/>
          </p:nvSpPr>
          <p:spPr bwMode="auto">
            <a:xfrm>
              <a:off x="1000" y="4177"/>
              <a:ext cx="2" cy="29"/>
            </a:xfrm>
            <a:custGeom>
              <a:avLst/>
              <a:gdLst>
                <a:gd name="T0" fmla="*/ 1 w 2"/>
                <a:gd name="T1" fmla="*/ 28 h 29"/>
                <a:gd name="T2" fmla="*/ 1 w 2"/>
                <a:gd name="T3" fmla="*/ 28 h 29"/>
                <a:gd name="T4" fmla="*/ 1 w 2"/>
                <a:gd name="T5" fmla="*/ 0 h 29"/>
                <a:gd name="T6" fmla="*/ 0 w 2"/>
                <a:gd name="T7" fmla="*/ 0 h 29"/>
                <a:gd name="T8" fmla="*/ 0 w 2"/>
                <a:gd name="T9" fmla="*/ 28 h 29"/>
                <a:gd name="T10" fmla="*/ 1 w 2"/>
                <a:gd name="T11" fmla="*/ 28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"/>
                <a:gd name="T19" fmla="*/ 0 h 29"/>
                <a:gd name="T20" fmla="*/ 2 w 2"/>
                <a:gd name="T21" fmla="*/ 29 h 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" h="29">
                  <a:moveTo>
                    <a:pt x="1" y="28"/>
                  </a:moveTo>
                  <a:lnTo>
                    <a:pt x="1" y="28"/>
                  </a:lnTo>
                  <a:lnTo>
                    <a:pt x="1" y="0"/>
                  </a:lnTo>
                  <a:lnTo>
                    <a:pt x="0" y="0"/>
                  </a:lnTo>
                  <a:lnTo>
                    <a:pt x="0" y="28"/>
                  </a:lnTo>
                  <a:lnTo>
                    <a:pt x="1" y="28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26" name="Freeform 506"/>
            <p:cNvSpPr>
              <a:spLocks/>
            </p:cNvSpPr>
            <p:nvPr/>
          </p:nvSpPr>
          <p:spPr bwMode="auto">
            <a:xfrm>
              <a:off x="1003" y="4142"/>
              <a:ext cx="167" cy="72"/>
            </a:xfrm>
            <a:custGeom>
              <a:avLst/>
              <a:gdLst>
                <a:gd name="T0" fmla="*/ 166 w 167"/>
                <a:gd name="T1" fmla="*/ 40 h 72"/>
                <a:gd name="T2" fmla="*/ 165 w 167"/>
                <a:gd name="T3" fmla="*/ 42 h 72"/>
                <a:gd name="T4" fmla="*/ 164 w 167"/>
                <a:gd name="T5" fmla="*/ 46 h 72"/>
                <a:gd name="T6" fmla="*/ 161 w 167"/>
                <a:gd name="T7" fmla="*/ 50 h 72"/>
                <a:gd name="T8" fmla="*/ 158 w 167"/>
                <a:gd name="T9" fmla="*/ 53 h 72"/>
                <a:gd name="T10" fmla="*/ 154 w 167"/>
                <a:gd name="T11" fmla="*/ 56 h 72"/>
                <a:gd name="T12" fmla="*/ 150 w 167"/>
                <a:gd name="T13" fmla="*/ 58 h 72"/>
                <a:gd name="T14" fmla="*/ 145 w 167"/>
                <a:gd name="T15" fmla="*/ 61 h 72"/>
                <a:gd name="T16" fmla="*/ 139 w 167"/>
                <a:gd name="T17" fmla="*/ 64 h 72"/>
                <a:gd name="T18" fmla="*/ 133 w 167"/>
                <a:gd name="T19" fmla="*/ 65 h 72"/>
                <a:gd name="T20" fmla="*/ 126 w 167"/>
                <a:gd name="T21" fmla="*/ 67 h 72"/>
                <a:gd name="T22" fmla="*/ 119 w 167"/>
                <a:gd name="T23" fmla="*/ 69 h 72"/>
                <a:gd name="T24" fmla="*/ 112 w 167"/>
                <a:gd name="T25" fmla="*/ 70 h 72"/>
                <a:gd name="T26" fmla="*/ 104 w 167"/>
                <a:gd name="T27" fmla="*/ 71 h 72"/>
                <a:gd name="T28" fmla="*/ 96 w 167"/>
                <a:gd name="T29" fmla="*/ 71 h 72"/>
                <a:gd name="T30" fmla="*/ 88 w 167"/>
                <a:gd name="T31" fmla="*/ 71 h 72"/>
                <a:gd name="T32" fmla="*/ 79 w 167"/>
                <a:gd name="T33" fmla="*/ 71 h 72"/>
                <a:gd name="T34" fmla="*/ 63 w 167"/>
                <a:gd name="T35" fmla="*/ 70 h 72"/>
                <a:gd name="T36" fmla="*/ 47 w 167"/>
                <a:gd name="T37" fmla="*/ 66 h 72"/>
                <a:gd name="T38" fmla="*/ 33 w 167"/>
                <a:gd name="T39" fmla="*/ 64 h 72"/>
                <a:gd name="T40" fmla="*/ 22 w 167"/>
                <a:gd name="T41" fmla="*/ 58 h 72"/>
                <a:gd name="T42" fmla="*/ 12 w 167"/>
                <a:gd name="T43" fmla="*/ 53 h 72"/>
                <a:gd name="T44" fmla="*/ 5 w 167"/>
                <a:gd name="T45" fmla="*/ 46 h 72"/>
                <a:gd name="T46" fmla="*/ 1 w 167"/>
                <a:gd name="T47" fmla="*/ 40 h 72"/>
                <a:gd name="T48" fmla="*/ 0 w 167"/>
                <a:gd name="T49" fmla="*/ 32 h 72"/>
                <a:gd name="T50" fmla="*/ 1 w 167"/>
                <a:gd name="T51" fmla="*/ 29 h 72"/>
                <a:gd name="T52" fmla="*/ 3 w 167"/>
                <a:gd name="T53" fmla="*/ 26 h 72"/>
                <a:gd name="T54" fmla="*/ 5 w 167"/>
                <a:gd name="T55" fmla="*/ 22 h 72"/>
                <a:gd name="T56" fmla="*/ 9 w 167"/>
                <a:gd name="T57" fmla="*/ 18 h 72"/>
                <a:gd name="T58" fmla="*/ 13 w 167"/>
                <a:gd name="T59" fmla="*/ 16 h 72"/>
                <a:gd name="T60" fmla="*/ 17 w 167"/>
                <a:gd name="T61" fmla="*/ 13 h 72"/>
                <a:gd name="T62" fmla="*/ 22 w 167"/>
                <a:gd name="T63" fmla="*/ 11 h 72"/>
                <a:gd name="T64" fmla="*/ 28 w 167"/>
                <a:gd name="T65" fmla="*/ 8 h 72"/>
                <a:gd name="T66" fmla="*/ 34 w 167"/>
                <a:gd name="T67" fmla="*/ 6 h 72"/>
                <a:gd name="T68" fmla="*/ 41 w 167"/>
                <a:gd name="T69" fmla="*/ 5 h 72"/>
                <a:gd name="T70" fmla="*/ 47 w 167"/>
                <a:gd name="T71" fmla="*/ 3 h 72"/>
                <a:gd name="T72" fmla="*/ 55 w 167"/>
                <a:gd name="T73" fmla="*/ 2 h 72"/>
                <a:gd name="T74" fmla="*/ 63 w 167"/>
                <a:gd name="T75" fmla="*/ 1 h 72"/>
                <a:gd name="T76" fmla="*/ 70 w 167"/>
                <a:gd name="T77" fmla="*/ 0 h 72"/>
                <a:gd name="T78" fmla="*/ 79 w 167"/>
                <a:gd name="T79" fmla="*/ 0 h 72"/>
                <a:gd name="T80" fmla="*/ 88 w 167"/>
                <a:gd name="T81" fmla="*/ 0 h 72"/>
                <a:gd name="T82" fmla="*/ 104 w 167"/>
                <a:gd name="T83" fmla="*/ 2 h 72"/>
                <a:gd name="T84" fmla="*/ 120 w 167"/>
                <a:gd name="T85" fmla="*/ 5 h 72"/>
                <a:gd name="T86" fmla="*/ 134 w 167"/>
                <a:gd name="T87" fmla="*/ 8 h 72"/>
                <a:gd name="T88" fmla="*/ 145 w 167"/>
                <a:gd name="T89" fmla="*/ 13 h 72"/>
                <a:gd name="T90" fmla="*/ 155 w 167"/>
                <a:gd name="T91" fmla="*/ 18 h 72"/>
                <a:gd name="T92" fmla="*/ 162 w 167"/>
                <a:gd name="T93" fmla="*/ 25 h 72"/>
                <a:gd name="T94" fmla="*/ 166 w 167"/>
                <a:gd name="T95" fmla="*/ 32 h 72"/>
                <a:gd name="T96" fmla="*/ 166 w 167"/>
                <a:gd name="T97" fmla="*/ 40 h 7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67"/>
                <a:gd name="T148" fmla="*/ 0 h 72"/>
                <a:gd name="T149" fmla="*/ 167 w 167"/>
                <a:gd name="T150" fmla="*/ 72 h 72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67" h="72">
                  <a:moveTo>
                    <a:pt x="166" y="40"/>
                  </a:moveTo>
                  <a:lnTo>
                    <a:pt x="165" y="42"/>
                  </a:lnTo>
                  <a:lnTo>
                    <a:pt x="164" y="46"/>
                  </a:lnTo>
                  <a:lnTo>
                    <a:pt x="161" y="50"/>
                  </a:lnTo>
                  <a:lnTo>
                    <a:pt x="158" y="53"/>
                  </a:lnTo>
                  <a:lnTo>
                    <a:pt x="154" y="56"/>
                  </a:lnTo>
                  <a:lnTo>
                    <a:pt x="150" y="58"/>
                  </a:lnTo>
                  <a:lnTo>
                    <a:pt x="145" y="61"/>
                  </a:lnTo>
                  <a:lnTo>
                    <a:pt x="139" y="64"/>
                  </a:lnTo>
                  <a:lnTo>
                    <a:pt x="133" y="65"/>
                  </a:lnTo>
                  <a:lnTo>
                    <a:pt x="126" y="67"/>
                  </a:lnTo>
                  <a:lnTo>
                    <a:pt x="119" y="69"/>
                  </a:lnTo>
                  <a:lnTo>
                    <a:pt x="112" y="70"/>
                  </a:lnTo>
                  <a:lnTo>
                    <a:pt x="104" y="71"/>
                  </a:lnTo>
                  <a:lnTo>
                    <a:pt x="96" y="71"/>
                  </a:lnTo>
                  <a:lnTo>
                    <a:pt x="88" y="71"/>
                  </a:lnTo>
                  <a:lnTo>
                    <a:pt x="79" y="71"/>
                  </a:lnTo>
                  <a:lnTo>
                    <a:pt x="63" y="70"/>
                  </a:lnTo>
                  <a:lnTo>
                    <a:pt x="47" y="66"/>
                  </a:lnTo>
                  <a:lnTo>
                    <a:pt x="33" y="64"/>
                  </a:lnTo>
                  <a:lnTo>
                    <a:pt x="22" y="58"/>
                  </a:lnTo>
                  <a:lnTo>
                    <a:pt x="12" y="53"/>
                  </a:lnTo>
                  <a:lnTo>
                    <a:pt x="5" y="46"/>
                  </a:lnTo>
                  <a:lnTo>
                    <a:pt x="1" y="40"/>
                  </a:lnTo>
                  <a:lnTo>
                    <a:pt x="0" y="32"/>
                  </a:lnTo>
                  <a:lnTo>
                    <a:pt x="1" y="29"/>
                  </a:lnTo>
                  <a:lnTo>
                    <a:pt x="3" y="26"/>
                  </a:lnTo>
                  <a:lnTo>
                    <a:pt x="5" y="22"/>
                  </a:lnTo>
                  <a:lnTo>
                    <a:pt x="9" y="18"/>
                  </a:lnTo>
                  <a:lnTo>
                    <a:pt x="13" y="16"/>
                  </a:lnTo>
                  <a:lnTo>
                    <a:pt x="17" y="13"/>
                  </a:lnTo>
                  <a:lnTo>
                    <a:pt x="22" y="11"/>
                  </a:lnTo>
                  <a:lnTo>
                    <a:pt x="28" y="8"/>
                  </a:lnTo>
                  <a:lnTo>
                    <a:pt x="34" y="6"/>
                  </a:lnTo>
                  <a:lnTo>
                    <a:pt x="41" y="5"/>
                  </a:lnTo>
                  <a:lnTo>
                    <a:pt x="47" y="3"/>
                  </a:lnTo>
                  <a:lnTo>
                    <a:pt x="55" y="2"/>
                  </a:lnTo>
                  <a:lnTo>
                    <a:pt x="63" y="1"/>
                  </a:lnTo>
                  <a:lnTo>
                    <a:pt x="70" y="0"/>
                  </a:lnTo>
                  <a:lnTo>
                    <a:pt x="79" y="0"/>
                  </a:lnTo>
                  <a:lnTo>
                    <a:pt x="88" y="0"/>
                  </a:lnTo>
                  <a:lnTo>
                    <a:pt x="104" y="2"/>
                  </a:lnTo>
                  <a:lnTo>
                    <a:pt x="120" y="5"/>
                  </a:lnTo>
                  <a:lnTo>
                    <a:pt x="134" y="8"/>
                  </a:lnTo>
                  <a:lnTo>
                    <a:pt x="145" y="13"/>
                  </a:lnTo>
                  <a:lnTo>
                    <a:pt x="155" y="18"/>
                  </a:lnTo>
                  <a:lnTo>
                    <a:pt x="162" y="25"/>
                  </a:lnTo>
                  <a:lnTo>
                    <a:pt x="166" y="32"/>
                  </a:lnTo>
                  <a:lnTo>
                    <a:pt x="166" y="40"/>
                  </a:lnTo>
                </a:path>
              </a:pathLst>
            </a:custGeom>
            <a:solidFill>
              <a:srgbClr val="FFFF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27" name="Freeform 507"/>
            <p:cNvSpPr>
              <a:spLocks/>
            </p:cNvSpPr>
            <p:nvPr/>
          </p:nvSpPr>
          <p:spPr bwMode="auto">
            <a:xfrm>
              <a:off x="1085" y="4185"/>
              <a:ext cx="89" cy="33"/>
            </a:xfrm>
            <a:custGeom>
              <a:avLst/>
              <a:gdLst>
                <a:gd name="T0" fmla="*/ 0 w 89"/>
                <a:gd name="T1" fmla="*/ 32 h 33"/>
                <a:gd name="T2" fmla="*/ 0 w 89"/>
                <a:gd name="T3" fmla="*/ 32 h 33"/>
                <a:gd name="T4" fmla="*/ 8 w 89"/>
                <a:gd name="T5" fmla="*/ 32 h 33"/>
                <a:gd name="T6" fmla="*/ 16 w 89"/>
                <a:gd name="T7" fmla="*/ 32 h 33"/>
                <a:gd name="T8" fmla="*/ 24 w 89"/>
                <a:gd name="T9" fmla="*/ 31 h 33"/>
                <a:gd name="T10" fmla="*/ 32 w 89"/>
                <a:gd name="T11" fmla="*/ 30 h 33"/>
                <a:gd name="T12" fmla="*/ 39 w 89"/>
                <a:gd name="T13" fmla="*/ 29 h 33"/>
                <a:gd name="T14" fmla="*/ 46 w 89"/>
                <a:gd name="T15" fmla="*/ 28 h 33"/>
                <a:gd name="T16" fmla="*/ 53 w 89"/>
                <a:gd name="T17" fmla="*/ 26 h 33"/>
                <a:gd name="T18" fmla="*/ 59 w 89"/>
                <a:gd name="T19" fmla="*/ 24 h 33"/>
                <a:gd name="T20" fmla="*/ 66 w 89"/>
                <a:gd name="T21" fmla="*/ 22 h 33"/>
                <a:gd name="T22" fmla="*/ 70 w 89"/>
                <a:gd name="T23" fmla="*/ 20 h 33"/>
                <a:gd name="T24" fmla="*/ 75 w 89"/>
                <a:gd name="T25" fmla="*/ 17 h 33"/>
                <a:gd name="T26" fmla="*/ 79 w 89"/>
                <a:gd name="T27" fmla="*/ 14 h 33"/>
                <a:gd name="T28" fmla="*/ 82 w 89"/>
                <a:gd name="T29" fmla="*/ 11 h 33"/>
                <a:gd name="T30" fmla="*/ 85 w 89"/>
                <a:gd name="T31" fmla="*/ 8 h 33"/>
                <a:gd name="T32" fmla="*/ 87 w 89"/>
                <a:gd name="T33" fmla="*/ 3 h 33"/>
                <a:gd name="T34" fmla="*/ 88 w 89"/>
                <a:gd name="T35" fmla="*/ 0 h 33"/>
                <a:gd name="T36" fmla="*/ 81 w 89"/>
                <a:gd name="T37" fmla="*/ 0 h 33"/>
                <a:gd name="T38" fmla="*/ 81 w 89"/>
                <a:gd name="T39" fmla="*/ 2 h 33"/>
                <a:gd name="T40" fmla="*/ 80 w 89"/>
                <a:gd name="T41" fmla="*/ 4 h 33"/>
                <a:gd name="T42" fmla="*/ 77 w 89"/>
                <a:gd name="T43" fmla="*/ 8 h 33"/>
                <a:gd name="T44" fmla="*/ 75 w 89"/>
                <a:gd name="T45" fmla="*/ 10 h 33"/>
                <a:gd name="T46" fmla="*/ 71 w 89"/>
                <a:gd name="T47" fmla="*/ 13 h 33"/>
                <a:gd name="T48" fmla="*/ 67 w 89"/>
                <a:gd name="T49" fmla="*/ 14 h 33"/>
                <a:gd name="T50" fmla="*/ 62 w 89"/>
                <a:gd name="T51" fmla="*/ 17 h 33"/>
                <a:gd name="T52" fmla="*/ 57 w 89"/>
                <a:gd name="T53" fmla="*/ 19 h 33"/>
                <a:gd name="T54" fmla="*/ 51 w 89"/>
                <a:gd name="T55" fmla="*/ 21 h 33"/>
                <a:gd name="T56" fmla="*/ 45 w 89"/>
                <a:gd name="T57" fmla="*/ 23 h 33"/>
                <a:gd name="T58" fmla="*/ 38 w 89"/>
                <a:gd name="T59" fmla="*/ 24 h 33"/>
                <a:gd name="T60" fmla="*/ 32 w 89"/>
                <a:gd name="T61" fmla="*/ 24 h 33"/>
                <a:gd name="T62" fmla="*/ 24 w 89"/>
                <a:gd name="T63" fmla="*/ 26 h 33"/>
                <a:gd name="T64" fmla="*/ 16 w 89"/>
                <a:gd name="T65" fmla="*/ 26 h 33"/>
                <a:gd name="T66" fmla="*/ 8 w 89"/>
                <a:gd name="T67" fmla="*/ 26 h 33"/>
                <a:gd name="T68" fmla="*/ 0 w 89"/>
                <a:gd name="T69" fmla="*/ 26 h 33"/>
                <a:gd name="T70" fmla="*/ 0 w 89"/>
                <a:gd name="T71" fmla="*/ 32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0" y="32"/>
                  </a:moveTo>
                  <a:lnTo>
                    <a:pt x="0" y="32"/>
                  </a:lnTo>
                  <a:lnTo>
                    <a:pt x="8" y="32"/>
                  </a:lnTo>
                  <a:lnTo>
                    <a:pt x="16" y="32"/>
                  </a:lnTo>
                  <a:lnTo>
                    <a:pt x="24" y="31"/>
                  </a:lnTo>
                  <a:lnTo>
                    <a:pt x="32" y="30"/>
                  </a:lnTo>
                  <a:lnTo>
                    <a:pt x="39" y="29"/>
                  </a:lnTo>
                  <a:lnTo>
                    <a:pt x="46" y="28"/>
                  </a:lnTo>
                  <a:lnTo>
                    <a:pt x="53" y="26"/>
                  </a:lnTo>
                  <a:lnTo>
                    <a:pt x="59" y="24"/>
                  </a:lnTo>
                  <a:lnTo>
                    <a:pt x="66" y="22"/>
                  </a:lnTo>
                  <a:lnTo>
                    <a:pt x="70" y="20"/>
                  </a:lnTo>
                  <a:lnTo>
                    <a:pt x="75" y="17"/>
                  </a:lnTo>
                  <a:lnTo>
                    <a:pt x="79" y="14"/>
                  </a:lnTo>
                  <a:lnTo>
                    <a:pt x="82" y="11"/>
                  </a:lnTo>
                  <a:lnTo>
                    <a:pt x="85" y="8"/>
                  </a:lnTo>
                  <a:lnTo>
                    <a:pt x="87" y="3"/>
                  </a:lnTo>
                  <a:lnTo>
                    <a:pt x="88" y="0"/>
                  </a:lnTo>
                  <a:lnTo>
                    <a:pt x="81" y="0"/>
                  </a:lnTo>
                  <a:lnTo>
                    <a:pt x="81" y="2"/>
                  </a:lnTo>
                  <a:lnTo>
                    <a:pt x="80" y="4"/>
                  </a:lnTo>
                  <a:lnTo>
                    <a:pt x="77" y="8"/>
                  </a:lnTo>
                  <a:lnTo>
                    <a:pt x="75" y="10"/>
                  </a:lnTo>
                  <a:lnTo>
                    <a:pt x="71" y="13"/>
                  </a:lnTo>
                  <a:lnTo>
                    <a:pt x="67" y="14"/>
                  </a:lnTo>
                  <a:lnTo>
                    <a:pt x="62" y="17"/>
                  </a:lnTo>
                  <a:lnTo>
                    <a:pt x="57" y="19"/>
                  </a:lnTo>
                  <a:lnTo>
                    <a:pt x="51" y="21"/>
                  </a:lnTo>
                  <a:lnTo>
                    <a:pt x="45" y="23"/>
                  </a:lnTo>
                  <a:lnTo>
                    <a:pt x="38" y="24"/>
                  </a:lnTo>
                  <a:lnTo>
                    <a:pt x="32" y="24"/>
                  </a:lnTo>
                  <a:lnTo>
                    <a:pt x="24" y="26"/>
                  </a:lnTo>
                  <a:lnTo>
                    <a:pt x="16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28" name="Freeform 508"/>
            <p:cNvSpPr>
              <a:spLocks/>
            </p:cNvSpPr>
            <p:nvPr/>
          </p:nvSpPr>
          <p:spPr bwMode="auto">
            <a:xfrm>
              <a:off x="1000" y="4177"/>
              <a:ext cx="80" cy="41"/>
            </a:xfrm>
            <a:custGeom>
              <a:avLst/>
              <a:gdLst>
                <a:gd name="T0" fmla="*/ 0 w 80"/>
                <a:gd name="T1" fmla="*/ 0 h 41"/>
                <a:gd name="T2" fmla="*/ 0 w 80"/>
                <a:gd name="T3" fmla="*/ 0 h 41"/>
                <a:gd name="T4" fmla="*/ 1 w 80"/>
                <a:gd name="T5" fmla="*/ 8 h 41"/>
                <a:gd name="T6" fmla="*/ 6 w 80"/>
                <a:gd name="T7" fmla="*/ 15 h 41"/>
                <a:gd name="T8" fmla="*/ 12 w 80"/>
                <a:gd name="T9" fmla="*/ 22 h 41"/>
                <a:gd name="T10" fmla="*/ 22 w 80"/>
                <a:gd name="T11" fmla="*/ 28 h 41"/>
                <a:gd name="T12" fmla="*/ 33 w 80"/>
                <a:gd name="T13" fmla="*/ 32 h 41"/>
                <a:gd name="T14" fmla="*/ 47 w 80"/>
                <a:gd name="T15" fmla="*/ 36 h 41"/>
                <a:gd name="T16" fmla="*/ 63 w 80"/>
                <a:gd name="T17" fmla="*/ 38 h 41"/>
                <a:gd name="T18" fmla="*/ 79 w 80"/>
                <a:gd name="T19" fmla="*/ 40 h 41"/>
                <a:gd name="T20" fmla="*/ 79 w 80"/>
                <a:gd name="T21" fmla="*/ 34 h 41"/>
                <a:gd name="T22" fmla="*/ 63 w 80"/>
                <a:gd name="T23" fmla="*/ 32 h 41"/>
                <a:gd name="T24" fmla="*/ 48 w 80"/>
                <a:gd name="T25" fmla="*/ 30 h 41"/>
                <a:gd name="T26" fmla="*/ 35 w 80"/>
                <a:gd name="T27" fmla="*/ 27 h 41"/>
                <a:gd name="T28" fmla="*/ 25 w 80"/>
                <a:gd name="T29" fmla="*/ 22 h 41"/>
                <a:gd name="T30" fmla="*/ 17 w 80"/>
                <a:gd name="T31" fmla="*/ 17 h 41"/>
                <a:gd name="T32" fmla="*/ 10 w 80"/>
                <a:gd name="T33" fmla="*/ 11 h 41"/>
                <a:gd name="T34" fmla="*/ 7 w 80"/>
                <a:gd name="T35" fmla="*/ 5 h 41"/>
                <a:gd name="T36" fmla="*/ 6 w 80"/>
                <a:gd name="T37" fmla="*/ 0 h 41"/>
                <a:gd name="T38" fmla="*/ 0 w 80"/>
                <a:gd name="T39" fmla="*/ 0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41"/>
                <a:gd name="T62" fmla="*/ 80 w 80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41">
                  <a:moveTo>
                    <a:pt x="0" y="0"/>
                  </a:moveTo>
                  <a:lnTo>
                    <a:pt x="0" y="0"/>
                  </a:lnTo>
                  <a:lnTo>
                    <a:pt x="1" y="8"/>
                  </a:lnTo>
                  <a:lnTo>
                    <a:pt x="6" y="15"/>
                  </a:lnTo>
                  <a:lnTo>
                    <a:pt x="12" y="22"/>
                  </a:lnTo>
                  <a:lnTo>
                    <a:pt x="22" y="28"/>
                  </a:lnTo>
                  <a:lnTo>
                    <a:pt x="33" y="32"/>
                  </a:lnTo>
                  <a:lnTo>
                    <a:pt x="47" y="36"/>
                  </a:lnTo>
                  <a:lnTo>
                    <a:pt x="63" y="38"/>
                  </a:lnTo>
                  <a:lnTo>
                    <a:pt x="79" y="40"/>
                  </a:lnTo>
                  <a:lnTo>
                    <a:pt x="79" y="34"/>
                  </a:lnTo>
                  <a:lnTo>
                    <a:pt x="63" y="32"/>
                  </a:lnTo>
                  <a:lnTo>
                    <a:pt x="48" y="30"/>
                  </a:lnTo>
                  <a:lnTo>
                    <a:pt x="35" y="27"/>
                  </a:lnTo>
                  <a:lnTo>
                    <a:pt x="25" y="22"/>
                  </a:lnTo>
                  <a:lnTo>
                    <a:pt x="17" y="17"/>
                  </a:lnTo>
                  <a:lnTo>
                    <a:pt x="10" y="11"/>
                  </a:lnTo>
                  <a:lnTo>
                    <a:pt x="7" y="5"/>
                  </a:lnTo>
                  <a:lnTo>
                    <a:pt x="6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29" name="Freeform 509"/>
            <p:cNvSpPr>
              <a:spLocks/>
            </p:cNvSpPr>
            <p:nvPr/>
          </p:nvSpPr>
          <p:spPr bwMode="auto">
            <a:xfrm>
              <a:off x="1000" y="4139"/>
              <a:ext cx="89" cy="33"/>
            </a:xfrm>
            <a:custGeom>
              <a:avLst/>
              <a:gdLst>
                <a:gd name="T0" fmla="*/ 88 w 89"/>
                <a:gd name="T1" fmla="*/ 0 h 33"/>
                <a:gd name="T2" fmla="*/ 88 w 89"/>
                <a:gd name="T3" fmla="*/ 0 h 33"/>
                <a:gd name="T4" fmla="*/ 80 w 89"/>
                <a:gd name="T5" fmla="*/ 0 h 33"/>
                <a:gd name="T6" fmla="*/ 71 w 89"/>
                <a:gd name="T7" fmla="*/ 0 h 33"/>
                <a:gd name="T8" fmla="*/ 64 w 89"/>
                <a:gd name="T9" fmla="*/ 1 h 33"/>
                <a:gd name="T10" fmla="*/ 56 w 89"/>
                <a:gd name="T11" fmla="*/ 2 h 33"/>
                <a:gd name="T12" fmla="*/ 49 w 89"/>
                <a:gd name="T13" fmla="*/ 3 h 33"/>
                <a:gd name="T14" fmla="*/ 41 w 89"/>
                <a:gd name="T15" fmla="*/ 3 h 33"/>
                <a:gd name="T16" fmla="*/ 35 w 89"/>
                <a:gd name="T17" fmla="*/ 5 h 33"/>
                <a:gd name="T18" fmla="*/ 29 w 89"/>
                <a:gd name="T19" fmla="*/ 8 h 33"/>
                <a:gd name="T20" fmla="*/ 22 w 89"/>
                <a:gd name="T21" fmla="*/ 9 h 33"/>
                <a:gd name="T22" fmla="*/ 18 w 89"/>
                <a:gd name="T23" fmla="*/ 12 h 33"/>
                <a:gd name="T24" fmla="*/ 13 w 89"/>
                <a:gd name="T25" fmla="*/ 14 h 33"/>
                <a:gd name="T26" fmla="*/ 9 w 89"/>
                <a:gd name="T27" fmla="*/ 17 h 33"/>
                <a:gd name="T28" fmla="*/ 6 w 89"/>
                <a:gd name="T29" fmla="*/ 21 h 33"/>
                <a:gd name="T30" fmla="*/ 3 w 89"/>
                <a:gd name="T31" fmla="*/ 24 h 33"/>
                <a:gd name="T32" fmla="*/ 1 w 89"/>
                <a:gd name="T33" fmla="*/ 28 h 33"/>
                <a:gd name="T34" fmla="*/ 0 w 89"/>
                <a:gd name="T35" fmla="*/ 32 h 33"/>
                <a:gd name="T36" fmla="*/ 6 w 89"/>
                <a:gd name="T37" fmla="*/ 32 h 33"/>
                <a:gd name="T38" fmla="*/ 7 w 89"/>
                <a:gd name="T39" fmla="*/ 29 h 33"/>
                <a:gd name="T40" fmla="*/ 8 w 89"/>
                <a:gd name="T41" fmla="*/ 27 h 33"/>
                <a:gd name="T42" fmla="*/ 10 w 89"/>
                <a:gd name="T43" fmla="*/ 24 h 33"/>
                <a:gd name="T44" fmla="*/ 13 w 89"/>
                <a:gd name="T45" fmla="*/ 22 h 33"/>
                <a:gd name="T46" fmla="*/ 17 w 89"/>
                <a:gd name="T47" fmla="*/ 19 h 33"/>
                <a:gd name="T48" fmla="*/ 21 w 89"/>
                <a:gd name="T49" fmla="*/ 17 h 33"/>
                <a:gd name="T50" fmla="*/ 25 w 89"/>
                <a:gd name="T51" fmla="*/ 15 h 33"/>
                <a:gd name="T52" fmla="*/ 31 w 89"/>
                <a:gd name="T53" fmla="*/ 13 h 33"/>
                <a:gd name="T54" fmla="*/ 37 w 89"/>
                <a:gd name="T55" fmla="*/ 11 h 33"/>
                <a:gd name="T56" fmla="*/ 42 w 89"/>
                <a:gd name="T57" fmla="*/ 9 h 33"/>
                <a:gd name="T58" fmla="*/ 50 w 89"/>
                <a:gd name="T59" fmla="*/ 8 h 33"/>
                <a:gd name="T60" fmla="*/ 56 w 89"/>
                <a:gd name="T61" fmla="*/ 7 h 33"/>
                <a:gd name="T62" fmla="*/ 64 w 89"/>
                <a:gd name="T63" fmla="*/ 6 h 33"/>
                <a:gd name="T64" fmla="*/ 71 w 89"/>
                <a:gd name="T65" fmla="*/ 6 h 33"/>
                <a:gd name="T66" fmla="*/ 80 w 89"/>
                <a:gd name="T67" fmla="*/ 6 h 33"/>
                <a:gd name="T68" fmla="*/ 88 w 89"/>
                <a:gd name="T69" fmla="*/ 5 h 33"/>
                <a:gd name="T70" fmla="*/ 88 w 89"/>
                <a:gd name="T71" fmla="*/ 0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88" y="0"/>
                  </a:moveTo>
                  <a:lnTo>
                    <a:pt x="88" y="0"/>
                  </a:lnTo>
                  <a:lnTo>
                    <a:pt x="80" y="0"/>
                  </a:lnTo>
                  <a:lnTo>
                    <a:pt x="71" y="0"/>
                  </a:lnTo>
                  <a:lnTo>
                    <a:pt x="64" y="1"/>
                  </a:lnTo>
                  <a:lnTo>
                    <a:pt x="56" y="2"/>
                  </a:lnTo>
                  <a:lnTo>
                    <a:pt x="49" y="3"/>
                  </a:lnTo>
                  <a:lnTo>
                    <a:pt x="41" y="3"/>
                  </a:lnTo>
                  <a:lnTo>
                    <a:pt x="35" y="5"/>
                  </a:lnTo>
                  <a:lnTo>
                    <a:pt x="29" y="8"/>
                  </a:lnTo>
                  <a:lnTo>
                    <a:pt x="22" y="9"/>
                  </a:lnTo>
                  <a:lnTo>
                    <a:pt x="18" y="12"/>
                  </a:lnTo>
                  <a:lnTo>
                    <a:pt x="13" y="14"/>
                  </a:lnTo>
                  <a:lnTo>
                    <a:pt x="9" y="17"/>
                  </a:lnTo>
                  <a:lnTo>
                    <a:pt x="6" y="21"/>
                  </a:lnTo>
                  <a:lnTo>
                    <a:pt x="3" y="24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6" y="32"/>
                  </a:lnTo>
                  <a:lnTo>
                    <a:pt x="7" y="29"/>
                  </a:lnTo>
                  <a:lnTo>
                    <a:pt x="8" y="27"/>
                  </a:lnTo>
                  <a:lnTo>
                    <a:pt x="10" y="24"/>
                  </a:lnTo>
                  <a:lnTo>
                    <a:pt x="13" y="22"/>
                  </a:lnTo>
                  <a:lnTo>
                    <a:pt x="17" y="19"/>
                  </a:lnTo>
                  <a:lnTo>
                    <a:pt x="21" y="17"/>
                  </a:lnTo>
                  <a:lnTo>
                    <a:pt x="25" y="15"/>
                  </a:lnTo>
                  <a:lnTo>
                    <a:pt x="31" y="13"/>
                  </a:lnTo>
                  <a:lnTo>
                    <a:pt x="37" y="11"/>
                  </a:lnTo>
                  <a:lnTo>
                    <a:pt x="42" y="9"/>
                  </a:lnTo>
                  <a:lnTo>
                    <a:pt x="50" y="8"/>
                  </a:lnTo>
                  <a:lnTo>
                    <a:pt x="56" y="7"/>
                  </a:lnTo>
                  <a:lnTo>
                    <a:pt x="64" y="6"/>
                  </a:lnTo>
                  <a:lnTo>
                    <a:pt x="71" y="6"/>
                  </a:lnTo>
                  <a:lnTo>
                    <a:pt x="80" y="6"/>
                  </a:lnTo>
                  <a:lnTo>
                    <a:pt x="88" y="5"/>
                  </a:lnTo>
                  <a:lnTo>
                    <a:pt x="88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30" name="Freeform 510"/>
            <p:cNvSpPr>
              <a:spLocks/>
            </p:cNvSpPr>
            <p:nvPr/>
          </p:nvSpPr>
          <p:spPr bwMode="auto">
            <a:xfrm>
              <a:off x="1094" y="4139"/>
              <a:ext cx="80" cy="41"/>
            </a:xfrm>
            <a:custGeom>
              <a:avLst/>
              <a:gdLst>
                <a:gd name="T0" fmla="*/ 79 w 80"/>
                <a:gd name="T1" fmla="*/ 40 h 41"/>
                <a:gd name="T2" fmla="*/ 79 w 80"/>
                <a:gd name="T3" fmla="*/ 40 h 41"/>
                <a:gd name="T4" fmla="*/ 78 w 80"/>
                <a:gd name="T5" fmla="*/ 31 h 41"/>
                <a:gd name="T6" fmla="*/ 73 w 80"/>
                <a:gd name="T7" fmla="*/ 24 h 41"/>
                <a:gd name="T8" fmla="*/ 67 w 80"/>
                <a:gd name="T9" fmla="*/ 17 h 41"/>
                <a:gd name="T10" fmla="*/ 57 w 80"/>
                <a:gd name="T11" fmla="*/ 12 h 41"/>
                <a:gd name="T12" fmla="*/ 46 w 80"/>
                <a:gd name="T13" fmla="*/ 8 h 41"/>
                <a:gd name="T14" fmla="*/ 32 w 80"/>
                <a:gd name="T15" fmla="*/ 3 h 41"/>
                <a:gd name="T16" fmla="*/ 16 w 80"/>
                <a:gd name="T17" fmla="*/ 2 h 41"/>
                <a:gd name="T18" fmla="*/ 0 w 80"/>
                <a:gd name="T19" fmla="*/ 0 h 41"/>
                <a:gd name="T20" fmla="*/ 0 w 80"/>
                <a:gd name="T21" fmla="*/ 5 h 41"/>
                <a:gd name="T22" fmla="*/ 16 w 80"/>
                <a:gd name="T23" fmla="*/ 7 h 41"/>
                <a:gd name="T24" fmla="*/ 31 w 80"/>
                <a:gd name="T25" fmla="*/ 10 h 41"/>
                <a:gd name="T26" fmla="*/ 44 w 80"/>
                <a:gd name="T27" fmla="*/ 13 h 41"/>
                <a:gd name="T28" fmla="*/ 54 w 80"/>
                <a:gd name="T29" fmla="*/ 17 h 41"/>
                <a:gd name="T30" fmla="*/ 62 w 80"/>
                <a:gd name="T31" fmla="*/ 23 h 41"/>
                <a:gd name="T32" fmla="*/ 69 w 80"/>
                <a:gd name="T33" fmla="*/ 28 h 41"/>
                <a:gd name="T34" fmla="*/ 72 w 80"/>
                <a:gd name="T35" fmla="*/ 34 h 41"/>
                <a:gd name="T36" fmla="*/ 72 w 80"/>
                <a:gd name="T37" fmla="*/ 40 h 41"/>
                <a:gd name="T38" fmla="*/ 79 w 80"/>
                <a:gd name="T39" fmla="*/ 40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41"/>
                <a:gd name="T62" fmla="*/ 80 w 80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41">
                  <a:moveTo>
                    <a:pt x="79" y="40"/>
                  </a:moveTo>
                  <a:lnTo>
                    <a:pt x="79" y="40"/>
                  </a:lnTo>
                  <a:lnTo>
                    <a:pt x="78" y="31"/>
                  </a:lnTo>
                  <a:lnTo>
                    <a:pt x="73" y="24"/>
                  </a:lnTo>
                  <a:lnTo>
                    <a:pt x="67" y="17"/>
                  </a:lnTo>
                  <a:lnTo>
                    <a:pt x="57" y="12"/>
                  </a:lnTo>
                  <a:lnTo>
                    <a:pt x="46" y="8"/>
                  </a:lnTo>
                  <a:lnTo>
                    <a:pt x="32" y="3"/>
                  </a:lnTo>
                  <a:lnTo>
                    <a:pt x="16" y="2"/>
                  </a:lnTo>
                  <a:lnTo>
                    <a:pt x="0" y="0"/>
                  </a:lnTo>
                  <a:lnTo>
                    <a:pt x="0" y="5"/>
                  </a:lnTo>
                  <a:lnTo>
                    <a:pt x="16" y="7"/>
                  </a:lnTo>
                  <a:lnTo>
                    <a:pt x="31" y="10"/>
                  </a:lnTo>
                  <a:lnTo>
                    <a:pt x="44" y="13"/>
                  </a:lnTo>
                  <a:lnTo>
                    <a:pt x="54" y="17"/>
                  </a:lnTo>
                  <a:lnTo>
                    <a:pt x="62" y="23"/>
                  </a:lnTo>
                  <a:lnTo>
                    <a:pt x="69" y="28"/>
                  </a:lnTo>
                  <a:lnTo>
                    <a:pt x="72" y="34"/>
                  </a:lnTo>
                  <a:lnTo>
                    <a:pt x="72" y="40"/>
                  </a:lnTo>
                  <a:lnTo>
                    <a:pt x="79" y="4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31" name="Freeform 511"/>
            <p:cNvSpPr>
              <a:spLocks/>
            </p:cNvSpPr>
            <p:nvPr/>
          </p:nvSpPr>
          <p:spPr bwMode="auto">
            <a:xfrm>
              <a:off x="1043" y="3953"/>
              <a:ext cx="89" cy="33"/>
            </a:xfrm>
            <a:custGeom>
              <a:avLst/>
              <a:gdLst>
                <a:gd name="T0" fmla="*/ 82 w 89"/>
                <a:gd name="T1" fmla="*/ 0 h 33"/>
                <a:gd name="T2" fmla="*/ 82 w 89"/>
                <a:gd name="T3" fmla="*/ 0 h 33"/>
                <a:gd name="T4" fmla="*/ 81 w 89"/>
                <a:gd name="T5" fmla="*/ 3 h 33"/>
                <a:gd name="T6" fmla="*/ 80 w 89"/>
                <a:gd name="T7" fmla="*/ 5 h 33"/>
                <a:gd name="T8" fmla="*/ 78 w 89"/>
                <a:gd name="T9" fmla="*/ 8 h 33"/>
                <a:gd name="T10" fmla="*/ 76 w 89"/>
                <a:gd name="T11" fmla="*/ 10 h 33"/>
                <a:gd name="T12" fmla="*/ 72 w 89"/>
                <a:gd name="T13" fmla="*/ 13 h 33"/>
                <a:gd name="T14" fmla="*/ 67 w 89"/>
                <a:gd name="T15" fmla="*/ 15 h 33"/>
                <a:gd name="T16" fmla="*/ 63 w 89"/>
                <a:gd name="T17" fmla="*/ 17 h 33"/>
                <a:gd name="T18" fmla="*/ 58 w 89"/>
                <a:gd name="T19" fmla="*/ 19 h 33"/>
                <a:gd name="T20" fmla="*/ 51 w 89"/>
                <a:gd name="T21" fmla="*/ 21 h 33"/>
                <a:gd name="T22" fmla="*/ 46 w 89"/>
                <a:gd name="T23" fmla="*/ 23 h 33"/>
                <a:gd name="T24" fmla="*/ 38 w 89"/>
                <a:gd name="T25" fmla="*/ 24 h 33"/>
                <a:gd name="T26" fmla="*/ 32 w 89"/>
                <a:gd name="T27" fmla="*/ 25 h 33"/>
                <a:gd name="T28" fmla="*/ 24 w 89"/>
                <a:gd name="T29" fmla="*/ 26 h 33"/>
                <a:gd name="T30" fmla="*/ 17 w 89"/>
                <a:gd name="T31" fmla="*/ 26 h 33"/>
                <a:gd name="T32" fmla="*/ 8 w 89"/>
                <a:gd name="T33" fmla="*/ 26 h 33"/>
                <a:gd name="T34" fmla="*/ 0 w 89"/>
                <a:gd name="T35" fmla="*/ 26 h 33"/>
                <a:gd name="T36" fmla="*/ 0 w 89"/>
                <a:gd name="T37" fmla="*/ 32 h 33"/>
                <a:gd name="T38" fmla="*/ 8 w 89"/>
                <a:gd name="T39" fmla="*/ 32 h 33"/>
                <a:gd name="T40" fmla="*/ 17 w 89"/>
                <a:gd name="T41" fmla="*/ 32 h 33"/>
                <a:gd name="T42" fmla="*/ 24 w 89"/>
                <a:gd name="T43" fmla="*/ 31 h 33"/>
                <a:gd name="T44" fmla="*/ 32 w 89"/>
                <a:gd name="T45" fmla="*/ 30 h 33"/>
                <a:gd name="T46" fmla="*/ 40 w 89"/>
                <a:gd name="T47" fmla="*/ 29 h 33"/>
                <a:gd name="T48" fmla="*/ 47 w 89"/>
                <a:gd name="T49" fmla="*/ 29 h 33"/>
                <a:gd name="T50" fmla="*/ 53 w 89"/>
                <a:gd name="T51" fmla="*/ 26 h 33"/>
                <a:gd name="T52" fmla="*/ 60 w 89"/>
                <a:gd name="T53" fmla="*/ 24 h 33"/>
                <a:gd name="T54" fmla="*/ 66 w 89"/>
                <a:gd name="T55" fmla="*/ 23 h 33"/>
                <a:gd name="T56" fmla="*/ 70 w 89"/>
                <a:gd name="T57" fmla="*/ 20 h 33"/>
                <a:gd name="T58" fmla="*/ 75 w 89"/>
                <a:gd name="T59" fmla="*/ 18 h 33"/>
                <a:gd name="T60" fmla="*/ 80 w 89"/>
                <a:gd name="T61" fmla="*/ 15 h 33"/>
                <a:gd name="T62" fmla="*/ 83 w 89"/>
                <a:gd name="T63" fmla="*/ 11 h 33"/>
                <a:gd name="T64" fmla="*/ 86 w 89"/>
                <a:gd name="T65" fmla="*/ 8 h 33"/>
                <a:gd name="T66" fmla="*/ 87 w 89"/>
                <a:gd name="T67" fmla="*/ 4 h 33"/>
                <a:gd name="T68" fmla="*/ 88 w 89"/>
                <a:gd name="T69" fmla="*/ 0 h 33"/>
                <a:gd name="T70" fmla="*/ 82 w 89"/>
                <a:gd name="T71" fmla="*/ 0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82" y="0"/>
                  </a:moveTo>
                  <a:lnTo>
                    <a:pt x="82" y="0"/>
                  </a:lnTo>
                  <a:lnTo>
                    <a:pt x="81" y="3"/>
                  </a:lnTo>
                  <a:lnTo>
                    <a:pt x="80" y="5"/>
                  </a:lnTo>
                  <a:lnTo>
                    <a:pt x="78" y="8"/>
                  </a:lnTo>
                  <a:lnTo>
                    <a:pt x="76" y="10"/>
                  </a:lnTo>
                  <a:lnTo>
                    <a:pt x="72" y="13"/>
                  </a:lnTo>
                  <a:lnTo>
                    <a:pt x="67" y="15"/>
                  </a:lnTo>
                  <a:lnTo>
                    <a:pt x="63" y="17"/>
                  </a:lnTo>
                  <a:lnTo>
                    <a:pt x="58" y="19"/>
                  </a:lnTo>
                  <a:lnTo>
                    <a:pt x="51" y="21"/>
                  </a:lnTo>
                  <a:lnTo>
                    <a:pt x="46" y="23"/>
                  </a:lnTo>
                  <a:lnTo>
                    <a:pt x="38" y="24"/>
                  </a:lnTo>
                  <a:lnTo>
                    <a:pt x="32" y="25"/>
                  </a:lnTo>
                  <a:lnTo>
                    <a:pt x="24" y="26"/>
                  </a:lnTo>
                  <a:lnTo>
                    <a:pt x="17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8" y="32"/>
                  </a:lnTo>
                  <a:lnTo>
                    <a:pt x="17" y="32"/>
                  </a:lnTo>
                  <a:lnTo>
                    <a:pt x="24" y="31"/>
                  </a:lnTo>
                  <a:lnTo>
                    <a:pt x="32" y="30"/>
                  </a:lnTo>
                  <a:lnTo>
                    <a:pt x="40" y="29"/>
                  </a:lnTo>
                  <a:lnTo>
                    <a:pt x="47" y="29"/>
                  </a:lnTo>
                  <a:lnTo>
                    <a:pt x="53" y="26"/>
                  </a:lnTo>
                  <a:lnTo>
                    <a:pt x="60" y="24"/>
                  </a:lnTo>
                  <a:lnTo>
                    <a:pt x="66" y="23"/>
                  </a:lnTo>
                  <a:lnTo>
                    <a:pt x="70" y="20"/>
                  </a:lnTo>
                  <a:lnTo>
                    <a:pt x="75" y="18"/>
                  </a:lnTo>
                  <a:lnTo>
                    <a:pt x="80" y="15"/>
                  </a:lnTo>
                  <a:lnTo>
                    <a:pt x="83" y="11"/>
                  </a:lnTo>
                  <a:lnTo>
                    <a:pt x="86" y="8"/>
                  </a:lnTo>
                  <a:lnTo>
                    <a:pt x="87" y="4"/>
                  </a:lnTo>
                  <a:lnTo>
                    <a:pt x="88" y="0"/>
                  </a:lnTo>
                  <a:lnTo>
                    <a:pt x="82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32" name="Freeform 512"/>
            <p:cNvSpPr>
              <a:spLocks/>
            </p:cNvSpPr>
            <p:nvPr/>
          </p:nvSpPr>
          <p:spPr bwMode="auto">
            <a:xfrm>
              <a:off x="980" y="3981"/>
              <a:ext cx="167" cy="106"/>
            </a:xfrm>
            <a:custGeom>
              <a:avLst/>
              <a:gdLst>
                <a:gd name="T0" fmla="*/ 0 w 167"/>
                <a:gd name="T1" fmla="*/ 65 h 106"/>
                <a:gd name="T2" fmla="*/ 1 w 167"/>
                <a:gd name="T3" fmla="*/ 73 h 106"/>
                <a:gd name="T4" fmla="*/ 5 w 167"/>
                <a:gd name="T5" fmla="*/ 79 h 106"/>
                <a:gd name="T6" fmla="*/ 12 w 167"/>
                <a:gd name="T7" fmla="*/ 86 h 106"/>
                <a:gd name="T8" fmla="*/ 21 w 167"/>
                <a:gd name="T9" fmla="*/ 92 h 106"/>
                <a:gd name="T10" fmla="*/ 33 w 167"/>
                <a:gd name="T11" fmla="*/ 96 h 106"/>
                <a:gd name="T12" fmla="*/ 46 w 167"/>
                <a:gd name="T13" fmla="*/ 101 h 106"/>
                <a:gd name="T14" fmla="*/ 62 w 167"/>
                <a:gd name="T15" fmla="*/ 103 h 106"/>
                <a:gd name="T16" fmla="*/ 78 w 167"/>
                <a:gd name="T17" fmla="*/ 105 h 106"/>
                <a:gd name="T18" fmla="*/ 88 w 167"/>
                <a:gd name="T19" fmla="*/ 105 h 106"/>
                <a:gd name="T20" fmla="*/ 96 w 167"/>
                <a:gd name="T21" fmla="*/ 105 h 106"/>
                <a:gd name="T22" fmla="*/ 103 w 167"/>
                <a:gd name="T23" fmla="*/ 104 h 106"/>
                <a:gd name="T24" fmla="*/ 111 w 167"/>
                <a:gd name="T25" fmla="*/ 103 h 106"/>
                <a:gd name="T26" fmla="*/ 119 w 167"/>
                <a:gd name="T27" fmla="*/ 102 h 106"/>
                <a:gd name="T28" fmla="*/ 126 w 167"/>
                <a:gd name="T29" fmla="*/ 101 h 106"/>
                <a:gd name="T30" fmla="*/ 132 w 167"/>
                <a:gd name="T31" fmla="*/ 99 h 106"/>
                <a:gd name="T32" fmla="*/ 139 w 167"/>
                <a:gd name="T33" fmla="*/ 96 h 106"/>
                <a:gd name="T34" fmla="*/ 145 w 167"/>
                <a:gd name="T35" fmla="*/ 95 h 106"/>
                <a:gd name="T36" fmla="*/ 150 w 167"/>
                <a:gd name="T37" fmla="*/ 93 h 106"/>
                <a:gd name="T38" fmla="*/ 154 w 167"/>
                <a:gd name="T39" fmla="*/ 89 h 106"/>
                <a:gd name="T40" fmla="*/ 158 w 167"/>
                <a:gd name="T41" fmla="*/ 86 h 106"/>
                <a:gd name="T42" fmla="*/ 161 w 167"/>
                <a:gd name="T43" fmla="*/ 83 h 106"/>
                <a:gd name="T44" fmla="*/ 164 w 167"/>
                <a:gd name="T45" fmla="*/ 79 h 106"/>
                <a:gd name="T46" fmla="*/ 165 w 167"/>
                <a:gd name="T47" fmla="*/ 77 h 106"/>
                <a:gd name="T48" fmla="*/ 166 w 167"/>
                <a:gd name="T49" fmla="*/ 73 h 106"/>
                <a:gd name="T50" fmla="*/ 166 w 167"/>
                <a:gd name="T51" fmla="*/ 41 h 106"/>
                <a:gd name="T52" fmla="*/ 165 w 167"/>
                <a:gd name="T53" fmla="*/ 33 h 106"/>
                <a:gd name="T54" fmla="*/ 161 w 167"/>
                <a:gd name="T55" fmla="*/ 26 h 106"/>
                <a:gd name="T56" fmla="*/ 154 w 167"/>
                <a:gd name="T57" fmla="*/ 20 h 106"/>
                <a:gd name="T58" fmla="*/ 145 w 167"/>
                <a:gd name="T59" fmla="*/ 13 h 106"/>
                <a:gd name="T60" fmla="*/ 133 w 167"/>
                <a:gd name="T61" fmla="*/ 9 h 106"/>
                <a:gd name="T62" fmla="*/ 120 w 167"/>
                <a:gd name="T63" fmla="*/ 5 h 106"/>
                <a:gd name="T64" fmla="*/ 104 w 167"/>
                <a:gd name="T65" fmla="*/ 2 h 106"/>
                <a:gd name="T66" fmla="*/ 88 w 167"/>
                <a:gd name="T67" fmla="*/ 0 h 106"/>
                <a:gd name="T68" fmla="*/ 78 w 167"/>
                <a:gd name="T69" fmla="*/ 0 h 106"/>
                <a:gd name="T70" fmla="*/ 70 w 167"/>
                <a:gd name="T71" fmla="*/ 0 h 106"/>
                <a:gd name="T72" fmla="*/ 63 w 167"/>
                <a:gd name="T73" fmla="*/ 1 h 106"/>
                <a:gd name="T74" fmla="*/ 55 w 167"/>
                <a:gd name="T75" fmla="*/ 2 h 106"/>
                <a:gd name="T76" fmla="*/ 47 w 167"/>
                <a:gd name="T77" fmla="*/ 3 h 106"/>
                <a:gd name="T78" fmla="*/ 40 w 167"/>
                <a:gd name="T79" fmla="*/ 5 h 106"/>
                <a:gd name="T80" fmla="*/ 34 w 167"/>
                <a:gd name="T81" fmla="*/ 7 h 106"/>
                <a:gd name="T82" fmla="*/ 27 w 167"/>
                <a:gd name="T83" fmla="*/ 9 h 106"/>
                <a:gd name="T84" fmla="*/ 21 w 167"/>
                <a:gd name="T85" fmla="*/ 10 h 106"/>
                <a:gd name="T86" fmla="*/ 16 w 167"/>
                <a:gd name="T87" fmla="*/ 13 h 106"/>
                <a:gd name="T88" fmla="*/ 12 w 167"/>
                <a:gd name="T89" fmla="*/ 16 h 106"/>
                <a:gd name="T90" fmla="*/ 8 w 167"/>
                <a:gd name="T91" fmla="*/ 19 h 106"/>
                <a:gd name="T92" fmla="*/ 5 w 167"/>
                <a:gd name="T93" fmla="*/ 23 h 106"/>
                <a:gd name="T94" fmla="*/ 2 w 167"/>
                <a:gd name="T95" fmla="*/ 26 h 106"/>
                <a:gd name="T96" fmla="*/ 1 w 167"/>
                <a:gd name="T97" fmla="*/ 29 h 106"/>
                <a:gd name="T98" fmla="*/ 0 w 167"/>
                <a:gd name="T99" fmla="*/ 33 h 106"/>
                <a:gd name="T100" fmla="*/ 0 w 167"/>
                <a:gd name="T101" fmla="*/ 65 h 10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67"/>
                <a:gd name="T154" fmla="*/ 0 h 106"/>
                <a:gd name="T155" fmla="*/ 167 w 167"/>
                <a:gd name="T156" fmla="*/ 106 h 10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67" h="106">
                  <a:moveTo>
                    <a:pt x="0" y="65"/>
                  </a:moveTo>
                  <a:lnTo>
                    <a:pt x="1" y="73"/>
                  </a:lnTo>
                  <a:lnTo>
                    <a:pt x="5" y="79"/>
                  </a:lnTo>
                  <a:lnTo>
                    <a:pt x="12" y="86"/>
                  </a:lnTo>
                  <a:lnTo>
                    <a:pt x="21" y="92"/>
                  </a:lnTo>
                  <a:lnTo>
                    <a:pt x="33" y="96"/>
                  </a:lnTo>
                  <a:lnTo>
                    <a:pt x="46" y="101"/>
                  </a:lnTo>
                  <a:lnTo>
                    <a:pt x="62" y="103"/>
                  </a:lnTo>
                  <a:lnTo>
                    <a:pt x="78" y="105"/>
                  </a:lnTo>
                  <a:lnTo>
                    <a:pt x="88" y="105"/>
                  </a:lnTo>
                  <a:lnTo>
                    <a:pt x="96" y="105"/>
                  </a:lnTo>
                  <a:lnTo>
                    <a:pt x="103" y="104"/>
                  </a:lnTo>
                  <a:lnTo>
                    <a:pt x="111" y="103"/>
                  </a:lnTo>
                  <a:lnTo>
                    <a:pt x="119" y="102"/>
                  </a:lnTo>
                  <a:lnTo>
                    <a:pt x="126" y="101"/>
                  </a:lnTo>
                  <a:lnTo>
                    <a:pt x="132" y="99"/>
                  </a:lnTo>
                  <a:lnTo>
                    <a:pt x="139" y="96"/>
                  </a:lnTo>
                  <a:lnTo>
                    <a:pt x="145" y="95"/>
                  </a:lnTo>
                  <a:lnTo>
                    <a:pt x="150" y="93"/>
                  </a:lnTo>
                  <a:lnTo>
                    <a:pt x="154" y="89"/>
                  </a:lnTo>
                  <a:lnTo>
                    <a:pt x="158" y="86"/>
                  </a:lnTo>
                  <a:lnTo>
                    <a:pt x="161" y="83"/>
                  </a:lnTo>
                  <a:lnTo>
                    <a:pt x="164" y="79"/>
                  </a:lnTo>
                  <a:lnTo>
                    <a:pt x="165" y="77"/>
                  </a:lnTo>
                  <a:lnTo>
                    <a:pt x="166" y="73"/>
                  </a:lnTo>
                  <a:lnTo>
                    <a:pt x="166" y="41"/>
                  </a:lnTo>
                  <a:lnTo>
                    <a:pt x="165" y="33"/>
                  </a:lnTo>
                  <a:lnTo>
                    <a:pt x="161" y="26"/>
                  </a:lnTo>
                  <a:lnTo>
                    <a:pt x="154" y="20"/>
                  </a:lnTo>
                  <a:lnTo>
                    <a:pt x="145" y="13"/>
                  </a:lnTo>
                  <a:lnTo>
                    <a:pt x="133" y="9"/>
                  </a:lnTo>
                  <a:lnTo>
                    <a:pt x="120" y="5"/>
                  </a:lnTo>
                  <a:lnTo>
                    <a:pt x="104" y="2"/>
                  </a:lnTo>
                  <a:lnTo>
                    <a:pt x="88" y="0"/>
                  </a:lnTo>
                  <a:lnTo>
                    <a:pt x="78" y="0"/>
                  </a:lnTo>
                  <a:lnTo>
                    <a:pt x="70" y="0"/>
                  </a:lnTo>
                  <a:lnTo>
                    <a:pt x="63" y="1"/>
                  </a:lnTo>
                  <a:lnTo>
                    <a:pt x="55" y="2"/>
                  </a:lnTo>
                  <a:lnTo>
                    <a:pt x="47" y="3"/>
                  </a:lnTo>
                  <a:lnTo>
                    <a:pt x="40" y="5"/>
                  </a:lnTo>
                  <a:lnTo>
                    <a:pt x="34" y="7"/>
                  </a:lnTo>
                  <a:lnTo>
                    <a:pt x="27" y="9"/>
                  </a:lnTo>
                  <a:lnTo>
                    <a:pt x="21" y="10"/>
                  </a:lnTo>
                  <a:lnTo>
                    <a:pt x="16" y="13"/>
                  </a:lnTo>
                  <a:lnTo>
                    <a:pt x="12" y="16"/>
                  </a:lnTo>
                  <a:lnTo>
                    <a:pt x="8" y="19"/>
                  </a:lnTo>
                  <a:lnTo>
                    <a:pt x="5" y="23"/>
                  </a:lnTo>
                  <a:lnTo>
                    <a:pt x="2" y="26"/>
                  </a:lnTo>
                  <a:lnTo>
                    <a:pt x="1" y="29"/>
                  </a:lnTo>
                  <a:lnTo>
                    <a:pt x="0" y="33"/>
                  </a:lnTo>
                  <a:lnTo>
                    <a:pt x="0" y="65"/>
                  </a:lnTo>
                </a:path>
              </a:pathLst>
            </a:custGeom>
            <a:solidFill>
              <a:srgbClr val="FFB2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33" name="Freeform 513"/>
            <p:cNvSpPr>
              <a:spLocks/>
            </p:cNvSpPr>
            <p:nvPr/>
          </p:nvSpPr>
          <p:spPr bwMode="auto">
            <a:xfrm>
              <a:off x="977" y="4050"/>
              <a:ext cx="79" cy="40"/>
            </a:xfrm>
            <a:custGeom>
              <a:avLst/>
              <a:gdLst>
                <a:gd name="T0" fmla="*/ 78 w 79"/>
                <a:gd name="T1" fmla="*/ 34 h 40"/>
                <a:gd name="T2" fmla="*/ 78 w 79"/>
                <a:gd name="T3" fmla="*/ 34 h 40"/>
                <a:gd name="T4" fmla="*/ 62 w 79"/>
                <a:gd name="T5" fmla="*/ 32 h 40"/>
                <a:gd name="T6" fmla="*/ 48 w 79"/>
                <a:gd name="T7" fmla="*/ 30 h 40"/>
                <a:gd name="T8" fmla="*/ 35 w 79"/>
                <a:gd name="T9" fmla="*/ 26 h 40"/>
                <a:gd name="T10" fmla="*/ 25 w 79"/>
                <a:gd name="T11" fmla="*/ 22 h 40"/>
                <a:gd name="T12" fmla="*/ 16 w 79"/>
                <a:gd name="T13" fmla="*/ 17 h 40"/>
                <a:gd name="T14" fmla="*/ 10 w 79"/>
                <a:gd name="T15" fmla="*/ 11 h 40"/>
                <a:gd name="T16" fmla="*/ 7 w 79"/>
                <a:gd name="T17" fmla="*/ 6 h 40"/>
                <a:gd name="T18" fmla="*/ 6 w 79"/>
                <a:gd name="T19" fmla="*/ 0 h 40"/>
                <a:gd name="T20" fmla="*/ 0 w 79"/>
                <a:gd name="T21" fmla="*/ 0 h 40"/>
                <a:gd name="T22" fmla="*/ 0 w 79"/>
                <a:gd name="T23" fmla="*/ 8 h 40"/>
                <a:gd name="T24" fmla="*/ 5 w 79"/>
                <a:gd name="T25" fmla="*/ 15 h 40"/>
                <a:gd name="T26" fmla="*/ 12 w 79"/>
                <a:gd name="T27" fmla="*/ 22 h 40"/>
                <a:gd name="T28" fmla="*/ 21 w 79"/>
                <a:gd name="T29" fmla="*/ 27 h 40"/>
                <a:gd name="T30" fmla="*/ 33 w 79"/>
                <a:gd name="T31" fmla="*/ 32 h 40"/>
                <a:gd name="T32" fmla="*/ 47 w 79"/>
                <a:gd name="T33" fmla="*/ 36 h 40"/>
                <a:gd name="T34" fmla="*/ 62 w 79"/>
                <a:gd name="T35" fmla="*/ 38 h 40"/>
                <a:gd name="T36" fmla="*/ 78 w 79"/>
                <a:gd name="T37" fmla="*/ 39 h 40"/>
                <a:gd name="T38" fmla="*/ 78 w 79"/>
                <a:gd name="T39" fmla="*/ 34 h 4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0"/>
                <a:gd name="T62" fmla="*/ 79 w 79"/>
                <a:gd name="T63" fmla="*/ 40 h 4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0">
                  <a:moveTo>
                    <a:pt x="78" y="34"/>
                  </a:moveTo>
                  <a:lnTo>
                    <a:pt x="78" y="34"/>
                  </a:lnTo>
                  <a:lnTo>
                    <a:pt x="62" y="32"/>
                  </a:lnTo>
                  <a:lnTo>
                    <a:pt x="48" y="30"/>
                  </a:lnTo>
                  <a:lnTo>
                    <a:pt x="35" y="26"/>
                  </a:lnTo>
                  <a:lnTo>
                    <a:pt x="25" y="22"/>
                  </a:lnTo>
                  <a:lnTo>
                    <a:pt x="16" y="17"/>
                  </a:lnTo>
                  <a:lnTo>
                    <a:pt x="10" y="11"/>
                  </a:lnTo>
                  <a:lnTo>
                    <a:pt x="7" y="6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8"/>
                  </a:lnTo>
                  <a:lnTo>
                    <a:pt x="5" y="15"/>
                  </a:lnTo>
                  <a:lnTo>
                    <a:pt x="12" y="22"/>
                  </a:lnTo>
                  <a:lnTo>
                    <a:pt x="21" y="27"/>
                  </a:lnTo>
                  <a:lnTo>
                    <a:pt x="33" y="32"/>
                  </a:lnTo>
                  <a:lnTo>
                    <a:pt x="47" y="36"/>
                  </a:lnTo>
                  <a:lnTo>
                    <a:pt x="62" y="38"/>
                  </a:lnTo>
                  <a:lnTo>
                    <a:pt x="78" y="39"/>
                  </a:lnTo>
                  <a:lnTo>
                    <a:pt x="78" y="34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34" name="Freeform 514"/>
            <p:cNvSpPr>
              <a:spLocks/>
            </p:cNvSpPr>
            <p:nvPr/>
          </p:nvSpPr>
          <p:spPr bwMode="auto">
            <a:xfrm>
              <a:off x="1061" y="4058"/>
              <a:ext cx="90" cy="33"/>
            </a:xfrm>
            <a:custGeom>
              <a:avLst/>
              <a:gdLst>
                <a:gd name="T0" fmla="*/ 82 w 90"/>
                <a:gd name="T1" fmla="*/ 0 h 33"/>
                <a:gd name="T2" fmla="*/ 82 w 90"/>
                <a:gd name="T3" fmla="*/ 0 h 33"/>
                <a:gd name="T4" fmla="*/ 82 w 90"/>
                <a:gd name="T5" fmla="*/ 2 h 33"/>
                <a:gd name="T6" fmla="*/ 81 w 90"/>
                <a:gd name="T7" fmla="*/ 5 h 33"/>
                <a:gd name="T8" fmla="*/ 78 w 90"/>
                <a:gd name="T9" fmla="*/ 8 h 33"/>
                <a:gd name="T10" fmla="*/ 76 w 90"/>
                <a:gd name="T11" fmla="*/ 10 h 33"/>
                <a:gd name="T12" fmla="*/ 71 w 90"/>
                <a:gd name="T13" fmla="*/ 13 h 33"/>
                <a:gd name="T14" fmla="*/ 67 w 90"/>
                <a:gd name="T15" fmla="*/ 15 h 33"/>
                <a:gd name="T16" fmla="*/ 64 w 90"/>
                <a:gd name="T17" fmla="*/ 17 h 33"/>
                <a:gd name="T18" fmla="*/ 58 w 90"/>
                <a:gd name="T19" fmla="*/ 19 h 33"/>
                <a:gd name="T20" fmla="*/ 52 w 90"/>
                <a:gd name="T21" fmla="*/ 21 h 33"/>
                <a:gd name="T22" fmla="*/ 46 w 90"/>
                <a:gd name="T23" fmla="*/ 23 h 33"/>
                <a:gd name="T24" fmla="*/ 39 w 90"/>
                <a:gd name="T25" fmla="*/ 24 h 33"/>
                <a:gd name="T26" fmla="*/ 32 w 90"/>
                <a:gd name="T27" fmla="*/ 24 h 33"/>
                <a:gd name="T28" fmla="*/ 24 w 90"/>
                <a:gd name="T29" fmla="*/ 25 h 33"/>
                <a:gd name="T30" fmla="*/ 17 w 90"/>
                <a:gd name="T31" fmla="*/ 25 h 33"/>
                <a:gd name="T32" fmla="*/ 9 w 90"/>
                <a:gd name="T33" fmla="*/ 25 h 33"/>
                <a:gd name="T34" fmla="*/ 0 w 90"/>
                <a:gd name="T35" fmla="*/ 26 h 33"/>
                <a:gd name="T36" fmla="*/ 0 w 90"/>
                <a:gd name="T37" fmla="*/ 31 h 33"/>
                <a:gd name="T38" fmla="*/ 9 w 90"/>
                <a:gd name="T39" fmla="*/ 32 h 33"/>
                <a:gd name="T40" fmla="*/ 17 w 90"/>
                <a:gd name="T41" fmla="*/ 32 h 33"/>
                <a:gd name="T42" fmla="*/ 24 w 90"/>
                <a:gd name="T43" fmla="*/ 31 h 33"/>
                <a:gd name="T44" fmla="*/ 32 w 90"/>
                <a:gd name="T45" fmla="*/ 30 h 33"/>
                <a:gd name="T46" fmla="*/ 40 w 90"/>
                <a:gd name="T47" fmla="*/ 29 h 33"/>
                <a:gd name="T48" fmla="*/ 47 w 90"/>
                <a:gd name="T49" fmla="*/ 28 h 33"/>
                <a:gd name="T50" fmla="*/ 53 w 90"/>
                <a:gd name="T51" fmla="*/ 26 h 33"/>
                <a:gd name="T52" fmla="*/ 60 w 90"/>
                <a:gd name="T53" fmla="*/ 24 h 33"/>
                <a:gd name="T54" fmla="*/ 66 w 90"/>
                <a:gd name="T55" fmla="*/ 23 h 33"/>
                <a:gd name="T56" fmla="*/ 70 w 90"/>
                <a:gd name="T57" fmla="*/ 19 h 33"/>
                <a:gd name="T58" fmla="*/ 76 w 90"/>
                <a:gd name="T59" fmla="*/ 17 h 33"/>
                <a:gd name="T60" fmla="*/ 80 w 90"/>
                <a:gd name="T61" fmla="*/ 14 h 33"/>
                <a:gd name="T62" fmla="*/ 83 w 90"/>
                <a:gd name="T63" fmla="*/ 11 h 33"/>
                <a:gd name="T64" fmla="*/ 86 w 90"/>
                <a:gd name="T65" fmla="*/ 8 h 33"/>
                <a:gd name="T66" fmla="*/ 88 w 90"/>
                <a:gd name="T67" fmla="*/ 4 h 33"/>
                <a:gd name="T68" fmla="*/ 89 w 90"/>
                <a:gd name="T69" fmla="*/ 0 h 33"/>
                <a:gd name="T70" fmla="*/ 82 w 90"/>
                <a:gd name="T71" fmla="*/ 0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"/>
                <a:gd name="T109" fmla="*/ 0 h 33"/>
                <a:gd name="T110" fmla="*/ 90 w 90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" h="33">
                  <a:moveTo>
                    <a:pt x="82" y="0"/>
                  </a:moveTo>
                  <a:lnTo>
                    <a:pt x="82" y="0"/>
                  </a:lnTo>
                  <a:lnTo>
                    <a:pt x="82" y="2"/>
                  </a:lnTo>
                  <a:lnTo>
                    <a:pt x="81" y="5"/>
                  </a:lnTo>
                  <a:lnTo>
                    <a:pt x="78" y="8"/>
                  </a:lnTo>
                  <a:lnTo>
                    <a:pt x="76" y="10"/>
                  </a:lnTo>
                  <a:lnTo>
                    <a:pt x="71" y="13"/>
                  </a:lnTo>
                  <a:lnTo>
                    <a:pt x="67" y="15"/>
                  </a:lnTo>
                  <a:lnTo>
                    <a:pt x="64" y="17"/>
                  </a:lnTo>
                  <a:lnTo>
                    <a:pt x="58" y="19"/>
                  </a:lnTo>
                  <a:lnTo>
                    <a:pt x="52" y="21"/>
                  </a:lnTo>
                  <a:lnTo>
                    <a:pt x="46" y="23"/>
                  </a:lnTo>
                  <a:lnTo>
                    <a:pt x="39" y="24"/>
                  </a:lnTo>
                  <a:lnTo>
                    <a:pt x="32" y="24"/>
                  </a:lnTo>
                  <a:lnTo>
                    <a:pt x="24" y="25"/>
                  </a:lnTo>
                  <a:lnTo>
                    <a:pt x="17" y="25"/>
                  </a:lnTo>
                  <a:lnTo>
                    <a:pt x="9" y="25"/>
                  </a:lnTo>
                  <a:lnTo>
                    <a:pt x="0" y="26"/>
                  </a:lnTo>
                  <a:lnTo>
                    <a:pt x="0" y="31"/>
                  </a:lnTo>
                  <a:lnTo>
                    <a:pt x="9" y="32"/>
                  </a:lnTo>
                  <a:lnTo>
                    <a:pt x="17" y="32"/>
                  </a:lnTo>
                  <a:lnTo>
                    <a:pt x="24" y="31"/>
                  </a:lnTo>
                  <a:lnTo>
                    <a:pt x="32" y="30"/>
                  </a:lnTo>
                  <a:lnTo>
                    <a:pt x="40" y="29"/>
                  </a:lnTo>
                  <a:lnTo>
                    <a:pt x="47" y="28"/>
                  </a:lnTo>
                  <a:lnTo>
                    <a:pt x="53" y="26"/>
                  </a:lnTo>
                  <a:lnTo>
                    <a:pt x="60" y="24"/>
                  </a:lnTo>
                  <a:lnTo>
                    <a:pt x="66" y="23"/>
                  </a:lnTo>
                  <a:lnTo>
                    <a:pt x="70" y="19"/>
                  </a:lnTo>
                  <a:lnTo>
                    <a:pt x="76" y="17"/>
                  </a:lnTo>
                  <a:lnTo>
                    <a:pt x="80" y="14"/>
                  </a:lnTo>
                  <a:lnTo>
                    <a:pt x="83" y="11"/>
                  </a:lnTo>
                  <a:lnTo>
                    <a:pt x="86" y="8"/>
                  </a:lnTo>
                  <a:lnTo>
                    <a:pt x="88" y="4"/>
                  </a:lnTo>
                  <a:lnTo>
                    <a:pt x="89" y="0"/>
                  </a:lnTo>
                  <a:lnTo>
                    <a:pt x="82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35" name="Freeform 515"/>
            <p:cNvSpPr>
              <a:spLocks/>
            </p:cNvSpPr>
            <p:nvPr/>
          </p:nvSpPr>
          <p:spPr bwMode="auto">
            <a:xfrm>
              <a:off x="1149" y="4024"/>
              <a:ext cx="2" cy="29"/>
            </a:xfrm>
            <a:custGeom>
              <a:avLst/>
              <a:gdLst>
                <a:gd name="T0" fmla="*/ 0 w 2"/>
                <a:gd name="T1" fmla="*/ 0 h 29"/>
                <a:gd name="T2" fmla="*/ 0 w 2"/>
                <a:gd name="T3" fmla="*/ 0 h 29"/>
                <a:gd name="T4" fmla="*/ 0 w 2"/>
                <a:gd name="T5" fmla="*/ 28 h 29"/>
                <a:gd name="T6" fmla="*/ 1 w 2"/>
                <a:gd name="T7" fmla="*/ 28 h 29"/>
                <a:gd name="T8" fmla="*/ 1 w 2"/>
                <a:gd name="T9" fmla="*/ 0 h 29"/>
                <a:gd name="T10" fmla="*/ 0 w 2"/>
                <a:gd name="T11" fmla="*/ 0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"/>
                <a:gd name="T19" fmla="*/ 0 h 29"/>
                <a:gd name="T20" fmla="*/ 2 w 2"/>
                <a:gd name="T21" fmla="*/ 29 h 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" h="29">
                  <a:moveTo>
                    <a:pt x="0" y="0"/>
                  </a:moveTo>
                  <a:lnTo>
                    <a:pt x="0" y="0"/>
                  </a:lnTo>
                  <a:lnTo>
                    <a:pt x="0" y="28"/>
                  </a:lnTo>
                  <a:lnTo>
                    <a:pt x="1" y="28"/>
                  </a:lnTo>
                  <a:lnTo>
                    <a:pt x="1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36" name="Freeform 516"/>
            <p:cNvSpPr>
              <a:spLocks/>
            </p:cNvSpPr>
            <p:nvPr/>
          </p:nvSpPr>
          <p:spPr bwMode="auto">
            <a:xfrm>
              <a:off x="1071" y="3978"/>
              <a:ext cx="79" cy="41"/>
            </a:xfrm>
            <a:custGeom>
              <a:avLst/>
              <a:gdLst>
                <a:gd name="T0" fmla="*/ 0 w 79"/>
                <a:gd name="T1" fmla="*/ 5 h 41"/>
                <a:gd name="T2" fmla="*/ 0 w 79"/>
                <a:gd name="T3" fmla="*/ 5 h 41"/>
                <a:gd name="T4" fmla="*/ 16 w 79"/>
                <a:gd name="T5" fmla="*/ 7 h 41"/>
                <a:gd name="T6" fmla="*/ 30 w 79"/>
                <a:gd name="T7" fmla="*/ 10 h 41"/>
                <a:gd name="T8" fmla="*/ 43 w 79"/>
                <a:gd name="T9" fmla="*/ 13 h 41"/>
                <a:gd name="T10" fmla="*/ 53 w 79"/>
                <a:gd name="T11" fmla="*/ 17 h 41"/>
                <a:gd name="T12" fmla="*/ 62 w 79"/>
                <a:gd name="T13" fmla="*/ 23 h 41"/>
                <a:gd name="T14" fmla="*/ 68 w 79"/>
                <a:gd name="T15" fmla="*/ 29 h 41"/>
                <a:gd name="T16" fmla="*/ 72 w 79"/>
                <a:gd name="T17" fmla="*/ 34 h 41"/>
                <a:gd name="T18" fmla="*/ 72 w 79"/>
                <a:gd name="T19" fmla="*/ 40 h 41"/>
                <a:gd name="T20" fmla="*/ 78 w 79"/>
                <a:gd name="T21" fmla="*/ 40 h 41"/>
                <a:gd name="T22" fmla="*/ 78 w 79"/>
                <a:gd name="T23" fmla="*/ 32 h 41"/>
                <a:gd name="T24" fmla="*/ 73 w 79"/>
                <a:gd name="T25" fmla="*/ 24 h 41"/>
                <a:gd name="T26" fmla="*/ 66 w 79"/>
                <a:gd name="T27" fmla="*/ 18 h 41"/>
                <a:gd name="T28" fmla="*/ 57 w 79"/>
                <a:gd name="T29" fmla="*/ 12 h 41"/>
                <a:gd name="T30" fmla="*/ 45 w 79"/>
                <a:gd name="T31" fmla="*/ 8 h 41"/>
                <a:gd name="T32" fmla="*/ 31 w 79"/>
                <a:gd name="T33" fmla="*/ 4 h 41"/>
                <a:gd name="T34" fmla="*/ 16 w 79"/>
                <a:gd name="T35" fmla="*/ 2 h 41"/>
                <a:gd name="T36" fmla="*/ 0 w 79"/>
                <a:gd name="T37" fmla="*/ 0 h 41"/>
                <a:gd name="T38" fmla="*/ 0 w 79"/>
                <a:gd name="T39" fmla="*/ 5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1"/>
                <a:gd name="T62" fmla="*/ 79 w 79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1">
                  <a:moveTo>
                    <a:pt x="0" y="5"/>
                  </a:moveTo>
                  <a:lnTo>
                    <a:pt x="0" y="5"/>
                  </a:lnTo>
                  <a:lnTo>
                    <a:pt x="16" y="7"/>
                  </a:lnTo>
                  <a:lnTo>
                    <a:pt x="30" y="10"/>
                  </a:lnTo>
                  <a:lnTo>
                    <a:pt x="43" y="13"/>
                  </a:lnTo>
                  <a:lnTo>
                    <a:pt x="53" y="17"/>
                  </a:lnTo>
                  <a:lnTo>
                    <a:pt x="62" y="23"/>
                  </a:lnTo>
                  <a:lnTo>
                    <a:pt x="68" y="29"/>
                  </a:lnTo>
                  <a:lnTo>
                    <a:pt x="72" y="34"/>
                  </a:lnTo>
                  <a:lnTo>
                    <a:pt x="72" y="40"/>
                  </a:lnTo>
                  <a:lnTo>
                    <a:pt x="78" y="40"/>
                  </a:lnTo>
                  <a:lnTo>
                    <a:pt x="78" y="32"/>
                  </a:lnTo>
                  <a:lnTo>
                    <a:pt x="73" y="24"/>
                  </a:lnTo>
                  <a:lnTo>
                    <a:pt x="66" y="18"/>
                  </a:lnTo>
                  <a:lnTo>
                    <a:pt x="57" y="12"/>
                  </a:lnTo>
                  <a:lnTo>
                    <a:pt x="45" y="8"/>
                  </a:lnTo>
                  <a:lnTo>
                    <a:pt x="31" y="4"/>
                  </a:lnTo>
                  <a:lnTo>
                    <a:pt x="16" y="2"/>
                  </a:lnTo>
                  <a:lnTo>
                    <a:pt x="0" y="0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37" name="Freeform 517"/>
            <p:cNvSpPr>
              <a:spLocks/>
            </p:cNvSpPr>
            <p:nvPr/>
          </p:nvSpPr>
          <p:spPr bwMode="auto">
            <a:xfrm>
              <a:off x="976" y="3978"/>
              <a:ext cx="90" cy="33"/>
            </a:xfrm>
            <a:custGeom>
              <a:avLst/>
              <a:gdLst>
                <a:gd name="T0" fmla="*/ 7 w 90"/>
                <a:gd name="T1" fmla="*/ 32 h 33"/>
                <a:gd name="T2" fmla="*/ 7 w 90"/>
                <a:gd name="T3" fmla="*/ 32 h 33"/>
                <a:gd name="T4" fmla="*/ 7 w 90"/>
                <a:gd name="T5" fmla="*/ 29 h 33"/>
                <a:gd name="T6" fmla="*/ 8 w 90"/>
                <a:gd name="T7" fmla="*/ 27 h 33"/>
                <a:gd name="T8" fmla="*/ 11 w 90"/>
                <a:gd name="T9" fmla="*/ 24 h 33"/>
                <a:gd name="T10" fmla="*/ 13 w 90"/>
                <a:gd name="T11" fmla="*/ 22 h 33"/>
                <a:gd name="T12" fmla="*/ 17 w 90"/>
                <a:gd name="T13" fmla="*/ 19 h 33"/>
                <a:gd name="T14" fmla="*/ 22 w 90"/>
                <a:gd name="T15" fmla="*/ 17 h 33"/>
                <a:gd name="T16" fmla="*/ 26 w 90"/>
                <a:gd name="T17" fmla="*/ 15 h 33"/>
                <a:gd name="T18" fmla="*/ 32 w 90"/>
                <a:gd name="T19" fmla="*/ 13 h 33"/>
                <a:gd name="T20" fmla="*/ 37 w 90"/>
                <a:gd name="T21" fmla="*/ 11 h 33"/>
                <a:gd name="T22" fmla="*/ 43 w 90"/>
                <a:gd name="T23" fmla="*/ 9 h 33"/>
                <a:gd name="T24" fmla="*/ 50 w 90"/>
                <a:gd name="T25" fmla="*/ 8 h 33"/>
                <a:gd name="T26" fmla="*/ 57 w 90"/>
                <a:gd name="T27" fmla="*/ 7 h 33"/>
                <a:gd name="T28" fmla="*/ 65 w 90"/>
                <a:gd name="T29" fmla="*/ 6 h 33"/>
                <a:gd name="T30" fmla="*/ 72 w 90"/>
                <a:gd name="T31" fmla="*/ 6 h 33"/>
                <a:gd name="T32" fmla="*/ 80 w 90"/>
                <a:gd name="T33" fmla="*/ 6 h 33"/>
                <a:gd name="T34" fmla="*/ 89 w 90"/>
                <a:gd name="T35" fmla="*/ 5 h 33"/>
                <a:gd name="T36" fmla="*/ 89 w 90"/>
                <a:gd name="T37" fmla="*/ 0 h 33"/>
                <a:gd name="T38" fmla="*/ 80 w 90"/>
                <a:gd name="T39" fmla="*/ 0 h 33"/>
                <a:gd name="T40" fmla="*/ 72 w 90"/>
                <a:gd name="T41" fmla="*/ 0 h 33"/>
                <a:gd name="T42" fmla="*/ 65 w 90"/>
                <a:gd name="T43" fmla="*/ 1 h 33"/>
                <a:gd name="T44" fmla="*/ 57 w 90"/>
                <a:gd name="T45" fmla="*/ 2 h 33"/>
                <a:gd name="T46" fmla="*/ 49 w 90"/>
                <a:gd name="T47" fmla="*/ 3 h 33"/>
                <a:gd name="T48" fmla="*/ 42 w 90"/>
                <a:gd name="T49" fmla="*/ 3 h 33"/>
                <a:gd name="T50" fmla="*/ 36 w 90"/>
                <a:gd name="T51" fmla="*/ 5 h 33"/>
                <a:gd name="T52" fmla="*/ 29 w 90"/>
                <a:gd name="T53" fmla="*/ 8 h 33"/>
                <a:gd name="T54" fmla="*/ 22 w 90"/>
                <a:gd name="T55" fmla="*/ 9 h 33"/>
                <a:gd name="T56" fmla="*/ 19 w 90"/>
                <a:gd name="T57" fmla="*/ 12 h 33"/>
                <a:gd name="T58" fmla="*/ 14 w 90"/>
                <a:gd name="T59" fmla="*/ 14 h 33"/>
                <a:gd name="T60" fmla="*/ 9 w 90"/>
                <a:gd name="T61" fmla="*/ 17 h 33"/>
                <a:gd name="T62" fmla="*/ 6 w 90"/>
                <a:gd name="T63" fmla="*/ 21 h 33"/>
                <a:gd name="T64" fmla="*/ 3 w 90"/>
                <a:gd name="T65" fmla="*/ 24 h 33"/>
                <a:gd name="T66" fmla="*/ 1 w 90"/>
                <a:gd name="T67" fmla="*/ 28 h 33"/>
                <a:gd name="T68" fmla="*/ 0 w 90"/>
                <a:gd name="T69" fmla="*/ 32 h 33"/>
                <a:gd name="T70" fmla="*/ 7 w 90"/>
                <a:gd name="T71" fmla="*/ 32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"/>
                <a:gd name="T109" fmla="*/ 0 h 33"/>
                <a:gd name="T110" fmla="*/ 90 w 90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" h="33">
                  <a:moveTo>
                    <a:pt x="7" y="32"/>
                  </a:moveTo>
                  <a:lnTo>
                    <a:pt x="7" y="32"/>
                  </a:lnTo>
                  <a:lnTo>
                    <a:pt x="7" y="29"/>
                  </a:lnTo>
                  <a:lnTo>
                    <a:pt x="8" y="27"/>
                  </a:lnTo>
                  <a:lnTo>
                    <a:pt x="11" y="24"/>
                  </a:lnTo>
                  <a:lnTo>
                    <a:pt x="13" y="22"/>
                  </a:lnTo>
                  <a:lnTo>
                    <a:pt x="17" y="19"/>
                  </a:lnTo>
                  <a:lnTo>
                    <a:pt x="22" y="17"/>
                  </a:lnTo>
                  <a:lnTo>
                    <a:pt x="26" y="15"/>
                  </a:lnTo>
                  <a:lnTo>
                    <a:pt x="32" y="13"/>
                  </a:lnTo>
                  <a:lnTo>
                    <a:pt x="37" y="11"/>
                  </a:lnTo>
                  <a:lnTo>
                    <a:pt x="43" y="9"/>
                  </a:lnTo>
                  <a:lnTo>
                    <a:pt x="50" y="8"/>
                  </a:lnTo>
                  <a:lnTo>
                    <a:pt x="57" y="7"/>
                  </a:lnTo>
                  <a:lnTo>
                    <a:pt x="65" y="6"/>
                  </a:lnTo>
                  <a:lnTo>
                    <a:pt x="72" y="6"/>
                  </a:lnTo>
                  <a:lnTo>
                    <a:pt x="80" y="6"/>
                  </a:lnTo>
                  <a:lnTo>
                    <a:pt x="89" y="5"/>
                  </a:lnTo>
                  <a:lnTo>
                    <a:pt x="89" y="0"/>
                  </a:lnTo>
                  <a:lnTo>
                    <a:pt x="80" y="0"/>
                  </a:lnTo>
                  <a:lnTo>
                    <a:pt x="72" y="0"/>
                  </a:lnTo>
                  <a:lnTo>
                    <a:pt x="65" y="1"/>
                  </a:lnTo>
                  <a:lnTo>
                    <a:pt x="57" y="2"/>
                  </a:lnTo>
                  <a:lnTo>
                    <a:pt x="49" y="3"/>
                  </a:lnTo>
                  <a:lnTo>
                    <a:pt x="42" y="3"/>
                  </a:lnTo>
                  <a:lnTo>
                    <a:pt x="36" y="5"/>
                  </a:lnTo>
                  <a:lnTo>
                    <a:pt x="29" y="8"/>
                  </a:lnTo>
                  <a:lnTo>
                    <a:pt x="22" y="9"/>
                  </a:lnTo>
                  <a:lnTo>
                    <a:pt x="19" y="12"/>
                  </a:lnTo>
                  <a:lnTo>
                    <a:pt x="14" y="14"/>
                  </a:lnTo>
                  <a:lnTo>
                    <a:pt x="9" y="17"/>
                  </a:lnTo>
                  <a:lnTo>
                    <a:pt x="6" y="21"/>
                  </a:lnTo>
                  <a:lnTo>
                    <a:pt x="3" y="24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7" y="3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38" name="Freeform 518"/>
            <p:cNvSpPr>
              <a:spLocks/>
            </p:cNvSpPr>
            <p:nvPr/>
          </p:nvSpPr>
          <p:spPr bwMode="auto">
            <a:xfrm>
              <a:off x="976" y="4016"/>
              <a:ext cx="2" cy="29"/>
            </a:xfrm>
            <a:custGeom>
              <a:avLst/>
              <a:gdLst>
                <a:gd name="T0" fmla="*/ 1 w 2"/>
                <a:gd name="T1" fmla="*/ 28 h 29"/>
                <a:gd name="T2" fmla="*/ 1 w 2"/>
                <a:gd name="T3" fmla="*/ 28 h 29"/>
                <a:gd name="T4" fmla="*/ 1 w 2"/>
                <a:gd name="T5" fmla="*/ 0 h 29"/>
                <a:gd name="T6" fmla="*/ 0 w 2"/>
                <a:gd name="T7" fmla="*/ 0 h 29"/>
                <a:gd name="T8" fmla="*/ 0 w 2"/>
                <a:gd name="T9" fmla="*/ 28 h 29"/>
                <a:gd name="T10" fmla="*/ 1 w 2"/>
                <a:gd name="T11" fmla="*/ 28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"/>
                <a:gd name="T19" fmla="*/ 0 h 29"/>
                <a:gd name="T20" fmla="*/ 2 w 2"/>
                <a:gd name="T21" fmla="*/ 29 h 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" h="29">
                  <a:moveTo>
                    <a:pt x="1" y="28"/>
                  </a:moveTo>
                  <a:lnTo>
                    <a:pt x="1" y="28"/>
                  </a:lnTo>
                  <a:lnTo>
                    <a:pt x="1" y="0"/>
                  </a:lnTo>
                  <a:lnTo>
                    <a:pt x="0" y="0"/>
                  </a:lnTo>
                  <a:lnTo>
                    <a:pt x="0" y="28"/>
                  </a:lnTo>
                  <a:lnTo>
                    <a:pt x="1" y="28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39" name="Freeform 519"/>
            <p:cNvSpPr>
              <a:spLocks/>
            </p:cNvSpPr>
            <p:nvPr/>
          </p:nvSpPr>
          <p:spPr bwMode="auto">
            <a:xfrm>
              <a:off x="980" y="3981"/>
              <a:ext cx="167" cy="72"/>
            </a:xfrm>
            <a:custGeom>
              <a:avLst/>
              <a:gdLst>
                <a:gd name="T0" fmla="*/ 166 w 167"/>
                <a:gd name="T1" fmla="*/ 40 h 72"/>
                <a:gd name="T2" fmla="*/ 165 w 167"/>
                <a:gd name="T3" fmla="*/ 42 h 72"/>
                <a:gd name="T4" fmla="*/ 163 w 167"/>
                <a:gd name="T5" fmla="*/ 46 h 72"/>
                <a:gd name="T6" fmla="*/ 161 w 167"/>
                <a:gd name="T7" fmla="*/ 50 h 72"/>
                <a:gd name="T8" fmla="*/ 157 w 167"/>
                <a:gd name="T9" fmla="*/ 53 h 72"/>
                <a:gd name="T10" fmla="*/ 153 w 167"/>
                <a:gd name="T11" fmla="*/ 56 h 72"/>
                <a:gd name="T12" fmla="*/ 149 w 167"/>
                <a:gd name="T13" fmla="*/ 58 h 72"/>
                <a:gd name="T14" fmla="*/ 144 w 167"/>
                <a:gd name="T15" fmla="*/ 61 h 72"/>
                <a:gd name="T16" fmla="*/ 139 w 167"/>
                <a:gd name="T17" fmla="*/ 64 h 72"/>
                <a:gd name="T18" fmla="*/ 132 w 167"/>
                <a:gd name="T19" fmla="*/ 65 h 72"/>
                <a:gd name="T20" fmla="*/ 125 w 167"/>
                <a:gd name="T21" fmla="*/ 67 h 72"/>
                <a:gd name="T22" fmla="*/ 119 w 167"/>
                <a:gd name="T23" fmla="*/ 69 h 72"/>
                <a:gd name="T24" fmla="*/ 111 w 167"/>
                <a:gd name="T25" fmla="*/ 70 h 72"/>
                <a:gd name="T26" fmla="*/ 103 w 167"/>
                <a:gd name="T27" fmla="*/ 71 h 72"/>
                <a:gd name="T28" fmla="*/ 96 w 167"/>
                <a:gd name="T29" fmla="*/ 71 h 72"/>
                <a:gd name="T30" fmla="*/ 87 w 167"/>
                <a:gd name="T31" fmla="*/ 71 h 72"/>
                <a:gd name="T32" fmla="*/ 78 w 167"/>
                <a:gd name="T33" fmla="*/ 71 h 72"/>
                <a:gd name="T34" fmla="*/ 62 w 167"/>
                <a:gd name="T35" fmla="*/ 70 h 72"/>
                <a:gd name="T36" fmla="*/ 46 w 167"/>
                <a:gd name="T37" fmla="*/ 66 h 72"/>
                <a:gd name="T38" fmla="*/ 32 w 167"/>
                <a:gd name="T39" fmla="*/ 64 h 72"/>
                <a:gd name="T40" fmla="*/ 20 w 167"/>
                <a:gd name="T41" fmla="*/ 58 h 72"/>
                <a:gd name="T42" fmla="*/ 11 w 167"/>
                <a:gd name="T43" fmla="*/ 53 h 72"/>
                <a:gd name="T44" fmla="*/ 4 w 167"/>
                <a:gd name="T45" fmla="*/ 46 h 72"/>
                <a:gd name="T46" fmla="*/ 0 w 167"/>
                <a:gd name="T47" fmla="*/ 40 h 72"/>
                <a:gd name="T48" fmla="*/ 0 w 167"/>
                <a:gd name="T49" fmla="*/ 32 h 72"/>
                <a:gd name="T50" fmla="*/ 1 w 167"/>
                <a:gd name="T51" fmla="*/ 29 h 72"/>
                <a:gd name="T52" fmla="*/ 2 w 167"/>
                <a:gd name="T53" fmla="*/ 26 h 72"/>
                <a:gd name="T54" fmla="*/ 5 w 167"/>
                <a:gd name="T55" fmla="*/ 22 h 72"/>
                <a:gd name="T56" fmla="*/ 8 w 167"/>
                <a:gd name="T57" fmla="*/ 18 h 72"/>
                <a:gd name="T58" fmla="*/ 12 w 167"/>
                <a:gd name="T59" fmla="*/ 16 h 72"/>
                <a:gd name="T60" fmla="*/ 16 w 167"/>
                <a:gd name="T61" fmla="*/ 13 h 72"/>
                <a:gd name="T62" fmla="*/ 21 w 167"/>
                <a:gd name="T63" fmla="*/ 10 h 72"/>
                <a:gd name="T64" fmla="*/ 27 w 167"/>
                <a:gd name="T65" fmla="*/ 8 h 72"/>
                <a:gd name="T66" fmla="*/ 34 w 167"/>
                <a:gd name="T67" fmla="*/ 6 h 72"/>
                <a:gd name="T68" fmla="*/ 40 w 167"/>
                <a:gd name="T69" fmla="*/ 5 h 72"/>
                <a:gd name="T70" fmla="*/ 47 w 167"/>
                <a:gd name="T71" fmla="*/ 3 h 72"/>
                <a:gd name="T72" fmla="*/ 55 w 167"/>
                <a:gd name="T73" fmla="*/ 2 h 72"/>
                <a:gd name="T74" fmla="*/ 63 w 167"/>
                <a:gd name="T75" fmla="*/ 1 h 72"/>
                <a:gd name="T76" fmla="*/ 70 w 167"/>
                <a:gd name="T77" fmla="*/ 0 h 72"/>
                <a:gd name="T78" fmla="*/ 78 w 167"/>
                <a:gd name="T79" fmla="*/ 0 h 72"/>
                <a:gd name="T80" fmla="*/ 88 w 167"/>
                <a:gd name="T81" fmla="*/ 0 h 72"/>
                <a:gd name="T82" fmla="*/ 104 w 167"/>
                <a:gd name="T83" fmla="*/ 2 h 72"/>
                <a:gd name="T84" fmla="*/ 120 w 167"/>
                <a:gd name="T85" fmla="*/ 5 h 72"/>
                <a:gd name="T86" fmla="*/ 133 w 167"/>
                <a:gd name="T87" fmla="*/ 8 h 72"/>
                <a:gd name="T88" fmla="*/ 145 w 167"/>
                <a:gd name="T89" fmla="*/ 13 h 72"/>
                <a:gd name="T90" fmla="*/ 154 w 167"/>
                <a:gd name="T91" fmla="*/ 19 h 72"/>
                <a:gd name="T92" fmla="*/ 161 w 167"/>
                <a:gd name="T93" fmla="*/ 26 h 72"/>
                <a:gd name="T94" fmla="*/ 165 w 167"/>
                <a:gd name="T95" fmla="*/ 32 h 72"/>
                <a:gd name="T96" fmla="*/ 166 w 167"/>
                <a:gd name="T97" fmla="*/ 40 h 7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67"/>
                <a:gd name="T148" fmla="*/ 0 h 72"/>
                <a:gd name="T149" fmla="*/ 167 w 167"/>
                <a:gd name="T150" fmla="*/ 72 h 72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67" h="72">
                  <a:moveTo>
                    <a:pt x="166" y="40"/>
                  </a:moveTo>
                  <a:lnTo>
                    <a:pt x="165" y="42"/>
                  </a:lnTo>
                  <a:lnTo>
                    <a:pt x="163" y="46"/>
                  </a:lnTo>
                  <a:lnTo>
                    <a:pt x="161" y="50"/>
                  </a:lnTo>
                  <a:lnTo>
                    <a:pt x="157" y="53"/>
                  </a:lnTo>
                  <a:lnTo>
                    <a:pt x="153" y="56"/>
                  </a:lnTo>
                  <a:lnTo>
                    <a:pt x="149" y="58"/>
                  </a:lnTo>
                  <a:lnTo>
                    <a:pt x="144" y="61"/>
                  </a:lnTo>
                  <a:lnTo>
                    <a:pt x="139" y="64"/>
                  </a:lnTo>
                  <a:lnTo>
                    <a:pt x="132" y="65"/>
                  </a:lnTo>
                  <a:lnTo>
                    <a:pt x="125" y="67"/>
                  </a:lnTo>
                  <a:lnTo>
                    <a:pt x="119" y="69"/>
                  </a:lnTo>
                  <a:lnTo>
                    <a:pt x="111" y="70"/>
                  </a:lnTo>
                  <a:lnTo>
                    <a:pt x="103" y="71"/>
                  </a:lnTo>
                  <a:lnTo>
                    <a:pt x="96" y="71"/>
                  </a:lnTo>
                  <a:lnTo>
                    <a:pt x="87" y="71"/>
                  </a:lnTo>
                  <a:lnTo>
                    <a:pt x="78" y="71"/>
                  </a:lnTo>
                  <a:lnTo>
                    <a:pt x="62" y="70"/>
                  </a:lnTo>
                  <a:lnTo>
                    <a:pt x="46" y="66"/>
                  </a:lnTo>
                  <a:lnTo>
                    <a:pt x="32" y="64"/>
                  </a:lnTo>
                  <a:lnTo>
                    <a:pt x="20" y="58"/>
                  </a:lnTo>
                  <a:lnTo>
                    <a:pt x="11" y="53"/>
                  </a:lnTo>
                  <a:lnTo>
                    <a:pt x="4" y="46"/>
                  </a:lnTo>
                  <a:lnTo>
                    <a:pt x="0" y="40"/>
                  </a:lnTo>
                  <a:lnTo>
                    <a:pt x="0" y="32"/>
                  </a:lnTo>
                  <a:lnTo>
                    <a:pt x="1" y="29"/>
                  </a:lnTo>
                  <a:lnTo>
                    <a:pt x="2" y="26"/>
                  </a:lnTo>
                  <a:lnTo>
                    <a:pt x="5" y="22"/>
                  </a:lnTo>
                  <a:lnTo>
                    <a:pt x="8" y="18"/>
                  </a:lnTo>
                  <a:lnTo>
                    <a:pt x="12" y="16"/>
                  </a:lnTo>
                  <a:lnTo>
                    <a:pt x="16" y="13"/>
                  </a:lnTo>
                  <a:lnTo>
                    <a:pt x="21" y="10"/>
                  </a:lnTo>
                  <a:lnTo>
                    <a:pt x="27" y="8"/>
                  </a:lnTo>
                  <a:lnTo>
                    <a:pt x="34" y="6"/>
                  </a:lnTo>
                  <a:lnTo>
                    <a:pt x="40" y="5"/>
                  </a:lnTo>
                  <a:lnTo>
                    <a:pt x="47" y="3"/>
                  </a:lnTo>
                  <a:lnTo>
                    <a:pt x="55" y="2"/>
                  </a:lnTo>
                  <a:lnTo>
                    <a:pt x="63" y="1"/>
                  </a:lnTo>
                  <a:lnTo>
                    <a:pt x="70" y="0"/>
                  </a:lnTo>
                  <a:lnTo>
                    <a:pt x="78" y="0"/>
                  </a:lnTo>
                  <a:lnTo>
                    <a:pt x="88" y="0"/>
                  </a:lnTo>
                  <a:lnTo>
                    <a:pt x="104" y="2"/>
                  </a:lnTo>
                  <a:lnTo>
                    <a:pt x="120" y="5"/>
                  </a:lnTo>
                  <a:lnTo>
                    <a:pt x="133" y="8"/>
                  </a:lnTo>
                  <a:lnTo>
                    <a:pt x="145" y="13"/>
                  </a:lnTo>
                  <a:lnTo>
                    <a:pt x="154" y="19"/>
                  </a:lnTo>
                  <a:lnTo>
                    <a:pt x="161" y="26"/>
                  </a:lnTo>
                  <a:lnTo>
                    <a:pt x="165" y="32"/>
                  </a:lnTo>
                  <a:lnTo>
                    <a:pt x="166" y="40"/>
                  </a:lnTo>
                </a:path>
              </a:pathLst>
            </a:custGeom>
            <a:solidFill>
              <a:srgbClr val="FFFF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40" name="Freeform 520"/>
            <p:cNvSpPr>
              <a:spLocks/>
            </p:cNvSpPr>
            <p:nvPr/>
          </p:nvSpPr>
          <p:spPr bwMode="auto">
            <a:xfrm>
              <a:off x="1061" y="4024"/>
              <a:ext cx="89" cy="33"/>
            </a:xfrm>
            <a:custGeom>
              <a:avLst/>
              <a:gdLst>
                <a:gd name="T0" fmla="*/ 0 w 89"/>
                <a:gd name="T1" fmla="*/ 32 h 33"/>
                <a:gd name="T2" fmla="*/ 0 w 89"/>
                <a:gd name="T3" fmla="*/ 32 h 33"/>
                <a:gd name="T4" fmla="*/ 8 w 89"/>
                <a:gd name="T5" fmla="*/ 32 h 33"/>
                <a:gd name="T6" fmla="*/ 17 w 89"/>
                <a:gd name="T7" fmla="*/ 32 h 33"/>
                <a:gd name="T8" fmla="*/ 24 w 89"/>
                <a:gd name="T9" fmla="*/ 31 h 33"/>
                <a:gd name="T10" fmla="*/ 32 w 89"/>
                <a:gd name="T11" fmla="*/ 30 h 33"/>
                <a:gd name="T12" fmla="*/ 39 w 89"/>
                <a:gd name="T13" fmla="*/ 29 h 33"/>
                <a:gd name="T14" fmla="*/ 47 w 89"/>
                <a:gd name="T15" fmla="*/ 28 h 33"/>
                <a:gd name="T16" fmla="*/ 53 w 89"/>
                <a:gd name="T17" fmla="*/ 26 h 33"/>
                <a:gd name="T18" fmla="*/ 60 w 89"/>
                <a:gd name="T19" fmla="*/ 24 h 33"/>
                <a:gd name="T20" fmla="*/ 66 w 89"/>
                <a:gd name="T21" fmla="*/ 22 h 33"/>
                <a:gd name="T22" fmla="*/ 70 w 89"/>
                <a:gd name="T23" fmla="*/ 20 h 33"/>
                <a:gd name="T24" fmla="*/ 75 w 89"/>
                <a:gd name="T25" fmla="*/ 17 h 33"/>
                <a:gd name="T26" fmla="*/ 79 w 89"/>
                <a:gd name="T27" fmla="*/ 14 h 33"/>
                <a:gd name="T28" fmla="*/ 82 w 89"/>
                <a:gd name="T29" fmla="*/ 11 h 33"/>
                <a:gd name="T30" fmla="*/ 85 w 89"/>
                <a:gd name="T31" fmla="*/ 8 h 33"/>
                <a:gd name="T32" fmla="*/ 87 w 89"/>
                <a:gd name="T33" fmla="*/ 3 h 33"/>
                <a:gd name="T34" fmla="*/ 88 w 89"/>
                <a:gd name="T35" fmla="*/ 0 h 33"/>
                <a:gd name="T36" fmla="*/ 82 w 89"/>
                <a:gd name="T37" fmla="*/ 0 h 33"/>
                <a:gd name="T38" fmla="*/ 81 w 89"/>
                <a:gd name="T39" fmla="*/ 2 h 33"/>
                <a:gd name="T40" fmla="*/ 80 w 89"/>
                <a:gd name="T41" fmla="*/ 4 h 33"/>
                <a:gd name="T42" fmla="*/ 78 w 89"/>
                <a:gd name="T43" fmla="*/ 8 h 33"/>
                <a:gd name="T44" fmla="*/ 75 w 89"/>
                <a:gd name="T45" fmla="*/ 10 h 33"/>
                <a:gd name="T46" fmla="*/ 71 w 89"/>
                <a:gd name="T47" fmla="*/ 13 h 33"/>
                <a:gd name="T48" fmla="*/ 67 w 89"/>
                <a:gd name="T49" fmla="*/ 14 h 33"/>
                <a:gd name="T50" fmla="*/ 63 w 89"/>
                <a:gd name="T51" fmla="*/ 17 h 33"/>
                <a:gd name="T52" fmla="*/ 57 w 89"/>
                <a:gd name="T53" fmla="*/ 19 h 33"/>
                <a:gd name="T54" fmla="*/ 51 w 89"/>
                <a:gd name="T55" fmla="*/ 21 h 33"/>
                <a:gd name="T56" fmla="*/ 46 w 89"/>
                <a:gd name="T57" fmla="*/ 23 h 33"/>
                <a:gd name="T58" fmla="*/ 38 w 89"/>
                <a:gd name="T59" fmla="*/ 24 h 33"/>
                <a:gd name="T60" fmla="*/ 32 w 89"/>
                <a:gd name="T61" fmla="*/ 24 h 33"/>
                <a:gd name="T62" fmla="*/ 24 w 89"/>
                <a:gd name="T63" fmla="*/ 26 h 33"/>
                <a:gd name="T64" fmla="*/ 17 w 89"/>
                <a:gd name="T65" fmla="*/ 26 h 33"/>
                <a:gd name="T66" fmla="*/ 8 w 89"/>
                <a:gd name="T67" fmla="*/ 26 h 33"/>
                <a:gd name="T68" fmla="*/ 0 w 89"/>
                <a:gd name="T69" fmla="*/ 26 h 33"/>
                <a:gd name="T70" fmla="*/ 0 w 89"/>
                <a:gd name="T71" fmla="*/ 32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0" y="32"/>
                  </a:moveTo>
                  <a:lnTo>
                    <a:pt x="0" y="32"/>
                  </a:lnTo>
                  <a:lnTo>
                    <a:pt x="8" y="32"/>
                  </a:lnTo>
                  <a:lnTo>
                    <a:pt x="17" y="32"/>
                  </a:lnTo>
                  <a:lnTo>
                    <a:pt x="24" y="31"/>
                  </a:lnTo>
                  <a:lnTo>
                    <a:pt x="32" y="30"/>
                  </a:lnTo>
                  <a:lnTo>
                    <a:pt x="39" y="29"/>
                  </a:lnTo>
                  <a:lnTo>
                    <a:pt x="47" y="28"/>
                  </a:lnTo>
                  <a:lnTo>
                    <a:pt x="53" y="26"/>
                  </a:lnTo>
                  <a:lnTo>
                    <a:pt x="60" y="24"/>
                  </a:lnTo>
                  <a:lnTo>
                    <a:pt x="66" y="22"/>
                  </a:lnTo>
                  <a:lnTo>
                    <a:pt x="70" y="20"/>
                  </a:lnTo>
                  <a:lnTo>
                    <a:pt x="75" y="17"/>
                  </a:lnTo>
                  <a:lnTo>
                    <a:pt x="79" y="14"/>
                  </a:lnTo>
                  <a:lnTo>
                    <a:pt x="82" y="11"/>
                  </a:lnTo>
                  <a:lnTo>
                    <a:pt x="85" y="8"/>
                  </a:lnTo>
                  <a:lnTo>
                    <a:pt x="87" y="3"/>
                  </a:lnTo>
                  <a:lnTo>
                    <a:pt x="88" y="0"/>
                  </a:lnTo>
                  <a:lnTo>
                    <a:pt x="82" y="0"/>
                  </a:lnTo>
                  <a:lnTo>
                    <a:pt x="81" y="2"/>
                  </a:lnTo>
                  <a:lnTo>
                    <a:pt x="80" y="4"/>
                  </a:lnTo>
                  <a:lnTo>
                    <a:pt x="78" y="8"/>
                  </a:lnTo>
                  <a:lnTo>
                    <a:pt x="75" y="10"/>
                  </a:lnTo>
                  <a:lnTo>
                    <a:pt x="71" y="13"/>
                  </a:lnTo>
                  <a:lnTo>
                    <a:pt x="67" y="14"/>
                  </a:lnTo>
                  <a:lnTo>
                    <a:pt x="63" y="17"/>
                  </a:lnTo>
                  <a:lnTo>
                    <a:pt x="57" y="19"/>
                  </a:lnTo>
                  <a:lnTo>
                    <a:pt x="51" y="21"/>
                  </a:lnTo>
                  <a:lnTo>
                    <a:pt x="46" y="23"/>
                  </a:lnTo>
                  <a:lnTo>
                    <a:pt x="38" y="24"/>
                  </a:lnTo>
                  <a:lnTo>
                    <a:pt x="32" y="24"/>
                  </a:lnTo>
                  <a:lnTo>
                    <a:pt x="24" y="26"/>
                  </a:lnTo>
                  <a:lnTo>
                    <a:pt x="17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41" name="Freeform 521"/>
            <p:cNvSpPr>
              <a:spLocks/>
            </p:cNvSpPr>
            <p:nvPr/>
          </p:nvSpPr>
          <p:spPr bwMode="auto">
            <a:xfrm>
              <a:off x="976" y="4016"/>
              <a:ext cx="80" cy="41"/>
            </a:xfrm>
            <a:custGeom>
              <a:avLst/>
              <a:gdLst>
                <a:gd name="T0" fmla="*/ 0 w 80"/>
                <a:gd name="T1" fmla="*/ 0 h 41"/>
                <a:gd name="T2" fmla="*/ 0 w 80"/>
                <a:gd name="T3" fmla="*/ 0 h 41"/>
                <a:gd name="T4" fmla="*/ 1 w 80"/>
                <a:gd name="T5" fmla="*/ 8 h 41"/>
                <a:gd name="T6" fmla="*/ 6 w 80"/>
                <a:gd name="T7" fmla="*/ 15 h 41"/>
                <a:gd name="T8" fmla="*/ 12 w 80"/>
                <a:gd name="T9" fmla="*/ 22 h 41"/>
                <a:gd name="T10" fmla="*/ 22 w 80"/>
                <a:gd name="T11" fmla="*/ 28 h 41"/>
                <a:gd name="T12" fmla="*/ 33 w 80"/>
                <a:gd name="T13" fmla="*/ 32 h 41"/>
                <a:gd name="T14" fmla="*/ 47 w 80"/>
                <a:gd name="T15" fmla="*/ 36 h 41"/>
                <a:gd name="T16" fmla="*/ 63 w 80"/>
                <a:gd name="T17" fmla="*/ 38 h 41"/>
                <a:gd name="T18" fmla="*/ 79 w 80"/>
                <a:gd name="T19" fmla="*/ 40 h 41"/>
                <a:gd name="T20" fmla="*/ 79 w 80"/>
                <a:gd name="T21" fmla="*/ 34 h 41"/>
                <a:gd name="T22" fmla="*/ 63 w 80"/>
                <a:gd name="T23" fmla="*/ 32 h 41"/>
                <a:gd name="T24" fmla="*/ 48 w 80"/>
                <a:gd name="T25" fmla="*/ 30 h 41"/>
                <a:gd name="T26" fmla="*/ 35 w 80"/>
                <a:gd name="T27" fmla="*/ 27 h 41"/>
                <a:gd name="T28" fmla="*/ 25 w 80"/>
                <a:gd name="T29" fmla="*/ 22 h 41"/>
                <a:gd name="T30" fmla="*/ 16 w 80"/>
                <a:gd name="T31" fmla="*/ 17 h 41"/>
                <a:gd name="T32" fmla="*/ 10 w 80"/>
                <a:gd name="T33" fmla="*/ 11 h 41"/>
                <a:gd name="T34" fmla="*/ 7 w 80"/>
                <a:gd name="T35" fmla="*/ 5 h 41"/>
                <a:gd name="T36" fmla="*/ 7 w 80"/>
                <a:gd name="T37" fmla="*/ 0 h 41"/>
                <a:gd name="T38" fmla="*/ 0 w 80"/>
                <a:gd name="T39" fmla="*/ 0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41"/>
                <a:gd name="T62" fmla="*/ 80 w 80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41">
                  <a:moveTo>
                    <a:pt x="0" y="0"/>
                  </a:moveTo>
                  <a:lnTo>
                    <a:pt x="0" y="0"/>
                  </a:lnTo>
                  <a:lnTo>
                    <a:pt x="1" y="8"/>
                  </a:lnTo>
                  <a:lnTo>
                    <a:pt x="6" y="15"/>
                  </a:lnTo>
                  <a:lnTo>
                    <a:pt x="12" y="22"/>
                  </a:lnTo>
                  <a:lnTo>
                    <a:pt x="22" y="28"/>
                  </a:lnTo>
                  <a:lnTo>
                    <a:pt x="33" y="32"/>
                  </a:lnTo>
                  <a:lnTo>
                    <a:pt x="47" y="36"/>
                  </a:lnTo>
                  <a:lnTo>
                    <a:pt x="63" y="38"/>
                  </a:lnTo>
                  <a:lnTo>
                    <a:pt x="79" y="40"/>
                  </a:lnTo>
                  <a:lnTo>
                    <a:pt x="79" y="34"/>
                  </a:lnTo>
                  <a:lnTo>
                    <a:pt x="63" y="32"/>
                  </a:lnTo>
                  <a:lnTo>
                    <a:pt x="48" y="30"/>
                  </a:lnTo>
                  <a:lnTo>
                    <a:pt x="35" y="27"/>
                  </a:lnTo>
                  <a:lnTo>
                    <a:pt x="25" y="22"/>
                  </a:lnTo>
                  <a:lnTo>
                    <a:pt x="16" y="17"/>
                  </a:lnTo>
                  <a:lnTo>
                    <a:pt x="10" y="11"/>
                  </a:lnTo>
                  <a:lnTo>
                    <a:pt x="7" y="5"/>
                  </a:lnTo>
                  <a:lnTo>
                    <a:pt x="7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42" name="Freeform 522"/>
            <p:cNvSpPr>
              <a:spLocks/>
            </p:cNvSpPr>
            <p:nvPr/>
          </p:nvSpPr>
          <p:spPr bwMode="auto">
            <a:xfrm>
              <a:off x="976" y="3978"/>
              <a:ext cx="90" cy="33"/>
            </a:xfrm>
            <a:custGeom>
              <a:avLst/>
              <a:gdLst>
                <a:gd name="T0" fmla="*/ 89 w 90"/>
                <a:gd name="T1" fmla="*/ 0 h 33"/>
                <a:gd name="T2" fmla="*/ 89 w 90"/>
                <a:gd name="T3" fmla="*/ 0 h 33"/>
                <a:gd name="T4" fmla="*/ 80 w 90"/>
                <a:gd name="T5" fmla="*/ 0 h 33"/>
                <a:gd name="T6" fmla="*/ 72 w 90"/>
                <a:gd name="T7" fmla="*/ 0 h 33"/>
                <a:gd name="T8" fmla="*/ 65 w 90"/>
                <a:gd name="T9" fmla="*/ 1 h 33"/>
                <a:gd name="T10" fmla="*/ 57 w 90"/>
                <a:gd name="T11" fmla="*/ 2 h 33"/>
                <a:gd name="T12" fmla="*/ 49 w 90"/>
                <a:gd name="T13" fmla="*/ 3 h 33"/>
                <a:gd name="T14" fmla="*/ 42 w 90"/>
                <a:gd name="T15" fmla="*/ 3 h 33"/>
                <a:gd name="T16" fmla="*/ 36 w 90"/>
                <a:gd name="T17" fmla="*/ 5 h 33"/>
                <a:gd name="T18" fmla="*/ 29 w 90"/>
                <a:gd name="T19" fmla="*/ 8 h 33"/>
                <a:gd name="T20" fmla="*/ 22 w 90"/>
                <a:gd name="T21" fmla="*/ 9 h 33"/>
                <a:gd name="T22" fmla="*/ 19 w 90"/>
                <a:gd name="T23" fmla="*/ 12 h 33"/>
                <a:gd name="T24" fmla="*/ 14 w 90"/>
                <a:gd name="T25" fmla="*/ 14 h 33"/>
                <a:gd name="T26" fmla="*/ 9 w 90"/>
                <a:gd name="T27" fmla="*/ 17 h 33"/>
                <a:gd name="T28" fmla="*/ 6 w 90"/>
                <a:gd name="T29" fmla="*/ 21 h 33"/>
                <a:gd name="T30" fmla="*/ 3 w 90"/>
                <a:gd name="T31" fmla="*/ 24 h 33"/>
                <a:gd name="T32" fmla="*/ 1 w 90"/>
                <a:gd name="T33" fmla="*/ 28 h 33"/>
                <a:gd name="T34" fmla="*/ 0 w 90"/>
                <a:gd name="T35" fmla="*/ 32 h 33"/>
                <a:gd name="T36" fmla="*/ 7 w 90"/>
                <a:gd name="T37" fmla="*/ 32 h 33"/>
                <a:gd name="T38" fmla="*/ 7 w 90"/>
                <a:gd name="T39" fmla="*/ 29 h 33"/>
                <a:gd name="T40" fmla="*/ 8 w 90"/>
                <a:gd name="T41" fmla="*/ 27 h 33"/>
                <a:gd name="T42" fmla="*/ 11 w 90"/>
                <a:gd name="T43" fmla="*/ 24 h 33"/>
                <a:gd name="T44" fmla="*/ 13 w 90"/>
                <a:gd name="T45" fmla="*/ 22 h 33"/>
                <a:gd name="T46" fmla="*/ 17 w 90"/>
                <a:gd name="T47" fmla="*/ 19 h 33"/>
                <a:gd name="T48" fmla="*/ 22 w 90"/>
                <a:gd name="T49" fmla="*/ 17 h 33"/>
                <a:gd name="T50" fmla="*/ 26 w 90"/>
                <a:gd name="T51" fmla="*/ 15 h 33"/>
                <a:gd name="T52" fmla="*/ 32 w 90"/>
                <a:gd name="T53" fmla="*/ 13 h 33"/>
                <a:gd name="T54" fmla="*/ 37 w 90"/>
                <a:gd name="T55" fmla="*/ 11 h 33"/>
                <a:gd name="T56" fmla="*/ 43 w 90"/>
                <a:gd name="T57" fmla="*/ 9 h 33"/>
                <a:gd name="T58" fmla="*/ 50 w 90"/>
                <a:gd name="T59" fmla="*/ 8 h 33"/>
                <a:gd name="T60" fmla="*/ 57 w 90"/>
                <a:gd name="T61" fmla="*/ 7 h 33"/>
                <a:gd name="T62" fmla="*/ 65 w 90"/>
                <a:gd name="T63" fmla="*/ 6 h 33"/>
                <a:gd name="T64" fmla="*/ 72 w 90"/>
                <a:gd name="T65" fmla="*/ 6 h 33"/>
                <a:gd name="T66" fmla="*/ 80 w 90"/>
                <a:gd name="T67" fmla="*/ 6 h 33"/>
                <a:gd name="T68" fmla="*/ 89 w 90"/>
                <a:gd name="T69" fmla="*/ 5 h 33"/>
                <a:gd name="T70" fmla="*/ 89 w 90"/>
                <a:gd name="T71" fmla="*/ 0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"/>
                <a:gd name="T109" fmla="*/ 0 h 33"/>
                <a:gd name="T110" fmla="*/ 90 w 90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" h="33">
                  <a:moveTo>
                    <a:pt x="89" y="0"/>
                  </a:moveTo>
                  <a:lnTo>
                    <a:pt x="89" y="0"/>
                  </a:lnTo>
                  <a:lnTo>
                    <a:pt x="80" y="0"/>
                  </a:lnTo>
                  <a:lnTo>
                    <a:pt x="72" y="0"/>
                  </a:lnTo>
                  <a:lnTo>
                    <a:pt x="65" y="1"/>
                  </a:lnTo>
                  <a:lnTo>
                    <a:pt x="57" y="2"/>
                  </a:lnTo>
                  <a:lnTo>
                    <a:pt x="49" y="3"/>
                  </a:lnTo>
                  <a:lnTo>
                    <a:pt x="42" y="3"/>
                  </a:lnTo>
                  <a:lnTo>
                    <a:pt x="36" y="5"/>
                  </a:lnTo>
                  <a:lnTo>
                    <a:pt x="29" y="8"/>
                  </a:lnTo>
                  <a:lnTo>
                    <a:pt x="22" y="9"/>
                  </a:lnTo>
                  <a:lnTo>
                    <a:pt x="19" y="12"/>
                  </a:lnTo>
                  <a:lnTo>
                    <a:pt x="14" y="14"/>
                  </a:lnTo>
                  <a:lnTo>
                    <a:pt x="9" y="17"/>
                  </a:lnTo>
                  <a:lnTo>
                    <a:pt x="6" y="21"/>
                  </a:lnTo>
                  <a:lnTo>
                    <a:pt x="3" y="24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7" y="32"/>
                  </a:lnTo>
                  <a:lnTo>
                    <a:pt x="7" y="29"/>
                  </a:lnTo>
                  <a:lnTo>
                    <a:pt x="8" y="27"/>
                  </a:lnTo>
                  <a:lnTo>
                    <a:pt x="11" y="24"/>
                  </a:lnTo>
                  <a:lnTo>
                    <a:pt x="13" y="22"/>
                  </a:lnTo>
                  <a:lnTo>
                    <a:pt x="17" y="19"/>
                  </a:lnTo>
                  <a:lnTo>
                    <a:pt x="22" y="17"/>
                  </a:lnTo>
                  <a:lnTo>
                    <a:pt x="26" y="15"/>
                  </a:lnTo>
                  <a:lnTo>
                    <a:pt x="32" y="13"/>
                  </a:lnTo>
                  <a:lnTo>
                    <a:pt x="37" y="11"/>
                  </a:lnTo>
                  <a:lnTo>
                    <a:pt x="43" y="9"/>
                  </a:lnTo>
                  <a:lnTo>
                    <a:pt x="50" y="8"/>
                  </a:lnTo>
                  <a:lnTo>
                    <a:pt x="57" y="7"/>
                  </a:lnTo>
                  <a:lnTo>
                    <a:pt x="65" y="6"/>
                  </a:lnTo>
                  <a:lnTo>
                    <a:pt x="72" y="6"/>
                  </a:lnTo>
                  <a:lnTo>
                    <a:pt x="80" y="6"/>
                  </a:lnTo>
                  <a:lnTo>
                    <a:pt x="89" y="5"/>
                  </a:lnTo>
                  <a:lnTo>
                    <a:pt x="89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43" name="Freeform 523"/>
            <p:cNvSpPr>
              <a:spLocks/>
            </p:cNvSpPr>
            <p:nvPr/>
          </p:nvSpPr>
          <p:spPr bwMode="auto">
            <a:xfrm>
              <a:off x="1522" y="4073"/>
              <a:ext cx="168" cy="107"/>
            </a:xfrm>
            <a:custGeom>
              <a:avLst/>
              <a:gdLst>
                <a:gd name="T0" fmla="*/ 0 w 168"/>
                <a:gd name="T1" fmla="*/ 65 h 107"/>
                <a:gd name="T2" fmla="*/ 1 w 168"/>
                <a:gd name="T3" fmla="*/ 73 h 107"/>
                <a:gd name="T4" fmla="*/ 5 w 168"/>
                <a:gd name="T5" fmla="*/ 80 h 107"/>
                <a:gd name="T6" fmla="*/ 12 w 168"/>
                <a:gd name="T7" fmla="*/ 86 h 107"/>
                <a:gd name="T8" fmla="*/ 21 w 168"/>
                <a:gd name="T9" fmla="*/ 93 h 107"/>
                <a:gd name="T10" fmla="*/ 33 w 168"/>
                <a:gd name="T11" fmla="*/ 97 h 107"/>
                <a:gd name="T12" fmla="*/ 46 w 168"/>
                <a:gd name="T13" fmla="*/ 101 h 107"/>
                <a:gd name="T14" fmla="*/ 62 w 168"/>
                <a:gd name="T15" fmla="*/ 104 h 107"/>
                <a:gd name="T16" fmla="*/ 79 w 168"/>
                <a:gd name="T17" fmla="*/ 106 h 107"/>
                <a:gd name="T18" fmla="*/ 88 w 168"/>
                <a:gd name="T19" fmla="*/ 106 h 107"/>
                <a:gd name="T20" fmla="*/ 96 w 168"/>
                <a:gd name="T21" fmla="*/ 106 h 107"/>
                <a:gd name="T22" fmla="*/ 103 w 168"/>
                <a:gd name="T23" fmla="*/ 105 h 107"/>
                <a:gd name="T24" fmla="*/ 111 w 168"/>
                <a:gd name="T25" fmla="*/ 104 h 107"/>
                <a:gd name="T26" fmla="*/ 119 w 168"/>
                <a:gd name="T27" fmla="*/ 103 h 107"/>
                <a:gd name="T28" fmla="*/ 126 w 168"/>
                <a:gd name="T29" fmla="*/ 101 h 107"/>
                <a:gd name="T30" fmla="*/ 132 w 168"/>
                <a:gd name="T31" fmla="*/ 99 h 107"/>
                <a:gd name="T32" fmla="*/ 139 w 168"/>
                <a:gd name="T33" fmla="*/ 97 h 107"/>
                <a:gd name="T34" fmla="*/ 145 w 168"/>
                <a:gd name="T35" fmla="*/ 95 h 107"/>
                <a:gd name="T36" fmla="*/ 150 w 168"/>
                <a:gd name="T37" fmla="*/ 93 h 107"/>
                <a:gd name="T38" fmla="*/ 154 w 168"/>
                <a:gd name="T39" fmla="*/ 90 h 107"/>
                <a:gd name="T40" fmla="*/ 158 w 168"/>
                <a:gd name="T41" fmla="*/ 87 h 107"/>
                <a:gd name="T42" fmla="*/ 161 w 168"/>
                <a:gd name="T43" fmla="*/ 83 h 107"/>
                <a:gd name="T44" fmla="*/ 164 w 168"/>
                <a:gd name="T45" fmla="*/ 80 h 107"/>
                <a:gd name="T46" fmla="*/ 165 w 168"/>
                <a:gd name="T47" fmla="*/ 77 h 107"/>
                <a:gd name="T48" fmla="*/ 167 w 168"/>
                <a:gd name="T49" fmla="*/ 73 h 107"/>
                <a:gd name="T50" fmla="*/ 166 w 168"/>
                <a:gd name="T51" fmla="*/ 41 h 107"/>
                <a:gd name="T52" fmla="*/ 165 w 168"/>
                <a:gd name="T53" fmla="*/ 33 h 107"/>
                <a:gd name="T54" fmla="*/ 161 w 168"/>
                <a:gd name="T55" fmla="*/ 27 h 107"/>
                <a:gd name="T56" fmla="*/ 154 w 168"/>
                <a:gd name="T57" fmla="*/ 20 h 107"/>
                <a:gd name="T58" fmla="*/ 145 w 168"/>
                <a:gd name="T59" fmla="*/ 13 h 107"/>
                <a:gd name="T60" fmla="*/ 133 w 168"/>
                <a:gd name="T61" fmla="*/ 9 h 107"/>
                <a:gd name="T62" fmla="*/ 120 w 168"/>
                <a:gd name="T63" fmla="*/ 5 h 107"/>
                <a:gd name="T64" fmla="*/ 104 w 168"/>
                <a:gd name="T65" fmla="*/ 2 h 107"/>
                <a:gd name="T66" fmla="*/ 88 w 168"/>
                <a:gd name="T67" fmla="*/ 0 h 107"/>
                <a:gd name="T68" fmla="*/ 79 w 168"/>
                <a:gd name="T69" fmla="*/ 0 h 107"/>
                <a:gd name="T70" fmla="*/ 70 w 168"/>
                <a:gd name="T71" fmla="*/ 0 h 107"/>
                <a:gd name="T72" fmla="*/ 63 w 168"/>
                <a:gd name="T73" fmla="*/ 1 h 107"/>
                <a:gd name="T74" fmla="*/ 55 w 168"/>
                <a:gd name="T75" fmla="*/ 2 h 107"/>
                <a:gd name="T76" fmla="*/ 47 w 168"/>
                <a:gd name="T77" fmla="*/ 3 h 107"/>
                <a:gd name="T78" fmla="*/ 40 w 168"/>
                <a:gd name="T79" fmla="*/ 5 h 107"/>
                <a:gd name="T80" fmla="*/ 34 w 168"/>
                <a:gd name="T81" fmla="*/ 7 h 107"/>
                <a:gd name="T82" fmla="*/ 28 w 168"/>
                <a:gd name="T83" fmla="*/ 9 h 107"/>
                <a:gd name="T84" fmla="*/ 21 w 168"/>
                <a:gd name="T85" fmla="*/ 11 h 107"/>
                <a:gd name="T86" fmla="*/ 16 w 168"/>
                <a:gd name="T87" fmla="*/ 13 h 107"/>
                <a:gd name="T88" fmla="*/ 12 w 168"/>
                <a:gd name="T89" fmla="*/ 16 h 107"/>
                <a:gd name="T90" fmla="*/ 8 w 168"/>
                <a:gd name="T91" fmla="*/ 19 h 107"/>
                <a:gd name="T92" fmla="*/ 5 w 168"/>
                <a:gd name="T93" fmla="*/ 23 h 107"/>
                <a:gd name="T94" fmla="*/ 2 w 168"/>
                <a:gd name="T95" fmla="*/ 27 h 107"/>
                <a:gd name="T96" fmla="*/ 1 w 168"/>
                <a:gd name="T97" fmla="*/ 29 h 107"/>
                <a:gd name="T98" fmla="*/ 0 w 168"/>
                <a:gd name="T99" fmla="*/ 33 h 107"/>
                <a:gd name="T100" fmla="*/ 0 w 168"/>
                <a:gd name="T101" fmla="*/ 65 h 107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68"/>
                <a:gd name="T154" fmla="*/ 0 h 107"/>
                <a:gd name="T155" fmla="*/ 168 w 168"/>
                <a:gd name="T156" fmla="*/ 107 h 107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68" h="107">
                  <a:moveTo>
                    <a:pt x="0" y="65"/>
                  </a:moveTo>
                  <a:lnTo>
                    <a:pt x="1" y="73"/>
                  </a:lnTo>
                  <a:lnTo>
                    <a:pt x="5" y="80"/>
                  </a:lnTo>
                  <a:lnTo>
                    <a:pt x="12" y="86"/>
                  </a:lnTo>
                  <a:lnTo>
                    <a:pt x="21" y="93"/>
                  </a:lnTo>
                  <a:lnTo>
                    <a:pt x="33" y="97"/>
                  </a:lnTo>
                  <a:lnTo>
                    <a:pt x="46" y="101"/>
                  </a:lnTo>
                  <a:lnTo>
                    <a:pt x="62" y="104"/>
                  </a:lnTo>
                  <a:lnTo>
                    <a:pt x="79" y="106"/>
                  </a:lnTo>
                  <a:lnTo>
                    <a:pt x="88" y="106"/>
                  </a:lnTo>
                  <a:lnTo>
                    <a:pt x="96" y="106"/>
                  </a:lnTo>
                  <a:lnTo>
                    <a:pt x="103" y="105"/>
                  </a:lnTo>
                  <a:lnTo>
                    <a:pt x="111" y="104"/>
                  </a:lnTo>
                  <a:lnTo>
                    <a:pt x="119" y="103"/>
                  </a:lnTo>
                  <a:lnTo>
                    <a:pt x="126" y="101"/>
                  </a:lnTo>
                  <a:lnTo>
                    <a:pt x="132" y="99"/>
                  </a:lnTo>
                  <a:lnTo>
                    <a:pt x="139" y="97"/>
                  </a:lnTo>
                  <a:lnTo>
                    <a:pt x="145" y="95"/>
                  </a:lnTo>
                  <a:lnTo>
                    <a:pt x="150" y="93"/>
                  </a:lnTo>
                  <a:lnTo>
                    <a:pt x="154" y="90"/>
                  </a:lnTo>
                  <a:lnTo>
                    <a:pt x="158" y="87"/>
                  </a:lnTo>
                  <a:lnTo>
                    <a:pt x="161" y="83"/>
                  </a:lnTo>
                  <a:lnTo>
                    <a:pt x="164" y="80"/>
                  </a:lnTo>
                  <a:lnTo>
                    <a:pt x="165" y="77"/>
                  </a:lnTo>
                  <a:lnTo>
                    <a:pt x="167" y="73"/>
                  </a:lnTo>
                  <a:lnTo>
                    <a:pt x="166" y="41"/>
                  </a:lnTo>
                  <a:lnTo>
                    <a:pt x="165" y="33"/>
                  </a:lnTo>
                  <a:lnTo>
                    <a:pt x="161" y="27"/>
                  </a:lnTo>
                  <a:lnTo>
                    <a:pt x="154" y="20"/>
                  </a:lnTo>
                  <a:lnTo>
                    <a:pt x="145" y="13"/>
                  </a:lnTo>
                  <a:lnTo>
                    <a:pt x="133" y="9"/>
                  </a:lnTo>
                  <a:lnTo>
                    <a:pt x="120" y="5"/>
                  </a:lnTo>
                  <a:lnTo>
                    <a:pt x="104" y="2"/>
                  </a:lnTo>
                  <a:lnTo>
                    <a:pt x="88" y="0"/>
                  </a:lnTo>
                  <a:lnTo>
                    <a:pt x="79" y="0"/>
                  </a:lnTo>
                  <a:lnTo>
                    <a:pt x="70" y="0"/>
                  </a:lnTo>
                  <a:lnTo>
                    <a:pt x="63" y="1"/>
                  </a:lnTo>
                  <a:lnTo>
                    <a:pt x="55" y="2"/>
                  </a:lnTo>
                  <a:lnTo>
                    <a:pt x="47" y="3"/>
                  </a:lnTo>
                  <a:lnTo>
                    <a:pt x="40" y="5"/>
                  </a:lnTo>
                  <a:lnTo>
                    <a:pt x="34" y="7"/>
                  </a:lnTo>
                  <a:lnTo>
                    <a:pt x="28" y="9"/>
                  </a:lnTo>
                  <a:lnTo>
                    <a:pt x="21" y="11"/>
                  </a:lnTo>
                  <a:lnTo>
                    <a:pt x="16" y="13"/>
                  </a:lnTo>
                  <a:lnTo>
                    <a:pt x="12" y="16"/>
                  </a:lnTo>
                  <a:lnTo>
                    <a:pt x="8" y="19"/>
                  </a:lnTo>
                  <a:lnTo>
                    <a:pt x="5" y="23"/>
                  </a:lnTo>
                  <a:lnTo>
                    <a:pt x="2" y="27"/>
                  </a:lnTo>
                  <a:lnTo>
                    <a:pt x="1" y="29"/>
                  </a:lnTo>
                  <a:lnTo>
                    <a:pt x="0" y="33"/>
                  </a:lnTo>
                  <a:lnTo>
                    <a:pt x="0" y="65"/>
                  </a:lnTo>
                </a:path>
              </a:pathLst>
            </a:custGeom>
            <a:solidFill>
              <a:srgbClr val="FFB2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44" name="Freeform 524"/>
            <p:cNvSpPr>
              <a:spLocks/>
            </p:cNvSpPr>
            <p:nvPr/>
          </p:nvSpPr>
          <p:spPr bwMode="auto">
            <a:xfrm>
              <a:off x="1519" y="4142"/>
              <a:ext cx="80" cy="41"/>
            </a:xfrm>
            <a:custGeom>
              <a:avLst/>
              <a:gdLst>
                <a:gd name="T0" fmla="*/ 79 w 80"/>
                <a:gd name="T1" fmla="*/ 34 h 41"/>
                <a:gd name="T2" fmla="*/ 79 w 80"/>
                <a:gd name="T3" fmla="*/ 34 h 41"/>
                <a:gd name="T4" fmla="*/ 62 w 80"/>
                <a:gd name="T5" fmla="*/ 33 h 41"/>
                <a:gd name="T6" fmla="*/ 48 w 80"/>
                <a:gd name="T7" fmla="*/ 30 h 41"/>
                <a:gd name="T8" fmla="*/ 35 w 80"/>
                <a:gd name="T9" fmla="*/ 27 h 41"/>
                <a:gd name="T10" fmla="*/ 25 w 80"/>
                <a:gd name="T11" fmla="*/ 22 h 41"/>
                <a:gd name="T12" fmla="*/ 16 w 80"/>
                <a:gd name="T13" fmla="*/ 17 h 41"/>
                <a:gd name="T14" fmla="*/ 10 w 80"/>
                <a:gd name="T15" fmla="*/ 11 h 41"/>
                <a:gd name="T16" fmla="*/ 7 w 80"/>
                <a:gd name="T17" fmla="*/ 6 h 41"/>
                <a:gd name="T18" fmla="*/ 6 w 80"/>
                <a:gd name="T19" fmla="*/ 0 h 41"/>
                <a:gd name="T20" fmla="*/ 0 w 80"/>
                <a:gd name="T21" fmla="*/ 0 h 41"/>
                <a:gd name="T22" fmla="*/ 1 w 80"/>
                <a:gd name="T23" fmla="*/ 8 h 41"/>
                <a:gd name="T24" fmla="*/ 5 w 80"/>
                <a:gd name="T25" fmla="*/ 15 h 41"/>
                <a:gd name="T26" fmla="*/ 12 w 80"/>
                <a:gd name="T27" fmla="*/ 22 h 41"/>
                <a:gd name="T28" fmla="*/ 22 w 80"/>
                <a:gd name="T29" fmla="*/ 28 h 41"/>
                <a:gd name="T30" fmla="*/ 33 w 80"/>
                <a:gd name="T31" fmla="*/ 32 h 41"/>
                <a:gd name="T32" fmla="*/ 47 w 80"/>
                <a:gd name="T33" fmla="*/ 36 h 41"/>
                <a:gd name="T34" fmla="*/ 62 w 80"/>
                <a:gd name="T35" fmla="*/ 38 h 41"/>
                <a:gd name="T36" fmla="*/ 79 w 80"/>
                <a:gd name="T37" fmla="*/ 40 h 41"/>
                <a:gd name="T38" fmla="*/ 79 w 80"/>
                <a:gd name="T39" fmla="*/ 34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41"/>
                <a:gd name="T62" fmla="*/ 80 w 80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41">
                  <a:moveTo>
                    <a:pt x="79" y="34"/>
                  </a:moveTo>
                  <a:lnTo>
                    <a:pt x="79" y="34"/>
                  </a:lnTo>
                  <a:lnTo>
                    <a:pt x="62" y="33"/>
                  </a:lnTo>
                  <a:lnTo>
                    <a:pt x="48" y="30"/>
                  </a:lnTo>
                  <a:lnTo>
                    <a:pt x="35" y="27"/>
                  </a:lnTo>
                  <a:lnTo>
                    <a:pt x="25" y="22"/>
                  </a:lnTo>
                  <a:lnTo>
                    <a:pt x="16" y="17"/>
                  </a:lnTo>
                  <a:lnTo>
                    <a:pt x="10" y="11"/>
                  </a:lnTo>
                  <a:lnTo>
                    <a:pt x="7" y="6"/>
                  </a:lnTo>
                  <a:lnTo>
                    <a:pt x="6" y="0"/>
                  </a:lnTo>
                  <a:lnTo>
                    <a:pt x="0" y="0"/>
                  </a:lnTo>
                  <a:lnTo>
                    <a:pt x="1" y="8"/>
                  </a:lnTo>
                  <a:lnTo>
                    <a:pt x="5" y="15"/>
                  </a:lnTo>
                  <a:lnTo>
                    <a:pt x="12" y="22"/>
                  </a:lnTo>
                  <a:lnTo>
                    <a:pt x="22" y="28"/>
                  </a:lnTo>
                  <a:lnTo>
                    <a:pt x="33" y="32"/>
                  </a:lnTo>
                  <a:lnTo>
                    <a:pt x="47" y="36"/>
                  </a:lnTo>
                  <a:lnTo>
                    <a:pt x="62" y="38"/>
                  </a:lnTo>
                  <a:lnTo>
                    <a:pt x="79" y="40"/>
                  </a:lnTo>
                  <a:lnTo>
                    <a:pt x="79" y="34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45" name="Freeform 525"/>
            <p:cNvSpPr>
              <a:spLocks/>
            </p:cNvSpPr>
            <p:nvPr/>
          </p:nvSpPr>
          <p:spPr bwMode="auto">
            <a:xfrm>
              <a:off x="1604" y="4150"/>
              <a:ext cx="89" cy="33"/>
            </a:xfrm>
            <a:custGeom>
              <a:avLst/>
              <a:gdLst>
                <a:gd name="T0" fmla="*/ 81 w 89"/>
                <a:gd name="T1" fmla="*/ 0 h 33"/>
                <a:gd name="T2" fmla="*/ 81 w 89"/>
                <a:gd name="T3" fmla="*/ 0 h 33"/>
                <a:gd name="T4" fmla="*/ 81 w 89"/>
                <a:gd name="T5" fmla="*/ 2 h 33"/>
                <a:gd name="T6" fmla="*/ 80 w 89"/>
                <a:gd name="T7" fmla="*/ 5 h 33"/>
                <a:gd name="T8" fmla="*/ 77 w 89"/>
                <a:gd name="T9" fmla="*/ 8 h 33"/>
                <a:gd name="T10" fmla="*/ 75 w 89"/>
                <a:gd name="T11" fmla="*/ 10 h 33"/>
                <a:gd name="T12" fmla="*/ 71 w 89"/>
                <a:gd name="T13" fmla="*/ 13 h 33"/>
                <a:gd name="T14" fmla="*/ 66 w 89"/>
                <a:gd name="T15" fmla="*/ 14 h 33"/>
                <a:gd name="T16" fmla="*/ 62 w 89"/>
                <a:gd name="T17" fmla="*/ 17 h 33"/>
                <a:gd name="T18" fmla="*/ 57 w 89"/>
                <a:gd name="T19" fmla="*/ 19 h 33"/>
                <a:gd name="T20" fmla="*/ 51 w 89"/>
                <a:gd name="T21" fmla="*/ 21 h 33"/>
                <a:gd name="T22" fmla="*/ 45 w 89"/>
                <a:gd name="T23" fmla="*/ 23 h 33"/>
                <a:gd name="T24" fmla="*/ 38 w 89"/>
                <a:gd name="T25" fmla="*/ 24 h 33"/>
                <a:gd name="T26" fmla="*/ 31 w 89"/>
                <a:gd name="T27" fmla="*/ 25 h 33"/>
                <a:gd name="T28" fmla="*/ 23 w 89"/>
                <a:gd name="T29" fmla="*/ 26 h 33"/>
                <a:gd name="T30" fmla="*/ 16 w 89"/>
                <a:gd name="T31" fmla="*/ 26 h 33"/>
                <a:gd name="T32" fmla="*/ 8 w 89"/>
                <a:gd name="T33" fmla="*/ 26 h 33"/>
                <a:gd name="T34" fmla="*/ 0 w 89"/>
                <a:gd name="T35" fmla="*/ 26 h 33"/>
                <a:gd name="T36" fmla="*/ 0 w 89"/>
                <a:gd name="T37" fmla="*/ 32 h 33"/>
                <a:gd name="T38" fmla="*/ 8 w 89"/>
                <a:gd name="T39" fmla="*/ 32 h 33"/>
                <a:gd name="T40" fmla="*/ 16 w 89"/>
                <a:gd name="T41" fmla="*/ 32 h 33"/>
                <a:gd name="T42" fmla="*/ 23 w 89"/>
                <a:gd name="T43" fmla="*/ 31 h 33"/>
                <a:gd name="T44" fmla="*/ 31 w 89"/>
                <a:gd name="T45" fmla="*/ 30 h 33"/>
                <a:gd name="T46" fmla="*/ 39 w 89"/>
                <a:gd name="T47" fmla="*/ 29 h 33"/>
                <a:gd name="T48" fmla="*/ 46 w 89"/>
                <a:gd name="T49" fmla="*/ 28 h 33"/>
                <a:gd name="T50" fmla="*/ 52 w 89"/>
                <a:gd name="T51" fmla="*/ 26 h 33"/>
                <a:gd name="T52" fmla="*/ 59 w 89"/>
                <a:gd name="T53" fmla="*/ 24 h 33"/>
                <a:gd name="T54" fmla="*/ 66 w 89"/>
                <a:gd name="T55" fmla="*/ 23 h 33"/>
                <a:gd name="T56" fmla="*/ 69 w 89"/>
                <a:gd name="T57" fmla="*/ 20 h 33"/>
                <a:gd name="T58" fmla="*/ 74 w 89"/>
                <a:gd name="T59" fmla="*/ 18 h 33"/>
                <a:gd name="T60" fmla="*/ 79 w 89"/>
                <a:gd name="T61" fmla="*/ 14 h 33"/>
                <a:gd name="T62" fmla="*/ 82 w 89"/>
                <a:gd name="T63" fmla="*/ 11 h 33"/>
                <a:gd name="T64" fmla="*/ 85 w 89"/>
                <a:gd name="T65" fmla="*/ 8 h 33"/>
                <a:gd name="T66" fmla="*/ 87 w 89"/>
                <a:gd name="T67" fmla="*/ 4 h 33"/>
                <a:gd name="T68" fmla="*/ 88 w 89"/>
                <a:gd name="T69" fmla="*/ 0 h 33"/>
                <a:gd name="T70" fmla="*/ 81 w 89"/>
                <a:gd name="T71" fmla="*/ 0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81" y="0"/>
                  </a:moveTo>
                  <a:lnTo>
                    <a:pt x="81" y="0"/>
                  </a:lnTo>
                  <a:lnTo>
                    <a:pt x="81" y="2"/>
                  </a:lnTo>
                  <a:lnTo>
                    <a:pt x="80" y="5"/>
                  </a:lnTo>
                  <a:lnTo>
                    <a:pt x="77" y="8"/>
                  </a:lnTo>
                  <a:lnTo>
                    <a:pt x="75" y="10"/>
                  </a:lnTo>
                  <a:lnTo>
                    <a:pt x="71" y="13"/>
                  </a:lnTo>
                  <a:lnTo>
                    <a:pt x="66" y="14"/>
                  </a:lnTo>
                  <a:lnTo>
                    <a:pt x="62" y="17"/>
                  </a:lnTo>
                  <a:lnTo>
                    <a:pt x="57" y="19"/>
                  </a:lnTo>
                  <a:lnTo>
                    <a:pt x="51" y="21"/>
                  </a:lnTo>
                  <a:lnTo>
                    <a:pt x="45" y="23"/>
                  </a:lnTo>
                  <a:lnTo>
                    <a:pt x="38" y="24"/>
                  </a:lnTo>
                  <a:lnTo>
                    <a:pt x="31" y="25"/>
                  </a:lnTo>
                  <a:lnTo>
                    <a:pt x="23" y="26"/>
                  </a:lnTo>
                  <a:lnTo>
                    <a:pt x="16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8" y="32"/>
                  </a:lnTo>
                  <a:lnTo>
                    <a:pt x="16" y="32"/>
                  </a:lnTo>
                  <a:lnTo>
                    <a:pt x="23" y="31"/>
                  </a:lnTo>
                  <a:lnTo>
                    <a:pt x="31" y="30"/>
                  </a:lnTo>
                  <a:lnTo>
                    <a:pt x="39" y="29"/>
                  </a:lnTo>
                  <a:lnTo>
                    <a:pt x="46" y="28"/>
                  </a:lnTo>
                  <a:lnTo>
                    <a:pt x="52" y="26"/>
                  </a:lnTo>
                  <a:lnTo>
                    <a:pt x="59" y="24"/>
                  </a:lnTo>
                  <a:lnTo>
                    <a:pt x="66" y="23"/>
                  </a:lnTo>
                  <a:lnTo>
                    <a:pt x="69" y="20"/>
                  </a:lnTo>
                  <a:lnTo>
                    <a:pt x="74" y="18"/>
                  </a:lnTo>
                  <a:lnTo>
                    <a:pt x="79" y="14"/>
                  </a:lnTo>
                  <a:lnTo>
                    <a:pt x="82" y="11"/>
                  </a:lnTo>
                  <a:lnTo>
                    <a:pt x="85" y="8"/>
                  </a:lnTo>
                  <a:lnTo>
                    <a:pt x="87" y="4"/>
                  </a:lnTo>
                  <a:lnTo>
                    <a:pt x="88" y="0"/>
                  </a:lnTo>
                  <a:lnTo>
                    <a:pt x="81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46" name="Freeform 526"/>
            <p:cNvSpPr>
              <a:spLocks/>
            </p:cNvSpPr>
            <p:nvPr/>
          </p:nvSpPr>
          <p:spPr bwMode="auto">
            <a:xfrm>
              <a:off x="1691" y="4116"/>
              <a:ext cx="2" cy="29"/>
            </a:xfrm>
            <a:custGeom>
              <a:avLst/>
              <a:gdLst>
                <a:gd name="T0" fmla="*/ 0 w 2"/>
                <a:gd name="T1" fmla="*/ 0 h 29"/>
                <a:gd name="T2" fmla="*/ 0 w 2"/>
                <a:gd name="T3" fmla="*/ 0 h 29"/>
                <a:gd name="T4" fmla="*/ 0 w 2"/>
                <a:gd name="T5" fmla="*/ 28 h 29"/>
                <a:gd name="T6" fmla="*/ 1 w 2"/>
                <a:gd name="T7" fmla="*/ 28 h 29"/>
                <a:gd name="T8" fmla="*/ 1 w 2"/>
                <a:gd name="T9" fmla="*/ 0 h 29"/>
                <a:gd name="T10" fmla="*/ 0 w 2"/>
                <a:gd name="T11" fmla="*/ 0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"/>
                <a:gd name="T19" fmla="*/ 0 h 29"/>
                <a:gd name="T20" fmla="*/ 2 w 2"/>
                <a:gd name="T21" fmla="*/ 29 h 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" h="29">
                  <a:moveTo>
                    <a:pt x="0" y="0"/>
                  </a:moveTo>
                  <a:lnTo>
                    <a:pt x="0" y="0"/>
                  </a:lnTo>
                  <a:lnTo>
                    <a:pt x="0" y="28"/>
                  </a:lnTo>
                  <a:lnTo>
                    <a:pt x="1" y="28"/>
                  </a:lnTo>
                  <a:lnTo>
                    <a:pt x="1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47" name="Freeform 527"/>
            <p:cNvSpPr>
              <a:spLocks/>
            </p:cNvSpPr>
            <p:nvPr/>
          </p:nvSpPr>
          <p:spPr bwMode="auto">
            <a:xfrm>
              <a:off x="1613" y="4070"/>
              <a:ext cx="79" cy="41"/>
            </a:xfrm>
            <a:custGeom>
              <a:avLst/>
              <a:gdLst>
                <a:gd name="T0" fmla="*/ 0 w 79"/>
                <a:gd name="T1" fmla="*/ 5 h 41"/>
                <a:gd name="T2" fmla="*/ 0 w 79"/>
                <a:gd name="T3" fmla="*/ 5 h 41"/>
                <a:gd name="T4" fmla="*/ 16 w 79"/>
                <a:gd name="T5" fmla="*/ 7 h 41"/>
                <a:gd name="T6" fmla="*/ 30 w 79"/>
                <a:gd name="T7" fmla="*/ 10 h 41"/>
                <a:gd name="T8" fmla="*/ 43 w 79"/>
                <a:gd name="T9" fmla="*/ 13 h 41"/>
                <a:gd name="T10" fmla="*/ 53 w 79"/>
                <a:gd name="T11" fmla="*/ 17 h 41"/>
                <a:gd name="T12" fmla="*/ 62 w 79"/>
                <a:gd name="T13" fmla="*/ 23 h 41"/>
                <a:gd name="T14" fmla="*/ 68 w 79"/>
                <a:gd name="T15" fmla="*/ 29 h 41"/>
                <a:gd name="T16" fmla="*/ 72 w 79"/>
                <a:gd name="T17" fmla="*/ 34 h 41"/>
                <a:gd name="T18" fmla="*/ 72 w 79"/>
                <a:gd name="T19" fmla="*/ 40 h 41"/>
                <a:gd name="T20" fmla="*/ 78 w 79"/>
                <a:gd name="T21" fmla="*/ 40 h 41"/>
                <a:gd name="T22" fmla="*/ 78 w 79"/>
                <a:gd name="T23" fmla="*/ 32 h 41"/>
                <a:gd name="T24" fmla="*/ 73 w 79"/>
                <a:gd name="T25" fmla="*/ 24 h 41"/>
                <a:gd name="T26" fmla="*/ 66 w 79"/>
                <a:gd name="T27" fmla="*/ 18 h 41"/>
                <a:gd name="T28" fmla="*/ 57 w 79"/>
                <a:gd name="T29" fmla="*/ 12 h 41"/>
                <a:gd name="T30" fmla="*/ 45 w 79"/>
                <a:gd name="T31" fmla="*/ 8 h 41"/>
                <a:gd name="T32" fmla="*/ 31 w 79"/>
                <a:gd name="T33" fmla="*/ 4 h 41"/>
                <a:gd name="T34" fmla="*/ 16 w 79"/>
                <a:gd name="T35" fmla="*/ 2 h 41"/>
                <a:gd name="T36" fmla="*/ 0 w 79"/>
                <a:gd name="T37" fmla="*/ 0 h 41"/>
                <a:gd name="T38" fmla="*/ 0 w 79"/>
                <a:gd name="T39" fmla="*/ 5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1"/>
                <a:gd name="T62" fmla="*/ 79 w 79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1">
                  <a:moveTo>
                    <a:pt x="0" y="5"/>
                  </a:moveTo>
                  <a:lnTo>
                    <a:pt x="0" y="5"/>
                  </a:lnTo>
                  <a:lnTo>
                    <a:pt x="16" y="7"/>
                  </a:lnTo>
                  <a:lnTo>
                    <a:pt x="30" y="10"/>
                  </a:lnTo>
                  <a:lnTo>
                    <a:pt x="43" y="13"/>
                  </a:lnTo>
                  <a:lnTo>
                    <a:pt x="53" y="17"/>
                  </a:lnTo>
                  <a:lnTo>
                    <a:pt x="62" y="23"/>
                  </a:lnTo>
                  <a:lnTo>
                    <a:pt x="68" y="29"/>
                  </a:lnTo>
                  <a:lnTo>
                    <a:pt x="72" y="34"/>
                  </a:lnTo>
                  <a:lnTo>
                    <a:pt x="72" y="40"/>
                  </a:lnTo>
                  <a:lnTo>
                    <a:pt x="78" y="40"/>
                  </a:lnTo>
                  <a:lnTo>
                    <a:pt x="78" y="32"/>
                  </a:lnTo>
                  <a:lnTo>
                    <a:pt x="73" y="24"/>
                  </a:lnTo>
                  <a:lnTo>
                    <a:pt x="66" y="18"/>
                  </a:lnTo>
                  <a:lnTo>
                    <a:pt x="57" y="12"/>
                  </a:lnTo>
                  <a:lnTo>
                    <a:pt x="45" y="8"/>
                  </a:lnTo>
                  <a:lnTo>
                    <a:pt x="31" y="4"/>
                  </a:lnTo>
                  <a:lnTo>
                    <a:pt x="16" y="2"/>
                  </a:lnTo>
                  <a:lnTo>
                    <a:pt x="0" y="0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48" name="Freeform 528"/>
            <p:cNvSpPr>
              <a:spLocks/>
            </p:cNvSpPr>
            <p:nvPr/>
          </p:nvSpPr>
          <p:spPr bwMode="auto">
            <a:xfrm>
              <a:off x="1518" y="4070"/>
              <a:ext cx="90" cy="33"/>
            </a:xfrm>
            <a:custGeom>
              <a:avLst/>
              <a:gdLst>
                <a:gd name="T0" fmla="*/ 7 w 90"/>
                <a:gd name="T1" fmla="*/ 32 h 33"/>
                <a:gd name="T2" fmla="*/ 7 w 90"/>
                <a:gd name="T3" fmla="*/ 32 h 33"/>
                <a:gd name="T4" fmla="*/ 7 w 90"/>
                <a:gd name="T5" fmla="*/ 29 h 33"/>
                <a:gd name="T6" fmla="*/ 9 w 90"/>
                <a:gd name="T7" fmla="*/ 27 h 33"/>
                <a:gd name="T8" fmla="*/ 11 w 90"/>
                <a:gd name="T9" fmla="*/ 24 h 33"/>
                <a:gd name="T10" fmla="*/ 13 w 90"/>
                <a:gd name="T11" fmla="*/ 22 h 33"/>
                <a:gd name="T12" fmla="*/ 17 w 90"/>
                <a:gd name="T13" fmla="*/ 19 h 33"/>
                <a:gd name="T14" fmla="*/ 22 w 90"/>
                <a:gd name="T15" fmla="*/ 17 h 33"/>
                <a:gd name="T16" fmla="*/ 26 w 90"/>
                <a:gd name="T17" fmla="*/ 15 h 33"/>
                <a:gd name="T18" fmla="*/ 32 w 90"/>
                <a:gd name="T19" fmla="*/ 13 h 33"/>
                <a:gd name="T20" fmla="*/ 37 w 90"/>
                <a:gd name="T21" fmla="*/ 11 h 33"/>
                <a:gd name="T22" fmla="*/ 43 w 90"/>
                <a:gd name="T23" fmla="*/ 9 h 33"/>
                <a:gd name="T24" fmla="*/ 50 w 90"/>
                <a:gd name="T25" fmla="*/ 8 h 33"/>
                <a:gd name="T26" fmla="*/ 57 w 90"/>
                <a:gd name="T27" fmla="*/ 7 h 33"/>
                <a:gd name="T28" fmla="*/ 65 w 90"/>
                <a:gd name="T29" fmla="*/ 6 h 33"/>
                <a:gd name="T30" fmla="*/ 72 w 90"/>
                <a:gd name="T31" fmla="*/ 6 h 33"/>
                <a:gd name="T32" fmla="*/ 81 w 90"/>
                <a:gd name="T33" fmla="*/ 6 h 33"/>
                <a:gd name="T34" fmla="*/ 89 w 90"/>
                <a:gd name="T35" fmla="*/ 5 h 33"/>
                <a:gd name="T36" fmla="*/ 89 w 90"/>
                <a:gd name="T37" fmla="*/ 0 h 33"/>
                <a:gd name="T38" fmla="*/ 81 w 90"/>
                <a:gd name="T39" fmla="*/ 0 h 33"/>
                <a:gd name="T40" fmla="*/ 72 w 90"/>
                <a:gd name="T41" fmla="*/ 0 h 33"/>
                <a:gd name="T42" fmla="*/ 65 w 90"/>
                <a:gd name="T43" fmla="*/ 1 h 33"/>
                <a:gd name="T44" fmla="*/ 57 w 90"/>
                <a:gd name="T45" fmla="*/ 2 h 33"/>
                <a:gd name="T46" fmla="*/ 49 w 90"/>
                <a:gd name="T47" fmla="*/ 3 h 33"/>
                <a:gd name="T48" fmla="*/ 42 w 90"/>
                <a:gd name="T49" fmla="*/ 3 h 33"/>
                <a:gd name="T50" fmla="*/ 36 w 90"/>
                <a:gd name="T51" fmla="*/ 5 h 33"/>
                <a:gd name="T52" fmla="*/ 29 w 90"/>
                <a:gd name="T53" fmla="*/ 8 h 33"/>
                <a:gd name="T54" fmla="*/ 23 w 90"/>
                <a:gd name="T55" fmla="*/ 9 h 33"/>
                <a:gd name="T56" fmla="*/ 19 w 90"/>
                <a:gd name="T57" fmla="*/ 12 h 33"/>
                <a:gd name="T58" fmla="*/ 14 w 90"/>
                <a:gd name="T59" fmla="*/ 14 h 33"/>
                <a:gd name="T60" fmla="*/ 9 w 90"/>
                <a:gd name="T61" fmla="*/ 17 h 33"/>
                <a:gd name="T62" fmla="*/ 6 w 90"/>
                <a:gd name="T63" fmla="*/ 21 h 33"/>
                <a:gd name="T64" fmla="*/ 3 w 90"/>
                <a:gd name="T65" fmla="*/ 24 h 33"/>
                <a:gd name="T66" fmla="*/ 2 w 90"/>
                <a:gd name="T67" fmla="*/ 28 h 33"/>
                <a:gd name="T68" fmla="*/ 0 w 90"/>
                <a:gd name="T69" fmla="*/ 32 h 33"/>
                <a:gd name="T70" fmla="*/ 7 w 90"/>
                <a:gd name="T71" fmla="*/ 32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"/>
                <a:gd name="T109" fmla="*/ 0 h 33"/>
                <a:gd name="T110" fmla="*/ 90 w 90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" h="33">
                  <a:moveTo>
                    <a:pt x="7" y="32"/>
                  </a:moveTo>
                  <a:lnTo>
                    <a:pt x="7" y="32"/>
                  </a:lnTo>
                  <a:lnTo>
                    <a:pt x="7" y="29"/>
                  </a:lnTo>
                  <a:lnTo>
                    <a:pt x="9" y="27"/>
                  </a:lnTo>
                  <a:lnTo>
                    <a:pt x="11" y="24"/>
                  </a:lnTo>
                  <a:lnTo>
                    <a:pt x="13" y="22"/>
                  </a:lnTo>
                  <a:lnTo>
                    <a:pt x="17" y="19"/>
                  </a:lnTo>
                  <a:lnTo>
                    <a:pt x="22" y="17"/>
                  </a:lnTo>
                  <a:lnTo>
                    <a:pt x="26" y="15"/>
                  </a:lnTo>
                  <a:lnTo>
                    <a:pt x="32" y="13"/>
                  </a:lnTo>
                  <a:lnTo>
                    <a:pt x="37" y="11"/>
                  </a:lnTo>
                  <a:lnTo>
                    <a:pt x="43" y="9"/>
                  </a:lnTo>
                  <a:lnTo>
                    <a:pt x="50" y="8"/>
                  </a:lnTo>
                  <a:lnTo>
                    <a:pt x="57" y="7"/>
                  </a:lnTo>
                  <a:lnTo>
                    <a:pt x="65" y="6"/>
                  </a:lnTo>
                  <a:lnTo>
                    <a:pt x="72" y="6"/>
                  </a:lnTo>
                  <a:lnTo>
                    <a:pt x="81" y="6"/>
                  </a:lnTo>
                  <a:lnTo>
                    <a:pt x="89" y="5"/>
                  </a:lnTo>
                  <a:lnTo>
                    <a:pt x="89" y="0"/>
                  </a:lnTo>
                  <a:lnTo>
                    <a:pt x="81" y="0"/>
                  </a:lnTo>
                  <a:lnTo>
                    <a:pt x="72" y="0"/>
                  </a:lnTo>
                  <a:lnTo>
                    <a:pt x="65" y="1"/>
                  </a:lnTo>
                  <a:lnTo>
                    <a:pt x="57" y="2"/>
                  </a:lnTo>
                  <a:lnTo>
                    <a:pt x="49" y="3"/>
                  </a:lnTo>
                  <a:lnTo>
                    <a:pt x="42" y="3"/>
                  </a:lnTo>
                  <a:lnTo>
                    <a:pt x="36" y="5"/>
                  </a:lnTo>
                  <a:lnTo>
                    <a:pt x="29" y="8"/>
                  </a:lnTo>
                  <a:lnTo>
                    <a:pt x="23" y="9"/>
                  </a:lnTo>
                  <a:lnTo>
                    <a:pt x="19" y="12"/>
                  </a:lnTo>
                  <a:lnTo>
                    <a:pt x="14" y="14"/>
                  </a:lnTo>
                  <a:lnTo>
                    <a:pt x="9" y="17"/>
                  </a:lnTo>
                  <a:lnTo>
                    <a:pt x="6" y="21"/>
                  </a:lnTo>
                  <a:lnTo>
                    <a:pt x="3" y="24"/>
                  </a:lnTo>
                  <a:lnTo>
                    <a:pt x="2" y="28"/>
                  </a:lnTo>
                  <a:lnTo>
                    <a:pt x="0" y="32"/>
                  </a:lnTo>
                  <a:lnTo>
                    <a:pt x="7" y="3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49" name="Freeform 529"/>
            <p:cNvSpPr>
              <a:spLocks/>
            </p:cNvSpPr>
            <p:nvPr/>
          </p:nvSpPr>
          <p:spPr bwMode="auto">
            <a:xfrm>
              <a:off x="1518" y="4108"/>
              <a:ext cx="2" cy="29"/>
            </a:xfrm>
            <a:custGeom>
              <a:avLst/>
              <a:gdLst>
                <a:gd name="T0" fmla="*/ 1 w 2"/>
                <a:gd name="T1" fmla="*/ 28 h 29"/>
                <a:gd name="T2" fmla="*/ 1 w 2"/>
                <a:gd name="T3" fmla="*/ 28 h 29"/>
                <a:gd name="T4" fmla="*/ 1 w 2"/>
                <a:gd name="T5" fmla="*/ 0 h 29"/>
                <a:gd name="T6" fmla="*/ 0 w 2"/>
                <a:gd name="T7" fmla="*/ 0 h 29"/>
                <a:gd name="T8" fmla="*/ 0 w 2"/>
                <a:gd name="T9" fmla="*/ 28 h 29"/>
                <a:gd name="T10" fmla="*/ 1 w 2"/>
                <a:gd name="T11" fmla="*/ 28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"/>
                <a:gd name="T19" fmla="*/ 0 h 29"/>
                <a:gd name="T20" fmla="*/ 2 w 2"/>
                <a:gd name="T21" fmla="*/ 29 h 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" h="29">
                  <a:moveTo>
                    <a:pt x="1" y="28"/>
                  </a:moveTo>
                  <a:lnTo>
                    <a:pt x="1" y="28"/>
                  </a:lnTo>
                  <a:lnTo>
                    <a:pt x="1" y="0"/>
                  </a:lnTo>
                  <a:lnTo>
                    <a:pt x="0" y="0"/>
                  </a:lnTo>
                  <a:lnTo>
                    <a:pt x="0" y="28"/>
                  </a:lnTo>
                  <a:lnTo>
                    <a:pt x="1" y="28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50" name="Freeform 530"/>
            <p:cNvSpPr>
              <a:spLocks/>
            </p:cNvSpPr>
            <p:nvPr/>
          </p:nvSpPr>
          <p:spPr bwMode="auto">
            <a:xfrm>
              <a:off x="1522" y="4073"/>
              <a:ext cx="167" cy="72"/>
            </a:xfrm>
            <a:custGeom>
              <a:avLst/>
              <a:gdLst>
                <a:gd name="T0" fmla="*/ 166 w 167"/>
                <a:gd name="T1" fmla="*/ 40 h 72"/>
                <a:gd name="T2" fmla="*/ 165 w 167"/>
                <a:gd name="T3" fmla="*/ 42 h 72"/>
                <a:gd name="T4" fmla="*/ 163 w 167"/>
                <a:gd name="T5" fmla="*/ 46 h 72"/>
                <a:gd name="T6" fmla="*/ 161 w 167"/>
                <a:gd name="T7" fmla="*/ 50 h 72"/>
                <a:gd name="T8" fmla="*/ 157 w 167"/>
                <a:gd name="T9" fmla="*/ 53 h 72"/>
                <a:gd name="T10" fmla="*/ 153 w 167"/>
                <a:gd name="T11" fmla="*/ 56 h 72"/>
                <a:gd name="T12" fmla="*/ 149 w 167"/>
                <a:gd name="T13" fmla="*/ 58 h 72"/>
                <a:gd name="T14" fmla="*/ 144 w 167"/>
                <a:gd name="T15" fmla="*/ 61 h 72"/>
                <a:gd name="T16" fmla="*/ 139 w 167"/>
                <a:gd name="T17" fmla="*/ 64 h 72"/>
                <a:gd name="T18" fmla="*/ 132 w 167"/>
                <a:gd name="T19" fmla="*/ 65 h 72"/>
                <a:gd name="T20" fmla="*/ 125 w 167"/>
                <a:gd name="T21" fmla="*/ 67 h 72"/>
                <a:gd name="T22" fmla="*/ 119 w 167"/>
                <a:gd name="T23" fmla="*/ 69 h 72"/>
                <a:gd name="T24" fmla="*/ 111 w 167"/>
                <a:gd name="T25" fmla="*/ 70 h 72"/>
                <a:gd name="T26" fmla="*/ 103 w 167"/>
                <a:gd name="T27" fmla="*/ 71 h 72"/>
                <a:gd name="T28" fmla="*/ 96 w 167"/>
                <a:gd name="T29" fmla="*/ 71 h 72"/>
                <a:gd name="T30" fmla="*/ 87 w 167"/>
                <a:gd name="T31" fmla="*/ 71 h 72"/>
                <a:gd name="T32" fmla="*/ 78 w 167"/>
                <a:gd name="T33" fmla="*/ 71 h 72"/>
                <a:gd name="T34" fmla="*/ 62 w 167"/>
                <a:gd name="T35" fmla="*/ 70 h 72"/>
                <a:gd name="T36" fmla="*/ 46 w 167"/>
                <a:gd name="T37" fmla="*/ 67 h 72"/>
                <a:gd name="T38" fmla="*/ 32 w 167"/>
                <a:gd name="T39" fmla="*/ 64 h 72"/>
                <a:gd name="T40" fmla="*/ 21 w 167"/>
                <a:gd name="T41" fmla="*/ 58 h 72"/>
                <a:gd name="T42" fmla="*/ 11 w 167"/>
                <a:gd name="T43" fmla="*/ 53 h 72"/>
                <a:gd name="T44" fmla="*/ 4 w 167"/>
                <a:gd name="T45" fmla="*/ 47 h 72"/>
                <a:gd name="T46" fmla="*/ 0 w 167"/>
                <a:gd name="T47" fmla="*/ 40 h 72"/>
                <a:gd name="T48" fmla="*/ 0 w 167"/>
                <a:gd name="T49" fmla="*/ 32 h 72"/>
                <a:gd name="T50" fmla="*/ 1 w 167"/>
                <a:gd name="T51" fmla="*/ 29 h 72"/>
                <a:gd name="T52" fmla="*/ 2 w 167"/>
                <a:gd name="T53" fmla="*/ 26 h 72"/>
                <a:gd name="T54" fmla="*/ 5 w 167"/>
                <a:gd name="T55" fmla="*/ 22 h 72"/>
                <a:gd name="T56" fmla="*/ 8 w 167"/>
                <a:gd name="T57" fmla="*/ 18 h 72"/>
                <a:gd name="T58" fmla="*/ 12 w 167"/>
                <a:gd name="T59" fmla="*/ 16 h 72"/>
                <a:gd name="T60" fmla="*/ 16 w 167"/>
                <a:gd name="T61" fmla="*/ 13 h 72"/>
                <a:gd name="T62" fmla="*/ 21 w 167"/>
                <a:gd name="T63" fmla="*/ 11 h 72"/>
                <a:gd name="T64" fmla="*/ 28 w 167"/>
                <a:gd name="T65" fmla="*/ 8 h 72"/>
                <a:gd name="T66" fmla="*/ 34 w 167"/>
                <a:gd name="T67" fmla="*/ 6 h 72"/>
                <a:gd name="T68" fmla="*/ 40 w 167"/>
                <a:gd name="T69" fmla="*/ 5 h 72"/>
                <a:gd name="T70" fmla="*/ 47 w 167"/>
                <a:gd name="T71" fmla="*/ 3 h 72"/>
                <a:gd name="T72" fmla="*/ 55 w 167"/>
                <a:gd name="T73" fmla="*/ 2 h 72"/>
                <a:gd name="T74" fmla="*/ 63 w 167"/>
                <a:gd name="T75" fmla="*/ 1 h 72"/>
                <a:gd name="T76" fmla="*/ 70 w 167"/>
                <a:gd name="T77" fmla="*/ 0 h 72"/>
                <a:gd name="T78" fmla="*/ 79 w 167"/>
                <a:gd name="T79" fmla="*/ 0 h 72"/>
                <a:gd name="T80" fmla="*/ 88 w 167"/>
                <a:gd name="T81" fmla="*/ 0 h 72"/>
                <a:gd name="T82" fmla="*/ 104 w 167"/>
                <a:gd name="T83" fmla="*/ 2 h 72"/>
                <a:gd name="T84" fmla="*/ 120 w 167"/>
                <a:gd name="T85" fmla="*/ 5 h 72"/>
                <a:gd name="T86" fmla="*/ 133 w 167"/>
                <a:gd name="T87" fmla="*/ 8 h 72"/>
                <a:gd name="T88" fmla="*/ 145 w 167"/>
                <a:gd name="T89" fmla="*/ 13 h 72"/>
                <a:gd name="T90" fmla="*/ 154 w 167"/>
                <a:gd name="T91" fmla="*/ 19 h 72"/>
                <a:gd name="T92" fmla="*/ 161 w 167"/>
                <a:gd name="T93" fmla="*/ 26 h 72"/>
                <a:gd name="T94" fmla="*/ 165 w 167"/>
                <a:gd name="T95" fmla="*/ 32 h 72"/>
                <a:gd name="T96" fmla="*/ 166 w 167"/>
                <a:gd name="T97" fmla="*/ 40 h 7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67"/>
                <a:gd name="T148" fmla="*/ 0 h 72"/>
                <a:gd name="T149" fmla="*/ 167 w 167"/>
                <a:gd name="T150" fmla="*/ 72 h 72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67" h="72">
                  <a:moveTo>
                    <a:pt x="166" y="40"/>
                  </a:moveTo>
                  <a:lnTo>
                    <a:pt x="165" y="42"/>
                  </a:lnTo>
                  <a:lnTo>
                    <a:pt x="163" y="46"/>
                  </a:lnTo>
                  <a:lnTo>
                    <a:pt x="161" y="50"/>
                  </a:lnTo>
                  <a:lnTo>
                    <a:pt x="157" y="53"/>
                  </a:lnTo>
                  <a:lnTo>
                    <a:pt x="153" y="56"/>
                  </a:lnTo>
                  <a:lnTo>
                    <a:pt x="149" y="58"/>
                  </a:lnTo>
                  <a:lnTo>
                    <a:pt x="144" y="61"/>
                  </a:lnTo>
                  <a:lnTo>
                    <a:pt x="139" y="64"/>
                  </a:lnTo>
                  <a:lnTo>
                    <a:pt x="132" y="65"/>
                  </a:lnTo>
                  <a:lnTo>
                    <a:pt x="125" y="67"/>
                  </a:lnTo>
                  <a:lnTo>
                    <a:pt x="119" y="69"/>
                  </a:lnTo>
                  <a:lnTo>
                    <a:pt x="111" y="70"/>
                  </a:lnTo>
                  <a:lnTo>
                    <a:pt x="103" y="71"/>
                  </a:lnTo>
                  <a:lnTo>
                    <a:pt x="96" y="71"/>
                  </a:lnTo>
                  <a:lnTo>
                    <a:pt x="87" y="71"/>
                  </a:lnTo>
                  <a:lnTo>
                    <a:pt x="78" y="71"/>
                  </a:lnTo>
                  <a:lnTo>
                    <a:pt x="62" y="70"/>
                  </a:lnTo>
                  <a:lnTo>
                    <a:pt x="46" y="67"/>
                  </a:lnTo>
                  <a:lnTo>
                    <a:pt x="32" y="64"/>
                  </a:lnTo>
                  <a:lnTo>
                    <a:pt x="21" y="58"/>
                  </a:lnTo>
                  <a:lnTo>
                    <a:pt x="11" y="53"/>
                  </a:lnTo>
                  <a:lnTo>
                    <a:pt x="4" y="47"/>
                  </a:lnTo>
                  <a:lnTo>
                    <a:pt x="0" y="40"/>
                  </a:lnTo>
                  <a:lnTo>
                    <a:pt x="0" y="32"/>
                  </a:lnTo>
                  <a:lnTo>
                    <a:pt x="1" y="29"/>
                  </a:lnTo>
                  <a:lnTo>
                    <a:pt x="2" y="26"/>
                  </a:lnTo>
                  <a:lnTo>
                    <a:pt x="5" y="22"/>
                  </a:lnTo>
                  <a:lnTo>
                    <a:pt x="8" y="18"/>
                  </a:lnTo>
                  <a:lnTo>
                    <a:pt x="12" y="16"/>
                  </a:lnTo>
                  <a:lnTo>
                    <a:pt x="16" y="13"/>
                  </a:lnTo>
                  <a:lnTo>
                    <a:pt x="21" y="11"/>
                  </a:lnTo>
                  <a:lnTo>
                    <a:pt x="28" y="8"/>
                  </a:lnTo>
                  <a:lnTo>
                    <a:pt x="34" y="6"/>
                  </a:lnTo>
                  <a:lnTo>
                    <a:pt x="40" y="5"/>
                  </a:lnTo>
                  <a:lnTo>
                    <a:pt x="47" y="3"/>
                  </a:lnTo>
                  <a:lnTo>
                    <a:pt x="55" y="2"/>
                  </a:lnTo>
                  <a:lnTo>
                    <a:pt x="63" y="1"/>
                  </a:lnTo>
                  <a:lnTo>
                    <a:pt x="70" y="0"/>
                  </a:lnTo>
                  <a:lnTo>
                    <a:pt x="79" y="0"/>
                  </a:lnTo>
                  <a:lnTo>
                    <a:pt x="88" y="0"/>
                  </a:lnTo>
                  <a:lnTo>
                    <a:pt x="104" y="2"/>
                  </a:lnTo>
                  <a:lnTo>
                    <a:pt x="120" y="5"/>
                  </a:lnTo>
                  <a:lnTo>
                    <a:pt x="133" y="8"/>
                  </a:lnTo>
                  <a:lnTo>
                    <a:pt x="145" y="13"/>
                  </a:lnTo>
                  <a:lnTo>
                    <a:pt x="154" y="19"/>
                  </a:lnTo>
                  <a:lnTo>
                    <a:pt x="161" y="26"/>
                  </a:lnTo>
                  <a:lnTo>
                    <a:pt x="165" y="32"/>
                  </a:lnTo>
                  <a:lnTo>
                    <a:pt x="166" y="40"/>
                  </a:lnTo>
                </a:path>
              </a:pathLst>
            </a:custGeom>
            <a:solidFill>
              <a:srgbClr val="FFFF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51" name="Freeform 531"/>
            <p:cNvSpPr>
              <a:spLocks/>
            </p:cNvSpPr>
            <p:nvPr/>
          </p:nvSpPr>
          <p:spPr bwMode="auto">
            <a:xfrm>
              <a:off x="1603" y="4116"/>
              <a:ext cx="89" cy="33"/>
            </a:xfrm>
            <a:custGeom>
              <a:avLst/>
              <a:gdLst>
                <a:gd name="T0" fmla="*/ 0 w 89"/>
                <a:gd name="T1" fmla="*/ 32 h 33"/>
                <a:gd name="T2" fmla="*/ 0 w 89"/>
                <a:gd name="T3" fmla="*/ 32 h 33"/>
                <a:gd name="T4" fmla="*/ 8 w 89"/>
                <a:gd name="T5" fmla="*/ 32 h 33"/>
                <a:gd name="T6" fmla="*/ 17 w 89"/>
                <a:gd name="T7" fmla="*/ 32 h 33"/>
                <a:gd name="T8" fmla="*/ 24 w 89"/>
                <a:gd name="T9" fmla="*/ 31 h 33"/>
                <a:gd name="T10" fmla="*/ 32 w 89"/>
                <a:gd name="T11" fmla="*/ 30 h 33"/>
                <a:gd name="T12" fmla="*/ 39 w 89"/>
                <a:gd name="T13" fmla="*/ 29 h 33"/>
                <a:gd name="T14" fmla="*/ 47 w 89"/>
                <a:gd name="T15" fmla="*/ 28 h 33"/>
                <a:gd name="T16" fmla="*/ 53 w 89"/>
                <a:gd name="T17" fmla="*/ 26 h 33"/>
                <a:gd name="T18" fmla="*/ 60 w 89"/>
                <a:gd name="T19" fmla="*/ 24 h 33"/>
                <a:gd name="T20" fmla="*/ 66 w 89"/>
                <a:gd name="T21" fmla="*/ 22 h 33"/>
                <a:gd name="T22" fmla="*/ 70 w 89"/>
                <a:gd name="T23" fmla="*/ 20 h 33"/>
                <a:gd name="T24" fmla="*/ 75 w 89"/>
                <a:gd name="T25" fmla="*/ 17 h 33"/>
                <a:gd name="T26" fmla="*/ 80 w 89"/>
                <a:gd name="T27" fmla="*/ 14 h 33"/>
                <a:gd name="T28" fmla="*/ 82 w 89"/>
                <a:gd name="T29" fmla="*/ 11 h 33"/>
                <a:gd name="T30" fmla="*/ 86 w 89"/>
                <a:gd name="T31" fmla="*/ 8 h 33"/>
                <a:gd name="T32" fmla="*/ 87 w 89"/>
                <a:gd name="T33" fmla="*/ 3 h 33"/>
                <a:gd name="T34" fmla="*/ 88 w 89"/>
                <a:gd name="T35" fmla="*/ 0 h 33"/>
                <a:gd name="T36" fmla="*/ 82 w 89"/>
                <a:gd name="T37" fmla="*/ 0 h 33"/>
                <a:gd name="T38" fmla="*/ 81 w 89"/>
                <a:gd name="T39" fmla="*/ 2 h 33"/>
                <a:gd name="T40" fmla="*/ 80 w 89"/>
                <a:gd name="T41" fmla="*/ 4 h 33"/>
                <a:gd name="T42" fmla="*/ 78 w 89"/>
                <a:gd name="T43" fmla="*/ 8 h 33"/>
                <a:gd name="T44" fmla="*/ 75 w 89"/>
                <a:gd name="T45" fmla="*/ 10 h 33"/>
                <a:gd name="T46" fmla="*/ 72 w 89"/>
                <a:gd name="T47" fmla="*/ 13 h 33"/>
                <a:gd name="T48" fmla="*/ 67 w 89"/>
                <a:gd name="T49" fmla="*/ 14 h 33"/>
                <a:gd name="T50" fmla="*/ 63 w 89"/>
                <a:gd name="T51" fmla="*/ 17 h 33"/>
                <a:gd name="T52" fmla="*/ 58 w 89"/>
                <a:gd name="T53" fmla="*/ 19 h 33"/>
                <a:gd name="T54" fmla="*/ 51 w 89"/>
                <a:gd name="T55" fmla="*/ 21 h 33"/>
                <a:gd name="T56" fmla="*/ 46 w 89"/>
                <a:gd name="T57" fmla="*/ 23 h 33"/>
                <a:gd name="T58" fmla="*/ 38 w 89"/>
                <a:gd name="T59" fmla="*/ 24 h 33"/>
                <a:gd name="T60" fmla="*/ 32 w 89"/>
                <a:gd name="T61" fmla="*/ 24 h 33"/>
                <a:gd name="T62" fmla="*/ 24 w 89"/>
                <a:gd name="T63" fmla="*/ 26 h 33"/>
                <a:gd name="T64" fmla="*/ 17 w 89"/>
                <a:gd name="T65" fmla="*/ 26 h 33"/>
                <a:gd name="T66" fmla="*/ 8 w 89"/>
                <a:gd name="T67" fmla="*/ 26 h 33"/>
                <a:gd name="T68" fmla="*/ 0 w 89"/>
                <a:gd name="T69" fmla="*/ 26 h 33"/>
                <a:gd name="T70" fmla="*/ 0 w 89"/>
                <a:gd name="T71" fmla="*/ 32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0" y="32"/>
                  </a:moveTo>
                  <a:lnTo>
                    <a:pt x="0" y="32"/>
                  </a:lnTo>
                  <a:lnTo>
                    <a:pt x="8" y="32"/>
                  </a:lnTo>
                  <a:lnTo>
                    <a:pt x="17" y="32"/>
                  </a:lnTo>
                  <a:lnTo>
                    <a:pt x="24" y="31"/>
                  </a:lnTo>
                  <a:lnTo>
                    <a:pt x="32" y="30"/>
                  </a:lnTo>
                  <a:lnTo>
                    <a:pt x="39" y="29"/>
                  </a:lnTo>
                  <a:lnTo>
                    <a:pt x="47" y="28"/>
                  </a:lnTo>
                  <a:lnTo>
                    <a:pt x="53" y="26"/>
                  </a:lnTo>
                  <a:lnTo>
                    <a:pt x="60" y="24"/>
                  </a:lnTo>
                  <a:lnTo>
                    <a:pt x="66" y="22"/>
                  </a:lnTo>
                  <a:lnTo>
                    <a:pt x="70" y="20"/>
                  </a:lnTo>
                  <a:lnTo>
                    <a:pt x="75" y="17"/>
                  </a:lnTo>
                  <a:lnTo>
                    <a:pt x="80" y="14"/>
                  </a:lnTo>
                  <a:lnTo>
                    <a:pt x="82" y="11"/>
                  </a:lnTo>
                  <a:lnTo>
                    <a:pt x="86" y="8"/>
                  </a:lnTo>
                  <a:lnTo>
                    <a:pt x="87" y="3"/>
                  </a:lnTo>
                  <a:lnTo>
                    <a:pt x="88" y="0"/>
                  </a:lnTo>
                  <a:lnTo>
                    <a:pt x="82" y="0"/>
                  </a:lnTo>
                  <a:lnTo>
                    <a:pt x="81" y="2"/>
                  </a:lnTo>
                  <a:lnTo>
                    <a:pt x="80" y="4"/>
                  </a:lnTo>
                  <a:lnTo>
                    <a:pt x="78" y="8"/>
                  </a:lnTo>
                  <a:lnTo>
                    <a:pt x="75" y="10"/>
                  </a:lnTo>
                  <a:lnTo>
                    <a:pt x="72" y="13"/>
                  </a:lnTo>
                  <a:lnTo>
                    <a:pt x="67" y="14"/>
                  </a:lnTo>
                  <a:lnTo>
                    <a:pt x="63" y="17"/>
                  </a:lnTo>
                  <a:lnTo>
                    <a:pt x="58" y="19"/>
                  </a:lnTo>
                  <a:lnTo>
                    <a:pt x="51" y="21"/>
                  </a:lnTo>
                  <a:lnTo>
                    <a:pt x="46" y="23"/>
                  </a:lnTo>
                  <a:lnTo>
                    <a:pt x="38" y="24"/>
                  </a:lnTo>
                  <a:lnTo>
                    <a:pt x="32" y="24"/>
                  </a:lnTo>
                  <a:lnTo>
                    <a:pt x="24" y="26"/>
                  </a:lnTo>
                  <a:lnTo>
                    <a:pt x="17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52" name="Freeform 532"/>
            <p:cNvSpPr>
              <a:spLocks/>
            </p:cNvSpPr>
            <p:nvPr/>
          </p:nvSpPr>
          <p:spPr bwMode="auto">
            <a:xfrm>
              <a:off x="1518" y="4108"/>
              <a:ext cx="80" cy="41"/>
            </a:xfrm>
            <a:custGeom>
              <a:avLst/>
              <a:gdLst>
                <a:gd name="T0" fmla="*/ 0 w 80"/>
                <a:gd name="T1" fmla="*/ 0 h 41"/>
                <a:gd name="T2" fmla="*/ 0 w 80"/>
                <a:gd name="T3" fmla="*/ 0 h 41"/>
                <a:gd name="T4" fmla="*/ 1 w 80"/>
                <a:gd name="T5" fmla="*/ 8 h 41"/>
                <a:gd name="T6" fmla="*/ 6 w 80"/>
                <a:gd name="T7" fmla="*/ 16 h 41"/>
                <a:gd name="T8" fmla="*/ 12 w 80"/>
                <a:gd name="T9" fmla="*/ 22 h 41"/>
                <a:gd name="T10" fmla="*/ 22 w 80"/>
                <a:gd name="T11" fmla="*/ 28 h 41"/>
                <a:gd name="T12" fmla="*/ 33 w 80"/>
                <a:gd name="T13" fmla="*/ 32 h 41"/>
                <a:gd name="T14" fmla="*/ 47 w 80"/>
                <a:gd name="T15" fmla="*/ 36 h 41"/>
                <a:gd name="T16" fmla="*/ 63 w 80"/>
                <a:gd name="T17" fmla="*/ 38 h 41"/>
                <a:gd name="T18" fmla="*/ 79 w 80"/>
                <a:gd name="T19" fmla="*/ 40 h 41"/>
                <a:gd name="T20" fmla="*/ 79 w 80"/>
                <a:gd name="T21" fmla="*/ 34 h 41"/>
                <a:gd name="T22" fmla="*/ 63 w 80"/>
                <a:gd name="T23" fmla="*/ 32 h 41"/>
                <a:gd name="T24" fmla="*/ 48 w 80"/>
                <a:gd name="T25" fmla="*/ 30 h 41"/>
                <a:gd name="T26" fmla="*/ 35 w 80"/>
                <a:gd name="T27" fmla="*/ 27 h 41"/>
                <a:gd name="T28" fmla="*/ 25 w 80"/>
                <a:gd name="T29" fmla="*/ 22 h 41"/>
                <a:gd name="T30" fmla="*/ 17 w 80"/>
                <a:gd name="T31" fmla="*/ 17 h 41"/>
                <a:gd name="T32" fmla="*/ 10 w 80"/>
                <a:gd name="T33" fmla="*/ 11 h 41"/>
                <a:gd name="T34" fmla="*/ 7 w 80"/>
                <a:gd name="T35" fmla="*/ 6 h 41"/>
                <a:gd name="T36" fmla="*/ 7 w 80"/>
                <a:gd name="T37" fmla="*/ 0 h 41"/>
                <a:gd name="T38" fmla="*/ 0 w 80"/>
                <a:gd name="T39" fmla="*/ 0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41"/>
                <a:gd name="T62" fmla="*/ 80 w 80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41">
                  <a:moveTo>
                    <a:pt x="0" y="0"/>
                  </a:moveTo>
                  <a:lnTo>
                    <a:pt x="0" y="0"/>
                  </a:lnTo>
                  <a:lnTo>
                    <a:pt x="1" y="8"/>
                  </a:lnTo>
                  <a:lnTo>
                    <a:pt x="6" y="16"/>
                  </a:lnTo>
                  <a:lnTo>
                    <a:pt x="12" y="22"/>
                  </a:lnTo>
                  <a:lnTo>
                    <a:pt x="22" y="28"/>
                  </a:lnTo>
                  <a:lnTo>
                    <a:pt x="33" y="32"/>
                  </a:lnTo>
                  <a:lnTo>
                    <a:pt x="47" y="36"/>
                  </a:lnTo>
                  <a:lnTo>
                    <a:pt x="63" y="38"/>
                  </a:lnTo>
                  <a:lnTo>
                    <a:pt x="79" y="40"/>
                  </a:lnTo>
                  <a:lnTo>
                    <a:pt x="79" y="34"/>
                  </a:lnTo>
                  <a:lnTo>
                    <a:pt x="63" y="32"/>
                  </a:lnTo>
                  <a:lnTo>
                    <a:pt x="48" y="30"/>
                  </a:lnTo>
                  <a:lnTo>
                    <a:pt x="35" y="27"/>
                  </a:lnTo>
                  <a:lnTo>
                    <a:pt x="25" y="22"/>
                  </a:lnTo>
                  <a:lnTo>
                    <a:pt x="17" y="17"/>
                  </a:lnTo>
                  <a:lnTo>
                    <a:pt x="10" y="11"/>
                  </a:lnTo>
                  <a:lnTo>
                    <a:pt x="7" y="6"/>
                  </a:lnTo>
                  <a:lnTo>
                    <a:pt x="7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53" name="Freeform 533"/>
            <p:cNvSpPr>
              <a:spLocks/>
            </p:cNvSpPr>
            <p:nvPr/>
          </p:nvSpPr>
          <p:spPr bwMode="auto">
            <a:xfrm>
              <a:off x="1518" y="4070"/>
              <a:ext cx="90" cy="33"/>
            </a:xfrm>
            <a:custGeom>
              <a:avLst/>
              <a:gdLst>
                <a:gd name="T0" fmla="*/ 89 w 90"/>
                <a:gd name="T1" fmla="*/ 0 h 33"/>
                <a:gd name="T2" fmla="*/ 89 w 90"/>
                <a:gd name="T3" fmla="*/ 0 h 33"/>
                <a:gd name="T4" fmla="*/ 81 w 90"/>
                <a:gd name="T5" fmla="*/ 0 h 33"/>
                <a:gd name="T6" fmla="*/ 72 w 90"/>
                <a:gd name="T7" fmla="*/ 0 h 33"/>
                <a:gd name="T8" fmla="*/ 65 w 90"/>
                <a:gd name="T9" fmla="*/ 1 h 33"/>
                <a:gd name="T10" fmla="*/ 57 w 90"/>
                <a:gd name="T11" fmla="*/ 2 h 33"/>
                <a:gd name="T12" fmla="*/ 49 w 90"/>
                <a:gd name="T13" fmla="*/ 3 h 33"/>
                <a:gd name="T14" fmla="*/ 42 w 90"/>
                <a:gd name="T15" fmla="*/ 3 h 33"/>
                <a:gd name="T16" fmla="*/ 36 w 90"/>
                <a:gd name="T17" fmla="*/ 5 h 33"/>
                <a:gd name="T18" fmla="*/ 29 w 90"/>
                <a:gd name="T19" fmla="*/ 8 h 33"/>
                <a:gd name="T20" fmla="*/ 23 w 90"/>
                <a:gd name="T21" fmla="*/ 9 h 33"/>
                <a:gd name="T22" fmla="*/ 19 w 90"/>
                <a:gd name="T23" fmla="*/ 12 h 33"/>
                <a:gd name="T24" fmla="*/ 14 w 90"/>
                <a:gd name="T25" fmla="*/ 14 h 33"/>
                <a:gd name="T26" fmla="*/ 9 w 90"/>
                <a:gd name="T27" fmla="*/ 17 h 33"/>
                <a:gd name="T28" fmla="*/ 6 w 90"/>
                <a:gd name="T29" fmla="*/ 21 h 33"/>
                <a:gd name="T30" fmla="*/ 3 w 90"/>
                <a:gd name="T31" fmla="*/ 24 h 33"/>
                <a:gd name="T32" fmla="*/ 2 w 90"/>
                <a:gd name="T33" fmla="*/ 28 h 33"/>
                <a:gd name="T34" fmla="*/ 0 w 90"/>
                <a:gd name="T35" fmla="*/ 32 h 33"/>
                <a:gd name="T36" fmla="*/ 7 w 90"/>
                <a:gd name="T37" fmla="*/ 32 h 33"/>
                <a:gd name="T38" fmla="*/ 7 w 90"/>
                <a:gd name="T39" fmla="*/ 29 h 33"/>
                <a:gd name="T40" fmla="*/ 9 w 90"/>
                <a:gd name="T41" fmla="*/ 27 h 33"/>
                <a:gd name="T42" fmla="*/ 11 w 90"/>
                <a:gd name="T43" fmla="*/ 24 h 33"/>
                <a:gd name="T44" fmla="*/ 13 w 90"/>
                <a:gd name="T45" fmla="*/ 22 h 33"/>
                <a:gd name="T46" fmla="*/ 17 w 90"/>
                <a:gd name="T47" fmla="*/ 19 h 33"/>
                <a:gd name="T48" fmla="*/ 22 w 90"/>
                <a:gd name="T49" fmla="*/ 17 h 33"/>
                <a:gd name="T50" fmla="*/ 26 w 90"/>
                <a:gd name="T51" fmla="*/ 15 h 33"/>
                <a:gd name="T52" fmla="*/ 32 w 90"/>
                <a:gd name="T53" fmla="*/ 13 h 33"/>
                <a:gd name="T54" fmla="*/ 37 w 90"/>
                <a:gd name="T55" fmla="*/ 11 h 33"/>
                <a:gd name="T56" fmla="*/ 43 w 90"/>
                <a:gd name="T57" fmla="*/ 9 h 33"/>
                <a:gd name="T58" fmla="*/ 50 w 90"/>
                <a:gd name="T59" fmla="*/ 8 h 33"/>
                <a:gd name="T60" fmla="*/ 57 w 90"/>
                <a:gd name="T61" fmla="*/ 7 h 33"/>
                <a:gd name="T62" fmla="*/ 65 w 90"/>
                <a:gd name="T63" fmla="*/ 6 h 33"/>
                <a:gd name="T64" fmla="*/ 72 w 90"/>
                <a:gd name="T65" fmla="*/ 6 h 33"/>
                <a:gd name="T66" fmla="*/ 81 w 90"/>
                <a:gd name="T67" fmla="*/ 6 h 33"/>
                <a:gd name="T68" fmla="*/ 89 w 90"/>
                <a:gd name="T69" fmla="*/ 5 h 33"/>
                <a:gd name="T70" fmla="*/ 89 w 90"/>
                <a:gd name="T71" fmla="*/ 0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"/>
                <a:gd name="T109" fmla="*/ 0 h 33"/>
                <a:gd name="T110" fmla="*/ 90 w 90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" h="33">
                  <a:moveTo>
                    <a:pt x="89" y="0"/>
                  </a:moveTo>
                  <a:lnTo>
                    <a:pt x="89" y="0"/>
                  </a:lnTo>
                  <a:lnTo>
                    <a:pt x="81" y="0"/>
                  </a:lnTo>
                  <a:lnTo>
                    <a:pt x="72" y="0"/>
                  </a:lnTo>
                  <a:lnTo>
                    <a:pt x="65" y="1"/>
                  </a:lnTo>
                  <a:lnTo>
                    <a:pt x="57" y="2"/>
                  </a:lnTo>
                  <a:lnTo>
                    <a:pt x="49" y="3"/>
                  </a:lnTo>
                  <a:lnTo>
                    <a:pt x="42" y="3"/>
                  </a:lnTo>
                  <a:lnTo>
                    <a:pt x="36" y="5"/>
                  </a:lnTo>
                  <a:lnTo>
                    <a:pt x="29" y="8"/>
                  </a:lnTo>
                  <a:lnTo>
                    <a:pt x="23" y="9"/>
                  </a:lnTo>
                  <a:lnTo>
                    <a:pt x="19" y="12"/>
                  </a:lnTo>
                  <a:lnTo>
                    <a:pt x="14" y="14"/>
                  </a:lnTo>
                  <a:lnTo>
                    <a:pt x="9" y="17"/>
                  </a:lnTo>
                  <a:lnTo>
                    <a:pt x="6" y="21"/>
                  </a:lnTo>
                  <a:lnTo>
                    <a:pt x="3" y="24"/>
                  </a:lnTo>
                  <a:lnTo>
                    <a:pt x="2" y="28"/>
                  </a:lnTo>
                  <a:lnTo>
                    <a:pt x="0" y="32"/>
                  </a:lnTo>
                  <a:lnTo>
                    <a:pt x="7" y="32"/>
                  </a:lnTo>
                  <a:lnTo>
                    <a:pt x="7" y="29"/>
                  </a:lnTo>
                  <a:lnTo>
                    <a:pt x="9" y="27"/>
                  </a:lnTo>
                  <a:lnTo>
                    <a:pt x="11" y="24"/>
                  </a:lnTo>
                  <a:lnTo>
                    <a:pt x="13" y="22"/>
                  </a:lnTo>
                  <a:lnTo>
                    <a:pt x="17" y="19"/>
                  </a:lnTo>
                  <a:lnTo>
                    <a:pt x="22" y="17"/>
                  </a:lnTo>
                  <a:lnTo>
                    <a:pt x="26" y="15"/>
                  </a:lnTo>
                  <a:lnTo>
                    <a:pt x="32" y="13"/>
                  </a:lnTo>
                  <a:lnTo>
                    <a:pt x="37" y="11"/>
                  </a:lnTo>
                  <a:lnTo>
                    <a:pt x="43" y="9"/>
                  </a:lnTo>
                  <a:lnTo>
                    <a:pt x="50" y="8"/>
                  </a:lnTo>
                  <a:lnTo>
                    <a:pt x="57" y="7"/>
                  </a:lnTo>
                  <a:lnTo>
                    <a:pt x="65" y="6"/>
                  </a:lnTo>
                  <a:lnTo>
                    <a:pt x="72" y="6"/>
                  </a:lnTo>
                  <a:lnTo>
                    <a:pt x="81" y="6"/>
                  </a:lnTo>
                  <a:lnTo>
                    <a:pt x="89" y="5"/>
                  </a:lnTo>
                  <a:lnTo>
                    <a:pt x="89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54" name="Freeform 534"/>
            <p:cNvSpPr>
              <a:spLocks/>
            </p:cNvSpPr>
            <p:nvPr/>
          </p:nvSpPr>
          <p:spPr bwMode="auto">
            <a:xfrm>
              <a:off x="1613" y="4070"/>
              <a:ext cx="79" cy="41"/>
            </a:xfrm>
            <a:custGeom>
              <a:avLst/>
              <a:gdLst>
                <a:gd name="T0" fmla="*/ 78 w 79"/>
                <a:gd name="T1" fmla="*/ 40 h 41"/>
                <a:gd name="T2" fmla="*/ 78 w 79"/>
                <a:gd name="T3" fmla="*/ 40 h 41"/>
                <a:gd name="T4" fmla="*/ 78 w 79"/>
                <a:gd name="T5" fmla="*/ 32 h 41"/>
                <a:gd name="T6" fmla="*/ 73 w 79"/>
                <a:gd name="T7" fmla="*/ 24 h 41"/>
                <a:gd name="T8" fmla="*/ 66 w 79"/>
                <a:gd name="T9" fmla="*/ 18 h 41"/>
                <a:gd name="T10" fmla="*/ 57 w 79"/>
                <a:gd name="T11" fmla="*/ 12 h 41"/>
                <a:gd name="T12" fmla="*/ 45 w 79"/>
                <a:gd name="T13" fmla="*/ 8 h 41"/>
                <a:gd name="T14" fmla="*/ 31 w 79"/>
                <a:gd name="T15" fmla="*/ 4 h 41"/>
                <a:gd name="T16" fmla="*/ 16 w 79"/>
                <a:gd name="T17" fmla="*/ 2 h 41"/>
                <a:gd name="T18" fmla="*/ 0 w 79"/>
                <a:gd name="T19" fmla="*/ 0 h 41"/>
                <a:gd name="T20" fmla="*/ 0 w 79"/>
                <a:gd name="T21" fmla="*/ 5 h 41"/>
                <a:gd name="T22" fmla="*/ 16 w 79"/>
                <a:gd name="T23" fmla="*/ 7 h 41"/>
                <a:gd name="T24" fmla="*/ 30 w 79"/>
                <a:gd name="T25" fmla="*/ 10 h 41"/>
                <a:gd name="T26" fmla="*/ 43 w 79"/>
                <a:gd name="T27" fmla="*/ 13 h 41"/>
                <a:gd name="T28" fmla="*/ 53 w 79"/>
                <a:gd name="T29" fmla="*/ 17 h 41"/>
                <a:gd name="T30" fmla="*/ 62 w 79"/>
                <a:gd name="T31" fmla="*/ 23 h 41"/>
                <a:gd name="T32" fmla="*/ 68 w 79"/>
                <a:gd name="T33" fmla="*/ 29 h 41"/>
                <a:gd name="T34" fmla="*/ 72 w 79"/>
                <a:gd name="T35" fmla="*/ 34 h 41"/>
                <a:gd name="T36" fmla="*/ 72 w 79"/>
                <a:gd name="T37" fmla="*/ 40 h 41"/>
                <a:gd name="T38" fmla="*/ 78 w 79"/>
                <a:gd name="T39" fmla="*/ 40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1"/>
                <a:gd name="T62" fmla="*/ 79 w 79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1">
                  <a:moveTo>
                    <a:pt x="78" y="40"/>
                  </a:moveTo>
                  <a:lnTo>
                    <a:pt x="78" y="40"/>
                  </a:lnTo>
                  <a:lnTo>
                    <a:pt x="78" y="32"/>
                  </a:lnTo>
                  <a:lnTo>
                    <a:pt x="73" y="24"/>
                  </a:lnTo>
                  <a:lnTo>
                    <a:pt x="66" y="18"/>
                  </a:lnTo>
                  <a:lnTo>
                    <a:pt x="57" y="12"/>
                  </a:lnTo>
                  <a:lnTo>
                    <a:pt x="45" y="8"/>
                  </a:lnTo>
                  <a:lnTo>
                    <a:pt x="31" y="4"/>
                  </a:lnTo>
                  <a:lnTo>
                    <a:pt x="16" y="2"/>
                  </a:lnTo>
                  <a:lnTo>
                    <a:pt x="0" y="0"/>
                  </a:lnTo>
                  <a:lnTo>
                    <a:pt x="0" y="5"/>
                  </a:lnTo>
                  <a:lnTo>
                    <a:pt x="16" y="7"/>
                  </a:lnTo>
                  <a:lnTo>
                    <a:pt x="30" y="10"/>
                  </a:lnTo>
                  <a:lnTo>
                    <a:pt x="43" y="13"/>
                  </a:lnTo>
                  <a:lnTo>
                    <a:pt x="53" y="17"/>
                  </a:lnTo>
                  <a:lnTo>
                    <a:pt x="62" y="23"/>
                  </a:lnTo>
                  <a:lnTo>
                    <a:pt x="68" y="29"/>
                  </a:lnTo>
                  <a:lnTo>
                    <a:pt x="72" y="34"/>
                  </a:lnTo>
                  <a:lnTo>
                    <a:pt x="72" y="40"/>
                  </a:lnTo>
                  <a:lnTo>
                    <a:pt x="78" y="4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55" name="Freeform 535"/>
            <p:cNvSpPr>
              <a:spLocks/>
            </p:cNvSpPr>
            <p:nvPr/>
          </p:nvSpPr>
          <p:spPr bwMode="auto">
            <a:xfrm>
              <a:off x="1648" y="4056"/>
              <a:ext cx="170" cy="154"/>
            </a:xfrm>
            <a:custGeom>
              <a:avLst/>
              <a:gdLst>
                <a:gd name="T0" fmla="*/ 0 w 170"/>
                <a:gd name="T1" fmla="*/ 85 h 154"/>
                <a:gd name="T2" fmla="*/ 1 w 170"/>
                <a:gd name="T3" fmla="*/ 97 h 154"/>
                <a:gd name="T4" fmla="*/ 5 w 170"/>
                <a:gd name="T5" fmla="*/ 109 h 154"/>
                <a:gd name="T6" fmla="*/ 12 w 170"/>
                <a:gd name="T7" fmla="*/ 120 h 154"/>
                <a:gd name="T8" fmla="*/ 21 w 170"/>
                <a:gd name="T9" fmla="*/ 130 h 154"/>
                <a:gd name="T10" fmla="*/ 33 w 170"/>
                <a:gd name="T11" fmla="*/ 139 h 154"/>
                <a:gd name="T12" fmla="*/ 47 w 170"/>
                <a:gd name="T13" fmla="*/ 145 h 154"/>
                <a:gd name="T14" fmla="*/ 63 w 170"/>
                <a:gd name="T15" fmla="*/ 150 h 154"/>
                <a:gd name="T16" fmla="*/ 79 w 170"/>
                <a:gd name="T17" fmla="*/ 152 h 154"/>
                <a:gd name="T18" fmla="*/ 88 w 170"/>
                <a:gd name="T19" fmla="*/ 153 h 154"/>
                <a:gd name="T20" fmla="*/ 96 w 170"/>
                <a:gd name="T21" fmla="*/ 152 h 154"/>
                <a:gd name="T22" fmla="*/ 104 w 170"/>
                <a:gd name="T23" fmla="*/ 151 h 154"/>
                <a:gd name="T24" fmla="*/ 112 w 170"/>
                <a:gd name="T25" fmla="*/ 150 h 154"/>
                <a:gd name="T26" fmla="*/ 120 w 170"/>
                <a:gd name="T27" fmla="*/ 148 h 154"/>
                <a:gd name="T28" fmla="*/ 127 w 170"/>
                <a:gd name="T29" fmla="*/ 145 h 154"/>
                <a:gd name="T30" fmla="*/ 132 w 170"/>
                <a:gd name="T31" fmla="*/ 142 h 154"/>
                <a:gd name="T32" fmla="*/ 139 w 170"/>
                <a:gd name="T33" fmla="*/ 139 h 154"/>
                <a:gd name="T34" fmla="*/ 145 w 170"/>
                <a:gd name="T35" fmla="*/ 135 h 154"/>
                <a:gd name="T36" fmla="*/ 150 w 170"/>
                <a:gd name="T37" fmla="*/ 130 h 154"/>
                <a:gd name="T38" fmla="*/ 155 w 170"/>
                <a:gd name="T39" fmla="*/ 126 h 154"/>
                <a:gd name="T40" fmla="*/ 158 w 170"/>
                <a:gd name="T41" fmla="*/ 120 h 154"/>
                <a:gd name="T42" fmla="*/ 161 w 170"/>
                <a:gd name="T43" fmla="*/ 115 h 154"/>
                <a:gd name="T44" fmla="*/ 164 w 170"/>
                <a:gd name="T45" fmla="*/ 110 h 154"/>
                <a:gd name="T46" fmla="*/ 166 w 170"/>
                <a:gd name="T47" fmla="*/ 103 h 154"/>
                <a:gd name="T48" fmla="*/ 167 w 170"/>
                <a:gd name="T49" fmla="*/ 97 h 154"/>
                <a:gd name="T50" fmla="*/ 169 w 170"/>
                <a:gd name="T51" fmla="*/ 68 h 154"/>
                <a:gd name="T52" fmla="*/ 168 w 170"/>
                <a:gd name="T53" fmla="*/ 56 h 154"/>
                <a:gd name="T54" fmla="*/ 164 w 170"/>
                <a:gd name="T55" fmla="*/ 44 h 154"/>
                <a:gd name="T56" fmla="*/ 157 w 170"/>
                <a:gd name="T57" fmla="*/ 33 h 154"/>
                <a:gd name="T58" fmla="*/ 148 w 170"/>
                <a:gd name="T59" fmla="*/ 23 h 154"/>
                <a:gd name="T60" fmla="*/ 136 w 170"/>
                <a:gd name="T61" fmla="*/ 14 h 154"/>
                <a:gd name="T62" fmla="*/ 123 w 170"/>
                <a:gd name="T63" fmla="*/ 8 h 154"/>
                <a:gd name="T64" fmla="*/ 107 w 170"/>
                <a:gd name="T65" fmla="*/ 3 h 154"/>
                <a:gd name="T66" fmla="*/ 91 w 170"/>
                <a:gd name="T67" fmla="*/ 1 h 154"/>
                <a:gd name="T68" fmla="*/ 82 w 170"/>
                <a:gd name="T69" fmla="*/ 0 h 154"/>
                <a:gd name="T70" fmla="*/ 73 w 170"/>
                <a:gd name="T71" fmla="*/ 1 h 154"/>
                <a:gd name="T72" fmla="*/ 66 w 170"/>
                <a:gd name="T73" fmla="*/ 2 h 154"/>
                <a:gd name="T74" fmla="*/ 58 w 170"/>
                <a:gd name="T75" fmla="*/ 3 h 154"/>
                <a:gd name="T76" fmla="*/ 50 w 170"/>
                <a:gd name="T77" fmla="*/ 6 h 154"/>
                <a:gd name="T78" fmla="*/ 42 w 170"/>
                <a:gd name="T79" fmla="*/ 8 h 154"/>
                <a:gd name="T80" fmla="*/ 37 w 170"/>
                <a:gd name="T81" fmla="*/ 11 h 154"/>
                <a:gd name="T82" fmla="*/ 31 w 170"/>
                <a:gd name="T83" fmla="*/ 14 h 154"/>
                <a:gd name="T84" fmla="*/ 24 w 170"/>
                <a:gd name="T85" fmla="*/ 18 h 154"/>
                <a:gd name="T86" fmla="*/ 19 w 170"/>
                <a:gd name="T87" fmla="*/ 23 h 154"/>
                <a:gd name="T88" fmla="*/ 14 w 170"/>
                <a:gd name="T89" fmla="*/ 28 h 154"/>
                <a:gd name="T90" fmla="*/ 11 w 170"/>
                <a:gd name="T91" fmla="*/ 33 h 154"/>
                <a:gd name="T92" fmla="*/ 8 w 170"/>
                <a:gd name="T93" fmla="*/ 38 h 154"/>
                <a:gd name="T94" fmla="*/ 5 w 170"/>
                <a:gd name="T95" fmla="*/ 44 h 154"/>
                <a:gd name="T96" fmla="*/ 4 w 170"/>
                <a:gd name="T97" fmla="*/ 50 h 154"/>
                <a:gd name="T98" fmla="*/ 3 w 170"/>
                <a:gd name="T99" fmla="*/ 56 h 154"/>
                <a:gd name="T100" fmla="*/ 0 w 170"/>
                <a:gd name="T101" fmla="*/ 85 h 154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0"/>
                <a:gd name="T154" fmla="*/ 0 h 154"/>
                <a:gd name="T155" fmla="*/ 170 w 170"/>
                <a:gd name="T156" fmla="*/ 154 h 154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0" h="154">
                  <a:moveTo>
                    <a:pt x="0" y="85"/>
                  </a:moveTo>
                  <a:lnTo>
                    <a:pt x="1" y="97"/>
                  </a:lnTo>
                  <a:lnTo>
                    <a:pt x="5" y="109"/>
                  </a:lnTo>
                  <a:lnTo>
                    <a:pt x="12" y="120"/>
                  </a:lnTo>
                  <a:lnTo>
                    <a:pt x="21" y="130"/>
                  </a:lnTo>
                  <a:lnTo>
                    <a:pt x="33" y="139"/>
                  </a:lnTo>
                  <a:lnTo>
                    <a:pt x="47" y="145"/>
                  </a:lnTo>
                  <a:lnTo>
                    <a:pt x="63" y="150"/>
                  </a:lnTo>
                  <a:lnTo>
                    <a:pt x="79" y="152"/>
                  </a:lnTo>
                  <a:lnTo>
                    <a:pt x="88" y="153"/>
                  </a:lnTo>
                  <a:lnTo>
                    <a:pt x="96" y="152"/>
                  </a:lnTo>
                  <a:lnTo>
                    <a:pt x="104" y="151"/>
                  </a:lnTo>
                  <a:lnTo>
                    <a:pt x="112" y="150"/>
                  </a:lnTo>
                  <a:lnTo>
                    <a:pt x="120" y="148"/>
                  </a:lnTo>
                  <a:lnTo>
                    <a:pt x="127" y="145"/>
                  </a:lnTo>
                  <a:lnTo>
                    <a:pt x="132" y="142"/>
                  </a:lnTo>
                  <a:lnTo>
                    <a:pt x="139" y="139"/>
                  </a:lnTo>
                  <a:lnTo>
                    <a:pt x="145" y="135"/>
                  </a:lnTo>
                  <a:lnTo>
                    <a:pt x="150" y="130"/>
                  </a:lnTo>
                  <a:lnTo>
                    <a:pt x="155" y="126"/>
                  </a:lnTo>
                  <a:lnTo>
                    <a:pt x="158" y="120"/>
                  </a:lnTo>
                  <a:lnTo>
                    <a:pt x="161" y="115"/>
                  </a:lnTo>
                  <a:lnTo>
                    <a:pt x="164" y="110"/>
                  </a:lnTo>
                  <a:lnTo>
                    <a:pt x="166" y="103"/>
                  </a:lnTo>
                  <a:lnTo>
                    <a:pt x="167" y="97"/>
                  </a:lnTo>
                  <a:lnTo>
                    <a:pt x="169" y="68"/>
                  </a:lnTo>
                  <a:lnTo>
                    <a:pt x="168" y="56"/>
                  </a:lnTo>
                  <a:lnTo>
                    <a:pt x="164" y="44"/>
                  </a:lnTo>
                  <a:lnTo>
                    <a:pt x="157" y="33"/>
                  </a:lnTo>
                  <a:lnTo>
                    <a:pt x="148" y="23"/>
                  </a:lnTo>
                  <a:lnTo>
                    <a:pt x="136" y="14"/>
                  </a:lnTo>
                  <a:lnTo>
                    <a:pt x="123" y="8"/>
                  </a:lnTo>
                  <a:lnTo>
                    <a:pt x="107" y="3"/>
                  </a:lnTo>
                  <a:lnTo>
                    <a:pt x="91" y="1"/>
                  </a:lnTo>
                  <a:lnTo>
                    <a:pt x="82" y="0"/>
                  </a:lnTo>
                  <a:lnTo>
                    <a:pt x="73" y="1"/>
                  </a:lnTo>
                  <a:lnTo>
                    <a:pt x="66" y="2"/>
                  </a:lnTo>
                  <a:lnTo>
                    <a:pt x="58" y="3"/>
                  </a:lnTo>
                  <a:lnTo>
                    <a:pt x="50" y="6"/>
                  </a:lnTo>
                  <a:lnTo>
                    <a:pt x="42" y="8"/>
                  </a:lnTo>
                  <a:lnTo>
                    <a:pt x="37" y="11"/>
                  </a:lnTo>
                  <a:lnTo>
                    <a:pt x="31" y="14"/>
                  </a:lnTo>
                  <a:lnTo>
                    <a:pt x="24" y="18"/>
                  </a:lnTo>
                  <a:lnTo>
                    <a:pt x="19" y="23"/>
                  </a:lnTo>
                  <a:lnTo>
                    <a:pt x="14" y="28"/>
                  </a:lnTo>
                  <a:lnTo>
                    <a:pt x="11" y="33"/>
                  </a:lnTo>
                  <a:lnTo>
                    <a:pt x="8" y="38"/>
                  </a:lnTo>
                  <a:lnTo>
                    <a:pt x="5" y="44"/>
                  </a:lnTo>
                  <a:lnTo>
                    <a:pt x="4" y="50"/>
                  </a:lnTo>
                  <a:lnTo>
                    <a:pt x="3" y="56"/>
                  </a:lnTo>
                  <a:lnTo>
                    <a:pt x="0" y="85"/>
                  </a:lnTo>
                </a:path>
              </a:pathLst>
            </a:custGeom>
            <a:solidFill>
              <a:srgbClr val="FFB2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56" name="Freeform 536"/>
            <p:cNvSpPr>
              <a:spLocks/>
            </p:cNvSpPr>
            <p:nvPr/>
          </p:nvSpPr>
          <p:spPr bwMode="auto">
            <a:xfrm>
              <a:off x="1645" y="4144"/>
              <a:ext cx="80" cy="69"/>
            </a:xfrm>
            <a:custGeom>
              <a:avLst/>
              <a:gdLst>
                <a:gd name="T0" fmla="*/ 79 w 80"/>
                <a:gd name="T1" fmla="*/ 62 h 69"/>
                <a:gd name="T2" fmla="*/ 79 w 80"/>
                <a:gd name="T3" fmla="*/ 62 h 69"/>
                <a:gd name="T4" fmla="*/ 63 w 80"/>
                <a:gd name="T5" fmla="*/ 60 h 69"/>
                <a:gd name="T6" fmla="*/ 49 w 80"/>
                <a:gd name="T7" fmla="*/ 55 h 69"/>
                <a:gd name="T8" fmla="*/ 36 w 80"/>
                <a:gd name="T9" fmla="*/ 49 h 69"/>
                <a:gd name="T10" fmla="*/ 26 w 80"/>
                <a:gd name="T11" fmla="*/ 40 h 69"/>
                <a:gd name="T12" fmla="*/ 17 w 80"/>
                <a:gd name="T13" fmla="*/ 32 h 69"/>
                <a:gd name="T14" fmla="*/ 11 w 80"/>
                <a:gd name="T15" fmla="*/ 22 h 69"/>
                <a:gd name="T16" fmla="*/ 7 w 80"/>
                <a:gd name="T17" fmla="*/ 11 h 69"/>
                <a:gd name="T18" fmla="*/ 7 w 80"/>
                <a:gd name="T19" fmla="*/ 0 h 69"/>
                <a:gd name="T20" fmla="*/ 0 w 80"/>
                <a:gd name="T21" fmla="*/ 0 h 69"/>
                <a:gd name="T22" fmla="*/ 1 w 80"/>
                <a:gd name="T23" fmla="*/ 12 h 69"/>
                <a:gd name="T24" fmla="*/ 5 w 80"/>
                <a:gd name="T25" fmla="*/ 24 h 69"/>
                <a:gd name="T26" fmla="*/ 12 w 80"/>
                <a:gd name="T27" fmla="*/ 36 h 69"/>
                <a:gd name="T28" fmla="*/ 21 w 80"/>
                <a:gd name="T29" fmla="*/ 46 h 69"/>
                <a:gd name="T30" fmla="*/ 33 w 80"/>
                <a:gd name="T31" fmla="*/ 54 h 69"/>
                <a:gd name="T32" fmla="*/ 47 w 80"/>
                <a:gd name="T33" fmla="*/ 61 h 69"/>
                <a:gd name="T34" fmla="*/ 62 w 80"/>
                <a:gd name="T35" fmla="*/ 65 h 69"/>
                <a:gd name="T36" fmla="*/ 79 w 80"/>
                <a:gd name="T37" fmla="*/ 68 h 69"/>
                <a:gd name="T38" fmla="*/ 79 w 80"/>
                <a:gd name="T39" fmla="*/ 62 h 69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69"/>
                <a:gd name="T62" fmla="*/ 80 w 80"/>
                <a:gd name="T63" fmla="*/ 69 h 69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69">
                  <a:moveTo>
                    <a:pt x="79" y="62"/>
                  </a:moveTo>
                  <a:lnTo>
                    <a:pt x="79" y="62"/>
                  </a:lnTo>
                  <a:lnTo>
                    <a:pt x="63" y="60"/>
                  </a:lnTo>
                  <a:lnTo>
                    <a:pt x="49" y="55"/>
                  </a:lnTo>
                  <a:lnTo>
                    <a:pt x="36" y="49"/>
                  </a:lnTo>
                  <a:lnTo>
                    <a:pt x="26" y="40"/>
                  </a:lnTo>
                  <a:lnTo>
                    <a:pt x="17" y="32"/>
                  </a:lnTo>
                  <a:lnTo>
                    <a:pt x="11" y="22"/>
                  </a:lnTo>
                  <a:lnTo>
                    <a:pt x="7" y="11"/>
                  </a:lnTo>
                  <a:lnTo>
                    <a:pt x="7" y="0"/>
                  </a:lnTo>
                  <a:lnTo>
                    <a:pt x="0" y="0"/>
                  </a:lnTo>
                  <a:lnTo>
                    <a:pt x="1" y="12"/>
                  </a:lnTo>
                  <a:lnTo>
                    <a:pt x="5" y="24"/>
                  </a:lnTo>
                  <a:lnTo>
                    <a:pt x="12" y="36"/>
                  </a:lnTo>
                  <a:lnTo>
                    <a:pt x="21" y="46"/>
                  </a:lnTo>
                  <a:lnTo>
                    <a:pt x="33" y="54"/>
                  </a:lnTo>
                  <a:lnTo>
                    <a:pt x="47" y="61"/>
                  </a:lnTo>
                  <a:lnTo>
                    <a:pt x="62" y="65"/>
                  </a:lnTo>
                  <a:lnTo>
                    <a:pt x="79" y="68"/>
                  </a:lnTo>
                  <a:lnTo>
                    <a:pt x="79" y="6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57" name="Freeform 537"/>
            <p:cNvSpPr>
              <a:spLocks/>
            </p:cNvSpPr>
            <p:nvPr/>
          </p:nvSpPr>
          <p:spPr bwMode="auto">
            <a:xfrm>
              <a:off x="1730" y="4157"/>
              <a:ext cx="89" cy="57"/>
            </a:xfrm>
            <a:custGeom>
              <a:avLst/>
              <a:gdLst>
                <a:gd name="T0" fmla="*/ 82 w 89"/>
                <a:gd name="T1" fmla="*/ 0 h 57"/>
                <a:gd name="T2" fmla="*/ 82 w 89"/>
                <a:gd name="T3" fmla="*/ 0 h 57"/>
                <a:gd name="T4" fmla="*/ 81 w 89"/>
                <a:gd name="T5" fmla="*/ 5 h 57"/>
                <a:gd name="T6" fmla="*/ 80 w 89"/>
                <a:gd name="T7" fmla="*/ 10 h 57"/>
                <a:gd name="T8" fmla="*/ 77 w 89"/>
                <a:gd name="T9" fmla="*/ 15 h 57"/>
                <a:gd name="T10" fmla="*/ 75 w 89"/>
                <a:gd name="T11" fmla="*/ 21 h 57"/>
                <a:gd name="T12" fmla="*/ 70 w 89"/>
                <a:gd name="T13" fmla="*/ 25 h 57"/>
                <a:gd name="T14" fmla="*/ 66 w 89"/>
                <a:gd name="T15" fmla="*/ 29 h 57"/>
                <a:gd name="T16" fmla="*/ 62 w 89"/>
                <a:gd name="T17" fmla="*/ 33 h 57"/>
                <a:gd name="T18" fmla="*/ 57 w 89"/>
                <a:gd name="T19" fmla="*/ 36 h 57"/>
                <a:gd name="T20" fmla="*/ 51 w 89"/>
                <a:gd name="T21" fmla="*/ 40 h 57"/>
                <a:gd name="T22" fmla="*/ 45 w 89"/>
                <a:gd name="T23" fmla="*/ 42 h 57"/>
                <a:gd name="T24" fmla="*/ 37 w 89"/>
                <a:gd name="T25" fmla="*/ 44 h 57"/>
                <a:gd name="T26" fmla="*/ 31 w 89"/>
                <a:gd name="T27" fmla="*/ 47 h 57"/>
                <a:gd name="T28" fmla="*/ 23 w 89"/>
                <a:gd name="T29" fmla="*/ 48 h 57"/>
                <a:gd name="T30" fmla="*/ 16 w 89"/>
                <a:gd name="T31" fmla="*/ 49 h 57"/>
                <a:gd name="T32" fmla="*/ 8 w 89"/>
                <a:gd name="T33" fmla="*/ 49 h 57"/>
                <a:gd name="T34" fmla="*/ 0 w 89"/>
                <a:gd name="T35" fmla="*/ 49 h 57"/>
                <a:gd name="T36" fmla="*/ 0 w 89"/>
                <a:gd name="T37" fmla="*/ 55 h 57"/>
                <a:gd name="T38" fmla="*/ 8 w 89"/>
                <a:gd name="T39" fmla="*/ 56 h 57"/>
                <a:gd name="T40" fmla="*/ 16 w 89"/>
                <a:gd name="T41" fmla="*/ 55 h 57"/>
                <a:gd name="T42" fmla="*/ 24 w 89"/>
                <a:gd name="T43" fmla="*/ 54 h 57"/>
                <a:gd name="T44" fmla="*/ 32 w 89"/>
                <a:gd name="T45" fmla="*/ 52 h 57"/>
                <a:gd name="T46" fmla="*/ 40 w 89"/>
                <a:gd name="T47" fmla="*/ 51 h 57"/>
                <a:gd name="T48" fmla="*/ 47 w 89"/>
                <a:gd name="T49" fmla="*/ 48 h 57"/>
                <a:gd name="T50" fmla="*/ 53 w 89"/>
                <a:gd name="T51" fmla="*/ 45 h 57"/>
                <a:gd name="T52" fmla="*/ 60 w 89"/>
                <a:gd name="T53" fmla="*/ 42 h 57"/>
                <a:gd name="T54" fmla="*/ 66 w 89"/>
                <a:gd name="T55" fmla="*/ 37 h 57"/>
                <a:gd name="T56" fmla="*/ 70 w 89"/>
                <a:gd name="T57" fmla="*/ 33 h 57"/>
                <a:gd name="T58" fmla="*/ 76 w 89"/>
                <a:gd name="T59" fmla="*/ 29 h 57"/>
                <a:gd name="T60" fmla="*/ 80 w 89"/>
                <a:gd name="T61" fmla="*/ 23 h 57"/>
                <a:gd name="T62" fmla="*/ 83 w 89"/>
                <a:gd name="T63" fmla="*/ 18 h 57"/>
                <a:gd name="T64" fmla="*/ 85 w 89"/>
                <a:gd name="T65" fmla="*/ 13 h 57"/>
                <a:gd name="T66" fmla="*/ 87 w 89"/>
                <a:gd name="T67" fmla="*/ 6 h 57"/>
                <a:gd name="T68" fmla="*/ 88 w 89"/>
                <a:gd name="T69" fmla="*/ 0 h 57"/>
                <a:gd name="T70" fmla="*/ 82 w 89"/>
                <a:gd name="T71" fmla="*/ 0 h 5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57"/>
                <a:gd name="T110" fmla="*/ 89 w 89"/>
                <a:gd name="T111" fmla="*/ 57 h 5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57">
                  <a:moveTo>
                    <a:pt x="82" y="0"/>
                  </a:moveTo>
                  <a:lnTo>
                    <a:pt x="82" y="0"/>
                  </a:lnTo>
                  <a:lnTo>
                    <a:pt x="81" y="5"/>
                  </a:lnTo>
                  <a:lnTo>
                    <a:pt x="80" y="10"/>
                  </a:lnTo>
                  <a:lnTo>
                    <a:pt x="77" y="15"/>
                  </a:lnTo>
                  <a:lnTo>
                    <a:pt x="75" y="21"/>
                  </a:lnTo>
                  <a:lnTo>
                    <a:pt x="70" y="25"/>
                  </a:lnTo>
                  <a:lnTo>
                    <a:pt x="66" y="29"/>
                  </a:lnTo>
                  <a:lnTo>
                    <a:pt x="62" y="33"/>
                  </a:lnTo>
                  <a:lnTo>
                    <a:pt x="57" y="36"/>
                  </a:lnTo>
                  <a:lnTo>
                    <a:pt x="51" y="40"/>
                  </a:lnTo>
                  <a:lnTo>
                    <a:pt x="45" y="42"/>
                  </a:lnTo>
                  <a:lnTo>
                    <a:pt x="37" y="44"/>
                  </a:lnTo>
                  <a:lnTo>
                    <a:pt x="31" y="47"/>
                  </a:lnTo>
                  <a:lnTo>
                    <a:pt x="23" y="48"/>
                  </a:lnTo>
                  <a:lnTo>
                    <a:pt x="16" y="49"/>
                  </a:lnTo>
                  <a:lnTo>
                    <a:pt x="8" y="49"/>
                  </a:lnTo>
                  <a:lnTo>
                    <a:pt x="0" y="49"/>
                  </a:lnTo>
                  <a:lnTo>
                    <a:pt x="0" y="55"/>
                  </a:lnTo>
                  <a:lnTo>
                    <a:pt x="8" y="56"/>
                  </a:lnTo>
                  <a:lnTo>
                    <a:pt x="16" y="55"/>
                  </a:lnTo>
                  <a:lnTo>
                    <a:pt x="24" y="54"/>
                  </a:lnTo>
                  <a:lnTo>
                    <a:pt x="32" y="52"/>
                  </a:lnTo>
                  <a:lnTo>
                    <a:pt x="40" y="51"/>
                  </a:lnTo>
                  <a:lnTo>
                    <a:pt x="47" y="48"/>
                  </a:lnTo>
                  <a:lnTo>
                    <a:pt x="53" y="45"/>
                  </a:lnTo>
                  <a:lnTo>
                    <a:pt x="60" y="42"/>
                  </a:lnTo>
                  <a:lnTo>
                    <a:pt x="66" y="37"/>
                  </a:lnTo>
                  <a:lnTo>
                    <a:pt x="70" y="33"/>
                  </a:lnTo>
                  <a:lnTo>
                    <a:pt x="76" y="29"/>
                  </a:lnTo>
                  <a:lnTo>
                    <a:pt x="80" y="23"/>
                  </a:lnTo>
                  <a:lnTo>
                    <a:pt x="83" y="18"/>
                  </a:lnTo>
                  <a:lnTo>
                    <a:pt x="85" y="13"/>
                  </a:lnTo>
                  <a:lnTo>
                    <a:pt x="87" y="6"/>
                  </a:lnTo>
                  <a:lnTo>
                    <a:pt x="88" y="0"/>
                  </a:lnTo>
                  <a:lnTo>
                    <a:pt x="82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58" name="Freeform 538"/>
            <p:cNvSpPr>
              <a:spLocks/>
            </p:cNvSpPr>
            <p:nvPr/>
          </p:nvSpPr>
          <p:spPr bwMode="auto">
            <a:xfrm>
              <a:off x="1818" y="4127"/>
              <a:ext cx="3" cy="25"/>
            </a:xfrm>
            <a:custGeom>
              <a:avLst/>
              <a:gdLst>
                <a:gd name="T0" fmla="*/ 1 w 3"/>
                <a:gd name="T1" fmla="*/ 0 h 25"/>
                <a:gd name="T2" fmla="*/ 1 w 3"/>
                <a:gd name="T3" fmla="*/ 0 h 25"/>
                <a:gd name="T4" fmla="*/ 0 w 3"/>
                <a:gd name="T5" fmla="*/ 24 h 25"/>
                <a:gd name="T6" fmla="*/ 2 w 3"/>
                <a:gd name="T7" fmla="*/ 24 h 25"/>
                <a:gd name="T8" fmla="*/ 2 w 3"/>
                <a:gd name="T9" fmla="*/ 0 h 25"/>
                <a:gd name="T10" fmla="*/ 1 w 3"/>
                <a:gd name="T11" fmla="*/ 0 h 2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"/>
                <a:gd name="T19" fmla="*/ 0 h 25"/>
                <a:gd name="T20" fmla="*/ 3 w 3"/>
                <a:gd name="T21" fmla="*/ 25 h 2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" h="25">
                  <a:moveTo>
                    <a:pt x="1" y="0"/>
                  </a:moveTo>
                  <a:lnTo>
                    <a:pt x="1" y="0"/>
                  </a:lnTo>
                  <a:lnTo>
                    <a:pt x="0" y="24"/>
                  </a:lnTo>
                  <a:lnTo>
                    <a:pt x="2" y="24"/>
                  </a:lnTo>
                  <a:lnTo>
                    <a:pt x="2" y="0"/>
                  </a:lnTo>
                  <a:lnTo>
                    <a:pt x="1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59" name="Freeform 539"/>
            <p:cNvSpPr>
              <a:spLocks/>
            </p:cNvSpPr>
            <p:nvPr/>
          </p:nvSpPr>
          <p:spPr bwMode="auto">
            <a:xfrm>
              <a:off x="1742" y="4053"/>
              <a:ext cx="79" cy="69"/>
            </a:xfrm>
            <a:custGeom>
              <a:avLst/>
              <a:gdLst>
                <a:gd name="T0" fmla="*/ 0 w 79"/>
                <a:gd name="T1" fmla="*/ 6 h 69"/>
                <a:gd name="T2" fmla="*/ 0 w 79"/>
                <a:gd name="T3" fmla="*/ 6 h 69"/>
                <a:gd name="T4" fmla="*/ 15 w 79"/>
                <a:gd name="T5" fmla="*/ 9 h 69"/>
                <a:gd name="T6" fmla="*/ 30 w 79"/>
                <a:gd name="T7" fmla="*/ 13 h 69"/>
                <a:gd name="T8" fmla="*/ 43 w 79"/>
                <a:gd name="T9" fmla="*/ 19 h 69"/>
                <a:gd name="T10" fmla="*/ 53 w 79"/>
                <a:gd name="T11" fmla="*/ 28 h 69"/>
                <a:gd name="T12" fmla="*/ 61 w 79"/>
                <a:gd name="T13" fmla="*/ 37 h 69"/>
                <a:gd name="T14" fmla="*/ 68 w 79"/>
                <a:gd name="T15" fmla="*/ 46 h 69"/>
                <a:gd name="T16" fmla="*/ 72 w 79"/>
                <a:gd name="T17" fmla="*/ 57 h 69"/>
                <a:gd name="T18" fmla="*/ 72 w 79"/>
                <a:gd name="T19" fmla="*/ 68 h 69"/>
                <a:gd name="T20" fmla="*/ 78 w 79"/>
                <a:gd name="T21" fmla="*/ 68 h 69"/>
                <a:gd name="T22" fmla="*/ 78 w 79"/>
                <a:gd name="T23" fmla="*/ 56 h 69"/>
                <a:gd name="T24" fmla="*/ 73 w 79"/>
                <a:gd name="T25" fmla="*/ 44 h 69"/>
                <a:gd name="T26" fmla="*/ 67 w 79"/>
                <a:gd name="T27" fmla="*/ 32 h 69"/>
                <a:gd name="T28" fmla="*/ 57 w 79"/>
                <a:gd name="T29" fmla="*/ 23 h 69"/>
                <a:gd name="T30" fmla="*/ 46 w 79"/>
                <a:gd name="T31" fmla="*/ 14 h 69"/>
                <a:gd name="T32" fmla="*/ 32 w 79"/>
                <a:gd name="T33" fmla="*/ 7 h 69"/>
                <a:gd name="T34" fmla="*/ 16 w 79"/>
                <a:gd name="T35" fmla="*/ 3 h 69"/>
                <a:gd name="T36" fmla="*/ 0 w 79"/>
                <a:gd name="T37" fmla="*/ 0 h 69"/>
                <a:gd name="T38" fmla="*/ 0 w 79"/>
                <a:gd name="T39" fmla="*/ 6 h 69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69"/>
                <a:gd name="T62" fmla="*/ 79 w 79"/>
                <a:gd name="T63" fmla="*/ 69 h 69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69">
                  <a:moveTo>
                    <a:pt x="0" y="6"/>
                  </a:moveTo>
                  <a:lnTo>
                    <a:pt x="0" y="6"/>
                  </a:lnTo>
                  <a:lnTo>
                    <a:pt x="15" y="9"/>
                  </a:lnTo>
                  <a:lnTo>
                    <a:pt x="30" y="13"/>
                  </a:lnTo>
                  <a:lnTo>
                    <a:pt x="43" y="19"/>
                  </a:lnTo>
                  <a:lnTo>
                    <a:pt x="53" y="28"/>
                  </a:lnTo>
                  <a:lnTo>
                    <a:pt x="61" y="37"/>
                  </a:lnTo>
                  <a:lnTo>
                    <a:pt x="68" y="46"/>
                  </a:lnTo>
                  <a:lnTo>
                    <a:pt x="72" y="57"/>
                  </a:lnTo>
                  <a:lnTo>
                    <a:pt x="72" y="68"/>
                  </a:lnTo>
                  <a:lnTo>
                    <a:pt x="78" y="68"/>
                  </a:lnTo>
                  <a:lnTo>
                    <a:pt x="78" y="56"/>
                  </a:lnTo>
                  <a:lnTo>
                    <a:pt x="73" y="44"/>
                  </a:lnTo>
                  <a:lnTo>
                    <a:pt x="67" y="32"/>
                  </a:lnTo>
                  <a:lnTo>
                    <a:pt x="57" y="23"/>
                  </a:lnTo>
                  <a:lnTo>
                    <a:pt x="46" y="14"/>
                  </a:lnTo>
                  <a:lnTo>
                    <a:pt x="32" y="7"/>
                  </a:lnTo>
                  <a:lnTo>
                    <a:pt x="16" y="3"/>
                  </a:lnTo>
                  <a:lnTo>
                    <a:pt x="0" y="0"/>
                  </a:lnTo>
                  <a:lnTo>
                    <a:pt x="0" y="6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60" name="Freeform 540"/>
            <p:cNvSpPr>
              <a:spLocks/>
            </p:cNvSpPr>
            <p:nvPr/>
          </p:nvSpPr>
          <p:spPr bwMode="auto">
            <a:xfrm>
              <a:off x="1647" y="4052"/>
              <a:ext cx="90" cy="57"/>
            </a:xfrm>
            <a:custGeom>
              <a:avLst/>
              <a:gdLst>
                <a:gd name="T0" fmla="*/ 7 w 90"/>
                <a:gd name="T1" fmla="*/ 56 h 57"/>
                <a:gd name="T2" fmla="*/ 7 w 90"/>
                <a:gd name="T3" fmla="*/ 56 h 57"/>
                <a:gd name="T4" fmla="*/ 7 w 90"/>
                <a:gd name="T5" fmla="*/ 51 h 57"/>
                <a:gd name="T6" fmla="*/ 9 w 90"/>
                <a:gd name="T7" fmla="*/ 46 h 57"/>
                <a:gd name="T8" fmla="*/ 11 w 90"/>
                <a:gd name="T9" fmla="*/ 41 h 57"/>
                <a:gd name="T10" fmla="*/ 14 w 90"/>
                <a:gd name="T11" fmla="*/ 35 h 57"/>
                <a:gd name="T12" fmla="*/ 18 w 90"/>
                <a:gd name="T13" fmla="*/ 32 h 57"/>
                <a:gd name="T14" fmla="*/ 22 w 90"/>
                <a:gd name="T15" fmla="*/ 27 h 57"/>
                <a:gd name="T16" fmla="*/ 26 w 90"/>
                <a:gd name="T17" fmla="*/ 23 h 57"/>
                <a:gd name="T18" fmla="*/ 32 w 90"/>
                <a:gd name="T19" fmla="*/ 20 h 57"/>
                <a:gd name="T20" fmla="*/ 38 w 90"/>
                <a:gd name="T21" fmla="*/ 17 h 57"/>
                <a:gd name="T22" fmla="*/ 43 w 90"/>
                <a:gd name="T23" fmla="*/ 14 h 57"/>
                <a:gd name="T24" fmla="*/ 51 w 90"/>
                <a:gd name="T25" fmla="*/ 12 h 57"/>
                <a:gd name="T26" fmla="*/ 57 w 90"/>
                <a:gd name="T27" fmla="*/ 10 h 57"/>
                <a:gd name="T28" fmla="*/ 65 w 90"/>
                <a:gd name="T29" fmla="*/ 8 h 57"/>
                <a:gd name="T30" fmla="*/ 72 w 90"/>
                <a:gd name="T31" fmla="*/ 7 h 57"/>
                <a:gd name="T32" fmla="*/ 81 w 90"/>
                <a:gd name="T33" fmla="*/ 7 h 57"/>
                <a:gd name="T34" fmla="*/ 89 w 90"/>
                <a:gd name="T35" fmla="*/ 7 h 57"/>
                <a:gd name="T36" fmla="*/ 89 w 90"/>
                <a:gd name="T37" fmla="*/ 1 h 57"/>
                <a:gd name="T38" fmla="*/ 81 w 90"/>
                <a:gd name="T39" fmla="*/ 0 h 57"/>
                <a:gd name="T40" fmla="*/ 72 w 90"/>
                <a:gd name="T41" fmla="*/ 1 h 57"/>
                <a:gd name="T42" fmla="*/ 64 w 90"/>
                <a:gd name="T43" fmla="*/ 3 h 57"/>
                <a:gd name="T44" fmla="*/ 56 w 90"/>
                <a:gd name="T45" fmla="*/ 4 h 57"/>
                <a:gd name="T46" fmla="*/ 49 w 90"/>
                <a:gd name="T47" fmla="*/ 5 h 57"/>
                <a:gd name="T48" fmla="*/ 41 w 90"/>
                <a:gd name="T49" fmla="*/ 8 h 57"/>
                <a:gd name="T50" fmla="*/ 35 w 90"/>
                <a:gd name="T51" fmla="*/ 11 h 57"/>
                <a:gd name="T52" fmla="*/ 29 w 90"/>
                <a:gd name="T53" fmla="*/ 14 h 57"/>
                <a:gd name="T54" fmla="*/ 22 w 90"/>
                <a:gd name="T55" fmla="*/ 19 h 57"/>
                <a:gd name="T56" fmla="*/ 18 w 90"/>
                <a:gd name="T57" fmla="*/ 23 h 57"/>
                <a:gd name="T58" fmla="*/ 13 w 90"/>
                <a:gd name="T59" fmla="*/ 27 h 57"/>
                <a:gd name="T60" fmla="*/ 9 w 90"/>
                <a:gd name="T61" fmla="*/ 33 h 57"/>
                <a:gd name="T62" fmla="*/ 6 w 90"/>
                <a:gd name="T63" fmla="*/ 38 h 57"/>
                <a:gd name="T64" fmla="*/ 3 w 90"/>
                <a:gd name="T65" fmla="*/ 44 h 57"/>
                <a:gd name="T66" fmla="*/ 1 w 90"/>
                <a:gd name="T67" fmla="*/ 51 h 57"/>
                <a:gd name="T68" fmla="*/ 0 w 90"/>
                <a:gd name="T69" fmla="*/ 56 h 57"/>
                <a:gd name="T70" fmla="*/ 7 w 90"/>
                <a:gd name="T71" fmla="*/ 56 h 5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"/>
                <a:gd name="T109" fmla="*/ 0 h 57"/>
                <a:gd name="T110" fmla="*/ 90 w 90"/>
                <a:gd name="T111" fmla="*/ 57 h 5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" h="57">
                  <a:moveTo>
                    <a:pt x="7" y="56"/>
                  </a:moveTo>
                  <a:lnTo>
                    <a:pt x="7" y="56"/>
                  </a:lnTo>
                  <a:lnTo>
                    <a:pt x="7" y="51"/>
                  </a:lnTo>
                  <a:lnTo>
                    <a:pt x="9" y="46"/>
                  </a:lnTo>
                  <a:lnTo>
                    <a:pt x="11" y="41"/>
                  </a:lnTo>
                  <a:lnTo>
                    <a:pt x="14" y="35"/>
                  </a:lnTo>
                  <a:lnTo>
                    <a:pt x="18" y="32"/>
                  </a:lnTo>
                  <a:lnTo>
                    <a:pt x="22" y="27"/>
                  </a:lnTo>
                  <a:lnTo>
                    <a:pt x="26" y="23"/>
                  </a:lnTo>
                  <a:lnTo>
                    <a:pt x="32" y="20"/>
                  </a:lnTo>
                  <a:lnTo>
                    <a:pt x="38" y="17"/>
                  </a:lnTo>
                  <a:lnTo>
                    <a:pt x="43" y="14"/>
                  </a:lnTo>
                  <a:lnTo>
                    <a:pt x="51" y="12"/>
                  </a:lnTo>
                  <a:lnTo>
                    <a:pt x="57" y="10"/>
                  </a:lnTo>
                  <a:lnTo>
                    <a:pt x="65" y="8"/>
                  </a:lnTo>
                  <a:lnTo>
                    <a:pt x="72" y="7"/>
                  </a:lnTo>
                  <a:lnTo>
                    <a:pt x="81" y="7"/>
                  </a:lnTo>
                  <a:lnTo>
                    <a:pt x="89" y="7"/>
                  </a:lnTo>
                  <a:lnTo>
                    <a:pt x="89" y="1"/>
                  </a:lnTo>
                  <a:lnTo>
                    <a:pt x="81" y="0"/>
                  </a:lnTo>
                  <a:lnTo>
                    <a:pt x="72" y="1"/>
                  </a:lnTo>
                  <a:lnTo>
                    <a:pt x="64" y="3"/>
                  </a:lnTo>
                  <a:lnTo>
                    <a:pt x="56" y="4"/>
                  </a:lnTo>
                  <a:lnTo>
                    <a:pt x="49" y="5"/>
                  </a:lnTo>
                  <a:lnTo>
                    <a:pt x="41" y="8"/>
                  </a:lnTo>
                  <a:lnTo>
                    <a:pt x="35" y="11"/>
                  </a:lnTo>
                  <a:lnTo>
                    <a:pt x="29" y="14"/>
                  </a:lnTo>
                  <a:lnTo>
                    <a:pt x="22" y="19"/>
                  </a:lnTo>
                  <a:lnTo>
                    <a:pt x="18" y="23"/>
                  </a:lnTo>
                  <a:lnTo>
                    <a:pt x="13" y="27"/>
                  </a:lnTo>
                  <a:lnTo>
                    <a:pt x="9" y="33"/>
                  </a:lnTo>
                  <a:lnTo>
                    <a:pt x="6" y="38"/>
                  </a:lnTo>
                  <a:lnTo>
                    <a:pt x="3" y="44"/>
                  </a:lnTo>
                  <a:lnTo>
                    <a:pt x="1" y="51"/>
                  </a:lnTo>
                  <a:lnTo>
                    <a:pt x="0" y="56"/>
                  </a:lnTo>
                  <a:lnTo>
                    <a:pt x="7" y="56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61" name="Freeform 541"/>
            <p:cNvSpPr>
              <a:spLocks/>
            </p:cNvSpPr>
            <p:nvPr/>
          </p:nvSpPr>
          <p:spPr bwMode="auto">
            <a:xfrm>
              <a:off x="1645" y="4114"/>
              <a:ext cx="4" cy="25"/>
            </a:xfrm>
            <a:custGeom>
              <a:avLst/>
              <a:gdLst>
                <a:gd name="T0" fmla="*/ 2 w 4"/>
                <a:gd name="T1" fmla="*/ 24 h 25"/>
                <a:gd name="T2" fmla="*/ 2 w 4"/>
                <a:gd name="T3" fmla="*/ 24 h 25"/>
                <a:gd name="T4" fmla="*/ 3 w 4"/>
                <a:gd name="T5" fmla="*/ 0 h 25"/>
                <a:gd name="T6" fmla="*/ 1 w 4"/>
                <a:gd name="T7" fmla="*/ 0 h 25"/>
                <a:gd name="T8" fmla="*/ 0 w 4"/>
                <a:gd name="T9" fmla="*/ 24 h 25"/>
                <a:gd name="T10" fmla="*/ 2 w 4"/>
                <a:gd name="T11" fmla="*/ 24 h 2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"/>
                <a:gd name="T19" fmla="*/ 0 h 25"/>
                <a:gd name="T20" fmla="*/ 4 w 4"/>
                <a:gd name="T21" fmla="*/ 25 h 2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" h="25">
                  <a:moveTo>
                    <a:pt x="2" y="24"/>
                  </a:moveTo>
                  <a:lnTo>
                    <a:pt x="2" y="24"/>
                  </a:lnTo>
                  <a:lnTo>
                    <a:pt x="3" y="0"/>
                  </a:lnTo>
                  <a:lnTo>
                    <a:pt x="1" y="0"/>
                  </a:lnTo>
                  <a:lnTo>
                    <a:pt x="0" y="24"/>
                  </a:lnTo>
                  <a:lnTo>
                    <a:pt x="2" y="24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62" name="Freeform 542"/>
            <p:cNvSpPr>
              <a:spLocks/>
            </p:cNvSpPr>
            <p:nvPr/>
          </p:nvSpPr>
          <p:spPr bwMode="auto">
            <a:xfrm>
              <a:off x="1651" y="4056"/>
              <a:ext cx="167" cy="125"/>
            </a:xfrm>
            <a:custGeom>
              <a:avLst/>
              <a:gdLst>
                <a:gd name="T0" fmla="*/ 166 w 167"/>
                <a:gd name="T1" fmla="*/ 68 h 125"/>
                <a:gd name="T2" fmla="*/ 165 w 167"/>
                <a:gd name="T3" fmla="*/ 74 h 125"/>
                <a:gd name="T4" fmla="*/ 163 w 167"/>
                <a:gd name="T5" fmla="*/ 80 h 125"/>
                <a:gd name="T6" fmla="*/ 161 w 167"/>
                <a:gd name="T7" fmla="*/ 86 h 125"/>
                <a:gd name="T8" fmla="*/ 157 w 167"/>
                <a:gd name="T9" fmla="*/ 92 h 125"/>
                <a:gd name="T10" fmla="*/ 153 w 167"/>
                <a:gd name="T11" fmla="*/ 96 h 125"/>
                <a:gd name="T12" fmla="*/ 149 w 167"/>
                <a:gd name="T13" fmla="*/ 101 h 125"/>
                <a:gd name="T14" fmla="*/ 144 w 167"/>
                <a:gd name="T15" fmla="*/ 105 h 125"/>
                <a:gd name="T16" fmla="*/ 139 w 167"/>
                <a:gd name="T17" fmla="*/ 110 h 125"/>
                <a:gd name="T18" fmla="*/ 132 w 167"/>
                <a:gd name="T19" fmla="*/ 113 h 125"/>
                <a:gd name="T20" fmla="*/ 125 w 167"/>
                <a:gd name="T21" fmla="*/ 116 h 125"/>
                <a:gd name="T22" fmla="*/ 119 w 167"/>
                <a:gd name="T23" fmla="*/ 118 h 125"/>
                <a:gd name="T24" fmla="*/ 111 w 167"/>
                <a:gd name="T25" fmla="*/ 120 h 125"/>
                <a:gd name="T26" fmla="*/ 103 w 167"/>
                <a:gd name="T27" fmla="*/ 122 h 125"/>
                <a:gd name="T28" fmla="*/ 96 w 167"/>
                <a:gd name="T29" fmla="*/ 123 h 125"/>
                <a:gd name="T30" fmla="*/ 87 w 167"/>
                <a:gd name="T31" fmla="*/ 124 h 125"/>
                <a:gd name="T32" fmla="*/ 78 w 167"/>
                <a:gd name="T33" fmla="*/ 123 h 125"/>
                <a:gd name="T34" fmla="*/ 62 w 167"/>
                <a:gd name="T35" fmla="*/ 120 h 125"/>
                <a:gd name="T36" fmla="*/ 46 w 167"/>
                <a:gd name="T37" fmla="*/ 116 h 125"/>
                <a:gd name="T38" fmla="*/ 32 w 167"/>
                <a:gd name="T39" fmla="*/ 110 h 125"/>
                <a:gd name="T40" fmla="*/ 21 w 167"/>
                <a:gd name="T41" fmla="*/ 101 h 125"/>
                <a:gd name="T42" fmla="*/ 11 w 167"/>
                <a:gd name="T43" fmla="*/ 91 h 125"/>
                <a:gd name="T44" fmla="*/ 4 w 167"/>
                <a:gd name="T45" fmla="*/ 80 h 125"/>
                <a:gd name="T46" fmla="*/ 0 w 167"/>
                <a:gd name="T47" fmla="*/ 68 h 125"/>
                <a:gd name="T48" fmla="*/ 0 w 167"/>
                <a:gd name="T49" fmla="*/ 55 h 125"/>
                <a:gd name="T50" fmla="*/ 1 w 167"/>
                <a:gd name="T51" fmla="*/ 50 h 125"/>
                <a:gd name="T52" fmla="*/ 2 w 167"/>
                <a:gd name="T53" fmla="*/ 44 h 125"/>
                <a:gd name="T54" fmla="*/ 5 w 167"/>
                <a:gd name="T55" fmla="*/ 38 h 125"/>
                <a:gd name="T56" fmla="*/ 8 w 167"/>
                <a:gd name="T57" fmla="*/ 32 h 125"/>
                <a:gd name="T58" fmla="*/ 12 w 167"/>
                <a:gd name="T59" fmla="*/ 28 h 125"/>
                <a:gd name="T60" fmla="*/ 16 w 167"/>
                <a:gd name="T61" fmla="*/ 23 h 125"/>
                <a:gd name="T62" fmla="*/ 21 w 167"/>
                <a:gd name="T63" fmla="*/ 18 h 125"/>
                <a:gd name="T64" fmla="*/ 28 w 167"/>
                <a:gd name="T65" fmla="*/ 14 h 125"/>
                <a:gd name="T66" fmla="*/ 34 w 167"/>
                <a:gd name="T67" fmla="*/ 10 h 125"/>
                <a:gd name="T68" fmla="*/ 40 w 167"/>
                <a:gd name="T69" fmla="*/ 8 h 125"/>
                <a:gd name="T70" fmla="*/ 47 w 167"/>
                <a:gd name="T71" fmla="*/ 6 h 125"/>
                <a:gd name="T72" fmla="*/ 55 w 167"/>
                <a:gd name="T73" fmla="*/ 3 h 125"/>
                <a:gd name="T74" fmla="*/ 63 w 167"/>
                <a:gd name="T75" fmla="*/ 2 h 125"/>
                <a:gd name="T76" fmla="*/ 70 w 167"/>
                <a:gd name="T77" fmla="*/ 1 h 125"/>
                <a:gd name="T78" fmla="*/ 79 w 167"/>
                <a:gd name="T79" fmla="*/ 0 h 125"/>
                <a:gd name="T80" fmla="*/ 88 w 167"/>
                <a:gd name="T81" fmla="*/ 1 h 125"/>
                <a:gd name="T82" fmla="*/ 104 w 167"/>
                <a:gd name="T83" fmla="*/ 3 h 125"/>
                <a:gd name="T84" fmla="*/ 120 w 167"/>
                <a:gd name="T85" fmla="*/ 8 h 125"/>
                <a:gd name="T86" fmla="*/ 133 w 167"/>
                <a:gd name="T87" fmla="*/ 14 h 125"/>
                <a:gd name="T88" fmla="*/ 145 w 167"/>
                <a:gd name="T89" fmla="*/ 23 h 125"/>
                <a:gd name="T90" fmla="*/ 154 w 167"/>
                <a:gd name="T91" fmla="*/ 32 h 125"/>
                <a:gd name="T92" fmla="*/ 161 w 167"/>
                <a:gd name="T93" fmla="*/ 44 h 125"/>
                <a:gd name="T94" fmla="*/ 165 w 167"/>
                <a:gd name="T95" fmla="*/ 55 h 125"/>
                <a:gd name="T96" fmla="*/ 166 w 167"/>
                <a:gd name="T97" fmla="*/ 68 h 125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67"/>
                <a:gd name="T148" fmla="*/ 0 h 125"/>
                <a:gd name="T149" fmla="*/ 167 w 167"/>
                <a:gd name="T150" fmla="*/ 125 h 125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67" h="125">
                  <a:moveTo>
                    <a:pt x="166" y="68"/>
                  </a:moveTo>
                  <a:lnTo>
                    <a:pt x="165" y="74"/>
                  </a:lnTo>
                  <a:lnTo>
                    <a:pt x="163" y="80"/>
                  </a:lnTo>
                  <a:lnTo>
                    <a:pt x="161" y="86"/>
                  </a:lnTo>
                  <a:lnTo>
                    <a:pt x="157" y="92"/>
                  </a:lnTo>
                  <a:lnTo>
                    <a:pt x="153" y="96"/>
                  </a:lnTo>
                  <a:lnTo>
                    <a:pt x="149" y="101"/>
                  </a:lnTo>
                  <a:lnTo>
                    <a:pt x="144" y="105"/>
                  </a:lnTo>
                  <a:lnTo>
                    <a:pt x="139" y="110"/>
                  </a:lnTo>
                  <a:lnTo>
                    <a:pt x="132" y="113"/>
                  </a:lnTo>
                  <a:lnTo>
                    <a:pt x="125" y="116"/>
                  </a:lnTo>
                  <a:lnTo>
                    <a:pt x="119" y="118"/>
                  </a:lnTo>
                  <a:lnTo>
                    <a:pt x="111" y="120"/>
                  </a:lnTo>
                  <a:lnTo>
                    <a:pt x="103" y="122"/>
                  </a:lnTo>
                  <a:lnTo>
                    <a:pt x="96" y="123"/>
                  </a:lnTo>
                  <a:lnTo>
                    <a:pt x="87" y="124"/>
                  </a:lnTo>
                  <a:lnTo>
                    <a:pt x="78" y="123"/>
                  </a:lnTo>
                  <a:lnTo>
                    <a:pt x="62" y="120"/>
                  </a:lnTo>
                  <a:lnTo>
                    <a:pt x="46" y="116"/>
                  </a:lnTo>
                  <a:lnTo>
                    <a:pt x="32" y="110"/>
                  </a:lnTo>
                  <a:lnTo>
                    <a:pt x="21" y="101"/>
                  </a:lnTo>
                  <a:lnTo>
                    <a:pt x="11" y="91"/>
                  </a:lnTo>
                  <a:lnTo>
                    <a:pt x="4" y="80"/>
                  </a:lnTo>
                  <a:lnTo>
                    <a:pt x="0" y="68"/>
                  </a:lnTo>
                  <a:lnTo>
                    <a:pt x="0" y="55"/>
                  </a:lnTo>
                  <a:lnTo>
                    <a:pt x="1" y="50"/>
                  </a:lnTo>
                  <a:lnTo>
                    <a:pt x="2" y="44"/>
                  </a:lnTo>
                  <a:lnTo>
                    <a:pt x="5" y="38"/>
                  </a:lnTo>
                  <a:lnTo>
                    <a:pt x="8" y="32"/>
                  </a:lnTo>
                  <a:lnTo>
                    <a:pt x="12" y="28"/>
                  </a:lnTo>
                  <a:lnTo>
                    <a:pt x="16" y="23"/>
                  </a:lnTo>
                  <a:lnTo>
                    <a:pt x="21" y="18"/>
                  </a:lnTo>
                  <a:lnTo>
                    <a:pt x="28" y="14"/>
                  </a:lnTo>
                  <a:lnTo>
                    <a:pt x="34" y="10"/>
                  </a:lnTo>
                  <a:lnTo>
                    <a:pt x="40" y="8"/>
                  </a:lnTo>
                  <a:lnTo>
                    <a:pt x="47" y="6"/>
                  </a:lnTo>
                  <a:lnTo>
                    <a:pt x="55" y="3"/>
                  </a:lnTo>
                  <a:lnTo>
                    <a:pt x="63" y="2"/>
                  </a:lnTo>
                  <a:lnTo>
                    <a:pt x="70" y="1"/>
                  </a:lnTo>
                  <a:lnTo>
                    <a:pt x="79" y="0"/>
                  </a:lnTo>
                  <a:lnTo>
                    <a:pt x="88" y="1"/>
                  </a:lnTo>
                  <a:lnTo>
                    <a:pt x="104" y="3"/>
                  </a:lnTo>
                  <a:lnTo>
                    <a:pt x="120" y="8"/>
                  </a:lnTo>
                  <a:lnTo>
                    <a:pt x="133" y="14"/>
                  </a:lnTo>
                  <a:lnTo>
                    <a:pt x="145" y="23"/>
                  </a:lnTo>
                  <a:lnTo>
                    <a:pt x="154" y="32"/>
                  </a:lnTo>
                  <a:lnTo>
                    <a:pt x="161" y="44"/>
                  </a:lnTo>
                  <a:lnTo>
                    <a:pt x="165" y="55"/>
                  </a:lnTo>
                  <a:lnTo>
                    <a:pt x="166" y="68"/>
                  </a:lnTo>
                </a:path>
              </a:pathLst>
            </a:custGeom>
            <a:solidFill>
              <a:srgbClr val="FFFF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63" name="Freeform 543"/>
            <p:cNvSpPr>
              <a:spLocks/>
            </p:cNvSpPr>
            <p:nvPr/>
          </p:nvSpPr>
          <p:spPr bwMode="auto">
            <a:xfrm>
              <a:off x="1732" y="4127"/>
              <a:ext cx="89" cy="57"/>
            </a:xfrm>
            <a:custGeom>
              <a:avLst/>
              <a:gdLst>
                <a:gd name="T0" fmla="*/ 0 w 89"/>
                <a:gd name="T1" fmla="*/ 55 h 57"/>
                <a:gd name="T2" fmla="*/ 0 w 89"/>
                <a:gd name="T3" fmla="*/ 55 h 57"/>
                <a:gd name="T4" fmla="*/ 8 w 89"/>
                <a:gd name="T5" fmla="*/ 56 h 57"/>
                <a:gd name="T6" fmla="*/ 17 w 89"/>
                <a:gd name="T7" fmla="*/ 55 h 57"/>
                <a:gd name="T8" fmla="*/ 24 w 89"/>
                <a:gd name="T9" fmla="*/ 54 h 57"/>
                <a:gd name="T10" fmla="*/ 32 w 89"/>
                <a:gd name="T11" fmla="*/ 53 h 57"/>
                <a:gd name="T12" fmla="*/ 40 w 89"/>
                <a:gd name="T13" fmla="*/ 51 h 57"/>
                <a:gd name="T14" fmla="*/ 47 w 89"/>
                <a:gd name="T15" fmla="*/ 49 h 57"/>
                <a:gd name="T16" fmla="*/ 53 w 89"/>
                <a:gd name="T17" fmla="*/ 46 h 57"/>
                <a:gd name="T18" fmla="*/ 60 w 89"/>
                <a:gd name="T19" fmla="*/ 42 h 57"/>
                <a:gd name="T20" fmla="*/ 66 w 89"/>
                <a:gd name="T21" fmla="*/ 38 h 57"/>
                <a:gd name="T22" fmla="*/ 70 w 89"/>
                <a:gd name="T23" fmla="*/ 34 h 57"/>
                <a:gd name="T24" fmla="*/ 76 w 89"/>
                <a:gd name="T25" fmla="*/ 29 h 57"/>
                <a:gd name="T26" fmla="*/ 80 w 89"/>
                <a:gd name="T27" fmla="*/ 24 h 57"/>
                <a:gd name="T28" fmla="*/ 83 w 89"/>
                <a:gd name="T29" fmla="*/ 19 h 57"/>
                <a:gd name="T30" fmla="*/ 85 w 89"/>
                <a:gd name="T31" fmla="*/ 13 h 57"/>
                <a:gd name="T32" fmla="*/ 87 w 89"/>
                <a:gd name="T33" fmla="*/ 6 h 57"/>
                <a:gd name="T34" fmla="*/ 88 w 89"/>
                <a:gd name="T35" fmla="*/ 0 h 57"/>
                <a:gd name="T36" fmla="*/ 82 w 89"/>
                <a:gd name="T37" fmla="*/ 0 h 57"/>
                <a:gd name="T38" fmla="*/ 81 w 89"/>
                <a:gd name="T39" fmla="*/ 5 h 57"/>
                <a:gd name="T40" fmla="*/ 80 w 89"/>
                <a:gd name="T41" fmla="*/ 11 h 57"/>
                <a:gd name="T42" fmla="*/ 77 w 89"/>
                <a:gd name="T43" fmla="*/ 15 h 57"/>
                <a:gd name="T44" fmla="*/ 75 w 89"/>
                <a:gd name="T45" fmla="*/ 21 h 57"/>
                <a:gd name="T46" fmla="*/ 70 w 89"/>
                <a:gd name="T47" fmla="*/ 25 h 57"/>
                <a:gd name="T48" fmla="*/ 66 w 89"/>
                <a:gd name="T49" fmla="*/ 29 h 57"/>
                <a:gd name="T50" fmla="*/ 62 w 89"/>
                <a:gd name="T51" fmla="*/ 33 h 57"/>
                <a:gd name="T52" fmla="*/ 57 w 89"/>
                <a:gd name="T53" fmla="*/ 37 h 57"/>
                <a:gd name="T54" fmla="*/ 51 w 89"/>
                <a:gd name="T55" fmla="*/ 40 h 57"/>
                <a:gd name="T56" fmla="*/ 45 w 89"/>
                <a:gd name="T57" fmla="*/ 42 h 57"/>
                <a:gd name="T58" fmla="*/ 38 w 89"/>
                <a:gd name="T59" fmla="*/ 45 h 57"/>
                <a:gd name="T60" fmla="*/ 31 w 89"/>
                <a:gd name="T61" fmla="*/ 47 h 57"/>
                <a:gd name="T62" fmla="*/ 23 w 89"/>
                <a:gd name="T63" fmla="*/ 49 h 57"/>
                <a:gd name="T64" fmla="*/ 17 w 89"/>
                <a:gd name="T65" fmla="*/ 50 h 57"/>
                <a:gd name="T66" fmla="*/ 8 w 89"/>
                <a:gd name="T67" fmla="*/ 50 h 57"/>
                <a:gd name="T68" fmla="*/ 0 w 89"/>
                <a:gd name="T69" fmla="*/ 50 h 57"/>
                <a:gd name="T70" fmla="*/ 0 w 89"/>
                <a:gd name="T71" fmla="*/ 55 h 5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57"/>
                <a:gd name="T110" fmla="*/ 89 w 89"/>
                <a:gd name="T111" fmla="*/ 57 h 5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57">
                  <a:moveTo>
                    <a:pt x="0" y="55"/>
                  </a:moveTo>
                  <a:lnTo>
                    <a:pt x="0" y="55"/>
                  </a:lnTo>
                  <a:lnTo>
                    <a:pt x="8" y="56"/>
                  </a:lnTo>
                  <a:lnTo>
                    <a:pt x="17" y="55"/>
                  </a:lnTo>
                  <a:lnTo>
                    <a:pt x="24" y="54"/>
                  </a:lnTo>
                  <a:lnTo>
                    <a:pt x="32" y="53"/>
                  </a:lnTo>
                  <a:lnTo>
                    <a:pt x="40" y="51"/>
                  </a:lnTo>
                  <a:lnTo>
                    <a:pt x="47" y="49"/>
                  </a:lnTo>
                  <a:lnTo>
                    <a:pt x="53" y="46"/>
                  </a:lnTo>
                  <a:lnTo>
                    <a:pt x="60" y="42"/>
                  </a:lnTo>
                  <a:lnTo>
                    <a:pt x="66" y="38"/>
                  </a:lnTo>
                  <a:lnTo>
                    <a:pt x="70" y="34"/>
                  </a:lnTo>
                  <a:lnTo>
                    <a:pt x="76" y="29"/>
                  </a:lnTo>
                  <a:lnTo>
                    <a:pt x="80" y="24"/>
                  </a:lnTo>
                  <a:lnTo>
                    <a:pt x="83" y="19"/>
                  </a:lnTo>
                  <a:lnTo>
                    <a:pt x="85" y="13"/>
                  </a:lnTo>
                  <a:lnTo>
                    <a:pt x="87" y="6"/>
                  </a:lnTo>
                  <a:lnTo>
                    <a:pt x="88" y="0"/>
                  </a:lnTo>
                  <a:lnTo>
                    <a:pt x="82" y="0"/>
                  </a:lnTo>
                  <a:lnTo>
                    <a:pt x="81" y="5"/>
                  </a:lnTo>
                  <a:lnTo>
                    <a:pt x="80" y="11"/>
                  </a:lnTo>
                  <a:lnTo>
                    <a:pt x="77" y="15"/>
                  </a:lnTo>
                  <a:lnTo>
                    <a:pt x="75" y="21"/>
                  </a:lnTo>
                  <a:lnTo>
                    <a:pt x="70" y="25"/>
                  </a:lnTo>
                  <a:lnTo>
                    <a:pt x="66" y="29"/>
                  </a:lnTo>
                  <a:lnTo>
                    <a:pt x="62" y="33"/>
                  </a:lnTo>
                  <a:lnTo>
                    <a:pt x="57" y="37"/>
                  </a:lnTo>
                  <a:lnTo>
                    <a:pt x="51" y="40"/>
                  </a:lnTo>
                  <a:lnTo>
                    <a:pt x="45" y="42"/>
                  </a:lnTo>
                  <a:lnTo>
                    <a:pt x="38" y="45"/>
                  </a:lnTo>
                  <a:lnTo>
                    <a:pt x="31" y="47"/>
                  </a:lnTo>
                  <a:lnTo>
                    <a:pt x="23" y="49"/>
                  </a:lnTo>
                  <a:lnTo>
                    <a:pt x="17" y="50"/>
                  </a:lnTo>
                  <a:lnTo>
                    <a:pt x="8" y="50"/>
                  </a:lnTo>
                  <a:lnTo>
                    <a:pt x="0" y="50"/>
                  </a:lnTo>
                  <a:lnTo>
                    <a:pt x="0" y="55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64" name="Freeform 544"/>
            <p:cNvSpPr>
              <a:spLocks/>
            </p:cNvSpPr>
            <p:nvPr/>
          </p:nvSpPr>
          <p:spPr bwMode="auto">
            <a:xfrm>
              <a:off x="1647" y="4114"/>
              <a:ext cx="80" cy="69"/>
            </a:xfrm>
            <a:custGeom>
              <a:avLst/>
              <a:gdLst>
                <a:gd name="T0" fmla="*/ 0 w 80"/>
                <a:gd name="T1" fmla="*/ 0 h 69"/>
                <a:gd name="T2" fmla="*/ 0 w 80"/>
                <a:gd name="T3" fmla="*/ 0 h 69"/>
                <a:gd name="T4" fmla="*/ 1 w 80"/>
                <a:gd name="T5" fmla="*/ 13 h 69"/>
                <a:gd name="T6" fmla="*/ 5 w 80"/>
                <a:gd name="T7" fmla="*/ 25 h 69"/>
                <a:gd name="T8" fmla="*/ 12 w 80"/>
                <a:gd name="T9" fmla="*/ 37 h 69"/>
                <a:gd name="T10" fmla="*/ 21 w 80"/>
                <a:gd name="T11" fmla="*/ 46 h 69"/>
                <a:gd name="T12" fmla="*/ 33 w 80"/>
                <a:gd name="T13" fmla="*/ 54 h 69"/>
                <a:gd name="T14" fmla="*/ 47 w 80"/>
                <a:gd name="T15" fmla="*/ 62 h 69"/>
                <a:gd name="T16" fmla="*/ 62 w 80"/>
                <a:gd name="T17" fmla="*/ 66 h 69"/>
                <a:gd name="T18" fmla="*/ 79 w 80"/>
                <a:gd name="T19" fmla="*/ 68 h 69"/>
                <a:gd name="T20" fmla="*/ 79 w 80"/>
                <a:gd name="T21" fmla="*/ 62 h 69"/>
                <a:gd name="T22" fmla="*/ 63 w 80"/>
                <a:gd name="T23" fmla="*/ 60 h 69"/>
                <a:gd name="T24" fmla="*/ 49 w 80"/>
                <a:gd name="T25" fmla="*/ 55 h 69"/>
                <a:gd name="T26" fmla="*/ 36 w 80"/>
                <a:gd name="T27" fmla="*/ 50 h 69"/>
                <a:gd name="T28" fmla="*/ 26 w 80"/>
                <a:gd name="T29" fmla="*/ 41 h 69"/>
                <a:gd name="T30" fmla="*/ 17 w 80"/>
                <a:gd name="T31" fmla="*/ 32 h 69"/>
                <a:gd name="T32" fmla="*/ 11 w 80"/>
                <a:gd name="T33" fmla="*/ 23 h 69"/>
                <a:gd name="T34" fmla="*/ 7 w 80"/>
                <a:gd name="T35" fmla="*/ 12 h 69"/>
                <a:gd name="T36" fmla="*/ 7 w 80"/>
                <a:gd name="T37" fmla="*/ 0 h 69"/>
                <a:gd name="T38" fmla="*/ 0 w 80"/>
                <a:gd name="T39" fmla="*/ 0 h 69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69"/>
                <a:gd name="T62" fmla="*/ 80 w 80"/>
                <a:gd name="T63" fmla="*/ 69 h 69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69">
                  <a:moveTo>
                    <a:pt x="0" y="0"/>
                  </a:moveTo>
                  <a:lnTo>
                    <a:pt x="0" y="0"/>
                  </a:lnTo>
                  <a:lnTo>
                    <a:pt x="1" y="13"/>
                  </a:lnTo>
                  <a:lnTo>
                    <a:pt x="5" y="25"/>
                  </a:lnTo>
                  <a:lnTo>
                    <a:pt x="12" y="37"/>
                  </a:lnTo>
                  <a:lnTo>
                    <a:pt x="21" y="46"/>
                  </a:lnTo>
                  <a:lnTo>
                    <a:pt x="33" y="54"/>
                  </a:lnTo>
                  <a:lnTo>
                    <a:pt x="47" y="62"/>
                  </a:lnTo>
                  <a:lnTo>
                    <a:pt x="62" y="66"/>
                  </a:lnTo>
                  <a:lnTo>
                    <a:pt x="79" y="68"/>
                  </a:lnTo>
                  <a:lnTo>
                    <a:pt x="79" y="62"/>
                  </a:lnTo>
                  <a:lnTo>
                    <a:pt x="63" y="60"/>
                  </a:lnTo>
                  <a:lnTo>
                    <a:pt x="49" y="55"/>
                  </a:lnTo>
                  <a:lnTo>
                    <a:pt x="36" y="50"/>
                  </a:lnTo>
                  <a:lnTo>
                    <a:pt x="26" y="41"/>
                  </a:lnTo>
                  <a:lnTo>
                    <a:pt x="17" y="32"/>
                  </a:lnTo>
                  <a:lnTo>
                    <a:pt x="11" y="23"/>
                  </a:lnTo>
                  <a:lnTo>
                    <a:pt x="7" y="12"/>
                  </a:lnTo>
                  <a:lnTo>
                    <a:pt x="7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65" name="Freeform 545"/>
            <p:cNvSpPr>
              <a:spLocks/>
            </p:cNvSpPr>
            <p:nvPr/>
          </p:nvSpPr>
          <p:spPr bwMode="auto">
            <a:xfrm>
              <a:off x="1647" y="4052"/>
              <a:ext cx="90" cy="57"/>
            </a:xfrm>
            <a:custGeom>
              <a:avLst/>
              <a:gdLst>
                <a:gd name="T0" fmla="*/ 89 w 90"/>
                <a:gd name="T1" fmla="*/ 1 h 57"/>
                <a:gd name="T2" fmla="*/ 89 w 90"/>
                <a:gd name="T3" fmla="*/ 1 h 57"/>
                <a:gd name="T4" fmla="*/ 81 w 90"/>
                <a:gd name="T5" fmla="*/ 0 h 57"/>
                <a:gd name="T6" fmla="*/ 72 w 90"/>
                <a:gd name="T7" fmla="*/ 1 h 57"/>
                <a:gd name="T8" fmla="*/ 64 w 90"/>
                <a:gd name="T9" fmla="*/ 3 h 57"/>
                <a:gd name="T10" fmla="*/ 56 w 90"/>
                <a:gd name="T11" fmla="*/ 4 h 57"/>
                <a:gd name="T12" fmla="*/ 49 w 90"/>
                <a:gd name="T13" fmla="*/ 5 h 57"/>
                <a:gd name="T14" fmla="*/ 41 w 90"/>
                <a:gd name="T15" fmla="*/ 8 h 57"/>
                <a:gd name="T16" fmla="*/ 35 w 90"/>
                <a:gd name="T17" fmla="*/ 11 h 57"/>
                <a:gd name="T18" fmla="*/ 29 w 90"/>
                <a:gd name="T19" fmla="*/ 14 h 57"/>
                <a:gd name="T20" fmla="*/ 22 w 90"/>
                <a:gd name="T21" fmla="*/ 19 h 57"/>
                <a:gd name="T22" fmla="*/ 18 w 90"/>
                <a:gd name="T23" fmla="*/ 23 h 57"/>
                <a:gd name="T24" fmla="*/ 13 w 90"/>
                <a:gd name="T25" fmla="*/ 27 h 57"/>
                <a:gd name="T26" fmla="*/ 9 w 90"/>
                <a:gd name="T27" fmla="*/ 33 h 57"/>
                <a:gd name="T28" fmla="*/ 6 w 90"/>
                <a:gd name="T29" fmla="*/ 38 h 57"/>
                <a:gd name="T30" fmla="*/ 3 w 90"/>
                <a:gd name="T31" fmla="*/ 44 h 57"/>
                <a:gd name="T32" fmla="*/ 1 w 90"/>
                <a:gd name="T33" fmla="*/ 51 h 57"/>
                <a:gd name="T34" fmla="*/ 0 w 90"/>
                <a:gd name="T35" fmla="*/ 56 h 57"/>
                <a:gd name="T36" fmla="*/ 7 w 90"/>
                <a:gd name="T37" fmla="*/ 56 h 57"/>
                <a:gd name="T38" fmla="*/ 7 w 90"/>
                <a:gd name="T39" fmla="*/ 51 h 57"/>
                <a:gd name="T40" fmla="*/ 9 w 90"/>
                <a:gd name="T41" fmla="*/ 46 h 57"/>
                <a:gd name="T42" fmla="*/ 11 w 90"/>
                <a:gd name="T43" fmla="*/ 41 h 57"/>
                <a:gd name="T44" fmla="*/ 14 w 90"/>
                <a:gd name="T45" fmla="*/ 35 h 57"/>
                <a:gd name="T46" fmla="*/ 18 w 90"/>
                <a:gd name="T47" fmla="*/ 32 h 57"/>
                <a:gd name="T48" fmla="*/ 22 w 90"/>
                <a:gd name="T49" fmla="*/ 27 h 57"/>
                <a:gd name="T50" fmla="*/ 26 w 90"/>
                <a:gd name="T51" fmla="*/ 23 h 57"/>
                <a:gd name="T52" fmla="*/ 32 w 90"/>
                <a:gd name="T53" fmla="*/ 20 h 57"/>
                <a:gd name="T54" fmla="*/ 38 w 90"/>
                <a:gd name="T55" fmla="*/ 17 h 57"/>
                <a:gd name="T56" fmla="*/ 43 w 90"/>
                <a:gd name="T57" fmla="*/ 14 h 57"/>
                <a:gd name="T58" fmla="*/ 51 w 90"/>
                <a:gd name="T59" fmla="*/ 12 h 57"/>
                <a:gd name="T60" fmla="*/ 57 w 90"/>
                <a:gd name="T61" fmla="*/ 10 h 57"/>
                <a:gd name="T62" fmla="*/ 65 w 90"/>
                <a:gd name="T63" fmla="*/ 8 h 57"/>
                <a:gd name="T64" fmla="*/ 72 w 90"/>
                <a:gd name="T65" fmla="*/ 7 h 57"/>
                <a:gd name="T66" fmla="*/ 81 w 90"/>
                <a:gd name="T67" fmla="*/ 7 h 57"/>
                <a:gd name="T68" fmla="*/ 89 w 90"/>
                <a:gd name="T69" fmla="*/ 7 h 57"/>
                <a:gd name="T70" fmla="*/ 89 w 90"/>
                <a:gd name="T71" fmla="*/ 1 h 5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"/>
                <a:gd name="T109" fmla="*/ 0 h 57"/>
                <a:gd name="T110" fmla="*/ 90 w 90"/>
                <a:gd name="T111" fmla="*/ 57 h 5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" h="57">
                  <a:moveTo>
                    <a:pt x="89" y="1"/>
                  </a:moveTo>
                  <a:lnTo>
                    <a:pt x="89" y="1"/>
                  </a:lnTo>
                  <a:lnTo>
                    <a:pt x="81" y="0"/>
                  </a:lnTo>
                  <a:lnTo>
                    <a:pt x="72" y="1"/>
                  </a:lnTo>
                  <a:lnTo>
                    <a:pt x="64" y="3"/>
                  </a:lnTo>
                  <a:lnTo>
                    <a:pt x="56" y="4"/>
                  </a:lnTo>
                  <a:lnTo>
                    <a:pt x="49" y="5"/>
                  </a:lnTo>
                  <a:lnTo>
                    <a:pt x="41" y="8"/>
                  </a:lnTo>
                  <a:lnTo>
                    <a:pt x="35" y="11"/>
                  </a:lnTo>
                  <a:lnTo>
                    <a:pt x="29" y="14"/>
                  </a:lnTo>
                  <a:lnTo>
                    <a:pt x="22" y="19"/>
                  </a:lnTo>
                  <a:lnTo>
                    <a:pt x="18" y="23"/>
                  </a:lnTo>
                  <a:lnTo>
                    <a:pt x="13" y="27"/>
                  </a:lnTo>
                  <a:lnTo>
                    <a:pt x="9" y="33"/>
                  </a:lnTo>
                  <a:lnTo>
                    <a:pt x="6" y="38"/>
                  </a:lnTo>
                  <a:lnTo>
                    <a:pt x="3" y="44"/>
                  </a:lnTo>
                  <a:lnTo>
                    <a:pt x="1" y="51"/>
                  </a:lnTo>
                  <a:lnTo>
                    <a:pt x="0" y="56"/>
                  </a:lnTo>
                  <a:lnTo>
                    <a:pt x="7" y="56"/>
                  </a:lnTo>
                  <a:lnTo>
                    <a:pt x="7" y="51"/>
                  </a:lnTo>
                  <a:lnTo>
                    <a:pt x="9" y="46"/>
                  </a:lnTo>
                  <a:lnTo>
                    <a:pt x="11" y="41"/>
                  </a:lnTo>
                  <a:lnTo>
                    <a:pt x="14" y="35"/>
                  </a:lnTo>
                  <a:lnTo>
                    <a:pt x="18" y="32"/>
                  </a:lnTo>
                  <a:lnTo>
                    <a:pt x="22" y="27"/>
                  </a:lnTo>
                  <a:lnTo>
                    <a:pt x="26" y="23"/>
                  </a:lnTo>
                  <a:lnTo>
                    <a:pt x="32" y="20"/>
                  </a:lnTo>
                  <a:lnTo>
                    <a:pt x="38" y="17"/>
                  </a:lnTo>
                  <a:lnTo>
                    <a:pt x="43" y="14"/>
                  </a:lnTo>
                  <a:lnTo>
                    <a:pt x="51" y="12"/>
                  </a:lnTo>
                  <a:lnTo>
                    <a:pt x="57" y="10"/>
                  </a:lnTo>
                  <a:lnTo>
                    <a:pt x="65" y="8"/>
                  </a:lnTo>
                  <a:lnTo>
                    <a:pt x="72" y="7"/>
                  </a:lnTo>
                  <a:lnTo>
                    <a:pt x="81" y="7"/>
                  </a:lnTo>
                  <a:lnTo>
                    <a:pt x="89" y="7"/>
                  </a:lnTo>
                  <a:lnTo>
                    <a:pt x="89" y="1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66" name="Freeform 546"/>
            <p:cNvSpPr>
              <a:spLocks/>
            </p:cNvSpPr>
            <p:nvPr/>
          </p:nvSpPr>
          <p:spPr bwMode="auto">
            <a:xfrm>
              <a:off x="1742" y="4053"/>
              <a:ext cx="79" cy="69"/>
            </a:xfrm>
            <a:custGeom>
              <a:avLst/>
              <a:gdLst>
                <a:gd name="T0" fmla="*/ 78 w 79"/>
                <a:gd name="T1" fmla="*/ 68 h 69"/>
                <a:gd name="T2" fmla="*/ 78 w 79"/>
                <a:gd name="T3" fmla="*/ 68 h 69"/>
                <a:gd name="T4" fmla="*/ 78 w 79"/>
                <a:gd name="T5" fmla="*/ 56 h 69"/>
                <a:gd name="T6" fmla="*/ 73 w 79"/>
                <a:gd name="T7" fmla="*/ 44 h 69"/>
                <a:gd name="T8" fmla="*/ 67 w 79"/>
                <a:gd name="T9" fmla="*/ 32 h 69"/>
                <a:gd name="T10" fmla="*/ 57 w 79"/>
                <a:gd name="T11" fmla="*/ 23 h 69"/>
                <a:gd name="T12" fmla="*/ 46 w 79"/>
                <a:gd name="T13" fmla="*/ 14 h 69"/>
                <a:gd name="T14" fmla="*/ 32 w 79"/>
                <a:gd name="T15" fmla="*/ 7 h 69"/>
                <a:gd name="T16" fmla="*/ 16 w 79"/>
                <a:gd name="T17" fmla="*/ 3 h 69"/>
                <a:gd name="T18" fmla="*/ 0 w 79"/>
                <a:gd name="T19" fmla="*/ 0 h 69"/>
                <a:gd name="T20" fmla="*/ 0 w 79"/>
                <a:gd name="T21" fmla="*/ 6 h 69"/>
                <a:gd name="T22" fmla="*/ 15 w 79"/>
                <a:gd name="T23" fmla="*/ 9 h 69"/>
                <a:gd name="T24" fmla="*/ 30 w 79"/>
                <a:gd name="T25" fmla="*/ 13 h 69"/>
                <a:gd name="T26" fmla="*/ 43 w 79"/>
                <a:gd name="T27" fmla="*/ 19 h 69"/>
                <a:gd name="T28" fmla="*/ 53 w 79"/>
                <a:gd name="T29" fmla="*/ 28 h 69"/>
                <a:gd name="T30" fmla="*/ 61 w 79"/>
                <a:gd name="T31" fmla="*/ 37 h 69"/>
                <a:gd name="T32" fmla="*/ 68 w 79"/>
                <a:gd name="T33" fmla="*/ 46 h 69"/>
                <a:gd name="T34" fmla="*/ 72 w 79"/>
                <a:gd name="T35" fmla="*/ 57 h 69"/>
                <a:gd name="T36" fmla="*/ 72 w 79"/>
                <a:gd name="T37" fmla="*/ 68 h 69"/>
                <a:gd name="T38" fmla="*/ 78 w 79"/>
                <a:gd name="T39" fmla="*/ 68 h 69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69"/>
                <a:gd name="T62" fmla="*/ 79 w 79"/>
                <a:gd name="T63" fmla="*/ 69 h 69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69">
                  <a:moveTo>
                    <a:pt x="78" y="68"/>
                  </a:moveTo>
                  <a:lnTo>
                    <a:pt x="78" y="68"/>
                  </a:lnTo>
                  <a:lnTo>
                    <a:pt x="78" y="56"/>
                  </a:lnTo>
                  <a:lnTo>
                    <a:pt x="73" y="44"/>
                  </a:lnTo>
                  <a:lnTo>
                    <a:pt x="67" y="32"/>
                  </a:lnTo>
                  <a:lnTo>
                    <a:pt x="57" y="23"/>
                  </a:lnTo>
                  <a:lnTo>
                    <a:pt x="46" y="14"/>
                  </a:lnTo>
                  <a:lnTo>
                    <a:pt x="32" y="7"/>
                  </a:lnTo>
                  <a:lnTo>
                    <a:pt x="16" y="3"/>
                  </a:lnTo>
                  <a:lnTo>
                    <a:pt x="0" y="0"/>
                  </a:lnTo>
                  <a:lnTo>
                    <a:pt x="0" y="6"/>
                  </a:lnTo>
                  <a:lnTo>
                    <a:pt x="15" y="9"/>
                  </a:lnTo>
                  <a:lnTo>
                    <a:pt x="30" y="13"/>
                  </a:lnTo>
                  <a:lnTo>
                    <a:pt x="43" y="19"/>
                  </a:lnTo>
                  <a:lnTo>
                    <a:pt x="53" y="28"/>
                  </a:lnTo>
                  <a:lnTo>
                    <a:pt x="61" y="37"/>
                  </a:lnTo>
                  <a:lnTo>
                    <a:pt x="68" y="46"/>
                  </a:lnTo>
                  <a:lnTo>
                    <a:pt x="72" y="57"/>
                  </a:lnTo>
                  <a:lnTo>
                    <a:pt x="72" y="68"/>
                  </a:lnTo>
                  <a:lnTo>
                    <a:pt x="78" y="68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67" name="Freeform 547"/>
            <p:cNvSpPr>
              <a:spLocks/>
            </p:cNvSpPr>
            <p:nvPr/>
          </p:nvSpPr>
          <p:spPr bwMode="auto">
            <a:xfrm>
              <a:off x="1803" y="4154"/>
              <a:ext cx="167" cy="106"/>
            </a:xfrm>
            <a:custGeom>
              <a:avLst/>
              <a:gdLst>
                <a:gd name="T0" fmla="*/ 0 w 167"/>
                <a:gd name="T1" fmla="*/ 65 h 106"/>
                <a:gd name="T2" fmla="*/ 1 w 167"/>
                <a:gd name="T3" fmla="*/ 73 h 106"/>
                <a:gd name="T4" fmla="*/ 5 w 167"/>
                <a:gd name="T5" fmla="*/ 79 h 106"/>
                <a:gd name="T6" fmla="*/ 12 w 167"/>
                <a:gd name="T7" fmla="*/ 86 h 106"/>
                <a:gd name="T8" fmla="*/ 21 w 167"/>
                <a:gd name="T9" fmla="*/ 92 h 106"/>
                <a:gd name="T10" fmla="*/ 33 w 167"/>
                <a:gd name="T11" fmla="*/ 97 h 106"/>
                <a:gd name="T12" fmla="*/ 46 w 167"/>
                <a:gd name="T13" fmla="*/ 100 h 106"/>
                <a:gd name="T14" fmla="*/ 62 w 167"/>
                <a:gd name="T15" fmla="*/ 104 h 106"/>
                <a:gd name="T16" fmla="*/ 78 w 167"/>
                <a:gd name="T17" fmla="*/ 105 h 106"/>
                <a:gd name="T18" fmla="*/ 87 w 167"/>
                <a:gd name="T19" fmla="*/ 105 h 106"/>
                <a:gd name="T20" fmla="*/ 96 w 167"/>
                <a:gd name="T21" fmla="*/ 105 h 106"/>
                <a:gd name="T22" fmla="*/ 103 w 167"/>
                <a:gd name="T23" fmla="*/ 105 h 106"/>
                <a:gd name="T24" fmla="*/ 111 w 167"/>
                <a:gd name="T25" fmla="*/ 104 h 106"/>
                <a:gd name="T26" fmla="*/ 119 w 167"/>
                <a:gd name="T27" fmla="*/ 103 h 106"/>
                <a:gd name="T28" fmla="*/ 125 w 167"/>
                <a:gd name="T29" fmla="*/ 101 h 106"/>
                <a:gd name="T30" fmla="*/ 132 w 167"/>
                <a:gd name="T31" fmla="*/ 99 h 106"/>
                <a:gd name="T32" fmla="*/ 139 w 167"/>
                <a:gd name="T33" fmla="*/ 97 h 106"/>
                <a:gd name="T34" fmla="*/ 144 w 167"/>
                <a:gd name="T35" fmla="*/ 95 h 106"/>
                <a:gd name="T36" fmla="*/ 150 w 167"/>
                <a:gd name="T37" fmla="*/ 92 h 106"/>
                <a:gd name="T38" fmla="*/ 153 w 167"/>
                <a:gd name="T39" fmla="*/ 90 h 106"/>
                <a:gd name="T40" fmla="*/ 157 w 167"/>
                <a:gd name="T41" fmla="*/ 87 h 106"/>
                <a:gd name="T42" fmla="*/ 161 w 167"/>
                <a:gd name="T43" fmla="*/ 83 h 106"/>
                <a:gd name="T44" fmla="*/ 163 w 167"/>
                <a:gd name="T45" fmla="*/ 79 h 106"/>
                <a:gd name="T46" fmla="*/ 165 w 167"/>
                <a:gd name="T47" fmla="*/ 76 h 106"/>
                <a:gd name="T48" fmla="*/ 166 w 167"/>
                <a:gd name="T49" fmla="*/ 73 h 106"/>
                <a:gd name="T50" fmla="*/ 165 w 167"/>
                <a:gd name="T51" fmla="*/ 40 h 106"/>
                <a:gd name="T52" fmla="*/ 165 w 167"/>
                <a:gd name="T53" fmla="*/ 33 h 106"/>
                <a:gd name="T54" fmla="*/ 161 w 167"/>
                <a:gd name="T55" fmla="*/ 26 h 106"/>
                <a:gd name="T56" fmla="*/ 154 w 167"/>
                <a:gd name="T57" fmla="*/ 19 h 106"/>
                <a:gd name="T58" fmla="*/ 144 w 167"/>
                <a:gd name="T59" fmla="*/ 13 h 106"/>
                <a:gd name="T60" fmla="*/ 133 w 167"/>
                <a:gd name="T61" fmla="*/ 9 h 106"/>
                <a:gd name="T62" fmla="*/ 119 w 167"/>
                <a:gd name="T63" fmla="*/ 5 h 106"/>
                <a:gd name="T64" fmla="*/ 103 w 167"/>
                <a:gd name="T65" fmla="*/ 2 h 106"/>
                <a:gd name="T66" fmla="*/ 87 w 167"/>
                <a:gd name="T67" fmla="*/ 0 h 106"/>
                <a:gd name="T68" fmla="*/ 78 w 167"/>
                <a:gd name="T69" fmla="*/ 0 h 106"/>
                <a:gd name="T70" fmla="*/ 70 w 167"/>
                <a:gd name="T71" fmla="*/ 0 h 106"/>
                <a:gd name="T72" fmla="*/ 62 w 167"/>
                <a:gd name="T73" fmla="*/ 1 h 106"/>
                <a:gd name="T74" fmla="*/ 54 w 167"/>
                <a:gd name="T75" fmla="*/ 2 h 106"/>
                <a:gd name="T76" fmla="*/ 47 w 167"/>
                <a:gd name="T77" fmla="*/ 3 h 106"/>
                <a:gd name="T78" fmla="*/ 40 w 167"/>
                <a:gd name="T79" fmla="*/ 4 h 106"/>
                <a:gd name="T80" fmla="*/ 33 w 167"/>
                <a:gd name="T81" fmla="*/ 6 h 106"/>
                <a:gd name="T82" fmla="*/ 27 w 167"/>
                <a:gd name="T83" fmla="*/ 9 h 106"/>
                <a:gd name="T84" fmla="*/ 21 w 167"/>
                <a:gd name="T85" fmla="*/ 10 h 106"/>
                <a:gd name="T86" fmla="*/ 16 w 167"/>
                <a:gd name="T87" fmla="*/ 13 h 106"/>
                <a:gd name="T88" fmla="*/ 12 w 167"/>
                <a:gd name="T89" fmla="*/ 16 h 106"/>
                <a:gd name="T90" fmla="*/ 8 w 167"/>
                <a:gd name="T91" fmla="*/ 19 h 106"/>
                <a:gd name="T92" fmla="*/ 5 w 167"/>
                <a:gd name="T93" fmla="*/ 23 h 106"/>
                <a:gd name="T94" fmla="*/ 2 w 167"/>
                <a:gd name="T95" fmla="*/ 26 h 106"/>
                <a:gd name="T96" fmla="*/ 1 w 167"/>
                <a:gd name="T97" fmla="*/ 29 h 106"/>
                <a:gd name="T98" fmla="*/ 0 w 167"/>
                <a:gd name="T99" fmla="*/ 33 h 106"/>
                <a:gd name="T100" fmla="*/ 0 w 167"/>
                <a:gd name="T101" fmla="*/ 65 h 10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67"/>
                <a:gd name="T154" fmla="*/ 0 h 106"/>
                <a:gd name="T155" fmla="*/ 167 w 167"/>
                <a:gd name="T156" fmla="*/ 106 h 10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67" h="106">
                  <a:moveTo>
                    <a:pt x="0" y="65"/>
                  </a:moveTo>
                  <a:lnTo>
                    <a:pt x="1" y="73"/>
                  </a:lnTo>
                  <a:lnTo>
                    <a:pt x="5" y="79"/>
                  </a:lnTo>
                  <a:lnTo>
                    <a:pt x="12" y="86"/>
                  </a:lnTo>
                  <a:lnTo>
                    <a:pt x="21" y="92"/>
                  </a:lnTo>
                  <a:lnTo>
                    <a:pt x="33" y="97"/>
                  </a:lnTo>
                  <a:lnTo>
                    <a:pt x="46" y="100"/>
                  </a:lnTo>
                  <a:lnTo>
                    <a:pt x="62" y="104"/>
                  </a:lnTo>
                  <a:lnTo>
                    <a:pt x="78" y="105"/>
                  </a:lnTo>
                  <a:lnTo>
                    <a:pt x="87" y="105"/>
                  </a:lnTo>
                  <a:lnTo>
                    <a:pt x="96" y="105"/>
                  </a:lnTo>
                  <a:lnTo>
                    <a:pt x="103" y="105"/>
                  </a:lnTo>
                  <a:lnTo>
                    <a:pt x="111" y="104"/>
                  </a:lnTo>
                  <a:lnTo>
                    <a:pt x="119" y="103"/>
                  </a:lnTo>
                  <a:lnTo>
                    <a:pt x="125" y="101"/>
                  </a:lnTo>
                  <a:lnTo>
                    <a:pt x="132" y="99"/>
                  </a:lnTo>
                  <a:lnTo>
                    <a:pt x="139" y="97"/>
                  </a:lnTo>
                  <a:lnTo>
                    <a:pt x="144" y="95"/>
                  </a:lnTo>
                  <a:lnTo>
                    <a:pt x="150" y="92"/>
                  </a:lnTo>
                  <a:lnTo>
                    <a:pt x="153" y="90"/>
                  </a:lnTo>
                  <a:lnTo>
                    <a:pt x="157" y="87"/>
                  </a:lnTo>
                  <a:lnTo>
                    <a:pt x="161" y="83"/>
                  </a:lnTo>
                  <a:lnTo>
                    <a:pt x="163" y="79"/>
                  </a:lnTo>
                  <a:lnTo>
                    <a:pt x="165" y="76"/>
                  </a:lnTo>
                  <a:lnTo>
                    <a:pt x="166" y="73"/>
                  </a:lnTo>
                  <a:lnTo>
                    <a:pt x="165" y="40"/>
                  </a:lnTo>
                  <a:lnTo>
                    <a:pt x="165" y="33"/>
                  </a:lnTo>
                  <a:lnTo>
                    <a:pt x="161" y="26"/>
                  </a:lnTo>
                  <a:lnTo>
                    <a:pt x="154" y="19"/>
                  </a:lnTo>
                  <a:lnTo>
                    <a:pt x="144" y="13"/>
                  </a:lnTo>
                  <a:lnTo>
                    <a:pt x="133" y="9"/>
                  </a:lnTo>
                  <a:lnTo>
                    <a:pt x="119" y="5"/>
                  </a:lnTo>
                  <a:lnTo>
                    <a:pt x="103" y="2"/>
                  </a:lnTo>
                  <a:lnTo>
                    <a:pt x="87" y="0"/>
                  </a:lnTo>
                  <a:lnTo>
                    <a:pt x="78" y="0"/>
                  </a:lnTo>
                  <a:lnTo>
                    <a:pt x="70" y="0"/>
                  </a:lnTo>
                  <a:lnTo>
                    <a:pt x="62" y="1"/>
                  </a:lnTo>
                  <a:lnTo>
                    <a:pt x="54" y="2"/>
                  </a:lnTo>
                  <a:lnTo>
                    <a:pt x="47" y="3"/>
                  </a:lnTo>
                  <a:lnTo>
                    <a:pt x="40" y="4"/>
                  </a:lnTo>
                  <a:lnTo>
                    <a:pt x="33" y="6"/>
                  </a:lnTo>
                  <a:lnTo>
                    <a:pt x="27" y="9"/>
                  </a:lnTo>
                  <a:lnTo>
                    <a:pt x="21" y="10"/>
                  </a:lnTo>
                  <a:lnTo>
                    <a:pt x="16" y="13"/>
                  </a:lnTo>
                  <a:lnTo>
                    <a:pt x="12" y="16"/>
                  </a:lnTo>
                  <a:lnTo>
                    <a:pt x="8" y="19"/>
                  </a:lnTo>
                  <a:lnTo>
                    <a:pt x="5" y="23"/>
                  </a:lnTo>
                  <a:lnTo>
                    <a:pt x="2" y="26"/>
                  </a:lnTo>
                  <a:lnTo>
                    <a:pt x="1" y="29"/>
                  </a:lnTo>
                  <a:lnTo>
                    <a:pt x="0" y="33"/>
                  </a:lnTo>
                  <a:lnTo>
                    <a:pt x="0" y="65"/>
                  </a:lnTo>
                </a:path>
              </a:pathLst>
            </a:custGeom>
            <a:solidFill>
              <a:srgbClr val="FFB2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68" name="Freeform 548"/>
            <p:cNvSpPr>
              <a:spLocks/>
            </p:cNvSpPr>
            <p:nvPr/>
          </p:nvSpPr>
          <p:spPr bwMode="auto">
            <a:xfrm>
              <a:off x="1800" y="4223"/>
              <a:ext cx="79" cy="41"/>
            </a:xfrm>
            <a:custGeom>
              <a:avLst/>
              <a:gdLst>
                <a:gd name="T0" fmla="*/ 78 w 79"/>
                <a:gd name="T1" fmla="*/ 34 h 41"/>
                <a:gd name="T2" fmla="*/ 78 w 79"/>
                <a:gd name="T3" fmla="*/ 34 h 41"/>
                <a:gd name="T4" fmla="*/ 62 w 79"/>
                <a:gd name="T5" fmla="*/ 32 h 41"/>
                <a:gd name="T6" fmla="*/ 48 w 79"/>
                <a:gd name="T7" fmla="*/ 30 h 41"/>
                <a:gd name="T8" fmla="*/ 35 w 79"/>
                <a:gd name="T9" fmla="*/ 27 h 41"/>
                <a:gd name="T10" fmla="*/ 25 w 79"/>
                <a:gd name="T11" fmla="*/ 22 h 41"/>
                <a:gd name="T12" fmla="*/ 16 w 79"/>
                <a:gd name="T13" fmla="*/ 17 h 41"/>
                <a:gd name="T14" fmla="*/ 10 w 79"/>
                <a:gd name="T15" fmla="*/ 11 h 41"/>
                <a:gd name="T16" fmla="*/ 7 w 79"/>
                <a:gd name="T17" fmla="*/ 5 h 41"/>
                <a:gd name="T18" fmla="*/ 6 w 79"/>
                <a:gd name="T19" fmla="*/ 0 h 41"/>
                <a:gd name="T20" fmla="*/ 0 w 79"/>
                <a:gd name="T21" fmla="*/ 0 h 41"/>
                <a:gd name="T22" fmla="*/ 0 w 79"/>
                <a:gd name="T23" fmla="*/ 8 h 41"/>
                <a:gd name="T24" fmla="*/ 5 w 79"/>
                <a:gd name="T25" fmla="*/ 15 h 41"/>
                <a:gd name="T26" fmla="*/ 12 w 79"/>
                <a:gd name="T27" fmla="*/ 22 h 41"/>
                <a:gd name="T28" fmla="*/ 21 w 79"/>
                <a:gd name="T29" fmla="*/ 28 h 41"/>
                <a:gd name="T30" fmla="*/ 33 w 79"/>
                <a:gd name="T31" fmla="*/ 32 h 41"/>
                <a:gd name="T32" fmla="*/ 47 w 79"/>
                <a:gd name="T33" fmla="*/ 36 h 41"/>
                <a:gd name="T34" fmla="*/ 62 w 79"/>
                <a:gd name="T35" fmla="*/ 38 h 41"/>
                <a:gd name="T36" fmla="*/ 78 w 79"/>
                <a:gd name="T37" fmla="*/ 40 h 41"/>
                <a:gd name="T38" fmla="*/ 78 w 79"/>
                <a:gd name="T39" fmla="*/ 34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1"/>
                <a:gd name="T62" fmla="*/ 79 w 79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1">
                  <a:moveTo>
                    <a:pt x="78" y="34"/>
                  </a:moveTo>
                  <a:lnTo>
                    <a:pt x="78" y="34"/>
                  </a:lnTo>
                  <a:lnTo>
                    <a:pt x="62" y="32"/>
                  </a:lnTo>
                  <a:lnTo>
                    <a:pt x="48" y="30"/>
                  </a:lnTo>
                  <a:lnTo>
                    <a:pt x="35" y="27"/>
                  </a:lnTo>
                  <a:lnTo>
                    <a:pt x="25" y="22"/>
                  </a:lnTo>
                  <a:lnTo>
                    <a:pt x="16" y="17"/>
                  </a:lnTo>
                  <a:lnTo>
                    <a:pt x="10" y="11"/>
                  </a:lnTo>
                  <a:lnTo>
                    <a:pt x="7" y="5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8"/>
                  </a:lnTo>
                  <a:lnTo>
                    <a:pt x="5" y="15"/>
                  </a:lnTo>
                  <a:lnTo>
                    <a:pt x="12" y="22"/>
                  </a:lnTo>
                  <a:lnTo>
                    <a:pt x="21" y="28"/>
                  </a:lnTo>
                  <a:lnTo>
                    <a:pt x="33" y="32"/>
                  </a:lnTo>
                  <a:lnTo>
                    <a:pt x="47" y="36"/>
                  </a:lnTo>
                  <a:lnTo>
                    <a:pt x="62" y="38"/>
                  </a:lnTo>
                  <a:lnTo>
                    <a:pt x="78" y="40"/>
                  </a:lnTo>
                  <a:lnTo>
                    <a:pt x="78" y="34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69" name="Freeform 549"/>
            <p:cNvSpPr>
              <a:spLocks/>
            </p:cNvSpPr>
            <p:nvPr/>
          </p:nvSpPr>
          <p:spPr bwMode="auto">
            <a:xfrm>
              <a:off x="1884" y="4231"/>
              <a:ext cx="89" cy="33"/>
            </a:xfrm>
            <a:custGeom>
              <a:avLst/>
              <a:gdLst>
                <a:gd name="T0" fmla="*/ 82 w 89"/>
                <a:gd name="T1" fmla="*/ 0 h 33"/>
                <a:gd name="T2" fmla="*/ 82 w 89"/>
                <a:gd name="T3" fmla="*/ 0 h 33"/>
                <a:gd name="T4" fmla="*/ 81 w 89"/>
                <a:gd name="T5" fmla="*/ 2 h 33"/>
                <a:gd name="T6" fmla="*/ 80 w 89"/>
                <a:gd name="T7" fmla="*/ 4 h 33"/>
                <a:gd name="T8" fmla="*/ 78 w 89"/>
                <a:gd name="T9" fmla="*/ 8 h 33"/>
                <a:gd name="T10" fmla="*/ 75 w 89"/>
                <a:gd name="T11" fmla="*/ 10 h 33"/>
                <a:gd name="T12" fmla="*/ 71 w 89"/>
                <a:gd name="T13" fmla="*/ 13 h 33"/>
                <a:gd name="T14" fmla="*/ 67 w 89"/>
                <a:gd name="T15" fmla="*/ 14 h 33"/>
                <a:gd name="T16" fmla="*/ 63 w 89"/>
                <a:gd name="T17" fmla="*/ 17 h 33"/>
                <a:gd name="T18" fmla="*/ 57 w 89"/>
                <a:gd name="T19" fmla="*/ 19 h 33"/>
                <a:gd name="T20" fmla="*/ 51 w 89"/>
                <a:gd name="T21" fmla="*/ 21 h 33"/>
                <a:gd name="T22" fmla="*/ 46 w 89"/>
                <a:gd name="T23" fmla="*/ 23 h 33"/>
                <a:gd name="T24" fmla="*/ 38 w 89"/>
                <a:gd name="T25" fmla="*/ 24 h 33"/>
                <a:gd name="T26" fmla="*/ 32 w 89"/>
                <a:gd name="T27" fmla="*/ 24 h 33"/>
                <a:gd name="T28" fmla="*/ 24 w 89"/>
                <a:gd name="T29" fmla="*/ 26 h 33"/>
                <a:gd name="T30" fmla="*/ 17 w 89"/>
                <a:gd name="T31" fmla="*/ 26 h 33"/>
                <a:gd name="T32" fmla="*/ 8 w 89"/>
                <a:gd name="T33" fmla="*/ 26 h 33"/>
                <a:gd name="T34" fmla="*/ 0 w 89"/>
                <a:gd name="T35" fmla="*/ 26 h 33"/>
                <a:gd name="T36" fmla="*/ 0 w 89"/>
                <a:gd name="T37" fmla="*/ 32 h 33"/>
                <a:gd name="T38" fmla="*/ 8 w 89"/>
                <a:gd name="T39" fmla="*/ 32 h 33"/>
                <a:gd name="T40" fmla="*/ 17 w 89"/>
                <a:gd name="T41" fmla="*/ 32 h 33"/>
                <a:gd name="T42" fmla="*/ 24 w 89"/>
                <a:gd name="T43" fmla="*/ 31 h 33"/>
                <a:gd name="T44" fmla="*/ 32 w 89"/>
                <a:gd name="T45" fmla="*/ 30 h 33"/>
                <a:gd name="T46" fmla="*/ 39 w 89"/>
                <a:gd name="T47" fmla="*/ 29 h 33"/>
                <a:gd name="T48" fmla="*/ 47 w 89"/>
                <a:gd name="T49" fmla="*/ 28 h 33"/>
                <a:gd name="T50" fmla="*/ 53 w 89"/>
                <a:gd name="T51" fmla="*/ 26 h 33"/>
                <a:gd name="T52" fmla="*/ 60 w 89"/>
                <a:gd name="T53" fmla="*/ 24 h 33"/>
                <a:gd name="T54" fmla="*/ 66 w 89"/>
                <a:gd name="T55" fmla="*/ 22 h 33"/>
                <a:gd name="T56" fmla="*/ 70 w 89"/>
                <a:gd name="T57" fmla="*/ 20 h 33"/>
                <a:gd name="T58" fmla="*/ 75 w 89"/>
                <a:gd name="T59" fmla="*/ 17 h 33"/>
                <a:gd name="T60" fmla="*/ 80 w 89"/>
                <a:gd name="T61" fmla="*/ 14 h 33"/>
                <a:gd name="T62" fmla="*/ 82 w 89"/>
                <a:gd name="T63" fmla="*/ 11 h 33"/>
                <a:gd name="T64" fmla="*/ 85 w 89"/>
                <a:gd name="T65" fmla="*/ 8 h 33"/>
                <a:gd name="T66" fmla="*/ 87 w 89"/>
                <a:gd name="T67" fmla="*/ 3 h 33"/>
                <a:gd name="T68" fmla="*/ 88 w 89"/>
                <a:gd name="T69" fmla="*/ 0 h 33"/>
                <a:gd name="T70" fmla="*/ 82 w 89"/>
                <a:gd name="T71" fmla="*/ 0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82" y="0"/>
                  </a:moveTo>
                  <a:lnTo>
                    <a:pt x="82" y="0"/>
                  </a:lnTo>
                  <a:lnTo>
                    <a:pt x="81" y="2"/>
                  </a:lnTo>
                  <a:lnTo>
                    <a:pt x="80" y="4"/>
                  </a:lnTo>
                  <a:lnTo>
                    <a:pt x="78" y="8"/>
                  </a:lnTo>
                  <a:lnTo>
                    <a:pt x="75" y="10"/>
                  </a:lnTo>
                  <a:lnTo>
                    <a:pt x="71" y="13"/>
                  </a:lnTo>
                  <a:lnTo>
                    <a:pt x="67" y="14"/>
                  </a:lnTo>
                  <a:lnTo>
                    <a:pt x="63" y="17"/>
                  </a:lnTo>
                  <a:lnTo>
                    <a:pt x="57" y="19"/>
                  </a:lnTo>
                  <a:lnTo>
                    <a:pt x="51" y="21"/>
                  </a:lnTo>
                  <a:lnTo>
                    <a:pt x="46" y="23"/>
                  </a:lnTo>
                  <a:lnTo>
                    <a:pt x="38" y="24"/>
                  </a:lnTo>
                  <a:lnTo>
                    <a:pt x="32" y="24"/>
                  </a:lnTo>
                  <a:lnTo>
                    <a:pt x="24" y="26"/>
                  </a:lnTo>
                  <a:lnTo>
                    <a:pt x="17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8" y="32"/>
                  </a:lnTo>
                  <a:lnTo>
                    <a:pt x="17" y="32"/>
                  </a:lnTo>
                  <a:lnTo>
                    <a:pt x="24" y="31"/>
                  </a:lnTo>
                  <a:lnTo>
                    <a:pt x="32" y="30"/>
                  </a:lnTo>
                  <a:lnTo>
                    <a:pt x="39" y="29"/>
                  </a:lnTo>
                  <a:lnTo>
                    <a:pt x="47" y="28"/>
                  </a:lnTo>
                  <a:lnTo>
                    <a:pt x="53" y="26"/>
                  </a:lnTo>
                  <a:lnTo>
                    <a:pt x="60" y="24"/>
                  </a:lnTo>
                  <a:lnTo>
                    <a:pt x="66" y="22"/>
                  </a:lnTo>
                  <a:lnTo>
                    <a:pt x="70" y="20"/>
                  </a:lnTo>
                  <a:lnTo>
                    <a:pt x="75" y="17"/>
                  </a:lnTo>
                  <a:lnTo>
                    <a:pt x="80" y="14"/>
                  </a:lnTo>
                  <a:lnTo>
                    <a:pt x="82" y="11"/>
                  </a:lnTo>
                  <a:lnTo>
                    <a:pt x="85" y="8"/>
                  </a:lnTo>
                  <a:lnTo>
                    <a:pt x="87" y="3"/>
                  </a:lnTo>
                  <a:lnTo>
                    <a:pt x="88" y="0"/>
                  </a:lnTo>
                  <a:lnTo>
                    <a:pt x="82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70" name="Freeform 550"/>
            <p:cNvSpPr>
              <a:spLocks/>
            </p:cNvSpPr>
            <p:nvPr/>
          </p:nvSpPr>
          <p:spPr bwMode="auto">
            <a:xfrm>
              <a:off x="1971" y="4196"/>
              <a:ext cx="2" cy="30"/>
            </a:xfrm>
            <a:custGeom>
              <a:avLst/>
              <a:gdLst>
                <a:gd name="T0" fmla="*/ 0 w 2"/>
                <a:gd name="T1" fmla="*/ 0 h 30"/>
                <a:gd name="T2" fmla="*/ 0 w 2"/>
                <a:gd name="T3" fmla="*/ 0 h 30"/>
                <a:gd name="T4" fmla="*/ 0 w 2"/>
                <a:gd name="T5" fmla="*/ 29 h 30"/>
                <a:gd name="T6" fmla="*/ 1 w 2"/>
                <a:gd name="T7" fmla="*/ 29 h 30"/>
                <a:gd name="T8" fmla="*/ 1 w 2"/>
                <a:gd name="T9" fmla="*/ 0 h 30"/>
                <a:gd name="T10" fmla="*/ 0 w 2"/>
                <a:gd name="T11" fmla="*/ 0 h 3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"/>
                <a:gd name="T19" fmla="*/ 0 h 30"/>
                <a:gd name="T20" fmla="*/ 2 w 2"/>
                <a:gd name="T21" fmla="*/ 30 h 3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" h="30">
                  <a:moveTo>
                    <a:pt x="0" y="0"/>
                  </a:moveTo>
                  <a:lnTo>
                    <a:pt x="0" y="0"/>
                  </a:lnTo>
                  <a:lnTo>
                    <a:pt x="0" y="29"/>
                  </a:lnTo>
                  <a:lnTo>
                    <a:pt x="1" y="29"/>
                  </a:lnTo>
                  <a:lnTo>
                    <a:pt x="1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71" name="Freeform 551"/>
            <p:cNvSpPr>
              <a:spLocks/>
            </p:cNvSpPr>
            <p:nvPr/>
          </p:nvSpPr>
          <p:spPr bwMode="auto">
            <a:xfrm>
              <a:off x="1893" y="4151"/>
              <a:ext cx="80" cy="40"/>
            </a:xfrm>
            <a:custGeom>
              <a:avLst/>
              <a:gdLst>
                <a:gd name="T0" fmla="*/ 0 w 80"/>
                <a:gd name="T1" fmla="*/ 5 h 40"/>
                <a:gd name="T2" fmla="*/ 0 w 80"/>
                <a:gd name="T3" fmla="*/ 5 h 40"/>
                <a:gd name="T4" fmla="*/ 16 w 80"/>
                <a:gd name="T5" fmla="*/ 7 h 40"/>
                <a:gd name="T6" fmla="*/ 31 w 80"/>
                <a:gd name="T7" fmla="*/ 10 h 40"/>
                <a:gd name="T8" fmla="*/ 44 w 80"/>
                <a:gd name="T9" fmla="*/ 13 h 40"/>
                <a:gd name="T10" fmla="*/ 54 w 80"/>
                <a:gd name="T11" fmla="*/ 17 h 40"/>
                <a:gd name="T12" fmla="*/ 62 w 80"/>
                <a:gd name="T13" fmla="*/ 23 h 40"/>
                <a:gd name="T14" fmla="*/ 69 w 80"/>
                <a:gd name="T15" fmla="*/ 28 h 40"/>
                <a:gd name="T16" fmla="*/ 72 w 80"/>
                <a:gd name="T17" fmla="*/ 34 h 40"/>
                <a:gd name="T18" fmla="*/ 72 w 80"/>
                <a:gd name="T19" fmla="*/ 39 h 40"/>
                <a:gd name="T20" fmla="*/ 79 w 80"/>
                <a:gd name="T21" fmla="*/ 39 h 40"/>
                <a:gd name="T22" fmla="*/ 78 w 80"/>
                <a:gd name="T23" fmla="*/ 32 h 40"/>
                <a:gd name="T24" fmla="*/ 73 w 80"/>
                <a:gd name="T25" fmla="*/ 24 h 40"/>
                <a:gd name="T26" fmla="*/ 67 w 80"/>
                <a:gd name="T27" fmla="*/ 18 h 40"/>
                <a:gd name="T28" fmla="*/ 57 w 80"/>
                <a:gd name="T29" fmla="*/ 12 h 40"/>
                <a:gd name="T30" fmla="*/ 46 w 80"/>
                <a:gd name="T31" fmla="*/ 7 h 40"/>
                <a:gd name="T32" fmla="*/ 32 w 80"/>
                <a:gd name="T33" fmla="*/ 4 h 40"/>
                <a:gd name="T34" fmla="*/ 16 w 80"/>
                <a:gd name="T35" fmla="*/ 1 h 40"/>
                <a:gd name="T36" fmla="*/ 0 w 80"/>
                <a:gd name="T37" fmla="*/ 0 h 40"/>
                <a:gd name="T38" fmla="*/ 0 w 80"/>
                <a:gd name="T39" fmla="*/ 5 h 4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40"/>
                <a:gd name="T62" fmla="*/ 80 w 80"/>
                <a:gd name="T63" fmla="*/ 40 h 4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40">
                  <a:moveTo>
                    <a:pt x="0" y="5"/>
                  </a:moveTo>
                  <a:lnTo>
                    <a:pt x="0" y="5"/>
                  </a:lnTo>
                  <a:lnTo>
                    <a:pt x="16" y="7"/>
                  </a:lnTo>
                  <a:lnTo>
                    <a:pt x="31" y="10"/>
                  </a:lnTo>
                  <a:lnTo>
                    <a:pt x="44" y="13"/>
                  </a:lnTo>
                  <a:lnTo>
                    <a:pt x="54" y="17"/>
                  </a:lnTo>
                  <a:lnTo>
                    <a:pt x="62" y="23"/>
                  </a:lnTo>
                  <a:lnTo>
                    <a:pt x="69" y="28"/>
                  </a:lnTo>
                  <a:lnTo>
                    <a:pt x="72" y="34"/>
                  </a:lnTo>
                  <a:lnTo>
                    <a:pt x="72" y="39"/>
                  </a:lnTo>
                  <a:lnTo>
                    <a:pt x="79" y="39"/>
                  </a:lnTo>
                  <a:lnTo>
                    <a:pt x="78" y="32"/>
                  </a:lnTo>
                  <a:lnTo>
                    <a:pt x="73" y="24"/>
                  </a:lnTo>
                  <a:lnTo>
                    <a:pt x="67" y="18"/>
                  </a:lnTo>
                  <a:lnTo>
                    <a:pt x="57" y="12"/>
                  </a:lnTo>
                  <a:lnTo>
                    <a:pt x="46" y="7"/>
                  </a:lnTo>
                  <a:lnTo>
                    <a:pt x="32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72" name="Freeform 552"/>
            <p:cNvSpPr>
              <a:spLocks/>
            </p:cNvSpPr>
            <p:nvPr/>
          </p:nvSpPr>
          <p:spPr bwMode="auto">
            <a:xfrm>
              <a:off x="1799" y="4150"/>
              <a:ext cx="89" cy="34"/>
            </a:xfrm>
            <a:custGeom>
              <a:avLst/>
              <a:gdLst>
                <a:gd name="T0" fmla="*/ 7 w 89"/>
                <a:gd name="T1" fmla="*/ 33 h 34"/>
                <a:gd name="T2" fmla="*/ 7 w 89"/>
                <a:gd name="T3" fmla="*/ 33 h 34"/>
                <a:gd name="T4" fmla="*/ 7 w 89"/>
                <a:gd name="T5" fmla="*/ 30 h 34"/>
                <a:gd name="T6" fmla="*/ 8 w 89"/>
                <a:gd name="T7" fmla="*/ 28 h 34"/>
                <a:gd name="T8" fmla="*/ 11 w 89"/>
                <a:gd name="T9" fmla="*/ 25 h 34"/>
                <a:gd name="T10" fmla="*/ 13 w 89"/>
                <a:gd name="T11" fmla="*/ 23 h 34"/>
                <a:gd name="T12" fmla="*/ 17 w 89"/>
                <a:gd name="T13" fmla="*/ 19 h 34"/>
                <a:gd name="T14" fmla="*/ 21 w 89"/>
                <a:gd name="T15" fmla="*/ 18 h 34"/>
                <a:gd name="T16" fmla="*/ 26 w 89"/>
                <a:gd name="T17" fmla="*/ 15 h 34"/>
                <a:gd name="T18" fmla="*/ 31 w 89"/>
                <a:gd name="T19" fmla="*/ 14 h 34"/>
                <a:gd name="T20" fmla="*/ 37 w 89"/>
                <a:gd name="T21" fmla="*/ 12 h 34"/>
                <a:gd name="T22" fmla="*/ 43 w 89"/>
                <a:gd name="T23" fmla="*/ 10 h 34"/>
                <a:gd name="T24" fmla="*/ 50 w 89"/>
                <a:gd name="T25" fmla="*/ 8 h 34"/>
                <a:gd name="T26" fmla="*/ 56 w 89"/>
                <a:gd name="T27" fmla="*/ 8 h 34"/>
                <a:gd name="T28" fmla="*/ 64 w 89"/>
                <a:gd name="T29" fmla="*/ 7 h 34"/>
                <a:gd name="T30" fmla="*/ 72 w 89"/>
                <a:gd name="T31" fmla="*/ 7 h 34"/>
                <a:gd name="T32" fmla="*/ 80 w 89"/>
                <a:gd name="T33" fmla="*/ 7 h 34"/>
                <a:gd name="T34" fmla="*/ 88 w 89"/>
                <a:gd name="T35" fmla="*/ 6 h 34"/>
                <a:gd name="T36" fmla="*/ 88 w 89"/>
                <a:gd name="T37" fmla="*/ 1 h 34"/>
                <a:gd name="T38" fmla="*/ 80 w 89"/>
                <a:gd name="T39" fmla="*/ 0 h 34"/>
                <a:gd name="T40" fmla="*/ 72 w 89"/>
                <a:gd name="T41" fmla="*/ 0 h 34"/>
                <a:gd name="T42" fmla="*/ 64 w 89"/>
                <a:gd name="T43" fmla="*/ 1 h 34"/>
                <a:gd name="T44" fmla="*/ 56 w 89"/>
                <a:gd name="T45" fmla="*/ 2 h 34"/>
                <a:gd name="T46" fmla="*/ 49 w 89"/>
                <a:gd name="T47" fmla="*/ 3 h 34"/>
                <a:gd name="T48" fmla="*/ 42 w 89"/>
                <a:gd name="T49" fmla="*/ 4 h 34"/>
                <a:gd name="T50" fmla="*/ 35 w 89"/>
                <a:gd name="T51" fmla="*/ 6 h 34"/>
                <a:gd name="T52" fmla="*/ 29 w 89"/>
                <a:gd name="T53" fmla="*/ 8 h 34"/>
                <a:gd name="T54" fmla="*/ 22 w 89"/>
                <a:gd name="T55" fmla="*/ 10 h 34"/>
                <a:gd name="T56" fmla="*/ 18 w 89"/>
                <a:gd name="T57" fmla="*/ 13 h 34"/>
                <a:gd name="T58" fmla="*/ 14 w 89"/>
                <a:gd name="T59" fmla="*/ 15 h 34"/>
                <a:gd name="T60" fmla="*/ 9 w 89"/>
                <a:gd name="T61" fmla="*/ 18 h 34"/>
                <a:gd name="T62" fmla="*/ 6 w 89"/>
                <a:gd name="T63" fmla="*/ 21 h 34"/>
                <a:gd name="T64" fmla="*/ 3 w 89"/>
                <a:gd name="T65" fmla="*/ 25 h 34"/>
                <a:gd name="T66" fmla="*/ 1 w 89"/>
                <a:gd name="T67" fmla="*/ 29 h 34"/>
                <a:gd name="T68" fmla="*/ 0 w 89"/>
                <a:gd name="T69" fmla="*/ 33 h 34"/>
                <a:gd name="T70" fmla="*/ 7 w 89"/>
                <a:gd name="T71" fmla="*/ 33 h 3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4"/>
                <a:gd name="T110" fmla="*/ 89 w 89"/>
                <a:gd name="T111" fmla="*/ 34 h 34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4">
                  <a:moveTo>
                    <a:pt x="7" y="33"/>
                  </a:moveTo>
                  <a:lnTo>
                    <a:pt x="7" y="33"/>
                  </a:lnTo>
                  <a:lnTo>
                    <a:pt x="7" y="30"/>
                  </a:lnTo>
                  <a:lnTo>
                    <a:pt x="8" y="28"/>
                  </a:lnTo>
                  <a:lnTo>
                    <a:pt x="11" y="25"/>
                  </a:lnTo>
                  <a:lnTo>
                    <a:pt x="13" y="23"/>
                  </a:lnTo>
                  <a:lnTo>
                    <a:pt x="17" y="19"/>
                  </a:lnTo>
                  <a:lnTo>
                    <a:pt x="21" y="18"/>
                  </a:lnTo>
                  <a:lnTo>
                    <a:pt x="26" y="15"/>
                  </a:lnTo>
                  <a:lnTo>
                    <a:pt x="31" y="14"/>
                  </a:lnTo>
                  <a:lnTo>
                    <a:pt x="37" y="12"/>
                  </a:lnTo>
                  <a:lnTo>
                    <a:pt x="43" y="10"/>
                  </a:lnTo>
                  <a:lnTo>
                    <a:pt x="50" y="8"/>
                  </a:lnTo>
                  <a:lnTo>
                    <a:pt x="56" y="8"/>
                  </a:lnTo>
                  <a:lnTo>
                    <a:pt x="64" y="7"/>
                  </a:lnTo>
                  <a:lnTo>
                    <a:pt x="72" y="7"/>
                  </a:lnTo>
                  <a:lnTo>
                    <a:pt x="80" y="7"/>
                  </a:lnTo>
                  <a:lnTo>
                    <a:pt x="88" y="6"/>
                  </a:lnTo>
                  <a:lnTo>
                    <a:pt x="88" y="1"/>
                  </a:lnTo>
                  <a:lnTo>
                    <a:pt x="80" y="0"/>
                  </a:lnTo>
                  <a:lnTo>
                    <a:pt x="72" y="0"/>
                  </a:lnTo>
                  <a:lnTo>
                    <a:pt x="64" y="1"/>
                  </a:lnTo>
                  <a:lnTo>
                    <a:pt x="56" y="2"/>
                  </a:lnTo>
                  <a:lnTo>
                    <a:pt x="49" y="3"/>
                  </a:lnTo>
                  <a:lnTo>
                    <a:pt x="42" y="4"/>
                  </a:lnTo>
                  <a:lnTo>
                    <a:pt x="35" y="6"/>
                  </a:lnTo>
                  <a:lnTo>
                    <a:pt x="29" y="8"/>
                  </a:lnTo>
                  <a:lnTo>
                    <a:pt x="22" y="10"/>
                  </a:lnTo>
                  <a:lnTo>
                    <a:pt x="18" y="13"/>
                  </a:lnTo>
                  <a:lnTo>
                    <a:pt x="14" y="15"/>
                  </a:lnTo>
                  <a:lnTo>
                    <a:pt x="9" y="18"/>
                  </a:lnTo>
                  <a:lnTo>
                    <a:pt x="6" y="21"/>
                  </a:lnTo>
                  <a:lnTo>
                    <a:pt x="3" y="25"/>
                  </a:lnTo>
                  <a:lnTo>
                    <a:pt x="1" y="29"/>
                  </a:lnTo>
                  <a:lnTo>
                    <a:pt x="0" y="33"/>
                  </a:lnTo>
                  <a:lnTo>
                    <a:pt x="7" y="33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73" name="Freeform 553"/>
            <p:cNvSpPr>
              <a:spLocks/>
            </p:cNvSpPr>
            <p:nvPr/>
          </p:nvSpPr>
          <p:spPr bwMode="auto">
            <a:xfrm>
              <a:off x="1799" y="4189"/>
              <a:ext cx="2" cy="29"/>
            </a:xfrm>
            <a:custGeom>
              <a:avLst/>
              <a:gdLst>
                <a:gd name="T0" fmla="*/ 1 w 2"/>
                <a:gd name="T1" fmla="*/ 28 h 29"/>
                <a:gd name="T2" fmla="*/ 1 w 2"/>
                <a:gd name="T3" fmla="*/ 28 h 29"/>
                <a:gd name="T4" fmla="*/ 1 w 2"/>
                <a:gd name="T5" fmla="*/ 0 h 29"/>
                <a:gd name="T6" fmla="*/ 0 w 2"/>
                <a:gd name="T7" fmla="*/ 0 h 29"/>
                <a:gd name="T8" fmla="*/ 0 w 2"/>
                <a:gd name="T9" fmla="*/ 28 h 29"/>
                <a:gd name="T10" fmla="*/ 1 w 2"/>
                <a:gd name="T11" fmla="*/ 28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"/>
                <a:gd name="T19" fmla="*/ 0 h 29"/>
                <a:gd name="T20" fmla="*/ 2 w 2"/>
                <a:gd name="T21" fmla="*/ 29 h 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" h="29">
                  <a:moveTo>
                    <a:pt x="1" y="28"/>
                  </a:moveTo>
                  <a:lnTo>
                    <a:pt x="1" y="28"/>
                  </a:lnTo>
                  <a:lnTo>
                    <a:pt x="1" y="0"/>
                  </a:lnTo>
                  <a:lnTo>
                    <a:pt x="0" y="0"/>
                  </a:lnTo>
                  <a:lnTo>
                    <a:pt x="0" y="28"/>
                  </a:lnTo>
                  <a:lnTo>
                    <a:pt x="1" y="28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74" name="Freeform 554"/>
            <p:cNvSpPr>
              <a:spLocks/>
            </p:cNvSpPr>
            <p:nvPr/>
          </p:nvSpPr>
          <p:spPr bwMode="auto">
            <a:xfrm>
              <a:off x="1803" y="4154"/>
              <a:ext cx="166" cy="72"/>
            </a:xfrm>
            <a:custGeom>
              <a:avLst/>
              <a:gdLst>
                <a:gd name="T0" fmla="*/ 165 w 166"/>
                <a:gd name="T1" fmla="*/ 39 h 72"/>
                <a:gd name="T2" fmla="*/ 164 w 166"/>
                <a:gd name="T3" fmla="*/ 42 h 72"/>
                <a:gd name="T4" fmla="*/ 163 w 166"/>
                <a:gd name="T5" fmla="*/ 46 h 72"/>
                <a:gd name="T6" fmla="*/ 160 w 166"/>
                <a:gd name="T7" fmla="*/ 50 h 72"/>
                <a:gd name="T8" fmla="*/ 157 w 166"/>
                <a:gd name="T9" fmla="*/ 53 h 72"/>
                <a:gd name="T10" fmla="*/ 153 w 166"/>
                <a:gd name="T11" fmla="*/ 55 h 72"/>
                <a:gd name="T12" fmla="*/ 149 w 166"/>
                <a:gd name="T13" fmla="*/ 58 h 72"/>
                <a:gd name="T14" fmla="*/ 144 w 166"/>
                <a:gd name="T15" fmla="*/ 61 h 72"/>
                <a:gd name="T16" fmla="*/ 138 w 166"/>
                <a:gd name="T17" fmla="*/ 64 h 72"/>
                <a:gd name="T18" fmla="*/ 132 w 166"/>
                <a:gd name="T19" fmla="*/ 65 h 72"/>
                <a:gd name="T20" fmla="*/ 125 w 166"/>
                <a:gd name="T21" fmla="*/ 67 h 72"/>
                <a:gd name="T22" fmla="*/ 118 w 166"/>
                <a:gd name="T23" fmla="*/ 68 h 72"/>
                <a:gd name="T24" fmla="*/ 111 w 166"/>
                <a:gd name="T25" fmla="*/ 69 h 72"/>
                <a:gd name="T26" fmla="*/ 103 w 166"/>
                <a:gd name="T27" fmla="*/ 71 h 72"/>
                <a:gd name="T28" fmla="*/ 95 w 166"/>
                <a:gd name="T29" fmla="*/ 71 h 72"/>
                <a:gd name="T30" fmla="*/ 87 w 166"/>
                <a:gd name="T31" fmla="*/ 71 h 72"/>
                <a:gd name="T32" fmla="*/ 78 w 166"/>
                <a:gd name="T33" fmla="*/ 71 h 72"/>
                <a:gd name="T34" fmla="*/ 62 w 166"/>
                <a:gd name="T35" fmla="*/ 69 h 72"/>
                <a:gd name="T36" fmla="*/ 46 w 166"/>
                <a:gd name="T37" fmla="*/ 67 h 72"/>
                <a:gd name="T38" fmla="*/ 32 w 166"/>
                <a:gd name="T39" fmla="*/ 64 h 72"/>
                <a:gd name="T40" fmla="*/ 21 w 166"/>
                <a:gd name="T41" fmla="*/ 58 h 72"/>
                <a:gd name="T42" fmla="*/ 11 w 166"/>
                <a:gd name="T43" fmla="*/ 53 h 72"/>
                <a:gd name="T44" fmla="*/ 4 w 166"/>
                <a:gd name="T45" fmla="*/ 46 h 72"/>
                <a:gd name="T46" fmla="*/ 0 w 166"/>
                <a:gd name="T47" fmla="*/ 40 h 72"/>
                <a:gd name="T48" fmla="*/ 0 w 166"/>
                <a:gd name="T49" fmla="*/ 32 h 72"/>
                <a:gd name="T50" fmla="*/ 1 w 166"/>
                <a:gd name="T51" fmla="*/ 29 h 72"/>
                <a:gd name="T52" fmla="*/ 2 w 166"/>
                <a:gd name="T53" fmla="*/ 25 h 72"/>
                <a:gd name="T54" fmla="*/ 5 w 166"/>
                <a:gd name="T55" fmla="*/ 22 h 72"/>
                <a:gd name="T56" fmla="*/ 8 w 166"/>
                <a:gd name="T57" fmla="*/ 18 h 72"/>
                <a:gd name="T58" fmla="*/ 12 w 166"/>
                <a:gd name="T59" fmla="*/ 16 h 72"/>
                <a:gd name="T60" fmla="*/ 16 w 166"/>
                <a:gd name="T61" fmla="*/ 13 h 72"/>
                <a:gd name="T62" fmla="*/ 21 w 166"/>
                <a:gd name="T63" fmla="*/ 10 h 72"/>
                <a:gd name="T64" fmla="*/ 27 w 166"/>
                <a:gd name="T65" fmla="*/ 8 h 72"/>
                <a:gd name="T66" fmla="*/ 33 w 166"/>
                <a:gd name="T67" fmla="*/ 6 h 72"/>
                <a:gd name="T68" fmla="*/ 40 w 166"/>
                <a:gd name="T69" fmla="*/ 4 h 72"/>
                <a:gd name="T70" fmla="*/ 47 w 166"/>
                <a:gd name="T71" fmla="*/ 3 h 72"/>
                <a:gd name="T72" fmla="*/ 54 w 166"/>
                <a:gd name="T73" fmla="*/ 2 h 72"/>
                <a:gd name="T74" fmla="*/ 62 w 166"/>
                <a:gd name="T75" fmla="*/ 1 h 72"/>
                <a:gd name="T76" fmla="*/ 70 w 166"/>
                <a:gd name="T77" fmla="*/ 0 h 72"/>
                <a:gd name="T78" fmla="*/ 78 w 166"/>
                <a:gd name="T79" fmla="*/ 0 h 72"/>
                <a:gd name="T80" fmla="*/ 87 w 166"/>
                <a:gd name="T81" fmla="*/ 0 h 72"/>
                <a:gd name="T82" fmla="*/ 103 w 166"/>
                <a:gd name="T83" fmla="*/ 2 h 72"/>
                <a:gd name="T84" fmla="*/ 119 w 166"/>
                <a:gd name="T85" fmla="*/ 5 h 72"/>
                <a:gd name="T86" fmla="*/ 133 w 166"/>
                <a:gd name="T87" fmla="*/ 8 h 72"/>
                <a:gd name="T88" fmla="*/ 144 w 166"/>
                <a:gd name="T89" fmla="*/ 13 h 72"/>
                <a:gd name="T90" fmla="*/ 154 w 166"/>
                <a:gd name="T91" fmla="*/ 18 h 72"/>
                <a:gd name="T92" fmla="*/ 161 w 166"/>
                <a:gd name="T93" fmla="*/ 25 h 72"/>
                <a:gd name="T94" fmla="*/ 165 w 166"/>
                <a:gd name="T95" fmla="*/ 32 h 72"/>
                <a:gd name="T96" fmla="*/ 165 w 166"/>
                <a:gd name="T97" fmla="*/ 39 h 7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66"/>
                <a:gd name="T148" fmla="*/ 0 h 72"/>
                <a:gd name="T149" fmla="*/ 166 w 166"/>
                <a:gd name="T150" fmla="*/ 72 h 72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66" h="72">
                  <a:moveTo>
                    <a:pt x="165" y="39"/>
                  </a:moveTo>
                  <a:lnTo>
                    <a:pt x="164" y="42"/>
                  </a:lnTo>
                  <a:lnTo>
                    <a:pt x="163" y="46"/>
                  </a:lnTo>
                  <a:lnTo>
                    <a:pt x="160" y="50"/>
                  </a:lnTo>
                  <a:lnTo>
                    <a:pt x="157" y="53"/>
                  </a:lnTo>
                  <a:lnTo>
                    <a:pt x="153" y="55"/>
                  </a:lnTo>
                  <a:lnTo>
                    <a:pt x="149" y="58"/>
                  </a:lnTo>
                  <a:lnTo>
                    <a:pt x="144" y="61"/>
                  </a:lnTo>
                  <a:lnTo>
                    <a:pt x="138" y="64"/>
                  </a:lnTo>
                  <a:lnTo>
                    <a:pt x="132" y="65"/>
                  </a:lnTo>
                  <a:lnTo>
                    <a:pt x="125" y="67"/>
                  </a:lnTo>
                  <a:lnTo>
                    <a:pt x="118" y="68"/>
                  </a:lnTo>
                  <a:lnTo>
                    <a:pt x="111" y="69"/>
                  </a:lnTo>
                  <a:lnTo>
                    <a:pt x="103" y="71"/>
                  </a:lnTo>
                  <a:lnTo>
                    <a:pt x="95" y="71"/>
                  </a:lnTo>
                  <a:lnTo>
                    <a:pt x="87" y="71"/>
                  </a:lnTo>
                  <a:lnTo>
                    <a:pt x="78" y="71"/>
                  </a:lnTo>
                  <a:lnTo>
                    <a:pt x="62" y="69"/>
                  </a:lnTo>
                  <a:lnTo>
                    <a:pt x="46" y="67"/>
                  </a:lnTo>
                  <a:lnTo>
                    <a:pt x="32" y="64"/>
                  </a:lnTo>
                  <a:lnTo>
                    <a:pt x="21" y="58"/>
                  </a:lnTo>
                  <a:lnTo>
                    <a:pt x="11" y="53"/>
                  </a:lnTo>
                  <a:lnTo>
                    <a:pt x="4" y="46"/>
                  </a:lnTo>
                  <a:lnTo>
                    <a:pt x="0" y="40"/>
                  </a:lnTo>
                  <a:lnTo>
                    <a:pt x="0" y="32"/>
                  </a:lnTo>
                  <a:lnTo>
                    <a:pt x="1" y="29"/>
                  </a:lnTo>
                  <a:lnTo>
                    <a:pt x="2" y="25"/>
                  </a:lnTo>
                  <a:lnTo>
                    <a:pt x="5" y="22"/>
                  </a:lnTo>
                  <a:lnTo>
                    <a:pt x="8" y="18"/>
                  </a:lnTo>
                  <a:lnTo>
                    <a:pt x="12" y="16"/>
                  </a:lnTo>
                  <a:lnTo>
                    <a:pt x="16" y="13"/>
                  </a:lnTo>
                  <a:lnTo>
                    <a:pt x="21" y="10"/>
                  </a:lnTo>
                  <a:lnTo>
                    <a:pt x="27" y="8"/>
                  </a:lnTo>
                  <a:lnTo>
                    <a:pt x="33" y="6"/>
                  </a:lnTo>
                  <a:lnTo>
                    <a:pt x="40" y="4"/>
                  </a:lnTo>
                  <a:lnTo>
                    <a:pt x="47" y="3"/>
                  </a:lnTo>
                  <a:lnTo>
                    <a:pt x="54" y="2"/>
                  </a:lnTo>
                  <a:lnTo>
                    <a:pt x="62" y="1"/>
                  </a:lnTo>
                  <a:lnTo>
                    <a:pt x="70" y="0"/>
                  </a:lnTo>
                  <a:lnTo>
                    <a:pt x="78" y="0"/>
                  </a:lnTo>
                  <a:lnTo>
                    <a:pt x="87" y="0"/>
                  </a:lnTo>
                  <a:lnTo>
                    <a:pt x="103" y="2"/>
                  </a:lnTo>
                  <a:lnTo>
                    <a:pt x="119" y="5"/>
                  </a:lnTo>
                  <a:lnTo>
                    <a:pt x="133" y="8"/>
                  </a:lnTo>
                  <a:lnTo>
                    <a:pt x="144" y="13"/>
                  </a:lnTo>
                  <a:lnTo>
                    <a:pt x="154" y="18"/>
                  </a:lnTo>
                  <a:lnTo>
                    <a:pt x="161" y="25"/>
                  </a:lnTo>
                  <a:lnTo>
                    <a:pt x="165" y="32"/>
                  </a:lnTo>
                  <a:lnTo>
                    <a:pt x="165" y="39"/>
                  </a:lnTo>
                </a:path>
              </a:pathLst>
            </a:custGeom>
            <a:solidFill>
              <a:srgbClr val="FFFF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75" name="Freeform 555"/>
            <p:cNvSpPr>
              <a:spLocks/>
            </p:cNvSpPr>
            <p:nvPr/>
          </p:nvSpPr>
          <p:spPr bwMode="auto">
            <a:xfrm>
              <a:off x="1884" y="4196"/>
              <a:ext cx="89" cy="34"/>
            </a:xfrm>
            <a:custGeom>
              <a:avLst/>
              <a:gdLst>
                <a:gd name="T0" fmla="*/ 0 w 89"/>
                <a:gd name="T1" fmla="*/ 32 h 34"/>
                <a:gd name="T2" fmla="*/ 0 w 89"/>
                <a:gd name="T3" fmla="*/ 32 h 34"/>
                <a:gd name="T4" fmla="*/ 8 w 89"/>
                <a:gd name="T5" fmla="*/ 33 h 34"/>
                <a:gd name="T6" fmla="*/ 16 w 89"/>
                <a:gd name="T7" fmla="*/ 33 h 34"/>
                <a:gd name="T8" fmla="*/ 24 w 89"/>
                <a:gd name="T9" fmla="*/ 32 h 34"/>
                <a:gd name="T10" fmla="*/ 32 w 89"/>
                <a:gd name="T11" fmla="*/ 31 h 34"/>
                <a:gd name="T12" fmla="*/ 39 w 89"/>
                <a:gd name="T13" fmla="*/ 30 h 34"/>
                <a:gd name="T14" fmla="*/ 46 w 89"/>
                <a:gd name="T15" fmla="*/ 29 h 34"/>
                <a:gd name="T16" fmla="*/ 53 w 89"/>
                <a:gd name="T17" fmla="*/ 27 h 34"/>
                <a:gd name="T18" fmla="*/ 59 w 89"/>
                <a:gd name="T19" fmla="*/ 25 h 34"/>
                <a:gd name="T20" fmla="*/ 66 w 89"/>
                <a:gd name="T21" fmla="*/ 23 h 34"/>
                <a:gd name="T22" fmla="*/ 70 w 89"/>
                <a:gd name="T23" fmla="*/ 20 h 34"/>
                <a:gd name="T24" fmla="*/ 74 w 89"/>
                <a:gd name="T25" fmla="*/ 18 h 34"/>
                <a:gd name="T26" fmla="*/ 79 w 89"/>
                <a:gd name="T27" fmla="*/ 15 h 34"/>
                <a:gd name="T28" fmla="*/ 82 w 89"/>
                <a:gd name="T29" fmla="*/ 12 h 34"/>
                <a:gd name="T30" fmla="*/ 85 w 89"/>
                <a:gd name="T31" fmla="*/ 8 h 34"/>
                <a:gd name="T32" fmla="*/ 87 w 89"/>
                <a:gd name="T33" fmla="*/ 4 h 34"/>
                <a:gd name="T34" fmla="*/ 88 w 89"/>
                <a:gd name="T35" fmla="*/ 0 h 34"/>
                <a:gd name="T36" fmla="*/ 81 w 89"/>
                <a:gd name="T37" fmla="*/ 0 h 34"/>
                <a:gd name="T38" fmla="*/ 81 w 89"/>
                <a:gd name="T39" fmla="*/ 3 h 34"/>
                <a:gd name="T40" fmla="*/ 80 w 89"/>
                <a:gd name="T41" fmla="*/ 5 h 34"/>
                <a:gd name="T42" fmla="*/ 77 w 89"/>
                <a:gd name="T43" fmla="*/ 8 h 34"/>
                <a:gd name="T44" fmla="*/ 75 w 89"/>
                <a:gd name="T45" fmla="*/ 11 h 34"/>
                <a:gd name="T46" fmla="*/ 71 w 89"/>
                <a:gd name="T47" fmla="*/ 14 h 34"/>
                <a:gd name="T48" fmla="*/ 67 w 89"/>
                <a:gd name="T49" fmla="*/ 15 h 34"/>
                <a:gd name="T50" fmla="*/ 62 w 89"/>
                <a:gd name="T51" fmla="*/ 18 h 34"/>
                <a:gd name="T52" fmla="*/ 57 w 89"/>
                <a:gd name="T53" fmla="*/ 19 h 34"/>
                <a:gd name="T54" fmla="*/ 51 w 89"/>
                <a:gd name="T55" fmla="*/ 21 h 34"/>
                <a:gd name="T56" fmla="*/ 45 w 89"/>
                <a:gd name="T57" fmla="*/ 24 h 34"/>
                <a:gd name="T58" fmla="*/ 38 w 89"/>
                <a:gd name="T59" fmla="*/ 25 h 34"/>
                <a:gd name="T60" fmla="*/ 32 w 89"/>
                <a:gd name="T61" fmla="*/ 25 h 34"/>
                <a:gd name="T62" fmla="*/ 24 w 89"/>
                <a:gd name="T63" fmla="*/ 26 h 34"/>
                <a:gd name="T64" fmla="*/ 16 w 89"/>
                <a:gd name="T65" fmla="*/ 26 h 34"/>
                <a:gd name="T66" fmla="*/ 8 w 89"/>
                <a:gd name="T67" fmla="*/ 26 h 34"/>
                <a:gd name="T68" fmla="*/ 0 w 89"/>
                <a:gd name="T69" fmla="*/ 27 h 34"/>
                <a:gd name="T70" fmla="*/ 0 w 89"/>
                <a:gd name="T71" fmla="*/ 32 h 3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4"/>
                <a:gd name="T110" fmla="*/ 89 w 89"/>
                <a:gd name="T111" fmla="*/ 34 h 34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4">
                  <a:moveTo>
                    <a:pt x="0" y="32"/>
                  </a:moveTo>
                  <a:lnTo>
                    <a:pt x="0" y="32"/>
                  </a:lnTo>
                  <a:lnTo>
                    <a:pt x="8" y="33"/>
                  </a:lnTo>
                  <a:lnTo>
                    <a:pt x="16" y="33"/>
                  </a:lnTo>
                  <a:lnTo>
                    <a:pt x="24" y="32"/>
                  </a:lnTo>
                  <a:lnTo>
                    <a:pt x="32" y="31"/>
                  </a:lnTo>
                  <a:lnTo>
                    <a:pt x="39" y="30"/>
                  </a:lnTo>
                  <a:lnTo>
                    <a:pt x="46" y="29"/>
                  </a:lnTo>
                  <a:lnTo>
                    <a:pt x="53" y="27"/>
                  </a:lnTo>
                  <a:lnTo>
                    <a:pt x="59" y="25"/>
                  </a:lnTo>
                  <a:lnTo>
                    <a:pt x="66" y="23"/>
                  </a:lnTo>
                  <a:lnTo>
                    <a:pt x="70" y="20"/>
                  </a:lnTo>
                  <a:lnTo>
                    <a:pt x="74" y="18"/>
                  </a:lnTo>
                  <a:lnTo>
                    <a:pt x="79" y="15"/>
                  </a:lnTo>
                  <a:lnTo>
                    <a:pt x="82" y="12"/>
                  </a:lnTo>
                  <a:lnTo>
                    <a:pt x="85" y="8"/>
                  </a:lnTo>
                  <a:lnTo>
                    <a:pt x="87" y="4"/>
                  </a:lnTo>
                  <a:lnTo>
                    <a:pt x="88" y="0"/>
                  </a:lnTo>
                  <a:lnTo>
                    <a:pt x="81" y="0"/>
                  </a:lnTo>
                  <a:lnTo>
                    <a:pt x="81" y="3"/>
                  </a:lnTo>
                  <a:lnTo>
                    <a:pt x="80" y="5"/>
                  </a:lnTo>
                  <a:lnTo>
                    <a:pt x="77" y="8"/>
                  </a:lnTo>
                  <a:lnTo>
                    <a:pt x="75" y="11"/>
                  </a:lnTo>
                  <a:lnTo>
                    <a:pt x="71" y="14"/>
                  </a:lnTo>
                  <a:lnTo>
                    <a:pt x="67" y="15"/>
                  </a:lnTo>
                  <a:lnTo>
                    <a:pt x="62" y="18"/>
                  </a:lnTo>
                  <a:lnTo>
                    <a:pt x="57" y="19"/>
                  </a:lnTo>
                  <a:lnTo>
                    <a:pt x="51" y="21"/>
                  </a:lnTo>
                  <a:lnTo>
                    <a:pt x="45" y="24"/>
                  </a:lnTo>
                  <a:lnTo>
                    <a:pt x="38" y="25"/>
                  </a:lnTo>
                  <a:lnTo>
                    <a:pt x="32" y="25"/>
                  </a:lnTo>
                  <a:lnTo>
                    <a:pt x="24" y="26"/>
                  </a:lnTo>
                  <a:lnTo>
                    <a:pt x="16" y="26"/>
                  </a:lnTo>
                  <a:lnTo>
                    <a:pt x="8" y="26"/>
                  </a:lnTo>
                  <a:lnTo>
                    <a:pt x="0" y="27"/>
                  </a:lnTo>
                  <a:lnTo>
                    <a:pt x="0" y="3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76" name="Freeform 556"/>
            <p:cNvSpPr>
              <a:spLocks/>
            </p:cNvSpPr>
            <p:nvPr/>
          </p:nvSpPr>
          <p:spPr bwMode="auto">
            <a:xfrm>
              <a:off x="1799" y="4189"/>
              <a:ext cx="80" cy="40"/>
            </a:xfrm>
            <a:custGeom>
              <a:avLst/>
              <a:gdLst>
                <a:gd name="T0" fmla="*/ 0 w 80"/>
                <a:gd name="T1" fmla="*/ 0 h 40"/>
                <a:gd name="T2" fmla="*/ 0 w 80"/>
                <a:gd name="T3" fmla="*/ 0 h 40"/>
                <a:gd name="T4" fmla="*/ 1 w 80"/>
                <a:gd name="T5" fmla="*/ 8 h 40"/>
                <a:gd name="T6" fmla="*/ 6 w 80"/>
                <a:gd name="T7" fmla="*/ 15 h 40"/>
                <a:gd name="T8" fmla="*/ 12 w 80"/>
                <a:gd name="T9" fmla="*/ 22 h 40"/>
                <a:gd name="T10" fmla="*/ 22 w 80"/>
                <a:gd name="T11" fmla="*/ 27 h 40"/>
                <a:gd name="T12" fmla="*/ 33 w 80"/>
                <a:gd name="T13" fmla="*/ 32 h 40"/>
                <a:gd name="T14" fmla="*/ 47 w 80"/>
                <a:gd name="T15" fmla="*/ 36 h 40"/>
                <a:gd name="T16" fmla="*/ 63 w 80"/>
                <a:gd name="T17" fmla="*/ 38 h 40"/>
                <a:gd name="T18" fmla="*/ 79 w 80"/>
                <a:gd name="T19" fmla="*/ 39 h 40"/>
                <a:gd name="T20" fmla="*/ 79 w 80"/>
                <a:gd name="T21" fmla="*/ 34 h 40"/>
                <a:gd name="T22" fmla="*/ 63 w 80"/>
                <a:gd name="T23" fmla="*/ 32 h 40"/>
                <a:gd name="T24" fmla="*/ 48 w 80"/>
                <a:gd name="T25" fmla="*/ 30 h 40"/>
                <a:gd name="T26" fmla="*/ 35 w 80"/>
                <a:gd name="T27" fmla="*/ 26 h 40"/>
                <a:gd name="T28" fmla="*/ 25 w 80"/>
                <a:gd name="T29" fmla="*/ 22 h 40"/>
                <a:gd name="T30" fmla="*/ 17 w 80"/>
                <a:gd name="T31" fmla="*/ 17 h 40"/>
                <a:gd name="T32" fmla="*/ 10 w 80"/>
                <a:gd name="T33" fmla="*/ 11 h 40"/>
                <a:gd name="T34" fmla="*/ 7 w 80"/>
                <a:gd name="T35" fmla="*/ 6 h 40"/>
                <a:gd name="T36" fmla="*/ 7 w 80"/>
                <a:gd name="T37" fmla="*/ 0 h 40"/>
                <a:gd name="T38" fmla="*/ 0 w 80"/>
                <a:gd name="T39" fmla="*/ 0 h 4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40"/>
                <a:gd name="T62" fmla="*/ 80 w 80"/>
                <a:gd name="T63" fmla="*/ 40 h 4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40">
                  <a:moveTo>
                    <a:pt x="0" y="0"/>
                  </a:moveTo>
                  <a:lnTo>
                    <a:pt x="0" y="0"/>
                  </a:lnTo>
                  <a:lnTo>
                    <a:pt x="1" y="8"/>
                  </a:lnTo>
                  <a:lnTo>
                    <a:pt x="6" y="15"/>
                  </a:lnTo>
                  <a:lnTo>
                    <a:pt x="12" y="22"/>
                  </a:lnTo>
                  <a:lnTo>
                    <a:pt x="22" y="27"/>
                  </a:lnTo>
                  <a:lnTo>
                    <a:pt x="33" y="32"/>
                  </a:lnTo>
                  <a:lnTo>
                    <a:pt x="47" y="36"/>
                  </a:lnTo>
                  <a:lnTo>
                    <a:pt x="63" y="38"/>
                  </a:lnTo>
                  <a:lnTo>
                    <a:pt x="79" y="39"/>
                  </a:lnTo>
                  <a:lnTo>
                    <a:pt x="79" y="34"/>
                  </a:lnTo>
                  <a:lnTo>
                    <a:pt x="63" y="32"/>
                  </a:lnTo>
                  <a:lnTo>
                    <a:pt x="48" y="30"/>
                  </a:lnTo>
                  <a:lnTo>
                    <a:pt x="35" y="26"/>
                  </a:lnTo>
                  <a:lnTo>
                    <a:pt x="25" y="22"/>
                  </a:lnTo>
                  <a:lnTo>
                    <a:pt x="17" y="17"/>
                  </a:lnTo>
                  <a:lnTo>
                    <a:pt x="10" y="11"/>
                  </a:lnTo>
                  <a:lnTo>
                    <a:pt x="7" y="6"/>
                  </a:lnTo>
                  <a:lnTo>
                    <a:pt x="7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77" name="Freeform 557"/>
            <p:cNvSpPr>
              <a:spLocks/>
            </p:cNvSpPr>
            <p:nvPr/>
          </p:nvSpPr>
          <p:spPr bwMode="auto">
            <a:xfrm>
              <a:off x="1799" y="4150"/>
              <a:ext cx="89" cy="34"/>
            </a:xfrm>
            <a:custGeom>
              <a:avLst/>
              <a:gdLst>
                <a:gd name="T0" fmla="*/ 88 w 89"/>
                <a:gd name="T1" fmla="*/ 1 h 34"/>
                <a:gd name="T2" fmla="*/ 88 w 89"/>
                <a:gd name="T3" fmla="*/ 1 h 34"/>
                <a:gd name="T4" fmla="*/ 80 w 89"/>
                <a:gd name="T5" fmla="*/ 0 h 34"/>
                <a:gd name="T6" fmla="*/ 72 w 89"/>
                <a:gd name="T7" fmla="*/ 0 h 34"/>
                <a:gd name="T8" fmla="*/ 64 w 89"/>
                <a:gd name="T9" fmla="*/ 1 h 34"/>
                <a:gd name="T10" fmla="*/ 56 w 89"/>
                <a:gd name="T11" fmla="*/ 2 h 34"/>
                <a:gd name="T12" fmla="*/ 49 w 89"/>
                <a:gd name="T13" fmla="*/ 3 h 34"/>
                <a:gd name="T14" fmla="*/ 42 w 89"/>
                <a:gd name="T15" fmla="*/ 4 h 34"/>
                <a:gd name="T16" fmla="*/ 35 w 89"/>
                <a:gd name="T17" fmla="*/ 6 h 34"/>
                <a:gd name="T18" fmla="*/ 29 w 89"/>
                <a:gd name="T19" fmla="*/ 8 h 34"/>
                <a:gd name="T20" fmla="*/ 22 w 89"/>
                <a:gd name="T21" fmla="*/ 10 h 34"/>
                <a:gd name="T22" fmla="*/ 18 w 89"/>
                <a:gd name="T23" fmla="*/ 13 h 34"/>
                <a:gd name="T24" fmla="*/ 14 w 89"/>
                <a:gd name="T25" fmla="*/ 15 h 34"/>
                <a:gd name="T26" fmla="*/ 9 w 89"/>
                <a:gd name="T27" fmla="*/ 18 h 34"/>
                <a:gd name="T28" fmla="*/ 6 w 89"/>
                <a:gd name="T29" fmla="*/ 21 h 34"/>
                <a:gd name="T30" fmla="*/ 3 w 89"/>
                <a:gd name="T31" fmla="*/ 25 h 34"/>
                <a:gd name="T32" fmla="*/ 1 w 89"/>
                <a:gd name="T33" fmla="*/ 29 h 34"/>
                <a:gd name="T34" fmla="*/ 0 w 89"/>
                <a:gd name="T35" fmla="*/ 33 h 34"/>
                <a:gd name="T36" fmla="*/ 7 w 89"/>
                <a:gd name="T37" fmla="*/ 33 h 34"/>
                <a:gd name="T38" fmla="*/ 7 w 89"/>
                <a:gd name="T39" fmla="*/ 30 h 34"/>
                <a:gd name="T40" fmla="*/ 8 w 89"/>
                <a:gd name="T41" fmla="*/ 28 h 34"/>
                <a:gd name="T42" fmla="*/ 11 w 89"/>
                <a:gd name="T43" fmla="*/ 25 h 34"/>
                <a:gd name="T44" fmla="*/ 13 w 89"/>
                <a:gd name="T45" fmla="*/ 23 h 34"/>
                <a:gd name="T46" fmla="*/ 17 w 89"/>
                <a:gd name="T47" fmla="*/ 19 h 34"/>
                <a:gd name="T48" fmla="*/ 21 w 89"/>
                <a:gd name="T49" fmla="*/ 18 h 34"/>
                <a:gd name="T50" fmla="*/ 26 w 89"/>
                <a:gd name="T51" fmla="*/ 15 h 34"/>
                <a:gd name="T52" fmla="*/ 31 w 89"/>
                <a:gd name="T53" fmla="*/ 14 h 34"/>
                <a:gd name="T54" fmla="*/ 37 w 89"/>
                <a:gd name="T55" fmla="*/ 12 h 34"/>
                <a:gd name="T56" fmla="*/ 43 w 89"/>
                <a:gd name="T57" fmla="*/ 10 h 34"/>
                <a:gd name="T58" fmla="*/ 50 w 89"/>
                <a:gd name="T59" fmla="*/ 8 h 34"/>
                <a:gd name="T60" fmla="*/ 56 w 89"/>
                <a:gd name="T61" fmla="*/ 8 h 34"/>
                <a:gd name="T62" fmla="*/ 64 w 89"/>
                <a:gd name="T63" fmla="*/ 7 h 34"/>
                <a:gd name="T64" fmla="*/ 72 w 89"/>
                <a:gd name="T65" fmla="*/ 7 h 34"/>
                <a:gd name="T66" fmla="*/ 80 w 89"/>
                <a:gd name="T67" fmla="*/ 7 h 34"/>
                <a:gd name="T68" fmla="*/ 88 w 89"/>
                <a:gd name="T69" fmla="*/ 6 h 34"/>
                <a:gd name="T70" fmla="*/ 88 w 89"/>
                <a:gd name="T71" fmla="*/ 1 h 3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4"/>
                <a:gd name="T110" fmla="*/ 89 w 89"/>
                <a:gd name="T111" fmla="*/ 34 h 34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4">
                  <a:moveTo>
                    <a:pt x="88" y="1"/>
                  </a:moveTo>
                  <a:lnTo>
                    <a:pt x="88" y="1"/>
                  </a:lnTo>
                  <a:lnTo>
                    <a:pt x="80" y="0"/>
                  </a:lnTo>
                  <a:lnTo>
                    <a:pt x="72" y="0"/>
                  </a:lnTo>
                  <a:lnTo>
                    <a:pt x="64" y="1"/>
                  </a:lnTo>
                  <a:lnTo>
                    <a:pt x="56" y="2"/>
                  </a:lnTo>
                  <a:lnTo>
                    <a:pt x="49" y="3"/>
                  </a:lnTo>
                  <a:lnTo>
                    <a:pt x="42" y="4"/>
                  </a:lnTo>
                  <a:lnTo>
                    <a:pt x="35" y="6"/>
                  </a:lnTo>
                  <a:lnTo>
                    <a:pt x="29" y="8"/>
                  </a:lnTo>
                  <a:lnTo>
                    <a:pt x="22" y="10"/>
                  </a:lnTo>
                  <a:lnTo>
                    <a:pt x="18" y="13"/>
                  </a:lnTo>
                  <a:lnTo>
                    <a:pt x="14" y="15"/>
                  </a:lnTo>
                  <a:lnTo>
                    <a:pt x="9" y="18"/>
                  </a:lnTo>
                  <a:lnTo>
                    <a:pt x="6" y="21"/>
                  </a:lnTo>
                  <a:lnTo>
                    <a:pt x="3" y="25"/>
                  </a:lnTo>
                  <a:lnTo>
                    <a:pt x="1" y="29"/>
                  </a:lnTo>
                  <a:lnTo>
                    <a:pt x="0" y="33"/>
                  </a:lnTo>
                  <a:lnTo>
                    <a:pt x="7" y="33"/>
                  </a:lnTo>
                  <a:lnTo>
                    <a:pt x="7" y="30"/>
                  </a:lnTo>
                  <a:lnTo>
                    <a:pt x="8" y="28"/>
                  </a:lnTo>
                  <a:lnTo>
                    <a:pt x="11" y="25"/>
                  </a:lnTo>
                  <a:lnTo>
                    <a:pt x="13" y="23"/>
                  </a:lnTo>
                  <a:lnTo>
                    <a:pt x="17" y="19"/>
                  </a:lnTo>
                  <a:lnTo>
                    <a:pt x="21" y="18"/>
                  </a:lnTo>
                  <a:lnTo>
                    <a:pt x="26" y="15"/>
                  </a:lnTo>
                  <a:lnTo>
                    <a:pt x="31" y="14"/>
                  </a:lnTo>
                  <a:lnTo>
                    <a:pt x="37" y="12"/>
                  </a:lnTo>
                  <a:lnTo>
                    <a:pt x="43" y="10"/>
                  </a:lnTo>
                  <a:lnTo>
                    <a:pt x="50" y="8"/>
                  </a:lnTo>
                  <a:lnTo>
                    <a:pt x="56" y="8"/>
                  </a:lnTo>
                  <a:lnTo>
                    <a:pt x="64" y="7"/>
                  </a:lnTo>
                  <a:lnTo>
                    <a:pt x="72" y="7"/>
                  </a:lnTo>
                  <a:lnTo>
                    <a:pt x="80" y="7"/>
                  </a:lnTo>
                  <a:lnTo>
                    <a:pt x="88" y="6"/>
                  </a:lnTo>
                  <a:lnTo>
                    <a:pt x="88" y="1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78" name="Freeform 558"/>
            <p:cNvSpPr>
              <a:spLocks/>
            </p:cNvSpPr>
            <p:nvPr/>
          </p:nvSpPr>
          <p:spPr bwMode="auto">
            <a:xfrm>
              <a:off x="1893" y="4151"/>
              <a:ext cx="80" cy="40"/>
            </a:xfrm>
            <a:custGeom>
              <a:avLst/>
              <a:gdLst>
                <a:gd name="T0" fmla="*/ 79 w 80"/>
                <a:gd name="T1" fmla="*/ 39 h 40"/>
                <a:gd name="T2" fmla="*/ 79 w 80"/>
                <a:gd name="T3" fmla="*/ 39 h 40"/>
                <a:gd name="T4" fmla="*/ 78 w 80"/>
                <a:gd name="T5" fmla="*/ 32 h 40"/>
                <a:gd name="T6" fmla="*/ 73 w 80"/>
                <a:gd name="T7" fmla="*/ 24 h 40"/>
                <a:gd name="T8" fmla="*/ 67 w 80"/>
                <a:gd name="T9" fmla="*/ 18 h 40"/>
                <a:gd name="T10" fmla="*/ 57 w 80"/>
                <a:gd name="T11" fmla="*/ 12 h 40"/>
                <a:gd name="T12" fmla="*/ 46 w 80"/>
                <a:gd name="T13" fmla="*/ 7 h 40"/>
                <a:gd name="T14" fmla="*/ 32 w 80"/>
                <a:gd name="T15" fmla="*/ 4 h 40"/>
                <a:gd name="T16" fmla="*/ 16 w 80"/>
                <a:gd name="T17" fmla="*/ 1 h 40"/>
                <a:gd name="T18" fmla="*/ 0 w 80"/>
                <a:gd name="T19" fmla="*/ 0 h 40"/>
                <a:gd name="T20" fmla="*/ 0 w 80"/>
                <a:gd name="T21" fmla="*/ 5 h 40"/>
                <a:gd name="T22" fmla="*/ 16 w 80"/>
                <a:gd name="T23" fmla="*/ 7 h 40"/>
                <a:gd name="T24" fmla="*/ 31 w 80"/>
                <a:gd name="T25" fmla="*/ 10 h 40"/>
                <a:gd name="T26" fmla="*/ 44 w 80"/>
                <a:gd name="T27" fmla="*/ 13 h 40"/>
                <a:gd name="T28" fmla="*/ 54 w 80"/>
                <a:gd name="T29" fmla="*/ 17 h 40"/>
                <a:gd name="T30" fmla="*/ 62 w 80"/>
                <a:gd name="T31" fmla="*/ 23 h 40"/>
                <a:gd name="T32" fmla="*/ 69 w 80"/>
                <a:gd name="T33" fmla="*/ 28 h 40"/>
                <a:gd name="T34" fmla="*/ 72 w 80"/>
                <a:gd name="T35" fmla="*/ 34 h 40"/>
                <a:gd name="T36" fmla="*/ 72 w 80"/>
                <a:gd name="T37" fmla="*/ 39 h 40"/>
                <a:gd name="T38" fmla="*/ 79 w 80"/>
                <a:gd name="T39" fmla="*/ 39 h 4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40"/>
                <a:gd name="T62" fmla="*/ 80 w 80"/>
                <a:gd name="T63" fmla="*/ 40 h 4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40">
                  <a:moveTo>
                    <a:pt x="79" y="39"/>
                  </a:moveTo>
                  <a:lnTo>
                    <a:pt x="79" y="39"/>
                  </a:lnTo>
                  <a:lnTo>
                    <a:pt x="78" y="32"/>
                  </a:lnTo>
                  <a:lnTo>
                    <a:pt x="73" y="24"/>
                  </a:lnTo>
                  <a:lnTo>
                    <a:pt x="67" y="18"/>
                  </a:lnTo>
                  <a:lnTo>
                    <a:pt x="57" y="12"/>
                  </a:lnTo>
                  <a:lnTo>
                    <a:pt x="46" y="7"/>
                  </a:lnTo>
                  <a:lnTo>
                    <a:pt x="32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  <a:lnTo>
                    <a:pt x="16" y="7"/>
                  </a:lnTo>
                  <a:lnTo>
                    <a:pt x="31" y="10"/>
                  </a:lnTo>
                  <a:lnTo>
                    <a:pt x="44" y="13"/>
                  </a:lnTo>
                  <a:lnTo>
                    <a:pt x="54" y="17"/>
                  </a:lnTo>
                  <a:lnTo>
                    <a:pt x="62" y="23"/>
                  </a:lnTo>
                  <a:lnTo>
                    <a:pt x="69" y="28"/>
                  </a:lnTo>
                  <a:lnTo>
                    <a:pt x="72" y="34"/>
                  </a:lnTo>
                  <a:lnTo>
                    <a:pt x="72" y="39"/>
                  </a:lnTo>
                  <a:lnTo>
                    <a:pt x="79" y="39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79" name="Freeform 559"/>
            <p:cNvSpPr>
              <a:spLocks/>
            </p:cNvSpPr>
            <p:nvPr/>
          </p:nvSpPr>
          <p:spPr bwMode="auto">
            <a:xfrm>
              <a:off x="1259" y="4097"/>
              <a:ext cx="168" cy="106"/>
            </a:xfrm>
            <a:custGeom>
              <a:avLst/>
              <a:gdLst>
                <a:gd name="T0" fmla="*/ 1 w 168"/>
                <a:gd name="T1" fmla="*/ 65 h 106"/>
                <a:gd name="T2" fmla="*/ 2 w 168"/>
                <a:gd name="T3" fmla="*/ 73 h 106"/>
                <a:gd name="T4" fmla="*/ 6 w 168"/>
                <a:gd name="T5" fmla="*/ 79 h 106"/>
                <a:gd name="T6" fmla="*/ 13 w 168"/>
                <a:gd name="T7" fmla="*/ 86 h 106"/>
                <a:gd name="T8" fmla="*/ 22 w 168"/>
                <a:gd name="T9" fmla="*/ 92 h 106"/>
                <a:gd name="T10" fmla="*/ 34 w 168"/>
                <a:gd name="T11" fmla="*/ 97 h 106"/>
                <a:gd name="T12" fmla="*/ 47 w 168"/>
                <a:gd name="T13" fmla="*/ 101 h 106"/>
                <a:gd name="T14" fmla="*/ 63 w 168"/>
                <a:gd name="T15" fmla="*/ 103 h 106"/>
                <a:gd name="T16" fmla="*/ 79 w 168"/>
                <a:gd name="T17" fmla="*/ 105 h 106"/>
                <a:gd name="T18" fmla="*/ 88 w 168"/>
                <a:gd name="T19" fmla="*/ 105 h 106"/>
                <a:gd name="T20" fmla="*/ 97 w 168"/>
                <a:gd name="T21" fmla="*/ 105 h 106"/>
                <a:gd name="T22" fmla="*/ 104 w 168"/>
                <a:gd name="T23" fmla="*/ 105 h 106"/>
                <a:gd name="T24" fmla="*/ 112 w 168"/>
                <a:gd name="T25" fmla="*/ 103 h 106"/>
                <a:gd name="T26" fmla="*/ 120 w 168"/>
                <a:gd name="T27" fmla="*/ 102 h 106"/>
                <a:gd name="T28" fmla="*/ 127 w 168"/>
                <a:gd name="T29" fmla="*/ 101 h 106"/>
                <a:gd name="T30" fmla="*/ 133 w 168"/>
                <a:gd name="T31" fmla="*/ 99 h 106"/>
                <a:gd name="T32" fmla="*/ 140 w 168"/>
                <a:gd name="T33" fmla="*/ 97 h 106"/>
                <a:gd name="T34" fmla="*/ 146 w 168"/>
                <a:gd name="T35" fmla="*/ 95 h 106"/>
                <a:gd name="T36" fmla="*/ 151 w 168"/>
                <a:gd name="T37" fmla="*/ 92 h 106"/>
                <a:gd name="T38" fmla="*/ 154 w 168"/>
                <a:gd name="T39" fmla="*/ 89 h 106"/>
                <a:gd name="T40" fmla="*/ 159 w 168"/>
                <a:gd name="T41" fmla="*/ 86 h 106"/>
                <a:gd name="T42" fmla="*/ 162 w 168"/>
                <a:gd name="T43" fmla="*/ 83 h 106"/>
                <a:gd name="T44" fmla="*/ 165 w 168"/>
                <a:gd name="T45" fmla="*/ 79 h 106"/>
                <a:gd name="T46" fmla="*/ 166 w 168"/>
                <a:gd name="T47" fmla="*/ 77 h 106"/>
                <a:gd name="T48" fmla="*/ 167 w 168"/>
                <a:gd name="T49" fmla="*/ 73 h 106"/>
                <a:gd name="T50" fmla="*/ 166 w 168"/>
                <a:gd name="T51" fmla="*/ 41 h 106"/>
                <a:gd name="T52" fmla="*/ 166 w 168"/>
                <a:gd name="T53" fmla="*/ 33 h 106"/>
                <a:gd name="T54" fmla="*/ 161 w 168"/>
                <a:gd name="T55" fmla="*/ 26 h 106"/>
                <a:gd name="T56" fmla="*/ 154 w 168"/>
                <a:gd name="T57" fmla="*/ 19 h 106"/>
                <a:gd name="T58" fmla="*/ 145 w 168"/>
                <a:gd name="T59" fmla="*/ 13 h 106"/>
                <a:gd name="T60" fmla="*/ 134 w 168"/>
                <a:gd name="T61" fmla="*/ 9 h 106"/>
                <a:gd name="T62" fmla="*/ 120 w 168"/>
                <a:gd name="T63" fmla="*/ 5 h 106"/>
                <a:gd name="T64" fmla="*/ 104 w 168"/>
                <a:gd name="T65" fmla="*/ 2 h 106"/>
                <a:gd name="T66" fmla="*/ 88 w 168"/>
                <a:gd name="T67" fmla="*/ 0 h 106"/>
                <a:gd name="T68" fmla="*/ 79 w 168"/>
                <a:gd name="T69" fmla="*/ 0 h 106"/>
                <a:gd name="T70" fmla="*/ 70 w 168"/>
                <a:gd name="T71" fmla="*/ 0 h 106"/>
                <a:gd name="T72" fmla="*/ 63 w 168"/>
                <a:gd name="T73" fmla="*/ 1 h 106"/>
                <a:gd name="T74" fmla="*/ 55 w 168"/>
                <a:gd name="T75" fmla="*/ 2 h 106"/>
                <a:gd name="T76" fmla="*/ 47 w 168"/>
                <a:gd name="T77" fmla="*/ 3 h 106"/>
                <a:gd name="T78" fmla="*/ 41 w 168"/>
                <a:gd name="T79" fmla="*/ 5 h 106"/>
                <a:gd name="T80" fmla="*/ 34 w 168"/>
                <a:gd name="T81" fmla="*/ 7 h 106"/>
                <a:gd name="T82" fmla="*/ 28 w 168"/>
                <a:gd name="T83" fmla="*/ 9 h 106"/>
                <a:gd name="T84" fmla="*/ 21 w 168"/>
                <a:gd name="T85" fmla="*/ 11 h 106"/>
                <a:gd name="T86" fmla="*/ 17 w 168"/>
                <a:gd name="T87" fmla="*/ 13 h 106"/>
                <a:gd name="T88" fmla="*/ 13 w 168"/>
                <a:gd name="T89" fmla="*/ 16 h 106"/>
                <a:gd name="T90" fmla="*/ 8 w 168"/>
                <a:gd name="T91" fmla="*/ 19 h 106"/>
                <a:gd name="T92" fmla="*/ 5 w 168"/>
                <a:gd name="T93" fmla="*/ 23 h 106"/>
                <a:gd name="T94" fmla="*/ 3 w 168"/>
                <a:gd name="T95" fmla="*/ 26 h 106"/>
                <a:gd name="T96" fmla="*/ 1 w 168"/>
                <a:gd name="T97" fmla="*/ 29 h 106"/>
                <a:gd name="T98" fmla="*/ 0 w 168"/>
                <a:gd name="T99" fmla="*/ 33 h 106"/>
                <a:gd name="T100" fmla="*/ 1 w 168"/>
                <a:gd name="T101" fmla="*/ 65 h 10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68"/>
                <a:gd name="T154" fmla="*/ 0 h 106"/>
                <a:gd name="T155" fmla="*/ 168 w 168"/>
                <a:gd name="T156" fmla="*/ 106 h 10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68" h="106">
                  <a:moveTo>
                    <a:pt x="1" y="65"/>
                  </a:moveTo>
                  <a:lnTo>
                    <a:pt x="2" y="73"/>
                  </a:lnTo>
                  <a:lnTo>
                    <a:pt x="6" y="79"/>
                  </a:lnTo>
                  <a:lnTo>
                    <a:pt x="13" y="86"/>
                  </a:lnTo>
                  <a:lnTo>
                    <a:pt x="22" y="92"/>
                  </a:lnTo>
                  <a:lnTo>
                    <a:pt x="34" y="97"/>
                  </a:lnTo>
                  <a:lnTo>
                    <a:pt x="47" y="101"/>
                  </a:lnTo>
                  <a:lnTo>
                    <a:pt x="63" y="103"/>
                  </a:lnTo>
                  <a:lnTo>
                    <a:pt x="79" y="105"/>
                  </a:lnTo>
                  <a:lnTo>
                    <a:pt x="88" y="105"/>
                  </a:lnTo>
                  <a:lnTo>
                    <a:pt x="97" y="105"/>
                  </a:lnTo>
                  <a:lnTo>
                    <a:pt x="104" y="105"/>
                  </a:lnTo>
                  <a:lnTo>
                    <a:pt x="112" y="103"/>
                  </a:lnTo>
                  <a:lnTo>
                    <a:pt x="120" y="102"/>
                  </a:lnTo>
                  <a:lnTo>
                    <a:pt x="127" y="101"/>
                  </a:lnTo>
                  <a:lnTo>
                    <a:pt x="133" y="99"/>
                  </a:lnTo>
                  <a:lnTo>
                    <a:pt x="140" y="97"/>
                  </a:lnTo>
                  <a:lnTo>
                    <a:pt x="146" y="95"/>
                  </a:lnTo>
                  <a:lnTo>
                    <a:pt x="151" y="92"/>
                  </a:lnTo>
                  <a:lnTo>
                    <a:pt x="154" y="89"/>
                  </a:lnTo>
                  <a:lnTo>
                    <a:pt x="159" y="86"/>
                  </a:lnTo>
                  <a:lnTo>
                    <a:pt x="162" y="83"/>
                  </a:lnTo>
                  <a:lnTo>
                    <a:pt x="165" y="79"/>
                  </a:lnTo>
                  <a:lnTo>
                    <a:pt x="166" y="77"/>
                  </a:lnTo>
                  <a:lnTo>
                    <a:pt x="167" y="73"/>
                  </a:lnTo>
                  <a:lnTo>
                    <a:pt x="166" y="41"/>
                  </a:lnTo>
                  <a:lnTo>
                    <a:pt x="166" y="33"/>
                  </a:lnTo>
                  <a:lnTo>
                    <a:pt x="161" y="26"/>
                  </a:lnTo>
                  <a:lnTo>
                    <a:pt x="154" y="19"/>
                  </a:lnTo>
                  <a:lnTo>
                    <a:pt x="145" y="13"/>
                  </a:lnTo>
                  <a:lnTo>
                    <a:pt x="134" y="9"/>
                  </a:lnTo>
                  <a:lnTo>
                    <a:pt x="120" y="5"/>
                  </a:lnTo>
                  <a:lnTo>
                    <a:pt x="104" y="2"/>
                  </a:lnTo>
                  <a:lnTo>
                    <a:pt x="88" y="0"/>
                  </a:lnTo>
                  <a:lnTo>
                    <a:pt x="79" y="0"/>
                  </a:lnTo>
                  <a:lnTo>
                    <a:pt x="70" y="0"/>
                  </a:lnTo>
                  <a:lnTo>
                    <a:pt x="63" y="1"/>
                  </a:lnTo>
                  <a:lnTo>
                    <a:pt x="55" y="2"/>
                  </a:lnTo>
                  <a:lnTo>
                    <a:pt x="47" y="3"/>
                  </a:lnTo>
                  <a:lnTo>
                    <a:pt x="41" y="5"/>
                  </a:lnTo>
                  <a:lnTo>
                    <a:pt x="34" y="7"/>
                  </a:lnTo>
                  <a:lnTo>
                    <a:pt x="28" y="9"/>
                  </a:lnTo>
                  <a:lnTo>
                    <a:pt x="21" y="11"/>
                  </a:lnTo>
                  <a:lnTo>
                    <a:pt x="17" y="13"/>
                  </a:lnTo>
                  <a:lnTo>
                    <a:pt x="13" y="16"/>
                  </a:lnTo>
                  <a:lnTo>
                    <a:pt x="8" y="19"/>
                  </a:lnTo>
                  <a:lnTo>
                    <a:pt x="5" y="23"/>
                  </a:lnTo>
                  <a:lnTo>
                    <a:pt x="3" y="26"/>
                  </a:lnTo>
                  <a:lnTo>
                    <a:pt x="1" y="29"/>
                  </a:lnTo>
                  <a:lnTo>
                    <a:pt x="0" y="33"/>
                  </a:lnTo>
                  <a:lnTo>
                    <a:pt x="1" y="65"/>
                  </a:lnTo>
                </a:path>
              </a:pathLst>
            </a:custGeom>
            <a:solidFill>
              <a:srgbClr val="FFB2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80" name="Freeform 560"/>
            <p:cNvSpPr>
              <a:spLocks/>
            </p:cNvSpPr>
            <p:nvPr/>
          </p:nvSpPr>
          <p:spPr bwMode="auto">
            <a:xfrm>
              <a:off x="1257" y="4166"/>
              <a:ext cx="79" cy="40"/>
            </a:xfrm>
            <a:custGeom>
              <a:avLst/>
              <a:gdLst>
                <a:gd name="T0" fmla="*/ 78 w 79"/>
                <a:gd name="T1" fmla="*/ 34 h 40"/>
                <a:gd name="T2" fmla="*/ 78 w 79"/>
                <a:gd name="T3" fmla="*/ 34 h 40"/>
                <a:gd name="T4" fmla="*/ 62 w 79"/>
                <a:gd name="T5" fmla="*/ 32 h 40"/>
                <a:gd name="T6" fmla="*/ 48 w 79"/>
                <a:gd name="T7" fmla="*/ 30 h 40"/>
                <a:gd name="T8" fmla="*/ 35 w 79"/>
                <a:gd name="T9" fmla="*/ 26 h 40"/>
                <a:gd name="T10" fmla="*/ 25 w 79"/>
                <a:gd name="T11" fmla="*/ 22 h 40"/>
                <a:gd name="T12" fmla="*/ 16 w 79"/>
                <a:gd name="T13" fmla="*/ 17 h 40"/>
                <a:gd name="T14" fmla="*/ 9 w 79"/>
                <a:gd name="T15" fmla="*/ 11 h 40"/>
                <a:gd name="T16" fmla="*/ 7 w 79"/>
                <a:gd name="T17" fmla="*/ 6 h 40"/>
                <a:gd name="T18" fmla="*/ 6 w 79"/>
                <a:gd name="T19" fmla="*/ 0 h 40"/>
                <a:gd name="T20" fmla="*/ 0 w 79"/>
                <a:gd name="T21" fmla="*/ 0 h 40"/>
                <a:gd name="T22" fmla="*/ 0 w 79"/>
                <a:gd name="T23" fmla="*/ 8 h 40"/>
                <a:gd name="T24" fmla="*/ 5 w 79"/>
                <a:gd name="T25" fmla="*/ 15 h 40"/>
                <a:gd name="T26" fmla="*/ 12 w 79"/>
                <a:gd name="T27" fmla="*/ 22 h 40"/>
                <a:gd name="T28" fmla="*/ 21 w 79"/>
                <a:gd name="T29" fmla="*/ 27 h 40"/>
                <a:gd name="T30" fmla="*/ 33 w 79"/>
                <a:gd name="T31" fmla="*/ 32 h 40"/>
                <a:gd name="T32" fmla="*/ 47 w 79"/>
                <a:gd name="T33" fmla="*/ 36 h 40"/>
                <a:gd name="T34" fmla="*/ 62 w 79"/>
                <a:gd name="T35" fmla="*/ 38 h 40"/>
                <a:gd name="T36" fmla="*/ 78 w 79"/>
                <a:gd name="T37" fmla="*/ 39 h 40"/>
                <a:gd name="T38" fmla="*/ 78 w 79"/>
                <a:gd name="T39" fmla="*/ 34 h 4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0"/>
                <a:gd name="T62" fmla="*/ 79 w 79"/>
                <a:gd name="T63" fmla="*/ 40 h 4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0">
                  <a:moveTo>
                    <a:pt x="78" y="34"/>
                  </a:moveTo>
                  <a:lnTo>
                    <a:pt x="78" y="34"/>
                  </a:lnTo>
                  <a:lnTo>
                    <a:pt x="62" y="32"/>
                  </a:lnTo>
                  <a:lnTo>
                    <a:pt x="48" y="30"/>
                  </a:lnTo>
                  <a:lnTo>
                    <a:pt x="35" y="26"/>
                  </a:lnTo>
                  <a:lnTo>
                    <a:pt x="25" y="22"/>
                  </a:lnTo>
                  <a:lnTo>
                    <a:pt x="16" y="17"/>
                  </a:lnTo>
                  <a:lnTo>
                    <a:pt x="9" y="11"/>
                  </a:lnTo>
                  <a:lnTo>
                    <a:pt x="7" y="6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8"/>
                  </a:lnTo>
                  <a:lnTo>
                    <a:pt x="5" y="15"/>
                  </a:lnTo>
                  <a:lnTo>
                    <a:pt x="12" y="22"/>
                  </a:lnTo>
                  <a:lnTo>
                    <a:pt x="21" y="27"/>
                  </a:lnTo>
                  <a:lnTo>
                    <a:pt x="33" y="32"/>
                  </a:lnTo>
                  <a:lnTo>
                    <a:pt x="47" y="36"/>
                  </a:lnTo>
                  <a:lnTo>
                    <a:pt x="62" y="38"/>
                  </a:lnTo>
                  <a:lnTo>
                    <a:pt x="78" y="39"/>
                  </a:lnTo>
                  <a:lnTo>
                    <a:pt x="78" y="34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81" name="Freeform 561"/>
            <p:cNvSpPr>
              <a:spLocks/>
            </p:cNvSpPr>
            <p:nvPr/>
          </p:nvSpPr>
          <p:spPr bwMode="auto">
            <a:xfrm>
              <a:off x="1341" y="4174"/>
              <a:ext cx="89" cy="33"/>
            </a:xfrm>
            <a:custGeom>
              <a:avLst/>
              <a:gdLst>
                <a:gd name="T0" fmla="*/ 82 w 89"/>
                <a:gd name="T1" fmla="*/ 0 h 33"/>
                <a:gd name="T2" fmla="*/ 82 w 89"/>
                <a:gd name="T3" fmla="*/ 0 h 33"/>
                <a:gd name="T4" fmla="*/ 81 w 89"/>
                <a:gd name="T5" fmla="*/ 3 h 33"/>
                <a:gd name="T6" fmla="*/ 80 w 89"/>
                <a:gd name="T7" fmla="*/ 5 h 33"/>
                <a:gd name="T8" fmla="*/ 78 w 89"/>
                <a:gd name="T9" fmla="*/ 8 h 33"/>
                <a:gd name="T10" fmla="*/ 76 w 89"/>
                <a:gd name="T11" fmla="*/ 10 h 33"/>
                <a:gd name="T12" fmla="*/ 72 w 89"/>
                <a:gd name="T13" fmla="*/ 13 h 33"/>
                <a:gd name="T14" fmla="*/ 67 w 89"/>
                <a:gd name="T15" fmla="*/ 14 h 33"/>
                <a:gd name="T16" fmla="*/ 63 w 89"/>
                <a:gd name="T17" fmla="*/ 17 h 33"/>
                <a:gd name="T18" fmla="*/ 58 w 89"/>
                <a:gd name="T19" fmla="*/ 19 h 33"/>
                <a:gd name="T20" fmla="*/ 51 w 89"/>
                <a:gd name="T21" fmla="*/ 20 h 33"/>
                <a:gd name="T22" fmla="*/ 46 w 89"/>
                <a:gd name="T23" fmla="*/ 23 h 33"/>
                <a:gd name="T24" fmla="*/ 39 w 89"/>
                <a:gd name="T25" fmla="*/ 24 h 33"/>
                <a:gd name="T26" fmla="*/ 32 w 89"/>
                <a:gd name="T27" fmla="*/ 24 h 33"/>
                <a:gd name="T28" fmla="*/ 24 w 89"/>
                <a:gd name="T29" fmla="*/ 25 h 33"/>
                <a:gd name="T30" fmla="*/ 17 w 89"/>
                <a:gd name="T31" fmla="*/ 25 h 33"/>
                <a:gd name="T32" fmla="*/ 8 w 89"/>
                <a:gd name="T33" fmla="*/ 25 h 33"/>
                <a:gd name="T34" fmla="*/ 0 w 89"/>
                <a:gd name="T35" fmla="*/ 26 h 33"/>
                <a:gd name="T36" fmla="*/ 0 w 89"/>
                <a:gd name="T37" fmla="*/ 31 h 33"/>
                <a:gd name="T38" fmla="*/ 8 w 89"/>
                <a:gd name="T39" fmla="*/ 32 h 33"/>
                <a:gd name="T40" fmla="*/ 17 w 89"/>
                <a:gd name="T41" fmla="*/ 32 h 33"/>
                <a:gd name="T42" fmla="*/ 24 w 89"/>
                <a:gd name="T43" fmla="*/ 31 h 33"/>
                <a:gd name="T44" fmla="*/ 32 w 89"/>
                <a:gd name="T45" fmla="*/ 30 h 33"/>
                <a:gd name="T46" fmla="*/ 40 w 89"/>
                <a:gd name="T47" fmla="*/ 29 h 33"/>
                <a:gd name="T48" fmla="*/ 47 w 89"/>
                <a:gd name="T49" fmla="*/ 28 h 33"/>
                <a:gd name="T50" fmla="*/ 53 w 89"/>
                <a:gd name="T51" fmla="*/ 26 h 33"/>
                <a:gd name="T52" fmla="*/ 60 w 89"/>
                <a:gd name="T53" fmla="*/ 24 h 33"/>
                <a:gd name="T54" fmla="*/ 66 w 89"/>
                <a:gd name="T55" fmla="*/ 23 h 33"/>
                <a:gd name="T56" fmla="*/ 70 w 89"/>
                <a:gd name="T57" fmla="*/ 19 h 33"/>
                <a:gd name="T58" fmla="*/ 75 w 89"/>
                <a:gd name="T59" fmla="*/ 17 h 33"/>
                <a:gd name="T60" fmla="*/ 80 w 89"/>
                <a:gd name="T61" fmla="*/ 14 h 33"/>
                <a:gd name="T62" fmla="*/ 83 w 89"/>
                <a:gd name="T63" fmla="*/ 11 h 33"/>
                <a:gd name="T64" fmla="*/ 86 w 89"/>
                <a:gd name="T65" fmla="*/ 8 h 33"/>
                <a:gd name="T66" fmla="*/ 87 w 89"/>
                <a:gd name="T67" fmla="*/ 4 h 33"/>
                <a:gd name="T68" fmla="*/ 88 w 89"/>
                <a:gd name="T69" fmla="*/ 0 h 33"/>
                <a:gd name="T70" fmla="*/ 82 w 89"/>
                <a:gd name="T71" fmla="*/ 0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82" y="0"/>
                  </a:moveTo>
                  <a:lnTo>
                    <a:pt x="82" y="0"/>
                  </a:lnTo>
                  <a:lnTo>
                    <a:pt x="81" y="3"/>
                  </a:lnTo>
                  <a:lnTo>
                    <a:pt x="80" y="5"/>
                  </a:lnTo>
                  <a:lnTo>
                    <a:pt x="78" y="8"/>
                  </a:lnTo>
                  <a:lnTo>
                    <a:pt x="76" y="10"/>
                  </a:lnTo>
                  <a:lnTo>
                    <a:pt x="72" y="13"/>
                  </a:lnTo>
                  <a:lnTo>
                    <a:pt x="67" y="14"/>
                  </a:lnTo>
                  <a:lnTo>
                    <a:pt x="63" y="17"/>
                  </a:lnTo>
                  <a:lnTo>
                    <a:pt x="58" y="19"/>
                  </a:lnTo>
                  <a:lnTo>
                    <a:pt x="51" y="20"/>
                  </a:lnTo>
                  <a:lnTo>
                    <a:pt x="46" y="23"/>
                  </a:lnTo>
                  <a:lnTo>
                    <a:pt x="39" y="24"/>
                  </a:lnTo>
                  <a:lnTo>
                    <a:pt x="32" y="24"/>
                  </a:lnTo>
                  <a:lnTo>
                    <a:pt x="24" y="25"/>
                  </a:lnTo>
                  <a:lnTo>
                    <a:pt x="17" y="25"/>
                  </a:lnTo>
                  <a:lnTo>
                    <a:pt x="8" y="25"/>
                  </a:lnTo>
                  <a:lnTo>
                    <a:pt x="0" y="26"/>
                  </a:lnTo>
                  <a:lnTo>
                    <a:pt x="0" y="31"/>
                  </a:lnTo>
                  <a:lnTo>
                    <a:pt x="8" y="32"/>
                  </a:lnTo>
                  <a:lnTo>
                    <a:pt x="17" y="32"/>
                  </a:lnTo>
                  <a:lnTo>
                    <a:pt x="24" y="31"/>
                  </a:lnTo>
                  <a:lnTo>
                    <a:pt x="32" y="30"/>
                  </a:lnTo>
                  <a:lnTo>
                    <a:pt x="40" y="29"/>
                  </a:lnTo>
                  <a:lnTo>
                    <a:pt x="47" y="28"/>
                  </a:lnTo>
                  <a:lnTo>
                    <a:pt x="53" y="26"/>
                  </a:lnTo>
                  <a:lnTo>
                    <a:pt x="60" y="24"/>
                  </a:lnTo>
                  <a:lnTo>
                    <a:pt x="66" y="23"/>
                  </a:lnTo>
                  <a:lnTo>
                    <a:pt x="70" y="19"/>
                  </a:lnTo>
                  <a:lnTo>
                    <a:pt x="75" y="17"/>
                  </a:lnTo>
                  <a:lnTo>
                    <a:pt x="80" y="14"/>
                  </a:lnTo>
                  <a:lnTo>
                    <a:pt x="83" y="11"/>
                  </a:lnTo>
                  <a:lnTo>
                    <a:pt x="86" y="8"/>
                  </a:lnTo>
                  <a:lnTo>
                    <a:pt x="87" y="4"/>
                  </a:lnTo>
                  <a:lnTo>
                    <a:pt x="88" y="0"/>
                  </a:lnTo>
                  <a:lnTo>
                    <a:pt x="82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82" name="Freeform 562"/>
            <p:cNvSpPr>
              <a:spLocks/>
            </p:cNvSpPr>
            <p:nvPr/>
          </p:nvSpPr>
          <p:spPr bwMode="auto">
            <a:xfrm>
              <a:off x="1428" y="4140"/>
              <a:ext cx="2" cy="29"/>
            </a:xfrm>
            <a:custGeom>
              <a:avLst/>
              <a:gdLst>
                <a:gd name="T0" fmla="*/ 0 w 2"/>
                <a:gd name="T1" fmla="*/ 0 h 29"/>
                <a:gd name="T2" fmla="*/ 0 w 2"/>
                <a:gd name="T3" fmla="*/ 0 h 29"/>
                <a:gd name="T4" fmla="*/ 0 w 2"/>
                <a:gd name="T5" fmla="*/ 28 h 29"/>
                <a:gd name="T6" fmla="*/ 1 w 2"/>
                <a:gd name="T7" fmla="*/ 28 h 29"/>
                <a:gd name="T8" fmla="*/ 1 w 2"/>
                <a:gd name="T9" fmla="*/ 0 h 29"/>
                <a:gd name="T10" fmla="*/ 0 w 2"/>
                <a:gd name="T11" fmla="*/ 0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"/>
                <a:gd name="T19" fmla="*/ 0 h 29"/>
                <a:gd name="T20" fmla="*/ 2 w 2"/>
                <a:gd name="T21" fmla="*/ 29 h 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" h="29">
                  <a:moveTo>
                    <a:pt x="0" y="0"/>
                  </a:moveTo>
                  <a:lnTo>
                    <a:pt x="0" y="0"/>
                  </a:lnTo>
                  <a:lnTo>
                    <a:pt x="0" y="28"/>
                  </a:lnTo>
                  <a:lnTo>
                    <a:pt x="1" y="28"/>
                  </a:lnTo>
                  <a:lnTo>
                    <a:pt x="1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83" name="Freeform 563"/>
            <p:cNvSpPr>
              <a:spLocks/>
            </p:cNvSpPr>
            <p:nvPr/>
          </p:nvSpPr>
          <p:spPr bwMode="auto">
            <a:xfrm>
              <a:off x="1350" y="4094"/>
              <a:ext cx="79" cy="41"/>
            </a:xfrm>
            <a:custGeom>
              <a:avLst/>
              <a:gdLst>
                <a:gd name="T0" fmla="*/ 0 w 79"/>
                <a:gd name="T1" fmla="*/ 6 h 41"/>
                <a:gd name="T2" fmla="*/ 0 w 79"/>
                <a:gd name="T3" fmla="*/ 6 h 41"/>
                <a:gd name="T4" fmla="*/ 16 w 79"/>
                <a:gd name="T5" fmla="*/ 7 h 41"/>
                <a:gd name="T6" fmla="*/ 31 w 79"/>
                <a:gd name="T7" fmla="*/ 10 h 41"/>
                <a:gd name="T8" fmla="*/ 43 w 79"/>
                <a:gd name="T9" fmla="*/ 13 h 41"/>
                <a:gd name="T10" fmla="*/ 54 w 79"/>
                <a:gd name="T11" fmla="*/ 17 h 41"/>
                <a:gd name="T12" fmla="*/ 62 w 79"/>
                <a:gd name="T13" fmla="*/ 23 h 41"/>
                <a:gd name="T14" fmla="*/ 69 w 79"/>
                <a:gd name="T15" fmla="*/ 28 h 41"/>
                <a:gd name="T16" fmla="*/ 72 w 79"/>
                <a:gd name="T17" fmla="*/ 34 h 41"/>
                <a:gd name="T18" fmla="*/ 72 w 79"/>
                <a:gd name="T19" fmla="*/ 40 h 41"/>
                <a:gd name="T20" fmla="*/ 78 w 79"/>
                <a:gd name="T21" fmla="*/ 40 h 41"/>
                <a:gd name="T22" fmla="*/ 78 w 79"/>
                <a:gd name="T23" fmla="*/ 32 h 41"/>
                <a:gd name="T24" fmla="*/ 73 w 79"/>
                <a:gd name="T25" fmla="*/ 24 h 41"/>
                <a:gd name="T26" fmla="*/ 67 w 79"/>
                <a:gd name="T27" fmla="*/ 17 h 41"/>
                <a:gd name="T28" fmla="*/ 57 w 79"/>
                <a:gd name="T29" fmla="*/ 12 h 41"/>
                <a:gd name="T30" fmla="*/ 46 w 79"/>
                <a:gd name="T31" fmla="*/ 8 h 41"/>
                <a:gd name="T32" fmla="*/ 32 w 79"/>
                <a:gd name="T33" fmla="*/ 3 h 41"/>
                <a:gd name="T34" fmla="*/ 16 w 79"/>
                <a:gd name="T35" fmla="*/ 2 h 41"/>
                <a:gd name="T36" fmla="*/ 0 w 79"/>
                <a:gd name="T37" fmla="*/ 0 h 41"/>
                <a:gd name="T38" fmla="*/ 0 w 79"/>
                <a:gd name="T39" fmla="*/ 6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1"/>
                <a:gd name="T62" fmla="*/ 79 w 79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1">
                  <a:moveTo>
                    <a:pt x="0" y="6"/>
                  </a:moveTo>
                  <a:lnTo>
                    <a:pt x="0" y="6"/>
                  </a:lnTo>
                  <a:lnTo>
                    <a:pt x="16" y="7"/>
                  </a:lnTo>
                  <a:lnTo>
                    <a:pt x="31" y="10"/>
                  </a:lnTo>
                  <a:lnTo>
                    <a:pt x="43" y="13"/>
                  </a:lnTo>
                  <a:lnTo>
                    <a:pt x="54" y="17"/>
                  </a:lnTo>
                  <a:lnTo>
                    <a:pt x="62" y="23"/>
                  </a:lnTo>
                  <a:lnTo>
                    <a:pt x="69" y="28"/>
                  </a:lnTo>
                  <a:lnTo>
                    <a:pt x="72" y="34"/>
                  </a:lnTo>
                  <a:lnTo>
                    <a:pt x="72" y="40"/>
                  </a:lnTo>
                  <a:lnTo>
                    <a:pt x="78" y="40"/>
                  </a:lnTo>
                  <a:lnTo>
                    <a:pt x="78" y="32"/>
                  </a:lnTo>
                  <a:lnTo>
                    <a:pt x="73" y="24"/>
                  </a:lnTo>
                  <a:lnTo>
                    <a:pt x="67" y="17"/>
                  </a:lnTo>
                  <a:lnTo>
                    <a:pt x="57" y="12"/>
                  </a:lnTo>
                  <a:lnTo>
                    <a:pt x="46" y="8"/>
                  </a:lnTo>
                  <a:lnTo>
                    <a:pt x="32" y="3"/>
                  </a:lnTo>
                  <a:lnTo>
                    <a:pt x="16" y="2"/>
                  </a:lnTo>
                  <a:lnTo>
                    <a:pt x="0" y="0"/>
                  </a:lnTo>
                  <a:lnTo>
                    <a:pt x="0" y="6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84" name="Freeform 564"/>
            <p:cNvSpPr>
              <a:spLocks/>
            </p:cNvSpPr>
            <p:nvPr/>
          </p:nvSpPr>
          <p:spPr bwMode="auto">
            <a:xfrm>
              <a:off x="1256" y="4094"/>
              <a:ext cx="89" cy="33"/>
            </a:xfrm>
            <a:custGeom>
              <a:avLst/>
              <a:gdLst>
                <a:gd name="T0" fmla="*/ 6 w 89"/>
                <a:gd name="T1" fmla="*/ 32 h 33"/>
                <a:gd name="T2" fmla="*/ 6 w 89"/>
                <a:gd name="T3" fmla="*/ 32 h 33"/>
                <a:gd name="T4" fmla="*/ 7 w 89"/>
                <a:gd name="T5" fmla="*/ 29 h 33"/>
                <a:gd name="T6" fmla="*/ 8 w 89"/>
                <a:gd name="T7" fmla="*/ 27 h 33"/>
                <a:gd name="T8" fmla="*/ 10 w 89"/>
                <a:gd name="T9" fmla="*/ 24 h 33"/>
                <a:gd name="T10" fmla="*/ 13 w 89"/>
                <a:gd name="T11" fmla="*/ 22 h 33"/>
                <a:gd name="T12" fmla="*/ 16 w 89"/>
                <a:gd name="T13" fmla="*/ 19 h 33"/>
                <a:gd name="T14" fmla="*/ 21 w 89"/>
                <a:gd name="T15" fmla="*/ 17 h 33"/>
                <a:gd name="T16" fmla="*/ 25 w 89"/>
                <a:gd name="T17" fmla="*/ 15 h 33"/>
                <a:gd name="T18" fmla="*/ 31 w 89"/>
                <a:gd name="T19" fmla="*/ 13 h 33"/>
                <a:gd name="T20" fmla="*/ 37 w 89"/>
                <a:gd name="T21" fmla="*/ 11 h 33"/>
                <a:gd name="T22" fmla="*/ 42 w 89"/>
                <a:gd name="T23" fmla="*/ 9 h 33"/>
                <a:gd name="T24" fmla="*/ 50 w 89"/>
                <a:gd name="T25" fmla="*/ 8 h 33"/>
                <a:gd name="T26" fmla="*/ 56 w 89"/>
                <a:gd name="T27" fmla="*/ 7 h 33"/>
                <a:gd name="T28" fmla="*/ 64 w 89"/>
                <a:gd name="T29" fmla="*/ 6 h 33"/>
                <a:gd name="T30" fmla="*/ 71 w 89"/>
                <a:gd name="T31" fmla="*/ 6 h 33"/>
                <a:gd name="T32" fmla="*/ 80 w 89"/>
                <a:gd name="T33" fmla="*/ 6 h 33"/>
                <a:gd name="T34" fmla="*/ 88 w 89"/>
                <a:gd name="T35" fmla="*/ 6 h 33"/>
                <a:gd name="T36" fmla="*/ 88 w 89"/>
                <a:gd name="T37" fmla="*/ 0 h 33"/>
                <a:gd name="T38" fmla="*/ 80 w 89"/>
                <a:gd name="T39" fmla="*/ 0 h 33"/>
                <a:gd name="T40" fmla="*/ 71 w 89"/>
                <a:gd name="T41" fmla="*/ 0 h 33"/>
                <a:gd name="T42" fmla="*/ 64 w 89"/>
                <a:gd name="T43" fmla="*/ 1 h 33"/>
                <a:gd name="T44" fmla="*/ 56 w 89"/>
                <a:gd name="T45" fmla="*/ 2 h 33"/>
                <a:gd name="T46" fmla="*/ 49 w 89"/>
                <a:gd name="T47" fmla="*/ 3 h 33"/>
                <a:gd name="T48" fmla="*/ 41 w 89"/>
                <a:gd name="T49" fmla="*/ 3 h 33"/>
                <a:gd name="T50" fmla="*/ 35 w 89"/>
                <a:gd name="T51" fmla="*/ 6 h 33"/>
                <a:gd name="T52" fmla="*/ 29 w 89"/>
                <a:gd name="T53" fmla="*/ 8 h 33"/>
                <a:gd name="T54" fmla="*/ 22 w 89"/>
                <a:gd name="T55" fmla="*/ 9 h 33"/>
                <a:gd name="T56" fmla="*/ 18 w 89"/>
                <a:gd name="T57" fmla="*/ 12 h 33"/>
                <a:gd name="T58" fmla="*/ 13 w 89"/>
                <a:gd name="T59" fmla="*/ 14 h 33"/>
                <a:gd name="T60" fmla="*/ 8 w 89"/>
                <a:gd name="T61" fmla="*/ 17 h 33"/>
                <a:gd name="T62" fmla="*/ 6 w 89"/>
                <a:gd name="T63" fmla="*/ 21 h 33"/>
                <a:gd name="T64" fmla="*/ 2 w 89"/>
                <a:gd name="T65" fmla="*/ 24 h 33"/>
                <a:gd name="T66" fmla="*/ 1 w 89"/>
                <a:gd name="T67" fmla="*/ 28 h 33"/>
                <a:gd name="T68" fmla="*/ 0 w 89"/>
                <a:gd name="T69" fmla="*/ 32 h 33"/>
                <a:gd name="T70" fmla="*/ 6 w 89"/>
                <a:gd name="T71" fmla="*/ 32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6" y="32"/>
                  </a:moveTo>
                  <a:lnTo>
                    <a:pt x="6" y="32"/>
                  </a:lnTo>
                  <a:lnTo>
                    <a:pt x="7" y="29"/>
                  </a:lnTo>
                  <a:lnTo>
                    <a:pt x="8" y="27"/>
                  </a:lnTo>
                  <a:lnTo>
                    <a:pt x="10" y="24"/>
                  </a:lnTo>
                  <a:lnTo>
                    <a:pt x="13" y="22"/>
                  </a:lnTo>
                  <a:lnTo>
                    <a:pt x="16" y="19"/>
                  </a:lnTo>
                  <a:lnTo>
                    <a:pt x="21" y="17"/>
                  </a:lnTo>
                  <a:lnTo>
                    <a:pt x="25" y="15"/>
                  </a:lnTo>
                  <a:lnTo>
                    <a:pt x="31" y="13"/>
                  </a:lnTo>
                  <a:lnTo>
                    <a:pt x="37" y="11"/>
                  </a:lnTo>
                  <a:lnTo>
                    <a:pt x="42" y="9"/>
                  </a:lnTo>
                  <a:lnTo>
                    <a:pt x="50" y="8"/>
                  </a:lnTo>
                  <a:lnTo>
                    <a:pt x="56" y="7"/>
                  </a:lnTo>
                  <a:lnTo>
                    <a:pt x="64" y="6"/>
                  </a:lnTo>
                  <a:lnTo>
                    <a:pt x="71" y="6"/>
                  </a:lnTo>
                  <a:lnTo>
                    <a:pt x="80" y="6"/>
                  </a:lnTo>
                  <a:lnTo>
                    <a:pt x="88" y="6"/>
                  </a:lnTo>
                  <a:lnTo>
                    <a:pt x="88" y="0"/>
                  </a:lnTo>
                  <a:lnTo>
                    <a:pt x="80" y="0"/>
                  </a:lnTo>
                  <a:lnTo>
                    <a:pt x="71" y="0"/>
                  </a:lnTo>
                  <a:lnTo>
                    <a:pt x="64" y="1"/>
                  </a:lnTo>
                  <a:lnTo>
                    <a:pt x="56" y="2"/>
                  </a:lnTo>
                  <a:lnTo>
                    <a:pt x="49" y="3"/>
                  </a:lnTo>
                  <a:lnTo>
                    <a:pt x="41" y="3"/>
                  </a:lnTo>
                  <a:lnTo>
                    <a:pt x="35" y="6"/>
                  </a:lnTo>
                  <a:lnTo>
                    <a:pt x="29" y="8"/>
                  </a:lnTo>
                  <a:lnTo>
                    <a:pt x="22" y="9"/>
                  </a:lnTo>
                  <a:lnTo>
                    <a:pt x="18" y="12"/>
                  </a:lnTo>
                  <a:lnTo>
                    <a:pt x="13" y="14"/>
                  </a:lnTo>
                  <a:lnTo>
                    <a:pt x="8" y="17"/>
                  </a:lnTo>
                  <a:lnTo>
                    <a:pt x="6" y="21"/>
                  </a:lnTo>
                  <a:lnTo>
                    <a:pt x="2" y="24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6" y="3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85" name="Freeform 565"/>
            <p:cNvSpPr>
              <a:spLocks/>
            </p:cNvSpPr>
            <p:nvPr/>
          </p:nvSpPr>
          <p:spPr bwMode="auto">
            <a:xfrm>
              <a:off x="1256" y="4132"/>
              <a:ext cx="2" cy="29"/>
            </a:xfrm>
            <a:custGeom>
              <a:avLst/>
              <a:gdLst>
                <a:gd name="T0" fmla="*/ 1 w 2"/>
                <a:gd name="T1" fmla="*/ 28 h 29"/>
                <a:gd name="T2" fmla="*/ 1 w 2"/>
                <a:gd name="T3" fmla="*/ 28 h 29"/>
                <a:gd name="T4" fmla="*/ 1 w 2"/>
                <a:gd name="T5" fmla="*/ 0 h 29"/>
                <a:gd name="T6" fmla="*/ 0 w 2"/>
                <a:gd name="T7" fmla="*/ 0 h 29"/>
                <a:gd name="T8" fmla="*/ 0 w 2"/>
                <a:gd name="T9" fmla="*/ 28 h 29"/>
                <a:gd name="T10" fmla="*/ 1 w 2"/>
                <a:gd name="T11" fmla="*/ 28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"/>
                <a:gd name="T19" fmla="*/ 0 h 29"/>
                <a:gd name="T20" fmla="*/ 2 w 2"/>
                <a:gd name="T21" fmla="*/ 29 h 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" h="29">
                  <a:moveTo>
                    <a:pt x="1" y="28"/>
                  </a:moveTo>
                  <a:lnTo>
                    <a:pt x="1" y="28"/>
                  </a:lnTo>
                  <a:lnTo>
                    <a:pt x="1" y="0"/>
                  </a:lnTo>
                  <a:lnTo>
                    <a:pt x="0" y="0"/>
                  </a:lnTo>
                  <a:lnTo>
                    <a:pt x="0" y="28"/>
                  </a:lnTo>
                  <a:lnTo>
                    <a:pt x="1" y="28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86" name="Freeform 566"/>
            <p:cNvSpPr>
              <a:spLocks/>
            </p:cNvSpPr>
            <p:nvPr/>
          </p:nvSpPr>
          <p:spPr bwMode="auto">
            <a:xfrm>
              <a:off x="1259" y="4097"/>
              <a:ext cx="167" cy="72"/>
            </a:xfrm>
            <a:custGeom>
              <a:avLst/>
              <a:gdLst>
                <a:gd name="T0" fmla="*/ 166 w 167"/>
                <a:gd name="T1" fmla="*/ 40 h 72"/>
                <a:gd name="T2" fmla="*/ 165 w 167"/>
                <a:gd name="T3" fmla="*/ 42 h 72"/>
                <a:gd name="T4" fmla="*/ 164 w 167"/>
                <a:gd name="T5" fmla="*/ 46 h 72"/>
                <a:gd name="T6" fmla="*/ 161 w 167"/>
                <a:gd name="T7" fmla="*/ 50 h 72"/>
                <a:gd name="T8" fmla="*/ 158 w 167"/>
                <a:gd name="T9" fmla="*/ 53 h 72"/>
                <a:gd name="T10" fmla="*/ 154 w 167"/>
                <a:gd name="T11" fmla="*/ 55 h 72"/>
                <a:gd name="T12" fmla="*/ 150 w 167"/>
                <a:gd name="T13" fmla="*/ 58 h 72"/>
                <a:gd name="T14" fmla="*/ 145 w 167"/>
                <a:gd name="T15" fmla="*/ 61 h 72"/>
                <a:gd name="T16" fmla="*/ 139 w 167"/>
                <a:gd name="T17" fmla="*/ 64 h 72"/>
                <a:gd name="T18" fmla="*/ 132 w 167"/>
                <a:gd name="T19" fmla="*/ 65 h 72"/>
                <a:gd name="T20" fmla="*/ 125 w 167"/>
                <a:gd name="T21" fmla="*/ 67 h 72"/>
                <a:gd name="T22" fmla="*/ 119 w 167"/>
                <a:gd name="T23" fmla="*/ 68 h 72"/>
                <a:gd name="T24" fmla="*/ 111 w 167"/>
                <a:gd name="T25" fmla="*/ 70 h 72"/>
                <a:gd name="T26" fmla="*/ 103 w 167"/>
                <a:gd name="T27" fmla="*/ 71 h 72"/>
                <a:gd name="T28" fmla="*/ 96 w 167"/>
                <a:gd name="T29" fmla="*/ 71 h 72"/>
                <a:gd name="T30" fmla="*/ 87 w 167"/>
                <a:gd name="T31" fmla="*/ 71 h 72"/>
                <a:gd name="T32" fmla="*/ 79 w 167"/>
                <a:gd name="T33" fmla="*/ 71 h 72"/>
                <a:gd name="T34" fmla="*/ 63 w 167"/>
                <a:gd name="T35" fmla="*/ 70 h 72"/>
                <a:gd name="T36" fmla="*/ 47 w 167"/>
                <a:gd name="T37" fmla="*/ 67 h 72"/>
                <a:gd name="T38" fmla="*/ 33 w 167"/>
                <a:gd name="T39" fmla="*/ 64 h 72"/>
                <a:gd name="T40" fmla="*/ 21 w 167"/>
                <a:gd name="T41" fmla="*/ 58 h 72"/>
                <a:gd name="T42" fmla="*/ 12 w 167"/>
                <a:gd name="T43" fmla="*/ 53 h 72"/>
                <a:gd name="T44" fmla="*/ 5 w 167"/>
                <a:gd name="T45" fmla="*/ 46 h 72"/>
                <a:gd name="T46" fmla="*/ 1 w 167"/>
                <a:gd name="T47" fmla="*/ 40 h 72"/>
                <a:gd name="T48" fmla="*/ 0 w 167"/>
                <a:gd name="T49" fmla="*/ 32 h 72"/>
                <a:gd name="T50" fmla="*/ 1 w 167"/>
                <a:gd name="T51" fmla="*/ 29 h 72"/>
                <a:gd name="T52" fmla="*/ 3 w 167"/>
                <a:gd name="T53" fmla="*/ 26 h 72"/>
                <a:gd name="T54" fmla="*/ 5 w 167"/>
                <a:gd name="T55" fmla="*/ 22 h 72"/>
                <a:gd name="T56" fmla="*/ 8 w 167"/>
                <a:gd name="T57" fmla="*/ 18 h 72"/>
                <a:gd name="T58" fmla="*/ 13 w 167"/>
                <a:gd name="T59" fmla="*/ 16 h 72"/>
                <a:gd name="T60" fmla="*/ 17 w 167"/>
                <a:gd name="T61" fmla="*/ 13 h 72"/>
                <a:gd name="T62" fmla="*/ 21 w 167"/>
                <a:gd name="T63" fmla="*/ 11 h 72"/>
                <a:gd name="T64" fmla="*/ 28 w 167"/>
                <a:gd name="T65" fmla="*/ 8 h 72"/>
                <a:gd name="T66" fmla="*/ 34 w 167"/>
                <a:gd name="T67" fmla="*/ 6 h 72"/>
                <a:gd name="T68" fmla="*/ 41 w 167"/>
                <a:gd name="T69" fmla="*/ 5 h 72"/>
                <a:gd name="T70" fmla="*/ 47 w 167"/>
                <a:gd name="T71" fmla="*/ 3 h 72"/>
                <a:gd name="T72" fmla="*/ 55 w 167"/>
                <a:gd name="T73" fmla="*/ 2 h 72"/>
                <a:gd name="T74" fmla="*/ 63 w 167"/>
                <a:gd name="T75" fmla="*/ 1 h 72"/>
                <a:gd name="T76" fmla="*/ 70 w 167"/>
                <a:gd name="T77" fmla="*/ 0 h 72"/>
                <a:gd name="T78" fmla="*/ 79 w 167"/>
                <a:gd name="T79" fmla="*/ 0 h 72"/>
                <a:gd name="T80" fmla="*/ 88 w 167"/>
                <a:gd name="T81" fmla="*/ 0 h 72"/>
                <a:gd name="T82" fmla="*/ 104 w 167"/>
                <a:gd name="T83" fmla="*/ 2 h 72"/>
                <a:gd name="T84" fmla="*/ 120 w 167"/>
                <a:gd name="T85" fmla="*/ 5 h 72"/>
                <a:gd name="T86" fmla="*/ 134 w 167"/>
                <a:gd name="T87" fmla="*/ 8 h 72"/>
                <a:gd name="T88" fmla="*/ 145 w 167"/>
                <a:gd name="T89" fmla="*/ 13 h 72"/>
                <a:gd name="T90" fmla="*/ 154 w 167"/>
                <a:gd name="T91" fmla="*/ 18 h 72"/>
                <a:gd name="T92" fmla="*/ 161 w 167"/>
                <a:gd name="T93" fmla="*/ 25 h 72"/>
                <a:gd name="T94" fmla="*/ 166 w 167"/>
                <a:gd name="T95" fmla="*/ 32 h 72"/>
                <a:gd name="T96" fmla="*/ 166 w 167"/>
                <a:gd name="T97" fmla="*/ 40 h 7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67"/>
                <a:gd name="T148" fmla="*/ 0 h 72"/>
                <a:gd name="T149" fmla="*/ 167 w 167"/>
                <a:gd name="T150" fmla="*/ 72 h 72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67" h="72">
                  <a:moveTo>
                    <a:pt x="166" y="40"/>
                  </a:moveTo>
                  <a:lnTo>
                    <a:pt x="165" y="42"/>
                  </a:lnTo>
                  <a:lnTo>
                    <a:pt x="164" y="46"/>
                  </a:lnTo>
                  <a:lnTo>
                    <a:pt x="161" y="50"/>
                  </a:lnTo>
                  <a:lnTo>
                    <a:pt x="158" y="53"/>
                  </a:lnTo>
                  <a:lnTo>
                    <a:pt x="154" y="55"/>
                  </a:lnTo>
                  <a:lnTo>
                    <a:pt x="150" y="58"/>
                  </a:lnTo>
                  <a:lnTo>
                    <a:pt x="145" y="61"/>
                  </a:lnTo>
                  <a:lnTo>
                    <a:pt x="139" y="64"/>
                  </a:lnTo>
                  <a:lnTo>
                    <a:pt x="132" y="65"/>
                  </a:lnTo>
                  <a:lnTo>
                    <a:pt x="125" y="67"/>
                  </a:lnTo>
                  <a:lnTo>
                    <a:pt x="119" y="68"/>
                  </a:lnTo>
                  <a:lnTo>
                    <a:pt x="111" y="70"/>
                  </a:lnTo>
                  <a:lnTo>
                    <a:pt x="103" y="71"/>
                  </a:lnTo>
                  <a:lnTo>
                    <a:pt x="96" y="71"/>
                  </a:lnTo>
                  <a:lnTo>
                    <a:pt x="87" y="71"/>
                  </a:lnTo>
                  <a:lnTo>
                    <a:pt x="79" y="71"/>
                  </a:lnTo>
                  <a:lnTo>
                    <a:pt x="63" y="70"/>
                  </a:lnTo>
                  <a:lnTo>
                    <a:pt x="47" y="67"/>
                  </a:lnTo>
                  <a:lnTo>
                    <a:pt x="33" y="64"/>
                  </a:lnTo>
                  <a:lnTo>
                    <a:pt x="21" y="58"/>
                  </a:lnTo>
                  <a:lnTo>
                    <a:pt x="12" y="53"/>
                  </a:lnTo>
                  <a:lnTo>
                    <a:pt x="5" y="46"/>
                  </a:lnTo>
                  <a:lnTo>
                    <a:pt x="1" y="40"/>
                  </a:lnTo>
                  <a:lnTo>
                    <a:pt x="0" y="32"/>
                  </a:lnTo>
                  <a:lnTo>
                    <a:pt x="1" y="29"/>
                  </a:lnTo>
                  <a:lnTo>
                    <a:pt x="3" y="26"/>
                  </a:lnTo>
                  <a:lnTo>
                    <a:pt x="5" y="22"/>
                  </a:lnTo>
                  <a:lnTo>
                    <a:pt x="8" y="18"/>
                  </a:lnTo>
                  <a:lnTo>
                    <a:pt x="13" y="16"/>
                  </a:lnTo>
                  <a:lnTo>
                    <a:pt x="17" y="13"/>
                  </a:lnTo>
                  <a:lnTo>
                    <a:pt x="21" y="11"/>
                  </a:lnTo>
                  <a:lnTo>
                    <a:pt x="28" y="8"/>
                  </a:lnTo>
                  <a:lnTo>
                    <a:pt x="34" y="6"/>
                  </a:lnTo>
                  <a:lnTo>
                    <a:pt x="41" y="5"/>
                  </a:lnTo>
                  <a:lnTo>
                    <a:pt x="47" y="3"/>
                  </a:lnTo>
                  <a:lnTo>
                    <a:pt x="55" y="2"/>
                  </a:lnTo>
                  <a:lnTo>
                    <a:pt x="63" y="1"/>
                  </a:lnTo>
                  <a:lnTo>
                    <a:pt x="70" y="0"/>
                  </a:lnTo>
                  <a:lnTo>
                    <a:pt x="79" y="0"/>
                  </a:lnTo>
                  <a:lnTo>
                    <a:pt x="88" y="0"/>
                  </a:lnTo>
                  <a:lnTo>
                    <a:pt x="104" y="2"/>
                  </a:lnTo>
                  <a:lnTo>
                    <a:pt x="120" y="5"/>
                  </a:lnTo>
                  <a:lnTo>
                    <a:pt x="134" y="8"/>
                  </a:lnTo>
                  <a:lnTo>
                    <a:pt x="145" y="13"/>
                  </a:lnTo>
                  <a:lnTo>
                    <a:pt x="154" y="18"/>
                  </a:lnTo>
                  <a:lnTo>
                    <a:pt x="161" y="25"/>
                  </a:lnTo>
                  <a:lnTo>
                    <a:pt x="166" y="32"/>
                  </a:lnTo>
                  <a:lnTo>
                    <a:pt x="166" y="40"/>
                  </a:lnTo>
                </a:path>
              </a:pathLst>
            </a:custGeom>
            <a:solidFill>
              <a:srgbClr val="FFFF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87" name="Freeform 567"/>
            <p:cNvSpPr>
              <a:spLocks/>
            </p:cNvSpPr>
            <p:nvPr/>
          </p:nvSpPr>
          <p:spPr bwMode="auto">
            <a:xfrm>
              <a:off x="1341" y="4140"/>
              <a:ext cx="88" cy="33"/>
            </a:xfrm>
            <a:custGeom>
              <a:avLst/>
              <a:gdLst>
                <a:gd name="T0" fmla="*/ 0 w 88"/>
                <a:gd name="T1" fmla="*/ 32 h 33"/>
                <a:gd name="T2" fmla="*/ 0 w 88"/>
                <a:gd name="T3" fmla="*/ 32 h 33"/>
                <a:gd name="T4" fmla="*/ 7 w 88"/>
                <a:gd name="T5" fmla="*/ 32 h 33"/>
                <a:gd name="T6" fmla="*/ 16 w 88"/>
                <a:gd name="T7" fmla="*/ 32 h 33"/>
                <a:gd name="T8" fmla="*/ 23 w 88"/>
                <a:gd name="T9" fmla="*/ 31 h 33"/>
                <a:gd name="T10" fmla="*/ 32 w 88"/>
                <a:gd name="T11" fmla="*/ 30 h 33"/>
                <a:gd name="T12" fmla="*/ 39 w 88"/>
                <a:gd name="T13" fmla="*/ 29 h 33"/>
                <a:gd name="T14" fmla="*/ 46 w 88"/>
                <a:gd name="T15" fmla="*/ 28 h 33"/>
                <a:gd name="T16" fmla="*/ 52 w 88"/>
                <a:gd name="T17" fmla="*/ 26 h 33"/>
                <a:gd name="T18" fmla="*/ 59 w 88"/>
                <a:gd name="T19" fmla="*/ 24 h 33"/>
                <a:gd name="T20" fmla="*/ 65 w 88"/>
                <a:gd name="T21" fmla="*/ 22 h 33"/>
                <a:gd name="T22" fmla="*/ 70 w 88"/>
                <a:gd name="T23" fmla="*/ 20 h 33"/>
                <a:gd name="T24" fmla="*/ 75 w 88"/>
                <a:gd name="T25" fmla="*/ 17 h 33"/>
                <a:gd name="T26" fmla="*/ 79 w 88"/>
                <a:gd name="T27" fmla="*/ 14 h 33"/>
                <a:gd name="T28" fmla="*/ 82 w 88"/>
                <a:gd name="T29" fmla="*/ 11 h 33"/>
                <a:gd name="T30" fmla="*/ 85 w 88"/>
                <a:gd name="T31" fmla="*/ 8 h 33"/>
                <a:gd name="T32" fmla="*/ 86 w 88"/>
                <a:gd name="T33" fmla="*/ 3 h 33"/>
                <a:gd name="T34" fmla="*/ 87 w 88"/>
                <a:gd name="T35" fmla="*/ 0 h 33"/>
                <a:gd name="T36" fmla="*/ 81 w 88"/>
                <a:gd name="T37" fmla="*/ 0 h 33"/>
                <a:gd name="T38" fmla="*/ 80 w 88"/>
                <a:gd name="T39" fmla="*/ 2 h 33"/>
                <a:gd name="T40" fmla="*/ 79 w 88"/>
                <a:gd name="T41" fmla="*/ 4 h 33"/>
                <a:gd name="T42" fmla="*/ 77 w 88"/>
                <a:gd name="T43" fmla="*/ 8 h 33"/>
                <a:gd name="T44" fmla="*/ 75 w 88"/>
                <a:gd name="T45" fmla="*/ 9 h 33"/>
                <a:gd name="T46" fmla="*/ 71 w 88"/>
                <a:gd name="T47" fmla="*/ 13 h 33"/>
                <a:gd name="T48" fmla="*/ 66 w 88"/>
                <a:gd name="T49" fmla="*/ 14 h 33"/>
                <a:gd name="T50" fmla="*/ 62 w 88"/>
                <a:gd name="T51" fmla="*/ 17 h 33"/>
                <a:gd name="T52" fmla="*/ 57 w 88"/>
                <a:gd name="T53" fmla="*/ 19 h 33"/>
                <a:gd name="T54" fmla="*/ 51 w 88"/>
                <a:gd name="T55" fmla="*/ 21 h 33"/>
                <a:gd name="T56" fmla="*/ 45 w 88"/>
                <a:gd name="T57" fmla="*/ 22 h 33"/>
                <a:gd name="T58" fmla="*/ 37 w 88"/>
                <a:gd name="T59" fmla="*/ 24 h 33"/>
                <a:gd name="T60" fmla="*/ 31 w 88"/>
                <a:gd name="T61" fmla="*/ 25 h 33"/>
                <a:gd name="T62" fmla="*/ 23 w 88"/>
                <a:gd name="T63" fmla="*/ 26 h 33"/>
                <a:gd name="T64" fmla="*/ 16 w 88"/>
                <a:gd name="T65" fmla="*/ 26 h 33"/>
                <a:gd name="T66" fmla="*/ 7 w 88"/>
                <a:gd name="T67" fmla="*/ 26 h 33"/>
                <a:gd name="T68" fmla="*/ 0 w 88"/>
                <a:gd name="T69" fmla="*/ 26 h 33"/>
                <a:gd name="T70" fmla="*/ 0 w 88"/>
                <a:gd name="T71" fmla="*/ 32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8"/>
                <a:gd name="T109" fmla="*/ 0 h 33"/>
                <a:gd name="T110" fmla="*/ 88 w 88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8" h="33">
                  <a:moveTo>
                    <a:pt x="0" y="32"/>
                  </a:moveTo>
                  <a:lnTo>
                    <a:pt x="0" y="32"/>
                  </a:lnTo>
                  <a:lnTo>
                    <a:pt x="7" y="32"/>
                  </a:lnTo>
                  <a:lnTo>
                    <a:pt x="16" y="32"/>
                  </a:lnTo>
                  <a:lnTo>
                    <a:pt x="23" y="31"/>
                  </a:lnTo>
                  <a:lnTo>
                    <a:pt x="32" y="30"/>
                  </a:lnTo>
                  <a:lnTo>
                    <a:pt x="39" y="29"/>
                  </a:lnTo>
                  <a:lnTo>
                    <a:pt x="46" y="28"/>
                  </a:lnTo>
                  <a:lnTo>
                    <a:pt x="52" y="26"/>
                  </a:lnTo>
                  <a:lnTo>
                    <a:pt x="59" y="24"/>
                  </a:lnTo>
                  <a:lnTo>
                    <a:pt x="65" y="22"/>
                  </a:lnTo>
                  <a:lnTo>
                    <a:pt x="70" y="20"/>
                  </a:lnTo>
                  <a:lnTo>
                    <a:pt x="75" y="17"/>
                  </a:lnTo>
                  <a:lnTo>
                    <a:pt x="79" y="14"/>
                  </a:lnTo>
                  <a:lnTo>
                    <a:pt x="82" y="11"/>
                  </a:lnTo>
                  <a:lnTo>
                    <a:pt x="85" y="8"/>
                  </a:lnTo>
                  <a:lnTo>
                    <a:pt x="86" y="3"/>
                  </a:lnTo>
                  <a:lnTo>
                    <a:pt x="87" y="0"/>
                  </a:lnTo>
                  <a:lnTo>
                    <a:pt x="81" y="0"/>
                  </a:lnTo>
                  <a:lnTo>
                    <a:pt x="80" y="2"/>
                  </a:lnTo>
                  <a:lnTo>
                    <a:pt x="79" y="4"/>
                  </a:lnTo>
                  <a:lnTo>
                    <a:pt x="77" y="8"/>
                  </a:lnTo>
                  <a:lnTo>
                    <a:pt x="75" y="9"/>
                  </a:lnTo>
                  <a:lnTo>
                    <a:pt x="71" y="13"/>
                  </a:lnTo>
                  <a:lnTo>
                    <a:pt x="66" y="14"/>
                  </a:lnTo>
                  <a:lnTo>
                    <a:pt x="62" y="17"/>
                  </a:lnTo>
                  <a:lnTo>
                    <a:pt x="57" y="19"/>
                  </a:lnTo>
                  <a:lnTo>
                    <a:pt x="51" y="21"/>
                  </a:lnTo>
                  <a:lnTo>
                    <a:pt x="45" y="22"/>
                  </a:lnTo>
                  <a:lnTo>
                    <a:pt x="37" y="24"/>
                  </a:lnTo>
                  <a:lnTo>
                    <a:pt x="31" y="25"/>
                  </a:lnTo>
                  <a:lnTo>
                    <a:pt x="23" y="26"/>
                  </a:lnTo>
                  <a:lnTo>
                    <a:pt x="16" y="26"/>
                  </a:lnTo>
                  <a:lnTo>
                    <a:pt x="7" y="26"/>
                  </a:lnTo>
                  <a:lnTo>
                    <a:pt x="0" y="26"/>
                  </a:lnTo>
                  <a:lnTo>
                    <a:pt x="0" y="3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88" name="Freeform 568"/>
            <p:cNvSpPr>
              <a:spLocks/>
            </p:cNvSpPr>
            <p:nvPr/>
          </p:nvSpPr>
          <p:spPr bwMode="auto">
            <a:xfrm>
              <a:off x="1256" y="4132"/>
              <a:ext cx="80" cy="41"/>
            </a:xfrm>
            <a:custGeom>
              <a:avLst/>
              <a:gdLst>
                <a:gd name="T0" fmla="*/ 0 w 80"/>
                <a:gd name="T1" fmla="*/ 0 h 41"/>
                <a:gd name="T2" fmla="*/ 0 w 80"/>
                <a:gd name="T3" fmla="*/ 0 h 41"/>
                <a:gd name="T4" fmla="*/ 1 w 80"/>
                <a:gd name="T5" fmla="*/ 8 h 41"/>
                <a:gd name="T6" fmla="*/ 6 w 80"/>
                <a:gd name="T7" fmla="*/ 15 h 41"/>
                <a:gd name="T8" fmla="*/ 12 w 80"/>
                <a:gd name="T9" fmla="*/ 22 h 41"/>
                <a:gd name="T10" fmla="*/ 22 w 80"/>
                <a:gd name="T11" fmla="*/ 28 h 41"/>
                <a:gd name="T12" fmla="*/ 33 w 80"/>
                <a:gd name="T13" fmla="*/ 32 h 41"/>
                <a:gd name="T14" fmla="*/ 47 w 80"/>
                <a:gd name="T15" fmla="*/ 36 h 41"/>
                <a:gd name="T16" fmla="*/ 63 w 80"/>
                <a:gd name="T17" fmla="*/ 38 h 41"/>
                <a:gd name="T18" fmla="*/ 79 w 80"/>
                <a:gd name="T19" fmla="*/ 40 h 41"/>
                <a:gd name="T20" fmla="*/ 79 w 80"/>
                <a:gd name="T21" fmla="*/ 34 h 41"/>
                <a:gd name="T22" fmla="*/ 63 w 80"/>
                <a:gd name="T23" fmla="*/ 33 h 41"/>
                <a:gd name="T24" fmla="*/ 48 w 80"/>
                <a:gd name="T25" fmla="*/ 30 h 41"/>
                <a:gd name="T26" fmla="*/ 35 w 80"/>
                <a:gd name="T27" fmla="*/ 27 h 41"/>
                <a:gd name="T28" fmla="*/ 25 w 80"/>
                <a:gd name="T29" fmla="*/ 22 h 41"/>
                <a:gd name="T30" fmla="*/ 16 w 80"/>
                <a:gd name="T31" fmla="*/ 17 h 41"/>
                <a:gd name="T32" fmla="*/ 10 w 80"/>
                <a:gd name="T33" fmla="*/ 11 h 41"/>
                <a:gd name="T34" fmla="*/ 7 w 80"/>
                <a:gd name="T35" fmla="*/ 6 h 41"/>
                <a:gd name="T36" fmla="*/ 6 w 80"/>
                <a:gd name="T37" fmla="*/ 0 h 41"/>
                <a:gd name="T38" fmla="*/ 0 w 80"/>
                <a:gd name="T39" fmla="*/ 0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41"/>
                <a:gd name="T62" fmla="*/ 80 w 80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41">
                  <a:moveTo>
                    <a:pt x="0" y="0"/>
                  </a:moveTo>
                  <a:lnTo>
                    <a:pt x="0" y="0"/>
                  </a:lnTo>
                  <a:lnTo>
                    <a:pt x="1" y="8"/>
                  </a:lnTo>
                  <a:lnTo>
                    <a:pt x="6" y="15"/>
                  </a:lnTo>
                  <a:lnTo>
                    <a:pt x="12" y="22"/>
                  </a:lnTo>
                  <a:lnTo>
                    <a:pt x="22" y="28"/>
                  </a:lnTo>
                  <a:lnTo>
                    <a:pt x="33" y="32"/>
                  </a:lnTo>
                  <a:lnTo>
                    <a:pt x="47" y="36"/>
                  </a:lnTo>
                  <a:lnTo>
                    <a:pt x="63" y="38"/>
                  </a:lnTo>
                  <a:lnTo>
                    <a:pt x="79" y="40"/>
                  </a:lnTo>
                  <a:lnTo>
                    <a:pt x="79" y="34"/>
                  </a:lnTo>
                  <a:lnTo>
                    <a:pt x="63" y="33"/>
                  </a:lnTo>
                  <a:lnTo>
                    <a:pt x="48" y="30"/>
                  </a:lnTo>
                  <a:lnTo>
                    <a:pt x="35" y="27"/>
                  </a:lnTo>
                  <a:lnTo>
                    <a:pt x="25" y="22"/>
                  </a:lnTo>
                  <a:lnTo>
                    <a:pt x="16" y="17"/>
                  </a:lnTo>
                  <a:lnTo>
                    <a:pt x="10" y="11"/>
                  </a:lnTo>
                  <a:lnTo>
                    <a:pt x="7" y="6"/>
                  </a:lnTo>
                  <a:lnTo>
                    <a:pt x="6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89" name="Freeform 569"/>
            <p:cNvSpPr>
              <a:spLocks/>
            </p:cNvSpPr>
            <p:nvPr/>
          </p:nvSpPr>
          <p:spPr bwMode="auto">
            <a:xfrm>
              <a:off x="1256" y="4094"/>
              <a:ext cx="89" cy="33"/>
            </a:xfrm>
            <a:custGeom>
              <a:avLst/>
              <a:gdLst>
                <a:gd name="T0" fmla="*/ 88 w 89"/>
                <a:gd name="T1" fmla="*/ 0 h 33"/>
                <a:gd name="T2" fmla="*/ 88 w 89"/>
                <a:gd name="T3" fmla="*/ 0 h 33"/>
                <a:gd name="T4" fmla="*/ 80 w 89"/>
                <a:gd name="T5" fmla="*/ 0 h 33"/>
                <a:gd name="T6" fmla="*/ 71 w 89"/>
                <a:gd name="T7" fmla="*/ 0 h 33"/>
                <a:gd name="T8" fmla="*/ 64 w 89"/>
                <a:gd name="T9" fmla="*/ 1 h 33"/>
                <a:gd name="T10" fmla="*/ 56 w 89"/>
                <a:gd name="T11" fmla="*/ 2 h 33"/>
                <a:gd name="T12" fmla="*/ 49 w 89"/>
                <a:gd name="T13" fmla="*/ 3 h 33"/>
                <a:gd name="T14" fmla="*/ 41 w 89"/>
                <a:gd name="T15" fmla="*/ 3 h 33"/>
                <a:gd name="T16" fmla="*/ 35 w 89"/>
                <a:gd name="T17" fmla="*/ 6 h 33"/>
                <a:gd name="T18" fmla="*/ 29 w 89"/>
                <a:gd name="T19" fmla="*/ 8 h 33"/>
                <a:gd name="T20" fmla="*/ 22 w 89"/>
                <a:gd name="T21" fmla="*/ 9 h 33"/>
                <a:gd name="T22" fmla="*/ 18 w 89"/>
                <a:gd name="T23" fmla="*/ 12 h 33"/>
                <a:gd name="T24" fmla="*/ 13 w 89"/>
                <a:gd name="T25" fmla="*/ 14 h 33"/>
                <a:gd name="T26" fmla="*/ 8 w 89"/>
                <a:gd name="T27" fmla="*/ 17 h 33"/>
                <a:gd name="T28" fmla="*/ 6 w 89"/>
                <a:gd name="T29" fmla="*/ 21 h 33"/>
                <a:gd name="T30" fmla="*/ 2 w 89"/>
                <a:gd name="T31" fmla="*/ 24 h 33"/>
                <a:gd name="T32" fmla="*/ 1 w 89"/>
                <a:gd name="T33" fmla="*/ 28 h 33"/>
                <a:gd name="T34" fmla="*/ 0 w 89"/>
                <a:gd name="T35" fmla="*/ 32 h 33"/>
                <a:gd name="T36" fmla="*/ 6 w 89"/>
                <a:gd name="T37" fmla="*/ 32 h 33"/>
                <a:gd name="T38" fmla="*/ 7 w 89"/>
                <a:gd name="T39" fmla="*/ 29 h 33"/>
                <a:gd name="T40" fmla="*/ 8 w 89"/>
                <a:gd name="T41" fmla="*/ 27 h 33"/>
                <a:gd name="T42" fmla="*/ 10 w 89"/>
                <a:gd name="T43" fmla="*/ 24 h 33"/>
                <a:gd name="T44" fmla="*/ 13 w 89"/>
                <a:gd name="T45" fmla="*/ 22 h 33"/>
                <a:gd name="T46" fmla="*/ 16 w 89"/>
                <a:gd name="T47" fmla="*/ 19 h 33"/>
                <a:gd name="T48" fmla="*/ 21 w 89"/>
                <a:gd name="T49" fmla="*/ 17 h 33"/>
                <a:gd name="T50" fmla="*/ 25 w 89"/>
                <a:gd name="T51" fmla="*/ 15 h 33"/>
                <a:gd name="T52" fmla="*/ 31 w 89"/>
                <a:gd name="T53" fmla="*/ 13 h 33"/>
                <a:gd name="T54" fmla="*/ 37 w 89"/>
                <a:gd name="T55" fmla="*/ 11 h 33"/>
                <a:gd name="T56" fmla="*/ 42 w 89"/>
                <a:gd name="T57" fmla="*/ 9 h 33"/>
                <a:gd name="T58" fmla="*/ 50 w 89"/>
                <a:gd name="T59" fmla="*/ 8 h 33"/>
                <a:gd name="T60" fmla="*/ 56 w 89"/>
                <a:gd name="T61" fmla="*/ 7 h 33"/>
                <a:gd name="T62" fmla="*/ 64 w 89"/>
                <a:gd name="T63" fmla="*/ 6 h 33"/>
                <a:gd name="T64" fmla="*/ 71 w 89"/>
                <a:gd name="T65" fmla="*/ 6 h 33"/>
                <a:gd name="T66" fmla="*/ 80 w 89"/>
                <a:gd name="T67" fmla="*/ 6 h 33"/>
                <a:gd name="T68" fmla="*/ 88 w 89"/>
                <a:gd name="T69" fmla="*/ 6 h 33"/>
                <a:gd name="T70" fmla="*/ 88 w 89"/>
                <a:gd name="T71" fmla="*/ 0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88" y="0"/>
                  </a:moveTo>
                  <a:lnTo>
                    <a:pt x="88" y="0"/>
                  </a:lnTo>
                  <a:lnTo>
                    <a:pt x="80" y="0"/>
                  </a:lnTo>
                  <a:lnTo>
                    <a:pt x="71" y="0"/>
                  </a:lnTo>
                  <a:lnTo>
                    <a:pt x="64" y="1"/>
                  </a:lnTo>
                  <a:lnTo>
                    <a:pt x="56" y="2"/>
                  </a:lnTo>
                  <a:lnTo>
                    <a:pt x="49" y="3"/>
                  </a:lnTo>
                  <a:lnTo>
                    <a:pt x="41" y="3"/>
                  </a:lnTo>
                  <a:lnTo>
                    <a:pt x="35" y="6"/>
                  </a:lnTo>
                  <a:lnTo>
                    <a:pt x="29" y="8"/>
                  </a:lnTo>
                  <a:lnTo>
                    <a:pt x="22" y="9"/>
                  </a:lnTo>
                  <a:lnTo>
                    <a:pt x="18" y="12"/>
                  </a:lnTo>
                  <a:lnTo>
                    <a:pt x="13" y="14"/>
                  </a:lnTo>
                  <a:lnTo>
                    <a:pt x="8" y="17"/>
                  </a:lnTo>
                  <a:lnTo>
                    <a:pt x="6" y="21"/>
                  </a:lnTo>
                  <a:lnTo>
                    <a:pt x="2" y="24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6" y="32"/>
                  </a:lnTo>
                  <a:lnTo>
                    <a:pt x="7" y="29"/>
                  </a:lnTo>
                  <a:lnTo>
                    <a:pt x="8" y="27"/>
                  </a:lnTo>
                  <a:lnTo>
                    <a:pt x="10" y="24"/>
                  </a:lnTo>
                  <a:lnTo>
                    <a:pt x="13" y="22"/>
                  </a:lnTo>
                  <a:lnTo>
                    <a:pt x="16" y="19"/>
                  </a:lnTo>
                  <a:lnTo>
                    <a:pt x="21" y="17"/>
                  </a:lnTo>
                  <a:lnTo>
                    <a:pt x="25" y="15"/>
                  </a:lnTo>
                  <a:lnTo>
                    <a:pt x="31" y="13"/>
                  </a:lnTo>
                  <a:lnTo>
                    <a:pt x="37" y="11"/>
                  </a:lnTo>
                  <a:lnTo>
                    <a:pt x="42" y="9"/>
                  </a:lnTo>
                  <a:lnTo>
                    <a:pt x="50" y="8"/>
                  </a:lnTo>
                  <a:lnTo>
                    <a:pt x="56" y="7"/>
                  </a:lnTo>
                  <a:lnTo>
                    <a:pt x="64" y="6"/>
                  </a:lnTo>
                  <a:lnTo>
                    <a:pt x="71" y="6"/>
                  </a:lnTo>
                  <a:lnTo>
                    <a:pt x="80" y="6"/>
                  </a:lnTo>
                  <a:lnTo>
                    <a:pt x="88" y="6"/>
                  </a:lnTo>
                  <a:lnTo>
                    <a:pt x="88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90" name="Freeform 570"/>
            <p:cNvSpPr>
              <a:spLocks/>
            </p:cNvSpPr>
            <p:nvPr/>
          </p:nvSpPr>
          <p:spPr bwMode="auto">
            <a:xfrm>
              <a:off x="1350" y="4094"/>
              <a:ext cx="79" cy="41"/>
            </a:xfrm>
            <a:custGeom>
              <a:avLst/>
              <a:gdLst>
                <a:gd name="T0" fmla="*/ 78 w 79"/>
                <a:gd name="T1" fmla="*/ 40 h 41"/>
                <a:gd name="T2" fmla="*/ 78 w 79"/>
                <a:gd name="T3" fmla="*/ 40 h 41"/>
                <a:gd name="T4" fmla="*/ 78 w 79"/>
                <a:gd name="T5" fmla="*/ 32 h 41"/>
                <a:gd name="T6" fmla="*/ 73 w 79"/>
                <a:gd name="T7" fmla="*/ 24 h 41"/>
                <a:gd name="T8" fmla="*/ 67 w 79"/>
                <a:gd name="T9" fmla="*/ 17 h 41"/>
                <a:gd name="T10" fmla="*/ 57 w 79"/>
                <a:gd name="T11" fmla="*/ 12 h 41"/>
                <a:gd name="T12" fmla="*/ 46 w 79"/>
                <a:gd name="T13" fmla="*/ 8 h 41"/>
                <a:gd name="T14" fmla="*/ 32 w 79"/>
                <a:gd name="T15" fmla="*/ 3 h 41"/>
                <a:gd name="T16" fmla="*/ 16 w 79"/>
                <a:gd name="T17" fmla="*/ 2 h 41"/>
                <a:gd name="T18" fmla="*/ 0 w 79"/>
                <a:gd name="T19" fmla="*/ 0 h 41"/>
                <a:gd name="T20" fmla="*/ 0 w 79"/>
                <a:gd name="T21" fmla="*/ 6 h 41"/>
                <a:gd name="T22" fmla="*/ 16 w 79"/>
                <a:gd name="T23" fmla="*/ 7 h 41"/>
                <a:gd name="T24" fmla="*/ 31 w 79"/>
                <a:gd name="T25" fmla="*/ 10 h 41"/>
                <a:gd name="T26" fmla="*/ 43 w 79"/>
                <a:gd name="T27" fmla="*/ 13 h 41"/>
                <a:gd name="T28" fmla="*/ 54 w 79"/>
                <a:gd name="T29" fmla="*/ 17 h 41"/>
                <a:gd name="T30" fmla="*/ 62 w 79"/>
                <a:gd name="T31" fmla="*/ 23 h 41"/>
                <a:gd name="T32" fmla="*/ 69 w 79"/>
                <a:gd name="T33" fmla="*/ 28 h 41"/>
                <a:gd name="T34" fmla="*/ 72 w 79"/>
                <a:gd name="T35" fmla="*/ 34 h 41"/>
                <a:gd name="T36" fmla="*/ 72 w 79"/>
                <a:gd name="T37" fmla="*/ 40 h 41"/>
                <a:gd name="T38" fmla="*/ 78 w 79"/>
                <a:gd name="T39" fmla="*/ 40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1"/>
                <a:gd name="T62" fmla="*/ 79 w 79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1">
                  <a:moveTo>
                    <a:pt x="78" y="40"/>
                  </a:moveTo>
                  <a:lnTo>
                    <a:pt x="78" y="40"/>
                  </a:lnTo>
                  <a:lnTo>
                    <a:pt x="78" y="32"/>
                  </a:lnTo>
                  <a:lnTo>
                    <a:pt x="73" y="24"/>
                  </a:lnTo>
                  <a:lnTo>
                    <a:pt x="67" y="17"/>
                  </a:lnTo>
                  <a:lnTo>
                    <a:pt x="57" y="12"/>
                  </a:lnTo>
                  <a:lnTo>
                    <a:pt x="46" y="8"/>
                  </a:lnTo>
                  <a:lnTo>
                    <a:pt x="32" y="3"/>
                  </a:lnTo>
                  <a:lnTo>
                    <a:pt x="16" y="2"/>
                  </a:lnTo>
                  <a:lnTo>
                    <a:pt x="0" y="0"/>
                  </a:lnTo>
                  <a:lnTo>
                    <a:pt x="0" y="6"/>
                  </a:lnTo>
                  <a:lnTo>
                    <a:pt x="16" y="7"/>
                  </a:lnTo>
                  <a:lnTo>
                    <a:pt x="31" y="10"/>
                  </a:lnTo>
                  <a:lnTo>
                    <a:pt x="43" y="13"/>
                  </a:lnTo>
                  <a:lnTo>
                    <a:pt x="54" y="17"/>
                  </a:lnTo>
                  <a:lnTo>
                    <a:pt x="62" y="23"/>
                  </a:lnTo>
                  <a:lnTo>
                    <a:pt x="69" y="28"/>
                  </a:lnTo>
                  <a:lnTo>
                    <a:pt x="72" y="34"/>
                  </a:lnTo>
                  <a:lnTo>
                    <a:pt x="72" y="40"/>
                  </a:lnTo>
                  <a:lnTo>
                    <a:pt x="78" y="4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91" name="Freeform 571"/>
            <p:cNvSpPr>
              <a:spLocks/>
            </p:cNvSpPr>
            <p:nvPr/>
          </p:nvSpPr>
          <p:spPr bwMode="auto">
            <a:xfrm>
              <a:off x="1386" y="4080"/>
              <a:ext cx="169" cy="154"/>
            </a:xfrm>
            <a:custGeom>
              <a:avLst/>
              <a:gdLst>
                <a:gd name="T0" fmla="*/ 0 w 169"/>
                <a:gd name="T1" fmla="*/ 85 h 154"/>
                <a:gd name="T2" fmla="*/ 0 w 169"/>
                <a:gd name="T3" fmla="*/ 97 h 154"/>
                <a:gd name="T4" fmla="*/ 5 w 169"/>
                <a:gd name="T5" fmla="*/ 109 h 154"/>
                <a:gd name="T6" fmla="*/ 12 w 169"/>
                <a:gd name="T7" fmla="*/ 120 h 154"/>
                <a:gd name="T8" fmla="*/ 21 w 169"/>
                <a:gd name="T9" fmla="*/ 130 h 154"/>
                <a:gd name="T10" fmla="*/ 32 w 169"/>
                <a:gd name="T11" fmla="*/ 139 h 154"/>
                <a:gd name="T12" fmla="*/ 46 w 169"/>
                <a:gd name="T13" fmla="*/ 145 h 154"/>
                <a:gd name="T14" fmla="*/ 62 w 169"/>
                <a:gd name="T15" fmla="*/ 149 h 154"/>
                <a:gd name="T16" fmla="*/ 78 w 169"/>
                <a:gd name="T17" fmla="*/ 152 h 154"/>
                <a:gd name="T18" fmla="*/ 87 w 169"/>
                <a:gd name="T19" fmla="*/ 153 h 154"/>
                <a:gd name="T20" fmla="*/ 96 w 169"/>
                <a:gd name="T21" fmla="*/ 152 h 154"/>
                <a:gd name="T22" fmla="*/ 103 w 169"/>
                <a:gd name="T23" fmla="*/ 151 h 154"/>
                <a:gd name="T24" fmla="*/ 111 w 169"/>
                <a:gd name="T25" fmla="*/ 150 h 154"/>
                <a:gd name="T26" fmla="*/ 119 w 169"/>
                <a:gd name="T27" fmla="*/ 148 h 154"/>
                <a:gd name="T28" fmla="*/ 126 w 169"/>
                <a:gd name="T29" fmla="*/ 145 h 154"/>
                <a:gd name="T30" fmla="*/ 132 w 169"/>
                <a:gd name="T31" fmla="*/ 142 h 154"/>
                <a:gd name="T32" fmla="*/ 139 w 169"/>
                <a:gd name="T33" fmla="*/ 139 h 154"/>
                <a:gd name="T34" fmla="*/ 145 w 169"/>
                <a:gd name="T35" fmla="*/ 135 h 154"/>
                <a:gd name="T36" fmla="*/ 149 w 169"/>
                <a:gd name="T37" fmla="*/ 131 h 154"/>
                <a:gd name="T38" fmla="*/ 154 w 169"/>
                <a:gd name="T39" fmla="*/ 125 h 154"/>
                <a:gd name="T40" fmla="*/ 157 w 169"/>
                <a:gd name="T41" fmla="*/ 120 h 154"/>
                <a:gd name="T42" fmla="*/ 161 w 169"/>
                <a:gd name="T43" fmla="*/ 115 h 154"/>
                <a:gd name="T44" fmla="*/ 163 w 169"/>
                <a:gd name="T45" fmla="*/ 110 h 154"/>
                <a:gd name="T46" fmla="*/ 165 w 169"/>
                <a:gd name="T47" fmla="*/ 103 h 154"/>
                <a:gd name="T48" fmla="*/ 166 w 169"/>
                <a:gd name="T49" fmla="*/ 97 h 154"/>
                <a:gd name="T50" fmla="*/ 168 w 169"/>
                <a:gd name="T51" fmla="*/ 68 h 154"/>
                <a:gd name="T52" fmla="*/ 168 w 169"/>
                <a:gd name="T53" fmla="*/ 57 h 154"/>
                <a:gd name="T54" fmla="*/ 163 w 169"/>
                <a:gd name="T55" fmla="*/ 44 h 154"/>
                <a:gd name="T56" fmla="*/ 156 w 169"/>
                <a:gd name="T57" fmla="*/ 33 h 154"/>
                <a:gd name="T58" fmla="*/ 147 w 169"/>
                <a:gd name="T59" fmla="*/ 23 h 154"/>
                <a:gd name="T60" fmla="*/ 135 w 169"/>
                <a:gd name="T61" fmla="*/ 14 h 154"/>
                <a:gd name="T62" fmla="*/ 122 w 169"/>
                <a:gd name="T63" fmla="*/ 8 h 154"/>
                <a:gd name="T64" fmla="*/ 106 w 169"/>
                <a:gd name="T65" fmla="*/ 3 h 154"/>
                <a:gd name="T66" fmla="*/ 90 w 169"/>
                <a:gd name="T67" fmla="*/ 1 h 154"/>
                <a:gd name="T68" fmla="*/ 81 w 169"/>
                <a:gd name="T69" fmla="*/ 0 h 154"/>
                <a:gd name="T70" fmla="*/ 72 w 169"/>
                <a:gd name="T71" fmla="*/ 1 h 154"/>
                <a:gd name="T72" fmla="*/ 65 w 169"/>
                <a:gd name="T73" fmla="*/ 2 h 154"/>
                <a:gd name="T74" fmla="*/ 57 w 169"/>
                <a:gd name="T75" fmla="*/ 3 h 154"/>
                <a:gd name="T76" fmla="*/ 49 w 169"/>
                <a:gd name="T77" fmla="*/ 6 h 154"/>
                <a:gd name="T78" fmla="*/ 42 w 169"/>
                <a:gd name="T79" fmla="*/ 8 h 154"/>
                <a:gd name="T80" fmla="*/ 36 w 169"/>
                <a:gd name="T81" fmla="*/ 11 h 154"/>
                <a:gd name="T82" fmla="*/ 30 w 169"/>
                <a:gd name="T83" fmla="*/ 14 h 154"/>
                <a:gd name="T84" fmla="*/ 23 w 169"/>
                <a:gd name="T85" fmla="*/ 18 h 154"/>
                <a:gd name="T86" fmla="*/ 19 w 169"/>
                <a:gd name="T87" fmla="*/ 23 h 154"/>
                <a:gd name="T88" fmla="*/ 14 w 169"/>
                <a:gd name="T89" fmla="*/ 28 h 154"/>
                <a:gd name="T90" fmla="*/ 10 w 169"/>
                <a:gd name="T91" fmla="*/ 33 h 154"/>
                <a:gd name="T92" fmla="*/ 7 w 169"/>
                <a:gd name="T93" fmla="*/ 38 h 154"/>
                <a:gd name="T94" fmla="*/ 5 w 169"/>
                <a:gd name="T95" fmla="*/ 44 h 154"/>
                <a:gd name="T96" fmla="*/ 3 w 169"/>
                <a:gd name="T97" fmla="*/ 50 h 154"/>
                <a:gd name="T98" fmla="*/ 2 w 169"/>
                <a:gd name="T99" fmla="*/ 57 h 154"/>
                <a:gd name="T100" fmla="*/ 0 w 169"/>
                <a:gd name="T101" fmla="*/ 85 h 154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69"/>
                <a:gd name="T154" fmla="*/ 0 h 154"/>
                <a:gd name="T155" fmla="*/ 169 w 169"/>
                <a:gd name="T156" fmla="*/ 154 h 154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69" h="154">
                  <a:moveTo>
                    <a:pt x="0" y="85"/>
                  </a:moveTo>
                  <a:lnTo>
                    <a:pt x="0" y="97"/>
                  </a:lnTo>
                  <a:lnTo>
                    <a:pt x="5" y="109"/>
                  </a:lnTo>
                  <a:lnTo>
                    <a:pt x="12" y="120"/>
                  </a:lnTo>
                  <a:lnTo>
                    <a:pt x="21" y="130"/>
                  </a:lnTo>
                  <a:lnTo>
                    <a:pt x="32" y="139"/>
                  </a:lnTo>
                  <a:lnTo>
                    <a:pt x="46" y="145"/>
                  </a:lnTo>
                  <a:lnTo>
                    <a:pt x="62" y="149"/>
                  </a:lnTo>
                  <a:lnTo>
                    <a:pt x="78" y="152"/>
                  </a:lnTo>
                  <a:lnTo>
                    <a:pt x="87" y="153"/>
                  </a:lnTo>
                  <a:lnTo>
                    <a:pt x="96" y="152"/>
                  </a:lnTo>
                  <a:lnTo>
                    <a:pt x="103" y="151"/>
                  </a:lnTo>
                  <a:lnTo>
                    <a:pt x="111" y="150"/>
                  </a:lnTo>
                  <a:lnTo>
                    <a:pt x="119" y="148"/>
                  </a:lnTo>
                  <a:lnTo>
                    <a:pt x="126" y="145"/>
                  </a:lnTo>
                  <a:lnTo>
                    <a:pt x="132" y="142"/>
                  </a:lnTo>
                  <a:lnTo>
                    <a:pt x="139" y="139"/>
                  </a:lnTo>
                  <a:lnTo>
                    <a:pt x="145" y="135"/>
                  </a:lnTo>
                  <a:lnTo>
                    <a:pt x="149" y="131"/>
                  </a:lnTo>
                  <a:lnTo>
                    <a:pt x="154" y="125"/>
                  </a:lnTo>
                  <a:lnTo>
                    <a:pt x="157" y="120"/>
                  </a:lnTo>
                  <a:lnTo>
                    <a:pt x="161" y="115"/>
                  </a:lnTo>
                  <a:lnTo>
                    <a:pt x="163" y="110"/>
                  </a:lnTo>
                  <a:lnTo>
                    <a:pt x="165" y="103"/>
                  </a:lnTo>
                  <a:lnTo>
                    <a:pt x="166" y="97"/>
                  </a:lnTo>
                  <a:lnTo>
                    <a:pt x="168" y="68"/>
                  </a:lnTo>
                  <a:lnTo>
                    <a:pt x="168" y="57"/>
                  </a:lnTo>
                  <a:lnTo>
                    <a:pt x="163" y="44"/>
                  </a:lnTo>
                  <a:lnTo>
                    <a:pt x="156" y="33"/>
                  </a:lnTo>
                  <a:lnTo>
                    <a:pt x="147" y="23"/>
                  </a:lnTo>
                  <a:lnTo>
                    <a:pt x="135" y="14"/>
                  </a:lnTo>
                  <a:lnTo>
                    <a:pt x="122" y="8"/>
                  </a:lnTo>
                  <a:lnTo>
                    <a:pt x="106" y="3"/>
                  </a:lnTo>
                  <a:lnTo>
                    <a:pt x="90" y="1"/>
                  </a:lnTo>
                  <a:lnTo>
                    <a:pt x="81" y="0"/>
                  </a:lnTo>
                  <a:lnTo>
                    <a:pt x="72" y="1"/>
                  </a:lnTo>
                  <a:lnTo>
                    <a:pt x="65" y="2"/>
                  </a:lnTo>
                  <a:lnTo>
                    <a:pt x="57" y="3"/>
                  </a:lnTo>
                  <a:lnTo>
                    <a:pt x="49" y="6"/>
                  </a:lnTo>
                  <a:lnTo>
                    <a:pt x="42" y="8"/>
                  </a:lnTo>
                  <a:lnTo>
                    <a:pt x="36" y="11"/>
                  </a:lnTo>
                  <a:lnTo>
                    <a:pt x="30" y="14"/>
                  </a:lnTo>
                  <a:lnTo>
                    <a:pt x="23" y="18"/>
                  </a:lnTo>
                  <a:lnTo>
                    <a:pt x="19" y="23"/>
                  </a:lnTo>
                  <a:lnTo>
                    <a:pt x="14" y="28"/>
                  </a:lnTo>
                  <a:lnTo>
                    <a:pt x="10" y="33"/>
                  </a:lnTo>
                  <a:lnTo>
                    <a:pt x="7" y="38"/>
                  </a:lnTo>
                  <a:lnTo>
                    <a:pt x="5" y="44"/>
                  </a:lnTo>
                  <a:lnTo>
                    <a:pt x="3" y="50"/>
                  </a:lnTo>
                  <a:lnTo>
                    <a:pt x="2" y="57"/>
                  </a:lnTo>
                  <a:lnTo>
                    <a:pt x="0" y="85"/>
                  </a:lnTo>
                </a:path>
              </a:pathLst>
            </a:custGeom>
            <a:solidFill>
              <a:srgbClr val="FFB2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92" name="Freeform 572"/>
            <p:cNvSpPr>
              <a:spLocks/>
            </p:cNvSpPr>
            <p:nvPr/>
          </p:nvSpPr>
          <p:spPr bwMode="auto">
            <a:xfrm>
              <a:off x="1383" y="4168"/>
              <a:ext cx="79" cy="68"/>
            </a:xfrm>
            <a:custGeom>
              <a:avLst/>
              <a:gdLst>
                <a:gd name="T0" fmla="*/ 78 w 79"/>
                <a:gd name="T1" fmla="*/ 61 h 68"/>
                <a:gd name="T2" fmla="*/ 78 w 79"/>
                <a:gd name="T3" fmla="*/ 61 h 68"/>
                <a:gd name="T4" fmla="*/ 62 w 79"/>
                <a:gd name="T5" fmla="*/ 59 h 68"/>
                <a:gd name="T6" fmla="*/ 48 w 79"/>
                <a:gd name="T7" fmla="*/ 54 h 68"/>
                <a:gd name="T8" fmla="*/ 35 w 79"/>
                <a:gd name="T9" fmla="*/ 48 h 68"/>
                <a:gd name="T10" fmla="*/ 25 w 79"/>
                <a:gd name="T11" fmla="*/ 40 h 68"/>
                <a:gd name="T12" fmla="*/ 16 w 79"/>
                <a:gd name="T13" fmla="*/ 32 h 68"/>
                <a:gd name="T14" fmla="*/ 10 w 79"/>
                <a:gd name="T15" fmla="*/ 22 h 68"/>
                <a:gd name="T16" fmla="*/ 6 w 79"/>
                <a:gd name="T17" fmla="*/ 11 h 68"/>
                <a:gd name="T18" fmla="*/ 6 w 79"/>
                <a:gd name="T19" fmla="*/ 0 h 68"/>
                <a:gd name="T20" fmla="*/ 0 w 79"/>
                <a:gd name="T21" fmla="*/ 0 h 68"/>
                <a:gd name="T22" fmla="*/ 0 w 79"/>
                <a:gd name="T23" fmla="*/ 12 h 68"/>
                <a:gd name="T24" fmla="*/ 4 w 79"/>
                <a:gd name="T25" fmla="*/ 24 h 68"/>
                <a:gd name="T26" fmla="*/ 11 w 79"/>
                <a:gd name="T27" fmla="*/ 36 h 68"/>
                <a:gd name="T28" fmla="*/ 21 w 79"/>
                <a:gd name="T29" fmla="*/ 46 h 68"/>
                <a:gd name="T30" fmla="*/ 33 w 79"/>
                <a:gd name="T31" fmla="*/ 54 h 68"/>
                <a:gd name="T32" fmla="*/ 46 w 79"/>
                <a:gd name="T33" fmla="*/ 61 h 68"/>
                <a:gd name="T34" fmla="*/ 61 w 79"/>
                <a:gd name="T35" fmla="*/ 65 h 68"/>
                <a:gd name="T36" fmla="*/ 78 w 79"/>
                <a:gd name="T37" fmla="*/ 67 h 68"/>
                <a:gd name="T38" fmla="*/ 78 w 79"/>
                <a:gd name="T39" fmla="*/ 61 h 6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68"/>
                <a:gd name="T62" fmla="*/ 79 w 79"/>
                <a:gd name="T63" fmla="*/ 68 h 68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68">
                  <a:moveTo>
                    <a:pt x="78" y="61"/>
                  </a:moveTo>
                  <a:lnTo>
                    <a:pt x="78" y="61"/>
                  </a:lnTo>
                  <a:lnTo>
                    <a:pt x="62" y="59"/>
                  </a:lnTo>
                  <a:lnTo>
                    <a:pt x="48" y="54"/>
                  </a:lnTo>
                  <a:lnTo>
                    <a:pt x="35" y="48"/>
                  </a:lnTo>
                  <a:lnTo>
                    <a:pt x="25" y="40"/>
                  </a:lnTo>
                  <a:lnTo>
                    <a:pt x="16" y="32"/>
                  </a:lnTo>
                  <a:lnTo>
                    <a:pt x="10" y="22"/>
                  </a:lnTo>
                  <a:lnTo>
                    <a:pt x="6" y="11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4" y="24"/>
                  </a:lnTo>
                  <a:lnTo>
                    <a:pt x="11" y="36"/>
                  </a:lnTo>
                  <a:lnTo>
                    <a:pt x="21" y="46"/>
                  </a:lnTo>
                  <a:lnTo>
                    <a:pt x="33" y="54"/>
                  </a:lnTo>
                  <a:lnTo>
                    <a:pt x="46" y="61"/>
                  </a:lnTo>
                  <a:lnTo>
                    <a:pt x="61" y="65"/>
                  </a:lnTo>
                  <a:lnTo>
                    <a:pt x="78" y="67"/>
                  </a:lnTo>
                  <a:lnTo>
                    <a:pt x="78" y="61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93" name="Freeform 573"/>
            <p:cNvSpPr>
              <a:spLocks/>
            </p:cNvSpPr>
            <p:nvPr/>
          </p:nvSpPr>
          <p:spPr bwMode="auto">
            <a:xfrm>
              <a:off x="1467" y="4181"/>
              <a:ext cx="89" cy="56"/>
            </a:xfrm>
            <a:custGeom>
              <a:avLst/>
              <a:gdLst>
                <a:gd name="T0" fmla="*/ 82 w 89"/>
                <a:gd name="T1" fmla="*/ 0 h 56"/>
                <a:gd name="T2" fmla="*/ 82 w 89"/>
                <a:gd name="T3" fmla="*/ 0 h 56"/>
                <a:gd name="T4" fmla="*/ 81 w 89"/>
                <a:gd name="T5" fmla="*/ 5 h 56"/>
                <a:gd name="T6" fmla="*/ 80 w 89"/>
                <a:gd name="T7" fmla="*/ 11 h 56"/>
                <a:gd name="T8" fmla="*/ 77 w 89"/>
                <a:gd name="T9" fmla="*/ 15 h 56"/>
                <a:gd name="T10" fmla="*/ 75 w 89"/>
                <a:gd name="T11" fmla="*/ 21 h 56"/>
                <a:gd name="T12" fmla="*/ 71 w 89"/>
                <a:gd name="T13" fmla="*/ 24 h 56"/>
                <a:gd name="T14" fmla="*/ 66 w 89"/>
                <a:gd name="T15" fmla="*/ 29 h 56"/>
                <a:gd name="T16" fmla="*/ 62 w 89"/>
                <a:gd name="T17" fmla="*/ 32 h 56"/>
                <a:gd name="T18" fmla="*/ 57 w 89"/>
                <a:gd name="T19" fmla="*/ 36 h 56"/>
                <a:gd name="T20" fmla="*/ 51 w 89"/>
                <a:gd name="T21" fmla="*/ 40 h 56"/>
                <a:gd name="T22" fmla="*/ 45 w 89"/>
                <a:gd name="T23" fmla="*/ 42 h 56"/>
                <a:gd name="T24" fmla="*/ 38 w 89"/>
                <a:gd name="T25" fmla="*/ 45 h 56"/>
                <a:gd name="T26" fmla="*/ 31 w 89"/>
                <a:gd name="T27" fmla="*/ 47 h 56"/>
                <a:gd name="T28" fmla="*/ 24 w 89"/>
                <a:gd name="T29" fmla="*/ 48 h 56"/>
                <a:gd name="T30" fmla="*/ 17 w 89"/>
                <a:gd name="T31" fmla="*/ 49 h 56"/>
                <a:gd name="T32" fmla="*/ 8 w 89"/>
                <a:gd name="T33" fmla="*/ 49 h 56"/>
                <a:gd name="T34" fmla="*/ 0 w 89"/>
                <a:gd name="T35" fmla="*/ 49 h 56"/>
                <a:gd name="T36" fmla="*/ 0 w 89"/>
                <a:gd name="T37" fmla="*/ 54 h 56"/>
                <a:gd name="T38" fmla="*/ 8 w 89"/>
                <a:gd name="T39" fmla="*/ 55 h 56"/>
                <a:gd name="T40" fmla="*/ 17 w 89"/>
                <a:gd name="T41" fmla="*/ 54 h 56"/>
                <a:gd name="T42" fmla="*/ 24 w 89"/>
                <a:gd name="T43" fmla="*/ 53 h 56"/>
                <a:gd name="T44" fmla="*/ 32 w 89"/>
                <a:gd name="T45" fmla="*/ 52 h 56"/>
                <a:gd name="T46" fmla="*/ 40 w 89"/>
                <a:gd name="T47" fmla="*/ 50 h 56"/>
                <a:gd name="T48" fmla="*/ 47 w 89"/>
                <a:gd name="T49" fmla="*/ 48 h 56"/>
                <a:gd name="T50" fmla="*/ 53 w 89"/>
                <a:gd name="T51" fmla="*/ 45 h 56"/>
                <a:gd name="T52" fmla="*/ 60 w 89"/>
                <a:gd name="T53" fmla="*/ 41 h 56"/>
                <a:gd name="T54" fmla="*/ 66 w 89"/>
                <a:gd name="T55" fmla="*/ 38 h 56"/>
                <a:gd name="T56" fmla="*/ 71 w 89"/>
                <a:gd name="T57" fmla="*/ 33 h 56"/>
                <a:gd name="T58" fmla="*/ 76 w 89"/>
                <a:gd name="T59" fmla="*/ 28 h 56"/>
                <a:gd name="T60" fmla="*/ 80 w 89"/>
                <a:gd name="T61" fmla="*/ 23 h 56"/>
                <a:gd name="T62" fmla="*/ 83 w 89"/>
                <a:gd name="T63" fmla="*/ 18 h 56"/>
                <a:gd name="T64" fmla="*/ 86 w 89"/>
                <a:gd name="T65" fmla="*/ 13 h 56"/>
                <a:gd name="T66" fmla="*/ 87 w 89"/>
                <a:gd name="T67" fmla="*/ 6 h 56"/>
                <a:gd name="T68" fmla="*/ 88 w 89"/>
                <a:gd name="T69" fmla="*/ 0 h 56"/>
                <a:gd name="T70" fmla="*/ 82 w 89"/>
                <a:gd name="T71" fmla="*/ 0 h 5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56"/>
                <a:gd name="T110" fmla="*/ 89 w 89"/>
                <a:gd name="T111" fmla="*/ 56 h 5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56">
                  <a:moveTo>
                    <a:pt x="82" y="0"/>
                  </a:moveTo>
                  <a:lnTo>
                    <a:pt x="82" y="0"/>
                  </a:lnTo>
                  <a:lnTo>
                    <a:pt x="81" y="5"/>
                  </a:lnTo>
                  <a:lnTo>
                    <a:pt x="80" y="11"/>
                  </a:lnTo>
                  <a:lnTo>
                    <a:pt x="77" y="15"/>
                  </a:lnTo>
                  <a:lnTo>
                    <a:pt x="75" y="21"/>
                  </a:lnTo>
                  <a:lnTo>
                    <a:pt x="71" y="24"/>
                  </a:lnTo>
                  <a:lnTo>
                    <a:pt x="66" y="29"/>
                  </a:lnTo>
                  <a:lnTo>
                    <a:pt x="62" y="32"/>
                  </a:lnTo>
                  <a:lnTo>
                    <a:pt x="57" y="36"/>
                  </a:lnTo>
                  <a:lnTo>
                    <a:pt x="51" y="40"/>
                  </a:lnTo>
                  <a:lnTo>
                    <a:pt x="45" y="42"/>
                  </a:lnTo>
                  <a:lnTo>
                    <a:pt x="38" y="45"/>
                  </a:lnTo>
                  <a:lnTo>
                    <a:pt x="31" y="47"/>
                  </a:lnTo>
                  <a:lnTo>
                    <a:pt x="24" y="48"/>
                  </a:lnTo>
                  <a:lnTo>
                    <a:pt x="17" y="49"/>
                  </a:lnTo>
                  <a:lnTo>
                    <a:pt x="8" y="49"/>
                  </a:lnTo>
                  <a:lnTo>
                    <a:pt x="0" y="49"/>
                  </a:lnTo>
                  <a:lnTo>
                    <a:pt x="0" y="54"/>
                  </a:lnTo>
                  <a:lnTo>
                    <a:pt x="8" y="55"/>
                  </a:lnTo>
                  <a:lnTo>
                    <a:pt x="17" y="54"/>
                  </a:lnTo>
                  <a:lnTo>
                    <a:pt x="24" y="53"/>
                  </a:lnTo>
                  <a:lnTo>
                    <a:pt x="32" y="52"/>
                  </a:lnTo>
                  <a:lnTo>
                    <a:pt x="40" y="50"/>
                  </a:lnTo>
                  <a:lnTo>
                    <a:pt x="47" y="48"/>
                  </a:lnTo>
                  <a:lnTo>
                    <a:pt x="53" y="45"/>
                  </a:lnTo>
                  <a:lnTo>
                    <a:pt x="60" y="41"/>
                  </a:lnTo>
                  <a:lnTo>
                    <a:pt x="66" y="38"/>
                  </a:lnTo>
                  <a:lnTo>
                    <a:pt x="71" y="33"/>
                  </a:lnTo>
                  <a:lnTo>
                    <a:pt x="76" y="28"/>
                  </a:lnTo>
                  <a:lnTo>
                    <a:pt x="80" y="23"/>
                  </a:lnTo>
                  <a:lnTo>
                    <a:pt x="83" y="18"/>
                  </a:lnTo>
                  <a:lnTo>
                    <a:pt x="86" y="13"/>
                  </a:lnTo>
                  <a:lnTo>
                    <a:pt x="87" y="6"/>
                  </a:lnTo>
                  <a:lnTo>
                    <a:pt x="88" y="0"/>
                  </a:lnTo>
                  <a:lnTo>
                    <a:pt x="82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94" name="Freeform 574"/>
            <p:cNvSpPr>
              <a:spLocks/>
            </p:cNvSpPr>
            <p:nvPr/>
          </p:nvSpPr>
          <p:spPr bwMode="auto">
            <a:xfrm>
              <a:off x="1555" y="4151"/>
              <a:ext cx="3" cy="25"/>
            </a:xfrm>
            <a:custGeom>
              <a:avLst/>
              <a:gdLst>
                <a:gd name="T0" fmla="*/ 1 w 3"/>
                <a:gd name="T1" fmla="*/ 0 h 25"/>
                <a:gd name="T2" fmla="*/ 1 w 3"/>
                <a:gd name="T3" fmla="*/ 0 h 25"/>
                <a:gd name="T4" fmla="*/ 0 w 3"/>
                <a:gd name="T5" fmla="*/ 24 h 25"/>
                <a:gd name="T6" fmla="*/ 2 w 3"/>
                <a:gd name="T7" fmla="*/ 24 h 25"/>
                <a:gd name="T8" fmla="*/ 2 w 3"/>
                <a:gd name="T9" fmla="*/ 0 h 25"/>
                <a:gd name="T10" fmla="*/ 1 w 3"/>
                <a:gd name="T11" fmla="*/ 0 h 2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"/>
                <a:gd name="T19" fmla="*/ 0 h 25"/>
                <a:gd name="T20" fmla="*/ 3 w 3"/>
                <a:gd name="T21" fmla="*/ 25 h 2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" h="25">
                  <a:moveTo>
                    <a:pt x="1" y="0"/>
                  </a:moveTo>
                  <a:lnTo>
                    <a:pt x="1" y="0"/>
                  </a:lnTo>
                  <a:lnTo>
                    <a:pt x="0" y="24"/>
                  </a:lnTo>
                  <a:lnTo>
                    <a:pt x="2" y="24"/>
                  </a:lnTo>
                  <a:lnTo>
                    <a:pt x="2" y="0"/>
                  </a:lnTo>
                  <a:lnTo>
                    <a:pt x="1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95" name="Freeform 575"/>
            <p:cNvSpPr>
              <a:spLocks/>
            </p:cNvSpPr>
            <p:nvPr/>
          </p:nvSpPr>
          <p:spPr bwMode="auto">
            <a:xfrm>
              <a:off x="1479" y="4078"/>
              <a:ext cx="79" cy="68"/>
            </a:xfrm>
            <a:custGeom>
              <a:avLst/>
              <a:gdLst>
                <a:gd name="T0" fmla="*/ 0 w 79"/>
                <a:gd name="T1" fmla="*/ 6 h 68"/>
                <a:gd name="T2" fmla="*/ 0 w 79"/>
                <a:gd name="T3" fmla="*/ 6 h 68"/>
                <a:gd name="T4" fmla="*/ 15 w 79"/>
                <a:gd name="T5" fmla="*/ 8 h 68"/>
                <a:gd name="T6" fmla="*/ 30 w 79"/>
                <a:gd name="T7" fmla="*/ 12 h 68"/>
                <a:gd name="T8" fmla="*/ 43 w 79"/>
                <a:gd name="T9" fmla="*/ 18 h 68"/>
                <a:gd name="T10" fmla="*/ 53 w 79"/>
                <a:gd name="T11" fmla="*/ 27 h 68"/>
                <a:gd name="T12" fmla="*/ 62 w 79"/>
                <a:gd name="T13" fmla="*/ 36 h 68"/>
                <a:gd name="T14" fmla="*/ 68 w 79"/>
                <a:gd name="T15" fmla="*/ 45 h 68"/>
                <a:gd name="T16" fmla="*/ 72 w 79"/>
                <a:gd name="T17" fmla="*/ 56 h 68"/>
                <a:gd name="T18" fmla="*/ 72 w 79"/>
                <a:gd name="T19" fmla="*/ 67 h 68"/>
                <a:gd name="T20" fmla="*/ 78 w 79"/>
                <a:gd name="T21" fmla="*/ 67 h 68"/>
                <a:gd name="T22" fmla="*/ 78 w 79"/>
                <a:gd name="T23" fmla="*/ 55 h 68"/>
                <a:gd name="T24" fmla="*/ 74 w 79"/>
                <a:gd name="T25" fmla="*/ 43 h 68"/>
                <a:gd name="T26" fmla="*/ 67 w 79"/>
                <a:gd name="T27" fmla="*/ 31 h 68"/>
                <a:gd name="T28" fmla="*/ 57 w 79"/>
                <a:gd name="T29" fmla="*/ 22 h 68"/>
                <a:gd name="T30" fmla="*/ 46 w 79"/>
                <a:gd name="T31" fmla="*/ 14 h 68"/>
                <a:gd name="T32" fmla="*/ 32 w 79"/>
                <a:gd name="T33" fmla="*/ 6 h 68"/>
                <a:gd name="T34" fmla="*/ 17 w 79"/>
                <a:gd name="T35" fmla="*/ 2 h 68"/>
                <a:gd name="T36" fmla="*/ 0 w 79"/>
                <a:gd name="T37" fmla="*/ 0 h 68"/>
                <a:gd name="T38" fmla="*/ 0 w 79"/>
                <a:gd name="T39" fmla="*/ 6 h 6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68"/>
                <a:gd name="T62" fmla="*/ 79 w 79"/>
                <a:gd name="T63" fmla="*/ 68 h 68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68">
                  <a:moveTo>
                    <a:pt x="0" y="6"/>
                  </a:moveTo>
                  <a:lnTo>
                    <a:pt x="0" y="6"/>
                  </a:lnTo>
                  <a:lnTo>
                    <a:pt x="15" y="8"/>
                  </a:lnTo>
                  <a:lnTo>
                    <a:pt x="30" y="12"/>
                  </a:lnTo>
                  <a:lnTo>
                    <a:pt x="43" y="18"/>
                  </a:lnTo>
                  <a:lnTo>
                    <a:pt x="53" y="27"/>
                  </a:lnTo>
                  <a:lnTo>
                    <a:pt x="62" y="36"/>
                  </a:lnTo>
                  <a:lnTo>
                    <a:pt x="68" y="45"/>
                  </a:lnTo>
                  <a:lnTo>
                    <a:pt x="72" y="56"/>
                  </a:lnTo>
                  <a:lnTo>
                    <a:pt x="72" y="67"/>
                  </a:lnTo>
                  <a:lnTo>
                    <a:pt x="78" y="67"/>
                  </a:lnTo>
                  <a:lnTo>
                    <a:pt x="78" y="55"/>
                  </a:lnTo>
                  <a:lnTo>
                    <a:pt x="74" y="43"/>
                  </a:lnTo>
                  <a:lnTo>
                    <a:pt x="67" y="31"/>
                  </a:lnTo>
                  <a:lnTo>
                    <a:pt x="57" y="22"/>
                  </a:lnTo>
                  <a:lnTo>
                    <a:pt x="46" y="14"/>
                  </a:lnTo>
                  <a:lnTo>
                    <a:pt x="32" y="6"/>
                  </a:lnTo>
                  <a:lnTo>
                    <a:pt x="17" y="2"/>
                  </a:lnTo>
                  <a:lnTo>
                    <a:pt x="0" y="0"/>
                  </a:lnTo>
                  <a:lnTo>
                    <a:pt x="0" y="6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96" name="Freeform 576"/>
            <p:cNvSpPr>
              <a:spLocks/>
            </p:cNvSpPr>
            <p:nvPr/>
          </p:nvSpPr>
          <p:spPr bwMode="auto">
            <a:xfrm>
              <a:off x="1385" y="4076"/>
              <a:ext cx="89" cy="58"/>
            </a:xfrm>
            <a:custGeom>
              <a:avLst/>
              <a:gdLst>
                <a:gd name="T0" fmla="*/ 6 w 89"/>
                <a:gd name="T1" fmla="*/ 57 h 58"/>
                <a:gd name="T2" fmla="*/ 6 w 89"/>
                <a:gd name="T3" fmla="*/ 57 h 58"/>
                <a:gd name="T4" fmla="*/ 7 w 89"/>
                <a:gd name="T5" fmla="*/ 52 h 58"/>
                <a:gd name="T6" fmla="*/ 8 w 89"/>
                <a:gd name="T7" fmla="*/ 46 h 58"/>
                <a:gd name="T8" fmla="*/ 10 w 89"/>
                <a:gd name="T9" fmla="*/ 41 h 58"/>
                <a:gd name="T10" fmla="*/ 13 w 89"/>
                <a:gd name="T11" fmla="*/ 36 h 58"/>
                <a:gd name="T12" fmla="*/ 17 w 89"/>
                <a:gd name="T13" fmla="*/ 32 h 58"/>
                <a:gd name="T14" fmla="*/ 22 w 89"/>
                <a:gd name="T15" fmla="*/ 27 h 58"/>
                <a:gd name="T16" fmla="*/ 25 w 89"/>
                <a:gd name="T17" fmla="*/ 24 h 58"/>
                <a:gd name="T18" fmla="*/ 31 w 89"/>
                <a:gd name="T19" fmla="*/ 20 h 58"/>
                <a:gd name="T20" fmla="*/ 37 w 89"/>
                <a:gd name="T21" fmla="*/ 17 h 58"/>
                <a:gd name="T22" fmla="*/ 43 w 89"/>
                <a:gd name="T23" fmla="*/ 14 h 58"/>
                <a:gd name="T24" fmla="*/ 50 w 89"/>
                <a:gd name="T25" fmla="*/ 12 h 58"/>
                <a:gd name="T26" fmla="*/ 57 w 89"/>
                <a:gd name="T27" fmla="*/ 10 h 58"/>
                <a:gd name="T28" fmla="*/ 65 w 89"/>
                <a:gd name="T29" fmla="*/ 8 h 58"/>
                <a:gd name="T30" fmla="*/ 71 w 89"/>
                <a:gd name="T31" fmla="*/ 7 h 58"/>
                <a:gd name="T32" fmla="*/ 80 w 89"/>
                <a:gd name="T33" fmla="*/ 7 h 58"/>
                <a:gd name="T34" fmla="*/ 88 w 89"/>
                <a:gd name="T35" fmla="*/ 7 h 58"/>
                <a:gd name="T36" fmla="*/ 88 w 89"/>
                <a:gd name="T37" fmla="*/ 2 h 58"/>
                <a:gd name="T38" fmla="*/ 80 w 89"/>
                <a:gd name="T39" fmla="*/ 0 h 58"/>
                <a:gd name="T40" fmla="*/ 71 w 89"/>
                <a:gd name="T41" fmla="*/ 2 h 58"/>
                <a:gd name="T42" fmla="*/ 64 w 89"/>
                <a:gd name="T43" fmla="*/ 3 h 58"/>
                <a:gd name="T44" fmla="*/ 56 w 89"/>
                <a:gd name="T45" fmla="*/ 4 h 58"/>
                <a:gd name="T46" fmla="*/ 48 w 89"/>
                <a:gd name="T47" fmla="*/ 5 h 58"/>
                <a:gd name="T48" fmla="*/ 41 w 89"/>
                <a:gd name="T49" fmla="*/ 8 h 58"/>
                <a:gd name="T50" fmla="*/ 35 w 89"/>
                <a:gd name="T51" fmla="*/ 11 h 58"/>
                <a:gd name="T52" fmla="*/ 28 w 89"/>
                <a:gd name="T53" fmla="*/ 14 h 58"/>
                <a:gd name="T54" fmla="*/ 22 w 89"/>
                <a:gd name="T55" fmla="*/ 18 h 58"/>
                <a:gd name="T56" fmla="*/ 17 w 89"/>
                <a:gd name="T57" fmla="*/ 24 h 58"/>
                <a:gd name="T58" fmla="*/ 12 w 89"/>
                <a:gd name="T59" fmla="*/ 27 h 58"/>
                <a:gd name="T60" fmla="*/ 8 w 89"/>
                <a:gd name="T61" fmla="*/ 33 h 58"/>
                <a:gd name="T62" fmla="*/ 5 w 89"/>
                <a:gd name="T63" fmla="*/ 38 h 58"/>
                <a:gd name="T64" fmla="*/ 2 w 89"/>
                <a:gd name="T65" fmla="*/ 44 h 58"/>
                <a:gd name="T66" fmla="*/ 1 w 89"/>
                <a:gd name="T67" fmla="*/ 51 h 58"/>
                <a:gd name="T68" fmla="*/ 0 w 89"/>
                <a:gd name="T69" fmla="*/ 57 h 58"/>
                <a:gd name="T70" fmla="*/ 6 w 89"/>
                <a:gd name="T71" fmla="*/ 57 h 58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58"/>
                <a:gd name="T110" fmla="*/ 89 w 89"/>
                <a:gd name="T111" fmla="*/ 58 h 58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58">
                  <a:moveTo>
                    <a:pt x="6" y="57"/>
                  </a:moveTo>
                  <a:lnTo>
                    <a:pt x="6" y="57"/>
                  </a:lnTo>
                  <a:lnTo>
                    <a:pt x="7" y="52"/>
                  </a:lnTo>
                  <a:lnTo>
                    <a:pt x="8" y="46"/>
                  </a:lnTo>
                  <a:lnTo>
                    <a:pt x="10" y="41"/>
                  </a:lnTo>
                  <a:lnTo>
                    <a:pt x="13" y="36"/>
                  </a:lnTo>
                  <a:lnTo>
                    <a:pt x="17" y="32"/>
                  </a:lnTo>
                  <a:lnTo>
                    <a:pt x="22" y="27"/>
                  </a:lnTo>
                  <a:lnTo>
                    <a:pt x="25" y="24"/>
                  </a:lnTo>
                  <a:lnTo>
                    <a:pt x="31" y="20"/>
                  </a:lnTo>
                  <a:lnTo>
                    <a:pt x="37" y="17"/>
                  </a:lnTo>
                  <a:lnTo>
                    <a:pt x="43" y="14"/>
                  </a:lnTo>
                  <a:lnTo>
                    <a:pt x="50" y="12"/>
                  </a:lnTo>
                  <a:lnTo>
                    <a:pt x="57" y="10"/>
                  </a:lnTo>
                  <a:lnTo>
                    <a:pt x="65" y="8"/>
                  </a:lnTo>
                  <a:lnTo>
                    <a:pt x="71" y="7"/>
                  </a:lnTo>
                  <a:lnTo>
                    <a:pt x="80" y="7"/>
                  </a:lnTo>
                  <a:lnTo>
                    <a:pt x="88" y="7"/>
                  </a:lnTo>
                  <a:lnTo>
                    <a:pt x="88" y="2"/>
                  </a:lnTo>
                  <a:lnTo>
                    <a:pt x="80" y="0"/>
                  </a:lnTo>
                  <a:lnTo>
                    <a:pt x="71" y="2"/>
                  </a:lnTo>
                  <a:lnTo>
                    <a:pt x="64" y="3"/>
                  </a:lnTo>
                  <a:lnTo>
                    <a:pt x="56" y="4"/>
                  </a:lnTo>
                  <a:lnTo>
                    <a:pt x="48" y="5"/>
                  </a:lnTo>
                  <a:lnTo>
                    <a:pt x="41" y="8"/>
                  </a:lnTo>
                  <a:lnTo>
                    <a:pt x="35" y="11"/>
                  </a:lnTo>
                  <a:lnTo>
                    <a:pt x="28" y="14"/>
                  </a:lnTo>
                  <a:lnTo>
                    <a:pt x="22" y="18"/>
                  </a:lnTo>
                  <a:lnTo>
                    <a:pt x="17" y="24"/>
                  </a:lnTo>
                  <a:lnTo>
                    <a:pt x="12" y="27"/>
                  </a:lnTo>
                  <a:lnTo>
                    <a:pt x="8" y="33"/>
                  </a:lnTo>
                  <a:lnTo>
                    <a:pt x="5" y="38"/>
                  </a:lnTo>
                  <a:lnTo>
                    <a:pt x="2" y="44"/>
                  </a:lnTo>
                  <a:lnTo>
                    <a:pt x="1" y="51"/>
                  </a:lnTo>
                  <a:lnTo>
                    <a:pt x="0" y="57"/>
                  </a:lnTo>
                  <a:lnTo>
                    <a:pt x="6" y="57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97" name="Freeform 577"/>
            <p:cNvSpPr>
              <a:spLocks/>
            </p:cNvSpPr>
            <p:nvPr/>
          </p:nvSpPr>
          <p:spPr bwMode="auto">
            <a:xfrm>
              <a:off x="1383" y="4139"/>
              <a:ext cx="3" cy="24"/>
            </a:xfrm>
            <a:custGeom>
              <a:avLst/>
              <a:gdLst>
                <a:gd name="T0" fmla="*/ 2 w 3"/>
                <a:gd name="T1" fmla="*/ 23 h 24"/>
                <a:gd name="T2" fmla="*/ 2 w 3"/>
                <a:gd name="T3" fmla="*/ 23 h 24"/>
                <a:gd name="T4" fmla="*/ 2 w 3"/>
                <a:gd name="T5" fmla="*/ 0 h 24"/>
                <a:gd name="T6" fmla="*/ 1 w 3"/>
                <a:gd name="T7" fmla="*/ 0 h 24"/>
                <a:gd name="T8" fmla="*/ 0 w 3"/>
                <a:gd name="T9" fmla="*/ 23 h 24"/>
                <a:gd name="T10" fmla="*/ 2 w 3"/>
                <a:gd name="T11" fmla="*/ 23 h 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"/>
                <a:gd name="T19" fmla="*/ 0 h 24"/>
                <a:gd name="T20" fmla="*/ 3 w 3"/>
                <a:gd name="T21" fmla="*/ 24 h 2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" h="24">
                  <a:moveTo>
                    <a:pt x="2" y="23"/>
                  </a:moveTo>
                  <a:lnTo>
                    <a:pt x="2" y="23"/>
                  </a:lnTo>
                  <a:lnTo>
                    <a:pt x="2" y="0"/>
                  </a:lnTo>
                  <a:lnTo>
                    <a:pt x="1" y="0"/>
                  </a:lnTo>
                  <a:lnTo>
                    <a:pt x="0" y="23"/>
                  </a:lnTo>
                  <a:lnTo>
                    <a:pt x="2" y="23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98" name="Freeform 578"/>
            <p:cNvSpPr>
              <a:spLocks/>
            </p:cNvSpPr>
            <p:nvPr/>
          </p:nvSpPr>
          <p:spPr bwMode="auto">
            <a:xfrm>
              <a:off x="1388" y="4080"/>
              <a:ext cx="167" cy="124"/>
            </a:xfrm>
            <a:custGeom>
              <a:avLst/>
              <a:gdLst>
                <a:gd name="T0" fmla="*/ 166 w 167"/>
                <a:gd name="T1" fmla="*/ 68 h 124"/>
                <a:gd name="T2" fmla="*/ 165 w 167"/>
                <a:gd name="T3" fmla="*/ 74 h 124"/>
                <a:gd name="T4" fmla="*/ 164 w 167"/>
                <a:gd name="T5" fmla="*/ 80 h 124"/>
                <a:gd name="T6" fmla="*/ 161 w 167"/>
                <a:gd name="T7" fmla="*/ 86 h 124"/>
                <a:gd name="T8" fmla="*/ 158 w 167"/>
                <a:gd name="T9" fmla="*/ 92 h 124"/>
                <a:gd name="T10" fmla="*/ 153 w 167"/>
                <a:gd name="T11" fmla="*/ 96 h 124"/>
                <a:gd name="T12" fmla="*/ 150 w 167"/>
                <a:gd name="T13" fmla="*/ 101 h 124"/>
                <a:gd name="T14" fmla="*/ 145 w 167"/>
                <a:gd name="T15" fmla="*/ 105 h 124"/>
                <a:gd name="T16" fmla="*/ 139 w 167"/>
                <a:gd name="T17" fmla="*/ 110 h 124"/>
                <a:gd name="T18" fmla="*/ 132 w 167"/>
                <a:gd name="T19" fmla="*/ 113 h 124"/>
                <a:gd name="T20" fmla="*/ 125 w 167"/>
                <a:gd name="T21" fmla="*/ 116 h 124"/>
                <a:gd name="T22" fmla="*/ 119 w 167"/>
                <a:gd name="T23" fmla="*/ 118 h 124"/>
                <a:gd name="T24" fmla="*/ 111 w 167"/>
                <a:gd name="T25" fmla="*/ 120 h 124"/>
                <a:gd name="T26" fmla="*/ 103 w 167"/>
                <a:gd name="T27" fmla="*/ 122 h 124"/>
                <a:gd name="T28" fmla="*/ 96 w 167"/>
                <a:gd name="T29" fmla="*/ 123 h 124"/>
                <a:gd name="T30" fmla="*/ 87 w 167"/>
                <a:gd name="T31" fmla="*/ 123 h 124"/>
                <a:gd name="T32" fmla="*/ 78 w 167"/>
                <a:gd name="T33" fmla="*/ 123 h 124"/>
                <a:gd name="T34" fmla="*/ 62 w 167"/>
                <a:gd name="T35" fmla="*/ 120 h 124"/>
                <a:gd name="T36" fmla="*/ 46 w 167"/>
                <a:gd name="T37" fmla="*/ 115 h 124"/>
                <a:gd name="T38" fmla="*/ 33 w 167"/>
                <a:gd name="T39" fmla="*/ 109 h 124"/>
                <a:gd name="T40" fmla="*/ 21 w 167"/>
                <a:gd name="T41" fmla="*/ 101 h 124"/>
                <a:gd name="T42" fmla="*/ 12 w 167"/>
                <a:gd name="T43" fmla="*/ 91 h 124"/>
                <a:gd name="T44" fmla="*/ 5 w 167"/>
                <a:gd name="T45" fmla="*/ 80 h 124"/>
                <a:gd name="T46" fmla="*/ 0 w 167"/>
                <a:gd name="T47" fmla="*/ 68 h 124"/>
                <a:gd name="T48" fmla="*/ 0 w 167"/>
                <a:gd name="T49" fmla="*/ 56 h 124"/>
                <a:gd name="T50" fmla="*/ 1 w 167"/>
                <a:gd name="T51" fmla="*/ 50 h 124"/>
                <a:gd name="T52" fmla="*/ 3 w 167"/>
                <a:gd name="T53" fmla="*/ 44 h 124"/>
                <a:gd name="T54" fmla="*/ 5 w 167"/>
                <a:gd name="T55" fmla="*/ 38 h 124"/>
                <a:gd name="T56" fmla="*/ 8 w 167"/>
                <a:gd name="T57" fmla="*/ 32 h 124"/>
                <a:gd name="T58" fmla="*/ 13 w 167"/>
                <a:gd name="T59" fmla="*/ 28 h 124"/>
                <a:gd name="T60" fmla="*/ 17 w 167"/>
                <a:gd name="T61" fmla="*/ 23 h 124"/>
                <a:gd name="T62" fmla="*/ 21 w 167"/>
                <a:gd name="T63" fmla="*/ 18 h 124"/>
                <a:gd name="T64" fmla="*/ 28 w 167"/>
                <a:gd name="T65" fmla="*/ 14 h 124"/>
                <a:gd name="T66" fmla="*/ 34 w 167"/>
                <a:gd name="T67" fmla="*/ 10 h 124"/>
                <a:gd name="T68" fmla="*/ 41 w 167"/>
                <a:gd name="T69" fmla="*/ 8 h 124"/>
                <a:gd name="T70" fmla="*/ 47 w 167"/>
                <a:gd name="T71" fmla="*/ 6 h 124"/>
                <a:gd name="T72" fmla="*/ 55 w 167"/>
                <a:gd name="T73" fmla="*/ 3 h 124"/>
                <a:gd name="T74" fmla="*/ 63 w 167"/>
                <a:gd name="T75" fmla="*/ 2 h 124"/>
                <a:gd name="T76" fmla="*/ 70 w 167"/>
                <a:gd name="T77" fmla="*/ 1 h 124"/>
                <a:gd name="T78" fmla="*/ 79 w 167"/>
                <a:gd name="T79" fmla="*/ 0 h 124"/>
                <a:gd name="T80" fmla="*/ 88 w 167"/>
                <a:gd name="T81" fmla="*/ 1 h 124"/>
                <a:gd name="T82" fmla="*/ 104 w 167"/>
                <a:gd name="T83" fmla="*/ 3 h 124"/>
                <a:gd name="T84" fmla="*/ 120 w 167"/>
                <a:gd name="T85" fmla="*/ 8 h 124"/>
                <a:gd name="T86" fmla="*/ 133 w 167"/>
                <a:gd name="T87" fmla="*/ 14 h 124"/>
                <a:gd name="T88" fmla="*/ 145 w 167"/>
                <a:gd name="T89" fmla="*/ 23 h 124"/>
                <a:gd name="T90" fmla="*/ 154 w 167"/>
                <a:gd name="T91" fmla="*/ 32 h 124"/>
                <a:gd name="T92" fmla="*/ 161 w 167"/>
                <a:gd name="T93" fmla="*/ 44 h 124"/>
                <a:gd name="T94" fmla="*/ 166 w 167"/>
                <a:gd name="T95" fmla="*/ 56 h 124"/>
                <a:gd name="T96" fmla="*/ 166 w 167"/>
                <a:gd name="T97" fmla="*/ 68 h 12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67"/>
                <a:gd name="T148" fmla="*/ 0 h 124"/>
                <a:gd name="T149" fmla="*/ 167 w 167"/>
                <a:gd name="T150" fmla="*/ 124 h 124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67" h="124">
                  <a:moveTo>
                    <a:pt x="166" y="68"/>
                  </a:moveTo>
                  <a:lnTo>
                    <a:pt x="165" y="74"/>
                  </a:lnTo>
                  <a:lnTo>
                    <a:pt x="164" y="80"/>
                  </a:lnTo>
                  <a:lnTo>
                    <a:pt x="161" y="86"/>
                  </a:lnTo>
                  <a:lnTo>
                    <a:pt x="158" y="92"/>
                  </a:lnTo>
                  <a:lnTo>
                    <a:pt x="153" y="96"/>
                  </a:lnTo>
                  <a:lnTo>
                    <a:pt x="150" y="101"/>
                  </a:lnTo>
                  <a:lnTo>
                    <a:pt x="145" y="105"/>
                  </a:lnTo>
                  <a:lnTo>
                    <a:pt x="139" y="110"/>
                  </a:lnTo>
                  <a:lnTo>
                    <a:pt x="132" y="113"/>
                  </a:lnTo>
                  <a:lnTo>
                    <a:pt x="125" y="116"/>
                  </a:lnTo>
                  <a:lnTo>
                    <a:pt x="119" y="118"/>
                  </a:lnTo>
                  <a:lnTo>
                    <a:pt x="111" y="120"/>
                  </a:lnTo>
                  <a:lnTo>
                    <a:pt x="103" y="122"/>
                  </a:lnTo>
                  <a:lnTo>
                    <a:pt x="96" y="123"/>
                  </a:lnTo>
                  <a:lnTo>
                    <a:pt x="87" y="123"/>
                  </a:lnTo>
                  <a:lnTo>
                    <a:pt x="78" y="123"/>
                  </a:lnTo>
                  <a:lnTo>
                    <a:pt x="62" y="120"/>
                  </a:lnTo>
                  <a:lnTo>
                    <a:pt x="46" y="115"/>
                  </a:lnTo>
                  <a:lnTo>
                    <a:pt x="33" y="109"/>
                  </a:lnTo>
                  <a:lnTo>
                    <a:pt x="21" y="101"/>
                  </a:lnTo>
                  <a:lnTo>
                    <a:pt x="12" y="91"/>
                  </a:lnTo>
                  <a:lnTo>
                    <a:pt x="5" y="80"/>
                  </a:lnTo>
                  <a:lnTo>
                    <a:pt x="0" y="68"/>
                  </a:lnTo>
                  <a:lnTo>
                    <a:pt x="0" y="56"/>
                  </a:lnTo>
                  <a:lnTo>
                    <a:pt x="1" y="50"/>
                  </a:lnTo>
                  <a:lnTo>
                    <a:pt x="3" y="44"/>
                  </a:lnTo>
                  <a:lnTo>
                    <a:pt x="5" y="38"/>
                  </a:lnTo>
                  <a:lnTo>
                    <a:pt x="8" y="32"/>
                  </a:lnTo>
                  <a:lnTo>
                    <a:pt x="13" y="28"/>
                  </a:lnTo>
                  <a:lnTo>
                    <a:pt x="17" y="23"/>
                  </a:lnTo>
                  <a:lnTo>
                    <a:pt x="21" y="18"/>
                  </a:lnTo>
                  <a:lnTo>
                    <a:pt x="28" y="14"/>
                  </a:lnTo>
                  <a:lnTo>
                    <a:pt x="34" y="10"/>
                  </a:lnTo>
                  <a:lnTo>
                    <a:pt x="41" y="8"/>
                  </a:lnTo>
                  <a:lnTo>
                    <a:pt x="47" y="6"/>
                  </a:lnTo>
                  <a:lnTo>
                    <a:pt x="55" y="3"/>
                  </a:lnTo>
                  <a:lnTo>
                    <a:pt x="63" y="2"/>
                  </a:lnTo>
                  <a:lnTo>
                    <a:pt x="70" y="1"/>
                  </a:lnTo>
                  <a:lnTo>
                    <a:pt x="79" y="0"/>
                  </a:lnTo>
                  <a:lnTo>
                    <a:pt x="88" y="1"/>
                  </a:lnTo>
                  <a:lnTo>
                    <a:pt x="104" y="3"/>
                  </a:lnTo>
                  <a:lnTo>
                    <a:pt x="120" y="8"/>
                  </a:lnTo>
                  <a:lnTo>
                    <a:pt x="133" y="14"/>
                  </a:lnTo>
                  <a:lnTo>
                    <a:pt x="145" y="23"/>
                  </a:lnTo>
                  <a:lnTo>
                    <a:pt x="154" y="32"/>
                  </a:lnTo>
                  <a:lnTo>
                    <a:pt x="161" y="44"/>
                  </a:lnTo>
                  <a:lnTo>
                    <a:pt x="166" y="56"/>
                  </a:lnTo>
                  <a:lnTo>
                    <a:pt x="166" y="68"/>
                  </a:lnTo>
                </a:path>
              </a:pathLst>
            </a:custGeom>
            <a:solidFill>
              <a:srgbClr val="FFFF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999" name="Freeform 579"/>
            <p:cNvSpPr>
              <a:spLocks/>
            </p:cNvSpPr>
            <p:nvPr/>
          </p:nvSpPr>
          <p:spPr bwMode="auto">
            <a:xfrm>
              <a:off x="1469" y="4151"/>
              <a:ext cx="89" cy="57"/>
            </a:xfrm>
            <a:custGeom>
              <a:avLst/>
              <a:gdLst>
                <a:gd name="T0" fmla="*/ 0 w 89"/>
                <a:gd name="T1" fmla="*/ 55 h 57"/>
                <a:gd name="T2" fmla="*/ 0 w 89"/>
                <a:gd name="T3" fmla="*/ 55 h 57"/>
                <a:gd name="T4" fmla="*/ 8 w 89"/>
                <a:gd name="T5" fmla="*/ 56 h 57"/>
                <a:gd name="T6" fmla="*/ 17 w 89"/>
                <a:gd name="T7" fmla="*/ 55 h 57"/>
                <a:gd name="T8" fmla="*/ 24 w 89"/>
                <a:gd name="T9" fmla="*/ 54 h 57"/>
                <a:gd name="T10" fmla="*/ 32 w 89"/>
                <a:gd name="T11" fmla="*/ 53 h 57"/>
                <a:gd name="T12" fmla="*/ 40 w 89"/>
                <a:gd name="T13" fmla="*/ 51 h 57"/>
                <a:gd name="T14" fmla="*/ 48 w 89"/>
                <a:gd name="T15" fmla="*/ 49 h 57"/>
                <a:gd name="T16" fmla="*/ 53 w 89"/>
                <a:gd name="T17" fmla="*/ 46 h 57"/>
                <a:gd name="T18" fmla="*/ 60 w 89"/>
                <a:gd name="T19" fmla="*/ 42 h 57"/>
                <a:gd name="T20" fmla="*/ 66 w 89"/>
                <a:gd name="T21" fmla="*/ 38 h 57"/>
                <a:gd name="T22" fmla="*/ 71 w 89"/>
                <a:gd name="T23" fmla="*/ 33 h 57"/>
                <a:gd name="T24" fmla="*/ 76 w 89"/>
                <a:gd name="T25" fmla="*/ 29 h 57"/>
                <a:gd name="T26" fmla="*/ 80 w 89"/>
                <a:gd name="T27" fmla="*/ 24 h 57"/>
                <a:gd name="T28" fmla="*/ 83 w 89"/>
                <a:gd name="T29" fmla="*/ 19 h 57"/>
                <a:gd name="T30" fmla="*/ 86 w 89"/>
                <a:gd name="T31" fmla="*/ 13 h 57"/>
                <a:gd name="T32" fmla="*/ 87 w 89"/>
                <a:gd name="T33" fmla="*/ 6 h 57"/>
                <a:gd name="T34" fmla="*/ 88 w 89"/>
                <a:gd name="T35" fmla="*/ 0 h 57"/>
                <a:gd name="T36" fmla="*/ 82 w 89"/>
                <a:gd name="T37" fmla="*/ 0 h 57"/>
                <a:gd name="T38" fmla="*/ 81 w 89"/>
                <a:gd name="T39" fmla="*/ 5 h 57"/>
                <a:gd name="T40" fmla="*/ 80 w 89"/>
                <a:gd name="T41" fmla="*/ 11 h 57"/>
                <a:gd name="T42" fmla="*/ 78 w 89"/>
                <a:gd name="T43" fmla="*/ 15 h 57"/>
                <a:gd name="T44" fmla="*/ 75 w 89"/>
                <a:gd name="T45" fmla="*/ 21 h 57"/>
                <a:gd name="T46" fmla="*/ 71 w 89"/>
                <a:gd name="T47" fmla="*/ 25 h 57"/>
                <a:gd name="T48" fmla="*/ 66 w 89"/>
                <a:gd name="T49" fmla="*/ 30 h 57"/>
                <a:gd name="T50" fmla="*/ 63 w 89"/>
                <a:gd name="T51" fmla="*/ 33 h 57"/>
                <a:gd name="T52" fmla="*/ 57 w 89"/>
                <a:gd name="T53" fmla="*/ 37 h 57"/>
                <a:gd name="T54" fmla="*/ 51 w 89"/>
                <a:gd name="T55" fmla="*/ 40 h 57"/>
                <a:gd name="T56" fmla="*/ 45 w 89"/>
                <a:gd name="T57" fmla="*/ 42 h 57"/>
                <a:gd name="T58" fmla="*/ 38 w 89"/>
                <a:gd name="T59" fmla="*/ 45 h 57"/>
                <a:gd name="T60" fmla="*/ 31 w 89"/>
                <a:gd name="T61" fmla="*/ 47 h 57"/>
                <a:gd name="T62" fmla="*/ 24 w 89"/>
                <a:gd name="T63" fmla="*/ 48 h 57"/>
                <a:gd name="T64" fmla="*/ 17 w 89"/>
                <a:gd name="T65" fmla="*/ 49 h 57"/>
                <a:gd name="T66" fmla="*/ 8 w 89"/>
                <a:gd name="T67" fmla="*/ 49 h 57"/>
                <a:gd name="T68" fmla="*/ 0 w 89"/>
                <a:gd name="T69" fmla="*/ 49 h 57"/>
                <a:gd name="T70" fmla="*/ 0 w 89"/>
                <a:gd name="T71" fmla="*/ 55 h 5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57"/>
                <a:gd name="T110" fmla="*/ 89 w 89"/>
                <a:gd name="T111" fmla="*/ 57 h 5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57">
                  <a:moveTo>
                    <a:pt x="0" y="55"/>
                  </a:moveTo>
                  <a:lnTo>
                    <a:pt x="0" y="55"/>
                  </a:lnTo>
                  <a:lnTo>
                    <a:pt x="8" y="56"/>
                  </a:lnTo>
                  <a:lnTo>
                    <a:pt x="17" y="55"/>
                  </a:lnTo>
                  <a:lnTo>
                    <a:pt x="24" y="54"/>
                  </a:lnTo>
                  <a:lnTo>
                    <a:pt x="32" y="53"/>
                  </a:lnTo>
                  <a:lnTo>
                    <a:pt x="40" y="51"/>
                  </a:lnTo>
                  <a:lnTo>
                    <a:pt x="48" y="49"/>
                  </a:lnTo>
                  <a:lnTo>
                    <a:pt x="53" y="46"/>
                  </a:lnTo>
                  <a:lnTo>
                    <a:pt x="60" y="42"/>
                  </a:lnTo>
                  <a:lnTo>
                    <a:pt x="66" y="38"/>
                  </a:lnTo>
                  <a:lnTo>
                    <a:pt x="71" y="33"/>
                  </a:lnTo>
                  <a:lnTo>
                    <a:pt x="76" y="29"/>
                  </a:lnTo>
                  <a:lnTo>
                    <a:pt x="80" y="24"/>
                  </a:lnTo>
                  <a:lnTo>
                    <a:pt x="83" y="19"/>
                  </a:lnTo>
                  <a:lnTo>
                    <a:pt x="86" y="13"/>
                  </a:lnTo>
                  <a:lnTo>
                    <a:pt x="87" y="6"/>
                  </a:lnTo>
                  <a:lnTo>
                    <a:pt x="88" y="0"/>
                  </a:lnTo>
                  <a:lnTo>
                    <a:pt x="82" y="0"/>
                  </a:lnTo>
                  <a:lnTo>
                    <a:pt x="81" y="5"/>
                  </a:lnTo>
                  <a:lnTo>
                    <a:pt x="80" y="11"/>
                  </a:lnTo>
                  <a:lnTo>
                    <a:pt x="78" y="15"/>
                  </a:lnTo>
                  <a:lnTo>
                    <a:pt x="75" y="21"/>
                  </a:lnTo>
                  <a:lnTo>
                    <a:pt x="71" y="25"/>
                  </a:lnTo>
                  <a:lnTo>
                    <a:pt x="66" y="30"/>
                  </a:lnTo>
                  <a:lnTo>
                    <a:pt x="63" y="33"/>
                  </a:lnTo>
                  <a:lnTo>
                    <a:pt x="57" y="37"/>
                  </a:lnTo>
                  <a:lnTo>
                    <a:pt x="51" y="40"/>
                  </a:lnTo>
                  <a:lnTo>
                    <a:pt x="45" y="42"/>
                  </a:lnTo>
                  <a:lnTo>
                    <a:pt x="38" y="45"/>
                  </a:lnTo>
                  <a:lnTo>
                    <a:pt x="31" y="47"/>
                  </a:lnTo>
                  <a:lnTo>
                    <a:pt x="24" y="48"/>
                  </a:lnTo>
                  <a:lnTo>
                    <a:pt x="17" y="49"/>
                  </a:lnTo>
                  <a:lnTo>
                    <a:pt x="8" y="49"/>
                  </a:lnTo>
                  <a:lnTo>
                    <a:pt x="0" y="49"/>
                  </a:lnTo>
                  <a:lnTo>
                    <a:pt x="0" y="55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00" name="Freeform 580"/>
            <p:cNvSpPr>
              <a:spLocks/>
            </p:cNvSpPr>
            <p:nvPr/>
          </p:nvSpPr>
          <p:spPr bwMode="auto">
            <a:xfrm>
              <a:off x="1385" y="4139"/>
              <a:ext cx="79" cy="68"/>
            </a:xfrm>
            <a:custGeom>
              <a:avLst/>
              <a:gdLst>
                <a:gd name="T0" fmla="*/ 0 w 79"/>
                <a:gd name="T1" fmla="*/ 0 h 68"/>
                <a:gd name="T2" fmla="*/ 0 w 79"/>
                <a:gd name="T3" fmla="*/ 0 h 68"/>
                <a:gd name="T4" fmla="*/ 0 w 79"/>
                <a:gd name="T5" fmla="*/ 12 h 68"/>
                <a:gd name="T6" fmla="*/ 4 w 79"/>
                <a:gd name="T7" fmla="*/ 24 h 68"/>
                <a:gd name="T8" fmla="*/ 12 w 79"/>
                <a:gd name="T9" fmla="*/ 36 h 68"/>
                <a:gd name="T10" fmla="*/ 21 w 79"/>
                <a:gd name="T11" fmla="*/ 45 h 68"/>
                <a:gd name="T12" fmla="*/ 33 w 79"/>
                <a:gd name="T13" fmla="*/ 53 h 68"/>
                <a:gd name="T14" fmla="*/ 46 w 79"/>
                <a:gd name="T15" fmla="*/ 60 h 68"/>
                <a:gd name="T16" fmla="*/ 62 w 79"/>
                <a:gd name="T17" fmla="*/ 64 h 68"/>
                <a:gd name="T18" fmla="*/ 78 w 79"/>
                <a:gd name="T19" fmla="*/ 67 h 68"/>
                <a:gd name="T20" fmla="*/ 78 w 79"/>
                <a:gd name="T21" fmla="*/ 61 h 68"/>
                <a:gd name="T22" fmla="*/ 63 w 79"/>
                <a:gd name="T23" fmla="*/ 59 h 68"/>
                <a:gd name="T24" fmla="*/ 48 w 79"/>
                <a:gd name="T25" fmla="*/ 54 h 68"/>
                <a:gd name="T26" fmla="*/ 36 w 79"/>
                <a:gd name="T27" fmla="*/ 48 h 68"/>
                <a:gd name="T28" fmla="*/ 25 w 79"/>
                <a:gd name="T29" fmla="*/ 40 h 68"/>
                <a:gd name="T30" fmla="*/ 17 w 79"/>
                <a:gd name="T31" fmla="*/ 31 h 68"/>
                <a:gd name="T32" fmla="*/ 10 w 79"/>
                <a:gd name="T33" fmla="*/ 21 h 68"/>
                <a:gd name="T34" fmla="*/ 7 w 79"/>
                <a:gd name="T35" fmla="*/ 11 h 68"/>
                <a:gd name="T36" fmla="*/ 6 w 79"/>
                <a:gd name="T37" fmla="*/ 0 h 68"/>
                <a:gd name="T38" fmla="*/ 0 w 79"/>
                <a:gd name="T39" fmla="*/ 0 h 6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68"/>
                <a:gd name="T62" fmla="*/ 79 w 79"/>
                <a:gd name="T63" fmla="*/ 68 h 68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68">
                  <a:moveTo>
                    <a:pt x="0" y="0"/>
                  </a:moveTo>
                  <a:lnTo>
                    <a:pt x="0" y="0"/>
                  </a:lnTo>
                  <a:lnTo>
                    <a:pt x="0" y="12"/>
                  </a:lnTo>
                  <a:lnTo>
                    <a:pt x="4" y="24"/>
                  </a:lnTo>
                  <a:lnTo>
                    <a:pt x="12" y="36"/>
                  </a:lnTo>
                  <a:lnTo>
                    <a:pt x="21" y="45"/>
                  </a:lnTo>
                  <a:lnTo>
                    <a:pt x="33" y="53"/>
                  </a:lnTo>
                  <a:lnTo>
                    <a:pt x="46" y="60"/>
                  </a:lnTo>
                  <a:lnTo>
                    <a:pt x="62" y="64"/>
                  </a:lnTo>
                  <a:lnTo>
                    <a:pt x="78" y="67"/>
                  </a:lnTo>
                  <a:lnTo>
                    <a:pt x="78" y="61"/>
                  </a:lnTo>
                  <a:lnTo>
                    <a:pt x="63" y="59"/>
                  </a:lnTo>
                  <a:lnTo>
                    <a:pt x="48" y="54"/>
                  </a:lnTo>
                  <a:lnTo>
                    <a:pt x="36" y="48"/>
                  </a:lnTo>
                  <a:lnTo>
                    <a:pt x="25" y="40"/>
                  </a:lnTo>
                  <a:lnTo>
                    <a:pt x="17" y="31"/>
                  </a:lnTo>
                  <a:lnTo>
                    <a:pt x="10" y="21"/>
                  </a:lnTo>
                  <a:lnTo>
                    <a:pt x="7" y="11"/>
                  </a:lnTo>
                  <a:lnTo>
                    <a:pt x="6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01" name="Freeform 581"/>
            <p:cNvSpPr>
              <a:spLocks/>
            </p:cNvSpPr>
            <p:nvPr/>
          </p:nvSpPr>
          <p:spPr bwMode="auto">
            <a:xfrm>
              <a:off x="1385" y="4076"/>
              <a:ext cx="89" cy="58"/>
            </a:xfrm>
            <a:custGeom>
              <a:avLst/>
              <a:gdLst>
                <a:gd name="T0" fmla="*/ 88 w 89"/>
                <a:gd name="T1" fmla="*/ 2 h 58"/>
                <a:gd name="T2" fmla="*/ 88 w 89"/>
                <a:gd name="T3" fmla="*/ 2 h 58"/>
                <a:gd name="T4" fmla="*/ 80 w 89"/>
                <a:gd name="T5" fmla="*/ 0 h 58"/>
                <a:gd name="T6" fmla="*/ 71 w 89"/>
                <a:gd name="T7" fmla="*/ 2 h 58"/>
                <a:gd name="T8" fmla="*/ 64 w 89"/>
                <a:gd name="T9" fmla="*/ 3 h 58"/>
                <a:gd name="T10" fmla="*/ 56 w 89"/>
                <a:gd name="T11" fmla="*/ 4 h 58"/>
                <a:gd name="T12" fmla="*/ 48 w 89"/>
                <a:gd name="T13" fmla="*/ 5 h 58"/>
                <a:gd name="T14" fmla="*/ 41 w 89"/>
                <a:gd name="T15" fmla="*/ 8 h 58"/>
                <a:gd name="T16" fmla="*/ 35 w 89"/>
                <a:gd name="T17" fmla="*/ 11 h 58"/>
                <a:gd name="T18" fmla="*/ 28 w 89"/>
                <a:gd name="T19" fmla="*/ 14 h 58"/>
                <a:gd name="T20" fmla="*/ 22 w 89"/>
                <a:gd name="T21" fmla="*/ 18 h 58"/>
                <a:gd name="T22" fmla="*/ 17 w 89"/>
                <a:gd name="T23" fmla="*/ 24 h 58"/>
                <a:gd name="T24" fmla="*/ 12 w 89"/>
                <a:gd name="T25" fmla="*/ 27 h 58"/>
                <a:gd name="T26" fmla="*/ 8 w 89"/>
                <a:gd name="T27" fmla="*/ 33 h 58"/>
                <a:gd name="T28" fmla="*/ 5 w 89"/>
                <a:gd name="T29" fmla="*/ 38 h 58"/>
                <a:gd name="T30" fmla="*/ 2 w 89"/>
                <a:gd name="T31" fmla="*/ 44 h 58"/>
                <a:gd name="T32" fmla="*/ 1 w 89"/>
                <a:gd name="T33" fmla="*/ 51 h 58"/>
                <a:gd name="T34" fmla="*/ 0 w 89"/>
                <a:gd name="T35" fmla="*/ 57 h 58"/>
                <a:gd name="T36" fmla="*/ 6 w 89"/>
                <a:gd name="T37" fmla="*/ 57 h 58"/>
                <a:gd name="T38" fmla="*/ 7 w 89"/>
                <a:gd name="T39" fmla="*/ 52 h 58"/>
                <a:gd name="T40" fmla="*/ 8 w 89"/>
                <a:gd name="T41" fmla="*/ 46 h 58"/>
                <a:gd name="T42" fmla="*/ 10 w 89"/>
                <a:gd name="T43" fmla="*/ 41 h 58"/>
                <a:gd name="T44" fmla="*/ 13 w 89"/>
                <a:gd name="T45" fmla="*/ 36 h 58"/>
                <a:gd name="T46" fmla="*/ 17 w 89"/>
                <a:gd name="T47" fmla="*/ 32 h 58"/>
                <a:gd name="T48" fmla="*/ 22 w 89"/>
                <a:gd name="T49" fmla="*/ 27 h 58"/>
                <a:gd name="T50" fmla="*/ 25 w 89"/>
                <a:gd name="T51" fmla="*/ 24 h 58"/>
                <a:gd name="T52" fmla="*/ 31 w 89"/>
                <a:gd name="T53" fmla="*/ 20 h 58"/>
                <a:gd name="T54" fmla="*/ 37 w 89"/>
                <a:gd name="T55" fmla="*/ 17 h 58"/>
                <a:gd name="T56" fmla="*/ 43 w 89"/>
                <a:gd name="T57" fmla="*/ 14 h 58"/>
                <a:gd name="T58" fmla="*/ 50 w 89"/>
                <a:gd name="T59" fmla="*/ 12 h 58"/>
                <a:gd name="T60" fmla="*/ 57 w 89"/>
                <a:gd name="T61" fmla="*/ 10 h 58"/>
                <a:gd name="T62" fmla="*/ 65 w 89"/>
                <a:gd name="T63" fmla="*/ 8 h 58"/>
                <a:gd name="T64" fmla="*/ 71 w 89"/>
                <a:gd name="T65" fmla="*/ 7 h 58"/>
                <a:gd name="T66" fmla="*/ 80 w 89"/>
                <a:gd name="T67" fmla="*/ 7 h 58"/>
                <a:gd name="T68" fmla="*/ 88 w 89"/>
                <a:gd name="T69" fmla="*/ 7 h 58"/>
                <a:gd name="T70" fmla="*/ 88 w 89"/>
                <a:gd name="T71" fmla="*/ 2 h 58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58"/>
                <a:gd name="T110" fmla="*/ 89 w 89"/>
                <a:gd name="T111" fmla="*/ 58 h 58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58">
                  <a:moveTo>
                    <a:pt x="88" y="2"/>
                  </a:moveTo>
                  <a:lnTo>
                    <a:pt x="88" y="2"/>
                  </a:lnTo>
                  <a:lnTo>
                    <a:pt x="80" y="0"/>
                  </a:lnTo>
                  <a:lnTo>
                    <a:pt x="71" y="2"/>
                  </a:lnTo>
                  <a:lnTo>
                    <a:pt x="64" y="3"/>
                  </a:lnTo>
                  <a:lnTo>
                    <a:pt x="56" y="4"/>
                  </a:lnTo>
                  <a:lnTo>
                    <a:pt x="48" y="5"/>
                  </a:lnTo>
                  <a:lnTo>
                    <a:pt x="41" y="8"/>
                  </a:lnTo>
                  <a:lnTo>
                    <a:pt x="35" y="11"/>
                  </a:lnTo>
                  <a:lnTo>
                    <a:pt x="28" y="14"/>
                  </a:lnTo>
                  <a:lnTo>
                    <a:pt x="22" y="18"/>
                  </a:lnTo>
                  <a:lnTo>
                    <a:pt x="17" y="24"/>
                  </a:lnTo>
                  <a:lnTo>
                    <a:pt x="12" y="27"/>
                  </a:lnTo>
                  <a:lnTo>
                    <a:pt x="8" y="33"/>
                  </a:lnTo>
                  <a:lnTo>
                    <a:pt x="5" y="38"/>
                  </a:lnTo>
                  <a:lnTo>
                    <a:pt x="2" y="44"/>
                  </a:lnTo>
                  <a:lnTo>
                    <a:pt x="1" y="51"/>
                  </a:lnTo>
                  <a:lnTo>
                    <a:pt x="0" y="57"/>
                  </a:lnTo>
                  <a:lnTo>
                    <a:pt x="6" y="57"/>
                  </a:lnTo>
                  <a:lnTo>
                    <a:pt x="7" y="52"/>
                  </a:lnTo>
                  <a:lnTo>
                    <a:pt x="8" y="46"/>
                  </a:lnTo>
                  <a:lnTo>
                    <a:pt x="10" y="41"/>
                  </a:lnTo>
                  <a:lnTo>
                    <a:pt x="13" y="36"/>
                  </a:lnTo>
                  <a:lnTo>
                    <a:pt x="17" y="32"/>
                  </a:lnTo>
                  <a:lnTo>
                    <a:pt x="22" y="27"/>
                  </a:lnTo>
                  <a:lnTo>
                    <a:pt x="25" y="24"/>
                  </a:lnTo>
                  <a:lnTo>
                    <a:pt x="31" y="20"/>
                  </a:lnTo>
                  <a:lnTo>
                    <a:pt x="37" y="17"/>
                  </a:lnTo>
                  <a:lnTo>
                    <a:pt x="43" y="14"/>
                  </a:lnTo>
                  <a:lnTo>
                    <a:pt x="50" y="12"/>
                  </a:lnTo>
                  <a:lnTo>
                    <a:pt x="57" y="10"/>
                  </a:lnTo>
                  <a:lnTo>
                    <a:pt x="65" y="8"/>
                  </a:lnTo>
                  <a:lnTo>
                    <a:pt x="71" y="7"/>
                  </a:lnTo>
                  <a:lnTo>
                    <a:pt x="80" y="7"/>
                  </a:lnTo>
                  <a:lnTo>
                    <a:pt x="88" y="7"/>
                  </a:lnTo>
                  <a:lnTo>
                    <a:pt x="88" y="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02" name="Freeform 582"/>
            <p:cNvSpPr>
              <a:spLocks/>
            </p:cNvSpPr>
            <p:nvPr/>
          </p:nvSpPr>
          <p:spPr bwMode="auto">
            <a:xfrm>
              <a:off x="1479" y="4078"/>
              <a:ext cx="79" cy="68"/>
            </a:xfrm>
            <a:custGeom>
              <a:avLst/>
              <a:gdLst>
                <a:gd name="T0" fmla="*/ 78 w 79"/>
                <a:gd name="T1" fmla="*/ 67 h 68"/>
                <a:gd name="T2" fmla="*/ 78 w 79"/>
                <a:gd name="T3" fmla="*/ 67 h 68"/>
                <a:gd name="T4" fmla="*/ 78 w 79"/>
                <a:gd name="T5" fmla="*/ 55 h 68"/>
                <a:gd name="T6" fmla="*/ 74 w 79"/>
                <a:gd name="T7" fmla="*/ 43 h 68"/>
                <a:gd name="T8" fmla="*/ 67 w 79"/>
                <a:gd name="T9" fmla="*/ 31 h 68"/>
                <a:gd name="T10" fmla="*/ 57 w 79"/>
                <a:gd name="T11" fmla="*/ 22 h 68"/>
                <a:gd name="T12" fmla="*/ 46 w 79"/>
                <a:gd name="T13" fmla="*/ 14 h 68"/>
                <a:gd name="T14" fmla="*/ 32 w 79"/>
                <a:gd name="T15" fmla="*/ 6 h 68"/>
                <a:gd name="T16" fmla="*/ 17 w 79"/>
                <a:gd name="T17" fmla="*/ 2 h 68"/>
                <a:gd name="T18" fmla="*/ 0 w 79"/>
                <a:gd name="T19" fmla="*/ 0 h 68"/>
                <a:gd name="T20" fmla="*/ 0 w 79"/>
                <a:gd name="T21" fmla="*/ 6 h 68"/>
                <a:gd name="T22" fmla="*/ 15 w 79"/>
                <a:gd name="T23" fmla="*/ 8 h 68"/>
                <a:gd name="T24" fmla="*/ 30 w 79"/>
                <a:gd name="T25" fmla="*/ 12 h 68"/>
                <a:gd name="T26" fmla="*/ 43 w 79"/>
                <a:gd name="T27" fmla="*/ 18 h 68"/>
                <a:gd name="T28" fmla="*/ 53 w 79"/>
                <a:gd name="T29" fmla="*/ 27 h 68"/>
                <a:gd name="T30" fmla="*/ 62 w 79"/>
                <a:gd name="T31" fmla="*/ 36 h 68"/>
                <a:gd name="T32" fmla="*/ 68 w 79"/>
                <a:gd name="T33" fmla="*/ 45 h 68"/>
                <a:gd name="T34" fmla="*/ 72 w 79"/>
                <a:gd name="T35" fmla="*/ 56 h 68"/>
                <a:gd name="T36" fmla="*/ 72 w 79"/>
                <a:gd name="T37" fmla="*/ 67 h 68"/>
                <a:gd name="T38" fmla="*/ 78 w 79"/>
                <a:gd name="T39" fmla="*/ 67 h 6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68"/>
                <a:gd name="T62" fmla="*/ 79 w 79"/>
                <a:gd name="T63" fmla="*/ 68 h 68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68">
                  <a:moveTo>
                    <a:pt x="78" y="67"/>
                  </a:moveTo>
                  <a:lnTo>
                    <a:pt x="78" y="67"/>
                  </a:lnTo>
                  <a:lnTo>
                    <a:pt x="78" y="55"/>
                  </a:lnTo>
                  <a:lnTo>
                    <a:pt x="74" y="43"/>
                  </a:lnTo>
                  <a:lnTo>
                    <a:pt x="67" y="31"/>
                  </a:lnTo>
                  <a:lnTo>
                    <a:pt x="57" y="22"/>
                  </a:lnTo>
                  <a:lnTo>
                    <a:pt x="46" y="14"/>
                  </a:lnTo>
                  <a:lnTo>
                    <a:pt x="32" y="6"/>
                  </a:lnTo>
                  <a:lnTo>
                    <a:pt x="17" y="2"/>
                  </a:lnTo>
                  <a:lnTo>
                    <a:pt x="0" y="0"/>
                  </a:lnTo>
                  <a:lnTo>
                    <a:pt x="0" y="6"/>
                  </a:lnTo>
                  <a:lnTo>
                    <a:pt x="15" y="8"/>
                  </a:lnTo>
                  <a:lnTo>
                    <a:pt x="30" y="12"/>
                  </a:lnTo>
                  <a:lnTo>
                    <a:pt x="43" y="18"/>
                  </a:lnTo>
                  <a:lnTo>
                    <a:pt x="53" y="27"/>
                  </a:lnTo>
                  <a:lnTo>
                    <a:pt x="62" y="36"/>
                  </a:lnTo>
                  <a:lnTo>
                    <a:pt x="68" y="45"/>
                  </a:lnTo>
                  <a:lnTo>
                    <a:pt x="72" y="56"/>
                  </a:lnTo>
                  <a:lnTo>
                    <a:pt x="72" y="67"/>
                  </a:lnTo>
                  <a:lnTo>
                    <a:pt x="78" y="67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03" name="Freeform 583"/>
            <p:cNvSpPr>
              <a:spLocks/>
            </p:cNvSpPr>
            <p:nvPr/>
          </p:nvSpPr>
          <p:spPr bwMode="auto">
            <a:xfrm>
              <a:off x="1055" y="4186"/>
              <a:ext cx="168" cy="106"/>
            </a:xfrm>
            <a:custGeom>
              <a:avLst/>
              <a:gdLst>
                <a:gd name="T0" fmla="*/ 1 w 168"/>
                <a:gd name="T1" fmla="*/ 65 h 106"/>
                <a:gd name="T2" fmla="*/ 2 w 168"/>
                <a:gd name="T3" fmla="*/ 72 h 106"/>
                <a:gd name="T4" fmla="*/ 6 w 168"/>
                <a:gd name="T5" fmla="*/ 79 h 106"/>
                <a:gd name="T6" fmla="*/ 13 w 168"/>
                <a:gd name="T7" fmla="*/ 86 h 106"/>
                <a:gd name="T8" fmla="*/ 22 w 168"/>
                <a:gd name="T9" fmla="*/ 92 h 106"/>
                <a:gd name="T10" fmla="*/ 34 w 168"/>
                <a:gd name="T11" fmla="*/ 96 h 106"/>
                <a:gd name="T12" fmla="*/ 47 w 168"/>
                <a:gd name="T13" fmla="*/ 100 h 106"/>
                <a:gd name="T14" fmla="*/ 63 w 168"/>
                <a:gd name="T15" fmla="*/ 103 h 106"/>
                <a:gd name="T16" fmla="*/ 79 w 168"/>
                <a:gd name="T17" fmla="*/ 105 h 106"/>
                <a:gd name="T18" fmla="*/ 89 w 168"/>
                <a:gd name="T19" fmla="*/ 105 h 106"/>
                <a:gd name="T20" fmla="*/ 97 w 168"/>
                <a:gd name="T21" fmla="*/ 105 h 106"/>
                <a:gd name="T22" fmla="*/ 104 w 168"/>
                <a:gd name="T23" fmla="*/ 104 h 106"/>
                <a:gd name="T24" fmla="*/ 112 w 168"/>
                <a:gd name="T25" fmla="*/ 103 h 106"/>
                <a:gd name="T26" fmla="*/ 120 w 168"/>
                <a:gd name="T27" fmla="*/ 102 h 106"/>
                <a:gd name="T28" fmla="*/ 127 w 168"/>
                <a:gd name="T29" fmla="*/ 101 h 106"/>
                <a:gd name="T30" fmla="*/ 133 w 168"/>
                <a:gd name="T31" fmla="*/ 98 h 106"/>
                <a:gd name="T32" fmla="*/ 140 w 168"/>
                <a:gd name="T33" fmla="*/ 96 h 106"/>
                <a:gd name="T34" fmla="*/ 146 w 168"/>
                <a:gd name="T35" fmla="*/ 95 h 106"/>
                <a:gd name="T36" fmla="*/ 151 w 168"/>
                <a:gd name="T37" fmla="*/ 92 h 106"/>
                <a:gd name="T38" fmla="*/ 155 w 168"/>
                <a:gd name="T39" fmla="*/ 89 h 106"/>
                <a:gd name="T40" fmla="*/ 159 w 168"/>
                <a:gd name="T41" fmla="*/ 86 h 106"/>
                <a:gd name="T42" fmla="*/ 162 w 168"/>
                <a:gd name="T43" fmla="*/ 82 h 106"/>
                <a:gd name="T44" fmla="*/ 165 w 168"/>
                <a:gd name="T45" fmla="*/ 79 h 106"/>
                <a:gd name="T46" fmla="*/ 166 w 168"/>
                <a:gd name="T47" fmla="*/ 76 h 106"/>
                <a:gd name="T48" fmla="*/ 167 w 168"/>
                <a:gd name="T49" fmla="*/ 72 h 106"/>
                <a:gd name="T50" fmla="*/ 166 w 168"/>
                <a:gd name="T51" fmla="*/ 40 h 106"/>
                <a:gd name="T52" fmla="*/ 166 w 168"/>
                <a:gd name="T53" fmla="*/ 32 h 106"/>
                <a:gd name="T54" fmla="*/ 162 w 168"/>
                <a:gd name="T55" fmla="*/ 26 h 106"/>
                <a:gd name="T56" fmla="*/ 155 w 168"/>
                <a:gd name="T57" fmla="*/ 19 h 106"/>
                <a:gd name="T58" fmla="*/ 145 w 168"/>
                <a:gd name="T59" fmla="*/ 13 h 106"/>
                <a:gd name="T60" fmla="*/ 134 w 168"/>
                <a:gd name="T61" fmla="*/ 8 h 106"/>
                <a:gd name="T62" fmla="*/ 120 w 168"/>
                <a:gd name="T63" fmla="*/ 4 h 106"/>
                <a:gd name="T64" fmla="*/ 104 w 168"/>
                <a:gd name="T65" fmla="*/ 1 h 106"/>
                <a:gd name="T66" fmla="*/ 88 w 168"/>
                <a:gd name="T67" fmla="*/ 0 h 106"/>
                <a:gd name="T68" fmla="*/ 79 w 168"/>
                <a:gd name="T69" fmla="*/ 0 h 106"/>
                <a:gd name="T70" fmla="*/ 70 w 168"/>
                <a:gd name="T71" fmla="*/ 0 h 106"/>
                <a:gd name="T72" fmla="*/ 63 w 168"/>
                <a:gd name="T73" fmla="*/ 0 h 106"/>
                <a:gd name="T74" fmla="*/ 55 w 168"/>
                <a:gd name="T75" fmla="*/ 1 h 106"/>
                <a:gd name="T76" fmla="*/ 47 w 168"/>
                <a:gd name="T77" fmla="*/ 2 h 106"/>
                <a:gd name="T78" fmla="*/ 41 w 168"/>
                <a:gd name="T79" fmla="*/ 4 h 106"/>
                <a:gd name="T80" fmla="*/ 34 w 168"/>
                <a:gd name="T81" fmla="*/ 6 h 106"/>
                <a:gd name="T82" fmla="*/ 28 w 168"/>
                <a:gd name="T83" fmla="*/ 8 h 106"/>
                <a:gd name="T84" fmla="*/ 21 w 168"/>
                <a:gd name="T85" fmla="*/ 10 h 106"/>
                <a:gd name="T86" fmla="*/ 17 w 168"/>
                <a:gd name="T87" fmla="*/ 13 h 106"/>
                <a:gd name="T88" fmla="*/ 13 w 168"/>
                <a:gd name="T89" fmla="*/ 15 h 106"/>
                <a:gd name="T90" fmla="*/ 9 w 168"/>
                <a:gd name="T91" fmla="*/ 18 h 106"/>
                <a:gd name="T92" fmla="*/ 5 w 168"/>
                <a:gd name="T93" fmla="*/ 22 h 106"/>
                <a:gd name="T94" fmla="*/ 3 w 168"/>
                <a:gd name="T95" fmla="*/ 26 h 106"/>
                <a:gd name="T96" fmla="*/ 1 w 168"/>
                <a:gd name="T97" fmla="*/ 29 h 106"/>
                <a:gd name="T98" fmla="*/ 0 w 168"/>
                <a:gd name="T99" fmla="*/ 32 h 106"/>
                <a:gd name="T100" fmla="*/ 1 w 168"/>
                <a:gd name="T101" fmla="*/ 65 h 10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68"/>
                <a:gd name="T154" fmla="*/ 0 h 106"/>
                <a:gd name="T155" fmla="*/ 168 w 168"/>
                <a:gd name="T156" fmla="*/ 106 h 10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68" h="106">
                  <a:moveTo>
                    <a:pt x="1" y="65"/>
                  </a:moveTo>
                  <a:lnTo>
                    <a:pt x="2" y="72"/>
                  </a:lnTo>
                  <a:lnTo>
                    <a:pt x="6" y="79"/>
                  </a:lnTo>
                  <a:lnTo>
                    <a:pt x="13" y="86"/>
                  </a:lnTo>
                  <a:lnTo>
                    <a:pt x="22" y="92"/>
                  </a:lnTo>
                  <a:lnTo>
                    <a:pt x="34" y="96"/>
                  </a:lnTo>
                  <a:lnTo>
                    <a:pt x="47" y="100"/>
                  </a:lnTo>
                  <a:lnTo>
                    <a:pt x="63" y="103"/>
                  </a:lnTo>
                  <a:lnTo>
                    <a:pt x="79" y="105"/>
                  </a:lnTo>
                  <a:lnTo>
                    <a:pt x="89" y="105"/>
                  </a:lnTo>
                  <a:lnTo>
                    <a:pt x="97" y="105"/>
                  </a:lnTo>
                  <a:lnTo>
                    <a:pt x="104" y="104"/>
                  </a:lnTo>
                  <a:lnTo>
                    <a:pt x="112" y="103"/>
                  </a:lnTo>
                  <a:lnTo>
                    <a:pt x="120" y="102"/>
                  </a:lnTo>
                  <a:lnTo>
                    <a:pt x="127" y="101"/>
                  </a:lnTo>
                  <a:lnTo>
                    <a:pt x="133" y="98"/>
                  </a:lnTo>
                  <a:lnTo>
                    <a:pt x="140" y="96"/>
                  </a:lnTo>
                  <a:lnTo>
                    <a:pt x="146" y="95"/>
                  </a:lnTo>
                  <a:lnTo>
                    <a:pt x="151" y="92"/>
                  </a:lnTo>
                  <a:lnTo>
                    <a:pt x="155" y="89"/>
                  </a:lnTo>
                  <a:lnTo>
                    <a:pt x="159" y="86"/>
                  </a:lnTo>
                  <a:lnTo>
                    <a:pt x="162" y="82"/>
                  </a:lnTo>
                  <a:lnTo>
                    <a:pt x="165" y="79"/>
                  </a:lnTo>
                  <a:lnTo>
                    <a:pt x="166" y="76"/>
                  </a:lnTo>
                  <a:lnTo>
                    <a:pt x="167" y="72"/>
                  </a:lnTo>
                  <a:lnTo>
                    <a:pt x="166" y="40"/>
                  </a:lnTo>
                  <a:lnTo>
                    <a:pt x="166" y="32"/>
                  </a:lnTo>
                  <a:lnTo>
                    <a:pt x="162" y="26"/>
                  </a:lnTo>
                  <a:lnTo>
                    <a:pt x="155" y="19"/>
                  </a:lnTo>
                  <a:lnTo>
                    <a:pt x="145" y="13"/>
                  </a:lnTo>
                  <a:lnTo>
                    <a:pt x="134" y="8"/>
                  </a:lnTo>
                  <a:lnTo>
                    <a:pt x="120" y="4"/>
                  </a:lnTo>
                  <a:lnTo>
                    <a:pt x="104" y="1"/>
                  </a:lnTo>
                  <a:lnTo>
                    <a:pt x="88" y="0"/>
                  </a:lnTo>
                  <a:lnTo>
                    <a:pt x="79" y="0"/>
                  </a:lnTo>
                  <a:lnTo>
                    <a:pt x="70" y="0"/>
                  </a:lnTo>
                  <a:lnTo>
                    <a:pt x="63" y="0"/>
                  </a:lnTo>
                  <a:lnTo>
                    <a:pt x="55" y="1"/>
                  </a:lnTo>
                  <a:lnTo>
                    <a:pt x="47" y="2"/>
                  </a:lnTo>
                  <a:lnTo>
                    <a:pt x="41" y="4"/>
                  </a:lnTo>
                  <a:lnTo>
                    <a:pt x="34" y="6"/>
                  </a:lnTo>
                  <a:lnTo>
                    <a:pt x="28" y="8"/>
                  </a:lnTo>
                  <a:lnTo>
                    <a:pt x="21" y="10"/>
                  </a:lnTo>
                  <a:lnTo>
                    <a:pt x="17" y="13"/>
                  </a:lnTo>
                  <a:lnTo>
                    <a:pt x="13" y="15"/>
                  </a:lnTo>
                  <a:lnTo>
                    <a:pt x="9" y="18"/>
                  </a:lnTo>
                  <a:lnTo>
                    <a:pt x="5" y="22"/>
                  </a:lnTo>
                  <a:lnTo>
                    <a:pt x="3" y="26"/>
                  </a:lnTo>
                  <a:lnTo>
                    <a:pt x="1" y="29"/>
                  </a:lnTo>
                  <a:lnTo>
                    <a:pt x="0" y="32"/>
                  </a:lnTo>
                  <a:lnTo>
                    <a:pt x="1" y="65"/>
                  </a:lnTo>
                </a:path>
              </a:pathLst>
            </a:custGeom>
            <a:solidFill>
              <a:srgbClr val="FFB2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04" name="Freeform 584"/>
            <p:cNvSpPr>
              <a:spLocks/>
            </p:cNvSpPr>
            <p:nvPr/>
          </p:nvSpPr>
          <p:spPr bwMode="auto">
            <a:xfrm>
              <a:off x="1053" y="4255"/>
              <a:ext cx="79" cy="40"/>
            </a:xfrm>
            <a:custGeom>
              <a:avLst/>
              <a:gdLst>
                <a:gd name="T0" fmla="*/ 78 w 79"/>
                <a:gd name="T1" fmla="*/ 34 h 40"/>
                <a:gd name="T2" fmla="*/ 78 w 79"/>
                <a:gd name="T3" fmla="*/ 34 h 40"/>
                <a:gd name="T4" fmla="*/ 62 w 79"/>
                <a:gd name="T5" fmla="*/ 32 h 40"/>
                <a:gd name="T6" fmla="*/ 48 w 79"/>
                <a:gd name="T7" fmla="*/ 29 h 40"/>
                <a:gd name="T8" fmla="*/ 35 w 79"/>
                <a:gd name="T9" fmla="*/ 26 h 40"/>
                <a:gd name="T10" fmla="*/ 25 w 79"/>
                <a:gd name="T11" fmla="*/ 22 h 40"/>
                <a:gd name="T12" fmla="*/ 16 w 79"/>
                <a:gd name="T13" fmla="*/ 16 h 40"/>
                <a:gd name="T14" fmla="*/ 10 w 79"/>
                <a:gd name="T15" fmla="*/ 10 h 40"/>
                <a:gd name="T16" fmla="*/ 7 w 79"/>
                <a:gd name="T17" fmla="*/ 5 h 40"/>
                <a:gd name="T18" fmla="*/ 6 w 79"/>
                <a:gd name="T19" fmla="*/ 0 h 40"/>
                <a:gd name="T20" fmla="*/ 0 w 79"/>
                <a:gd name="T21" fmla="*/ 0 h 40"/>
                <a:gd name="T22" fmla="*/ 0 w 79"/>
                <a:gd name="T23" fmla="*/ 7 h 40"/>
                <a:gd name="T24" fmla="*/ 5 w 79"/>
                <a:gd name="T25" fmla="*/ 15 h 40"/>
                <a:gd name="T26" fmla="*/ 12 w 79"/>
                <a:gd name="T27" fmla="*/ 21 h 40"/>
                <a:gd name="T28" fmla="*/ 21 w 79"/>
                <a:gd name="T29" fmla="*/ 27 h 40"/>
                <a:gd name="T30" fmla="*/ 33 w 79"/>
                <a:gd name="T31" fmla="*/ 32 h 40"/>
                <a:gd name="T32" fmla="*/ 47 w 79"/>
                <a:gd name="T33" fmla="*/ 35 h 40"/>
                <a:gd name="T34" fmla="*/ 62 w 79"/>
                <a:gd name="T35" fmla="*/ 37 h 40"/>
                <a:gd name="T36" fmla="*/ 78 w 79"/>
                <a:gd name="T37" fmla="*/ 39 h 40"/>
                <a:gd name="T38" fmla="*/ 78 w 79"/>
                <a:gd name="T39" fmla="*/ 34 h 4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0"/>
                <a:gd name="T62" fmla="*/ 79 w 79"/>
                <a:gd name="T63" fmla="*/ 40 h 4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0">
                  <a:moveTo>
                    <a:pt x="78" y="34"/>
                  </a:moveTo>
                  <a:lnTo>
                    <a:pt x="78" y="34"/>
                  </a:lnTo>
                  <a:lnTo>
                    <a:pt x="62" y="32"/>
                  </a:lnTo>
                  <a:lnTo>
                    <a:pt x="48" y="29"/>
                  </a:lnTo>
                  <a:lnTo>
                    <a:pt x="35" y="26"/>
                  </a:lnTo>
                  <a:lnTo>
                    <a:pt x="25" y="22"/>
                  </a:lnTo>
                  <a:lnTo>
                    <a:pt x="16" y="16"/>
                  </a:lnTo>
                  <a:lnTo>
                    <a:pt x="10" y="10"/>
                  </a:lnTo>
                  <a:lnTo>
                    <a:pt x="7" y="5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7"/>
                  </a:lnTo>
                  <a:lnTo>
                    <a:pt x="5" y="15"/>
                  </a:lnTo>
                  <a:lnTo>
                    <a:pt x="12" y="21"/>
                  </a:lnTo>
                  <a:lnTo>
                    <a:pt x="21" y="27"/>
                  </a:lnTo>
                  <a:lnTo>
                    <a:pt x="33" y="32"/>
                  </a:lnTo>
                  <a:lnTo>
                    <a:pt x="47" y="35"/>
                  </a:lnTo>
                  <a:lnTo>
                    <a:pt x="62" y="37"/>
                  </a:lnTo>
                  <a:lnTo>
                    <a:pt x="78" y="39"/>
                  </a:lnTo>
                  <a:lnTo>
                    <a:pt x="78" y="34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05" name="Freeform 585"/>
            <p:cNvSpPr>
              <a:spLocks/>
            </p:cNvSpPr>
            <p:nvPr/>
          </p:nvSpPr>
          <p:spPr bwMode="auto">
            <a:xfrm>
              <a:off x="1137" y="4262"/>
              <a:ext cx="90" cy="34"/>
            </a:xfrm>
            <a:custGeom>
              <a:avLst/>
              <a:gdLst>
                <a:gd name="T0" fmla="*/ 82 w 90"/>
                <a:gd name="T1" fmla="*/ 0 h 34"/>
                <a:gd name="T2" fmla="*/ 82 w 90"/>
                <a:gd name="T3" fmla="*/ 0 h 34"/>
                <a:gd name="T4" fmla="*/ 82 w 90"/>
                <a:gd name="T5" fmla="*/ 3 h 34"/>
                <a:gd name="T6" fmla="*/ 81 w 90"/>
                <a:gd name="T7" fmla="*/ 5 h 34"/>
                <a:gd name="T8" fmla="*/ 78 w 90"/>
                <a:gd name="T9" fmla="*/ 8 h 34"/>
                <a:gd name="T10" fmla="*/ 76 w 90"/>
                <a:gd name="T11" fmla="*/ 10 h 34"/>
                <a:gd name="T12" fmla="*/ 72 w 90"/>
                <a:gd name="T13" fmla="*/ 14 h 34"/>
                <a:gd name="T14" fmla="*/ 67 w 90"/>
                <a:gd name="T15" fmla="*/ 15 h 34"/>
                <a:gd name="T16" fmla="*/ 63 w 90"/>
                <a:gd name="T17" fmla="*/ 17 h 34"/>
                <a:gd name="T18" fmla="*/ 58 w 90"/>
                <a:gd name="T19" fmla="*/ 19 h 34"/>
                <a:gd name="T20" fmla="*/ 52 w 90"/>
                <a:gd name="T21" fmla="*/ 21 h 34"/>
                <a:gd name="T22" fmla="*/ 46 w 90"/>
                <a:gd name="T23" fmla="*/ 23 h 34"/>
                <a:gd name="T24" fmla="*/ 39 w 90"/>
                <a:gd name="T25" fmla="*/ 25 h 34"/>
                <a:gd name="T26" fmla="*/ 32 w 90"/>
                <a:gd name="T27" fmla="*/ 25 h 34"/>
                <a:gd name="T28" fmla="*/ 24 w 90"/>
                <a:gd name="T29" fmla="*/ 26 h 34"/>
                <a:gd name="T30" fmla="*/ 17 w 90"/>
                <a:gd name="T31" fmla="*/ 26 h 34"/>
                <a:gd name="T32" fmla="*/ 9 w 90"/>
                <a:gd name="T33" fmla="*/ 26 h 34"/>
                <a:gd name="T34" fmla="*/ 0 w 90"/>
                <a:gd name="T35" fmla="*/ 27 h 34"/>
                <a:gd name="T36" fmla="*/ 0 w 90"/>
                <a:gd name="T37" fmla="*/ 32 h 34"/>
                <a:gd name="T38" fmla="*/ 9 w 90"/>
                <a:gd name="T39" fmla="*/ 33 h 34"/>
                <a:gd name="T40" fmla="*/ 17 w 90"/>
                <a:gd name="T41" fmla="*/ 33 h 34"/>
                <a:gd name="T42" fmla="*/ 24 w 90"/>
                <a:gd name="T43" fmla="*/ 32 h 34"/>
                <a:gd name="T44" fmla="*/ 32 w 90"/>
                <a:gd name="T45" fmla="*/ 30 h 34"/>
                <a:gd name="T46" fmla="*/ 40 w 90"/>
                <a:gd name="T47" fmla="*/ 30 h 34"/>
                <a:gd name="T48" fmla="*/ 47 w 90"/>
                <a:gd name="T49" fmla="*/ 29 h 34"/>
                <a:gd name="T50" fmla="*/ 53 w 90"/>
                <a:gd name="T51" fmla="*/ 27 h 34"/>
                <a:gd name="T52" fmla="*/ 60 w 90"/>
                <a:gd name="T53" fmla="*/ 25 h 34"/>
                <a:gd name="T54" fmla="*/ 67 w 90"/>
                <a:gd name="T55" fmla="*/ 23 h 34"/>
                <a:gd name="T56" fmla="*/ 70 w 90"/>
                <a:gd name="T57" fmla="*/ 20 h 34"/>
                <a:gd name="T58" fmla="*/ 75 w 90"/>
                <a:gd name="T59" fmla="*/ 18 h 34"/>
                <a:gd name="T60" fmla="*/ 80 w 90"/>
                <a:gd name="T61" fmla="*/ 15 h 34"/>
                <a:gd name="T62" fmla="*/ 83 w 90"/>
                <a:gd name="T63" fmla="*/ 11 h 34"/>
                <a:gd name="T64" fmla="*/ 86 w 90"/>
                <a:gd name="T65" fmla="*/ 8 h 34"/>
                <a:gd name="T66" fmla="*/ 88 w 90"/>
                <a:gd name="T67" fmla="*/ 4 h 34"/>
                <a:gd name="T68" fmla="*/ 89 w 90"/>
                <a:gd name="T69" fmla="*/ 0 h 34"/>
                <a:gd name="T70" fmla="*/ 82 w 90"/>
                <a:gd name="T71" fmla="*/ 0 h 3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"/>
                <a:gd name="T109" fmla="*/ 0 h 34"/>
                <a:gd name="T110" fmla="*/ 90 w 90"/>
                <a:gd name="T111" fmla="*/ 34 h 34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" h="34">
                  <a:moveTo>
                    <a:pt x="82" y="0"/>
                  </a:moveTo>
                  <a:lnTo>
                    <a:pt x="82" y="0"/>
                  </a:lnTo>
                  <a:lnTo>
                    <a:pt x="82" y="3"/>
                  </a:lnTo>
                  <a:lnTo>
                    <a:pt x="81" y="5"/>
                  </a:lnTo>
                  <a:lnTo>
                    <a:pt x="78" y="8"/>
                  </a:lnTo>
                  <a:lnTo>
                    <a:pt x="76" y="10"/>
                  </a:lnTo>
                  <a:lnTo>
                    <a:pt x="72" y="14"/>
                  </a:lnTo>
                  <a:lnTo>
                    <a:pt x="67" y="15"/>
                  </a:lnTo>
                  <a:lnTo>
                    <a:pt x="63" y="17"/>
                  </a:lnTo>
                  <a:lnTo>
                    <a:pt x="58" y="19"/>
                  </a:lnTo>
                  <a:lnTo>
                    <a:pt x="52" y="21"/>
                  </a:lnTo>
                  <a:lnTo>
                    <a:pt x="46" y="23"/>
                  </a:lnTo>
                  <a:lnTo>
                    <a:pt x="39" y="25"/>
                  </a:lnTo>
                  <a:lnTo>
                    <a:pt x="32" y="25"/>
                  </a:lnTo>
                  <a:lnTo>
                    <a:pt x="24" y="26"/>
                  </a:lnTo>
                  <a:lnTo>
                    <a:pt x="17" y="26"/>
                  </a:lnTo>
                  <a:lnTo>
                    <a:pt x="9" y="26"/>
                  </a:lnTo>
                  <a:lnTo>
                    <a:pt x="0" y="27"/>
                  </a:lnTo>
                  <a:lnTo>
                    <a:pt x="0" y="32"/>
                  </a:lnTo>
                  <a:lnTo>
                    <a:pt x="9" y="33"/>
                  </a:lnTo>
                  <a:lnTo>
                    <a:pt x="17" y="33"/>
                  </a:lnTo>
                  <a:lnTo>
                    <a:pt x="24" y="32"/>
                  </a:lnTo>
                  <a:lnTo>
                    <a:pt x="32" y="30"/>
                  </a:lnTo>
                  <a:lnTo>
                    <a:pt x="40" y="30"/>
                  </a:lnTo>
                  <a:lnTo>
                    <a:pt x="47" y="29"/>
                  </a:lnTo>
                  <a:lnTo>
                    <a:pt x="53" y="27"/>
                  </a:lnTo>
                  <a:lnTo>
                    <a:pt x="60" y="25"/>
                  </a:lnTo>
                  <a:lnTo>
                    <a:pt x="67" y="23"/>
                  </a:lnTo>
                  <a:lnTo>
                    <a:pt x="70" y="20"/>
                  </a:lnTo>
                  <a:lnTo>
                    <a:pt x="75" y="18"/>
                  </a:lnTo>
                  <a:lnTo>
                    <a:pt x="80" y="15"/>
                  </a:lnTo>
                  <a:lnTo>
                    <a:pt x="83" y="11"/>
                  </a:lnTo>
                  <a:lnTo>
                    <a:pt x="86" y="8"/>
                  </a:lnTo>
                  <a:lnTo>
                    <a:pt x="88" y="4"/>
                  </a:lnTo>
                  <a:lnTo>
                    <a:pt x="89" y="0"/>
                  </a:lnTo>
                  <a:lnTo>
                    <a:pt x="82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06" name="Freeform 586"/>
            <p:cNvSpPr>
              <a:spLocks/>
            </p:cNvSpPr>
            <p:nvPr/>
          </p:nvSpPr>
          <p:spPr bwMode="auto">
            <a:xfrm>
              <a:off x="1224" y="4228"/>
              <a:ext cx="3" cy="29"/>
            </a:xfrm>
            <a:custGeom>
              <a:avLst/>
              <a:gdLst>
                <a:gd name="T0" fmla="*/ 0 w 3"/>
                <a:gd name="T1" fmla="*/ 0 h 29"/>
                <a:gd name="T2" fmla="*/ 0 w 3"/>
                <a:gd name="T3" fmla="*/ 0 h 29"/>
                <a:gd name="T4" fmla="*/ 0 w 3"/>
                <a:gd name="T5" fmla="*/ 28 h 29"/>
                <a:gd name="T6" fmla="*/ 2 w 3"/>
                <a:gd name="T7" fmla="*/ 28 h 29"/>
                <a:gd name="T8" fmla="*/ 2 w 3"/>
                <a:gd name="T9" fmla="*/ 0 h 29"/>
                <a:gd name="T10" fmla="*/ 0 w 3"/>
                <a:gd name="T11" fmla="*/ 0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"/>
                <a:gd name="T19" fmla="*/ 0 h 29"/>
                <a:gd name="T20" fmla="*/ 3 w 3"/>
                <a:gd name="T21" fmla="*/ 29 h 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" h="29">
                  <a:moveTo>
                    <a:pt x="0" y="0"/>
                  </a:moveTo>
                  <a:lnTo>
                    <a:pt x="0" y="0"/>
                  </a:lnTo>
                  <a:lnTo>
                    <a:pt x="0" y="28"/>
                  </a:lnTo>
                  <a:lnTo>
                    <a:pt x="2" y="28"/>
                  </a:lnTo>
                  <a:lnTo>
                    <a:pt x="2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07" name="Freeform 587"/>
            <p:cNvSpPr>
              <a:spLocks/>
            </p:cNvSpPr>
            <p:nvPr/>
          </p:nvSpPr>
          <p:spPr bwMode="auto">
            <a:xfrm>
              <a:off x="1146" y="4182"/>
              <a:ext cx="80" cy="41"/>
            </a:xfrm>
            <a:custGeom>
              <a:avLst/>
              <a:gdLst>
                <a:gd name="T0" fmla="*/ 0 w 80"/>
                <a:gd name="T1" fmla="*/ 6 h 41"/>
                <a:gd name="T2" fmla="*/ 0 w 80"/>
                <a:gd name="T3" fmla="*/ 6 h 41"/>
                <a:gd name="T4" fmla="*/ 16 w 80"/>
                <a:gd name="T5" fmla="*/ 7 h 41"/>
                <a:gd name="T6" fmla="*/ 31 w 80"/>
                <a:gd name="T7" fmla="*/ 10 h 41"/>
                <a:gd name="T8" fmla="*/ 44 w 80"/>
                <a:gd name="T9" fmla="*/ 13 h 41"/>
                <a:gd name="T10" fmla="*/ 54 w 80"/>
                <a:gd name="T11" fmla="*/ 18 h 41"/>
                <a:gd name="T12" fmla="*/ 62 w 80"/>
                <a:gd name="T13" fmla="*/ 23 h 41"/>
                <a:gd name="T14" fmla="*/ 69 w 80"/>
                <a:gd name="T15" fmla="*/ 29 h 41"/>
                <a:gd name="T16" fmla="*/ 72 w 80"/>
                <a:gd name="T17" fmla="*/ 34 h 41"/>
                <a:gd name="T18" fmla="*/ 72 w 80"/>
                <a:gd name="T19" fmla="*/ 40 h 41"/>
                <a:gd name="T20" fmla="*/ 79 w 80"/>
                <a:gd name="T21" fmla="*/ 40 h 41"/>
                <a:gd name="T22" fmla="*/ 78 w 80"/>
                <a:gd name="T23" fmla="*/ 32 h 41"/>
                <a:gd name="T24" fmla="*/ 73 w 80"/>
                <a:gd name="T25" fmla="*/ 25 h 41"/>
                <a:gd name="T26" fmla="*/ 67 w 80"/>
                <a:gd name="T27" fmla="*/ 18 h 41"/>
                <a:gd name="T28" fmla="*/ 57 w 80"/>
                <a:gd name="T29" fmla="*/ 12 h 41"/>
                <a:gd name="T30" fmla="*/ 46 w 80"/>
                <a:gd name="T31" fmla="*/ 8 h 41"/>
                <a:gd name="T32" fmla="*/ 32 w 80"/>
                <a:gd name="T33" fmla="*/ 4 h 41"/>
                <a:gd name="T34" fmla="*/ 16 w 80"/>
                <a:gd name="T35" fmla="*/ 2 h 41"/>
                <a:gd name="T36" fmla="*/ 0 w 80"/>
                <a:gd name="T37" fmla="*/ 0 h 41"/>
                <a:gd name="T38" fmla="*/ 0 w 80"/>
                <a:gd name="T39" fmla="*/ 6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41"/>
                <a:gd name="T62" fmla="*/ 80 w 80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41">
                  <a:moveTo>
                    <a:pt x="0" y="6"/>
                  </a:moveTo>
                  <a:lnTo>
                    <a:pt x="0" y="6"/>
                  </a:lnTo>
                  <a:lnTo>
                    <a:pt x="16" y="7"/>
                  </a:lnTo>
                  <a:lnTo>
                    <a:pt x="31" y="10"/>
                  </a:lnTo>
                  <a:lnTo>
                    <a:pt x="44" y="13"/>
                  </a:lnTo>
                  <a:lnTo>
                    <a:pt x="54" y="18"/>
                  </a:lnTo>
                  <a:lnTo>
                    <a:pt x="62" y="23"/>
                  </a:lnTo>
                  <a:lnTo>
                    <a:pt x="69" y="29"/>
                  </a:lnTo>
                  <a:lnTo>
                    <a:pt x="72" y="34"/>
                  </a:lnTo>
                  <a:lnTo>
                    <a:pt x="72" y="40"/>
                  </a:lnTo>
                  <a:lnTo>
                    <a:pt x="79" y="40"/>
                  </a:lnTo>
                  <a:lnTo>
                    <a:pt x="78" y="32"/>
                  </a:lnTo>
                  <a:lnTo>
                    <a:pt x="73" y="25"/>
                  </a:lnTo>
                  <a:lnTo>
                    <a:pt x="67" y="18"/>
                  </a:lnTo>
                  <a:lnTo>
                    <a:pt x="57" y="12"/>
                  </a:lnTo>
                  <a:lnTo>
                    <a:pt x="46" y="8"/>
                  </a:lnTo>
                  <a:lnTo>
                    <a:pt x="32" y="4"/>
                  </a:lnTo>
                  <a:lnTo>
                    <a:pt x="16" y="2"/>
                  </a:lnTo>
                  <a:lnTo>
                    <a:pt x="0" y="0"/>
                  </a:lnTo>
                  <a:lnTo>
                    <a:pt x="0" y="6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08" name="Freeform 588"/>
            <p:cNvSpPr>
              <a:spLocks/>
            </p:cNvSpPr>
            <p:nvPr/>
          </p:nvSpPr>
          <p:spPr bwMode="auto">
            <a:xfrm>
              <a:off x="1052" y="4182"/>
              <a:ext cx="89" cy="33"/>
            </a:xfrm>
            <a:custGeom>
              <a:avLst/>
              <a:gdLst>
                <a:gd name="T0" fmla="*/ 6 w 89"/>
                <a:gd name="T1" fmla="*/ 32 h 33"/>
                <a:gd name="T2" fmla="*/ 6 w 89"/>
                <a:gd name="T3" fmla="*/ 32 h 33"/>
                <a:gd name="T4" fmla="*/ 7 w 89"/>
                <a:gd name="T5" fmla="*/ 30 h 33"/>
                <a:gd name="T6" fmla="*/ 8 w 89"/>
                <a:gd name="T7" fmla="*/ 27 h 33"/>
                <a:gd name="T8" fmla="*/ 10 w 89"/>
                <a:gd name="T9" fmla="*/ 24 h 33"/>
                <a:gd name="T10" fmla="*/ 13 w 89"/>
                <a:gd name="T11" fmla="*/ 22 h 33"/>
                <a:gd name="T12" fmla="*/ 16 w 89"/>
                <a:gd name="T13" fmla="*/ 19 h 33"/>
                <a:gd name="T14" fmla="*/ 21 w 89"/>
                <a:gd name="T15" fmla="*/ 18 h 33"/>
                <a:gd name="T16" fmla="*/ 25 w 89"/>
                <a:gd name="T17" fmla="*/ 15 h 33"/>
                <a:gd name="T18" fmla="*/ 31 w 89"/>
                <a:gd name="T19" fmla="*/ 13 h 33"/>
                <a:gd name="T20" fmla="*/ 37 w 89"/>
                <a:gd name="T21" fmla="*/ 11 h 33"/>
                <a:gd name="T22" fmla="*/ 42 w 89"/>
                <a:gd name="T23" fmla="*/ 9 h 33"/>
                <a:gd name="T24" fmla="*/ 50 w 89"/>
                <a:gd name="T25" fmla="*/ 8 h 33"/>
                <a:gd name="T26" fmla="*/ 56 w 89"/>
                <a:gd name="T27" fmla="*/ 7 h 33"/>
                <a:gd name="T28" fmla="*/ 64 w 89"/>
                <a:gd name="T29" fmla="*/ 6 h 33"/>
                <a:gd name="T30" fmla="*/ 71 w 89"/>
                <a:gd name="T31" fmla="*/ 6 h 33"/>
                <a:gd name="T32" fmla="*/ 80 w 89"/>
                <a:gd name="T33" fmla="*/ 6 h 33"/>
                <a:gd name="T34" fmla="*/ 88 w 89"/>
                <a:gd name="T35" fmla="*/ 6 h 33"/>
                <a:gd name="T36" fmla="*/ 88 w 89"/>
                <a:gd name="T37" fmla="*/ 0 h 33"/>
                <a:gd name="T38" fmla="*/ 80 w 89"/>
                <a:gd name="T39" fmla="*/ 0 h 33"/>
                <a:gd name="T40" fmla="*/ 71 w 89"/>
                <a:gd name="T41" fmla="*/ 0 h 33"/>
                <a:gd name="T42" fmla="*/ 64 w 89"/>
                <a:gd name="T43" fmla="*/ 1 h 33"/>
                <a:gd name="T44" fmla="*/ 56 w 89"/>
                <a:gd name="T45" fmla="*/ 2 h 33"/>
                <a:gd name="T46" fmla="*/ 49 w 89"/>
                <a:gd name="T47" fmla="*/ 3 h 33"/>
                <a:gd name="T48" fmla="*/ 41 w 89"/>
                <a:gd name="T49" fmla="*/ 4 h 33"/>
                <a:gd name="T50" fmla="*/ 35 w 89"/>
                <a:gd name="T51" fmla="*/ 6 h 33"/>
                <a:gd name="T52" fmla="*/ 29 w 89"/>
                <a:gd name="T53" fmla="*/ 8 h 33"/>
                <a:gd name="T54" fmla="*/ 22 w 89"/>
                <a:gd name="T55" fmla="*/ 10 h 33"/>
                <a:gd name="T56" fmla="*/ 18 w 89"/>
                <a:gd name="T57" fmla="*/ 12 h 33"/>
                <a:gd name="T58" fmla="*/ 13 w 89"/>
                <a:gd name="T59" fmla="*/ 15 h 33"/>
                <a:gd name="T60" fmla="*/ 8 w 89"/>
                <a:gd name="T61" fmla="*/ 18 h 33"/>
                <a:gd name="T62" fmla="*/ 6 w 89"/>
                <a:gd name="T63" fmla="*/ 21 h 33"/>
                <a:gd name="T64" fmla="*/ 2 w 89"/>
                <a:gd name="T65" fmla="*/ 24 h 33"/>
                <a:gd name="T66" fmla="*/ 1 w 89"/>
                <a:gd name="T67" fmla="*/ 29 h 33"/>
                <a:gd name="T68" fmla="*/ 0 w 89"/>
                <a:gd name="T69" fmla="*/ 32 h 33"/>
                <a:gd name="T70" fmla="*/ 6 w 89"/>
                <a:gd name="T71" fmla="*/ 32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6" y="32"/>
                  </a:moveTo>
                  <a:lnTo>
                    <a:pt x="6" y="32"/>
                  </a:lnTo>
                  <a:lnTo>
                    <a:pt x="7" y="30"/>
                  </a:lnTo>
                  <a:lnTo>
                    <a:pt x="8" y="27"/>
                  </a:lnTo>
                  <a:lnTo>
                    <a:pt x="10" y="24"/>
                  </a:lnTo>
                  <a:lnTo>
                    <a:pt x="13" y="22"/>
                  </a:lnTo>
                  <a:lnTo>
                    <a:pt x="16" y="19"/>
                  </a:lnTo>
                  <a:lnTo>
                    <a:pt x="21" y="18"/>
                  </a:lnTo>
                  <a:lnTo>
                    <a:pt x="25" y="15"/>
                  </a:lnTo>
                  <a:lnTo>
                    <a:pt x="31" y="13"/>
                  </a:lnTo>
                  <a:lnTo>
                    <a:pt x="37" y="11"/>
                  </a:lnTo>
                  <a:lnTo>
                    <a:pt x="42" y="9"/>
                  </a:lnTo>
                  <a:lnTo>
                    <a:pt x="50" y="8"/>
                  </a:lnTo>
                  <a:lnTo>
                    <a:pt x="56" y="7"/>
                  </a:lnTo>
                  <a:lnTo>
                    <a:pt x="64" y="6"/>
                  </a:lnTo>
                  <a:lnTo>
                    <a:pt x="71" y="6"/>
                  </a:lnTo>
                  <a:lnTo>
                    <a:pt x="80" y="6"/>
                  </a:lnTo>
                  <a:lnTo>
                    <a:pt x="88" y="6"/>
                  </a:lnTo>
                  <a:lnTo>
                    <a:pt x="88" y="0"/>
                  </a:lnTo>
                  <a:lnTo>
                    <a:pt x="80" y="0"/>
                  </a:lnTo>
                  <a:lnTo>
                    <a:pt x="71" y="0"/>
                  </a:lnTo>
                  <a:lnTo>
                    <a:pt x="64" y="1"/>
                  </a:lnTo>
                  <a:lnTo>
                    <a:pt x="56" y="2"/>
                  </a:lnTo>
                  <a:lnTo>
                    <a:pt x="49" y="3"/>
                  </a:lnTo>
                  <a:lnTo>
                    <a:pt x="41" y="4"/>
                  </a:lnTo>
                  <a:lnTo>
                    <a:pt x="35" y="6"/>
                  </a:lnTo>
                  <a:lnTo>
                    <a:pt x="29" y="8"/>
                  </a:lnTo>
                  <a:lnTo>
                    <a:pt x="22" y="10"/>
                  </a:lnTo>
                  <a:lnTo>
                    <a:pt x="18" y="12"/>
                  </a:lnTo>
                  <a:lnTo>
                    <a:pt x="13" y="15"/>
                  </a:lnTo>
                  <a:lnTo>
                    <a:pt x="8" y="18"/>
                  </a:lnTo>
                  <a:lnTo>
                    <a:pt x="6" y="21"/>
                  </a:lnTo>
                  <a:lnTo>
                    <a:pt x="2" y="24"/>
                  </a:lnTo>
                  <a:lnTo>
                    <a:pt x="1" y="29"/>
                  </a:lnTo>
                  <a:lnTo>
                    <a:pt x="0" y="32"/>
                  </a:lnTo>
                  <a:lnTo>
                    <a:pt x="6" y="3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09" name="Freeform 589"/>
            <p:cNvSpPr>
              <a:spLocks/>
            </p:cNvSpPr>
            <p:nvPr/>
          </p:nvSpPr>
          <p:spPr bwMode="auto">
            <a:xfrm>
              <a:off x="1052" y="4220"/>
              <a:ext cx="2" cy="30"/>
            </a:xfrm>
            <a:custGeom>
              <a:avLst/>
              <a:gdLst>
                <a:gd name="T0" fmla="*/ 1 w 2"/>
                <a:gd name="T1" fmla="*/ 29 h 30"/>
                <a:gd name="T2" fmla="*/ 1 w 2"/>
                <a:gd name="T3" fmla="*/ 29 h 30"/>
                <a:gd name="T4" fmla="*/ 1 w 2"/>
                <a:gd name="T5" fmla="*/ 0 h 30"/>
                <a:gd name="T6" fmla="*/ 0 w 2"/>
                <a:gd name="T7" fmla="*/ 0 h 30"/>
                <a:gd name="T8" fmla="*/ 0 w 2"/>
                <a:gd name="T9" fmla="*/ 29 h 30"/>
                <a:gd name="T10" fmla="*/ 1 w 2"/>
                <a:gd name="T11" fmla="*/ 29 h 3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"/>
                <a:gd name="T19" fmla="*/ 0 h 30"/>
                <a:gd name="T20" fmla="*/ 2 w 2"/>
                <a:gd name="T21" fmla="*/ 30 h 3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" h="30">
                  <a:moveTo>
                    <a:pt x="1" y="29"/>
                  </a:moveTo>
                  <a:lnTo>
                    <a:pt x="1" y="29"/>
                  </a:lnTo>
                  <a:lnTo>
                    <a:pt x="1" y="0"/>
                  </a:lnTo>
                  <a:lnTo>
                    <a:pt x="0" y="0"/>
                  </a:lnTo>
                  <a:lnTo>
                    <a:pt x="0" y="29"/>
                  </a:lnTo>
                  <a:lnTo>
                    <a:pt x="1" y="29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10" name="Freeform 590"/>
            <p:cNvSpPr>
              <a:spLocks/>
            </p:cNvSpPr>
            <p:nvPr/>
          </p:nvSpPr>
          <p:spPr bwMode="auto">
            <a:xfrm>
              <a:off x="1055" y="4186"/>
              <a:ext cx="167" cy="72"/>
            </a:xfrm>
            <a:custGeom>
              <a:avLst/>
              <a:gdLst>
                <a:gd name="T0" fmla="*/ 166 w 167"/>
                <a:gd name="T1" fmla="*/ 39 h 72"/>
                <a:gd name="T2" fmla="*/ 165 w 167"/>
                <a:gd name="T3" fmla="*/ 42 h 72"/>
                <a:gd name="T4" fmla="*/ 164 w 167"/>
                <a:gd name="T5" fmla="*/ 45 h 72"/>
                <a:gd name="T6" fmla="*/ 161 w 167"/>
                <a:gd name="T7" fmla="*/ 49 h 72"/>
                <a:gd name="T8" fmla="*/ 158 w 167"/>
                <a:gd name="T9" fmla="*/ 53 h 72"/>
                <a:gd name="T10" fmla="*/ 153 w 167"/>
                <a:gd name="T11" fmla="*/ 55 h 72"/>
                <a:gd name="T12" fmla="*/ 150 w 167"/>
                <a:gd name="T13" fmla="*/ 58 h 72"/>
                <a:gd name="T14" fmla="*/ 145 w 167"/>
                <a:gd name="T15" fmla="*/ 60 h 72"/>
                <a:gd name="T16" fmla="*/ 139 w 167"/>
                <a:gd name="T17" fmla="*/ 63 h 72"/>
                <a:gd name="T18" fmla="*/ 132 w 167"/>
                <a:gd name="T19" fmla="*/ 65 h 72"/>
                <a:gd name="T20" fmla="*/ 126 w 167"/>
                <a:gd name="T21" fmla="*/ 66 h 72"/>
                <a:gd name="T22" fmla="*/ 119 w 167"/>
                <a:gd name="T23" fmla="*/ 68 h 72"/>
                <a:gd name="T24" fmla="*/ 111 w 167"/>
                <a:gd name="T25" fmla="*/ 69 h 72"/>
                <a:gd name="T26" fmla="*/ 103 w 167"/>
                <a:gd name="T27" fmla="*/ 70 h 72"/>
                <a:gd name="T28" fmla="*/ 96 w 167"/>
                <a:gd name="T29" fmla="*/ 71 h 72"/>
                <a:gd name="T30" fmla="*/ 87 w 167"/>
                <a:gd name="T31" fmla="*/ 71 h 72"/>
                <a:gd name="T32" fmla="*/ 78 w 167"/>
                <a:gd name="T33" fmla="*/ 71 h 72"/>
                <a:gd name="T34" fmla="*/ 62 w 167"/>
                <a:gd name="T35" fmla="*/ 69 h 72"/>
                <a:gd name="T36" fmla="*/ 46 w 167"/>
                <a:gd name="T37" fmla="*/ 66 h 72"/>
                <a:gd name="T38" fmla="*/ 33 w 167"/>
                <a:gd name="T39" fmla="*/ 63 h 72"/>
                <a:gd name="T40" fmla="*/ 21 w 167"/>
                <a:gd name="T41" fmla="*/ 58 h 72"/>
                <a:gd name="T42" fmla="*/ 12 w 167"/>
                <a:gd name="T43" fmla="*/ 53 h 72"/>
                <a:gd name="T44" fmla="*/ 5 w 167"/>
                <a:gd name="T45" fmla="*/ 46 h 72"/>
                <a:gd name="T46" fmla="*/ 1 w 167"/>
                <a:gd name="T47" fmla="*/ 39 h 72"/>
                <a:gd name="T48" fmla="*/ 0 w 167"/>
                <a:gd name="T49" fmla="*/ 31 h 72"/>
                <a:gd name="T50" fmla="*/ 1 w 167"/>
                <a:gd name="T51" fmla="*/ 29 h 72"/>
                <a:gd name="T52" fmla="*/ 3 w 167"/>
                <a:gd name="T53" fmla="*/ 25 h 72"/>
                <a:gd name="T54" fmla="*/ 5 w 167"/>
                <a:gd name="T55" fmla="*/ 21 h 72"/>
                <a:gd name="T56" fmla="*/ 9 w 167"/>
                <a:gd name="T57" fmla="*/ 18 h 72"/>
                <a:gd name="T58" fmla="*/ 13 w 167"/>
                <a:gd name="T59" fmla="*/ 15 h 72"/>
                <a:gd name="T60" fmla="*/ 17 w 167"/>
                <a:gd name="T61" fmla="*/ 13 h 72"/>
                <a:gd name="T62" fmla="*/ 21 w 167"/>
                <a:gd name="T63" fmla="*/ 10 h 72"/>
                <a:gd name="T64" fmla="*/ 28 w 167"/>
                <a:gd name="T65" fmla="*/ 7 h 72"/>
                <a:gd name="T66" fmla="*/ 34 w 167"/>
                <a:gd name="T67" fmla="*/ 6 h 72"/>
                <a:gd name="T68" fmla="*/ 41 w 167"/>
                <a:gd name="T69" fmla="*/ 4 h 72"/>
                <a:gd name="T70" fmla="*/ 47 w 167"/>
                <a:gd name="T71" fmla="*/ 2 h 72"/>
                <a:gd name="T72" fmla="*/ 55 w 167"/>
                <a:gd name="T73" fmla="*/ 1 h 72"/>
                <a:gd name="T74" fmla="*/ 63 w 167"/>
                <a:gd name="T75" fmla="*/ 0 h 72"/>
                <a:gd name="T76" fmla="*/ 70 w 167"/>
                <a:gd name="T77" fmla="*/ 0 h 72"/>
                <a:gd name="T78" fmla="*/ 79 w 167"/>
                <a:gd name="T79" fmla="*/ 0 h 72"/>
                <a:gd name="T80" fmla="*/ 88 w 167"/>
                <a:gd name="T81" fmla="*/ 0 h 72"/>
                <a:gd name="T82" fmla="*/ 104 w 167"/>
                <a:gd name="T83" fmla="*/ 1 h 72"/>
                <a:gd name="T84" fmla="*/ 120 w 167"/>
                <a:gd name="T85" fmla="*/ 4 h 72"/>
                <a:gd name="T86" fmla="*/ 134 w 167"/>
                <a:gd name="T87" fmla="*/ 7 h 72"/>
                <a:gd name="T88" fmla="*/ 145 w 167"/>
                <a:gd name="T89" fmla="*/ 13 h 72"/>
                <a:gd name="T90" fmla="*/ 155 w 167"/>
                <a:gd name="T91" fmla="*/ 18 h 72"/>
                <a:gd name="T92" fmla="*/ 162 w 167"/>
                <a:gd name="T93" fmla="*/ 25 h 72"/>
                <a:gd name="T94" fmla="*/ 166 w 167"/>
                <a:gd name="T95" fmla="*/ 31 h 72"/>
                <a:gd name="T96" fmla="*/ 166 w 167"/>
                <a:gd name="T97" fmla="*/ 39 h 7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67"/>
                <a:gd name="T148" fmla="*/ 0 h 72"/>
                <a:gd name="T149" fmla="*/ 167 w 167"/>
                <a:gd name="T150" fmla="*/ 72 h 72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67" h="72">
                  <a:moveTo>
                    <a:pt x="166" y="39"/>
                  </a:moveTo>
                  <a:lnTo>
                    <a:pt x="165" y="42"/>
                  </a:lnTo>
                  <a:lnTo>
                    <a:pt x="164" y="45"/>
                  </a:lnTo>
                  <a:lnTo>
                    <a:pt x="161" y="49"/>
                  </a:lnTo>
                  <a:lnTo>
                    <a:pt x="158" y="53"/>
                  </a:lnTo>
                  <a:lnTo>
                    <a:pt x="153" y="55"/>
                  </a:lnTo>
                  <a:lnTo>
                    <a:pt x="150" y="58"/>
                  </a:lnTo>
                  <a:lnTo>
                    <a:pt x="145" y="60"/>
                  </a:lnTo>
                  <a:lnTo>
                    <a:pt x="139" y="63"/>
                  </a:lnTo>
                  <a:lnTo>
                    <a:pt x="132" y="65"/>
                  </a:lnTo>
                  <a:lnTo>
                    <a:pt x="126" y="66"/>
                  </a:lnTo>
                  <a:lnTo>
                    <a:pt x="119" y="68"/>
                  </a:lnTo>
                  <a:lnTo>
                    <a:pt x="111" y="69"/>
                  </a:lnTo>
                  <a:lnTo>
                    <a:pt x="103" y="70"/>
                  </a:lnTo>
                  <a:lnTo>
                    <a:pt x="96" y="71"/>
                  </a:lnTo>
                  <a:lnTo>
                    <a:pt x="87" y="71"/>
                  </a:lnTo>
                  <a:lnTo>
                    <a:pt x="78" y="71"/>
                  </a:lnTo>
                  <a:lnTo>
                    <a:pt x="62" y="69"/>
                  </a:lnTo>
                  <a:lnTo>
                    <a:pt x="46" y="66"/>
                  </a:lnTo>
                  <a:lnTo>
                    <a:pt x="33" y="63"/>
                  </a:lnTo>
                  <a:lnTo>
                    <a:pt x="21" y="58"/>
                  </a:lnTo>
                  <a:lnTo>
                    <a:pt x="12" y="53"/>
                  </a:lnTo>
                  <a:lnTo>
                    <a:pt x="5" y="46"/>
                  </a:lnTo>
                  <a:lnTo>
                    <a:pt x="1" y="39"/>
                  </a:lnTo>
                  <a:lnTo>
                    <a:pt x="0" y="31"/>
                  </a:lnTo>
                  <a:lnTo>
                    <a:pt x="1" y="29"/>
                  </a:lnTo>
                  <a:lnTo>
                    <a:pt x="3" y="25"/>
                  </a:lnTo>
                  <a:lnTo>
                    <a:pt x="5" y="21"/>
                  </a:lnTo>
                  <a:lnTo>
                    <a:pt x="9" y="18"/>
                  </a:lnTo>
                  <a:lnTo>
                    <a:pt x="13" y="15"/>
                  </a:lnTo>
                  <a:lnTo>
                    <a:pt x="17" y="13"/>
                  </a:lnTo>
                  <a:lnTo>
                    <a:pt x="21" y="10"/>
                  </a:lnTo>
                  <a:lnTo>
                    <a:pt x="28" y="7"/>
                  </a:lnTo>
                  <a:lnTo>
                    <a:pt x="34" y="6"/>
                  </a:lnTo>
                  <a:lnTo>
                    <a:pt x="41" y="4"/>
                  </a:lnTo>
                  <a:lnTo>
                    <a:pt x="47" y="2"/>
                  </a:lnTo>
                  <a:lnTo>
                    <a:pt x="55" y="1"/>
                  </a:lnTo>
                  <a:lnTo>
                    <a:pt x="63" y="0"/>
                  </a:lnTo>
                  <a:lnTo>
                    <a:pt x="70" y="0"/>
                  </a:lnTo>
                  <a:lnTo>
                    <a:pt x="79" y="0"/>
                  </a:lnTo>
                  <a:lnTo>
                    <a:pt x="88" y="0"/>
                  </a:lnTo>
                  <a:lnTo>
                    <a:pt x="104" y="1"/>
                  </a:lnTo>
                  <a:lnTo>
                    <a:pt x="120" y="4"/>
                  </a:lnTo>
                  <a:lnTo>
                    <a:pt x="134" y="7"/>
                  </a:lnTo>
                  <a:lnTo>
                    <a:pt x="145" y="13"/>
                  </a:lnTo>
                  <a:lnTo>
                    <a:pt x="155" y="18"/>
                  </a:lnTo>
                  <a:lnTo>
                    <a:pt x="162" y="25"/>
                  </a:lnTo>
                  <a:lnTo>
                    <a:pt x="166" y="31"/>
                  </a:lnTo>
                  <a:lnTo>
                    <a:pt x="166" y="39"/>
                  </a:lnTo>
                </a:path>
              </a:pathLst>
            </a:custGeom>
            <a:solidFill>
              <a:srgbClr val="FFFF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11" name="Freeform 591"/>
            <p:cNvSpPr>
              <a:spLocks/>
            </p:cNvSpPr>
            <p:nvPr/>
          </p:nvSpPr>
          <p:spPr bwMode="auto">
            <a:xfrm>
              <a:off x="1136" y="4228"/>
              <a:ext cx="90" cy="33"/>
            </a:xfrm>
            <a:custGeom>
              <a:avLst/>
              <a:gdLst>
                <a:gd name="T0" fmla="*/ 0 w 90"/>
                <a:gd name="T1" fmla="*/ 32 h 33"/>
                <a:gd name="T2" fmla="*/ 0 w 90"/>
                <a:gd name="T3" fmla="*/ 32 h 33"/>
                <a:gd name="T4" fmla="*/ 8 w 90"/>
                <a:gd name="T5" fmla="*/ 32 h 33"/>
                <a:gd name="T6" fmla="*/ 17 w 90"/>
                <a:gd name="T7" fmla="*/ 32 h 33"/>
                <a:gd name="T8" fmla="*/ 24 w 90"/>
                <a:gd name="T9" fmla="*/ 31 h 33"/>
                <a:gd name="T10" fmla="*/ 32 w 90"/>
                <a:gd name="T11" fmla="*/ 30 h 33"/>
                <a:gd name="T12" fmla="*/ 40 w 90"/>
                <a:gd name="T13" fmla="*/ 29 h 33"/>
                <a:gd name="T14" fmla="*/ 47 w 90"/>
                <a:gd name="T15" fmla="*/ 29 h 33"/>
                <a:gd name="T16" fmla="*/ 53 w 90"/>
                <a:gd name="T17" fmla="*/ 26 h 33"/>
                <a:gd name="T18" fmla="*/ 60 w 90"/>
                <a:gd name="T19" fmla="*/ 24 h 33"/>
                <a:gd name="T20" fmla="*/ 66 w 90"/>
                <a:gd name="T21" fmla="*/ 23 h 33"/>
                <a:gd name="T22" fmla="*/ 70 w 90"/>
                <a:gd name="T23" fmla="*/ 20 h 33"/>
                <a:gd name="T24" fmla="*/ 75 w 90"/>
                <a:gd name="T25" fmla="*/ 18 h 33"/>
                <a:gd name="T26" fmla="*/ 80 w 90"/>
                <a:gd name="T27" fmla="*/ 15 h 33"/>
                <a:gd name="T28" fmla="*/ 83 w 90"/>
                <a:gd name="T29" fmla="*/ 11 h 33"/>
                <a:gd name="T30" fmla="*/ 86 w 90"/>
                <a:gd name="T31" fmla="*/ 8 h 33"/>
                <a:gd name="T32" fmla="*/ 87 w 90"/>
                <a:gd name="T33" fmla="*/ 4 h 33"/>
                <a:gd name="T34" fmla="*/ 89 w 90"/>
                <a:gd name="T35" fmla="*/ 0 h 33"/>
                <a:gd name="T36" fmla="*/ 82 w 90"/>
                <a:gd name="T37" fmla="*/ 0 h 33"/>
                <a:gd name="T38" fmla="*/ 82 w 90"/>
                <a:gd name="T39" fmla="*/ 3 h 33"/>
                <a:gd name="T40" fmla="*/ 80 w 90"/>
                <a:gd name="T41" fmla="*/ 5 h 33"/>
                <a:gd name="T42" fmla="*/ 78 w 90"/>
                <a:gd name="T43" fmla="*/ 8 h 33"/>
                <a:gd name="T44" fmla="*/ 76 w 90"/>
                <a:gd name="T45" fmla="*/ 10 h 33"/>
                <a:gd name="T46" fmla="*/ 72 w 90"/>
                <a:gd name="T47" fmla="*/ 13 h 33"/>
                <a:gd name="T48" fmla="*/ 67 w 90"/>
                <a:gd name="T49" fmla="*/ 15 h 33"/>
                <a:gd name="T50" fmla="*/ 63 w 90"/>
                <a:gd name="T51" fmla="*/ 17 h 33"/>
                <a:gd name="T52" fmla="*/ 58 w 90"/>
                <a:gd name="T53" fmla="*/ 19 h 33"/>
                <a:gd name="T54" fmla="*/ 52 w 90"/>
                <a:gd name="T55" fmla="*/ 21 h 33"/>
                <a:gd name="T56" fmla="*/ 46 w 90"/>
                <a:gd name="T57" fmla="*/ 23 h 33"/>
                <a:gd name="T58" fmla="*/ 39 w 90"/>
                <a:gd name="T59" fmla="*/ 24 h 33"/>
                <a:gd name="T60" fmla="*/ 32 w 90"/>
                <a:gd name="T61" fmla="*/ 25 h 33"/>
                <a:gd name="T62" fmla="*/ 24 w 90"/>
                <a:gd name="T63" fmla="*/ 26 h 33"/>
                <a:gd name="T64" fmla="*/ 17 w 90"/>
                <a:gd name="T65" fmla="*/ 26 h 33"/>
                <a:gd name="T66" fmla="*/ 8 w 90"/>
                <a:gd name="T67" fmla="*/ 26 h 33"/>
                <a:gd name="T68" fmla="*/ 0 w 90"/>
                <a:gd name="T69" fmla="*/ 26 h 33"/>
                <a:gd name="T70" fmla="*/ 0 w 90"/>
                <a:gd name="T71" fmla="*/ 32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"/>
                <a:gd name="T109" fmla="*/ 0 h 33"/>
                <a:gd name="T110" fmla="*/ 90 w 90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" h="33">
                  <a:moveTo>
                    <a:pt x="0" y="32"/>
                  </a:moveTo>
                  <a:lnTo>
                    <a:pt x="0" y="32"/>
                  </a:lnTo>
                  <a:lnTo>
                    <a:pt x="8" y="32"/>
                  </a:lnTo>
                  <a:lnTo>
                    <a:pt x="17" y="32"/>
                  </a:lnTo>
                  <a:lnTo>
                    <a:pt x="24" y="31"/>
                  </a:lnTo>
                  <a:lnTo>
                    <a:pt x="32" y="30"/>
                  </a:lnTo>
                  <a:lnTo>
                    <a:pt x="40" y="29"/>
                  </a:lnTo>
                  <a:lnTo>
                    <a:pt x="47" y="29"/>
                  </a:lnTo>
                  <a:lnTo>
                    <a:pt x="53" y="26"/>
                  </a:lnTo>
                  <a:lnTo>
                    <a:pt x="60" y="24"/>
                  </a:lnTo>
                  <a:lnTo>
                    <a:pt x="66" y="23"/>
                  </a:lnTo>
                  <a:lnTo>
                    <a:pt x="70" y="20"/>
                  </a:lnTo>
                  <a:lnTo>
                    <a:pt x="75" y="18"/>
                  </a:lnTo>
                  <a:lnTo>
                    <a:pt x="80" y="15"/>
                  </a:lnTo>
                  <a:lnTo>
                    <a:pt x="83" y="11"/>
                  </a:lnTo>
                  <a:lnTo>
                    <a:pt x="86" y="8"/>
                  </a:lnTo>
                  <a:lnTo>
                    <a:pt x="87" y="4"/>
                  </a:lnTo>
                  <a:lnTo>
                    <a:pt x="89" y="0"/>
                  </a:lnTo>
                  <a:lnTo>
                    <a:pt x="82" y="0"/>
                  </a:lnTo>
                  <a:lnTo>
                    <a:pt x="82" y="3"/>
                  </a:lnTo>
                  <a:lnTo>
                    <a:pt x="80" y="5"/>
                  </a:lnTo>
                  <a:lnTo>
                    <a:pt x="78" y="8"/>
                  </a:lnTo>
                  <a:lnTo>
                    <a:pt x="76" y="10"/>
                  </a:lnTo>
                  <a:lnTo>
                    <a:pt x="72" y="13"/>
                  </a:lnTo>
                  <a:lnTo>
                    <a:pt x="67" y="15"/>
                  </a:lnTo>
                  <a:lnTo>
                    <a:pt x="63" y="17"/>
                  </a:lnTo>
                  <a:lnTo>
                    <a:pt x="58" y="19"/>
                  </a:lnTo>
                  <a:lnTo>
                    <a:pt x="52" y="21"/>
                  </a:lnTo>
                  <a:lnTo>
                    <a:pt x="46" y="23"/>
                  </a:lnTo>
                  <a:lnTo>
                    <a:pt x="39" y="24"/>
                  </a:lnTo>
                  <a:lnTo>
                    <a:pt x="32" y="25"/>
                  </a:lnTo>
                  <a:lnTo>
                    <a:pt x="24" y="26"/>
                  </a:lnTo>
                  <a:lnTo>
                    <a:pt x="17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12" name="Freeform 592"/>
            <p:cNvSpPr>
              <a:spLocks/>
            </p:cNvSpPr>
            <p:nvPr/>
          </p:nvSpPr>
          <p:spPr bwMode="auto">
            <a:xfrm>
              <a:off x="1052" y="4220"/>
              <a:ext cx="79" cy="41"/>
            </a:xfrm>
            <a:custGeom>
              <a:avLst/>
              <a:gdLst>
                <a:gd name="T0" fmla="*/ 0 w 79"/>
                <a:gd name="T1" fmla="*/ 0 h 41"/>
                <a:gd name="T2" fmla="*/ 0 w 79"/>
                <a:gd name="T3" fmla="*/ 0 h 41"/>
                <a:gd name="T4" fmla="*/ 0 w 79"/>
                <a:gd name="T5" fmla="*/ 8 h 41"/>
                <a:gd name="T6" fmla="*/ 5 w 79"/>
                <a:gd name="T7" fmla="*/ 16 h 41"/>
                <a:gd name="T8" fmla="*/ 12 w 79"/>
                <a:gd name="T9" fmla="*/ 23 h 41"/>
                <a:gd name="T10" fmla="*/ 21 w 79"/>
                <a:gd name="T11" fmla="*/ 28 h 41"/>
                <a:gd name="T12" fmla="*/ 33 w 79"/>
                <a:gd name="T13" fmla="*/ 32 h 41"/>
                <a:gd name="T14" fmla="*/ 47 w 79"/>
                <a:gd name="T15" fmla="*/ 37 h 41"/>
                <a:gd name="T16" fmla="*/ 62 w 79"/>
                <a:gd name="T17" fmla="*/ 38 h 41"/>
                <a:gd name="T18" fmla="*/ 78 w 79"/>
                <a:gd name="T19" fmla="*/ 40 h 41"/>
                <a:gd name="T20" fmla="*/ 78 w 79"/>
                <a:gd name="T21" fmla="*/ 34 h 41"/>
                <a:gd name="T22" fmla="*/ 62 w 79"/>
                <a:gd name="T23" fmla="*/ 33 h 41"/>
                <a:gd name="T24" fmla="*/ 48 w 79"/>
                <a:gd name="T25" fmla="*/ 30 h 41"/>
                <a:gd name="T26" fmla="*/ 35 w 79"/>
                <a:gd name="T27" fmla="*/ 27 h 41"/>
                <a:gd name="T28" fmla="*/ 25 w 79"/>
                <a:gd name="T29" fmla="*/ 23 h 41"/>
                <a:gd name="T30" fmla="*/ 16 w 79"/>
                <a:gd name="T31" fmla="*/ 17 h 41"/>
                <a:gd name="T32" fmla="*/ 9 w 79"/>
                <a:gd name="T33" fmla="*/ 12 h 41"/>
                <a:gd name="T34" fmla="*/ 7 w 79"/>
                <a:gd name="T35" fmla="*/ 6 h 41"/>
                <a:gd name="T36" fmla="*/ 6 w 79"/>
                <a:gd name="T37" fmla="*/ 0 h 41"/>
                <a:gd name="T38" fmla="*/ 0 w 79"/>
                <a:gd name="T39" fmla="*/ 0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1"/>
                <a:gd name="T62" fmla="*/ 79 w 79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1">
                  <a:moveTo>
                    <a:pt x="0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5" y="16"/>
                  </a:lnTo>
                  <a:lnTo>
                    <a:pt x="12" y="23"/>
                  </a:lnTo>
                  <a:lnTo>
                    <a:pt x="21" y="28"/>
                  </a:lnTo>
                  <a:lnTo>
                    <a:pt x="33" y="32"/>
                  </a:lnTo>
                  <a:lnTo>
                    <a:pt x="47" y="37"/>
                  </a:lnTo>
                  <a:lnTo>
                    <a:pt x="62" y="38"/>
                  </a:lnTo>
                  <a:lnTo>
                    <a:pt x="78" y="40"/>
                  </a:lnTo>
                  <a:lnTo>
                    <a:pt x="78" y="34"/>
                  </a:lnTo>
                  <a:lnTo>
                    <a:pt x="62" y="33"/>
                  </a:lnTo>
                  <a:lnTo>
                    <a:pt x="48" y="30"/>
                  </a:lnTo>
                  <a:lnTo>
                    <a:pt x="35" y="27"/>
                  </a:lnTo>
                  <a:lnTo>
                    <a:pt x="25" y="23"/>
                  </a:lnTo>
                  <a:lnTo>
                    <a:pt x="16" y="17"/>
                  </a:lnTo>
                  <a:lnTo>
                    <a:pt x="9" y="12"/>
                  </a:lnTo>
                  <a:lnTo>
                    <a:pt x="7" y="6"/>
                  </a:lnTo>
                  <a:lnTo>
                    <a:pt x="6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13" name="Freeform 593"/>
            <p:cNvSpPr>
              <a:spLocks/>
            </p:cNvSpPr>
            <p:nvPr/>
          </p:nvSpPr>
          <p:spPr bwMode="auto">
            <a:xfrm>
              <a:off x="1052" y="4182"/>
              <a:ext cx="89" cy="33"/>
            </a:xfrm>
            <a:custGeom>
              <a:avLst/>
              <a:gdLst>
                <a:gd name="T0" fmla="*/ 88 w 89"/>
                <a:gd name="T1" fmla="*/ 0 h 33"/>
                <a:gd name="T2" fmla="*/ 88 w 89"/>
                <a:gd name="T3" fmla="*/ 0 h 33"/>
                <a:gd name="T4" fmla="*/ 80 w 89"/>
                <a:gd name="T5" fmla="*/ 0 h 33"/>
                <a:gd name="T6" fmla="*/ 71 w 89"/>
                <a:gd name="T7" fmla="*/ 0 h 33"/>
                <a:gd name="T8" fmla="*/ 64 w 89"/>
                <a:gd name="T9" fmla="*/ 1 h 33"/>
                <a:gd name="T10" fmla="*/ 56 w 89"/>
                <a:gd name="T11" fmla="*/ 2 h 33"/>
                <a:gd name="T12" fmla="*/ 49 w 89"/>
                <a:gd name="T13" fmla="*/ 3 h 33"/>
                <a:gd name="T14" fmla="*/ 41 w 89"/>
                <a:gd name="T15" fmla="*/ 4 h 33"/>
                <a:gd name="T16" fmla="*/ 35 w 89"/>
                <a:gd name="T17" fmla="*/ 6 h 33"/>
                <a:gd name="T18" fmla="*/ 29 w 89"/>
                <a:gd name="T19" fmla="*/ 8 h 33"/>
                <a:gd name="T20" fmla="*/ 22 w 89"/>
                <a:gd name="T21" fmla="*/ 10 h 33"/>
                <a:gd name="T22" fmla="*/ 18 w 89"/>
                <a:gd name="T23" fmla="*/ 12 h 33"/>
                <a:gd name="T24" fmla="*/ 13 w 89"/>
                <a:gd name="T25" fmla="*/ 15 h 33"/>
                <a:gd name="T26" fmla="*/ 8 w 89"/>
                <a:gd name="T27" fmla="*/ 18 h 33"/>
                <a:gd name="T28" fmla="*/ 6 w 89"/>
                <a:gd name="T29" fmla="*/ 21 h 33"/>
                <a:gd name="T30" fmla="*/ 2 w 89"/>
                <a:gd name="T31" fmla="*/ 24 h 33"/>
                <a:gd name="T32" fmla="*/ 1 w 89"/>
                <a:gd name="T33" fmla="*/ 29 h 33"/>
                <a:gd name="T34" fmla="*/ 0 w 89"/>
                <a:gd name="T35" fmla="*/ 32 h 33"/>
                <a:gd name="T36" fmla="*/ 6 w 89"/>
                <a:gd name="T37" fmla="*/ 32 h 33"/>
                <a:gd name="T38" fmla="*/ 7 w 89"/>
                <a:gd name="T39" fmla="*/ 30 h 33"/>
                <a:gd name="T40" fmla="*/ 8 w 89"/>
                <a:gd name="T41" fmla="*/ 27 h 33"/>
                <a:gd name="T42" fmla="*/ 10 w 89"/>
                <a:gd name="T43" fmla="*/ 24 h 33"/>
                <a:gd name="T44" fmla="*/ 13 w 89"/>
                <a:gd name="T45" fmla="*/ 22 h 33"/>
                <a:gd name="T46" fmla="*/ 16 w 89"/>
                <a:gd name="T47" fmla="*/ 19 h 33"/>
                <a:gd name="T48" fmla="*/ 21 w 89"/>
                <a:gd name="T49" fmla="*/ 18 h 33"/>
                <a:gd name="T50" fmla="*/ 25 w 89"/>
                <a:gd name="T51" fmla="*/ 15 h 33"/>
                <a:gd name="T52" fmla="*/ 31 w 89"/>
                <a:gd name="T53" fmla="*/ 13 h 33"/>
                <a:gd name="T54" fmla="*/ 37 w 89"/>
                <a:gd name="T55" fmla="*/ 11 h 33"/>
                <a:gd name="T56" fmla="*/ 42 w 89"/>
                <a:gd name="T57" fmla="*/ 9 h 33"/>
                <a:gd name="T58" fmla="*/ 50 w 89"/>
                <a:gd name="T59" fmla="*/ 8 h 33"/>
                <a:gd name="T60" fmla="*/ 56 w 89"/>
                <a:gd name="T61" fmla="*/ 7 h 33"/>
                <a:gd name="T62" fmla="*/ 64 w 89"/>
                <a:gd name="T63" fmla="*/ 6 h 33"/>
                <a:gd name="T64" fmla="*/ 71 w 89"/>
                <a:gd name="T65" fmla="*/ 6 h 33"/>
                <a:gd name="T66" fmla="*/ 80 w 89"/>
                <a:gd name="T67" fmla="*/ 6 h 33"/>
                <a:gd name="T68" fmla="*/ 88 w 89"/>
                <a:gd name="T69" fmla="*/ 6 h 33"/>
                <a:gd name="T70" fmla="*/ 88 w 89"/>
                <a:gd name="T71" fmla="*/ 0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88" y="0"/>
                  </a:moveTo>
                  <a:lnTo>
                    <a:pt x="88" y="0"/>
                  </a:lnTo>
                  <a:lnTo>
                    <a:pt x="80" y="0"/>
                  </a:lnTo>
                  <a:lnTo>
                    <a:pt x="71" y="0"/>
                  </a:lnTo>
                  <a:lnTo>
                    <a:pt x="64" y="1"/>
                  </a:lnTo>
                  <a:lnTo>
                    <a:pt x="56" y="2"/>
                  </a:lnTo>
                  <a:lnTo>
                    <a:pt x="49" y="3"/>
                  </a:lnTo>
                  <a:lnTo>
                    <a:pt x="41" y="4"/>
                  </a:lnTo>
                  <a:lnTo>
                    <a:pt x="35" y="6"/>
                  </a:lnTo>
                  <a:lnTo>
                    <a:pt x="29" y="8"/>
                  </a:lnTo>
                  <a:lnTo>
                    <a:pt x="22" y="10"/>
                  </a:lnTo>
                  <a:lnTo>
                    <a:pt x="18" y="12"/>
                  </a:lnTo>
                  <a:lnTo>
                    <a:pt x="13" y="15"/>
                  </a:lnTo>
                  <a:lnTo>
                    <a:pt x="8" y="18"/>
                  </a:lnTo>
                  <a:lnTo>
                    <a:pt x="6" y="21"/>
                  </a:lnTo>
                  <a:lnTo>
                    <a:pt x="2" y="24"/>
                  </a:lnTo>
                  <a:lnTo>
                    <a:pt x="1" y="29"/>
                  </a:lnTo>
                  <a:lnTo>
                    <a:pt x="0" y="32"/>
                  </a:lnTo>
                  <a:lnTo>
                    <a:pt x="6" y="32"/>
                  </a:lnTo>
                  <a:lnTo>
                    <a:pt x="7" y="30"/>
                  </a:lnTo>
                  <a:lnTo>
                    <a:pt x="8" y="27"/>
                  </a:lnTo>
                  <a:lnTo>
                    <a:pt x="10" y="24"/>
                  </a:lnTo>
                  <a:lnTo>
                    <a:pt x="13" y="22"/>
                  </a:lnTo>
                  <a:lnTo>
                    <a:pt x="16" y="19"/>
                  </a:lnTo>
                  <a:lnTo>
                    <a:pt x="21" y="18"/>
                  </a:lnTo>
                  <a:lnTo>
                    <a:pt x="25" y="15"/>
                  </a:lnTo>
                  <a:lnTo>
                    <a:pt x="31" y="13"/>
                  </a:lnTo>
                  <a:lnTo>
                    <a:pt x="37" y="11"/>
                  </a:lnTo>
                  <a:lnTo>
                    <a:pt x="42" y="9"/>
                  </a:lnTo>
                  <a:lnTo>
                    <a:pt x="50" y="8"/>
                  </a:lnTo>
                  <a:lnTo>
                    <a:pt x="56" y="7"/>
                  </a:lnTo>
                  <a:lnTo>
                    <a:pt x="64" y="6"/>
                  </a:lnTo>
                  <a:lnTo>
                    <a:pt x="71" y="6"/>
                  </a:lnTo>
                  <a:lnTo>
                    <a:pt x="80" y="6"/>
                  </a:lnTo>
                  <a:lnTo>
                    <a:pt x="88" y="6"/>
                  </a:lnTo>
                  <a:lnTo>
                    <a:pt x="88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14" name="Freeform 594"/>
            <p:cNvSpPr>
              <a:spLocks/>
            </p:cNvSpPr>
            <p:nvPr/>
          </p:nvSpPr>
          <p:spPr bwMode="auto">
            <a:xfrm>
              <a:off x="1146" y="4182"/>
              <a:ext cx="80" cy="41"/>
            </a:xfrm>
            <a:custGeom>
              <a:avLst/>
              <a:gdLst>
                <a:gd name="T0" fmla="*/ 79 w 80"/>
                <a:gd name="T1" fmla="*/ 40 h 41"/>
                <a:gd name="T2" fmla="*/ 79 w 80"/>
                <a:gd name="T3" fmla="*/ 40 h 41"/>
                <a:gd name="T4" fmla="*/ 78 w 80"/>
                <a:gd name="T5" fmla="*/ 32 h 41"/>
                <a:gd name="T6" fmla="*/ 73 w 80"/>
                <a:gd name="T7" fmla="*/ 25 h 41"/>
                <a:gd name="T8" fmla="*/ 67 w 80"/>
                <a:gd name="T9" fmla="*/ 18 h 41"/>
                <a:gd name="T10" fmla="*/ 57 w 80"/>
                <a:gd name="T11" fmla="*/ 12 h 41"/>
                <a:gd name="T12" fmla="*/ 46 w 80"/>
                <a:gd name="T13" fmla="*/ 8 h 41"/>
                <a:gd name="T14" fmla="*/ 32 w 80"/>
                <a:gd name="T15" fmla="*/ 4 h 41"/>
                <a:gd name="T16" fmla="*/ 16 w 80"/>
                <a:gd name="T17" fmla="*/ 2 h 41"/>
                <a:gd name="T18" fmla="*/ 0 w 80"/>
                <a:gd name="T19" fmla="*/ 0 h 41"/>
                <a:gd name="T20" fmla="*/ 0 w 80"/>
                <a:gd name="T21" fmla="*/ 6 h 41"/>
                <a:gd name="T22" fmla="*/ 16 w 80"/>
                <a:gd name="T23" fmla="*/ 7 h 41"/>
                <a:gd name="T24" fmla="*/ 31 w 80"/>
                <a:gd name="T25" fmla="*/ 10 h 41"/>
                <a:gd name="T26" fmla="*/ 44 w 80"/>
                <a:gd name="T27" fmla="*/ 13 h 41"/>
                <a:gd name="T28" fmla="*/ 54 w 80"/>
                <a:gd name="T29" fmla="*/ 18 h 41"/>
                <a:gd name="T30" fmla="*/ 62 w 80"/>
                <a:gd name="T31" fmla="*/ 23 h 41"/>
                <a:gd name="T32" fmla="*/ 69 w 80"/>
                <a:gd name="T33" fmla="*/ 29 h 41"/>
                <a:gd name="T34" fmla="*/ 72 w 80"/>
                <a:gd name="T35" fmla="*/ 34 h 41"/>
                <a:gd name="T36" fmla="*/ 72 w 80"/>
                <a:gd name="T37" fmla="*/ 40 h 41"/>
                <a:gd name="T38" fmla="*/ 79 w 80"/>
                <a:gd name="T39" fmla="*/ 40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41"/>
                <a:gd name="T62" fmla="*/ 80 w 80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41">
                  <a:moveTo>
                    <a:pt x="79" y="40"/>
                  </a:moveTo>
                  <a:lnTo>
                    <a:pt x="79" y="40"/>
                  </a:lnTo>
                  <a:lnTo>
                    <a:pt x="78" y="32"/>
                  </a:lnTo>
                  <a:lnTo>
                    <a:pt x="73" y="25"/>
                  </a:lnTo>
                  <a:lnTo>
                    <a:pt x="67" y="18"/>
                  </a:lnTo>
                  <a:lnTo>
                    <a:pt x="57" y="12"/>
                  </a:lnTo>
                  <a:lnTo>
                    <a:pt x="46" y="8"/>
                  </a:lnTo>
                  <a:lnTo>
                    <a:pt x="32" y="4"/>
                  </a:lnTo>
                  <a:lnTo>
                    <a:pt x="16" y="2"/>
                  </a:lnTo>
                  <a:lnTo>
                    <a:pt x="0" y="0"/>
                  </a:lnTo>
                  <a:lnTo>
                    <a:pt x="0" y="6"/>
                  </a:lnTo>
                  <a:lnTo>
                    <a:pt x="16" y="7"/>
                  </a:lnTo>
                  <a:lnTo>
                    <a:pt x="31" y="10"/>
                  </a:lnTo>
                  <a:lnTo>
                    <a:pt x="44" y="13"/>
                  </a:lnTo>
                  <a:lnTo>
                    <a:pt x="54" y="18"/>
                  </a:lnTo>
                  <a:lnTo>
                    <a:pt x="62" y="23"/>
                  </a:lnTo>
                  <a:lnTo>
                    <a:pt x="69" y="29"/>
                  </a:lnTo>
                  <a:lnTo>
                    <a:pt x="72" y="34"/>
                  </a:lnTo>
                  <a:lnTo>
                    <a:pt x="72" y="40"/>
                  </a:lnTo>
                  <a:lnTo>
                    <a:pt x="79" y="4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15" name="Freeform 595"/>
            <p:cNvSpPr>
              <a:spLocks/>
            </p:cNvSpPr>
            <p:nvPr/>
          </p:nvSpPr>
          <p:spPr bwMode="auto">
            <a:xfrm>
              <a:off x="1540" y="4178"/>
              <a:ext cx="168" cy="106"/>
            </a:xfrm>
            <a:custGeom>
              <a:avLst/>
              <a:gdLst>
                <a:gd name="T0" fmla="*/ 1 w 168"/>
                <a:gd name="T1" fmla="*/ 65 h 106"/>
                <a:gd name="T2" fmla="*/ 1 w 168"/>
                <a:gd name="T3" fmla="*/ 73 h 106"/>
                <a:gd name="T4" fmla="*/ 6 w 168"/>
                <a:gd name="T5" fmla="*/ 79 h 106"/>
                <a:gd name="T6" fmla="*/ 13 w 168"/>
                <a:gd name="T7" fmla="*/ 86 h 106"/>
                <a:gd name="T8" fmla="*/ 22 w 168"/>
                <a:gd name="T9" fmla="*/ 92 h 106"/>
                <a:gd name="T10" fmla="*/ 34 w 168"/>
                <a:gd name="T11" fmla="*/ 96 h 106"/>
                <a:gd name="T12" fmla="*/ 47 w 168"/>
                <a:gd name="T13" fmla="*/ 101 h 106"/>
                <a:gd name="T14" fmla="*/ 63 w 168"/>
                <a:gd name="T15" fmla="*/ 103 h 106"/>
                <a:gd name="T16" fmla="*/ 79 w 168"/>
                <a:gd name="T17" fmla="*/ 105 h 106"/>
                <a:gd name="T18" fmla="*/ 88 w 168"/>
                <a:gd name="T19" fmla="*/ 105 h 106"/>
                <a:gd name="T20" fmla="*/ 97 w 168"/>
                <a:gd name="T21" fmla="*/ 105 h 106"/>
                <a:gd name="T22" fmla="*/ 104 w 168"/>
                <a:gd name="T23" fmla="*/ 104 h 106"/>
                <a:gd name="T24" fmla="*/ 112 w 168"/>
                <a:gd name="T25" fmla="*/ 103 h 106"/>
                <a:gd name="T26" fmla="*/ 120 w 168"/>
                <a:gd name="T27" fmla="*/ 102 h 106"/>
                <a:gd name="T28" fmla="*/ 126 w 168"/>
                <a:gd name="T29" fmla="*/ 101 h 106"/>
                <a:gd name="T30" fmla="*/ 133 w 168"/>
                <a:gd name="T31" fmla="*/ 98 h 106"/>
                <a:gd name="T32" fmla="*/ 140 w 168"/>
                <a:gd name="T33" fmla="*/ 96 h 106"/>
                <a:gd name="T34" fmla="*/ 146 w 168"/>
                <a:gd name="T35" fmla="*/ 95 h 106"/>
                <a:gd name="T36" fmla="*/ 151 w 168"/>
                <a:gd name="T37" fmla="*/ 92 h 106"/>
                <a:gd name="T38" fmla="*/ 154 w 168"/>
                <a:gd name="T39" fmla="*/ 89 h 106"/>
                <a:gd name="T40" fmla="*/ 159 w 168"/>
                <a:gd name="T41" fmla="*/ 86 h 106"/>
                <a:gd name="T42" fmla="*/ 162 w 168"/>
                <a:gd name="T43" fmla="*/ 83 h 106"/>
                <a:gd name="T44" fmla="*/ 165 w 168"/>
                <a:gd name="T45" fmla="*/ 79 h 106"/>
                <a:gd name="T46" fmla="*/ 166 w 168"/>
                <a:gd name="T47" fmla="*/ 76 h 106"/>
                <a:gd name="T48" fmla="*/ 167 w 168"/>
                <a:gd name="T49" fmla="*/ 73 h 106"/>
                <a:gd name="T50" fmla="*/ 166 w 168"/>
                <a:gd name="T51" fmla="*/ 40 h 106"/>
                <a:gd name="T52" fmla="*/ 166 w 168"/>
                <a:gd name="T53" fmla="*/ 32 h 106"/>
                <a:gd name="T54" fmla="*/ 161 w 168"/>
                <a:gd name="T55" fmla="*/ 26 h 106"/>
                <a:gd name="T56" fmla="*/ 154 w 168"/>
                <a:gd name="T57" fmla="*/ 19 h 106"/>
                <a:gd name="T58" fmla="*/ 145 w 168"/>
                <a:gd name="T59" fmla="*/ 13 h 106"/>
                <a:gd name="T60" fmla="*/ 133 w 168"/>
                <a:gd name="T61" fmla="*/ 9 h 106"/>
                <a:gd name="T62" fmla="*/ 120 w 168"/>
                <a:gd name="T63" fmla="*/ 4 h 106"/>
                <a:gd name="T64" fmla="*/ 104 w 168"/>
                <a:gd name="T65" fmla="*/ 2 h 106"/>
                <a:gd name="T66" fmla="*/ 88 w 168"/>
                <a:gd name="T67" fmla="*/ 0 h 106"/>
                <a:gd name="T68" fmla="*/ 79 w 168"/>
                <a:gd name="T69" fmla="*/ 0 h 106"/>
                <a:gd name="T70" fmla="*/ 70 w 168"/>
                <a:gd name="T71" fmla="*/ 0 h 106"/>
                <a:gd name="T72" fmla="*/ 63 w 168"/>
                <a:gd name="T73" fmla="*/ 1 h 106"/>
                <a:gd name="T74" fmla="*/ 55 w 168"/>
                <a:gd name="T75" fmla="*/ 2 h 106"/>
                <a:gd name="T76" fmla="*/ 47 w 168"/>
                <a:gd name="T77" fmla="*/ 3 h 106"/>
                <a:gd name="T78" fmla="*/ 41 w 168"/>
                <a:gd name="T79" fmla="*/ 4 h 106"/>
                <a:gd name="T80" fmla="*/ 34 w 168"/>
                <a:gd name="T81" fmla="*/ 7 h 106"/>
                <a:gd name="T82" fmla="*/ 28 w 168"/>
                <a:gd name="T83" fmla="*/ 9 h 106"/>
                <a:gd name="T84" fmla="*/ 21 w 168"/>
                <a:gd name="T85" fmla="*/ 10 h 106"/>
                <a:gd name="T86" fmla="*/ 17 w 168"/>
                <a:gd name="T87" fmla="*/ 13 h 106"/>
                <a:gd name="T88" fmla="*/ 13 w 168"/>
                <a:gd name="T89" fmla="*/ 16 h 106"/>
                <a:gd name="T90" fmla="*/ 8 w 168"/>
                <a:gd name="T91" fmla="*/ 19 h 106"/>
                <a:gd name="T92" fmla="*/ 5 w 168"/>
                <a:gd name="T93" fmla="*/ 23 h 106"/>
                <a:gd name="T94" fmla="*/ 3 w 168"/>
                <a:gd name="T95" fmla="*/ 26 h 106"/>
                <a:gd name="T96" fmla="*/ 1 w 168"/>
                <a:gd name="T97" fmla="*/ 29 h 106"/>
                <a:gd name="T98" fmla="*/ 0 w 168"/>
                <a:gd name="T99" fmla="*/ 33 h 106"/>
                <a:gd name="T100" fmla="*/ 1 w 168"/>
                <a:gd name="T101" fmla="*/ 65 h 10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68"/>
                <a:gd name="T154" fmla="*/ 0 h 106"/>
                <a:gd name="T155" fmla="*/ 168 w 168"/>
                <a:gd name="T156" fmla="*/ 106 h 10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68" h="106">
                  <a:moveTo>
                    <a:pt x="1" y="65"/>
                  </a:moveTo>
                  <a:lnTo>
                    <a:pt x="1" y="73"/>
                  </a:lnTo>
                  <a:lnTo>
                    <a:pt x="6" y="79"/>
                  </a:lnTo>
                  <a:lnTo>
                    <a:pt x="13" y="86"/>
                  </a:lnTo>
                  <a:lnTo>
                    <a:pt x="22" y="92"/>
                  </a:lnTo>
                  <a:lnTo>
                    <a:pt x="34" y="96"/>
                  </a:lnTo>
                  <a:lnTo>
                    <a:pt x="47" y="101"/>
                  </a:lnTo>
                  <a:lnTo>
                    <a:pt x="63" y="103"/>
                  </a:lnTo>
                  <a:lnTo>
                    <a:pt x="79" y="105"/>
                  </a:lnTo>
                  <a:lnTo>
                    <a:pt x="88" y="105"/>
                  </a:lnTo>
                  <a:lnTo>
                    <a:pt x="97" y="105"/>
                  </a:lnTo>
                  <a:lnTo>
                    <a:pt x="104" y="104"/>
                  </a:lnTo>
                  <a:lnTo>
                    <a:pt x="112" y="103"/>
                  </a:lnTo>
                  <a:lnTo>
                    <a:pt x="120" y="102"/>
                  </a:lnTo>
                  <a:lnTo>
                    <a:pt x="126" y="101"/>
                  </a:lnTo>
                  <a:lnTo>
                    <a:pt x="133" y="98"/>
                  </a:lnTo>
                  <a:lnTo>
                    <a:pt x="140" y="96"/>
                  </a:lnTo>
                  <a:lnTo>
                    <a:pt x="146" y="95"/>
                  </a:lnTo>
                  <a:lnTo>
                    <a:pt x="151" y="92"/>
                  </a:lnTo>
                  <a:lnTo>
                    <a:pt x="154" y="89"/>
                  </a:lnTo>
                  <a:lnTo>
                    <a:pt x="159" y="86"/>
                  </a:lnTo>
                  <a:lnTo>
                    <a:pt x="162" y="83"/>
                  </a:lnTo>
                  <a:lnTo>
                    <a:pt x="165" y="79"/>
                  </a:lnTo>
                  <a:lnTo>
                    <a:pt x="166" y="76"/>
                  </a:lnTo>
                  <a:lnTo>
                    <a:pt x="167" y="73"/>
                  </a:lnTo>
                  <a:lnTo>
                    <a:pt x="166" y="40"/>
                  </a:lnTo>
                  <a:lnTo>
                    <a:pt x="166" y="32"/>
                  </a:lnTo>
                  <a:lnTo>
                    <a:pt x="161" y="26"/>
                  </a:lnTo>
                  <a:lnTo>
                    <a:pt x="154" y="19"/>
                  </a:lnTo>
                  <a:lnTo>
                    <a:pt x="145" y="13"/>
                  </a:lnTo>
                  <a:lnTo>
                    <a:pt x="133" y="9"/>
                  </a:lnTo>
                  <a:lnTo>
                    <a:pt x="120" y="4"/>
                  </a:lnTo>
                  <a:lnTo>
                    <a:pt x="104" y="2"/>
                  </a:lnTo>
                  <a:lnTo>
                    <a:pt x="88" y="0"/>
                  </a:lnTo>
                  <a:lnTo>
                    <a:pt x="79" y="0"/>
                  </a:lnTo>
                  <a:lnTo>
                    <a:pt x="70" y="0"/>
                  </a:lnTo>
                  <a:lnTo>
                    <a:pt x="63" y="1"/>
                  </a:lnTo>
                  <a:lnTo>
                    <a:pt x="55" y="2"/>
                  </a:lnTo>
                  <a:lnTo>
                    <a:pt x="47" y="3"/>
                  </a:lnTo>
                  <a:lnTo>
                    <a:pt x="41" y="4"/>
                  </a:lnTo>
                  <a:lnTo>
                    <a:pt x="34" y="7"/>
                  </a:lnTo>
                  <a:lnTo>
                    <a:pt x="28" y="9"/>
                  </a:lnTo>
                  <a:lnTo>
                    <a:pt x="21" y="10"/>
                  </a:lnTo>
                  <a:lnTo>
                    <a:pt x="17" y="13"/>
                  </a:lnTo>
                  <a:lnTo>
                    <a:pt x="13" y="16"/>
                  </a:lnTo>
                  <a:lnTo>
                    <a:pt x="8" y="19"/>
                  </a:lnTo>
                  <a:lnTo>
                    <a:pt x="5" y="23"/>
                  </a:lnTo>
                  <a:lnTo>
                    <a:pt x="3" y="26"/>
                  </a:lnTo>
                  <a:lnTo>
                    <a:pt x="1" y="29"/>
                  </a:lnTo>
                  <a:lnTo>
                    <a:pt x="0" y="33"/>
                  </a:lnTo>
                  <a:lnTo>
                    <a:pt x="1" y="65"/>
                  </a:lnTo>
                </a:path>
              </a:pathLst>
            </a:custGeom>
            <a:solidFill>
              <a:srgbClr val="FFB2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16" name="Freeform 596"/>
            <p:cNvSpPr>
              <a:spLocks/>
            </p:cNvSpPr>
            <p:nvPr/>
          </p:nvSpPr>
          <p:spPr bwMode="auto">
            <a:xfrm>
              <a:off x="1538" y="4247"/>
              <a:ext cx="79" cy="40"/>
            </a:xfrm>
            <a:custGeom>
              <a:avLst/>
              <a:gdLst>
                <a:gd name="T0" fmla="*/ 78 w 79"/>
                <a:gd name="T1" fmla="*/ 34 h 40"/>
                <a:gd name="T2" fmla="*/ 78 w 79"/>
                <a:gd name="T3" fmla="*/ 34 h 40"/>
                <a:gd name="T4" fmla="*/ 62 w 79"/>
                <a:gd name="T5" fmla="*/ 32 h 40"/>
                <a:gd name="T6" fmla="*/ 48 w 79"/>
                <a:gd name="T7" fmla="*/ 29 h 40"/>
                <a:gd name="T8" fmla="*/ 35 w 79"/>
                <a:gd name="T9" fmla="*/ 26 h 40"/>
                <a:gd name="T10" fmla="*/ 24 w 79"/>
                <a:gd name="T11" fmla="*/ 22 h 40"/>
                <a:gd name="T12" fmla="*/ 16 w 79"/>
                <a:gd name="T13" fmla="*/ 16 h 40"/>
                <a:gd name="T14" fmla="*/ 9 w 79"/>
                <a:gd name="T15" fmla="*/ 11 h 40"/>
                <a:gd name="T16" fmla="*/ 7 w 79"/>
                <a:gd name="T17" fmla="*/ 6 h 40"/>
                <a:gd name="T18" fmla="*/ 6 w 79"/>
                <a:gd name="T19" fmla="*/ 0 h 40"/>
                <a:gd name="T20" fmla="*/ 0 w 79"/>
                <a:gd name="T21" fmla="*/ 0 h 40"/>
                <a:gd name="T22" fmla="*/ 0 w 79"/>
                <a:gd name="T23" fmla="*/ 8 h 40"/>
                <a:gd name="T24" fmla="*/ 5 w 79"/>
                <a:gd name="T25" fmla="*/ 15 h 40"/>
                <a:gd name="T26" fmla="*/ 12 w 79"/>
                <a:gd name="T27" fmla="*/ 22 h 40"/>
                <a:gd name="T28" fmla="*/ 21 w 79"/>
                <a:gd name="T29" fmla="*/ 27 h 40"/>
                <a:gd name="T30" fmla="*/ 33 w 79"/>
                <a:gd name="T31" fmla="*/ 31 h 40"/>
                <a:gd name="T32" fmla="*/ 47 w 79"/>
                <a:gd name="T33" fmla="*/ 36 h 40"/>
                <a:gd name="T34" fmla="*/ 62 w 79"/>
                <a:gd name="T35" fmla="*/ 37 h 40"/>
                <a:gd name="T36" fmla="*/ 78 w 79"/>
                <a:gd name="T37" fmla="*/ 39 h 40"/>
                <a:gd name="T38" fmla="*/ 78 w 79"/>
                <a:gd name="T39" fmla="*/ 34 h 4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0"/>
                <a:gd name="T62" fmla="*/ 79 w 79"/>
                <a:gd name="T63" fmla="*/ 40 h 4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0">
                  <a:moveTo>
                    <a:pt x="78" y="34"/>
                  </a:moveTo>
                  <a:lnTo>
                    <a:pt x="78" y="34"/>
                  </a:lnTo>
                  <a:lnTo>
                    <a:pt x="62" y="32"/>
                  </a:lnTo>
                  <a:lnTo>
                    <a:pt x="48" y="29"/>
                  </a:lnTo>
                  <a:lnTo>
                    <a:pt x="35" y="26"/>
                  </a:lnTo>
                  <a:lnTo>
                    <a:pt x="24" y="22"/>
                  </a:lnTo>
                  <a:lnTo>
                    <a:pt x="16" y="16"/>
                  </a:lnTo>
                  <a:lnTo>
                    <a:pt x="9" y="11"/>
                  </a:lnTo>
                  <a:lnTo>
                    <a:pt x="7" y="6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8"/>
                  </a:lnTo>
                  <a:lnTo>
                    <a:pt x="5" y="15"/>
                  </a:lnTo>
                  <a:lnTo>
                    <a:pt x="12" y="22"/>
                  </a:lnTo>
                  <a:lnTo>
                    <a:pt x="21" y="27"/>
                  </a:lnTo>
                  <a:lnTo>
                    <a:pt x="33" y="31"/>
                  </a:lnTo>
                  <a:lnTo>
                    <a:pt x="47" y="36"/>
                  </a:lnTo>
                  <a:lnTo>
                    <a:pt x="62" y="37"/>
                  </a:lnTo>
                  <a:lnTo>
                    <a:pt x="78" y="39"/>
                  </a:lnTo>
                  <a:lnTo>
                    <a:pt x="78" y="34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17" name="Freeform 597"/>
            <p:cNvSpPr>
              <a:spLocks/>
            </p:cNvSpPr>
            <p:nvPr/>
          </p:nvSpPr>
          <p:spPr bwMode="auto">
            <a:xfrm>
              <a:off x="1622" y="4255"/>
              <a:ext cx="89" cy="33"/>
            </a:xfrm>
            <a:custGeom>
              <a:avLst/>
              <a:gdLst>
                <a:gd name="T0" fmla="*/ 82 w 89"/>
                <a:gd name="T1" fmla="*/ 0 h 33"/>
                <a:gd name="T2" fmla="*/ 82 w 89"/>
                <a:gd name="T3" fmla="*/ 0 h 33"/>
                <a:gd name="T4" fmla="*/ 81 w 89"/>
                <a:gd name="T5" fmla="*/ 2 h 33"/>
                <a:gd name="T6" fmla="*/ 80 w 89"/>
                <a:gd name="T7" fmla="*/ 4 h 33"/>
                <a:gd name="T8" fmla="*/ 78 w 89"/>
                <a:gd name="T9" fmla="*/ 8 h 33"/>
                <a:gd name="T10" fmla="*/ 76 w 89"/>
                <a:gd name="T11" fmla="*/ 9 h 33"/>
                <a:gd name="T12" fmla="*/ 72 w 89"/>
                <a:gd name="T13" fmla="*/ 13 h 33"/>
                <a:gd name="T14" fmla="*/ 67 w 89"/>
                <a:gd name="T15" fmla="*/ 14 h 33"/>
                <a:gd name="T16" fmla="*/ 63 w 89"/>
                <a:gd name="T17" fmla="*/ 17 h 33"/>
                <a:gd name="T18" fmla="*/ 58 w 89"/>
                <a:gd name="T19" fmla="*/ 19 h 33"/>
                <a:gd name="T20" fmla="*/ 51 w 89"/>
                <a:gd name="T21" fmla="*/ 20 h 33"/>
                <a:gd name="T22" fmla="*/ 46 w 89"/>
                <a:gd name="T23" fmla="*/ 22 h 33"/>
                <a:gd name="T24" fmla="*/ 38 w 89"/>
                <a:gd name="T25" fmla="*/ 24 h 33"/>
                <a:gd name="T26" fmla="*/ 32 w 89"/>
                <a:gd name="T27" fmla="*/ 24 h 33"/>
                <a:gd name="T28" fmla="*/ 24 w 89"/>
                <a:gd name="T29" fmla="*/ 25 h 33"/>
                <a:gd name="T30" fmla="*/ 17 w 89"/>
                <a:gd name="T31" fmla="*/ 25 h 33"/>
                <a:gd name="T32" fmla="*/ 8 w 89"/>
                <a:gd name="T33" fmla="*/ 25 h 33"/>
                <a:gd name="T34" fmla="*/ 0 w 89"/>
                <a:gd name="T35" fmla="*/ 26 h 33"/>
                <a:gd name="T36" fmla="*/ 0 w 89"/>
                <a:gd name="T37" fmla="*/ 31 h 33"/>
                <a:gd name="T38" fmla="*/ 8 w 89"/>
                <a:gd name="T39" fmla="*/ 32 h 33"/>
                <a:gd name="T40" fmla="*/ 17 w 89"/>
                <a:gd name="T41" fmla="*/ 32 h 33"/>
                <a:gd name="T42" fmla="*/ 24 w 89"/>
                <a:gd name="T43" fmla="*/ 31 h 33"/>
                <a:gd name="T44" fmla="*/ 32 w 89"/>
                <a:gd name="T45" fmla="*/ 29 h 33"/>
                <a:gd name="T46" fmla="*/ 40 w 89"/>
                <a:gd name="T47" fmla="*/ 29 h 33"/>
                <a:gd name="T48" fmla="*/ 47 w 89"/>
                <a:gd name="T49" fmla="*/ 28 h 33"/>
                <a:gd name="T50" fmla="*/ 53 w 89"/>
                <a:gd name="T51" fmla="*/ 26 h 33"/>
                <a:gd name="T52" fmla="*/ 60 w 89"/>
                <a:gd name="T53" fmla="*/ 24 h 33"/>
                <a:gd name="T54" fmla="*/ 66 w 89"/>
                <a:gd name="T55" fmla="*/ 22 h 33"/>
                <a:gd name="T56" fmla="*/ 70 w 89"/>
                <a:gd name="T57" fmla="*/ 19 h 33"/>
                <a:gd name="T58" fmla="*/ 75 w 89"/>
                <a:gd name="T59" fmla="*/ 17 h 33"/>
                <a:gd name="T60" fmla="*/ 80 w 89"/>
                <a:gd name="T61" fmla="*/ 14 h 33"/>
                <a:gd name="T62" fmla="*/ 83 w 89"/>
                <a:gd name="T63" fmla="*/ 11 h 33"/>
                <a:gd name="T64" fmla="*/ 86 w 89"/>
                <a:gd name="T65" fmla="*/ 8 h 33"/>
                <a:gd name="T66" fmla="*/ 87 w 89"/>
                <a:gd name="T67" fmla="*/ 3 h 33"/>
                <a:gd name="T68" fmla="*/ 88 w 89"/>
                <a:gd name="T69" fmla="*/ 0 h 33"/>
                <a:gd name="T70" fmla="*/ 82 w 89"/>
                <a:gd name="T71" fmla="*/ 0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82" y="0"/>
                  </a:moveTo>
                  <a:lnTo>
                    <a:pt x="82" y="0"/>
                  </a:lnTo>
                  <a:lnTo>
                    <a:pt x="81" y="2"/>
                  </a:lnTo>
                  <a:lnTo>
                    <a:pt x="80" y="4"/>
                  </a:lnTo>
                  <a:lnTo>
                    <a:pt x="78" y="8"/>
                  </a:lnTo>
                  <a:lnTo>
                    <a:pt x="76" y="9"/>
                  </a:lnTo>
                  <a:lnTo>
                    <a:pt x="72" y="13"/>
                  </a:lnTo>
                  <a:lnTo>
                    <a:pt x="67" y="14"/>
                  </a:lnTo>
                  <a:lnTo>
                    <a:pt x="63" y="17"/>
                  </a:lnTo>
                  <a:lnTo>
                    <a:pt x="58" y="19"/>
                  </a:lnTo>
                  <a:lnTo>
                    <a:pt x="51" y="20"/>
                  </a:lnTo>
                  <a:lnTo>
                    <a:pt x="46" y="22"/>
                  </a:lnTo>
                  <a:lnTo>
                    <a:pt x="38" y="24"/>
                  </a:lnTo>
                  <a:lnTo>
                    <a:pt x="32" y="24"/>
                  </a:lnTo>
                  <a:lnTo>
                    <a:pt x="24" y="25"/>
                  </a:lnTo>
                  <a:lnTo>
                    <a:pt x="17" y="25"/>
                  </a:lnTo>
                  <a:lnTo>
                    <a:pt x="8" y="25"/>
                  </a:lnTo>
                  <a:lnTo>
                    <a:pt x="0" y="26"/>
                  </a:lnTo>
                  <a:lnTo>
                    <a:pt x="0" y="31"/>
                  </a:lnTo>
                  <a:lnTo>
                    <a:pt x="8" y="32"/>
                  </a:lnTo>
                  <a:lnTo>
                    <a:pt x="17" y="32"/>
                  </a:lnTo>
                  <a:lnTo>
                    <a:pt x="24" y="31"/>
                  </a:lnTo>
                  <a:lnTo>
                    <a:pt x="32" y="29"/>
                  </a:lnTo>
                  <a:lnTo>
                    <a:pt x="40" y="29"/>
                  </a:lnTo>
                  <a:lnTo>
                    <a:pt x="47" y="28"/>
                  </a:lnTo>
                  <a:lnTo>
                    <a:pt x="53" y="26"/>
                  </a:lnTo>
                  <a:lnTo>
                    <a:pt x="60" y="24"/>
                  </a:lnTo>
                  <a:lnTo>
                    <a:pt x="66" y="22"/>
                  </a:lnTo>
                  <a:lnTo>
                    <a:pt x="70" y="19"/>
                  </a:lnTo>
                  <a:lnTo>
                    <a:pt x="75" y="17"/>
                  </a:lnTo>
                  <a:lnTo>
                    <a:pt x="80" y="14"/>
                  </a:lnTo>
                  <a:lnTo>
                    <a:pt x="83" y="11"/>
                  </a:lnTo>
                  <a:lnTo>
                    <a:pt x="86" y="8"/>
                  </a:lnTo>
                  <a:lnTo>
                    <a:pt x="87" y="3"/>
                  </a:lnTo>
                  <a:lnTo>
                    <a:pt x="88" y="0"/>
                  </a:lnTo>
                  <a:lnTo>
                    <a:pt x="82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18" name="Freeform 598"/>
            <p:cNvSpPr>
              <a:spLocks/>
            </p:cNvSpPr>
            <p:nvPr/>
          </p:nvSpPr>
          <p:spPr bwMode="auto">
            <a:xfrm>
              <a:off x="1709" y="4220"/>
              <a:ext cx="2" cy="30"/>
            </a:xfrm>
            <a:custGeom>
              <a:avLst/>
              <a:gdLst>
                <a:gd name="T0" fmla="*/ 0 w 2"/>
                <a:gd name="T1" fmla="*/ 0 h 30"/>
                <a:gd name="T2" fmla="*/ 0 w 2"/>
                <a:gd name="T3" fmla="*/ 0 h 30"/>
                <a:gd name="T4" fmla="*/ 0 w 2"/>
                <a:gd name="T5" fmla="*/ 29 h 30"/>
                <a:gd name="T6" fmla="*/ 1 w 2"/>
                <a:gd name="T7" fmla="*/ 29 h 30"/>
                <a:gd name="T8" fmla="*/ 1 w 2"/>
                <a:gd name="T9" fmla="*/ 0 h 30"/>
                <a:gd name="T10" fmla="*/ 0 w 2"/>
                <a:gd name="T11" fmla="*/ 0 h 3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"/>
                <a:gd name="T19" fmla="*/ 0 h 30"/>
                <a:gd name="T20" fmla="*/ 2 w 2"/>
                <a:gd name="T21" fmla="*/ 30 h 3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" h="30">
                  <a:moveTo>
                    <a:pt x="0" y="0"/>
                  </a:moveTo>
                  <a:lnTo>
                    <a:pt x="0" y="0"/>
                  </a:lnTo>
                  <a:lnTo>
                    <a:pt x="0" y="29"/>
                  </a:lnTo>
                  <a:lnTo>
                    <a:pt x="1" y="29"/>
                  </a:lnTo>
                  <a:lnTo>
                    <a:pt x="1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19" name="Freeform 599"/>
            <p:cNvSpPr>
              <a:spLocks/>
            </p:cNvSpPr>
            <p:nvPr/>
          </p:nvSpPr>
          <p:spPr bwMode="auto">
            <a:xfrm>
              <a:off x="1631" y="4175"/>
              <a:ext cx="79" cy="40"/>
            </a:xfrm>
            <a:custGeom>
              <a:avLst/>
              <a:gdLst>
                <a:gd name="T0" fmla="*/ 0 w 79"/>
                <a:gd name="T1" fmla="*/ 5 h 40"/>
                <a:gd name="T2" fmla="*/ 0 w 79"/>
                <a:gd name="T3" fmla="*/ 5 h 40"/>
                <a:gd name="T4" fmla="*/ 16 w 79"/>
                <a:gd name="T5" fmla="*/ 7 h 40"/>
                <a:gd name="T6" fmla="*/ 30 w 79"/>
                <a:gd name="T7" fmla="*/ 10 h 40"/>
                <a:gd name="T8" fmla="*/ 43 w 79"/>
                <a:gd name="T9" fmla="*/ 13 h 40"/>
                <a:gd name="T10" fmla="*/ 54 w 79"/>
                <a:gd name="T11" fmla="*/ 17 h 40"/>
                <a:gd name="T12" fmla="*/ 62 w 79"/>
                <a:gd name="T13" fmla="*/ 23 h 40"/>
                <a:gd name="T14" fmla="*/ 69 w 79"/>
                <a:gd name="T15" fmla="*/ 28 h 40"/>
                <a:gd name="T16" fmla="*/ 72 w 79"/>
                <a:gd name="T17" fmla="*/ 33 h 40"/>
                <a:gd name="T18" fmla="*/ 72 w 79"/>
                <a:gd name="T19" fmla="*/ 39 h 40"/>
                <a:gd name="T20" fmla="*/ 78 w 79"/>
                <a:gd name="T21" fmla="*/ 39 h 40"/>
                <a:gd name="T22" fmla="*/ 78 w 79"/>
                <a:gd name="T23" fmla="*/ 31 h 40"/>
                <a:gd name="T24" fmla="*/ 73 w 79"/>
                <a:gd name="T25" fmla="*/ 24 h 40"/>
                <a:gd name="T26" fmla="*/ 67 w 79"/>
                <a:gd name="T27" fmla="*/ 17 h 40"/>
                <a:gd name="T28" fmla="*/ 57 w 79"/>
                <a:gd name="T29" fmla="*/ 12 h 40"/>
                <a:gd name="T30" fmla="*/ 46 w 79"/>
                <a:gd name="T31" fmla="*/ 7 h 40"/>
                <a:gd name="T32" fmla="*/ 32 w 79"/>
                <a:gd name="T33" fmla="*/ 3 h 40"/>
                <a:gd name="T34" fmla="*/ 16 w 79"/>
                <a:gd name="T35" fmla="*/ 2 h 40"/>
                <a:gd name="T36" fmla="*/ 0 w 79"/>
                <a:gd name="T37" fmla="*/ 0 h 40"/>
                <a:gd name="T38" fmla="*/ 0 w 79"/>
                <a:gd name="T39" fmla="*/ 5 h 4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0"/>
                <a:gd name="T62" fmla="*/ 79 w 79"/>
                <a:gd name="T63" fmla="*/ 40 h 4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0">
                  <a:moveTo>
                    <a:pt x="0" y="5"/>
                  </a:moveTo>
                  <a:lnTo>
                    <a:pt x="0" y="5"/>
                  </a:lnTo>
                  <a:lnTo>
                    <a:pt x="16" y="7"/>
                  </a:lnTo>
                  <a:lnTo>
                    <a:pt x="30" y="10"/>
                  </a:lnTo>
                  <a:lnTo>
                    <a:pt x="43" y="13"/>
                  </a:lnTo>
                  <a:lnTo>
                    <a:pt x="54" y="17"/>
                  </a:lnTo>
                  <a:lnTo>
                    <a:pt x="62" y="23"/>
                  </a:lnTo>
                  <a:lnTo>
                    <a:pt x="69" y="28"/>
                  </a:lnTo>
                  <a:lnTo>
                    <a:pt x="72" y="33"/>
                  </a:lnTo>
                  <a:lnTo>
                    <a:pt x="72" y="39"/>
                  </a:lnTo>
                  <a:lnTo>
                    <a:pt x="78" y="39"/>
                  </a:lnTo>
                  <a:lnTo>
                    <a:pt x="78" y="31"/>
                  </a:lnTo>
                  <a:lnTo>
                    <a:pt x="73" y="24"/>
                  </a:lnTo>
                  <a:lnTo>
                    <a:pt x="67" y="17"/>
                  </a:lnTo>
                  <a:lnTo>
                    <a:pt x="57" y="12"/>
                  </a:lnTo>
                  <a:lnTo>
                    <a:pt x="46" y="7"/>
                  </a:lnTo>
                  <a:lnTo>
                    <a:pt x="32" y="3"/>
                  </a:lnTo>
                  <a:lnTo>
                    <a:pt x="16" y="2"/>
                  </a:lnTo>
                  <a:lnTo>
                    <a:pt x="0" y="0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20" name="Freeform 600"/>
            <p:cNvSpPr>
              <a:spLocks/>
            </p:cNvSpPr>
            <p:nvPr/>
          </p:nvSpPr>
          <p:spPr bwMode="auto">
            <a:xfrm>
              <a:off x="1537" y="4174"/>
              <a:ext cx="89" cy="34"/>
            </a:xfrm>
            <a:custGeom>
              <a:avLst/>
              <a:gdLst>
                <a:gd name="T0" fmla="*/ 6 w 89"/>
                <a:gd name="T1" fmla="*/ 33 h 34"/>
                <a:gd name="T2" fmla="*/ 6 w 89"/>
                <a:gd name="T3" fmla="*/ 33 h 34"/>
                <a:gd name="T4" fmla="*/ 7 w 89"/>
                <a:gd name="T5" fmla="*/ 30 h 34"/>
                <a:gd name="T6" fmla="*/ 8 w 89"/>
                <a:gd name="T7" fmla="*/ 28 h 34"/>
                <a:gd name="T8" fmla="*/ 10 w 89"/>
                <a:gd name="T9" fmla="*/ 25 h 34"/>
                <a:gd name="T10" fmla="*/ 13 w 89"/>
                <a:gd name="T11" fmla="*/ 23 h 34"/>
                <a:gd name="T12" fmla="*/ 16 w 89"/>
                <a:gd name="T13" fmla="*/ 19 h 34"/>
                <a:gd name="T14" fmla="*/ 21 w 89"/>
                <a:gd name="T15" fmla="*/ 18 h 34"/>
                <a:gd name="T16" fmla="*/ 25 w 89"/>
                <a:gd name="T17" fmla="*/ 16 h 34"/>
                <a:gd name="T18" fmla="*/ 31 w 89"/>
                <a:gd name="T19" fmla="*/ 14 h 34"/>
                <a:gd name="T20" fmla="*/ 37 w 89"/>
                <a:gd name="T21" fmla="*/ 12 h 34"/>
                <a:gd name="T22" fmla="*/ 42 w 89"/>
                <a:gd name="T23" fmla="*/ 10 h 34"/>
                <a:gd name="T24" fmla="*/ 50 w 89"/>
                <a:gd name="T25" fmla="*/ 8 h 34"/>
                <a:gd name="T26" fmla="*/ 56 w 89"/>
                <a:gd name="T27" fmla="*/ 8 h 34"/>
                <a:gd name="T28" fmla="*/ 64 w 89"/>
                <a:gd name="T29" fmla="*/ 7 h 34"/>
                <a:gd name="T30" fmla="*/ 71 w 89"/>
                <a:gd name="T31" fmla="*/ 7 h 34"/>
                <a:gd name="T32" fmla="*/ 80 w 89"/>
                <a:gd name="T33" fmla="*/ 7 h 34"/>
                <a:gd name="T34" fmla="*/ 88 w 89"/>
                <a:gd name="T35" fmla="*/ 6 h 34"/>
                <a:gd name="T36" fmla="*/ 88 w 89"/>
                <a:gd name="T37" fmla="*/ 1 h 34"/>
                <a:gd name="T38" fmla="*/ 80 w 89"/>
                <a:gd name="T39" fmla="*/ 0 h 34"/>
                <a:gd name="T40" fmla="*/ 71 w 89"/>
                <a:gd name="T41" fmla="*/ 0 h 34"/>
                <a:gd name="T42" fmla="*/ 64 w 89"/>
                <a:gd name="T43" fmla="*/ 1 h 34"/>
                <a:gd name="T44" fmla="*/ 56 w 89"/>
                <a:gd name="T45" fmla="*/ 3 h 34"/>
                <a:gd name="T46" fmla="*/ 49 w 89"/>
                <a:gd name="T47" fmla="*/ 3 h 34"/>
                <a:gd name="T48" fmla="*/ 41 w 89"/>
                <a:gd name="T49" fmla="*/ 4 h 34"/>
                <a:gd name="T50" fmla="*/ 35 w 89"/>
                <a:gd name="T51" fmla="*/ 6 h 34"/>
                <a:gd name="T52" fmla="*/ 29 w 89"/>
                <a:gd name="T53" fmla="*/ 8 h 34"/>
                <a:gd name="T54" fmla="*/ 22 w 89"/>
                <a:gd name="T55" fmla="*/ 10 h 34"/>
                <a:gd name="T56" fmla="*/ 18 w 89"/>
                <a:gd name="T57" fmla="*/ 13 h 34"/>
                <a:gd name="T58" fmla="*/ 13 w 89"/>
                <a:gd name="T59" fmla="*/ 15 h 34"/>
                <a:gd name="T60" fmla="*/ 8 w 89"/>
                <a:gd name="T61" fmla="*/ 18 h 34"/>
                <a:gd name="T62" fmla="*/ 6 w 89"/>
                <a:gd name="T63" fmla="*/ 22 h 34"/>
                <a:gd name="T64" fmla="*/ 2 w 89"/>
                <a:gd name="T65" fmla="*/ 25 h 34"/>
                <a:gd name="T66" fmla="*/ 1 w 89"/>
                <a:gd name="T67" fmla="*/ 29 h 34"/>
                <a:gd name="T68" fmla="*/ 0 w 89"/>
                <a:gd name="T69" fmla="*/ 33 h 34"/>
                <a:gd name="T70" fmla="*/ 6 w 89"/>
                <a:gd name="T71" fmla="*/ 33 h 3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4"/>
                <a:gd name="T110" fmla="*/ 89 w 89"/>
                <a:gd name="T111" fmla="*/ 34 h 34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4">
                  <a:moveTo>
                    <a:pt x="6" y="33"/>
                  </a:moveTo>
                  <a:lnTo>
                    <a:pt x="6" y="33"/>
                  </a:lnTo>
                  <a:lnTo>
                    <a:pt x="7" y="30"/>
                  </a:lnTo>
                  <a:lnTo>
                    <a:pt x="8" y="28"/>
                  </a:lnTo>
                  <a:lnTo>
                    <a:pt x="10" y="25"/>
                  </a:lnTo>
                  <a:lnTo>
                    <a:pt x="13" y="23"/>
                  </a:lnTo>
                  <a:lnTo>
                    <a:pt x="16" y="19"/>
                  </a:lnTo>
                  <a:lnTo>
                    <a:pt x="21" y="18"/>
                  </a:lnTo>
                  <a:lnTo>
                    <a:pt x="25" y="16"/>
                  </a:lnTo>
                  <a:lnTo>
                    <a:pt x="31" y="14"/>
                  </a:lnTo>
                  <a:lnTo>
                    <a:pt x="37" y="12"/>
                  </a:lnTo>
                  <a:lnTo>
                    <a:pt x="42" y="10"/>
                  </a:lnTo>
                  <a:lnTo>
                    <a:pt x="50" y="8"/>
                  </a:lnTo>
                  <a:lnTo>
                    <a:pt x="56" y="8"/>
                  </a:lnTo>
                  <a:lnTo>
                    <a:pt x="64" y="7"/>
                  </a:lnTo>
                  <a:lnTo>
                    <a:pt x="71" y="7"/>
                  </a:lnTo>
                  <a:lnTo>
                    <a:pt x="80" y="7"/>
                  </a:lnTo>
                  <a:lnTo>
                    <a:pt x="88" y="6"/>
                  </a:lnTo>
                  <a:lnTo>
                    <a:pt x="88" y="1"/>
                  </a:lnTo>
                  <a:lnTo>
                    <a:pt x="80" y="0"/>
                  </a:lnTo>
                  <a:lnTo>
                    <a:pt x="71" y="0"/>
                  </a:lnTo>
                  <a:lnTo>
                    <a:pt x="64" y="1"/>
                  </a:lnTo>
                  <a:lnTo>
                    <a:pt x="56" y="3"/>
                  </a:lnTo>
                  <a:lnTo>
                    <a:pt x="49" y="3"/>
                  </a:lnTo>
                  <a:lnTo>
                    <a:pt x="41" y="4"/>
                  </a:lnTo>
                  <a:lnTo>
                    <a:pt x="35" y="6"/>
                  </a:lnTo>
                  <a:lnTo>
                    <a:pt x="29" y="8"/>
                  </a:lnTo>
                  <a:lnTo>
                    <a:pt x="22" y="10"/>
                  </a:lnTo>
                  <a:lnTo>
                    <a:pt x="18" y="13"/>
                  </a:lnTo>
                  <a:lnTo>
                    <a:pt x="13" y="15"/>
                  </a:lnTo>
                  <a:lnTo>
                    <a:pt x="8" y="18"/>
                  </a:lnTo>
                  <a:lnTo>
                    <a:pt x="6" y="22"/>
                  </a:lnTo>
                  <a:lnTo>
                    <a:pt x="2" y="25"/>
                  </a:lnTo>
                  <a:lnTo>
                    <a:pt x="1" y="29"/>
                  </a:lnTo>
                  <a:lnTo>
                    <a:pt x="0" y="33"/>
                  </a:lnTo>
                  <a:lnTo>
                    <a:pt x="6" y="33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21" name="Freeform 601"/>
            <p:cNvSpPr>
              <a:spLocks/>
            </p:cNvSpPr>
            <p:nvPr/>
          </p:nvSpPr>
          <p:spPr bwMode="auto">
            <a:xfrm>
              <a:off x="1537" y="4213"/>
              <a:ext cx="2" cy="29"/>
            </a:xfrm>
            <a:custGeom>
              <a:avLst/>
              <a:gdLst>
                <a:gd name="T0" fmla="*/ 1 w 2"/>
                <a:gd name="T1" fmla="*/ 28 h 29"/>
                <a:gd name="T2" fmla="*/ 1 w 2"/>
                <a:gd name="T3" fmla="*/ 28 h 29"/>
                <a:gd name="T4" fmla="*/ 1 w 2"/>
                <a:gd name="T5" fmla="*/ 0 h 29"/>
                <a:gd name="T6" fmla="*/ 0 w 2"/>
                <a:gd name="T7" fmla="*/ 0 h 29"/>
                <a:gd name="T8" fmla="*/ 0 w 2"/>
                <a:gd name="T9" fmla="*/ 28 h 29"/>
                <a:gd name="T10" fmla="*/ 1 w 2"/>
                <a:gd name="T11" fmla="*/ 28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"/>
                <a:gd name="T19" fmla="*/ 0 h 29"/>
                <a:gd name="T20" fmla="*/ 2 w 2"/>
                <a:gd name="T21" fmla="*/ 29 h 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" h="29">
                  <a:moveTo>
                    <a:pt x="1" y="28"/>
                  </a:moveTo>
                  <a:lnTo>
                    <a:pt x="1" y="28"/>
                  </a:lnTo>
                  <a:lnTo>
                    <a:pt x="1" y="0"/>
                  </a:lnTo>
                  <a:lnTo>
                    <a:pt x="0" y="0"/>
                  </a:lnTo>
                  <a:lnTo>
                    <a:pt x="0" y="28"/>
                  </a:lnTo>
                  <a:lnTo>
                    <a:pt x="1" y="28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22" name="Freeform 602"/>
            <p:cNvSpPr>
              <a:spLocks/>
            </p:cNvSpPr>
            <p:nvPr/>
          </p:nvSpPr>
          <p:spPr bwMode="auto">
            <a:xfrm>
              <a:off x="1540" y="4178"/>
              <a:ext cx="167" cy="72"/>
            </a:xfrm>
            <a:custGeom>
              <a:avLst/>
              <a:gdLst>
                <a:gd name="T0" fmla="*/ 166 w 167"/>
                <a:gd name="T1" fmla="*/ 39 h 72"/>
                <a:gd name="T2" fmla="*/ 165 w 167"/>
                <a:gd name="T3" fmla="*/ 42 h 72"/>
                <a:gd name="T4" fmla="*/ 163 w 167"/>
                <a:gd name="T5" fmla="*/ 46 h 72"/>
                <a:gd name="T6" fmla="*/ 161 w 167"/>
                <a:gd name="T7" fmla="*/ 50 h 72"/>
                <a:gd name="T8" fmla="*/ 158 w 167"/>
                <a:gd name="T9" fmla="*/ 53 h 72"/>
                <a:gd name="T10" fmla="*/ 154 w 167"/>
                <a:gd name="T11" fmla="*/ 56 h 72"/>
                <a:gd name="T12" fmla="*/ 150 w 167"/>
                <a:gd name="T13" fmla="*/ 58 h 72"/>
                <a:gd name="T14" fmla="*/ 145 w 167"/>
                <a:gd name="T15" fmla="*/ 61 h 72"/>
                <a:gd name="T16" fmla="*/ 139 w 167"/>
                <a:gd name="T17" fmla="*/ 64 h 72"/>
                <a:gd name="T18" fmla="*/ 132 w 167"/>
                <a:gd name="T19" fmla="*/ 65 h 72"/>
                <a:gd name="T20" fmla="*/ 125 w 167"/>
                <a:gd name="T21" fmla="*/ 67 h 72"/>
                <a:gd name="T22" fmla="*/ 119 w 167"/>
                <a:gd name="T23" fmla="*/ 68 h 72"/>
                <a:gd name="T24" fmla="*/ 111 w 167"/>
                <a:gd name="T25" fmla="*/ 70 h 72"/>
                <a:gd name="T26" fmla="*/ 103 w 167"/>
                <a:gd name="T27" fmla="*/ 71 h 72"/>
                <a:gd name="T28" fmla="*/ 96 w 167"/>
                <a:gd name="T29" fmla="*/ 71 h 72"/>
                <a:gd name="T30" fmla="*/ 87 w 167"/>
                <a:gd name="T31" fmla="*/ 71 h 72"/>
                <a:gd name="T32" fmla="*/ 79 w 167"/>
                <a:gd name="T33" fmla="*/ 71 h 72"/>
                <a:gd name="T34" fmla="*/ 63 w 167"/>
                <a:gd name="T35" fmla="*/ 70 h 72"/>
                <a:gd name="T36" fmla="*/ 47 w 167"/>
                <a:gd name="T37" fmla="*/ 66 h 72"/>
                <a:gd name="T38" fmla="*/ 33 w 167"/>
                <a:gd name="T39" fmla="*/ 64 h 72"/>
                <a:gd name="T40" fmla="*/ 21 w 167"/>
                <a:gd name="T41" fmla="*/ 58 h 72"/>
                <a:gd name="T42" fmla="*/ 12 w 167"/>
                <a:gd name="T43" fmla="*/ 53 h 72"/>
                <a:gd name="T44" fmla="*/ 5 w 167"/>
                <a:gd name="T45" fmla="*/ 46 h 72"/>
                <a:gd name="T46" fmla="*/ 0 w 167"/>
                <a:gd name="T47" fmla="*/ 39 h 72"/>
                <a:gd name="T48" fmla="*/ 0 w 167"/>
                <a:gd name="T49" fmla="*/ 32 h 72"/>
                <a:gd name="T50" fmla="*/ 1 w 167"/>
                <a:gd name="T51" fmla="*/ 29 h 72"/>
                <a:gd name="T52" fmla="*/ 3 w 167"/>
                <a:gd name="T53" fmla="*/ 25 h 72"/>
                <a:gd name="T54" fmla="*/ 5 w 167"/>
                <a:gd name="T55" fmla="*/ 22 h 72"/>
                <a:gd name="T56" fmla="*/ 8 w 167"/>
                <a:gd name="T57" fmla="*/ 18 h 72"/>
                <a:gd name="T58" fmla="*/ 13 w 167"/>
                <a:gd name="T59" fmla="*/ 16 h 72"/>
                <a:gd name="T60" fmla="*/ 17 w 167"/>
                <a:gd name="T61" fmla="*/ 13 h 72"/>
                <a:gd name="T62" fmla="*/ 21 w 167"/>
                <a:gd name="T63" fmla="*/ 10 h 72"/>
                <a:gd name="T64" fmla="*/ 28 w 167"/>
                <a:gd name="T65" fmla="*/ 8 h 72"/>
                <a:gd name="T66" fmla="*/ 34 w 167"/>
                <a:gd name="T67" fmla="*/ 6 h 72"/>
                <a:gd name="T68" fmla="*/ 41 w 167"/>
                <a:gd name="T69" fmla="*/ 4 h 72"/>
                <a:gd name="T70" fmla="*/ 47 w 167"/>
                <a:gd name="T71" fmla="*/ 3 h 72"/>
                <a:gd name="T72" fmla="*/ 55 w 167"/>
                <a:gd name="T73" fmla="*/ 2 h 72"/>
                <a:gd name="T74" fmla="*/ 63 w 167"/>
                <a:gd name="T75" fmla="*/ 1 h 72"/>
                <a:gd name="T76" fmla="*/ 70 w 167"/>
                <a:gd name="T77" fmla="*/ 0 h 72"/>
                <a:gd name="T78" fmla="*/ 79 w 167"/>
                <a:gd name="T79" fmla="*/ 0 h 72"/>
                <a:gd name="T80" fmla="*/ 88 w 167"/>
                <a:gd name="T81" fmla="*/ 0 h 72"/>
                <a:gd name="T82" fmla="*/ 104 w 167"/>
                <a:gd name="T83" fmla="*/ 2 h 72"/>
                <a:gd name="T84" fmla="*/ 120 w 167"/>
                <a:gd name="T85" fmla="*/ 4 h 72"/>
                <a:gd name="T86" fmla="*/ 133 w 167"/>
                <a:gd name="T87" fmla="*/ 8 h 72"/>
                <a:gd name="T88" fmla="*/ 145 w 167"/>
                <a:gd name="T89" fmla="*/ 13 h 72"/>
                <a:gd name="T90" fmla="*/ 154 w 167"/>
                <a:gd name="T91" fmla="*/ 18 h 72"/>
                <a:gd name="T92" fmla="*/ 161 w 167"/>
                <a:gd name="T93" fmla="*/ 25 h 72"/>
                <a:gd name="T94" fmla="*/ 166 w 167"/>
                <a:gd name="T95" fmla="*/ 31 h 72"/>
                <a:gd name="T96" fmla="*/ 166 w 167"/>
                <a:gd name="T97" fmla="*/ 39 h 7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67"/>
                <a:gd name="T148" fmla="*/ 0 h 72"/>
                <a:gd name="T149" fmla="*/ 167 w 167"/>
                <a:gd name="T150" fmla="*/ 72 h 72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67" h="72">
                  <a:moveTo>
                    <a:pt x="166" y="39"/>
                  </a:moveTo>
                  <a:lnTo>
                    <a:pt x="165" y="42"/>
                  </a:lnTo>
                  <a:lnTo>
                    <a:pt x="163" y="46"/>
                  </a:lnTo>
                  <a:lnTo>
                    <a:pt x="161" y="50"/>
                  </a:lnTo>
                  <a:lnTo>
                    <a:pt x="158" y="53"/>
                  </a:lnTo>
                  <a:lnTo>
                    <a:pt x="154" y="56"/>
                  </a:lnTo>
                  <a:lnTo>
                    <a:pt x="150" y="58"/>
                  </a:lnTo>
                  <a:lnTo>
                    <a:pt x="145" y="61"/>
                  </a:lnTo>
                  <a:lnTo>
                    <a:pt x="139" y="64"/>
                  </a:lnTo>
                  <a:lnTo>
                    <a:pt x="132" y="65"/>
                  </a:lnTo>
                  <a:lnTo>
                    <a:pt x="125" y="67"/>
                  </a:lnTo>
                  <a:lnTo>
                    <a:pt x="119" y="68"/>
                  </a:lnTo>
                  <a:lnTo>
                    <a:pt x="111" y="70"/>
                  </a:lnTo>
                  <a:lnTo>
                    <a:pt x="103" y="71"/>
                  </a:lnTo>
                  <a:lnTo>
                    <a:pt x="96" y="71"/>
                  </a:lnTo>
                  <a:lnTo>
                    <a:pt x="87" y="71"/>
                  </a:lnTo>
                  <a:lnTo>
                    <a:pt x="79" y="71"/>
                  </a:lnTo>
                  <a:lnTo>
                    <a:pt x="63" y="70"/>
                  </a:lnTo>
                  <a:lnTo>
                    <a:pt x="47" y="66"/>
                  </a:lnTo>
                  <a:lnTo>
                    <a:pt x="33" y="64"/>
                  </a:lnTo>
                  <a:lnTo>
                    <a:pt x="21" y="58"/>
                  </a:lnTo>
                  <a:lnTo>
                    <a:pt x="12" y="53"/>
                  </a:lnTo>
                  <a:lnTo>
                    <a:pt x="5" y="46"/>
                  </a:lnTo>
                  <a:lnTo>
                    <a:pt x="0" y="39"/>
                  </a:lnTo>
                  <a:lnTo>
                    <a:pt x="0" y="32"/>
                  </a:lnTo>
                  <a:lnTo>
                    <a:pt x="1" y="29"/>
                  </a:lnTo>
                  <a:lnTo>
                    <a:pt x="3" y="25"/>
                  </a:lnTo>
                  <a:lnTo>
                    <a:pt x="5" y="22"/>
                  </a:lnTo>
                  <a:lnTo>
                    <a:pt x="8" y="18"/>
                  </a:lnTo>
                  <a:lnTo>
                    <a:pt x="13" y="16"/>
                  </a:lnTo>
                  <a:lnTo>
                    <a:pt x="17" y="13"/>
                  </a:lnTo>
                  <a:lnTo>
                    <a:pt x="21" y="10"/>
                  </a:lnTo>
                  <a:lnTo>
                    <a:pt x="28" y="8"/>
                  </a:lnTo>
                  <a:lnTo>
                    <a:pt x="34" y="6"/>
                  </a:lnTo>
                  <a:lnTo>
                    <a:pt x="41" y="4"/>
                  </a:lnTo>
                  <a:lnTo>
                    <a:pt x="47" y="3"/>
                  </a:lnTo>
                  <a:lnTo>
                    <a:pt x="55" y="2"/>
                  </a:lnTo>
                  <a:lnTo>
                    <a:pt x="63" y="1"/>
                  </a:lnTo>
                  <a:lnTo>
                    <a:pt x="70" y="0"/>
                  </a:lnTo>
                  <a:lnTo>
                    <a:pt x="79" y="0"/>
                  </a:lnTo>
                  <a:lnTo>
                    <a:pt x="88" y="0"/>
                  </a:lnTo>
                  <a:lnTo>
                    <a:pt x="104" y="2"/>
                  </a:lnTo>
                  <a:lnTo>
                    <a:pt x="120" y="4"/>
                  </a:lnTo>
                  <a:lnTo>
                    <a:pt x="133" y="8"/>
                  </a:lnTo>
                  <a:lnTo>
                    <a:pt x="145" y="13"/>
                  </a:lnTo>
                  <a:lnTo>
                    <a:pt x="154" y="18"/>
                  </a:lnTo>
                  <a:lnTo>
                    <a:pt x="161" y="25"/>
                  </a:lnTo>
                  <a:lnTo>
                    <a:pt x="166" y="31"/>
                  </a:lnTo>
                  <a:lnTo>
                    <a:pt x="166" y="39"/>
                  </a:lnTo>
                </a:path>
              </a:pathLst>
            </a:custGeom>
            <a:solidFill>
              <a:srgbClr val="FFFF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23" name="Freeform 603"/>
            <p:cNvSpPr>
              <a:spLocks/>
            </p:cNvSpPr>
            <p:nvPr/>
          </p:nvSpPr>
          <p:spPr bwMode="auto">
            <a:xfrm>
              <a:off x="1622" y="4220"/>
              <a:ext cx="88" cy="34"/>
            </a:xfrm>
            <a:custGeom>
              <a:avLst/>
              <a:gdLst>
                <a:gd name="T0" fmla="*/ 0 w 88"/>
                <a:gd name="T1" fmla="*/ 32 h 34"/>
                <a:gd name="T2" fmla="*/ 0 w 88"/>
                <a:gd name="T3" fmla="*/ 32 h 34"/>
                <a:gd name="T4" fmla="*/ 7 w 88"/>
                <a:gd name="T5" fmla="*/ 33 h 34"/>
                <a:gd name="T6" fmla="*/ 16 w 88"/>
                <a:gd name="T7" fmla="*/ 33 h 34"/>
                <a:gd name="T8" fmla="*/ 23 w 88"/>
                <a:gd name="T9" fmla="*/ 32 h 34"/>
                <a:gd name="T10" fmla="*/ 31 w 88"/>
                <a:gd name="T11" fmla="*/ 31 h 34"/>
                <a:gd name="T12" fmla="*/ 38 w 88"/>
                <a:gd name="T13" fmla="*/ 30 h 34"/>
                <a:gd name="T14" fmla="*/ 46 w 88"/>
                <a:gd name="T15" fmla="*/ 29 h 34"/>
                <a:gd name="T16" fmla="*/ 52 w 88"/>
                <a:gd name="T17" fmla="*/ 27 h 34"/>
                <a:gd name="T18" fmla="*/ 59 w 88"/>
                <a:gd name="T19" fmla="*/ 25 h 34"/>
                <a:gd name="T20" fmla="*/ 65 w 88"/>
                <a:gd name="T21" fmla="*/ 23 h 34"/>
                <a:gd name="T22" fmla="*/ 70 w 88"/>
                <a:gd name="T23" fmla="*/ 20 h 34"/>
                <a:gd name="T24" fmla="*/ 74 w 88"/>
                <a:gd name="T25" fmla="*/ 18 h 34"/>
                <a:gd name="T26" fmla="*/ 79 w 88"/>
                <a:gd name="T27" fmla="*/ 14 h 34"/>
                <a:gd name="T28" fmla="*/ 81 w 88"/>
                <a:gd name="T29" fmla="*/ 12 h 34"/>
                <a:gd name="T30" fmla="*/ 85 w 88"/>
                <a:gd name="T31" fmla="*/ 8 h 34"/>
                <a:gd name="T32" fmla="*/ 86 w 88"/>
                <a:gd name="T33" fmla="*/ 4 h 34"/>
                <a:gd name="T34" fmla="*/ 87 w 88"/>
                <a:gd name="T35" fmla="*/ 0 h 34"/>
                <a:gd name="T36" fmla="*/ 81 w 88"/>
                <a:gd name="T37" fmla="*/ 0 h 34"/>
                <a:gd name="T38" fmla="*/ 80 w 88"/>
                <a:gd name="T39" fmla="*/ 3 h 34"/>
                <a:gd name="T40" fmla="*/ 79 w 88"/>
                <a:gd name="T41" fmla="*/ 5 h 34"/>
                <a:gd name="T42" fmla="*/ 77 w 88"/>
                <a:gd name="T43" fmla="*/ 8 h 34"/>
                <a:gd name="T44" fmla="*/ 74 w 88"/>
                <a:gd name="T45" fmla="*/ 11 h 34"/>
                <a:gd name="T46" fmla="*/ 71 w 88"/>
                <a:gd name="T47" fmla="*/ 14 h 34"/>
                <a:gd name="T48" fmla="*/ 66 w 88"/>
                <a:gd name="T49" fmla="*/ 15 h 34"/>
                <a:gd name="T50" fmla="*/ 62 w 88"/>
                <a:gd name="T51" fmla="*/ 18 h 34"/>
                <a:gd name="T52" fmla="*/ 57 w 88"/>
                <a:gd name="T53" fmla="*/ 19 h 34"/>
                <a:gd name="T54" fmla="*/ 51 w 88"/>
                <a:gd name="T55" fmla="*/ 22 h 34"/>
                <a:gd name="T56" fmla="*/ 45 w 88"/>
                <a:gd name="T57" fmla="*/ 24 h 34"/>
                <a:gd name="T58" fmla="*/ 37 w 88"/>
                <a:gd name="T59" fmla="*/ 25 h 34"/>
                <a:gd name="T60" fmla="*/ 31 w 88"/>
                <a:gd name="T61" fmla="*/ 25 h 34"/>
                <a:gd name="T62" fmla="*/ 23 w 88"/>
                <a:gd name="T63" fmla="*/ 26 h 34"/>
                <a:gd name="T64" fmla="*/ 16 w 88"/>
                <a:gd name="T65" fmla="*/ 26 h 34"/>
                <a:gd name="T66" fmla="*/ 7 w 88"/>
                <a:gd name="T67" fmla="*/ 26 h 34"/>
                <a:gd name="T68" fmla="*/ 0 w 88"/>
                <a:gd name="T69" fmla="*/ 27 h 34"/>
                <a:gd name="T70" fmla="*/ 0 w 88"/>
                <a:gd name="T71" fmla="*/ 32 h 3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8"/>
                <a:gd name="T109" fmla="*/ 0 h 34"/>
                <a:gd name="T110" fmla="*/ 88 w 88"/>
                <a:gd name="T111" fmla="*/ 34 h 34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8" h="34">
                  <a:moveTo>
                    <a:pt x="0" y="32"/>
                  </a:moveTo>
                  <a:lnTo>
                    <a:pt x="0" y="32"/>
                  </a:lnTo>
                  <a:lnTo>
                    <a:pt x="7" y="33"/>
                  </a:lnTo>
                  <a:lnTo>
                    <a:pt x="16" y="33"/>
                  </a:lnTo>
                  <a:lnTo>
                    <a:pt x="23" y="32"/>
                  </a:lnTo>
                  <a:lnTo>
                    <a:pt x="31" y="31"/>
                  </a:lnTo>
                  <a:lnTo>
                    <a:pt x="38" y="30"/>
                  </a:lnTo>
                  <a:lnTo>
                    <a:pt x="46" y="29"/>
                  </a:lnTo>
                  <a:lnTo>
                    <a:pt x="52" y="27"/>
                  </a:lnTo>
                  <a:lnTo>
                    <a:pt x="59" y="25"/>
                  </a:lnTo>
                  <a:lnTo>
                    <a:pt x="65" y="23"/>
                  </a:lnTo>
                  <a:lnTo>
                    <a:pt x="70" y="20"/>
                  </a:lnTo>
                  <a:lnTo>
                    <a:pt x="74" y="18"/>
                  </a:lnTo>
                  <a:lnTo>
                    <a:pt x="79" y="14"/>
                  </a:lnTo>
                  <a:lnTo>
                    <a:pt x="81" y="12"/>
                  </a:lnTo>
                  <a:lnTo>
                    <a:pt x="85" y="8"/>
                  </a:lnTo>
                  <a:lnTo>
                    <a:pt x="86" y="4"/>
                  </a:lnTo>
                  <a:lnTo>
                    <a:pt x="87" y="0"/>
                  </a:lnTo>
                  <a:lnTo>
                    <a:pt x="81" y="0"/>
                  </a:lnTo>
                  <a:lnTo>
                    <a:pt x="80" y="3"/>
                  </a:lnTo>
                  <a:lnTo>
                    <a:pt x="79" y="5"/>
                  </a:lnTo>
                  <a:lnTo>
                    <a:pt x="77" y="8"/>
                  </a:lnTo>
                  <a:lnTo>
                    <a:pt x="74" y="11"/>
                  </a:lnTo>
                  <a:lnTo>
                    <a:pt x="71" y="14"/>
                  </a:lnTo>
                  <a:lnTo>
                    <a:pt x="66" y="15"/>
                  </a:lnTo>
                  <a:lnTo>
                    <a:pt x="62" y="18"/>
                  </a:lnTo>
                  <a:lnTo>
                    <a:pt x="57" y="19"/>
                  </a:lnTo>
                  <a:lnTo>
                    <a:pt x="51" y="22"/>
                  </a:lnTo>
                  <a:lnTo>
                    <a:pt x="45" y="24"/>
                  </a:lnTo>
                  <a:lnTo>
                    <a:pt x="37" y="25"/>
                  </a:lnTo>
                  <a:lnTo>
                    <a:pt x="31" y="25"/>
                  </a:lnTo>
                  <a:lnTo>
                    <a:pt x="23" y="26"/>
                  </a:lnTo>
                  <a:lnTo>
                    <a:pt x="16" y="26"/>
                  </a:lnTo>
                  <a:lnTo>
                    <a:pt x="7" y="26"/>
                  </a:lnTo>
                  <a:lnTo>
                    <a:pt x="0" y="27"/>
                  </a:lnTo>
                  <a:lnTo>
                    <a:pt x="0" y="3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24" name="Freeform 604"/>
            <p:cNvSpPr>
              <a:spLocks/>
            </p:cNvSpPr>
            <p:nvPr/>
          </p:nvSpPr>
          <p:spPr bwMode="auto">
            <a:xfrm>
              <a:off x="1537" y="4213"/>
              <a:ext cx="80" cy="40"/>
            </a:xfrm>
            <a:custGeom>
              <a:avLst/>
              <a:gdLst>
                <a:gd name="T0" fmla="*/ 0 w 80"/>
                <a:gd name="T1" fmla="*/ 0 h 40"/>
                <a:gd name="T2" fmla="*/ 0 w 80"/>
                <a:gd name="T3" fmla="*/ 0 h 40"/>
                <a:gd name="T4" fmla="*/ 0 w 80"/>
                <a:gd name="T5" fmla="*/ 7 h 40"/>
                <a:gd name="T6" fmla="*/ 5 w 80"/>
                <a:gd name="T7" fmla="*/ 15 h 40"/>
                <a:gd name="T8" fmla="*/ 12 w 80"/>
                <a:gd name="T9" fmla="*/ 21 h 40"/>
                <a:gd name="T10" fmla="*/ 21 w 80"/>
                <a:gd name="T11" fmla="*/ 27 h 40"/>
                <a:gd name="T12" fmla="*/ 33 w 80"/>
                <a:gd name="T13" fmla="*/ 32 h 40"/>
                <a:gd name="T14" fmla="*/ 47 w 80"/>
                <a:gd name="T15" fmla="*/ 36 h 40"/>
                <a:gd name="T16" fmla="*/ 63 w 80"/>
                <a:gd name="T17" fmla="*/ 38 h 40"/>
                <a:gd name="T18" fmla="*/ 79 w 80"/>
                <a:gd name="T19" fmla="*/ 39 h 40"/>
                <a:gd name="T20" fmla="*/ 79 w 80"/>
                <a:gd name="T21" fmla="*/ 34 h 40"/>
                <a:gd name="T22" fmla="*/ 63 w 80"/>
                <a:gd name="T23" fmla="*/ 32 h 40"/>
                <a:gd name="T24" fmla="*/ 48 w 80"/>
                <a:gd name="T25" fmla="*/ 29 h 40"/>
                <a:gd name="T26" fmla="*/ 35 w 80"/>
                <a:gd name="T27" fmla="*/ 26 h 40"/>
                <a:gd name="T28" fmla="*/ 24 w 80"/>
                <a:gd name="T29" fmla="*/ 22 h 40"/>
                <a:gd name="T30" fmla="*/ 16 w 80"/>
                <a:gd name="T31" fmla="*/ 16 h 40"/>
                <a:gd name="T32" fmla="*/ 9 w 80"/>
                <a:gd name="T33" fmla="*/ 11 h 40"/>
                <a:gd name="T34" fmla="*/ 7 w 80"/>
                <a:gd name="T35" fmla="*/ 5 h 40"/>
                <a:gd name="T36" fmla="*/ 6 w 80"/>
                <a:gd name="T37" fmla="*/ 0 h 40"/>
                <a:gd name="T38" fmla="*/ 0 w 80"/>
                <a:gd name="T39" fmla="*/ 0 h 4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40"/>
                <a:gd name="T62" fmla="*/ 80 w 80"/>
                <a:gd name="T63" fmla="*/ 40 h 4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40">
                  <a:moveTo>
                    <a:pt x="0" y="0"/>
                  </a:moveTo>
                  <a:lnTo>
                    <a:pt x="0" y="0"/>
                  </a:lnTo>
                  <a:lnTo>
                    <a:pt x="0" y="7"/>
                  </a:lnTo>
                  <a:lnTo>
                    <a:pt x="5" y="15"/>
                  </a:lnTo>
                  <a:lnTo>
                    <a:pt x="12" y="21"/>
                  </a:lnTo>
                  <a:lnTo>
                    <a:pt x="21" y="27"/>
                  </a:lnTo>
                  <a:lnTo>
                    <a:pt x="33" y="32"/>
                  </a:lnTo>
                  <a:lnTo>
                    <a:pt x="47" y="36"/>
                  </a:lnTo>
                  <a:lnTo>
                    <a:pt x="63" y="38"/>
                  </a:lnTo>
                  <a:lnTo>
                    <a:pt x="79" y="39"/>
                  </a:lnTo>
                  <a:lnTo>
                    <a:pt x="79" y="34"/>
                  </a:lnTo>
                  <a:lnTo>
                    <a:pt x="63" y="32"/>
                  </a:lnTo>
                  <a:lnTo>
                    <a:pt x="48" y="29"/>
                  </a:lnTo>
                  <a:lnTo>
                    <a:pt x="35" y="26"/>
                  </a:lnTo>
                  <a:lnTo>
                    <a:pt x="24" y="22"/>
                  </a:lnTo>
                  <a:lnTo>
                    <a:pt x="16" y="16"/>
                  </a:lnTo>
                  <a:lnTo>
                    <a:pt x="9" y="11"/>
                  </a:lnTo>
                  <a:lnTo>
                    <a:pt x="7" y="5"/>
                  </a:lnTo>
                  <a:lnTo>
                    <a:pt x="6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25" name="Freeform 605"/>
            <p:cNvSpPr>
              <a:spLocks/>
            </p:cNvSpPr>
            <p:nvPr/>
          </p:nvSpPr>
          <p:spPr bwMode="auto">
            <a:xfrm>
              <a:off x="1537" y="4174"/>
              <a:ext cx="89" cy="34"/>
            </a:xfrm>
            <a:custGeom>
              <a:avLst/>
              <a:gdLst>
                <a:gd name="T0" fmla="*/ 88 w 89"/>
                <a:gd name="T1" fmla="*/ 1 h 34"/>
                <a:gd name="T2" fmla="*/ 88 w 89"/>
                <a:gd name="T3" fmla="*/ 1 h 34"/>
                <a:gd name="T4" fmla="*/ 80 w 89"/>
                <a:gd name="T5" fmla="*/ 0 h 34"/>
                <a:gd name="T6" fmla="*/ 71 w 89"/>
                <a:gd name="T7" fmla="*/ 0 h 34"/>
                <a:gd name="T8" fmla="*/ 64 w 89"/>
                <a:gd name="T9" fmla="*/ 1 h 34"/>
                <a:gd name="T10" fmla="*/ 56 w 89"/>
                <a:gd name="T11" fmla="*/ 3 h 34"/>
                <a:gd name="T12" fmla="*/ 49 w 89"/>
                <a:gd name="T13" fmla="*/ 3 h 34"/>
                <a:gd name="T14" fmla="*/ 41 w 89"/>
                <a:gd name="T15" fmla="*/ 4 h 34"/>
                <a:gd name="T16" fmla="*/ 35 w 89"/>
                <a:gd name="T17" fmla="*/ 6 h 34"/>
                <a:gd name="T18" fmla="*/ 29 w 89"/>
                <a:gd name="T19" fmla="*/ 8 h 34"/>
                <a:gd name="T20" fmla="*/ 22 w 89"/>
                <a:gd name="T21" fmla="*/ 10 h 34"/>
                <a:gd name="T22" fmla="*/ 18 w 89"/>
                <a:gd name="T23" fmla="*/ 13 h 34"/>
                <a:gd name="T24" fmla="*/ 13 w 89"/>
                <a:gd name="T25" fmla="*/ 15 h 34"/>
                <a:gd name="T26" fmla="*/ 8 w 89"/>
                <a:gd name="T27" fmla="*/ 18 h 34"/>
                <a:gd name="T28" fmla="*/ 6 w 89"/>
                <a:gd name="T29" fmla="*/ 22 h 34"/>
                <a:gd name="T30" fmla="*/ 2 w 89"/>
                <a:gd name="T31" fmla="*/ 25 h 34"/>
                <a:gd name="T32" fmla="*/ 1 w 89"/>
                <a:gd name="T33" fmla="*/ 29 h 34"/>
                <a:gd name="T34" fmla="*/ 0 w 89"/>
                <a:gd name="T35" fmla="*/ 33 h 34"/>
                <a:gd name="T36" fmla="*/ 6 w 89"/>
                <a:gd name="T37" fmla="*/ 33 h 34"/>
                <a:gd name="T38" fmla="*/ 7 w 89"/>
                <a:gd name="T39" fmla="*/ 30 h 34"/>
                <a:gd name="T40" fmla="*/ 8 w 89"/>
                <a:gd name="T41" fmla="*/ 28 h 34"/>
                <a:gd name="T42" fmla="*/ 10 w 89"/>
                <a:gd name="T43" fmla="*/ 25 h 34"/>
                <a:gd name="T44" fmla="*/ 13 w 89"/>
                <a:gd name="T45" fmla="*/ 23 h 34"/>
                <a:gd name="T46" fmla="*/ 16 w 89"/>
                <a:gd name="T47" fmla="*/ 19 h 34"/>
                <a:gd name="T48" fmla="*/ 21 w 89"/>
                <a:gd name="T49" fmla="*/ 18 h 34"/>
                <a:gd name="T50" fmla="*/ 25 w 89"/>
                <a:gd name="T51" fmla="*/ 16 h 34"/>
                <a:gd name="T52" fmla="*/ 31 w 89"/>
                <a:gd name="T53" fmla="*/ 14 h 34"/>
                <a:gd name="T54" fmla="*/ 37 w 89"/>
                <a:gd name="T55" fmla="*/ 12 h 34"/>
                <a:gd name="T56" fmla="*/ 42 w 89"/>
                <a:gd name="T57" fmla="*/ 10 h 34"/>
                <a:gd name="T58" fmla="*/ 50 w 89"/>
                <a:gd name="T59" fmla="*/ 8 h 34"/>
                <a:gd name="T60" fmla="*/ 56 w 89"/>
                <a:gd name="T61" fmla="*/ 8 h 34"/>
                <a:gd name="T62" fmla="*/ 64 w 89"/>
                <a:gd name="T63" fmla="*/ 7 h 34"/>
                <a:gd name="T64" fmla="*/ 71 w 89"/>
                <a:gd name="T65" fmla="*/ 7 h 34"/>
                <a:gd name="T66" fmla="*/ 80 w 89"/>
                <a:gd name="T67" fmla="*/ 7 h 34"/>
                <a:gd name="T68" fmla="*/ 88 w 89"/>
                <a:gd name="T69" fmla="*/ 6 h 34"/>
                <a:gd name="T70" fmla="*/ 88 w 89"/>
                <a:gd name="T71" fmla="*/ 1 h 3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4"/>
                <a:gd name="T110" fmla="*/ 89 w 89"/>
                <a:gd name="T111" fmla="*/ 34 h 34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4">
                  <a:moveTo>
                    <a:pt x="88" y="1"/>
                  </a:moveTo>
                  <a:lnTo>
                    <a:pt x="88" y="1"/>
                  </a:lnTo>
                  <a:lnTo>
                    <a:pt x="80" y="0"/>
                  </a:lnTo>
                  <a:lnTo>
                    <a:pt x="71" y="0"/>
                  </a:lnTo>
                  <a:lnTo>
                    <a:pt x="64" y="1"/>
                  </a:lnTo>
                  <a:lnTo>
                    <a:pt x="56" y="3"/>
                  </a:lnTo>
                  <a:lnTo>
                    <a:pt x="49" y="3"/>
                  </a:lnTo>
                  <a:lnTo>
                    <a:pt x="41" y="4"/>
                  </a:lnTo>
                  <a:lnTo>
                    <a:pt x="35" y="6"/>
                  </a:lnTo>
                  <a:lnTo>
                    <a:pt x="29" y="8"/>
                  </a:lnTo>
                  <a:lnTo>
                    <a:pt x="22" y="10"/>
                  </a:lnTo>
                  <a:lnTo>
                    <a:pt x="18" y="13"/>
                  </a:lnTo>
                  <a:lnTo>
                    <a:pt x="13" y="15"/>
                  </a:lnTo>
                  <a:lnTo>
                    <a:pt x="8" y="18"/>
                  </a:lnTo>
                  <a:lnTo>
                    <a:pt x="6" y="22"/>
                  </a:lnTo>
                  <a:lnTo>
                    <a:pt x="2" y="25"/>
                  </a:lnTo>
                  <a:lnTo>
                    <a:pt x="1" y="29"/>
                  </a:lnTo>
                  <a:lnTo>
                    <a:pt x="0" y="33"/>
                  </a:lnTo>
                  <a:lnTo>
                    <a:pt x="6" y="33"/>
                  </a:lnTo>
                  <a:lnTo>
                    <a:pt x="7" y="30"/>
                  </a:lnTo>
                  <a:lnTo>
                    <a:pt x="8" y="28"/>
                  </a:lnTo>
                  <a:lnTo>
                    <a:pt x="10" y="25"/>
                  </a:lnTo>
                  <a:lnTo>
                    <a:pt x="13" y="23"/>
                  </a:lnTo>
                  <a:lnTo>
                    <a:pt x="16" y="19"/>
                  </a:lnTo>
                  <a:lnTo>
                    <a:pt x="21" y="18"/>
                  </a:lnTo>
                  <a:lnTo>
                    <a:pt x="25" y="16"/>
                  </a:lnTo>
                  <a:lnTo>
                    <a:pt x="31" y="14"/>
                  </a:lnTo>
                  <a:lnTo>
                    <a:pt x="37" y="12"/>
                  </a:lnTo>
                  <a:lnTo>
                    <a:pt x="42" y="10"/>
                  </a:lnTo>
                  <a:lnTo>
                    <a:pt x="50" y="8"/>
                  </a:lnTo>
                  <a:lnTo>
                    <a:pt x="56" y="8"/>
                  </a:lnTo>
                  <a:lnTo>
                    <a:pt x="64" y="7"/>
                  </a:lnTo>
                  <a:lnTo>
                    <a:pt x="71" y="7"/>
                  </a:lnTo>
                  <a:lnTo>
                    <a:pt x="80" y="7"/>
                  </a:lnTo>
                  <a:lnTo>
                    <a:pt x="88" y="6"/>
                  </a:lnTo>
                  <a:lnTo>
                    <a:pt x="88" y="1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26" name="Freeform 606"/>
            <p:cNvSpPr>
              <a:spLocks/>
            </p:cNvSpPr>
            <p:nvPr/>
          </p:nvSpPr>
          <p:spPr bwMode="auto">
            <a:xfrm>
              <a:off x="1631" y="4175"/>
              <a:ext cx="79" cy="40"/>
            </a:xfrm>
            <a:custGeom>
              <a:avLst/>
              <a:gdLst>
                <a:gd name="T0" fmla="*/ 78 w 79"/>
                <a:gd name="T1" fmla="*/ 39 h 40"/>
                <a:gd name="T2" fmla="*/ 78 w 79"/>
                <a:gd name="T3" fmla="*/ 39 h 40"/>
                <a:gd name="T4" fmla="*/ 78 w 79"/>
                <a:gd name="T5" fmla="*/ 31 h 40"/>
                <a:gd name="T6" fmla="*/ 73 w 79"/>
                <a:gd name="T7" fmla="*/ 24 h 40"/>
                <a:gd name="T8" fmla="*/ 67 w 79"/>
                <a:gd name="T9" fmla="*/ 17 h 40"/>
                <a:gd name="T10" fmla="*/ 57 w 79"/>
                <a:gd name="T11" fmla="*/ 12 h 40"/>
                <a:gd name="T12" fmla="*/ 46 w 79"/>
                <a:gd name="T13" fmla="*/ 7 h 40"/>
                <a:gd name="T14" fmla="*/ 32 w 79"/>
                <a:gd name="T15" fmla="*/ 3 h 40"/>
                <a:gd name="T16" fmla="*/ 16 w 79"/>
                <a:gd name="T17" fmla="*/ 2 h 40"/>
                <a:gd name="T18" fmla="*/ 0 w 79"/>
                <a:gd name="T19" fmla="*/ 0 h 40"/>
                <a:gd name="T20" fmla="*/ 0 w 79"/>
                <a:gd name="T21" fmla="*/ 5 h 40"/>
                <a:gd name="T22" fmla="*/ 16 w 79"/>
                <a:gd name="T23" fmla="*/ 7 h 40"/>
                <a:gd name="T24" fmla="*/ 30 w 79"/>
                <a:gd name="T25" fmla="*/ 10 h 40"/>
                <a:gd name="T26" fmla="*/ 43 w 79"/>
                <a:gd name="T27" fmla="*/ 13 h 40"/>
                <a:gd name="T28" fmla="*/ 54 w 79"/>
                <a:gd name="T29" fmla="*/ 17 h 40"/>
                <a:gd name="T30" fmla="*/ 62 w 79"/>
                <a:gd name="T31" fmla="*/ 23 h 40"/>
                <a:gd name="T32" fmla="*/ 69 w 79"/>
                <a:gd name="T33" fmla="*/ 28 h 40"/>
                <a:gd name="T34" fmla="*/ 72 w 79"/>
                <a:gd name="T35" fmla="*/ 33 h 40"/>
                <a:gd name="T36" fmla="*/ 72 w 79"/>
                <a:gd name="T37" fmla="*/ 39 h 40"/>
                <a:gd name="T38" fmla="*/ 78 w 79"/>
                <a:gd name="T39" fmla="*/ 39 h 4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0"/>
                <a:gd name="T62" fmla="*/ 79 w 79"/>
                <a:gd name="T63" fmla="*/ 40 h 4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0">
                  <a:moveTo>
                    <a:pt x="78" y="39"/>
                  </a:moveTo>
                  <a:lnTo>
                    <a:pt x="78" y="39"/>
                  </a:lnTo>
                  <a:lnTo>
                    <a:pt x="78" y="31"/>
                  </a:lnTo>
                  <a:lnTo>
                    <a:pt x="73" y="24"/>
                  </a:lnTo>
                  <a:lnTo>
                    <a:pt x="67" y="17"/>
                  </a:lnTo>
                  <a:lnTo>
                    <a:pt x="57" y="12"/>
                  </a:lnTo>
                  <a:lnTo>
                    <a:pt x="46" y="7"/>
                  </a:lnTo>
                  <a:lnTo>
                    <a:pt x="32" y="3"/>
                  </a:lnTo>
                  <a:lnTo>
                    <a:pt x="16" y="2"/>
                  </a:lnTo>
                  <a:lnTo>
                    <a:pt x="0" y="0"/>
                  </a:lnTo>
                  <a:lnTo>
                    <a:pt x="0" y="5"/>
                  </a:lnTo>
                  <a:lnTo>
                    <a:pt x="16" y="7"/>
                  </a:lnTo>
                  <a:lnTo>
                    <a:pt x="30" y="10"/>
                  </a:lnTo>
                  <a:lnTo>
                    <a:pt x="43" y="13"/>
                  </a:lnTo>
                  <a:lnTo>
                    <a:pt x="54" y="17"/>
                  </a:lnTo>
                  <a:lnTo>
                    <a:pt x="62" y="23"/>
                  </a:lnTo>
                  <a:lnTo>
                    <a:pt x="69" y="28"/>
                  </a:lnTo>
                  <a:lnTo>
                    <a:pt x="72" y="33"/>
                  </a:lnTo>
                  <a:lnTo>
                    <a:pt x="72" y="39"/>
                  </a:lnTo>
                  <a:lnTo>
                    <a:pt x="78" y="39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27" name="Freeform 607"/>
            <p:cNvSpPr>
              <a:spLocks/>
            </p:cNvSpPr>
            <p:nvPr/>
          </p:nvSpPr>
          <p:spPr bwMode="auto">
            <a:xfrm>
              <a:off x="2273" y="4160"/>
              <a:ext cx="168" cy="106"/>
            </a:xfrm>
            <a:custGeom>
              <a:avLst/>
              <a:gdLst>
                <a:gd name="T0" fmla="*/ 1 w 168"/>
                <a:gd name="T1" fmla="*/ 65 h 106"/>
                <a:gd name="T2" fmla="*/ 2 w 168"/>
                <a:gd name="T3" fmla="*/ 72 h 106"/>
                <a:gd name="T4" fmla="*/ 6 w 168"/>
                <a:gd name="T5" fmla="*/ 79 h 106"/>
                <a:gd name="T6" fmla="*/ 13 w 168"/>
                <a:gd name="T7" fmla="*/ 86 h 106"/>
                <a:gd name="T8" fmla="*/ 22 w 168"/>
                <a:gd name="T9" fmla="*/ 92 h 106"/>
                <a:gd name="T10" fmla="*/ 34 w 168"/>
                <a:gd name="T11" fmla="*/ 97 h 106"/>
                <a:gd name="T12" fmla="*/ 47 w 168"/>
                <a:gd name="T13" fmla="*/ 100 h 106"/>
                <a:gd name="T14" fmla="*/ 63 w 168"/>
                <a:gd name="T15" fmla="*/ 104 h 106"/>
                <a:gd name="T16" fmla="*/ 79 w 168"/>
                <a:gd name="T17" fmla="*/ 105 h 106"/>
                <a:gd name="T18" fmla="*/ 88 w 168"/>
                <a:gd name="T19" fmla="*/ 105 h 106"/>
                <a:gd name="T20" fmla="*/ 97 w 168"/>
                <a:gd name="T21" fmla="*/ 105 h 106"/>
                <a:gd name="T22" fmla="*/ 104 w 168"/>
                <a:gd name="T23" fmla="*/ 105 h 106"/>
                <a:gd name="T24" fmla="*/ 112 w 168"/>
                <a:gd name="T25" fmla="*/ 104 h 106"/>
                <a:gd name="T26" fmla="*/ 120 w 168"/>
                <a:gd name="T27" fmla="*/ 103 h 106"/>
                <a:gd name="T28" fmla="*/ 126 w 168"/>
                <a:gd name="T29" fmla="*/ 101 h 106"/>
                <a:gd name="T30" fmla="*/ 133 w 168"/>
                <a:gd name="T31" fmla="*/ 99 h 106"/>
                <a:gd name="T32" fmla="*/ 139 w 168"/>
                <a:gd name="T33" fmla="*/ 97 h 106"/>
                <a:gd name="T34" fmla="*/ 145 w 168"/>
                <a:gd name="T35" fmla="*/ 95 h 106"/>
                <a:gd name="T36" fmla="*/ 151 w 168"/>
                <a:gd name="T37" fmla="*/ 92 h 106"/>
                <a:gd name="T38" fmla="*/ 155 w 168"/>
                <a:gd name="T39" fmla="*/ 90 h 106"/>
                <a:gd name="T40" fmla="*/ 158 w 168"/>
                <a:gd name="T41" fmla="*/ 86 h 106"/>
                <a:gd name="T42" fmla="*/ 162 w 168"/>
                <a:gd name="T43" fmla="*/ 83 h 106"/>
                <a:gd name="T44" fmla="*/ 164 w 168"/>
                <a:gd name="T45" fmla="*/ 79 h 106"/>
                <a:gd name="T46" fmla="*/ 166 w 168"/>
                <a:gd name="T47" fmla="*/ 76 h 106"/>
                <a:gd name="T48" fmla="*/ 167 w 168"/>
                <a:gd name="T49" fmla="*/ 72 h 106"/>
                <a:gd name="T50" fmla="*/ 166 w 168"/>
                <a:gd name="T51" fmla="*/ 41 h 106"/>
                <a:gd name="T52" fmla="*/ 166 w 168"/>
                <a:gd name="T53" fmla="*/ 33 h 106"/>
                <a:gd name="T54" fmla="*/ 162 w 168"/>
                <a:gd name="T55" fmla="*/ 26 h 106"/>
                <a:gd name="T56" fmla="*/ 155 w 168"/>
                <a:gd name="T57" fmla="*/ 19 h 106"/>
                <a:gd name="T58" fmla="*/ 145 w 168"/>
                <a:gd name="T59" fmla="*/ 13 h 106"/>
                <a:gd name="T60" fmla="*/ 134 w 168"/>
                <a:gd name="T61" fmla="*/ 9 h 106"/>
                <a:gd name="T62" fmla="*/ 120 w 168"/>
                <a:gd name="T63" fmla="*/ 5 h 106"/>
                <a:gd name="T64" fmla="*/ 104 w 168"/>
                <a:gd name="T65" fmla="*/ 2 h 106"/>
                <a:gd name="T66" fmla="*/ 88 w 168"/>
                <a:gd name="T67" fmla="*/ 0 h 106"/>
                <a:gd name="T68" fmla="*/ 79 w 168"/>
                <a:gd name="T69" fmla="*/ 0 h 106"/>
                <a:gd name="T70" fmla="*/ 70 w 168"/>
                <a:gd name="T71" fmla="*/ 0 h 106"/>
                <a:gd name="T72" fmla="*/ 63 w 168"/>
                <a:gd name="T73" fmla="*/ 1 h 106"/>
                <a:gd name="T74" fmla="*/ 55 w 168"/>
                <a:gd name="T75" fmla="*/ 2 h 106"/>
                <a:gd name="T76" fmla="*/ 47 w 168"/>
                <a:gd name="T77" fmla="*/ 3 h 106"/>
                <a:gd name="T78" fmla="*/ 41 w 168"/>
                <a:gd name="T79" fmla="*/ 5 h 106"/>
                <a:gd name="T80" fmla="*/ 34 w 168"/>
                <a:gd name="T81" fmla="*/ 7 h 106"/>
                <a:gd name="T82" fmla="*/ 28 w 168"/>
                <a:gd name="T83" fmla="*/ 9 h 106"/>
                <a:gd name="T84" fmla="*/ 21 w 168"/>
                <a:gd name="T85" fmla="*/ 10 h 106"/>
                <a:gd name="T86" fmla="*/ 17 w 168"/>
                <a:gd name="T87" fmla="*/ 13 h 106"/>
                <a:gd name="T88" fmla="*/ 13 w 168"/>
                <a:gd name="T89" fmla="*/ 16 h 106"/>
                <a:gd name="T90" fmla="*/ 9 w 168"/>
                <a:gd name="T91" fmla="*/ 19 h 106"/>
                <a:gd name="T92" fmla="*/ 5 w 168"/>
                <a:gd name="T93" fmla="*/ 22 h 106"/>
                <a:gd name="T94" fmla="*/ 3 w 168"/>
                <a:gd name="T95" fmla="*/ 26 h 106"/>
                <a:gd name="T96" fmla="*/ 1 w 168"/>
                <a:gd name="T97" fmla="*/ 29 h 106"/>
                <a:gd name="T98" fmla="*/ 0 w 168"/>
                <a:gd name="T99" fmla="*/ 33 h 106"/>
                <a:gd name="T100" fmla="*/ 1 w 168"/>
                <a:gd name="T101" fmla="*/ 65 h 10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68"/>
                <a:gd name="T154" fmla="*/ 0 h 106"/>
                <a:gd name="T155" fmla="*/ 168 w 168"/>
                <a:gd name="T156" fmla="*/ 106 h 10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68" h="106">
                  <a:moveTo>
                    <a:pt x="1" y="65"/>
                  </a:moveTo>
                  <a:lnTo>
                    <a:pt x="2" y="72"/>
                  </a:lnTo>
                  <a:lnTo>
                    <a:pt x="6" y="79"/>
                  </a:lnTo>
                  <a:lnTo>
                    <a:pt x="13" y="86"/>
                  </a:lnTo>
                  <a:lnTo>
                    <a:pt x="22" y="92"/>
                  </a:lnTo>
                  <a:lnTo>
                    <a:pt x="34" y="97"/>
                  </a:lnTo>
                  <a:lnTo>
                    <a:pt x="47" y="100"/>
                  </a:lnTo>
                  <a:lnTo>
                    <a:pt x="63" y="104"/>
                  </a:lnTo>
                  <a:lnTo>
                    <a:pt x="79" y="105"/>
                  </a:lnTo>
                  <a:lnTo>
                    <a:pt x="88" y="105"/>
                  </a:lnTo>
                  <a:lnTo>
                    <a:pt x="97" y="105"/>
                  </a:lnTo>
                  <a:lnTo>
                    <a:pt x="104" y="105"/>
                  </a:lnTo>
                  <a:lnTo>
                    <a:pt x="112" y="104"/>
                  </a:lnTo>
                  <a:lnTo>
                    <a:pt x="120" y="103"/>
                  </a:lnTo>
                  <a:lnTo>
                    <a:pt x="126" y="101"/>
                  </a:lnTo>
                  <a:lnTo>
                    <a:pt x="133" y="99"/>
                  </a:lnTo>
                  <a:lnTo>
                    <a:pt x="139" y="97"/>
                  </a:lnTo>
                  <a:lnTo>
                    <a:pt x="145" y="95"/>
                  </a:lnTo>
                  <a:lnTo>
                    <a:pt x="151" y="92"/>
                  </a:lnTo>
                  <a:lnTo>
                    <a:pt x="155" y="90"/>
                  </a:lnTo>
                  <a:lnTo>
                    <a:pt x="158" y="86"/>
                  </a:lnTo>
                  <a:lnTo>
                    <a:pt x="162" y="83"/>
                  </a:lnTo>
                  <a:lnTo>
                    <a:pt x="164" y="79"/>
                  </a:lnTo>
                  <a:lnTo>
                    <a:pt x="166" y="76"/>
                  </a:lnTo>
                  <a:lnTo>
                    <a:pt x="167" y="72"/>
                  </a:lnTo>
                  <a:lnTo>
                    <a:pt x="166" y="41"/>
                  </a:lnTo>
                  <a:lnTo>
                    <a:pt x="166" y="33"/>
                  </a:lnTo>
                  <a:lnTo>
                    <a:pt x="162" y="26"/>
                  </a:lnTo>
                  <a:lnTo>
                    <a:pt x="155" y="19"/>
                  </a:lnTo>
                  <a:lnTo>
                    <a:pt x="145" y="13"/>
                  </a:lnTo>
                  <a:lnTo>
                    <a:pt x="134" y="9"/>
                  </a:lnTo>
                  <a:lnTo>
                    <a:pt x="120" y="5"/>
                  </a:lnTo>
                  <a:lnTo>
                    <a:pt x="104" y="2"/>
                  </a:lnTo>
                  <a:lnTo>
                    <a:pt x="88" y="0"/>
                  </a:lnTo>
                  <a:lnTo>
                    <a:pt x="79" y="0"/>
                  </a:lnTo>
                  <a:lnTo>
                    <a:pt x="70" y="0"/>
                  </a:lnTo>
                  <a:lnTo>
                    <a:pt x="63" y="1"/>
                  </a:lnTo>
                  <a:lnTo>
                    <a:pt x="55" y="2"/>
                  </a:lnTo>
                  <a:lnTo>
                    <a:pt x="47" y="3"/>
                  </a:lnTo>
                  <a:lnTo>
                    <a:pt x="41" y="5"/>
                  </a:lnTo>
                  <a:lnTo>
                    <a:pt x="34" y="7"/>
                  </a:lnTo>
                  <a:lnTo>
                    <a:pt x="28" y="9"/>
                  </a:lnTo>
                  <a:lnTo>
                    <a:pt x="21" y="10"/>
                  </a:lnTo>
                  <a:lnTo>
                    <a:pt x="17" y="13"/>
                  </a:lnTo>
                  <a:lnTo>
                    <a:pt x="13" y="16"/>
                  </a:lnTo>
                  <a:lnTo>
                    <a:pt x="9" y="19"/>
                  </a:lnTo>
                  <a:lnTo>
                    <a:pt x="5" y="22"/>
                  </a:lnTo>
                  <a:lnTo>
                    <a:pt x="3" y="26"/>
                  </a:lnTo>
                  <a:lnTo>
                    <a:pt x="1" y="29"/>
                  </a:lnTo>
                  <a:lnTo>
                    <a:pt x="0" y="33"/>
                  </a:lnTo>
                  <a:lnTo>
                    <a:pt x="1" y="65"/>
                  </a:lnTo>
                </a:path>
              </a:pathLst>
            </a:custGeom>
            <a:solidFill>
              <a:srgbClr val="FFB2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28" name="Freeform 608"/>
            <p:cNvSpPr>
              <a:spLocks/>
            </p:cNvSpPr>
            <p:nvPr/>
          </p:nvSpPr>
          <p:spPr bwMode="auto">
            <a:xfrm>
              <a:off x="2270" y="4229"/>
              <a:ext cx="80" cy="40"/>
            </a:xfrm>
            <a:custGeom>
              <a:avLst/>
              <a:gdLst>
                <a:gd name="T0" fmla="*/ 79 w 80"/>
                <a:gd name="T1" fmla="*/ 34 h 40"/>
                <a:gd name="T2" fmla="*/ 79 w 80"/>
                <a:gd name="T3" fmla="*/ 34 h 40"/>
                <a:gd name="T4" fmla="*/ 63 w 80"/>
                <a:gd name="T5" fmla="*/ 32 h 40"/>
                <a:gd name="T6" fmla="*/ 49 w 80"/>
                <a:gd name="T7" fmla="*/ 29 h 40"/>
                <a:gd name="T8" fmla="*/ 36 w 80"/>
                <a:gd name="T9" fmla="*/ 26 h 40"/>
                <a:gd name="T10" fmla="*/ 26 w 80"/>
                <a:gd name="T11" fmla="*/ 22 h 40"/>
                <a:gd name="T12" fmla="*/ 17 w 80"/>
                <a:gd name="T13" fmla="*/ 16 h 40"/>
                <a:gd name="T14" fmla="*/ 11 w 80"/>
                <a:gd name="T15" fmla="*/ 11 h 40"/>
                <a:gd name="T16" fmla="*/ 7 w 80"/>
                <a:gd name="T17" fmla="*/ 5 h 40"/>
                <a:gd name="T18" fmla="*/ 7 w 80"/>
                <a:gd name="T19" fmla="*/ 0 h 40"/>
                <a:gd name="T20" fmla="*/ 0 w 80"/>
                <a:gd name="T21" fmla="*/ 0 h 40"/>
                <a:gd name="T22" fmla="*/ 1 w 80"/>
                <a:gd name="T23" fmla="*/ 7 h 40"/>
                <a:gd name="T24" fmla="*/ 6 w 80"/>
                <a:gd name="T25" fmla="*/ 15 h 40"/>
                <a:gd name="T26" fmla="*/ 13 w 80"/>
                <a:gd name="T27" fmla="*/ 22 h 40"/>
                <a:gd name="T28" fmla="*/ 22 w 80"/>
                <a:gd name="T29" fmla="*/ 27 h 40"/>
                <a:gd name="T30" fmla="*/ 34 w 80"/>
                <a:gd name="T31" fmla="*/ 32 h 40"/>
                <a:gd name="T32" fmla="*/ 48 w 80"/>
                <a:gd name="T33" fmla="*/ 36 h 40"/>
                <a:gd name="T34" fmla="*/ 63 w 80"/>
                <a:gd name="T35" fmla="*/ 38 h 40"/>
                <a:gd name="T36" fmla="*/ 79 w 80"/>
                <a:gd name="T37" fmla="*/ 39 h 40"/>
                <a:gd name="T38" fmla="*/ 79 w 80"/>
                <a:gd name="T39" fmla="*/ 34 h 4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40"/>
                <a:gd name="T62" fmla="*/ 80 w 80"/>
                <a:gd name="T63" fmla="*/ 40 h 4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40">
                  <a:moveTo>
                    <a:pt x="79" y="34"/>
                  </a:moveTo>
                  <a:lnTo>
                    <a:pt x="79" y="34"/>
                  </a:lnTo>
                  <a:lnTo>
                    <a:pt x="63" y="32"/>
                  </a:lnTo>
                  <a:lnTo>
                    <a:pt x="49" y="29"/>
                  </a:lnTo>
                  <a:lnTo>
                    <a:pt x="36" y="26"/>
                  </a:lnTo>
                  <a:lnTo>
                    <a:pt x="26" y="22"/>
                  </a:lnTo>
                  <a:lnTo>
                    <a:pt x="17" y="16"/>
                  </a:lnTo>
                  <a:lnTo>
                    <a:pt x="11" y="11"/>
                  </a:lnTo>
                  <a:lnTo>
                    <a:pt x="7" y="5"/>
                  </a:lnTo>
                  <a:lnTo>
                    <a:pt x="7" y="0"/>
                  </a:lnTo>
                  <a:lnTo>
                    <a:pt x="0" y="0"/>
                  </a:lnTo>
                  <a:lnTo>
                    <a:pt x="1" y="7"/>
                  </a:lnTo>
                  <a:lnTo>
                    <a:pt x="6" y="15"/>
                  </a:lnTo>
                  <a:lnTo>
                    <a:pt x="13" y="22"/>
                  </a:lnTo>
                  <a:lnTo>
                    <a:pt x="22" y="27"/>
                  </a:lnTo>
                  <a:lnTo>
                    <a:pt x="34" y="32"/>
                  </a:lnTo>
                  <a:lnTo>
                    <a:pt x="48" y="36"/>
                  </a:lnTo>
                  <a:lnTo>
                    <a:pt x="63" y="38"/>
                  </a:lnTo>
                  <a:lnTo>
                    <a:pt x="79" y="39"/>
                  </a:lnTo>
                  <a:lnTo>
                    <a:pt x="79" y="34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29" name="Freeform 609"/>
            <p:cNvSpPr>
              <a:spLocks/>
            </p:cNvSpPr>
            <p:nvPr/>
          </p:nvSpPr>
          <p:spPr bwMode="auto">
            <a:xfrm>
              <a:off x="2355" y="4236"/>
              <a:ext cx="89" cy="34"/>
            </a:xfrm>
            <a:custGeom>
              <a:avLst/>
              <a:gdLst>
                <a:gd name="T0" fmla="*/ 82 w 89"/>
                <a:gd name="T1" fmla="*/ 0 h 34"/>
                <a:gd name="T2" fmla="*/ 82 w 89"/>
                <a:gd name="T3" fmla="*/ 0 h 34"/>
                <a:gd name="T4" fmla="*/ 81 w 89"/>
                <a:gd name="T5" fmla="*/ 3 h 34"/>
                <a:gd name="T6" fmla="*/ 80 w 89"/>
                <a:gd name="T7" fmla="*/ 5 h 34"/>
                <a:gd name="T8" fmla="*/ 78 w 89"/>
                <a:gd name="T9" fmla="*/ 8 h 34"/>
                <a:gd name="T10" fmla="*/ 75 w 89"/>
                <a:gd name="T11" fmla="*/ 11 h 34"/>
                <a:gd name="T12" fmla="*/ 72 w 89"/>
                <a:gd name="T13" fmla="*/ 14 h 34"/>
                <a:gd name="T14" fmla="*/ 67 w 89"/>
                <a:gd name="T15" fmla="*/ 15 h 34"/>
                <a:gd name="T16" fmla="*/ 63 w 89"/>
                <a:gd name="T17" fmla="*/ 18 h 34"/>
                <a:gd name="T18" fmla="*/ 57 w 89"/>
                <a:gd name="T19" fmla="*/ 19 h 34"/>
                <a:gd name="T20" fmla="*/ 51 w 89"/>
                <a:gd name="T21" fmla="*/ 22 h 34"/>
                <a:gd name="T22" fmla="*/ 46 w 89"/>
                <a:gd name="T23" fmla="*/ 24 h 34"/>
                <a:gd name="T24" fmla="*/ 38 w 89"/>
                <a:gd name="T25" fmla="*/ 25 h 34"/>
                <a:gd name="T26" fmla="*/ 32 w 89"/>
                <a:gd name="T27" fmla="*/ 25 h 34"/>
                <a:gd name="T28" fmla="*/ 24 w 89"/>
                <a:gd name="T29" fmla="*/ 26 h 34"/>
                <a:gd name="T30" fmla="*/ 17 w 89"/>
                <a:gd name="T31" fmla="*/ 26 h 34"/>
                <a:gd name="T32" fmla="*/ 8 w 89"/>
                <a:gd name="T33" fmla="*/ 26 h 34"/>
                <a:gd name="T34" fmla="*/ 0 w 89"/>
                <a:gd name="T35" fmla="*/ 27 h 34"/>
                <a:gd name="T36" fmla="*/ 0 w 89"/>
                <a:gd name="T37" fmla="*/ 32 h 34"/>
                <a:gd name="T38" fmla="*/ 8 w 89"/>
                <a:gd name="T39" fmla="*/ 33 h 34"/>
                <a:gd name="T40" fmla="*/ 17 w 89"/>
                <a:gd name="T41" fmla="*/ 33 h 34"/>
                <a:gd name="T42" fmla="*/ 24 w 89"/>
                <a:gd name="T43" fmla="*/ 32 h 34"/>
                <a:gd name="T44" fmla="*/ 32 w 89"/>
                <a:gd name="T45" fmla="*/ 31 h 34"/>
                <a:gd name="T46" fmla="*/ 39 w 89"/>
                <a:gd name="T47" fmla="*/ 30 h 34"/>
                <a:gd name="T48" fmla="*/ 47 w 89"/>
                <a:gd name="T49" fmla="*/ 29 h 34"/>
                <a:gd name="T50" fmla="*/ 53 w 89"/>
                <a:gd name="T51" fmla="*/ 27 h 34"/>
                <a:gd name="T52" fmla="*/ 60 w 89"/>
                <a:gd name="T53" fmla="*/ 25 h 34"/>
                <a:gd name="T54" fmla="*/ 66 w 89"/>
                <a:gd name="T55" fmla="*/ 23 h 34"/>
                <a:gd name="T56" fmla="*/ 70 w 89"/>
                <a:gd name="T57" fmla="*/ 20 h 34"/>
                <a:gd name="T58" fmla="*/ 75 w 89"/>
                <a:gd name="T59" fmla="*/ 18 h 34"/>
                <a:gd name="T60" fmla="*/ 79 w 89"/>
                <a:gd name="T61" fmla="*/ 15 h 34"/>
                <a:gd name="T62" fmla="*/ 82 w 89"/>
                <a:gd name="T63" fmla="*/ 12 h 34"/>
                <a:gd name="T64" fmla="*/ 85 w 89"/>
                <a:gd name="T65" fmla="*/ 8 h 34"/>
                <a:gd name="T66" fmla="*/ 87 w 89"/>
                <a:gd name="T67" fmla="*/ 4 h 34"/>
                <a:gd name="T68" fmla="*/ 88 w 89"/>
                <a:gd name="T69" fmla="*/ 0 h 34"/>
                <a:gd name="T70" fmla="*/ 82 w 89"/>
                <a:gd name="T71" fmla="*/ 0 h 3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4"/>
                <a:gd name="T110" fmla="*/ 89 w 89"/>
                <a:gd name="T111" fmla="*/ 34 h 34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4">
                  <a:moveTo>
                    <a:pt x="82" y="0"/>
                  </a:moveTo>
                  <a:lnTo>
                    <a:pt x="82" y="0"/>
                  </a:lnTo>
                  <a:lnTo>
                    <a:pt x="81" y="3"/>
                  </a:lnTo>
                  <a:lnTo>
                    <a:pt x="80" y="5"/>
                  </a:lnTo>
                  <a:lnTo>
                    <a:pt x="78" y="8"/>
                  </a:lnTo>
                  <a:lnTo>
                    <a:pt x="75" y="11"/>
                  </a:lnTo>
                  <a:lnTo>
                    <a:pt x="72" y="14"/>
                  </a:lnTo>
                  <a:lnTo>
                    <a:pt x="67" y="15"/>
                  </a:lnTo>
                  <a:lnTo>
                    <a:pt x="63" y="18"/>
                  </a:lnTo>
                  <a:lnTo>
                    <a:pt x="57" y="19"/>
                  </a:lnTo>
                  <a:lnTo>
                    <a:pt x="51" y="22"/>
                  </a:lnTo>
                  <a:lnTo>
                    <a:pt x="46" y="24"/>
                  </a:lnTo>
                  <a:lnTo>
                    <a:pt x="38" y="25"/>
                  </a:lnTo>
                  <a:lnTo>
                    <a:pt x="32" y="25"/>
                  </a:lnTo>
                  <a:lnTo>
                    <a:pt x="24" y="26"/>
                  </a:lnTo>
                  <a:lnTo>
                    <a:pt x="17" y="26"/>
                  </a:lnTo>
                  <a:lnTo>
                    <a:pt x="8" y="26"/>
                  </a:lnTo>
                  <a:lnTo>
                    <a:pt x="0" y="27"/>
                  </a:lnTo>
                  <a:lnTo>
                    <a:pt x="0" y="32"/>
                  </a:lnTo>
                  <a:lnTo>
                    <a:pt x="8" y="33"/>
                  </a:lnTo>
                  <a:lnTo>
                    <a:pt x="17" y="33"/>
                  </a:lnTo>
                  <a:lnTo>
                    <a:pt x="24" y="32"/>
                  </a:lnTo>
                  <a:lnTo>
                    <a:pt x="32" y="31"/>
                  </a:lnTo>
                  <a:lnTo>
                    <a:pt x="39" y="30"/>
                  </a:lnTo>
                  <a:lnTo>
                    <a:pt x="47" y="29"/>
                  </a:lnTo>
                  <a:lnTo>
                    <a:pt x="53" y="27"/>
                  </a:lnTo>
                  <a:lnTo>
                    <a:pt x="60" y="25"/>
                  </a:lnTo>
                  <a:lnTo>
                    <a:pt x="66" y="23"/>
                  </a:lnTo>
                  <a:lnTo>
                    <a:pt x="70" y="20"/>
                  </a:lnTo>
                  <a:lnTo>
                    <a:pt x="75" y="18"/>
                  </a:lnTo>
                  <a:lnTo>
                    <a:pt x="79" y="15"/>
                  </a:lnTo>
                  <a:lnTo>
                    <a:pt x="82" y="12"/>
                  </a:lnTo>
                  <a:lnTo>
                    <a:pt x="85" y="8"/>
                  </a:lnTo>
                  <a:lnTo>
                    <a:pt x="87" y="4"/>
                  </a:lnTo>
                  <a:lnTo>
                    <a:pt x="88" y="0"/>
                  </a:lnTo>
                  <a:lnTo>
                    <a:pt x="82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30" name="Freeform 610"/>
            <p:cNvSpPr>
              <a:spLocks/>
            </p:cNvSpPr>
            <p:nvPr/>
          </p:nvSpPr>
          <p:spPr bwMode="auto">
            <a:xfrm>
              <a:off x="2442" y="4203"/>
              <a:ext cx="2" cy="28"/>
            </a:xfrm>
            <a:custGeom>
              <a:avLst/>
              <a:gdLst>
                <a:gd name="T0" fmla="*/ 0 w 2"/>
                <a:gd name="T1" fmla="*/ 0 h 28"/>
                <a:gd name="T2" fmla="*/ 0 w 2"/>
                <a:gd name="T3" fmla="*/ 0 h 28"/>
                <a:gd name="T4" fmla="*/ 0 w 2"/>
                <a:gd name="T5" fmla="*/ 27 h 28"/>
                <a:gd name="T6" fmla="*/ 1 w 2"/>
                <a:gd name="T7" fmla="*/ 27 h 28"/>
                <a:gd name="T8" fmla="*/ 1 w 2"/>
                <a:gd name="T9" fmla="*/ 0 h 28"/>
                <a:gd name="T10" fmla="*/ 0 w 2"/>
                <a:gd name="T11" fmla="*/ 0 h 2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"/>
                <a:gd name="T19" fmla="*/ 0 h 28"/>
                <a:gd name="T20" fmla="*/ 2 w 2"/>
                <a:gd name="T21" fmla="*/ 28 h 2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" h="28">
                  <a:moveTo>
                    <a:pt x="0" y="0"/>
                  </a:moveTo>
                  <a:lnTo>
                    <a:pt x="0" y="0"/>
                  </a:lnTo>
                  <a:lnTo>
                    <a:pt x="0" y="27"/>
                  </a:lnTo>
                  <a:lnTo>
                    <a:pt x="1" y="27"/>
                  </a:lnTo>
                  <a:lnTo>
                    <a:pt x="1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31" name="Freeform 611"/>
            <p:cNvSpPr>
              <a:spLocks/>
            </p:cNvSpPr>
            <p:nvPr/>
          </p:nvSpPr>
          <p:spPr bwMode="auto">
            <a:xfrm>
              <a:off x="2364" y="4157"/>
              <a:ext cx="80" cy="41"/>
            </a:xfrm>
            <a:custGeom>
              <a:avLst/>
              <a:gdLst>
                <a:gd name="T0" fmla="*/ 0 w 80"/>
                <a:gd name="T1" fmla="*/ 6 h 41"/>
                <a:gd name="T2" fmla="*/ 0 w 80"/>
                <a:gd name="T3" fmla="*/ 6 h 41"/>
                <a:gd name="T4" fmla="*/ 16 w 80"/>
                <a:gd name="T5" fmla="*/ 7 h 41"/>
                <a:gd name="T6" fmla="*/ 31 w 80"/>
                <a:gd name="T7" fmla="*/ 10 h 41"/>
                <a:gd name="T8" fmla="*/ 44 w 80"/>
                <a:gd name="T9" fmla="*/ 13 h 41"/>
                <a:gd name="T10" fmla="*/ 54 w 80"/>
                <a:gd name="T11" fmla="*/ 18 h 41"/>
                <a:gd name="T12" fmla="*/ 62 w 80"/>
                <a:gd name="T13" fmla="*/ 23 h 41"/>
                <a:gd name="T14" fmla="*/ 69 w 80"/>
                <a:gd name="T15" fmla="*/ 28 h 41"/>
                <a:gd name="T16" fmla="*/ 72 w 80"/>
                <a:gd name="T17" fmla="*/ 34 h 41"/>
                <a:gd name="T18" fmla="*/ 72 w 80"/>
                <a:gd name="T19" fmla="*/ 40 h 41"/>
                <a:gd name="T20" fmla="*/ 79 w 80"/>
                <a:gd name="T21" fmla="*/ 40 h 41"/>
                <a:gd name="T22" fmla="*/ 78 w 80"/>
                <a:gd name="T23" fmla="*/ 32 h 41"/>
                <a:gd name="T24" fmla="*/ 73 w 80"/>
                <a:gd name="T25" fmla="*/ 24 h 41"/>
                <a:gd name="T26" fmla="*/ 67 w 80"/>
                <a:gd name="T27" fmla="*/ 18 h 41"/>
                <a:gd name="T28" fmla="*/ 57 w 80"/>
                <a:gd name="T29" fmla="*/ 12 h 41"/>
                <a:gd name="T30" fmla="*/ 46 w 80"/>
                <a:gd name="T31" fmla="*/ 8 h 41"/>
                <a:gd name="T32" fmla="*/ 32 w 80"/>
                <a:gd name="T33" fmla="*/ 4 h 41"/>
                <a:gd name="T34" fmla="*/ 16 w 80"/>
                <a:gd name="T35" fmla="*/ 2 h 41"/>
                <a:gd name="T36" fmla="*/ 0 w 80"/>
                <a:gd name="T37" fmla="*/ 0 h 41"/>
                <a:gd name="T38" fmla="*/ 0 w 80"/>
                <a:gd name="T39" fmla="*/ 6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41"/>
                <a:gd name="T62" fmla="*/ 80 w 80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41">
                  <a:moveTo>
                    <a:pt x="0" y="6"/>
                  </a:moveTo>
                  <a:lnTo>
                    <a:pt x="0" y="6"/>
                  </a:lnTo>
                  <a:lnTo>
                    <a:pt x="16" y="7"/>
                  </a:lnTo>
                  <a:lnTo>
                    <a:pt x="31" y="10"/>
                  </a:lnTo>
                  <a:lnTo>
                    <a:pt x="44" y="13"/>
                  </a:lnTo>
                  <a:lnTo>
                    <a:pt x="54" y="18"/>
                  </a:lnTo>
                  <a:lnTo>
                    <a:pt x="62" y="23"/>
                  </a:lnTo>
                  <a:lnTo>
                    <a:pt x="69" y="28"/>
                  </a:lnTo>
                  <a:lnTo>
                    <a:pt x="72" y="34"/>
                  </a:lnTo>
                  <a:lnTo>
                    <a:pt x="72" y="40"/>
                  </a:lnTo>
                  <a:lnTo>
                    <a:pt x="79" y="40"/>
                  </a:lnTo>
                  <a:lnTo>
                    <a:pt x="78" y="32"/>
                  </a:lnTo>
                  <a:lnTo>
                    <a:pt x="73" y="24"/>
                  </a:lnTo>
                  <a:lnTo>
                    <a:pt x="67" y="18"/>
                  </a:lnTo>
                  <a:lnTo>
                    <a:pt x="57" y="12"/>
                  </a:lnTo>
                  <a:lnTo>
                    <a:pt x="46" y="8"/>
                  </a:lnTo>
                  <a:lnTo>
                    <a:pt x="32" y="4"/>
                  </a:lnTo>
                  <a:lnTo>
                    <a:pt x="16" y="2"/>
                  </a:lnTo>
                  <a:lnTo>
                    <a:pt x="0" y="0"/>
                  </a:lnTo>
                  <a:lnTo>
                    <a:pt x="0" y="6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32" name="Freeform 612"/>
            <p:cNvSpPr>
              <a:spLocks/>
            </p:cNvSpPr>
            <p:nvPr/>
          </p:nvSpPr>
          <p:spPr bwMode="auto">
            <a:xfrm>
              <a:off x="2270" y="4157"/>
              <a:ext cx="89" cy="33"/>
            </a:xfrm>
            <a:custGeom>
              <a:avLst/>
              <a:gdLst>
                <a:gd name="T0" fmla="*/ 6 w 89"/>
                <a:gd name="T1" fmla="*/ 32 h 33"/>
                <a:gd name="T2" fmla="*/ 6 w 89"/>
                <a:gd name="T3" fmla="*/ 32 h 33"/>
                <a:gd name="T4" fmla="*/ 7 w 89"/>
                <a:gd name="T5" fmla="*/ 29 h 33"/>
                <a:gd name="T6" fmla="*/ 8 w 89"/>
                <a:gd name="T7" fmla="*/ 27 h 33"/>
                <a:gd name="T8" fmla="*/ 10 w 89"/>
                <a:gd name="T9" fmla="*/ 24 h 33"/>
                <a:gd name="T10" fmla="*/ 13 w 89"/>
                <a:gd name="T11" fmla="*/ 22 h 33"/>
                <a:gd name="T12" fmla="*/ 16 w 89"/>
                <a:gd name="T13" fmla="*/ 19 h 33"/>
                <a:gd name="T14" fmla="*/ 21 w 89"/>
                <a:gd name="T15" fmla="*/ 17 h 33"/>
                <a:gd name="T16" fmla="*/ 25 w 89"/>
                <a:gd name="T17" fmla="*/ 14 h 33"/>
                <a:gd name="T18" fmla="*/ 31 w 89"/>
                <a:gd name="T19" fmla="*/ 13 h 33"/>
                <a:gd name="T20" fmla="*/ 37 w 89"/>
                <a:gd name="T21" fmla="*/ 11 h 33"/>
                <a:gd name="T22" fmla="*/ 42 w 89"/>
                <a:gd name="T23" fmla="*/ 9 h 33"/>
                <a:gd name="T24" fmla="*/ 50 w 89"/>
                <a:gd name="T25" fmla="*/ 8 h 33"/>
                <a:gd name="T26" fmla="*/ 56 w 89"/>
                <a:gd name="T27" fmla="*/ 7 h 33"/>
                <a:gd name="T28" fmla="*/ 64 w 89"/>
                <a:gd name="T29" fmla="*/ 6 h 33"/>
                <a:gd name="T30" fmla="*/ 71 w 89"/>
                <a:gd name="T31" fmla="*/ 6 h 33"/>
                <a:gd name="T32" fmla="*/ 80 w 89"/>
                <a:gd name="T33" fmla="*/ 6 h 33"/>
                <a:gd name="T34" fmla="*/ 88 w 89"/>
                <a:gd name="T35" fmla="*/ 6 h 33"/>
                <a:gd name="T36" fmla="*/ 88 w 89"/>
                <a:gd name="T37" fmla="*/ 0 h 33"/>
                <a:gd name="T38" fmla="*/ 80 w 89"/>
                <a:gd name="T39" fmla="*/ 0 h 33"/>
                <a:gd name="T40" fmla="*/ 71 w 89"/>
                <a:gd name="T41" fmla="*/ 0 h 33"/>
                <a:gd name="T42" fmla="*/ 64 w 89"/>
                <a:gd name="T43" fmla="*/ 1 h 33"/>
                <a:gd name="T44" fmla="*/ 56 w 89"/>
                <a:gd name="T45" fmla="*/ 2 h 33"/>
                <a:gd name="T46" fmla="*/ 49 w 89"/>
                <a:gd name="T47" fmla="*/ 3 h 33"/>
                <a:gd name="T48" fmla="*/ 41 w 89"/>
                <a:gd name="T49" fmla="*/ 4 h 33"/>
                <a:gd name="T50" fmla="*/ 35 w 89"/>
                <a:gd name="T51" fmla="*/ 6 h 33"/>
                <a:gd name="T52" fmla="*/ 29 w 89"/>
                <a:gd name="T53" fmla="*/ 8 h 33"/>
                <a:gd name="T54" fmla="*/ 22 w 89"/>
                <a:gd name="T55" fmla="*/ 9 h 33"/>
                <a:gd name="T56" fmla="*/ 18 w 89"/>
                <a:gd name="T57" fmla="*/ 13 h 33"/>
                <a:gd name="T58" fmla="*/ 13 w 89"/>
                <a:gd name="T59" fmla="*/ 14 h 33"/>
                <a:gd name="T60" fmla="*/ 8 w 89"/>
                <a:gd name="T61" fmla="*/ 18 h 33"/>
                <a:gd name="T62" fmla="*/ 6 w 89"/>
                <a:gd name="T63" fmla="*/ 20 h 33"/>
                <a:gd name="T64" fmla="*/ 2 w 89"/>
                <a:gd name="T65" fmla="*/ 24 h 33"/>
                <a:gd name="T66" fmla="*/ 1 w 89"/>
                <a:gd name="T67" fmla="*/ 28 h 33"/>
                <a:gd name="T68" fmla="*/ 0 w 89"/>
                <a:gd name="T69" fmla="*/ 32 h 33"/>
                <a:gd name="T70" fmla="*/ 6 w 89"/>
                <a:gd name="T71" fmla="*/ 32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6" y="32"/>
                  </a:moveTo>
                  <a:lnTo>
                    <a:pt x="6" y="32"/>
                  </a:lnTo>
                  <a:lnTo>
                    <a:pt x="7" y="29"/>
                  </a:lnTo>
                  <a:lnTo>
                    <a:pt x="8" y="27"/>
                  </a:lnTo>
                  <a:lnTo>
                    <a:pt x="10" y="24"/>
                  </a:lnTo>
                  <a:lnTo>
                    <a:pt x="13" y="22"/>
                  </a:lnTo>
                  <a:lnTo>
                    <a:pt x="16" y="19"/>
                  </a:lnTo>
                  <a:lnTo>
                    <a:pt x="21" y="17"/>
                  </a:lnTo>
                  <a:lnTo>
                    <a:pt x="25" y="14"/>
                  </a:lnTo>
                  <a:lnTo>
                    <a:pt x="31" y="13"/>
                  </a:lnTo>
                  <a:lnTo>
                    <a:pt x="37" y="11"/>
                  </a:lnTo>
                  <a:lnTo>
                    <a:pt x="42" y="9"/>
                  </a:lnTo>
                  <a:lnTo>
                    <a:pt x="50" y="8"/>
                  </a:lnTo>
                  <a:lnTo>
                    <a:pt x="56" y="7"/>
                  </a:lnTo>
                  <a:lnTo>
                    <a:pt x="64" y="6"/>
                  </a:lnTo>
                  <a:lnTo>
                    <a:pt x="71" y="6"/>
                  </a:lnTo>
                  <a:lnTo>
                    <a:pt x="80" y="6"/>
                  </a:lnTo>
                  <a:lnTo>
                    <a:pt x="88" y="6"/>
                  </a:lnTo>
                  <a:lnTo>
                    <a:pt x="88" y="0"/>
                  </a:lnTo>
                  <a:lnTo>
                    <a:pt x="80" y="0"/>
                  </a:lnTo>
                  <a:lnTo>
                    <a:pt x="71" y="0"/>
                  </a:lnTo>
                  <a:lnTo>
                    <a:pt x="64" y="1"/>
                  </a:lnTo>
                  <a:lnTo>
                    <a:pt x="56" y="2"/>
                  </a:lnTo>
                  <a:lnTo>
                    <a:pt x="49" y="3"/>
                  </a:lnTo>
                  <a:lnTo>
                    <a:pt x="41" y="4"/>
                  </a:lnTo>
                  <a:lnTo>
                    <a:pt x="35" y="6"/>
                  </a:lnTo>
                  <a:lnTo>
                    <a:pt x="29" y="8"/>
                  </a:lnTo>
                  <a:lnTo>
                    <a:pt x="22" y="9"/>
                  </a:lnTo>
                  <a:lnTo>
                    <a:pt x="18" y="13"/>
                  </a:lnTo>
                  <a:lnTo>
                    <a:pt x="13" y="14"/>
                  </a:lnTo>
                  <a:lnTo>
                    <a:pt x="8" y="18"/>
                  </a:lnTo>
                  <a:lnTo>
                    <a:pt x="6" y="20"/>
                  </a:lnTo>
                  <a:lnTo>
                    <a:pt x="2" y="24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6" y="32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33" name="Freeform 613"/>
            <p:cNvSpPr>
              <a:spLocks/>
            </p:cNvSpPr>
            <p:nvPr/>
          </p:nvSpPr>
          <p:spPr bwMode="auto">
            <a:xfrm>
              <a:off x="2270" y="4195"/>
              <a:ext cx="2" cy="29"/>
            </a:xfrm>
            <a:custGeom>
              <a:avLst/>
              <a:gdLst>
                <a:gd name="T0" fmla="*/ 1 w 2"/>
                <a:gd name="T1" fmla="*/ 28 h 29"/>
                <a:gd name="T2" fmla="*/ 1 w 2"/>
                <a:gd name="T3" fmla="*/ 28 h 29"/>
                <a:gd name="T4" fmla="*/ 1 w 2"/>
                <a:gd name="T5" fmla="*/ 0 h 29"/>
                <a:gd name="T6" fmla="*/ 0 w 2"/>
                <a:gd name="T7" fmla="*/ 0 h 29"/>
                <a:gd name="T8" fmla="*/ 0 w 2"/>
                <a:gd name="T9" fmla="*/ 28 h 29"/>
                <a:gd name="T10" fmla="*/ 1 w 2"/>
                <a:gd name="T11" fmla="*/ 28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"/>
                <a:gd name="T19" fmla="*/ 0 h 29"/>
                <a:gd name="T20" fmla="*/ 2 w 2"/>
                <a:gd name="T21" fmla="*/ 29 h 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" h="29">
                  <a:moveTo>
                    <a:pt x="1" y="28"/>
                  </a:moveTo>
                  <a:lnTo>
                    <a:pt x="1" y="28"/>
                  </a:lnTo>
                  <a:lnTo>
                    <a:pt x="1" y="0"/>
                  </a:lnTo>
                  <a:lnTo>
                    <a:pt x="0" y="0"/>
                  </a:lnTo>
                  <a:lnTo>
                    <a:pt x="0" y="28"/>
                  </a:lnTo>
                  <a:lnTo>
                    <a:pt x="1" y="28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34" name="Freeform 614"/>
            <p:cNvSpPr>
              <a:spLocks/>
            </p:cNvSpPr>
            <p:nvPr/>
          </p:nvSpPr>
          <p:spPr bwMode="auto">
            <a:xfrm>
              <a:off x="2273" y="4160"/>
              <a:ext cx="167" cy="72"/>
            </a:xfrm>
            <a:custGeom>
              <a:avLst/>
              <a:gdLst>
                <a:gd name="T0" fmla="*/ 166 w 167"/>
                <a:gd name="T1" fmla="*/ 40 h 72"/>
                <a:gd name="T2" fmla="*/ 165 w 167"/>
                <a:gd name="T3" fmla="*/ 42 h 72"/>
                <a:gd name="T4" fmla="*/ 164 w 167"/>
                <a:gd name="T5" fmla="*/ 46 h 72"/>
                <a:gd name="T6" fmla="*/ 161 w 167"/>
                <a:gd name="T7" fmla="*/ 50 h 72"/>
                <a:gd name="T8" fmla="*/ 158 w 167"/>
                <a:gd name="T9" fmla="*/ 53 h 72"/>
                <a:gd name="T10" fmla="*/ 153 w 167"/>
                <a:gd name="T11" fmla="*/ 55 h 72"/>
                <a:gd name="T12" fmla="*/ 150 w 167"/>
                <a:gd name="T13" fmla="*/ 58 h 72"/>
                <a:gd name="T14" fmla="*/ 145 w 167"/>
                <a:gd name="T15" fmla="*/ 61 h 72"/>
                <a:gd name="T16" fmla="*/ 139 w 167"/>
                <a:gd name="T17" fmla="*/ 63 h 72"/>
                <a:gd name="T18" fmla="*/ 132 w 167"/>
                <a:gd name="T19" fmla="*/ 65 h 72"/>
                <a:gd name="T20" fmla="*/ 126 w 167"/>
                <a:gd name="T21" fmla="*/ 67 h 72"/>
                <a:gd name="T22" fmla="*/ 119 w 167"/>
                <a:gd name="T23" fmla="*/ 68 h 72"/>
                <a:gd name="T24" fmla="*/ 111 w 167"/>
                <a:gd name="T25" fmla="*/ 69 h 72"/>
                <a:gd name="T26" fmla="*/ 103 w 167"/>
                <a:gd name="T27" fmla="*/ 70 h 72"/>
                <a:gd name="T28" fmla="*/ 96 w 167"/>
                <a:gd name="T29" fmla="*/ 71 h 72"/>
                <a:gd name="T30" fmla="*/ 87 w 167"/>
                <a:gd name="T31" fmla="*/ 71 h 72"/>
                <a:gd name="T32" fmla="*/ 78 w 167"/>
                <a:gd name="T33" fmla="*/ 71 h 72"/>
                <a:gd name="T34" fmla="*/ 62 w 167"/>
                <a:gd name="T35" fmla="*/ 69 h 72"/>
                <a:gd name="T36" fmla="*/ 46 w 167"/>
                <a:gd name="T37" fmla="*/ 67 h 72"/>
                <a:gd name="T38" fmla="*/ 33 w 167"/>
                <a:gd name="T39" fmla="*/ 63 h 72"/>
                <a:gd name="T40" fmla="*/ 21 w 167"/>
                <a:gd name="T41" fmla="*/ 58 h 72"/>
                <a:gd name="T42" fmla="*/ 12 w 167"/>
                <a:gd name="T43" fmla="*/ 53 h 72"/>
                <a:gd name="T44" fmla="*/ 5 w 167"/>
                <a:gd name="T45" fmla="*/ 46 h 72"/>
                <a:gd name="T46" fmla="*/ 1 w 167"/>
                <a:gd name="T47" fmla="*/ 40 h 72"/>
                <a:gd name="T48" fmla="*/ 0 w 167"/>
                <a:gd name="T49" fmla="*/ 32 h 72"/>
                <a:gd name="T50" fmla="*/ 1 w 167"/>
                <a:gd name="T51" fmla="*/ 29 h 72"/>
                <a:gd name="T52" fmla="*/ 3 w 167"/>
                <a:gd name="T53" fmla="*/ 25 h 72"/>
                <a:gd name="T54" fmla="*/ 5 w 167"/>
                <a:gd name="T55" fmla="*/ 21 h 72"/>
                <a:gd name="T56" fmla="*/ 9 w 167"/>
                <a:gd name="T57" fmla="*/ 18 h 72"/>
                <a:gd name="T58" fmla="*/ 13 w 167"/>
                <a:gd name="T59" fmla="*/ 16 h 72"/>
                <a:gd name="T60" fmla="*/ 17 w 167"/>
                <a:gd name="T61" fmla="*/ 13 h 72"/>
                <a:gd name="T62" fmla="*/ 21 w 167"/>
                <a:gd name="T63" fmla="*/ 10 h 72"/>
                <a:gd name="T64" fmla="*/ 28 w 167"/>
                <a:gd name="T65" fmla="*/ 8 h 72"/>
                <a:gd name="T66" fmla="*/ 34 w 167"/>
                <a:gd name="T67" fmla="*/ 6 h 72"/>
                <a:gd name="T68" fmla="*/ 41 w 167"/>
                <a:gd name="T69" fmla="*/ 5 h 72"/>
                <a:gd name="T70" fmla="*/ 47 w 167"/>
                <a:gd name="T71" fmla="*/ 3 h 72"/>
                <a:gd name="T72" fmla="*/ 55 w 167"/>
                <a:gd name="T73" fmla="*/ 2 h 72"/>
                <a:gd name="T74" fmla="*/ 63 w 167"/>
                <a:gd name="T75" fmla="*/ 1 h 72"/>
                <a:gd name="T76" fmla="*/ 70 w 167"/>
                <a:gd name="T77" fmla="*/ 0 h 72"/>
                <a:gd name="T78" fmla="*/ 79 w 167"/>
                <a:gd name="T79" fmla="*/ 0 h 72"/>
                <a:gd name="T80" fmla="*/ 88 w 167"/>
                <a:gd name="T81" fmla="*/ 0 h 72"/>
                <a:gd name="T82" fmla="*/ 104 w 167"/>
                <a:gd name="T83" fmla="*/ 2 h 72"/>
                <a:gd name="T84" fmla="*/ 120 w 167"/>
                <a:gd name="T85" fmla="*/ 5 h 72"/>
                <a:gd name="T86" fmla="*/ 134 w 167"/>
                <a:gd name="T87" fmla="*/ 8 h 72"/>
                <a:gd name="T88" fmla="*/ 145 w 167"/>
                <a:gd name="T89" fmla="*/ 13 h 72"/>
                <a:gd name="T90" fmla="*/ 155 w 167"/>
                <a:gd name="T91" fmla="*/ 18 h 72"/>
                <a:gd name="T92" fmla="*/ 162 w 167"/>
                <a:gd name="T93" fmla="*/ 25 h 72"/>
                <a:gd name="T94" fmla="*/ 166 w 167"/>
                <a:gd name="T95" fmla="*/ 32 h 72"/>
                <a:gd name="T96" fmla="*/ 166 w 167"/>
                <a:gd name="T97" fmla="*/ 40 h 7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67"/>
                <a:gd name="T148" fmla="*/ 0 h 72"/>
                <a:gd name="T149" fmla="*/ 167 w 167"/>
                <a:gd name="T150" fmla="*/ 72 h 72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67" h="72">
                  <a:moveTo>
                    <a:pt x="166" y="40"/>
                  </a:moveTo>
                  <a:lnTo>
                    <a:pt x="165" y="42"/>
                  </a:lnTo>
                  <a:lnTo>
                    <a:pt x="164" y="46"/>
                  </a:lnTo>
                  <a:lnTo>
                    <a:pt x="161" y="50"/>
                  </a:lnTo>
                  <a:lnTo>
                    <a:pt x="158" y="53"/>
                  </a:lnTo>
                  <a:lnTo>
                    <a:pt x="153" y="55"/>
                  </a:lnTo>
                  <a:lnTo>
                    <a:pt x="150" y="58"/>
                  </a:lnTo>
                  <a:lnTo>
                    <a:pt x="145" y="61"/>
                  </a:lnTo>
                  <a:lnTo>
                    <a:pt x="139" y="63"/>
                  </a:lnTo>
                  <a:lnTo>
                    <a:pt x="132" y="65"/>
                  </a:lnTo>
                  <a:lnTo>
                    <a:pt x="126" y="67"/>
                  </a:lnTo>
                  <a:lnTo>
                    <a:pt x="119" y="68"/>
                  </a:lnTo>
                  <a:lnTo>
                    <a:pt x="111" y="69"/>
                  </a:lnTo>
                  <a:lnTo>
                    <a:pt x="103" y="70"/>
                  </a:lnTo>
                  <a:lnTo>
                    <a:pt x="96" y="71"/>
                  </a:lnTo>
                  <a:lnTo>
                    <a:pt x="87" y="71"/>
                  </a:lnTo>
                  <a:lnTo>
                    <a:pt x="78" y="71"/>
                  </a:lnTo>
                  <a:lnTo>
                    <a:pt x="62" y="69"/>
                  </a:lnTo>
                  <a:lnTo>
                    <a:pt x="46" y="67"/>
                  </a:lnTo>
                  <a:lnTo>
                    <a:pt x="33" y="63"/>
                  </a:lnTo>
                  <a:lnTo>
                    <a:pt x="21" y="58"/>
                  </a:lnTo>
                  <a:lnTo>
                    <a:pt x="12" y="53"/>
                  </a:lnTo>
                  <a:lnTo>
                    <a:pt x="5" y="46"/>
                  </a:lnTo>
                  <a:lnTo>
                    <a:pt x="1" y="40"/>
                  </a:lnTo>
                  <a:lnTo>
                    <a:pt x="0" y="32"/>
                  </a:lnTo>
                  <a:lnTo>
                    <a:pt x="1" y="29"/>
                  </a:lnTo>
                  <a:lnTo>
                    <a:pt x="3" y="25"/>
                  </a:lnTo>
                  <a:lnTo>
                    <a:pt x="5" y="21"/>
                  </a:lnTo>
                  <a:lnTo>
                    <a:pt x="9" y="18"/>
                  </a:lnTo>
                  <a:lnTo>
                    <a:pt x="13" y="16"/>
                  </a:lnTo>
                  <a:lnTo>
                    <a:pt x="17" y="13"/>
                  </a:lnTo>
                  <a:lnTo>
                    <a:pt x="21" y="10"/>
                  </a:lnTo>
                  <a:lnTo>
                    <a:pt x="28" y="8"/>
                  </a:lnTo>
                  <a:lnTo>
                    <a:pt x="34" y="6"/>
                  </a:lnTo>
                  <a:lnTo>
                    <a:pt x="41" y="5"/>
                  </a:lnTo>
                  <a:lnTo>
                    <a:pt x="47" y="3"/>
                  </a:lnTo>
                  <a:lnTo>
                    <a:pt x="55" y="2"/>
                  </a:lnTo>
                  <a:lnTo>
                    <a:pt x="63" y="1"/>
                  </a:lnTo>
                  <a:lnTo>
                    <a:pt x="70" y="0"/>
                  </a:lnTo>
                  <a:lnTo>
                    <a:pt x="79" y="0"/>
                  </a:lnTo>
                  <a:lnTo>
                    <a:pt x="88" y="0"/>
                  </a:lnTo>
                  <a:lnTo>
                    <a:pt x="104" y="2"/>
                  </a:lnTo>
                  <a:lnTo>
                    <a:pt x="120" y="5"/>
                  </a:lnTo>
                  <a:lnTo>
                    <a:pt x="134" y="8"/>
                  </a:lnTo>
                  <a:lnTo>
                    <a:pt x="145" y="13"/>
                  </a:lnTo>
                  <a:lnTo>
                    <a:pt x="155" y="18"/>
                  </a:lnTo>
                  <a:lnTo>
                    <a:pt x="162" y="25"/>
                  </a:lnTo>
                  <a:lnTo>
                    <a:pt x="166" y="32"/>
                  </a:lnTo>
                  <a:lnTo>
                    <a:pt x="166" y="40"/>
                  </a:lnTo>
                </a:path>
              </a:pathLst>
            </a:custGeom>
            <a:solidFill>
              <a:srgbClr val="FFFF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35" name="Freeform 615"/>
            <p:cNvSpPr>
              <a:spLocks/>
            </p:cNvSpPr>
            <p:nvPr/>
          </p:nvSpPr>
          <p:spPr bwMode="auto">
            <a:xfrm>
              <a:off x="2354" y="4203"/>
              <a:ext cx="90" cy="33"/>
            </a:xfrm>
            <a:custGeom>
              <a:avLst/>
              <a:gdLst>
                <a:gd name="T0" fmla="*/ 0 w 90"/>
                <a:gd name="T1" fmla="*/ 31 h 33"/>
                <a:gd name="T2" fmla="*/ 0 w 90"/>
                <a:gd name="T3" fmla="*/ 31 h 33"/>
                <a:gd name="T4" fmla="*/ 8 w 90"/>
                <a:gd name="T5" fmla="*/ 32 h 33"/>
                <a:gd name="T6" fmla="*/ 17 w 90"/>
                <a:gd name="T7" fmla="*/ 32 h 33"/>
                <a:gd name="T8" fmla="*/ 24 w 90"/>
                <a:gd name="T9" fmla="*/ 31 h 33"/>
                <a:gd name="T10" fmla="*/ 32 w 90"/>
                <a:gd name="T11" fmla="*/ 30 h 33"/>
                <a:gd name="T12" fmla="*/ 40 w 90"/>
                <a:gd name="T13" fmla="*/ 29 h 33"/>
                <a:gd name="T14" fmla="*/ 47 w 90"/>
                <a:gd name="T15" fmla="*/ 28 h 33"/>
                <a:gd name="T16" fmla="*/ 53 w 90"/>
                <a:gd name="T17" fmla="*/ 26 h 33"/>
                <a:gd name="T18" fmla="*/ 60 w 90"/>
                <a:gd name="T19" fmla="*/ 24 h 33"/>
                <a:gd name="T20" fmla="*/ 66 w 90"/>
                <a:gd name="T21" fmla="*/ 22 h 33"/>
                <a:gd name="T22" fmla="*/ 70 w 90"/>
                <a:gd name="T23" fmla="*/ 19 h 33"/>
                <a:gd name="T24" fmla="*/ 75 w 90"/>
                <a:gd name="T25" fmla="*/ 17 h 33"/>
                <a:gd name="T26" fmla="*/ 80 w 90"/>
                <a:gd name="T27" fmla="*/ 14 h 33"/>
                <a:gd name="T28" fmla="*/ 83 w 90"/>
                <a:gd name="T29" fmla="*/ 11 h 33"/>
                <a:gd name="T30" fmla="*/ 86 w 90"/>
                <a:gd name="T31" fmla="*/ 8 h 33"/>
                <a:gd name="T32" fmla="*/ 87 w 90"/>
                <a:gd name="T33" fmla="*/ 4 h 33"/>
                <a:gd name="T34" fmla="*/ 89 w 90"/>
                <a:gd name="T35" fmla="*/ 0 h 33"/>
                <a:gd name="T36" fmla="*/ 82 w 90"/>
                <a:gd name="T37" fmla="*/ 0 h 33"/>
                <a:gd name="T38" fmla="*/ 82 w 90"/>
                <a:gd name="T39" fmla="*/ 2 h 33"/>
                <a:gd name="T40" fmla="*/ 80 w 90"/>
                <a:gd name="T41" fmla="*/ 5 h 33"/>
                <a:gd name="T42" fmla="*/ 78 w 90"/>
                <a:gd name="T43" fmla="*/ 8 h 33"/>
                <a:gd name="T44" fmla="*/ 76 w 90"/>
                <a:gd name="T45" fmla="*/ 9 h 33"/>
                <a:gd name="T46" fmla="*/ 72 w 90"/>
                <a:gd name="T47" fmla="*/ 13 h 33"/>
                <a:gd name="T48" fmla="*/ 67 w 90"/>
                <a:gd name="T49" fmla="*/ 14 h 33"/>
                <a:gd name="T50" fmla="*/ 63 w 90"/>
                <a:gd name="T51" fmla="*/ 17 h 33"/>
                <a:gd name="T52" fmla="*/ 58 w 90"/>
                <a:gd name="T53" fmla="*/ 19 h 33"/>
                <a:gd name="T54" fmla="*/ 52 w 90"/>
                <a:gd name="T55" fmla="*/ 20 h 33"/>
                <a:gd name="T56" fmla="*/ 46 w 90"/>
                <a:gd name="T57" fmla="*/ 22 h 33"/>
                <a:gd name="T58" fmla="*/ 39 w 90"/>
                <a:gd name="T59" fmla="*/ 24 h 33"/>
                <a:gd name="T60" fmla="*/ 32 w 90"/>
                <a:gd name="T61" fmla="*/ 24 h 33"/>
                <a:gd name="T62" fmla="*/ 24 w 90"/>
                <a:gd name="T63" fmla="*/ 25 h 33"/>
                <a:gd name="T64" fmla="*/ 17 w 90"/>
                <a:gd name="T65" fmla="*/ 25 h 33"/>
                <a:gd name="T66" fmla="*/ 8 w 90"/>
                <a:gd name="T67" fmla="*/ 25 h 33"/>
                <a:gd name="T68" fmla="*/ 0 w 90"/>
                <a:gd name="T69" fmla="*/ 26 h 33"/>
                <a:gd name="T70" fmla="*/ 0 w 90"/>
                <a:gd name="T71" fmla="*/ 31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"/>
                <a:gd name="T109" fmla="*/ 0 h 33"/>
                <a:gd name="T110" fmla="*/ 90 w 90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" h="33">
                  <a:moveTo>
                    <a:pt x="0" y="31"/>
                  </a:moveTo>
                  <a:lnTo>
                    <a:pt x="0" y="31"/>
                  </a:lnTo>
                  <a:lnTo>
                    <a:pt x="8" y="32"/>
                  </a:lnTo>
                  <a:lnTo>
                    <a:pt x="17" y="32"/>
                  </a:lnTo>
                  <a:lnTo>
                    <a:pt x="24" y="31"/>
                  </a:lnTo>
                  <a:lnTo>
                    <a:pt x="32" y="30"/>
                  </a:lnTo>
                  <a:lnTo>
                    <a:pt x="40" y="29"/>
                  </a:lnTo>
                  <a:lnTo>
                    <a:pt x="47" y="28"/>
                  </a:lnTo>
                  <a:lnTo>
                    <a:pt x="53" y="26"/>
                  </a:lnTo>
                  <a:lnTo>
                    <a:pt x="60" y="24"/>
                  </a:lnTo>
                  <a:lnTo>
                    <a:pt x="66" y="22"/>
                  </a:lnTo>
                  <a:lnTo>
                    <a:pt x="70" y="19"/>
                  </a:lnTo>
                  <a:lnTo>
                    <a:pt x="75" y="17"/>
                  </a:lnTo>
                  <a:lnTo>
                    <a:pt x="80" y="14"/>
                  </a:lnTo>
                  <a:lnTo>
                    <a:pt x="83" y="11"/>
                  </a:lnTo>
                  <a:lnTo>
                    <a:pt x="86" y="8"/>
                  </a:lnTo>
                  <a:lnTo>
                    <a:pt x="87" y="4"/>
                  </a:lnTo>
                  <a:lnTo>
                    <a:pt x="89" y="0"/>
                  </a:lnTo>
                  <a:lnTo>
                    <a:pt x="82" y="0"/>
                  </a:lnTo>
                  <a:lnTo>
                    <a:pt x="82" y="2"/>
                  </a:lnTo>
                  <a:lnTo>
                    <a:pt x="80" y="5"/>
                  </a:lnTo>
                  <a:lnTo>
                    <a:pt x="78" y="8"/>
                  </a:lnTo>
                  <a:lnTo>
                    <a:pt x="76" y="9"/>
                  </a:lnTo>
                  <a:lnTo>
                    <a:pt x="72" y="13"/>
                  </a:lnTo>
                  <a:lnTo>
                    <a:pt x="67" y="14"/>
                  </a:lnTo>
                  <a:lnTo>
                    <a:pt x="63" y="17"/>
                  </a:lnTo>
                  <a:lnTo>
                    <a:pt x="58" y="19"/>
                  </a:lnTo>
                  <a:lnTo>
                    <a:pt x="52" y="20"/>
                  </a:lnTo>
                  <a:lnTo>
                    <a:pt x="46" y="22"/>
                  </a:lnTo>
                  <a:lnTo>
                    <a:pt x="39" y="24"/>
                  </a:lnTo>
                  <a:lnTo>
                    <a:pt x="32" y="24"/>
                  </a:lnTo>
                  <a:lnTo>
                    <a:pt x="24" y="25"/>
                  </a:lnTo>
                  <a:lnTo>
                    <a:pt x="17" y="25"/>
                  </a:lnTo>
                  <a:lnTo>
                    <a:pt x="8" y="25"/>
                  </a:lnTo>
                  <a:lnTo>
                    <a:pt x="0" y="26"/>
                  </a:lnTo>
                  <a:lnTo>
                    <a:pt x="0" y="31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36" name="Freeform 616"/>
            <p:cNvSpPr>
              <a:spLocks/>
            </p:cNvSpPr>
            <p:nvPr/>
          </p:nvSpPr>
          <p:spPr bwMode="auto">
            <a:xfrm>
              <a:off x="2270" y="4195"/>
              <a:ext cx="79" cy="40"/>
            </a:xfrm>
            <a:custGeom>
              <a:avLst/>
              <a:gdLst>
                <a:gd name="T0" fmla="*/ 0 w 79"/>
                <a:gd name="T1" fmla="*/ 0 h 40"/>
                <a:gd name="T2" fmla="*/ 0 w 79"/>
                <a:gd name="T3" fmla="*/ 0 h 40"/>
                <a:gd name="T4" fmla="*/ 0 w 79"/>
                <a:gd name="T5" fmla="*/ 8 h 40"/>
                <a:gd name="T6" fmla="*/ 5 w 79"/>
                <a:gd name="T7" fmla="*/ 15 h 40"/>
                <a:gd name="T8" fmla="*/ 12 w 79"/>
                <a:gd name="T9" fmla="*/ 22 h 40"/>
                <a:gd name="T10" fmla="*/ 21 w 79"/>
                <a:gd name="T11" fmla="*/ 27 h 40"/>
                <a:gd name="T12" fmla="*/ 33 w 79"/>
                <a:gd name="T13" fmla="*/ 32 h 40"/>
                <a:gd name="T14" fmla="*/ 47 w 79"/>
                <a:gd name="T15" fmla="*/ 36 h 40"/>
                <a:gd name="T16" fmla="*/ 62 w 79"/>
                <a:gd name="T17" fmla="*/ 38 h 40"/>
                <a:gd name="T18" fmla="*/ 78 w 79"/>
                <a:gd name="T19" fmla="*/ 39 h 40"/>
                <a:gd name="T20" fmla="*/ 78 w 79"/>
                <a:gd name="T21" fmla="*/ 34 h 40"/>
                <a:gd name="T22" fmla="*/ 62 w 79"/>
                <a:gd name="T23" fmla="*/ 32 h 40"/>
                <a:gd name="T24" fmla="*/ 48 w 79"/>
                <a:gd name="T25" fmla="*/ 29 h 40"/>
                <a:gd name="T26" fmla="*/ 35 w 79"/>
                <a:gd name="T27" fmla="*/ 26 h 40"/>
                <a:gd name="T28" fmla="*/ 25 w 79"/>
                <a:gd name="T29" fmla="*/ 22 h 40"/>
                <a:gd name="T30" fmla="*/ 16 w 79"/>
                <a:gd name="T31" fmla="*/ 16 h 40"/>
                <a:gd name="T32" fmla="*/ 9 w 79"/>
                <a:gd name="T33" fmla="*/ 11 h 40"/>
                <a:gd name="T34" fmla="*/ 7 w 79"/>
                <a:gd name="T35" fmla="*/ 6 h 40"/>
                <a:gd name="T36" fmla="*/ 6 w 79"/>
                <a:gd name="T37" fmla="*/ 0 h 40"/>
                <a:gd name="T38" fmla="*/ 0 w 79"/>
                <a:gd name="T39" fmla="*/ 0 h 4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9"/>
                <a:gd name="T61" fmla="*/ 0 h 40"/>
                <a:gd name="T62" fmla="*/ 79 w 79"/>
                <a:gd name="T63" fmla="*/ 40 h 4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9" h="40">
                  <a:moveTo>
                    <a:pt x="0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5" y="15"/>
                  </a:lnTo>
                  <a:lnTo>
                    <a:pt x="12" y="22"/>
                  </a:lnTo>
                  <a:lnTo>
                    <a:pt x="21" y="27"/>
                  </a:lnTo>
                  <a:lnTo>
                    <a:pt x="33" y="32"/>
                  </a:lnTo>
                  <a:lnTo>
                    <a:pt x="47" y="36"/>
                  </a:lnTo>
                  <a:lnTo>
                    <a:pt x="62" y="38"/>
                  </a:lnTo>
                  <a:lnTo>
                    <a:pt x="78" y="39"/>
                  </a:lnTo>
                  <a:lnTo>
                    <a:pt x="78" y="34"/>
                  </a:lnTo>
                  <a:lnTo>
                    <a:pt x="62" y="32"/>
                  </a:lnTo>
                  <a:lnTo>
                    <a:pt x="48" y="29"/>
                  </a:lnTo>
                  <a:lnTo>
                    <a:pt x="35" y="26"/>
                  </a:lnTo>
                  <a:lnTo>
                    <a:pt x="25" y="22"/>
                  </a:lnTo>
                  <a:lnTo>
                    <a:pt x="16" y="16"/>
                  </a:lnTo>
                  <a:lnTo>
                    <a:pt x="9" y="11"/>
                  </a:lnTo>
                  <a:lnTo>
                    <a:pt x="7" y="6"/>
                  </a:lnTo>
                  <a:lnTo>
                    <a:pt x="6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37" name="Freeform 617"/>
            <p:cNvSpPr>
              <a:spLocks/>
            </p:cNvSpPr>
            <p:nvPr/>
          </p:nvSpPr>
          <p:spPr bwMode="auto">
            <a:xfrm>
              <a:off x="2270" y="4157"/>
              <a:ext cx="89" cy="33"/>
            </a:xfrm>
            <a:custGeom>
              <a:avLst/>
              <a:gdLst>
                <a:gd name="T0" fmla="*/ 88 w 89"/>
                <a:gd name="T1" fmla="*/ 0 h 33"/>
                <a:gd name="T2" fmla="*/ 88 w 89"/>
                <a:gd name="T3" fmla="*/ 0 h 33"/>
                <a:gd name="T4" fmla="*/ 80 w 89"/>
                <a:gd name="T5" fmla="*/ 0 h 33"/>
                <a:gd name="T6" fmla="*/ 71 w 89"/>
                <a:gd name="T7" fmla="*/ 0 h 33"/>
                <a:gd name="T8" fmla="*/ 64 w 89"/>
                <a:gd name="T9" fmla="*/ 1 h 33"/>
                <a:gd name="T10" fmla="*/ 56 w 89"/>
                <a:gd name="T11" fmla="*/ 2 h 33"/>
                <a:gd name="T12" fmla="*/ 49 w 89"/>
                <a:gd name="T13" fmla="*/ 3 h 33"/>
                <a:gd name="T14" fmla="*/ 41 w 89"/>
                <a:gd name="T15" fmla="*/ 4 h 33"/>
                <a:gd name="T16" fmla="*/ 35 w 89"/>
                <a:gd name="T17" fmla="*/ 6 h 33"/>
                <a:gd name="T18" fmla="*/ 29 w 89"/>
                <a:gd name="T19" fmla="*/ 8 h 33"/>
                <a:gd name="T20" fmla="*/ 22 w 89"/>
                <a:gd name="T21" fmla="*/ 9 h 33"/>
                <a:gd name="T22" fmla="*/ 18 w 89"/>
                <a:gd name="T23" fmla="*/ 13 h 33"/>
                <a:gd name="T24" fmla="*/ 13 w 89"/>
                <a:gd name="T25" fmla="*/ 14 h 33"/>
                <a:gd name="T26" fmla="*/ 8 w 89"/>
                <a:gd name="T27" fmla="*/ 18 h 33"/>
                <a:gd name="T28" fmla="*/ 6 w 89"/>
                <a:gd name="T29" fmla="*/ 20 h 33"/>
                <a:gd name="T30" fmla="*/ 2 w 89"/>
                <a:gd name="T31" fmla="*/ 24 h 33"/>
                <a:gd name="T32" fmla="*/ 1 w 89"/>
                <a:gd name="T33" fmla="*/ 28 h 33"/>
                <a:gd name="T34" fmla="*/ 0 w 89"/>
                <a:gd name="T35" fmla="*/ 32 h 33"/>
                <a:gd name="T36" fmla="*/ 6 w 89"/>
                <a:gd name="T37" fmla="*/ 32 h 33"/>
                <a:gd name="T38" fmla="*/ 7 w 89"/>
                <a:gd name="T39" fmla="*/ 29 h 33"/>
                <a:gd name="T40" fmla="*/ 8 w 89"/>
                <a:gd name="T41" fmla="*/ 27 h 33"/>
                <a:gd name="T42" fmla="*/ 10 w 89"/>
                <a:gd name="T43" fmla="*/ 24 h 33"/>
                <a:gd name="T44" fmla="*/ 13 w 89"/>
                <a:gd name="T45" fmla="*/ 22 h 33"/>
                <a:gd name="T46" fmla="*/ 16 w 89"/>
                <a:gd name="T47" fmla="*/ 19 h 33"/>
                <a:gd name="T48" fmla="*/ 21 w 89"/>
                <a:gd name="T49" fmla="*/ 17 h 33"/>
                <a:gd name="T50" fmla="*/ 25 w 89"/>
                <a:gd name="T51" fmla="*/ 14 h 33"/>
                <a:gd name="T52" fmla="*/ 31 w 89"/>
                <a:gd name="T53" fmla="*/ 13 h 33"/>
                <a:gd name="T54" fmla="*/ 37 w 89"/>
                <a:gd name="T55" fmla="*/ 11 h 33"/>
                <a:gd name="T56" fmla="*/ 42 w 89"/>
                <a:gd name="T57" fmla="*/ 9 h 33"/>
                <a:gd name="T58" fmla="*/ 50 w 89"/>
                <a:gd name="T59" fmla="*/ 8 h 33"/>
                <a:gd name="T60" fmla="*/ 56 w 89"/>
                <a:gd name="T61" fmla="*/ 7 h 33"/>
                <a:gd name="T62" fmla="*/ 64 w 89"/>
                <a:gd name="T63" fmla="*/ 6 h 33"/>
                <a:gd name="T64" fmla="*/ 71 w 89"/>
                <a:gd name="T65" fmla="*/ 6 h 33"/>
                <a:gd name="T66" fmla="*/ 80 w 89"/>
                <a:gd name="T67" fmla="*/ 6 h 33"/>
                <a:gd name="T68" fmla="*/ 88 w 89"/>
                <a:gd name="T69" fmla="*/ 6 h 33"/>
                <a:gd name="T70" fmla="*/ 88 w 89"/>
                <a:gd name="T71" fmla="*/ 0 h 3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9"/>
                <a:gd name="T109" fmla="*/ 0 h 33"/>
                <a:gd name="T110" fmla="*/ 89 w 89"/>
                <a:gd name="T111" fmla="*/ 33 h 3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9" h="33">
                  <a:moveTo>
                    <a:pt x="88" y="0"/>
                  </a:moveTo>
                  <a:lnTo>
                    <a:pt x="88" y="0"/>
                  </a:lnTo>
                  <a:lnTo>
                    <a:pt x="80" y="0"/>
                  </a:lnTo>
                  <a:lnTo>
                    <a:pt x="71" y="0"/>
                  </a:lnTo>
                  <a:lnTo>
                    <a:pt x="64" y="1"/>
                  </a:lnTo>
                  <a:lnTo>
                    <a:pt x="56" y="2"/>
                  </a:lnTo>
                  <a:lnTo>
                    <a:pt x="49" y="3"/>
                  </a:lnTo>
                  <a:lnTo>
                    <a:pt x="41" y="4"/>
                  </a:lnTo>
                  <a:lnTo>
                    <a:pt x="35" y="6"/>
                  </a:lnTo>
                  <a:lnTo>
                    <a:pt x="29" y="8"/>
                  </a:lnTo>
                  <a:lnTo>
                    <a:pt x="22" y="9"/>
                  </a:lnTo>
                  <a:lnTo>
                    <a:pt x="18" y="13"/>
                  </a:lnTo>
                  <a:lnTo>
                    <a:pt x="13" y="14"/>
                  </a:lnTo>
                  <a:lnTo>
                    <a:pt x="8" y="18"/>
                  </a:lnTo>
                  <a:lnTo>
                    <a:pt x="6" y="20"/>
                  </a:lnTo>
                  <a:lnTo>
                    <a:pt x="2" y="24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6" y="32"/>
                  </a:lnTo>
                  <a:lnTo>
                    <a:pt x="7" y="29"/>
                  </a:lnTo>
                  <a:lnTo>
                    <a:pt x="8" y="27"/>
                  </a:lnTo>
                  <a:lnTo>
                    <a:pt x="10" y="24"/>
                  </a:lnTo>
                  <a:lnTo>
                    <a:pt x="13" y="22"/>
                  </a:lnTo>
                  <a:lnTo>
                    <a:pt x="16" y="19"/>
                  </a:lnTo>
                  <a:lnTo>
                    <a:pt x="21" y="17"/>
                  </a:lnTo>
                  <a:lnTo>
                    <a:pt x="25" y="14"/>
                  </a:lnTo>
                  <a:lnTo>
                    <a:pt x="31" y="13"/>
                  </a:lnTo>
                  <a:lnTo>
                    <a:pt x="37" y="11"/>
                  </a:lnTo>
                  <a:lnTo>
                    <a:pt x="42" y="9"/>
                  </a:lnTo>
                  <a:lnTo>
                    <a:pt x="50" y="8"/>
                  </a:lnTo>
                  <a:lnTo>
                    <a:pt x="56" y="7"/>
                  </a:lnTo>
                  <a:lnTo>
                    <a:pt x="64" y="6"/>
                  </a:lnTo>
                  <a:lnTo>
                    <a:pt x="71" y="6"/>
                  </a:lnTo>
                  <a:lnTo>
                    <a:pt x="80" y="6"/>
                  </a:lnTo>
                  <a:lnTo>
                    <a:pt x="88" y="6"/>
                  </a:lnTo>
                  <a:lnTo>
                    <a:pt x="88" y="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038" name="Freeform 618"/>
            <p:cNvSpPr>
              <a:spLocks/>
            </p:cNvSpPr>
            <p:nvPr/>
          </p:nvSpPr>
          <p:spPr bwMode="auto">
            <a:xfrm>
              <a:off x="2364" y="4157"/>
              <a:ext cx="80" cy="41"/>
            </a:xfrm>
            <a:custGeom>
              <a:avLst/>
              <a:gdLst>
                <a:gd name="T0" fmla="*/ 79 w 80"/>
                <a:gd name="T1" fmla="*/ 40 h 41"/>
                <a:gd name="T2" fmla="*/ 79 w 80"/>
                <a:gd name="T3" fmla="*/ 40 h 41"/>
                <a:gd name="T4" fmla="*/ 78 w 80"/>
                <a:gd name="T5" fmla="*/ 32 h 41"/>
                <a:gd name="T6" fmla="*/ 73 w 80"/>
                <a:gd name="T7" fmla="*/ 24 h 41"/>
                <a:gd name="T8" fmla="*/ 67 w 80"/>
                <a:gd name="T9" fmla="*/ 18 h 41"/>
                <a:gd name="T10" fmla="*/ 57 w 80"/>
                <a:gd name="T11" fmla="*/ 12 h 41"/>
                <a:gd name="T12" fmla="*/ 46 w 80"/>
                <a:gd name="T13" fmla="*/ 8 h 41"/>
                <a:gd name="T14" fmla="*/ 32 w 80"/>
                <a:gd name="T15" fmla="*/ 4 h 41"/>
                <a:gd name="T16" fmla="*/ 16 w 80"/>
                <a:gd name="T17" fmla="*/ 2 h 41"/>
                <a:gd name="T18" fmla="*/ 0 w 80"/>
                <a:gd name="T19" fmla="*/ 0 h 41"/>
                <a:gd name="T20" fmla="*/ 0 w 80"/>
                <a:gd name="T21" fmla="*/ 6 h 41"/>
                <a:gd name="T22" fmla="*/ 16 w 80"/>
                <a:gd name="T23" fmla="*/ 7 h 41"/>
                <a:gd name="T24" fmla="*/ 31 w 80"/>
                <a:gd name="T25" fmla="*/ 10 h 41"/>
                <a:gd name="T26" fmla="*/ 44 w 80"/>
                <a:gd name="T27" fmla="*/ 13 h 41"/>
                <a:gd name="T28" fmla="*/ 54 w 80"/>
                <a:gd name="T29" fmla="*/ 18 h 41"/>
                <a:gd name="T30" fmla="*/ 62 w 80"/>
                <a:gd name="T31" fmla="*/ 23 h 41"/>
                <a:gd name="T32" fmla="*/ 69 w 80"/>
                <a:gd name="T33" fmla="*/ 28 h 41"/>
                <a:gd name="T34" fmla="*/ 72 w 80"/>
                <a:gd name="T35" fmla="*/ 34 h 41"/>
                <a:gd name="T36" fmla="*/ 72 w 80"/>
                <a:gd name="T37" fmla="*/ 40 h 41"/>
                <a:gd name="T38" fmla="*/ 79 w 80"/>
                <a:gd name="T39" fmla="*/ 40 h 4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0"/>
                <a:gd name="T61" fmla="*/ 0 h 41"/>
                <a:gd name="T62" fmla="*/ 80 w 80"/>
                <a:gd name="T63" fmla="*/ 41 h 4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0" h="41">
                  <a:moveTo>
                    <a:pt x="79" y="40"/>
                  </a:moveTo>
                  <a:lnTo>
                    <a:pt x="79" y="40"/>
                  </a:lnTo>
                  <a:lnTo>
                    <a:pt x="78" y="32"/>
                  </a:lnTo>
                  <a:lnTo>
                    <a:pt x="73" y="24"/>
                  </a:lnTo>
                  <a:lnTo>
                    <a:pt x="67" y="18"/>
                  </a:lnTo>
                  <a:lnTo>
                    <a:pt x="57" y="12"/>
                  </a:lnTo>
                  <a:lnTo>
                    <a:pt x="46" y="8"/>
                  </a:lnTo>
                  <a:lnTo>
                    <a:pt x="32" y="4"/>
                  </a:lnTo>
                  <a:lnTo>
                    <a:pt x="16" y="2"/>
                  </a:lnTo>
                  <a:lnTo>
                    <a:pt x="0" y="0"/>
                  </a:lnTo>
                  <a:lnTo>
                    <a:pt x="0" y="6"/>
                  </a:lnTo>
                  <a:lnTo>
                    <a:pt x="16" y="7"/>
                  </a:lnTo>
                  <a:lnTo>
                    <a:pt x="31" y="10"/>
                  </a:lnTo>
                  <a:lnTo>
                    <a:pt x="44" y="13"/>
                  </a:lnTo>
                  <a:lnTo>
                    <a:pt x="54" y="18"/>
                  </a:lnTo>
                  <a:lnTo>
                    <a:pt x="62" y="23"/>
                  </a:lnTo>
                  <a:lnTo>
                    <a:pt x="69" y="28"/>
                  </a:lnTo>
                  <a:lnTo>
                    <a:pt x="72" y="34"/>
                  </a:lnTo>
                  <a:lnTo>
                    <a:pt x="72" y="40"/>
                  </a:lnTo>
                  <a:lnTo>
                    <a:pt x="79" y="40"/>
                  </a:lnTo>
                </a:path>
              </a:pathLst>
            </a:custGeom>
            <a:solidFill>
              <a:srgbClr val="000000"/>
            </a:solidFill>
            <a:ln w="9525" cap="rnd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36870" name="Rectangle 625"/>
          <p:cNvSpPr>
            <a:spLocks noChangeArrowheads="1"/>
          </p:cNvSpPr>
          <p:nvPr/>
        </p:nvSpPr>
        <p:spPr bwMode="auto">
          <a:xfrm>
            <a:off x="0" y="1752600"/>
            <a:ext cx="8991600" cy="3890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69913" indent="-455613">
              <a:spcBef>
                <a:spcPct val="20000"/>
              </a:spcBef>
              <a:buClr>
                <a:srgbClr val="A50021"/>
              </a:buClr>
              <a:buSzPct val="75000"/>
              <a:buFont typeface="Wingdings" pitchFamily="2" charset="2"/>
              <a:buChar char="n"/>
            </a:pPr>
            <a:r>
              <a:rPr lang="en-US" sz="2600" b="1" dirty="0">
                <a:latin typeface="Calibri" pitchFamily="34" charset="0"/>
              </a:rPr>
              <a:t>Working capital = </a:t>
            </a:r>
            <a:r>
              <a:rPr lang="en-US" sz="2600" dirty="0">
                <a:latin typeface="Calibri" pitchFamily="34" charset="0"/>
              </a:rPr>
              <a:t>Current assets – Current liabilities</a:t>
            </a:r>
          </a:p>
          <a:p>
            <a:pPr marL="569913" indent="-455613">
              <a:spcBef>
                <a:spcPct val="20000"/>
              </a:spcBef>
              <a:buClr>
                <a:srgbClr val="A50021"/>
              </a:buClr>
              <a:buSzPct val="75000"/>
              <a:buFont typeface="Wingdings" pitchFamily="2" charset="2"/>
              <a:buChar char="n"/>
            </a:pPr>
            <a:endParaRPr lang="en-US" sz="2600" dirty="0">
              <a:latin typeface="Calibri" pitchFamily="34" charset="0"/>
            </a:endParaRPr>
          </a:p>
          <a:p>
            <a:pPr marL="569913" indent="-455613">
              <a:spcBef>
                <a:spcPct val="20000"/>
              </a:spcBef>
              <a:buClr>
                <a:srgbClr val="A50021"/>
              </a:buClr>
              <a:buSzPct val="75000"/>
              <a:buFont typeface="Wingdings" pitchFamily="2" charset="2"/>
              <a:buChar char="n"/>
            </a:pPr>
            <a:r>
              <a:rPr lang="en-US" sz="2600" b="1" dirty="0">
                <a:latin typeface="Calibri" pitchFamily="34" charset="0"/>
              </a:rPr>
              <a:t>Current Ratio</a:t>
            </a:r>
            <a:r>
              <a:rPr lang="en-US" sz="2600" dirty="0">
                <a:latin typeface="Calibri" pitchFamily="34" charset="0"/>
              </a:rPr>
              <a:t> = </a:t>
            </a:r>
            <a:r>
              <a:rPr lang="en-US" sz="2600" u="sng" dirty="0">
                <a:latin typeface="Calibri" pitchFamily="34" charset="0"/>
              </a:rPr>
              <a:t>Current Assets</a:t>
            </a:r>
            <a:endParaRPr lang="en-US" sz="2600" dirty="0">
              <a:latin typeface="Calibri" pitchFamily="34" charset="0"/>
            </a:endParaRPr>
          </a:p>
          <a:p>
            <a:pPr marL="1027113" lvl="1" indent="-455613">
              <a:spcBef>
                <a:spcPct val="20000"/>
              </a:spcBef>
              <a:buClr>
                <a:srgbClr val="A50021"/>
              </a:buClr>
              <a:buSzPct val="75000"/>
              <a:buFont typeface="Wingdings" pitchFamily="2" charset="2"/>
              <a:buNone/>
            </a:pPr>
            <a:r>
              <a:rPr lang="en-US" sz="2600" dirty="0">
                <a:latin typeface="Calibri" pitchFamily="34" charset="0"/>
              </a:rPr>
              <a:t>			Current Liabilities</a:t>
            </a:r>
          </a:p>
          <a:p>
            <a:pPr marL="1027113" lvl="1" indent="-455613">
              <a:spcBef>
                <a:spcPct val="20000"/>
              </a:spcBef>
              <a:buClr>
                <a:srgbClr val="A50021"/>
              </a:buClr>
              <a:buSzPct val="75000"/>
              <a:buFont typeface="Wingdings" pitchFamily="2" charset="2"/>
              <a:buNone/>
            </a:pPr>
            <a:endParaRPr lang="en-US" sz="2600" dirty="0">
              <a:latin typeface="Calibri" pitchFamily="34" charset="0"/>
            </a:endParaRPr>
          </a:p>
          <a:p>
            <a:pPr marL="569913" indent="-455613">
              <a:spcBef>
                <a:spcPct val="20000"/>
              </a:spcBef>
              <a:buClr>
                <a:srgbClr val="A50021"/>
              </a:buClr>
              <a:buSzPct val="75000"/>
              <a:buFont typeface="Wingdings" pitchFamily="2" charset="2"/>
              <a:buChar char="n"/>
            </a:pPr>
            <a:r>
              <a:rPr lang="en-US" sz="2600" b="1" dirty="0">
                <a:latin typeface="Calibri" pitchFamily="34" charset="0"/>
              </a:rPr>
              <a:t>Quick </a:t>
            </a:r>
            <a:r>
              <a:rPr lang="en-US" sz="2600" b="1" dirty="0" smtClean="0">
                <a:latin typeface="Calibri" pitchFamily="34" charset="0"/>
              </a:rPr>
              <a:t>Ratio  (a.k.a. acid test ratio)</a:t>
            </a:r>
            <a:endParaRPr lang="en-US" sz="2600" b="1" dirty="0">
              <a:latin typeface="Calibri" pitchFamily="34" charset="0"/>
            </a:endParaRPr>
          </a:p>
          <a:p>
            <a:pPr marL="1027113" lvl="1" indent="-455613">
              <a:spcBef>
                <a:spcPct val="20000"/>
              </a:spcBef>
              <a:buClr>
                <a:srgbClr val="A50021"/>
              </a:buClr>
              <a:buSzPct val="75000"/>
              <a:buFont typeface="Wingdings" pitchFamily="2" charset="2"/>
              <a:buNone/>
            </a:pPr>
            <a:r>
              <a:rPr lang="en-US" sz="2800" dirty="0">
                <a:latin typeface="Calibri" pitchFamily="34" charset="0"/>
              </a:rPr>
              <a:t>= </a:t>
            </a:r>
            <a:r>
              <a:rPr lang="en-US" sz="2600" u="sng" dirty="0">
                <a:latin typeface="Calibri" pitchFamily="34" charset="0"/>
              </a:rPr>
              <a:t>(Cash + Short-term Investments + Accounts Receivables) </a:t>
            </a:r>
            <a:r>
              <a:rPr lang="en-US" sz="2600" dirty="0">
                <a:latin typeface="Calibri" pitchFamily="34" charset="0"/>
              </a:rPr>
              <a:t> </a:t>
            </a:r>
          </a:p>
          <a:p>
            <a:pPr marL="1027113" lvl="1" indent="-455613">
              <a:spcBef>
                <a:spcPct val="20000"/>
              </a:spcBef>
              <a:buClr>
                <a:srgbClr val="A50021"/>
              </a:buClr>
              <a:buSzPct val="75000"/>
              <a:buFont typeface="Wingdings" pitchFamily="2" charset="2"/>
              <a:buNone/>
            </a:pPr>
            <a:r>
              <a:rPr lang="en-US" sz="2600" dirty="0">
                <a:latin typeface="Calibri" pitchFamily="34" charset="0"/>
              </a:rPr>
              <a:t>			Current Liabilities</a:t>
            </a:r>
          </a:p>
        </p:txBody>
      </p:sp>
    </p:spTree>
    <p:custDataLst>
      <p:tags r:id="rId1"/>
    </p:custDataLst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Homedepot</a:t>
            </a:r>
            <a:r>
              <a:rPr lang="en-US" dirty="0" smtClean="0"/>
              <a:t> vs. Lowe’s in 2013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pPr>
              <a:buNone/>
            </a:pPr>
            <a:r>
              <a:rPr lang="en-US" dirty="0" smtClean="0"/>
              <a:t>				</a:t>
            </a:r>
          </a:p>
          <a:p>
            <a:pPr>
              <a:buNone/>
            </a:pPr>
            <a:r>
              <a:rPr lang="en-US" dirty="0" smtClean="0">
                <a:solidFill>
                  <a:srgbClr val="FF0000"/>
                </a:solidFill>
              </a:rPr>
              <a:t>						Assets	Revenues</a:t>
            </a:r>
          </a:p>
          <a:p>
            <a:endParaRPr lang="en-US" dirty="0" smtClean="0"/>
          </a:p>
          <a:p>
            <a:pPr>
              <a:buNone/>
            </a:pPr>
            <a:r>
              <a:rPr lang="en-US" dirty="0" smtClean="0"/>
              <a:t>			</a:t>
            </a:r>
            <a:r>
              <a:rPr lang="en-US" dirty="0" err="1" smtClean="0"/>
              <a:t>Homedepot</a:t>
            </a:r>
            <a:r>
              <a:rPr lang="en-US" dirty="0" smtClean="0"/>
              <a:t> 		$40.5 b	$78.8b</a:t>
            </a:r>
          </a:p>
          <a:p>
            <a:pPr>
              <a:buNone/>
            </a:pPr>
            <a:r>
              <a:rPr lang="en-US" dirty="0" smtClean="0"/>
              <a:t>			Lowe’s		$32.7 b	$53.4b</a:t>
            </a:r>
            <a:endParaRPr lang="en-US" dirty="0"/>
          </a:p>
        </p:txBody>
      </p:sp>
      <p:pic>
        <p:nvPicPr>
          <p:cNvPr id="4" name="Picture 8" descr="http://upload.wikimedia.org/wikipedia/commons/thumb/5/5f/TheHomeDepot.svg/1024px-TheHomeDepot.sv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2209800"/>
            <a:ext cx="1371599" cy="1295400"/>
          </a:xfrm>
          <a:prstGeom prst="rect">
            <a:avLst/>
          </a:prstGeom>
          <a:noFill/>
        </p:spPr>
      </p:pic>
      <p:pic>
        <p:nvPicPr>
          <p:cNvPr id="5" name="Picture 6" descr="http://shopboxingday.ca/wp-content/uploads/2012/12/lowes-boxing-day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4038600"/>
            <a:ext cx="2286000" cy="11887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83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24000"/>
            <a:ext cx="9144000" cy="509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8308" name="AutoShape 4" descr="data:image/jpeg;base64,/9j/4AAQSkZJRgABAQAAAQABAAD/2wCEAAkGBxIREhUSERQVFRUXFRobGBcXGRoaGhkYGhwXGBcaGhcZHCggGhsmHBgXITIkJSkrLi4uFx8zRDMtNyovLysBCgoKDg0OGxAQGzIkICQvLDQ0NDQsNDA3ODc0LCwsLzIyLywsLCw3NzQsLS80NDQ0LCwwODQsNCwsNC0vLDQ0N//AABEIAOEA4QMBEQACEQEDEQH/xAAbAAACAgMBAAAAAAAAAAAAAAAABgUHAgMEAf/EAEAQAAIAAwYDBgUCBQMDBAMAAAECAAMRBAUGITFBElFhEyJScYGRMkKhscEjYhSC0eLwB7LCFTNyotLh8TRDkv/EABoBAAMBAQEBAAAAAAAAAAAAAAAEBQYDAQL/xAA2EQABAwIDBQcEAwABBQEAAAABAAIDBBESITEFQVGx8BMyYXHB0eEiI4GhFJHxMyQ0QkNSFf/aAAwDAQACEQMRAD8A7IyC26IEIgQiBCIEIgQiBCIEIgQiBCIEIgQiBCIEIgQiBCIEIgQiBCIEL0CuQgQn3CuG+ypOnD9T5V8H932i5RUXZ/XJ3uXys9X1/afbj7vP4TPFNSUu4ow4J4MyUAJoHkHHI/u5H08p9bRCUY2d7mqdBXmE4H93kq+dSCQQQQaEHIgjUERAIINitGCCLhYwL1ECEGPChNEV1JSvElVkQIRAhECEQIRAhECEQIRAhECEQIRAhECEQIRAhECEQIRAhECF6BXIQIU1/AWiwmVaGRSORz4SflbwmmhG/wBXOylpS2UjrgUj20NWHQg9cQpS8sasRSzpw5Zs+ZryCjL1NfKGZtqE5Ri3mlINkAZym/koU4jtda9s3stPbhpCf82o/wDvl7J7+BTWtg5+6lLuxrNU0nKJg5r3W9tD9IZi2o9ptIL/AKPtySk2yI3Zxm37HvzUHfNv/iJzTeHh4qUHQAAVO5yhOol7WQvta6fpoexiDL3suKOK7ogQgx4UJoiupKV4kqsiBCIEIgQiBCIEIgQiBCIEIgQiBC2T5DIaOpUkA0IpkdDHrmuabOFl8te14u03WuPF9IgQiBCIEIgQiBC9ArkIEJ9wrhvsqTpw/U+VfB/d9ouUVF2f1v73L5Wer6/tPtx93n8JknyVdSrgMpFCDoRFFzQ4WOiltcWkOabEKucSXA1mbiWrSicjup8Lfg7xnqukMBuO71kVpqKtE4scnDq4UHCafT9hiRItFj7JkGRIfnxahgda0Iz9Nou0bYpqfAR5+6ztc+WCpxg+XslO/Lneyvwtmp+F+Y5Hk3SJVTTOgdY6bj1vVilqmVDbjXeFGwumkQIQY8KE0RXUlK8SVWRAhECEQIRAhECEQIRAhECEQITPha7ZIX+KtDpwhqKpIoGG7deQ9YpUUEYHbSkWGnz6D8qVX1Epd2EQNzr8ep/CnLyex29ezE1O0HwHQg8gDTiB3EOzGnqhhDhfckIRU0ZxlptvVfzpZVmU0JUkEg1GRpkdxEFwLSQdy0bXYmhw3rCPF6iBCIEIgQiBCfcK4c7ICdOH6h+FfB/d9ouUVF2f3H68vlZ7aFf2n24+7z+E0RTUlECFhPkq6lXAZSKEHQiPlzQ4WOi+muLSHNNiFXOJLgazNxLVpROR3U+Fvwd4z1XSGA3Hd6yK01FWicWOTh1cKS/08Dcc4/LwrXzq1PpWGdlA4ncMvVK7YthZxzTfb7Gk5DLmCqn6HYg7GK0sTZGlrhkosUronB7Dmq0vy53sr8LZqfhfYjkeTdIzlTTOgdY6bj1vWppaptQy413harruubaGKyhWgqSTQDln1j5hgfMbM3L7nqI4AC86rmtMhpbMjgqy5EHaOT2lpLXCxC6se17Q5puCmSKqlpXiSqyIEIgQiBCIEIgQiBCIEIgQnLCmGtJ88dUQ/RmH2EV6Gh0kkHkPUqJtDaGsUR8z6BbcV4a46z5A72roPm5sv7uY389fquocX3IxnvHXX5Xxs/aGG0Upy3Hh4Hw5eSgcLWWTOmmVOUnjQ8BBpRhmfWgJz5dYRoo45Hlkg1GSo18ksUYkjOhzXNfV0vZX4HzU/C2zD8HmI51FO6B2E6biulNVMqGYm67wo+OCZRAhECF6BygQp+bhSckhpzMqlV4im4AzPe8VNqesPO2fI2IyE2tnb5U5u0o3TCNouDlf4ROxhamAAKKRqQtS3nxVA9I9dtKcgAWH4Q3ZVOCSbn8+ybcO36tqWhosxR3l/wCS9Pt7E1aSrbO3gRuUaso3U7uLTofQqYhtJIgQsJ8lXUq4DKRQg6ER8uaHCx0X01xaQ5psQkW3WObds3tZNWlE0z0p4H/Df4YksUlFJjZ3T1Y+h6N+KWOuj7OTJw6uPULwY2n8VSkvh5Uav/8AVfxB/wDqS30Fut/wvf8A8iG2pv8Ajlb1XfeGJrNPs7q6sHKmiEV73ykMMsjvl5R3lroJYS1wz4ePnol4dnzwzhzTlx8PJRGCrb2doCHSYOE+YqVP3H80KbOlwTYf/rL268U5tSHHBi3tz9+vBNmJLhW1LUUWao7rc/2t0+3uDUrKQTtuMndZFR6KtdTusc2nUeoUV/0md4Pqv9Y49hJwTn8mLj+ikmIauogQiBCIEIgQiBCIEIgQmGxXM0iULZNA7hUrKYfFUgDiPy5moyOkPx0xij7d+61h7qbLVNlk/jx773PBMGH8VCe/ZzQEYnuUOR6Z/N94fpa8SuwvFjuU6s2aYW42G43pkiipaXb2ukypotlmQM61Ly/GCCGK8noT5+eRnz05Y/t4hcjUcfLx686dPVCSP+PMbA6Hh5+HXlET8VSrQjS7TJPCfhKEEg7HOlD1+kKO2gyVpbKzLwP+JxuzZIXh8L8/HorzC1glWqzzJTqA6tUOB3hxDLPcVBy5QUUTJ4XMcMwdV7XzSU87ZGnIjTyS/ed3zLO5lzBnsdmHMHlCE0LonYXKjBOyZmNi5QK5COS7J9wrhvsqTpw/U+VfB/d9ouUVF2f1v73L5Wer6/tPtx93n8KWxBYnn2d5cs0Y0p1oQaV2rSkN1UTpYixuqSo5WxTB7hkqumyypKsCGBoQdQYzJBBsdVrWuDhcaLKzWhpbB0JVlNQRHrHuY4OabELx7GvaWuFwVZGHb9W1LQ0WYo7y/wDJen29idFSVbZ28HDcsvWUbqd3Fp0PoVMQ2kkQIWE+SrqVcBlIoQdCI+XNDhY6L6a4tIc02IVc4kuBrM3EtWlE5HdT4W/B3jPVdIYDcd3l4FaairROLHJw/fiFBwmn12XPX+Ik017VP9wjrBftWW4jmuNTbsX34HkrZjVLHLVHyvtU/GSW0RAhECEQIRAhECEQITjhLDgIW0ThUay0+zH8D1itQUV7Sv8AwPX2UTaNfa8Uf5Pp7pxnSldSrAFSKEHQiLDmhwsdFFa4tIc02IVc4kuBrK3ElTKJyO6nYE/Y/mM7V0hgNx3eXW4rTUVa2obhd3uan8K4k7Skmce/orH5+h/d9/OH6Ktx/bk13Hj8qdX0HZ/cj03jh8JqiopCUsV4a46z5A72roPm5so8XMb+esqtocV5IxnvHXX5VnZ+0MNopTluPDw8uXktGEZ0uzWaZaJjCjMAAMz3a0FPESTlyodI50DmQwulcdTy69V97RY+edsLBoOfp/iXb5vV7S/G+QHwqNFH5PM7+0T6iodM7E78eCp01MyBmFv5PFN2FMOiUBOmgGYRVRqEB36t9orUNFg+4/Xd4fKjbQrzITGzTf4/CaIpqSiBCgMTYeFpHGlBNAyOzDkfwYRrKMTDE3vc1Roa4wHC7u8lXk2WVJVgQwNCDqDGfIINjqtK1wcLjRZWa0NLYOhKspqCP806R6x7mODmmxC8exr2lrhcFWRh2/VtS0NFmKO8v/Jen29idFSVbZ28HDVZeso3U7uLTofQqYhtJIgQsJ8lXUq4DKRQg6ER8uaHCx0X01xaQ5psQq5xJcDWZuJatKJyO6nwt+DvGeq6QwG47vLwK01FWicWOTh+/ELowRdxmTu1Pwy/q5FAPQVPtHTZ0JfJjOjea57UnDIuzGruSZsSX+tlWi0aaR3V5fubp039yKVZWCBthm7rMqTRUTqh1zk0dWCiv+qzvH9F/pHDt5OKc/jRcOaSoiK6iBCIEIgQiBCIEJxwthitJ1oXL5JZH/qYfYRXoqG/3JR5D39lEr9o2+3EfM+3uoi8LTaLLaTQsnCxKLUlOAk0AFacNMqDSmxGScr5oJjna2g3W8uCdhjhqIBle4zO+/uni4r5S1JxLkw+JNwfyDsYt01S2dtxrvCgVVK+nfY6bipCdJV1KuAykUIOhEd3NDhY6Jdri0hzTYhVziS4GsrcSVMonI7qdgT9j+Yz1XSGA3Hd5dbitNRVrahuF3e5qfwpiTtKSZx7+isfn6H93384foq3H9uTXcePyp20KDs/uR6bxw+EwXleEuzyzMmGgGg3J2AG5h+aZsTcTlNggfM/AxVbeVr7aa8zhC8RrwroP6nmdzWMzLJ2jy61rrWwxdlGGXvZc0c11T/ge9O0ldix70vTqm3tp5Ui7s2fGzszqOXws7tSnwSdoNHc/n3TNFJSkQIRAhQGJsPC0jjSgmgZHZhyP4MI1lGJhib3uao0NcYDhd3eSrybLKkqwIYGhB1BjPkEGx1Wla4OFxosrNaGlsHQlWU1BEese5jg5psQvHsa9pa4XBVkYdv1bUtDRZijvL/yXp9vYnRUlW2dvBwWXrKN1O7i06H0KmIbSSIELCdJV1KuAVIoQdCI+XNDhY6L6a4tIc02IVf3jLe7bRWQ4IYV4Tnlyceeh6HrEGVrqOb7Z16z9CtHC5tdDaQZjf7eqgbROZ2Z3JZmNSTuYRe4uJc43JVBjGsAa0WATJFVS0rxJVZECEQIRAhECEwXJZpUhxMtoZO6GlKVJDa50AOYyyPMGHqZkcTsc+W8Za/4p1VJJM3BT57jnp/qsGzz1mKHQhlIqCN4vtcHgOaclm3scxxa4WIXHfV0paU4XyI+Fhqp/I5iONRTtnbY/grvTVL6d+Jum8JOulEsM2Y1o4hNRf01WvDMByqG3HQ6eYykQBtLI4y94aDj114Wqguq42iK2E6nh11lq3XFfKWpOJcmHxJuD+RyMVqapbO2413hRqqlfTusdNxUhOlK6lXAZSKEHQiGHNDhY6Jdri0hzTYhJduuBLG38T2gKo4KS2GbGuS8VdRqDTbOI0lG2mPa3yByHpf481cirXVQ7HDmRmRzt8qBve9JlqmcT+SoMwtdhzJ57+whGeofO67vwFRpqZlOzC38lSDYQtPZhwFLEVMutGHLM5E9PvDB2dNgDt/DrJLDakGMtOnFQU6UyEq4KsNQRQ+xhFzS02IsVQa4OF2m4XTdNvazzVmrscxzU/EPb60jpDKYpA8blyqIRNGWHerLtV4qiLO+KUacRGytSj9QMq9DXbPSPmDWiT/x6z681lo4C95j0d7buvLeu1GBAIIIIqCNCNiDHUEEXC4EEGxXserxECFAYmw8LSONKCaBkdmHI/gwjWUYmGJve5qjQ1xgOF3d5KvJssqSrAhgaEHUGM+QQbHVaVrg4XGiys1oaWwdCVZTUEf5pHrHuY4OabELx7GvaWuFwVZGHb9W1LQ0WYo7y/8AJen29idFSVbZ28HBZeso3U7uLTofQqYhtJKFxJf62ZeFaNNYd1eQ8TdOm/uQlV1YgFhm49XKeoqJ1Q65yaOrBVxPnM7F3JZmNSTuYzznFxLnG5K07GNY0NaLALWY+SvpNEV1JSvElVkQIRAhECFP3ddb2cJap0rjlg1K/Mo+Vypy9D9NnooHQgTSNu3hvHA2U6aoZMXQRus7juPEXTF/1WyW9exeqsfhDgBgdipBIr0rnyih29PVt7N2R8fTcpn8apo3do3MeHrvUHYrbNu2eZMzvyzmQOR0dRseY6eRhKOV9HKY3ZjrMeyoSwx10QkZk7rIp8s89Zih0IZWFQRvFxrg8BzTks89jmOLXCxC476ulLSnA+RHwtup/I5iONRTtnbhP4K701S+nfibpvCrt1n2Kf4XXQ/Ky/lT/lCIz5EtNLwI/fx1qtKDFVxcQf189aKwFvpFsy2iaOAMoPDqSToF511HTPKLwqmiESvyus4aRxnMLM7b/dV9fF6TLVM4m00RBmFB2HMnnv7CIM87534j+AtJTUzKdmFv5KbsK4b7Kk6cP1PlXwf3faKtFRdn9b+9y+VGr6/tPtx93n8JnimpK5bfd0qeOGagYbV1HkRmPSOUsLJRZ4uusU8kRuw2SjeuC2WrWduIeBqBvRtD6084lT7McM4jfwPurNPtZpylFvEe3+rswhaTR7HPUggEqrClUOTDPUVPsekdaB5saeQf3w3rjtGMXFREf647ly3feTXfPazTiTJrVW3VToRzHMcwadecU5pJDC/u7l1mp21kQmj72/x63J1RgQCCCCKgjQjYgxYBBFwoZBBsV7Hq8RAhQGJsPC0jjSgmgZHZhyP4MI1lGJhib3uao0NcYDhd3eSrybLKkqwIYGhB1BjPkEGx1Wla4OFxopbCMkta5dDThq3mADl619qw1QNLp256JPaLg2ndlqnLEl/LZlotGmsO6vIeJunTf3Ir1dWIBYZuPVyodFROqHXOTR1YKuJ85nYu5LMxqSdzGec4uJc43JWnYxrGhrRYBa48X0gx4UJoiupKV4kqsiBCIEJnwddctppM7KYlCsphSoNCHodfL15RSoIGOk+5qNB6qVtKpe2MdnodSOSfSK5GLqzqQcVYb7Gs2SP0/mXwdR+37eWkGtouz+tnd5fHLyWioK/tftyd7n880tu5Y1YknmTU+5ieSSblVAABYKXw5fzWVqGrSmPeXl+5evTeGqSrMBse71okq2ibUNuMnDqxVkWeesxQ6EMrCoI3jRNcHgOaclmHscxxa4WIXBfxs6y+0tKqwU90EVJJ2A3ry0y6RwquxDMUovZMUnbufghNrqtbbazMYnMKCeBKkqgJrwqNh5cozkkheb7tw4eS1MUQYPHeePmnTCWHRLCz5oq5FVHgB3/8vtFmhogwCR+u7w+VC2hXF5MTNN/j8JpimpKIEIgQiBCweUpIJAJU1BIzB0NDtllHhaCQSNF9BxAIB1S9ja6+1ldqo78vPzT5vbX0POJ+0YMceMat5b1R2XUdnJgOjue5QGF8RGQRLmkmUTkd0PMft5j180aKt7L6H93l8KjX0AmGNne5/KsJGBAIIIIqCNCNiDF4EEXCzhBBsV7Hq8RAhRN7YfkWlg7ghhqVNOIcmyz+8Kz0cczg52vgnKeulgaWt08UrYvsMizNK7CqTMyQGNQNmqTUGtfPPlEuviihLezyPn+1W2dNLOHdrmPJLjMzGpJZidTUkn7kxPJJOeZVQANFhkE3WLBlZBMxuGcc15J+0867nbbrVj2ZeO7zZx/XX+KLLta0v0C7R++v9Spa7M8pykwcLDUfkcx1iW9jmOLXDNWI5GyNDmm4K0mPgr7TRFdSUrxJVZECFK4amSFnqbQMvlJ+ENsWHL7fZmjMQlBk0/V/FKVzZXQkRa/u3gp/HUp0eTaJZI4e7xDY6r6Hvf4Yf2m1zXNlbu6CnbKcxzXwu35+6lsN3+tpXhaizVGY2I8S9Om0NUdYJhY5OHVwk62iMBuM2nqxU0RXIw6kEg4qw32NZ0kfp/Mvg6j9v28tINbRdn9bO7y+OXktFQV/a/bk73P55pZicqqZcIXwlnE3tXIWgKpQmrZ1pyOg9ekUaCpbCHYzluCl7RpXTFuAZ7yom+b1mWmZxvkB8KjRR+TzMK1FQ6Z2J34CcpqZkDMLfyeK4I4JhSM6/LQ8tZRmHhUAZZEgaVYZmGHVUzmBhdkEs2jha8vDcyt124jtEk5OXXwvVvY6j3p0j6hrZo99x45/K+J6CCXdY8Rl8JwunFUidRWPZPyY5HyfT3oYrwbQikyOR8fdRKjZssWY+oeHt/qnoeU9ECEQIXhECFV+I7s/hpzIPgPeT/xO3ocvbnGZq4OxkLd27rwWsoqjt4g46jIruwviIyCJc0kyicjuh5j9vMevn3oq0xHA/u8vhL19AJhjZ3ufyrCRgQCCCCKgjQjYgxeBBFws4QQbFex6vFC4kv8AWyrRaNNYd1eQ8TdOm/uQlV1ggFhm49XKeoqJ1Q65yaOrBVzNmvMcsxLux8ySchkPYARnnOc91zmStO1rY22GQCdLkwiglk2kVdxSgP8A2x0Pi6+nOtmn2c3Ae1GZ/Xz/AJ5wqraji8djoP38f6oy32y22GYFMwunyFgCrKNjuCNxWsLSyVNK6xdcbr7/AF/aahipatmINsd9t3XksL9vuRapIJllZ4IAI0pv3tx02MeVNVHPGLizgvqko5aeU2ddhS4YnFU00RXUlK8SVWRAhECFNWbEDCzvZ5i9opWiEnNOW2YGRHKns2yrcITE4XFsvDrckX0LTMJmmxvn49b1EyJzIwdCVZTUEagwq1xaQWmxCcc0PBa4XBVjYbv9bSvC1FmgZrsR4l6dNo0NHWCYWOTh1cLM1tE6A3GbT1YqaIrkYdSCS8QYakSVmTu0KCncl0Hx7KDrQ8ts9ojVVDFG10l7cB48OuSu0e0JpHNjw34nwSlLlliFUEk6ACpPkBEoAk2GqsucGi5yCZbuwXNcVmsJY8I7zeudB9YoxbMkdm82/Z9ualzbWjblGL/odf0pdME2catNPqo+yw2NlxDUk9eSSO15joB1+VptGB5ZH6c11P7gGH0Aj4fspn/i4j9+y+2bYkHeaD5Ze6Xr0w3aJFWK8aD5kzp5jUfbrCE1FLFmRccQqUFfDNkDY8CoqTw1HHXh34aVpzFcj5b9NYVba+eicdit9OqZrI1ssqCZIb+Is50oCQB1T4kIzyGQ3ijGaiBodGcTOt2o6upUgpqhxZIMD+t+h6sp26cVyJ1Ax7J+THunyfT3pD0G0Ipcjket6n1GzZos2/UPD2/1T8PqciBChMW3X28klRV5feXr4l9R9QISrqftY8tRp7J/Z9T2MuehyPoVWsZ1ahO3+n9omFZiHOWtOGuzGtQOm9P6xZ2W95DmnuhQdrsjBa4d4qVxJf62ZeFaNNYd1eQ8TdOm/uQzV1YgFhm49XKUoqJ1Q65yaOrBVzNmPMcsxLux8ySchkPYARnnOc51zmStO1rY22GQCYrLYXu4yrROVWDHhZfmlkgkFToTQH6jesUGROpC2WQXvl4joeymSTNrQ6GM2tn4Ho+6erPPWYodCGVhUERcY8PAc05LPvY5ji1wsQtV4WFJ6GXMFQfcHYg7GPmWJsrcLtF9wzPieHsOarS+7oeyvwtmp+F9mH4PMRnKindA6x03FamlqmVDMTdd4UcYWKZTRFdSUrxJVZECEQIRAhECFskTmRg6EqymoI1Bj1ri0hzTYhfLmh4LXC4Ksex36BZFtE+i1ByHzEEgcI60rTb6xoo6odgJZMut3msxJRn+QYYs/Tz8kk262zrdOApmTREGij/BUnpEWSWSqkH6HX7V6KKKkiJ/s8etwUjhy8EsU15dol8LeOhLDplqp1BH12YpJm0zy2UW8etyWrYHVUbXxOuOHW9M134ms85+BWIY6cQpXyPPpFOKuhkdhBzUmbZ80TcRGXgpmG0kiBCIEJZxDhVZtZkgBJmpXRX/APa3X35xNqtntf8AVHkefX+qrR7SdH9Embf2Ov8AEsXJe8yxzCCDw1o8s5GoyqK6MPr7ETKeofTvsdN463qrVUrKplxruPW5Nd6XLItsvtZPCHIqHGQY8nH05inpFWamiqWY49Tv9+rhSIKuWlf2cmg3e3VkqWK97TY2Mup7poZb5geXL0NPOJcdRNTuw8Nx6+FXlpYKpuPjvHXNNt1YskTqK/6T8mPdPk+nvSKsG0IpMnfSet6jVGzJYs2/UPD2/wBTAIfU5Vti26+wnkqO5Mqy9D8y+5r5ERnK6DspbjQ5+61GzqjtorHUZey5bpvudZgwllaNqGFaHSozGf8ASOcFVJCCGb11qKOKcgv3LhnzmmMWclmY5k6k/wCbRwc4uN3G5KYYxrG4WiwClrpu22S3WdLktVTlxACo0OTEHTcQ1BDUMcJGM/v5SdRUUz2mN79eHwnG9rKbZZSOBkmDMK2VHG1dCCCRUc4sTxmohtax8eKiU8gpai97jiOHW5J2Hr8eyOVYEyye+m4OhIGx5jeJFLVOgdY6bwrdZRtqG3He3FWPZ56zFDoQysKgiNCx4eA5pyWYexzHFrhYharwsKT0MuYKg+4OxB2MfMsTZW4XaL7hmfE8PYc1Wd93Q9lfhbNT8L7MPweYjN1NO6B1jpuK1NLVMqG4m67wpiH0kleJKrIgQiBCIEIgQiBCyLGgFTQaDYV1oNoLnReWF7p3wHdoVDaGGbVVeig5n1I/9Ii1syCzTKd+nl/vJQdrVF3CIaDXz/zmo3H9e3So7vZ5HmeJq5+3v1hfal+1HC3rn6JrZFuxPG/oEsxNVVPWFMSdpSTPPf0Vj8/Q/u+/nrboq3H9uTXcePys/tDZ+C8kYy3jh8JqiopCIEIgQlrF9xdspnSx+oozA+dRt/5Db25UnV9J2jcbe8P318Kps6t7J3Zv7p/XXylTD99vZXqO9Lb4l/5Lyb7+xEqlqnQOuMwdR1vViso21DeDhoU43vdcq3yhMlMOOncfn+1t6V9QfUGvPBHVRh7DnuPoeslEp6iSjkLHjLePUdZpAtlkeSxSapVuR36g6EdREKSN0bsLxYrRxyskbiYbhdd1X9Os+SPVfA2a+m6+kdYKySHJpy4LhUUUU2bhnxCl77xHJtVn4WRlmhgV0IB3PFypUUpv6w1U1sc8OEj6ut6TpaCWnmxB129bksIpJAAqSQABuTkBE0Ak2CqkgC5TLZm/6ZM/WlLMZkBVgc12Zc9BWuYGf2os/wCif9bbkjI8x1/kt4/ns+24gA5jl10W+571l2lOOXqMmU6qevTrFenqGTNxNUWppnwOwu/td8d0ukjFeGyvFaJNSCSzrqRXMsOm5G3lpFraG15GeZHqr2z9oA2ik8gfRRWHb+aytQ1aUx7y8v3L1+8K0lWYDY5tKcraJtQ24ycOrFWRZ56zFDoQysKgiNEx4eA5pyWXexzHFrhYharxssqbLKzgCmpqaUpvXbzj5ljY9hEmi+4ZJI3gxnNRXFY/2+zwveDq6btVdWVcRnFp0QIRAhECEQIRAhBjwoVt3VI7OTLQfKij1oK/WNXCzBG1vABY6ofjlc7iStd73XLtMso/mrDVTzH9I+Z4GzMwuXtPUPgfiaqzvS7plnmGXMGex2YcxGcmhfC7C5aqCdkzMbFyxyXZPWFMSdpSTPPf0Vj8/Q/u+/nrboq3H9uTXcePys/tDZ+C8kYy3jh8JqiopCIEIgQq2xfdvYTyVFEmd4dD8w98/wCaM7XwdlLcaHP368VqNnVHaw2OrcvbrwWWEL1MmcEJ/TmEAjkxyVh60B6HpBQVBikwnR3Pd17LzaNMJYi4at5bwrDnyEcUdVYcmAI9jGgc1rhZwus017mG7TZLmMbXJlSDICrxNThUADhAPxZaaUHP3idtCWNkXZgZndw8VU2bFLJL2pOQ38fBIMQ1oVO4Ls4e1LX5FZvUUA/3V9Id2ewOnF9wJ9PVIbTeW05tvIHX9JpxVcP8SoeX/wB1RQDZhrw9DyPX1FOtpO2GJveH7UigrewOF3dP6SLYLbMs0zjSqspoynfmrCIkUr4X4m5HrIrQSxRzx4XZg9XCsq5r2l2lONMiPiU6qfyOR3jR09Q2ZuJqy1TTPgfhd+DxXfHdLqs8VXYLPPIUURxxL05r6H6ERm62AQy2GhzC1Wz6gzRXOoyK7sD28pMZGdVl8BYhjQcQpmK6Gla+Ud9mylry0mzbXS+1YQ5gcG3de2S04pxEbQTLlkiUPdyNz+3kPXy+K2sMv0N7vNfdBQCEY397kt8d1zSvElVkQIRAhECF6BygQpe2YbnypPbOFAFKrXvAHIVFKb84bkopWR9o75SUdfDJL2bfhQ5hM5hPK3bBNDypbDRkU+4BjWxODmBw3gLFzNwyOadxK6I+1zXDe91y7TL4HH/iw1U8x/SOE8DZm4XJinqHwPxNVZ3pd0yzzDLmDPY7MOYjOTQuhdhctTBOyZmNi5Y5LsnrCmJO0pJnnv6Kx+fof3ffz1t0Vbj+3JruPH5Wf2hs/BeSMZbxw+E1RUUhECEtY9s/FZw+6OPZu6R78PtE3abLxB3A/CqbJfaYt4j5SVdKgz5QYhR2i1J6EH/4iPAAZW3NswrtQSInWFzYp+xFiBLMvCtGmnRdh+5unTf6xdq6xsIsM3dZlZ2ioXTuucm9aKup01pjFmJZmOZ3JP8AlKRnnOLjc5krTNa1jcLcgFPWDB9omDicrLB2apb1Uae9Yfi2bK8Xdkp021YWGzfq5KTui4Z1ktCTDR5ZqrFa1UHQlTtxBdKwxBSSU8wdqNOh5pWprYqmEt0OvX4ThFdRUu4ow6LQO0lACaB5BwNj+7kfTyn1tEJRjZ3uapUFeYTgf3eSSLBbZlmmcaVVlNGU781YRFilfC/E3IjqxV+WKOdmF2YPVwrKua9pdpl8aZEfEp1U/kcjvGjp6hszcTVlqmmfA/C78Hil7/UQCkk71f2otfxE/aoFmnzVLYxN3/j1SVEdXUGPChNEV1JSvElVkQIRAhegVyECE+4Vw32VJ04fqfKvg/u+0XKKi7P6397l8rPV9f2n24+7z+F24vss2bZysrMhgWUasoqaDma0NOkdq+N74SGJfZ0kcc4L1WkZ1alWHgi3dpZ+zJ70s0/lNSp+4/li/s2XHFh3t6Ht+FmtqQ4JsW53R68UxRQU1ECFw3vdcu0y+B/5WGqnmP6RwngbM3C5MU9Q+B+JqrO9LumWeYZcwZ7HZhzEZyaF0LsLlqYJ2TMxsXLHJdk9YUxJ2lJM89/RWPz9D+77+etuircf25Ndx4/Kz+0Nn4PuRjLeOHwmqKikKCxq1LI/Vk/3KfxCO0f+3P45hUNmD/qR+eRVbxnlp16i1IAFSTQAaknQAc4ANwQTbMplsdle72WdPk8YZe6Qc5b8jtUjf260Y2OpCJJG3uP6PXwpUsja0GOJ9rH+x18pouLEEu1VABRxqh5cwdxFOmrGT5DI8FKq6F9PmcxxUvDaSWk2lQ4lk0YrxAcwMjTnT8x8Y24sO9ffZuLMY0W6PtfCXcUYdFoHaS6CaB5BwNj15H08p9ZRCUY2d7mqVBXmE4H93klbD7PZ7TLaYHlLxFWLKQMwe6ajnTypXaJdKXQzNLrgaG466zVesDJoHBlnHUWPXWSzxfeYnz6IapLBUHmfmI6ZAfyx9V84llsNBl7rzZ1OYYru1OfsoKEk+gx4UJoiupKV4kqsiBC9ArkIEJ9wrhvsqTpw/U+VfB/d9ouUVF2f1v73L5Wer6/tPtx93n8JnimpKIEJSxXhrjrPkDvaug+bmyjxcxv56yq2hxXkjGe8ddflWdn7Qw2ilOW48PDy5eSWLhvQ2acJmqnJxzU/ka//AHEymnMMgdu3qrV0wnjLd+5WjJmq6hlIKkVBG4Okadrg4XGiybmlpLTqFnHq+UQIXDe91y7TL4H/AJWGqnmP6RwngbM3C5MU9Q+B+JqrO9LumWeYZcwZ7HZhzEZyaF0LsLlqYJ2TMxsXLHJdlY+D7zefJPaZsjcPF4hQEE9c6ekaGgndLH9WoNlmNpU7YZfp0Oaiv9QLaP05A1rxt9VX7t7CFdqS92MefoE3seHvSHy9T6JNiQrisDC2HBIAmzRWaRkNkB/5cz6ed2iouz+t/e5fKzlfXmU4Gd3n8JgnyVdSjgMpFCDuIoOaHAtcMlNY9zHBzTYhV5ftzTLFMEyWTwVqjjVT4W/zOM/U0z6Z4c05bjw6/a0tJVsqmFjxnvHFOGGr5/ipZJFHWgcDToR0OfsYr0dT27LnUaqLXUn8d9hodEq40vDitIEs07IU4gcw9amhHLIedYl7RmxTAN/8ear7MgwwEuHe5LpuvGrKAs9OP960DeqnInypHSHabmi0gv4jq3Jcp9ktcbxG3ger81KtjOzUrSYTy4RX6mn1hs7Thtv/AKSY2TPfd/aXb+xO9oUy1UJLOtc2NMxnoPT3idU1zphhAsFTpNnNgOMm7kvwiqKIEIMeFCaIrqSleJKrL0DYQITFc1kNjmpOtcsqhBCtk3C5oQSFqQaBtt+kP08ZppBJM2w/vP8AF911MqZRVRmOB1zv3ZflMllxZZ5k0SwWFcg7Cik8taj1AikzaEL34B/e5S5NmTsjxn+t6noeU9ECEQISlivDXHWfIHe1dB83NlHi5jfz1lV1DivJGM9466/Ks7P2hhtFKctx4eB8OXkojC+IjZz2cyplE+ZQncDccx6+alFWdj9Lu7yTlfQ9sMbO9zVgypisAykEEVBGYI6GL7XBwuNFm3NLTYjNZx6vEQIXDe91y7TL4H/lYaqeY/pHCeBszcLkxT1D4H4mpIbB9q4uEBCPHxUHtr9IjHZs97C3nfoq6Nq0+G5v5W6C6Livk2HtJE+WRQlsteKgyPMEAUP40+6ap/i4o5B/vW9c6ukFXhlid/nxwS/bLS8+Yztm7toM+gUD2AhCR7pHlx1PVlSjjbCwNGgTjc2EE7I/xAq7jQH/ALfkd266bc616fZzcB7XU/r5/wA84lTtR3aDstB+/j/VFWi1Wuw2isx2mKfESVmKOVa8LD6HmDmq+Sellu4k8iPROMjp6yGzQAfDUH2Tvdtvl2iWJks1B1G4O4I2MWoZmytxNUCeB8L8D1unyVdSjgMpFCDuI+3NDgWuFwvhj3McHNNiEmW9J12rMWSAZc092YfiQ6UPPLSv9QY0okog4M7rtDw63K5EYq4tMnebqNx63pSJiWrK8gQiBCIEIgQiBCDHhQmiK6kpYArkIkqsn3CuG+ypOnD9T5V8H932i5RUXZ/W/vcvlZ6vr+0+3H3efwsP9QBM7KXwj9MMS55GlEr0zb1pHm1MeAW0vn6L3ZGDtHX1tl6pEiItAnLCmJdJE89Ec/RWP2MV6Gu0jkPkfQqJtDZ+ssQ8x6hOcWFDRAhECEpYrw1x1nyB3tXQfNzZR4uY389ZVdQ4ryRjPeOuvyrOz9oYbRSnLceHgfDl5Jaua/JtmPcPEm6Np6eE+X1ibT1UkPd04KpU0cc4+rI8U63diqzzR3m7JuT5D0bT7RZi2hC/U2Pj76KFNs2ePQYh4e2qm0cMKggjmM4dBB0SBBBsUTJgUVYgDmTQQEgZlAaSbBQN6YtkSgRLPatyX4fV9PasIzbRiYPp+o+Gn9/6qMGzJpM3fSPHX+v8SNeNvmWmZxvmxyUKNM8lUa6nzziJNM+Z+J2qvwwxwMwt0TDY8PWizKlpQBpq1LSiK90jQHx66eld346OWFolGbhu8PfrzmSV0M7jC7Jp3+Pt15RVoxNanPF2pXooAA+lT6kwq6uncb4reScZs+naLYb+a6r/ALVazIlraAjK1GWYBnWlQpIyBodhn1zjrVSVHZhstrHO/WS40kdN2rnREgjK3WajLmvV7NM40zB+JTow/B5GF6eodC7E38hN1NMydmF34PBWZdtvlz0EyWag6jcHcEbGNHDM2VuJqys8D4X4HrdPkq6lHAZSKEHcR9uaHAtcMl8Me5jg5psQka8cHTELtLdOyClgXJBFM6HKnrESXZrmklpGHx6/avw7VY4AOBxHLJK8TVWRAhECEQIRAhBjwoTRFdSVLYVw32VJ04fqfKvg/u+0dqKi7P6397l8pSvr+0+3H3efwmeKakrGYgYFWAIIoQcwQdQRHhAIsV6CQbhV5ifDxs57SXUyifMoTsenI+nnn6yjMJxN7vJaWhrhOMD+9zS/CKop4wXfcyZ+hMBbhWofWg5MfsYtbOqnP+27O2/3UDadIxn3W5X3eybYqqOiBCIEJSxXhrjrPkDvaug+bmyjxcxv56yq6hxXkjGe8ddflWdn7Qw2ilOW48PDy5eSR4iq8vUJGmXllAMtEEX1Qxrmc/POA56oAtovIEJ6wfc8uWqTnKtMdaoKjur0G7U1O2nOtugpmNAkdqdPD5/xZ/aNU95MbRZo18evlNcVFISlivDXHWfIHe1dB83NlHi5jfz1lV1DivJGM9466/Ks7P2hhtFKctx4eHly8l14ZCT7EsuaVcd5SCdO8eEdCBSnpHSiDZaYNfnqP3l+lxri+KqL2ZaH9ZpTv643s0wCtZbHuOfs3Ij668wJdTSuhdbcdD7qxSVjZ2X3jUey6eC0XZNBNGVtaV4XG46MNvyKx0tLRSX3H+j8rleGvjI0I/sfCe7DeEubKE5TRCCanKlK8VeVKH2i5HM2RmMaLPywPjk7M6pGxRiI2gmXLJEoH1cjc/t5D18olZWGU4W93mr9BQCEY397kl2EFSRAhECEQIRAhBjwoTRFdSU22C+pE9ikqYGYbUIqOYqMx5RRiqopXFrDcqNLSTRNDntsFIQwl0QIWMxAwKsAQRQg5gg6giPCARYr0Eg3CrzE+HjZz2kuplE+ZQnY9OR9PPP1lGYTib3eS0tDXCcYH97mpu6b3slmsgeXroUNONplN+nXSntDsFRBDBib/W+6QqKWonqMLtOO6y14exYZjmXaKLxHuMMgK6KfwY+aXaGN2GTK+nsvqs2Zgbiiztr7puisoyIEIgQl+88JyZ0ztKslfiC0ox556HnCE2z45H4r242VGDacsTMFr8LpXxZdcqzTEWUTmtSpNaZ0Br1z9omV0DIXgM3hV9n1Mk7CX7ioKEk+pOzYftUwVWS1P3UX6MQYYZSTvFw08uaVfXU7DYvHPktdouy0Wch2luhBqHGYB58S1Aj5dBLCcRaR4/IX0yognGEOBvu+CnjDOIRaRwPQTQMxsw8S/kRbo6wTDC7vc/JQa6hMBxN7vJT0PKclHFmGeOs+Qve1dB837lHi5jfz1k11DivJGM9466/Ks7P2hhtHIctx4eHl1ok6ba5jqEZ2ZV0UkkDyrEh0jnNDXG4CttiY1xc0AEqyrPJSdY5Yn0IMlSxOVO6DxV2O9Y0bGtlp2iXeBf8ApZd73RVLjFrc2/vRINtvN+D+GSZxSVY8JpwlhWo4ukQpJ3YeyBu0fi/mtDFTtx9s5tnH828lGwumkQIRAhECEQIRAhBjwoTRFdSUtSZrIwZCVYGoI1BiU1xabjIqq5ocC1wuCrGw1iBbSvC1FmgZjZh4l/ptGho6wTCxyd1mFmK2iMBxNzaerFTkOpBECFjMQMCrAEEUIOYIOoIjwgEWK9BINwq8xPh42c9pLqZRPmUJ2PTkfTzz9ZRmE4m93ktLQ1wnGB/e5pfhFUU5YUxLpInnojn6Kx+xivQ12kch8j6FRNobP1liHmPUJziwoaIEKFxJf62ZeFaNNYd1eQ8TdOm/uQlV1YgFhm49XKeoqJ1Q65yaOrBVzNmPMcsxLux8ySchkPYARnnOc51zmStO1rY22GQCYLHZjd7LNtMnj4l7hBrwP4TXIGm/TKucUI2GkIfK299PA9fCmyyCtaY4X2sc/EdfKarjv+Vaqhaq41Q605g7iKlNVsnyGR4KRVUUlPmcxxUsYaSaVr+wx/8AusvcmKa8K5Akbr4W+hiZVUH/ALIcnDrLx/SrUm0P/XPm07/ddeGsQC0Ds5ndnLqNOKmpA58xtHWjrBMMLsnBca6hMBxNzaVPQ8p6UsVYdU1tEtdO9MStAwGbEHY0rXnrrrJrqIH7rB5jj11mrNBXEfZefI8OHXoobEWIjaAJcsFJQAy3Y9abDYdK8qKVdaZhhbk1O0dAITjfm5QEIqiiBCIEIgQiBCIEIgQgx4UJoiupKV4kqss5M1kYMhKsDUEagx61xabjIheOaHAtcLgqxsNYgW0rwtRZoGY2YeJfyNo0NHWCYWPeHVwsxW0RgOJubT1Yqch1IIgQsZiBgVYAgihBzBB1BEeEAixXoJBuFXmJ8PGzntJdTKJ8yhOx6cj6eefrKMwnE3u8lpaGuE4wP73NL8IqirCwRb5s2UwmZhCFVjqcq0POmWfURe2dK+SMh27es3tSGOOQFm/UdcV04kv9bMvCtGmsO6vIeJunTf3I6VdWIBYZuPVyuVFROqHXOTR1YKuJ01pjFmJZmOZ3J/zaM85xcbnMladrWsbhbkAn3C2HBIAmzRWaRkNkB/5cz6edyiouz+t/e5fP+LPV9eZTgZ3efwp+02dZilHAZWFCDFB7GvaWuGSmse5jg5psQq7vu6JlimCZLJ4K1RxqD4W6/Qj1EZ6ppn0zw5py3HrorTUtUyrjLXDPePUdZJvw5fy2paGizVHeXn+5en29ia1JVicWOTh1cKLW0Tqd1xm09WKmodSKQcaWPsZ6zpdV486jKjrSp9QR9Yg7Ri7OUSNyvzC0WzJe1hMb87cimXDd8GfIMyYApQkM2imgBLdMjnFKkqTLFidlbX3UqtpRDLgZnfT2SpijERtB7OWSJQPkXI3P7eQ9fKXWVhlOFvd5qxQUIhGN/e5JehBUkQIRAhECEQIRAhECEQIQY8KE0RXUlK8SVWRAhZyZrIwZCVYGoI1Bj1ri03GRC8c0OBa4XBVjYaxAtpXhaizQMxsw8S/02jQ0dYJhY5OHVwsxW0RgOJubT1Yqch1IIgQsZiBgVYAgihBzBB1BEeEAixXoJBuEoWjBAMwlJnDKOdKVYdAa5jqfrEl2ywX/AEus1WWbXIZZzbu/S5p94zLtLWZOGYD3lZtV4tiBrpXbWOTpn0ZMTcxqPyuzYGVwEzrg6H8JYnzmdi7kszGpJ3MTXOLiXONyVVYxrGhrRYBYAx4vpS124inypnGztMByZWYkEdK6HrDUNZLG/ETfwSc1BDIzCABwICsW77ck9BMlmqn3B3BGxjQxStlbiboszNC+J5Y8ZrZabOsxSjgMrChBj6exr2lrhkvhj3McHNNiFXd93RMsUwTJZPBXuONQfC3X6EeojPVNM+meHNOW49dFaalqo6uMseM949R1km/Dl/LaloaLNUd5eY8S9Pt7E1qSrE4scnDq4UWtonU7rjNp09iov/UNhwShvxMfQAA/cQttUjC0eKb2ODiefAJPW1zAhlB24Cala5E/4B7RJ7R4bgvlwVsxML8ds+K0R8L7RAhECEQIRAhECEQIRAhECEGPChNEV1JSvElVkQIRAhZyZrIwZCVYGoI1Bj1ri03GRXjmhwLXC4KsbDWIFtK8LUWaBmNmHiX8jaNDR1gmFjk7rMLMVtEYDibm09WKnIdSCIEKFxJf62ZeFaNNYd1eQ8TdOm/uQlV1YgFhm49XKeoqJ1Q65yaOrBVxPnM7F3JZmNSTuYzznFxLnG5K07GNY0NaLALXHi+kQIRAhSNyXu9lfiXNT8SbMPweRhinqHQOuNN4S1VSsqGWOu4qy7vtyT0EyWaqfcHcEbGNHFK2VuJuiy00L4nljxmtlpkLMUo4DKwoQY+nsa9pa4ZL4Y9zHBzTYhJIuv8AgbXLmMx7AsaPyqCAr8tdd/ekXsP4tQ1xP08fxoVe/k/y6ZzAPr4fnUKMxNev8TOLL8CjhTqN29T9AIWrKjtpLjQaJuhpuwisdTmfZREKpxECEQIRAhECEQIRAhECEQIU5ddjWi1XjmOjzAODtKIpKgLLqAzsQ2ugAyzhyCJthcXJBOl8hlpfMlITyuuc7AEDW2ZzzNjYBY3tY14WIUK6KjMAvBVXPDRpdSEdWI0NCGjyoibhJAsQAdLZHLTOxBXtPK7EATcEka3zGeRyuCOS7obS6V6xIuqyKwXQisF0IrBdCzkzijBkJVgagjUGPpri03BsV45ocC1wuCrOw3eZtMgTGFGqVNNCRuOn5rGlpJzNEHHVZStpxBKWg5LRiS/1sq8Io01h3V5DxN0+/uRzrKxsAsO8erlfdFROqHXOTR1YKuZ89nYu7FmY1JO5jPOeXEucbkrTsYGNDWiwC11j5uvpFYLoRWC6EVguhFYLoUjcl8PZX4lzU/EmzD8HkYYp6l0DrjTeEtVUrahljruKsuyW6XMlCcp7hFanKgGteVKGvlGkjlY9mMHJZaSF7JDGRmkTFGIjaD2cs0lA+rkbn9vIevlDra3tjhb3ea0FBQdiMb+9yS9WJ91SRWC6EVguhFYLoRWC6EVguhFYLoRWC6EVguhFYLoUpY7ahl8DtwMEdFcgspR8yGC5ggkkEA6kUhmOVmDC42NiL65Hyz8kpJC8PxNFxcG2mY88vPRF4W5OFlQ8bzOHtHAKg8GYoGzqTRmOVSBlrBNK0tIabk2udNPD9k5IhhdiBcLAXsNdfLgMgM/NSkPJRECEQIRAhECEQITTcf8A2V/m/wBxijB/xhSar/lP45KDvn/vP6f7RCc//IU/Tf8AEOt64o5LuiBCIEIgQiBCIEIgQp9//wAP+Uf7odP/AAdcVOH/AHPXBQEJKiiBCIEIgQiBCIEIgQiBCIEIgQiBCIEIgQpeGUmv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8310" name="AutoShape 6" descr="data:image/jpeg;base64,/9j/4AAQSkZJRgABAQAAAQABAAD/2wCEAAkGBxIREhUSERQVFRUXFRobGBcXGRoaGhkYGhwXGBcaGhcZHCggGhsmHBgXITIkJSkrLi4uFx8zRDMtNyovLysBCgoKDg0OGxAQGzIkICQvLDQ0NDQsNDA3ODc0LCwsLzIyLywsLCw3NzQsLS80NDQ0LCwwODQsNCwsNC0vLDQ0N//AABEIAOEA4QMBEQACEQEDEQH/xAAbAAACAgMBAAAAAAAAAAAAAAAABgUHAgMEAf/EAEAQAAIAAwYDBgUCBQMDBAMAAAECAAMRBAUGITFBElFhEyJScYGRMkKhscEjYhSC0eLwB7LCFTNyotLh8TRDkv/EABoBAAMBAQEBAAAAAAAAAAAAAAAEBQYDAQL/xAA2EQABAwIDBQcEAwABBQEAAAABAAIDBBESITEFQVGx8BMyYXHB0eEiI4GhFJHxMyQ0QkNSFf/aAAwDAQACEQMRAD8A7IyC26IEIgQiBCIEIgQiBCIEIgQiBCIEIgQiBCIEIgQiBCIEIgQiBCIEL0CuQgQn3CuG+ypOnD9T5V8H932i5RUXZ/XJ3uXys9X1/afbj7vP4TPFNSUu4ow4J4MyUAJoHkHHI/u5H08p9bRCUY2d7mqdBXmE4H93kq+dSCQQQQaEHIgjUERAIINitGCCLhYwL1ECEGPChNEV1JSvElVkQIRAhECEQIRAhECEQIRAhECEQIRAhECEQIRAhECEQIRAhECF6BXIQIU1/AWiwmVaGRSORz4SflbwmmhG/wBXOylpS2UjrgUj20NWHQg9cQpS8sasRSzpw5Zs+ZryCjL1NfKGZtqE5Ri3mlINkAZym/koU4jtda9s3stPbhpCf82o/wDvl7J7+BTWtg5+6lLuxrNU0nKJg5r3W9tD9IZi2o9ptIL/AKPtySk2yI3Zxm37HvzUHfNv/iJzTeHh4qUHQAAVO5yhOol7WQvta6fpoexiDL3suKOK7ogQgx4UJoiupKV4kqsiBCIEIgQiBCIEIgQiBCIEIgQiBC2T5DIaOpUkA0IpkdDHrmuabOFl8te14u03WuPF9IgQiBCIEIgQiBC9ArkIEJ9wrhvsqTpw/U+VfB/d9ouUVF2f1v73L5Wer6/tPtx93n8JknyVdSrgMpFCDoRFFzQ4WOiltcWkOabEKucSXA1mbiWrSicjup8Lfg7xnqukMBuO71kVpqKtE4scnDq4UHCafT9hiRItFj7JkGRIfnxahgda0Iz9Nou0bYpqfAR5+6ztc+WCpxg+XslO/Lneyvwtmp+F+Y5Hk3SJVTTOgdY6bj1vVilqmVDbjXeFGwumkQIQY8KE0RXUlK8SVWRAhECEQIRAhECEQIRAhECEQITPha7ZIX+KtDpwhqKpIoGG7deQ9YpUUEYHbSkWGnz6D8qVX1Epd2EQNzr8ep/CnLyex29ezE1O0HwHQg8gDTiB3EOzGnqhhDhfckIRU0ZxlptvVfzpZVmU0JUkEg1GRpkdxEFwLSQdy0bXYmhw3rCPF6iBCIEIgQiBCfcK4c7ICdOH6h+FfB/d9ouUVF2f3H68vlZ7aFf2n24+7z+E0RTUlECFhPkq6lXAZSKEHQiPlzQ4WOi+muLSHNNiFXOJLgazNxLVpROR3U+Fvwd4z1XSGA3Hd6yK01FWicWOTh1cKS/08Dcc4/LwrXzq1PpWGdlA4ncMvVK7YthZxzTfb7Gk5DLmCqn6HYg7GK0sTZGlrhkosUronB7Dmq0vy53sr8LZqfhfYjkeTdIzlTTOgdY6bj1vWppaptQy413harruubaGKyhWgqSTQDln1j5hgfMbM3L7nqI4AC86rmtMhpbMjgqy5EHaOT2lpLXCxC6se17Q5puCmSKqlpXiSqyIEIgQiBCIEIgQiBCIEIgQnLCmGtJ88dUQ/RmH2EV6Gh0kkHkPUqJtDaGsUR8z6BbcV4a46z5A72roPm5sv7uY389fquocX3IxnvHXX5Xxs/aGG0Upy3Hh4Hw5eSgcLWWTOmmVOUnjQ8BBpRhmfWgJz5dYRoo45Hlkg1GSo18ksUYkjOhzXNfV0vZX4HzU/C2zD8HmI51FO6B2E6biulNVMqGYm67wo+OCZRAhECF6BygQp+bhSckhpzMqlV4im4AzPe8VNqesPO2fI2IyE2tnb5U5u0o3TCNouDlf4ROxhamAAKKRqQtS3nxVA9I9dtKcgAWH4Q3ZVOCSbn8+ybcO36tqWhosxR3l/wCS9Pt7E1aSrbO3gRuUaso3U7uLTofQqYhtJIgQsJ8lXUq4DKRQg6ER8uaHCx0X01xaQ5psQkW3WObds3tZNWlE0z0p4H/Df4YksUlFJjZ3T1Y+h6N+KWOuj7OTJw6uPULwY2n8VSkvh5Uav/8AVfxB/wDqS30Fut/wvf8A8iG2pv8Ajlb1XfeGJrNPs7q6sHKmiEV73ykMMsjvl5R3lroJYS1wz4ePnol4dnzwzhzTlx8PJRGCrb2doCHSYOE+YqVP3H80KbOlwTYf/rL268U5tSHHBi3tz9+vBNmJLhW1LUUWao7rc/2t0+3uDUrKQTtuMndZFR6KtdTusc2nUeoUV/0md4Pqv9Y49hJwTn8mLj+ikmIauogQiBCIEIgQiBCIEIgQmGxXM0iULZNA7hUrKYfFUgDiPy5moyOkPx0xij7d+61h7qbLVNlk/jx773PBMGH8VCe/ZzQEYnuUOR6Z/N94fpa8SuwvFjuU6s2aYW42G43pkiipaXb2ukypotlmQM61Ly/GCCGK8noT5+eRnz05Y/t4hcjUcfLx686dPVCSP+PMbA6Hh5+HXlET8VSrQjS7TJPCfhKEEg7HOlD1+kKO2gyVpbKzLwP+JxuzZIXh8L8/HorzC1glWqzzJTqA6tUOB3hxDLPcVBy5QUUTJ4XMcMwdV7XzSU87ZGnIjTyS/ed3zLO5lzBnsdmHMHlCE0LonYXKjBOyZmNi5QK5COS7J9wrhvsqTpw/U+VfB/d9ouUVF2f1v73L5Wer6/tPtx93n8KWxBYnn2d5cs0Y0p1oQaV2rSkN1UTpYixuqSo5WxTB7hkqumyypKsCGBoQdQYzJBBsdVrWuDhcaLKzWhpbB0JVlNQRHrHuY4OabELx7GvaWuFwVZGHb9W1LQ0WYo7y/wDJen29idFSVbZ28HDcsvWUbqd3Fp0PoVMQ2kkQIWE+SrqVcBlIoQdCI+XNDhY6L6a4tIc02IVc4kuBrM3EtWlE5HdT4W/B3jPVdIYDcd3l4FaairROLHJw/fiFBwmn12XPX+Ik017VP9wjrBftWW4jmuNTbsX34HkrZjVLHLVHyvtU/GSW0RAhECEQIRAhECEQITjhLDgIW0ThUay0+zH8D1itQUV7Sv8AwPX2UTaNfa8Uf5Pp7pxnSldSrAFSKEHQiLDmhwsdFFa4tIc02IVc4kuBrK3ElTKJyO6nYE/Y/mM7V0hgNx3eXW4rTUVa2obhd3uan8K4k7Skmce/orH5+h/d9/OH6Ktx/bk13Hj8qdX0HZ/cj03jh8JqiopCUsV4a46z5A72roPm5so8XMb+esqtocV5IxnvHXX5VnZ+0MNopTluPDw8uXktGEZ0uzWaZaJjCjMAAMz3a0FPESTlyodI50DmQwulcdTy69V97RY+edsLBoOfp/iXb5vV7S/G+QHwqNFH5PM7+0T6iodM7E78eCp01MyBmFv5PFN2FMOiUBOmgGYRVRqEB36t9orUNFg+4/Xd4fKjbQrzITGzTf4/CaIpqSiBCgMTYeFpHGlBNAyOzDkfwYRrKMTDE3vc1Roa4wHC7u8lXk2WVJVgQwNCDqDGfIINjqtK1wcLjRZWa0NLYOhKspqCP806R6x7mODmmxC8exr2lrhcFWRh2/VtS0NFmKO8v/Jen29idFSVbZ28HDVZeso3U7uLTofQqYhtJIgQsJ8lXUq4DKRQg6ER8uaHCx0X01xaQ5psQq5xJcDWZuJatKJyO6nwt+DvGeq6QwG47vLwK01FWicWOTh+/ELowRdxmTu1Pwy/q5FAPQVPtHTZ0JfJjOjea57UnDIuzGruSZsSX+tlWi0aaR3V5fubp039yKVZWCBthm7rMqTRUTqh1zk0dWCiv+qzvH9F/pHDt5OKc/jRcOaSoiK6iBCIEIgQiBCIEJxwthitJ1oXL5JZH/qYfYRXoqG/3JR5D39lEr9o2+3EfM+3uoi8LTaLLaTQsnCxKLUlOAk0AFacNMqDSmxGScr5oJjna2g3W8uCdhjhqIBle4zO+/uni4r5S1JxLkw+JNwfyDsYt01S2dtxrvCgVVK+nfY6bipCdJV1KuAykUIOhEd3NDhY6Jdri0hzTYhVziS4GsrcSVMonI7qdgT9j+Yz1XSGA3Hd5dbitNRVrahuF3e5qfwpiTtKSZx7+isfn6H93384foq3H9uTXcePyp20KDs/uR6bxw+EwXleEuzyzMmGgGg3J2AG5h+aZsTcTlNggfM/AxVbeVr7aa8zhC8RrwroP6nmdzWMzLJ2jy61rrWwxdlGGXvZc0c11T/ge9O0ldix70vTqm3tp5Ui7s2fGzszqOXws7tSnwSdoNHc/n3TNFJSkQIRAhQGJsPC0jjSgmgZHZhyP4MI1lGJhib3uao0NcYDhd3eSrybLKkqwIYGhB1BjPkEGx1Wla4OFxosrNaGlsHQlWU1BEese5jg5psQvHsa9pa4XBVkYdv1bUtDRZijvL/yXp9vYnRUlW2dvBwWXrKN1O7i06H0KmIbSSIELCdJV1KuAVIoQdCI+XNDhY6L6a4tIc02IVf3jLe7bRWQ4IYV4Tnlyceeh6HrEGVrqOb7Z16z9CtHC5tdDaQZjf7eqgbROZ2Z3JZmNSTuYRe4uJc43JVBjGsAa0WATJFVS0rxJVZECEQIRAhECEwXJZpUhxMtoZO6GlKVJDa50AOYyyPMGHqZkcTsc+W8Za/4p1VJJM3BT57jnp/qsGzz1mKHQhlIqCN4vtcHgOaclm3scxxa4WIXHfV0paU4XyI+Fhqp/I5iONRTtnbY/grvTVL6d+Jum8JOulEsM2Y1o4hNRf01WvDMByqG3HQ6eYykQBtLI4y94aDj114Wqguq42iK2E6nh11lq3XFfKWpOJcmHxJuD+RyMVqapbO2413hRqqlfTusdNxUhOlK6lXAZSKEHQiGHNDhY6Jdri0hzTYhJduuBLG38T2gKo4KS2GbGuS8VdRqDTbOI0lG2mPa3yByHpf481cirXVQ7HDmRmRzt8qBve9JlqmcT+SoMwtdhzJ57+whGeofO67vwFRpqZlOzC38lSDYQtPZhwFLEVMutGHLM5E9PvDB2dNgDt/DrJLDakGMtOnFQU6UyEq4KsNQRQ+xhFzS02IsVQa4OF2m4XTdNvazzVmrscxzU/EPb60jpDKYpA8blyqIRNGWHerLtV4qiLO+KUacRGytSj9QMq9DXbPSPmDWiT/x6z681lo4C95j0d7buvLeu1GBAIIIIqCNCNiDHUEEXC4EEGxXserxECFAYmw8LSONKCaBkdmHI/gwjWUYmGJve5qjQ1xgOF3d5KvJssqSrAhgaEHUGM+QQbHVaVrg4XGiys1oaWwdCVZTUEf5pHrHuY4OabELx7GvaWuFwVZGHb9W1LQ0WYo7y/8AJen29idFSVbZ28HBZeso3U7uLTofQqYhtJKFxJf62ZeFaNNYd1eQ8TdOm/uQlV1YgFhm49XKeoqJ1Q65yaOrBVxPnM7F3JZmNSTuYzznFxLnG5K07GNY0NaLALWY+SvpNEV1JSvElVkQIRAhECFP3ddb2cJap0rjlg1K/Mo+Vypy9D9NnooHQgTSNu3hvHA2U6aoZMXQRus7juPEXTF/1WyW9exeqsfhDgBgdipBIr0rnyih29PVt7N2R8fTcpn8apo3do3MeHrvUHYrbNu2eZMzvyzmQOR0dRseY6eRhKOV9HKY3ZjrMeyoSwx10QkZk7rIp8s89Zih0IZWFQRvFxrg8BzTks89jmOLXCxC476ulLSnA+RHwtup/I5iONRTtnbhP4K701S+nfibpvCrt1n2Kf4XXQ/Ky/lT/lCIz5EtNLwI/fx1qtKDFVxcQf189aKwFvpFsy2iaOAMoPDqSToF511HTPKLwqmiESvyus4aRxnMLM7b/dV9fF6TLVM4m00RBmFB2HMnnv7CIM87534j+AtJTUzKdmFv5KbsK4b7Kk6cP1PlXwf3faKtFRdn9b+9y+VGr6/tPtx93n8JnimpK5bfd0qeOGagYbV1HkRmPSOUsLJRZ4uusU8kRuw2SjeuC2WrWduIeBqBvRtD6084lT7McM4jfwPurNPtZpylFvEe3+rswhaTR7HPUggEqrClUOTDPUVPsekdaB5saeQf3w3rjtGMXFREf647ly3feTXfPazTiTJrVW3VToRzHMcwadecU5pJDC/u7l1mp21kQmj72/x63J1RgQCCCCKgjQjYgxYBBFwoZBBsV7Hq8RAhQGJsPC0jjSgmgZHZhyP4MI1lGJhib3uao0NcYDhd3eSrybLKkqwIYGhB1BjPkEGx1Wla4OFxopbCMkta5dDThq3mADl619qw1QNLp256JPaLg2ndlqnLEl/LZlotGmsO6vIeJunTf3Ir1dWIBYZuPVyodFROqHXOTR1YKuJ85nYu5LMxqSdzGec4uJc43JWnYxrGhrRYBa48X0gx4UJoiupKV4kqsiBCIEJnwddctppM7KYlCsphSoNCHodfL15RSoIGOk+5qNB6qVtKpe2MdnodSOSfSK5GLqzqQcVYb7Gs2SP0/mXwdR+37eWkGtouz+tnd5fHLyWioK/tftyd7n880tu5Y1YknmTU+5ieSSblVAABYKXw5fzWVqGrSmPeXl+5evTeGqSrMBse71okq2ibUNuMnDqxVkWeesxQ6EMrCoI3jRNcHgOaclmHscxxa4WIXBfxs6y+0tKqwU90EVJJ2A3ry0y6RwquxDMUovZMUnbufghNrqtbbazMYnMKCeBKkqgJrwqNh5cozkkheb7tw4eS1MUQYPHeePmnTCWHRLCz5oq5FVHgB3/8vtFmhogwCR+u7w+VC2hXF5MTNN/j8JpimpKIEIgQiBCweUpIJAJU1BIzB0NDtllHhaCQSNF9BxAIB1S9ja6+1ldqo78vPzT5vbX0POJ+0YMceMat5b1R2XUdnJgOjue5QGF8RGQRLmkmUTkd0PMft5j180aKt7L6H93l8KjX0AmGNne5/KsJGBAIIIIqCNCNiDF4EEXCzhBBsV7Hq8RAhRN7YfkWlg7ghhqVNOIcmyz+8Kz0cczg52vgnKeulgaWt08UrYvsMizNK7CqTMyQGNQNmqTUGtfPPlEuviihLezyPn+1W2dNLOHdrmPJLjMzGpJZidTUkn7kxPJJOeZVQANFhkE3WLBlZBMxuGcc15J+0867nbbrVj2ZeO7zZx/XX+KLLta0v0C7R++v9Spa7M8pykwcLDUfkcx1iW9jmOLXDNWI5GyNDmm4K0mPgr7TRFdSUrxJVZECFK4amSFnqbQMvlJ+ENsWHL7fZmjMQlBk0/V/FKVzZXQkRa/u3gp/HUp0eTaJZI4e7xDY6r6Hvf4Yf2m1zXNlbu6CnbKcxzXwu35+6lsN3+tpXhaizVGY2I8S9Om0NUdYJhY5OHVwk62iMBuM2nqxU0RXIw6kEg4qw32NZ0kfp/Mvg6j9v28tINbRdn9bO7y+OXktFQV/a/bk73P55pZicqqZcIXwlnE3tXIWgKpQmrZ1pyOg9ekUaCpbCHYzluCl7RpXTFuAZ7yom+b1mWmZxvkB8KjRR+TzMK1FQ6Z2J34CcpqZkDMLfyeK4I4JhSM6/LQ8tZRmHhUAZZEgaVYZmGHVUzmBhdkEs2jha8vDcyt124jtEk5OXXwvVvY6j3p0j6hrZo99x45/K+J6CCXdY8Rl8JwunFUidRWPZPyY5HyfT3oYrwbQikyOR8fdRKjZssWY+oeHt/qnoeU9ECEQIXhECFV+I7s/hpzIPgPeT/xO3ocvbnGZq4OxkLd27rwWsoqjt4g46jIruwviIyCJc0kyicjuh5j9vMevn3oq0xHA/u8vhL19AJhjZ3ufyrCRgQCCCCKgjQjYgxeBBFws4QQbFex6vFC4kv8AWyrRaNNYd1eQ8TdOm/uQlV1ggFhm49XKeoqJ1Q65yaOrBVzNmvMcsxLux8ySchkPYARnnOc91zmStO1rY22GQCdLkwiglk2kVdxSgP8A2x0Pi6+nOtmn2c3Ae1GZ/Xz/AJ5wqraji8djoP38f6oy32y22GYFMwunyFgCrKNjuCNxWsLSyVNK6xdcbr7/AF/aahipatmINsd9t3XksL9vuRapIJllZ4IAI0pv3tx02MeVNVHPGLizgvqko5aeU2ddhS4YnFU00RXUlK8SVWRAhECFNWbEDCzvZ5i9opWiEnNOW2YGRHKns2yrcITE4XFsvDrckX0LTMJmmxvn49b1EyJzIwdCVZTUEagwq1xaQWmxCcc0PBa4XBVjYbv9bSvC1FmgZrsR4l6dNo0NHWCYWOTh1cLM1tE6A3GbT1YqaIrkYdSCS8QYakSVmTu0KCncl0Hx7KDrQ8ts9ojVVDFG10l7cB48OuSu0e0JpHNjw34nwSlLlliFUEk6ACpPkBEoAk2GqsucGi5yCZbuwXNcVmsJY8I7zeudB9YoxbMkdm82/Z9ualzbWjblGL/odf0pdME2catNPqo+yw2NlxDUk9eSSO15joB1+VptGB5ZH6c11P7gGH0Aj4fspn/i4j9+y+2bYkHeaD5Ze6Xr0w3aJFWK8aD5kzp5jUfbrCE1FLFmRccQqUFfDNkDY8CoqTw1HHXh34aVpzFcj5b9NYVba+eicdit9OqZrI1ssqCZIb+Is50oCQB1T4kIzyGQ3ijGaiBodGcTOt2o6upUgpqhxZIMD+t+h6sp26cVyJ1Ax7J+THunyfT3pD0G0Ipcjket6n1GzZos2/UPD2/1T8PqciBChMW3X28klRV5feXr4l9R9QISrqftY8tRp7J/Z9T2MuehyPoVWsZ1ahO3+n9omFZiHOWtOGuzGtQOm9P6xZ2W95DmnuhQdrsjBa4d4qVxJf62ZeFaNNYd1eQ8TdOm/uQzV1YgFhm49XKUoqJ1Q65yaOrBVzNmPMcsxLux8ySchkPYARnnOc51zmStO1rY22GQCYrLYXu4yrROVWDHhZfmlkgkFToTQH6jesUGROpC2WQXvl4joeymSTNrQ6GM2tn4Ho+6erPPWYodCGVhUERcY8PAc05LPvY5ji1wsQtV4WFJ6GXMFQfcHYg7GPmWJsrcLtF9wzPieHsOarS+7oeyvwtmp+F9mH4PMRnKindA6x03FamlqmVDMTdd4UcYWKZTRFdSUrxJVZECEQIRAhECFskTmRg6EqymoI1Bj1ri0hzTYhfLmh4LXC4Ksex36BZFtE+i1ByHzEEgcI60rTb6xoo6odgJZMut3msxJRn+QYYs/Tz8kk262zrdOApmTREGij/BUnpEWSWSqkH6HX7V6KKKkiJ/s8etwUjhy8EsU15dol8LeOhLDplqp1BH12YpJm0zy2UW8etyWrYHVUbXxOuOHW9M134ms85+BWIY6cQpXyPPpFOKuhkdhBzUmbZ80TcRGXgpmG0kiBCIEJZxDhVZtZkgBJmpXRX/APa3X35xNqtntf8AVHkefX+qrR7SdH9Embf2Ov8AEsXJe8yxzCCDw1o8s5GoyqK6MPr7ETKeofTvsdN463qrVUrKplxruPW5Nd6XLItsvtZPCHIqHGQY8nH05inpFWamiqWY49Tv9+rhSIKuWlf2cmg3e3VkqWK97TY2Mup7poZb5geXL0NPOJcdRNTuw8Nx6+FXlpYKpuPjvHXNNt1YskTqK/6T8mPdPk+nvSKsG0IpMnfSet6jVGzJYs2/UPD2/wBTAIfU5Vti26+wnkqO5Mqy9D8y+5r5ERnK6DspbjQ5+61GzqjtorHUZey5bpvudZgwllaNqGFaHSozGf8ASOcFVJCCGb11qKOKcgv3LhnzmmMWclmY5k6k/wCbRwc4uN3G5KYYxrG4WiwClrpu22S3WdLktVTlxACo0OTEHTcQ1BDUMcJGM/v5SdRUUz2mN79eHwnG9rKbZZSOBkmDMK2VHG1dCCCRUc4sTxmohtax8eKiU8gpai97jiOHW5J2Hr8eyOVYEyye+m4OhIGx5jeJFLVOgdY6bwrdZRtqG3He3FWPZ56zFDoQysKgiNCx4eA5pyWYexzHFrhYharwsKT0MuYKg+4OxB2MfMsTZW4XaL7hmfE8PYc1Wd93Q9lfhbNT8L7MPweYjN1NO6B1jpuK1NLVMqG4m67wpiH0kleJKrIgQiBCIEIgQiBCyLGgFTQaDYV1oNoLnReWF7p3wHdoVDaGGbVVeig5n1I/9Ii1syCzTKd+nl/vJQdrVF3CIaDXz/zmo3H9e3So7vZ5HmeJq5+3v1hfal+1HC3rn6JrZFuxPG/oEsxNVVPWFMSdpSTPPf0Vj8/Q/u+/nrboq3H9uTXcePys/tDZ+C8kYy3jh8JqiopCIEIgQlrF9xdspnSx+oozA+dRt/5Db25UnV9J2jcbe8P318Kps6t7J3Zv7p/XXylTD99vZXqO9Lb4l/5Lyb7+xEqlqnQOuMwdR1vViso21DeDhoU43vdcq3yhMlMOOncfn+1t6V9QfUGvPBHVRh7DnuPoeslEp6iSjkLHjLePUdZpAtlkeSxSapVuR36g6EdREKSN0bsLxYrRxyskbiYbhdd1X9Os+SPVfA2a+m6+kdYKySHJpy4LhUUUU2bhnxCl77xHJtVn4WRlmhgV0IB3PFypUUpv6w1U1sc8OEj6ut6TpaCWnmxB129bksIpJAAqSQABuTkBE0Ak2CqkgC5TLZm/6ZM/WlLMZkBVgc12Zc9BWuYGf2os/wCif9bbkjI8x1/kt4/ns+24gA5jl10W+571l2lOOXqMmU6qevTrFenqGTNxNUWppnwOwu/td8d0ukjFeGyvFaJNSCSzrqRXMsOm5G3lpFraG15GeZHqr2z9oA2ik8gfRRWHb+aytQ1aUx7y8v3L1+8K0lWYDY5tKcraJtQ24ycOrFWRZ56zFDoQysKgiNEx4eA5pyWXexzHFrhYharxssqbLKzgCmpqaUpvXbzj5ljY9hEmi+4ZJI3gxnNRXFY/2+zwveDq6btVdWVcRnFp0QIRAhECEQIRAhBjwoVt3VI7OTLQfKij1oK/WNXCzBG1vABY6ofjlc7iStd73XLtMso/mrDVTzH9I+Z4GzMwuXtPUPgfiaqzvS7plnmGXMGex2YcxGcmhfC7C5aqCdkzMbFyxyXZPWFMSdpSTPPf0Vj8/Q/u+/nrboq3H9uTXcePys/tDZ+C8kYy3jh8JqiopCIEIgQq2xfdvYTyVFEmd4dD8w98/wCaM7XwdlLcaHP368VqNnVHaw2OrcvbrwWWEL1MmcEJ/TmEAjkxyVh60B6HpBQVBikwnR3Pd17LzaNMJYi4at5bwrDnyEcUdVYcmAI9jGgc1rhZwus017mG7TZLmMbXJlSDICrxNThUADhAPxZaaUHP3idtCWNkXZgZndw8VU2bFLJL2pOQ38fBIMQ1oVO4Ls4e1LX5FZvUUA/3V9Id2ewOnF9wJ9PVIbTeW05tvIHX9JpxVcP8SoeX/wB1RQDZhrw9DyPX1FOtpO2GJveH7UigrewOF3dP6SLYLbMs0zjSqspoynfmrCIkUr4X4m5HrIrQSxRzx4XZg9XCsq5r2l2lONMiPiU6qfyOR3jR09Q2ZuJqy1TTPgfhd+DxXfHdLqs8VXYLPPIUURxxL05r6H6ERm62AQy2GhzC1Wz6gzRXOoyK7sD28pMZGdVl8BYhjQcQpmK6Gla+Ud9mylry0mzbXS+1YQ5gcG3de2S04pxEbQTLlkiUPdyNz+3kPXy+K2sMv0N7vNfdBQCEY397kt8d1zSvElVkQIRAhECF6BygQpe2YbnypPbOFAFKrXvAHIVFKb84bkopWR9o75SUdfDJL2bfhQ5hM5hPK3bBNDypbDRkU+4BjWxODmBw3gLFzNwyOadxK6I+1zXDe91y7TL4HH/iw1U8x/SOE8DZm4XJinqHwPxNVZ3pd0yzzDLmDPY7MOYjOTQuhdhctTBOyZmNi5Y5LsnrCmJO0pJnnv6Kx+fof3ffz1t0Vbj+3JruPH5Wf2hs/BeSMZbxw+E1RUUhECEtY9s/FZw+6OPZu6R78PtE3abLxB3A/CqbJfaYt4j5SVdKgz5QYhR2i1J6EH/4iPAAZW3NswrtQSInWFzYp+xFiBLMvCtGmnRdh+5unTf6xdq6xsIsM3dZlZ2ioXTuucm9aKup01pjFmJZmOZ3JP8AlKRnnOLjc5krTNa1jcLcgFPWDB9omDicrLB2apb1Uae9Yfi2bK8Xdkp021YWGzfq5KTui4Z1ktCTDR5ZqrFa1UHQlTtxBdKwxBSSU8wdqNOh5pWprYqmEt0OvX4ThFdRUu4ow6LQO0lACaB5BwNj+7kfTyn1tEJRjZ3uapUFeYTgf3eSSLBbZlmmcaVVlNGU781YRFilfC/E3IjqxV+WKOdmF2YPVwrKua9pdpl8aZEfEp1U/kcjvGjp6hszcTVlqmmfA/C78Hil7/UQCkk71f2otfxE/aoFmnzVLYxN3/j1SVEdXUGPChNEV1JSvElVkQIRAhegVyECE+4Vw32VJ04fqfKvg/u+0XKKi7P6397l8rPV9f2n24+7z+F24vss2bZysrMhgWUasoqaDma0NOkdq+N74SGJfZ0kcc4L1WkZ1alWHgi3dpZ+zJ70s0/lNSp+4/li/s2XHFh3t6Ht+FmtqQ4JsW53R68UxRQU1ECFw3vdcu0y+B/5WGqnmP6RwngbM3C5MU9Q+B+JqrO9LumWeYZcwZ7HZhzEZyaF0LsLlqYJ2TMxsXLHJdk9YUxJ2lJM89/RWPz9D+77+etuircf25Ndx4/Kz+0Nn4PuRjLeOHwmqKikKCxq1LI/Vk/3KfxCO0f+3P45hUNmD/qR+eRVbxnlp16i1IAFSTQAaknQAc4ANwQTbMplsdle72WdPk8YZe6Qc5b8jtUjf260Y2OpCJJG3uP6PXwpUsja0GOJ9rH+x18pouLEEu1VABRxqh5cwdxFOmrGT5DI8FKq6F9PmcxxUvDaSWk2lQ4lk0YrxAcwMjTnT8x8Y24sO9ffZuLMY0W6PtfCXcUYdFoHaS6CaB5BwNj15H08p9ZRCUY2d7mqVBXmE4H93klbD7PZ7TLaYHlLxFWLKQMwe6ajnTypXaJdKXQzNLrgaG466zVesDJoHBlnHUWPXWSzxfeYnz6IapLBUHmfmI6ZAfyx9V84llsNBl7rzZ1OYYru1OfsoKEk+gx4UJoiupKV4kqsiBC9ArkIEJ9wrhvsqTpw/U+VfB/d9ouUVF2f1v73L5Wer6/tPtx93n8JnimpKIEJSxXhrjrPkDvaug+bmyjxcxv56yq2hxXkjGe8ddflWdn7Qw2ilOW48PDy5eSWLhvQ2acJmqnJxzU/ka//AHEymnMMgdu3qrV0wnjLd+5WjJmq6hlIKkVBG4Okadrg4XGiybmlpLTqFnHq+UQIXDe91y7TL4H/AJWGqnmP6RwngbM3C5MU9Q+B+JqrO9LumWeYZcwZ7HZhzEZyaF0LsLlqYJ2TMxsXLHJdlY+D7zefJPaZsjcPF4hQEE9c6ekaGgndLH9WoNlmNpU7YZfp0Oaiv9QLaP05A1rxt9VX7t7CFdqS92MefoE3seHvSHy9T6JNiQrisDC2HBIAmzRWaRkNkB/5cz6ed2iouz+t/e5fKzlfXmU4Gd3n8JgnyVdSjgMpFCDuIoOaHAtcMlNY9zHBzTYhV5ftzTLFMEyWTwVqjjVT4W/zOM/U0z6Z4c05bjw6/a0tJVsqmFjxnvHFOGGr5/ipZJFHWgcDToR0OfsYr0dT27LnUaqLXUn8d9hodEq40vDitIEs07IU4gcw9amhHLIedYl7RmxTAN/8ear7MgwwEuHe5LpuvGrKAs9OP960DeqnInypHSHabmi0gv4jq3Jcp9ktcbxG3ger81KtjOzUrSYTy4RX6mn1hs7Thtv/AKSY2TPfd/aXb+xO9oUy1UJLOtc2NMxnoPT3idU1zphhAsFTpNnNgOMm7kvwiqKIEIMeFCaIrqSleJKrL0DYQITFc1kNjmpOtcsqhBCtk3C5oQSFqQaBtt+kP08ZppBJM2w/vP8AF911MqZRVRmOB1zv3ZflMllxZZ5k0SwWFcg7Cik8taj1AikzaEL34B/e5S5NmTsjxn+t6noeU9ECEQISlivDXHWfIHe1dB83NlHi5jfz1lV1DivJGM9466/Ks7P2hhtFKctx4eB8OXkojC+IjZz2cyplE+ZQncDccx6+alFWdj9Lu7yTlfQ9sMbO9zVgypisAykEEVBGYI6GL7XBwuNFm3NLTYjNZx6vEQIXDe91y7TL4H/lYaqeY/pHCeBszcLkxT1D4H4mpIbB9q4uEBCPHxUHtr9IjHZs97C3nfoq6Nq0+G5v5W6C6Livk2HtJE+WRQlsteKgyPMEAUP40+6ap/i4o5B/vW9c6ukFXhlid/nxwS/bLS8+Yztm7toM+gUD2AhCR7pHlx1PVlSjjbCwNGgTjc2EE7I/xAq7jQH/ALfkd266bc616fZzcB7XU/r5/wA84lTtR3aDstB+/j/VFWi1Wuw2isx2mKfESVmKOVa8LD6HmDmq+Sellu4k8iPROMjp6yGzQAfDUH2Tvdtvl2iWJks1B1G4O4I2MWoZmytxNUCeB8L8D1unyVdSjgMpFCDuI+3NDgWuFwvhj3McHNNiEmW9J12rMWSAZc092YfiQ6UPPLSv9QY0okog4M7rtDw63K5EYq4tMnebqNx63pSJiWrK8gQiBCIEIgQiBCDHhQmiK6kpYArkIkqsn3CuG+ypOnD9T5V8H932i5RUXZ/W/vcvlZ6vr+0+3H3efwsP9QBM7KXwj9MMS55GlEr0zb1pHm1MeAW0vn6L3ZGDtHX1tl6pEiItAnLCmJdJE89Ec/RWP2MV6Gu0jkPkfQqJtDZ+ssQ8x6hOcWFDRAhECEpYrw1x1nyB3tXQfNzZR4uY389ZVdQ4ryRjPeOuvyrOz9oYbRSnLceHgfDl5Jaua/JtmPcPEm6Np6eE+X1ibT1UkPd04KpU0cc4+rI8U63diqzzR3m7JuT5D0bT7RZi2hC/U2Pj76KFNs2ePQYh4e2qm0cMKggjmM4dBB0SBBBsUTJgUVYgDmTQQEgZlAaSbBQN6YtkSgRLPatyX4fV9PasIzbRiYPp+o+Gn9/6qMGzJpM3fSPHX+v8SNeNvmWmZxvmxyUKNM8lUa6nzziJNM+Z+J2qvwwxwMwt0TDY8PWizKlpQBpq1LSiK90jQHx66eld346OWFolGbhu8PfrzmSV0M7jC7Jp3+Pt15RVoxNanPF2pXooAA+lT6kwq6uncb4reScZs+naLYb+a6r/ALVazIlraAjK1GWYBnWlQpIyBodhn1zjrVSVHZhstrHO/WS40kdN2rnREgjK3WajLmvV7NM40zB+JTow/B5GF6eodC7E38hN1NMydmF34PBWZdtvlz0EyWag6jcHcEbGNHDM2VuJqys8D4X4HrdPkq6lHAZSKEHcR9uaHAtcMl8Me5jg5psQka8cHTELtLdOyClgXJBFM6HKnrESXZrmklpGHx6/avw7VY4AOBxHLJK8TVWRAhECEQIRAhBjwoTRFdSVLYVw32VJ04fqfKvg/u+0dqKi7P6397l8pSvr+0+3H3efwmeKakrGYgYFWAIIoQcwQdQRHhAIsV6CQbhV5ifDxs57SXUyifMoTsenI+nnn6yjMJxN7vJaWhrhOMD+9zS/CKop4wXfcyZ+hMBbhWofWg5MfsYtbOqnP+27O2/3UDadIxn3W5X3eybYqqOiBCIEJSxXhrjrPkDvaug+bmyjxcxv56yq6hxXkjGe8ddflWdn7Qw2ilOW48PDy5eSR4iq8vUJGmXllAMtEEX1Qxrmc/POA56oAtovIEJ6wfc8uWqTnKtMdaoKjur0G7U1O2nOtugpmNAkdqdPD5/xZ/aNU95MbRZo18evlNcVFISlivDXHWfIHe1dB83NlHi5jfz1lV1DivJGM9466/Ks7P2hhtFKctx4eHly8l14ZCT7EsuaVcd5SCdO8eEdCBSnpHSiDZaYNfnqP3l+lxri+KqL2ZaH9ZpTv643s0wCtZbHuOfs3Ij668wJdTSuhdbcdD7qxSVjZ2X3jUey6eC0XZNBNGVtaV4XG46MNvyKx0tLRSX3H+j8rleGvjI0I/sfCe7DeEubKE5TRCCanKlK8VeVKH2i5HM2RmMaLPywPjk7M6pGxRiI2gmXLJEoH1cjc/t5D18olZWGU4W93mr9BQCEY397kl2EFSRAhECEQIRAhBjwoTRFdSU22C+pE9ikqYGYbUIqOYqMx5RRiqopXFrDcqNLSTRNDntsFIQwl0QIWMxAwKsAQRQg5gg6giPCARYr0Eg3CrzE+HjZz2kuplE+ZQnY9OR9PPP1lGYTib3eS0tDXCcYH97mpu6b3slmsgeXroUNONplN+nXSntDsFRBDBib/W+6QqKWonqMLtOO6y14exYZjmXaKLxHuMMgK6KfwY+aXaGN2GTK+nsvqs2Zgbiiztr7puisoyIEIgQl+88JyZ0ztKslfiC0ox556HnCE2z45H4r242VGDacsTMFr8LpXxZdcqzTEWUTmtSpNaZ0Br1z9omV0DIXgM3hV9n1Mk7CX7ioKEk+pOzYftUwVWS1P3UX6MQYYZSTvFw08uaVfXU7DYvHPktdouy0Wch2luhBqHGYB58S1Aj5dBLCcRaR4/IX0yognGEOBvu+CnjDOIRaRwPQTQMxsw8S/kRbo6wTDC7vc/JQa6hMBxN7vJT0PKclHFmGeOs+Qve1dB837lHi5jfz1k11DivJGM9466/Ks7P2hhtHIctx4eHl1ok6ba5jqEZ2ZV0UkkDyrEh0jnNDXG4CttiY1xc0AEqyrPJSdY5Yn0IMlSxOVO6DxV2O9Y0bGtlp2iXeBf8ApZd73RVLjFrc2/vRINtvN+D+GSZxSVY8JpwlhWo4ukQpJ3YeyBu0fi/mtDFTtx9s5tnH828lGwumkQIRAhECEQIRAhBjwoTRFdSUtSZrIwZCVYGoI1BiU1xabjIqq5ocC1wuCrGw1iBbSvC1FmgZjZh4l/ptGho6wTCxyd1mFmK2iMBxNzaerFTkOpBECFjMQMCrAEEUIOYIOoIjwgEWK9BINwq8xPh42c9pLqZRPmUJ2PTkfTzz9ZRmE4m93ktLQ1wnGB/e5pfhFUU5YUxLpInnojn6Kx+xivQ12kch8j6FRNobP1liHmPUJziwoaIEKFxJf62ZeFaNNYd1eQ8TdOm/uQlV1YgFhm49XKeoqJ1Q65yaOrBVzNmPMcsxLux8ySchkPYARnnOc51zmStO1rY22GQCYLHZjd7LNtMnj4l7hBrwP4TXIGm/TKucUI2GkIfK299PA9fCmyyCtaY4X2sc/EdfKarjv+Vaqhaq41Q605g7iKlNVsnyGR4KRVUUlPmcxxUsYaSaVr+wx/8AusvcmKa8K5Akbr4W+hiZVUH/ALIcnDrLx/SrUm0P/XPm07/ddeGsQC0Ds5ndnLqNOKmpA58xtHWjrBMMLsnBca6hMBxNzaVPQ8p6UsVYdU1tEtdO9MStAwGbEHY0rXnrrrJrqIH7rB5jj11mrNBXEfZefI8OHXoobEWIjaAJcsFJQAy3Y9abDYdK8qKVdaZhhbk1O0dAITjfm5QEIqiiBCIEIgQiBCIEIgQgx4UJoiupKV4kqss5M1kYMhKsDUEagx61xabjIheOaHAtcLgqxsNYgW0rwtRZoGY2YeJfyNo0NHWCYWPeHVwsxW0RgOJubT1Yqch1IIgQsZiBgVYAgihBzBB1BEeEAixXoJBuFXmJ8PGzntJdTKJ8yhOx6cj6eefrKMwnE3u8lpaGuE4wP73NL8IqirCwRb5s2UwmZhCFVjqcq0POmWfURe2dK+SMh27es3tSGOOQFm/UdcV04kv9bMvCtGmsO6vIeJunTf3I6VdWIBYZuPVyuVFROqHXOTR1YKuJ01pjFmJZmOZ3J/zaM85xcbnMladrWsbhbkAn3C2HBIAmzRWaRkNkB/5cz6edyiouz+t/e5fP+LPV9eZTgZ3efwp+02dZilHAZWFCDFB7GvaWuGSmse5jg5psQq7vu6JlimCZLJ4K1RxqD4W6/Qj1EZ6ppn0zw5py3HrorTUtUyrjLXDPePUdZJvw5fy2paGizVHeXn+5en29ia1JVicWOTh1cKLW0Tqd1xm09WKmodSKQcaWPsZ6zpdV486jKjrSp9QR9Yg7Ri7OUSNyvzC0WzJe1hMb87cimXDd8GfIMyYApQkM2imgBLdMjnFKkqTLFidlbX3UqtpRDLgZnfT2SpijERtB7OWSJQPkXI3P7eQ9fKXWVhlOFvd5qxQUIhGN/e5JehBUkQIRAhECEQIRAhECEQIQY8KE0RXUlK8SVWRAhZyZrIwZCVYGoI1Bj1ri03GRC8c0OBa4XBVjYaxAtpXhaizQMxsw8S/02jQ0dYJhY5OHVwsxW0RgOJubT1Yqch1IIgQsZiBgVYAgihBzBB1BEeEAixXoJBuEoWjBAMwlJnDKOdKVYdAa5jqfrEl2ywX/AEus1WWbXIZZzbu/S5p94zLtLWZOGYD3lZtV4tiBrpXbWOTpn0ZMTcxqPyuzYGVwEzrg6H8JYnzmdi7kszGpJ3MTXOLiXONyVVYxrGhrRYBYAx4vpS124inypnGztMByZWYkEdK6HrDUNZLG/ETfwSc1BDIzCABwICsW77ck9BMlmqn3B3BGxjQxStlbiboszNC+J5Y8ZrZabOsxSjgMrChBj6exr2lrhkvhj3McHNNiFXd93RMsUwTJZPBXuONQfC3X6EeojPVNM+meHNOW49dFaalqo6uMseM949R1km/Dl/LaloaLNUd5eY8S9Pt7E1qSrE4scnDq4UWtonU7rjNp09iov/UNhwShvxMfQAA/cQttUjC0eKb2ODiefAJPW1zAhlB24Cala5E/4B7RJ7R4bgvlwVsxML8ds+K0R8L7RAhECEQIRAhECEQIRAhECEGPChNEV1JSvElVkQIRAhZyZrIwZCVYGoI1Bj1ri03GRXjmhwLXC4KsbDWIFtK8LUWaBmNmHiX8jaNDR1gmFjk7rMLMVtEYDibm09WKnIdSCIEKFxJf62ZeFaNNYd1eQ8TdOm/uQlV1YgFhm49XKeoqJ1Q65yaOrBVxPnM7F3JZmNSTuYzznFxLnG5K07GNY0NaLALXHi+kQIRAhSNyXu9lfiXNT8SbMPweRhinqHQOuNN4S1VSsqGWOu4qy7vtyT0EyWaqfcHcEbGNHFK2VuJuiy00L4nljxmtlpkLMUo4DKwoQY+nsa9pa4ZL4Y9zHBzTYhJIuv8AgbXLmMx7AsaPyqCAr8tdd/ekXsP4tQ1xP08fxoVe/k/y6ZzAPr4fnUKMxNev8TOLL8CjhTqN29T9AIWrKjtpLjQaJuhpuwisdTmfZREKpxECEQIRAhECEQIRAhECEQIU5ddjWi1XjmOjzAODtKIpKgLLqAzsQ2ugAyzhyCJthcXJBOl8hlpfMlITyuuc7AEDW2ZzzNjYBY3tY14WIUK6KjMAvBVXPDRpdSEdWI0NCGjyoibhJAsQAdLZHLTOxBXtPK7EATcEka3zGeRyuCOS7obS6V6xIuqyKwXQisF0IrBdCzkzijBkJVgagjUGPpri03BsV45ocC1wuCrOw3eZtMgTGFGqVNNCRuOn5rGlpJzNEHHVZStpxBKWg5LRiS/1sq8Io01h3V5DxN0+/uRzrKxsAsO8erlfdFROqHXOTR1YKuZ89nYu7FmY1JO5jPOeXEucbkrTsYGNDWiwC11j5uvpFYLoRWC6EVguhFYLoUjcl8PZX4lzU/EmzD8HkYYp6l0DrjTeEtVUrahljruKsuyW6XMlCcp7hFanKgGteVKGvlGkjlY9mMHJZaSF7JDGRmkTFGIjaD2cs0lA+rkbn9vIevlDra3tjhb3ea0FBQdiMb+9yS9WJ91SRWC6EVguhFYLoRWC6EVguhFYLoRWC6EVguhFYLoUpY7ahl8DtwMEdFcgspR8yGC5ggkkEA6kUhmOVmDC42NiL65Hyz8kpJC8PxNFxcG2mY88vPRF4W5OFlQ8bzOHtHAKg8GYoGzqTRmOVSBlrBNK0tIabk2udNPD9k5IhhdiBcLAXsNdfLgMgM/NSkPJRECEQIRAhECEQITTcf8A2V/m/wBxijB/xhSar/lP45KDvn/vP6f7RCc//IU/Tf8AEOt64o5LuiBCIEIgQiBCIEIgQp9//wAP+Uf7odP/AAdcVOH/AHPXBQEJKiiBCIEIgQiBCIEIgQiBCIEIgQiBCIEIgQpeGUmv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98312" name="Picture 8" descr="http://upload.wikimedia.org/wikipedia/commons/thumb/5/5f/TheHomeDepot.svg/1024px-TheHomeDepot.sv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828799" cy="1600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93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" y="152400"/>
            <a:ext cx="9067800" cy="670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9625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" y="1304925"/>
            <a:ext cx="8991600" cy="555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6262" name="Picture 6" descr="http://shopboxingday.ca/wp-content/uploads/2012/12/lowes-boxing-day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286000" cy="11887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72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Exercise: Ratio Analysis</a:t>
            </a:r>
            <a:endParaRPr lang="en-US" dirty="0"/>
          </a:p>
        </p:txBody>
      </p:sp>
      <p:sp>
        <p:nvSpPr>
          <p:cNvPr id="4" name="Rectangle 625"/>
          <p:cNvSpPr>
            <a:spLocks noGrp="1" noChangeArrowheads="1"/>
          </p:cNvSpPr>
          <p:nvPr>
            <p:ph idx="1"/>
          </p:nvPr>
        </p:nvSpPr>
        <p:spPr bwMode="auto">
          <a:xfrm>
            <a:off x="381000" y="1295400"/>
            <a:ext cx="8305800" cy="2232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69913" indent="-455613">
              <a:spcBef>
                <a:spcPct val="20000"/>
              </a:spcBef>
              <a:buClr>
                <a:srgbClr val="A50021"/>
              </a:buClr>
              <a:buSzPct val="75000"/>
              <a:buFont typeface="Wingdings" pitchFamily="2" charset="2"/>
              <a:buChar char="n"/>
            </a:pPr>
            <a:r>
              <a:rPr lang="en-US" sz="2600" b="1" dirty="0">
                <a:latin typeface="Calibri" pitchFamily="34" charset="0"/>
              </a:rPr>
              <a:t>Working capital = </a:t>
            </a:r>
            <a:r>
              <a:rPr lang="en-US" sz="2600" dirty="0">
                <a:latin typeface="Calibri" pitchFamily="34" charset="0"/>
              </a:rPr>
              <a:t>Current assets – Current liabilities</a:t>
            </a:r>
          </a:p>
          <a:p>
            <a:pPr marL="569913" indent="-455613">
              <a:spcBef>
                <a:spcPct val="20000"/>
              </a:spcBef>
              <a:buClr>
                <a:srgbClr val="A50021"/>
              </a:buClr>
              <a:buSzPct val="75000"/>
              <a:buNone/>
            </a:pPr>
            <a:r>
              <a:rPr lang="en-US" sz="2600" dirty="0" smtClean="0">
                <a:latin typeface="Calibri" pitchFamily="34" charset="0"/>
              </a:rPr>
              <a:t>		</a:t>
            </a:r>
            <a:r>
              <a:rPr lang="en-US" sz="2600" dirty="0" err="1" smtClean="0">
                <a:latin typeface="Calibri" pitchFamily="34" charset="0"/>
              </a:rPr>
              <a:t>Homedepot</a:t>
            </a:r>
            <a:r>
              <a:rPr lang="en-US" sz="2600" dirty="0" smtClean="0">
                <a:latin typeface="Calibri" pitchFamily="34" charset="0"/>
              </a:rPr>
              <a:t>:	$ 15,279 - $10,749 = $ 4,530 million</a:t>
            </a:r>
          </a:p>
          <a:p>
            <a:pPr marL="569913" indent="-455613">
              <a:spcBef>
                <a:spcPct val="20000"/>
              </a:spcBef>
              <a:buClr>
                <a:srgbClr val="A50021"/>
              </a:buClr>
              <a:buSzPct val="75000"/>
              <a:buNone/>
            </a:pPr>
            <a:r>
              <a:rPr lang="en-US" sz="2600" dirty="0" smtClean="0">
                <a:latin typeface="Calibri" pitchFamily="34" charset="0"/>
              </a:rPr>
              <a:t>		Lowe’s:  	$10,296  - $8,876  =  $1,420 million</a:t>
            </a:r>
            <a:endParaRPr lang="en-US" sz="2600" dirty="0">
              <a:latin typeface="Calibri" pitchFamily="34" charset="0"/>
            </a:endParaRPr>
          </a:p>
          <a:p>
            <a:pPr marL="569913" indent="-455613">
              <a:spcBef>
                <a:spcPct val="20000"/>
              </a:spcBef>
              <a:buClr>
                <a:srgbClr val="A50021"/>
              </a:buClr>
              <a:buSzPct val="75000"/>
              <a:buFont typeface="Wingdings" pitchFamily="2" charset="2"/>
              <a:buChar char="n"/>
            </a:pPr>
            <a:endParaRPr lang="en-US" sz="26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600" y="1527310"/>
            <a:ext cx="8915400" cy="38533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69913" indent="-455613">
              <a:spcBef>
                <a:spcPct val="20000"/>
              </a:spcBef>
              <a:buClr>
                <a:srgbClr val="A50021"/>
              </a:buClr>
              <a:buSzPct val="75000"/>
              <a:buFont typeface="Wingdings" pitchFamily="2" charset="2"/>
              <a:buChar char="n"/>
            </a:pPr>
            <a:r>
              <a:rPr lang="en-US" sz="2600" b="1" dirty="0" smtClean="0">
                <a:latin typeface="Calibri" pitchFamily="34" charset="0"/>
              </a:rPr>
              <a:t>Current Ratio =    </a:t>
            </a:r>
            <a:r>
              <a:rPr lang="en-US" sz="2600" b="1" u="sng" dirty="0" smtClean="0">
                <a:latin typeface="Calibri" pitchFamily="34" charset="0"/>
              </a:rPr>
              <a:t>Current Assets</a:t>
            </a:r>
            <a:endParaRPr lang="en-US" sz="2600" b="1" dirty="0" smtClean="0">
              <a:latin typeface="Calibri" pitchFamily="34" charset="0"/>
            </a:endParaRPr>
          </a:p>
          <a:p>
            <a:pPr marL="1027113" lvl="1" indent="-455613">
              <a:spcBef>
                <a:spcPct val="20000"/>
              </a:spcBef>
              <a:buClr>
                <a:srgbClr val="A50021"/>
              </a:buClr>
              <a:buSzPct val="75000"/>
              <a:buFont typeface="Wingdings" pitchFamily="2" charset="2"/>
              <a:buNone/>
            </a:pPr>
            <a:r>
              <a:rPr lang="en-US" sz="2600" b="1" dirty="0" smtClean="0">
                <a:latin typeface="Calibri" pitchFamily="34" charset="0"/>
              </a:rPr>
              <a:t>			Current Liabilities</a:t>
            </a:r>
          </a:p>
          <a:p>
            <a:pPr marL="1027113" lvl="1" indent="-455613">
              <a:spcBef>
                <a:spcPct val="20000"/>
              </a:spcBef>
              <a:buClr>
                <a:srgbClr val="A50021"/>
              </a:buClr>
              <a:buSzPct val="75000"/>
              <a:buFont typeface="Wingdings" pitchFamily="2" charset="2"/>
              <a:buNone/>
            </a:pPr>
            <a:endParaRPr lang="en-US" sz="2600" b="1" dirty="0" smtClean="0">
              <a:latin typeface="Calibri" pitchFamily="34" charset="0"/>
            </a:endParaRPr>
          </a:p>
          <a:p>
            <a:pPr marL="1027113" lvl="1" indent="-455613">
              <a:spcBef>
                <a:spcPct val="20000"/>
              </a:spcBef>
              <a:buClr>
                <a:srgbClr val="A50021"/>
              </a:buClr>
              <a:buSzPct val="75000"/>
              <a:buFont typeface="Wingdings" pitchFamily="2" charset="2"/>
              <a:buNone/>
            </a:pPr>
            <a:r>
              <a:rPr lang="en-US" sz="2600" b="1" dirty="0" smtClean="0">
                <a:latin typeface="Calibri" pitchFamily="34" charset="0"/>
              </a:rPr>
              <a:t>		</a:t>
            </a:r>
            <a:r>
              <a:rPr lang="en-US" sz="2600" b="1" dirty="0" err="1" smtClean="0">
                <a:latin typeface="Calibri" pitchFamily="34" charset="0"/>
              </a:rPr>
              <a:t>Homedepot</a:t>
            </a:r>
            <a:r>
              <a:rPr lang="en-US" sz="2600" b="1" dirty="0" smtClean="0">
                <a:latin typeface="Calibri" pitchFamily="34" charset="0"/>
              </a:rPr>
              <a:t>:  $ 15,279/$10,749 = 1.42</a:t>
            </a:r>
          </a:p>
          <a:p>
            <a:pPr marL="1027113" lvl="1" indent="-455613">
              <a:spcBef>
                <a:spcPct val="20000"/>
              </a:spcBef>
              <a:buClr>
                <a:srgbClr val="A50021"/>
              </a:buClr>
              <a:buSzPct val="75000"/>
              <a:buFont typeface="Wingdings" pitchFamily="2" charset="2"/>
              <a:buNone/>
            </a:pPr>
            <a:r>
              <a:rPr lang="en-US" sz="2600" b="1" dirty="0" smtClean="0">
                <a:latin typeface="Calibri" pitchFamily="34" charset="0"/>
              </a:rPr>
              <a:t>		Lowe’s: 	$10,296 /$8,876   = 1.15 </a:t>
            </a:r>
          </a:p>
          <a:p>
            <a:pPr marL="1027113" lvl="1" indent="-455613">
              <a:spcBef>
                <a:spcPct val="20000"/>
              </a:spcBef>
              <a:buClr>
                <a:srgbClr val="A50021"/>
              </a:buClr>
              <a:buSzPct val="75000"/>
              <a:buFont typeface="Wingdings" pitchFamily="2" charset="2"/>
              <a:buNone/>
            </a:pPr>
            <a:endParaRPr lang="en-US" sz="2600" b="1" dirty="0" smtClean="0">
              <a:latin typeface="Calibri" pitchFamily="34" charset="0"/>
            </a:endParaRPr>
          </a:p>
          <a:p>
            <a:pPr marL="1027113" lvl="1" indent="-455613">
              <a:spcBef>
                <a:spcPct val="20000"/>
              </a:spcBef>
              <a:buClr>
                <a:srgbClr val="A50021"/>
              </a:buClr>
              <a:buSzPct val="75000"/>
              <a:buFont typeface="Wingdings" pitchFamily="2" charset="2"/>
              <a:buNone/>
            </a:pPr>
            <a:endParaRPr lang="en-US" sz="2600" b="1" dirty="0" smtClean="0">
              <a:latin typeface="Calibri" pitchFamily="34" charset="0"/>
            </a:endParaRPr>
          </a:p>
          <a:p>
            <a:pPr marL="1027113" lvl="1" indent="-455613">
              <a:spcBef>
                <a:spcPct val="20000"/>
              </a:spcBef>
              <a:buClr>
                <a:srgbClr val="A50021"/>
              </a:buClr>
              <a:buSzPct val="75000"/>
              <a:buFont typeface="Wingdings" pitchFamily="2" charset="2"/>
              <a:buNone/>
            </a:pPr>
            <a:endParaRPr lang="en-US" sz="2600" b="1" dirty="0" smtClean="0">
              <a:latin typeface="Calibri" pitchFamily="34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Exercise: Ratio Analysis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600" y="1066800"/>
            <a:ext cx="8915400" cy="48136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27113" lvl="1" indent="-455613">
              <a:spcBef>
                <a:spcPct val="20000"/>
              </a:spcBef>
              <a:buClr>
                <a:srgbClr val="A50021"/>
              </a:buClr>
              <a:buSzPct val="75000"/>
              <a:buFont typeface="Wingdings" pitchFamily="2" charset="2"/>
              <a:buNone/>
            </a:pPr>
            <a:endParaRPr lang="en-US" sz="2600" b="1" dirty="0" smtClean="0">
              <a:latin typeface="Calibri" pitchFamily="34" charset="0"/>
            </a:endParaRPr>
          </a:p>
          <a:p>
            <a:pPr marL="1027113" lvl="1" indent="-455613">
              <a:spcBef>
                <a:spcPct val="20000"/>
              </a:spcBef>
              <a:buClr>
                <a:srgbClr val="A50021"/>
              </a:buClr>
              <a:buSzPct val="75000"/>
              <a:buFont typeface="Wingdings" pitchFamily="2" charset="2"/>
              <a:buNone/>
            </a:pPr>
            <a:endParaRPr lang="en-US" sz="2600" b="1" dirty="0" smtClean="0">
              <a:latin typeface="Calibri" pitchFamily="34" charset="0"/>
            </a:endParaRPr>
          </a:p>
          <a:p>
            <a:pPr marL="569913" indent="-455613">
              <a:spcBef>
                <a:spcPct val="20000"/>
              </a:spcBef>
              <a:buClr>
                <a:srgbClr val="A50021"/>
              </a:buClr>
              <a:buSzPct val="75000"/>
              <a:buFont typeface="Wingdings" pitchFamily="2" charset="2"/>
              <a:buChar char="n"/>
            </a:pPr>
            <a:r>
              <a:rPr lang="en-US" sz="2600" b="1" dirty="0" smtClean="0">
                <a:latin typeface="Calibri" pitchFamily="34" charset="0"/>
              </a:rPr>
              <a:t>Quick Ratio</a:t>
            </a:r>
          </a:p>
          <a:p>
            <a:pPr marL="1027113" lvl="1" indent="-455613">
              <a:spcBef>
                <a:spcPct val="20000"/>
              </a:spcBef>
              <a:buClr>
                <a:srgbClr val="A50021"/>
              </a:buClr>
              <a:buSzPct val="75000"/>
              <a:buFont typeface="Wingdings" pitchFamily="2" charset="2"/>
              <a:buNone/>
            </a:pPr>
            <a:r>
              <a:rPr lang="en-US" sz="2800" b="1" dirty="0" smtClean="0">
                <a:latin typeface="Calibri" pitchFamily="34" charset="0"/>
              </a:rPr>
              <a:t>= </a:t>
            </a:r>
            <a:r>
              <a:rPr lang="en-US" sz="2600" b="1" u="sng" dirty="0" smtClean="0">
                <a:latin typeface="Calibri" pitchFamily="34" charset="0"/>
              </a:rPr>
              <a:t>(Cash + Short-term Investments + Accounts Receivables) </a:t>
            </a:r>
            <a:r>
              <a:rPr lang="en-US" sz="2600" b="1" dirty="0" smtClean="0">
                <a:latin typeface="Calibri" pitchFamily="34" charset="0"/>
              </a:rPr>
              <a:t> </a:t>
            </a:r>
          </a:p>
          <a:p>
            <a:pPr marL="1027113" lvl="1" indent="-455613">
              <a:spcBef>
                <a:spcPct val="20000"/>
              </a:spcBef>
              <a:buClr>
                <a:srgbClr val="A50021"/>
              </a:buClr>
              <a:buSzPct val="75000"/>
              <a:buFont typeface="Wingdings" pitchFamily="2" charset="2"/>
              <a:buNone/>
            </a:pPr>
            <a:r>
              <a:rPr lang="en-US" sz="2600" b="1" dirty="0" smtClean="0">
                <a:latin typeface="Calibri" pitchFamily="34" charset="0"/>
              </a:rPr>
              <a:t>			Current Liabilities</a:t>
            </a:r>
          </a:p>
          <a:p>
            <a:pPr marL="1027113" lvl="1" indent="-455613">
              <a:spcBef>
                <a:spcPct val="20000"/>
              </a:spcBef>
              <a:buClr>
                <a:srgbClr val="A50021"/>
              </a:buClr>
              <a:buSzPct val="75000"/>
              <a:buFont typeface="Wingdings" pitchFamily="2" charset="2"/>
              <a:buNone/>
            </a:pPr>
            <a:endParaRPr lang="en-US" sz="2600" b="1" dirty="0" smtClean="0">
              <a:latin typeface="Calibri" pitchFamily="34" charset="0"/>
            </a:endParaRPr>
          </a:p>
          <a:p>
            <a:pPr marL="1027113" lvl="1" indent="-455613">
              <a:spcBef>
                <a:spcPct val="20000"/>
              </a:spcBef>
              <a:buClr>
                <a:srgbClr val="A50021"/>
              </a:buClr>
              <a:buSzPct val="75000"/>
              <a:buFont typeface="Wingdings" pitchFamily="2" charset="2"/>
              <a:buNone/>
            </a:pPr>
            <a:r>
              <a:rPr lang="en-US" sz="2600" b="1" dirty="0" err="1" smtClean="0">
                <a:latin typeface="Calibri" pitchFamily="34" charset="0"/>
              </a:rPr>
              <a:t>Homedepot</a:t>
            </a:r>
            <a:r>
              <a:rPr lang="en-US" sz="2600" b="1" dirty="0" smtClean="0">
                <a:latin typeface="Calibri" pitchFamily="34" charset="0"/>
              </a:rPr>
              <a:t>:  	($1,929 +  0  + $1,398)/$10,749= 0.31</a:t>
            </a:r>
          </a:p>
          <a:p>
            <a:pPr marL="1027113" lvl="1" indent="-455613">
              <a:spcBef>
                <a:spcPct val="20000"/>
              </a:spcBef>
              <a:buClr>
                <a:srgbClr val="A50021"/>
              </a:buClr>
              <a:buSzPct val="75000"/>
              <a:buFont typeface="Wingdings" pitchFamily="2" charset="2"/>
              <a:buNone/>
            </a:pPr>
            <a:r>
              <a:rPr lang="en-US" sz="2600" b="1" dirty="0" smtClean="0">
                <a:latin typeface="Calibri" pitchFamily="34" charset="0"/>
              </a:rPr>
              <a:t>Lowe’s: 		 ($391 + $185 + 0)/$ 8,876 = 0.06</a:t>
            </a:r>
          </a:p>
          <a:p>
            <a:pPr marL="1027113" lvl="1" indent="-455613">
              <a:spcBef>
                <a:spcPct val="20000"/>
              </a:spcBef>
              <a:buClr>
                <a:srgbClr val="A50021"/>
              </a:buClr>
              <a:buSzPct val="75000"/>
              <a:buFont typeface="Wingdings" pitchFamily="2" charset="2"/>
              <a:buNone/>
            </a:pPr>
            <a:endParaRPr lang="en-US" sz="2600" b="1" dirty="0" smtClean="0">
              <a:latin typeface="Calibri" pitchFamily="34" charset="0"/>
            </a:endParaRPr>
          </a:p>
          <a:p>
            <a:pPr marL="1027113" lvl="1" indent="-455613">
              <a:spcBef>
                <a:spcPct val="20000"/>
              </a:spcBef>
              <a:buClr>
                <a:srgbClr val="A50021"/>
              </a:buClr>
              <a:buSzPct val="75000"/>
              <a:buFont typeface="Wingdings" pitchFamily="2" charset="2"/>
              <a:buNone/>
            </a:pPr>
            <a:endParaRPr lang="en-US" b="1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Exercise: Ratio Analysis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1"/>
            <a:r>
              <a:rPr lang="en-CA" dirty="0" smtClean="0"/>
              <a:t>Where to Find Financial Statements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Canadian Public Companies: </a:t>
            </a:r>
          </a:p>
          <a:p>
            <a:pPr algn="ctr">
              <a:buNone/>
            </a:pPr>
            <a:r>
              <a:rPr lang="en-CA" u="sng" dirty="0" smtClean="0">
                <a:hlinkClick r:id="rId2"/>
              </a:rPr>
              <a:t>http://www.sedar.com/</a:t>
            </a:r>
            <a:r>
              <a:rPr lang="en-CA" u="sng" dirty="0" smtClean="0"/>
              <a:t> </a:t>
            </a:r>
            <a:r>
              <a:rPr lang="en-CA" dirty="0" smtClean="0"/>
              <a:t> </a:t>
            </a:r>
          </a:p>
          <a:p>
            <a:pPr algn="ctr">
              <a:buNone/>
            </a:pPr>
            <a:endParaRPr lang="en-CA" dirty="0" smtClean="0"/>
          </a:p>
          <a:p>
            <a:r>
              <a:rPr lang="en-CA" dirty="0" smtClean="0"/>
              <a:t>US Public Companies:</a:t>
            </a:r>
          </a:p>
          <a:p>
            <a:pPr algn="ctr">
              <a:buNone/>
            </a:pPr>
            <a:r>
              <a:rPr lang="en-CA" u="sng" dirty="0" smtClean="0">
                <a:hlinkClick r:id="rId3"/>
              </a:rPr>
              <a:t>http://www.sec.gov/edgar.shtml</a:t>
            </a:r>
            <a:r>
              <a:rPr lang="en-CA" u="sng" dirty="0" smtClean="0"/>
              <a:t> </a:t>
            </a:r>
          </a:p>
          <a:p>
            <a:pPr algn="ctr">
              <a:buNone/>
            </a:pPr>
            <a:endParaRPr lang="en-CA" dirty="0" smtClean="0"/>
          </a:p>
          <a:p>
            <a:endParaRPr lang="en-CA" dirty="0" smtClean="0"/>
          </a:p>
          <a:p>
            <a:r>
              <a:rPr lang="en-CA" dirty="0" smtClean="0"/>
              <a:t>Company’s website—investor relations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Homework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All assigned questions in the Course Outline (p.9 )</a:t>
            </a:r>
          </a:p>
          <a:p>
            <a:pPr>
              <a:buNone/>
            </a:pPr>
            <a:r>
              <a:rPr lang="en-GB" dirty="0" smtClean="0"/>
              <a:t>	Chapter 1:</a:t>
            </a:r>
          </a:p>
          <a:p>
            <a:pPr lvl="1"/>
            <a:r>
              <a:rPr lang="en-GB" dirty="0" smtClean="0"/>
              <a:t>E5-4, E5-8, E5-12, E5-13</a:t>
            </a:r>
            <a:endParaRPr lang="en-US" dirty="0" smtClean="0"/>
          </a:p>
          <a:p>
            <a:pPr lvl="1"/>
            <a:r>
              <a:rPr lang="en-GB" dirty="0" smtClean="0"/>
              <a:t>P5-2A, P5-7A, P5-10A, P5-14A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Chapter 2: </a:t>
            </a:r>
          </a:p>
          <a:p>
            <a:pPr lvl="1"/>
            <a:r>
              <a:rPr lang="en-GB" dirty="0" smtClean="0"/>
              <a:t>BE2-1, BE2-5, BE2-6, BE2-7, BE2-9, </a:t>
            </a:r>
            <a:endParaRPr lang="en-US" dirty="0" smtClean="0"/>
          </a:p>
          <a:p>
            <a:pPr lvl="1"/>
            <a:r>
              <a:rPr lang="en-GB" dirty="0" smtClean="0"/>
              <a:t>E2-1, E2-2, E2-3, </a:t>
            </a:r>
          </a:p>
          <a:p>
            <a:pPr lvl="1"/>
            <a:r>
              <a:rPr lang="en-GB" dirty="0" smtClean="0"/>
              <a:t>E2-5, E2-9, </a:t>
            </a:r>
            <a:endParaRPr lang="en-US" dirty="0" smtClean="0"/>
          </a:p>
          <a:p>
            <a:pPr lvl="1"/>
            <a:r>
              <a:rPr lang="en-GB" dirty="0" smtClean="0"/>
              <a:t>P2-2A, P2-4A, P2-7A</a:t>
            </a:r>
            <a:endParaRPr lang="en-US" dirty="0" smtClean="0"/>
          </a:p>
          <a:p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XPANDSHOWBAR" val="True"/>
  <p:tag name="BULLETTYPE" val="3"/>
  <p:tag name="RESPCOUNTERSTYLE" val="-1"/>
  <p:tag name="INPUTSOURCE" val="1"/>
  <p:tag name="BACKUPMAINTENANCE" val="7"/>
  <p:tag name="ROTATIONINTERVAL" val="2"/>
  <p:tag name="RACERSMAXDISPLAYED" val="5"/>
  <p:tag name="TEAMSINLEADERBOARD" val="5"/>
  <p:tag name="BUBBLEVALUEFORMAT" val="0.0"/>
  <p:tag name="CUSTOMCELLFORECOLOR" val="-16777216"/>
  <p:tag name="CUSTOMCELLBACKCOLOR4" val="-8355712"/>
  <p:tag name="DISPLAYDEVICEID" val="True"/>
  <p:tag name="GRIDSIZE" val="{Width=800, Height=600}"/>
  <p:tag name="CHARTLABELS" val="1"/>
  <p:tag name="PARTLISTDEFAULT" val="1"/>
  <p:tag name="INCORRECTPOINTVALUE" val="0"/>
  <p:tag name="AUTOADJUSTPARTRANGE" val="True"/>
  <p:tag name="FIBNUMRESULTS" val="5"/>
  <p:tag name="PRRESPONSE2" val="9"/>
  <p:tag name="PRRESPONSE6" val="5"/>
  <p:tag name="PRRESPONSE10" val="1"/>
  <p:tag name="POWERPOINTVERSION" val="12.0"/>
  <p:tag name="CSVFORMAT" val="0"/>
  <p:tag name="RESPCOUNTERFORMAT" val="0"/>
  <p:tag name="ALLOWDUPLICATES" val="False"/>
  <p:tag name="REVIEWONLY" val="False"/>
  <p:tag name="RACEANIMATIONSPEED" val="3"/>
  <p:tag name="BUBBLENAMEVISIBLE" val="True"/>
  <p:tag name="CUSTOMGRIDBACKCOLOR" val="-2830136"/>
  <p:tag name="USESCHEMECOLORS" val="True"/>
  <p:tag name="GRIDROTATIONINTERVAL" val="2"/>
  <p:tag name="CHARTCOLORS" val="0"/>
  <p:tag name="INCLUDEPPT" val="True"/>
  <p:tag name="REALTIMEBACKUPPATH" val="(None)"/>
  <p:tag name="FIBDISPLAYRESULTS" val="True"/>
  <p:tag name="PRRESPONSE3" val="8"/>
  <p:tag name="PRRESPONSE8" val="3"/>
  <p:tag name="ANSWERNOWSTYLE" val="-1"/>
  <p:tag name="COUNTDOWNSECONDS" val="10"/>
  <p:tag name="AUTOADVANCE" val="False"/>
  <p:tag name="SKIPREMAININGRACESLIDES" val="True"/>
  <p:tag name="BUBBLEGROUPING" val="3"/>
  <p:tag name="CUSTOMCELLBACKCOLOR3" val="-268652"/>
  <p:tag name="AUTOSIZEGRID" val="True"/>
  <p:tag name="INCLUDENONRESPONDERS" val="False"/>
  <p:tag name="REALTIMEBACKUP" val="False"/>
  <p:tag name="FIBINCLUDEOTHER" val="True"/>
  <p:tag name="PRRESPONSE5" val="6"/>
  <p:tag name="ALWAYSOPENPOLL" val="False"/>
  <p:tag name="ANSWERNOWTEXT" val="Answer Now"/>
  <p:tag name="BACKUPSESSIONS" val="True"/>
  <p:tag name="RACEENDPOINTS" val="100"/>
  <p:tag name="DEFAULTNUMTEAMS" val="5"/>
  <p:tag name="DISPLAYDEVICENUMBER" val="True"/>
  <p:tag name="RESETCHARTS" val="True"/>
  <p:tag name="ZEROBASED" val="False"/>
  <p:tag name="PRRESPONSE1" val="10"/>
  <p:tag name="SHOWFLASHWARNING" val="True"/>
  <p:tag name="COUNTDOWNSTYLE" val="-1"/>
  <p:tag name="AUTOUPDATEALIASES" val="True"/>
  <p:tag name="BUBBLESIZEVISIBLE" val="True"/>
  <p:tag name="GRIDOPACITY" val="90"/>
  <p:tag name="ALLOWUSERFEEDBACK" val="True"/>
  <p:tag name="FIBDISPLAYKEYWORDS" val="True"/>
  <p:tag name="SHOWBARVISIBLE" val="True"/>
  <p:tag name="NUMRESPONSES" val="1"/>
  <p:tag name="MAXRESPONDERS" val="5"/>
  <p:tag name="GRIDPOSITION" val="1"/>
  <p:tag name="CHARTSCALE" val="True"/>
  <p:tag name="PRRESPONSE9" val="2"/>
  <p:tag name="CHARTVALUEFORMAT" val="0%"/>
  <p:tag name="CUSTOMCELLBACKCOLOR2" val="-13395457"/>
  <p:tag name="CORRECTPOINTVALUE" val="1"/>
  <p:tag name="USESECONDARYMONITOR" val="True"/>
  <p:tag name="PARTICIPANTSINLEADERBOARD" val="5"/>
  <p:tag name="MULTIRESPDIVISOR" val="1"/>
  <p:tag name="SAVECSVWITHSESSION" val="True"/>
  <p:tag name="DISPLAYNAME" val="True"/>
  <p:tag name="PRRESPONSE7" val="4"/>
  <p:tag name="POLLINGCYCLE" val="2"/>
  <p:tag name="STDCHART" val="1"/>
  <p:tag name="RESPTABLESTYLE" val="-1"/>
  <p:tag name="CUSTOMCELLBACKCOLOR1" val="-657956"/>
  <p:tag name="PRRESPONSE4" val="7"/>
  <p:tag name="ADVANCEDSETTINGSVIEW" val="False"/>
  <p:tag name="DELIMITERS" val="3.1"/>
  <p:tag name="TPSTANDARDS" val=""/>
  <p:tag name="INCLUDESESSION" val="True"/>
  <p:tag name="TPVERSION" val="5"/>
  <p:tag name="TPFULLVERSION" val="5.2.1.3179"/>
  <p:tag name="PPTVERSION" val="12"/>
  <p:tag name="TPOS" val="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heme/theme1.xml><?xml version="1.0" encoding="utf-8"?>
<a:theme xmlns:a="http://schemas.openxmlformats.org/drawingml/2006/main" name="Introduction (Class 1)1 (1)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4A92"/>
      </a:accent1>
      <a:accent2>
        <a:srgbClr val="FAB40D"/>
      </a:accent2>
      <a:accent3>
        <a:srgbClr val="FFFFFF"/>
      </a:accent3>
      <a:accent4>
        <a:srgbClr val="000000"/>
      </a:accent4>
      <a:accent5>
        <a:srgbClr val="AAB1C7"/>
      </a:accent5>
      <a:accent6>
        <a:srgbClr val="E3A30B"/>
      </a:accent6>
      <a:hlink>
        <a:srgbClr val="EA0039"/>
      </a:hlink>
      <a:folHlink>
        <a:srgbClr val="A8EDFF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-80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-80" charset="-128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4A92"/>
        </a:accent1>
        <a:accent2>
          <a:srgbClr val="FAB40D"/>
        </a:accent2>
        <a:accent3>
          <a:srgbClr val="FFFFFF"/>
        </a:accent3>
        <a:accent4>
          <a:srgbClr val="000000"/>
        </a:accent4>
        <a:accent5>
          <a:srgbClr val="AAB1C7"/>
        </a:accent5>
        <a:accent6>
          <a:srgbClr val="E3A30B"/>
        </a:accent6>
        <a:hlink>
          <a:srgbClr val="EA0039"/>
        </a:hlink>
        <a:folHlink>
          <a:srgbClr val="A8ED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Introduction (Class 1)1 (1)</Template>
  <TotalTime>15673</TotalTime>
  <Words>2120</Words>
  <Application>Microsoft Office PowerPoint</Application>
  <PresentationFormat>On-screen Show (4:3)</PresentationFormat>
  <Paragraphs>575</Paragraphs>
  <Slides>55</Slides>
  <Notes>9</Notes>
  <HiddenSlides>0</HiddenSlides>
  <MMClips>0</MMClips>
  <ScaleCrop>false</ScaleCrop>
  <HeadingPairs>
    <vt:vector size="6" baseType="variant"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58" baseType="lpstr">
      <vt:lpstr>Introduction (Class 1)1 (1)</vt:lpstr>
      <vt:lpstr>Custom Design</vt:lpstr>
      <vt:lpstr>Clip</vt:lpstr>
      <vt:lpstr> Course Introduction    </vt:lpstr>
      <vt:lpstr>Required Course Materials</vt:lpstr>
      <vt:lpstr>Course Assessment</vt:lpstr>
      <vt:lpstr>Echo360</vt:lpstr>
      <vt:lpstr>Lab (DGD)</vt:lpstr>
      <vt:lpstr>How to succeed in this course</vt:lpstr>
      <vt:lpstr>Chapters 1 &amp; 2: Introduction to Accounting and Financial Statements</vt:lpstr>
      <vt:lpstr>Course in a Nutshell</vt:lpstr>
      <vt:lpstr>Ch 1 &amp; 2: Learning Objectives</vt:lpstr>
      <vt:lpstr>Ch 1 &amp; 2: Learning Objectives</vt:lpstr>
      <vt:lpstr>What is Financial Accounting?</vt:lpstr>
      <vt:lpstr>Who Use Financial Accounting Information?</vt:lpstr>
      <vt:lpstr>Ch 1 &amp; 2: Learning Objectives</vt:lpstr>
      <vt:lpstr>Generally Accepted Accounting Principles</vt:lpstr>
      <vt:lpstr>Where to Find CPA Canada Standards</vt:lpstr>
      <vt:lpstr>Ch 1 &amp; 2: Learning Objectives</vt:lpstr>
      <vt:lpstr>Income Statement</vt:lpstr>
      <vt:lpstr>Business Model</vt:lpstr>
      <vt:lpstr>Income Statement - Format</vt:lpstr>
      <vt:lpstr>Income Statement- Elements</vt:lpstr>
      <vt:lpstr>Income Statement- Elements</vt:lpstr>
      <vt:lpstr>Income Statement - Format</vt:lpstr>
      <vt:lpstr>Loblaw’s Statement of Income </vt:lpstr>
      <vt:lpstr>In-Class Exercise</vt:lpstr>
      <vt:lpstr>Summary – Income Statement</vt:lpstr>
      <vt:lpstr>Ch 1 &amp; 2: Learning Objectives</vt:lpstr>
      <vt:lpstr>Statement of Changes in Shareholders’ Equity</vt:lpstr>
      <vt:lpstr>Statement of Changes in Shareholders’ Equity - Format</vt:lpstr>
      <vt:lpstr>Loblaw’s Statement of Changes in Shareholders’ Equity</vt:lpstr>
      <vt:lpstr>In-Class Exercise: Q1-1</vt:lpstr>
      <vt:lpstr>Summary – Statement of Changes in S/E</vt:lpstr>
      <vt:lpstr>Ch 1 &amp; 2: Learning Objectives</vt:lpstr>
      <vt:lpstr>Statement of Financial Position </vt:lpstr>
      <vt:lpstr>Structure of Statement of Financial Position</vt:lpstr>
      <vt:lpstr>Elements of Statement of Financial Position - Assets</vt:lpstr>
      <vt:lpstr>Elements of Statement of Financial Position - Liabilities</vt:lpstr>
      <vt:lpstr>Elements of Statement of Financial Position – Shareholders’ Equity</vt:lpstr>
      <vt:lpstr>Loblaw’s Statement of Financial Position</vt:lpstr>
      <vt:lpstr>In-Class Exercise: Q1-1</vt:lpstr>
      <vt:lpstr>Summary- Statement of Financial Position</vt:lpstr>
      <vt:lpstr>Ch 1 &amp; 2: Learning Objectives</vt:lpstr>
      <vt:lpstr>Relationships Among the Statements</vt:lpstr>
      <vt:lpstr>Ch 1 &amp; 2: Learning Objectives</vt:lpstr>
      <vt:lpstr>Ratios analysis – Financial Strength</vt:lpstr>
      <vt:lpstr>Liquidity Analysis- Is the company able to satisfy its short-term obligations?</vt:lpstr>
      <vt:lpstr>Homedepot vs. Lowe’s in 2013</vt:lpstr>
      <vt:lpstr>Slide 47</vt:lpstr>
      <vt:lpstr>Slide 48</vt:lpstr>
      <vt:lpstr>Slide 49</vt:lpstr>
      <vt:lpstr>Slide 50</vt:lpstr>
      <vt:lpstr>Exercise: Ratio Analysis</vt:lpstr>
      <vt:lpstr>Exercise: Ratio Analysis</vt:lpstr>
      <vt:lpstr>Exercise: Ratio Analysis</vt:lpstr>
      <vt:lpstr>Where to Find Financial Statements </vt:lpstr>
      <vt:lpstr>Homework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 1004:  Introduction to Financial Accounting</dc:title>
  <dc:creator>Garth Sheriff</dc:creator>
  <cp:lastModifiedBy>QiuChen</cp:lastModifiedBy>
  <cp:revision>765</cp:revision>
  <cp:lastPrinted>2008-07-22T14:30:32Z</cp:lastPrinted>
  <dcterms:created xsi:type="dcterms:W3CDTF">2010-09-12T22:34:57Z</dcterms:created>
  <dcterms:modified xsi:type="dcterms:W3CDTF">2017-01-09T02:21:54Z</dcterms:modified>
</cp:coreProperties>
</file>