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804" r:id="rId1"/>
  </p:sldMasterIdLst>
  <p:notesMasterIdLst>
    <p:notesMasterId r:id="rId23"/>
  </p:notesMasterIdLst>
  <p:handoutMasterIdLst>
    <p:handoutMasterId r:id="rId24"/>
  </p:handoutMasterIdLst>
  <p:sldIdLst>
    <p:sldId id="381" r:id="rId2"/>
    <p:sldId id="414" r:id="rId3"/>
    <p:sldId id="382" r:id="rId4"/>
    <p:sldId id="386" r:id="rId5"/>
    <p:sldId id="415" r:id="rId6"/>
    <p:sldId id="389" r:id="rId7"/>
    <p:sldId id="391" r:id="rId8"/>
    <p:sldId id="416" r:id="rId9"/>
    <p:sldId id="409" r:id="rId10"/>
    <p:sldId id="383" r:id="rId11"/>
    <p:sldId id="384" r:id="rId12"/>
    <p:sldId id="402" r:id="rId13"/>
    <p:sldId id="417" r:id="rId14"/>
    <p:sldId id="413" r:id="rId15"/>
    <p:sldId id="410" r:id="rId16"/>
    <p:sldId id="404" r:id="rId17"/>
    <p:sldId id="405" r:id="rId18"/>
    <p:sldId id="406" r:id="rId19"/>
    <p:sldId id="411" r:id="rId20"/>
    <p:sldId id="412" r:id="rId21"/>
    <p:sldId id="418" r:id="rId22"/>
  </p:sldIdLst>
  <p:sldSz cx="9144000" cy="6858000" type="screen4x3"/>
  <p:notesSz cx="7315200" cy="9601200"/>
  <p:defaultTextStyle>
    <a:defPPr>
      <a:defRPr lang="en-US"/>
    </a:defPPr>
    <a:lvl1pPr algn="l" rtl="0" fontAlgn="base">
      <a:spcBef>
        <a:spcPct val="0"/>
      </a:spcBef>
      <a:spcAft>
        <a:spcPct val="0"/>
      </a:spcAft>
      <a:defRPr kumimoji="1" sz="2400" kern="1200">
        <a:solidFill>
          <a:schemeClr val="tx1"/>
        </a:solidFill>
        <a:latin typeface="Times New Roman" pitchFamily="18" charset="0"/>
        <a:ea typeface="+mn-ea"/>
        <a:cs typeface="+mn-cs"/>
      </a:defRPr>
    </a:lvl1pPr>
    <a:lvl2pPr marL="457200" algn="l" rtl="0" fontAlgn="base">
      <a:spcBef>
        <a:spcPct val="0"/>
      </a:spcBef>
      <a:spcAft>
        <a:spcPct val="0"/>
      </a:spcAft>
      <a:defRPr kumimoji="1" sz="2400" kern="1200">
        <a:solidFill>
          <a:schemeClr val="tx1"/>
        </a:solidFill>
        <a:latin typeface="Times New Roman" pitchFamily="18" charset="0"/>
        <a:ea typeface="+mn-ea"/>
        <a:cs typeface="+mn-cs"/>
      </a:defRPr>
    </a:lvl2pPr>
    <a:lvl3pPr marL="914400" algn="l" rtl="0" fontAlgn="base">
      <a:spcBef>
        <a:spcPct val="0"/>
      </a:spcBef>
      <a:spcAft>
        <a:spcPct val="0"/>
      </a:spcAft>
      <a:defRPr kumimoji="1" sz="2400" kern="1200">
        <a:solidFill>
          <a:schemeClr val="tx1"/>
        </a:solidFill>
        <a:latin typeface="Times New Roman" pitchFamily="18" charset="0"/>
        <a:ea typeface="+mn-ea"/>
        <a:cs typeface="+mn-cs"/>
      </a:defRPr>
    </a:lvl3pPr>
    <a:lvl4pPr marL="1371600" algn="l" rtl="0" fontAlgn="base">
      <a:spcBef>
        <a:spcPct val="0"/>
      </a:spcBef>
      <a:spcAft>
        <a:spcPct val="0"/>
      </a:spcAft>
      <a:defRPr kumimoji="1" sz="2400" kern="1200">
        <a:solidFill>
          <a:schemeClr val="tx1"/>
        </a:solidFill>
        <a:latin typeface="Times New Roman" pitchFamily="18" charset="0"/>
        <a:ea typeface="+mn-ea"/>
        <a:cs typeface="+mn-cs"/>
      </a:defRPr>
    </a:lvl4pPr>
    <a:lvl5pPr marL="1828800" algn="l" rtl="0" fontAlgn="base">
      <a:spcBef>
        <a:spcPct val="0"/>
      </a:spcBef>
      <a:spcAft>
        <a:spcPct val="0"/>
      </a:spcAft>
      <a:defRPr kumimoji="1" sz="2400" kern="1200">
        <a:solidFill>
          <a:schemeClr val="tx1"/>
        </a:solidFill>
        <a:latin typeface="Times New Roman" pitchFamily="18" charset="0"/>
        <a:ea typeface="+mn-ea"/>
        <a:cs typeface="+mn-cs"/>
      </a:defRPr>
    </a:lvl5pPr>
    <a:lvl6pPr marL="2286000" algn="l" defTabSz="914400" rtl="0" eaLnBrk="1" latinLnBrk="0" hangingPunct="1">
      <a:defRPr kumimoji="1" sz="2400" kern="1200">
        <a:solidFill>
          <a:schemeClr val="tx1"/>
        </a:solidFill>
        <a:latin typeface="Times New Roman" pitchFamily="18" charset="0"/>
        <a:ea typeface="+mn-ea"/>
        <a:cs typeface="+mn-cs"/>
      </a:defRPr>
    </a:lvl6pPr>
    <a:lvl7pPr marL="2743200" algn="l" defTabSz="914400" rtl="0" eaLnBrk="1" latinLnBrk="0" hangingPunct="1">
      <a:defRPr kumimoji="1" sz="2400" kern="1200">
        <a:solidFill>
          <a:schemeClr val="tx1"/>
        </a:solidFill>
        <a:latin typeface="Times New Roman" pitchFamily="18" charset="0"/>
        <a:ea typeface="+mn-ea"/>
        <a:cs typeface="+mn-cs"/>
      </a:defRPr>
    </a:lvl7pPr>
    <a:lvl8pPr marL="3200400" algn="l" defTabSz="914400" rtl="0" eaLnBrk="1" latinLnBrk="0" hangingPunct="1">
      <a:defRPr kumimoji="1" sz="2400" kern="1200">
        <a:solidFill>
          <a:schemeClr val="tx1"/>
        </a:solidFill>
        <a:latin typeface="Times New Roman" pitchFamily="18" charset="0"/>
        <a:ea typeface="+mn-ea"/>
        <a:cs typeface="+mn-cs"/>
      </a:defRPr>
    </a:lvl8pPr>
    <a:lvl9pPr marL="3657600" algn="l" defTabSz="914400" rtl="0" eaLnBrk="1" latinLnBrk="0" hangingPunct="1">
      <a:defRPr kumimoji="1" sz="2400" kern="1200">
        <a:solidFill>
          <a:schemeClr val="tx1"/>
        </a:solidFill>
        <a:latin typeface="Times New Roman" pitchFamily="18"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DB2FBA"/>
    <a:srgbClr val="00CCFF"/>
    <a:srgbClr val="FFFF66"/>
    <a:srgbClr val="FFCC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327" autoAdjust="0"/>
    <p:restoredTop sz="94660"/>
  </p:normalViewPr>
  <p:slideViewPr>
    <p:cSldViewPr>
      <p:cViewPr varScale="1">
        <p:scale>
          <a:sx n="41" d="100"/>
          <a:sy n="41" d="100"/>
        </p:scale>
        <p:origin x="1668" y="5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notesViewPr>
    <p:cSldViewPr>
      <p:cViewPr varScale="1">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362" name="Rectangle 2"/>
          <p:cNvSpPr>
            <a:spLocks noGrp="1" noChangeArrowheads="1"/>
          </p:cNvSpPr>
          <p:nvPr>
            <p:ph type="hdr" sz="quarter"/>
          </p:nvPr>
        </p:nvSpPr>
        <p:spPr bwMode="auto">
          <a:xfrm>
            <a:off x="0" y="0"/>
            <a:ext cx="3170238" cy="479425"/>
          </a:xfrm>
          <a:prstGeom prst="rect">
            <a:avLst/>
          </a:prstGeom>
          <a:noFill/>
          <a:ln w="12700">
            <a:noFill/>
            <a:miter lim="800000"/>
            <a:headEnd type="none" w="sm" len="sm"/>
            <a:tailEnd type="none" w="sm" len="sm"/>
          </a:ln>
          <a:effectLst/>
        </p:spPr>
        <p:txBody>
          <a:bodyPr vert="horz" wrap="square" lIns="96661" tIns="48331" rIns="96661" bIns="48331" numCol="1" anchor="t" anchorCtr="0" compatLnSpc="1">
            <a:prstTxWarp prst="textNoShape">
              <a:avLst/>
            </a:prstTxWarp>
          </a:bodyPr>
          <a:lstStyle>
            <a:lvl1pPr defTabSz="966788" eaLnBrk="0" hangingPunct="0">
              <a:defRPr kumimoji="0" sz="1300"/>
            </a:lvl1pPr>
          </a:lstStyle>
          <a:p>
            <a:pPr>
              <a:defRPr/>
            </a:pPr>
            <a:endParaRPr lang="en-US"/>
          </a:p>
        </p:txBody>
      </p:sp>
      <p:sp>
        <p:nvSpPr>
          <p:cNvPr id="15363" name="Rectangle 3"/>
          <p:cNvSpPr>
            <a:spLocks noGrp="1" noChangeArrowheads="1"/>
          </p:cNvSpPr>
          <p:nvPr>
            <p:ph type="dt" sz="quarter" idx="1"/>
          </p:nvPr>
        </p:nvSpPr>
        <p:spPr bwMode="auto">
          <a:xfrm>
            <a:off x="4144963" y="0"/>
            <a:ext cx="3170237" cy="479425"/>
          </a:xfrm>
          <a:prstGeom prst="rect">
            <a:avLst/>
          </a:prstGeom>
          <a:noFill/>
          <a:ln w="12700">
            <a:noFill/>
            <a:miter lim="800000"/>
            <a:headEnd type="none" w="sm" len="sm"/>
            <a:tailEnd type="none" w="sm" len="sm"/>
          </a:ln>
          <a:effectLst/>
        </p:spPr>
        <p:txBody>
          <a:bodyPr vert="horz" wrap="square" lIns="96661" tIns="48331" rIns="96661" bIns="48331" numCol="1" anchor="t" anchorCtr="0" compatLnSpc="1">
            <a:prstTxWarp prst="textNoShape">
              <a:avLst/>
            </a:prstTxWarp>
          </a:bodyPr>
          <a:lstStyle>
            <a:lvl1pPr algn="r" defTabSz="966788" eaLnBrk="0" hangingPunct="0">
              <a:defRPr kumimoji="0" sz="1300"/>
            </a:lvl1pPr>
          </a:lstStyle>
          <a:p>
            <a:pPr>
              <a:defRPr/>
            </a:pPr>
            <a:fld id="{2805F533-C8AA-43E8-B1A6-26A4EFC551E0}" type="datetime1">
              <a:rPr lang="en-US"/>
              <a:pPr>
                <a:defRPr/>
              </a:pPr>
              <a:t>4/22/2019</a:t>
            </a:fld>
            <a:endParaRPr lang="en-US"/>
          </a:p>
        </p:txBody>
      </p:sp>
      <p:sp>
        <p:nvSpPr>
          <p:cNvPr id="15364" name="Rectangle 4"/>
          <p:cNvSpPr>
            <a:spLocks noGrp="1" noChangeArrowheads="1"/>
          </p:cNvSpPr>
          <p:nvPr>
            <p:ph type="ftr" sz="quarter" idx="2"/>
          </p:nvPr>
        </p:nvSpPr>
        <p:spPr bwMode="auto">
          <a:xfrm>
            <a:off x="0" y="9121775"/>
            <a:ext cx="3170238" cy="479425"/>
          </a:xfrm>
          <a:prstGeom prst="rect">
            <a:avLst/>
          </a:prstGeom>
          <a:noFill/>
          <a:ln w="12700">
            <a:noFill/>
            <a:miter lim="800000"/>
            <a:headEnd type="none" w="sm" len="sm"/>
            <a:tailEnd type="none" w="sm" len="sm"/>
          </a:ln>
          <a:effectLst/>
        </p:spPr>
        <p:txBody>
          <a:bodyPr vert="horz" wrap="square" lIns="96661" tIns="48331" rIns="96661" bIns="48331" numCol="1" anchor="b" anchorCtr="0" compatLnSpc="1">
            <a:prstTxWarp prst="textNoShape">
              <a:avLst/>
            </a:prstTxWarp>
          </a:bodyPr>
          <a:lstStyle>
            <a:lvl1pPr defTabSz="966788" eaLnBrk="0" hangingPunct="0">
              <a:defRPr kumimoji="0" sz="1300"/>
            </a:lvl1pPr>
          </a:lstStyle>
          <a:p>
            <a:pPr>
              <a:defRPr/>
            </a:pPr>
            <a:r>
              <a:rPr lang="en-US"/>
              <a:t>CST8110 - L. CraneSample Title</a:t>
            </a:r>
          </a:p>
        </p:txBody>
      </p:sp>
      <p:sp>
        <p:nvSpPr>
          <p:cNvPr id="15365" name="Rectangle 5"/>
          <p:cNvSpPr>
            <a:spLocks noGrp="1" noChangeArrowheads="1"/>
          </p:cNvSpPr>
          <p:nvPr>
            <p:ph type="sldNum" sz="quarter" idx="3"/>
          </p:nvPr>
        </p:nvSpPr>
        <p:spPr bwMode="auto">
          <a:xfrm>
            <a:off x="4144963" y="9121775"/>
            <a:ext cx="3170237" cy="479425"/>
          </a:xfrm>
          <a:prstGeom prst="rect">
            <a:avLst/>
          </a:prstGeom>
          <a:noFill/>
          <a:ln w="12700">
            <a:noFill/>
            <a:miter lim="800000"/>
            <a:headEnd type="none" w="sm" len="sm"/>
            <a:tailEnd type="none" w="sm" len="sm"/>
          </a:ln>
          <a:effectLst/>
        </p:spPr>
        <p:txBody>
          <a:bodyPr vert="horz" wrap="square" lIns="96661" tIns="48331" rIns="96661" bIns="48331" numCol="1" anchor="b" anchorCtr="0" compatLnSpc="1">
            <a:prstTxWarp prst="textNoShape">
              <a:avLst/>
            </a:prstTxWarp>
          </a:bodyPr>
          <a:lstStyle>
            <a:lvl1pPr algn="r" defTabSz="966788" eaLnBrk="0" hangingPunct="0">
              <a:defRPr kumimoji="0" sz="1300"/>
            </a:lvl1pPr>
          </a:lstStyle>
          <a:p>
            <a:pPr>
              <a:defRPr/>
            </a:pPr>
            <a:fld id="{0BC1EB17-1E67-4530-AE82-B2272B7B6BDA}" type="slidenum">
              <a:rPr lang="en-US"/>
              <a:pPr>
                <a:defRPr/>
              </a:pPr>
              <a:t>‹#›</a:t>
            </a:fld>
            <a:endParaRPr lang="en-US"/>
          </a:p>
        </p:txBody>
      </p:sp>
    </p:spTree>
    <p:extLst>
      <p:ext uri="{BB962C8B-B14F-4D97-AF65-F5344CB8AC3E}">
        <p14:creationId xmlns:p14="http://schemas.microsoft.com/office/powerpoint/2010/main" val="121502078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410" name="Rectangle 2"/>
          <p:cNvSpPr>
            <a:spLocks noGrp="1" noChangeArrowheads="1"/>
          </p:cNvSpPr>
          <p:nvPr>
            <p:ph type="hdr" sz="quarter"/>
          </p:nvPr>
        </p:nvSpPr>
        <p:spPr bwMode="auto">
          <a:xfrm>
            <a:off x="0" y="0"/>
            <a:ext cx="3170238" cy="479425"/>
          </a:xfrm>
          <a:prstGeom prst="rect">
            <a:avLst/>
          </a:prstGeom>
          <a:noFill/>
          <a:ln w="12700">
            <a:noFill/>
            <a:miter lim="800000"/>
            <a:headEnd type="none" w="sm" len="sm"/>
            <a:tailEnd type="none" w="sm" len="sm"/>
          </a:ln>
          <a:effectLst/>
        </p:spPr>
        <p:txBody>
          <a:bodyPr vert="horz" wrap="square" lIns="96661" tIns="48331" rIns="96661" bIns="48331" numCol="1" anchor="t" anchorCtr="0" compatLnSpc="1">
            <a:prstTxWarp prst="textNoShape">
              <a:avLst/>
            </a:prstTxWarp>
          </a:bodyPr>
          <a:lstStyle>
            <a:lvl1pPr defTabSz="966788" eaLnBrk="0" hangingPunct="0">
              <a:defRPr kumimoji="0" sz="1300"/>
            </a:lvl1pPr>
          </a:lstStyle>
          <a:p>
            <a:pPr>
              <a:defRPr/>
            </a:pPr>
            <a:endParaRPr lang="en-US"/>
          </a:p>
        </p:txBody>
      </p:sp>
      <p:sp>
        <p:nvSpPr>
          <p:cNvPr id="17411" name="Rectangle 3"/>
          <p:cNvSpPr>
            <a:spLocks noGrp="1" noChangeArrowheads="1"/>
          </p:cNvSpPr>
          <p:nvPr>
            <p:ph type="dt" idx="1"/>
          </p:nvPr>
        </p:nvSpPr>
        <p:spPr bwMode="auto">
          <a:xfrm>
            <a:off x="4144963" y="0"/>
            <a:ext cx="3170237" cy="479425"/>
          </a:xfrm>
          <a:prstGeom prst="rect">
            <a:avLst/>
          </a:prstGeom>
          <a:noFill/>
          <a:ln w="12700">
            <a:noFill/>
            <a:miter lim="800000"/>
            <a:headEnd type="none" w="sm" len="sm"/>
            <a:tailEnd type="none" w="sm" len="sm"/>
          </a:ln>
          <a:effectLst/>
        </p:spPr>
        <p:txBody>
          <a:bodyPr vert="horz" wrap="square" lIns="96661" tIns="48331" rIns="96661" bIns="48331" numCol="1" anchor="t" anchorCtr="0" compatLnSpc="1">
            <a:prstTxWarp prst="textNoShape">
              <a:avLst/>
            </a:prstTxWarp>
          </a:bodyPr>
          <a:lstStyle>
            <a:lvl1pPr algn="r" defTabSz="966788" eaLnBrk="0" hangingPunct="0">
              <a:defRPr kumimoji="0" sz="1300"/>
            </a:lvl1pPr>
          </a:lstStyle>
          <a:p>
            <a:pPr>
              <a:defRPr/>
            </a:pPr>
            <a:fld id="{88053234-3186-4D68-B9D8-0E1FE476AD41}" type="datetime1">
              <a:rPr lang="en-US"/>
              <a:pPr>
                <a:defRPr/>
              </a:pPr>
              <a:t>4/22/2019</a:t>
            </a:fld>
            <a:endParaRPr lang="en-US"/>
          </a:p>
        </p:txBody>
      </p:sp>
      <p:sp>
        <p:nvSpPr>
          <p:cNvPr id="23556" name="Rectangle 4"/>
          <p:cNvSpPr>
            <a:spLocks noGrp="1" noRot="1" noChangeAspect="1" noChangeArrowheads="1" noTextEdit="1"/>
          </p:cNvSpPr>
          <p:nvPr>
            <p:ph type="sldImg" idx="2"/>
          </p:nvPr>
        </p:nvSpPr>
        <p:spPr bwMode="auto">
          <a:xfrm>
            <a:off x="1257300" y="720725"/>
            <a:ext cx="4800600" cy="3600450"/>
          </a:xfrm>
          <a:prstGeom prst="rect">
            <a:avLst/>
          </a:prstGeom>
          <a:noFill/>
          <a:ln w="9525">
            <a:solidFill>
              <a:srgbClr val="000000"/>
            </a:solidFill>
            <a:miter lim="800000"/>
            <a:headEnd/>
            <a:tailEnd/>
          </a:ln>
        </p:spPr>
      </p:sp>
      <p:sp>
        <p:nvSpPr>
          <p:cNvPr id="17413" name="Rectangle 5"/>
          <p:cNvSpPr>
            <a:spLocks noGrp="1" noChangeArrowheads="1"/>
          </p:cNvSpPr>
          <p:nvPr>
            <p:ph type="body" sz="quarter" idx="3"/>
          </p:nvPr>
        </p:nvSpPr>
        <p:spPr bwMode="auto">
          <a:xfrm>
            <a:off x="974725" y="4560888"/>
            <a:ext cx="5365750" cy="4319587"/>
          </a:xfrm>
          <a:prstGeom prst="rect">
            <a:avLst/>
          </a:prstGeom>
          <a:noFill/>
          <a:ln w="12700">
            <a:noFill/>
            <a:miter lim="800000"/>
            <a:headEnd type="none" w="sm" len="sm"/>
            <a:tailEnd type="none" w="sm" len="sm"/>
          </a:ln>
          <a:effectLst/>
        </p:spPr>
        <p:txBody>
          <a:bodyPr vert="horz" wrap="square" lIns="96661" tIns="48331" rIns="96661" bIns="48331"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7414" name="Rectangle 6"/>
          <p:cNvSpPr>
            <a:spLocks noGrp="1" noChangeArrowheads="1"/>
          </p:cNvSpPr>
          <p:nvPr>
            <p:ph type="ftr" sz="quarter" idx="4"/>
          </p:nvPr>
        </p:nvSpPr>
        <p:spPr bwMode="auto">
          <a:xfrm>
            <a:off x="0" y="9121775"/>
            <a:ext cx="3170238" cy="479425"/>
          </a:xfrm>
          <a:prstGeom prst="rect">
            <a:avLst/>
          </a:prstGeom>
          <a:noFill/>
          <a:ln w="12700">
            <a:noFill/>
            <a:miter lim="800000"/>
            <a:headEnd type="none" w="sm" len="sm"/>
            <a:tailEnd type="none" w="sm" len="sm"/>
          </a:ln>
          <a:effectLst/>
        </p:spPr>
        <p:txBody>
          <a:bodyPr vert="horz" wrap="square" lIns="96661" tIns="48331" rIns="96661" bIns="48331" numCol="1" anchor="b" anchorCtr="0" compatLnSpc="1">
            <a:prstTxWarp prst="textNoShape">
              <a:avLst/>
            </a:prstTxWarp>
          </a:bodyPr>
          <a:lstStyle>
            <a:lvl1pPr defTabSz="966788" eaLnBrk="0" hangingPunct="0">
              <a:defRPr kumimoji="0" sz="1300"/>
            </a:lvl1pPr>
          </a:lstStyle>
          <a:p>
            <a:pPr>
              <a:defRPr/>
            </a:pPr>
            <a:r>
              <a:rPr lang="en-US"/>
              <a:t>CST8110 - L. Crane</a:t>
            </a:r>
          </a:p>
        </p:txBody>
      </p:sp>
      <p:sp>
        <p:nvSpPr>
          <p:cNvPr id="17415" name="Rectangle 7"/>
          <p:cNvSpPr>
            <a:spLocks noGrp="1" noChangeArrowheads="1"/>
          </p:cNvSpPr>
          <p:nvPr>
            <p:ph type="sldNum" sz="quarter" idx="5"/>
          </p:nvPr>
        </p:nvSpPr>
        <p:spPr bwMode="auto">
          <a:xfrm>
            <a:off x="4144963" y="9121775"/>
            <a:ext cx="3170237" cy="479425"/>
          </a:xfrm>
          <a:prstGeom prst="rect">
            <a:avLst/>
          </a:prstGeom>
          <a:noFill/>
          <a:ln w="12700">
            <a:noFill/>
            <a:miter lim="800000"/>
            <a:headEnd type="none" w="sm" len="sm"/>
            <a:tailEnd type="none" w="sm" len="sm"/>
          </a:ln>
          <a:effectLst/>
        </p:spPr>
        <p:txBody>
          <a:bodyPr vert="horz" wrap="square" lIns="96661" tIns="48331" rIns="96661" bIns="48331" numCol="1" anchor="b" anchorCtr="0" compatLnSpc="1">
            <a:prstTxWarp prst="textNoShape">
              <a:avLst/>
            </a:prstTxWarp>
          </a:bodyPr>
          <a:lstStyle>
            <a:lvl1pPr algn="r" defTabSz="966788" eaLnBrk="0" hangingPunct="0">
              <a:defRPr kumimoji="0" sz="1300"/>
            </a:lvl1pPr>
          </a:lstStyle>
          <a:p>
            <a:pPr>
              <a:defRPr/>
            </a:pPr>
            <a:fld id="{BEF0017F-B8DA-4498-B544-FD9DB1621A4F}" type="slidenum">
              <a:rPr lang="en-US"/>
              <a:pPr>
                <a:defRPr/>
              </a:pPr>
              <a:t>‹#›</a:t>
            </a:fld>
            <a:endParaRPr lang="en-US"/>
          </a:p>
        </p:txBody>
      </p:sp>
    </p:spTree>
    <p:extLst>
      <p:ext uri="{BB962C8B-B14F-4D97-AF65-F5344CB8AC3E}">
        <p14:creationId xmlns:p14="http://schemas.microsoft.com/office/powerpoint/2010/main" val="285685115"/>
      </p:ext>
    </p:extLst>
  </p:cSld>
  <p:clrMap bg1="lt1" tx1="dk1" bg2="lt2" tx2="dk2" accent1="accent1" accent2="accent2" accent3="accent3" accent4="accent4" accent5="accent5" accent6="accent6" hlink="hlink" folHlink="folHlink"/>
  <p:hf hdr="0" dt="0"/>
  <p:notesStyle>
    <a:lvl1pPr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6"/>
          <p:cNvSpPr>
            <a:spLocks noGrp="1" noChangeArrowheads="1"/>
          </p:cNvSpPr>
          <p:nvPr>
            <p:ph type="ftr" sz="quarter" idx="4"/>
          </p:nvPr>
        </p:nvSpPr>
        <p:spPr>
          <a:noFill/>
        </p:spPr>
        <p:txBody>
          <a:bodyPr/>
          <a:lstStyle/>
          <a:p>
            <a:r>
              <a:rPr lang="en-US">
                <a:solidFill>
                  <a:prstClr val="black"/>
                </a:solidFill>
              </a:rPr>
              <a:t>CST8110 - L. Crane</a:t>
            </a:r>
          </a:p>
        </p:txBody>
      </p:sp>
      <p:sp>
        <p:nvSpPr>
          <p:cNvPr id="25603" name="Rectangle 7"/>
          <p:cNvSpPr>
            <a:spLocks noGrp="1" noChangeArrowheads="1"/>
          </p:cNvSpPr>
          <p:nvPr>
            <p:ph type="sldNum" sz="quarter" idx="5"/>
          </p:nvPr>
        </p:nvSpPr>
        <p:spPr>
          <a:noFill/>
        </p:spPr>
        <p:txBody>
          <a:bodyPr/>
          <a:lstStyle/>
          <a:p>
            <a:fld id="{0C8736FC-FE96-450A-86E3-6ED03BE71AF3}" type="slidenum">
              <a:rPr lang="en-US" smtClean="0">
                <a:solidFill>
                  <a:prstClr val="black"/>
                </a:solidFill>
              </a:rPr>
              <a:pPr/>
              <a:t>1</a:t>
            </a:fld>
            <a:endParaRPr lang="en-US">
              <a:solidFill>
                <a:prstClr val="black"/>
              </a:solidFill>
            </a:endParaRPr>
          </a:p>
        </p:txBody>
      </p:sp>
      <p:sp>
        <p:nvSpPr>
          <p:cNvPr id="25604" name="Rectangle 2"/>
          <p:cNvSpPr>
            <a:spLocks noGrp="1" noRot="1" noChangeAspect="1" noChangeArrowheads="1" noTextEdit="1"/>
          </p:cNvSpPr>
          <p:nvPr>
            <p:ph type="sldImg"/>
          </p:nvPr>
        </p:nvSpPr>
        <p:spPr>
          <a:ln/>
        </p:spPr>
      </p:sp>
      <p:sp>
        <p:nvSpPr>
          <p:cNvPr id="25605" name="Rectangle 3"/>
          <p:cNvSpPr>
            <a:spLocks noGrp="1" noChangeArrowheads="1"/>
          </p:cNvSpPr>
          <p:nvPr>
            <p:ph type="body" idx="1"/>
          </p:nvPr>
        </p:nvSpPr>
        <p:spPr>
          <a:noFill/>
          <a:ln w="9525"/>
        </p:spPr>
        <p:txBody>
          <a:bodyPr/>
          <a:lstStyle/>
          <a:p>
            <a:endParaRPr lang="en-US"/>
          </a:p>
        </p:txBody>
      </p:sp>
    </p:spTree>
    <p:extLst>
      <p:ext uri="{BB962C8B-B14F-4D97-AF65-F5344CB8AC3E}">
        <p14:creationId xmlns:p14="http://schemas.microsoft.com/office/powerpoint/2010/main" val="202829055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6"/>
          <p:cNvSpPr>
            <a:spLocks noGrp="1" noChangeArrowheads="1"/>
          </p:cNvSpPr>
          <p:nvPr>
            <p:ph type="ftr" sz="quarter" idx="4"/>
          </p:nvPr>
        </p:nvSpPr>
        <p:spPr>
          <a:noFill/>
        </p:spPr>
        <p:txBody>
          <a:bodyPr/>
          <a:lstStyle/>
          <a:p>
            <a:r>
              <a:rPr lang="en-US">
                <a:solidFill>
                  <a:prstClr val="black"/>
                </a:solidFill>
              </a:rPr>
              <a:t>CST8110 - L. Crane</a:t>
            </a:r>
          </a:p>
        </p:txBody>
      </p:sp>
      <p:sp>
        <p:nvSpPr>
          <p:cNvPr id="25603" name="Rectangle 7"/>
          <p:cNvSpPr>
            <a:spLocks noGrp="1" noChangeArrowheads="1"/>
          </p:cNvSpPr>
          <p:nvPr>
            <p:ph type="sldNum" sz="quarter" idx="5"/>
          </p:nvPr>
        </p:nvSpPr>
        <p:spPr>
          <a:noFill/>
        </p:spPr>
        <p:txBody>
          <a:bodyPr/>
          <a:lstStyle/>
          <a:p>
            <a:fld id="{0C8736FC-FE96-450A-86E3-6ED03BE71AF3}" type="slidenum">
              <a:rPr lang="en-US" smtClean="0">
                <a:solidFill>
                  <a:prstClr val="black"/>
                </a:solidFill>
              </a:rPr>
              <a:pPr/>
              <a:t>2</a:t>
            </a:fld>
            <a:endParaRPr lang="en-US">
              <a:solidFill>
                <a:prstClr val="black"/>
              </a:solidFill>
            </a:endParaRPr>
          </a:p>
        </p:txBody>
      </p:sp>
      <p:sp>
        <p:nvSpPr>
          <p:cNvPr id="25604" name="Rectangle 2"/>
          <p:cNvSpPr>
            <a:spLocks noGrp="1" noRot="1" noChangeAspect="1" noChangeArrowheads="1" noTextEdit="1"/>
          </p:cNvSpPr>
          <p:nvPr>
            <p:ph type="sldImg"/>
          </p:nvPr>
        </p:nvSpPr>
        <p:spPr>
          <a:ln/>
        </p:spPr>
      </p:sp>
      <p:sp>
        <p:nvSpPr>
          <p:cNvPr id="25605" name="Rectangle 3"/>
          <p:cNvSpPr>
            <a:spLocks noGrp="1" noChangeArrowheads="1"/>
          </p:cNvSpPr>
          <p:nvPr>
            <p:ph type="body" idx="1"/>
          </p:nvPr>
        </p:nvSpPr>
        <p:spPr>
          <a:noFill/>
          <a:ln w="9525"/>
        </p:spPr>
        <p:txBody>
          <a:bodyPr/>
          <a:lstStyle/>
          <a:p>
            <a:endParaRPr lang="en-US"/>
          </a:p>
        </p:txBody>
      </p:sp>
    </p:spTree>
    <p:extLst>
      <p:ext uri="{BB962C8B-B14F-4D97-AF65-F5344CB8AC3E}">
        <p14:creationId xmlns:p14="http://schemas.microsoft.com/office/powerpoint/2010/main" val="83845198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pPr>
              <a:defRPr/>
            </a:pPr>
            <a:r>
              <a:rPr lang="en-US"/>
              <a:t>CST8110 - L. Crane</a:t>
            </a:r>
          </a:p>
        </p:txBody>
      </p:sp>
      <p:sp>
        <p:nvSpPr>
          <p:cNvPr id="5" name="Slide Number Placeholder 4"/>
          <p:cNvSpPr>
            <a:spLocks noGrp="1"/>
          </p:cNvSpPr>
          <p:nvPr>
            <p:ph type="sldNum" sz="quarter" idx="11"/>
          </p:nvPr>
        </p:nvSpPr>
        <p:spPr/>
        <p:txBody>
          <a:bodyPr/>
          <a:lstStyle/>
          <a:p>
            <a:pPr>
              <a:defRPr/>
            </a:pPr>
            <a:fld id="{BEF0017F-B8DA-4498-B544-FD9DB1621A4F}" type="slidenum">
              <a:rPr lang="en-US" smtClean="0"/>
              <a:pPr>
                <a:defRPr/>
              </a:pPr>
              <a:t>10</a:t>
            </a:fld>
            <a:endParaRPr lang="en-US"/>
          </a:p>
        </p:txBody>
      </p:sp>
    </p:spTree>
    <p:extLst>
      <p:ext uri="{BB962C8B-B14F-4D97-AF65-F5344CB8AC3E}">
        <p14:creationId xmlns:p14="http://schemas.microsoft.com/office/powerpoint/2010/main" val="197492518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pPr>
              <a:defRPr/>
            </a:pPr>
            <a:r>
              <a:rPr lang="en-US"/>
              <a:t>CST8110 - L. Crane</a:t>
            </a:r>
          </a:p>
        </p:txBody>
      </p:sp>
      <p:sp>
        <p:nvSpPr>
          <p:cNvPr id="5" name="Slide Number Placeholder 4"/>
          <p:cNvSpPr>
            <a:spLocks noGrp="1"/>
          </p:cNvSpPr>
          <p:nvPr>
            <p:ph type="sldNum" sz="quarter" idx="11"/>
          </p:nvPr>
        </p:nvSpPr>
        <p:spPr/>
        <p:txBody>
          <a:bodyPr/>
          <a:lstStyle/>
          <a:p>
            <a:pPr>
              <a:defRPr/>
            </a:pPr>
            <a:fld id="{BEF0017F-B8DA-4498-B544-FD9DB1621A4F}" type="slidenum">
              <a:rPr lang="en-US" smtClean="0"/>
              <a:pPr>
                <a:defRPr/>
              </a:pPr>
              <a:t>19</a:t>
            </a:fld>
            <a:endParaRPr lang="en-US"/>
          </a:p>
        </p:txBody>
      </p:sp>
    </p:spTree>
    <p:extLst>
      <p:ext uri="{BB962C8B-B14F-4D97-AF65-F5344CB8AC3E}">
        <p14:creationId xmlns:p14="http://schemas.microsoft.com/office/powerpoint/2010/main" val="28632081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pPr>
              <a:defRPr/>
            </a:pPr>
            <a:r>
              <a:rPr lang="en-US"/>
              <a:t>CST8110 - L. Crane</a:t>
            </a:r>
          </a:p>
        </p:txBody>
      </p:sp>
      <p:sp>
        <p:nvSpPr>
          <p:cNvPr id="5" name="Slide Number Placeholder 4"/>
          <p:cNvSpPr>
            <a:spLocks noGrp="1"/>
          </p:cNvSpPr>
          <p:nvPr>
            <p:ph type="sldNum" sz="quarter" idx="11"/>
          </p:nvPr>
        </p:nvSpPr>
        <p:spPr/>
        <p:txBody>
          <a:bodyPr/>
          <a:lstStyle/>
          <a:p>
            <a:pPr>
              <a:defRPr/>
            </a:pPr>
            <a:fld id="{BEF0017F-B8DA-4498-B544-FD9DB1621A4F}" type="slidenum">
              <a:rPr lang="en-US" smtClean="0"/>
              <a:pPr>
                <a:defRPr/>
              </a:pPr>
              <a:t>20</a:t>
            </a:fld>
            <a:endParaRPr lang="en-US"/>
          </a:p>
        </p:txBody>
      </p:sp>
    </p:spTree>
    <p:extLst>
      <p:ext uri="{BB962C8B-B14F-4D97-AF65-F5344CB8AC3E}">
        <p14:creationId xmlns:p14="http://schemas.microsoft.com/office/powerpoint/2010/main" val="28632081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pPr>
              <a:defRPr/>
            </a:pPr>
            <a:r>
              <a:rPr lang="en-US"/>
              <a:t>CST8110 - L. Crane</a:t>
            </a:r>
          </a:p>
        </p:txBody>
      </p:sp>
      <p:sp>
        <p:nvSpPr>
          <p:cNvPr id="5" name="Slide Number Placeholder 4"/>
          <p:cNvSpPr>
            <a:spLocks noGrp="1"/>
          </p:cNvSpPr>
          <p:nvPr>
            <p:ph type="sldNum" sz="quarter" idx="11"/>
          </p:nvPr>
        </p:nvSpPr>
        <p:spPr/>
        <p:txBody>
          <a:bodyPr/>
          <a:lstStyle/>
          <a:p>
            <a:pPr>
              <a:defRPr/>
            </a:pPr>
            <a:fld id="{BEF0017F-B8DA-4498-B544-FD9DB1621A4F}" type="slidenum">
              <a:rPr lang="en-US" smtClean="0"/>
              <a:pPr>
                <a:defRPr/>
              </a:pPr>
              <a:t>21</a:t>
            </a:fld>
            <a:endParaRPr lang="en-US"/>
          </a:p>
        </p:txBody>
      </p:sp>
    </p:spTree>
    <p:extLst>
      <p:ext uri="{BB962C8B-B14F-4D97-AF65-F5344CB8AC3E}">
        <p14:creationId xmlns:p14="http://schemas.microsoft.com/office/powerpoint/2010/main" val="1947465812"/>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ectangle 3"/>
          <p:cNvSpPr/>
          <p:nvPr userDrawn="1"/>
        </p:nvSpPr>
        <p:spPr>
          <a:xfrm>
            <a:off x="0" y="0"/>
            <a:ext cx="9251950" cy="6858000"/>
          </a:xfrm>
          <a:prstGeom prst="rect">
            <a:avLst/>
          </a:prstGeom>
          <a:solidFill>
            <a:srgbClr val="00673E"/>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solidFill>
                <a:schemeClr val="tx2"/>
              </a:solidFill>
            </a:endParaRPr>
          </a:p>
        </p:txBody>
      </p:sp>
      <p:pic>
        <p:nvPicPr>
          <p:cNvPr id="5" name="Picture 4" descr="White Algonquin College logo"/>
          <p:cNvPicPr>
            <a:picLocks noChangeAspect="1"/>
          </p:cNvPicPr>
          <p:nvPr userDrawn="1"/>
        </p:nvPicPr>
        <p:blipFill>
          <a:blip r:embed="rId2" cstate="print"/>
          <a:stretch>
            <a:fillRect/>
          </a:stretch>
        </p:blipFill>
        <p:spPr>
          <a:xfrm>
            <a:off x="5795963" y="517525"/>
            <a:ext cx="2892425" cy="608013"/>
          </a:xfrm>
          <a:prstGeom prst="rect">
            <a:avLst/>
          </a:prstGeom>
        </p:spPr>
      </p:pic>
      <p:pic>
        <p:nvPicPr>
          <p:cNvPr id="6" name="Picture 5" descr="The AC icon illustrates the Algonquin's connectivity theme."/>
          <p:cNvPicPr>
            <a:picLocks noChangeAspect="1"/>
          </p:cNvPicPr>
          <p:nvPr userDrawn="1"/>
        </p:nvPicPr>
        <p:blipFill rotWithShape="1">
          <a:blip r:embed="rId3" cstate="print"/>
          <a:srcRect l="31137" b="2941"/>
          <a:stretch/>
        </p:blipFill>
        <p:spPr>
          <a:xfrm>
            <a:off x="0" y="2060575"/>
            <a:ext cx="4583113" cy="4797425"/>
          </a:xfrm>
          <a:prstGeom prst="rect">
            <a:avLst/>
          </a:prstGeom>
        </p:spPr>
      </p:pic>
      <p:sp>
        <p:nvSpPr>
          <p:cNvPr id="3" name="Subtitle 2"/>
          <p:cNvSpPr>
            <a:spLocks noGrp="1"/>
          </p:cNvSpPr>
          <p:nvPr>
            <p:ph type="subTitle" idx="1"/>
          </p:nvPr>
        </p:nvSpPr>
        <p:spPr>
          <a:xfrm>
            <a:off x="4724102" y="3861048"/>
            <a:ext cx="3973959" cy="1368152"/>
          </a:xfrm>
        </p:spPr>
        <p:txBody>
          <a:bodyPr lIns="0" tIns="0" rIns="0"/>
          <a:lstStyle>
            <a:lvl1pPr marL="0" indent="0" algn="r">
              <a:buNone/>
              <a:defRPr sz="2000" b="1">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2" name="Title 1"/>
          <p:cNvSpPr>
            <a:spLocks noGrp="1"/>
          </p:cNvSpPr>
          <p:nvPr>
            <p:ph type="ctrTitle"/>
          </p:nvPr>
        </p:nvSpPr>
        <p:spPr>
          <a:xfrm>
            <a:off x="4718347" y="1995317"/>
            <a:ext cx="3971628" cy="1807920"/>
          </a:xfrm>
          <a:noFill/>
        </p:spPr>
        <p:txBody>
          <a:bodyPr lIns="0" tIns="0" rIns="0"/>
          <a:lstStyle>
            <a:lvl1pPr algn="r">
              <a:lnSpc>
                <a:spcPct val="90000"/>
              </a:lnSpc>
              <a:defRPr sz="3200" b="1" i="0" cap="all" baseline="0">
                <a:solidFill>
                  <a:srgbClr val="FFFFFF"/>
                </a:solidFill>
                <a:latin typeface="Arial"/>
                <a:cs typeface="Arial"/>
              </a:defRPr>
            </a:lvl1pPr>
          </a:lstStyle>
          <a:p>
            <a:r>
              <a:rPr lang="en-US"/>
              <a:t>Click to edit Master title style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lvl1pPr>
              <a:defRPr/>
            </a:lvl1pPr>
          </a:lstStyle>
          <a:p>
            <a:pPr>
              <a:defRPr/>
            </a:pPr>
            <a:r>
              <a:rPr lang="en-US"/>
              <a:t>Date</a:t>
            </a:r>
            <a:endParaRPr lang="en-CA" dirty="0"/>
          </a:p>
        </p:txBody>
      </p:sp>
      <p:sp>
        <p:nvSpPr>
          <p:cNvPr id="5" name="Footer Placeholder 4"/>
          <p:cNvSpPr>
            <a:spLocks noGrp="1"/>
          </p:cNvSpPr>
          <p:nvPr>
            <p:ph type="ftr" sz="quarter" idx="11"/>
          </p:nvPr>
        </p:nvSpPr>
        <p:spPr/>
        <p:txBody>
          <a:bodyPr/>
          <a:lstStyle>
            <a:lvl1pPr>
              <a:defRPr/>
            </a:lvl1pPr>
          </a:lstStyle>
          <a:p>
            <a:pPr>
              <a:defRPr/>
            </a:pPr>
            <a:r>
              <a:rPr lang="en-CA"/>
              <a:t>PowerPoint Presentation Title</a:t>
            </a:r>
          </a:p>
        </p:txBody>
      </p:sp>
      <p:sp>
        <p:nvSpPr>
          <p:cNvPr id="6" name="Slide Number Placeholder 5"/>
          <p:cNvSpPr>
            <a:spLocks noGrp="1"/>
          </p:cNvSpPr>
          <p:nvPr>
            <p:ph type="sldNum" sz="quarter" idx="12"/>
          </p:nvPr>
        </p:nvSpPr>
        <p:spPr>
          <a:xfrm>
            <a:off x="8688388" y="6537325"/>
            <a:ext cx="454025" cy="212725"/>
          </a:xfrm>
        </p:spPr>
        <p:txBody>
          <a:bodyPr/>
          <a:lstStyle>
            <a:lvl1pPr>
              <a:defRPr/>
            </a:lvl1pPr>
          </a:lstStyle>
          <a:p>
            <a:pPr>
              <a:defRPr/>
            </a:pPr>
            <a:fld id="{3DD1B580-8283-423C-8B9F-1D7D7650D04F}" type="slidenum">
              <a:rPr lang="en-CA"/>
              <a:pPr>
                <a:defRPr/>
              </a:pPr>
              <a:t>‹#›</a:t>
            </a:fld>
            <a:endParaRPr lang="en-CA"/>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455738"/>
            <a:ext cx="4038600" cy="442153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4648200" y="1455739"/>
            <a:ext cx="4038600" cy="442153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3"/>
          <p:cNvSpPr>
            <a:spLocks noGrp="1"/>
          </p:cNvSpPr>
          <p:nvPr>
            <p:ph type="dt" sz="half" idx="10"/>
          </p:nvPr>
        </p:nvSpPr>
        <p:spPr/>
        <p:txBody>
          <a:bodyPr/>
          <a:lstStyle>
            <a:lvl1pPr>
              <a:defRPr/>
            </a:lvl1pPr>
          </a:lstStyle>
          <a:p>
            <a:pPr>
              <a:defRPr/>
            </a:pPr>
            <a:r>
              <a:rPr lang="en-US"/>
              <a:t>Date</a:t>
            </a:r>
            <a:endParaRPr lang="en-CA"/>
          </a:p>
        </p:txBody>
      </p:sp>
      <p:sp>
        <p:nvSpPr>
          <p:cNvPr id="6" name="Footer Placeholder 4"/>
          <p:cNvSpPr>
            <a:spLocks noGrp="1"/>
          </p:cNvSpPr>
          <p:nvPr>
            <p:ph type="ftr" sz="quarter" idx="11"/>
          </p:nvPr>
        </p:nvSpPr>
        <p:spPr/>
        <p:txBody>
          <a:bodyPr/>
          <a:lstStyle>
            <a:lvl1pPr>
              <a:defRPr/>
            </a:lvl1pPr>
          </a:lstStyle>
          <a:p>
            <a:pPr>
              <a:defRPr/>
            </a:pPr>
            <a:r>
              <a:rPr lang="en-CA"/>
              <a:t>PowerPoint Presentation Title</a:t>
            </a:r>
          </a:p>
        </p:txBody>
      </p:sp>
      <p:sp>
        <p:nvSpPr>
          <p:cNvPr id="7" name="Slide Number Placeholder 5"/>
          <p:cNvSpPr>
            <a:spLocks noGrp="1"/>
          </p:cNvSpPr>
          <p:nvPr>
            <p:ph type="sldNum" sz="quarter" idx="12"/>
          </p:nvPr>
        </p:nvSpPr>
        <p:spPr/>
        <p:txBody>
          <a:bodyPr/>
          <a:lstStyle>
            <a:lvl1pPr>
              <a:defRPr/>
            </a:lvl1pPr>
          </a:lstStyle>
          <a:p>
            <a:pPr>
              <a:defRPr/>
            </a:pPr>
            <a:fld id="{31846199-8853-43ED-B14C-1A6C2F620D62}" type="slidenum">
              <a:rPr lang="en-CA"/>
              <a:pPr>
                <a:defRPr/>
              </a:pPr>
              <a:t>‹#›</a:t>
            </a:fld>
            <a:endParaRPr lang="en-CA"/>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4" name="Rectangle 3"/>
          <p:cNvSpPr/>
          <p:nvPr userDrawn="1"/>
        </p:nvSpPr>
        <p:spPr>
          <a:xfrm>
            <a:off x="0" y="0"/>
            <a:ext cx="9144000" cy="6092825"/>
          </a:xfrm>
          <a:prstGeom prst="rect">
            <a:avLst/>
          </a:prstGeom>
          <a:solidFill>
            <a:srgbClr val="00673E"/>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sp>
        <p:nvSpPr>
          <p:cNvPr id="2" name="Title 1"/>
          <p:cNvSpPr>
            <a:spLocks noGrp="1"/>
          </p:cNvSpPr>
          <p:nvPr>
            <p:ph type="title"/>
          </p:nvPr>
        </p:nvSpPr>
        <p:spPr>
          <a:xfrm>
            <a:off x="722313" y="4406900"/>
            <a:ext cx="7772400" cy="1362075"/>
          </a:xfrm>
        </p:spPr>
        <p:txBody>
          <a:bodyPr/>
          <a:lstStyle>
            <a:lvl1pPr algn="l">
              <a:defRPr sz="4000" b="1" cap="all">
                <a:solidFill>
                  <a:schemeClr val="bg1"/>
                </a:solidFill>
              </a:defRPr>
            </a:lvl1pPr>
          </a:lstStyle>
          <a:p>
            <a:r>
              <a:rPr lang="en-US" dirty="0"/>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bg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5" name="Date Placeholder 3"/>
          <p:cNvSpPr>
            <a:spLocks noGrp="1"/>
          </p:cNvSpPr>
          <p:nvPr>
            <p:ph type="dt" sz="half" idx="10"/>
          </p:nvPr>
        </p:nvSpPr>
        <p:spPr/>
        <p:txBody>
          <a:bodyPr/>
          <a:lstStyle>
            <a:lvl1pPr>
              <a:defRPr/>
            </a:lvl1pPr>
          </a:lstStyle>
          <a:p>
            <a:pPr>
              <a:defRPr/>
            </a:pPr>
            <a:r>
              <a:rPr lang="en-US"/>
              <a:t>Date</a:t>
            </a:r>
            <a:endParaRPr lang="en-CA"/>
          </a:p>
        </p:txBody>
      </p:sp>
      <p:sp>
        <p:nvSpPr>
          <p:cNvPr id="6" name="Footer Placeholder 4"/>
          <p:cNvSpPr>
            <a:spLocks noGrp="1"/>
          </p:cNvSpPr>
          <p:nvPr>
            <p:ph type="ftr" sz="quarter" idx="11"/>
          </p:nvPr>
        </p:nvSpPr>
        <p:spPr/>
        <p:txBody>
          <a:bodyPr/>
          <a:lstStyle>
            <a:lvl1pPr>
              <a:defRPr/>
            </a:lvl1pPr>
          </a:lstStyle>
          <a:p>
            <a:pPr>
              <a:defRPr/>
            </a:pPr>
            <a:r>
              <a:rPr lang="en-CA"/>
              <a:t>PowerPoint Presentation Title</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r>
              <a:rPr lang="en-US"/>
              <a:t>Date</a:t>
            </a:r>
            <a:endParaRPr lang="en-CA"/>
          </a:p>
        </p:txBody>
      </p:sp>
      <p:sp>
        <p:nvSpPr>
          <p:cNvPr id="4" name="Footer Placeholder 4"/>
          <p:cNvSpPr>
            <a:spLocks noGrp="1"/>
          </p:cNvSpPr>
          <p:nvPr>
            <p:ph type="ftr" sz="quarter" idx="11"/>
          </p:nvPr>
        </p:nvSpPr>
        <p:spPr/>
        <p:txBody>
          <a:bodyPr/>
          <a:lstStyle>
            <a:lvl1pPr>
              <a:defRPr/>
            </a:lvl1pPr>
          </a:lstStyle>
          <a:p>
            <a:pPr>
              <a:defRPr/>
            </a:pPr>
            <a:r>
              <a:rPr lang="en-CA"/>
              <a:t>PowerPoint Presentation Title</a:t>
            </a:r>
          </a:p>
        </p:txBody>
      </p:sp>
      <p:sp>
        <p:nvSpPr>
          <p:cNvPr id="5" name="Slide Number Placeholder 5"/>
          <p:cNvSpPr>
            <a:spLocks noGrp="1"/>
          </p:cNvSpPr>
          <p:nvPr>
            <p:ph type="sldNum" sz="quarter" idx="12"/>
          </p:nvPr>
        </p:nvSpPr>
        <p:spPr/>
        <p:txBody>
          <a:bodyPr/>
          <a:lstStyle>
            <a:lvl1pPr>
              <a:defRPr/>
            </a:lvl1pPr>
          </a:lstStyle>
          <a:p>
            <a:pPr>
              <a:defRPr/>
            </a:pPr>
            <a:fld id="{DBC7E5E6-263D-4C4D-8F4E-9FC9A234F2A8}" type="slidenum">
              <a:rPr lang="en-CA"/>
              <a:pPr>
                <a:defRPr/>
              </a:pPr>
              <a:t>‹#›</a:t>
            </a:fld>
            <a:endParaRPr lang="en-CA"/>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Blank">
    <p:spTree>
      <p:nvGrpSpPr>
        <p:cNvPr id="1" name=""/>
        <p:cNvGrpSpPr/>
        <p:nvPr/>
      </p:nvGrpSpPr>
      <p:grpSpPr>
        <a:xfrm>
          <a:off x="0" y="0"/>
          <a:ext cx="0" cy="0"/>
          <a:chOff x="0" y="0"/>
          <a:chExt cx="0" cy="0"/>
        </a:xfrm>
      </p:grpSpPr>
      <p:sp>
        <p:nvSpPr>
          <p:cNvPr id="2" name="Date Placeholder 4"/>
          <p:cNvSpPr>
            <a:spLocks noGrp="1"/>
          </p:cNvSpPr>
          <p:nvPr>
            <p:ph type="dt" sz="half" idx="10"/>
          </p:nvPr>
        </p:nvSpPr>
        <p:spPr/>
        <p:txBody>
          <a:bodyPr/>
          <a:lstStyle>
            <a:lvl1pPr>
              <a:defRPr/>
            </a:lvl1pPr>
          </a:lstStyle>
          <a:p>
            <a:pPr>
              <a:defRPr/>
            </a:pPr>
            <a:r>
              <a:rPr lang="en-US"/>
              <a:t>Date</a:t>
            </a:r>
            <a:endParaRPr lang="en-CA" dirty="0"/>
          </a:p>
        </p:txBody>
      </p:sp>
      <p:sp>
        <p:nvSpPr>
          <p:cNvPr id="3" name="Footer Placeholder 5"/>
          <p:cNvSpPr>
            <a:spLocks noGrp="1"/>
          </p:cNvSpPr>
          <p:nvPr>
            <p:ph type="ftr" sz="quarter" idx="11"/>
          </p:nvPr>
        </p:nvSpPr>
        <p:spPr/>
        <p:txBody>
          <a:bodyPr/>
          <a:lstStyle>
            <a:lvl1pPr>
              <a:defRPr/>
            </a:lvl1pPr>
          </a:lstStyle>
          <a:p>
            <a:pPr>
              <a:defRPr/>
            </a:pPr>
            <a:r>
              <a:rPr lang="en-CA"/>
              <a:t>PowerPoint Presentation Title</a:t>
            </a:r>
          </a:p>
        </p:txBody>
      </p:sp>
      <p:sp>
        <p:nvSpPr>
          <p:cNvPr id="4" name="Slide Number Placeholder 6"/>
          <p:cNvSpPr>
            <a:spLocks noGrp="1"/>
          </p:cNvSpPr>
          <p:nvPr>
            <p:ph type="sldNum" sz="quarter" idx="12"/>
          </p:nvPr>
        </p:nvSpPr>
        <p:spPr/>
        <p:txBody>
          <a:bodyPr/>
          <a:lstStyle>
            <a:lvl1pPr>
              <a:defRPr/>
            </a:lvl1pPr>
          </a:lstStyle>
          <a:p>
            <a:pPr>
              <a:defRPr/>
            </a:pPr>
            <a:fld id="{E2C65D6A-98D3-4F63-8B15-D173DF4BB28D}" type="slidenum">
              <a:rPr lang="en-CA"/>
              <a:pPr>
                <a:defRPr/>
              </a:pPr>
              <a:t>‹#›</a:t>
            </a:fld>
            <a:endParaRPr lang="en-CA"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8" name="Rectangle 7"/>
          <p:cNvSpPr/>
          <p:nvPr userDrawn="1"/>
        </p:nvSpPr>
        <p:spPr>
          <a:xfrm>
            <a:off x="0" y="6073775"/>
            <a:ext cx="9144000" cy="795338"/>
          </a:xfrm>
          <a:prstGeom prst="rect">
            <a:avLst/>
          </a:prstGeom>
          <a:solidFill>
            <a:schemeClr val="tx2"/>
          </a:solidFill>
          <a:ln>
            <a:noFill/>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sp>
        <p:nvSpPr>
          <p:cNvPr id="1027" name="Text Placeholder 2"/>
          <p:cNvSpPr>
            <a:spLocks noGrp="1"/>
          </p:cNvSpPr>
          <p:nvPr>
            <p:ph type="body" idx="1"/>
          </p:nvPr>
        </p:nvSpPr>
        <p:spPr bwMode="auto">
          <a:xfrm>
            <a:off x="468313" y="1455738"/>
            <a:ext cx="8207375" cy="43497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371600" y="6545263"/>
            <a:ext cx="2133600" cy="220662"/>
          </a:xfrm>
          <a:prstGeom prst="rect">
            <a:avLst/>
          </a:prstGeom>
        </p:spPr>
        <p:txBody>
          <a:bodyPr vert="horz" lIns="0" tIns="0" rIns="0" bIns="0" rtlCol="0" anchor="t" anchorCtr="0"/>
          <a:lstStyle>
            <a:lvl1pPr algn="l" fontAlgn="auto">
              <a:spcBef>
                <a:spcPts val="0"/>
              </a:spcBef>
              <a:spcAft>
                <a:spcPts val="0"/>
              </a:spcAft>
              <a:defRPr sz="1200">
                <a:solidFill>
                  <a:srgbClr val="FFFFFF"/>
                </a:solidFill>
                <a:latin typeface="Arial"/>
                <a:cs typeface="Arial"/>
              </a:defRPr>
            </a:lvl1pPr>
          </a:lstStyle>
          <a:p>
            <a:pPr>
              <a:defRPr/>
            </a:pPr>
            <a:r>
              <a:rPr lang="en-US"/>
              <a:t>Date</a:t>
            </a:r>
            <a:endParaRPr lang="en-CA" dirty="0"/>
          </a:p>
        </p:txBody>
      </p:sp>
      <p:sp>
        <p:nvSpPr>
          <p:cNvPr id="5" name="Footer Placeholder 4"/>
          <p:cNvSpPr>
            <a:spLocks noGrp="1"/>
          </p:cNvSpPr>
          <p:nvPr>
            <p:ph type="ftr" sz="quarter" idx="3"/>
          </p:nvPr>
        </p:nvSpPr>
        <p:spPr>
          <a:xfrm>
            <a:off x="1371600" y="6218238"/>
            <a:ext cx="2895600" cy="215900"/>
          </a:xfrm>
          <a:prstGeom prst="rect">
            <a:avLst/>
          </a:prstGeom>
        </p:spPr>
        <p:txBody>
          <a:bodyPr vert="horz" lIns="0" tIns="0" rIns="0" bIns="0" rtlCol="0" anchor="t"/>
          <a:lstStyle>
            <a:lvl1pPr algn="l" fontAlgn="auto">
              <a:spcBef>
                <a:spcPts val="0"/>
              </a:spcBef>
              <a:spcAft>
                <a:spcPts val="0"/>
              </a:spcAft>
              <a:defRPr sz="1300" b="1">
                <a:solidFill>
                  <a:schemeClr val="bg1"/>
                </a:solidFill>
                <a:latin typeface="Arial"/>
                <a:cs typeface="Arial"/>
              </a:defRPr>
            </a:lvl1pPr>
          </a:lstStyle>
          <a:p>
            <a:pPr>
              <a:defRPr/>
            </a:pPr>
            <a:r>
              <a:rPr lang="en-CA"/>
              <a:t>CST8110 – Linda Crane</a:t>
            </a:r>
          </a:p>
        </p:txBody>
      </p:sp>
      <p:sp>
        <p:nvSpPr>
          <p:cNvPr id="6" name="Slide Number Placeholder 5"/>
          <p:cNvSpPr>
            <a:spLocks noGrp="1"/>
          </p:cNvSpPr>
          <p:nvPr>
            <p:ph type="sldNum" sz="quarter" idx="4"/>
          </p:nvPr>
        </p:nvSpPr>
        <p:spPr>
          <a:xfrm>
            <a:off x="8688388" y="6554788"/>
            <a:ext cx="454025" cy="211137"/>
          </a:xfrm>
          <a:prstGeom prst="rect">
            <a:avLst/>
          </a:prstGeom>
        </p:spPr>
        <p:txBody>
          <a:bodyPr vert="horz" lIns="0" tIns="0" rIns="91440" bIns="0" rtlCol="0" anchor="t" anchorCtr="0"/>
          <a:lstStyle>
            <a:lvl1pPr algn="r" fontAlgn="auto">
              <a:spcBef>
                <a:spcPts val="0"/>
              </a:spcBef>
              <a:spcAft>
                <a:spcPts val="0"/>
              </a:spcAft>
              <a:defRPr sz="1200" b="0">
                <a:solidFill>
                  <a:schemeClr val="accent5"/>
                </a:solidFill>
                <a:latin typeface="Arial"/>
                <a:cs typeface="Arial"/>
              </a:defRPr>
            </a:lvl1pPr>
          </a:lstStyle>
          <a:p>
            <a:pPr>
              <a:defRPr/>
            </a:pPr>
            <a:fld id="{A3479E3C-D380-424F-9A56-2F4F75D27D95}" type="slidenum">
              <a:rPr lang="en-CA"/>
              <a:pPr>
                <a:defRPr/>
              </a:pPr>
              <a:t>‹#›</a:t>
            </a:fld>
            <a:endParaRPr lang="en-CA" dirty="0"/>
          </a:p>
        </p:txBody>
      </p:sp>
      <p:sp>
        <p:nvSpPr>
          <p:cNvPr id="1031" name="Title Placeholder 1"/>
          <p:cNvSpPr>
            <a:spLocks noGrp="1"/>
          </p:cNvSpPr>
          <p:nvPr>
            <p:ph type="title"/>
          </p:nvPr>
        </p:nvSpPr>
        <p:spPr bwMode="auto">
          <a:xfrm>
            <a:off x="468313" y="146050"/>
            <a:ext cx="8207375" cy="119538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a:t>
            </a:r>
            <a:br>
              <a:rPr lang="en-US"/>
            </a:br>
            <a:r>
              <a:rPr lang="en-US"/>
              <a:t>title style</a:t>
            </a:r>
          </a:p>
        </p:txBody>
      </p:sp>
      <p:pic>
        <p:nvPicPr>
          <p:cNvPr id="2" name="Picture 1" descr="Algonquin College Logo"/>
          <p:cNvPicPr>
            <a:picLocks noChangeAspect="1"/>
          </p:cNvPicPr>
          <p:nvPr userDrawn="1"/>
        </p:nvPicPr>
        <p:blipFill>
          <a:blip r:embed="rId8" cstate="print"/>
          <a:stretch>
            <a:fillRect/>
          </a:stretch>
        </p:blipFill>
        <p:spPr>
          <a:xfrm>
            <a:off x="6443663" y="6218238"/>
            <a:ext cx="2232025" cy="468312"/>
          </a:xfrm>
          <a:prstGeom prst="rect">
            <a:avLst/>
          </a:prstGeom>
        </p:spPr>
      </p:pic>
      <p:pic>
        <p:nvPicPr>
          <p:cNvPr id="11" name="Picture 10" descr="Algonquin College Icon"/>
          <p:cNvPicPr>
            <a:picLocks noChangeAspect="1"/>
          </p:cNvPicPr>
          <p:nvPr userDrawn="1"/>
        </p:nvPicPr>
        <p:blipFill rotWithShape="1">
          <a:blip r:embed="rId9" cstate="print"/>
          <a:srcRect l="12779" t="5165" b="5138"/>
          <a:stretch/>
        </p:blipFill>
        <p:spPr>
          <a:xfrm>
            <a:off x="0" y="6061075"/>
            <a:ext cx="1042988" cy="796925"/>
          </a:xfrm>
          <a:prstGeom prst="rect">
            <a:avLst/>
          </a:prstGeom>
        </p:spPr>
      </p:pic>
    </p:spTree>
  </p:cSld>
  <p:clrMap bg1="lt1" tx1="dk1" bg2="lt2" tx2="dk2" accent1="accent1" accent2="accent2" accent3="accent3" accent4="accent4" accent5="accent5" accent6="accent6" hlink="hlink" folHlink="folHlink"/>
  <p:sldLayoutIdLst>
    <p:sldLayoutId id="2147483854" r:id="rId1"/>
    <p:sldLayoutId id="2147483855" r:id="rId2"/>
    <p:sldLayoutId id="2147483856" r:id="rId3"/>
    <p:sldLayoutId id="2147483857" r:id="rId4"/>
    <p:sldLayoutId id="2147483858" r:id="rId5"/>
    <p:sldLayoutId id="2147483859" r:id="rId6"/>
  </p:sldLayoutIdLst>
  <p:hf hdr="0"/>
  <p:txStyles>
    <p:titleStyle>
      <a:lvl1pPr algn="l" rtl="0" eaLnBrk="0" fontAlgn="base" hangingPunct="0">
        <a:spcBef>
          <a:spcPct val="0"/>
        </a:spcBef>
        <a:spcAft>
          <a:spcPct val="0"/>
        </a:spcAft>
        <a:defRPr sz="3600" b="1" kern="1200">
          <a:solidFill>
            <a:schemeClr val="tx2"/>
          </a:solidFill>
          <a:latin typeface="Arial"/>
          <a:ea typeface="+mj-ea"/>
          <a:cs typeface="Arial"/>
        </a:defRPr>
      </a:lvl1pPr>
      <a:lvl2pPr algn="l" rtl="0" eaLnBrk="0" fontAlgn="base" hangingPunct="0">
        <a:spcBef>
          <a:spcPct val="0"/>
        </a:spcBef>
        <a:spcAft>
          <a:spcPct val="0"/>
        </a:spcAft>
        <a:defRPr sz="3600" b="1">
          <a:solidFill>
            <a:schemeClr val="tx2"/>
          </a:solidFill>
          <a:latin typeface="Arial" charset="0"/>
          <a:cs typeface="Arial" charset="0"/>
        </a:defRPr>
      </a:lvl2pPr>
      <a:lvl3pPr algn="l" rtl="0" eaLnBrk="0" fontAlgn="base" hangingPunct="0">
        <a:spcBef>
          <a:spcPct val="0"/>
        </a:spcBef>
        <a:spcAft>
          <a:spcPct val="0"/>
        </a:spcAft>
        <a:defRPr sz="3600" b="1">
          <a:solidFill>
            <a:schemeClr val="tx2"/>
          </a:solidFill>
          <a:latin typeface="Arial" charset="0"/>
          <a:cs typeface="Arial" charset="0"/>
        </a:defRPr>
      </a:lvl3pPr>
      <a:lvl4pPr algn="l" rtl="0" eaLnBrk="0" fontAlgn="base" hangingPunct="0">
        <a:spcBef>
          <a:spcPct val="0"/>
        </a:spcBef>
        <a:spcAft>
          <a:spcPct val="0"/>
        </a:spcAft>
        <a:defRPr sz="3600" b="1">
          <a:solidFill>
            <a:schemeClr val="tx2"/>
          </a:solidFill>
          <a:latin typeface="Arial" charset="0"/>
          <a:cs typeface="Arial" charset="0"/>
        </a:defRPr>
      </a:lvl4pPr>
      <a:lvl5pPr algn="l" rtl="0" eaLnBrk="0" fontAlgn="base" hangingPunct="0">
        <a:spcBef>
          <a:spcPct val="0"/>
        </a:spcBef>
        <a:spcAft>
          <a:spcPct val="0"/>
        </a:spcAft>
        <a:defRPr sz="3600" b="1">
          <a:solidFill>
            <a:schemeClr val="tx2"/>
          </a:solidFill>
          <a:latin typeface="Arial" charset="0"/>
          <a:cs typeface="Arial" charset="0"/>
        </a:defRPr>
      </a:lvl5pPr>
      <a:lvl6pPr marL="457200" algn="ctr" rtl="0" fontAlgn="base">
        <a:spcBef>
          <a:spcPct val="0"/>
        </a:spcBef>
        <a:spcAft>
          <a:spcPct val="0"/>
        </a:spcAft>
        <a:defRPr sz="3600">
          <a:solidFill>
            <a:srgbClr val="339933"/>
          </a:solidFill>
          <a:latin typeface="Calibri" pitchFamily="34" charset="0"/>
        </a:defRPr>
      </a:lvl6pPr>
      <a:lvl7pPr marL="914400" algn="ctr" rtl="0" fontAlgn="base">
        <a:spcBef>
          <a:spcPct val="0"/>
        </a:spcBef>
        <a:spcAft>
          <a:spcPct val="0"/>
        </a:spcAft>
        <a:defRPr sz="3600">
          <a:solidFill>
            <a:srgbClr val="339933"/>
          </a:solidFill>
          <a:latin typeface="Calibri" pitchFamily="34" charset="0"/>
        </a:defRPr>
      </a:lvl7pPr>
      <a:lvl8pPr marL="1371600" algn="ctr" rtl="0" fontAlgn="base">
        <a:spcBef>
          <a:spcPct val="0"/>
        </a:spcBef>
        <a:spcAft>
          <a:spcPct val="0"/>
        </a:spcAft>
        <a:defRPr sz="3600">
          <a:solidFill>
            <a:srgbClr val="339933"/>
          </a:solidFill>
          <a:latin typeface="Calibri" pitchFamily="34" charset="0"/>
        </a:defRPr>
      </a:lvl8pPr>
      <a:lvl9pPr marL="1828800" algn="ctr" rtl="0" fontAlgn="base">
        <a:spcBef>
          <a:spcPct val="0"/>
        </a:spcBef>
        <a:spcAft>
          <a:spcPct val="0"/>
        </a:spcAft>
        <a:defRPr sz="3600">
          <a:solidFill>
            <a:srgbClr val="339933"/>
          </a:solidFill>
          <a:latin typeface="Calibri" pitchFamily="34" charset="0"/>
        </a:defRPr>
      </a:lvl9pPr>
    </p:titleStyle>
    <p:bodyStyle>
      <a:lvl1pPr marL="342900" indent="-342900" algn="l" rtl="0" eaLnBrk="0" fontAlgn="base" hangingPunct="0">
        <a:spcBef>
          <a:spcPct val="20000"/>
        </a:spcBef>
        <a:spcAft>
          <a:spcPct val="0"/>
        </a:spcAft>
        <a:buClr>
          <a:schemeClr val="tx2"/>
        </a:buClr>
        <a:buFont typeface="Arial" charset="0"/>
        <a:buChar char="•"/>
        <a:defRPr sz="3200" kern="1200">
          <a:solidFill>
            <a:srgbClr val="63666A"/>
          </a:solidFill>
          <a:latin typeface="Arial"/>
          <a:ea typeface="+mn-ea"/>
          <a:cs typeface="Arial"/>
        </a:defRPr>
      </a:lvl1pPr>
      <a:lvl2pPr marL="742950" indent="-285750" algn="l" rtl="0" eaLnBrk="0" fontAlgn="base" hangingPunct="0">
        <a:spcBef>
          <a:spcPct val="20000"/>
        </a:spcBef>
        <a:spcAft>
          <a:spcPct val="0"/>
        </a:spcAft>
        <a:buClr>
          <a:schemeClr val="tx2"/>
        </a:buClr>
        <a:buFont typeface="Arial" charset="0"/>
        <a:buChar char="•"/>
        <a:defRPr sz="2800" kern="1200">
          <a:solidFill>
            <a:srgbClr val="63666A"/>
          </a:solidFill>
          <a:latin typeface="Arial"/>
          <a:ea typeface="+mn-ea"/>
          <a:cs typeface="Arial"/>
        </a:defRPr>
      </a:lvl2pPr>
      <a:lvl3pPr marL="1143000" indent="-228600" algn="l" rtl="0" eaLnBrk="0" fontAlgn="base" hangingPunct="0">
        <a:spcBef>
          <a:spcPct val="20000"/>
        </a:spcBef>
        <a:spcAft>
          <a:spcPct val="0"/>
        </a:spcAft>
        <a:buClr>
          <a:schemeClr val="tx2"/>
        </a:buClr>
        <a:buFont typeface="Arial" charset="0"/>
        <a:buChar char="•"/>
        <a:defRPr sz="2400" kern="1200">
          <a:solidFill>
            <a:srgbClr val="63666A"/>
          </a:solidFill>
          <a:latin typeface="Arial"/>
          <a:ea typeface="+mn-ea"/>
          <a:cs typeface="Arial"/>
        </a:defRPr>
      </a:lvl3pPr>
      <a:lvl4pPr marL="1600200" indent="-228600" algn="l" rtl="0" eaLnBrk="0" fontAlgn="base" hangingPunct="0">
        <a:spcBef>
          <a:spcPct val="20000"/>
        </a:spcBef>
        <a:spcAft>
          <a:spcPct val="0"/>
        </a:spcAft>
        <a:buClr>
          <a:schemeClr val="tx2"/>
        </a:buClr>
        <a:buFont typeface="Arial" charset="0"/>
        <a:buChar char="•"/>
        <a:defRPr sz="2000" kern="1200">
          <a:solidFill>
            <a:srgbClr val="63666A"/>
          </a:solidFill>
          <a:latin typeface="Arial"/>
          <a:ea typeface="+mn-ea"/>
          <a:cs typeface="Arial"/>
        </a:defRPr>
      </a:lvl4pPr>
      <a:lvl5pPr marL="2057400" indent="-228600" algn="l" rtl="0" eaLnBrk="0" fontAlgn="base" hangingPunct="0">
        <a:spcBef>
          <a:spcPct val="20000"/>
        </a:spcBef>
        <a:spcAft>
          <a:spcPct val="0"/>
        </a:spcAft>
        <a:buClr>
          <a:schemeClr val="tx2"/>
        </a:buClr>
        <a:buFont typeface="Arial" charset="0"/>
        <a:buChar char="•"/>
        <a:defRPr sz="2000" kern="1200">
          <a:solidFill>
            <a:srgbClr val="63666A"/>
          </a:solidFill>
          <a:latin typeface="Arial"/>
          <a:ea typeface="+mn-ea"/>
          <a:cs typeface="Arial"/>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CST8284 – W19 – Midterm Solutions</a:t>
            </a:r>
          </a:p>
        </p:txBody>
      </p:sp>
      <p:sp>
        <p:nvSpPr>
          <p:cNvPr id="12" name="Footer Placeholder 4"/>
          <p:cNvSpPr>
            <a:spLocks noGrp="1"/>
          </p:cNvSpPr>
          <p:nvPr>
            <p:ph type="ftr" sz="quarter" idx="11"/>
          </p:nvPr>
        </p:nvSpPr>
        <p:spPr>
          <a:xfrm>
            <a:off x="1371600" y="6218238"/>
            <a:ext cx="2895600" cy="215900"/>
          </a:xfrm>
        </p:spPr>
        <p:txBody>
          <a:bodyPr/>
          <a:lstStyle/>
          <a:p>
            <a:pPr>
              <a:defRPr/>
            </a:pPr>
            <a:r>
              <a:rPr lang="en-CA" dirty="0"/>
              <a:t>Midterm Answers</a:t>
            </a:r>
          </a:p>
        </p:txBody>
      </p:sp>
      <p:sp>
        <p:nvSpPr>
          <p:cNvPr id="4" name="TextBox 3"/>
          <p:cNvSpPr txBox="1"/>
          <p:nvPr/>
        </p:nvSpPr>
        <p:spPr>
          <a:xfrm>
            <a:off x="468313" y="764704"/>
            <a:ext cx="8136135" cy="5570756"/>
          </a:xfrm>
          <a:prstGeom prst="rect">
            <a:avLst/>
          </a:prstGeom>
          <a:noFill/>
        </p:spPr>
        <p:txBody>
          <a:bodyPr wrap="square" rtlCol="0">
            <a:spAutoFit/>
          </a:bodyPr>
          <a:lstStyle/>
          <a:p>
            <a:r>
              <a:rPr lang="en-US" sz="2000" i="1" dirty="0"/>
              <a:t>There are multiple versions of the midterm.  Each version contains the same multiple choice questions (MCQs) but in different order.  So while the MCQs on your version of the midterm are not likely to be presented in the same order as they are here, nonetheless they should all be present.</a:t>
            </a:r>
          </a:p>
          <a:p>
            <a:endParaRPr lang="en-US" sz="1800" i="1" dirty="0"/>
          </a:p>
          <a:p>
            <a:r>
              <a:rPr lang="en-US" sz="2000" i="1" dirty="0"/>
              <a:t>Note also that questions are sometimes changed slightly or inverted—for example, turning a question with a true answer to one with a false answer—so check the wording of a question first before reporting any errors in the marking.</a:t>
            </a:r>
          </a:p>
          <a:p>
            <a:endParaRPr lang="en-US" sz="1800" i="1" dirty="0"/>
          </a:p>
          <a:p>
            <a:r>
              <a:rPr lang="en-US" sz="2000" i="1" dirty="0"/>
              <a:t>Finally, in the spot-the-error question at the end, the errors differ slightly from one version of the midterm to the next.  This solution set indicates </a:t>
            </a:r>
            <a:r>
              <a:rPr lang="en-US" sz="2000" dirty="0"/>
              <a:t>most</a:t>
            </a:r>
            <a:r>
              <a:rPr lang="en-US" sz="2000" i="1" dirty="0"/>
              <a:t> of the errors presented to the students in </a:t>
            </a:r>
            <a:r>
              <a:rPr lang="en-US" sz="2000" i="1" u="sng" dirty="0"/>
              <a:t>all</a:t>
            </a:r>
            <a:r>
              <a:rPr lang="en-US" sz="2000" i="1" dirty="0"/>
              <a:t> the versions, but may not correspond </a:t>
            </a:r>
            <a:r>
              <a:rPr lang="en-US" sz="2000" i="1" u="sng" dirty="0"/>
              <a:t>exactly</a:t>
            </a:r>
            <a:r>
              <a:rPr lang="en-US" sz="2000" i="1" dirty="0"/>
              <a:t> to the same set of errors as you experienced on your exam.  Nonetheless, your errors will be similar those presented below.  Again, look closely at the code, and read the answers carefully before reporting any missing marks. </a:t>
            </a:r>
          </a:p>
          <a:p>
            <a:r>
              <a:rPr lang="en-US" sz="2000" dirty="0"/>
              <a:t> </a:t>
            </a:r>
          </a:p>
        </p:txBody>
      </p:sp>
    </p:spTree>
    <p:extLst>
      <p:ext uri="{BB962C8B-B14F-4D97-AF65-F5344CB8AC3E}">
        <p14:creationId xmlns:p14="http://schemas.microsoft.com/office/powerpoint/2010/main" val="1414857006"/>
      </p:ext>
    </p:extLst>
  </p:cSld>
  <p:clrMapOvr>
    <a:masterClrMapping/>
  </p:clrMapOvr>
  <p:transition advClick="0"/>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Footer Placeholder 4"/>
          <p:cNvSpPr>
            <a:spLocks noGrp="1"/>
          </p:cNvSpPr>
          <p:nvPr>
            <p:ph type="ftr" sz="quarter" idx="11"/>
          </p:nvPr>
        </p:nvSpPr>
        <p:spPr>
          <a:xfrm>
            <a:off x="1371600" y="6218238"/>
            <a:ext cx="2895600" cy="215900"/>
          </a:xfrm>
        </p:spPr>
        <p:txBody>
          <a:bodyPr/>
          <a:lstStyle/>
          <a:p>
            <a:pPr>
              <a:defRPr/>
            </a:pPr>
            <a:r>
              <a:rPr lang="en-CA" dirty="0"/>
              <a:t>Midterm Answers</a:t>
            </a:r>
          </a:p>
        </p:txBody>
      </p:sp>
      <p:graphicFrame>
        <p:nvGraphicFramePr>
          <p:cNvPr id="7" name="Table 6"/>
          <p:cNvGraphicFramePr>
            <a:graphicFrameLocks noGrp="1"/>
          </p:cNvGraphicFramePr>
          <p:nvPr>
            <p:extLst>
              <p:ext uri="{D42A27DB-BD31-4B8C-83A1-F6EECF244321}">
                <p14:modId xmlns:p14="http://schemas.microsoft.com/office/powerpoint/2010/main" val="4258548629"/>
              </p:ext>
            </p:extLst>
          </p:nvPr>
        </p:nvGraphicFramePr>
        <p:xfrm>
          <a:off x="539552" y="727570"/>
          <a:ext cx="8064896" cy="5013960"/>
        </p:xfrm>
        <a:graphic>
          <a:graphicData uri="http://schemas.openxmlformats.org/drawingml/2006/table">
            <a:tbl>
              <a:tblPr firstRow="1" firstCol="1" bandRow="1"/>
              <a:tblGrid>
                <a:gridCol w="437849">
                  <a:extLst>
                    <a:ext uri="{9D8B030D-6E8A-4147-A177-3AD203B41FA5}">
                      <a16:colId xmlns:a16="http://schemas.microsoft.com/office/drawing/2014/main" val="20000"/>
                    </a:ext>
                  </a:extLst>
                </a:gridCol>
                <a:gridCol w="7627047">
                  <a:extLst>
                    <a:ext uri="{9D8B030D-6E8A-4147-A177-3AD203B41FA5}">
                      <a16:colId xmlns:a16="http://schemas.microsoft.com/office/drawing/2014/main" val="20001"/>
                    </a:ext>
                  </a:extLst>
                </a:gridCol>
              </a:tblGrid>
              <a:tr h="314083">
                <a:tc>
                  <a:txBody>
                    <a:bodyPr/>
                    <a:lstStyle/>
                    <a:p>
                      <a:pPr marL="0" marR="0" algn="ctr">
                        <a:spcBef>
                          <a:spcPts val="0"/>
                        </a:spcBef>
                        <a:spcAft>
                          <a:spcPts val="0"/>
                        </a:spcAft>
                      </a:pPr>
                      <a:r>
                        <a:rPr lang="en-US" sz="1600" b="1" dirty="0">
                          <a:effectLst/>
                          <a:latin typeface="Calibri" panose="020F0502020204030204" pitchFamily="34" charset="0"/>
                          <a:ea typeface="Times New Roman" panose="02020603050405020304" pitchFamily="18" charset="0"/>
                          <a:cs typeface="Courier New" panose="02070309020205020404" pitchFamily="49" charset="0"/>
                        </a:rPr>
                        <a:t>2.</a:t>
                      </a:r>
                      <a:endParaRPr lang="en-US" sz="16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tc>
                  <a:txBody>
                    <a:bodyPr/>
                    <a:lstStyle/>
                    <a:p>
                      <a:pPr marL="0" marR="0">
                        <a:spcBef>
                          <a:spcPts val="0"/>
                        </a:spcBef>
                        <a:spcAft>
                          <a:spcPts val="0"/>
                        </a:spcAft>
                      </a:pPr>
                      <a:r>
                        <a:rPr lang="en-US" sz="1800" b="1" dirty="0">
                          <a:effectLst/>
                          <a:latin typeface="Calibri" panose="020F0502020204030204" pitchFamily="34" charset="0"/>
                          <a:ea typeface="Times New Roman" panose="02020603050405020304" pitchFamily="18" charset="0"/>
                          <a:cs typeface="Courier New" panose="02070309020205020404" pitchFamily="49" charset="0"/>
                        </a:rPr>
                        <a:t>TRUE</a:t>
                      </a:r>
                      <a:r>
                        <a:rPr lang="en-US" sz="1800" dirty="0">
                          <a:effectLst/>
                          <a:latin typeface="Calibri" panose="020F0502020204030204" pitchFamily="34" charset="0"/>
                          <a:ea typeface="Times New Roman" panose="02020603050405020304" pitchFamily="18" charset="0"/>
                          <a:cs typeface="Courier New" panose="02070309020205020404" pitchFamily="49" charset="0"/>
                        </a:rPr>
                        <a:t> (a) or </a:t>
                      </a:r>
                      <a:r>
                        <a:rPr lang="en-US" sz="1800" b="1" dirty="0">
                          <a:effectLst/>
                          <a:latin typeface="Calibri" panose="020F0502020204030204" pitchFamily="34" charset="0"/>
                          <a:ea typeface="Times New Roman" panose="02020603050405020304" pitchFamily="18" charset="0"/>
                          <a:cs typeface="Courier New" panose="02070309020205020404" pitchFamily="49" charset="0"/>
                        </a:rPr>
                        <a:t>FALSE</a:t>
                      </a:r>
                      <a:r>
                        <a:rPr lang="en-US" sz="1800" dirty="0">
                          <a:effectLst/>
                          <a:latin typeface="Calibri" panose="020F0502020204030204" pitchFamily="34" charset="0"/>
                          <a:ea typeface="Times New Roman" panose="02020603050405020304" pitchFamily="18" charset="0"/>
                          <a:cs typeface="Courier New" panose="02070309020205020404" pitchFamily="49" charset="0"/>
                        </a:rPr>
                        <a:t> (b): a subclass will have access to at least as many non-private methods as its superclass</a:t>
                      </a:r>
                      <a:endParaRPr lang="en-US" sz="2000" dirty="0">
                        <a:effectLst/>
                        <a:latin typeface="Times New Roman" panose="02020603050405020304" pitchFamily="18" charset="0"/>
                        <a:ea typeface="Times New Roman" panose="02020603050405020304" pitchFamily="18" charset="0"/>
                      </a:endParaRPr>
                    </a:p>
                    <a:p>
                      <a:endParaRPr lang="en-US" sz="17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extLst>
                  <a:ext uri="{0D108BD9-81ED-4DB2-BD59-A6C34878D82A}">
                    <a16:rowId xmlns:a16="http://schemas.microsoft.com/office/drawing/2014/main" val="10000"/>
                  </a:ext>
                </a:extLst>
              </a:tr>
              <a:tr h="491904">
                <a:tc>
                  <a:txBody>
                    <a:bodyPr/>
                    <a:lstStyle/>
                    <a:p>
                      <a:pPr marL="0" marR="0" algn="ctr">
                        <a:spcBef>
                          <a:spcPts val="0"/>
                        </a:spcBef>
                        <a:spcAft>
                          <a:spcPts val="0"/>
                        </a:spcAft>
                      </a:pPr>
                      <a:r>
                        <a:rPr lang="en-US" sz="1600" b="1" dirty="0">
                          <a:effectLst/>
                          <a:latin typeface="Calibri" panose="020F0502020204030204" pitchFamily="34" charset="0"/>
                          <a:ea typeface="Times New Roman" panose="02020603050405020304" pitchFamily="18" charset="0"/>
                          <a:cs typeface="Courier New" panose="02070309020205020404" pitchFamily="49" charset="0"/>
                        </a:rPr>
                        <a:t>3.</a:t>
                      </a:r>
                      <a:endParaRPr lang="en-US" sz="16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tc>
                  <a:txBody>
                    <a:bodyPr/>
                    <a:lstStyle/>
                    <a:p>
                      <a:pPr marL="0" marR="0">
                        <a:spcBef>
                          <a:spcPts val="0"/>
                        </a:spcBef>
                        <a:spcAft>
                          <a:spcPts val="0"/>
                        </a:spcAft>
                      </a:pPr>
                      <a:r>
                        <a:rPr lang="en-US" sz="1800" dirty="0">
                          <a:effectLst/>
                          <a:latin typeface="Calibri" panose="020F0502020204030204" pitchFamily="34" charset="0"/>
                          <a:ea typeface="Times New Roman" panose="02020603050405020304" pitchFamily="18" charset="0"/>
                          <a:cs typeface="Courier New" panose="02070309020205020404" pitchFamily="49" charset="0"/>
                        </a:rPr>
                        <a:t>Which one of the following statements is </a:t>
                      </a:r>
                      <a:r>
                        <a:rPr lang="en-US" sz="1800" b="1" dirty="0">
                          <a:effectLst/>
                          <a:latin typeface="Calibri" panose="020F0502020204030204" pitchFamily="34" charset="0"/>
                          <a:ea typeface="Times New Roman" panose="02020603050405020304" pitchFamily="18" charset="0"/>
                          <a:cs typeface="Courier New" panose="02070309020205020404" pitchFamily="49" charset="0"/>
                        </a:rPr>
                        <a:t>NOT TRUE</a:t>
                      </a:r>
                      <a:r>
                        <a:rPr lang="en-US" sz="1800" dirty="0">
                          <a:effectLst/>
                          <a:latin typeface="Calibri" panose="020F0502020204030204" pitchFamily="34" charset="0"/>
                          <a:ea typeface="Times New Roman" panose="02020603050405020304" pitchFamily="18" charset="0"/>
                          <a:cs typeface="Courier New" panose="02070309020205020404" pitchFamily="49" charset="0"/>
                        </a:rPr>
                        <a:t> of </a:t>
                      </a:r>
                      <a:r>
                        <a:rPr lang="en-US" sz="1800" i="1" dirty="0">
                          <a:effectLst/>
                          <a:latin typeface="Calibri" panose="020F0502020204030204" pitchFamily="34" charset="0"/>
                          <a:ea typeface="Times New Roman" panose="02020603050405020304" pitchFamily="18" charset="0"/>
                          <a:cs typeface="Courier New" panose="02070309020205020404" pitchFamily="49" charset="0"/>
                        </a:rPr>
                        <a:t>inheritance</a:t>
                      </a:r>
                      <a:r>
                        <a:rPr lang="en-US" sz="1800" dirty="0">
                          <a:effectLst/>
                          <a:latin typeface="Calibri" panose="020F0502020204030204" pitchFamily="34" charset="0"/>
                          <a:ea typeface="Times New Roman" panose="02020603050405020304" pitchFamily="18" charset="0"/>
                          <a:cs typeface="Courier New" panose="02070309020205020404" pitchFamily="49" charset="0"/>
                        </a:rPr>
                        <a:t>:</a:t>
                      </a:r>
                      <a:endParaRPr lang="en-US" sz="20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800" dirty="0">
                          <a:effectLst/>
                          <a:latin typeface="Calibri" panose="020F0502020204030204" pitchFamily="34" charset="0"/>
                          <a:ea typeface="Times New Roman" panose="02020603050405020304" pitchFamily="18" charset="0"/>
                          <a:cs typeface="Courier New" panose="02070309020205020404" pitchFamily="49" charset="0"/>
                        </a:rPr>
                        <a:t> </a:t>
                      </a:r>
                      <a:endParaRPr lang="en-US" sz="200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mj-lt"/>
                        <a:buAutoNum type="alphaLcParenBoth"/>
                        <a:tabLst>
                          <a:tab pos="457200" algn="l"/>
                        </a:tabLst>
                      </a:pPr>
                      <a:r>
                        <a:rPr lang="en-US" sz="1800" dirty="0">
                          <a:effectLst/>
                          <a:latin typeface="Calibri" panose="020F0502020204030204" pitchFamily="34" charset="0"/>
                          <a:ea typeface="Times New Roman" panose="02020603050405020304" pitchFamily="18" charset="0"/>
                          <a:cs typeface="Courier New" panose="02070309020205020404" pitchFamily="49" charset="0"/>
                        </a:rPr>
                        <a:t>the code does not need to be repeated in both the superclass and the subclass</a:t>
                      </a:r>
                      <a:endParaRPr lang="en-US" sz="200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mj-lt"/>
                        <a:buAutoNum type="alphaLcParenBoth"/>
                        <a:tabLst>
                          <a:tab pos="457200" algn="l"/>
                        </a:tabLst>
                      </a:pPr>
                      <a:r>
                        <a:rPr lang="en-US" sz="1800" dirty="0">
                          <a:effectLst/>
                          <a:latin typeface="Calibri" panose="020F0502020204030204" pitchFamily="34" charset="0"/>
                          <a:ea typeface="Times New Roman" panose="02020603050405020304" pitchFamily="18" charset="0"/>
                          <a:cs typeface="Courier New" panose="02070309020205020404" pitchFamily="49" charset="0"/>
                        </a:rPr>
                        <a:t>superclass methods are not automatically passed to the subclass; you must use </a:t>
                      </a:r>
                      <a:r>
                        <a:rPr lang="en-US" sz="1800" dirty="0">
                          <a:effectLst/>
                          <a:latin typeface="Courier New" panose="02070309020205020404" pitchFamily="49" charset="0"/>
                          <a:ea typeface="Times New Roman" panose="02020603050405020304" pitchFamily="18" charset="0"/>
                        </a:rPr>
                        <a:t>super</a:t>
                      </a:r>
                      <a:r>
                        <a:rPr lang="en-US" sz="1800" dirty="0">
                          <a:effectLst/>
                          <a:latin typeface="Calibri" panose="020F0502020204030204" pitchFamily="34" charset="0"/>
                          <a:ea typeface="Times New Roman" panose="02020603050405020304" pitchFamily="18" charset="0"/>
                          <a:cs typeface="Courier New" panose="02070309020205020404" pitchFamily="49" charset="0"/>
                        </a:rPr>
                        <a:t> in front of the superclass method’s name first, e.g. </a:t>
                      </a:r>
                      <a:r>
                        <a:rPr lang="en-US" sz="1800" dirty="0" err="1">
                          <a:effectLst/>
                          <a:latin typeface="Courier New" panose="02070309020205020404" pitchFamily="49" charset="0"/>
                          <a:ea typeface="Times New Roman" panose="02020603050405020304" pitchFamily="18" charset="0"/>
                        </a:rPr>
                        <a:t>super.</a:t>
                      </a:r>
                      <a:r>
                        <a:rPr lang="en-US" sz="1800" i="1" dirty="0" err="1">
                          <a:effectLst/>
                          <a:latin typeface="Courier New" panose="02070309020205020404" pitchFamily="49" charset="0"/>
                          <a:ea typeface="Times New Roman" panose="02020603050405020304" pitchFamily="18" charset="0"/>
                        </a:rPr>
                        <a:t>methodName</a:t>
                      </a:r>
                      <a:r>
                        <a:rPr lang="en-US" sz="1800" i="1" dirty="0">
                          <a:effectLst/>
                          <a:latin typeface="Courier New" panose="02070309020205020404" pitchFamily="49" charset="0"/>
                          <a:ea typeface="Times New Roman" panose="02020603050405020304" pitchFamily="18" charset="0"/>
                        </a:rPr>
                        <a:t>()</a:t>
                      </a:r>
                      <a:endParaRPr lang="en-US" sz="200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mj-lt"/>
                        <a:buAutoNum type="alphaLcParenBoth"/>
                        <a:tabLst>
                          <a:tab pos="457200" algn="l"/>
                        </a:tabLst>
                      </a:pPr>
                      <a:r>
                        <a:rPr lang="en-US" sz="1800" dirty="0">
                          <a:effectLst/>
                          <a:latin typeface="Calibri" panose="020F0502020204030204" pitchFamily="34" charset="0"/>
                          <a:ea typeface="Times New Roman" panose="02020603050405020304" pitchFamily="18" charset="0"/>
                          <a:cs typeface="Courier New" panose="02070309020205020404" pitchFamily="49" charset="0"/>
                        </a:rPr>
                        <a:t>you cannot call on a superclass constructor directly (by name) from within a subclass; you must use </a:t>
                      </a:r>
                      <a:r>
                        <a:rPr lang="en-US" sz="1800" dirty="0">
                          <a:effectLst/>
                          <a:latin typeface="Courier New" panose="02070309020205020404" pitchFamily="49" charset="0"/>
                          <a:ea typeface="Times New Roman" panose="02020603050405020304" pitchFamily="18" charset="0"/>
                        </a:rPr>
                        <a:t>super()</a:t>
                      </a:r>
                      <a:r>
                        <a:rPr lang="en-US" sz="1800" dirty="0">
                          <a:effectLst/>
                          <a:latin typeface="Calibri" panose="020F0502020204030204" pitchFamily="34" charset="0"/>
                          <a:ea typeface="Times New Roman" panose="02020603050405020304" pitchFamily="18" charset="0"/>
                          <a:cs typeface="Courier New" panose="02070309020205020404" pitchFamily="49" charset="0"/>
                        </a:rPr>
                        <a:t>.</a:t>
                      </a:r>
                      <a:endParaRPr lang="en-US" sz="200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mj-lt"/>
                        <a:buAutoNum type="alphaLcParenBoth"/>
                        <a:tabLst>
                          <a:tab pos="457200" algn="l"/>
                        </a:tabLst>
                      </a:pPr>
                      <a:r>
                        <a:rPr lang="en-US" sz="1800" dirty="0">
                          <a:effectLst/>
                          <a:latin typeface="Calibri" panose="020F0502020204030204" pitchFamily="34" charset="0"/>
                          <a:ea typeface="Times New Roman" panose="02020603050405020304" pitchFamily="18" charset="0"/>
                          <a:cs typeface="Courier New" panose="02070309020205020404" pitchFamily="49" charset="0"/>
                        </a:rPr>
                        <a:t>you can override superclass methods in the subclass</a:t>
                      </a:r>
                      <a:endParaRPr lang="en-US" sz="200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mj-lt"/>
                        <a:buAutoNum type="alphaLcParenBoth"/>
                        <a:tabLst>
                          <a:tab pos="457200" algn="l"/>
                        </a:tabLst>
                      </a:pPr>
                      <a:r>
                        <a:rPr lang="en-US" sz="1800" dirty="0">
                          <a:effectLst/>
                          <a:latin typeface="Calibri" panose="020F0502020204030204" pitchFamily="34" charset="0"/>
                          <a:ea typeface="Times New Roman" panose="02020603050405020304" pitchFamily="18" charset="0"/>
                          <a:cs typeface="Courier New" panose="02070309020205020404" pitchFamily="49" charset="0"/>
                        </a:rPr>
                        <a:t>none of the above</a:t>
                      </a:r>
                      <a:endParaRPr lang="en-US" sz="2000" dirty="0">
                        <a:effectLst/>
                        <a:latin typeface="Times New Roman" panose="02020603050405020304" pitchFamily="18" charset="0"/>
                        <a:ea typeface="Times New Roman" panose="02020603050405020304" pitchFamily="18" charset="0"/>
                      </a:endParaRPr>
                    </a:p>
                    <a:p>
                      <a:pPr marL="0" marR="0">
                        <a:spcBef>
                          <a:spcPts val="0"/>
                        </a:spcBef>
                        <a:spcAft>
                          <a:spcPts val="0"/>
                        </a:spcAft>
                      </a:pPr>
                      <a:endParaRPr lang="en-US" sz="17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extLst>
                  <a:ext uri="{0D108BD9-81ED-4DB2-BD59-A6C34878D82A}">
                    <a16:rowId xmlns:a16="http://schemas.microsoft.com/office/drawing/2014/main" val="10001"/>
                  </a:ext>
                </a:extLst>
              </a:tr>
              <a:tr h="648072">
                <a:tc>
                  <a:txBody>
                    <a:bodyPr/>
                    <a:lstStyle/>
                    <a:p>
                      <a:pPr marL="0" marR="0" algn="ctr">
                        <a:spcBef>
                          <a:spcPts val="0"/>
                        </a:spcBef>
                        <a:spcAft>
                          <a:spcPts val="0"/>
                        </a:spcAft>
                      </a:pPr>
                      <a:r>
                        <a:rPr lang="en-US" sz="1600" b="1" dirty="0">
                          <a:effectLst/>
                          <a:latin typeface="Calibri" panose="020F0502020204030204" pitchFamily="34" charset="0"/>
                          <a:ea typeface="Times New Roman" panose="02020603050405020304" pitchFamily="18" charset="0"/>
                          <a:cs typeface="Courier New" panose="02070309020205020404" pitchFamily="49" charset="0"/>
                        </a:rPr>
                        <a:t>4.</a:t>
                      </a:r>
                      <a:endParaRPr lang="en-US" sz="16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tc>
                  <a:txBody>
                    <a:bodyPr/>
                    <a:lstStyle/>
                    <a:p>
                      <a:pPr marL="0" marR="0">
                        <a:spcBef>
                          <a:spcPts val="0"/>
                        </a:spcBef>
                        <a:spcAft>
                          <a:spcPts val="0"/>
                        </a:spcAft>
                      </a:pPr>
                      <a:r>
                        <a:rPr lang="en-US" sz="1800" dirty="0">
                          <a:effectLst/>
                          <a:latin typeface="Calibri" panose="020F0502020204030204" pitchFamily="34" charset="0"/>
                          <a:ea typeface="Times New Roman" panose="02020603050405020304" pitchFamily="18" charset="0"/>
                          <a:cs typeface="Courier New" panose="02070309020205020404" pitchFamily="49" charset="0"/>
                        </a:rPr>
                        <a:t>The first (top) compartment of the UML class diagram is used to indicate that class’s</a:t>
                      </a:r>
                      <a:endParaRPr lang="en-US" sz="200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mj-lt"/>
                        <a:buAutoNum type="alphaLcParenBoth"/>
                      </a:pPr>
                      <a:r>
                        <a:rPr lang="en-US" sz="1800" dirty="0">
                          <a:effectLst/>
                          <a:latin typeface="Calibri" panose="020F0502020204030204" pitchFamily="34" charset="0"/>
                          <a:ea typeface="Times New Roman" panose="02020603050405020304" pitchFamily="18" charset="0"/>
                          <a:cs typeface="Courier New" panose="02070309020205020404" pitchFamily="49" charset="0"/>
                        </a:rPr>
                        <a:t>name   (b) fields    (c) methods   (d) access modifiers   (e) none of the above</a:t>
                      </a:r>
                      <a:endParaRPr lang="en-US" sz="20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700" dirty="0">
                          <a:effectLst/>
                          <a:latin typeface="Calibri" panose="020F0502020204030204" pitchFamily="34" charset="0"/>
                          <a:ea typeface="Times New Roman" panose="02020603050405020304" pitchFamily="18" charset="0"/>
                          <a:cs typeface="Courier New" panose="02070309020205020404" pitchFamily="49" charset="0"/>
                        </a:rPr>
                        <a:t> </a:t>
                      </a:r>
                      <a:endParaRPr lang="en-US" sz="17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extLst>
                  <a:ext uri="{0D108BD9-81ED-4DB2-BD59-A6C34878D82A}">
                    <a16:rowId xmlns:a16="http://schemas.microsoft.com/office/drawing/2014/main" val="10002"/>
                  </a:ext>
                </a:extLst>
              </a:tr>
            </a:tbl>
          </a:graphicData>
        </a:graphic>
      </p:graphicFrame>
      <p:sp>
        <p:nvSpPr>
          <p:cNvPr id="19" name="Oval 18"/>
          <p:cNvSpPr/>
          <p:nvPr/>
        </p:nvSpPr>
        <p:spPr>
          <a:xfrm>
            <a:off x="994142" y="2447015"/>
            <a:ext cx="360040" cy="36004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Oval 19"/>
          <p:cNvSpPr/>
          <p:nvPr/>
        </p:nvSpPr>
        <p:spPr>
          <a:xfrm>
            <a:off x="985433" y="5174610"/>
            <a:ext cx="360040" cy="36004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1501944" y="692696"/>
            <a:ext cx="360040" cy="36004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76960351"/>
      </p:ext>
    </p:extLst>
  </p:cSld>
  <p:clrMapOvr>
    <a:masterClrMapping/>
  </p:clrMapOvr>
  <p:transition advClick="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11"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590868784"/>
              </p:ext>
            </p:extLst>
          </p:nvPr>
        </p:nvGraphicFramePr>
        <p:xfrm>
          <a:off x="539552" y="420708"/>
          <a:ext cx="8208912" cy="5219700"/>
        </p:xfrm>
        <a:graphic>
          <a:graphicData uri="http://schemas.openxmlformats.org/drawingml/2006/table">
            <a:tbl>
              <a:tblPr firstRow="1" firstCol="1" bandRow="1"/>
              <a:tblGrid>
                <a:gridCol w="445668">
                  <a:extLst>
                    <a:ext uri="{9D8B030D-6E8A-4147-A177-3AD203B41FA5}">
                      <a16:colId xmlns:a16="http://schemas.microsoft.com/office/drawing/2014/main" val="20000"/>
                    </a:ext>
                  </a:extLst>
                </a:gridCol>
                <a:gridCol w="7763244">
                  <a:extLst>
                    <a:ext uri="{9D8B030D-6E8A-4147-A177-3AD203B41FA5}">
                      <a16:colId xmlns:a16="http://schemas.microsoft.com/office/drawing/2014/main" val="20001"/>
                    </a:ext>
                  </a:extLst>
                </a:gridCol>
              </a:tblGrid>
              <a:tr h="0">
                <a:tc>
                  <a:txBody>
                    <a:bodyPr/>
                    <a:lstStyle/>
                    <a:p>
                      <a:pPr marL="0" marR="0" algn="ctr">
                        <a:spcBef>
                          <a:spcPts val="0"/>
                        </a:spcBef>
                        <a:spcAft>
                          <a:spcPts val="0"/>
                        </a:spcAft>
                      </a:pPr>
                      <a:r>
                        <a:rPr lang="en-US" sz="1600" b="1" dirty="0">
                          <a:effectLst/>
                          <a:latin typeface="Calibri" panose="020F0502020204030204" pitchFamily="34" charset="0"/>
                          <a:ea typeface="Times New Roman" panose="02020603050405020304" pitchFamily="18" charset="0"/>
                          <a:cs typeface="Courier New" panose="02070309020205020404" pitchFamily="49" charset="0"/>
                        </a:rPr>
                        <a:t>5.</a:t>
                      </a:r>
                      <a:endParaRPr lang="en-CA" sz="16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tc>
                  <a:txBody>
                    <a:bodyPr/>
                    <a:lstStyle/>
                    <a:p>
                      <a:pPr marL="0" marR="0">
                        <a:spcBef>
                          <a:spcPts val="0"/>
                        </a:spcBef>
                        <a:spcAft>
                          <a:spcPts val="0"/>
                        </a:spcAft>
                      </a:pPr>
                      <a:r>
                        <a:rPr lang="en-US" sz="1800" dirty="0">
                          <a:effectLst/>
                          <a:latin typeface="Calibri" panose="020F0502020204030204" pitchFamily="34" charset="0"/>
                          <a:ea typeface="Times New Roman" panose="02020603050405020304" pitchFamily="18" charset="0"/>
                          <a:cs typeface="Courier New" panose="02070309020205020404" pitchFamily="49" charset="0"/>
                        </a:rPr>
                        <a:t>Which one of the following is </a:t>
                      </a:r>
                      <a:r>
                        <a:rPr lang="en-US" sz="1800" b="1" i="1" dirty="0">
                          <a:effectLst/>
                          <a:latin typeface="Calibri" panose="020F0502020204030204" pitchFamily="34" charset="0"/>
                          <a:ea typeface="Times New Roman" panose="02020603050405020304" pitchFamily="18" charset="0"/>
                          <a:cs typeface="Courier New" panose="02070309020205020404" pitchFamily="49" charset="0"/>
                        </a:rPr>
                        <a:t>NOT TRUE</a:t>
                      </a:r>
                      <a:r>
                        <a:rPr lang="en-US" sz="1800" dirty="0">
                          <a:effectLst/>
                          <a:latin typeface="Calibri" panose="020F0502020204030204" pitchFamily="34" charset="0"/>
                          <a:ea typeface="Times New Roman" panose="02020603050405020304" pitchFamily="18" charset="0"/>
                          <a:cs typeface="Courier New" panose="02070309020205020404" pitchFamily="49" charset="0"/>
                        </a:rPr>
                        <a:t> of constructor chaining?</a:t>
                      </a:r>
                      <a:endParaRPr lang="en-US" sz="20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100" dirty="0">
                          <a:effectLst/>
                          <a:latin typeface="Calibri" panose="020F0502020204030204" pitchFamily="34" charset="0"/>
                          <a:ea typeface="Times New Roman" panose="02020603050405020304" pitchFamily="18" charset="0"/>
                          <a:cs typeface="Courier New" panose="02070309020205020404" pitchFamily="49" charset="0"/>
                        </a:rPr>
                        <a:t> </a:t>
                      </a:r>
                      <a:endParaRPr lang="en-US" sz="200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mj-lt"/>
                        <a:buAutoNum type="alphaLcParenBoth"/>
                      </a:pPr>
                      <a:r>
                        <a:rPr lang="en-US" sz="1800" dirty="0">
                          <a:effectLst/>
                          <a:latin typeface="Calibri" panose="020F0502020204030204" pitchFamily="34" charset="0"/>
                          <a:ea typeface="Times New Roman" panose="02020603050405020304" pitchFamily="18" charset="0"/>
                          <a:cs typeface="Courier New" panose="02070309020205020404" pitchFamily="49" charset="0"/>
                        </a:rPr>
                        <a:t>it ensures that the same code does not need to be repeated in each constructor</a:t>
                      </a:r>
                      <a:endParaRPr lang="en-US" sz="200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mj-lt"/>
                        <a:buAutoNum type="alphaLcParenBoth"/>
                      </a:pPr>
                      <a:r>
                        <a:rPr lang="en-US" sz="1800" dirty="0">
                          <a:effectLst/>
                          <a:latin typeface="Calibri" panose="020F0502020204030204" pitchFamily="34" charset="0"/>
                          <a:ea typeface="Times New Roman" panose="02020603050405020304" pitchFamily="18" charset="0"/>
                          <a:cs typeface="Courier New" panose="02070309020205020404" pitchFamily="49" charset="0"/>
                        </a:rPr>
                        <a:t>it helps to make the client interface more intuitive by presenting a standard set of features to the user of the code</a:t>
                      </a:r>
                      <a:endParaRPr lang="en-US" sz="200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mj-lt"/>
                        <a:buAutoNum type="alphaLcParenBoth"/>
                      </a:pPr>
                      <a:r>
                        <a:rPr lang="en-US" sz="1800" dirty="0">
                          <a:effectLst/>
                          <a:latin typeface="Calibri" panose="020F0502020204030204" pitchFamily="34" charset="0"/>
                          <a:ea typeface="Times New Roman" panose="02020603050405020304" pitchFamily="18" charset="0"/>
                          <a:cs typeface="Courier New" panose="02070309020205020404" pitchFamily="49" charset="0"/>
                        </a:rPr>
                        <a:t>it leads to faster execution times</a:t>
                      </a:r>
                      <a:endParaRPr lang="en-US" sz="200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mj-lt"/>
                        <a:buAutoNum type="alphaLcParenBoth"/>
                      </a:pPr>
                      <a:r>
                        <a:rPr lang="en-US" sz="1800" dirty="0">
                          <a:effectLst/>
                          <a:latin typeface="Calibri" panose="020F0502020204030204" pitchFamily="34" charset="0"/>
                          <a:ea typeface="Times New Roman" panose="02020603050405020304" pitchFamily="18" charset="0"/>
                          <a:cs typeface="Courier New" panose="02070309020205020404" pitchFamily="49" charset="0"/>
                        </a:rPr>
                        <a:t>it is less likely to introduce new errors into code if the output needs to be altered</a:t>
                      </a:r>
                      <a:endParaRPr lang="en-US" sz="200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mj-lt"/>
                        <a:buAutoNum type="alphaLcParenBoth"/>
                      </a:pPr>
                      <a:r>
                        <a:rPr lang="en-US" sz="1800" dirty="0">
                          <a:effectLst/>
                          <a:latin typeface="Calibri" panose="020F0502020204030204" pitchFamily="34" charset="0"/>
                          <a:ea typeface="Times New Roman" panose="02020603050405020304" pitchFamily="18" charset="0"/>
                          <a:cs typeface="Courier New" panose="02070309020205020404" pitchFamily="49" charset="0"/>
                        </a:rPr>
                        <a:t>none of the above</a:t>
                      </a:r>
                      <a:endParaRPr lang="en-US" sz="2000" dirty="0">
                        <a:effectLst/>
                        <a:latin typeface="Times New Roman" panose="02020603050405020304" pitchFamily="18" charset="0"/>
                        <a:ea typeface="Times New Roman" panose="02020603050405020304" pitchFamily="18" charset="0"/>
                      </a:endParaRPr>
                    </a:p>
                    <a:p>
                      <a:endParaRPr lang="en-CA" sz="1050" dirty="0">
                        <a:effectLst/>
                        <a:latin typeface="+mn-lt"/>
                        <a:ea typeface="Times New Roman" panose="02020603050405020304" pitchFamily="18" charset="0"/>
                      </a:endParaRPr>
                    </a:p>
                  </a:txBody>
                  <a:tcPr marL="68580" marR="68580" marT="0" marB="0">
                    <a:lnL>
                      <a:noFill/>
                    </a:lnL>
                    <a:lnR>
                      <a:noFill/>
                    </a:lnR>
                    <a:lnT>
                      <a:noFill/>
                    </a:lnT>
                    <a:lnB>
                      <a:noFill/>
                    </a:lnB>
                  </a:tcPr>
                </a:tc>
                <a:extLst>
                  <a:ext uri="{0D108BD9-81ED-4DB2-BD59-A6C34878D82A}">
                    <a16:rowId xmlns:a16="http://schemas.microsoft.com/office/drawing/2014/main" val="10001"/>
                  </a:ext>
                </a:extLst>
              </a:tr>
              <a:tr h="708640">
                <a:tc>
                  <a:txBody>
                    <a:bodyPr/>
                    <a:lstStyle/>
                    <a:p>
                      <a:pPr marL="0" marR="0" algn="ctr">
                        <a:spcBef>
                          <a:spcPts val="0"/>
                        </a:spcBef>
                        <a:spcAft>
                          <a:spcPts val="0"/>
                        </a:spcAft>
                      </a:pPr>
                      <a:r>
                        <a:rPr lang="en-US" sz="1700" b="1" dirty="0">
                          <a:effectLst/>
                          <a:latin typeface="Calibri" panose="020F0502020204030204" pitchFamily="34" charset="0"/>
                          <a:ea typeface="Times New Roman" panose="02020603050405020304" pitchFamily="18" charset="0"/>
                          <a:cs typeface="Courier New" panose="02070309020205020404" pitchFamily="49" charset="0"/>
                        </a:rPr>
                        <a:t>6.</a:t>
                      </a:r>
                      <a:endParaRPr lang="en-CA" sz="17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tc>
                  <a:txBody>
                    <a:bodyPr/>
                    <a:lstStyle/>
                    <a:p>
                      <a:pPr marL="0" marR="0">
                        <a:spcBef>
                          <a:spcPts val="0"/>
                        </a:spcBef>
                        <a:spcAft>
                          <a:spcPts val="0"/>
                        </a:spcAft>
                      </a:pPr>
                      <a:r>
                        <a:rPr lang="en-US" sz="1700" dirty="0">
                          <a:effectLst/>
                          <a:latin typeface="Calibri" panose="020F0502020204030204" pitchFamily="34" charset="0"/>
                          <a:ea typeface="Times New Roman" panose="02020603050405020304" pitchFamily="18" charset="0"/>
                          <a:cs typeface="Times New Roman" panose="02020603050405020304" pitchFamily="18" charset="0"/>
                        </a:rPr>
                        <a:t>Which one of the following symbols is used to indicate that one class has many other classes (i.e. a ‘</a:t>
                      </a:r>
                      <a:r>
                        <a:rPr lang="en-US" sz="1700" i="1" dirty="0">
                          <a:effectLst/>
                          <a:latin typeface="Calibri" panose="020F0502020204030204" pitchFamily="34" charset="0"/>
                          <a:ea typeface="Times New Roman" panose="02020603050405020304" pitchFamily="18" charset="0"/>
                          <a:cs typeface="Times New Roman" panose="02020603050405020304" pitchFamily="18" charset="0"/>
                        </a:rPr>
                        <a:t>has a’</a:t>
                      </a:r>
                      <a:r>
                        <a:rPr lang="en-US" sz="1700" dirty="0">
                          <a:effectLst/>
                          <a:latin typeface="Calibri" panose="020F0502020204030204" pitchFamily="34" charset="0"/>
                          <a:ea typeface="Times New Roman" panose="02020603050405020304" pitchFamily="18" charset="0"/>
                          <a:cs typeface="Times New Roman" panose="02020603050405020304" pitchFamily="18" charset="0"/>
                        </a:rPr>
                        <a:t> relationship involving one object to many others):</a:t>
                      </a:r>
                    </a:p>
                    <a:p>
                      <a:pPr marL="0" marR="0">
                        <a:spcBef>
                          <a:spcPts val="0"/>
                        </a:spcBef>
                        <a:spcAft>
                          <a:spcPts val="0"/>
                        </a:spcAft>
                      </a:pPr>
                      <a:endParaRPr lang="en-US" sz="600" dirty="0">
                        <a:effectLst/>
                        <a:latin typeface="Calibri" panose="020F0502020204030204" pitchFamily="34" charset="0"/>
                        <a:ea typeface="Times New Roman" panose="02020603050405020304" pitchFamily="18" charset="0"/>
                        <a:cs typeface="Times New Roman" panose="02020603050405020304" pitchFamily="18" charset="0"/>
                      </a:endParaRPr>
                    </a:p>
                    <a:p>
                      <a:pPr marL="0" marR="0">
                        <a:spcBef>
                          <a:spcPts val="0"/>
                        </a:spcBef>
                        <a:spcAft>
                          <a:spcPts val="0"/>
                        </a:spcAft>
                      </a:pPr>
                      <a:r>
                        <a:rPr lang="en-US" sz="1700" dirty="0">
                          <a:effectLst/>
                          <a:latin typeface="Calibri" panose="020F0502020204030204" pitchFamily="34" charset="0"/>
                          <a:ea typeface="Times New Roman" panose="02020603050405020304" pitchFamily="18" charset="0"/>
                          <a:cs typeface="Times New Roman" panose="02020603050405020304" pitchFamily="18" charset="0"/>
                        </a:rPr>
                        <a:t>(a)                       (b)                        (c)                        (d)</a:t>
                      </a:r>
                      <a:r>
                        <a:rPr lang="en-US" sz="1700" baseline="0" dirty="0">
                          <a:effectLst/>
                          <a:latin typeface="Calibri" panose="020F0502020204030204" pitchFamily="34" charset="0"/>
                          <a:ea typeface="Times New Roman" panose="02020603050405020304" pitchFamily="18" charset="0"/>
                          <a:cs typeface="Times New Roman" panose="02020603050405020304" pitchFamily="18" charset="0"/>
                        </a:rPr>
                        <a:t>                         (e)  none of the above          </a:t>
                      </a:r>
                      <a:endParaRPr lang="en-US" sz="1700" dirty="0">
                        <a:effectLst/>
                        <a:latin typeface="Times New Roman" panose="02020603050405020304" pitchFamily="18" charset="0"/>
                        <a:ea typeface="Times New Roman" panose="02020603050405020304" pitchFamily="18" charset="0"/>
                      </a:endParaRPr>
                    </a:p>
                    <a:p>
                      <a:pPr marL="0" marR="0">
                        <a:spcBef>
                          <a:spcPts val="0"/>
                        </a:spcBef>
                        <a:spcAft>
                          <a:spcPts val="0"/>
                        </a:spcAft>
                      </a:pPr>
                      <a:endParaRPr lang="en-CA" sz="17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extLst>
                  <a:ext uri="{0D108BD9-81ED-4DB2-BD59-A6C34878D82A}">
                    <a16:rowId xmlns:a16="http://schemas.microsoft.com/office/drawing/2014/main" val="10002"/>
                  </a:ext>
                </a:extLst>
              </a:tr>
              <a:tr h="548640">
                <a:tc>
                  <a:txBody>
                    <a:bodyPr/>
                    <a:lstStyle/>
                    <a:p>
                      <a:pPr marL="0" marR="0" algn="ctr">
                        <a:spcBef>
                          <a:spcPts val="0"/>
                        </a:spcBef>
                        <a:spcAft>
                          <a:spcPts val="0"/>
                        </a:spcAft>
                      </a:pPr>
                      <a:r>
                        <a:rPr lang="en-US" sz="1600" b="1" dirty="0">
                          <a:effectLst/>
                          <a:latin typeface="Calibri" panose="020F0502020204030204" pitchFamily="34" charset="0"/>
                          <a:ea typeface="Times New Roman" panose="02020603050405020304" pitchFamily="18" charset="0"/>
                          <a:cs typeface="Courier New" panose="02070309020205020404" pitchFamily="49" charset="0"/>
                        </a:rPr>
                        <a:t>7.</a:t>
                      </a:r>
                      <a:endParaRPr lang="en-CA" sz="16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tc>
                  <a:txBody>
                    <a:bodyPr/>
                    <a:lstStyle/>
                    <a:p>
                      <a:pPr marL="0" marR="0">
                        <a:spcBef>
                          <a:spcPts val="0"/>
                        </a:spcBef>
                        <a:spcAft>
                          <a:spcPts val="0"/>
                        </a:spcAft>
                      </a:pPr>
                      <a:r>
                        <a:rPr lang="en-US" sz="1700" dirty="0">
                          <a:effectLst/>
                          <a:latin typeface="Calibri" panose="020F0502020204030204" pitchFamily="34" charset="0"/>
                          <a:ea typeface="Times New Roman" panose="02020603050405020304" pitchFamily="18" charset="0"/>
                          <a:cs typeface="Times New Roman" panose="02020603050405020304" pitchFamily="18" charset="0"/>
                        </a:rPr>
                        <a:t>Which one of the following is not part of the signature of a method?</a:t>
                      </a:r>
                    </a:p>
                    <a:p>
                      <a:pPr marL="0" marR="0">
                        <a:spcBef>
                          <a:spcPts val="0"/>
                        </a:spcBef>
                        <a:spcAft>
                          <a:spcPts val="0"/>
                        </a:spcAft>
                      </a:pPr>
                      <a:endParaRPr lang="en-US" sz="170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mj-lt"/>
                        <a:buAutoNum type="alphaLcParenBoth"/>
                      </a:pPr>
                      <a:r>
                        <a:rPr lang="en-US" sz="1700" dirty="0">
                          <a:effectLst/>
                          <a:latin typeface="Calibri" panose="020F0502020204030204" pitchFamily="34" charset="0"/>
                          <a:ea typeface="Times New Roman" panose="02020603050405020304" pitchFamily="18" charset="0"/>
                          <a:cs typeface="Times New Roman" panose="02020603050405020304" pitchFamily="18" charset="0"/>
                        </a:rPr>
                        <a:t>the name of the method         (b)the number of parameters    </a:t>
                      </a:r>
                    </a:p>
                    <a:p>
                      <a:pPr marL="0" marR="0" lvl="0" indent="0">
                        <a:spcBef>
                          <a:spcPts val="0"/>
                        </a:spcBef>
                        <a:spcAft>
                          <a:spcPts val="0"/>
                        </a:spcAft>
                        <a:buFont typeface="+mj-lt"/>
                        <a:buNone/>
                      </a:pPr>
                      <a:r>
                        <a:rPr lang="en-US" sz="1700" dirty="0">
                          <a:effectLst/>
                          <a:latin typeface="Calibri" panose="020F0502020204030204" pitchFamily="34" charset="0"/>
                          <a:ea typeface="Times New Roman" panose="02020603050405020304" pitchFamily="18" charset="0"/>
                          <a:cs typeface="Times New Roman" panose="02020603050405020304" pitchFamily="18" charset="0"/>
                        </a:rPr>
                        <a:t>(c)   the name</a:t>
                      </a:r>
                      <a:r>
                        <a:rPr lang="en-US" sz="1700" baseline="0" dirty="0">
                          <a:effectLst/>
                          <a:latin typeface="Calibri" panose="020F0502020204030204" pitchFamily="34" charset="0"/>
                          <a:ea typeface="Times New Roman" panose="02020603050405020304" pitchFamily="18" charset="0"/>
                          <a:cs typeface="Times New Roman" panose="02020603050405020304" pitchFamily="18" charset="0"/>
                        </a:rPr>
                        <a:t> of each parameter </a:t>
                      </a:r>
                      <a:r>
                        <a:rPr lang="en-US" sz="1700" dirty="0">
                          <a:effectLst/>
                          <a:latin typeface="Calibri" panose="020F0502020204030204" pitchFamily="34" charset="0"/>
                          <a:ea typeface="Times New Roman" panose="02020603050405020304" pitchFamily="18" charset="0"/>
                          <a:cs typeface="Times New Roman" panose="02020603050405020304" pitchFamily="18" charset="0"/>
                        </a:rPr>
                        <a:t>(d) the type of each parameter      </a:t>
                      </a:r>
                    </a:p>
                    <a:p>
                      <a:pPr marL="0" marR="0" lvl="0" indent="0">
                        <a:spcBef>
                          <a:spcPts val="0"/>
                        </a:spcBef>
                        <a:spcAft>
                          <a:spcPts val="0"/>
                        </a:spcAft>
                        <a:buFont typeface="+mj-lt"/>
                        <a:buNone/>
                      </a:pPr>
                      <a:r>
                        <a:rPr lang="en-US" sz="1700" dirty="0">
                          <a:effectLst/>
                          <a:latin typeface="Calibri" panose="020F0502020204030204" pitchFamily="34" charset="0"/>
                          <a:ea typeface="Times New Roman" panose="02020603050405020304" pitchFamily="18" charset="0"/>
                          <a:cs typeface="Times New Roman" panose="02020603050405020304" pitchFamily="18" charset="0"/>
                        </a:rPr>
                        <a:t> (e) the order of the parameters </a:t>
                      </a:r>
                      <a:endParaRPr lang="en-CA" sz="17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extLst>
                  <a:ext uri="{0D108BD9-81ED-4DB2-BD59-A6C34878D82A}">
                    <a16:rowId xmlns:a16="http://schemas.microsoft.com/office/drawing/2014/main" val="3020716313"/>
                  </a:ext>
                </a:extLst>
              </a:tr>
            </a:tbl>
          </a:graphicData>
        </a:graphic>
      </p:graphicFrame>
      <p:sp>
        <p:nvSpPr>
          <p:cNvPr id="6" name="Slide Number Placeholder 5"/>
          <p:cNvSpPr>
            <a:spLocks noGrp="1"/>
          </p:cNvSpPr>
          <p:nvPr>
            <p:ph type="sldNum" sz="quarter" idx="12"/>
          </p:nvPr>
        </p:nvSpPr>
        <p:spPr/>
        <p:txBody>
          <a:bodyPr/>
          <a:lstStyle/>
          <a:p>
            <a:pPr>
              <a:defRPr/>
            </a:pPr>
            <a:fld id="{3DD1B580-8283-423C-8B9F-1D7D7650D04F}" type="slidenum">
              <a:rPr lang="en-CA" smtClean="0"/>
              <a:pPr>
                <a:defRPr/>
              </a:pPr>
              <a:t>3</a:t>
            </a:fld>
            <a:endParaRPr lang="en-CA"/>
          </a:p>
        </p:txBody>
      </p:sp>
      <p:sp>
        <p:nvSpPr>
          <p:cNvPr id="10" name="Oval 9"/>
          <p:cNvSpPr/>
          <p:nvPr/>
        </p:nvSpPr>
        <p:spPr>
          <a:xfrm>
            <a:off x="985433" y="1923205"/>
            <a:ext cx="360040" cy="36004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p:cNvSpPr/>
          <p:nvPr/>
        </p:nvSpPr>
        <p:spPr>
          <a:xfrm>
            <a:off x="3768145" y="3792033"/>
            <a:ext cx="360040" cy="36004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ooter Placeholder 4"/>
          <p:cNvSpPr>
            <a:spLocks noGrp="1"/>
          </p:cNvSpPr>
          <p:nvPr>
            <p:ph type="ftr" sz="quarter" idx="11"/>
          </p:nvPr>
        </p:nvSpPr>
        <p:spPr>
          <a:xfrm>
            <a:off x="1371600" y="6218238"/>
            <a:ext cx="2895600" cy="215900"/>
          </a:xfrm>
        </p:spPr>
        <p:txBody>
          <a:bodyPr/>
          <a:lstStyle/>
          <a:p>
            <a:pPr>
              <a:defRPr/>
            </a:pPr>
            <a:r>
              <a:rPr lang="en-CA" dirty="0"/>
              <a:t>Midterm Answers</a:t>
            </a:r>
          </a:p>
        </p:txBody>
      </p:sp>
      <p:cxnSp>
        <p:nvCxnSpPr>
          <p:cNvPr id="16" name="Straight Arrow Connector 15"/>
          <p:cNvCxnSpPr/>
          <p:nvPr/>
        </p:nvCxnSpPr>
        <p:spPr>
          <a:xfrm>
            <a:off x="1448750" y="3932537"/>
            <a:ext cx="666750" cy="0"/>
          </a:xfrm>
          <a:prstGeom prst="straightConnector1">
            <a:avLst/>
          </a:prstGeom>
          <a:ln w="25400">
            <a:tailEnd type="arrow"/>
          </a:ln>
        </p:spPr>
        <p:style>
          <a:lnRef idx="1">
            <a:schemeClr val="accent1"/>
          </a:lnRef>
          <a:fillRef idx="0">
            <a:schemeClr val="accent1"/>
          </a:fillRef>
          <a:effectRef idx="0">
            <a:schemeClr val="accent1"/>
          </a:effectRef>
          <a:fontRef idx="minor">
            <a:schemeClr val="tx1"/>
          </a:fontRef>
        </p:style>
      </p:cxnSp>
      <p:grpSp>
        <p:nvGrpSpPr>
          <p:cNvPr id="17" name="Group 16"/>
          <p:cNvGrpSpPr/>
          <p:nvPr/>
        </p:nvGrpSpPr>
        <p:grpSpPr>
          <a:xfrm>
            <a:off x="2874232" y="3893672"/>
            <a:ext cx="771525" cy="142875"/>
            <a:chOff x="0" y="0"/>
            <a:chExt cx="771525" cy="142875"/>
          </a:xfrm>
        </p:grpSpPr>
        <p:sp>
          <p:nvSpPr>
            <p:cNvPr id="19" name="Flowchart: Decision 18"/>
            <p:cNvSpPr/>
            <p:nvPr/>
          </p:nvSpPr>
          <p:spPr>
            <a:xfrm>
              <a:off x="0" y="0"/>
              <a:ext cx="95250" cy="142875"/>
            </a:xfrm>
            <a:prstGeom prst="flowChartDecision">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cxnSp>
          <p:nvCxnSpPr>
            <p:cNvPr id="20" name="Straight Connector 19"/>
            <p:cNvCxnSpPr/>
            <p:nvPr/>
          </p:nvCxnSpPr>
          <p:spPr>
            <a:xfrm>
              <a:off x="95250" y="76200"/>
              <a:ext cx="676275" cy="0"/>
            </a:xfrm>
            <a:prstGeom prst="line">
              <a:avLst/>
            </a:prstGeom>
            <a:ln w="25400"/>
          </p:spPr>
          <p:style>
            <a:lnRef idx="1">
              <a:schemeClr val="accent1"/>
            </a:lnRef>
            <a:fillRef idx="0">
              <a:schemeClr val="accent1"/>
            </a:fillRef>
            <a:effectRef idx="0">
              <a:schemeClr val="accent1"/>
            </a:effectRef>
            <a:fontRef idx="minor">
              <a:schemeClr val="tx1"/>
            </a:fontRef>
          </p:style>
        </p:cxnSp>
      </p:grpSp>
      <p:grpSp>
        <p:nvGrpSpPr>
          <p:cNvPr id="21" name="Group 20"/>
          <p:cNvGrpSpPr/>
          <p:nvPr/>
        </p:nvGrpSpPr>
        <p:grpSpPr>
          <a:xfrm>
            <a:off x="4324908" y="3893672"/>
            <a:ext cx="771525" cy="142875"/>
            <a:chOff x="0" y="0"/>
            <a:chExt cx="771525" cy="142875"/>
          </a:xfrm>
        </p:grpSpPr>
        <p:sp>
          <p:nvSpPr>
            <p:cNvPr id="22" name="Flowchart: Decision 21"/>
            <p:cNvSpPr/>
            <p:nvPr/>
          </p:nvSpPr>
          <p:spPr>
            <a:xfrm>
              <a:off x="0" y="0"/>
              <a:ext cx="95250" cy="142875"/>
            </a:xfrm>
            <a:prstGeom prst="flowChartDecision">
              <a:avLst/>
            </a:prstGeom>
            <a:noFill/>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cxnSp>
          <p:nvCxnSpPr>
            <p:cNvPr id="23" name="Straight Connector 22"/>
            <p:cNvCxnSpPr/>
            <p:nvPr/>
          </p:nvCxnSpPr>
          <p:spPr>
            <a:xfrm>
              <a:off x="95250" y="76200"/>
              <a:ext cx="676275" cy="0"/>
            </a:xfrm>
            <a:prstGeom prst="line">
              <a:avLst/>
            </a:prstGeom>
            <a:ln w="25400"/>
          </p:spPr>
          <p:style>
            <a:lnRef idx="1">
              <a:schemeClr val="accent1"/>
            </a:lnRef>
            <a:fillRef idx="0">
              <a:schemeClr val="accent1"/>
            </a:fillRef>
            <a:effectRef idx="0">
              <a:schemeClr val="accent1"/>
            </a:effectRef>
            <a:fontRef idx="minor">
              <a:schemeClr val="tx1"/>
            </a:fontRef>
          </p:style>
        </p:cxnSp>
      </p:grpSp>
      <p:grpSp>
        <p:nvGrpSpPr>
          <p:cNvPr id="24" name="Group 23"/>
          <p:cNvGrpSpPr/>
          <p:nvPr/>
        </p:nvGrpSpPr>
        <p:grpSpPr>
          <a:xfrm>
            <a:off x="5580112" y="3886817"/>
            <a:ext cx="809625" cy="171412"/>
            <a:chOff x="0" y="47625"/>
            <a:chExt cx="809625" cy="171412"/>
          </a:xfrm>
        </p:grpSpPr>
        <p:cxnSp>
          <p:nvCxnSpPr>
            <p:cNvPr id="25" name="Straight Connector 24"/>
            <p:cNvCxnSpPr/>
            <p:nvPr/>
          </p:nvCxnSpPr>
          <p:spPr>
            <a:xfrm>
              <a:off x="0" y="138179"/>
              <a:ext cx="676275" cy="0"/>
            </a:xfrm>
            <a:prstGeom prst="line">
              <a:avLst/>
            </a:prstGeom>
            <a:ln w="25400"/>
          </p:spPr>
          <p:style>
            <a:lnRef idx="1">
              <a:schemeClr val="accent1"/>
            </a:lnRef>
            <a:fillRef idx="0">
              <a:schemeClr val="accent1"/>
            </a:fillRef>
            <a:effectRef idx="0">
              <a:schemeClr val="accent1"/>
            </a:effectRef>
            <a:fontRef idx="minor">
              <a:schemeClr val="tx1"/>
            </a:fontRef>
          </p:style>
        </p:cxnSp>
        <p:sp>
          <p:nvSpPr>
            <p:cNvPr id="26" name="Isosceles Triangle 25"/>
            <p:cNvSpPr/>
            <p:nvPr/>
          </p:nvSpPr>
          <p:spPr>
            <a:xfrm rot="5400000">
              <a:off x="664248" y="73659"/>
              <a:ext cx="171412" cy="119343"/>
            </a:xfrm>
            <a:prstGeom prst="triangle">
              <a:avLst/>
            </a:prstGeom>
            <a:noFill/>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grpSp>
      <p:sp>
        <p:nvSpPr>
          <p:cNvPr id="27" name="Oval 26"/>
          <p:cNvSpPr/>
          <p:nvPr/>
        </p:nvSpPr>
        <p:spPr>
          <a:xfrm>
            <a:off x="987707" y="5084735"/>
            <a:ext cx="360040" cy="36004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110729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2" grpId="0" animBg="1"/>
      <p:bldP spid="2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 name="Table 20"/>
          <p:cNvGraphicFramePr>
            <a:graphicFrameLocks noGrp="1"/>
          </p:cNvGraphicFramePr>
          <p:nvPr>
            <p:extLst>
              <p:ext uri="{D42A27DB-BD31-4B8C-83A1-F6EECF244321}">
                <p14:modId xmlns:p14="http://schemas.microsoft.com/office/powerpoint/2010/main" val="3121910674"/>
              </p:ext>
            </p:extLst>
          </p:nvPr>
        </p:nvGraphicFramePr>
        <p:xfrm>
          <a:off x="539552" y="476671"/>
          <a:ext cx="8280920" cy="5410200"/>
        </p:xfrm>
        <a:graphic>
          <a:graphicData uri="http://schemas.openxmlformats.org/drawingml/2006/table">
            <a:tbl>
              <a:tblPr firstRow="1" firstCol="1" bandRow="1"/>
              <a:tblGrid>
                <a:gridCol w="449577">
                  <a:extLst>
                    <a:ext uri="{9D8B030D-6E8A-4147-A177-3AD203B41FA5}">
                      <a16:colId xmlns:a16="http://schemas.microsoft.com/office/drawing/2014/main" val="20000"/>
                    </a:ext>
                  </a:extLst>
                </a:gridCol>
                <a:gridCol w="7831343">
                  <a:extLst>
                    <a:ext uri="{9D8B030D-6E8A-4147-A177-3AD203B41FA5}">
                      <a16:colId xmlns:a16="http://schemas.microsoft.com/office/drawing/2014/main" val="20001"/>
                    </a:ext>
                  </a:extLst>
                </a:gridCol>
              </a:tblGrid>
              <a:tr h="586650">
                <a:tc>
                  <a:txBody>
                    <a:bodyPr/>
                    <a:lstStyle/>
                    <a:p>
                      <a:pPr marL="0" marR="0" algn="ctr">
                        <a:spcBef>
                          <a:spcPts val="0"/>
                        </a:spcBef>
                        <a:spcAft>
                          <a:spcPts val="0"/>
                        </a:spcAft>
                      </a:pPr>
                      <a:r>
                        <a:rPr lang="en-US" sz="1600" b="1" dirty="0">
                          <a:effectLst/>
                          <a:latin typeface="Calibri" panose="020F0502020204030204" pitchFamily="34" charset="0"/>
                          <a:ea typeface="Times New Roman" panose="02020603050405020304" pitchFamily="18" charset="0"/>
                          <a:cs typeface="Courier New" panose="02070309020205020404" pitchFamily="49" charset="0"/>
                        </a:rPr>
                        <a:t>8.</a:t>
                      </a:r>
                      <a:endParaRPr lang="en-CA" sz="16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tc>
                  <a:txBody>
                    <a:bodyPr/>
                    <a:lstStyle/>
                    <a:p>
                      <a:pPr marL="0" marR="0">
                        <a:spcBef>
                          <a:spcPts val="0"/>
                        </a:spcBef>
                        <a:spcAft>
                          <a:spcPts val="0"/>
                        </a:spcAft>
                      </a:pPr>
                      <a:r>
                        <a:rPr lang="en-US" sz="1600" dirty="0">
                          <a:effectLst/>
                          <a:latin typeface="Calibri" panose="020F0502020204030204" pitchFamily="34" charset="0"/>
                          <a:ea typeface="Times New Roman" panose="02020603050405020304" pitchFamily="18" charset="0"/>
                          <a:cs typeface="Times New Roman" panose="02020603050405020304" pitchFamily="18" charset="0"/>
                        </a:rPr>
                        <a:t>When the method   </a:t>
                      </a:r>
                      <a:r>
                        <a:rPr lang="en-US" sz="1600" dirty="0">
                          <a:effectLst/>
                          <a:latin typeface="Courier New" panose="02070309020205020404" pitchFamily="49" charset="0"/>
                          <a:ea typeface="Times New Roman" panose="02020603050405020304" pitchFamily="18" charset="0"/>
                        </a:rPr>
                        <a:t>private void </a:t>
                      </a:r>
                      <a:r>
                        <a:rPr lang="en-US" sz="1600" dirty="0" err="1">
                          <a:effectLst/>
                          <a:latin typeface="Courier New" panose="02070309020205020404" pitchFamily="49" charset="0"/>
                          <a:ea typeface="Times New Roman" panose="02020603050405020304" pitchFamily="18" charset="0"/>
                        </a:rPr>
                        <a:t>setMax</a:t>
                      </a:r>
                      <a:r>
                        <a:rPr lang="en-US" sz="1600" dirty="0">
                          <a:effectLst/>
                          <a:latin typeface="Courier New" panose="02070309020205020404" pitchFamily="49" charset="0"/>
                          <a:ea typeface="Times New Roman" panose="02020603050405020304" pitchFamily="18" charset="0"/>
                        </a:rPr>
                        <a:t>(</a:t>
                      </a:r>
                      <a:r>
                        <a:rPr lang="en-US" sz="1600" dirty="0" err="1">
                          <a:effectLst/>
                          <a:latin typeface="Courier New" panose="02070309020205020404" pitchFamily="49" charset="0"/>
                          <a:ea typeface="Times New Roman" panose="02020603050405020304" pitchFamily="18" charset="0"/>
                        </a:rPr>
                        <a:t>int</a:t>
                      </a:r>
                      <a:r>
                        <a:rPr lang="en-US" sz="1600" dirty="0">
                          <a:effectLst/>
                          <a:latin typeface="Courier New" panose="02070309020205020404" pitchFamily="49" charset="0"/>
                          <a:ea typeface="Times New Roman" panose="02020603050405020304" pitchFamily="18" charset="0"/>
                        </a:rPr>
                        <a:t> </a:t>
                      </a:r>
                      <a:r>
                        <a:rPr lang="en-US" sz="1600" dirty="0" err="1">
                          <a:effectLst/>
                          <a:latin typeface="Courier New" panose="02070309020205020404" pitchFamily="49" charset="0"/>
                          <a:ea typeface="Times New Roman" panose="02020603050405020304" pitchFamily="18" charset="0"/>
                        </a:rPr>
                        <a:t>numA</a:t>
                      </a:r>
                      <a:r>
                        <a:rPr lang="en-US" sz="1600" dirty="0">
                          <a:effectLst/>
                          <a:latin typeface="Courier New" panose="02070309020205020404" pitchFamily="49" charset="0"/>
                          <a:ea typeface="Times New Roman" panose="02020603050405020304" pitchFamily="18" charset="0"/>
                        </a:rPr>
                        <a:t>, double </a:t>
                      </a:r>
                      <a:r>
                        <a:rPr lang="en-US" sz="1600" dirty="0" err="1">
                          <a:effectLst/>
                          <a:latin typeface="Courier New" panose="02070309020205020404" pitchFamily="49" charset="0"/>
                          <a:ea typeface="Times New Roman" panose="02020603050405020304" pitchFamily="18" charset="0"/>
                        </a:rPr>
                        <a:t>numB</a:t>
                      </a:r>
                      <a:r>
                        <a:rPr lang="en-US" sz="1600" dirty="0">
                          <a:effectLst/>
                          <a:latin typeface="Courier New" panose="02070309020205020404" pitchFamily="49" charset="0"/>
                          <a:ea typeface="Times New Roman" panose="02020603050405020304" pitchFamily="18" charset="0"/>
                        </a:rPr>
                        <a:t>)</a:t>
                      </a:r>
                      <a:r>
                        <a:rPr lang="en-US" sz="1600" dirty="0">
                          <a:effectLst/>
                          <a:latin typeface="Calibri" panose="020F0502020204030204" pitchFamily="34" charset="0"/>
                          <a:ea typeface="Times New Roman" panose="02020603050405020304" pitchFamily="18" charset="0"/>
                          <a:cs typeface="Times New Roman" panose="02020603050405020304" pitchFamily="18" charset="0"/>
                        </a:rPr>
                        <a:t> is written in a UML class diagram, it will appear as:</a:t>
                      </a:r>
                      <a:endParaRPr lang="en-US" sz="16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100" dirty="0">
                          <a:effectLst/>
                          <a:latin typeface="Calibri" panose="020F0502020204030204" pitchFamily="34" charset="0"/>
                          <a:ea typeface="Times New Roman" panose="02020603050405020304" pitchFamily="18" charset="0"/>
                          <a:cs typeface="Times New Roman" panose="02020603050405020304" pitchFamily="18" charset="0"/>
                        </a:rPr>
                        <a:t> </a:t>
                      </a:r>
                      <a:endParaRPr lang="en-US" sz="110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Times New Roman" panose="02020603050405020304" pitchFamily="18" charset="0"/>
                        <a:buAutoNum type="alphaLcParenBoth"/>
                      </a:pPr>
                      <a:r>
                        <a:rPr lang="en-US" sz="1600" dirty="0">
                          <a:effectLst/>
                          <a:latin typeface="Calibri" panose="020F0502020204030204" pitchFamily="34" charset="0"/>
                          <a:ea typeface="Times New Roman" panose="02020603050405020304" pitchFamily="18" charset="0"/>
                          <a:cs typeface="Courier New" panose="02070309020205020404" pitchFamily="49" charset="0"/>
                        </a:rPr>
                        <a:t> </a:t>
                      </a:r>
                      <a:r>
                        <a:rPr lang="en-US" sz="1600" dirty="0">
                          <a:effectLst/>
                          <a:latin typeface="Courier New" panose="02070309020205020404" pitchFamily="49" charset="0"/>
                          <a:ea typeface="Times New Roman" panose="02020603050405020304" pitchFamily="18" charset="0"/>
                          <a:cs typeface="Calibri" panose="020F0502020204030204" pitchFamily="34" charset="0"/>
                        </a:rPr>
                        <a:t>-void </a:t>
                      </a:r>
                      <a:r>
                        <a:rPr lang="en-US" sz="1600" dirty="0" err="1">
                          <a:effectLst/>
                          <a:latin typeface="Courier New" panose="02070309020205020404" pitchFamily="49" charset="0"/>
                          <a:ea typeface="Times New Roman" panose="02020603050405020304" pitchFamily="18" charset="0"/>
                          <a:cs typeface="Calibri" panose="020F0502020204030204" pitchFamily="34" charset="0"/>
                        </a:rPr>
                        <a:t>setMax</a:t>
                      </a:r>
                      <a:r>
                        <a:rPr lang="en-US" sz="1600" dirty="0">
                          <a:effectLst/>
                          <a:latin typeface="Courier New" panose="02070309020205020404" pitchFamily="49" charset="0"/>
                          <a:ea typeface="Times New Roman" panose="02020603050405020304" pitchFamily="18" charset="0"/>
                          <a:cs typeface="Calibri" panose="020F0502020204030204" pitchFamily="34" charset="0"/>
                        </a:rPr>
                        <a:t>(</a:t>
                      </a:r>
                      <a:r>
                        <a:rPr lang="en-US" sz="1600" dirty="0" err="1">
                          <a:effectLst/>
                          <a:latin typeface="Courier New" panose="02070309020205020404" pitchFamily="49" charset="0"/>
                          <a:ea typeface="Times New Roman" panose="02020603050405020304" pitchFamily="18" charset="0"/>
                          <a:cs typeface="Calibri" panose="020F0502020204030204" pitchFamily="34" charset="0"/>
                        </a:rPr>
                        <a:t>numA</a:t>
                      </a:r>
                      <a:r>
                        <a:rPr lang="en-US" sz="1600" dirty="0">
                          <a:effectLst/>
                          <a:latin typeface="Courier New" panose="02070309020205020404" pitchFamily="49" charset="0"/>
                          <a:ea typeface="Times New Roman" panose="02020603050405020304" pitchFamily="18" charset="0"/>
                          <a:cs typeface="Calibri" panose="020F0502020204030204" pitchFamily="34" charset="0"/>
                        </a:rPr>
                        <a:t>: </a:t>
                      </a:r>
                      <a:r>
                        <a:rPr lang="en-US" sz="1600" dirty="0" err="1">
                          <a:effectLst/>
                          <a:latin typeface="Courier New" panose="02070309020205020404" pitchFamily="49" charset="0"/>
                          <a:ea typeface="Times New Roman" panose="02020603050405020304" pitchFamily="18" charset="0"/>
                          <a:cs typeface="Calibri" panose="020F0502020204030204" pitchFamily="34" charset="0"/>
                        </a:rPr>
                        <a:t>int</a:t>
                      </a:r>
                      <a:r>
                        <a:rPr lang="en-US" sz="1600" dirty="0">
                          <a:effectLst/>
                          <a:latin typeface="Courier New" panose="02070309020205020404" pitchFamily="49" charset="0"/>
                          <a:ea typeface="Times New Roman" panose="02020603050405020304" pitchFamily="18" charset="0"/>
                          <a:cs typeface="Calibri" panose="020F0502020204030204" pitchFamily="34" charset="0"/>
                        </a:rPr>
                        <a:t>, </a:t>
                      </a:r>
                      <a:r>
                        <a:rPr lang="en-US" sz="1600" dirty="0" err="1">
                          <a:effectLst/>
                          <a:latin typeface="Courier New" panose="02070309020205020404" pitchFamily="49" charset="0"/>
                          <a:ea typeface="Times New Roman" panose="02020603050405020304" pitchFamily="18" charset="0"/>
                          <a:cs typeface="Calibri" panose="020F0502020204030204" pitchFamily="34" charset="0"/>
                        </a:rPr>
                        <a:t>numB</a:t>
                      </a:r>
                      <a:r>
                        <a:rPr lang="en-US" sz="1600" dirty="0">
                          <a:effectLst/>
                          <a:latin typeface="Courier New" panose="02070309020205020404" pitchFamily="49" charset="0"/>
                          <a:ea typeface="Times New Roman" panose="02020603050405020304" pitchFamily="18" charset="0"/>
                          <a:cs typeface="Calibri" panose="020F0502020204030204" pitchFamily="34" charset="0"/>
                        </a:rPr>
                        <a:t>: double)</a:t>
                      </a:r>
                      <a:endParaRPr lang="en-US" sz="1600" dirty="0">
                        <a:effectLst/>
                        <a:latin typeface="Calibri" panose="020F0502020204030204" pitchFamily="34" charset="0"/>
                        <a:ea typeface="Times New Roman" panose="02020603050405020304" pitchFamily="18" charset="0"/>
                        <a:cs typeface="Calibri" panose="020F0502020204030204" pitchFamily="34" charset="0"/>
                      </a:endParaRPr>
                    </a:p>
                    <a:p>
                      <a:pPr marL="342900" marR="0" lvl="0" indent="-342900">
                        <a:spcBef>
                          <a:spcPts val="0"/>
                        </a:spcBef>
                        <a:spcAft>
                          <a:spcPts val="0"/>
                        </a:spcAft>
                        <a:buFont typeface="Times New Roman" panose="02020603050405020304" pitchFamily="18" charset="0"/>
                        <a:buAutoNum type="alphaLcParenBoth"/>
                      </a:pPr>
                      <a:r>
                        <a:rPr lang="en-US" sz="1600" dirty="0">
                          <a:effectLst/>
                          <a:latin typeface="Calibri" panose="020F0502020204030204" pitchFamily="34" charset="0"/>
                          <a:ea typeface="Times New Roman" panose="02020603050405020304" pitchFamily="18" charset="0"/>
                          <a:cs typeface="Courier New" panose="02070309020205020404" pitchFamily="49" charset="0"/>
                        </a:rPr>
                        <a:t> </a:t>
                      </a:r>
                      <a:r>
                        <a:rPr lang="en-US" sz="1600" dirty="0">
                          <a:effectLst/>
                          <a:latin typeface="Courier New" panose="02070309020205020404" pitchFamily="49" charset="0"/>
                          <a:ea typeface="Times New Roman" panose="02020603050405020304" pitchFamily="18" charset="0"/>
                          <a:cs typeface="Calibri" panose="020F0502020204030204" pitchFamily="34" charset="0"/>
                        </a:rPr>
                        <a:t>-</a:t>
                      </a:r>
                      <a:r>
                        <a:rPr lang="en-US" sz="1600" dirty="0" err="1">
                          <a:effectLst/>
                          <a:latin typeface="Courier New" panose="02070309020205020404" pitchFamily="49" charset="0"/>
                          <a:ea typeface="Times New Roman" panose="02020603050405020304" pitchFamily="18" charset="0"/>
                          <a:cs typeface="Calibri" panose="020F0502020204030204" pitchFamily="34" charset="0"/>
                        </a:rPr>
                        <a:t>setMax</a:t>
                      </a:r>
                      <a:r>
                        <a:rPr lang="en-US" sz="1600" dirty="0">
                          <a:effectLst/>
                          <a:latin typeface="Courier New" panose="02070309020205020404" pitchFamily="49" charset="0"/>
                          <a:ea typeface="Times New Roman" panose="02020603050405020304" pitchFamily="18" charset="0"/>
                          <a:cs typeface="Calibri" panose="020F0502020204030204" pitchFamily="34" charset="0"/>
                        </a:rPr>
                        <a:t>(</a:t>
                      </a:r>
                      <a:r>
                        <a:rPr lang="en-US" sz="1600" dirty="0" err="1">
                          <a:effectLst/>
                          <a:latin typeface="Courier New" panose="02070309020205020404" pitchFamily="49" charset="0"/>
                          <a:ea typeface="Times New Roman" panose="02020603050405020304" pitchFamily="18" charset="0"/>
                          <a:cs typeface="Calibri" panose="020F0502020204030204" pitchFamily="34" charset="0"/>
                        </a:rPr>
                        <a:t>numB</a:t>
                      </a:r>
                      <a:r>
                        <a:rPr lang="en-US" sz="1600" dirty="0">
                          <a:effectLst/>
                          <a:latin typeface="Courier New" panose="02070309020205020404" pitchFamily="49" charset="0"/>
                          <a:ea typeface="Times New Roman" panose="02020603050405020304" pitchFamily="18" charset="0"/>
                          <a:cs typeface="Calibri" panose="020F0502020204030204" pitchFamily="34" charset="0"/>
                        </a:rPr>
                        <a:t>: double, </a:t>
                      </a:r>
                      <a:r>
                        <a:rPr lang="en-US" sz="1600" dirty="0" err="1">
                          <a:effectLst/>
                          <a:latin typeface="Courier New" panose="02070309020205020404" pitchFamily="49" charset="0"/>
                          <a:ea typeface="Times New Roman" panose="02020603050405020304" pitchFamily="18" charset="0"/>
                          <a:cs typeface="Calibri" panose="020F0502020204030204" pitchFamily="34" charset="0"/>
                        </a:rPr>
                        <a:t>numA</a:t>
                      </a:r>
                      <a:r>
                        <a:rPr lang="en-US" sz="1600" dirty="0">
                          <a:effectLst/>
                          <a:latin typeface="Courier New" panose="02070309020205020404" pitchFamily="49" charset="0"/>
                          <a:ea typeface="Times New Roman" panose="02020603050405020304" pitchFamily="18" charset="0"/>
                          <a:cs typeface="Calibri" panose="020F0502020204030204" pitchFamily="34" charset="0"/>
                        </a:rPr>
                        <a:t>: </a:t>
                      </a:r>
                      <a:r>
                        <a:rPr lang="en-US" sz="1600" dirty="0" err="1">
                          <a:effectLst/>
                          <a:latin typeface="Courier New" panose="02070309020205020404" pitchFamily="49" charset="0"/>
                          <a:ea typeface="Times New Roman" panose="02020603050405020304" pitchFamily="18" charset="0"/>
                          <a:cs typeface="Calibri" panose="020F0502020204030204" pitchFamily="34" charset="0"/>
                        </a:rPr>
                        <a:t>int</a:t>
                      </a:r>
                      <a:r>
                        <a:rPr lang="en-US" sz="1600" dirty="0">
                          <a:effectLst/>
                          <a:latin typeface="Courier New" panose="02070309020205020404" pitchFamily="49" charset="0"/>
                          <a:ea typeface="Times New Roman" panose="02020603050405020304" pitchFamily="18" charset="0"/>
                          <a:cs typeface="Calibri" panose="020F0502020204030204" pitchFamily="34" charset="0"/>
                        </a:rPr>
                        <a:t>): void</a:t>
                      </a:r>
                      <a:endParaRPr lang="en-US" sz="1600" dirty="0">
                        <a:effectLst/>
                        <a:latin typeface="Calibri" panose="020F0502020204030204" pitchFamily="34" charset="0"/>
                        <a:ea typeface="Times New Roman" panose="02020603050405020304" pitchFamily="18" charset="0"/>
                        <a:cs typeface="Calibri" panose="020F0502020204030204" pitchFamily="34" charset="0"/>
                      </a:endParaRPr>
                    </a:p>
                    <a:p>
                      <a:pPr marL="342900" marR="0" lvl="0" indent="-342900">
                        <a:spcBef>
                          <a:spcPts val="0"/>
                        </a:spcBef>
                        <a:spcAft>
                          <a:spcPts val="0"/>
                        </a:spcAft>
                        <a:buFont typeface="Times New Roman" panose="02020603050405020304" pitchFamily="18" charset="0"/>
                        <a:buAutoNum type="alphaLcParenBoth"/>
                      </a:pPr>
                      <a:r>
                        <a:rPr lang="en-US" sz="1600" dirty="0">
                          <a:effectLst/>
                          <a:latin typeface="Calibri" panose="020F0502020204030204" pitchFamily="34" charset="0"/>
                          <a:ea typeface="Times New Roman" panose="02020603050405020304" pitchFamily="18" charset="0"/>
                          <a:cs typeface="Courier New" panose="02070309020205020404" pitchFamily="49" charset="0"/>
                        </a:rPr>
                        <a:t> </a:t>
                      </a:r>
                      <a:r>
                        <a:rPr lang="en-US" sz="1600" dirty="0">
                          <a:effectLst/>
                          <a:latin typeface="Courier New" panose="02070309020205020404" pitchFamily="49" charset="0"/>
                          <a:ea typeface="Times New Roman" panose="02020603050405020304" pitchFamily="18" charset="0"/>
                          <a:cs typeface="Calibri" panose="020F0502020204030204" pitchFamily="34" charset="0"/>
                        </a:rPr>
                        <a:t>-</a:t>
                      </a:r>
                      <a:r>
                        <a:rPr lang="en-US" sz="1600" dirty="0" err="1">
                          <a:effectLst/>
                          <a:latin typeface="Courier New" panose="02070309020205020404" pitchFamily="49" charset="0"/>
                          <a:ea typeface="Times New Roman" panose="02020603050405020304" pitchFamily="18" charset="0"/>
                          <a:cs typeface="Calibri" panose="020F0502020204030204" pitchFamily="34" charset="0"/>
                        </a:rPr>
                        <a:t>setMax</a:t>
                      </a:r>
                      <a:r>
                        <a:rPr lang="en-US" sz="1600" dirty="0">
                          <a:effectLst/>
                          <a:latin typeface="Courier New" panose="02070309020205020404" pitchFamily="49" charset="0"/>
                          <a:ea typeface="Times New Roman" panose="02020603050405020304" pitchFamily="18" charset="0"/>
                          <a:cs typeface="Calibri" panose="020F0502020204030204" pitchFamily="34" charset="0"/>
                        </a:rPr>
                        <a:t>(</a:t>
                      </a:r>
                      <a:r>
                        <a:rPr lang="en-US" sz="1600" dirty="0" err="1">
                          <a:effectLst/>
                          <a:latin typeface="Courier New" panose="02070309020205020404" pitchFamily="49" charset="0"/>
                          <a:ea typeface="Times New Roman" panose="02020603050405020304" pitchFamily="18" charset="0"/>
                          <a:cs typeface="Calibri" panose="020F0502020204030204" pitchFamily="34" charset="0"/>
                        </a:rPr>
                        <a:t>numA</a:t>
                      </a:r>
                      <a:r>
                        <a:rPr lang="en-US" sz="1600" dirty="0">
                          <a:effectLst/>
                          <a:latin typeface="Courier New" panose="02070309020205020404" pitchFamily="49" charset="0"/>
                          <a:ea typeface="Times New Roman" panose="02020603050405020304" pitchFamily="18" charset="0"/>
                          <a:cs typeface="Calibri" panose="020F0502020204030204" pitchFamily="34" charset="0"/>
                        </a:rPr>
                        <a:t>: </a:t>
                      </a:r>
                      <a:r>
                        <a:rPr lang="en-US" sz="1600" dirty="0" err="1">
                          <a:effectLst/>
                          <a:latin typeface="Courier New" panose="02070309020205020404" pitchFamily="49" charset="0"/>
                          <a:ea typeface="Times New Roman" panose="02020603050405020304" pitchFamily="18" charset="0"/>
                          <a:cs typeface="Calibri" panose="020F0502020204030204" pitchFamily="34" charset="0"/>
                        </a:rPr>
                        <a:t>int</a:t>
                      </a:r>
                      <a:r>
                        <a:rPr lang="en-US" sz="1600" dirty="0">
                          <a:effectLst/>
                          <a:latin typeface="Courier New" panose="02070309020205020404" pitchFamily="49" charset="0"/>
                          <a:ea typeface="Times New Roman" panose="02020603050405020304" pitchFamily="18" charset="0"/>
                          <a:cs typeface="Calibri" panose="020F0502020204030204" pitchFamily="34" charset="0"/>
                        </a:rPr>
                        <a:t>, </a:t>
                      </a:r>
                      <a:r>
                        <a:rPr lang="en-US" sz="1600" dirty="0" err="1">
                          <a:effectLst/>
                          <a:latin typeface="Courier New" panose="02070309020205020404" pitchFamily="49" charset="0"/>
                          <a:ea typeface="Times New Roman" panose="02020603050405020304" pitchFamily="18" charset="0"/>
                          <a:cs typeface="Calibri" panose="020F0502020204030204" pitchFamily="34" charset="0"/>
                        </a:rPr>
                        <a:t>numB</a:t>
                      </a:r>
                      <a:r>
                        <a:rPr lang="en-US" sz="1600" dirty="0">
                          <a:effectLst/>
                          <a:latin typeface="Courier New" panose="02070309020205020404" pitchFamily="49" charset="0"/>
                          <a:ea typeface="Times New Roman" panose="02020603050405020304" pitchFamily="18" charset="0"/>
                          <a:cs typeface="Calibri" panose="020F0502020204030204" pitchFamily="34" charset="0"/>
                        </a:rPr>
                        <a:t>: double): void</a:t>
                      </a:r>
                      <a:endParaRPr lang="en-US" sz="1600" dirty="0">
                        <a:effectLst/>
                        <a:latin typeface="Calibri" panose="020F0502020204030204" pitchFamily="34" charset="0"/>
                        <a:ea typeface="Times New Roman" panose="02020603050405020304" pitchFamily="18" charset="0"/>
                        <a:cs typeface="Calibri" panose="020F0502020204030204" pitchFamily="34" charset="0"/>
                      </a:endParaRPr>
                    </a:p>
                    <a:p>
                      <a:pPr marL="342900" marR="0" lvl="0" indent="-342900">
                        <a:spcBef>
                          <a:spcPts val="0"/>
                        </a:spcBef>
                        <a:spcAft>
                          <a:spcPts val="0"/>
                        </a:spcAft>
                        <a:buFont typeface="Times New Roman" panose="02020603050405020304" pitchFamily="18" charset="0"/>
                        <a:buAutoNum type="alphaLcParenBoth"/>
                      </a:pPr>
                      <a:r>
                        <a:rPr lang="en-US" sz="1600" dirty="0">
                          <a:effectLst/>
                          <a:latin typeface="Calibri" panose="020F0502020204030204" pitchFamily="34" charset="0"/>
                          <a:ea typeface="Times New Roman" panose="02020603050405020304" pitchFamily="18" charset="0"/>
                          <a:cs typeface="Courier New" panose="02070309020205020404" pitchFamily="49" charset="0"/>
                        </a:rPr>
                        <a:t> </a:t>
                      </a:r>
                      <a:r>
                        <a:rPr lang="en-US" sz="1600" dirty="0">
                          <a:effectLst/>
                          <a:latin typeface="Courier New" panose="02070309020205020404" pitchFamily="49" charset="0"/>
                          <a:ea typeface="Times New Roman" panose="02020603050405020304" pitchFamily="18" charset="0"/>
                          <a:cs typeface="Calibri" panose="020F0502020204030204" pitchFamily="34" charset="0"/>
                        </a:rPr>
                        <a:t>-</a:t>
                      </a:r>
                      <a:r>
                        <a:rPr lang="en-US" sz="1600" dirty="0" err="1">
                          <a:effectLst/>
                          <a:latin typeface="Courier New" panose="02070309020205020404" pitchFamily="49" charset="0"/>
                          <a:ea typeface="Times New Roman" panose="02020603050405020304" pitchFamily="18" charset="0"/>
                          <a:cs typeface="Calibri" panose="020F0502020204030204" pitchFamily="34" charset="0"/>
                        </a:rPr>
                        <a:t>setMax</a:t>
                      </a:r>
                      <a:r>
                        <a:rPr lang="en-US" sz="1600" dirty="0">
                          <a:effectLst/>
                          <a:latin typeface="Courier New" panose="02070309020205020404" pitchFamily="49" charset="0"/>
                          <a:ea typeface="Times New Roman" panose="02020603050405020304" pitchFamily="18" charset="0"/>
                          <a:cs typeface="Calibri" panose="020F0502020204030204" pitchFamily="34" charset="0"/>
                        </a:rPr>
                        <a:t>(</a:t>
                      </a:r>
                      <a:r>
                        <a:rPr lang="en-US" sz="1600" dirty="0" err="1">
                          <a:effectLst/>
                          <a:latin typeface="Courier New" panose="02070309020205020404" pitchFamily="49" charset="0"/>
                          <a:ea typeface="Times New Roman" panose="02020603050405020304" pitchFamily="18" charset="0"/>
                          <a:cs typeface="Calibri" panose="020F0502020204030204" pitchFamily="34" charset="0"/>
                        </a:rPr>
                        <a:t>numA</a:t>
                      </a:r>
                      <a:r>
                        <a:rPr lang="en-US" sz="1600" dirty="0">
                          <a:effectLst/>
                          <a:latin typeface="Courier New" panose="02070309020205020404" pitchFamily="49" charset="0"/>
                          <a:ea typeface="Times New Roman" panose="02020603050405020304" pitchFamily="18" charset="0"/>
                          <a:cs typeface="Calibri" panose="020F0502020204030204" pitchFamily="34" charset="0"/>
                        </a:rPr>
                        <a:t>: </a:t>
                      </a:r>
                      <a:r>
                        <a:rPr lang="en-US" sz="1600" dirty="0" err="1">
                          <a:effectLst/>
                          <a:latin typeface="Courier New" panose="02070309020205020404" pitchFamily="49" charset="0"/>
                          <a:ea typeface="Times New Roman" panose="02020603050405020304" pitchFamily="18" charset="0"/>
                          <a:cs typeface="Calibri" panose="020F0502020204030204" pitchFamily="34" charset="0"/>
                        </a:rPr>
                        <a:t>int</a:t>
                      </a:r>
                      <a:r>
                        <a:rPr lang="en-US" sz="1600" dirty="0">
                          <a:effectLst/>
                          <a:latin typeface="Courier New" panose="02070309020205020404" pitchFamily="49" charset="0"/>
                          <a:ea typeface="Times New Roman" panose="02020603050405020304" pitchFamily="18" charset="0"/>
                          <a:cs typeface="Calibri" panose="020F0502020204030204" pitchFamily="34" charset="0"/>
                        </a:rPr>
                        <a:t>, </a:t>
                      </a:r>
                      <a:r>
                        <a:rPr lang="en-US" sz="1600" dirty="0" err="1">
                          <a:effectLst/>
                          <a:latin typeface="Courier New" panose="02070309020205020404" pitchFamily="49" charset="0"/>
                          <a:ea typeface="Times New Roman" panose="02020603050405020304" pitchFamily="18" charset="0"/>
                          <a:cs typeface="Calibri" panose="020F0502020204030204" pitchFamily="34" charset="0"/>
                        </a:rPr>
                        <a:t>numB</a:t>
                      </a:r>
                      <a:r>
                        <a:rPr lang="en-US" sz="1600" dirty="0">
                          <a:effectLst/>
                          <a:latin typeface="Courier New" panose="02070309020205020404" pitchFamily="49" charset="0"/>
                          <a:ea typeface="Times New Roman" panose="02020603050405020304" pitchFamily="18" charset="0"/>
                          <a:cs typeface="Calibri" panose="020F0502020204030204" pitchFamily="34" charset="0"/>
                        </a:rPr>
                        <a:t>: double): void;</a:t>
                      </a:r>
                      <a:endParaRPr lang="en-US" sz="1600" dirty="0">
                        <a:effectLst/>
                        <a:latin typeface="Calibri" panose="020F0502020204030204" pitchFamily="34" charset="0"/>
                        <a:ea typeface="Times New Roman" panose="02020603050405020304" pitchFamily="18" charset="0"/>
                        <a:cs typeface="Calibri" panose="020F0502020204030204" pitchFamily="34" charset="0"/>
                      </a:endParaRPr>
                    </a:p>
                    <a:p>
                      <a:pPr marL="342900" indent="-342900">
                        <a:buAutoNum type="alphaLcParenBoth" startAt="5"/>
                      </a:pPr>
                      <a:r>
                        <a:rPr lang="en-US" sz="1600" dirty="0">
                          <a:effectLst/>
                          <a:latin typeface="Calibri" panose="020F0502020204030204" pitchFamily="34" charset="0"/>
                          <a:ea typeface="Times New Roman" panose="02020603050405020304" pitchFamily="18" charset="0"/>
                          <a:cs typeface="Courier New" panose="02070309020205020404" pitchFamily="49" charset="0"/>
                        </a:rPr>
                        <a:t>none of the above </a:t>
                      </a:r>
                    </a:p>
                    <a:p>
                      <a:pPr marL="0" indent="0">
                        <a:buNone/>
                      </a:pPr>
                      <a:endParaRPr lang="en-US" sz="16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extLst>
                  <a:ext uri="{0D108BD9-81ED-4DB2-BD59-A6C34878D82A}">
                    <a16:rowId xmlns:a16="http://schemas.microsoft.com/office/drawing/2014/main" val="10000"/>
                  </a:ext>
                </a:extLst>
              </a:tr>
              <a:tr h="726545">
                <a:tc>
                  <a:txBody>
                    <a:bodyPr/>
                    <a:lstStyle/>
                    <a:p>
                      <a:pPr marL="0" marR="0" algn="ctr">
                        <a:spcBef>
                          <a:spcPts val="0"/>
                        </a:spcBef>
                        <a:spcAft>
                          <a:spcPts val="0"/>
                        </a:spcAft>
                      </a:pPr>
                      <a:r>
                        <a:rPr lang="en-CA" sz="1600" b="1" dirty="0">
                          <a:effectLst/>
                          <a:latin typeface="+mn-lt"/>
                          <a:ea typeface="Times New Roman" panose="02020603050405020304" pitchFamily="18" charset="0"/>
                        </a:rPr>
                        <a:t>9.</a:t>
                      </a:r>
                    </a:p>
                  </a:txBody>
                  <a:tcPr marL="68580" marR="68580" marT="0" marB="0">
                    <a:lnL>
                      <a:noFill/>
                    </a:lnL>
                    <a:lnR>
                      <a:noFill/>
                    </a:lnR>
                    <a:lnT>
                      <a:noFill/>
                    </a:lnT>
                    <a:lnB>
                      <a:noFill/>
                    </a:lnB>
                  </a:tcPr>
                </a:tc>
                <a:tc>
                  <a:txBody>
                    <a:bodyPr/>
                    <a:lstStyle/>
                    <a:p>
                      <a:pPr marL="0" marR="0">
                        <a:spcBef>
                          <a:spcPts val="0"/>
                        </a:spcBef>
                        <a:spcAft>
                          <a:spcPts val="0"/>
                        </a:spcAft>
                      </a:pPr>
                      <a:r>
                        <a:rPr lang="en-US" sz="1600" dirty="0">
                          <a:effectLst/>
                          <a:latin typeface="Calibri" panose="020F0502020204030204" pitchFamily="34" charset="0"/>
                          <a:ea typeface="Times New Roman" panose="02020603050405020304" pitchFamily="18" charset="0"/>
                          <a:cs typeface="Courier New" panose="02070309020205020404" pitchFamily="49" charset="0"/>
                        </a:rPr>
                        <a:t>Which 1 of the following is the correct convention to use with package &amp; class names:</a:t>
                      </a:r>
                      <a:endParaRPr lang="en-US" sz="160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mj-lt"/>
                        <a:buAutoNum type="alphaLcParenBoth"/>
                      </a:pPr>
                      <a:r>
                        <a:rPr lang="en-US" sz="1600" dirty="0">
                          <a:effectLst/>
                          <a:latin typeface="Calibri" panose="020F0502020204030204" pitchFamily="34" charset="0"/>
                          <a:ea typeface="Times New Roman" panose="02020603050405020304" pitchFamily="18" charset="0"/>
                          <a:cs typeface="Courier New" panose="02070309020205020404" pitchFamily="49" charset="0"/>
                        </a:rPr>
                        <a:t>package and class names should both start with an uppercase character</a:t>
                      </a:r>
                      <a:endParaRPr lang="en-US" sz="160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mj-lt"/>
                        <a:buAutoNum type="alphaLcParenBoth"/>
                      </a:pPr>
                      <a:r>
                        <a:rPr lang="en-US" sz="1600" dirty="0">
                          <a:effectLst/>
                          <a:latin typeface="Calibri" panose="020F0502020204030204" pitchFamily="34" charset="0"/>
                          <a:ea typeface="Times New Roman" panose="02020603050405020304" pitchFamily="18" charset="0"/>
                          <a:cs typeface="Courier New" panose="02070309020205020404" pitchFamily="49" charset="0"/>
                        </a:rPr>
                        <a:t>package names should start with uppercase, class names should start with lowercase</a:t>
                      </a:r>
                      <a:endParaRPr lang="en-US" sz="160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mj-lt"/>
                        <a:buAutoNum type="alphaLcParenBoth"/>
                      </a:pPr>
                      <a:r>
                        <a:rPr lang="en-US" sz="1600" dirty="0">
                          <a:effectLst/>
                          <a:latin typeface="Calibri" panose="020F0502020204030204" pitchFamily="34" charset="0"/>
                          <a:ea typeface="Times New Roman" panose="02020603050405020304" pitchFamily="18" charset="0"/>
                          <a:cs typeface="Courier New" panose="02070309020205020404" pitchFamily="49" charset="0"/>
                        </a:rPr>
                        <a:t>package names should start with lowercase, class names should start with uppercase</a:t>
                      </a:r>
                      <a:endParaRPr lang="en-US" sz="160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mj-lt"/>
                        <a:buAutoNum type="alphaLcParenBoth"/>
                      </a:pPr>
                      <a:r>
                        <a:rPr lang="en-US" sz="1600" dirty="0">
                          <a:effectLst/>
                          <a:latin typeface="Calibri" panose="020F0502020204030204" pitchFamily="34" charset="0"/>
                          <a:ea typeface="Times New Roman" panose="02020603050405020304" pitchFamily="18" charset="0"/>
                          <a:cs typeface="Courier New" panose="02070309020205020404" pitchFamily="49" charset="0"/>
                        </a:rPr>
                        <a:t>package and class names should both start with a lowercase character</a:t>
                      </a:r>
                      <a:endParaRPr lang="en-US" sz="160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mj-lt"/>
                        <a:buAutoNum type="alphaLcParenBoth"/>
                      </a:pPr>
                      <a:r>
                        <a:rPr lang="en-US" sz="1600" dirty="0">
                          <a:effectLst/>
                          <a:latin typeface="Calibri" panose="020F0502020204030204" pitchFamily="34" charset="0"/>
                          <a:ea typeface="Times New Roman" panose="02020603050405020304" pitchFamily="18" charset="0"/>
                          <a:cs typeface="Courier New" panose="02070309020205020404" pitchFamily="49" charset="0"/>
                        </a:rPr>
                        <a:t>none of the above</a:t>
                      </a:r>
                      <a:endParaRPr lang="en-US" sz="16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800" dirty="0">
                          <a:effectLst/>
                          <a:latin typeface="Calibri" panose="020F0502020204030204" pitchFamily="34" charset="0"/>
                          <a:ea typeface="Times New Roman" panose="02020603050405020304" pitchFamily="18" charset="0"/>
                          <a:cs typeface="Times New Roman" panose="02020603050405020304" pitchFamily="18" charset="0"/>
                        </a:rPr>
                        <a:t> </a:t>
                      </a:r>
                      <a:endParaRPr lang="en-US" sz="8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extLst>
                  <a:ext uri="{0D108BD9-81ED-4DB2-BD59-A6C34878D82A}">
                    <a16:rowId xmlns:a16="http://schemas.microsoft.com/office/drawing/2014/main" val="10001"/>
                  </a:ext>
                </a:extLst>
              </a:tr>
              <a:tr h="828288">
                <a:tc>
                  <a:txBody>
                    <a:bodyPr/>
                    <a:lstStyle/>
                    <a:p>
                      <a:pPr marL="0" marR="0" algn="ctr">
                        <a:spcBef>
                          <a:spcPts val="0"/>
                        </a:spcBef>
                        <a:spcAft>
                          <a:spcPts val="0"/>
                        </a:spcAft>
                      </a:pPr>
                      <a:r>
                        <a:rPr lang="en-US" sz="1600" b="1" dirty="0">
                          <a:effectLst/>
                          <a:latin typeface="Calibri" panose="020F0502020204030204" pitchFamily="34" charset="0"/>
                          <a:ea typeface="Times New Roman" panose="02020603050405020304" pitchFamily="18" charset="0"/>
                          <a:cs typeface="Courier New" panose="02070309020205020404" pitchFamily="49" charset="0"/>
                        </a:rPr>
                        <a:t>10.</a:t>
                      </a:r>
                      <a:endParaRPr lang="en-CA" sz="16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tc>
                  <a:txBody>
                    <a:bodyPr/>
                    <a:lstStyle/>
                    <a:p>
                      <a:pPr marL="0" marR="0">
                        <a:spcBef>
                          <a:spcPts val="0"/>
                        </a:spcBef>
                        <a:spcAft>
                          <a:spcPts val="0"/>
                        </a:spcAft>
                      </a:pPr>
                      <a:r>
                        <a:rPr lang="en-US" sz="1600" dirty="0">
                          <a:effectLst/>
                          <a:latin typeface="Calibri" panose="020F0502020204030204" pitchFamily="34" charset="0"/>
                          <a:ea typeface="Times New Roman" panose="02020603050405020304" pitchFamily="18" charset="0"/>
                          <a:cs typeface="Times New Roman" panose="02020603050405020304" pitchFamily="18" charset="0"/>
                        </a:rPr>
                        <a:t>Which one of the following is </a:t>
                      </a:r>
                      <a:r>
                        <a:rPr lang="en-US" sz="1600" b="1" i="1" dirty="0">
                          <a:effectLst/>
                          <a:latin typeface="Calibri" panose="020F0502020204030204" pitchFamily="34" charset="0"/>
                          <a:ea typeface="Times New Roman" panose="02020603050405020304" pitchFamily="18" charset="0"/>
                          <a:cs typeface="Times New Roman" panose="02020603050405020304" pitchFamily="18" charset="0"/>
                        </a:rPr>
                        <a:t>NOT TRUE</a:t>
                      </a:r>
                      <a:r>
                        <a:rPr lang="en-US" sz="1600" dirty="0">
                          <a:effectLst/>
                          <a:latin typeface="Calibri" panose="020F0502020204030204" pitchFamily="34" charset="0"/>
                          <a:ea typeface="Times New Roman" panose="02020603050405020304" pitchFamily="18" charset="0"/>
                          <a:cs typeface="Times New Roman" panose="02020603050405020304" pitchFamily="18" charset="0"/>
                        </a:rPr>
                        <a:t> of getters?</a:t>
                      </a:r>
                      <a:endParaRPr lang="en-US" sz="180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mj-lt"/>
                        <a:buAutoNum type="alphaLcParenBoth"/>
                      </a:pPr>
                      <a:r>
                        <a:rPr lang="en-US" sz="1600" dirty="0">
                          <a:effectLst/>
                          <a:latin typeface="Calibri" panose="020F0502020204030204" pitchFamily="34" charset="0"/>
                          <a:ea typeface="Times New Roman" panose="02020603050405020304" pitchFamily="18" charset="0"/>
                          <a:cs typeface="Times New Roman" panose="02020603050405020304" pitchFamily="18" charset="0"/>
                        </a:rPr>
                        <a:t>they are useful for hiding private data from clients</a:t>
                      </a:r>
                      <a:endParaRPr lang="en-US" sz="180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mj-lt"/>
                        <a:buAutoNum type="alphaLcParenBoth"/>
                      </a:pPr>
                      <a:r>
                        <a:rPr lang="en-US" sz="1600" dirty="0">
                          <a:effectLst/>
                          <a:latin typeface="Calibri" panose="020F0502020204030204" pitchFamily="34" charset="0"/>
                          <a:ea typeface="Times New Roman" panose="02020603050405020304" pitchFamily="18" charset="0"/>
                          <a:cs typeface="Times New Roman" panose="02020603050405020304" pitchFamily="18" charset="0"/>
                        </a:rPr>
                        <a:t>they typically return the data type of the private field they ‘get’ their data from</a:t>
                      </a:r>
                      <a:endParaRPr lang="en-US" sz="180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mj-lt"/>
                        <a:buAutoNum type="alphaLcParenBoth"/>
                      </a:pPr>
                      <a:r>
                        <a:rPr lang="en-US" sz="1600" dirty="0">
                          <a:effectLst/>
                          <a:latin typeface="Calibri" panose="020F0502020204030204" pitchFamily="34" charset="0"/>
                          <a:ea typeface="Times New Roman" panose="02020603050405020304" pitchFamily="18" charset="0"/>
                          <a:cs typeface="Times New Roman" panose="02020603050405020304" pitchFamily="18" charset="0"/>
                        </a:rPr>
                        <a:t>along with setters, they are the only kind of method that should talk directly to private fields</a:t>
                      </a:r>
                      <a:endParaRPr lang="en-US" sz="180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mj-lt"/>
                        <a:buAutoNum type="alphaLcParenBoth"/>
                      </a:pPr>
                      <a:r>
                        <a:rPr lang="en-US" sz="1600" dirty="0">
                          <a:effectLst/>
                          <a:latin typeface="Calibri" panose="020F0502020204030204" pitchFamily="34" charset="0"/>
                          <a:ea typeface="Times New Roman" panose="02020603050405020304" pitchFamily="18" charset="0"/>
                          <a:cs typeface="Times New Roman" panose="02020603050405020304" pitchFamily="18" charset="0"/>
                        </a:rPr>
                        <a:t>while optional, their use is considered to be ‘best practice’ amongst programmers</a:t>
                      </a:r>
                      <a:endParaRPr lang="en-US" sz="1800" dirty="0">
                        <a:effectLst/>
                        <a:latin typeface="Times New Roman" panose="02020603050405020304" pitchFamily="18" charset="0"/>
                        <a:ea typeface="Times New Roman" panose="02020603050405020304" pitchFamily="18" charset="0"/>
                      </a:endParaRPr>
                    </a:p>
                    <a:p>
                      <a:r>
                        <a:rPr lang="en-US" sz="1600" dirty="0">
                          <a:effectLst/>
                          <a:latin typeface="Calibri" panose="020F0502020204030204" pitchFamily="34" charset="0"/>
                          <a:ea typeface="Times New Roman" panose="02020603050405020304" pitchFamily="18" charset="0"/>
                          <a:cs typeface="Times New Roman" panose="02020603050405020304" pitchFamily="18" charset="0"/>
                        </a:rPr>
                        <a:t>(e)  none of the above</a:t>
                      </a:r>
                      <a:endParaRPr lang="en-CA" sz="16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extLst>
                  <a:ext uri="{0D108BD9-81ED-4DB2-BD59-A6C34878D82A}">
                    <a16:rowId xmlns:a16="http://schemas.microsoft.com/office/drawing/2014/main" val="10002"/>
                  </a:ext>
                </a:extLst>
              </a:tr>
            </a:tbl>
          </a:graphicData>
        </a:graphic>
      </p:graphicFrame>
      <p:sp>
        <p:nvSpPr>
          <p:cNvPr id="6" name="Slide Number Placeholder 5"/>
          <p:cNvSpPr>
            <a:spLocks noGrp="1"/>
          </p:cNvSpPr>
          <p:nvPr>
            <p:ph type="sldNum" sz="quarter" idx="12"/>
          </p:nvPr>
        </p:nvSpPr>
        <p:spPr/>
        <p:txBody>
          <a:bodyPr/>
          <a:lstStyle/>
          <a:p>
            <a:pPr>
              <a:defRPr/>
            </a:pPr>
            <a:fld id="{3DD1B580-8283-423C-8B9F-1D7D7650D04F}" type="slidenum">
              <a:rPr lang="en-CA" smtClean="0"/>
              <a:pPr>
                <a:defRPr/>
              </a:pPr>
              <a:t>4</a:t>
            </a:fld>
            <a:endParaRPr lang="en-CA"/>
          </a:p>
        </p:txBody>
      </p:sp>
      <p:sp>
        <p:nvSpPr>
          <p:cNvPr id="14" name="Oval 13"/>
          <p:cNvSpPr/>
          <p:nvPr/>
        </p:nvSpPr>
        <p:spPr>
          <a:xfrm>
            <a:off x="980228" y="1512125"/>
            <a:ext cx="360040" cy="36004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Oval 15"/>
          <p:cNvSpPr/>
          <p:nvPr/>
        </p:nvSpPr>
        <p:spPr>
          <a:xfrm>
            <a:off x="969868" y="5599526"/>
            <a:ext cx="360040" cy="36364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ooter Placeholder 4"/>
          <p:cNvSpPr>
            <a:spLocks noGrp="1"/>
          </p:cNvSpPr>
          <p:nvPr>
            <p:ph type="ftr" sz="quarter" idx="11"/>
          </p:nvPr>
        </p:nvSpPr>
        <p:spPr>
          <a:xfrm>
            <a:off x="1371600" y="6218238"/>
            <a:ext cx="2895600" cy="215900"/>
          </a:xfrm>
        </p:spPr>
        <p:txBody>
          <a:bodyPr/>
          <a:lstStyle/>
          <a:p>
            <a:pPr>
              <a:defRPr/>
            </a:pPr>
            <a:r>
              <a:rPr lang="en-CA" dirty="0"/>
              <a:t>Midterm Answers</a:t>
            </a:r>
          </a:p>
        </p:txBody>
      </p:sp>
      <p:sp>
        <p:nvSpPr>
          <p:cNvPr id="30" name="Oval 29"/>
          <p:cNvSpPr/>
          <p:nvPr/>
        </p:nvSpPr>
        <p:spPr>
          <a:xfrm>
            <a:off x="980228" y="3245591"/>
            <a:ext cx="360040" cy="36004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1119682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6" grpId="0" animBg="1"/>
      <p:bldP spid="30"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 name="Table 20"/>
          <p:cNvGraphicFramePr>
            <a:graphicFrameLocks noGrp="1"/>
          </p:cNvGraphicFramePr>
          <p:nvPr>
            <p:extLst>
              <p:ext uri="{D42A27DB-BD31-4B8C-83A1-F6EECF244321}">
                <p14:modId xmlns:p14="http://schemas.microsoft.com/office/powerpoint/2010/main" val="2683489667"/>
              </p:ext>
            </p:extLst>
          </p:nvPr>
        </p:nvGraphicFramePr>
        <p:xfrm>
          <a:off x="539552" y="476671"/>
          <a:ext cx="8280920" cy="5496665"/>
        </p:xfrm>
        <a:graphic>
          <a:graphicData uri="http://schemas.openxmlformats.org/drawingml/2006/table">
            <a:tbl>
              <a:tblPr firstRow="1" firstCol="1" bandRow="1"/>
              <a:tblGrid>
                <a:gridCol w="449577">
                  <a:extLst>
                    <a:ext uri="{9D8B030D-6E8A-4147-A177-3AD203B41FA5}">
                      <a16:colId xmlns:a16="http://schemas.microsoft.com/office/drawing/2014/main" val="20000"/>
                    </a:ext>
                  </a:extLst>
                </a:gridCol>
                <a:gridCol w="7831343">
                  <a:extLst>
                    <a:ext uri="{9D8B030D-6E8A-4147-A177-3AD203B41FA5}">
                      <a16:colId xmlns:a16="http://schemas.microsoft.com/office/drawing/2014/main" val="20001"/>
                    </a:ext>
                  </a:extLst>
                </a:gridCol>
              </a:tblGrid>
              <a:tr h="586650">
                <a:tc>
                  <a:txBody>
                    <a:bodyPr/>
                    <a:lstStyle/>
                    <a:p>
                      <a:pPr marL="0" marR="0" algn="ctr">
                        <a:spcBef>
                          <a:spcPts val="0"/>
                        </a:spcBef>
                        <a:spcAft>
                          <a:spcPts val="0"/>
                        </a:spcAft>
                      </a:pPr>
                      <a:r>
                        <a:rPr lang="en-US" sz="1600" b="1" dirty="0">
                          <a:effectLst/>
                          <a:latin typeface="Calibri" panose="020F0502020204030204" pitchFamily="34" charset="0"/>
                          <a:ea typeface="Times New Roman" panose="02020603050405020304" pitchFamily="18" charset="0"/>
                          <a:cs typeface="Courier New" panose="02070309020205020404" pitchFamily="49" charset="0"/>
                        </a:rPr>
                        <a:t>11.</a:t>
                      </a:r>
                      <a:endParaRPr lang="en-CA" sz="16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tc>
                  <a:txBody>
                    <a:bodyPr/>
                    <a:lstStyle/>
                    <a:p>
                      <a:pPr marL="0" marR="0">
                        <a:spcBef>
                          <a:spcPts val="0"/>
                        </a:spcBef>
                        <a:spcAft>
                          <a:spcPts val="0"/>
                        </a:spcAft>
                      </a:pPr>
                      <a:r>
                        <a:rPr lang="en-US" sz="1800" b="1" dirty="0">
                          <a:effectLst/>
                          <a:latin typeface="Calibri" panose="020F0502020204030204" pitchFamily="34" charset="0"/>
                          <a:ea typeface="Times New Roman" panose="02020603050405020304" pitchFamily="18" charset="0"/>
                          <a:cs typeface="Times New Roman" panose="02020603050405020304" pitchFamily="18" charset="0"/>
                        </a:rPr>
                        <a:t>TRUE</a:t>
                      </a:r>
                      <a:r>
                        <a:rPr lang="en-US" sz="1800" dirty="0">
                          <a:effectLst/>
                          <a:latin typeface="Calibri" panose="020F0502020204030204" pitchFamily="34" charset="0"/>
                          <a:ea typeface="Times New Roman" panose="02020603050405020304" pitchFamily="18" charset="0"/>
                          <a:cs typeface="Times New Roman" panose="02020603050405020304" pitchFamily="18" charset="0"/>
                        </a:rPr>
                        <a:t> (a) or </a:t>
                      </a:r>
                      <a:r>
                        <a:rPr lang="en-US" sz="1800" b="1" dirty="0">
                          <a:effectLst/>
                          <a:latin typeface="Calibri" panose="020F0502020204030204" pitchFamily="34" charset="0"/>
                          <a:ea typeface="Times New Roman" panose="02020603050405020304" pitchFamily="18" charset="0"/>
                          <a:cs typeface="Times New Roman" panose="02020603050405020304" pitchFamily="18" charset="0"/>
                        </a:rPr>
                        <a:t>FALSE</a:t>
                      </a:r>
                      <a:r>
                        <a:rPr lang="en-US" sz="1800" dirty="0">
                          <a:effectLst/>
                          <a:latin typeface="Calibri" panose="020F0502020204030204" pitchFamily="34" charset="0"/>
                          <a:ea typeface="Times New Roman" panose="02020603050405020304" pitchFamily="18" charset="0"/>
                          <a:cs typeface="Times New Roman" panose="02020603050405020304" pitchFamily="18" charset="0"/>
                        </a:rPr>
                        <a:t> (b):  whenever </a:t>
                      </a:r>
                      <a:r>
                        <a:rPr lang="en-US" sz="1800" dirty="0">
                          <a:effectLst/>
                          <a:latin typeface="Courier New" panose="02070309020205020404" pitchFamily="49" charset="0"/>
                          <a:ea typeface="Times New Roman" panose="02020603050405020304" pitchFamily="18" charset="0"/>
                        </a:rPr>
                        <a:t>this(…)</a:t>
                      </a:r>
                      <a:r>
                        <a:rPr lang="en-US" sz="1800" dirty="0">
                          <a:effectLst/>
                          <a:latin typeface="Calibri" panose="020F0502020204030204" pitchFamily="34" charset="0"/>
                          <a:ea typeface="Times New Roman" panose="02020603050405020304" pitchFamily="18" charset="0"/>
                          <a:cs typeface="Times New Roman" panose="02020603050405020304" pitchFamily="18" charset="0"/>
                        </a:rPr>
                        <a:t> is used to chain constructors, it must be the first line of code inside the calling constructor </a:t>
                      </a:r>
                      <a:endParaRPr lang="en-US" sz="20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100" dirty="0">
                          <a:effectLst/>
                          <a:latin typeface="Calibri" panose="020F0502020204030204" pitchFamily="34" charset="0"/>
                          <a:ea typeface="Times New Roman" panose="02020603050405020304" pitchFamily="18" charset="0"/>
                          <a:cs typeface="Courier New" panose="02070309020205020404" pitchFamily="49" charset="0"/>
                        </a:rPr>
                        <a:t> </a:t>
                      </a:r>
                      <a:endParaRPr lang="en-US" sz="12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100" dirty="0">
                          <a:effectLst/>
                          <a:latin typeface="Calibri" panose="020F0502020204030204" pitchFamily="34" charset="0"/>
                          <a:ea typeface="Times New Roman" panose="02020603050405020304" pitchFamily="18" charset="0"/>
                          <a:cs typeface="Courier New" panose="02070309020205020404" pitchFamily="49" charset="0"/>
                        </a:rPr>
                        <a:t> </a:t>
                      </a:r>
                      <a:endParaRPr lang="en-US" sz="12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extLst>
                  <a:ext uri="{0D108BD9-81ED-4DB2-BD59-A6C34878D82A}">
                    <a16:rowId xmlns:a16="http://schemas.microsoft.com/office/drawing/2014/main" val="10000"/>
                  </a:ext>
                </a:extLst>
              </a:tr>
              <a:tr h="726545">
                <a:tc>
                  <a:txBody>
                    <a:bodyPr/>
                    <a:lstStyle/>
                    <a:p>
                      <a:pPr marL="0" marR="0" algn="ctr">
                        <a:spcBef>
                          <a:spcPts val="0"/>
                        </a:spcBef>
                        <a:spcAft>
                          <a:spcPts val="0"/>
                        </a:spcAft>
                      </a:pPr>
                      <a:r>
                        <a:rPr lang="en-CA" sz="1600" b="1" dirty="0">
                          <a:effectLst/>
                          <a:latin typeface="+mn-lt"/>
                          <a:ea typeface="Times New Roman" panose="02020603050405020304" pitchFamily="18" charset="0"/>
                        </a:rPr>
                        <a:t>12.</a:t>
                      </a:r>
                    </a:p>
                  </a:txBody>
                  <a:tcPr marL="68580" marR="68580" marT="0" marB="0">
                    <a:lnL>
                      <a:noFill/>
                    </a:lnL>
                    <a:lnR>
                      <a:noFill/>
                    </a:lnR>
                    <a:lnT>
                      <a:noFill/>
                    </a:lnT>
                    <a:lnB>
                      <a:noFill/>
                    </a:lnB>
                  </a:tcPr>
                </a:tc>
                <a:tc>
                  <a:txBody>
                    <a:bodyPr/>
                    <a:lstStyle/>
                    <a:p>
                      <a:pPr marL="0" marR="0">
                        <a:spcBef>
                          <a:spcPts val="0"/>
                        </a:spcBef>
                        <a:spcAft>
                          <a:spcPts val="0"/>
                        </a:spcAft>
                      </a:pPr>
                      <a:r>
                        <a:rPr lang="en-US" sz="1700" b="1" dirty="0">
                          <a:effectLst/>
                          <a:latin typeface="Calibri" panose="020F0502020204030204" pitchFamily="34" charset="0"/>
                          <a:ea typeface="Times New Roman" panose="02020603050405020304" pitchFamily="18" charset="0"/>
                          <a:cs typeface="Courier New" panose="02070309020205020404" pitchFamily="49" charset="0"/>
                        </a:rPr>
                        <a:t>TRUE </a:t>
                      </a:r>
                      <a:r>
                        <a:rPr lang="en-US" sz="1700" dirty="0">
                          <a:effectLst/>
                          <a:latin typeface="Calibri" panose="020F0502020204030204" pitchFamily="34" charset="0"/>
                          <a:ea typeface="Times New Roman" panose="02020603050405020304" pitchFamily="18" charset="0"/>
                          <a:cs typeface="Courier New" panose="02070309020205020404" pitchFamily="49" charset="0"/>
                        </a:rPr>
                        <a:t>(a) or </a:t>
                      </a:r>
                      <a:r>
                        <a:rPr lang="en-US" sz="1700" b="1" dirty="0">
                          <a:effectLst/>
                          <a:latin typeface="Calibri" panose="020F0502020204030204" pitchFamily="34" charset="0"/>
                          <a:ea typeface="Times New Roman" panose="02020603050405020304" pitchFamily="18" charset="0"/>
                          <a:cs typeface="Courier New" panose="02070309020205020404" pitchFamily="49" charset="0"/>
                        </a:rPr>
                        <a:t>FALSE </a:t>
                      </a:r>
                      <a:r>
                        <a:rPr lang="en-US" sz="1700" dirty="0">
                          <a:effectLst/>
                          <a:latin typeface="Calibri" panose="020F0502020204030204" pitchFamily="34" charset="0"/>
                          <a:ea typeface="Times New Roman" panose="02020603050405020304" pitchFamily="18" charset="0"/>
                          <a:cs typeface="Courier New" panose="02070309020205020404" pitchFamily="49" charset="0"/>
                        </a:rPr>
                        <a:t>(b): you cannot chain to a private constructor</a:t>
                      </a:r>
                      <a:endParaRPr lang="en-US" sz="17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700" dirty="0">
                          <a:effectLst/>
                          <a:latin typeface="Calibri" panose="020F0502020204030204" pitchFamily="34" charset="0"/>
                          <a:ea typeface="Times New Roman" panose="02020603050405020304" pitchFamily="18" charset="0"/>
                          <a:cs typeface="Courier New" panose="02070309020205020404" pitchFamily="49" charset="0"/>
                        </a:rPr>
                        <a:t> </a:t>
                      </a:r>
                      <a:endParaRPr lang="en-US" sz="17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extLst>
                  <a:ext uri="{0D108BD9-81ED-4DB2-BD59-A6C34878D82A}">
                    <a16:rowId xmlns:a16="http://schemas.microsoft.com/office/drawing/2014/main" val="10001"/>
                  </a:ext>
                </a:extLst>
              </a:tr>
              <a:tr h="828288">
                <a:tc>
                  <a:txBody>
                    <a:bodyPr/>
                    <a:lstStyle/>
                    <a:p>
                      <a:pPr marL="0" marR="0" algn="ctr">
                        <a:spcBef>
                          <a:spcPts val="0"/>
                        </a:spcBef>
                        <a:spcAft>
                          <a:spcPts val="0"/>
                        </a:spcAft>
                      </a:pPr>
                      <a:r>
                        <a:rPr lang="en-US" sz="1600" b="1" dirty="0">
                          <a:effectLst/>
                          <a:latin typeface="Calibri" panose="020F0502020204030204" pitchFamily="34" charset="0"/>
                          <a:ea typeface="Times New Roman" panose="02020603050405020304" pitchFamily="18" charset="0"/>
                          <a:cs typeface="Courier New" panose="02070309020205020404" pitchFamily="49" charset="0"/>
                        </a:rPr>
                        <a:t>13.</a:t>
                      </a:r>
                      <a:endParaRPr lang="en-CA" sz="16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tc>
                  <a:txBody>
                    <a:bodyPr/>
                    <a:lstStyle/>
                    <a:p>
                      <a:pPr marL="0" marR="0">
                        <a:spcBef>
                          <a:spcPts val="0"/>
                        </a:spcBef>
                        <a:spcAft>
                          <a:spcPts val="0"/>
                        </a:spcAft>
                      </a:pPr>
                      <a:r>
                        <a:rPr lang="en-US" sz="1700" dirty="0">
                          <a:effectLst/>
                          <a:latin typeface="Calibri" panose="020F0502020204030204" pitchFamily="34" charset="0"/>
                          <a:ea typeface="Times New Roman" panose="02020603050405020304" pitchFamily="18" charset="0"/>
                          <a:cs typeface="Courier New" panose="02070309020205020404" pitchFamily="49" charset="0"/>
                        </a:rPr>
                        <a:t>When you make a definition like:</a:t>
                      </a:r>
                      <a:endParaRPr lang="en-US" sz="17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700" dirty="0">
                          <a:effectLst/>
                          <a:latin typeface="Calibri" panose="020F0502020204030204" pitchFamily="34" charset="0"/>
                          <a:ea typeface="Times New Roman" panose="02020603050405020304" pitchFamily="18" charset="0"/>
                          <a:cs typeface="Courier New" panose="02070309020205020404" pitchFamily="49" charset="0"/>
                        </a:rPr>
                        <a:t> </a:t>
                      </a:r>
                      <a:endParaRPr lang="en-US" sz="1700" dirty="0">
                        <a:effectLst/>
                        <a:latin typeface="Times New Roman" panose="02020603050405020304" pitchFamily="18" charset="0"/>
                        <a:ea typeface="Times New Roman" panose="02020603050405020304" pitchFamily="18" charset="0"/>
                      </a:endParaRPr>
                    </a:p>
                    <a:p>
                      <a:pPr marL="0" marR="0" algn="ctr">
                        <a:spcBef>
                          <a:spcPts val="0"/>
                        </a:spcBef>
                        <a:spcAft>
                          <a:spcPts val="0"/>
                        </a:spcAft>
                      </a:pPr>
                      <a:r>
                        <a:rPr lang="en-US" sz="1700" dirty="0">
                          <a:effectLst/>
                          <a:latin typeface="Courier New" panose="02070309020205020404" pitchFamily="49" charset="0"/>
                          <a:ea typeface="Times New Roman" panose="02020603050405020304" pitchFamily="18" charset="0"/>
                        </a:rPr>
                        <a:t>Scanner in = new Scanner(System.in);</a:t>
                      </a:r>
                      <a:endParaRPr lang="en-US" sz="17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700" dirty="0">
                          <a:effectLst/>
                          <a:latin typeface="Calibri" panose="020F0502020204030204" pitchFamily="34" charset="0"/>
                          <a:ea typeface="Times New Roman" panose="02020603050405020304" pitchFamily="18" charset="0"/>
                          <a:cs typeface="Courier New" panose="02070309020205020404" pitchFamily="49" charset="0"/>
                        </a:rPr>
                        <a:t> </a:t>
                      </a:r>
                      <a:endParaRPr lang="en-US" sz="17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700" dirty="0">
                          <a:effectLst/>
                          <a:latin typeface="Calibri" panose="020F0502020204030204" pitchFamily="34" charset="0"/>
                          <a:ea typeface="Times New Roman" panose="02020603050405020304" pitchFamily="18" charset="0"/>
                          <a:cs typeface="Courier New" panose="02070309020205020404" pitchFamily="49" charset="0"/>
                        </a:rPr>
                        <a:t>which one of the following is true:</a:t>
                      </a:r>
                      <a:endParaRPr lang="en-US" sz="17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700" dirty="0">
                          <a:effectLst/>
                          <a:latin typeface="Calibri" panose="020F0502020204030204" pitchFamily="34" charset="0"/>
                          <a:ea typeface="Times New Roman" panose="02020603050405020304" pitchFamily="18" charset="0"/>
                          <a:cs typeface="Courier New" panose="02070309020205020404" pitchFamily="49" charset="0"/>
                        </a:rPr>
                        <a:t> </a:t>
                      </a:r>
                      <a:endParaRPr lang="en-US" sz="170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mj-lt"/>
                        <a:buAutoNum type="alphaLcParenBoth"/>
                      </a:pPr>
                      <a:r>
                        <a:rPr lang="en-US" sz="1700" dirty="0">
                          <a:effectLst/>
                          <a:latin typeface="Calibri" panose="020F0502020204030204" pitchFamily="34" charset="0"/>
                          <a:ea typeface="Times New Roman" panose="02020603050405020304" pitchFamily="18" charset="0"/>
                          <a:cs typeface="Courier New" panose="02070309020205020404" pitchFamily="49" charset="0"/>
                        </a:rPr>
                        <a:t>the instantiated Scanner object selects the keyboard as the input device by default </a:t>
                      </a:r>
                      <a:endParaRPr lang="en-US" sz="170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mj-lt"/>
                        <a:buAutoNum type="alphaLcParenBoth"/>
                      </a:pPr>
                      <a:r>
                        <a:rPr lang="en-US" sz="1700" dirty="0">
                          <a:effectLst/>
                          <a:latin typeface="Calibri" panose="020F0502020204030204" pitchFamily="34" charset="0"/>
                          <a:ea typeface="Times New Roman" panose="02020603050405020304" pitchFamily="18" charset="0"/>
                          <a:cs typeface="Courier New" panose="02070309020205020404" pitchFamily="49" charset="0"/>
                        </a:rPr>
                        <a:t>the keyword ‘</a:t>
                      </a:r>
                      <a:r>
                        <a:rPr lang="en-US" sz="1700" dirty="0">
                          <a:effectLst/>
                          <a:latin typeface="Courier New" panose="02070309020205020404" pitchFamily="49" charset="0"/>
                          <a:ea typeface="Times New Roman" panose="02020603050405020304" pitchFamily="18" charset="0"/>
                        </a:rPr>
                        <a:t>in</a:t>
                      </a:r>
                      <a:r>
                        <a:rPr lang="en-US" sz="1700" dirty="0">
                          <a:effectLst/>
                          <a:latin typeface="Calibri" panose="020F0502020204030204" pitchFamily="34" charset="0"/>
                          <a:ea typeface="Times New Roman" panose="02020603050405020304" pitchFamily="18" charset="0"/>
                          <a:cs typeface="Courier New" panose="02070309020205020404" pitchFamily="49" charset="0"/>
                        </a:rPr>
                        <a:t>’ must be used on both sides of the ‘=’ sign; it indicates that the Scanner is intended for input</a:t>
                      </a:r>
                      <a:endParaRPr lang="en-US" sz="170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mj-lt"/>
                        <a:buAutoNum type="alphaLcParenBoth"/>
                      </a:pPr>
                      <a:r>
                        <a:rPr lang="en-US" sz="1700" dirty="0">
                          <a:effectLst/>
                          <a:latin typeface="Calibri" panose="020F0502020204030204" pitchFamily="34" charset="0"/>
                          <a:ea typeface="Times New Roman" panose="02020603050405020304" pitchFamily="18" charset="0"/>
                          <a:cs typeface="Courier New" panose="02070309020205020404" pitchFamily="49" charset="0"/>
                        </a:rPr>
                        <a:t>the Scanner() constructor corresponding to the type in parenthesis is used to instantiate a new Scanner object, and its reference value is stored in the ‘</a:t>
                      </a:r>
                      <a:r>
                        <a:rPr lang="en-US" sz="1700" dirty="0">
                          <a:effectLst/>
                          <a:latin typeface="Courier New" panose="02070309020205020404" pitchFamily="49" charset="0"/>
                          <a:ea typeface="Times New Roman" panose="02020603050405020304" pitchFamily="18" charset="0"/>
                        </a:rPr>
                        <a:t>in</a:t>
                      </a:r>
                      <a:r>
                        <a:rPr lang="en-US" sz="1700" dirty="0">
                          <a:effectLst/>
                          <a:latin typeface="Calibri" panose="020F0502020204030204" pitchFamily="34" charset="0"/>
                          <a:ea typeface="Times New Roman" panose="02020603050405020304" pitchFamily="18" charset="0"/>
                          <a:cs typeface="Courier New" panose="02070309020205020404" pitchFamily="49" charset="0"/>
                        </a:rPr>
                        <a:t>’ variable for use</a:t>
                      </a:r>
                      <a:endParaRPr lang="en-US" sz="170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mj-lt"/>
                        <a:buAutoNum type="alphaLcParenBoth"/>
                      </a:pPr>
                      <a:r>
                        <a:rPr lang="en-US" sz="1700" dirty="0">
                          <a:effectLst/>
                          <a:latin typeface="Calibri" panose="020F0502020204030204" pitchFamily="34" charset="0"/>
                          <a:ea typeface="Times New Roman" panose="02020603050405020304" pitchFamily="18" charset="0"/>
                          <a:cs typeface="Courier New" panose="02070309020205020404" pitchFamily="49" charset="0"/>
                        </a:rPr>
                        <a:t> Scanner will only work with the format shown; no other choices are possible</a:t>
                      </a:r>
                      <a:endParaRPr lang="en-US" sz="170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mj-lt"/>
                        <a:buAutoNum type="alphaLcParenBoth"/>
                      </a:pPr>
                      <a:r>
                        <a:rPr lang="en-US" sz="1700" dirty="0">
                          <a:effectLst/>
                          <a:latin typeface="Calibri" panose="020F0502020204030204" pitchFamily="34" charset="0"/>
                          <a:ea typeface="Times New Roman" panose="02020603050405020304" pitchFamily="18" charset="0"/>
                          <a:cs typeface="Courier New" panose="02070309020205020404" pitchFamily="49" charset="0"/>
                        </a:rPr>
                        <a:t> none of the above</a:t>
                      </a:r>
                      <a:endParaRPr lang="en-US" sz="1700" dirty="0">
                        <a:effectLst/>
                        <a:latin typeface="Times New Roman" panose="02020603050405020304" pitchFamily="18" charset="0"/>
                        <a:ea typeface="Times New Roman" panose="02020603050405020304" pitchFamily="18" charset="0"/>
                      </a:endParaRPr>
                    </a:p>
                    <a:p>
                      <a:pPr marL="457200" marR="0">
                        <a:spcBef>
                          <a:spcPts val="0"/>
                        </a:spcBef>
                        <a:spcAft>
                          <a:spcPts val="0"/>
                        </a:spcAft>
                      </a:pPr>
                      <a:r>
                        <a:rPr lang="en-US" sz="1700" dirty="0">
                          <a:effectLst/>
                          <a:latin typeface="Calibri" panose="020F0502020204030204" pitchFamily="34" charset="0"/>
                          <a:ea typeface="Times New Roman" panose="02020603050405020304" pitchFamily="18" charset="0"/>
                          <a:cs typeface="Courier New" panose="02070309020205020404" pitchFamily="49" charset="0"/>
                        </a:rPr>
                        <a:t> </a:t>
                      </a:r>
                      <a:endParaRPr lang="en-US" sz="17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extLst>
                  <a:ext uri="{0D108BD9-81ED-4DB2-BD59-A6C34878D82A}">
                    <a16:rowId xmlns:a16="http://schemas.microsoft.com/office/drawing/2014/main" val="10002"/>
                  </a:ext>
                </a:extLst>
              </a:tr>
            </a:tbl>
          </a:graphicData>
        </a:graphic>
      </p:graphicFrame>
      <p:sp>
        <p:nvSpPr>
          <p:cNvPr id="6" name="Slide Number Placeholder 5"/>
          <p:cNvSpPr>
            <a:spLocks noGrp="1"/>
          </p:cNvSpPr>
          <p:nvPr>
            <p:ph type="sldNum" sz="quarter" idx="12"/>
          </p:nvPr>
        </p:nvSpPr>
        <p:spPr/>
        <p:txBody>
          <a:bodyPr/>
          <a:lstStyle/>
          <a:p>
            <a:pPr>
              <a:defRPr/>
            </a:pPr>
            <a:fld id="{3DD1B580-8283-423C-8B9F-1D7D7650D04F}" type="slidenum">
              <a:rPr lang="en-CA" smtClean="0"/>
              <a:pPr>
                <a:defRPr/>
              </a:pPr>
              <a:t>5</a:t>
            </a:fld>
            <a:endParaRPr lang="en-CA"/>
          </a:p>
        </p:txBody>
      </p:sp>
      <p:sp>
        <p:nvSpPr>
          <p:cNvPr id="14" name="Oval 13"/>
          <p:cNvSpPr/>
          <p:nvPr/>
        </p:nvSpPr>
        <p:spPr>
          <a:xfrm>
            <a:off x="1547664" y="404664"/>
            <a:ext cx="360040" cy="36004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Oval 14"/>
          <p:cNvSpPr/>
          <p:nvPr/>
        </p:nvSpPr>
        <p:spPr>
          <a:xfrm>
            <a:off x="2616520" y="1331442"/>
            <a:ext cx="360040" cy="36004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ooter Placeholder 4"/>
          <p:cNvSpPr>
            <a:spLocks noGrp="1"/>
          </p:cNvSpPr>
          <p:nvPr>
            <p:ph type="ftr" sz="quarter" idx="11"/>
          </p:nvPr>
        </p:nvSpPr>
        <p:spPr>
          <a:xfrm>
            <a:off x="1371600" y="6218238"/>
            <a:ext cx="2895600" cy="215900"/>
          </a:xfrm>
        </p:spPr>
        <p:txBody>
          <a:bodyPr/>
          <a:lstStyle/>
          <a:p>
            <a:pPr>
              <a:defRPr/>
            </a:pPr>
            <a:r>
              <a:rPr lang="en-CA" dirty="0"/>
              <a:t>Midterm Answers</a:t>
            </a:r>
          </a:p>
        </p:txBody>
      </p:sp>
      <p:sp>
        <p:nvSpPr>
          <p:cNvPr id="30" name="Oval 29"/>
          <p:cNvSpPr/>
          <p:nvPr/>
        </p:nvSpPr>
        <p:spPr>
          <a:xfrm>
            <a:off x="977270" y="4391392"/>
            <a:ext cx="360040" cy="36004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392456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30"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2196430602"/>
              </p:ext>
            </p:extLst>
          </p:nvPr>
        </p:nvGraphicFramePr>
        <p:xfrm>
          <a:off x="395536" y="476672"/>
          <a:ext cx="8292852" cy="5559152"/>
        </p:xfrm>
        <a:graphic>
          <a:graphicData uri="http://schemas.openxmlformats.org/drawingml/2006/table">
            <a:tbl>
              <a:tblPr firstRow="1" firstCol="1" bandRow="1"/>
              <a:tblGrid>
                <a:gridCol w="504056">
                  <a:extLst>
                    <a:ext uri="{9D8B030D-6E8A-4147-A177-3AD203B41FA5}">
                      <a16:colId xmlns:a16="http://schemas.microsoft.com/office/drawing/2014/main" val="20000"/>
                    </a:ext>
                  </a:extLst>
                </a:gridCol>
                <a:gridCol w="7788796">
                  <a:extLst>
                    <a:ext uri="{9D8B030D-6E8A-4147-A177-3AD203B41FA5}">
                      <a16:colId xmlns:a16="http://schemas.microsoft.com/office/drawing/2014/main" val="20001"/>
                    </a:ext>
                  </a:extLst>
                </a:gridCol>
              </a:tblGrid>
              <a:tr h="1368152">
                <a:tc>
                  <a:txBody>
                    <a:bodyPr/>
                    <a:lstStyle/>
                    <a:p>
                      <a:pPr marL="0" marR="0" algn="ctr">
                        <a:spcBef>
                          <a:spcPts val="0"/>
                        </a:spcBef>
                        <a:spcAft>
                          <a:spcPts val="0"/>
                        </a:spcAft>
                      </a:pPr>
                      <a:r>
                        <a:rPr lang="en-US" sz="1600" b="1" dirty="0">
                          <a:effectLst/>
                          <a:latin typeface="Calibri" panose="020F0502020204030204" pitchFamily="34" charset="0"/>
                          <a:ea typeface="Times New Roman" panose="02020603050405020304" pitchFamily="18" charset="0"/>
                          <a:cs typeface="Courier New" panose="02070309020205020404" pitchFamily="49" charset="0"/>
                        </a:rPr>
                        <a:t>14.</a:t>
                      </a:r>
                      <a:endParaRPr lang="en-CA" sz="16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tc>
                  <a:txBody>
                    <a:bodyPr/>
                    <a:lstStyle/>
                    <a:p>
                      <a:pPr marL="0" marR="0">
                        <a:spcBef>
                          <a:spcPts val="0"/>
                        </a:spcBef>
                        <a:spcAft>
                          <a:spcPts val="0"/>
                        </a:spcAft>
                      </a:pPr>
                      <a:r>
                        <a:rPr lang="en-US" sz="1800" dirty="0">
                          <a:effectLst/>
                          <a:latin typeface="Calibri" panose="020F0502020204030204" pitchFamily="34" charset="0"/>
                          <a:ea typeface="Times New Roman" panose="02020603050405020304" pitchFamily="18" charset="0"/>
                          <a:cs typeface="Courier New" panose="02070309020205020404" pitchFamily="49" charset="0"/>
                        </a:rPr>
                        <a:t>Which one of the following words best describes the relationship between the College and its cafeteria?</a:t>
                      </a:r>
                      <a:endParaRPr lang="en-US" sz="20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800" dirty="0">
                          <a:effectLst/>
                          <a:latin typeface="Calibri" panose="020F0502020204030204" pitchFamily="34" charset="0"/>
                          <a:ea typeface="Times New Roman" panose="02020603050405020304" pitchFamily="18" charset="0"/>
                          <a:cs typeface="Courier New" panose="02070309020205020404" pitchFamily="49" charset="0"/>
                        </a:rPr>
                        <a:t> </a:t>
                      </a:r>
                      <a:endParaRPr lang="en-US" sz="200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mj-lt"/>
                        <a:buAutoNum type="alphaLcParenBoth"/>
                      </a:pPr>
                      <a:r>
                        <a:rPr lang="en-US" sz="1700" dirty="0">
                          <a:effectLst/>
                          <a:latin typeface="Calibri" panose="020F0502020204030204" pitchFamily="34" charset="0"/>
                          <a:ea typeface="Times New Roman" panose="02020603050405020304" pitchFamily="18" charset="0"/>
                          <a:cs typeface="Courier New" panose="02070309020205020404" pitchFamily="49" charset="0"/>
                        </a:rPr>
                        <a:t>association  (b) composition  (c)  inheritance (d)  indigestion  (e)  none of the above</a:t>
                      </a:r>
                      <a:endParaRPr lang="en-US" sz="17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extLst>
                  <a:ext uri="{0D108BD9-81ED-4DB2-BD59-A6C34878D82A}">
                    <a16:rowId xmlns:a16="http://schemas.microsoft.com/office/drawing/2014/main" val="10000"/>
                  </a:ext>
                </a:extLst>
              </a:tr>
              <a:tr h="381724">
                <a:tc>
                  <a:txBody>
                    <a:bodyPr/>
                    <a:lstStyle/>
                    <a:p>
                      <a:pPr marL="0" marR="0" algn="ctr">
                        <a:spcBef>
                          <a:spcPts val="0"/>
                        </a:spcBef>
                        <a:spcAft>
                          <a:spcPts val="0"/>
                        </a:spcAft>
                      </a:pPr>
                      <a:r>
                        <a:rPr lang="en-US" sz="1600" b="1" dirty="0">
                          <a:effectLst/>
                          <a:latin typeface="Calibri" panose="020F0502020204030204" pitchFamily="34" charset="0"/>
                          <a:ea typeface="Times New Roman" panose="02020603050405020304" pitchFamily="18" charset="0"/>
                          <a:cs typeface="Courier New" panose="02070309020205020404" pitchFamily="49" charset="0"/>
                        </a:rPr>
                        <a:t>15.</a:t>
                      </a:r>
                      <a:endParaRPr lang="en-CA" sz="16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tc>
                  <a:txBody>
                    <a:bodyPr/>
                    <a:lstStyle/>
                    <a:p>
                      <a:pPr marL="0" marR="0">
                        <a:spcBef>
                          <a:spcPts val="0"/>
                        </a:spcBef>
                        <a:spcAft>
                          <a:spcPts val="0"/>
                        </a:spcAft>
                      </a:pPr>
                      <a:r>
                        <a:rPr lang="en-US" sz="1700" b="1" dirty="0">
                          <a:effectLst/>
                          <a:latin typeface="Calibri" panose="020F0502020204030204" pitchFamily="34" charset="0"/>
                          <a:ea typeface="Times New Roman" panose="02020603050405020304" pitchFamily="18" charset="0"/>
                          <a:cs typeface="Times New Roman" panose="02020603050405020304" pitchFamily="18" charset="0"/>
                        </a:rPr>
                        <a:t>TRUE</a:t>
                      </a:r>
                      <a:r>
                        <a:rPr lang="en-US" sz="1700" dirty="0">
                          <a:effectLst/>
                          <a:latin typeface="Calibri" panose="020F0502020204030204" pitchFamily="34" charset="0"/>
                          <a:ea typeface="Times New Roman" panose="02020603050405020304" pitchFamily="18" charset="0"/>
                          <a:cs typeface="Times New Roman" panose="02020603050405020304" pitchFamily="18" charset="0"/>
                        </a:rPr>
                        <a:t> (a) or </a:t>
                      </a:r>
                      <a:r>
                        <a:rPr lang="en-US" sz="1700" b="1" dirty="0">
                          <a:effectLst/>
                          <a:latin typeface="Calibri" panose="020F0502020204030204" pitchFamily="34" charset="0"/>
                          <a:ea typeface="Times New Roman" panose="02020603050405020304" pitchFamily="18" charset="0"/>
                          <a:cs typeface="Times New Roman" panose="02020603050405020304" pitchFamily="18" charset="0"/>
                        </a:rPr>
                        <a:t>FALSE</a:t>
                      </a:r>
                      <a:r>
                        <a:rPr lang="en-US" sz="1700" dirty="0">
                          <a:effectLst/>
                          <a:latin typeface="Calibri" panose="020F0502020204030204" pitchFamily="34" charset="0"/>
                          <a:ea typeface="Times New Roman" panose="02020603050405020304" pitchFamily="18" charset="0"/>
                          <a:cs typeface="Times New Roman" panose="02020603050405020304" pitchFamily="18" charset="0"/>
                        </a:rPr>
                        <a:t> (b): </a:t>
                      </a:r>
                      <a:r>
                        <a:rPr lang="en-US" sz="1700" dirty="0">
                          <a:effectLst/>
                          <a:latin typeface="Courier New" panose="02070309020205020404" pitchFamily="49" charset="0"/>
                          <a:ea typeface="Times New Roman" panose="02020603050405020304" pitchFamily="18" charset="0"/>
                        </a:rPr>
                        <a:t>this(""); </a:t>
                      </a:r>
                      <a:r>
                        <a:rPr lang="en-US" sz="1700" dirty="0">
                          <a:effectLst/>
                          <a:latin typeface="Calibri" panose="020F0502020204030204" pitchFamily="34" charset="0"/>
                          <a:ea typeface="Times New Roman" panose="02020603050405020304" pitchFamily="18" charset="0"/>
                          <a:cs typeface="Times New Roman" panose="02020603050405020304" pitchFamily="18" charset="0"/>
                        </a:rPr>
                        <a:t>when used in a constructor, invokes the no-</a:t>
                      </a:r>
                      <a:r>
                        <a:rPr lang="en-US" sz="1700" dirty="0" err="1">
                          <a:effectLst/>
                          <a:latin typeface="Calibri" panose="020F0502020204030204" pitchFamily="34" charset="0"/>
                          <a:ea typeface="Times New Roman" panose="02020603050405020304" pitchFamily="18" charset="0"/>
                          <a:cs typeface="Times New Roman" panose="02020603050405020304" pitchFamily="18" charset="0"/>
                        </a:rPr>
                        <a:t>arg</a:t>
                      </a:r>
                      <a:r>
                        <a:rPr lang="en-US" sz="1700" dirty="0">
                          <a:effectLst/>
                          <a:latin typeface="Calibri" panose="020F0502020204030204" pitchFamily="34" charset="0"/>
                          <a:ea typeface="Times New Roman" panose="02020603050405020304" pitchFamily="18" charset="0"/>
                          <a:cs typeface="Times New Roman" panose="02020603050405020304" pitchFamily="18" charset="0"/>
                        </a:rPr>
                        <a:t> constructor.</a:t>
                      </a:r>
                      <a:endParaRPr lang="en-US" sz="17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700" dirty="0">
                          <a:effectLst/>
                          <a:latin typeface="Calibri" panose="020F0502020204030204" pitchFamily="34" charset="0"/>
                          <a:ea typeface="Times New Roman" panose="02020603050405020304" pitchFamily="18" charset="0"/>
                          <a:cs typeface="Times New Roman" panose="02020603050405020304" pitchFamily="18" charset="0"/>
                        </a:rPr>
                        <a:t> </a:t>
                      </a:r>
                      <a:endParaRPr lang="en-US" sz="17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extLst>
                  <a:ext uri="{0D108BD9-81ED-4DB2-BD59-A6C34878D82A}">
                    <a16:rowId xmlns:a16="http://schemas.microsoft.com/office/drawing/2014/main" val="10001"/>
                  </a:ext>
                </a:extLst>
              </a:tr>
              <a:tr h="190862">
                <a:tc>
                  <a:txBody>
                    <a:bodyPr/>
                    <a:lstStyle/>
                    <a:p>
                      <a:pPr marL="0" marR="0" algn="ctr">
                        <a:spcBef>
                          <a:spcPts val="0"/>
                        </a:spcBef>
                        <a:spcAft>
                          <a:spcPts val="0"/>
                        </a:spcAft>
                      </a:pPr>
                      <a:r>
                        <a:rPr lang="en-US" sz="1600" b="1" dirty="0">
                          <a:effectLst/>
                          <a:latin typeface="+mn-lt"/>
                          <a:ea typeface="Times New Roman" panose="02020603050405020304" pitchFamily="18" charset="0"/>
                        </a:rPr>
                        <a:t>16.</a:t>
                      </a:r>
                    </a:p>
                  </a:txBody>
                  <a:tcPr marL="68580" marR="68580" marT="0" marB="0">
                    <a:lnL>
                      <a:noFill/>
                    </a:lnL>
                    <a:lnR>
                      <a:noFill/>
                    </a:lnR>
                    <a:lnT>
                      <a:noFill/>
                    </a:lnT>
                    <a:lnB>
                      <a:noFill/>
                    </a:lnB>
                  </a:tcPr>
                </a:tc>
                <a:tc>
                  <a:txBody>
                    <a:bodyPr/>
                    <a:lstStyle/>
                    <a:p>
                      <a:pPr marL="0" marR="0">
                        <a:spcBef>
                          <a:spcPts val="0"/>
                        </a:spcBef>
                        <a:spcAft>
                          <a:spcPts val="0"/>
                        </a:spcAft>
                      </a:pPr>
                      <a:r>
                        <a:rPr lang="en-US" sz="1800" b="1" dirty="0">
                          <a:effectLst/>
                          <a:latin typeface="Calibri" panose="020F0502020204030204" pitchFamily="34" charset="0"/>
                          <a:ea typeface="Times New Roman" panose="02020603050405020304" pitchFamily="18" charset="0"/>
                          <a:cs typeface="Courier New" panose="02070309020205020404" pitchFamily="49" charset="0"/>
                        </a:rPr>
                        <a:t>TRUE</a:t>
                      </a:r>
                      <a:r>
                        <a:rPr lang="en-US" sz="1800" dirty="0">
                          <a:effectLst/>
                          <a:latin typeface="Calibri" panose="020F0502020204030204" pitchFamily="34" charset="0"/>
                          <a:ea typeface="Times New Roman" panose="02020603050405020304" pitchFamily="18" charset="0"/>
                          <a:cs typeface="Courier New" panose="02070309020205020404" pitchFamily="49" charset="0"/>
                        </a:rPr>
                        <a:t> (a) or </a:t>
                      </a:r>
                      <a:r>
                        <a:rPr lang="en-US" sz="1800" b="1" dirty="0">
                          <a:effectLst/>
                          <a:latin typeface="Calibri" panose="020F0502020204030204" pitchFamily="34" charset="0"/>
                          <a:ea typeface="Times New Roman" panose="02020603050405020304" pitchFamily="18" charset="0"/>
                          <a:cs typeface="Courier New" panose="02070309020205020404" pitchFamily="49" charset="0"/>
                        </a:rPr>
                        <a:t>FALSE</a:t>
                      </a:r>
                      <a:r>
                        <a:rPr lang="en-US" sz="1800" dirty="0">
                          <a:effectLst/>
                          <a:latin typeface="Calibri" panose="020F0502020204030204" pitchFamily="34" charset="0"/>
                          <a:ea typeface="Times New Roman" panose="02020603050405020304" pitchFamily="18" charset="0"/>
                          <a:cs typeface="Courier New" panose="02070309020205020404" pitchFamily="49" charset="0"/>
                        </a:rPr>
                        <a:t> (b):  each superclass should contain, at very least, a default constructor, even if that constructor contains no code</a:t>
                      </a:r>
                      <a:endParaRPr lang="en-US" sz="2000" dirty="0">
                        <a:effectLst/>
                        <a:latin typeface="Times New Roman" panose="02020603050405020304" pitchFamily="18" charset="0"/>
                        <a:ea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a:ea typeface="Times New Roman"/>
                        <a:cs typeface="+mn-cs"/>
                      </a:endParaRPr>
                    </a:p>
                  </a:txBody>
                  <a:tcPr marL="68580" marR="68580" marT="0" marB="0">
                    <a:lnL>
                      <a:noFill/>
                    </a:lnL>
                    <a:lnR>
                      <a:noFill/>
                    </a:lnR>
                    <a:lnT>
                      <a:noFill/>
                    </a:lnT>
                    <a:lnB>
                      <a:noFill/>
                    </a:lnB>
                  </a:tcPr>
                </a:tc>
                <a:extLst>
                  <a:ext uri="{0D108BD9-81ED-4DB2-BD59-A6C34878D82A}">
                    <a16:rowId xmlns:a16="http://schemas.microsoft.com/office/drawing/2014/main" val="10002"/>
                  </a:ext>
                </a:extLst>
              </a:tr>
              <a:tr h="190862">
                <a:tc>
                  <a:txBody>
                    <a:bodyPr/>
                    <a:lstStyle/>
                    <a:p>
                      <a:pPr marL="0" marR="0" algn="ctr">
                        <a:spcBef>
                          <a:spcPts val="0"/>
                        </a:spcBef>
                        <a:spcAft>
                          <a:spcPts val="0"/>
                        </a:spcAft>
                      </a:pPr>
                      <a:r>
                        <a:rPr lang="en-US" sz="1600" b="1" dirty="0">
                          <a:effectLst/>
                          <a:latin typeface="+mn-lt"/>
                          <a:ea typeface="Times New Roman" panose="02020603050405020304" pitchFamily="18" charset="0"/>
                        </a:rPr>
                        <a:t>17.</a:t>
                      </a:r>
                    </a:p>
                  </a:txBody>
                  <a:tcPr marL="68580" marR="68580" marT="0" marB="0">
                    <a:lnL>
                      <a:noFill/>
                    </a:lnL>
                    <a:lnR>
                      <a:noFill/>
                    </a:lnR>
                    <a:lnT>
                      <a:noFill/>
                    </a:lnT>
                    <a:lnB>
                      <a:noFill/>
                    </a:lnB>
                  </a:tcPr>
                </a:tc>
                <a:tc>
                  <a:txBody>
                    <a:bodyPr/>
                    <a:lstStyle/>
                    <a:p>
                      <a:pPr marL="0" marR="0">
                        <a:spcBef>
                          <a:spcPts val="0"/>
                        </a:spcBef>
                        <a:spcAft>
                          <a:spcPts val="0"/>
                        </a:spcAft>
                      </a:pPr>
                      <a:r>
                        <a:rPr lang="en-US" sz="1800" dirty="0">
                          <a:effectLst/>
                          <a:latin typeface="Calibri" panose="020F0502020204030204" pitchFamily="34" charset="0"/>
                          <a:ea typeface="Times New Roman" panose="02020603050405020304" pitchFamily="18" charset="0"/>
                          <a:cs typeface="Times New Roman" panose="02020603050405020304" pitchFamily="18" charset="0"/>
                        </a:rPr>
                        <a:t>Which one of the following is used to indicate that a particular method is to be run as part of a JUnit test?</a:t>
                      </a:r>
                      <a:endParaRPr lang="en-US" sz="20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800" dirty="0">
                          <a:effectLst/>
                          <a:latin typeface="Calibri" panose="020F0502020204030204" pitchFamily="34" charset="0"/>
                          <a:ea typeface="Times New Roman" panose="02020603050405020304" pitchFamily="18" charset="0"/>
                          <a:cs typeface="Times New Roman" panose="02020603050405020304" pitchFamily="18" charset="0"/>
                        </a:rPr>
                        <a:t> </a:t>
                      </a:r>
                      <a:endParaRPr lang="en-US" sz="20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effectLst/>
                          <a:latin typeface="Calibri" panose="020F0502020204030204" pitchFamily="34" charset="0"/>
                          <a:ea typeface="Times New Roman" panose="02020603050405020304" pitchFamily="18" charset="0"/>
                          <a:cs typeface="Times New Roman" panose="02020603050405020304" pitchFamily="18" charset="0"/>
                        </a:rPr>
                        <a:t>(a) </a:t>
                      </a:r>
                      <a:r>
                        <a:rPr lang="en-US" sz="1800" dirty="0">
                          <a:effectLst/>
                          <a:latin typeface="Courier New" panose="02070309020205020404" pitchFamily="49" charset="0"/>
                          <a:ea typeface="Times New Roman" panose="02020603050405020304" pitchFamily="18" charset="0"/>
                        </a:rPr>
                        <a:t>@Test </a:t>
                      </a:r>
                      <a:r>
                        <a:rPr lang="en-US" sz="1800" dirty="0">
                          <a:effectLst/>
                          <a:latin typeface="Calibri" panose="020F0502020204030204" pitchFamily="34" charset="0"/>
                          <a:ea typeface="Times New Roman" panose="02020603050405020304" pitchFamily="18" charset="0"/>
                          <a:cs typeface="Times New Roman" panose="02020603050405020304" pitchFamily="18" charset="0"/>
                        </a:rPr>
                        <a:t>           </a:t>
                      </a:r>
                      <a:endParaRPr lang="en-US" sz="20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effectLst/>
                          <a:latin typeface="Calibri" panose="020F0502020204030204" pitchFamily="34" charset="0"/>
                          <a:ea typeface="Times New Roman" panose="02020603050405020304" pitchFamily="18" charset="0"/>
                          <a:cs typeface="Times New Roman" panose="02020603050405020304" pitchFamily="18" charset="0"/>
                        </a:rPr>
                        <a:t>(b) Right click on any test method and select </a:t>
                      </a:r>
                      <a:r>
                        <a:rPr lang="en-US" sz="1800" dirty="0">
                          <a:effectLst/>
                          <a:latin typeface="Courier New" panose="02070309020205020404" pitchFamily="49" charset="0"/>
                          <a:ea typeface="Times New Roman" panose="02020603050405020304" pitchFamily="18" charset="0"/>
                        </a:rPr>
                        <a:t>Run As… &gt;&gt; JUnit</a:t>
                      </a:r>
                      <a:r>
                        <a:rPr lang="en-US" sz="1800" dirty="0">
                          <a:effectLst/>
                          <a:latin typeface="Calibri" panose="020F0502020204030204" pitchFamily="34" charset="0"/>
                          <a:ea typeface="Times New Roman" panose="02020603050405020304" pitchFamily="18" charset="0"/>
                          <a:cs typeface="Times New Roman" panose="02020603050405020304" pitchFamily="18" charset="0"/>
                        </a:rPr>
                        <a:t> </a:t>
                      </a:r>
                      <a:r>
                        <a:rPr lang="en-US" sz="1800" dirty="0">
                          <a:effectLst/>
                          <a:latin typeface="Courier New" panose="02070309020205020404" pitchFamily="49" charset="0"/>
                          <a:ea typeface="Times New Roman" panose="02020603050405020304" pitchFamily="18" charset="0"/>
                        </a:rPr>
                        <a:t>test</a:t>
                      </a:r>
                      <a:r>
                        <a:rPr lang="en-US" sz="1800" dirty="0">
                          <a:effectLst/>
                          <a:latin typeface="Calibri" panose="020F0502020204030204" pitchFamily="34" charset="0"/>
                          <a:ea typeface="Times New Roman" panose="02020603050405020304" pitchFamily="18" charset="0"/>
                          <a:cs typeface="Times New Roman" panose="02020603050405020304" pitchFamily="18" charset="0"/>
                        </a:rPr>
                        <a:t>  from the menu</a:t>
                      </a:r>
                      <a:endParaRPr lang="en-US" sz="20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effectLst/>
                          <a:latin typeface="Calibri" panose="020F0502020204030204" pitchFamily="34" charset="0"/>
                          <a:ea typeface="Times New Roman" panose="02020603050405020304" pitchFamily="18" charset="0"/>
                          <a:cs typeface="Times New Roman" panose="02020603050405020304" pitchFamily="18" charset="0"/>
                        </a:rPr>
                        <a:t>(c) </a:t>
                      </a:r>
                      <a:r>
                        <a:rPr lang="en-US" sz="1800" dirty="0" err="1">
                          <a:effectLst/>
                          <a:latin typeface="Courier New" panose="02070309020205020404" pitchFamily="49" charset="0"/>
                          <a:ea typeface="Times New Roman" panose="02020603050405020304" pitchFamily="18" charset="0"/>
                        </a:rPr>
                        <a:t>assertTrue</a:t>
                      </a:r>
                      <a:r>
                        <a:rPr lang="en-US" sz="1800" dirty="0">
                          <a:effectLst/>
                          <a:latin typeface="Courier New" panose="02070309020205020404" pitchFamily="49" charset="0"/>
                          <a:ea typeface="Times New Roman" panose="02020603050405020304" pitchFamily="18" charset="0"/>
                        </a:rPr>
                        <a:t>()</a:t>
                      </a:r>
                      <a:r>
                        <a:rPr lang="en-US" sz="1800" dirty="0">
                          <a:effectLst/>
                          <a:latin typeface="Calibri" panose="020F0502020204030204" pitchFamily="34" charset="0"/>
                          <a:ea typeface="Times New Roman" panose="02020603050405020304" pitchFamily="18" charset="0"/>
                          <a:cs typeface="Times New Roman" panose="02020603050405020304" pitchFamily="18" charset="0"/>
                        </a:rPr>
                        <a:t>                                       </a:t>
                      </a:r>
                      <a:endParaRPr lang="en-US" sz="20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effectLst/>
                          <a:latin typeface="Calibri" panose="020F0502020204030204" pitchFamily="34" charset="0"/>
                          <a:ea typeface="Times New Roman" panose="02020603050405020304" pitchFamily="18" charset="0"/>
                          <a:cs typeface="Times New Roman" panose="02020603050405020304" pitchFamily="18" charset="0"/>
                        </a:rPr>
                        <a:t>(d) </a:t>
                      </a:r>
                      <a:r>
                        <a:rPr lang="en-US" sz="1800" dirty="0" err="1">
                          <a:effectLst/>
                          <a:latin typeface="Courier New" panose="02070309020205020404" pitchFamily="49" charset="0"/>
                          <a:ea typeface="Times New Roman" panose="02020603050405020304" pitchFamily="18" charset="0"/>
                        </a:rPr>
                        <a:t>assertFalse</a:t>
                      </a:r>
                      <a:r>
                        <a:rPr lang="en-US" sz="1800" dirty="0">
                          <a:effectLst/>
                          <a:latin typeface="Courier New" panose="02070309020205020404" pitchFamily="49" charset="0"/>
                          <a:ea typeface="Times New Roman" panose="02020603050405020304" pitchFamily="18" charset="0"/>
                        </a:rPr>
                        <a:t>()</a:t>
                      </a:r>
                      <a:r>
                        <a:rPr lang="en-US" sz="1800" dirty="0">
                          <a:effectLst/>
                          <a:latin typeface="Calibri" panose="020F0502020204030204" pitchFamily="34" charset="0"/>
                          <a:ea typeface="Times New Roman" panose="02020603050405020304" pitchFamily="18" charset="0"/>
                          <a:cs typeface="Times New Roman" panose="02020603050405020304" pitchFamily="18" charset="0"/>
                        </a:rPr>
                        <a:t>                                   </a:t>
                      </a:r>
                      <a:endParaRPr lang="en-US" sz="20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effectLst/>
                          <a:latin typeface="Calibri" panose="020F0502020204030204" pitchFamily="34" charset="0"/>
                          <a:ea typeface="Times New Roman" panose="02020603050405020304" pitchFamily="18" charset="0"/>
                          <a:cs typeface="Times New Roman" panose="02020603050405020304" pitchFamily="18" charset="0"/>
                        </a:rPr>
                        <a:t>(e) none of the above      </a:t>
                      </a:r>
                      <a:endParaRPr lang="en-US" sz="2000" dirty="0">
                        <a:effectLst/>
                        <a:latin typeface="Times New Roman" panose="02020603050405020304" pitchFamily="18" charset="0"/>
                        <a:ea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a:ea typeface="Times New Roman"/>
                        <a:cs typeface="+mn-cs"/>
                      </a:endParaRPr>
                    </a:p>
                  </a:txBody>
                  <a:tcPr marL="68580" marR="68580" marT="0" marB="0">
                    <a:lnL>
                      <a:noFill/>
                    </a:lnL>
                    <a:lnR>
                      <a:noFill/>
                    </a:lnR>
                    <a:lnT>
                      <a:noFill/>
                    </a:lnT>
                    <a:lnB>
                      <a:noFill/>
                    </a:lnB>
                  </a:tcPr>
                </a:tc>
                <a:extLst>
                  <a:ext uri="{0D108BD9-81ED-4DB2-BD59-A6C34878D82A}">
                    <a16:rowId xmlns:a16="http://schemas.microsoft.com/office/drawing/2014/main" val="461960989"/>
                  </a:ext>
                </a:extLst>
              </a:tr>
            </a:tbl>
          </a:graphicData>
        </a:graphic>
      </p:graphicFrame>
      <p:sp>
        <p:nvSpPr>
          <p:cNvPr id="6" name="Slide Number Placeholder 5"/>
          <p:cNvSpPr>
            <a:spLocks noGrp="1"/>
          </p:cNvSpPr>
          <p:nvPr>
            <p:ph type="sldNum" sz="quarter" idx="12"/>
          </p:nvPr>
        </p:nvSpPr>
        <p:spPr/>
        <p:txBody>
          <a:bodyPr/>
          <a:lstStyle/>
          <a:p>
            <a:pPr>
              <a:defRPr/>
            </a:pPr>
            <a:fld id="{3DD1B580-8283-423C-8B9F-1D7D7650D04F}" type="slidenum">
              <a:rPr lang="en-CA" smtClean="0"/>
              <a:pPr>
                <a:defRPr/>
              </a:pPr>
              <a:t>6</a:t>
            </a:fld>
            <a:endParaRPr lang="en-CA"/>
          </a:p>
        </p:txBody>
      </p:sp>
      <p:sp>
        <p:nvSpPr>
          <p:cNvPr id="14" name="Oval 13"/>
          <p:cNvSpPr/>
          <p:nvPr/>
        </p:nvSpPr>
        <p:spPr>
          <a:xfrm>
            <a:off x="2327005" y="1110699"/>
            <a:ext cx="360040" cy="36004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Oval 14"/>
          <p:cNvSpPr/>
          <p:nvPr/>
        </p:nvSpPr>
        <p:spPr>
          <a:xfrm>
            <a:off x="2515414" y="1789398"/>
            <a:ext cx="360040" cy="36004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ooter Placeholder 4"/>
          <p:cNvSpPr>
            <a:spLocks noGrp="1"/>
          </p:cNvSpPr>
          <p:nvPr>
            <p:ph type="ftr" sz="quarter" idx="11"/>
          </p:nvPr>
        </p:nvSpPr>
        <p:spPr>
          <a:xfrm>
            <a:off x="1371600" y="6218238"/>
            <a:ext cx="2895600" cy="215900"/>
          </a:xfrm>
        </p:spPr>
        <p:txBody>
          <a:bodyPr/>
          <a:lstStyle/>
          <a:p>
            <a:pPr>
              <a:defRPr/>
            </a:pPr>
            <a:r>
              <a:rPr lang="en-CA" dirty="0"/>
              <a:t>Midterm Answers</a:t>
            </a:r>
          </a:p>
        </p:txBody>
      </p:sp>
      <p:sp>
        <p:nvSpPr>
          <p:cNvPr id="7" name="Oval 6"/>
          <p:cNvSpPr/>
          <p:nvPr/>
        </p:nvSpPr>
        <p:spPr>
          <a:xfrm>
            <a:off x="1452796" y="2587764"/>
            <a:ext cx="360040" cy="36004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Oval 7"/>
          <p:cNvSpPr/>
          <p:nvPr/>
        </p:nvSpPr>
        <p:spPr>
          <a:xfrm>
            <a:off x="900987" y="4085461"/>
            <a:ext cx="360040" cy="36004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7311426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7" grpId="0" animBg="1"/>
      <p:bldP spid="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 name="Table 20"/>
          <p:cNvGraphicFramePr>
            <a:graphicFrameLocks noGrp="1"/>
          </p:cNvGraphicFramePr>
          <p:nvPr>
            <p:extLst>
              <p:ext uri="{D42A27DB-BD31-4B8C-83A1-F6EECF244321}">
                <p14:modId xmlns:p14="http://schemas.microsoft.com/office/powerpoint/2010/main" val="1767377306"/>
              </p:ext>
            </p:extLst>
          </p:nvPr>
        </p:nvGraphicFramePr>
        <p:xfrm>
          <a:off x="442761" y="285233"/>
          <a:ext cx="8280920" cy="5425440"/>
        </p:xfrm>
        <a:graphic>
          <a:graphicData uri="http://schemas.openxmlformats.org/drawingml/2006/table">
            <a:tbl>
              <a:tblPr firstRow="1" firstCol="1" bandRow="1"/>
              <a:tblGrid>
                <a:gridCol w="449577">
                  <a:extLst>
                    <a:ext uri="{9D8B030D-6E8A-4147-A177-3AD203B41FA5}">
                      <a16:colId xmlns:a16="http://schemas.microsoft.com/office/drawing/2014/main" val="20000"/>
                    </a:ext>
                  </a:extLst>
                </a:gridCol>
                <a:gridCol w="7831343">
                  <a:extLst>
                    <a:ext uri="{9D8B030D-6E8A-4147-A177-3AD203B41FA5}">
                      <a16:colId xmlns:a16="http://schemas.microsoft.com/office/drawing/2014/main" val="20001"/>
                    </a:ext>
                  </a:extLst>
                </a:gridCol>
              </a:tblGrid>
              <a:tr h="564407">
                <a:tc>
                  <a:txBody>
                    <a:bodyPr/>
                    <a:lstStyle/>
                    <a:p>
                      <a:pPr marL="0" marR="0" algn="ctr">
                        <a:spcBef>
                          <a:spcPts val="0"/>
                        </a:spcBef>
                        <a:spcAft>
                          <a:spcPts val="0"/>
                        </a:spcAft>
                      </a:pPr>
                      <a:r>
                        <a:rPr lang="en-US" sz="1600" b="1" dirty="0">
                          <a:effectLst/>
                          <a:latin typeface="Calibri" panose="020F0502020204030204" pitchFamily="34" charset="0"/>
                          <a:ea typeface="Times New Roman" panose="02020603050405020304" pitchFamily="18" charset="0"/>
                          <a:cs typeface="Courier New" panose="02070309020205020404" pitchFamily="49" charset="0"/>
                        </a:rPr>
                        <a:t>18. </a:t>
                      </a:r>
                      <a:endParaRPr lang="en-CA" sz="16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tc>
                  <a:txBody>
                    <a:bodyPr/>
                    <a:lstStyle/>
                    <a:p>
                      <a:pPr marL="0" marR="0">
                        <a:spcBef>
                          <a:spcPts val="0"/>
                        </a:spcBef>
                        <a:spcAft>
                          <a:spcPts val="0"/>
                        </a:spcAft>
                      </a:pPr>
                      <a:r>
                        <a:rPr lang="en-US" sz="1800" b="1" dirty="0">
                          <a:effectLst/>
                          <a:latin typeface="Calibri" panose="020F0502020204030204" pitchFamily="34" charset="0"/>
                          <a:ea typeface="Times New Roman" panose="02020603050405020304" pitchFamily="18" charset="0"/>
                          <a:cs typeface="Times New Roman" panose="02020603050405020304" pitchFamily="18" charset="0"/>
                        </a:rPr>
                        <a:t>TRUE</a:t>
                      </a:r>
                      <a:r>
                        <a:rPr lang="en-US" sz="1800" dirty="0">
                          <a:effectLst/>
                          <a:latin typeface="Calibri" panose="020F0502020204030204" pitchFamily="34" charset="0"/>
                          <a:ea typeface="Times New Roman" panose="02020603050405020304" pitchFamily="18" charset="0"/>
                          <a:cs typeface="Times New Roman" panose="02020603050405020304" pitchFamily="18" charset="0"/>
                        </a:rPr>
                        <a:t> (a) or </a:t>
                      </a:r>
                      <a:r>
                        <a:rPr lang="en-US" sz="1800" b="1" dirty="0">
                          <a:effectLst/>
                          <a:latin typeface="Calibri" panose="020F0502020204030204" pitchFamily="34" charset="0"/>
                          <a:ea typeface="Times New Roman" panose="02020603050405020304" pitchFamily="18" charset="0"/>
                          <a:cs typeface="Times New Roman" panose="02020603050405020304" pitchFamily="18" charset="0"/>
                        </a:rPr>
                        <a:t>FALSE</a:t>
                      </a:r>
                      <a:r>
                        <a:rPr lang="en-US" sz="1800" dirty="0">
                          <a:effectLst/>
                          <a:latin typeface="Calibri" panose="020F0502020204030204" pitchFamily="34" charset="0"/>
                          <a:ea typeface="Times New Roman" panose="02020603050405020304" pitchFamily="18" charset="0"/>
                          <a:cs typeface="Times New Roman" panose="02020603050405020304" pitchFamily="18" charset="0"/>
                        </a:rPr>
                        <a:t> (b):  If you write a constructor with a return type, Eclipse will flag an error.</a:t>
                      </a:r>
                      <a:endParaRPr lang="en-US" sz="2000" dirty="0">
                        <a:effectLst/>
                        <a:latin typeface="Times New Roman" panose="02020603050405020304" pitchFamily="18" charset="0"/>
                        <a:ea typeface="Times New Roman" panose="02020603050405020304" pitchFamily="18" charset="0"/>
                      </a:endParaRPr>
                    </a:p>
                    <a:p>
                      <a:pPr marL="0" marR="0">
                        <a:spcBef>
                          <a:spcPts val="0"/>
                        </a:spcBef>
                        <a:spcAft>
                          <a:spcPts val="0"/>
                        </a:spcAft>
                      </a:pPr>
                      <a:endParaRPr lang="en-CA" sz="18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extLst>
                  <a:ext uri="{0D108BD9-81ED-4DB2-BD59-A6C34878D82A}">
                    <a16:rowId xmlns:a16="http://schemas.microsoft.com/office/drawing/2014/main" val="1711118676"/>
                  </a:ext>
                </a:extLst>
              </a:tr>
              <a:tr h="2896871">
                <a:tc>
                  <a:txBody>
                    <a:bodyPr/>
                    <a:lstStyle/>
                    <a:p>
                      <a:pPr marL="0" marR="0" algn="ctr">
                        <a:spcBef>
                          <a:spcPts val="0"/>
                        </a:spcBef>
                        <a:spcAft>
                          <a:spcPts val="0"/>
                        </a:spcAft>
                      </a:pPr>
                      <a:r>
                        <a:rPr lang="en-US" sz="1600" b="1" dirty="0">
                          <a:effectLst/>
                          <a:latin typeface="Calibri" panose="020F0502020204030204" pitchFamily="34" charset="0"/>
                          <a:ea typeface="Times New Roman" panose="02020603050405020304" pitchFamily="18" charset="0"/>
                          <a:cs typeface="Courier New" panose="02070309020205020404" pitchFamily="49" charset="0"/>
                        </a:rPr>
                        <a:t>19.</a:t>
                      </a:r>
                      <a:endParaRPr lang="en-CA" sz="16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tc>
                  <a:txBody>
                    <a:bodyPr/>
                    <a:lstStyle/>
                    <a:p>
                      <a:pPr marL="0" marR="0">
                        <a:spcBef>
                          <a:spcPts val="0"/>
                        </a:spcBef>
                        <a:spcAft>
                          <a:spcPts val="0"/>
                        </a:spcAft>
                      </a:pPr>
                      <a:r>
                        <a:rPr lang="en-US" sz="1800" b="1" dirty="0">
                          <a:effectLst/>
                          <a:latin typeface="Calibri" panose="020F0502020204030204" pitchFamily="34" charset="0"/>
                          <a:ea typeface="Times New Roman" panose="02020603050405020304" pitchFamily="18" charset="0"/>
                          <a:cs typeface="Times New Roman" panose="02020603050405020304" pitchFamily="18" charset="0"/>
                        </a:rPr>
                        <a:t>TRUE</a:t>
                      </a:r>
                      <a:r>
                        <a:rPr lang="en-US" sz="1800" dirty="0">
                          <a:effectLst/>
                          <a:latin typeface="Calibri" panose="020F0502020204030204" pitchFamily="34" charset="0"/>
                          <a:ea typeface="Times New Roman" panose="02020603050405020304" pitchFamily="18" charset="0"/>
                          <a:cs typeface="Times New Roman" panose="02020603050405020304" pitchFamily="18" charset="0"/>
                        </a:rPr>
                        <a:t> (a) or </a:t>
                      </a:r>
                      <a:r>
                        <a:rPr lang="en-US" sz="1800" b="1" dirty="0">
                          <a:effectLst/>
                          <a:latin typeface="Calibri" panose="020F0502020204030204" pitchFamily="34" charset="0"/>
                          <a:ea typeface="Times New Roman" panose="02020603050405020304" pitchFamily="18" charset="0"/>
                          <a:cs typeface="Times New Roman" panose="02020603050405020304" pitchFamily="18" charset="0"/>
                        </a:rPr>
                        <a:t>FALSE</a:t>
                      </a:r>
                      <a:r>
                        <a:rPr lang="en-US" sz="1800" dirty="0">
                          <a:effectLst/>
                          <a:latin typeface="Calibri" panose="020F0502020204030204" pitchFamily="34" charset="0"/>
                          <a:ea typeface="Times New Roman" panose="02020603050405020304" pitchFamily="18" charset="0"/>
                          <a:cs typeface="Times New Roman" panose="02020603050405020304" pitchFamily="18" charset="0"/>
                        </a:rPr>
                        <a:t> (b) : to use a Scanner object in a class, you must first import Scanner using</a:t>
                      </a:r>
                      <a:endParaRPr lang="en-US" sz="20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effectLst/>
                          <a:latin typeface="Calibri" panose="020F0502020204030204" pitchFamily="34" charset="0"/>
                          <a:ea typeface="Times New Roman" panose="02020603050405020304" pitchFamily="18" charset="0"/>
                          <a:cs typeface="Times New Roman" panose="02020603050405020304" pitchFamily="18" charset="0"/>
                        </a:rPr>
                        <a:t> </a:t>
                      </a:r>
                      <a:endParaRPr lang="en-US" sz="2000" dirty="0">
                        <a:effectLst/>
                        <a:latin typeface="Times New Roman" panose="02020603050405020304" pitchFamily="18" charset="0"/>
                        <a:ea typeface="Times New Roman" panose="02020603050405020304" pitchFamily="18" charset="0"/>
                      </a:endParaRPr>
                    </a:p>
                    <a:p>
                      <a:pPr marL="0" marR="0" algn="ctr">
                        <a:spcBef>
                          <a:spcPts val="0"/>
                        </a:spcBef>
                        <a:spcAft>
                          <a:spcPts val="0"/>
                        </a:spcAft>
                      </a:pPr>
                      <a:r>
                        <a:rPr lang="en-US" sz="1800" dirty="0">
                          <a:effectLst/>
                          <a:latin typeface="Courier New" panose="02070309020205020404" pitchFamily="49" charset="0"/>
                          <a:ea typeface="Times New Roman" panose="02020603050405020304" pitchFamily="18" charset="0"/>
                        </a:rPr>
                        <a:t>import </a:t>
                      </a:r>
                      <a:r>
                        <a:rPr lang="en-US" sz="1800" dirty="0" err="1">
                          <a:effectLst/>
                          <a:latin typeface="Courier New" panose="02070309020205020404" pitchFamily="49" charset="0"/>
                          <a:ea typeface="Times New Roman" panose="02020603050405020304" pitchFamily="18" charset="0"/>
                        </a:rPr>
                        <a:t>java.util.Scanner</a:t>
                      </a:r>
                      <a:r>
                        <a:rPr lang="en-US" sz="1800" dirty="0">
                          <a:effectLst/>
                          <a:latin typeface="Courier New" panose="02070309020205020404" pitchFamily="49" charset="0"/>
                          <a:ea typeface="Times New Roman" panose="02020603050405020304" pitchFamily="18" charset="0"/>
                        </a:rPr>
                        <a:t>;</a:t>
                      </a:r>
                      <a:endParaRPr lang="en-US" sz="2000" dirty="0">
                        <a:effectLst/>
                        <a:latin typeface="Times New Roman" panose="02020603050405020304" pitchFamily="18" charset="0"/>
                        <a:ea typeface="Times New Roman" panose="02020603050405020304" pitchFamily="18" charset="0"/>
                      </a:endParaRPr>
                    </a:p>
                    <a:p>
                      <a:pPr marL="0" marR="0" algn="ctr">
                        <a:spcBef>
                          <a:spcPts val="0"/>
                        </a:spcBef>
                        <a:spcAft>
                          <a:spcPts val="0"/>
                        </a:spcAft>
                      </a:pPr>
                      <a:r>
                        <a:rPr lang="en-US" sz="800" dirty="0">
                          <a:effectLst/>
                          <a:latin typeface="Calibri" panose="020F0502020204030204" pitchFamily="34" charset="0"/>
                          <a:ea typeface="Times New Roman" panose="02020603050405020304" pitchFamily="18" charset="0"/>
                          <a:cs typeface="Times New Roman" panose="02020603050405020304" pitchFamily="18" charset="0"/>
                        </a:rPr>
                        <a:t> </a:t>
                      </a:r>
                      <a:endParaRPr lang="en-US" sz="20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effectLst/>
                          <a:latin typeface="Calibri" panose="020F0502020204030204" pitchFamily="34" charset="0"/>
                          <a:ea typeface="Times New Roman" panose="02020603050405020304" pitchFamily="18" charset="0"/>
                          <a:cs typeface="Times New Roman" panose="02020603050405020304" pitchFamily="18" charset="0"/>
                        </a:rPr>
                        <a:t>before declaring a new Scanner variable, such as</a:t>
                      </a:r>
                      <a:endParaRPr lang="en-US" sz="20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800" dirty="0">
                          <a:effectLst/>
                          <a:latin typeface="Calibri" panose="020F0502020204030204" pitchFamily="34" charset="0"/>
                          <a:ea typeface="Times New Roman" panose="02020603050405020304" pitchFamily="18" charset="0"/>
                          <a:cs typeface="Times New Roman" panose="02020603050405020304" pitchFamily="18" charset="0"/>
                        </a:rPr>
                        <a:t> </a:t>
                      </a:r>
                      <a:endParaRPr lang="en-US" sz="2000" dirty="0">
                        <a:effectLst/>
                        <a:latin typeface="Times New Roman" panose="02020603050405020304" pitchFamily="18" charset="0"/>
                        <a:ea typeface="Times New Roman" panose="02020603050405020304" pitchFamily="18" charset="0"/>
                      </a:endParaRPr>
                    </a:p>
                    <a:p>
                      <a:pPr marL="0" marR="0" algn="ctr">
                        <a:spcBef>
                          <a:spcPts val="0"/>
                        </a:spcBef>
                        <a:spcAft>
                          <a:spcPts val="0"/>
                        </a:spcAft>
                      </a:pPr>
                      <a:r>
                        <a:rPr lang="en-US" sz="1800" dirty="0">
                          <a:effectLst/>
                          <a:latin typeface="Courier New" panose="02070309020205020404" pitchFamily="49" charset="0"/>
                          <a:ea typeface="Times New Roman" panose="02020603050405020304" pitchFamily="18" charset="0"/>
                        </a:rPr>
                        <a:t>Scanner in;</a:t>
                      </a:r>
                      <a:endParaRPr lang="en-US" sz="20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800" dirty="0">
                          <a:effectLst/>
                          <a:latin typeface="Calibri" panose="020F0502020204030204" pitchFamily="34" charset="0"/>
                          <a:ea typeface="Times New Roman" panose="02020603050405020304" pitchFamily="18" charset="0"/>
                          <a:cs typeface="Times New Roman" panose="02020603050405020304" pitchFamily="18" charset="0"/>
                        </a:rPr>
                        <a:t> </a:t>
                      </a:r>
                      <a:endParaRPr lang="en-US" sz="20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effectLst/>
                          <a:latin typeface="Calibri" panose="020F0502020204030204" pitchFamily="34" charset="0"/>
                          <a:ea typeface="Times New Roman" panose="02020603050405020304" pitchFamily="18" charset="0"/>
                          <a:cs typeface="Times New Roman" panose="02020603050405020304" pitchFamily="18" charset="0"/>
                        </a:rPr>
                        <a:t>You cannot declare a new Scanner variable using</a:t>
                      </a:r>
                      <a:endParaRPr lang="en-US" sz="20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800" dirty="0">
                          <a:effectLst/>
                          <a:latin typeface="Calibri" panose="020F0502020204030204" pitchFamily="34" charset="0"/>
                          <a:ea typeface="Times New Roman" panose="02020603050405020304" pitchFamily="18" charset="0"/>
                          <a:cs typeface="Times New Roman" panose="02020603050405020304" pitchFamily="18" charset="0"/>
                        </a:rPr>
                        <a:t> </a:t>
                      </a:r>
                      <a:endParaRPr lang="en-US" sz="2000" dirty="0">
                        <a:effectLst/>
                        <a:latin typeface="Times New Roman" panose="02020603050405020304" pitchFamily="18" charset="0"/>
                        <a:ea typeface="Times New Roman" panose="02020603050405020304" pitchFamily="18" charset="0"/>
                      </a:endParaRPr>
                    </a:p>
                    <a:p>
                      <a:pPr marL="0" marR="0" algn="ctr">
                        <a:spcBef>
                          <a:spcPts val="0"/>
                        </a:spcBef>
                        <a:spcAft>
                          <a:spcPts val="0"/>
                        </a:spcAft>
                      </a:pPr>
                      <a:r>
                        <a:rPr lang="en-US" sz="1800" dirty="0" err="1">
                          <a:effectLst/>
                          <a:latin typeface="Courier New" panose="02070309020205020404" pitchFamily="49" charset="0"/>
                          <a:ea typeface="Times New Roman" panose="02020603050405020304" pitchFamily="18" charset="0"/>
                        </a:rPr>
                        <a:t>java.util.Scanner</a:t>
                      </a:r>
                      <a:r>
                        <a:rPr lang="en-US" sz="1800" dirty="0">
                          <a:effectLst/>
                          <a:latin typeface="Courier New" panose="02070309020205020404" pitchFamily="49" charset="0"/>
                          <a:ea typeface="Times New Roman" panose="02020603050405020304" pitchFamily="18" charset="0"/>
                        </a:rPr>
                        <a:t> in;</a:t>
                      </a:r>
                      <a:endParaRPr lang="en-US" sz="2000" dirty="0">
                        <a:effectLst/>
                        <a:latin typeface="Times New Roman" panose="02020603050405020304" pitchFamily="18" charset="0"/>
                        <a:ea typeface="Times New Roman" panose="02020603050405020304" pitchFamily="18" charset="0"/>
                      </a:endParaRPr>
                    </a:p>
                    <a:p>
                      <a:pPr marL="0" marR="0">
                        <a:spcBef>
                          <a:spcPts val="0"/>
                        </a:spcBef>
                        <a:spcAft>
                          <a:spcPts val="0"/>
                        </a:spcAft>
                      </a:pPr>
                      <a:endParaRPr lang="en-CA"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endParaRPr lang="en-CA" sz="18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extLst>
                  <a:ext uri="{0D108BD9-81ED-4DB2-BD59-A6C34878D82A}">
                    <a16:rowId xmlns:a16="http://schemas.microsoft.com/office/drawing/2014/main" val="3199274384"/>
                  </a:ext>
                </a:extLst>
              </a:tr>
              <a:tr h="453377">
                <a:tc>
                  <a:txBody>
                    <a:bodyPr/>
                    <a:lstStyle/>
                    <a:p>
                      <a:pPr marL="0" marR="0" algn="ctr">
                        <a:spcBef>
                          <a:spcPts val="0"/>
                        </a:spcBef>
                        <a:spcAft>
                          <a:spcPts val="0"/>
                        </a:spcAft>
                      </a:pPr>
                      <a:endParaRPr lang="en-CA" sz="16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tc>
                  <a:txBody>
                    <a:bodyPr/>
                    <a:lstStyle/>
                    <a:p>
                      <a:pPr marL="0" marR="0">
                        <a:spcBef>
                          <a:spcPts val="0"/>
                        </a:spcBef>
                        <a:spcAft>
                          <a:spcPts val="0"/>
                        </a:spcAft>
                      </a:pPr>
                      <a:r>
                        <a:rPr lang="en-US" sz="1800" dirty="0">
                          <a:effectLst/>
                          <a:latin typeface="Calibri" panose="020F0502020204030204" pitchFamily="34" charset="0"/>
                          <a:ea typeface="Times New Roman" panose="02020603050405020304" pitchFamily="18" charset="0"/>
                          <a:cs typeface="Times New Roman" panose="02020603050405020304" pitchFamily="18" charset="0"/>
                        </a:rPr>
                        <a:t>For the Questions 20 – 23, assume the following class.  Note the four School constructors below are labelled A, B, C, and D.  (Assume each contains valid code where the ‘…’ appears, including all appropriate fields and methods, i.e. public setters and getters, and that proper default values are set where parameters are not explicitly indicated)</a:t>
                      </a:r>
                      <a:endParaRPr lang="en-US" sz="20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extLst>
                  <a:ext uri="{0D108BD9-81ED-4DB2-BD59-A6C34878D82A}">
                    <a16:rowId xmlns:a16="http://schemas.microsoft.com/office/drawing/2014/main" val="10002"/>
                  </a:ext>
                </a:extLst>
              </a:tr>
            </a:tbl>
          </a:graphicData>
        </a:graphic>
      </p:graphicFrame>
      <p:sp>
        <p:nvSpPr>
          <p:cNvPr id="6" name="Slide Number Placeholder 5"/>
          <p:cNvSpPr>
            <a:spLocks noGrp="1"/>
          </p:cNvSpPr>
          <p:nvPr>
            <p:ph type="sldNum" sz="quarter" idx="12"/>
          </p:nvPr>
        </p:nvSpPr>
        <p:spPr/>
        <p:txBody>
          <a:bodyPr/>
          <a:lstStyle/>
          <a:p>
            <a:pPr>
              <a:defRPr/>
            </a:pPr>
            <a:fld id="{3DD1B580-8283-423C-8B9F-1D7D7650D04F}" type="slidenum">
              <a:rPr lang="en-CA" smtClean="0"/>
              <a:pPr>
                <a:defRPr/>
              </a:pPr>
              <a:t>7</a:t>
            </a:fld>
            <a:endParaRPr lang="en-CA"/>
          </a:p>
        </p:txBody>
      </p:sp>
      <p:sp>
        <p:nvSpPr>
          <p:cNvPr id="16" name="Oval 15"/>
          <p:cNvSpPr/>
          <p:nvPr/>
        </p:nvSpPr>
        <p:spPr>
          <a:xfrm>
            <a:off x="2605090" y="254411"/>
            <a:ext cx="360040" cy="36004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Oval 16"/>
          <p:cNvSpPr/>
          <p:nvPr/>
        </p:nvSpPr>
        <p:spPr>
          <a:xfrm>
            <a:off x="2605090" y="1083988"/>
            <a:ext cx="360040" cy="36004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ooter Placeholder 4"/>
          <p:cNvSpPr>
            <a:spLocks noGrp="1"/>
          </p:cNvSpPr>
          <p:nvPr>
            <p:ph type="ftr" sz="quarter" idx="11"/>
          </p:nvPr>
        </p:nvSpPr>
        <p:spPr>
          <a:xfrm>
            <a:off x="1371600" y="6218238"/>
            <a:ext cx="2895600" cy="215900"/>
          </a:xfrm>
        </p:spPr>
        <p:txBody>
          <a:bodyPr/>
          <a:lstStyle/>
          <a:p>
            <a:pPr>
              <a:defRPr/>
            </a:pPr>
            <a:r>
              <a:rPr lang="en-CA" dirty="0"/>
              <a:t>Midterm Answers</a:t>
            </a:r>
          </a:p>
        </p:txBody>
      </p:sp>
      <p:grpSp>
        <p:nvGrpSpPr>
          <p:cNvPr id="6151" name="Group 11"/>
          <p:cNvGrpSpPr>
            <a:grpSpLocks/>
          </p:cNvGrpSpPr>
          <p:nvPr/>
        </p:nvGrpSpPr>
        <p:grpSpPr bwMode="auto">
          <a:xfrm>
            <a:off x="239713" y="6350"/>
            <a:ext cx="771525" cy="142875"/>
            <a:chOff x="0" y="0"/>
            <a:chExt cx="7715" cy="1428"/>
          </a:xfrm>
        </p:grpSpPr>
      </p:grpSp>
      <p:grpSp>
        <p:nvGrpSpPr>
          <p:cNvPr id="6148" name="Group 14"/>
          <p:cNvGrpSpPr>
            <a:grpSpLocks/>
          </p:cNvGrpSpPr>
          <p:nvPr/>
        </p:nvGrpSpPr>
        <p:grpSpPr bwMode="auto">
          <a:xfrm>
            <a:off x="236538" y="6350"/>
            <a:ext cx="771525" cy="142875"/>
            <a:chOff x="0" y="0"/>
            <a:chExt cx="7715" cy="1428"/>
          </a:xfrm>
        </p:grpSpPr>
      </p:grpSp>
      <p:grpSp>
        <p:nvGrpSpPr>
          <p:cNvPr id="6145" name="Group 17"/>
          <p:cNvGrpSpPr>
            <a:grpSpLocks/>
          </p:cNvGrpSpPr>
          <p:nvPr/>
        </p:nvGrpSpPr>
        <p:grpSpPr bwMode="auto">
          <a:xfrm>
            <a:off x="190500" y="6350"/>
            <a:ext cx="809625" cy="171450"/>
            <a:chOff x="0" y="476"/>
            <a:chExt cx="8096" cy="1714"/>
          </a:xfrm>
        </p:grpSpPr>
      </p:grpSp>
      <p:grpSp>
        <p:nvGrpSpPr>
          <p:cNvPr id="6161" name="Group 17"/>
          <p:cNvGrpSpPr>
            <a:grpSpLocks/>
          </p:cNvGrpSpPr>
          <p:nvPr/>
        </p:nvGrpSpPr>
        <p:grpSpPr bwMode="auto">
          <a:xfrm>
            <a:off x="239713" y="6350"/>
            <a:ext cx="771525" cy="142875"/>
            <a:chOff x="0" y="0"/>
            <a:chExt cx="7715" cy="1428"/>
          </a:xfrm>
        </p:grpSpPr>
      </p:grpSp>
      <p:grpSp>
        <p:nvGrpSpPr>
          <p:cNvPr id="6158" name="Group 14"/>
          <p:cNvGrpSpPr>
            <a:grpSpLocks/>
          </p:cNvGrpSpPr>
          <p:nvPr/>
        </p:nvGrpSpPr>
        <p:grpSpPr bwMode="auto">
          <a:xfrm>
            <a:off x="236538" y="6350"/>
            <a:ext cx="771525" cy="142875"/>
            <a:chOff x="0" y="0"/>
            <a:chExt cx="7715" cy="1428"/>
          </a:xfrm>
        </p:grpSpPr>
      </p:grpSp>
      <p:grpSp>
        <p:nvGrpSpPr>
          <p:cNvPr id="6155" name="Group 11"/>
          <p:cNvGrpSpPr>
            <a:grpSpLocks/>
          </p:cNvGrpSpPr>
          <p:nvPr/>
        </p:nvGrpSpPr>
        <p:grpSpPr bwMode="auto">
          <a:xfrm>
            <a:off x="190500" y="6350"/>
            <a:ext cx="809625" cy="171450"/>
            <a:chOff x="0" y="476"/>
            <a:chExt cx="8096" cy="1714"/>
          </a:xfrm>
        </p:grpSpPr>
      </p:grpSp>
    </p:spTree>
    <p:extLst>
      <p:ext uri="{BB962C8B-B14F-4D97-AF65-F5344CB8AC3E}">
        <p14:creationId xmlns:p14="http://schemas.microsoft.com/office/powerpoint/2010/main" val="25233573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pPr>
              <a:defRPr/>
            </a:pPr>
            <a:fld id="{3DD1B580-8283-423C-8B9F-1D7D7650D04F}" type="slidenum">
              <a:rPr lang="en-CA" smtClean="0"/>
              <a:pPr>
                <a:defRPr/>
              </a:pPr>
              <a:t>8</a:t>
            </a:fld>
            <a:endParaRPr lang="en-CA"/>
          </a:p>
        </p:txBody>
      </p:sp>
      <p:sp>
        <p:nvSpPr>
          <p:cNvPr id="20" name="Footer Placeholder 4"/>
          <p:cNvSpPr>
            <a:spLocks noGrp="1"/>
          </p:cNvSpPr>
          <p:nvPr>
            <p:ph type="ftr" sz="quarter" idx="11"/>
          </p:nvPr>
        </p:nvSpPr>
        <p:spPr>
          <a:xfrm>
            <a:off x="1371600" y="6218238"/>
            <a:ext cx="2895600" cy="215900"/>
          </a:xfrm>
        </p:spPr>
        <p:txBody>
          <a:bodyPr/>
          <a:lstStyle/>
          <a:p>
            <a:pPr>
              <a:defRPr/>
            </a:pPr>
            <a:r>
              <a:rPr lang="en-CA" dirty="0"/>
              <a:t>Midterm Answers</a:t>
            </a:r>
          </a:p>
        </p:txBody>
      </p:sp>
      <p:grpSp>
        <p:nvGrpSpPr>
          <p:cNvPr id="6151" name="Group 11"/>
          <p:cNvGrpSpPr>
            <a:grpSpLocks/>
          </p:cNvGrpSpPr>
          <p:nvPr/>
        </p:nvGrpSpPr>
        <p:grpSpPr bwMode="auto">
          <a:xfrm>
            <a:off x="239713" y="6350"/>
            <a:ext cx="771525" cy="142875"/>
            <a:chOff x="0" y="0"/>
            <a:chExt cx="7715" cy="1428"/>
          </a:xfrm>
        </p:grpSpPr>
      </p:grpSp>
      <p:grpSp>
        <p:nvGrpSpPr>
          <p:cNvPr id="6148" name="Group 14"/>
          <p:cNvGrpSpPr>
            <a:grpSpLocks/>
          </p:cNvGrpSpPr>
          <p:nvPr/>
        </p:nvGrpSpPr>
        <p:grpSpPr bwMode="auto">
          <a:xfrm>
            <a:off x="236538" y="6350"/>
            <a:ext cx="771525" cy="142875"/>
            <a:chOff x="0" y="0"/>
            <a:chExt cx="7715" cy="1428"/>
          </a:xfrm>
        </p:grpSpPr>
      </p:grpSp>
      <p:grpSp>
        <p:nvGrpSpPr>
          <p:cNvPr id="6145" name="Group 17"/>
          <p:cNvGrpSpPr>
            <a:grpSpLocks/>
          </p:cNvGrpSpPr>
          <p:nvPr/>
        </p:nvGrpSpPr>
        <p:grpSpPr bwMode="auto">
          <a:xfrm>
            <a:off x="190500" y="6350"/>
            <a:ext cx="809625" cy="171450"/>
            <a:chOff x="0" y="476"/>
            <a:chExt cx="8096" cy="1714"/>
          </a:xfrm>
        </p:grpSpPr>
      </p:grpSp>
      <p:grpSp>
        <p:nvGrpSpPr>
          <p:cNvPr id="6161" name="Group 17"/>
          <p:cNvGrpSpPr>
            <a:grpSpLocks/>
          </p:cNvGrpSpPr>
          <p:nvPr/>
        </p:nvGrpSpPr>
        <p:grpSpPr bwMode="auto">
          <a:xfrm>
            <a:off x="239713" y="6350"/>
            <a:ext cx="771525" cy="142875"/>
            <a:chOff x="0" y="0"/>
            <a:chExt cx="7715" cy="1428"/>
          </a:xfrm>
        </p:grpSpPr>
      </p:grpSp>
      <p:grpSp>
        <p:nvGrpSpPr>
          <p:cNvPr id="6158" name="Group 14"/>
          <p:cNvGrpSpPr>
            <a:grpSpLocks/>
          </p:cNvGrpSpPr>
          <p:nvPr/>
        </p:nvGrpSpPr>
        <p:grpSpPr bwMode="auto">
          <a:xfrm>
            <a:off x="236538" y="6350"/>
            <a:ext cx="771525" cy="142875"/>
            <a:chOff x="0" y="0"/>
            <a:chExt cx="7715" cy="1428"/>
          </a:xfrm>
        </p:grpSpPr>
      </p:grpSp>
      <p:grpSp>
        <p:nvGrpSpPr>
          <p:cNvPr id="6155" name="Group 11"/>
          <p:cNvGrpSpPr>
            <a:grpSpLocks/>
          </p:cNvGrpSpPr>
          <p:nvPr/>
        </p:nvGrpSpPr>
        <p:grpSpPr bwMode="auto">
          <a:xfrm>
            <a:off x="190500" y="6350"/>
            <a:ext cx="809625" cy="171450"/>
            <a:chOff x="0" y="476"/>
            <a:chExt cx="8096" cy="1714"/>
          </a:xfrm>
        </p:grpSpPr>
      </p:grpSp>
      <p:sp>
        <p:nvSpPr>
          <p:cNvPr id="2" name="TextBox 1"/>
          <p:cNvSpPr txBox="1"/>
          <p:nvPr/>
        </p:nvSpPr>
        <p:spPr>
          <a:xfrm>
            <a:off x="467544" y="404664"/>
            <a:ext cx="8352928" cy="5478423"/>
          </a:xfrm>
          <a:prstGeom prst="rect">
            <a:avLst/>
          </a:prstGeom>
          <a:noFill/>
        </p:spPr>
        <p:txBody>
          <a:bodyPr wrap="square" rtlCol="0">
            <a:spAutoFit/>
          </a:bodyPr>
          <a:lstStyle/>
          <a:p>
            <a:pPr marL="0" marR="0">
              <a:spcBef>
                <a:spcPts val="0"/>
              </a:spcBef>
              <a:spcAft>
                <a:spcPts val="0"/>
              </a:spcAft>
            </a:pPr>
            <a:r>
              <a:rPr lang="en-US" sz="1800" dirty="0">
                <a:latin typeface="Courier New" panose="02070309020205020404" pitchFamily="49" charset="0"/>
                <a:ea typeface="Times New Roman" panose="02020603050405020304" pitchFamily="18" charset="0"/>
              </a:rPr>
              <a:t>public class School{</a:t>
            </a:r>
            <a:endParaRPr lang="en-US" sz="2000" dirty="0">
              <a:ea typeface="Times New Roman" panose="02020603050405020304" pitchFamily="18" charset="0"/>
            </a:endParaRPr>
          </a:p>
          <a:p>
            <a:pPr marL="0" marR="0">
              <a:spcBef>
                <a:spcPts val="0"/>
              </a:spcBef>
              <a:spcAft>
                <a:spcPts val="0"/>
              </a:spcAft>
            </a:pPr>
            <a:r>
              <a:rPr lang="en-US" sz="800" dirty="0">
                <a:latin typeface="Courier New" panose="02070309020205020404" pitchFamily="49" charset="0"/>
                <a:ea typeface="Times New Roman" panose="02020603050405020304" pitchFamily="18" charset="0"/>
              </a:rPr>
              <a:t> </a:t>
            </a:r>
            <a:endParaRPr lang="en-US" sz="2000" dirty="0">
              <a:ea typeface="Times New Roman" panose="02020603050405020304" pitchFamily="18" charset="0"/>
            </a:endParaRPr>
          </a:p>
          <a:p>
            <a:pPr marL="0" marR="0">
              <a:spcBef>
                <a:spcPts val="0"/>
              </a:spcBef>
              <a:spcAft>
                <a:spcPts val="0"/>
              </a:spcAft>
            </a:pPr>
            <a:r>
              <a:rPr lang="en-US" sz="1800" dirty="0">
                <a:latin typeface="Courier New" panose="02070309020205020404" pitchFamily="49" charset="0"/>
                <a:ea typeface="Times New Roman" panose="02020603050405020304" pitchFamily="18" charset="0"/>
              </a:rPr>
              <a:t>   // </a:t>
            </a:r>
            <a:r>
              <a:rPr lang="en-US" sz="1800" b="1" dirty="0">
                <a:latin typeface="Courier New" panose="02070309020205020404" pitchFamily="49" charset="0"/>
                <a:ea typeface="Times New Roman" panose="02020603050405020304" pitchFamily="18" charset="0"/>
              </a:rPr>
              <a:t>Constructor A</a:t>
            </a:r>
            <a:r>
              <a:rPr lang="en-US" sz="1800" dirty="0">
                <a:latin typeface="Courier New" panose="02070309020205020404" pitchFamily="49" charset="0"/>
                <a:ea typeface="Times New Roman" panose="02020603050405020304" pitchFamily="18" charset="0"/>
              </a:rPr>
              <a:t>.  Assume the school type is passed as a    </a:t>
            </a:r>
          </a:p>
          <a:p>
            <a:pPr marL="0" marR="0">
              <a:spcBef>
                <a:spcPts val="0"/>
              </a:spcBef>
              <a:spcAft>
                <a:spcPts val="0"/>
              </a:spcAft>
            </a:pPr>
            <a:r>
              <a:rPr lang="en-US" sz="1800" dirty="0">
                <a:latin typeface="Courier New" panose="02070309020205020404" pitchFamily="49" charset="0"/>
                <a:ea typeface="Times New Roman" panose="02020603050405020304" pitchFamily="18" charset="0"/>
              </a:rPr>
              <a:t>   // character where 'k' = kindergarten, 'e' = elementary, </a:t>
            </a:r>
          </a:p>
          <a:p>
            <a:pPr marL="0" marR="0">
              <a:spcBef>
                <a:spcPts val="0"/>
              </a:spcBef>
              <a:spcAft>
                <a:spcPts val="0"/>
              </a:spcAft>
            </a:pPr>
            <a:r>
              <a:rPr lang="en-US" sz="1800" dirty="0">
                <a:latin typeface="Courier New" panose="02070309020205020404" pitchFamily="49" charset="0"/>
                <a:ea typeface="Times New Roman" panose="02020603050405020304" pitchFamily="18" charset="0"/>
              </a:rPr>
              <a:t>   // 'h' = high school</a:t>
            </a:r>
            <a:endParaRPr lang="en-US" sz="2000" dirty="0">
              <a:ea typeface="Times New Roman" panose="02020603050405020304" pitchFamily="18" charset="0"/>
            </a:endParaRPr>
          </a:p>
          <a:p>
            <a:pPr marL="0" marR="0">
              <a:spcBef>
                <a:spcPts val="0"/>
              </a:spcBef>
              <a:spcAft>
                <a:spcPts val="0"/>
              </a:spcAft>
            </a:pPr>
            <a:r>
              <a:rPr lang="en-US" sz="1800" dirty="0">
                <a:latin typeface="Courier New" panose="02070309020205020404" pitchFamily="49" charset="0"/>
                <a:ea typeface="Times New Roman" panose="02020603050405020304" pitchFamily="18" charset="0"/>
              </a:rPr>
              <a:t> </a:t>
            </a:r>
            <a:endParaRPr lang="en-US" sz="2000" dirty="0">
              <a:ea typeface="Times New Roman" panose="02020603050405020304" pitchFamily="18" charset="0"/>
            </a:endParaRPr>
          </a:p>
          <a:p>
            <a:pPr marL="0" marR="0">
              <a:spcBef>
                <a:spcPts val="0"/>
              </a:spcBef>
              <a:spcAft>
                <a:spcPts val="0"/>
              </a:spcAft>
            </a:pPr>
            <a:r>
              <a:rPr lang="en-US" sz="1800" dirty="0">
                <a:latin typeface="Courier New" panose="02070309020205020404" pitchFamily="49" charset="0"/>
                <a:ea typeface="Times New Roman" panose="02020603050405020304" pitchFamily="18" charset="0"/>
              </a:rPr>
              <a:t>   public School(char </a:t>
            </a:r>
            <a:r>
              <a:rPr lang="en-US" sz="1800" dirty="0" err="1">
                <a:latin typeface="Courier New" panose="02070309020205020404" pitchFamily="49" charset="0"/>
                <a:ea typeface="Times New Roman" panose="02020603050405020304" pitchFamily="18" charset="0"/>
              </a:rPr>
              <a:t>schoolLevel</a:t>
            </a:r>
            <a:r>
              <a:rPr lang="en-US" sz="1800" dirty="0">
                <a:latin typeface="Courier New" panose="02070309020205020404" pitchFamily="49" charset="0"/>
                <a:ea typeface="Times New Roman" panose="02020603050405020304" pitchFamily="18" charset="0"/>
              </a:rPr>
              <a:t>) {…}; </a:t>
            </a:r>
            <a:endParaRPr lang="en-US" sz="2000" dirty="0">
              <a:ea typeface="Times New Roman" panose="02020603050405020304" pitchFamily="18" charset="0"/>
            </a:endParaRPr>
          </a:p>
          <a:p>
            <a:pPr marL="0" marR="0">
              <a:spcBef>
                <a:spcPts val="0"/>
              </a:spcBef>
              <a:spcAft>
                <a:spcPts val="0"/>
              </a:spcAft>
            </a:pPr>
            <a:r>
              <a:rPr lang="en-US" sz="1800" dirty="0">
                <a:latin typeface="Courier New" panose="02070309020205020404" pitchFamily="49" charset="0"/>
                <a:ea typeface="Times New Roman" panose="02020603050405020304" pitchFamily="18" charset="0"/>
              </a:rPr>
              <a:t> </a:t>
            </a:r>
            <a:endParaRPr lang="en-US" sz="2000" dirty="0">
              <a:ea typeface="Times New Roman" panose="02020603050405020304" pitchFamily="18" charset="0"/>
            </a:endParaRPr>
          </a:p>
          <a:p>
            <a:pPr marL="0" marR="0">
              <a:spcBef>
                <a:spcPts val="0"/>
              </a:spcBef>
              <a:spcAft>
                <a:spcPts val="0"/>
              </a:spcAft>
            </a:pPr>
            <a:r>
              <a:rPr lang="en-US" sz="1800" dirty="0">
                <a:latin typeface="Courier New" panose="02070309020205020404" pitchFamily="49" charset="0"/>
                <a:ea typeface="Times New Roman" panose="02020603050405020304" pitchFamily="18" charset="0"/>
              </a:rPr>
              <a:t>   // </a:t>
            </a:r>
            <a:r>
              <a:rPr lang="en-US" sz="1800" b="1" dirty="0">
                <a:latin typeface="Courier New" panose="02070309020205020404" pitchFamily="49" charset="0"/>
                <a:ea typeface="Times New Roman" panose="02020603050405020304" pitchFamily="18" charset="0"/>
              </a:rPr>
              <a:t>Constructor B</a:t>
            </a:r>
            <a:endParaRPr lang="en-US" sz="2000" dirty="0">
              <a:ea typeface="Times New Roman" panose="02020603050405020304" pitchFamily="18" charset="0"/>
            </a:endParaRPr>
          </a:p>
          <a:p>
            <a:pPr marL="0" marR="0">
              <a:spcBef>
                <a:spcPts val="0"/>
              </a:spcBef>
              <a:spcAft>
                <a:spcPts val="0"/>
              </a:spcAft>
            </a:pPr>
            <a:r>
              <a:rPr lang="en-US" sz="1800" dirty="0">
                <a:latin typeface="Courier New" panose="02070309020205020404" pitchFamily="49" charset="0"/>
                <a:ea typeface="Times New Roman" panose="02020603050405020304" pitchFamily="18" charset="0"/>
              </a:rPr>
              <a:t>   public School(</a:t>
            </a:r>
            <a:r>
              <a:rPr lang="en-US" sz="1800" dirty="0" err="1">
                <a:latin typeface="Courier New" panose="02070309020205020404" pitchFamily="49" charset="0"/>
                <a:ea typeface="Times New Roman" panose="02020603050405020304" pitchFamily="18" charset="0"/>
              </a:rPr>
              <a:t>int</a:t>
            </a:r>
            <a:r>
              <a:rPr lang="en-US" sz="1800" dirty="0">
                <a:latin typeface="Courier New" panose="02070309020205020404" pitchFamily="49" charset="0"/>
                <a:ea typeface="Times New Roman" panose="02020603050405020304" pitchFamily="18" charset="0"/>
              </a:rPr>
              <a:t> </a:t>
            </a:r>
            <a:r>
              <a:rPr lang="en-US" sz="1800" dirty="0" err="1">
                <a:latin typeface="Courier New" panose="02070309020205020404" pitchFamily="49" charset="0"/>
                <a:ea typeface="Times New Roman" panose="02020603050405020304" pitchFamily="18" charset="0"/>
              </a:rPr>
              <a:t>districtNumber</a:t>
            </a:r>
            <a:r>
              <a:rPr lang="en-US" sz="1800" dirty="0">
                <a:latin typeface="Courier New" panose="02070309020205020404" pitchFamily="49" charset="0"/>
                <a:ea typeface="Times New Roman" panose="02020603050405020304" pitchFamily="18" charset="0"/>
              </a:rPr>
              <a:t>) {…};  </a:t>
            </a:r>
            <a:endParaRPr lang="en-US" sz="2000" dirty="0">
              <a:ea typeface="Times New Roman" panose="02020603050405020304" pitchFamily="18" charset="0"/>
            </a:endParaRPr>
          </a:p>
          <a:p>
            <a:pPr marL="0" marR="0">
              <a:spcBef>
                <a:spcPts val="0"/>
              </a:spcBef>
              <a:spcAft>
                <a:spcPts val="0"/>
              </a:spcAft>
            </a:pPr>
            <a:r>
              <a:rPr lang="en-US" sz="1800" dirty="0">
                <a:latin typeface="Courier New" panose="02070309020205020404" pitchFamily="49" charset="0"/>
                <a:ea typeface="Times New Roman" panose="02020603050405020304" pitchFamily="18" charset="0"/>
              </a:rPr>
              <a:t> </a:t>
            </a:r>
            <a:endParaRPr lang="en-US" sz="2000" dirty="0">
              <a:ea typeface="Times New Roman" panose="02020603050405020304" pitchFamily="18" charset="0"/>
            </a:endParaRPr>
          </a:p>
          <a:p>
            <a:pPr marL="0" marR="0">
              <a:spcBef>
                <a:spcPts val="0"/>
              </a:spcBef>
              <a:spcAft>
                <a:spcPts val="0"/>
              </a:spcAft>
            </a:pPr>
            <a:r>
              <a:rPr lang="en-US" sz="1800" dirty="0">
                <a:latin typeface="Courier New" panose="02070309020205020404" pitchFamily="49" charset="0"/>
                <a:ea typeface="Times New Roman" panose="02020603050405020304" pitchFamily="18" charset="0"/>
              </a:rPr>
              <a:t>   // </a:t>
            </a:r>
            <a:r>
              <a:rPr lang="en-US" sz="1800" b="1" dirty="0">
                <a:latin typeface="Courier New" panose="02070309020205020404" pitchFamily="49" charset="0"/>
                <a:ea typeface="Times New Roman" panose="02020603050405020304" pitchFamily="18" charset="0"/>
              </a:rPr>
              <a:t>Constructor C</a:t>
            </a:r>
            <a:endParaRPr lang="en-US" sz="2000" dirty="0">
              <a:ea typeface="Times New Roman" panose="02020603050405020304" pitchFamily="18" charset="0"/>
            </a:endParaRPr>
          </a:p>
          <a:p>
            <a:pPr marL="0" marR="0">
              <a:spcBef>
                <a:spcPts val="0"/>
              </a:spcBef>
              <a:spcAft>
                <a:spcPts val="0"/>
              </a:spcAft>
            </a:pPr>
            <a:r>
              <a:rPr lang="en-US" sz="1800" dirty="0">
                <a:latin typeface="Courier New" panose="02070309020205020404" pitchFamily="49" charset="0"/>
                <a:ea typeface="Times New Roman" panose="02020603050405020304" pitchFamily="18" charset="0"/>
              </a:rPr>
              <a:t>   public School(String </a:t>
            </a:r>
            <a:r>
              <a:rPr lang="en-US" sz="1800" dirty="0" err="1">
                <a:latin typeface="Courier New" panose="02070309020205020404" pitchFamily="49" charset="0"/>
                <a:ea typeface="Times New Roman" panose="02020603050405020304" pitchFamily="18" charset="0"/>
              </a:rPr>
              <a:t>schoolName</a:t>
            </a:r>
            <a:r>
              <a:rPr lang="en-US" sz="1800" dirty="0">
                <a:latin typeface="Courier New" panose="02070309020205020404" pitchFamily="49" charset="0"/>
                <a:ea typeface="Times New Roman" panose="02020603050405020304" pitchFamily="18" charset="0"/>
              </a:rPr>
              <a:t>) {…};</a:t>
            </a:r>
            <a:endParaRPr lang="en-US" sz="2000" dirty="0">
              <a:ea typeface="Times New Roman" panose="02020603050405020304" pitchFamily="18" charset="0"/>
            </a:endParaRPr>
          </a:p>
          <a:p>
            <a:pPr marL="0" marR="0">
              <a:spcBef>
                <a:spcPts val="0"/>
              </a:spcBef>
              <a:spcAft>
                <a:spcPts val="0"/>
              </a:spcAft>
            </a:pPr>
            <a:r>
              <a:rPr lang="en-US" sz="1800" dirty="0">
                <a:latin typeface="Courier New" panose="02070309020205020404" pitchFamily="49" charset="0"/>
                <a:ea typeface="Times New Roman" panose="02020603050405020304" pitchFamily="18" charset="0"/>
              </a:rPr>
              <a:t> </a:t>
            </a:r>
            <a:endParaRPr lang="en-US" sz="2000" dirty="0">
              <a:ea typeface="Times New Roman" panose="02020603050405020304" pitchFamily="18" charset="0"/>
            </a:endParaRPr>
          </a:p>
          <a:p>
            <a:pPr marL="0" marR="0">
              <a:spcBef>
                <a:spcPts val="0"/>
              </a:spcBef>
              <a:spcAft>
                <a:spcPts val="0"/>
              </a:spcAft>
            </a:pPr>
            <a:r>
              <a:rPr lang="en-US" sz="1800" dirty="0">
                <a:latin typeface="Courier New" panose="02070309020205020404" pitchFamily="49" charset="0"/>
                <a:ea typeface="Times New Roman" panose="02020603050405020304" pitchFamily="18" charset="0"/>
              </a:rPr>
              <a:t>   // </a:t>
            </a:r>
            <a:r>
              <a:rPr lang="en-US" sz="1800" b="1" dirty="0">
                <a:latin typeface="Courier New" panose="02070309020205020404" pitchFamily="49" charset="0"/>
                <a:ea typeface="Times New Roman" panose="02020603050405020304" pitchFamily="18" charset="0"/>
              </a:rPr>
              <a:t>Constructor D</a:t>
            </a:r>
            <a:r>
              <a:rPr lang="en-US" sz="1800" dirty="0">
                <a:latin typeface="Courier New" panose="02070309020205020404" pitchFamily="49" charset="0"/>
                <a:ea typeface="Times New Roman" panose="02020603050405020304" pitchFamily="18" charset="0"/>
              </a:rPr>
              <a:t>  </a:t>
            </a:r>
            <a:endParaRPr lang="en-US" sz="2000" dirty="0">
              <a:ea typeface="Times New Roman" panose="02020603050405020304" pitchFamily="18" charset="0"/>
            </a:endParaRPr>
          </a:p>
          <a:p>
            <a:pPr marL="0" marR="0">
              <a:spcBef>
                <a:spcPts val="0"/>
              </a:spcBef>
              <a:spcAft>
                <a:spcPts val="0"/>
              </a:spcAft>
            </a:pPr>
            <a:r>
              <a:rPr lang="en-US" sz="1800" dirty="0">
                <a:latin typeface="Courier New" panose="02070309020205020404" pitchFamily="49" charset="0"/>
                <a:ea typeface="Times New Roman" panose="02020603050405020304" pitchFamily="18" charset="0"/>
              </a:rPr>
              <a:t>   public School(String </a:t>
            </a:r>
            <a:r>
              <a:rPr lang="en-US" sz="1800" dirty="0" err="1">
                <a:latin typeface="Courier New" panose="02070309020205020404" pitchFamily="49" charset="0"/>
                <a:ea typeface="Times New Roman" panose="02020603050405020304" pitchFamily="18" charset="0"/>
              </a:rPr>
              <a:t>schoolName</a:t>
            </a:r>
            <a:r>
              <a:rPr lang="en-US" sz="1800" dirty="0">
                <a:latin typeface="Courier New" panose="02070309020205020404" pitchFamily="49" charset="0"/>
                <a:ea typeface="Times New Roman" panose="02020603050405020304" pitchFamily="18" charset="0"/>
              </a:rPr>
              <a:t>, </a:t>
            </a:r>
            <a:r>
              <a:rPr lang="en-US" sz="1800" dirty="0" err="1">
                <a:latin typeface="Courier New" panose="02070309020205020404" pitchFamily="49" charset="0"/>
                <a:ea typeface="Times New Roman" panose="02020603050405020304" pitchFamily="18" charset="0"/>
              </a:rPr>
              <a:t>int</a:t>
            </a:r>
            <a:r>
              <a:rPr lang="en-US" sz="1800" dirty="0">
                <a:latin typeface="Courier New" panose="02070309020205020404" pitchFamily="49" charset="0"/>
                <a:ea typeface="Times New Roman" panose="02020603050405020304" pitchFamily="18" charset="0"/>
              </a:rPr>
              <a:t> </a:t>
            </a:r>
            <a:r>
              <a:rPr lang="en-US" sz="1800" dirty="0" err="1">
                <a:latin typeface="Courier New" panose="02070309020205020404" pitchFamily="49" charset="0"/>
                <a:ea typeface="Times New Roman" panose="02020603050405020304" pitchFamily="18" charset="0"/>
              </a:rPr>
              <a:t>districtrNum</a:t>
            </a:r>
            <a:r>
              <a:rPr lang="en-US" sz="1800" dirty="0">
                <a:latin typeface="Courier New" panose="02070309020205020404" pitchFamily="49" charset="0"/>
                <a:ea typeface="Times New Roman" panose="02020603050405020304" pitchFamily="18" charset="0"/>
              </a:rPr>
              <a:t>, char </a:t>
            </a:r>
          </a:p>
          <a:p>
            <a:pPr marL="0" marR="0">
              <a:spcBef>
                <a:spcPts val="0"/>
              </a:spcBef>
              <a:spcAft>
                <a:spcPts val="0"/>
              </a:spcAft>
            </a:pPr>
            <a:r>
              <a:rPr lang="en-US" sz="1800" dirty="0">
                <a:latin typeface="Courier New" panose="02070309020205020404" pitchFamily="49" charset="0"/>
                <a:ea typeface="Times New Roman" panose="02020603050405020304" pitchFamily="18" charset="0"/>
              </a:rPr>
              <a:t>      level){…} </a:t>
            </a:r>
            <a:endParaRPr lang="en-US" sz="2000" dirty="0">
              <a:ea typeface="Times New Roman" panose="02020603050405020304" pitchFamily="18" charset="0"/>
            </a:endParaRPr>
          </a:p>
          <a:p>
            <a:pPr marL="0" marR="0">
              <a:spcBef>
                <a:spcPts val="0"/>
              </a:spcBef>
              <a:spcAft>
                <a:spcPts val="0"/>
              </a:spcAft>
            </a:pPr>
            <a:r>
              <a:rPr lang="en-US" sz="1800" dirty="0">
                <a:latin typeface="Courier New" panose="02070309020205020404" pitchFamily="49" charset="0"/>
                <a:ea typeface="Times New Roman" panose="02020603050405020304" pitchFamily="18" charset="0"/>
              </a:rPr>
              <a:t> </a:t>
            </a:r>
            <a:endParaRPr lang="en-US" sz="2000" dirty="0">
              <a:ea typeface="Times New Roman" panose="02020603050405020304" pitchFamily="18" charset="0"/>
            </a:endParaRPr>
          </a:p>
          <a:p>
            <a:pPr marL="0" marR="0">
              <a:spcBef>
                <a:spcPts val="0"/>
              </a:spcBef>
              <a:spcAft>
                <a:spcPts val="0"/>
              </a:spcAft>
            </a:pPr>
            <a:r>
              <a:rPr lang="en-US" sz="1800" dirty="0">
                <a:latin typeface="Courier New" panose="02070309020205020404" pitchFamily="49" charset="0"/>
                <a:ea typeface="Times New Roman" panose="02020603050405020304" pitchFamily="18" charset="0"/>
              </a:rPr>
              <a:t>   ... // other code goes here    </a:t>
            </a:r>
            <a:endParaRPr lang="en-US" sz="2000" dirty="0">
              <a:ea typeface="Times New Roman" panose="02020603050405020304" pitchFamily="18" charset="0"/>
            </a:endParaRPr>
          </a:p>
          <a:p>
            <a:pPr marL="0" marR="0">
              <a:spcBef>
                <a:spcPts val="0"/>
              </a:spcBef>
              <a:spcAft>
                <a:spcPts val="0"/>
              </a:spcAft>
            </a:pPr>
            <a:r>
              <a:rPr lang="en-US" sz="1800" dirty="0">
                <a:latin typeface="Courier New" panose="02070309020205020404" pitchFamily="49" charset="0"/>
                <a:ea typeface="Times New Roman" panose="02020603050405020304" pitchFamily="18" charset="0"/>
              </a:rPr>
              <a:t>}</a:t>
            </a:r>
            <a:endParaRPr lang="en-US" sz="2000" dirty="0">
              <a:ea typeface="Times New Roman" panose="02020603050405020304" pitchFamily="18" charset="0"/>
            </a:endParaRPr>
          </a:p>
        </p:txBody>
      </p:sp>
    </p:spTree>
    <p:extLst>
      <p:ext uri="{BB962C8B-B14F-4D97-AF65-F5344CB8AC3E}">
        <p14:creationId xmlns:p14="http://schemas.microsoft.com/office/powerpoint/2010/main" val="9076621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 name="Table 20"/>
          <p:cNvGraphicFramePr>
            <a:graphicFrameLocks noGrp="1"/>
          </p:cNvGraphicFramePr>
          <p:nvPr>
            <p:extLst>
              <p:ext uri="{D42A27DB-BD31-4B8C-83A1-F6EECF244321}">
                <p14:modId xmlns:p14="http://schemas.microsoft.com/office/powerpoint/2010/main" val="3887638674"/>
              </p:ext>
            </p:extLst>
          </p:nvPr>
        </p:nvGraphicFramePr>
        <p:xfrm>
          <a:off x="407468" y="293729"/>
          <a:ext cx="8280920" cy="4724400"/>
        </p:xfrm>
        <a:graphic>
          <a:graphicData uri="http://schemas.openxmlformats.org/drawingml/2006/table">
            <a:tbl>
              <a:tblPr firstRow="1" firstCol="1" bandRow="1"/>
              <a:tblGrid>
                <a:gridCol w="449577">
                  <a:extLst>
                    <a:ext uri="{9D8B030D-6E8A-4147-A177-3AD203B41FA5}">
                      <a16:colId xmlns:a16="http://schemas.microsoft.com/office/drawing/2014/main" val="20000"/>
                    </a:ext>
                  </a:extLst>
                </a:gridCol>
                <a:gridCol w="7831343">
                  <a:extLst>
                    <a:ext uri="{9D8B030D-6E8A-4147-A177-3AD203B41FA5}">
                      <a16:colId xmlns:a16="http://schemas.microsoft.com/office/drawing/2014/main" val="20001"/>
                    </a:ext>
                  </a:extLst>
                </a:gridCol>
              </a:tblGrid>
              <a:tr h="767503">
                <a:tc>
                  <a:txBody>
                    <a:bodyPr/>
                    <a:lstStyle/>
                    <a:p>
                      <a:pPr marL="0" marR="0" algn="ctr">
                        <a:spcBef>
                          <a:spcPts val="0"/>
                        </a:spcBef>
                        <a:spcAft>
                          <a:spcPts val="0"/>
                        </a:spcAft>
                      </a:pPr>
                      <a:r>
                        <a:rPr lang="en-US" sz="1600" b="1" dirty="0">
                          <a:effectLst/>
                          <a:latin typeface="Calibri" panose="020F0502020204030204" pitchFamily="34" charset="0"/>
                          <a:ea typeface="Times New Roman" panose="02020603050405020304" pitchFamily="18" charset="0"/>
                          <a:cs typeface="Courier New" panose="02070309020205020404" pitchFamily="49" charset="0"/>
                        </a:rPr>
                        <a:t>20.</a:t>
                      </a:r>
                      <a:endParaRPr lang="en-CA" sz="16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tc>
                  <a:txBody>
                    <a:bodyPr/>
                    <a:lstStyle/>
                    <a:p>
                      <a:pPr marL="0" marR="0">
                        <a:spcBef>
                          <a:spcPts val="0"/>
                        </a:spcBef>
                        <a:spcAft>
                          <a:spcPts val="0"/>
                        </a:spcAft>
                      </a:pPr>
                      <a:r>
                        <a:rPr lang="en-US" sz="1800" dirty="0">
                          <a:effectLst/>
                          <a:latin typeface="Calibri" panose="020F0502020204030204" pitchFamily="34" charset="0"/>
                          <a:ea typeface="Times New Roman" panose="02020603050405020304" pitchFamily="18" charset="0"/>
                          <a:cs typeface="Times New Roman" panose="02020603050405020304" pitchFamily="18" charset="0"/>
                        </a:rPr>
                        <a:t>Assume we execute   </a:t>
                      </a:r>
                      <a:r>
                        <a:rPr lang="en-US" sz="1800" dirty="0">
                          <a:effectLst/>
                          <a:latin typeface="Courier New" panose="02070309020205020404" pitchFamily="49" charset="0"/>
                          <a:ea typeface="Times New Roman" panose="02020603050405020304" pitchFamily="18" charset="0"/>
                        </a:rPr>
                        <a:t>new School("H");</a:t>
                      </a:r>
                      <a:r>
                        <a:rPr lang="en-US" sz="1800" dirty="0">
                          <a:effectLst/>
                          <a:latin typeface="Calibri" panose="020F0502020204030204" pitchFamily="34" charset="0"/>
                          <a:ea typeface="Times New Roman" panose="02020603050405020304" pitchFamily="18" charset="0"/>
                          <a:cs typeface="Times New Roman" panose="02020603050405020304" pitchFamily="18" charset="0"/>
                        </a:rPr>
                        <a:t>   Execution will immediately jump to constructor</a:t>
                      </a:r>
                      <a:endParaRPr lang="en-US" sz="200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mj-lt"/>
                        <a:buAutoNum type="alphaLcParenBoth"/>
                      </a:pPr>
                      <a:r>
                        <a:rPr lang="en-US" sz="1700" dirty="0">
                          <a:effectLst/>
                          <a:latin typeface="Courier New" panose="02070309020205020404" pitchFamily="49" charset="0"/>
                          <a:ea typeface="Times New Roman" panose="02020603050405020304" pitchFamily="18" charset="0"/>
                        </a:rPr>
                        <a:t>A</a:t>
                      </a:r>
                      <a:r>
                        <a:rPr lang="en-US" sz="1700" dirty="0">
                          <a:effectLst/>
                          <a:latin typeface="Calibri" panose="020F0502020204030204" pitchFamily="34" charset="0"/>
                          <a:ea typeface="Times New Roman" panose="02020603050405020304" pitchFamily="18" charset="0"/>
                          <a:cs typeface="Times New Roman" panose="02020603050405020304" pitchFamily="18" charset="0"/>
                        </a:rPr>
                        <a:t>	 (b)  </a:t>
                      </a:r>
                      <a:r>
                        <a:rPr lang="en-US" sz="1700" dirty="0">
                          <a:effectLst/>
                          <a:latin typeface="Courier New" panose="02070309020205020404" pitchFamily="49" charset="0"/>
                          <a:ea typeface="Times New Roman" panose="02020603050405020304" pitchFamily="18" charset="0"/>
                        </a:rPr>
                        <a:t>B</a:t>
                      </a:r>
                      <a:r>
                        <a:rPr lang="en-US" sz="1700" dirty="0">
                          <a:effectLst/>
                          <a:latin typeface="Calibri" panose="020F0502020204030204" pitchFamily="34" charset="0"/>
                          <a:ea typeface="Times New Roman" panose="02020603050405020304" pitchFamily="18" charset="0"/>
                          <a:cs typeface="Times New Roman" panose="02020603050405020304" pitchFamily="18" charset="0"/>
                        </a:rPr>
                        <a:t>       (c)   </a:t>
                      </a:r>
                      <a:r>
                        <a:rPr lang="en-US" sz="1700" dirty="0">
                          <a:effectLst/>
                          <a:latin typeface="Courier New" panose="02070309020205020404" pitchFamily="49" charset="0"/>
                          <a:ea typeface="Times New Roman" panose="02020603050405020304" pitchFamily="18" charset="0"/>
                        </a:rPr>
                        <a:t>C</a:t>
                      </a:r>
                      <a:r>
                        <a:rPr lang="en-US" sz="1700" baseline="0" dirty="0">
                          <a:effectLst/>
                          <a:latin typeface="Calibri" panose="020F0502020204030204" pitchFamily="34" charset="0"/>
                          <a:ea typeface="Times New Roman" panose="02020603050405020304" pitchFamily="18" charset="0"/>
                          <a:cs typeface="Times New Roman" panose="02020603050405020304" pitchFamily="18" charset="0"/>
                        </a:rPr>
                        <a:t> </a:t>
                      </a:r>
                      <a:r>
                        <a:rPr lang="en-US" sz="1700" dirty="0">
                          <a:effectLst/>
                          <a:latin typeface="Calibri" panose="020F0502020204030204" pitchFamily="34" charset="0"/>
                          <a:ea typeface="Times New Roman" panose="02020603050405020304" pitchFamily="18" charset="0"/>
                          <a:cs typeface="Times New Roman" panose="02020603050405020304" pitchFamily="18" charset="0"/>
                        </a:rPr>
                        <a:t>     (d)   </a:t>
                      </a:r>
                      <a:r>
                        <a:rPr lang="en-US" sz="1700" dirty="0">
                          <a:effectLst/>
                          <a:latin typeface="Courier New" panose="02070309020205020404" pitchFamily="49" charset="0"/>
                          <a:ea typeface="Times New Roman" panose="02020603050405020304" pitchFamily="18" charset="0"/>
                        </a:rPr>
                        <a:t>D</a:t>
                      </a:r>
                      <a:r>
                        <a:rPr lang="en-US" sz="1700" baseline="0" dirty="0">
                          <a:effectLst/>
                          <a:latin typeface="Calibri" panose="020F0502020204030204" pitchFamily="34" charset="0"/>
                          <a:ea typeface="Times New Roman" panose="02020603050405020304" pitchFamily="18" charset="0"/>
                          <a:cs typeface="Times New Roman" panose="02020603050405020304" pitchFamily="18" charset="0"/>
                        </a:rPr>
                        <a:t>       </a:t>
                      </a:r>
                      <a:r>
                        <a:rPr lang="en-US" sz="1700" dirty="0">
                          <a:effectLst/>
                          <a:latin typeface="Calibri" panose="020F0502020204030204" pitchFamily="34" charset="0"/>
                          <a:ea typeface="Times New Roman" panose="02020603050405020304" pitchFamily="18" charset="0"/>
                          <a:cs typeface="Times New Roman" panose="02020603050405020304" pitchFamily="18" charset="0"/>
                        </a:rPr>
                        <a:t>(e) none of the above; an error will be triggered</a:t>
                      </a:r>
                      <a:endParaRPr lang="en-US" sz="1700" dirty="0">
                        <a:effectLst/>
                        <a:latin typeface="Times New Roman" panose="02020603050405020304" pitchFamily="18" charset="0"/>
                        <a:ea typeface="Times New Roman" panose="02020603050405020304" pitchFamily="18" charset="0"/>
                      </a:endParaRPr>
                    </a:p>
                    <a:p>
                      <a:pPr marL="388620" marR="0">
                        <a:spcBef>
                          <a:spcPts val="0"/>
                        </a:spcBef>
                        <a:spcAft>
                          <a:spcPts val="0"/>
                        </a:spcAft>
                      </a:pPr>
                      <a:r>
                        <a:rPr lang="en-US" sz="1700" dirty="0">
                          <a:effectLst/>
                          <a:latin typeface="Calibri" panose="020F0502020204030204" pitchFamily="34" charset="0"/>
                          <a:ea typeface="Times New Roman" panose="02020603050405020304" pitchFamily="18" charset="0"/>
                          <a:cs typeface="Times New Roman" panose="02020603050405020304" pitchFamily="18" charset="0"/>
                        </a:rPr>
                        <a:t> </a:t>
                      </a:r>
                      <a:endParaRPr lang="en-US" sz="17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extLst>
                  <a:ext uri="{0D108BD9-81ED-4DB2-BD59-A6C34878D82A}">
                    <a16:rowId xmlns:a16="http://schemas.microsoft.com/office/drawing/2014/main" val="10000"/>
                  </a:ext>
                </a:extLst>
              </a:tr>
              <a:tr h="767503">
                <a:tc>
                  <a:txBody>
                    <a:bodyPr/>
                    <a:lstStyle/>
                    <a:p>
                      <a:pPr marL="0" marR="0" algn="ctr">
                        <a:spcBef>
                          <a:spcPts val="0"/>
                        </a:spcBef>
                        <a:spcAft>
                          <a:spcPts val="0"/>
                        </a:spcAft>
                      </a:pPr>
                      <a:r>
                        <a:rPr lang="en-US" sz="1700" b="1" dirty="0">
                          <a:effectLst/>
                          <a:latin typeface="Calibri" panose="020F0502020204030204" pitchFamily="34" charset="0"/>
                          <a:ea typeface="Times New Roman" panose="02020603050405020304" pitchFamily="18" charset="0"/>
                          <a:cs typeface="Courier New" panose="02070309020205020404" pitchFamily="49" charset="0"/>
                        </a:rPr>
                        <a:t>21.</a:t>
                      </a:r>
                      <a:endParaRPr lang="en-CA" sz="17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tc>
                  <a:txBody>
                    <a:bodyPr/>
                    <a:lstStyle/>
                    <a:p>
                      <a:pPr marL="0" marR="0">
                        <a:spcBef>
                          <a:spcPts val="0"/>
                        </a:spcBef>
                        <a:spcAft>
                          <a:spcPts val="0"/>
                        </a:spcAft>
                      </a:pPr>
                      <a:r>
                        <a:rPr lang="en-US" sz="1800" dirty="0">
                          <a:effectLst/>
                          <a:latin typeface="Calibri" panose="020F0502020204030204" pitchFamily="34" charset="0"/>
                          <a:ea typeface="Times New Roman" panose="02020603050405020304" pitchFamily="18" charset="0"/>
                          <a:cs typeface="Times New Roman" panose="02020603050405020304" pitchFamily="18" charset="0"/>
                        </a:rPr>
                        <a:t>Assume we execute   </a:t>
                      </a:r>
                      <a:r>
                        <a:rPr lang="en-US" sz="1800" dirty="0">
                          <a:effectLst/>
                          <a:latin typeface="Courier New" panose="02070309020205020404" pitchFamily="49" charset="0"/>
                          <a:ea typeface="Times New Roman" panose="02020603050405020304" pitchFamily="18" charset="0"/>
                        </a:rPr>
                        <a:t>new School("</a:t>
                      </a:r>
                      <a:r>
                        <a:rPr lang="en-US" sz="1800" dirty="0" err="1">
                          <a:effectLst/>
                          <a:latin typeface="Courier New" panose="02070309020205020404" pitchFamily="49" charset="0"/>
                          <a:ea typeface="Times New Roman" panose="02020603050405020304" pitchFamily="18" charset="0"/>
                        </a:rPr>
                        <a:t>GlebeHS</a:t>
                      </a:r>
                      <a:r>
                        <a:rPr lang="en-US" sz="1800" dirty="0">
                          <a:effectLst/>
                          <a:latin typeface="Courier New" panose="02070309020205020404" pitchFamily="49" charset="0"/>
                          <a:ea typeface="Times New Roman" panose="02020603050405020304" pitchFamily="18" charset="0"/>
                        </a:rPr>
                        <a:t>", 2, 'h');</a:t>
                      </a:r>
                      <a:r>
                        <a:rPr lang="en-US" sz="1800" dirty="0">
                          <a:effectLst/>
                          <a:latin typeface="Calibri" panose="020F0502020204030204" pitchFamily="34" charset="0"/>
                          <a:ea typeface="Times New Roman" panose="02020603050405020304" pitchFamily="18" charset="0"/>
                          <a:cs typeface="Times New Roman" panose="02020603050405020304" pitchFamily="18" charset="0"/>
                        </a:rPr>
                        <a:t>   Execution will immediately jump to constructor</a:t>
                      </a:r>
                      <a:endParaRPr lang="en-US" sz="2000" dirty="0">
                        <a:effectLst/>
                        <a:latin typeface="Times New Roman" panose="02020603050405020304" pitchFamily="18" charset="0"/>
                        <a:ea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700" dirty="0">
                          <a:effectLst/>
                          <a:latin typeface="+mn-lt"/>
                          <a:ea typeface="Times New Roman" panose="02020603050405020304" pitchFamily="18" charset="0"/>
                        </a:rPr>
                        <a:t>(a) </a:t>
                      </a:r>
                      <a:r>
                        <a:rPr lang="en-US" sz="1700" dirty="0">
                          <a:effectLst/>
                          <a:latin typeface="Courier New" panose="02070309020205020404" pitchFamily="49" charset="0"/>
                          <a:ea typeface="Times New Roman" panose="02020603050405020304" pitchFamily="18" charset="0"/>
                        </a:rPr>
                        <a:t>A</a:t>
                      </a:r>
                      <a:r>
                        <a:rPr lang="en-US" sz="1700" dirty="0">
                          <a:effectLst/>
                          <a:latin typeface="Calibri" panose="020F0502020204030204" pitchFamily="34" charset="0"/>
                          <a:ea typeface="Times New Roman" panose="02020603050405020304" pitchFamily="18" charset="0"/>
                          <a:cs typeface="Times New Roman" panose="02020603050405020304" pitchFamily="18" charset="0"/>
                        </a:rPr>
                        <a:t>	 (b)  </a:t>
                      </a:r>
                      <a:r>
                        <a:rPr lang="en-US" sz="1700" dirty="0">
                          <a:effectLst/>
                          <a:latin typeface="Courier New" panose="02070309020205020404" pitchFamily="49" charset="0"/>
                          <a:ea typeface="Times New Roman" panose="02020603050405020304" pitchFamily="18" charset="0"/>
                        </a:rPr>
                        <a:t>B</a:t>
                      </a:r>
                      <a:r>
                        <a:rPr lang="en-US" sz="1700" dirty="0">
                          <a:effectLst/>
                          <a:latin typeface="Calibri" panose="020F0502020204030204" pitchFamily="34" charset="0"/>
                          <a:ea typeface="Times New Roman" panose="02020603050405020304" pitchFamily="18" charset="0"/>
                          <a:cs typeface="Times New Roman" panose="02020603050405020304" pitchFamily="18" charset="0"/>
                        </a:rPr>
                        <a:t>       (c)   </a:t>
                      </a:r>
                      <a:r>
                        <a:rPr lang="en-US" sz="1700" dirty="0">
                          <a:effectLst/>
                          <a:latin typeface="Courier New" panose="02070309020205020404" pitchFamily="49" charset="0"/>
                          <a:ea typeface="Times New Roman" panose="02020603050405020304" pitchFamily="18" charset="0"/>
                        </a:rPr>
                        <a:t>C</a:t>
                      </a:r>
                      <a:r>
                        <a:rPr lang="en-US" sz="1700" baseline="0" dirty="0">
                          <a:effectLst/>
                          <a:latin typeface="Calibri" panose="020F0502020204030204" pitchFamily="34" charset="0"/>
                          <a:ea typeface="Times New Roman" panose="02020603050405020304" pitchFamily="18" charset="0"/>
                          <a:cs typeface="Times New Roman" panose="02020603050405020304" pitchFamily="18" charset="0"/>
                        </a:rPr>
                        <a:t> </a:t>
                      </a:r>
                      <a:r>
                        <a:rPr lang="en-US" sz="1700" dirty="0">
                          <a:effectLst/>
                          <a:latin typeface="Calibri" panose="020F0502020204030204" pitchFamily="34" charset="0"/>
                          <a:ea typeface="Times New Roman" panose="02020603050405020304" pitchFamily="18" charset="0"/>
                          <a:cs typeface="Times New Roman" panose="02020603050405020304" pitchFamily="18" charset="0"/>
                        </a:rPr>
                        <a:t>     (d)   </a:t>
                      </a:r>
                      <a:r>
                        <a:rPr lang="en-US" sz="1700" dirty="0">
                          <a:effectLst/>
                          <a:latin typeface="Courier New" panose="02070309020205020404" pitchFamily="49" charset="0"/>
                          <a:ea typeface="Times New Roman" panose="02020603050405020304" pitchFamily="18" charset="0"/>
                        </a:rPr>
                        <a:t>D</a:t>
                      </a:r>
                      <a:r>
                        <a:rPr lang="en-US" sz="1700" baseline="0" dirty="0">
                          <a:effectLst/>
                          <a:latin typeface="Calibri" panose="020F0502020204030204" pitchFamily="34" charset="0"/>
                          <a:ea typeface="Times New Roman" panose="02020603050405020304" pitchFamily="18" charset="0"/>
                          <a:cs typeface="Times New Roman" panose="02020603050405020304" pitchFamily="18" charset="0"/>
                        </a:rPr>
                        <a:t>       </a:t>
                      </a:r>
                      <a:r>
                        <a:rPr lang="en-US" sz="1700" dirty="0">
                          <a:effectLst/>
                          <a:latin typeface="Calibri" panose="020F0502020204030204" pitchFamily="34" charset="0"/>
                          <a:ea typeface="Times New Roman" panose="02020603050405020304" pitchFamily="18" charset="0"/>
                          <a:cs typeface="Times New Roman" panose="02020603050405020304" pitchFamily="18" charset="0"/>
                        </a:rPr>
                        <a:t>(e) none of the above; an error will be triggered</a:t>
                      </a:r>
                      <a:endParaRPr lang="en-US" sz="1700" dirty="0">
                        <a:effectLst/>
                        <a:latin typeface="Times New Roman" panose="02020603050405020304" pitchFamily="18" charset="0"/>
                        <a:ea typeface="Times New Roman" panose="02020603050405020304" pitchFamily="18" charset="0"/>
                      </a:endParaRPr>
                    </a:p>
                    <a:p>
                      <a:pPr marL="0" marR="0">
                        <a:spcBef>
                          <a:spcPts val="0"/>
                        </a:spcBef>
                        <a:spcAft>
                          <a:spcPts val="0"/>
                        </a:spcAft>
                      </a:pPr>
                      <a:endParaRPr lang="en-US" sz="17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extLst>
                  <a:ext uri="{0D108BD9-81ED-4DB2-BD59-A6C34878D82A}">
                    <a16:rowId xmlns:a16="http://schemas.microsoft.com/office/drawing/2014/main" val="10001"/>
                  </a:ext>
                </a:extLst>
              </a:tr>
              <a:tr h="383752">
                <a:tc>
                  <a:txBody>
                    <a:bodyPr/>
                    <a:lstStyle/>
                    <a:p>
                      <a:pPr marL="0" marR="0" algn="ctr">
                        <a:spcBef>
                          <a:spcPts val="0"/>
                        </a:spcBef>
                        <a:spcAft>
                          <a:spcPts val="0"/>
                        </a:spcAft>
                      </a:pPr>
                      <a:r>
                        <a:rPr lang="en-US" sz="1600" b="1" dirty="0">
                          <a:effectLst/>
                          <a:latin typeface="Calibri" panose="020F0502020204030204" pitchFamily="34" charset="0"/>
                          <a:ea typeface="Times New Roman" panose="02020603050405020304" pitchFamily="18" charset="0"/>
                          <a:cs typeface="Courier New" panose="02070309020205020404" pitchFamily="49" charset="0"/>
                        </a:rPr>
                        <a:t>22.</a:t>
                      </a:r>
                      <a:endParaRPr lang="en-CA" sz="16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tc>
                  <a:txBody>
                    <a:bodyPr/>
                    <a:lstStyle/>
                    <a:p>
                      <a:pPr marL="0" marR="0">
                        <a:spcBef>
                          <a:spcPts val="0"/>
                        </a:spcBef>
                        <a:spcAft>
                          <a:spcPts val="0"/>
                        </a:spcAft>
                      </a:pPr>
                      <a:r>
                        <a:rPr lang="en-US" sz="1800" dirty="0">
                          <a:effectLst/>
                          <a:latin typeface="Calibri" panose="020F0502020204030204" pitchFamily="34" charset="0"/>
                          <a:ea typeface="Times New Roman" panose="02020603050405020304" pitchFamily="18" charset="0"/>
                          <a:cs typeface="Times New Roman" panose="02020603050405020304" pitchFamily="18" charset="0"/>
                        </a:rPr>
                        <a:t>Assume we execute   </a:t>
                      </a:r>
                      <a:r>
                        <a:rPr lang="en-US" sz="1800" dirty="0">
                          <a:effectLst/>
                          <a:latin typeface="Courier New" panose="02070309020205020404" pitchFamily="49" charset="0"/>
                          <a:ea typeface="Times New Roman" panose="02020603050405020304" pitchFamily="18" charset="0"/>
                        </a:rPr>
                        <a:t>new School('H');</a:t>
                      </a:r>
                      <a:r>
                        <a:rPr lang="en-US" sz="1800" dirty="0">
                          <a:effectLst/>
                          <a:latin typeface="Calibri" panose="020F0502020204030204" pitchFamily="34" charset="0"/>
                          <a:ea typeface="Times New Roman" panose="02020603050405020304" pitchFamily="18" charset="0"/>
                          <a:cs typeface="Times New Roman" panose="02020603050405020304" pitchFamily="18" charset="0"/>
                        </a:rPr>
                        <a:t>   Execution will immediately jump to constructor</a:t>
                      </a:r>
                      <a:endParaRPr lang="en-US" sz="2000" dirty="0">
                        <a:effectLst/>
                        <a:latin typeface="Times New Roman" panose="02020603050405020304" pitchFamily="18" charset="0"/>
                        <a:ea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700" b="0" i="0" u="none" strike="noStrike" kern="1200" cap="none" spc="0" normalizeH="0" baseline="0" noProof="0" dirty="0">
                          <a:ln>
                            <a:noFill/>
                          </a:ln>
                          <a:solidFill>
                            <a:prstClr val="black"/>
                          </a:solidFill>
                          <a:effectLst/>
                          <a:uLnTx/>
                          <a:uFillTx/>
                          <a:latin typeface="+mn-lt"/>
                          <a:ea typeface="Times New Roman" panose="02020603050405020304" pitchFamily="18" charset="0"/>
                          <a:cs typeface="+mn-cs"/>
                        </a:rPr>
                        <a:t>(a) </a:t>
                      </a:r>
                      <a:r>
                        <a:rPr kumimoji="0" lang="en-US" sz="1700" b="0" i="0" u="none" strike="noStrike" kern="1200" cap="none" spc="0" normalizeH="0" baseline="0" noProof="0" dirty="0">
                          <a:ln>
                            <a:noFill/>
                          </a:ln>
                          <a:solidFill>
                            <a:prstClr val="black"/>
                          </a:solidFill>
                          <a:effectLst/>
                          <a:uLnTx/>
                          <a:uFillTx/>
                          <a:latin typeface="Courier New" panose="02070309020205020404" pitchFamily="49" charset="0"/>
                          <a:ea typeface="Times New Roman" panose="02020603050405020304" pitchFamily="18" charset="0"/>
                          <a:cs typeface="+mn-cs"/>
                        </a:rPr>
                        <a:t>A</a:t>
                      </a:r>
                      <a:r>
                        <a:rPr kumimoji="0" lang="en-US" sz="17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Times New Roman" panose="02020603050405020304" pitchFamily="18" charset="0"/>
                        </a:rPr>
                        <a:t>	 (b)  </a:t>
                      </a:r>
                      <a:r>
                        <a:rPr kumimoji="0" lang="en-US" sz="1700" b="0" i="0" u="none" strike="noStrike" kern="1200" cap="none" spc="0" normalizeH="0" baseline="0" noProof="0" dirty="0">
                          <a:ln>
                            <a:noFill/>
                          </a:ln>
                          <a:solidFill>
                            <a:prstClr val="black"/>
                          </a:solidFill>
                          <a:effectLst/>
                          <a:uLnTx/>
                          <a:uFillTx/>
                          <a:latin typeface="Courier New" panose="02070309020205020404" pitchFamily="49" charset="0"/>
                          <a:ea typeface="Times New Roman" panose="02020603050405020304" pitchFamily="18" charset="0"/>
                          <a:cs typeface="+mn-cs"/>
                        </a:rPr>
                        <a:t>B</a:t>
                      </a:r>
                      <a:r>
                        <a:rPr kumimoji="0" lang="en-US" sz="17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Times New Roman" panose="02020603050405020304" pitchFamily="18" charset="0"/>
                        </a:rPr>
                        <a:t>       (c)   </a:t>
                      </a:r>
                      <a:r>
                        <a:rPr kumimoji="0" lang="en-US" sz="1700" b="0" i="0" u="none" strike="noStrike" kern="1200" cap="none" spc="0" normalizeH="0" baseline="0" noProof="0" dirty="0">
                          <a:ln>
                            <a:noFill/>
                          </a:ln>
                          <a:solidFill>
                            <a:prstClr val="black"/>
                          </a:solidFill>
                          <a:effectLst/>
                          <a:uLnTx/>
                          <a:uFillTx/>
                          <a:latin typeface="Courier New" panose="02070309020205020404" pitchFamily="49" charset="0"/>
                          <a:ea typeface="Times New Roman" panose="02020603050405020304" pitchFamily="18" charset="0"/>
                          <a:cs typeface="+mn-cs"/>
                        </a:rPr>
                        <a:t>C</a:t>
                      </a:r>
                      <a:r>
                        <a:rPr kumimoji="0" lang="en-US" sz="17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Times New Roman" panose="02020603050405020304" pitchFamily="18" charset="0"/>
                        </a:rPr>
                        <a:t>      (d)   </a:t>
                      </a:r>
                      <a:r>
                        <a:rPr kumimoji="0" lang="en-US" sz="1700" b="0" i="0" u="none" strike="noStrike" kern="1200" cap="none" spc="0" normalizeH="0" baseline="0" noProof="0" dirty="0">
                          <a:ln>
                            <a:noFill/>
                          </a:ln>
                          <a:solidFill>
                            <a:prstClr val="black"/>
                          </a:solidFill>
                          <a:effectLst/>
                          <a:uLnTx/>
                          <a:uFillTx/>
                          <a:latin typeface="Courier New" panose="02070309020205020404" pitchFamily="49" charset="0"/>
                          <a:ea typeface="Times New Roman" panose="02020603050405020304" pitchFamily="18" charset="0"/>
                          <a:cs typeface="+mn-cs"/>
                        </a:rPr>
                        <a:t>D</a:t>
                      </a:r>
                      <a:r>
                        <a:rPr kumimoji="0" lang="en-US" sz="17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Times New Roman" panose="02020603050405020304" pitchFamily="18" charset="0"/>
                        </a:rPr>
                        <a:t>       (e) none of the above; an error will be triggered</a:t>
                      </a:r>
                      <a:endParaRPr lang="en-US" sz="1600" dirty="0">
                        <a:effectLst/>
                        <a:latin typeface="+mn-lt"/>
                        <a:ea typeface="Times New Roman"/>
                        <a:cs typeface="Times New Roman"/>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600" dirty="0">
                        <a:effectLst/>
                        <a:latin typeface="+mn-lt"/>
                        <a:ea typeface="Times New Roman"/>
                        <a:cs typeface="Times New Roman"/>
                      </a:endParaRPr>
                    </a:p>
                  </a:txBody>
                  <a:tcPr marL="68580" marR="68580" marT="0" marB="0">
                    <a:lnL>
                      <a:noFill/>
                    </a:lnL>
                    <a:lnR>
                      <a:noFill/>
                    </a:lnR>
                    <a:lnT>
                      <a:noFill/>
                    </a:lnT>
                    <a:lnB>
                      <a:noFill/>
                    </a:lnB>
                  </a:tcPr>
                </a:tc>
                <a:extLst>
                  <a:ext uri="{0D108BD9-81ED-4DB2-BD59-A6C34878D82A}">
                    <a16:rowId xmlns:a16="http://schemas.microsoft.com/office/drawing/2014/main" val="10002"/>
                  </a:ext>
                </a:extLst>
              </a:tr>
              <a:tr h="383752">
                <a:tc>
                  <a:txBody>
                    <a:bodyPr/>
                    <a:lstStyle/>
                    <a:p>
                      <a:pPr marL="0" marR="0" algn="ctr">
                        <a:spcBef>
                          <a:spcPts val="0"/>
                        </a:spcBef>
                        <a:spcAft>
                          <a:spcPts val="0"/>
                        </a:spcAft>
                      </a:pPr>
                      <a:r>
                        <a:rPr lang="en-CA" sz="1600" b="1" dirty="0">
                          <a:effectLst/>
                          <a:latin typeface="+mn-lt"/>
                          <a:ea typeface="Times New Roman" panose="02020603050405020304" pitchFamily="18" charset="0"/>
                        </a:rPr>
                        <a:t>23.</a:t>
                      </a:r>
                    </a:p>
                  </a:txBody>
                  <a:tcPr marL="68580" marR="68580" marT="0" marB="0">
                    <a:lnL>
                      <a:noFill/>
                    </a:lnL>
                    <a:lnR>
                      <a:noFill/>
                    </a:lnR>
                    <a:lnT>
                      <a:noFill/>
                    </a:lnT>
                    <a:lnB>
                      <a:noFill/>
                    </a:lnB>
                  </a:tcPr>
                </a:tc>
                <a:tc>
                  <a:txBody>
                    <a:bodyPr/>
                    <a:lstStyle/>
                    <a:p>
                      <a:pPr marL="0" marR="0">
                        <a:spcBef>
                          <a:spcPts val="0"/>
                        </a:spcBef>
                        <a:spcAft>
                          <a:spcPts val="0"/>
                        </a:spcAft>
                      </a:pPr>
                      <a:r>
                        <a:rPr lang="en-US" sz="1700" dirty="0">
                          <a:effectLst/>
                          <a:latin typeface="Calibri" panose="020F0502020204030204" pitchFamily="34" charset="0"/>
                          <a:ea typeface="Times New Roman" panose="02020603050405020304" pitchFamily="18" charset="0"/>
                          <a:cs typeface="Times New Roman" panose="02020603050405020304" pitchFamily="18" charset="0"/>
                        </a:rPr>
                        <a:t>Assume X</a:t>
                      </a:r>
                      <a:r>
                        <a:rPr lang="en-US" sz="1700" dirty="0">
                          <a:effectLst/>
                          <a:latin typeface="Calibri" panose="020F0502020204030204" pitchFamily="34" charset="0"/>
                          <a:ea typeface="Times New Roman" panose="02020603050405020304" pitchFamily="18" charset="0"/>
                          <a:sym typeface="Wingdings" panose="05000000000000000000" pitchFamily="2" charset="2"/>
                        </a:rPr>
                        <a:t></a:t>
                      </a:r>
                      <a:r>
                        <a:rPr lang="en-US" sz="1700" dirty="0">
                          <a:effectLst/>
                          <a:latin typeface="Calibri" panose="020F0502020204030204" pitchFamily="34" charset="0"/>
                          <a:ea typeface="Times New Roman" panose="02020603050405020304" pitchFamily="18" charset="0"/>
                          <a:cs typeface="Times New Roman" panose="02020603050405020304" pitchFamily="18" charset="0"/>
                        </a:rPr>
                        <a:t>Y indicates that constructor X calls constructor Y using </a:t>
                      </a:r>
                      <a:r>
                        <a:rPr lang="en-US" sz="1700" dirty="0">
                          <a:effectLst/>
                          <a:latin typeface="Courier New" panose="02070309020205020404" pitchFamily="49" charset="0"/>
                          <a:ea typeface="Times New Roman" panose="02020603050405020304" pitchFamily="18" charset="0"/>
                        </a:rPr>
                        <a:t>this(…)</a:t>
                      </a:r>
                      <a:r>
                        <a:rPr lang="en-US" sz="1700" dirty="0">
                          <a:effectLst/>
                          <a:latin typeface="Calibri" panose="020F0502020204030204" pitchFamily="34" charset="0"/>
                          <a:ea typeface="Times New Roman" panose="02020603050405020304" pitchFamily="18" charset="0"/>
                          <a:cs typeface="Times New Roman" panose="02020603050405020304" pitchFamily="18" charset="0"/>
                        </a:rPr>
                        <a:t>, with the appropriate data type parameters passed as arguments. The correct way to chain these four  constructors would be: </a:t>
                      </a:r>
                    </a:p>
                    <a:p>
                      <a:pPr marL="0" marR="0">
                        <a:spcBef>
                          <a:spcPts val="0"/>
                        </a:spcBef>
                        <a:spcAft>
                          <a:spcPts val="0"/>
                        </a:spcAft>
                      </a:pPr>
                      <a:endParaRPr lang="en-US" sz="1700" dirty="0">
                        <a:effectLst/>
                        <a:latin typeface="Calibri" panose="020F0502020204030204" pitchFamily="34" charset="0"/>
                        <a:ea typeface="Times New Roman" panose="02020603050405020304" pitchFamily="18" charset="0"/>
                        <a:cs typeface="Times New Roman" panose="02020603050405020304" pitchFamily="18" charset="0"/>
                      </a:endParaRPr>
                    </a:p>
                    <a:p>
                      <a:pPr marL="0" marR="0">
                        <a:spcBef>
                          <a:spcPts val="0"/>
                        </a:spcBef>
                        <a:spcAft>
                          <a:spcPts val="0"/>
                        </a:spcAft>
                      </a:pPr>
                      <a:endParaRPr lang="en-US" sz="1700" dirty="0">
                        <a:effectLst/>
                        <a:latin typeface="Times New Roman" panose="02020603050405020304" pitchFamily="18" charset="0"/>
                        <a:ea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600" dirty="0">
                        <a:effectLst/>
                        <a:latin typeface="+mn-lt"/>
                        <a:ea typeface="Times New Roman"/>
                        <a:cs typeface="Times New Roman"/>
                      </a:endParaRPr>
                    </a:p>
                  </a:txBody>
                  <a:tcPr marL="68580" marR="68580" marT="0" marB="0">
                    <a:lnL>
                      <a:noFill/>
                    </a:lnL>
                    <a:lnR>
                      <a:noFill/>
                    </a:lnR>
                    <a:lnT>
                      <a:noFill/>
                    </a:lnT>
                    <a:lnB>
                      <a:noFill/>
                    </a:lnB>
                  </a:tcPr>
                </a:tc>
                <a:extLst>
                  <a:ext uri="{0D108BD9-81ED-4DB2-BD59-A6C34878D82A}">
                    <a16:rowId xmlns:a16="http://schemas.microsoft.com/office/drawing/2014/main" val="1345953135"/>
                  </a:ext>
                </a:extLst>
              </a:tr>
            </a:tbl>
          </a:graphicData>
        </a:graphic>
      </p:graphicFrame>
      <p:sp>
        <p:nvSpPr>
          <p:cNvPr id="6" name="Slide Number Placeholder 5"/>
          <p:cNvSpPr>
            <a:spLocks noGrp="1"/>
          </p:cNvSpPr>
          <p:nvPr>
            <p:ph type="sldNum" sz="quarter" idx="12"/>
          </p:nvPr>
        </p:nvSpPr>
        <p:spPr/>
        <p:txBody>
          <a:bodyPr/>
          <a:lstStyle/>
          <a:p>
            <a:pPr>
              <a:defRPr/>
            </a:pPr>
            <a:fld id="{3DD1B580-8283-423C-8B9F-1D7D7650D04F}" type="slidenum">
              <a:rPr lang="en-CA" smtClean="0"/>
              <a:pPr>
                <a:defRPr/>
              </a:pPr>
              <a:t>9</a:t>
            </a:fld>
            <a:endParaRPr lang="en-CA"/>
          </a:p>
        </p:txBody>
      </p:sp>
      <p:sp>
        <p:nvSpPr>
          <p:cNvPr id="15" name="Oval 14"/>
          <p:cNvSpPr/>
          <p:nvPr/>
        </p:nvSpPr>
        <p:spPr>
          <a:xfrm>
            <a:off x="2639380" y="789871"/>
            <a:ext cx="360040" cy="36004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5"/>
          <p:cNvSpPr/>
          <p:nvPr/>
        </p:nvSpPr>
        <p:spPr>
          <a:xfrm>
            <a:off x="3419872" y="1844824"/>
            <a:ext cx="360040" cy="36004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ooter Placeholder 4"/>
          <p:cNvSpPr>
            <a:spLocks noGrp="1"/>
          </p:cNvSpPr>
          <p:nvPr>
            <p:ph type="ftr" sz="quarter" idx="11"/>
          </p:nvPr>
        </p:nvSpPr>
        <p:spPr>
          <a:xfrm>
            <a:off x="1371600" y="6218238"/>
            <a:ext cx="2895600" cy="215900"/>
          </a:xfrm>
        </p:spPr>
        <p:txBody>
          <a:bodyPr/>
          <a:lstStyle/>
          <a:p>
            <a:pPr>
              <a:defRPr/>
            </a:pPr>
            <a:r>
              <a:rPr lang="en-CA" dirty="0"/>
              <a:t>Midterm Answers</a:t>
            </a:r>
          </a:p>
        </p:txBody>
      </p:sp>
      <p:grpSp>
        <p:nvGrpSpPr>
          <p:cNvPr id="6151" name="Group 11"/>
          <p:cNvGrpSpPr>
            <a:grpSpLocks/>
          </p:cNvGrpSpPr>
          <p:nvPr/>
        </p:nvGrpSpPr>
        <p:grpSpPr bwMode="auto">
          <a:xfrm>
            <a:off x="239713" y="6350"/>
            <a:ext cx="771525" cy="142875"/>
            <a:chOff x="0" y="0"/>
            <a:chExt cx="7715" cy="1428"/>
          </a:xfrm>
        </p:grpSpPr>
      </p:grpSp>
      <p:grpSp>
        <p:nvGrpSpPr>
          <p:cNvPr id="6148" name="Group 14"/>
          <p:cNvGrpSpPr>
            <a:grpSpLocks/>
          </p:cNvGrpSpPr>
          <p:nvPr/>
        </p:nvGrpSpPr>
        <p:grpSpPr bwMode="auto">
          <a:xfrm>
            <a:off x="236538" y="6350"/>
            <a:ext cx="771525" cy="142875"/>
            <a:chOff x="0" y="0"/>
            <a:chExt cx="7715" cy="1428"/>
          </a:xfrm>
        </p:grpSpPr>
      </p:grpSp>
      <p:grpSp>
        <p:nvGrpSpPr>
          <p:cNvPr id="6145" name="Group 17"/>
          <p:cNvGrpSpPr>
            <a:grpSpLocks/>
          </p:cNvGrpSpPr>
          <p:nvPr/>
        </p:nvGrpSpPr>
        <p:grpSpPr bwMode="auto">
          <a:xfrm>
            <a:off x="190500" y="6350"/>
            <a:ext cx="809625" cy="171450"/>
            <a:chOff x="0" y="476"/>
            <a:chExt cx="8096" cy="1714"/>
          </a:xfrm>
        </p:grpSpPr>
      </p:grpSp>
      <p:grpSp>
        <p:nvGrpSpPr>
          <p:cNvPr id="6161" name="Group 17"/>
          <p:cNvGrpSpPr>
            <a:grpSpLocks/>
          </p:cNvGrpSpPr>
          <p:nvPr/>
        </p:nvGrpSpPr>
        <p:grpSpPr bwMode="auto">
          <a:xfrm>
            <a:off x="239713" y="6350"/>
            <a:ext cx="771525" cy="142875"/>
            <a:chOff x="0" y="0"/>
            <a:chExt cx="7715" cy="1428"/>
          </a:xfrm>
        </p:grpSpPr>
      </p:grpSp>
      <p:grpSp>
        <p:nvGrpSpPr>
          <p:cNvPr id="6158" name="Group 14"/>
          <p:cNvGrpSpPr>
            <a:grpSpLocks/>
          </p:cNvGrpSpPr>
          <p:nvPr/>
        </p:nvGrpSpPr>
        <p:grpSpPr bwMode="auto">
          <a:xfrm>
            <a:off x="236538" y="6350"/>
            <a:ext cx="771525" cy="142875"/>
            <a:chOff x="0" y="0"/>
            <a:chExt cx="7715" cy="1428"/>
          </a:xfrm>
        </p:grpSpPr>
      </p:grpSp>
      <p:grpSp>
        <p:nvGrpSpPr>
          <p:cNvPr id="6155" name="Group 11"/>
          <p:cNvGrpSpPr>
            <a:grpSpLocks/>
          </p:cNvGrpSpPr>
          <p:nvPr/>
        </p:nvGrpSpPr>
        <p:grpSpPr bwMode="auto">
          <a:xfrm>
            <a:off x="190500" y="6350"/>
            <a:ext cx="809625" cy="171450"/>
            <a:chOff x="0" y="476"/>
            <a:chExt cx="8096" cy="1714"/>
          </a:xfrm>
        </p:grpSpPr>
      </p:grpSp>
      <p:sp>
        <p:nvSpPr>
          <p:cNvPr id="13" name="Oval 12"/>
          <p:cNvSpPr/>
          <p:nvPr/>
        </p:nvSpPr>
        <p:spPr>
          <a:xfrm>
            <a:off x="855842" y="2920747"/>
            <a:ext cx="360040" cy="36004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2"/>
          <a:stretch>
            <a:fillRect/>
          </a:stretch>
        </p:blipFill>
        <p:spPr>
          <a:xfrm>
            <a:off x="830675" y="4306376"/>
            <a:ext cx="7210425" cy="952500"/>
          </a:xfrm>
          <a:prstGeom prst="rect">
            <a:avLst/>
          </a:prstGeom>
        </p:spPr>
      </p:pic>
      <p:sp>
        <p:nvSpPr>
          <p:cNvPr id="14" name="Oval 13"/>
          <p:cNvSpPr/>
          <p:nvPr/>
        </p:nvSpPr>
        <p:spPr>
          <a:xfrm>
            <a:off x="2459360" y="4329236"/>
            <a:ext cx="360040" cy="36004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0724459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13" grpId="0" animBg="1"/>
      <p:bldP spid="1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12925" y="1192754"/>
            <a:ext cx="8053949" cy="3693319"/>
          </a:xfrm>
          <a:prstGeom prst="rect">
            <a:avLst/>
          </a:prstGeom>
        </p:spPr>
        <p:txBody>
          <a:bodyPr wrap="square">
            <a:spAutoFit/>
          </a:bodyPr>
          <a:lstStyle/>
          <a:p>
            <a:pPr marL="0" marR="0">
              <a:spcBef>
                <a:spcPts val="0"/>
              </a:spcBef>
              <a:spcAft>
                <a:spcPts val="0"/>
              </a:spcAft>
            </a:pPr>
            <a:r>
              <a:rPr lang="en-US" sz="1600" b="1" dirty="0">
                <a:latin typeface="+mn-lt"/>
              </a:rPr>
              <a:t>24</a:t>
            </a:r>
            <a:r>
              <a:rPr lang="en-US" sz="1800" dirty="0">
                <a:latin typeface="+mn-lt"/>
              </a:rPr>
              <a:t>. </a:t>
            </a:r>
            <a:r>
              <a:rPr lang="en-US" sz="1800" dirty="0">
                <a:latin typeface="Calibri" panose="020F0502020204030204" pitchFamily="34" charset="0"/>
                <a:ea typeface="Times New Roman" panose="02020603050405020304" pitchFamily="18" charset="0"/>
                <a:cs typeface="Times New Roman" panose="02020603050405020304" pitchFamily="18" charset="0"/>
              </a:rPr>
              <a:t>A </a:t>
            </a:r>
            <a:r>
              <a:rPr lang="en-US" sz="1800" i="1" dirty="0">
                <a:latin typeface="Calibri" panose="020F0502020204030204" pitchFamily="34" charset="0"/>
                <a:ea typeface="Times New Roman" panose="02020603050405020304" pitchFamily="18" charset="0"/>
                <a:cs typeface="Times New Roman" panose="02020603050405020304" pitchFamily="18" charset="0"/>
              </a:rPr>
              <a:t>superclass</a:t>
            </a:r>
            <a:r>
              <a:rPr lang="en-US" sz="1800" dirty="0">
                <a:latin typeface="Calibri" panose="020F0502020204030204" pitchFamily="34" charset="0"/>
                <a:ea typeface="Times New Roman" panose="02020603050405020304" pitchFamily="18" charset="0"/>
                <a:cs typeface="Times New Roman" panose="02020603050405020304" pitchFamily="18" charset="0"/>
              </a:rPr>
              <a:t> is to a </a:t>
            </a:r>
            <a:r>
              <a:rPr lang="en-US" sz="1800" i="1" dirty="0">
                <a:latin typeface="Calibri" panose="020F0502020204030204" pitchFamily="34" charset="0"/>
                <a:ea typeface="Times New Roman" panose="02020603050405020304" pitchFamily="18" charset="0"/>
                <a:cs typeface="Times New Roman" panose="02020603050405020304" pitchFamily="18" charset="0"/>
              </a:rPr>
              <a:t>subclass</a:t>
            </a:r>
            <a:r>
              <a:rPr lang="en-US" sz="1800" dirty="0">
                <a:latin typeface="Calibri" panose="020F0502020204030204" pitchFamily="34" charset="0"/>
                <a:ea typeface="Times New Roman" panose="02020603050405020304" pitchFamily="18" charset="0"/>
                <a:cs typeface="Times New Roman" panose="02020603050405020304" pitchFamily="18" charset="0"/>
              </a:rPr>
              <a:t> as a </a:t>
            </a:r>
            <a:r>
              <a:rPr lang="en-US" sz="1800" i="1" dirty="0">
                <a:latin typeface="Calibri" panose="020F0502020204030204" pitchFamily="34" charset="0"/>
                <a:ea typeface="Times New Roman" panose="02020603050405020304" pitchFamily="18" charset="0"/>
                <a:cs typeface="Times New Roman" panose="02020603050405020304" pitchFamily="18" charset="0"/>
              </a:rPr>
              <a:t>base</a:t>
            </a:r>
            <a:r>
              <a:rPr lang="en-US" sz="1800" dirty="0">
                <a:latin typeface="Calibri" panose="020F0502020204030204" pitchFamily="34" charset="0"/>
                <a:ea typeface="Times New Roman" panose="02020603050405020304" pitchFamily="18" charset="0"/>
                <a:cs typeface="Times New Roman" panose="02020603050405020304" pitchFamily="18" charset="0"/>
              </a:rPr>
              <a:t> class is to a __________________ class.</a:t>
            </a:r>
            <a:endParaRPr lang="en-US" sz="1800" dirty="0">
              <a:ea typeface="Times New Roman" panose="02020603050405020304" pitchFamily="18" charset="0"/>
            </a:endParaRPr>
          </a:p>
          <a:p>
            <a:endParaRPr lang="en-US" sz="1800" dirty="0">
              <a:latin typeface="+mn-lt"/>
            </a:endParaRPr>
          </a:p>
          <a:p>
            <a:r>
              <a:rPr lang="en-US" sz="1600" b="1" dirty="0">
                <a:latin typeface="+mn-lt"/>
              </a:rPr>
              <a:t>25. </a:t>
            </a:r>
            <a:r>
              <a:rPr lang="en-US" sz="1800" dirty="0">
                <a:latin typeface="+mn-lt"/>
              </a:rPr>
              <a:t>‘</a:t>
            </a:r>
            <a:r>
              <a:rPr lang="en-US" sz="1800" dirty="0">
                <a:latin typeface="Calibri" panose="020F0502020204030204" pitchFamily="34" charset="0"/>
                <a:ea typeface="Times New Roman" panose="02020603050405020304" pitchFamily="18" charset="0"/>
                <a:cs typeface="Times New Roman" panose="02020603050405020304" pitchFamily="18" charset="0"/>
              </a:rPr>
              <a:t>‘has a’ relationships are of two types: ______________ and _______________.</a:t>
            </a:r>
          </a:p>
          <a:p>
            <a:endParaRPr lang="en-US" sz="1800" dirty="0">
              <a:latin typeface="+mn-lt"/>
            </a:endParaRPr>
          </a:p>
          <a:p>
            <a:pPr marL="0" marR="0">
              <a:spcBef>
                <a:spcPts val="0"/>
              </a:spcBef>
              <a:spcAft>
                <a:spcPts val="0"/>
              </a:spcAft>
            </a:pPr>
            <a:r>
              <a:rPr lang="en-US" sz="1600" b="1" dirty="0">
                <a:latin typeface="+mn-lt"/>
              </a:rPr>
              <a:t>26</a:t>
            </a:r>
            <a:r>
              <a:rPr lang="en-US" sz="1800" dirty="0">
                <a:latin typeface="+mn-lt"/>
              </a:rPr>
              <a:t>. </a:t>
            </a:r>
            <a:r>
              <a:rPr lang="en-US" sz="1800" dirty="0">
                <a:latin typeface="Calibri" panose="020F0502020204030204" pitchFamily="34" charset="0"/>
                <a:ea typeface="Times New Roman" panose="02020603050405020304" pitchFamily="18" charset="0"/>
                <a:cs typeface="Times New Roman" panose="02020603050405020304" pitchFamily="18" charset="0"/>
              </a:rPr>
              <a:t>To create an object in memory, you must   ______________________ it from a </a:t>
            </a:r>
          </a:p>
          <a:p>
            <a:pPr marL="0" marR="0">
              <a:spcBef>
                <a:spcPts val="0"/>
              </a:spcBef>
              <a:spcAft>
                <a:spcPts val="0"/>
              </a:spcAft>
            </a:pPr>
            <a:endParaRPr lang="en-US" sz="1800" dirty="0">
              <a:latin typeface="Calibri" panose="020F0502020204030204" pitchFamily="34" charset="0"/>
              <a:ea typeface="Times New Roman" panose="02020603050405020304" pitchFamily="18" charset="0"/>
              <a:cs typeface="Times New Roman" panose="02020603050405020304" pitchFamily="18" charset="0"/>
            </a:endParaRPr>
          </a:p>
          <a:p>
            <a:pPr marL="0" marR="0">
              <a:spcBef>
                <a:spcPts val="0"/>
              </a:spcBef>
              <a:spcAft>
                <a:spcPts val="0"/>
              </a:spcAft>
            </a:pPr>
            <a:r>
              <a:rPr lang="en-US" sz="1800" dirty="0">
                <a:latin typeface="Calibri" panose="020F0502020204030204" pitchFamily="34" charset="0"/>
                <a:ea typeface="Times New Roman" panose="02020603050405020304" pitchFamily="18" charset="0"/>
                <a:cs typeface="Times New Roman" panose="02020603050405020304" pitchFamily="18" charset="0"/>
              </a:rPr>
              <a:t>       class using the _______________  keyword.</a:t>
            </a:r>
            <a:endParaRPr lang="en-US" sz="1800" dirty="0">
              <a:ea typeface="Times New Roman" panose="02020603050405020304" pitchFamily="18" charset="0"/>
            </a:endParaRPr>
          </a:p>
          <a:p>
            <a:pPr marR="0">
              <a:spcBef>
                <a:spcPts val="0"/>
              </a:spcBef>
              <a:spcAft>
                <a:spcPts val="0"/>
              </a:spcAft>
            </a:pPr>
            <a:endParaRPr lang="en-US" sz="1800" dirty="0">
              <a:latin typeface="Calibri" panose="020F0502020204030204" pitchFamily="34" charset="0"/>
              <a:ea typeface="Times New Roman" panose="02020603050405020304" pitchFamily="18" charset="0"/>
              <a:cs typeface="Times New Roman" panose="02020603050405020304" pitchFamily="18" charset="0"/>
            </a:endParaRPr>
          </a:p>
          <a:p>
            <a:pPr marL="0" marR="0">
              <a:lnSpc>
                <a:spcPct val="200000"/>
              </a:lnSpc>
              <a:spcBef>
                <a:spcPts val="0"/>
              </a:spcBef>
              <a:spcAft>
                <a:spcPts val="0"/>
              </a:spcAft>
            </a:pPr>
            <a:r>
              <a:rPr lang="en-US" sz="1600" b="1" dirty="0">
                <a:latin typeface="Calibri" panose="020F0502020204030204" pitchFamily="34" charset="0"/>
                <a:ea typeface="Times New Roman" panose="02020603050405020304" pitchFamily="18" charset="0"/>
                <a:cs typeface="Times New Roman" panose="02020603050405020304" pitchFamily="18" charset="0"/>
              </a:rPr>
              <a:t>27. </a:t>
            </a:r>
            <a:r>
              <a:rPr lang="en-US" sz="1800" dirty="0">
                <a:latin typeface="Calibri" panose="020F0502020204030204" pitchFamily="34" charset="0"/>
                <a:ea typeface="Times New Roman" panose="02020603050405020304" pitchFamily="18" charset="0"/>
                <a:cs typeface="Times New Roman" panose="02020603050405020304" pitchFamily="18" charset="0"/>
              </a:rPr>
              <a:t>Inheritance is an example of _______________    ______________ </a:t>
            </a:r>
            <a:r>
              <a:rPr lang="en-US" sz="1800" i="1" dirty="0">
                <a:latin typeface="Calibri" panose="020F0502020204030204" pitchFamily="34" charset="0"/>
                <a:ea typeface="Times New Roman" panose="02020603050405020304" pitchFamily="18" charset="0"/>
                <a:cs typeface="Times New Roman" panose="02020603050405020304" pitchFamily="18" charset="0"/>
              </a:rPr>
              <a:t>(2 words</a:t>
            </a:r>
            <a:r>
              <a:rPr lang="en-US" sz="1800" dirty="0">
                <a:latin typeface="Calibri" panose="020F0502020204030204" pitchFamily="34" charset="0"/>
                <a:ea typeface="Times New Roman" panose="02020603050405020304" pitchFamily="18" charset="0"/>
                <a:cs typeface="Times New Roman" panose="02020603050405020304" pitchFamily="18" charset="0"/>
              </a:rPr>
              <a:t>), meaning you build your code only once, and not recreate it again in other modules </a:t>
            </a:r>
            <a:endParaRPr lang="en-US" sz="1800" dirty="0">
              <a:ea typeface="Times New Roman" panose="02020603050405020304" pitchFamily="18" charset="0"/>
            </a:endParaRPr>
          </a:p>
          <a:p>
            <a:pPr marL="0" marR="0">
              <a:spcBef>
                <a:spcPts val="0"/>
              </a:spcBef>
              <a:spcAft>
                <a:spcPts val="0"/>
              </a:spcAft>
            </a:pPr>
            <a:endParaRPr lang="en-US" sz="1800" dirty="0">
              <a:ea typeface="Times New Roman" panose="02020603050405020304" pitchFamily="18" charset="0"/>
            </a:endParaRPr>
          </a:p>
        </p:txBody>
      </p:sp>
      <p:sp>
        <p:nvSpPr>
          <p:cNvPr id="6" name="Slide Number Placeholder 5"/>
          <p:cNvSpPr>
            <a:spLocks noGrp="1"/>
          </p:cNvSpPr>
          <p:nvPr>
            <p:ph type="sldNum" sz="quarter" idx="12"/>
          </p:nvPr>
        </p:nvSpPr>
        <p:spPr/>
        <p:txBody>
          <a:bodyPr/>
          <a:lstStyle/>
          <a:p>
            <a:pPr>
              <a:defRPr/>
            </a:pPr>
            <a:fld id="{3DD1B580-8283-423C-8B9F-1D7D7650D04F}" type="slidenum">
              <a:rPr lang="en-CA" smtClean="0"/>
              <a:pPr>
                <a:defRPr/>
              </a:pPr>
              <a:t>10</a:t>
            </a:fld>
            <a:endParaRPr lang="en-CA"/>
          </a:p>
        </p:txBody>
      </p:sp>
      <p:sp>
        <p:nvSpPr>
          <p:cNvPr id="10" name="Rectangle 5"/>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2" name="Rectangle 6"/>
          <p:cNvSpPr>
            <a:spLocks noChangeArrowheads="1"/>
          </p:cNvSpPr>
          <p:nvPr/>
        </p:nvSpPr>
        <p:spPr bwMode="auto">
          <a:xfrm>
            <a:off x="623807" y="230387"/>
            <a:ext cx="7920880" cy="11233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hangingPunct="0">
              <a:defRPr>
                <a:solidFill>
                  <a:schemeClr val="tx1"/>
                </a:solidFill>
                <a:latin typeface="Arial" panose="020B0604020202020204" pitchFamily="34" charset="0"/>
              </a:defRPr>
            </a:lvl1pPr>
            <a:lvl2pPr eaLnBrk="0" hangingPunct="0">
              <a:defRPr>
                <a:solidFill>
                  <a:schemeClr val="tx1"/>
                </a:solidFill>
                <a:latin typeface="Arial" panose="020B0604020202020204" pitchFamily="34" charset="0"/>
              </a:defRPr>
            </a:lvl2pPr>
            <a:lvl3pPr eaLnBrk="0" hangingPunct="0">
              <a:defRPr>
                <a:solidFill>
                  <a:schemeClr val="tx1"/>
                </a:solidFill>
                <a:latin typeface="Arial" panose="020B0604020202020204" pitchFamily="34" charset="0"/>
              </a:defRPr>
            </a:lvl3pPr>
            <a:lvl4pPr eaLnBrk="0" hangingPunct="0">
              <a:defRPr>
                <a:solidFill>
                  <a:schemeClr val="tx1"/>
                </a:solidFill>
                <a:latin typeface="Arial" panose="020B0604020202020204" pitchFamily="34" charset="0"/>
              </a:defRPr>
            </a:lvl4pPr>
            <a:lvl5pPr eaLnBrk="0" hangingPunct="0">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600" b="1" i="0" u="sng" strike="noStrike" cap="none" normalizeH="0" baseline="0" dirty="0">
                <a:ln>
                  <a:noFill/>
                </a:ln>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Part B: </a:t>
            </a:r>
            <a:r>
              <a:rPr kumimoji="0" lang="en-US" altLang="en-US" sz="1800" b="1" i="0" u="sng" strike="noStrike" cap="none" normalizeH="0" baseline="0" dirty="0">
                <a:ln>
                  <a:noFill/>
                </a:ln>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Terminology – worth 1 mark each</a:t>
            </a:r>
            <a:endParaRPr kumimoji="0" lang="en-US" altLang="en-US" sz="700" b="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400" b="1" i="0" u="none" strike="noStrike" cap="none" normalizeH="0" baseline="0" dirty="0">
                <a:ln>
                  <a:noFill/>
                </a:ln>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FILL IN THE SINGLE </a:t>
            </a:r>
            <a:r>
              <a:rPr kumimoji="0" lang="en-US" altLang="en-US" sz="1400" b="1" i="0" u="sng" strike="noStrike" cap="none" normalizeH="0" baseline="0" dirty="0">
                <a:ln>
                  <a:noFill/>
                </a:ln>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BEST</a:t>
            </a:r>
            <a:r>
              <a:rPr kumimoji="0" lang="en-US" altLang="en-US" sz="1400" b="1" i="0" u="none" strike="noStrike" cap="none" normalizeH="0" baseline="0" dirty="0">
                <a:ln>
                  <a:noFill/>
                </a:ln>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 ANSWER—ONE WORD OR SYMBOL IN THE EACH SPACE PROVIDED BELOW.</a:t>
            </a:r>
            <a:endParaRPr kumimoji="0" lang="en-US" altLang="en-US" sz="700" b="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2000" b="1" i="0" u="none" strike="noStrike" cap="none" normalizeH="0" baseline="0" dirty="0">
                <a:ln>
                  <a:noFill/>
                </a:ln>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USE ONE WORD ONLY IN EACH SPACE</a:t>
            </a:r>
            <a:r>
              <a:rPr kumimoji="0" lang="en-US" altLang="en-US" sz="1600" b="1" i="0" u="none" strike="noStrike" cap="none" normalizeH="0" baseline="0" dirty="0">
                <a:ln>
                  <a:noFill/>
                </a:ln>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 </a:t>
            </a:r>
            <a:r>
              <a:rPr kumimoji="0" lang="en-US" altLang="en-US" sz="2000" b="1" i="0" u="none" strike="noStrike" cap="none" normalizeH="0" baseline="0" dirty="0">
                <a:ln>
                  <a:noFill/>
                </a:ln>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DO NOT USE ACRONYMS</a:t>
            </a: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US" altLang="en-US" sz="7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800" dirty="0">
              <a:latin typeface="Calibri" panose="020F0502020204030204" pitchFamily="34" charset="0"/>
              <a:ea typeface="Times New Roman" panose="02020603050405020304" pitchFamily="18" charset="0"/>
              <a:cs typeface="Calibri" panose="020F0502020204030204" pitchFamily="34" charset="0"/>
            </a:endParaRPr>
          </a:p>
        </p:txBody>
      </p:sp>
      <p:sp>
        <p:nvSpPr>
          <p:cNvPr id="15" name="TextBox 14"/>
          <p:cNvSpPr txBox="1"/>
          <p:nvPr/>
        </p:nvSpPr>
        <p:spPr>
          <a:xfrm>
            <a:off x="5308848" y="-344818"/>
            <a:ext cx="2304256" cy="400110"/>
          </a:xfrm>
          <a:prstGeom prst="rect">
            <a:avLst/>
          </a:prstGeom>
          <a:noFill/>
        </p:spPr>
        <p:txBody>
          <a:bodyPr wrap="square" rtlCol="0">
            <a:spAutoFit/>
          </a:bodyPr>
          <a:lstStyle/>
          <a:p>
            <a:pPr algn="ctr"/>
            <a:r>
              <a:rPr lang="en-US" sz="2000" i="1" dirty="0"/>
              <a:t>final</a:t>
            </a:r>
          </a:p>
        </p:txBody>
      </p:sp>
      <p:sp>
        <p:nvSpPr>
          <p:cNvPr id="18" name="TextBox 17"/>
          <p:cNvSpPr txBox="1"/>
          <p:nvPr/>
        </p:nvSpPr>
        <p:spPr>
          <a:xfrm>
            <a:off x="5411224" y="2210363"/>
            <a:ext cx="1656184" cy="400110"/>
          </a:xfrm>
          <a:prstGeom prst="rect">
            <a:avLst/>
          </a:prstGeom>
          <a:noFill/>
        </p:spPr>
        <p:txBody>
          <a:bodyPr wrap="square" rtlCol="0">
            <a:spAutoFit/>
          </a:bodyPr>
          <a:lstStyle/>
          <a:p>
            <a:pPr algn="ctr"/>
            <a:r>
              <a:rPr lang="en-US" sz="2000" i="1" dirty="0"/>
              <a:t>instantiate</a:t>
            </a:r>
          </a:p>
        </p:txBody>
      </p:sp>
      <p:sp>
        <p:nvSpPr>
          <p:cNvPr id="26" name="Footer Placeholder 4"/>
          <p:cNvSpPr>
            <a:spLocks noGrp="1"/>
          </p:cNvSpPr>
          <p:nvPr>
            <p:ph type="ftr" sz="quarter" idx="11"/>
          </p:nvPr>
        </p:nvSpPr>
        <p:spPr>
          <a:xfrm>
            <a:off x="1371600" y="6218238"/>
            <a:ext cx="2895600" cy="215900"/>
          </a:xfrm>
        </p:spPr>
        <p:txBody>
          <a:bodyPr/>
          <a:lstStyle/>
          <a:p>
            <a:pPr>
              <a:defRPr/>
            </a:pPr>
            <a:r>
              <a:rPr lang="en-CA" dirty="0"/>
              <a:t>Midterm Answers</a:t>
            </a:r>
          </a:p>
        </p:txBody>
      </p:sp>
      <p:sp>
        <p:nvSpPr>
          <p:cNvPr id="17" name="TextBox 16"/>
          <p:cNvSpPr txBox="1"/>
          <p:nvPr/>
        </p:nvSpPr>
        <p:spPr>
          <a:xfrm>
            <a:off x="4532450" y="1657436"/>
            <a:ext cx="1757549" cy="400110"/>
          </a:xfrm>
          <a:prstGeom prst="rect">
            <a:avLst/>
          </a:prstGeom>
          <a:noFill/>
        </p:spPr>
        <p:txBody>
          <a:bodyPr wrap="square" rtlCol="0">
            <a:spAutoFit/>
          </a:bodyPr>
          <a:lstStyle/>
          <a:p>
            <a:pPr algn="ctr"/>
            <a:r>
              <a:rPr lang="en-US" sz="2000" i="1" dirty="0"/>
              <a:t>composition</a:t>
            </a:r>
          </a:p>
        </p:txBody>
      </p:sp>
      <p:sp>
        <p:nvSpPr>
          <p:cNvPr id="13" name="TextBox 12"/>
          <p:cNvSpPr txBox="1"/>
          <p:nvPr/>
        </p:nvSpPr>
        <p:spPr>
          <a:xfrm>
            <a:off x="5876812" y="1147746"/>
            <a:ext cx="1960461" cy="400110"/>
          </a:xfrm>
          <a:prstGeom prst="rect">
            <a:avLst/>
          </a:prstGeom>
          <a:noFill/>
        </p:spPr>
        <p:txBody>
          <a:bodyPr wrap="square" rtlCol="0">
            <a:spAutoFit/>
          </a:bodyPr>
          <a:lstStyle/>
          <a:p>
            <a:pPr algn="ctr"/>
            <a:r>
              <a:rPr lang="en-US" sz="2000" i="1" dirty="0"/>
              <a:t>derived</a:t>
            </a:r>
          </a:p>
        </p:txBody>
      </p:sp>
      <p:sp>
        <p:nvSpPr>
          <p:cNvPr id="14" name="TextBox 13"/>
          <p:cNvSpPr txBox="1"/>
          <p:nvPr/>
        </p:nvSpPr>
        <p:spPr>
          <a:xfrm>
            <a:off x="6607388" y="1651248"/>
            <a:ext cx="1863498" cy="400110"/>
          </a:xfrm>
          <a:prstGeom prst="rect">
            <a:avLst/>
          </a:prstGeom>
          <a:noFill/>
        </p:spPr>
        <p:txBody>
          <a:bodyPr wrap="square" rtlCol="0">
            <a:spAutoFit/>
          </a:bodyPr>
          <a:lstStyle/>
          <a:p>
            <a:pPr algn="ctr"/>
            <a:r>
              <a:rPr lang="en-US" sz="2000" i="1" dirty="0"/>
              <a:t>aggregation</a:t>
            </a:r>
          </a:p>
        </p:txBody>
      </p:sp>
      <p:grpSp>
        <p:nvGrpSpPr>
          <p:cNvPr id="4" name="Group 3"/>
          <p:cNvGrpSpPr/>
          <p:nvPr/>
        </p:nvGrpSpPr>
        <p:grpSpPr>
          <a:xfrm>
            <a:off x="3457611" y="3502838"/>
            <a:ext cx="4060769" cy="400110"/>
            <a:chOff x="395536" y="4660236"/>
            <a:chExt cx="4060769" cy="400110"/>
          </a:xfrm>
        </p:grpSpPr>
        <p:sp>
          <p:nvSpPr>
            <p:cNvPr id="16" name="TextBox 15"/>
            <p:cNvSpPr txBox="1"/>
            <p:nvPr/>
          </p:nvSpPr>
          <p:spPr>
            <a:xfrm>
              <a:off x="395536" y="4660236"/>
              <a:ext cx="2304256" cy="400110"/>
            </a:xfrm>
            <a:prstGeom prst="rect">
              <a:avLst/>
            </a:prstGeom>
            <a:noFill/>
          </p:spPr>
          <p:txBody>
            <a:bodyPr wrap="square" rtlCol="0">
              <a:spAutoFit/>
            </a:bodyPr>
            <a:lstStyle/>
            <a:p>
              <a:pPr algn="ctr"/>
              <a:r>
                <a:rPr lang="en-US" sz="2000" i="1" dirty="0"/>
                <a:t>code</a:t>
              </a:r>
            </a:p>
          </p:txBody>
        </p:sp>
        <p:sp>
          <p:nvSpPr>
            <p:cNvPr id="21" name="TextBox 20"/>
            <p:cNvSpPr txBox="1"/>
            <p:nvPr/>
          </p:nvSpPr>
          <p:spPr>
            <a:xfrm>
              <a:off x="2152049" y="4660236"/>
              <a:ext cx="2304256" cy="400110"/>
            </a:xfrm>
            <a:prstGeom prst="rect">
              <a:avLst/>
            </a:prstGeom>
            <a:noFill/>
          </p:spPr>
          <p:txBody>
            <a:bodyPr wrap="square" rtlCol="0">
              <a:spAutoFit/>
            </a:bodyPr>
            <a:lstStyle/>
            <a:p>
              <a:pPr algn="ctr"/>
              <a:r>
                <a:rPr lang="en-US" sz="2000" i="1" dirty="0"/>
                <a:t>reuse</a:t>
              </a:r>
            </a:p>
          </p:txBody>
        </p:sp>
      </p:grpSp>
      <p:sp>
        <p:nvSpPr>
          <p:cNvPr id="24" name="TextBox 23"/>
          <p:cNvSpPr txBox="1"/>
          <p:nvPr/>
        </p:nvSpPr>
        <p:spPr>
          <a:xfrm>
            <a:off x="2305483" y="2777803"/>
            <a:ext cx="2304256" cy="400110"/>
          </a:xfrm>
          <a:prstGeom prst="rect">
            <a:avLst/>
          </a:prstGeom>
          <a:noFill/>
        </p:spPr>
        <p:txBody>
          <a:bodyPr wrap="square" rtlCol="0">
            <a:spAutoFit/>
          </a:bodyPr>
          <a:lstStyle/>
          <a:p>
            <a:pPr algn="ctr"/>
            <a:r>
              <a:rPr lang="en-US" sz="2000" i="1" dirty="0"/>
              <a:t>new</a:t>
            </a:r>
          </a:p>
        </p:txBody>
      </p:sp>
    </p:spTree>
    <p:extLst>
      <p:ext uri="{BB962C8B-B14F-4D97-AF65-F5344CB8AC3E}">
        <p14:creationId xmlns:p14="http://schemas.microsoft.com/office/powerpoint/2010/main" val="5913653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4"/>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7" grpId="0"/>
      <p:bldP spid="13" grpId="0"/>
      <p:bldP spid="14" grpId="0"/>
      <p:bldP spid="2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pPr>
              <a:defRPr/>
            </a:pPr>
            <a:fld id="{3DD1B580-8283-423C-8B9F-1D7D7650D04F}" type="slidenum">
              <a:rPr lang="en-CA" smtClean="0"/>
              <a:pPr>
                <a:defRPr/>
              </a:pPr>
              <a:t>11</a:t>
            </a:fld>
            <a:endParaRPr lang="en-CA"/>
          </a:p>
        </p:txBody>
      </p:sp>
      <p:sp>
        <p:nvSpPr>
          <p:cNvPr id="19" name="Footer Placeholder 4"/>
          <p:cNvSpPr>
            <a:spLocks noGrp="1"/>
          </p:cNvSpPr>
          <p:nvPr>
            <p:ph type="ftr" sz="quarter" idx="11"/>
          </p:nvPr>
        </p:nvSpPr>
        <p:spPr>
          <a:xfrm>
            <a:off x="1371600" y="6218238"/>
            <a:ext cx="2895600" cy="215900"/>
          </a:xfrm>
        </p:spPr>
        <p:txBody>
          <a:bodyPr/>
          <a:lstStyle/>
          <a:p>
            <a:pPr>
              <a:defRPr/>
            </a:pPr>
            <a:r>
              <a:rPr lang="en-CA" dirty="0"/>
              <a:t>Midterm Answers</a:t>
            </a:r>
          </a:p>
        </p:txBody>
      </p:sp>
      <p:sp>
        <p:nvSpPr>
          <p:cNvPr id="2" name="Rectangle 2"/>
          <p:cNvSpPr>
            <a:spLocks noChangeArrowheads="1"/>
          </p:cNvSpPr>
          <p:nvPr/>
        </p:nvSpPr>
        <p:spPr bwMode="auto">
          <a:xfrm>
            <a:off x="449535" y="1139"/>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9" name="TextBox 8"/>
          <p:cNvSpPr txBox="1"/>
          <p:nvPr/>
        </p:nvSpPr>
        <p:spPr>
          <a:xfrm>
            <a:off x="683568" y="1376239"/>
            <a:ext cx="4536504" cy="4308872"/>
          </a:xfrm>
          <a:prstGeom prst="rect">
            <a:avLst/>
          </a:prstGeom>
          <a:solidFill>
            <a:schemeClr val="bg1"/>
          </a:solidFill>
        </p:spPr>
        <p:txBody>
          <a:bodyPr wrap="square" rtlCol="0">
            <a:spAutoFit/>
          </a:bodyPr>
          <a:lstStyle/>
          <a:p>
            <a:pPr marL="0" marR="0">
              <a:spcBef>
                <a:spcPts val="0"/>
              </a:spcBef>
              <a:spcAft>
                <a:spcPts val="0"/>
              </a:spcAft>
            </a:pPr>
            <a:r>
              <a:rPr lang="en-US" sz="1800" b="1" dirty="0">
                <a:latin typeface="Calibri" panose="020F0502020204030204" pitchFamily="34" charset="0"/>
                <a:ea typeface="Times New Roman" panose="02020603050405020304" pitchFamily="18" charset="0"/>
                <a:cs typeface="Times New Roman" panose="02020603050405020304" pitchFamily="18" charset="0"/>
              </a:rPr>
              <a:t>28.</a:t>
            </a:r>
            <a:r>
              <a:rPr lang="en-US" sz="1800" dirty="0">
                <a:latin typeface="Calibri" panose="020F0502020204030204" pitchFamily="34" charset="0"/>
                <a:ea typeface="Times New Roman" panose="02020603050405020304" pitchFamily="18" charset="0"/>
                <a:cs typeface="Times New Roman" panose="02020603050405020304" pitchFamily="18" charset="0"/>
              </a:rPr>
              <a:t> </a:t>
            </a:r>
            <a:r>
              <a:rPr lang="en-US" sz="1600" dirty="0">
                <a:latin typeface="Calibri" panose="020F0502020204030204" pitchFamily="34" charset="0"/>
                <a:ea typeface="Times New Roman" panose="02020603050405020304" pitchFamily="18" charset="0"/>
                <a:cs typeface="Courier New" panose="02070309020205020404" pitchFamily="49" charset="0"/>
              </a:rPr>
              <a:t>On the next page, in the two boxes provided, write code corresponding to the two classes shown below, using the UML as your guide.  For simplicity, assume all classes are concrete.  For defaults, assume all Boats float, and all Sailboats have three sails. Ignore any setters and getters that are not part of the UML; set the defaults in the constructors, but be sure to use </a:t>
            </a:r>
            <a:r>
              <a:rPr lang="en-US" sz="1600" dirty="0">
                <a:latin typeface="Courier New" panose="02070309020205020404" pitchFamily="49" charset="0"/>
                <a:ea typeface="Times New Roman" panose="02020603050405020304" pitchFamily="18" charset="0"/>
              </a:rPr>
              <a:t>this()</a:t>
            </a:r>
            <a:r>
              <a:rPr lang="en-US" sz="1600" dirty="0">
                <a:latin typeface="Calibri" panose="020F0502020204030204" pitchFamily="34" charset="0"/>
                <a:ea typeface="Times New Roman" panose="02020603050405020304" pitchFamily="18" charset="0"/>
                <a:cs typeface="Courier New" panose="02070309020205020404" pitchFamily="49" charset="0"/>
              </a:rPr>
              <a:t> to chain your Boat constructors, and </a:t>
            </a:r>
            <a:r>
              <a:rPr lang="en-US" sz="1600" dirty="0">
                <a:latin typeface="Courier New" panose="02070309020205020404" pitchFamily="49" charset="0"/>
                <a:ea typeface="Times New Roman" panose="02020603050405020304" pitchFamily="18" charset="0"/>
              </a:rPr>
              <a:t>super()</a:t>
            </a:r>
            <a:r>
              <a:rPr lang="en-US" sz="1600" dirty="0">
                <a:latin typeface="Calibri" panose="020F0502020204030204" pitchFamily="34" charset="0"/>
                <a:ea typeface="Times New Roman" panose="02020603050405020304" pitchFamily="18" charset="0"/>
                <a:cs typeface="Courier New" panose="02070309020205020404" pitchFamily="49" charset="0"/>
              </a:rPr>
              <a:t> to help instantiate the Sailboat subclass.   Most of the code in the </a:t>
            </a:r>
            <a:r>
              <a:rPr lang="en-US" sz="1600" dirty="0">
                <a:latin typeface="Courier New" panose="02070309020205020404" pitchFamily="49" charset="0"/>
                <a:ea typeface="Times New Roman" panose="02020603050405020304" pitchFamily="18" charset="0"/>
              </a:rPr>
              <a:t>equals()</a:t>
            </a:r>
            <a:r>
              <a:rPr lang="en-US" sz="1600" dirty="0">
                <a:latin typeface="Calibri" panose="020F0502020204030204" pitchFamily="34" charset="0"/>
                <a:ea typeface="Times New Roman" panose="02020603050405020304" pitchFamily="18" charset="0"/>
                <a:cs typeface="Courier New" panose="02070309020205020404" pitchFamily="49" charset="0"/>
              </a:rPr>
              <a:t> methods has been written for you,  however, you still need to compare the new features of each class with the object it is being compared to.  And you need to use </a:t>
            </a:r>
            <a:r>
              <a:rPr lang="en-US" sz="1600" dirty="0" err="1">
                <a:latin typeface="Courier New" panose="02070309020205020404" pitchFamily="49" charset="0"/>
                <a:ea typeface="Times New Roman" panose="02020603050405020304" pitchFamily="18" charset="0"/>
              </a:rPr>
              <a:t>super.equals</a:t>
            </a:r>
            <a:r>
              <a:rPr lang="en-US" sz="1600" dirty="0">
                <a:latin typeface="Courier New" panose="02070309020205020404" pitchFamily="49" charset="0"/>
                <a:ea typeface="Times New Roman" panose="02020603050405020304" pitchFamily="18" charset="0"/>
              </a:rPr>
              <a:t>()</a:t>
            </a:r>
            <a:r>
              <a:rPr lang="en-US" sz="1600" dirty="0">
                <a:latin typeface="Calibri" panose="020F0502020204030204" pitchFamily="34" charset="0"/>
                <a:ea typeface="Times New Roman" panose="02020603050405020304" pitchFamily="18" charset="0"/>
              </a:rPr>
              <a:t> </a:t>
            </a:r>
            <a:r>
              <a:rPr lang="en-US" sz="1600" dirty="0">
                <a:latin typeface="Calibri" panose="020F0502020204030204" pitchFamily="34" charset="0"/>
                <a:ea typeface="Times New Roman" panose="02020603050405020304" pitchFamily="18" charset="0"/>
                <a:cs typeface="Courier New" panose="02070309020205020404" pitchFamily="49" charset="0"/>
              </a:rPr>
              <a:t>in Sailboat to return the result of </a:t>
            </a:r>
            <a:r>
              <a:rPr lang="en-US" sz="1600" dirty="0">
                <a:latin typeface="Courier New" panose="02070309020205020404" pitchFamily="49" charset="0"/>
                <a:ea typeface="Times New Roman" panose="02020603050405020304" pitchFamily="18" charset="0"/>
              </a:rPr>
              <a:t>equals()</a:t>
            </a:r>
            <a:r>
              <a:rPr lang="en-US" sz="1600" dirty="0">
                <a:latin typeface="Calibri" panose="020F0502020204030204" pitchFamily="34" charset="0"/>
                <a:ea typeface="Times New Roman" panose="02020603050405020304" pitchFamily="18" charset="0"/>
                <a:cs typeface="Courier New" panose="02070309020205020404" pitchFamily="49" charset="0"/>
              </a:rPr>
              <a:t> in the Boat superclass. You do not need to test any of the objects for </a:t>
            </a:r>
            <a:r>
              <a:rPr lang="en-US" sz="1600" dirty="0">
                <a:latin typeface="Courier New" panose="02070309020205020404" pitchFamily="49" charset="0"/>
                <a:ea typeface="Times New Roman" panose="02020603050405020304" pitchFamily="18" charset="0"/>
              </a:rPr>
              <a:t>null</a:t>
            </a:r>
            <a:r>
              <a:rPr lang="en-US" sz="1600" dirty="0">
                <a:latin typeface="Calibri" panose="020F0502020204030204" pitchFamily="34" charset="0"/>
                <a:ea typeface="Times New Roman" panose="02020603050405020304" pitchFamily="18" charset="0"/>
                <a:cs typeface="Courier New" panose="02070309020205020404" pitchFamily="49" charset="0"/>
              </a:rPr>
              <a:t>.</a:t>
            </a:r>
            <a:endParaRPr lang="en-CA" sz="1800" dirty="0">
              <a:ea typeface="Times New Roman" panose="02020603050405020304" pitchFamily="18" charset="0"/>
            </a:endParaRPr>
          </a:p>
        </p:txBody>
      </p:sp>
      <p:sp>
        <p:nvSpPr>
          <p:cNvPr id="3" name="Rectangle 2"/>
          <p:cNvSpPr/>
          <p:nvPr/>
        </p:nvSpPr>
        <p:spPr>
          <a:xfrm>
            <a:off x="2293506" y="458339"/>
            <a:ext cx="4572000" cy="923330"/>
          </a:xfrm>
          <a:prstGeom prst="rect">
            <a:avLst/>
          </a:prstGeom>
        </p:spPr>
        <p:txBody>
          <a:bodyPr>
            <a:spAutoFit/>
          </a:bodyPr>
          <a:lstStyle/>
          <a:p>
            <a:pPr marL="228600" marR="0" algn="ctr">
              <a:spcBef>
                <a:spcPts val="0"/>
              </a:spcBef>
              <a:spcAft>
                <a:spcPts val="0"/>
              </a:spcAft>
            </a:pPr>
            <a:r>
              <a:rPr lang="en-US" sz="1600" b="1" u="sng" dirty="0">
                <a:latin typeface="Calibri" panose="020F0502020204030204" pitchFamily="34" charset="0"/>
                <a:ea typeface="Times New Roman" panose="02020603050405020304" pitchFamily="18" charset="0"/>
                <a:cs typeface="Times New Roman" panose="02020603050405020304" pitchFamily="18" charset="0"/>
              </a:rPr>
              <a:t>Part C: Written Answers</a:t>
            </a:r>
            <a:endParaRPr lang="en-CA" sz="1200" dirty="0">
              <a:ea typeface="Times New Roman" panose="02020603050405020304" pitchFamily="18" charset="0"/>
            </a:endParaRPr>
          </a:p>
          <a:p>
            <a:pPr marL="0" marR="0">
              <a:spcBef>
                <a:spcPts val="0"/>
              </a:spcBef>
              <a:spcAft>
                <a:spcPts val="0"/>
              </a:spcAft>
            </a:pPr>
            <a:r>
              <a:rPr lang="en-US" sz="1100" dirty="0">
                <a:latin typeface="Calibri" panose="020F0502020204030204" pitchFamily="34" charset="0"/>
                <a:ea typeface="Times New Roman" panose="02020603050405020304" pitchFamily="18" charset="0"/>
                <a:cs typeface="Times New Roman" panose="02020603050405020304" pitchFamily="18" charset="0"/>
              </a:rPr>
              <a:t> </a:t>
            </a:r>
            <a:endParaRPr lang="en-CA" sz="1200" dirty="0">
              <a:ea typeface="Times New Roman" panose="02020603050405020304" pitchFamily="18" charset="0"/>
            </a:endParaRPr>
          </a:p>
          <a:p>
            <a:pPr marL="0" marR="0" algn="ctr">
              <a:spcBef>
                <a:spcPts val="0"/>
              </a:spcBef>
              <a:spcAft>
                <a:spcPts val="0"/>
              </a:spcAft>
            </a:pPr>
            <a:r>
              <a:rPr lang="en-US" sz="1600" b="1" u="sng" dirty="0">
                <a:latin typeface="Calibri" panose="020F0502020204030204" pitchFamily="34" charset="0"/>
                <a:ea typeface="Times New Roman" panose="02020603050405020304" pitchFamily="18" charset="0"/>
                <a:cs typeface="Times New Roman" panose="02020603050405020304" pitchFamily="18" charset="0"/>
              </a:rPr>
              <a:t>Part C: Short Written Answers – </a:t>
            </a:r>
            <a:r>
              <a:rPr lang="en-US" sz="1400" b="1" u="sng" dirty="0">
                <a:latin typeface="Calibri" panose="020F0502020204030204" pitchFamily="34" charset="0"/>
                <a:ea typeface="Times New Roman" panose="02020603050405020304" pitchFamily="18" charset="0"/>
                <a:cs typeface="Times New Roman" panose="02020603050405020304" pitchFamily="18" charset="0"/>
              </a:rPr>
              <a:t>3 marks ea.</a:t>
            </a:r>
            <a:endParaRPr lang="en-CA" sz="1200" dirty="0">
              <a:ea typeface="Times New Roman" panose="02020603050405020304" pitchFamily="18" charset="0"/>
            </a:endParaRPr>
          </a:p>
          <a:p>
            <a:pPr marL="0" marR="0" algn="ctr">
              <a:spcBef>
                <a:spcPts val="0"/>
              </a:spcBef>
              <a:spcAft>
                <a:spcPts val="0"/>
              </a:spcAft>
            </a:pPr>
            <a:r>
              <a:rPr lang="en-US" sz="1100" b="1" dirty="0">
                <a:latin typeface="Calibri" panose="020F0502020204030204" pitchFamily="34" charset="0"/>
                <a:ea typeface="Times New Roman" panose="02020603050405020304" pitchFamily="18" charset="0"/>
                <a:cs typeface="Times New Roman" panose="02020603050405020304" pitchFamily="18" charset="0"/>
              </a:rPr>
              <a:t> </a:t>
            </a:r>
            <a:endParaRPr lang="en-CA" sz="1200" dirty="0">
              <a:ea typeface="Times New Roman" panose="02020603050405020304" pitchFamily="18" charset="0"/>
            </a:endParaRPr>
          </a:p>
        </p:txBody>
      </p:sp>
      <p:pic>
        <p:nvPicPr>
          <p:cNvPr id="11" name="Picture 10"/>
          <p:cNvPicPr>
            <a:picLocks noChangeAspect="1"/>
          </p:cNvPicPr>
          <p:nvPr/>
        </p:nvPicPr>
        <p:blipFill>
          <a:blip r:embed="rId2"/>
          <a:stretch>
            <a:fillRect/>
          </a:stretch>
        </p:blipFill>
        <p:spPr>
          <a:xfrm>
            <a:off x="5329143" y="1385964"/>
            <a:ext cx="3146301" cy="3476083"/>
          </a:xfrm>
          <a:prstGeom prst="rect">
            <a:avLst/>
          </a:prstGeom>
        </p:spPr>
      </p:pic>
    </p:spTree>
    <p:extLst>
      <p:ext uri="{BB962C8B-B14F-4D97-AF65-F5344CB8AC3E}">
        <p14:creationId xmlns:p14="http://schemas.microsoft.com/office/powerpoint/2010/main" val="9128359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pPr>
              <a:defRPr/>
            </a:pPr>
            <a:fld id="{3DD1B580-8283-423C-8B9F-1D7D7650D04F}" type="slidenum">
              <a:rPr lang="en-CA" smtClean="0"/>
              <a:pPr>
                <a:defRPr/>
              </a:pPr>
              <a:t>12</a:t>
            </a:fld>
            <a:endParaRPr lang="en-CA"/>
          </a:p>
        </p:txBody>
      </p:sp>
      <p:sp>
        <p:nvSpPr>
          <p:cNvPr id="19" name="Footer Placeholder 4"/>
          <p:cNvSpPr>
            <a:spLocks noGrp="1"/>
          </p:cNvSpPr>
          <p:nvPr>
            <p:ph type="ftr" sz="quarter" idx="11"/>
          </p:nvPr>
        </p:nvSpPr>
        <p:spPr>
          <a:xfrm>
            <a:off x="1371600" y="6218238"/>
            <a:ext cx="2895600" cy="215900"/>
          </a:xfrm>
        </p:spPr>
        <p:txBody>
          <a:bodyPr/>
          <a:lstStyle/>
          <a:p>
            <a:pPr>
              <a:defRPr/>
            </a:pPr>
            <a:r>
              <a:rPr lang="en-CA" dirty="0"/>
              <a:t>Midterm Answers</a:t>
            </a:r>
          </a:p>
        </p:txBody>
      </p:sp>
      <p:sp>
        <p:nvSpPr>
          <p:cNvPr id="2" name="Rectangle 2"/>
          <p:cNvSpPr>
            <a:spLocks noChangeArrowheads="1"/>
          </p:cNvSpPr>
          <p:nvPr/>
        </p:nvSpPr>
        <p:spPr bwMode="auto">
          <a:xfrm>
            <a:off x="449535" y="1139"/>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3" name="Rectangle 2"/>
          <p:cNvSpPr/>
          <p:nvPr/>
        </p:nvSpPr>
        <p:spPr>
          <a:xfrm>
            <a:off x="1547664" y="332656"/>
            <a:ext cx="6022910" cy="1138773"/>
          </a:xfrm>
          <a:prstGeom prst="rect">
            <a:avLst/>
          </a:prstGeom>
        </p:spPr>
        <p:txBody>
          <a:bodyPr wrap="square">
            <a:spAutoFit/>
          </a:bodyPr>
          <a:lstStyle/>
          <a:p>
            <a:pPr marL="228600" marR="0" algn="ctr">
              <a:spcBef>
                <a:spcPts val="0"/>
              </a:spcBef>
              <a:spcAft>
                <a:spcPts val="0"/>
              </a:spcAft>
            </a:pPr>
            <a:r>
              <a:rPr lang="en-US" sz="1600" b="1" u="sng" dirty="0">
                <a:latin typeface="Calibri" panose="020F0502020204030204" pitchFamily="34" charset="0"/>
                <a:ea typeface="Times New Roman" panose="02020603050405020304" pitchFamily="18" charset="0"/>
                <a:cs typeface="Times New Roman" panose="02020603050405020304" pitchFamily="18" charset="0"/>
              </a:rPr>
              <a:t>Part C: Written Answers</a:t>
            </a:r>
            <a:endParaRPr lang="en-CA" sz="1200" dirty="0">
              <a:ea typeface="Times New Roman" panose="02020603050405020304" pitchFamily="18" charset="0"/>
            </a:endParaRPr>
          </a:p>
          <a:p>
            <a:pPr marL="0" marR="0">
              <a:spcBef>
                <a:spcPts val="0"/>
              </a:spcBef>
              <a:spcAft>
                <a:spcPts val="0"/>
              </a:spcAft>
            </a:pPr>
            <a:r>
              <a:rPr lang="en-US" sz="1100" dirty="0">
                <a:latin typeface="Calibri" panose="020F0502020204030204" pitchFamily="34" charset="0"/>
                <a:ea typeface="Times New Roman" panose="02020603050405020304" pitchFamily="18" charset="0"/>
                <a:cs typeface="Times New Roman" panose="02020603050405020304" pitchFamily="18" charset="0"/>
              </a:rPr>
              <a:t> </a:t>
            </a:r>
            <a:endParaRPr lang="en-CA" sz="1200" dirty="0">
              <a:ea typeface="Times New Roman" panose="02020603050405020304" pitchFamily="18" charset="0"/>
            </a:endParaRPr>
          </a:p>
          <a:p>
            <a:pPr marL="0" marR="0" algn="ctr">
              <a:spcBef>
                <a:spcPts val="0"/>
              </a:spcBef>
              <a:spcAft>
                <a:spcPts val="0"/>
              </a:spcAft>
            </a:pPr>
            <a:r>
              <a:rPr lang="en-US" sz="1600" b="1" u="sng" dirty="0">
                <a:latin typeface="Calibri" panose="020F0502020204030204" pitchFamily="34" charset="0"/>
                <a:ea typeface="Times New Roman" panose="02020603050405020304" pitchFamily="18" charset="0"/>
                <a:cs typeface="Times New Roman" panose="02020603050405020304" pitchFamily="18" charset="0"/>
              </a:rPr>
              <a:t>Part C: Short Written Answers – </a:t>
            </a:r>
            <a:r>
              <a:rPr lang="en-US" sz="1400" b="1" u="sng" dirty="0">
                <a:latin typeface="Calibri" panose="020F0502020204030204" pitchFamily="34" charset="0"/>
                <a:ea typeface="Times New Roman" panose="02020603050405020304" pitchFamily="18" charset="0"/>
                <a:cs typeface="Times New Roman" panose="02020603050405020304" pitchFamily="18" charset="0"/>
              </a:rPr>
              <a:t>ANSWER ANY 2 QUESTIONS OUT OF THE FOLLOWING 3: ONLY THE FIRST 2 QUESTIONS ANSWERED WILL BE MARKED</a:t>
            </a:r>
            <a:endParaRPr lang="en-CA" sz="1200" dirty="0">
              <a:ea typeface="Times New Roman" panose="02020603050405020304" pitchFamily="18" charset="0"/>
            </a:endParaRPr>
          </a:p>
          <a:p>
            <a:pPr marL="0" marR="0" algn="ctr">
              <a:spcBef>
                <a:spcPts val="0"/>
              </a:spcBef>
              <a:spcAft>
                <a:spcPts val="0"/>
              </a:spcAft>
            </a:pPr>
            <a:r>
              <a:rPr lang="en-US" sz="1100" b="1" dirty="0">
                <a:latin typeface="Calibri" panose="020F0502020204030204" pitchFamily="34" charset="0"/>
                <a:ea typeface="Times New Roman" panose="02020603050405020304" pitchFamily="18" charset="0"/>
                <a:cs typeface="Times New Roman" panose="02020603050405020304" pitchFamily="18" charset="0"/>
              </a:rPr>
              <a:t> </a:t>
            </a:r>
            <a:endParaRPr lang="en-CA" sz="1200" dirty="0">
              <a:ea typeface="Times New Roman" panose="02020603050405020304" pitchFamily="18" charset="0"/>
            </a:endParaRPr>
          </a:p>
        </p:txBody>
      </p:sp>
      <p:sp>
        <p:nvSpPr>
          <p:cNvPr id="7" name="Text Box 11436"/>
          <p:cNvSpPr txBox="1"/>
          <p:nvPr/>
        </p:nvSpPr>
        <p:spPr>
          <a:xfrm>
            <a:off x="1263014" y="1537652"/>
            <a:ext cx="7053401" cy="4195604"/>
          </a:xfrm>
          <a:prstGeom prst="rect">
            <a:avLst/>
          </a:prstGeom>
          <a:solidFill>
            <a:schemeClr val="lt1"/>
          </a:solidFill>
          <a:ln w="6350">
            <a:solidFill>
              <a:prstClr val="black"/>
            </a:solid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a:spcBef>
                <a:spcPts val="0"/>
              </a:spcBef>
              <a:spcAft>
                <a:spcPts val="0"/>
              </a:spcAft>
            </a:pPr>
            <a:r>
              <a:rPr lang="en-US" sz="1200" dirty="0">
                <a:effectLst/>
                <a:latin typeface="Times New Roman" panose="02020603050405020304" pitchFamily="18" charset="0"/>
                <a:ea typeface="Times New Roman" panose="02020603050405020304" pitchFamily="18" charset="0"/>
              </a:rPr>
              <a:t>     </a:t>
            </a:r>
            <a:r>
              <a:rPr lang="en-US" sz="1200" dirty="0">
                <a:effectLst/>
                <a:latin typeface="Courier New" panose="02070309020205020404" pitchFamily="49" charset="0"/>
                <a:ea typeface="Times New Roman" panose="02020603050405020304" pitchFamily="18" charset="0"/>
              </a:rPr>
              <a:t>public class Boat {</a:t>
            </a:r>
            <a:endParaRPr lang="en-US" sz="12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200" dirty="0">
                <a:effectLst/>
                <a:latin typeface="Courier New" panose="02070309020205020404" pitchFamily="49" charset="0"/>
                <a:ea typeface="Times New Roman" panose="02020603050405020304" pitchFamily="18" charset="0"/>
              </a:rPr>
              <a:t> </a:t>
            </a:r>
            <a:endParaRPr lang="en-US" sz="12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200" dirty="0">
                <a:effectLst/>
                <a:latin typeface="Courier New" panose="02070309020205020404" pitchFamily="49" charset="0"/>
                <a:ea typeface="Times New Roman" panose="02020603050405020304" pitchFamily="18" charset="0"/>
              </a:rPr>
              <a:t>     // declare private variable(s) - 1 mark</a:t>
            </a:r>
            <a:endParaRPr lang="en-US" sz="12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200" dirty="0">
                <a:effectLst/>
                <a:latin typeface="Courier New" panose="02070309020205020404" pitchFamily="49" charset="0"/>
                <a:ea typeface="Times New Roman" panose="02020603050405020304" pitchFamily="18" charset="0"/>
              </a:rPr>
              <a:t> </a:t>
            </a:r>
            <a:endParaRPr lang="en-US" sz="12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200" dirty="0">
                <a:effectLst/>
                <a:latin typeface="Courier New" panose="02070309020205020404" pitchFamily="49" charset="0"/>
                <a:ea typeface="Times New Roman" panose="02020603050405020304" pitchFamily="18" charset="0"/>
              </a:rPr>
              <a:t> </a:t>
            </a:r>
            <a:r>
              <a:rPr lang="en-US" sz="1200" b="1" dirty="0">
                <a:effectLst/>
                <a:latin typeface="Courier New" panose="02070309020205020404" pitchFamily="49" charset="0"/>
                <a:ea typeface="Times New Roman" panose="02020603050405020304" pitchFamily="18" charset="0"/>
              </a:rPr>
              <a:t>    </a:t>
            </a:r>
            <a:r>
              <a:rPr lang="en-US" sz="1400" b="1" dirty="0">
                <a:effectLst/>
                <a:latin typeface="Courier New" panose="02070309020205020404" pitchFamily="49" charset="0"/>
                <a:ea typeface="Times New Roman" panose="02020603050405020304" pitchFamily="18" charset="0"/>
              </a:rPr>
              <a:t>private </a:t>
            </a:r>
            <a:r>
              <a:rPr lang="en-US" sz="1400" b="1" dirty="0" err="1">
                <a:effectLst/>
                <a:latin typeface="Courier New" panose="02070309020205020404" pitchFamily="49" charset="0"/>
                <a:ea typeface="Times New Roman" panose="02020603050405020304" pitchFamily="18" charset="0"/>
              </a:rPr>
              <a:t>boolean</a:t>
            </a:r>
            <a:r>
              <a:rPr lang="en-US" sz="1400" b="1" dirty="0">
                <a:effectLst/>
                <a:latin typeface="Courier New" panose="02070309020205020404" pitchFamily="49" charset="0"/>
                <a:ea typeface="Times New Roman" panose="02020603050405020304" pitchFamily="18" charset="0"/>
              </a:rPr>
              <a:t> floats; </a:t>
            </a:r>
            <a:r>
              <a:rPr lang="en-US" sz="1200" b="1" dirty="0">
                <a:effectLst/>
                <a:latin typeface="Courier New" panose="02070309020205020404" pitchFamily="49" charset="0"/>
                <a:ea typeface="Times New Roman" panose="02020603050405020304" pitchFamily="18" charset="0"/>
              </a:rPr>
              <a:t>// can set default = true here for 1 mark</a:t>
            </a:r>
            <a:endParaRPr lang="en-US" sz="1200" b="1" dirty="0">
              <a:effectLst/>
              <a:ea typeface="Times New Roman" panose="02020603050405020304" pitchFamily="18" charset="0"/>
            </a:endParaRPr>
          </a:p>
          <a:p>
            <a:pPr marL="0" marR="0">
              <a:spcBef>
                <a:spcPts val="0"/>
              </a:spcBef>
              <a:spcAft>
                <a:spcPts val="0"/>
              </a:spcAft>
            </a:pPr>
            <a:r>
              <a:rPr lang="en-US" sz="1200" dirty="0">
                <a:effectLst/>
                <a:latin typeface="Courier New" panose="02070309020205020404" pitchFamily="49" charset="0"/>
                <a:ea typeface="Times New Roman" panose="02020603050405020304" pitchFamily="18" charset="0"/>
              </a:rPr>
              <a:t> </a:t>
            </a:r>
            <a:endParaRPr lang="en-US" sz="12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200" dirty="0">
                <a:effectLst/>
                <a:latin typeface="Courier New" panose="02070309020205020404" pitchFamily="49" charset="0"/>
                <a:ea typeface="Times New Roman" panose="02020603050405020304" pitchFamily="18" charset="0"/>
              </a:rPr>
              <a:t>     // define constructor(s), with chaining and defaults – 2 marks</a:t>
            </a:r>
            <a:endParaRPr lang="en-US" sz="12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200" dirty="0">
                <a:effectLst/>
                <a:latin typeface="Courier New" panose="02070309020205020404" pitchFamily="49" charset="0"/>
                <a:ea typeface="Times New Roman" panose="02020603050405020304" pitchFamily="18" charset="0"/>
              </a:rPr>
              <a:t> </a:t>
            </a:r>
            <a:endParaRPr lang="en-US" sz="12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200" dirty="0">
                <a:effectLst/>
                <a:latin typeface="Courier New" panose="02070309020205020404" pitchFamily="49" charset="0"/>
                <a:ea typeface="Times New Roman" panose="02020603050405020304" pitchFamily="18" charset="0"/>
              </a:rPr>
              <a:t>     </a:t>
            </a:r>
            <a:r>
              <a:rPr lang="en-US" sz="1400" b="1" dirty="0">
                <a:effectLst/>
                <a:latin typeface="Courier New" panose="02070309020205020404" pitchFamily="49" charset="0"/>
                <a:ea typeface="Times New Roman" panose="02020603050405020304" pitchFamily="18" charset="0"/>
              </a:rPr>
              <a:t>public Boat() { this(true); }</a:t>
            </a:r>
          </a:p>
          <a:p>
            <a:pPr marL="0" marR="0">
              <a:spcBef>
                <a:spcPts val="0"/>
              </a:spcBef>
              <a:spcAft>
                <a:spcPts val="0"/>
              </a:spcAft>
            </a:pPr>
            <a:endParaRPr lang="en-US" sz="1400" b="1" dirty="0">
              <a:latin typeface="Courier New" panose="02070309020205020404" pitchFamily="49" charset="0"/>
              <a:ea typeface="Times New Roman" panose="02020603050405020304" pitchFamily="18" charset="0"/>
            </a:endParaRPr>
          </a:p>
          <a:p>
            <a:pPr marL="0" marR="0">
              <a:spcBef>
                <a:spcPts val="0"/>
              </a:spcBef>
              <a:spcAft>
                <a:spcPts val="0"/>
              </a:spcAft>
            </a:pPr>
            <a:r>
              <a:rPr lang="en-US" sz="1400" b="1" dirty="0">
                <a:effectLst/>
                <a:latin typeface="Courier New" panose="02070309020205020404" pitchFamily="49" charset="0"/>
                <a:ea typeface="Times New Roman" panose="02020603050405020304" pitchFamily="18" charset="0"/>
              </a:rPr>
              <a:t>    public Boat(</a:t>
            </a:r>
            <a:r>
              <a:rPr lang="en-US" sz="1400" b="1" dirty="0" err="1">
                <a:effectLst/>
                <a:latin typeface="Courier New" panose="02070309020205020404" pitchFamily="49" charset="0"/>
                <a:ea typeface="Times New Roman" panose="02020603050405020304" pitchFamily="18" charset="0"/>
              </a:rPr>
              <a:t>boolean</a:t>
            </a:r>
            <a:r>
              <a:rPr lang="en-US" sz="1400" b="1" dirty="0">
                <a:effectLst/>
                <a:latin typeface="Courier New" panose="02070309020205020404" pitchFamily="49" charset="0"/>
                <a:ea typeface="Times New Roman" panose="02020603050405020304" pitchFamily="18" charset="0"/>
              </a:rPr>
              <a:t> floats) {</a:t>
            </a:r>
            <a:r>
              <a:rPr lang="en-US" sz="1400" b="1" dirty="0" err="1">
                <a:effectLst/>
                <a:latin typeface="Courier New" panose="02070309020205020404" pitchFamily="49" charset="0"/>
                <a:ea typeface="Times New Roman" panose="02020603050405020304" pitchFamily="18" charset="0"/>
              </a:rPr>
              <a:t>this.floats</a:t>
            </a:r>
            <a:r>
              <a:rPr lang="en-US" sz="1400" b="1" dirty="0">
                <a:effectLst/>
                <a:latin typeface="Courier New" panose="02070309020205020404" pitchFamily="49" charset="0"/>
                <a:ea typeface="Times New Roman" panose="02020603050405020304" pitchFamily="18" charset="0"/>
              </a:rPr>
              <a:t> = floats;}</a:t>
            </a:r>
            <a:endParaRPr lang="en-US" sz="1400" b="1" dirty="0">
              <a:effectLst/>
              <a:ea typeface="Times New Roman" panose="02020603050405020304" pitchFamily="18" charset="0"/>
            </a:endParaRPr>
          </a:p>
          <a:p>
            <a:pPr marL="0" marR="0">
              <a:spcBef>
                <a:spcPts val="0"/>
              </a:spcBef>
              <a:spcAft>
                <a:spcPts val="0"/>
              </a:spcAft>
            </a:pPr>
            <a:r>
              <a:rPr lang="en-US" sz="500" dirty="0">
                <a:effectLst/>
                <a:latin typeface="Courier New" panose="02070309020205020404" pitchFamily="49" charset="0"/>
                <a:ea typeface="Times New Roman" panose="02020603050405020304" pitchFamily="18" charset="0"/>
              </a:rPr>
              <a:t> </a:t>
            </a:r>
            <a:endParaRPr lang="en-US" sz="12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200" dirty="0">
                <a:effectLst/>
                <a:latin typeface="Courier New" panose="02070309020205020404" pitchFamily="49" charset="0"/>
                <a:ea typeface="Times New Roman" panose="02020603050405020304" pitchFamily="18" charset="0"/>
              </a:rPr>
              <a:t>	</a:t>
            </a:r>
            <a:endParaRPr lang="en-US" sz="12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200" dirty="0">
                <a:latin typeface="Courier New" panose="02070309020205020404" pitchFamily="49" charset="0"/>
                <a:ea typeface="Times New Roman" panose="02020603050405020304" pitchFamily="18" charset="0"/>
              </a:rPr>
              <a:t>     </a:t>
            </a:r>
            <a:r>
              <a:rPr lang="en-US" sz="1200" dirty="0">
                <a:effectLst/>
                <a:latin typeface="Courier New" panose="02070309020205020404" pitchFamily="49" charset="0"/>
                <a:ea typeface="Times New Roman" panose="02020603050405020304" pitchFamily="18" charset="0"/>
              </a:rPr>
              <a:t>// complete the equals() method below – 2 marks</a:t>
            </a:r>
            <a:endParaRPr lang="en-US" sz="12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200" dirty="0">
                <a:effectLst/>
                <a:latin typeface="Courier New" panose="02070309020205020404" pitchFamily="49" charset="0"/>
                <a:ea typeface="Times New Roman" panose="02020603050405020304" pitchFamily="18" charset="0"/>
              </a:rPr>
              <a:t>     @Override</a:t>
            </a:r>
            <a:endParaRPr lang="en-US" sz="12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200" dirty="0">
                <a:latin typeface="Courier New" panose="02070309020205020404" pitchFamily="49" charset="0"/>
                <a:ea typeface="Times New Roman" panose="02020603050405020304" pitchFamily="18" charset="0"/>
              </a:rPr>
              <a:t>     </a:t>
            </a:r>
            <a:r>
              <a:rPr lang="en-US" sz="1200" dirty="0">
                <a:effectLst/>
                <a:latin typeface="Courier New" panose="02070309020205020404" pitchFamily="49" charset="0"/>
                <a:ea typeface="Times New Roman" panose="02020603050405020304" pitchFamily="18" charset="0"/>
              </a:rPr>
              <a:t>public </a:t>
            </a:r>
            <a:r>
              <a:rPr lang="en-US" sz="1200" dirty="0" err="1">
                <a:effectLst/>
                <a:latin typeface="Courier New" panose="02070309020205020404" pitchFamily="49" charset="0"/>
                <a:ea typeface="Times New Roman" panose="02020603050405020304" pitchFamily="18" charset="0"/>
              </a:rPr>
              <a:t>boolean</a:t>
            </a:r>
            <a:r>
              <a:rPr lang="en-US" sz="1200" dirty="0">
                <a:effectLst/>
                <a:latin typeface="Courier New" panose="02070309020205020404" pitchFamily="49" charset="0"/>
                <a:ea typeface="Times New Roman" panose="02020603050405020304" pitchFamily="18" charset="0"/>
              </a:rPr>
              <a:t> equals(Object </a:t>
            </a:r>
            <a:r>
              <a:rPr lang="en-US" sz="1200" dirty="0" err="1">
                <a:effectLst/>
                <a:latin typeface="Courier New" panose="02070309020205020404" pitchFamily="49" charset="0"/>
                <a:ea typeface="Times New Roman" panose="02020603050405020304" pitchFamily="18" charset="0"/>
              </a:rPr>
              <a:t>obj</a:t>
            </a:r>
            <a:r>
              <a:rPr lang="en-US" sz="1200" dirty="0">
                <a:effectLst/>
                <a:latin typeface="Courier New" panose="02070309020205020404" pitchFamily="49" charset="0"/>
                <a:ea typeface="Times New Roman" panose="02020603050405020304" pitchFamily="18" charset="0"/>
              </a:rPr>
              <a:t>){</a:t>
            </a:r>
            <a:endParaRPr lang="en-US" sz="1200" dirty="0">
              <a:ea typeface="Times New Roman" panose="02020603050405020304" pitchFamily="18" charset="0"/>
            </a:endParaRPr>
          </a:p>
          <a:p>
            <a:pPr marL="0" marR="0">
              <a:spcBef>
                <a:spcPts val="0"/>
              </a:spcBef>
              <a:spcAft>
                <a:spcPts val="0"/>
              </a:spcAft>
            </a:pPr>
            <a:r>
              <a:rPr lang="en-US" sz="1200" dirty="0">
                <a:effectLst/>
                <a:latin typeface="Courier New" panose="02070309020205020404" pitchFamily="49" charset="0"/>
                <a:ea typeface="Times New Roman" panose="02020603050405020304" pitchFamily="18" charset="0"/>
              </a:rPr>
              <a:t>        if (</a:t>
            </a:r>
            <a:r>
              <a:rPr lang="en-US" sz="1200" dirty="0" err="1">
                <a:effectLst/>
                <a:latin typeface="Courier New" panose="02070309020205020404" pitchFamily="49" charset="0"/>
                <a:ea typeface="Times New Roman" panose="02020603050405020304" pitchFamily="18" charset="0"/>
              </a:rPr>
              <a:t>this.getClass</a:t>
            </a:r>
            <a:r>
              <a:rPr lang="en-US" sz="1200" dirty="0">
                <a:effectLst/>
                <a:latin typeface="Courier New" panose="02070309020205020404" pitchFamily="49" charset="0"/>
                <a:ea typeface="Times New Roman" panose="02020603050405020304" pitchFamily="18" charset="0"/>
              </a:rPr>
              <a:t>()!=</a:t>
            </a:r>
            <a:r>
              <a:rPr lang="en-US" sz="1200" dirty="0" err="1">
                <a:effectLst/>
                <a:latin typeface="Courier New" panose="02070309020205020404" pitchFamily="49" charset="0"/>
                <a:ea typeface="Times New Roman" panose="02020603050405020304" pitchFamily="18" charset="0"/>
              </a:rPr>
              <a:t>obj.getClass</a:t>
            </a:r>
            <a:r>
              <a:rPr lang="en-US" sz="1200" dirty="0">
                <a:effectLst/>
                <a:latin typeface="Courier New" panose="02070309020205020404" pitchFamily="49" charset="0"/>
                <a:ea typeface="Times New Roman" panose="02020603050405020304" pitchFamily="18" charset="0"/>
              </a:rPr>
              <a:t>())||(</a:t>
            </a:r>
            <a:r>
              <a:rPr lang="en-US" sz="1200" dirty="0" err="1">
                <a:effectLst/>
                <a:latin typeface="Courier New" panose="02070309020205020404" pitchFamily="49" charset="0"/>
                <a:ea typeface="Times New Roman" panose="02020603050405020304" pitchFamily="18" charset="0"/>
              </a:rPr>
              <a:t>obj</a:t>
            </a:r>
            <a:r>
              <a:rPr lang="en-US" sz="1200" dirty="0">
                <a:effectLst/>
                <a:latin typeface="Courier New" panose="02070309020205020404" pitchFamily="49" charset="0"/>
                <a:ea typeface="Times New Roman" panose="02020603050405020304" pitchFamily="18" charset="0"/>
              </a:rPr>
              <a:t>==null) return false;</a:t>
            </a:r>
            <a:endParaRPr lang="en-US" sz="12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200" dirty="0">
                <a:latin typeface="Courier New" panose="02070309020205020404" pitchFamily="49" charset="0"/>
                <a:ea typeface="Times New Roman" panose="02020603050405020304" pitchFamily="18" charset="0"/>
              </a:rPr>
              <a:t>        </a:t>
            </a:r>
            <a:r>
              <a:rPr lang="en-US" sz="1200" dirty="0">
                <a:effectLst/>
                <a:latin typeface="Courier New" panose="02070309020205020404" pitchFamily="49" charset="0"/>
                <a:ea typeface="Times New Roman" panose="02020603050405020304" pitchFamily="18" charset="0"/>
              </a:rPr>
              <a:t>Boat </a:t>
            </a:r>
            <a:r>
              <a:rPr lang="en-US" sz="1200" dirty="0" err="1">
                <a:effectLst/>
                <a:latin typeface="Courier New" panose="02070309020205020404" pitchFamily="49" charset="0"/>
                <a:ea typeface="Times New Roman" panose="02020603050405020304" pitchFamily="18" charset="0"/>
              </a:rPr>
              <a:t>boat</a:t>
            </a:r>
            <a:r>
              <a:rPr lang="en-US" sz="1200" dirty="0">
                <a:effectLst/>
                <a:latin typeface="Courier New" panose="02070309020205020404" pitchFamily="49" charset="0"/>
                <a:ea typeface="Times New Roman" panose="02020603050405020304" pitchFamily="18" charset="0"/>
              </a:rPr>
              <a:t> = (Boat)</a:t>
            </a:r>
            <a:r>
              <a:rPr lang="en-US" sz="1200" dirty="0" err="1">
                <a:effectLst/>
                <a:latin typeface="Courier New" panose="02070309020205020404" pitchFamily="49" charset="0"/>
                <a:ea typeface="Times New Roman" panose="02020603050405020304" pitchFamily="18" charset="0"/>
              </a:rPr>
              <a:t>obj</a:t>
            </a:r>
            <a:r>
              <a:rPr lang="en-US" sz="1200" dirty="0">
                <a:effectLst/>
                <a:latin typeface="Courier New" panose="02070309020205020404" pitchFamily="49" charset="0"/>
                <a:ea typeface="Times New Roman" panose="02020603050405020304" pitchFamily="18" charset="0"/>
              </a:rPr>
              <a:t>;    //complete equals() on the next line</a:t>
            </a:r>
            <a:endParaRPr lang="en-US" sz="1200" dirty="0">
              <a:ea typeface="Times New Roman" panose="02020603050405020304" pitchFamily="18" charset="0"/>
            </a:endParaRPr>
          </a:p>
          <a:p>
            <a:pPr marL="0" marR="0">
              <a:spcBef>
                <a:spcPts val="0"/>
              </a:spcBef>
              <a:spcAft>
                <a:spcPts val="0"/>
              </a:spcAft>
            </a:pPr>
            <a:r>
              <a:rPr lang="en-US" sz="1200" dirty="0">
                <a:effectLst/>
                <a:latin typeface="Courier New" panose="02070309020205020404" pitchFamily="49" charset="0"/>
                <a:ea typeface="Times New Roman" panose="02020603050405020304" pitchFamily="18" charset="0"/>
                <a:cs typeface="Courier New" panose="02070309020205020404" pitchFamily="49" charset="0"/>
              </a:rPr>
              <a:t>        </a:t>
            </a:r>
            <a:r>
              <a:rPr lang="en-US" sz="1400" b="1" dirty="0">
                <a:effectLst/>
                <a:latin typeface="Courier New" panose="02070309020205020404" pitchFamily="49" charset="0"/>
                <a:ea typeface="Times New Roman" panose="02020603050405020304" pitchFamily="18" charset="0"/>
                <a:cs typeface="Courier New" panose="02070309020205020404" pitchFamily="49" charset="0"/>
              </a:rPr>
              <a:t>return (</a:t>
            </a:r>
            <a:r>
              <a:rPr lang="en-US" sz="1400" b="1" dirty="0" err="1">
                <a:effectLst/>
                <a:latin typeface="Courier New" panose="02070309020205020404" pitchFamily="49" charset="0"/>
                <a:ea typeface="Times New Roman" panose="02020603050405020304" pitchFamily="18" charset="0"/>
                <a:cs typeface="Courier New" panose="02070309020205020404" pitchFamily="49" charset="0"/>
              </a:rPr>
              <a:t>this.floats</a:t>
            </a:r>
            <a:r>
              <a:rPr lang="en-US" sz="1400" b="1" dirty="0">
                <a:effectLst/>
                <a:latin typeface="Courier New" panose="02070309020205020404" pitchFamily="49" charset="0"/>
                <a:ea typeface="Times New Roman" panose="02020603050405020304" pitchFamily="18" charset="0"/>
                <a:cs typeface="Courier New" panose="02070309020205020404" pitchFamily="49" charset="0"/>
              </a:rPr>
              <a:t> == </a:t>
            </a:r>
            <a:r>
              <a:rPr lang="en-US" sz="1400" b="1" dirty="0" err="1">
                <a:effectLst/>
                <a:latin typeface="Courier New" panose="02070309020205020404" pitchFamily="49" charset="0"/>
                <a:ea typeface="Times New Roman" panose="02020603050405020304" pitchFamily="18" charset="0"/>
                <a:cs typeface="Courier New" panose="02070309020205020404" pitchFamily="49" charset="0"/>
              </a:rPr>
              <a:t>boat.floats</a:t>
            </a:r>
            <a:r>
              <a:rPr lang="en-US" sz="1400" b="1" dirty="0">
                <a:effectLst/>
                <a:latin typeface="Courier New" panose="02070309020205020404" pitchFamily="49" charset="0"/>
                <a:ea typeface="Times New Roman" panose="02020603050405020304" pitchFamily="18" charset="0"/>
                <a:cs typeface="Courier New" panose="02070309020205020404" pitchFamily="49" charset="0"/>
              </a:rPr>
              <a:t>);</a:t>
            </a:r>
          </a:p>
          <a:p>
            <a:pPr marL="0" marR="0">
              <a:spcBef>
                <a:spcPts val="0"/>
              </a:spcBef>
              <a:spcAft>
                <a:spcPts val="0"/>
              </a:spcAft>
            </a:pPr>
            <a:r>
              <a:rPr lang="en-US" sz="1200" dirty="0">
                <a:effectLst/>
                <a:latin typeface="Courier New" panose="02070309020205020404" pitchFamily="49" charset="0"/>
                <a:ea typeface="Times New Roman" panose="02020603050405020304" pitchFamily="18" charset="0"/>
              </a:rPr>
              <a:t> </a:t>
            </a:r>
            <a:endParaRPr lang="en-US" sz="12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200" dirty="0">
                <a:effectLst/>
                <a:latin typeface="Courier New" panose="02070309020205020404" pitchFamily="49" charset="0"/>
                <a:ea typeface="Times New Roman" panose="02020603050405020304" pitchFamily="18" charset="0"/>
              </a:rPr>
              <a:t>    }</a:t>
            </a:r>
            <a:endParaRPr lang="en-US" sz="12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200" dirty="0">
                <a:effectLst/>
                <a:latin typeface="Courier New" panose="02070309020205020404" pitchFamily="49" charset="0"/>
                <a:ea typeface="Times New Roman" panose="02020603050405020304" pitchFamily="18" charset="0"/>
              </a:rPr>
              <a:t>}</a:t>
            </a:r>
            <a:endParaRPr lang="en-US" sz="12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30136587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pPr>
              <a:defRPr/>
            </a:pPr>
            <a:fld id="{3DD1B580-8283-423C-8B9F-1D7D7650D04F}" type="slidenum">
              <a:rPr lang="en-CA" smtClean="0"/>
              <a:pPr>
                <a:defRPr/>
              </a:pPr>
              <a:t>13</a:t>
            </a:fld>
            <a:endParaRPr lang="en-CA"/>
          </a:p>
        </p:txBody>
      </p:sp>
      <p:sp>
        <p:nvSpPr>
          <p:cNvPr id="19" name="Footer Placeholder 4"/>
          <p:cNvSpPr>
            <a:spLocks noGrp="1"/>
          </p:cNvSpPr>
          <p:nvPr>
            <p:ph type="ftr" sz="quarter" idx="11"/>
          </p:nvPr>
        </p:nvSpPr>
        <p:spPr>
          <a:xfrm>
            <a:off x="1371600" y="6218238"/>
            <a:ext cx="2895600" cy="215900"/>
          </a:xfrm>
        </p:spPr>
        <p:txBody>
          <a:bodyPr/>
          <a:lstStyle/>
          <a:p>
            <a:pPr>
              <a:defRPr/>
            </a:pPr>
            <a:r>
              <a:rPr lang="en-CA" dirty="0"/>
              <a:t>Midterm Answers</a:t>
            </a:r>
          </a:p>
        </p:txBody>
      </p:sp>
      <p:sp>
        <p:nvSpPr>
          <p:cNvPr id="2" name="Rectangle 2"/>
          <p:cNvSpPr>
            <a:spLocks noChangeArrowheads="1"/>
          </p:cNvSpPr>
          <p:nvPr/>
        </p:nvSpPr>
        <p:spPr bwMode="auto">
          <a:xfrm>
            <a:off x="449535" y="1139"/>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3" name="Rectangle 2"/>
          <p:cNvSpPr/>
          <p:nvPr/>
        </p:nvSpPr>
        <p:spPr>
          <a:xfrm>
            <a:off x="1547664" y="332656"/>
            <a:ext cx="6022910" cy="1138773"/>
          </a:xfrm>
          <a:prstGeom prst="rect">
            <a:avLst/>
          </a:prstGeom>
        </p:spPr>
        <p:txBody>
          <a:bodyPr wrap="square">
            <a:spAutoFit/>
          </a:bodyPr>
          <a:lstStyle/>
          <a:p>
            <a:pPr marL="228600" marR="0" algn="ctr">
              <a:spcBef>
                <a:spcPts val="0"/>
              </a:spcBef>
              <a:spcAft>
                <a:spcPts val="0"/>
              </a:spcAft>
            </a:pPr>
            <a:r>
              <a:rPr lang="en-US" sz="1600" b="1" u="sng" dirty="0">
                <a:latin typeface="Calibri" panose="020F0502020204030204" pitchFamily="34" charset="0"/>
                <a:ea typeface="Times New Roman" panose="02020603050405020304" pitchFamily="18" charset="0"/>
                <a:cs typeface="Times New Roman" panose="02020603050405020304" pitchFamily="18" charset="0"/>
              </a:rPr>
              <a:t>Part C: Written Answers</a:t>
            </a:r>
            <a:endParaRPr lang="en-CA" sz="1200" dirty="0">
              <a:ea typeface="Times New Roman" panose="02020603050405020304" pitchFamily="18" charset="0"/>
            </a:endParaRPr>
          </a:p>
          <a:p>
            <a:pPr marL="0" marR="0">
              <a:spcBef>
                <a:spcPts val="0"/>
              </a:spcBef>
              <a:spcAft>
                <a:spcPts val="0"/>
              </a:spcAft>
            </a:pPr>
            <a:r>
              <a:rPr lang="en-US" sz="1100" dirty="0">
                <a:latin typeface="Calibri" panose="020F0502020204030204" pitchFamily="34" charset="0"/>
                <a:ea typeface="Times New Roman" panose="02020603050405020304" pitchFamily="18" charset="0"/>
                <a:cs typeface="Times New Roman" panose="02020603050405020304" pitchFamily="18" charset="0"/>
              </a:rPr>
              <a:t> </a:t>
            </a:r>
            <a:endParaRPr lang="en-CA" sz="1200" dirty="0">
              <a:ea typeface="Times New Roman" panose="02020603050405020304" pitchFamily="18" charset="0"/>
            </a:endParaRPr>
          </a:p>
          <a:p>
            <a:pPr marL="0" marR="0" algn="ctr">
              <a:spcBef>
                <a:spcPts val="0"/>
              </a:spcBef>
              <a:spcAft>
                <a:spcPts val="0"/>
              </a:spcAft>
            </a:pPr>
            <a:r>
              <a:rPr lang="en-US" sz="1600" b="1" u="sng" dirty="0">
                <a:latin typeface="Calibri" panose="020F0502020204030204" pitchFamily="34" charset="0"/>
                <a:ea typeface="Times New Roman" panose="02020603050405020304" pitchFamily="18" charset="0"/>
                <a:cs typeface="Times New Roman" panose="02020603050405020304" pitchFamily="18" charset="0"/>
              </a:rPr>
              <a:t>Part C: Short Written Answers – </a:t>
            </a:r>
            <a:r>
              <a:rPr lang="en-US" sz="1400" b="1" u="sng" dirty="0">
                <a:latin typeface="Calibri" panose="020F0502020204030204" pitchFamily="34" charset="0"/>
                <a:ea typeface="Times New Roman" panose="02020603050405020304" pitchFamily="18" charset="0"/>
                <a:cs typeface="Times New Roman" panose="02020603050405020304" pitchFamily="18" charset="0"/>
              </a:rPr>
              <a:t>ANSWER ANY 2 QUESTIONS OUT OF THE FOLLOWING 3: ONLY THE FIRST 2 QUESTIONS ANSWERED WILL BE MARKED</a:t>
            </a:r>
            <a:endParaRPr lang="en-CA" sz="1200" dirty="0">
              <a:ea typeface="Times New Roman" panose="02020603050405020304" pitchFamily="18" charset="0"/>
            </a:endParaRPr>
          </a:p>
          <a:p>
            <a:pPr marL="0" marR="0" algn="ctr">
              <a:spcBef>
                <a:spcPts val="0"/>
              </a:spcBef>
              <a:spcAft>
                <a:spcPts val="0"/>
              </a:spcAft>
            </a:pPr>
            <a:r>
              <a:rPr lang="en-US" sz="1100" b="1" dirty="0">
                <a:latin typeface="Calibri" panose="020F0502020204030204" pitchFamily="34" charset="0"/>
                <a:ea typeface="Times New Roman" panose="02020603050405020304" pitchFamily="18" charset="0"/>
                <a:cs typeface="Times New Roman" panose="02020603050405020304" pitchFamily="18" charset="0"/>
              </a:rPr>
              <a:t> </a:t>
            </a:r>
            <a:endParaRPr lang="en-CA" sz="1200" dirty="0">
              <a:ea typeface="Times New Roman" panose="02020603050405020304" pitchFamily="18" charset="0"/>
            </a:endParaRPr>
          </a:p>
        </p:txBody>
      </p:sp>
      <p:sp>
        <p:nvSpPr>
          <p:cNvPr id="8" name="Text Box 11439"/>
          <p:cNvSpPr txBox="1"/>
          <p:nvPr/>
        </p:nvSpPr>
        <p:spPr>
          <a:xfrm>
            <a:off x="1115616" y="1438492"/>
            <a:ext cx="7053401" cy="4582795"/>
          </a:xfrm>
          <a:prstGeom prst="rect">
            <a:avLst/>
          </a:prstGeom>
          <a:solidFill>
            <a:schemeClr val="lt1"/>
          </a:solidFill>
          <a:ln w="6350">
            <a:solidFill>
              <a:prstClr val="black"/>
            </a:solid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a:spcBef>
                <a:spcPts val="0"/>
              </a:spcBef>
              <a:spcAft>
                <a:spcPts val="0"/>
              </a:spcAft>
            </a:pPr>
            <a:r>
              <a:rPr lang="en-US" sz="1200" dirty="0">
                <a:effectLst/>
                <a:latin typeface="Times New Roman" panose="02020603050405020304" pitchFamily="18" charset="0"/>
                <a:ea typeface="Times New Roman" panose="02020603050405020304" pitchFamily="18" charset="0"/>
              </a:rPr>
              <a:t>     </a:t>
            </a:r>
            <a:r>
              <a:rPr lang="en-US" sz="1200" dirty="0">
                <a:effectLst/>
                <a:latin typeface="Courier New" panose="02070309020205020404" pitchFamily="49" charset="0"/>
                <a:ea typeface="Times New Roman" panose="02020603050405020304" pitchFamily="18" charset="0"/>
              </a:rPr>
              <a:t>public class Sailboat extends Boat {</a:t>
            </a:r>
            <a:endParaRPr lang="en-US" sz="12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200" dirty="0">
                <a:effectLst/>
                <a:latin typeface="Courier New" panose="02070309020205020404" pitchFamily="49" charset="0"/>
                <a:ea typeface="Times New Roman" panose="02020603050405020304" pitchFamily="18" charset="0"/>
              </a:rPr>
              <a:t> </a:t>
            </a:r>
            <a:endParaRPr lang="en-US" sz="12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200" dirty="0">
                <a:effectLst/>
                <a:latin typeface="Courier New" panose="02070309020205020404" pitchFamily="49" charset="0"/>
                <a:ea typeface="Times New Roman" panose="02020603050405020304" pitchFamily="18" charset="0"/>
              </a:rPr>
              <a:t>     // declare private variable(s) - 1 mark</a:t>
            </a:r>
            <a:endParaRPr lang="en-US" sz="12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200" dirty="0">
                <a:effectLst/>
                <a:latin typeface="Courier New" panose="02070309020205020404" pitchFamily="49" charset="0"/>
                <a:ea typeface="Times New Roman" panose="02020603050405020304" pitchFamily="18" charset="0"/>
              </a:rPr>
              <a:t> </a:t>
            </a:r>
            <a:endParaRPr lang="en-US" sz="12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200" dirty="0">
                <a:effectLst/>
                <a:latin typeface="Courier New" panose="02070309020205020404" pitchFamily="49" charset="0"/>
                <a:ea typeface="Times New Roman" panose="02020603050405020304" pitchFamily="18" charset="0"/>
              </a:rPr>
              <a:t>     </a:t>
            </a:r>
            <a:r>
              <a:rPr lang="en-US" sz="1400" b="1" dirty="0">
                <a:effectLst/>
                <a:latin typeface="Courier New" panose="02070309020205020404" pitchFamily="49" charset="0"/>
                <a:ea typeface="Times New Roman" panose="02020603050405020304" pitchFamily="18" charset="0"/>
              </a:rPr>
              <a:t>private </a:t>
            </a:r>
            <a:r>
              <a:rPr lang="en-US" sz="1400" b="1" dirty="0" err="1">
                <a:effectLst/>
                <a:latin typeface="Courier New" panose="02070309020205020404" pitchFamily="49" charset="0"/>
                <a:ea typeface="Times New Roman" panose="02020603050405020304" pitchFamily="18" charset="0"/>
              </a:rPr>
              <a:t>int</a:t>
            </a:r>
            <a:r>
              <a:rPr lang="en-US" sz="1400" b="1" dirty="0">
                <a:effectLst/>
                <a:latin typeface="Courier New" panose="02070309020205020404" pitchFamily="49" charset="0"/>
                <a:ea typeface="Times New Roman" panose="02020603050405020304" pitchFamily="18" charset="0"/>
              </a:rPr>
              <a:t> sails;   // can set default = 3 here or below</a:t>
            </a:r>
            <a:endParaRPr lang="en-US" sz="1400" b="1" dirty="0">
              <a:effectLst/>
              <a:ea typeface="Times New Roman" panose="02020603050405020304" pitchFamily="18" charset="0"/>
            </a:endParaRPr>
          </a:p>
          <a:p>
            <a:pPr marL="0" marR="0">
              <a:spcBef>
                <a:spcPts val="0"/>
              </a:spcBef>
              <a:spcAft>
                <a:spcPts val="0"/>
              </a:spcAft>
            </a:pPr>
            <a:r>
              <a:rPr lang="en-US" sz="1200" dirty="0">
                <a:effectLst/>
                <a:latin typeface="Courier New" panose="02070309020205020404" pitchFamily="49" charset="0"/>
                <a:ea typeface="Times New Roman" panose="02020603050405020304" pitchFamily="18" charset="0"/>
              </a:rPr>
              <a:t> </a:t>
            </a:r>
            <a:endParaRPr lang="en-US" sz="12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200" dirty="0">
                <a:effectLst/>
                <a:latin typeface="Courier New" panose="02070309020205020404" pitchFamily="49" charset="0"/>
                <a:ea typeface="Times New Roman" panose="02020603050405020304" pitchFamily="18" charset="0"/>
              </a:rPr>
              <a:t>     // define constructor(s), with chaining and setters – 4 marks</a:t>
            </a:r>
            <a:endParaRPr lang="en-US" sz="12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200" dirty="0">
                <a:effectLst/>
                <a:latin typeface="Courier New" panose="02070309020205020404" pitchFamily="49" charset="0"/>
                <a:ea typeface="Times New Roman" panose="02020603050405020304" pitchFamily="18" charset="0"/>
              </a:rPr>
              <a:t> </a:t>
            </a:r>
            <a:endParaRPr lang="en-US" sz="12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200" dirty="0">
                <a:effectLst/>
                <a:latin typeface="Courier New" panose="02070309020205020404" pitchFamily="49" charset="0"/>
                <a:ea typeface="Times New Roman" panose="02020603050405020304" pitchFamily="18" charset="0"/>
              </a:rPr>
              <a:t> </a:t>
            </a:r>
            <a:endParaRPr lang="en-US" sz="12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200" dirty="0">
                <a:effectLst/>
                <a:latin typeface="Courier New" panose="02070309020205020404" pitchFamily="49" charset="0"/>
                <a:ea typeface="Times New Roman" panose="02020603050405020304" pitchFamily="18" charset="0"/>
              </a:rPr>
              <a:t>     </a:t>
            </a:r>
            <a:r>
              <a:rPr lang="en-US" sz="1400" b="1" dirty="0">
                <a:effectLst/>
                <a:latin typeface="Courier New" panose="02070309020205020404" pitchFamily="49" charset="0"/>
                <a:ea typeface="Times New Roman" panose="02020603050405020304" pitchFamily="18" charset="0"/>
              </a:rPr>
              <a:t>public Sailboat() { </a:t>
            </a:r>
            <a:r>
              <a:rPr lang="en-US" sz="1400" b="1" dirty="0" err="1">
                <a:effectLst/>
                <a:latin typeface="Courier New" panose="02070309020205020404" pitchFamily="49" charset="0"/>
                <a:ea typeface="Times New Roman" panose="02020603050405020304" pitchFamily="18" charset="0"/>
              </a:rPr>
              <a:t>this.sails</a:t>
            </a:r>
            <a:r>
              <a:rPr lang="en-US" sz="1400" b="1" dirty="0">
                <a:effectLst/>
                <a:latin typeface="Courier New" panose="02070309020205020404" pitchFamily="49" charset="0"/>
                <a:ea typeface="Times New Roman" panose="02020603050405020304" pitchFamily="18" charset="0"/>
              </a:rPr>
              <a:t> = 3; }</a:t>
            </a:r>
            <a:endParaRPr lang="en-US" sz="1400" b="1" dirty="0">
              <a:effectLst/>
              <a:ea typeface="Times New Roman" panose="02020603050405020304" pitchFamily="18" charset="0"/>
            </a:endParaRPr>
          </a:p>
          <a:p>
            <a:pPr marL="0" marR="0">
              <a:spcBef>
                <a:spcPts val="0"/>
              </a:spcBef>
              <a:spcAft>
                <a:spcPts val="0"/>
              </a:spcAft>
            </a:pPr>
            <a:r>
              <a:rPr lang="en-US" sz="1200" dirty="0">
                <a:effectLst/>
                <a:latin typeface="Courier New" panose="02070309020205020404" pitchFamily="49" charset="0"/>
                <a:ea typeface="Times New Roman" panose="02020603050405020304" pitchFamily="18" charset="0"/>
              </a:rPr>
              <a:t>	</a:t>
            </a:r>
            <a:endParaRPr lang="en-US" sz="12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200" dirty="0">
                <a:latin typeface="Courier New" panose="02070309020205020404" pitchFamily="49" charset="0"/>
                <a:ea typeface="Times New Roman" panose="02020603050405020304" pitchFamily="18" charset="0"/>
              </a:rPr>
              <a:t>     </a:t>
            </a:r>
            <a:r>
              <a:rPr lang="en-US" sz="1200" dirty="0">
                <a:effectLst/>
                <a:latin typeface="Courier New" panose="02070309020205020404" pitchFamily="49" charset="0"/>
                <a:ea typeface="Times New Roman" panose="02020603050405020304" pitchFamily="18" charset="0"/>
              </a:rPr>
              <a:t>// define and complete the two UML method(s) indicated – 4 mark</a:t>
            </a:r>
            <a:endParaRPr lang="en-US" sz="12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200" dirty="0">
                <a:effectLst/>
                <a:latin typeface="Courier New" panose="02070309020205020404" pitchFamily="49" charset="0"/>
                <a:ea typeface="Times New Roman" panose="02020603050405020304" pitchFamily="18" charset="0"/>
              </a:rPr>
              <a:t> </a:t>
            </a:r>
            <a:endParaRPr lang="en-US" sz="12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200" dirty="0">
                <a:effectLst/>
                <a:latin typeface="Courier New" panose="02070309020205020404" pitchFamily="49" charset="0"/>
                <a:ea typeface="Times New Roman" panose="02020603050405020304" pitchFamily="18" charset="0"/>
              </a:rPr>
              <a:t>     </a:t>
            </a:r>
            <a:r>
              <a:rPr lang="en-US" sz="1400" b="1" dirty="0">
                <a:effectLst/>
                <a:latin typeface="Courier New" panose="02070309020205020404" pitchFamily="49" charset="0"/>
                <a:ea typeface="Times New Roman" panose="02020603050405020304" pitchFamily="18" charset="0"/>
              </a:rPr>
              <a:t>public </a:t>
            </a:r>
            <a:r>
              <a:rPr lang="en-US" sz="1400" b="1" dirty="0" err="1">
                <a:effectLst/>
                <a:latin typeface="Courier New" panose="02070309020205020404" pitchFamily="49" charset="0"/>
                <a:ea typeface="Times New Roman" panose="02020603050405020304" pitchFamily="18" charset="0"/>
              </a:rPr>
              <a:t>int</a:t>
            </a:r>
            <a:r>
              <a:rPr lang="en-US" sz="1400" b="1" dirty="0">
                <a:effectLst/>
                <a:latin typeface="Courier New" panose="02070309020205020404" pitchFamily="49" charset="0"/>
                <a:ea typeface="Times New Roman" panose="02020603050405020304" pitchFamily="18" charset="0"/>
              </a:rPr>
              <a:t> </a:t>
            </a:r>
            <a:r>
              <a:rPr lang="en-US" sz="1400" b="1" dirty="0" err="1">
                <a:effectLst/>
                <a:latin typeface="Courier New" panose="02070309020205020404" pitchFamily="49" charset="0"/>
                <a:ea typeface="Times New Roman" panose="02020603050405020304" pitchFamily="18" charset="0"/>
              </a:rPr>
              <a:t>getNumberOfSails</a:t>
            </a:r>
            <a:r>
              <a:rPr lang="en-US" sz="1400" b="1" dirty="0">
                <a:effectLst/>
                <a:latin typeface="Courier New" panose="02070309020205020404" pitchFamily="49" charset="0"/>
                <a:ea typeface="Times New Roman" panose="02020603050405020304" pitchFamily="18" charset="0"/>
              </a:rPr>
              <a:t>() { return sails; }</a:t>
            </a:r>
            <a:endParaRPr lang="en-US" sz="1400" b="1" dirty="0">
              <a:effectLst/>
              <a:ea typeface="Times New Roman" panose="02020603050405020304" pitchFamily="18" charset="0"/>
            </a:endParaRPr>
          </a:p>
          <a:p>
            <a:pPr marL="0" marR="0">
              <a:spcBef>
                <a:spcPts val="0"/>
              </a:spcBef>
              <a:spcAft>
                <a:spcPts val="0"/>
              </a:spcAft>
            </a:pPr>
            <a:r>
              <a:rPr lang="en-US" sz="1200" dirty="0">
                <a:effectLst/>
                <a:latin typeface="Courier New" panose="02070309020205020404" pitchFamily="49" charset="0"/>
                <a:ea typeface="Times New Roman" panose="02020603050405020304" pitchFamily="18" charset="0"/>
              </a:rPr>
              <a:t>  </a:t>
            </a:r>
            <a:endParaRPr lang="en-US" sz="12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200" dirty="0">
                <a:effectLst/>
                <a:latin typeface="Courier New" panose="02070309020205020404" pitchFamily="49" charset="0"/>
                <a:ea typeface="Times New Roman" panose="02020603050405020304" pitchFamily="18" charset="0"/>
              </a:rPr>
              <a:t>     @Override</a:t>
            </a:r>
            <a:endParaRPr lang="en-US" sz="12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200" dirty="0">
                <a:effectLst/>
                <a:latin typeface="Courier New" panose="02070309020205020404" pitchFamily="49" charset="0"/>
                <a:ea typeface="Times New Roman" panose="02020603050405020304" pitchFamily="18" charset="0"/>
              </a:rPr>
              <a:t>     public </a:t>
            </a:r>
            <a:r>
              <a:rPr lang="en-US" sz="1200" dirty="0" err="1">
                <a:effectLst/>
                <a:latin typeface="Courier New" panose="02070309020205020404" pitchFamily="49" charset="0"/>
                <a:ea typeface="Times New Roman" panose="02020603050405020304" pitchFamily="18" charset="0"/>
              </a:rPr>
              <a:t>boolean</a:t>
            </a:r>
            <a:r>
              <a:rPr lang="en-US" sz="1200" dirty="0">
                <a:effectLst/>
                <a:latin typeface="Courier New" panose="02070309020205020404" pitchFamily="49" charset="0"/>
                <a:ea typeface="Times New Roman" panose="02020603050405020304" pitchFamily="18" charset="0"/>
              </a:rPr>
              <a:t> equals(Object </a:t>
            </a:r>
            <a:r>
              <a:rPr lang="en-US" sz="1200" dirty="0" err="1">
                <a:effectLst/>
                <a:latin typeface="Courier New" panose="02070309020205020404" pitchFamily="49" charset="0"/>
                <a:ea typeface="Times New Roman" panose="02020603050405020304" pitchFamily="18" charset="0"/>
              </a:rPr>
              <a:t>obj</a:t>
            </a:r>
            <a:r>
              <a:rPr lang="en-US" sz="1200" dirty="0">
                <a:effectLst/>
                <a:latin typeface="Courier New" panose="02070309020205020404" pitchFamily="49" charset="0"/>
                <a:ea typeface="Times New Roman" panose="02020603050405020304" pitchFamily="18" charset="0"/>
              </a:rPr>
              <a:t>){</a:t>
            </a:r>
            <a:endParaRPr lang="en-US" sz="12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200" dirty="0">
                <a:latin typeface="Courier New" panose="02070309020205020404" pitchFamily="49" charset="0"/>
                <a:ea typeface="Times New Roman" panose="02020603050405020304" pitchFamily="18" charset="0"/>
              </a:rPr>
              <a:t>      </a:t>
            </a:r>
            <a:r>
              <a:rPr lang="en-US" sz="1200" dirty="0">
                <a:effectLst/>
                <a:latin typeface="Courier New" panose="02070309020205020404" pitchFamily="49" charset="0"/>
                <a:ea typeface="Times New Roman" panose="02020603050405020304" pitchFamily="18" charset="0"/>
              </a:rPr>
              <a:t>if (</a:t>
            </a:r>
            <a:r>
              <a:rPr lang="en-US" sz="1200" dirty="0" err="1">
                <a:effectLst/>
                <a:latin typeface="Courier New" panose="02070309020205020404" pitchFamily="49" charset="0"/>
                <a:ea typeface="Times New Roman" panose="02020603050405020304" pitchFamily="18" charset="0"/>
              </a:rPr>
              <a:t>this.getClass</a:t>
            </a:r>
            <a:r>
              <a:rPr lang="en-US" sz="1200" dirty="0">
                <a:effectLst/>
                <a:latin typeface="Courier New" panose="02070309020205020404" pitchFamily="49" charset="0"/>
                <a:ea typeface="Times New Roman" panose="02020603050405020304" pitchFamily="18" charset="0"/>
              </a:rPr>
              <a:t>()!=</a:t>
            </a:r>
            <a:r>
              <a:rPr lang="en-US" sz="1200" dirty="0" err="1">
                <a:effectLst/>
                <a:latin typeface="Courier New" panose="02070309020205020404" pitchFamily="49" charset="0"/>
                <a:ea typeface="Times New Roman" panose="02020603050405020304" pitchFamily="18" charset="0"/>
              </a:rPr>
              <a:t>obj.getClass</a:t>
            </a:r>
            <a:r>
              <a:rPr lang="en-US" sz="1200" dirty="0">
                <a:effectLst/>
                <a:latin typeface="Courier New" panose="02070309020205020404" pitchFamily="49" charset="0"/>
                <a:ea typeface="Times New Roman" panose="02020603050405020304" pitchFamily="18" charset="0"/>
              </a:rPr>
              <a:t>())||(</a:t>
            </a:r>
            <a:r>
              <a:rPr lang="en-US" sz="1200" dirty="0" err="1">
                <a:effectLst/>
                <a:latin typeface="Courier New" panose="02070309020205020404" pitchFamily="49" charset="0"/>
                <a:ea typeface="Times New Roman" panose="02020603050405020304" pitchFamily="18" charset="0"/>
              </a:rPr>
              <a:t>obj</a:t>
            </a:r>
            <a:r>
              <a:rPr lang="en-US" sz="1200" dirty="0">
                <a:effectLst/>
                <a:latin typeface="Courier New" panose="02070309020205020404" pitchFamily="49" charset="0"/>
                <a:ea typeface="Times New Roman" panose="02020603050405020304" pitchFamily="18" charset="0"/>
              </a:rPr>
              <a:t>==null) return false;</a:t>
            </a:r>
            <a:endParaRPr lang="en-US" sz="12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200" dirty="0">
                <a:latin typeface="Courier New" panose="02070309020205020404" pitchFamily="49" charset="0"/>
                <a:ea typeface="Times New Roman" panose="02020603050405020304" pitchFamily="18" charset="0"/>
              </a:rPr>
              <a:t>         </a:t>
            </a:r>
            <a:r>
              <a:rPr lang="en-US" sz="1200" dirty="0" err="1">
                <a:effectLst/>
                <a:latin typeface="Courier New" panose="02070309020205020404" pitchFamily="49" charset="0"/>
                <a:ea typeface="Times New Roman" panose="02020603050405020304" pitchFamily="18" charset="0"/>
              </a:rPr>
              <a:t>SailBoat</a:t>
            </a:r>
            <a:r>
              <a:rPr lang="en-US" sz="1200" dirty="0">
                <a:effectLst/>
                <a:latin typeface="Courier New" panose="02070309020205020404" pitchFamily="49" charset="0"/>
                <a:ea typeface="Times New Roman" panose="02020603050405020304" pitchFamily="18" charset="0"/>
              </a:rPr>
              <a:t> </a:t>
            </a:r>
            <a:r>
              <a:rPr lang="en-US" sz="1200" dirty="0" err="1">
                <a:effectLst/>
                <a:latin typeface="Courier New" panose="02070309020205020404" pitchFamily="49" charset="0"/>
                <a:ea typeface="Times New Roman" panose="02020603050405020304" pitchFamily="18" charset="0"/>
              </a:rPr>
              <a:t>sb</a:t>
            </a:r>
            <a:r>
              <a:rPr lang="en-US" sz="1200" dirty="0">
                <a:effectLst/>
                <a:latin typeface="Courier New" panose="02070309020205020404" pitchFamily="49" charset="0"/>
                <a:ea typeface="Times New Roman" panose="02020603050405020304" pitchFamily="18" charset="0"/>
              </a:rPr>
              <a:t> = (</a:t>
            </a:r>
            <a:r>
              <a:rPr lang="en-US" sz="1200" dirty="0" err="1">
                <a:effectLst/>
                <a:latin typeface="Courier New" panose="02070309020205020404" pitchFamily="49" charset="0"/>
                <a:ea typeface="Times New Roman" panose="02020603050405020304" pitchFamily="18" charset="0"/>
              </a:rPr>
              <a:t>SailBoat</a:t>
            </a:r>
            <a:r>
              <a:rPr lang="en-US" sz="1200" dirty="0">
                <a:effectLst/>
                <a:latin typeface="Courier New" panose="02070309020205020404" pitchFamily="49" charset="0"/>
                <a:ea typeface="Times New Roman" panose="02020603050405020304" pitchFamily="18" charset="0"/>
              </a:rPr>
              <a:t>)</a:t>
            </a:r>
            <a:r>
              <a:rPr lang="en-US" sz="1200" dirty="0" err="1">
                <a:effectLst/>
                <a:latin typeface="Courier New" panose="02070309020205020404" pitchFamily="49" charset="0"/>
                <a:ea typeface="Times New Roman" panose="02020603050405020304" pitchFamily="18" charset="0"/>
              </a:rPr>
              <a:t>obj</a:t>
            </a:r>
            <a:r>
              <a:rPr lang="en-US" sz="1200" dirty="0">
                <a:effectLst/>
                <a:latin typeface="Courier New" panose="02070309020205020404" pitchFamily="49" charset="0"/>
                <a:ea typeface="Times New Roman" panose="02020603050405020304" pitchFamily="18" charset="0"/>
              </a:rPr>
              <a:t>;  //complete equals() on next line</a:t>
            </a:r>
            <a:endParaRPr lang="en-US" sz="12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700" dirty="0">
                <a:effectLst/>
                <a:latin typeface="Courier New" panose="02070309020205020404" pitchFamily="49" charset="0"/>
                <a:ea typeface="Times New Roman" panose="02020603050405020304" pitchFamily="18" charset="0"/>
              </a:rPr>
              <a:t> </a:t>
            </a:r>
            <a:endParaRPr lang="en-US" sz="12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200" dirty="0">
                <a:effectLst/>
                <a:latin typeface="Courier New" panose="02070309020205020404" pitchFamily="49" charset="0"/>
                <a:ea typeface="Times New Roman" panose="02020603050405020304" pitchFamily="18" charset="0"/>
              </a:rPr>
              <a:t>         </a:t>
            </a:r>
            <a:r>
              <a:rPr lang="en-US" sz="1400" b="1" dirty="0">
                <a:effectLst/>
                <a:latin typeface="Courier New" panose="02070309020205020404" pitchFamily="49" charset="0"/>
                <a:ea typeface="Times New Roman" panose="02020603050405020304" pitchFamily="18" charset="0"/>
              </a:rPr>
              <a:t>return ((</a:t>
            </a:r>
            <a:r>
              <a:rPr lang="en-US" sz="1400" b="1" dirty="0" err="1">
                <a:effectLst/>
                <a:latin typeface="Courier New" panose="02070309020205020404" pitchFamily="49" charset="0"/>
                <a:ea typeface="Times New Roman" panose="02020603050405020304" pitchFamily="18" charset="0"/>
              </a:rPr>
              <a:t>this.getNumberOfSails</a:t>
            </a:r>
            <a:r>
              <a:rPr lang="en-US" sz="1400" b="1" dirty="0">
                <a:effectLst/>
                <a:latin typeface="Courier New" panose="02070309020205020404" pitchFamily="49" charset="0"/>
                <a:ea typeface="Times New Roman" panose="02020603050405020304" pitchFamily="18" charset="0"/>
              </a:rPr>
              <a:t>()==</a:t>
            </a:r>
            <a:r>
              <a:rPr lang="en-US" sz="1400" b="1" dirty="0" err="1">
                <a:effectLst/>
                <a:latin typeface="Courier New" panose="02070309020205020404" pitchFamily="49" charset="0"/>
                <a:ea typeface="Times New Roman" panose="02020603050405020304" pitchFamily="18" charset="0"/>
              </a:rPr>
              <a:t>sb.getNumberOfSails</a:t>
            </a:r>
            <a:r>
              <a:rPr lang="en-US" sz="1400" b="1" dirty="0">
                <a:effectLst/>
                <a:latin typeface="Courier New" panose="02070309020205020404" pitchFamily="49" charset="0"/>
                <a:ea typeface="Times New Roman" panose="02020603050405020304" pitchFamily="18" charset="0"/>
              </a:rPr>
              <a:t>()) </a:t>
            </a:r>
          </a:p>
          <a:p>
            <a:pPr marL="0" marR="0">
              <a:spcBef>
                <a:spcPts val="0"/>
              </a:spcBef>
              <a:spcAft>
                <a:spcPts val="0"/>
              </a:spcAft>
            </a:pPr>
            <a:r>
              <a:rPr lang="en-US" sz="1400" b="1" dirty="0">
                <a:latin typeface="Courier New" panose="02070309020205020404" pitchFamily="49" charset="0"/>
                <a:ea typeface="Times New Roman" panose="02020603050405020304" pitchFamily="18" charset="0"/>
              </a:rPr>
              <a:t>          </a:t>
            </a:r>
            <a:r>
              <a:rPr lang="en-US" sz="1400" b="1" dirty="0">
                <a:effectLst/>
                <a:latin typeface="Courier New" panose="02070309020205020404" pitchFamily="49" charset="0"/>
                <a:ea typeface="Times New Roman" panose="02020603050405020304" pitchFamily="18" charset="0"/>
              </a:rPr>
              <a:t>&amp;&amp; </a:t>
            </a:r>
            <a:r>
              <a:rPr lang="en-US" sz="1400" b="1" dirty="0" err="1">
                <a:effectLst/>
                <a:latin typeface="Courier New" panose="02070309020205020404" pitchFamily="49" charset="0"/>
                <a:ea typeface="Times New Roman" panose="02020603050405020304" pitchFamily="18" charset="0"/>
              </a:rPr>
              <a:t>super.equals</a:t>
            </a:r>
            <a:r>
              <a:rPr lang="en-US" sz="1400" b="1" dirty="0">
                <a:effectLst/>
                <a:latin typeface="Courier New" panose="02070309020205020404" pitchFamily="49" charset="0"/>
                <a:ea typeface="Times New Roman" panose="02020603050405020304" pitchFamily="18" charset="0"/>
              </a:rPr>
              <a:t>());</a:t>
            </a:r>
            <a:r>
              <a:rPr lang="en-US" sz="1200" dirty="0">
                <a:effectLst/>
                <a:latin typeface="Courier New" panose="02070309020205020404" pitchFamily="49" charset="0"/>
                <a:ea typeface="Times New Roman" panose="02020603050405020304" pitchFamily="18" charset="0"/>
              </a:rPr>
              <a:t> </a:t>
            </a:r>
            <a:endParaRPr lang="en-US" sz="12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200" dirty="0">
                <a:effectLst/>
                <a:latin typeface="Courier New" panose="02070309020205020404" pitchFamily="49" charset="0"/>
                <a:ea typeface="Times New Roman" panose="02020603050405020304" pitchFamily="18" charset="0"/>
              </a:rPr>
              <a:t>     }</a:t>
            </a:r>
            <a:endParaRPr lang="en-US" sz="12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200" dirty="0">
                <a:effectLst/>
                <a:latin typeface="Courier New" panose="02070309020205020404" pitchFamily="49" charset="0"/>
                <a:ea typeface="Times New Roman" panose="02020603050405020304" pitchFamily="18" charset="0"/>
              </a:rPr>
              <a:t>  }</a:t>
            </a:r>
            <a:endParaRPr lang="en-US" sz="12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200" dirty="0">
                <a:effectLst/>
                <a:latin typeface="Times New Roman" panose="02020603050405020304" pitchFamily="18" charset="0"/>
                <a:ea typeface="Times New Roman" panose="02020603050405020304" pitchFamily="18" charset="0"/>
              </a:rPr>
              <a:t> </a:t>
            </a:r>
          </a:p>
        </p:txBody>
      </p:sp>
    </p:spTree>
    <p:extLst>
      <p:ext uri="{BB962C8B-B14F-4D97-AF65-F5344CB8AC3E}">
        <p14:creationId xmlns:p14="http://schemas.microsoft.com/office/powerpoint/2010/main" val="152544130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pPr>
              <a:defRPr/>
            </a:pPr>
            <a:fld id="{3DD1B580-8283-423C-8B9F-1D7D7650D04F}" type="slidenum">
              <a:rPr lang="en-CA" smtClean="0"/>
              <a:pPr>
                <a:defRPr/>
              </a:pPr>
              <a:t>14</a:t>
            </a:fld>
            <a:endParaRPr lang="en-CA"/>
          </a:p>
        </p:txBody>
      </p:sp>
      <p:sp>
        <p:nvSpPr>
          <p:cNvPr id="20" name="Footer Placeholder 4"/>
          <p:cNvSpPr>
            <a:spLocks noGrp="1"/>
          </p:cNvSpPr>
          <p:nvPr>
            <p:ph type="ftr" sz="quarter" idx="11"/>
          </p:nvPr>
        </p:nvSpPr>
        <p:spPr>
          <a:xfrm>
            <a:off x="1371600" y="6218238"/>
            <a:ext cx="2895600" cy="215900"/>
          </a:xfrm>
        </p:spPr>
        <p:txBody>
          <a:bodyPr/>
          <a:lstStyle/>
          <a:p>
            <a:pPr>
              <a:defRPr/>
            </a:pPr>
            <a:r>
              <a:rPr lang="en-CA" dirty="0"/>
              <a:t>Midterm Answers</a:t>
            </a:r>
          </a:p>
        </p:txBody>
      </p:sp>
      <p:sp>
        <p:nvSpPr>
          <p:cNvPr id="2" name="Rectangle 1"/>
          <p:cNvSpPr/>
          <p:nvPr/>
        </p:nvSpPr>
        <p:spPr>
          <a:xfrm>
            <a:off x="395536" y="476672"/>
            <a:ext cx="8496944" cy="1077218"/>
          </a:xfrm>
          <a:prstGeom prst="rect">
            <a:avLst/>
          </a:prstGeom>
        </p:spPr>
        <p:txBody>
          <a:bodyPr wrap="square">
            <a:spAutoFit/>
          </a:bodyPr>
          <a:lstStyle/>
          <a:p>
            <a:pPr marL="0" marR="0">
              <a:spcBef>
                <a:spcPts val="0"/>
              </a:spcBef>
              <a:spcAft>
                <a:spcPts val="0"/>
              </a:spcAft>
            </a:pPr>
            <a:r>
              <a:rPr lang="en-US" sz="1600" b="1" dirty="0">
                <a:latin typeface="Calibri" panose="020F0502020204030204" pitchFamily="34" charset="0"/>
                <a:ea typeface="Times New Roman" panose="02020603050405020304" pitchFamily="18" charset="0"/>
                <a:cs typeface="Courier New" panose="02070309020205020404" pitchFamily="49" charset="0"/>
              </a:rPr>
              <a:t>29.</a:t>
            </a:r>
            <a:r>
              <a:rPr lang="en-US" sz="1600" dirty="0">
                <a:latin typeface="Calibri" panose="020F0502020204030204" pitchFamily="34" charset="0"/>
                <a:ea typeface="Times New Roman" panose="02020603050405020304" pitchFamily="18" charset="0"/>
                <a:cs typeface="Courier New" panose="02070309020205020404" pitchFamily="49" charset="0"/>
              </a:rPr>
              <a:t> The simple program below and on the next page consists of three classes that contain no fewer than 12 errors, which may manifest themselves as either run time or compile time errors.  You job is to indicate where the errors are by placing a numbered circle next to the error in the code below and then writing a short description of the error in the box on the next page.</a:t>
            </a:r>
            <a:endParaRPr lang="en-US" sz="1800" dirty="0">
              <a:ea typeface="Times New Roman" panose="02020603050405020304" pitchFamily="18" charset="0"/>
            </a:endParaRPr>
          </a:p>
        </p:txBody>
      </p:sp>
      <p:sp>
        <p:nvSpPr>
          <p:cNvPr id="8" name="Text Box 2"/>
          <p:cNvSpPr txBox="1">
            <a:spLocks noChangeArrowheads="1"/>
          </p:cNvSpPr>
          <p:nvPr/>
        </p:nvSpPr>
        <p:spPr bwMode="auto">
          <a:xfrm>
            <a:off x="467544" y="1634490"/>
            <a:ext cx="8220844" cy="4242782"/>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marL="91440" marR="0" algn="ctr">
              <a:spcBef>
                <a:spcPts val="0"/>
              </a:spcBef>
              <a:spcAft>
                <a:spcPts val="0"/>
              </a:spcAft>
            </a:pPr>
            <a:r>
              <a:rPr lang="en-US" sz="2000" i="1" dirty="0">
                <a:effectLst/>
                <a:latin typeface="Calibri" panose="020F0502020204030204" pitchFamily="34" charset="0"/>
                <a:ea typeface="Times New Roman" panose="02020603050405020304" pitchFamily="18" charset="0"/>
                <a:cs typeface="Times New Roman" panose="02020603050405020304" pitchFamily="18" charset="0"/>
              </a:rPr>
              <a:t>Read before you proceed</a:t>
            </a:r>
            <a:endParaRPr lang="en-US" sz="1200" dirty="0">
              <a:effectLst/>
              <a:latin typeface="Times New Roman" panose="02020603050405020304" pitchFamily="18" charset="0"/>
              <a:ea typeface="Times New Roman" panose="02020603050405020304" pitchFamily="18" charset="0"/>
            </a:endParaRPr>
          </a:p>
          <a:p>
            <a:pPr marL="91440" marR="0">
              <a:spcBef>
                <a:spcPts val="0"/>
              </a:spcBef>
              <a:spcAft>
                <a:spcPts val="0"/>
              </a:spcAft>
            </a:pPr>
            <a:r>
              <a:rPr lang="en-US" sz="300" dirty="0">
                <a:effectLst/>
                <a:latin typeface="Calibri" panose="020F0502020204030204" pitchFamily="34" charset="0"/>
                <a:ea typeface="Times New Roman" panose="02020603050405020304" pitchFamily="18" charset="0"/>
                <a:cs typeface="Times New Roman" panose="02020603050405020304" pitchFamily="18" charset="0"/>
              </a:rPr>
              <a:t> </a:t>
            </a:r>
            <a:endParaRPr lang="en-US" sz="120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mj-lt"/>
              <a:buAutoNum type="arabicParenBoth"/>
            </a:pPr>
            <a:r>
              <a:rPr lang="en-US" sz="1100" dirty="0">
                <a:effectLst/>
                <a:latin typeface="Calibri" panose="020F0502020204030204" pitchFamily="34" charset="0"/>
                <a:ea typeface="Times New Roman" panose="02020603050405020304" pitchFamily="18" charset="0"/>
                <a:cs typeface="Times New Roman" panose="02020603050405020304" pitchFamily="18" charset="0"/>
              </a:rPr>
              <a:t>You may assume that the overall construction of the code shown is essentially correct even if its implementation is unnecessarily bloated and flawed in many critical areas.  Your job is not to critique the construction of the program, but simply to find </a:t>
            </a:r>
            <a:r>
              <a:rPr lang="en-US" sz="1100" i="1" dirty="0">
                <a:effectLst/>
                <a:latin typeface="Calibri" panose="020F0502020204030204" pitchFamily="34" charset="0"/>
                <a:ea typeface="Times New Roman" panose="02020603050405020304" pitchFamily="18" charset="0"/>
                <a:cs typeface="Times New Roman" panose="02020603050405020304" pitchFamily="18" charset="0"/>
              </a:rPr>
              <a:t>specific</a:t>
            </a:r>
            <a:r>
              <a:rPr lang="en-US" sz="1100" dirty="0">
                <a:effectLst/>
                <a:latin typeface="Calibri" panose="020F0502020204030204" pitchFamily="34" charset="0"/>
                <a:ea typeface="Times New Roman" panose="02020603050405020304" pitchFamily="18" charset="0"/>
                <a:cs typeface="Times New Roman" panose="02020603050405020304" pitchFamily="18" charset="0"/>
              </a:rPr>
              <a:t> compile- and run-time/logic errors.  Remember: </a:t>
            </a:r>
            <a:r>
              <a:rPr lang="en-US" sz="1100" i="1" dirty="0">
                <a:effectLst/>
                <a:latin typeface="Calibri" panose="020F0502020204030204" pitchFamily="34" charset="0"/>
                <a:ea typeface="Times New Roman" panose="02020603050405020304" pitchFamily="18" charset="0"/>
                <a:cs typeface="Times New Roman" panose="02020603050405020304" pitchFamily="18" charset="0"/>
              </a:rPr>
              <a:t>ONLY INDICATE ERRORS THAT ACTUALLY EXIST; </a:t>
            </a:r>
            <a:r>
              <a:rPr lang="en-US" sz="1100" i="1" u="sng" dirty="0">
                <a:effectLst/>
                <a:latin typeface="Calibri" panose="020F0502020204030204" pitchFamily="34" charset="0"/>
                <a:ea typeface="Times New Roman" panose="02020603050405020304" pitchFamily="18" charset="0"/>
                <a:cs typeface="Times New Roman" panose="02020603050405020304" pitchFamily="18" charset="0"/>
              </a:rPr>
              <a:t>DO NOT</a:t>
            </a:r>
            <a:r>
              <a:rPr lang="en-US" sz="1100" i="1" dirty="0">
                <a:effectLst/>
                <a:latin typeface="Calibri" panose="020F0502020204030204" pitchFamily="34" charset="0"/>
                <a:ea typeface="Times New Roman" panose="02020603050405020304" pitchFamily="18" charset="0"/>
                <a:cs typeface="Times New Roman" panose="02020603050405020304" pitchFamily="18" charset="0"/>
              </a:rPr>
              <a:t> FLAG AS ERRORS THINGS THAT YOU DISAGREE WITH.  </a:t>
            </a:r>
            <a:endParaRPr lang="en-US" sz="1100" i="1" dirty="0">
              <a:effectLst/>
              <a:ea typeface="Times New Roman" panose="02020603050405020304" pitchFamily="18" charset="0"/>
            </a:endParaRPr>
          </a:p>
          <a:p>
            <a:pPr marL="320040" marR="0">
              <a:spcBef>
                <a:spcPts val="0"/>
              </a:spcBef>
              <a:spcAft>
                <a:spcPts val="0"/>
              </a:spcAft>
            </a:pPr>
            <a:r>
              <a:rPr lang="en-US" sz="1100" dirty="0">
                <a:effectLst/>
                <a:latin typeface="Calibri" panose="020F0502020204030204" pitchFamily="34" charset="0"/>
                <a:ea typeface="Times New Roman" panose="02020603050405020304" pitchFamily="18" charset="0"/>
                <a:cs typeface="Times New Roman" panose="02020603050405020304" pitchFamily="18" charset="0"/>
              </a:rPr>
              <a:t> </a:t>
            </a:r>
            <a:endParaRPr lang="en-US" sz="1100" dirty="0">
              <a:effectLst/>
              <a:ea typeface="Times New Roman" panose="02020603050405020304" pitchFamily="18" charset="0"/>
            </a:endParaRPr>
          </a:p>
          <a:p>
            <a:pPr marL="228600" marR="0" lvl="0" indent="-228600">
              <a:spcBef>
                <a:spcPts val="0"/>
              </a:spcBef>
              <a:spcAft>
                <a:spcPts val="0"/>
              </a:spcAft>
              <a:buAutoNum type="arabicParenBoth" startAt="2"/>
            </a:pPr>
            <a:r>
              <a:rPr lang="en-US" sz="1100" dirty="0">
                <a:effectLst/>
                <a:latin typeface="Calibri" panose="020F0502020204030204" pitchFamily="34" charset="0"/>
                <a:ea typeface="Times New Roman" panose="02020603050405020304" pitchFamily="18" charset="0"/>
                <a:cs typeface="Times New Roman" panose="02020603050405020304" pitchFamily="18" charset="0"/>
              </a:rPr>
              <a:t>If you find an error that seems to occur more than once, chances are that that code is in fact correct, and the real error lies elsewhere at another location, and </a:t>
            </a:r>
            <a:r>
              <a:rPr lang="en-US" sz="1100" u="sng" dirty="0">
                <a:effectLst/>
                <a:latin typeface="Calibri" panose="020F0502020204030204" pitchFamily="34" charset="0"/>
                <a:ea typeface="Times New Roman" panose="02020603050405020304" pitchFamily="18" charset="0"/>
                <a:cs typeface="Times New Roman" panose="02020603050405020304" pitchFamily="18" charset="0"/>
              </a:rPr>
              <a:t>only once</a:t>
            </a:r>
            <a:r>
              <a:rPr lang="en-US" sz="1100" dirty="0">
                <a:effectLst/>
                <a:latin typeface="Calibri" panose="020F0502020204030204" pitchFamily="34" charset="0"/>
                <a:ea typeface="Times New Roman" panose="02020603050405020304" pitchFamily="18" charset="0"/>
                <a:cs typeface="Times New Roman" panose="02020603050405020304" pitchFamily="18" charset="0"/>
              </a:rPr>
              <a:t>.   In other words, you don’t get marks for fixing multiple apparent mistakes if a single correction would have fixed all those mistakes at once.</a:t>
            </a:r>
          </a:p>
          <a:p>
            <a:pPr marL="228600" marR="0" lvl="0" indent="-228600">
              <a:spcBef>
                <a:spcPts val="0"/>
              </a:spcBef>
              <a:spcAft>
                <a:spcPts val="0"/>
              </a:spcAft>
              <a:buAutoNum type="arabicParenBoth" startAt="2"/>
            </a:pPr>
            <a:endParaRPr lang="en-US" sz="1100" dirty="0">
              <a:effectLst/>
              <a:latin typeface="Calibri" panose="020F0502020204030204" pitchFamily="34" charset="0"/>
              <a:ea typeface="Times New Roman" panose="02020603050405020304" pitchFamily="18" charset="0"/>
              <a:cs typeface="Times New Roman" panose="02020603050405020304" pitchFamily="18" charset="0"/>
            </a:endParaRPr>
          </a:p>
          <a:p>
            <a:pPr marL="228600" marR="0" lvl="0" indent="-228600">
              <a:spcBef>
                <a:spcPts val="0"/>
              </a:spcBef>
              <a:spcAft>
                <a:spcPts val="0"/>
              </a:spcAft>
              <a:buAutoNum type="arabicParenBoth" startAt="2"/>
            </a:pPr>
            <a:r>
              <a:rPr lang="en-US" sz="1100" dirty="0">
                <a:effectLst/>
                <a:latin typeface="Calibri" panose="020F0502020204030204" pitchFamily="34" charset="0"/>
                <a:ea typeface="Times New Roman" panose="02020603050405020304" pitchFamily="18" charset="0"/>
                <a:cs typeface="Times New Roman" panose="02020603050405020304" pitchFamily="18" charset="0"/>
              </a:rPr>
              <a:t>Even if an error </a:t>
            </a:r>
            <a:r>
              <a:rPr lang="en-US" sz="1100" i="1" dirty="0">
                <a:effectLst/>
                <a:latin typeface="Calibri" panose="020F0502020204030204" pitchFamily="34" charset="0"/>
                <a:ea typeface="Times New Roman" panose="02020603050405020304" pitchFamily="18" charset="0"/>
                <a:cs typeface="Times New Roman" panose="02020603050405020304" pitchFamily="18" charset="0"/>
              </a:rPr>
              <a:t>does</a:t>
            </a:r>
            <a:r>
              <a:rPr lang="en-US" sz="1100" dirty="0">
                <a:effectLst/>
                <a:latin typeface="Calibri" panose="020F0502020204030204" pitchFamily="34" charset="0"/>
                <a:ea typeface="Times New Roman" panose="02020603050405020304" pitchFamily="18" charset="0"/>
                <a:cs typeface="Times New Roman" panose="02020603050405020304" pitchFamily="18" charset="0"/>
              </a:rPr>
              <a:t> occur more than once, you only get credit for the first occurrence of that error, not for repeat errors of the same kind.</a:t>
            </a:r>
          </a:p>
          <a:p>
            <a:pPr marL="228600" marR="0" lvl="0" indent="-228600">
              <a:spcBef>
                <a:spcPts val="0"/>
              </a:spcBef>
              <a:spcAft>
                <a:spcPts val="0"/>
              </a:spcAft>
              <a:buAutoNum type="arabicParenBoth" startAt="2"/>
            </a:pPr>
            <a:endParaRPr lang="en-US" sz="1100" dirty="0">
              <a:effectLst/>
              <a:latin typeface="Calibri" panose="020F0502020204030204" pitchFamily="34" charset="0"/>
              <a:ea typeface="Times New Roman" panose="02020603050405020304" pitchFamily="18" charset="0"/>
              <a:cs typeface="Times New Roman" panose="02020603050405020304" pitchFamily="18" charset="0"/>
            </a:endParaRPr>
          </a:p>
          <a:p>
            <a:pPr marL="228600" marR="0" lvl="0" indent="-228600">
              <a:spcBef>
                <a:spcPts val="0"/>
              </a:spcBef>
              <a:spcAft>
                <a:spcPts val="0"/>
              </a:spcAft>
              <a:buAutoNum type="arabicParenBoth" startAt="2"/>
            </a:pPr>
            <a:r>
              <a:rPr lang="en-US" sz="1100" dirty="0">
                <a:effectLst/>
                <a:latin typeface="Calibri" panose="020F0502020204030204" pitchFamily="34" charset="0"/>
                <a:ea typeface="Times New Roman" panose="02020603050405020304" pitchFamily="18" charset="0"/>
                <a:cs typeface="Times New Roman" panose="02020603050405020304" pitchFamily="18" charset="0"/>
              </a:rPr>
              <a:t>Your comments must clearly identify the nature of the error.  Comments like “something is wrong here” are not specific enough to warrant marks.</a:t>
            </a:r>
          </a:p>
          <a:p>
            <a:pPr marL="228600" marR="0" lvl="0" indent="-228600">
              <a:spcBef>
                <a:spcPts val="0"/>
              </a:spcBef>
              <a:spcAft>
                <a:spcPts val="0"/>
              </a:spcAft>
              <a:buAutoNum type="arabicParenBoth" startAt="2"/>
            </a:pPr>
            <a:endParaRPr lang="en-US" sz="1100" dirty="0">
              <a:effectLst/>
              <a:latin typeface="Calibri" panose="020F0502020204030204" pitchFamily="34" charset="0"/>
              <a:ea typeface="Times New Roman" panose="02020603050405020304" pitchFamily="18" charset="0"/>
              <a:cs typeface="Times New Roman" panose="02020603050405020304" pitchFamily="18" charset="0"/>
            </a:endParaRPr>
          </a:p>
          <a:p>
            <a:pPr marL="228600" marR="0" lvl="0" indent="-228600">
              <a:spcBef>
                <a:spcPts val="0"/>
              </a:spcBef>
              <a:spcAft>
                <a:spcPts val="0"/>
              </a:spcAft>
              <a:buAutoNum type="arabicParenBoth" startAt="2"/>
            </a:pPr>
            <a:r>
              <a:rPr lang="en-US" sz="1100" dirty="0">
                <a:effectLst/>
                <a:latin typeface="Calibri" panose="020F0502020204030204" pitchFamily="34" charset="0"/>
                <a:ea typeface="Times New Roman" panose="02020603050405020304" pitchFamily="18" charset="0"/>
                <a:cs typeface="Times New Roman" panose="02020603050405020304" pitchFamily="18" charset="0"/>
              </a:rPr>
              <a:t>CIRCLE each number and give a brief description of the error itself in the box at right.  </a:t>
            </a:r>
            <a:r>
              <a:rPr lang="en-US" sz="1100" b="1" i="1" dirty="0">
                <a:effectLst/>
                <a:latin typeface="Calibri" panose="020F0502020204030204" pitchFamily="34" charset="0"/>
                <a:ea typeface="Times New Roman" panose="02020603050405020304" pitchFamily="18" charset="0"/>
                <a:cs typeface="Times New Roman" panose="02020603050405020304" pitchFamily="18" charset="0"/>
              </a:rPr>
              <a:t>DO</a:t>
            </a:r>
            <a:r>
              <a:rPr lang="en-US" sz="1100" dirty="0">
                <a:effectLst/>
                <a:latin typeface="Calibri" panose="020F0502020204030204" pitchFamily="34" charset="0"/>
                <a:ea typeface="Times New Roman" panose="02020603050405020304" pitchFamily="18" charset="0"/>
                <a:cs typeface="Times New Roman" panose="02020603050405020304" pitchFamily="18" charset="0"/>
              </a:rPr>
              <a:t> </a:t>
            </a:r>
            <a:r>
              <a:rPr lang="en-US" sz="1100" b="1" i="1" dirty="0">
                <a:effectLst/>
                <a:latin typeface="Calibri" panose="020F0502020204030204" pitchFamily="34" charset="0"/>
                <a:ea typeface="Times New Roman" panose="02020603050405020304" pitchFamily="18" charset="0"/>
                <a:cs typeface="Times New Roman" panose="02020603050405020304" pitchFamily="18" charset="0"/>
              </a:rPr>
              <a:t>NOT</a:t>
            </a:r>
            <a:r>
              <a:rPr lang="en-US" sz="1100" dirty="0">
                <a:effectLst/>
                <a:latin typeface="Calibri" panose="020F0502020204030204" pitchFamily="34" charset="0"/>
                <a:ea typeface="Times New Roman" panose="02020603050405020304" pitchFamily="18" charset="0"/>
                <a:cs typeface="Times New Roman" panose="02020603050405020304" pitchFamily="18" charset="0"/>
              </a:rPr>
              <a:t> </a:t>
            </a:r>
            <a:r>
              <a:rPr lang="en-US" sz="1100" b="1" dirty="0">
                <a:effectLst/>
                <a:latin typeface="Calibri" panose="020F0502020204030204" pitchFamily="34" charset="0"/>
                <a:ea typeface="Times New Roman" panose="02020603050405020304" pitchFamily="18" charset="0"/>
                <a:cs typeface="Times New Roman" panose="02020603050405020304" pitchFamily="18" charset="0"/>
              </a:rPr>
              <a:t>draw lines across the page to connect each error to its description in the box.  </a:t>
            </a:r>
          </a:p>
          <a:p>
            <a:pPr marL="228600" marR="0" lvl="0" indent="-228600">
              <a:spcBef>
                <a:spcPts val="0"/>
              </a:spcBef>
              <a:spcAft>
                <a:spcPts val="0"/>
              </a:spcAft>
              <a:buAutoNum type="arabicParenBoth" startAt="2"/>
            </a:pPr>
            <a:endParaRPr lang="en-US" sz="1100" b="1" dirty="0">
              <a:effectLst/>
              <a:latin typeface="Calibri" panose="020F0502020204030204" pitchFamily="34" charset="0"/>
              <a:ea typeface="Times New Roman" panose="02020603050405020304" pitchFamily="18" charset="0"/>
              <a:cs typeface="Times New Roman" panose="02020603050405020304" pitchFamily="18" charset="0"/>
            </a:endParaRPr>
          </a:p>
          <a:p>
            <a:pPr marL="228600" marR="0" lvl="0" indent="-228600">
              <a:spcBef>
                <a:spcPts val="0"/>
              </a:spcBef>
              <a:spcAft>
                <a:spcPts val="0"/>
              </a:spcAft>
              <a:buAutoNum type="arabicParenBoth" startAt="2"/>
            </a:pPr>
            <a:r>
              <a:rPr lang="en-US" sz="1100" dirty="0">
                <a:effectLst/>
                <a:latin typeface="Calibri" panose="020F0502020204030204" pitchFamily="34" charset="0"/>
                <a:ea typeface="Times New Roman" panose="02020603050405020304" pitchFamily="18" charset="0"/>
                <a:cs typeface="Times New Roman" panose="02020603050405020304" pitchFamily="18" charset="0"/>
              </a:rPr>
              <a:t>You cannot get additional marks for adding errors beyond the space provided. Therefore, do not initially list as errors things which you suspect are wrong (but don’t really know for sure) since you’re wasting valuable space with guesses, which probably won’t earn you any marks, while taking away from the space that could be used to report legitimate errors.  Therefore, list the errors that you are absolutely certain of first, and only list your guesses when you’ve exhausted all obvious errors.</a:t>
            </a:r>
            <a:endParaRPr lang="en-US" sz="1100" dirty="0">
              <a:effectLst/>
              <a:ea typeface="Times New Roman" panose="02020603050405020304" pitchFamily="18" charset="0"/>
            </a:endParaRPr>
          </a:p>
          <a:p>
            <a:pPr marL="0" marR="0">
              <a:spcBef>
                <a:spcPts val="0"/>
              </a:spcBef>
              <a:spcAft>
                <a:spcPts val="0"/>
              </a:spcAft>
            </a:pPr>
            <a:r>
              <a:rPr lang="en-US" sz="1100" dirty="0">
                <a:effectLst/>
                <a:latin typeface="Calibri" panose="020F0502020204030204" pitchFamily="34" charset="0"/>
                <a:ea typeface="Times New Roman" panose="02020603050405020304" pitchFamily="18" charset="0"/>
                <a:cs typeface="Times New Roman" panose="02020603050405020304" pitchFamily="18" charset="0"/>
              </a:rPr>
              <a:t> </a:t>
            </a:r>
            <a:endParaRPr lang="en-US" sz="1100" dirty="0">
              <a:effectLst/>
              <a:ea typeface="Times New Roman" panose="02020603050405020304" pitchFamily="18" charset="0"/>
            </a:endParaRPr>
          </a:p>
          <a:p>
            <a:pPr marL="320040" marR="0">
              <a:spcBef>
                <a:spcPts val="0"/>
              </a:spcBef>
              <a:spcAft>
                <a:spcPts val="0"/>
              </a:spcAft>
            </a:pPr>
            <a:r>
              <a:rPr lang="en-US" sz="1100" dirty="0">
                <a:effectLst/>
                <a:latin typeface="Calibri" panose="020F0502020204030204" pitchFamily="34" charset="0"/>
                <a:ea typeface="Times New Roman" panose="02020603050405020304" pitchFamily="18" charset="0"/>
                <a:cs typeface="Times New Roman" panose="02020603050405020304" pitchFamily="18" charset="0"/>
              </a:rPr>
              <a:t> </a:t>
            </a:r>
            <a:endParaRPr lang="en-US" sz="12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200" dirty="0">
                <a:effectLst/>
                <a:latin typeface="Times New Roman" panose="02020603050405020304" pitchFamily="18" charset="0"/>
                <a:ea typeface="Times New Roman" panose="02020603050405020304" pitchFamily="18" charset="0"/>
              </a:rPr>
              <a:t> </a:t>
            </a:r>
          </a:p>
        </p:txBody>
      </p:sp>
    </p:spTree>
    <p:extLst>
      <p:ext uri="{BB962C8B-B14F-4D97-AF65-F5344CB8AC3E}">
        <p14:creationId xmlns:p14="http://schemas.microsoft.com/office/powerpoint/2010/main" val="254680249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pPr>
              <a:defRPr/>
            </a:pPr>
            <a:fld id="{3DD1B580-8283-423C-8B9F-1D7D7650D04F}" type="slidenum">
              <a:rPr lang="en-CA" smtClean="0"/>
              <a:pPr>
                <a:defRPr/>
              </a:pPr>
              <a:t>15</a:t>
            </a:fld>
            <a:endParaRPr lang="en-CA"/>
          </a:p>
        </p:txBody>
      </p:sp>
      <p:sp>
        <p:nvSpPr>
          <p:cNvPr id="20" name="Footer Placeholder 4"/>
          <p:cNvSpPr>
            <a:spLocks noGrp="1"/>
          </p:cNvSpPr>
          <p:nvPr>
            <p:ph type="ftr" sz="quarter" idx="11"/>
          </p:nvPr>
        </p:nvSpPr>
        <p:spPr>
          <a:xfrm>
            <a:off x="1371600" y="6218238"/>
            <a:ext cx="2895600" cy="215900"/>
          </a:xfrm>
        </p:spPr>
        <p:txBody>
          <a:bodyPr/>
          <a:lstStyle/>
          <a:p>
            <a:pPr>
              <a:defRPr/>
            </a:pPr>
            <a:r>
              <a:rPr lang="en-CA" dirty="0"/>
              <a:t>Midterm Answers</a:t>
            </a:r>
          </a:p>
        </p:txBody>
      </p:sp>
      <p:sp>
        <p:nvSpPr>
          <p:cNvPr id="3" name="TextBox 2"/>
          <p:cNvSpPr txBox="1"/>
          <p:nvPr/>
        </p:nvSpPr>
        <p:spPr>
          <a:xfrm>
            <a:off x="683568" y="692696"/>
            <a:ext cx="7776864" cy="3046988"/>
          </a:xfrm>
          <a:prstGeom prst="rect">
            <a:avLst/>
          </a:prstGeom>
          <a:noFill/>
        </p:spPr>
        <p:txBody>
          <a:bodyPr wrap="square" rtlCol="0">
            <a:spAutoFit/>
          </a:bodyPr>
          <a:lstStyle/>
          <a:p>
            <a:r>
              <a:rPr lang="en-US" i="1" dirty="0"/>
              <a:t>A reminder: the number of errors in the ‘spot-the-error’ question is the same for each exam.  But the actual type of error and its location differ.  Your exam will have a subset of the errors indicated below.</a:t>
            </a:r>
          </a:p>
          <a:p>
            <a:endParaRPr lang="en-US" i="1" dirty="0"/>
          </a:p>
          <a:p>
            <a:r>
              <a:rPr lang="en-US" i="1" dirty="0"/>
              <a:t>Also, I haven’t bothered to indicate really obvious syntax errors, like missing ‘;’ or ‘,’, missing or extra ‘)’, and “==“ where there should be a single “=“.</a:t>
            </a:r>
          </a:p>
        </p:txBody>
      </p:sp>
    </p:spTree>
    <p:extLst>
      <p:ext uri="{BB962C8B-B14F-4D97-AF65-F5344CB8AC3E}">
        <p14:creationId xmlns:p14="http://schemas.microsoft.com/office/powerpoint/2010/main" val="35703488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12"/>
          <p:cNvSpPr>
            <a:spLocks noChangeArrowheads="1"/>
          </p:cNvSpPr>
          <p:nvPr/>
        </p:nvSpPr>
        <p:spPr bwMode="auto">
          <a:xfrm>
            <a:off x="383478" y="641745"/>
            <a:ext cx="8436994" cy="45243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eaLnBrk="0" hangingPunct="0"/>
            <a:r>
              <a:rPr kumimoji="0" lang="en-US" altLang="en-US" sz="1600" b="1" dirty="0">
                <a:solidFill>
                  <a:srgbClr val="262626"/>
                </a:solidFill>
                <a:latin typeface="Consolas" panose="020B0609020204030204" pitchFamily="49" charset="0"/>
                <a:ea typeface="Times New Roman" panose="02020603050405020304" pitchFamily="18" charset="0"/>
                <a:cs typeface="Calibri" panose="020F0502020204030204" pitchFamily="34" charset="0"/>
              </a:rPr>
              <a:t>public class </a:t>
            </a:r>
            <a:r>
              <a:rPr kumimoji="0" lang="en-US" altLang="en-US" sz="1600" b="1" dirty="0" err="1">
                <a:solidFill>
                  <a:srgbClr val="262626"/>
                </a:solidFill>
                <a:latin typeface="Consolas" panose="020B0609020204030204" pitchFamily="49" charset="0"/>
                <a:ea typeface="Times New Roman" panose="02020603050405020304" pitchFamily="18" charset="0"/>
                <a:cs typeface="Calibri" panose="020F0502020204030204" pitchFamily="34" charset="0"/>
              </a:rPr>
              <a:t>FruitLauncher</a:t>
            </a:r>
            <a:r>
              <a:rPr kumimoji="0" lang="en-US" altLang="en-US" sz="1600" dirty="0">
                <a:solidFill>
                  <a:srgbClr val="262626"/>
                </a:solidFill>
                <a:latin typeface="Consolas" panose="020B0609020204030204" pitchFamily="49" charset="0"/>
                <a:ea typeface="Times New Roman" panose="02020603050405020304" pitchFamily="18" charset="0"/>
                <a:cs typeface="Calibri" panose="020F0502020204030204" pitchFamily="34" charset="0"/>
              </a:rPr>
              <a:t> {</a:t>
            </a:r>
            <a:endParaRPr kumimoji="0" lang="en-US" altLang="en-US" sz="1600" dirty="0"/>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600" b="0" i="0" u="none" strike="noStrike" cap="none" normalizeH="0" baseline="0" dirty="0">
              <a:ln>
                <a:noFill/>
              </a:ln>
              <a:solidFill>
                <a:srgbClr val="262626"/>
              </a:solidFill>
              <a:effectLst/>
              <a:latin typeface="Consolas" panose="020B0609020204030204" pitchFamily="49" charset="0"/>
              <a:ea typeface="Times New Roman" panose="02020603050405020304" pitchFamily="18" charset="0"/>
              <a:cs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rgbClr val="262626"/>
                </a:solidFill>
                <a:effectLst/>
                <a:latin typeface="Consolas" panose="020B0609020204030204" pitchFamily="49" charset="0"/>
                <a:ea typeface="Times New Roman" panose="02020603050405020304" pitchFamily="18" charset="0"/>
                <a:cs typeface="Calibri" panose="020F0502020204030204" pitchFamily="34" charset="0"/>
              </a:rPr>
              <a:t>   private static final float NUMBER_OF_APPLES = 3;</a:t>
            </a:r>
            <a:endParaRPr kumimoji="0" lang="en-US" altLang="en-US" sz="16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rgbClr val="262626"/>
                </a:solidFill>
                <a:effectLst/>
                <a:latin typeface="Consolas" panose="020B0609020204030204" pitchFamily="49" charset="0"/>
                <a:ea typeface="Times New Roman" panose="02020603050405020304" pitchFamily="18" charset="0"/>
                <a:cs typeface="Calibri" panose="020F0502020204030204" pitchFamily="34"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dirty="0">
                <a:solidFill>
                  <a:srgbClr val="262626"/>
                </a:solidFill>
                <a:latin typeface="Consolas" panose="020B0609020204030204" pitchFamily="49" charset="0"/>
                <a:ea typeface="Times New Roman" panose="02020603050405020304" pitchFamily="18" charset="0"/>
                <a:cs typeface="Calibri" panose="020F0502020204030204" pitchFamily="34" charset="0"/>
              </a:rPr>
              <a:t>   </a:t>
            </a:r>
            <a:r>
              <a:rPr kumimoji="0" lang="en-US" altLang="en-US" sz="1600" b="0" i="0" u="none" strike="noStrike" cap="none" normalizeH="0" baseline="0" dirty="0">
                <a:ln>
                  <a:noFill/>
                </a:ln>
                <a:solidFill>
                  <a:srgbClr val="262626"/>
                </a:solidFill>
                <a:effectLst/>
                <a:latin typeface="Consolas" panose="020B0609020204030204" pitchFamily="49" charset="0"/>
                <a:ea typeface="Times New Roman" panose="02020603050405020304" pitchFamily="18" charset="0"/>
                <a:cs typeface="Calibri" panose="020F0502020204030204" pitchFamily="34" charset="0"/>
              </a:rPr>
              <a:t>public static void main(String </a:t>
            </a:r>
            <a:r>
              <a:rPr kumimoji="0" lang="en-US" altLang="en-US" sz="1600" b="0" i="0" u="none" strike="noStrike" cap="none" normalizeH="0" baseline="0" dirty="0" err="1">
                <a:ln>
                  <a:noFill/>
                </a:ln>
                <a:solidFill>
                  <a:srgbClr val="262626"/>
                </a:solidFill>
                <a:effectLst/>
                <a:latin typeface="Consolas" panose="020B0609020204030204" pitchFamily="49" charset="0"/>
                <a:ea typeface="Times New Roman" panose="02020603050405020304" pitchFamily="18" charset="0"/>
                <a:cs typeface="Calibri" panose="020F0502020204030204" pitchFamily="34" charset="0"/>
              </a:rPr>
              <a:t>args</a:t>
            </a:r>
            <a:r>
              <a:rPr kumimoji="0" lang="en-US" altLang="en-US" sz="1600" b="0" i="0" u="none" strike="noStrike" cap="none" normalizeH="0" baseline="0" dirty="0">
                <a:ln>
                  <a:noFill/>
                </a:ln>
                <a:solidFill>
                  <a:srgbClr val="262626"/>
                </a:solidFill>
                <a:effectLst/>
                <a:latin typeface="Consolas" panose="020B0609020204030204" pitchFamily="49" charset="0"/>
                <a:ea typeface="Times New Roman" panose="02020603050405020304" pitchFamily="18" charset="0"/>
                <a:cs typeface="Calibri" panose="020F0502020204030204" pitchFamily="34" charset="0"/>
              </a:rPr>
              <a:t>) {</a:t>
            </a:r>
            <a:endParaRPr kumimoji="0" lang="en-US" altLang="en-US" sz="16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rgbClr val="262626"/>
                </a:solidFill>
                <a:effectLst/>
                <a:latin typeface="Consolas" panose="020B0609020204030204" pitchFamily="49" charset="0"/>
                <a:ea typeface="Times New Roman" panose="02020603050405020304" pitchFamily="18" charset="0"/>
                <a:cs typeface="Calibri" panose="020F0502020204030204" pitchFamily="34" charset="0"/>
              </a:rPr>
              <a:t>		</a:t>
            </a:r>
            <a:endParaRPr kumimoji="0" lang="en-US" altLang="en-US" sz="16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rgbClr val="262626"/>
                </a:solidFill>
                <a:effectLst/>
                <a:latin typeface="Consolas" panose="020B0609020204030204" pitchFamily="49" charset="0"/>
                <a:ea typeface="Times New Roman" panose="02020603050405020304" pitchFamily="18" charset="0"/>
                <a:cs typeface="Calibri" panose="020F0502020204030204" pitchFamily="34" charset="0"/>
              </a:rPr>
              <a:t>      apple </a:t>
            </a:r>
            <a:r>
              <a:rPr kumimoji="0" lang="en-US" altLang="en-US" sz="1600" b="0" i="0" u="none" strike="noStrike" cap="none" normalizeH="0" baseline="0" dirty="0" err="1">
                <a:ln>
                  <a:noFill/>
                </a:ln>
                <a:solidFill>
                  <a:srgbClr val="262626"/>
                </a:solidFill>
                <a:effectLst/>
                <a:latin typeface="Consolas" panose="020B0609020204030204" pitchFamily="49" charset="0"/>
                <a:ea typeface="Times New Roman" panose="02020603050405020304" pitchFamily="18" charset="0"/>
                <a:cs typeface="Calibri" panose="020F0502020204030204" pitchFamily="34" charset="0"/>
              </a:rPr>
              <a:t>appleTree</a:t>
            </a:r>
            <a:r>
              <a:rPr kumimoji="0" lang="en-US" altLang="en-US" sz="1600" b="0" i="0" u="none" strike="noStrike" cap="none" normalizeH="0" baseline="0" dirty="0">
                <a:ln>
                  <a:noFill/>
                </a:ln>
                <a:solidFill>
                  <a:srgbClr val="262626"/>
                </a:solidFill>
                <a:effectLst/>
                <a:latin typeface="Consolas" panose="020B0609020204030204" pitchFamily="49" charset="0"/>
                <a:ea typeface="Times New Roman" panose="02020603050405020304" pitchFamily="18" charset="0"/>
                <a:cs typeface="Calibri" panose="020F0502020204030204" pitchFamily="34" charset="0"/>
              </a:rPr>
              <a:t>[] = new Apple[NUMBEROFAPPLES];</a:t>
            </a:r>
            <a:endParaRPr kumimoji="0" lang="en-US" altLang="en-US" sz="16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rgbClr val="262626"/>
                </a:solidFill>
                <a:effectLst/>
                <a:latin typeface="Consolas" panose="020B0609020204030204" pitchFamily="49" charset="0"/>
                <a:ea typeface="Times New Roman" panose="02020603050405020304" pitchFamily="18" charset="0"/>
                <a:cs typeface="Calibri" panose="020F0502020204030204" pitchFamily="34" charset="0"/>
              </a:rPr>
              <a:t>      </a:t>
            </a:r>
            <a:r>
              <a:rPr kumimoji="0" lang="en-US" altLang="en-US" sz="1600" b="0" i="0" u="none" strike="noStrike" cap="none" normalizeH="0" baseline="0" dirty="0" err="1">
                <a:ln>
                  <a:noFill/>
                </a:ln>
                <a:solidFill>
                  <a:srgbClr val="262626"/>
                </a:solidFill>
                <a:effectLst/>
                <a:latin typeface="Consolas" panose="020B0609020204030204" pitchFamily="49" charset="0"/>
                <a:ea typeface="Times New Roman" panose="02020603050405020304" pitchFamily="18" charset="0"/>
                <a:cs typeface="Calibri" panose="020F0502020204030204" pitchFamily="34" charset="0"/>
              </a:rPr>
              <a:t>System.out.println</a:t>
            </a:r>
            <a:r>
              <a:rPr kumimoji="0" lang="en-US" altLang="en-US" sz="1600" b="0" i="0" u="none" strike="noStrike" cap="none" normalizeH="0" baseline="0" dirty="0">
                <a:ln>
                  <a:noFill/>
                </a:ln>
                <a:solidFill>
                  <a:srgbClr val="262626"/>
                </a:solidFill>
                <a:effectLst/>
                <a:latin typeface="Consolas" panose="020B0609020204030204" pitchFamily="49" charset="0"/>
                <a:ea typeface="Times New Roman" panose="02020603050405020304" pitchFamily="18" charset="0"/>
                <a:cs typeface="Calibri" panose="020F0502020204030204" pitchFamily="34" charset="0"/>
              </a:rPr>
              <a:t>("</a:t>
            </a:r>
            <a:r>
              <a:rPr kumimoji="0" lang="en-US" altLang="en-US" sz="1600" b="0" i="0" u="none" strike="noStrike" cap="none" normalizeH="0" baseline="0" dirty="0" err="1">
                <a:ln>
                  <a:noFill/>
                </a:ln>
                <a:solidFill>
                  <a:srgbClr val="262626"/>
                </a:solidFill>
                <a:effectLst/>
                <a:latin typeface="Consolas" panose="020B0609020204030204" pitchFamily="49" charset="0"/>
                <a:ea typeface="Times New Roman" panose="02020603050405020304" pitchFamily="18" charset="0"/>
                <a:cs typeface="Calibri" panose="020F0502020204030204" pitchFamily="34" charset="0"/>
              </a:rPr>
              <a:t>Inputing</a:t>
            </a:r>
            <a:r>
              <a:rPr kumimoji="0" lang="en-US" altLang="en-US" sz="1600" b="0" i="0" u="none" strike="noStrike" cap="none" normalizeH="0" baseline="0" dirty="0">
                <a:ln>
                  <a:noFill/>
                </a:ln>
                <a:solidFill>
                  <a:srgbClr val="262626"/>
                </a:solidFill>
                <a:effectLst/>
                <a:latin typeface="Consolas" panose="020B0609020204030204" pitchFamily="49" charset="0"/>
                <a:ea typeface="Times New Roman" panose="02020603050405020304" pitchFamily="18" charset="0"/>
                <a:cs typeface="Calibri" panose="020F0502020204030204" pitchFamily="34" charset="0"/>
              </a:rPr>
              <a:t> apples into array now");</a:t>
            </a:r>
            <a:endParaRPr kumimoji="0" lang="en-US" altLang="en-US" sz="16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rgbClr val="262626"/>
                </a:solidFill>
                <a:effectLst/>
                <a:latin typeface="Consolas" panose="020B0609020204030204" pitchFamily="49" charset="0"/>
                <a:ea typeface="Times New Roman" panose="02020603050405020304" pitchFamily="18" charset="0"/>
                <a:cs typeface="Calibri" panose="020F0502020204030204" pitchFamily="34" charset="0"/>
              </a:rPr>
              <a:t>      for (</a:t>
            </a:r>
            <a:r>
              <a:rPr kumimoji="0" lang="en-US" altLang="en-US" sz="1600" b="0" i="0" u="none" strike="noStrike" cap="none" normalizeH="0" baseline="0" dirty="0" err="1">
                <a:ln>
                  <a:noFill/>
                </a:ln>
                <a:solidFill>
                  <a:srgbClr val="262626"/>
                </a:solidFill>
                <a:effectLst/>
                <a:latin typeface="Consolas" panose="020B0609020204030204" pitchFamily="49" charset="0"/>
                <a:ea typeface="Times New Roman" panose="02020603050405020304" pitchFamily="18" charset="0"/>
                <a:cs typeface="Calibri" panose="020F0502020204030204" pitchFamily="34" charset="0"/>
              </a:rPr>
              <a:t>int</a:t>
            </a:r>
            <a:r>
              <a:rPr kumimoji="0" lang="en-US" altLang="en-US" sz="1600" b="0" i="0" u="none" strike="noStrike" cap="none" normalizeH="0" baseline="0" dirty="0">
                <a:ln>
                  <a:noFill/>
                </a:ln>
                <a:solidFill>
                  <a:srgbClr val="262626"/>
                </a:solidFill>
                <a:effectLst/>
                <a:latin typeface="Consolas" panose="020B0609020204030204" pitchFamily="49" charset="0"/>
                <a:ea typeface="Times New Roman" panose="02020603050405020304" pitchFamily="18" charset="0"/>
                <a:cs typeface="Calibri" panose="020F0502020204030204" pitchFamily="34" charset="0"/>
              </a:rPr>
              <a:t> </a:t>
            </a:r>
            <a:r>
              <a:rPr kumimoji="0" lang="en-US" altLang="en-US" sz="1600" b="0" i="0" u="none" strike="noStrike" cap="none" normalizeH="0" baseline="0" dirty="0" err="1">
                <a:ln>
                  <a:noFill/>
                </a:ln>
                <a:solidFill>
                  <a:srgbClr val="262626"/>
                </a:solidFill>
                <a:effectLst/>
                <a:latin typeface="Consolas" panose="020B0609020204030204" pitchFamily="49" charset="0"/>
                <a:ea typeface="Times New Roman" panose="02020603050405020304" pitchFamily="18" charset="0"/>
                <a:cs typeface="Calibri" panose="020F0502020204030204" pitchFamily="34" charset="0"/>
              </a:rPr>
              <a:t>i</a:t>
            </a:r>
            <a:r>
              <a:rPr kumimoji="0" lang="en-US" altLang="en-US" sz="1600" b="0" i="0" u="none" strike="noStrike" cap="none" normalizeH="0" baseline="0" dirty="0">
                <a:ln>
                  <a:noFill/>
                </a:ln>
                <a:solidFill>
                  <a:srgbClr val="262626"/>
                </a:solidFill>
                <a:effectLst/>
                <a:latin typeface="Consolas" panose="020B0609020204030204" pitchFamily="49" charset="0"/>
                <a:ea typeface="Times New Roman" panose="02020603050405020304" pitchFamily="18" charset="0"/>
                <a:cs typeface="Calibri" panose="020F0502020204030204" pitchFamily="34" charset="0"/>
              </a:rPr>
              <a:t> = 0; </a:t>
            </a:r>
            <a:r>
              <a:rPr kumimoji="0" lang="en-US" altLang="en-US" sz="1600" b="0" i="0" u="none" strike="noStrike" cap="none" normalizeH="0" baseline="0" dirty="0" err="1">
                <a:ln>
                  <a:noFill/>
                </a:ln>
                <a:solidFill>
                  <a:srgbClr val="262626"/>
                </a:solidFill>
                <a:effectLst/>
                <a:latin typeface="Consolas" panose="020B0609020204030204" pitchFamily="49" charset="0"/>
                <a:ea typeface="Times New Roman" panose="02020603050405020304" pitchFamily="18" charset="0"/>
                <a:cs typeface="Calibri" panose="020F0502020204030204" pitchFamily="34" charset="0"/>
              </a:rPr>
              <a:t>i</a:t>
            </a:r>
            <a:r>
              <a:rPr kumimoji="0" lang="en-US" altLang="en-US" sz="1600" b="0" i="0" u="none" strike="noStrike" cap="none" normalizeH="0" baseline="0" dirty="0">
                <a:ln>
                  <a:noFill/>
                </a:ln>
                <a:solidFill>
                  <a:srgbClr val="262626"/>
                </a:solidFill>
                <a:effectLst/>
                <a:latin typeface="Consolas" panose="020B0609020204030204" pitchFamily="49" charset="0"/>
                <a:ea typeface="Times New Roman" panose="02020603050405020304" pitchFamily="18" charset="0"/>
                <a:cs typeface="Calibri" panose="020F0502020204030204" pitchFamily="34" charset="0"/>
              </a:rPr>
              <a:t> &lt; NUMBEROFAPPLES; </a:t>
            </a:r>
            <a:r>
              <a:rPr kumimoji="0" lang="en-US" altLang="en-US" sz="1600" b="0" i="0" u="none" strike="noStrike" cap="none" normalizeH="0" baseline="0" dirty="0" err="1">
                <a:ln>
                  <a:noFill/>
                </a:ln>
                <a:solidFill>
                  <a:srgbClr val="262626"/>
                </a:solidFill>
                <a:effectLst/>
                <a:latin typeface="Consolas" panose="020B0609020204030204" pitchFamily="49" charset="0"/>
                <a:ea typeface="Times New Roman" panose="02020603050405020304" pitchFamily="18" charset="0"/>
                <a:cs typeface="Calibri" panose="020F0502020204030204" pitchFamily="34" charset="0"/>
              </a:rPr>
              <a:t>i</a:t>
            </a:r>
            <a:r>
              <a:rPr kumimoji="0" lang="en-US" altLang="en-US" sz="1600" b="0" i="0" u="none" strike="noStrike" cap="none" normalizeH="0" baseline="0" dirty="0">
                <a:ln>
                  <a:noFill/>
                </a:ln>
                <a:solidFill>
                  <a:srgbClr val="262626"/>
                </a:solidFill>
                <a:effectLst/>
                <a:latin typeface="Consolas" panose="020B0609020204030204" pitchFamily="49" charset="0"/>
                <a:ea typeface="Times New Roman" panose="02020603050405020304" pitchFamily="18" charset="0"/>
                <a:cs typeface="Calibri" panose="020F0502020204030204" pitchFamily="34" charset="0"/>
              </a:rPr>
              <a:t>++)</a:t>
            </a:r>
            <a:endParaRPr kumimoji="0" lang="en-US" altLang="en-US" sz="16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rgbClr val="262626"/>
                </a:solidFill>
                <a:effectLst/>
                <a:latin typeface="Consolas" panose="020B0609020204030204" pitchFamily="49" charset="0"/>
                <a:ea typeface="Times New Roman" panose="02020603050405020304" pitchFamily="18" charset="0"/>
                <a:cs typeface="Calibri" panose="020F0502020204030204" pitchFamily="34" charset="0"/>
              </a:rPr>
              <a:t>         </a:t>
            </a:r>
            <a:r>
              <a:rPr kumimoji="0" lang="en-US" altLang="en-US" sz="1600" b="0" i="0" u="none" strike="noStrike" cap="none" normalizeH="0" baseline="0" dirty="0" err="1">
                <a:ln>
                  <a:noFill/>
                </a:ln>
                <a:solidFill>
                  <a:srgbClr val="262626"/>
                </a:solidFill>
                <a:effectLst/>
                <a:latin typeface="Consolas" panose="020B0609020204030204" pitchFamily="49" charset="0"/>
                <a:ea typeface="Times New Roman" panose="02020603050405020304" pitchFamily="18" charset="0"/>
                <a:cs typeface="Calibri" panose="020F0502020204030204" pitchFamily="34" charset="0"/>
              </a:rPr>
              <a:t>appleTree</a:t>
            </a:r>
            <a:r>
              <a:rPr kumimoji="0" lang="en-US" altLang="en-US" sz="1600" b="0" i="0" u="none" strike="noStrike" cap="none" normalizeH="0" baseline="0" dirty="0">
                <a:ln>
                  <a:noFill/>
                </a:ln>
                <a:solidFill>
                  <a:srgbClr val="262626"/>
                </a:solidFill>
                <a:effectLst/>
                <a:latin typeface="Consolas" panose="020B0609020204030204" pitchFamily="49" charset="0"/>
                <a:ea typeface="Times New Roman" panose="02020603050405020304" pitchFamily="18" charset="0"/>
                <a:cs typeface="Calibri" panose="020F0502020204030204" pitchFamily="34" charset="0"/>
              </a:rPr>
              <a:t>[</a:t>
            </a:r>
            <a:r>
              <a:rPr kumimoji="0" lang="en-US" altLang="en-US" sz="1600" b="0" i="0" u="none" strike="noStrike" cap="none" normalizeH="0" baseline="0" dirty="0" err="1">
                <a:ln>
                  <a:noFill/>
                </a:ln>
                <a:solidFill>
                  <a:srgbClr val="262626"/>
                </a:solidFill>
                <a:effectLst/>
                <a:latin typeface="Consolas" panose="020B0609020204030204" pitchFamily="49" charset="0"/>
                <a:ea typeface="Times New Roman" panose="02020603050405020304" pitchFamily="18" charset="0"/>
                <a:cs typeface="Calibri" panose="020F0502020204030204" pitchFamily="34" charset="0"/>
              </a:rPr>
              <a:t>i</a:t>
            </a:r>
            <a:r>
              <a:rPr kumimoji="0" lang="en-US" altLang="en-US" sz="1600" b="0" i="0" u="none" strike="noStrike" cap="none" normalizeH="0" baseline="0" dirty="0">
                <a:ln>
                  <a:noFill/>
                </a:ln>
                <a:solidFill>
                  <a:srgbClr val="262626"/>
                </a:solidFill>
                <a:effectLst/>
                <a:latin typeface="Consolas" panose="020B0609020204030204" pitchFamily="49" charset="0"/>
                <a:ea typeface="Times New Roman" panose="02020603050405020304" pitchFamily="18" charset="0"/>
                <a:cs typeface="Calibri" panose="020F0502020204030204" pitchFamily="34" charset="0"/>
              </a:rPr>
              <a:t>++] = new Apple("Apple No " , </a:t>
            </a:r>
            <a:r>
              <a:rPr kumimoji="0" lang="en-US" altLang="en-US" sz="1600" b="0" i="0" u="none" strike="noStrike" cap="none" normalizeH="0" baseline="0" dirty="0" err="1">
                <a:ln>
                  <a:noFill/>
                </a:ln>
                <a:solidFill>
                  <a:srgbClr val="262626"/>
                </a:solidFill>
                <a:effectLst/>
                <a:latin typeface="Consolas" panose="020B0609020204030204" pitchFamily="49" charset="0"/>
                <a:ea typeface="Times New Roman" panose="02020603050405020304" pitchFamily="18" charset="0"/>
                <a:cs typeface="Calibri" panose="020F0502020204030204" pitchFamily="34" charset="0"/>
              </a:rPr>
              <a:t>i</a:t>
            </a:r>
            <a:r>
              <a:rPr kumimoji="0" lang="en-US" altLang="en-US" sz="1600" b="0" i="0" u="none" strike="noStrike" cap="none" normalizeH="0" baseline="0" dirty="0">
                <a:ln>
                  <a:noFill/>
                </a:ln>
                <a:solidFill>
                  <a:srgbClr val="262626"/>
                </a:solidFill>
                <a:effectLst/>
                <a:latin typeface="Consolas" panose="020B0609020204030204" pitchFamily="49" charset="0"/>
                <a:ea typeface="Times New Roman" panose="02020603050405020304" pitchFamily="18" charset="0"/>
                <a:cs typeface="Calibri" panose="020F0502020204030204" pitchFamily="34" charset="0"/>
              </a:rPr>
              <a:t>, 8.5f)</a:t>
            </a:r>
            <a:endParaRPr kumimoji="0" lang="en-US" altLang="en-US" sz="16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rgbClr val="262626"/>
                </a:solidFill>
                <a:effectLst/>
                <a:latin typeface="Consolas" panose="020B0609020204030204" pitchFamily="49" charset="0"/>
                <a:ea typeface="Times New Roman" panose="02020603050405020304" pitchFamily="18" charset="0"/>
                <a:cs typeface="Calibri" panose="020F0502020204030204" pitchFamily="34" charset="0"/>
              </a:rPr>
              <a:t>		</a:t>
            </a:r>
            <a:endParaRPr kumimoji="0" lang="en-US" altLang="en-US" sz="16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rgbClr val="262626"/>
                </a:solidFill>
                <a:effectLst/>
                <a:latin typeface="Consolas" panose="020B0609020204030204" pitchFamily="49" charset="0"/>
                <a:ea typeface="Times New Roman" panose="02020603050405020304" pitchFamily="18" charset="0"/>
                <a:cs typeface="Calibri" panose="020F0502020204030204" pitchFamily="34" charset="0"/>
              </a:rPr>
              <a:t>      </a:t>
            </a:r>
            <a:r>
              <a:rPr kumimoji="0" lang="en-US" altLang="en-US" sz="1600" b="0" i="0" u="none" strike="noStrike" cap="none" normalizeH="0" baseline="0" dirty="0" err="1">
                <a:ln>
                  <a:noFill/>
                </a:ln>
                <a:solidFill>
                  <a:srgbClr val="262626"/>
                </a:solidFill>
                <a:effectLst/>
                <a:latin typeface="Consolas" panose="020B0609020204030204" pitchFamily="49" charset="0"/>
                <a:ea typeface="Times New Roman" panose="02020603050405020304" pitchFamily="18" charset="0"/>
                <a:cs typeface="Calibri" panose="020F0502020204030204" pitchFamily="34" charset="0"/>
              </a:rPr>
              <a:t>System.out.println</a:t>
            </a:r>
            <a:r>
              <a:rPr kumimoji="0" lang="en-US" altLang="en-US" sz="1600" b="0" i="0" u="none" strike="noStrike" cap="none" normalizeH="0" baseline="0" dirty="0">
                <a:ln>
                  <a:noFill/>
                </a:ln>
                <a:solidFill>
                  <a:srgbClr val="262626"/>
                </a:solidFill>
                <a:effectLst/>
                <a:latin typeface="Consolas" panose="020B0609020204030204" pitchFamily="49" charset="0"/>
                <a:ea typeface="Times New Roman" panose="02020603050405020304" pitchFamily="18" charset="0"/>
                <a:cs typeface="Calibri" panose="020F0502020204030204" pitchFamily="34" charset="0"/>
              </a:rPr>
              <a:t>("\</a:t>
            </a:r>
            <a:r>
              <a:rPr kumimoji="0" lang="en-US" altLang="en-US" sz="1600" b="0" i="0" u="none" strike="noStrike" cap="none" normalizeH="0" baseline="0" dirty="0" err="1">
                <a:ln>
                  <a:noFill/>
                </a:ln>
                <a:solidFill>
                  <a:srgbClr val="262626"/>
                </a:solidFill>
                <a:effectLst/>
                <a:latin typeface="Consolas" panose="020B0609020204030204" pitchFamily="49" charset="0"/>
                <a:ea typeface="Times New Roman" panose="02020603050405020304" pitchFamily="18" charset="0"/>
                <a:cs typeface="Calibri" panose="020F0502020204030204" pitchFamily="34" charset="0"/>
              </a:rPr>
              <a:t>nOutputing</a:t>
            </a:r>
            <a:r>
              <a:rPr kumimoji="0" lang="en-US" altLang="en-US" sz="1600" b="0" i="0" u="none" strike="noStrike" cap="none" normalizeH="0" baseline="0" dirty="0">
                <a:ln>
                  <a:noFill/>
                </a:ln>
                <a:solidFill>
                  <a:srgbClr val="262626"/>
                </a:solidFill>
                <a:effectLst/>
                <a:latin typeface="Consolas" panose="020B0609020204030204" pitchFamily="49" charset="0"/>
                <a:ea typeface="Times New Roman" panose="02020603050405020304" pitchFamily="18" charset="0"/>
                <a:cs typeface="Calibri" panose="020F0502020204030204" pitchFamily="34" charset="0"/>
              </a:rPr>
              <a:t> apples from array");</a:t>
            </a:r>
            <a:endParaRPr kumimoji="0" lang="en-US" altLang="en-US" sz="16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rgbClr val="262626"/>
                </a:solidFill>
                <a:effectLst/>
                <a:latin typeface="Consolas" panose="020B0609020204030204" pitchFamily="49" charset="0"/>
                <a:ea typeface="Times New Roman" panose="02020603050405020304" pitchFamily="18" charset="0"/>
                <a:cs typeface="Calibri" panose="020F0502020204030204" pitchFamily="34" charset="0"/>
              </a:rPr>
              <a:t>      for (Apples </a:t>
            </a:r>
            <a:r>
              <a:rPr kumimoji="0" lang="en-US" altLang="en-US" sz="1600" b="0" i="0" u="none" strike="noStrike" cap="none" normalizeH="0" baseline="0" dirty="0" err="1">
                <a:ln>
                  <a:noFill/>
                </a:ln>
                <a:solidFill>
                  <a:srgbClr val="262626"/>
                </a:solidFill>
                <a:effectLst/>
                <a:latin typeface="Consolas" panose="020B0609020204030204" pitchFamily="49" charset="0"/>
                <a:ea typeface="Times New Roman" panose="02020603050405020304" pitchFamily="18" charset="0"/>
                <a:cs typeface="Calibri" panose="020F0502020204030204" pitchFamily="34" charset="0"/>
              </a:rPr>
              <a:t>thisApple</a:t>
            </a:r>
            <a:r>
              <a:rPr kumimoji="0" lang="en-US" altLang="en-US" sz="1600" b="0" i="0" u="none" strike="noStrike" cap="none" normalizeH="0" baseline="0" dirty="0">
                <a:ln>
                  <a:noFill/>
                </a:ln>
                <a:solidFill>
                  <a:srgbClr val="262626"/>
                </a:solidFill>
                <a:effectLst/>
                <a:latin typeface="Consolas" panose="020B0609020204030204" pitchFamily="49" charset="0"/>
                <a:ea typeface="Times New Roman" panose="02020603050405020304" pitchFamily="18" charset="0"/>
                <a:cs typeface="Calibri" panose="020F0502020204030204" pitchFamily="34" charset="0"/>
              </a:rPr>
              <a:t> : apple) {</a:t>
            </a:r>
            <a:endParaRPr kumimoji="0" lang="en-US" altLang="en-US" sz="16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rgbClr val="262626"/>
                </a:solidFill>
                <a:effectLst/>
                <a:latin typeface="Consolas" panose="020B0609020204030204" pitchFamily="49" charset="0"/>
                <a:ea typeface="Times New Roman" panose="02020603050405020304" pitchFamily="18" charset="0"/>
                <a:cs typeface="Calibri" panose="020F0502020204030204" pitchFamily="34" charset="0"/>
              </a:rPr>
              <a:t>       </a:t>
            </a:r>
            <a:r>
              <a:rPr kumimoji="0" lang="en-US" altLang="en-US" sz="1600" b="0" i="0" u="none" strike="noStrike" cap="none" normalizeH="0" baseline="0" dirty="0" err="1">
                <a:ln>
                  <a:noFill/>
                </a:ln>
                <a:solidFill>
                  <a:srgbClr val="262626"/>
                </a:solidFill>
                <a:effectLst/>
                <a:latin typeface="Consolas" panose="020B0609020204030204" pitchFamily="49" charset="0"/>
                <a:ea typeface="Times New Roman" panose="02020603050405020304" pitchFamily="18" charset="0"/>
                <a:cs typeface="Calibri" panose="020F0502020204030204" pitchFamily="34" charset="0"/>
              </a:rPr>
              <a:t>System.out.print</a:t>
            </a:r>
            <a:r>
              <a:rPr kumimoji="0" lang="en-US" altLang="en-US" sz="1600" b="0" i="0" u="none" strike="noStrike" cap="none" normalizeH="0" baseline="0" dirty="0">
                <a:ln>
                  <a:noFill/>
                </a:ln>
                <a:solidFill>
                  <a:srgbClr val="262626"/>
                </a:solidFill>
                <a:effectLst/>
                <a:latin typeface="Consolas" panose="020B0609020204030204" pitchFamily="49" charset="0"/>
                <a:ea typeface="Times New Roman" panose="02020603050405020304" pitchFamily="18" charset="0"/>
                <a:cs typeface="Calibri" panose="020F0502020204030204" pitchFamily="34" charset="0"/>
              </a:rPr>
              <a:t>("Current apple is :" + </a:t>
            </a:r>
            <a:r>
              <a:rPr kumimoji="0" lang="en-US" altLang="en-US" sz="1600" b="0" i="0" u="none" strike="noStrike" cap="none" normalizeH="0" baseline="0" dirty="0" err="1">
                <a:ln>
                  <a:noFill/>
                </a:ln>
                <a:solidFill>
                  <a:srgbClr val="262626"/>
                </a:solidFill>
                <a:effectLst/>
                <a:latin typeface="Consolas" panose="020B0609020204030204" pitchFamily="49" charset="0"/>
                <a:ea typeface="Times New Roman" panose="02020603050405020304" pitchFamily="18" charset="0"/>
                <a:cs typeface="Calibri" panose="020F0502020204030204" pitchFamily="34" charset="0"/>
              </a:rPr>
              <a:t>thisApple.getName</a:t>
            </a:r>
            <a:r>
              <a:rPr kumimoji="0" lang="en-US" altLang="en-US" sz="1600" b="0" i="0" u="none" strike="noStrike" cap="none" normalizeH="0" baseline="0" dirty="0">
                <a:ln>
                  <a:noFill/>
                </a:ln>
                <a:solidFill>
                  <a:srgbClr val="262626"/>
                </a:solidFill>
                <a:effectLst/>
                <a:latin typeface="Consolas" panose="020B0609020204030204" pitchFamily="49" charset="0"/>
                <a:ea typeface="Times New Roman" panose="02020603050405020304" pitchFamily="18" charset="0"/>
                <a:cs typeface="Calibri" panose="020F0502020204030204" pitchFamily="34" charset="0"/>
              </a:rPr>
              <a:t>());</a:t>
            </a:r>
            <a:endParaRPr kumimoji="0" lang="en-US" altLang="en-US" sz="1600" b="0" i="0" u="none" strike="noStrike" cap="none" normalizeH="0" baseline="0" dirty="0">
              <a:ln>
                <a:noFill/>
              </a:ln>
              <a:solidFill>
                <a:schemeClr val="tx1"/>
              </a:solidFill>
              <a:effectLst/>
            </a:endParaRPr>
          </a:p>
          <a:p>
            <a:pPr lvl="0" eaLnBrk="0" hangingPunct="0"/>
            <a:r>
              <a:rPr kumimoji="0" lang="en-US" altLang="en-US" sz="1600" b="0" i="0" u="none" strike="noStrike" cap="none" normalizeH="0" baseline="0" dirty="0">
                <a:ln>
                  <a:noFill/>
                </a:ln>
                <a:solidFill>
                  <a:srgbClr val="262626"/>
                </a:solidFill>
                <a:effectLst/>
                <a:latin typeface="Consolas" panose="020B0609020204030204" pitchFamily="49" charset="0"/>
                <a:ea typeface="Times New Roman" panose="02020603050405020304" pitchFamily="18" charset="0"/>
                <a:cs typeface="Calibri" panose="020F0502020204030204" pitchFamily="34" charset="0"/>
              </a:rPr>
              <a:t>       </a:t>
            </a:r>
            <a:r>
              <a:rPr kumimoji="0" lang="en-US" altLang="en-US" sz="1600" b="0" i="0" u="none" strike="noStrike" cap="none" normalizeH="0" baseline="0" dirty="0" err="1">
                <a:ln>
                  <a:noFill/>
                </a:ln>
                <a:solidFill>
                  <a:srgbClr val="262626"/>
                </a:solidFill>
                <a:effectLst/>
                <a:latin typeface="Consolas" panose="020B0609020204030204" pitchFamily="49" charset="0"/>
                <a:ea typeface="Times New Roman" panose="02020603050405020304" pitchFamily="18" charset="0"/>
                <a:cs typeface="Calibri" panose="020F0502020204030204" pitchFamily="34" charset="0"/>
              </a:rPr>
              <a:t>System.out.println</a:t>
            </a:r>
            <a:r>
              <a:rPr kumimoji="0" lang="en-US" altLang="en-US" sz="1600" b="0" i="0" u="none" strike="noStrike" cap="none" normalizeH="0" baseline="0" dirty="0">
                <a:ln>
                  <a:noFill/>
                </a:ln>
                <a:solidFill>
                  <a:srgbClr val="262626"/>
                </a:solidFill>
                <a:effectLst/>
                <a:latin typeface="Consolas" panose="020B0609020204030204" pitchFamily="49" charset="0"/>
                <a:ea typeface="Times New Roman" panose="02020603050405020304" pitchFamily="18" charset="0"/>
                <a:cs typeface="Calibri" panose="020F0502020204030204" pitchFamily="34" charset="0"/>
              </a:rPr>
              <a:t>(" and its size is "+ </a:t>
            </a:r>
            <a:r>
              <a:rPr kumimoji="0" lang="en-US" altLang="en-US" sz="1600" b="0" i="0" u="none" strike="noStrike" cap="none" normalizeH="0" baseline="0" dirty="0" err="1">
                <a:ln>
                  <a:noFill/>
                </a:ln>
                <a:solidFill>
                  <a:srgbClr val="262626"/>
                </a:solidFill>
                <a:effectLst/>
                <a:latin typeface="Consolas" panose="020B0609020204030204" pitchFamily="49" charset="0"/>
                <a:ea typeface="Times New Roman" panose="02020603050405020304" pitchFamily="18" charset="0"/>
                <a:cs typeface="Calibri" panose="020F0502020204030204" pitchFamily="34" charset="0"/>
              </a:rPr>
              <a:t>thisApple.getSize</a:t>
            </a:r>
            <a:r>
              <a:rPr kumimoji="0" lang="en-US" altLang="en-US" sz="1600" b="0" i="0" u="none" strike="noStrike" cap="none" normalizeH="0" baseline="0" dirty="0">
                <a:ln>
                  <a:noFill/>
                </a:ln>
                <a:solidFill>
                  <a:srgbClr val="262626"/>
                </a:solidFill>
                <a:effectLst/>
                <a:latin typeface="Consolas" panose="020B0609020204030204" pitchFamily="49" charset="0"/>
                <a:ea typeface="Times New Roman" panose="02020603050405020304" pitchFamily="18" charset="0"/>
                <a:cs typeface="Calibri" panose="020F0502020204030204" pitchFamily="34" charset="0"/>
              </a:rPr>
              <a:t>()+</a:t>
            </a:r>
            <a:r>
              <a:rPr kumimoji="0" lang="en-US" altLang="en-US" sz="1600" dirty="0">
                <a:solidFill>
                  <a:srgbClr val="262626"/>
                </a:solidFill>
                <a:latin typeface="Consolas" panose="020B0609020204030204" pitchFamily="49" charset="0"/>
                <a:ea typeface="Times New Roman" panose="02020603050405020304" pitchFamily="18" charset="0"/>
                <a:cs typeface="Calibri" panose="020F0502020204030204" pitchFamily="34" charset="0"/>
              </a:rPr>
              <a:t>"</a:t>
            </a:r>
            <a:r>
              <a:rPr kumimoji="0" lang="en-US" altLang="en-US" sz="1600" b="0" i="0" u="none" strike="noStrike" cap="none" normalizeH="0" baseline="0" dirty="0">
                <a:ln>
                  <a:noFill/>
                </a:ln>
                <a:solidFill>
                  <a:srgbClr val="262626"/>
                </a:solidFill>
                <a:effectLst/>
                <a:latin typeface="Consolas" panose="020B0609020204030204" pitchFamily="49" charset="0"/>
                <a:ea typeface="Times New Roman" panose="02020603050405020304" pitchFamily="18" charset="0"/>
                <a:cs typeface="Calibri" panose="020F0502020204030204" pitchFamily="34" charset="0"/>
              </a:rPr>
              <a:t> cm");</a:t>
            </a:r>
            <a:endParaRPr kumimoji="0" lang="en-US" altLang="en-US" sz="16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rgbClr val="262626"/>
                </a:solidFill>
                <a:effectLst/>
                <a:latin typeface="Consolas" panose="020B0609020204030204" pitchFamily="49" charset="0"/>
                <a:ea typeface="Times New Roman" panose="02020603050405020304" pitchFamily="18" charset="0"/>
                <a:cs typeface="Calibri" panose="020F0502020204030204" pitchFamily="34" charset="0"/>
              </a:rPr>
              <a:t>      }</a:t>
            </a:r>
            <a:endParaRPr kumimoji="0" lang="en-US" altLang="en-US" sz="16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rgbClr val="262626"/>
                </a:solidFill>
                <a:effectLst/>
                <a:latin typeface="Consolas" panose="020B0609020204030204" pitchFamily="49" charset="0"/>
                <a:ea typeface="Times New Roman" panose="02020603050405020304" pitchFamily="18" charset="0"/>
                <a:cs typeface="Calibri" panose="020F0502020204030204" pitchFamily="34" charset="0"/>
              </a:rPr>
              <a:t>   </a:t>
            </a:r>
            <a:endParaRPr kumimoji="0" lang="en-US" altLang="en-US" sz="16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rgbClr val="262626"/>
                </a:solidFill>
                <a:effectLst/>
                <a:latin typeface="Consolas" panose="020B0609020204030204" pitchFamily="49" charset="0"/>
                <a:ea typeface="Times New Roman" panose="02020603050405020304" pitchFamily="18" charset="0"/>
                <a:cs typeface="Calibri" panose="020F0502020204030204" pitchFamily="34" charset="0"/>
              </a:rPr>
              <a:t>}</a:t>
            </a:r>
            <a:endParaRPr kumimoji="0" lang="en-US" altLang="en-US" sz="1600" b="0" i="0" u="none" strike="noStrike" cap="none" normalizeH="0" baseline="0" dirty="0">
              <a:ln>
                <a:noFill/>
              </a:ln>
              <a:solidFill>
                <a:schemeClr val="tx1"/>
              </a:solidFill>
              <a:effectLst/>
              <a:latin typeface="Arial" panose="020B0604020202020204" pitchFamily="34" charset="0"/>
            </a:endParaRPr>
          </a:p>
        </p:txBody>
      </p:sp>
      <p:sp>
        <p:nvSpPr>
          <p:cNvPr id="6" name="Slide Number Placeholder 5"/>
          <p:cNvSpPr>
            <a:spLocks noGrp="1"/>
          </p:cNvSpPr>
          <p:nvPr>
            <p:ph type="sldNum" sz="quarter" idx="12"/>
          </p:nvPr>
        </p:nvSpPr>
        <p:spPr/>
        <p:txBody>
          <a:bodyPr/>
          <a:lstStyle/>
          <a:p>
            <a:pPr>
              <a:defRPr/>
            </a:pPr>
            <a:fld id="{3DD1B580-8283-423C-8B9F-1D7D7650D04F}" type="slidenum">
              <a:rPr lang="en-CA" smtClean="0"/>
              <a:pPr>
                <a:defRPr/>
              </a:pPr>
              <a:t>16</a:t>
            </a:fld>
            <a:endParaRPr lang="en-CA"/>
          </a:p>
        </p:txBody>
      </p:sp>
      <p:sp>
        <p:nvSpPr>
          <p:cNvPr id="20" name="Footer Placeholder 4"/>
          <p:cNvSpPr>
            <a:spLocks noGrp="1"/>
          </p:cNvSpPr>
          <p:nvPr>
            <p:ph type="ftr" sz="quarter" idx="11"/>
          </p:nvPr>
        </p:nvSpPr>
        <p:spPr>
          <a:xfrm>
            <a:off x="1371600" y="6218238"/>
            <a:ext cx="2895600" cy="215900"/>
          </a:xfrm>
        </p:spPr>
        <p:txBody>
          <a:bodyPr/>
          <a:lstStyle/>
          <a:p>
            <a:pPr>
              <a:defRPr/>
            </a:pPr>
            <a:r>
              <a:rPr lang="en-CA" dirty="0"/>
              <a:t>Midterm Answers</a:t>
            </a:r>
          </a:p>
        </p:txBody>
      </p:sp>
      <p:sp>
        <p:nvSpPr>
          <p:cNvPr id="19" name="Oval 45"/>
          <p:cNvSpPr>
            <a:spLocks noChangeArrowheads="1"/>
          </p:cNvSpPr>
          <p:nvPr/>
        </p:nvSpPr>
        <p:spPr bwMode="auto">
          <a:xfrm>
            <a:off x="4036870" y="1481042"/>
            <a:ext cx="312738" cy="312738"/>
          </a:xfrm>
          <a:prstGeom prst="ellipse">
            <a:avLst/>
          </a:prstGeom>
          <a:solidFill>
            <a:srgbClr val="404040">
              <a:alpha val="18039"/>
            </a:srgbClr>
          </a:solidFill>
          <a:ln w="12700">
            <a:solidFill>
              <a:srgbClr val="000000"/>
            </a:solidFill>
            <a:round/>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000" b="1" i="0" u="none" strike="noStrike" cap="none" normalizeH="0" baseline="0">
                <a:ln>
                  <a:noFill/>
                </a:ln>
                <a:solidFill>
                  <a:srgbClr val="404040"/>
                </a:solidFill>
                <a:effectLst/>
                <a:latin typeface="Arial" panose="020B0604020202020204" pitchFamily="34" charset="0"/>
                <a:ea typeface="Times New Roman" panose="02020603050405020304" pitchFamily="18" charset="0"/>
              </a:rPr>
              <a:t>1</a:t>
            </a:r>
            <a:endParaRPr kumimoji="0" lang="en-US" altLang="en-US" sz="1800" b="0" i="0" u="none" strike="noStrike" cap="none" normalizeH="0" baseline="0">
              <a:ln>
                <a:noFill/>
              </a:ln>
              <a:solidFill>
                <a:schemeClr val="tx1"/>
              </a:solidFill>
              <a:effectLst/>
              <a:latin typeface="Arial" panose="020B0604020202020204" pitchFamily="34" charset="0"/>
            </a:endParaRPr>
          </a:p>
        </p:txBody>
      </p:sp>
      <p:grpSp>
        <p:nvGrpSpPr>
          <p:cNvPr id="28" name="Group 27"/>
          <p:cNvGrpSpPr/>
          <p:nvPr/>
        </p:nvGrpSpPr>
        <p:grpSpPr>
          <a:xfrm>
            <a:off x="3275856" y="871267"/>
            <a:ext cx="5544616" cy="386199"/>
            <a:chOff x="3275856" y="871267"/>
            <a:chExt cx="5544616" cy="386199"/>
          </a:xfrm>
        </p:grpSpPr>
        <p:sp>
          <p:nvSpPr>
            <p:cNvPr id="3" name="Rectangle 2"/>
            <p:cNvSpPr/>
            <p:nvPr/>
          </p:nvSpPr>
          <p:spPr>
            <a:xfrm>
              <a:off x="4512083" y="871267"/>
              <a:ext cx="4308389" cy="338554"/>
            </a:xfrm>
            <a:prstGeom prst="rect">
              <a:avLst/>
            </a:prstGeom>
            <a:solidFill>
              <a:schemeClr val="bg1"/>
            </a:solidFill>
            <a:ln>
              <a:solidFill>
                <a:prstClr val="black"/>
              </a:solidFill>
            </a:ln>
          </p:spPr>
          <p:txBody>
            <a:bodyPr wrap="square">
              <a:spAutoFit/>
            </a:bodyPr>
            <a:lstStyle/>
            <a:p>
              <a:pPr lvl="0">
                <a:spcBef>
                  <a:spcPts val="0"/>
                </a:spcBef>
                <a:spcAft>
                  <a:spcPts val="0"/>
                </a:spcAft>
              </a:pPr>
              <a:r>
                <a:rPr lang="en-US" sz="1600" dirty="0">
                  <a:solidFill>
                    <a:prstClr val="black"/>
                  </a:solidFill>
                  <a:latin typeface="+mn-lt"/>
                  <a:ea typeface="Times New Roman" panose="02020603050405020304" pitchFamily="18" charset="0"/>
                </a:rPr>
                <a:t>         </a:t>
              </a:r>
              <a:r>
                <a:rPr lang="en-US" sz="1400" dirty="0">
                  <a:solidFill>
                    <a:prstClr val="black"/>
                  </a:solidFill>
                  <a:latin typeface="+mn-lt"/>
                  <a:ea typeface="Times New Roman" panose="02020603050405020304" pitchFamily="18" charset="0"/>
                </a:rPr>
                <a:t>Can’t have decimal # of apples; loop won’t work</a:t>
              </a:r>
              <a:endParaRPr lang="en-US" sz="1400" dirty="0">
                <a:solidFill>
                  <a:prstClr val="black"/>
                </a:solidFill>
                <a:latin typeface="Consolas" panose="020B0609020204030204" pitchFamily="49" charset="0"/>
                <a:ea typeface="Times New Roman" panose="02020603050405020304" pitchFamily="18" charset="0"/>
                <a:cs typeface="Consolas" panose="020B0609020204030204" pitchFamily="49" charset="0"/>
              </a:endParaRPr>
            </a:p>
          </p:txBody>
        </p:sp>
        <p:sp>
          <p:nvSpPr>
            <p:cNvPr id="27" name="Oval 26"/>
            <p:cNvSpPr/>
            <p:nvPr/>
          </p:nvSpPr>
          <p:spPr>
            <a:xfrm>
              <a:off x="3275856" y="991800"/>
              <a:ext cx="288032" cy="26566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2</a:t>
              </a:r>
            </a:p>
          </p:txBody>
        </p:sp>
        <p:sp>
          <p:nvSpPr>
            <p:cNvPr id="91" name="Oval 90"/>
            <p:cNvSpPr/>
            <p:nvPr/>
          </p:nvSpPr>
          <p:spPr>
            <a:xfrm>
              <a:off x="4601975" y="891434"/>
              <a:ext cx="288032" cy="26566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2</a:t>
              </a:r>
            </a:p>
          </p:txBody>
        </p:sp>
      </p:grpSp>
      <p:grpSp>
        <p:nvGrpSpPr>
          <p:cNvPr id="92" name="Group 91"/>
          <p:cNvGrpSpPr/>
          <p:nvPr/>
        </p:nvGrpSpPr>
        <p:grpSpPr>
          <a:xfrm>
            <a:off x="1111776" y="1875800"/>
            <a:ext cx="7708696" cy="339992"/>
            <a:chOff x="1111776" y="871267"/>
            <a:chExt cx="7708696" cy="339992"/>
          </a:xfrm>
        </p:grpSpPr>
        <p:sp>
          <p:nvSpPr>
            <p:cNvPr id="93" name="Rectangle 92"/>
            <p:cNvSpPr/>
            <p:nvPr/>
          </p:nvSpPr>
          <p:spPr>
            <a:xfrm>
              <a:off x="4512083" y="871267"/>
              <a:ext cx="4308389" cy="338554"/>
            </a:xfrm>
            <a:prstGeom prst="rect">
              <a:avLst/>
            </a:prstGeom>
            <a:solidFill>
              <a:schemeClr val="bg1"/>
            </a:solidFill>
            <a:ln>
              <a:solidFill>
                <a:prstClr val="black"/>
              </a:solidFill>
            </a:ln>
          </p:spPr>
          <p:txBody>
            <a:bodyPr wrap="square">
              <a:spAutoFit/>
            </a:bodyPr>
            <a:lstStyle/>
            <a:p>
              <a:pPr lvl="0">
                <a:spcBef>
                  <a:spcPts val="0"/>
                </a:spcBef>
                <a:spcAft>
                  <a:spcPts val="0"/>
                </a:spcAft>
              </a:pPr>
              <a:r>
                <a:rPr lang="en-US" sz="1600" dirty="0">
                  <a:solidFill>
                    <a:prstClr val="black"/>
                  </a:solidFill>
                  <a:latin typeface="+mn-lt"/>
                  <a:ea typeface="Times New Roman" panose="02020603050405020304" pitchFamily="18" charset="0"/>
                </a:rPr>
                <a:t>         </a:t>
              </a:r>
              <a:r>
                <a:rPr lang="en-US" sz="1400" dirty="0">
                  <a:solidFill>
                    <a:prstClr val="black"/>
                  </a:solidFill>
                  <a:latin typeface="+mn-lt"/>
                  <a:ea typeface="Times New Roman" panose="02020603050405020304" pitchFamily="18" charset="0"/>
                </a:rPr>
                <a:t>Must be same as class name, hence Apples</a:t>
              </a:r>
              <a:endParaRPr lang="en-US" sz="1400" dirty="0">
                <a:solidFill>
                  <a:prstClr val="black"/>
                </a:solidFill>
                <a:latin typeface="Consolas" panose="020B0609020204030204" pitchFamily="49" charset="0"/>
                <a:ea typeface="Times New Roman" panose="02020603050405020304" pitchFamily="18" charset="0"/>
                <a:cs typeface="Consolas" panose="020B0609020204030204" pitchFamily="49" charset="0"/>
              </a:endParaRPr>
            </a:p>
          </p:txBody>
        </p:sp>
        <p:sp>
          <p:nvSpPr>
            <p:cNvPr id="94" name="Oval 93"/>
            <p:cNvSpPr/>
            <p:nvPr/>
          </p:nvSpPr>
          <p:spPr>
            <a:xfrm>
              <a:off x="1111776" y="945593"/>
              <a:ext cx="288032" cy="26566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4</a:t>
              </a:r>
            </a:p>
          </p:txBody>
        </p:sp>
        <p:sp>
          <p:nvSpPr>
            <p:cNvPr id="95" name="Oval 94"/>
            <p:cNvSpPr/>
            <p:nvPr/>
          </p:nvSpPr>
          <p:spPr>
            <a:xfrm>
              <a:off x="4601975" y="891434"/>
              <a:ext cx="288032" cy="26566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4</a:t>
              </a:r>
            </a:p>
          </p:txBody>
        </p:sp>
      </p:grpSp>
      <p:grpSp>
        <p:nvGrpSpPr>
          <p:cNvPr id="96" name="Group 95"/>
          <p:cNvGrpSpPr/>
          <p:nvPr/>
        </p:nvGrpSpPr>
        <p:grpSpPr>
          <a:xfrm>
            <a:off x="2546323" y="3082457"/>
            <a:ext cx="6441032" cy="370174"/>
            <a:chOff x="2379440" y="944155"/>
            <a:chExt cx="6441032" cy="370174"/>
          </a:xfrm>
        </p:grpSpPr>
        <p:sp>
          <p:nvSpPr>
            <p:cNvPr id="97" name="Rectangle 96"/>
            <p:cNvSpPr/>
            <p:nvPr/>
          </p:nvSpPr>
          <p:spPr>
            <a:xfrm>
              <a:off x="4512083" y="975775"/>
              <a:ext cx="4308389" cy="338554"/>
            </a:xfrm>
            <a:prstGeom prst="rect">
              <a:avLst/>
            </a:prstGeom>
            <a:solidFill>
              <a:schemeClr val="bg1"/>
            </a:solidFill>
            <a:ln>
              <a:solidFill>
                <a:prstClr val="black"/>
              </a:solidFill>
            </a:ln>
          </p:spPr>
          <p:txBody>
            <a:bodyPr wrap="square">
              <a:spAutoFit/>
            </a:bodyPr>
            <a:lstStyle/>
            <a:p>
              <a:pPr lvl="0">
                <a:spcBef>
                  <a:spcPts val="0"/>
                </a:spcBef>
                <a:spcAft>
                  <a:spcPts val="0"/>
                </a:spcAft>
              </a:pPr>
              <a:r>
                <a:rPr lang="en-US" sz="1600" dirty="0">
                  <a:solidFill>
                    <a:prstClr val="black"/>
                  </a:solidFill>
                  <a:latin typeface="+mn-lt"/>
                  <a:ea typeface="Times New Roman" panose="02020603050405020304" pitchFamily="18" charset="0"/>
                </a:rPr>
                <a:t>         </a:t>
              </a:r>
              <a:r>
                <a:rPr lang="en-US" sz="1400" dirty="0">
                  <a:solidFill>
                    <a:prstClr val="black"/>
                  </a:solidFill>
                  <a:latin typeface="+mn-lt"/>
                  <a:ea typeface="Times New Roman" panose="02020603050405020304" pitchFamily="18" charset="0"/>
                </a:rPr>
                <a:t>Loop counter is incremented twice, hence skips</a:t>
              </a:r>
              <a:endParaRPr lang="en-US" sz="1400" dirty="0">
                <a:solidFill>
                  <a:prstClr val="black"/>
                </a:solidFill>
                <a:latin typeface="Consolas" panose="020B0609020204030204" pitchFamily="49" charset="0"/>
                <a:ea typeface="Times New Roman" panose="02020603050405020304" pitchFamily="18" charset="0"/>
                <a:cs typeface="Consolas" panose="020B0609020204030204" pitchFamily="49" charset="0"/>
              </a:endParaRPr>
            </a:p>
          </p:txBody>
        </p:sp>
        <p:sp>
          <p:nvSpPr>
            <p:cNvPr id="98" name="Oval 97"/>
            <p:cNvSpPr/>
            <p:nvPr/>
          </p:nvSpPr>
          <p:spPr>
            <a:xfrm>
              <a:off x="2379440" y="944155"/>
              <a:ext cx="288032" cy="26566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5</a:t>
              </a:r>
            </a:p>
          </p:txBody>
        </p:sp>
        <p:sp>
          <p:nvSpPr>
            <p:cNvPr id="99" name="Oval 98"/>
            <p:cNvSpPr/>
            <p:nvPr/>
          </p:nvSpPr>
          <p:spPr>
            <a:xfrm>
              <a:off x="4601975" y="1025032"/>
              <a:ext cx="288032" cy="26566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5</a:t>
              </a:r>
            </a:p>
          </p:txBody>
        </p:sp>
      </p:grpSp>
      <p:grpSp>
        <p:nvGrpSpPr>
          <p:cNvPr id="100" name="Group 99"/>
          <p:cNvGrpSpPr/>
          <p:nvPr/>
        </p:nvGrpSpPr>
        <p:grpSpPr>
          <a:xfrm>
            <a:off x="4447782" y="3602155"/>
            <a:ext cx="4467618" cy="1801939"/>
            <a:chOff x="4352854" y="-487610"/>
            <a:chExt cx="4467618" cy="1801939"/>
          </a:xfrm>
        </p:grpSpPr>
        <p:sp>
          <p:nvSpPr>
            <p:cNvPr id="101" name="Rectangle 100"/>
            <p:cNvSpPr/>
            <p:nvPr/>
          </p:nvSpPr>
          <p:spPr>
            <a:xfrm>
              <a:off x="4512083" y="975775"/>
              <a:ext cx="4308389" cy="338554"/>
            </a:xfrm>
            <a:prstGeom prst="rect">
              <a:avLst/>
            </a:prstGeom>
            <a:solidFill>
              <a:schemeClr val="bg1"/>
            </a:solidFill>
            <a:ln>
              <a:solidFill>
                <a:prstClr val="black"/>
              </a:solidFill>
            </a:ln>
          </p:spPr>
          <p:txBody>
            <a:bodyPr wrap="square">
              <a:spAutoFit/>
            </a:bodyPr>
            <a:lstStyle/>
            <a:p>
              <a:pPr lvl="0">
                <a:spcBef>
                  <a:spcPts val="0"/>
                </a:spcBef>
                <a:spcAft>
                  <a:spcPts val="0"/>
                </a:spcAft>
              </a:pPr>
              <a:r>
                <a:rPr lang="en-US" sz="1600" dirty="0">
                  <a:solidFill>
                    <a:prstClr val="black"/>
                  </a:solidFill>
                  <a:latin typeface="+mn-lt"/>
                  <a:ea typeface="Times New Roman" panose="02020603050405020304" pitchFamily="18" charset="0"/>
                </a:rPr>
                <a:t>         </a:t>
              </a:r>
              <a:r>
                <a:rPr lang="en-US" sz="1400" dirty="0">
                  <a:solidFill>
                    <a:prstClr val="black"/>
                  </a:solidFill>
                  <a:latin typeface="+mn-lt"/>
                  <a:ea typeface="Times New Roman" panose="02020603050405020304" pitchFamily="18" charset="0"/>
                </a:rPr>
                <a:t>Enhance for reads from the array, hence </a:t>
              </a:r>
              <a:r>
                <a:rPr lang="en-US" sz="1400" dirty="0" err="1">
                  <a:solidFill>
                    <a:prstClr val="black"/>
                  </a:solidFill>
                  <a:latin typeface="+mn-lt"/>
                  <a:ea typeface="Times New Roman" panose="02020603050405020304" pitchFamily="18" charset="0"/>
                </a:rPr>
                <a:t>appleTree</a:t>
              </a:r>
              <a:endParaRPr lang="en-US" sz="1400" dirty="0">
                <a:solidFill>
                  <a:prstClr val="black"/>
                </a:solidFill>
                <a:latin typeface="Consolas" panose="020B0609020204030204" pitchFamily="49" charset="0"/>
                <a:ea typeface="Times New Roman" panose="02020603050405020304" pitchFamily="18" charset="0"/>
                <a:cs typeface="Consolas" panose="020B0609020204030204" pitchFamily="49" charset="0"/>
              </a:endParaRPr>
            </a:p>
          </p:txBody>
        </p:sp>
        <p:sp>
          <p:nvSpPr>
            <p:cNvPr id="102" name="Oval 101"/>
            <p:cNvSpPr/>
            <p:nvPr/>
          </p:nvSpPr>
          <p:spPr>
            <a:xfrm>
              <a:off x="4352854" y="-487610"/>
              <a:ext cx="288032" cy="26566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7</a:t>
              </a:r>
            </a:p>
          </p:txBody>
        </p:sp>
        <p:sp>
          <p:nvSpPr>
            <p:cNvPr id="103" name="Oval 102"/>
            <p:cNvSpPr/>
            <p:nvPr/>
          </p:nvSpPr>
          <p:spPr>
            <a:xfrm>
              <a:off x="4601975" y="1006537"/>
              <a:ext cx="288032" cy="26566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7</a:t>
              </a:r>
            </a:p>
          </p:txBody>
        </p:sp>
      </p:grpSp>
      <p:grpSp>
        <p:nvGrpSpPr>
          <p:cNvPr id="104" name="Group 103"/>
          <p:cNvGrpSpPr/>
          <p:nvPr/>
        </p:nvGrpSpPr>
        <p:grpSpPr>
          <a:xfrm>
            <a:off x="2258291" y="3475713"/>
            <a:ext cx="6657109" cy="2315192"/>
            <a:chOff x="2163363" y="-1000863"/>
            <a:chExt cx="6657109" cy="2315192"/>
          </a:xfrm>
        </p:grpSpPr>
        <p:sp>
          <p:nvSpPr>
            <p:cNvPr id="105" name="Rectangle 104"/>
            <p:cNvSpPr/>
            <p:nvPr/>
          </p:nvSpPr>
          <p:spPr>
            <a:xfrm>
              <a:off x="4512083" y="975775"/>
              <a:ext cx="4308389" cy="338554"/>
            </a:xfrm>
            <a:prstGeom prst="rect">
              <a:avLst/>
            </a:prstGeom>
            <a:solidFill>
              <a:schemeClr val="bg1"/>
            </a:solidFill>
            <a:ln>
              <a:solidFill>
                <a:prstClr val="black"/>
              </a:solidFill>
            </a:ln>
          </p:spPr>
          <p:txBody>
            <a:bodyPr wrap="square">
              <a:spAutoFit/>
            </a:bodyPr>
            <a:lstStyle/>
            <a:p>
              <a:pPr lvl="0">
                <a:spcBef>
                  <a:spcPts val="0"/>
                </a:spcBef>
                <a:spcAft>
                  <a:spcPts val="0"/>
                </a:spcAft>
              </a:pPr>
              <a:r>
                <a:rPr lang="en-US" sz="1600" dirty="0">
                  <a:solidFill>
                    <a:prstClr val="black"/>
                  </a:solidFill>
                  <a:latin typeface="+mn-lt"/>
                  <a:ea typeface="Times New Roman" panose="02020603050405020304" pitchFamily="18" charset="0"/>
                </a:rPr>
                <a:t>         </a:t>
              </a:r>
              <a:r>
                <a:rPr lang="en-US" sz="1400" dirty="0">
                  <a:solidFill>
                    <a:prstClr val="black"/>
                  </a:solidFill>
                  <a:latin typeface="+mn-lt"/>
                  <a:ea typeface="Times New Roman" panose="02020603050405020304" pitchFamily="18" charset="0"/>
                </a:rPr>
                <a:t>Should be Apple, not Apples.</a:t>
              </a:r>
              <a:endParaRPr lang="en-US" sz="1400" dirty="0">
                <a:solidFill>
                  <a:prstClr val="black"/>
                </a:solidFill>
                <a:latin typeface="Consolas" panose="020B0609020204030204" pitchFamily="49" charset="0"/>
                <a:ea typeface="Times New Roman" panose="02020603050405020304" pitchFamily="18" charset="0"/>
                <a:cs typeface="Consolas" panose="020B0609020204030204" pitchFamily="49" charset="0"/>
              </a:endParaRPr>
            </a:p>
          </p:txBody>
        </p:sp>
        <p:sp>
          <p:nvSpPr>
            <p:cNvPr id="106" name="Oval 105"/>
            <p:cNvSpPr/>
            <p:nvPr/>
          </p:nvSpPr>
          <p:spPr>
            <a:xfrm>
              <a:off x="2163363" y="-1000863"/>
              <a:ext cx="288032" cy="26566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8</a:t>
              </a:r>
            </a:p>
          </p:txBody>
        </p:sp>
        <p:sp>
          <p:nvSpPr>
            <p:cNvPr id="107" name="Oval 106"/>
            <p:cNvSpPr/>
            <p:nvPr/>
          </p:nvSpPr>
          <p:spPr>
            <a:xfrm>
              <a:off x="4601975" y="1000406"/>
              <a:ext cx="288032" cy="26566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8</a:t>
              </a:r>
            </a:p>
          </p:txBody>
        </p:sp>
      </p:grpSp>
      <p:grpSp>
        <p:nvGrpSpPr>
          <p:cNvPr id="108" name="Group 107"/>
          <p:cNvGrpSpPr/>
          <p:nvPr/>
        </p:nvGrpSpPr>
        <p:grpSpPr>
          <a:xfrm>
            <a:off x="3833888" y="1317391"/>
            <a:ext cx="5274616" cy="493194"/>
            <a:chOff x="3887138" y="716627"/>
            <a:chExt cx="4933334" cy="493194"/>
          </a:xfrm>
        </p:grpSpPr>
        <p:sp>
          <p:nvSpPr>
            <p:cNvPr id="109" name="Rectangle 108"/>
            <p:cNvSpPr/>
            <p:nvPr/>
          </p:nvSpPr>
          <p:spPr>
            <a:xfrm>
              <a:off x="4512083" y="871267"/>
              <a:ext cx="4308389" cy="338554"/>
            </a:xfrm>
            <a:prstGeom prst="rect">
              <a:avLst/>
            </a:prstGeom>
            <a:solidFill>
              <a:schemeClr val="bg1"/>
            </a:solidFill>
            <a:ln>
              <a:solidFill>
                <a:prstClr val="black"/>
              </a:solidFill>
            </a:ln>
          </p:spPr>
          <p:txBody>
            <a:bodyPr wrap="square">
              <a:spAutoFit/>
            </a:bodyPr>
            <a:lstStyle/>
            <a:p>
              <a:pPr lvl="0">
                <a:spcBef>
                  <a:spcPts val="0"/>
                </a:spcBef>
                <a:spcAft>
                  <a:spcPts val="0"/>
                </a:spcAft>
              </a:pPr>
              <a:r>
                <a:rPr lang="en-US" sz="1600" dirty="0">
                  <a:solidFill>
                    <a:prstClr val="black"/>
                  </a:solidFill>
                  <a:latin typeface="+mn-lt"/>
                  <a:ea typeface="Times New Roman" panose="02020603050405020304" pitchFamily="18" charset="0"/>
                </a:rPr>
                <a:t>        </a:t>
              </a:r>
              <a:r>
                <a:rPr lang="en-US" sz="1400" dirty="0">
                  <a:solidFill>
                    <a:prstClr val="black"/>
                  </a:solidFill>
                  <a:latin typeface="+mn-lt"/>
                  <a:ea typeface="Times New Roman" panose="02020603050405020304" pitchFamily="18" charset="0"/>
                </a:rPr>
                <a:t>Remove underscores to be consistent with usage below</a:t>
              </a:r>
              <a:endParaRPr lang="en-US" sz="1400" dirty="0">
                <a:solidFill>
                  <a:prstClr val="black"/>
                </a:solidFill>
                <a:latin typeface="Consolas" panose="020B0609020204030204" pitchFamily="49" charset="0"/>
                <a:ea typeface="Times New Roman" panose="02020603050405020304" pitchFamily="18" charset="0"/>
                <a:cs typeface="Consolas" panose="020B0609020204030204" pitchFamily="49" charset="0"/>
              </a:endParaRPr>
            </a:p>
          </p:txBody>
        </p:sp>
        <p:sp>
          <p:nvSpPr>
            <p:cNvPr id="110" name="Oval 109"/>
            <p:cNvSpPr/>
            <p:nvPr/>
          </p:nvSpPr>
          <p:spPr>
            <a:xfrm>
              <a:off x="3887138" y="716627"/>
              <a:ext cx="288032" cy="26566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3</a:t>
              </a:r>
            </a:p>
          </p:txBody>
        </p:sp>
        <p:sp>
          <p:nvSpPr>
            <p:cNvPr id="111" name="Oval 110"/>
            <p:cNvSpPr/>
            <p:nvPr/>
          </p:nvSpPr>
          <p:spPr>
            <a:xfrm>
              <a:off x="4601975" y="891434"/>
              <a:ext cx="288032" cy="26566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3</a:t>
              </a:r>
            </a:p>
          </p:txBody>
        </p:sp>
      </p:grpSp>
      <p:grpSp>
        <p:nvGrpSpPr>
          <p:cNvPr id="112" name="Group 111"/>
          <p:cNvGrpSpPr/>
          <p:nvPr/>
        </p:nvGrpSpPr>
        <p:grpSpPr>
          <a:xfrm>
            <a:off x="4591798" y="2739239"/>
            <a:ext cx="4308389" cy="2271536"/>
            <a:chOff x="4512083" y="-741763"/>
            <a:chExt cx="4308389" cy="2271536"/>
          </a:xfrm>
        </p:grpSpPr>
        <p:sp>
          <p:nvSpPr>
            <p:cNvPr id="113" name="Rectangle 112"/>
            <p:cNvSpPr/>
            <p:nvPr/>
          </p:nvSpPr>
          <p:spPr>
            <a:xfrm>
              <a:off x="4512083" y="975775"/>
              <a:ext cx="4308389" cy="553998"/>
            </a:xfrm>
            <a:prstGeom prst="rect">
              <a:avLst/>
            </a:prstGeom>
            <a:solidFill>
              <a:schemeClr val="bg1"/>
            </a:solidFill>
            <a:ln>
              <a:solidFill>
                <a:prstClr val="black"/>
              </a:solidFill>
            </a:ln>
          </p:spPr>
          <p:txBody>
            <a:bodyPr wrap="square">
              <a:spAutoFit/>
            </a:bodyPr>
            <a:lstStyle/>
            <a:p>
              <a:pPr lvl="0">
                <a:spcBef>
                  <a:spcPts val="0"/>
                </a:spcBef>
                <a:spcAft>
                  <a:spcPts val="0"/>
                </a:spcAft>
              </a:pPr>
              <a:r>
                <a:rPr lang="en-US" sz="1600" dirty="0">
                  <a:solidFill>
                    <a:prstClr val="black"/>
                  </a:solidFill>
                  <a:latin typeface="+mn-lt"/>
                  <a:ea typeface="Times New Roman" panose="02020603050405020304" pitchFamily="18" charset="0"/>
                </a:rPr>
                <a:t>         </a:t>
              </a:r>
              <a:r>
                <a:rPr lang="en-US" sz="1400" dirty="0">
                  <a:solidFill>
                    <a:prstClr val="black"/>
                  </a:solidFill>
                  <a:latin typeface="+mn-lt"/>
                  <a:ea typeface="Times New Roman" panose="02020603050405020304" pitchFamily="18" charset="0"/>
                </a:rPr>
                <a:t>Needs ‘+’; should be </a:t>
              </a:r>
              <a:r>
                <a:rPr lang="en-US" sz="1400" dirty="0">
                  <a:solidFill>
                    <a:prstClr val="black"/>
                  </a:solidFill>
                  <a:latin typeface="Consolas" panose="020B0609020204030204" pitchFamily="49" charset="0"/>
                  <a:ea typeface="Times New Roman" panose="02020603050405020304" pitchFamily="18" charset="0"/>
                </a:rPr>
                <a:t>“Apple No “ + </a:t>
              </a:r>
              <a:r>
                <a:rPr lang="en-US" sz="1400" dirty="0" err="1">
                  <a:solidFill>
                    <a:prstClr val="black"/>
                  </a:solidFill>
                  <a:latin typeface="Consolas" panose="020B0609020204030204" pitchFamily="49" charset="0"/>
                  <a:ea typeface="Times New Roman" panose="02020603050405020304" pitchFamily="18" charset="0"/>
                </a:rPr>
                <a:t>i</a:t>
              </a:r>
              <a:r>
                <a:rPr lang="en-US" sz="1400" dirty="0">
                  <a:solidFill>
                    <a:prstClr val="black"/>
                  </a:solidFill>
                  <a:latin typeface="+mn-lt"/>
                  <a:ea typeface="Times New Roman" panose="02020603050405020304" pitchFamily="18" charset="0"/>
                </a:rPr>
                <a:t>, since no matching 3-arg constructor</a:t>
              </a:r>
              <a:endParaRPr lang="en-US" sz="1400" dirty="0">
                <a:solidFill>
                  <a:prstClr val="black"/>
                </a:solidFill>
                <a:latin typeface="Consolas" panose="020B0609020204030204" pitchFamily="49" charset="0"/>
                <a:ea typeface="Times New Roman" panose="02020603050405020304" pitchFamily="18" charset="0"/>
                <a:cs typeface="Consolas" panose="020B0609020204030204" pitchFamily="49" charset="0"/>
              </a:endParaRPr>
            </a:p>
          </p:txBody>
        </p:sp>
        <p:sp>
          <p:nvSpPr>
            <p:cNvPr id="114" name="Oval 113"/>
            <p:cNvSpPr/>
            <p:nvPr/>
          </p:nvSpPr>
          <p:spPr>
            <a:xfrm>
              <a:off x="5716421" y="-741763"/>
              <a:ext cx="288032" cy="26566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6</a:t>
              </a:r>
            </a:p>
          </p:txBody>
        </p:sp>
        <p:sp>
          <p:nvSpPr>
            <p:cNvPr id="115" name="Oval 114"/>
            <p:cNvSpPr/>
            <p:nvPr/>
          </p:nvSpPr>
          <p:spPr>
            <a:xfrm>
              <a:off x="4601975" y="1000406"/>
              <a:ext cx="288032" cy="26566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6</a:t>
              </a:r>
            </a:p>
          </p:txBody>
        </p:sp>
      </p:grpSp>
    </p:spTree>
    <p:extLst>
      <p:ext uri="{BB962C8B-B14F-4D97-AF65-F5344CB8AC3E}">
        <p14:creationId xmlns:p14="http://schemas.microsoft.com/office/powerpoint/2010/main" val="22512151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9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00"/>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04"/>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 name="Text Box 6"/>
          <p:cNvSpPr txBox="1"/>
          <p:nvPr/>
        </p:nvSpPr>
        <p:spPr>
          <a:xfrm>
            <a:off x="523926" y="463211"/>
            <a:ext cx="8076828" cy="5326239"/>
          </a:xfrm>
          <a:prstGeom prst="rect">
            <a:avLst/>
          </a:prstGeom>
          <a:solidFill>
            <a:sysClr val="window" lastClr="FFFFFF"/>
          </a:solidFill>
          <a:ln w="9525">
            <a:solidFill>
              <a:prstClr val="black"/>
            </a:solid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a:spcBef>
                <a:spcPts val="0"/>
              </a:spcBef>
              <a:spcAft>
                <a:spcPts val="0"/>
              </a:spcAft>
            </a:pPr>
            <a:r>
              <a:rPr lang="en-US" sz="1400" b="1" dirty="0">
                <a:solidFill>
                  <a:srgbClr val="404040"/>
                </a:solidFill>
                <a:latin typeface="Consolas" panose="020B0609020204030204" pitchFamily="49" charset="0"/>
                <a:ea typeface="Times New Roman" panose="02020603050405020304" pitchFamily="18" charset="0"/>
                <a:cs typeface="Calibri" panose="020F0502020204030204" pitchFamily="34" charset="0"/>
              </a:rPr>
              <a:t>public class Apple extend Fruit</a:t>
            </a:r>
            <a:r>
              <a:rPr lang="en-US" sz="1400" dirty="0">
                <a:solidFill>
                  <a:srgbClr val="404040"/>
                </a:solidFill>
                <a:latin typeface="Consolas" panose="020B0609020204030204" pitchFamily="49" charset="0"/>
                <a:ea typeface="Times New Roman" panose="02020603050405020304" pitchFamily="18" charset="0"/>
                <a:cs typeface="Calibri" panose="020F0502020204030204" pitchFamily="34" charset="0"/>
              </a:rPr>
              <a:t> {</a:t>
            </a:r>
            <a:endParaRPr lang="en-US" sz="1600" dirty="0">
              <a:ea typeface="Times New Roman" panose="02020603050405020304" pitchFamily="18" charset="0"/>
            </a:endParaRPr>
          </a:p>
          <a:p>
            <a:pPr marL="0" marR="0">
              <a:spcBef>
                <a:spcPts val="0"/>
              </a:spcBef>
              <a:spcAft>
                <a:spcPts val="0"/>
              </a:spcAft>
            </a:pPr>
            <a:r>
              <a:rPr lang="en-US" sz="2000" dirty="0">
                <a:solidFill>
                  <a:srgbClr val="404040"/>
                </a:solidFill>
                <a:latin typeface="Consolas" panose="020B0609020204030204" pitchFamily="49" charset="0"/>
                <a:ea typeface="Times New Roman" panose="02020603050405020304" pitchFamily="18" charset="0"/>
                <a:cs typeface="Calibri" panose="020F0502020204030204" pitchFamily="34" charset="0"/>
              </a:rPr>
              <a:t>   </a:t>
            </a:r>
            <a:endParaRPr lang="en-US" dirty="0">
              <a:ea typeface="Times New Roman" panose="02020603050405020304" pitchFamily="18" charset="0"/>
            </a:endParaRPr>
          </a:p>
          <a:p>
            <a:pPr marL="0" marR="0">
              <a:spcBef>
                <a:spcPts val="0"/>
              </a:spcBef>
              <a:spcAft>
                <a:spcPts val="0"/>
              </a:spcAft>
            </a:pPr>
            <a:r>
              <a:rPr lang="en-US" sz="1400" dirty="0">
                <a:solidFill>
                  <a:srgbClr val="404040"/>
                </a:solidFill>
                <a:latin typeface="Consolas" panose="020B0609020204030204" pitchFamily="49" charset="0"/>
                <a:ea typeface="Times New Roman" panose="02020603050405020304" pitchFamily="18" charset="0"/>
                <a:cs typeface="Calibri" panose="020F0502020204030204" pitchFamily="34" charset="0"/>
              </a:rPr>
              <a:t>   private </a:t>
            </a:r>
            <a:r>
              <a:rPr lang="en-US" sz="1400" dirty="0" err="1">
                <a:solidFill>
                  <a:srgbClr val="404040"/>
                </a:solidFill>
                <a:latin typeface="Consolas" panose="020B0609020204030204" pitchFamily="49" charset="0"/>
                <a:ea typeface="Times New Roman" panose="02020603050405020304" pitchFamily="18" charset="0"/>
                <a:cs typeface="Calibri" panose="020F0502020204030204" pitchFamily="34" charset="0"/>
              </a:rPr>
              <a:t>int</a:t>
            </a:r>
            <a:r>
              <a:rPr lang="en-US" sz="1400" dirty="0">
                <a:solidFill>
                  <a:srgbClr val="404040"/>
                </a:solidFill>
                <a:latin typeface="Consolas" panose="020B0609020204030204" pitchFamily="49" charset="0"/>
                <a:ea typeface="Times New Roman" panose="02020603050405020304" pitchFamily="18" charset="0"/>
                <a:cs typeface="Calibri" panose="020F0502020204030204" pitchFamily="34" charset="0"/>
              </a:rPr>
              <a:t> size;</a:t>
            </a:r>
            <a:endParaRPr lang="en-US" sz="1600" dirty="0">
              <a:ea typeface="Times New Roman" panose="02020603050405020304" pitchFamily="18" charset="0"/>
            </a:endParaRPr>
          </a:p>
          <a:p>
            <a:pPr marL="0" marR="0">
              <a:spcBef>
                <a:spcPts val="0"/>
              </a:spcBef>
              <a:spcAft>
                <a:spcPts val="0"/>
              </a:spcAft>
            </a:pPr>
            <a:r>
              <a:rPr lang="en-US" sz="1400" dirty="0">
                <a:solidFill>
                  <a:srgbClr val="404040"/>
                </a:solidFill>
                <a:latin typeface="Consolas" panose="020B0609020204030204" pitchFamily="49" charset="0"/>
                <a:ea typeface="Times New Roman" panose="02020603050405020304" pitchFamily="18" charset="0"/>
                <a:cs typeface="Calibri" panose="020F0502020204030204" pitchFamily="34" charset="0"/>
              </a:rPr>
              <a:t>   public Apple(){ this ("Granny Smith"); }</a:t>
            </a:r>
            <a:endParaRPr lang="en-US" sz="1600" dirty="0">
              <a:ea typeface="Times New Roman" panose="02020603050405020304" pitchFamily="18" charset="0"/>
            </a:endParaRPr>
          </a:p>
          <a:p>
            <a:pPr marL="0" marR="0">
              <a:spcBef>
                <a:spcPts val="0"/>
              </a:spcBef>
              <a:spcAft>
                <a:spcPts val="0"/>
              </a:spcAft>
            </a:pPr>
            <a:r>
              <a:rPr lang="en-US" sz="1400" dirty="0">
                <a:solidFill>
                  <a:srgbClr val="404040"/>
                </a:solidFill>
                <a:latin typeface="Consolas" panose="020B0609020204030204" pitchFamily="49" charset="0"/>
                <a:ea typeface="Times New Roman" panose="02020603050405020304" pitchFamily="18" charset="0"/>
                <a:cs typeface="Calibri" panose="020F0502020204030204" pitchFamily="34" charset="0"/>
              </a:rPr>
              <a:t>   public Apple(String name, double size){super(name, size); }</a:t>
            </a:r>
            <a:endParaRPr lang="en-US" sz="1600" dirty="0">
              <a:ea typeface="Times New Roman" panose="02020603050405020304" pitchFamily="18" charset="0"/>
            </a:endParaRPr>
          </a:p>
          <a:p>
            <a:pPr marL="0" marR="0">
              <a:spcBef>
                <a:spcPts val="0"/>
              </a:spcBef>
              <a:spcAft>
                <a:spcPts val="0"/>
              </a:spcAft>
            </a:pPr>
            <a:r>
              <a:rPr lang="en-US" sz="1800" dirty="0">
                <a:solidFill>
                  <a:srgbClr val="404040"/>
                </a:solidFill>
                <a:latin typeface="Consolas" panose="020B0609020204030204" pitchFamily="49" charset="0"/>
                <a:ea typeface="Times New Roman" panose="02020603050405020304" pitchFamily="18" charset="0"/>
                <a:cs typeface="Calibri" panose="020F0502020204030204" pitchFamily="34" charset="0"/>
              </a:rPr>
              <a:t>   </a:t>
            </a:r>
          </a:p>
          <a:p>
            <a:pPr marL="0" marR="0">
              <a:spcBef>
                <a:spcPts val="0"/>
              </a:spcBef>
              <a:spcAft>
                <a:spcPts val="0"/>
              </a:spcAft>
            </a:pPr>
            <a:endParaRPr lang="en-US" sz="2000" dirty="0">
              <a:ea typeface="Times New Roman" panose="02020603050405020304" pitchFamily="18" charset="0"/>
            </a:endParaRPr>
          </a:p>
          <a:p>
            <a:pPr marL="0" marR="0">
              <a:spcBef>
                <a:spcPts val="0"/>
              </a:spcBef>
              <a:spcAft>
                <a:spcPts val="0"/>
              </a:spcAft>
            </a:pPr>
            <a:r>
              <a:rPr lang="en-US" sz="1400" dirty="0">
                <a:solidFill>
                  <a:srgbClr val="404040"/>
                </a:solidFill>
                <a:latin typeface="Consolas" panose="020B0609020204030204" pitchFamily="49" charset="0"/>
                <a:ea typeface="Times New Roman" panose="02020603050405020304" pitchFamily="18" charset="0"/>
                <a:cs typeface="Calibri" panose="020F0502020204030204" pitchFamily="34" charset="0"/>
              </a:rPr>
              <a:t>   public void </a:t>
            </a:r>
            <a:r>
              <a:rPr lang="en-US" sz="1400" dirty="0" err="1">
                <a:solidFill>
                  <a:srgbClr val="404040"/>
                </a:solidFill>
                <a:latin typeface="Consolas" panose="020B0609020204030204" pitchFamily="49" charset="0"/>
                <a:ea typeface="Times New Roman" panose="02020603050405020304" pitchFamily="18" charset="0"/>
                <a:cs typeface="Calibri" panose="020F0502020204030204" pitchFamily="34" charset="0"/>
              </a:rPr>
              <a:t>getSize</a:t>
            </a:r>
            <a:r>
              <a:rPr lang="en-US" sz="1400" dirty="0">
                <a:solidFill>
                  <a:srgbClr val="404040"/>
                </a:solidFill>
                <a:latin typeface="Consolas" panose="020B0609020204030204" pitchFamily="49" charset="0"/>
                <a:ea typeface="Times New Roman" panose="02020603050405020304" pitchFamily="18" charset="0"/>
                <a:cs typeface="Calibri" panose="020F0502020204030204" pitchFamily="34" charset="0"/>
              </a:rPr>
              <a:t>(){return size;}</a:t>
            </a:r>
            <a:endParaRPr lang="en-US" sz="1600" dirty="0">
              <a:ea typeface="Times New Roman" panose="02020603050405020304" pitchFamily="18" charset="0"/>
            </a:endParaRPr>
          </a:p>
          <a:p>
            <a:pPr marL="0" marR="0">
              <a:spcBef>
                <a:spcPts val="0"/>
              </a:spcBef>
              <a:spcAft>
                <a:spcPts val="0"/>
              </a:spcAft>
            </a:pPr>
            <a:r>
              <a:rPr lang="en-US" sz="1400" dirty="0">
                <a:solidFill>
                  <a:srgbClr val="404040"/>
                </a:solidFill>
                <a:latin typeface="Consolas" panose="020B0609020204030204" pitchFamily="49" charset="0"/>
                <a:ea typeface="Times New Roman" panose="02020603050405020304" pitchFamily="18" charset="0"/>
                <a:cs typeface="Calibri" panose="020F0502020204030204" pitchFamily="34" charset="0"/>
              </a:rPr>
              <a:t>   public float </a:t>
            </a:r>
            <a:r>
              <a:rPr lang="en-US" sz="1400" dirty="0" err="1">
                <a:solidFill>
                  <a:srgbClr val="404040"/>
                </a:solidFill>
                <a:latin typeface="Consolas" panose="020B0609020204030204" pitchFamily="49" charset="0"/>
                <a:ea typeface="Times New Roman" panose="02020603050405020304" pitchFamily="18" charset="0"/>
                <a:cs typeface="Calibri" panose="020F0502020204030204" pitchFamily="34" charset="0"/>
              </a:rPr>
              <a:t>setSize</a:t>
            </a:r>
            <a:r>
              <a:rPr lang="en-US" sz="1400" dirty="0">
                <a:solidFill>
                  <a:srgbClr val="404040"/>
                </a:solidFill>
                <a:latin typeface="Consolas" panose="020B0609020204030204" pitchFamily="49" charset="0"/>
                <a:ea typeface="Times New Roman" panose="02020603050405020304" pitchFamily="18" charset="0"/>
                <a:cs typeface="Calibri" panose="020F0502020204030204" pitchFamily="34" charset="0"/>
              </a:rPr>
              <a:t>(){</a:t>
            </a:r>
            <a:r>
              <a:rPr lang="en-US" sz="1400" dirty="0" err="1">
                <a:solidFill>
                  <a:srgbClr val="404040"/>
                </a:solidFill>
                <a:latin typeface="Consolas" panose="020B0609020204030204" pitchFamily="49" charset="0"/>
                <a:ea typeface="Times New Roman" panose="02020603050405020304" pitchFamily="18" charset="0"/>
                <a:cs typeface="Calibri" panose="020F0502020204030204" pitchFamily="34" charset="0"/>
              </a:rPr>
              <a:t>this.size</a:t>
            </a:r>
            <a:r>
              <a:rPr lang="en-US" sz="1400" dirty="0">
                <a:solidFill>
                  <a:srgbClr val="404040"/>
                </a:solidFill>
                <a:latin typeface="Consolas" panose="020B0609020204030204" pitchFamily="49" charset="0"/>
                <a:ea typeface="Times New Roman" panose="02020603050405020304" pitchFamily="18" charset="0"/>
                <a:cs typeface="Calibri" panose="020F0502020204030204" pitchFamily="34" charset="0"/>
              </a:rPr>
              <a:t> = size;}</a:t>
            </a:r>
            <a:endParaRPr lang="en-US" sz="1600" dirty="0">
              <a:ea typeface="Times New Roman" panose="02020603050405020304" pitchFamily="18" charset="0"/>
            </a:endParaRPr>
          </a:p>
          <a:p>
            <a:pPr marL="0" marR="0">
              <a:spcBef>
                <a:spcPts val="0"/>
              </a:spcBef>
              <a:spcAft>
                <a:spcPts val="0"/>
              </a:spcAft>
            </a:pPr>
            <a:r>
              <a:rPr lang="en-US" sz="800" dirty="0">
                <a:solidFill>
                  <a:srgbClr val="404040"/>
                </a:solidFill>
                <a:latin typeface="Consolas" panose="020B0609020204030204" pitchFamily="49" charset="0"/>
                <a:ea typeface="Times New Roman" panose="02020603050405020304" pitchFamily="18" charset="0"/>
                <a:cs typeface="Calibri" panose="020F0502020204030204" pitchFamily="34" charset="0"/>
              </a:rPr>
              <a:t> </a:t>
            </a:r>
            <a:endParaRPr lang="en-US" sz="1600" dirty="0">
              <a:ea typeface="Times New Roman" panose="02020603050405020304" pitchFamily="18" charset="0"/>
            </a:endParaRPr>
          </a:p>
          <a:p>
            <a:pPr marL="0" marR="0">
              <a:spcBef>
                <a:spcPts val="0"/>
              </a:spcBef>
              <a:spcAft>
                <a:spcPts val="0"/>
              </a:spcAft>
            </a:pPr>
            <a:r>
              <a:rPr lang="en-US" sz="1400" dirty="0">
                <a:solidFill>
                  <a:srgbClr val="404040"/>
                </a:solidFill>
                <a:latin typeface="Consolas" panose="020B0609020204030204" pitchFamily="49" charset="0"/>
                <a:ea typeface="Times New Roman" panose="02020603050405020304" pitchFamily="18" charset="0"/>
                <a:cs typeface="Calibri" panose="020F0502020204030204" pitchFamily="34" charset="0"/>
              </a:rPr>
              <a:t>}</a:t>
            </a:r>
            <a:endParaRPr lang="en-US" sz="1600" dirty="0">
              <a:ea typeface="Times New Roman" panose="02020603050405020304" pitchFamily="18" charset="0"/>
            </a:endParaRPr>
          </a:p>
        </p:txBody>
      </p:sp>
      <p:sp>
        <p:nvSpPr>
          <p:cNvPr id="6" name="Slide Number Placeholder 5"/>
          <p:cNvSpPr>
            <a:spLocks noGrp="1"/>
          </p:cNvSpPr>
          <p:nvPr>
            <p:ph type="sldNum" sz="quarter" idx="12"/>
          </p:nvPr>
        </p:nvSpPr>
        <p:spPr/>
        <p:txBody>
          <a:bodyPr/>
          <a:lstStyle/>
          <a:p>
            <a:pPr>
              <a:defRPr/>
            </a:pPr>
            <a:fld id="{3DD1B580-8283-423C-8B9F-1D7D7650D04F}" type="slidenum">
              <a:rPr lang="en-CA" smtClean="0"/>
              <a:pPr>
                <a:defRPr/>
              </a:pPr>
              <a:t>17</a:t>
            </a:fld>
            <a:endParaRPr lang="en-CA"/>
          </a:p>
        </p:txBody>
      </p:sp>
      <p:sp>
        <p:nvSpPr>
          <p:cNvPr id="52" name="Footer Placeholder 4"/>
          <p:cNvSpPr>
            <a:spLocks noGrp="1"/>
          </p:cNvSpPr>
          <p:nvPr>
            <p:ph type="ftr" sz="quarter" idx="11"/>
          </p:nvPr>
        </p:nvSpPr>
        <p:spPr>
          <a:xfrm>
            <a:off x="1371600" y="6218238"/>
            <a:ext cx="2895600" cy="215900"/>
          </a:xfrm>
        </p:spPr>
        <p:txBody>
          <a:bodyPr/>
          <a:lstStyle/>
          <a:p>
            <a:pPr>
              <a:defRPr/>
            </a:pPr>
            <a:r>
              <a:rPr lang="en-CA" dirty="0"/>
              <a:t>Midterm Answers</a:t>
            </a:r>
          </a:p>
        </p:txBody>
      </p:sp>
      <p:grpSp>
        <p:nvGrpSpPr>
          <p:cNvPr id="21" name="Group 20"/>
          <p:cNvGrpSpPr/>
          <p:nvPr/>
        </p:nvGrpSpPr>
        <p:grpSpPr>
          <a:xfrm>
            <a:off x="2987824" y="323674"/>
            <a:ext cx="5504981" cy="611198"/>
            <a:chOff x="3315491" y="703131"/>
            <a:chExt cx="5504981" cy="611198"/>
          </a:xfrm>
        </p:grpSpPr>
        <p:sp>
          <p:nvSpPr>
            <p:cNvPr id="22" name="Rectangle 21"/>
            <p:cNvSpPr/>
            <p:nvPr/>
          </p:nvSpPr>
          <p:spPr>
            <a:xfrm>
              <a:off x="4512083" y="975775"/>
              <a:ext cx="4308389" cy="338554"/>
            </a:xfrm>
            <a:prstGeom prst="rect">
              <a:avLst/>
            </a:prstGeom>
            <a:solidFill>
              <a:schemeClr val="bg1"/>
            </a:solidFill>
            <a:ln>
              <a:solidFill>
                <a:prstClr val="black"/>
              </a:solidFill>
            </a:ln>
          </p:spPr>
          <p:txBody>
            <a:bodyPr wrap="square">
              <a:spAutoFit/>
            </a:bodyPr>
            <a:lstStyle/>
            <a:p>
              <a:pPr lvl="0">
                <a:spcBef>
                  <a:spcPts val="0"/>
                </a:spcBef>
                <a:spcAft>
                  <a:spcPts val="0"/>
                </a:spcAft>
              </a:pPr>
              <a:r>
                <a:rPr lang="en-US" sz="1600" dirty="0">
                  <a:solidFill>
                    <a:prstClr val="black"/>
                  </a:solidFill>
                  <a:latin typeface="+mn-lt"/>
                  <a:ea typeface="Times New Roman" panose="02020603050405020304" pitchFamily="18" charset="0"/>
                </a:rPr>
                <a:t>         </a:t>
              </a:r>
              <a:r>
                <a:rPr lang="en-US" sz="1400" dirty="0">
                  <a:solidFill>
                    <a:prstClr val="black"/>
                  </a:solidFill>
                  <a:latin typeface="+mn-lt"/>
                  <a:ea typeface="Times New Roman" panose="02020603050405020304" pitchFamily="18" charset="0"/>
                </a:rPr>
                <a:t>Should be extends, not extend</a:t>
              </a:r>
              <a:endParaRPr lang="en-US" sz="1400" dirty="0">
                <a:solidFill>
                  <a:prstClr val="black"/>
                </a:solidFill>
                <a:latin typeface="Consolas" panose="020B0609020204030204" pitchFamily="49" charset="0"/>
                <a:ea typeface="Times New Roman" panose="02020603050405020304" pitchFamily="18" charset="0"/>
                <a:cs typeface="Consolas" panose="020B0609020204030204" pitchFamily="49" charset="0"/>
              </a:endParaRPr>
            </a:p>
          </p:txBody>
        </p:sp>
        <p:sp>
          <p:nvSpPr>
            <p:cNvPr id="23" name="Oval 22"/>
            <p:cNvSpPr/>
            <p:nvPr/>
          </p:nvSpPr>
          <p:spPr>
            <a:xfrm>
              <a:off x="3315491" y="703131"/>
              <a:ext cx="288032" cy="26566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1</a:t>
              </a:r>
            </a:p>
          </p:txBody>
        </p:sp>
        <p:sp>
          <p:nvSpPr>
            <p:cNvPr id="24" name="Oval 23"/>
            <p:cNvSpPr/>
            <p:nvPr/>
          </p:nvSpPr>
          <p:spPr>
            <a:xfrm>
              <a:off x="4601975" y="1000406"/>
              <a:ext cx="288032" cy="26566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1</a:t>
              </a:r>
            </a:p>
          </p:txBody>
        </p:sp>
      </p:grpSp>
      <p:grpSp>
        <p:nvGrpSpPr>
          <p:cNvPr id="25" name="Group 24"/>
          <p:cNvGrpSpPr/>
          <p:nvPr/>
        </p:nvGrpSpPr>
        <p:grpSpPr>
          <a:xfrm>
            <a:off x="2174157" y="794709"/>
            <a:ext cx="6426597" cy="1465471"/>
            <a:chOff x="2393875" y="64302"/>
            <a:chExt cx="6426597" cy="1465471"/>
          </a:xfrm>
        </p:grpSpPr>
        <p:sp>
          <p:nvSpPr>
            <p:cNvPr id="26" name="Rectangle 25"/>
            <p:cNvSpPr/>
            <p:nvPr/>
          </p:nvSpPr>
          <p:spPr>
            <a:xfrm>
              <a:off x="4512083" y="975775"/>
              <a:ext cx="4308389" cy="553998"/>
            </a:xfrm>
            <a:prstGeom prst="rect">
              <a:avLst/>
            </a:prstGeom>
            <a:solidFill>
              <a:schemeClr val="bg1"/>
            </a:solidFill>
            <a:ln>
              <a:solidFill>
                <a:prstClr val="black"/>
              </a:solidFill>
            </a:ln>
          </p:spPr>
          <p:txBody>
            <a:bodyPr wrap="square">
              <a:spAutoFit/>
            </a:bodyPr>
            <a:lstStyle/>
            <a:p>
              <a:pPr lvl="0">
                <a:spcBef>
                  <a:spcPts val="0"/>
                </a:spcBef>
                <a:spcAft>
                  <a:spcPts val="0"/>
                </a:spcAft>
              </a:pPr>
              <a:r>
                <a:rPr lang="en-US" sz="1600" dirty="0">
                  <a:solidFill>
                    <a:prstClr val="black"/>
                  </a:solidFill>
                  <a:latin typeface="+mn-lt"/>
                  <a:ea typeface="Times New Roman" panose="02020603050405020304" pitchFamily="18" charset="0"/>
                </a:rPr>
                <a:t>         </a:t>
              </a:r>
              <a:r>
                <a:rPr lang="en-US" sz="1400" dirty="0">
                  <a:solidFill>
                    <a:prstClr val="black"/>
                  </a:solidFill>
                  <a:latin typeface="+mn-lt"/>
                  <a:ea typeface="Times New Roman" panose="02020603050405020304" pitchFamily="18" charset="0"/>
                </a:rPr>
                <a:t>Unused; superclass constructors invoked for </a:t>
              </a:r>
            </a:p>
            <a:p>
              <a:pPr lvl="0">
                <a:spcBef>
                  <a:spcPts val="0"/>
                </a:spcBef>
                <a:spcAft>
                  <a:spcPts val="0"/>
                </a:spcAft>
              </a:pPr>
              <a:r>
                <a:rPr lang="en-US" sz="1400" dirty="0">
                  <a:solidFill>
                    <a:prstClr val="black"/>
                  </a:solidFill>
                  <a:latin typeface="+mn-lt"/>
                  <a:ea typeface="Times New Roman" panose="02020603050405020304" pitchFamily="18" charset="0"/>
                </a:rPr>
                <a:t>          storage, so this value is by-passed.</a:t>
              </a:r>
              <a:endParaRPr lang="en-US" sz="1400" dirty="0">
                <a:solidFill>
                  <a:prstClr val="black"/>
                </a:solidFill>
                <a:latin typeface="Consolas" panose="020B0609020204030204" pitchFamily="49" charset="0"/>
                <a:ea typeface="Times New Roman" panose="02020603050405020304" pitchFamily="18" charset="0"/>
                <a:cs typeface="Consolas" panose="020B0609020204030204" pitchFamily="49" charset="0"/>
              </a:endParaRPr>
            </a:p>
          </p:txBody>
        </p:sp>
        <p:sp>
          <p:nvSpPr>
            <p:cNvPr id="27" name="Oval 26"/>
            <p:cNvSpPr/>
            <p:nvPr/>
          </p:nvSpPr>
          <p:spPr>
            <a:xfrm>
              <a:off x="2393875" y="64302"/>
              <a:ext cx="288032" cy="28032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2</a:t>
              </a:r>
            </a:p>
          </p:txBody>
        </p:sp>
        <p:sp>
          <p:nvSpPr>
            <p:cNvPr id="28" name="Oval 27"/>
            <p:cNvSpPr/>
            <p:nvPr/>
          </p:nvSpPr>
          <p:spPr>
            <a:xfrm>
              <a:off x="4601975" y="1000406"/>
              <a:ext cx="288032" cy="26566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2</a:t>
              </a:r>
            </a:p>
          </p:txBody>
        </p:sp>
      </p:grpSp>
      <p:grpSp>
        <p:nvGrpSpPr>
          <p:cNvPr id="33" name="Group 32"/>
          <p:cNvGrpSpPr/>
          <p:nvPr/>
        </p:nvGrpSpPr>
        <p:grpSpPr>
          <a:xfrm>
            <a:off x="3635896" y="1091707"/>
            <a:ext cx="4964858" cy="2211504"/>
            <a:chOff x="3855614" y="-608014"/>
            <a:chExt cx="4964858" cy="2211504"/>
          </a:xfrm>
        </p:grpSpPr>
        <p:sp>
          <p:nvSpPr>
            <p:cNvPr id="34" name="Rectangle 33"/>
            <p:cNvSpPr/>
            <p:nvPr/>
          </p:nvSpPr>
          <p:spPr>
            <a:xfrm>
              <a:off x="4512083" y="1049492"/>
              <a:ext cx="4308389" cy="553998"/>
            </a:xfrm>
            <a:prstGeom prst="rect">
              <a:avLst/>
            </a:prstGeom>
            <a:solidFill>
              <a:schemeClr val="bg1"/>
            </a:solidFill>
            <a:ln>
              <a:solidFill>
                <a:prstClr val="black"/>
              </a:solidFill>
            </a:ln>
          </p:spPr>
          <p:txBody>
            <a:bodyPr wrap="square">
              <a:spAutoFit/>
            </a:bodyPr>
            <a:lstStyle/>
            <a:p>
              <a:pPr lvl="0">
                <a:spcBef>
                  <a:spcPts val="0"/>
                </a:spcBef>
                <a:spcAft>
                  <a:spcPts val="0"/>
                </a:spcAft>
              </a:pPr>
              <a:r>
                <a:rPr lang="en-US" sz="1600" dirty="0">
                  <a:solidFill>
                    <a:prstClr val="black"/>
                  </a:solidFill>
                  <a:latin typeface="+mn-lt"/>
                  <a:ea typeface="Times New Roman" panose="02020603050405020304" pitchFamily="18" charset="0"/>
                </a:rPr>
                <a:t>         </a:t>
              </a:r>
              <a:r>
                <a:rPr lang="en-US" sz="1400" dirty="0">
                  <a:solidFill>
                    <a:prstClr val="black"/>
                  </a:solidFill>
                  <a:latin typeface="+mn-lt"/>
                  <a:ea typeface="Times New Roman" panose="02020603050405020304" pitchFamily="18" charset="0"/>
                </a:rPr>
                <a:t>Input not consistent with 2-parameter constructor (Note: order of declaration reversed in some versions)</a:t>
              </a:r>
              <a:endParaRPr lang="en-US" sz="1400" dirty="0">
                <a:solidFill>
                  <a:prstClr val="black"/>
                </a:solidFill>
                <a:latin typeface="Consolas" panose="020B0609020204030204" pitchFamily="49" charset="0"/>
                <a:ea typeface="Times New Roman" panose="02020603050405020304" pitchFamily="18" charset="0"/>
                <a:cs typeface="Consolas" panose="020B0609020204030204" pitchFamily="49" charset="0"/>
              </a:endParaRPr>
            </a:p>
          </p:txBody>
        </p:sp>
        <p:sp>
          <p:nvSpPr>
            <p:cNvPr id="35" name="Oval 34"/>
            <p:cNvSpPr/>
            <p:nvPr/>
          </p:nvSpPr>
          <p:spPr>
            <a:xfrm>
              <a:off x="3855614" y="-608014"/>
              <a:ext cx="288032" cy="28032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3</a:t>
              </a:r>
            </a:p>
          </p:txBody>
        </p:sp>
        <p:sp>
          <p:nvSpPr>
            <p:cNvPr id="36" name="Oval 35"/>
            <p:cNvSpPr/>
            <p:nvPr/>
          </p:nvSpPr>
          <p:spPr>
            <a:xfrm>
              <a:off x="4601975" y="1050372"/>
              <a:ext cx="288032" cy="26566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3</a:t>
              </a:r>
            </a:p>
          </p:txBody>
        </p:sp>
      </p:grpSp>
      <p:grpSp>
        <p:nvGrpSpPr>
          <p:cNvPr id="37" name="Group 36"/>
          <p:cNvGrpSpPr/>
          <p:nvPr/>
        </p:nvGrpSpPr>
        <p:grpSpPr>
          <a:xfrm>
            <a:off x="1619672" y="1976772"/>
            <a:ext cx="6975362" cy="1796462"/>
            <a:chOff x="1845110" y="-408416"/>
            <a:chExt cx="6975362" cy="1796462"/>
          </a:xfrm>
        </p:grpSpPr>
        <p:sp>
          <p:nvSpPr>
            <p:cNvPr id="38" name="Rectangle 37"/>
            <p:cNvSpPr/>
            <p:nvPr/>
          </p:nvSpPr>
          <p:spPr>
            <a:xfrm>
              <a:off x="4512083" y="1049492"/>
              <a:ext cx="4308389" cy="338554"/>
            </a:xfrm>
            <a:prstGeom prst="rect">
              <a:avLst/>
            </a:prstGeom>
            <a:solidFill>
              <a:schemeClr val="bg1"/>
            </a:solidFill>
            <a:ln>
              <a:solidFill>
                <a:prstClr val="black"/>
              </a:solidFill>
            </a:ln>
          </p:spPr>
          <p:txBody>
            <a:bodyPr wrap="square">
              <a:spAutoFit/>
            </a:bodyPr>
            <a:lstStyle/>
            <a:p>
              <a:pPr lvl="0">
                <a:spcBef>
                  <a:spcPts val="0"/>
                </a:spcBef>
                <a:spcAft>
                  <a:spcPts val="0"/>
                </a:spcAft>
              </a:pPr>
              <a:r>
                <a:rPr lang="en-US" sz="1600" dirty="0">
                  <a:solidFill>
                    <a:prstClr val="black"/>
                  </a:solidFill>
                  <a:latin typeface="+mn-lt"/>
                  <a:ea typeface="Times New Roman" panose="02020603050405020304" pitchFamily="18" charset="0"/>
                </a:rPr>
                <a:t>         </a:t>
              </a:r>
              <a:r>
                <a:rPr lang="en-US" sz="1400" dirty="0">
                  <a:solidFill>
                    <a:prstClr val="black"/>
                  </a:solidFill>
                  <a:latin typeface="+mn-lt"/>
                  <a:ea typeface="Times New Roman" panose="02020603050405020304" pitchFamily="18" charset="0"/>
                </a:rPr>
                <a:t>Getter doesn’t return void</a:t>
              </a:r>
              <a:endParaRPr lang="en-US" sz="1400" dirty="0">
                <a:solidFill>
                  <a:prstClr val="black"/>
                </a:solidFill>
                <a:latin typeface="Consolas" panose="020B0609020204030204" pitchFamily="49" charset="0"/>
                <a:ea typeface="Times New Roman" panose="02020603050405020304" pitchFamily="18" charset="0"/>
                <a:cs typeface="Consolas" panose="020B0609020204030204" pitchFamily="49" charset="0"/>
              </a:endParaRPr>
            </a:p>
          </p:txBody>
        </p:sp>
        <p:sp>
          <p:nvSpPr>
            <p:cNvPr id="39" name="Oval 38"/>
            <p:cNvSpPr/>
            <p:nvPr/>
          </p:nvSpPr>
          <p:spPr>
            <a:xfrm>
              <a:off x="1845110" y="-408416"/>
              <a:ext cx="288032" cy="28032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4</a:t>
              </a:r>
            </a:p>
          </p:txBody>
        </p:sp>
        <p:sp>
          <p:nvSpPr>
            <p:cNvPr id="40" name="Oval 39"/>
            <p:cNvSpPr/>
            <p:nvPr/>
          </p:nvSpPr>
          <p:spPr>
            <a:xfrm>
              <a:off x="4601975" y="1050372"/>
              <a:ext cx="288032" cy="26566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4</a:t>
              </a:r>
            </a:p>
          </p:txBody>
        </p:sp>
      </p:grpSp>
      <p:grpSp>
        <p:nvGrpSpPr>
          <p:cNvPr id="41" name="Group 40"/>
          <p:cNvGrpSpPr/>
          <p:nvPr/>
        </p:nvGrpSpPr>
        <p:grpSpPr>
          <a:xfrm>
            <a:off x="1617859" y="2609050"/>
            <a:ext cx="6973538" cy="1612038"/>
            <a:chOff x="1846934" y="-144259"/>
            <a:chExt cx="6973538" cy="1612038"/>
          </a:xfrm>
        </p:grpSpPr>
        <p:sp>
          <p:nvSpPr>
            <p:cNvPr id="42" name="Rectangle 41"/>
            <p:cNvSpPr/>
            <p:nvPr/>
          </p:nvSpPr>
          <p:spPr>
            <a:xfrm>
              <a:off x="4512083" y="1129225"/>
              <a:ext cx="4308389" cy="338554"/>
            </a:xfrm>
            <a:prstGeom prst="rect">
              <a:avLst/>
            </a:prstGeom>
            <a:solidFill>
              <a:schemeClr val="bg1"/>
            </a:solidFill>
            <a:ln>
              <a:solidFill>
                <a:prstClr val="black"/>
              </a:solidFill>
            </a:ln>
          </p:spPr>
          <p:txBody>
            <a:bodyPr wrap="square">
              <a:spAutoFit/>
            </a:bodyPr>
            <a:lstStyle/>
            <a:p>
              <a:pPr lvl="0">
                <a:spcBef>
                  <a:spcPts val="0"/>
                </a:spcBef>
                <a:spcAft>
                  <a:spcPts val="0"/>
                </a:spcAft>
              </a:pPr>
              <a:r>
                <a:rPr lang="en-US" sz="1600" dirty="0">
                  <a:solidFill>
                    <a:prstClr val="black"/>
                  </a:solidFill>
                  <a:latin typeface="+mn-lt"/>
                  <a:ea typeface="Times New Roman" panose="02020603050405020304" pitchFamily="18" charset="0"/>
                </a:rPr>
                <a:t>         </a:t>
              </a:r>
              <a:r>
                <a:rPr lang="en-US" sz="1400" dirty="0">
                  <a:solidFill>
                    <a:prstClr val="black"/>
                  </a:solidFill>
                  <a:latin typeface="+mn-lt"/>
                  <a:ea typeface="Times New Roman" panose="02020603050405020304" pitchFamily="18" charset="0"/>
                </a:rPr>
                <a:t>Does not actually return anything, esp. a float</a:t>
              </a:r>
              <a:endParaRPr lang="en-US" sz="1400" dirty="0">
                <a:solidFill>
                  <a:prstClr val="black"/>
                </a:solidFill>
                <a:latin typeface="Consolas" panose="020B0609020204030204" pitchFamily="49" charset="0"/>
                <a:ea typeface="Times New Roman" panose="02020603050405020304" pitchFamily="18" charset="0"/>
                <a:cs typeface="Consolas" panose="020B0609020204030204" pitchFamily="49" charset="0"/>
              </a:endParaRPr>
            </a:p>
          </p:txBody>
        </p:sp>
        <p:sp>
          <p:nvSpPr>
            <p:cNvPr id="43" name="Oval 42"/>
            <p:cNvSpPr/>
            <p:nvPr/>
          </p:nvSpPr>
          <p:spPr>
            <a:xfrm>
              <a:off x="1846934" y="-144259"/>
              <a:ext cx="288032" cy="28032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5</a:t>
              </a:r>
            </a:p>
          </p:txBody>
        </p:sp>
        <p:sp>
          <p:nvSpPr>
            <p:cNvPr id="44" name="Oval 43"/>
            <p:cNvSpPr/>
            <p:nvPr/>
          </p:nvSpPr>
          <p:spPr>
            <a:xfrm>
              <a:off x="4601975" y="1130105"/>
              <a:ext cx="288032" cy="26566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5</a:t>
              </a:r>
            </a:p>
          </p:txBody>
        </p:sp>
      </p:grpSp>
      <p:grpSp>
        <p:nvGrpSpPr>
          <p:cNvPr id="45" name="Group 44"/>
          <p:cNvGrpSpPr/>
          <p:nvPr/>
        </p:nvGrpSpPr>
        <p:grpSpPr>
          <a:xfrm>
            <a:off x="1669473" y="789580"/>
            <a:ext cx="6931281" cy="4334055"/>
            <a:chOff x="1889191" y="-2435389"/>
            <a:chExt cx="6931281" cy="4334055"/>
          </a:xfrm>
        </p:grpSpPr>
        <p:sp>
          <p:nvSpPr>
            <p:cNvPr id="46" name="Rectangle 45"/>
            <p:cNvSpPr/>
            <p:nvPr/>
          </p:nvSpPr>
          <p:spPr>
            <a:xfrm>
              <a:off x="4512083" y="1129225"/>
              <a:ext cx="4308389" cy="769441"/>
            </a:xfrm>
            <a:prstGeom prst="rect">
              <a:avLst/>
            </a:prstGeom>
            <a:solidFill>
              <a:schemeClr val="bg1"/>
            </a:solidFill>
            <a:ln>
              <a:solidFill>
                <a:prstClr val="black"/>
              </a:solidFill>
            </a:ln>
          </p:spPr>
          <p:txBody>
            <a:bodyPr wrap="square">
              <a:spAutoFit/>
            </a:bodyPr>
            <a:lstStyle/>
            <a:p>
              <a:pPr lvl="0">
                <a:spcBef>
                  <a:spcPts val="0"/>
                </a:spcBef>
                <a:spcAft>
                  <a:spcPts val="0"/>
                </a:spcAft>
              </a:pPr>
              <a:r>
                <a:rPr lang="en-US" sz="1600" dirty="0">
                  <a:solidFill>
                    <a:prstClr val="black"/>
                  </a:solidFill>
                  <a:latin typeface="+mn-lt"/>
                  <a:ea typeface="Times New Roman" panose="02020603050405020304" pitchFamily="18" charset="0"/>
                </a:rPr>
                <a:t>         </a:t>
              </a:r>
              <a:r>
                <a:rPr lang="en-US" sz="1400" dirty="0">
                  <a:solidFill>
                    <a:prstClr val="black"/>
                  </a:solidFill>
                  <a:latin typeface="+mn-lt"/>
                  <a:ea typeface="Times New Roman" panose="02020603050405020304" pitchFamily="18" charset="0"/>
                </a:rPr>
                <a:t>Getter or setter type inconsistent with declared private type, which is an </a:t>
              </a:r>
              <a:r>
                <a:rPr lang="en-US" sz="1400" dirty="0" err="1">
                  <a:solidFill>
                    <a:prstClr val="black"/>
                  </a:solidFill>
                  <a:latin typeface="+mn-lt"/>
                  <a:ea typeface="Times New Roman" panose="02020603050405020304" pitchFamily="18" charset="0"/>
                </a:rPr>
                <a:t>int</a:t>
              </a:r>
              <a:r>
                <a:rPr lang="en-US" sz="1400" dirty="0">
                  <a:solidFill>
                    <a:prstClr val="black"/>
                  </a:solidFill>
                  <a:latin typeface="+mn-lt"/>
                  <a:ea typeface="Times New Roman" panose="02020603050405020304" pitchFamily="18" charset="0"/>
                </a:rPr>
                <a:t>, and hence cannot store a decimal value (automatic casting won’t save you here)</a:t>
              </a:r>
              <a:endParaRPr lang="en-US" sz="1400" dirty="0">
                <a:solidFill>
                  <a:prstClr val="black"/>
                </a:solidFill>
                <a:latin typeface="Consolas" panose="020B0609020204030204" pitchFamily="49" charset="0"/>
                <a:ea typeface="Times New Roman" panose="02020603050405020304" pitchFamily="18" charset="0"/>
                <a:cs typeface="Consolas" panose="020B0609020204030204" pitchFamily="49" charset="0"/>
              </a:endParaRPr>
            </a:p>
          </p:txBody>
        </p:sp>
        <p:sp>
          <p:nvSpPr>
            <p:cNvPr id="47" name="Oval 46"/>
            <p:cNvSpPr/>
            <p:nvPr/>
          </p:nvSpPr>
          <p:spPr>
            <a:xfrm>
              <a:off x="1889191" y="-2435389"/>
              <a:ext cx="236418" cy="22854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6</a:t>
              </a:r>
            </a:p>
          </p:txBody>
        </p:sp>
        <p:sp>
          <p:nvSpPr>
            <p:cNvPr id="48" name="Oval 47"/>
            <p:cNvSpPr/>
            <p:nvPr/>
          </p:nvSpPr>
          <p:spPr>
            <a:xfrm>
              <a:off x="4601975" y="1130105"/>
              <a:ext cx="288032" cy="26566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6</a:t>
              </a:r>
            </a:p>
          </p:txBody>
        </p:sp>
      </p:grpSp>
    </p:spTree>
    <p:extLst>
      <p:ext uri="{BB962C8B-B14F-4D97-AF65-F5344CB8AC3E}">
        <p14:creationId xmlns:p14="http://schemas.microsoft.com/office/powerpoint/2010/main" val="26107168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1"/>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4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Text Box 41"/>
          <p:cNvSpPr txBox="1"/>
          <p:nvPr/>
        </p:nvSpPr>
        <p:spPr>
          <a:xfrm>
            <a:off x="467544" y="348278"/>
            <a:ext cx="8220844" cy="5601002"/>
          </a:xfrm>
          <a:prstGeom prst="rect">
            <a:avLst/>
          </a:prstGeom>
          <a:solidFill>
            <a:sysClr val="window" lastClr="FFFFFF"/>
          </a:solidFill>
          <a:ln w="12700">
            <a:solidFill>
              <a:prstClr val="black"/>
            </a:solid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a:spcBef>
                <a:spcPts val="0"/>
              </a:spcBef>
              <a:spcAft>
                <a:spcPts val="0"/>
              </a:spcAft>
            </a:pPr>
            <a:r>
              <a:rPr lang="en-US" sz="1400" b="1" dirty="0">
                <a:solidFill>
                  <a:srgbClr val="404040"/>
                </a:solidFill>
                <a:latin typeface="Consolas" panose="020B0609020204030204" pitchFamily="49" charset="0"/>
                <a:ea typeface="Times New Roman" panose="02020603050405020304" pitchFamily="18" charset="0"/>
                <a:cs typeface="Calibri" panose="020F0502020204030204" pitchFamily="34" charset="0"/>
              </a:rPr>
              <a:t>public abstract class fruit extends Apple</a:t>
            </a:r>
            <a:r>
              <a:rPr lang="en-US" sz="1400" dirty="0">
                <a:solidFill>
                  <a:srgbClr val="404040"/>
                </a:solidFill>
                <a:latin typeface="Consolas" panose="020B0609020204030204" pitchFamily="49" charset="0"/>
                <a:ea typeface="Times New Roman" panose="02020603050405020304" pitchFamily="18" charset="0"/>
                <a:cs typeface="Calibri" panose="020F0502020204030204" pitchFamily="34" charset="0"/>
              </a:rPr>
              <a:t> {</a:t>
            </a:r>
            <a:endParaRPr lang="en-US" sz="1600" dirty="0">
              <a:ea typeface="Times New Roman" panose="02020603050405020304" pitchFamily="18" charset="0"/>
            </a:endParaRPr>
          </a:p>
          <a:p>
            <a:pPr marL="0" marR="0">
              <a:spcBef>
                <a:spcPts val="0"/>
              </a:spcBef>
              <a:spcAft>
                <a:spcPts val="0"/>
              </a:spcAft>
            </a:pPr>
            <a:r>
              <a:rPr lang="en-US" sz="1400" dirty="0">
                <a:solidFill>
                  <a:srgbClr val="404040"/>
                </a:solidFill>
                <a:latin typeface="Consolas" panose="020B0609020204030204" pitchFamily="49" charset="0"/>
                <a:ea typeface="Times New Roman" panose="02020603050405020304" pitchFamily="18" charset="0"/>
                <a:cs typeface="Calibri" panose="020F0502020204030204" pitchFamily="34" charset="0"/>
              </a:rPr>
              <a:t>   private String name, </a:t>
            </a:r>
            <a:r>
              <a:rPr lang="en-US" sz="1400" dirty="0" err="1">
                <a:solidFill>
                  <a:srgbClr val="404040"/>
                </a:solidFill>
                <a:latin typeface="Consolas" panose="020B0609020204030204" pitchFamily="49" charset="0"/>
                <a:ea typeface="Times New Roman" panose="02020603050405020304" pitchFamily="18" charset="0"/>
                <a:cs typeface="Calibri" panose="020F0502020204030204" pitchFamily="34" charset="0"/>
              </a:rPr>
              <a:t>colour</a:t>
            </a:r>
            <a:r>
              <a:rPr lang="en-US" sz="1400" dirty="0">
                <a:solidFill>
                  <a:srgbClr val="404040"/>
                </a:solidFill>
                <a:latin typeface="Consolas" panose="020B0609020204030204" pitchFamily="49" charset="0"/>
                <a:ea typeface="Times New Roman" panose="02020603050405020304" pitchFamily="18" charset="0"/>
                <a:cs typeface="Calibri" panose="020F0502020204030204" pitchFamily="34" charset="0"/>
              </a:rPr>
              <a:t>;</a:t>
            </a:r>
            <a:endParaRPr lang="en-US" sz="1600" dirty="0">
              <a:ea typeface="Times New Roman" panose="02020603050405020304" pitchFamily="18" charset="0"/>
            </a:endParaRPr>
          </a:p>
          <a:p>
            <a:pPr marL="0" marR="0">
              <a:spcBef>
                <a:spcPts val="0"/>
              </a:spcBef>
              <a:spcAft>
                <a:spcPts val="0"/>
              </a:spcAft>
            </a:pPr>
            <a:r>
              <a:rPr lang="en-US" sz="1400" dirty="0">
                <a:solidFill>
                  <a:srgbClr val="404040"/>
                </a:solidFill>
                <a:latin typeface="Consolas" panose="020B0609020204030204" pitchFamily="49" charset="0"/>
                <a:ea typeface="Times New Roman" panose="02020603050405020304" pitchFamily="18" charset="0"/>
                <a:cs typeface="Calibri" panose="020F0502020204030204" pitchFamily="34" charset="0"/>
              </a:rPr>
              <a:t>   private double weight;</a:t>
            </a:r>
            <a:endParaRPr lang="en-US" sz="1600" dirty="0">
              <a:ea typeface="Times New Roman" panose="02020603050405020304" pitchFamily="18" charset="0"/>
            </a:endParaRPr>
          </a:p>
          <a:p>
            <a:pPr marL="0" marR="0">
              <a:spcBef>
                <a:spcPts val="0"/>
              </a:spcBef>
              <a:spcAft>
                <a:spcPts val="0"/>
              </a:spcAft>
            </a:pPr>
            <a:r>
              <a:rPr lang="en-US" sz="1400" dirty="0">
                <a:solidFill>
                  <a:srgbClr val="404040"/>
                </a:solidFill>
                <a:latin typeface="Consolas" panose="020B0609020204030204" pitchFamily="49" charset="0"/>
                <a:ea typeface="Times New Roman" panose="02020603050405020304" pitchFamily="18" charset="0"/>
                <a:cs typeface="Calibri" panose="020F0502020204030204" pitchFamily="34" charset="0"/>
              </a:rPr>
              <a:t>    </a:t>
            </a:r>
            <a:endParaRPr lang="en-US" sz="1600" dirty="0">
              <a:ea typeface="Times New Roman" panose="02020603050405020304" pitchFamily="18" charset="0"/>
            </a:endParaRPr>
          </a:p>
          <a:p>
            <a:pPr marL="0" marR="0">
              <a:spcBef>
                <a:spcPts val="0"/>
              </a:spcBef>
              <a:spcAft>
                <a:spcPts val="0"/>
              </a:spcAft>
            </a:pPr>
            <a:r>
              <a:rPr lang="en-US" sz="1400" dirty="0">
                <a:solidFill>
                  <a:srgbClr val="404040"/>
                </a:solidFill>
                <a:latin typeface="Consolas" panose="020B0609020204030204" pitchFamily="49" charset="0"/>
                <a:ea typeface="Times New Roman" panose="02020603050405020304" pitchFamily="18" charset="0"/>
                <a:cs typeface="Calibri" panose="020F0502020204030204" pitchFamily="34" charset="0"/>
              </a:rPr>
              <a:t>      </a:t>
            </a:r>
            <a:endParaRPr lang="en-US" sz="1600" dirty="0">
              <a:ea typeface="Times New Roman" panose="02020603050405020304" pitchFamily="18" charset="0"/>
            </a:endParaRPr>
          </a:p>
          <a:p>
            <a:pPr marL="0" marR="0">
              <a:spcBef>
                <a:spcPts val="0"/>
              </a:spcBef>
              <a:spcAft>
                <a:spcPts val="0"/>
              </a:spcAft>
            </a:pPr>
            <a:r>
              <a:rPr lang="en-US" sz="1400" dirty="0">
                <a:solidFill>
                  <a:srgbClr val="404040"/>
                </a:solidFill>
                <a:latin typeface="Consolas" panose="020B0609020204030204" pitchFamily="49" charset="0"/>
                <a:ea typeface="Times New Roman" panose="02020603050405020304" pitchFamily="18" charset="0"/>
                <a:cs typeface="Calibri" panose="020F0502020204030204" pitchFamily="34" charset="0"/>
              </a:rPr>
              <a:t>   public Fruit(double weight, String name){this(name, weight, "");}</a:t>
            </a:r>
            <a:endParaRPr lang="en-US" sz="1600" dirty="0">
              <a:ea typeface="Times New Roman" panose="02020603050405020304" pitchFamily="18" charset="0"/>
            </a:endParaRPr>
          </a:p>
          <a:p>
            <a:pPr marL="0" marR="0">
              <a:spcBef>
                <a:spcPts val="0"/>
              </a:spcBef>
              <a:spcAft>
                <a:spcPts val="0"/>
              </a:spcAft>
            </a:pPr>
            <a:r>
              <a:rPr lang="en-US" sz="1400" dirty="0">
                <a:solidFill>
                  <a:srgbClr val="404040"/>
                </a:solidFill>
                <a:latin typeface="Consolas" panose="020B0609020204030204" pitchFamily="49" charset="0"/>
                <a:ea typeface="Times New Roman" panose="02020603050405020304" pitchFamily="18" charset="0"/>
                <a:cs typeface="Calibri" panose="020F0502020204030204" pitchFamily="34" charset="0"/>
              </a:rPr>
              <a:t>   </a:t>
            </a:r>
          </a:p>
          <a:p>
            <a:pPr marL="0" marR="0">
              <a:spcBef>
                <a:spcPts val="0"/>
              </a:spcBef>
              <a:spcAft>
                <a:spcPts val="0"/>
              </a:spcAft>
            </a:pPr>
            <a:endParaRPr lang="en-US" sz="1600" dirty="0">
              <a:ea typeface="Times New Roman" panose="02020603050405020304" pitchFamily="18" charset="0"/>
            </a:endParaRPr>
          </a:p>
          <a:p>
            <a:pPr marL="0" marR="0">
              <a:spcBef>
                <a:spcPts val="0"/>
              </a:spcBef>
              <a:spcAft>
                <a:spcPts val="0"/>
              </a:spcAft>
            </a:pPr>
            <a:r>
              <a:rPr lang="en-US" sz="1400" dirty="0">
                <a:solidFill>
                  <a:srgbClr val="404040"/>
                </a:solidFill>
                <a:latin typeface="Consolas" panose="020B0609020204030204" pitchFamily="49" charset="0"/>
                <a:ea typeface="Times New Roman" panose="02020603050405020304" pitchFamily="18" charset="0"/>
                <a:cs typeface="Calibri" panose="020F0502020204030204" pitchFamily="34" charset="0"/>
              </a:rPr>
              <a:t>   public Fruit(String name, </a:t>
            </a:r>
            <a:r>
              <a:rPr lang="en-US" sz="1400" dirty="0" err="1">
                <a:solidFill>
                  <a:srgbClr val="404040"/>
                </a:solidFill>
                <a:latin typeface="Consolas" panose="020B0609020204030204" pitchFamily="49" charset="0"/>
                <a:ea typeface="Times New Roman" panose="02020603050405020304" pitchFamily="18" charset="0"/>
                <a:cs typeface="Calibri" panose="020F0502020204030204" pitchFamily="34" charset="0"/>
              </a:rPr>
              <a:t>int</a:t>
            </a:r>
            <a:r>
              <a:rPr lang="en-US" sz="1400" dirty="0">
                <a:solidFill>
                  <a:srgbClr val="404040"/>
                </a:solidFill>
                <a:latin typeface="Consolas" panose="020B0609020204030204" pitchFamily="49" charset="0"/>
                <a:ea typeface="Times New Roman" panose="02020603050405020304" pitchFamily="18" charset="0"/>
                <a:cs typeface="Calibri" panose="020F0502020204030204" pitchFamily="34" charset="0"/>
              </a:rPr>
              <a:t> weight, String </a:t>
            </a:r>
            <a:r>
              <a:rPr lang="en-US" sz="1400" dirty="0" err="1">
                <a:solidFill>
                  <a:srgbClr val="404040"/>
                </a:solidFill>
                <a:latin typeface="Consolas" panose="020B0609020204030204" pitchFamily="49" charset="0"/>
                <a:ea typeface="Times New Roman" panose="02020603050405020304" pitchFamily="18" charset="0"/>
                <a:cs typeface="Calibri" panose="020F0502020204030204" pitchFamily="34" charset="0"/>
              </a:rPr>
              <a:t>colour</a:t>
            </a:r>
            <a:r>
              <a:rPr lang="en-US" sz="1400" dirty="0">
                <a:solidFill>
                  <a:srgbClr val="404040"/>
                </a:solidFill>
                <a:latin typeface="Consolas" panose="020B0609020204030204" pitchFamily="49" charset="0"/>
                <a:ea typeface="Times New Roman" panose="02020603050405020304" pitchFamily="18" charset="0"/>
                <a:cs typeface="Calibri" panose="020F0502020204030204" pitchFamily="34" charset="0"/>
              </a:rPr>
              <a:t>){</a:t>
            </a:r>
            <a:endParaRPr lang="en-US" sz="1600" dirty="0">
              <a:ea typeface="Times New Roman" panose="02020603050405020304" pitchFamily="18" charset="0"/>
            </a:endParaRPr>
          </a:p>
          <a:p>
            <a:pPr marL="0" marR="0">
              <a:spcBef>
                <a:spcPts val="0"/>
              </a:spcBef>
              <a:spcAft>
                <a:spcPts val="0"/>
              </a:spcAft>
            </a:pPr>
            <a:r>
              <a:rPr lang="en-US" sz="1400" dirty="0">
                <a:solidFill>
                  <a:srgbClr val="404040"/>
                </a:solidFill>
                <a:latin typeface="Consolas" panose="020B0609020204030204" pitchFamily="49" charset="0"/>
                <a:ea typeface="Times New Roman" panose="02020603050405020304" pitchFamily="18" charset="0"/>
                <a:cs typeface="Calibri" panose="020F0502020204030204" pitchFamily="34" charset="0"/>
              </a:rPr>
              <a:t>	   </a:t>
            </a:r>
            <a:r>
              <a:rPr lang="en-US" sz="1400" dirty="0" err="1">
                <a:solidFill>
                  <a:srgbClr val="404040"/>
                </a:solidFill>
                <a:latin typeface="Consolas" panose="020B0609020204030204" pitchFamily="49" charset="0"/>
                <a:ea typeface="Times New Roman" panose="02020603050405020304" pitchFamily="18" charset="0"/>
                <a:cs typeface="Calibri" panose="020F0502020204030204" pitchFamily="34" charset="0"/>
              </a:rPr>
              <a:t>setName</a:t>
            </a:r>
            <a:r>
              <a:rPr lang="en-US" sz="1400" dirty="0">
                <a:solidFill>
                  <a:srgbClr val="404040"/>
                </a:solidFill>
                <a:latin typeface="Consolas" panose="020B0609020204030204" pitchFamily="49" charset="0"/>
                <a:ea typeface="Times New Roman" panose="02020603050405020304" pitchFamily="18" charset="0"/>
                <a:cs typeface="Calibri" panose="020F0502020204030204" pitchFamily="34" charset="0"/>
              </a:rPr>
              <a:t>(name); </a:t>
            </a:r>
            <a:r>
              <a:rPr lang="en-US" sz="1400" dirty="0" err="1">
                <a:solidFill>
                  <a:srgbClr val="404040"/>
                </a:solidFill>
                <a:latin typeface="Consolas" panose="020B0609020204030204" pitchFamily="49" charset="0"/>
                <a:ea typeface="Times New Roman" panose="02020603050405020304" pitchFamily="18" charset="0"/>
                <a:cs typeface="Calibri" panose="020F0502020204030204" pitchFamily="34" charset="0"/>
              </a:rPr>
              <a:t>setWeight</a:t>
            </a:r>
            <a:r>
              <a:rPr lang="en-US" sz="1400" dirty="0">
                <a:solidFill>
                  <a:srgbClr val="404040"/>
                </a:solidFill>
                <a:latin typeface="Consolas" panose="020B0609020204030204" pitchFamily="49" charset="0"/>
                <a:ea typeface="Times New Roman" panose="02020603050405020304" pitchFamily="18" charset="0"/>
                <a:cs typeface="Calibri" panose="020F0502020204030204" pitchFamily="34" charset="0"/>
              </a:rPr>
              <a:t>(weight); </a:t>
            </a:r>
            <a:r>
              <a:rPr lang="en-US" sz="1400" dirty="0" err="1">
                <a:solidFill>
                  <a:srgbClr val="404040"/>
                </a:solidFill>
                <a:latin typeface="Consolas" panose="020B0609020204030204" pitchFamily="49" charset="0"/>
                <a:ea typeface="Times New Roman" panose="02020603050405020304" pitchFamily="18" charset="0"/>
                <a:cs typeface="Calibri" panose="020F0502020204030204" pitchFamily="34" charset="0"/>
              </a:rPr>
              <a:t>setColour</a:t>
            </a:r>
            <a:r>
              <a:rPr lang="en-US" sz="1400" dirty="0">
                <a:solidFill>
                  <a:srgbClr val="404040"/>
                </a:solidFill>
                <a:latin typeface="Consolas" panose="020B0609020204030204" pitchFamily="49" charset="0"/>
                <a:ea typeface="Times New Roman" panose="02020603050405020304" pitchFamily="18" charset="0"/>
                <a:cs typeface="Calibri" panose="020F0502020204030204" pitchFamily="34" charset="0"/>
              </a:rPr>
              <a:t>(</a:t>
            </a:r>
            <a:r>
              <a:rPr lang="en-US" sz="1400" dirty="0" err="1">
                <a:solidFill>
                  <a:srgbClr val="404040"/>
                </a:solidFill>
                <a:latin typeface="Consolas" panose="020B0609020204030204" pitchFamily="49" charset="0"/>
                <a:ea typeface="Times New Roman" panose="02020603050405020304" pitchFamily="18" charset="0"/>
                <a:cs typeface="Calibri" panose="020F0502020204030204" pitchFamily="34" charset="0"/>
              </a:rPr>
              <a:t>colour</a:t>
            </a:r>
            <a:r>
              <a:rPr lang="en-US" sz="1400" dirty="0">
                <a:solidFill>
                  <a:srgbClr val="404040"/>
                </a:solidFill>
                <a:latin typeface="Consolas" panose="020B0609020204030204" pitchFamily="49" charset="0"/>
                <a:ea typeface="Times New Roman" panose="02020603050405020304" pitchFamily="18" charset="0"/>
                <a:cs typeface="Calibri" panose="020F0502020204030204" pitchFamily="34" charset="0"/>
              </a:rPr>
              <a:t>);</a:t>
            </a:r>
            <a:endParaRPr lang="en-US" sz="1600" dirty="0">
              <a:ea typeface="Times New Roman" panose="02020603050405020304" pitchFamily="18" charset="0"/>
            </a:endParaRPr>
          </a:p>
          <a:p>
            <a:pPr marL="0" marR="0">
              <a:spcBef>
                <a:spcPts val="0"/>
              </a:spcBef>
              <a:spcAft>
                <a:spcPts val="0"/>
              </a:spcAft>
            </a:pPr>
            <a:r>
              <a:rPr lang="en-US" sz="1400" dirty="0">
                <a:solidFill>
                  <a:srgbClr val="404040"/>
                </a:solidFill>
                <a:latin typeface="Consolas" panose="020B0609020204030204" pitchFamily="49" charset="0"/>
                <a:ea typeface="Times New Roman" panose="02020603050405020304" pitchFamily="18" charset="0"/>
                <a:cs typeface="Calibri" panose="020F0502020204030204" pitchFamily="34" charset="0"/>
              </a:rPr>
              <a:t>   }</a:t>
            </a:r>
            <a:endParaRPr lang="en-US" sz="1600" dirty="0">
              <a:ea typeface="Times New Roman" panose="02020603050405020304" pitchFamily="18" charset="0"/>
            </a:endParaRPr>
          </a:p>
          <a:p>
            <a:pPr marL="0" marR="0">
              <a:spcBef>
                <a:spcPts val="0"/>
              </a:spcBef>
              <a:spcAft>
                <a:spcPts val="0"/>
              </a:spcAft>
            </a:pPr>
            <a:r>
              <a:rPr lang="en-US" sz="1400" dirty="0">
                <a:solidFill>
                  <a:srgbClr val="404040"/>
                </a:solidFill>
                <a:latin typeface="Consolas" panose="020B0609020204030204" pitchFamily="49" charset="0"/>
                <a:ea typeface="Times New Roman" panose="02020603050405020304" pitchFamily="18" charset="0"/>
                <a:cs typeface="Calibri" panose="020F0502020204030204" pitchFamily="34" charset="0"/>
              </a:rPr>
              <a:t> </a:t>
            </a:r>
          </a:p>
          <a:p>
            <a:pPr marL="0" marR="0">
              <a:spcBef>
                <a:spcPts val="0"/>
              </a:spcBef>
              <a:spcAft>
                <a:spcPts val="0"/>
              </a:spcAft>
            </a:pPr>
            <a:endParaRPr lang="en-US" sz="1400" dirty="0">
              <a:solidFill>
                <a:srgbClr val="404040"/>
              </a:solidFill>
              <a:latin typeface="Consolas" panose="020B0609020204030204" pitchFamily="49" charset="0"/>
              <a:ea typeface="Times New Roman" panose="02020603050405020304" pitchFamily="18" charset="0"/>
              <a:cs typeface="Calibri" panose="020F0502020204030204" pitchFamily="34" charset="0"/>
            </a:endParaRPr>
          </a:p>
          <a:p>
            <a:pPr marL="0" marR="0">
              <a:spcBef>
                <a:spcPts val="0"/>
              </a:spcBef>
              <a:spcAft>
                <a:spcPts val="0"/>
              </a:spcAft>
            </a:pPr>
            <a:endParaRPr lang="en-US" sz="1400" dirty="0">
              <a:solidFill>
                <a:srgbClr val="404040"/>
              </a:solidFill>
              <a:latin typeface="Consolas" panose="020B0609020204030204" pitchFamily="49" charset="0"/>
              <a:ea typeface="Times New Roman" panose="02020603050405020304" pitchFamily="18" charset="0"/>
              <a:cs typeface="Calibri" panose="020F0502020204030204" pitchFamily="34" charset="0"/>
            </a:endParaRPr>
          </a:p>
          <a:p>
            <a:pPr marL="0" marR="0">
              <a:spcBef>
                <a:spcPts val="0"/>
              </a:spcBef>
              <a:spcAft>
                <a:spcPts val="0"/>
              </a:spcAft>
            </a:pPr>
            <a:endParaRPr lang="en-US" sz="1600" dirty="0">
              <a:ea typeface="Times New Roman" panose="02020603050405020304" pitchFamily="18" charset="0"/>
            </a:endParaRPr>
          </a:p>
          <a:p>
            <a:pPr marL="0" marR="0">
              <a:spcBef>
                <a:spcPts val="0"/>
              </a:spcBef>
              <a:spcAft>
                <a:spcPts val="0"/>
              </a:spcAft>
            </a:pPr>
            <a:r>
              <a:rPr lang="en-US" sz="1400" dirty="0">
                <a:solidFill>
                  <a:srgbClr val="404040"/>
                </a:solidFill>
                <a:latin typeface="Consolas" panose="020B0609020204030204" pitchFamily="49" charset="0"/>
                <a:ea typeface="Times New Roman" panose="02020603050405020304" pitchFamily="18" charset="0"/>
                <a:cs typeface="Calibri" panose="020F0502020204030204" pitchFamily="34" charset="0"/>
              </a:rPr>
              <a:t>   public double </a:t>
            </a:r>
            <a:r>
              <a:rPr lang="en-US" sz="1400" dirty="0" err="1">
                <a:solidFill>
                  <a:srgbClr val="404040"/>
                </a:solidFill>
                <a:latin typeface="Consolas" panose="020B0609020204030204" pitchFamily="49" charset="0"/>
                <a:ea typeface="Times New Roman" panose="02020603050405020304" pitchFamily="18" charset="0"/>
                <a:cs typeface="Calibri" panose="020F0502020204030204" pitchFamily="34" charset="0"/>
              </a:rPr>
              <a:t>getWeight</a:t>
            </a:r>
            <a:r>
              <a:rPr lang="en-US" sz="1400" dirty="0">
                <a:solidFill>
                  <a:srgbClr val="404040"/>
                </a:solidFill>
                <a:latin typeface="Consolas" panose="020B0609020204030204" pitchFamily="49" charset="0"/>
                <a:ea typeface="Times New Roman" panose="02020603050405020304" pitchFamily="18" charset="0"/>
                <a:cs typeface="Calibri" panose="020F0502020204030204" pitchFamily="34" charset="0"/>
              </a:rPr>
              <a:t>(){return weight;}</a:t>
            </a:r>
            <a:endParaRPr lang="en-US" sz="1600" dirty="0">
              <a:ea typeface="Times New Roman" panose="02020603050405020304" pitchFamily="18" charset="0"/>
            </a:endParaRPr>
          </a:p>
          <a:p>
            <a:pPr marL="0" marR="0">
              <a:spcBef>
                <a:spcPts val="0"/>
              </a:spcBef>
              <a:spcAft>
                <a:spcPts val="0"/>
              </a:spcAft>
            </a:pPr>
            <a:r>
              <a:rPr lang="en-US" sz="1400" dirty="0">
                <a:solidFill>
                  <a:srgbClr val="404040"/>
                </a:solidFill>
                <a:latin typeface="Consolas" panose="020B0609020204030204" pitchFamily="49" charset="0"/>
                <a:ea typeface="Times New Roman" panose="02020603050405020304" pitchFamily="18" charset="0"/>
                <a:cs typeface="Calibri" panose="020F0502020204030204" pitchFamily="34" charset="0"/>
              </a:rPr>
              <a:t>   public String </a:t>
            </a:r>
            <a:r>
              <a:rPr lang="en-US" sz="1400" dirty="0" err="1">
                <a:solidFill>
                  <a:srgbClr val="404040"/>
                </a:solidFill>
                <a:latin typeface="Consolas" panose="020B0609020204030204" pitchFamily="49" charset="0"/>
                <a:ea typeface="Times New Roman" panose="02020603050405020304" pitchFamily="18" charset="0"/>
                <a:cs typeface="Calibri" panose="020F0502020204030204" pitchFamily="34" charset="0"/>
              </a:rPr>
              <a:t>setWeight</a:t>
            </a:r>
            <a:r>
              <a:rPr lang="en-US" sz="1400" dirty="0">
                <a:solidFill>
                  <a:srgbClr val="404040"/>
                </a:solidFill>
                <a:latin typeface="Consolas" panose="020B0609020204030204" pitchFamily="49" charset="0"/>
                <a:ea typeface="Times New Roman" panose="02020603050405020304" pitchFamily="18" charset="0"/>
                <a:cs typeface="Calibri" panose="020F0502020204030204" pitchFamily="34" charset="0"/>
              </a:rPr>
              <a:t>(double weight){</a:t>
            </a:r>
            <a:r>
              <a:rPr lang="en-US" sz="1400" dirty="0" err="1">
                <a:solidFill>
                  <a:srgbClr val="404040"/>
                </a:solidFill>
                <a:latin typeface="Consolas" panose="020B0609020204030204" pitchFamily="49" charset="0"/>
                <a:ea typeface="Times New Roman" panose="02020603050405020304" pitchFamily="18" charset="0"/>
                <a:cs typeface="Calibri" panose="020F0502020204030204" pitchFamily="34" charset="0"/>
              </a:rPr>
              <a:t>this.weight</a:t>
            </a:r>
            <a:r>
              <a:rPr lang="en-US" sz="1400" dirty="0">
                <a:solidFill>
                  <a:srgbClr val="404040"/>
                </a:solidFill>
                <a:latin typeface="Consolas" panose="020B0609020204030204" pitchFamily="49" charset="0"/>
                <a:ea typeface="Times New Roman" panose="02020603050405020304" pitchFamily="18" charset="0"/>
                <a:cs typeface="Calibri" panose="020F0502020204030204" pitchFamily="34" charset="0"/>
              </a:rPr>
              <a:t> == weight;}</a:t>
            </a:r>
            <a:endParaRPr lang="en-US" sz="1600" dirty="0">
              <a:ea typeface="Times New Roman" panose="02020603050405020304" pitchFamily="18" charset="0"/>
            </a:endParaRPr>
          </a:p>
          <a:p>
            <a:pPr marL="0" marR="0">
              <a:spcBef>
                <a:spcPts val="0"/>
              </a:spcBef>
              <a:spcAft>
                <a:spcPts val="0"/>
              </a:spcAft>
            </a:pPr>
            <a:r>
              <a:rPr lang="en-US" sz="1400" dirty="0">
                <a:solidFill>
                  <a:srgbClr val="404040"/>
                </a:solidFill>
                <a:latin typeface="Consolas" panose="020B0609020204030204" pitchFamily="49" charset="0"/>
                <a:ea typeface="Times New Roman" panose="02020603050405020304" pitchFamily="18" charset="0"/>
                <a:cs typeface="Calibri" panose="020F0502020204030204" pitchFamily="34" charset="0"/>
              </a:rPr>
              <a:t>   </a:t>
            </a:r>
            <a:endParaRPr lang="en-US" sz="1600" dirty="0">
              <a:ea typeface="Times New Roman" panose="02020603050405020304" pitchFamily="18" charset="0"/>
            </a:endParaRPr>
          </a:p>
          <a:p>
            <a:pPr marL="0" marR="0">
              <a:spcBef>
                <a:spcPts val="0"/>
              </a:spcBef>
              <a:spcAft>
                <a:spcPts val="0"/>
              </a:spcAft>
            </a:pPr>
            <a:r>
              <a:rPr lang="en-US" sz="1400" dirty="0">
                <a:solidFill>
                  <a:srgbClr val="404040"/>
                </a:solidFill>
                <a:latin typeface="Consolas" panose="020B0609020204030204" pitchFamily="49" charset="0"/>
                <a:ea typeface="Times New Roman" panose="02020603050405020304" pitchFamily="18" charset="0"/>
                <a:cs typeface="Calibri" panose="020F0502020204030204" pitchFamily="34" charset="0"/>
              </a:rPr>
              <a:t>   public String </a:t>
            </a:r>
            <a:r>
              <a:rPr lang="en-US" sz="1400" dirty="0" err="1">
                <a:solidFill>
                  <a:srgbClr val="404040"/>
                </a:solidFill>
                <a:latin typeface="Consolas" panose="020B0609020204030204" pitchFamily="49" charset="0"/>
                <a:ea typeface="Times New Roman" panose="02020603050405020304" pitchFamily="18" charset="0"/>
                <a:cs typeface="Calibri" panose="020F0502020204030204" pitchFamily="34" charset="0"/>
              </a:rPr>
              <a:t>getName</a:t>
            </a:r>
            <a:r>
              <a:rPr lang="en-US" sz="1400" dirty="0">
                <a:solidFill>
                  <a:srgbClr val="404040"/>
                </a:solidFill>
                <a:latin typeface="Consolas" panose="020B0609020204030204" pitchFamily="49" charset="0"/>
                <a:ea typeface="Times New Roman" panose="02020603050405020304" pitchFamily="18" charset="0"/>
                <a:cs typeface="Calibri" panose="020F0502020204030204" pitchFamily="34" charset="0"/>
              </a:rPr>
              <a:t>(){return name;}</a:t>
            </a:r>
            <a:endParaRPr lang="en-US" sz="1600" dirty="0">
              <a:ea typeface="Times New Roman" panose="02020603050405020304" pitchFamily="18" charset="0"/>
            </a:endParaRPr>
          </a:p>
          <a:p>
            <a:pPr marL="0" marR="0">
              <a:spcBef>
                <a:spcPts val="0"/>
              </a:spcBef>
              <a:spcAft>
                <a:spcPts val="0"/>
              </a:spcAft>
            </a:pPr>
            <a:r>
              <a:rPr lang="en-US" sz="1400" dirty="0">
                <a:solidFill>
                  <a:srgbClr val="404040"/>
                </a:solidFill>
                <a:latin typeface="Consolas" panose="020B0609020204030204" pitchFamily="49" charset="0"/>
                <a:ea typeface="Times New Roman" panose="02020603050405020304" pitchFamily="18" charset="0"/>
                <a:cs typeface="Calibri" panose="020F0502020204030204" pitchFamily="34" charset="0"/>
              </a:rPr>
              <a:t>   public void </a:t>
            </a:r>
            <a:r>
              <a:rPr lang="en-US" sz="1400" dirty="0" err="1">
                <a:solidFill>
                  <a:srgbClr val="404040"/>
                </a:solidFill>
                <a:latin typeface="Consolas" panose="020B0609020204030204" pitchFamily="49" charset="0"/>
                <a:ea typeface="Times New Roman" panose="02020603050405020304" pitchFamily="18" charset="0"/>
                <a:cs typeface="Calibri" panose="020F0502020204030204" pitchFamily="34" charset="0"/>
              </a:rPr>
              <a:t>setName</a:t>
            </a:r>
            <a:r>
              <a:rPr lang="en-US" sz="1400" dirty="0">
                <a:solidFill>
                  <a:srgbClr val="404040"/>
                </a:solidFill>
                <a:latin typeface="Consolas" panose="020B0609020204030204" pitchFamily="49" charset="0"/>
                <a:ea typeface="Times New Roman" panose="02020603050405020304" pitchFamily="18" charset="0"/>
                <a:cs typeface="Calibri" panose="020F0502020204030204" pitchFamily="34" charset="0"/>
              </a:rPr>
              <a:t>(String name){this.name = name;}</a:t>
            </a:r>
            <a:endParaRPr lang="en-US" sz="1600" dirty="0">
              <a:ea typeface="Times New Roman" panose="02020603050405020304" pitchFamily="18" charset="0"/>
            </a:endParaRPr>
          </a:p>
          <a:p>
            <a:pPr marL="0" marR="0">
              <a:spcBef>
                <a:spcPts val="0"/>
              </a:spcBef>
              <a:spcAft>
                <a:spcPts val="0"/>
              </a:spcAft>
            </a:pPr>
            <a:r>
              <a:rPr lang="en-US" sz="1400" dirty="0">
                <a:solidFill>
                  <a:srgbClr val="404040"/>
                </a:solidFill>
                <a:latin typeface="Consolas" panose="020B0609020204030204" pitchFamily="49" charset="0"/>
                <a:ea typeface="Times New Roman" panose="02020603050405020304" pitchFamily="18" charset="0"/>
                <a:cs typeface="Calibri" panose="020F0502020204030204" pitchFamily="34" charset="0"/>
              </a:rPr>
              <a:t>   </a:t>
            </a:r>
            <a:endParaRPr lang="en-US" sz="1600" dirty="0">
              <a:ea typeface="Times New Roman" panose="02020603050405020304" pitchFamily="18" charset="0"/>
            </a:endParaRPr>
          </a:p>
          <a:p>
            <a:pPr marL="0" marR="0">
              <a:spcBef>
                <a:spcPts val="0"/>
              </a:spcBef>
              <a:spcAft>
                <a:spcPts val="0"/>
              </a:spcAft>
            </a:pPr>
            <a:r>
              <a:rPr lang="en-US" sz="1400" dirty="0">
                <a:solidFill>
                  <a:srgbClr val="404040"/>
                </a:solidFill>
                <a:latin typeface="Consolas" panose="020B0609020204030204" pitchFamily="49" charset="0"/>
                <a:ea typeface="Times New Roman" panose="02020603050405020304" pitchFamily="18" charset="0"/>
                <a:cs typeface="Calibri" panose="020F0502020204030204" pitchFamily="34" charset="0"/>
              </a:rPr>
              <a:t>   public String </a:t>
            </a:r>
            <a:r>
              <a:rPr lang="en-US" sz="1400" dirty="0" err="1">
                <a:solidFill>
                  <a:srgbClr val="404040"/>
                </a:solidFill>
                <a:latin typeface="Consolas" panose="020B0609020204030204" pitchFamily="49" charset="0"/>
                <a:ea typeface="Times New Roman" panose="02020603050405020304" pitchFamily="18" charset="0"/>
                <a:cs typeface="Calibri" panose="020F0502020204030204" pitchFamily="34" charset="0"/>
              </a:rPr>
              <a:t>getColour</a:t>
            </a:r>
            <a:r>
              <a:rPr lang="en-US" sz="1400" dirty="0">
                <a:solidFill>
                  <a:srgbClr val="404040"/>
                </a:solidFill>
                <a:latin typeface="Consolas" panose="020B0609020204030204" pitchFamily="49" charset="0"/>
                <a:ea typeface="Times New Roman" panose="02020603050405020304" pitchFamily="18" charset="0"/>
                <a:cs typeface="Calibri" panose="020F0502020204030204" pitchFamily="34" charset="0"/>
              </a:rPr>
              <a:t>(){return </a:t>
            </a:r>
            <a:r>
              <a:rPr lang="en-US" sz="1400" dirty="0" err="1">
                <a:solidFill>
                  <a:srgbClr val="404040"/>
                </a:solidFill>
                <a:latin typeface="Consolas" panose="020B0609020204030204" pitchFamily="49" charset="0"/>
                <a:ea typeface="Times New Roman" panose="02020603050405020304" pitchFamily="18" charset="0"/>
                <a:cs typeface="Calibri" panose="020F0502020204030204" pitchFamily="34" charset="0"/>
              </a:rPr>
              <a:t>colour</a:t>
            </a:r>
            <a:r>
              <a:rPr lang="en-US" sz="1400" dirty="0">
                <a:solidFill>
                  <a:srgbClr val="404040"/>
                </a:solidFill>
                <a:latin typeface="Consolas" panose="020B0609020204030204" pitchFamily="49" charset="0"/>
                <a:ea typeface="Times New Roman" panose="02020603050405020304" pitchFamily="18" charset="0"/>
                <a:cs typeface="Calibri" panose="020F0502020204030204" pitchFamily="34" charset="0"/>
              </a:rPr>
              <a:t>;}</a:t>
            </a:r>
            <a:endParaRPr lang="en-US" sz="1600" dirty="0">
              <a:ea typeface="Times New Roman" panose="02020603050405020304" pitchFamily="18" charset="0"/>
            </a:endParaRPr>
          </a:p>
          <a:p>
            <a:pPr marL="0" marR="0">
              <a:spcBef>
                <a:spcPts val="0"/>
              </a:spcBef>
              <a:spcAft>
                <a:spcPts val="0"/>
              </a:spcAft>
            </a:pPr>
            <a:r>
              <a:rPr lang="en-US" sz="1400" dirty="0">
                <a:solidFill>
                  <a:srgbClr val="404040"/>
                </a:solidFill>
                <a:latin typeface="Consolas" panose="020B0609020204030204" pitchFamily="49" charset="0"/>
                <a:ea typeface="Times New Roman" panose="02020603050405020304" pitchFamily="18" charset="0"/>
                <a:cs typeface="Calibri" panose="020F0502020204030204" pitchFamily="34" charset="0"/>
              </a:rPr>
              <a:t>   public void </a:t>
            </a:r>
            <a:r>
              <a:rPr lang="en-US" sz="1400" dirty="0" err="1">
                <a:solidFill>
                  <a:srgbClr val="404040"/>
                </a:solidFill>
                <a:latin typeface="Consolas" panose="020B0609020204030204" pitchFamily="49" charset="0"/>
                <a:ea typeface="Times New Roman" panose="02020603050405020304" pitchFamily="18" charset="0"/>
                <a:cs typeface="Calibri" panose="020F0502020204030204" pitchFamily="34" charset="0"/>
              </a:rPr>
              <a:t>setColour</a:t>
            </a:r>
            <a:r>
              <a:rPr lang="en-US" sz="1400" dirty="0">
                <a:solidFill>
                  <a:srgbClr val="404040"/>
                </a:solidFill>
                <a:latin typeface="Consolas" panose="020B0609020204030204" pitchFamily="49" charset="0"/>
                <a:ea typeface="Times New Roman" panose="02020603050405020304" pitchFamily="18" charset="0"/>
                <a:cs typeface="Calibri" panose="020F0502020204030204" pitchFamily="34" charset="0"/>
              </a:rPr>
              <a:t>(String color){</a:t>
            </a:r>
            <a:r>
              <a:rPr lang="en-US" sz="1400" dirty="0" err="1">
                <a:solidFill>
                  <a:srgbClr val="404040"/>
                </a:solidFill>
                <a:latin typeface="Consolas" panose="020B0609020204030204" pitchFamily="49" charset="0"/>
                <a:ea typeface="Times New Roman" panose="02020603050405020304" pitchFamily="18" charset="0"/>
                <a:cs typeface="Calibri" panose="020F0502020204030204" pitchFamily="34" charset="0"/>
              </a:rPr>
              <a:t>this.colour</a:t>
            </a:r>
            <a:r>
              <a:rPr lang="en-US" sz="1400" dirty="0">
                <a:solidFill>
                  <a:srgbClr val="404040"/>
                </a:solidFill>
                <a:latin typeface="Consolas" panose="020B0609020204030204" pitchFamily="49" charset="0"/>
                <a:ea typeface="Times New Roman" panose="02020603050405020304" pitchFamily="18" charset="0"/>
                <a:cs typeface="Calibri" panose="020F0502020204030204" pitchFamily="34" charset="0"/>
              </a:rPr>
              <a:t> = </a:t>
            </a:r>
            <a:r>
              <a:rPr lang="en-US" sz="1400" dirty="0" err="1">
                <a:solidFill>
                  <a:srgbClr val="404040"/>
                </a:solidFill>
                <a:latin typeface="Consolas" panose="020B0609020204030204" pitchFamily="49" charset="0"/>
                <a:ea typeface="Times New Roman" panose="02020603050405020304" pitchFamily="18" charset="0"/>
                <a:cs typeface="Calibri" panose="020F0502020204030204" pitchFamily="34" charset="0"/>
              </a:rPr>
              <a:t>colour</a:t>
            </a:r>
            <a:r>
              <a:rPr lang="en-US" sz="1400" dirty="0">
                <a:solidFill>
                  <a:srgbClr val="404040"/>
                </a:solidFill>
                <a:latin typeface="Consolas" panose="020B0609020204030204" pitchFamily="49" charset="0"/>
                <a:ea typeface="Times New Roman" panose="02020603050405020304" pitchFamily="18" charset="0"/>
                <a:cs typeface="Calibri" panose="020F0502020204030204" pitchFamily="34" charset="0"/>
              </a:rPr>
              <a:t>;}</a:t>
            </a:r>
            <a:endParaRPr lang="en-US" sz="1600" dirty="0">
              <a:ea typeface="Times New Roman" panose="02020603050405020304" pitchFamily="18" charset="0"/>
            </a:endParaRPr>
          </a:p>
          <a:p>
            <a:pPr marL="0" marR="0">
              <a:spcBef>
                <a:spcPts val="0"/>
              </a:spcBef>
              <a:spcAft>
                <a:spcPts val="0"/>
              </a:spcAft>
            </a:pPr>
            <a:r>
              <a:rPr lang="en-US" sz="1400" dirty="0">
                <a:solidFill>
                  <a:srgbClr val="404040"/>
                </a:solidFill>
                <a:latin typeface="Consolas" panose="020B0609020204030204" pitchFamily="49" charset="0"/>
                <a:ea typeface="Times New Roman" panose="02020603050405020304" pitchFamily="18" charset="0"/>
                <a:cs typeface="Calibri" panose="020F0502020204030204" pitchFamily="34" charset="0"/>
              </a:rPr>
              <a:t>   </a:t>
            </a:r>
            <a:endParaRPr lang="en-US" sz="1600" dirty="0">
              <a:ea typeface="Times New Roman" panose="02020603050405020304" pitchFamily="18" charset="0"/>
            </a:endParaRPr>
          </a:p>
          <a:p>
            <a:r>
              <a:rPr lang="en-US" sz="1400" dirty="0">
                <a:solidFill>
                  <a:srgbClr val="404040"/>
                </a:solidFill>
                <a:latin typeface="Consolas" panose="020B0609020204030204" pitchFamily="49" charset="0"/>
                <a:ea typeface="Times New Roman" panose="02020603050405020304" pitchFamily="18" charset="0"/>
                <a:cs typeface="Calibri" panose="020F0502020204030204" pitchFamily="34" charset="0"/>
              </a:rPr>
              <a:t>}</a:t>
            </a:r>
            <a:endParaRPr kumimoji="0" lang="en-US" sz="2000" b="0" i="0" u="none" strike="noStrike" kern="0" cap="none" spc="0" normalizeH="0" baseline="0" noProof="0" dirty="0">
              <a:ln>
                <a:noFill/>
              </a:ln>
              <a:solidFill>
                <a:sysClr val="windowText" lastClr="000000"/>
              </a:solidFill>
              <a:effectLst/>
              <a:uLnTx/>
              <a:uFillTx/>
              <a:latin typeface="Times New Roman"/>
              <a:ea typeface="Times New Roman"/>
              <a:cs typeface="+mn-cs"/>
            </a:endParaRPr>
          </a:p>
        </p:txBody>
      </p:sp>
      <p:sp>
        <p:nvSpPr>
          <p:cNvPr id="6" name="Slide Number Placeholder 5"/>
          <p:cNvSpPr>
            <a:spLocks noGrp="1"/>
          </p:cNvSpPr>
          <p:nvPr>
            <p:ph type="sldNum" sz="quarter" idx="12"/>
          </p:nvPr>
        </p:nvSpPr>
        <p:spPr/>
        <p:txBody>
          <a:bodyPr/>
          <a:lstStyle/>
          <a:p>
            <a:pPr>
              <a:defRPr/>
            </a:pPr>
            <a:fld id="{3DD1B580-8283-423C-8B9F-1D7D7650D04F}" type="slidenum">
              <a:rPr lang="en-CA" smtClean="0"/>
              <a:pPr>
                <a:defRPr/>
              </a:pPr>
              <a:t>18</a:t>
            </a:fld>
            <a:endParaRPr lang="en-CA"/>
          </a:p>
        </p:txBody>
      </p:sp>
      <p:sp>
        <p:nvSpPr>
          <p:cNvPr id="27" name="Footer Placeholder 4"/>
          <p:cNvSpPr>
            <a:spLocks noGrp="1"/>
          </p:cNvSpPr>
          <p:nvPr>
            <p:ph type="ftr" sz="quarter" idx="11"/>
          </p:nvPr>
        </p:nvSpPr>
        <p:spPr>
          <a:xfrm>
            <a:off x="1371600" y="6218238"/>
            <a:ext cx="2895600" cy="215900"/>
          </a:xfrm>
        </p:spPr>
        <p:txBody>
          <a:bodyPr/>
          <a:lstStyle/>
          <a:p>
            <a:pPr>
              <a:defRPr/>
            </a:pPr>
            <a:r>
              <a:rPr lang="en-CA" dirty="0"/>
              <a:t>Midterm Answers</a:t>
            </a:r>
          </a:p>
        </p:txBody>
      </p:sp>
      <p:grpSp>
        <p:nvGrpSpPr>
          <p:cNvPr id="23" name="Group 22"/>
          <p:cNvGrpSpPr/>
          <p:nvPr/>
        </p:nvGrpSpPr>
        <p:grpSpPr>
          <a:xfrm>
            <a:off x="2771800" y="126090"/>
            <a:ext cx="5916587" cy="853832"/>
            <a:chOff x="3284005" y="460497"/>
            <a:chExt cx="5616145" cy="853832"/>
          </a:xfrm>
        </p:grpSpPr>
        <p:sp>
          <p:nvSpPr>
            <p:cNvPr id="24" name="Rectangle 23"/>
            <p:cNvSpPr/>
            <p:nvPr/>
          </p:nvSpPr>
          <p:spPr>
            <a:xfrm>
              <a:off x="4512083" y="975775"/>
              <a:ext cx="4388067" cy="338554"/>
            </a:xfrm>
            <a:prstGeom prst="rect">
              <a:avLst/>
            </a:prstGeom>
            <a:solidFill>
              <a:schemeClr val="bg1"/>
            </a:solidFill>
            <a:ln>
              <a:solidFill>
                <a:prstClr val="black"/>
              </a:solidFill>
            </a:ln>
          </p:spPr>
          <p:txBody>
            <a:bodyPr wrap="square">
              <a:spAutoFit/>
            </a:bodyPr>
            <a:lstStyle/>
            <a:p>
              <a:pPr lvl="0">
                <a:spcBef>
                  <a:spcPts val="0"/>
                </a:spcBef>
                <a:spcAft>
                  <a:spcPts val="0"/>
                </a:spcAft>
              </a:pPr>
              <a:r>
                <a:rPr lang="en-US" sz="1600" dirty="0">
                  <a:solidFill>
                    <a:prstClr val="black"/>
                  </a:solidFill>
                  <a:latin typeface="+mn-lt"/>
                  <a:ea typeface="Times New Roman" panose="02020603050405020304" pitchFamily="18" charset="0"/>
                </a:rPr>
                <a:t>         </a:t>
              </a:r>
              <a:r>
                <a:rPr lang="en-US" sz="1400" dirty="0">
                  <a:solidFill>
                    <a:prstClr val="black"/>
                  </a:solidFill>
                  <a:latin typeface="+mn-lt"/>
                  <a:ea typeface="Times New Roman" panose="02020603050405020304" pitchFamily="18" charset="0"/>
                </a:rPr>
                <a:t>Should be Fruit to be consistent with usage below</a:t>
              </a:r>
              <a:endParaRPr lang="en-US" sz="1400" dirty="0">
                <a:solidFill>
                  <a:prstClr val="black"/>
                </a:solidFill>
                <a:latin typeface="Consolas" panose="020B0609020204030204" pitchFamily="49" charset="0"/>
                <a:ea typeface="Times New Roman" panose="02020603050405020304" pitchFamily="18" charset="0"/>
                <a:cs typeface="Consolas" panose="020B0609020204030204" pitchFamily="49" charset="0"/>
              </a:endParaRPr>
            </a:p>
          </p:txBody>
        </p:sp>
        <p:sp>
          <p:nvSpPr>
            <p:cNvPr id="25" name="Oval 24"/>
            <p:cNvSpPr/>
            <p:nvPr/>
          </p:nvSpPr>
          <p:spPr>
            <a:xfrm>
              <a:off x="3284005" y="460497"/>
              <a:ext cx="288032" cy="26566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1</a:t>
              </a:r>
            </a:p>
          </p:txBody>
        </p:sp>
        <p:sp>
          <p:nvSpPr>
            <p:cNvPr id="26" name="Oval 25"/>
            <p:cNvSpPr/>
            <p:nvPr/>
          </p:nvSpPr>
          <p:spPr>
            <a:xfrm>
              <a:off x="4601975" y="1000406"/>
              <a:ext cx="288032" cy="26566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1</a:t>
              </a:r>
            </a:p>
          </p:txBody>
        </p:sp>
      </p:grpSp>
      <p:grpSp>
        <p:nvGrpSpPr>
          <p:cNvPr id="46" name="Group 45"/>
          <p:cNvGrpSpPr/>
          <p:nvPr/>
        </p:nvGrpSpPr>
        <p:grpSpPr>
          <a:xfrm>
            <a:off x="4065576" y="113017"/>
            <a:ext cx="4622812" cy="1245564"/>
            <a:chOff x="4512083" y="68765"/>
            <a:chExt cx="4388067" cy="1245564"/>
          </a:xfrm>
        </p:grpSpPr>
        <p:sp>
          <p:nvSpPr>
            <p:cNvPr id="47" name="Rectangle 46"/>
            <p:cNvSpPr/>
            <p:nvPr/>
          </p:nvSpPr>
          <p:spPr>
            <a:xfrm>
              <a:off x="4512083" y="975775"/>
              <a:ext cx="4388067" cy="338554"/>
            </a:xfrm>
            <a:prstGeom prst="rect">
              <a:avLst/>
            </a:prstGeom>
            <a:solidFill>
              <a:schemeClr val="bg1"/>
            </a:solidFill>
            <a:ln>
              <a:solidFill>
                <a:prstClr val="black"/>
              </a:solidFill>
            </a:ln>
          </p:spPr>
          <p:txBody>
            <a:bodyPr wrap="square">
              <a:spAutoFit/>
            </a:bodyPr>
            <a:lstStyle/>
            <a:p>
              <a:pPr lvl="0">
                <a:spcBef>
                  <a:spcPts val="0"/>
                </a:spcBef>
                <a:spcAft>
                  <a:spcPts val="0"/>
                </a:spcAft>
              </a:pPr>
              <a:r>
                <a:rPr lang="en-US" sz="1600" dirty="0">
                  <a:solidFill>
                    <a:prstClr val="black"/>
                  </a:solidFill>
                  <a:latin typeface="+mn-lt"/>
                  <a:ea typeface="Times New Roman" panose="02020603050405020304" pitchFamily="18" charset="0"/>
                </a:rPr>
                <a:t>         </a:t>
              </a:r>
              <a:r>
                <a:rPr lang="en-US" sz="1400" dirty="0">
                  <a:solidFill>
                    <a:prstClr val="black"/>
                  </a:solidFill>
                  <a:latin typeface="+mn-lt"/>
                  <a:ea typeface="Times New Roman" panose="02020603050405020304" pitchFamily="18" charset="0"/>
                </a:rPr>
                <a:t>Apple extends Fruit, not the other way around</a:t>
              </a:r>
              <a:endParaRPr lang="en-US" sz="1400" dirty="0">
                <a:solidFill>
                  <a:prstClr val="black"/>
                </a:solidFill>
                <a:latin typeface="Consolas" panose="020B0609020204030204" pitchFamily="49" charset="0"/>
                <a:ea typeface="Times New Roman" panose="02020603050405020304" pitchFamily="18" charset="0"/>
                <a:cs typeface="Consolas" panose="020B0609020204030204" pitchFamily="49" charset="0"/>
              </a:endParaRPr>
            </a:p>
          </p:txBody>
        </p:sp>
        <p:sp>
          <p:nvSpPr>
            <p:cNvPr id="48" name="Oval 47"/>
            <p:cNvSpPr/>
            <p:nvPr/>
          </p:nvSpPr>
          <p:spPr>
            <a:xfrm>
              <a:off x="4601974" y="68765"/>
              <a:ext cx="288032" cy="26566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2</a:t>
              </a:r>
            </a:p>
          </p:txBody>
        </p:sp>
        <p:sp>
          <p:nvSpPr>
            <p:cNvPr id="49" name="Oval 48"/>
            <p:cNvSpPr/>
            <p:nvPr/>
          </p:nvSpPr>
          <p:spPr>
            <a:xfrm>
              <a:off x="4601975" y="1000406"/>
              <a:ext cx="288032" cy="26566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2</a:t>
              </a:r>
            </a:p>
          </p:txBody>
        </p:sp>
      </p:grpSp>
      <p:grpSp>
        <p:nvGrpSpPr>
          <p:cNvPr id="50" name="Group 49"/>
          <p:cNvGrpSpPr/>
          <p:nvPr/>
        </p:nvGrpSpPr>
        <p:grpSpPr>
          <a:xfrm>
            <a:off x="1475656" y="1092915"/>
            <a:ext cx="7194394" cy="951481"/>
            <a:chOff x="2071085" y="362848"/>
            <a:chExt cx="6829065" cy="951481"/>
          </a:xfrm>
        </p:grpSpPr>
        <p:sp>
          <p:nvSpPr>
            <p:cNvPr id="51" name="Rectangle 50"/>
            <p:cNvSpPr/>
            <p:nvPr/>
          </p:nvSpPr>
          <p:spPr>
            <a:xfrm>
              <a:off x="4512083" y="975775"/>
              <a:ext cx="4388067" cy="338554"/>
            </a:xfrm>
            <a:prstGeom prst="rect">
              <a:avLst/>
            </a:prstGeom>
            <a:solidFill>
              <a:schemeClr val="bg1"/>
            </a:solidFill>
            <a:ln>
              <a:solidFill>
                <a:prstClr val="black"/>
              </a:solidFill>
            </a:ln>
          </p:spPr>
          <p:txBody>
            <a:bodyPr wrap="square">
              <a:spAutoFit/>
            </a:bodyPr>
            <a:lstStyle/>
            <a:p>
              <a:pPr lvl="0">
                <a:spcBef>
                  <a:spcPts val="0"/>
                </a:spcBef>
                <a:spcAft>
                  <a:spcPts val="0"/>
                </a:spcAft>
              </a:pPr>
              <a:r>
                <a:rPr lang="en-US" sz="1600" dirty="0">
                  <a:solidFill>
                    <a:prstClr val="black"/>
                  </a:solidFill>
                  <a:latin typeface="+mn-lt"/>
                  <a:ea typeface="Times New Roman" panose="02020603050405020304" pitchFamily="18" charset="0"/>
                </a:rPr>
                <a:t>         </a:t>
              </a:r>
              <a:r>
                <a:rPr lang="en-US" sz="1400" dirty="0">
                  <a:solidFill>
                    <a:prstClr val="black"/>
                  </a:solidFill>
                  <a:latin typeface="+mn-lt"/>
                  <a:ea typeface="Times New Roman" panose="02020603050405020304" pitchFamily="18" charset="0"/>
                </a:rPr>
                <a:t>Missing no-</a:t>
              </a:r>
              <a:r>
                <a:rPr lang="en-US" sz="1400" dirty="0" err="1">
                  <a:solidFill>
                    <a:prstClr val="black"/>
                  </a:solidFill>
                  <a:latin typeface="+mn-lt"/>
                  <a:ea typeface="Times New Roman" panose="02020603050405020304" pitchFamily="18" charset="0"/>
                </a:rPr>
                <a:t>arg</a:t>
              </a:r>
              <a:r>
                <a:rPr lang="en-US" sz="1400" dirty="0">
                  <a:solidFill>
                    <a:prstClr val="black"/>
                  </a:solidFill>
                  <a:latin typeface="+mn-lt"/>
                  <a:ea typeface="Times New Roman" panose="02020603050405020304" pitchFamily="18" charset="0"/>
                </a:rPr>
                <a:t> constructor in superclass</a:t>
              </a:r>
              <a:endParaRPr lang="en-US" sz="1400" dirty="0">
                <a:solidFill>
                  <a:prstClr val="black"/>
                </a:solidFill>
                <a:latin typeface="Consolas" panose="020B0609020204030204" pitchFamily="49" charset="0"/>
                <a:ea typeface="Times New Roman" panose="02020603050405020304" pitchFamily="18" charset="0"/>
                <a:cs typeface="Consolas" panose="020B0609020204030204" pitchFamily="49" charset="0"/>
              </a:endParaRPr>
            </a:p>
          </p:txBody>
        </p:sp>
        <p:sp>
          <p:nvSpPr>
            <p:cNvPr id="52" name="Oval 51"/>
            <p:cNvSpPr/>
            <p:nvPr/>
          </p:nvSpPr>
          <p:spPr>
            <a:xfrm>
              <a:off x="2071085" y="362848"/>
              <a:ext cx="288032" cy="26566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3</a:t>
              </a:r>
            </a:p>
          </p:txBody>
        </p:sp>
        <p:sp>
          <p:nvSpPr>
            <p:cNvPr id="53" name="Oval 52"/>
            <p:cNvSpPr/>
            <p:nvPr/>
          </p:nvSpPr>
          <p:spPr>
            <a:xfrm>
              <a:off x="4601975" y="1000406"/>
              <a:ext cx="288032" cy="26566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3</a:t>
              </a:r>
            </a:p>
          </p:txBody>
        </p:sp>
      </p:grpSp>
      <p:grpSp>
        <p:nvGrpSpPr>
          <p:cNvPr id="54" name="Group 53"/>
          <p:cNvGrpSpPr/>
          <p:nvPr/>
        </p:nvGrpSpPr>
        <p:grpSpPr>
          <a:xfrm>
            <a:off x="1627376" y="4045033"/>
            <a:ext cx="6912769" cy="423833"/>
            <a:chOff x="1531586" y="879386"/>
            <a:chExt cx="6555235" cy="479058"/>
          </a:xfrm>
        </p:grpSpPr>
        <p:sp>
          <p:nvSpPr>
            <p:cNvPr id="56" name="Rectangle 55"/>
            <p:cNvSpPr/>
            <p:nvPr/>
          </p:nvSpPr>
          <p:spPr>
            <a:xfrm>
              <a:off x="4512083" y="975775"/>
              <a:ext cx="3574738" cy="382669"/>
            </a:xfrm>
            <a:prstGeom prst="rect">
              <a:avLst/>
            </a:prstGeom>
            <a:solidFill>
              <a:schemeClr val="bg1"/>
            </a:solidFill>
            <a:ln>
              <a:solidFill>
                <a:prstClr val="black"/>
              </a:solidFill>
            </a:ln>
          </p:spPr>
          <p:txBody>
            <a:bodyPr wrap="square">
              <a:spAutoFit/>
            </a:bodyPr>
            <a:lstStyle/>
            <a:p>
              <a:pPr lvl="0">
                <a:spcBef>
                  <a:spcPts val="0"/>
                </a:spcBef>
                <a:spcAft>
                  <a:spcPts val="0"/>
                </a:spcAft>
              </a:pPr>
              <a:r>
                <a:rPr lang="en-US" sz="1600" dirty="0">
                  <a:solidFill>
                    <a:prstClr val="black"/>
                  </a:solidFill>
                  <a:latin typeface="+mn-lt"/>
                  <a:ea typeface="Times New Roman" panose="02020603050405020304" pitchFamily="18" charset="0"/>
                </a:rPr>
                <a:t>        method doesn’t return anything</a:t>
              </a:r>
              <a:endParaRPr lang="en-US" sz="1400" dirty="0">
                <a:solidFill>
                  <a:prstClr val="black"/>
                </a:solidFill>
                <a:latin typeface="Consolas" panose="020B0609020204030204" pitchFamily="49" charset="0"/>
                <a:ea typeface="Times New Roman" panose="02020603050405020304" pitchFamily="18" charset="0"/>
                <a:cs typeface="Consolas" panose="020B0609020204030204" pitchFamily="49" charset="0"/>
              </a:endParaRPr>
            </a:p>
          </p:txBody>
        </p:sp>
        <p:sp>
          <p:nvSpPr>
            <p:cNvPr id="57" name="Oval 56"/>
            <p:cNvSpPr/>
            <p:nvPr/>
          </p:nvSpPr>
          <p:spPr>
            <a:xfrm>
              <a:off x="1531586" y="879386"/>
              <a:ext cx="288032" cy="26566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6</a:t>
              </a:r>
            </a:p>
          </p:txBody>
        </p:sp>
        <p:sp>
          <p:nvSpPr>
            <p:cNvPr id="58" name="Oval 57"/>
            <p:cNvSpPr/>
            <p:nvPr/>
          </p:nvSpPr>
          <p:spPr>
            <a:xfrm>
              <a:off x="4601975" y="1000406"/>
              <a:ext cx="288032" cy="26566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6</a:t>
              </a:r>
            </a:p>
          </p:txBody>
        </p:sp>
      </p:grpSp>
      <p:grpSp>
        <p:nvGrpSpPr>
          <p:cNvPr id="59" name="Group 58"/>
          <p:cNvGrpSpPr/>
          <p:nvPr/>
        </p:nvGrpSpPr>
        <p:grpSpPr>
          <a:xfrm>
            <a:off x="3795621" y="4741287"/>
            <a:ext cx="4822029" cy="862753"/>
            <a:chOff x="3514191" y="975775"/>
            <a:chExt cx="4572630" cy="975170"/>
          </a:xfrm>
        </p:grpSpPr>
        <p:sp>
          <p:nvSpPr>
            <p:cNvPr id="60" name="Rectangle 59"/>
            <p:cNvSpPr/>
            <p:nvPr/>
          </p:nvSpPr>
          <p:spPr>
            <a:xfrm>
              <a:off x="4512083" y="975775"/>
              <a:ext cx="3574738" cy="382668"/>
            </a:xfrm>
            <a:prstGeom prst="rect">
              <a:avLst/>
            </a:prstGeom>
            <a:solidFill>
              <a:schemeClr val="bg1"/>
            </a:solidFill>
            <a:ln>
              <a:solidFill>
                <a:prstClr val="black"/>
              </a:solidFill>
            </a:ln>
          </p:spPr>
          <p:txBody>
            <a:bodyPr wrap="square">
              <a:spAutoFit/>
            </a:bodyPr>
            <a:lstStyle/>
            <a:p>
              <a:pPr lvl="0">
                <a:spcBef>
                  <a:spcPts val="0"/>
                </a:spcBef>
                <a:spcAft>
                  <a:spcPts val="0"/>
                </a:spcAft>
              </a:pPr>
              <a:r>
                <a:rPr lang="en-US" sz="1600" dirty="0">
                  <a:solidFill>
                    <a:prstClr val="black"/>
                  </a:solidFill>
                  <a:latin typeface="+mn-lt"/>
                  <a:ea typeface="Times New Roman" panose="02020603050405020304" pitchFamily="18" charset="0"/>
                </a:rPr>
                <a:t>        should be </a:t>
              </a:r>
              <a:r>
                <a:rPr lang="en-US" sz="1600" dirty="0" err="1">
                  <a:solidFill>
                    <a:prstClr val="black"/>
                  </a:solidFill>
                  <a:latin typeface="+mn-lt"/>
                  <a:ea typeface="Times New Roman" panose="02020603050405020304" pitchFamily="18" charset="0"/>
                </a:rPr>
                <a:t>colour</a:t>
              </a:r>
              <a:r>
                <a:rPr lang="en-US" sz="1600" dirty="0">
                  <a:solidFill>
                    <a:prstClr val="black"/>
                  </a:solidFill>
                  <a:latin typeface="+mn-lt"/>
                  <a:ea typeface="Times New Roman" panose="02020603050405020304" pitchFamily="18" charset="0"/>
                </a:rPr>
                <a:t>, not color</a:t>
              </a:r>
              <a:endParaRPr lang="en-US" sz="1400" dirty="0">
                <a:solidFill>
                  <a:prstClr val="black"/>
                </a:solidFill>
                <a:latin typeface="Consolas" panose="020B0609020204030204" pitchFamily="49" charset="0"/>
                <a:ea typeface="Times New Roman" panose="02020603050405020304" pitchFamily="18" charset="0"/>
                <a:cs typeface="Consolas" panose="020B0609020204030204" pitchFamily="49" charset="0"/>
              </a:endParaRPr>
            </a:p>
          </p:txBody>
        </p:sp>
        <p:sp>
          <p:nvSpPr>
            <p:cNvPr id="61" name="Oval 60"/>
            <p:cNvSpPr/>
            <p:nvPr/>
          </p:nvSpPr>
          <p:spPr>
            <a:xfrm>
              <a:off x="3514191" y="1685279"/>
              <a:ext cx="288032" cy="26566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7</a:t>
              </a:r>
            </a:p>
          </p:txBody>
        </p:sp>
        <p:sp>
          <p:nvSpPr>
            <p:cNvPr id="62" name="Oval 61"/>
            <p:cNvSpPr/>
            <p:nvPr/>
          </p:nvSpPr>
          <p:spPr>
            <a:xfrm>
              <a:off x="4601975" y="1000406"/>
              <a:ext cx="288032" cy="26566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7</a:t>
              </a:r>
            </a:p>
          </p:txBody>
        </p:sp>
      </p:grpSp>
      <p:grpSp>
        <p:nvGrpSpPr>
          <p:cNvPr id="63" name="Group 62"/>
          <p:cNvGrpSpPr/>
          <p:nvPr/>
        </p:nvGrpSpPr>
        <p:grpSpPr>
          <a:xfrm>
            <a:off x="2923370" y="1189304"/>
            <a:ext cx="6041118" cy="1752455"/>
            <a:chOff x="3405508" y="-611737"/>
            <a:chExt cx="5728666" cy="1980800"/>
          </a:xfrm>
        </p:grpSpPr>
        <p:sp>
          <p:nvSpPr>
            <p:cNvPr id="64" name="Rectangle 63"/>
            <p:cNvSpPr/>
            <p:nvPr/>
          </p:nvSpPr>
          <p:spPr>
            <a:xfrm>
              <a:off x="3771094" y="986395"/>
              <a:ext cx="5363080" cy="382668"/>
            </a:xfrm>
            <a:prstGeom prst="rect">
              <a:avLst/>
            </a:prstGeom>
            <a:solidFill>
              <a:schemeClr val="bg1"/>
            </a:solidFill>
            <a:ln>
              <a:solidFill>
                <a:prstClr val="black"/>
              </a:solidFill>
            </a:ln>
          </p:spPr>
          <p:txBody>
            <a:bodyPr wrap="square">
              <a:spAutoFit/>
            </a:bodyPr>
            <a:lstStyle/>
            <a:p>
              <a:pPr lvl="0">
                <a:spcBef>
                  <a:spcPts val="0"/>
                </a:spcBef>
                <a:spcAft>
                  <a:spcPts val="0"/>
                </a:spcAft>
              </a:pPr>
              <a:r>
                <a:rPr lang="en-US" sz="1600" dirty="0">
                  <a:solidFill>
                    <a:prstClr val="black"/>
                  </a:solidFill>
                  <a:latin typeface="+mn-lt"/>
                  <a:ea typeface="Times New Roman" panose="02020603050405020304" pitchFamily="18" charset="0"/>
                </a:rPr>
                <a:t>        parameters swapped in subclass call, should be String, double</a:t>
              </a:r>
              <a:endParaRPr lang="en-US" sz="1400" dirty="0">
                <a:solidFill>
                  <a:prstClr val="black"/>
                </a:solidFill>
                <a:latin typeface="Consolas" panose="020B0609020204030204" pitchFamily="49" charset="0"/>
                <a:ea typeface="Times New Roman" panose="02020603050405020304" pitchFamily="18" charset="0"/>
                <a:cs typeface="Consolas" panose="020B0609020204030204" pitchFamily="49" charset="0"/>
              </a:endParaRPr>
            </a:p>
          </p:txBody>
        </p:sp>
        <p:sp>
          <p:nvSpPr>
            <p:cNvPr id="65" name="Oval 64"/>
            <p:cNvSpPr/>
            <p:nvPr/>
          </p:nvSpPr>
          <p:spPr>
            <a:xfrm>
              <a:off x="3405508" y="-611737"/>
              <a:ext cx="288032" cy="26566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4</a:t>
              </a:r>
            </a:p>
          </p:txBody>
        </p:sp>
        <p:sp>
          <p:nvSpPr>
            <p:cNvPr id="66" name="Oval 65"/>
            <p:cNvSpPr/>
            <p:nvPr/>
          </p:nvSpPr>
          <p:spPr>
            <a:xfrm>
              <a:off x="3861433" y="1003001"/>
              <a:ext cx="288032" cy="26566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4</a:t>
              </a:r>
            </a:p>
          </p:txBody>
        </p:sp>
      </p:grpSp>
      <p:grpSp>
        <p:nvGrpSpPr>
          <p:cNvPr id="67" name="Group 66"/>
          <p:cNvGrpSpPr/>
          <p:nvPr/>
        </p:nvGrpSpPr>
        <p:grpSpPr>
          <a:xfrm>
            <a:off x="3329947" y="1921414"/>
            <a:ext cx="5418517" cy="1645224"/>
            <a:chOff x="4512083" y="-222849"/>
            <a:chExt cx="5138266" cy="1859595"/>
          </a:xfrm>
        </p:grpSpPr>
        <p:sp>
          <p:nvSpPr>
            <p:cNvPr id="68" name="Rectangle 67"/>
            <p:cNvSpPr/>
            <p:nvPr/>
          </p:nvSpPr>
          <p:spPr>
            <a:xfrm>
              <a:off x="4512083" y="975775"/>
              <a:ext cx="5138266" cy="660971"/>
            </a:xfrm>
            <a:prstGeom prst="rect">
              <a:avLst/>
            </a:prstGeom>
            <a:solidFill>
              <a:schemeClr val="bg1"/>
            </a:solidFill>
            <a:ln>
              <a:solidFill>
                <a:prstClr val="black"/>
              </a:solidFill>
            </a:ln>
          </p:spPr>
          <p:txBody>
            <a:bodyPr wrap="square">
              <a:spAutoFit/>
            </a:bodyPr>
            <a:lstStyle/>
            <a:p>
              <a:pPr lvl="0">
                <a:spcBef>
                  <a:spcPts val="0"/>
                </a:spcBef>
                <a:spcAft>
                  <a:spcPts val="0"/>
                </a:spcAft>
              </a:pPr>
              <a:r>
                <a:rPr lang="en-US" sz="1600" dirty="0">
                  <a:solidFill>
                    <a:prstClr val="black"/>
                  </a:solidFill>
                  <a:latin typeface="+mn-lt"/>
                  <a:ea typeface="Times New Roman" panose="02020603050405020304" pitchFamily="18" charset="0"/>
                </a:rPr>
                <a:t>        3-arg constructor can’t be called by 2-arg constructor unless weight is double, consistent with declaration</a:t>
              </a:r>
              <a:endParaRPr lang="en-US" sz="1400" dirty="0">
                <a:solidFill>
                  <a:prstClr val="black"/>
                </a:solidFill>
                <a:latin typeface="Consolas" panose="020B0609020204030204" pitchFamily="49" charset="0"/>
                <a:ea typeface="Times New Roman" panose="02020603050405020304" pitchFamily="18" charset="0"/>
                <a:cs typeface="Consolas" panose="020B0609020204030204" pitchFamily="49" charset="0"/>
              </a:endParaRPr>
            </a:p>
          </p:txBody>
        </p:sp>
        <p:sp>
          <p:nvSpPr>
            <p:cNvPr id="69" name="Oval 68"/>
            <p:cNvSpPr/>
            <p:nvPr/>
          </p:nvSpPr>
          <p:spPr>
            <a:xfrm>
              <a:off x="4715326" y="-222849"/>
              <a:ext cx="288032" cy="26566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5</a:t>
              </a:r>
            </a:p>
          </p:txBody>
        </p:sp>
        <p:sp>
          <p:nvSpPr>
            <p:cNvPr id="70" name="Oval 69"/>
            <p:cNvSpPr/>
            <p:nvPr/>
          </p:nvSpPr>
          <p:spPr>
            <a:xfrm>
              <a:off x="4601975" y="1000406"/>
              <a:ext cx="288032" cy="26566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5</a:t>
              </a:r>
            </a:p>
          </p:txBody>
        </p:sp>
      </p:grpSp>
    </p:spTree>
    <p:extLst>
      <p:ext uri="{BB962C8B-B14F-4D97-AF65-F5344CB8AC3E}">
        <p14:creationId xmlns:p14="http://schemas.microsoft.com/office/powerpoint/2010/main" val="28596724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67"/>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54"/>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5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 name="Text Box 20"/>
          <p:cNvSpPr txBox="1"/>
          <p:nvPr/>
        </p:nvSpPr>
        <p:spPr>
          <a:xfrm>
            <a:off x="539552" y="414390"/>
            <a:ext cx="8208912" cy="5246858"/>
          </a:xfrm>
          <a:prstGeom prst="rect">
            <a:avLst/>
          </a:prstGeom>
          <a:solidFill>
            <a:sysClr val="window" lastClr="FFFFFF"/>
          </a:solidFill>
          <a:ln w="6350">
            <a:solidFill>
              <a:prstClr val="black"/>
            </a:solid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dirty="0">
                <a:ln>
                  <a:noFill/>
                </a:ln>
                <a:solidFill>
                  <a:sysClr val="windowText" lastClr="000000"/>
                </a:solidFill>
                <a:effectLst/>
                <a:uLnTx/>
                <a:uFillTx/>
                <a:latin typeface="+mn-lt"/>
                <a:ea typeface="Times New Roman"/>
                <a:cs typeface="+mn-cs"/>
              </a:rPr>
              <a:t>Things which are </a:t>
            </a:r>
            <a:r>
              <a:rPr kumimoji="0" lang="en-US" sz="1800" b="1" i="1" u="none" strike="noStrike" kern="0" cap="none" spc="0" normalizeH="0" baseline="0" noProof="0" dirty="0">
                <a:ln>
                  <a:noFill/>
                </a:ln>
                <a:solidFill>
                  <a:sysClr val="windowText" lastClr="000000"/>
                </a:solidFill>
                <a:effectLst/>
                <a:uLnTx/>
                <a:uFillTx/>
                <a:latin typeface="+mn-lt"/>
                <a:ea typeface="Times New Roman"/>
                <a:cs typeface="+mn-cs"/>
              </a:rPr>
              <a:t>NOT</a:t>
            </a:r>
            <a:r>
              <a:rPr kumimoji="0" lang="en-US" sz="1800" b="1" i="0" u="none" strike="noStrike" kern="0" cap="none" spc="0" normalizeH="0" baseline="0" noProof="0" dirty="0">
                <a:ln>
                  <a:noFill/>
                </a:ln>
                <a:solidFill>
                  <a:sysClr val="windowText" lastClr="000000"/>
                </a:solidFill>
                <a:effectLst/>
                <a:uLnTx/>
                <a:uFillTx/>
                <a:latin typeface="+mn-lt"/>
                <a:ea typeface="Times New Roman"/>
                <a:cs typeface="+mn-cs"/>
              </a:rPr>
              <a:t> errors, but which are frequently cited as such by students:</a:t>
            </a: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2000" kern="0" dirty="0">
              <a:solidFill>
                <a:sysClr val="windowText" lastClr="000000"/>
              </a:solidFill>
              <a:latin typeface="+mn-lt"/>
              <a:ea typeface="Times New Roman"/>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sysClr val="windowText" lastClr="000000"/>
              </a:solidFill>
              <a:effectLst/>
              <a:uLnTx/>
              <a:uFillTx/>
              <a:latin typeface="+mn-lt"/>
              <a:ea typeface="Times New Roman"/>
              <a:cs typeface="+mn-cs"/>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2000" kern="0" dirty="0">
              <a:solidFill>
                <a:sysClr val="windowText" lastClr="000000"/>
              </a:solidFill>
              <a:latin typeface="+mn-lt"/>
              <a:ea typeface="Times New Roman"/>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sysClr val="windowText" lastClr="000000"/>
              </a:solidFill>
              <a:effectLst/>
              <a:uLnTx/>
              <a:uFillTx/>
              <a:latin typeface="+mn-lt"/>
              <a:ea typeface="Times New Roman"/>
              <a:cs typeface="+mn-cs"/>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2000" kern="0" dirty="0">
              <a:solidFill>
                <a:sysClr val="windowText" lastClr="000000"/>
              </a:solidFill>
              <a:latin typeface="+mn-lt"/>
              <a:ea typeface="Times New Roman"/>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sysClr val="windowText" lastClr="000000"/>
              </a:solidFill>
              <a:effectLst/>
              <a:uLnTx/>
              <a:uFillTx/>
              <a:latin typeface="+mn-lt"/>
              <a:ea typeface="Times New Roman"/>
              <a:cs typeface="+mn-cs"/>
            </a:endParaRPr>
          </a:p>
        </p:txBody>
      </p:sp>
      <p:sp>
        <p:nvSpPr>
          <p:cNvPr id="6" name="Slide Number Placeholder 5"/>
          <p:cNvSpPr>
            <a:spLocks noGrp="1"/>
          </p:cNvSpPr>
          <p:nvPr>
            <p:ph type="sldNum" sz="quarter" idx="12"/>
          </p:nvPr>
        </p:nvSpPr>
        <p:spPr/>
        <p:txBody>
          <a:bodyPr/>
          <a:lstStyle/>
          <a:p>
            <a:pPr>
              <a:defRPr/>
            </a:pPr>
            <a:fld id="{3DD1B580-8283-423C-8B9F-1D7D7650D04F}" type="slidenum">
              <a:rPr lang="en-CA" smtClean="0"/>
              <a:pPr>
                <a:defRPr/>
              </a:pPr>
              <a:t>19</a:t>
            </a:fld>
            <a:endParaRPr lang="en-CA"/>
          </a:p>
        </p:txBody>
      </p:sp>
      <p:sp>
        <p:nvSpPr>
          <p:cNvPr id="27" name="Footer Placeholder 4"/>
          <p:cNvSpPr>
            <a:spLocks noGrp="1"/>
          </p:cNvSpPr>
          <p:nvPr>
            <p:ph type="ftr" sz="quarter" idx="11"/>
          </p:nvPr>
        </p:nvSpPr>
        <p:spPr>
          <a:xfrm>
            <a:off x="1371600" y="6218238"/>
            <a:ext cx="2895600" cy="215900"/>
          </a:xfrm>
        </p:spPr>
        <p:txBody>
          <a:bodyPr/>
          <a:lstStyle/>
          <a:p>
            <a:pPr>
              <a:defRPr/>
            </a:pPr>
            <a:r>
              <a:rPr lang="en-CA" dirty="0"/>
              <a:t>Midterm Answers</a:t>
            </a:r>
          </a:p>
        </p:txBody>
      </p:sp>
      <p:graphicFrame>
        <p:nvGraphicFramePr>
          <p:cNvPr id="3" name="Table 2"/>
          <p:cNvGraphicFramePr>
            <a:graphicFrameLocks noGrp="1"/>
          </p:cNvGraphicFramePr>
          <p:nvPr>
            <p:extLst>
              <p:ext uri="{D42A27DB-BD31-4B8C-83A1-F6EECF244321}">
                <p14:modId xmlns:p14="http://schemas.microsoft.com/office/powerpoint/2010/main" val="2758130529"/>
              </p:ext>
            </p:extLst>
          </p:nvPr>
        </p:nvGraphicFramePr>
        <p:xfrm>
          <a:off x="467543" y="896497"/>
          <a:ext cx="8352929" cy="4962519"/>
        </p:xfrm>
        <a:graphic>
          <a:graphicData uri="http://schemas.openxmlformats.org/drawingml/2006/table">
            <a:tbl>
              <a:tblPr firstRow="1" bandRow="1">
                <a:tableStyleId>{5C22544A-7EE6-4342-B048-85BDC9FD1C3A}</a:tableStyleId>
              </a:tblPr>
              <a:tblGrid>
                <a:gridCol w="2558555">
                  <a:extLst>
                    <a:ext uri="{9D8B030D-6E8A-4147-A177-3AD203B41FA5}">
                      <a16:colId xmlns:a16="http://schemas.microsoft.com/office/drawing/2014/main" val="20000"/>
                    </a:ext>
                  </a:extLst>
                </a:gridCol>
                <a:gridCol w="2558555">
                  <a:extLst>
                    <a:ext uri="{9D8B030D-6E8A-4147-A177-3AD203B41FA5}">
                      <a16:colId xmlns:a16="http://schemas.microsoft.com/office/drawing/2014/main" val="20001"/>
                    </a:ext>
                  </a:extLst>
                </a:gridCol>
                <a:gridCol w="3235819">
                  <a:extLst>
                    <a:ext uri="{9D8B030D-6E8A-4147-A177-3AD203B41FA5}">
                      <a16:colId xmlns:a16="http://schemas.microsoft.com/office/drawing/2014/main" val="20002"/>
                    </a:ext>
                  </a:extLst>
                </a:gridCol>
              </a:tblGrid>
              <a:tr h="360039">
                <a:tc>
                  <a:txBody>
                    <a:bodyPr/>
                    <a:lstStyle/>
                    <a:p>
                      <a:pPr algn="ctr"/>
                      <a:r>
                        <a:rPr lang="en-US" sz="1400" dirty="0">
                          <a:latin typeface="Consolas" panose="020B0609020204030204" pitchFamily="49" charset="0"/>
                        </a:rPr>
                        <a:t>Suspected Error</a:t>
                      </a:r>
                    </a:p>
                  </a:txBody>
                  <a:tcPr/>
                </a:tc>
                <a:tc>
                  <a:txBody>
                    <a:bodyPr/>
                    <a:lstStyle/>
                    <a:p>
                      <a:pPr algn="ctr"/>
                      <a:r>
                        <a:rPr lang="en-US" sz="1400" dirty="0"/>
                        <a:t>Reason</a:t>
                      </a:r>
                      <a:r>
                        <a:rPr lang="en-US" sz="1400" baseline="0" dirty="0"/>
                        <a:t> typically given</a:t>
                      </a:r>
                      <a:endParaRPr lang="en-US" sz="1400" dirty="0"/>
                    </a:p>
                  </a:txBody>
                  <a:tcPr/>
                </a:tc>
                <a:tc>
                  <a:txBody>
                    <a:bodyPr/>
                    <a:lstStyle/>
                    <a:p>
                      <a:pPr algn="ctr"/>
                      <a:r>
                        <a:rPr lang="en-US" sz="1400" dirty="0"/>
                        <a:t>Reason why this is not a correct answer</a:t>
                      </a:r>
                    </a:p>
                  </a:txBody>
                  <a:tcPr/>
                </a:tc>
                <a:extLst>
                  <a:ext uri="{0D108BD9-81ED-4DB2-BD59-A6C34878D82A}">
                    <a16:rowId xmlns:a16="http://schemas.microsoft.com/office/drawing/2014/main" val="10000"/>
                  </a:ext>
                </a:extLst>
              </a:tr>
              <a:tr h="18288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b="1" dirty="0">
                          <a:latin typeface="Consolas" panose="020B0609020204030204" pitchFamily="49" charset="0"/>
                          <a:cs typeface="Consolas" panose="020B0609020204030204" pitchFamily="49" charset="0"/>
                        </a:rPr>
                        <a:t>public class </a:t>
                      </a:r>
                      <a:r>
                        <a:rPr lang="en-US" sz="1400" b="1" dirty="0" err="1">
                          <a:latin typeface="Consolas" panose="020B0609020204030204" pitchFamily="49" charset="0"/>
                          <a:cs typeface="Consolas" panose="020B0609020204030204" pitchFamily="49" charset="0"/>
                        </a:rPr>
                        <a:t>FruitLauncher</a:t>
                      </a:r>
                      <a:r>
                        <a:rPr lang="en-US" sz="1400" b="1" baseline="0" dirty="0">
                          <a:latin typeface="Consolas" panose="020B0609020204030204" pitchFamily="49" charset="0"/>
                          <a:cs typeface="Consolas" panose="020B0609020204030204" pitchFamily="49" charset="0"/>
                        </a:rPr>
                        <a:t> </a:t>
                      </a:r>
                      <a:endParaRPr lang="en-US" sz="1400" b="1" dirty="0">
                        <a:latin typeface="Consolas" panose="020B0609020204030204" pitchFamily="49" charset="0"/>
                        <a:cs typeface="Consolas" panose="020B0609020204030204" pitchFamily="49" charset="0"/>
                      </a:endParaRPr>
                    </a:p>
                  </a:txBody>
                  <a:tcPr/>
                </a:tc>
                <a:tc>
                  <a:txBody>
                    <a:bodyPr/>
                    <a:lstStyle/>
                    <a:p>
                      <a:r>
                        <a:rPr lang="en-US" sz="1400" dirty="0"/>
                        <a:t>Should extend </a:t>
                      </a:r>
                      <a:r>
                        <a:rPr lang="en-US" sz="1400" dirty="0">
                          <a:latin typeface="Consolas" panose="020B0609020204030204" pitchFamily="49" charset="0"/>
                        </a:rPr>
                        <a:t>Fruit</a:t>
                      </a:r>
                    </a:p>
                  </a:txBody>
                  <a:tcPr/>
                </a:tc>
                <a:tc>
                  <a:txBody>
                    <a:bodyPr/>
                    <a:lstStyle/>
                    <a:p>
                      <a:r>
                        <a:rPr lang="en-US" sz="1400" dirty="0"/>
                        <a:t>It launches your code, it doesn’t need to inherit anything from Fruit.</a:t>
                      </a:r>
                    </a:p>
                  </a:txBody>
                  <a:tcPr/>
                </a:tc>
                <a:extLst>
                  <a:ext uri="{0D108BD9-81ED-4DB2-BD59-A6C34878D82A}">
                    <a16:rowId xmlns:a16="http://schemas.microsoft.com/office/drawing/2014/main" val="1649030383"/>
                  </a:ext>
                </a:extLst>
              </a:tr>
              <a:tr h="18288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dirty="0">
                          <a:latin typeface="+mn-lt"/>
                          <a:cs typeface="Consolas" panose="020B0609020204030204" pitchFamily="49" charset="0"/>
                        </a:rPr>
                        <a:t>Missing</a:t>
                      </a:r>
                      <a:r>
                        <a:rPr lang="en-US" sz="1400" dirty="0">
                          <a:latin typeface="Consolas" panose="020B0609020204030204" pitchFamily="49" charset="0"/>
                          <a:cs typeface="Consolas" panose="020B0609020204030204" pitchFamily="49" charset="0"/>
                        </a:rPr>
                        <a:t> </a:t>
                      </a:r>
                      <a:r>
                        <a:rPr lang="en-US" sz="1400" b="1" dirty="0">
                          <a:latin typeface="Consolas" panose="020B0609020204030204" pitchFamily="49" charset="0"/>
                          <a:cs typeface="Consolas" panose="020B0609020204030204" pitchFamily="49" charset="0"/>
                        </a:rPr>
                        <a:t>Scanner</a:t>
                      </a:r>
                    </a:p>
                  </a:txBody>
                  <a:tcPr/>
                </a:tc>
                <a:tc>
                  <a:txBody>
                    <a:bodyPr/>
                    <a:lstStyle/>
                    <a:p>
                      <a:endParaRPr lang="en-US" sz="1400" dirty="0"/>
                    </a:p>
                  </a:txBody>
                  <a:tcPr/>
                </a:tc>
                <a:tc>
                  <a:txBody>
                    <a:bodyPr/>
                    <a:lstStyle/>
                    <a:p>
                      <a:r>
                        <a:rPr lang="en-US" sz="1400" dirty="0"/>
                        <a:t>You don’t read anything in in this program,</a:t>
                      </a:r>
                      <a:r>
                        <a:rPr lang="en-US" sz="1400" baseline="0" dirty="0"/>
                        <a:t> hence no need for Scanner</a:t>
                      </a:r>
                      <a:endParaRPr lang="en-US" sz="1400" dirty="0"/>
                    </a:p>
                  </a:txBody>
                  <a:tcPr/>
                </a:tc>
                <a:extLst>
                  <a:ext uri="{0D108BD9-81ED-4DB2-BD59-A6C34878D82A}">
                    <a16:rowId xmlns:a16="http://schemas.microsoft.com/office/drawing/2014/main" val="1080104745"/>
                  </a:ext>
                </a:extLst>
              </a:tr>
              <a:tr h="668646">
                <a:tc>
                  <a:txBody>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400" b="1" i="0" u="none" strike="noStrike" cap="none" normalizeH="0" baseline="0" dirty="0">
                          <a:ln>
                            <a:noFill/>
                          </a:ln>
                          <a:solidFill>
                            <a:srgbClr val="262626"/>
                          </a:solidFill>
                          <a:effectLst/>
                          <a:latin typeface="Consolas" panose="020B0609020204030204" pitchFamily="49" charset="0"/>
                          <a:ea typeface="Times New Roman" panose="02020603050405020304" pitchFamily="18" charset="0"/>
                          <a:cs typeface="Calibri" panose="020F0502020204030204" pitchFamily="34" charset="0"/>
                        </a:rPr>
                        <a:t>NUMBEROFAPPLES</a:t>
                      </a:r>
                      <a:endParaRPr kumimoji="0" lang="en-US" altLang="en-US" sz="1400" b="1" i="0" u="none" strike="noStrike" kern="1200" cap="none" spc="0" normalizeH="0" baseline="0" noProof="0" dirty="0">
                        <a:ln>
                          <a:noFill/>
                        </a:ln>
                        <a:solidFill>
                          <a:prstClr val="black"/>
                        </a:solidFill>
                        <a:effectLst/>
                        <a:uLnTx/>
                        <a:uFillTx/>
                        <a:latin typeface="+mn-lt"/>
                        <a:ea typeface="+mn-ea"/>
                        <a:cs typeface="+mn-cs"/>
                      </a:endParaRPr>
                    </a:p>
                  </a:txBody>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262626"/>
                          </a:solidFill>
                          <a:effectLst/>
                          <a:uLnTx/>
                          <a:uFillTx/>
                          <a:latin typeface="+mn-lt"/>
                          <a:ea typeface="+mn-ea"/>
                          <a:cs typeface="Calibri" panose="020F0502020204030204" pitchFamily="34" charset="0"/>
                        </a:rPr>
                        <a:t>Should be </a:t>
                      </a:r>
                      <a:r>
                        <a:rPr kumimoji="0" lang="en-US" altLang="en-US" sz="1400" b="0" i="0" u="none" strike="noStrike" cap="none" normalizeH="0" baseline="0" dirty="0">
                          <a:ln>
                            <a:noFill/>
                          </a:ln>
                          <a:solidFill>
                            <a:srgbClr val="262626"/>
                          </a:solidFill>
                          <a:effectLst/>
                          <a:latin typeface="Consolas" panose="020B0609020204030204" pitchFamily="49" charset="0"/>
                          <a:ea typeface="Times New Roman" panose="02020603050405020304" pitchFamily="18" charset="0"/>
                          <a:cs typeface="Calibri" panose="020F0502020204030204" pitchFamily="34" charset="0"/>
                        </a:rPr>
                        <a:t>NUMBER_OF_APPLES </a:t>
                      </a:r>
                      <a:r>
                        <a:rPr kumimoji="0" lang="en-US" altLang="en-US" sz="1400" b="0" i="0" u="none" strike="noStrike" cap="none" normalizeH="0" baseline="0" dirty="0">
                          <a:ln>
                            <a:noFill/>
                          </a:ln>
                          <a:solidFill>
                            <a:srgbClr val="262626"/>
                          </a:solidFill>
                          <a:effectLst/>
                          <a:latin typeface="+mn-lt"/>
                          <a:ea typeface="Times New Roman" panose="02020603050405020304" pitchFamily="18" charset="0"/>
                          <a:cs typeface="Calibri" panose="020F0502020204030204" pitchFamily="34" charset="0"/>
                        </a:rPr>
                        <a:t>(in either of the two locations listed in the code below)</a:t>
                      </a:r>
                      <a:endParaRPr kumimoji="0" lang="en-US" altLang="en-US" sz="1400" b="0" i="0" u="none" strike="noStrike" kern="1200" cap="none" spc="0" normalizeH="0" baseline="0" noProof="0" dirty="0">
                        <a:ln>
                          <a:noFill/>
                        </a:ln>
                        <a:solidFill>
                          <a:prstClr val="black"/>
                        </a:solidFill>
                        <a:effectLst/>
                        <a:uLnTx/>
                        <a:uFillTx/>
                        <a:latin typeface="+mn-lt"/>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a:t>Underscores</a:t>
                      </a:r>
                      <a:r>
                        <a:rPr lang="en-US" sz="1400" baseline="0" dirty="0"/>
                        <a:t> are preferred, but optional.  The ‘fix’ that minimizes the number of errors is to convert </a:t>
                      </a:r>
                      <a:r>
                        <a:rPr kumimoji="0" lang="en-US" altLang="en-US" sz="1400" b="0" i="0" u="none" strike="noStrike" cap="none" normalizeH="0" baseline="0" dirty="0">
                          <a:ln>
                            <a:noFill/>
                          </a:ln>
                          <a:solidFill>
                            <a:srgbClr val="262626"/>
                          </a:solidFill>
                          <a:effectLst/>
                          <a:latin typeface="Consolas" panose="020B0609020204030204" pitchFamily="49" charset="0"/>
                          <a:ea typeface="Times New Roman" panose="02020603050405020304" pitchFamily="18" charset="0"/>
                          <a:cs typeface="Calibri" panose="020F0502020204030204" pitchFamily="34" charset="0"/>
                        </a:rPr>
                        <a:t>NUMBER_OF_APPLES</a:t>
                      </a:r>
                      <a:r>
                        <a:rPr kumimoji="0" lang="en-US" altLang="en-US" sz="1400" b="0" i="0" u="none" strike="noStrike" cap="none" normalizeH="0" baseline="0" dirty="0">
                          <a:ln>
                            <a:noFill/>
                          </a:ln>
                          <a:solidFill>
                            <a:srgbClr val="262626"/>
                          </a:solidFill>
                          <a:effectLst/>
                          <a:latin typeface="+mn-lt"/>
                          <a:ea typeface="Times New Roman" panose="02020603050405020304" pitchFamily="18" charset="0"/>
                          <a:cs typeface="Calibri" panose="020F0502020204030204" pitchFamily="34" charset="0"/>
                        </a:rPr>
                        <a:t> to </a:t>
                      </a:r>
                      <a:r>
                        <a:rPr kumimoji="0" lang="en-US" altLang="en-US" sz="1400" b="0" i="0" u="none" strike="noStrike" cap="none" normalizeH="0" baseline="0" dirty="0">
                          <a:ln>
                            <a:noFill/>
                          </a:ln>
                          <a:solidFill>
                            <a:srgbClr val="262626"/>
                          </a:solidFill>
                          <a:effectLst/>
                          <a:latin typeface="Consolas" panose="020B0609020204030204" pitchFamily="49" charset="0"/>
                          <a:ea typeface="Times New Roman" panose="02020603050405020304" pitchFamily="18" charset="0"/>
                          <a:cs typeface="Calibri" panose="020F0502020204030204" pitchFamily="34" charset="0"/>
                        </a:rPr>
                        <a:t>NUMBEROFAPPLES</a:t>
                      </a:r>
                      <a:r>
                        <a:rPr kumimoji="0" lang="en-US" altLang="en-US" sz="1400" b="0" i="0" u="none" strike="noStrike" cap="none" normalizeH="0" baseline="0" dirty="0">
                          <a:ln>
                            <a:noFill/>
                          </a:ln>
                          <a:solidFill>
                            <a:schemeClr val="dk1"/>
                          </a:solidFill>
                          <a:effectLst/>
                          <a:latin typeface="+mn-lt"/>
                          <a:ea typeface="+mn-ea"/>
                          <a:cs typeface="Calibri" panose="020F0502020204030204" pitchFamily="34" charset="0"/>
                        </a:rPr>
                        <a:t>.  Otherwise, you should have flagged both other uses of </a:t>
                      </a:r>
                      <a:r>
                        <a:rPr kumimoji="0" lang="en-US" altLang="en-US" sz="1400" b="0" i="0" u="none" strike="noStrike" cap="none" normalizeH="0" baseline="0" dirty="0">
                          <a:ln>
                            <a:noFill/>
                          </a:ln>
                          <a:solidFill>
                            <a:srgbClr val="262626"/>
                          </a:solidFill>
                          <a:effectLst/>
                          <a:latin typeface="Consolas" panose="020B0609020204030204" pitchFamily="49" charset="0"/>
                          <a:ea typeface="Times New Roman" panose="02020603050405020304" pitchFamily="18" charset="0"/>
                          <a:cs typeface="Calibri" panose="020F0502020204030204" pitchFamily="34" charset="0"/>
                        </a:rPr>
                        <a:t>NUMBEROFAPPLES</a:t>
                      </a:r>
                      <a:r>
                        <a:rPr kumimoji="0" lang="en-US" altLang="en-US" sz="1400" b="0" i="0" u="none" strike="noStrike" cap="none" normalizeH="0" baseline="0" dirty="0">
                          <a:ln>
                            <a:noFill/>
                          </a:ln>
                          <a:solidFill>
                            <a:srgbClr val="262626"/>
                          </a:solidFill>
                          <a:effectLst/>
                          <a:latin typeface="+mn-lt"/>
                          <a:ea typeface="Times New Roman" panose="02020603050405020304" pitchFamily="18" charset="0"/>
                          <a:cs typeface="Calibri" panose="020F0502020204030204" pitchFamily="34" charset="0"/>
                        </a:rPr>
                        <a:t>.  But this violates the ‘fix one thing, not two or more’ rule.</a:t>
                      </a:r>
                      <a:endParaRPr kumimoji="0" lang="en-US" altLang="en-US" sz="1400" b="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10002"/>
                  </a:ext>
                </a:extLst>
              </a:tr>
              <a:tr h="544050">
                <a:tc>
                  <a:txBody>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262626"/>
                          </a:solidFill>
                          <a:effectLst/>
                          <a:uLnTx/>
                          <a:uFillTx/>
                          <a:latin typeface="Consolas" panose="020B0609020204030204" pitchFamily="49" charset="0"/>
                          <a:ea typeface="Times New Roman" panose="02020603050405020304" pitchFamily="18" charset="0"/>
                          <a:cs typeface="Calibri" panose="020F0502020204030204" pitchFamily="34" charset="0"/>
                        </a:rPr>
                        <a:t>apple </a:t>
                      </a:r>
                      <a:r>
                        <a:rPr kumimoji="0" lang="en-US" altLang="en-US" sz="1400" b="0" i="0" u="none" strike="noStrike" kern="1200" cap="none" spc="0" normalizeH="0" baseline="0" noProof="0" dirty="0" err="1">
                          <a:ln>
                            <a:noFill/>
                          </a:ln>
                          <a:solidFill>
                            <a:srgbClr val="262626"/>
                          </a:solidFill>
                          <a:effectLst/>
                          <a:uLnTx/>
                          <a:uFillTx/>
                          <a:latin typeface="Consolas" panose="020B0609020204030204" pitchFamily="49" charset="0"/>
                          <a:ea typeface="Times New Roman" panose="02020603050405020304" pitchFamily="18" charset="0"/>
                          <a:cs typeface="Calibri" panose="020F0502020204030204" pitchFamily="34" charset="0"/>
                        </a:rPr>
                        <a:t>appleTree</a:t>
                      </a:r>
                      <a:r>
                        <a:rPr kumimoji="0" lang="en-US" altLang="en-US" sz="1400" b="0" i="0" u="none" strike="noStrike" kern="1200" cap="none" spc="0" normalizeH="0" baseline="0" noProof="0" dirty="0">
                          <a:ln>
                            <a:noFill/>
                          </a:ln>
                          <a:solidFill>
                            <a:srgbClr val="262626"/>
                          </a:solidFill>
                          <a:effectLst/>
                          <a:uLnTx/>
                          <a:uFillTx/>
                          <a:latin typeface="Consolas" panose="020B0609020204030204" pitchFamily="49" charset="0"/>
                          <a:ea typeface="Times New Roman" panose="02020603050405020304" pitchFamily="18" charset="0"/>
                          <a:cs typeface="Calibri" panose="020F0502020204030204" pitchFamily="34" charset="0"/>
                        </a:rPr>
                        <a:t>[] = new Apple[NUMBEROFAPPLES];</a:t>
                      </a:r>
                      <a:endParaRPr kumimoji="0" lang="en-US" altLang="en-US" sz="1400" b="0" i="0" u="none" strike="noStrike" kern="1200" cap="none" spc="0" normalizeH="0" baseline="0" noProof="0" dirty="0">
                        <a:ln>
                          <a:noFill/>
                        </a:ln>
                        <a:solidFill>
                          <a:prstClr val="black"/>
                        </a:solidFill>
                        <a:effectLst/>
                        <a:uLnTx/>
                        <a:uFillTx/>
                        <a:latin typeface="Times New Roman" pitchFamily="18" charset="0"/>
                        <a:ea typeface="+mn-ea"/>
                        <a:cs typeface="+mn-cs"/>
                      </a:endParaRPr>
                    </a:p>
                  </a:txBody>
                  <a:tcPr/>
                </a:tc>
                <a:tc>
                  <a:txBody>
                    <a:bodyPr/>
                    <a:lstStyle/>
                    <a:p>
                      <a:r>
                        <a:rPr lang="en-US" sz="1400" dirty="0"/>
                        <a:t>Class name </a:t>
                      </a:r>
                      <a:r>
                        <a:rPr lang="en-US" sz="1400" dirty="0">
                          <a:latin typeface="Consolas" panose="020B0609020204030204" pitchFamily="49" charset="0"/>
                        </a:rPr>
                        <a:t>apple</a:t>
                      </a:r>
                      <a:r>
                        <a:rPr lang="en-US" sz="1400" dirty="0"/>
                        <a:t> must be capitalized</a:t>
                      </a:r>
                    </a:p>
                  </a:txBody>
                  <a:tcPr/>
                </a:tc>
                <a:tc>
                  <a:txBody>
                    <a:bodyPr/>
                    <a:lstStyle/>
                    <a:p>
                      <a:r>
                        <a:rPr lang="en-US" sz="1400" dirty="0"/>
                        <a:t>The class name can be any identifier,</a:t>
                      </a:r>
                      <a:r>
                        <a:rPr lang="en-US" sz="1400" baseline="0" dirty="0"/>
                        <a:t> including starting with lowercase characters.</a:t>
                      </a:r>
                      <a:endParaRPr lang="en-US" sz="1400" dirty="0">
                        <a:latin typeface="Consolas" panose="020B0609020204030204" pitchFamily="49" charset="0"/>
                        <a:cs typeface="Consolas" panose="020B0609020204030204" pitchFamily="49" charset="0"/>
                      </a:endParaRPr>
                    </a:p>
                  </a:txBody>
                  <a:tcPr/>
                </a:tc>
                <a:extLst>
                  <a:ext uri="{0D108BD9-81ED-4DB2-BD59-A6C34878D82A}">
                    <a16:rowId xmlns:a16="http://schemas.microsoft.com/office/drawing/2014/main" val="10003"/>
                  </a:ext>
                </a:extLst>
              </a:tr>
              <a:tr h="36576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400" b="1" i="0" u="none" strike="noStrike" cap="none" normalizeH="0" baseline="0" dirty="0">
                          <a:ln>
                            <a:noFill/>
                          </a:ln>
                          <a:solidFill>
                            <a:srgbClr val="262626"/>
                          </a:solidFill>
                          <a:effectLst/>
                          <a:latin typeface="Consolas" panose="020B0609020204030204" pitchFamily="49" charset="0"/>
                          <a:ea typeface="Times New Roman" panose="02020603050405020304" pitchFamily="18" charset="0"/>
                          <a:cs typeface="Calibri" panose="020F0502020204030204" pitchFamily="34" charset="0"/>
                        </a:rPr>
                        <a:t>for (</a:t>
                      </a:r>
                      <a:r>
                        <a:rPr kumimoji="0" lang="en-US" altLang="en-US" sz="1400" b="1" i="0" u="none" strike="noStrike" cap="none" normalizeH="0" baseline="0" dirty="0" err="1">
                          <a:ln>
                            <a:noFill/>
                          </a:ln>
                          <a:solidFill>
                            <a:srgbClr val="262626"/>
                          </a:solidFill>
                          <a:effectLst/>
                          <a:latin typeface="Consolas" panose="020B0609020204030204" pitchFamily="49" charset="0"/>
                          <a:ea typeface="Times New Roman" panose="02020603050405020304" pitchFamily="18" charset="0"/>
                          <a:cs typeface="Calibri" panose="020F0502020204030204" pitchFamily="34" charset="0"/>
                        </a:rPr>
                        <a:t>int</a:t>
                      </a:r>
                      <a:r>
                        <a:rPr kumimoji="0" lang="en-US" altLang="en-US" sz="1400" b="1" i="0" u="none" strike="noStrike" cap="none" normalizeH="0" baseline="0" dirty="0">
                          <a:ln>
                            <a:noFill/>
                          </a:ln>
                          <a:solidFill>
                            <a:srgbClr val="262626"/>
                          </a:solidFill>
                          <a:effectLst/>
                          <a:latin typeface="Consolas" panose="020B0609020204030204" pitchFamily="49" charset="0"/>
                          <a:ea typeface="Times New Roman" panose="02020603050405020304" pitchFamily="18" charset="0"/>
                          <a:cs typeface="Calibri" panose="020F0502020204030204" pitchFamily="34" charset="0"/>
                        </a:rPr>
                        <a:t> </a:t>
                      </a:r>
                      <a:r>
                        <a:rPr kumimoji="0" lang="en-US" altLang="en-US" sz="1400" b="1" i="0" u="none" strike="noStrike" cap="none" normalizeH="0" baseline="0" dirty="0" err="1">
                          <a:ln>
                            <a:noFill/>
                          </a:ln>
                          <a:solidFill>
                            <a:srgbClr val="262626"/>
                          </a:solidFill>
                          <a:effectLst/>
                          <a:latin typeface="Consolas" panose="020B0609020204030204" pitchFamily="49" charset="0"/>
                          <a:ea typeface="Times New Roman" panose="02020603050405020304" pitchFamily="18" charset="0"/>
                          <a:cs typeface="Calibri" panose="020F0502020204030204" pitchFamily="34" charset="0"/>
                        </a:rPr>
                        <a:t>i</a:t>
                      </a:r>
                      <a:r>
                        <a:rPr kumimoji="0" lang="en-US" altLang="en-US" sz="1400" b="1" i="0" u="none" strike="noStrike" cap="none" normalizeH="0" baseline="0" dirty="0">
                          <a:ln>
                            <a:noFill/>
                          </a:ln>
                          <a:solidFill>
                            <a:srgbClr val="262626"/>
                          </a:solidFill>
                          <a:effectLst/>
                          <a:latin typeface="Consolas" panose="020B0609020204030204" pitchFamily="49" charset="0"/>
                          <a:ea typeface="Times New Roman" panose="02020603050405020304" pitchFamily="18" charset="0"/>
                          <a:cs typeface="Calibri" panose="020F0502020204030204" pitchFamily="34" charset="0"/>
                        </a:rPr>
                        <a:t> = 0; </a:t>
                      </a:r>
                      <a:r>
                        <a:rPr kumimoji="0" lang="en-US" altLang="en-US" sz="1400" b="1" i="0" u="none" strike="noStrike" cap="none" normalizeH="0" baseline="0" dirty="0" err="1">
                          <a:ln>
                            <a:noFill/>
                          </a:ln>
                          <a:solidFill>
                            <a:srgbClr val="262626"/>
                          </a:solidFill>
                          <a:effectLst/>
                          <a:latin typeface="Consolas" panose="020B0609020204030204" pitchFamily="49" charset="0"/>
                          <a:ea typeface="Times New Roman" panose="02020603050405020304" pitchFamily="18" charset="0"/>
                          <a:cs typeface="Calibri" panose="020F0502020204030204" pitchFamily="34" charset="0"/>
                        </a:rPr>
                        <a:t>i</a:t>
                      </a:r>
                      <a:r>
                        <a:rPr kumimoji="0" lang="en-US" altLang="en-US" sz="1400" b="1" i="0" u="none" strike="noStrike" cap="none" normalizeH="0" baseline="0" dirty="0">
                          <a:ln>
                            <a:noFill/>
                          </a:ln>
                          <a:solidFill>
                            <a:srgbClr val="262626"/>
                          </a:solidFill>
                          <a:effectLst/>
                          <a:latin typeface="Consolas" panose="020B0609020204030204" pitchFamily="49" charset="0"/>
                          <a:ea typeface="Times New Roman" panose="02020603050405020304" pitchFamily="18" charset="0"/>
                          <a:cs typeface="Calibri" panose="020F0502020204030204" pitchFamily="34" charset="0"/>
                        </a:rPr>
                        <a:t> &lt;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400" b="1" i="0" u="none" strike="noStrike" cap="none" normalizeH="0" baseline="0" dirty="0">
                          <a:ln>
                            <a:noFill/>
                          </a:ln>
                          <a:solidFill>
                            <a:srgbClr val="262626"/>
                          </a:solidFill>
                          <a:effectLst/>
                          <a:latin typeface="Consolas" panose="020B0609020204030204" pitchFamily="49" charset="0"/>
                          <a:ea typeface="Times New Roman" panose="02020603050405020304" pitchFamily="18" charset="0"/>
                          <a:cs typeface="Calibri" panose="020F0502020204030204" pitchFamily="34" charset="0"/>
                        </a:rPr>
                        <a:t>    NUMBEROFAPPLES; </a:t>
                      </a:r>
                      <a:r>
                        <a:rPr kumimoji="0" lang="en-US" altLang="en-US" sz="1400" b="1" i="0" u="none" strike="noStrike" cap="none" normalizeH="0" baseline="0" dirty="0" err="1">
                          <a:ln>
                            <a:noFill/>
                          </a:ln>
                          <a:solidFill>
                            <a:srgbClr val="262626"/>
                          </a:solidFill>
                          <a:effectLst/>
                          <a:latin typeface="Consolas" panose="020B0609020204030204" pitchFamily="49" charset="0"/>
                          <a:ea typeface="Times New Roman" panose="02020603050405020304" pitchFamily="18" charset="0"/>
                          <a:cs typeface="Calibri" panose="020F0502020204030204" pitchFamily="34" charset="0"/>
                        </a:rPr>
                        <a:t>i</a:t>
                      </a:r>
                      <a:r>
                        <a:rPr kumimoji="0" lang="en-US" altLang="en-US" sz="1400" b="1" i="0" u="none" strike="noStrike" cap="none" normalizeH="0" baseline="0" dirty="0">
                          <a:ln>
                            <a:noFill/>
                          </a:ln>
                          <a:solidFill>
                            <a:srgbClr val="262626"/>
                          </a:solidFill>
                          <a:effectLst/>
                          <a:latin typeface="Consolas" panose="020B0609020204030204" pitchFamily="49" charset="0"/>
                          <a:ea typeface="Times New Roman" panose="02020603050405020304" pitchFamily="18" charset="0"/>
                          <a:cs typeface="Calibri" panose="020F0502020204030204" pitchFamily="34" charset="0"/>
                        </a:rPr>
                        <a:t>++)</a:t>
                      </a:r>
                      <a:endParaRPr lang="en-US" sz="1600" b="1" dirty="0">
                        <a:latin typeface="Consolas" panose="020B0609020204030204" pitchFamily="49" charset="0"/>
                        <a:cs typeface="Consolas" panose="020B0609020204030204" pitchFamily="49" charset="0"/>
                      </a:endParaRPr>
                    </a:p>
                  </a:txBody>
                  <a:tcPr/>
                </a:tc>
                <a:tc>
                  <a:txBody>
                    <a:bodyPr/>
                    <a:lstStyle/>
                    <a:p>
                      <a:r>
                        <a:rPr lang="en-US" sz="1400" dirty="0"/>
                        <a:t>Must have { }</a:t>
                      </a:r>
                      <a:r>
                        <a:rPr lang="en-US" sz="1400" baseline="0" dirty="0"/>
                        <a:t> after </a:t>
                      </a:r>
                      <a:r>
                        <a:rPr lang="en-US" sz="1400" baseline="0" dirty="0">
                          <a:latin typeface="Consolas" panose="020B0609020204030204" pitchFamily="49" charset="0"/>
                        </a:rPr>
                        <a:t>for</a:t>
                      </a:r>
                      <a:r>
                        <a:rPr lang="en-US" sz="1400" baseline="0" dirty="0"/>
                        <a:t> loop</a:t>
                      </a:r>
                      <a:endParaRPr lang="en-US" sz="1400" dirty="0"/>
                    </a:p>
                  </a:txBody>
                  <a:tcPr/>
                </a:tc>
                <a:tc>
                  <a:txBody>
                    <a:bodyPr/>
                    <a:lstStyle/>
                    <a:p>
                      <a:r>
                        <a:rPr lang="en-US" sz="1400" dirty="0"/>
                        <a:t>No, it doesn’t.  Not if there’s only a single statement inside</a:t>
                      </a:r>
                      <a:r>
                        <a:rPr lang="en-US" sz="1400" baseline="0" dirty="0"/>
                        <a:t> the </a:t>
                      </a:r>
                      <a:r>
                        <a:rPr lang="en-US" sz="1400" baseline="0" dirty="0">
                          <a:latin typeface="Consolas" panose="020B0609020204030204" pitchFamily="49" charset="0"/>
                        </a:rPr>
                        <a:t>for</a:t>
                      </a:r>
                      <a:r>
                        <a:rPr lang="en-US" sz="1400" baseline="0" dirty="0"/>
                        <a:t>.</a:t>
                      </a:r>
                      <a:endParaRPr lang="en-US" sz="1400" dirty="0"/>
                    </a:p>
                  </a:txBody>
                  <a:tcPr/>
                </a:tc>
                <a:extLst>
                  <a:ext uri="{0D108BD9-81ED-4DB2-BD59-A6C34878D82A}">
                    <a16:rowId xmlns:a16="http://schemas.microsoft.com/office/drawing/2014/main" val="10005"/>
                  </a:ext>
                </a:extLst>
              </a:tr>
              <a:tr h="36576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400" b="1" i="0" u="none" strike="noStrike" cap="none" normalizeH="0" baseline="0" dirty="0">
                          <a:ln>
                            <a:noFill/>
                          </a:ln>
                          <a:solidFill>
                            <a:srgbClr val="262626"/>
                          </a:solidFill>
                          <a:effectLst/>
                          <a:latin typeface="Consolas" panose="020B0609020204030204" pitchFamily="49" charset="0"/>
                          <a:ea typeface="Times New Roman" panose="02020603050405020304" pitchFamily="18" charset="0"/>
                          <a:cs typeface="Calibri" panose="020F0502020204030204" pitchFamily="34" charset="0"/>
                        </a:rPr>
                        <a:t>for (</a:t>
                      </a:r>
                      <a:r>
                        <a:rPr kumimoji="0" lang="en-US" altLang="en-US" sz="1400" b="1" i="0" u="none" strike="noStrike" cap="none" normalizeH="0" baseline="0" dirty="0" err="1">
                          <a:ln>
                            <a:noFill/>
                          </a:ln>
                          <a:solidFill>
                            <a:srgbClr val="262626"/>
                          </a:solidFill>
                          <a:effectLst/>
                          <a:latin typeface="Consolas" panose="020B0609020204030204" pitchFamily="49" charset="0"/>
                          <a:ea typeface="Times New Roman" panose="02020603050405020304" pitchFamily="18" charset="0"/>
                          <a:cs typeface="Calibri" panose="020F0502020204030204" pitchFamily="34" charset="0"/>
                        </a:rPr>
                        <a:t>int</a:t>
                      </a:r>
                      <a:r>
                        <a:rPr kumimoji="0" lang="en-US" altLang="en-US" sz="1400" b="1" i="0" u="none" strike="noStrike" cap="none" normalizeH="0" baseline="0" dirty="0">
                          <a:ln>
                            <a:noFill/>
                          </a:ln>
                          <a:solidFill>
                            <a:srgbClr val="262626"/>
                          </a:solidFill>
                          <a:effectLst/>
                          <a:latin typeface="Consolas" panose="020B0609020204030204" pitchFamily="49" charset="0"/>
                          <a:ea typeface="Times New Roman" panose="02020603050405020304" pitchFamily="18" charset="0"/>
                          <a:cs typeface="Calibri" panose="020F0502020204030204" pitchFamily="34" charset="0"/>
                        </a:rPr>
                        <a:t> </a:t>
                      </a:r>
                      <a:r>
                        <a:rPr kumimoji="0" lang="en-US" altLang="en-US" sz="1400" b="1" i="0" u="none" strike="noStrike" cap="none" normalizeH="0" baseline="0" dirty="0" err="1">
                          <a:ln>
                            <a:noFill/>
                          </a:ln>
                          <a:solidFill>
                            <a:srgbClr val="262626"/>
                          </a:solidFill>
                          <a:effectLst/>
                          <a:latin typeface="Consolas" panose="020B0609020204030204" pitchFamily="49" charset="0"/>
                          <a:ea typeface="Times New Roman" panose="02020603050405020304" pitchFamily="18" charset="0"/>
                          <a:cs typeface="Calibri" panose="020F0502020204030204" pitchFamily="34" charset="0"/>
                        </a:rPr>
                        <a:t>i</a:t>
                      </a:r>
                      <a:r>
                        <a:rPr kumimoji="0" lang="en-US" altLang="en-US" sz="1400" b="1" i="0" u="none" strike="noStrike" cap="none" normalizeH="0" baseline="0" dirty="0">
                          <a:ln>
                            <a:noFill/>
                          </a:ln>
                          <a:solidFill>
                            <a:srgbClr val="262626"/>
                          </a:solidFill>
                          <a:effectLst/>
                          <a:latin typeface="Consolas" panose="020B0609020204030204" pitchFamily="49" charset="0"/>
                          <a:ea typeface="Times New Roman" panose="02020603050405020304" pitchFamily="18" charset="0"/>
                          <a:cs typeface="Calibri" panose="020F0502020204030204" pitchFamily="34" charset="0"/>
                        </a:rPr>
                        <a:t> = 0; </a:t>
                      </a:r>
                      <a:r>
                        <a:rPr kumimoji="0" lang="en-US" altLang="en-US" sz="1400" b="1" i="0" u="none" strike="noStrike" cap="none" normalizeH="0" baseline="0" dirty="0" err="1">
                          <a:ln>
                            <a:noFill/>
                          </a:ln>
                          <a:solidFill>
                            <a:srgbClr val="262626"/>
                          </a:solidFill>
                          <a:effectLst/>
                          <a:latin typeface="Consolas" panose="020B0609020204030204" pitchFamily="49" charset="0"/>
                          <a:ea typeface="Times New Roman" panose="02020603050405020304" pitchFamily="18" charset="0"/>
                          <a:cs typeface="Calibri" panose="020F0502020204030204" pitchFamily="34" charset="0"/>
                        </a:rPr>
                        <a:t>i</a:t>
                      </a:r>
                      <a:r>
                        <a:rPr kumimoji="0" lang="en-US" altLang="en-US" sz="1400" b="1" i="0" u="none" strike="noStrike" cap="none" normalizeH="0" baseline="0" dirty="0">
                          <a:ln>
                            <a:noFill/>
                          </a:ln>
                          <a:solidFill>
                            <a:srgbClr val="262626"/>
                          </a:solidFill>
                          <a:effectLst/>
                          <a:latin typeface="Consolas" panose="020B0609020204030204" pitchFamily="49" charset="0"/>
                          <a:ea typeface="Times New Roman" panose="02020603050405020304" pitchFamily="18" charset="0"/>
                          <a:cs typeface="Calibri" panose="020F0502020204030204" pitchFamily="34" charset="0"/>
                        </a:rPr>
                        <a:t> &lt;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400" b="1" i="0" u="none" strike="noStrike" cap="none" normalizeH="0" baseline="0" dirty="0">
                          <a:ln>
                            <a:noFill/>
                          </a:ln>
                          <a:solidFill>
                            <a:srgbClr val="262626"/>
                          </a:solidFill>
                          <a:effectLst/>
                          <a:latin typeface="Consolas" panose="020B0609020204030204" pitchFamily="49" charset="0"/>
                          <a:ea typeface="Times New Roman" panose="02020603050405020304" pitchFamily="18" charset="0"/>
                          <a:cs typeface="Calibri" panose="020F0502020204030204" pitchFamily="34" charset="0"/>
                        </a:rPr>
                        <a:t>    NUMBEROFAPPLES;  )</a:t>
                      </a:r>
                      <a:endParaRPr lang="en-US" sz="1600" b="1" dirty="0">
                        <a:latin typeface="Consolas" panose="020B0609020204030204" pitchFamily="49" charset="0"/>
                        <a:cs typeface="Consolas" panose="020B0609020204030204" pitchFamily="49" charset="0"/>
                      </a:endParaRPr>
                    </a:p>
                  </a:txBody>
                  <a:tcPr/>
                </a:tc>
                <a:tc>
                  <a:txBody>
                    <a:bodyPr/>
                    <a:lstStyle/>
                    <a:p>
                      <a:r>
                        <a:rPr lang="en-US" sz="1400" dirty="0"/>
                        <a:t>Missing</a:t>
                      </a:r>
                      <a:r>
                        <a:rPr lang="en-US" sz="1400" baseline="0" dirty="0"/>
                        <a:t> increment of I;</a:t>
                      </a:r>
                      <a:r>
                        <a:rPr lang="en-US" sz="1400" dirty="0"/>
                        <a:t> must increment value of </a:t>
                      </a:r>
                      <a:r>
                        <a:rPr lang="en-US" sz="1400" dirty="0" err="1">
                          <a:latin typeface="Consolas" panose="020B0609020204030204" pitchFamily="49" charset="0"/>
                        </a:rPr>
                        <a:t>i</a:t>
                      </a:r>
                      <a:r>
                        <a:rPr lang="en-US" sz="1400" dirty="0"/>
                        <a:t> inside the </a:t>
                      </a:r>
                      <a:r>
                        <a:rPr lang="en-US" sz="1400" dirty="0">
                          <a:latin typeface="Consolas" panose="020B0609020204030204" pitchFamily="49" charset="0"/>
                        </a:rPr>
                        <a:t>for</a:t>
                      </a:r>
                      <a:r>
                        <a:rPr lang="en-US" sz="1400" dirty="0"/>
                        <a:t> loop</a:t>
                      </a:r>
                    </a:p>
                  </a:txBody>
                  <a:tcPr/>
                </a:tc>
                <a:tc>
                  <a:txBody>
                    <a:bodyPr/>
                    <a:lstStyle/>
                    <a:p>
                      <a:r>
                        <a:rPr lang="en-US" sz="1400" dirty="0" err="1">
                          <a:latin typeface="Consolas" panose="020B0609020204030204" pitchFamily="49" charset="0"/>
                        </a:rPr>
                        <a:t>i</a:t>
                      </a:r>
                      <a:r>
                        <a:rPr lang="en-US" sz="1400" baseline="0" dirty="0"/>
                        <a:t> </a:t>
                      </a:r>
                      <a:r>
                        <a:rPr lang="en-US" sz="1400" dirty="0"/>
                        <a:t>is post-incremented in the next line in</a:t>
                      </a:r>
                      <a:r>
                        <a:rPr lang="en-US" sz="1400" baseline="0" dirty="0"/>
                        <a:t> </a:t>
                      </a:r>
                      <a:r>
                        <a:rPr kumimoji="0" lang="en-US" altLang="en-US" sz="1400" b="0" i="0" u="none" strike="noStrike" cap="none" normalizeH="0" baseline="0" dirty="0" err="1">
                          <a:ln>
                            <a:noFill/>
                          </a:ln>
                          <a:solidFill>
                            <a:srgbClr val="262626"/>
                          </a:solidFill>
                          <a:effectLst/>
                          <a:latin typeface="Consolas" panose="020B0609020204030204" pitchFamily="49" charset="0"/>
                          <a:ea typeface="Times New Roman" panose="02020603050405020304" pitchFamily="18" charset="0"/>
                          <a:cs typeface="Calibri" panose="020F0502020204030204" pitchFamily="34" charset="0"/>
                        </a:rPr>
                        <a:t>appleTree</a:t>
                      </a:r>
                      <a:r>
                        <a:rPr kumimoji="0" lang="en-US" altLang="en-US" sz="1400" b="0" i="0" u="none" strike="noStrike" cap="none" normalizeH="0" baseline="0" dirty="0">
                          <a:ln>
                            <a:noFill/>
                          </a:ln>
                          <a:solidFill>
                            <a:srgbClr val="262626"/>
                          </a:solidFill>
                          <a:effectLst/>
                          <a:latin typeface="Consolas" panose="020B0609020204030204" pitchFamily="49" charset="0"/>
                          <a:ea typeface="Times New Roman" panose="02020603050405020304" pitchFamily="18" charset="0"/>
                          <a:cs typeface="Calibri" panose="020F0502020204030204" pitchFamily="34" charset="0"/>
                        </a:rPr>
                        <a:t>[</a:t>
                      </a:r>
                      <a:r>
                        <a:rPr kumimoji="0" lang="en-US" altLang="en-US" sz="1400" b="0" i="0" u="none" strike="noStrike" cap="none" normalizeH="0" baseline="0" dirty="0" err="1">
                          <a:ln>
                            <a:noFill/>
                          </a:ln>
                          <a:solidFill>
                            <a:srgbClr val="262626"/>
                          </a:solidFill>
                          <a:effectLst/>
                          <a:latin typeface="Consolas" panose="020B0609020204030204" pitchFamily="49" charset="0"/>
                          <a:ea typeface="Times New Roman" panose="02020603050405020304" pitchFamily="18" charset="0"/>
                          <a:cs typeface="Calibri" panose="020F0502020204030204" pitchFamily="34" charset="0"/>
                        </a:rPr>
                        <a:t>i</a:t>
                      </a:r>
                      <a:r>
                        <a:rPr kumimoji="0" lang="en-US" altLang="en-US" sz="1400" b="0" i="0" u="none" strike="noStrike" cap="none" normalizeH="0" baseline="0" dirty="0">
                          <a:ln>
                            <a:noFill/>
                          </a:ln>
                          <a:solidFill>
                            <a:srgbClr val="262626"/>
                          </a:solidFill>
                          <a:effectLst/>
                          <a:latin typeface="Consolas" panose="020B0609020204030204" pitchFamily="49" charset="0"/>
                          <a:ea typeface="Times New Roman" panose="02020603050405020304" pitchFamily="18" charset="0"/>
                          <a:cs typeface="Calibri" panose="020F0502020204030204" pitchFamily="34" charset="0"/>
                        </a:rPr>
                        <a:t>++]…  </a:t>
                      </a:r>
                      <a:r>
                        <a:rPr kumimoji="0" lang="en-US" altLang="en-US" sz="1400" b="0" i="0" u="none" strike="noStrike" cap="none" normalizeH="0" baseline="0" dirty="0">
                          <a:ln>
                            <a:noFill/>
                          </a:ln>
                          <a:solidFill>
                            <a:srgbClr val="262626"/>
                          </a:solidFill>
                          <a:effectLst/>
                          <a:latin typeface="+mn-lt"/>
                          <a:ea typeface="Times New Roman" panose="02020603050405020304" pitchFamily="18" charset="0"/>
                          <a:cs typeface="Calibri" panose="020F0502020204030204" pitchFamily="34" charset="0"/>
                        </a:rPr>
                        <a:t>The </a:t>
                      </a:r>
                      <a:r>
                        <a:rPr kumimoji="0" lang="en-US" altLang="en-US" sz="1400" b="0" i="0" u="none" strike="noStrike" cap="none" normalizeH="0" baseline="0" dirty="0">
                          <a:ln>
                            <a:noFill/>
                          </a:ln>
                          <a:solidFill>
                            <a:srgbClr val="262626"/>
                          </a:solidFill>
                          <a:effectLst/>
                          <a:latin typeface="Consolas" panose="020B0609020204030204" pitchFamily="49" charset="0"/>
                          <a:ea typeface="Times New Roman" panose="02020603050405020304" pitchFamily="18" charset="0"/>
                          <a:cs typeface="Calibri" panose="020F0502020204030204" pitchFamily="34" charset="0"/>
                        </a:rPr>
                        <a:t>for</a:t>
                      </a:r>
                      <a:r>
                        <a:rPr kumimoji="0" lang="en-US" altLang="en-US" sz="1400" b="0" i="0" u="none" strike="noStrike" cap="none" normalizeH="0" baseline="0" dirty="0">
                          <a:ln>
                            <a:noFill/>
                          </a:ln>
                          <a:solidFill>
                            <a:srgbClr val="262626"/>
                          </a:solidFill>
                          <a:effectLst/>
                          <a:latin typeface="+mn-lt"/>
                          <a:ea typeface="Times New Roman" panose="02020603050405020304" pitchFamily="18" charset="0"/>
                          <a:cs typeface="Calibri" panose="020F0502020204030204" pitchFamily="34" charset="0"/>
                        </a:rPr>
                        <a:t> loop is otherwise correct as written.</a:t>
                      </a:r>
                      <a:endParaRPr lang="en-US" sz="1400" dirty="0"/>
                    </a:p>
                  </a:txBody>
                  <a:tcPr/>
                </a:tc>
                <a:extLst>
                  <a:ext uri="{0D108BD9-81ED-4DB2-BD59-A6C34878D82A}">
                    <a16:rowId xmlns:a16="http://schemas.microsoft.com/office/drawing/2014/main" val="3924953340"/>
                  </a:ext>
                </a:extLst>
              </a:tr>
            </a:tbl>
          </a:graphicData>
        </a:graphic>
      </p:graphicFrame>
    </p:spTree>
    <p:extLst>
      <p:ext uri="{BB962C8B-B14F-4D97-AF65-F5344CB8AC3E}">
        <p14:creationId xmlns:p14="http://schemas.microsoft.com/office/powerpoint/2010/main" val="42289996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 name="Text Box 20"/>
          <p:cNvSpPr txBox="1"/>
          <p:nvPr/>
        </p:nvSpPr>
        <p:spPr>
          <a:xfrm>
            <a:off x="539552" y="414390"/>
            <a:ext cx="8208912" cy="5102842"/>
          </a:xfrm>
          <a:prstGeom prst="rect">
            <a:avLst/>
          </a:prstGeom>
          <a:solidFill>
            <a:sysClr val="window" lastClr="FFFFFF"/>
          </a:solidFill>
          <a:ln w="6350">
            <a:solidFill>
              <a:prstClr val="black"/>
            </a:solid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dirty="0">
                <a:ln>
                  <a:noFill/>
                </a:ln>
                <a:solidFill>
                  <a:sysClr val="windowText" lastClr="000000"/>
                </a:solidFill>
                <a:effectLst/>
                <a:uLnTx/>
                <a:uFillTx/>
                <a:latin typeface="+mn-lt"/>
                <a:ea typeface="Times New Roman"/>
                <a:cs typeface="+mn-cs"/>
              </a:rPr>
              <a:t>Things which are </a:t>
            </a:r>
            <a:r>
              <a:rPr kumimoji="0" lang="en-US" sz="1800" b="1" i="1" u="none" strike="noStrike" kern="0" cap="none" spc="0" normalizeH="0" baseline="0" noProof="0" dirty="0">
                <a:ln>
                  <a:noFill/>
                </a:ln>
                <a:solidFill>
                  <a:sysClr val="windowText" lastClr="000000"/>
                </a:solidFill>
                <a:effectLst/>
                <a:uLnTx/>
                <a:uFillTx/>
                <a:latin typeface="+mn-lt"/>
                <a:ea typeface="Times New Roman"/>
                <a:cs typeface="+mn-cs"/>
              </a:rPr>
              <a:t>NOT</a:t>
            </a:r>
            <a:r>
              <a:rPr kumimoji="0" lang="en-US" sz="1800" b="1" i="0" u="none" strike="noStrike" kern="0" cap="none" spc="0" normalizeH="0" baseline="0" noProof="0" dirty="0">
                <a:ln>
                  <a:noFill/>
                </a:ln>
                <a:solidFill>
                  <a:sysClr val="windowText" lastClr="000000"/>
                </a:solidFill>
                <a:effectLst/>
                <a:uLnTx/>
                <a:uFillTx/>
                <a:latin typeface="+mn-lt"/>
                <a:ea typeface="Times New Roman"/>
                <a:cs typeface="+mn-cs"/>
              </a:rPr>
              <a:t> errors, but which are frequently cited as such by students:</a:t>
            </a: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2000" kern="0" dirty="0">
              <a:solidFill>
                <a:sysClr val="windowText" lastClr="000000"/>
              </a:solidFill>
              <a:latin typeface="+mn-lt"/>
              <a:ea typeface="Times New Roman"/>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sysClr val="windowText" lastClr="000000"/>
              </a:solidFill>
              <a:effectLst/>
              <a:uLnTx/>
              <a:uFillTx/>
              <a:latin typeface="+mn-lt"/>
              <a:ea typeface="Times New Roman"/>
              <a:cs typeface="+mn-cs"/>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2000" kern="0" dirty="0">
              <a:solidFill>
                <a:sysClr val="windowText" lastClr="000000"/>
              </a:solidFill>
              <a:latin typeface="+mn-lt"/>
              <a:ea typeface="Times New Roman"/>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sysClr val="windowText" lastClr="000000"/>
              </a:solidFill>
              <a:effectLst/>
              <a:uLnTx/>
              <a:uFillTx/>
              <a:latin typeface="+mn-lt"/>
              <a:ea typeface="Times New Roman"/>
              <a:cs typeface="+mn-cs"/>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2000" kern="0" dirty="0">
              <a:solidFill>
                <a:sysClr val="windowText" lastClr="000000"/>
              </a:solidFill>
              <a:latin typeface="+mn-lt"/>
              <a:ea typeface="Times New Roman"/>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sysClr val="windowText" lastClr="000000"/>
              </a:solidFill>
              <a:effectLst/>
              <a:uLnTx/>
              <a:uFillTx/>
              <a:latin typeface="+mn-lt"/>
              <a:ea typeface="Times New Roman"/>
              <a:cs typeface="+mn-cs"/>
            </a:endParaRPr>
          </a:p>
        </p:txBody>
      </p:sp>
      <p:sp>
        <p:nvSpPr>
          <p:cNvPr id="6" name="Slide Number Placeholder 5"/>
          <p:cNvSpPr>
            <a:spLocks noGrp="1"/>
          </p:cNvSpPr>
          <p:nvPr>
            <p:ph type="sldNum" sz="quarter" idx="12"/>
          </p:nvPr>
        </p:nvSpPr>
        <p:spPr/>
        <p:txBody>
          <a:bodyPr/>
          <a:lstStyle/>
          <a:p>
            <a:pPr>
              <a:defRPr/>
            </a:pPr>
            <a:fld id="{3DD1B580-8283-423C-8B9F-1D7D7650D04F}" type="slidenum">
              <a:rPr lang="en-CA" smtClean="0"/>
              <a:pPr>
                <a:defRPr/>
              </a:pPr>
              <a:t>20</a:t>
            </a:fld>
            <a:endParaRPr lang="en-CA"/>
          </a:p>
        </p:txBody>
      </p:sp>
      <p:sp>
        <p:nvSpPr>
          <p:cNvPr id="27" name="Footer Placeholder 4"/>
          <p:cNvSpPr>
            <a:spLocks noGrp="1"/>
          </p:cNvSpPr>
          <p:nvPr>
            <p:ph type="ftr" sz="quarter" idx="11"/>
          </p:nvPr>
        </p:nvSpPr>
        <p:spPr>
          <a:xfrm>
            <a:off x="1371600" y="6218238"/>
            <a:ext cx="2895600" cy="215900"/>
          </a:xfrm>
        </p:spPr>
        <p:txBody>
          <a:bodyPr/>
          <a:lstStyle/>
          <a:p>
            <a:pPr>
              <a:defRPr/>
            </a:pPr>
            <a:r>
              <a:rPr lang="en-CA" dirty="0"/>
              <a:t>Midterm Answers</a:t>
            </a:r>
          </a:p>
        </p:txBody>
      </p:sp>
      <p:graphicFrame>
        <p:nvGraphicFramePr>
          <p:cNvPr id="3" name="Table 2"/>
          <p:cNvGraphicFramePr>
            <a:graphicFrameLocks noGrp="1"/>
          </p:cNvGraphicFramePr>
          <p:nvPr>
            <p:extLst>
              <p:ext uri="{D42A27DB-BD31-4B8C-83A1-F6EECF244321}">
                <p14:modId xmlns:p14="http://schemas.microsoft.com/office/powerpoint/2010/main" val="1312912040"/>
              </p:ext>
            </p:extLst>
          </p:nvPr>
        </p:nvGraphicFramePr>
        <p:xfrm>
          <a:off x="467543" y="908720"/>
          <a:ext cx="8352929" cy="4988409"/>
        </p:xfrm>
        <a:graphic>
          <a:graphicData uri="http://schemas.openxmlformats.org/drawingml/2006/table">
            <a:tbl>
              <a:tblPr firstRow="1" bandRow="1">
                <a:tableStyleId>{5C22544A-7EE6-4342-B048-85BDC9FD1C3A}</a:tableStyleId>
              </a:tblPr>
              <a:tblGrid>
                <a:gridCol w="2448273">
                  <a:extLst>
                    <a:ext uri="{9D8B030D-6E8A-4147-A177-3AD203B41FA5}">
                      <a16:colId xmlns:a16="http://schemas.microsoft.com/office/drawing/2014/main" val="20000"/>
                    </a:ext>
                  </a:extLst>
                </a:gridCol>
                <a:gridCol w="2448272">
                  <a:extLst>
                    <a:ext uri="{9D8B030D-6E8A-4147-A177-3AD203B41FA5}">
                      <a16:colId xmlns:a16="http://schemas.microsoft.com/office/drawing/2014/main" val="20001"/>
                    </a:ext>
                  </a:extLst>
                </a:gridCol>
                <a:gridCol w="3456384">
                  <a:extLst>
                    <a:ext uri="{9D8B030D-6E8A-4147-A177-3AD203B41FA5}">
                      <a16:colId xmlns:a16="http://schemas.microsoft.com/office/drawing/2014/main" val="20002"/>
                    </a:ext>
                  </a:extLst>
                </a:gridCol>
              </a:tblGrid>
              <a:tr h="360039">
                <a:tc>
                  <a:txBody>
                    <a:bodyPr/>
                    <a:lstStyle/>
                    <a:p>
                      <a:pPr algn="ctr"/>
                      <a:r>
                        <a:rPr lang="en-US" sz="1200" b="1" dirty="0"/>
                        <a:t>Suspected Error</a:t>
                      </a:r>
                    </a:p>
                  </a:txBody>
                  <a:tcPr/>
                </a:tc>
                <a:tc>
                  <a:txBody>
                    <a:bodyPr/>
                    <a:lstStyle/>
                    <a:p>
                      <a:pPr algn="ctr"/>
                      <a:r>
                        <a:rPr lang="en-US" sz="1400" dirty="0"/>
                        <a:t>Reason</a:t>
                      </a:r>
                      <a:r>
                        <a:rPr lang="en-US" sz="1400" baseline="0" dirty="0"/>
                        <a:t> typically given</a:t>
                      </a:r>
                      <a:endParaRPr lang="en-US" sz="1400" dirty="0"/>
                    </a:p>
                  </a:txBody>
                  <a:tcPr/>
                </a:tc>
                <a:tc>
                  <a:txBody>
                    <a:bodyPr/>
                    <a:lstStyle/>
                    <a:p>
                      <a:pPr algn="ctr"/>
                      <a:r>
                        <a:rPr lang="en-US" sz="1400" dirty="0"/>
                        <a:t>Reason why this is not an error</a:t>
                      </a:r>
                    </a:p>
                  </a:txBody>
                  <a:tcPr/>
                </a:tc>
                <a:extLst>
                  <a:ext uri="{0D108BD9-81ED-4DB2-BD59-A6C34878D82A}">
                    <a16:rowId xmlns:a16="http://schemas.microsoft.com/office/drawing/2014/main" val="10000"/>
                  </a:ext>
                </a:extLst>
              </a:tr>
              <a:tr h="668646">
                <a:tc>
                  <a:txBody>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en-US" sz="1400" b="1" i="0" u="none" strike="noStrike" cap="none" normalizeH="0" baseline="0" dirty="0" err="1">
                          <a:ln>
                            <a:noFill/>
                          </a:ln>
                          <a:solidFill>
                            <a:srgbClr val="262626"/>
                          </a:solidFill>
                          <a:effectLst/>
                          <a:latin typeface="Consolas" panose="020B0609020204030204" pitchFamily="49" charset="0"/>
                          <a:ea typeface="Times New Roman" panose="02020603050405020304" pitchFamily="18" charset="0"/>
                          <a:cs typeface="Calibri" panose="020F0502020204030204" pitchFamily="34" charset="0"/>
                        </a:rPr>
                        <a:t>appleTree</a:t>
                      </a:r>
                      <a:r>
                        <a:rPr kumimoji="0" lang="en-US" altLang="en-US" sz="1400" b="1" i="0" u="none" strike="noStrike" cap="none" normalizeH="0" baseline="0" dirty="0">
                          <a:ln>
                            <a:noFill/>
                          </a:ln>
                          <a:solidFill>
                            <a:srgbClr val="262626"/>
                          </a:solidFill>
                          <a:effectLst/>
                          <a:latin typeface="Consolas" panose="020B0609020204030204" pitchFamily="49" charset="0"/>
                          <a:ea typeface="Times New Roman" panose="02020603050405020304" pitchFamily="18" charset="0"/>
                          <a:cs typeface="Calibri" panose="020F0502020204030204" pitchFamily="34" charset="0"/>
                        </a:rPr>
                        <a:t>[</a:t>
                      </a:r>
                      <a:r>
                        <a:rPr kumimoji="0" lang="en-US" altLang="en-US" sz="1400" b="1" i="0" u="none" strike="noStrike" cap="none" normalizeH="0" baseline="0" dirty="0" err="1">
                          <a:ln>
                            <a:noFill/>
                          </a:ln>
                          <a:solidFill>
                            <a:srgbClr val="262626"/>
                          </a:solidFill>
                          <a:effectLst/>
                          <a:latin typeface="Consolas" panose="020B0609020204030204" pitchFamily="49" charset="0"/>
                          <a:ea typeface="Times New Roman" panose="02020603050405020304" pitchFamily="18" charset="0"/>
                          <a:cs typeface="Calibri" panose="020F0502020204030204" pitchFamily="34" charset="0"/>
                        </a:rPr>
                        <a:t>i</a:t>
                      </a:r>
                      <a:r>
                        <a:rPr kumimoji="0" lang="en-US" altLang="en-US" sz="1400" b="1" i="0" u="none" strike="noStrike" cap="none" normalizeH="0" baseline="0" dirty="0">
                          <a:ln>
                            <a:noFill/>
                          </a:ln>
                          <a:solidFill>
                            <a:srgbClr val="262626"/>
                          </a:solidFill>
                          <a:effectLst/>
                          <a:latin typeface="Consolas" panose="020B0609020204030204" pitchFamily="49" charset="0"/>
                          <a:ea typeface="Times New Roman" panose="02020603050405020304" pitchFamily="18" charset="0"/>
                          <a:cs typeface="Calibri" panose="020F0502020204030204" pitchFamily="34" charset="0"/>
                        </a:rPr>
                        <a:t>++] = new Apple("Apple No " + </a:t>
                      </a:r>
                      <a:r>
                        <a:rPr kumimoji="0" lang="en-US" altLang="en-US" sz="1400" b="1" i="0" u="none" strike="noStrike" cap="none" normalizeH="0" baseline="0" dirty="0" err="1">
                          <a:ln>
                            <a:noFill/>
                          </a:ln>
                          <a:solidFill>
                            <a:srgbClr val="262626"/>
                          </a:solidFill>
                          <a:effectLst/>
                          <a:latin typeface="Consolas" panose="020B0609020204030204" pitchFamily="49" charset="0"/>
                          <a:ea typeface="Times New Roman" panose="02020603050405020304" pitchFamily="18" charset="0"/>
                          <a:cs typeface="Calibri" panose="020F0502020204030204" pitchFamily="34" charset="0"/>
                        </a:rPr>
                        <a:t>i</a:t>
                      </a:r>
                      <a:r>
                        <a:rPr kumimoji="0" lang="en-US" altLang="en-US" sz="1400" b="1" i="0" u="none" strike="noStrike" cap="none" normalizeH="0" baseline="0" dirty="0">
                          <a:ln>
                            <a:noFill/>
                          </a:ln>
                          <a:solidFill>
                            <a:srgbClr val="262626"/>
                          </a:solidFill>
                          <a:effectLst/>
                          <a:latin typeface="Consolas" panose="020B0609020204030204" pitchFamily="49" charset="0"/>
                          <a:ea typeface="Times New Roman" panose="02020603050405020304" pitchFamily="18" charset="0"/>
                          <a:cs typeface="Calibri" panose="020F0502020204030204" pitchFamily="34" charset="0"/>
                        </a:rPr>
                        <a:t>, 8.5f)</a:t>
                      </a:r>
                      <a:endParaRPr lang="en-US" sz="1400" b="1" dirty="0">
                        <a:latin typeface="Consolas" panose="020B0609020204030204" pitchFamily="49" charset="0"/>
                        <a:cs typeface="Consolas" panose="020B0609020204030204" pitchFamily="49" charset="0"/>
                      </a:endParaRPr>
                    </a:p>
                  </a:txBody>
                  <a:tcPr/>
                </a:tc>
                <a:tc>
                  <a:txBody>
                    <a:bodyPr/>
                    <a:lstStyle/>
                    <a:p>
                      <a:r>
                        <a:rPr lang="en-US" sz="1400" dirty="0"/>
                        <a:t>Cannot add </a:t>
                      </a:r>
                      <a:r>
                        <a:rPr lang="en-US" sz="1400" dirty="0">
                          <a:latin typeface="Consolas" panose="020B0609020204030204" pitchFamily="49" charset="0"/>
                        </a:rPr>
                        <a:t>String</a:t>
                      </a:r>
                      <a:r>
                        <a:rPr lang="en-US" sz="1400" dirty="0"/>
                        <a:t> to</a:t>
                      </a:r>
                      <a:r>
                        <a:rPr lang="en-US" sz="1400" dirty="0">
                          <a:latin typeface="Consolas" panose="020B0609020204030204" pitchFamily="49" charset="0"/>
                        </a:rPr>
                        <a:t> </a:t>
                      </a:r>
                      <a:r>
                        <a:rPr lang="en-US" sz="1400" dirty="0" err="1">
                          <a:latin typeface="Consolas" panose="020B0609020204030204" pitchFamily="49" charset="0"/>
                        </a:rPr>
                        <a:t>i</a:t>
                      </a:r>
                      <a:r>
                        <a:rPr lang="en-US" sz="1400" dirty="0">
                          <a:latin typeface="Consolas" panose="020B0609020204030204" pitchFamily="49" charset="0"/>
                        </a:rPr>
                        <a:t> </a:t>
                      </a:r>
                      <a:r>
                        <a:rPr lang="en-US" sz="1400" dirty="0"/>
                        <a:t>in output</a:t>
                      </a:r>
                    </a:p>
                  </a:txBody>
                  <a:tcPr/>
                </a:tc>
                <a:tc>
                  <a:txBody>
                    <a:bodyPr/>
                    <a:lstStyle/>
                    <a:p>
                      <a:r>
                        <a:rPr lang="en-US" sz="1400" dirty="0"/>
                        <a:t>Attempt is to output “Apple No 1”, “Apple No 2”, etc.  That’s how it works; not a problem</a:t>
                      </a:r>
                    </a:p>
                  </a:txBody>
                  <a:tcPr/>
                </a:tc>
                <a:extLst>
                  <a:ext uri="{0D108BD9-81ED-4DB2-BD59-A6C34878D82A}">
                    <a16:rowId xmlns:a16="http://schemas.microsoft.com/office/drawing/2014/main" val="10001"/>
                  </a:ext>
                </a:extLst>
              </a:tr>
              <a:tr h="668646">
                <a:tc>
                  <a:txBody>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en-US" sz="1400" b="1" i="0" u="none" strike="noStrike" cap="none" normalizeH="0" baseline="0" dirty="0" err="1">
                          <a:ln>
                            <a:noFill/>
                          </a:ln>
                          <a:solidFill>
                            <a:srgbClr val="262626"/>
                          </a:solidFill>
                          <a:effectLst/>
                          <a:latin typeface="Consolas" panose="020B0609020204030204" pitchFamily="49" charset="0"/>
                          <a:ea typeface="Times New Roman" panose="02020603050405020304" pitchFamily="18" charset="0"/>
                          <a:cs typeface="Calibri" panose="020F0502020204030204" pitchFamily="34" charset="0"/>
                        </a:rPr>
                        <a:t>appleTree</a:t>
                      </a:r>
                      <a:r>
                        <a:rPr kumimoji="0" lang="en-US" altLang="en-US" sz="1400" b="1" i="0" u="none" strike="noStrike" cap="none" normalizeH="0" baseline="0" dirty="0">
                          <a:ln>
                            <a:noFill/>
                          </a:ln>
                          <a:solidFill>
                            <a:srgbClr val="262626"/>
                          </a:solidFill>
                          <a:effectLst/>
                          <a:latin typeface="Consolas" panose="020B0609020204030204" pitchFamily="49" charset="0"/>
                          <a:ea typeface="Times New Roman" panose="02020603050405020304" pitchFamily="18" charset="0"/>
                          <a:cs typeface="Calibri" panose="020F0502020204030204" pitchFamily="34" charset="0"/>
                        </a:rPr>
                        <a:t>[</a:t>
                      </a:r>
                      <a:r>
                        <a:rPr kumimoji="0" lang="en-US" altLang="en-US" sz="1400" b="1" i="0" u="none" strike="noStrike" cap="none" normalizeH="0" baseline="0" dirty="0" err="1">
                          <a:ln>
                            <a:noFill/>
                          </a:ln>
                          <a:solidFill>
                            <a:srgbClr val="262626"/>
                          </a:solidFill>
                          <a:effectLst/>
                          <a:latin typeface="Consolas" panose="020B0609020204030204" pitchFamily="49" charset="0"/>
                          <a:ea typeface="Times New Roman" panose="02020603050405020304" pitchFamily="18" charset="0"/>
                          <a:cs typeface="Calibri" panose="020F0502020204030204" pitchFamily="34" charset="0"/>
                        </a:rPr>
                        <a:t>i</a:t>
                      </a:r>
                      <a:r>
                        <a:rPr kumimoji="0" lang="en-US" altLang="en-US" sz="1400" b="1" i="0" u="none" strike="noStrike" cap="none" normalizeH="0" baseline="0" dirty="0">
                          <a:ln>
                            <a:noFill/>
                          </a:ln>
                          <a:solidFill>
                            <a:srgbClr val="262626"/>
                          </a:solidFill>
                          <a:effectLst/>
                          <a:latin typeface="Consolas" panose="020B0609020204030204" pitchFamily="49" charset="0"/>
                          <a:ea typeface="Times New Roman" panose="02020603050405020304" pitchFamily="18" charset="0"/>
                          <a:cs typeface="Calibri" panose="020F0502020204030204" pitchFamily="34" charset="0"/>
                        </a:rPr>
                        <a:t>++] = new Apple("Apple No " + </a:t>
                      </a:r>
                      <a:r>
                        <a:rPr kumimoji="0" lang="en-US" altLang="en-US" sz="1400" b="1" i="0" u="none" strike="noStrike" cap="none" normalizeH="0" baseline="0" dirty="0" err="1">
                          <a:ln>
                            <a:noFill/>
                          </a:ln>
                          <a:solidFill>
                            <a:srgbClr val="262626"/>
                          </a:solidFill>
                          <a:effectLst/>
                          <a:latin typeface="Consolas" panose="020B0609020204030204" pitchFamily="49" charset="0"/>
                          <a:ea typeface="Times New Roman" panose="02020603050405020304" pitchFamily="18" charset="0"/>
                          <a:cs typeface="Calibri" panose="020F0502020204030204" pitchFamily="34" charset="0"/>
                        </a:rPr>
                        <a:t>i</a:t>
                      </a:r>
                      <a:r>
                        <a:rPr kumimoji="0" lang="en-US" altLang="en-US" sz="1400" b="1" i="0" u="none" strike="noStrike" cap="none" normalizeH="0" baseline="0" dirty="0">
                          <a:ln>
                            <a:noFill/>
                          </a:ln>
                          <a:solidFill>
                            <a:srgbClr val="262626"/>
                          </a:solidFill>
                          <a:effectLst/>
                          <a:latin typeface="Consolas" panose="020B0609020204030204" pitchFamily="49" charset="0"/>
                          <a:ea typeface="Times New Roman" panose="02020603050405020304" pitchFamily="18" charset="0"/>
                          <a:cs typeface="Calibri" panose="020F0502020204030204" pitchFamily="34" charset="0"/>
                        </a:rPr>
                        <a:t>, 8.5f)</a:t>
                      </a:r>
                      <a:endParaRPr lang="en-US" sz="1400" b="1" dirty="0">
                        <a:latin typeface="Consolas" panose="020B0609020204030204" pitchFamily="49" charset="0"/>
                        <a:cs typeface="Consolas" panose="020B0609020204030204" pitchFamily="49" charset="0"/>
                      </a:endParaRPr>
                    </a:p>
                  </a:txBody>
                  <a:tcPr/>
                </a:tc>
                <a:tc>
                  <a:txBody>
                    <a:bodyPr/>
                    <a:lstStyle/>
                    <a:p>
                      <a:r>
                        <a:rPr lang="en-US" sz="1400" dirty="0"/>
                        <a:t>Cannot have</a:t>
                      </a:r>
                      <a:r>
                        <a:rPr lang="en-US" sz="1400" baseline="0" dirty="0"/>
                        <a:t> ‘f’ after number</a:t>
                      </a:r>
                      <a:endParaRPr lang="en-US" sz="1400" dirty="0"/>
                    </a:p>
                  </a:txBody>
                  <a:tcPr/>
                </a:tc>
                <a:tc>
                  <a:txBody>
                    <a:bodyPr/>
                    <a:lstStyle/>
                    <a:p>
                      <a:r>
                        <a:rPr lang="en-US" sz="1400" dirty="0"/>
                        <a:t>The</a:t>
                      </a:r>
                      <a:r>
                        <a:rPr lang="en-US" sz="1400" baseline="0" dirty="0"/>
                        <a:t> ‘f’ in 8.5f indicates a floating point number.  It is perfectly acceptable.</a:t>
                      </a:r>
                      <a:endParaRPr lang="en-US" sz="1400" dirty="0"/>
                    </a:p>
                  </a:txBody>
                  <a:tcPr/>
                </a:tc>
                <a:extLst>
                  <a:ext uri="{0D108BD9-81ED-4DB2-BD59-A6C34878D82A}">
                    <a16:rowId xmlns:a16="http://schemas.microsoft.com/office/drawing/2014/main" val="10002"/>
                  </a:ext>
                </a:extLst>
              </a:tr>
              <a:tr h="544050">
                <a:tc>
                  <a:txBody>
                    <a:bodyPr/>
                    <a:lstStyle/>
                    <a:p>
                      <a:r>
                        <a:rPr kumimoji="0" lang="en-US" altLang="en-US" sz="1400" b="1" i="0" u="none" strike="noStrike" cap="none" normalizeH="0" baseline="0" dirty="0">
                          <a:ln>
                            <a:noFill/>
                          </a:ln>
                          <a:solidFill>
                            <a:srgbClr val="262626"/>
                          </a:solidFill>
                          <a:effectLst/>
                          <a:latin typeface="Consolas" panose="020B0609020204030204" pitchFamily="49" charset="0"/>
                          <a:ea typeface="Times New Roman" panose="02020603050405020304" pitchFamily="18" charset="0"/>
                          <a:cs typeface="Calibri" panose="020F0502020204030204" pitchFamily="34" charset="0"/>
                        </a:rPr>
                        <a:t>for (Apples </a:t>
                      </a:r>
                      <a:r>
                        <a:rPr kumimoji="0" lang="en-US" altLang="en-US" sz="1400" b="1" i="0" u="none" strike="noStrike" cap="none" normalizeH="0" baseline="0" dirty="0" err="1">
                          <a:ln>
                            <a:noFill/>
                          </a:ln>
                          <a:solidFill>
                            <a:srgbClr val="262626"/>
                          </a:solidFill>
                          <a:effectLst/>
                          <a:latin typeface="Consolas" panose="020B0609020204030204" pitchFamily="49" charset="0"/>
                          <a:ea typeface="Times New Roman" panose="02020603050405020304" pitchFamily="18" charset="0"/>
                          <a:cs typeface="Calibri" panose="020F0502020204030204" pitchFamily="34" charset="0"/>
                        </a:rPr>
                        <a:t>thisApple</a:t>
                      </a:r>
                      <a:r>
                        <a:rPr kumimoji="0" lang="en-US" altLang="en-US" sz="1400" b="1" i="0" u="none" strike="noStrike" cap="none" normalizeH="0" baseline="0" dirty="0">
                          <a:ln>
                            <a:noFill/>
                          </a:ln>
                          <a:solidFill>
                            <a:srgbClr val="262626"/>
                          </a:solidFill>
                          <a:effectLst/>
                          <a:latin typeface="Consolas" panose="020B0609020204030204" pitchFamily="49" charset="0"/>
                          <a:ea typeface="Times New Roman" panose="02020603050405020304" pitchFamily="18" charset="0"/>
                          <a:cs typeface="Calibri" panose="020F0502020204030204" pitchFamily="34" charset="0"/>
                        </a:rPr>
                        <a:t> : </a:t>
                      </a:r>
                    </a:p>
                    <a:p>
                      <a:r>
                        <a:rPr kumimoji="0" lang="en-US" altLang="en-US" sz="1400" b="1" i="0" u="none" strike="noStrike" cap="none" normalizeH="0" baseline="0" dirty="0">
                          <a:ln>
                            <a:noFill/>
                          </a:ln>
                          <a:solidFill>
                            <a:srgbClr val="262626"/>
                          </a:solidFill>
                          <a:effectLst/>
                          <a:latin typeface="Consolas" panose="020B0609020204030204" pitchFamily="49" charset="0"/>
                          <a:ea typeface="Times New Roman" panose="02020603050405020304" pitchFamily="18" charset="0"/>
                          <a:cs typeface="Calibri" panose="020F0502020204030204" pitchFamily="34" charset="0"/>
                        </a:rPr>
                        <a:t>                 apple) </a:t>
                      </a:r>
                      <a:endParaRPr lang="en-US" sz="1400" b="1" dirty="0">
                        <a:latin typeface="Consolas" panose="020B0609020204030204" pitchFamily="49" charset="0"/>
                        <a:cs typeface="Consolas" panose="020B0609020204030204" pitchFamily="49" charset="0"/>
                      </a:endParaRPr>
                    </a:p>
                  </a:txBody>
                  <a:tcPr/>
                </a:tc>
                <a:tc>
                  <a:txBody>
                    <a:bodyPr/>
                    <a:lstStyle/>
                    <a:p>
                      <a:r>
                        <a:rPr lang="en-US" sz="1400" dirty="0"/>
                        <a:t>No ‘:’ in for loop</a:t>
                      </a:r>
                    </a:p>
                  </a:txBody>
                  <a:tcPr/>
                </a:tc>
                <a:tc>
                  <a:txBody>
                    <a:bodyPr/>
                    <a:lstStyle/>
                    <a:p>
                      <a:r>
                        <a:rPr lang="en-US" sz="1400" dirty="0"/>
                        <a:t>It’s an enhanced</a:t>
                      </a:r>
                      <a:r>
                        <a:rPr lang="en-US" sz="1400" baseline="0" dirty="0"/>
                        <a:t> </a:t>
                      </a:r>
                      <a:r>
                        <a:rPr lang="en-US" sz="1400" baseline="0" dirty="0">
                          <a:latin typeface="Consolas" panose="020B0609020204030204" pitchFamily="49" charset="0"/>
                        </a:rPr>
                        <a:t>for</a:t>
                      </a:r>
                      <a:r>
                        <a:rPr lang="en-US" sz="1400" baseline="0" dirty="0"/>
                        <a:t> loop; that’s how it works</a:t>
                      </a:r>
                      <a:endParaRPr lang="en-US" sz="1400" dirty="0"/>
                    </a:p>
                  </a:txBody>
                  <a:tcPr/>
                </a:tc>
                <a:extLst>
                  <a:ext uri="{0D108BD9-81ED-4DB2-BD59-A6C34878D82A}">
                    <a16:rowId xmlns:a16="http://schemas.microsoft.com/office/drawing/2014/main" val="10003"/>
                  </a:ext>
                </a:extLst>
              </a:tr>
              <a:tr h="576064">
                <a:tc>
                  <a:txBody>
                    <a:bodyPr/>
                    <a:lstStyle/>
                    <a:p>
                      <a:r>
                        <a:rPr kumimoji="0" lang="en-US" altLang="en-US" sz="1400" b="1" i="0" u="none" strike="noStrike" cap="none" normalizeH="0" baseline="0" dirty="0">
                          <a:ln>
                            <a:noFill/>
                          </a:ln>
                          <a:solidFill>
                            <a:srgbClr val="262626"/>
                          </a:solidFill>
                          <a:effectLst/>
                          <a:latin typeface="Consolas" panose="020B0609020204030204" pitchFamily="49" charset="0"/>
                          <a:ea typeface="Times New Roman" panose="02020603050405020304" pitchFamily="18" charset="0"/>
                          <a:cs typeface="Calibri" panose="020F0502020204030204" pitchFamily="34" charset="0"/>
                        </a:rPr>
                        <a:t>for (Apples </a:t>
                      </a:r>
                      <a:r>
                        <a:rPr kumimoji="0" lang="en-US" altLang="en-US" sz="1400" b="1" i="0" u="none" strike="noStrike" cap="none" normalizeH="0" baseline="0" dirty="0" err="1">
                          <a:ln>
                            <a:noFill/>
                          </a:ln>
                          <a:solidFill>
                            <a:srgbClr val="262626"/>
                          </a:solidFill>
                          <a:effectLst/>
                          <a:latin typeface="Consolas" panose="020B0609020204030204" pitchFamily="49" charset="0"/>
                          <a:ea typeface="Times New Roman" panose="02020603050405020304" pitchFamily="18" charset="0"/>
                          <a:cs typeface="Calibri" panose="020F0502020204030204" pitchFamily="34" charset="0"/>
                        </a:rPr>
                        <a:t>thisApple</a:t>
                      </a:r>
                      <a:r>
                        <a:rPr kumimoji="0" lang="en-US" altLang="en-US" sz="1400" b="1" i="0" u="none" strike="noStrike" cap="none" normalizeH="0" baseline="0" dirty="0">
                          <a:ln>
                            <a:noFill/>
                          </a:ln>
                          <a:solidFill>
                            <a:srgbClr val="262626"/>
                          </a:solidFill>
                          <a:effectLst/>
                          <a:latin typeface="Consolas" panose="020B0609020204030204" pitchFamily="49" charset="0"/>
                          <a:ea typeface="Times New Roman" panose="02020603050405020304" pitchFamily="18" charset="0"/>
                          <a:cs typeface="Calibri" panose="020F0502020204030204" pitchFamily="34" charset="0"/>
                        </a:rPr>
                        <a:t> : </a:t>
                      </a:r>
                    </a:p>
                    <a:p>
                      <a:r>
                        <a:rPr kumimoji="0" lang="en-US" altLang="en-US" sz="1400" b="1" i="0" u="none" strike="noStrike" cap="none" normalizeH="0" baseline="0" dirty="0">
                          <a:ln>
                            <a:noFill/>
                          </a:ln>
                          <a:solidFill>
                            <a:srgbClr val="262626"/>
                          </a:solidFill>
                          <a:effectLst/>
                          <a:latin typeface="Consolas" panose="020B0609020204030204" pitchFamily="49" charset="0"/>
                          <a:ea typeface="Times New Roman" panose="02020603050405020304" pitchFamily="18" charset="0"/>
                          <a:cs typeface="Calibri" panose="020F0502020204030204" pitchFamily="34" charset="0"/>
                        </a:rPr>
                        <a:t>                 apple) </a:t>
                      </a:r>
                      <a:endParaRPr lang="en-US" sz="1400" b="1" dirty="0">
                        <a:latin typeface="Consolas" panose="020B0609020204030204" pitchFamily="49" charset="0"/>
                        <a:cs typeface="Consolas" panose="020B0609020204030204" pitchFamily="49"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CA" sz="1400" b="1" i="0" u="none" strike="noStrike" kern="0" cap="none" spc="0" normalizeH="0" baseline="0" noProof="0" dirty="0">
                          <a:ln>
                            <a:noFill/>
                          </a:ln>
                          <a:solidFill>
                            <a:sysClr val="windowText" lastClr="000000"/>
                          </a:solidFill>
                          <a:effectLst/>
                          <a:uLnTx/>
                          <a:uFillTx/>
                          <a:latin typeface="Consolas"/>
                          <a:ea typeface="Times New Roman"/>
                          <a:cs typeface="+mn-cs"/>
                        </a:rPr>
                        <a:t>      </a:t>
                      </a:r>
                      <a:endParaRPr kumimoji="0" lang="en-US" sz="1400" b="1" i="0" u="none" strike="noStrike" kern="0" cap="none" spc="0" normalizeH="0" baseline="0" noProof="0" dirty="0">
                        <a:ln>
                          <a:noFill/>
                        </a:ln>
                        <a:solidFill>
                          <a:sysClr val="windowText" lastClr="000000"/>
                        </a:solidFill>
                        <a:effectLst/>
                        <a:uLnTx/>
                        <a:uFillTx/>
                        <a:latin typeface="Times New Roman"/>
                        <a:ea typeface="Times New Roman"/>
                        <a:cs typeface="+mn-cs"/>
                      </a:endParaRPr>
                    </a:p>
                  </a:txBody>
                  <a:tcPr/>
                </a:tc>
                <a:tc>
                  <a:txBody>
                    <a:bodyPr/>
                    <a:lstStyle/>
                    <a:p>
                      <a:r>
                        <a:rPr lang="en-US" sz="1400" dirty="0"/>
                        <a:t>Should be </a:t>
                      </a:r>
                      <a:r>
                        <a:rPr lang="en-US" sz="1400" dirty="0" err="1">
                          <a:latin typeface="Consolas" panose="020B0609020204030204" pitchFamily="49" charset="0"/>
                        </a:rPr>
                        <a:t>this.Apple</a:t>
                      </a:r>
                      <a:endParaRPr lang="en-US" sz="1400" dirty="0">
                        <a:latin typeface="Consolas" panose="020B0609020204030204" pitchFamily="49" charset="0"/>
                      </a:endParaRPr>
                    </a:p>
                  </a:txBody>
                  <a:tcPr/>
                </a:tc>
                <a:tc>
                  <a:txBody>
                    <a:bodyPr/>
                    <a:lstStyle/>
                    <a:p>
                      <a:r>
                        <a:rPr lang="en-US" sz="1400" dirty="0"/>
                        <a:t>I can call the variable anything I want, so long as it’s a valid identifier.  I choose to call it </a:t>
                      </a:r>
                      <a:r>
                        <a:rPr lang="en-US" sz="1400" dirty="0" err="1">
                          <a:latin typeface="Consolas" panose="020B0609020204030204" pitchFamily="49" charset="0"/>
                        </a:rPr>
                        <a:t>thisApple</a:t>
                      </a:r>
                      <a:r>
                        <a:rPr lang="en-US" sz="1400" dirty="0"/>
                        <a:t>, to refer to the current Apple object being read from the array</a:t>
                      </a:r>
                    </a:p>
                  </a:txBody>
                  <a:tcPr/>
                </a:tc>
                <a:extLst>
                  <a:ext uri="{0D108BD9-81ED-4DB2-BD59-A6C34878D82A}">
                    <a16:rowId xmlns:a16="http://schemas.microsoft.com/office/drawing/2014/main" val="10004"/>
                  </a:ext>
                </a:extLst>
              </a:tr>
              <a:tr h="66864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400" b="1" i="0" u="none" strike="noStrike" cap="none" normalizeH="0" baseline="0" dirty="0" err="1">
                          <a:ln>
                            <a:noFill/>
                          </a:ln>
                          <a:solidFill>
                            <a:srgbClr val="262626"/>
                          </a:solidFill>
                          <a:effectLst/>
                          <a:latin typeface="Consolas" panose="020B0609020204030204" pitchFamily="49" charset="0"/>
                          <a:ea typeface="Times New Roman" panose="02020603050405020304" pitchFamily="18" charset="0"/>
                          <a:cs typeface="Calibri" panose="020F0502020204030204" pitchFamily="34" charset="0"/>
                        </a:rPr>
                        <a:t>System.out.print</a:t>
                      </a:r>
                      <a:r>
                        <a:rPr kumimoji="0" lang="en-US" altLang="en-US" sz="1400" b="1" i="0" u="none" strike="noStrike" cap="none" normalizeH="0" baseline="0" dirty="0">
                          <a:ln>
                            <a:noFill/>
                          </a:ln>
                          <a:solidFill>
                            <a:srgbClr val="262626"/>
                          </a:solidFill>
                          <a:effectLst/>
                          <a:latin typeface="Consolas" panose="020B0609020204030204" pitchFamily="49" charset="0"/>
                          <a:ea typeface="Times New Roman" panose="02020603050405020304" pitchFamily="18" charset="0"/>
                          <a:cs typeface="Calibri" panose="020F0502020204030204" pitchFamily="34" charset="0"/>
                        </a:rPr>
                        <a:t>()…</a:t>
                      </a:r>
                      <a:endParaRPr lang="en-US" sz="1400" b="1" dirty="0">
                        <a:latin typeface="Consolas" panose="020B0609020204030204" pitchFamily="49" charset="0"/>
                        <a:cs typeface="Consolas" panose="020B0609020204030204" pitchFamily="49" charset="0"/>
                      </a:endParaRPr>
                    </a:p>
                  </a:txBody>
                  <a:tcPr/>
                </a:tc>
                <a:tc>
                  <a:txBody>
                    <a:bodyPr/>
                    <a:lstStyle/>
                    <a:p>
                      <a:r>
                        <a:rPr lang="en-US" sz="1400" dirty="0"/>
                        <a:t>Should be </a:t>
                      </a:r>
                      <a:r>
                        <a:rPr lang="en-US" sz="1400" dirty="0" err="1"/>
                        <a:t>System.out.println</a:t>
                      </a:r>
                      <a:r>
                        <a:rPr lang="en-US" sz="1400" dirty="0"/>
                        <a:t>()</a:t>
                      </a:r>
                      <a:endParaRPr lang="en-US" sz="1400" dirty="0">
                        <a:latin typeface="Consolas" panose="020B0609020204030204" pitchFamily="49" charset="0"/>
                        <a:cs typeface="Consolas" panose="020B0609020204030204" pitchFamily="49" charset="0"/>
                      </a:endParaRPr>
                    </a:p>
                  </a:txBody>
                  <a:tcPr/>
                </a:tc>
                <a:tc>
                  <a:txBody>
                    <a:bodyPr/>
                    <a:lstStyle/>
                    <a:p>
                      <a:r>
                        <a:rPr lang="en-US" sz="1400" dirty="0" err="1"/>
                        <a:t>System.out.print</a:t>
                      </a:r>
                      <a:r>
                        <a:rPr lang="en-US" sz="1400" dirty="0"/>
                        <a:t>() works just the same, but without a new line generated.  So all the output remains on the same line.</a:t>
                      </a:r>
                    </a:p>
                  </a:txBody>
                  <a:tcPr/>
                </a:tc>
                <a:extLst>
                  <a:ext uri="{0D108BD9-81ED-4DB2-BD59-A6C34878D82A}">
                    <a16:rowId xmlns:a16="http://schemas.microsoft.com/office/drawing/2014/main" val="10005"/>
                  </a:ext>
                </a:extLst>
              </a:tr>
              <a:tr h="668646">
                <a:tc>
                  <a:txBody>
                    <a:bodyPr/>
                    <a:lstStyle/>
                    <a:p>
                      <a:pPr marL="0" marR="0" lvl="0" indent="0" defTabSz="914400" eaLnBrk="1" fontAlgn="auto" latinLnBrk="0" hangingPunct="1">
                        <a:lnSpc>
                          <a:spcPct val="100000"/>
                        </a:lnSpc>
                        <a:spcBef>
                          <a:spcPts val="0"/>
                        </a:spcBef>
                        <a:spcAft>
                          <a:spcPts val="0"/>
                        </a:spcAft>
                        <a:buClrTx/>
                        <a:buSzTx/>
                        <a:buFontTx/>
                        <a:buNone/>
                        <a:tabLst/>
                        <a:defRPr/>
                      </a:pPr>
                      <a:r>
                        <a:rPr kumimoji="1" lang="en-US" sz="1400" b="1" i="0" u="none" strike="noStrike" kern="1200" cap="none" spc="0" normalizeH="0" baseline="0" noProof="0" dirty="0">
                          <a:ln>
                            <a:noFill/>
                          </a:ln>
                          <a:solidFill>
                            <a:srgbClr val="404040"/>
                          </a:solidFill>
                          <a:effectLst/>
                          <a:uLnTx/>
                          <a:uFillTx/>
                          <a:latin typeface="Consolas" panose="020B0609020204030204" pitchFamily="49" charset="0"/>
                          <a:ea typeface="Times New Roman" panose="02020603050405020304" pitchFamily="18" charset="0"/>
                          <a:cs typeface="Calibri" panose="020F0502020204030204" pitchFamily="34" charset="0"/>
                        </a:rPr>
                        <a:t>…super(name, size);</a:t>
                      </a:r>
                      <a:endParaRPr lang="en-US" sz="1400" b="1" dirty="0">
                        <a:latin typeface="Consolas" panose="020B0609020204030204" pitchFamily="49" charset="0"/>
                        <a:cs typeface="Consolas" panose="020B0609020204030204" pitchFamily="49" charset="0"/>
                      </a:endParaRPr>
                    </a:p>
                  </a:txBody>
                  <a:tcPr/>
                </a:tc>
                <a:tc>
                  <a:txBody>
                    <a:bodyPr/>
                    <a:lstStyle/>
                    <a:p>
                      <a:r>
                        <a:rPr lang="en-US" sz="1400" dirty="0"/>
                        <a:t>Can’t refer to </a:t>
                      </a:r>
                      <a:r>
                        <a:rPr lang="en-US" sz="1400" dirty="0">
                          <a:latin typeface="Consolas" panose="020B0609020204030204" pitchFamily="49" charset="0"/>
                        </a:rPr>
                        <a:t>super() </a:t>
                      </a:r>
                      <a:r>
                        <a:rPr lang="en-US" sz="1400" dirty="0"/>
                        <a:t>if  class is declared</a:t>
                      </a:r>
                      <a:r>
                        <a:rPr lang="en-US" sz="1400" baseline="0" dirty="0"/>
                        <a:t> as </a:t>
                      </a:r>
                      <a:r>
                        <a:rPr lang="en-US" sz="1400" b="1" dirty="0">
                          <a:solidFill>
                            <a:srgbClr val="404040"/>
                          </a:solidFill>
                          <a:latin typeface="Consolas" panose="020B0609020204030204" pitchFamily="49" charset="0"/>
                          <a:ea typeface="Times New Roman" panose="02020603050405020304" pitchFamily="18" charset="0"/>
                          <a:cs typeface="Calibri" panose="020F0502020204030204" pitchFamily="34" charset="0"/>
                        </a:rPr>
                        <a:t>public class Apple{…}</a:t>
                      </a:r>
                      <a:endParaRPr lang="en-US" sz="1400" dirty="0"/>
                    </a:p>
                  </a:txBody>
                  <a:tcPr/>
                </a:tc>
                <a:tc>
                  <a:txBody>
                    <a:bodyPr/>
                    <a:lstStyle/>
                    <a:p>
                      <a:r>
                        <a:rPr lang="en-US" sz="1400" dirty="0"/>
                        <a:t>You can if  </a:t>
                      </a:r>
                      <a:r>
                        <a:rPr kumimoji="1" lang="en-US" sz="1400" b="1" i="0" u="none" strike="noStrike" kern="1200" cap="none" spc="0" normalizeH="0" baseline="0" noProof="0" dirty="0">
                          <a:ln>
                            <a:noFill/>
                          </a:ln>
                          <a:solidFill>
                            <a:srgbClr val="404040"/>
                          </a:solidFill>
                          <a:effectLst/>
                          <a:uLnTx/>
                          <a:uFillTx/>
                          <a:latin typeface="Consolas" panose="020B0609020204030204" pitchFamily="49" charset="0"/>
                          <a:ea typeface="Times New Roman" panose="02020603050405020304" pitchFamily="18" charset="0"/>
                          <a:cs typeface="Calibri" panose="020F0502020204030204" pitchFamily="34" charset="0"/>
                        </a:rPr>
                        <a:t>Apple extends Fruit</a:t>
                      </a:r>
                      <a:r>
                        <a:rPr kumimoji="1" lang="en-US" sz="1400" b="1" i="0" u="none" strike="noStrike" kern="1200" cap="none" spc="0" normalizeH="0" baseline="0" noProof="0" dirty="0">
                          <a:ln>
                            <a:noFill/>
                          </a:ln>
                          <a:solidFill>
                            <a:srgbClr val="404040"/>
                          </a:solidFill>
                          <a:effectLst/>
                          <a:uLnTx/>
                          <a:uFillTx/>
                          <a:latin typeface="+mn-lt"/>
                          <a:ea typeface="Times New Roman" panose="02020603050405020304" pitchFamily="18" charset="0"/>
                          <a:cs typeface="Calibri" panose="020F0502020204030204" pitchFamily="34" charset="0"/>
                        </a:rPr>
                        <a:t>, </a:t>
                      </a:r>
                      <a:r>
                        <a:rPr kumimoji="1" lang="en-US" sz="1400" b="0" i="0" u="none" strike="noStrike" kern="1200" cap="none" spc="0" normalizeH="0" baseline="0" noProof="0" dirty="0">
                          <a:ln>
                            <a:noFill/>
                          </a:ln>
                          <a:solidFill>
                            <a:srgbClr val="404040"/>
                          </a:solidFill>
                          <a:effectLst/>
                          <a:uLnTx/>
                          <a:uFillTx/>
                          <a:latin typeface="+mn-lt"/>
                          <a:ea typeface="Times New Roman" panose="02020603050405020304" pitchFamily="18" charset="0"/>
                          <a:cs typeface="Calibri" panose="020F0502020204030204" pitchFamily="34" charset="0"/>
                        </a:rPr>
                        <a:t>as it should be—this is where the real error lies.  Note that this oversight accounts for a number of other supposed errors.</a:t>
                      </a:r>
                      <a:endParaRPr lang="en-US" sz="1400" b="0" dirty="0"/>
                    </a:p>
                  </a:txBody>
                  <a:tcPr/>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342081694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 name="Text Box 20"/>
          <p:cNvSpPr txBox="1"/>
          <p:nvPr/>
        </p:nvSpPr>
        <p:spPr>
          <a:xfrm>
            <a:off x="539552" y="414390"/>
            <a:ext cx="8208912" cy="5102842"/>
          </a:xfrm>
          <a:prstGeom prst="rect">
            <a:avLst/>
          </a:prstGeom>
          <a:solidFill>
            <a:sysClr val="window" lastClr="FFFFFF"/>
          </a:solidFill>
          <a:ln w="6350">
            <a:solidFill>
              <a:prstClr val="black"/>
            </a:solid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dirty="0">
                <a:ln>
                  <a:noFill/>
                </a:ln>
                <a:solidFill>
                  <a:sysClr val="windowText" lastClr="000000"/>
                </a:solidFill>
                <a:effectLst/>
                <a:uLnTx/>
                <a:uFillTx/>
                <a:latin typeface="+mn-lt"/>
                <a:ea typeface="Times New Roman"/>
                <a:cs typeface="+mn-cs"/>
              </a:rPr>
              <a:t>Things which are </a:t>
            </a:r>
            <a:r>
              <a:rPr kumimoji="0" lang="en-US" sz="1800" b="1" i="1" u="none" strike="noStrike" kern="0" cap="none" spc="0" normalizeH="0" baseline="0" noProof="0" dirty="0">
                <a:ln>
                  <a:noFill/>
                </a:ln>
                <a:solidFill>
                  <a:sysClr val="windowText" lastClr="000000"/>
                </a:solidFill>
                <a:effectLst/>
                <a:uLnTx/>
                <a:uFillTx/>
                <a:latin typeface="+mn-lt"/>
                <a:ea typeface="Times New Roman"/>
                <a:cs typeface="+mn-cs"/>
              </a:rPr>
              <a:t>NOT</a:t>
            </a:r>
            <a:r>
              <a:rPr kumimoji="0" lang="en-US" sz="1800" b="1" i="0" u="none" strike="noStrike" kern="0" cap="none" spc="0" normalizeH="0" baseline="0" noProof="0" dirty="0">
                <a:ln>
                  <a:noFill/>
                </a:ln>
                <a:solidFill>
                  <a:sysClr val="windowText" lastClr="000000"/>
                </a:solidFill>
                <a:effectLst/>
                <a:uLnTx/>
                <a:uFillTx/>
                <a:latin typeface="+mn-lt"/>
                <a:ea typeface="Times New Roman"/>
                <a:cs typeface="+mn-cs"/>
              </a:rPr>
              <a:t> errors, but which are frequently cited as such by students:</a:t>
            </a: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2000" kern="0" dirty="0">
              <a:solidFill>
                <a:sysClr val="windowText" lastClr="000000"/>
              </a:solidFill>
              <a:latin typeface="+mn-lt"/>
              <a:ea typeface="Times New Roman"/>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sysClr val="windowText" lastClr="000000"/>
              </a:solidFill>
              <a:effectLst/>
              <a:uLnTx/>
              <a:uFillTx/>
              <a:latin typeface="+mn-lt"/>
              <a:ea typeface="Times New Roman"/>
              <a:cs typeface="+mn-cs"/>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2000" kern="0" dirty="0">
              <a:solidFill>
                <a:sysClr val="windowText" lastClr="000000"/>
              </a:solidFill>
              <a:latin typeface="+mn-lt"/>
              <a:ea typeface="Times New Roman"/>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sysClr val="windowText" lastClr="000000"/>
              </a:solidFill>
              <a:effectLst/>
              <a:uLnTx/>
              <a:uFillTx/>
              <a:latin typeface="+mn-lt"/>
              <a:ea typeface="Times New Roman"/>
              <a:cs typeface="+mn-cs"/>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2000" kern="0" dirty="0">
              <a:solidFill>
                <a:sysClr val="windowText" lastClr="000000"/>
              </a:solidFill>
              <a:latin typeface="+mn-lt"/>
              <a:ea typeface="Times New Roman"/>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sysClr val="windowText" lastClr="000000"/>
              </a:solidFill>
              <a:effectLst/>
              <a:uLnTx/>
              <a:uFillTx/>
              <a:latin typeface="+mn-lt"/>
              <a:ea typeface="Times New Roman"/>
              <a:cs typeface="+mn-cs"/>
            </a:endParaRPr>
          </a:p>
        </p:txBody>
      </p:sp>
      <p:sp>
        <p:nvSpPr>
          <p:cNvPr id="6" name="Slide Number Placeholder 5"/>
          <p:cNvSpPr>
            <a:spLocks noGrp="1"/>
          </p:cNvSpPr>
          <p:nvPr>
            <p:ph type="sldNum" sz="quarter" idx="12"/>
          </p:nvPr>
        </p:nvSpPr>
        <p:spPr/>
        <p:txBody>
          <a:bodyPr/>
          <a:lstStyle/>
          <a:p>
            <a:pPr>
              <a:defRPr/>
            </a:pPr>
            <a:fld id="{3DD1B580-8283-423C-8B9F-1D7D7650D04F}" type="slidenum">
              <a:rPr lang="en-CA" smtClean="0"/>
              <a:pPr>
                <a:defRPr/>
              </a:pPr>
              <a:t>21</a:t>
            </a:fld>
            <a:endParaRPr lang="en-CA"/>
          </a:p>
        </p:txBody>
      </p:sp>
      <p:sp>
        <p:nvSpPr>
          <p:cNvPr id="27" name="Footer Placeholder 4"/>
          <p:cNvSpPr>
            <a:spLocks noGrp="1"/>
          </p:cNvSpPr>
          <p:nvPr>
            <p:ph type="ftr" sz="quarter" idx="11"/>
          </p:nvPr>
        </p:nvSpPr>
        <p:spPr>
          <a:xfrm>
            <a:off x="1371600" y="6218238"/>
            <a:ext cx="2895600" cy="215900"/>
          </a:xfrm>
        </p:spPr>
        <p:txBody>
          <a:bodyPr/>
          <a:lstStyle/>
          <a:p>
            <a:pPr>
              <a:defRPr/>
            </a:pPr>
            <a:r>
              <a:rPr lang="en-CA" dirty="0"/>
              <a:t>Midterm Answers</a:t>
            </a:r>
          </a:p>
        </p:txBody>
      </p:sp>
      <p:graphicFrame>
        <p:nvGraphicFramePr>
          <p:cNvPr id="3" name="Table 2"/>
          <p:cNvGraphicFramePr>
            <a:graphicFrameLocks noGrp="1"/>
          </p:cNvGraphicFramePr>
          <p:nvPr>
            <p:extLst>
              <p:ext uri="{D42A27DB-BD31-4B8C-83A1-F6EECF244321}">
                <p14:modId xmlns:p14="http://schemas.microsoft.com/office/powerpoint/2010/main" val="2682924481"/>
              </p:ext>
            </p:extLst>
          </p:nvPr>
        </p:nvGraphicFramePr>
        <p:xfrm>
          <a:off x="467543" y="908720"/>
          <a:ext cx="8352929" cy="3741405"/>
        </p:xfrm>
        <a:graphic>
          <a:graphicData uri="http://schemas.openxmlformats.org/drawingml/2006/table">
            <a:tbl>
              <a:tblPr firstRow="1" bandRow="1">
                <a:tableStyleId>{5C22544A-7EE6-4342-B048-85BDC9FD1C3A}</a:tableStyleId>
              </a:tblPr>
              <a:tblGrid>
                <a:gridCol w="2558555">
                  <a:extLst>
                    <a:ext uri="{9D8B030D-6E8A-4147-A177-3AD203B41FA5}">
                      <a16:colId xmlns:a16="http://schemas.microsoft.com/office/drawing/2014/main" val="20000"/>
                    </a:ext>
                  </a:extLst>
                </a:gridCol>
                <a:gridCol w="2482006">
                  <a:extLst>
                    <a:ext uri="{9D8B030D-6E8A-4147-A177-3AD203B41FA5}">
                      <a16:colId xmlns:a16="http://schemas.microsoft.com/office/drawing/2014/main" val="20001"/>
                    </a:ext>
                  </a:extLst>
                </a:gridCol>
                <a:gridCol w="3312368">
                  <a:extLst>
                    <a:ext uri="{9D8B030D-6E8A-4147-A177-3AD203B41FA5}">
                      <a16:colId xmlns:a16="http://schemas.microsoft.com/office/drawing/2014/main" val="20002"/>
                    </a:ext>
                  </a:extLst>
                </a:gridCol>
              </a:tblGrid>
              <a:tr h="360039">
                <a:tc>
                  <a:txBody>
                    <a:bodyPr/>
                    <a:lstStyle/>
                    <a:p>
                      <a:pPr algn="ctr"/>
                      <a:r>
                        <a:rPr lang="en-US" sz="1400" dirty="0"/>
                        <a:t>Suspected Error</a:t>
                      </a:r>
                    </a:p>
                  </a:txBody>
                  <a:tcPr/>
                </a:tc>
                <a:tc>
                  <a:txBody>
                    <a:bodyPr/>
                    <a:lstStyle/>
                    <a:p>
                      <a:pPr algn="ctr"/>
                      <a:r>
                        <a:rPr lang="en-US" sz="1400" dirty="0"/>
                        <a:t>Reason</a:t>
                      </a:r>
                      <a:r>
                        <a:rPr lang="en-US" sz="1400" baseline="0" dirty="0"/>
                        <a:t> typically given</a:t>
                      </a:r>
                      <a:endParaRPr lang="en-US" sz="1400" dirty="0"/>
                    </a:p>
                  </a:txBody>
                  <a:tcPr/>
                </a:tc>
                <a:tc>
                  <a:txBody>
                    <a:bodyPr/>
                    <a:lstStyle/>
                    <a:p>
                      <a:pPr algn="ctr"/>
                      <a:r>
                        <a:rPr lang="en-US" sz="1400" dirty="0"/>
                        <a:t>Reason why this is not an error</a:t>
                      </a:r>
                    </a:p>
                  </a:txBody>
                  <a:tcPr/>
                </a:tc>
                <a:extLst>
                  <a:ext uri="{0D108BD9-81ED-4DB2-BD59-A6C34878D82A}">
                    <a16:rowId xmlns:a16="http://schemas.microsoft.com/office/drawing/2014/main" val="10000"/>
                  </a:ext>
                </a:extLst>
              </a:tr>
              <a:tr h="259080">
                <a:tc>
                  <a:txBody>
                    <a:bodyPr/>
                    <a:lstStyle/>
                    <a:p>
                      <a:r>
                        <a:rPr lang="en-US" sz="1400" dirty="0">
                          <a:latin typeface="+mn-lt"/>
                          <a:cs typeface="Consolas" panose="020B0609020204030204" pitchFamily="49" charset="0"/>
                        </a:rPr>
                        <a:t>Declaration</a:t>
                      </a:r>
                      <a:r>
                        <a:rPr lang="en-US" sz="1400" baseline="0" dirty="0">
                          <a:latin typeface="+mn-lt"/>
                          <a:cs typeface="Consolas" panose="020B0609020204030204" pitchFamily="49" charset="0"/>
                        </a:rPr>
                        <a:t> </a:t>
                      </a:r>
                      <a:r>
                        <a:rPr lang="en-US" sz="1400" baseline="0" dirty="0">
                          <a:latin typeface="Consolas" panose="020B0609020204030204" pitchFamily="49" charset="0"/>
                          <a:cs typeface="Consolas" panose="020B0609020204030204" pitchFamily="49" charset="0"/>
                        </a:rPr>
                        <a:t>float</a:t>
                      </a:r>
                      <a:r>
                        <a:rPr lang="en-US" sz="1400" baseline="0" dirty="0">
                          <a:latin typeface="+mn-lt"/>
                          <a:cs typeface="Consolas" panose="020B0609020204030204" pitchFamily="49" charset="0"/>
                        </a:rPr>
                        <a:t> or </a:t>
                      </a:r>
                      <a:r>
                        <a:rPr lang="en-US" sz="1400" baseline="0" dirty="0" err="1">
                          <a:latin typeface="Consolas" panose="020B0609020204030204" pitchFamily="49" charset="0"/>
                          <a:cs typeface="Consolas" panose="020B0609020204030204" pitchFamily="49" charset="0"/>
                        </a:rPr>
                        <a:t>int</a:t>
                      </a:r>
                      <a:r>
                        <a:rPr lang="en-US" sz="1400" baseline="0" dirty="0">
                          <a:latin typeface="+mn-lt"/>
                          <a:cs typeface="Consolas" panose="020B0609020204030204" pitchFamily="49" charset="0"/>
                        </a:rPr>
                        <a:t> instead of </a:t>
                      </a:r>
                      <a:r>
                        <a:rPr lang="en-US" sz="1400" baseline="0" dirty="0">
                          <a:latin typeface="Consolas" panose="020B0609020204030204" pitchFamily="49" charset="0"/>
                          <a:cs typeface="Consolas" panose="020B0609020204030204" pitchFamily="49" charset="0"/>
                        </a:rPr>
                        <a:t>double</a:t>
                      </a:r>
                      <a:endParaRPr lang="en-US" sz="1400" dirty="0">
                        <a:latin typeface="Consolas" panose="020B0609020204030204" pitchFamily="49" charset="0"/>
                        <a:cs typeface="Consolas" panose="020B0609020204030204" pitchFamily="49" charset="0"/>
                      </a:endParaRPr>
                    </a:p>
                  </a:txBody>
                  <a:tcPr/>
                </a:tc>
                <a:tc>
                  <a:txBody>
                    <a:bodyPr/>
                    <a:lstStyle/>
                    <a:p>
                      <a:endParaRPr lang="en-US" sz="14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a:t>Not</a:t>
                      </a:r>
                      <a:r>
                        <a:rPr lang="en-US" sz="1400" baseline="0" dirty="0"/>
                        <a:t> </a:t>
                      </a:r>
                      <a:r>
                        <a:rPr lang="en-US" sz="1400" dirty="0"/>
                        <a:t>a problem fitting a </a:t>
                      </a:r>
                      <a:r>
                        <a:rPr lang="en-US" sz="1400" dirty="0">
                          <a:latin typeface="Consolas" panose="020B0609020204030204" pitchFamily="49" charset="0"/>
                        </a:rPr>
                        <a:t>float</a:t>
                      </a:r>
                      <a:r>
                        <a:rPr lang="en-US" sz="1400" dirty="0"/>
                        <a:t> or </a:t>
                      </a:r>
                      <a:r>
                        <a:rPr lang="en-US" sz="1400" dirty="0" err="1">
                          <a:latin typeface="Consolas" panose="020B0609020204030204" pitchFamily="49" charset="0"/>
                        </a:rPr>
                        <a:t>int</a:t>
                      </a:r>
                      <a:r>
                        <a:rPr lang="en-US" sz="1400" dirty="0"/>
                        <a:t> into a </a:t>
                      </a:r>
                      <a:r>
                        <a:rPr lang="en-US" sz="1400" dirty="0">
                          <a:latin typeface="Consolas" panose="020B0609020204030204" pitchFamily="49" charset="0"/>
                        </a:rPr>
                        <a:t>double</a:t>
                      </a:r>
                      <a:r>
                        <a:rPr lang="en-US" sz="1400" dirty="0"/>
                        <a:t>, due</a:t>
                      </a:r>
                      <a:r>
                        <a:rPr lang="en-US" sz="1400" baseline="0" dirty="0"/>
                        <a:t> to automatic type conversion</a:t>
                      </a:r>
                      <a:endParaRPr lang="en-US" sz="1400" dirty="0"/>
                    </a:p>
                  </a:txBody>
                  <a:tcPr/>
                </a:tc>
                <a:extLst>
                  <a:ext uri="{0D108BD9-81ED-4DB2-BD59-A6C34878D82A}">
                    <a16:rowId xmlns:a16="http://schemas.microsoft.com/office/drawing/2014/main" val="10002"/>
                  </a:ext>
                </a:extLst>
              </a:tr>
              <a:tr h="25908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1" dirty="0">
                          <a:solidFill>
                            <a:srgbClr val="404040"/>
                          </a:solidFill>
                          <a:latin typeface="Consolas" panose="020B0609020204030204" pitchFamily="49" charset="0"/>
                          <a:ea typeface="Times New Roman" panose="02020603050405020304" pitchFamily="18" charset="0"/>
                          <a:cs typeface="Calibri" panose="020F0502020204030204" pitchFamily="34" charset="0"/>
                        </a:rPr>
                        <a:t>private String name,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400" b="1" dirty="0">
                          <a:solidFill>
                            <a:srgbClr val="404040"/>
                          </a:solidFill>
                          <a:latin typeface="Consolas" panose="020B0609020204030204" pitchFamily="49" charset="0"/>
                          <a:ea typeface="Times New Roman" panose="02020603050405020304" pitchFamily="18" charset="0"/>
                          <a:cs typeface="Calibri" panose="020F0502020204030204" pitchFamily="34" charset="0"/>
                        </a:rPr>
                        <a:t>              </a:t>
                      </a:r>
                      <a:r>
                        <a:rPr lang="en-US" sz="1400" b="1" dirty="0" err="1">
                          <a:solidFill>
                            <a:srgbClr val="404040"/>
                          </a:solidFill>
                          <a:latin typeface="Consolas" panose="020B0609020204030204" pitchFamily="49" charset="0"/>
                          <a:ea typeface="Times New Roman" panose="02020603050405020304" pitchFamily="18" charset="0"/>
                          <a:cs typeface="Calibri" panose="020F0502020204030204" pitchFamily="34" charset="0"/>
                        </a:rPr>
                        <a:t>colour</a:t>
                      </a:r>
                      <a:r>
                        <a:rPr lang="en-US" sz="1400" b="1" dirty="0">
                          <a:solidFill>
                            <a:srgbClr val="404040"/>
                          </a:solidFill>
                          <a:latin typeface="Consolas" panose="020B0609020204030204" pitchFamily="49" charset="0"/>
                          <a:ea typeface="Times New Roman" panose="02020603050405020304" pitchFamily="18" charset="0"/>
                          <a:cs typeface="Calibri" panose="020F0502020204030204" pitchFamily="34" charset="0"/>
                        </a:rPr>
                        <a:t>;</a:t>
                      </a:r>
                      <a:endParaRPr lang="en-US" sz="1600" b="1" dirty="0">
                        <a:ea typeface="Times New Roman" panose="02020603050405020304" pitchFamily="18" charset="0"/>
                      </a:endParaRPr>
                    </a:p>
                  </a:txBody>
                  <a:tcPr/>
                </a:tc>
                <a:tc>
                  <a:txBody>
                    <a:bodyPr/>
                    <a:lstStyle/>
                    <a:p>
                      <a:r>
                        <a:rPr lang="en-US" sz="1400" dirty="0"/>
                        <a:t>Can’t declare more than one item per line</a:t>
                      </a:r>
                    </a:p>
                  </a:txBody>
                  <a:tcPr/>
                </a:tc>
                <a:tc>
                  <a:txBody>
                    <a:bodyPr/>
                    <a:lstStyle/>
                    <a:p>
                      <a:r>
                        <a:rPr lang="en-US" sz="1400" dirty="0"/>
                        <a:t>Yes, you can.</a:t>
                      </a:r>
                    </a:p>
                  </a:txBody>
                  <a:tcPr/>
                </a:tc>
                <a:extLst>
                  <a:ext uri="{0D108BD9-81ED-4DB2-BD59-A6C34878D82A}">
                    <a16:rowId xmlns:a16="http://schemas.microsoft.com/office/drawing/2014/main" val="1219185318"/>
                  </a:ext>
                </a:extLst>
              </a:tr>
              <a:tr h="33432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1" dirty="0">
                          <a:solidFill>
                            <a:srgbClr val="404040"/>
                          </a:solidFill>
                          <a:latin typeface="Consolas" panose="020B0609020204030204" pitchFamily="49" charset="0"/>
                          <a:ea typeface="Times New Roman" panose="02020603050405020304" pitchFamily="18" charset="0"/>
                          <a:cs typeface="Calibri" panose="020F0502020204030204" pitchFamily="34" charset="0"/>
                        </a:rPr>
                        <a:t>private double weight;</a:t>
                      </a:r>
                      <a:endParaRPr lang="en-US" sz="1600" b="1" dirty="0">
                        <a:ea typeface="Times New Roman" panose="02020603050405020304" pitchFamily="18" charset="0"/>
                      </a:endParaRPr>
                    </a:p>
                  </a:txBody>
                  <a:tcPr/>
                </a:tc>
                <a:tc>
                  <a:txBody>
                    <a:bodyPr/>
                    <a:lstStyle/>
                    <a:p>
                      <a:r>
                        <a:rPr lang="en-US" sz="1400" dirty="0"/>
                        <a:t>Referenced as size in subclass</a:t>
                      </a:r>
                    </a:p>
                  </a:txBody>
                  <a:tcPr/>
                </a:tc>
                <a:tc>
                  <a:txBody>
                    <a:bodyPr/>
                    <a:lstStyle/>
                    <a:p>
                      <a:r>
                        <a:rPr lang="en-US" sz="1400" dirty="0"/>
                        <a:t>Not good labelling—any</a:t>
                      </a:r>
                      <a:r>
                        <a:rPr lang="en-US" sz="1400" baseline="0" dirty="0"/>
                        <a:t> valid identifier will do—but nothing inherently wrong with it.</a:t>
                      </a:r>
                      <a:endParaRPr lang="en-US" sz="1400" dirty="0"/>
                    </a:p>
                  </a:txBody>
                  <a:tcPr/>
                </a:tc>
                <a:extLst>
                  <a:ext uri="{0D108BD9-81ED-4DB2-BD59-A6C34878D82A}">
                    <a16:rowId xmlns:a16="http://schemas.microsoft.com/office/drawing/2014/main" val="837669070"/>
                  </a:ext>
                </a:extLst>
              </a:tr>
              <a:tr h="576064">
                <a:tc>
                  <a:txBody>
                    <a:bodyPr/>
                    <a:lstStyle/>
                    <a:p>
                      <a:pPr marL="0" marR="0">
                        <a:spcBef>
                          <a:spcPts val="0"/>
                        </a:spcBef>
                        <a:spcAft>
                          <a:spcPts val="0"/>
                        </a:spcAft>
                      </a:pPr>
                      <a:r>
                        <a:rPr lang="en-US" sz="1400" b="1" dirty="0" err="1">
                          <a:solidFill>
                            <a:srgbClr val="404040"/>
                          </a:solidFill>
                          <a:latin typeface="Consolas" panose="020B0609020204030204" pitchFamily="49" charset="0"/>
                          <a:ea typeface="Times New Roman" panose="02020603050405020304" pitchFamily="18" charset="0"/>
                          <a:cs typeface="Calibri" panose="020F0502020204030204" pitchFamily="34" charset="0"/>
                        </a:rPr>
                        <a:t>setName</a:t>
                      </a:r>
                      <a:r>
                        <a:rPr lang="en-US" sz="1400" b="1" dirty="0">
                          <a:solidFill>
                            <a:srgbClr val="404040"/>
                          </a:solidFill>
                          <a:latin typeface="Consolas" panose="020B0609020204030204" pitchFamily="49" charset="0"/>
                          <a:ea typeface="Times New Roman" panose="02020603050405020304" pitchFamily="18" charset="0"/>
                          <a:cs typeface="Calibri" panose="020F0502020204030204" pitchFamily="34" charset="0"/>
                        </a:rPr>
                        <a:t>(name); </a:t>
                      </a:r>
                      <a:r>
                        <a:rPr lang="en-US" sz="1400" b="1" dirty="0" err="1">
                          <a:solidFill>
                            <a:srgbClr val="404040"/>
                          </a:solidFill>
                          <a:latin typeface="Consolas" panose="020B0609020204030204" pitchFamily="49" charset="0"/>
                          <a:ea typeface="Times New Roman" panose="02020603050405020304" pitchFamily="18" charset="0"/>
                          <a:cs typeface="Calibri" panose="020F0502020204030204" pitchFamily="34" charset="0"/>
                        </a:rPr>
                        <a:t>setWeight</a:t>
                      </a:r>
                      <a:r>
                        <a:rPr lang="en-US" sz="1400" b="1" dirty="0">
                          <a:solidFill>
                            <a:srgbClr val="404040"/>
                          </a:solidFill>
                          <a:latin typeface="Consolas" panose="020B0609020204030204" pitchFamily="49" charset="0"/>
                          <a:ea typeface="Times New Roman" panose="02020603050405020304" pitchFamily="18" charset="0"/>
                          <a:cs typeface="Calibri" panose="020F0502020204030204" pitchFamily="34" charset="0"/>
                        </a:rPr>
                        <a:t>(weight); </a:t>
                      </a:r>
                      <a:r>
                        <a:rPr lang="en-US" sz="1400" b="1" dirty="0" err="1">
                          <a:solidFill>
                            <a:srgbClr val="404040"/>
                          </a:solidFill>
                          <a:latin typeface="Consolas" panose="020B0609020204030204" pitchFamily="49" charset="0"/>
                          <a:ea typeface="Times New Roman" panose="02020603050405020304" pitchFamily="18" charset="0"/>
                          <a:cs typeface="Calibri" panose="020F0502020204030204" pitchFamily="34" charset="0"/>
                        </a:rPr>
                        <a:t>setColour</a:t>
                      </a:r>
                      <a:r>
                        <a:rPr lang="en-US" sz="1400" b="1" dirty="0">
                          <a:solidFill>
                            <a:srgbClr val="404040"/>
                          </a:solidFill>
                          <a:latin typeface="Consolas" panose="020B0609020204030204" pitchFamily="49" charset="0"/>
                          <a:ea typeface="Times New Roman" panose="02020603050405020304" pitchFamily="18" charset="0"/>
                          <a:cs typeface="Calibri" panose="020F0502020204030204" pitchFamily="34" charset="0"/>
                        </a:rPr>
                        <a:t>(</a:t>
                      </a:r>
                      <a:r>
                        <a:rPr lang="en-US" sz="1400" b="1" dirty="0" err="1">
                          <a:solidFill>
                            <a:srgbClr val="404040"/>
                          </a:solidFill>
                          <a:latin typeface="Consolas" panose="020B0609020204030204" pitchFamily="49" charset="0"/>
                          <a:ea typeface="Times New Roman" panose="02020603050405020304" pitchFamily="18" charset="0"/>
                          <a:cs typeface="Calibri" panose="020F0502020204030204" pitchFamily="34" charset="0"/>
                        </a:rPr>
                        <a:t>colour</a:t>
                      </a:r>
                      <a:r>
                        <a:rPr lang="en-US" sz="1400" b="1" dirty="0">
                          <a:solidFill>
                            <a:srgbClr val="404040"/>
                          </a:solidFill>
                          <a:latin typeface="Consolas" panose="020B0609020204030204" pitchFamily="49" charset="0"/>
                          <a:ea typeface="Times New Roman" panose="02020603050405020304" pitchFamily="18" charset="0"/>
                          <a:cs typeface="Calibri" panose="020F0502020204030204" pitchFamily="34" charset="0"/>
                        </a:rPr>
                        <a:t>);</a:t>
                      </a:r>
                      <a:endParaRPr lang="en-US" sz="1600" b="1" dirty="0">
                        <a:ea typeface="Times New Roman" panose="02020603050405020304" pitchFamily="18" charset="0"/>
                      </a:endParaRPr>
                    </a:p>
                  </a:txBody>
                  <a:tcPr/>
                </a:tc>
                <a:tc>
                  <a:txBody>
                    <a:bodyPr/>
                    <a:lstStyle/>
                    <a:p>
                      <a:r>
                        <a:rPr lang="en-US" sz="1400" dirty="0"/>
                        <a:t>Can’t have more</a:t>
                      </a:r>
                      <a:r>
                        <a:rPr lang="en-US" sz="1400" baseline="0" dirty="0"/>
                        <a:t> than one setter per line</a:t>
                      </a:r>
                      <a:endParaRPr lang="en-US" sz="1400" dirty="0"/>
                    </a:p>
                  </a:txBody>
                  <a:tcPr/>
                </a:tc>
                <a:tc>
                  <a:txBody>
                    <a:bodyPr/>
                    <a:lstStyle/>
                    <a:p>
                      <a:r>
                        <a:rPr lang="en-US" sz="1400" dirty="0"/>
                        <a:t>With</a:t>
                      </a:r>
                      <a:r>
                        <a:rPr lang="en-US" sz="1400" baseline="0" dirty="0"/>
                        <a:t> one or two exceptions, spacing </a:t>
                      </a:r>
                      <a:r>
                        <a:rPr lang="en-US" sz="1400" dirty="0"/>
                        <a:t>rarely</a:t>
                      </a:r>
                      <a:r>
                        <a:rPr lang="en-US" sz="1400" baseline="0" dirty="0"/>
                        <a:t> has any effect on your Java code.  So yes, you can stack multiple setters on the same line</a:t>
                      </a:r>
                      <a:endParaRPr lang="en-US" sz="1400" i="1" dirty="0"/>
                    </a:p>
                  </a:txBody>
                  <a:tcPr/>
                </a:tc>
                <a:extLst>
                  <a:ext uri="{0D108BD9-81ED-4DB2-BD59-A6C34878D82A}">
                    <a16:rowId xmlns:a16="http://schemas.microsoft.com/office/drawing/2014/main" val="10004"/>
                  </a:ext>
                </a:extLst>
              </a:tr>
              <a:tr h="66864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1" dirty="0">
                          <a:solidFill>
                            <a:srgbClr val="404040"/>
                          </a:solidFill>
                          <a:latin typeface="Consolas" panose="020B0609020204030204" pitchFamily="49" charset="0"/>
                          <a:ea typeface="Times New Roman" panose="02020603050405020304" pitchFamily="18" charset="0"/>
                          <a:cs typeface="Calibri" panose="020F0502020204030204" pitchFamily="34" charset="0"/>
                        </a:rPr>
                        <a:t>this(name, weight, "");}</a:t>
                      </a:r>
                      <a:endParaRPr kumimoji="0" lang="en-US" sz="2000" b="1" i="0" u="none" strike="noStrike" kern="0" cap="none" spc="0" normalizeH="0" baseline="0" noProof="0" dirty="0">
                        <a:ln>
                          <a:noFill/>
                        </a:ln>
                        <a:solidFill>
                          <a:sysClr val="windowText" lastClr="000000"/>
                        </a:solidFill>
                        <a:effectLst/>
                        <a:uLnTx/>
                        <a:uFillTx/>
                        <a:latin typeface="Times New Roman"/>
                        <a:ea typeface="Times New Roman"/>
                        <a:cs typeface="+mn-cs"/>
                      </a:endParaRPr>
                    </a:p>
                  </a:txBody>
                  <a:tcPr/>
                </a:tc>
                <a:tc>
                  <a:txBody>
                    <a:bodyPr/>
                    <a:lstStyle/>
                    <a:p>
                      <a:r>
                        <a:rPr lang="en-US" sz="1400" dirty="0"/>
                        <a:t>Can’t use “” inside parameter list</a:t>
                      </a:r>
                      <a:endParaRPr lang="en-US" sz="1400" dirty="0">
                        <a:latin typeface="Consolas" panose="020B0609020204030204" pitchFamily="49" charset="0"/>
                        <a:cs typeface="Consolas" panose="020B0609020204030204" pitchFamily="49" charset="0"/>
                      </a:endParaRPr>
                    </a:p>
                  </a:txBody>
                  <a:tcPr/>
                </a:tc>
                <a:tc>
                  <a:txBody>
                    <a:bodyPr/>
                    <a:lstStyle/>
                    <a:p>
                      <a:r>
                        <a:rPr lang="en-US" sz="1400" dirty="0"/>
                        <a:t>It’s a String,</a:t>
                      </a:r>
                      <a:r>
                        <a:rPr lang="en-US" sz="1400" baseline="0" dirty="0"/>
                        <a:t> so it matches the constructor that takes a String, </a:t>
                      </a:r>
                      <a:r>
                        <a:rPr lang="en-US" sz="1400" baseline="0" dirty="0" err="1"/>
                        <a:t>int</a:t>
                      </a:r>
                      <a:r>
                        <a:rPr lang="en-US" sz="1400" baseline="0" dirty="0"/>
                        <a:t>, String</a:t>
                      </a:r>
                      <a:endParaRPr lang="en-US" sz="1400" dirty="0"/>
                    </a:p>
                  </a:txBody>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1368249592"/>
      </p:ext>
    </p:extLst>
  </p:cSld>
  <p:clrMapOvr>
    <a:masterClrMapping/>
  </p:clrMapOvr>
</p:sld>
</file>

<file path=ppt/theme/theme1.xml><?xml version="1.0" encoding="utf-8"?>
<a:theme xmlns:a="http://schemas.openxmlformats.org/drawingml/2006/main" name="Office Theme">
  <a:themeElements>
    <a:clrScheme name="Algonquin College">
      <a:dk1>
        <a:sysClr val="windowText" lastClr="000000"/>
      </a:dk1>
      <a:lt1>
        <a:sysClr val="window" lastClr="FFFFFF"/>
      </a:lt1>
      <a:dk2>
        <a:srgbClr val="00673E"/>
      </a:dk2>
      <a:lt2>
        <a:srgbClr val="A0C93C"/>
      </a:lt2>
      <a:accent1>
        <a:srgbClr val="00675A"/>
      </a:accent1>
      <a:accent2>
        <a:srgbClr val="009AA6"/>
      </a:accent2>
      <a:accent3>
        <a:srgbClr val="007096"/>
      </a:accent3>
      <a:accent4>
        <a:srgbClr val="EAAB00"/>
      </a:accent4>
      <a:accent5>
        <a:srgbClr val="63666A"/>
      </a:accent5>
      <a:accent6>
        <a:srgbClr val="63666A"/>
      </a:accent6>
      <a:hlink>
        <a:srgbClr val="009AA6"/>
      </a:hlink>
      <a:folHlink>
        <a:srgbClr val="63666A"/>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12214</TotalTime>
  <Words>2665</Words>
  <Application>Microsoft Office PowerPoint</Application>
  <PresentationFormat>On-screen Show (4:3)</PresentationFormat>
  <Paragraphs>494</Paragraphs>
  <Slides>21</Slides>
  <Notes>6</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21</vt:i4>
      </vt:variant>
    </vt:vector>
  </HeadingPairs>
  <TitlesOfParts>
    <vt:vector size="27" baseType="lpstr">
      <vt:lpstr>Arial</vt:lpstr>
      <vt:lpstr>Calibri</vt:lpstr>
      <vt:lpstr>Consolas</vt:lpstr>
      <vt:lpstr>Courier New</vt:lpstr>
      <vt:lpstr>Times New Roman</vt:lpstr>
      <vt:lpstr>Office Theme</vt:lpstr>
      <vt:lpstr>CST8284 – W19 – Midterm Solutions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Algonquin College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Shawn McBride</dc:creator>
  <cp:lastModifiedBy> </cp:lastModifiedBy>
  <cp:revision>544</cp:revision>
  <cp:lastPrinted>1601-01-01T00:00:00Z</cp:lastPrinted>
  <dcterms:created xsi:type="dcterms:W3CDTF">2000-10-05T13:47:11Z</dcterms:created>
  <dcterms:modified xsi:type="dcterms:W3CDTF">2019-04-22T14:25:37Z</dcterms:modified>
</cp:coreProperties>
</file>