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14" r:id="rId1"/>
  </p:sldMasterIdLst>
  <p:notesMasterIdLst>
    <p:notesMasterId r:id="rId12"/>
  </p:notesMasterIdLst>
  <p:sldIdLst>
    <p:sldId id="292" r:id="rId2"/>
    <p:sldId id="291" r:id="rId3"/>
    <p:sldId id="293" r:id="rId4"/>
    <p:sldId id="294" r:id="rId5"/>
    <p:sldId id="283" r:id="rId6"/>
    <p:sldId id="286" r:id="rId7"/>
    <p:sldId id="287" r:id="rId8"/>
    <p:sldId id="288" r:id="rId9"/>
    <p:sldId id="289" r:id="rId10"/>
    <p:sldId id="290"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69" autoAdjust="0"/>
    <p:restoredTop sz="94660"/>
  </p:normalViewPr>
  <p:slideViewPr>
    <p:cSldViewPr>
      <p:cViewPr varScale="1">
        <p:scale>
          <a:sx n="106" d="100"/>
          <a:sy n="106" d="100"/>
        </p:scale>
        <p:origin x="1212"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C54F959-BC6A-4263-B5CC-71FF0BAB0148}" type="datetimeFigureOut">
              <a:rPr lang="en-CA" smtClean="0"/>
              <a:t>18/05/2016</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1F10EAD-CF6F-4899-A271-14D2F46BD02D}" type="slidenum">
              <a:rPr lang="en-CA" smtClean="0"/>
              <a:t>‹#›</a:t>
            </a:fld>
            <a:endParaRPr lang="en-CA"/>
          </a:p>
        </p:txBody>
      </p:sp>
    </p:spTree>
    <p:extLst>
      <p:ext uri="{BB962C8B-B14F-4D97-AF65-F5344CB8AC3E}">
        <p14:creationId xmlns:p14="http://schemas.microsoft.com/office/powerpoint/2010/main" val="3806081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71F10EAD-CF6F-4899-A271-14D2F46BD02D}" type="slidenum">
              <a:rPr lang="en-CA" smtClean="0"/>
              <a:t>3</a:t>
            </a:fld>
            <a:endParaRPr lang="en-CA"/>
          </a:p>
        </p:txBody>
      </p:sp>
    </p:spTree>
    <p:extLst>
      <p:ext uri="{BB962C8B-B14F-4D97-AF65-F5344CB8AC3E}">
        <p14:creationId xmlns:p14="http://schemas.microsoft.com/office/powerpoint/2010/main" val="39173766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CA"/>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28E80666-FB37-4B36-9149-507F3B0178E3}" type="datetimeFigureOut">
              <a:rPr lang="en-US" smtClean="0"/>
              <a:pPr/>
              <a:t>5/18/2016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560780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28E80666-FB37-4B36-9149-507F3B0178E3}" type="datetimeFigureOut">
              <a:rPr lang="en-US" smtClean="0"/>
              <a:pPr/>
              <a:t>5/18/2016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2727921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CA"/>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8E80666-FB37-4B36-9149-507F3B0178E3}" type="datetimeFigureOut">
              <a:rPr lang="en-US" smtClean="0"/>
              <a:pPr/>
              <a:t>5/18/2016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463985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28E80666-FB37-4B36-9149-507F3B0178E3}" type="datetimeFigureOut">
              <a:rPr lang="en-US" smtClean="0"/>
              <a:pPr/>
              <a:t>5/18/2016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3253908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CA"/>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28E80666-FB37-4B36-9149-507F3B0178E3}" type="datetimeFigureOut">
              <a:rPr lang="en-US" smtClean="0"/>
              <a:pPr/>
              <a:t>5/18/2016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8301279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28E80666-FB37-4B36-9149-507F3B0178E3}" type="datetimeFigureOut">
              <a:rPr lang="en-US" smtClean="0"/>
              <a:pPr/>
              <a:t>5/18/2016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12980116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E80666-FB37-4B36-9149-507F3B0178E3}" type="datetimeFigureOut">
              <a:rPr lang="en-US" smtClean="0"/>
              <a:pPr/>
              <a:t>5/18/2016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41132589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CA"/>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8E80666-FB37-4B36-9149-507F3B0178E3}" type="datetimeFigureOut">
              <a:rPr lang="en-US" smtClean="0"/>
              <a:pPr/>
              <a:t>5/18/2016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41549608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CA"/>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CA"/>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8E80666-FB37-4B36-9149-507F3B0178E3}" type="datetimeFigureOut">
              <a:rPr lang="en-US" smtClean="0"/>
              <a:pPr/>
              <a:t>5/18/2016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31274291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28E80666-FB37-4B36-9149-507F3B0178E3}" type="datetimeFigureOut">
              <a:rPr lang="en-US" smtClean="0"/>
              <a:pPr/>
              <a:t>5/18/2016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22918313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28E80666-FB37-4B36-9149-507F3B0178E3}" type="datetimeFigureOut">
              <a:rPr lang="en-US" smtClean="0"/>
              <a:pPr/>
              <a:t>5/18/2016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4941460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28E80666-FB37-4B36-9149-507F3B0178E3}" type="datetimeFigureOut">
              <a:rPr lang="en-US" smtClean="0"/>
              <a:pPr/>
              <a:t>5/18/2016</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7E63A33-8271-4DD0-9C48-789913D7C115}" type="slidenum">
              <a:rPr lang="en-US" smtClean="0"/>
              <a:pPr/>
              <a:t>‹#›</a:t>
            </a:fld>
            <a:endParaRPr lang="en-US" dirty="0"/>
          </a:p>
        </p:txBody>
      </p:sp>
    </p:spTree>
    <p:extLst>
      <p:ext uri="{BB962C8B-B14F-4D97-AF65-F5344CB8AC3E}">
        <p14:creationId xmlns:p14="http://schemas.microsoft.com/office/powerpoint/2010/main" val="4257401497"/>
      </p:ext>
    </p:extLst>
  </p:cSld>
  <p:clrMap bg1="lt1" tx1="dk1" bg2="lt2" tx2="dk2" accent1="accent1" accent2="accent2" accent3="accent3" accent4="accent4" accent5="accent5" accent6="accent6" hlink="hlink" folHlink="folHlink"/>
  <p:sldLayoutIdLst>
    <p:sldLayoutId id="2147484015" r:id="rId1"/>
    <p:sldLayoutId id="2147484016" r:id="rId2"/>
    <p:sldLayoutId id="2147484017" r:id="rId3"/>
    <p:sldLayoutId id="2147484018" r:id="rId4"/>
    <p:sldLayoutId id="2147484019" r:id="rId5"/>
    <p:sldLayoutId id="2147484020" r:id="rId6"/>
    <p:sldLayoutId id="2147484021" r:id="rId7"/>
    <p:sldLayoutId id="2147484022" r:id="rId8"/>
    <p:sldLayoutId id="2147484023" r:id="rId9"/>
    <p:sldLayoutId id="2147484024" r:id="rId10"/>
    <p:sldLayoutId id="214748402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http://www.bing.com/videos/search?q=Theodore+Roethke+Elegy+for+Jane&amp;Form=VQFRVP"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2400" dirty="0" smtClean="0"/>
              <a:t>Lecture 6: Poems of Mourning and Veneration</a:t>
            </a:r>
            <a:endParaRPr lang="en-CA" sz="2400" dirty="0"/>
          </a:p>
        </p:txBody>
      </p:sp>
      <p:sp>
        <p:nvSpPr>
          <p:cNvPr id="3" name="Content Placeholder 2"/>
          <p:cNvSpPr>
            <a:spLocks noGrp="1"/>
          </p:cNvSpPr>
          <p:nvPr>
            <p:ph idx="1"/>
          </p:nvPr>
        </p:nvSpPr>
        <p:spPr/>
        <p:txBody>
          <a:bodyPr/>
          <a:lstStyle/>
          <a:p>
            <a:r>
              <a:rPr lang="en-CA" dirty="0" smtClean="0"/>
              <a:t>Question for Wednesday, May 25: In what ways could we see </a:t>
            </a:r>
            <a:r>
              <a:rPr lang="en-CA" dirty="0" err="1" smtClean="0"/>
              <a:t>Komunyakaa’s</a:t>
            </a:r>
            <a:r>
              <a:rPr lang="en-CA" dirty="0" smtClean="0"/>
              <a:t> “Slam, Dunk, and Hook” as a reworking of Hopkins’ “The Windhover”?  </a:t>
            </a:r>
          </a:p>
          <a:p>
            <a:pPr marL="0" indent="0">
              <a:buNone/>
            </a:pPr>
            <a:r>
              <a:rPr lang="en-CA" dirty="0" smtClean="0"/>
              <a:t>Send me a one sentence answer by 9:00 am on Wednesday </a:t>
            </a:r>
          </a:p>
          <a:p>
            <a:r>
              <a:rPr lang="en-CA" dirty="0" smtClean="0"/>
              <a:t>Today we will look at Roethke’s “Elegy for Jane”; the Old English “The Wanderer”, Donne’s “Batter My Heart”, and Hopkin’s “The Windhover.”   We probably will not get to Oliver’s “The Singular and Cheerful Life”</a:t>
            </a:r>
            <a:endParaRPr lang="en-CA" dirty="0"/>
          </a:p>
        </p:txBody>
      </p:sp>
    </p:spTree>
    <p:extLst>
      <p:ext uri="{BB962C8B-B14F-4D97-AF65-F5344CB8AC3E}">
        <p14:creationId xmlns:p14="http://schemas.microsoft.com/office/powerpoint/2010/main" val="18214488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CA" sz="2400" dirty="0" smtClean="0"/>
              <a:t>Theodore  Roethke (1908-1963) reads </a:t>
            </a:r>
            <a:r>
              <a:rPr lang="en-CA" sz="2400" i="1" dirty="0" smtClean="0"/>
              <a:t>Elegy for Jane</a:t>
            </a:r>
            <a:endParaRPr lang="en-CA" sz="2400" i="1" dirty="0"/>
          </a:p>
        </p:txBody>
      </p:sp>
      <p:sp>
        <p:nvSpPr>
          <p:cNvPr id="3" name="Subtitle 2"/>
          <p:cNvSpPr>
            <a:spLocks noGrp="1"/>
          </p:cNvSpPr>
          <p:nvPr>
            <p:ph type="subTitle" idx="1"/>
          </p:nvPr>
        </p:nvSpPr>
        <p:spPr/>
        <p:txBody>
          <a:bodyPr/>
          <a:lstStyle/>
          <a:p>
            <a:r>
              <a:rPr lang="en-CA" dirty="0">
                <a:hlinkClick r:id="rId2"/>
              </a:rPr>
              <a:t>http://</a:t>
            </a:r>
            <a:r>
              <a:rPr lang="en-CA" dirty="0" smtClean="0">
                <a:hlinkClick r:id="rId2"/>
              </a:rPr>
              <a:t>www.bing.com/videos/search?q=Theodore+Roethke+Elegy+for+Jane&amp;Form=VQFRVP</a:t>
            </a:r>
            <a:endParaRPr lang="en-CA" dirty="0" smtClean="0"/>
          </a:p>
          <a:p>
            <a:endParaRPr lang="en-CA" dirty="0"/>
          </a:p>
        </p:txBody>
      </p:sp>
    </p:spTree>
    <p:extLst>
      <p:ext uri="{BB962C8B-B14F-4D97-AF65-F5344CB8AC3E}">
        <p14:creationId xmlns:p14="http://schemas.microsoft.com/office/powerpoint/2010/main" val="13928166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Old English poetry </a:t>
            </a:r>
            <a:r>
              <a:rPr lang="en-CA" i="1" dirty="0" smtClean="0"/>
              <a:t>The Wanderer</a:t>
            </a:r>
            <a:endParaRPr lang="en-CA" i="1" dirty="0"/>
          </a:p>
        </p:txBody>
      </p:sp>
      <p:sp>
        <p:nvSpPr>
          <p:cNvPr id="3" name="Content Placeholder 2"/>
          <p:cNvSpPr>
            <a:spLocks noGrp="1"/>
          </p:cNvSpPr>
          <p:nvPr>
            <p:ph idx="1"/>
          </p:nvPr>
        </p:nvSpPr>
        <p:spPr/>
        <p:txBody>
          <a:bodyPr/>
          <a:lstStyle/>
          <a:p>
            <a:r>
              <a:rPr lang="en-CA" dirty="0" smtClean="0"/>
              <a:t>Preserved in </a:t>
            </a:r>
            <a:r>
              <a:rPr lang="en-CA" dirty="0"/>
              <a:t>t</a:t>
            </a:r>
            <a:r>
              <a:rPr lang="en-CA" dirty="0" smtClean="0"/>
              <a:t>he Exeter Book, a manuscript that belongs to Exeter Cathedral, copied by a monk in the 10</a:t>
            </a:r>
            <a:r>
              <a:rPr lang="en-CA" baseline="30000" dirty="0" smtClean="0"/>
              <a:t>th</a:t>
            </a:r>
            <a:r>
              <a:rPr lang="en-CA" dirty="0" smtClean="0"/>
              <a:t> century</a:t>
            </a:r>
          </a:p>
          <a:p>
            <a:r>
              <a:rPr lang="en-CA" dirty="0" smtClean="0"/>
              <a:t>Reflects a combination of Germanic war band values (those of the </a:t>
            </a:r>
            <a:r>
              <a:rPr lang="en-CA" i="1" dirty="0" err="1" smtClean="0"/>
              <a:t>comitatus</a:t>
            </a:r>
            <a:r>
              <a:rPr lang="en-CA" dirty="0" smtClean="0"/>
              <a:t>) and Christian values</a:t>
            </a:r>
          </a:p>
          <a:p>
            <a:r>
              <a:rPr lang="en-CA" dirty="0" smtClean="0"/>
              <a:t>England was a Celtic country until it was invaded by Germanic tribes, Angles and Saxons, in the 6</a:t>
            </a:r>
            <a:r>
              <a:rPr lang="en-CA" baseline="30000" dirty="0" smtClean="0"/>
              <a:t>th</a:t>
            </a:r>
            <a:r>
              <a:rPr lang="en-CA" dirty="0" smtClean="0"/>
              <a:t> century A.D. The Celts were pushed to the margins.  The Anglo-Saxons converted to Christianity in the following centuries. Religious life centred on monasteries. </a:t>
            </a:r>
            <a:endParaRPr lang="en-CA" dirty="0"/>
          </a:p>
        </p:txBody>
      </p:sp>
    </p:spTree>
    <p:extLst>
      <p:ext uri="{BB962C8B-B14F-4D97-AF65-F5344CB8AC3E}">
        <p14:creationId xmlns:p14="http://schemas.microsoft.com/office/powerpoint/2010/main" val="40390325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43808" y="620688"/>
            <a:ext cx="4176464" cy="6498580"/>
          </a:xfrm>
        </p:spPr>
      </p:pic>
    </p:spTree>
    <p:extLst>
      <p:ext uri="{BB962C8B-B14F-4D97-AF65-F5344CB8AC3E}">
        <p14:creationId xmlns:p14="http://schemas.microsoft.com/office/powerpoint/2010/main" val="8305042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0" y="100012"/>
            <a:ext cx="4572000" cy="375552"/>
          </a:xfrm>
          <a:prstGeom prst="rect">
            <a:avLst/>
          </a:prstGeom>
        </p:spPr>
        <p:txBody>
          <a:bodyPr>
            <a:spAutoFit/>
          </a:bodyPr>
          <a:lstStyle/>
          <a:p>
            <a:pPr>
              <a:lnSpc>
                <a:spcPct val="107000"/>
              </a:lnSpc>
              <a:spcAft>
                <a:spcPts val="800"/>
              </a:spcAft>
            </a:pPr>
            <a:r>
              <a:rPr lang="en-CA" dirty="0" smtClean="0">
                <a:latin typeface="Calibri" panose="020F0502020204030204" pitchFamily="34" charset="0"/>
                <a:ea typeface="Calibri" panose="020F0502020204030204" pitchFamily="34" charset="0"/>
                <a:cs typeface="Times New Roman" panose="02020603050405020304" pitchFamily="18" charset="0"/>
              </a:rPr>
              <a:t> </a:t>
            </a:r>
            <a:endParaRPr lang="en-CA"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p:cNvSpPr/>
          <p:nvPr/>
        </p:nvSpPr>
        <p:spPr>
          <a:xfrm>
            <a:off x="323528" y="-1741646"/>
            <a:ext cx="9001000" cy="5355312"/>
          </a:xfrm>
          <a:prstGeom prst="rect">
            <a:avLst/>
          </a:prstGeom>
        </p:spPr>
        <p:txBody>
          <a:bodyPr wrap="square">
            <a:spAutoFit/>
          </a:bodyPr>
          <a:lstStyle/>
          <a:p>
            <a:endParaRPr lang="en-CA" b="1" dirty="0" smtClean="0"/>
          </a:p>
          <a:p>
            <a:endParaRPr lang="en-CA" b="1" dirty="0"/>
          </a:p>
          <a:p>
            <a:endParaRPr lang="en-CA" b="1" dirty="0" smtClean="0"/>
          </a:p>
          <a:p>
            <a:endParaRPr lang="en-CA" b="1" dirty="0"/>
          </a:p>
          <a:p>
            <a:endParaRPr lang="en-CA" b="1" dirty="0" smtClean="0"/>
          </a:p>
          <a:p>
            <a:endParaRPr lang="en-CA" b="1" dirty="0"/>
          </a:p>
          <a:p>
            <a:endParaRPr lang="en-CA" b="1" dirty="0" smtClean="0"/>
          </a:p>
          <a:p>
            <a:r>
              <a:rPr lang="en-CA" b="1" dirty="0" smtClean="0"/>
              <a:t>Tacitus, Roman historian, 1</a:t>
            </a:r>
            <a:r>
              <a:rPr lang="en-CA" b="1" baseline="30000" dirty="0" smtClean="0"/>
              <a:t>st</a:t>
            </a:r>
            <a:r>
              <a:rPr lang="en-CA" b="1" dirty="0" smtClean="0"/>
              <a:t> century A.D. </a:t>
            </a:r>
            <a:r>
              <a:rPr lang="en-CA" b="1" i="1" dirty="0" smtClean="0"/>
              <a:t>Germania, </a:t>
            </a:r>
            <a:r>
              <a:rPr lang="en-CA" b="1" dirty="0" smtClean="0"/>
              <a:t>chapter</a:t>
            </a:r>
            <a:r>
              <a:rPr lang="en-CA" b="1" i="1" dirty="0" smtClean="0"/>
              <a:t> </a:t>
            </a:r>
            <a:r>
              <a:rPr lang="en-CA" b="1" dirty="0" smtClean="0"/>
              <a:t>14.  </a:t>
            </a:r>
          </a:p>
          <a:p>
            <a:endParaRPr lang="en-CA" b="1" dirty="0"/>
          </a:p>
          <a:p>
            <a:r>
              <a:rPr lang="en-CA" b="1" dirty="0" smtClean="0"/>
              <a:t>The </a:t>
            </a:r>
            <a:r>
              <a:rPr lang="en-CA" b="1" i="1" dirty="0" err="1" smtClean="0"/>
              <a:t>comitatus</a:t>
            </a:r>
            <a:r>
              <a:rPr lang="en-CA" b="1" dirty="0" smtClean="0"/>
              <a:t> or war band: loyalty to leader, bound by treasure-giving</a:t>
            </a:r>
            <a:endParaRPr lang="en-CA" b="1" dirty="0"/>
          </a:p>
          <a:p>
            <a:r>
              <a:rPr lang="en-CA" dirty="0"/>
              <a:t/>
            </a:r>
            <a:br>
              <a:rPr lang="en-CA" dirty="0"/>
            </a:br>
            <a:r>
              <a:rPr lang="en-CA" dirty="0"/>
              <a:t>In the day of battle, it is scandalous to the Prince to be surpassed in feats of bravery, scandalous to his followers to fail in matching the bravery of the Prince. But it is infamy during life, and indelible reproach, to return alive from a battle where their Prince was slain. To preserve their Prince, to defend him, and to ascribe to his glory all their own valorous deeds, is the sum and most sacred part of their oath. The Princes fight for victory; for the Prince his followers fight. Many of the young nobility, when their own community comes to languish in its vigour by long peace and inactivity, betake themselves through impatience to other States which then prove to be in war. </a:t>
            </a:r>
          </a:p>
        </p:txBody>
      </p:sp>
    </p:spTree>
    <p:extLst>
      <p:ext uri="{BB962C8B-B14F-4D97-AF65-F5344CB8AC3E}">
        <p14:creationId xmlns:p14="http://schemas.microsoft.com/office/powerpoint/2010/main" val="41781582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23728" y="1052736"/>
            <a:ext cx="6192688" cy="5026184"/>
          </a:xfrm>
          <a:prstGeom prst="rect">
            <a:avLst/>
          </a:prstGeom>
        </p:spPr>
        <p:txBody>
          <a:bodyPr wrap="square">
            <a:spAutoFit/>
          </a:bodyPr>
          <a:lstStyle/>
          <a:p>
            <a:pPr>
              <a:lnSpc>
                <a:spcPct val="107000"/>
              </a:lnSpc>
              <a:spcAft>
                <a:spcPts val="800"/>
              </a:spcAft>
            </a:pPr>
            <a:r>
              <a:rPr lang="en-CA" b="1" dirty="0" smtClean="0">
                <a:latin typeface="Calibri" panose="020F0502020204030204" pitchFamily="34" charset="0"/>
                <a:ea typeface="Calibri" panose="020F0502020204030204" pitchFamily="34" charset="0"/>
                <a:cs typeface="Times New Roman" panose="02020603050405020304" pitchFamily="18" charset="0"/>
              </a:rPr>
              <a:t>  </a:t>
            </a:r>
            <a:r>
              <a:rPr lang="en-CA" dirty="0"/>
              <a:t>For, besides that this people cannot brook repose, besides that by perilous adventures they more quickly blazon their fame, they cannot otherwise than by violence and war support their huge train of retainers. For from the liberality of their Prince, they demand and enjoy that war-horse of theirs, with that victorious javelin dyed in the blood of their enemies. In the place of pay, they are supplied with a daily table and repasts; though grossly prepared, yet very profuse. For maintaining such liberality and munificence, a fund is furnished by continual wars and plunder. Nor could you so easily persuade them to cultivate the ground, or to await the return of the seasons and produce of the year, as to provoke the foe and to risk wounds and death: since stupid and spiritless they account it, to acquire by their sweat what they can gain by their blood. </a:t>
            </a:r>
          </a:p>
          <a:p>
            <a:pPr>
              <a:lnSpc>
                <a:spcPct val="107000"/>
              </a:lnSpc>
              <a:spcAft>
                <a:spcPts val="800"/>
              </a:spcAft>
            </a:pPr>
            <a:endParaRPr lang="en-CA" dirty="0" smtClean="0"/>
          </a:p>
          <a:p>
            <a:pPr>
              <a:lnSpc>
                <a:spcPct val="107000"/>
              </a:lnSpc>
              <a:spcAft>
                <a:spcPts val="800"/>
              </a:spcAft>
            </a:pPr>
            <a:endParaRPr lang="en-CA" dirty="0"/>
          </a:p>
        </p:txBody>
      </p:sp>
    </p:spTree>
    <p:extLst>
      <p:ext uri="{BB962C8B-B14F-4D97-AF65-F5344CB8AC3E}">
        <p14:creationId xmlns:p14="http://schemas.microsoft.com/office/powerpoint/2010/main" val="28622852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0" y="612845"/>
            <a:ext cx="5958408" cy="2862322"/>
          </a:xfrm>
          <a:prstGeom prst="rect">
            <a:avLst/>
          </a:prstGeom>
        </p:spPr>
        <p:txBody>
          <a:bodyPr wrap="square">
            <a:spAutoFit/>
          </a:bodyPr>
          <a:lstStyle/>
          <a:p>
            <a:r>
              <a:rPr lang="en-CA" dirty="0" smtClean="0"/>
              <a:t> Of him </a:t>
            </a:r>
            <a:r>
              <a:rPr lang="en-CA" dirty="0" err="1" smtClean="0"/>
              <a:t>anhaga</a:t>
            </a:r>
            <a:r>
              <a:rPr lang="en-CA" dirty="0" smtClean="0"/>
              <a:t>		Often him the solitary one</a:t>
            </a:r>
          </a:p>
          <a:p>
            <a:r>
              <a:rPr lang="en-CA" dirty="0" smtClean="0"/>
              <a:t>Are </a:t>
            </a:r>
            <a:r>
              <a:rPr lang="en-CA" dirty="0" err="1" smtClean="0"/>
              <a:t>gebideth</a:t>
            </a:r>
            <a:r>
              <a:rPr lang="en-CA" dirty="0" smtClean="0"/>
              <a:t>		For mercy waits</a:t>
            </a:r>
          </a:p>
          <a:p>
            <a:r>
              <a:rPr lang="en-CA" dirty="0" err="1" smtClean="0"/>
              <a:t>Metudes</a:t>
            </a:r>
            <a:r>
              <a:rPr lang="en-CA" dirty="0" smtClean="0"/>
              <a:t> </a:t>
            </a:r>
            <a:r>
              <a:rPr lang="en-CA" dirty="0" err="1" smtClean="0"/>
              <a:t>miltse</a:t>
            </a:r>
            <a:r>
              <a:rPr lang="en-CA" dirty="0" smtClean="0"/>
              <a:t>,		The Measurer’s mildness</a:t>
            </a:r>
          </a:p>
          <a:p>
            <a:r>
              <a:rPr lang="en-CA" dirty="0" err="1" smtClean="0"/>
              <a:t>Theah</a:t>
            </a:r>
            <a:r>
              <a:rPr lang="en-CA" dirty="0" smtClean="0"/>
              <a:t> the he </a:t>
            </a:r>
            <a:r>
              <a:rPr lang="en-CA" dirty="0" err="1" smtClean="0"/>
              <a:t>modcearig</a:t>
            </a:r>
            <a:r>
              <a:rPr lang="en-CA" dirty="0" smtClean="0"/>
              <a:t>	Although he, mind-troubled</a:t>
            </a:r>
          </a:p>
          <a:p>
            <a:r>
              <a:rPr lang="en-CA" dirty="0" err="1" smtClean="0"/>
              <a:t>Geond</a:t>
            </a:r>
            <a:r>
              <a:rPr lang="en-CA" dirty="0" smtClean="0"/>
              <a:t> </a:t>
            </a:r>
            <a:r>
              <a:rPr lang="en-CA" dirty="0" err="1" smtClean="0"/>
              <a:t>lagulade</a:t>
            </a:r>
            <a:r>
              <a:rPr lang="en-CA" dirty="0" smtClean="0"/>
              <a:t>		Beyond the sea</a:t>
            </a:r>
          </a:p>
          <a:p>
            <a:r>
              <a:rPr lang="en-CA" dirty="0" err="1" smtClean="0"/>
              <a:t>Longe</a:t>
            </a:r>
            <a:r>
              <a:rPr lang="en-CA" dirty="0" smtClean="0"/>
              <a:t> </a:t>
            </a:r>
            <a:r>
              <a:rPr lang="en-CA" dirty="0" err="1" smtClean="0"/>
              <a:t>sceolde</a:t>
            </a:r>
            <a:r>
              <a:rPr lang="en-CA" dirty="0" smtClean="0"/>
              <a:t>		For a long time must</a:t>
            </a:r>
          </a:p>
          <a:p>
            <a:r>
              <a:rPr lang="en-CA" dirty="0" err="1" smtClean="0"/>
              <a:t>Hreran</a:t>
            </a:r>
            <a:r>
              <a:rPr lang="en-CA" dirty="0" smtClean="0"/>
              <a:t> mid </a:t>
            </a:r>
            <a:r>
              <a:rPr lang="en-CA" dirty="0" err="1" smtClean="0"/>
              <a:t>hondum</a:t>
            </a:r>
            <a:r>
              <a:rPr lang="en-CA" dirty="0" smtClean="0"/>
              <a:t>,	Move by hand (row)</a:t>
            </a:r>
          </a:p>
          <a:p>
            <a:r>
              <a:rPr lang="en-CA" dirty="0" err="1" smtClean="0"/>
              <a:t>Hrimcealde</a:t>
            </a:r>
            <a:r>
              <a:rPr lang="en-CA" dirty="0" smtClean="0"/>
              <a:t> sae		The rim-cold sea</a:t>
            </a:r>
          </a:p>
          <a:p>
            <a:r>
              <a:rPr lang="en-CA" dirty="0" err="1" smtClean="0"/>
              <a:t>Wadan</a:t>
            </a:r>
            <a:r>
              <a:rPr lang="en-CA" dirty="0" smtClean="0"/>
              <a:t> </a:t>
            </a:r>
            <a:r>
              <a:rPr lang="en-CA" dirty="0" err="1" smtClean="0"/>
              <a:t>wraeclastas</a:t>
            </a:r>
            <a:r>
              <a:rPr lang="en-CA" dirty="0" smtClean="0"/>
              <a:t>		Tread exile paths.</a:t>
            </a:r>
          </a:p>
          <a:p>
            <a:r>
              <a:rPr lang="en-CA" dirty="0" err="1" smtClean="0"/>
              <a:t>Wyrd</a:t>
            </a:r>
            <a:r>
              <a:rPr lang="en-CA" dirty="0" smtClean="0"/>
              <a:t> </a:t>
            </a:r>
            <a:r>
              <a:rPr lang="en-CA" dirty="0" err="1" smtClean="0"/>
              <a:t>byth</a:t>
            </a:r>
            <a:r>
              <a:rPr lang="en-CA" dirty="0" smtClean="0"/>
              <a:t> </a:t>
            </a:r>
            <a:r>
              <a:rPr lang="en-CA" dirty="0" err="1" smtClean="0"/>
              <a:t>ful</a:t>
            </a:r>
            <a:r>
              <a:rPr lang="en-CA" dirty="0" smtClean="0"/>
              <a:t> </a:t>
            </a:r>
            <a:r>
              <a:rPr lang="en-CA" dirty="0" err="1" smtClean="0"/>
              <a:t>araed</a:t>
            </a:r>
            <a:r>
              <a:rPr lang="en-CA" dirty="0" smtClean="0"/>
              <a:t>. 	Fate is fully fixed.</a:t>
            </a:r>
            <a:endParaRPr lang="en-CA" dirty="0"/>
          </a:p>
        </p:txBody>
      </p:sp>
    </p:spTree>
    <p:extLst>
      <p:ext uri="{BB962C8B-B14F-4D97-AF65-F5344CB8AC3E}">
        <p14:creationId xmlns:p14="http://schemas.microsoft.com/office/powerpoint/2010/main" val="41332199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87624" y="836712"/>
            <a:ext cx="6696744" cy="3139321"/>
          </a:xfrm>
          <a:prstGeom prst="rect">
            <a:avLst/>
          </a:prstGeom>
        </p:spPr>
        <p:txBody>
          <a:bodyPr wrap="square">
            <a:spAutoFit/>
          </a:bodyPr>
          <a:lstStyle/>
          <a:p>
            <a:r>
              <a:rPr lang="en-CA" dirty="0" smtClean="0"/>
              <a:t>Key terms:</a:t>
            </a:r>
          </a:p>
          <a:p>
            <a:endParaRPr lang="en-CA" dirty="0"/>
          </a:p>
          <a:p>
            <a:r>
              <a:rPr lang="en-CA" dirty="0" smtClean="0"/>
              <a:t>Parataxis (paratactic structure)   Short phrases piled up without subordination</a:t>
            </a:r>
          </a:p>
          <a:p>
            <a:endParaRPr lang="en-CA" dirty="0"/>
          </a:p>
          <a:p>
            <a:r>
              <a:rPr lang="en-CA" dirty="0" err="1" smtClean="0"/>
              <a:t>Hypotaxis</a:t>
            </a:r>
            <a:r>
              <a:rPr lang="en-CA" dirty="0" smtClean="0"/>
              <a:t> (hypotactic structure)  Clauses are linked together into  long and complex sentences, with logical links and subordination (one idea depends upon an other)</a:t>
            </a:r>
          </a:p>
          <a:p>
            <a:endParaRPr lang="en-CA" dirty="0"/>
          </a:p>
          <a:p>
            <a:r>
              <a:rPr lang="en-CA" dirty="0"/>
              <a:t>	</a:t>
            </a:r>
            <a:endParaRPr lang="en-CA" dirty="0" smtClean="0"/>
          </a:p>
          <a:p>
            <a:endParaRPr lang="en-CA" dirty="0"/>
          </a:p>
        </p:txBody>
      </p:sp>
    </p:spTree>
    <p:extLst>
      <p:ext uri="{BB962C8B-B14F-4D97-AF65-F5344CB8AC3E}">
        <p14:creationId xmlns:p14="http://schemas.microsoft.com/office/powerpoint/2010/main" val="3420056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87624" y="836712"/>
            <a:ext cx="6696744" cy="5632311"/>
          </a:xfrm>
          <a:prstGeom prst="rect">
            <a:avLst/>
          </a:prstGeom>
        </p:spPr>
        <p:txBody>
          <a:bodyPr wrap="square">
            <a:spAutoFit/>
          </a:bodyPr>
          <a:lstStyle/>
          <a:p>
            <a:r>
              <a:rPr lang="en-CA" dirty="0" smtClean="0"/>
              <a:t>Key terms:</a:t>
            </a:r>
          </a:p>
          <a:p>
            <a:endParaRPr lang="en-CA" dirty="0"/>
          </a:p>
          <a:p>
            <a:r>
              <a:rPr lang="en-CA" dirty="0" smtClean="0"/>
              <a:t> </a:t>
            </a:r>
            <a:r>
              <a:rPr lang="en-CA" dirty="0"/>
              <a:t>Sprung rhythm   	</a:t>
            </a:r>
            <a:r>
              <a:rPr lang="en-CA" dirty="0" smtClean="0"/>
              <a:t>* A </a:t>
            </a:r>
            <a:r>
              <a:rPr lang="en-CA" dirty="0"/>
              <a:t>line with a majority of stressed syllables</a:t>
            </a:r>
          </a:p>
          <a:p>
            <a:r>
              <a:rPr lang="en-CA" dirty="0"/>
              <a:t>		</a:t>
            </a:r>
            <a:r>
              <a:rPr lang="en-CA" dirty="0" smtClean="0"/>
              <a:t>* composing </a:t>
            </a:r>
            <a:r>
              <a:rPr lang="en-CA" dirty="0"/>
              <a:t>as if the spondee were the basic </a:t>
            </a:r>
            <a:r>
              <a:rPr lang="en-CA" dirty="0" smtClean="0"/>
              <a:t>unit</a:t>
            </a:r>
          </a:p>
          <a:p>
            <a:r>
              <a:rPr lang="en-CA" dirty="0"/>
              <a:t>	</a:t>
            </a:r>
            <a:r>
              <a:rPr lang="en-CA" dirty="0" smtClean="0"/>
              <a:t>	* draws on Old English poetry</a:t>
            </a:r>
            <a:endParaRPr lang="en-CA" dirty="0"/>
          </a:p>
          <a:p>
            <a:endParaRPr lang="en-CA" dirty="0" smtClean="0"/>
          </a:p>
          <a:p>
            <a:r>
              <a:rPr lang="en-CA" dirty="0" smtClean="0"/>
              <a:t>Examples </a:t>
            </a:r>
          </a:p>
          <a:p>
            <a:r>
              <a:rPr lang="en-CA" dirty="0" smtClean="0"/>
              <a:t>Lashed rod (example Hopkins gives)</a:t>
            </a:r>
          </a:p>
          <a:p>
            <a:endParaRPr lang="en-CA" dirty="0" smtClean="0"/>
          </a:p>
          <a:p>
            <a:r>
              <a:rPr lang="en-CA" dirty="0" smtClean="0"/>
              <a:t>One, two,</a:t>
            </a:r>
          </a:p>
          <a:p>
            <a:r>
              <a:rPr lang="en-CA" dirty="0" smtClean="0"/>
              <a:t>Buckle my shoe</a:t>
            </a:r>
          </a:p>
          <a:p>
            <a:endParaRPr lang="en-CA" dirty="0" smtClean="0"/>
          </a:p>
          <a:p>
            <a:r>
              <a:rPr lang="en-CA" dirty="0" smtClean="0"/>
              <a:t>March dust, April showers</a:t>
            </a:r>
          </a:p>
          <a:p>
            <a:r>
              <a:rPr lang="en-CA" dirty="0" smtClean="0"/>
              <a:t>Bring forth May flowers  </a:t>
            </a:r>
          </a:p>
          <a:p>
            <a:r>
              <a:rPr lang="en-CA" dirty="0" smtClean="0"/>
              <a:t>(both lines, according to Paul </a:t>
            </a:r>
            <a:r>
              <a:rPr lang="en-CA" dirty="0" err="1" smtClean="0"/>
              <a:t>Fussell</a:t>
            </a:r>
            <a:r>
              <a:rPr lang="en-CA" dirty="0" smtClean="0"/>
              <a:t>, if you take showers and flowers as monosyllables) </a:t>
            </a:r>
          </a:p>
          <a:p>
            <a:r>
              <a:rPr lang="en-CA" dirty="0"/>
              <a:t>	</a:t>
            </a:r>
            <a:r>
              <a:rPr lang="en-CA" dirty="0" smtClean="0"/>
              <a:t>	Paul </a:t>
            </a:r>
            <a:r>
              <a:rPr lang="en-CA" dirty="0" err="1" smtClean="0"/>
              <a:t>Fussell</a:t>
            </a:r>
            <a:r>
              <a:rPr lang="en-CA" dirty="0" smtClean="0"/>
              <a:t>, </a:t>
            </a:r>
            <a:r>
              <a:rPr lang="en-CA" i="1" dirty="0" smtClean="0"/>
              <a:t>Poetic Meter and Poetic Form</a:t>
            </a:r>
          </a:p>
          <a:p>
            <a:endParaRPr lang="en-CA" dirty="0"/>
          </a:p>
          <a:p>
            <a:r>
              <a:rPr lang="en-CA" dirty="0"/>
              <a:t>	</a:t>
            </a:r>
            <a:endParaRPr lang="en-CA" dirty="0" smtClean="0"/>
          </a:p>
          <a:p>
            <a:endParaRPr lang="en-CA" dirty="0"/>
          </a:p>
        </p:txBody>
      </p:sp>
    </p:spTree>
    <p:extLst>
      <p:ext uri="{BB962C8B-B14F-4D97-AF65-F5344CB8AC3E}">
        <p14:creationId xmlns:p14="http://schemas.microsoft.com/office/powerpoint/2010/main" val="19149613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3648" y="420502"/>
            <a:ext cx="2304256" cy="2890794"/>
          </a:xfrm>
          <a:prstGeom prst="rect">
            <a:avLst/>
          </a:prstGeom>
        </p:spPr>
      </p:pic>
      <p:sp>
        <p:nvSpPr>
          <p:cNvPr id="3" name="Title 2"/>
          <p:cNvSpPr>
            <a:spLocks noGrp="1"/>
          </p:cNvSpPr>
          <p:nvPr>
            <p:ph type="title"/>
          </p:nvPr>
        </p:nvSpPr>
        <p:spPr>
          <a:xfrm>
            <a:off x="628650" y="365126"/>
            <a:ext cx="7886700" cy="2946170"/>
          </a:xfrm>
        </p:spPr>
        <p:txBody>
          <a:bodyPr/>
          <a:lstStyle/>
          <a:p>
            <a:endParaRPr lang="en-CA" dirty="0"/>
          </a:p>
        </p:txBody>
      </p:sp>
      <p:sp>
        <p:nvSpPr>
          <p:cNvPr id="4" name="Content Placeholder 3"/>
          <p:cNvSpPr>
            <a:spLocks noGrp="1"/>
          </p:cNvSpPr>
          <p:nvPr>
            <p:ph sz="half" idx="1"/>
          </p:nvPr>
        </p:nvSpPr>
        <p:spPr/>
        <p:txBody>
          <a:bodyPr/>
          <a:lstStyle/>
          <a:p>
            <a:endParaRPr lang="en-CA" dirty="0"/>
          </a:p>
        </p:txBody>
      </p:sp>
      <p:sp>
        <p:nvSpPr>
          <p:cNvPr id="5" name="Content Placeholder 4"/>
          <p:cNvSpPr>
            <a:spLocks noGrp="1"/>
          </p:cNvSpPr>
          <p:nvPr>
            <p:ph sz="half" idx="2"/>
          </p:nvPr>
        </p:nvSpPr>
        <p:spPr/>
        <p:txBody>
          <a:bodyPr/>
          <a:lstStyle/>
          <a:p>
            <a:r>
              <a:rPr lang="en-CA" dirty="0" smtClean="0"/>
              <a:t>Gerald Manley Hopkins (</a:t>
            </a:r>
            <a:r>
              <a:rPr lang="en-CA" smtClean="0"/>
              <a:t>1844-1899)</a:t>
            </a:r>
            <a:endParaRPr lang="en-CA" dirty="0"/>
          </a:p>
          <a:p>
            <a:r>
              <a:rPr lang="en-CA" dirty="0" smtClean="0"/>
              <a:t>Professor of Classics, Victorian poet, Jesuit</a:t>
            </a:r>
          </a:p>
          <a:p>
            <a:pPr marL="0" indent="0">
              <a:buNone/>
            </a:pPr>
            <a:r>
              <a:rPr lang="en-CA" dirty="0" smtClean="0"/>
              <a:t>* Drew on Old English for his poetic form (sprung rhythm </a:t>
            </a:r>
          </a:p>
          <a:p>
            <a:pPr marL="0" indent="0">
              <a:buNone/>
            </a:pPr>
            <a:endParaRPr lang="en-CA" dirty="0"/>
          </a:p>
        </p:txBody>
      </p:sp>
    </p:spTree>
    <p:extLst>
      <p:ext uri="{BB962C8B-B14F-4D97-AF65-F5344CB8AC3E}">
        <p14:creationId xmlns:p14="http://schemas.microsoft.com/office/powerpoint/2010/main" val="77078869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3178</TotalTime>
  <Words>472</Words>
  <Application>Microsoft Office PowerPoint</Application>
  <PresentationFormat>On-screen Show (4:3)</PresentationFormat>
  <Paragraphs>62</Paragraphs>
  <Slides>10</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Times New Roman</vt:lpstr>
      <vt:lpstr>Office Theme</vt:lpstr>
      <vt:lpstr>Lecture 6: Poems of Mourning and Veneration</vt:lpstr>
      <vt:lpstr>Theodore  Roethke (1908-1963) reads Elegy for Jane</vt:lpstr>
      <vt:lpstr>Old English poetry The Wanderer</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Ottawa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 Transcribing the Word   “The traditional oral epic singer is not an artist; he is a seer. The patterns of thought that he has inherited came into being to serve not art but religion in its most basic sense.”</dc:title>
  <dc:creator>Andrew Taylor</dc:creator>
  <cp:lastModifiedBy>Andrew Taylor</cp:lastModifiedBy>
  <cp:revision>128</cp:revision>
  <cp:lastPrinted>2016-05-09T11:38:31Z</cp:lastPrinted>
  <dcterms:created xsi:type="dcterms:W3CDTF">2012-04-03T13:58:55Z</dcterms:created>
  <dcterms:modified xsi:type="dcterms:W3CDTF">2016-05-18T13:46:06Z</dcterms:modified>
</cp:coreProperties>
</file>