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263" r:id="rId4"/>
    <p:sldId id="281" r:id="rId5"/>
    <p:sldId id="284" r:id="rId6"/>
    <p:sldId id="283" r:id="rId7"/>
    <p:sldId id="259" r:id="rId8"/>
    <p:sldId id="261" r:id="rId9"/>
    <p:sldId id="282" r:id="rId10"/>
    <p:sldId id="260" r:id="rId11"/>
    <p:sldId id="262" r:id="rId12"/>
    <p:sldId id="264" r:id="rId13"/>
    <p:sldId id="279" r:id="rId14"/>
    <p:sldId id="265" r:id="rId15"/>
    <p:sldId id="272" r:id="rId16"/>
    <p:sldId id="267" r:id="rId17"/>
    <p:sldId id="271" r:id="rId18"/>
    <p:sldId id="269" r:id="rId19"/>
    <p:sldId id="280" r:id="rId20"/>
    <p:sldId id="266" r:id="rId21"/>
    <p:sldId id="277" r:id="rId22"/>
    <p:sldId id="273" r:id="rId23"/>
    <p:sldId id="276" r:id="rId24"/>
    <p:sldId id="274" r:id="rId25"/>
  </p:sldIdLst>
  <p:sldSz cx="9144000" cy="6858000" type="screen4x3"/>
  <p:notesSz cx="6950075" cy="916781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430" y="-6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5" d="100"/>
          <a:sy n="65" d="100"/>
        </p:scale>
        <p:origin x="-1934" y="-67"/>
      </p:cViewPr>
      <p:guideLst>
        <p:guide orient="horz" pos="2888"/>
        <p:guide pos="218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1"/>
            <a:ext cx="3011906" cy="457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3" tIns="46041" rIns="92083" bIns="46041" numCol="1" anchor="t" anchorCtr="0" compatLnSpc="1">
            <a:prstTxWarp prst="textNoShape">
              <a:avLst/>
            </a:prstTxWarp>
          </a:bodyPr>
          <a:lstStyle>
            <a:lvl1pPr defTabSz="920940">
              <a:defRPr sz="1200"/>
            </a:lvl1pPr>
          </a:lstStyle>
          <a:p>
            <a:endParaRPr 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6617" y="1"/>
            <a:ext cx="3011906" cy="457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3" tIns="46041" rIns="92083" bIns="46041" numCol="1" anchor="t" anchorCtr="0" compatLnSpc="1">
            <a:prstTxWarp prst="textNoShape">
              <a:avLst/>
            </a:prstTxWarp>
          </a:bodyPr>
          <a:lstStyle>
            <a:lvl1pPr algn="r" defTabSz="920940">
              <a:defRPr sz="1200"/>
            </a:lvl1pPr>
          </a:lstStyle>
          <a:p>
            <a:endParaRPr lang="fr-FR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" y="8708499"/>
            <a:ext cx="3011906" cy="457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3" tIns="46041" rIns="92083" bIns="46041" numCol="1" anchor="b" anchorCtr="0" compatLnSpc="1">
            <a:prstTxWarp prst="textNoShape">
              <a:avLst/>
            </a:prstTxWarp>
          </a:bodyPr>
          <a:lstStyle>
            <a:lvl1pPr defTabSz="920940">
              <a:defRPr sz="1200"/>
            </a:lvl1pPr>
          </a:lstStyle>
          <a:p>
            <a:endParaRPr lang="fr-FR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6617" y="8708499"/>
            <a:ext cx="3011906" cy="457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3" tIns="46041" rIns="92083" bIns="46041" numCol="1" anchor="b" anchorCtr="0" compatLnSpc="1">
            <a:prstTxWarp prst="textNoShape">
              <a:avLst/>
            </a:prstTxWarp>
          </a:bodyPr>
          <a:lstStyle>
            <a:lvl1pPr algn="r" defTabSz="920940">
              <a:defRPr sz="1200"/>
            </a:lvl1pPr>
          </a:lstStyle>
          <a:p>
            <a:fld id="{15392CAD-D3DC-4A42-8690-673B86817D6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3567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1"/>
            <a:ext cx="3011906" cy="457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3" tIns="46041" rIns="92083" bIns="46041" numCol="1" anchor="t" anchorCtr="0" compatLnSpc="1">
            <a:prstTxWarp prst="textNoShape">
              <a:avLst/>
            </a:prstTxWarp>
          </a:bodyPr>
          <a:lstStyle>
            <a:lvl1pPr defTabSz="920940">
              <a:defRPr sz="1200"/>
            </a:lvl1pPr>
          </a:lstStyle>
          <a:p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6617" y="1"/>
            <a:ext cx="3011906" cy="457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3" tIns="46041" rIns="92083" bIns="46041" numCol="1" anchor="t" anchorCtr="0" compatLnSpc="1">
            <a:prstTxWarp prst="textNoShape">
              <a:avLst/>
            </a:prstTxWarp>
          </a:bodyPr>
          <a:lstStyle>
            <a:lvl1pPr algn="r" defTabSz="920940">
              <a:defRPr sz="1200"/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688975"/>
            <a:ext cx="4581525" cy="34369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4698" y="4354249"/>
            <a:ext cx="5560682" cy="4125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3" tIns="46041" rIns="92083" bIns="4604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8708499"/>
            <a:ext cx="3011906" cy="457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3" tIns="46041" rIns="92083" bIns="46041" numCol="1" anchor="b" anchorCtr="0" compatLnSpc="1">
            <a:prstTxWarp prst="textNoShape">
              <a:avLst/>
            </a:prstTxWarp>
          </a:bodyPr>
          <a:lstStyle>
            <a:lvl1pPr defTabSz="920940">
              <a:defRPr sz="1200"/>
            </a:lvl1pPr>
          </a:lstStyle>
          <a:p>
            <a:endParaRPr 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6617" y="8708499"/>
            <a:ext cx="3011906" cy="457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3" tIns="46041" rIns="92083" bIns="46041" numCol="1" anchor="b" anchorCtr="0" compatLnSpc="1">
            <a:prstTxWarp prst="textNoShape">
              <a:avLst/>
            </a:prstTxWarp>
          </a:bodyPr>
          <a:lstStyle>
            <a:lvl1pPr algn="r" defTabSz="920940">
              <a:defRPr sz="1200"/>
            </a:lvl1pPr>
          </a:lstStyle>
          <a:p>
            <a:fld id="{53399805-4182-4F79-A8E4-6F8EFC11D37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91636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725545-D3A1-4F6B-A201-C802EF20F0D1}" type="slidenum">
              <a:rPr lang="fr-FR"/>
              <a:pPr/>
              <a:t>1</a:t>
            </a:fld>
            <a:endParaRPr lang="fr-FR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9FB2FE-BA69-42B6-BB39-4C178B8692B6}" type="slidenum">
              <a:rPr lang="fr-FR"/>
              <a:pPr/>
              <a:t>2</a:t>
            </a:fld>
            <a:endParaRPr lang="fr-FR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0EA204-AEFD-4B28-812E-ECF72D6FE093}" type="slidenum">
              <a:rPr lang="fr-FR"/>
              <a:pPr/>
              <a:t>3</a:t>
            </a:fld>
            <a:endParaRPr lang="fr-FR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99805-4182-4F79-A8E4-6F8EFC11D377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5958E6-33C9-40DB-8989-C16D82A0BA11}" type="slidenum">
              <a:rPr lang="fr-FR"/>
              <a:pPr/>
              <a:t>5</a:t>
            </a:fld>
            <a:endParaRPr lang="fr-FR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5958E6-33C9-40DB-8989-C16D82A0BA11}" type="slidenum">
              <a:rPr lang="fr-FR"/>
              <a:pPr/>
              <a:t>6</a:t>
            </a:fld>
            <a:endParaRPr lang="fr-FR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1532E8-2A76-4600-8A13-753A16577629}" type="slidenum">
              <a:rPr lang="fr-FR"/>
              <a:pPr/>
              <a:t>7</a:t>
            </a:fld>
            <a:endParaRPr lang="fr-FR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2B52B5-9E75-48B3-A357-40E91ADA7BA1}" type="slidenum">
              <a:rPr lang="fr-FR"/>
              <a:pPr/>
              <a:t>8</a:t>
            </a:fld>
            <a:endParaRPr lang="fr-FR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5958E6-33C9-40DB-8989-C16D82A0BA11}" type="slidenum">
              <a:rPr lang="fr-FR"/>
              <a:pPr/>
              <a:t>9</a:t>
            </a:fld>
            <a:endParaRPr lang="fr-FR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5958E6-33C9-40DB-8989-C16D82A0BA11}" type="slidenum">
              <a:rPr lang="fr-FR"/>
              <a:pPr/>
              <a:t>10</a:t>
            </a:fld>
            <a:endParaRPr lang="fr-FR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B176923-1656-44DF-B2C3-9FC1CD88308B}" type="slidenum">
              <a:rPr lang="fr-FR"/>
              <a:pPr/>
              <a:t>11</a:t>
            </a:fld>
            <a:endParaRPr lang="fr-FR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1A1402-FA70-409C-8253-980041001BB7}" type="slidenum">
              <a:rPr lang="fr-FR"/>
              <a:pPr/>
              <a:t>12</a:t>
            </a:fld>
            <a:endParaRPr lang="fr-FR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E0AAA3-4D61-4C95-83D6-24FF53219F0F}" type="slidenum">
              <a:rPr lang="fr-FR"/>
              <a:pPr/>
              <a:t>13</a:t>
            </a:fld>
            <a:endParaRPr lang="fr-FR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E0AAA3-4D61-4C95-83D6-24FF53219F0F}" type="slidenum">
              <a:rPr lang="fr-FR"/>
              <a:pPr/>
              <a:t>14</a:t>
            </a:fld>
            <a:endParaRPr lang="fr-FR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E4E889-FD8C-448F-98D9-34862A8DD637}" type="slidenum">
              <a:rPr lang="fr-FR"/>
              <a:pPr/>
              <a:t>15</a:t>
            </a:fld>
            <a:endParaRPr lang="fr-FR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E70EC2-C886-42EA-BF9C-6948596DA946}" type="slidenum">
              <a:rPr lang="fr-FR"/>
              <a:pPr/>
              <a:t>16</a:t>
            </a:fld>
            <a:endParaRPr lang="fr-FR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7C7564-87E3-4AE9-8C93-BE549AA9311C}" type="slidenum">
              <a:rPr lang="fr-FR"/>
              <a:pPr/>
              <a:t>17</a:t>
            </a:fld>
            <a:endParaRPr lang="fr-FR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602F9DB-CE33-4B7F-9E0C-0293F62F1128}" type="slidenum">
              <a:rPr lang="fr-FR"/>
              <a:pPr/>
              <a:t>18</a:t>
            </a:fld>
            <a:endParaRPr lang="fr-FR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54682C-0BA6-4DDF-99DD-3C28B085B7D2}" type="slidenum">
              <a:rPr lang="fr-FR"/>
              <a:pPr/>
              <a:t>19</a:t>
            </a:fld>
            <a:endParaRPr lang="fr-FR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824948-321B-42EB-8F18-9EA2C8286472}" type="slidenum">
              <a:rPr lang="fr-FR"/>
              <a:pPr/>
              <a:t>20</a:t>
            </a:fld>
            <a:endParaRPr lang="fr-FR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0DD5F8-10DC-4EFF-BE79-4E3CD970316D}" type="slidenum">
              <a:rPr lang="fr-FR"/>
              <a:pPr/>
              <a:t>21</a:t>
            </a:fld>
            <a:endParaRPr lang="fr-FR"/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54682C-0BA6-4DDF-99DD-3C28B085B7D2}" type="slidenum">
              <a:rPr lang="fr-FR"/>
              <a:pPr/>
              <a:t>22</a:t>
            </a:fld>
            <a:endParaRPr lang="fr-FR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55DB81-040B-41C0-A413-72084ED10A8E}" type="slidenum">
              <a:rPr lang="fr-FR"/>
              <a:pPr/>
              <a:t>23</a:t>
            </a:fld>
            <a:endParaRPr lang="fr-FR"/>
          </a:p>
        </p:txBody>
      </p:sp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9335F9-6050-41FE-B485-7EFAA0CDD090}" type="slidenum">
              <a:rPr lang="fr-FR"/>
              <a:pPr/>
              <a:t>24</a:t>
            </a:fld>
            <a:endParaRPr lang="fr-FR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4275" y="688975"/>
            <a:ext cx="4581525" cy="3436938"/>
          </a:xfrm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1626-50A8-420A-89DA-F7B58CF2610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019157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1626-50A8-420A-89DA-F7B58CF2610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6178822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1626-50A8-420A-89DA-F7B58CF2610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920727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1626-50A8-420A-89DA-F7B58CF2610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79305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1626-50A8-420A-89DA-F7B58CF2610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30071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1626-50A8-420A-89DA-F7B58CF2610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3598524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1626-50A8-420A-89DA-F7B58CF2610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044022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1626-50A8-420A-89DA-F7B58CF2610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3639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1626-50A8-420A-89DA-F7B58CF2610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630925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1626-50A8-420A-89DA-F7B58CF2610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9132705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21626-50A8-420A-89DA-F7B58CF2610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66455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1F1FDD-4CEE-4AA4-80E8-41B5B68934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21626-50A8-420A-89DA-F7B58CF2610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459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oleObject" Target="../embeddings/Microsoft_Excel_97-2003_Worksheet1.xls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oulo.com/changement-organisationnel-21583.html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fr-FR" sz="4000" dirty="0"/>
              <a:t>Le métier de gestionnaire public d’hier à aujourd’hui</a:t>
            </a:r>
            <a:br>
              <a:rPr lang="fr-FR" sz="4000" dirty="0"/>
            </a:br>
            <a:r>
              <a:rPr lang="fr-FR" sz="4000" dirty="0"/>
              <a:t/>
            </a:r>
            <a:br>
              <a:rPr lang="fr-FR" sz="4000" dirty="0"/>
            </a:br>
            <a:r>
              <a:rPr lang="fr-FR" sz="1600" dirty="0"/>
              <a:t>Séance du </a:t>
            </a:r>
            <a:r>
              <a:rPr lang="fr-FR" sz="1600" dirty="0"/>
              <a:t>9</a:t>
            </a:r>
            <a:r>
              <a:rPr lang="fr-FR" sz="1600" dirty="0" smtClean="0"/>
              <a:t> </a:t>
            </a:r>
            <a:r>
              <a:rPr lang="fr-FR" sz="1600" dirty="0"/>
              <a:t>janvier </a:t>
            </a:r>
            <a:r>
              <a:rPr lang="fr-FR" sz="1600" dirty="0" smtClean="0"/>
              <a:t>2013</a:t>
            </a:r>
            <a:r>
              <a:rPr lang="fr-FR" sz="1600" dirty="0"/>
              <a:t/>
            </a:r>
            <a:br>
              <a:rPr lang="fr-FR" sz="1600" dirty="0"/>
            </a:br>
            <a:endParaRPr lang="fr-FR" sz="16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25" y="5421461"/>
            <a:ext cx="3417888" cy="1031875"/>
          </a:xfrm>
        </p:spPr>
        <p:txBody>
          <a:bodyPr>
            <a:normAutofit fontScale="92500" lnSpcReduction="20000"/>
          </a:bodyPr>
          <a:lstStyle/>
          <a:p>
            <a:pPr algn="r">
              <a:lnSpc>
                <a:spcPct val="120000"/>
              </a:lnSpc>
            </a:pPr>
            <a:r>
              <a:rPr lang="en-CA" sz="1400" dirty="0" smtClean="0"/>
              <a:t>Eric Champagne</a:t>
            </a:r>
          </a:p>
          <a:p>
            <a:pPr algn="r">
              <a:lnSpc>
                <a:spcPct val="120000"/>
              </a:lnSpc>
            </a:pPr>
            <a:r>
              <a:rPr lang="en-CA" sz="1400" dirty="0" err="1" smtClean="0"/>
              <a:t>École</a:t>
            </a:r>
            <a:r>
              <a:rPr lang="en-CA" sz="1400" dirty="0" smtClean="0"/>
              <a:t> </a:t>
            </a:r>
            <a:r>
              <a:rPr lang="en-CA" sz="1400" dirty="0" err="1"/>
              <a:t>d’études</a:t>
            </a:r>
            <a:r>
              <a:rPr lang="en-CA" sz="1400" dirty="0"/>
              <a:t> </a:t>
            </a:r>
            <a:r>
              <a:rPr lang="en-CA" sz="1400" dirty="0" err="1"/>
              <a:t>politiques</a:t>
            </a:r>
            <a:endParaRPr lang="fr-FR" sz="1400" dirty="0"/>
          </a:p>
          <a:p>
            <a:pPr algn="r">
              <a:lnSpc>
                <a:spcPct val="120000"/>
              </a:lnSpc>
            </a:pPr>
            <a:r>
              <a:rPr lang="fr-FR" sz="1400" dirty="0"/>
              <a:t>Gestion dans le secteur public</a:t>
            </a:r>
            <a:br>
              <a:rPr lang="fr-FR" sz="1400" dirty="0"/>
            </a:br>
            <a:r>
              <a:rPr lang="fr-FR" sz="1400" dirty="0"/>
              <a:t>PAP 2027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ACDAD-3FBA-4A69-B8B3-003B1C990B88}" type="slidenum">
              <a:rPr lang="fr-FR" smtClean="0"/>
              <a:pPr/>
              <a:t>1</a:t>
            </a:fld>
            <a:endParaRPr lang="fr-FR"/>
          </a:p>
        </p:txBody>
      </p:sp>
      <p:pic>
        <p:nvPicPr>
          <p:cNvPr id="2054" name="Picture 6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5516563"/>
            <a:ext cx="1008062" cy="941387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Objectifs</a:t>
            </a:r>
            <a:r>
              <a:rPr lang="en-CA"/>
              <a:t> de la séance</a:t>
            </a:r>
            <a:endParaRPr 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071688"/>
            <a:ext cx="8229600" cy="4525962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/>
              <a:t>La place du secteur public au Canada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/>
              <a:t>La culture organisationnelle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/>
              <a:t>L’évolution de la fonction de</a:t>
            </a:r>
            <a:br>
              <a:rPr lang="fr-CA"/>
            </a:br>
            <a:r>
              <a:rPr lang="fr-CA"/>
              <a:t>gestionnaire public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91FC-89F7-4281-BF50-7D17C0CB9FE9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CA"/>
              <a:t>La place du secteur public</a:t>
            </a:r>
            <a:br>
              <a:rPr lang="en-CA"/>
            </a:br>
            <a:r>
              <a:rPr lang="en-CA"/>
              <a:t>au Canada</a:t>
            </a:r>
            <a:endParaRPr lang="fr-FR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ACDAD-3FBA-4A69-B8B3-003B1C990B88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en-CA" sz="3400" dirty="0" smtClean="0"/>
              <a:t>Le </a:t>
            </a:r>
            <a:r>
              <a:rPr lang="en-CA" sz="3400" dirty="0" err="1" smtClean="0"/>
              <a:t>secteur</a:t>
            </a:r>
            <a:r>
              <a:rPr lang="en-CA" sz="3400" dirty="0" smtClean="0"/>
              <a:t> public</a:t>
            </a:r>
            <a:endParaRPr lang="en-US" sz="3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91FC-89F7-4281-BF50-7D17C0CB9FE9}" type="slidenum">
              <a:rPr lang="fr-FR" smtClean="0"/>
              <a:pPr/>
              <a:t>4</a:t>
            </a:fld>
            <a:endParaRPr lang="fr-FR"/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39552" y="6309320"/>
            <a:ext cx="65966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i="1" dirty="0"/>
              <a:t>Source: </a:t>
            </a:r>
            <a:r>
              <a:rPr lang="en-CA" i="1" dirty="0" err="1"/>
              <a:t>Statcan</a:t>
            </a:r>
            <a:r>
              <a:rPr lang="en-CA" i="1" dirty="0"/>
              <a:t> (</a:t>
            </a:r>
            <a:r>
              <a:rPr lang="en-CA" i="1" dirty="0" smtClean="0"/>
              <a:t>2009).</a:t>
            </a:r>
            <a:r>
              <a:rPr lang="fr-CA" i="1" dirty="0" smtClean="0"/>
              <a:t> Système de gestion financière (SGF)</a:t>
            </a:r>
            <a:r>
              <a:rPr lang="fr-FR" i="1" dirty="0" smtClean="0"/>
              <a:t>. </a:t>
            </a:r>
            <a:endParaRPr lang="fr-FR" i="1" dirty="0"/>
          </a:p>
        </p:txBody>
      </p:sp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288" y="685800"/>
            <a:ext cx="8099425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5"/>
          <p:cNvSpPr txBox="1">
            <a:spLocks noChangeArrowheads="1"/>
          </p:cNvSpPr>
          <p:nvPr/>
        </p:nvSpPr>
        <p:spPr bwMode="auto">
          <a:xfrm>
            <a:off x="2571736" y="1857364"/>
            <a:ext cx="4143404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CA" sz="3600" kern="0" dirty="0" err="1" smtClean="0">
                <a:latin typeface="+mn-lt"/>
              </a:rPr>
              <a:t>Quel</a:t>
            </a:r>
            <a:r>
              <a:rPr lang="en-CA" sz="3600" kern="0" dirty="0" smtClean="0">
                <a:latin typeface="+mn-lt"/>
              </a:rPr>
              <a:t> </a:t>
            </a:r>
            <a:r>
              <a:rPr lang="en-CA" sz="3600" kern="0" dirty="0" err="1" smtClean="0">
                <a:latin typeface="+mn-lt"/>
              </a:rPr>
              <a:t>est</a:t>
            </a:r>
            <a:r>
              <a:rPr lang="en-CA" sz="3600" kern="0" dirty="0" smtClean="0">
                <a:latin typeface="+mn-lt"/>
              </a:rPr>
              <a:t> le </a:t>
            </a:r>
            <a:r>
              <a:rPr lang="en-CA" sz="3600" kern="0" dirty="0" err="1" smtClean="0">
                <a:latin typeface="+mn-lt"/>
              </a:rPr>
              <a:t>nombre</a:t>
            </a:r>
            <a:r>
              <a:rPr lang="en-CA" sz="3600" kern="0" dirty="0" smtClean="0">
                <a:latin typeface="+mn-lt"/>
              </a:rPr>
              <a:t> </a:t>
            </a:r>
            <a:r>
              <a:rPr lang="en-CA" sz="3600" kern="0" dirty="0" err="1" smtClean="0">
                <a:latin typeface="+mn-lt"/>
              </a:rPr>
              <a:t>d’emplois</a:t>
            </a:r>
            <a:r>
              <a:rPr lang="en-CA" sz="3600" kern="0" dirty="0" smtClean="0">
                <a:latin typeface="+mn-lt"/>
              </a:rPr>
              <a:t> </a:t>
            </a:r>
            <a:r>
              <a:rPr lang="en-CA" sz="3600" kern="0" dirty="0" err="1" smtClean="0">
                <a:latin typeface="+mn-lt"/>
              </a:rPr>
              <a:t>dans</a:t>
            </a:r>
            <a:r>
              <a:rPr lang="en-CA" sz="3600" kern="0" dirty="0" smtClean="0">
                <a:latin typeface="+mn-lt"/>
              </a:rPr>
              <a:t> le </a:t>
            </a:r>
            <a:r>
              <a:rPr lang="en-CA" sz="3600" kern="0" dirty="0" err="1" smtClean="0">
                <a:latin typeface="+mn-lt"/>
              </a:rPr>
              <a:t>secteur</a:t>
            </a:r>
            <a:r>
              <a:rPr lang="en-CA" sz="3600" kern="0" dirty="0" smtClean="0">
                <a:latin typeface="+mn-lt"/>
              </a:rPr>
              <a:t> public au Canada?</a:t>
            </a:r>
            <a:endParaRPr kumimoji="0" lang="fr-FR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2400" b="1" dirty="0" smtClean="0"/>
              <a:t>Nombre d’emplois total dans </a:t>
            </a:r>
            <a:br>
              <a:rPr lang="fr-CA" sz="2400" b="1" dirty="0" smtClean="0"/>
            </a:br>
            <a:r>
              <a:rPr lang="fr-CA" sz="2400" b="1" dirty="0" smtClean="0"/>
              <a:t>le secteur public au </a:t>
            </a:r>
            <a:br>
              <a:rPr lang="fr-CA" sz="2400" b="1" dirty="0" smtClean="0"/>
            </a:br>
            <a:r>
              <a:rPr lang="fr-CA" sz="2400" b="1" dirty="0" smtClean="0"/>
              <a:t>Canada</a:t>
            </a:r>
            <a:endParaRPr lang="fr-CA" sz="2400" b="1" dirty="0"/>
          </a:p>
        </p:txBody>
      </p:sp>
      <p:sp>
        <p:nvSpPr>
          <p:cNvPr id="6" name="Rectangle 35"/>
          <p:cNvSpPr txBox="1">
            <a:spLocks noChangeArrowheads="1"/>
          </p:cNvSpPr>
          <p:nvPr/>
        </p:nvSpPr>
        <p:spPr bwMode="auto">
          <a:xfrm>
            <a:off x="611560" y="2492896"/>
            <a:ext cx="806489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3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3M</a:t>
            </a:r>
            <a:endParaRPr kumimoji="0" lang="fr-FR" sz="13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z="2400" b="1"/>
              <a:t>Nombre d’employé(e)s, secteur des</a:t>
            </a:r>
            <a:br>
              <a:rPr lang="fr-CA" sz="2400" b="1"/>
            </a:br>
            <a:r>
              <a:rPr lang="fr-CA" sz="2400" b="1"/>
              <a:t>administrations publiques au Canada, 1998-2007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91FC-89F7-4281-BF50-7D17C0CB9FE9}" type="slidenum">
              <a:rPr lang="fr-FR" smtClean="0"/>
              <a:pPr/>
              <a:t>7</a:t>
            </a:fld>
            <a:endParaRPr lang="fr-FR"/>
          </a:p>
        </p:txBody>
      </p:sp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25" y="1773238"/>
            <a:ext cx="9036050" cy="408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88900" y="6092825"/>
            <a:ext cx="7219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i="1" dirty="0"/>
              <a:t>Source: </a:t>
            </a:r>
            <a:r>
              <a:rPr lang="en-CA" i="1" dirty="0" err="1"/>
              <a:t>Statcan</a:t>
            </a:r>
            <a:r>
              <a:rPr lang="en-CA" i="1" dirty="0"/>
              <a:t> (2008). </a:t>
            </a:r>
            <a:r>
              <a:rPr lang="fr-FR" i="1" dirty="0"/>
              <a:t>Statistiques sur le secteur public 2007-2008.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2400" b="1"/>
              <a:t>Employé(e)s des administration publiques en pourcentage de l’emploi total au Canada</a:t>
            </a:r>
            <a:r>
              <a:rPr lang="fr-CA" sz="2400" b="1"/>
              <a:t>, 1998-2007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91FC-89F7-4281-BF50-7D17C0CB9FE9}" type="slidenum">
              <a:rPr lang="fr-FR" smtClean="0"/>
              <a:pPr/>
              <a:t>8</a:t>
            </a:fld>
            <a:endParaRPr lang="fr-FR"/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88900" y="6092825"/>
            <a:ext cx="7219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i="1"/>
              <a:t>Source: Statcan (2008). </a:t>
            </a:r>
            <a:r>
              <a:rPr lang="fr-FR" i="1"/>
              <a:t>Statistiques sur le secteur public 2007-2008. </a:t>
            </a:r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375" y="1773238"/>
            <a:ext cx="9036050" cy="391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5"/>
          <p:cNvSpPr txBox="1">
            <a:spLocks noChangeArrowheads="1"/>
          </p:cNvSpPr>
          <p:nvPr/>
        </p:nvSpPr>
        <p:spPr bwMode="auto">
          <a:xfrm>
            <a:off x="2571736" y="1857364"/>
            <a:ext cx="4143404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3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Quelle</a:t>
            </a:r>
            <a:r>
              <a:rPr kumimoji="0" lang="en-CA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CA" sz="3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est</a:t>
            </a:r>
            <a:r>
              <a:rPr kumimoji="0" lang="en-CA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la</a:t>
            </a:r>
            <a:r>
              <a:rPr kumimoji="0" lang="en-CA" sz="36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part du </a:t>
            </a:r>
            <a:r>
              <a:rPr kumimoji="0" lang="en-CA" sz="3600" b="0" i="0" u="none" strike="noStrike" kern="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fédéral</a:t>
            </a:r>
            <a:r>
              <a:rPr kumimoji="0" lang="en-CA" sz="36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?</a:t>
            </a:r>
            <a:endParaRPr kumimoji="0" lang="fr-FR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z="2400" b="1" dirty="0"/>
              <a:t>La part du fédéral…</a:t>
            </a:r>
          </a:p>
        </p:txBody>
      </p:sp>
      <p:sp>
        <p:nvSpPr>
          <p:cNvPr id="23586" name="Rectangle 34"/>
          <p:cNvSpPr>
            <a:spLocks noGrp="1" noChangeArrowheads="1"/>
          </p:cNvSpPr>
          <p:nvPr>
            <p:ph sz="half" idx="1"/>
          </p:nvPr>
        </p:nvSpPr>
        <p:spPr>
          <a:xfrm>
            <a:off x="457200" y="5129213"/>
            <a:ext cx="4038600" cy="1468437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CA" sz="1800"/>
              <a:t>Toutes les administrations</a:t>
            </a:r>
            <a:br>
              <a:rPr lang="en-CA" sz="1800"/>
            </a:br>
            <a:r>
              <a:rPr lang="en-CA" sz="1800"/>
              <a:t>publiques</a:t>
            </a:r>
          </a:p>
          <a:p>
            <a:pPr marL="0" indent="0" algn="ctr"/>
            <a:endParaRPr lang="en-CA" sz="1800"/>
          </a:p>
          <a:p>
            <a:pPr marL="0" indent="0" algn="ctr">
              <a:buFontTx/>
              <a:buNone/>
            </a:pPr>
            <a:r>
              <a:rPr lang="en-CA" sz="1800"/>
              <a:t>2 936 736</a:t>
            </a:r>
            <a:endParaRPr lang="fr-FR" sz="1800"/>
          </a:p>
          <a:p>
            <a:pPr marL="0" indent="0" algn="ctr"/>
            <a:endParaRPr lang="fr-FR" sz="1800"/>
          </a:p>
        </p:txBody>
      </p:sp>
      <p:sp>
        <p:nvSpPr>
          <p:cNvPr id="23587" name="Rectangle 35"/>
          <p:cNvSpPr>
            <a:spLocks noGrp="1" noChangeArrowheads="1"/>
          </p:cNvSpPr>
          <p:nvPr>
            <p:ph sz="half" idx="2"/>
          </p:nvPr>
        </p:nvSpPr>
        <p:spPr>
          <a:xfrm>
            <a:off x="4648200" y="5156200"/>
            <a:ext cx="4038600" cy="1368425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CA" sz="1800" dirty="0"/>
              <a:t>Administration </a:t>
            </a:r>
            <a:r>
              <a:rPr lang="en-CA" sz="1800" dirty="0" err="1"/>
              <a:t>publique</a:t>
            </a:r>
            <a:r>
              <a:rPr lang="en-CA" sz="1800" dirty="0"/>
              <a:t> </a:t>
            </a:r>
            <a:r>
              <a:rPr lang="en-CA" sz="1800" dirty="0" err="1"/>
              <a:t>fédérale</a:t>
            </a:r>
            <a:r>
              <a:rPr lang="en-CA" sz="1800" dirty="0"/>
              <a:t/>
            </a:r>
            <a:br>
              <a:rPr lang="en-CA" sz="1800" dirty="0"/>
            </a:br>
            <a:r>
              <a:rPr lang="en-CA" sz="1800" dirty="0"/>
              <a:t>(</a:t>
            </a:r>
            <a:r>
              <a:rPr lang="en-CA" sz="1800" dirty="0" err="1"/>
              <a:t>incluant</a:t>
            </a:r>
            <a:r>
              <a:rPr lang="en-CA" sz="1800" dirty="0"/>
              <a:t> </a:t>
            </a:r>
            <a:r>
              <a:rPr lang="en-CA" sz="1800" dirty="0" err="1"/>
              <a:t>l’armée</a:t>
            </a:r>
            <a:r>
              <a:rPr lang="en-CA" sz="1800" dirty="0"/>
              <a:t>)</a:t>
            </a:r>
          </a:p>
          <a:p>
            <a:pPr marL="0" indent="0" algn="ctr">
              <a:buFontTx/>
              <a:buNone/>
            </a:pPr>
            <a:endParaRPr lang="en-CA" sz="1800" dirty="0"/>
          </a:p>
          <a:p>
            <a:pPr marL="0" indent="0" algn="ctr">
              <a:buFontTx/>
              <a:buNone/>
            </a:pPr>
            <a:r>
              <a:rPr lang="en-CA" sz="1800" dirty="0"/>
              <a:t>476 968</a:t>
            </a:r>
            <a:endParaRPr lang="fr-FR" sz="18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11C6C-F11E-427A-86CD-29C9B0179B59}" type="slidenum">
              <a:rPr lang="fr-FR" smtClean="0"/>
              <a:pPr/>
              <a:t>10</a:t>
            </a:fld>
            <a:endParaRPr lang="fr-FR"/>
          </a:p>
        </p:txBody>
      </p:sp>
      <p:sp>
        <p:nvSpPr>
          <p:cNvPr id="6" name="Rectangle 35"/>
          <p:cNvSpPr txBox="1">
            <a:spLocks noChangeArrowheads="1"/>
          </p:cNvSpPr>
          <p:nvPr/>
        </p:nvSpPr>
        <p:spPr bwMode="auto">
          <a:xfrm>
            <a:off x="2571736" y="1857364"/>
            <a:ext cx="4143404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3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16%</a:t>
            </a:r>
            <a:endParaRPr kumimoji="0" lang="fr-FR" sz="13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3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86" grpId="0"/>
      <p:bldP spid="23587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 err="1"/>
              <a:t>Pourcentage</a:t>
            </a:r>
            <a:r>
              <a:rPr lang="en-CA" sz="3200" dirty="0"/>
              <a:t> des </a:t>
            </a:r>
            <a:r>
              <a:rPr lang="en-CA" sz="3200" dirty="0" err="1"/>
              <a:t>emplois</a:t>
            </a:r>
            <a:r>
              <a:rPr lang="en-CA" sz="3200" dirty="0"/>
              <a:t/>
            </a:r>
            <a:br>
              <a:rPr lang="en-CA" sz="3200" dirty="0"/>
            </a:br>
            <a:r>
              <a:rPr lang="en-CA" sz="3200" dirty="0"/>
              <a:t>par </a:t>
            </a:r>
            <a:r>
              <a:rPr lang="en-CA" sz="3200" dirty="0" err="1"/>
              <a:t>palier</a:t>
            </a:r>
            <a:r>
              <a:rPr lang="en-CA" sz="3200" dirty="0"/>
              <a:t> </a:t>
            </a:r>
            <a:r>
              <a:rPr lang="en-CA" sz="3200" dirty="0" err="1"/>
              <a:t>administratif</a:t>
            </a:r>
            <a:endParaRPr lang="fr-FR" sz="3200" dirty="0"/>
          </a:p>
        </p:txBody>
      </p:sp>
      <p:graphicFrame>
        <p:nvGraphicFramePr>
          <p:cNvPr id="29705" name="Object 9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4932940"/>
              </p:ext>
            </p:extLst>
          </p:nvPr>
        </p:nvGraphicFramePr>
        <p:xfrm>
          <a:off x="971600" y="1556792"/>
          <a:ext cx="7549319" cy="41764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7" name="Chart" r:id="rId4" imgW="5219852" imgH="2887961" progId="Excel.Sheet.8">
                  <p:embed/>
                </p:oleObj>
              </mc:Choice>
              <mc:Fallback>
                <p:oleObj name="Chart" r:id="rId4" imgW="5219852" imgH="2887961" progId="Excel.Sheet.8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600" y="1556792"/>
                        <a:ext cx="7549319" cy="417646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91FC-89F7-4281-BF50-7D17C0CB9FE9}" type="slidenum">
              <a:rPr lang="fr-FR" smtClean="0"/>
              <a:pPr/>
              <a:t>11</a:t>
            </a:fld>
            <a:endParaRPr lang="fr-FR"/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539750" y="6165850"/>
            <a:ext cx="7219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i="1"/>
              <a:t>Source: Statcan (2008). </a:t>
            </a:r>
            <a:r>
              <a:rPr lang="fr-FR" i="1"/>
              <a:t>Statistiques sur le secteur public 2007-2008.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CA"/>
              <a:t>La culture organisationnelle</a:t>
            </a:r>
            <a:endParaRPr lang="fr-FR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ACDAD-3FBA-4A69-B8B3-003B1C990B88}" type="slidenum">
              <a:rPr lang="fr-FR" smtClean="0"/>
              <a:pPr/>
              <a:t>12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z="3600" dirty="0" smtClean="0"/>
              <a:t>Culture et secteur public</a:t>
            </a:r>
            <a:endParaRPr lang="fr-CA" sz="3600" dirty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16113"/>
            <a:ext cx="8229600" cy="4525962"/>
          </a:xfrm>
        </p:spPr>
        <p:txBody>
          <a:bodyPr/>
          <a:lstStyle/>
          <a:p>
            <a:pPr marL="360363" indent="-360363"/>
            <a:r>
              <a:rPr lang="fr-CA" dirty="0" smtClean="0"/>
              <a:t>Le gestionnaire public évolue dans une culture organisationnelle particulière: celle du secteur public (versus secteur privé).</a:t>
            </a:r>
          </a:p>
          <a:p>
            <a:pPr marL="360363" indent="-360363"/>
            <a:endParaRPr lang="fr-CA" dirty="0"/>
          </a:p>
          <a:p>
            <a:pPr marL="360363" indent="-360363"/>
            <a:r>
              <a:rPr lang="fr-CA" dirty="0" smtClean="0"/>
              <a:t>Pratiques et coutumes particulières qui vacille entre continuité et changement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91FC-89F7-4281-BF50-7D17C0CB9FE9}" type="slidenum">
              <a:rPr lang="fr-FR" smtClean="0"/>
              <a:pPr/>
              <a:t>13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sz="3600" dirty="0" smtClean="0"/>
              <a:t>Culture organisationnelle:</a:t>
            </a:r>
            <a:br>
              <a:rPr lang="fr-CA" sz="3600" dirty="0" smtClean="0"/>
            </a:br>
            <a:r>
              <a:rPr lang="fr-CA" sz="3600" dirty="0" smtClean="0"/>
              <a:t>Éléments </a:t>
            </a:r>
            <a:r>
              <a:rPr lang="fr-CA" sz="3600" dirty="0"/>
              <a:t>de définition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16113"/>
            <a:ext cx="8229600" cy="452596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fr-CA"/>
              <a:t>Système de croyances, de valeurs, des us, normes, des coutumes, des règles des membres d’un groupe ou d’une organisation et qui orientent leur comportement</a:t>
            </a:r>
          </a:p>
          <a:p>
            <a:pPr marL="0" indent="0">
              <a:buFontTx/>
              <a:buNone/>
            </a:pPr>
            <a:endParaRPr lang="fr-CA"/>
          </a:p>
          <a:p>
            <a:pPr marL="0" indent="0">
              <a:buFontTx/>
              <a:buNone/>
            </a:pPr>
            <a:r>
              <a:rPr lang="fr-CA"/>
              <a:t>“C’est comme ça qu’on fait ça ici!”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91FC-89F7-4281-BF50-7D17C0CB9FE9}" type="slidenum">
              <a:rPr lang="fr-FR" smtClean="0"/>
              <a:pPr/>
              <a:t>14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7768"/>
            <a:ext cx="8229600" cy="1143000"/>
          </a:xfrm>
        </p:spPr>
        <p:txBody>
          <a:bodyPr/>
          <a:lstStyle/>
          <a:p>
            <a:r>
              <a:rPr lang="fr-CA" sz="3400" dirty="0"/>
              <a:t>Culture </a:t>
            </a:r>
            <a:r>
              <a:rPr lang="fr-CA" sz="3400" dirty="0" smtClean="0"/>
              <a:t>organisationnelle</a:t>
            </a:r>
            <a:br>
              <a:rPr lang="fr-CA" sz="3400" dirty="0" smtClean="0"/>
            </a:br>
            <a:r>
              <a:rPr lang="fr-CA" sz="3400" dirty="0" smtClean="0"/>
              <a:t>du point de vue du gestionnaire</a:t>
            </a:r>
            <a:endParaRPr lang="fr-CA" sz="3400" dirty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23318"/>
            <a:ext cx="8229600" cy="4525962"/>
          </a:xfrm>
        </p:spPr>
        <p:txBody>
          <a:bodyPr>
            <a:normAutofit lnSpcReduction="10000"/>
          </a:bodyPr>
          <a:lstStyle/>
          <a:p>
            <a:pPr marL="265113" indent="-265113"/>
            <a:r>
              <a:rPr lang="fr-FR" u="sng" dirty="0" smtClean="0"/>
              <a:t>Valeurs individuelles</a:t>
            </a:r>
            <a:r>
              <a:rPr lang="fr-FR" dirty="0" smtClean="0"/>
              <a:t>: croyances</a:t>
            </a:r>
            <a:r>
              <a:rPr lang="fr-FR" dirty="0"/>
              <a:t>, perceptions et sentiments inconscients (la source ultime des valeurs)</a:t>
            </a:r>
            <a:endParaRPr lang="fr-CA" dirty="0"/>
          </a:p>
          <a:p>
            <a:pPr marL="265113" indent="-265113"/>
            <a:r>
              <a:rPr lang="fr-FR" u="sng" dirty="0"/>
              <a:t>Valeurs </a:t>
            </a:r>
            <a:r>
              <a:rPr lang="fr-FR" u="sng" dirty="0" smtClean="0"/>
              <a:t>partagées</a:t>
            </a:r>
            <a:r>
              <a:rPr lang="fr-FR" dirty="0" smtClean="0"/>
              <a:t>: </a:t>
            </a:r>
            <a:r>
              <a:rPr lang="fr-FR" dirty="0"/>
              <a:t>stratégies, objectifs et principes qui justifient l’action </a:t>
            </a:r>
            <a:r>
              <a:rPr lang="fr-FR" dirty="0" smtClean="0"/>
              <a:t>(</a:t>
            </a:r>
            <a:r>
              <a:rPr lang="fr-FR" dirty="0"/>
              <a:t>charte, missions et valeurs)</a:t>
            </a:r>
          </a:p>
          <a:p>
            <a:pPr marL="265113" indent="-265113"/>
            <a:r>
              <a:rPr lang="fr-FR" u="sng" dirty="0"/>
              <a:t>Processus et structures </a:t>
            </a:r>
            <a:r>
              <a:rPr lang="fr-FR" u="sng" dirty="0" smtClean="0"/>
              <a:t>organisationnels formels</a:t>
            </a:r>
            <a:r>
              <a:rPr lang="fr-FR" dirty="0" smtClean="0"/>
              <a:t>: organigrammes, procédures</a:t>
            </a:r>
            <a:r>
              <a:rPr lang="fr-FR" dirty="0"/>
              <a:t>, </a:t>
            </a:r>
            <a:r>
              <a:rPr lang="fr-FR" dirty="0" smtClean="0"/>
              <a:t>philosophie ou systèmes de management, etc.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91FC-89F7-4281-BF50-7D17C0CB9FE9}" type="slidenum">
              <a:rPr lang="fr-FR" smtClean="0"/>
              <a:pPr/>
              <a:t>15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1422"/>
            <a:ext cx="8229600" cy="1143000"/>
          </a:xfrm>
        </p:spPr>
        <p:txBody>
          <a:bodyPr/>
          <a:lstStyle/>
          <a:p>
            <a:r>
              <a:rPr lang="fr-CA" sz="3400" dirty="0"/>
              <a:t>Changement de culture organisationnelle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14443"/>
            <a:ext cx="8291513" cy="4886325"/>
          </a:xfrm>
        </p:spPr>
        <p:txBody>
          <a:bodyPr/>
          <a:lstStyle/>
          <a:p>
            <a:pPr marL="265113" indent="-265113">
              <a:spcBef>
                <a:spcPct val="35000"/>
              </a:spcBef>
            </a:pPr>
            <a:r>
              <a:rPr lang="fr-CA" sz="2400" dirty="0"/>
              <a:t>Environnement de travail marqué par </a:t>
            </a:r>
            <a:r>
              <a:rPr lang="fr-CA" sz="2400" dirty="0" smtClean="0"/>
              <a:t>la </a:t>
            </a:r>
            <a:r>
              <a:rPr lang="fr-CA" sz="2400" u="sng" dirty="0" smtClean="0"/>
              <a:t>continuité</a:t>
            </a:r>
            <a:r>
              <a:rPr lang="fr-CA" sz="2400" dirty="0" smtClean="0"/>
              <a:t> (us et coutumes) mais aussi le </a:t>
            </a:r>
            <a:r>
              <a:rPr lang="fr-CA" sz="2400" u="sng" dirty="0" smtClean="0"/>
              <a:t>changement</a:t>
            </a:r>
            <a:r>
              <a:rPr lang="fr-CA" sz="2400" dirty="0" smtClean="0"/>
              <a:t> (réformes administratives presque continues)</a:t>
            </a:r>
            <a:endParaRPr lang="fr-CA" sz="2400" dirty="0"/>
          </a:p>
          <a:p>
            <a:pPr marL="265113" indent="-265113">
              <a:spcBef>
                <a:spcPct val="35000"/>
              </a:spcBef>
            </a:pPr>
            <a:r>
              <a:rPr lang="fr-CA" sz="2400" dirty="0"/>
              <a:t>Organisations souvent attachées à des pratiques aujourd’hui inadaptées </a:t>
            </a:r>
            <a:r>
              <a:rPr lang="fr-CA" sz="2400" dirty="0" smtClean="0"/>
              <a:t>qui doivent s’adapter aux changements externes et/ou s’améliorer – </a:t>
            </a:r>
            <a:r>
              <a:rPr lang="fr-CA" sz="2400" dirty="0"/>
              <a:t>résistances au changement</a:t>
            </a:r>
          </a:p>
          <a:p>
            <a:pPr marL="265113" indent="-265113">
              <a:spcBef>
                <a:spcPct val="35000"/>
              </a:spcBef>
            </a:pPr>
            <a:r>
              <a:rPr lang="fr-CA" sz="2400" dirty="0" smtClean="0"/>
              <a:t>Le défi du gestionnaire public est de faire évoluer les organisations publiques – donc de </a:t>
            </a:r>
            <a:r>
              <a:rPr lang="fr-FR" sz="2400" dirty="0" smtClean="0"/>
              <a:t>gérer le </a:t>
            </a:r>
            <a:r>
              <a:rPr lang="fr-FR" sz="2400" dirty="0">
                <a:hlinkClick r:id="rId3"/>
              </a:rPr>
              <a:t>changement de culture organisationnelle</a:t>
            </a:r>
            <a:r>
              <a:rPr lang="fr-FR" sz="2400" dirty="0"/>
              <a:t> </a:t>
            </a:r>
          </a:p>
          <a:p>
            <a:pPr marL="265113" indent="-265113">
              <a:spcBef>
                <a:spcPct val="35000"/>
              </a:spcBef>
            </a:pPr>
            <a:r>
              <a:rPr lang="fr-FR" sz="2400" dirty="0"/>
              <a:t>Rôle du </a:t>
            </a:r>
            <a:r>
              <a:rPr lang="fr-FR" sz="2400" dirty="0" smtClean="0"/>
              <a:t>gestionnaire public est </a:t>
            </a:r>
            <a:r>
              <a:rPr lang="fr-FR" sz="2400" dirty="0"/>
              <a:t>d’analyser la logique, les implications et les moyens pour y arriver à tous les niveaux hiérarchiques de l’organisation</a:t>
            </a:r>
            <a:endParaRPr lang="fr-CA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91FC-89F7-4281-BF50-7D17C0CB9FE9}" type="slidenum">
              <a:rPr lang="fr-FR" smtClean="0"/>
              <a:pPr/>
              <a:t>16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592138"/>
            <a:ext cx="8229600" cy="2620962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fr-CA"/>
              <a:t>C’est dans le contexte de changement</a:t>
            </a:r>
            <a:br>
              <a:rPr lang="fr-CA"/>
            </a:br>
            <a:r>
              <a:rPr lang="fr-CA"/>
              <a:t>de culture organisationnelle que nous analysons l’évolution de la fonction</a:t>
            </a:r>
            <a:br>
              <a:rPr lang="fr-CA"/>
            </a:br>
            <a:r>
              <a:rPr lang="fr-CA"/>
              <a:t>du gestionnaire public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91FC-89F7-4281-BF50-7D17C0CB9FE9}" type="slidenum">
              <a:rPr lang="fr-FR" smtClean="0"/>
              <a:pPr/>
              <a:t>17</a:t>
            </a:fld>
            <a:endParaRPr lang="fr-FR"/>
          </a:p>
        </p:txBody>
      </p:sp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611188" y="3933825"/>
            <a:ext cx="822960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fr-CA" sz="3200" dirty="0"/>
              <a:t>L’impact de la </a:t>
            </a:r>
            <a:r>
              <a:rPr lang="fr-CA" sz="3200" u="sng" dirty="0"/>
              <a:t>gestion </a:t>
            </a:r>
            <a:r>
              <a:rPr lang="fr-CA" sz="3200" u="sng" dirty="0" smtClean="0"/>
              <a:t>axée sur les résultats</a:t>
            </a:r>
            <a:r>
              <a:rPr lang="fr-CA" sz="3200" dirty="0"/>
              <a:t/>
            </a:r>
            <a:br>
              <a:rPr lang="fr-CA" sz="3200" dirty="0"/>
            </a:br>
            <a:r>
              <a:rPr lang="fr-CA" sz="3200" dirty="0"/>
              <a:t>(gestion de la performance) sur</a:t>
            </a:r>
            <a:br>
              <a:rPr lang="fr-CA" sz="3200" dirty="0"/>
            </a:br>
            <a:r>
              <a:rPr lang="fr-CA" sz="3200" dirty="0"/>
              <a:t>la culture organisationnelle et</a:t>
            </a:r>
            <a:br>
              <a:rPr lang="fr-CA" sz="3200" dirty="0"/>
            </a:br>
            <a:r>
              <a:rPr lang="fr-CA" sz="3200" dirty="0"/>
              <a:t>les pratiques de gestion</a:t>
            </a:r>
          </a:p>
        </p:txBody>
      </p:sp>
      <p:sp>
        <p:nvSpPr>
          <p:cNvPr id="58373" name="AutoShape 5"/>
          <p:cNvSpPr>
            <a:spLocks noChangeArrowheads="1"/>
          </p:cNvSpPr>
          <p:nvPr/>
        </p:nvSpPr>
        <p:spPr bwMode="auto">
          <a:xfrm rot="10800000">
            <a:off x="4211638" y="3068638"/>
            <a:ext cx="576262" cy="576262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CA"/>
              <a:t>L’évolution de la fonction</a:t>
            </a:r>
            <a:br>
              <a:rPr lang="en-CA"/>
            </a:br>
            <a:r>
              <a:rPr lang="en-CA"/>
              <a:t>de gestionnaire public</a:t>
            </a:r>
            <a:endParaRPr lang="fr-FR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ACDAD-3FBA-4A69-B8B3-003B1C990B88}" type="slidenum">
              <a:rPr lang="fr-FR" smtClean="0"/>
              <a:pPr/>
              <a:t>18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24"/>
            <a:ext cx="8229600" cy="1143000"/>
          </a:xfrm>
        </p:spPr>
        <p:txBody>
          <a:bodyPr/>
          <a:lstStyle/>
          <a:p>
            <a:r>
              <a:rPr lang="en-CA" sz="3200" dirty="0" err="1" smtClean="0"/>
              <a:t>Contexte</a:t>
            </a:r>
            <a:endParaRPr lang="fr-FR" sz="3200" dirty="0"/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00108"/>
            <a:ext cx="8229600" cy="5214974"/>
          </a:xfrm>
        </p:spPr>
        <p:txBody>
          <a:bodyPr/>
          <a:lstStyle/>
          <a:p>
            <a:r>
              <a:rPr lang="fr-FR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 cours des </a:t>
            </a:r>
            <a:r>
              <a:rPr lang="fr-FR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dernières </a:t>
            </a:r>
            <a:r>
              <a:rPr lang="fr-FR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décennies, </a:t>
            </a:r>
            <a:r>
              <a:rPr lang="fr-FR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l'efficacité d</a:t>
            </a:r>
            <a:r>
              <a:rPr lang="fr-FR" sz="1800" dirty="0" smtClean="0"/>
              <a:t>es gouvernements et du secteur public </a:t>
            </a:r>
            <a:r>
              <a:rPr lang="fr-FR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est </a:t>
            </a:r>
            <a:r>
              <a:rPr lang="fr-FR" sz="1800" dirty="0" smtClean="0"/>
              <a:t>davantage soumise à la critique de la part des électeurs , des médias, etc. </a:t>
            </a:r>
          </a:p>
          <a:p>
            <a:r>
              <a:rPr lang="fr-FR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 </a:t>
            </a:r>
            <a:r>
              <a:rPr lang="fr-FR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secteur public est </a:t>
            </a:r>
            <a:r>
              <a:rPr lang="fr-FR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souvent  jugé </a:t>
            </a:r>
            <a:r>
              <a:rPr lang="fr-FR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inefficace, </a:t>
            </a:r>
            <a:r>
              <a:rPr lang="fr-FR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bureaucratique, coûteux., etc. </a:t>
            </a:r>
          </a:p>
          <a:p>
            <a:r>
              <a:rPr lang="fr-FR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Depuis les années 1980 , convergence de plusieurs phénomènes: déclin du bloc communiste, néolibéralisme, nouvelles technologies de l’information, dérèglementations, mondialisation, intégration continentale, concurrence et compétitivité, politiques d’austérité économique (luttes au déficit), etc.</a:t>
            </a:r>
          </a:p>
          <a:p>
            <a:r>
              <a:rPr lang="fr-FR" sz="1800" dirty="0" smtClean="0"/>
              <a:t>Tous ces phénomènes ont eu une grande influence sur la gestion du secteur public</a:t>
            </a:r>
          </a:p>
          <a:p>
            <a:r>
              <a:rPr lang="fr-FR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Influence des Etats-Uni</a:t>
            </a:r>
            <a:r>
              <a:rPr lang="fr-FR" sz="1800" dirty="0" smtClean="0"/>
              <a:t>s et de la </a:t>
            </a:r>
            <a:r>
              <a:rPr lang="fr-FR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Grande-Bretagne: désengagement de l’État , sous-traitance, utilisation des méthodes du privé dans la gestion publique</a:t>
            </a:r>
          </a:p>
          <a:p>
            <a:r>
              <a:rPr lang="fr-FR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Pour répondre à ces contraintes, les</a:t>
            </a:r>
            <a:r>
              <a:rPr lang="fr-FR" sz="1800" dirty="0" smtClean="0"/>
              <a:t> </a:t>
            </a:r>
            <a:r>
              <a:rPr lang="fr-FR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administrations </a:t>
            </a:r>
            <a:r>
              <a:rPr lang="fr-FR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publiques ont dû s'adapter, </a:t>
            </a:r>
            <a:r>
              <a:rPr lang="fr-FR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innover et chercher des </a:t>
            </a:r>
            <a:r>
              <a:rPr lang="fr-FR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moyens de production plus performants.</a:t>
            </a:r>
          </a:p>
          <a:p>
            <a:r>
              <a:rPr lang="fr-FR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Nouveau management public (NMP)  - inspiration de la gestion privée des entreprises</a:t>
            </a:r>
            <a:r>
              <a:rPr lang="fr-FR" sz="1800" dirty="0" smtClean="0"/>
              <a:t>.</a:t>
            </a:r>
            <a:endParaRPr lang="fr-FR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91FC-89F7-4281-BF50-7D17C0CB9FE9}" type="slidenum">
              <a:rPr lang="fr-FR" smtClean="0"/>
              <a:pPr/>
              <a:t>19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3"/>
            <a:ext cx="8229600" cy="1143000"/>
          </a:xfrm>
        </p:spPr>
        <p:txBody>
          <a:bodyPr/>
          <a:lstStyle/>
          <a:p>
            <a:r>
              <a:rPr lang="fr-CA" sz="3400" dirty="0" smtClean="0"/>
              <a:t>Évolution de la culture organisationnelle</a:t>
            </a:r>
            <a:endParaRPr lang="fr-CA" sz="3400" dirty="0"/>
          </a:p>
        </p:txBody>
      </p:sp>
      <p:sp>
        <p:nvSpPr>
          <p:cNvPr id="41989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457200" y="1268413"/>
            <a:ext cx="4038600" cy="540067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fr-CA" sz="2200" dirty="0"/>
              <a:t>Ère bureaucratique</a:t>
            </a: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lang="fr-CA" sz="1600" dirty="0"/>
              <a:t>Modèle administratif tourné vers les textes, règlements, les autorisations, la hiérarchie, le contrôle des ressources, la permanence.</a:t>
            </a: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lang="fr-CA" sz="1600" dirty="0"/>
              <a:t>Modèle centralisé et hiérarchique </a:t>
            </a: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lang="fr-CA" sz="1600" dirty="0"/>
              <a:t>Gestionnaires peu responsabilisé (au service du politique – vision juridique)</a:t>
            </a: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lang="fr-CA" sz="1600" dirty="0"/>
              <a:t>Réactivité envers les leaders politiques</a:t>
            </a: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lang="fr-CA" sz="1600" dirty="0"/>
              <a:t>Peu de participation du public</a:t>
            </a: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lang="fr-CA" sz="1600" dirty="0"/>
              <a:t>Modèle </a:t>
            </a:r>
            <a:r>
              <a:rPr lang="fr-CA" sz="1600" dirty="0" smtClean="0"/>
              <a:t>purement public</a:t>
            </a:r>
            <a:endParaRPr lang="fr-CA" sz="1600" dirty="0"/>
          </a:p>
          <a:p>
            <a:pPr>
              <a:lnSpc>
                <a:spcPct val="90000"/>
              </a:lnSpc>
              <a:spcBef>
                <a:spcPct val="40000"/>
              </a:spcBef>
            </a:pPr>
            <a:endParaRPr lang="fr-CA" sz="1600" dirty="0"/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lang="fr-CA" sz="1600" dirty="0"/>
              <a:t>RH: Peu d’incitations à la performance (peu d’évaluation du personnel)</a:t>
            </a: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lang="fr-CA" sz="1600" dirty="0"/>
              <a:t>Peu de concurrence pour l’avancement (ancienneté)</a:t>
            </a:r>
          </a:p>
          <a:p>
            <a:pPr>
              <a:lnSpc>
                <a:spcPct val="90000"/>
              </a:lnSpc>
              <a:spcBef>
                <a:spcPct val="40000"/>
              </a:spcBef>
            </a:pPr>
            <a:r>
              <a:rPr lang="fr-CA" sz="1600" dirty="0"/>
              <a:t>Contrôles, actes administratifs, règles de conduites, etc.</a:t>
            </a:r>
          </a:p>
          <a:p>
            <a:pPr>
              <a:lnSpc>
                <a:spcPct val="90000"/>
              </a:lnSpc>
              <a:buFontTx/>
              <a:buNone/>
            </a:pPr>
            <a:endParaRPr lang="fr-CA" sz="1600" dirty="0"/>
          </a:p>
        </p:txBody>
      </p:sp>
      <p:sp>
        <p:nvSpPr>
          <p:cNvPr id="41990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4648200" y="1268413"/>
            <a:ext cx="4038600" cy="5256212"/>
          </a:xfrm>
        </p:spPr>
        <p:txBody>
          <a:bodyPr/>
          <a:lstStyle/>
          <a:p>
            <a:pPr marL="265113" indent="-265113">
              <a:lnSpc>
                <a:spcPct val="90000"/>
              </a:lnSpc>
              <a:buFontTx/>
              <a:buNone/>
            </a:pPr>
            <a:r>
              <a:rPr lang="fr-CA" sz="2200"/>
              <a:t>Nouveau management public</a:t>
            </a:r>
          </a:p>
          <a:p>
            <a:pPr marL="265113" indent="-265113">
              <a:lnSpc>
                <a:spcPct val="90000"/>
              </a:lnSpc>
              <a:spcBef>
                <a:spcPct val="40000"/>
              </a:spcBef>
            </a:pPr>
            <a:r>
              <a:rPr lang="fr-CA" sz="1600"/>
              <a:t>Années 1980, rapprochement entre gestion privée et publique (management générique) – accent sur la performance et les résultats. </a:t>
            </a:r>
          </a:p>
          <a:p>
            <a:pPr marL="265113" indent="-265113">
              <a:lnSpc>
                <a:spcPct val="90000"/>
              </a:lnSpc>
              <a:spcBef>
                <a:spcPct val="40000"/>
              </a:spcBef>
            </a:pPr>
            <a:r>
              <a:rPr lang="fr-CA" sz="1600"/>
              <a:t>Modèle décentralisé (empowerment)</a:t>
            </a:r>
          </a:p>
          <a:p>
            <a:pPr marL="265113" indent="-265113">
              <a:lnSpc>
                <a:spcPct val="90000"/>
              </a:lnSpc>
              <a:spcBef>
                <a:spcPct val="40000"/>
              </a:spcBef>
            </a:pPr>
            <a:r>
              <a:rPr lang="fr-CA" sz="1600"/>
              <a:t>Gestionnaire plus responsabilisé (partage des responsabilités avec élus)</a:t>
            </a:r>
          </a:p>
          <a:p>
            <a:pPr marL="265113" indent="-265113">
              <a:lnSpc>
                <a:spcPct val="90000"/>
              </a:lnSpc>
              <a:spcBef>
                <a:spcPct val="40000"/>
              </a:spcBef>
            </a:pPr>
            <a:r>
              <a:rPr lang="fr-CA" sz="1600"/>
              <a:t>Plus grande réactivité envers le public</a:t>
            </a:r>
          </a:p>
          <a:p>
            <a:pPr marL="265113" indent="-265113">
              <a:lnSpc>
                <a:spcPct val="90000"/>
              </a:lnSpc>
              <a:spcBef>
                <a:spcPct val="40000"/>
              </a:spcBef>
            </a:pPr>
            <a:r>
              <a:rPr lang="fr-CA" sz="1600"/>
              <a:t>Participation accrue des usagers</a:t>
            </a:r>
          </a:p>
          <a:p>
            <a:pPr marL="265113" indent="-265113">
              <a:lnSpc>
                <a:spcPct val="90000"/>
              </a:lnSpc>
              <a:spcBef>
                <a:spcPct val="40000"/>
              </a:spcBef>
            </a:pPr>
            <a:r>
              <a:rPr lang="fr-CA" sz="1600"/>
              <a:t>Implication du privé dans la prestation des services public</a:t>
            </a:r>
          </a:p>
          <a:p>
            <a:pPr marL="265113" indent="-265113">
              <a:lnSpc>
                <a:spcPct val="90000"/>
              </a:lnSpc>
              <a:spcBef>
                <a:spcPct val="40000"/>
              </a:spcBef>
            </a:pPr>
            <a:r>
              <a:rPr lang="fr-CA" sz="1600"/>
              <a:t>RH: Incitations à la performance (évaluation du personnel)</a:t>
            </a:r>
          </a:p>
          <a:p>
            <a:pPr marL="265113" indent="-265113">
              <a:lnSpc>
                <a:spcPct val="90000"/>
              </a:lnSpc>
              <a:spcBef>
                <a:spcPct val="40000"/>
              </a:spcBef>
            </a:pPr>
            <a:r>
              <a:rPr lang="fr-CA" sz="1600"/>
              <a:t>Davantage de concurrence pour l’avancement professionnel</a:t>
            </a:r>
          </a:p>
          <a:p>
            <a:pPr marL="265113" indent="-265113">
              <a:lnSpc>
                <a:spcPct val="90000"/>
              </a:lnSpc>
              <a:spcBef>
                <a:spcPct val="40000"/>
              </a:spcBef>
            </a:pPr>
            <a:r>
              <a:rPr lang="fr-CA" sz="1600"/>
              <a:t>Évaluation de la performance et de l’impact des programmes (indicateurs)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11C6C-F11E-427A-86CD-29C9B0179B59}" type="slidenum">
              <a:rPr lang="fr-FR" smtClean="0"/>
              <a:pPr/>
              <a:t>20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/>
              <a:t>Modèle conformité/innovation</a:t>
            </a:r>
            <a:br>
              <a:rPr lang="en-CA" sz="3200"/>
            </a:br>
            <a:r>
              <a:rPr lang="en-CA" sz="3200"/>
              <a:t>de Mazouz </a:t>
            </a:r>
            <a:endParaRPr lang="fr-FR" sz="3200"/>
          </a:p>
        </p:txBody>
      </p:sp>
      <p:graphicFrame>
        <p:nvGraphicFramePr>
          <p:cNvPr id="77945" name="Group 121"/>
          <p:cNvGraphicFramePr>
            <a:graphicFrameLocks noGrp="1"/>
          </p:cNvGraphicFramePr>
          <p:nvPr>
            <p:ph type="tbl" idx="1"/>
          </p:nvPr>
        </p:nvGraphicFramePr>
        <p:xfrm>
          <a:off x="457200" y="1600200"/>
          <a:ext cx="8229600" cy="4892358"/>
        </p:xfrm>
        <a:graphic>
          <a:graphicData uri="http://schemas.openxmlformats.org/drawingml/2006/table">
            <a:tbl>
              <a:tblPr/>
              <a:tblGrid>
                <a:gridCol w="3054350"/>
                <a:gridCol w="2651125"/>
                <a:gridCol w="2524125"/>
              </a:tblGrid>
              <a:tr h="5032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Niveau d'analyse</a:t>
                      </a:r>
                      <a:endParaRPr kumimoji="0" lang="fr-F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Paradigme de conformité</a:t>
                      </a:r>
                      <a:endParaRPr kumimoji="0" lang="fr-F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Paradigme d'innovation</a:t>
                      </a:r>
                      <a:endParaRPr kumimoji="0" lang="fr-F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ORGANISATION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fr-F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  <a:lumOff val="50000"/>
                      </a:schemeClr>
                    </a:solidFill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Mission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Buts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Identité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Vision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Tradition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Changement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Leadership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Directif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Participatif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Stratégies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Parité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Dépassement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Structures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Décentralisées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Interdépendantes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FONCTIONNEMENT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fr-F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  <a:lumOff val="50000"/>
                      </a:schemeClr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Focalisation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Institution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Personnes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Style de gestion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Conservateur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Risqué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Ressources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Budgétaires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Intellectuelles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Extrant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Services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Satisfaction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Qualité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Satisfaisante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Supérieure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PERSONNEL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fr-F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  <a:lumOff val="50000"/>
                      </a:schemeClr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Attentes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Sécurité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Reconnaissance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Statut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Titre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Accomplissement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Motivation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Tâche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Service</a:t>
                      </a: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F1FDD-4CEE-4AA4-80E8-41B5B68934C6}" type="slidenum">
              <a:rPr lang="fr-FR" smtClean="0"/>
              <a:pPr/>
              <a:t>21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/>
              <a:t>Culture de la performance</a:t>
            </a:r>
            <a:endParaRPr lang="fr-FR" sz="3200"/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55000"/>
              </a:spcBef>
            </a:pPr>
            <a:r>
              <a:rPr lang="fr-CA" dirty="0"/>
              <a:t>Nous sommes entrés dans la culture de la performance et des résultats</a:t>
            </a:r>
          </a:p>
          <a:p>
            <a:pPr>
              <a:lnSpc>
                <a:spcPct val="90000"/>
              </a:lnSpc>
              <a:spcBef>
                <a:spcPct val="55000"/>
              </a:spcBef>
            </a:pPr>
            <a:r>
              <a:rPr lang="fr-CA" dirty="0"/>
              <a:t>Nécessite de nouvelles capacités stratégiques et opérationnelles pour les fonctionnaires (nouveaux rôles, nouvelles fonctions)</a:t>
            </a:r>
          </a:p>
          <a:p>
            <a:pPr>
              <a:lnSpc>
                <a:spcPct val="90000"/>
              </a:lnSpc>
              <a:spcBef>
                <a:spcPct val="55000"/>
              </a:spcBef>
            </a:pPr>
            <a:r>
              <a:rPr lang="fr-CA" dirty="0"/>
              <a:t>Donc… un profond changement de culture organisationnelle dans le secteur public…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91FC-89F7-4281-BF50-7D17C0CB9FE9}" type="slidenum">
              <a:rPr lang="fr-FR" smtClean="0"/>
              <a:pPr/>
              <a:t>22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fr-FR" sz="2800" dirty="0"/>
              <a:t>La gestion </a:t>
            </a:r>
            <a:r>
              <a:rPr lang="fr-FR" sz="2800" dirty="0" smtClean="0"/>
              <a:t>axée sur résultats </a:t>
            </a:r>
            <a:r>
              <a:rPr lang="fr-FR" sz="2800" dirty="0"/>
              <a:t>(</a:t>
            </a:r>
            <a:r>
              <a:rPr lang="fr-FR" sz="2800" dirty="0" smtClean="0"/>
              <a:t>GAR):</a:t>
            </a:r>
            <a:endParaRPr lang="fr-FR" sz="2800" dirty="0"/>
          </a:p>
        </p:txBody>
      </p:sp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23963"/>
            <a:ext cx="8229600" cy="5518150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fr-FR" sz="1700"/>
              <a:t>Identification précise des bénéficiaires des programmes et élaboration de programmes qui répondent à leurs </a:t>
            </a:r>
            <a:r>
              <a:rPr lang="fr-FR" sz="1700" u="sng"/>
              <a:t>besoins</a:t>
            </a:r>
            <a:r>
              <a:rPr lang="fr-FR" sz="1700"/>
              <a:t>; </a:t>
            </a:r>
          </a:p>
          <a:p>
            <a:pPr>
              <a:spcBef>
                <a:spcPct val="50000"/>
              </a:spcBef>
            </a:pPr>
            <a:r>
              <a:rPr lang="fr-FR" sz="1700" u="sng"/>
              <a:t>Définition de résultats escomptés</a:t>
            </a:r>
            <a:r>
              <a:rPr lang="fr-FR" sz="1700"/>
              <a:t> réalistes, fondés sur les analyses appropriées; </a:t>
            </a:r>
          </a:p>
          <a:p>
            <a:pPr>
              <a:spcBef>
                <a:spcPct val="50000"/>
              </a:spcBef>
            </a:pPr>
            <a:r>
              <a:rPr lang="fr-FR" sz="1700"/>
              <a:t>Confier la prestation à des gestionnaires publics bénéficiant d’une </a:t>
            </a:r>
            <a:r>
              <a:rPr lang="fr-FR" sz="1700" u="sng"/>
              <a:t>autonomie d’action</a:t>
            </a:r>
            <a:r>
              <a:rPr lang="fr-FR" sz="1700"/>
              <a:t> accrue par rapport au système traditionnel. Négocier un </a:t>
            </a:r>
            <a:r>
              <a:rPr lang="fr-FR" sz="1700" u="sng"/>
              <a:t>contrat</a:t>
            </a:r>
            <a:r>
              <a:rPr lang="fr-FR" sz="1700"/>
              <a:t> (ou mandat) de prestations entre les autorités politiques et les gestionnaires publics qui fixe les objectifs de prestations à atteindre (empowerment).</a:t>
            </a:r>
          </a:p>
          <a:p>
            <a:pPr>
              <a:spcBef>
                <a:spcPct val="50000"/>
              </a:spcBef>
            </a:pPr>
            <a:r>
              <a:rPr lang="fr-FR" sz="1700" u="sng"/>
              <a:t>Séparer le stratégique et le fonctionnel</a:t>
            </a:r>
            <a:r>
              <a:rPr lang="fr-FR" sz="1700"/>
              <a:t> pour flexibiliser les processus dans le respect de l’égalité de traitement afin de favoriser l'émergence d'une forme d'esprit d'entreprise, y compris le recours à des partenariats avec le secteur privé lorsque cela peut être avantageux.</a:t>
            </a:r>
          </a:p>
          <a:p>
            <a:pPr>
              <a:spcBef>
                <a:spcPct val="50000"/>
              </a:spcBef>
            </a:pPr>
            <a:r>
              <a:rPr lang="fr-FR" sz="1700"/>
              <a:t>Suivi, à partir </a:t>
            </a:r>
            <a:r>
              <a:rPr lang="fr-FR" sz="1700" u="sng"/>
              <a:t>d'indicateurs appropriés</a:t>
            </a:r>
            <a:r>
              <a:rPr lang="fr-FR" sz="1700"/>
              <a:t>, des progrès en fonction des résultats et des ressources utilisées; </a:t>
            </a:r>
          </a:p>
          <a:p>
            <a:pPr>
              <a:spcBef>
                <a:spcPct val="50000"/>
              </a:spcBef>
            </a:pPr>
            <a:r>
              <a:rPr lang="fr-FR" sz="1700"/>
              <a:t>Établissement de </a:t>
            </a:r>
            <a:r>
              <a:rPr lang="fr-FR" sz="1700" u="sng"/>
              <a:t>rapports d’évaluation</a:t>
            </a:r>
            <a:r>
              <a:rPr lang="fr-FR" sz="1700"/>
              <a:t> sur les résultats obtenus et les ressources utilisées;</a:t>
            </a:r>
          </a:p>
          <a:p>
            <a:pPr>
              <a:spcBef>
                <a:spcPct val="50000"/>
              </a:spcBef>
            </a:pPr>
            <a:r>
              <a:rPr lang="en-CA" sz="1700"/>
              <a:t>Reddition de comptes et responsabilisation des gerstionnaires (accountability)</a:t>
            </a:r>
            <a:endParaRPr lang="fr-FR" sz="17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91FC-89F7-4281-BF50-7D17C0CB9FE9}" type="slidenum">
              <a:rPr lang="fr-FR" smtClean="0"/>
              <a:pPr/>
              <a:t>23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752"/>
            <a:ext cx="8147248" cy="782960"/>
          </a:xfrm>
        </p:spPr>
        <p:txBody>
          <a:bodyPr/>
          <a:lstStyle/>
          <a:p>
            <a:r>
              <a:rPr lang="fr-CA" sz="3000" dirty="0" smtClean="0"/>
              <a:t>Compétences actuelles du gestionnaire public</a:t>
            </a:r>
            <a:endParaRPr lang="fr-CA" sz="3000" dirty="0"/>
          </a:p>
        </p:txBody>
      </p:sp>
      <p:sp>
        <p:nvSpPr>
          <p:cNvPr id="7168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91641"/>
            <a:ext cx="8229600" cy="5173663"/>
          </a:xfrm>
        </p:spPr>
        <p:txBody>
          <a:bodyPr>
            <a:normAutofit lnSpcReduction="10000"/>
          </a:bodyPr>
          <a:lstStyle/>
          <a:p>
            <a:pPr marL="457200" indent="-457200">
              <a:spcBef>
                <a:spcPct val="45000"/>
              </a:spcBef>
              <a:buFontTx/>
              <a:buAutoNum type="arabicPeriod"/>
            </a:pPr>
            <a:r>
              <a:rPr lang="fr-CA" sz="2100" dirty="0" smtClean="0"/>
              <a:t>Valeurs et éthique</a:t>
            </a:r>
          </a:p>
          <a:p>
            <a:pPr marL="457200" indent="-457200">
              <a:spcBef>
                <a:spcPct val="45000"/>
              </a:spcBef>
              <a:buFontTx/>
              <a:buAutoNum type="arabicPeriod"/>
            </a:pPr>
            <a:r>
              <a:rPr lang="fr-CA" sz="2100" dirty="0"/>
              <a:t>Compétences en analyse et gestion stratégique (analyse stratégique de l’environnement; </a:t>
            </a:r>
            <a:r>
              <a:rPr lang="fr-CA" sz="2100" dirty="0" smtClean="0"/>
              <a:t>analyse de risques; vision/mission; planification</a:t>
            </a:r>
            <a:r>
              <a:rPr lang="fr-CA" sz="2100" dirty="0"/>
              <a:t>; </a:t>
            </a:r>
            <a:r>
              <a:rPr lang="fr-CA" sz="2100" dirty="0" smtClean="0"/>
              <a:t>priorisation; décision)</a:t>
            </a:r>
          </a:p>
          <a:p>
            <a:pPr marL="457200" indent="-457200">
              <a:spcBef>
                <a:spcPct val="45000"/>
              </a:spcBef>
              <a:buFontTx/>
              <a:buAutoNum type="arabicPeriod"/>
            </a:pPr>
            <a:r>
              <a:rPr lang="fr-CA" sz="2100" dirty="0"/>
              <a:t>Diagnostic </a:t>
            </a:r>
            <a:r>
              <a:rPr lang="fr-CA" sz="2100" dirty="0" smtClean="0"/>
              <a:t>organisationnel et gestion du changement</a:t>
            </a:r>
          </a:p>
          <a:p>
            <a:pPr marL="457200" indent="-457200">
              <a:spcBef>
                <a:spcPct val="45000"/>
              </a:spcBef>
              <a:buFontTx/>
              <a:buAutoNum type="arabicPeriod"/>
            </a:pPr>
            <a:r>
              <a:rPr lang="fr-CA" sz="2100" dirty="0" smtClean="0"/>
              <a:t>Leadership </a:t>
            </a:r>
            <a:r>
              <a:rPr lang="fr-CA" sz="2100" dirty="0"/>
              <a:t>(influencer, guider, orienter pour l’attente des cibles)</a:t>
            </a:r>
          </a:p>
          <a:p>
            <a:pPr marL="457200" indent="-457200">
              <a:spcBef>
                <a:spcPct val="45000"/>
              </a:spcBef>
            </a:pPr>
            <a:r>
              <a:rPr lang="fr-CA" sz="2100" dirty="0" smtClean="0"/>
              <a:t>Maîtrise des </a:t>
            </a:r>
            <a:r>
              <a:rPr lang="fr-CA" sz="2100" dirty="0"/>
              <a:t>fonctions essentielles de la gestion (lois, procédures, planification, organisation, contrôle, RH, </a:t>
            </a:r>
            <a:r>
              <a:rPr lang="fr-CA" sz="2100" dirty="0" smtClean="0"/>
              <a:t>budget et finances)</a:t>
            </a:r>
            <a:endParaRPr lang="fr-CA" sz="2100" dirty="0"/>
          </a:p>
          <a:p>
            <a:pPr marL="457200" indent="-457200">
              <a:spcBef>
                <a:spcPct val="45000"/>
              </a:spcBef>
              <a:buFontTx/>
              <a:buAutoNum type="arabicPeriod"/>
            </a:pPr>
            <a:r>
              <a:rPr lang="fr-CA" sz="2100" dirty="0"/>
              <a:t>Approche participative / engagement</a:t>
            </a:r>
            <a:endParaRPr lang="fr-CA" sz="2100" dirty="0"/>
          </a:p>
          <a:p>
            <a:pPr marL="457200" indent="-457200">
              <a:spcBef>
                <a:spcPct val="45000"/>
              </a:spcBef>
              <a:buFontTx/>
              <a:buAutoNum type="arabicPeriod"/>
            </a:pPr>
            <a:r>
              <a:rPr lang="fr-CA" sz="2100" dirty="0" smtClean="0"/>
              <a:t>Définition </a:t>
            </a:r>
            <a:r>
              <a:rPr lang="fr-CA" sz="2100" dirty="0"/>
              <a:t>de cibles de résultats à l’aide d’indicateurs de performance objectifs</a:t>
            </a:r>
          </a:p>
          <a:p>
            <a:pPr marL="457200" indent="-457200">
              <a:spcBef>
                <a:spcPct val="45000"/>
              </a:spcBef>
              <a:buFontTx/>
              <a:buAutoNum type="arabicPeriod"/>
            </a:pPr>
            <a:r>
              <a:rPr lang="fr-CA" sz="2100" dirty="0" smtClean="0"/>
              <a:t>Suivi </a:t>
            </a:r>
            <a:r>
              <a:rPr lang="fr-CA" sz="2100" dirty="0"/>
              <a:t>et évaluation des </a:t>
            </a:r>
            <a:r>
              <a:rPr lang="fr-CA" sz="2100" dirty="0" smtClean="0"/>
              <a:t>résultats</a:t>
            </a:r>
          </a:p>
          <a:p>
            <a:pPr marL="457200" indent="-457200">
              <a:spcBef>
                <a:spcPct val="45000"/>
              </a:spcBef>
              <a:buFontTx/>
              <a:buAutoNum type="arabicPeriod"/>
            </a:pPr>
            <a:r>
              <a:rPr lang="fr-CA" sz="2100" dirty="0" smtClean="0"/>
              <a:t>Etc.</a:t>
            </a:r>
            <a:endParaRPr lang="fr-CA" sz="2100" dirty="0"/>
          </a:p>
          <a:p>
            <a:pPr marL="457200" indent="-457200">
              <a:spcBef>
                <a:spcPct val="45000"/>
              </a:spcBef>
            </a:pPr>
            <a:endParaRPr lang="fr-FR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91FC-89F7-4281-BF50-7D17C0CB9FE9}" type="slidenum">
              <a:rPr lang="fr-FR" smtClean="0"/>
              <a:pPr/>
              <a:t>24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791</TotalTime>
  <Words>1144</Words>
  <Application>Microsoft Office PowerPoint</Application>
  <PresentationFormat>Affichage à l'écran (4:3)</PresentationFormat>
  <Paragraphs>199</Paragraphs>
  <Slides>24</Slides>
  <Notes>24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6" baseType="lpstr">
      <vt:lpstr>Thème Office</vt:lpstr>
      <vt:lpstr>Chart</vt:lpstr>
      <vt:lpstr>Le métier de gestionnaire public d’hier à aujourd’hui  Séance du 9 janvier 2013 </vt:lpstr>
      <vt:lpstr>Objectifs de la séance</vt:lpstr>
      <vt:lpstr>La place du secteur public au Canada</vt:lpstr>
      <vt:lpstr>Le secteur public</vt:lpstr>
      <vt:lpstr>Présentation PowerPoint</vt:lpstr>
      <vt:lpstr>Nombre d’emplois total dans  le secteur public au  Canada</vt:lpstr>
      <vt:lpstr>Nombre d’employé(e)s, secteur des administrations publiques au Canada, 1998-2007</vt:lpstr>
      <vt:lpstr>Employé(e)s des administration publiques en pourcentage de l’emploi total au Canada, 1998-2007</vt:lpstr>
      <vt:lpstr>Présentation PowerPoint</vt:lpstr>
      <vt:lpstr>La part du fédéral…</vt:lpstr>
      <vt:lpstr>Pourcentage des emplois par palier administratif</vt:lpstr>
      <vt:lpstr>La culture organisationnelle</vt:lpstr>
      <vt:lpstr>Culture et secteur public</vt:lpstr>
      <vt:lpstr>Culture organisationnelle: Éléments de définition</vt:lpstr>
      <vt:lpstr>Culture organisationnelle du point de vue du gestionnaire</vt:lpstr>
      <vt:lpstr>Changement de culture organisationnelle</vt:lpstr>
      <vt:lpstr>Présentation PowerPoint</vt:lpstr>
      <vt:lpstr>L’évolution de la fonction de gestionnaire public</vt:lpstr>
      <vt:lpstr>Contexte</vt:lpstr>
      <vt:lpstr>Évolution de la culture organisationnelle</vt:lpstr>
      <vt:lpstr>Modèle conformité/innovation de Mazouz </vt:lpstr>
      <vt:lpstr>Culture de la performance</vt:lpstr>
      <vt:lpstr>La gestion axée sur résultats (GAR):</vt:lpstr>
      <vt:lpstr>Compétences actuelles du gestionnaire public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métier de gestionnaire public d’hier à aujourd’hui  Séance du 9 janvier 2009</dc:title>
  <dc:creator>Eric Champagne</dc:creator>
  <cp:lastModifiedBy>Eric Champagne</cp:lastModifiedBy>
  <cp:revision>51</cp:revision>
  <dcterms:created xsi:type="dcterms:W3CDTF">2009-01-08T15:04:08Z</dcterms:created>
  <dcterms:modified xsi:type="dcterms:W3CDTF">2013-01-09T02:38:04Z</dcterms:modified>
</cp:coreProperties>
</file>