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4" r:id="rId3"/>
  </p:sldMasterIdLst>
  <p:notesMasterIdLst>
    <p:notesMasterId r:id="rId17"/>
  </p:notesMasterIdLst>
  <p:sldIdLst>
    <p:sldId id="257" r:id="rId4"/>
    <p:sldId id="259" r:id="rId5"/>
    <p:sldId id="258" r:id="rId6"/>
    <p:sldId id="260" r:id="rId7"/>
    <p:sldId id="268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121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A33185-C473-4975-9F8A-C3A26DA350B6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D71C62-D52F-45A8-B083-B88B548E9B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2091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713B69-E900-4753-852E-6942BEC8185D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8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694C09-4A43-4AA3-BD61-C5B6E04B9385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6D125-0396-4593-A2CE-9E8B0D6C3E4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59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DF9B2-0DA0-4231-AD80-EED82FCEA4A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0929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6644B3-75A4-4285-8EF7-229E13DC00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3533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76B96-CE94-45A9-BBC9-71CDF543A7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7910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68137-B80C-4FF9-A90D-D835AE2D88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1747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24F30-5DD4-42F3-9B82-E92740AC7A4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4545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558FD-B2A6-4FBB-9387-937196F1647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67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BB220-F323-452F-9F80-F7980A459CE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776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AD3B4-EB42-4924-8DE2-11B6299E2F9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4737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AF1B0-358C-4E34-B418-58BC1A1B9ED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7715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EC1F4-FC1E-41F0-9E6A-37247143656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628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362C3-E3BE-4FA0-8C55-D585893D712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4629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430EC-8E36-4EBE-9516-F3599FDE0E5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6393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0040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7832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4900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752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83349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711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9216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5134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56553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4850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485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383CC-9149-4CDC-A986-A36433386F74}" type="datetimeFigureOut">
              <a:rPr lang="en-CA" smtClean="0"/>
              <a:t>28/01/2013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C037F-CF4F-46A3-B3AF-EC1C25003111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ACDAC"/>
            </a:gs>
            <a:gs pos="100000">
              <a:srgbClr val="FFCC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DFFF73-B41D-4729-817C-F3C575A7D9B4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01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E7E3F-5B51-4FEC-849A-2FB4E8CE4F55}" type="datetimeFigureOut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28/01/2013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AFFBF-E666-4B01-8794-02AA6CC2D31A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75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eg"/><Relationship Id="rId4" Type="http://schemas.openxmlformats.org/officeDocument/2006/relationships/hyperlink" Target="http://upload.wikimedia.org/wikipedia/en/9/94/Pandora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Slides with extra images to study for the midterm exam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solidFill>
                  <a:schemeClr val="tx1"/>
                </a:solidFill>
              </a:rPr>
              <a:t>See also the study guide on Buxton for references on images in your textbook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orestes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 l="2914" t="3419" r="4189" b="11061"/>
          <a:stretch>
            <a:fillRect/>
          </a:stretch>
        </p:blipFill>
        <p:spPr>
          <a:xfrm>
            <a:off x="4573588" y="3502025"/>
            <a:ext cx="4570412" cy="3355975"/>
          </a:xfr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292725" y="1989138"/>
            <a:ext cx="36004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Orestes, (Agamemnon's son, who murdered his mother) is haunted by the </a:t>
            </a:r>
            <a:r>
              <a:rPr lang="en-US" sz="2400" i="1"/>
              <a:t>Erinyes</a:t>
            </a:r>
            <a:r>
              <a:rPr lang="en-US" sz="2400"/>
              <a:t> (the Furies)</a:t>
            </a:r>
          </a:p>
        </p:txBody>
      </p:sp>
      <p:sp>
        <p:nvSpPr>
          <p:cNvPr id="4100" name="Rectangle 5"/>
          <p:cNvSpPr>
            <a:spLocks noChangeArrowheads="1"/>
          </p:cNvSpPr>
          <p:nvPr/>
        </p:nvSpPr>
        <p:spPr bwMode="auto">
          <a:xfrm rot="10782705" flipV="1">
            <a:off x="4573745" y="278791"/>
            <a:ext cx="313213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/>
              <a:t>The birth of Aphrodite</a:t>
            </a:r>
          </a:p>
          <a:p>
            <a:endParaRPr lang="en-US" sz="2000" dirty="0"/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4572000" y="1066800"/>
            <a:ext cx="3384550" cy="400110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See also Buxton, p. 46</a:t>
            </a:r>
          </a:p>
        </p:txBody>
      </p:sp>
      <p:pic>
        <p:nvPicPr>
          <p:cNvPr id="4102" name="Picture 3" descr="Birth of Aphrodite, with Eros &amp; Poseidon | Greek vase, Athenian red figure pelik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00563" cy="351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2"/>
          <p:cNvPicPr>
            <a:picLocks noChangeAspect="1" noChangeArrowheads="1"/>
          </p:cNvPicPr>
          <p:nvPr/>
        </p:nvPicPr>
        <p:blipFill>
          <a:blip r:embed="rId4" cstate="print"/>
          <a:srcRect l="13300" t="3105"/>
          <a:stretch>
            <a:fillRect/>
          </a:stretch>
        </p:blipFill>
        <p:spPr bwMode="auto">
          <a:xfrm>
            <a:off x="971550" y="4221163"/>
            <a:ext cx="3124200" cy="246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TextBox 7"/>
          <p:cNvSpPr txBox="1">
            <a:spLocks noChangeArrowheads="1"/>
          </p:cNvSpPr>
          <p:nvPr/>
        </p:nvSpPr>
        <p:spPr bwMode="auto">
          <a:xfrm>
            <a:off x="2987675" y="3860800"/>
            <a:ext cx="79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/>
              <a:t>A fury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herc"/>
          <p:cNvPicPr>
            <a:picLocks noChangeAspect="1" noChangeArrowheads="1"/>
          </p:cNvPicPr>
          <p:nvPr/>
        </p:nvPicPr>
        <p:blipFill>
          <a:blip r:embed="rId2" cstate="print"/>
          <a:srcRect t="6950"/>
          <a:stretch>
            <a:fillRect/>
          </a:stretch>
        </p:blipFill>
        <p:spPr bwMode="auto">
          <a:xfrm>
            <a:off x="1171430" y="2971800"/>
            <a:ext cx="5976938" cy="33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533400" y="457200"/>
            <a:ext cx="66357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The </a:t>
            </a:r>
            <a:r>
              <a:rPr lang="en-US" sz="2400" dirty="0" err="1"/>
              <a:t>Hesperides</a:t>
            </a:r>
            <a:r>
              <a:rPr lang="en-US" sz="2400" dirty="0"/>
              <a:t>, are according to Hesiod, daughters of the </a:t>
            </a:r>
            <a:r>
              <a:rPr lang="en-US" sz="2400" dirty="0" smtClean="0"/>
              <a:t>Night. They guard- along with a snake- the sacred tree of life and immortality. One of </a:t>
            </a:r>
            <a:r>
              <a:rPr lang="en-US" sz="2400" dirty="0" err="1" smtClean="0"/>
              <a:t>Herakle’s</a:t>
            </a:r>
            <a:r>
              <a:rPr lang="en-US" sz="2400" dirty="0" smtClean="0"/>
              <a:t> labours was to steal the golden apples of that tree. 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2948" t="4724" r="4478" b="11969"/>
          <a:stretch>
            <a:fillRect/>
          </a:stretch>
        </p:blipFill>
        <p:spPr bwMode="auto">
          <a:xfrm>
            <a:off x="179388" y="0"/>
            <a:ext cx="6121400" cy="297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heli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284538"/>
            <a:ext cx="3998913" cy="33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372225" y="404813"/>
            <a:ext cx="2520950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/>
              <a:t>From Left to Right:</a:t>
            </a:r>
          </a:p>
          <a:p>
            <a:pPr>
              <a:spcBef>
                <a:spcPct val="50000"/>
              </a:spcBef>
            </a:pPr>
            <a:r>
              <a:rPr lang="en-US" sz="2200"/>
              <a:t>Helios (sun),</a:t>
            </a:r>
          </a:p>
          <a:p>
            <a:pPr>
              <a:spcBef>
                <a:spcPct val="50000"/>
              </a:spcBef>
            </a:pPr>
            <a:r>
              <a:rPr lang="en-US" sz="2200"/>
              <a:t> Eos (dawn) </a:t>
            </a:r>
          </a:p>
          <a:p>
            <a:pPr>
              <a:spcBef>
                <a:spcPct val="50000"/>
              </a:spcBef>
            </a:pPr>
            <a:r>
              <a:rPr lang="en-US" sz="2200"/>
              <a:t>and morning star 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787900" y="4365625"/>
            <a:ext cx="3887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Helios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Michelangelo Buonarotti, The Fall of Phaethon, a drawing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8" t="5339" r="18292" b="4297"/>
          <a:stretch>
            <a:fillRect/>
          </a:stretch>
        </p:blipFill>
        <p:spPr bwMode="auto">
          <a:xfrm>
            <a:off x="0" y="0"/>
            <a:ext cx="4783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5580063" y="333375"/>
            <a:ext cx="3240087" cy="28781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Michelangelo Buonarotti, </a:t>
            </a:r>
            <a:r>
              <a:rPr lang="en-US" sz="2800" i="1">
                <a:solidFill>
                  <a:srgbClr val="FFFFFF"/>
                </a:solidFill>
                <a:latin typeface="Times New Roman" pitchFamily="18" charset="0"/>
              </a:rPr>
              <a:t>The Fall of Phaethon</a:t>
            </a: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, a drawing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Italy, 1533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sz="2800">
              <a:solidFill>
                <a:srgbClr val="FFFFFF"/>
              </a:solidFill>
              <a:latin typeface="Times New Roman" pitchFamily="18" charset="0"/>
            </a:endParaRPr>
          </a:p>
        </p:txBody>
      </p:sp>
      <p:pic>
        <p:nvPicPr>
          <p:cNvPr id="32772" name="Picture 5" descr="Michelangelo_After_Phaet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268413"/>
            <a:ext cx="3686175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991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20713"/>
            <a:ext cx="7772400" cy="1143000"/>
          </a:xfrm>
        </p:spPr>
        <p:txBody>
          <a:bodyPr/>
          <a:lstStyle/>
          <a:p>
            <a:pPr eaLnBrk="1" hangingPunct="1"/>
            <a:r>
              <a:rPr lang="en-US" sz="3200" smtClean="0">
                <a:solidFill>
                  <a:schemeClr val="tx1"/>
                </a:solidFill>
                <a:latin typeface="Tahoma" pitchFamily="32" charset="0"/>
              </a:rPr>
              <a:t>Eos, (Dawn) and the</a:t>
            </a:r>
            <a:r>
              <a:rPr lang="en-US" sz="3200" smtClean="0">
                <a:latin typeface="Calibri" pitchFamily="34" charset="0"/>
              </a:rPr>
              <a:t> myth of Tithonos</a:t>
            </a:r>
            <a:br>
              <a:rPr lang="en-US" sz="3200" smtClean="0">
                <a:latin typeface="Calibri" pitchFamily="34" charset="0"/>
              </a:rPr>
            </a:br>
            <a:endParaRPr lang="en-US" sz="3200" smtClean="0">
              <a:solidFill>
                <a:schemeClr val="tx1"/>
              </a:solidFill>
            </a:endParaRPr>
          </a:p>
        </p:txBody>
      </p:sp>
      <p:pic>
        <p:nvPicPr>
          <p:cNvPr id="6147" name="Picture 6" descr="TithonusEosLouvreG438"/>
          <p:cNvPicPr>
            <a:picLocks noChangeAspect="1" noChangeArrowheads="1"/>
          </p:cNvPicPr>
          <p:nvPr/>
        </p:nvPicPr>
        <p:blipFill>
          <a:blip r:embed="rId3" cstate="print"/>
          <a:srcRect t="36066"/>
          <a:stretch>
            <a:fillRect/>
          </a:stretch>
        </p:blipFill>
        <p:spPr bwMode="auto">
          <a:xfrm>
            <a:off x="0" y="2781300"/>
            <a:ext cx="321627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8" descr="EosTithonos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475" y="3213100"/>
            <a:ext cx="5372100" cy="336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Box 5"/>
          <p:cNvSpPr txBox="1">
            <a:spLocks noChangeArrowheads="1"/>
          </p:cNvSpPr>
          <p:nvPr/>
        </p:nvSpPr>
        <p:spPr bwMode="auto">
          <a:xfrm>
            <a:off x="3276600" y="2667000"/>
            <a:ext cx="56165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 dirty="0"/>
              <a:t>Eos abducting Tithonos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ouretes"/>
          <p:cNvPicPr>
            <a:picLocks noChangeAspect="1" noChangeArrowheads="1"/>
          </p:cNvPicPr>
          <p:nvPr/>
        </p:nvPicPr>
        <p:blipFill>
          <a:blip r:embed="rId2" cstate="print"/>
          <a:srcRect r="39917"/>
          <a:stretch>
            <a:fillRect/>
          </a:stretch>
        </p:blipFill>
        <p:spPr bwMode="auto">
          <a:xfrm>
            <a:off x="4981575" y="1916113"/>
            <a:ext cx="3957638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4932363" y="188913"/>
            <a:ext cx="4211637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>
                <a:latin typeface="Arial Unicode MS" pitchFamily="34" charset="-128"/>
              </a:rPr>
              <a:t>The Nymph Amaltheia nurses baby Zeus, while the Curetes (Kouretes) bang their swords on their shields to cover the cries of Zeus </a:t>
            </a:r>
          </a:p>
        </p:txBody>
      </p:sp>
      <p:pic>
        <p:nvPicPr>
          <p:cNvPr id="7172" name="Picture 2" descr="Rhea"/>
          <p:cNvPicPr>
            <a:picLocks noChangeAspect="1" noChangeArrowheads="1"/>
          </p:cNvPicPr>
          <p:nvPr/>
        </p:nvPicPr>
        <p:blipFill>
          <a:blip r:embed="rId3" cstate="print"/>
          <a:srcRect t="3523" b="8342"/>
          <a:stretch>
            <a:fillRect/>
          </a:stretch>
        </p:blipFill>
        <p:spPr bwMode="auto">
          <a:xfrm>
            <a:off x="0" y="1817688"/>
            <a:ext cx="4506913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250825" y="333375"/>
            <a:ext cx="31670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err="1"/>
              <a:t>Rheia</a:t>
            </a:r>
            <a:r>
              <a:rPr lang="en-US" sz="2200" dirty="0"/>
              <a:t> tricks Kronos by presenting a rock bundled as a baby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lkyoneusLIM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644900"/>
            <a:ext cx="4284663" cy="299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PrgAltAth"/>
          <p:cNvPicPr>
            <a:picLocks noChangeAspect="1" noChangeArrowheads="1"/>
          </p:cNvPicPr>
          <p:nvPr/>
        </p:nvPicPr>
        <p:blipFill>
          <a:blip r:embed="rId3" cstate="print"/>
          <a:srcRect t="13693" b="4829"/>
          <a:stretch>
            <a:fillRect/>
          </a:stretch>
        </p:blipFill>
        <p:spPr bwMode="auto">
          <a:xfrm>
            <a:off x="250825" y="188913"/>
            <a:ext cx="5076825" cy="349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292725" y="188913"/>
            <a:ext cx="3563938" cy="217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The Battle of the giants</a:t>
            </a:r>
          </a:p>
          <a:p>
            <a:pPr>
              <a:spcBef>
                <a:spcPct val="50000"/>
              </a:spcBef>
            </a:pPr>
            <a:r>
              <a:rPr lang="en-US" sz="2400"/>
              <a:t>Athena grabbing a Giant, Gaia emerging from the bottom right</a:t>
            </a:r>
          </a:p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5076825" y="4076700"/>
            <a:ext cx="36718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The Battle of the Giants</a:t>
            </a:r>
          </a:p>
          <a:p>
            <a:endParaRPr lang="en-US" sz="2400"/>
          </a:p>
          <a:p>
            <a:r>
              <a:rPr lang="en-US" sz="2400"/>
              <a:t>Herakles is about to attack one of the Giants, while Athena  encourages him)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5508625" y="2924175"/>
            <a:ext cx="3384550" cy="395288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See also Buxton, p. 3-4,21, 29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291138" y="404813"/>
            <a:ext cx="3852862" cy="1143000"/>
          </a:xfrm>
        </p:spPr>
        <p:txBody>
          <a:bodyPr/>
          <a:lstStyle/>
          <a:p>
            <a:pPr algn="l" eaLnBrk="1" hangingPunct="1"/>
            <a:r>
              <a:rPr lang="en-US" sz="2000" smtClean="0"/>
              <a:t>  </a:t>
            </a:r>
            <a:r>
              <a:rPr lang="en-US" sz="2400" smtClean="0"/>
              <a:t>Zeus against Typhoeus</a:t>
            </a:r>
          </a:p>
        </p:txBody>
      </p:sp>
      <p:pic>
        <p:nvPicPr>
          <p:cNvPr id="9219" name="Picture 3" descr="ZeusTypha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260350"/>
            <a:ext cx="5148262" cy="349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h1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3894138"/>
            <a:ext cx="403225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859338" y="3933825"/>
            <a:ext cx="42846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>
                <a:latin typeface="Arial Unicode MS" pitchFamily="34" charset="-128"/>
              </a:rPr>
              <a:t> </a:t>
            </a:r>
            <a:r>
              <a:rPr lang="en-US" sz="2400">
                <a:latin typeface="Arial Unicode MS" pitchFamily="34" charset="-128"/>
              </a:rPr>
              <a:t>The birth of Athena from the head of Zeus. Hephaistos is holding the axe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076825" y="5589588"/>
            <a:ext cx="3384550" cy="395287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See also Buxton, p.49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rometheus on a black figure bow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6717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635375" y="260350"/>
            <a:ext cx="3529013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 </a:t>
            </a:r>
            <a:r>
              <a:rPr lang="en-US" sz="2400"/>
              <a:t>Atlas and Prometheus</a:t>
            </a:r>
            <a:r>
              <a:rPr lang="en-US"/>
              <a:t>.</a:t>
            </a:r>
          </a:p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3995738" y="836613"/>
            <a:ext cx="3995737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The 2 sons of Iapetos are tormented: Atlas carrying the sky, Prometheus chained while the eagle eats his liver. </a:t>
            </a:r>
          </a:p>
        </p:txBody>
      </p:sp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4859338" y="2781300"/>
            <a:ext cx="3384550" cy="395288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See also Buxton, p.56</a:t>
            </a:r>
          </a:p>
        </p:txBody>
      </p:sp>
      <p:pic>
        <p:nvPicPr>
          <p:cNvPr id="10246" name="Picture 2" descr="Prometheus"/>
          <p:cNvPicPr>
            <a:picLocks noChangeAspect="1" noChangeArrowheads="1"/>
          </p:cNvPicPr>
          <p:nvPr/>
        </p:nvPicPr>
        <p:blipFill>
          <a:blip r:embed="rId3" cstate="print"/>
          <a:srcRect b="31943"/>
          <a:stretch>
            <a:fillRect/>
          </a:stretch>
        </p:blipFill>
        <p:spPr bwMode="auto">
          <a:xfrm>
            <a:off x="5051425" y="3328988"/>
            <a:ext cx="409257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Text Box 3"/>
          <p:cNvSpPr txBox="1">
            <a:spLocks noChangeArrowheads="1"/>
          </p:cNvSpPr>
          <p:nvPr/>
        </p:nvSpPr>
        <p:spPr bwMode="auto">
          <a:xfrm>
            <a:off x="900113" y="5949950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Prometheus Bound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1143000"/>
          </a:xfrm>
        </p:spPr>
        <p:txBody>
          <a:bodyPr/>
          <a:lstStyle/>
          <a:p>
            <a:pPr eaLnBrk="1" hangingPunct="1"/>
            <a:r>
              <a:rPr lang="en-CA" sz="3200" smtClean="0">
                <a:solidFill>
                  <a:schemeClr val="bg1"/>
                </a:solidFill>
              </a:rPr>
              <a:t>Then Zeus sent the gift to Epimetheus</a:t>
            </a:r>
          </a:p>
        </p:txBody>
      </p:sp>
      <p:pic>
        <p:nvPicPr>
          <p:cNvPr id="11267" name="Picture 3" descr="pandora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60350"/>
            <a:ext cx="446405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400675" y="404813"/>
            <a:ext cx="3743325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The creation of Pandora</a:t>
            </a:r>
          </a:p>
          <a:p>
            <a:pPr>
              <a:spcBef>
                <a:spcPct val="50000"/>
              </a:spcBef>
            </a:pPr>
            <a:endParaRPr lang="en-US"/>
          </a:p>
          <a:p>
            <a:pPr>
              <a:spcBef>
                <a:spcPct val="50000"/>
              </a:spcBef>
            </a:pPr>
            <a:r>
              <a:rPr lang="en-US"/>
              <a:t> </a:t>
            </a:r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3924300" y="2205038"/>
            <a:ext cx="15113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>
            <a:off x="3132138" y="2565400"/>
            <a:ext cx="144462" cy="1439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1271" name="Line 7"/>
          <p:cNvSpPr>
            <a:spLocks noChangeShapeType="1"/>
          </p:cNvSpPr>
          <p:nvPr/>
        </p:nvSpPr>
        <p:spPr bwMode="auto">
          <a:xfrm>
            <a:off x="1763713" y="2636838"/>
            <a:ext cx="71437" cy="1512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1272" name="Line 8"/>
          <p:cNvSpPr>
            <a:spLocks noChangeShapeType="1"/>
          </p:cNvSpPr>
          <p:nvPr/>
        </p:nvSpPr>
        <p:spPr bwMode="auto">
          <a:xfrm flipH="1">
            <a:off x="755650" y="2636838"/>
            <a:ext cx="144463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5451475" y="2266950"/>
            <a:ext cx="1568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Pandora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2843213" y="4149725"/>
            <a:ext cx="1584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Epimetheus, or Hephaeistos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692275" y="4149725"/>
            <a:ext cx="1368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Hermes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468313" y="4724400"/>
            <a:ext cx="11509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Zeus</a:t>
            </a:r>
          </a:p>
        </p:txBody>
      </p:sp>
      <p:sp>
        <p:nvSpPr>
          <p:cNvPr id="11277" name="Line 13"/>
          <p:cNvSpPr>
            <a:spLocks noChangeShapeType="1"/>
          </p:cNvSpPr>
          <p:nvPr/>
        </p:nvSpPr>
        <p:spPr bwMode="auto">
          <a:xfrm>
            <a:off x="4284663" y="908050"/>
            <a:ext cx="1655762" cy="10096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6011863" y="1773238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Eros</a:t>
            </a:r>
          </a:p>
        </p:txBody>
      </p:sp>
      <p:pic>
        <p:nvPicPr>
          <p:cNvPr id="11279" name="Picture 15" descr="Image:Pandor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14950" y="2709069"/>
            <a:ext cx="382905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3563938" y="5516563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Athena</a:t>
            </a:r>
          </a:p>
        </p:txBody>
      </p:sp>
      <p:sp>
        <p:nvSpPr>
          <p:cNvPr id="11281" name="Line 17"/>
          <p:cNvSpPr>
            <a:spLocks noChangeShapeType="1"/>
          </p:cNvSpPr>
          <p:nvPr/>
        </p:nvSpPr>
        <p:spPr bwMode="auto">
          <a:xfrm flipH="1">
            <a:off x="4284663" y="4724400"/>
            <a:ext cx="1655762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1282" name="Line 18"/>
          <p:cNvSpPr>
            <a:spLocks noChangeShapeType="1"/>
          </p:cNvSpPr>
          <p:nvPr/>
        </p:nvSpPr>
        <p:spPr bwMode="auto">
          <a:xfrm>
            <a:off x="6516688" y="2420938"/>
            <a:ext cx="43180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1283" name="Line 19"/>
          <p:cNvSpPr>
            <a:spLocks noChangeShapeType="1"/>
          </p:cNvSpPr>
          <p:nvPr/>
        </p:nvSpPr>
        <p:spPr bwMode="auto">
          <a:xfrm>
            <a:off x="7956550" y="2133600"/>
            <a:ext cx="217488" cy="11509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1284" name="Text Box 20"/>
          <p:cNvSpPr txBox="1">
            <a:spLocks noChangeArrowheads="1"/>
          </p:cNvSpPr>
          <p:nvPr/>
        </p:nvSpPr>
        <p:spPr bwMode="auto">
          <a:xfrm>
            <a:off x="7524750" y="1700213"/>
            <a:ext cx="1439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Prometheus</a:t>
            </a:r>
          </a:p>
        </p:txBody>
      </p:sp>
      <p:sp>
        <p:nvSpPr>
          <p:cNvPr id="11285" name="Text Box 22"/>
          <p:cNvSpPr txBox="1">
            <a:spLocks noChangeArrowheads="1"/>
          </p:cNvSpPr>
          <p:nvPr/>
        </p:nvSpPr>
        <p:spPr bwMode="auto">
          <a:xfrm>
            <a:off x="827088" y="5949950"/>
            <a:ext cx="3889375" cy="669925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See also Buxton, p. 56-57 (Pandora with various deities)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71937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6517" y="3645025"/>
            <a:ext cx="4687483" cy="321297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191000" y="381000"/>
            <a:ext cx="4248472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Ganymedes, the nectar- pourer of Zeus  </a:t>
            </a:r>
            <a:endParaRPr lang="en-CA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62000" y="4572000"/>
            <a:ext cx="3456384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Hermes killing  the 100 eyed  Argos, Hera’s guardian, while Io, in a cow form, is watching</a:t>
            </a:r>
            <a:endParaRPr lang="en-CA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510"/>
            <a:ext cx="8229600" cy="1143000"/>
          </a:xfrm>
        </p:spPr>
        <p:txBody>
          <a:bodyPr/>
          <a:lstStyle/>
          <a:p>
            <a:r>
              <a:rPr lang="en-CA" dirty="0" smtClean="0"/>
              <a:t>Hera in the </a:t>
            </a:r>
            <a:r>
              <a:rPr lang="en-CA" i="1" dirty="0" smtClean="0"/>
              <a:t>Iliad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3886200" cy="4525963"/>
          </a:xfrm>
        </p:spPr>
        <p:txBody>
          <a:bodyPr/>
          <a:lstStyle/>
          <a:p>
            <a:r>
              <a:rPr lang="en-CA" dirty="0" smtClean="0"/>
              <a:t>Book 1: conflict with Zeus over Thetis’ secret visit and request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938072"/>
            <a:ext cx="4965098" cy="5891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09600" y="3124200"/>
            <a:ext cx="3248025" cy="36009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prstClr val="black"/>
                </a:solidFill>
                <a:latin typeface="Arial" charset="0"/>
              </a:rPr>
              <a:t>Thetis in the supplication position, ask Zeus to honor Achilles</a:t>
            </a:r>
          </a:p>
          <a:p>
            <a:pPr>
              <a:spcBef>
                <a:spcPct val="50000"/>
              </a:spcBef>
            </a:pPr>
            <a:endParaRPr lang="en-US" sz="2400" dirty="0">
              <a:solidFill>
                <a:prstClr val="black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2400" dirty="0">
                <a:solidFill>
                  <a:prstClr val="black"/>
                </a:solidFill>
                <a:latin typeface="Arial" charset="0"/>
              </a:rPr>
              <a:t>Zeus finds himself in a tight situation</a:t>
            </a:r>
          </a:p>
          <a:p>
            <a:pPr>
              <a:spcBef>
                <a:spcPct val="50000"/>
              </a:spcBef>
            </a:pPr>
            <a:endParaRPr lang="en-US" sz="2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88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381</Words>
  <Application>Microsoft Office PowerPoint</Application>
  <PresentationFormat>On-screen Show (4:3)</PresentationFormat>
  <Paragraphs>52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Office Theme</vt:lpstr>
      <vt:lpstr>Default Design</vt:lpstr>
      <vt:lpstr>1_Office Theme</vt:lpstr>
      <vt:lpstr>Slides with extra images to study for the midterm exam</vt:lpstr>
      <vt:lpstr>PowerPoint Presentation</vt:lpstr>
      <vt:lpstr>PowerPoint Presentation</vt:lpstr>
      <vt:lpstr>PowerPoint Presentation</vt:lpstr>
      <vt:lpstr>PowerPoint Presentation</vt:lpstr>
      <vt:lpstr>Eos, (Dawn) and the myth of Tithonos </vt:lpstr>
      <vt:lpstr>PowerPoint Presentation</vt:lpstr>
      <vt:lpstr>PowerPoint Presentation</vt:lpstr>
      <vt:lpstr>  Zeus against Typhoeus</vt:lpstr>
      <vt:lpstr>PowerPoint Presentation</vt:lpstr>
      <vt:lpstr>Then Zeus sent the gift to Epimetheus</vt:lpstr>
      <vt:lpstr>PowerPoint Presentation</vt:lpstr>
      <vt:lpstr>Hera in the Iliad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Slides with extra images to study for the midterm exam</dc:title>
  <dc:creator>Efharis</dc:creator>
  <cp:lastModifiedBy>Efharis</cp:lastModifiedBy>
  <cp:revision>4</cp:revision>
  <dcterms:created xsi:type="dcterms:W3CDTF">2011-01-26T01:01:11Z</dcterms:created>
  <dcterms:modified xsi:type="dcterms:W3CDTF">2013-01-29T03:54:21Z</dcterms:modified>
</cp:coreProperties>
</file>