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0" r:id="rId2"/>
    <p:sldMasterId id="2147483685" r:id="rId3"/>
  </p:sldMasterIdLst>
  <p:notesMasterIdLst>
    <p:notesMasterId r:id="rId29"/>
  </p:notesMasterIdLst>
  <p:handoutMasterIdLst>
    <p:handoutMasterId r:id="rId30"/>
  </p:handoutMasterIdLst>
  <p:sldIdLst>
    <p:sldId id="256" r:id="rId4"/>
    <p:sldId id="285" r:id="rId5"/>
    <p:sldId id="286" r:id="rId6"/>
    <p:sldId id="287" r:id="rId7"/>
    <p:sldId id="288" r:id="rId8"/>
    <p:sldId id="289" r:id="rId9"/>
    <p:sldId id="290" r:id="rId10"/>
    <p:sldId id="291" r:id="rId11"/>
    <p:sldId id="292" r:id="rId12"/>
    <p:sldId id="304" r:id="rId13"/>
    <p:sldId id="305" r:id="rId14"/>
    <p:sldId id="303" r:id="rId15"/>
    <p:sldId id="297" r:id="rId16"/>
    <p:sldId id="306" r:id="rId17"/>
    <p:sldId id="307" r:id="rId18"/>
    <p:sldId id="298" r:id="rId19"/>
    <p:sldId id="281" r:id="rId20"/>
    <p:sldId id="299" r:id="rId21"/>
    <p:sldId id="300" r:id="rId22"/>
    <p:sldId id="282" r:id="rId23"/>
    <p:sldId id="283" r:id="rId24"/>
    <p:sldId id="267" r:id="rId25"/>
    <p:sldId id="268" r:id="rId26"/>
    <p:sldId id="269" r:id="rId27"/>
    <p:sldId id="274" r:id="rId28"/>
  </p:sldIdLst>
  <p:sldSz cx="9144000" cy="6858000" type="screen4x3"/>
  <p:notesSz cx="7099300" cy="102346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87315" autoAdjust="0"/>
  </p:normalViewPr>
  <p:slideViewPr>
    <p:cSldViewPr>
      <p:cViewPr varScale="1">
        <p:scale>
          <a:sx n="82" d="100"/>
          <a:sy n="82" d="100"/>
        </p:scale>
        <p:origin x="-186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30" Type="http://schemas.openxmlformats.org/officeDocument/2006/relationships/handoutMaster" Target="handoutMasters/handoutMaster1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6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672" cy="51105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088" y="0"/>
            <a:ext cx="3076672" cy="51105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1C438-1EBE-4DAE-82B4-BB19C008F828}" type="datetimeFigureOut">
              <a:rPr lang="en-CA" smtClean="0"/>
              <a:pPr/>
              <a:t>1/6/2014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868"/>
            <a:ext cx="3076672" cy="511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088" y="9721868"/>
            <a:ext cx="3076672" cy="511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D9987C-F0D6-4607-8ECA-A159E0DDC83F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996721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672" cy="511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>
              <a:defRPr sz="13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088" y="0"/>
            <a:ext cx="3076672" cy="511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>
              <a:defRPr sz="13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8350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10239" y="4861781"/>
            <a:ext cx="5678824" cy="4604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68"/>
            <a:ext cx="3076672" cy="511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>
              <a:defRPr sz="13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088" y="9721868"/>
            <a:ext cx="3076672" cy="511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>
              <a:defRPr sz="1300">
                <a:cs typeface="+mn-cs"/>
              </a:defRPr>
            </a:lvl1pPr>
          </a:lstStyle>
          <a:p>
            <a:pPr>
              <a:defRPr/>
            </a:pPr>
            <a:fld id="{4589A4DD-29F1-4874-B89A-4CBDF8EF5E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3840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31A04B6-BEEF-4678-8D02-28206A37701A}" type="slidenum">
              <a:rPr lang="en-US" smtClean="0">
                <a:cs typeface="Arial" charset="0"/>
              </a:rPr>
              <a:pPr/>
              <a:t>1</a:t>
            </a:fld>
            <a:endParaRPr lang="en-US" smtClean="0">
              <a:cs typeface="Arial" charset="0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CA" smtClean="0"/>
              <a:t>Today’s agenda:</a:t>
            </a:r>
          </a:p>
          <a:p>
            <a:pPr eaLnBrk="1" hangingPunct="1"/>
            <a:r>
              <a:rPr lang="en-CA" smtClean="0"/>
              <a:t>- Introduction</a:t>
            </a:r>
          </a:p>
          <a:p>
            <a:pPr eaLnBrk="1" hangingPunct="1"/>
            <a:r>
              <a:rPr lang="en-CA" smtClean="0"/>
              <a:t>- Course outline</a:t>
            </a:r>
          </a:p>
          <a:p>
            <a:pPr eaLnBrk="1" hangingPunct="1"/>
            <a:r>
              <a:rPr lang="en-CA" smtClean="0"/>
              <a:t>- Class 1- Development defined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C556EB2-E7C1-44DD-98E4-F63D6B23724A}" type="slidenum">
              <a:rPr lang="en-US" smtClean="0">
                <a:cs typeface="Arial" charset="0"/>
              </a:rPr>
              <a:pPr/>
              <a:t>2</a:t>
            </a:fld>
            <a:endParaRPr lang="en-US" smtClean="0">
              <a:cs typeface="Arial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A4DD-29F1-4874-B89A-4CBDF8EF5EA6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8A3D64A-1598-4B57-B78F-65F52C091F2B}" type="slidenum">
              <a:rPr lang="en-US" smtClean="0">
                <a:cs typeface="Arial" charset="0"/>
              </a:rPr>
              <a:pPr/>
              <a:t>10</a:t>
            </a:fld>
            <a:endParaRPr lang="en-US" smtClean="0">
              <a:cs typeface="Arial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8A3D64A-1598-4B57-B78F-65F52C091F2B}" type="slidenum">
              <a:rPr lang="en-US" smtClean="0">
                <a:cs typeface="Arial" charset="0"/>
              </a:rPr>
              <a:pPr/>
              <a:t>11</a:t>
            </a:fld>
            <a:endParaRPr lang="en-US" smtClean="0">
              <a:cs typeface="Arial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8A3D64A-1598-4B57-B78F-65F52C091F2B}" type="slidenum">
              <a:rPr lang="en-US" smtClean="0">
                <a:cs typeface="Arial" charset="0"/>
              </a:rPr>
              <a:pPr/>
              <a:t>12</a:t>
            </a:fld>
            <a:endParaRPr lang="en-US" smtClean="0">
              <a:cs typeface="Arial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C41456B-82E3-4339-8A35-E6BE6794548C}" type="slidenum">
              <a:rPr lang="en-US" smtClean="0">
                <a:cs typeface="Arial" charset="0"/>
              </a:rPr>
              <a:pPr/>
              <a:t>17</a:t>
            </a:fld>
            <a:endParaRPr lang="en-US" smtClean="0">
              <a:cs typeface="Arial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5077D7A-8BA0-41A3-B7E7-0182513E286C}" type="slidenum">
              <a:rPr lang="en-US" smtClean="0">
                <a:cs typeface="Arial" charset="0"/>
              </a:rPr>
              <a:pPr/>
              <a:t>18</a:t>
            </a:fld>
            <a:endParaRPr lang="en-US" smtClean="0">
              <a:cs typeface="Arial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B646C90-202F-43B0-A84D-C1F54DCB2999}" type="slidenum">
              <a:rPr lang="en-US" smtClean="0">
                <a:cs typeface="Arial" charset="0"/>
              </a:rPr>
              <a:pPr/>
              <a:t>19</a:t>
            </a:fld>
            <a:endParaRPr lang="en-US" smtClean="0">
              <a:cs typeface="Arial" charset="0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0A8F8E0-C089-4F07-995A-8598D5B4D761}" type="slidenum">
              <a:rPr lang="en-US" smtClean="0">
                <a:cs typeface="Arial" charset="0"/>
              </a:rPr>
              <a:pPr/>
              <a:t>20</a:t>
            </a:fld>
            <a:endParaRPr lang="en-US" smtClean="0">
              <a:cs typeface="Arial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1A77151-CE19-42CF-8C0D-88D01180804A}" type="slidenum">
              <a:rPr lang="en-US" smtClean="0">
                <a:cs typeface="Arial" charset="0"/>
              </a:rPr>
              <a:pPr/>
              <a:t>21</a:t>
            </a:fld>
            <a:endParaRPr lang="en-US" smtClean="0">
              <a:cs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8FFC581-7AA7-40EA-862F-4EFAA0624797}" type="slidenum">
              <a:rPr lang="en-US" smtClean="0">
                <a:cs typeface="Arial" charset="0"/>
              </a:rPr>
              <a:pPr/>
              <a:t>22</a:t>
            </a:fld>
            <a:endParaRPr lang="en-US" smtClean="0">
              <a:cs typeface="Arial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F8FCBA5-DA04-4D85-A115-1DA6A13F4E4A}" type="slidenum">
              <a:rPr lang="en-US" smtClean="0">
                <a:cs typeface="Arial" charset="0"/>
              </a:rPr>
              <a:pPr/>
              <a:t>23</a:t>
            </a:fld>
            <a:endParaRPr lang="en-US" smtClean="0">
              <a:cs typeface="Arial" charset="0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AB6C0CF-D9A2-4C49-8B43-141F6789F94D}" type="slidenum">
              <a:rPr lang="en-US" smtClean="0">
                <a:cs typeface="Arial" charset="0"/>
              </a:rPr>
              <a:pPr/>
              <a:t>24</a:t>
            </a:fld>
            <a:endParaRPr lang="en-US" smtClean="0">
              <a:cs typeface="Arial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3302B0C-6320-4B3E-BBEA-7F2102CF5424}" type="slidenum">
              <a:rPr lang="en-US" smtClean="0">
                <a:cs typeface="Arial" charset="0"/>
              </a:rPr>
              <a:pPr/>
              <a:t>25</a:t>
            </a:fld>
            <a:endParaRPr lang="en-US" smtClean="0">
              <a:cs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Development defined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3E2B9D-F3E7-413F-B34A-8B7A45CD087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Development defined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7A961-6427-4967-B46A-513E2C54C1F7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Development defined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3616B0-258B-4306-B81E-FAF38BC353FE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Development defined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6343B9-B57B-4F58-840E-C1AC0ADEF3B7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Development defined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FE0C51-2190-4BBC-AF84-6C74975D6987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Development defined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C6F77-2E80-4AFD-BA18-4EC97F4C5F3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Development defined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E74072-E18E-4109-B51C-B68DA691A73D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Development defined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06CF51-0C48-460C-ABFF-2F725CAF978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Development defined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A25BBB-2432-45B6-A9F6-E5888F1A40E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Development defined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9AB733-BFCB-4917-B9F7-53B67784787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Development defined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541778-CAAC-4E7C-81F4-EEA2231F1DA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Development defined</a:t>
            </a: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5B9C6C-A0D9-488B-8E2B-F03DD9B58E97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Development defined</a:t>
            </a: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D364BE-CD80-4AFB-ACBA-793FCFA75DFA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Development defined</a:t>
            </a: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CEBEDC-C755-4C89-8101-2D668DE2B6C8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Development defined</a:t>
            </a: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31B18B-99A7-4575-BF04-C00CEB99F019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Development defined</a:t>
            </a:r>
            <a:endParaRPr lang="en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2C14E-3AAA-4B2B-9CDC-0F73A208C7E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Development defined</a:t>
            </a:r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E3D262-B536-461D-87AF-5B02CB5B08E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Development defined</a:t>
            </a: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787775-F99E-4F69-9727-B5DD21994273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Development defined</a:t>
            </a: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6C050-5357-4E48-A515-DC56E774DEF0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Development defined</a:t>
            </a: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22E85-37DA-49B2-BCB6-D7F5260207F5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Development defined</a:t>
            </a: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530B06-9DC1-419B-96A8-A526C21AABFB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Development defined</a:t>
            </a: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916A08-78DC-4256-B0EE-16EDD891C229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Development defined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3E2B9D-F3E7-413F-B34A-8B7A45CD0871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Development defined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Development defined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3616B0-258B-4306-B81E-FAF38BC353FE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Development defined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6343B9-B57B-4F58-840E-C1AC0ADEF3B7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Development defined</a:t>
            </a: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FE0C51-2190-4BBC-AF84-6C74975D6987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Development defined</a:t>
            </a: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2C6F77-2E80-4AFD-BA18-4EC97F4C5F31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Development defined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E74072-E18E-4109-B51C-B68DA691A73D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Development defined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06CF51-0C48-460C-ABFF-2F725CAF9784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Development defined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A25BBB-2432-45B6-A9F6-E5888F1A40E5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Development defined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9AB733-BFCB-4917-B9F7-53B677847872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Development defined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541778-CAAC-4E7C-81F4-EEA2231F1DA1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CC00"/>
                </a:solidFill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5551488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CC00"/>
                </a:solidFill>
                <a:cs typeface="+mn-cs"/>
              </a:defRPr>
            </a:lvl1pPr>
          </a:lstStyle>
          <a:p>
            <a:pPr>
              <a:defRPr/>
            </a:pPr>
            <a:r>
              <a:rPr lang="en-CA"/>
              <a:t>Development defined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CC00"/>
                </a:solidFill>
                <a:cs typeface="+mn-cs"/>
              </a:defRPr>
            </a:lvl1pPr>
          </a:lstStyle>
          <a:p>
            <a:pPr>
              <a:defRPr/>
            </a:pPr>
            <a:fld id="{6C37B57E-4CF7-4490-A29F-0E525B6EA160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CC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CC00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CC00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CC00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CC00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FFCC00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FFCC00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FFCC00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FFCC00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FFCC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FFCC00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FFCC00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FFCC00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rgbClr val="FFCC00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FFCC00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FFCC00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FFCC00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FFCC00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CC00"/>
                </a:solidFill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979613" y="6245225"/>
            <a:ext cx="5256212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CC00"/>
                </a:solidFill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Development defined</a:t>
            </a:r>
            <a:endParaRPr lang="en-CA"/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CC00"/>
                </a:solidFill>
                <a:cs typeface="+mn-cs"/>
              </a:defRPr>
            </a:lvl1pPr>
          </a:lstStyle>
          <a:p>
            <a:pPr>
              <a:defRPr/>
            </a:pPr>
            <a:fld id="{4E7EC102-D0AB-40D8-9EB1-97AB2977260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CC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CC00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CC00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CC00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CC00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FFCC00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FFCC00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FFCC00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FFCC00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FFCC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FFCC00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FFCC00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FFCC00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rgbClr val="FFCC00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FFCC00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FFCC00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FFCC00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FFCC00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CA" smtClean="0"/>
              <a:t>Development defined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C37B57E-4CF7-4490-A29F-0E525B6EA160}" type="slidenum">
              <a:rPr lang="en-CA" smtClean="0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1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196975"/>
            <a:ext cx="7772400" cy="431958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CA" dirty="0" smtClean="0"/>
              <a:t>Introduction to the Economics of Developing Countries</a:t>
            </a:r>
            <a:br>
              <a:rPr lang="en-CA" dirty="0" smtClean="0"/>
            </a:br>
            <a:r>
              <a:rPr lang="en-CA" dirty="0" smtClean="0"/>
              <a:t>- ECO 2117 -</a:t>
            </a:r>
            <a:br>
              <a:rPr lang="en-CA" dirty="0" smtClean="0"/>
            </a:b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Fernanda Estevan</a:t>
            </a:r>
            <a:br>
              <a:rPr lang="en-CA" dirty="0" smtClean="0"/>
            </a:br>
            <a:r>
              <a:rPr lang="en-CA" sz="2600" dirty="0" smtClean="0"/>
              <a:t>Department of Economics</a:t>
            </a:r>
            <a:endParaRPr lang="en-US" sz="2600" dirty="0" smtClean="0"/>
          </a:p>
        </p:txBody>
      </p:sp>
      <p:sp>
        <p:nvSpPr>
          <p:cNvPr id="3074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dirty="0" smtClean="0"/>
          </a:p>
        </p:txBody>
      </p:sp>
      <p:sp>
        <p:nvSpPr>
          <p:cNvPr id="3075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3E2B9D-F3E7-413F-B34A-8B7A45CD0871}" type="slidenum">
              <a:rPr lang="en-CA" smtClean="0"/>
              <a:pPr>
                <a:defRPr/>
              </a:pPr>
              <a:t>1</a:t>
            </a:fld>
            <a:endParaRPr lang="en-CA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Today’s agenda</a:t>
            </a:r>
          </a:p>
        </p:txBody>
      </p:sp>
      <p:sp>
        <p:nvSpPr>
          <p:cNvPr id="410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Introduction course</a:t>
            </a:r>
          </a:p>
          <a:p>
            <a:pPr eaLnBrk="1" hangingPunct="1"/>
            <a:r>
              <a:rPr lang="en-CA" smtClean="0"/>
              <a:t>Topic 1: Development defined</a:t>
            </a:r>
          </a:p>
        </p:txBody>
      </p:sp>
      <p:sp>
        <p:nvSpPr>
          <p:cNvPr id="4098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4099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2</a:t>
            </a:fld>
            <a:endParaRPr lang="en-CA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Course objectives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To develop an intuitive and analytical understanding of the 'economist's toolbox' and its uses; </a:t>
            </a:r>
          </a:p>
          <a:p>
            <a:pPr eaLnBrk="1" hangingPunct="1"/>
            <a:r>
              <a:rPr lang="en-CA" smtClean="0"/>
              <a:t>To be able to apply these tools on familiar and new development issues.</a:t>
            </a:r>
          </a:p>
        </p:txBody>
      </p:sp>
      <p:sp>
        <p:nvSpPr>
          <p:cNvPr id="5124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5125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3</a:t>
            </a:fld>
            <a:endParaRPr lang="en-CA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en-CA" dirty="0" smtClean="0"/>
              <a:t>				weight</a:t>
            </a:r>
          </a:p>
          <a:p>
            <a:pPr eaLnBrk="1" hangingPunct="1">
              <a:defRPr/>
            </a:pPr>
            <a:r>
              <a:rPr lang="en-CA" dirty="0" smtClean="0"/>
              <a:t>Assignments </a:t>
            </a:r>
            <a:r>
              <a:rPr lang="en-CA" dirty="0" smtClean="0"/>
              <a:t>(4) </a:t>
            </a:r>
            <a:r>
              <a:rPr lang="en-CA" dirty="0" smtClean="0"/>
              <a:t>	15%</a:t>
            </a:r>
          </a:p>
          <a:p>
            <a:pPr eaLnBrk="1" hangingPunct="1">
              <a:defRPr/>
            </a:pPr>
            <a:r>
              <a:rPr lang="en-CA" dirty="0" smtClean="0"/>
              <a:t>Midterm exam 	35%</a:t>
            </a:r>
          </a:p>
          <a:p>
            <a:pPr eaLnBrk="1" hangingPunct="1">
              <a:defRPr/>
            </a:pPr>
            <a:r>
              <a:rPr lang="en-CA" dirty="0" smtClean="0"/>
              <a:t>Final exam		50%</a:t>
            </a:r>
          </a:p>
          <a:p>
            <a:pPr eaLnBrk="1" hangingPunct="1">
              <a:defRPr/>
            </a:pPr>
            <a:endParaRPr lang="en-CA" dirty="0" smtClean="0"/>
          </a:p>
        </p:txBody>
      </p:sp>
      <p:sp>
        <p:nvSpPr>
          <p:cNvPr id="6148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6149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4</a:t>
            </a:fld>
            <a:endParaRPr lang="en-CA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Topics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eaLnBrk="1" hangingPunct="1">
              <a:buFontTx/>
              <a:buNone/>
              <a:defRPr/>
            </a:pPr>
            <a:r>
              <a:rPr lang="en-CA" sz="2400" dirty="0" smtClean="0"/>
              <a:t>Part 1: The nature and meaning of development</a:t>
            </a:r>
          </a:p>
          <a:p>
            <a:pPr eaLnBrk="1" hangingPunct="1">
              <a:defRPr/>
            </a:pPr>
            <a:r>
              <a:rPr lang="en-CA" sz="2400" dirty="0" smtClean="0"/>
              <a:t>Development defined, Comparing development, Economic growth</a:t>
            </a:r>
          </a:p>
          <a:p>
            <a:pPr eaLnBrk="1" hangingPunct="1">
              <a:defRPr/>
            </a:pPr>
            <a:endParaRPr lang="en-CA" sz="2400" dirty="0" smtClean="0"/>
          </a:p>
          <a:p>
            <a:pPr marL="0" indent="0" eaLnBrk="1" hangingPunct="1">
              <a:buFontTx/>
              <a:buNone/>
              <a:defRPr/>
            </a:pPr>
            <a:r>
              <a:rPr lang="en-CA" sz="2400" dirty="0" smtClean="0"/>
              <a:t>Part 2: Problems and policies: domestic</a:t>
            </a:r>
          </a:p>
          <a:p>
            <a:pPr eaLnBrk="1" hangingPunct="1">
              <a:defRPr/>
            </a:pPr>
            <a:r>
              <a:rPr lang="en-CA" sz="2400" dirty="0" smtClean="0"/>
              <a:t>Poverty and inequality, Population growth, Urbanization, Human capital</a:t>
            </a:r>
          </a:p>
          <a:p>
            <a:pPr eaLnBrk="1" hangingPunct="1">
              <a:defRPr/>
            </a:pPr>
            <a:endParaRPr lang="en-CA" sz="2400" dirty="0" smtClean="0"/>
          </a:p>
          <a:p>
            <a:pPr marL="0" indent="0" eaLnBrk="1" hangingPunct="1">
              <a:buFontTx/>
              <a:buNone/>
              <a:defRPr/>
            </a:pPr>
            <a:r>
              <a:rPr lang="en-CA" sz="2400" dirty="0" smtClean="0"/>
              <a:t>Part 3: Problems and policies: international</a:t>
            </a:r>
          </a:p>
          <a:p>
            <a:pPr eaLnBrk="1" hangingPunct="1">
              <a:defRPr/>
            </a:pPr>
            <a:r>
              <a:rPr lang="en-CA" sz="2400" dirty="0" smtClean="0"/>
              <a:t>International trade, Macroeconomic stability, Inflow of financial resources</a:t>
            </a:r>
          </a:p>
        </p:txBody>
      </p:sp>
      <p:sp>
        <p:nvSpPr>
          <p:cNvPr id="7171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7172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5</a:t>
            </a:fld>
            <a:endParaRPr lang="en-CA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Readings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627688" cy="2997200"/>
          </a:xfrm>
        </p:spPr>
        <p:txBody>
          <a:bodyPr/>
          <a:lstStyle/>
          <a:p>
            <a:pPr eaLnBrk="1" hangingPunct="1"/>
            <a:r>
              <a:rPr lang="en-CA" sz="2800" smtClean="0"/>
              <a:t>Todaro and Smith (2012), </a:t>
            </a:r>
            <a:r>
              <a:rPr lang="en-CA" sz="2800" i="1" smtClean="0"/>
              <a:t>Economic Development</a:t>
            </a:r>
            <a:r>
              <a:rPr lang="en-CA" sz="2800" smtClean="0"/>
              <a:t>, 11</a:t>
            </a:r>
            <a:r>
              <a:rPr lang="en-CA" sz="2800" baseline="30000" smtClean="0"/>
              <a:t>th</a:t>
            </a:r>
            <a:r>
              <a:rPr lang="en-CA" sz="2800" smtClean="0"/>
              <a:t> edition</a:t>
            </a:r>
          </a:p>
          <a:p>
            <a:pPr eaLnBrk="1" hangingPunct="1"/>
            <a:r>
              <a:rPr lang="en-CA" sz="2800" smtClean="0"/>
              <a:t>Other material will be provided on course website  </a:t>
            </a:r>
          </a:p>
        </p:txBody>
      </p:sp>
      <p:sp>
        <p:nvSpPr>
          <p:cNvPr id="8196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8197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pic>
        <p:nvPicPr>
          <p:cNvPr id="81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788" y="1628775"/>
            <a:ext cx="2378075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6</a:t>
            </a:fld>
            <a:endParaRPr lang="en-CA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More details …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  <a:p>
            <a:pPr eaLnBrk="1" hangingPunct="1"/>
            <a:r>
              <a:rPr lang="en-CA" smtClean="0"/>
              <a:t>Can be found in the course syllabus!</a:t>
            </a:r>
            <a:br>
              <a:rPr lang="en-CA" smtClean="0"/>
            </a:br>
            <a:r>
              <a:rPr lang="en-CA" smtClean="0"/>
              <a:t/>
            </a:r>
            <a:br>
              <a:rPr lang="en-CA" smtClean="0"/>
            </a:br>
            <a:r>
              <a:rPr lang="en-CA" smtClean="0"/>
              <a:t>(handed out during first class and available on course website)</a:t>
            </a:r>
            <a:br>
              <a:rPr lang="en-CA" smtClean="0"/>
            </a:br>
            <a:endParaRPr lang="en-CA" smtClean="0"/>
          </a:p>
        </p:txBody>
      </p:sp>
      <p:sp>
        <p:nvSpPr>
          <p:cNvPr id="9220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9221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7</a:t>
            </a:fld>
            <a:endParaRPr lang="en-CA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468313" y="2205038"/>
            <a:ext cx="8229600" cy="1143000"/>
          </a:xfrm>
        </p:spPr>
        <p:txBody>
          <a:bodyPr/>
          <a:lstStyle/>
          <a:p>
            <a:pPr eaLnBrk="1" hangingPunct="1"/>
            <a:r>
              <a:rPr lang="en-CA" smtClean="0"/>
              <a:t>Questions?</a:t>
            </a:r>
          </a:p>
        </p:txBody>
      </p:sp>
      <p:sp>
        <p:nvSpPr>
          <p:cNvPr id="10243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10244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8</a:t>
            </a:fld>
            <a:endParaRPr lang="en-CA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dirty="0" smtClean="0"/>
          </a:p>
          <a:p>
            <a:pPr eaLnBrk="1" hangingPunct="1"/>
            <a:r>
              <a:rPr lang="en-CA" dirty="0" smtClean="0"/>
              <a:t>Have you ever been in a developing country?</a:t>
            </a:r>
          </a:p>
        </p:txBody>
      </p:sp>
      <p:sp>
        <p:nvSpPr>
          <p:cNvPr id="13315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13316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9</a:t>
            </a:fld>
            <a:endParaRPr lang="en-CA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Inequality in developing countries</a:t>
            </a:r>
            <a:endParaRPr lang="en-GB" dirty="0" smtClean="0"/>
          </a:p>
        </p:txBody>
      </p:sp>
      <p:sp>
        <p:nvSpPr>
          <p:cNvPr id="14338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14339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47864" y="5589240"/>
            <a:ext cx="16594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Calcutta, </a:t>
            </a:r>
            <a:r>
              <a:rPr lang="fr-CA" dirty="0" err="1" smtClean="0"/>
              <a:t>India</a:t>
            </a:r>
            <a:endParaRPr lang="en-CA" dirty="0"/>
          </a:p>
        </p:txBody>
      </p:sp>
      <p:pic>
        <p:nvPicPr>
          <p:cNvPr id="9" name="Picture 8" descr="Rich neighborhood Calcutt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683984"/>
            <a:ext cx="3791393" cy="2905553"/>
          </a:xfrm>
          <a:prstGeom prst="rect">
            <a:avLst/>
          </a:prstGeom>
        </p:spPr>
      </p:pic>
      <p:pic>
        <p:nvPicPr>
          <p:cNvPr id="7" name="Picture 6" descr="Favela Calcutt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1765944"/>
            <a:ext cx="4299649" cy="2743176"/>
          </a:xfrm>
          <a:prstGeom prst="rect">
            <a:avLst/>
          </a:prstGeom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10</a:t>
            </a:fld>
            <a:endParaRPr lang="en-CA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Inequality in developing countries</a:t>
            </a:r>
            <a:endParaRPr lang="en-GB" dirty="0" smtClean="0"/>
          </a:p>
        </p:txBody>
      </p:sp>
      <p:sp>
        <p:nvSpPr>
          <p:cNvPr id="14338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14339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47864" y="5589240"/>
            <a:ext cx="2377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Rio de Janeiro, </a:t>
            </a:r>
            <a:r>
              <a:rPr lang="fr-CA" dirty="0" err="1" smtClean="0"/>
              <a:t>Brazil</a:t>
            </a:r>
            <a:endParaRPr lang="en-CA" dirty="0"/>
          </a:p>
        </p:txBody>
      </p:sp>
      <p:pic>
        <p:nvPicPr>
          <p:cNvPr id="7" name="Picture 6" descr="Ipanema Ri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420888"/>
            <a:ext cx="4176462" cy="2088231"/>
          </a:xfrm>
          <a:prstGeom prst="rect">
            <a:avLst/>
          </a:prstGeom>
        </p:spPr>
      </p:pic>
      <p:pic>
        <p:nvPicPr>
          <p:cNvPr id="9" name="Picture 8" descr="Favela Ri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2204864"/>
            <a:ext cx="3930760" cy="2617886"/>
          </a:xfrm>
          <a:prstGeom prst="rect">
            <a:avLst/>
          </a:prstGeom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11</a:t>
            </a:fld>
            <a:endParaRPr lang="en-CA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How the other half live</a:t>
            </a:r>
            <a:endParaRPr lang="en-GB" smtClean="0"/>
          </a:p>
        </p:txBody>
      </p:sp>
      <p:sp>
        <p:nvSpPr>
          <p:cNvPr id="14338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14339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47864" y="5589240"/>
            <a:ext cx="25699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err="1" smtClean="0"/>
              <a:t>Remote</a:t>
            </a:r>
            <a:r>
              <a:rPr lang="fr-CA" dirty="0" smtClean="0"/>
              <a:t> village, Nigeria</a:t>
            </a:r>
            <a:endParaRPr lang="en-CA" dirty="0"/>
          </a:p>
        </p:txBody>
      </p:sp>
      <p:pic>
        <p:nvPicPr>
          <p:cNvPr id="7" name="Picture 6" descr="Village Afric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5656" y="1268760"/>
            <a:ext cx="6317189" cy="42147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12</a:t>
            </a:fld>
            <a:endParaRPr lang="en-CA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Development economics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eaLnBrk="1" hangingPunct="1"/>
            <a:r>
              <a:rPr lang="en-CA" sz="2400" dirty="0" smtClean="0"/>
              <a:t>Study of how economies are transformed from stagnation to growth, from low income to high income and overcome absolute poverty.</a:t>
            </a:r>
          </a:p>
          <a:p>
            <a:pPr lvl="1" eaLnBrk="1" hangingPunct="1"/>
            <a:endParaRPr lang="en-CA" sz="2400" dirty="0" smtClean="0"/>
          </a:p>
          <a:p>
            <a:pPr lvl="1" eaLnBrk="1" hangingPunct="1"/>
            <a:r>
              <a:rPr lang="en-CA" sz="2400" dirty="0" smtClean="0"/>
              <a:t>In developing countries:</a:t>
            </a:r>
          </a:p>
          <a:p>
            <a:pPr lvl="2"/>
            <a:r>
              <a:rPr lang="en-CA" sz="2000" dirty="0" smtClean="0"/>
              <a:t>Commodity and resource markets are highly imperfect</a:t>
            </a:r>
          </a:p>
          <a:p>
            <a:pPr lvl="2"/>
            <a:r>
              <a:rPr lang="en-CA" sz="2000" dirty="0" smtClean="0"/>
              <a:t>Consumers and producers have limited information</a:t>
            </a:r>
          </a:p>
          <a:p>
            <a:pPr lvl="2"/>
            <a:r>
              <a:rPr lang="en-CA" sz="2000" dirty="0" smtClean="0"/>
              <a:t>Multiple equilibria rather than a single equilibrium are common</a:t>
            </a:r>
          </a:p>
          <a:p>
            <a:pPr lvl="2"/>
            <a:r>
              <a:rPr lang="en-CA" sz="2000" dirty="0" smtClean="0"/>
              <a:t>Disequilibrium situations often prevail (prices do not equate supply and demand)</a:t>
            </a:r>
          </a:p>
          <a:p>
            <a:pPr lvl="2"/>
            <a:endParaRPr lang="en-CA" sz="2000" dirty="0" smtClean="0"/>
          </a:p>
          <a:p>
            <a:pPr lvl="2"/>
            <a:endParaRPr lang="en-CA" sz="2000" dirty="0" smtClean="0"/>
          </a:p>
        </p:txBody>
      </p:sp>
      <p:sp>
        <p:nvSpPr>
          <p:cNvPr id="15364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15365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13</a:t>
            </a:fld>
            <a:endParaRPr lang="en-CA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The Important Role of Values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dirty="0" smtClean="0"/>
              <a:t>Value premises are an inherent component of both economic analysis and economic policy.</a:t>
            </a:r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r>
              <a:rPr lang="en-CA" dirty="0" smtClean="0"/>
              <a:t>Example: Should child labour be banned?</a:t>
            </a:r>
          </a:p>
        </p:txBody>
      </p:sp>
      <p:sp>
        <p:nvSpPr>
          <p:cNvPr id="15364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15365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14</a:t>
            </a:fld>
            <a:endParaRPr lang="en-CA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The Important Role of Values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en-CA" dirty="0" smtClean="0"/>
              <a:t>Development goals (e.g., ban child labour) do not arise out of an objective empirical or positive analysis of </a:t>
            </a:r>
            <a:r>
              <a:rPr lang="en-CA" b="1" dirty="0" smtClean="0"/>
              <a:t>what is</a:t>
            </a:r>
            <a:r>
              <a:rPr lang="en-CA" dirty="0" smtClean="0"/>
              <a:t>, but ultimately from a subjective or normative value judgement about </a:t>
            </a:r>
            <a:r>
              <a:rPr lang="en-CA" b="1" dirty="0" smtClean="0"/>
              <a:t>what should be</a:t>
            </a:r>
            <a:r>
              <a:rPr lang="en-CA" dirty="0" smtClean="0"/>
              <a:t>.</a:t>
            </a:r>
          </a:p>
          <a:p>
            <a:pPr>
              <a:buNone/>
            </a:pPr>
            <a:r>
              <a:rPr lang="en-CA" dirty="0" smtClean="0"/>
              <a:t>When there is agreement over subjective values, corresponding public policies (e.g., compulsory schooling) based on “objective” theoretical and quantitative analyses can be pursued.</a:t>
            </a:r>
          </a:p>
        </p:txBody>
      </p:sp>
      <p:sp>
        <p:nvSpPr>
          <p:cNvPr id="15364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15365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15</a:t>
            </a:fld>
            <a:endParaRPr lang="en-CA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smtClean="0"/>
              <a:t>Economics and Development Studies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552" y="1484784"/>
            <a:ext cx="8229600" cy="4525963"/>
          </a:xfrm>
        </p:spPr>
        <p:txBody>
          <a:bodyPr/>
          <a:lstStyle/>
          <a:p>
            <a:pPr eaLnBrk="1" hangingPunct="1"/>
            <a:r>
              <a:rPr lang="en-US" sz="2800" b="1" dirty="0" smtClean="0"/>
              <a:t>Economies as Social Systems: The Need to Go Beyond Simple Economics</a:t>
            </a:r>
          </a:p>
          <a:p>
            <a:pPr eaLnBrk="1" hangingPunct="1"/>
            <a:r>
              <a:rPr lang="en-US" sz="2800" dirty="0" smtClean="0"/>
              <a:t>Social Systems</a:t>
            </a:r>
          </a:p>
          <a:p>
            <a:pPr lvl="1" eaLnBrk="1" hangingPunct="1"/>
            <a:r>
              <a:rPr lang="en-US" sz="2400" dirty="0" smtClean="0"/>
              <a:t>Interdependent relationships between economic and non-economic factors</a:t>
            </a:r>
          </a:p>
          <a:p>
            <a:pPr eaLnBrk="1" hangingPunct="1"/>
            <a:r>
              <a:rPr lang="en-US" sz="2800" dirty="0" smtClean="0"/>
              <a:t>Success or failure of development policy </a:t>
            </a:r>
          </a:p>
          <a:p>
            <a:pPr lvl="1" eaLnBrk="1" hangingPunct="1"/>
            <a:r>
              <a:rPr lang="en-US" sz="2400" dirty="0" smtClean="0"/>
              <a:t>Importance of taking account of institutional and structural variables along with more traditional economic variables</a:t>
            </a:r>
          </a:p>
          <a:p>
            <a:pPr lvl="1" eaLnBrk="1" hangingPunct="1"/>
            <a:r>
              <a:rPr lang="en-US" sz="2400" dirty="0" smtClean="0"/>
              <a:t>‘Non-quantifiable’ does not mean irrelevant</a:t>
            </a:r>
          </a:p>
          <a:p>
            <a:pPr lvl="1" eaLnBrk="1" hangingPunct="1"/>
            <a:endParaRPr lang="en-GB" sz="180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ECO 2117 Class 1</a:t>
            </a: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E74072-E18E-4109-B51C-B68DA691A73D}" type="slidenum">
              <a:rPr lang="en-CA" smtClean="0"/>
              <a:pPr>
                <a:defRPr/>
              </a:pPr>
              <a:t>16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Development defined</a:t>
            </a:r>
            <a:endParaRPr lang="en-CA"/>
          </a:p>
        </p:txBody>
      </p:sp>
    </p:spTree>
  </p:cSld>
  <p:clrMapOvr>
    <a:masterClrMapping/>
  </p:clrMapOvr>
  <p:transition xmlns:p14="http://schemas.microsoft.com/office/powerpoint/2010/main" spd="med">
    <p:pull dir="rd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What is development? Changing views</a:t>
            </a:r>
            <a:endParaRPr lang="en-GB" dirty="0" smtClean="0"/>
          </a:p>
        </p:txBody>
      </p:sp>
      <p:sp>
        <p:nvSpPr>
          <p:cNvPr id="1843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12875"/>
            <a:ext cx="8229600" cy="48958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Traditional economic measures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200" smtClean="0"/>
              <a:t>Gross National Income (GNI)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200" smtClean="0"/>
              <a:t>Income per capita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2200" smtClean="0"/>
              <a:t>=&gt; focus on industrialization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New economic view of development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200" smtClean="0"/>
              <a:t>Development as a multidimensional process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2200" smtClean="0"/>
              <a:t>=&gt; focus on redistribution from economic growth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Capabilities approach (Amartya Sen)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200" smtClean="0"/>
              <a:t>Development is the expansion of people’s capabilities (i.e. the freedoms to do the things they have reason to value)</a:t>
            </a:r>
          </a:p>
        </p:txBody>
      </p:sp>
      <p:sp>
        <p:nvSpPr>
          <p:cNvPr id="18434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18435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17</a:t>
            </a:fld>
            <a:endParaRPr lang="en-CA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pPr eaLnBrk="1" hangingPunct="1"/>
            <a:r>
              <a:rPr lang="en-US" sz="4000" smtClean="0"/>
              <a:t>What is a capability?</a:t>
            </a:r>
            <a:endParaRPr lang="en-CA" sz="4000" smtClean="0"/>
          </a:p>
        </p:txBody>
      </p:sp>
      <p:sp>
        <p:nvSpPr>
          <p:cNvPr id="1946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504031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2800" smtClean="0"/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Resources have characteristics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A ‘functioning’ is what a person can do with the resources that she controls or possesses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A ‘capability’ is the freedom that a person has to do the things she values doing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The transformation of resources into capabilities depends on various factors: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Differences between individuals, regions, institutions, relational perspectives &amp; distribution within the family</a:t>
            </a:r>
          </a:p>
        </p:txBody>
      </p:sp>
      <p:sp>
        <p:nvSpPr>
          <p:cNvPr id="19458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19459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18</a:t>
            </a:fld>
            <a:endParaRPr lang="en-CA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pPr eaLnBrk="1" hangingPunct="1"/>
            <a:r>
              <a:rPr lang="en-US" sz="4000" smtClean="0"/>
              <a:t>What is a capability?</a:t>
            </a:r>
            <a:endParaRPr lang="en-CA" sz="4000" smtClean="0"/>
          </a:p>
        </p:txBody>
      </p:sp>
      <p:sp>
        <p:nvSpPr>
          <p:cNvPr id="2048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504031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2800" smtClean="0"/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Example: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Resource: bike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Functioning: mobility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Capability: ability to move around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Utility: pleasure / happiness</a:t>
            </a:r>
          </a:p>
        </p:txBody>
      </p:sp>
      <p:sp>
        <p:nvSpPr>
          <p:cNvPr id="20482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20483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19</a:t>
            </a:fld>
            <a:endParaRPr lang="en-CA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850900"/>
          </a:xfrm>
        </p:spPr>
        <p:txBody>
          <a:bodyPr/>
          <a:lstStyle/>
          <a:p>
            <a:pPr eaLnBrk="1" hangingPunct="1"/>
            <a:r>
              <a:rPr lang="en-US" sz="3200" smtClean="0"/>
              <a:t>Figure 1.2 Income and Happiness</a:t>
            </a:r>
            <a:endParaRPr lang="en-GB" sz="3200" smtClean="0"/>
          </a:p>
        </p:txBody>
      </p:sp>
      <p:pic>
        <p:nvPicPr>
          <p:cNvPr id="21509" name="Picture 3" descr="fig010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116013" y="1052513"/>
            <a:ext cx="6680200" cy="4832350"/>
          </a:xfrm>
          <a:noFill/>
        </p:spPr>
      </p:pic>
      <p:sp>
        <p:nvSpPr>
          <p:cNvPr id="21506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21507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20</a:t>
            </a:fld>
            <a:endParaRPr lang="en-CA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Three Core Values of Development</a:t>
            </a:r>
          </a:p>
        </p:txBody>
      </p:sp>
      <p:sp>
        <p:nvSpPr>
          <p:cNvPr id="2253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990600" lvl="1" indent="-533400" eaLnBrk="1" hangingPunct="1">
              <a:buFontTx/>
              <a:buAutoNum type="arabicPeriod"/>
            </a:pPr>
            <a:endParaRPr lang="en-US" sz="3200" smtClean="0"/>
          </a:p>
          <a:p>
            <a:pPr marL="990600" lvl="1" indent="-533400" eaLnBrk="1" hangingPunct="1">
              <a:buFontTx/>
              <a:buAutoNum type="arabicPeriod"/>
            </a:pPr>
            <a:r>
              <a:rPr lang="en-US" sz="3200" smtClean="0"/>
              <a:t>Sustenance </a:t>
            </a:r>
          </a:p>
          <a:p>
            <a:pPr marL="857250" lvl="2" indent="0" eaLnBrk="1" hangingPunct="1">
              <a:buFontTx/>
              <a:buNone/>
            </a:pPr>
            <a:r>
              <a:rPr lang="en-US" smtClean="0"/>
              <a:t>– the ability to meet basic needs</a:t>
            </a:r>
          </a:p>
          <a:p>
            <a:pPr marL="990600" lvl="1" indent="-533400" eaLnBrk="1" hangingPunct="1">
              <a:buFontTx/>
              <a:buAutoNum type="arabicPeriod"/>
            </a:pPr>
            <a:r>
              <a:rPr lang="en-US" sz="3200" smtClean="0"/>
              <a:t>Self-esteem</a:t>
            </a:r>
          </a:p>
          <a:p>
            <a:pPr marL="857250" lvl="2" indent="0" eaLnBrk="1" hangingPunct="1">
              <a:buFontTx/>
              <a:buNone/>
            </a:pPr>
            <a:r>
              <a:rPr lang="en-US" smtClean="0"/>
              <a:t>– to be a person</a:t>
            </a:r>
          </a:p>
          <a:p>
            <a:pPr marL="990600" lvl="1" indent="-533400" eaLnBrk="1" hangingPunct="1">
              <a:buFontTx/>
              <a:buAutoNum type="arabicPeriod"/>
            </a:pPr>
            <a:r>
              <a:rPr lang="en-US" sz="3200" smtClean="0"/>
              <a:t>Freedom from servitude</a:t>
            </a:r>
          </a:p>
          <a:p>
            <a:pPr marL="857250" lvl="2" indent="0" eaLnBrk="1" hangingPunct="1">
              <a:buFontTx/>
              <a:buNone/>
            </a:pPr>
            <a:r>
              <a:rPr lang="en-US" smtClean="0"/>
              <a:t>– to be able to choose </a:t>
            </a:r>
          </a:p>
          <a:p>
            <a:pPr marL="0" indent="0" eaLnBrk="1" hangingPunct="1">
              <a:buFontTx/>
              <a:buNone/>
            </a:pPr>
            <a:endParaRPr lang="en-US" smtClean="0"/>
          </a:p>
        </p:txBody>
      </p:sp>
      <p:sp>
        <p:nvSpPr>
          <p:cNvPr id="22530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22531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21</a:t>
            </a:fld>
            <a:endParaRPr lang="en-CA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What we mean by development</a:t>
            </a:r>
            <a:endParaRPr lang="en-GB" smtClean="0"/>
          </a:p>
        </p:txBody>
      </p:sp>
      <p:sp>
        <p:nvSpPr>
          <p:cNvPr id="2355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The three objectives of development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Increase availability of  life sustaining goods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Raise levels of living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Expand range of economic and social choices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The central role of women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To make the biggest impact on development, societies must empower and invest in women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The Millennium Development Goals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Reflect international consensus</a:t>
            </a:r>
            <a:endParaRPr lang="en-GB" smtClean="0"/>
          </a:p>
        </p:txBody>
      </p:sp>
      <p:sp>
        <p:nvSpPr>
          <p:cNvPr id="23554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23555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22</a:t>
            </a:fld>
            <a:endParaRPr lang="en-CA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/>
              <a:t>Table 1.1 Millennium Development Goals and Targets for 2015</a:t>
            </a:r>
            <a:endParaRPr lang="en-GB" sz="3200" smtClean="0"/>
          </a:p>
        </p:txBody>
      </p:sp>
      <p:pic>
        <p:nvPicPr>
          <p:cNvPr id="24581" name="Picture 3" descr="table0101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b="49013"/>
          <a:stretch>
            <a:fillRect/>
          </a:stretch>
        </p:blipFill>
        <p:spPr>
          <a:xfrm>
            <a:off x="1187450" y="1628775"/>
            <a:ext cx="6400800" cy="4495800"/>
          </a:xfrm>
          <a:noFill/>
        </p:spPr>
      </p:pic>
      <p:sp>
        <p:nvSpPr>
          <p:cNvPr id="24578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24579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23</a:t>
            </a:fld>
            <a:endParaRPr lang="en-CA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Table 1.1 Millennium Development Goals and Targets for 2015 (continued)</a:t>
            </a:r>
            <a:endParaRPr lang="en-GB" sz="2800" smtClean="0"/>
          </a:p>
        </p:txBody>
      </p:sp>
      <p:sp>
        <p:nvSpPr>
          <p:cNvPr id="25602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25603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pic>
        <p:nvPicPr>
          <p:cNvPr id="25605" name="Picture 3" descr="6125_Todaro_Ch01pp001-038_Page_3"/>
          <p:cNvPicPr>
            <a:picLocks noChangeAspect="1" noChangeArrowheads="1"/>
          </p:cNvPicPr>
          <p:nvPr/>
        </p:nvPicPr>
        <p:blipFill>
          <a:blip r:embed="rId3" cstate="print"/>
          <a:srcRect b="96768"/>
          <a:stretch>
            <a:fillRect/>
          </a:stretch>
        </p:blipFill>
        <p:spPr bwMode="auto">
          <a:xfrm>
            <a:off x="914400" y="1676400"/>
            <a:ext cx="6921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4" descr="table0101"/>
          <p:cNvPicPr>
            <a:picLocks noChangeAspect="1" noChangeArrowheads="1"/>
          </p:cNvPicPr>
          <p:nvPr/>
        </p:nvPicPr>
        <p:blipFill>
          <a:blip r:embed="rId4" cstate="print"/>
          <a:srcRect t="50844"/>
          <a:stretch>
            <a:fillRect/>
          </a:stretch>
        </p:blipFill>
        <p:spPr bwMode="auto">
          <a:xfrm>
            <a:off x="1042988" y="1700213"/>
            <a:ext cx="6553200" cy="443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24</a:t>
            </a:fld>
            <a:endParaRPr lang="en-CA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Conclusion</a:t>
            </a:r>
            <a:endParaRPr lang="en-US" smtClean="0"/>
          </a:p>
        </p:txBody>
      </p:sp>
      <p:sp>
        <p:nvSpPr>
          <p:cNvPr id="2662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CA" sz="2800" smtClean="0"/>
              <a:t>Development is multidimensional, complex and concepts cannot be defined without expressing normative judgements about what is desirable.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CA" sz="28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CA" sz="2800" smtClean="0"/>
              <a:t>The economy reflects an important means  to reach development objectives.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CA" sz="28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CA" sz="2800" smtClean="0"/>
              <a:t>In this course we use the (development) economist’s toolbox to understand, analyze and influence development processes. </a:t>
            </a:r>
            <a:endParaRPr lang="en-US" sz="2800" smtClean="0"/>
          </a:p>
        </p:txBody>
      </p:sp>
      <p:sp>
        <p:nvSpPr>
          <p:cNvPr id="26626" name="Date Placeholder 3"/>
          <p:cNvSpPr>
            <a:spLocks noGrp="1"/>
          </p:cNvSpPr>
          <p:nvPr>
            <p:ph type="dt" sz="half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ECO 2117 Class 1</a:t>
            </a:r>
            <a:endParaRPr lang="en-CA" smtClean="0"/>
          </a:p>
        </p:txBody>
      </p:sp>
      <p:sp>
        <p:nvSpPr>
          <p:cNvPr id="26627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CA" smtClean="0"/>
              <a:t>Development defined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7A961-6427-4967-B46A-513E2C54C1F7}" type="slidenum">
              <a:rPr lang="en-CA" smtClean="0"/>
              <a:pPr>
                <a:defRPr/>
              </a:pPr>
              <a:t>25</a:t>
            </a:fld>
            <a:endParaRPr lang="en-CA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1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efault Design">
  <a:themeElements>
    <a:clrScheme name="2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530</TotalTime>
  <Words>923</Words>
  <Application>Microsoft Macintosh PowerPoint</Application>
  <PresentationFormat>On-screen Show (4:3)</PresentationFormat>
  <Paragraphs>202</Paragraphs>
  <Slides>25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25</vt:i4>
      </vt:variant>
    </vt:vector>
  </HeadingPairs>
  <TitlesOfParts>
    <vt:vector size="28" baseType="lpstr">
      <vt:lpstr>1_Default Design</vt:lpstr>
      <vt:lpstr>2_Default Design</vt:lpstr>
      <vt:lpstr>Office Theme</vt:lpstr>
      <vt:lpstr>Introduction to the Economics of Developing Countries - ECO 2117 -   Fernanda Estevan Department of Economics</vt:lpstr>
      <vt:lpstr>Today’s agenda</vt:lpstr>
      <vt:lpstr>Course objectives</vt:lpstr>
      <vt:lpstr>Assessment</vt:lpstr>
      <vt:lpstr>Topics</vt:lpstr>
      <vt:lpstr>Readings</vt:lpstr>
      <vt:lpstr>More details …</vt:lpstr>
      <vt:lpstr>Questions?</vt:lpstr>
      <vt:lpstr>PowerPoint Presentation</vt:lpstr>
      <vt:lpstr>Inequality in developing countries</vt:lpstr>
      <vt:lpstr>Inequality in developing countries</vt:lpstr>
      <vt:lpstr>How the other half live</vt:lpstr>
      <vt:lpstr>Development economics</vt:lpstr>
      <vt:lpstr>The Important Role of Values</vt:lpstr>
      <vt:lpstr>The Important Role of Values</vt:lpstr>
      <vt:lpstr>Economics and Development Studies</vt:lpstr>
      <vt:lpstr>What is development? Changing views</vt:lpstr>
      <vt:lpstr>What is a capability?</vt:lpstr>
      <vt:lpstr>What is a capability?</vt:lpstr>
      <vt:lpstr>Figure 1.2 Income and Happiness</vt:lpstr>
      <vt:lpstr>Three Core Values of Development</vt:lpstr>
      <vt:lpstr>What we mean by development</vt:lpstr>
      <vt:lpstr>Table 1.1 Millennium Development Goals and Targets for 2015</vt:lpstr>
      <vt:lpstr>Table 1.1 Millennium Development Goals and Targets for 2015 (continued)</vt:lpstr>
      <vt:lpstr>Conclusion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SocSci</dc:creator>
  <cp:lastModifiedBy>Fernanda Estevan</cp:lastModifiedBy>
  <cp:revision>138</cp:revision>
  <dcterms:created xsi:type="dcterms:W3CDTF">2008-09-02T19:05:07Z</dcterms:created>
  <dcterms:modified xsi:type="dcterms:W3CDTF">2014-01-06T14:52:08Z</dcterms:modified>
</cp:coreProperties>
</file>