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89" r:id="rId3"/>
    <p:sldId id="286" r:id="rId4"/>
    <p:sldId id="257" r:id="rId5"/>
    <p:sldId id="267" r:id="rId6"/>
    <p:sldId id="272" r:id="rId7"/>
    <p:sldId id="288" r:id="rId8"/>
    <p:sldId id="260" r:id="rId9"/>
    <p:sldId id="266" r:id="rId10"/>
    <p:sldId id="274" r:id="rId11"/>
    <p:sldId id="273" r:id="rId12"/>
    <p:sldId id="275" r:id="rId13"/>
    <p:sldId id="269" r:id="rId14"/>
    <p:sldId id="283" r:id="rId15"/>
    <p:sldId id="258" r:id="rId16"/>
    <p:sldId id="259" r:id="rId17"/>
    <p:sldId id="277" r:id="rId18"/>
    <p:sldId id="279" r:id="rId19"/>
    <p:sldId id="278" r:id="rId20"/>
    <p:sldId id="262" r:id="rId21"/>
    <p:sldId id="263" r:id="rId22"/>
    <p:sldId id="264" r:id="rId23"/>
    <p:sldId id="280" r:id="rId24"/>
    <p:sldId id="265" r:id="rId25"/>
    <p:sldId id="284" r:id="rId26"/>
    <p:sldId id="271" r:id="rId27"/>
    <p:sldId id="285" r:id="rId28"/>
    <p:sldId id="268" r:id="rId29"/>
    <p:sldId id="281" r:id="rId30"/>
    <p:sldId id="290" r:id="rId31"/>
    <p:sldId id="282"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0" d="100"/>
          <a:sy n="110" d="100"/>
        </p:scale>
        <p:origin x="-456"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564E128-D73D-7141-8310-129BD18BBB43}" type="datetimeFigureOut">
              <a:rPr lang="en-US" smtClean="0"/>
              <a:t>16-09-16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96F34-AE9E-9744-BF63-69B8F070DE69}" type="slidenum">
              <a:rPr lang="en-US" smtClean="0"/>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64E128-D73D-7141-8310-129BD18BBB43}" type="datetimeFigureOut">
              <a:rPr lang="en-US" smtClean="0"/>
              <a:t>16-09-16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96F34-AE9E-9744-BF63-69B8F070DE6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64E128-D73D-7141-8310-129BD18BBB43}" type="datetimeFigureOut">
              <a:rPr lang="en-US" smtClean="0"/>
              <a:t>16-09-16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96F34-AE9E-9744-BF63-69B8F070DE69}"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564E128-D73D-7141-8310-129BD18BBB43}" type="datetimeFigureOut">
              <a:rPr lang="en-US" smtClean="0"/>
              <a:t>16-09-16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96F34-AE9E-9744-BF63-69B8F070DE6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564E128-D73D-7141-8310-129BD18BBB43}" type="datetimeFigureOut">
              <a:rPr lang="en-US" smtClean="0"/>
              <a:t>16-09-16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796F34-AE9E-9744-BF63-69B8F070DE69}"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564E128-D73D-7141-8310-129BD18BBB43}" type="datetimeFigureOut">
              <a:rPr lang="en-US" smtClean="0"/>
              <a:t>16-09-16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796F34-AE9E-9744-BF63-69B8F070DE6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64E128-D73D-7141-8310-129BD18BBB43}" type="datetimeFigureOut">
              <a:rPr lang="en-US" smtClean="0"/>
              <a:t>16-09-16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796F34-AE9E-9744-BF63-69B8F070DE6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64E128-D73D-7141-8310-129BD18BBB43}" type="datetimeFigureOut">
              <a:rPr lang="en-US" smtClean="0"/>
              <a:t>16-09-16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96F34-AE9E-9744-BF63-69B8F070DE69}" type="slidenum">
              <a:rPr lang="en-US" smtClean="0"/>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64E128-D73D-7141-8310-129BD18BBB43}" type="datetimeFigureOut">
              <a:rPr lang="en-US" smtClean="0"/>
              <a:t>16-09-16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796F34-AE9E-9744-BF63-69B8F070DE6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64E128-D73D-7141-8310-129BD18BBB43}" type="datetimeFigureOut">
              <a:rPr lang="en-US" smtClean="0"/>
              <a:t>16-09-16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96F34-AE9E-9744-BF63-69B8F070DE6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64E128-D73D-7141-8310-129BD18BBB43}" type="datetimeFigureOut">
              <a:rPr lang="en-US" smtClean="0"/>
              <a:t>16-09-16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796F34-AE9E-9744-BF63-69B8F070DE6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B564E128-D73D-7141-8310-129BD18BBB43}" type="datetimeFigureOut">
              <a:rPr lang="en-US" smtClean="0"/>
              <a:t>16-09-16</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58796F34-AE9E-9744-BF63-69B8F070DE6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Arguments</a:t>
            </a:r>
            <a:endParaRPr lang="en-US" dirty="0"/>
          </a:p>
        </p:txBody>
      </p:sp>
      <p:sp>
        <p:nvSpPr>
          <p:cNvPr id="3" name="Subtitle 2"/>
          <p:cNvSpPr>
            <a:spLocks noGrp="1"/>
          </p:cNvSpPr>
          <p:nvPr>
            <p:ph type="subTitle" idx="1"/>
          </p:nvPr>
        </p:nvSpPr>
        <p:spPr/>
        <p:txBody>
          <a:bodyPr/>
          <a:lstStyle/>
          <a:p>
            <a:r>
              <a:rPr lang="en-US" dirty="0" smtClean="0"/>
              <a:t>An Introduction: Part 2</a:t>
            </a:r>
            <a:endParaRPr lang="en-US" dirty="0"/>
          </a:p>
        </p:txBody>
      </p:sp>
    </p:spTree>
    <p:extLst>
      <p:ext uri="{BB962C8B-B14F-4D97-AF65-F5344CB8AC3E}">
        <p14:creationId xmlns:p14="http://schemas.microsoft.com/office/powerpoint/2010/main" val="2341968713"/>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Meet the TAs</a:t>
            </a:r>
            <a:endParaRPr lang="en-US" dirty="0"/>
          </a:p>
        </p:txBody>
      </p:sp>
      <p:sp>
        <p:nvSpPr>
          <p:cNvPr id="3" name="Content Placeholder 2"/>
          <p:cNvSpPr>
            <a:spLocks noGrp="1"/>
          </p:cNvSpPr>
          <p:nvPr>
            <p:ph idx="1"/>
          </p:nvPr>
        </p:nvSpPr>
        <p:spPr/>
        <p:txBody>
          <a:bodyPr/>
          <a:lstStyle/>
          <a:p>
            <a:r>
              <a:rPr lang="en-US" dirty="0"/>
              <a:t>Name: Chris Gibson</a:t>
            </a:r>
          </a:p>
          <a:p>
            <a:r>
              <a:rPr lang="en-US" dirty="0"/>
              <a:t>Contact: cgibs025@uottawa.ca</a:t>
            </a:r>
          </a:p>
          <a:p>
            <a:r>
              <a:rPr lang="en-US" dirty="0"/>
              <a:t>Office hour: Mondays 9:00 – 10:00 in DMS </a:t>
            </a:r>
            <a:r>
              <a:rPr lang="en-US" dirty="0" smtClean="0"/>
              <a:t>8120</a:t>
            </a:r>
          </a:p>
          <a:p>
            <a:endParaRPr lang="en-US" dirty="0"/>
          </a:p>
          <a:p>
            <a:r>
              <a:rPr lang="en-US" dirty="0"/>
              <a:t>Name: </a:t>
            </a:r>
            <a:r>
              <a:rPr lang="en-US" dirty="0" err="1"/>
              <a:t>Deniz</a:t>
            </a:r>
            <a:r>
              <a:rPr lang="en-US" dirty="0"/>
              <a:t> </a:t>
            </a:r>
            <a:r>
              <a:rPr lang="en-US" dirty="0" err="1"/>
              <a:t>Guvenc</a:t>
            </a:r>
            <a:endParaRPr lang="en-US" dirty="0"/>
          </a:p>
          <a:p>
            <a:r>
              <a:rPr lang="en-US" dirty="0"/>
              <a:t>Contact: dguve041@uottawa.ca</a:t>
            </a:r>
          </a:p>
          <a:p>
            <a:r>
              <a:rPr lang="en-US" dirty="0"/>
              <a:t>Office hour: Thursdays 12:00 – 13:30 in DMS </a:t>
            </a:r>
            <a:r>
              <a:rPr lang="en-US" dirty="0" smtClean="0"/>
              <a:t>8129</a:t>
            </a:r>
            <a:endParaRPr lang="en-US" dirty="0"/>
          </a:p>
        </p:txBody>
      </p:sp>
    </p:spTree>
    <p:extLst>
      <p:ext uri="{BB962C8B-B14F-4D97-AF65-F5344CB8AC3E}">
        <p14:creationId xmlns:p14="http://schemas.microsoft.com/office/powerpoint/2010/main" val="1187753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a:t>
            </a:r>
            <a:endParaRPr lang="en-US" dirty="0"/>
          </a:p>
        </p:txBody>
      </p:sp>
      <p:sp>
        <p:nvSpPr>
          <p:cNvPr id="3" name="Content Placeholder 2"/>
          <p:cNvSpPr>
            <a:spLocks noGrp="1"/>
          </p:cNvSpPr>
          <p:nvPr>
            <p:ph idx="1"/>
          </p:nvPr>
        </p:nvSpPr>
        <p:spPr/>
        <p:txBody>
          <a:bodyPr>
            <a:noAutofit/>
          </a:bodyPr>
          <a:lstStyle/>
          <a:p>
            <a:r>
              <a:rPr lang="en-US" sz="3200" dirty="0" smtClean="0"/>
              <a:t>Last class we talked about the basics of arguments:</a:t>
            </a:r>
          </a:p>
          <a:p>
            <a:pPr lvl="1"/>
            <a:r>
              <a:rPr lang="en-US" sz="3200" dirty="0" smtClean="0"/>
              <a:t>What is an argument?</a:t>
            </a:r>
          </a:p>
          <a:p>
            <a:pPr lvl="1"/>
            <a:r>
              <a:rPr lang="en-US" sz="3200" dirty="0" smtClean="0"/>
              <a:t>What is the basic structure and components of arguments? </a:t>
            </a:r>
          </a:p>
          <a:p>
            <a:pPr lvl="1"/>
            <a:r>
              <a:rPr lang="en-US" sz="3200" dirty="0" smtClean="0"/>
              <a:t>What is not an argument? </a:t>
            </a:r>
          </a:p>
          <a:p>
            <a:pPr lvl="1"/>
            <a:r>
              <a:rPr lang="en-US" sz="3200" dirty="0" smtClean="0"/>
              <a:t>Strategies for detecting the presence of an argument.</a:t>
            </a:r>
            <a:endParaRPr lang="en-US" sz="3200" dirty="0"/>
          </a:p>
        </p:txBody>
      </p:sp>
    </p:spTree>
    <p:extLst>
      <p:ext uri="{BB962C8B-B14F-4D97-AF65-F5344CB8AC3E}">
        <p14:creationId xmlns:p14="http://schemas.microsoft.com/office/powerpoint/2010/main" val="360476659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Topics</a:t>
            </a:r>
            <a:endParaRPr lang="en-US" dirty="0"/>
          </a:p>
        </p:txBody>
      </p:sp>
      <p:sp>
        <p:nvSpPr>
          <p:cNvPr id="3" name="Content Placeholder 2"/>
          <p:cNvSpPr>
            <a:spLocks noGrp="1"/>
          </p:cNvSpPr>
          <p:nvPr>
            <p:ph idx="1"/>
          </p:nvPr>
        </p:nvSpPr>
        <p:spPr/>
        <p:txBody>
          <a:bodyPr/>
          <a:lstStyle/>
          <a:p>
            <a:r>
              <a:rPr lang="en-US" dirty="0" smtClean="0"/>
              <a:t>Idea of charitable interpretation</a:t>
            </a:r>
          </a:p>
          <a:p>
            <a:r>
              <a:rPr lang="en-US" dirty="0"/>
              <a:t>Types of </a:t>
            </a:r>
            <a:r>
              <a:rPr lang="en-US" dirty="0" smtClean="0"/>
              <a:t>statements</a:t>
            </a:r>
          </a:p>
          <a:p>
            <a:r>
              <a:rPr lang="en-US" dirty="0" smtClean="0"/>
              <a:t>Implicit premises</a:t>
            </a:r>
          </a:p>
          <a:p>
            <a:r>
              <a:rPr lang="en-US" dirty="0" smtClean="0"/>
              <a:t>Implicit conclusions</a:t>
            </a:r>
          </a:p>
          <a:p>
            <a:r>
              <a:rPr lang="en-US" dirty="0" smtClean="0"/>
              <a:t>Simple </a:t>
            </a:r>
            <a:r>
              <a:rPr lang="en-US" dirty="0"/>
              <a:t>arguments</a:t>
            </a:r>
          </a:p>
          <a:p>
            <a:r>
              <a:rPr lang="en-US" dirty="0"/>
              <a:t>Complex arguments</a:t>
            </a:r>
          </a:p>
          <a:p>
            <a:r>
              <a:rPr lang="en-US" dirty="0"/>
              <a:t>Intermediate </a:t>
            </a:r>
            <a:r>
              <a:rPr lang="en-US" dirty="0" smtClean="0"/>
              <a:t>conclusions</a:t>
            </a:r>
          </a:p>
          <a:p>
            <a:r>
              <a:rPr lang="en-US" dirty="0" smtClean="0"/>
              <a:t>Intro to formalizing arguments</a:t>
            </a:r>
            <a:endParaRPr lang="en-US" dirty="0"/>
          </a:p>
          <a:p>
            <a:endParaRPr lang="en-US" dirty="0" smtClean="0"/>
          </a:p>
          <a:p>
            <a:endParaRPr lang="en-US" dirty="0"/>
          </a:p>
        </p:txBody>
      </p:sp>
    </p:spTree>
    <p:extLst>
      <p:ext uri="{BB962C8B-B14F-4D97-AF65-F5344CB8AC3E}">
        <p14:creationId xmlns:p14="http://schemas.microsoft.com/office/powerpoint/2010/main" val="2309759734"/>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Idea of Charitable Interpretation</a:t>
            </a:r>
            <a:endParaRPr lang="en-US" dirty="0"/>
          </a:p>
        </p:txBody>
      </p:sp>
      <p:sp>
        <p:nvSpPr>
          <p:cNvPr id="3" name="Content Placeholder 2"/>
          <p:cNvSpPr>
            <a:spLocks noGrp="1"/>
          </p:cNvSpPr>
          <p:nvPr>
            <p:ph idx="1"/>
          </p:nvPr>
        </p:nvSpPr>
        <p:spPr/>
        <p:txBody>
          <a:bodyPr>
            <a:normAutofit/>
          </a:bodyPr>
          <a:lstStyle/>
          <a:p>
            <a:r>
              <a:rPr lang="en-US" sz="2800" b="1" dirty="0" smtClean="0"/>
              <a:t>The Principle of Charity (and fair interpretation)</a:t>
            </a:r>
            <a:r>
              <a:rPr lang="en-US" sz="2800" dirty="0" smtClean="0"/>
              <a:t> means that</a:t>
            </a:r>
            <a:r>
              <a:rPr lang="en-US" sz="2800" dirty="0"/>
              <a:t> </a:t>
            </a:r>
            <a:r>
              <a:rPr lang="en-US" sz="2800" dirty="0" smtClean="0"/>
              <a:t>we will interpret arguments in their best form when we evaluate them. This allows us to be fair in our analysis of them, and it best serves the search for truth. </a:t>
            </a:r>
          </a:p>
          <a:p>
            <a:pPr lvl="1"/>
            <a:r>
              <a:rPr lang="en-US" sz="2400" dirty="0" smtClean="0"/>
              <a:t>Take opposing view seriously</a:t>
            </a:r>
          </a:p>
          <a:p>
            <a:pPr lvl="1"/>
            <a:r>
              <a:rPr lang="en-US" sz="2400" dirty="0" smtClean="0"/>
              <a:t>Present opposing view accurately</a:t>
            </a:r>
          </a:p>
          <a:p>
            <a:pPr lvl="1"/>
            <a:r>
              <a:rPr lang="en-US" sz="2400" dirty="0" smtClean="0"/>
              <a:t>‘Benefit of the doubt’</a:t>
            </a:r>
          </a:p>
          <a:p>
            <a:pPr lvl="1"/>
            <a:endParaRPr lang="en-US" b="1" dirty="0" smtClean="0"/>
          </a:p>
          <a:p>
            <a:pPr lvl="1"/>
            <a:endParaRPr lang="en-US" b="1" dirty="0"/>
          </a:p>
        </p:txBody>
      </p:sp>
    </p:spTree>
    <p:extLst>
      <p:ext uri="{BB962C8B-B14F-4D97-AF65-F5344CB8AC3E}">
        <p14:creationId xmlns:p14="http://schemas.microsoft.com/office/powerpoint/2010/main" val="2213567750"/>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Interpreting Contentious Arguments</a:t>
            </a:r>
          </a:p>
        </p:txBody>
      </p:sp>
      <p:sp>
        <p:nvSpPr>
          <p:cNvPr id="3" name="Content Placeholder 2"/>
          <p:cNvSpPr>
            <a:spLocks noGrp="1"/>
          </p:cNvSpPr>
          <p:nvPr>
            <p:ph idx="1"/>
          </p:nvPr>
        </p:nvSpPr>
        <p:spPr/>
        <p:txBody>
          <a:bodyPr/>
          <a:lstStyle/>
          <a:p>
            <a:r>
              <a:rPr lang="en-US" dirty="0" smtClean="0"/>
              <a:t>Arguments can be made about anything</a:t>
            </a:r>
          </a:p>
          <a:p>
            <a:r>
              <a:rPr lang="en-US" dirty="0" smtClean="0"/>
              <a:t>Leave emotion out of it</a:t>
            </a:r>
          </a:p>
          <a:p>
            <a:r>
              <a:rPr lang="en-US" dirty="0" smtClean="0"/>
              <a:t>Focus on the form of inference and the given content</a:t>
            </a:r>
          </a:p>
          <a:p>
            <a:r>
              <a:rPr lang="en-US" dirty="0" smtClean="0"/>
              <a:t>Next week: evaluating arguments</a:t>
            </a:r>
          </a:p>
          <a:p>
            <a:endParaRPr lang="en-US" dirty="0"/>
          </a:p>
        </p:txBody>
      </p:sp>
    </p:spTree>
    <p:extLst>
      <p:ext uri="{BB962C8B-B14F-4D97-AF65-F5344CB8AC3E}">
        <p14:creationId xmlns:p14="http://schemas.microsoft.com/office/powerpoint/2010/main" val="288619536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statements</a:t>
            </a:r>
            <a:endParaRPr lang="en-US" dirty="0"/>
          </a:p>
        </p:txBody>
      </p:sp>
      <p:sp>
        <p:nvSpPr>
          <p:cNvPr id="3" name="Content Placeholder 2"/>
          <p:cNvSpPr>
            <a:spLocks noGrp="1"/>
          </p:cNvSpPr>
          <p:nvPr>
            <p:ph idx="1"/>
          </p:nvPr>
        </p:nvSpPr>
        <p:spPr/>
        <p:txBody>
          <a:bodyPr>
            <a:normAutofit/>
          </a:bodyPr>
          <a:lstStyle/>
          <a:p>
            <a:r>
              <a:rPr lang="en-US" sz="3200" dirty="0" smtClean="0"/>
              <a:t>Conditional statements </a:t>
            </a:r>
          </a:p>
          <a:p>
            <a:r>
              <a:rPr lang="is-IS" sz="3200" dirty="0" smtClean="0"/>
              <a:t>Disjunctive statements</a:t>
            </a:r>
          </a:p>
          <a:p>
            <a:r>
              <a:rPr lang="is-IS" sz="3200" dirty="0" smtClean="0"/>
              <a:t>One premise; one idea</a:t>
            </a:r>
            <a:endParaRPr lang="en-US" sz="3200" dirty="0"/>
          </a:p>
        </p:txBody>
      </p:sp>
    </p:spTree>
    <p:extLst>
      <p:ext uri="{BB962C8B-B14F-4D97-AF65-F5344CB8AC3E}">
        <p14:creationId xmlns:p14="http://schemas.microsoft.com/office/powerpoint/2010/main" val="3262174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Implicit Premises and Conclusions</a:t>
            </a:r>
            <a:endParaRPr lang="en-US" dirty="0"/>
          </a:p>
        </p:txBody>
      </p:sp>
      <p:sp>
        <p:nvSpPr>
          <p:cNvPr id="3" name="Content Placeholder 2"/>
          <p:cNvSpPr>
            <a:spLocks noGrp="1"/>
          </p:cNvSpPr>
          <p:nvPr>
            <p:ph idx="1"/>
          </p:nvPr>
        </p:nvSpPr>
        <p:spPr/>
        <p:txBody>
          <a:bodyPr>
            <a:normAutofit/>
          </a:bodyPr>
          <a:lstStyle/>
          <a:p>
            <a:r>
              <a:rPr lang="en-US" sz="3200" dirty="0" smtClean="0"/>
              <a:t>Unstated or implied claims in arguments</a:t>
            </a:r>
          </a:p>
          <a:p>
            <a:r>
              <a:rPr lang="en-US" sz="3200" dirty="0" smtClean="0"/>
              <a:t>Not always present</a:t>
            </a:r>
          </a:p>
          <a:p>
            <a:r>
              <a:rPr lang="en-US" sz="3200" dirty="0" smtClean="0"/>
              <a:t>Sometimes necessary to complete the inference</a:t>
            </a:r>
          </a:p>
          <a:p>
            <a:r>
              <a:rPr lang="en-US" sz="3200" dirty="0" smtClean="0"/>
              <a:t>Enthymemes</a:t>
            </a:r>
            <a:endParaRPr lang="en-US" sz="3200" dirty="0"/>
          </a:p>
        </p:txBody>
      </p:sp>
    </p:spTree>
    <p:extLst>
      <p:ext uri="{BB962C8B-B14F-4D97-AF65-F5344CB8AC3E}">
        <p14:creationId xmlns:p14="http://schemas.microsoft.com/office/powerpoint/2010/main" val="3202594134"/>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Example</a:t>
            </a:r>
            <a:br>
              <a:rPr lang="en-US" dirty="0" smtClean="0"/>
            </a:br>
            <a:endParaRPr lang="en-US" dirty="0"/>
          </a:p>
        </p:txBody>
      </p:sp>
      <p:sp>
        <p:nvSpPr>
          <p:cNvPr id="3" name="Content Placeholder 2"/>
          <p:cNvSpPr>
            <a:spLocks noGrp="1"/>
          </p:cNvSpPr>
          <p:nvPr>
            <p:ph idx="1"/>
          </p:nvPr>
        </p:nvSpPr>
        <p:spPr>
          <a:xfrm>
            <a:off x="457200" y="1600200"/>
            <a:ext cx="8229600" cy="3202709"/>
          </a:xfrm>
        </p:spPr>
        <p:txBody>
          <a:bodyPr>
            <a:normAutofit lnSpcReduction="10000"/>
          </a:bodyPr>
          <a:lstStyle/>
          <a:p>
            <a:r>
              <a:rPr lang="en-US" sz="3200" dirty="0" smtClean="0"/>
              <a:t>The Donald is leading in the polls, so he is sure to win in the election.</a:t>
            </a:r>
          </a:p>
          <a:p>
            <a:endParaRPr lang="en-US" sz="3200" dirty="0"/>
          </a:p>
          <a:p>
            <a:endParaRPr lang="en-US" sz="3200" dirty="0" smtClean="0"/>
          </a:p>
          <a:p>
            <a:r>
              <a:rPr lang="en-US" sz="3200" dirty="0" smtClean="0"/>
              <a:t>What is missing?</a:t>
            </a:r>
          </a:p>
          <a:p>
            <a:pPr lvl="1"/>
            <a:r>
              <a:rPr lang="en-US" sz="2800" dirty="0" smtClean="0"/>
              <a:t>Implied premise or conclusion?</a:t>
            </a:r>
          </a:p>
        </p:txBody>
      </p:sp>
    </p:spTree>
    <p:extLst>
      <p:ext uri="{BB962C8B-B14F-4D97-AF65-F5344CB8AC3E}">
        <p14:creationId xmlns:p14="http://schemas.microsoft.com/office/powerpoint/2010/main" val="349082479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idx="1"/>
          </p:nvPr>
        </p:nvSpPr>
        <p:spPr/>
        <p:txBody>
          <a:bodyPr>
            <a:normAutofit/>
          </a:bodyPr>
          <a:lstStyle/>
          <a:p>
            <a:r>
              <a:rPr lang="en-US" sz="2800" dirty="0"/>
              <a:t>The Donald is leading in the polls, so he is sure to win in the election.</a:t>
            </a:r>
          </a:p>
          <a:p>
            <a:pPr marL="457200" lvl="3">
              <a:buSzPct val="85000"/>
            </a:pPr>
            <a:r>
              <a:rPr lang="en-US" sz="2800" dirty="0" smtClean="0"/>
              <a:t>Missing/implicit </a:t>
            </a:r>
            <a:r>
              <a:rPr lang="en-US" sz="2800" dirty="0"/>
              <a:t>p</a:t>
            </a:r>
            <a:r>
              <a:rPr lang="en-US" sz="2800" dirty="0" smtClean="0"/>
              <a:t>remise: </a:t>
            </a:r>
            <a:r>
              <a:rPr lang="en-US" sz="2800" dirty="0"/>
              <a:t>Whoever leads the polls wins the election.</a:t>
            </a:r>
          </a:p>
          <a:p>
            <a:pPr marL="457200" lvl="3">
              <a:buSzPct val="85000"/>
            </a:pPr>
            <a:endParaRPr lang="en-US" sz="2800" dirty="0"/>
          </a:p>
          <a:p>
            <a:pPr marL="457200" lvl="3">
              <a:buSzPct val="85000"/>
            </a:pPr>
            <a:r>
              <a:rPr lang="en-US" sz="2800" dirty="0"/>
              <a:t>1. The Donald is leading in the polls</a:t>
            </a:r>
          </a:p>
          <a:p>
            <a:pPr marL="457200" lvl="3">
              <a:buSzPct val="85000"/>
            </a:pPr>
            <a:r>
              <a:rPr lang="en-US" sz="2800" u="sng" dirty="0"/>
              <a:t>2. Whoever leads the polls wins the election</a:t>
            </a:r>
          </a:p>
          <a:p>
            <a:pPr marL="457200" lvl="3">
              <a:buSzPct val="85000"/>
            </a:pPr>
            <a:r>
              <a:rPr lang="en-US" sz="2800" dirty="0"/>
              <a:t>3. Donald is sure to win the </a:t>
            </a:r>
            <a:r>
              <a:rPr lang="en-US" sz="2800" dirty="0" smtClean="0"/>
              <a:t>election (C 1,2)</a:t>
            </a:r>
            <a:endParaRPr lang="en-US" sz="2800" dirty="0"/>
          </a:p>
          <a:p>
            <a:endParaRPr lang="en-US" sz="2800" dirty="0"/>
          </a:p>
        </p:txBody>
      </p:sp>
    </p:spTree>
    <p:extLst>
      <p:ext uri="{BB962C8B-B14F-4D97-AF65-F5344CB8AC3E}">
        <p14:creationId xmlns:p14="http://schemas.microsoft.com/office/powerpoint/2010/main" val="909722179"/>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idx="1"/>
          </p:nvPr>
        </p:nvSpPr>
        <p:spPr/>
        <p:txBody>
          <a:bodyPr>
            <a:normAutofit/>
          </a:bodyPr>
          <a:lstStyle/>
          <a:p>
            <a:r>
              <a:rPr lang="en-US" sz="2800" dirty="0"/>
              <a:t>A mean between extremes is always reasonable, and the cost of tuition is neither too high nor too low</a:t>
            </a:r>
            <a:r>
              <a:rPr lang="en-US" sz="2800" dirty="0" smtClean="0"/>
              <a:t>.</a:t>
            </a:r>
          </a:p>
          <a:p>
            <a:endParaRPr lang="en-US" sz="2800" dirty="0"/>
          </a:p>
          <a:p>
            <a:endParaRPr lang="en-US" sz="2800" dirty="0" smtClean="0"/>
          </a:p>
          <a:p>
            <a:r>
              <a:rPr lang="en-US" sz="3200" dirty="0"/>
              <a:t>What is missing?</a:t>
            </a:r>
          </a:p>
          <a:p>
            <a:pPr lvl="1"/>
            <a:r>
              <a:rPr lang="en-US" sz="2800" dirty="0"/>
              <a:t>Implied premise or conclusion?</a:t>
            </a:r>
          </a:p>
          <a:p>
            <a:endParaRPr lang="en-US" sz="2800" dirty="0" smtClean="0"/>
          </a:p>
          <a:p>
            <a:endParaRPr lang="en-US" sz="2800" dirty="0"/>
          </a:p>
        </p:txBody>
      </p:sp>
    </p:spTree>
    <p:extLst>
      <p:ext uri="{BB962C8B-B14F-4D97-AF65-F5344CB8AC3E}">
        <p14:creationId xmlns:p14="http://schemas.microsoft.com/office/powerpoint/2010/main" val="347411606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idx="1"/>
          </p:nvPr>
        </p:nvSpPr>
        <p:spPr/>
        <p:txBody>
          <a:bodyPr/>
          <a:lstStyle/>
          <a:p>
            <a:r>
              <a:rPr lang="en-US" sz="2800" dirty="0"/>
              <a:t>A mean between extremes is always reasonable, and the cost of tuition is neither too high nor too low.</a:t>
            </a:r>
          </a:p>
          <a:p>
            <a:pPr lvl="1"/>
            <a:r>
              <a:rPr lang="en-US" sz="2800" dirty="0"/>
              <a:t>Missing C: The cost of tuition is reasonable.</a:t>
            </a:r>
          </a:p>
          <a:p>
            <a:pPr marL="0" indent="0">
              <a:buNone/>
            </a:pPr>
            <a:r>
              <a:rPr lang="en-US" sz="2700" dirty="0"/>
              <a:t> </a:t>
            </a:r>
          </a:p>
          <a:p>
            <a:r>
              <a:rPr lang="en-US" sz="2700" dirty="0"/>
              <a:t>1. The cost of tuition is neither too high nor too low.</a:t>
            </a:r>
          </a:p>
          <a:p>
            <a:r>
              <a:rPr lang="en-US" sz="2700" u="sng" dirty="0"/>
              <a:t>2. A mean between extremes is reasonable</a:t>
            </a:r>
          </a:p>
          <a:p>
            <a:r>
              <a:rPr lang="en-US" sz="2700" dirty="0"/>
              <a:t>3. The cost of tuition is reasonable. (C 1,2)</a:t>
            </a:r>
          </a:p>
          <a:p>
            <a:endParaRPr lang="en-US" dirty="0"/>
          </a:p>
        </p:txBody>
      </p:sp>
    </p:spTree>
    <p:extLst>
      <p:ext uri="{BB962C8B-B14F-4D97-AF65-F5344CB8AC3E}">
        <p14:creationId xmlns:p14="http://schemas.microsoft.com/office/powerpoint/2010/main" val="375814080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Supply what is absent in order to make these complete inferences: </a:t>
            </a:r>
            <a:endParaRPr lang="en-US" dirty="0"/>
          </a:p>
        </p:txBody>
      </p:sp>
      <p:sp>
        <p:nvSpPr>
          <p:cNvPr id="3" name="Content Placeholder 2"/>
          <p:cNvSpPr>
            <a:spLocks noGrp="1"/>
          </p:cNvSpPr>
          <p:nvPr>
            <p:ph idx="1"/>
          </p:nvPr>
        </p:nvSpPr>
        <p:spPr/>
        <p:txBody>
          <a:bodyPr>
            <a:normAutofit/>
          </a:bodyPr>
          <a:lstStyle/>
          <a:p>
            <a:r>
              <a:rPr lang="en-US" sz="2800" dirty="0" smtClean="0"/>
              <a:t>1. Fred must have made this mess. I know George didn’t.</a:t>
            </a:r>
          </a:p>
          <a:p>
            <a:r>
              <a:rPr lang="en-US" sz="2800" dirty="0" smtClean="0"/>
              <a:t>3. If we were meant to fly, we’d be born with wings. </a:t>
            </a:r>
            <a:endParaRPr lang="en-US" sz="2800" dirty="0"/>
          </a:p>
          <a:p>
            <a:r>
              <a:rPr lang="en-US" sz="2800" dirty="0" smtClean="0"/>
              <a:t>7. The new operating system from Microsoft is sure to be full of bugs. All complex programs are.</a:t>
            </a:r>
          </a:p>
          <a:p>
            <a:r>
              <a:rPr lang="en-US" sz="2800" dirty="0" smtClean="0"/>
              <a:t>9. Of course Sam deserved to fail the course. Everybody knows that</a:t>
            </a:r>
            <a:r>
              <a:rPr lang="uk-UA" sz="2800" dirty="0" smtClean="0"/>
              <a:t>’</a:t>
            </a:r>
            <a:r>
              <a:rPr lang="en-US" sz="2800" dirty="0" smtClean="0"/>
              <a:t>s the penalty for plagiarism.</a:t>
            </a:r>
          </a:p>
          <a:p>
            <a:endParaRPr lang="en-US" sz="2800" dirty="0"/>
          </a:p>
        </p:txBody>
      </p:sp>
    </p:spTree>
    <p:extLst>
      <p:ext uri="{BB962C8B-B14F-4D97-AF65-F5344CB8AC3E}">
        <p14:creationId xmlns:p14="http://schemas.microsoft.com/office/powerpoint/2010/main" val="381075816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Concerning unstated material</a:t>
            </a:r>
            <a:endParaRPr lang="en-US" dirty="0"/>
          </a:p>
        </p:txBody>
      </p:sp>
      <p:sp>
        <p:nvSpPr>
          <p:cNvPr id="3" name="Content Placeholder 2"/>
          <p:cNvSpPr>
            <a:spLocks noGrp="1"/>
          </p:cNvSpPr>
          <p:nvPr>
            <p:ph idx="1"/>
          </p:nvPr>
        </p:nvSpPr>
        <p:spPr/>
        <p:txBody>
          <a:bodyPr/>
          <a:lstStyle/>
          <a:p>
            <a:r>
              <a:rPr lang="en-US" sz="3200" dirty="0"/>
              <a:t>Don’t get carried away with supplying “unstated” material </a:t>
            </a:r>
            <a:r>
              <a:rPr lang="en-US" sz="3200" i="1" dirty="0"/>
              <a:t>ad infinitum</a:t>
            </a:r>
            <a:r>
              <a:rPr lang="en-US" sz="3200" dirty="0"/>
              <a:t> </a:t>
            </a:r>
            <a:endParaRPr lang="en-US" sz="3200" dirty="0" smtClean="0"/>
          </a:p>
          <a:p>
            <a:endParaRPr lang="en-US" dirty="0"/>
          </a:p>
          <a:p>
            <a:r>
              <a:rPr lang="en-US" dirty="0" smtClean="0"/>
              <a:t>Since Donald is leading in the polls, he will win the election.</a:t>
            </a:r>
          </a:p>
          <a:p>
            <a:pPr lvl="1"/>
            <a:r>
              <a:rPr lang="en-US" dirty="0" smtClean="0"/>
              <a:t>Whoever leads the polls wins the election [okay]</a:t>
            </a:r>
          </a:p>
          <a:p>
            <a:pPr lvl="1"/>
            <a:r>
              <a:rPr lang="en-US" dirty="0" smtClean="0"/>
              <a:t>Donald is running in an election.</a:t>
            </a:r>
          </a:p>
          <a:p>
            <a:pPr lvl="1"/>
            <a:r>
              <a:rPr lang="en-US" dirty="0" smtClean="0"/>
              <a:t>Polls list people running in an election.</a:t>
            </a:r>
          </a:p>
          <a:p>
            <a:pPr lvl="1"/>
            <a:r>
              <a:rPr lang="en-US" dirty="0"/>
              <a:t>Polls are trustworthy electoral turnout </a:t>
            </a:r>
            <a:r>
              <a:rPr lang="en-US" dirty="0" smtClean="0"/>
              <a:t>predictors</a:t>
            </a:r>
          </a:p>
          <a:p>
            <a:pPr lvl="1"/>
            <a:r>
              <a:rPr lang="en-US" dirty="0" smtClean="0"/>
              <a:t>The president is the one who wins the election</a:t>
            </a:r>
          </a:p>
          <a:p>
            <a:pPr lvl="1"/>
            <a:r>
              <a:rPr lang="en-US" dirty="0" smtClean="0"/>
              <a:t>And so on</a:t>
            </a:r>
            <a:r>
              <a:rPr lang="is-IS" dirty="0" smtClean="0"/>
              <a:t>…</a:t>
            </a:r>
          </a:p>
          <a:p>
            <a:pPr lvl="1"/>
            <a:endParaRPr lang="en-US" dirty="0" smtClean="0"/>
          </a:p>
          <a:p>
            <a:pPr lvl="1"/>
            <a:endParaRPr lang="en-US" dirty="0"/>
          </a:p>
          <a:p>
            <a:endParaRPr lang="en-US" dirty="0"/>
          </a:p>
        </p:txBody>
      </p:sp>
    </p:spTree>
    <p:extLst>
      <p:ext uri="{BB962C8B-B14F-4D97-AF65-F5344CB8AC3E}">
        <p14:creationId xmlns:p14="http://schemas.microsoft.com/office/powerpoint/2010/main" val="2456730395"/>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Arguments</a:t>
            </a:r>
            <a:endParaRPr lang="en-US" dirty="0"/>
          </a:p>
        </p:txBody>
      </p:sp>
      <p:sp>
        <p:nvSpPr>
          <p:cNvPr id="3" name="Content Placeholder 2"/>
          <p:cNvSpPr>
            <a:spLocks noGrp="1"/>
          </p:cNvSpPr>
          <p:nvPr>
            <p:ph idx="1"/>
          </p:nvPr>
        </p:nvSpPr>
        <p:spPr/>
        <p:txBody>
          <a:bodyPr/>
          <a:lstStyle/>
          <a:p>
            <a:r>
              <a:rPr lang="en-US" dirty="0" smtClean="0"/>
              <a:t>One conclusion; one inference</a:t>
            </a:r>
          </a:p>
          <a:p>
            <a:r>
              <a:rPr lang="en-US" dirty="0" smtClean="0"/>
              <a:t>Examples:</a:t>
            </a:r>
          </a:p>
          <a:p>
            <a:pPr lvl="1"/>
            <a:endParaRPr lang="en-US" dirty="0" smtClean="0"/>
          </a:p>
          <a:p>
            <a:pPr lvl="1"/>
            <a:r>
              <a:rPr lang="en-US" sz="2400" dirty="0" smtClean="0"/>
              <a:t>If a fetus is not a person, then an abortion is not murder. A fetus is not a person. Consequently, abortion is not murder.</a:t>
            </a:r>
          </a:p>
          <a:p>
            <a:pPr lvl="1"/>
            <a:r>
              <a:rPr lang="en-US" sz="2400" dirty="0" smtClean="0"/>
              <a:t>Either you can get a cat or a dog. But you’re allergic to cats, so you should get a dog.</a:t>
            </a:r>
            <a:endParaRPr lang="en-US" sz="2400" dirty="0"/>
          </a:p>
          <a:p>
            <a:pPr lvl="1"/>
            <a:r>
              <a:rPr lang="en-US" sz="2400" dirty="0" smtClean="0"/>
              <a:t>No one should drink Molson Dry. Its brewed by a major corporate brewery and no one should drink a beer brewed by a major corporation. </a:t>
            </a:r>
            <a:endParaRPr lang="en-US" sz="2400" dirty="0"/>
          </a:p>
          <a:p>
            <a:pPr lvl="1"/>
            <a:endParaRPr lang="en-US" dirty="0" smtClean="0"/>
          </a:p>
          <a:p>
            <a:pPr lvl="1"/>
            <a:endParaRPr lang="en-US" dirty="0" smtClean="0"/>
          </a:p>
        </p:txBody>
      </p:sp>
    </p:spTree>
    <p:extLst>
      <p:ext uri="{BB962C8B-B14F-4D97-AF65-F5344CB8AC3E}">
        <p14:creationId xmlns:p14="http://schemas.microsoft.com/office/powerpoint/2010/main" val="778301159"/>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Complex Arguments</a:t>
            </a:r>
            <a:endParaRPr lang="en-US" dirty="0"/>
          </a:p>
        </p:txBody>
      </p:sp>
      <p:sp>
        <p:nvSpPr>
          <p:cNvPr id="3" name="Content Placeholder 2"/>
          <p:cNvSpPr>
            <a:spLocks noGrp="1"/>
          </p:cNvSpPr>
          <p:nvPr>
            <p:ph idx="1"/>
          </p:nvPr>
        </p:nvSpPr>
        <p:spPr/>
        <p:txBody>
          <a:bodyPr/>
          <a:lstStyle/>
          <a:p>
            <a:r>
              <a:rPr lang="en-US" dirty="0" smtClean="0"/>
              <a:t>More than one conclusion; more than one inference</a:t>
            </a:r>
          </a:p>
          <a:p>
            <a:r>
              <a:rPr lang="en-US" dirty="0" smtClean="0"/>
              <a:t>An </a:t>
            </a:r>
            <a:r>
              <a:rPr lang="en-US" b="1" dirty="0"/>
              <a:t>i</a:t>
            </a:r>
            <a:r>
              <a:rPr lang="en-US" b="1" dirty="0" smtClean="0"/>
              <a:t>ntermediate conclusion [IC] </a:t>
            </a:r>
            <a:r>
              <a:rPr lang="en-US" dirty="0" smtClean="0"/>
              <a:t>functions as both the conclusion of a sub-argument, and a premise in support of the further </a:t>
            </a:r>
            <a:r>
              <a:rPr lang="en-US" b="1" dirty="0" smtClean="0"/>
              <a:t>final conclusion [FC]</a:t>
            </a:r>
            <a:r>
              <a:rPr lang="en-US" dirty="0" smtClean="0"/>
              <a:t> of the main argument. </a:t>
            </a:r>
          </a:p>
          <a:p>
            <a:pPr lvl="1"/>
            <a:r>
              <a:rPr lang="en-US" sz="2400" dirty="0" smtClean="0"/>
              <a:t>Focus on context and content to determine the main conclusion</a:t>
            </a:r>
          </a:p>
          <a:p>
            <a:pPr lvl="1"/>
            <a:r>
              <a:rPr lang="en-US" sz="2400" dirty="0" smtClean="0"/>
              <a:t>If there is more than one inference, break down the sub-arguments</a:t>
            </a:r>
          </a:p>
          <a:p>
            <a:endParaRPr lang="en-US" dirty="0"/>
          </a:p>
        </p:txBody>
      </p:sp>
    </p:spTree>
    <p:extLst>
      <p:ext uri="{BB962C8B-B14F-4D97-AF65-F5344CB8AC3E}">
        <p14:creationId xmlns:p14="http://schemas.microsoft.com/office/powerpoint/2010/main" val="646467316"/>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Complex Arguments</a:t>
            </a:r>
            <a:endParaRPr lang="en-US" dirty="0"/>
          </a:p>
        </p:txBody>
      </p:sp>
      <p:sp>
        <p:nvSpPr>
          <p:cNvPr id="3" name="Content Placeholder 2"/>
          <p:cNvSpPr>
            <a:spLocks noGrp="1"/>
          </p:cNvSpPr>
          <p:nvPr>
            <p:ph idx="1"/>
          </p:nvPr>
        </p:nvSpPr>
        <p:spPr/>
        <p:txBody>
          <a:bodyPr/>
          <a:lstStyle/>
          <a:p>
            <a:r>
              <a:rPr lang="en-US" dirty="0" smtClean="0"/>
              <a:t>If the lights aren’t on at home, then Sara is somewhere else. Since the lights are off, she is not there. And whenever Sara is not at home she is at work, so she must be at work. </a:t>
            </a:r>
          </a:p>
          <a:p>
            <a:endParaRPr lang="en-US" dirty="0"/>
          </a:p>
          <a:p>
            <a:r>
              <a:rPr lang="en-US" dirty="0"/>
              <a:t>Find the main conclusion.</a:t>
            </a:r>
          </a:p>
          <a:p>
            <a:r>
              <a:rPr lang="en-US" dirty="0"/>
              <a:t>What is the intermediate conclusion?</a:t>
            </a:r>
          </a:p>
          <a:p>
            <a:r>
              <a:rPr lang="en-US" dirty="0"/>
              <a:t>How does the sub-argument relate to the final conclusion?</a:t>
            </a:r>
          </a:p>
          <a:p>
            <a:endParaRPr lang="en-US" dirty="0" smtClean="0"/>
          </a:p>
          <a:p>
            <a:endParaRPr lang="en-US" dirty="0" smtClean="0"/>
          </a:p>
        </p:txBody>
      </p:sp>
    </p:spTree>
    <p:extLst>
      <p:ext uri="{BB962C8B-B14F-4D97-AF65-F5344CB8AC3E}">
        <p14:creationId xmlns:p14="http://schemas.microsoft.com/office/powerpoint/2010/main" val="1453569305"/>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Complex Arguments</a:t>
            </a:r>
            <a:endParaRPr lang="en-US" dirty="0"/>
          </a:p>
        </p:txBody>
      </p:sp>
      <p:sp>
        <p:nvSpPr>
          <p:cNvPr id="3" name="Content Placeholder 2"/>
          <p:cNvSpPr>
            <a:spLocks noGrp="1"/>
          </p:cNvSpPr>
          <p:nvPr>
            <p:ph idx="1"/>
          </p:nvPr>
        </p:nvSpPr>
        <p:spPr/>
        <p:txBody>
          <a:bodyPr>
            <a:normAutofit/>
          </a:bodyPr>
          <a:lstStyle/>
          <a:p>
            <a:r>
              <a:rPr lang="en-US" dirty="0" smtClean="0"/>
              <a:t>Two simple arguments can combine to create a complex one with two inferences</a:t>
            </a:r>
            <a:r>
              <a:rPr lang="is-IS" dirty="0" smtClean="0"/>
              <a:t>…</a:t>
            </a:r>
          </a:p>
          <a:p>
            <a:endParaRPr lang="en-US" b="1" dirty="0" smtClean="0"/>
          </a:p>
          <a:p>
            <a:r>
              <a:rPr lang="en-US" dirty="0" smtClean="0"/>
              <a:t>1. If the lights are off, then Sara is not home.</a:t>
            </a:r>
          </a:p>
          <a:p>
            <a:r>
              <a:rPr lang="en-US" u="sng" dirty="0" smtClean="0"/>
              <a:t>2. The lights are off</a:t>
            </a:r>
            <a:endParaRPr lang="en-US" dirty="0" smtClean="0"/>
          </a:p>
          <a:p>
            <a:r>
              <a:rPr lang="en-US" dirty="0" smtClean="0"/>
              <a:t>3. Sara is not at home (C 1,2)</a:t>
            </a:r>
          </a:p>
          <a:p>
            <a:endParaRPr lang="en-US" dirty="0"/>
          </a:p>
          <a:p>
            <a:r>
              <a:rPr lang="en-US" dirty="0" smtClean="0"/>
              <a:t>1. If Sara is not at home, then she is at work.</a:t>
            </a:r>
          </a:p>
          <a:p>
            <a:r>
              <a:rPr lang="en-US" u="sng" dirty="0" smtClean="0"/>
              <a:t>2. Sara is not at home</a:t>
            </a:r>
          </a:p>
          <a:p>
            <a:r>
              <a:rPr lang="en-US" dirty="0" smtClean="0"/>
              <a:t>3. Sara is at work. (C 1,2)</a:t>
            </a:r>
            <a:endParaRPr lang="en-US" dirty="0"/>
          </a:p>
          <a:p>
            <a:endParaRPr lang="en-US" dirty="0"/>
          </a:p>
        </p:txBody>
      </p:sp>
    </p:spTree>
    <p:extLst>
      <p:ext uri="{BB962C8B-B14F-4D97-AF65-F5344CB8AC3E}">
        <p14:creationId xmlns:p14="http://schemas.microsoft.com/office/powerpoint/2010/main" val="1455097642"/>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Complex Arguments</a:t>
            </a:r>
            <a:endParaRPr lang="en-US" dirty="0"/>
          </a:p>
        </p:txBody>
      </p:sp>
      <p:sp>
        <p:nvSpPr>
          <p:cNvPr id="3" name="Content Placeholder 2"/>
          <p:cNvSpPr>
            <a:spLocks noGrp="1"/>
          </p:cNvSpPr>
          <p:nvPr>
            <p:ph idx="1"/>
          </p:nvPr>
        </p:nvSpPr>
        <p:spPr/>
        <p:txBody>
          <a:bodyPr/>
          <a:lstStyle/>
          <a:p>
            <a:r>
              <a:rPr lang="en-US" dirty="0"/>
              <a:t>If the lights aren’t on at home, then Sara is somewhere else. Since the lights are off, she is not there. Whenever Sara is not at home she is at work, so she must be at work. </a:t>
            </a:r>
          </a:p>
          <a:p>
            <a:endParaRPr lang="en-US" dirty="0"/>
          </a:p>
          <a:p>
            <a:r>
              <a:rPr lang="en-US" dirty="0"/>
              <a:t>1. If lights are off, then Sara is not home.</a:t>
            </a:r>
          </a:p>
          <a:p>
            <a:r>
              <a:rPr lang="en-US" u="sng" dirty="0"/>
              <a:t>2. The lights are off.</a:t>
            </a:r>
          </a:p>
          <a:p>
            <a:r>
              <a:rPr lang="en-US" dirty="0"/>
              <a:t>3. Sara is not at home. (IC, 1,2)</a:t>
            </a:r>
          </a:p>
          <a:p>
            <a:r>
              <a:rPr lang="en-US" u="sng" dirty="0"/>
              <a:t>4. If Sara is not at home, then she is at work</a:t>
            </a:r>
            <a:r>
              <a:rPr lang="en-US" dirty="0"/>
              <a:t>.</a:t>
            </a:r>
          </a:p>
          <a:p>
            <a:r>
              <a:rPr lang="en-US" dirty="0"/>
              <a:t>5. Sarah is at work. (FC, 3,4)</a:t>
            </a:r>
          </a:p>
          <a:p>
            <a:endParaRPr lang="en-US" dirty="0"/>
          </a:p>
        </p:txBody>
      </p:sp>
    </p:spTree>
    <p:extLst>
      <p:ext uri="{BB962C8B-B14F-4D97-AF65-F5344CB8AC3E}">
        <p14:creationId xmlns:p14="http://schemas.microsoft.com/office/powerpoint/2010/main" val="1777033756"/>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dirty="0"/>
              <a:t>Charles definitely </a:t>
            </a:r>
            <a:r>
              <a:rPr lang="en-US" dirty="0" smtClean="0"/>
              <a:t>got on </a:t>
            </a:r>
            <a:r>
              <a:rPr lang="en-US" dirty="0"/>
              <a:t>the bus. He either took the bus or a taxi, </a:t>
            </a:r>
            <a:r>
              <a:rPr lang="en-US" dirty="0" smtClean="0"/>
              <a:t>and it </a:t>
            </a:r>
            <a:r>
              <a:rPr lang="en-US" dirty="0"/>
              <a:t>couldn’t have been the </a:t>
            </a:r>
            <a:r>
              <a:rPr lang="en-US" dirty="0" smtClean="0"/>
              <a:t>taxi.</a:t>
            </a:r>
            <a:endParaRPr lang="en-US" dirty="0"/>
          </a:p>
          <a:p>
            <a:endParaRPr lang="en-US" dirty="0"/>
          </a:p>
          <a:p>
            <a:r>
              <a:rPr lang="en-US" dirty="0" smtClean="0"/>
              <a:t>Simple or Complex?</a:t>
            </a:r>
          </a:p>
          <a:p>
            <a:r>
              <a:rPr lang="en-US" dirty="0" smtClean="0"/>
              <a:t>Find the conclusion(s)</a:t>
            </a:r>
            <a:endParaRPr lang="en-US" dirty="0"/>
          </a:p>
        </p:txBody>
      </p:sp>
    </p:spTree>
    <p:extLst>
      <p:ext uri="{BB962C8B-B14F-4D97-AF65-F5344CB8AC3E}">
        <p14:creationId xmlns:p14="http://schemas.microsoft.com/office/powerpoint/2010/main" val="2366430794"/>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a:t>
            </a:r>
            <a:r>
              <a:rPr lang="en-US" dirty="0" err="1" smtClean="0"/>
              <a:t>Exericse</a:t>
            </a:r>
            <a:endParaRPr lang="en-US" dirty="0"/>
          </a:p>
        </p:txBody>
      </p:sp>
      <p:sp>
        <p:nvSpPr>
          <p:cNvPr id="3" name="Content Placeholder 2"/>
          <p:cNvSpPr>
            <a:spLocks noGrp="1"/>
          </p:cNvSpPr>
          <p:nvPr>
            <p:ph idx="1"/>
          </p:nvPr>
        </p:nvSpPr>
        <p:spPr/>
        <p:txBody>
          <a:bodyPr/>
          <a:lstStyle/>
          <a:p>
            <a:r>
              <a:rPr lang="en-US" dirty="0"/>
              <a:t>Charles definitely got on the bus. He either took the bus or a taxi, and it couldn’t have been the </a:t>
            </a:r>
            <a:r>
              <a:rPr lang="en-US" dirty="0" smtClean="0"/>
              <a:t>taxi.</a:t>
            </a:r>
            <a:endParaRPr lang="en-US" dirty="0" smtClean="0"/>
          </a:p>
          <a:p>
            <a:endParaRPr lang="en-US" dirty="0" smtClean="0"/>
          </a:p>
          <a:p>
            <a:r>
              <a:rPr lang="en-US" dirty="0" smtClean="0"/>
              <a:t>1.</a:t>
            </a:r>
            <a:r>
              <a:rPr lang="en-US" dirty="0"/>
              <a:t> Either Charles took the bus or a taxi</a:t>
            </a:r>
            <a:r>
              <a:rPr lang="en-US" dirty="0" smtClean="0"/>
              <a:t>.</a:t>
            </a:r>
            <a:endParaRPr lang="en-US" dirty="0"/>
          </a:p>
          <a:p>
            <a:r>
              <a:rPr lang="en-US" dirty="0"/>
              <a:t>2</a:t>
            </a:r>
            <a:r>
              <a:rPr lang="en-US" dirty="0" smtClean="0"/>
              <a:t>. </a:t>
            </a:r>
            <a:r>
              <a:rPr lang="en-US" u="sng" dirty="0" smtClean="0"/>
              <a:t>Charles did not have enough money for a taxi</a:t>
            </a:r>
          </a:p>
          <a:p>
            <a:r>
              <a:rPr lang="en-US" dirty="0" smtClean="0"/>
              <a:t>3. He did not take a taxi </a:t>
            </a:r>
            <a:r>
              <a:rPr lang="en-US" dirty="0" smtClean="0"/>
              <a:t>(C 1,2)</a:t>
            </a:r>
            <a:endParaRPr lang="en-US" dirty="0" smtClean="0"/>
          </a:p>
        </p:txBody>
      </p:sp>
    </p:spTree>
    <p:extLst>
      <p:ext uri="{BB962C8B-B14F-4D97-AF65-F5344CB8AC3E}">
        <p14:creationId xmlns:p14="http://schemas.microsoft.com/office/powerpoint/2010/main" val="814344568"/>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dirty="0" smtClean="0"/>
              <a:t>Unless we increase taxes there will be runaway inflation. But the government won’t raise taxes. So, soon we’ll see runaway inflation. For these reasons your should probably borrow money now.</a:t>
            </a:r>
          </a:p>
          <a:p>
            <a:endParaRPr lang="en-US" dirty="0"/>
          </a:p>
          <a:p>
            <a:endParaRPr lang="en-US" dirty="0"/>
          </a:p>
        </p:txBody>
      </p:sp>
    </p:spTree>
    <p:extLst>
      <p:ext uri="{BB962C8B-B14F-4D97-AF65-F5344CB8AC3E}">
        <p14:creationId xmlns:p14="http://schemas.microsoft.com/office/powerpoint/2010/main" val="3021097583"/>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dirty="0"/>
              <a:t>Unless we increase taxes there will be runaway inflation. But the government won’t raise taxes. So, soon we’ll see runaway inflation. For these reasons your should probably borrow money now</a:t>
            </a:r>
            <a:r>
              <a:rPr lang="en-US" dirty="0" smtClean="0"/>
              <a:t>.</a:t>
            </a:r>
          </a:p>
          <a:p>
            <a:endParaRPr lang="en-US" dirty="0"/>
          </a:p>
          <a:p>
            <a:r>
              <a:rPr lang="en-US" dirty="0" smtClean="0"/>
              <a:t>1. Unless we raise taxes there will be runaway inflation.</a:t>
            </a:r>
          </a:p>
          <a:p>
            <a:r>
              <a:rPr lang="en-US" u="sng" dirty="0" smtClean="0"/>
              <a:t>2. The government won’t raise taxes.</a:t>
            </a:r>
          </a:p>
          <a:p>
            <a:r>
              <a:rPr lang="en-US" u="sng" dirty="0" smtClean="0"/>
              <a:t>3. There will be runaway inflation. (IC 1,2)</a:t>
            </a:r>
          </a:p>
          <a:p>
            <a:r>
              <a:rPr lang="en-US" dirty="0" smtClean="0"/>
              <a:t>4. You should borrow money now.(FC 3)</a:t>
            </a:r>
            <a:endParaRPr lang="en-US" dirty="0"/>
          </a:p>
          <a:p>
            <a:endParaRPr lang="en-US" dirty="0"/>
          </a:p>
        </p:txBody>
      </p:sp>
    </p:spTree>
    <p:extLst>
      <p:ext uri="{BB962C8B-B14F-4D97-AF65-F5344CB8AC3E}">
        <p14:creationId xmlns:p14="http://schemas.microsoft.com/office/powerpoint/2010/main" val="346207731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dirty="0" smtClean="0"/>
              <a:t>The </a:t>
            </a:r>
            <a:r>
              <a:rPr lang="en-US" dirty="0"/>
              <a:t>study of philosophy makes you less likely to take something for granted, and not taking things for granted is a sign of critical </a:t>
            </a:r>
            <a:r>
              <a:rPr lang="en-US" dirty="0" smtClean="0"/>
              <a:t>thinking. So people </a:t>
            </a:r>
            <a:r>
              <a:rPr lang="en-US" dirty="0"/>
              <a:t>who study philosophy have better critical thinking skills than those who do </a:t>
            </a:r>
            <a:r>
              <a:rPr lang="en-US" dirty="0" smtClean="0"/>
              <a:t>not. And, since </a:t>
            </a:r>
            <a:r>
              <a:rPr lang="en-US" dirty="0"/>
              <a:t>a goal of education is promoting critical thinking skills, universities should require students to study philosophy. </a:t>
            </a:r>
          </a:p>
        </p:txBody>
      </p:sp>
    </p:spTree>
    <p:extLst>
      <p:ext uri="{BB962C8B-B14F-4D97-AF65-F5344CB8AC3E}">
        <p14:creationId xmlns:p14="http://schemas.microsoft.com/office/powerpoint/2010/main" val="679095938"/>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sz="1800" dirty="0"/>
              <a:t>The study of philosophy makes you less likely to take something for granted, and not taking things for granted is a sign of critical thinking. So people who study philosophy have better critical thinking skills than those who do not. And, since a goal of education is promoting critical thinking skills, universities should require students to study philosophy. </a:t>
            </a:r>
          </a:p>
          <a:p>
            <a:endParaRPr lang="en-US" sz="1800" dirty="0"/>
          </a:p>
          <a:p>
            <a:r>
              <a:rPr lang="en-US" sz="2000" dirty="0" smtClean="0"/>
              <a:t>1. Studying philosophy makes you less likely to take something for granted.</a:t>
            </a:r>
          </a:p>
          <a:p>
            <a:r>
              <a:rPr lang="en-US" sz="2000" u="sng" dirty="0" smtClean="0"/>
              <a:t>2. Not taking things for granted is a sign of critical thinking.</a:t>
            </a:r>
          </a:p>
          <a:p>
            <a:r>
              <a:rPr lang="en-US" sz="2000" dirty="0" smtClean="0"/>
              <a:t>3. People who study philosophy have better critical thinking skills than those who do not. (IC 1,2)</a:t>
            </a:r>
          </a:p>
          <a:p>
            <a:r>
              <a:rPr lang="en-US" sz="2000" u="sng" dirty="0" smtClean="0"/>
              <a:t>4. A goal of education is promoting critical thinking skills.</a:t>
            </a:r>
          </a:p>
          <a:p>
            <a:r>
              <a:rPr lang="en-US" sz="2000" dirty="0" smtClean="0"/>
              <a:t>5. Universities should require students to study philosophy. (FC 3,4)</a:t>
            </a:r>
          </a:p>
        </p:txBody>
      </p:sp>
    </p:spTree>
    <p:extLst>
      <p:ext uri="{BB962C8B-B14F-4D97-AF65-F5344CB8AC3E}">
        <p14:creationId xmlns:p14="http://schemas.microsoft.com/office/powerpoint/2010/main" val="2379395019"/>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dirty="0"/>
              <a:t>One of those three guys must have cleaned up the mess. But it wasn’t Harry, because he never helps out. And it wasn’t Dick, since he was busy doing other things. So it had to have been Tom.</a:t>
            </a:r>
          </a:p>
          <a:p>
            <a:endParaRPr lang="en-US" dirty="0"/>
          </a:p>
        </p:txBody>
      </p:sp>
    </p:spTree>
    <p:extLst>
      <p:ext uri="{BB962C8B-B14F-4D97-AF65-F5344CB8AC3E}">
        <p14:creationId xmlns:p14="http://schemas.microsoft.com/office/powerpoint/2010/main" val="2413209088"/>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dirty="0"/>
              <a:t>One of those three guys must have cleaned up the mess. But it wasn’t Harry, because he never helps out. And it wasn’t Dick, since he was busy doing other things. So it had to have been Tom</a:t>
            </a:r>
            <a:r>
              <a:rPr lang="en-US" dirty="0" smtClean="0"/>
              <a:t>.</a:t>
            </a:r>
          </a:p>
          <a:p>
            <a:endParaRPr lang="en-US" dirty="0"/>
          </a:p>
          <a:p>
            <a:r>
              <a:rPr lang="en-US" dirty="0" smtClean="0"/>
              <a:t>1. Either Tom, Dick, or Harry cleaned up the mess.</a:t>
            </a:r>
          </a:p>
          <a:p>
            <a:r>
              <a:rPr lang="en-US" u="sng" dirty="0" smtClean="0"/>
              <a:t>2. Harry never helps out</a:t>
            </a:r>
          </a:p>
          <a:p>
            <a:r>
              <a:rPr lang="en-US" dirty="0" smtClean="0"/>
              <a:t>3. Harry didn’t clean the mess (IC 2)</a:t>
            </a:r>
          </a:p>
          <a:p>
            <a:r>
              <a:rPr lang="en-US" u="sng" dirty="0" smtClean="0"/>
              <a:t>4. Dick was busy</a:t>
            </a:r>
          </a:p>
          <a:p>
            <a:r>
              <a:rPr lang="en-US" u="sng" dirty="0" smtClean="0"/>
              <a:t>5. Dick didn’t clean the mess (IC 4)</a:t>
            </a:r>
          </a:p>
          <a:p>
            <a:r>
              <a:rPr lang="en-US" dirty="0" smtClean="0"/>
              <a:t>6. Tom cleaned the mess. (FC 1,3,5)</a:t>
            </a:r>
            <a:endParaRPr lang="en-US" dirty="0"/>
          </a:p>
          <a:p>
            <a:endParaRPr lang="en-US" dirty="0"/>
          </a:p>
        </p:txBody>
      </p:sp>
    </p:spTree>
    <p:extLst>
      <p:ext uri="{BB962C8B-B14F-4D97-AF65-F5344CB8AC3E}">
        <p14:creationId xmlns:p14="http://schemas.microsoft.com/office/powerpoint/2010/main" val="2437823210"/>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Formalizing Arguments</a:t>
            </a:r>
            <a:endParaRPr lang="en-US" dirty="0"/>
          </a:p>
        </p:txBody>
      </p:sp>
      <p:sp>
        <p:nvSpPr>
          <p:cNvPr id="3" name="Content Placeholder 2"/>
          <p:cNvSpPr>
            <a:spLocks noGrp="1"/>
          </p:cNvSpPr>
          <p:nvPr>
            <p:ph idx="1"/>
          </p:nvPr>
        </p:nvSpPr>
        <p:spPr/>
        <p:txBody>
          <a:bodyPr/>
          <a:lstStyle/>
          <a:p>
            <a:r>
              <a:rPr lang="en-US" sz="2200" dirty="0" smtClean="0"/>
              <a:t>All puppies are cute animals = All X are Y</a:t>
            </a:r>
          </a:p>
          <a:p>
            <a:r>
              <a:rPr lang="en-US" sz="2200" dirty="0" smtClean="0"/>
              <a:t>All cute animals are precious = All Y are Z</a:t>
            </a:r>
          </a:p>
          <a:p>
            <a:r>
              <a:rPr lang="en-US" sz="2200" dirty="0" smtClean="0"/>
              <a:t>So, all puppies are precious = All X are Z</a:t>
            </a:r>
          </a:p>
          <a:p>
            <a:endParaRPr lang="en-US" sz="2200" dirty="0" smtClean="0"/>
          </a:p>
          <a:p>
            <a:r>
              <a:rPr lang="en-US" sz="2200" dirty="0" smtClean="0"/>
              <a:t>Some cheese is tasty= Some X is Y</a:t>
            </a:r>
          </a:p>
          <a:p>
            <a:r>
              <a:rPr lang="en-US" sz="2200" dirty="0" smtClean="0"/>
              <a:t>Some tasty things are smelly = Some Y are Z</a:t>
            </a:r>
          </a:p>
          <a:p>
            <a:r>
              <a:rPr lang="en-US" sz="2200" dirty="0" smtClean="0"/>
              <a:t>So, some cheese is probably smelly = Some X are Z</a:t>
            </a:r>
          </a:p>
          <a:p>
            <a:pPr marL="0" indent="0">
              <a:buNone/>
            </a:pPr>
            <a:endParaRPr lang="en-US" dirty="0" smtClean="0"/>
          </a:p>
          <a:p>
            <a:r>
              <a:rPr lang="en-US" dirty="0" smtClean="0"/>
              <a:t>We can replace the content of arguments with symbols, which helps us focus on their </a:t>
            </a:r>
            <a:r>
              <a:rPr lang="en-US" i="1" dirty="0" smtClean="0"/>
              <a:t>inferential form</a:t>
            </a:r>
            <a:r>
              <a:rPr lang="en-US" dirty="0" smtClean="0"/>
              <a:t>.</a:t>
            </a:r>
          </a:p>
          <a:p>
            <a:r>
              <a:rPr lang="en-US" dirty="0" smtClean="0"/>
              <a:t>Unit two of course will deal with variables</a:t>
            </a:r>
            <a:endParaRPr lang="en-US" dirty="0"/>
          </a:p>
        </p:txBody>
      </p:sp>
    </p:spTree>
    <p:extLst>
      <p:ext uri="{BB962C8B-B14F-4D97-AF65-F5344CB8AC3E}">
        <p14:creationId xmlns:p14="http://schemas.microsoft.com/office/powerpoint/2010/main" val="3730293144"/>
      </p:ext>
    </p:extLst>
  </p:cSld>
  <p:clrMapOvr>
    <a:masterClrMapping/>
  </p:clrMapOvr>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Diagramming Arguments</a:t>
            </a:r>
            <a:endParaRPr lang="en-US" dirty="0"/>
          </a:p>
        </p:txBody>
      </p:sp>
      <p:sp>
        <p:nvSpPr>
          <p:cNvPr id="3" name="Content Placeholder 2"/>
          <p:cNvSpPr>
            <a:spLocks noGrp="1"/>
          </p:cNvSpPr>
          <p:nvPr>
            <p:ph idx="1"/>
          </p:nvPr>
        </p:nvSpPr>
        <p:spPr/>
        <p:txBody>
          <a:bodyPr/>
          <a:lstStyle/>
          <a:p>
            <a:r>
              <a:rPr lang="en-US" dirty="0" smtClean="0"/>
              <a:t>We can also diagram arguments to demonstrate their inferential structure.</a:t>
            </a:r>
          </a:p>
          <a:p>
            <a:endParaRPr lang="en-US" dirty="0"/>
          </a:p>
          <a:p>
            <a:r>
              <a:rPr lang="en-US" dirty="0" smtClean="0"/>
              <a:t>There is a venomous spider under that rock, so you shouldn’t touch it.</a:t>
            </a:r>
          </a:p>
          <a:p>
            <a:pPr lvl="1"/>
            <a:r>
              <a:rPr lang="en-US" u="sng" dirty="0" smtClean="0"/>
              <a:t>1. There is a venomous spider under the rock</a:t>
            </a:r>
          </a:p>
          <a:p>
            <a:pPr lvl="1"/>
            <a:r>
              <a:rPr lang="en-US" dirty="0" smtClean="0"/>
              <a:t>2. Don’t touch the rock (C, 1)</a:t>
            </a:r>
          </a:p>
          <a:p>
            <a:pPr lvl="1"/>
            <a:endParaRPr lang="en-US" dirty="0"/>
          </a:p>
          <a:p>
            <a:pPr lvl="1"/>
            <a:r>
              <a:rPr lang="en-US" sz="2800" dirty="0" smtClean="0"/>
              <a:t>1             P1</a:t>
            </a:r>
          </a:p>
          <a:p>
            <a:pPr lvl="1"/>
            <a:r>
              <a:rPr lang="en-US" sz="2800" dirty="0">
                <a:sym typeface="Symbol"/>
              </a:rPr>
              <a:t></a:t>
            </a:r>
            <a:r>
              <a:rPr lang="en-CA" sz="2800" dirty="0"/>
              <a:t> </a:t>
            </a:r>
            <a:r>
              <a:rPr lang="en-CA" sz="2800" dirty="0" smtClean="0"/>
              <a:t>   or      </a:t>
            </a:r>
            <a:r>
              <a:rPr lang="en-US" sz="2800" dirty="0" smtClean="0">
                <a:sym typeface="Symbol"/>
              </a:rPr>
              <a:t></a:t>
            </a:r>
            <a:r>
              <a:rPr lang="en-CA" sz="2800" dirty="0" smtClean="0"/>
              <a:t> </a:t>
            </a:r>
          </a:p>
          <a:p>
            <a:pPr lvl="1"/>
            <a:r>
              <a:rPr lang="en-US" sz="2800" dirty="0" smtClean="0"/>
              <a:t>2              C</a:t>
            </a:r>
            <a:endParaRPr lang="en-US" sz="2800" dirty="0"/>
          </a:p>
        </p:txBody>
      </p:sp>
    </p:spTree>
    <p:extLst>
      <p:ext uri="{BB962C8B-B14F-4D97-AF65-F5344CB8AC3E}">
        <p14:creationId xmlns:p14="http://schemas.microsoft.com/office/powerpoint/2010/main" val="1532000684"/>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Another example</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1. If </a:t>
            </a:r>
            <a:r>
              <a:rPr lang="en-US" dirty="0"/>
              <a:t>lights are off, then Sara is not home</a:t>
            </a:r>
            <a:r>
              <a:rPr lang="en-US" dirty="0" smtClean="0"/>
              <a:t>.</a:t>
            </a:r>
          </a:p>
          <a:p>
            <a:pPr marL="0" indent="0">
              <a:buNone/>
            </a:pPr>
            <a:r>
              <a:rPr lang="en-US" u="sng" dirty="0" smtClean="0"/>
              <a:t>2</a:t>
            </a:r>
            <a:r>
              <a:rPr lang="en-US" u="sng" dirty="0"/>
              <a:t>. The lights are off.</a:t>
            </a:r>
          </a:p>
          <a:p>
            <a:pPr marL="0" indent="0">
              <a:buNone/>
            </a:pPr>
            <a:r>
              <a:rPr lang="en-US" dirty="0"/>
              <a:t>3. Sara is not at home. (IC, 1,2)</a:t>
            </a:r>
          </a:p>
          <a:p>
            <a:pPr marL="0" indent="0">
              <a:buNone/>
            </a:pPr>
            <a:r>
              <a:rPr lang="en-US" u="sng" dirty="0"/>
              <a:t>4. If Sara is not at home, then she is at work</a:t>
            </a:r>
            <a:r>
              <a:rPr lang="en-US" dirty="0"/>
              <a:t>.</a:t>
            </a:r>
          </a:p>
          <a:p>
            <a:pPr marL="0" indent="0">
              <a:buNone/>
            </a:pPr>
            <a:r>
              <a:rPr lang="en-US" dirty="0"/>
              <a:t>5. Sarah is at work. (FC, 3,4</a:t>
            </a:r>
            <a:r>
              <a:rPr lang="en-US" dirty="0" smtClean="0"/>
              <a:t>)</a:t>
            </a:r>
          </a:p>
          <a:p>
            <a:endParaRPr lang="en-US" dirty="0"/>
          </a:p>
          <a:p>
            <a:r>
              <a:rPr lang="en-US" u="sng" dirty="0" smtClean="0"/>
              <a:t>1 + 2</a:t>
            </a:r>
          </a:p>
          <a:p>
            <a:pPr marL="457200" lvl="2"/>
            <a:r>
              <a:rPr lang="en-US" sz="2800" dirty="0">
                <a:sym typeface="Symbol"/>
              </a:rPr>
              <a:t></a:t>
            </a:r>
            <a:r>
              <a:rPr lang="en-CA" sz="2800" dirty="0"/>
              <a:t> </a:t>
            </a:r>
            <a:endParaRPr lang="en-US" sz="2600" dirty="0" smtClean="0">
              <a:latin typeface="Wingdings"/>
              <a:ea typeface="Wingdings"/>
              <a:cs typeface="Wingdings"/>
              <a:sym typeface="Wingdings"/>
            </a:endParaRPr>
          </a:p>
          <a:p>
            <a:pPr marL="457200" lvl="2"/>
            <a:r>
              <a:rPr lang="en-US" sz="2600" u="sng" dirty="0" smtClean="0">
                <a:ea typeface="Wingdings"/>
                <a:cs typeface="Times New Roman"/>
                <a:sym typeface="Wingdings"/>
              </a:rPr>
              <a:t>3 + 4</a:t>
            </a:r>
          </a:p>
          <a:p>
            <a:pPr marL="731520" lvl="3"/>
            <a:r>
              <a:rPr lang="en-US" sz="2400" dirty="0">
                <a:sym typeface="Symbol"/>
              </a:rPr>
              <a:t></a:t>
            </a:r>
            <a:r>
              <a:rPr lang="en-CA" sz="2400" dirty="0"/>
              <a:t> </a:t>
            </a:r>
            <a:endParaRPr lang="en-US" sz="2200" dirty="0" smtClean="0">
              <a:latin typeface="Wingdings"/>
              <a:ea typeface="Wingdings"/>
              <a:cs typeface="Wingdings"/>
              <a:sym typeface="Wingdings"/>
            </a:endParaRPr>
          </a:p>
          <a:p>
            <a:pPr marL="731520" lvl="3"/>
            <a:r>
              <a:rPr lang="en-US" sz="2200" dirty="0">
                <a:ea typeface="Wingdings"/>
                <a:cs typeface="Wingdings"/>
                <a:sym typeface="Wingdings"/>
              </a:rPr>
              <a:t>5</a:t>
            </a:r>
          </a:p>
          <a:p>
            <a:pPr marL="457200" lvl="2"/>
            <a:endParaRPr lang="en-US" sz="2600" dirty="0">
              <a:ea typeface="Wingdings"/>
              <a:cs typeface="Times New Roman"/>
              <a:sym typeface="Wingdings"/>
            </a:endParaRPr>
          </a:p>
          <a:p>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3624744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CLASS</a:t>
            </a:r>
            <a:endParaRPr lang="en-US" dirty="0"/>
          </a:p>
        </p:txBody>
      </p:sp>
      <p:sp>
        <p:nvSpPr>
          <p:cNvPr id="3" name="Content Placeholder 2"/>
          <p:cNvSpPr>
            <a:spLocks noGrp="1"/>
          </p:cNvSpPr>
          <p:nvPr>
            <p:ph idx="1"/>
          </p:nvPr>
        </p:nvSpPr>
        <p:spPr/>
        <p:txBody>
          <a:bodyPr/>
          <a:lstStyle/>
          <a:p>
            <a:r>
              <a:rPr lang="en-US" dirty="0" smtClean="0"/>
              <a:t>Standard Form and Diagramming</a:t>
            </a:r>
          </a:p>
          <a:p>
            <a:r>
              <a:rPr lang="en-US" dirty="0" smtClean="0"/>
              <a:t>Begin Chapter 3 on Evaluating Arguments</a:t>
            </a:r>
          </a:p>
          <a:p>
            <a:r>
              <a:rPr lang="en-US" dirty="0" smtClean="0"/>
              <a:t>TA office hours begin next week</a:t>
            </a:r>
          </a:p>
        </p:txBody>
      </p:sp>
    </p:spTree>
    <p:extLst>
      <p:ext uri="{BB962C8B-B14F-4D97-AF65-F5344CB8AC3E}">
        <p14:creationId xmlns:p14="http://schemas.microsoft.com/office/powerpoint/2010/main" val="41094560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337</TotalTime>
  <Words>1811</Words>
  <Application>Microsoft Macintosh PowerPoint</Application>
  <PresentationFormat>On-screen Show (4:3)</PresentationFormat>
  <Paragraphs>202</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Clarity</vt:lpstr>
      <vt:lpstr>Arguments</vt:lpstr>
      <vt:lpstr>Meet the TAs</vt:lpstr>
      <vt:lpstr>Review </vt:lpstr>
      <vt:lpstr>Main Topics</vt:lpstr>
      <vt:lpstr>The Idea of Charitable Interpretation</vt:lpstr>
      <vt:lpstr>Interpreting Contentious Arguments</vt:lpstr>
      <vt:lpstr>Types of statements</vt:lpstr>
      <vt:lpstr>Implicit Premises and Conclusions</vt:lpstr>
      <vt:lpstr>Example </vt:lpstr>
      <vt:lpstr>Example</vt:lpstr>
      <vt:lpstr>Example</vt:lpstr>
      <vt:lpstr>Example</vt:lpstr>
      <vt:lpstr>Supply what is absent in order to make these complete inferences: </vt:lpstr>
      <vt:lpstr>Concerning unstated material</vt:lpstr>
      <vt:lpstr>Simple Arguments</vt:lpstr>
      <vt:lpstr>Complex Arguments</vt:lpstr>
      <vt:lpstr>Example: Complex Arguments</vt:lpstr>
      <vt:lpstr>Complex Arguments</vt:lpstr>
      <vt:lpstr>Example: Complex Arguments</vt:lpstr>
      <vt:lpstr>Practice Exercise</vt:lpstr>
      <vt:lpstr>Practice Exericse</vt:lpstr>
      <vt:lpstr>Practice Exercise</vt:lpstr>
      <vt:lpstr>Practice Exercise</vt:lpstr>
      <vt:lpstr>Practice Exercise</vt:lpstr>
      <vt:lpstr>Practice Exercise</vt:lpstr>
      <vt:lpstr>Practice Exercise</vt:lpstr>
      <vt:lpstr>Practice Exercise</vt:lpstr>
      <vt:lpstr>Formalizing Arguments</vt:lpstr>
      <vt:lpstr>Diagramming Arguments</vt:lpstr>
      <vt:lpstr>Another example</vt:lpstr>
      <vt:lpstr>NEXT CLASS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Arguments</dc:title>
  <dc:creator>Alex</dc:creator>
  <cp:lastModifiedBy>Alex</cp:lastModifiedBy>
  <cp:revision>82</cp:revision>
  <dcterms:created xsi:type="dcterms:W3CDTF">2016-09-11T21:10:15Z</dcterms:created>
  <dcterms:modified xsi:type="dcterms:W3CDTF">2016-09-16T16:09:40Z</dcterms:modified>
</cp:coreProperties>
</file>