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71" r:id="rId3"/>
    <p:sldId id="382" r:id="rId4"/>
    <p:sldId id="383" r:id="rId5"/>
    <p:sldId id="384" r:id="rId6"/>
    <p:sldId id="385" r:id="rId7"/>
    <p:sldId id="386" r:id="rId8"/>
    <p:sldId id="387" r:id="rId9"/>
    <p:sldId id="393" r:id="rId10"/>
    <p:sldId id="388" r:id="rId11"/>
    <p:sldId id="389" r:id="rId12"/>
    <p:sldId id="390" r:id="rId13"/>
    <p:sldId id="392" r:id="rId14"/>
    <p:sldId id="391" r:id="rId15"/>
    <p:sldId id="298" r:id="rId16"/>
    <p:sldId id="287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09" autoAdjust="0"/>
    <p:restoredTop sz="94660"/>
  </p:normalViewPr>
  <p:slideViewPr>
    <p:cSldViewPr snapToGrid="0">
      <p:cViewPr varScale="1">
        <p:scale>
          <a:sx n="72" d="100"/>
          <a:sy n="72" d="100"/>
        </p:scale>
        <p:origin x="72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6E44E6-755B-42CA-98BE-33EF072ED71D}" type="datetimeFigureOut">
              <a:rPr lang="en-CA" smtClean="0"/>
              <a:t>04/02/2016</a:t>
            </a:fld>
            <a:endParaRPr lang="en-C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BFC2DD-122D-4A4D-BB5F-1188C66ECBCD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97887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FC2DD-122D-4A4D-BB5F-1188C66ECBCD}" type="slidenum">
              <a:rPr lang="en-CA" smtClean="0"/>
              <a:t>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9332730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FC2DD-122D-4A4D-BB5F-1188C66ECBCD}" type="slidenum">
              <a:rPr lang="en-CA" smtClean="0"/>
              <a:t>2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4950058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BFC2DD-122D-4A4D-BB5F-1188C66ECBCD}" type="slidenum">
              <a:rPr lang="en-CA" smtClean="0"/>
              <a:t>16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442007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CE98-F1AA-48F8-AAE7-A09D65B5B866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6799716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CE98-F1AA-48F8-AAE7-A09D65B5B866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454275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CE98-F1AA-48F8-AAE7-A09D65B5B866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053465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CE98-F1AA-48F8-AAE7-A09D65B5B866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4494607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CE98-F1AA-48F8-AAE7-A09D65B5B866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3874771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CE98-F1AA-48F8-AAE7-A09D65B5B866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9033734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CE98-F1AA-48F8-AAE7-A09D65B5B866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307603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CE98-F1AA-48F8-AAE7-A09D65B5B866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395383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CE98-F1AA-48F8-AAE7-A09D65B5B866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577926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CE98-F1AA-48F8-AAE7-A09D65B5B866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21839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CE98-F1AA-48F8-AAE7-A09D65B5B866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936462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43CE98-F1AA-48F8-AAE7-A09D65B5B866}" type="slidenum">
              <a:rPr lang="en-CA" smtClean="0"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17996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5" Type="http://schemas.openxmlformats.org/officeDocument/2006/relationships/image" Target="../media/image1.jp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5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image" Target="../media/image2.jp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tags" Target="../tags/tag7.xml"/><Relationship Id="rId7" Type="http://schemas.openxmlformats.org/officeDocument/2006/relationships/image" Target="../media/image3.wmf"/><Relationship Id="rId2" Type="http://schemas.openxmlformats.org/officeDocument/2006/relationships/tags" Target="../tags/tag6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11" Type="http://schemas.openxmlformats.org/officeDocument/2006/relationships/image" Target="../media/image5.wmf"/><Relationship Id="rId5" Type="http://schemas.openxmlformats.org/officeDocument/2006/relationships/image" Target="../media/image6.jpeg"/><Relationship Id="rId10" Type="http://schemas.openxmlformats.org/officeDocument/2006/relationships/oleObject" Target="../embeddings/oleObject3.bin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tags" Target="../tags/tag9.xml"/><Relationship Id="rId7" Type="http://schemas.openxmlformats.org/officeDocument/2006/relationships/oleObject" Target="../embeddings/oleObject5.bin"/><Relationship Id="rId2" Type="http://schemas.openxmlformats.org/officeDocument/2006/relationships/tags" Target="../tags/tag8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4.bin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tags" Target="../tags/tag11.xml"/><Relationship Id="rId7" Type="http://schemas.openxmlformats.org/officeDocument/2006/relationships/image" Target="../media/image8.wmf"/><Relationship Id="rId2" Type="http://schemas.openxmlformats.org/officeDocument/2006/relationships/tags" Target="../tags/tag10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10.jpe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9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2.wmf"/><Relationship Id="rId5" Type="http://schemas.openxmlformats.org/officeDocument/2006/relationships/oleObject" Target="../embeddings/oleObject8.bin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5.wmf"/><Relationship Id="rId2" Type="http://schemas.openxmlformats.org/officeDocument/2006/relationships/tags" Target="../tags/tag16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14.wmf"/><Relationship Id="rId4" Type="http://schemas.openxmlformats.org/officeDocument/2006/relationships/oleObject" Target="../embeddings/oleObject9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7" Type="http://schemas.openxmlformats.org/officeDocument/2006/relationships/image" Target="../media/image18.jpeg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image" Target="../media/image17.jpeg"/><Relationship Id="rId5" Type="http://schemas.openxmlformats.org/officeDocument/2006/relationships/image" Target="../media/image16.emf"/><Relationship Id="rId4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://web.mst.edu/~mecmovie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1.wmf"/><Relationship Id="rId2" Type="http://schemas.openxmlformats.org/officeDocument/2006/relationships/tags" Target="../tags/tag20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2.bin"/><Relationship Id="rId5" Type="http://schemas.openxmlformats.org/officeDocument/2006/relationships/image" Target="../media/image20.wmf"/><Relationship Id="rId4" Type="http://schemas.openxmlformats.org/officeDocument/2006/relationships/oleObject" Target="../embeddings/oleObject11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slideLayout" Target="../slideLayouts/slideLayout2.xml"/><Relationship Id="rId7" Type="http://schemas.openxmlformats.org/officeDocument/2006/relationships/oleObject" Target="../embeddings/oleObject14.bin"/><Relationship Id="rId2" Type="http://schemas.openxmlformats.org/officeDocument/2006/relationships/tags" Target="../tags/tag21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23.wmf"/><Relationship Id="rId5" Type="http://schemas.openxmlformats.org/officeDocument/2006/relationships/oleObject" Target="../embeddings/oleObject13.bin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2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26.wmf"/><Relationship Id="rId4" Type="http://schemas.openxmlformats.org/officeDocument/2006/relationships/oleObject" Target="../embeddings/oleObject15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4.xml"/><Relationship Id="rId1" Type="http://schemas.openxmlformats.org/officeDocument/2006/relationships/tags" Target="../tags/tag23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tags" Target="../tags/tag27.xml"/><Relationship Id="rId7" Type="http://schemas.openxmlformats.org/officeDocument/2006/relationships/notesSlide" Target="../notesSlides/notesSlide3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29.xml"/><Relationship Id="rId4" Type="http://schemas.openxmlformats.org/officeDocument/2006/relationships/tags" Target="../tags/tag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759855" y="448815"/>
            <a:ext cx="10174308" cy="832666"/>
          </a:xfrm>
        </p:spPr>
        <p:txBody>
          <a:bodyPr>
            <a:noAutofit/>
          </a:bodyPr>
          <a:lstStyle/>
          <a:p>
            <a:pPr>
              <a:spcBef>
                <a:spcPts val="1000"/>
              </a:spcBef>
              <a:defRPr/>
            </a:pPr>
            <a:r>
              <a:rPr lang="en-CA" sz="5000" b="1" dirty="0" smtClean="0">
                <a:latin typeface="Book Antiqua" pitchFamily="18" charset="0"/>
                <a:ea typeface="+mn-ea"/>
                <a:cs typeface="+mn-cs"/>
              </a:rPr>
              <a:t>2140 B – Mechanics of Materials I </a:t>
            </a:r>
            <a:endParaRPr lang="en-CA" sz="5000" b="1" dirty="0">
              <a:latin typeface="Book Antiqua" pitchFamily="18" charset="0"/>
              <a:ea typeface="+mn-ea"/>
              <a:cs typeface="+mn-cs"/>
            </a:endParaRPr>
          </a:p>
        </p:txBody>
      </p:sp>
      <p:sp>
        <p:nvSpPr>
          <p:cNvPr id="10" name="Subtítulo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5634686" y="6219402"/>
            <a:ext cx="6268994" cy="6858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3000" b="1" dirty="0" smtClean="0">
                <a:solidFill>
                  <a:schemeClr val="tx1"/>
                </a:solidFill>
                <a:latin typeface="Book Antiqua" pitchFamily="18" charset="0"/>
              </a:rPr>
              <a:t>Leandro F. M. Sanchez, PhD, Eng.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CE98-F1AA-48F8-AAE7-A09D65B5B866}" type="slidenum">
              <a:rPr lang="en-CA" smtClean="0"/>
              <a:t>1</a:t>
            </a:fld>
            <a:endParaRPr lang="en-CA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167" y="1572699"/>
            <a:ext cx="11577510" cy="3821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995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53313" y="0"/>
            <a:ext cx="10515600" cy="1325563"/>
          </a:xfrm>
        </p:spPr>
        <p:txBody>
          <a:bodyPr>
            <a:normAutofit/>
          </a:bodyPr>
          <a:lstStyle/>
          <a:p>
            <a:r>
              <a:rPr lang="fr-CA" sz="5000" b="1" dirty="0" smtClean="0">
                <a:latin typeface="Book Antiqua" panose="02040602050305030304" pitchFamily="18" charset="0"/>
              </a:rPr>
              <a:t>Course Outline</a:t>
            </a:r>
            <a:endParaRPr lang="en-CA" sz="5000" b="1" dirty="0">
              <a:latin typeface="Book Antiqua" panose="02040602050305030304" pitchFamily="18" charset="0"/>
            </a:endParaRPr>
          </a:p>
        </p:txBody>
      </p:sp>
      <p:sp>
        <p:nvSpPr>
          <p:cNvPr id="6" name="Rectangle 5"/>
          <p:cNvSpPr/>
          <p:nvPr>
            <p:custDataLst>
              <p:tags r:id="rId2"/>
            </p:custDataLst>
          </p:nvPr>
        </p:nvSpPr>
        <p:spPr>
          <a:xfrm>
            <a:off x="253313" y="1125538"/>
            <a:ext cx="11296136" cy="44858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CA" sz="2400" i="1" dirty="0">
                <a:latin typeface="Book Antiqua" panose="02040602050305030304" pitchFamily="18" charset="0"/>
              </a:rPr>
              <a:t>Normal (or Axial) </a:t>
            </a:r>
            <a:r>
              <a:rPr lang="en-CA" sz="2400" i="1" dirty="0" smtClean="0">
                <a:latin typeface="Book Antiqua" panose="02040602050305030304" pitchFamily="18" charset="0"/>
              </a:rPr>
              <a:t>Stresses and Strains</a:t>
            </a: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CA" sz="2400" i="1" dirty="0">
                <a:latin typeface="Book Antiqua" panose="02040602050305030304" pitchFamily="18" charset="0"/>
              </a:rPr>
              <a:t>Stress-Strain Diagram</a:t>
            </a:r>
            <a:endParaRPr lang="en-CA" sz="2400" i="1" dirty="0" smtClean="0">
              <a:latin typeface="Book Antiqua" panose="02040602050305030304" pitchFamily="18" charset="0"/>
            </a:endParaRP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CA" sz="2400" i="1" dirty="0">
                <a:latin typeface="Book Antiqua" panose="02040602050305030304" pitchFamily="18" charset="0"/>
              </a:rPr>
              <a:t>Elastic </a:t>
            </a:r>
            <a:r>
              <a:rPr lang="en-CA" sz="2400" i="1" dirty="0" smtClean="0">
                <a:latin typeface="Book Antiqua" panose="02040602050305030304" pitchFamily="18" charset="0"/>
              </a:rPr>
              <a:t>Behaviour: Hooke’s Law</a:t>
            </a: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CA" sz="2400" i="1" dirty="0" smtClean="0">
                <a:latin typeface="Book Antiqua" panose="02040602050305030304" pitchFamily="18" charset="0"/>
              </a:rPr>
              <a:t>Plastic Behaviour: Yield point</a:t>
            </a: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CA" sz="2400" i="1" dirty="0" smtClean="0">
                <a:latin typeface="Book Antiqua" panose="02040602050305030304" pitchFamily="18" charset="0"/>
              </a:rPr>
              <a:t>Modulus of Elasticity</a:t>
            </a: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CA" sz="2400" i="1" dirty="0" smtClean="0">
                <a:latin typeface="Book Antiqua" panose="02040602050305030304" pitchFamily="18" charset="0"/>
              </a:rPr>
              <a:t>Ductile </a:t>
            </a:r>
            <a:r>
              <a:rPr lang="en-CA" sz="2400" i="1" dirty="0">
                <a:latin typeface="Book Antiqua" panose="02040602050305030304" pitchFamily="18" charset="0"/>
              </a:rPr>
              <a:t>vs. Brittle </a:t>
            </a:r>
            <a:r>
              <a:rPr lang="en-CA" sz="2400" i="1" dirty="0" smtClean="0">
                <a:latin typeface="Book Antiqua" panose="02040602050305030304" pitchFamily="18" charset="0"/>
              </a:rPr>
              <a:t>Materials</a:t>
            </a: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CA" sz="2400" i="1" dirty="0" smtClean="0">
                <a:latin typeface="Book Antiqua" panose="02040602050305030304" pitchFamily="18" charset="0"/>
              </a:rPr>
              <a:t>Poisson’s ratio</a:t>
            </a: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CA" sz="2400" i="1" dirty="0">
                <a:latin typeface="Book Antiqua" panose="02040602050305030304" pitchFamily="18" charset="0"/>
              </a:rPr>
              <a:t>Shear &amp; Bearing Stress</a:t>
            </a: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CA" sz="2400" i="1" dirty="0" smtClean="0">
                <a:latin typeface="Book Antiqua" panose="02040602050305030304" pitchFamily="18" charset="0"/>
              </a:rPr>
              <a:t>Summary</a:t>
            </a:r>
          </a:p>
          <a:p>
            <a:pPr marL="742950" lvl="1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CA" sz="2200" dirty="0">
              <a:latin typeface="Book Antiqua" panose="02040602050305030304" pitchFamily="18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D843CE98-F1AA-48F8-AAE7-A09D65B5B866}" type="slidenum">
              <a:rPr lang="en-CA" smtClean="0"/>
              <a:t>2</a:t>
            </a:fld>
            <a:endParaRPr lang="en-CA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654" y="2948668"/>
            <a:ext cx="6892496" cy="313424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975654" y="6082908"/>
            <a:ext cx="29738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>
                <a:latin typeface="Book Antiqua" panose="02040602050305030304" pitchFamily="18" charset="0"/>
              </a:rPr>
              <a:t>wonderfulengineering.com</a:t>
            </a:r>
          </a:p>
        </p:txBody>
      </p:sp>
    </p:spTree>
    <p:extLst>
      <p:ext uri="{BB962C8B-B14F-4D97-AF65-F5344CB8AC3E}">
        <p14:creationId xmlns:p14="http://schemas.microsoft.com/office/powerpoint/2010/main" val="1241750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CE98-F1AA-48F8-AAE7-A09D65B5B866}" type="slidenum">
              <a:rPr lang="en-CA" smtClean="0"/>
              <a:t>3</a:t>
            </a:fld>
            <a:endParaRPr lang="en-CA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46221" y="-22662"/>
            <a:ext cx="11535033" cy="1325563"/>
          </a:xfrm>
        </p:spPr>
        <p:txBody>
          <a:bodyPr>
            <a:normAutofit/>
          </a:bodyPr>
          <a:lstStyle/>
          <a:p>
            <a:r>
              <a:rPr lang="en-CA" sz="4000" b="1" dirty="0">
                <a:latin typeface="Book Antiqua" panose="02040602050305030304" pitchFamily="18" charset="0"/>
              </a:rPr>
              <a:t>Normal (or Axial) </a:t>
            </a:r>
            <a:r>
              <a:rPr lang="en-CA" sz="4000" b="1" dirty="0" smtClean="0">
                <a:latin typeface="Book Antiqua" panose="02040602050305030304" pitchFamily="18" charset="0"/>
              </a:rPr>
              <a:t>Stress</a:t>
            </a:r>
            <a:endParaRPr lang="en-CA" sz="4000" b="1" dirty="0">
              <a:latin typeface="Book Antiqua" panose="02040602050305030304" pitchFamily="18" charset="0"/>
            </a:endParaRPr>
          </a:p>
        </p:txBody>
      </p:sp>
      <p:sp>
        <p:nvSpPr>
          <p:cNvPr id="6" name="Rectangle 5"/>
          <p:cNvSpPr/>
          <p:nvPr>
            <p:custDataLst>
              <p:tags r:id="rId3"/>
            </p:custDataLst>
          </p:nvPr>
        </p:nvSpPr>
        <p:spPr>
          <a:xfrm>
            <a:off x="253313" y="1125538"/>
            <a:ext cx="8025714" cy="69557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CA" sz="2200" b="1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Introduction</a:t>
            </a:r>
          </a:p>
          <a:p>
            <a:pPr marL="800100" lvl="1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r>
              <a:rPr lang="en-CA" sz="2000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Load </a:t>
            </a:r>
            <a:r>
              <a:rPr lang="en-C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→ P;</a:t>
            </a:r>
            <a:endParaRPr lang="en-CA" sz="2000" dirty="0" smtClean="0"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pPr marL="800100" lvl="1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r>
              <a:rPr lang="en-CA" sz="2000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Stress </a:t>
            </a:r>
          </a:p>
          <a:p>
            <a:pPr marL="800100" lvl="1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r>
              <a:rPr lang="en-CA" sz="2000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Strain</a:t>
            </a:r>
            <a:endParaRPr lang="fr-FR" sz="2000" b="1" dirty="0" smtClean="0">
              <a:solidFill>
                <a:srgbClr val="FF0000"/>
              </a:solidFill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endParaRPr lang="fr-FR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endParaRPr lang="fr-FR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endParaRPr lang="fr-FR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endParaRPr lang="fr-FR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endParaRPr lang="fr-FR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endParaRPr lang="fr-FR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endParaRPr lang="fr-FR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endParaRPr lang="fr-FR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 algn="just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endParaRPr lang="en-CA" dirty="0" smtClean="0">
              <a:latin typeface="Book Antiqua" panose="02040602050305030304" pitchFamily="18" charset="0"/>
            </a:endParaRPr>
          </a:p>
          <a:p>
            <a:pPr marL="800100" lvl="1" indent="-342900" algn="just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endParaRPr lang="en-CA" dirty="0">
              <a:latin typeface="Book Antiqua" panose="02040602050305030304" pitchFamily="18" charset="0"/>
            </a:endParaRPr>
          </a:p>
          <a:p>
            <a:pPr marL="1257300" lvl="2" indent="-342900" algn="just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§"/>
            </a:pPr>
            <a:endParaRPr lang="en-CA" sz="2200" dirty="0" smtClean="0"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pPr marL="800100" lvl="1" indent="-342900" algn="just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endParaRPr lang="en-CA" sz="2200" dirty="0" smtClean="0"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pPr marL="800100" lvl="1" indent="-342900" algn="just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endParaRPr lang="en-CA" sz="2200" dirty="0">
              <a:latin typeface="Book Antiqua" panose="02040602050305030304" pitchFamily="18" charset="0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2323070" y="427543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CA"/>
          </a:p>
        </p:txBody>
      </p:sp>
      <p:pic>
        <p:nvPicPr>
          <p:cNvPr id="10" name="Picture 4" descr="D:\Shared PC\1 POWERPOINT JOBS\Gere\JPEGs\CH 01\GERE_0002_f1_2.jpg"/>
          <p:cNvPicPr>
            <a:picLocks noChangeAspect="1" noChangeArrowheads="1"/>
          </p:cNvPicPr>
          <p:nvPr/>
        </p:nvPicPr>
        <p:blipFill>
          <a:blip r:embed="rId5" cstate="print"/>
          <a:srcRect l="-2217" t="-1107" r="-3906" b="92643"/>
          <a:stretch>
            <a:fillRect/>
          </a:stretch>
        </p:blipFill>
        <p:spPr bwMode="auto">
          <a:xfrm>
            <a:off x="5898588" y="1459949"/>
            <a:ext cx="4760877" cy="798459"/>
          </a:xfrm>
          <a:prstGeom prst="rect">
            <a:avLst/>
          </a:prstGeom>
          <a:noFill/>
        </p:spPr>
      </p:pic>
      <p:pic>
        <p:nvPicPr>
          <p:cNvPr id="11" name="Picture 4" descr="D:\Shared PC\1 POWERPOINT JOBS\Gere\JPEGs\CH 01\GERE_0002_f1_2.jpg"/>
          <p:cNvPicPr>
            <a:picLocks noChangeAspect="1" noChangeArrowheads="1"/>
          </p:cNvPicPr>
          <p:nvPr/>
        </p:nvPicPr>
        <p:blipFill>
          <a:blip r:embed="rId5" cstate="print"/>
          <a:srcRect l="-2217" t="70148" r="-3906" b="4263"/>
          <a:stretch>
            <a:fillRect/>
          </a:stretch>
        </p:blipFill>
        <p:spPr bwMode="auto">
          <a:xfrm>
            <a:off x="5417626" y="2338682"/>
            <a:ext cx="6924444" cy="2249514"/>
          </a:xfrm>
          <a:prstGeom prst="rect">
            <a:avLst/>
          </a:prstGeom>
          <a:noFill/>
        </p:spPr>
      </p:pic>
      <p:graphicFrame>
        <p:nvGraphicFramePr>
          <p:cNvPr id="12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4540951"/>
              </p:ext>
            </p:extLst>
          </p:nvPr>
        </p:nvGraphicFramePr>
        <p:xfrm>
          <a:off x="3566984" y="1452143"/>
          <a:ext cx="1474787" cy="1344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351" name="Equation" r:id="rId6" imgW="431640" imgH="393480" progId="Equation.DSMT4">
                  <p:embed/>
                </p:oleObj>
              </mc:Choice>
              <mc:Fallback>
                <p:oleObj name="Equation" r:id="rId6" imgW="431640" imgH="393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6984" y="1452143"/>
                        <a:ext cx="1474787" cy="1344613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3"/>
          <p:cNvSpPr txBox="1">
            <a:spLocks noChangeArrowheads="1"/>
          </p:cNvSpPr>
          <p:nvPr/>
        </p:nvSpPr>
        <p:spPr bwMode="auto">
          <a:xfrm>
            <a:off x="5199922" y="4402510"/>
            <a:ext cx="4441825" cy="2415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1882" tIns="50941" rIns="101882" bIns="50941" numCol="1" anchor="t" anchorCtr="0" compatLnSpc="1">
            <a:prstTxWarp prst="textNoShape">
              <a:avLst/>
            </a:prstTxWarp>
          </a:bodyPr>
          <a:lstStyle/>
          <a:p>
            <a:pPr marL="457200" marR="0" lvl="0" indent="-457200" algn="l" defTabSz="1019175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ü"/>
              <a:tabLst/>
              <a:defRPr/>
            </a:pPr>
            <a:r>
              <a:rPr kumimoji="0" lang="en-CA" sz="2400" b="1" i="0" u="sng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 Antiqua" panose="02040602050305030304" pitchFamily="18" charset="0"/>
              </a:rPr>
              <a:t>SI Units</a:t>
            </a:r>
          </a:p>
          <a:p>
            <a:pPr marL="382588" marR="0" lvl="0" indent="-382588" algn="l" defTabSz="1019175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n"/>
              <a:tabLst/>
              <a:defRPr/>
            </a:pPr>
            <a:endParaRPr kumimoji="0" lang="en-CA" sz="29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82588" marR="0" lvl="0" indent="-382588" algn="l" defTabSz="1019175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n"/>
              <a:tabLst/>
              <a:defRPr/>
            </a:pPr>
            <a:endParaRPr kumimoji="0" lang="en-CA" sz="29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82588" marR="0" lvl="0" indent="-382588" algn="l" defTabSz="1019175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tabLst/>
              <a:defRPr/>
            </a:pPr>
            <a:endParaRPr kumimoji="0" lang="en-CA" sz="29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 bwMode="auto">
          <a:xfrm>
            <a:off x="105846" y="3339533"/>
            <a:ext cx="4551363" cy="2414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1882" tIns="50941" rIns="101882" bIns="50941" numCol="1" anchor="t" anchorCtr="0" compatLnSpc="1">
            <a:prstTxWarp prst="textNoShape">
              <a:avLst/>
            </a:prstTxWarp>
          </a:bodyPr>
          <a:lstStyle/>
          <a:p>
            <a:pPr marL="457200" indent="-457200" defTabSz="1019175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anose="05000000000000000000" pitchFamily="2" charset="2"/>
              <a:buChar char="ü"/>
              <a:defRPr/>
            </a:pPr>
            <a:r>
              <a:rPr lang="en-CA" sz="2400" b="1" u="sng" kern="0" dirty="0">
                <a:latin typeface="Book Antiqua" panose="02040602050305030304" pitchFamily="18" charset="0"/>
              </a:rPr>
              <a:t>Imperial Units</a:t>
            </a:r>
          </a:p>
          <a:p>
            <a:pPr marL="382588" marR="0" lvl="0" indent="-382588" algn="l" defTabSz="1019175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n"/>
              <a:tabLst/>
              <a:defRPr/>
            </a:pPr>
            <a:endParaRPr kumimoji="0" lang="en-CA" sz="29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82588" marR="0" lvl="0" indent="-382588" algn="l" defTabSz="1019175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n"/>
              <a:tabLst/>
              <a:defRPr/>
            </a:pPr>
            <a:endParaRPr kumimoji="0" lang="en-CA" sz="29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82588" marR="0" lvl="0" indent="-382588" algn="l" defTabSz="1019175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tabLst/>
              <a:defRPr/>
            </a:pPr>
            <a:endParaRPr kumimoji="0" lang="en-CA" sz="29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5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69784855"/>
              </p:ext>
            </p:extLst>
          </p:nvPr>
        </p:nvGraphicFramePr>
        <p:xfrm>
          <a:off x="5390853" y="5062950"/>
          <a:ext cx="3870325" cy="1114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352" name="Equation" r:id="rId8" imgW="1676160" imgH="482400" progId="Equation.DSMT4">
                  <p:embed/>
                </p:oleObj>
              </mc:Choice>
              <mc:Fallback>
                <p:oleObj name="Equation" r:id="rId8" imgW="1676160" imgH="4824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0853" y="5062950"/>
                        <a:ext cx="3870325" cy="1114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10437687"/>
              </p:ext>
            </p:extLst>
          </p:nvPr>
        </p:nvGraphicFramePr>
        <p:xfrm>
          <a:off x="146221" y="3894831"/>
          <a:ext cx="3959225" cy="1789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353" name="Equation" r:id="rId10" imgW="1714320" imgH="774360" progId="Equation.DSMT4">
                  <p:embed/>
                </p:oleObj>
              </mc:Choice>
              <mc:Fallback>
                <p:oleObj name="Equation" r:id="rId10" imgW="1714320" imgH="77436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6221" y="3894831"/>
                        <a:ext cx="3959225" cy="17891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" name="Straight Arrow Connector 2"/>
          <p:cNvCxnSpPr/>
          <p:nvPr/>
        </p:nvCxnSpPr>
        <p:spPr>
          <a:xfrm>
            <a:off x="2075935" y="2150076"/>
            <a:ext cx="1383957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869365" y="2303878"/>
            <a:ext cx="292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FF0000"/>
                </a:solidFill>
              </a:rPr>
              <a:t>?</a:t>
            </a:r>
            <a:endParaRPr lang="en-CA" b="1" dirty="0">
              <a:solidFill>
                <a:srgbClr val="FF0000"/>
              </a:solidFill>
            </a:endParaRPr>
          </a:p>
        </p:txBody>
      </p:sp>
      <p:cxnSp>
        <p:nvCxnSpPr>
          <p:cNvPr id="19" name="Straight Connector 18"/>
          <p:cNvCxnSpPr/>
          <p:nvPr/>
        </p:nvCxnSpPr>
        <p:spPr>
          <a:xfrm>
            <a:off x="1024923" y="2673210"/>
            <a:ext cx="99047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6581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CE98-F1AA-48F8-AAE7-A09D65B5B866}" type="slidenum">
              <a:rPr lang="en-CA" smtClean="0"/>
              <a:t>4</a:t>
            </a:fld>
            <a:endParaRPr lang="en-CA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46221" y="-22662"/>
            <a:ext cx="11535033" cy="1325563"/>
          </a:xfrm>
        </p:spPr>
        <p:txBody>
          <a:bodyPr>
            <a:normAutofit/>
          </a:bodyPr>
          <a:lstStyle/>
          <a:p>
            <a:r>
              <a:rPr lang="en-CA" sz="4000" b="1" dirty="0">
                <a:latin typeface="Book Antiqua" panose="02040602050305030304" pitchFamily="18" charset="0"/>
              </a:rPr>
              <a:t>Normal (or Axial) </a:t>
            </a:r>
            <a:r>
              <a:rPr lang="en-CA" sz="4000" b="1" dirty="0" smtClean="0">
                <a:latin typeface="Book Antiqua" panose="02040602050305030304" pitchFamily="18" charset="0"/>
              </a:rPr>
              <a:t>Strain</a:t>
            </a:r>
            <a:endParaRPr lang="en-CA" sz="4000" b="1" dirty="0">
              <a:latin typeface="Book Antiqua" panose="02040602050305030304" pitchFamily="18" charset="0"/>
            </a:endParaRPr>
          </a:p>
        </p:txBody>
      </p:sp>
      <p:sp>
        <p:nvSpPr>
          <p:cNvPr id="6" name="Rectangle 5"/>
          <p:cNvSpPr/>
          <p:nvPr>
            <p:custDataLst>
              <p:tags r:id="rId3"/>
            </p:custDataLst>
          </p:nvPr>
        </p:nvSpPr>
        <p:spPr>
          <a:xfrm>
            <a:off x="253313" y="1125538"/>
            <a:ext cx="8025714" cy="98642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CA" sz="2200" b="1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Introduction</a:t>
            </a:r>
          </a:p>
          <a:p>
            <a:pPr marL="800100" lvl="1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r>
              <a:rPr lang="en-CA" sz="2000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Load</a:t>
            </a:r>
          </a:p>
          <a:p>
            <a:pPr marL="800100" lvl="1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r>
              <a:rPr lang="en-CA" sz="2000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Stress</a:t>
            </a:r>
          </a:p>
          <a:p>
            <a:pPr marL="800100" lvl="1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r>
              <a:rPr lang="en-CA" sz="2000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Strain</a:t>
            </a:r>
          </a:p>
          <a:p>
            <a:pPr marL="800100" lvl="1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endParaRPr lang="en-CA" sz="2000" dirty="0" smtClean="0"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pPr marL="800100" lvl="1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r>
              <a:rPr lang="en-CA" sz="2000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Dimensionless</a:t>
            </a:r>
            <a:endParaRPr lang="en-CA" sz="2000" dirty="0"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pPr marL="800100" lvl="1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r>
              <a:rPr lang="en-CA" sz="2000" dirty="0">
                <a:latin typeface="Book Antiqua" panose="02040602050305030304" pitchFamily="18" charset="0"/>
                <a:cs typeface="Times New Roman" panose="02020603050405020304" pitchFamily="18" charset="0"/>
              </a:rPr>
              <a:t>Often expressed as:</a:t>
            </a:r>
          </a:p>
          <a:p>
            <a:pPr marL="1257300" lvl="2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CA" sz="2000" dirty="0">
                <a:latin typeface="Book Antiqua" panose="02040602050305030304" pitchFamily="18" charset="0"/>
                <a:cs typeface="Times New Roman" panose="02020603050405020304" pitchFamily="18" charset="0"/>
              </a:rPr>
              <a:t>mm/mm </a:t>
            </a:r>
          </a:p>
          <a:p>
            <a:pPr marL="1257300" lvl="2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n-CA" sz="2000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in/in</a:t>
            </a:r>
          </a:p>
          <a:p>
            <a:pPr marL="1257300" lvl="2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§"/>
            </a:pPr>
            <a:r>
              <a:rPr lang="el-GR" sz="2000" dirty="0">
                <a:latin typeface="Book Antiqua" panose="02040602050305030304" pitchFamily="18" charset="0"/>
                <a:cs typeface="Times New Roman" panose="02020603050405020304" pitchFamily="18" charset="0"/>
              </a:rPr>
              <a:t>μ</a:t>
            </a:r>
            <a:r>
              <a:rPr lang="en-CA" sz="2000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strain = </a:t>
            </a:r>
            <a:r>
              <a:rPr lang="en-CA" sz="2000" dirty="0">
                <a:latin typeface="Book Antiqua" panose="02040602050305030304" pitchFamily="18" charset="0"/>
              </a:rPr>
              <a:t>10</a:t>
            </a:r>
            <a:r>
              <a:rPr lang="en-CA" sz="2000" baseline="30000" dirty="0">
                <a:latin typeface="Book Antiqua" panose="02040602050305030304" pitchFamily="18" charset="0"/>
              </a:rPr>
              <a:t>-6</a:t>
            </a:r>
            <a:endParaRPr lang="en-CA" sz="2000" dirty="0">
              <a:latin typeface="Book Antiqua" panose="02040602050305030304" pitchFamily="18" charset="0"/>
            </a:endParaRPr>
          </a:p>
          <a:p>
            <a:pPr marL="1257300" lvl="2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§"/>
            </a:pPr>
            <a:endParaRPr lang="en-CA" sz="2000" dirty="0"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pPr marL="800100" lvl="1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endParaRPr lang="fr-FR" sz="2000" dirty="0" smtClean="0"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endParaRPr lang="fr-FR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endParaRPr lang="fr-FR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endParaRPr lang="fr-FR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endParaRPr lang="fr-FR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endParaRPr lang="fr-FR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endParaRPr lang="fr-FR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endParaRPr lang="fr-FR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endParaRPr lang="fr-FR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 algn="just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endParaRPr lang="en-CA" dirty="0" smtClean="0">
              <a:latin typeface="Book Antiqua" panose="02040602050305030304" pitchFamily="18" charset="0"/>
            </a:endParaRPr>
          </a:p>
          <a:p>
            <a:pPr marL="800100" lvl="1" indent="-342900" algn="just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endParaRPr lang="en-CA" dirty="0">
              <a:latin typeface="Book Antiqua" panose="02040602050305030304" pitchFamily="18" charset="0"/>
            </a:endParaRPr>
          </a:p>
          <a:p>
            <a:pPr marL="1257300" lvl="2" indent="-342900" algn="just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§"/>
            </a:pPr>
            <a:endParaRPr lang="en-CA" sz="2200" dirty="0" smtClean="0"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pPr marL="800100" lvl="1" indent="-342900" algn="just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endParaRPr lang="en-CA" sz="2200" dirty="0" smtClean="0"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pPr marL="800100" lvl="1" indent="-342900" algn="just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endParaRPr lang="en-CA" sz="2200" dirty="0">
              <a:latin typeface="Book Antiqua" panose="02040602050305030304" pitchFamily="18" charset="0"/>
            </a:endParaRPr>
          </a:p>
        </p:txBody>
      </p:sp>
      <p:grpSp>
        <p:nvGrpSpPr>
          <p:cNvPr id="7" name="Group 5"/>
          <p:cNvGrpSpPr>
            <a:grpSpLocks/>
          </p:cNvGrpSpPr>
          <p:nvPr/>
        </p:nvGrpSpPr>
        <p:grpSpPr bwMode="auto">
          <a:xfrm>
            <a:off x="8474152" y="513292"/>
            <a:ext cx="2595563" cy="3470275"/>
            <a:chOff x="2971" y="1480"/>
            <a:chExt cx="1486" cy="1928"/>
          </a:xfrm>
        </p:grpSpPr>
        <p:sp>
          <p:nvSpPr>
            <p:cNvPr id="8" name="Line 6"/>
            <p:cNvSpPr>
              <a:spLocks noChangeShapeType="1"/>
            </p:cNvSpPr>
            <p:nvPr/>
          </p:nvSpPr>
          <p:spPr bwMode="auto">
            <a:xfrm flipV="1">
              <a:off x="3719" y="1548"/>
              <a:ext cx="0" cy="363"/>
            </a:xfrm>
            <a:prstGeom prst="line">
              <a:avLst/>
            </a:prstGeom>
            <a:noFill/>
            <a:ln w="25400">
              <a:solidFill>
                <a:schemeClr val="accent1"/>
              </a:solidFill>
              <a:round/>
              <a:headEnd type="none" w="sm" len="sm"/>
              <a:tailEnd type="triangle" w="lg" len="lg"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9" name="Line 7"/>
            <p:cNvSpPr>
              <a:spLocks noChangeShapeType="1"/>
            </p:cNvSpPr>
            <p:nvPr/>
          </p:nvSpPr>
          <p:spPr bwMode="auto">
            <a:xfrm>
              <a:off x="3719" y="3181"/>
              <a:ext cx="0" cy="227"/>
            </a:xfrm>
            <a:prstGeom prst="line">
              <a:avLst/>
            </a:prstGeom>
            <a:noFill/>
            <a:ln w="25400">
              <a:solidFill>
                <a:schemeClr val="accent1"/>
              </a:solidFill>
              <a:round/>
              <a:headEnd type="none" w="sm" len="sm"/>
              <a:tailEnd type="triangle" w="lg" len="lg"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10" name="Text Box 8"/>
            <p:cNvSpPr txBox="1">
              <a:spLocks noChangeArrowheads="1"/>
            </p:cNvSpPr>
            <p:nvPr/>
          </p:nvSpPr>
          <p:spPr bwMode="auto">
            <a:xfrm>
              <a:off x="3787" y="1480"/>
              <a:ext cx="262" cy="226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lIns="101882" tIns="50941" rIns="101882" bIns="50941">
              <a:spAutoFit/>
            </a:bodyPr>
            <a:lstStyle/>
            <a:p>
              <a:pPr defTabSz="1019175">
                <a:spcBef>
                  <a:spcPct val="50000"/>
                </a:spcBef>
              </a:pPr>
              <a:r>
                <a:rPr lang="en-US" b="1" dirty="0"/>
                <a:t>P</a:t>
              </a:r>
            </a:p>
          </p:txBody>
        </p:sp>
        <p:grpSp>
          <p:nvGrpSpPr>
            <p:cNvPr id="11" name="Group 9"/>
            <p:cNvGrpSpPr>
              <a:grpSpLocks/>
            </p:cNvGrpSpPr>
            <p:nvPr/>
          </p:nvGrpSpPr>
          <p:grpSpPr bwMode="auto">
            <a:xfrm>
              <a:off x="3447" y="1797"/>
              <a:ext cx="545" cy="1383"/>
              <a:chOff x="3402" y="1752"/>
              <a:chExt cx="545" cy="1383"/>
            </a:xfrm>
          </p:grpSpPr>
          <p:sp>
            <p:nvSpPr>
              <p:cNvPr id="16" name="AutoShape 10"/>
              <p:cNvSpPr>
                <a:spLocks noChangeArrowheads="1"/>
              </p:cNvSpPr>
              <p:nvPr/>
            </p:nvSpPr>
            <p:spPr bwMode="auto">
              <a:xfrm>
                <a:off x="3402" y="1752"/>
                <a:ext cx="545" cy="1383"/>
              </a:xfrm>
              <a:prstGeom prst="can">
                <a:avLst>
                  <a:gd name="adj" fmla="val 63440"/>
                </a:avLst>
              </a:prstGeom>
              <a:noFill/>
              <a:ln w="25400">
                <a:solidFill>
                  <a:schemeClr val="tx1"/>
                </a:solidFill>
                <a:prstDash val="sysDot"/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17" name="AutoShape 11"/>
              <p:cNvSpPr>
                <a:spLocks noChangeArrowheads="1"/>
              </p:cNvSpPr>
              <p:nvPr/>
            </p:nvSpPr>
            <p:spPr bwMode="auto">
              <a:xfrm>
                <a:off x="3402" y="1979"/>
                <a:ext cx="545" cy="1156"/>
              </a:xfrm>
              <a:prstGeom prst="can">
                <a:avLst>
                  <a:gd name="adj" fmla="val 53028"/>
                </a:avLst>
              </a:prstGeom>
              <a:noFill/>
              <a:ln w="25400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CA"/>
              </a:p>
            </p:txBody>
          </p:sp>
        </p:grpSp>
        <p:sp>
          <p:nvSpPr>
            <p:cNvPr id="12" name="Line 12"/>
            <p:cNvSpPr>
              <a:spLocks noChangeShapeType="1"/>
            </p:cNvSpPr>
            <p:nvPr/>
          </p:nvSpPr>
          <p:spPr bwMode="auto">
            <a:xfrm>
              <a:off x="3311" y="2160"/>
              <a:ext cx="0" cy="90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13" name="Line 13"/>
            <p:cNvSpPr>
              <a:spLocks noChangeShapeType="1"/>
            </p:cNvSpPr>
            <p:nvPr/>
          </p:nvSpPr>
          <p:spPr bwMode="auto">
            <a:xfrm>
              <a:off x="4127" y="1911"/>
              <a:ext cx="0" cy="115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14" name="Text Box 14"/>
            <p:cNvSpPr txBox="1">
              <a:spLocks noChangeArrowheads="1"/>
            </p:cNvSpPr>
            <p:nvPr/>
          </p:nvSpPr>
          <p:spPr bwMode="auto">
            <a:xfrm>
              <a:off x="4195" y="2364"/>
              <a:ext cx="262" cy="226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lIns="101882" tIns="50941" rIns="101882" bIns="50941">
              <a:spAutoFit/>
            </a:bodyPr>
            <a:lstStyle/>
            <a:p>
              <a:pPr defTabSz="1019175">
                <a:spcBef>
                  <a:spcPct val="50000"/>
                </a:spcBef>
              </a:pPr>
              <a:r>
                <a:rPr lang="en-US" b="1" dirty="0"/>
                <a:t>L</a:t>
              </a:r>
            </a:p>
          </p:txBody>
        </p:sp>
        <p:sp>
          <p:nvSpPr>
            <p:cNvPr id="15" name="Text Box 15"/>
            <p:cNvSpPr txBox="1">
              <a:spLocks noChangeArrowheads="1"/>
            </p:cNvSpPr>
            <p:nvPr/>
          </p:nvSpPr>
          <p:spPr bwMode="auto">
            <a:xfrm>
              <a:off x="2971" y="2455"/>
              <a:ext cx="307" cy="225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lIns="101882" tIns="50941" rIns="101882" bIns="50941">
              <a:spAutoFit/>
            </a:bodyPr>
            <a:lstStyle/>
            <a:p>
              <a:pPr defTabSz="1019175">
                <a:spcBef>
                  <a:spcPct val="50000"/>
                </a:spcBef>
              </a:pPr>
              <a:r>
                <a:rPr lang="en-US" b="1"/>
                <a:t>L</a:t>
              </a:r>
              <a:r>
                <a:rPr lang="en-US" b="1" baseline="-25000"/>
                <a:t>o</a:t>
              </a:r>
            </a:p>
          </p:txBody>
        </p:sp>
      </p:grpSp>
      <p:graphicFrame>
        <p:nvGraphicFramePr>
          <p:cNvPr id="1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74354668"/>
              </p:ext>
            </p:extLst>
          </p:nvPr>
        </p:nvGraphicFramePr>
        <p:xfrm>
          <a:off x="4746490" y="3696673"/>
          <a:ext cx="3425825" cy="1474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46" name="Equation" r:id="rId5" imgW="1002960" imgH="431640" progId="Equation.DSMT4">
                  <p:embed/>
                </p:oleObj>
              </mc:Choice>
              <mc:Fallback>
                <p:oleObj name="Equation" r:id="rId5" imgW="1002960" imgH="431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46490" y="3696673"/>
                        <a:ext cx="3425825" cy="1474787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1869365" y="2303878"/>
            <a:ext cx="292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smtClean="0">
                <a:solidFill>
                  <a:srgbClr val="FF0000"/>
                </a:solidFill>
              </a:rPr>
              <a:t>?</a:t>
            </a:r>
            <a:endParaRPr lang="en-CA" b="1" dirty="0">
              <a:solidFill>
                <a:srgbClr val="FF0000"/>
              </a:solidFill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>
            <a:off x="1024923" y="2673210"/>
            <a:ext cx="99047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2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6905398"/>
              </p:ext>
            </p:extLst>
          </p:nvPr>
        </p:nvGraphicFramePr>
        <p:xfrm>
          <a:off x="3566984" y="1452143"/>
          <a:ext cx="1474787" cy="1344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347" name="Equation" r:id="rId7" imgW="431640" imgH="393480" progId="Equation.DSMT4">
                  <p:embed/>
                </p:oleObj>
              </mc:Choice>
              <mc:Fallback>
                <p:oleObj name="Equation" r:id="rId7" imgW="431640" imgH="393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6984" y="1452143"/>
                        <a:ext cx="1474787" cy="1344613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3" name="Straight Arrow Connector 22"/>
          <p:cNvCxnSpPr/>
          <p:nvPr/>
        </p:nvCxnSpPr>
        <p:spPr>
          <a:xfrm>
            <a:off x="2075935" y="2150076"/>
            <a:ext cx="1383957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7950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CE98-F1AA-48F8-AAE7-A09D65B5B866}" type="slidenum">
              <a:rPr lang="en-CA" smtClean="0"/>
              <a:t>5</a:t>
            </a:fld>
            <a:endParaRPr lang="en-CA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46221" y="-22662"/>
            <a:ext cx="11535033" cy="1325563"/>
          </a:xfrm>
        </p:spPr>
        <p:txBody>
          <a:bodyPr>
            <a:normAutofit/>
          </a:bodyPr>
          <a:lstStyle/>
          <a:p>
            <a:r>
              <a:rPr lang="en-CA" sz="4000" b="1" dirty="0" smtClean="0">
                <a:latin typeface="Book Antiqua" panose="02040602050305030304" pitchFamily="18" charset="0"/>
              </a:rPr>
              <a:t>Example</a:t>
            </a:r>
            <a:endParaRPr lang="en-CA" sz="4000" b="1" dirty="0">
              <a:latin typeface="Book Antiqua" panose="02040602050305030304" pitchFamily="18" charset="0"/>
            </a:endParaRPr>
          </a:p>
        </p:txBody>
      </p:sp>
      <p:sp>
        <p:nvSpPr>
          <p:cNvPr id="6" name="Rectangle 5"/>
          <p:cNvSpPr/>
          <p:nvPr>
            <p:custDataLst>
              <p:tags r:id="rId3"/>
            </p:custDataLst>
          </p:nvPr>
        </p:nvSpPr>
        <p:spPr>
          <a:xfrm>
            <a:off x="253313" y="1125538"/>
            <a:ext cx="8025714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CA" sz="2200" b="1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Example 1</a:t>
            </a:r>
          </a:p>
        </p:txBody>
      </p:sp>
      <p:pic>
        <p:nvPicPr>
          <p:cNvPr id="7" name="Picture 3" descr="D:\Shared PC\1 POWERPOINT JOBS\Gere\JPEGs\CH 01\GERE_0006_p1_2_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91269" y="975709"/>
            <a:ext cx="7521283" cy="1902611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7796567" y="1022930"/>
            <a:ext cx="2057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err="1" smtClean="0">
                <a:latin typeface="Symbol" pitchFamily="18" charset="2"/>
              </a:rPr>
              <a:t>f</a:t>
            </a:r>
            <a:r>
              <a:rPr lang="en-CA" baseline="-25000" dirty="0" err="1" smtClean="0"/>
              <a:t>out</a:t>
            </a:r>
            <a:r>
              <a:rPr lang="en-CA" dirty="0" smtClean="0"/>
              <a:t> = 60 mm</a:t>
            </a:r>
          </a:p>
          <a:p>
            <a:r>
              <a:rPr lang="en-CA" dirty="0" smtClean="0">
                <a:latin typeface="Symbol" pitchFamily="18" charset="2"/>
              </a:rPr>
              <a:t>f</a:t>
            </a:r>
            <a:r>
              <a:rPr lang="en-CA" baseline="-25000" dirty="0" smtClean="0">
                <a:latin typeface="+mn-lt"/>
              </a:rPr>
              <a:t>in</a:t>
            </a:r>
            <a:r>
              <a:rPr lang="en-CA" dirty="0" smtClean="0"/>
              <a:t> = 50 mm</a:t>
            </a:r>
            <a:endParaRPr lang="en-CA" dirty="0"/>
          </a:p>
        </p:txBody>
      </p:sp>
      <p:sp>
        <p:nvSpPr>
          <p:cNvPr id="9" name="Content Placeholder 5"/>
          <p:cNvSpPr>
            <a:spLocks noGrp="1"/>
          </p:cNvSpPr>
          <p:nvPr>
            <p:ph idx="1"/>
          </p:nvPr>
        </p:nvSpPr>
        <p:spPr>
          <a:xfrm>
            <a:off x="565381" y="3217862"/>
            <a:ext cx="9051925" cy="3138488"/>
          </a:xfrm>
        </p:spPr>
        <p:txBody>
          <a:bodyPr/>
          <a:lstStyle/>
          <a:p>
            <a:r>
              <a:rPr lang="en-CA" sz="2600" i="1" dirty="0" smtClean="0">
                <a:latin typeface="Book Antiqua" panose="02040602050305030304" pitchFamily="18" charset="0"/>
              </a:rPr>
              <a:t>If </a:t>
            </a:r>
            <a:r>
              <a:rPr lang="en-CA" sz="2600" i="1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ε</a:t>
            </a:r>
            <a:r>
              <a:rPr lang="en-CA" sz="2600" i="1" dirty="0" smtClean="0">
                <a:latin typeface="Book Antiqua" panose="02040602050305030304" pitchFamily="18" charset="0"/>
              </a:rPr>
              <a:t> Measured = 540×10</a:t>
            </a:r>
            <a:r>
              <a:rPr lang="en-CA" sz="2600" i="1" baseline="30000" dirty="0" smtClean="0">
                <a:latin typeface="Book Antiqua" panose="02040602050305030304" pitchFamily="18" charset="0"/>
              </a:rPr>
              <a:t>-6</a:t>
            </a:r>
            <a:r>
              <a:rPr lang="en-CA" sz="2600" i="1" dirty="0" smtClean="0">
                <a:latin typeface="Book Antiqua" panose="02040602050305030304" pitchFamily="18" charset="0"/>
              </a:rPr>
              <a:t>, </a:t>
            </a:r>
            <a:r>
              <a:rPr lang="en-CA" sz="2400" dirty="0" smtClean="0">
                <a:latin typeface="Symbol" pitchFamily="18" charset="2"/>
              </a:rPr>
              <a:t>d</a:t>
            </a:r>
            <a:r>
              <a:rPr lang="en-CA" sz="2600" i="1" dirty="0" smtClean="0">
                <a:latin typeface="Book Antiqua" panose="02040602050305030304" pitchFamily="18" charset="0"/>
              </a:rPr>
              <a:t> = ?</a:t>
            </a:r>
          </a:p>
          <a:p>
            <a:endParaRPr lang="en-CA" sz="3000" dirty="0"/>
          </a:p>
          <a:p>
            <a:endParaRPr lang="en-CA" sz="3000" dirty="0" smtClean="0"/>
          </a:p>
          <a:p>
            <a:r>
              <a:rPr lang="en-CA" sz="2600" i="1" dirty="0">
                <a:latin typeface="Book Antiqua" panose="02040602050305030304" pitchFamily="18" charset="0"/>
              </a:rPr>
              <a:t>s = 40 </a:t>
            </a:r>
            <a:r>
              <a:rPr lang="en-CA" sz="2600" i="1" dirty="0" err="1">
                <a:latin typeface="Book Antiqua" panose="02040602050305030304" pitchFamily="18" charset="0"/>
              </a:rPr>
              <a:t>MPa</a:t>
            </a:r>
            <a:r>
              <a:rPr lang="en-CA" sz="2600" i="1" dirty="0">
                <a:latin typeface="Book Antiqua" panose="02040602050305030304" pitchFamily="18" charset="0"/>
              </a:rPr>
              <a:t>, P = ?</a:t>
            </a: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09421066"/>
              </p:ext>
            </p:extLst>
          </p:nvPr>
        </p:nvGraphicFramePr>
        <p:xfrm>
          <a:off x="882773" y="3797980"/>
          <a:ext cx="7956550" cy="783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56" name="Equation" r:id="rId6" imgW="4000320" imgH="393480" progId="Equation.DSMT4">
                  <p:embed/>
                </p:oleObj>
              </mc:Choice>
              <mc:Fallback>
                <p:oleObj name="Equation" r:id="rId6" imgW="4000320" imgH="393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2773" y="3797980"/>
                        <a:ext cx="7956550" cy="783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4799791"/>
              </p:ext>
            </p:extLst>
          </p:nvPr>
        </p:nvGraphicFramePr>
        <p:xfrm>
          <a:off x="882773" y="5459804"/>
          <a:ext cx="6618287" cy="782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57" name="Equation" r:id="rId8" imgW="3327120" imgH="393480" progId="Equation.DSMT4">
                  <p:embed/>
                </p:oleObj>
              </mc:Choice>
              <mc:Fallback>
                <p:oleObj name="Equation" r:id="rId8" imgW="3327120" imgH="393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2773" y="5459804"/>
                        <a:ext cx="6618287" cy="7826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17595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CE98-F1AA-48F8-AAE7-A09D65B5B866}" type="slidenum">
              <a:rPr lang="en-CA" smtClean="0"/>
              <a:t>6</a:t>
            </a:fld>
            <a:endParaRPr lang="en-CA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46221" y="-22662"/>
            <a:ext cx="11535033" cy="1325563"/>
          </a:xfrm>
        </p:spPr>
        <p:txBody>
          <a:bodyPr>
            <a:normAutofit/>
          </a:bodyPr>
          <a:lstStyle/>
          <a:p>
            <a:r>
              <a:rPr lang="en-CA" sz="4000" b="1" dirty="0">
                <a:latin typeface="Book Antiqua" panose="02040602050305030304" pitchFamily="18" charset="0"/>
              </a:rPr>
              <a:t>Stress-Strain </a:t>
            </a:r>
            <a:r>
              <a:rPr lang="en-CA" sz="4000" b="1" dirty="0" smtClean="0">
                <a:latin typeface="Book Antiqua" panose="02040602050305030304" pitchFamily="18" charset="0"/>
              </a:rPr>
              <a:t>Curve</a:t>
            </a:r>
            <a:endParaRPr lang="en-CA" sz="4000" b="1" dirty="0">
              <a:latin typeface="Book Antiqua" panose="02040602050305030304" pitchFamily="18" charset="0"/>
            </a:endParaRPr>
          </a:p>
        </p:txBody>
      </p:sp>
      <p:pic>
        <p:nvPicPr>
          <p:cNvPr id="7" name="Picture 5" descr="GERE_0007_f1_10"/>
          <p:cNvPicPr>
            <a:picLocks noChangeAspect="1" noChangeArrowheads="1"/>
          </p:cNvPicPr>
          <p:nvPr/>
        </p:nvPicPr>
        <p:blipFill>
          <a:blip r:embed="rId3" cstate="print"/>
          <a:srcRect b="-1951"/>
          <a:stretch>
            <a:fillRect/>
          </a:stretch>
        </p:blipFill>
        <p:spPr bwMode="auto">
          <a:xfrm>
            <a:off x="876189" y="1057275"/>
            <a:ext cx="8995780" cy="5664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707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CE98-F1AA-48F8-AAE7-A09D65B5B866}" type="slidenum">
              <a:rPr lang="en-CA" smtClean="0"/>
              <a:t>7</a:t>
            </a:fld>
            <a:endParaRPr lang="en-CA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46221" y="-22662"/>
            <a:ext cx="11535033" cy="1325563"/>
          </a:xfrm>
        </p:spPr>
        <p:txBody>
          <a:bodyPr>
            <a:normAutofit/>
          </a:bodyPr>
          <a:lstStyle/>
          <a:p>
            <a:r>
              <a:rPr lang="en-CA" sz="4000" b="1" dirty="0">
                <a:latin typeface="Book Antiqua" panose="02040602050305030304" pitchFamily="18" charset="0"/>
              </a:rPr>
              <a:t>Elastic Behaviour: Hooke’s </a:t>
            </a:r>
            <a:r>
              <a:rPr lang="en-CA" sz="4000" b="1" dirty="0" smtClean="0">
                <a:latin typeface="Book Antiqua" panose="02040602050305030304" pitchFamily="18" charset="0"/>
              </a:rPr>
              <a:t>Law</a:t>
            </a:r>
            <a:endParaRPr lang="en-CA" sz="4000" b="1" dirty="0">
              <a:latin typeface="Book Antiqua" panose="02040602050305030304" pitchFamily="18" charset="0"/>
            </a:endParaRPr>
          </a:p>
        </p:txBody>
      </p:sp>
      <p:sp>
        <p:nvSpPr>
          <p:cNvPr id="6" name="Rectangle 5"/>
          <p:cNvSpPr/>
          <p:nvPr>
            <p:custDataLst>
              <p:tags r:id="rId3"/>
            </p:custDataLst>
          </p:nvPr>
        </p:nvSpPr>
        <p:spPr>
          <a:xfrm>
            <a:off x="224101" y="1082237"/>
            <a:ext cx="8025714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CA" sz="2200" b="1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Elastic behaviour</a:t>
            </a:r>
          </a:p>
          <a:p>
            <a:pPr marL="800100" lvl="1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r>
              <a:rPr lang="en-CA" sz="2000" dirty="0">
                <a:latin typeface="Book Antiqua" panose="02040602050305030304" pitchFamily="18" charset="0"/>
                <a:cs typeface="Times New Roman" panose="02020603050405020304" pitchFamily="18" charset="0"/>
              </a:rPr>
              <a:t>Elastic deformation is </a:t>
            </a:r>
            <a:r>
              <a:rPr lang="en-CA" sz="2000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recoverable;</a:t>
            </a:r>
            <a:endParaRPr lang="en-CA" sz="2000" dirty="0"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pPr marL="800100" lvl="1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r>
              <a:rPr lang="en-CA" sz="2000" dirty="0">
                <a:latin typeface="Book Antiqua" panose="02040602050305030304" pitchFamily="18" charset="0"/>
                <a:cs typeface="Times New Roman" panose="02020603050405020304" pitchFamily="18" charset="0"/>
              </a:rPr>
              <a:t>In most materials, elastic deformation is </a:t>
            </a:r>
            <a:r>
              <a:rPr lang="en-CA" sz="2000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linear;</a:t>
            </a:r>
            <a:endParaRPr lang="en-CA" sz="2000" dirty="0"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pPr marL="800100" lvl="1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r>
              <a:rPr lang="en-CA" sz="2000" dirty="0">
                <a:latin typeface="Book Antiqua" panose="02040602050305030304" pitchFamily="18" charset="0"/>
                <a:cs typeface="Times New Roman" panose="02020603050405020304" pitchFamily="18" charset="0"/>
              </a:rPr>
              <a:t>In some materials, elastic deformation is </a:t>
            </a:r>
            <a:r>
              <a:rPr lang="en-CA" sz="2000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non-linear.</a:t>
            </a:r>
            <a:endParaRPr lang="en-CA" sz="2000" dirty="0"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pPr lvl="1" algn="just">
              <a:spcBef>
                <a:spcPts val="300"/>
              </a:spcBef>
              <a:spcAft>
                <a:spcPts val="300"/>
              </a:spcAft>
            </a:pPr>
            <a:endParaRPr lang="en-CA" dirty="0">
              <a:latin typeface="Book Antiqua" panose="02040602050305030304" pitchFamily="18" charset="0"/>
            </a:endParaRPr>
          </a:p>
          <a:p>
            <a:pPr marL="285750" lvl="2" indent="-285750"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CA" sz="2200" b="1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Hooke’s Law</a:t>
            </a:r>
            <a:endParaRPr lang="en-CA" sz="2200" b="1" dirty="0"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pPr marL="800100" lvl="1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r>
              <a:rPr lang="en-CA" sz="2000" dirty="0">
                <a:latin typeface="Book Antiqua" panose="02040602050305030304" pitchFamily="18" charset="0"/>
                <a:cs typeface="Times New Roman" panose="02020603050405020304" pitchFamily="18" charset="0"/>
              </a:rPr>
              <a:t>Most engineering structures are designed to undergo relatively small deformations → linear elastic </a:t>
            </a:r>
            <a:r>
              <a:rPr lang="en-CA" sz="2000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behaviour; </a:t>
            </a:r>
          </a:p>
          <a:p>
            <a:pPr marL="800100" lvl="1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endParaRPr lang="en-CA" sz="2000" dirty="0"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pPr marL="800100" lvl="1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endParaRPr lang="en-CA" sz="2000" dirty="0" smtClean="0"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pPr marL="800100" lvl="1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endParaRPr lang="en-CA" sz="2000" dirty="0"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pPr marL="800100" lvl="1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r>
              <a:rPr lang="en-CA" sz="2000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Robert </a:t>
            </a:r>
            <a:r>
              <a:rPr lang="en-CA" sz="2000" dirty="0">
                <a:latin typeface="Book Antiqua" panose="02040602050305030304" pitchFamily="18" charset="0"/>
                <a:cs typeface="Times New Roman" panose="02020603050405020304" pitchFamily="18" charset="0"/>
              </a:rPr>
              <a:t>Hooke (17th century, England</a:t>
            </a:r>
            <a:r>
              <a:rPr lang="en-CA" sz="2000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); </a:t>
            </a:r>
            <a:endParaRPr lang="en-CA" sz="2000" dirty="0"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pPr marL="800100" lvl="1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r>
              <a:rPr lang="en-CA" sz="2000" dirty="0">
                <a:latin typeface="Book Antiqua" panose="02040602050305030304" pitchFamily="18" charset="0"/>
                <a:cs typeface="Times New Roman" panose="02020603050405020304" pitchFamily="18" charset="0"/>
              </a:rPr>
              <a:t>found that the elongation of a spring was proportional to the applied </a:t>
            </a:r>
            <a:r>
              <a:rPr lang="en-CA" sz="2000" dirty="0" smtClean="0">
                <a:latin typeface="Book Antiqua" panose="02040602050305030304" pitchFamily="18" charset="0"/>
                <a:cs typeface="Times New Roman" panose="02020603050405020304" pitchFamily="18" charset="0"/>
              </a:rPr>
              <a:t>force.</a:t>
            </a:r>
            <a:endParaRPr lang="en-CA" sz="2000" dirty="0"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pPr marL="800100" lvl="1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endParaRPr lang="en-CA" sz="2000" dirty="0" smtClean="0"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pPr marL="800100" lvl="1" indent="-342900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endParaRPr lang="en-CA" sz="2000" dirty="0"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pPr marL="1257300" lvl="2" indent="-342900" algn="just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§"/>
            </a:pPr>
            <a:endParaRPr lang="en-CA" sz="2200" dirty="0" smtClean="0"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pPr marL="800100" lvl="1" indent="-342900" algn="just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endParaRPr lang="en-CA" sz="2200" dirty="0" smtClean="0"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pPr marL="800100" lvl="1" indent="-342900" algn="just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endParaRPr lang="en-CA" sz="2200" dirty="0">
              <a:latin typeface="Book Antiqua" panose="02040602050305030304" pitchFamily="18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7114401" y="1082237"/>
            <a:ext cx="4747245" cy="4346575"/>
            <a:chOff x="2554900" y="1989430"/>
            <a:chExt cx="4477726" cy="4346575"/>
          </a:xfrm>
        </p:grpSpPr>
        <p:sp>
          <p:nvSpPr>
            <p:cNvPr id="20" name="Line 4"/>
            <p:cNvSpPr>
              <a:spLocks noChangeShapeType="1"/>
            </p:cNvSpPr>
            <p:nvPr/>
          </p:nvSpPr>
          <p:spPr bwMode="auto">
            <a:xfrm>
              <a:off x="3525838" y="5875630"/>
              <a:ext cx="310197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lg" len="lg"/>
            </a:ln>
            <a:effectLst/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21" name="Line 5"/>
            <p:cNvSpPr>
              <a:spLocks noChangeShapeType="1"/>
            </p:cNvSpPr>
            <p:nvPr/>
          </p:nvSpPr>
          <p:spPr bwMode="auto">
            <a:xfrm flipV="1">
              <a:off x="3525838" y="1989430"/>
              <a:ext cx="0" cy="38862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lg" len="lg"/>
            </a:ln>
            <a:effectLst/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22" name="Line 6"/>
            <p:cNvSpPr>
              <a:spLocks noChangeShapeType="1"/>
            </p:cNvSpPr>
            <p:nvPr/>
          </p:nvSpPr>
          <p:spPr bwMode="auto">
            <a:xfrm flipV="1">
              <a:off x="3525838" y="2248192"/>
              <a:ext cx="2347913" cy="3627438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23" name="Line 9"/>
            <p:cNvSpPr>
              <a:spLocks noChangeShapeType="1"/>
            </p:cNvSpPr>
            <p:nvPr/>
          </p:nvSpPr>
          <p:spPr bwMode="auto">
            <a:xfrm>
              <a:off x="4448176" y="4492917"/>
              <a:ext cx="4191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24" name="Line 10"/>
            <p:cNvSpPr>
              <a:spLocks noChangeShapeType="1"/>
            </p:cNvSpPr>
            <p:nvPr/>
          </p:nvSpPr>
          <p:spPr bwMode="auto">
            <a:xfrm flipV="1">
              <a:off x="4867276" y="3802355"/>
              <a:ext cx="0" cy="69056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25" name="Text Box 11"/>
            <p:cNvSpPr txBox="1">
              <a:spLocks noChangeArrowheads="1"/>
            </p:cNvSpPr>
            <p:nvPr/>
          </p:nvSpPr>
          <p:spPr bwMode="auto">
            <a:xfrm>
              <a:off x="4960939" y="3845217"/>
              <a:ext cx="1943622" cy="65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 lIns="101882" tIns="50941" rIns="101882" bIns="50941">
              <a:spAutoFit/>
            </a:bodyPr>
            <a:lstStyle/>
            <a:p>
              <a:pPr algn="l" defTabSz="1019175"/>
              <a:r>
                <a:rPr lang="en-GB" b="1" dirty="0">
                  <a:solidFill>
                    <a:srgbClr val="FF0000"/>
                  </a:solidFill>
                </a:rPr>
                <a:t>Slope = modulus of </a:t>
              </a:r>
              <a:r>
                <a:rPr lang="en-GB" b="1" dirty="0" smtClean="0">
                  <a:solidFill>
                    <a:srgbClr val="FF0000"/>
                  </a:solidFill>
                </a:rPr>
                <a:t>elasticity!</a:t>
              </a:r>
              <a:endParaRPr lang="en-GB" b="1" dirty="0">
                <a:solidFill>
                  <a:srgbClr val="FF0000"/>
                </a:solidFill>
              </a:endParaRPr>
            </a:p>
          </p:txBody>
        </p:sp>
        <p:sp>
          <p:nvSpPr>
            <p:cNvPr id="26" name="Text Box 12"/>
            <p:cNvSpPr txBox="1">
              <a:spLocks noChangeArrowheads="1"/>
            </p:cNvSpPr>
            <p:nvPr/>
          </p:nvSpPr>
          <p:spPr bwMode="auto">
            <a:xfrm>
              <a:off x="4011613" y="5143792"/>
              <a:ext cx="949325" cy="517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101882" tIns="50941" rIns="101882" bIns="50941">
              <a:spAutoFit/>
            </a:bodyPr>
            <a:lstStyle/>
            <a:p>
              <a:pPr algn="l" defTabSz="1019175"/>
              <a:r>
                <a:rPr lang="en-GB" sz="2700"/>
                <a:t>Load</a:t>
              </a:r>
            </a:p>
          </p:txBody>
        </p:sp>
        <p:sp>
          <p:nvSpPr>
            <p:cNvPr id="27" name="Text Box 13"/>
            <p:cNvSpPr txBox="1">
              <a:spLocks noChangeArrowheads="1"/>
            </p:cNvSpPr>
            <p:nvPr/>
          </p:nvSpPr>
          <p:spPr bwMode="auto">
            <a:xfrm>
              <a:off x="5473701" y="3065755"/>
              <a:ext cx="1266825" cy="5175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101882" tIns="50941" rIns="101882" bIns="50941">
              <a:spAutoFit/>
            </a:bodyPr>
            <a:lstStyle/>
            <a:p>
              <a:pPr algn="l" defTabSz="1019175"/>
              <a:r>
                <a:rPr lang="en-GB" sz="2700"/>
                <a:t>Unload</a:t>
              </a:r>
            </a:p>
          </p:txBody>
        </p:sp>
        <p:sp>
          <p:nvSpPr>
            <p:cNvPr id="28" name="Text Box 14"/>
            <p:cNvSpPr txBox="1">
              <a:spLocks noChangeArrowheads="1"/>
            </p:cNvSpPr>
            <p:nvPr/>
          </p:nvSpPr>
          <p:spPr bwMode="auto">
            <a:xfrm>
              <a:off x="5583238" y="5886742"/>
              <a:ext cx="931863" cy="4492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101882" tIns="50941" rIns="101882" bIns="50941">
              <a:spAutoFit/>
            </a:bodyPr>
            <a:lstStyle/>
            <a:p>
              <a:pPr algn="l" defTabSz="1019175"/>
              <a:r>
                <a:rPr lang="en-GB" sz="2200"/>
                <a:t>Strain</a:t>
              </a:r>
            </a:p>
          </p:txBody>
        </p:sp>
        <p:sp>
          <p:nvSpPr>
            <p:cNvPr id="29" name="Text Box 15"/>
            <p:cNvSpPr txBox="1">
              <a:spLocks noChangeArrowheads="1"/>
            </p:cNvSpPr>
            <p:nvPr/>
          </p:nvSpPr>
          <p:spPr bwMode="auto">
            <a:xfrm>
              <a:off x="2554900" y="2131512"/>
              <a:ext cx="993775" cy="4492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101882" tIns="50941" rIns="101882" bIns="50941">
              <a:spAutoFit/>
            </a:bodyPr>
            <a:lstStyle/>
            <a:p>
              <a:pPr algn="l" defTabSz="1019175"/>
              <a:r>
                <a:rPr lang="en-GB" sz="2200" dirty="0"/>
                <a:t>Stress</a:t>
              </a:r>
            </a:p>
          </p:txBody>
        </p:sp>
        <p:grpSp>
          <p:nvGrpSpPr>
            <p:cNvPr id="30" name="Group 20"/>
            <p:cNvGrpSpPr>
              <a:grpSpLocks/>
            </p:cNvGrpSpPr>
            <p:nvPr/>
          </p:nvGrpSpPr>
          <p:grpSpPr bwMode="auto">
            <a:xfrm>
              <a:off x="3536951" y="2805405"/>
              <a:ext cx="3495675" cy="3076575"/>
              <a:chOff x="3237" y="1600"/>
              <a:chExt cx="2002" cy="1710"/>
            </a:xfrm>
          </p:grpSpPr>
          <p:sp>
            <p:nvSpPr>
              <p:cNvPr id="31" name="Arc 17"/>
              <p:cNvSpPr>
                <a:spLocks/>
              </p:cNvSpPr>
              <p:nvPr/>
            </p:nvSpPr>
            <p:spPr bwMode="auto">
              <a:xfrm flipH="1">
                <a:off x="3237" y="1600"/>
                <a:ext cx="2002" cy="1710"/>
              </a:xfrm>
              <a:custGeom>
                <a:avLst/>
                <a:gdLst>
                  <a:gd name="G0" fmla="+- 0 0 0"/>
                  <a:gd name="G1" fmla="+- 21600 0 0"/>
                  <a:gd name="G2" fmla="+- 21600 0 0"/>
                  <a:gd name="T0" fmla="*/ 0 w 21600"/>
                  <a:gd name="T1" fmla="*/ 0 h 21600"/>
                  <a:gd name="T2" fmla="*/ 21600 w 21600"/>
                  <a:gd name="T3" fmla="*/ 21600 h 21600"/>
                  <a:gd name="T4" fmla="*/ 0 w 21600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25400">
                <a:solidFill>
                  <a:srgbClr val="00800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32" name="Line 18"/>
              <p:cNvSpPr>
                <a:spLocks noChangeShapeType="1"/>
              </p:cNvSpPr>
              <p:nvPr/>
            </p:nvSpPr>
            <p:spPr bwMode="auto">
              <a:xfrm flipV="1">
                <a:off x="3374" y="2578"/>
                <a:ext cx="55" cy="110"/>
              </a:xfrm>
              <a:prstGeom prst="line">
                <a:avLst/>
              </a:prstGeom>
              <a:noFill/>
              <a:ln w="12700">
                <a:solidFill>
                  <a:srgbClr val="008000"/>
                </a:solidFill>
                <a:round/>
                <a:headEnd type="none" w="sm" len="sm"/>
                <a:tailEnd type="triangle" w="lg" len="lg"/>
              </a:ln>
              <a:effectLst/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33" name="Line 19"/>
              <p:cNvSpPr>
                <a:spLocks noChangeShapeType="1"/>
              </p:cNvSpPr>
              <p:nvPr/>
            </p:nvSpPr>
            <p:spPr bwMode="auto">
              <a:xfrm flipH="1">
                <a:off x="3907" y="1975"/>
                <a:ext cx="79" cy="61"/>
              </a:xfrm>
              <a:prstGeom prst="line">
                <a:avLst/>
              </a:prstGeom>
              <a:noFill/>
              <a:ln w="12700">
                <a:solidFill>
                  <a:srgbClr val="008000"/>
                </a:solidFill>
                <a:round/>
                <a:headEnd type="none" w="sm" len="sm"/>
                <a:tailEnd type="triangle" w="lg" len="lg"/>
              </a:ln>
              <a:effectLst/>
            </p:spPr>
            <p:txBody>
              <a:bodyPr/>
              <a:lstStyle/>
              <a:p>
                <a:endParaRPr lang="en-CA"/>
              </a:p>
            </p:txBody>
          </p:sp>
        </p:grpSp>
      </p:grpSp>
      <p:graphicFrame>
        <p:nvGraphicFramePr>
          <p:cNvPr id="35" name="Object 4"/>
          <p:cNvGraphicFramePr>
            <a:graphicFrameLocks noGrp="1" noChangeAspect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17261744"/>
              </p:ext>
            </p:extLst>
          </p:nvPr>
        </p:nvGraphicFramePr>
        <p:xfrm>
          <a:off x="2913154" y="4272111"/>
          <a:ext cx="2047975" cy="73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44" name="Equation" r:id="rId5" imgW="495000" imgH="177480" progId="Equation.DSMT4">
                  <p:embed/>
                </p:oleObj>
              </mc:Choice>
              <mc:Fallback>
                <p:oleObj name="Equation" r:id="rId5" imgW="495000" imgH="177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13154" y="4272111"/>
                        <a:ext cx="2047975" cy="734600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67490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CE98-F1AA-48F8-AAE7-A09D65B5B866}" type="slidenum">
              <a:rPr lang="en-CA" smtClean="0"/>
              <a:t>8</a:t>
            </a:fld>
            <a:endParaRPr lang="en-CA" dirty="0"/>
          </a:p>
        </p:txBody>
      </p:sp>
      <p:pic>
        <p:nvPicPr>
          <p:cNvPr id="5" name="Picture 5" descr="GERE_0007_f1_10"/>
          <p:cNvPicPr>
            <a:picLocks noChangeAspect="1" noChangeArrowheads="1"/>
          </p:cNvPicPr>
          <p:nvPr/>
        </p:nvPicPr>
        <p:blipFill>
          <a:blip r:embed="rId3" cstate="print"/>
          <a:srcRect b="-1951"/>
          <a:stretch>
            <a:fillRect/>
          </a:stretch>
        </p:blipFill>
        <p:spPr bwMode="auto">
          <a:xfrm>
            <a:off x="427931" y="1632805"/>
            <a:ext cx="6077911" cy="3826962"/>
          </a:xfrm>
          <a:prstGeom prst="rect">
            <a:avLst/>
          </a:prstGeom>
          <a:noFill/>
        </p:spPr>
      </p:pic>
      <p:sp>
        <p:nvSpPr>
          <p:cNvPr id="6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46221" y="-22662"/>
            <a:ext cx="11535033" cy="1325563"/>
          </a:xfrm>
        </p:spPr>
        <p:txBody>
          <a:bodyPr>
            <a:normAutofit/>
          </a:bodyPr>
          <a:lstStyle/>
          <a:p>
            <a:r>
              <a:rPr lang="en-CA" sz="4000" b="1" dirty="0">
                <a:latin typeface="Book Antiqua" panose="02040602050305030304" pitchFamily="18" charset="0"/>
              </a:rPr>
              <a:t>Plastic Behaviour: Yield </a:t>
            </a:r>
            <a:r>
              <a:rPr lang="en-CA" sz="4000" b="1" dirty="0" smtClean="0">
                <a:latin typeface="Book Antiqua" panose="02040602050305030304" pitchFamily="18" charset="0"/>
              </a:rPr>
              <a:t>point</a:t>
            </a:r>
            <a:endParaRPr lang="en-CA" sz="4000" b="1" dirty="0">
              <a:latin typeface="Book Antiqua" panose="02040602050305030304" pitchFamily="18" charset="0"/>
            </a:endParaRPr>
          </a:p>
        </p:txBody>
      </p:sp>
      <p:pic>
        <p:nvPicPr>
          <p:cNvPr id="7" name="Picture 3" descr="bee59355_0213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 b="34866"/>
          <a:stretch>
            <a:fillRect/>
          </a:stretch>
        </p:blipFill>
        <p:spPr>
          <a:xfrm>
            <a:off x="6596108" y="1551476"/>
            <a:ext cx="5415379" cy="4161831"/>
          </a:xfrm>
          <a:noFill/>
          <a:ln/>
        </p:spPr>
      </p:pic>
      <p:sp>
        <p:nvSpPr>
          <p:cNvPr id="8" name="TextBox 7"/>
          <p:cNvSpPr txBox="1"/>
          <p:nvPr/>
        </p:nvSpPr>
        <p:spPr>
          <a:xfrm>
            <a:off x="8134350" y="3963812"/>
            <a:ext cx="345988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Some materials, such as aluminum, do not have a clearly defined yield point.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33525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CE98-F1AA-48F8-AAE7-A09D65B5B866}" type="slidenum">
              <a:rPr lang="en-CA" smtClean="0"/>
              <a:t>9</a:t>
            </a:fld>
            <a:endParaRPr lang="en-CA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46221" y="-22662"/>
            <a:ext cx="11535033" cy="1325563"/>
          </a:xfrm>
        </p:spPr>
        <p:txBody>
          <a:bodyPr>
            <a:normAutofit/>
          </a:bodyPr>
          <a:lstStyle/>
          <a:p>
            <a:r>
              <a:rPr lang="en-CA" sz="4000" b="1" dirty="0">
                <a:latin typeface="Book Antiqua" panose="02040602050305030304" pitchFamily="18" charset="0"/>
              </a:rPr>
              <a:t>Modulus of </a:t>
            </a:r>
            <a:r>
              <a:rPr lang="en-CA" sz="4000" b="1" dirty="0" smtClean="0">
                <a:latin typeface="Book Antiqua" panose="02040602050305030304" pitchFamily="18" charset="0"/>
              </a:rPr>
              <a:t>Elasticity</a:t>
            </a:r>
            <a:endParaRPr lang="en-CA" sz="4000" b="1" dirty="0">
              <a:latin typeface="Book Antiqua" panose="0204060205030503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503238" y="1956047"/>
            <a:ext cx="9051925" cy="47654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CA" dirty="0" smtClean="0"/>
          </a:p>
          <a:p>
            <a:endParaRPr lang="en-CA" dirty="0" smtClean="0"/>
          </a:p>
          <a:p>
            <a:pPr>
              <a:spcBef>
                <a:spcPct val="50000"/>
              </a:spcBef>
            </a:pPr>
            <a:r>
              <a:rPr lang="en-CA" sz="2400" dirty="0" smtClean="0">
                <a:latin typeface="Book Antiqua" panose="02040602050305030304" pitchFamily="18" charset="0"/>
              </a:rPr>
              <a:t>Three moduli corresponding to 3 stresses:</a:t>
            </a:r>
          </a:p>
          <a:p>
            <a:pPr lvl="1"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CA" sz="2200" dirty="0" smtClean="0">
                <a:latin typeface="Book Antiqua" panose="02040602050305030304" pitchFamily="18" charset="0"/>
              </a:rPr>
              <a:t>Tension;	</a:t>
            </a:r>
          </a:p>
          <a:p>
            <a:pPr lvl="1"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CA" sz="2200" dirty="0" smtClean="0">
                <a:latin typeface="Book Antiqua" panose="02040602050305030304" pitchFamily="18" charset="0"/>
              </a:rPr>
              <a:t>Compression;</a:t>
            </a:r>
          </a:p>
          <a:p>
            <a:pPr lvl="1"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en-CA" sz="2200" dirty="0" smtClean="0">
                <a:latin typeface="Book Antiqua" panose="02040602050305030304" pitchFamily="18" charset="0"/>
              </a:rPr>
              <a:t>Shear →</a:t>
            </a:r>
            <a:r>
              <a:rPr lang="en-CA" sz="2200" dirty="0" smtClean="0">
                <a:latin typeface="Book Antiqua" panose="02040602050305030304" pitchFamily="18" charset="0"/>
                <a:sym typeface="Wingdings" pitchFamily="2" charset="2"/>
              </a:rPr>
              <a:t> Modulus of rigidity.</a:t>
            </a:r>
          </a:p>
          <a:p>
            <a:endParaRPr lang="en-CA" dirty="0"/>
          </a:p>
        </p:txBody>
      </p:sp>
      <p:graphicFrame>
        <p:nvGraphicFramePr>
          <p:cNvPr id="7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74139913"/>
              </p:ext>
            </p:extLst>
          </p:nvPr>
        </p:nvGraphicFramePr>
        <p:xfrm>
          <a:off x="3892457" y="1302901"/>
          <a:ext cx="2843213" cy="1335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06" name="Equation" r:id="rId4" imgW="838080" imgH="393480" progId="Equation.DSMT4">
                  <p:embed/>
                </p:oleObj>
              </mc:Choice>
              <mc:Fallback>
                <p:oleObj name="Equation" r:id="rId4" imgW="838080" imgH="393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92457" y="1302901"/>
                        <a:ext cx="2843213" cy="1335087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Content Placeholder 7"/>
          <p:cNvGraphicFramePr>
            <a:graphicFrameLocks noGrp="1" noChangeAspect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2049933872"/>
              </p:ext>
            </p:extLst>
          </p:nvPr>
        </p:nvGraphicFramePr>
        <p:xfrm>
          <a:off x="3353500" y="4762331"/>
          <a:ext cx="3921125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07" name="Equation" r:id="rId6" imgW="1777680" imgH="419040" progId="Equation.DSMT4">
                  <p:embed/>
                </p:oleObj>
              </mc:Choice>
              <mc:Fallback>
                <p:oleObj name="Equation" r:id="rId6" imgW="1777680" imgH="419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3500" y="4762331"/>
                        <a:ext cx="3921125" cy="923925"/>
                      </a:xfrm>
                      <a:prstGeom prst="rect">
                        <a:avLst/>
                      </a:prstGeom>
                      <a:noFill/>
                      <a:ln w="28575">
                        <a:solidFill>
                          <a:srgbClr val="FF0000"/>
                        </a:solidFill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6812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CE98-F1AA-48F8-AAE7-A09D65B5B866}" type="slidenum">
              <a:rPr lang="en-CA" smtClean="0"/>
              <a:t>10</a:t>
            </a:fld>
            <a:endParaRPr lang="en-CA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146221" y="-22662"/>
            <a:ext cx="11535033" cy="1325563"/>
          </a:xfrm>
        </p:spPr>
        <p:txBody>
          <a:bodyPr>
            <a:normAutofit/>
          </a:bodyPr>
          <a:lstStyle/>
          <a:p>
            <a:r>
              <a:rPr lang="en-CA" sz="4000" b="1" dirty="0">
                <a:latin typeface="Book Antiqua" panose="02040602050305030304" pitchFamily="18" charset="0"/>
              </a:rPr>
              <a:t>Ductile vs. Brittle </a:t>
            </a:r>
            <a:r>
              <a:rPr lang="en-CA" sz="4000" b="1" dirty="0" smtClean="0">
                <a:latin typeface="Book Antiqua" panose="02040602050305030304" pitchFamily="18" charset="0"/>
              </a:rPr>
              <a:t>Materials</a:t>
            </a:r>
            <a:endParaRPr lang="en-CA" sz="4000" b="1" dirty="0">
              <a:latin typeface="Book Antiqua" panose="02040602050305030304" pitchFamily="18" charset="0"/>
            </a:endParaRPr>
          </a:p>
        </p:txBody>
      </p:sp>
      <p:sp>
        <p:nvSpPr>
          <p:cNvPr id="6" name="Rectangle 5"/>
          <p:cNvSpPr/>
          <p:nvPr>
            <p:custDataLst>
              <p:tags r:id="rId2"/>
            </p:custDataLst>
          </p:nvPr>
        </p:nvSpPr>
        <p:spPr>
          <a:xfrm>
            <a:off x="5274545" y="4500220"/>
            <a:ext cx="324159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CA" sz="1400" b="1" dirty="0" smtClean="0">
                <a:latin typeface="Book Antiqua" panose="02040602050305030304" pitchFamily="18" charset="0"/>
              </a:rPr>
              <a:t>Philpot, 2011: Mechanics of Materials</a:t>
            </a:r>
            <a:endParaRPr lang="en-CA" sz="1400" b="1" dirty="0">
              <a:latin typeface="Book Antiqua" panose="0204060205030503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4870860" y="1142525"/>
            <a:ext cx="6045918" cy="3225289"/>
          </a:xfrm>
          <a:prstGeom prst="rect">
            <a:avLst/>
          </a:prstGeom>
        </p:spPr>
      </p:pic>
      <p:sp>
        <p:nvSpPr>
          <p:cNvPr id="8" name="Content Placeholder 11"/>
          <p:cNvSpPr>
            <a:spLocks noGrp="1"/>
          </p:cNvSpPr>
          <p:nvPr>
            <p:ph sz="quarter" idx="4294967295"/>
          </p:nvPr>
        </p:nvSpPr>
        <p:spPr>
          <a:xfrm>
            <a:off x="5016433" y="5078133"/>
            <a:ext cx="6746480" cy="2140492"/>
          </a:xfrm>
          <a:prstGeom prst="rect">
            <a:avLst/>
          </a:prstGeom>
        </p:spPr>
        <p:txBody>
          <a:bodyPr/>
          <a:lstStyle/>
          <a:p>
            <a:r>
              <a:rPr lang="en-CA" sz="2000" u="sng" dirty="0" smtClean="0">
                <a:latin typeface="Book Antiqua" panose="02040602050305030304" pitchFamily="18" charset="0"/>
              </a:rPr>
              <a:t>Ductile materials </a:t>
            </a:r>
            <a:r>
              <a:rPr lang="en-CA" sz="2000" dirty="0" smtClean="0">
                <a:latin typeface="Book Antiqua" panose="02040602050305030304" pitchFamily="18" charset="0"/>
              </a:rPr>
              <a:t>– undergo large permanent strains before failure;</a:t>
            </a:r>
          </a:p>
          <a:p>
            <a:pPr>
              <a:spcBef>
                <a:spcPts val="1200"/>
              </a:spcBef>
            </a:pPr>
            <a:r>
              <a:rPr lang="en-CA" sz="2000" u="sng" dirty="0" smtClean="0">
                <a:latin typeface="Book Antiqua" panose="02040602050305030304" pitchFamily="18" charset="0"/>
              </a:rPr>
              <a:t>Brittle materials </a:t>
            </a:r>
            <a:r>
              <a:rPr lang="en-CA" sz="2000" dirty="0" smtClean="0">
                <a:latin typeface="Book Antiqua" panose="02040602050305030304" pitchFamily="18" charset="0"/>
              </a:rPr>
              <a:t>– fail at relatively low values of strain.</a:t>
            </a:r>
            <a:endParaRPr lang="en-CA" sz="2000" dirty="0">
              <a:latin typeface="Book Antiqua" panose="02040602050305030304" pitchFamily="18" charset="0"/>
            </a:endParaRPr>
          </a:p>
        </p:txBody>
      </p:sp>
      <p:pic>
        <p:nvPicPr>
          <p:cNvPr id="9" name="Picture 4" descr="f6_13"/>
          <p:cNvPicPr>
            <a:picLocks noChangeAspect="1" noChangeArrowheads="1"/>
          </p:cNvPicPr>
          <p:nvPr/>
        </p:nvPicPr>
        <p:blipFill>
          <a:blip r:embed="rId6" cstate="print"/>
          <a:srcRect r="53091"/>
          <a:stretch>
            <a:fillRect/>
          </a:stretch>
        </p:blipFill>
        <p:spPr bwMode="auto">
          <a:xfrm>
            <a:off x="616383" y="3007017"/>
            <a:ext cx="3845364" cy="3601960"/>
          </a:xfrm>
          <a:prstGeom prst="rect">
            <a:avLst/>
          </a:prstGeom>
          <a:noFill/>
        </p:spPr>
      </p:pic>
      <p:grpSp>
        <p:nvGrpSpPr>
          <p:cNvPr id="10" name="Group 12"/>
          <p:cNvGrpSpPr>
            <a:grpSpLocks/>
          </p:cNvGrpSpPr>
          <p:nvPr/>
        </p:nvGrpSpPr>
        <p:grpSpPr bwMode="auto">
          <a:xfrm>
            <a:off x="1275335" y="1260299"/>
            <a:ext cx="2466411" cy="1460423"/>
            <a:chOff x="425" y="2235"/>
            <a:chExt cx="2671" cy="1234"/>
          </a:xfrm>
        </p:grpSpPr>
        <p:pic>
          <p:nvPicPr>
            <p:cNvPr id="11" name="Picture 13" descr="f8_03"/>
            <p:cNvPicPr>
              <a:picLocks noChangeAspect="1" noChangeArrowheads="1"/>
            </p:cNvPicPr>
            <p:nvPr/>
          </p:nvPicPr>
          <p:blipFill>
            <a:blip r:embed="rId7" cstate="print"/>
            <a:srcRect b="19853"/>
            <a:stretch>
              <a:fillRect/>
            </a:stretch>
          </p:blipFill>
          <p:spPr bwMode="auto">
            <a:xfrm>
              <a:off x="425" y="2235"/>
              <a:ext cx="2671" cy="981"/>
            </a:xfrm>
            <a:prstGeom prst="rect">
              <a:avLst/>
            </a:prstGeom>
            <a:noFill/>
          </p:spPr>
        </p:pic>
        <p:sp>
          <p:nvSpPr>
            <p:cNvPr id="12" name="Text Box 14"/>
            <p:cNvSpPr txBox="1">
              <a:spLocks noChangeArrowheads="1"/>
            </p:cNvSpPr>
            <p:nvPr/>
          </p:nvSpPr>
          <p:spPr bwMode="auto">
            <a:xfrm>
              <a:off x="779" y="3242"/>
              <a:ext cx="601" cy="2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101882" tIns="50941" rIns="101882" bIns="50941">
              <a:spAutoFit/>
            </a:bodyPr>
            <a:lstStyle/>
            <a:p>
              <a:pPr algn="l" defTabSz="1019175"/>
              <a:r>
                <a:rPr lang="en-GB" b="1"/>
                <a:t>Ductile</a:t>
              </a:r>
            </a:p>
          </p:txBody>
        </p:sp>
        <p:sp>
          <p:nvSpPr>
            <p:cNvPr id="13" name="Text Box 15"/>
            <p:cNvSpPr txBox="1">
              <a:spLocks noChangeArrowheads="1"/>
            </p:cNvSpPr>
            <p:nvPr/>
          </p:nvSpPr>
          <p:spPr bwMode="auto">
            <a:xfrm>
              <a:off x="2183" y="3243"/>
              <a:ext cx="536" cy="2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101882" tIns="50941" rIns="101882" bIns="50941">
              <a:spAutoFit/>
            </a:bodyPr>
            <a:lstStyle/>
            <a:p>
              <a:pPr algn="l" defTabSz="1019175"/>
              <a:r>
                <a:rPr lang="en-GB" b="1"/>
                <a:t>Brittle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91731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CE98-F1AA-48F8-AAE7-A09D65B5B866}" type="slidenum">
              <a:rPr lang="en-CA" smtClean="0"/>
              <a:t>11</a:t>
            </a:fld>
            <a:endParaRPr lang="en-CA" dirty="0"/>
          </a:p>
        </p:txBody>
      </p:sp>
      <p:pic>
        <p:nvPicPr>
          <p:cNvPr id="5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l="26875" t="15746" r="10347" b="5185"/>
          <a:stretch>
            <a:fillRect/>
          </a:stretch>
        </p:blipFill>
        <p:spPr bwMode="auto">
          <a:xfrm>
            <a:off x="2196377" y="337350"/>
            <a:ext cx="7301309" cy="5747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2135199" y="6169580"/>
            <a:ext cx="71906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b="1" dirty="0" smtClean="0">
                <a:solidFill>
                  <a:schemeClr val="tx2">
                    <a:lumMod val="60000"/>
                    <a:lumOff val="40000"/>
                  </a:schemeClr>
                </a:solidFill>
                <a:hlinkClick r:id="rId2"/>
              </a:rPr>
              <a:t>http://web.mst.edu/~mecmovie/</a:t>
            </a:r>
            <a:r>
              <a:rPr lang="en-CA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CA" b="1" dirty="0" smtClean="0"/>
              <a:t>(Chapter 3 – Mechanical properties)</a:t>
            </a:r>
            <a:endParaRPr lang="en-CA" b="1" dirty="0"/>
          </a:p>
        </p:txBody>
      </p:sp>
    </p:spTree>
    <p:extLst>
      <p:ext uri="{BB962C8B-B14F-4D97-AF65-F5344CB8AC3E}">
        <p14:creationId xmlns:p14="http://schemas.microsoft.com/office/powerpoint/2010/main" val="1393786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CE98-F1AA-48F8-AAE7-A09D65B5B866}" type="slidenum">
              <a:rPr lang="en-CA" smtClean="0"/>
              <a:t>12</a:t>
            </a:fld>
            <a:endParaRPr lang="en-CA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46221" y="-22662"/>
            <a:ext cx="11535033" cy="1325563"/>
          </a:xfrm>
        </p:spPr>
        <p:txBody>
          <a:bodyPr>
            <a:normAutofit/>
          </a:bodyPr>
          <a:lstStyle/>
          <a:p>
            <a:r>
              <a:rPr lang="en-CA" sz="4000" b="1" dirty="0">
                <a:latin typeface="Book Antiqua" panose="02040602050305030304" pitchFamily="18" charset="0"/>
              </a:rPr>
              <a:t>Poisson’s </a:t>
            </a:r>
            <a:r>
              <a:rPr lang="en-CA" sz="4000" b="1" dirty="0" smtClean="0">
                <a:latin typeface="Book Antiqua" panose="02040602050305030304" pitchFamily="18" charset="0"/>
              </a:rPr>
              <a:t>ratio</a:t>
            </a:r>
            <a:endParaRPr lang="en-CA" sz="4000" b="1" dirty="0">
              <a:latin typeface="Book Antiqua" panose="02040602050305030304" pitchFamily="18" charset="0"/>
            </a:endParaRP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82891358"/>
              </p:ext>
            </p:extLst>
          </p:nvPr>
        </p:nvGraphicFramePr>
        <p:xfrm>
          <a:off x="2479675" y="4433888"/>
          <a:ext cx="5380038" cy="1344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68" name="Equation" r:id="rId4" imgW="1574640" imgH="393480" progId="Equation.DSMT4">
                  <p:embed/>
                </p:oleObj>
              </mc:Choice>
              <mc:Fallback>
                <p:oleObj name="Equation" r:id="rId4" imgW="1574640" imgH="393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79675" y="4433888"/>
                        <a:ext cx="5380038" cy="1344612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 Box 47"/>
          <p:cNvSpPr txBox="1">
            <a:spLocks noChangeArrowheads="1"/>
          </p:cNvSpPr>
          <p:nvPr/>
        </p:nvSpPr>
        <p:spPr bwMode="auto">
          <a:xfrm>
            <a:off x="1290638" y="6211888"/>
            <a:ext cx="5459412" cy="414337"/>
          </a:xfrm>
          <a:prstGeom prst="rect">
            <a:avLst/>
          </a:prstGeom>
          <a:noFill/>
          <a:ln w="12700" algn="ctr">
            <a:noFill/>
            <a:miter lim="800000"/>
            <a:headEnd type="none" w="sm" len="sm"/>
            <a:tailEnd type="none" w="sm" len="sm"/>
          </a:ln>
          <a:effectLst/>
        </p:spPr>
        <p:txBody>
          <a:bodyPr lIns="101882" tIns="50941" rIns="101882" bIns="50941">
            <a:spAutoFit/>
          </a:bodyPr>
          <a:lstStyle/>
          <a:p>
            <a:pPr defTabSz="1019175">
              <a:spcBef>
                <a:spcPct val="50000"/>
              </a:spcBef>
            </a:pPr>
            <a:r>
              <a:rPr lang="en-US" dirty="0"/>
              <a:t>Isotropic </a:t>
            </a:r>
            <a:r>
              <a:rPr lang="en-US" dirty="0" smtClean="0"/>
              <a:t>material</a:t>
            </a:r>
            <a:endParaRPr lang="en-US" dirty="0"/>
          </a:p>
        </p:txBody>
      </p:sp>
      <p:graphicFrame>
        <p:nvGraphicFramePr>
          <p:cNvPr id="8" name="Object 48"/>
          <p:cNvGraphicFramePr>
            <a:graphicFrameLocks noChangeAspect="1"/>
          </p:cNvGraphicFramePr>
          <p:nvPr/>
        </p:nvGraphicFramePr>
        <p:xfrm>
          <a:off x="5759450" y="6091238"/>
          <a:ext cx="2112963" cy="547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69" name="Equation" r:id="rId6" imgW="685800" imgH="177480" progId="Equation.DSMT4">
                  <p:embed/>
                </p:oleObj>
              </mc:Choice>
              <mc:Fallback>
                <p:oleObj name="Equation" r:id="rId6" imgW="685800" imgH="177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59450" y="6091238"/>
                        <a:ext cx="2112963" cy="5476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3" descr="D:\Shared PC\1 POWERPOINT JOBS\Gere\JPEGs\CH 01\GERE_0019_f1_22.jpg"/>
          <p:cNvPicPr>
            <a:picLocks noChangeAspect="1" noChangeArrowheads="1"/>
          </p:cNvPicPr>
          <p:nvPr/>
        </p:nvPicPr>
        <p:blipFill>
          <a:blip r:embed="rId8" cstate="print"/>
          <a:srcRect b="70856"/>
          <a:stretch>
            <a:fillRect/>
          </a:stretch>
        </p:blipFill>
        <p:spPr bwMode="auto">
          <a:xfrm>
            <a:off x="1468438" y="1273175"/>
            <a:ext cx="6816725" cy="1292225"/>
          </a:xfrm>
          <a:prstGeom prst="rect">
            <a:avLst/>
          </a:prstGeom>
          <a:noFill/>
        </p:spPr>
      </p:pic>
      <p:pic>
        <p:nvPicPr>
          <p:cNvPr id="10" name="Picture 3" descr="D:\Shared PC\1 POWERPOINT JOBS\Gere\JPEGs\CH 01\GERE_0019_f1_22.jpg"/>
          <p:cNvPicPr>
            <a:picLocks noChangeAspect="1" noChangeArrowheads="1"/>
          </p:cNvPicPr>
          <p:nvPr/>
        </p:nvPicPr>
        <p:blipFill>
          <a:blip r:embed="rId8" cstate="print"/>
          <a:srcRect t="52059" b="13283"/>
          <a:stretch>
            <a:fillRect/>
          </a:stretch>
        </p:blipFill>
        <p:spPr bwMode="auto">
          <a:xfrm>
            <a:off x="1468438" y="2679700"/>
            <a:ext cx="6816725" cy="15367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08693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CE98-F1AA-48F8-AAE7-A09D65B5B866}" type="slidenum">
              <a:rPr lang="en-CA" smtClean="0"/>
              <a:t>13</a:t>
            </a:fld>
            <a:endParaRPr lang="en-CA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46221" y="-22662"/>
            <a:ext cx="11535033" cy="1325563"/>
          </a:xfrm>
        </p:spPr>
        <p:txBody>
          <a:bodyPr>
            <a:normAutofit/>
          </a:bodyPr>
          <a:lstStyle/>
          <a:p>
            <a:r>
              <a:rPr lang="en-CA" sz="4000" b="1" dirty="0">
                <a:latin typeface="Book Antiqua" panose="02040602050305030304" pitchFamily="18" charset="0"/>
              </a:rPr>
              <a:t>Shear &amp; Bearing </a:t>
            </a:r>
            <a:r>
              <a:rPr lang="en-CA" sz="4000" b="1" dirty="0" smtClean="0">
                <a:latin typeface="Book Antiqua" panose="02040602050305030304" pitchFamily="18" charset="0"/>
              </a:rPr>
              <a:t>Stress</a:t>
            </a:r>
            <a:endParaRPr lang="en-CA" sz="4000" b="1" dirty="0">
              <a:latin typeface="Book Antiqua" panose="02040602050305030304" pitchFamily="18" charset="0"/>
            </a:endParaRPr>
          </a:p>
        </p:txBody>
      </p:sp>
      <p:pic>
        <p:nvPicPr>
          <p:cNvPr id="6" name="Picture 3" descr="D:\Shared PC\1 POWERPOINT JOBS\Gere\JPEGs\CH 01\GERE_0021_f1_2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038" y="1172610"/>
            <a:ext cx="9258300" cy="4384811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2789695" y="5157311"/>
            <a:ext cx="15734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dirty="0" smtClean="0"/>
              <a:t>Bearing stress</a:t>
            </a:r>
            <a:endParaRPr lang="en-CA" dirty="0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84262254"/>
              </p:ext>
            </p:extLst>
          </p:nvPr>
        </p:nvGraphicFramePr>
        <p:xfrm>
          <a:off x="2994670" y="5557421"/>
          <a:ext cx="1163449" cy="9418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88" name="Equation" r:id="rId5" imgW="533160" imgH="431640" progId="Equation.DSMT4">
                  <p:embed/>
                </p:oleObj>
              </mc:Choice>
              <mc:Fallback>
                <p:oleObj name="Equation" r:id="rId5" imgW="533160" imgH="431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94670" y="5557421"/>
                        <a:ext cx="1163449" cy="941840"/>
                      </a:xfrm>
                      <a:prstGeom prst="rect">
                        <a:avLst/>
                      </a:prstGeom>
                      <a:noFill/>
                      <a:ln w="2857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9" name="Straight Arrow Connector 8"/>
          <p:cNvCxnSpPr/>
          <p:nvPr/>
        </p:nvCxnSpPr>
        <p:spPr bwMode="auto">
          <a:xfrm rot="5400000" flipH="1" flipV="1">
            <a:off x="4172596" y="4638710"/>
            <a:ext cx="381000" cy="656202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arrow"/>
          </a:ln>
          <a:effectLst/>
        </p:spPr>
      </p:cxnSp>
      <p:sp>
        <p:nvSpPr>
          <p:cNvPr id="10" name="TextBox 9"/>
          <p:cNvSpPr txBox="1"/>
          <p:nvPr/>
        </p:nvSpPr>
        <p:spPr>
          <a:xfrm>
            <a:off x="10572626" y="4913383"/>
            <a:ext cx="13695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Shear stress</a:t>
            </a:r>
            <a:endParaRPr lang="en-CA" dirty="0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5316123"/>
              </p:ext>
            </p:extLst>
          </p:nvPr>
        </p:nvGraphicFramePr>
        <p:xfrm>
          <a:off x="10828778" y="5341977"/>
          <a:ext cx="857250" cy="858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89" name="Equation" r:id="rId7" imgW="393480" imgH="393480" progId="Equation.DSMT4">
                  <p:embed/>
                </p:oleObj>
              </mc:Choice>
              <mc:Fallback>
                <p:oleObj name="Equation" r:id="rId7" imgW="393480" imgH="393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828778" y="5341977"/>
                        <a:ext cx="857250" cy="858837"/>
                      </a:xfrm>
                      <a:prstGeom prst="rect">
                        <a:avLst/>
                      </a:prstGeom>
                      <a:noFill/>
                      <a:ln w="2857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2" name="Straight Arrow Connector 11"/>
          <p:cNvCxnSpPr/>
          <p:nvPr/>
        </p:nvCxnSpPr>
        <p:spPr bwMode="auto">
          <a:xfrm flipH="1" flipV="1">
            <a:off x="9704361" y="4656852"/>
            <a:ext cx="833433" cy="309959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arrow"/>
          </a:ln>
          <a:effectLst/>
        </p:spPr>
      </p:cxnSp>
      <p:sp>
        <p:nvSpPr>
          <p:cNvPr id="13" name="TextBox 12"/>
          <p:cNvSpPr txBox="1"/>
          <p:nvPr/>
        </p:nvSpPr>
        <p:spPr>
          <a:xfrm>
            <a:off x="7371655" y="1342569"/>
            <a:ext cx="22700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Bolt in “double shear”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59529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CE98-F1AA-48F8-AAE7-A09D65B5B866}" type="slidenum">
              <a:rPr lang="en-CA" smtClean="0"/>
              <a:t>14</a:t>
            </a:fld>
            <a:endParaRPr lang="en-CA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46221" y="-22662"/>
            <a:ext cx="11535033" cy="1325563"/>
          </a:xfrm>
        </p:spPr>
        <p:txBody>
          <a:bodyPr>
            <a:normAutofit/>
          </a:bodyPr>
          <a:lstStyle/>
          <a:p>
            <a:r>
              <a:rPr lang="en-CA" sz="4000" b="1" dirty="0">
                <a:latin typeface="Book Antiqua" panose="02040602050305030304" pitchFamily="18" charset="0"/>
              </a:rPr>
              <a:t>Shear </a:t>
            </a:r>
            <a:r>
              <a:rPr lang="en-CA" sz="4000" b="1" dirty="0" smtClean="0">
                <a:latin typeface="Book Antiqua" panose="02040602050305030304" pitchFamily="18" charset="0"/>
              </a:rPr>
              <a:t>Strain</a:t>
            </a:r>
            <a:endParaRPr lang="en-CA" sz="4000" b="1" dirty="0">
              <a:latin typeface="Book Antiqua" panose="02040602050305030304" pitchFamily="18" charset="0"/>
            </a:endParaRPr>
          </a:p>
        </p:txBody>
      </p:sp>
      <p:graphicFrame>
        <p:nvGraphicFramePr>
          <p:cNvPr id="6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89641681"/>
              </p:ext>
            </p:extLst>
          </p:nvPr>
        </p:nvGraphicFramePr>
        <p:xfrm>
          <a:off x="3421063" y="1258888"/>
          <a:ext cx="2932112" cy="1336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22" name="Equation" r:id="rId4" imgW="863280" imgH="393480" progId="Equation.DSMT4">
                  <p:embed/>
                </p:oleObj>
              </mc:Choice>
              <mc:Fallback>
                <p:oleObj name="Equation" r:id="rId4" imgW="863280" imgH="393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1063" y="1258888"/>
                        <a:ext cx="2932112" cy="1336675"/>
                      </a:xfrm>
                      <a:prstGeom prst="rect">
                        <a:avLst/>
                      </a:prstGeom>
                      <a:noFill/>
                      <a:ln w="28575">
                        <a:solidFill>
                          <a:srgbClr val="FF0000"/>
                        </a:solidFill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" name="Group 6"/>
          <p:cNvGrpSpPr/>
          <p:nvPr/>
        </p:nvGrpSpPr>
        <p:grpSpPr>
          <a:xfrm>
            <a:off x="3314700" y="3492500"/>
            <a:ext cx="3327400" cy="2324100"/>
            <a:chOff x="3581400" y="3276600"/>
            <a:chExt cx="3327400" cy="2324100"/>
          </a:xfrm>
        </p:grpSpPr>
        <p:sp>
          <p:nvSpPr>
            <p:cNvPr id="8" name="Rectangle 7"/>
            <p:cNvSpPr/>
            <p:nvPr/>
          </p:nvSpPr>
          <p:spPr bwMode="auto">
            <a:xfrm>
              <a:off x="3581400" y="3289300"/>
              <a:ext cx="2540000" cy="2298700"/>
            </a:xfrm>
            <a:prstGeom prst="rect">
              <a:avLst/>
            </a:prstGeom>
            <a:noFill/>
            <a:ln w="12700" cap="flat" cmpd="sng" algn="ctr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101917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CA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cxnSp>
          <p:nvCxnSpPr>
            <p:cNvPr id="9" name="Straight Connector 8"/>
            <p:cNvCxnSpPr/>
            <p:nvPr/>
          </p:nvCxnSpPr>
          <p:spPr bwMode="auto">
            <a:xfrm rot="5400000" flipH="1" flipV="1">
              <a:off x="2825750" y="4057650"/>
              <a:ext cx="2311400" cy="774700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dash"/>
              <a:round/>
              <a:headEnd type="none" w="sm" len="sm"/>
              <a:tailEnd type="none" w="sm" len="sm"/>
            </a:ln>
            <a:effectLst/>
          </p:spPr>
        </p:cxnSp>
        <p:cxnSp>
          <p:nvCxnSpPr>
            <p:cNvPr id="10" name="Straight Connector 9"/>
            <p:cNvCxnSpPr/>
            <p:nvPr/>
          </p:nvCxnSpPr>
          <p:spPr bwMode="auto">
            <a:xfrm rot="5400000" flipH="1" flipV="1">
              <a:off x="5365750" y="4044950"/>
              <a:ext cx="2311400" cy="774700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dash"/>
              <a:round/>
              <a:headEnd type="none" w="sm" len="sm"/>
              <a:tailEnd type="none" w="sm" len="sm"/>
            </a:ln>
            <a:effectLst/>
          </p:spPr>
        </p:cxnSp>
        <p:cxnSp>
          <p:nvCxnSpPr>
            <p:cNvPr id="11" name="Straight Connector 10"/>
            <p:cNvCxnSpPr/>
            <p:nvPr/>
          </p:nvCxnSpPr>
          <p:spPr bwMode="auto">
            <a:xfrm>
              <a:off x="6121400" y="3289300"/>
              <a:ext cx="787400" cy="0"/>
            </a:xfrm>
            <a:prstGeom prst="line">
              <a:avLst/>
            </a:prstGeom>
            <a:solidFill>
              <a:schemeClr val="accent1"/>
            </a:solidFill>
            <a:ln w="12700" cap="flat" cmpd="sng" algn="ctr">
              <a:solidFill>
                <a:schemeClr val="tx1"/>
              </a:solidFill>
              <a:prstDash val="dash"/>
              <a:round/>
              <a:headEnd type="none" w="sm" len="sm"/>
              <a:tailEnd type="none" w="sm" len="sm"/>
            </a:ln>
            <a:effectLst/>
          </p:spPr>
        </p:cxnSp>
      </p:grpSp>
      <p:cxnSp>
        <p:nvCxnSpPr>
          <p:cNvPr id="12" name="Straight Arrow Connector 11"/>
          <p:cNvCxnSpPr/>
          <p:nvPr/>
        </p:nvCxnSpPr>
        <p:spPr bwMode="auto">
          <a:xfrm flipV="1">
            <a:off x="3886200" y="3333750"/>
            <a:ext cx="1866900" cy="6352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rgbClr val="C00000"/>
            </a:solidFill>
            <a:prstDash val="solid"/>
            <a:round/>
            <a:headEnd type="none" w="sm" len="sm"/>
            <a:tailEnd type="triangle" w="lg" len="lg"/>
          </a:ln>
          <a:effectLst/>
        </p:spPr>
      </p:cxnSp>
      <p:cxnSp>
        <p:nvCxnSpPr>
          <p:cNvPr id="13" name="Straight Arrow Connector 12"/>
          <p:cNvCxnSpPr/>
          <p:nvPr/>
        </p:nvCxnSpPr>
        <p:spPr bwMode="auto">
          <a:xfrm flipV="1">
            <a:off x="3751263" y="6018212"/>
            <a:ext cx="1866900" cy="6352"/>
          </a:xfrm>
          <a:prstGeom prst="straightConnector1">
            <a:avLst/>
          </a:prstGeom>
          <a:solidFill>
            <a:schemeClr val="accent1"/>
          </a:solidFill>
          <a:ln w="25400" cap="flat" cmpd="sng" algn="ctr">
            <a:solidFill>
              <a:srgbClr val="C00000"/>
            </a:solidFill>
            <a:prstDash val="solid"/>
            <a:round/>
            <a:headEnd type="triangle" w="lg" len="lg"/>
            <a:tailEnd type="none" w="lg" len="lg"/>
          </a:ln>
          <a:effectLst/>
        </p:spPr>
      </p:cxnSp>
      <p:cxnSp>
        <p:nvCxnSpPr>
          <p:cNvPr id="14" name="Straight Arrow Connector 13"/>
          <p:cNvCxnSpPr/>
          <p:nvPr/>
        </p:nvCxnSpPr>
        <p:spPr bwMode="auto">
          <a:xfrm>
            <a:off x="5867400" y="3340100"/>
            <a:ext cx="838200" cy="1588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arrow"/>
            <a:tailEnd type="arrow"/>
          </a:ln>
          <a:effectLst/>
        </p:spPr>
      </p:cxnSp>
      <p:sp>
        <p:nvSpPr>
          <p:cNvPr id="15" name="TextBox 14"/>
          <p:cNvSpPr txBox="1"/>
          <p:nvPr/>
        </p:nvSpPr>
        <p:spPr>
          <a:xfrm>
            <a:off x="5765800" y="2895600"/>
            <a:ext cx="1003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i="1" dirty="0" smtClean="0">
                <a:latin typeface="Times New Roman" pitchFamily="18" charset="0"/>
                <a:cs typeface="Times New Roman" pitchFamily="18" charset="0"/>
              </a:rPr>
              <a:t>w</a:t>
            </a:r>
            <a:endParaRPr lang="en-CA" i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6" name="Straight Arrow Connector 15"/>
          <p:cNvCxnSpPr/>
          <p:nvPr/>
        </p:nvCxnSpPr>
        <p:spPr bwMode="auto">
          <a:xfrm rot="5400000">
            <a:off x="3702050" y="4654550"/>
            <a:ext cx="2286000" cy="12700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arrow"/>
            <a:tailEnd type="arrow"/>
          </a:ln>
          <a:effectLst/>
        </p:spPr>
      </p:cxnSp>
      <p:sp>
        <p:nvSpPr>
          <p:cNvPr id="17" name="TextBox 16"/>
          <p:cNvSpPr txBox="1"/>
          <p:nvPr/>
        </p:nvSpPr>
        <p:spPr>
          <a:xfrm>
            <a:off x="4648200" y="4394200"/>
            <a:ext cx="1003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i="1" dirty="0" smtClean="0">
                <a:latin typeface="Times New Roman" pitchFamily="18" charset="0"/>
                <a:cs typeface="Times New Roman" pitchFamily="18" charset="0"/>
              </a:rPr>
              <a:t>l</a:t>
            </a:r>
            <a:endParaRPr lang="en-CA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689600" y="3746500"/>
            <a:ext cx="1003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i="1" dirty="0" smtClean="0">
                <a:latin typeface="Symbol" pitchFamily="18" charset="2"/>
                <a:cs typeface="Times New Roman" pitchFamily="18" charset="0"/>
              </a:rPr>
              <a:t>q</a:t>
            </a:r>
            <a:endParaRPr lang="en-CA" i="1" dirty="0">
              <a:latin typeface="Symbol" pitchFamily="18" charset="2"/>
              <a:cs typeface="Times New Roman" pitchFamily="18" charset="0"/>
            </a:endParaRPr>
          </a:p>
        </p:txBody>
      </p:sp>
      <p:sp>
        <p:nvSpPr>
          <p:cNvPr id="19" name="Arc 18"/>
          <p:cNvSpPr/>
          <p:nvPr/>
        </p:nvSpPr>
        <p:spPr bwMode="auto">
          <a:xfrm>
            <a:off x="5359400" y="4089400"/>
            <a:ext cx="1016000" cy="393700"/>
          </a:xfrm>
          <a:prstGeom prst="arc">
            <a:avLst/>
          </a:prstGeom>
          <a:noFill/>
          <a:ln w="12700" cap="flat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10191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216400" y="6070600"/>
            <a:ext cx="1003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i="1" dirty="0" smtClean="0">
                <a:latin typeface="Symbol" pitchFamily="18" charset="2"/>
                <a:cs typeface="Times New Roman" pitchFamily="18" charset="0"/>
              </a:rPr>
              <a:t>t</a:t>
            </a:r>
            <a:endParaRPr lang="en-CA" i="1" dirty="0">
              <a:latin typeface="Symbol" pitchFamily="18" charset="2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305300" y="2946400"/>
            <a:ext cx="1003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i="1" dirty="0" smtClean="0">
                <a:latin typeface="Symbol" pitchFamily="18" charset="2"/>
                <a:cs typeface="Times New Roman" pitchFamily="18" charset="0"/>
              </a:rPr>
              <a:t>t</a:t>
            </a:r>
            <a:endParaRPr lang="en-CA" i="1" dirty="0">
              <a:latin typeface="Symbol" pitchFamily="18" charset="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6115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3CE98-F1AA-48F8-AAE7-A09D65B5B866}" type="slidenum">
              <a:rPr lang="en-CA" smtClean="0"/>
              <a:t>15</a:t>
            </a:fld>
            <a:endParaRPr lang="en-CA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53313" y="0"/>
            <a:ext cx="10515600" cy="1325563"/>
          </a:xfrm>
        </p:spPr>
        <p:txBody>
          <a:bodyPr>
            <a:normAutofit/>
          </a:bodyPr>
          <a:lstStyle/>
          <a:p>
            <a:r>
              <a:rPr lang="fr-CA" sz="5000" b="1" dirty="0" smtClean="0">
                <a:latin typeface="Book Antiqua" panose="02040602050305030304" pitchFamily="18" charset="0"/>
              </a:rPr>
              <a:t>Summary</a:t>
            </a:r>
            <a:endParaRPr lang="en-CA" sz="5000" b="1" dirty="0">
              <a:latin typeface="Book Antiqua" panose="02040602050305030304" pitchFamily="18" charset="0"/>
            </a:endParaRPr>
          </a:p>
        </p:txBody>
      </p:sp>
      <p:sp>
        <p:nvSpPr>
          <p:cNvPr id="6" name="Rectangle 5"/>
          <p:cNvSpPr/>
          <p:nvPr>
            <p:custDataLst>
              <p:tags r:id="rId2"/>
            </p:custDataLst>
          </p:nvPr>
        </p:nvSpPr>
        <p:spPr>
          <a:xfrm>
            <a:off x="253312" y="1125538"/>
            <a:ext cx="11427825" cy="3308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1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CA" sz="2200" b="1" dirty="0">
                <a:latin typeface="Book Antiqua" panose="02040602050305030304" pitchFamily="18" charset="0"/>
              </a:rPr>
              <a:t>Normal (or Axial) Stresses and </a:t>
            </a:r>
            <a:r>
              <a:rPr lang="en-CA" sz="2200" b="1" dirty="0" smtClean="0">
                <a:latin typeface="Book Antiqua" panose="02040602050305030304" pitchFamily="18" charset="0"/>
              </a:rPr>
              <a:t>Strains;</a:t>
            </a:r>
            <a:endParaRPr lang="en-CA" sz="2200" b="1" dirty="0">
              <a:latin typeface="Book Antiqua" panose="02040602050305030304" pitchFamily="18" charset="0"/>
            </a:endParaRPr>
          </a:p>
          <a:p>
            <a:pPr marL="285750" lvl="1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CA" sz="2200" b="1" dirty="0">
                <a:latin typeface="Book Antiqua" panose="02040602050305030304" pitchFamily="18" charset="0"/>
              </a:rPr>
              <a:t>Shear &amp; Bearing </a:t>
            </a:r>
            <a:r>
              <a:rPr lang="en-CA" sz="2200" b="1" dirty="0" smtClean="0">
                <a:latin typeface="Book Antiqua" panose="02040602050305030304" pitchFamily="18" charset="0"/>
              </a:rPr>
              <a:t>Stress;</a:t>
            </a:r>
            <a:endParaRPr lang="en-CA" sz="2200" b="1" dirty="0">
              <a:latin typeface="Book Antiqua" panose="02040602050305030304" pitchFamily="18" charset="0"/>
            </a:endParaRPr>
          </a:p>
          <a:p>
            <a:pPr marL="285750" lvl="1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CA" sz="2200" b="1" dirty="0" smtClean="0">
                <a:latin typeface="Book Antiqua" panose="02040602050305030304" pitchFamily="18" charset="0"/>
              </a:rPr>
              <a:t>Stress-Strain Diagram (Elastic &amp; Plastic Behaviour);</a:t>
            </a:r>
            <a:endParaRPr lang="en-CA" sz="2200" b="1" dirty="0">
              <a:latin typeface="Book Antiqua" panose="02040602050305030304" pitchFamily="18" charset="0"/>
            </a:endParaRPr>
          </a:p>
          <a:p>
            <a:pPr marL="285750" lvl="1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CA" sz="2200" b="1" dirty="0" smtClean="0">
                <a:latin typeface="Book Antiqua" panose="02040602050305030304" pitchFamily="18" charset="0"/>
              </a:rPr>
              <a:t>Modulus of Elasticity;</a:t>
            </a:r>
          </a:p>
          <a:p>
            <a:pPr marL="285750" lvl="1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CA" sz="2200" b="1" dirty="0" smtClean="0">
                <a:latin typeface="Book Antiqua" panose="02040602050305030304" pitchFamily="18" charset="0"/>
              </a:rPr>
              <a:t>Ductile </a:t>
            </a:r>
            <a:r>
              <a:rPr lang="en-CA" sz="2200" b="1" dirty="0">
                <a:latin typeface="Book Antiqua" panose="02040602050305030304" pitchFamily="18" charset="0"/>
              </a:rPr>
              <a:t>vs. Brittle </a:t>
            </a:r>
            <a:r>
              <a:rPr lang="en-CA" sz="2200" b="1" dirty="0" smtClean="0">
                <a:latin typeface="Book Antiqua" panose="02040602050305030304" pitchFamily="18" charset="0"/>
              </a:rPr>
              <a:t>Materials.</a:t>
            </a:r>
            <a:endParaRPr lang="en-CA" sz="2200" b="1" dirty="0">
              <a:latin typeface="Book Antiqua" panose="02040602050305030304" pitchFamily="18" charset="0"/>
            </a:endParaRPr>
          </a:p>
          <a:p>
            <a:pPr marL="800100" lvl="1" indent="-342900" algn="just">
              <a:spcBef>
                <a:spcPts val="300"/>
              </a:spcBef>
              <a:spcAft>
                <a:spcPts val="300"/>
              </a:spcAft>
              <a:buFont typeface="Wingdings" panose="05000000000000000000" pitchFamily="2" charset="2"/>
              <a:buChar char="ü"/>
            </a:pPr>
            <a:endParaRPr lang="en-CA" sz="2200" dirty="0">
              <a:latin typeface="Book Antiqua" panose="02040602050305030304" pitchFamily="18" charset="0"/>
            </a:endParaRPr>
          </a:p>
          <a:p>
            <a:pPr marL="742950" lvl="1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CA" sz="2200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852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  <p:custDataLst>
              <p:tags r:id="rId1"/>
            </p:custDataLst>
          </p:nvPr>
        </p:nvSpPr>
        <p:spPr/>
        <p:txBody>
          <a:bodyPr/>
          <a:lstStyle/>
          <a:p>
            <a:endParaRPr lang="en-CA" dirty="0"/>
          </a:p>
        </p:txBody>
      </p:sp>
      <p:pic>
        <p:nvPicPr>
          <p:cNvPr id="7" name="Picture 3" descr="C:\Users\Francisco\Pictures\Icold.Brasil 2013\DSC05556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8" name="Retângulo 7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682928" y="1066800"/>
            <a:ext cx="2511380" cy="58477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 algn="ctr"/>
            <a:r>
              <a:rPr lang="en-US" sz="3200" b="1" dirty="0" smtClean="0">
                <a:latin typeface="Book Antiqua" pitchFamily="18" charset="0"/>
              </a:rPr>
              <a:t>Questions?</a:t>
            </a:r>
            <a:endParaRPr lang="en-US" sz="3200" b="1" dirty="0">
              <a:latin typeface="Book Antiqua" pitchFamily="18" charset="0"/>
            </a:endParaRPr>
          </a:p>
        </p:txBody>
      </p:sp>
      <p:sp>
        <p:nvSpPr>
          <p:cNvPr id="9" name="Retângulo 7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682928" y="382073"/>
            <a:ext cx="2511380" cy="58477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 algn="ctr"/>
            <a:r>
              <a:rPr lang="en-US" sz="3200" b="1" dirty="0" smtClean="0">
                <a:latin typeface="Book Antiqua" pitchFamily="18" charset="0"/>
              </a:rPr>
              <a:t>Thank you!</a:t>
            </a:r>
            <a:endParaRPr lang="en-US" sz="3200" b="1" dirty="0">
              <a:latin typeface="Book Antiqua" pitchFamily="18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D843CE98-F1AA-48F8-AAE7-A09D65B5B866}" type="slidenum">
              <a:rPr lang="en-CA" smtClean="0"/>
              <a:t>16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85347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10586</TotalTime>
  <Words>371</Words>
  <Application>Microsoft Office PowerPoint</Application>
  <PresentationFormat>Widescreen</PresentationFormat>
  <Paragraphs>147</Paragraphs>
  <Slides>16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5" baseType="lpstr">
      <vt:lpstr>Arial</vt:lpstr>
      <vt:lpstr>Book Antiqua</vt:lpstr>
      <vt:lpstr>Calibri</vt:lpstr>
      <vt:lpstr>Calibri Light</vt:lpstr>
      <vt:lpstr>Symbol</vt:lpstr>
      <vt:lpstr>Times New Roman</vt:lpstr>
      <vt:lpstr>Wingdings</vt:lpstr>
      <vt:lpstr>Office Theme</vt:lpstr>
      <vt:lpstr>Equation</vt:lpstr>
      <vt:lpstr>2140 B – Mechanics of Materials I </vt:lpstr>
      <vt:lpstr>Course Outline</vt:lpstr>
      <vt:lpstr>Normal (or Axial) Stress</vt:lpstr>
      <vt:lpstr>Normal (or Axial) Strain</vt:lpstr>
      <vt:lpstr>Example</vt:lpstr>
      <vt:lpstr>Stress-Strain Curve</vt:lpstr>
      <vt:lpstr>Elastic Behaviour: Hooke’s Law</vt:lpstr>
      <vt:lpstr>Plastic Behaviour: Yield point</vt:lpstr>
      <vt:lpstr>Modulus of Elasticity</vt:lpstr>
      <vt:lpstr>Ductile vs. Brittle Materials</vt:lpstr>
      <vt:lpstr>PowerPoint Presentation</vt:lpstr>
      <vt:lpstr>Poisson’s ratio</vt:lpstr>
      <vt:lpstr>Shear &amp; Bearing Stress</vt:lpstr>
      <vt:lpstr>Shear Strain</vt:lpstr>
      <vt:lpstr>Summary</vt:lpstr>
      <vt:lpstr>PowerPoint Presentation</vt:lpstr>
    </vt:vector>
  </TitlesOfParts>
  <Company>University of Ottawa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Leandro Sanchez</dc:creator>
  <cp:lastModifiedBy>Leandro Sanchez</cp:lastModifiedBy>
  <cp:revision>1276</cp:revision>
  <dcterms:created xsi:type="dcterms:W3CDTF">2015-08-17T15:12:35Z</dcterms:created>
  <dcterms:modified xsi:type="dcterms:W3CDTF">2016-02-05T04:52:29Z</dcterms:modified>
</cp:coreProperties>
</file>