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4"/>
  </p:notesMasterIdLst>
  <p:sldIdLst>
    <p:sldId id="256" r:id="rId2"/>
    <p:sldId id="257" r:id="rId3"/>
    <p:sldId id="258" r:id="rId4"/>
    <p:sldId id="259" r:id="rId5"/>
    <p:sldId id="261" r:id="rId6"/>
    <p:sldId id="263" r:id="rId7"/>
    <p:sldId id="264" r:id="rId8"/>
    <p:sldId id="265" r:id="rId9"/>
    <p:sldId id="280" r:id="rId10"/>
    <p:sldId id="281" r:id="rId11"/>
    <p:sldId id="266" r:id="rId12"/>
    <p:sldId id="267" r:id="rId13"/>
    <p:sldId id="268" r:id="rId14"/>
    <p:sldId id="270" r:id="rId15"/>
    <p:sldId id="271" r:id="rId16"/>
    <p:sldId id="272" r:id="rId17"/>
    <p:sldId id="273" r:id="rId18"/>
    <p:sldId id="274" r:id="rId19"/>
    <p:sldId id="276" r:id="rId20"/>
    <p:sldId id="277" r:id="rId21"/>
    <p:sldId id="278" r:id="rId22"/>
    <p:sldId id="279"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7708" autoAdjust="0"/>
  </p:normalViewPr>
  <p:slideViewPr>
    <p:cSldViewPr>
      <p:cViewPr>
        <p:scale>
          <a:sx n="100" d="100"/>
          <a:sy n="100" d="100"/>
        </p:scale>
        <p:origin x="-1168" y="1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notesMaster" Target="notesMasters/notesMaster1.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4BA51F-900B-FB4C-9EB3-D84C2C574971}" type="datetimeFigureOut">
              <a:rPr lang="en-US" smtClean="0"/>
              <a:t>2013-09-30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483937-D2CD-BD48-B1B0-9C34216A99E2}" type="slidenum">
              <a:rPr lang="en-US" smtClean="0"/>
              <a:t>‹#›</a:t>
            </a:fld>
            <a:endParaRPr lang="en-US"/>
          </a:p>
        </p:txBody>
      </p:sp>
    </p:spTree>
    <p:extLst>
      <p:ext uri="{BB962C8B-B14F-4D97-AF65-F5344CB8AC3E}">
        <p14:creationId xmlns:p14="http://schemas.microsoft.com/office/powerpoint/2010/main" val="377022653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smtClean="0"/>
              <a:t>Gender</a:t>
            </a:r>
            <a:r>
              <a:rPr lang="en-US" sz="1400" baseline="0" dirty="0" smtClean="0"/>
              <a:t> Schema – Privileges &amp; disadvantages for both men &amp; women.  </a:t>
            </a:r>
          </a:p>
          <a:p>
            <a:r>
              <a:rPr lang="en-US" sz="1400" baseline="0" dirty="0" smtClean="0"/>
              <a:t>Individuals show </a:t>
            </a:r>
            <a:r>
              <a:rPr lang="en-US" sz="1400" u="sng" baseline="0" dirty="0" smtClean="0"/>
              <a:t>agency</a:t>
            </a:r>
            <a:r>
              <a:rPr lang="en-US" sz="1400" baseline="0" dirty="0" smtClean="0"/>
              <a:t> when they resist</a:t>
            </a:r>
          </a:p>
          <a:p>
            <a:r>
              <a:rPr lang="en-US" sz="1400" u="sng" baseline="0" dirty="0" smtClean="0"/>
              <a:t>Structure</a:t>
            </a:r>
            <a:r>
              <a:rPr lang="en-US" sz="1400" baseline="0" dirty="0" smtClean="0"/>
              <a:t>- government , media , family , peer culture , society in general</a:t>
            </a:r>
          </a:p>
          <a:p>
            <a:endParaRPr lang="en-US" sz="1400" dirty="0" smtClean="0"/>
          </a:p>
        </p:txBody>
      </p:sp>
      <p:sp>
        <p:nvSpPr>
          <p:cNvPr id="4" name="Slide Number Placeholder 3"/>
          <p:cNvSpPr>
            <a:spLocks noGrp="1"/>
          </p:cNvSpPr>
          <p:nvPr>
            <p:ph type="sldNum" sz="quarter" idx="10"/>
          </p:nvPr>
        </p:nvSpPr>
        <p:spPr/>
        <p:txBody>
          <a:bodyPr/>
          <a:lstStyle/>
          <a:p>
            <a:fld id="{A3483937-D2CD-BD48-B1B0-9C34216A99E2}" type="slidenum">
              <a:rPr lang="en-US" smtClean="0"/>
              <a:t>2</a:t>
            </a:fld>
            <a:endParaRPr lang="en-US" dirty="0"/>
          </a:p>
        </p:txBody>
      </p:sp>
    </p:spTree>
    <p:extLst>
      <p:ext uri="{BB962C8B-B14F-4D97-AF65-F5344CB8AC3E}">
        <p14:creationId xmlns:p14="http://schemas.microsoft.com/office/powerpoint/2010/main" val="265957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Although there is a focus</a:t>
            </a:r>
            <a:r>
              <a:rPr lang="en-US" baseline="0" dirty="0" smtClean="0"/>
              <a:t> on individuality w</a:t>
            </a:r>
            <a:r>
              <a:rPr lang="en-US" dirty="0" smtClean="0"/>
              <a:t>omen have shared experiences – beauty, child bearing,</a:t>
            </a:r>
            <a:r>
              <a:rPr lang="en-US" baseline="0" dirty="0" smtClean="0"/>
              <a:t> sexual assaults –</a:t>
            </a:r>
          </a:p>
          <a:p>
            <a:r>
              <a:rPr lang="en-US" baseline="0" dirty="0" smtClean="0"/>
              <a:t>Feminism builds on the structure and individualism of the person </a:t>
            </a:r>
          </a:p>
          <a:p>
            <a:r>
              <a:rPr lang="en-US" baseline="0" dirty="0" smtClean="0"/>
              <a:t>Difference of standards may be a separation </a:t>
            </a:r>
          </a:p>
          <a:p>
            <a:endParaRPr lang="en-US" dirty="0"/>
          </a:p>
        </p:txBody>
      </p:sp>
      <p:sp>
        <p:nvSpPr>
          <p:cNvPr id="4" name="Slide Number Placeholder 3"/>
          <p:cNvSpPr>
            <a:spLocks noGrp="1"/>
          </p:cNvSpPr>
          <p:nvPr>
            <p:ph type="sldNum" sz="quarter" idx="10"/>
          </p:nvPr>
        </p:nvSpPr>
        <p:spPr/>
        <p:txBody>
          <a:bodyPr/>
          <a:lstStyle/>
          <a:p>
            <a:fld id="{A3483937-D2CD-BD48-B1B0-9C34216A99E2}" type="slidenum">
              <a:rPr lang="en-US" smtClean="0"/>
              <a:t>3</a:t>
            </a:fld>
            <a:endParaRPr lang="en-US"/>
          </a:p>
        </p:txBody>
      </p:sp>
    </p:spTree>
    <p:extLst>
      <p:ext uri="{BB962C8B-B14F-4D97-AF65-F5344CB8AC3E}">
        <p14:creationId xmlns:p14="http://schemas.microsoft.com/office/powerpoint/2010/main" val="248577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Times</a:t>
            </a:r>
            <a:r>
              <a:rPr lang="en-US" baseline="0" dirty="0" smtClean="0"/>
              <a:t> have changed and roles are starting to be altered – </a:t>
            </a:r>
          </a:p>
          <a:p>
            <a:r>
              <a:rPr lang="en-US" baseline="0" dirty="0" smtClean="0"/>
              <a:t>Gender is a part of our social life – it is so pervasive it’s like breathing – we don</a:t>
            </a:r>
            <a:r>
              <a:rPr lang="fr-FR" baseline="0" dirty="0" smtClean="0"/>
              <a:t>’</a:t>
            </a:r>
            <a:r>
              <a:rPr lang="en-US" baseline="0" dirty="0" smtClean="0"/>
              <a:t>t think about it until we have too </a:t>
            </a:r>
          </a:p>
          <a:p>
            <a:r>
              <a:rPr lang="en-US" baseline="0" dirty="0" smtClean="0"/>
              <a:t>Prostitution- use their bodies for their own use , empowering , they aren’t victims, not to continue stigmatize it   :  other side is it makes women victims, subordinate women</a:t>
            </a:r>
          </a:p>
          <a:p>
            <a:endParaRPr lang="en-US" dirty="0"/>
          </a:p>
        </p:txBody>
      </p:sp>
      <p:sp>
        <p:nvSpPr>
          <p:cNvPr id="4" name="Slide Number Placeholder 3"/>
          <p:cNvSpPr>
            <a:spLocks noGrp="1"/>
          </p:cNvSpPr>
          <p:nvPr>
            <p:ph type="sldNum" sz="quarter" idx="10"/>
          </p:nvPr>
        </p:nvSpPr>
        <p:spPr/>
        <p:txBody>
          <a:bodyPr/>
          <a:lstStyle/>
          <a:p>
            <a:fld id="{A3483937-D2CD-BD48-B1B0-9C34216A99E2}" type="slidenum">
              <a:rPr lang="en-US" smtClean="0"/>
              <a:t>4</a:t>
            </a:fld>
            <a:endParaRPr lang="en-US"/>
          </a:p>
        </p:txBody>
      </p:sp>
    </p:spTree>
    <p:extLst>
      <p:ext uri="{BB962C8B-B14F-4D97-AF65-F5344CB8AC3E}">
        <p14:creationId xmlns:p14="http://schemas.microsoft.com/office/powerpoint/2010/main" val="2539833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r>
              <a:rPr lang="en-US" dirty="0" err="1" smtClean="0"/>
              <a:t>Intersectionality</a:t>
            </a:r>
            <a:r>
              <a:rPr lang="en-US" baseline="0" dirty="0" smtClean="0"/>
              <a:t> ***** All important factors on how society works </a:t>
            </a:r>
          </a:p>
          <a:p>
            <a:r>
              <a:rPr lang="en-US" dirty="0" smtClean="0"/>
              <a:t>Gender</a:t>
            </a:r>
            <a:r>
              <a:rPr lang="en-US" baseline="0" dirty="0" smtClean="0"/>
              <a:t> roles are not fixed they change over time</a:t>
            </a:r>
          </a:p>
          <a:p>
            <a:endParaRPr lang="en-US" baseline="0" dirty="0" smtClean="0"/>
          </a:p>
          <a:p>
            <a:r>
              <a:rPr lang="en-US" baseline="0" dirty="0" smtClean="0"/>
              <a:t>MIDTERM  </a:t>
            </a:r>
            <a:r>
              <a:rPr lang="en-US" b="1" baseline="0" dirty="0" smtClean="0"/>
              <a:t>LOOK AT SYLLABUS </a:t>
            </a:r>
          </a:p>
          <a:p>
            <a:r>
              <a:rPr lang="en-US" baseline="0" dirty="0" smtClean="0"/>
              <a:t>THEORETICAL PERSPECTIVES</a:t>
            </a:r>
          </a:p>
          <a:p>
            <a:r>
              <a:rPr lang="en-US" baseline="0" dirty="0" smtClean="0"/>
              <a:t>GENDER LANGUAGE </a:t>
            </a:r>
          </a:p>
          <a:p>
            <a:endParaRPr lang="en-US" dirty="0"/>
          </a:p>
        </p:txBody>
      </p:sp>
      <p:sp>
        <p:nvSpPr>
          <p:cNvPr id="4" name="Slide Number Placeholder 3"/>
          <p:cNvSpPr>
            <a:spLocks noGrp="1"/>
          </p:cNvSpPr>
          <p:nvPr>
            <p:ph type="sldNum" sz="quarter" idx="10"/>
          </p:nvPr>
        </p:nvSpPr>
        <p:spPr/>
        <p:txBody>
          <a:bodyPr/>
          <a:lstStyle/>
          <a:p>
            <a:fld id="{A3483937-D2CD-BD48-B1B0-9C34216A99E2}" type="slidenum">
              <a:rPr lang="en-US" smtClean="0"/>
              <a:t>5</a:t>
            </a:fld>
            <a:endParaRPr lang="en-US"/>
          </a:p>
        </p:txBody>
      </p:sp>
    </p:spTree>
    <p:extLst>
      <p:ext uri="{BB962C8B-B14F-4D97-AF65-F5344CB8AC3E}">
        <p14:creationId xmlns:p14="http://schemas.microsoft.com/office/powerpoint/2010/main" val="215289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Essentialist</a:t>
            </a:r>
            <a:r>
              <a:rPr lang="en-US" baseline="0" dirty="0" smtClean="0"/>
              <a:t> theory – Men are better at </a:t>
            </a:r>
            <a:r>
              <a:rPr lang="en-US" baseline="0" dirty="0" err="1" smtClean="0"/>
              <a:t>spacial</a:t>
            </a:r>
            <a:r>
              <a:rPr lang="en-US" baseline="0" dirty="0" smtClean="0"/>
              <a:t> thinking and women are better at colors </a:t>
            </a:r>
          </a:p>
          <a:p>
            <a:r>
              <a:rPr lang="en-US" baseline="0" dirty="0" smtClean="0"/>
              <a:t>   (Societal Myths)  Men are stronger then women , Women are more flexible then men </a:t>
            </a:r>
          </a:p>
          <a:p>
            <a:r>
              <a:rPr lang="en-US" baseline="0" dirty="0" smtClean="0"/>
              <a:t>                                 Men are unfaithful because they have a stronger sexual desire ,  </a:t>
            </a:r>
          </a:p>
          <a:p>
            <a:r>
              <a:rPr lang="en-US" baseline="0" dirty="0" smtClean="0"/>
              <a:t> </a:t>
            </a:r>
          </a:p>
          <a:p>
            <a:r>
              <a:rPr lang="en-US" baseline="0" dirty="0" smtClean="0"/>
              <a:t> Transcending Biology- Human taught lessons over time through biology , family generations        </a:t>
            </a:r>
          </a:p>
          <a:p>
            <a:endParaRPr lang="en-US" baseline="0" dirty="0" smtClean="0"/>
          </a:p>
          <a:p>
            <a:r>
              <a:rPr lang="en-US" baseline="0" dirty="0" smtClean="0"/>
              <a:t>Example:  A baby wont be able to reach full physical, mental potential if they aren’t cuddled, loved , nurtured , taught          </a:t>
            </a:r>
          </a:p>
          <a:p>
            <a:endParaRPr lang="en-US" baseline="0" dirty="0" smtClean="0"/>
          </a:p>
          <a:p>
            <a:r>
              <a:rPr lang="en-US" baseline="0" dirty="0" smtClean="0"/>
              <a:t>Enforce gender to the point that we judge other people who push the lines of gender ( men wearing a dress)    - All examples start with either man or women </a:t>
            </a:r>
          </a:p>
          <a:p>
            <a:endParaRPr lang="en-US" baseline="0" dirty="0" smtClean="0"/>
          </a:p>
          <a:p>
            <a:r>
              <a:rPr lang="en-US" baseline="0" dirty="0" smtClean="0"/>
              <a:t>We teach our children that there are rules to gender ( little boys don</a:t>
            </a:r>
            <a:r>
              <a:rPr lang="fr-FR" baseline="0" dirty="0" smtClean="0"/>
              <a:t>’</a:t>
            </a:r>
            <a:r>
              <a:rPr lang="en-US" baseline="0" dirty="0" smtClean="0"/>
              <a:t>t wear make up ) </a:t>
            </a:r>
          </a:p>
          <a:p>
            <a:endParaRPr lang="en-US" baseline="0" dirty="0" smtClean="0"/>
          </a:p>
          <a:p>
            <a:endParaRPr lang="en-US" baseline="0" dirty="0" smtClean="0"/>
          </a:p>
          <a:p>
            <a:endParaRPr lang="en-US" baseline="0" dirty="0" smtClean="0"/>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A3483937-D2CD-BD48-B1B0-9C34216A99E2}" type="slidenum">
              <a:rPr lang="en-US" smtClean="0"/>
              <a:t>6</a:t>
            </a:fld>
            <a:endParaRPr lang="en-US"/>
          </a:p>
        </p:txBody>
      </p:sp>
    </p:spTree>
    <p:extLst>
      <p:ext uri="{BB962C8B-B14F-4D97-AF65-F5344CB8AC3E}">
        <p14:creationId xmlns:p14="http://schemas.microsoft.com/office/powerpoint/2010/main" val="1220905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Gender is</a:t>
            </a:r>
            <a:r>
              <a:rPr lang="en-US" baseline="0" dirty="0" smtClean="0"/>
              <a:t> bound very closely in sexuality – the codes in which we understand masculinity and femininity. </a:t>
            </a:r>
            <a:endParaRPr lang="en-US" dirty="0"/>
          </a:p>
        </p:txBody>
      </p:sp>
      <p:sp>
        <p:nvSpPr>
          <p:cNvPr id="4" name="Slide Number Placeholder 3"/>
          <p:cNvSpPr>
            <a:spLocks noGrp="1"/>
          </p:cNvSpPr>
          <p:nvPr>
            <p:ph type="sldNum" sz="quarter" idx="10"/>
          </p:nvPr>
        </p:nvSpPr>
        <p:spPr/>
        <p:txBody>
          <a:bodyPr/>
          <a:lstStyle/>
          <a:p>
            <a:fld id="{A3483937-D2CD-BD48-B1B0-9C34216A99E2}" type="slidenum">
              <a:rPr lang="en-US" smtClean="0"/>
              <a:t>7</a:t>
            </a:fld>
            <a:endParaRPr lang="en-US"/>
          </a:p>
        </p:txBody>
      </p:sp>
    </p:spTree>
    <p:extLst>
      <p:ext uri="{BB962C8B-B14F-4D97-AF65-F5344CB8AC3E}">
        <p14:creationId xmlns:p14="http://schemas.microsoft.com/office/powerpoint/2010/main" val="3810790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Doing gender</a:t>
            </a:r>
            <a:r>
              <a:rPr lang="en-US" baseline="0" dirty="0" smtClean="0"/>
              <a:t> represents the way you perform your gender ( Girls doing their make up , dressing in dresses , wearing “girly” colors”</a:t>
            </a:r>
          </a:p>
          <a:p>
            <a:pPr marL="171450" indent="-171450">
              <a:buFontTx/>
              <a:buChar cha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A3483937-D2CD-BD48-B1B0-9C34216A99E2}" type="slidenum">
              <a:rPr lang="en-US" smtClean="0"/>
              <a:t>8</a:t>
            </a:fld>
            <a:endParaRPr lang="en-US"/>
          </a:p>
        </p:txBody>
      </p:sp>
    </p:spTree>
    <p:extLst>
      <p:ext uri="{BB962C8B-B14F-4D97-AF65-F5344CB8AC3E}">
        <p14:creationId xmlns:p14="http://schemas.microsoft.com/office/powerpoint/2010/main" val="620211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Judith Butler</a:t>
            </a:r>
            <a:r>
              <a:rPr lang="en-US" baseline="0" dirty="0" smtClean="0"/>
              <a:t> talks about what she calls a life long process of “</a:t>
            </a:r>
            <a:r>
              <a:rPr lang="en-US" baseline="0" dirty="0" err="1" smtClean="0"/>
              <a:t>girling</a:t>
            </a:r>
            <a:r>
              <a:rPr lang="en-US" baseline="0" dirty="0" smtClean="0"/>
              <a:t>” that begins at birth. Buying starts before and continues after birth for set gender</a:t>
            </a:r>
          </a:p>
          <a:p>
            <a:endParaRPr lang="en-US" baseline="0" dirty="0" smtClean="0"/>
          </a:p>
        </p:txBody>
      </p:sp>
      <p:sp>
        <p:nvSpPr>
          <p:cNvPr id="4" name="Slide Number Placeholder 3"/>
          <p:cNvSpPr>
            <a:spLocks noGrp="1"/>
          </p:cNvSpPr>
          <p:nvPr>
            <p:ph type="sldNum" sz="quarter" idx="10"/>
          </p:nvPr>
        </p:nvSpPr>
        <p:spPr/>
        <p:txBody>
          <a:bodyPr/>
          <a:lstStyle/>
          <a:p>
            <a:fld id="{A3483937-D2CD-BD48-B1B0-9C34216A99E2}" type="slidenum">
              <a:rPr lang="en-US" smtClean="0"/>
              <a:t>9</a:t>
            </a:fld>
            <a:endParaRPr lang="en-US"/>
          </a:p>
        </p:txBody>
      </p:sp>
    </p:spTree>
    <p:extLst>
      <p:ext uri="{BB962C8B-B14F-4D97-AF65-F5344CB8AC3E}">
        <p14:creationId xmlns:p14="http://schemas.microsoft.com/office/powerpoint/2010/main" val="4848917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Propaganda</a:t>
            </a:r>
            <a:r>
              <a:rPr lang="en-US" baseline="0" dirty="0" smtClean="0"/>
              <a:t> around gender – to make us believe that this is the normal way to be </a:t>
            </a:r>
          </a:p>
          <a:p>
            <a:endParaRPr lang="en-US" dirty="0" smtClean="0"/>
          </a:p>
          <a:p>
            <a:r>
              <a:rPr lang="en-US" dirty="0" smtClean="0"/>
              <a:t>Stats</a:t>
            </a:r>
            <a:r>
              <a:rPr lang="en-US" baseline="0" dirty="0" smtClean="0"/>
              <a:t> Can 2001 – Women earned 73 cents for every dollar earned by a man </a:t>
            </a:r>
          </a:p>
          <a:p>
            <a:r>
              <a:rPr lang="en-US" baseline="0" dirty="0" smtClean="0"/>
              <a:t>Stats 2006- </a:t>
            </a:r>
            <a:r>
              <a:rPr lang="en-US" baseline="0" dirty="0" err="1" smtClean="0"/>
              <a:t>canadian</a:t>
            </a:r>
            <a:r>
              <a:rPr lang="en-US" baseline="0" dirty="0" smtClean="0"/>
              <a:t> women working full time made 71% more then men</a:t>
            </a:r>
          </a:p>
          <a:p>
            <a:r>
              <a:rPr lang="en-US" baseline="0" dirty="0" smtClean="0"/>
              <a:t>Majority of women employed in </a:t>
            </a:r>
            <a:r>
              <a:rPr lang="en-US" baseline="0" dirty="0" err="1" smtClean="0"/>
              <a:t>canadian</a:t>
            </a:r>
            <a:r>
              <a:rPr lang="en-US" baseline="0" smtClean="0"/>
              <a:t>  </a:t>
            </a:r>
            <a:r>
              <a:rPr lang="en-US" baseline="0" dirty="0" smtClean="0"/>
              <a:t>society  continue to work in occupations that are traditionally female</a:t>
            </a:r>
            <a:endParaRPr lang="en-US" dirty="0"/>
          </a:p>
        </p:txBody>
      </p:sp>
      <p:sp>
        <p:nvSpPr>
          <p:cNvPr id="4" name="Slide Number Placeholder 3"/>
          <p:cNvSpPr>
            <a:spLocks noGrp="1"/>
          </p:cNvSpPr>
          <p:nvPr>
            <p:ph type="sldNum" sz="quarter" idx="10"/>
          </p:nvPr>
        </p:nvSpPr>
        <p:spPr/>
        <p:txBody>
          <a:bodyPr/>
          <a:lstStyle/>
          <a:p>
            <a:fld id="{A3483937-D2CD-BD48-B1B0-9C34216A99E2}" type="slidenum">
              <a:rPr lang="en-US" smtClean="0"/>
              <a:t>11</a:t>
            </a:fld>
            <a:endParaRPr lang="en-US"/>
          </a:p>
        </p:txBody>
      </p:sp>
    </p:spTree>
    <p:extLst>
      <p:ext uri="{BB962C8B-B14F-4D97-AF65-F5344CB8AC3E}">
        <p14:creationId xmlns:p14="http://schemas.microsoft.com/office/powerpoint/2010/main" val="2579698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552AA18D-8CD6-4E24-A74E-826DE4D8A969}" type="datetimeFigureOut">
              <a:rPr lang="en-CA" smtClean="0"/>
              <a:t>2013-09-30</a:t>
            </a:fld>
            <a:endParaRPr lang="en-CA"/>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CA"/>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3AB50B6D-0D3A-4D50-8BCB-065877C73638}" type="slidenum">
              <a:rPr lang="en-CA" smtClean="0"/>
              <a:t>‹#›</a:t>
            </a:fld>
            <a:endParaRPr lang="en-CA"/>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2AA18D-8CD6-4E24-A74E-826DE4D8A969}" type="datetimeFigureOut">
              <a:rPr lang="en-CA" smtClean="0"/>
              <a:t>2013-09-30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AB50B6D-0D3A-4D50-8BCB-065877C73638}"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2AA18D-8CD6-4E24-A74E-826DE4D8A969}" type="datetimeFigureOut">
              <a:rPr lang="en-CA" smtClean="0"/>
              <a:t>2013-09-30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AB50B6D-0D3A-4D50-8BCB-065877C73638}"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552AA18D-8CD6-4E24-A74E-826DE4D8A969}" type="datetimeFigureOut">
              <a:rPr lang="en-CA" smtClean="0"/>
              <a:t>2013-09-30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AB50B6D-0D3A-4D50-8BCB-065877C73638}" type="slidenum">
              <a:rPr lang="en-CA" smtClean="0"/>
              <a:t>‹#›</a:t>
            </a:fld>
            <a:endParaRPr lang="en-CA"/>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2AA18D-8CD6-4E24-A74E-826DE4D8A969}" type="datetimeFigureOut">
              <a:rPr lang="en-CA" smtClean="0"/>
              <a:t>2013-09-30</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AB50B6D-0D3A-4D50-8BCB-065877C73638}"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2AA18D-8CD6-4E24-A74E-826DE4D8A969}" type="datetimeFigureOut">
              <a:rPr lang="en-CA" smtClean="0"/>
              <a:t>2013-09-30</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AB50B6D-0D3A-4D50-8BCB-065877C73638}"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2AA18D-8CD6-4E24-A74E-826DE4D8A969}" type="datetimeFigureOut">
              <a:rPr lang="en-CA" smtClean="0"/>
              <a:t>2013-09-30</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AB50B6D-0D3A-4D50-8BCB-065877C73638}"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52AA18D-8CD6-4E24-A74E-826DE4D8A969}" type="datetimeFigureOut">
              <a:rPr lang="en-CA" smtClean="0"/>
              <a:t>2013-09-30</a:t>
            </a:fld>
            <a:endParaRPr lang="en-CA"/>
          </a:p>
        </p:txBody>
      </p:sp>
      <p:sp>
        <p:nvSpPr>
          <p:cNvPr id="7" name="Slide Number Placeholder 6"/>
          <p:cNvSpPr>
            <a:spLocks noGrp="1"/>
          </p:cNvSpPr>
          <p:nvPr>
            <p:ph type="sldNum" sz="quarter" idx="12"/>
          </p:nvPr>
        </p:nvSpPr>
        <p:spPr/>
        <p:txBody>
          <a:bodyPr/>
          <a:lstStyle/>
          <a:p>
            <a:fld id="{3AB50B6D-0D3A-4D50-8BCB-065877C73638}" type="slidenum">
              <a:rPr lang="en-CA" smtClean="0"/>
              <a:t>‹#›</a:t>
            </a:fld>
            <a:endParaRPr lang="en-CA"/>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CA"/>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2AA18D-8CD6-4E24-A74E-826DE4D8A969}" type="datetimeFigureOut">
              <a:rPr lang="en-CA" smtClean="0"/>
              <a:t>2013-09-30</a:t>
            </a:fld>
            <a:endParaRPr lang="en-CA"/>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CA"/>
          </a:p>
        </p:txBody>
      </p:sp>
      <p:sp>
        <p:nvSpPr>
          <p:cNvPr id="7" name="Slide Number Placeholder 6"/>
          <p:cNvSpPr>
            <a:spLocks noGrp="1"/>
          </p:cNvSpPr>
          <p:nvPr>
            <p:ph type="sldNum" sz="quarter" idx="12"/>
          </p:nvPr>
        </p:nvSpPr>
        <p:spPr/>
        <p:txBody>
          <a:bodyPr/>
          <a:lstStyle/>
          <a:p>
            <a:fld id="{3AB50B6D-0D3A-4D50-8BCB-065877C73638}"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2AA18D-8CD6-4E24-A74E-826DE4D8A969}" type="datetimeFigureOut">
              <a:rPr lang="en-CA" smtClean="0"/>
              <a:t>2013-09-30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AB50B6D-0D3A-4D50-8BCB-065877C73638}"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2AA18D-8CD6-4E24-A74E-826DE4D8A969}" type="datetimeFigureOut">
              <a:rPr lang="en-CA" smtClean="0"/>
              <a:t>2013-09-30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AB50B6D-0D3A-4D50-8BCB-065877C73638}" type="slidenum">
              <a:rPr lang="en-CA" smtClean="0"/>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552AA18D-8CD6-4E24-A74E-826DE4D8A969}" type="datetimeFigureOut">
              <a:rPr lang="en-CA" smtClean="0"/>
              <a:t>2013-09-30</a:t>
            </a:fld>
            <a:endParaRPr lang="en-CA"/>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CA"/>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3AB50B6D-0D3A-4D50-8BCB-065877C73638}"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FEM 1100</a:t>
            </a:r>
            <a:endParaRPr lang="en-CA" dirty="0"/>
          </a:p>
        </p:txBody>
      </p:sp>
      <p:sp>
        <p:nvSpPr>
          <p:cNvPr id="3" name="Subtitle 2"/>
          <p:cNvSpPr>
            <a:spLocks noGrp="1"/>
          </p:cNvSpPr>
          <p:nvPr>
            <p:ph type="subTitle" idx="1"/>
          </p:nvPr>
        </p:nvSpPr>
        <p:spPr/>
        <p:txBody>
          <a:bodyPr/>
          <a:lstStyle/>
          <a:p>
            <a:r>
              <a:rPr lang="en-US" dirty="0" smtClean="0"/>
              <a:t>Lecture 1</a:t>
            </a:r>
            <a:endParaRPr lang="en-CA" dirty="0"/>
          </a:p>
        </p:txBody>
      </p:sp>
    </p:spTree>
    <p:extLst>
      <p:ext uri="{BB962C8B-B14F-4D97-AF65-F5344CB8AC3E}">
        <p14:creationId xmlns:p14="http://schemas.microsoft.com/office/powerpoint/2010/main" val="1024438377"/>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548680"/>
            <a:ext cx="7024744" cy="673144"/>
          </a:xfrm>
        </p:spPr>
        <p:txBody>
          <a:bodyPr>
            <a:normAutofit fontScale="90000"/>
          </a:bodyPr>
          <a:lstStyle/>
          <a:p>
            <a:r>
              <a:rPr lang="en-US" dirty="0" smtClean="0"/>
              <a:t>Feminist theories of Gender</a:t>
            </a:r>
            <a:endParaRPr lang="en-CA" dirty="0"/>
          </a:p>
        </p:txBody>
      </p:sp>
      <p:sp>
        <p:nvSpPr>
          <p:cNvPr id="3" name="Content Placeholder 2"/>
          <p:cNvSpPr>
            <a:spLocks noGrp="1"/>
          </p:cNvSpPr>
          <p:nvPr>
            <p:ph idx="1"/>
          </p:nvPr>
        </p:nvSpPr>
        <p:spPr>
          <a:xfrm>
            <a:off x="683568" y="1268760"/>
            <a:ext cx="6777317" cy="4392488"/>
          </a:xfrm>
        </p:spPr>
        <p:txBody>
          <a:bodyPr>
            <a:normAutofit/>
          </a:bodyPr>
          <a:lstStyle/>
          <a:p>
            <a:pPr lvl="0"/>
            <a:r>
              <a:rPr lang="en-US" dirty="0" smtClean="0"/>
              <a:t>Gender </a:t>
            </a:r>
            <a:r>
              <a:rPr lang="en-US" dirty="0"/>
              <a:t>definitions </a:t>
            </a:r>
            <a:r>
              <a:rPr lang="en-US" dirty="0" smtClean="0"/>
              <a:t>create a </a:t>
            </a:r>
            <a:r>
              <a:rPr lang="en-US" dirty="0"/>
              <a:t>distinct set of restrictions </a:t>
            </a:r>
            <a:r>
              <a:rPr lang="en-US" dirty="0" smtClean="0"/>
              <a:t>&amp; </a:t>
            </a:r>
            <a:r>
              <a:rPr lang="en-US" dirty="0"/>
              <a:t>disadvantages for members in each group, as well as privileges </a:t>
            </a:r>
            <a:r>
              <a:rPr lang="en-US" dirty="0" smtClean="0"/>
              <a:t>&amp; </a:t>
            </a:r>
            <a:r>
              <a:rPr lang="en-US" dirty="0"/>
              <a:t>sources of power or resistance. </a:t>
            </a:r>
            <a:endParaRPr lang="en-US" dirty="0" smtClean="0"/>
          </a:p>
          <a:p>
            <a:pPr lvl="0"/>
            <a:r>
              <a:rPr lang="en-US" dirty="0" smtClean="0"/>
              <a:t>individuals </a:t>
            </a:r>
            <a:r>
              <a:rPr lang="en-US" dirty="0"/>
              <a:t>have unique constellations of experiences. </a:t>
            </a:r>
            <a:r>
              <a:rPr lang="en-US" dirty="0" smtClean="0"/>
              <a:t>social </a:t>
            </a:r>
            <a:r>
              <a:rPr lang="en-US" dirty="0"/>
              <a:t>forces </a:t>
            </a:r>
            <a:r>
              <a:rPr lang="en-US" dirty="0" smtClean="0"/>
              <a:t>(i.e. sexism</a:t>
            </a:r>
            <a:r>
              <a:rPr lang="en-US" dirty="0"/>
              <a:t>, </a:t>
            </a:r>
            <a:r>
              <a:rPr lang="en-US" dirty="0" smtClean="0"/>
              <a:t>racism, class inequality, homophobia etc.) </a:t>
            </a:r>
            <a:r>
              <a:rPr lang="en-US" dirty="0"/>
              <a:t>shape our biographies, </a:t>
            </a:r>
            <a:r>
              <a:rPr lang="en-US" dirty="0" smtClean="0"/>
              <a:t>but we </a:t>
            </a:r>
            <a:r>
              <a:rPr lang="en-US" dirty="0"/>
              <a:t>experience </a:t>
            </a:r>
            <a:r>
              <a:rPr lang="en-US" dirty="0" smtClean="0"/>
              <a:t> &amp; </a:t>
            </a:r>
            <a:r>
              <a:rPr lang="en-US" dirty="0"/>
              <a:t>make sense of our </a:t>
            </a:r>
            <a:r>
              <a:rPr lang="en-US" dirty="0" smtClean="0"/>
              <a:t>lives as individuals. </a:t>
            </a:r>
            <a:endParaRPr lang="en-CA" dirty="0"/>
          </a:p>
          <a:p>
            <a:pPr lvl="0"/>
            <a:endParaRPr lang="en-CA" dirty="0"/>
          </a:p>
          <a:p>
            <a:endParaRPr lang="en-CA" dirty="0"/>
          </a:p>
        </p:txBody>
      </p:sp>
    </p:spTree>
    <p:extLst>
      <p:ext uri="{BB962C8B-B14F-4D97-AF65-F5344CB8AC3E}">
        <p14:creationId xmlns:p14="http://schemas.microsoft.com/office/powerpoint/2010/main" val="1089663011"/>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97080"/>
          </a:xfrm>
        </p:spPr>
        <p:txBody>
          <a:bodyPr>
            <a:normAutofit fontScale="90000"/>
          </a:bodyPr>
          <a:lstStyle/>
          <a:p>
            <a:endParaRPr lang="en-CA" dirty="0"/>
          </a:p>
        </p:txBody>
      </p:sp>
      <p:sp>
        <p:nvSpPr>
          <p:cNvPr id="3" name="Content Placeholder 2"/>
          <p:cNvSpPr>
            <a:spLocks noGrp="1"/>
          </p:cNvSpPr>
          <p:nvPr>
            <p:ph idx="1"/>
          </p:nvPr>
        </p:nvSpPr>
        <p:spPr>
          <a:xfrm>
            <a:off x="1043608" y="908720"/>
            <a:ext cx="6777317" cy="5472608"/>
          </a:xfrm>
        </p:spPr>
        <p:txBody>
          <a:bodyPr>
            <a:normAutofit fontScale="92500" lnSpcReduction="10000"/>
          </a:bodyPr>
          <a:lstStyle/>
          <a:p>
            <a:pPr lvl="0"/>
            <a:r>
              <a:rPr lang="en-US" dirty="0"/>
              <a:t>Task of feminist </a:t>
            </a:r>
            <a:r>
              <a:rPr lang="en-US" dirty="0" smtClean="0"/>
              <a:t>scholarship: </a:t>
            </a:r>
            <a:r>
              <a:rPr lang="en-US" dirty="0"/>
              <a:t>to illuminate the social </a:t>
            </a:r>
            <a:r>
              <a:rPr lang="en-US" dirty="0" smtClean="0"/>
              <a:t>&amp; structural </a:t>
            </a:r>
            <a:r>
              <a:rPr lang="en-US" dirty="0"/>
              <a:t>roots of our gendered experiences while also recognizing the complex </a:t>
            </a:r>
            <a:r>
              <a:rPr lang="en-US" dirty="0" smtClean="0"/>
              <a:t>&amp; unique </a:t>
            </a:r>
            <a:r>
              <a:rPr lang="en-US" dirty="0"/>
              <a:t>factors that shape our lives. </a:t>
            </a:r>
            <a:endParaRPr lang="en-US" dirty="0" smtClean="0"/>
          </a:p>
          <a:p>
            <a:pPr lvl="0"/>
            <a:r>
              <a:rPr lang="en-US" dirty="0" smtClean="0"/>
              <a:t>Feminist </a:t>
            </a:r>
            <a:r>
              <a:rPr lang="en-US" dirty="0"/>
              <a:t>analysis </a:t>
            </a:r>
            <a:r>
              <a:rPr lang="en-US" dirty="0" smtClean="0"/>
              <a:t>builds </a:t>
            </a:r>
            <a:r>
              <a:rPr lang="en-US" dirty="0"/>
              <a:t>on </a:t>
            </a:r>
            <a:r>
              <a:rPr lang="en-US" dirty="0" smtClean="0"/>
              <a:t>&amp; </a:t>
            </a:r>
            <a:r>
              <a:rPr lang="en-US" dirty="0"/>
              <a:t>links 2 levels of analysis: structure </a:t>
            </a:r>
            <a:r>
              <a:rPr lang="en-US" dirty="0" smtClean="0"/>
              <a:t>&amp; biography</a:t>
            </a:r>
            <a:r>
              <a:rPr lang="en-US" dirty="0"/>
              <a:t>. </a:t>
            </a:r>
            <a:endParaRPr lang="en-US" dirty="0" smtClean="0"/>
          </a:p>
          <a:p>
            <a:pPr lvl="0"/>
            <a:r>
              <a:rPr lang="en-US" dirty="0" smtClean="0"/>
              <a:t>Structural </a:t>
            </a:r>
            <a:r>
              <a:rPr lang="en-US" dirty="0"/>
              <a:t>level </a:t>
            </a:r>
            <a:r>
              <a:rPr lang="en-US" dirty="0" smtClean="0"/>
              <a:t> - social </a:t>
            </a:r>
            <a:r>
              <a:rPr lang="en-US" dirty="0"/>
              <a:t>institutions </a:t>
            </a:r>
            <a:r>
              <a:rPr lang="en-US" dirty="0" smtClean="0"/>
              <a:t>&amp; cultural </a:t>
            </a:r>
            <a:r>
              <a:rPr lang="en-US" dirty="0"/>
              <a:t>practices that create </a:t>
            </a:r>
            <a:r>
              <a:rPr lang="en-US" dirty="0" smtClean="0"/>
              <a:t>&amp; sustain </a:t>
            </a:r>
            <a:r>
              <a:rPr lang="en-US" dirty="0"/>
              <a:t>gender </a:t>
            </a:r>
            <a:r>
              <a:rPr lang="en-US" dirty="0" smtClean="0"/>
              <a:t>inequalities; link to other </a:t>
            </a:r>
            <a:r>
              <a:rPr lang="en-US" dirty="0"/>
              <a:t>systems of oppression, </a:t>
            </a:r>
            <a:r>
              <a:rPr lang="en-US" dirty="0" smtClean="0"/>
              <a:t>for ex. </a:t>
            </a:r>
            <a:r>
              <a:rPr lang="en-US" dirty="0"/>
              <a:t>racism, ageism, </a:t>
            </a:r>
            <a:r>
              <a:rPr lang="en-US" dirty="0" smtClean="0"/>
              <a:t>&amp; </a:t>
            </a:r>
            <a:r>
              <a:rPr lang="en-US" dirty="0"/>
              <a:t>homophobia. </a:t>
            </a:r>
            <a:endParaRPr lang="en-US" dirty="0" smtClean="0"/>
          </a:p>
          <a:p>
            <a:pPr lvl="0"/>
            <a:r>
              <a:rPr lang="en-US" dirty="0" smtClean="0"/>
              <a:t>Biographical </a:t>
            </a:r>
            <a:r>
              <a:rPr lang="en-US" dirty="0"/>
              <a:t>level </a:t>
            </a:r>
            <a:r>
              <a:rPr lang="en-US" dirty="0" smtClean="0"/>
              <a:t> - honors </a:t>
            </a:r>
            <a:r>
              <a:rPr lang="en-US" dirty="0"/>
              <a:t>each individual’s expression of her own experience. </a:t>
            </a:r>
            <a:r>
              <a:rPr lang="en-US" dirty="0" smtClean="0"/>
              <a:t>Pays </a:t>
            </a:r>
            <a:r>
              <a:rPr lang="en-US" dirty="0"/>
              <a:t>attention to how individuals represent themselves and recognizes personal voice.</a:t>
            </a:r>
            <a:endParaRPr lang="en-CA" dirty="0"/>
          </a:p>
          <a:p>
            <a:endParaRPr lang="en-CA" dirty="0"/>
          </a:p>
        </p:txBody>
      </p:sp>
    </p:spTree>
    <p:extLst>
      <p:ext uri="{BB962C8B-B14F-4D97-AF65-F5344CB8AC3E}">
        <p14:creationId xmlns:p14="http://schemas.microsoft.com/office/powerpoint/2010/main" val="1835332627"/>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97080"/>
          </a:xfrm>
        </p:spPr>
        <p:txBody>
          <a:bodyPr>
            <a:normAutofit fontScale="90000"/>
          </a:bodyPr>
          <a:lstStyle/>
          <a:p>
            <a:endParaRPr lang="en-CA" dirty="0"/>
          </a:p>
        </p:txBody>
      </p:sp>
      <p:sp>
        <p:nvSpPr>
          <p:cNvPr id="3" name="Content Placeholder 2"/>
          <p:cNvSpPr>
            <a:spLocks noGrp="1"/>
          </p:cNvSpPr>
          <p:nvPr>
            <p:ph idx="1"/>
          </p:nvPr>
        </p:nvSpPr>
        <p:spPr>
          <a:xfrm>
            <a:off x="1043608" y="1196752"/>
            <a:ext cx="6777317" cy="5040560"/>
          </a:xfrm>
        </p:spPr>
        <p:txBody>
          <a:bodyPr>
            <a:normAutofit/>
          </a:bodyPr>
          <a:lstStyle/>
          <a:p>
            <a:pPr lvl="0"/>
            <a:r>
              <a:rPr lang="en-US" dirty="0"/>
              <a:t>Feminist research also argues that women aren’t just passive victims of patriarchal social structures, but actors who can find sources of power </a:t>
            </a:r>
            <a:r>
              <a:rPr lang="en-US" dirty="0" smtClean="0"/>
              <a:t>&amp; </a:t>
            </a:r>
            <a:r>
              <a:rPr lang="en-US" dirty="0"/>
              <a:t>exercise control of parts of their lives. </a:t>
            </a:r>
            <a:endParaRPr lang="en-CA" dirty="0"/>
          </a:p>
          <a:p>
            <a:pPr lvl="0"/>
            <a:r>
              <a:rPr lang="en-US" dirty="0"/>
              <a:t>Broad set of </a:t>
            </a:r>
            <a:r>
              <a:rPr lang="en-US" dirty="0" smtClean="0"/>
              <a:t>ideas shaping </a:t>
            </a:r>
            <a:r>
              <a:rPr lang="en-US" dirty="0"/>
              <a:t>feminist scholarship: 1) gender is pervasive </a:t>
            </a:r>
            <a:r>
              <a:rPr lang="en-US" dirty="0" smtClean="0"/>
              <a:t>&amp; </a:t>
            </a:r>
            <a:r>
              <a:rPr lang="en-US" dirty="0"/>
              <a:t>a part of every feature of social life </a:t>
            </a:r>
            <a:r>
              <a:rPr lang="en-US" dirty="0" smtClean="0"/>
              <a:t>&amp; </a:t>
            </a:r>
            <a:r>
              <a:rPr lang="en-US" dirty="0"/>
              <a:t>individual </a:t>
            </a:r>
            <a:r>
              <a:rPr lang="en-US" dirty="0" smtClean="0"/>
              <a:t> identity </a:t>
            </a:r>
            <a:r>
              <a:rPr lang="en-US" dirty="0"/>
              <a:t>2) systems of oppression are interlocking so that race, class, ethnicity, sexuality </a:t>
            </a:r>
            <a:r>
              <a:rPr lang="en-US" dirty="0" smtClean="0"/>
              <a:t>&amp; </a:t>
            </a:r>
            <a:r>
              <a:rPr lang="en-US" dirty="0"/>
              <a:t>other systems of domination affect how one experiences gender.</a:t>
            </a:r>
            <a:endParaRPr lang="en-CA" dirty="0"/>
          </a:p>
          <a:p>
            <a:endParaRPr lang="en-CA" dirty="0"/>
          </a:p>
        </p:txBody>
      </p:sp>
    </p:spTree>
    <p:extLst>
      <p:ext uri="{BB962C8B-B14F-4D97-AF65-F5344CB8AC3E}">
        <p14:creationId xmlns:p14="http://schemas.microsoft.com/office/powerpoint/2010/main" val="2384362707"/>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692696"/>
            <a:ext cx="7024744" cy="144016"/>
          </a:xfrm>
        </p:spPr>
        <p:txBody>
          <a:bodyPr>
            <a:normAutofit fontScale="90000"/>
          </a:bodyPr>
          <a:lstStyle/>
          <a:p>
            <a:endParaRPr lang="en-CA" dirty="0"/>
          </a:p>
        </p:txBody>
      </p:sp>
      <p:sp>
        <p:nvSpPr>
          <p:cNvPr id="3" name="Content Placeholder 2"/>
          <p:cNvSpPr>
            <a:spLocks noGrp="1"/>
          </p:cNvSpPr>
          <p:nvPr>
            <p:ph idx="1"/>
          </p:nvPr>
        </p:nvSpPr>
        <p:spPr>
          <a:xfrm>
            <a:off x="1043492" y="1052736"/>
            <a:ext cx="6777317" cy="5040560"/>
          </a:xfrm>
        </p:spPr>
        <p:txBody>
          <a:bodyPr>
            <a:normAutofit lnSpcReduction="10000"/>
          </a:bodyPr>
          <a:lstStyle/>
          <a:p>
            <a:pPr lvl="0"/>
            <a:r>
              <a:rPr lang="en-US" dirty="0"/>
              <a:t>Theoretical perspectives: theory is an effort to understand and explain the social world. </a:t>
            </a:r>
            <a:endParaRPr lang="en-CA" dirty="0"/>
          </a:p>
          <a:p>
            <a:pPr lvl="0"/>
            <a:r>
              <a:rPr lang="en-US" dirty="0"/>
              <a:t> Theories of </a:t>
            </a:r>
            <a:r>
              <a:rPr lang="en-US" dirty="0" smtClean="0"/>
              <a:t>gender: a) outline </a:t>
            </a:r>
            <a:r>
              <a:rPr lang="en-US" dirty="0"/>
              <a:t>the major processes and social structures that create differences </a:t>
            </a:r>
            <a:r>
              <a:rPr lang="en-US" dirty="0" smtClean="0"/>
              <a:t>&amp; </a:t>
            </a:r>
            <a:r>
              <a:rPr lang="en-US" dirty="0"/>
              <a:t>inequalities between women </a:t>
            </a:r>
            <a:r>
              <a:rPr lang="en-US" dirty="0" smtClean="0"/>
              <a:t>&amp; </a:t>
            </a:r>
            <a:r>
              <a:rPr lang="en-US" dirty="0"/>
              <a:t>men </a:t>
            </a:r>
            <a:r>
              <a:rPr lang="en-US" dirty="0" smtClean="0"/>
              <a:t> b)analyze </a:t>
            </a:r>
            <a:r>
              <a:rPr lang="en-US" dirty="0"/>
              <a:t>how these gender inequalities are connected to other major inequalities of race, class, sexuality </a:t>
            </a:r>
            <a:r>
              <a:rPr lang="en-US" dirty="0" smtClean="0"/>
              <a:t>&amp; </a:t>
            </a:r>
            <a:r>
              <a:rPr lang="en-US" dirty="0"/>
              <a:t>nationality.</a:t>
            </a:r>
            <a:endParaRPr lang="en-CA" dirty="0"/>
          </a:p>
          <a:p>
            <a:pPr lvl="0"/>
            <a:r>
              <a:rPr lang="en-US" dirty="0"/>
              <a:t>central tenet of feminist theory is </a:t>
            </a:r>
            <a:r>
              <a:rPr lang="en-US" b="1" dirty="0" err="1"/>
              <a:t>intersectionality</a:t>
            </a:r>
            <a:r>
              <a:rPr lang="en-US" dirty="0"/>
              <a:t> </a:t>
            </a:r>
            <a:r>
              <a:rPr lang="en-US" dirty="0" smtClean="0"/>
              <a:t>–gender </a:t>
            </a:r>
            <a:r>
              <a:rPr lang="en-US" dirty="0"/>
              <a:t>is </a:t>
            </a:r>
            <a:r>
              <a:rPr lang="en-US" dirty="0" smtClean="0"/>
              <a:t>entwined </a:t>
            </a:r>
            <a:r>
              <a:rPr lang="en-US" dirty="0"/>
              <a:t>with race, class, sexuality, nationality </a:t>
            </a:r>
            <a:r>
              <a:rPr lang="en-US" dirty="0" smtClean="0"/>
              <a:t>&amp; </a:t>
            </a:r>
            <a:r>
              <a:rPr lang="en-US" dirty="0"/>
              <a:t>other major distinctions.</a:t>
            </a:r>
            <a:endParaRPr lang="en-CA" dirty="0"/>
          </a:p>
          <a:p>
            <a:endParaRPr lang="en-CA" dirty="0"/>
          </a:p>
          <a:p>
            <a:endParaRPr lang="en-CA" dirty="0"/>
          </a:p>
        </p:txBody>
      </p:sp>
    </p:spTree>
    <p:extLst>
      <p:ext uri="{BB962C8B-B14F-4D97-AF65-F5344CB8AC3E}">
        <p14:creationId xmlns:p14="http://schemas.microsoft.com/office/powerpoint/2010/main" val="239340108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20688"/>
            <a:ext cx="7024744" cy="216024"/>
          </a:xfrm>
        </p:spPr>
        <p:txBody>
          <a:bodyPr>
            <a:normAutofit fontScale="90000"/>
          </a:bodyPr>
          <a:lstStyle/>
          <a:p>
            <a:endParaRPr lang="en-CA" dirty="0"/>
          </a:p>
        </p:txBody>
      </p:sp>
      <p:sp>
        <p:nvSpPr>
          <p:cNvPr id="3" name="Content Placeholder 2"/>
          <p:cNvSpPr>
            <a:spLocks noGrp="1"/>
          </p:cNvSpPr>
          <p:nvPr>
            <p:ph idx="1"/>
          </p:nvPr>
        </p:nvSpPr>
        <p:spPr>
          <a:xfrm>
            <a:off x="755576" y="332656"/>
            <a:ext cx="6993341" cy="6048672"/>
          </a:xfrm>
        </p:spPr>
        <p:txBody>
          <a:bodyPr>
            <a:normAutofit fontScale="85000" lnSpcReduction="10000"/>
          </a:bodyPr>
          <a:lstStyle/>
          <a:p>
            <a:pPr lvl="0"/>
            <a:r>
              <a:rPr lang="en-US" dirty="0" smtClean="0"/>
              <a:t>2 </a:t>
            </a:r>
            <a:r>
              <a:rPr lang="en-US" dirty="0"/>
              <a:t>basic schools of </a:t>
            </a:r>
            <a:r>
              <a:rPr lang="en-US" dirty="0" smtClean="0"/>
              <a:t>thought on gender inequality</a:t>
            </a:r>
            <a:endParaRPr lang="en-US" dirty="0"/>
          </a:p>
          <a:p>
            <a:pPr lvl="0"/>
            <a:r>
              <a:rPr lang="en-US" sz="2800" b="1" dirty="0" smtClean="0"/>
              <a:t> Essentialist</a:t>
            </a:r>
            <a:r>
              <a:rPr lang="en-US" sz="2800" dirty="0" smtClean="0"/>
              <a:t>: men’s &amp; women’s </a:t>
            </a:r>
            <a:r>
              <a:rPr lang="en-US" sz="2800" dirty="0" err="1" smtClean="0"/>
              <a:t>behaviours</a:t>
            </a:r>
            <a:r>
              <a:rPr lang="en-US" sz="2800" dirty="0" smtClean="0"/>
              <a:t> rooted </a:t>
            </a:r>
            <a:r>
              <a:rPr lang="en-US" sz="2800" dirty="0"/>
              <a:t>in biological </a:t>
            </a:r>
            <a:r>
              <a:rPr lang="en-US" sz="2800" dirty="0" smtClean="0"/>
              <a:t>&amp; </a:t>
            </a:r>
            <a:r>
              <a:rPr lang="en-US" sz="2800" dirty="0"/>
              <a:t>genetic </a:t>
            </a:r>
            <a:r>
              <a:rPr lang="en-US" sz="2800" dirty="0" smtClean="0"/>
              <a:t>factors (i.e. hormonal </a:t>
            </a:r>
            <a:r>
              <a:rPr lang="en-US" sz="2800" dirty="0"/>
              <a:t>patterns, physical size, aggressiveness, </a:t>
            </a:r>
            <a:r>
              <a:rPr lang="en-US" sz="2800" dirty="0" smtClean="0"/>
              <a:t>capacity </a:t>
            </a:r>
            <a:r>
              <a:rPr lang="en-US" sz="2800" dirty="0"/>
              <a:t>to bear </a:t>
            </a:r>
            <a:r>
              <a:rPr lang="en-US" sz="2800" dirty="0" smtClean="0"/>
              <a:t>children). Sexual </a:t>
            </a:r>
            <a:r>
              <a:rPr lang="en-US" sz="2800" dirty="0"/>
              <a:t>division of </a:t>
            </a:r>
            <a:r>
              <a:rPr lang="en-US" sz="2800" dirty="0" err="1"/>
              <a:t>labour</a:t>
            </a:r>
            <a:r>
              <a:rPr lang="en-US" sz="2800" dirty="0"/>
              <a:t> </a:t>
            </a:r>
            <a:r>
              <a:rPr lang="en-US" sz="2800" dirty="0" smtClean="0"/>
              <a:t>occurs through sexual </a:t>
            </a:r>
            <a:r>
              <a:rPr lang="en-US" sz="2800" dirty="0"/>
              <a:t>determination </a:t>
            </a:r>
            <a:r>
              <a:rPr lang="en-US" sz="2800" dirty="0" smtClean="0"/>
              <a:t>found </a:t>
            </a:r>
            <a:r>
              <a:rPr lang="en-US" sz="2800" dirty="0"/>
              <a:t>in all species. </a:t>
            </a:r>
            <a:r>
              <a:rPr lang="en-US" sz="2800" dirty="0" smtClean="0"/>
              <a:t>natural male superiority is </a:t>
            </a:r>
            <a:r>
              <a:rPr lang="en-US" sz="2800" dirty="0"/>
              <a:t>inevitable, functional </a:t>
            </a:r>
            <a:r>
              <a:rPr lang="en-US" sz="2800" dirty="0" smtClean="0"/>
              <a:t>&amp; </a:t>
            </a:r>
            <a:r>
              <a:rPr lang="en-US" sz="2800" dirty="0"/>
              <a:t>necessary </a:t>
            </a:r>
            <a:r>
              <a:rPr lang="en-US" sz="2800" dirty="0" smtClean="0"/>
              <a:t>for </a:t>
            </a:r>
            <a:r>
              <a:rPr lang="en-US" sz="2800" dirty="0"/>
              <a:t>survival of the species. </a:t>
            </a:r>
            <a:endParaRPr lang="en-US" sz="2800" dirty="0" smtClean="0"/>
          </a:p>
          <a:p>
            <a:pPr marL="68580" lvl="0" indent="0">
              <a:buNone/>
            </a:pPr>
            <a:endParaRPr lang="en-CA" sz="2800" dirty="0"/>
          </a:p>
          <a:p>
            <a:pPr lvl="0"/>
            <a:r>
              <a:rPr lang="en-US" sz="2800" dirty="0"/>
              <a:t>Social constructionist: </a:t>
            </a:r>
            <a:r>
              <a:rPr lang="en-US" sz="2800" dirty="0" smtClean="0"/>
              <a:t>research shows wide </a:t>
            </a:r>
            <a:r>
              <a:rPr lang="en-US" sz="2800" dirty="0"/>
              <a:t>variations in gender </a:t>
            </a:r>
            <a:r>
              <a:rPr lang="en-US" sz="2800" dirty="0" err="1"/>
              <a:t>behaviour</a:t>
            </a:r>
            <a:r>
              <a:rPr lang="en-US" sz="2800" dirty="0"/>
              <a:t> </a:t>
            </a:r>
            <a:r>
              <a:rPr lang="en-US" sz="2800" dirty="0" smtClean="0"/>
              <a:t>across </a:t>
            </a:r>
            <a:r>
              <a:rPr lang="en-US" sz="2800" dirty="0"/>
              <a:t>history. </a:t>
            </a:r>
            <a:r>
              <a:rPr lang="en-US" sz="2800" dirty="0" smtClean="0"/>
              <a:t>biological factors can’t explain diversity. </a:t>
            </a:r>
            <a:r>
              <a:rPr lang="en-US" sz="2800" dirty="0"/>
              <a:t>Gender is “made up”, created by people, </a:t>
            </a:r>
            <a:r>
              <a:rPr lang="en-US" sz="2800" dirty="0" smtClean="0"/>
              <a:t>but </a:t>
            </a:r>
            <a:r>
              <a:rPr lang="en-US" sz="2800" dirty="0"/>
              <a:t>real in its consequences. </a:t>
            </a:r>
            <a:r>
              <a:rPr lang="en-US" sz="2800" dirty="0" smtClean="0"/>
              <a:t> (Refer to first slide notes)</a:t>
            </a:r>
            <a:endParaRPr lang="en-CA" sz="2800" dirty="0"/>
          </a:p>
        </p:txBody>
      </p:sp>
    </p:spTree>
    <p:extLst>
      <p:ext uri="{BB962C8B-B14F-4D97-AF65-F5344CB8AC3E}">
        <p14:creationId xmlns:p14="http://schemas.microsoft.com/office/powerpoint/2010/main" val="395669809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548680"/>
            <a:ext cx="7024744" cy="936104"/>
          </a:xfrm>
        </p:spPr>
        <p:txBody>
          <a:bodyPr/>
          <a:lstStyle/>
          <a:p>
            <a:r>
              <a:rPr lang="en-US" dirty="0"/>
              <a:t>Judith </a:t>
            </a:r>
            <a:r>
              <a:rPr lang="en-US" dirty="0" err="1"/>
              <a:t>Lorber</a:t>
            </a:r>
            <a:r>
              <a:rPr lang="en-US" dirty="0"/>
              <a:t> </a:t>
            </a:r>
            <a:endParaRPr lang="en-CA" dirty="0"/>
          </a:p>
        </p:txBody>
      </p:sp>
      <p:sp>
        <p:nvSpPr>
          <p:cNvPr id="3" name="Content Placeholder 2"/>
          <p:cNvSpPr>
            <a:spLocks noGrp="1"/>
          </p:cNvSpPr>
          <p:nvPr>
            <p:ph idx="1"/>
          </p:nvPr>
        </p:nvSpPr>
        <p:spPr>
          <a:xfrm>
            <a:off x="1043492" y="1772816"/>
            <a:ext cx="6777317" cy="4059813"/>
          </a:xfrm>
        </p:spPr>
        <p:txBody>
          <a:bodyPr>
            <a:normAutofit/>
          </a:bodyPr>
          <a:lstStyle/>
          <a:p>
            <a:r>
              <a:rPr lang="en-US" dirty="0"/>
              <a:t>Gender is a social institution &amp; one of the major ways that humans organize their societies. </a:t>
            </a:r>
            <a:r>
              <a:rPr lang="en-US" dirty="0" smtClean="0"/>
              <a:t> ( Class, Religion , Sexual Orientation ) </a:t>
            </a:r>
          </a:p>
          <a:p>
            <a:pPr marL="68580" indent="0">
              <a:buNone/>
            </a:pPr>
            <a:endParaRPr lang="en-CA" dirty="0"/>
          </a:p>
          <a:p>
            <a:pPr lvl="0"/>
            <a:r>
              <a:rPr lang="en-US" dirty="0" smtClean="0"/>
              <a:t>Talking </a:t>
            </a:r>
            <a:r>
              <a:rPr lang="en-US" dirty="0"/>
              <a:t>about gender </a:t>
            </a:r>
            <a:r>
              <a:rPr lang="en-US" dirty="0" smtClean="0"/>
              <a:t>for </a:t>
            </a:r>
            <a:r>
              <a:rPr lang="en-US" dirty="0"/>
              <a:t>most people </a:t>
            </a:r>
            <a:r>
              <a:rPr lang="en-US" dirty="0" smtClean="0"/>
              <a:t>= </a:t>
            </a:r>
            <a:r>
              <a:rPr lang="en-US" dirty="0"/>
              <a:t>the equivalent of fish talking about water. </a:t>
            </a:r>
            <a:endParaRPr lang="en-US" dirty="0" smtClean="0"/>
          </a:p>
          <a:p>
            <a:pPr marL="68580" lvl="0" indent="0">
              <a:buNone/>
            </a:pPr>
            <a:endParaRPr lang="en-US" dirty="0" smtClean="0"/>
          </a:p>
          <a:p>
            <a:pPr lvl="0"/>
            <a:r>
              <a:rPr lang="en-US" dirty="0" smtClean="0"/>
              <a:t>Gender is </a:t>
            </a:r>
            <a:r>
              <a:rPr lang="en-US" dirty="0"/>
              <a:t>pervasive in our </a:t>
            </a:r>
            <a:r>
              <a:rPr lang="en-US" dirty="0" smtClean="0"/>
              <a:t>society. We </a:t>
            </a:r>
            <a:r>
              <a:rPr lang="en-US" dirty="0"/>
              <a:t>assume it is bred into our genes. </a:t>
            </a:r>
            <a:endParaRPr lang="en-US" dirty="0" smtClean="0"/>
          </a:p>
        </p:txBody>
      </p:sp>
    </p:spTree>
    <p:extLst>
      <p:ext uri="{BB962C8B-B14F-4D97-AF65-F5344CB8AC3E}">
        <p14:creationId xmlns:p14="http://schemas.microsoft.com/office/powerpoint/2010/main" val="72777389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043608" y="908720"/>
            <a:ext cx="6777317" cy="5472608"/>
          </a:xfrm>
        </p:spPr>
        <p:txBody>
          <a:bodyPr>
            <a:normAutofit/>
          </a:bodyPr>
          <a:lstStyle/>
          <a:p>
            <a:pPr lvl="0"/>
            <a:r>
              <a:rPr lang="en-US" dirty="0"/>
              <a:t>Actual gender is a social product that requires people to constantly “do gender” </a:t>
            </a:r>
            <a:endParaRPr lang="en-CA" dirty="0"/>
          </a:p>
          <a:p>
            <a:endParaRPr lang="en-CA" dirty="0"/>
          </a:p>
          <a:p>
            <a:pPr lvl="0"/>
            <a:r>
              <a:rPr lang="en-US" dirty="0" smtClean="0"/>
              <a:t>Gender </a:t>
            </a:r>
            <a:r>
              <a:rPr lang="en-US" dirty="0"/>
              <a:t>signs are </a:t>
            </a:r>
            <a:r>
              <a:rPr lang="en-US" dirty="0" smtClean="0"/>
              <a:t>everywhere. We don’t </a:t>
            </a:r>
            <a:r>
              <a:rPr lang="en-US" dirty="0"/>
              <a:t>notice them unless they are missing or ambiguous. Then we are uncomfortable until we have successfully “placed” someone in the right gender </a:t>
            </a:r>
            <a:r>
              <a:rPr lang="en-US" dirty="0" smtClean="0"/>
              <a:t>category (If we see a little boy playing with dolls we automatically get uncomfortable, and believe he will be gay) </a:t>
            </a:r>
            <a:endParaRPr lang="en-CA" dirty="0"/>
          </a:p>
          <a:p>
            <a:pPr lvl="0"/>
            <a:endParaRPr lang="en-CA" dirty="0"/>
          </a:p>
          <a:p>
            <a:pPr marL="68580" indent="0">
              <a:buNone/>
            </a:pPr>
            <a:endParaRPr lang="en-CA" dirty="0"/>
          </a:p>
        </p:txBody>
      </p:sp>
    </p:spTree>
    <p:extLst>
      <p:ext uri="{BB962C8B-B14F-4D97-AF65-F5344CB8AC3E}">
        <p14:creationId xmlns:p14="http://schemas.microsoft.com/office/powerpoint/2010/main" val="41867052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492" y="1148862"/>
            <a:ext cx="6777317" cy="5088450"/>
          </a:xfrm>
        </p:spPr>
        <p:txBody>
          <a:bodyPr>
            <a:normAutofit/>
          </a:bodyPr>
          <a:lstStyle/>
          <a:p>
            <a:pPr lvl="0"/>
            <a:r>
              <a:rPr lang="en-US" dirty="0"/>
              <a:t>For the individual, gender construction starts with assignment to a sex category at birth based on genitalia. Gender identifying persists throughout childhood, puberty &amp; into adulthood. </a:t>
            </a:r>
            <a:endParaRPr lang="en-US" dirty="0" smtClean="0"/>
          </a:p>
          <a:p>
            <a:pPr marL="68580" lvl="0" indent="0">
              <a:buNone/>
            </a:pPr>
            <a:endParaRPr lang="en-US" dirty="0"/>
          </a:p>
          <a:p>
            <a:pPr lvl="0"/>
            <a:r>
              <a:rPr lang="en-US" dirty="0"/>
              <a:t>As soon as they can talk, children start to identify with their gender &amp; all the roles, statuses and expectations that go along with it</a:t>
            </a:r>
          </a:p>
          <a:p>
            <a:endParaRPr lang="en-CA" dirty="0"/>
          </a:p>
        </p:txBody>
      </p:sp>
    </p:spTree>
    <p:extLst>
      <p:ext uri="{BB962C8B-B14F-4D97-AF65-F5344CB8AC3E}">
        <p14:creationId xmlns:p14="http://schemas.microsoft.com/office/powerpoint/2010/main" val="367935323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608" y="980728"/>
            <a:ext cx="6777317" cy="5256584"/>
          </a:xfrm>
        </p:spPr>
        <p:txBody>
          <a:bodyPr/>
          <a:lstStyle/>
          <a:p>
            <a:pPr lvl="0"/>
            <a:r>
              <a:rPr lang="en-US" dirty="0"/>
              <a:t>Simone de Beauvoir: “one is not born but rather becomes a woman...it is civilization as a whole that produces this creature...which we describe as feminine</a:t>
            </a:r>
            <a:r>
              <a:rPr lang="en-US" dirty="0" smtClean="0"/>
              <a:t>.”</a:t>
            </a:r>
          </a:p>
          <a:p>
            <a:pPr lvl="0"/>
            <a:endParaRPr lang="en-CA" dirty="0"/>
          </a:p>
          <a:p>
            <a:pPr lvl="0"/>
            <a:r>
              <a:rPr lang="en-US" dirty="0"/>
              <a:t>Individuals are born sexed but not gendered; have to be taught to be masculine or feminine. Many feminist parents who want to raise androgynous children lose their children to the pull of gender norms</a:t>
            </a:r>
            <a:endParaRPr lang="en-CA" dirty="0"/>
          </a:p>
          <a:p>
            <a:endParaRPr lang="en-CA" dirty="0"/>
          </a:p>
        </p:txBody>
      </p:sp>
    </p:spTree>
    <p:extLst>
      <p:ext uri="{BB962C8B-B14F-4D97-AF65-F5344CB8AC3E}">
        <p14:creationId xmlns:p14="http://schemas.microsoft.com/office/powerpoint/2010/main" val="208730726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620688"/>
            <a:ext cx="6777317" cy="5400600"/>
          </a:xfrm>
        </p:spPr>
        <p:txBody>
          <a:bodyPr>
            <a:normAutofit lnSpcReduction="10000"/>
          </a:bodyPr>
          <a:lstStyle/>
          <a:p>
            <a:pPr marL="68580" lvl="0" indent="0">
              <a:buNone/>
            </a:pPr>
            <a:r>
              <a:rPr lang="en-US" dirty="0"/>
              <a:t>Parenting </a:t>
            </a:r>
            <a:r>
              <a:rPr lang="en-US" dirty="0" smtClean="0"/>
              <a:t>is gendered: </a:t>
            </a:r>
            <a:r>
              <a:rPr lang="en-US" dirty="0"/>
              <a:t>different expectations for mothers </a:t>
            </a:r>
            <a:r>
              <a:rPr lang="en-US" dirty="0" smtClean="0"/>
              <a:t>vs. fathers </a:t>
            </a:r>
            <a:r>
              <a:rPr lang="en-US" dirty="0"/>
              <a:t>(as well as </a:t>
            </a:r>
            <a:r>
              <a:rPr lang="en-US" dirty="0" smtClean="0"/>
              <a:t>expectation </a:t>
            </a:r>
            <a:r>
              <a:rPr lang="en-US" dirty="0"/>
              <a:t>that there is a mother </a:t>
            </a:r>
            <a:r>
              <a:rPr lang="en-US" dirty="0" smtClean="0"/>
              <a:t>&amp; father</a:t>
            </a:r>
            <a:r>
              <a:rPr lang="en-US" dirty="0"/>
              <a:t>)</a:t>
            </a:r>
            <a:endParaRPr lang="en-CA" dirty="0"/>
          </a:p>
          <a:p>
            <a:pPr marL="68580" indent="0">
              <a:buNone/>
            </a:pPr>
            <a:endParaRPr lang="en-CA" dirty="0"/>
          </a:p>
          <a:p>
            <a:r>
              <a:rPr lang="en-US" dirty="0"/>
              <a:t>the social construction of </a:t>
            </a:r>
            <a:r>
              <a:rPr lang="en-US" dirty="0" smtClean="0"/>
              <a:t>gender = ways </a:t>
            </a:r>
            <a:r>
              <a:rPr lang="en-US" dirty="0"/>
              <a:t>of being that are feminine or masculine, </a:t>
            </a:r>
            <a:r>
              <a:rPr lang="en-US" dirty="0" smtClean="0"/>
              <a:t>&amp; </a:t>
            </a:r>
            <a:r>
              <a:rPr lang="en-US" dirty="0"/>
              <a:t>the processes by which this happens </a:t>
            </a:r>
            <a:endParaRPr lang="en-US" dirty="0" smtClean="0"/>
          </a:p>
          <a:p>
            <a:pPr marL="68580" indent="0">
              <a:buNone/>
            </a:pPr>
            <a:endParaRPr lang="en-US" dirty="0" smtClean="0"/>
          </a:p>
          <a:p>
            <a:r>
              <a:rPr lang="en-US" dirty="0" smtClean="0"/>
              <a:t>How </a:t>
            </a:r>
            <a:r>
              <a:rPr lang="en-US" dirty="0"/>
              <a:t>important </a:t>
            </a:r>
            <a:r>
              <a:rPr lang="en-US" dirty="0" smtClean="0"/>
              <a:t>are people &amp; society </a:t>
            </a:r>
            <a:r>
              <a:rPr lang="en-US" dirty="0"/>
              <a:t>to maintaining </a:t>
            </a:r>
            <a:r>
              <a:rPr lang="en-US" dirty="0" smtClean="0"/>
              <a:t>gender? Look </a:t>
            </a:r>
            <a:r>
              <a:rPr lang="en-US" dirty="0"/>
              <a:t>at how gender roles change from society to society, from one historical period to another in the same society. </a:t>
            </a:r>
            <a:endParaRPr lang="en-CA" dirty="0"/>
          </a:p>
          <a:p>
            <a:endParaRPr lang="en-CA" dirty="0"/>
          </a:p>
          <a:p>
            <a:endParaRPr lang="en-CA" dirty="0"/>
          </a:p>
        </p:txBody>
      </p:sp>
    </p:spTree>
    <p:extLst>
      <p:ext uri="{BB962C8B-B14F-4D97-AF65-F5344CB8AC3E}">
        <p14:creationId xmlns:p14="http://schemas.microsoft.com/office/powerpoint/2010/main" val="3073928801"/>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20688"/>
            <a:ext cx="7024744" cy="72008"/>
          </a:xfrm>
        </p:spPr>
        <p:txBody>
          <a:bodyPr>
            <a:normAutofit fontScale="90000"/>
          </a:bodyPr>
          <a:lstStyle/>
          <a:p>
            <a:endParaRPr lang="en-CA"/>
          </a:p>
        </p:txBody>
      </p:sp>
      <p:sp>
        <p:nvSpPr>
          <p:cNvPr id="3" name="Content Placeholder 2"/>
          <p:cNvSpPr>
            <a:spLocks noGrp="1"/>
          </p:cNvSpPr>
          <p:nvPr>
            <p:ph idx="1"/>
          </p:nvPr>
        </p:nvSpPr>
        <p:spPr>
          <a:xfrm>
            <a:off x="1043608" y="-99392"/>
            <a:ext cx="6777317" cy="5400600"/>
          </a:xfrm>
        </p:spPr>
        <p:txBody>
          <a:bodyPr>
            <a:normAutofit fontScale="92500" lnSpcReduction="10000"/>
          </a:bodyPr>
          <a:lstStyle/>
          <a:p>
            <a:endParaRPr lang="en-CA" dirty="0"/>
          </a:p>
          <a:p>
            <a:pPr lvl="0"/>
            <a:r>
              <a:rPr lang="en-US" dirty="0" smtClean="0"/>
              <a:t>How </a:t>
            </a:r>
            <a:r>
              <a:rPr lang="en-US" dirty="0"/>
              <a:t>do we choose who gets what resources, statuses, wealth, education </a:t>
            </a:r>
            <a:r>
              <a:rPr lang="en-US" dirty="0" err="1"/>
              <a:t>etc</a:t>
            </a:r>
            <a:r>
              <a:rPr lang="en-US" dirty="0"/>
              <a:t> in a society? One way is through merit – choosing people on the basis of their individual achievements, talents </a:t>
            </a:r>
            <a:r>
              <a:rPr lang="en-US" dirty="0" smtClean="0"/>
              <a:t>&amp; </a:t>
            </a:r>
            <a:r>
              <a:rPr lang="en-US" dirty="0"/>
              <a:t>competence. Another way is on the basis of race, ethnicity, gender or class, ascribed membership in a category of people</a:t>
            </a:r>
            <a:r>
              <a:rPr lang="en-US" dirty="0" smtClean="0"/>
              <a:t>.</a:t>
            </a:r>
          </a:p>
          <a:p>
            <a:r>
              <a:rPr lang="en-US" dirty="0"/>
              <a:t>Western society legitimates differential access to resources, power etc. by maintaining gender hierarchies, </a:t>
            </a:r>
            <a:r>
              <a:rPr lang="en-US" dirty="0" smtClean="0"/>
              <a:t>&amp; </a:t>
            </a:r>
            <a:r>
              <a:rPr lang="en-US" dirty="0"/>
              <a:t>claiming it comes from physiology. But gender </a:t>
            </a:r>
            <a:r>
              <a:rPr lang="en-US" dirty="0" smtClean="0"/>
              <a:t>&amp; </a:t>
            </a:r>
            <a:r>
              <a:rPr lang="en-US" dirty="0"/>
              <a:t>sex aren’t equivalent: gender roles, scripts, identities don’t automatically flow from the possession of certain genitalia. </a:t>
            </a:r>
            <a:endParaRPr lang="en-CA" dirty="0"/>
          </a:p>
          <a:p>
            <a:pPr lvl="0"/>
            <a:endParaRPr lang="en-CA" dirty="0"/>
          </a:p>
          <a:p>
            <a:endParaRPr lang="en-CA" dirty="0"/>
          </a:p>
          <a:p>
            <a:endParaRPr lang="en-CA" dirty="0"/>
          </a:p>
        </p:txBody>
      </p:sp>
    </p:spTree>
    <p:extLst>
      <p:ext uri="{BB962C8B-B14F-4D97-AF65-F5344CB8AC3E}">
        <p14:creationId xmlns:p14="http://schemas.microsoft.com/office/powerpoint/2010/main" val="3691374529"/>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92696"/>
            <a:ext cx="7024744" cy="72008"/>
          </a:xfrm>
        </p:spPr>
        <p:txBody>
          <a:bodyPr>
            <a:normAutofit fontScale="90000"/>
          </a:bodyPr>
          <a:lstStyle/>
          <a:p>
            <a:endParaRPr lang="en-CA"/>
          </a:p>
        </p:txBody>
      </p:sp>
      <p:sp>
        <p:nvSpPr>
          <p:cNvPr id="3" name="Content Placeholder 2"/>
          <p:cNvSpPr>
            <a:spLocks noGrp="1"/>
          </p:cNvSpPr>
          <p:nvPr>
            <p:ph idx="1"/>
          </p:nvPr>
        </p:nvSpPr>
        <p:spPr>
          <a:xfrm>
            <a:off x="1043608" y="548680"/>
            <a:ext cx="6777317" cy="5832648"/>
          </a:xfrm>
        </p:spPr>
        <p:txBody>
          <a:bodyPr>
            <a:normAutofit fontScale="85000" lnSpcReduction="20000"/>
          </a:bodyPr>
          <a:lstStyle/>
          <a:p>
            <a:endParaRPr lang="en-CA" dirty="0"/>
          </a:p>
          <a:p>
            <a:pPr lvl="0"/>
            <a:r>
              <a:rPr lang="en-US" dirty="0"/>
              <a:t>In other societies, there are sometimes more than two genders. In western society, </a:t>
            </a:r>
            <a:r>
              <a:rPr lang="en-US" dirty="0" smtClean="0"/>
              <a:t>have two; </a:t>
            </a:r>
            <a:r>
              <a:rPr lang="en-US" dirty="0" err="1"/>
              <a:t>transexuals</a:t>
            </a:r>
            <a:r>
              <a:rPr lang="en-US" dirty="0"/>
              <a:t>, </a:t>
            </a:r>
            <a:r>
              <a:rPr lang="en-US" dirty="0" smtClean="0"/>
              <a:t>&amp; </a:t>
            </a:r>
            <a:r>
              <a:rPr lang="en-US" dirty="0"/>
              <a:t>transvestites come close to being a third or fourth </a:t>
            </a:r>
            <a:r>
              <a:rPr lang="en-US" dirty="0" smtClean="0"/>
              <a:t>gender but </a:t>
            </a:r>
            <a:r>
              <a:rPr lang="en-US" dirty="0"/>
              <a:t>they are not institutionalized. </a:t>
            </a:r>
            <a:endParaRPr lang="en-CA" dirty="0"/>
          </a:p>
          <a:p>
            <a:endParaRPr lang="en-CA" dirty="0"/>
          </a:p>
          <a:p>
            <a:pPr lvl="0"/>
            <a:r>
              <a:rPr lang="en-US" dirty="0" smtClean="0"/>
              <a:t>These third </a:t>
            </a:r>
            <a:r>
              <a:rPr lang="en-US" dirty="0"/>
              <a:t>genders </a:t>
            </a:r>
            <a:r>
              <a:rPr lang="en-US" dirty="0" smtClean="0"/>
              <a:t>perform </a:t>
            </a:r>
            <a:r>
              <a:rPr lang="en-US" dirty="0"/>
              <a:t>what they see as femininity or </a:t>
            </a:r>
            <a:r>
              <a:rPr lang="en-US" dirty="0" smtClean="0"/>
              <a:t>masculinity; </a:t>
            </a:r>
            <a:r>
              <a:rPr lang="en-US" dirty="0"/>
              <a:t>potentially show us how men </a:t>
            </a:r>
            <a:r>
              <a:rPr lang="en-US" dirty="0" smtClean="0"/>
              <a:t>&amp; </a:t>
            </a:r>
            <a:r>
              <a:rPr lang="en-US" dirty="0"/>
              <a:t>women have to learn how to be men </a:t>
            </a:r>
            <a:r>
              <a:rPr lang="en-US" dirty="0" smtClean="0"/>
              <a:t>&amp; women</a:t>
            </a:r>
          </a:p>
          <a:p>
            <a:pPr marL="68580" lvl="0" indent="0">
              <a:buNone/>
            </a:pPr>
            <a:endParaRPr lang="en-US" dirty="0" smtClean="0"/>
          </a:p>
          <a:p>
            <a:pPr lvl="0"/>
            <a:r>
              <a:rPr lang="en-US" dirty="0"/>
              <a:t>Gender bending: without differences in clothing, adornment, make-up, hairstyle etc., men </a:t>
            </a:r>
            <a:r>
              <a:rPr lang="en-US" dirty="0" smtClean="0"/>
              <a:t>&amp; </a:t>
            </a:r>
            <a:r>
              <a:rPr lang="en-US" dirty="0"/>
              <a:t>women would look far more alike. Gender bending has occurred at various times in western history: queen </a:t>
            </a:r>
            <a:r>
              <a:rPr lang="en-US" dirty="0" err="1"/>
              <a:t>elizabeth</a:t>
            </a:r>
            <a:r>
              <a:rPr lang="en-US" dirty="0"/>
              <a:t> </a:t>
            </a:r>
            <a:r>
              <a:rPr lang="en-US" dirty="0" smtClean="0"/>
              <a:t>II </a:t>
            </a:r>
            <a:r>
              <a:rPr lang="en-US" dirty="0"/>
              <a:t>in Saudi Arabia, acting in </a:t>
            </a:r>
            <a:r>
              <a:rPr lang="en-US" dirty="0" err="1"/>
              <a:t>shakespearean</a:t>
            </a:r>
            <a:r>
              <a:rPr lang="en-US" dirty="0"/>
              <a:t> </a:t>
            </a:r>
            <a:r>
              <a:rPr lang="en-US" dirty="0" smtClean="0"/>
              <a:t>times</a:t>
            </a:r>
          </a:p>
          <a:p>
            <a:pPr marL="68580" lvl="0" indent="0">
              <a:buNone/>
            </a:pPr>
            <a:endParaRPr lang="en-US" dirty="0" smtClean="0"/>
          </a:p>
          <a:p>
            <a:r>
              <a:rPr lang="en-US" dirty="0" smtClean="0"/>
              <a:t>gender </a:t>
            </a:r>
            <a:r>
              <a:rPr lang="en-US" dirty="0"/>
              <a:t>bending </a:t>
            </a:r>
            <a:r>
              <a:rPr lang="en-US" dirty="0" smtClean="0"/>
              <a:t>doesn’t erode gender norms but actually </a:t>
            </a:r>
            <a:r>
              <a:rPr lang="en-US" dirty="0"/>
              <a:t>preserves </a:t>
            </a:r>
            <a:r>
              <a:rPr lang="en-US" dirty="0" smtClean="0"/>
              <a:t>them </a:t>
            </a:r>
            <a:endParaRPr lang="en-CA" dirty="0"/>
          </a:p>
          <a:p>
            <a:pPr lvl="0"/>
            <a:endParaRPr lang="en-CA" dirty="0"/>
          </a:p>
          <a:p>
            <a:endParaRPr lang="en-CA" dirty="0"/>
          </a:p>
          <a:p>
            <a:pPr lvl="0"/>
            <a:endParaRPr lang="en-CA" dirty="0"/>
          </a:p>
          <a:p>
            <a:endParaRPr lang="en-CA" dirty="0"/>
          </a:p>
          <a:p>
            <a:endParaRPr lang="en-CA" dirty="0"/>
          </a:p>
        </p:txBody>
      </p:sp>
    </p:spTree>
    <p:extLst>
      <p:ext uri="{BB962C8B-B14F-4D97-AF65-F5344CB8AC3E}">
        <p14:creationId xmlns:p14="http://schemas.microsoft.com/office/powerpoint/2010/main" val="421123581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7024744" cy="216024"/>
          </a:xfrm>
        </p:spPr>
        <p:txBody>
          <a:bodyPr>
            <a:normAutofit fontScale="90000"/>
          </a:bodyPr>
          <a:lstStyle/>
          <a:p>
            <a:endParaRPr lang="en-CA"/>
          </a:p>
        </p:txBody>
      </p:sp>
      <p:sp>
        <p:nvSpPr>
          <p:cNvPr id="3" name="Content Placeholder 2"/>
          <p:cNvSpPr>
            <a:spLocks noGrp="1"/>
          </p:cNvSpPr>
          <p:nvPr>
            <p:ph idx="1"/>
          </p:nvPr>
        </p:nvSpPr>
        <p:spPr>
          <a:xfrm>
            <a:off x="1043492" y="548680"/>
            <a:ext cx="6777317" cy="5472608"/>
          </a:xfrm>
        </p:spPr>
        <p:txBody>
          <a:bodyPr>
            <a:normAutofit fontScale="92500" lnSpcReduction="10000"/>
          </a:bodyPr>
          <a:lstStyle/>
          <a:p>
            <a:pPr lvl="0"/>
            <a:r>
              <a:rPr lang="en-US" dirty="0" smtClean="0"/>
              <a:t>Why do people </a:t>
            </a:r>
            <a:r>
              <a:rPr lang="en-US" dirty="0"/>
              <a:t>go along with hegemonic (dominant) gender </a:t>
            </a:r>
            <a:r>
              <a:rPr lang="en-US" dirty="0" smtClean="0"/>
              <a:t>norms? Social pressures. </a:t>
            </a:r>
          </a:p>
          <a:p>
            <a:pPr marL="68580" lvl="0" indent="0">
              <a:buNone/>
            </a:pPr>
            <a:endParaRPr lang="en-US" dirty="0" smtClean="0"/>
          </a:p>
          <a:p>
            <a:pPr lvl="0"/>
            <a:r>
              <a:rPr lang="en-US" dirty="0" smtClean="0"/>
              <a:t>Gendered </a:t>
            </a:r>
            <a:r>
              <a:rPr lang="en-US" dirty="0"/>
              <a:t>social arrangements are justified by religion, cultural scripts, the </a:t>
            </a:r>
            <a:r>
              <a:rPr lang="en-US" dirty="0" smtClean="0"/>
              <a:t>law, </a:t>
            </a:r>
            <a:r>
              <a:rPr lang="en-US" dirty="0"/>
              <a:t>governments etc. but the most powerful is the making invisible of the process: “any possible alternatives are virtually unthinkable” (Foucault and Gramsci)</a:t>
            </a:r>
            <a:endParaRPr lang="en-CA" dirty="0"/>
          </a:p>
          <a:p>
            <a:pPr marL="68580" indent="0">
              <a:buNone/>
            </a:pPr>
            <a:r>
              <a:rPr lang="en-US" dirty="0"/>
              <a:t> </a:t>
            </a:r>
            <a:endParaRPr lang="en-CA" dirty="0"/>
          </a:p>
          <a:p>
            <a:pPr lvl="0"/>
            <a:r>
              <a:rPr lang="en-US" dirty="0"/>
              <a:t>Gender norms are inscribed in everything we </a:t>
            </a:r>
            <a:r>
              <a:rPr lang="en-US" dirty="0" smtClean="0"/>
              <a:t>do: how we </a:t>
            </a:r>
            <a:r>
              <a:rPr lang="en-US" dirty="0"/>
              <a:t>eat, move, gesture. </a:t>
            </a:r>
            <a:endParaRPr lang="en-US" dirty="0" smtClean="0"/>
          </a:p>
          <a:p>
            <a:pPr marL="68580" lvl="0" indent="0">
              <a:buNone/>
            </a:pPr>
            <a:endParaRPr lang="en-US" dirty="0" smtClean="0"/>
          </a:p>
          <a:p>
            <a:pPr lvl="0"/>
            <a:r>
              <a:rPr lang="en-US" dirty="0" smtClean="0"/>
              <a:t>In </a:t>
            </a:r>
            <a:r>
              <a:rPr lang="en-US" dirty="0"/>
              <a:t>some societies gender is inscribed directly into the </a:t>
            </a:r>
            <a:r>
              <a:rPr lang="en-US" dirty="0" smtClean="0"/>
              <a:t>body (traditional Chinese societies, western societies)</a:t>
            </a:r>
            <a:endParaRPr lang="en-CA" dirty="0"/>
          </a:p>
          <a:p>
            <a:endParaRPr lang="en-CA" dirty="0"/>
          </a:p>
        </p:txBody>
      </p:sp>
    </p:spTree>
    <p:extLst>
      <p:ext uri="{BB962C8B-B14F-4D97-AF65-F5344CB8AC3E}">
        <p14:creationId xmlns:p14="http://schemas.microsoft.com/office/powerpoint/2010/main" val="1211385819"/>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97080"/>
          </a:xfrm>
        </p:spPr>
        <p:txBody>
          <a:bodyPr>
            <a:normAutofit fontScale="90000"/>
          </a:bodyPr>
          <a:lstStyle/>
          <a:p>
            <a:endParaRPr lang="en-CA"/>
          </a:p>
        </p:txBody>
      </p:sp>
      <p:sp>
        <p:nvSpPr>
          <p:cNvPr id="3" name="Content Placeholder 2"/>
          <p:cNvSpPr>
            <a:spLocks noGrp="1"/>
          </p:cNvSpPr>
          <p:nvPr>
            <p:ph idx="1"/>
          </p:nvPr>
        </p:nvSpPr>
        <p:spPr>
          <a:xfrm>
            <a:off x="1043608" y="1196752"/>
            <a:ext cx="6777317" cy="5112568"/>
          </a:xfrm>
        </p:spPr>
        <p:txBody>
          <a:bodyPr>
            <a:normAutofit lnSpcReduction="10000"/>
          </a:bodyPr>
          <a:lstStyle/>
          <a:p>
            <a:pPr lvl="0"/>
            <a:r>
              <a:rPr lang="en-US" dirty="0"/>
              <a:t>Most societies rank genders according to prestige </a:t>
            </a:r>
            <a:r>
              <a:rPr lang="en-US" dirty="0" smtClean="0"/>
              <a:t>&amp; </a:t>
            </a:r>
            <a:r>
              <a:rPr lang="en-US" dirty="0"/>
              <a:t>power </a:t>
            </a:r>
            <a:r>
              <a:rPr lang="en-US" dirty="0" smtClean="0"/>
              <a:t>&amp; construct </a:t>
            </a:r>
            <a:r>
              <a:rPr lang="en-US" dirty="0"/>
              <a:t>them to be unequal. </a:t>
            </a:r>
            <a:r>
              <a:rPr lang="en-US" dirty="0" smtClean="0"/>
              <a:t>Usually </a:t>
            </a:r>
            <a:r>
              <a:rPr lang="en-US" dirty="0"/>
              <a:t>female </a:t>
            </a:r>
            <a:r>
              <a:rPr lang="en-US" dirty="0" smtClean="0"/>
              <a:t>is ranked </a:t>
            </a:r>
            <a:r>
              <a:rPr lang="en-US" dirty="0"/>
              <a:t>lower. Among some North American Indian cultures, the hierarchy was male men, male women, female men, female women. </a:t>
            </a:r>
            <a:r>
              <a:rPr lang="en-US" dirty="0" smtClean="0"/>
              <a:t>Are </a:t>
            </a:r>
            <a:r>
              <a:rPr lang="en-US" dirty="0"/>
              <a:t>we </a:t>
            </a:r>
            <a:r>
              <a:rPr lang="en-US" dirty="0" smtClean="0"/>
              <a:t>different?</a:t>
            </a:r>
          </a:p>
          <a:p>
            <a:pPr marL="68580" lvl="0" indent="0">
              <a:buNone/>
            </a:pPr>
            <a:endParaRPr lang="en-CA" dirty="0"/>
          </a:p>
          <a:p>
            <a:pPr lvl="0"/>
            <a:r>
              <a:rPr lang="en-US" dirty="0"/>
              <a:t>Men who go into women’s </a:t>
            </a:r>
            <a:r>
              <a:rPr lang="en-US" dirty="0" smtClean="0"/>
              <a:t>fields, </a:t>
            </a:r>
            <a:r>
              <a:rPr lang="en-US" dirty="0"/>
              <a:t>like </a:t>
            </a:r>
            <a:r>
              <a:rPr lang="en-US" dirty="0" smtClean="0"/>
              <a:t>nursing, </a:t>
            </a:r>
            <a:r>
              <a:rPr lang="en-US" dirty="0"/>
              <a:t>have less prestige than women who go into men’s </a:t>
            </a:r>
            <a:r>
              <a:rPr lang="en-US" dirty="0" smtClean="0"/>
              <a:t>fields, </a:t>
            </a:r>
            <a:r>
              <a:rPr lang="en-US" dirty="0"/>
              <a:t>like physics.</a:t>
            </a:r>
            <a:endParaRPr lang="en-CA" dirty="0"/>
          </a:p>
          <a:p>
            <a:endParaRPr lang="en-CA" dirty="0"/>
          </a:p>
          <a:p>
            <a:pPr lvl="0"/>
            <a:r>
              <a:rPr lang="en-US" dirty="0"/>
              <a:t>Gender inequality </a:t>
            </a:r>
            <a:r>
              <a:rPr lang="en-US" dirty="0" smtClean="0"/>
              <a:t>= </a:t>
            </a:r>
            <a:r>
              <a:rPr lang="en-US" dirty="0"/>
              <a:t>devaluation of women </a:t>
            </a:r>
            <a:r>
              <a:rPr lang="en-US" dirty="0" smtClean="0"/>
              <a:t>&amp; </a:t>
            </a:r>
            <a:r>
              <a:rPr lang="en-US" dirty="0"/>
              <a:t>social domination of men</a:t>
            </a:r>
            <a:endParaRPr lang="en-CA" dirty="0"/>
          </a:p>
          <a:p>
            <a:endParaRPr lang="en-CA" dirty="0"/>
          </a:p>
          <a:p>
            <a:endParaRPr lang="en-CA" dirty="0"/>
          </a:p>
        </p:txBody>
      </p:sp>
    </p:spTree>
    <p:extLst>
      <p:ext uri="{BB962C8B-B14F-4D97-AF65-F5344CB8AC3E}">
        <p14:creationId xmlns:p14="http://schemas.microsoft.com/office/powerpoint/2010/main" val="250468514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764704"/>
            <a:ext cx="7024744" cy="864096"/>
          </a:xfrm>
        </p:spPr>
        <p:txBody>
          <a:bodyPr/>
          <a:lstStyle/>
          <a:p>
            <a:r>
              <a:rPr lang="en-US" dirty="0" err="1" smtClean="0"/>
              <a:t>R.W.Connell</a:t>
            </a:r>
            <a:endParaRPr lang="en-CA" dirty="0"/>
          </a:p>
        </p:txBody>
      </p:sp>
      <p:sp>
        <p:nvSpPr>
          <p:cNvPr id="3" name="Content Placeholder 2"/>
          <p:cNvSpPr>
            <a:spLocks noGrp="1"/>
          </p:cNvSpPr>
          <p:nvPr>
            <p:ph idx="1"/>
          </p:nvPr>
        </p:nvSpPr>
        <p:spPr>
          <a:xfrm>
            <a:off x="1043608" y="1628800"/>
            <a:ext cx="6777317" cy="4464496"/>
          </a:xfrm>
        </p:spPr>
        <p:txBody>
          <a:bodyPr/>
          <a:lstStyle/>
          <a:p>
            <a:pPr lvl="0"/>
            <a:r>
              <a:rPr lang="en-US" dirty="0"/>
              <a:t>Looking at the ways that masculinity has been understood </a:t>
            </a:r>
            <a:r>
              <a:rPr lang="en-US" dirty="0" smtClean="0"/>
              <a:t>&amp; studied. </a:t>
            </a:r>
            <a:r>
              <a:rPr lang="en-US" dirty="0"/>
              <a:t>Criticism of early work that posited a unitary male sex role (dominant). Shift to a focus on the construction of masculinity in a particular milieu or moment, therefore recognition of a plurality of masculinities not only </a:t>
            </a:r>
            <a:r>
              <a:rPr lang="en-US" dirty="0" err="1"/>
              <a:t>transhistorically</a:t>
            </a:r>
            <a:r>
              <a:rPr lang="en-US" dirty="0"/>
              <a:t> and transculturally but </a:t>
            </a:r>
            <a:r>
              <a:rPr lang="en-US" dirty="0" smtClean="0"/>
              <a:t>WITHIN </a:t>
            </a:r>
            <a:r>
              <a:rPr lang="en-US" dirty="0"/>
              <a:t>societies at any given moment in time.</a:t>
            </a:r>
            <a:endParaRPr lang="en-CA" dirty="0"/>
          </a:p>
          <a:p>
            <a:endParaRPr lang="en-CA" dirty="0"/>
          </a:p>
        </p:txBody>
      </p:sp>
    </p:spTree>
    <p:extLst>
      <p:ext uri="{BB962C8B-B14F-4D97-AF65-F5344CB8AC3E}">
        <p14:creationId xmlns:p14="http://schemas.microsoft.com/office/powerpoint/2010/main" val="3983316660"/>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476672"/>
            <a:ext cx="7024744" cy="288032"/>
          </a:xfrm>
        </p:spPr>
        <p:txBody>
          <a:bodyPr>
            <a:normAutofit fontScale="90000"/>
          </a:bodyPr>
          <a:lstStyle/>
          <a:p>
            <a:endParaRPr lang="en-CA"/>
          </a:p>
        </p:txBody>
      </p:sp>
      <p:sp>
        <p:nvSpPr>
          <p:cNvPr id="3" name="Content Placeholder 2"/>
          <p:cNvSpPr>
            <a:spLocks noGrp="1"/>
          </p:cNvSpPr>
          <p:nvPr>
            <p:ph idx="1"/>
          </p:nvPr>
        </p:nvSpPr>
        <p:spPr>
          <a:xfrm>
            <a:off x="971600" y="908720"/>
            <a:ext cx="6777317" cy="5328592"/>
          </a:xfrm>
        </p:spPr>
        <p:txBody>
          <a:bodyPr>
            <a:normAutofit fontScale="92500" lnSpcReduction="10000"/>
          </a:bodyPr>
          <a:lstStyle/>
          <a:p>
            <a:pPr lvl="0"/>
            <a:r>
              <a:rPr lang="en-US" dirty="0" smtClean="0"/>
              <a:t>plural </a:t>
            </a:r>
            <a:r>
              <a:rPr lang="en-US" dirty="0"/>
              <a:t>masculinities exist in </a:t>
            </a:r>
            <a:r>
              <a:rPr lang="en-US" dirty="0" smtClean="0"/>
              <a:t>relations </a:t>
            </a:r>
            <a:r>
              <a:rPr lang="en-US" dirty="0"/>
              <a:t>of hierarchy and exclusion. </a:t>
            </a:r>
            <a:endParaRPr lang="en-US" dirty="0" smtClean="0"/>
          </a:p>
          <a:p>
            <a:pPr lvl="0"/>
            <a:r>
              <a:rPr lang="en-US" dirty="0" smtClean="0"/>
              <a:t>hegemonic </a:t>
            </a:r>
            <a:r>
              <a:rPr lang="en-US" dirty="0"/>
              <a:t>form need not be the most common form of masculinity. Many men live in a state of tension with or distance from hegemonic masculinity; </a:t>
            </a:r>
            <a:r>
              <a:rPr lang="en-US" dirty="0" smtClean="0"/>
              <a:t>others are seen as </a:t>
            </a:r>
            <a:r>
              <a:rPr lang="en-US" dirty="0"/>
              <a:t>exemplars </a:t>
            </a:r>
            <a:r>
              <a:rPr lang="en-US" dirty="0" smtClean="0"/>
              <a:t>&amp; </a:t>
            </a:r>
            <a:r>
              <a:rPr lang="en-US" dirty="0"/>
              <a:t>are expected to live up to the demands of hegemonic masculinity</a:t>
            </a:r>
            <a:endParaRPr lang="en-CA" dirty="0"/>
          </a:p>
          <a:p>
            <a:pPr marL="68580" indent="0">
              <a:buNone/>
            </a:pPr>
            <a:r>
              <a:rPr lang="en-US" dirty="0"/>
              <a:t> </a:t>
            </a:r>
            <a:endParaRPr lang="en-CA" dirty="0"/>
          </a:p>
          <a:p>
            <a:pPr lvl="0"/>
            <a:r>
              <a:rPr lang="en-US" dirty="0"/>
              <a:t>Masculinities as patterns of gender practice are sustained </a:t>
            </a:r>
            <a:r>
              <a:rPr lang="en-US" dirty="0" smtClean="0"/>
              <a:t>&amp; </a:t>
            </a:r>
            <a:r>
              <a:rPr lang="en-US" dirty="0"/>
              <a:t>enacted not only by individuals but also by groups </a:t>
            </a:r>
            <a:r>
              <a:rPr lang="en-US" dirty="0" smtClean="0"/>
              <a:t>&amp; </a:t>
            </a:r>
            <a:r>
              <a:rPr lang="en-US" dirty="0"/>
              <a:t>institutions</a:t>
            </a:r>
            <a:endParaRPr lang="en-CA" dirty="0"/>
          </a:p>
          <a:p>
            <a:endParaRPr lang="en-CA" dirty="0"/>
          </a:p>
          <a:p>
            <a:pPr lvl="0"/>
            <a:r>
              <a:rPr lang="en-US" dirty="0"/>
              <a:t>Men’s bodies do not determine the patterns of masculinity but they are of great importance in masculinity</a:t>
            </a:r>
            <a:endParaRPr lang="en-CA" dirty="0"/>
          </a:p>
          <a:p>
            <a:endParaRPr lang="en-CA" dirty="0"/>
          </a:p>
          <a:p>
            <a:endParaRPr lang="en-CA" dirty="0"/>
          </a:p>
        </p:txBody>
      </p:sp>
    </p:spTree>
    <p:extLst>
      <p:ext uri="{BB962C8B-B14F-4D97-AF65-F5344CB8AC3E}">
        <p14:creationId xmlns:p14="http://schemas.microsoft.com/office/powerpoint/2010/main" val="159062024"/>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169088"/>
          </a:xfrm>
        </p:spPr>
        <p:txBody>
          <a:bodyPr>
            <a:normAutofit fontScale="90000"/>
          </a:bodyPr>
          <a:lstStyle/>
          <a:p>
            <a:endParaRPr lang="en-CA"/>
          </a:p>
        </p:txBody>
      </p:sp>
      <p:sp>
        <p:nvSpPr>
          <p:cNvPr id="3" name="Content Placeholder 2"/>
          <p:cNvSpPr>
            <a:spLocks noGrp="1"/>
          </p:cNvSpPr>
          <p:nvPr>
            <p:ph idx="1"/>
          </p:nvPr>
        </p:nvSpPr>
        <p:spPr>
          <a:xfrm>
            <a:off x="899592" y="1268760"/>
            <a:ext cx="6777317" cy="4968552"/>
          </a:xfrm>
        </p:spPr>
        <p:txBody>
          <a:bodyPr>
            <a:normAutofit fontScale="92500" lnSpcReduction="10000"/>
          </a:bodyPr>
          <a:lstStyle/>
          <a:p>
            <a:pPr lvl="0"/>
            <a:r>
              <a:rPr lang="en-US" dirty="0"/>
              <a:t>Active social construction: masculinities </a:t>
            </a:r>
            <a:r>
              <a:rPr lang="en-US" dirty="0" smtClean="0"/>
              <a:t>come </a:t>
            </a:r>
            <a:r>
              <a:rPr lang="en-US" dirty="0"/>
              <a:t>into existence as people act. They are actively produced, using the resources </a:t>
            </a:r>
            <a:r>
              <a:rPr lang="en-US" dirty="0" smtClean="0"/>
              <a:t>&amp; </a:t>
            </a:r>
            <a:r>
              <a:rPr lang="en-US" dirty="0"/>
              <a:t>strategies available in a given milieu.</a:t>
            </a:r>
            <a:endParaRPr lang="en-CA" dirty="0"/>
          </a:p>
          <a:p>
            <a:endParaRPr lang="en-CA" dirty="0"/>
          </a:p>
          <a:p>
            <a:pPr lvl="0"/>
            <a:r>
              <a:rPr lang="en-US" dirty="0"/>
              <a:t>Masculinities created in specific historical circumstances </a:t>
            </a:r>
            <a:r>
              <a:rPr lang="en-US" dirty="0" smtClean="0"/>
              <a:t>vulnerable to contestation </a:t>
            </a:r>
            <a:r>
              <a:rPr lang="en-US" dirty="0"/>
              <a:t>in which a dominant masculinity may be displaced</a:t>
            </a:r>
            <a:endParaRPr lang="en-CA" dirty="0"/>
          </a:p>
          <a:p>
            <a:endParaRPr lang="en-CA" dirty="0"/>
          </a:p>
          <a:p>
            <a:pPr lvl="0"/>
            <a:r>
              <a:rPr lang="en-US" dirty="0"/>
              <a:t>Masculinities do not first exist </a:t>
            </a:r>
            <a:r>
              <a:rPr lang="en-US" dirty="0" smtClean="0"/>
              <a:t>&amp; then </a:t>
            </a:r>
            <a:r>
              <a:rPr lang="en-US" dirty="0"/>
              <a:t>come into contact with femininities, they are produced together in the process that constitutes a gender order</a:t>
            </a:r>
            <a:endParaRPr lang="en-CA" dirty="0"/>
          </a:p>
          <a:p>
            <a:endParaRPr lang="en-CA" dirty="0"/>
          </a:p>
        </p:txBody>
      </p:sp>
    </p:spTree>
    <p:extLst>
      <p:ext uri="{BB962C8B-B14F-4D97-AF65-F5344CB8AC3E}">
        <p14:creationId xmlns:p14="http://schemas.microsoft.com/office/powerpoint/2010/main" val="374131354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7024744" cy="720080"/>
          </a:xfrm>
        </p:spPr>
        <p:txBody>
          <a:bodyPr/>
          <a:lstStyle/>
          <a:p>
            <a:r>
              <a:rPr lang="en-US" dirty="0" smtClean="0"/>
              <a:t>Susan Stryker</a:t>
            </a:r>
            <a:endParaRPr lang="en-CA" dirty="0"/>
          </a:p>
        </p:txBody>
      </p:sp>
      <p:sp>
        <p:nvSpPr>
          <p:cNvPr id="3" name="Content Placeholder 2"/>
          <p:cNvSpPr>
            <a:spLocks noGrp="1"/>
          </p:cNvSpPr>
          <p:nvPr>
            <p:ph idx="1"/>
          </p:nvPr>
        </p:nvSpPr>
        <p:spPr>
          <a:xfrm>
            <a:off x="1043492" y="1484784"/>
            <a:ext cx="6777317" cy="4752528"/>
          </a:xfrm>
        </p:spPr>
        <p:txBody>
          <a:bodyPr>
            <a:normAutofit fontScale="92500" lnSpcReduction="20000"/>
          </a:bodyPr>
          <a:lstStyle/>
          <a:p>
            <a:pPr lvl="0"/>
            <a:r>
              <a:rPr lang="en-US" dirty="0"/>
              <a:t>Transgender phenomenon threaten to </a:t>
            </a:r>
            <a:r>
              <a:rPr lang="en-US" dirty="0" smtClean="0"/>
              <a:t>refigure </a:t>
            </a:r>
            <a:r>
              <a:rPr lang="en-US" dirty="0"/>
              <a:t>the basic conceptual framework within which the concept of “woman” has been conventionally understood </a:t>
            </a:r>
            <a:r>
              <a:rPr lang="en-US" dirty="0" smtClean="0"/>
              <a:t>&amp; </a:t>
            </a:r>
            <a:r>
              <a:rPr lang="en-US" dirty="0"/>
              <a:t>resisted</a:t>
            </a:r>
            <a:endParaRPr lang="en-CA" dirty="0"/>
          </a:p>
          <a:p>
            <a:endParaRPr lang="en-CA" dirty="0"/>
          </a:p>
          <a:p>
            <a:pPr lvl="0"/>
            <a:r>
              <a:rPr lang="en-US" dirty="0"/>
              <a:t>Current feminist binary of sex/gender may not actually help us understand the complexity of gender and its history</a:t>
            </a:r>
            <a:endParaRPr lang="en-CA" dirty="0"/>
          </a:p>
          <a:p>
            <a:endParaRPr lang="en-CA" dirty="0"/>
          </a:p>
          <a:p>
            <a:pPr lvl="0"/>
            <a:r>
              <a:rPr lang="en-US" dirty="0"/>
              <a:t>If we define “transgender phenomena” broadly as anything that disrupts or denaturalizes normative gender </a:t>
            </a:r>
            <a:r>
              <a:rPr lang="en-US" dirty="0" smtClean="0"/>
              <a:t>&amp; </a:t>
            </a:r>
            <a:r>
              <a:rPr lang="en-US" dirty="0"/>
              <a:t>which calls our attention to the processes through which normativity is produced, “transgender” becomes an incredibly useful concept</a:t>
            </a:r>
            <a:endParaRPr lang="en-CA" dirty="0"/>
          </a:p>
          <a:p>
            <a:endParaRPr lang="en-CA" dirty="0"/>
          </a:p>
          <a:p>
            <a:endParaRPr lang="en-CA" dirty="0"/>
          </a:p>
        </p:txBody>
      </p:sp>
    </p:spTree>
    <p:extLst>
      <p:ext uri="{BB962C8B-B14F-4D97-AF65-F5344CB8AC3E}">
        <p14:creationId xmlns:p14="http://schemas.microsoft.com/office/powerpoint/2010/main" val="347494532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548680"/>
            <a:ext cx="7024744" cy="288032"/>
          </a:xfrm>
        </p:spPr>
        <p:txBody>
          <a:bodyPr>
            <a:normAutofit fontScale="90000"/>
          </a:bodyPr>
          <a:lstStyle/>
          <a:p>
            <a:endParaRPr lang="en-CA" dirty="0"/>
          </a:p>
        </p:txBody>
      </p:sp>
      <p:sp>
        <p:nvSpPr>
          <p:cNvPr id="3" name="Content Placeholder 2"/>
          <p:cNvSpPr>
            <a:spLocks noGrp="1"/>
          </p:cNvSpPr>
          <p:nvPr>
            <p:ph idx="1"/>
          </p:nvPr>
        </p:nvSpPr>
        <p:spPr>
          <a:xfrm>
            <a:off x="971600" y="836712"/>
            <a:ext cx="6777317" cy="5400600"/>
          </a:xfrm>
        </p:spPr>
        <p:txBody>
          <a:bodyPr>
            <a:normAutofit lnSpcReduction="10000"/>
          </a:bodyPr>
          <a:lstStyle/>
          <a:p>
            <a:pPr lvl="0"/>
            <a:r>
              <a:rPr lang="en-US" dirty="0" smtClean="0"/>
              <a:t>Transgendered </a:t>
            </a:r>
            <a:r>
              <a:rPr lang="en-US" dirty="0"/>
              <a:t>phenomena </a:t>
            </a:r>
            <a:r>
              <a:rPr lang="en-US" dirty="0" smtClean="0"/>
              <a:t>not </a:t>
            </a:r>
            <a:r>
              <a:rPr lang="en-US" dirty="0"/>
              <a:t>limited to individuals who have “transgendered” personal identities. </a:t>
            </a:r>
            <a:endParaRPr lang="en-US" dirty="0" smtClean="0"/>
          </a:p>
          <a:p>
            <a:pPr marL="68580" lvl="0" indent="0">
              <a:buNone/>
            </a:pPr>
            <a:endParaRPr lang="en-US" dirty="0" smtClean="0"/>
          </a:p>
          <a:p>
            <a:pPr lvl="0"/>
            <a:r>
              <a:rPr lang="en-US" dirty="0" smtClean="0"/>
              <a:t>They </a:t>
            </a:r>
            <a:r>
              <a:rPr lang="en-US" dirty="0"/>
              <a:t>are signposts that point to many different kinds of bodies </a:t>
            </a:r>
            <a:r>
              <a:rPr lang="en-US" dirty="0" smtClean="0"/>
              <a:t>&amp; </a:t>
            </a:r>
            <a:r>
              <a:rPr lang="en-US" dirty="0"/>
              <a:t>subjects, </a:t>
            </a:r>
            <a:r>
              <a:rPr lang="en-US" dirty="0" smtClean="0"/>
              <a:t>&amp; </a:t>
            </a:r>
            <a:r>
              <a:rPr lang="en-US" dirty="0"/>
              <a:t>can help us see how gender </a:t>
            </a:r>
            <a:r>
              <a:rPr lang="en-US" dirty="0" smtClean="0"/>
              <a:t>functions </a:t>
            </a:r>
            <a:r>
              <a:rPr lang="en-US" dirty="0"/>
              <a:t>as part of a more extensive apparatus of social domination and control. </a:t>
            </a:r>
            <a:endParaRPr lang="en-US" dirty="0" smtClean="0"/>
          </a:p>
          <a:p>
            <a:pPr marL="68580" lvl="0" indent="0">
              <a:buNone/>
            </a:pPr>
            <a:endParaRPr lang="en-US" dirty="0" smtClean="0"/>
          </a:p>
          <a:p>
            <a:pPr lvl="0"/>
            <a:r>
              <a:rPr lang="en-US" dirty="0" smtClean="0"/>
              <a:t>Gender </a:t>
            </a:r>
            <a:r>
              <a:rPr lang="en-US" dirty="0"/>
              <a:t>as a form of social control is not limited to the control of bodies defined as “women’s bodies” or the control of female reproductive capacities. </a:t>
            </a:r>
            <a:endParaRPr lang="en-CA" dirty="0"/>
          </a:p>
          <a:p>
            <a:endParaRPr lang="en-CA" dirty="0"/>
          </a:p>
          <a:p>
            <a:endParaRPr lang="en-CA" dirty="0"/>
          </a:p>
        </p:txBody>
      </p:sp>
    </p:spTree>
    <p:extLst>
      <p:ext uri="{BB962C8B-B14F-4D97-AF65-F5344CB8AC3E}">
        <p14:creationId xmlns:p14="http://schemas.microsoft.com/office/powerpoint/2010/main" val="328028909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97080"/>
          </a:xfrm>
        </p:spPr>
        <p:txBody>
          <a:bodyPr>
            <a:normAutofit fontScale="90000"/>
          </a:bodyPr>
          <a:lstStyle/>
          <a:p>
            <a:endParaRPr lang="en-CA"/>
          </a:p>
        </p:txBody>
      </p:sp>
      <p:sp>
        <p:nvSpPr>
          <p:cNvPr id="3" name="Content Placeholder 2"/>
          <p:cNvSpPr>
            <a:spLocks noGrp="1"/>
          </p:cNvSpPr>
          <p:nvPr>
            <p:ph idx="1"/>
          </p:nvPr>
        </p:nvSpPr>
        <p:spPr>
          <a:xfrm>
            <a:off x="1043492" y="1124744"/>
            <a:ext cx="6777317" cy="5184576"/>
          </a:xfrm>
        </p:spPr>
        <p:txBody>
          <a:bodyPr>
            <a:normAutofit fontScale="92500" lnSpcReduction="10000"/>
          </a:bodyPr>
          <a:lstStyle/>
          <a:p>
            <a:pPr lvl="0"/>
            <a:r>
              <a:rPr lang="en-US" dirty="0" smtClean="0"/>
              <a:t>Stripping </a:t>
            </a:r>
            <a:r>
              <a:rPr lang="en-US" dirty="0"/>
              <a:t>away gender </a:t>
            </a:r>
            <a:r>
              <a:rPr lang="en-US" dirty="0" smtClean="0"/>
              <a:t>&amp; </a:t>
            </a:r>
            <a:r>
              <a:rPr lang="en-US" dirty="0"/>
              <a:t>misattributing gender are practices of social domination, regulation, </a:t>
            </a:r>
            <a:r>
              <a:rPr lang="en-US" dirty="0" smtClean="0"/>
              <a:t>&amp; </a:t>
            </a:r>
            <a:r>
              <a:rPr lang="en-US" dirty="0"/>
              <a:t>control that threaten social </a:t>
            </a:r>
            <a:r>
              <a:rPr lang="en-US" dirty="0" smtClean="0"/>
              <a:t>marginalization </a:t>
            </a:r>
          </a:p>
          <a:p>
            <a:pPr marL="68580" indent="0">
              <a:buNone/>
            </a:pPr>
            <a:endParaRPr lang="en-CA" dirty="0"/>
          </a:p>
          <a:p>
            <a:pPr lvl="0"/>
            <a:r>
              <a:rPr lang="en-US" dirty="0"/>
              <a:t>When we look cross-culturally </a:t>
            </a:r>
            <a:r>
              <a:rPr lang="en-US" dirty="0" smtClean="0"/>
              <a:t>&amp; </a:t>
            </a:r>
            <a:r>
              <a:rPr lang="en-US" dirty="0"/>
              <a:t>trans-historically at </a:t>
            </a:r>
            <a:r>
              <a:rPr lang="en-US" dirty="0" smtClean="0"/>
              <a:t>societies, we </a:t>
            </a:r>
            <a:r>
              <a:rPr lang="en-US" dirty="0"/>
              <a:t>see patterns of variations in the social organization of biological reproduction, </a:t>
            </a:r>
            <a:r>
              <a:rPr lang="en-US" dirty="0" err="1"/>
              <a:t>labour</a:t>
            </a:r>
            <a:r>
              <a:rPr lang="en-US" dirty="0"/>
              <a:t>, kinship, identities, social status etc. </a:t>
            </a:r>
            <a:endParaRPr lang="en-US" dirty="0" smtClean="0"/>
          </a:p>
          <a:p>
            <a:pPr marL="68580" lvl="0" indent="0">
              <a:buNone/>
            </a:pPr>
            <a:endParaRPr lang="en-US" dirty="0" smtClean="0"/>
          </a:p>
          <a:p>
            <a:r>
              <a:rPr lang="en-US" dirty="0" smtClean="0"/>
              <a:t>Transgender </a:t>
            </a:r>
            <a:r>
              <a:rPr lang="en-US" dirty="0"/>
              <a:t>practices and identities are a form of </a:t>
            </a:r>
            <a:r>
              <a:rPr lang="en-US" dirty="0" smtClean="0"/>
              <a:t>“gender trouble”: they </a:t>
            </a:r>
            <a:r>
              <a:rPr lang="en-US" dirty="0"/>
              <a:t>call attention to contradictions in how we tend to think about gender, sex and sexuality</a:t>
            </a:r>
            <a:endParaRPr lang="en-CA" dirty="0"/>
          </a:p>
          <a:p>
            <a:pPr lvl="0"/>
            <a:endParaRPr lang="en-US" dirty="0" smtClean="0"/>
          </a:p>
          <a:p>
            <a:pPr lvl="0"/>
            <a:endParaRPr lang="en-CA" dirty="0"/>
          </a:p>
          <a:p>
            <a:endParaRPr lang="en-CA" dirty="0"/>
          </a:p>
          <a:p>
            <a:endParaRPr lang="en-CA" dirty="0"/>
          </a:p>
        </p:txBody>
      </p:sp>
    </p:spTree>
    <p:extLst>
      <p:ext uri="{BB962C8B-B14F-4D97-AF65-F5344CB8AC3E}">
        <p14:creationId xmlns:p14="http://schemas.microsoft.com/office/powerpoint/2010/main" val="96023124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169088"/>
          </a:xfrm>
        </p:spPr>
        <p:txBody>
          <a:bodyPr>
            <a:normAutofit fontScale="90000"/>
          </a:bodyPr>
          <a:lstStyle/>
          <a:p>
            <a:endParaRPr lang="en-CA" dirty="0"/>
          </a:p>
        </p:txBody>
      </p:sp>
      <p:sp>
        <p:nvSpPr>
          <p:cNvPr id="3" name="Content Placeholder 2"/>
          <p:cNvSpPr>
            <a:spLocks noGrp="1"/>
          </p:cNvSpPr>
          <p:nvPr>
            <p:ph idx="1"/>
          </p:nvPr>
        </p:nvSpPr>
        <p:spPr>
          <a:xfrm>
            <a:off x="971600" y="1340768"/>
            <a:ext cx="6777317" cy="4968552"/>
          </a:xfrm>
        </p:spPr>
        <p:txBody>
          <a:bodyPr>
            <a:normAutofit fontScale="92500" lnSpcReduction="10000"/>
          </a:bodyPr>
          <a:lstStyle/>
          <a:p>
            <a:pPr lvl="0"/>
            <a:r>
              <a:rPr lang="en-US" dirty="0"/>
              <a:t>As a transgendered person, the author is more likely to experience discrimination in housing, employment, access to health care, more likely to experience violence. She has lost jobs, not been offered jobs, had doctors refuse to examine her; have had trouble finding </a:t>
            </a:r>
            <a:r>
              <a:rPr lang="en-US" dirty="0" smtClean="0"/>
              <a:t>&amp; </a:t>
            </a:r>
            <a:r>
              <a:rPr lang="en-US" dirty="0"/>
              <a:t>keeping housing; had her home burglarized; </a:t>
            </a:r>
            <a:r>
              <a:rPr lang="en-US" dirty="0" smtClean="0"/>
              <a:t>&amp; </a:t>
            </a:r>
            <a:r>
              <a:rPr lang="en-US" dirty="0"/>
              <a:t>she has been assaulted because she is transgendered.</a:t>
            </a:r>
            <a:endParaRPr lang="en-CA" dirty="0"/>
          </a:p>
          <a:p>
            <a:endParaRPr lang="en-CA" dirty="0"/>
          </a:p>
          <a:p>
            <a:pPr lvl="0"/>
            <a:r>
              <a:rPr lang="en-US" dirty="0" smtClean="0"/>
              <a:t>Transgender </a:t>
            </a:r>
            <a:r>
              <a:rPr lang="en-US" dirty="0"/>
              <a:t>calls for attention are </a:t>
            </a:r>
            <a:r>
              <a:rPr lang="en-US" dirty="0" smtClean="0"/>
              <a:t>sometimes received by feminists with hostility: “an </a:t>
            </a:r>
            <a:r>
              <a:rPr lang="en-US" dirty="0"/>
              <a:t>uncomfortable solicitation from an alien and unthinkable monstrosity best left elsewhere outside the village gates</a:t>
            </a:r>
            <a:r>
              <a:rPr lang="en-US" dirty="0" smtClean="0"/>
              <a:t>.” </a:t>
            </a:r>
            <a:endParaRPr lang="en-CA" dirty="0"/>
          </a:p>
          <a:p>
            <a:endParaRPr lang="en-CA" dirty="0"/>
          </a:p>
        </p:txBody>
      </p:sp>
    </p:spTree>
    <p:extLst>
      <p:ext uri="{BB962C8B-B14F-4D97-AF65-F5344CB8AC3E}">
        <p14:creationId xmlns:p14="http://schemas.microsoft.com/office/powerpoint/2010/main" val="745722801"/>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Austin</Template>
  <TotalTime>2874</TotalTime>
  <Words>2075</Words>
  <Application>Microsoft Macintosh PowerPoint</Application>
  <PresentationFormat>On-screen Show (4:3)</PresentationFormat>
  <Paragraphs>146</Paragraphs>
  <Slides>22</Slides>
  <Notes>9</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Austin</vt:lpstr>
      <vt:lpstr>FEM 1100</vt:lpstr>
      <vt:lpstr>Feminist theories of Gender</vt:lpstr>
      <vt:lpstr>PowerPoint Presentation</vt:lpstr>
      <vt:lpstr>PowerPoint Presentation</vt:lpstr>
      <vt:lpstr>PowerPoint Presentation</vt:lpstr>
      <vt:lpstr>PowerPoint Presentation</vt:lpstr>
      <vt:lpstr>Judith Lorber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R.W.Connell</vt:lpstr>
      <vt:lpstr>PowerPoint Presentation</vt:lpstr>
      <vt:lpstr>PowerPoint Presentation</vt:lpstr>
      <vt:lpstr>Susan Stryker</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FEM 1100</dc:title>
  <dc:creator>Mythili Rajiva</dc:creator>
  <cp:lastModifiedBy>Alexa Daley</cp:lastModifiedBy>
  <cp:revision>29</cp:revision>
  <dcterms:created xsi:type="dcterms:W3CDTF">2012-09-08T22:09:44Z</dcterms:created>
  <dcterms:modified xsi:type="dcterms:W3CDTF">2013-10-02T14:13:44Z</dcterms:modified>
</cp:coreProperties>
</file>