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1"/>
  </p:notesMasterIdLst>
  <p:handoutMasterIdLst>
    <p:handoutMasterId r:id="rId12"/>
  </p:handoutMasterIdLst>
  <p:sldIdLst>
    <p:sldId id="382" r:id="rId3"/>
    <p:sldId id="386" r:id="rId4"/>
    <p:sldId id="383" r:id="rId5"/>
    <p:sldId id="394" r:id="rId6"/>
    <p:sldId id="396" r:id="rId7"/>
    <p:sldId id="399" r:id="rId8"/>
    <p:sldId id="400" r:id="rId9"/>
    <p:sldId id="401" r:id="rId10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88" d="100"/>
          <a:sy n="88" d="100"/>
        </p:scale>
        <p:origin x="130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25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249204"/>
              </p:ext>
            </p:extLst>
          </p:nvPr>
        </p:nvGraphicFramePr>
        <p:xfrm>
          <a:off x="479476" y="424037"/>
          <a:ext cx="8208912" cy="5585460"/>
        </p:xfrm>
        <a:graphic>
          <a:graphicData uri="http://schemas.openxmlformats.org/drawingml/2006/table">
            <a:tbl>
              <a:tblPr firstRow="1" firstCol="1" bandRow="1"/>
              <a:tblGrid>
                <a:gridCol w="4456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63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6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methods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first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executed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to begin a JavaFX application?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init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start()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launch()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stage()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    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3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you cannot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extend a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final class</a:t>
                      </a:r>
                      <a:endParaRPr lang="en-US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78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3.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4.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5.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6.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 TRUE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of a class that contains an abstract method?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The class cannot be instantiated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The abstract method must be overridden in a subclass, unless that subclass is also abstract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All the methods in the class will be treated as abstract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The class can be inherited by any concrete subclass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None of the above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 The second (or middle) compartment of a UML class diagram may be omitted if the fields of that class are private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abstract JavaFX class contains the methods required to organize the ‘children’ in its subclasses?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arenBoth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+mn-cs"/>
                        </a:rPr>
                        <a:t>Node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(b)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+mn-cs"/>
                        </a:rPr>
                        <a:t>Control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(c) 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+mn-cs"/>
                        </a:rPr>
                        <a:t>Pane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(d)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+mn-cs"/>
                        </a:rPr>
                        <a:t>Parent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(e) none of the above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sz="3200" dirty="0" smtClean="0">
                        <a:effectLst/>
                        <a:latin typeface="Courier New" panose="02070309020205020404" pitchFamily="49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sz="3200" dirty="0">
                        <a:effectLst/>
                        <a:latin typeface="Courier New" panose="02070309020205020404" pitchFamily="49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  <p:sp>
        <p:nvSpPr>
          <p:cNvPr id="10" name="Oval 9"/>
          <p:cNvSpPr/>
          <p:nvPr/>
        </p:nvSpPr>
        <p:spPr>
          <a:xfrm>
            <a:off x="3797842" y="59379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441728" y="103726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62420" y="254515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Sample Midterm Answers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1410790" y="352713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220072" y="4768689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125381"/>
              </p:ext>
            </p:extLst>
          </p:nvPr>
        </p:nvGraphicFramePr>
        <p:xfrm>
          <a:off x="894616" y="5300584"/>
          <a:ext cx="8069872" cy="640080"/>
        </p:xfrm>
        <a:graphic>
          <a:graphicData uri="http://schemas.openxmlformats.org/drawingml/2006/table">
            <a:tbl>
              <a:tblPr firstRow="1" firstCol="1" bandRow="1"/>
              <a:tblGrid>
                <a:gridCol w="8069872">
                  <a:extLst>
                    <a:ext uri="{9D8B030D-6E8A-4147-A177-3AD203B41FA5}">
                      <a16:colId xmlns:a16="http://schemas.microsoft.com/office/drawing/2014/main" val="39420380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a UML diagram,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static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methods are identified by being: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</a:t>
                      </a:r>
                      <a:r>
                        <a:rPr lang="en-US" sz="16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underlined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b)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italicized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bold-face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d) CAPITALIZED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0601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07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9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680467"/>
              </p:ext>
            </p:extLst>
          </p:nvPr>
        </p:nvGraphicFramePr>
        <p:xfrm>
          <a:off x="539552" y="476671"/>
          <a:ext cx="8424936" cy="6801228"/>
        </p:xfrm>
        <a:graphic>
          <a:graphicData uri="http://schemas.openxmlformats.org/drawingml/2006/table">
            <a:tbl>
              <a:tblPr firstRow="1" firstCol="1" bandRow="1"/>
              <a:tblGrid>
                <a:gridCol w="457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67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2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7.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words is 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used to indicate a relationship between objects?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association          b) aggression          c) composition       d) inheritance      e) none of the above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02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8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the return type of a method is part of its signature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2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9.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does </a:t>
                      </a:r>
                      <a:r>
                        <a:rPr lang="en-US" sz="1600" b="1" i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require a Java </a:t>
                      </a:r>
                      <a:r>
                        <a:rPr lang="en-US" sz="1600" i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identifier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 a metho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b) a property	          c) a keyword	  d) a class 	       e) none of the above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217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10.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Which</a:t>
                      </a: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one of the following JavaFX objects is used to structure the contents of a Scene?</a:t>
                      </a: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 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Stage           </a:t>
                      </a: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b) a 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Parent</a:t>
                      </a: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c)  an </a:t>
                      </a:r>
                      <a:r>
                        <a:rPr lang="en-US" sz="1600" baseline="0" dirty="0" err="1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ObservableList</a:t>
                      </a: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d) a 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Pane </a:t>
                      </a:r>
                      <a:r>
                        <a:rPr lang="en-US" sz="16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e) none of the above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69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11.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 To create a JavaFX application, the programmer must first instantiate a new 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Application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object, and only when the application is fully loaded and ready for display, call </a:t>
                      </a:r>
                      <a:r>
                        <a:rPr lang="en-US" sz="1600" baseline="0" dirty="0" err="1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Application.show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()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14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</a:t>
                      </a:r>
                      <a:endParaRPr lang="en-US" sz="1800" b="1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@Override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has the effect of: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forcing methods in the superclass to be overridden by methods in the subclass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checking  that the spelling of the subclass method/constructor name is correct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checking that the method and its parameters on the line that follows actually exists in the superclass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adding a new method to the subclass which does not exist in the superclass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none of the above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4825246"/>
                  </a:ext>
                </a:extLst>
              </a:tr>
              <a:tr h="629831">
                <a:tc grid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578" marR="665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  <p:sp>
        <p:nvSpPr>
          <p:cNvPr id="14" name="Oval 13"/>
          <p:cNvSpPr/>
          <p:nvPr/>
        </p:nvSpPr>
        <p:spPr>
          <a:xfrm>
            <a:off x="2542860" y="67237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408560" y="119959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139952" y="197868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2319432" y="294615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2428880" y="344530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Sample Midterm Answers</a:t>
            </a:r>
            <a:endParaRPr lang="en-CA" dirty="0"/>
          </a:p>
        </p:txBody>
      </p:sp>
      <p:sp>
        <p:nvSpPr>
          <p:cNvPr id="11" name="Oval 10"/>
          <p:cNvSpPr/>
          <p:nvPr/>
        </p:nvSpPr>
        <p:spPr>
          <a:xfrm>
            <a:off x="971600" y="507502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11560" y="817614"/>
            <a:ext cx="7920880" cy="4362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Part B: </a:t>
            </a:r>
            <a:r>
              <a:rPr kumimoji="0" lang="en-US" altLang="en-US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Terminology – worth 1 mark each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FILL IN THE SINGLE </a:t>
            </a:r>
            <a:r>
              <a:rPr kumimoji="0" lang="en-US" altLang="en-US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BEST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ANSWER—ONE WORD OR SYMBOL IN THE EACH SPACE PROVIDED BELOW.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ONE WORD ONLY IN EACH SPACE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NOT USE ACRONYMS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______________________ can be thought of as a sequence of data flowing through memory.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When an object is declared, its value is set to  __________ by default</a:t>
            </a:r>
            <a:endParaRPr lang="en-US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 _________________ constructor is a special kind of constructor that takes an instance of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object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an input parameter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reproduces an identical object from it.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16.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 is a fundamental OOP feature that allows a variable of a superclass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be used to store or pass a subclass object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Java’s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levels of access protection include </a:t>
            </a:r>
            <a:r>
              <a:rPr lang="en-US" sz="1600" dirty="0">
                <a:latin typeface="Courier New" panose="02070309020205020404" pitchFamily="49" charset="0"/>
                <a:ea typeface="Times New Roman" panose="02020603050405020304" pitchFamily="18" charset="0"/>
              </a:rPr>
              <a:t>private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>
                <a:latin typeface="Courier New" panose="02070309020205020404" pitchFamily="49" charset="0"/>
                <a:ea typeface="Times New Roman" panose="02020603050405020304" pitchFamily="18" charset="0"/>
              </a:rPr>
              <a:t>protected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>
                <a:latin typeface="Courier New" panose="02070309020205020404" pitchFamily="49" charset="0"/>
                <a:ea typeface="Times New Roman" panose="02020603050405020304" pitchFamily="18" charset="0"/>
              </a:rPr>
              <a:t>public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______________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03521" y="1732746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stream</a:t>
            </a:r>
            <a:endParaRPr lang="en-US" sz="20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4139952" y="233929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null</a:t>
            </a:r>
            <a:endParaRPr lang="en-US" sz="20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971600" y="269933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copy</a:t>
            </a:r>
            <a:endParaRPr lang="en-US" sz="20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971600" y="331692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polymorphism</a:t>
            </a:r>
            <a:endParaRPr lang="en-US" sz="20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515144" y="4622656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package</a:t>
            </a:r>
            <a:endParaRPr lang="en-US" sz="2000" i="1" dirty="0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13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899592" y="5307688"/>
            <a:ext cx="652024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hangingPunct="0"/>
            <a:r>
              <a:rPr lang="en-US" sz="1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18.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Given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the JavaFX UML class diagram shown above, explain the following</a:t>
            </a:r>
            <a:r>
              <a:rPr lang="en-US" sz="1600" u="sng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: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  <p:cxnSp>
        <p:nvCxnSpPr>
          <p:cNvPr id="92" name="Straight Connector 91"/>
          <p:cNvCxnSpPr/>
          <p:nvPr/>
        </p:nvCxnSpPr>
        <p:spPr>
          <a:xfrm>
            <a:off x="9140825" y="5775960"/>
            <a:ext cx="0" cy="171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9293225" y="5928360"/>
            <a:ext cx="0" cy="171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9445625" y="6080760"/>
            <a:ext cx="0" cy="171450"/>
          </a:xfrm>
          <a:prstGeom prst="line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grpSp>
        <p:nvGrpSpPr>
          <p:cNvPr id="4" name="Group 3"/>
          <p:cNvGrpSpPr/>
          <p:nvPr/>
        </p:nvGrpSpPr>
        <p:grpSpPr>
          <a:xfrm>
            <a:off x="899592" y="404664"/>
            <a:ext cx="7560839" cy="4605491"/>
            <a:chOff x="1105457" y="692696"/>
            <a:chExt cx="7138950" cy="4317459"/>
          </a:xfrm>
        </p:grpSpPr>
        <p:grpSp>
          <p:nvGrpSpPr>
            <p:cNvPr id="50" name="Group 49"/>
            <p:cNvGrpSpPr/>
            <p:nvPr/>
          </p:nvGrpSpPr>
          <p:grpSpPr>
            <a:xfrm>
              <a:off x="1105457" y="692696"/>
              <a:ext cx="7138950" cy="4317459"/>
              <a:chOff x="49237" y="0"/>
              <a:chExt cx="5683250" cy="3162305"/>
            </a:xfrm>
          </p:grpSpPr>
          <p:sp>
            <p:nvSpPr>
              <p:cNvPr id="51" name="Text Box 2"/>
              <p:cNvSpPr txBox="1">
                <a:spLocks noChangeArrowheads="1"/>
              </p:cNvSpPr>
              <p:nvPr/>
            </p:nvSpPr>
            <p:spPr bwMode="auto">
              <a:xfrm>
                <a:off x="365972" y="1253895"/>
                <a:ext cx="952500" cy="27559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i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Parent</a:t>
                </a:r>
                <a:endParaRPr lang="en-US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grpSp>
            <p:nvGrpSpPr>
              <p:cNvPr id="52" name="Group 51"/>
              <p:cNvGrpSpPr/>
              <p:nvPr/>
            </p:nvGrpSpPr>
            <p:grpSpPr>
              <a:xfrm>
                <a:off x="49237" y="0"/>
                <a:ext cx="5683250" cy="3162305"/>
                <a:chOff x="0" y="0"/>
                <a:chExt cx="5683250" cy="3248025"/>
              </a:xfrm>
            </p:grpSpPr>
            <p:sp>
              <p:nvSpPr>
                <p:cNvPr id="55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314325" y="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Stage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56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314325" y="561975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Scene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57" name="Straight Connector 56"/>
                <p:cNvCxnSpPr/>
                <p:nvPr/>
              </p:nvCxnSpPr>
              <p:spPr>
                <a:xfrm>
                  <a:off x="790575" y="276225"/>
                  <a:ext cx="0" cy="28638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>
                <a:xfrm>
                  <a:off x="790575" y="838200"/>
                  <a:ext cx="0" cy="44767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Flowchart: Decision 58"/>
                <p:cNvSpPr/>
                <p:nvPr/>
              </p:nvSpPr>
              <p:spPr>
                <a:xfrm>
                  <a:off x="676275" y="285750"/>
                  <a:ext cx="228600" cy="95250"/>
                </a:xfrm>
                <a:prstGeom prst="flowChartDecision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Flowchart: Decision 59"/>
                <p:cNvSpPr/>
                <p:nvPr/>
              </p:nvSpPr>
              <p:spPr>
                <a:xfrm>
                  <a:off x="676275" y="847725"/>
                  <a:ext cx="228600" cy="95250"/>
                </a:xfrm>
                <a:prstGeom prst="flowChartDecision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314325" y="194310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Group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62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609725" y="194310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Control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63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2924175" y="194310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Pane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790575" y="1562100"/>
                  <a:ext cx="0" cy="3810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/>
                <p:nvPr/>
              </p:nvCxnSpPr>
              <p:spPr>
                <a:xfrm>
                  <a:off x="1082524" y="1123950"/>
                  <a:ext cx="2270276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2781300" y="1285875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Shape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67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609725" y="127635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ImageView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68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619250" y="57150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i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Node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69" name="Straight Connector 68"/>
                <p:cNvCxnSpPr/>
                <p:nvPr/>
              </p:nvCxnSpPr>
              <p:spPr>
                <a:xfrm>
                  <a:off x="2095500" y="847725"/>
                  <a:ext cx="0" cy="44767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Straight Connector 69"/>
                <p:cNvCxnSpPr/>
                <p:nvPr/>
              </p:nvCxnSpPr>
              <p:spPr>
                <a:xfrm>
                  <a:off x="3352800" y="1123950"/>
                  <a:ext cx="0" cy="17145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/>
                <p:cNvCxnSpPr/>
                <p:nvPr/>
              </p:nvCxnSpPr>
              <p:spPr>
                <a:xfrm>
                  <a:off x="790575" y="1752600"/>
                  <a:ext cx="2428875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/>
                <p:cNvCxnSpPr/>
                <p:nvPr/>
              </p:nvCxnSpPr>
              <p:spPr>
                <a:xfrm>
                  <a:off x="2095500" y="1762125"/>
                  <a:ext cx="0" cy="17145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Isosceles Triangle 72"/>
                <p:cNvSpPr/>
                <p:nvPr/>
              </p:nvSpPr>
              <p:spPr>
                <a:xfrm>
                  <a:off x="2000250" y="847725"/>
                  <a:ext cx="190500" cy="95250"/>
                </a:xfrm>
                <a:prstGeom prst="triangl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4" name="Isosceles Triangle 73"/>
                <p:cNvSpPr/>
                <p:nvPr/>
              </p:nvSpPr>
              <p:spPr>
                <a:xfrm>
                  <a:off x="695325" y="1585552"/>
                  <a:ext cx="190500" cy="95250"/>
                </a:xfrm>
                <a:prstGeom prst="triangl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5" name="Flowchart: Decision 74"/>
                <p:cNvSpPr/>
                <p:nvPr/>
              </p:nvSpPr>
              <p:spPr>
                <a:xfrm>
                  <a:off x="3886200" y="2066925"/>
                  <a:ext cx="238125" cy="95250"/>
                </a:xfrm>
                <a:prstGeom prst="flowChartDecision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76" name="Elbow Connector 75"/>
                <p:cNvCxnSpPr/>
                <p:nvPr/>
              </p:nvCxnSpPr>
              <p:spPr>
                <a:xfrm rot="10800000">
                  <a:off x="2571750" y="714375"/>
                  <a:ext cx="1551940" cy="1409701"/>
                </a:xfrm>
                <a:prstGeom prst="bentConnector3">
                  <a:avLst>
                    <a:gd name="adj1" fmla="val -21809"/>
                  </a:avLst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2933700" y="245745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HBox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78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4038600" y="2457450"/>
                  <a:ext cx="9525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VBox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79" name="Straight Connector 78"/>
                <p:cNvCxnSpPr/>
                <p:nvPr/>
              </p:nvCxnSpPr>
              <p:spPr>
                <a:xfrm>
                  <a:off x="428625" y="2428875"/>
                  <a:ext cx="201930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79"/>
                <p:cNvCxnSpPr/>
                <p:nvPr/>
              </p:nvCxnSpPr>
              <p:spPr>
                <a:xfrm>
                  <a:off x="3352800" y="2219325"/>
                  <a:ext cx="0" cy="23876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Straight Connector 80"/>
                <p:cNvCxnSpPr/>
                <p:nvPr/>
              </p:nvCxnSpPr>
              <p:spPr>
                <a:xfrm>
                  <a:off x="4514850" y="2381250"/>
                  <a:ext cx="0" cy="7683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/>
                <p:cNvCxnSpPr/>
                <p:nvPr/>
              </p:nvCxnSpPr>
              <p:spPr>
                <a:xfrm>
                  <a:off x="3352800" y="2371725"/>
                  <a:ext cx="1933575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/>
                <p:cNvCxnSpPr/>
                <p:nvPr/>
              </p:nvCxnSpPr>
              <p:spPr>
                <a:xfrm>
                  <a:off x="2095500" y="2215806"/>
                  <a:ext cx="0" cy="21907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3"/>
                <p:cNvCxnSpPr/>
                <p:nvPr/>
              </p:nvCxnSpPr>
              <p:spPr>
                <a:xfrm>
                  <a:off x="428625" y="2428875"/>
                  <a:ext cx="0" cy="14351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5" name="TextBox 115"/>
                <p:cNvSpPr txBox="1"/>
                <p:nvPr/>
              </p:nvSpPr>
              <p:spPr>
                <a:xfrm>
                  <a:off x="2101850" y="2491740"/>
                  <a:ext cx="771525" cy="308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marL="0" marR="0" algn="ctr" fontAlgn="base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400" i="1" kern="1200">
                      <a:solidFill>
                        <a:srgbClr val="000000"/>
                      </a:solidFill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etc.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86" name="Straight Connector 85"/>
                <p:cNvCxnSpPr/>
                <p:nvPr/>
              </p:nvCxnSpPr>
              <p:spPr>
                <a:xfrm>
                  <a:off x="1266825" y="2428875"/>
                  <a:ext cx="0" cy="14351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7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0" y="2524125"/>
                  <a:ext cx="8382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ScrollBar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88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904875" y="2524125"/>
                  <a:ext cx="8382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ToolBar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89" name="Straight Connector 88"/>
                <p:cNvCxnSpPr/>
                <p:nvPr/>
              </p:nvCxnSpPr>
              <p:spPr>
                <a:xfrm>
                  <a:off x="2457450" y="2828925"/>
                  <a:ext cx="0" cy="14351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2047875" y="2971800"/>
                  <a:ext cx="838200" cy="276225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 algn="ctr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Button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91" name="TextBox 115"/>
                <p:cNvSpPr txBox="1"/>
                <p:nvPr/>
              </p:nvSpPr>
              <p:spPr>
                <a:xfrm>
                  <a:off x="4911725" y="2463165"/>
                  <a:ext cx="771525" cy="308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marL="0" marR="0" algn="ctr" fontAlgn="base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400" i="1" kern="1200">
                      <a:solidFill>
                        <a:srgbClr val="000000"/>
                      </a:solidFill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etc.</a:t>
                  </a:r>
                  <a:endParaRPr lang="en-US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3" name="Isosceles Triangle 52"/>
              <p:cNvSpPr/>
              <p:nvPr/>
            </p:nvSpPr>
            <p:spPr>
              <a:xfrm>
                <a:off x="2046849" y="2173458"/>
                <a:ext cx="190500" cy="95250"/>
              </a:xfrm>
              <a:prstGeom prst="triangl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54" name="Isosceles Triangle 53"/>
              <p:cNvSpPr/>
              <p:nvPr/>
            </p:nvSpPr>
            <p:spPr>
              <a:xfrm>
                <a:off x="3305907" y="2166425"/>
                <a:ext cx="190500" cy="95250"/>
              </a:xfrm>
              <a:prstGeom prst="triangl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  <p:cxnSp>
          <p:nvCxnSpPr>
            <p:cNvPr id="3" name="Straight Connector 2"/>
            <p:cNvCxnSpPr/>
            <p:nvPr/>
          </p:nvCxnSpPr>
          <p:spPr>
            <a:xfrm>
              <a:off x="5149533" y="3022351"/>
              <a:ext cx="0" cy="2532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6" name="Straight Connector 95"/>
          <p:cNvCxnSpPr/>
          <p:nvPr/>
        </p:nvCxnSpPr>
        <p:spPr>
          <a:xfrm>
            <a:off x="2339752" y="1988840"/>
            <a:ext cx="0" cy="2431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47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3568" y="401906"/>
            <a:ext cx="7920880" cy="372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Both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Can you use a new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object as shown in the code below, given the information provided in the UML diagram above?  Why or why not?  Give a brief explanation using 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is a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has a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arguments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scrollbar = </a:t>
            </a:r>
            <a:r>
              <a:rPr kumimoji="0" lang="en-US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new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();</a:t>
            </a:r>
            <a:endParaRPr kumimoji="0" lang="en-US" altLang="en-US" sz="900" dirty="0"/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Scene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scene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= </a:t>
            </a:r>
            <a:r>
              <a:rPr kumimoji="0" lang="en-US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new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Scene(scrollbar, 450, 200);</a:t>
            </a:r>
            <a:endParaRPr kumimoji="0" lang="en-US" altLang="en-US" sz="900" dirty="0"/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primaryStage.setScene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(scene);</a:t>
            </a:r>
            <a:endParaRPr kumimoji="0" lang="en-US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/>
            <a:r>
              <a:rPr lang="en-US" sz="16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primaryStage.show</a:t>
            </a:r>
            <a:r>
              <a:rPr lang="en-US" sz="16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();</a:t>
            </a:r>
          </a:p>
          <a:p>
            <a:pPr lvl="0"/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urier New" panose="02070309020205020404" pitchFamily="49" charset="0"/>
            </a:endParaRPr>
          </a:p>
          <a:p>
            <a:pPr lvl="0"/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/>
            <a:endParaRPr kumimoji="0" lang="en-US" altLang="en-US" sz="1600" dirty="0"/>
          </a:p>
          <a:p>
            <a:pPr lvl="0"/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indent="0"/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0"/>
            <a:endParaRPr lang="en-US" sz="900" dirty="0" smtClean="0">
              <a:latin typeface="Calibri" panose="020F050202020403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0"/>
            <a:endParaRPr lang="en-US" sz="300" dirty="0" smtClean="0">
              <a:latin typeface="Calibri" panose="020F050202020403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lvl="0" indent="0"/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(b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)  Why can an </a:t>
            </a:r>
            <a:r>
              <a:rPr lang="en-US" sz="16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HBox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hold another </a:t>
            </a:r>
            <a:r>
              <a:rPr lang="en-US" sz="16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HBox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?  Provide a short answer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based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on the UML diagram above using 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is a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and 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has a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arguments: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7" name="Text Box 37"/>
          <p:cNvSpPr txBox="1"/>
          <p:nvPr/>
        </p:nvSpPr>
        <p:spPr>
          <a:xfrm>
            <a:off x="827584" y="2204864"/>
            <a:ext cx="7632848" cy="125547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i="1" dirty="0">
                <a:ea typeface="Times New Roman" panose="02020603050405020304" pitchFamily="18" charset="0"/>
              </a:rPr>
              <a:t>Y</a:t>
            </a:r>
            <a:r>
              <a:rPr lang="en-US" sz="1800" i="1" dirty="0" smtClean="0">
                <a:ea typeface="Times New Roman" panose="02020603050405020304" pitchFamily="18" charset="0"/>
              </a:rPr>
              <a:t>es.  From the diagram above,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Scene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i="1" u="sng" dirty="0" smtClean="0">
                <a:effectLst/>
                <a:ea typeface="Times New Roman" panose="02020603050405020304" pitchFamily="18" charset="0"/>
              </a:rPr>
              <a:t>has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Parent</a:t>
            </a:r>
            <a:r>
              <a:rPr lang="en-US" sz="1800" i="1" dirty="0" smtClean="0">
                <a:ea typeface="Times New Roman" panose="02020603050405020304" pitchFamily="18" charset="0"/>
              </a:rPr>
              <a:t>.  Since a </a:t>
            </a:r>
            <a:r>
              <a:rPr lang="en-US" sz="1800" i="1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</a:t>
            </a:r>
            <a:r>
              <a:rPr lang="en-US" sz="1800" i="1" dirty="0" smtClean="0">
                <a:ea typeface="Times New Roman" panose="02020603050405020304" pitchFamily="18" charset="0"/>
              </a:rPr>
              <a:t> </a:t>
            </a:r>
            <a:r>
              <a:rPr lang="en-US" sz="1800" i="1" u="sng" dirty="0" smtClean="0">
                <a:ea typeface="Times New Roman" panose="02020603050405020304" pitchFamily="18" charset="0"/>
              </a:rPr>
              <a:t>is a</a:t>
            </a:r>
            <a:r>
              <a:rPr lang="en-US" sz="1800" i="1" dirty="0" smtClean="0">
                <a:ea typeface="Times New Roman" panose="02020603050405020304" pitchFamily="18" charset="0"/>
              </a:rPr>
              <a:t> </a:t>
            </a:r>
            <a:r>
              <a:rPr lang="en-US" sz="1800" i="1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Control</a:t>
            </a:r>
            <a:r>
              <a:rPr lang="en-US" sz="1800" i="1" dirty="0" smtClean="0">
                <a:ea typeface="Times New Roman" panose="02020603050405020304" pitchFamily="18" charset="0"/>
              </a:rPr>
              <a:t>, and a </a:t>
            </a:r>
            <a:r>
              <a:rPr lang="en-US" sz="1800" i="1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Control</a:t>
            </a:r>
            <a:r>
              <a:rPr lang="en-US" sz="1800" i="1" dirty="0" smtClean="0">
                <a:ea typeface="Times New Roman" panose="02020603050405020304" pitchFamily="18" charset="0"/>
              </a:rPr>
              <a:t> </a:t>
            </a:r>
            <a:r>
              <a:rPr lang="en-US" sz="1800" i="1" u="sng" dirty="0" smtClean="0">
                <a:ea typeface="Times New Roman" panose="02020603050405020304" pitchFamily="18" charset="0"/>
              </a:rPr>
              <a:t>is a</a:t>
            </a:r>
            <a:r>
              <a:rPr lang="en-US" sz="1800" i="1" dirty="0" smtClean="0">
                <a:ea typeface="Times New Roman" panose="02020603050405020304" pitchFamily="18" charset="0"/>
              </a:rPr>
              <a:t> </a:t>
            </a:r>
            <a:r>
              <a:rPr lang="en-US" sz="1800" i="1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Parent</a:t>
            </a:r>
            <a:r>
              <a:rPr lang="en-US" sz="1800" i="1" dirty="0" smtClean="0">
                <a:ea typeface="Times New Roman" panose="02020603050405020304" pitchFamily="18" charset="0"/>
              </a:rPr>
              <a:t>, therefore any </a:t>
            </a:r>
            <a:r>
              <a:rPr lang="en-US" sz="1800" i="1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</a:t>
            </a:r>
            <a:r>
              <a:rPr lang="en-US" sz="1800" i="1" dirty="0" smtClean="0">
                <a:ea typeface="Times New Roman" panose="02020603050405020304" pitchFamily="18" charset="0"/>
              </a:rPr>
              <a:t> object </a:t>
            </a:r>
            <a:r>
              <a:rPr lang="en-US" sz="1800" i="1" u="sng" dirty="0" smtClean="0">
                <a:ea typeface="Times New Roman" panose="02020603050405020304" pitchFamily="18" charset="0"/>
              </a:rPr>
              <a:t>is a </a:t>
            </a:r>
            <a:r>
              <a:rPr lang="en-US" sz="1800" i="1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Parent</a:t>
            </a:r>
            <a:r>
              <a:rPr lang="en-US" sz="1800" i="1" dirty="0" smtClean="0">
                <a:ea typeface="Times New Roman" panose="02020603050405020304" pitchFamily="18" charset="0"/>
              </a:rPr>
              <a:t>, and </a:t>
            </a:r>
            <a:r>
              <a:rPr lang="en-US" sz="1800" i="1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can be used to </a:t>
            </a:r>
            <a:r>
              <a:rPr lang="en-US" sz="1800" i="1" dirty="0">
                <a:solidFill>
                  <a:prstClr val="black"/>
                </a:solidFill>
                <a:ea typeface="Times New Roman" panose="02020603050405020304" pitchFamily="18" charset="0"/>
              </a:rPr>
              <a:t>satisfy the requirement that a </a:t>
            </a:r>
            <a:r>
              <a:rPr lang="en-US" sz="1800" i="1" dirty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Scene</a:t>
            </a:r>
            <a:r>
              <a:rPr lang="en-US" sz="1800" i="1" dirty="0">
                <a:solidFill>
                  <a:prstClr val="black"/>
                </a:solidFill>
                <a:ea typeface="Times New Roman" panose="02020603050405020304" pitchFamily="18" charset="0"/>
              </a:rPr>
              <a:t> </a:t>
            </a:r>
            <a:r>
              <a:rPr lang="en-US" sz="1800" i="1" u="sng" dirty="0">
                <a:solidFill>
                  <a:prstClr val="black"/>
                </a:solidFill>
                <a:ea typeface="Times New Roman" panose="02020603050405020304" pitchFamily="18" charset="0"/>
              </a:rPr>
              <a:t>has a</a:t>
            </a:r>
            <a:r>
              <a:rPr lang="en-US" sz="1800" i="1" dirty="0">
                <a:solidFill>
                  <a:prstClr val="black"/>
                </a:solidFill>
                <a:ea typeface="Times New Roman" panose="02020603050405020304" pitchFamily="18" charset="0"/>
              </a:rPr>
              <a:t> </a:t>
            </a:r>
            <a:r>
              <a:rPr lang="en-US" sz="1800" i="1" dirty="0" smtClean="0">
                <a:solidFill>
                  <a:prstClr val="black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Parent</a:t>
            </a:r>
            <a:r>
              <a:rPr lang="en-US" sz="1800" i="1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, as seen in the second line of code above.</a:t>
            </a:r>
            <a:endParaRPr lang="en-US" sz="1800" i="1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9" name="Text Box 37"/>
          <p:cNvSpPr txBox="1"/>
          <p:nvPr/>
        </p:nvSpPr>
        <p:spPr>
          <a:xfrm>
            <a:off x="827584" y="4139256"/>
            <a:ext cx="7632848" cy="1728192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i="1" dirty="0">
                <a:effectLst/>
                <a:ea typeface="Times New Roman" panose="02020603050405020304" pitchFamily="18" charset="0"/>
              </a:rPr>
              <a:t> 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An 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1800" i="1" u="sng" dirty="0" smtClean="0">
                <a:effectLst/>
                <a:ea typeface="Times New Roman" panose="02020603050405020304" pitchFamily="18" charset="0"/>
              </a:rPr>
              <a:t>is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Pane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a special kind of object designed to hold other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 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objects.  This is shown in the diagram: A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Pane 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‘</a:t>
            </a:r>
            <a:r>
              <a:rPr lang="en-US" sz="1800" i="1" u="sng" dirty="0" smtClean="0">
                <a:effectLst/>
                <a:ea typeface="Times New Roman" panose="02020603050405020304" pitchFamily="18" charset="0"/>
              </a:rPr>
              <a:t>has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’ many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. 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 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is an abstract class, but via polymorphism any subclass of a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 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can also be stored in a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Pane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.  This includes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Shapes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Scrollbars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Toolbars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and even other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Panes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including other 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HBox’s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.  Thus, because an 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i="1" u="sng" dirty="0" smtClean="0">
                <a:effectLst/>
                <a:ea typeface="Times New Roman" panose="02020603050405020304" pitchFamily="18" charset="0"/>
              </a:rPr>
              <a:t>is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and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Pane/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en-US" sz="1800" i="1" u="sng" dirty="0" smtClean="0">
                <a:effectLst/>
                <a:ea typeface="Times New Roman" panose="02020603050405020304" pitchFamily="18" charset="0"/>
              </a:rPr>
              <a:t>has a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many </a:t>
            </a:r>
            <a:r>
              <a:rPr lang="en-US" sz="1800" i="1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Nodes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, an 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 can store other </a:t>
            </a:r>
            <a:r>
              <a:rPr lang="en-US" sz="1800" i="1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HBoxs</a:t>
            </a:r>
            <a:r>
              <a:rPr lang="en-US" sz="1800" i="1" dirty="0" smtClean="0">
                <a:effectLst/>
                <a:ea typeface="Times New Roman" panose="02020603050405020304" pitchFamily="18" charset="0"/>
              </a:rPr>
              <a:t>.</a:t>
            </a:r>
            <a:endParaRPr lang="en-US" sz="1800" i="1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92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55576" y="404664"/>
            <a:ext cx="4176464" cy="32403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19.</a:t>
            </a:r>
            <a:r>
              <a:rPr lang="en-US" sz="18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In 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file President.java: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 abstract class President {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POTUS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100" u="sng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favSong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US" sz="1100" u="sng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presName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President(String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prezName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String s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US" sz="1600" dirty="0"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1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favSong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(s="")?"Hail to the Chief": s;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1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presName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prezName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isPOTUS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(){return POTUS;}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abstract void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(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result);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292080" y="420068"/>
            <a:ext cx="2975610" cy="322495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ea typeface="Times New Roman" panose="02020603050405020304" pitchFamily="18" charset="0"/>
              </a:rPr>
              <a:t>Missing ; (given)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a typeface="Times New Roman" panose="02020603050405020304" pitchFamily="18" charset="0"/>
              </a:rPr>
              <a:t> constructor returns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void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ea typeface="Times New Roman" panose="02020603050405020304" pitchFamily="18" charset="0"/>
              </a:rPr>
              <a:t>Should be s==“” for comparison; ‘s=‘ is an assignment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a typeface="Times New Roman" panose="02020603050405020304" pitchFamily="18" charset="0"/>
              </a:rPr>
              <a:t> needs a </a:t>
            </a:r>
            <a:r>
              <a:rPr lang="en-US" sz="1400" i="1" dirty="0" smtClean="0">
                <a:ea typeface="Times New Roman" panose="02020603050405020304" pitchFamily="18" charset="0"/>
              </a:rPr>
              <a:t>no-</a:t>
            </a:r>
            <a:r>
              <a:rPr lang="en-US" sz="1400" i="1" dirty="0" err="1" smtClean="0">
                <a:ea typeface="Times New Roman" panose="02020603050405020304" pitchFamily="18" charset="0"/>
              </a:rPr>
              <a:t>arg</a:t>
            </a:r>
            <a:r>
              <a:rPr lang="en-US" sz="1400" dirty="0" smtClean="0">
                <a:ea typeface="Times New Roman" panose="02020603050405020304" pitchFamily="18" charset="0"/>
              </a:rPr>
              <a:t> constructor, since it is being used as a superclass, and already has a two-string constructor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699792" y="126752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63688" y="1628800"/>
            <a:ext cx="294382" cy="289272"/>
            <a:chOff x="2699792" y="1267520"/>
            <a:chExt cx="294382" cy="289272"/>
          </a:xfrm>
        </p:grpSpPr>
        <p:sp>
          <p:nvSpPr>
            <p:cNvPr id="14" name="Oval 1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</a:t>
              </a:r>
              <a:endParaRPr lang="en-US" sz="1200" b="1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157512" y="1880208"/>
            <a:ext cx="294382" cy="289272"/>
            <a:chOff x="2699792" y="1267520"/>
            <a:chExt cx="294382" cy="289272"/>
          </a:xfrm>
        </p:grpSpPr>
        <p:sp>
          <p:nvSpPr>
            <p:cNvPr id="17" name="Oval 1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224409" y="2420888"/>
            <a:ext cx="294382" cy="289272"/>
            <a:chOff x="2699792" y="1267520"/>
            <a:chExt cx="294382" cy="289272"/>
          </a:xfrm>
        </p:grpSpPr>
        <p:sp>
          <p:nvSpPr>
            <p:cNvPr id="24" name="Oval 2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76158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  <p:sp>
        <p:nvSpPr>
          <p:cNvPr id="7" name="Text Box 7"/>
          <p:cNvSpPr txBox="1"/>
          <p:nvPr/>
        </p:nvSpPr>
        <p:spPr>
          <a:xfrm>
            <a:off x="467544" y="255588"/>
            <a:ext cx="424847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ourier New" panose="02070309020205020404" pitchFamily="49" charset="0"/>
              </a:rPr>
              <a:t>In file Candidate.java: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 class Candidate extends President{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percentOfVote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"Vote for me";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name;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this(name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"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The 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Winner Takes It All");	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name,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songTitle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this.setName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(name);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 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this.setVictorySong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songTitle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if 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isPOTUS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 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super(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(), "I Did It My Way");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getPercent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(){return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pctOfVote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setPercent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(double vote%){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vote% =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pctOfVote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 {return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rm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rm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name){this.name= name;}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song){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song;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("true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");}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067297" y="260648"/>
            <a:ext cx="3249119" cy="56166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Should be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pctOfVote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to be consistent with usage elsewhere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Candidate</a:t>
            </a:r>
            <a:r>
              <a:rPr lang="en-US" sz="1400" dirty="0" smtClean="0">
                <a:ea typeface="Times New Roman" panose="02020603050405020304" pitchFamily="18" charset="0"/>
              </a:rPr>
              <a:t> </a:t>
            </a:r>
            <a:r>
              <a:rPr lang="en-US" sz="1400" dirty="0">
                <a:ea typeface="Times New Roman" panose="02020603050405020304" pitchFamily="18" charset="0"/>
              </a:rPr>
              <a:t>has two constructors with the same </a:t>
            </a:r>
            <a:r>
              <a:rPr lang="en-US" sz="1400" dirty="0" smtClean="0">
                <a:ea typeface="Times New Roman" panose="02020603050405020304" pitchFamily="18" charset="0"/>
              </a:rPr>
              <a:t>signature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uper() </a:t>
            </a:r>
            <a:r>
              <a:rPr lang="en-US" sz="1400" dirty="0" smtClean="0">
                <a:ea typeface="Times New Roman" panose="02020603050405020304" pitchFamily="18" charset="0"/>
              </a:rPr>
              <a:t>must be in first line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Need to pass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to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constructor, hence requires a getter, not a setter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Needs ; inside braces, not outside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Setters return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void</a:t>
            </a:r>
            <a:r>
              <a:rPr lang="en-US" sz="1400" dirty="0" smtClean="0">
                <a:ea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endParaRPr lang="en-US" sz="14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Cannot use % in variable name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vote% =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pctOfVote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400" dirty="0" smtClean="0"/>
              <a:t>is backwards</a:t>
            </a:r>
            <a:endParaRPr lang="en-US" sz="1400" dirty="0" smtClean="0"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realMoto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spelled wrong, needs two ‘t’s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 </a:t>
            </a:r>
            <a:r>
              <a:rPr lang="en-US" sz="1400" dirty="0" smtClean="0">
                <a:ea typeface="Times New Roman" panose="02020603050405020304" pitchFamily="18" charset="0"/>
              </a:rPr>
              <a:t>must have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@Override</a:t>
            </a:r>
            <a:r>
              <a:rPr lang="en-US" sz="1400" dirty="0" smtClean="0">
                <a:ea typeface="Times New Roman" panose="02020603050405020304" pitchFamily="18" charset="0"/>
              </a:rPr>
              <a:t>, or the signature must match the method in the abstract class, otherwise it does not correctly override the abstract method in the superclass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  <a:r>
              <a:rPr lang="en-US" sz="1400" dirty="0" smtClean="0">
                <a:ea typeface="Times New Roman" panose="02020603050405020304" pitchFamily="18" charset="0"/>
              </a:rPr>
              <a:t> must take a </a:t>
            </a: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boolean</a:t>
            </a:r>
            <a:r>
              <a:rPr lang="en-US" sz="1400" dirty="0" smtClean="0">
                <a:ea typeface="Times New Roman" panose="02020603050405020304" pitchFamily="18" charset="0"/>
              </a:rPr>
              <a:t> value, hence it should be passed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true</a:t>
            </a:r>
            <a:r>
              <a:rPr lang="en-US" sz="1400" dirty="0" smtClean="0">
                <a:ea typeface="Times New Roman" panose="02020603050405020304" pitchFamily="18" charset="0"/>
              </a:rPr>
              <a:t> or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false</a:t>
            </a:r>
            <a:r>
              <a:rPr lang="en-US" sz="1400" dirty="0" smtClean="0">
                <a:ea typeface="Times New Roman" panose="02020603050405020304" pitchFamily="18" charset="0"/>
              </a:rPr>
              <a:t>, but not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String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  <a:r>
              <a:rPr lang="en-US" sz="1400" dirty="0" smtClean="0">
                <a:ea typeface="Times New Roman" panose="02020603050405020304" pitchFamily="18" charset="0"/>
              </a:rPr>
              <a:t> calls on itself, hence forms an infinite loop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12182" y="90872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210818" y="3859808"/>
            <a:ext cx="353070" cy="461665"/>
            <a:chOff x="2699792" y="1267520"/>
            <a:chExt cx="294382" cy="461665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45902" y="3788469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23928" y="3473301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9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99592" y="3140968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7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47664" y="3328665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8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341514" y="4535438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620751" y="2652266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/>
                <a:t>6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67061" y="4062764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33934" y="5085184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106564" y="5122074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15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414935" y="5509419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16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104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  <p:sp>
        <p:nvSpPr>
          <p:cNvPr id="7" name="Text Box 6"/>
          <p:cNvSpPr txBox="1"/>
          <p:nvPr/>
        </p:nvSpPr>
        <p:spPr>
          <a:xfrm>
            <a:off x="755576" y="260648"/>
            <a:ext cx="3960440" cy="4320480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In file TestCandidate.java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class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TestCandidate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{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static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main(String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args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400" b="1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float</a:t>
            </a:r>
            <a:r>
              <a:rPr lang="en-US" sz="105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result = 0.54;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Candidate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Candidate("Trump");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dt.setRealMotto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("Double down on  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stupidity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 Vote Trump");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Candidate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Candidate("Clinton");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hc.setRealMotto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("Untrustworthy, but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better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than Trump. Vote Clinton");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hc.setPercent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(result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dt.setPercent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(1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- result);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if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hc.getPercent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 &gt;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dt.getPercent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dt.setPOTUS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else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hc.setPOTUS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292080" y="404664"/>
            <a:ext cx="2975610" cy="41764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Needs [], i.e.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String[]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args</a:t>
            </a:r>
            <a:endParaRPr lang="en-US" sz="14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esult</a:t>
            </a:r>
            <a:r>
              <a:rPr lang="en-US" sz="1400" dirty="0" smtClean="0">
                <a:ea typeface="Times New Roman" panose="02020603050405020304" pitchFamily="18" charset="0"/>
              </a:rPr>
              <a:t> should be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r>
              <a:rPr lang="en-US" sz="1400" dirty="0" smtClean="0">
                <a:ea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float</a:t>
            </a:r>
            <a:r>
              <a:rPr lang="en-US" sz="1400" dirty="0" smtClean="0">
                <a:ea typeface="Times New Roman" panose="02020603050405020304" pitchFamily="18" charset="0"/>
              </a:rPr>
              <a:t>, since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r>
              <a:rPr lang="en-US" sz="1400" dirty="0" smtClean="0">
                <a:ea typeface="Times New Roman" panose="02020603050405020304" pitchFamily="18" charset="0"/>
              </a:rPr>
              <a:t> is the data type that gets passed to </a:t>
            </a: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setPercent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a typeface="Times New Roman" panose="02020603050405020304" pitchFamily="18" charset="0"/>
              </a:rPr>
              <a:t>Should be &lt;, not &gt;, otherwise the loser wins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is a method, hence it should be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a typeface="Times New Roman" panose="02020603050405020304" pitchFamily="18" charset="0"/>
              </a:rPr>
              <a:t>Missing closing brace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140100" y="692696"/>
            <a:ext cx="353690" cy="322560"/>
            <a:chOff x="2665884" y="1267520"/>
            <a:chExt cx="353690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665884" y="1267520"/>
              <a:ext cx="353690" cy="2484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17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228663" y="1268760"/>
            <a:ext cx="353690" cy="289272"/>
            <a:chOff x="2665884" y="1267520"/>
            <a:chExt cx="353690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18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438400" y="3212976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19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97001" y="3645024"/>
            <a:ext cx="353690" cy="289272"/>
            <a:chOff x="2665884" y="1267520"/>
            <a:chExt cx="353690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20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74973" y="4221088"/>
            <a:ext cx="353690" cy="289272"/>
            <a:chOff x="2665884" y="1267520"/>
            <a:chExt cx="353690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21</a:t>
              </a:r>
              <a:endParaRPr lang="en-US" sz="1200" b="1" dirty="0"/>
            </a:p>
          </p:txBody>
        </p:sp>
      </p:grpSp>
      <p:sp>
        <p:nvSpPr>
          <p:cNvPr id="2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Midterm 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1219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9175</TotalTime>
  <Words>915</Words>
  <Application>Microsoft Office PowerPoint</Application>
  <PresentationFormat>On-screen Show (4:3)</PresentationFormat>
  <Paragraphs>249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Consolas</vt:lpstr>
      <vt:lpstr>Courier New</vt:lpstr>
      <vt:lpstr>Times New Roman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David Houtman</cp:lastModifiedBy>
  <cp:revision>417</cp:revision>
  <cp:lastPrinted>1601-01-01T00:00:00Z</cp:lastPrinted>
  <dcterms:created xsi:type="dcterms:W3CDTF">2000-10-05T13:47:11Z</dcterms:created>
  <dcterms:modified xsi:type="dcterms:W3CDTF">2017-08-30T05:50:05Z</dcterms:modified>
</cp:coreProperties>
</file>