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Default Extension="jpeg" ContentType="image/jpeg"/>
  <Default Extension="xml" ContentType="application/xml"/>
  <Override PartName="/ppt/slides/slide9.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60" r:id="rId1"/>
  </p:sldMasterIdLst>
  <p:sldIdLst>
    <p:sldId id="257" r:id="rId2"/>
    <p:sldId id="259" r:id="rId3"/>
    <p:sldId id="258" r:id="rId4"/>
    <p:sldId id="262" r:id="rId5"/>
    <p:sldId id="260" r:id="rId6"/>
    <p:sldId id="261" r:id="rId7"/>
    <p:sldId id="263" r:id="rId8"/>
    <p:sldId id="265" r:id="rId9"/>
    <p:sldId id="266" r:id="rId10"/>
    <p:sldId id="267" r:id="rId11"/>
    <p:sldId id="268" r:id="rId12"/>
    <p:sldId id="269" r:id="rId13"/>
    <p:sldId id="264" r:id="rId14"/>
    <p:sldId id="270" r:id="rId15"/>
    <p:sldId id="271" r:id="rId16"/>
    <p:sldId id="272" r:id="rId17"/>
    <p:sldId id="273" r:id="rId18"/>
    <p:sldId id="275"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94660"/>
  </p:normalViewPr>
  <p:slideViewPr>
    <p:cSldViewPr snapToGrid="0" snapToObjects="1">
      <p:cViewPr varScale="1">
        <p:scale>
          <a:sx n="138" d="100"/>
          <a:sy n="138" d="100"/>
        </p:scale>
        <p:origin x="-160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lstStyle>
          <a:p>
            <a:r>
              <a:rPr kumimoji="0" lang="en-CA"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CA" smtClean="0"/>
              <a:t>Click to edit Master subtitle style</a:t>
            </a:r>
            <a:endParaRPr kumimoji="0" lang="en-US"/>
          </a:p>
        </p:txBody>
      </p:sp>
      <p:sp>
        <p:nvSpPr>
          <p:cNvPr id="7" name="Date Placeholder 6"/>
          <p:cNvSpPr>
            <a:spLocks noGrp="1"/>
          </p:cNvSpPr>
          <p:nvPr>
            <p:ph type="dt" sz="half" idx="10"/>
          </p:nvPr>
        </p:nvSpPr>
        <p:spPr/>
        <p:txBody>
          <a:bodyPr/>
          <a:lstStyle/>
          <a:p>
            <a:fld id="{18746E1B-E703-B844-A5B7-14EFC5C44503}" type="datetimeFigureOut">
              <a:rPr lang="en-US" smtClean="0"/>
              <a:pPr/>
              <a:t>7/3/13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28207526-E31F-264B-955F-6E51DD0571C7}"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CA"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CA" smtClean="0"/>
              <a:t>Click to edit Master text styles</a:t>
            </a:r>
          </a:p>
          <a:p>
            <a:pPr lvl="1" eaLnBrk="1" latinLnBrk="0" hangingPunct="1"/>
            <a:r>
              <a:rPr lang="en-CA" smtClean="0"/>
              <a:t>Second level</a:t>
            </a:r>
          </a:p>
          <a:p>
            <a:pPr lvl="2" eaLnBrk="1" latinLnBrk="0" hangingPunct="1"/>
            <a:r>
              <a:rPr lang="en-CA" smtClean="0"/>
              <a:t>Third level</a:t>
            </a:r>
          </a:p>
          <a:p>
            <a:pPr lvl="3" eaLnBrk="1" latinLnBrk="0" hangingPunct="1"/>
            <a:r>
              <a:rPr lang="en-CA" smtClean="0"/>
              <a:t>Fourth level</a:t>
            </a:r>
          </a:p>
          <a:p>
            <a:pPr lvl="4" eaLnBrk="1" latinLnBrk="0" hangingPunct="1"/>
            <a:r>
              <a:rPr lang="en-CA" smtClean="0"/>
              <a:t>Fifth level</a:t>
            </a:r>
            <a:endParaRPr kumimoji="0" lang="en-US"/>
          </a:p>
        </p:txBody>
      </p:sp>
      <p:sp>
        <p:nvSpPr>
          <p:cNvPr id="4" name="Date Placeholder 3"/>
          <p:cNvSpPr>
            <a:spLocks noGrp="1"/>
          </p:cNvSpPr>
          <p:nvPr>
            <p:ph type="dt" sz="half" idx="10"/>
          </p:nvPr>
        </p:nvSpPr>
        <p:spPr/>
        <p:txBody>
          <a:bodyPr/>
          <a:lstStyle/>
          <a:p>
            <a:fld id="{18746E1B-E703-B844-A5B7-14EFC5C44503}" type="datetimeFigureOut">
              <a:rPr lang="en-US" smtClean="0"/>
              <a:pPr/>
              <a:t>7/3/13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207526-E31F-264B-955F-6E51DD0571C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lstStyle>
          <a:p>
            <a:r>
              <a:rPr kumimoji="0" lang="en-CA"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CA" smtClean="0"/>
              <a:t>Click to edit Master text styles</a:t>
            </a:r>
          </a:p>
        </p:txBody>
      </p:sp>
      <p:sp>
        <p:nvSpPr>
          <p:cNvPr id="4" name="Date Placeholder 3"/>
          <p:cNvSpPr>
            <a:spLocks noGrp="1"/>
          </p:cNvSpPr>
          <p:nvPr>
            <p:ph type="dt" sz="half" idx="10"/>
          </p:nvPr>
        </p:nvSpPr>
        <p:spPr/>
        <p:txBody>
          <a:bodyPr/>
          <a:lstStyle/>
          <a:p>
            <a:fld id="{18746E1B-E703-B844-A5B7-14EFC5C44503}" type="datetimeFigureOut">
              <a:rPr lang="en-US" smtClean="0"/>
              <a:pPr/>
              <a:t>7/3/13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207526-E31F-264B-955F-6E51DD0571C7}"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CA"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CA" smtClean="0"/>
              <a:t>Click to edit Master text styles</a:t>
            </a:r>
          </a:p>
          <a:p>
            <a:pPr lvl="1" eaLnBrk="1" latinLnBrk="0" hangingPunct="1"/>
            <a:r>
              <a:rPr lang="en-CA" smtClean="0"/>
              <a:t>Second level</a:t>
            </a:r>
          </a:p>
          <a:p>
            <a:pPr lvl="2" eaLnBrk="1" latinLnBrk="0" hangingPunct="1"/>
            <a:r>
              <a:rPr lang="en-CA" smtClean="0"/>
              <a:t>Third level</a:t>
            </a:r>
          </a:p>
          <a:p>
            <a:pPr lvl="3" eaLnBrk="1" latinLnBrk="0" hangingPunct="1"/>
            <a:r>
              <a:rPr lang="en-CA" smtClean="0"/>
              <a:t>Fourth level</a:t>
            </a:r>
          </a:p>
          <a:p>
            <a:pPr lvl="4" eaLnBrk="1" latinLnBrk="0" hangingPunct="1"/>
            <a:r>
              <a:rPr lang="en-CA"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CA" smtClean="0"/>
              <a:t>Click to edit Master text styles</a:t>
            </a:r>
          </a:p>
          <a:p>
            <a:pPr lvl="1" eaLnBrk="1" latinLnBrk="0" hangingPunct="1"/>
            <a:r>
              <a:rPr lang="en-CA" smtClean="0"/>
              <a:t>Second level</a:t>
            </a:r>
          </a:p>
          <a:p>
            <a:pPr lvl="2" eaLnBrk="1" latinLnBrk="0" hangingPunct="1"/>
            <a:r>
              <a:rPr lang="en-CA" smtClean="0"/>
              <a:t>Third level</a:t>
            </a:r>
          </a:p>
          <a:p>
            <a:pPr lvl="3" eaLnBrk="1" latinLnBrk="0" hangingPunct="1"/>
            <a:r>
              <a:rPr lang="en-CA" smtClean="0"/>
              <a:t>Fourth level</a:t>
            </a:r>
          </a:p>
          <a:p>
            <a:pPr lvl="4" eaLnBrk="1" latinLnBrk="0" hangingPunct="1"/>
            <a:r>
              <a:rPr lang="en-CA" smtClean="0"/>
              <a:t>Fifth level</a:t>
            </a:r>
            <a:endParaRPr kumimoji="0" lang="en-US"/>
          </a:p>
        </p:txBody>
      </p:sp>
      <p:sp>
        <p:nvSpPr>
          <p:cNvPr id="5" name="Date Placeholder 4"/>
          <p:cNvSpPr>
            <a:spLocks noGrp="1"/>
          </p:cNvSpPr>
          <p:nvPr>
            <p:ph type="dt" sz="half" idx="10"/>
          </p:nvPr>
        </p:nvSpPr>
        <p:spPr/>
        <p:txBody>
          <a:bodyPr/>
          <a:lstStyle/>
          <a:p>
            <a:fld id="{18746E1B-E703-B844-A5B7-14EFC5C44503}" type="datetimeFigureOut">
              <a:rPr lang="en-US" smtClean="0"/>
              <a:pPr/>
              <a:t>7/3/13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207526-E31F-264B-955F-6E51DD0571C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lstStyle>
          <a:p>
            <a:r>
              <a:rPr kumimoji="0" lang="en-CA"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CA"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CA"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CA" smtClean="0"/>
              <a:t>Click to edit Master text styles</a:t>
            </a:r>
          </a:p>
          <a:p>
            <a:pPr lvl="1" eaLnBrk="1" latinLnBrk="0" hangingPunct="1"/>
            <a:r>
              <a:rPr lang="en-CA" smtClean="0"/>
              <a:t>Second level</a:t>
            </a:r>
          </a:p>
          <a:p>
            <a:pPr lvl="2" eaLnBrk="1" latinLnBrk="0" hangingPunct="1"/>
            <a:r>
              <a:rPr lang="en-CA" smtClean="0"/>
              <a:t>Third level</a:t>
            </a:r>
          </a:p>
          <a:p>
            <a:pPr lvl="3" eaLnBrk="1" latinLnBrk="0" hangingPunct="1"/>
            <a:r>
              <a:rPr lang="en-CA" smtClean="0"/>
              <a:t>Fourth level</a:t>
            </a:r>
          </a:p>
          <a:p>
            <a:pPr lvl="4" eaLnBrk="1" latinLnBrk="0" hangingPunct="1"/>
            <a:r>
              <a:rPr lang="en-CA"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CA" smtClean="0"/>
              <a:t>Click to edit Master text styles</a:t>
            </a:r>
          </a:p>
          <a:p>
            <a:pPr lvl="1" eaLnBrk="1" latinLnBrk="0" hangingPunct="1"/>
            <a:r>
              <a:rPr lang="en-CA" smtClean="0"/>
              <a:t>Second level</a:t>
            </a:r>
          </a:p>
          <a:p>
            <a:pPr lvl="2" eaLnBrk="1" latinLnBrk="0" hangingPunct="1"/>
            <a:r>
              <a:rPr lang="en-CA" smtClean="0"/>
              <a:t>Third level</a:t>
            </a:r>
          </a:p>
          <a:p>
            <a:pPr lvl="3" eaLnBrk="1" latinLnBrk="0" hangingPunct="1"/>
            <a:r>
              <a:rPr lang="en-CA" smtClean="0"/>
              <a:t>Fourth level</a:t>
            </a:r>
          </a:p>
          <a:p>
            <a:pPr lvl="4" eaLnBrk="1" latinLnBrk="0" hangingPunct="1"/>
            <a:r>
              <a:rPr lang="en-CA" smtClean="0"/>
              <a:t>Fifth level</a:t>
            </a:r>
            <a:endParaRPr kumimoji="0" lang="en-US"/>
          </a:p>
        </p:txBody>
      </p:sp>
      <p:sp>
        <p:nvSpPr>
          <p:cNvPr id="7" name="Date Placeholder 6"/>
          <p:cNvSpPr>
            <a:spLocks noGrp="1"/>
          </p:cNvSpPr>
          <p:nvPr>
            <p:ph type="dt" sz="half" idx="10"/>
          </p:nvPr>
        </p:nvSpPr>
        <p:spPr/>
        <p:txBody>
          <a:bodyPr/>
          <a:lstStyle/>
          <a:p>
            <a:fld id="{18746E1B-E703-B844-A5B7-14EFC5C44503}" type="datetimeFigureOut">
              <a:rPr lang="en-US" smtClean="0"/>
              <a:pPr/>
              <a:t>7/3/13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207526-E31F-264B-955F-6E51DD0571C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CA" smtClean="0"/>
              <a:t>Click to edit Master title style</a:t>
            </a:r>
            <a:endParaRPr kumimoji="0" lang="en-US"/>
          </a:p>
        </p:txBody>
      </p:sp>
      <p:sp>
        <p:nvSpPr>
          <p:cNvPr id="3" name="Date Placeholder 2"/>
          <p:cNvSpPr>
            <a:spLocks noGrp="1"/>
          </p:cNvSpPr>
          <p:nvPr>
            <p:ph type="dt" sz="half" idx="10"/>
          </p:nvPr>
        </p:nvSpPr>
        <p:spPr/>
        <p:txBody>
          <a:bodyPr/>
          <a:lstStyle/>
          <a:p>
            <a:fld id="{18746E1B-E703-B844-A5B7-14EFC5C44503}" type="datetimeFigureOut">
              <a:rPr lang="en-US" smtClean="0"/>
              <a:pPr/>
              <a:t>7/3/13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207526-E31F-264B-955F-6E51DD0571C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8746E1B-E703-B844-A5B7-14EFC5C44503}" type="datetimeFigureOut">
              <a:rPr lang="en-US" smtClean="0"/>
              <a:pPr/>
              <a:t>7/3/13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207526-E31F-264B-955F-6E51DD0571C7}"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lstStyle>
          <a:p>
            <a:r>
              <a:rPr kumimoji="0" lang="en-CA"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CA"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lstStyle>
          <a:p>
            <a:pPr lvl="0" eaLnBrk="1" latinLnBrk="0" hangingPunct="1"/>
            <a:r>
              <a:rPr lang="en-CA" smtClean="0"/>
              <a:t>Click to edit Master text styles</a:t>
            </a:r>
          </a:p>
          <a:p>
            <a:pPr lvl="1" eaLnBrk="1" latinLnBrk="0" hangingPunct="1"/>
            <a:r>
              <a:rPr lang="en-CA" smtClean="0"/>
              <a:t>Second level</a:t>
            </a:r>
          </a:p>
          <a:p>
            <a:pPr lvl="2" eaLnBrk="1" latinLnBrk="0" hangingPunct="1"/>
            <a:r>
              <a:rPr lang="en-CA" smtClean="0"/>
              <a:t>Third level</a:t>
            </a:r>
          </a:p>
          <a:p>
            <a:pPr lvl="3" eaLnBrk="1" latinLnBrk="0" hangingPunct="1"/>
            <a:r>
              <a:rPr lang="en-CA" smtClean="0"/>
              <a:t>Fourth level</a:t>
            </a:r>
          </a:p>
          <a:p>
            <a:pPr lvl="4" eaLnBrk="1" latinLnBrk="0" hangingPunct="1"/>
            <a:r>
              <a:rPr lang="en-CA" smtClean="0"/>
              <a:t>Fifth level</a:t>
            </a:r>
            <a:endParaRPr kumimoji="0" lang="en-US"/>
          </a:p>
        </p:txBody>
      </p:sp>
      <p:sp>
        <p:nvSpPr>
          <p:cNvPr id="5" name="Date Placeholder 4"/>
          <p:cNvSpPr>
            <a:spLocks noGrp="1"/>
          </p:cNvSpPr>
          <p:nvPr>
            <p:ph type="dt" sz="half" idx="10"/>
          </p:nvPr>
        </p:nvSpPr>
        <p:spPr/>
        <p:txBody>
          <a:bodyPr/>
          <a:lstStyle/>
          <a:p>
            <a:fld id="{18746E1B-E703-B844-A5B7-14EFC5C44503}" type="datetimeFigureOut">
              <a:rPr lang="en-US" smtClean="0"/>
              <a:pPr/>
              <a:t>7/3/13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207526-E31F-264B-955F-6E51DD0571C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lstStyle>
          <a:p>
            <a:r>
              <a:rPr kumimoji="0" lang="en-CA" smtClean="0"/>
              <a:t>Click to edit Master title style</a:t>
            </a:r>
            <a:endParaRPr kumimoji="0" lang="en-US"/>
          </a:p>
        </p:txBody>
      </p:sp>
      <p:sp>
        <p:nvSpPr>
          <p:cNvPr id="5" name="Date Placeholder 4"/>
          <p:cNvSpPr>
            <a:spLocks noGrp="1"/>
          </p:cNvSpPr>
          <p:nvPr>
            <p:ph type="dt" sz="half" idx="10"/>
          </p:nvPr>
        </p:nvSpPr>
        <p:spPr/>
        <p:txBody>
          <a:bodyPr/>
          <a:lstStyle/>
          <a:p>
            <a:fld id="{18746E1B-E703-B844-A5B7-14EFC5C44503}" type="datetimeFigureOut">
              <a:rPr lang="en-US" smtClean="0"/>
              <a:pPr/>
              <a:t>7/3/13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207526-E31F-264B-955F-6E51DD0571C7}"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lstStyle>
          <a:p>
            <a:pPr marL="0" algn="l" eaLnBrk="1" latinLnBrk="0" hangingPunct="1"/>
            <a:r>
              <a:rPr kumimoji="0" lang="en-CA" smtClean="0"/>
              <a:t>Click icon to add picture</a:t>
            </a:r>
            <a:endParaRPr kumimoji="0" lang="en-US" dirty="0"/>
          </a:p>
        </p:txBody>
      </p:sp>
      <p:sp>
        <p:nvSpPr>
          <p:cNvPr id="9" name="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lstStyle>
          <a:p>
            <a:pPr lvl="0" eaLnBrk="1" latinLnBrk="0" hangingPunct="1"/>
            <a:r>
              <a:rPr kumimoji="0" lang="en-CA"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CA"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CA" smtClean="0"/>
              <a:t>Click to edit Master text styles</a:t>
            </a:r>
          </a:p>
          <a:p>
            <a:pPr lvl="1" eaLnBrk="1" latinLnBrk="0" hangingPunct="1"/>
            <a:r>
              <a:rPr lang="en-CA" smtClean="0"/>
              <a:t>Second level</a:t>
            </a:r>
          </a:p>
          <a:p>
            <a:pPr lvl="2" eaLnBrk="1" latinLnBrk="0" hangingPunct="1"/>
            <a:r>
              <a:rPr lang="en-CA" smtClean="0"/>
              <a:t>Third level</a:t>
            </a:r>
          </a:p>
          <a:p>
            <a:pPr lvl="3" eaLnBrk="1" latinLnBrk="0" hangingPunct="1"/>
            <a:r>
              <a:rPr lang="en-CA" smtClean="0"/>
              <a:t>Fourth level</a:t>
            </a:r>
          </a:p>
          <a:p>
            <a:pPr lvl="4" eaLnBrk="1" latinLnBrk="0" hangingPunct="1"/>
            <a:r>
              <a:rPr lang="en-CA" smtClean="0"/>
              <a:t>Fifth level</a:t>
            </a:r>
            <a:endParaRPr kumimoji="0" lang="en-US"/>
          </a:p>
        </p:txBody>
      </p:sp>
      <p:sp>
        <p:nvSpPr>
          <p:cNvPr id="4" name="Date Placeholder 3"/>
          <p:cNvSpPr>
            <a:spLocks noGrp="1"/>
          </p:cNvSpPr>
          <p:nvPr>
            <p:ph type="dt" sz="half" idx="10"/>
          </p:nvPr>
        </p:nvSpPr>
        <p:spPr/>
        <p:txBody>
          <a:bodyPr/>
          <a:lstStyle/>
          <a:p>
            <a:fld id="{18746E1B-E703-B844-A5B7-14EFC5C44503}" type="datetimeFigureOut">
              <a:rPr lang="en-US" smtClean="0"/>
              <a:pPr/>
              <a:t>7/3/13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207526-E31F-264B-955F-6E51DD0571C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CA"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CA" smtClean="0"/>
              <a:t>Click to edit Master text styles</a:t>
            </a:r>
          </a:p>
          <a:p>
            <a:pPr lvl="1" eaLnBrk="1" latinLnBrk="0" hangingPunct="1"/>
            <a:r>
              <a:rPr lang="en-CA" smtClean="0"/>
              <a:t>Second level</a:t>
            </a:r>
          </a:p>
          <a:p>
            <a:pPr lvl="2" eaLnBrk="1" latinLnBrk="0" hangingPunct="1"/>
            <a:r>
              <a:rPr lang="en-CA" smtClean="0"/>
              <a:t>Third level</a:t>
            </a:r>
          </a:p>
          <a:p>
            <a:pPr lvl="3" eaLnBrk="1" latinLnBrk="0" hangingPunct="1"/>
            <a:r>
              <a:rPr lang="en-CA" smtClean="0"/>
              <a:t>Fourth level</a:t>
            </a:r>
          </a:p>
          <a:p>
            <a:pPr lvl="4" eaLnBrk="1" latinLnBrk="0" hangingPunct="1"/>
            <a:r>
              <a:rPr lang="en-CA" smtClean="0"/>
              <a:t>Fifth level</a:t>
            </a:r>
            <a:endParaRPr kumimoji="0" lang="en-US"/>
          </a:p>
        </p:txBody>
      </p:sp>
      <p:sp>
        <p:nvSpPr>
          <p:cNvPr id="4" name="Date Placeholder 3"/>
          <p:cNvSpPr>
            <a:spLocks noGrp="1"/>
          </p:cNvSpPr>
          <p:nvPr>
            <p:ph type="dt" sz="half" idx="10"/>
          </p:nvPr>
        </p:nvSpPr>
        <p:spPr/>
        <p:txBody>
          <a:bodyPr/>
          <a:lstStyle/>
          <a:p>
            <a:fld id="{18746E1B-E703-B844-A5B7-14EFC5C44503}" type="datetimeFigureOut">
              <a:rPr lang="en-US" smtClean="0"/>
              <a:pPr/>
              <a:t>7/3/13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207526-E31F-264B-955F-6E51DD0571C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CA"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CA" smtClean="0"/>
              <a:t>Click to edit Master text styles</a:t>
            </a:r>
          </a:p>
          <a:p>
            <a:pPr lvl="1" eaLnBrk="1" latinLnBrk="0" hangingPunct="1"/>
            <a:r>
              <a:rPr kumimoji="0" lang="en-CA" smtClean="0"/>
              <a:t>Second level</a:t>
            </a:r>
          </a:p>
          <a:p>
            <a:pPr lvl="2" eaLnBrk="1" latinLnBrk="0" hangingPunct="1"/>
            <a:r>
              <a:rPr kumimoji="0" lang="en-CA" smtClean="0"/>
              <a:t>Third level</a:t>
            </a:r>
          </a:p>
          <a:p>
            <a:pPr lvl="3" eaLnBrk="1" latinLnBrk="0" hangingPunct="1"/>
            <a:r>
              <a:rPr kumimoji="0" lang="en-CA" smtClean="0"/>
              <a:t>Fourth level</a:t>
            </a:r>
          </a:p>
          <a:p>
            <a:pPr lvl="4" eaLnBrk="1" latinLnBrk="0" hangingPunct="1"/>
            <a:r>
              <a:rPr kumimoji="0" lang="en-CA"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lstStyle>
          <a:p>
            <a:fld id="{18746E1B-E703-B844-A5B7-14EFC5C44503}" type="datetimeFigureOut">
              <a:rPr lang="en-US" smtClean="0"/>
              <a:pPr/>
              <a:t>7/3/13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lstStyle>
          <a:p>
            <a:fld id="{28207526-E31F-264B-955F-6E51DD0571C7}"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902593" y="0"/>
            <a:ext cx="8480174" cy="745235"/>
          </a:xfrm>
        </p:spPr>
        <p:txBody>
          <a:bodyPr>
            <a:normAutofit/>
          </a:bodyPr>
          <a:lstStyle/>
          <a:p>
            <a:r>
              <a:rPr lang="en-US" sz="4000" b="1" dirty="0" smtClean="0">
                <a:solidFill>
                  <a:schemeClr val="tx1"/>
                </a:solidFill>
              </a:rPr>
              <a:t>      Class Five</a:t>
            </a:r>
            <a:endParaRPr lang="en-US" sz="4000" b="1" dirty="0">
              <a:solidFill>
                <a:schemeClr val="tx1"/>
              </a:solidFill>
            </a:endParaRPr>
          </a:p>
        </p:txBody>
      </p:sp>
      <p:sp>
        <p:nvSpPr>
          <p:cNvPr id="3" name="Subtitle 2"/>
          <p:cNvSpPr>
            <a:spLocks noGrp="1"/>
          </p:cNvSpPr>
          <p:nvPr>
            <p:ph type="subTitle" idx="1"/>
          </p:nvPr>
        </p:nvSpPr>
        <p:spPr>
          <a:xfrm>
            <a:off x="1432560" y="1060123"/>
            <a:ext cx="7406640" cy="5195653"/>
          </a:xfrm>
        </p:spPr>
        <p:txBody>
          <a:bodyPr>
            <a:normAutofit fontScale="92500" lnSpcReduction="20000"/>
          </a:bodyPr>
          <a:lstStyle/>
          <a:p>
            <a:pPr marL="541782" indent="-514350"/>
            <a:endParaRPr lang="en-US" sz="2400" dirty="0" smtClean="0">
              <a:solidFill>
                <a:srgbClr val="000000"/>
              </a:solidFill>
            </a:endParaRPr>
          </a:p>
          <a:p>
            <a:pPr marL="541782" indent="-514350"/>
            <a:r>
              <a:rPr lang="en-US" sz="2400" dirty="0" smtClean="0">
                <a:solidFill>
                  <a:srgbClr val="000000"/>
                </a:solidFill>
              </a:rPr>
              <a:t>-William Shakespeare </a:t>
            </a:r>
          </a:p>
          <a:p>
            <a:pPr marL="541782" indent="-514350"/>
            <a:endParaRPr lang="en-US" sz="2400" dirty="0" smtClean="0">
              <a:solidFill>
                <a:srgbClr val="000000"/>
              </a:solidFill>
            </a:endParaRPr>
          </a:p>
          <a:p>
            <a:pPr marL="541782" indent="-514350"/>
            <a:r>
              <a:rPr lang="en-US" sz="2400" dirty="0" smtClean="0">
                <a:solidFill>
                  <a:srgbClr val="000000"/>
                </a:solidFill>
              </a:rPr>
              <a:t>-The Elizabethan Theatre</a:t>
            </a:r>
          </a:p>
          <a:p>
            <a:pPr marL="541782" indent="-514350"/>
            <a:endParaRPr lang="en-US" sz="2400" i="1" dirty="0" smtClean="0">
              <a:solidFill>
                <a:srgbClr val="000000"/>
              </a:solidFill>
            </a:endParaRPr>
          </a:p>
          <a:p>
            <a:pPr marL="541782" indent="-514350"/>
            <a:r>
              <a:rPr lang="en-US" sz="2400" i="1" dirty="0" smtClean="0">
                <a:solidFill>
                  <a:srgbClr val="000000"/>
                </a:solidFill>
              </a:rPr>
              <a:t>-</a:t>
            </a:r>
            <a:r>
              <a:rPr lang="en-US" sz="2400" dirty="0" smtClean="0">
                <a:solidFill>
                  <a:srgbClr val="000000"/>
                </a:solidFill>
              </a:rPr>
              <a:t>Close Reading of </a:t>
            </a:r>
            <a:r>
              <a:rPr lang="en-US" sz="2400" i="1" dirty="0" smtClean="0">
                <a:solidFill>
                  <a:srgbClr val="000000"/>
                </a:solidFill>
              </a:rPr>
              <a:t>Othello </a:t>
            </a:r>
          </a:p>
          <a:p>
            <a:pPr marL="541782" indent="-514350"/>
            <a:r>
              <a:rPr lang="en-US" sz="2400" i="1" dirty="0" smtClean="0">
                <a:solidFill>
                  <a:srgbClr val="000000"/>
                </a:solidFill>
              </a:rPr>
              <a:t>	</a:t>
            </a:r>
            <a:r>
              <a:rPr lang="en-US" sz="2400" dirty="0" smtClean="0">
                <a:solidFill>
                  <a:srgbClr val="000000"/>
                </a:solidFill>
              </a:rPr>
              <a:t>a) Irony</a:t>
            </a:r>
          </a:p>
          <a:p>
            <a:pPr marL="541782" indent="-514350"/>
            <a:r>
              <a:rPr lang="en-US" sz="2400" dirty="0" smtClean="0">
                <a:solidFill>
                  <a:srgbClr val="000000"/>
                </a:solidFill>
              </a:rPr>
              <a:t>	</a:t>
            </a:r>
            <a:r>
              <a:rPr lang="en-US" sz="2400" dirty="0" err="1" smtClean="0">
                <a:solidFill>
                  <a:srgbClr val="000000"/>
                </a:solidFill>
              </a:rPr>
              <a:t>b</a:t>
            </a:r>
            <a:r>
              <a:rPr lang="en-US" sz="2400" dirty="0" smtClean="0">
                <a:solidFill>
                  <a:srgbClr val="000000"/>
                </a:solidFill>
              </a:rPr>
              <a:t>) Sight/Blindness and Deception </a:t>
            </a:r>
          </a:p>
          <a:p>
            <a:pPr marL="541782" indent="-514350"/>
            <a:r>
              <a:rPr lang="en-US" sz="2400" i="1" dirty="0" smtClean="0">
                <a:solidFill>
                  <a:srgbClr val="000000"/>
                </a:solidFill>
              </a:rPr>
              <a:t>	</a:t>
            </a:r>
            <a:r>
              <a:rPr lang="en-US" sz="2400" dirty="0" err="1" smtClean="0">
                <a:solidFill>
                  <a:srgbClr val="000000"/>
                </a:solidFill>
              </a:rPr>
              <a:t>c</a:t>
            </a:r>
            <a:r>
              <a:rPr lang="en-US" sz="2400" dirty="0" smtClean="0">
                <a:solidFill>
                  <a:srgbClr val="000000"/>
                </a:solidFill>
              </a:rPr>
              <a:t>) Representation of Women </a:t>
            </a:r>
          </a:p>
          <a:p>
            <a:pPr marL="541782" indent="-514350"/>
            <a:r>
              <a:rPr lang="en-US" sz="2400" i="1" dirty="0" smtClean="0">
                <a:solidFill>
                  <a:srgbClr val="000000"/>
                </a:solidFill>
              </a:rPr>
              <a:t>	</a:t>
            </a:r>
            <a:r>
              <a:rPr lang="en-US" sz="2400" dirty="0" err="1" smtClean="0">
                <a:solidFill>
                  <a:srgbClr val="000000"/>
                </a:solidFill>
              </a:rPr>
              <a:t>d</a:t>
            </a:r>
            <a:r>
              <a:rPr lang="en-US" sz="2400" dirty="0" smtClean="0">
                <a:solidFill>
                  <a:srgbClr val="000000"/>
                </a:solidFill>
              </a:rPr>
              <a:t>) Jealousy and Poison</a:t>
            </a:r>
          </a:p>
          <a:p>
            <a:pPr marL="541782" indent="-514350"/>
            <a:r>
              <a:rPr lang="en-US" sz="2400" dirty="0" smtClean="0">
                <a:solidFill>
                  <a:srgbClr val="000000"/>
                </a:solidFill>
              </a:rPr>
              <a:t>	</a:t>
            </a:r>
            <a:r>
              <a:rPr lang="en-US" sz="2400" dirty="0" err="1" smtClean="0">
                <a:solidFill>
                  <a:srgbClr val="000000"/>
                </a:solidFill>
              </a:rPr>
              <a:t>e</a:t>
            </a:r>
            <a:r>
              <a:rPr lang="en-US" sz="2400" dirty="0" smtClean="0">
                <a:solidFill>
                  <a:srgbClr val="000000"/>
                </a:solidFill>
              </a:rPr>
              <a:t>) </a:t>
            </a:r>
            <a:r>
              <a:rPr lang="en-US" sz="2400" dirty="0" err="1" smtClean="0">
                <a:solidFill>
                  <a:srgbClr val="000000"/>
                </a:solidFill>
              </a:rPr>
              <a:t>Petrarchan</a:t>
            </a:r>
            <a:r>
              <a:rPr lang="en-US" sz="2400" dirty="0" smtClean="0">
                <a:solidFill>
                  <a:srgbClr val="000000"/>
                </a:solidFill>
              </a:rPr>
              <a:t> Lover and Rodrigo </a:t>
            </a:r>
          </a:p>
          <a:p>
            <a:pPr marL="541782" indent="-514350"/>
            <a:r>
              <a:rPr lang="en-US" sz="2400" dirty="0" smtClean="0">
                <a:solidFill>
                  <a:srgbClr val="000000"/>
                </a:solidFill>
              </a:rPr>
              <a:t>	</a:t>
            </a:r>
            <a:r>
              <a:rPr lang="en-US" sz="2400" dirty="0" err="1" smtClean="0">
                <a:solidFill>
                  <a:srgbClr val="000000"/>
                </a:solidFill>
              </a:rPr>
              <a:t>f</a:t>
            </a:r>
            <a:r>
              <a:rPr lang="en-US" sz="2400" dirty="0" smtClean="0">
                <a:solidFill>
                  <a:srgbClr val="000000"/>
                </a:solidFill>
              </a:rPr>
              <a:t>) Key Characters: </a:t>
            </a:r>
            <a:r>
              <a:rPr lang="en-US" sz="2400" dirty="0" err="1" smtClean="0">
                <a:solidFill>
                  <a:srgbClr val="000000"/>
                </a:solidFill>
              </a:rPr>
              <a:t>Iago</a:t>
            </a:r>
            <a:r>
              <a:rPr lang="en-US" sz="2400" dirty="0" smtClean="0">
                <a:solidFill>
                  <a:srgbClr val="000000"/>
                </a:solidFill>
              </a:rPr>
              <a:t>, Othello (tragic hero), </a:t>
            </a:r>
            <a:r>
              <a:rPr lang="en-US" sz="2400" dirty="0" err="1" smtClean="0">
                <a:solidFill>
                  <a:srgbClr val="000000"/>
                </a:solidFill>
              </a:rPr>
              <a:t>Desdomona</a:t>
            </a:r>
            <a:r>
              <a:rPr lang="en-US" sz="2400" dirty="0" smtClean="0">
                <a:solidFill>
                  <a:srgbClr val="000000"/>
                </a:solidFill>
              </a:rPr>
              <a:t>  </a:t>
            </a:r>
          </a:p>
          <a:p>
            <a:pPr marL="541782" indent="-514350"/>
            <a:r>
              <a:rPr lang="en-US" sz="2400" dirty="0" smtClean="0">
                <a:solidFill>
                  <a:srgbClr val="000000"/>
                </a:solidFill>
              </a:rPr>
              <a:t>	</a:t>
            </a:r>
          </a:p>
          <a:p>
            <a:pPr marL="541782" indent="-514350"/>
            <a:r>
              <a:rPr lang="en-US" sz="2400" i="1" dirty="0" smtClean="0">
                <a:solidFill>
                  <a:srgbClr val="000000"/>
                </a:solidFill>
              </a:rPr>
              <a:t>	</a:t>
            </a:r>
          </a:p>
        </p:txBody>
      </p:sp>
      <p:pic>
        <p:nvPicPr>
          <p:cNvPr id="7" name="Picture 6"/>
          <p:cNvPicPr>
            <a:picLocks noChangeAspect="1"/>
          </p:cNvPicPr>
          <p:nvPr/>
        </p:nvPicPr>
        <p:blipFill>
          <a:blip r:embed="rId2"/>
          <a:stretch>
            <a:fillRect/>
          </a:stretch>
        </p:blipFill>
        <p:spPr>
          <a:xfrm>
            <a:off x="5342090" y="178436"/>
            <a:ext cx="3497110" cy="306076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797716"/>
          </a:xfrm>
        </p:spPr>
        <p:txBody>
          <a:bodyPr>
            <a:normAutofit/>
          </a:bodyPr>
          <a:lstStyle/>
          <a:p>
            <a:pPr algn="ctr"/>
            <a:r>
              <a:rPr lang="en-US" dirty="0" smtClean="0">
                <a:solidFill>
                  <a:srgbClr val="000000"/>
                </a:solidFill>
              </a:rPr>
              <a:t>William Shakespeare . . .</a:t>
            </a:r>
            <a:endParaRPr lang="en-US" dirty="0">
              <a:solidFill>
                <a:srgbClr val="000000"/>
              </a:solidFill>
            </a:endParaRPr>
          </a:p>
        </p:txBody>
      </p:sp>
      <p:sp>
        <p:nvSpPr>
          <p:cNvPr id="3" name="Content Placeholder 2"/>
          <p:cNvSpPr>
            <a:spLocks noGrp="1"/>
          </p:cNvSpPr>
          <p:nvPr>
            <p:ph idx="1"/>
          </p:nvPr>
        </p:nvSpPr>
        <p:spPr>
          <a:xfrm>
            <a:off x="1248937" y="797716"/>
            <a:ext cx="8154821" cy="6060284"/>
          </a:xfrm>
        </p:spPr>
        <p:txBody>
          <a:bodyPr>
            <a:normAutofit fontScale="92500" lnSpcReduction="20000"/>
          </a:bodyPr>
          <a:lstStyle/>
          <a:p>
            <a:pPr>
              <a:buNone/>
            </a:pPr>
            <a:r>
              <a:rPr lang="en-US" dirty="0" smtClean="0"/>
              <a:t>-grew up in Stratford, England</a:t>
            </a:r>
          </a:p>
          <a:p>
            <a:pPr>
              <a:buNone/>
            </a:pPr>
            <a:r>
              <a:rPr lang="en-US" dirty="0" smtClean="0"/>
              <a:t>-was christened on 26 April 1564</a:t>
            </a:r>
          </a:p>
          <a:p>
            <a:pPr>
              <a:buNone/>
            </a:pPr>
            <a:r>
              <a:rPr lang="en-US" dirty="0" smtClean="0"/>
              <a:t>-married Anne Hathaway </a:t>
            </a:r>
          </a:p>
          <a:p>
            <a:pPr>
              <a:buNone/>
            </a:pPr>
            <a:r>
              <a:rPr lang="en-US" dirty="0" smtClean="0"/>
              <a:t>-had children</a:t>
            </a:r>
          </a:p>
          <a:p>
            <a:pPr>
              <a:buNone/>
            </a:pPr>
            <a:r>
              <a:rPr lang="en-US" dirty="0" smtClean="0"/>
              <a:t>-disappeared from history for a seven year period</a:t>
            </a:r>
          </a:p>
          <a:p>
            <a:pPr>
              <a:buNone/>
            </a:pPr>
            <a:r>
              <a:rPr lang="en-US" dirty="0" smtClean="0"/>
              <a:t>-surfaced in London around 1592 </a:t>
            </a:r>
          </a:p>
          <a:p>
            <a:pPr>
              <a:buNone/>
            </a:pPr>
            <a:r>
              <a:rPr lang="en-US" dirty="0" smtClean="0"/>
              <a:t>-worked as an actor and playwright</a:t>
            </a:r>
          </a:p>
          <a:p>
            <a:pPr>
              <a:buNone/>
            </a:pPr>
            <a:r>
              <a:rPr lang="en-US" dirty="0" smtClean="0"/>
              <a:t>-was a part owner of a acting troupe and theatre</a:t>
            </a:r>
          </a:p>
          <a:p>
            <a:pPr>
              <a:buNone/>
            </a:pPr>
            <a:r>
              <a:rPr lang="en-US" dirty="0" smtClean="0"/>
              <a:t>-sent money back to his family in Stratford</a:t>
            </a:r>
          </a:p>
          <a:p>
            <a:pPr>
              <a:buNone/>
            </a:pPr>
            <a:r>
              <a:rPr lang="en-US" dirty="0" smtClean="0"/>
              <a:t>-considered a master of the English language</a:t>
            </a:r>
          </a:p>
          <a:p>
            <a:pPr>
              <a:buNone/>
            </a:pPr>
            <a:r>
              <a:rPr lang="en-US" dirty="0" smtClean="0"/>
              <a:t>-has been accused of being a fraud </a:t>
            </a:r>
          </a:p>
          <a:p>
            <a:pPr>
              <a:buNone/>
            </a:pPr>
            <a:r>
              <a:rPr lang="en-US" dirty="0" smtClean="0"/>
              <a:t>(not the author of his plays) </a:t>
            </a:r>
          </a:p>
          <a:p>
            <a:pPr>
              <a:buNone/>
            </a:pPr>
            <a:r>
              <a:rPr lang="en-US" dirty="0" smtClean="0"/>
              <a:t>-remains a mystery </a:t>
            </a: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902593" y="0"/>
            <a:ext cx="8480174" cy="745235"/>
          </a:xfrm>
        </p:spPr>
        <p:txBody>
          <a:bodyPr>
            <a:normAutofit/>
          </a:bodyPr>
          <a:lstStyle/>
          <a:p>
            <a:pPr algn="ctr"/>
            <a:r>
              <a:rPr lang="en-US" sz="3200" b="1" dirty="0" smtClean="0">
                <a:solidFill>
                  <a:schemeClr val="tx1"/>
                </a:solidFill>
              </a:rPr>
              <a:t>The Elizabethan Theatre</a:t>
            </a:r>
            <a:endParaRPr lang="en-US" sz="3200" b="1" dirty="0">
              <a:solidFill>
                <a:schemeClr val="tx1"/>
              </a:solidFill>
            </a:endParaRPr>
          </a:p>
        </p:txBody>
      </p:sp>
      <p:pic>
        <p:nvPicPr>
          <p:cNvPr id="5" name="Picture 4"/>
          <p:cNvPicPr>
            <a:picLocks noChangeAspect="1"/>
          </p:cNvPicPr>
          <p:nvPr/>
        </p:nvPicPr>
        <p:blipFill>
          <a:blip r:embed="rId2"/>
          <a:stretch>
            <a:fillRect/>
          </a:stretch>
        </p:blipFill>
        <p:spPr>
          <a:xfrm>
            <a:off x="1829100" y="1060123"/>
            <a:ext cx="6400800" cy="53721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902593" y="0"/>
            <a:ext cx="8480174" cy="745235"/>
          </a:xfrm>
        </p:spPr>
        <p:txBody>
          <a:bodyPr>
            <a:normAutofit/>
          </a:bodyPr>
          <a:lstStyle/>
          <a:p>
            <a:pPr algn="ctr"/>
            <a:r>
              <a:rPr lang="en-US" sz="3200" b="1" dirty="0" smtClean="0">
                <a:solidFill>
                  <a:schemeClr val="tx1"/>
                </a:solidFill>
              </a:rPr>
              <a:t>The Elizabethan Theatre</a:t>
            </a:r>
            <a:endParaRPr lang="en-US" sz="3200" b="1" dirty="0">
              <a:solidFill>
                <a:schemeClr val="tx1"/>
              </a:solidFill>
            </a:endParaRPr>
          </a:p>
        </p:txBody>
      </p:sp>
      <p:sp>
        <p:nvSpPr>
          <p:cNvPr id="3" name="Subtitle 2"/>
          <p:cNvSpPr>
            <a:spLocks noGrp="1"/>
          </p:cNvSpPr>
          <p:nvPr>
            <p:ph type="subTitle" idx="1"/>
          </p:nvPr>
        </p:nvSpPr>
        <p:spPr>
          <a:xfrm>
            <a:off x="1432559" y="902105"/>
            <a:ext cx="7825323" cy="5955895"/>
          </a:xfrm>
        </p:spPr>
        <p:txBody>
          <a:bodyPr>
            <a:normAutofit fontScale="92500" lnSpcReduction="10000"/>
          </a:bodyPr>
          <a:lstStyle/>
          <a:p>
            <a:pPr marL="541782" indent="-514350"/>
            <a:r>
              <a:rPr lang="en-US" u="sng" dirty="0" smtClean="0"/>
              <a:t>Acting </a:t>
            </a:r>
          </a:p>
          <a:p>
            <a:pPr marL="541782" indent="-514350"/>
            <a:r>
              <a:rPr lang="en-US" dirty="0" smtClean="0"/>
              <a:t>-only men</a:t>
            </a:r>
          </a:p>
          <a:p>
            <a:pPr marL="541782" indent="-514350"/>
            <a:r>
              <a:rPr lang="en-US" dirty="0" smtClean="0"/>
              <a:t>-company actors  </a:t>
            </a:r>
          </a:p>
          <a:p>
            <a:pPr marL="541782" indent="-514350"/>
            <a:r>
              <a:rPr lang="en-US" dirty="0" smtClean="0"/>
              <a:t>-not always considered an</a:t>
            </a:r>
          </a:p>
          <a:p>
            <a:pPr marL="541782" indent="-514350"/>
            <a:r>
              <a:rPr lang="en-US" dirty="0" smtClean="0"/>
              <a:t> honorable job</a:t>
            </a:r>
          </a:p>
          <a:p>
            <a:pPr marL="541782" indent="-514350"/>
            <a:r>
              <a:rPr lang="en-US" dirty="0" smtClean="0"/>
              <a:t>-realistic style of performance</a:t>
            </a:r>
          </a:p>
          <a:p>
            <a:pPr marL="541782" indent="-514350"/>
            <a:r>
              <a:rPr lang="en-US" dirty="0" smtClean="0"/>
              <a:t>-often elaborate costumes</a:t>
            </a:r>
          </a:p>
          <a:p>
            <a:pPr marL="541782" indent="-514350"/>
            <a:r>
              <a:rPr lang="en-US" dirty="0" smtClean="0"/>
              <a:t>-involved props</a:t>
            </a:r>
          </a:p>
          <a:p>
            <a:pPr marL="541782" indent="-514350"/>
            <a:endParaRPr lang="en-US" dirty="0" smtClean="0"/>
          </a:p>
          <a:p>
            <a:pPr marL="541782" indent="-514350"/>
            <a:r>
              <a:rPr lang="en-US" u="sng" dirty="0" smtClean="0"/>
              <a:t>Theatre Space</a:t>
            </a:r>
          </a:p>
          <a:p>
            <a:pPr marL="541782" indent="-514350"/>
            <a:r>
              <a:rPr lang="en-US" dirty="0" smtClean="0"/>
              <a:t>-often outside city walls </a:t>
            </a:r>
          </a:p>
          <a:p>
            <a:pPr marL="541782" indent="-514350"/>
            <a:r>
              <a:rPr lang="en-US" dirty="0" smtClean="0"/>
              <a:t>-featured levels of tickets </a:t>
            </a:r>
          </a:p>
          <a:p>
            <a:pPr marL="541782" indent="-514350">
              <a:buFont typeface="Arial"/>
              <a:buChar char="•"/>
            </a:pPr>
            <a:r>
              <a:rPr lang="en-US" sz="2000" dirty="0" smtClean="0"/>
              <a:t>groundlings stood in the pit</a:t>
            </a:r>
          </a:p>
          <a:p>
            <a:pPr marL="541782" indent="-514350">
              <a:buFont typeface="Arial"/>
              <a:buChar char="•"/>
            </a:pPr>
            <a:r>
              <a:rPr lang="en-US" sz="2000" dirty="0" smtClean="0"/>
              <a:t>spectators sat in the galleries</a:t>
            </a:r>
          </a:p>
          <a:p>
            <a:pPr marL="541782" indent="-514350"/>
            <a:r>
              <a:rPr lang="en-US" dirty="0" smtClean="0"/>
              <a:t>-natural lighting </a:t>
            </a:r>
          </a:p>
          <a:p>
            <a:pPr marL="541782" indent="-514350"/>
            <a:endParaRPr lang="en-US" dirty="0"/>
          </a:p>
        </p:txBody>
      </p:sp>
      <p:pic>
        <p:nvPicPr>
          <p:cNvPr id="4" name="Picture 3"/>
          <p:cNvPicPr>
            <a:picLocks noChangeAspect="1"/>
          </p:cNvPicPr>
          <p:nvPr/>
        </p:nvPicPr>
        <p:blipFill>
          <a:blip r:embed="rId2"/>
          <a:stretch>
            <a:fillRect/>
          </a:stretch>
        </p:blipFill>
        <p:spPr>
          <a:xfrm>
            <a:off x="5733262" y="902105"/>
            <a:ext cx="3298621" cy="3413765"/>
          </a:xfrm>
          <a:prstGeom prst="rect">
            <a:avLst/>
          </a:prstGeom>
        </p:spPr>
      </p:pic>
      <p:pic>
        <p:nvPicPr>
          <p:cNvPr id="6" name="Picture 5"/>
          <p:cNvPicPr>
            <a:picLocks noChangeAspect="1"/>
          </p:cNvPicPr>
          <p:nvPr/>
        </p:nvPicPr>
        <p:blipFill>
          <a:blip r:embed="rId3"/>
          <a:stretch>
            <a:fillRect/>
          </a:stretch>
        </p:blipFill>
        <p:spPr>
          <a:xfrm>
            <a:off x="5733262" y="4315870"/>
            <a:ext cx="3410738" cy="235808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25755"/>
          </a:xfrm>
        </p:spPr>
        <p:txBody>
          <a:bodyPr>
            <a:normAutofit fontScale="90000"/>
          </a:bodyPr>
          <a:lstStyle/>
          <a:p>
            <a:pPr algn="ctr"/>
            <a:r>
              <a:rPr lang="en-US" b="1" dirty="0" smtClean="0">
                <a:solidFill>
                  <a:srgbClr val="000000"/>
                </a:solidFill>
              </a:rPr>
              <a:t>Act 1</a:t>
            </a:r>
            <a:endParaRPr lang="en-US" b="1" dirty="0">
              <a:solidFill>
                <a:srgbClr val="000000"/>
              </a:solidFill>
            </a:endParaRPr>
          </a:p>
        </p:txBody>
      </p:sp>
      <p:sp>
        <p:nvSpPr>
          <p:cNvPr id="3" name="Content Placeholder 2"/>
          <p:cNvSpPr>
            <a:spLocks noGrp="1"/>
          </p:cNvSpPr>
          <p:nvPr>
            <p:ph idx="1"/>
          </p:nvPr>
        </p:nvSpPr>
        <p:spPr>
          <a:xfrm>
            <a:off x="1177941" y="625755"/>
            <a:ext cx="7966059" cy="6232245"/>
          </a:xfrm>
        </p:spPr>
        <p:txBody>
          <a:bodyPr>
            <a:normAutofit fontScale="92500" lnSpcReduction="20000"/>
          </a:bodyPr>
          <a:lstStyle/>
          <a:p>
            <a:pPr>
              <a:buNone/>
            </a:pPr>
            <a:r>
              <a:rPr lang="en-US" sz="2824" u="sng" dirty="0" smtClean="0"/>
              <a:t>Scene 1</a:t>
            </a:r>
          </a:p>
          <a:p>
            <a:pPr>
              <a:buNone/>
            </a:pPr>
            <a:r>
              <a:rPr lang="en-US" sz="2824" dirty="0" smtClean="0"/>
              <a:t>-The play begins </a:t>
            </a:r>
            <a:r>
              <a:rPr lang="en-US" sz="2824" i="1" dirty="0" smtClean="0">
                <a:solidFill>
                  <a:schemeClr val="accent1"/>
                </a:solidFill>
              </a:rPr>
              <a:t>in medias res </a:t>
            </a:r>
            <a:r>
              <a:rPr lang="en-US" sz="2824" dirty="0" smtClean="0"/>
              <a:t>(in the middle of things). </a:t>
            </a:r>
          </a:p>
          <a:p>
            <a:pPr>
              <a:buNone/>
            </a:pPr>
            <a:r>
              <a:rPr lang="en-US" sz="2824" dirty="0" smtClean="0"/>
              <a:t>-</a:t>
            </a:r>
            <a:r>
              <a:rPr lang="en-US" sz="2824" dirty="0" err="1" smtClean="0"/>
              <a:t>Iago</a:t>
            </a:r>
            <a:r>
              <a:rPr lang="en-US" sz="2824" dirty="0" smtClean="0"/>
              <a:t> has been passed up for promotion.</a:t>
            </a:r>
          </a:p>
          <a:p>
            <a:pPr>
              <a:buNone/>
            </a:pPr>
            <a:r>
              <a:rPr lang="en-US" sz="2824" dirty="0" smtClean="0"/>
              <a:t>-Michael </a:t>
            </a:r>
            <a:r>
              <a:rPr lang="en-US" sz="2824" dirty="0" err="1" smtClean="0"/>
              <a:t>Cassio</a:t>
            </a:r>
            <a:r>
              <a:rPr lang="en-US" sz="2824" dirty="0" smtClean="0"/>
              <a:t> has been promoted despite the fact that </a:t>
            </a:r>
            <a:r>
              <a:rPr lang="en-US" sz="2824" dirty="0" err="1" smtClean="0"/>
              <a:t>Iago</a:t>
            </a:r>
            <a:r>
              <a:rPr lang="en-US" sz="2824" dirty="0" smtClean="0"/>
              <a:t> was Othello’s trusted, honest friend and served under him in numerous battles. </a:t>
            </a:r>
          </a:p>
          <a:p>
            <a:pPr>
              <a:buNone/>
            </a:pPr>
            <a:r>
              <a:rPr lang="en-US" sz="2824" dirty="0" smtClean="0"/>
              <a:t>-</a:t>
            </a:r>
            <a:r>
              <a:rPr lang="en-US" sz="2824" dirty="0" err="1" smtClean="0"/>
              <a:t>Iago</a:t>
            </a:r>
            <a:r>
              <a:rPr lang="en-US" sz="2824" dirty="0" smtClean="0"/>
              <a:t> hates “him [Othello]” (6).</a:t>
            </a:r>
          </a:p>
          <a:p>
            <a:pPr>
              <a:buNone/>
            </a:pPr>
            <a:r>
              <a:rPr lang="en-US" sz="2824" dirty="0" smtClean="0"/>
              <a:t>-</a:t>
            </a:r>
            <a:r>
              <a:rPr lang="en-US" sz="2824" dirty="0" err="1" smtClean="0"/>
              <a:t>Iago</a:t>
            </a:r>
            <a:r>
              <a:rPr lang="en-US" sz="2824" dirty="0" smtClean="0"/>
              <a:t> notes that he does not serve Othello—though it appears he does.</a:t>
            </a:r>
          </a:p>
          <a:p>
            <a:pPr>
              <a:buNone/>
            </a:pPr>
            <a:r>
              <a:rPr lang="en-US" sz="2824" dirty="0" smtClean="0"/>
              <a:t>-See his monologue “O sir, content you” (</a:t>
            </a:r>
            <a:r>
              <a:rPr lang="en-US" sz="2824" dirty="0" err="1" smtClean="0"/>
              <a:t>p</a:t>
            </a:r>
            <a:r>
              <a:rPr lang="en-US" sz="2824" dirty="0" smtClean="0"/>
              <a:t>. 1180)</a:t>
            </a:r>
          </a:p>
          <a:p>
            <a:pPr>
              <a:buNone/>
            </a:pPr>
            <a:r>
              <a:rPr lang="en-US" sz="2824" dirty="0" smtClean="0"/>
              <a:t>-</a:t>
            </a:r>
            <a:r>
              <a:rPr lang="en-US" sz="2824" dirty="0" err="1" smtClean="0"/>
              <a:t>Iago</a:t>
            </a:r>
            <a:r>
              <a:rPr lang="en-US" sz="2824" dirty="0" smtClean="0"/>
              <a:t> summarizes a key idea and his personal character: </a:t>
            </a:r>
            <a:r>
              <a:rPr lang="en-US" sz="2824" dirty="0" smtClean="0">
                <a:solidFill>
                  <a:schemeClr val="accent1"/>
                </a:solidFill>
              </a:rPr>
              <a:t>“I am not what I am” </a:t>
            </a:r>
            <a:r>
              <a:rPr lang="en-US" sz="2824" dirty="0" smtClean="0"/>
              <a:t>(65). </a:t>
            </a:r>
          </a:p>
          <a:p>
            <a:pPr>
              <a:buNone/>
            </a:pPr>
            <a:r>
              <a:rPr lang="en-US" sz="2824" dirty="0" smtClean="0"/>
              <a:t>-</a:t>
            </a:r>
            <a:r>
              <a:rPr lang="en-US" sz="2824" dirty="0" err="1" smtClean="0"/>
              <a:t>Iago</a:t>
            </a:r>
            <a:r>
              <a:rPr lang="en-US" sz="2824" dirty="0" smtClean="0"/>
              <a:t> puts a plan of </a:t>
            </a:r>
            <a:r>
              <a:rPr lang="en-US" sz="2824" dirty="0" smtClean="0">
                <a:solidFill>
                  <a:srgbClr val="3891A7"/>
                </a:solidFill>
              </a:rPr>
              <a:t>revenge</a:t>
            </a:r>
            <a:r>
              <a:rPr lang="en-US" sz="2824" dirty="0" smtClean="0"/>
              <a:t> into motion. </a:t>
            </a:r>
          </a:p>
          <a:p>
            <a:pPr>
              <a:buNone/>
            </a:pPr>
            <a:r>
              <a:rPr lang="en-US" sz="2824" dirty="0" smtClean="0"/>
              <a:t>-</a:t>
            </a:r>
            <a:r>
              <a:rPr lang="en-US" sz="2824" dirty="0" err="1" smtClean="0"/>
              <a:t>Iago</a:t>
            </a:r>
            <a:r>
              <a:rPr lang="en-US" sz="2824" dirty="0" smtClean="0"/>
              <a:t> encourages Rodrigo to,  “[</a:t>
            </a:r>
            <a:r>
              <a:rPr lang="en-US" sz="2824" dirty="0" err="1" smtClean="0"/>
              <a:t>r]ouse</a:t>
            </a:r>
            <a:r>
              <a:rPr lang="en-US" sz="2824" dirty="0" smtClean="0"/>
              <a:t> [</a:t>
            </a:r>
            <a:r>
              <a:rPr lang="en-US" sz="2824" dirty="0" err="1" smtClean="0"/>
              <a:t>Brabantio</a:t>
            </a:r>
            <a:r>
              <a:rPr lang="en-US" sz="2824" dirty="0" smtClean="0"/>
              <a:t>], make after him, </a:t>
            </a:r>
            <a:r>
              <a:rPr lang="en-US" sz="2824" dirty="0" smtClean="0">
                <a:solidFill>
                  <a:srgbClr val="3891A7"/>
                </a:solidFill>
              </a:rPr>
              <a:t>poison</a:t>
            </a:r>
            <a:r>
              <a:rPr lang="en-US" sz="2824" dirty="0" smtClean="0"/>
              <a:t> his delight” (68).</a:t>
            </a:r>
          </a:p>
          <a:p>
            <a:pPr>
              <a:buNone/>
            </a:pPr>
            <a:r>
              <a:rPr lang="en-US" sz="2824" dirty="0" smtClean="0"/>
              <a:t>-</a:t>
            </a:r>
            <a:r>
              <a:rPr lang="en-US" sz="2824" dirty="0" err="1" smtClean="0"/>
              <a:t>Iago</a:t>
            </a:r>
            <a:r>
              <a:rPr lang="en-US" sz="2824" dirty="0" smtClean="0"/>
              <a:t> and Rodrigo rouse </a:t>
            </a:r>
            <a:r>
              <a:rPr lang="en-US" sz="2824" dirty="0" err="1" smtClean="0"/>
              <a:t>Brabantio</a:t>
            </a:r>
            <a:r>
              <a:rPr lang="en-US" sz="2824" dirty="0" smtClean="0"/>
              <a:t> from sleep.</a:t>
            </a:r>
          </a:p>
          <a:p>
            <a:pPr>
              <a:buFont typeface="Arial"/>
              <a:buChar char="•"/>
            </a:pPr>
            <a:endParaRPr lang="en-US" dirty="0" smtClean="0"/>
          </a:p>
          <a:p>
            <a:pPr>
              <a:buNone/>
            </a:pPr>
            <a:endParaRPr lang="en-US" dirty="0" smtClean="0"/>
          </a:p>
          <a:p>
            <a:pPr>
              <a:buNone/>
            </a:pPr>
            <a:endParaRPr lang="en-US" dirty="0" smtClean="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25755"/>
          </a:xfrm>
        </p:spPr>
        <p:txBody>
          <a:bodyPr>
            <a:normAutofit fontScale="90000"/>
          </a:bodyPr>
          <a:lstStyle/>
          <a:p>
            <a:pPr algn="ctr"/>
            <a:r>
              <a:rPr lang="en-US" b="1" dirty="0" smtClean="0">
                <a:solidFill>
                  <a:srgbClr val="000000"/>
                </a:solidFill>
              </a:rPr>
              <a:t>Act 1</a:t>
            </a:r>
            <a:endParaRPr lang="en-US" b="1" dirty="0">
              <a:solidFill>
                <a:srgbClr val="000000"/>
              </a:solidFill>
            </a:endParaRPr>
          </a:p>
        </p:txBody>
      </p:sp>
      <p:sp>
        <p:nvSpPr>
          <p:cNvPr id="3" name="Content Placeholder 2"/>
          <p:cNvSpPr>
            <a:spLocks noGrp="1"/>
          </p:cNvSpPr>
          <p:nvPr>
            <p:ph idx="1"/>
          </p:nvPr>
        </p:nvSpPr>
        <p:spPr>
          <a:xfrm>
            <a:off x="1177941" y="625755"/>
            <a:ext cx="7966059" cy="6232245"/>
          </a:xfrm>
        </p:spPr>
        <p:txBody>
          <a:bodyPr>
            <a:normAutofit fontScale="77500" lnSpcReduction="20000"/>
          </a:bodyPr>
          <a:lstStyle/>
          <a:p>
            <a:pPr>
              <a:buNone/>
            </a:pPr>
            <a:r>
              <a:rPr lang="en-US" sz="3097" u="sng" dirty="0" smtClean="0"/>
              <a:t>Scene 1</a:t>
            </a:r>
          </a:p>
          <a:p>
            <a:pPr>
              <a:buNone/>
            </a:pPr>
            <a:r>
              <a:rPr lang="en-US" sz="3097" dirty="0" smtClean="0"/>
              <a:t>-</a:t>
            </a:r>
            <a:r>
              <a:rPr lang="en-US" sz="3097" dirty="0" err="1" smtClean="0"/>
              <a:t>Iago</a:t>
            </a:r>
            <a:r>
              <a:rPr lang="en-US" sz="3097" dirty="0" smtClean="0"/>
              <a:t> and Rodrigo utilize </a:t>
            </a:r>
            <a:r>
              <a:rPr lang="en-US" sz="3097" dirty="0" smtClean="0">
                <a:solidFill>
                  <a:srgbClr val="3891A7"/>
                </a:solidFill>
              </a:rPr>
              <a:t>robbery images </a:t>
            </a:r>
            <a:r>
              <a:rPr lang="en-US" sz="3097" dirty="0" smtClean="0"/>
              <a:t>to alarm </a:t>
            </a:r>
            <a:r>
              <a:rPr lang="en-US" sz="3097" dirty="0" err="1" smtClean="0"/>
              <a:t>Brabantio</a:t>
            </a:r>
            <a:r>
              <a:rPr lang="en-US" sz="3097" dirty="0" smtClean="0"/>
              <a:t>.</a:t>
            </a:r>
          </a:p>
          <a:p>
            <a:pPr>
              <a:buFont typeface="Arial"/>
              <a:buChar char="•"/>
            </a:pPr>
            <a:r>
              <a:rPr lang="en-US" sz="3097" dirty="0" smtClean="0"/>
              <a:t>“</a:t>
            </a:r>
            <a:r>
              <a:rPr lang="en-US" sz="3097" dirty="0" smtClean="0">
                <a:solidFill>
                  <a:srgbClr val="3891A7"/>
                </a:solidFill>
              </a:rPr>
              <a:t>thieves</a:t>
            </a:r>
            <a:r>
              <a:rPr lang="en-US" sz="3097" dirty="0" smtClean="0"/>
              <a:t>, thieves, thieves! . . . . Thieves,  thieves! (79,80)</a:t>
            </a:r>
          </a:p>
          <a:p>
            <a:pPr>
              <a:buFont typeface="Arial"/>
              <a:buChar char="•"/>
            </a:pPr>
            <a:r>
              <a:rPr lang="en-US" sz="3097" dirty="0" smtClean="0"/>
              <a:t>“‘</a:t>
            </a:r>
            <a:r>
              <a:rPr lang="en-US" sz="3097" dirty="0" err="1" smtClean="0"/>
              <a:t>Swounds</a:t>
            </a:r>
            <a:r>
              <a:rPr lang="en-US" sz="3097" dirty="0" smtClean="0"/>
              <a:t> sir, you’re </a:t>
            </a:r>
            <a:r>
              <a:rPr lang="en-US" sz="3097" dirty="0" smtClean="0">
                <a:solidFill>
                  <a:srgbClr val="3891A7"/>
                </a:solidFill>
              </a:rPr>
              <a:t>robbed</a:t>
            </a:r>
            <a:r>
              <a:rPr lang="en-US" sz="3097" dirty="0" smtClean="0"/>
              <a:t>” (86) </a:t>
            </a:r>
          </a:p>
          <a:p>
            <a:pPr>
              <a:buNone/>
            </a:pPr>
            <a:r>
              <a:rPr lang="en-US" sz="3097" dirty="0" smtClean="0"/>
              <a:t>-The implication is that Othello stole </a:t>
            </a:r>
            <a:r>
              <a:rPr lang="en-US" sz="3097" dirty="0" err="1" smtClean="0">
                <a:solidFill>
                  <a:srgbClr val="3891A7"/>
                </a:solidFill>
              </a:rPr>
              <a:t>Desdomona</a:t>
            </a:r>
            <a:r>
              <a:rPr lang="en-US" sz="3097" dirty="0" smtClean="0">
                <a:solidFill>
                  <a:srgbClr val="3891A7"/>
                </a:solidFill>
              </a:rPr>
              <a:t> (</a:t>
            </a:r>
            <a:r>
              <a:rPr lang="en-US" sz="3097" dirty="0" err="1" smtClean="0">
                <a:solidFill>
                  <a:srgbClr val="3891A7"/>
                </a:solidFill>
              </a:rPr>
              <a:t>Brabantio’s</a:t>
            </a:r>
            <a:r>
              <a:rPr lang="en-US" sz="3097" dirty="0" smtClean="0">
                <a:solidFill>
                  <a:srgbClr val="3891A7"/>
                </a:solidFill>
              </a:rPr>
              <a:t> property). </a:t>
            </a:r>
          </a:p>
          <a:p>
            <a:pPr>
              <a:buNone/>
            </a:pPr>
            <a:r>
              <a:rPr lang="en-US" sz="3097" dirty="0" smtClean="0"/>
              <a:t>-The </a:t>
            </a:r>
            <a:r>
              <a:rPr lang="en-US" sz="3097" dirty="0" smtClean="0">
                <a:solidFill>
                  <a:srgbClr val="3891A7"/>
                </a:solidFill>
              </a:rPr>
              <a:t>implication is that </a:t>
            </a:r>
            <a:r>
              <a:rPr lang="en-US" sz="3097" dirty="0" err="1" smtClean="0">
                <a:solidFill>
                  <a:srgbClr val="3891A7"/>
                </a:solidFill>
              </a:rPr>
              <a:t>Desdomona</a:t>
            </a:r>
            <a:r>
              <a:rPr lang="en-US" sz="3097" dirty="0" smtClean="0">
                <a:solidFill>
                  <a:srgbClr val="3891A7"/>
                </a:solidFill>
              </a:rPr>
              <a:t> deceived her father </a:t>
            </a:r>
            <a:r>
              <a:rPr lang="en-US" sz="3097" dirty="0" smtClean="0"/>
              <a:t>and committed treason through her relationship with Othello.</a:t>
            </a:r>
          </a:p>
          <a:p>
            <a:pPr>
              <a:buFont typeface="Arial"/>
              <a:buChar char="•"/>
            </a:pPr>
            <a:r>
              <a:rPr lang="en-US" sz="3097" dirty="0" smtClean="0"/>
              <a:t> “I say again hath made </a:t>
            </a:r>
            <a:r>
              <a:rPr lang="en-US" sz="3097" dirty="0" smtClean="0">
                <a:solidFill>
                  <a:srgbClr val="3891A7"/>
                </a:solidFill>
              </a:rPr>
              <a:t>gross revolt</a:t>
            </a:r>
            <a:r>
              <a:rPr lang="en-US" sz="3097" dirty="0" smtClean="0"/>
              <a:t>, / Tying her </a:t>
            </a:r>
            <a:r>
              <a:rPr lang="en-US" sz="3097" dirty="0" smtClean="0">
                <a:solidFill>
                  <a:srgbClr val="3891A7"/>
                </a:solidFill>
              </a:rPr>
              <a:t>duty</a:t>
            </a:r>
            <a:r>
              <a:rPr lang="en-US" sz="3097" dirty="0" smtClean="0"/>
              <a:t>, beauty, wit , and  fortunes / In an extravagant and wheeling </a:t>
            </a:r>
            <a:r>
              <a:rPr lang="en-US" sz="3097" dirty="0" smtClean="0">
                <a:solidFill>
                  <a:srgbClr val="3891A7"/>
                </a:solidFill>
              </a:rPr>
              <a:t>stranger</a:t>
            </a:r>
            <a:r>
              <a:rPr lang="en-US" sz="3097" dirty="0" smtClean="0"/>
              <a:t>” (135-137)  </a:t>
            </a:r>
          </a:p>
          <a:p>
            <a:pPr>
              <a:buFont typeface="Arial"/>
              <a:buChar char="•"/>
            </a:pPr>
            <a:r>
              <a:rPr lang="en-US" sz="3097" dirty="0" smtClean="0"/>
              <a:t>“O heaven, </a:t>
            </a:r>
            <a:r>
              <a:rPr lang="en-US" sz="3097" dirty="0" smtClean="0">
                <a:solidFill>
                  <a:srgbClr val="3891A7"/>
                </a:solidFill>
              </a:rPr>
              <a:t>how got she out</a:t>
            </a:r>
            <a:r>
              <a:rPr lang="en-US" sz="3097" dirty="0" smtClean="0"/>
              <a:t>? O, </a:t>
            </a:r>
            <a:r>
              <a:rPr lang="en-US" sz="3097" dirty="0" smtClean="0">
                <a:solidFill>
                  <a:srgbClr val="3891A7"/>
                </a:solidFill>
              </a:rPr>
              <a:t>treason</a:t>
            </a:r>
            <a:r>
              <a:rPr lang="en-US" sz="3097" dirty="0" smtClean="0"/>
              <a:t> of the blood! / Fathers from hence </a:t>
            </a:r>
            <a:r>
              <a:rPr lang="en-US" sz="3097" dirty="0" smtClean="0">
                <a:solidFill>
                  <a:srgbClr val="3891A7"/>
                </a:solidFill>
              </a:rPr>
              <a:t>trust not your daughters’ minds </a:t>
            </a:r>
            <a:r>
              <a:rPr lang="en-US" sz="3097" dirty="0" smtClean="0"/>
              <a:t>/ By what you see them act” (170-172) </a:t>
            </a:r>
          </a:p>
          <a:p>
            <a:pPr>
              <a:buNone/>
            </a:pPr>
            <a:r>
              <a:rPr lang="en-US" sz="3097" dirty="0" smtClean="0"/>
              <a:t>-</a:t>
            </a:r>
            <a:r>
              <a:rPr lang="en-US" sz="3097" dirty="0" err="1" smtClean="0"/>
              <a:t>Brabanzio</a:t>
            </a:r>
            <a:r>
              <a:rPr lang="en-US" sz="3097" dirty="0" smtClean="0"/>
              <a:t> applies </a:t>
            </a:r>
            <a:r>
              <a:rPr lang="en-US" sz="3097" dirty="0" err="1" smtClean="0"/>
              <a:t>Iago’s</a:t>
            </a:r>
            <a:r>
              <a:rPr lang="en-US" sz="3097" dirty="0" smtClean="0"/>
              <a:t> line “I am not what I am” to </a:t>
            </a:r>
            <a:r>
              <a:rPr lang="en-US" sz="3097" dirty="0" err="1" smtClean="0"/>
              <a:t>Desdomona</a:t>
            </a:r>
            <a:r>
              <a:rPr lang="en-US" sz="3097" dirty="0" smtClean="0"/>
              <a:t>.</a:t>
            </a:r>
          </a:p>
          <a:p>
            <a:pPr>
              <a:buNone/>
            </a:pPr>
            <a:endParaRPr lang="en-US" sz="3097" dirty="0" smtClean="0"/>
          </a:p>
          <a:p>
            <a:pPr>
              <a:buNone/>
            </a:pPr>
            <a:endParaRPr lang="en-US" dirty="0" smtClean="0"/>
          </a:p>
          <a:p>
            <a:pPr>
              <a:buNone/>
            </a:pPr>
            <a:endParaRPr lang="en-US" dirty="0" smtClean="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25755"/>
          </a:xfrm>
        </p:spPr>
        <p:txBody>
          <a:bodyPr>
            <a:normAutofit fontScale="90000"/>
          </a:bodyPr>
          <a:lstStyle/>
          <a:p>
            <a:pPr algn="ctr"/>
            <a:r>
              <a:rPr lang="en-US" b="1" dirty="0" smtClean="0">
                <a:solidFill>
                  <a:srgbClr val="000000"/>
                </a:solidFill>
              </a:rPr>
              <a:t>Act 1</a:t>
            </a:r>
            <a:endParaRPr lang="en-US" b="1" dirty="0">
              <a:solidFill>
                <a:srgbClr val="000000"/>
              </a:solidFill>
            </a:endParaRPr>
          </a:p>
        </p:txBody>
      </p:sp>
      <p:sp>
        <p:nvSpPr>
          <p:cNvPr id="3" name="Content Placeholder 2"/>
          <p:cNvSpPr>
            <a:spLocks noGrp="1"/>
          </p:cNvSpPr>
          <p:nvPr>
            <p:ph idx="1"/>
          </p:nvPr>
        </p:nvSpPr>
        <p:spPr>
          <a:xfrm>
            <a:off x="1177941" y="625755"/>
            <a:ext cx="7966059" cy="6232245"/>
          </a:xfrm>
        </p:spPr>
        <p:txBody>
          <a:bodyPr>
            <a:normAutofit fontScale="55000" lnSpcReduction="20000"/>
          </a:bodyPr>
          <a:lstStyle/>
          <a:p>
            <a:pPr>
              <a:buNone/>
            </a:pPr>
            <a:r>
              <a:rPr lang="en-US" sz="4211" u="sng" dirty="0" smtClean="0"/>
              <a:t>Scene 2</a:t>
            </a:r>
          </a:p>
          <a:p>
            <a:pPr>
              <a:buNone/>
            </a:pPr>
            <a:r>
              <a:rPr lang="en-US" sz="4211" dirty="0" smtClean="0"/>
              <a:t>-The scene begins with</a:t>
            </a:r>
            <a:r>
              <a:rPr lang="en-US" sz="4211" dirty="0" smtClean="0"/>
              <a:t> </a:t>
            </a:r>
            <a:r>
              <a:rPr lang="en-US" sz="4211" dirty="0" smtClean="0">
                <a:solidFill>
                  <a:srgbClr val="3891A7"/>
                </a:solidFill>
              </a:rPr>
              <a:t>irony</a:t>
            </a:r>
            <a:r>
              <a:rPr lang="en-US" sz="4211" dirty="0" smtClean="0"/>
              <a:t>:  “</a:t>
            </a:r>
            <a:r>
              <a:rPr lang="en-US" sz="4211" dirty="0" err="1" smtClean="0"/>
              <a:t>Tis</a:t>
            </a:r>
            <a:r>
              <a:rPr lang="en-US" sz="4211" dirty="0" smtClean="0"/>
              <a:t> better as it is” (6) </a:t>
            </a:r>
          </a:p>
          <a:p>
            <a:pPr>
              <a:buNone/>
            </a:pPr>
            <a:r>
              <a:rPr lang="en-US" sz="4211" dirty="0" smtClean="0"/>
              <a:t>-</a:t>
            </a:r>
            <a:r>
              <a:rPr lang="en-US" sz="4211" dirty="0" err="1" smtClean="0">
                <a:solidFill>
                  <a:srgbClr val="3891A7"/>
                </a:solidFill>
              </a:rPr>
              <a:t>Iago</a:t>
            </a:r>
            <a:r>
              <a:rPr lang="en-US" sz="4211" dirty="0" smtClean="0">
                <a:solidFill>
                  <a:srgbClr val="3891A7"/>
                </a:solidFill>
              </a:rPr>
              <a:t> deceives Othello. </a:t>
            </a:r>
          </a:p>
          <a:p>
            <a:pPr>
              <a:buNone/>
            </a:pPr>
            <a:r>
              <a:rPr lang="en-US" sz="4211" dirty="0" smtClean="0"/>
              <a:t>-Othello does not fear being imprisoned for marrying </a:t>
            </a:r>
            <a:r>
              <a:rPr lang="en-US" sz="4211" dirty="0" err="1" smtClean="0"/>
              <a:t>Desdomona</a:t>
            </a:r>
            <a:r>
              <a:rPr lang="en-US" sz="4211" dirty="0" smtClean="0"/>
              <a:t>.</a:t>
            </a:r>
          </a:p>
          <a:p>
            <a:pPr>
              <a:buNone/>
            </a:pPr>
            <a:r>
              <a:rPr lang="en-US" sz="4211" dirty="0" smtClean="0"/>
              <a:t>-He has a </a:t>
            </a:r>
            <a:r>
              <a:rPr lang="en-US" sz="4211" dirty="0" smtClean="0">
                <a:solidFill>
                  <a:srgbClr val="3891A7"/>
                </a:solidFill>
              </a:rPr>
              <a:t>distinguished military reputation </a:t>
            </a:r>
            <a:r>
              <a:rPr lang="en-US" sz="4211" dirty="0" smtClean="0"/>
              <a:t>and state value.</a:t>
            </a:r>
          </a:p>
          <a:p>
            <a:pPr>
              <a:buNone/>
            </a:pPr>
            <a:r>
              <a:rPr lang="en-US" sz="4211" dirty="0" smtClean="0"/>
              <a:t>-Othello is summoned to the Senate. </a:t>
            </a:r>
          </a:p>
          <a:p>
            <a:pPr>
              <a:buNone/>
            </a:pPr>
            <a:r>
              <a:rPr lang="en-US" sz="4211" dirty="0" smtClean="0"/>
              <a:t>-Othello is surrounded by </a:t>
            </a:r>
            <a:r>
              <a:rPr lang="en-US" sz="4211" dirty="0" err="1" smtClean="0"/>
              <a:t>Brabantio’s</a:t>
            </a:r>
            <a:r>
              <a:rPr lang="en-US" sz="4211" dirty="0" smtClean="0"/>
              <a:t> following.</a:t>
            </a:r>
          </a:p>
          <a:p>
            <a:pPr>
              <a:buFont typeface="Arial"/>
              <a:buChar char="•"/>
            </a:pPr>
            <a:r>
              <a:rPr lang="en-US" sz="4211" dirty="0" smtClean="0"/>
              <a:t>“Down with him, </a:t>
            </a:r>
            <a:r>
              <a:rPr lang="en-US" sz="4211" dirty="0" smtClean="0">
                <a:solidFill>
                  <a:srgbClr val="3891A7"/>
                </a:solidFill>
              </a:rPr>
              <a:t>thief!</a:t>
            </a:r>
            <a:r>
              <a:rPr lang="en-US" sz="4211" dirty="0" smtClean="0"/>
              <a:t>” (59) </a:t>
            </a:r>
          </a:p>
          <a:p>
            <a:pPr>
              <a:buFont typeface="Arial"/>
              <a:buChar char="•"/>
            </a:pPr>
            <a:r>
              <a:rPr lang="en-US" sz="4211" dirty="0" smtClean="0"/>
              <a:t>“O thou foul </a:t>
            </a:r>
            <a:r>
              <a:rPr lang="en-US" sz="4211" dirty="0" smtClean="0">
                <a:solidFill>
                  <a:schemeClr val="accent1"/>
                </a:solidFill>
              </a:rPr>
              <a:t>thief</a:t>
            </a:r>
            <a:r>
              <a:rPr lang="en-US" sz="4211" dirty="0" smtClean="0"/>
              <a:t>!” (63) </a:t>
            </a:r>
          </a:p>
          <a:p>
            <a:pPr>
              <a:buNone/>
            </a:pPr>
            <a:r>
              <a:rPr lang="en-US" sz="4211" dirty="0" smtClean="0"/>
              <a:t>-</a:t>
            </a:r>
            <a:r>
              <a:rPr lang="en-US" sz="4211" dirty="0" err="1" smtClean="0"/>
              <a:t>Brabantio</a:t>
            </a:r>
            <a:r>
              <a:rPr lang="en-US" sz="4211" dirty="0" smtClean="0"/>
              <a:t> accuses Othello of “</a:t>
            </a:r>
            <a:r>
              <a:rPr lang="en-US" sz="4211" dirty="0" err="1" smtClean="0">
                <a:solidFill>
                  <a:srgbClr val="3891A7"/>
                </a:solidFill>
              </a:rPr>
              <a:t>enchant[ing</a:t>
            </a:r>
            <a:r>
              <a:rPr lang="en-US" sz="4211" dirty="0" smtClean="0">
                <a:solidFill>
                  <a:srgbClr val="3891A7"/>
                </a:solidFill>
              </a:rPr>
              <a:t>] her</a:t>
            </a:r>
            <a:r>
              <a:rPr lang="en-US" sz="4211" dirty="0" smtClean="0"/>
              <a:t>” (64). </a:t>
            </a:r>
          </a:p>
          <a:p>
            <a:pPr>
              <a:buNone/>
            </a:pPr>
            <a:r>
              <a:rPr lang="en-US" sz="4211" dirty="0" smtClean="0"/>
              <a:t>-</a:t>
            </a:r>
            <a:r>
              <a:rPr lang="en-US" sz="4211" dirty="0" err="1" smtClean="0"/>
              <a:t>Desdomona</a:t>
            </a:r>
            <a:r>
              <a:rPr lang="en-US" sz="4211" dirty="0" smtClean="0"/>
              <a:t> was “opposite to marriage” and “shunned the </a:t>
            </a:r>
            <a:r>
              <a:rPr lang="en-US" sz="4211" dirty="0" smtClean="0">
                <a:solidFill>
                  <a:schemeClr val="accent1"/>
                </a:solidFill>
              </a:rPr>
              <a:t>curled darlings </a:t>
            </a:r>
            <a:r>
              <a:rPr lang="en-US" sz="4211" dirty="0" smtClean="0"/>
              <a:t>of our nation” (68-69).</a:t>
            </a:r>
          </a:p>
          <a:p>
            <a:pPr>
              <a:buNone/>
            </a:pPr>
            <a:r>
              <a:rPr lang="en-US" sz="4211" dirty="0" smtClean="0"/>
              <a:t>-</a:t>
            </a:r>
            <a:r>
              <a:rPr lang="en-US" sz="4211" dirty="0" err="1" smtClean="0"/>
              <a:t>Brabantio’s</a:t>
            </a:r>
            <a:r>
              <a:rPr lang="en-US" sz="4211" dirty="0" smtClean="0"/>
              <a:t> monologue, along with Rodrigo and </a:t>
            </a:r>
            <a:r>
              <a:rPr lang="en-US" sz="4211" dirty="0" err="1" smtClean="0"/>
              <a:t>Iago’s</a:t>
            </a:r>
            <a:r>
              <a:rPr lang="en-US" sz="4211" dirty="0" smtClean="0"/>
              <a:t> earlier crude phrases about Othello, illustrate the </a:t>
            </a:r>
            <a:r>
              <a:rPr lang="en-US" sz="4211" dirty="0" smtClean="0">
                <a:solidFill>
                  <a:srgbClr val="3891A7"/>
                </a:solidFill>
              </a:rPr>
              <a:t>racist stereotypes surrounding Othello. </a:t>
            </a:r>
          </a:p>
          <a:p>
            <a:pPr>
              <a:buNone/>
            </a:pPr>
            <a:r>
              <a:rPr lang="en-US" sz="4211" dirty="0" smtClean="0"/>
              <a:t>-He encounters prejudice despite being a war hero. </a:t>
            </a:r>
          </a:p>
          <a:p>
            <a:pPr>
              <a:buNone/>
            </a:pPr>
            <a:r>
              <a:rPr lang="en-US" sz="4211" dirty="0" smtClean="0"/>
              <a:t>-He is treated as an </a:t>
            </a:r>
            <a:r>
              <a:rPr lang="en-US" sz="4211" dirty="0" smtClean="0">
                <a:solidFill>
                  <a:srgbClr val="3891A7"/>
                </a:solidFill>
              </a:rPr>
              <a:t>ambiguous figure </a:t>
            </a:r>
            <a:r>
              <a:rPr lang="en-US" sz="4211" dirty="0" smtClean="0"/>
              <a:t>in the nation.  </a:t>
            </a:r>
          </a:p>
          <a:p>
            <a:pPr>
              <a:buNone/>
            </a:pPr>
            <a:endParaRPr lang="en-US" dirty="0" smtClean="0"/>
          </a:p>
          <a:p>
            <a:pPr>
              <a:buNone/>
            </a:pPr>
            <a:endParaRPr lang="en-US" dirty="0" smtClean="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25755"/>
          </a:xfrm>
        </p:spPr>
        <p:txBody>
          <a:bodyPr>
            <a:normAutofit fontScale="90000"/>
          </a:bodyPr>
          <a:lstStyle/>
          <a:p>
            <a:pPr algn="ctr"/>
            <a:r>
              <a:rPr lang="en-US" b="1" dirty="0" smtClean="0">
                <a:solidFill>
                  <a:srgbClr val="000000"/>
                </a:solidFill>
              </a:rPr>
              <a:t>Act 1</a:t>
            </a:r>
            <a:endParaRPr lang="en-US" b="1" dirty="0">
              <a:solidFill>
                <a:srgbClr val="000000"/>
              </a:solidFill>
            </a:endParaRPr>
          </a:p>
        </p:txBody>
      </p:sp>
      <p:sp>
        <p:nvSpPr>
          <p:cNvPr id="3" name="Content Placeholder 2"/>
          <p:cNvSpPr>
            <a:spLocks noGrp="1"/>
          </p:cNvSpPr>
          <p:nvPr>
            <p:ph idx="1"/>
          </p:nvPr>
        </p:nvSpPr>
        <p:spPr>
          <a:xfrm>
            <a:off x="1177941" y="625755"/>
            <a:ext cx="7966059" cy="6232245"/>
          </a:xfrm>
        </p:spPr>
        <p:txBody>
          <a:bodyPr>
            <a:normAutofit fontScale="92500" lnSpcReduction="10000"/>
          </a:bodyPr>
          <a:lstStyle/>
          <a:p>
            <a:pPr>
              <a:buNone/>
            </a:pPr>
            <a:r>
              <a:rPr lang="en-US" sz="4211" u="sng" dirty="0" smtClean="0"/>
              <a:t>Scene 3</a:t>
            </a:r>
          </a:p>
          <a:p>
            <a:pPr>
              <a:buNone/>
            </a:pPr>
            <a:r>
              <a:rPr lang="en-US" dirty="0" smtClean="0"/>
              <a:t>-There is </a:t>
            </a:r>
            <a:r>
              <a:rPr lang="en-US" dirty="0" smtClean="0">
                <a:solidFill>
                  <a:srgbClr val="3891A7"/>
                </a:solidFill>
              </a:rPr>
              <a:t>a war threat</a:t>
            </a:r>
            <a:r>
              <a:rPr lang="en-US" dirty="0" smtClean="0"/>
              <a:t>:  “A Turkish fleet, and bearing up to Cyprus” (8). </a:t>
            </a:r>
          </a:p>
          <a:p>
            <a:pPr>
              <a:buNone/>
            </a:pPr>
            <a:r>
              <a:rPr lang="en-US" dirty="0" smtClean="0"/>
              <a:t>-</a:t>
            </a:r>
            <a:r>
              <a:rPr lang="en-US" dirty="0" smtClean="0">
                <a:solidFill>
                  <a:srgbClr val="3891A7"/>
                </a:solidFill>
              </a:rPr>
              <a:t>Othello is needed </a:t>
            </a:r>
            <a:r>
              <a:rPr lang="en-US" dirty="0" smtClean="0"/>
              <a:t>for war. </a:t>
            </a:r>
          </a:p>
          <a:p>
            <a:pPr>
              <a:buNone/>
            </a:pPr>
            <a:r>
              <a:rPr lang="en-US" dirty="0" smtClean="0"/>
              <a:t>-Othello is greeted as “</a:t>
            </a:r>
            <a:r>
              <a:rPr lang="en-US" dirty="0" smtClean="0">
                <a:solidFill>
                  <a:srgbClr val="3891A7"/>
                </a:solidFill>
              </a:rPr>
              <a:t>Valiant </a:t>
            </a:r>
            <a:r>
              <a:rPr lang="en-US" u="sng" dirty="0" smtClean="0">
                <a:solidFill>
                  <a:srgbClr val="3891A7"/>
                </a:solidFill>
              </a:rPr>
              <a:t>Moor</a:t>
            </a:r>
            <a:r>
              <a:rPr lang="en-US" dirty="0" smtClean="0"/>
              <a:t>” (48) then “</a:t>
            </a:r>
            <a:r>
              <a:rPr lang="en-US" dirty="0" smtClean="0">
                <a:solidFill>
                  <a:srgbClr val="3891A7"/>
                </a:solidFill>
              </a:rPr>
              <a:t>Valiant Othello</a:t>
            </a:r>
            <a:r>
              <a:rPr lang="en-US" dirty="0" smtClean="0"/>
              <a:t>” (49). </a:t>
            </a:r>
          </a:p>
          <a:p>
            <a:pPr>
              <a:buNone/>
            </a:pPr>
            <a:r>
              <a:rPr lang="en-US" i="1" dirty="0" smtClean="0"/>
              <a:t>	How is this a problematic greeting? </a:t>
            </a:r>
          </a:p>
          <a:p>
            <a:pPr>
              <a:buNone/>
            </a:pPr>
            <a:r>
              <a:rPr lang="en-US" dirty="0" smtClean="0"/>
              <a:t>-The play includes a </a:t>
            </a:r>
            <a:r>
              <a:rPr lang="en-US" dirty="0" smtClean="0">
                <a:solidFill>
                  <a:srgbClr val="3891A7"/>
                </a:solidFill>
              </a:rPr>
              <a:t>comedic moment </a:t>
            </a:r>
            <a:r>
              <a:rPr lang="en-US" dirty="0" smtClean="0"/>
              <a:t>(</a:t>
            </a:r>
            <a:r>
              <a:rPr lang="en-US" i="1" dirty="0" smtClean="0"/>
              <a:t>see lines 50-65</a:t>
            </a:r>
            <a:r>
              <a:rPr lang="en-US" dirty="0" smtClean="0"/>
              <a:t>). </a:t>
            </a:r>
          </a:p>
          <a:p>
            <a:pPr>
              <a:buNone/>
            </a:pPr>
            <a:r>
              <a:rPr lang="en-US" dirty="0" smtClean="0"/>
              <a:t>-</a:t>
            </a:r>
            <a:r>
              <a:rPr lang="en-US" dirty="0" err="1" smtClean="0"/>
              <a:t>Brabanzio</a:t>
            </a:r>
            <a:r>
              <a:rPr lang="en-US" dirty="0" smtClean="0"/>
              <a:t> repeats words such as “</a:t>
            </a:r>
            <a:r>
              <a:rPr lang="en-US" dirty="0" err="1" smtClean="0"/>
              <a:t>stol’n</a:t>
            </a:r>
            <a:r>
              <a:rPr lang="en-US" dirty="0" smtClean="0"/>
              <a:t>” and “spells.”</a:t>
            </a:r>
          </a:p>
          <a:p>
            <a:pPr>
              <a:buNone/>
            </a:pPr>
            <a:r>
              <a:rPr lang="en-US" dirty="0" smtClean="0"/>
              <a:t>-Note Othello’s defense and how it reveals his character (76-94 and p.1189).  </a:t>
            </a:r>
          </a:p>
          <a:p>
            <a:pPr>
              <a:buNone/>
            </a:pPr>
            <a:endParaRPr lang="en-US" dirty="0" smtClean="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25755"/>
          </a:xfrm>
        </p:spPr>
        <p:txBody>
          <a:bodyPr>
            <a:normAutofit fontScale="90000"/>
          </a:bodyPr>
          <a:lstStyle/>
          <a:p>
            <a:pPr algn="ctr"/>
            <a:r>
              <a:rPr lang="en-US" b="1" dirty="0" smtClean="0">
                <a:solidFill>
                  <a:srgbClr val="000000"/>
                </a:solidFill>
              </a:rPr>
              <a:t>Act 1</a:t>
            </a:r>
            <a:endParaRPr lang="en-US" b="1" dirty="0">
              <a:solidFill>
                <a:srgbClr val="000000"/>
              </a:solidFill>
            </a:endParaRPr>
          </a:p>
        </p:txBody>
      </p:sp>
      <p:sp>
        <p:nvSpPr>
          <p:cNvPr id="3" name="Content Placeholder 2"/>
          <p:cNvSpPr>
            <a:spLocks noGrp="1"/>
          </p:cNvSpPr>
          <p:nvPr>
            <p:ph idx="1"/>
          </p:nvPr>
        </p:nvSpPr>
        <p:spPr>
          <a:xfrm>
            <a:off x="1177941" y="625755"/>
            <a:ext cx="7966059" cy="6232245"/>
          </a:xfrm>
        </p:spPr>
        <p:txBody>
          <a:bodyPr>
            <a:normAutofit fontScale="85000" lnSpcReduction="20000"/>
          </a:bodyPr>
          <a:lstStyle/>
          <a:p>
            <a:pPr>
              <a:buNone/>
            </a:pPr>
            <a:r>
              <a:rPr lang="en-US" sz="4211" u="sng" dirty="0" smtClean="0"/>
              <a:t>Scene 3</a:t>
            </a:r>
          </a:p>
          <a:p>
            <a:pPr>
              <a:buNone/>
            </a:pPr>
            <a:r>
              <a:rPr lang="en-US" dirty="0" smtClean="0"/>
              <a:t>-The monologue’s reveal that Othello is…</a:t>
            </a:r>
          </a:p>
          <a:p>
            <a:pPr marL="596646" indent="-514350">
              <a:buAutoNum type="alphaLcParenR"/>
            </a:pPr>
            <a:r>
              <a:rPr lang="en-US" dirty="0" smtClean="0"/>
              <a:t>blunt and forward</a:t>
            </a:r>
          </a:p>
          <a:p>
            <a:pPr marL="596646" indent="-514350">
              <a:buAutoNum type="alphaLcParenR"/>
            </a:pPr>
            <a:r>
              <a:rPr lang="en-US" dirty="0" smtClean="0"/>
              <a:t>not comfortable in discourse or speech</a:t>
            </a:r>
          </a:p>
          <a:p>
            <a:pPr marL="596646" indent="-514350">
              <a:buAutoNum type="alphaLcParenR"/>
            </a:pPr>
            <a:r>
              <a:rPr lang="en-US" dirty="0" smtClean="0"/>
              <a:t>a career soldier </a:t>
            </a:r>
          </a:p>
          <a:p>
            <a:pPr marL="596646" indent="-514350">
              <a:buAutoNum type="alphaLcParenR"/>
            </a:pPr>
            <a:r>
              <a:rPr lang="en-US" dirty="0" smtClean="0"/>
              <a:t>able to deal with conflict </a:t>
            </a:r>
          </a:p>
          <a:p>
            <a:pPr marL="596646" indent="-514350">
              <a:buAutoNum type="alphaLcParenR"/>
            </a:pPr>
            <a:r>
              <a:rPr lang="en-US" dirty="0" smtClean="0"/>
              <a:t>confident in self and able to ignore racial slurs </a:t>
            </a:r>
          </a:p>
          <a:p>
            <a:pPr marL="596646" indent="-514350">
              <a:buAutoNum type="alphaLcParenR"/>
            </a:pPr>
            <a:r>
              <a:rPr lang="en-US" dirty="0" smtClean="0"/>
              <a:t>respectful of </a:t>
            </a:r>
            <a:r>
              <a:rPr lang="en-US" dirty="0" err="1" smtClean="0"/>
              <a:t>Desdomona</a:t>
            </a:r>
            <a:endParaRPr lang="en-US" dirty="0" smtClean="0"/>
          </a:p>
          <a:p>
            <a:pPr marL="596646" indent="-514350">
              <a:buNone/>
            </a:pPr>
            <a:r>
              <a:rPr lang="en-US" dirty="0" smtClean="0"/>
              <a:t>-</a:t>
            </a:r>
            <a:r>
              <a:rPr lang="en-US" dirty="0" err="1" smtClean="0"/>
              <a:t>Desdomona</a:t>
            </a:r>
            <a:r>
              <a:rPr lang="en-US" dirty="0" smtClean="0"/>
              <a:t> is comfortable speaking for herself.</a:t>
            </a:r>
          </a:p>
          <a:p>
            <a:pPr marL="596646" indent="-514350">
              <a:buNone/>
            </a:pPr>
            <a:r>
              <a:rPr lang="en-US" dirty="0" smtClean="0"/>
              <a:t>-She pledges her alliance and duty to her husband first</a:t>
            </a:r>
          </a:p>
          <a:p>
            <a:pPr marL="596646" indent="-514350">
              <a:buNone/>
            </a:pPr>
            <a:r>
              <a:rPr lang="en-US" dirty="0" smtClean="0"/>
              <a:t>(though she continues to honor her father). </a:t>
            </a:r>
          </a:p>
          <a:p>
            <a:pPr marL="596646" indent="-514350">
              <a:buNone/>
            </a:pPr>
            <a:r>
              <a:rPr lang="en-US" dirty="0" smtClean="0"/>
              <a:t>-This establishes </a:t>
            </a:r>
            <a:r>
              <a:rPr lang="en-US" dirty="0" err="1" smtClean="0"/>
              <a:t>Desdomona</a:t>
            </a:r>
            <a:r>
              <a:rPr lang="en-US" dirty="0" smtClean="0"/>
              <a:t> as independent in spirit and non-conventional. </a:t>
            </a:r>
          </a:p>
          <a:p>
            <a:pPr marL="596646" indent="-514350">
              <a:buNone/>
            </a:pPr>
            <a:r>
              <a:rPr lang="en-US" dirty="0" smtClean="0"/>
              <a:t>-Othello and </a:t>
            </a:r>
            <a:r>
              <a:rPr lang="en-US" dirty="0" err="1" smtClean="0"/>
              <a:t>Desdomona</a:t>
            </a:r>
            <a:r>
              <a:rPr lang="en-US" dirty="0" smtClean="0"/>
              <a:t> request that </a:t>
            </a:r>
            <a:r>
              <a:rPr lang="en-US" dirty="0" err="1" smtClean="0"/>
              <a:t>Desdomona</a:t>
            </a:r>
            <a:r>
              <a:rPr lang="en-US" dirty="0" smtClean="0"/>
              <a:t> follow Othello to war. </a:t>
            </a:r>
          </a:p>
          <a:p>
            <a:pPr marL="596646" indent="-514350">
              <a:buNone/>
            </a:pPr>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25755"/>
          </a:xfrm>
        </p:spPr>
        <p:txBody>
          <a:bodyPr>
            <a:normAutofit fontScale="90000"/>
          </a:bodyPr>
          <a:lstStyle/>
          <a:p>
            <a:pPr algn="ctr"/>
            <a:r>
              <a:rPr lang="en-US" b="1" dirty="0" smtClean="0">
                <a:solidFill>
                  <a:srgbClr val="000000"/>
                </a:solidFill>
              </a:rPr>
              <a:t>Act 1</a:t>
            </a:r>
            <a:endParaRPr lang="en-US" b="1" dirty="0">
              <a:solidFill>
                <a:srgbClr val="000000"/>
              </a:solidFill>
            </a:endParaRPr>
          </a:p>
        </p:txBody>
      </p:sp>
      <p:sp>
        <p:nvSpPr>
          <p:cNvPr id="3" name="Content Placeholder 2"/>
          <p:cNvSpPr>
            <a:spLocks noGrp="1"/>
          </p:cNvSpPr>
          <p:nvPr>
            <p:ph idx="1"/>
          </p:nvPr>
        </p:nvSpPr>
        <p:spPr>
          <a:xfrm>
            <a:off x="1177941" y="625755"/>
            <a:ext cx="7966059" cy="6232245"/>
          </a:xfrm>
        </p:spPr>
        <p:txBody>
          <a:bodyPr>
            <a:normAutofit fontScale="85000" lnSpcReduction="20000"/>
          </a:bodyPr>
          <a:lstStyle/>
          <a:p>
            <a:pPr>
              <a:buNone/>
            </a:pPr>
            <a:r>
              <a:rPr lang="en-US" sz="4211" u="sng" dirty="0" smtClean="0"/>
              <a:t>Scene 3</a:t>
            </a:r>
          </a:p>
          <a:p>
            <a:pPr marL="596646" indent="-514350">
              <a:buNone/>
            </a:pPr>
            <a:r>
              <a:rPr lang="en-US" dirty="0" smtClean="0"/>
              <a:t>-Lines 283 to 299 (page 1192) explore ideas of </a:t>
            </a:r>
            <a:r>
              <a:rPr lang="en-US" dirty="0" smtClean="0">
                <a:solidFill>
                  <a:srgbClr val="3891A7"/>
                </a:solidFill>
              </a:rPr>
              <a:t>sight/blindness and </a:t>
            </a:r>
            <a:r>
              <a:rPr lang="en-US" dirty="0" smtClean="0">
                <a:solidFill>
                  <a:srgbClr val="3891A7"/>
                </a:solidFill>
              </a:rPr>
              <a:t>wisdom</a:t>
            </a:r>
            <a:r>
              <a:rPr lang="en-US" dirty="0" smtClean="0">
                <a:solidFill>
                  <a:srgbClr val="3891A7"/>
                </a:solidFill>
              </a:rPr>
              <a:t>/</a:t>
            </a:r>
            <a:r>
              <a:rPr lang="en-US" dirty="0" smtClean="0">
                <a:solidFill>
                  <a:srgbClr val="3891A7"/>
                </a:solidFill>
              </a:rPr>
              <a:t>deception</a:t>
            </a:r>
            <a:r>
              <a:rPr lang="en-US" dirty="0" smtClean="0">
                <a:solidFill>
                  <a:srgbClr val="3891A7"/>
                </a:solidFill>
              </a:rPr>
              <a:t>.  </a:t>
            </a:r>
          </a:p>
          <a:p>
            <a:pPr marL="596646" indent="-514350">
              <a:buFont typeface="Arial"/>
              <a:buChar char="•"/>
            </a:pPr>
            <a:r>
              <a:rPr lang="en-US" dirty="0" smtClean="0"/>
              <a:t>Othello notes that his ensign (“[</a:t>
            </a:r>
            <a:r>
              <a:rPr lang="en-US" dirty="0" err="1" smtClean="0">
                <a:solidFill>
                  <a:srgbClr val="3891A7"/>
                </a:solidFill>
              </a:rPr>
              <a:t>h]onest</a:t>
            </a:r>
            <a:r>
              <a:rPr lang="en-US" dirty="0" smtClean="0">
                <a:solidFill>
                  <a:srgbClr val="3891A7"/>
                </a:solidFill>
              </a:rPr>
              <a:t> </a:t>
            </a:r>
            <a:r>
              <a:rPr lang="en-US" dirty="0" err="1" smtClean="0">
                <a:solidFill>
                  <a:srgbClr val="3891A7"/>
                </a:solidFill>
              </a:rPr>
              <a:t>Iago</a:t>
            </a:r>
            <a:r>
              <a:rPr lang="en-US" dirty="0" smtClean="0">
                <a:solidFill>
                  <a:srgbClr val="3891A7"/>
                </a:solidFill>
              </a:rPr>
              <a:t>”)</a:t>
            </a:r>
            <a:r>
              <a:rPr lang="en-US" dirty="0" smtClean="0"/>
              <a:t> and </a:t>
            </a:r>
            <a:r>
              <a:rPr lang="en-US" dirty="0" err="1" smtClean="0"/>
              <a:t>Iago’s</a:t>
            </a:r>
            <a:r>
              <a:rPr lang="en-US" dirty="0" smtClean="0"/>
              <a:t> wife Emilia will travel to Cyprus (294).</a:t>
            </a:r>
          </a:p>
          <a:p>
            <a:pPr marL="596646" indent="-514350">
              <a:buFont typeface="Arial"/>
              <a:buChar char="•"/>
            </a:pPr>
            <a:r>
              <a:rPr lang="en-US" dirty="0" smtClean="0"/>
              <a:t>Othello’s repetition of “honest </a:t>
            </a:r>
            <a:r>
              <a:rPr lang="en-US" dirty="0" err="1" smtClean="0"/>
              <a:t>Iago</a:t>
            </a:r>
            <a:r>
              <a:rPr lang="en-US" dirty="0" smtClean="0"/>
              <a:t>” creates </a:t>
            </a:r>
            <a:r>
              <a:rPr lang="en-US" dirty="0" smtClean="0">
                <a:solidFill>
                  <a:srgbClr val="3891A7"/>
                </a:solidFill>
              </a:rPr>
              <a:t>dramatic irony</a:t>
            </a:r>
            <a:r>
              <a:rPr lang="en-US" dirty="0" smtClean="0"/>
              <a:t> and illustrates that he should not rely so heavily of sight. </a:t>
            </a:r>
          </a:p>
          <a:p>
            <a:pPr marL="596646" indent="-514350">
              <a:buFont typeface="Arial"/>
              <a:buChar char="•"/>
            </a:pPr>
            <a:r>
              <a:rPr lang="en-US" dirty="0" smtClean="0"/>
              <a:t>The Duke praises Othello, saying, “Your son-in-law is far </a:t>
            </a:r>
            <a:r>
              <a:rPr lang="en-US" dirty="0" smtClean="0">
                <a:solidFill>
                  <a:srgbClr val="3891A7"/>
                </a:solidFill>
              </a:rPr>
              <a:t>more fair than black</a:t>
            </a:r>
            <a:r>
              <a:rPr lang="en-US" dirty="0" smtClean="0"/>
              <a:t>” (286).</a:t>
            </a:r>
          </a:p>
          <a:p>
            <a:pPr marL="596646" indent="-514350">
              <a:buFont typeface="Arial"/>
              <a:buChar char="•"/>
            </a:pPr>
            <a:r>
              <a:rPr lang="en-US" dirty="0" smtClean="0"/>
              <a:t>A Senator states, “Adieu, </a:t>
            </a:r>
            <a:r>
              <a:rPr lang="en-US" dirty="0" smtClean="0">
                <a:solidFill>
                  <a:srgbClr val="3891A7"/>
                </a:solidFill>
              </a:rPr>
              <a:t>brave Moor</a:t>
            </a:r>
            <a:r>
              <a:rPr lang="en-US" dirty="0" smtClean="0"/>
              <a:t>” (290).</a:t>
            </a:r>
          </a:p>
          <a:p>
            <a:pPr marL="596646" indent="-514350">
              <a:buFont typeface="Arial"/>
              <a:buChar char="•"/>
            </a:pPr>
            <a:r>
              <a:rPr lang="en-US" dirty="0" err="1" smtClean="0"/>
              <a:t>Brabanzio</a:t>
            </a:r>
            <a:r>
              <a:rPr lang="en-US" dirty="0" smtClean="0"/>
              <a:t> warns Othello, </a:t>
            </a:r>
            <a:r>
              <a:rPr lang="en-US" dirty="0" smtClean="0">
                <a:solidFill>
                  <a:srgbClr val="3891A7"/>
                </a:solidFill>
              </a:rPr>
              <a:t>“Look to her, Moor, if thou hast eyes to see / She has deceived her father, and may thee” </a:t>
            </a:r>
            <a:r>
              <a:rPr lang="en-US" dirty="0" smtClean="0"/>
              <a:t>(291-292). </a:t>
            </a:r>
          </a:p>
          <a:p>
            <a:pPr marL="596646" indent="-514350">
              <a:buNone/>
            </a:pPr>
            <a:r>
              <a:rPr lang="en-US" i="1" dirty="0" smtClean="0"/>
              <a:t>	Note rhythm and rhyme here.</a:t>
            </a:r>
          </a:p>
          <a:p>
            <a:pPr marL="596646" indent="-514350">
              <a:buNone/>
            </a:pPr>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25755"/>
          </a:xfrm>
        </p:spPr>
        <p:txBody>
          <a:bodyPr>
            <a:normAutofit fontScale="90000"/>
          </a:bodyPr>
          <a:lstStyle/>
          <a:p>
            <a:pPr algn="ctr"/>
            <a:r>
              <a:rPr lang="en-US" b="1" dirty="0" smtClean="0">
                <a:solidFill>
                  <a:srgbClr val="000000"/>
                </a:solidFill>
              </a:rPr>
              <a:t>Act 1</a:t>
            </a:r>
            <a:endParaRPr lang="en-US" b="1" dirty="0">
              <a:solidFill>
                <a:srgbClr val="000000"/>
              </a:solidFill>
            </a:endParaRPr>
          </a:p>
        </p:txBody>
      </p:sp>
      <p:sp>
        <p:nvSpPr>
          <p:cNvPr id="3" name="Content Placeholder 2"/>
          <p:cNvSpPr>
            <a:spLocks noGrp="1"/>
          </p:cNvSpPr>
          <p:nvPr>
            <p:ph idx="1"/>
          </p:nvPr>
        </p:nvSpPr>
        <p:spPr>
          <a:xfrm>
            <a:off x="1177941" y="625755"/>
            <a:ext cx="7966059" cy="6232245"/>
          </a:xfrm>
        </p:spPr>
        <p:txBody>
          <a:bodyPr>
            <a:normAutofit fontScale="92500"/>
          </a:bodyPr>
          <a:lstStyle/>
          <a:p>
            <a:pPr>
              <a:buNone/>
            </a:pPr>
            <a:r>
              <a:rPr lang="en-US" sz="2400" u="sng" dirty="0" smtClean="0"/>
              <a:t>Ending of Scene 3</a:t>
            </a:r>
          </a:p>
          <a:p>
            <a:pPr>
              <a:buNone/>
            </a:pPr>
            <a:r>
              <a:rPr lang="en-US" sz="2400" dirty="0" smtClean="0"/>
              <a:t>-Rodrigo plays the </a:t>
            </a:r>
            <a:r>
              <a:rPr lang="en-US" sz="2400" dirty="0" err="1" smtClean="0">
                <a:solidFill>
                  <a:srgbClr val="3891A7"/>
                </a:solidFill>
              </a:rPr>
              <a:t>Petrachan</a:t>
            </a:r>
            <a:r>
              <a:rPr lang="en-US" sz="2400" dirty="0" smtClean="0">
                <a:solidFill>
                  <a:srgbClr val="3891A7"/>
                </a:solidFill>
              </a:rPr>
              <a:t> lover</a:t>
            </a:r>
            <a:r>
              <a:rPr lang="en-US" sz="2400" dirty="0" smtClean="0"/>
              <a:t>.</a:t>
            </a:r>
          </a:p>
          <a:p>
            <a:pPr>
              <a:buFont typeface="Arial"/>
              <a:buChar char="•"/>
            </a:pPr>
            <a:r>
              <a:rPr lang="en-US" sz="2400" dirty="0" smtClean="0"/>
              <a:t>“I will incontinently drown myself” (304)</a:t>
            </a:r>
          </a:p>
          <a:p>
            <a:pPr>
              <a:buFont typeface="Arial"/>
              <a:buChar char="•"/>
            </a:pPr>
            <a:r>
              <a:rPr lang="en-US" sz="2400" dirty="0" smtClean="0"/>
              <a:t>“It is silliness to live when to live is torment” (307) </a:t>
            </a:r>
          </a:p>
          <a:p>
            <a:pPr>
              <a:buNone/>
            </a:pPr>
            <a:r>
              <a:rPr lang="en-US" sz="2400" dirty="0" smtClean="0"/>
              <a:t>-Note the repetition of “</a:t>
            </a:r>
            <a:r>
              <a:rPr lang="en-US" sz="2400" dirty="0" smtClean="0">
                <a:solidFill>
                  <a:srgbClr val="3891A7"/>
                </a:solidFill>
              </a:rPr>
              <a:t>put money in thy purse</a:t>
            </a:r>
            <a:r>
              <a:rPr lang="en-US" sz="2400" dirty="0" smtClean="0"/>
              <a:t>” (page 1193). </a:t>
            </a:r>
          </a:p>
          <a:p>
            <a:pPr>
              <a:buNone/>
            </a:pPr>
            <a:r>
              <a:rPr lang="en-US" sz="2400" dirty="0" smtClean="0"/>
              <a:t>-</a:t>
            </a:r>
            <a:r>
              <a:rPr lang="en-US" sz="2400" dirty="0" err="1" smtClean="0"/>
              <a:t>Iago</a:t>
            </a:r>
            <a:r>
              <a:rPr lang="en-US" sz="2400" dirty="0" smtClean="0"/>
              <a:t> is </a:t>
            </a:r>
            <a:r>
              <a:rPr lang="en-US" sz="2400" dirty="0" smtClean="0">
                <a:solidFill>
                  <a:srgbClr val="3891A7"/>
                </a:solidFill>
              </a:rPr>
              <a:t>confident</a:t>
            </a:r>
            <a:r>
              <a:rPr lang="en-US" sz="2400" dirty="0" smtClean="0"/>
              <a:t> his plan will work. </a:t>
            </a:r>
          </a:p>
          <a:p>
            <a:pPr>
              <a:buNone/>
            </a:pPr>
            <a:r>
              <a:rPr lang="en-US" sz="2400" dirty="0" smtClean="0"/>
              <a:t>-</a:t>
            </a:r>
            <a:r>
              <a:rPr lang="en-US" sz="2400" dirty="0" err="1" smtClean="0">
                <a:solidFill>
                  <a:srgbClr val="3891A7"/>
                </a:solidFill>
              </a:rPr>
              <a:t>Iago’s</a:t>
            </a:r>
            <a:r>
              <a:rPr lang="en-US" sz="2400" dirty="0" smtClean="0">
                <a:solidFill>
                  <a:srgbClr val="3891A7"/>
                </a:solidFill>
              </a:rPr>
              <a:t> hatred and motivation </a:t>
            </a:r>
            <a:r>
              <a:rPr lang="en-US" sz="2400" dirty="0" smtClean="0"/>
              <a:t>is further made evident. </a:t>
            </a:r>
          </a:p>
          <a:p>
            <a:pPr>
              <a:buFont typeface="Arial"/>
              <a:buChar char="•"/>
            </a:pPr>
            <a:r>
              <a:rPr lang="en-US" sz="2400" dirty="0" smtClean="0"/>
              <a:t>“I </a:t>
            </a:r>
            <a:r>
              <a:rPr lang="en-US" sz="2400" dirty="0" smtClean="0">
                <a:solidFill>
                  <a:srgbClr val="3891A7"/>
                </a:solidFill>
              </a:rPr>
              <a:t>hate</a:t>
            </a:r>
            <a:r>
              <a:rPr lang="en-US" sz="2400" dirty="0" smtClean="0"/>
              <a:t> the Moor. My cause is </a:t>
            </a:r>
            <a:r>
              <a:rPr lang="en-US" sz="2400" dirty="0" smtClean="0">
                <a:solidFill>
                  <a:srgbClr val="3891A7"/>
                </a:solidFill>
              </a:rPr>
              <a:t>hearted</a:t>
            </a:r>
            <a:r>
              <a:rPr lang="en-US" sz="2400" dirty="0" smtClean="0"/>
              <a:t>, </a:t>
            </a:r>
            <a:r>
              <a:rPr lang="en-US" sz="2400" dirty="0" err="1" smtClean="0"/>
              <a:t>thine</a:t>
            </a:r>
            <a:r>
              <a:rPr lang="en-US" sz="2400" dirty="0" smtClean="0"/>
              <a:t> hath no less reason. Let us be conjunctive in our revenge against him. If thou canst cuckold him, thou dost thyself a pleasure, me a sport. There are many events in the womb of time, which will be delivered” (355-359). </a:t>
            </a:r>
          </a:p>
          <a:p>
            <a:pPr>
              <a:buFont typeface="Arial"/>
              <a:buChar char="•"/>
            </a:pPr>
            <a:r>
              <a:rPr lang="en-US" sz="2400" dirty="0" smtClean="0"/>
              <a:t>“I hate the Moor, and it is thought abroad that ‘twist my sheets that </a:t>
            </a:r>
            <a:r>
              <a:rPr lang="en-US" sz="2400" dirty="0" smtClean="0">
                <a:solidFill>
                  <a:srgbClr val="3891A7"/>
                </a:solidFill>
              </a:rPr>
              <a:t>he has done my office</a:t>
            </a:r>
            <a:r>
              <a:rPr lang="en-US" sz="2400" dirty="0" smtClean="0"/>
              <a:t>. I know not </a:t>
            </a:r>
            <a:r>
              <a:rPr lang="en-US" sz="2400" dirty="0" err="1" smtClean="0"/>
              <a:t>if’t</a:t>
            </a:r>
            <a:r>
              <a:rPr lang="en-US" sz="2400" dirty="0" smtClean="0"/>
              <a:t> be true, but I, for mere suspicion in that kind, will do as if for surety” (368-372).</a:t>
            </a:r>
          </a:p>
          <a:p>
            <a:pPr>
              <a:buNone/>
            </a:pPr>
            <a:r>
              <a:rPr lang="en-US" sz="2400" dirty="0" smtClean="0"/>
              <a:t>-</a:t>
            </a:r>
            <a:r>
              <a:rPr lang="en-US" sz="2400" dirty="0" err="1" smtClean="0"/>
              <a:t>Iago</a:t>
            </a:r>
            <a:r>
              <a:rPr lang="en-US" sz="2400" dirty="0" smtClean="0"/>
              <a:t> does not trust Othello. </a:t>
            </a:r>
          </a:p>
          <a:p>
            <a:pPr>
              <a:buNone/>
            </a:pPr>
            <a:endParaRPr lang="en-US" sz="2400"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25755"/>
          </a:xfrm>
        </p:spPr>
        <p:txBody>
          <a:bodyPr>
            <a:normAutofit fontScale="90000"/>
          </a:bodyPr>
          <a:lstStyle/>
          <a:p>
            <a:pPr algn="ctr"/>
            <a:r>
              <a:rPr lang="en-US" b="1" dirty="0" smtClean="0">
                <a:solidFill>
                  <a:srgbClr val="000000"/>
                </a:solidFill>
              </a:rPr>
              <a:t>Act 1</a:t>
            </a:r>
            <a:endParaRPr lang="en-US" b="1" dirty="0">
              <a:solidFill>
                <a:srgbClr val="000000"/>
              </a:solidFill>
            </a:endParaRPr>
          </a:p>
        </p:txBody>
      </p:sp>
      <p:sp>
        <p:nvSpPr>
          <p:cNvPr id="3" name="Content Placeholder 2"/>
          <p:cNvSpPr>
            <a:spLocks noGrp="1"/>
          </p:cNvSpPr>
          <p:nvPr>
            <p:ph idx="1"/>
          </p:nvPr>
        </p:nvSpPr>
        <p:spPr>
          <a:xfrm>
            <a:off x="1177941" y="625755"/>
            <a:ext cx="7966059" cy="6232245"/>
          </a:xfrm>
        </p:spPr>
        <p:txBody>
          <a:bodyPr>
            <a:normAutofit/>
          </a:bodyPr>
          <a:lstStyle/>
          <a:p>
            <a:pPr>
              <a:buNone/>
            </a:pPr>
            <a:r>
              <a:rPr lang="en-US" sz="2400" u="sng" dirty="0" smtClean="0"/>
              <a:t>Ending of Scene 3</a:t>
            </a:r>
          </a:p>
          <a:p>
            <a:pPr>
              <a:buNone/>
            </a:pPr>
            <a:endParaRPr lang="en-US" sz="2400" u="sng" dirty="0" smtClean="0"/>
          </a:p>
          <a:p>
            <a:pPr>
              <a:buNone/>
            </a:pPr>
            <a:r>
              <a:rPr lang="en-US" sz="2400" dirty="0" smtClean="0"/>
              <a:t>-See film clip </a:t>
            </a:r>
            <a:r>
              <a:rPr lang="en-US" sz="2400" dirty="0" smtClean="0">
                <a:solidFill>
                  <a:schemeClr val="accent1"/>
                </a:solidFill>
              </a:rPr>
              <a:t>http://</a:t>
            </a:r>
            <a:r>
              <a:rPr lang="en-US" sz="2400" dirty="0" err="1" smtClean="0">
                <a:solidFill>
                  <a:schemeClr val="accent1"/>
                </a:solidFill>
              </a:rPr>
              <a:t>www.youtube.com/watch?v</a:t>
            </a:r>
            <a:r>
              <a:rPr lang="en-US" sz="2400" dirty="0" smtClean="0">
                <a:solidFill>
                  <a:schemeClr val="accent1"/>
                </a:solidFill>
              </a:rPr>
              <a:t>=UeU6jpmiF4I.</a:t>
            </a:r>
          </a:p>
          <a:p>
            <a:pPr>
              <a:buNone/>
            </a:pPr>
            <a:r>
              <a:rPr lang="en-US" sz="2400" i="1" dirty="0" smtClean="0"/>
              <a:t>-Look at the monologue at the end of 1:3 or pay close attention to the film.</a:t>
            </a:r>
          </a:p>
          <a:p>
            <a:pPr>
              <a:buNone/>
            </a:pPr>
            <a:r>
              <a:rPr lang="en-US" sz="2400" i="1" dirty="0" smtClean="0"/>
              <a:t>-Discussion:</a:t>
            </a:r>
          </a:p>
          <a:p>
            <a:pPr>
              <a:buNone/>
            </a:pPr>
            <a:r>
              <a:rPr lang="en-US" sz="2400" i="1" dirty="0" smtClean="0"/>
              <a:t>	How will </a:t>
            </a:r>
            <a:r>
              <a:rPr lang="en-US" sz="2400" i="1" dirty="0" err="1" smtClean="0"/>
              <a:t>Iago’s</a:t>
            </a:r>
            <a:r>
              <a:rPr lang="en-US" sz="2400" i="1" dirty="0" smtClean="0"/>
              <a:t> plan work?</a:t>
            </a:r>
          </a:p>
          <a:p>
            <a:pPr>
              <a:buNone/>
            </a:pPr>
            <a:r>
              <a:rPr lang="en-US" sz="2400" i="1" dirty="0" smtClean="0"/>
              <a:t>	What is he relying on? </a:t>
            </a:r>
          </a:p>
          <a:p>
            <a:pPr>
              <a:buNone/>
            </a:pPr>
            <a:r>
              <a:rPr lang="en-US" sz="2400" i="1" dirty="0" smtClean="0"/>
              <a:t>	Think about Othello as a military person. Why does this make him weak to Othello’s plan?</a:t>
            </a:r>
          </a:p>
          <a:p>
            <a:pPr>
              <a:buNone/>
            </a:pPr>
            <a:r>
              <a:rPr lang="en-US" sz="2400" i="1" dirty="0" smtClean="0"/>
              <a:t>	What does the monologue reveal about </a:t>
            </a:r>
            <a:r>
              <a:rPr lang="en-US" sz="2400" i="1" dirty="0" err="1" smtClean="0"/>
              <a:t>Iago’s</a:t>
            </a:r>
            <a:r>
              <a:rPr lang="en-US" sz="2400" i="1" dirty="0" smtClean="0"/>
              <a:t> character?</a:t>
            </a:r>
          </a:p>
          <a:p>
            <a:pPr>
              <a:buNone/>
            </a:pPr>
            <a:r>
              <a:rPr lang="en-US" sz="2400" i="1" dirty="0" smtClean="0"/>
              <a:t>	What is the importance of the chess pieces in the film? 	</a:t>
            </a:r>
          </a:p>
          <a:p>
            <a:pPr>
              <a:buNone/>
            </a:pPr>
            <a:endParaRPr lang="en-US" sz="2400"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800598"/>
          </a:xfrm>
        </p:spPr>
        <p:txBody>
          <a:bodyPr>
            <a:normAutofit/>
          </a:bodyPr>
          <a:lstStyle/>
          <a:p>
            <a:pPr algn="ctr"/>
            <a:r>
              <a:rPr lang="en-US" b="1" dirty="0" smtClean="0">
                <a:solidFill>
                  <a:schemeClr val="tx1"/>
                </a:solidFill>
              </a:rPr>
              <a:t>Act 2</a:t>
            </a:r>
            <a:endParaRPr lang="en-US" b="1" dirty="0">
              <a:solidFill>
                <a:schemeClr val="tx1"/>
              </a:solidFill>
            </a:endParaRPr>
          </a:p>
        </p:txBody>
      </p:sp>
      <p:sp>
        <p:nvSpPr>
          <p:cNvPr id="3" name="Content Placeholder 2"/>
          <p:cNvSpPr>
            <a:spLocks noGrp="1"/>
          </p:cNvSpPr>
          <p:nvPr>
            <p:ph idx="1"/>
          </p:nvPr>
        </p:nvSpPr>
        <p:spPr>
          <a:xfrm>
            <a:off x="1030699" y="800598"/>
            <a:ext cx="8113301" cy="6057402"/>
          </a:xfrm>
        </p:spPr>
        <p:txBody>
          <a:bodyPr>
            <a:normAutofit fontScale="70000" lnSpcReduction="20000"/>
          </a:bodyPr>
          <a:lstStyle/>
          <a:p>
            <a:pPr>
              <a:buNone/>
            </a:pPr>
            <a:r>
              <a:rPr lang="en-US" u="sng" dirty="0" smtClean="0"/>
              <a:t>Scene 1 </a:t>
            </a:r>
          </a:p>
          <a:p>
            <a:pPr>
              <a:buNone/>
            </a:pPr>
            <a:r>
              <a:rPr lang="en-US" dirty="0" smtClean="0"/>
              <a:t>-A storm has defeated the Turkish fleets.</a:t>
            </a:r>
          </a:p>
          <a:p>
            <a:pPr>
              <a:buNone/>
            </a:pPr>
            <a:r>
              <a:rPr lang="en-US" dirty="0" smtClean="0"/>
              <a:t>-The war is over. </a:t>
            </a:r>
          </a:p>
          <a:p>
            <a:pPr>
              <a:buNone/>
            </a:pPr>
            <a:r>
              <a:rPr lang="en-US" dirty="0" smtClean="0"/>
              <a:t>-Othello is momentarily lost at sea (others have landed): “O, let the heavens give him </a:t>
            </a:r>
            <a:r>
              <a:rPr lang="en-US" dirty="0" err="1" smtClean="0"/>
              <a:t>defence</a:t>
            </a:r>
            <a:r>
              <a:rPr lang="en-US" dirty="0" smtClean="0"/>
              <a:t> against the elements, for I have lost him on the dangerous sea” (45-47).</a:t>
            </a:r>
          </a:p>
          <a:p>
            <a:pPr>
              <a:buNone/>
            </a:pPr>
            <a:r>
              <a:rPr lang="en-US" dirty="0" smtClean="0"/>
              <a:t>-This line is </a:t>
            </a:r>
            <a:r>
              <a:rPr lang="en-US" dirty="0" smtClean="0">
                <a:solidFill>
                  <a:srgbClr val="3891A7"/>
                </a:solidFill>
              </a:rPr>
              <a:t>ironic</a:t>
            </a:r>
            <a:r>
              <a:rPr lang="en-US" dirty="0" smtClean="0"/>
              <a:t>, for the enemy is on the shore. </a:t>
            </a:r>
          </a:p>
          <a:p>
            <a:pPr>
              <a:buNone/>
            </a:pPr>
            <a:r>
              <a:rPr lang="en-US" dirty="0" smtClean="0"/>
              <a:t>-</a:t>
            </a:r>
            <a:r>
              <a:rPr lang="en-US" dirty="0" err="1" smtClean="0">
                <a:solidFill>
                  <a:srgbClr val="3891A7"/>
                </a:solidFill>
              </a:rPr>
              <a:t>Iago</a:t>
            </a:r>
            <a:r>
              <a:rPr lang="en-US" dirty="0" smtClean="0">
                <a:solidFill>
                  <a:srgbClr val="3891A7"/>
                </a:solidFill>
              </a:rPr>
              <a:t> observes </a:t>
            </a:r>
            <a:r>
              <a:rPr lang="en-US" dirty="0" err="1" smtClean="0">
                <a:solidFill>
                  <a:srgbClr val="3891A7"/>
                </a:solidFill>
              </a:rPr>
              <a:t>Cassio’s</a:t>
            </a:r>
            <a:r>
              <a:rPr lang="en-US" dirty="0" smtClean="0">
                <a:solidFill>
                  <a:srgbClr val="3891A7"/>
                </a:solidFill>
              </a:rPr>
              <a:t> affection for Desdemona</a:t>
            </a:r>
            <a:r>
              <a:rPr lang="en-US" dirty="0" smtClean="0"/>
              <a:t>: “divine </a:t>
            </a:r>
            <a:r>
              <a:rPr lang="en-US" dirty="0" err="1" smtClean="0"/>
              <a:t>Desdomona</a:t>
            </a:r>
            <a:r>
              <a:rPr lang="en-US" dirty="0" smtClean="0"/>
              <a:t>” (73); “The riches of the ship is come on shore!” (84); and “Hail to thee, lady, and the grace of heaven” (86).  </a:t>
            </a:r>
          </a:p>
          <a:p>
            <a:pPr>
              <a:buNone/>
            </a:pPr>
            <a:r>
              <a:rPr lang="en-US" dirty="0" smtClean="0"/>
              <a:t>-He uses their affection for one another and his keen observations to “spin his web”: “He [</a:t>
            </a:r>
            <a:r>
              <a:rPr lang="en-US" dirty="0" err="1" smtClean="0"/>
              <a:t>Cassio</a:t>
            </a:r>
            <a:r>
              <a:rPr lang="en-US" dirty="0" smtClean="0"/>
              <a:t>] takes her [</a:t>
            </a:r>
            <a:r>
              <a:rPr lang="en-US" dirty="0" err="1" smtClean="0"/>
              <a:t>Desdomona</a:t>
            </a:r>
            <a:r>
              <a:rPr lang="en-US" dirty="0" smtClean="0"/>
              <a:t>] by the palm.  Ay, well said—a whisper.  </a:t>
            </a:r>
            <a:r>
              <a:rPr lang="en-US" dirty="0" smtClean="0">
                <a:solidFill>
                  <a:srgbClr val="3891A7"/>
                </a:solidFill>
              </a:rPr>
              <a:t>With as little a web as this will I ensnare as great fly as </a:t>
            </a:r>
            <a:r>
              <a:rPr lang="en-US" dirty="0" err="1" smtClean="0">
                <a:solidFill>
                  <a:srgbClr val="3891A7"/>
                </a:solidFill>
              </a:rPr>
              <a:t>Cassio</a:t>
            </a:r>
            <a:r>
              <a:rPr lang="en-US" dirty="0" smtClean="0"/>
              <a:t>” (168-169).</a:t>
            </a:r>
          </a:p>
          <a:p>
            <a:pPr>
              <a:buNone/>
            </a:pPr>
            <a:r>
              <a:rPr lang="en-US" dirty="0" smtClean="0"/>
              <a:t>-</a:t>
            </a:r>
            <a:r>
              <a:rPr lang="en-US" i="1" dirty="0" smtClean="0"/>
              <a:t>Consider how his plot is like a spider web. Link this spider images to ideas on sight/blindness and deception.</a:t>
            </a:r>
            <a:endParaRPr lang="en-US" dirty="0" smtClean="0"/>
          </a:p>
          <a:p>
            <a:pPr>
              <a:buNone/>
            </a:pPr>
            <a:r>
              <a:rPr lang="en-US" dirty="0" smtClean="0"/>
              <a:t>-Note also the </a:t>
            </a:r>
            <a:r>
              <a:rPr lang="en-US" dirty="0" smtClean="0">
                <a:solidFill>
                  <a:srgbClr val="3891A7"/>
                </a:solidFill>
              </a:rPr>
              <a:t>music metaphor</a:t>
            </a:r>
            <a:r>
              <a:rPr lang="en-US" dirty="0" smtClean="0"/>
              <a:t>: “O, you [Othello] are well tuned [happy] now, but I’ll set down the pegs that make this music,</a:t>
            </a:r>
            <a:r>
              <a:rPr lang="en-US" dirty="0" smtClean="0">
                <a:solidFill>
                  <a:srgbClr val="3891A7"/>
                </a:solidFill>
              </a:rPr>
              <a:t> as honest as I am</a:t>
            </a:r>
            <a:r>
              <a:rPr lang="en-US" dirty="0" smtClean="0"/>
              <a:t>” (197-198)</a:t>
            </a:r>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800598"/>
          </a:xfrm>
        </p:spPr>
        <p:txBody>
          <a:bodyPr>
            <a:normAutofit/>
          </a:bodyPr>
          <a:lstStyle/>
          <a:p>
            <a:pPr algn="ctr"/>
            <a:r>
              <a:rPr lang="en-US" b="1" dirty="0" smtClean="0">
                <a:solidFill>
                  <a:schemeClr val="tx1"/>
                </a:solidFill>
              </a:rPr>
              <a:t>Act 2</a:t>
            </a:r>
            <a:endParaRPr lang="en-US" b="1" dirty="0">
              <a:solidFill>
                <a:schemeClr val="tx1"/>
              </a:solidFill>
            </a:endParaRPr>
          </a:p>
        </p:txBody>
      </p:sp>
      <p:sp>
        <p:nvSpPr>
          <p:cNvPr id="3" name="Content Placeholder 2"/>
          <p:cNvSpPr>
            <a:spLocks noGrp="1"/>
          </p:cNvSpPr>
          <p:nvPr>
            <p:ph idx="1"/>
          </p:nvPr>
        </p:nvSpPr>
        <p:spPr>
          <a:xfrm>
            <a:off x="1030699" y="800598"/>
            <a:ext cx="8113301" cy="6057402"/>
          </a:xfrm>
        </p:spPr>
        <p:txBody>
          <a:bodyPr>
            <a:normAutofit fontScale="77500" lnSpcReduction="20000"/>
          </a:bodyPr>
          <a:lstStyle/>
          <a:p>
            <a:pPr>
              <a:buNone/>
            </a:pPr>
            <a:r>
              <a:rPr lang="en-US" u="sng" dirty="0" smtClean="0"/>
              <a:t>Scene 1</a:t>
            </a:r>
          </a:p>
          <a:p>
            <a:pPr>
              <a:buNone/>
            </a:pPr>
            <a:r>
              <a:rPr lang="en-US" dirty="0" smtClean="0"/>
              <a:t>-The scene ends with </a:t>
            </a:r>
            <a:r>
              <a:rPr lang="en-US" dirty="0" err="1" smtClean="0"/>
              <a:t>Iago</a:t>
            </a:r>
            <a:r>
              <a:rPr lang="en-US" dirty="0" smtClean="0"/>
              <a:t> “ensnaring” </a:t>
            </a:r>
            <a:r>
              <a:rPr lang="en-US" dirty="0" err="1" smtClean="0"/>
              <a:t>Roderigo</a:t>
            </a:r>
            <a:r>
              <a:rPr lang="en-US" dirty="0" smtClean="0"/>
              <a:t>: “First, I must tell thee this: </a:t>
            </a:r>
            <a:r>
              <a:rPr lang="en-US" dirty="0" err="1" smtClean="0"/>
              <a:t>Desdomona</a:t>
            </a:r>
            <a:r>
              <a:rPr lang="en-US" dirty="0" smtClean="0"/>
              <a:t> is directly in love with [</a:t>
            </a:r>
            <a:r>
              <a:rPr lang="en-US" dirty="0" err="1" smtClean="0"/>
              <a:t>Cassio</a:t>
            </a:r>
            <a:r>
              <a:rPr lang="en-US" dirty="0" smtClean="0"/>
              <a:t>]?” (214-215).</a:t>
            </a:r>
          </a:p>
          <a:p>
            <a:pPr>
              <a:buNone/>
            </a:pPr>
            <a:r>
              <a:rPr lang="en-US" dirty="0" smtClean="0"/>
              <a:t>-</a:t>
            </a:r>
            <a:r>
              <a:rPr lang="en-US" i="1" dirty="0" smtClean="0"/>
              <a:t>Why does </a:t>
            </a:r>
            <a:r>
              <a:rPr lang="en-US" i="1" dirty="0" err="1" smtClean="0"/>
              <a:t>Roderigo</a:t>
            </a:r>
            <a:r>
              <a:rPr lang="en-US" i="1" dirty="0" smtClean="0"/>
              <a:t> first express disbelief?</a:t>
            </a:r>
          </a:p>
          <a:p>
            <a:pPr>
              <a:buNone/>
            </a:pPr>
            <a:r>
              <a:rPr lang="en-US" i="1" dirty="0" smtClean="0"/>
              <a:t> Why does he eventually fall for the “trap”? </a:t>
            </a:r>
          </a:p>
          <a:p>
            <a:pPr>
              <a:buNone/>
            </a:pPr>
            <a:r>
              <a:rPr lang="en-US" i="1" dirty="0" smtClean="0"/>
              <a:t>Consider the following lines: </a:t>
            </a:r>
          </a:p>
          <a:p>
            <a:pPr>
              <a:buFont typeface="Arial"/>
              <a:buChar char="•"/>
            </a:pPr>
            <a:r>
              <a:rPr lang="en-US" dirty="0" smtClean="0"/>
              <a:t>“Her </a:t>
            </a:r>
            <a:r>
              <a:rPr lang="en-US" dirty="0" smtClean="0">
                <a:solidFill>
                  <a:srgbClr val="3891A7"/>
                </a:solidFill>
              </a:rPr>
              <a:t>eyes must be fed</a:t>
            </a:r>
            <a:r>
              <a:rPr lang="en-US" dirty="0" smtClean="0"/>
              <a:t>, and what delight shall she have to look upon the </a:t>
            </a:r>
            <a:r>
              <a:rPr lang="en-US" dirty="0" smtClean="0">
                <a:solidFill>
                  <a:srgbClr val="3891A7"/>
                </a:solidFill>
              </a:rPr>
              <a:t>devil?</a:t>
            </a:r>
            <a:r>
              <a:rPr lang="en-US" dirty="0" smtClean="0"/>
              <a:t> . . . . her </a:t>
            </a:r>
            <a:r>
              <a:rPr lang="en-US" dirty="0" smtClean="0">
                <a:solidFill>
                  <a:schemeClr val="accent1"/>
                </a:solidFill>
              </a:rPr>
              <a:t>delicate tenderness </a:t>
            </a:r>
            <a:r>
              <a:rPr lang="en-US" dirty="0" smtClean="0"/>
              <a:t>will find itself abused, begin to heave the gorge [feel nausea], disrelish and abhor the Moor.  Very nature will instruct her in it and compel her to some second choice” (220-229)</a:t>
            </a:r>
          </a:p>
          <a:p>
            <a:pPr>
              <a:buFont typeface="Arial"/>
              <a:buChar char="•"/>
            </a:pPr>
            <a:r>
              <a:rPr lang="en-US" dirty="0" smtClean="0"/>
              <a:t>“the </a:t>
            </a:r>
            <a:r>
              <a:rPr lang="en-US" dirty="0" smtClean="0">
                <a:solidFill>
                  <a:srgbClr val="3891A7"/>
                </a:solidFill>
              </a:rPr>
              <a:t>knave is handsome, young,</a:t>
            </a:r>
            <a:r>
              <a:rPr lang="en-US" dirty="0" smtClean="0"/>
              <a:t> and hath all those requisites in him that folly and green minds look after” (238-239)</a:t>
            </a:r>
          </a:p>
          <a:p>
            <a:pPr>
              <a:buNone/>
            </a:pPr>
            <a:r>
              <a:rPr lang="en-US" i="1" dirty="0" smtClean="0"/>
              <a:t>Why does </a:t>
            </a:r>
            <a:r>
              <a:rPr lang="en-US" i="1" dirty="0" err="1" smtClean="0"/>
              <a:t>Iago</a:t>
            </a:r>
            <a:r>
              <a:rPr lang="en-US" i="1" dirty="0" smtClean="0"/>
              <a:t> have such a negative impression of women?</a:t>
            </a:r>
          </a:p>
          <a:p>
            <a:pPr>
              <a:buNone/>
            </a:pPr>
            <a:r>
              <a:rPr lang="en-US" i="1" dirty="0" smtClean="0"/>
              <a:t>Why are these lines offensive to modern sensibilities? </a:t>
            </a:r>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800598"/>
          </a:xfrm>
        </p:spPr>
        <p:txBody>
          <a:bodyPr>
            <a:normAutofit/>
          </a:bodyPr>
          <a:lstStyle/>
          <a:p>
            <a:pPr algn="ctr"/>
            <a:r>
              <a:rPr lang="en-US" b="1" dirty="0" smtClean="0">
                <a:solidFill>
                  <a:schemeClr val="tx1"/>
                </a:solidFill>
              </a:rPr>
              <a:t>Act 2</a:t>
            </a:r>
            <a:endParaRPr lang="en-US" b="1" dirty="0">
              <a:solidFill>
                <a:schemeClr val="tx1"/>
              </a:solidFill>
            </a:endParaRPr>
          </a:p>
        </p:txBody>
      </p:sp>
      <p:sp>
        <p:nvSpPr>
          <p:cNvPr id="3" name="Content Placeholder 2"/>
          <p:cNvSpPr>
            <a:spLocks noGrp="1"/>
          </p:cNvSpPr>
          <p:nvPr>
            <p:ph idx="1"/>
          </p:nvPr>
        </p:nvSpPr>
        <p:spPr>
          <a:xfrm>
            <a:off x="1030699" y="800598"/>
            <a:ext cx="8113301" cy="6057402"/>
          </a:xfrm>
        </p:spPr>
        <p:txBody>
          <a:bodyPr>
            <a:normAutofit fontScale="85000" lnSpcReduction="10000"/>
          </a:bodyPr>
          <a:lstStyle/>
          <a:p>
            <a:pPr>
              <a:buNone/>
            </a:pPr>
            <a:r>
              <a:rPr lang="en-US" u="sng" dirty="0" smtClean="0"/>
              <a:t>Scene 1</a:t>
            </a:r>
          </a:p>
          <a:p>
            <a:pPr>
              <a:buNone/>
            </a:pPr>
            <a:r>
              <a:rPr lang="en-US" dirty="0" smtClean="0"/>
              <a:t>-</a:t>
            </a:r>
            <a:r>
              <a:rPr lang="en-US" dirty="0" err="1" smtClean="0"/>
              <a:t>Iago</a:t>
            </a:r>
            <a:r>
              <a:rPr lang="en-US" dirty="0" smtClean="0"/>
              <a:t> has </a:t>
            </a:r>
            <a:r>
              <a:rPr lang="en-US" dirty="0" err="1" smtClean="0"/>
              <a:t>Roderigo</a:t>
            </a:r>
            <a:r>
              <a:rPr lang="en-US" dirty="0" smtClean="0"/>
              <a:t> agree to provoke </a:t>
            </a:r>
            <a:r>
              <a:rPr lang="en-US" dirty="0" err="1" smtClean="0"/>
              <a:t>Cassio</a:t>
            </a:r>
            <a:r>
              <a:rPr lang="en-US" dirty="0" smtClean="0"/>
              <a:t>.</a:t>
            </a:r>
          </a:p>
          <a:p>
            <a:pPr>
              <a:buNone/>
            </a:pPr>
            <a:r>
              <a:rPr lang="en-US" i="1" dirty="0" smtClean="0"/>
              <a:t>-Why is </a:t>
            </a:r>
            <a:r>
              <a:rPr lang="en-US" i="1" dirty="0" err="1" smtClean="0"/>
              <a:t>Iago’s</a:t>
            </a:r>
            <a:r>
              <a:rPr lang="en-US" i="1" dirty="0" smtClean="0"/>
              <a:t> plan strong</a:t>
            </a:r>
            <a:r>
              <a:rPr lang="en-US" dirty="0" smtClean="0"/>
              <a:t>? </a:t>
            </a:r>
          </a:p>
          <a:p>
            <a:pPr>
              <a:buFont typeface="Arial"/>
              <a:buChar char="•"/>
            </a:pPr>
            <a:r>
              <a:rPr lang="en-US" dirty="0" smtClean="0"/>
              <a:t>“That </a:t>
            </a:r>
            <a:r>
              <a:rPr lang="en-US" dirty="0" err="1" smtClean="0"/>
              <a:t>Cassio</a:t>
            </a:r>
            <a:r>
              <a:rPr lang="en-US" dirty="0" smtClean="0"/>
              <a:t> love her, I do well believe it, </a:t>
            </a:r>
          </a:p>
          <a:p>
            <a:pPr>
              <a:buNone/>
            </a:pPr>
            <a:r>
              <a:rPr lang="en-US" dirty="0" smtClean="0"/>
              <a:t>    That she loves him, ‘tis apt and of great credit” (273-274). </a:t>
            </a:r>
          </a:p>
          <a:p>
            <a:pPr>
              <a:buNone/>
            </a:pPr>
            <a:r>
              <a:rPr lang="en-US" dirty="0" smtClean="0"/>
              <a:t>-</a:t>
            </a:r>
            <a:r>
              <a:rPr lang="en-US" dirty="0" err="1" smtClean="0"/>
              <a:t>Iago</a:t>
            </a:r>
            <a:r>
              <a:rPr lang="en-US" dirty="0" smtClean="0"/>
              <a:t> restates why he is engaged in an act of </a:t>
            </a:r>
            <a:r>
              <a:rPr lang="en-US" dirty="0" smtClean="0">
                <a:solidFill>
                  <a:srgbClr val="3891A7"/>
                </a:solidFill>
              </a:rPr>
              <a:t>revenge: </a:t>
            </a:r>
            <a:r>
              <a:rPr lang="en-US" dirty="0" smtClean="0"/>
              <a:t>“I do suspect the </a:t>
            </a:r>
            <a:r>
              <a:rPr lang="en-US" dirty="0" smtClean="0">
                <a:solidFill>
                  <a:srgbClr val="3891A7"/>
                </a:solidFill>
              </a:rPr>
              <a:t>lusty Moor </a:t>
            </a:r>
            <a:r>
              <a:rPr lang="en-US" dirty="0" smtClean="0"/>
              <a:t>hath </a:t>
            </a:r>
            <a:r>
              <a:rPr lang="en-US" dirty="0" err="1" smtClean="0">
                <a:solidFill>
                  <a:srgbClr val="3891A7"/>
                </a:solidFill>
              </a:rPr>
              <a:t>lept</a:t>
            </a:r>
            <a:r>
              <a:rPr lang="en-US" dirty="0" smtClean="0">
                <a:solidFill>
                  <a:srgbClr val="3891A7"/>
                </a:solidFill>
              </a:rPr>
              <a:t> into my seat</a:t>
            </a:r>
            <a:r>
              <a:rPr lang="en-US" dirty="0" smtClean="0"/>
              <a:t>, the thought whereof doth, like a </a:t>
            </a:r>
            <a:r>
              <a:rPr lang="en-US" dirty="0" smtClean="0">
                <a:solidFill>
                  <a:srgbClr val="3891A7"/>
                </a:solidFill>
              </a:rPr>
              <a:t>poisonous mineral</a:t>
            </a:r>
            <a:r>
              <a:rPr lang="en-US" dirty="0" smtClean="0"/>
              <a:t>, gnaw my inwards and nothing can or shall content my soul till I am evened with him, wife for wife—or failing so, yet that I put the Moor at least into a jealousy so strong that judgment cannot cure” (282-288.)</a:t>
            </a:r>
          </a:p>
          <a:p>
            <a:pPr>
              <a:buNone/>
            </a:pPr>
            <a:r>
              <a:rPr lang="en-US" dirty="0" smtClean="0"/>
              <a:t>-The play thus demonstrates the </a:t>
            </a:r>
            <a:r>
              <a:rPr lang="en-US" dirty="0" smtClean="0">
                <a:solidFill>
                  <a:srgbClr val="3891A7"/>
                </a:solidFill>
              </a:rPr>
              <a:t>effects of jealousy.</a:t>
            </a:r>
          </a:p>
          <a:p>
            <a:pPr>
              <a:buNone/>
            </a:pP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800598"/>
          </a:xfrm>
        </p:spPr>
        <p:txBody>
          <a:bodyPr>
            <a:normAutofit/>
          </a:bodyPr>
          <a:lstStyle/>
          <a:p>
            <a:pPr algn="ctr"/>
            <a:r>
              <a:rPr lang="en-US" b="1" dirty="0" smtClean="0">
                <a:solidFill>
                  <a:schemeClr val="tx1"/>
                </a:solidFill>
              </a:rPr>
              <a:t>Act 2</a:t>
            </a:r>
            <a:endParaRPr lang="en-US" b="1" dirty="0">
              <a:solidFill>
                <a:schemeClr val="tx1"/>
              </a:solidFill>
            </a:endParaRPr>
          </a:p>
        </p:txBody>
      </p:sp>
      <p:sp>
        <p:nvSpPr>
          <p:cNvPr id="3" name="Content Placeholder 2"/>
          <p:cNvSpPr>
            <a:spLocks noGrp="1"/>
          </p:cNvSpPr>
          <p:nvPr>
            <p:ph idx="1"/>
          </p:nvPr>
        </p:nvSpPr>
        <p:spPr>
          <a:xfrm>
            <a:off x="1030699" y="800598"/>
            <a:ext cx="8113301" cy="6057402"/>
          </a:xfrm>
        </p:spPr>
        <p:txBody>
          <a:bodyPr>
            <a:normAutofit fontScale="85000" lnSpcReduction="20000"/>
          </a:bodyPr>
          <a:lstStyle/>
          <a:p>
            <a:pPr>
              <a:buNone/>
            </a:pPr>
            <a:r>
              <a:rPr lang="en-US" sz="2824" u="sng" dirty="0" smtClean="0"/>
              <a:t>Scene 2 (transition scene) </a:t>
            </a:r>
          </a:p>
          <a:p>
            <a:pPr>
              <a:buNone/>
            </a:pPr>
            <a:r>
              <a:rPr lang="en-US" sz="2824" dirty="0" smtClean="0"/>
              <a:t>-There will be a celebration.</a:t>
            </a:r>
          </a:p>
          <a:p>
            <a:pPr>
              <a:buNone/>
            </a:pPr>
            <a:r>
              <a:rPr lang="en-US" sz="2824" u="sng" dirty="0" smtClean="0"/>
              <a:t>Scene 3 </a:t>
            </a:r>
          </a:p>
          <a:p>
            <a:pPr>
              <a:buNone/>
            </a:pPr>
            <a:r>
              <a:rPr lang="en-US" sz="2824" dirty="0" smtClean="0"/>
              <a:t>-Othello asks </a:t>
            </a:r>
            <a:r>
              <a:rPr lang="en-US" sz="2824" dirty="0" err="1" smtClean="0"/>
              <a:t>Cassio</a:t>
            </a:r>
            <a:r>
              <a:rPr lang="en-US" sz="2824" dirty="0" smtClean="0"/>
              <a:t> to stand guard. </a:t>
            </a:r>
          </a:p>
          <a:p>
            <a:pPr>
              <a:buNone/>
            </a:pPr>
            <a:r>
              <a:rPr lang="en-US" sz="2824" dirty="0" smtClean="0"/>
              <a:t>-There is a repetition of the association of </a:t>
            </a:r>
            <a:r>
              <a:rPr lang="en-US" sz="2824" dirty="0" err="1" smtClean="0">
                <a:solidFill>
                  <a:srgbClr val="3891A7"/>
                </a:solidFill>
              </a:rPr>
              <a:t>Iago</a:t>
            </a:r>
            <a:r>
              <a:rPr lang="en-US" sz="2824" dirty="0" smtClean="0">
                <a:solidFill>
                  <a:srgbClr val="3891A7"/>
                </a:solidFill>
              </a:rPr>
              <a:t> with honesty.</a:t>
            </a:r>
          </a:p>
          <a:p>
            <a:pPr>
              <a:buNone/>
            </a:pPr>
            <a:r>
              <a:rPr lang="en-US" sz="2824" dirty="0" smtClean="0"/>
              <a:t>-</a:t>
            </a:r>
            <a:r>
              <a:rPr lang="en-US" sz="2824" dirty="0" err="1" smtClean="0"/>
              <a:t>Iago</a:t>
            </a:r>
            <a:r>
              <a:rPr lang="en-US" sz="2824" dirty="0" smtClean="0"/>
              <a:t> lies, saying Othello has dismissed them early. </a:t>
            </a:r>
          </a:p>
          <a:p>
            <a:pPr>
              <a:buNone/>
            </a:pPr>
            <a:r>
              <a:rPr lang="en-US" sz="2824" dirty="0" smtClean="0"/>
              <a:t>-</a:t>
            </a:r>
            <a:r>
              <a:rPr lang="en-US" sz="2824" dirty="0" err="1" smtClean="0"/>
              <a:t>Iago</a:t>
            </a:r>
            <a:r>
              <a:rPr lang="en-US" sz="2824" dirty="0" smtClean="0"/>
              <a:t> encourages </a:t>
            </a:r>
            <a:r>
              <a:rPr lang="en-US" sz="2824" dirty="0" err="1" smtClean="0"/>
              <a:t>Cassio</a:t>
            </a:r>
            <a:r>
              <a:rPr lang="en-US" sz="2824" dirty="0" smtClean="0"/>
              <a:t>, who has “very </a:t>
            </a:r>
            <a:r>
              <a:rPr lang="en-US" sz="2824" dirty="0" smtClean="0">
                <a:solidFill>
                  <a:srgbClr val="3891A7"/>
                </a:solidFill>
              </a:rPr>
              <a:t>poor and unhappy brains for drinking</a:t>
            </a:r>
            <a:r>
              <a:rPr lang="en-US" sz="2824" dirty="0" smtClean="0"/>
              <a:t>” (29-30), to drink and celebrate. </a:t>
            </a:r>
          </a:p>
          <a:p>
            <a:pPr>
              <a:buNone/>
            </a:pPr>
            <a:r>
              <a:rPr lang="en-US" sz="2824" dirty="0" smtClean="0"/>
              <a:t>-Note how </a:t>
            </a:r>
            <a:r>
              <a:rPr lang="en-US" sz="2824" dirty="0" err="1" smtClean="0"/>
              <a:t>Iago</a:t>
            </a:r>
            <a:r>
              <a:rPr lang="en-US" sz="2824" dirty="0" smtClean="0"/>
              <a:t> ensures </a:t>
            </a:r>
            <a:r>
              <a:rPr lang="en-US" sz="2824" dirty="0" err="1" smtClean="0"/>
              <a:t>Cassio</a:t>
            </a:r>
            <a:r>
              <a:rPr lang="en-US" sz="2824" dirty="0" smtClean="0"/>
              <a:t> continues to drink. He repeats “drink, ho!” and “Some wine, ho!” (</a:t>
            </a:r>
            <a:r>
              <a:rPr lang="en-US" sz="2824" dirty="0" err="1" smtClean="0"/>
              <a:t>p</a:t>
            </a:r>
            <a:r>
              <a:rPr lang="en-US" sz="2824" dirty="0" smtClean="0"/>
              <a:t>. 1203). </a:t>
            </a:r>
          </a:p>
          <a:p>
            <a:pPr>
              <a:buNone/>
            </a:pPr>
            <a:r>
              <a:rPr lang="en-US" sz="2824" dirty="0" smtClean="0"/>
              <a:t>-</a:t>
            </a:r>
            <a:r>
              <a:rPr lang="en-US" sz="2824" dirty="0" err="1" smtClean="0"/>
              <a:t>Roderigo</a:t>
            </a:r>
            <a:r>
              <a:rPr lang="en-US" sz="2824" dirty="0" smtClean="0"/>
              <a:t> picks a fight with </a:t>
            </a:r>
            <a:r>
              <a:rPr lang="en-US" sz="2824" dirty="0" err="1" smtClean="0"/>
              <a:t>Cassio</a:t>
            </a:r>
            <a:r>
              <a:rPr lang="en-US" sz="2824" dirty="0" smtClean="0"/>
              <a:t>, and </a:t>
            </a:r>
            <a:r>
              <a:rPr lang="en-US" sz="2824" dirty="0" err="1" smtClean="0"/>
              <a:t>Cassio</a:t>
            </a:r>
            <a:r>
              <a:rPr lang="en-US" sz="2824" dirty="0" smtClean="0"/>
              <a:t> engages in disorderly conduct. </a:t>
            </a:r>
          </a:p>
          <a:p>
            <a:pPr>
              <a:buNone/>
            </a:pPr>
            <a:r>
              <a:rPr lang="en-US" sz="2824" dirty="0" smtClean="0"/>
              <a:t>-Othello asks “</a:t>
            </a:r>
            <a:r>
              <a:rPr lang="en-US" sz="2824" dirty="0" smtClean="0">
                <a:solidFill>
                  <a:srgbClr val="3891A7"/>
                </a:solidFill>
              </a:rPr>
              <a:t>honest </a:t>
            </a:r>
            <a:r>
              <a:rPr lang="en-US" sz="2824" dirty="0" err="1" smtClean="0">
                <a:solidFill>
                  <a:srgbClr val="3891A7"/>
                </a:solidFill>
              </a:rPr>
              <a:t>Iago</a:t>
            </a:r>
            <a:r>
              <a:rPr lang="en-US" sz="2824" dirty="0" smtClean="0"/>
              <a:t>” to explain and </a:t>
            </a:r>
            <a:r>
              <a:rPr lang="en-US" sz="2824" dirty="0" err="1" smtClean="0"/>
              <a:t>Iago</a:t>
            </a:r>
            <a:r>
              <a:rPr lang="en-US" sz="2824" dirty="0" smtClean="0"/>
              <a:t> </a:t>
            </a:r>
            <a:r>
              <a:rPr lang="en-US" sz="2824" i="1" dirty="0" smtClean="0"/>
              <a:t>plays </a:t>
            </a:r>
            <a:r>
              <a:rPr lang="en-US" sz="2824" dirty="0" smtClean="0"/>
              <a:t>innocent (</a:t>
            </a:r>
            <a:r>
              <a:rPr lang="en-US" sz="2824" dirty="0" err="1" smtClean="0"/>
              <a:t>p</a:t>
            </a:r>
            <a:r>
              <a:rPr lang="en-US" sz="2824" dirty="0" smtClean="0"/>
              <a:t>. 1205). </a:t>
            </a:r>
          </a:p>
          <a:p>
            <a:pPr>
              <a:buNone/>
            </a:pPr>
            <a:r>
              <a:rPr lang="en-US" sz="2824" dirty="0" smtClean="0"/>
              <a:t>-His lines are </a:t>
            </a:r>
            <a:r>
              <a:rPr lang="en-US" sz="2824" dirty="0" smtClean="0">
                <a:solidFill>
                  <a:srgbClr val="3891A7"/>
                </a:solidFill>
              </a:rPr>
              <a:t>deeply ironic</a:t>
            </a:r>
            <a:r>
              <a:rPr lang="en-US" sz="2824" dirty="0" smtClean="0"/>
              <a:t>: “Touch me not so near. I had rather ha’ this tongue cut from my mouth than it should do offence to Michael </a:t>
            </a:r>
            <a:r>
              <a:rPr lang="en-US" sz="2824" dirty="0" err="1" smtClean="0"/>
              <a:t>Cassio</a:t>
            </a:r>
            <a:r>
              <a:rPr lang="en-US" sz="2824" dirty="0" smtClean="0"/>
              <a:t>” (203-205).</a:t>
            </a:r>
            <a:endParaRPr lang="en-US" dirty="0" smtClean="0"/>
          </a:p>
          <a:p>
            <a:pPr>
              <a:buNone/>
            </a:pP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800598"/>
          </a:xfrm>
        </p:spPr>
        <p:txBody>
          <a:bodyPr>
            <a:normAutofit/>
          </a:bodyPr>
          <a:lstStyle/>
          <a:p>
            <a:pPr algn="ctr"/>
            <a:r>
              <a:rPr lang="en-US" b="1" dirty="0" smtClean="0">
                <a:solidFill>
                  <a:schemeClr val="tx1"/>
                </a:solidFill>
              </a:rPr>
              <a:t>Act 2</a:t>
            </a:r>
            <a:endParaRPr lang="en-US" b="1" dirty="0">
              <a:solidFill>
                <a:schemeClr val="tx1"/>
              </a:solidFill>
            </a:endParaRPr>
          </a:p>
        </p:txBody>
      </p:sp>
      <p:sp>
        <p:nvSpPr>
          <p:cNvPr id="3" name="Content Placeholder 2"/>
          <p:cNvSpPr>
            <a:spLocks noGrp="1"/>
          </p:cNvSpPr>
          <p:nvPr>
            <p:ph idx="1"/>
          </p:nvPr>
        </p:nvSpPr>
        <p:spPr>
          <a:xfrm>
            <a:off x="1030699" y="800598"/>
            <a:ext cx="8113301" cy="6057402"/>
          </a:xfrm>
        </p:spPr>
        <p:txBody>
          <a:bodyPr>
            <a:normAutofit fontScale="77500" lnSpcReduction="20000"/>
          </a:bodyPr>
          <a:lstStyle/>
          <a:p>
            <a:pPr>
              <a:buNone/>
            </a:pPr>
            <a:r>
              <a:rPr lang="en-US" sz="3097" u="sng" dirty="0" smtClean="0"/>
              <a:t>Scene 3 </a:t>
            </a:r>
          </a:p>
          <a:p>
            <a:pPr>
              <a:buNone/>
            </a:pPr>
            <a:r>
              <a:rPr lang="en-US" sz="3097" dirty="0" smtClean="0"/>
              <a:t>-Othello dismisses </a:t>
            </a:r>
            <a:r>
              <a:rPr lang="en-US" sz="3097" dirty="0" err="1" smtClean="0"/>
              <a:t>Cassio</a:t>
            </a:r>
            <a:r>
              <a:rPr lang="en-US" sz="3097" dirty="0" smtClean="0"/>
              <a:t>: “</a:t>
            </a:r>
            <a:r>
              <a:rPr lang="en-US" sz="3097" dirty="0" err="1" smtClean="0"/>
              <a:t>Cassio</a:t>
            </a:r>
            <a:r>
              <a:rPr lang="en-US" sz="3097" dirty="0" smtClean="0"/>
              <a:t> I love thee, but never more be office of mine” (231).</a:t>
            </a:r>
          </a:p>
          <a:p>
            <a:pPr>
              <a:buNone/>
            </a:pPr>
            <a:r>
              <a:rPr lang="en-US" sz="3097" dirty="0" smtClean="0"/>
              <a:t>-</a:t>
            </a:r>
            <a:r>
              <a:rPr lang="en-US" sz="3097" dirty="0" err="1" smtClean="0"/>
              <a:t>Cassio’s</a:t>
            </a:r>
            <a:r>
              <a:rPr lang="en-US" sz="3097" dirty="0" smtClean="0"/>
              <a:t> lament offers </a:t>
            </a:r>
            <a:r>
              <a:rPr lang="en-US" sz="3097" dirty="0" err="1" smtClean="0"/>
              <a:t>Iago</a:t>
            </a:r>
            <a:r>
              <a:rPr lang="en-US" sz="3097" dirty="0" smtClean="0"/>
              <a:t> a chance to further his plan of deception. </a:t>
            </a:r>
          </a:p>
          <a:p>
            <a:pPr>
              <a:buNone/>
            </a:pPr>
            <a:r>
              <a:rPr lang="en-US" sz="3097" dirty="0" smtClean="0"/>
              <a:t>-Shakespeare suggests </a:t>
            </a:r>
            <a:r>
              <a:rPr lang="en-US" sz="3097" dirty="0" err="1" smtClean="0">
                <a:solidFill>
                  <a:srgbClr val="3891A7"/>
                </a:solidFill>
              </a:rPr>
              <a:t>Iago’s</a:t>
            </a:r>
            <a:r>
              <a:rPr lang="en-US" sz="3097" dirty="0" smtClean="0">
                <a:solidFill>
                  <a:srgbClr val="3891A7"/>
                </a:solidFill>
              </a:rPr>
              <a:t> evil nature</a:t>
            </a:r>
            <a:r>
              <a:rPr lang="en-US" sz="3097" dirty="0" smtClean="0"/>
              <a:t>: “Divinity of hell: when the </a:t>
            </a:r>
            <a:r>
              <a:rPr lang="en-US" sz="3097" dirty="0" smtClean="0">
                <a:solidFill>
                  <a:srgbClr val="3891A7"/>
                </a:solidFill>
              </a:rPr>
              <a:t>devils will the blackest sins put on</a:t>
            </a:r>
            <a:r>
              <a:rPr lang="en-US" sz="3097" dirty="0" smtClean="0"/>
              <a:t>, they do suggest at first with </a:t>
            </a:r>
            <a:r>
              <a:rPr lang="en-US" sz="3097" dirty="0" smtClean="0">
                <a:solidFill>
                  <a:srgbClr val="3891A7"/>
                </a:solidFill>
              </a:rPr>
              <a:t>heavenly shows,</a:t>
            </a:r>
            <a:r>
              <a:rPr lang="en-US" sz="3097" dirty="0" smtClean="0"/>
              <a:t> as I do now” (324-327).</a:t>
            </a:r>
          </a:p>
          <a:p>
            <a:pPr>
              <a:buNone/>
            </a:pPr>
            <a:r>
              <a:rPr lang="en-US" sz="3097" dirty="0" smtClean="0"/>
              <a:t>-</a:t>
            </a:r>
            <a:r>
              <a:rPr lang="en-US" sz="3097" i="1" dirty="0" smtClean="0"/>
              <a:t>To consider: Is he inherently evil? What is Shakespeare saying about sight? About deception? </a:t>
            </a:r>
          </a:p>
          <a:p>
            <a:pPr>
              <a:buNone/>
            </a:pPr>
            <a:r>
              <a:rPr lang="en-US" sz="3097" dirty="0" smtClean="0"/>
              <a:t>-Shakespeare associates </a:t>
            </a:r>
            <a:r>
              <a:rPr lang="en-US" sz="3097" dirty="0" smtClean="0">
                <a:solidFill>
                  <a:srgbClr val="3891A7"/>
                </a:solidFill>
              </a:rPr>
              <a:t>jealousy with poison</a:t>
            </a:r>
            <a:r>
              <a:rPr lang="en-US" sz="3097" dirty="0" smtClean="0"/>
              <a:t>, for </a:t>
            </a:r>
            <a:r>
              <a:rPr lang="en-US" sz="3097" dirty="0" err="1" smtClean="0"/>
              <a:t>Iago</a:t>
            </a:r>
            <a:r>
              <a:rPr lang="en-US" sz="3097" dirty="0" smtClean="0"/>
              <a:t> says, “I’ll pour this pestilence into his [Othello’s] ear” (330)</a:t>
            </a:r>
          </a:p>
          <a:p>
            <a:pPr>
              <a:buNone/>
            </a:pPr>
            <a:r>
              <a:rPr lang="en-US" sz="3097" dirty="0" smtClean="0"/>
              <a:t>-</a:t>
            </a:r>
            <a:r>
              <a:rPr lang="en-US" sz="3097" dirty="0" err="1" smtClean="0"/>
              <a:t>Iago</a:t>
            </a:r>
            <a:r>
              <a:rPr lang="en-US" sz="3097" dirty="0" smtClean="0"/>
              <a:t> identifies as </a:t>
            </a:r>
            <a:r>
              <a:rPr lang="en-US" sz="3097" dirty="0" smtClean="0">
                <a:solidFill>
                  <a:srgbClr val="3891A7"/>
                </a:solidFill>
              </a:rPr>
              <a:t>a fisherman</a:t>
            </a:r>
            <a:r>
              <a:rPr lang="en-US" sz="3097" dirty="0" smtClean="0"/>
              <a:t>: “And out of [</a:t>
            </a:r>
            <a:r>
              <a:rPr lang="en-US" sz="3097" dirty="0" err="1" smtClean="0"/>
              <a:t>Desdomona’s</a:t>
            </a:r>
            <a:r>
              <a:rPr lang="en-US" sz="3097" dirty="0" smtClean="0"/>
              <a:t>] goodness make the net that shall enmesh them all” (335-336). </a:t>
            </a:r>
          </a:p>
          <a:p>
            <a:pPr>
              <a:buNone/>
            </a:pPr>
            <a:r>
              <a:rPr lang="en-US" sz="3097" dirty="0" smtClean="0"/>
              <a:t>-So, we have </a:t>
            </a:r>
            <a:r>
              <a:rPr lang="en-US" sz="3097" dirty="0" smtClean="0">
                <a:solidFill>
                  <a:srgbClr val="3891A7"/>
                </a:solidFill>
              </a:rPr>
              <a:t>three images</a:t>
            </a:r>
            <a:r>
              <a:rPr lang="en-US" sz="3097" dirty="0" smtClean="0"/>
              <a:t>—a spider, a tuner/musician, and a fisherman—in order to highlight </a:t>
            </a:r>
            <a:r>
              <a:rPr lang="en-US" sz="3097" dirty="0" err="1" smtClean="0">
                <a:solidFill>
                  <a:srgbClr val="3891A7"/>
                </a:solidFill>
              </a:rPr>
              <a:t>Iago’s</a:t>
            </a:r>
            <a:r>
              <a:rPr lang="en-US" sz="3097" dirty="0" smtClean="0">
                <a:solidFill>
                  <a:srgbClr val="3891A7"/>
                </a:solidFill>
              </a:rPr>
              <a:t> deceptive nature. </a:t>
            </a: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800598"/>
          </a:xfrm>
        </p:spPr>
        <p:txBody>
          <a:bodyPr>
            <a:normAutofit/>
          </a:bodyPr>
          <a:lstStyle/>
          <a:p>
            <a:pPr algn="ctr"/>
            <a:r>
              <a:rPr lang="en-US" b="1" dirty="0" smtClean="0">
                <a:solidFill>
                  <a:schemeClr val="tx1"/>
                </a:solidFill>
              </a:rPr>
              <a:t>Discussion and Activity</a:t>
            </a:r>
            <a:endParaRPr lang="en-US" b="1" dirty="0">
              <a:solidFill>
                <a:schemeClr val="tx1"/>
              </a:solidFill>
            </a:endParaRPr>
          </a:p>
        </p:txBody>
      </p:sp>
      <p:sp>
        <p:nvSpPr>
          <p:cNvPr id="3" name="Content Placeholder 2"/>
          <p:cNvSpPr>
            <a:spLocks noGrp="1"/>
          </p:cNvSpPr>
          <p:nvPr>
            <p:ph idx="1"/>
          </p:nvPr>
        </p:nvSpPr>
        <p:spPr>
          <a:xfrm>
            <a:off x="1030699" y="800598"/>
            <a:ext cx="8113301" cy="6057402"/>
          </a:xfrm>
        </p:spPr>
        <p:txBody>
          <a:bodyPr>
            <a:normAutofit fontScale="92500" lnSpcReduction="20000"/>
          </a:bodyPr>
          <a:lstStyle/>
          <a:p>
            <a:pPr>
              <a:buNone/>
            </a:pPr>
            <a:r>
              <a:rPr lang="en-US" sz="2824" dirty="0" smtClean="0"/>
              <a:t>	-Consider the first two acts of the play.</a:t>
            </a:r>
          </a:p>
          <a:p>
            <a:pPr>
              <a:buNone/>
            </a:pPr>
            <a:r>
              <a:rPr lang="en-US" sz="2824" dirty="0" smtClean="0"/>
              <a:t>	-What aspects of the play are outdated?</a:t>
            </a:r>
          </a:p>
          <a:p>
            <a:pPr>
              <a:buNone/>
            </a:pPr>
            <a:r>
              <a:rPr lang="en-US" sz="2824" dirty="0" smtClean="0"/>
              <a:t>	-What aspects are relevant? How did the play resonate with you?</a:t>
            </a:r>
          </a:p>
          <a:p>
            <a:pPr>
              <a:buNone/>
            </a:pPr>
            <a:r>
              <a:rPr lang="en-US" sz="2824" dirty="0" smtClean="0"/>
              <a:t>	-How would you stage a contemporary adaptation of this play? How would you change the characters? What type of costumes would you use? Where would you set the play? </a:t>
            </a:r>
          </a:p>
          <a:p>
            <a:pPr>
              <a:buNone/>
            </a:pPr>
            <a:r>
              <a:rPr lang="en-US" sz="2824" dirty="0" smtClean="0"/>
              <a:t>	-Your vision of the play should capture Shakespeare’s key ideas (on deception, jealousy, human character, passion, the effects of the military, friendship, the representation and role of women in society, racism, marriage, etc.) while also making </a:t>
            </a:r>
            <a:r>
              <a:rPr lang="en-US" sz="2824" i="1" dirty="0" smtClean="0"/>
              <a:t>Othello</a:t>
            </a:r>
            <a:r>
              <a:rPr lang="en-US" sz="2824" dirty="0" smtClean="0"/>
              <a:t> accessible to modern audiences. </a:t>
            </a:r>
          </a:p>
          <a:p>
            <a:pPr>
              <a:buNone/>
            </a:pPr>
            <a:r>
              <a:rPr lang="en-US" sz="2824" dirty="0" smtClean="0"/>
              <a:t>	-Bring yourself and your knowledge of the world to your adaptation. Make it your own. </a:t>
            </a:r>
          </a:p>
          <a:p>
            <a:pPr>
              <a:buNone/>
            </a:pPr>
            <a:r>
              <a:rPr lang="en-US" dirty="0" smtClean="0"/>
              <a:t>	</a:t>
            </a:r>
          </a:p>
          <a:p>
            <a:pPr>
              <a:buNone/>
            </a:pPr>
            <a:endParaRPr lang="en-US" dirty="0" smtClean="0"/>
          </a:p>
          <a:p>
            <a:pPr>
              <a:buNone/>
            </a:pPr>
            <a:endParaRPr lang="en-US" dirty="0" smtClean="0"/>
          </a:p>
          <a:p>
            <a:pPr>
              <a:buNone/>
            </a:pP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Custom 5">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ＭＳ ゴシック"/>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ＭＳ ゴシック"/>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Solstice.thmx</Template>
  <TotalTime>2506</TotalTime>
  <Words>2478</Words>
  <Application>Microsoft Macintosh PowerPoint</Application>
  <PresentationFormat>On-screen Show (4:3)</PresentationFormat>
  <Paragraphs>197</Paragraphs>
  <Slides>18</Slides>
  <Notes>0</Notes>
  <HiddenSlides>0</HiddenSlides>
  <MMClips>0</MMClips>
  <ScaleCrop>false</ScaleCrop>
  <HeadingPairs>
    <vt:vector size="4" baseType="variant">
      <vt:variant>
        <vt:lpstr>Design Template</vt:lpstr>
      </vt:variant>
      <vt:variant>
        <vt:i4>1</vt:i4>
      </vt:variant>
      <vt:variant>
        <vt:lpstr>Slide Titles</vt:lpstr>
      </vt:variant>
      <vt:variant>
        <vt:i4>18</vt:i4>
      </vt:variant>
    </vt:vector>
  </HeadingPairs>
  <TitlesOfParts>
    <vt:vector size="19" baseType="lpstr">
      <vt:lpstr>Solstice</vt:lpstr>
      <vt:lpstr>      Class Five</vt:lpstr>
      <vt:lpstr>William Shakespeare . . .</vt:lpstr>
      <vt:lpstr>The Elizabethan Theatre</vt:lpstr>
      <vt:lpstr>The Elizabethan Theatre</vt:lpstr>
      <vt:lpstr>Act 1</vt:lpstr>
      <vt:lpstr>Act 1</vt:lpstr>
      <vt:lpstr>Act 1</vt:lpstr>
      <vt:lpstr>Act 1</vt:lpstr>
      <vt:lpstr>Act 1</vt:lpstr>
      <vt:lpstr>Act 1</vt:lpstr>
      <vt:lpstr>Act 1</vt:lpstr>
      <vt:lpstr>Act 1</vt:lpstr>
      <vt:lpstr>Act 2</vt:lpstr>
      <vt:lpstr>Act 2</vt:lpstr>
      <vt:lpstr>Act 2</vt:lpstr>
      <vt:lpstr>Act 2</vt:lpstr>
      <vt:lpstr>Act 2</vt:lpstr>
      <vt:lpstr>Discussion and Activity</vt:lpstr>
    </vt:vector>
  </TitlesOfParts>
  <Company>University of Ottawa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Class Five </dc:title>
  <dc:creator>Marissa McHugh</dc:creator>
  <cp:lastModifiedBy>Marissa McHugh</cp:lastModifiedBy>
  <cp:revision>12</cp:revision>
  <dcterms:created xsi:type="dcterms:W3CDTF">2013-07-03T14:00:49Z</dcterms:created>
  <dcterms:modified xsi:type="dcterms:W3CDTF">2013-07-03T14:03:17Z</dcterms:modified>
</cp:coreProperties>
</file>